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485" r:id="rId2"/>
    <p:sldId id="486" r:id="rId3"/>
    <p:sldId id="487" r:id="rId4"/>
    <p:sldId id="488" r:id="rId5"/>
    <p:sldId id="489" r:id="rId6"/>
    <p:sldId id="490" r:id="rId7"/>
    <p:sldId id="491" r:id="rId8"/>
    <p:sldId id="492" r:id="rId9"/>
    <p:sldId id="493" r:id="rId10"/>
    <p:sldId id="494" r:id="rId11"/>
    <p:sldId id="495" r:id="rId12"/>
    <p:sldId id="496" r:id="rId13"/>
    <p:sldId id="497" r:id="rId14"/>
    <p:sldId id="498" r:id="rId15"/>
    <p:sldId id="499" r:id="rId16"/>
    <p:sldId id="500" r:id="rId17"/>
    <p:sldId id="501" r:id="rId18"/>
    <p:sldId id="502" r:id="rId19"/>
    <p:sldId id="503" r:id="rId20"/>
    <p:sldId id="504" r:id="rId21"/>
    <p:sldId id="505" r:id="rId22"/>
    <p:sldId id="506" r:id="rId23"/>
    <p:sldId id="507" r:id="rId24"/>
    <p:sldId id="508" r:id="rId25"/>
    <p:sldId id="509" r:id="rId26"/>
    <p:sldId id="510" r:id="rId27"/>
    <p:sldId id="511" r:id="rId28"/>
    <p:sldId id="512" r:id="rId29"/>
    <p:sldId id="513" r:id="rId30"/>
    <p:sldId id="514" r:id="rId31"/>
    <p:sldId id="515" r:id="rId32"/>
    <p:sldId id="516" r:id="rId33"/>
    <p:sldId id="517" r:id="rId34"/>
    <p:sldId id="518" r:id="rId35"/>
    <p:sldId id="519" r:id="rId36"/>
    <p:sldId id="520" r:id="rId37"/>
    <p:sldId id="521" r:id="rId38"/>
    <p:sldId id="522" r:id="rId39"/>
    <p:sldId id="523" r:id="rId40"/>
    <p:sldId id="569" r:id="rId41"/>
    <p:sldId id="570" r:id="rId42"/>
    <p:sldId id="571" r:id="rId43"/>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E6B9B8"/>
    <a:srgbClr val="6666FF"/>
    <a:srgbClr val="6699FF"/>
    <a:srgbClr val="3399FF"/>
    <a:srgbClr val="E9EDF4"/>
    <a:srgbClr val="4F81BD"/>
    <a:srgbClr val="CCECFF"/>
    <a:srgbClr val="F4F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9" autoAdjust="0"/>
    <p:restoredTop sz="97645" autoAdjust="0"/>
  </p:normalViewPr>
  <p:slideViewPr>
    <p:cSldViewPr>
      <p:cViewPr varScale="1">
        <p:scale>
          <a:sx n="70" d="100"/>
          <a:sy n="70" d="100"/>
        </p:scale>
        <p:origin x="-1068" y="-10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34819" name="Rectangle 3"/>
          <p:cNvSpPr>
            <a:spLocks noGrp="1" noChangeArrowheads="1"/>
          </p:cNvSpPr>
          <p:nvPr>
            <p:ph type="dt" idx="1"/>
          </p:nvPr>
        </p:nvSpPr>
        <p:spPr bwMode="auto">
          <a:xfrm>
            <a:off x="3856038" y="0"/>
            <a:ext cx="2949575"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200">
                <a:latin typeface="Arial" pitchFamily="34" charset="0"/>
                <a:ea typeface="ＭＳ Ｐゴシック" pitchFamily="50" charset="-128"/>
              </a:defRPr>
            </a:lvl1pPr>
          </a:lstStyle>
          <a:p>
            <a:pPr>
              <a:defRPr/>
            </a:pPr>
            <a:endParaRPr lang="en-US" altLang="ja-JP"/>
          </a:p>
        </p:txBody>
      </p:sp>
      <p:sp>
        <p:nvSpPr>
          <p:cNvPr id="32772"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4822"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34823" name="Rectangle 7"/>
          <p:cNvSpPr>
            <a:spLocks noGrp="1" noChangeArrowheads="1"/>
          </p:cNvSpPr>
          <p:nvPr>
            <p:ph type="sldNum" sz="quarter" idx="5"/>
          </p:nvPr>
        </p:nvSpPr>
        <p:spPr bwMode="auto">
          <a:xfrm>
            <a:off x="3856038" y="9440863"/>
            <a:ext cx="2949575"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a:defRPr sz="1200">
                <a:latin typeface="Arial" pitchFamily="34" charset="0"/>
                <a:ea typeface="ＭＳ Ｐゴシック" pitchFamily="50" charset="-128"/>
              </a:defRPr>
            </a:lvl1pPr>
          </a:lstStyle>
          <a:p>
            <a:pPr>
              <a:defRPr/>
            </a:pPr>
            <a:fld id="{7E90F321-22DD-4E94-83EF-5FA2E5D3A772}" type="slidenum">
              <a:rPr lang="en-US" altLang="ja-JP"/>
              <a:pPr>
                <a:defRPr/>
              </a:pPr>
              <a:t>‹#›</a:t>
            </a:fld>
            <a:endParaRPr lang="en-US" altLang="ja-JP"/>
          </a:p>
        </p:txBody>
      </p:sp>
    </p:spTree>
    <p:extLst>
      <p:ext uri="{BB962C8B-B14F-4D97-AF65-F5344CB8AC3E}">
        <p14:creationId xmlns:p14="http://schemas.microsoft.com/office/powerpoint/2010/main" val="112636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696EB1E0-3ADA-4C35-8D12-B43675D21E04}" type="slidenum">
              <a:rPr lang="en-US" altLang="ja-JP" smtClean="0">
                <a:latin typeface="Arial" charset="0"/>
                <a:ea typeface="ＭＳ Ｐゴシック" charset="-128"/>
              </a:rPr>
              <a:pPr/>
              <a:t>8</a:t>
            </a:fld>
            <a:endParaRPr lang="en-US" altLang="ja-JP" smtClean="0">
              <a:latin typeface="Arial" charset="0"/>
              <a:ea typeface="ＭＳ Ｐゴシック" charset="-128"/>
            </a:endParaRPr>
          </a:p>
        </p:txBody>
      </p:sp>
      <p:sp>
        <p:nvSpPr>
          <p:cNvPr id="9219" name="Rectangle 2"/>
          <p:cNvSpPr>
            <a:spLocks noGrp="1" noRot="1" noChangeAspect="1" noChangeArrowheads="1" noTextEdit="1"/>
          </p:cNvSpPr>
          <p:nvPr>
            <p:ph type="sldImg"/>
          </p:nvPr>
        </p:nvSpPr>
        <p:spPr>
          <a:xfrm>
            <a:off x="712788" y="746125"/>
            <a:ext cx="5383212" cy="3727450"/>
          </a:xfrm>
          <a:ln/>
        </p:spPr>
      </p:sp>
      <p:sp>
        <p:nvSpPr>
          <p:cNvPr id="922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46CA8058-6C93-45F4-8388-CBCD44AB9D5F}" type="slidenum">
              <a:rPr lang="en-US" altLang="ja-JP" smtClean="0">
                <a:latin typeface="Arial" charset="0"/>
                <a:ea typeface="ＭＳ Ｐゴシック" charset="-128"/>
              </a:rPr>
              <a:pPr/>
              <a:t>32</a:t>
            </a:fld>
            <a:endParaRPr lang="en-US" altLang="ja-JP" smtClean="0">
              <a:latin typeface="Arial" charset="0"/>
              <a:ea typeface="ＭＳ Ｐゴシック" charset="-128"/>
            </a:endParaRPr>
          </a:p>
        </p:txBody>
      </p:sp>
      <p:sp>
        <p:nvSpPr>
          <p:cNvPr id="9219" name="Rectangle 2"/>
          <p:cNvSpPr>
            <a:spLocks noGrp="1" noRot="1" noChangeAspect="1" noChangeArrowheads="1" noTextEdit="1"/>
          </p:cNvSpPr>
          <p:nvPr>
            <p:ph type="sldImg"/>
          </p:nvPr>
        </p:nvSpPr>
        <p:spPr>
          <a:xfrm>
            <a:off x="712788" y="746125"/>
            <a:ext cx="5383212" cy="3727450"/>
          </a:xfrm>
          <a:ln/>
        </p:spPr>
      </p:sp>
      <p:sp>
        <p:nvSpPr>
          <p:cNvPr id="922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E019608F-12A7-4F45-B2BE-8E14BB37D3AF}" type="slidenum">
              <a:rPr lang="en-US" altLang="ja-JP" smtClean="0">
                <a:latin typeface="Arial" charset="0"/>
                <a:ea typeface="ＭＳ Ｐゴシック" charset="-128"/>
              </a:rPr>
              <a:pPr/>
              <a:t>33</a:t>
            </a:fld>
            <a:endParaRPr lang="en-US" altLang="ja-JP" smtClean="0">
              <a:latin typeface="Arial" charset="0"/>
              <a:ea typeface="ＭＳ Ｐゴシック" charset="-128"/>
            </a:endParaRPr>
          </a:p>
        </p:txBody>
      </p:sp>
      <p:sp>
        <p:nvSpPr>
          <p:cNvPr id="10243" name="Rectangle 2"/>
          <p:cNvSpPr>
            <a:spLocks noGrp="1" noRot="1" noChangeAspect="1" noTextEdit="1"/>
          </p:cNvSpPr>
          <p:nvPr>
            <p:ph type="sldImg"/>
          </p:nvPr>
        </p:nvSpPr>
        <p:spPr>
          <a:xfrm>
            <a:off x="712788" y="746125"/>
            <a:ext cx="5383212" cy="3727450"/>
          </a:xfrm>
          <a:ln/>
        </p:spPr>
      </p:sp>
      <p:sp>
        <p:nvSpPr>
          <p:cNvPr id="10244" name="Rectangle 3"/>
          <p:cNvSpPr>
            <a:spLocks noGrp="1"/>
          </p:cNvSpPr>
          <p:nvPr>
            <p:ph type="body" idx="1"/>
          </p:nvPr>
        </p:nvSpPr>
        <p:spPr>
          <a:noFill/>
          <a:ln/>
        </p:spPr>
        <p:txBody>
          <a:bodyPr lIns="91412" tIns="45706" rIns="91412" bIns="45706"/>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p:cNvSpPr>
            <a:spLocks noGrp="1" noRot="1" noChangeAspect="1" noTextEdit="1"/>
          </p:cNvSpPr>
          <p:nvPr>
            <p:ph type="sldImg"/>
          </p:nvPr>
        </p:nvSpPr>
        <p:spPr>
          <a:ln/>
        </p:spPr>
      </p:sp>
      <p:sp>
        <p:nvSpPr>
          <p:cNvPr id="11267" name="ノート プレースホルダ 2"/>
          <p:cNvSpPr>
            <a:spLocks noGrp="1"/>
          </p:cNvSpPr>
          <p:nvPr>
            <p:ph type="body" idx="1"/>
          </p:nvPr>
        </p:nvSpPr>
        <p:spPr>
          <a:noFill/>
          <a:ln/>
        </p:spPr>
        <p:txBody>
          <a:bodyPr/>
          <a:lstStyle/>
          <a:p>
            <a:endParaRPr lang="ja-JP" altLang="en-US" smtClean="0">
              <a:latin typeface="Arial" charset="0"/>
              <a:ea typeface="ＭＳ Ｐ明朝" charset="-128"/>
            </a:endParaRPr>
          </a:p>
        </p:txBody>
      </p:sp>
      <p:sp>
        <p:nvSpPr>
          <p:cNvPr id="11268" name="スライド番号プレースホルダ 3"/>
          <p:cNvSpPr>
            <a:spLocks noGrp="1"/>
          </p:cNvSpPr>
          <p:nvPr>
            <p:ph type="sldNum" sz="quarter" idx="5"/>
          </p:nvPr>
        </p:nvSpPr>
        <p:spPr>
          <a:noFill/>
        </p:spPr>
        <p:txBody>
          <a:bodyPr/>
          <a:lstStyle/>
          <a:p>
            <a:fld id="{42088FC2-8D15-4597-83D6-45636558A49F}" type="slidenum">
              <a:rPr lang="en-US" altLang="ja-JP" smtClean="0">
                <a:latin typeface="Arial" charset="0"/>
                <a:ea typeface="ＭＳ Ｐゴシック" charset="-128"/>
              </a:rPr>
              <a:pPr/>
              <a:t>35</a:t>
            </a:fld>
            <a:endParaRPr lang="en-US" altLang="ja-JP" smtClean="0">
              <a:latin typeface="Arial"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B2EA42C7-C220-402B-9815-28673C66B995}" type="slidenum">
              <a:rPr lang="en-US" altLang="ja-JP" smtClean="0">
                <a:latin typeface="Arial" charset="0"/>
                <a:ea typeface="ＭＳ Ｐゴシック" charset="-128"/>
              </a:rPr>
              <a:pPr/>
              <a:t>38</a:t>
            </a:fld>
            <a:endParaRPr lang="en-US" altLang="ja-JP" smtClean="0">
              <a:latin typeface="Arial" charset="0"/>
              <a:ea typeface="ＭＳ Ｐゴシック" charset="-128"/>
            </a:endParaRPr>
          </a:p>
        </p:txBody>
      </p:sp>
      <p:sp>
        <p:nvSpPr>
          <p:cNvPr id="9219" name="Rectangle 2"/>
          <p:cNvSpPr>
            <a:spLocks noGrp="1" noRot="1" noChangeAspect="1" noChangeArrowheads="1" noTextEdit="1"/>
          </p:cNvSpPr>
          <p:nvPr>
            <p:ph type="sldImg"/>
          </p:nvPr>
        </p:nvSpPr>
        <p:spPr>
          <a:xfrm>
            <a:off x="712788" y="746125"/>
            <a:ext cx="5383212" cy="3727450"/>
          </a:xfrm>
          <a:ln/>
        </p:spPr>
      </p:sp>
      <p:sp>
        <p:nvSpPr>
          <p:cNvPr id="922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01E6AED2-5F4B-4907-BE53-A43E96F8A26B}" type="slidenum">
              <a:rPr lang="en-US" altLang="ja-JP" smtClean="0">
                <a:latin typeface="Arial" charset="0"/>
                <a:ea typeface="ＭＳ Ｐゴシック" charset="-128"/>
              </a:rPr>
              <a:pPr/>
              <a:t>39</a:t>
            </a:fld>
            <a:endParaRPr lang="en-US" altLang="ja-JP" smtClean="0">
              <a:latin typeface="Arial" charset="0"/>
              <a:ea typeface="ＭＳ Ｐゴシック" charset="-128"/>
            </a:endParaRPr>
          </a:p>
        </p:txBody>
      </p:sp>
      <p:sp>
        <p:nvSpPr>
          <p:cNvPr id="10243" name="Rectangle 2"/>
          <p:cNvSpPr>
            <a:spLocks noGrp="1" noRot="1" noChangeAspect="1" noTextEdit="1"/>
          </p:cNvSpPr>
          <p:nvPr>
            <p:ph type="sldImg"/>
          </p:nvPr>
        </p:nvSpPr>
        <p:spPr>
          <a:xfrm>
            <a:off x="712788" y="746125"/>
            <a:ext cx="5383212" cy="3727450"/>
          </a:xfrm>
          <a:ln/>
        </p:spPr>
      </p:sp>
      <p:sp>
        <p:nvSpPr>
          <p:cNvPr id="10244" name="Rectangle 3"/>
          <p:cNvSpPr>
            <a:spLocks noGrp="1"/>
          </p:cNvSpPr>
          <p:nvPr>
            <p:ph type="body" idx="1"/>
          </p:nvPr>
        </p:nvSpPr>
        <p:spPr>
          <a:noFill/>
          <a:ln/>
        </p:spPr>
        <p:txBody>
          <a:bodyPr lIns="91412" tIns="45706" rIns="91412" bIns="45706"/>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43BA8D2A-BEAF-4C60-A449-283B9C7702C8}" type="slidenum">
              <a:rPr lang="en-US" altLang="ja-JP" smtClean="0">
                <a:latin typeface="Arial" charset="0"/>
                <a:ea typeface="ＭＳ Ｐゴシック" charset="-128"/>
              </a:rPr>
              <a:pPr/>
              <a:t>9</a:t>
            </a:fld>
            <a:endParaRPr lang="en-US" altLang="ja-JP" smtClean="0">
              <a:latin typeface="Arial" charset="0"/>
              <a:ea typeface="ＭＳ Ｐゴシック" charset="-128"/>
            </a:endParaRPr>
          </a:p>
        </p:txBody>
      </p:sp>
      <p:sp>
        <p:nvSpPr>
          <p:cNvPr id="10243" name="Rectangle 2"/>
          <p:cNvSpPr>
            <a:spLocks noGrp="1" noRot="1" noChangeAspect="1" noTextEdit="1"/>
          </p:cNvSpPr>
          <p:nvPr>
            <p:ph type="sldImg"/>
          </p:nvPr>
        </p:nvSpPr>
        <p:spPr>
          <a:xfrm>
            <a:off x="712788" y="746125"/>
            <a:ext cx="5383212" cy="3727450"/>
          </a:xfrm>
          <a:ln/>
        </p:spPr>
      </p:sp>
      <p:sp>
        <p:nvSpPr>
          <p:cNvPr id="10244" name="Rectangle 3"/>
          <p:cNvSpPr>
            <a:spLocks noGrp="1"/>
          </p:cNvSpPr>
          <p:nvPr>
            <p:ph type="body" idx="1"/>
          </p:nvPr>
        </p:nvSpPr>
        <p:spPr>
          <a:noFill/>
          <a:ln/>
        </p:spPr>
        <p:txBody>
          <a:bodyPr lIns="91412" tIns="45706" rIns="91412" bIns="45706"/>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CC102C6F-89D8-4CE8-862C-45EC06A454FB}" type="slidenum">
              <a:rPr lang="en-US" altLang="ja-JP" smtClean="0">
                <a:latin typeface="Arial" charset="0"/>
                <a:ea typeface="ＭＳ Ｐゴシック" charset="-128"/>
              </a:rPr>
              <a:pPr/>
              <a:t>14</a:t>
            </a:fld>
            <a:endParaRPr lang="en-US" altLang="ja-JP" smtClean="0">
              <a:latin typeface="Arial" charset="0"/>
              <a:ea typeface="ＭＳ Ｐゴシック" charset="-128"/>
            </a:endParaRPr>
          </a:p>
        </p:txBody>
      </p:sp>
      <p:sp>
        <p:nvSpPr>
          <p:cNvPr id="9219" name="Rectangle 2"/>
          <p:cNvSpPr>
            <a:spLocks noGrp="1" noRot="1" noChangeAspect="1" noChangeArrowheads="1" noTextEdit="1"/>
          </p:cNvSpPr>
          <p:nvPr>
            <p:ph type="sldImg"/>
          </p:nvPr>
        </p:nvSpPr>
        <p:spPr>
          <a:xfrm>
            <a:off x="712788" y="746125"/>
            <a:ext cx="5383212" cy="3727450"/>
          </a:xfrm>
          <a:ln/>
        </p:spPr>
      </p:sp>
      <p:sp>
        <p:nvSpPr>
          <p:cNvPr id="922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D723FB98-D299-4D04-B017-71399158BC09}" type="slidenum">
              <a:rPr lang="en-US" altLang="ja-JP" smtClean="0">
                <a:latin typeface="Arial" charset="0"/>
                <a:ea typeface="ＭＳ Ｐゴシック" charset="-128"/>
              </a:rPr>
              <a:pPr/>
              <a:t>15</a:t>
            </a:fld>
            <a:endParaRPr lang="en-US" altLang="ja-JP" smtClean="0">
              <a:latin typeface="Arial" charset="0"/>
              <a:ea typeface="ＭＳ Ｐゴシック" charset="-128"/>
            </a:endParaRPr>
          </a:p>
        </p:txBody>
      </p:sp>
      <p:sp>
        <p:nvSpPr>
          <p:cNvPr id="10243" name="Rectangle 2"/>
          <p:cNvSpPr>
            <a:spLocks noGrp="1" noRot="1" noChangeAspect="1" noTextEdit="1"/>
          </p:cNvSpPr>
          <p:nvPr>
            <p:ph type="sldImg"/>
          </p:nvPr>
        </p:nvSpPr>
        <p:spPr>
          <a:xfrm>
            <a:off x="712788" y="746125"/>
            <a:ext cx="5383212" cy="3727450"/>
          </a:xfrm>
          <a:ln/>
        </p:spPr>
      </p:sp>
      <p:sp>
        <p:nvSpPr>
          <p:cNvPr id="10244" name="Rectangle 3"/>
          <p:cNvSpPr>
            <a:spLocks noGrp="1"/>
          </p:cNvSpPr>
          <p:nvPr>
            <p:ph type="body" idx="1"/>
          </p:nvPr>
        </p:nvSpPr>
        <p:spPr>
          <a:noFill/>
          <a:ln/>
        </p:spPr>
        <p:txBody>
          <a:bodyPr lIns="91412" tIns="45706" rIns="91412" bIns="45706"/>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C1A1C26D-C510-4BAA-BDAF-9142A17A2A1B}" type="slidenum">
              <a:rPr lang="en-US" altLang="ja-JP" smtClean="0">
                <a:latin typeface="Arial" charset="0"/>
                <a:ea typeface="ＭＳ Ｐゴシック" charset="-128"/>
              </a:rPr>
              <a:pPr/>
              <a:t>20</a:t>
            </a:fld>
            <a:endParaRPr lang="en-US" altLang="ja-JP" smtClean="0">
              <a:latin typeface="Arial" charset="0"/>
              <a:ea typeface="ＭＳ Ｐゴシック" charset="-128"/>
            </a:endParaRPr>
          </a:p>
        </p:txBody>
      </p:sp>
      <p:sp>
        <p:nvSpPr>
          <p:cNvPr id="9219" name="Rectangle 2"/>
          <p:cNvSpPr>
            <a:spLocks noGrp="1" noRot="1" noChangeAspect="1" noChangeArrowheads="1" noTextEdit="1"/>
          </p:cNvSpPr>
          <p:nvPr>
            <p:ph type="sldImg"/>
          </p:nvPr>
        </p:nvSpPr>
        <p:spPr>
          <a:xfrm>
            <a:off x="712788" y="746125"/>
            <a:ext cx="5383212" cy="3727450"/>
          </a:xfrm>
          <a:ln/>
        </p:spPr>
      </p:sp>
      <p:sp>
        <p:nvSpPr>
          <p:cNvPr id="9220" name="Rectangle 3"/>
          <p:cNvSpPr>
            <a:spLocks noGrp="1" noChangeArrowheads="1"/>
          </p:cNvSpPr>
          <p:nvPr>
            <p:ph type="body" idx="1"/>
          </p:nvPr>
        </p:nvSpPr>
        <p:spPr>
          <a:noFill/>
          <a:ln/>
        </p:spPr>
        <p:txBody>
          <a:bodyPr/>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1B8F0C67-DF14-4996-AEB8-0942145022C8}" type="slidenum">
              <a:rPr lang="en-US" altLang="ja-JP" smtClean="0">
                <a:latin typeface="Arial" charset="0"/>
                <a:ea typeface="ＭＳ Ｐゴシック" charset="-128"/>
              </a:rPr>
              <a:pPr/>
              <a:t>21</a:t>
            </a:fld>
            <a:endParaRPr lang="en-US" altLang="ja-JP" smtClean="0">
              <a:latin typeface="Arial" charset="0"/>
              <a:ea typeface="ＭＳ Ｐゴシック" charset="-128"/>
            </a:endParaRPr>
          </a:p>
        </p:txBody>
      </p:sp>
      <p:sp>
        <p:nvSpPr>
          <p:cNvPr id="10243" name="Rectangle 2"/>
          <p:cNvSpPr>
            <a:spLocks noGrp="1" noRot="1" noChangeAspect="1" noTextEdit="1"/>
          </p:cNvSpPr>
          <p:nvPr>
            <p:ph type="sldImg"/>
          </p:nvPr>
        </p:nvSpPr>
        <p:spPr>
          <a:xfrm>
            <a:off x="712788" y="746125"/>
            <a:ext cx="5383212" cy="3727450"/>
          </a:xfrm>
          <a:ln/>
        </p:spPr>
      </p:sp>
      <p:sp>
        <p:nvSpPr>
          <p:cNvPr id="10244" name="Rectangle 3"/>
          <p:cNvSpPr>
            <a:spLocks noGrp="1"/>
          </p:cNvSpPr>
          <p:nvPr>
            <p:ph type="body" idx="1"/>
          </p:nvPr>
        </p:nvSpPr>
        <p:spPr>
          <a:noFill/>
          <a:ln/>
        </p:spPr>
        <p:txBody>
          <a:bodyPr lIns="91412" tIns="45706" rIns="91412" bIns="45706"/>
          <a:lstStyle/>
          <a:p>
            <a:pPr eaLnBrk="1" hangingPunct="1"/>
            <a:endParaRPr lang="ja-JP" altLang="ja-JP" smtClean="0">
              <a:latin typeface="Arial" charset="0"/>
              <a:ea typeface="ＭＳ Ｐ明朝"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p:cNvSpPr>
            <a:spLocks noGrp="1" noRot="1" noChangeAspect="1" noTextEdit="1"/>
          </p:cNvSpPr>
          <p:nvPr>
            <p:ph type="sldImg"/>
          </p:nvPr>
        </p:nvSpPr>
        <p:spPr>
          <a:ln/>
        </p:spPr>
      </p:sp>
      <p:sp>
        <p:nvSpPr>
          <p:cNvPr id="11267" name="ノート プレースホルダ 2"/>
          <p:cNvSpPr>
            <a:spLocks noGrp="1"/>
          </p:cNvSpPr>
          <p:nvPr>
            <p:ph type="body" idx="1"/>
          </p:nvPr>
        </p:nvSpPr>
        <p:spPr>
          <a:noFill/>
          <a:ln/>
        </p:spPr>
        <p:txBody>
          <a:bodyPr/>
          <a:lstStyle/>
          <a:p>
            <a:endParaRPr lang="ja-JP" altLang="en-US" smtClean="0">
              <a:latin typeface="Arial" charset="0"/>
              <a:ea typeface="ＭＳ Ｐ明朝" charset="-128"/>
            </a:endParaRPr>
          </a:p>
        </p:txBody>
      </p:sp>
      <p:sp>
        <p:nvSpPr>
          <p:cNvPr id="11268" name="スライド番号プレースホルダ 3"/>
          <p:cNvSpPr>
            <a:spLocks noGrp="1"/>
          </p:cNvSpPr>
          <p:nvPr>
            <p:ph type="sldNum" sz="quarter" idx="5"/>
          </p:nvPr>
        </p:nvSpPr>
        <p:spPr>
          <a:noFill/>
        </p:spPr>
        <p:txBody>
          <a:bodyPr/>
          <a:lstStyle/>
          <a:p>
            <a:fld id="{880E80B0-0311-46C5-AB62-9119E182CF85}" type="slidenum">
              <a:rPr lang="en-US" altLang="ja-JP" smtClean="0">
                <a:latin typeface="Arial" charset="0"/>
                <a:ea typeface="ＭＳ Ｐゴシック" charset="-128"/>
              </a:rPr>
              <a:pPr/>
              <a:t>22</a:t>
            </a:fld>
            <a:endParaRPr lang="en-US" altLang="ja-JP" smtClean="0">
              <a:latin typeface="Arial"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978321E1-F7B9-4A81-B91C-ECCEE06FDA17}" type="slidenum">
              <a:rPr lang="en-US" altLang="ja-JP" smtClean="0">
                <a:latin typeface="Arial" charset="0"/>
                <a:ea typeface="ＭＳ Ｐゴシック" charset="-128"/>
              </a:rPr>
              <a:pPr/>
              <a:t>26</a:t>
            </a:fld>
            <a:endParaRPr lang="en-US" altLang="ja-JP" smtClean="0">
              <a:latin typeface="Arial" charset="0"/>
              <a:ea typeface="ＭＳ Ｐゴシック" charset="-128"/>
            </a:endParaRPr>
          </a:p>
        </p:txBody>
      </p:sp>
      <p:sp>
        <p:nvSpPr>
          <p:cNvPr id="9219" name="Rectangle 2"/>
          <p:cNvSpPr>
            <a:spLocks noGrp="1" noRot="1" noChangeAspect="1" noChangeArrowheads="1" noTextEdit="1"/>
          </p:cNvSpPr>
          <p:nvPr>
            <p:ph type="sldImg"/>
          </p:nvPr>
        </p:nvSpPr>
        <p:spPr>
          <a:xfrm>
            <a:off x="712788" y="746125"/>
            <a:ext cx="5383212" cy="3727450"/>
          </a:xfrm>
          <a:ln/>
        </p:spPr>
      </p:sp>
      <p:sp>
        <p:nvSpPr>
          <p:cNvPr id="9220" name="Rectangle 3"/>
          <p:cNvSpPr>
            <a:spLocks noGrp="1" noChangeArrowheads="1"/>
          </p:cNvSpPr>
          <p:nvPr>
            <p:ph type="body" idx="1"/>
          </p:nvPr>
        </p:nvSpPr>
        <p:spPr>
          <a:noFill/>
          <a:ln/>
        </p:spPr>
        <p:txBody>
          <a:bodyPr/>
          <a:lstStyle/>
          <a:p>
            <a:pPr eaLnBrk="1" hangingPunct="1"/>
            <a:endParaRPr lang="ja-JP" altLang="ja-JP" dirty="0" smtClean="0">
              <a:latin typeface="Arial" charset="0"/>
              <a:ea typeface="ＭＳ Ｐ明朝"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D47866EA-B344-4D04-8344-F2FAAAB50297}" type="slidenum">
              <a:rPr lang="en-US" altLang="ja-JP" smtClean="0">
                <a:latin typeface="Arial" charset="0"/>
                <a:ea typeface="ＭＳ Ｐゴシック" charset="-128"/>
              </a:rPr>
              <a:pPr/>
              <a:t>27</a:t>
            </a:fld>
            <a:endParaRPr lang="en-US" altLang="ja-JP" smtClean="0">
              <a:latin typeface="Arial" charset="0"/>
              <a:ea typeface="ＭＳ Ｐゴシック" charset="-128"/>
            </a:endParaRPr>
          </a:p>
        </p:txBody>
      </p:sp>
      <p:sp>
        <p:nvSpPr>
          <p:cNvPr id="10243" name="Rectangle 2"/>
          <p:cNvSpPr>
            <a:spLocks noGrp="1" noRot="1" noChangeAspect="1" noTextEdit="1"/>
          </p:cNvSpPr>
          <p:nvPr>
            <p:ph type="sldImg"/>
          </p:nvPr>
        </p:nvSpPr>
        <p:spPr>
          <a:xfrm>
            <a:off x="712788" y="746125"/>
            <a:ext cx="5383212" cy="3727450"/>
          </a:xfrm>
          <a:ln/>
        </p:spPr>
      </p:sp>
      <p:sp>
        <p:nvSpPr>
          <p:cNvPr id="10244" name="Rectangle 3"/>
          <p:cNvSpPr>
            <a:spLocks noGrp="1"/>
          </p:cNvSpPr>
          <p:nvPr>
            <p:ph type="body" idx="1"/>
          </p:nvPr>
        </p:nvSpPr>
        <p:spPr>
          <a:noFill/>
          <a:ln/>
        </p:spPr>
        <p:txBody>
          <a:bodyPr lIns="91412" tIns="45706" rIns="91412" bIns="45706"/>
          <a:lstStyle/>
          <a:p>
            <a:pPr eaLnBrk="1" hangingPunct="1"/>
            <a:endParaRPr lang="ja-JP" altLang="ja-JP" smtClean="0">
              <a:latin typeface="Arial" charset="0"/>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C9719E5-B80E-4ED7-A088-A83D7B4116F9}"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607D789-CB0E-476E-9040-2C9DC1BCF5E6}"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0207EB6-7A7C-483D-8C08-759FBCFCCD97}"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29E01B2-0811-4BD2-B655-3532F56FB104}"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DC11229-CA98-4722-8F50-D74E131FA09B}"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2EB9E56-9D6F-4A32-9129-19F435868765}"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819280E-C6E9-4A90-89D5-22896C577019}"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BBF4C3D-79CB-440C-91D3-A0B1E21E7D83}"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3ED24CD-BB2D-4122-AB8E-9D410D506F5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8011BD9-2086-4C75-B00D-696F472A662C}"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12A6752-3B57-486B-BAC6-8A1993455A7E}"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2F3FC246-3369-46B2-8E64-9F8BE19E540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7.xml"/><Relationship Id="rId5" Type="http://schemas.openxmlformats.org/officeDocument/2006/relationships/image" Target="../media/image13.wmf"/><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7.xml"/><Relationship Id="rId5" Type="http://schemas.openxmlformats.org/officeDocument/2006/relationships/image" Target="../media/image17.wmf"/><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7.xml"/><Relationship Id="rId5" Type="http://schemas.openxmlformats.org/officeDocument/2006/relationships/image" Target="../media/image30.wmf"/><Relationship Id="rId4" Type="http://schemas.openxmlformats.org/officeDocument/2006/relationships/image" Target="../media/image29.wmf"/></Relationships>
</file>

<file path=ppt/slides/_rels/slide1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7.xml"/><Relationship Id="rId5" Type="http://schemas.openxmlformats.org/officeDocument/2006/relationships/image" Target="../media/image34.wmf"/><Relationship Id="rId4" Type="http://schemas.openxmlformats.org/officeDocument/2006/relationships/image" Target="../media/image3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7.xml"/><Relationship Id="rId5" Type="http://schemas.openxmlformats.org/officeDocument/2006/relationships/image" Target="../media/image43.wmf"/><Relationship Id="rId4" Type="http://schemas.openxmlformats.org/officeDocument/2006/relationships/image" Target="../media/image42.wmf"/></Relationships>
</file>

<file path=ppt/slides/_rels/slide2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7.xml"/><Relationship Id="rId5" Type="http://schemas.openxmlformats.org/officeDocument/2006/relationships/image" Target="../media/image47.wmf"/><Relationship Id="rId4" Type="http://schemas.openxmlformats.org/officeDocument/2006/relationships/image" Target="../media/image46.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7.xml"/><Relationship Id="rId5" Type="http://schemas.openxmlformats.org/officeDocument/2006/relationships/image" Target="../media/image52.wmf"/><Relationship Id="rId4" Type="http://schemas.openxmlformats.org/officeDocument/2006/relationships/image" Target="../media/image51.wmf"/></Relationships>
</file>

<file path=ppt/slides/_rels/slide2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7.xml"/><Relationship Id="rId5" Type="http://schemas.openxmlformats.org/officeDocument/2006/relationships/image" Target="../media/image56.wmf"/><Relationship Id="rId4" Type="http://schemas.openxmlformats.org/officeDocument/2006/relationships/image" Target="../media/image55.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slideLayout" Target="../slideLayouts/slideLayout7.xml"/><Relationship Id="rId5" Type="http://schemas.openxmlformats.org/officeDocument/2006/relationships/image" Target="../media/image60.wmf"/><Relationship Id="rId4" Type="http://schemas.openxmlformats.org/officeDocument/2006/relationships/image" Target="../media/image59.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slideLayout" Target="../slideLayouts/slideLayout7.xml"/><Relationship Id="rId5" Type="http://schemas.openxmlformats.org/officeDocument/2006/relationships/image" Target="../media/image66.wmf"/><Relationship Id="rId4" Type="http://schemas.openxmlformats.org/officeDocument/2006/relationships/image" Target="../media/image65.wmf"/></Relationships>
</file>

<file path=ppt/slides/_rels/slide35.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slides/_rels/slide36.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slideLayout" Target="../slideLayouts/slideLayout7.xml"/><Relationship Id="rId5" Type="http://schemas.openxmlformats.org/officeDocument/2006/relationships/image" Target="../media/image74.wmf"/><Relationship Id="rId4" Type="http://schemas.openxmlformats.org/officeDocument/2006/relationships/image" Target="../media/image73.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slideLayout" Target="../slideLayouts/slideLayout7.xml"/><Relationship Id="rId5" Type="http://schemas.openxmlformats.org/officeDocument/2006/relationships/image" Target="../media/image79.wmf"/><Relationship Id="rId4" Type="http://schemas.openxmlformats.org/officeDocument/2006/relationships/image" Target="../media/image78.wmf"/></Relationships>
</file>

<file path=ppt/slides/_rels/slide41.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slideLayout" Target="../slideLayouts/slideLayout7.xml"/><Relationship Id="rId5" Type="http://schemas.openxmlformats.org/officeDocument/2006/relationships/image" Target="../media/image83.wmf"/><Relationship Id="rId4" Type="http://schemas.openxmlformats.org/officeDocument/2006/relationships/image" Target="../media/image82.wmf"/></Relationships>
</file>

<file path=ppt/slides/_rels/slide42.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slideLayout" Target="../slideLayouts/slideLayout7.xml"/><Relationship Id="rId5" Type="http://schemas.openxmlformats.org/officeDocument/2006/relationships/image" Target="../media/image87.wmf"/><Relationship Id="rId4" Type="http://schemas.openxmlformats.org/officeDocument/2006/relationships/image" Target="../media/image86.wmf"/></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741363" y="2303463"/>
            <a:ext cx="8420100" cy="1470025"/>
          </a:xfrm>
        </p:spPr>
        <p:txBody>
          <a:bodyPr/>
          <a:lstStyle/>
          <a:p>
            <a:pPr eaLnBrk="1" hangingPunct="1"/>
            <a:r>
              <a:rPr lang="en-US" altLang="ja-JP" sz="3600" dirty="0" smtClean="0"/>
              <a:t>10</a:t>
            </a:r>
            <a:r>
              <a:rPr lang="ja-JP" altLang="en-US" sz="3600" dirty="0" smtClean="0"/>
              <a:t>　特別区のすがた</a:t>
            </a:r>
            <a:r>
              <a:rPr lang="en-US" altLang="ja-JP" sz="3600" dirty="0" smtClean="0"/>
              <a:t/>
            </a:r>
            <a:br>
              <a:rPr lang="en-US" altLang="ja-JP" sz="3600" dirty="0" smtClean="0"/>
            </a:br>
            <a:r>
              <a:rPr lang="en-US" altLang="ja-JP" sz="2800" dirty="0" smtClean="0"/>
              <a:t>【</a:t>
            </a:r>
            <a:r>
              <a:rPr lang="ja-JP" altLang="en-US" sz="2800" dirty="0" smtClean="0"/>
              <a:t>試案Ｃ（６区Ｃ案） </a:t>
            </a:r>
            <a:r>
              <a:rPr lang="en-US" altLang="ja-JP" sz="2800" dirty="0" smtClean="0"/>
              <a:t>】</a:t>
            </a:r>
            <a:r>
              <a:rPr lang="en-US" altLang="ja-JP" sz="2800" dirty="0" smtClean="0">
                <a:latin typeface="ＭＳ Ｐゴシック" charset="-128"/>
              </a:rPr>
              <a:t> </a:t>
            </a:r>
            <a:endParaRPr lang="en-US" altLang="ja-JP" sz="28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rrowheads="1"/>
          </p:cNvPicPr>
          <p:nvPr/>
        </p:nvPicPr>
        <p:blipFill>
          <a:blip r:embed="rId2" cstate="print"/>
          <a:srcRect/>
          <a:stretch>
            <a:fillRect/>
          </a:stretch>
        </p:blipFill>
        <p:spPr bwMode="auto">
          <a:xfrm>
            <a:off x="6298323" y="1268760"/>
            <a:ext cx="3503295" cy="2485644"/>
          </a:xfrm>
          <a:prstGeom prst="rect">
            <a:avLst/>
          </a:prstGeom>
          <a:noFill/>
          <a:ln w="9525">
            <a:noFill/>
            <a:miter lim="800000"/>
            <a:headEnd/>
            <a:tailEnd/>
          </a:ln>
          <a:effectLst/>
        </p:spPr>
      </p:pic>
      <p:sp>
        <p:nvSpPr>
          <p:cNvPr id="5122" name="タイトル 3"/>
          <p:cNvSpPr txBox="1">
            <a:spLocks/>
          </p:cNvSpPr>
          <p:nvPr/>
        </p:nvSpPr>
        <p:spPr bwMode="auto">
          <a:xfrm>
            <a:off x="117475" y="620713"/>
            <a:ext cx="9671050" cy="61912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463" y="523875"/>
            <a:ext cx="42910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5124" name="テキスト ボックス 24"/>
          <p:cNvSpPr txBox="1">
            <a:spLocks noChangeArrowheads="1"/>
          </p:cNvSpPr>
          <p:nvPr/>
        </p:nvSpPr>
        <p:spPr bwMode="auto">
          <a:xfrm>
            <a:off x="193675" y="765175"/>
            <a:ext cx="390525"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5125"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第一区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北区・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都島区・</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東淀川区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・旭区）</a:t>
            </a:r>
          </a:p>
        </p:txBody>
      </p:sp>
      <p:graphicFrame>
        <p:nvGraphicFramePr>
          <p:cNvPr id="20" name="Group 23"/>
          <p:cNvGraphicFramePr>
            <a:graphicFrameLocks noGrp="1"/>
          </p:cNvGraphicFramePr>
          <p:nvPr/>
        </p:nvGraphicFramePr>
        <p:xfrm>
          <a:off x="661988" y="765175"/>
          <a:ext cx="2184000" cy="4825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495,532</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65.9%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23.7%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454,997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261,967</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39.4%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12.7%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17.7%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23.7%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769,387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13,761</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10,898</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36.01k㎡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pic>
        <p:nvPicPr>
          <p:cNvPr id="5183" name="Picture 94"/>
          <p:cNvPicPr>
            <a:picLocks noChangeAspect="1" noChangeArrowheads="1"/>
          </p:cNvPicPr>
          <p:nvPr/>
        </p:nvPicPr>
        <p:blipFill>
          <a:blip r:embed="rId3" cstate="print"/>
          <a:srcRect/>
          <a:stretch>
            <a:fillRect/>
          </a:stretch>
        </p:blipFill>
        <p:spPr bwMode="auto">
          <a:xfrm>
            <a:off x="2925763" y="4319588"/>
            <a:ext cx="3500437" cy="2403475"/>
          </a:xfrm>
          <a:prstGeom prst="rect">
            <a:avLst/>
          </a:prstGeom>
          <a:noFill/>
          <a:ln w="9525">
            <a:noFill/>
            <a:miter lim="800000"/>
            <a:headEnd/>
            <a:tailEnd/>
          </a:ln>
        </p:spPr>
      </p:pic>
      <p:sp>
        <p:nvSpPr>
          <p:cNvPr id="5184" name="Rectangle 6"/>
          <p:cNvSpPr>
            <a:spLocks noChangeArrowheads="1"/>
          </p:cNvSpPr>
          <p:nvPr/>
        </p:nvSpPr>
        <p:spPr bwMode="auto">
          <a:xfrm>
            <a:off x="2925763" y="3833813"/>
            <a:ext cx="3314700" cy="519112"/>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人口密度は、比較都市をいずれも上回る</a:t>
            </a:r>
          </a:p>
        </p:txBody>
      </p:sp>
      <p:sp>
        <p:nvSpPr>
          <p:cNvPr id="5185" name="Rectangle 7"/>
          <p:cNvSpPr>
            <a:spLocks noChangeArrowheads="1"/>
          </p:cNvSpPr>
          <p:nvPr/>
        </p:nvSpPr>
        <p:spPr bwMode="auto">
          <a:xfrm>
            <a:off x="2925763" y="765175"/>
            <a:ext cx="3313112"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人口は、西宮市を上回る</a:t>
            </a:r>
          </a:p>
          <a:p>
            <a:r>
              <a:rPr lang="ja-JP" altLang="en-US" sz="1000">
                <a:latin typeface="ＭＳ Ｐゴシック" charset="-128"/>
              </a:rPr>
              <a:t>◆面積は、豊中市と同程度</a:t>
            </a:r>
            <a:endParaRPr lang="ja-JP" altLang="en-US" sz="900">
              <a:ea typeface="ＭＳ 明朝" pitchFamily="17" charset="-128"/>
            </a:endParaRPr>
          </a:p>
        </p:txBody>
      </p:sp>
      <p:sp>
        <p:nvSpPr>
          <p:cNvPr id="5186" name="Rectangle 10"/>
          <p:cNvSpPr>
            <a:spLocks noChangeArrowheads="1"/>
          </p:cNvSpPr>
          <p:nvPr/>
        </p:nvSpPr>
        <p:spPr bwMode="auto">
          <a:xfrm>
            <a:off x="6342063" y="765175"/>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昼間人口は、東大阪市を上回る</a:t>
            </a:r>
          </a:p>
          <a:p>
            <a:r>
              <a:rPr lang="ja-JP" altLang="en-US" sz="1000">
                <a:latin typeface="ＭＳ Ｐゴシック" charset="-128"/>
              </a:rPr>
              <a:t>◆昼夜間人口比率は、京都市を大きく上回る</a:t>
            </a:r>
          </a:p>
        </p:txBody>
      </p:sp>
      <p:sp>
        <p:nvSpPr>
          <p:cNvPr id="5187" name="Rectangle 11"/>
          <p:cNvSpPr>
            <a:spLocks noChangeArrowheads="1"/>
          </p:cNvSpPr>
          <p:nvPr/>
        </p:nvSpPr>
        <p:spPr bwMode="auto">
          <a:xfrm>
            <a:off x="6831013" y="765175"/>
            <a:ext cx="2338387" cy="163513"/>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昼間人口・昼夜間人口比率</a:t>
            </a:r>
          </a:p>
        </p:txBody>
      </p:sp>
      <p:sp>
        <p:nvSpPr>
          <p:cNvPr id="5188" name="Rectangle 12"/>
          <p:cNvSpPr>
            <a:spLocks noChangeArrowheads="1"/>
          </p:cNvSpPr>
          <p:nvPr/>
        </p:nvSpPr>
        <p:spPr bwMode="auto">
          <a:xfrm>
            <a:off x="6342063" y="3833813"/>
            <a:ext cx="3316287" cy="519112"/>
          </a:xfrm>
          <a:prstGeom prst="rect">
            <a:avLst/>
          </a:prstGeom>
          <a:solidFill>
            <a:srgbClr val="FFCC99"/>
          </a:solidFill>
          <a:ln w="9525" algn="ctr">
            <a:noFill/>
            <a:prstDash val="sysDot"/>
            <a:miter lim="800000"/>
            <a:headEnd/>
            <a:tailEnd/>
          </a:ln>
        </p:spPr>
        <p:txBody>
          <a:bodyPr lIns="36000" tIns="0" rIns="0" bIns="0"/>
          <a:lstStyle/>
          <a:p>
            <a:pPr marL="85725" indent="-85725"/>
            <a:endParaRPr lang="en-US" altLang="ja-JP" sz="1000">
              <a:latin typeface="ＭＳ Ｐゴシック" charset="-128"/>
            </a:endParaRPr>
          </a:p>
          <a:p>
            <a:pPr marL="85725" indent="-85725">
              <a:spcBef>
                <a:spcPct val="15000"/>
              </a:spcBef>
            </a:pPr>
            <a:r>
              <a:rPr lang="en-US" altLang="ja-JP" sz="1000">
                <a:latin typeface="ＭＳ Ｐゴシック" charset="-128"/>
              </a:rPr>
              <a:t>◆</a:t>
            </a:r>
            <a:r>
              <a:rPr lang="ja-JP" altLang="en-US" sz="1000">
                <a:latin typeface="ＭＳ Ｐゴシック" charset="-128"/>
              </a:rPr>
              <a:t>生産年齢人口</a:t>
            </a:r>
            <a:r>
              <a:rPr lang="ja-JP" altLang="en-US" sz="800">
                <a:latin typeface="ＭＳ Ｐゴシック" charset="-128"/>
              </a:rPr>
              <a:t>（</a:t>
            </a:r>
            <a:r>
              <a:rPr lang="en-US" altLang="ja-JP" sz="800">
                <a:latin typeface="ＭＳ Ｐゴシック" charset="-128"/>
              </a:rPr>
              <a:t>15</a:t>
            </a:r>
            <a:r>
              <a:rPr lang="ja-JP" altLang="en-US" sz="800">
                <a:latin typeface="ＭＳ Ｐゴシック" charset="-128"/>
              </a:rPr>
              <a:t>～</a:t>
            </a:r>
            <a:r>
              <a:rPr lang="en-US" altLang="ja-JP" sz="800">
                <a:latin typeface="ＭＳ Ｐゴシック" charset="-128"/>
              </a:rPr>
              <a:t>64</a:t>
            </a:r>
            <a:r>
              <a:rPr lang="ja-JP" altLang="en-US" sz="800">
                <a:latin typeface="ＭＳ Ｐゴシック" charset="-128"/>
              </a:rPr>
              <a:t>歳）</a:t>
            </a:r>
            <a:r>
              <a:rPr lang="ja-JP" altLang="en-US" sz="1000">
                <a:latin typeface="ＭＳ Ｐゴシック" charset="-128"/>
              </a:rPr>
              <a:t>割合は、比較都市をいずれも</a:t>
            </a:r>
          </a:p>
          <a:p>
            <a:pPr marL="85725" indent="-85725"/>
            <a:r>
              <a:rPr lang="ja-JP" altLang="en-US" sz="1000">
                <a:latin typeface="ＭＳ Ｐゴシック" charset="-128"/>
              </a:rPr>
              <a:t>   上回る</a:t>
            </a:r>
          </a:p>
        </p:txBody>
      </p:sp>
      <p:sp>
        <p:nvSpPr>
          <p:cNvPr id="5189" name="Rectangle 13"/>
          <p:cNvSpPr>
            <a:spLocks noChangeArrowheads="1"/>
          </p:cNvSpPr>
          <p:nvPr/>
        </p:nvSpPr>
        <p:spPr bwMode="auto">
          <a:xfrm>
            <a:off x="6831013" y="3833813"/>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年齢別人口割合</a:t>
            </a:r>
          </a:p>
        </p:txBody>
      </p:sp>
      <p:sp>
        <p:nvSpPr>
          <p:cNvPr id="5190" name="Rectangle 14"/>
          <p:cNvSpPr>
            <a:spLocks noChangeArrowheads="1"/>
          </p:cNvSpPr>
          <p:nvPr/>
        </p:nvSpPr>
        <p:spPr bwMode="auto">
          <a:xfrm>
            <a:off x="3470275" y="3833813"/>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人口密度</a:t>
            </a:r>
          </a:p>
        </p:txBody>
      </p:sp>
      <p:sp>
        <p:nvSpPr>
          <p:cNvPr id="5191" name="Rectangle 15"/>
          <p:cNvSpPr>
            <a:spLocks noChangeArrowheads="1"/>
          </p:cNvSpPr>
          <p:nvPr/>
        </p:nvSpPr>
        <p:spPr bwMode="auto">
          <a:xfrm>
            <a:off x="3470275" y="765175"/>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人口・面積</a:t>
            </a:r>
          </a:p>
        </p:txBody>
      </p:sp>
      <p:sp>
        <p:nvSpPr>
          <p:cNvPr id="5192" name="テキスト ボックス 36"/>
          <p:cNvSpPr txBox="1">
            <a:spLocks noChangeArrowheads="1"/>
          </p:cNvSpPr>
          <p:nvPr/>
        </p:nvSpPr>
        <p:spPr bwMode="auto">
          <a:xfrm>
            <a:off x="5421313" y="6635750"/>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3" name="テキスト ボックス 37"/>
          <p:cNvSpPr txBox="1">
            <a:spLocks noChangeArrowheads="1"/>
          </p:cNvSpPr>
          <p:nvPr/>
        </p:nvSpPr>
        <p:spPr bwMode="auto">
          <a:xfrm>
            <a:off x="8970963" y="6635750"/>
            <a:ext cx="935037"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5" name="テキスト ボックス 36"/>
          <p:cNvSpPr txBox="1">
            <a:spLocks noChangeArrowheads="1"/>
          </p:cNvSpPr>
          <p:nvPr/>
        </p:nvSpPr>
        <p:spPr bwMode="auto">
          <a:xfrm>
            <a:off x="8940800" y="3589338"/>
            <a:ext cx="858838"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6" name="テキスト ボックス 36"/>
          <p:cNvSpPr txBox="1">
            <a:spLocks noChangeArrowheads="1"/>
          </p:cNvSpPr>
          <p:nvPr/>
        </p:nvSpPr>
        <p:spPr bwMode="auto">
          <a:xfrm>
            <a:off x="5421313" y="3573463"/>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pic>
        <p:nvPicPr>
          <p:cNvPr id="5197" name="Picture 79"/>
          <p:cNvPicPr>
            <a:picLocks noChangeAspect="1" noChangeArrowheads="1"/>
          </p:cNvPicPr>
          <p:nvPr/>
        </p:nvPicPr>
        <p:blipFill>
          <a:blip r:embed="rId4" cstate="print"/>
          <a:srcRect/>
          <a:stretch>
            <a:fillRect/>
          </a:stretch>
        </p:blipFill>
        <p:spPr bwMode="auto">
          <a:xfrm>
            <a:off x="2897188" y="1268413"/>
            <a:ext cx="3543300" cy="2486025"/>
          </a:xfrm>
          <a:prstGeom prst="rect">
            <a:avLst/>
          </a:prstGeom>
          <a:noFill/>
          <a:ln w="9525">
            <a:noFill/>
            <a:miter lim="800000"/>
            <a:headEnd/>
            <a:tailEnd/>
          </a:ln>
        </p:spPr>
      </p:pic>
      <p:sp>
        <p:nvSpPr>
          <p:cNvPr id="5198" name="AutoShape 93"/>
          <p:cNvSpPr>
            <a:spLocks noChangeArrowheads="1"/>
          </p:cNvSpPr>
          <p:nvPr/>
        </p:nvSpPr>
        <p:spPr bwMode="auto">
          <a:xfrm>
            <a:off x="3170238" y="4581525"/>
            <a:ext cx="300037" cy="2111375"/>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199" name="Oval 16"/>
          <p:cNvSpPr>
            <a:spLocks noChangeArrowheads="1"/>
          </p:cNvSpPr>
          <p:nvPr/>
        </p:nvSpPr>
        <p:spPr bwMode="auto">
          <a:xfrm>
            <a:off x="4672013" y="2820988"/>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200" name="AutoShape 18"/>
          <p:cNvSpPr>
            <a:spLocks/>
          </p:cNvSpPr>
          <p:nvPr/>
        </p:nvSpPr>
        <p:spPr bwMode="auto">
          <a:xfrm>
            <a:off x="5110163" y="2360613"/>
            <a:ext cx="696912" cy="263525"/>
          </a:xfrm>
          <a:prstGeom prst="borderCallout2">
            <a:avLst>
              <a:gd name="adj1" fmla="val 108435"/>
              <a:gd name="adj2" fmla="val 64884"/>
              <a:gd name="adj3" fmla="val 222894"/>
              <a:gd name="adj4" fmla="val 65171"/>
              <a:gd name="adj5" fmla="val 221088"/>
              <a:gd name="adj6" fmla="val 2036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50</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面積：</a:t>
            </a:r>
            <a:r>
              <a:rPr lang="en-US" altLang="ja-JP" sz="700">
                <a:latin typeface="ＭＳ Ｐゴシック" charset="-128"/>
              </a:rPr>
              <a:t>36k㎡</a:t>
            </a:r>
            <a:endParaRPr lang="ja-JP" altLang="en-US" sz="700">
              <a:latin typeface="ＭＳ Ｐゴシック" charset="-128"/>
            </a:endParaRPr>
          </a:p>
        </p:txBody>
      </p:sp>
      <p:sp>
        <p:nvSpPr>
          <p:cNvPr id="5201" name="Line 87"/>
          <p:cNvSpPr>
            <a:spLocks noChangeShapeType="1"/>
          </p:cNvSpPr>
          <p:nvPr/>
        </p:nvSpPr>
        <p:spPr bwMode="auto">
          <a:xfrm>
            <a:off x="4267200" y="2195513"/>
            <a:ext cx="390525" cy="0"/>
          </a:xfrm>
          <a:prstGeom prst="line">
            <a:avLst/>
          </a:prstGeom>
          <a:noFill/>
          <a:ln w="19050">
            <a:solidFill>
              <a:srgbClr val="FF0000"/>
            </a:solidFill>
            <a:round/>
            <a:headEnd/>
            <a:tailEnd/>
          </a:ln>
        </p:spPr>
        <p:txBody>
          <a:bodyPr anchor="ctr"/>
          <a:lstStyle/>
          <a:p>
            <a:endParaRPr lang="ja-JP" altLang="en-US"/>
          </a:p>
        </p:txBody>
      </p:sp>
      <p:sp>
        <p:nvSpPr>
          <p:cNvPr id="5202" name="AutoShape 17"/>
          <p:cNvSpPr>
            <a:spLocks/>
          </p:cNvSpPr>
          <p:nvPr/>
        </p:nvSpPr>
        <p:spPr bwMode="auto">
          <a:xfrm>
            <a:off x="4989513" y="1844675"/>
            <a:ext cx="647700" cy="257175"/>
          </a:xfrm>
          <a:prstGeom prst="borderCallout2">
            <a:avLst>
              <a:gd name="adj1" fmla="val 70370"/>
              <a:gd name="adj2" fmla="val -5042"/>
              <a:gd name="adj3" fmla="val 74074"/>
              <a:gd name="adj4" fmla="val -27583"/>
              <a:gd name="adj5" fmla="val 139505"/>
              <a:gd name="adj6" fmla="val -6260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49</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100k㎡</a:t>
            </a:r>
          </a:p>
        </p:txBody>
      </p:sp>
      <p:sp>
        <p:nvSpPr>
          <p:cNvPr id="5203" name="Line 87"/>
          <p:cNvSpPr>
            <a:spLocks noChangeShapeType="1"/>
          </p:cNvSpPr>
          <p:nvPr/>
        </p:nvSpPr>
        <p:spPr bwMode="auto">
          <a:xfrm>
            <a:off x="3965575" y="2987675"/>
            <a:ext cx="468313" cy="0"/>
          </a:xfrm>
          <a:prstGeom prst="line">
            <a:avLst/>
          </a:prstGeom>
          <a:noFill/>
          <a:ln w="19050">
            <a:solidFill>
              <a:srgbClr val="FF0000"/>
            </a:solidFill>
            <a:round/>
            <a:headEnd/>
            <a:tailEnd/>
          </a:ln>
        </p:spPr>
        <p:txBody>
          <a:bodyPr anchor="ctr"/>
          <a:lstStyle/>
          <a:p>
            <a:endParaRPr lang="ja-JP" altLang="en-US"/>
          </a:p>
        </p:txBody>
      </p:sp>
      <p:sp>
        <p:nvSpPr>
          <p:cNvPr id="5204" name="AutoShape 17"/>
          <p:cNvSpPr>
            <a:spLocks/>
          </p:cNvSpPr>
          <p:nvPr/>
        </p:nvSpPr>
        <p:spPr bwMode="auto">
          <a:xfrm>
            <a:off x="3371850" y="3059113"/>
            <a:ext cx="649288" cy="257175"/>
          </a:xfrm>
          <a:prstGeom prst="borderCallout2">
            <a:avLst>
              <a:gd name="adj1" fmla="val 51852"/>
              <a:gd name="adj2" fmla="val 106366"/>
              <a:gd name="adj3" fmla="val 51852"/>
              <a:gd name="adj4" fmla="val 142708"/>
              <a:gd name="adj5" fmla="val -19755"/>
              <a:gd name="adj6" fmla="val 14270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36k㎡</a:t>
            </a:r>
          </a:p>
        </p:txBody>
      </p:sp>
      <p:sp>
        <p:nvSpPr>
          <p:cNvPr id="5205" name="Oval 16"/>
          <p:cNvSpPr>
            <a:spLocks noChangeArrowheads="1"/>
          </p:cNvSpPr>
          <p:nvPr/>
        </p:nvSpPr>
        <p:spPr bwMode="auto">
          <a:xfrm>
            <a:off x="7372446" y="1496535"/>
            <a:ext cx="544512"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206" name="AutoShape 18"/>
          <p:cNvSpPr>
            <a:spLocks/>
          </p:cNvSpPr>
          <p:nvPr/>
        </p:nvSpPr>
        <p:spPr bwMode="auto">
          <a:xfrm>
            <a:off x="6826250" y="1773238"/>
            <a:ext cx="698500" cy="263525"/>
          </a:xfrm>
          <a:prstGeom prst="borderCallout2">
            <a:avLst>
              <a:gd name="adj1" fmla="val 47713"/>
              <a:gd name="adj2" fmla="val 104597"/>
              <a:gd name="adj3" fmla="val 45782"/>
              <a:gd name="adj4" fmla="val 130898"/>
              <a:gd name="adj5" fmla="val -17936"/>
              <a:gd name="adj6" fmla="val 128168"/>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77</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155</a:t>
            </a:r>
            <a:r>
              <a:rPr lang="ja-JP" altLang="en-US" sz="700">
                <a:latin typeface="ＭＳ Ｐゴシック" charset="-128"/>
              </a:rPr>
              <a:t>％</a:t>
            </a:r>
          </a:p>
        </p:txBody>
      </p:sp>
      <p:sp>
        <p:nvSpPr>
          <p:cNvPr id="5207" name="Line 87"/>
          <p:cNvSpPr>
            <a:spLocks noChangeShapeType="1"/>
          </p:cNvSpPr>
          <p:nvPr/>
        </p:nvSpPr>
        <p:spPr bwMode="auto">
          <a:xfrm>
            <a:off x="8628254" y="2150967"/>
            <a:ext cx="401637" cy="0"/>
          </a:xfrm>
          <a:prstGeom prst="line">
            <a:avLst/>
          </a:prstGeom>
          <a:noFill/>
          <a:ln w="19050">
            <a:solidFill>
              <a:srgbClr val="FF0000"/>
            </a:solidFill>
            <a:round/>
            <a:headEnd/>
            <a:tailEnd/>
          </a:ln>
        </p:spPr>
        <p:txBody>
          <a:bodyPr anchor="ctr"/>
          <a:lstStyle/>
          <a:p>
            <a:endParaRPr lang="ja-JP" altLang="en-US"/>
          </a:p>
        </p:txBody>
      </p:sp>
      <p:sp>
        <p:nvSpPr>
          <p:cNvPr id="5208" name="AutoShape 17"/>
          <p:cNvSpPr>
            <a:spLocks/>
          </p:cNvSpPr>
          <p:nvPr/>
        </p:nvSpPr>
        <p:spPr bwMode="auto">
          <a:xfrm>
            <a:off x="8483600" y="2547938"/>
            <a:ext cx="727075" cy="257175"/>
          </a:xfrm>
          <a:prstGeom prst="borderCallout2">
            <a:avLst>
              <a:gd name="adj1" fmla="val 0"/>
              <a:gd name="adj2" fmla="val 87162"/>
              <a:gd name="adj3" fmla="val -88889"/>
              <a:gd name="adj4" fmla="val 87870"/>
              <a:gd name="adj5" fmla="val -149384"/>
              <a:gd name="adj6" fmla="val 7599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161</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109</a:t>
            </a:r>
            <a:r>
              <a:rPr lang="ja-JP" altLang="en-US" sz="700">
                <a:latin typeface="ＭＳ Ｐゴシック" charset="-128"/>
              </a:rPr>
              <a:t>％</a:t>
            </a:r>
          </a:p>
        </p:txBody>
      </p:sp>
      <p:sp>
        <p:nvSpPr>
          <p:cNvPr id="5209" name="Line 87"/>
          <p:cNvSpPr>
            <a:spLocks noChangeShapeType="1"/>
          </p:cNvSpPr>
          <p:nvPr/>
        </p:nvSpPr>
        <p:spPr bwMode="auto">
          <a:xfrm>
            <a:off x="7215188" y="2171700"/>
            <a:ext cx="390525" cy="0"/>
          </a:xfrm>
          <a:prstGeom prst="line">
            <a:avLst/>
          </a:prstGeom>
          <a:noFill/>
          <a:ln w="19050">
            <a:solidFill>
              <a:srgbClr val="FF0000"/>
            </a:solidFill>
            <a:round/>
            <a:headEnd/>
            <a:tailEnd/>
          </a:ln>
        </p:spPr>
        <p:txBody>
          <a:bodyPr anchor="ctr"/>
          <a:lstStyle/>
          <a:p>
            <a:endParaRPr lang="ja-JP" altLang="en-US"/>
          </a:p>
        </p:txBody>
      </p:sp>
      <p:sp>
        <p:nvSpPr>
          <p:cNvPr id="5210" name="AutoShape 17"/>
          <p:cNvSpPr>
            <a:spLocks/>
          </p:cNvSpPr>
          <p:nvPr/>
        </p:nvSpPr>
        <p:spPr bwMode="auto">
          <a:xfrm>
            <a:off x="6904038" y="2636838"/>
            <a:ext cx="725487" cy="257175"/>
          </a:xfrm>
          <a:prstGeom prst="borderCallout2">
            <a:avLst>
              <a:gd name="adj1" fmla="val 44444"/>
              <a:gd name="adj2" fmla="val 112731"/>
              <a:gd name="adj3" fmla="val 44444"/>
              <a:gd name="adj4" fmla="val 129069"/>
              <a:gd name="adj5" fmla="val -182718"/>
              <a:gd name="adj6" fmla="val 95856"/>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52</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104</a:t>
            </a:r>
            <a:r>
              <a:rPr lang="ja-JP" altLang="en-US" sz="700">
                <a:latin typeface="ＭＳ Ｐゴシック" charset="-128"/>
              </a:rPr>
              <a:t>％</a:t>
            </a:r>
          </a:p>
        </p:txBody>
      </p:sp>
      <p:pic>
        <p:nvPicPr>
          <p:cNvPr id="5211" name="Picture 93"/>
          <p:cNvPicPr>
            <a:picLocks noChangeAspect="1" noChangeArrowheads="1"/>
          </p:cNvPicPr>
          <p:nvPr/>
        </p:nvPicPr>
        <p:blipFill>
          <a:blip r:embed="rId5" cstate="print"/>
          <a:srcRect/>
          <a:stretch>
            <a:fillRect/>
          </a:stretch>
        </p:blipFill>
        <p:spPr bwMode="auto">
          <a:xfrm>
            <a:off x="6303963" y="4311650"/>
            <a:ext cx="3544887" cy="2403475"/>
          </a:xfrm>
          <a:prstGeom prst="rect">
            <a:avLst/>
          </a:prstGeom>
          <a:noFill/>
          <a:ln w="9525">
            <a:noFill/>
            <a:miter lim="800000"/>
            <a:headEnd/>
            <a:tailEnd/>
          </a:ln>
        </p:spPr>
      </p:pic>
      <p:sp>
        <p:nvSpPr>
          <p:cNvPr id="5212" name="AutoShape 17"/>
          <p:cNvSpPr>
            <a:spLocks noChangeArrowheads="1"/>
          </p:cNvSpPr>
          <p:nvPr/>
        </p:nvSpPr>
        <p:spPr bwMode="auto">
          <a:xfrm>
            <a:off x="6384925" y="4560888"/>
            <a:ext cx="3355975" cy="211137"/>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213" name="Text Box 29"/>
          <p:cNvSpPr txBox="1">
            <a:spLocks noChangeArrowheads="1"/>
          </p:cNvSpPr>
          <p:nvPr/>
        </p:nvSpPr>
        <p:spPr bwMode="auto">
          <a:xfrm>
            <a:off x="609600" y="5589588"/>
            <a:ext cx="2263775" cy="581025"/>
          </a:xfrm>
          <a:prstGeom prst="rect">
            <a:avLst/>
          </a:prstGeom>
          <a:noFill/>
          <a:ln w="9525" algn="ctr">
            <a:noFill/>
            <a:miter lim="800000"/>
            <a:headEnd/>
            <a:tailEnd/>
          </a:ln>
        </p:spPr>
        <p:txBody>
          <a:bodyPr>
            <a:spAutoFit/>
          </a:bodyPr>
          <a:lstStyle/>
          <a:p>
            <a:pPr>
              <a:spcBef>
                <a:spcPct val="50000"/>
              </a:spcBef>
            </a:pPr>
            <a:r>
              <a:rPr lang="en-US" altLang="ja-JP" sz="800"/>
              <a:t>※</a:t>
            </a:r>
            <a:r>
              <a:rPr lang="ja-JP" altLang="en-US" sz="800"/>
              <a:t>他都市比較は、近隣の中核市（豊中・高槻・東大阪・枚方・尼崎・西宮）及び近畿の政令指定都市（京都・堺・神戸）と比較し、一部は特別区に近い都市のみを抜粋</a:t>
            </a:r>
          </a:p>
        </p:txBody>
      </p:sp>
      <p:sp>
        <p:nvSpPr>
          <p:cNvPr id="38"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-64</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28"/>
          <p:cNvPicPr>
            <a:picLocks noChangeAspect="1" noChangeArrowheads="1"/>
          </p:cNvPicPr>
          <p:nvPr/>
        </p:nvPicPr>
        <p:blipFill>
          <a:blip r:embed="rId2" cstate="print"/>
          <a:srcRect/>
          <a:stretch>
            <a:fillRect/>
          </a:stretch>
        </p:blipFill>
        <p:spPr bwMode="auto">
          <a:xfrm>
            <a:off x="2928938" y="4217988"/>
            <a:ext cx="3675062" cy="2524125"/>
          </a:xfrm>
          <a:prstGeom prst="rect">
            <a:avLst/>
          </a:prstGeom>
          <a:noFill/>
          <a:ln w="9525">
            <a:noFill/>
            <a:miter lim="800000"/>
            <a:headEnd/>
            <a:tailEnd/>
          </a:ln>
        </p:spPr>
      </p:pic>
      <p:sp>
        <p:nvSpPr>
          <p:cNvPr id="6147" name="タイトル 3"/>
          <p:cNvSpPr txBox="1">
            <a:spLocks/>
          </p:cNvSpPr>
          <p:nvPr/>
        </p:nvSpPr>
        <p:spPr bwMode="auto">
          <a:xfrm>
            <a:off x="117475" y="260350"/>
            <a:ext cx="9671050" cy="6516688"/>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463" y="163513"/>
            <a:ext cx="4291012"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6149" name="テキスト ボックス 24"/>
          <p:cNvSpPr txBox="1">
            <a:spLocks noChangeArrowheads="1"/>
          </p:cNvSpPr>
          <p:nvPr/>
        </p:nvSpPr>
        <p:spPr bwMode="auto">
          <a:xfrm>
            <a:off x="203200"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24" name="Group 30"/>
          <p:cNvGraphicFramePr>
            <a:graphicFrameLocks noGrp="1"/>
          </p:cNvGraphicFramePr>
          <p:nvPr/>
        </p:nvGraphicFramePr>
        <p:xfrm>
          <a:off x="661988" y="414338"/>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5</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832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7.2%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27.2%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62.7%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20,549</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9</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2,565</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6,526</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77,239</a:t>
                      </a:r>
                      <a:r>
                        <a:rPr lang="ja-JP" altLang="en-US" sz="1000" b="0" i="0" u="none" strike="noStrike" dirty="0" smtClean="0">
                          <a:solidFill>
                            <a:schemeClr val="tx1"/>
                          </a:solidFill>
                          <a:latin typeface="ＭＳ Ｐゴシック" pitchFamily="50" charset="-128"/>
                          <a:ea typeface="ＭＳ Ｐゴシック" pitchFamily="50" charset="-128"/>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2,049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2,435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4,091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3,602</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6.2</a:t>
                      </a:r>
                      <a:r>
                        <a:rPr lang="zh-TW" altLang="en-US" sz="1000" b="0" i="0" u="none" strike="noStrike" dirty="0" smtClean="0">
                          <a:solidFill>
                            <a:schemeClr val="tx1"/>
                          </a:solidFill>
                          <a:latin typeface="ＭＳ Ｐゴシック" pitchFamily="50" charset="-128"/>
                          <a:ea typeface="ＭＳ Ｐゴシック" pitchFamily="50" charset="-128"/>
                        </a:rPr>
                        <a:t>億円）</a:t>
                      </a:r>
                      <a:endParaRPr lang="zh-TW"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585</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13,743</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9</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5,822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24,204</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32" name="Text Box 81"/>
          <p:cNvSpPr txBox="1">
            <a:spLocks noChangeArrowheads="1"/>
          </p:cNvSpPr>
          <p:nvPr/>
        </p:nvSpPr>
        <p:spPr bwMode="auto">
          <a:xfrm>
            <a:off x="8859838" y="3787775"/>
            <a:ext cx="809625" cy="92075"/>
          </a:xfrm>
          <a:prstGeom prst="rect">
            <a:avLst/>
          </a:prstGeom>
          <a:noFill/>
          <a:ln w="9525" algn="ctr">
            <a:noFill/>
            <a:miter lim="800000"/>
            <a:headEnd/>
            <a:tailEnd/>
          </a:ln>
        </p:spPr>
        <p:txBody>
          <a:bodyPr lIns="0" tIns="0" rIns="0" bIns="0">
            <a:spAutoFit/>
          </a:bodyPr>
          <a:lstStyle/>
          <a:p>
            <a:pPr algn="r">
              <a:spcBef>
                <a:spcPct val="50000"/>
              </a:spcBef>
            </a:pPr>
            <a:r>
              <a:rPr lang="ja-JP" altLang="en-US" sz="600">
                <a:latin typeface="ＭＳ Ｐゴシック" charset="-128"/>
              </a:rPr>
              <a:t>（</a:t>
            </a:r>
            <a:r>
              <a:rPr lang="en-US" altLang="ja-JP" sz="600">
                <a:latin typeface="ＭＳ Ｐゴシック" charset="-128"/>
              </a:rPr>
              <a:t>H19</a:t>
            </a:r>
            <a:r>
              <a:rPr lang="ja-JP" altLang="en-US" sz="600">
                <a:latin typeface="ＭＳ Ｐゴシック" charset="-128"/>
              </a:rPr>
              <a:t>商業統計確報）</a:t>
            </a:r>
          </a:p>
        </p:txBody>
      </p:sp>
      <p:sp>
        <p:nvSpPr>
          <p:cNvPr id="6233" name="Rectangle 17"/>
          <p:cNvSpPr>
            <a:spLocks noChangeArrowheads="1"/>
          </p:cNvSpPr>
          <p:nvPr/>
        </p:nvSpPr>
        <p:spPr bwMode="auto">
          <a:xfrm>
            <a:off x="2997200" y="364490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工業出荷額は、西宮市を上回る</a:t>
            </a:r>
          </a:p>
          <a:p>
            <a:r>
              <a:rPr lang="ja-JP" altLang="en-US" sz="1000">
                <a:latin typeface="ＭＳ Ｐゴシック" charset="-128"/>
              </a:rPr>
              <a:t>◆事業所数は、豊中市を上回る</a:t>
            </a:r>
          </a:p>
        </p:txBody>
      </p:sp>
      <p:sp>
        <p:nvSpPr>
          <p:cNvPr id="6234" name="Rectangle 18"/>
          <p:cNvSpPr>
            <a:spLocks noChangeArrowheads="1"/>
          </p:cNvSpPr>
          <p:nvPr/>
        </p:nvSpPr>
        <p:spPr bwMode="auto">
          <a:xfrm>
            <a:off x="3484563" y="3644900"/>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工業（出荷額・事業所数）</a:t>
            </a:r>
          </a:p>
        </p:txBody>
      </p:sp>
      <p:sp>
        <p:nvSpPr>
          <p:cNvPr id="6235" name="Rectangle 24"/>
          <p:cNvSpPr>
            <a:spLocks noChangeArrowheads="1"/>
          </p:cNvSpPr>
          <p:nvPr/>
        </p:nvSpPr>
        <p:spPr bwMode="auto">
          <a:xfrm>
            <a:off x="6426200" y="364490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売上金額は、京都市を大きく上回る</a:t>
            </a:r>
          </a:p>
          <a:p>
            <a:r>
              <a:rPr lang="ja-JP" altLang="en-US" sz="1000">
                <a:latin typeface="ＭＳ Ｐゴシック" charset="-128"/>
              </a:rPr>
              <a:t>◆事業所数は、堺市を大きく上回る</a:t>
            </a:r>
          </a:p>
        </p:txBody>
      </p:sp>
      <p:sp>
        <p:nvSpPr>
          <p:cNvPr id="6236" name="Rectangle 25"/>
          <p:cNvSpPr>
            <a:spLocks noChangeArrowheads="1"/>
          </p:cNvSpPr>
          <p:nvPr/>
        </p:nvSpPr>
        <p:spPr bwMode="auto">
          <a:xfrm>
            <a:off x="6915150" y="364490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サービス業（売上金額・事業所数）</a:t>
            </a:r>
          </a:p>
        </p:txBody>
      </p:sp>
      <p:sp>
        <p:nvSpPr>
          <p:cNvPr id="6237" name="Rectangle 12"/>
          <p:cNvSpPr>
            <a:spLocks noChangeArrowheads="1"/>
          </p:cNvSpPr>
          <p:nvPr/>
        </p:nvSpPr>
        <p:spPr bwMode="auto">
          <a:xfrm>
            <a:off x="2997200" y="38100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商業販売額は、神戸市を大きく上回る</a:t>
            </a:r>
          </a:p>
          <a:p>
            <a:r>
              <a:rPr lang="ja-JP" altLang="en-US" sz="1000">
                <a:latin typeface="ＭＳ Ｐゴシック" charset="-128"/>
              </a:rPr>
              <a:t>◆事業所数は、堺市を上回る</a:t>
            </a:r>
          </a:p>
        </p:txBody>
      </p:sp>
      <p:sp>
        <p:nvSpPr>
          <p:cNvPr id="6238" name="Rectangle 86"/>
          <p:cNvSpPr>
            <a:spLocks noChangeArrowheads="1"/>
          </p:cNvSpPr>
          <p:nvPr/>
        </p:nvSpPr>
        <p:spPr bwMode="auto">
          <a:xfrm>
            <a:off x="3484563" y="381000"/>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商業（販売額・事業所数）</a:t>
            </a:r>
          </a:p>
        </p:txBody>
      </p:sp>
      <p:sp>
        <p:nvSpPr>
          <p:cNvPr id="6239" name="Rectangle 12"/>
          <p:cNvSpPr>
            <a:spLocks noChangeArrowheads="1"/>
          </p:cNvSpPr>
          <p:nvPr/>
        </p:nvSpPr>
        <p:spPr bwMode="auto">
          <a:xfrm>
            <a:off x="6426200" y="38100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dirty="0"/>
          </a:p>
          <a:p>
            <a:pPr>
              <a:spcBef>
                <a:spcPct val="15000"/>
              </a:spcBef>
            </a:pPr>
            <a:r>
              <a:rPr lang="en-US" altLang="ja-JP" sz="1000" dirty="0">
                <a:latin typeface="ＭＳ Ｐゴシック" charset="-128"/>
              </a:rPr>
              <a:t>◆</a:t>
            </a:r>
            <a:r>
              <a:rPr lang="ja-JP" altLang="en-US" sz="1000" dirty="0">
                <a:latin typeface="ＭＳ Ｐゴシック" charset="-128"/>
              </a:rPr>
              <a:t>卸売販売額は、神戸市</a:t>
            </a:r>
            <a:r>
              <a:rPr lang="ja-JP" altLang="en-US" sz="1000" dirty="0" smtClean="0">
                <a:latin typeface="ＭＳ Ｐゴシック" charset="-128"/>
              </a:rPr>
              <a:t>の</a:t>
            </a:r>
            <a:r>
              <a:rPr lang="ja-JP" altLang="en-US" sz="1000" dirty="0">
                <a:latin typeface="ＭＳ Ｐゴシック" charset="-128"/>
              </a:rPr>
              <a:t>２</a:t>
            </a:r>
            <a:r>
              <a:rPr lang="ja-JP" altLang="en-US" sz="1000" dirty="0" smtClean="0">
                <a:latin typeface="ＭＳ Ｐゴシック" charset="-128"/>
              </a:rPr>
              <a:t>倍</a:t>
            </a:r>
            <a:r>
              <a:rPr lang="ja-JP" altLang="en-US" sz="1000" dirty="0">
                <a:latin typeface="ＭＳ Ｐゴシック" charset="-128"/>
              </a:rPr>
              <a:t>を超える</a:t>
            </a:r>
          </a:p>
          <a:p>
            <a:r>
              <a:rPr lang="ja-JP" altLang="en-US" sz="1000" dirty="0">
                <a:latin typeface="ＭＳ Ｐゴシック" charset="-128"/>
              </a:rPr>
              <a:t>◆小売販売額は、堺市を大きく上回る</a:t>
            </a:r>
          </a:p>
        </p:txBody>
      </p:sp>
      <p:sp>
        <p:nvSpPr>
          <p:cNvPr id="6240" name="Rectangle 13"/>
          <p:cNvSpPr>
            <a:spLocks noChangeArrowheads="1"/>
          </p:cNvSpPr>
          <p:nvPr/>
        </p:nvSpPr>
        <p:spPr bwMode="auto">
          <a:xfrm>
            <a:off x="6915150" y="38100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商業のうち卸売・小売（販売額）</a:t>
            </a:r>
          </a:p>
        </p:txBody>
      </p:sp>
      <p:pic>
        <p:nvPicPr>
          <p:cNvPr id="6241" name="Picture 113"/>
          <p:cNvPicPr>
            <a:picLocks noChangeAspect="1" noChangeArrowheads="1"/>
          </p:cNvPicPr>
          <p:nvPr/>
        </p:nvPicPr>
        <p:blipFill>
          <a:blip r:embed="rId3" cstate="print"/>
          <a:srcRect/>
          <a:stretch>
            <a:fillRect/>
          </a:stretch>
        </p:blipFill>
        <p:spPr bwMode="auto">
          <a:xfrm>
            <a:off x="2925763" y="977900"/>
            <a:ext cx="3675062" cy="2522538"/>
          </a:xfrm>
          <a:prstGeom prst="rect">
            <a:avLst/>
          </a:prstGeom>
          <a:noFill/>
          <a:ln w="9525">
            <a:noFill/>
            <a:miter lim="800000"/>
            <a:headEnd/>
            <a:tailEnd/>
          </a:ln>
        </p:spPr>
      </p:pic>
      <p:pic>
        <p:nvPicPr>
          <p:cNvPr id="6242" name="Picture 115"/>
          <p:cNvPicPr>
            <a:picLocks noChangeAspect="1" noChangeArrowheads="1"/>
          </p:cNvPicPr>
          <p:nvPr/>
        </p:nvPicPr>
        <p:blipFill>
          <a:blip r:embed="rId4" cstate="print"/>
          <a:srcRect/>
          <a:stretch>
            <a:fillRect/>
          </a:stretch>
        </p:blipFill>
        <p:spPr bwMode="auto">
          <a:xfrm>
            <a:off x="6356350" y="977900"/>
            <a:ext cx="3721100" cy="2522538"/>
          </a:xfrm>
          <a:prstGeom prst="rect">
            <a:avLst/>
          </a:prstGeom>
          <a:noFill/>
          <a:ln w="9525">
            <a:noFill/>
            <a:miter lim="800000"/>
            <a:headEnd/>
            <a:tailEnd/>
          </a:ln>
        </p:spPr>
      </p:pic>
      <p:pic>
        <p:nvPicPr>
          <p:cNvPr id="6243" name="Picture 116"/>
          <p:cNvPicPr>
            <a:picLocks noChangeAspect="1" noChangeArrowheads="1"/>
          </p:cNvPicPr>
          <p:nvPr/>
        </p:nvPicPr>
        <p:blipFill>
          <a:blip r:embed="rId5" cstate="print"/>
          <a:srcRect/>
          <a:stretch>
            <a:fillRect/>
          </a:stretch>
        </p:blipFill>
        <p:spPr bwMode="auto">
          <a:xfrm>
            <a:off x="6319838" y="4217988"/>
            <a:ext cx="3675062" cy="2524125"/>
          </a:xfrm>
          <a:prstGeom prst="rect">
            <a:avLst/>
          </a:prstGeom>
          <a:noFill/>
          <a:ln w="9525">
            <a:noFill/>
            <a:miter lim="800000"/>
            <a:headEnd/>
            <a:tailEnd/>
          </a:ln>
        </p:spPr>
      </p:pic>
      <p:sp>
        <p:nvSpPr>
          <p:cNvPr id="6244" name="Text Box 84"/>
          <p:cNvSpPr txBox="1">
            <a:spLocks noChangeArrowheads="1"/>
          </p:cNvSpPr>
          <p:nvPr/>
        </p:nvSpPr>
        <p:spPr bwMode="auto">
          <a:xfrm>
            <a:off x="5346700" y="6629400"/>
            <a:ext cx="96520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工業統計調査）</a:t>
            </a:r>
          </a:p>
        </p:txBody>
      </p:sp>
      <p:sp>
        <p:nvSpPr>
          <p:cNvPr id="6245" name="Text Box 81"/>
          <p:cNvSpPr txBox="1">
            <a:spLocks noChangeArrowheads="1"/>
          </p:cNvSpPr>
          <p:nvPr/>
        </p:nvSpPr>
        <p:spPr bwMode="auto">
          <a:xfrm>
            <a:off x="5421313" y="3397250"/>
            <a:ext cx="8572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6246" name="Text Box 81"/>
          <p:cNvSpPr txBox="1">
            <a:spLocks noChangeArrowheads="1"/>
          </p:cNvSpPr>
          <p:nvPr/>
        </p:nvSpPr>
        <p:spPr bwMode="auto">
          <a:xfrm>
            <a:off x="8467725" y="6629400"/>
            <a:ext cx="13271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経済センサス基礎調査）</a:t>
            </a:r>
          </a:p>
        </p:txBody>
      </p:sp>
      <p:sp>
        <p:nvSpPr>
          <p:cNvPr id="6247" name="Text Box 81"/>
          <p:cNvSpPr txBox="1">
            <a:spLocks noChangeArrowheads="1"/>
          </p:cNvSpPr>
          <p:nvPr/>
        </p:nvSpPr>
        <p:spPr bwMode="auto">
          <a:xfrm>
            <a:off x="8853488" y="3400425"/>
            <a:ext cx="858837"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6248" name="Oval 16"/>
          <p:cNvSpPr>
            <a:spLocks noChangeArrowheads="1"/>
          </p:cNvSpPr>
          <p:nvPr/>
        </p:nvSpPr>
        <p:spPr bwMode="auto">
          <a:xfrm>
            <a:off x="5592763" y="2171700"/>
            <a:ext cx="547687"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9" name="AutoShape 18"/>
          <p:cNvSpPr>
            <a:spLocks/>
          </p:cNvSpPr>
          <p:nvPr/>
        </p:nvSpPr>
        <p:spPr bwMode="auto">
          <a:xfrm>
            <a:off x="4406900" y="1773238"/>
            <a:ext cx="1166813" cy="263525"/>
          </a:xfrm>
          <a:prstGeom prst="borderCallout2">
            <a:avLst>
              <a:gd name="adj1" fmla="val 43375"/>
              <a:gd name="adj2" fmla="val 104208"/>
              <a:gd name="adj3" fmla="val 43375"/>
              <a:gd name="adj4" fmla="val 121759"/>
              <a:gd name="adj5" fmla="val 131449"/>
              <a:gd name="adj6" fmla="val 12188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9</a:t>
            </a:r>
            <a:r>
              <a:rPr lang="ja-JP" altLang="en-US" sz="700">
                <a:latin typeface="ＭＳ Ｐゴシック" charset="-128"/>
              </a:rPr>
              <a:t>兆</a:t>
            </a:r>
            <a:r>
              <a:rPr lang="en-US" altLang="ja-JP" sz="700">
                <a:latin typeface="ＭＳ Ｐゴシック" charset="-128"/>
              </a:rPr>
              <a:t>2,565</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6,526</a:t>
            </a:r>
            <a:r>
              <a:rPr lang="ja-JP" altLang="en-US" sz="700">
                <a:latin typeface="ＭＳ Ｐゴシック" charset="-128"/>
              </a:rPr>
              <a:t>カ所 </a:t>
            </a:r>
          </a:p>
        </p:txBody>
      </p:sp>
      <p:cxnSp>
        <p:nvCxnSpPr>
          <p:cNvPr id="26" name="直線コネクタ 25"/>
          <p:cNvCxnSpPr/>
          <p:nvPr/>
        </p:nvCxnSpPr>
        <p:spPr>
          <a:xfrm>
            <a:off x="4338638" y="1576388"/>
            <a:ext cx="47148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1" name="AutoShape 76"/>
          <p:cNvSpPr>
            <a:spLocks/>
          </p:cNvSpPr>
          <p:nvPr/>
        </p:nvSpPr>
        <p:spPr bwMode="auto">
          <a:xfrm>
            <a:off x="4986338" y="1196975"/>
            <a:ext cx="1092200" cy="263525"/>
          </a:xfrm>
          <a:prstGeom prst="borderCallout2">
            <a:avLst>
              <a:gd name="adj1" fmla="val 101208"/>
              <a:gd name="adj2" fmla="val 36079"/>
              <a:gd name="adj3" fmla="val 141690"/>
              <a:gd name="adj4" fmla="val 36259"/>
              <a:gd name="adj5" fmla="val 143495"/>
              <a:gd name="adj6" fmla="val -1194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4</a:t>
            </a:r>
            <a:r>
              <a:rPr lang="ja-JP" altLang="en-US" sz="700">
                <a:latin typeface="ＭＳ Ｐゴシック" charset="-128"/>
              </a:rPr>
              <a:t>兆</a:t>
            </a:r>
            <a:r>
              <a:rPr lang="en-US" altLang="ja-JP" sz="700">
                <a:latin typeface="ＭＳ Ｐゴシック" charset="-128"/>
              </a:rPr>
              <a:t>8,503</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12,557</a:t>
            </a:r>
            <a:r>
              <a:rPr lang="ja-JP" altLang="en-US" sz="700">
                <a:latin typeface="ＭＳ Ｐゴシック" charset="-128"/>
              </a:rPr>
              <a:t>カ所 </a:t>
            </a:r>
          </a:p>
        </p:txBody>
      </p:sp>
      <p:cxnSp>
        <p:nvCxnSpPr>
          <p:cNvPr id="28" name="直線コネクタ 27"/>
          <p:cNvCxnSpPr/>
          <p:nvPr/>
        </p:nvCxnSpPr>
        <p:spPr>
          <a:xfrm>
            <a:off x="3538538" y="2584450"/>
            <a:ext cx="330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3" name="AutoShape 76"/>
          <p:cNvSpPr>
            <a:spLocks/>
          </p:cNvSpPr>
          <p:nvPr/>
        </p:nvSpPr>
        <p:spPr bwMode="auto">
          <a:xfrm>
            <a:off x="4251325" y="2276475"/>
            <a:ext cx="1092200" cy="263525"/>
          </a:xfrm>
          <a:prstGeom prst="borderCallout2">
            <a:avLst>
              <a:gd name="adj1" fmla="val 52051"/>
              <a:gd name="adj2" fmla="val 171"/>
              <a:gd name="adj3" fmla="val 53495"/>
              <a:gd name="adj4" fmla="val -23833"/>
              <a:gd name="adj5" fmla="val 92894"/>
              <a:gd name="adj6" fmla="val -3318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4,020</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4,659</a:t>
            </a:r>
            <a:r>
              <a:rPr lang="ja-JP" altLang="en-US" sz="700">
                <a:latin typeface="ＭＳ Ｐゴシック" charset="-128"/>
              </a:rPr>
              <a:t>カ所</a:t>
            </a:r>
          </a:p>
        </p:txBody>
      </p:sp>
      <p:sp>
        <p:nvSpPr>
          <p:cNvPr id="6254" name="Oval 16"/>
          <p:cNvSpPr>
            <a:spLocks noChangeArrowheads="1"/>
          </p:cNvSpPr>
          <p:nvPr/>
        </p:nvSpPr>
        <p:spPr bwMode="auto">
          <a:xfrm>
            <a:off x="7888288" y="1125538"/>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55" name="AutoShape 18"/>
          <p:cNvSpPr>
            <a:spLocks/>
          </p:cNvSpPr>
          <p:nvPr/>
        </p:nvSpPr>
        <p:spPr bwMode="auto">
          <a:xfrm>
            <a:off x="7215188" y="1484313"/>
            <a:ext cx="1165225" cy="263525"/>
          </a:xfrm>
          <a:prstGeom prst="borderCallout2">
            <a:avLst>
              <a:gd name="adj1" fmla="val -7227"/>
              <a:gd name="adj2" fmla="val 31653"/>
              <a:gd name="adj3" fmla="val -75903"/>
              <a:gd name="adj4" fmla="val 31861"/>
              <a:gd name="adj5" fmla="val -77949"/>
              <a:gd name="adj6" fmla="val 5599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dirty="0">
                <a:latin typeface="ＭＳ Ｐゴシック" charset="-128"/>
              </a:rPr>
              <a:t>卸売額： </a:t>
            </a:r>
            <a:r>
              <a:rPr lang="en-US" altLang="ja-JP" sz="700" dirty="0">
                <a:latin typeface="ＭＳ Ｐゴシック" charset="-128"/>
              </a:rPr>
              <a:t>8</a:t>
            </a:r>
            <a:r>
              <a:rPr lang="ja-JP" altLang="en-US" sz="700" dirty="0">
                <a:latin typeface="ＭＳ Ｐゴシック" charset="-128"/>
              </a:rPr>
              <a:t>兆</a:t>
            </a:r>
            <a:r>
              <a:rPr lang="en-US" altLang="ja-JP" sz="700" dirty="0">
                <a:latin typeface="ＭＳ Ｐゴシック" charset="-128"/>
              </a:rPr>
              <a:t>2,049</a:t>
            </a:r>
            <a:r>
              <a:rPr lang="ja-JP" altLang="en-US" sz="700" dirty="0">
                <a:latin typeface="ＭＳ Ｐゴシック" charset="-128"/>
              </a:rPr>
              <a:t>億円 </a:t>
            </a:r>
          </a:p>
          <a:p>
            <a:r>
              <a:rPr lang="ja-JP" altLang="en-US" sz="700" dirty="0">
                <a:latin typeface="ＭＳ Ｐゴシック" charset="-128"/>
              </a:rPr>
              <a:t>小売額： </a:t>
            </a:r>
            <a:r>
              <a:rPr lang="en-US" altLang="ja-JP" sz="700" dirty="0">
                <a:latin typeface="ＭＳ Ｐゴシック" charset="-128"/>
              </a:rPr>
              <a:t>1</a:t>
            </a:r>
            <a:r>
              <a:rPr lang="ja-JP" altLang="en-US" sz="700" dirty="0">
                <a:latin typeface="ＭＳ Ｐゴシック" charset="-128"/>
              </a:rPr>
              <a:t>兆</a:t>
            </a:r>
            <a:r>
              <a:rPr lang="en-US" altLang="ja-JP" sz="700" dirty="0" smtClean="0">
                <a:latin typeface="ＭＳ Ｐゴシック" charset="-128"/>
              </a:rPr>
              <a:t>516</a:t>
            </a:r>
            <a:r>
              <a:rPr lang="ja-JP" altLang="en-US" sz="700" dirty="0" smtClean="0">
                <a:latin typeface="ＭＳ Ｐゴシック" charset="-128"/>
              </a:rPr>
              <a:t>億</a:t>
            </a:r>
            <a:r>
              <a:rPr lang="ja-JP" altLang="en-US" sz="700" dirty="0">
                <a:latin typeface="ＭＳ Ｐゴシック" charset="-128"/>
              </a:rPr>
              <a:t>円</a:t>
            </a:r>
          </a:p>
        </p:txBody>
      </p:sp>
      <p:cxnSp>
        <p:nvCxnSpPr>
          <p:cNvPr id="32" name="直線コネクタ 31"/>
          <p:cNvCxnSpPr/>
          <p:nvPr/>
        </p:nvCxnSpPr>
        <p:spPr>
          <a:xfrm>
            <a:off x="8880475" y="2406650"/>
            <a:ext cx="311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7" name="AutoShape 76"/>
          <p:cNvSpPr>
            <a:spLocks/>
          </p:cNvSpPr>
          <p:nvPr/>
        </p:nvSpPr>
        <p:spPr bwMode="auto">
          <a:xfrm>
            <a:off x="8548688" y="1792288"/>
            <a:ext cx="1012825" cy="263525"/>
          </a:xfrm>
          <a:prstGeom prst="borderCallout2">
            <a:avLst>
              <a:gd name="adj1" fmla="val 126509"/>
              <a:gd name="adj2" fmla="val 78676"/>
              <a:gd name="adj3" fmla="val 221931"/>
              <a:gd name="adj4" fmla="val 79449"/>
              <a:gd name="adj5" fmla="val 234579"/>
              <a:gd name="adj6" fmla="val 71190"/>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3</a:t>
            </a:r>
            <a:r>
              <a:rPr lang="ja-JP" altLang="en-US" sz="700">
                <a:latin typeface="ＭＳ Ｐゴシック" charset="-128"/>
              </a:rPr>
              <a:t>兆</a:t>
            </a:r>
            <a:r>
              <a:rPr lang="en-US" altLang="ja-JP" sz="700">
                <a:latin typeface="ＭＳ Ｐゴシック" charset="-128"/>
              </a:rPr>
              <a:t>1,931</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6,572</a:t>
            </a:r>
            <a:r>
              <a:rPr lang="ja-JP" altLang="en-US" sz="700">
                <a:latin typeface="ＭＳ Ｐゴシック" charset="-128"/>
              </a:rPr>
              <a:t>億円 </a:t>
            </a:r>
          </a:p>
        </p:txBody>
      </p:sp>
      <p:cxnSp>
        <p:nvCxnSpPr>
          <p:cNvPr id="34" name="直線コネクタ 33"/>
          <p:cNvCxnSpPr/>
          <p:nvPr/>
        </p:nvCxnSpPr>
        <p:spPr>
          <a:xfrm>
            <a:off x="7605713" y="2933700"/>
            <a:ext cx="2952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9" name="AutoShape 76"/>
          <p:cNvSpPr>
            <a:spLocks/>
          </p:cNvSpPr>
          <p:nvPr/>
        </p:nvSpPr>
        <p:spPr bwMode="auto">
          <a:xfrm>
            <a:off x="7121525" y="2252663"/>
            <a:ext cx="938213" cy="263525"/>
          </a:xfrm>
          <a:prstGeom prst="borderCallout2">
            <a:avLst>
              <a:gd name="adj1" fmla="val 43375"/>
              <a:gd name="adj2" fmla="val 104565"/>
              <a:gd name="adj3" fmla="val 42412"/>
              <a:gd name="adj4" fmla="val 123852"/>
              <a:gd name="adj5" fmla="val 250241"/>
              <a:gd name="adj6" fmla="val 8738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7,884</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6,136</a:t>
            </a:r>
            <a:r>
              <a:rPr lang="ja-JP" altLang="en-US" sz="700">
                <a:latin typeface="ＭＳ Ｐゴシック" charset="-128"/>
              </a:rPr>
              <a:t>億円 </a:t>
            </a:r>
          </a:p>
        </p:txBody>
      </p:sp>
      <p:sp>
        <p:nvSpPr>
          <p:cNvPr id="6260" name="Oval 16"/>
          <p:cNvSpPr>
            <a:spLocks noChangeArrowheads="1"/>
          </p:cNvSpPr>
          <p:nvPr/>
        </p:nvSpPr>
        <p:spPr bwMode="auto">
          <a:xfrm>
            <a:off x="8662988" y="5000625"/>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61" name="AutoShape 18"/>
          <p:cNvSpPr>
            <a:spLocks/>
          </p:cNvSpPr>
          <p:nvPr/>
        </p:nvSpPr>
        <p:spPr bwMode="auto">
          <a:xfrm>
            <a:off x="8385175" y="4508500"/>
            <a:ext cx="1012825" cy="263525"/>
          </a:xfrm>
          <a:prstGeom prst="borderCallout2">
            <a:avLst>
              <a:gd name="adj1" fmla="val 117111"/>
              <a:gd name="adj2" fmla="val 58991"/>
              <a:gd name="adj3" fmla="val 190125"/>
              <a:gd name="adj4" fmla="val 56759"/>
              <a:gd name="adj5" fmla="val 187111"/>
              <a:gd name="adj6" fmla="val 5441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9</a:t>
            </a:r>
            <a:r>
              <a:rPr lang="ja-JP" altLang="en-US" sz="700">
                <a:latin typeface="ＭＳ Ｐゴシック" charset="-128"/>
              </a:rPr>
              <a:t>兆</a:t>
            </a:r>
            <a:r>
              <a:rPr lang="en-US" altLang="ja-JP" sz="700">
                <a:latin typeface="ＭＳ Ｐゴシック" charset="-128"/>
              </a:rPr>
              <a:t>5,822</a:t>
            </a:r>
            <a:r>
              <a:rPr lang="ja-JP" altLang="en-US" sz="700">
                <a:latin typeface="ＭＳ Ｐゴシック" charset="-128"/>
              </a:rPr>
              <a:t>億円</a:t>
            </a:r>
            <a:r>
              <a:rPr lang="en-US" altLang="ja-JP" sz="700">
                <a:latin typeface="ＭＳ Ｐゴシック" charset="-128"/>
              </a:rPr>
              <a:t> </a:t>
            </a:r>
            <a:endParaRPr lang="ja-JP" altLang="en-US" sz="700">
              <a:latin typeface="ＭＳ Ｐゴシック" charset="-128"/>
            </a:endParaRPr>
          </a:p>
          <a:p>
            <a:r>
              <a:rPr lang="ja-JP" altLang="en-US" sz="700">
                <a:latin typeface="ＭＳ Ｐゴシック" charset="-128"/>
              </a:rPr>
              <a:t>事業所：</a:t>
            </a:r>
            <a:r>
              <a:rPr lang="en-US" altLang="ja-JP" sz="700">
                <a:latin typeface="ＭＳ Ｐゴシック" charset="-128"/>
              </a:rPr>
              <a:t>24,204</a:t>
            </a:r>
            <a:r>
              <a:rPr lang="ja-JP" altLang="en-US" sz="700">
                <a:latin typeface="ＭＳ Ｐゴシック" charset="-128"/>
              </a:rPr>
              <a:t>カ所 </a:t>
            </a:r>
          </a:p>
        </p:txBody>
      </p:sp>
      <p:cxnSp>
        <p:nvCxnSpPr>
          <p:cNvPr id="40" name="直線コネクタ 39"/>
          <p:cNvCxnSpPr/>
          <p:nvPr/>
        </p:nvCxnSpPr>
        <p:spPr>
          <a:xfrm>
            <a:off x="7605713" y="4821238"/>
            <a:ext cx="3889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3" name="AutoShape 76"/>
          <p:cNvSpPr>
            <a:spLocks/>
          </p:cNvSpPr>
          <p:nvPr/>
        </p:nvSpPr>
        <p:spPr bwMode="auto">
          <a:xfrm>
            <a:off x="7292975" y="5084763"/>
            <a:ext cx="1014413" cy="263525"/>
          </a:xfrm>
          <a:prstGeom prst="borderCallout2">
            <a:avLst>
              <a:gd name="adj1" fmla="val -14454"/>
              <a:gd name="adj2" fmla="val 42384"/>
              <a:gd name="adj3" fmla="val -111806"/>
              <a:gd name="adj4" fmla="val 44259"/>
              <a:gd name="adj5" fmla="val -108796"/>
              <a:gd name="adj6" fmla="val 4515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4</a:t>
            </a:r>
            <a:r>
              <a:rPr lang="ja-JP" altLang="en-US" sz="700">
                <a:latin typeface="ＭＳ Ｐゴシック" charset="-128"/>
              </a:rPr>
              <a:t>兆</a:t>
            </a:r>
            <a:r>
              <a:rPr lang="en-US" altLang="ja-JP" sz="700">
                <a:latin typeface="ＭＳ Ｐゴシック" charset="-128"/>
              </a:rPr>
              <a:t>9,600</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31,252</a:t>
            </a:r>
            <a:r>
              <a:rPr lang="ja-JP" altLang="en-US" sz="700">
                <a:latin typeface="ＭＳ Ｐゴシック" charset="-128"/>
              </a:rPr>
              <a:t>カ所 </a:t>
            </a:r>
          </a:p>
        </p:txBody>
      </p:sp>
      <p:cxnSp>
        <p:nvCxnSpPr>
          <p:cNvPr id="44" name="直線コネクタ 43"/>
          <p:cNvCxnSpPr/>
          <p:nvPr/>
        </p:nvCxnSpPr>
        <p:spPr>
          <a:xfrm>
            <a:off x="6835775" y="5780088"/>
            <a:ext cx="311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5" name="AutoShape 76"/>
          <p:cNvSpPr>
            <a:spLocks/>
          </p:cNvSpPr>
          <p:nvPr/>
        </p:nvSpPr>
        <p:spPr bwMode="auto">
          <a:xfrm>
            <a:off x="7605713" y="5589588"/>
            <a:ext cx="1014412" cy="263525"/>
          </a:xfrm>
          <a:prstGeom prst="borderCallout2">
            <a:avLst>
              <a:gd name="adj1" fmla="val 43375"/>
              <a:gd name="adj2" fmla="val 1347"/>
              <a:gd name="adj3" fmla="val 59278"/>
              <a:gd name="adj4" fmla="val -45282"/>
              <a:gd name="adj5" fmla="val 64699"/>
              <a:gd name="adj6" fmla="val -4540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1,526</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12,748</a:t>
            </a:r>
            <a:r>
              <a:rPr lang="ja-JP" altLang="en-US" sz="700">
                <a:latin typeface="ＭＳ Ｐゴシック" charset="-128"/>
              </a:rPr>
              <a:t>カ所 </a:t>
            </a:r>
          </a:p>
        </p:txBody>
      </p:sp>
      <p:sp>
        <p:nvSpPr>
          <p:cNvPr id="6266" name="Oval 16"/>
          <p:cNvSpPr>
            <a:spLocks noChangeArrowheads="1"/>
          </p:cNvSpPr>
          <p:nvPr/>
        </p:nvSpPr>
        <p:spPr bwMode="auto">
          <a:xfrm>
            <a:off x="3702050" y="5867400"/>
            <a:ext cx="469900" cy="165100"/>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67" name="AutoShape 18"/>
          <p:cNvSpPr>
            <a:spLocks/>
          </p:cNvSpPr>
          <p:nvPr/>
        </p:nvSpPr>
        <p:spPr bwMode="auto">
          <a:xfrm>
            <a:off x="4562475" y="5445125"/>
            <a:ext cx="935038" cy="263525"/>
          </a:xfrm>
          <a:prstGeom prst="borderCallout2">
            <a:avLst>
              <a:gd name="adj1" fmla="val 52051"/>
              <a:gd name="adj2" fmla="val -1903"/>
              <a:gd name="adj3" fmla="val 52532"/>
              <a:gd name="adj4" fmla="val -26315"/>
              <a:gd name="adj5" fmla="val 170727"/>
              <a:gd name="adj6" fmla="val -54542"/>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3,602</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585</a:t>
            </a:r>
            <a:r>
              <a:rPr lang="ja-JP" altLang="en-US" sz="700">
                <a:latin typeface="ＭＳ Ｐゴシック" charset="-128"/>
              </a:rPr>
              <a:t>カ所 </a:t>
            </a:r>
          </a:p>
        </p:txBody>
      </p:sp>
      <p:cxnSp>
        <p:nvCxnSpPr>
          <p:cNvPr id="48" name="直線コネクタ 47"/>
          <p:cNvCxnSpPr/>
          <p:nvPr/>
        </p:nvCxnSpPr>
        <p:spPr>
          <a:xfrm>
            <a:off x="3382963" y="6156325"/>
            <a:ext cx="3540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9" name="AutoShape 76"/>
          <p:cNvSpPr>
            <a:spLocks/>
          </p:cNvSpPr>
          <p:nvPr/>
        </p:nvSpPr>
        <p:spPr bwMode="auto">
          <a:xfrm>
            <a:off x="3627438" y="5084763"/>
            <a:ext cx="935037" cy="263525"/>
          </a:xfrm>
          <a:prstGeom prst="borderCallout2">
            <a:avLst>
              <a:gd name="adj1" fmla="val 107713"/>
              <a:gd name="adj2" fmla="val 21352"/>
              <a:gd name="adj3" fmla="val 356389"/>
              <a:gd name="adj4" fmla="val -8977"/>
              <a:gd name="adj5" fmla="val 354579"/>
              <a:gd name="adj6" fmla="val -874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2,548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532</a:t>
            </a:r>
            <a:r>
              <a:rPr lang="ja-JP" altLang="en-US" sz="700">
                <a:latin typeface="ＭＳ Ｐゴシック" charset="-128"/>
              </a:rPr>
              <a:t>カ所 </a:t>
            </a:r>
          </a:p>
        </p:txBody>
      </p:sp>
      <p:cxnSp>
        <p:nvCxnSpPr>
          <p:cNvPr id="50" name="直線コネクタ 49"/>
          <p:cNvCxnSpPr/>
          <p:nvPr/>
        </p:nvCxnSpPr>
        <p:spPr>
          <a:xfrm>
            <a:off x="3490913" y="6356350"/>
            <a:ext cx="3524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71" name="AutoShape 76"/>
          <p:cNvSpPr>
            <a:spLocks/>
          </p:cNvSpPr>
          <p:nvPr/>
        </p:nvSpPr>
        <p:spPr bwMode="auto">
          <a:xfrm>
            <a:off x="4503738" y="5924550"/>
            <a:ext cx="938212" cy="263525"/>
          </a:xfrm>
          <a:prstGeom prst="borderCallout2">
            <a:avLst>
              <a:gd name="adj1" fmla="val 53495"/>
              <a:gd name="adj2" fmla="val -8426"/>
              <a:gd name="adj3" fmla="val 52773"/>
              <a:gd name="adj4" fmla="val -50889"/>
              <a:gd name="adj5" fmla="val 148556"/>
              <a:gd name="adj6" fmla="val -7270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3,104</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192</a:t>
            </a:r>
            <a:r>
              <a:rPr lang="ja-JP" altLang="en-US" sz="700">
                <a:latin typeface="ＭＳ Ｐゴシック" charset="-128"/>
              </a:rPr>
              <a:t>カ所 </a:t>
            </a:r>
          </a:p>
        </p:txBody>
      </p:sp>
      <p:sp>
        <p:nvSpPr>
          <p:cNvPr id="47" name="正方形/長方形 27"/>
          <p:cNvSpPr>
            <a:spLocks noChangeArrowheads="1"/>
          </p:cNvSpPr>
          <p:nvPr/>
        </p:nvSpPr>
        <p:spPr bwMode="auto">
          <a:xfrm>
            <a:off x="8944440" y="6446469"/>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-65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463" y="160338"/>
            <a:ext cx="4291012"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7172" name="テキスト ボックス 24"/>
          <p:cNvSpPr txBox="1">
            <a:spLocks noChangeArrowheads="1"/>
          </p:cNvSpPr>
          <p:nvPr/>
        </p:nvSpPr>
        <p:spPr bwMode="auto">
          <a:xfrm>
            <a:off x="158750"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7" name="Group 22"/>
          <p:cNvGraphicFramePr>
            <a:graphicFrameLocks noGrp="1"/>
          </p:cNvGraphicFramePr>
          <p:nvPr/>
        </p:nvGraphicFramePr>
        <p:xfrm>
          <a:off x="604838" y="404813"/>
          <a:ext cx="2340260" cy="6286317"/>
        </p:xfrm>
        <a:graphic>
          <a:graphicData uri="http://schemas.openxmlformats.org/drawingml/2006/table">
            <a:tbl>
              <a:tblPr/>
              <a:tblGrid>
                <a:gridCol w="312035"/>
                <a:gridCol w="312035"/>
                <a:gridCol w="234026"/>
                <a:gridCol w="624069"/>
                <a:gridCol w="858095"/>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52.2%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46.5%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23.4%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58.8%</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8,047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34.9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781</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21.7</a:t>
                      </a:r>
                      <a:r>
                        <a:rPr lang="zh-TW" altLang="en-US" sz="1000" b="0" i="0" u="none" strike="noStrike" dirty="0" smtClean="0">
                          <a:solidFill>
                            <a:schemeClr val="tx1"/>
                          </a:solidFill>
                          <a:latin typeface="ＭＳ Ｐゴシック" pitchFamily="50" charset="-128"/>
                          <a:ea typeface="ＭＳ Ｐゴシック" pitchFamily="50" charset="-128"/>
                        </a:rPr>
                        <a:t>業者）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1,262</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2.5</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128,720</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26.0%</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21,657</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43.6‰</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51</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1.4</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2,689</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45.5%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54.5%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270" name="Picture 127"/>
          <p:cNvPicPr>
            <a:picLocks noChangeAspect="1" noChangeArrowheads="1"/>
          </p:cNvPicPr>
          <p:nvPr/>
        </p:nvPicPr>
        <p:blipFill>
          <a:blip r:embed="rId2" cstate="print"/>
          <a:srcRect/>
          <a:stretch>
            <a:fillRect/>
          </a:stretch>
        </p:blipFill>
        <p:spPr bwMode="auto">
          <a:xfrm>
            <a:off x="6392863" y="836613"/>
            <a:ext cx="3498850" cy="2401887"/>
          </a:xfrm>
          <a:prstGeom prst="rect">
            <a:avLst/>
          </a:prstGeom>
          <a:noFill/>
          <a:ln w="9525">
            <a:noFill/>
            <a:miter lim="800000"/>
            <a:headEnd/>
            <a:tailEnd/>
          </a:ln>
        </p:spPr>
      </p:pic>
      <p:pic>
        <p:nvPicPr>
          <p:cNvPr id="7271" name="Picture 128"/>
          <p:cNvPicPr>
            <a:picLocks noChangeAspect="1" noChangeArrowheads="1"/>
          </p:cNvPicPr>
          <p:nvPr/>
        </p:nvPicPr>
        <p:blipFill>
          <a:blip r:embed="rId3" cstate="print"/>
          <a:srcRect/>
          <a:stretch>
            <a:fillRect/>
          </a:stretch>
        </p:blipFill>
        <p:spPr bwMode="auto">
          <a:xfrm>
            <a:off x="3052763" y="3952875"/>
            <a:ext cx="3502025" cy="2401888"/>
          </a:xfrm>
          <a:prstGeom prst="rect">
            <a:avLst/>
          </a:prstGeom>
          <a:noFill/>
          <a:ln w="9525">
            <a:noFill/>
            <a:miter lim="800000"/>
            <a:headEnd/>
            <a:tailEnd/>
          </a:ln>
        </p:spPr>
      </p:pic>
      <p:pic>
        <p:nvPicPr>
          <p:cNvPr id="7272" name="Picture 129"/>
          <p:cNvPicPr>
            <a:picLocks noChangeAspect="1" noChangeArrowheads="1"/>
          </p:cNvPicPr>
          <p:nvPr/>
        </p:nvPicPr>
        <p:blipFill>
          <a:blip r:embed="rId4" cstate="print"/>
          <a:srcRect/>
          <a:stretch>
            <a:fillRect/>
          </a:stretch>
        </p:blipFill>
        <p:spPr bwMode="auto">
          <a:xfrm>
            <a:off x="6419850" y="3952875"/>
            <a:ext cx="3500438" cy="2401888"/>
          </a:xfrm>
          <a:prstGeom prst="rect">
            <a:avLst/>
          </a:prstGeom>
          <a:noFill/>
          <a:ln w="9525">
            <a:noFill/>
            <a:miter lim="800000"/>
            <a:headEnd/>
            <a:tailEnd/>
          </a:ln>
        </p:spPr>
      </p:pic>
      <p:sp>
        <p:nvSpPr>
          <p:cNvPr id="7273" name="Rectangle 8"/>
          <p:cNvSpPr>
            <a:spLocks noChangeArrowheads="1"/>
          </p:cNvSpPr>
          <p:nvPr/>
        </p:nvSpPr>
        <p:spPr bwMode="auto">
          <a:xfrm>
            <a:off x="6435725" y="409575"/>
            <a:ext cx="3302000"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就学前児童</a:t>
            </a:r>
            <a:r>
              <a:rPr lang="en-US" altLang="ja-JP" sz="1000">
                <a:latin typeface="ＭＳ Ｐゴシック" charset="-128"/>
              </a:rPr>
              <a:t>100</a:t>
            </a:r>
            <a:r>
              <a:rPr lang="ja-JP" altLang="en-US" sz="1000">
                <a:latin typeface="ＭＳ Ｐゴシック" charset="-128"/>
              </a:rPr>
              <a:t>人あたり認可保育所定員数は、枚方</a:t>
            </a:r>
            <a:endParaRPr lang="en-US" altLang="ja-JP" sz="1000">
              <a:latin typeface="ＭＳ Ｐゴシック" charset="-128"/>
            </a:endParaRPr>
          </a:p>
          <a:p>
            <a:pPr>
              <a:spcBef>
                <a:spcPct val="15000"/>
              </a:spcBef>
            </a:pPr>
            <a:r>
              <a:rPr lang="ja-JP" altLang="en-US" sz="1000">
                <a:latin typeface="ＭＳ Ｐゴシック" charset="-128"/>
              </a:rPr>
              <a:t>　市を上回る</a:t>
            </a:r>
            <a:endParaRPr lang="ja-JP" altLang="en-US" sz="700">
              <a:latin typeface="ＭＳ Ｐゴシック" charset="-128"/>
            </a:endParaRPr>
          </a:p>
        </p:txBody>
      </p:sp>
      <p:sp>
        <p:nvSpPr>
          <p:cNvPr id="7274" name="Rectangle 11"/>
          <p:cNvSpPr>
            <a:spLocks noChangeArrowheads="1"/>
          </p:cNvSpPr>
          <p:nvPr/>
        </p:nvSpPr>
        <p:spPr bwMode="auto">
          <a:xfrm>
            <a:off x="3033713" y="3482975"/>
            <a:ext cx="3316287"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◆1k㎡</a:t>
            </a:r>
            <a:r>
              <a:rPr lang="ja-JP" altLang="en-US" sz="1000">
                <a:latin typeface="ＭＳ Ｐゴシック" charset="-128"/>
              </a:rPr>
              <a:t>あたりの居宅介護事業者数は、比較都市をいず</a:t>
            </a:r>
          </a:p>
          <a:p>
            <a:pPr marL="85725" indent="-85725"/>
            <a:r>
              <a:rPr lang="ja-JP" altLang="en-US" sz="1000">
                <a:latin typeface="ＭＳ Ｐゴシック" charset="-128"/>
              </a:rPr>
              <a:t>   れも上回る</a:t>
            </a:r>
          </a:p>
        </p:txBody>
      </p:sp>
      <p:sp>
        <p:nvSpPr>
          <p:cNvPr id="7275" name="Rectangle 12"/>
          <p:cNvSpPr>
            <a:spLocks noChangeArrowheads="1"/>
          </p:cNvSpPr>
          <p:nvPr/>
        </p:nvSpPr>
        <p:spPr bwMode="auto">
          <a:xfrm>
            <a:off x="3522663" y="3482975"/>
            <a:ext cx="2338387" cy="161925"/>
          </a:xfrm>
          <a:prstGeom prst="rect">
            <a:avLst/>
          </a:prstGeom>
          <a:solidFill>
            <a:srgbClr val="008000"/>
          </a:solidFill>
          <a:ln w="9525" algn="ctr">
            <a:noFill/>
            <a:miter lim="800000"/>
            <a:headEnd/>
            <a:tailEnd/>
          </a:ln>
        </p:spPr>
        <p:txBody>
          <a:bodyPr wrap="none" anchor="ctr"/>
          <a:lstStyle/>
          <a:p>
            <a:pPr algn="ctr"/>
            <a:r>
              <a:rPr lang="en-US" altLang="ja-JP" sz="1000" b="1">
                <a:solidFill>
                  <a:schemeClr val="bg1"/>
                </a:solidFill>
                <a:latin typeface="ＭＳ Ｐゴシック" charset="-128"/>
              </a:rPr>
              <a:t>1k㎡</a:t>
            </a:r>
            <a:r>
              <a:rPr lang="ja-JP" altLang="en-US" sz="1000" b="1">
                <a:solidFill>
                  <a:schemeClr val="bg1"/>
                </a:solidFill>
                <a:latin typeface="ＭＳ Ｐゴシック" charset="-128"/>
              </a:rPr>
              <a:t>あたり居宅介護事業者数</a:t>
            </a:r>
          </a:p>
        </p:txBody>
      </p:sp>
      <p:sp>
        <p:nvSpPr>
          <p:cNvPr id="7276" name="Rectangle 14"/>
          <p:cNvSpPr>
            <a:spLocks noChangeArrowheads="1"/>
          </p:cNvSpPr>
          <p:nvPr/>
        </p:nvSpPr>
        <p:spPr bwMode="auto">
          <a:xfrm>
            <a:off x="6423025" y="3482975"/>
            <a:ext cx="3314700"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a:t>
            </a:r>
            <a:r>
              <a:rPr lang="ja-JP" altLang="en-US" sz="1000">
                <a:latin typeface="ＭＳ Ｐゴシック" charset="-128"/>
              </a:rPr>
              <a:t>人口千人あたりの病院・診療所数は、比較都市をいずれも上回る</a:t>
            </a:r>
          </a:p>
        </p:txBody>
      </p:sp>
      <p:sp>
        <p:nvSpPr>
          <p:cNvPr id="7277" name="Rectangle 15"/>
          <p:cNvSpPr>
            <a:spLocks noChangeArrowheads="1"/>
          </p:cNvSpPr>
          <p:nvPr/>
        </p:nvSpPr>
        <p:spPr bwMode="auto">
          <a:xfrm>
            <a:off x="6910388" y="34829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latin typeface="ＭＳ Ｐゴシック" charset="-128"/>
              </a:rPr>
              <a:t>千人あたり病院・診療所数</a:t>
            </a:r>
          </a:p>
        </p:txBody>
      </p:sp>
      <p:sp>
        <p:nvSpPr>
          <p:cNvPr id="7278" name="Rectangle 8"/>
          <p:cNvSpPr>
            <a:spLocks noChangeArrowheads="1"/>
          </p:cNvSpPr>
          <p:nvPr/>
        </p:nvSpPr>
        <p:spPr bwMode="auto">
          <a:xfrm>
            <a:off x="3033713" y="409575"/>
            <a:ext cx="3316287"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建物用途の割合は、商業の土地利用が比較都市をいずれも大きく上回る</a:t>
            </a:r>
          </a:p>
        </p:txBody>
      </p:sp>
      <p:sp>
        <p:nvSpPr>
          <p:cNvPr id="7279" name="Rectangle 86"/>
          <p:cNvSpPr>
            <a:spLocks noChangeArrowheads="1"/>
          </p:cNvSpPr>
          <p:nvPr/>
        </p:nvSpPr>
        <p:spPr bwMode="auto">
          <a:xfrm>
            <a:off x="3522663" y="4095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建物用途の内訳</a:t>
            </a:r>
          </a:p>
        </p:txBody>
      </p:sp>
      <p:sp>
        <p:nvSpPr>
          <p:cNvPr id="7280" name="Rectangle 86"/>
          <p:cNvSpPr>
            <a:spLocks noChangeArrowheads="1"/>
          </p:cNvSpPr>
          <p:nvPr/>
        </p:nvSpPr>
        <p:spPr bwMode="auto">
          <a:xfrm>
            <a:off x="6675438" y="409575"/>
            <a:ext cx="28098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就学前児童</a:t>
            </a:r>
            <a:r>
              <a:rPr lang="en-US" altLang="ja-JP" sz="1000" b="1">
                <a:solidFill>
                  <a:schemeClr val="bg1"/>
                </a:solidFill>
              </a:rPr>
              <a:t>100</a:t>
            </a:r>
            <a:r>
              <a:rPr lang="ja-JP" altLang="en-US" sz="1000" b="1">
                <a:solidFill>
                  <a:schemeClr val="bg1"/>
                </a:solidFill>
              </a:rPr>
              <a:t>人あたり認可保育所定員数</a:t>
            </a:r>
          </a:p>
        </p:txBody>
      </p:sp>
      <p:sp>
        <p:nvSpPr>
          <p:cNvPr id="7281" name="テキスト ボックス 34"/>
          <p:cNvSpPr txBox="1">
            <a:spLocks noChangeArrowheads="1"/>
          </p:cNvSpPr>
          <p:nvPr/>
        </p:nvSpPr>
        <p:spPr bwMode="auto">
          <a:xfrm>
            <a:off x="4017963" y="3165475"/>
            <a:ext cx="2571750" cy="307975"/>
          </a:xfrm>
          <a:prstGeom prst="rect">
            <a:avLst/>
          </a:prstGeom>
          <a:noFill/>
          <a:ln w="9525">
            <a:noFill/>
            <a:miter lim="800000"/>
            <a:headEnd/>
            <a:tailEnd/>
          </a:ln>
        </p:spPr>
        <p:txBody>
          <a:bodyPr>
            <a:spAutoFit/>
          </a:bodyPr>
          <a:lstStyle/>
          <a:p>
            <a:r>
              <a:rPr lang="ja-JP" altLang="en-US" sz="700"/>
              <a:t>（特別区：</a:t>
            </a:r>
            <a:r>
              <a:rPr lang="en-US" altLang="ja-JP" sz="700"/>
              <a:t>H27</a:t>
            </a:r>
            <a:r>
              <a:rPr lang="ja-JP" altLang="en-US" sz="700"/>
              <a:t>建物用途別土地利用現況調査）</a:t>
            </a:r>
            <a:endParaRPr lang="en-US" altLang="ja-JP" sz="700"/>
          </a:p>
          <a:p>
            <a:r>
              <a:rPr lang="ja-JP" altLang="en-US" sz="700"/>
              <a:t>（各市：</a:t>
            </a:r>
            <a:r>
              <a:rPr lang="en-US" altLang="ja-JP" sz="700"/>
              <a:t>H27</a:t>
            </a:r>
            <a:r>
              <a:rPr lang="ja-JP" altLang="en-US" sz="700"/>
              <a:t>府都市計画基礎調査（土地利用現況調査））</a:t>
            </a:r>
            <a:endParaRPr lang="en-US" altLang="ja-JP" sz="700"/>
          </a:p>
        </p:txBody>
      </p:sp>
      <p:sp>
        <p:nvSpPr>
          <p:cNvPr id="7282" name="Text Box 22"/>
          <p:cNvSpPr txBox="1">
            <a:spLocks noChangeArrowheads="1"/>
          </p:cNvSpPr>
          <p:nvPr/>
        </p:nvSpPr>
        <p:spPr bwMode="auto">
          <a:xfrm>
            <a:off x="3392488" y="3013075"/>
            <a:ext cx="2886075" cy="200025"/>
          </a:xfrm>
          <a:prstGeom prst="rect">
            <a:avLst/>
          </a:prstGeom>
          <a:noFill/>
          <a:ln w="9525" algn="ctr">
            <a:noFill/>
            <a:miter lim="800000"/>
            <a:headEnd/>
            <a:tailEnd/>
          </a:ln>
        </p:spPr>
        <p:txBody>
          <a:bodyPr>
            <a:spAutoFit/>
          </a:bodyPr>
          <a:lstStyle/>
          <a:p>
            <a:pPr>
              <a:spcBef>
                <a:spcPct val="50000"/>
              </a:spcBef>
            </a:pPr>
            <a:r>
              <a:rPr lang="en-US" altLang="ja-JP" sz="700">
                <a:latin typeface="ＭＳ Ｐゴシック" charset="-128"/>
              </a:rPr>
              <a:t>※</a:t>
            </a:r>
            <a:r>
              <a:rPr lang="ja-JP" altLang="en-US" sz="700">
                <a:latin typeface="ＭＳ Ｐゴシック" charset="-128"/>
              </a:rPr>
              <a:t>京都市・神戸市・尼崎市・西宮市はデータが無いため記載せず</a:t>
            </a:r>
          </a:p>
        </p:txBody>
      </p:sp>
      <p:sp>
        <p:nvSpPr>
          <p:cNvPr id="7283" name="Text Box 110"/>
          <p:cNvSpPr txBox="1">
            <a:spLocks noChangeArrowheads="1"/>
          </p:cNvSpPr>
          <p:nvPr/>
        </p:nvSpPr>
        <p:spPr bwMode="auto">
          <a:xfrm>
            <a:off x="7318375" y="3333750"/>
            <a:ext cx="2730500" cy="107950"/>
          </a:xfrm>
          <a:prstGeom prst="rect">
            <a:avLst/>
          </a:prstGeom>
          <a:noFill/>
          <a:ln w="9525" algn="ctr">
            <a:noFill/>
            <a:miter lim="800000"/>
            <a:headEnd/>
            <a:tailEnd/>
          </a:ln>
        </p:spPr>
        <p:txBody>
          <a:bodyPr lIns="0" tIns="0" rIns="0" bIns="0">
            <a:spAutoFit/>
          </a:bodyPr>
          <a:lstStyle/>
          <a:p>
            <a:pPr>
              <a:spcBef>
                <a:spcPct val="50000"/>
              </a:spcBef>
            </a:pPr>
            <a:r>
              <a:rPr lang="ja-JP" altLang="en-US" sz="700">
                <a:latin typeface="ＭＳ Ｐゴシック" charset="-128"/>
              </a:rPr>
              <a:t>（各市：</a:t>
            </a:r>
            <a:r>
              <a:rPr lang="en-US" altLang="ja-JP" sz="700">
                <a:latin typeface="ＭＳ Ｐゴシック" charset="-128"/>
              </a:rPr>
              <a:t>H27</a:t>
            </a:r>
            <a:r>
              <a:rPr lang="ja-JP" altLang="en-US" sz="700">
                <a:latin typeface="ＭＳ Ｐゴシック" charset="-128"/>
              </a:rPr>
              <a:t>年度福祉行政報告例及び</a:t>
            </a:r>
            <a:r>
              <a:rPr lang="en-US" altLang="ja-JP" sz="700">
                <a:latin typeface="ＭＳ Ｐゴシック" charset="-128"/>
              </a:rPr>
              <a:t>H27</a:t>
            </a:r>
            <a:r>
              <a:rPr lang="ja-JP" altLang="en-US" sz="700">
                <a:latin typeface="ＭＳ Ｐゴシック" charset="-128"/>
              </a:rPr>
              <a:t>国勢調査より算出）</a:t>
            </a:r>
            <a:endParaRPr lang="ja-JP" altLang="en-US" sz="700">
              <a:latin typeface="HG丸ｺﾞｼｯｸM-PRO" pitchFamily="50" charset="-128"/>
            </a:endParaRPr>
          </a:p>
        </p:txBody>
      </p:sp>
      <p:sp>
        <p:nvSpPr>
          <p:cNvPr id="7284" name="Text Box 111"/>
          <p:cNvSpPr txBox="1">
            <a:spLocks noChangeArrowheads="1"/>
          </p:cNvSpPr>
          <p:nvPr/>
        </p:nvSpPr>
        <p:spPr bwMode="auto">
          <a:xfrm>
            <a:off x="3549650" y="6530975"/>
            <a:ext cx="2886075" cy="107950"/>
          </a:xfrm>
          <a:prstGeom prst="rect">
            <a:avLst/>
          </a:prstGeom>
          <a:noFill/>
          <a:ln w="9525" cap="rnd" algn="ctr">
            <a:noFill/>
            <a:prstDash val="sysDot"/>
            <a:miter lim="800000"/>
            <a:headEnd/>
            <a:tailEnd/>
          </a:ln>
        </p:spPr>
        <p:txBody>
          <a:bodyPr lIns="0" tIns="0" rIns="0" bIns="0">
            <a:spAutoFit/>
          </a:bodyPr>
          <a:lstStyle/>
          <a:p>
            <a:pPr>
              <a:spcBef>
                <a:spcPct val="50000"/>
              </a:spcBef>
            </a:pPr>
            <a:r>
              <a:rPr lang="ja-JP" altLang="en-US" sz="700">
                <a:latin typeface="ＭＳ Ｐゴシック" charset="-128"/>
              </a:rPr>
              <a:t>（Ｈ</a:t>
            </a:r>
            <a:r>
              <a:rPr lang="en-US" altLang="ja-JP" sz="700">
                <a:latin typeface="ＭＳ Ｐゴシック" charset="-128"/>
              </a:rPr>
              <a:t>29</a:t>
            </a:r>
            <a:r>
              <a:rPr lang="ja-JP" altLang="en-US" sz="700">
                <a:latin typeface="ＭＳ Ｐゴシック" charset="-128"/>
              </a:rPr>
              <a:t>年</a:t>
            </a:r>
            <a:r>
              <a:rPr lang="en-US" altLang="ja-JP" sz="700">
                <a:latin typeface="ＭＳ Ｐゴシック" charset="-128"/>
              </a:rPr>
              <a:t>4</a:t>
            </a:r>
            <a:r>
              <a:rPr lang="ja-JP" altLang="en-US" sz="700">
                <a:latin typeface="ＭＳ Ｐゴシック" charset="-128"/>
              </a:rPr>
              <a:t>月厚生労働省ＨＰ「介護サービス情報公表システム」より算出）</a:t>
            </a:r>
          </a:p>
        </p:txBody>
      </p:sp>
      <p:sp>
        <p:nvSpPr>
          <p:cNvPr id="7285" name="AutoShape 112"/>
          <p:cNvSpPr>
            <a:spLocks noChangeArrowheads="1"/>
          </p:cNvSpPr>
          <p:nvPr/>
        </p:nvSpPr>
        <p:spPr bwMode="auto">
          <a:xfrm>
            <a:off x="6904038" y="6308725"/>
            <a:ext cx="2706687" cy="438150"/>
          </a:xfrm>
          <a:prstGeom prst="bracketPair">
            <a:avLst>
              <a:gd name="adj" fmla="val 16667"/>
            </a:avLst>
          </a:prstGeom>
          <a:noFill/>
          <a:ln w="9525">
            <a:solidFill>
              <a:schemeClr val="tx1"/>
            </a:solidFill>
            <a:round/>
            <a:headEnd/>
            <a:tailEnd/>
          </a:ln>
        </p:spPr>
        <p:txBody>
          <a:bodyPr wrap="none" anchor="ctr"/>
          <a:lstStyle/>
          <a:p>
            <a:pPr>
              <a:spcBef>
                <a:spcPct val="50000"/>
              </a:spcBef>
            </a:pPr>
            <a:r>
              <a:rPr lang="ja-JP" altLang="en-US" sz="500">
                <a:latin typeface="ＭＳ Ｐゴシック" charset="-128"/>
              </a:rPr>
              <a:t>特別区：平成</a:t>
            </a:r>
            <a:r>
              <a:rPr lang="en-US" altLang="ja-JP" sz="500">
                <a:latin typeface="ＭＳ Ｐゴシック" charset="-128"/>
              </a:rPr>
              <a:t>29</a:t>
            </a:r>
            <a:r>
              <a:rPr lang="ja-JP" altLang="en-US" sz="500">
                <a:latin typeface="ＭＳ Ｐゴシック" charset="-128"/>
              </a:rPr>
              <a:t>年</a:t>
            </a:r>
            <a:r>
              <a:rPr lang="en-US" altLang="ja-JP" sz="500">
                <a:latin typeface="ＭＳ Ｐゴシック" charset="-128"/>
              </a:rPr>
              <a:t>3</a:t>
            </a:r>
            <a:r>
              <a:rPr lang="ja-JP" altLang="en-US" sz="500">
                <a:latin typeface="ＭＳ Ｐゴシック" charset="-128"/>
              </a:rPr>
              <a:t>月副首都推進局調べ</a:t>
            </a:r>
            <a:endParaRPr lang="en-US" altLang="ja-JP" sz="500">
              <a:latin typeface="ＭＳ Ｐゴシック" charset="-128"/>
            </a:endParaRPr>
          </a:p>
          <a:p>
            <a:pPr>
              <a:spcBef>
                <a:spcPct val="50000"/>
              </a:spcBef>
            </a:pPr>
            <a:r>
              <a:rPr lang="ja-JP" altLang="en-US" sz="500">
                <a:latin typeface="ＭＳ Ｐゴシック" charset="-128"/>
              </a:rPr>
              <a:t>堺市、豊中市、高槻市、東大阪市、枚方市：</a:t>
            </a:r>
            <a:r>
              <a:rPr lang="en-US" altLang="ja-JP" sz="500">
                <a:latin typeface="ＭＳ Ｐゴシック" charset="-128"/>
              </a:rPr>
              <a:t>H27</a:t>
            </a:r>
            <a:r>
              <a:rPr lang="ja-JP" altLang="en-US" sz="500">
                <a:latin typeface="ＭＳ Ｐゴシック" charset="-128"/>
              </a:rPr>
              <a:t>大阪府医療施設調査</a:t>
            </a:r>
            <a:endParaRPr lang="en-US" altLang="ja-JP" sz="500">
              <a:latin typeface="ＭＳ Ｐゴシック" charset="-128"/>
            </a:endParaRPr>
          </a:p>
          <a:p>
            <a:pPr>
              <a:spcBef>
                <a:spcPct val="50000"/>
              </a:spcBef>
            </a:pPr>
            <a:r>
              <a:rPr lang="ja-JP" altLang="en-US" sz="500">
                <a:latin typeface="ＭＳ Ｐゴシック" charset="-128"/>
              </a:rPr>
              <a:t>神戸市、尼崎市、西宮市：</a:t>
            </a:r>
            <a:r>
              <a:rPr lang="en-US" altLang="ja-JP" sz="500">
                <a:latin typeface="ＭＳ Ｐゴシック" charset="-128"/>
              </a:rPr>
              <a:t>H27</a:t>
            </a:r>
            <a:r>
              <a:rPr lang="ja-JP" altLang="en-US" sz="500">
                <a:latin typeface="ＭＳ Ｐゴシック" charset="-128"/>
              </a:rPr>
              <a:t>兵庫県医療施設調査</a:t>
            </a:r>
            <a:endParaRPr lang="en-US" altLang="ja-JP" sz="500">
              <a:latin typeface="ＭＳ Ｐゴシック" charset="-128"/>
            </a:endParaRPr>
          </a:p>
          <a:p>
            <a:pPr>
              <a:spcBef>
                <a:spcPct val="50000"/>
              </a:spcBef>
            </a:pPr>
            <a:r>
              <a:rPr lang="ja-JP" altLang="en-US" sz="500">
                <a:latin typeface="ＭＳ Ｐゴシック" charset="-128"/>
              </a:rPr>
              <a:t>京都市：</a:t>
            </a:r>
            <a:r>
              <a:rPr lang="en-US" altLang="ja-JP" sz="500">
                <a:latin typeface="ＭＳ Ｐゴシック" charset="-128"/>
              </a:rPr>
              <a:t>H27</a:t>
            </a:r>
            <a:r>
              <a:rPr lang="ja-JP" altLang="en-US" sz="500">
                <a:latin typeface="ＭＳ Ｐゴシック" charset="-128"/>
              </a:rPr>
              <a:t>京都市統計書</a:t>
            </a:r>
          </a:p>
        </p:txBody>
      </p:sp>
      <p:sp>
        <p:nvSpPr>
          <p:cNvPr id="35" name="テキスト ボックス 34"/>
          <p:cNvSpPr txBox="1">
            <a:spLocks noChangeArrowheads="1"/>
          </p:cNvSpPr>
          <p:nvPr/>
        </p:nvSpPr>
        <p:spPr bwMode="auto">
          <a:xfrm>
            <a:off x="7215188" y="3165475"/>
            <a:ext cx="2105025" cy="200025"/>
          </a:xfrm>
          <a:prstGeom prst="rect">
            <a:avLst/>
          </a:prstGeom>
          <a:noFill/>
          <a:ln w="9525">
            <a:noFill/>
            <a:miter lim="800000"/>
            <a:headEnd/>
            <a:tailEnd/>
          </a:ln>
        </p:spPr>
        <p:txBody>
          <a:bodyPr>
            <a:spAutoFit/>
          </a:bodyPr>
          <a:lstStyle/>
          <a:p>
            <a:pPr>
              <a:defRPr/>
            </a:pPr>
            <a:r>
              <a:rPr lang="ja-JP" altLang="en-US" sz="700" dirty="0">
                <a:latin typeface="+mn-ea"/>
                <a:ea typeface="+mn-ea"/>
              </a:rPr>
              <a:t>（特別区：</a:t>
            </a:r>
            <a:r>
              <a:rPr lang="en-US" altLang="ja-JP" sz="700" dirty="0">
                <a:latin typeface="+mn-ea"/>
                <a:ea typeface="+mn-ea"/>
              </a:rPr>
              <a:t>H29</a:t>
            </a:r>
            <a:r>
              <a:rPr lang="ja-JP" altLang="en-US" sz="700" dirty="0">
                <a:latin typeface="+mn-ea"/>
                <a:ea typeface="+mn-ea"/>
              </a:rPr>
              <a:t>年</a:t>
            </a:r>
            <a:r>
              <a:rPr lang="en-US" altLang="ja-JP" sz="700" dirty="0">
                <a:latin typeface="+mn-ea"/>
                <a:ea typeface="+mn-ea"/>
              </a:rPr>
              <a:t>4</a:t>
            </a:r>
            <a:r>
              <a:rPr lang="ja-JP" altLang="en-US" sz="700" dirty="0">
                <a:latin typeface="+mn-ea"/>
                <a:ea typeface="+mn-ea"/>
              </a:rPr>
              <a:t>月副首都推進局調べ）</a:t>
            </a:r>
            <a:endParaRPr lang="en-US" altLang="ja-JP" sz="700" dirty="0">
              <a:latin typeface="+mn-ea"/>
              <a:ea typeface="+mn-ea"/>
            </a:endParaRPr>
          </a:p>
        </p:txBody>
      </p:sp>
      <p:sp>
        <p:nvSpPr>
          <p:cNvPr id="7287" name="AutoShape 9"/>
          <p:cNvSpPr>
            <a:spLocks noChangeArrowheads="1"/>
          </p:cNvSpPr>
          <p:nvPr/>
        </p:nvSpPr>
        <p:spPr bwMode="auto">
          <a:xfrm>
            <a:off x="6640513" y="1052513"/>
            <a:ext cx="312737" cy="21653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8" name="AutoShape 13"/>
          <p:cNvSpPr>
            <a:spLocks noChangeArrowheads="1"/>
          </p:cNvSpPr>
          <p:nvPr/>
        </p:nvSpPr>
        <p:spPr bwMode="auto">
          <a:xfrm>
            <a:off x="3319463" y="4159250"/>
            <a:ext cx="277812" cy="21907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9" name="AutoShape 13"/>
          <p:cNvSpPr>
            <a:spLocks noChangeArrowheads="1"/>
          </p:cNvSpPr>
          <p:nvPr/>
        </p:nvSpPr>
        <p:spPr bwMode="auto">
          <a:xfrm>
            <a:off x="6669088" y="4149725"/>
            <a:ext cx="279400" cy="21907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pic>
        <p:nvPicPr>
          <p:cNvPr id="7290" name="Picture 124"/>
          <p:cNvPicPr>
            <a:picLocks noChangeAspect="1" noChangeArrowheads="1"/>
          </p:cNvPicPr>
          <p:nvPr/>
        </p:nvPicPr>
        <p:blipFill>
          <a:blip r:embed="rId5" cstate="print"/>
          <a:srcRect/>
          <a:stretch>
            <a:fillRect/>
          </a:stretch>
        </p:blipFill>
        <p:spPr bwMode="auto">
          <a:xfrm>
            <a:off x="2935288" y="863600"/>
            <a:ext cx="3543300" cy="2214563"/>
          </a:xfrm>
          <a:prstGeom prst="rect">
            <a:avLst/>
          </a:prstGeom>
          <a:noFill/>
          <a:ln w="9525">
            <a:noFill/>
            <a:miter lim="800000"/>
            <a:headEnd/>
            <a:tailEnd/>
          </a:ln>
        </p:spPr>
      </p:pic>
      <p:sp>
        <p:nvSpPr>
          <p:cNvPr id="7291" name="AutoShape 13"/>
          <p:cNvSpPr>
            <a:spLocks noChangeArrowheads="1"/>
          </p:cNvSpPr>
          <p:nvPr/>
        </p:nvSpPr>
        <p:spPr bwMode="auto">
          <a:xfrm rot="5400000">
            <a:off x="4567238" y="-411163"/>
            <a:ext cx="234950" cy="3343275"/>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28" name="直線コネクタ 27"/>
          <p:cNvCxnSpPr/>
          <p:nvPr/>
        </p:nvCxnSpPr>
        <p:spPr>
          <a:xfrm>
            <a:off x="9424988" y="3186113"/>
            <a:ext cx="2889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-66</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a:latin typeface="HGS創英角ｺﾞｼｯｸUB" pitchFamily="50" charset="-128"/>
              </a:rPr>
              <a:t>第二区</a:t>
            </a:r>
          </a:p>
          <a:p>
            <a:pPr algn="ctr">
              <a:spcBef>
                <a:spcPct val="50000"/>
              </a:spcBef>
              <a:buFont typeface="Wingdings" pitchFamily="2" charset="2"/>
              <a:buNone/>
            </a:pPr>
            <a:r>
              <a:rPr lang="ja-JP" altLang="en-US" sz="2400" b="1">
                <a:latin typeface="HGS創英角ｺﾞｼｯｸUB" pitchFamily="50" charset="-128"/>
              </a:rPr>
              <a:t>（</a:t>
            </a:r>
            <a:r>
              <a:rPr lang="ja-JP" altLang="ja-JP" sz="2400" b="1">
                <a:latin typeface="ＭＳ Ｐゴシック" charset="-128"/>
              </a:rPr>
              <a:t>福島区</a:t>
            </a:r>
            <a:r>
              <a:rPr lang="ja-JP" altLang="en-US" sz="2400" b="1">
                <a:latin typeface="ＭＳ Ｐゴシック" charset="-128"/>
              </a:rPr>
              <a:t>・</a:t>
            </a:r>
            <a:r>
              <a:rPr lang="ja-JP" altLang="ja-JP" sz="2400" b="1">
                <a:latin typeface="ＭＳ Ｐゴシック" charset="-128"/>
              </a:rPr>
              <a:t>西淀川区・</a:t>
            </a:r>
            <a:r>
              <a:rPr lang="ja-JP" altLang="en-US" sz="2400" b="1">
                <a:latin typeface="ＭＳ Ｐゴシック" charset="-128"/>
              </a:rPr>
              <a:t>淀川</a:t>
            </a:r>
            <a:r>
              <a:rPr lang="ja-JP" altLang="ja-JP" sz="2400" b="1">
                <a:latin typeface="ＭＳ Ｐゴシック" charset="-128"/>
              </a:rPr>
              <a:t>区</a:t>
            </a:r>
            <a:r>
              <a:rPr lang="ja-JP" altLang="en-US" sz="2400" b="1">
                <a:latin typeface="HGS創英角ｺﾞｼｯｸUB" pitchFamily="50" charset="-128"/>
              </a:rPr>
              <a:t>）</a:t>
            </a:r>
          </a:p>
        </p:txBody>
      </p:sp>
      <p:sp>
        <p:nvSpPr>
          <p:cNvPr id="3" name="正方形/長方形 27"/>
          <p:cNvSpPr>
            <a:spLocks noChangeArrowheads="1"/>
          </p:cNvSpPr>
          <p:nvPr/>
        </p:nvSpPr>
        <p:spPr bwMode="auto">
          <a:xfrm>
            <a:off x="8874125" y="658157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-67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75"/>
          <p:cNvGrpSpPr>
            <a:grpSpLocks/>
          </p:cNvGrpSpPr>
          <p:nvPr/>
        </p:nvGrpSpPr>
        <p:grpSpPr bwMode="auto">
          <a:xfrm>
            <a:off x="4532313" y="2049463"/>
            <a:ext cx="5373687" cy="3887787"/>
            <a:chOff x="4183960" y="1845288"/>
            <a:chExt cx="4960040" cy="3888094"/>
          </a:xfrm>
        </p:grpSpPr>
        <p:grpSp>
          <p:nvGrpSpPr>
            <p:cNvPr id="4" name="グループ化 73"/>
            <p:cNvGrpSpPr>
              <a:grpSpLocks/>
            </p:cNvGrpSpPr>
            <p:nvPr/>
          </p:nvGrpSpPr>
          <p:grpSpPr bwMode="auto">
            <a:xfrm>
              <a:off x="4183960" y="1845288"/>
              <a:ext cx="4960040" cy="3888094"/>
              <a:chOff x="4183960" y="1845288"/>
              <a:chExt cx="4960040" cy="3888094"/>
            </a:xfrm>
          </p:grpSpPr>
          <p:grpSp>
            <p:nvGrpSpPr>
              <p:cNvPr id="5" name="グループ化 85"/>
              <p:cNvGrpSpPr>
                <a:grpSpLocks/>
              </p:cNvGrpSpPr>
              <p:nvPr/>
            </p:nvGrpSpPr>
            <p:grpSpPr bwMode="auto">
              <a:xfrm>
                <a:off x="4183960" y="1845288"/>
                <a:ext cx="4960040" cy="3888094"/>
                <a:chOff x="4183943" y="1773239"/>
                <a:chExt cx="4959310" cy="3887786"/>
              </a:xfrm>
            </p:grpSpPr>
            <p:grpSp>
              <p:nvGrpSpPr>
                <p:cNvPr id="6" name="グループ化 131"/>
                <p:cNvGrpSpPr>
                  <a:grpSpLocks/>
                </p:cNvGrpSpPr>
                <p:nvPr/>
              </p:nvGrpSpPr>
              <p:grpSpPr bwMode="auto">
                <a:xfrm>
                  <a:off x="4183943" y="1773239"/>
                  <a:ext cx="4959310" cy="3887786"/>
                  <a:chOff x="2014537" y="548680"/>
                  <a:chExt cx="5333174" cy="4181475"/>
                </a:xfrm>
              </p:grpSpPr>
              <p:grpSp>
                <p:nvGrpSpPr>
                  <p:cNvPr id="7" name="グループ化 125"/>
                  <p:cNvGrpSpPr>
                    <a:grpSpLocks/>
                  </p:cNvGrpSpPr>
                  <p:nvPr/>
                </p:nvGrpSpPr>
                <p:grpSpPr bwMode="auto">
                  <a:xfrm>
                    <a:off x="2014537" y="548680"/>
                    <a:ext cx="5114925" cy="4181475"/>
                    <a:chOff x="2014537" y="548680"/>
                    <a:chExt cx="5114925" cy="4181475"/>
                  </a:xfrm>
                </p:grpSpPr>
                <p:grpSp>
                  <p:nvGrpSpPr>
                    <p:cNvPr id="8" name="グループ化 123"/>
                    <p:cNvGrpSpPr>
                      <a:grpSpLocks/>
                    </p:cNvGrpSpPr>
                    <p:nvPr/>
                  </p:nvGrpSpPr>
                  <p:grpSpPr bwMode="auto">
                    <a:xfrm>
                      <a:off x="2014537" y="548680"/>
                      <a:ext cx="5114925" cy="4181475"/>
                      <a:chOff x="2014537" y="548680"/>
                      <a:chExt cx="5114925" cy="4181475"/>
                    </a:xfrm>
                  </p:grpSpPr>
                  <p:grpSp>
                    <p:nvGrpSpPr>
                      <p:cNvPr id="9" name="グループ化 120"/>
                      <p:cNvGrpSpPr>
                        <a:grpSpLocks/>
                      </p:cNvGrpSpPr>
                      <p:nvPr/>
                    </p:nvGrpSpPr>
                    <p:grpSpPr bwMode="auto">
                      <a:xfrm>
                        <a:off x="2014537" y="548680"/>
                        <a:ext cx="5114925" cy="4181475"/>
                        <a:chOff x="2014537" y="548680"/>
                        <a:chExt cx="5114925" cy="4181475"/>
                      </a:xfrm>
                    </p:grpSpPr>
                    <p:grpSp>
                      <p:nvGrpSpPr>
                        <p:cNvPr id="10" name="グループ化 117"/>
                        <p:cNvGrpSpPr>
                          <a:grpSpLocks/>
                        </p:cNvGrpSpPr>
                        <p:nvPr/>
                      </p:nvGrpSpPr>
                      <p:grpSpPr bwMode="auto">
                        <a:xfrm>
                          <a:off x="2014537" y="548680"/>
                          <a:ext cx="5114925" cy="4181475"/>
                          <a:chOff x="2014537" y="548680"/>
                          <a:chExt cx="5114925" cy="4181475"/>
                        </a:xfrm>
                      </p:grpSpPr>
                      <p:grpSp>
                        <p:nvGrpSpPr>
                          <p:cNvPr id="11" name="グループ化 114"/>
                          <p:cNvGrpSpPr>
                            <a:grpSpLocks/>
                          </p:cNvGrpSpPr>
                          <p:nvPr/>
                        </p:nvGrpSpPr>
                        <p:grpSpPr bwMode="auto">
                          <a:xfrm>
                            <a:off x="2014537" y="548680"/>
                            <a:ext cx="5114925" cy="4181475"/>
                            <a:chOff x="2014537" y="548680"/>
                            <a:chExt cx="5114925" cy="4181475"/>
                          </a:xfrm>
                        </p:grpSpPr>
                        <p:grpSp>
                          <p:nvGrpSpPr>
                            <p:cNvPr id="12" name="グループ化 113"/>
                            <p:cNvGrpSpPr>
                              <a:grpSpLocks/>
                            </p:cNvGrpSpPr>
                            <p:nvPr/>
                          </p:nvGrpSpPr>
                          <p:grpSpPr bwMode="auto">
                            <a:xfrm>
                              <a:off x="2014537" y="548680"/>
                              <a:ext cx="5114925" cy="4181475"/>
                              <a:chOff x="2014537" y="548680"/>
                              <a:chExt cx="5114925" cy="4181475"/>
                            </a:xfrm>
                          </p:grpSpPr>
                          <p:grpSp>
                            <p:nvGrpSpPr>
                              <p:cNvPr id="13" name="グループ化 103"/>
                              <p:cNvGrpSpPr>
                                <a:grpSpLocks/>
                              </p:cNvGrpSpPr>
                              <p:nvPr/>
                            </p:nvGrpSpPr>
                            <p:grpSpPr bwMode="auto">
                              <a:xfrm>
                                <a:off x="2014537" y="548680"/>
                                <a:ext cx="5114925" cy="4181475"/>
                                <a:chOff x="2014537" y="548680"/>
                                <a:chExt cx="5114925" cy="4181475"/>
                              </a:xfrm>
                            </p:grpSpPr>
                            <p:grpSp>
                              <p:nvGrpSpPr>
                                <p:cNvPr id="14" name="グループ化 96"/>
                                <p:cNvGrpSpPr>
                                  <a:grpSpLocks/>
                                </p:cNvGrpSpPr>
                                <p:nvPr/>
                              </p:nvGrpSpPr>
                              <p:grpSpPr bwMode="auto">
                                <a:xfrm>
                                  <a:off x="2014537" y="548680"/>
                                  <a:ext cx="5114925" cy="4181475"/>
                                  <a:chOff x="2014537" y="548680"/>
                                  <a:chExt cx="5114925" cy="4181475"/>
                                </a:xfrm>
                              </p:grpSpPr>
                              <p:grpSp>
                                <p:nvGrpSpPr>
                                  <p:cNvPr id="15" name="グループ化 89"/>
                                  <p:cNvGrpSpPr>
                                    <a:grpSpLocks/>
                                  </p:cNvGrpSpPr>
                                  <p:nvPr/>
                                </p:nvGrpSpPr>
                                <p:grpSpPr bwMode="auto">
                                  <a:xfrm>
                                    <a:off x="2014537" y="548680"/>
                                    <a:ext cx="5114925" cy="4181475"/>
                                    <a:chOff x="2014537" y="548680"/>
                                    <a:chExt cx="5114925" cy="4181475"/>
                                  </a:xfrm>
                                </p:grpSpPr>
                                <p:grpSp>
                                  <p:nvGrpSpPr>
                                    <p:cNvPr id="16" name="グループ化 77"/>
                                    <p:cNvGrpSpPr>
                                      <a:grpSpLocks/>
                                    </p:cNvGrpSpPr>
                                    <p:nvPr/>
                                  </p:nvGrpSpPr>
                                  <p:grpSpPr bwMode="auto">
                                    <a:xfrm>
                                      <a:off x="2014537" y="548680"/>
                                      <a:ext cx="5114925" cy="4181475"/>
                                      <a:chOff x="0" y="0"/>
                                      <a:chExt cx="5114925" cy="4181475"/>
                                    </a:xfrm>
                                  </p:grpSpPr>
                                  <p:pic>
                                    <p:nvPicPr>
                                      <p:cNvPr id="3250" name="Picture 1"/>
                                      <p:cNvPicPr>
                                        <a:picLocks noChangeAspect="1" noChangeArrowheads="1"/>
                                      </p:cNvPicPr>
                                      <p:nvPr/>
                                    </p:nvPicPr>
                                    <p:blipFill>
                                      <a:blip r:embed="rId3" cstate="print"/>
                                      <a:srcRect l="26746" t="19189" r="34386" b="4755"/>
                                      <a:stretch>
                                        <a:fillRect/>
                                      </a:stretch>
                                    </p:blipFill>
                                    <p:spPr bwMode="gray">
                                      <a:xfrm>
                                        <a:off x="0" y="0"/>
                                        <a:ext cx="5038725" cy="4114800"/>
                                      </a:xfrm>
                                      <a:prstGeom prst="rect">
                                        <a:avLst/>
                                      </a:prstGeom>
                                      <a:noFill/>
                                      <a:ln w="1">
                                        <a:noFill/>
                                        <a:miter lim="800000"/>
                                        <a:headEnd/>
                                        <a:tailEnd/>
                                      </a:ln>
                                    </p:spPr>
                                  </p:pic>
                                  <p:sp>
                                    <p:nvSpPr>
                                      <p:cNvPr id="274" name="正方形/長方形 273"/>
                                      <p:cNvSpPr/>
                                      <p:nvPr/>
                                    </p:nvSpPr>
                                    <p:spPr bwMode="gray">
                                      <a:xfrm>
                                        <a:off x="4299625" y="3319228"/>
                                        <a:ext cx="737349" cy="862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275" name="正方形/長方形 274"/>
                                      <p:cNvSpPr/>
                                      <p:nvPr/>
                                    </p:nvSpPr>
                                    <p:spPr bwMode="gray">
                                      <a:xfrm rot="3298425">
                                        <a:off x="4156290" y="3198217"/>
                                        <a:ext cx="162205" cy="861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276" name="正方形/長方形 275"/>
                                      <p:cNvSpPr/>
                                      <p:nvPr/>
                                    </p:nvSpPr>
                                    <p:spPr bwMode="gray">
                                      <a:xfrm rot="5400000" flipH="1">
                                        <a:off x="245238" y="3925027"/>
                                        <a:ext cx="116105" cy="338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277" name="正方形/長方形 276"/>
                                      <p:cNvSpPr/>
                                      <p:nvPr/>
                                    </p:nvSpPr>
                                    <p:spPr bwMode="gray">
                                      <a:xfrm rot="5400000" flipH="1">
                                        <a:off x="4956927" y="1871168"/>
                                        <a:ext cx="134887" cy="179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268" name="正方形/長方形 267"/>
                                    <p:cNvSpPr/>
                                    <p:nvPr/>
                                  </p:nvSpPr>
                                  <p:spPr bwMode="gray">
                                    <a:xfrm rot="1733853">
                                      <a:off x="4190346" y="2881018"/>
                                      <a:ext cx="661723" cy="26294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阪神本線</a:t>
                                      </a:r>
                                    </a:p>
                                  </p:txBody>
                                </p:sp>
                                <p:sp>
                                  <p:nvSpPr>
                                    <p:cNvPr id="269" name="正方形/長方形 268"/>
                                    <p:cNvSpPr/>
                                    <p:nvPr/>
                                  </p:nvSpPr>
                                  <p:spPr bwMode="gray">
                                    <a:xfrm rot="3023354">
                                      <a:off x="3566223" y="3170337"/>
                                      <a:ext cx="841758" cy="2426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阪神なんば線</a:t>
                                      </a:r>
                                    </a:p>
                                  </p:txBody>
                                </p:sp>
                                <p:sp>
                                  <p:nvSpPr>
                                    <p:cNvPr id="270" name="正方形/長方形 269"/>
                                    <p:cNvSpPr/>
                                    <p:nvPr/>
                                  </p:nvSpPr>
                                  <p:spPr bwMode="gray">
                                    <a:xfrm rot="20573675">
                                      <a:off x="6085711" y="1520202"/>
                                      <a:ext cx="573494" cy="2083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新幹線</a:t>
                                      </a:r>
                                    </a:p>
                                  </p:txBody>
                                </p:sp>
                                <p:sp>
                                  <p:nvSpPr>
                                    <p:cNvPr id="271" name="正方形/長方形 270"/>
                                    <p:cNvSpPr/>
                                    <p:nvPr/>
                                  </p:nvSpPr>
                                  <p:spPr bwMode="gray">
                                    <a:xfrm rot="4999894">
                                      <a:off x="5683239" y="1430071"/>
                                      <a:ext cx="691505" cy="19221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阪急宝塚線</a:t>
                                      </a:r>
                                    </a:p>
                                  </p:txBody>
                                </p:sp>
                                <p:sp>
                                  <p:nvSpPr>
                                    <p:cNvPr id="272" name="正方形/長方形 271"/>
                                    <p:cNvSpPr/>
                                    <p:nvPr/>
                                  </p:nvSpPr>
                                  <p:spPr bwMode="gray">
                                    <a:xfrm rot="3131827">
                                      <a:off x="5206626" y="1632467"/>
                                      <a:ext cx="773463" cy="1937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阪急神戸線</a:t>
                                      </a:r>
                                    </a:p>
                                  </p:txBody>
                                </p:sp>
                              </p:grpSp>
                              <p:cxnSp>
                                <p:nvCxnSpPr>
                                  <p:cNvPr id="264" name="直線コネクタ 263"/>
                                  <p:cNvCxnSpPr/>
                                  <p:nvPr/>
                                </p:nvCxnSpPr>
                                <p:spPr bwMode="gray">
                                  <a:xfrm>
                                    <a:off x="5789511" y="716007"/>
                                    <a:ext cx="852362" cy="83663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直線コネクタ 265"/>
                                  <p:cNvCxnSpPr/>
                                  <p:nvPr/>
                                </p:nvCxnSpPr>
                                <p:spPr bwMode="gray">
                                  <a:xfrm>
                                    <a:off x="5290067" y="1180426"/>
                                    <a:ext cx="1370713" cy="773461"/>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61" name="円/楕円 260"/>
                                <p:cNvSpPr/>
                                <p:nvPr/>
                              </p:nvSpPr>
                              <p:spPr bwMode="gray">
                                <a:xfrm>
                                  <a:off x="6044747" y="2133167"/>
                                  <a:ext cx="144949" cy="14000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grpSp>
                            <p:nvGrpSpPr>
                              <p:cNvPr id="17" name="グループ化 108"/>
                              <p:cNvGrpSpPr>
                                <a:grpSpLocks/>
                              </p:cNvGrpSpPr>
                              <p:nvPr/>
                            </p:nvGrpSpPr>
                            <p:grpSpPr bwMode="auto">
                              <a:xfrm>
                                <a:off x="4153948" y="1834596"/>
                                <a:ext cx="2410685" cy="2149475"/>
                                <a:chOff x="4529070" y="1588385"/>
                                <a:chExt cx="2410685" cy="2149475"/>
                              </a:xfrm>
                            </p:grpSpPr>
                            <p:sp>
                              <p:nvSpPr>
                                <p:cNvPr id="257" name="フリーフォーム 256"/>
                                <p:cNvSpPr/>
                                <p:nvPr/>
                              </p:nvSpPr>
                              <p:spPr bwMode="gray">
                                <a:xfrm>
                                  <a:off x="4546561" y="1588157"/>
                                  <a:ext cx="2393233" cy="2137691"/>
                                </a:xfrm>
                                <a:custGeom>
                                  <a:avLst/>
                                  <a:gdLst>
                                    <a:gd name="connsiteX0" fmla="*/ 2190750 w 2190750"/>
                                    <a:gd name="connsiteY0" fmla="*/ 1676400 h 1957388"/>
                                    <a:gd name="connsiteX1" fmla="*/ 1666875 w 2190750"/>
                                    <a:gd name="connsiteY1" fmla="*/ 1895475 h 1957388"/>
                                    <a:gd name="connsiteX2" fmla="*/ 1304925 w 2190750"/>
                                    <a:gd name="connsiteY2" fmla="*/ 1914525 h 1957388"/>
                                    <a:gd name="connsiteX3" fmla="*/ 1038225 w 2190750"/>
                                    <a:gd name="connsiteY3" fmla="*/ 1638300 h 1957388"/>
                                    <a:gd name="connsiteX4" fmla="*/ 800100 w 2190750"/>
                                    <a:gd name="connsiteY4" fmla="*/ 1247775 h 1957388"/>
                                    <a:gd name="connsiteX5" fmla="*/ 457200 w 2190750"/>
                                    <a:gd name="connsiteY5" fmla="*/ 990600 h 1957388"/>
                                    <a:gd name="connsiteX6" fmla="*/ 457200 w 2190750"/>
                                    <a:gd name="connsiteY6" fmla="*/ 285750 h 1957388"/>
                                    <a:gd name="connsiteX7" fmla="*/ 0 w 2190750"/>
                                    <a:gd name="connsiteY7"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0" h="1957388">
                                      <a:moveTo>
                                        <a:pt x="2190750" y="1676400"/>
                                      </a:moveTo>
                                      <a:cubicBezTo>
                                        <a:pt x="2002631" y="1766094"/>
                                        <a:pt x="1814513" y="1855788"/>
                                        <a:pt x="1666875" y="1895475"/>
                                      </a:cubicBezTo>
                                      <a:cubicBezTo>
                                        <a:pt x="1519238" y="1935163"/>
                                        <a:pt x="1409700" y="1957388"/>
                                        <a:pt x="1304925" y="1914525"/>
                                      </a:cubicBezTo>
                                      <a:cubicBezTo>
                                        <a:pt x="1200150" y="1871663"/>
                                        <a:pt x="1122363" y="1749425"/>
                                        <a:pt x="1038225" y="1638300"/>
                                      </a:cubicBezTo>
                                      <a:cubicBezTo>
                                        <a:pt x="954088" y="1527175"/>
                                        <a:pt x="896937" y="1355725"/>
                                        <a:pt x="800100" y="1247775"/>
                                      </a:cubicBezTo>
                                      <a:cubicBezTo>
                                        <a:pt x="703263" y="1139825"/>
                                        <a:pt x="514350" y="1150937"/>
                                        <a:pt x="457200" y="990600"/>
                                      </a:cubicBezTo>
                                      <a:cubicBezTo>
                                        <a:pt x="400050" y="830263"/>
                                        <a:pt x="533400" y="450850"/>
                                        <a:pt x="457200" y="285750"/>
                                      </a:cubicBezTo>
                                      <a:cubicBezTo>
                                        <a:pt x="381000" y="120650"/>
                                        <a:pt x="190500" y="60325"/>
                                        <a:pt x="0" y="0"/>
                                      </a:cubicBezTo>
                                    </a:path>
                                  </a:pathLst>
                                </a:custGeom>
                                <a:ln w="1270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259" name="フリーフォーム 258"/>
                                <p:cNvSpPr/>
                                <p:nvPr/>
                              </p:nvSpPr>
                              <p:spPr bwMode="gray">
                                <a:xfrm>
                                  <a:off x="4529231" y="1600109"/>
                                  <a:ext cx="2394808" cy="2137691"/>
                                </a:xfrm>
                                <a:custGeom>
                                  <a:avLst/>
                                  <a:gdLst>
                                    <a:gd name="connsiteX0" fmla="*/ 2190750 w 2190750"/>
                                    <a:gd name="connsiteY0" fmla="*/ 1676400 h 1957388"/>
                                    <a:gd name="connsiteX1" fmla="*/ 1666875 w 2190750"/>
                                    <a:gd name="connsiteY1" fmla="*/ 1895475 h 1957388"/>
                                    <a:gd name="connsiteX2" fmla="*/ 1304925 w 2190750"/>
                                    <a:gd name="connsiteY2" fmla="*/ 1914525 h 1957388"/>
                                    <a:gd name="connsiteX3" fmla="*/ 1038225 w 2190750"/>
                                    <a:gd name="connsiteY3" fmla="*/ 1638300 h 1957388"/>
                                    <a:gd name="connsiteX4" fmla="*/ 800100 w 2190750"/>
                                    <a:gd name="connsiteY4" fmla="*/ 1247775 h 1957388"/>
                                    <a:gd name="connsiteX5" fmla="*/ 457200 w 2190750"/>
                                    <a:gd name="connsiteY5" fmla="*/ 990600 h 1957388"/>
                                    <a:gd name="connsiteX6" fmla="*/ 457200 w 2190750"/>
                                    <a:gd name="connsiteY6" fmla="*/ 285750 h 1957388"/>
                                    <a:gd name="connsiteX7" fmla="*/ 0 w 2190750"/>
                                    <a:gd name="connsiteY7"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0" h="1957388">
                                      <a:moveTo>
                                        <a:pt x="2190750" y="1676400"/>
                                      </a:moveTo>
                                      <a:cubicBezTo>
                                        <a:pt x="2002631" y="1766094"/>
                                        <a:pt x="1814513" y="1855788"/>
                                        <a:pt x="1666875" y="1895475"/>
                                      </a:cubicBezTo>
                                      <a:cubicBezTo>
                                        <a:pt x="1519238" y="1935163"/>
                                        <a:pt x="1409700" y="1957388"/>
                                        <a:pt x="1304925" y="1914525"/>
                                      </a:cubicBezTo>
                                      <a:cubicBezTo>
                                        <a:pt x="1200150" y="1871663"/>
                                        <a:pt x="1122363" y="1749425"/>
                                        <a:pt x="1038225" y="1638300"/>
                                      </a:cubicBezTo>
                                      <a:cubicBezTo>
                                        <a:pt x="954088" y="1527175"/>
                                        <a:pt x="896937" y="1355725"/>
                                        <a:pt x="800100" y="1247775"/>
                                      </a:cubicBezTo>
                                      <a:cubicBezTo>
                                        <a:pt x="703263" y="1139825"/>
                                        <a:pt x="514350" y="1150937"/>
                                        <a:pt x="457200" y="990600"/>
                                      </a:cubicBezTo>
                                      <a:cubicBezTo>
                                        <a:pt x="400050" y="830263"/>
                                        <a:pt x="533400" y="450850"/>
                                        <a:pt x="457200" y="285750"/>
                                      </a:cubicBezTo>
                                      <a:cubicBezTo>
                                        <a:pt x="381000" y="120650"/>
                                        <a:pt x="190500" y="60325"/>
                                        <a:pt x="0" y="0"/>
                                      </a:cubicBezTo>
                                    </a:path>
                                  </a:pathLst>
                                </a:custGeom>
                                <a:ln w="25400" cmpd="sng">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grpSp>
                        </p:grpSp>
                        <p:sp>
                          <p:nvSpPr>
                            <p:cNvPr id="253" name="正方形/長方形 252"/>
                            <p:cNvSpPr/>
                            <p:nvPr/>
                          </p:nvSpPr>
                          <p:spPr bwMode="gray">
                            <a:xfrm rot="3012816">
                              <a:off x="4854125" y="2432946"/>
                              <a:ext cx="1007379" cy="34976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ＪＲ神戸線・宝塚線</a:t>
                              </a:r>
                              <a:endParaRPr lang="en-US" altLang="ja-JP" sz="700" dirty="0">
                                <a:solidFill>
                                  <a:schemeClr val="tx1"/>
                                </a:solidFill>
                              </a:endParaRPr>
                            </a:p>
                          </p:txBody>
                        </p:sp>
                        <p:sp>
                          <p:nvSpPr>
                            <p:cNvPr id="254" name="円/楕円 253"/>
                            <p:cNvSpPr/>
                            <p:nvPr/>
                          </p:nvSpPr>
                          <p:spPr bwMode="gray">
                            <a:xfrm>
                              <a:off x="4680337" y="2688079"/>
                              <a:ext cx="143373" cy="14342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251" name="円/楕円 250"/>
                          <p:cNvSpPr/>
                          <p:nvPr/>
                        </p:nvSpPr>
                        <p:spPr bwMode="gray">
                          <a:xfrm>
                            <a:off x="5364117" y="3905471"/>
                            <a:ext cx="144949" cy="14854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248" name="フリーフォーム 247"/>
                        <p:cNvSpPr/>
                        <p:nvPr/>
                      </p:nvSpPr>
                      <p:spPr bwMode="gray">
                        <a:xfrm>
                          <a:off x="6646600" y="663077"/>
                          <a:ext cx="85079" cy="1796208"/>
                        </a:xfrm>
                        <a:custGeom>
                          <a:avLst/>
                          <a:gdLst>
                            <a:gd name="connsiteX0" fmla="*/ 0 w 76200"/>
                            <a:gd name="connsiteY0" fmla="*/ 0 h 1619250"/>
                            <a:gd name="connsiteX1" fmla="*/ 47625 w 76200"/>
                            <a:gd name="connsiteY1" fmla="*/ 352425 h 1619250"/>
                            <a:gd name="connsiteX2" fmla="*/ 38100 w 76200"/>
                            <a:gd name="connsiteY2" fmla="*/ 1200150 h 1619250"/>
                            <a:gd name="connsiteX3" fmla="*/ 76200 w 76200"/>
                            <a:gd name="connsiteY3" fmla="*/ 1619250 h 1619250"/>
                          </a:gdLst>
                          <a:ahLst/>
                          <a:cxnLst>
                            <a:cxn ang="0">
                              <a:pos x="connsiteX0" y="connsiteY0"/>
                            </a:cxn>
                            <a:cxn ang="0">
                              <a:pos x="connsiteX1" y="connsiteY1"/>
                            </a:cxn>
                            <a:cxn ang="0">
                              <a:pos x="connsiteX2" y="connsiteY2"/>
                            </a:cxn>
                            <a:cxn ang="0">
                              <a:pos x="connsiteX3" y="connsiteY3"/>
                            </a:cxn>
                          </a:cxnLst>
                          <a:rect l="l" t="t" r="r" b="b"/>
                          <a:pathLst>
                            <a:path w="76200" h="1619250">
                              <a:moveTo>
                                <a:pt x="0" y="0"/>
                              </a:moveTo>
                              <a:cubicBezTo>
                                <a:pt x="20637" y="76200"/>
                                <a:pt x="41275" y="152400"/>
                                <a:pt x="47625" y="352425"/>
                              </a:cubicBezTo>
                              <a:cubicBezTo>
                                <a:pt x="53975" y="552450"/>
                                <a:pt x="33338" y="989013"/>
                                <a:pt x="38100" y="1200150"/>
                              </a:cubicBezTo>
                              <a:cubicBezTo>
                                <a:pt x="42862" y="1411287"/>
                                <a:pt x="59531" y="1515268"/>
                                <a:pt x="76200" y="1619250"/>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249" name="正方形/長方形 248"/>
                        <p:cNvSpPr/>
                        <p:nvPr/>
                      </p:nvSpPr>
                      <p:spPr bwMode="gray">
                        <a:xfrm>
                          <a:off x="6367730" y="2394402"/>
                          <a:ext cx="702687" cy="3107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grpSp>
                  <p:sp>
                    <p:nvSpPr>
                      <p:cNvPr id="245" name="フリーフォーム 244"/>
                      <p:cNvSpPr/>
                      <p:nvPr/>
                    </p:nvSpPr>
                    <p:spPr bwMode="gray">
                      <a:xfrm>
                        <a:off x="5546879" y="3932790"/>
                        <a:ext cx="319832" cy="476370"/>
                      </a:xfrm>
                      <a:custGeom>
                        <a:avLst/>
                        <a:gdLst>
                          <a:gd name="connsiteX0" fmla="*/ 53975 w 320675"/>
                          <a:gd name="connsiteY0" fmla="*/ 0 h 476250"/>
                          <a:gd name="connsiteX1" fmla="*/ 44450 w 320675"/>
                          <a:gd name="connsiteY1" fmla="*/ 238125 h 476250"/>
                          <a:gd name="connsiteX2" fmla="*/ 320675 w 320675"/>
                          <a:gd name="connsiteY2" fmla="*/ 476250 h 476250"/>
                        </a:gdLst>
                        <a:ahLst/>
                        <a:cxnLst>
                          <a:cxn ang="0">
                            <a:pos x="connsiteX0" y="connsiteY0"/>
                          </a:cxn>
                          <a:cxn ang="0">
                            <a:pos x="connsiteX1" y="connsiteY1"/>
                          </a:cxn>
                          <a:cxn ang="0">
                            <a:pos x="connsiteX2" y="connsiteY2"/>
                          </a:cxn>
                        </a:cxnLst>
                        <a:rect l="l" t="t" r="r" b="b"/>
                        <a:pathLst>
                          <a:path w="320675" h="476250">
                            <a:moveTo>
                              <a:pt x="53975" y="0"/>
                            </a:moveTo>
                            <a:cubicBezTo>
                              <a:pt x="26987" y="79375"/>
                              <a:pt x="0" y="158750"/>
                              <a:pt x="44450" y="238125"/>
                            </a:cubicBezTo>
                            <a:cubicBezTo>
                              <a:pt x="88900" y="317500"/>
                              <a:pt x="204787" y="396875"/>
                              <a:pt x="320675" y="476250"/>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246" name="正方形/長方形 245"/>
                      <p:cNvSpPr/>
                      <p:nvPr/>
                    </p:nvSpPr>
                    <p:spPr bwMode="gray">
                      <a:xfrm>
                        <a:off x="5718611" y="4277689"/>
                        <a:ext cx="704263" cy="3175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grpSp>
                <p:sp>
                  <p:nvSpPr>
                    <p:cNvPr id="243" name="正方形/長方形 242"/>
                    <p:cNvSpPr/>
                    <p:nvPr/>
                  </p:nvSpPr>
                  <p:spPr bwMode="gray">
                    <a:xfrm rot="2555863">
                      <a:off x="4733905" y="2986878"/>
                      <a:ext cx="734198" cy="2868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ＪＲ東西線</a:t>
                      </a:r>
                    </a:p>
                  </p:txBody>
                </p:sp>
              </p:grpSp>
              <p:sp>
                <p:nvSpPr>
                  <p:cNvPr id="237" name="正方形/長方形 236"/>
                  <p:cNvSpPr/>
                  <p:nvPr/>
                </p:nvSpPr>
                <p:spPr bwMode="gray">
                  <a:xfrm>
                    <a:off x="6715923" y="625513"/>
                    <a:ext cx="631788" cy="25099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a:t>
                    </a:r>
                    <a:endParaRPr lang="en-US" altLang="ja-JP" sz="700" dirty="0">
                      <a:solidFill>
                        <a:schemeClr val="tx1"/>
                      </a:solidFill>
                    </a:endParaRPr>
                  </a:p>
                  <a:p>
                    <a:pPr algn="ctr">
                      <a:defRPr/>
                    </a:pPr>
                    <a:r>
                      <a:rPr lang="ja-JP" altLang="en-US" sz="700" dirty="0">
                        <a:solidFill>
                          <a:schemeClr val="tx1"/>
                        </a:solidFill>
                      </a:rPr>
                      <a:t>京都線</a:t>
                    </a:r>
                  </a:p>
                </p:txBody>
              </p:sp>
            </p:grpSp>
            <p:sp>
              <p:nvSpPr>
                <p:cNvPr id="230" name="円/楕円 229"/>
                <p:cNvSpPr/>
                <p:nvPr/>
              </p:nvSpPr>
              <p:spPr bwMode="gray">
                <a:xfrm>
                  <a:off x="8438548" y="3027364"/>
                  <a:ext cx="202182" cy="203200"/>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sp>
              <p:nvSpPr>
                <p:cNvPr id="231" name="円/楕円 230"/>
                <p:cNvSpPr/>
                <p:nvPr/>
              </p:nvSpPr>
              <p:spPr bwMode="gray">
                <a:xfrm>
                  <a:off x="8489825" y="2627314"/>
                  <a:ext cx="202182" cy="203200"/>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grpSp>
          <p:sp>
            <p:nvSpPr>
              <p:cNvPr id="228" name="正方形/長方形 227"/>
              <p:cNvSpPr/>
              <p:nvPr/>
            </p:nvSpPr>
            <p:spPr bwMode="gray">
              <a:xfrm rot="19981804">
                <a:off x="8235514" y="4199736"/>
                <a:ext cx="800054" cy="24608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ＪＲ大阪環状線</a:t>
                </a:r>
              </a:p>
            </p:txBody>
          </p:sp>
        </p:grpSp>
        <p:sp>
          <p:nvSpPr>
            <p:cNvPr id="226" name="正方形/長方形 225"/>
            <p:cNvSpPr/>
            <p:nvPr/>
          </p:nvSpPr>
          <p:spPr bwMode="gray">
            <a:xfrm rot="21398814">
              <a:off x="7889703" y="3067760"/>
              <a:ext cx="669643" cy="1936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阪急京都線</a:t>
              </a:r>
            </a:p>
          </p:txBody>
        </p:sp>
      </p:grpSp>
      <p:sp>
        <p:nvSpPr>
          <p:cNvPr id="3075" name="正方形/長方形 25"/>
          <p:cNvSpPr>
            <a:spLocks noChangeArrowheads="1"/>
          </p:cNvSpPr>
          <p:nvPr/>
        </p:nvSpPr>
        <p:spPr bwMode="gray">
          <a:xfrm>
            <a:off x="4763" y="0"/>
            <a:ext cx="9472612"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第二区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福島区・西淀川区・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淀川</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76" name="タイトル 3"/>
          <p:cNvSpPr txBox="1">
            <a:spLocks/>
          </p:cNvSpPr>
          <p:nvPr/>
        </p:nvSpPr>
        <p:spPr bwMode="auto">
          <a:xfrm>
            <a:off x="4354513" y="549275"/>
            <a:ext cx="5461000"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077" name="タイトル 3"/>
          <p:cNvSpPr>
            <a:spLocks/>
          </p:cNvSpPr>
          <p:nvPr/>
        </p:nvSpPr>
        <p:spPr bwMode="auto">
          <a:xfrm>
            <a:off x="80963" y="549275"/>
            <a:ext cx="4133850"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98425" y="573088"/>
            <a:ext cx="1325563"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3079" name="Text Box 8"/>
          <p:cNvSpPr txBox="1">
            <a:spLocks noChangeArrowheads="1"/>
          </p:cNvSpPr>
          <p:nvPr/>
        </p:nvSpPr>
        <p:spPr bwMode="auto">
          <a:xfrm>
            <a:off x="80963" y="2565400"/>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3080" name="Text Box 9"/>
          <p:cNvSpPr txBox="1">
            <a:spLocks noChangeArrowheads="1"/>
          </p:cNvSpPr>
          <p:nvPr/>
        </p:nvSpPr>
        <p:spPr bwMode="auto">
          <a:xfrm>
            <a:off x="80963" y="836613"/>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3081" name="Text Box 10"/>
          <p:cNvSpPr txBox="1">
            <a:spLocks noChangeArrowheads="1"/>
          </p:cNvSpPr>
          <p:nvPr/>
        </p:nvSpPr>
        <p:spPr bwMode="auto">
          <a:xfrm>
            <a:off x="80963" y="5084763"/>
            <a:ext cx="2808287"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市民利用施設</a:t>
            </a:r>
            <a:r>
              <a:rPr lang="ja-JP" altLang="en-US" sz="900">
                <a:solidFill>
                  <a:srgbClr val="000000"/>
                </a:solidFill>
                <a:latin typeface="HGP創英角ｺﾞｼｯｸUB" pitchFamily="50" charset="-128"/>
                <a:ea typeface="HGP創英角ｺﾞｼｯｸUB" pitchFamily="50" charset="-128"/>
              </a:rPr>
              <a:t>（Ｈ</a:t>
            </a:r>
            <a:r>
              <a:rPr lang="en-US" altLang="ja-JP" sz="900">
                <a:solidFill>
                  <a:srgbClr val="000000"/>
                </a:solidFill>
                <a:latin typeface="HGP創英角ｺﾞｼｯｸUB" pitchFamily="50" charset="-128"/>
                <a:ea typeface="HGP創英角ｺﾞｼｯｸUB" pitchFamily="50" charset="-128"/>
              </a:rPr>
              <a:t>29</a:t>
            </a:r>
            <a:r>
              <a:rPr lang="ja-JP" altLang="en-US" sz="900">
                <a:solidFill>
                  <a:srgbClr val="000000"/>
                </a:solidFill>
                <a:latin typeface="HGP創英角ｺﾞｼｯｸUB" pitchFamily="50" charset="-128"/>
                <a:ea typeface="HGP創英角ｺﾞｼｯｸUB" pitchFamily="50" charset="-128"/>
              </a:rPr>
              <a:t>年</a:t>
            </a:r>
            <a:r>
              <a:rPr lang="en-US" altLang="ja-JP" sz="900">
                <a:solidFill>
                  <a:srgbClr val="000000"/>
                </a:solidFill>
                <a:latin typeface="HGP創英角ｺﾞｼｯｸUB" pitchFamily="50" charset="-128"/>
                <a:ea typeface="HGP創英角ｺﾞｼｯｸUB" pitchFamily="50" charset="-128"/>
              </a:rPr>
              <a:t>4</a:t>
            </a:r>
            <a:r>
              <a:rPr lang="ja-JP" altLang="en-US" sz="900">
                <a:solidFill>
                  <a:srgbClr val="000000"/>
                </a:solidFill>
                <a:latin typeface="HGP創英角ｺﾞｼｯｸUB" pitchFamily="50" charset="-128"/>
                <a:ea typeface="HGP創英角ｺﾞｼｯｸUB" pitchFamily="50" charset="-128"/>
              </a:rPr>
              <a:t>月現在）</a:t>
            </a:r>
            <a:r>
              <a:rPr lang="en-US" altLang="ja-JP" sz="1100">
                <a:solidFill>
                  <a:srgbClr val="000000"/>
                </a:solidFill>
                <a:latin typeface="HGP創英角ｺﾞｼｯｸUB" pitchFamily="50" charset="-128"/>
                <a:ea typeface="HGP創英角ｺﾞｼｯｸUB" pitchFamily="50" charset="-128"/>
              </a:rPr>
              <a:t>】</a:t>
            </a:r>
          </a:p>
        </p:txBody>
      </p:sp>
      <p:sp>
        <p:nvSpPr>
          <p:cNvPr id="3082" name="Rectangle 106"/>
          <p:cNvSpPr>
            <a:spLocks noChangeArrowheads="1"/>
          </p:cNvSpPr>
          <p:nvPr/>
        </p:nvSpPr>
        <p:spPr bwMode="auto">
          <a:xfrm>
            <a:off x="117475" y="4652963"/>
            <a:ext cx="3665538"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a:latin typeface="ＭＳ Ｐ明朝" charset="-128"/>
                <a:ea typeface="ＭＳ Ｐ明朝" charset="-128"/>
              </a:rPr>
              <a:t>※</a:t>
            </a:r>
            <a:r>
              <a:rPr lang="ja-JP" altLang="en-US" sz="800">
                <a:latin typeface="ＭＳ Ｐ明朝" charset="-128"/>
                <a:ea typeface="ＭＳ Ｐ明朝" charset="-128"/>
              </a:rPr>
              <a:t>近似市は、府内市が対象。近似市の歳出額（一般財源）は、消防、下水道、</a:t>
            </a:r>
          </a:p>
          <a:p>
            <a:pPr marL="85725" indent="-85725">
              <a:lnSpc>
                <a:spcPct val="90000"/>
              </a:lnSpc>
              <a:buFont typeface="Wingdings" pitchFamily="2" charset="2"/>
              <a:buNone/>
            </a:pPr>
            <a:r>
              <a:rPr lang="ja-JP" altLang="en-US" sz="800">
                <a:latin typeface="ＭＳ Ｐ明朝" charset="-128"/>
                <a:ea typeface="ＭＳ Ｐ明朝" charset="-128"/>
              </a:rPr>
              <a:t>　 病院、高等学校、特別支援学校、港湾を除いたベース</a:t>
            </a:r>
          </a:p>
        </p:txBody>
      </p:sp>
      <p:sp>
        <p:nvSpPr>
          <p:cNvPr id="3083" name="テキスト ボックス 24"/>
          <p:cNvSpPr txBox="1">
            <a:spLocks noChangeArrowheads="1"/>
          </p:cNvSpPr>
          <p:nvPr/>
        </p:nvSpPr>
        <p:spPr bwMode="gray">
          <a:xfrm>
            <a:off x="4370388" y="565150"/>
            <a:ext cx="1793875"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区役所等の現況位置図</a:t>
            </a:r>
          </a:p>
        </p:txBody>
      </p:sp>
      <p:graphicFrame>
        <p:nvGraphicFramePr>
          <p:cNvPr id="90" name="Group 11"/>
          <p:cNvGraphicFramePr>
            <a:graphicFrameLocks noGrp="1"/>
          </p:cNvGraphicFramePr>
          <p:nvPr/>
        </p:nvGraphicFramePr>
        <p:xfrm>
          <a:off x="160338" y="1125538"/>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344,175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333,401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318,797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174,894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418,245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10,916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7,832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31.53k㎡</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1" name="Group 40"/>
          <p:cNvGraphicFramePr>
            <a:graphicFrameLocks noGrp="1"/>
          </p:cNvGraphicFramePr>
          <p:nvPr/>
        </p:nvGraphicFramePr>
        <p:xfrm>
          <a:off x="193675" y="5300663"/>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134</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2.84㎡</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3" name="Group 180"/>
          <p:cNvGraphicFramePr>
            <a:graphicFrameLocks noGrp="1"/>
          </p:cNvGraphicFramePr>
          <p:nvPr/>
        </p:nvGraphicFramePr>
        <p:xfrm>
          <a:off x="163513" y="2819400"/>
          <a:ext cx="3931523" cy="1606972"/>
        </p:xfrm>
        <a:graphic>
          <a:graphicData uri="http://schemas.openxmlformats.org/drawingml/2006/table">
            <a:tbl>
              <a:tblPr/>
              <a:tblGrid>
                <a:gridCol w="1357238"/>
                <a:gridCol w="548604"/>
                <a:gridCol w="699534"/>
                <a:gridCol w="1326147"/>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1,470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7,090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2400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794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枚方市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764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16599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8577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 ⇔ 西淀川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2.9km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福島 ⇔ 淀川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4.4km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西淀川 ⇔ 淀川</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3.1km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4" name="正方形/長方形 93"/>
          <p:cNvSpPr>
            <a:spLocks/>
          </p:cNvSpPr>
          <p:nvPr/>
        </p:nvSpPr>
        <p:spPr bwMode="gray">
          <a:xfrm>
            <a:off x="7918450" y="0"/>
            <a:ext cx="1987550"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95" name="正方形/長方形 26"/>
          <p:cNvSpPr>
            <a:spLocks/>
          </p:cNvSpPr>
          <p:nvPr/>
        </p:nvSpPr>
        <p:spPr bwMode="gray">
          <a:xfrm>
            <a:off x="8018463" y="84138"/>
            <a:ext cx="1789112"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8" name="Group 173"/>
          <p:cNvGrpSpPr>
            <a:grpSpLocks noChangeAspect="1"/>
          </p:cNvGrpSpPr>
          <p:nvPr/>
        </p:nvGrpSpPr>
        <p:grpSpPr bwMode="auto">
          <a:xfrm>
            <a:off x="8108950" y="130175"/>
            <a:ext cx="1608138" cy="1439863"/>
            <a:chOff x="1698" y="1802"/>
            <a:chExt cx="13239" cy="12848"/>
          </a:xfrm>
        </p:grpSpPr>
        <p:sp>
          <p:nvSpPr>
            <p:cNvPr id="3189" name="Freeform 174"/>
            <p:cNvSpPr>
              <a:spLocks noChangeAspect="1"/>
            </p:cNvSpPr>
            <p:nvPr/>
          </p:nvSpPr>
          <p:spPr bwMode="auto">
            <a:xfrm>
              <a:off x="8871" y="10269"/>
              <a:ext cx="1970" cy="2259"/>
            </a:xfrm>
            <a:custGeom>
              <a:avLst/>
              <a:gdLst>
                <a:gd name="T0" fmla="*/ 2147483647 w 1234"/>
                <a:gd name="T1" fmla="*/ 2147483647 h 1419"/>
                <a:gd name="T2" fmla="*/ 2147483647 w 1234"/>
                <a:gd name="T3" fmla="*/ 2147483647 h 1419"/>
                <a:gd name="T4" fmla="*/ 2147483647 w 1234"/>
                <a:gd name="T5" fmla="*/ 2147483647 h 1419"/>
                <a:gd name="T6" fmla="*/ 2147483647 w 1234"/>
                <a:gd name="T7" fmla="*/ 2147483647 h 1419"/>
                <a:gd name="T8" fmla="*/ 2147483647 w 1234"/>
                <a:gd name="T9" fmla="*/ 2147483647 h 1419"/>
                <a:gd name="T10" fmla="*/ 2147483647 w 1234"/>
                <a:gd name="T11" fmla="*/ 2147483647 h 1419"/>
                <a:gd name="T12" fmla="*/ 2147483647 w 1234"/>
                <a:gd name="T13" fmla="*/ 2147483647 h 1419"/>
                <a:gd name="T14" fmla="*/ 2147483647 w 1234"/>
                <a:gd name="T15" fmla="*/ 2147483647 h 1419"/>
                <a:gd name="T16" fmla="*/ 2147483647 w 1234"/>
                <a:gd name="T17" fmla="*/ 2147483647 h 1419"/>
                <a:gd name="T18" fmla="*/ 2147483647 w 1234"/>
                <a:gd name="T19" fmla="*/ 2147483647 h 1419"/>
                <a:gd name="T20" fmla="*/ 2147483647 w 1234"/>
                <a:gd name="T21" fmla="*/ 2147483647 h 1419"/>
                <a:gd name="T22" fmla="*/ 2147483647 w 1234"/>
                <a:gd name="T23" fmla="*/ 2147483647 h 1419"/>
                <a:gd name="T24" fmla="*/ 2147483647 w 1234"/>
                <a:gd name="T25" fmla="*/ 2147483647 h 1419"/>
                <a:gd name="T26" fmla="*/ 2147483647 w 1234"/>
                <a:gd name="T27" fmla="*/ 2147483647 h 1419"/>
                <a:gd name="T28" fmla="*/ 2147483647 w 1234"/>
                <a:gd name="T29" fmla="*/ 2147483647 h 1419"/>
                <a:gd name="T30" fmla="*/ 2147483647 w 1234"/>
                <a:gd name="T31" fmla="*/ 2147483647 h 1419"/>
                <a:gd name="T32" fmla="*/ 2147483647 w 1234"/>
                <a:gd name="T33" fmla="*/ 2147483647 h 1419"/>
                <a:gd name="T34" fmla="*/ 2147483647 w 1234"/>
                <a:gd name="T35" fmla="*/ 2147483647 h 1419"/>
                <a:gd name="T36" fmla="*/ 2147483647 w 1234"/>
                <a:gd name="T37" fmla="*/ 2147483647 h 1419"/>
                <a:gd name="T38" fmla="*/ 2147483647 w 1234"/>
                <a:gd name="T39" fmla="*/ 2147483647 h 1419"/>
                <a:gd name="T40" fmla="*/ 2147483647 w 1234"/>
                <a:gd name="T41" fmla="*/ 2147483647 h 1419"/>
                <a:gd name="T42" fmla="*/ 2147483647 w 1234"/>
                <a:gd name="T43" fmla="*/ 2147483647 h 1419"/>
                <a:gd name="T44" fmla="*/ 2147483647 w 1234"/>
                <a:gd name="T45" fmla="*/ 2147483647 h 1419"/>
                <a:gd name="T46" fmla="*/ 0 w 1234"/>
                <a:gd name="T47" fmla="*/ 2147483647 h 1419"/>
                <a:gd name="T48" fmla="*/ 2147483647 w 1234"/>
                <a:gd name="T49" fmla="*/ 2147483647 h 1419"/>
                <a:gd name="T50" fmla="*/ 2147483647 w 1234"/>
                <a:gd name="T51" fmla="*/ 2147483647 h 1419"/>
                <a:gd name="T52" fmla="*/ 2147483647 w 1234"/>
                <a:gd name="T53" fmla="*/ 2147483647 h 1419"/>
                <a:gd name="T54" fmla="*/ 2147483647 w 1234"/>
                <a:gd name="T55" fmla="*/ 2147483647 h 1419"/>
                <a:gd name="T56" fmla="*/ 2147483647 w 1234"/>
                <a:gd name="T57" fmla="*/ 2147483647 h 1419"/>
                <a:gd name="T58" fmla="*/ 2147483647 w 1234"/>
                <a:gd name="T59" fmla="*/ 2147483647 h 1419"/>
                <a:gd name="T60" fmla="*/ 2147483647 w 1234"/>
                <a:gd name="T61" fmla="*/ 2147483647 h 1419"/>
                <a:gd name="T62" fmla="*/ 2147483647 w 1234"/>
                <a:gd name="T63" fmla="*/ 2147483647 h 1419"/>
                <a:gd name="T64" fmla="*/ 2147483647 w 1234"/>
                <a:gd name="T65" fmla="*/ 2147483647 h 1419"/>
                <a:gd name="T66" fmla="*/ 2147483647 w 1234"/>
                <a:gd name="T67" fmla="*/ 2147483647 h 1419"/>
                <a:gd name="T68" fmla="*/ 2147483647 w 1234"/>
                <a:gd name="T69" fmla="*/ 2147483647 h 1419"/>
                <a:gd name="T70" fmla="*/ 2147483647 w 1234"/>
                <a:gd name="T71" fmla="*/ 2147483647 h 1419"/>
                <a:gd name="T72" fmla="*/ 2147483647 w 1234"/>
                <a:gd name="T73" fmla="*/ 2147483647 h 1419"/>
                <a:gd name="T74" fmla="*/ 2147483647 w 1234"/>
                <a:gd name="T75" fmla="*/ 2147483647 h 1419"/>
                <a:gd name="T76" fmla="*/ 2147483647 w 1234"/>
                <a:gd name="T77" fmla="*/ 2147483647 h 1419"/>
                <a:gd name="T78" fmla="*/ 2147483647 w 1234"/>
                <a:gd name="T79" fmla="*/ 2147483647 h 1419"/>
                <a:gd name="T80" fmla="*/ 2147483647 w 1234"/>
                <a:gd name="T81" fmla="*/ 2147483647 h 1419"/>
                <a:gd name="T82" fmla="*/ 2147483647 w 1234"/>
                <a:gd name="T83" fmla="*/ 2147483647 h 1419"/>
                <a:gd name="T84" fmla="*/ 2147483647 w 1234"/>
                <a:gd name="T85" fmla="*/ 2147483647 h 1419"/>
                <a:gd name="T86" fmla="*/ 2147483647 w 1234"/>
                <a:gd name="T87" fmla="*/ 2147483647 h 1419"/>
                <a:gd name="T88" fmla="*/ 2147483647 w 1234"/>
                <a:gd name="T89" fmla="*/ 2147483647 h 1419"/>
                <a:gd name="T90" fmla="*/ 2147483647 w 1234"/>
                <a:gd name="T91" fmla="*/ 2147483647 h 1419"/>
                <a:gd name="T92" fmla="*/ 2147483647 w 1234"/>
                <a:gd name="T93" fmla="*/ 2147483647 h 1419"/>
                <a:gd name="T94" fmla="*/ 2147483647 w 1234"/>
                <a:gd name="T95" fmla="*/ 2147483647 h 1419"/>
                <a:gd name="T96" fmla="*/ 2147483647 w 1234"/>
                <a:gd name="T97" fmla="*/ 2147483647 h 1419"/>
                <a:gd name="T98" fmla="*/ 2147483647 w 1234"/>
                <a:gd name="T99" fmla="*/ 2147483647 h 1419"/>
                <a:gd name="T100" fmla="*/ 2147483647 w 1234"/>
                <a:gd name="T101" fmla="*/ 2147483647 h 1419"/>
                <a:gd name="T102" fmla="*/ 2147483647 w 1234"/>
                <a:gd name="T103" fmla="*/ 2147483647 h 1419"/>
                <a:gd name="T104" fmla="*/ 2147483647 w 1234"/>
                <a:gd name="T105" fmla="*/ 2147483647 h 1419"/>
                <a:gd name="T106" fmla="*/ 2147483647 w 1234"/>
                <a:gd name="T107" fmla="*/ 2147483647 h 1419"/>
                <a:gd name="T108" fmla="*/ 2147483647 w 1234"/>
                <a:gd name="T109" fmla="*/ 2147483647 h 1419"/>
                <a:gd name="T110" fmla="*/ 2147483647 w 1234"/>
                <a:gd name="T111" fmla="*/ 2147483647 h 1419"/>
                <a:gd name="T112" fmla="*/ 2147483647 w 1234"/>
                <a:gd name="T113" fmla="*/ 2147483647 h 1419"/>
                <a:gd name="T114" fmla="*/ 2147483647 w 1234"/>
                <a:gd name="T115" fmla="*/ 2147483647 h 1419"/>
                <a:gd name="T116" fmla="*/ 2147483647 w 1234"/>
                <a:gd name="T117" fmla="*/ 2147483647 h 1419"/>
                <a:gd name="T118" fmla="*/ 2147483647 w 1234"/>
                <a:gd name="T119" fmla="*/ 2147483647 h 1419"/>
                <a:gd name="T120" fmla="*/ 2147483647 w 1234"/>
                <a:gd name="T121" fmla="*/ 2147483647 h 1419"/>
                <a:gd name="T122" fmla="*/ 2147483647 w 1234"/>
                <a:gd name="T123" fmla="*/ 2147483647 h 1419"/>
                <a:gd name="T124" fmla="*/ 2147483647 w 1234"/>
                <a:gd name="T125" fmla="*/ 2147483647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a:lstStyle/>
            <a:p>
              <a:endParaRPr lang="ja-JP" altLang="en-US"/>
            </a:p>
          </p:txBody>
        </p:sp>
        <p:sp>
          <p:nvSpPr>
            <p:cNvPr id="3190" name="Freeform 175"/>
            <p:cNvSpPr>
              <a:spLocks noChangeAspect="1"/>
            </p:cNvSpPr>
            <p:nvPr/>
          </p:nvSpPr>
          <p:spPr bwMode="auto">
            <a:xfrm>
              <a:off x="10660" y="3383"/>
              <a:ext cx="2443" cy="2461"/>
            </a:xfrm>
            <a:custGeom>
              <a:avLst/>
              <a:gdLst>
                <a:gd name="T0" fmla="*/ 2147483647 w 1531"/>
                <a:gd name="T1" fmla="*/ 2147483647 h 1546"/>
                <a:gd name="T2" fmla="*/ 2147483647 w 1531"/>
                <a:gd name="T3" fmla="*/ 2147483647 h 1546"/>
                <a:gd name="T4" fmla="*/ 2147483647 w 1531"/>
                <a:gd name="T5" fmla="*/ 2147483647 h 1546"/>
                <a:gd name="T6" fmla="*/ 2147483647 w 1531"/>
                <a:gd name="T7" fmla="*/ 2147483647 h 1546"/>
                <a:gd name="T8" fmla="*/ 2147483647 w 1531"/>
                <a:gd name="T9" fmla="*/ 2147483647 h 1546"/>
                <a:gd name="T10" fmla="*/ 2147483647 w 1531"/>
                <a:gd name="T11" fmla="*/ 2147483647 h 1546"/>
                <a:gd name="T12" fmla="*/ 2147483647 w 1531"/>
                <a:gd name="T13" fmla="*/ 2147483647 h 1546"/>
                <a:gd name="T14" fmla="*/ 2147483647 w 1531"/>
                <a:gd name="T15" fmla="*/ 2147483647 h 1546"/>
                <a:gd name="T16" fmla="*/ 2147483647 w 1531"/>
                <a:gd name="T17" fmla="*/ 2147483647 h 1546"/>
                <a:gd name="T18" fmla="*/ 2147483647 w 1531"/>
                <a:gd name="T19" fmla="*/ 2147483647 h 1546"/>
                <a:gd name="T20" fmla="*/ 2147483647 w 1531"/>
                <a:gd name="T21" fmla="*/ 2147483647 h 1546"/>
                <a:gd name="T22" fmla="*/ 2147483647 w 1531"/>
                <a:gd name="T23" fmla="*/ 2147483647 h 1546"/>
                <a:gd name="T24" fmla="*/ 2147483647 w 1531"/>
                <a:gd name="T25" fmla="*/ 2147483647 h 1546"/>
                <a:gd name="T26" fmla="*/ 2147483647 w 1531"/>
                <a:gd name="T27" fmla="*/ 2147483647 h 1546"/>
                <a:gd name="T28" fmla="*/ 2147483647 w 1531"/>
                <a:gd name="T29" fmla="*/ 2147483647 h 1546"/>
                <a:gd name="T30" fmla="*/ 2147483647 w 1531"/>
                <a:gd name="T31" fmla="*/ 2147483647 h 1546"/>
                <a:gd name="T32" fmla="*/ 2147483647 w 1531"/>
                <a:gd name="T33" fmla="*/ 2147483647 h 1546"/>
                <a:gd name="T34" fmla="*/ 2147483647 w 1531"/>
                <a:gd name="T35" fmla="*/ 2147483647 h 1546"/>
                <a:gd name="T36" fmla="*/ 2147483647 w 1531"/>
                <a:gd name="T37" fmla="*/ 2147483647 h 1546"/>
                <a:gd name="T38" fmla="*/ 2147483647 w 1531"/>
                <a:gd name="T39" fmla="*/ 2147483647 h 1546"/>
                <a:gd name="T40" fmla="*/ 2147483647 w 1531"/>
                <a:gd name="T41" fmla="*/ 2147483647 h 1546"/>
                <a:gd name="T42" fmla="*/ 2147483647 w 1531"/>
                <a:gd name="T43" fmla="*/ 2147483647 h 1546"/>
                <a:gd name="T44" fmla="*/ 2147483647 w 1531"/>
                <a:gd name="T45" fmla="*/ 2147483647 h 1546"/>
                <a:gd name="T46" fmla="*/ 2147483647 w 1531"/>
                <a:gd name="T47" fmla="*/ 2147483647 h 1546"/>
                <a:gd name="T48" fmla="*/ 2147483647 w 1531"/>
                <a:gd name="T49" fmla="*/ 2147483647 h 1546"/>
                <a:gd name="T50" fmla="*/ 2147483647 w 1531"/>
                <a:gd name="T51" fmla="*/ 2147483647 h 1546"/>
                <a:gd name="T52" fmla="*/ 2147483647 w 1531"/>
                <a:gd name="T53" fmla="*/ 2147483647 h 1546"/>
                <a:gd name="T54" fmla="*/ 2147483647 w 1531"/>
                <a:gd name="T55" fmla="*/ 2147483647 h 1546"/>
                <a:gd name="T56" fmla="*/ 2147483647 w 1531"/>
                <a:gd name="T57" fmla="*/ 2147483647 h 1546"/>
                <a:gd name="T58" fmla="*/ 2147483647 w 1531"/>
                <a:gd name="T59" fmla="*/ 2147483647 h 1546"/>
                <a:gd name="T60" fmla="*/ 2147483647 w 1531"/>
                <a:gd name="T61" fmla="*/ 2147483647 h 1546"/>
                <a:gd name="T62" fmla="*/ 2147483647 w 1531"/>
                <a:gd name="T63" fmla="*/ 2147483647 h 1546"/>
                <a:gd name="T64" fmla="*/ 2147483647 w 1531"/>
                <a:gd name="T65" fmla="*/ 2147483647 h 1546"/>
                <a:gd name="T66" fmla="*/ 2147483647 w 1531"/>
                <a:gd name="T67" fmla="*/ 2147483647 h 1546"/>
                <a:gd name="T68" fmla="*/ 2147483647 w 1531"/>
                <a:gd name="T69" fmla="*/ 2147483647 h 1546"/>
                <a:gd name="T70" fmla="*/ 2147483647 w 1531"/>
                <a:gd name="T71" fmla="*/ 2147483647 h 1546"/>
                <a:gd name="T72" fmla="*/ 2147483647 w 1531"/>
                <a:gd name="T73" fmla="*/ 2147483647 h 1546"/>
                <a:gd name="T74" fmla="*/ 2147483647 w 1531"/>
                <a:gd name="T75" fmla="*/ 2147483647 h 1546"/>
                <a:gd name="T76" fmla="*/ 2147483647 w 1531"/>
                <a:gd name="T77" fmla="*/ 2147483647 h 1546"/>
                <a:gd name="T78" fmla="*/ 2147483647 w 1531"/>
                <a:gd name="T79" fmla="*/ 2147483647 h 1546"/>
                <a:gd name="T80" fmla="*/ 2147483647 w 1531"/>
                <a:gd name="T81" fmla="*/ 2147483647 h 1546"/>
                <a:gd name="T82" fmla="*/ 2147483647 w 1531"/>
                <a:gd name="T83" fmla="*/ 2147483647 h 1546"/>
                <a:gd name="T84" fmla="*/ 2147483647 w 1531"/>
                <a:gd name="T85" fmla="*/ 2147483647 h 1546"/>
                <a:gd name="T86" fmla="*/ 2147483647 w 1531"/>
                <a:gd name="T87" fmla="*/ 2147483647 h 1546"/>
                <a:gd name="T88" fmla="*/ 2147483647 w 1531"/>
                <a:gd name="T89" fmla="*/ 2147483647 h 1546"/>
                <a:gd name="T90" fmla="*/ 2147483647 w 1531"/>
                <a:gd name="T91" fmla="*/ 2147483647 h 1546"/>
                <a:gd name="T92" fmla="*/ 2147483647 w 1531"/>
                <a:gd name="T93" fmla="*/ 2147483647 h 1546"/>
                <a:gd name="T94" fmla="*/ 2147483647 w 1531"/>
                <a:gd name="T95" fmla="*/ 2147483647 h 1546"/>
                <a:gd name="T96" fmla="*/ 2147483647 w 1531"/>
                <a:gd name="T97" fmla="*/ 2147483647 h 1546"/>
                <a:gd name="T98" fmla="*/ 2147483647 w 1531"/>
                <a:gd name="T99" fmla="*/ 2147483647 h 1546"/>
                <a:gd name="T100" fmla="*/ 2147483647 w 1531"/>
                <a:gd name="T101" fmla="*/ 2147483647 h 1546"/>
                <a:gd name="T102" fmla="*/ 2147483647 w 1531"/>
                <a:gd name="T103" fmla="*/ 2147483647 h 1546"/>
                <a:gd name="T104" fmla="*/ 2147483647 w 1531"/>
                <a:gd name="T105" fmla="*/ 2147483647 h 1546"/>
                <a:gd name="T106" fmla="*/ 2147483647 w 1531"/>
                <a:gd name="T107" fmla="*/ 2147483647 h 1546"/>
                <a:gd name="T108" fmla="*/ 2147483647 w 1531"/>
                <a:gd name="T109" fmla="*/ 2147483647 h 1546"/>
                <a:gd name="T110" fmla="*/ 2147483647 w 1531"/>
                <a:gd name="T111" fmla="*/ 2147483647 h 1546"/>
                <a:gd name="T112" fmla="*/ 2147483647 w 1531"/>
                <a:gd name="T113" fmla="*/ 2147483647 h 1546"/>
                <a:gd name="T114" fmla="*/ 2147483647 w 1531"/>
                <a:gd name="T115" fmla="*/ 2147483647 h 1546"/>
                <a:gd name="T116" fmla="*/ 2147483647 w 1531"/>
                <a:gd name="T117" fmla="*/ 2147483647 h 1546"/>
                <a:gd name="T118" fmla="*/ 2147483647 w 1531"/>
                <a:gd name="T119" fmla="*/ 2147483647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a:solidFill>
                <a:srgbClr val="000000"/>
              </a:solidFill>
              <a:round/>
              <a:headEnd/>
              <a:tailEnd/>
            </a:ln>
          </p:spPr>
          <p:txBody>
            <a:bodyPr/>
            <a:lstStyle/>
            <a:p>
              <a:endParaRPr lang="ja-JP" altLang="en-US"/>
            </a:p>
          </p:txBody>
        </p:sp>
        <p:sp>
          <p:nvSpPr>
            <p:cNvPr id="3191" name="Freeform 176"/>
            <p:cNvSpPr>
              <a:spLocks noChangeAspect="1"/>
            </p:cNvSpPr>
            <p:nvPr/>
          </p:nvSpPr>
          <p:spPr bwMode="auto">
            <a:xfrm>
              <a:off x="4526" y="8192"/>
              <a:ext cx="3147" cy="2461"/>
            </a:xfrm>
            <a:custGeom>
              <a:avLst/>
              <a:gdLst>
                <a:gd name="T0" fmla="*/ 2147483647 w 1972"/>
                <a:gd name="T1" fmla="*/ 2147483647 h 1546"/>
                <a:gd name="T2" fmla="*/ 2147483647 w 1972"/>
                <a:gd name="T3" fmla="*/ 2147483647 h 1546"/>
                <a:gd name="T4" fmla="*/ 2147483647 w 1972"/>
                <a:gd name="T5" fmla="*/ 2147483647 h 1546"/>
                <a:gd name="T6" fmla="*/ 2147483647 w 1972"/>
                <a:gd name="T7" fmla="*/ 2147483647 h 1546"/>
                <a:gd name="T8" fmla="*/ 2147483647 w 1972"/>
                <a:gd name="T9" fmla="*/ 2147483647 h 1546"/>
                <a:gd name="T10" fmla="*/ 2147483647 w 1972"/>
                <a:gd name="T11" fmla="*/ 2147483647 h 1546"/>
                <a:gd name="T12" fmla="*/ 2147483647 w 1972"/>
                <a:gd name="T13" fmla="*/ 2147483647 h 1546"/>
                <a:gd name="T14" fmla="*/ 2147483647 w 1972"/>
                <a:gd name="T15" fmla="*/ 2147483647 h 1546"/>
                <a:gd name="T16" fmla="*/ 2147483647 w 1972"/>
                <a:gd name="T17" fmla="*/ 2147483647 h 1546"/>
                <a:gd name="T18" fmla="*/ 2147483647 w 1972"/>
                <a:gd name="T19" fmla="*/ 2147483647 h 1546"/>
                <a:gd name="T20" fmla="*/ 2147483647 w 1972"/>
                <a:gd name="T21" fmla="*/ 2147483647 h 1546"/>
                <a:gd name="T22" fmla="*/ 2147483647 w 1972"/>
                <a:gd name="T23" fmla="*/ 2147483647 h 1546"/>
                <a:gd name="T24" fmla="*/ 2147483647 w 1972"/>
                <a:gd name="T25" fmla="*/ 2147483647 h 1546"/>
                <a:gd name="T26" fmla="*/ 2147483647 w 1972"/>
                <a:gd name="T27" fmla="*/ 2147483647 h 1546"/>
                <a:gd name="T28" fmla="*/ 2147483647 w 1972"/>
                <a:gd name="T29" fmla="*/ 2147483647 h 1546"/>
                <a:gd name="T30" fmla="*/ 2147483647 w 1972"/>
                <a:gd name="T31" fmla="*/ 2147483647 h 1546"/>
                <a:gd name="T32" fmla="*/ 2147483647 w 1972"/>
                <a:gd name="T33" fmla="*/ 2147483647 h 1546"/>
                <a:gd name="T34" fmla="*/ 2147483647 w 1972"/>
                <a:gd name="T35" fmla="*/ 2147483647 h 1546"/>
                <a:gd name="T36" fmla="*/ 2147483647 w 1972"/>
                <a:gd name="T37" fmla="*/ 2147483647 h 1546"/>
                <a:gd name="T38" fmla="*/ 2147483647 w 1972"/>
                <a:gd name="T39" fmla="*/ 2147483647 h 1546"/>
                <a:gd name="T40" fmla="*/ 2147483647 w 1972"/>
                <a:gd name="T41" fmla="*/ 2147483647 h 1546"/>
                <a:gd name="T42" fmla="*/ 2147483647 w 1972"/>
                <a:gd name="T43" fmla="*/ 2147483647 h 1546"/>
                <a:gd name="T44" fmla="*/ 2147483647 w 1972"/>
                <a:gd name="T45" fmla="*/ 2147483647 h 1546"/>
                <a:gd name="T46" fmla="*/ 2147483647 w 1972"/>
                <a:gd name="T47" fmla="*/ 2147483647 h 1546"/>
                <a:gd name="T48" fmla="*/ 2147483647 w 1972"/>
                <a:gd name="T49" fmla="*/ 2147483647 h 1546"/>
                <a:gd name="T50" fmla="*/ 2147483647 w 1972"/>
                <a:gd name="T51" fmla="*/ 2147483647 h 1546"/>
                <a:gd name="T52" fmla="*/ 2147483647 w 1972"/>
                <a:gd name="T53" fmla="*/ 2147483647 h 1546"/>
                <a:gd name="T54" fmla="*/ 2147483647 w 1972"/>
                <a:gd name="T55" fmla="*/ 2147483647 h 1546"/>
                <a:gd name="T56" fmla="*/ 2147483647 w 1972"/>
                <a:gd name="T57" fmla="*/ 2147483647 h 1546"/>
                <a:gd name="T58" fmla="*/ 2147483647 w 1972"/>
                <a:gd name="T59" fmla="*/ 2147483647 h 1546"/>
                <a:gd name="T60" fmla="*/ 2147483647 w 1972"/>
                <a:gd name="T61" fmla="*/ 2147483647 h 1546"/>
                <a:gd name="T62" fmla="*/ 2147483647 w 1972"/>
                <a:gd name="T63" fmla="*/ 2147483647 h 1546"/>
                <a:gd name="T64" fmla="*/ 2147483647 w 1972"/>
                <a:gd name="T65" fmla="*/ 2147483647 h 1546"/>
                <a:gd name="T66" fmla="*/ 2147483647 w 1972"/>
                <a:gd name="T67" fmla="*/ 2147483647 h 1546"/>
                <a:gd name="T68" fmla="*/ 2147483647 w 1972"/>
                <a:gd name="T69" fmla="*/ 2147483647 h 1546"/>
                <a:gd name="T70" fmla="*/ 2147483647 w 1972"/>
                <a:gd name="T71" fmla="*/ 2147483647 h 1546"/>
                <a:gd name="T72" fmla="*/ 2147483647 w 1972"/>
                <a:gd name="T73" fmla="*/ 2147483647 h 1546"/>
                <a:gd name="T74" fmla="*/ 2147483647 w 1972"/>
                <a:gd name="T75" fmla="*/ 2147483647 h 1546"/>
                <a:gd name="T76" fmla="*/ 2147483647 w 1972"/>
                <a:gd name="T77" fmla="*/ 2147483647 h 1546"/>
                <a:gd name="T78" fmla="*/ 2147483647 w 1972"/>
                <a:gd name="T79" fmla="*/ 2147483647 h 1546"/>
                <a:gd name="T80" fmla="*/ 2147483647 w 1972"/>
                <a:gd name="T81" fmla="*/ 2147483647 h 1546"/>
                <a:gd name="T82" fmla="*/ 2147483647 w 1972"/>
                <a:gd name="T83" fmla="*/ 2147483647 h 1546"/>
                <a:gd name="T84" fmla="*/ 2147483647 w 1972"/>
                <a:gd name="T85" fmla="*/ 2147483647 h 1546"/>
                <a:gd name="T86" fmla="*/ 2147483647 w 1972"/>
                <a:gd name="T87" fmla="*/ 2147483647 h 1546"/>
                <a:gd name="T88" fmla="*/ 2147483647 w 1972"/>
                <a:gd name="T89" fmla="*/ 2147483647 h 1546"/>
                <a:gd name="T90" fmla="*/ 2147483647 w 1972"/>
                <a:gd name="T91" fmla="*/ 2147483647 h 1546"/>
                <a:gd name="T92" fmla="*/ 2147483647 w 1972"/>
                <a:gd name="T93" fmla="*/ 2147483647 h 1546"/>
                <a:gd name="T94" fmla="*/ 2147483647 w 1972"/>
                <a:gd name="T95" fmla="*/ 2147483647 h 1546"/>
                <a:gd name="T96" fmla="*/ 2147483647 w 1972"/>
                <a:gd name="T97" fmla="*/ 2147483647 h 1546"/>
                <a:gd name="T98" fmla="*/ 2147483647 w 1972"/>
                <a:gd name="T99" fmla="*/ 2147483647 h 1546"/>
                <a:gd name="T100" fmla="*/ 2147483647 w 1972"/>
                <a:gd name="T101" fmla="*/ 2147483647 h 1546"/>
                <a:gd name="T102" fmla="*/ 2147483647 w 1972"/>
                <a:gd name="T103" fmla="*/ 2147483647 h 1546"/>
                <a:gd name="T104" fmla="*/ 2147483647 w 1972"/>
                <a:gd name="T105" fmla="*/ 2147483647 h 1546"/>
                <a:gd name="T106" fmla="*/ 2147483647 w 1972"/>
                <a:gd name="T107" fmla="*/ 2147483647 h 1546"/>
                <a:gd name="T108" fmla="*/ 2147483647 w 1972"/>
                <a:gd name="T109" fmla="*/ 2147483647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a:lstStyle/>
            <a:p>
              <a:endParaRPr lang="ja-JP" altLang="en-US"/>
            </a:p>
          </p:txBody>
        </p:sp>
        <p:sp>
          <p:nvSpPr>
            <p:cNvPr id="3192" name="Freeform 177"/>
            <p:cNvSpPr>
              <a:spLocks noChangeAspect="1"/>
            </p:cNvSpPr>
            <p:nvPr/>
          </p:nvSpPr>
          <p:spPr bwMode="auto">
            <a:xfrm>
              <a:off x="1698" y="6633"/>
              <a:ext cx="5838" cy="4133"/>
            </a:xfrm>
            <a:custGeom>
              <a:avLst/>
              <a:gdLst>
                <a:gd name="T0" fmla="*/ 5613 w 5838"/>
                <a:gd name="T1" fmla="*/ 1017 h 4133"/>
                <a:gd name="T2" fmla="*/ 5635 w 5838"/>
                <a:gd name="T3" fmla="*/ 1017 h 4133"/>
                <a:gd name="T4" fmla="*/ 5635 w 5838"/>
                <a:gd name="T5" fmla="*/ 1040 h 4133"/>
                <a:gd name="T6" fmla="*/ 5635 w 5838"/>
                <a:gd name="T7" fmla="*/ 1040 h 4133"/>
                <a:gd name="T8" fmla="*/ 5658 w 5838"/>
                <a:gd name="T9" fmla="*/ 1062 h 4133"/>
                <a:gd name="T10" fmla="*/ 5726 w 5838"/>
                <a:gd name="T11" fmla="*/ 1175 h 4133"/>
                <a:gd name="T12" fmla="*/ 5793 w 5838"/>
                <a:gd name="T13" fmla="*/ 1288 h 4133"/>
                <a:gd name="T14" fmla="*/ 5816 w 5838"/>
                <a:gd name="T15" fmla="*/ 1333 h 4133"/>
                <a:gd name="T16" fmla="*/ 5680 w 5838"/>
                <a:gd name="T17" fmla="*/ 1401 h 4133"/>
                <a:gd name="T18" fmla="*/ 5477 w 5838"/>
                <a:gd name="T19" fmla="*/ 1468 h 4133"/>
                <a:gd name="T20" fmla="*/ 5228 w 5838"/>
                <a:gd name="T21" fmla="*/ 1559 h 4133"/>
                <a:gd name="T22" fmla="*/ 4979 w 5838"/>
                <a:gd name="T23" fmla="*/ 1672 h 4133"/>
                <a:gd name="T24" fmla="*/ 4753 w 5838"/>
                <a:gd name="T25" fmla="*/ 1740 h 4133"/>
                <a:gd name="T26" fmla="*/ 4571 w 5838"/>
                <a:gd name="T27" fmla="*/ 1853 h 4133"/>
                <a:gd name="T28" fmla="*/ 4344 w 5838"/>
                <a:gd name="T29" fmla="*/ 1988 h 4133"/>
                <a:gd name="T30" fmla="*/ 4300 w 5838"/>
                <a:gd name="T31" fmla="*/ 2055 h 4133"/>
                <a:gd name="T32" fmla="*/ 4051 w 5838"/>
                <a:gd name="T33" fmla="*/ 2485 h 4133"/>
                <a:gd name="T34" fmla="*/ 3984 w 5838"/>
                <a:gd name="T35" fmla="*/ 2598 h 4133"/>
                <a:gd name="T36" fmla="*/ 3937 w 5838"/>
                <a:gd name="T37" fmla="*/ 2621 h 4133"/>
                <a:gd name="T38" fmla="*/ 3893 w 5838"/>
                <a:gd name="T39" fmla="*/ 2643 h 4133"/>
                <a:gd name="T40" fmla="*/ 3824 w 5838"/>
                <a:gd name="T41" fmla="*/ 2665 h 4133"/>
                <a:gd name="T42" fmla="*/ 3733 w 5838"/>
                <a:gd name="T43" fmla="*/ 2734 h 4133"/>
                <a:gd name="T44" fmla="*/ 3621 w 5838"/>
                <a:gd name="T45" fmla="*/ 2778 h 4133"/>
                <a:gd name="T46" fmla="*/ 3530 w 5838"/>
                <a:gd name="T47" fmla="*/ 2824 h 4133"/>
                <a:gd name="T48" fmla="*/ 3508 w 5838"/>
                <a:gd name="T49" fmla="*/ 2847 h 4133"/>
                <a:gd name="T50" fmla="*/ 3395 w 5838"/>
                <a:gd name="T51" fmla="*/ 2891 h 4133"/>
                <a:gd name="T52" fmla="*/ 3123 w 5838"/>
                <a:gd name="T53" fmla="*/ 3095 h 4133"/>
                <a:gd name="T54" fmla="*/ 2601 w 5838"/>
                <a:gd name="T55" fmla="*/ 3614 h 4133"/>
                <a:gd name="T56" fmla="*/ 1403 w 5838"/>
                <a:gd name="T57" fmla="*/ 4133 h 4133"/>
                <a:gd name="T58" fmla="*/ 814 w 5838"/>
                <a:gd name="T59" fmla="*/ 2576 h 4133"/>
                <a:gd name="T60" fmla="*/ 1765 w 5838"/>
                <a:gd name="T61" fmla="*/ 1446 h 4133"/>
                <a:gd name="T62" fmla="*/ 2466 w 5838"/>
                <a:gd name="T63" fmla="*/ 1266 h 4133"/>
                <a:gd name="T64" fmla="*/ 3348 w 5838"/>
                <a:gd name="T65" fmla="*/ 995 h 4133"/>
                <a:gd name="T66" fmla="*/ 3484 w 5838"/>
                <a:gd name="T67" fmla="*/ 927 h 4133"/>
                <a:gd name="T68" fmla="*/ 3621 w 5838"/>
                <a:gd name="T69" fmla="*/ 860 h 4133"/>
                <a:gd name="T70" fmla="*/ 3757 w 5838"/>
                <a:gd name="T71" fmla="*/ 814 h 4133"/>
                <a:gd name="T72" fmla="*/ 3960 w 5838"/>
                <a:gd name="T73" fmla="*/ 723 h 4133"/>
                <a:gd name="T74" fmla="*/ 4368 w 5838"/>
                <a:gd name="T75" fmla="*/ 498 h 4133"/>
                <a:gd name="T76" fmla="*/ 4435 w 5838"/>
                <a:gd name="T77" fmla="*/ 474 h 4133"/>
                <a:gd name="T78" fmla="*/ 4706 w 5838"/>
                <a:gd name="T79" fmla="*/ 317 h 4133"/>
                <a:gd name="T80" fmla="*/ 4911 w 5838"/>
                <a:gd name="T81" fmla="*/ 226 h 4133"/>
                <a:gd name="T82" fmla="*/ 5046 w 5838"/>
                <a:gd name="T83" fmla="*/ 137 h 4133"/>
                <a:gd name="T84" fmla="*/ 5251 w 5838"/>
                <a:gd name="T85" fmla="*/ 0 h 4133"/>
                <a:gd name="T86" fmla="*/ 5364 w 5838"/>
                <a:gd name="T87" fmla="*/ 181 h 4133"/>
                <a:gd name="T88" fmla="*/ 5386 w 5838"/>
                <a:gd name="T89" fmla="*/ 204 h 4133"/>
                <a:gd name="T90" fmla="*/ 5364 w 5838"/>
                <a:gd name="T91" fmla="*/ 226 h 4133"/>
                <a:gd name="T92" fmla="*/ 5318 w 5838"/>
                <a:gd name="T93" fmla="*/ 272 h 4133"/>
                <a:gd name="T94" fmla="*/ 5295 w 5838"/>
                <a:gd name="T95" fmla="*/ 295 h 4133"/>
                <a:gd name="T96" fmla="*/ 5295 w 5838"/>
                <a:gd name="T97" fmla="*/ 317 h 4133"/>
                <a:gd name="T98" fmla="*/ 5340 w 5838"/>
                <a:gd name="T99" fmla="*/ 408 h 4133"/>
                <a:gd name="T100" fmla="*/ 5364 w 5838"/>
                <a:gd name="T101" fmla="*/ 521 h 4133"/>
                <a:gd name="T102" fmla="*/ 5364 w 5838"/>
                <a:gd name="T103" fmla="*/ 610 h 4133"/>
                <a:gd name="T104" fmla="*/ 5295 w 5838"/>
                <a:gd name="T105" fmla="*/ 747 h 4133"/>
                <a:gd name="T106" fmla="*/ 5273 w 5838"/>
                <a:gd name="T107" fmla="*/ 836 h 4133"/>
                <a:gd name="T108" fmla="*/ 5273 w 5838"/>
                <a:gd name="T109" fmla="*/ 860 h 4133"/>
                <a:gd name="T110" fmla="*/ 5273 w 5838"/>
                <a:gd name="T111" fmla="*/ 882 h 4133"/>
                <a:gd name="T112" fmla="*/ 5364 w 5838"/>
                <a:gd name="T113" fmla="*/ 904 h 4133"/>
                <a:gd name="T114" fmla="*/ 5409 w 5838"/>
                <a:gd name="T115" fmla="*/ 904 h 4133"/>
                <a:gd name="T116" fmla="*/ 5477 w 5838"/>
                <a:gd name="T117" fmla="*/ 927 h 4133"/>
                <a:gd name="T118" fmla="*/ 5522 w 5838"/>
                <a:gd name="T119" fmla="*/ 927 h 4133"/>
                <a:gd name="T120" fmla="*/ 5589 w 5838"/>
                <a:gd name="T121" fmla="*/ 971 h 4133"/>
                <a:gd name="T122" fmla="*/ 5613 w 5838"/>
                <a:gd name="T123" fmla="*/ 995 h 4133"/>
                <a:gd name="T124" fmla="*/ 5613 w 5838"/>
                <a:gd name="T125" fmla="*/ 995 h 4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8"/>
                <a:gd name="T190" fmla="*/ 0 h 4133"/>
                <a:gd name="T191" fmla="*/ 5838 w 5838"/>
                <a:gd name="T192" fmla="*/ 4133 h 4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solidFill>
              <a:srgbClr val="FFFFFF"/>
            </a:solidFill>
            <a:ln w="0">
              <a:solidFill>
                <a:srgbClr val="000000"/>
              </a:solidFill>
              <a:round/>
              <a:headEnd/>
              <a:tailEnd/>
            </a:ln>
          </p:spPr>
          <p:txBody>
            <a:bodyPr/>
            <a:lstStyle/>
            <a:p>
              <a:endParaRPr lang="ja-JP" altLang="en-US"/>
            </a:p>
          </p:txBody>
        </p:sp>
        <p:sp>
          <p:nvSpPr>
            <p:cNvPr id="3193" name="Freeform 178"/>
            <p:cNvSpPr>
              <a:spLocks noChangeAspect="1"/>
            </p:cNvSpPr>
            <p:nvPr/>
          </p:nvSpPr>
          <p:spPr bwMode="auto">
            <a:xfrm>
              <a:off x="8373" y="11918"/>
              <a:ext cx="2128" cy="2732"/>
            </a:xfrm>
            <a:custGeom>
              <a:avLst/>
              <a:gdLst>
                <a:gd name="T0" fmla="*/ 2147483647 w 1333"/>
                <a:gd name="T1" fmla="*/ 2147483647 h 1716"/>
                <a:gd name="T2" fmla="*/ 2147483647 w 1333"/>
                <a:gd name="T3" fmla="*/ 2147483647 h 1716"/>
                <a:gd name="T4" fmla="*/ 2147483647 w 1333"/>
                <a:gd name="T5" fmla="*/ 2147483647 h 1716"/>
                <a:gd name="T6" fmla="*/ 2147483647 w 1333"/>
                <a:gd name="T7" fmla="*/ 2147483647 h 1716"/>
                <a:gd name="T8" fmla="*/ 2147483647 w 1333"/>
                <a:gd name="T9" fmla="*/ 2147483647 h 1716"/>
                <a:gd name="T10" fmla="*/ 2147483647 w 1333"/>
                <a:gd name="T11" fmla="*/ 2147483647 h 1716"/>
                <a:gd name="T12" fmla="*/ 2147483647 w 1333"/>
                <a:gd name="T13" fmla="*/ 2147483647 h 1716"/>
                <a:gd name="T14" fmla="*/ 2147483647 w 1333"/>
                <a:gd name="T15" fmla="*/ 2147483647 h 1716"/>
                <a:gd name="T16" fmla="*/ 2147483647 w 1333"/>
                <a:gd name="T17" fmla="*/ 2147483647 h 1716"/>
                <a:gd name="T18" fmla="*/ 2147483647 w 1333"/>
                <a:gd name="T19" fmla="*/ 2147483647 h 1716"/>
                <a:gd name="T20" fmla="*/ 2147483647 w 1333"/>
                <a:gd name="T21" fmla="*/ 2147483647 h 1716"/>
                <a:gd name="T22" fmla="*/ 2147483647 w 1333"/>
                <a:gd name="T23" fmla="*/ 2147483647 h 1716"/>
                <a:gd name="T24" fmla="*/ 2147483647 w 1333"/>
                <a:gd name="T25" fmla="*/ 2147483647 h 1716"/>
                <a:gd name="T26" fmla="*/ 2147483647 w 1333"/>
                <a:gd name="T27" fmla="*/ 2147483647 h 1716"/>
                <a:gd name="T28" fmla="*/ 2147483647 w 1333"/>
                <a:gd name="T29" fmla="*/ 2147483647 h 1716"/>
                <a:gd name="T30" fmla="*/ 2147483647 w 1333"/>
                <a:gd name="T31" fmla="*/ 2147483647 h 1716"/>
                <a:gd name="T32" fmla="*/ 2147483647 w 1333"/>
                <a:gd name="T33" fmla="*/ 2147483647 h 1716"/>
                <a:gd name="T34" fmla="*/ 2147483647 w 1333"/>
                <a:gd name="T35" fmla="*/ 2147483647 h 1716"/>
                <a:gd name="T36" fmla="*/ 2147483647 w 1333"/>
                <a:gd name="T37" fmla="*/ 2147483647 h 1716"/>
                <a:gd name="T38" fmla="*/ 2147483647 w 1333"/>
                <a:gd name="T39" fmla="*/ 2147483647 h 1716"/>
                <a:gd name="T40" fmla="*/ 2147483647 w 1333"/>
                <a:gd name="T41" fmla="*/ 2147483647 h 1716"/>
                <a:gd name="T42" fmla="*/ 2147483647 w 1333"/>
                <a:gd name="T43" fmla="*/ 2147483647 h 1716"/>
                <a:gd name="T44" fmla="*/ 2147483647 w 1333"/>
                <a:gd name="T45" fmla="*/ 2147483647 h 1716"/>
                <a:gd name="T46" fmla="*/ 2147483647 w 1333"/>
                <a:gd name="T47" fmla="*/ 2147483647 h 1716"/>
                <a:gd name="T48" fmla="*/ 2147483647 w 1333"/>
                <a:gd name="T49" fmla="*/ 2147483647 h 1716"/>
                <a:gd name="T50" fmla="*/ 2147483647 w 1333"/>
                <a:gd name="T51" fmla="*/ 2147483647 h 1716"/>
                <a:gd name="T52" fmla="*/ 2147483647 w 1333"/>
                <a:gd name="T53" fmla="*/ 2147483647 h 1716"/>
                <a:gd name="T54" fmla="*/ 2147483647 w 1333"/>
                <a:gd name="T55" fmla="*/ 2147483647 h 1716"/>
                <a:gd name="T56" fmla="*/ 2147483647 w 1333"/>
                <a:gd name="T57" fmla="*/ 2147483647 h 1716"/>
                <a:gd name="T58" fmla="*/ 2147483647 w 1333"/>
                <a:gd name="T59" fmla="*/ 2147483647 h 1716"/>
                <a:gd name="T60" fmla="*/ 2147483647 w 1333"/>
                <a:gd name="T61" fmla="*/ 2147483647 h 1716"/>
                <a:gd name="T62" fmla="*/ 2147483647 w 1333"/>
                <a:gd name="T63" fmla="*/ 2147483647 h 1716"/>
                <a:gd name="T64" fmla="*/ 2147483647 w 1333"/>
                <a:gd name="T65" fmla="*/ 2147483647 h 1716"/>
                <a:gd name="T66" fmla="*/ 2147483647 w 1333"/>
                <a:gd name="T67" fmla="*/ 2147483647 h 1716"/>
                <a:gd name="T68" fmla="*/ 2147483647 w 1333"/>
                <a:gd name="T69" fmla="*/ 2147483647 h 1716"/>
                <a:gd name="T70" fmla="*/ 2147483647 w 1333"/>
                <a:gd name="T71" fmla="*/ 2147483647 h 1716"/>
                <a:gd name="T72" fmla="*/ 2147483647 w 1333"/>
                <a:gd name="T73" fmla="*/ 2147483647 h 1716"/>
                <a:gd name="T74" fmla="*/ 2147483647 w 1333"/>
                <a:gd name="T75" fmla="*/ 2147483647 h 1716"/>
                <a:gd name="T76" fmla="*/ 2147483647 w 1333"/>
                <a:gd name="T77" fmla="*/ 2147483647 h 1716"/>
                <a:gd name="T78" fmla="*/ 2147483647 w 1333"/>
                <a:gd name="T79" fmla="*/ 2147483647 h 1716"/>
                <a:gd name="T80" fmla="*/ 2147483647 w 1333"/>
                <a:gd name="T81" fmla="*/ 2147483647 h 1716"/>
                <a:gd name="T82" fmla="*/ 2147483647 w 1333"/>
                <a:gd name="T83" fmla="*/ 2147483647 h 1716"/>
                <a:gd name="T84" fmla="*/ 2147483647 w 1333"/>
                <a:gd name="T85" fmla="*/ 2147483647 h 1716"/>
                <a:gd name="T86" fmla="*/ 2147483647 w 1333"/>
                <a:gd name="T87" fmla="*/ 2147483647 h 1716"/>
                <a:gd name="T88" fmla="*/ 2147483647 w 1333"/>
                <a:gd name="T89" fmla="*/ 2147483647 h 1716"/>
                <a:gd name="T90" fmla="*/ 2147483647 w 1333"/>
                <a:gd name="T91" fmla="*/ 2147483647 h 1716"/>
                <a:gd name="T92" fmla="*/ 2147483647 w 1333"/>
                <a:gd name="T93" fmla="*/ 2147483647 h 1716"/>
                <a:gd name="T94" fmla="*/ 2147483647 w 1333"/>
                <a:gd name="T95" fmla="*/ 2147483647 h 1716"/>
                <a:gd name="T96" fmla="*/ 2147483647 w 1333"/>
                <a:gd name="T97" fmla="*/ 2147483647 h 1716"/>
                <a:gd name="T98" fmla="*/ 2147483647 w 1333"/>
                <a:gd name="T99" fmla="*/ 2147483647 h 1716"/>
                <a:gd name="T100" fmla="*/ 2147483647 w 1333"/>
                <a:gd name="T101" fmla="*/ 2147483647 h 1716"/>
                <a:gd name="T102" fmla="*/ 2147483647 w 1333"/>
                <a:gd name="T103" fmla="*/ 2147483647 h 1716"/>
                <a:gd name="T104" fmla="*/ 2147483647 w 1333"/>
                <a:gd name="T105" fmla="*/ 2147483647 h 1716"/>
                <a:gd name="T106" fmla="*/ 2147483647 w 1333"/>
                <a:gd name="T107" fmla="*/ 2147483647 h 1716"/>
                <a:gd name="T108" fmla="*/ 2147483647 w 1333"/>
                <a:gd name="T109" fmla="*/ 2147483647 h 1716"/>
                <a:gd name="T110" fmla="*/ 2147483647 w 1333"/>
                <a:gd name="T111" fmla="*/ 2147483647 h 1716"/>
                <a:gd name="T112" fmla="*/ 2147483647 w 1333"/>
                <a:gd name="T113" fmla="*/ 2147483647 h 1716"/>
                <a:gd name="T114" fmla="*/ 2147483647 w 1333"/>
                <a:gd name="T115" fmla="*/ 2147483647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a:solidFill>
                <a:srgbClr val="000000"/>
              </a:solidFill>
              <a:round/>
              <a:headEnd/>
              <a:tailEnd/>
            </a:ln>
          </p:spPr>
          <p:txBody>
            <a:bodyPr/>
            <a:lstStyle/>
            <a:p>
              <a:endParaRPr lang="ja-JP" altLang="en-US"/>
            </a:p>
          </p:txBody>
        </p:sp>
        <p:sp>
          <p:nvSpPr>
            <p:cNvPr id="3194" name="Freeform 179"/>
            <p:cNvSpPr>
              <a:spLocks noChangeAspect="1"/>
            </p:cNvSpPr>
            <p:nvPr/>
          </p:nvSpPr>
          <p:spPr bwMode="auto">
            <a:xfrm>
              <a:off x="2670" y="10156"/>
              <a:ext cx="6043" cy="3794"/>
            </a:xfrm>
            <a:custGeom>
              <a:avLst/>
              <a:gdLst>
                <a:gd name="T0" fmla="*/ 2147483647 w 3787"/>
                <a:gd name="T1" fmla="*/ 2147483647 h 2383"/>
                <a:gd name="T2" fmla="*/ 2147483647 w 3787"/>
                <a:gd name="T3" fmla="*/ 2147483647 h 2383"/>
                <a:gd name="T4" fmla="*/ 2147483647 w 3787"/>
                <a:gd name="T5" fmla="*/ 2147483647 h 2383"/>
                <a:gd name="T6" fmla="*/ 2147483647 w 3787"/>
                <a:gd name="T7" fmla="*/ 2147483647 h 2383"/>
                <a:gd name="T8" fmla="*/ 2147483647 w 3787"/>
                <a:gd name="T9" fmla="*/ 2147483647 h 2383"/>
                <a:gd name="T10" fmla="*/ 2147483647 w 3787"/>
                <a:gd name="T11" fmla="*/ 2147483647 h 2383"/>
                <a:gd name="T12" fmla="*/ 2147483647 w 3787"/>
                <a:gd name="T13" fmla="*/ 2147483647 h 2383"/>
                <a:gd name="T14" fmla="*/ 2147483647 w 3787"/>
                <a:gd name="T15" fmla="*/ 2147483647 h 2383"/>
                <a:gd name="T16" fmla="*/ 2147483647 w 3787"/>
                <a:gd name="T17" fmla="*/ 2147483647 h 2383"/>
                <a:gd name="T18" fmla="*/ 2147483647 w 3787"/>
                <a:gd name="T19" fmla="*/ 2147483647 h 2383"/>
                <a:gd name="T20" fmla="*/ 2147483647 w 3787"/>
                <a:gd name="T21" fmla="*/ 2147483647 h 2383"/>
                <a:gd name="T22" fmla="*/ 2147483647 w 3787"/>
                <a:gd name="T23" fmla="*/ 2147483647 h 2383"/>
                <a:gd name="T24" fmla="*/ 2147483647 w 3787"/>
                <a:gd name="T25" fmla="*/ 2147483647 h 2383"/>
                <a:gd name="T26" fmla="*/ 2147483647 w 3787"/>
                <a:gd name="T27" fmla="*/ 2147483647 h 2383"/>
                <a:gd name="T28" fmla="*/ 2147483647 w 3787"/>
                <a:gd name="T29" fmla="*/ 2147483647 h 2383"/>
                <a:gd name="T30" fmla="*/ 2147483647 w 3787"/>
                <a:gd name="T31" fmla="*/ 2147483647 h 2383"/>
                <a:gd name="T32" fmla="*/ 2147483647 w 3787"/>
                <a:gd name="T33" fmla="*/ 2147483647 h 2383"/>
                <a:gd name="T34" fmla="*/ 2147483647 w 3787"/>
                <a:gd name="T35" fmla="*/ 2147483647 h 2383"/>
                <a:gd name="T36" fmla="*/ 2147483647 w 3787"/>
                <a:gd name="T37" fmla="*/ 2147483647 h 2383"/>
                <a:gd name="T38" fmla="*/ 2147483647 w 3787"/>
                <a:gd name="T39" fmla="*/ 2147483647 h 2383"/>
                <a:gd name="T40" fmla="*/ 2147483647 w 3787"/>
                <a:gd name="T41" fmla="*/ 2147483647 h 2383"/>
                <a:gd name="T42" fmla="*/ 2147483647 w 3787"/>
                <a:gd name="T43" fmla="*/ 2147483647 h 2383"/>
                <a:gd name="T44" fmla="*/ 2147483647 w 3787"/>
                <a:gd name="T45" fmla="*/ 2147483647 h 2383"/>
                <a:gd name="T46" fmla="*/ 2147483647 w 3787"/>
                <a:gd name="T47" fmla="*/ 2147483647 h 2383"/>
                <a:gd name="T48" fmla="*/ 2147483647 w 3787"/>
                <a:gd name="T49" fmla="*/ 2147483647 h 2383"/>
                <a:gd name="T50" fmla="*/ 2147483647 w 3787"/>
                <a:gd name="T51" fmla="*/ 2147483647 h 2383"/>
                <a:gd name="T52" fmla="*/ 2147483647 w 3787"/>
                <a:gd name="T53" fmla="*/ 2147483647 h 2383"/>
                <a:gd name="T54" fmla="*/ 2147483647 w 3787"/>
                <a:gd name="T55" fmla="*/ 2147483647 h 2383"/>
                <a:gd name="T56" fmla="*/ 2147483647 w 3787"/>
                <a:gd name="T57" fmla="*/ 2147483647 h 2383"/>
                <a:gd name="T58" fmla="*/ 2147483647 w 3787"/>
                <a:gd name="T59" fmla="*/ 2147483647 h 2383"/>
                <a:gd name="T60" fmla="*/ 2147483647 w 3787"/>
                <a:gd name="T61" fmla="*/ 2147483647 h 2383"/>
                <a:gd name="T62" fmla="*/ 2147483647 w 3787"/>
                <a:gd name="T63" fmla="*/ 2147483647 h 2383"/>
                <a:gd name="T64" fmla="*/ 2147483647 w 3787"/>
                <a:gd name="T65" fmla="*/ 2147483647 h 2383"/>
                <a:gd name="T66" fmla="*/ 2147483647 w 3787"/>
                <a:gd name="T67" fmla="*/ 2147483647 h 2383"/>
                <a:gd name="T68" fmla="*/ 2147483647 w 3787"/>
                <a:gd name="T69" fmla="*/ 2147483647 h 2383"/>
                <a:gd name="T70" fmla="*/ 2147483647 w 3787"/>
                <a:gd name="T71" fmla="*/ 2147483647 h 2383"/>
                <a:gd name="T72" fmla="*/ 2147483647 w 3787"/>
                <a:gd name="T73" fmla="*/ 2147483647 h 2383"/>
                <a:gd name="T74" fmla="*/ 2147483647 w 3787"/>
                <a:gd name="T75" fmla="*/ 2147483647 h 2383"/>
                <a:gd name="T76" fmla="*/ 2147483647 w 3787"/>
                <a:gd name="T77" fmla="*/ 2147483647 h 2383"/>
                <a:gd name="T78" fmla="*/ 2147483647 w 3787"/>
                <a:gd name="T79" fmla="*/ 2147483647 h 2383"/>
                <a:gd name="T80" fmla="*/ 2147483647 w 3787"/>
                <a:gd name="T81" fmla="*/ 2147483647 h 2383"/>
                <a:gd name="T82" fmla="*/ 2147483647 w 3787"/>
                <a:gd name="T83" fmla="*/ 2147483647 h 2383"/>
                <a:gd name="T84" fmla="*/ 2147483647 w 3787"/>
                <a:gd name="T85" fmla="*/ 2147483647 h 2383"/>
                <a:gd name="T86" fmla="*/ 2147483647 w 3787"/>
                <a:gd name="T87" fmla="*/ 2147483647 h 2383"/>
                <a:gd name="T88" fmla="*/ 2147483647 w 3787"/>
                <a:gd name="T89" fmla="*/ 2147483647 h 2383"/>
                <a:gd name="T90" fmla="*/ 2147483647 w 3787"/>
                <a:gd name="T91" fmla="*/ 2147483647 h 2383"/>
                <a:gd name="T92" fmla="*/ 2147483647 w 3787"/>
                <a:gd name="T93" fmla="*/ 2147483647 h 2383"/>
                <a:gd name="T94" fmla="*/ 2147483647 w 3787"/>
                <a:gd name="T95" fmla="*/ 2147483647 h 2383"/>
                <a:gd name="T96" fmla="*/ 2147483647 w 3787"/>
                <a:gd name="T97" fmla="*/ 2147483647 h 2383"/>
                <a:gd name="T98" fmla="*/ 2147483647 w 3787"/>
                <a:gd name="T99" fmla="*/ 2147483647 h 2383"/>
                <a:gd name="T100" fmla="*/ 2147483647 w 3787"/>
                <a:gd name="T101" fmla="*/ 2147483647 h 2383"/>
                <a:gd name="T102" fmla="*/ 2147483647 w 3787"/>
                <a:gd name="T103" fmla="*/ 2147483647 h 2383"/>
                <a:gd name="T104" fmla="*/ 2147483647 w 3787"/>
                <a:gd name="T105" fmla="*/ 2147483647 h 2383"/>
                <a:gd name="T106" fmla="*/ 2147483647 w 3787"/>
                <a:gd name="T107" fmla="*/ 2147483647 h 2383"/>
                <a:gd name="T108" fmla="*/ 2147483647 w 3787"/>
                <a:gd name="T109" fmla="*/ 2147483647 h 2383"/>
                <a:gd name="T110" fmla="*/ 2147483647 w 3787"/>
                <a:gd name="T111" fmla="*/ 2147483647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a:lstStyle/>
            <a:p>
              <a:endParaRPr lang="ja-JP" altLang="en-US"/>
            </a:p>
          </p:txBody>
        </p:sp>
        <p:sp>
          <p:nvSpPr>
            <p:cNvPr id="3195" name="Freeform 180"/>
            <p:cNvSpPr>
              <a:spLocks noChangeAspect="1"/>
            </p:cNvSpPr>
            <p:nvPr/>
          </p:nvSpPr>
          <p:spPr bwMode="auto">
            <a:xfrm>
              <a:off x="11134" y="5573"/>
              <a:ext cx="1925" cy="2596"/>
            </a:xfrm>
            <a:custGeom>
              <a:avLst/>
              <a:gdLst>
                <a:gd name="T0" fmla="*/ 2147483647 w 1206"/>
                <a:gd name="T1" fmla="*/ 0 h 1631"/>
                <a:gd name="T2" fmla="*/ 2147483647 w 1206"/>
                <a:gd name="T3" fmla="*/ 0 h 1631"/>
                <a:gd name="T4" fmla="*/ 2147483647 w 1206"/>
                <a:gd name="T5" fmla="*/ 2147483647 h 1631"/>
                <a:gd name="T6" fmla="*/ 2147483647 w 1206"/>
                <a:gd name="T7" fmla="*/ 2147483647 h 1631"/>
                <a:gd name="T8" fmla="*/ 2147483647 w 1206"/>
                <a:gd name="T9" fmla="*/ 2147483647 h 1631"/>
                <a:gd name="T10" fmla="*/ 2147483647 w 1206"/>
                <a:gd name="T11" fmla="*/ 2147483647 h 1631"/>
                <a:gd name="T12" fmla="*/ 2147483647 w 1206"/>
                <a:gd name="T13" fmla="*/ 2147483647 h 1631"/>
                <a:gd name="T14" fmla="*/ 2147483647 w 1206"/>
                <a:gd name="T15" fmla="*/ 2147483647 h 1631"/>
                <a:gd name="T16" fmla="*/ 2147483647 w 1206"/>
                <a:gd name="T17" fmla="*/ 2147483647 h 1631"/>
                <a:gd name="T18" fmla="*/ 2147483647 w 1206"/>
                <a:gd name="T19" fmla="*/ 2147483647 h 1631"/>
                <a:gd name="T20" fmla="*/ 2147483647 w 1206"/>
                <a:gd name="T21" fmla="*/ 2147483647 h 1631"/>
                <a:gd name="T22" fmla="*/ 2147483647 w 1206"/>
                <a:gd name="T23" fmla="*/ 2147483647 h 1631"/>
                <a:gd name="T24" fmla="*/ 2147483647 w 1206"/>
                <a:gd name="T25" fmla="*/ 2147483647 h 1631"/>
                <a:gd name="T26" fmla="*/ 2147483647 w 1206"/>
                <a:gd name="T27" fmla="*/ 2147483647 h 1631"/>
                <a:gd name="T28" fmla="*/ 2147483647 w 1206"/>
                <a:gd name="T29" fmla="*/ 2147483647 h 1631"/>
                <a:gd name="T30" fmla="*/ 2147483647 w 1206"/>
                <a:gd name="T31" fmla="*/ 2147483647 h 1631"/>
                <a:gd name="T32" fmla="*/ 2147483647 w 1206"/>
                <a:gd name="T33" fmla="*/ 2147483647 h 1631"/>
                <a:gd name="T34" fmla="*/ 2147483647 w 1206"/>
                <a:gd name="T35" fmla="*/ 2147483647 h 1631"/>
                <a:gd name="T36" fmla="*/ 2147483647 w 1206"/>
                <a:gd name="T37" fmla="*/ 2147483647 h 1631"/>
                <a:gd name="T38" fmla="*/ 2147483647 w 1206"/>
                <a:gd name="T39" fmla="*/ 2147483647 h 1631"/>
                <a:gd name="T40" fmla="*/ 2147483647 w 1206"/>
                <a:gd name="T41" fmla="*/ 2147483647 h 1631"/>
                <a:gd name="T42" fmla="*/ 2147483647 w 1206"/>
                <a:gd name="T43" fmla="*/ 2147483647 h 1631"/>
                <a:gd name="T44" fmla="*/ 2147483647 w 1206"/>
                <a:gd name="T45" fmla="*/ 2147483647 h 1631"/>
                <a:gd name="T46" fmla="*/ 2147483647 w 1206"/>
                <a:gd name="T47" fmla="*/ 2147483647 h 1631"/>
                <a:gd name="T48" fmla="*/ 2147483647 w 1206"/>
                <a:gd name="T49" fmla="*/ 2147483647 h 1631"/>
                <a:gd name="T50" fmla="*/ 2147483647 w 1206"/>
                <a:gd name="T51" fmla="*/ 2147483647 h 1631"/>
                <a:gd name="T52" fmla="*/ 2147483647 w 1206"/>
                <a:gd name="T53" fmla="*/ 2147483647 h 1631"/>
                <a:gd name="T54" fmla="*/ 2147483647 w 1206"/>
                <a:gd name="T55" fmla="*/ 2147483647 h 1631"/>
                <a:gd name="T56" fmla="*/ 2147483647 w 1206"/>
                <a:gd name="T57" fmla="*/ 2147483647 h 1631"/>
                <a:gd name="T58" fmla="*/ 2147483647 w 1206"/>
                <a:gd name="T59" fmla="*/ 2147483647 h 1631"/>
                <a:gd name="T60" fmla="*/ 2147483647 w 1206"/>
                <a:gd name="T61" fmla="*/ 2147483647 h 1631"/>
                <a:gd name="T62" fmla="*/ 2147483647 w 1206"/>
                <a:gd name="T63" fmla="*/ 2147483647 h 1631"/>
                <a:gd name="T64" fmla="*/ 2147483647 w 1206"/>
                <a:gd name="T65" fmla="*/ 2147483647 h 1631"/>
                <a:gd name="T66" fmla="*/ 2147483647 w 1206"/>
                <a:gd name="T67" fmla="*/ 2147483647 h 1631"/>
                <a:gd name="T68" fmla="*/ 2147483647 w 1206"/>
                <a:gd name="T69" fmla="*/ 2147483647 h 1631"/>
                <a:gd name="T70" fmla="*/ 2147483647 w 1206"/>
                <a:gd name="T71" fmla="*/ 2147483647 h 1631"/>
                <a:gd name="T72" fmla="*/ 0 w 1206"/>
                <a:gd name="T73" fmla="*/ 2147483647 h 1631"/>
                <a:gd name="T74" fmla="*/ 2147483647 w 1206"/>
                <a:gd name="T75" fmla="*/ 2147483647 h 1631"/>
                <a:gd name="T76" fmla="*/ 2147483647 w 1206"/>
                <a:gd name="T77" fmla="*/ 2147483647 h 1631"/>
                <a:gd name="T78" fmla="*/ 2147483647 w 1206"/>
                <a:gd name="T79" fmla="*/ 2147483647 h 1631"/>
                <a:gd name="T80" fmla="*/ 2147483647 w 1206"/>
                <a:gd name="T81" fmla="*/ 2147483647 h 1631"/>
                <a:gd name="T82" fmla="*/ 2147483647 w 1206"/>
                <a:gd name="T83" fmla="*/ 2147483647 h 1631"/>
                <a:gd name="T84" fmla="*/ 2147483647 w 1206"/>
                <a:gd name="T85" fmla="*/ 2147483647 h 1631"/>
                <a:gd name="T86" fmla="*/ 2147483647 w 1206"/>
                <a:gd name="T87" fmla="*/ 2147483647 h 1631"/>
                <a:gd name="T88" fmla="*/ 2147483647 w 1206"/>
                <a:gd name="T89" fmla="*/ 2147483647 h 1631"/>
                <a:gd name="T90" fmla="*/ 2147483647 w 1206"/>
                <a:gd name="T91" fmla="*/ 2147483647 h 1631"/>
                <a:gd name="T92" fmla="*/ 2147483647 w 1206"/>
                <a:gd name="T93" fmla="*/ 2147483647 h 1631"/>
                <a:gd name="T94" fmla="*/ 2147483647 w 1206"/>
                <a:gd name="T95" fmla="*/ 2147483647 h 1631"/>
                <a:gd name="T96" fmla="*/ 2147483647 w 1206"/>
                <a:gd name="T97" fmla="*/ 2147483647 h 1631"/>
                <a:gd name="T98" fmla="*/ 2147483647 w 1206"/>
                <a:gd name="T99" fmla="*/ 2147483647 h 1631"/>
                <a:gd name="T100" fmla="*/ 2147483647 w 1206"/>
                <a:gd name="T101" fmla="*/ 2147483647 h 1631"/>
                <a:gd name="T102" fmla="*/ 2147483647 w 1206"/>
                <a:gd name="T103" fmla="*/ 2147483647 h 1631"/>
                <a:gd name="T104" fmla="*/ 2147483647 w 1206"/>
                <a:gd name="T105" fmla="*/ 2147483647 h 1631"/>
                <a:gd name="T106" fmla="*/ 2147483647 w 1206"/>
                <a:gd name="T107" fmla="*/ 2147483647 h 1631"/>
                <a:gd name="T108" fmla="*/ 2147483647 w 1206"/>
                <a:gd name="T109" fmla="*/ 2147483647 h 1631"/>
                <a:gd name="T110" fmla="*/ 2147483647 w 1206"/>
                <a:gd name="T111" fmla="*/ 2147483647 h 1631"/>
                <a:gd name="T112" fmla="*/ 2147483647 w 1206"/>
                <a:gd name="T113" fmla="*/ 2147483647 h 1631"/>
                <a:gd name="T114" fmla="*/ 2147483647 w 1206"/>
                <a:gd name="T115" fmla="*/ 2147483647 h 1631"/>
                <a:gd name="T116" fmla="*/ 2147483647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noFill/>
            <a:ln w="0">
              <a:solidFill>
                <a:srgbClr val="000000"/>
              </a:solidFill>
              <a:round/>
              <a:headEnd/>
              <a:tailEnd/>
            </a:ln>
          </p:spPr>
          <p:txBody>
            <a:bodyPr/>
            <a:lstStyle/>
            <a:p>
              <a:endParaRPr lang="ja-JP" altLang="en-US"/>
            </a:p>
          </p:txBody>
        </p:sp>
        <p:sp>
          <p:nvSpPr>
            <p:cNvPr id="3196" name="Freeform 181"/>
            <p:cNvSpPr>
              <a:spLocks noChangeAspect="1"/>
            </p:cNvSpPr>
            <p:nvPr/>
          </p:nvSpPr>
          <p:spPr bwMode="auto">
            <a:xfrm>
              <a:off x="10547" y="9050"/>
              <a:ext cx="2330" cy="2303"/>
            </a:xfrm>
            <a:custGeom>
              <a:avLst/>
              <a:gdLst>
                <a:gd name="T0" fmla="*/ 2147483647 w 1460"/>
                <a:gd name="T1" fmla="*/ 2147483647 h 1447"/>
                <a:gd name="T2" fmla="*/ 2147483647 w 1460"/>
                <a:gd name="T3" fmla="*/ 2147483647 h 1447"/>
                <a:gd name="T4" fmla="*/ 2147483647 w 1460"/>
                <a:gd name="T5" fmla="*/ 2147483647 h 1447"/>
                <a:gd name="T6" fmla="*/ 2147483647 w 1460"/>
                <a:gd name="T7" fmla="*/ 2147483647 h 1447"/>
                <a:gd name="T8" fmla="*/ 2147483647 w 1460"/>
                <a:gd name="T9" fmla="*/ 2147483647 h 1447"/>
                <a:gd name="T10" fmla="*/ 2147483647 w 1460"/>
                <a:gd name="T11" fmla="*/ 2147483647 h 1447"/>
                <a:gd name="T12" fmla="*/ 2147483647 w 1460"/>
                <a:gd name="T13" fmla="*/ 2147483647 h 1447"/>
                <a:gd name="T14" fmla="*/ 2147483647 w 1460"/>
                <a:gd name="T15" fmla="*/ 2147483647 h 1447"/>
                <a:gd name="T16" fmla="*/ 2147483647 w 1460"/>
                <a:gd name="T17" fmla="*/ 2147483647 h 1447"/>
                <a:gd name="T18" fmla="*/ 2147483647 w 1460"/>
                <a:gd name="T19" fmla="*/ 2147483647 h 1447"/>
                <a:gd name="T20" fmla="*/ 2147483647 w 1460"/>
                <a:gd name="T21" fmla="*/ 2147483647 h 1447"/>
                <a:gd name="T22" fmla="*/ 2147483647 w 1460"/>
                <a:gd name="T23" fmla="*/ 2147483647 h 1447"/>
                <a:gd name="T24" fmla="*/ 2147483647 w 1460"/>
                <a:gd name="T25" fmla="*/ 2147483647 h 1447"/>
                <a:gd name="T26" fmla="*/ 2147483647 w 1460"/>
                <a:gd name="T27" fmla="*/ 2147483647 h 1447"/>
                <a:gd name="T28" fmla="*/ 2147483647 w 1460"/>
                <a:gd name="T29" fmla="*/ 2147483647 h 1447"/>
                <a:gd name="T30" fmla="*/ 2147483647 w 1460"/>
                <a:gd name="T31" fmla="*/ 2147483647 h 1447"/>
                <a:gd name="T32" fmla="*/ 2147483647 w 1460"/>
                <a:gd name="T33" fmla="*/ 2147483647 h 1447"/>
                <a:gd name="T34" fmla="*/ 2147483647 w 1460"/>
                <a:gd name="T35" fmla="*/ 2147483647 h 1447"/>
                <a:gd name="T36" fmla="*/ 2147483647 w 1460"/>
                <a:gd name="T37" fmla="*/ 2147483647 h 1447"/>
                <a:gd name="T38" fmla="*/ 2147483647 w 1460"/>
                <a:gd name="T39" fmla="*/ 2147483647 h 1447"/>
                <a:gd name="T40" fmla="*/ 2147483647 w 1460"/>
                <a:gd name="T41" fmla="*/ 2147483647 h 1447"/>
                <a:gd name="T42" fmla="*/ 2147483647 w 1460"/>
                <a:gd name="T43" fmla="*/ 2147483647 h 1447"/>
                <a:gd name="T44" fmla="*/ 2147483647 w 1460"/>
                <a:gd name="T45" fmla="*/ 2147483647 h 1447"/>
                <a:gd name="T46" fmla="*/ 2147483647 w 1460"/>
                <a:gd name="T47" fmla="*/ 2147483647 h 1447"/>
                <a:gd name="T48" fmla="*/ 2147483647 w 1460"/>
                <a:gd name="T49" fmla="*/ 2147483647 h 1447"/>
                <a:gd name="T50" fmla="*/ 2147483647 w 1460"/>
                <a:gd name="T51" fmla="*/ 2147483647 h 1447"/>
                <a:gd name="T52" fmla="*/ 2147483647 w 1460"/>
                <a:gd name="T53" fmla="*/ 2147483647 h 1447"/>
                <a:gd name="T54" fmla="*/ 2147483647 w 1460"/>
                <a:gd name="T55" fmla="*/ 2147483647 h 1447"/>
                <a:gd name="T56" fmla="*/ 2147483647 w 1460"/>
                <a:gd name="T57" fmla="*/ 2147483647 h 1447"/>
                <a:gd name="T58" fmla="*/ 2147483647 w 1460"/>
                <a:gd name="T59" fmla="*/ 2147483647 h 1447"/>
                <a:gd name="T60" fmla="*/ 2147483647 w 1460"/>
                <a:gd name="T61" fmla="*/ 2147483647 h 1447"/>
                <a:gd name="T62" fmla="*/ 2147483647 w 1460"/>
                <a:gd name="T63" fmla="*/ 2147483647 h 1447"/>
                <a:gd name="T64" fmla="*/ 2147483647 w 1460"/>
                <a:gd name="T65" fmla="*/ 2147483647 h 1447"/>
                <a:gd name="T66" fmla="*/ 2147483647 w 1460"/>
                <a:gd name="T67" fmla="*/ 2147483647 h 1447"/>
                <a:gd name="T68" fmla="*/ 2147483647 w 1460"/>
                <a:gd name="T69" fmla="*/ 2147483647 h 1447"/>
                <a:gd name="T70" fmla="*/ 2147483647 w 1460"/>
                <a:gd name="T71" fmla="*/ 2147483647 h 1447"/>
                <a:gd name="T72" fmla="*/ 2147483647 w 1460"/>
                <a:gd name="T73" fmla="*/ 2147483647 h 1447"/>
                <a:gd name="T74" fmla="*/ 2147483647 w 1460"/>
                <a:gd name="T75" fmla="*/ 2147483647 h 1447"/>
                <a:gd name="T76" fmla="*/ 2147483647 w 1460"/>
                <a:gd name="T77" fmla="*/ 2147483647 h 1447"/>
                <a:gd name="T78" fmla="*/ 2147483647 w 1460"/>
                <a:gd name="T79" fmla="*/ 2147483647 h 1447"/>
                <a:gd name="T80" fmla="*/ 2147483647 w 1460"/>
                <a:gd name="T81" fmla="*/ 2147483647 h 1447"/>
                <a:gd name="T82" fmla="*/ 2147483647 w 1460"/>
                <a:gd name="T83" fmla="*/ 2147483647 h 1447"/>
                <a:gd name="T84" fmla="*/ 2147483647 w 1460"/>
                <a:gd name="T85" fmla="*/ 2147483647 h 1447"/>
                <a:gd name="T86" fmla="*/ 2147483647 w 1460"/>
                <a:gd name="T87" fmla="*/ 2147483647 h 1447"/>
                <a:gd name="T88" fmla="*/ 2147483647 w 1460"/>
                <a:gd name="T89" fmla="*/ 2147483647 h 1447"/>
                <a:gd name="T90" fmla="*/ 2147483647 w 1460"/>
                <a:gd name="T91" fmla="*/ 2147483647 h 1447"/>
                <a:gd name="T92" fmla="*/ 2147483647 w 1460"/>
                <a:gd name="T93" fmla="*/ 2147483647 h 1447"/>
                <a:gd name="T94" fmla="*/ 2147483647 w 1460"/>
                <a:gd name="T95" fmla="*/ 2147483647 h 1447"/>
                <a:gd name="T96" fmla="*/ 2147483647 w 1460"/>
                <a:gd name="T97" fmla="*/ 2147483647 h 1447"/>
                <a:gd name="T98" fmla="*/ 2147483647 w 1460"/>
                <a:gd name="T99" fmla="*/ 2147483647 h 1447"/>
                <a:gd name="T100" fmla="*/ 2147483647 w 1460"/>
                <a:gd name="T101" fmla="*/ 2147483647 h 1447"/>
                <a:gd name="T102" fmla="*/ 2147483647 w 1460"/>
                <a:gd name="T103" fmla="*/ 2147483647 h 1447"/>
                <a:gd name="T104" fmla="*/ 2147483647 w 1460"/>
                <a:gd name="T105" fmla="*/ 2147483647 h 1447"/>
                <a:gd name="T106" fmla="*/ 2147483647 w 1460"/>
                <a:gd name="T107" fmla="*/ 2147483647 h 1447"/>
                <a:gd name="T108" fmla="*/ 2147483647 w 1460"/>
                <a:gd name="T109" fmla="*/ 2147483647 h 1447"/>
                <a:gd name="T110" fmla="*/ 2147483647 w 1460"/>
                <a:gd name="T111" fmla="*/ 2147483647 h 1447"/>
                <a:gd name="T112" fmla="*/ 2147483647 w 1460"/>
                <a:gd name="T113" fmla="*/ 2147483647 h 1447"/>
                <a:gd name="T114" fmla="*/ 2147483647 w 1460"/>
                <a:gd name="T115" fmla="*/ 2147483647 h 1447"/>
                <a:gd name="T116" fmla="*/ 2147483647 w 1460"/>
                <a:gd name="T117" fmla="*/ 2147483647 h 1447"/>
                <a:gd name="T118" fmla="*/ 2147483647 w 1460"/>
                <a:gd name="T119" fmla="*/ 2147483647 h 1447"/>
                <a:gd name="T120" fmla="*/ 2147483647 w 1460"/>
                <a:gd name="T121" fmla="*/ 2147483647 h 1447"/>
                <a:gd name="T122" fmla="*/ 2147483647 w 1460"/>
                <a:gd name="T123" fmla="*/ 2147483647 h 1447"/>
                <a:gd name="T124" fmla="*/ 2147483647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a:lstStyle/>
            <a:p>
              <a:endParaRPr lang="ja-JP" altLang="en-US"/>
            </a:p>
          </p:txBody>
        </p:sp>
        <p:sp>
          <p:nvSpPr>
            <p:cNvPr id="3197" name="Freeform 182"/>
            <p:cNvSpPr>
              <a:spLocks noChangeAspect="1"/>
            </p:cNvSpPr>
            <p:nvPr/>
          </p:nvSpPr>
          <p:spPr bwMode="auto">
            <a:xfrm>
              <a:off x="6948" y="7132"/>
              <a:ext cx="2081" cy="1827"/>
            </a:xfrm>
            <a:custGeom>
              <a:avLst/>
              <a:gdLst>
                <a:gd name="T0" fmla="*/ 2147483647 w 1304"/>
                <a:gd name="T1" fmla="*/ 2147483647 h 1148"/>
                <a:gd name="T2" fmla="*/ 2147483647 w 1304"/>
                <a:gd name="T3" fmla="*/ 2147483647 h 1148"/>
                <a:gd name="T4" fmla="*/ 2147483647 w 1304"/>
                <a:gd name="T5" fmla="*/ 2147483647 h 1148"/>
                <a:gd name="T6" fmla="*/ 2147483647 w 1304"/>
                <a:gd name="T7" fmla="*/ 2147483647 h 1148"/>
                <a:gd name="T8" fmla="*/ 2147483647 w 1304"/>
                <a:gd name="T9" fmla="*/ 2147483647 h 1148"/>
                <a:gd name="T10" fmla="*/ 2147483647 w 1304"/>
                <a:gd name="T11" fmla="*/ 2147483647 h 1148"/>
                <a:gd name="T12" fmla="*/ 2147483647 w 1304"/>
                <a:gd name="T13" fmla="*/ 2147483647 h 1148"/>
                <a:gd name="T14" fmla="*/ 2147483647 w 1304"/>
                <a:gd name="T15" fmla="*/ 2147483647 h 1148"/>
                <a:gd name="T16" fmla="*/ 2147483647 w 1304"/>
                <a:gd name="T17" fmla="*/ 2147483647 h 1148"/>
                <a:gd name="T18" fmla="*/ 2147483647 w 1304"/>
                <a:gd name="T19" fmla="*/ 2147483647 h 1148"/>
                <a:gd name="T20" fmla="*/ 2147483647 w 1304"/>
                <a:gd name="T21" fmla="*/ 2147483647 h 1148"/>
                <a:gd name="T22" fmla="*/ 2147483647 w 1304"/>
                <a:gd name="T23" fmla="*/ 2147483647 h 1148"/>
                <a:gd name="T24" fmla="*/ 2147483647 w 1304"/>
                <a:gd name="T25" fmla="*/ 2147483647 h 1148"/>
                <a:gd name="T26" fmla="*/ 2147483647 w 1304"/>
                <a:gd name="T27" fmla="*/ 2147483647 h 1148"/>
                <a:gd name="T28" fmla="*/ 2147483647 w 1304"/>
                <a:gd name="T29" fmla="*/ 2147483647 h 1148"/>
                <a:gd name="T30" fmla="*/ 2147483647 w 1304"/>
                <a:gd name="T31" fmla="*/ 2147483647 h 1148"/>
                <a:gd name="T32" fmla="*/ 2147483647 w 1304"/>
                <a:gd name="T33" fmla="*/ 2147483647 h 1148"/>
                <a:gd name="T34" fmla="*/ 2147483647 w 1304"/>
                <a:gd name="T35" fmla="*/ 2147483647 h 1148"/>
                <a:gd name="T36" fmla="*/ 2147483647 w 1304"/>
                <a:gd name="T37" fmla="*/ 2147483647 h 1148"/>
                <a:gd name="T38" fmla="*/ 2147483647 w 1304"/>
                <a:gd name="T39" fmla="*/ 2147483647 h 1148"/>
                <a:gd name="T40" fmla="*/ 2147483647 w 1304"/>
                <a:gd name="T41" fmla="*/ 2147483647 h 1148"/>
                <a:gd name="T42" fmla="*/ 2147483647 w 1304"/>
                <a:gd name="T43" fmla="*/ 2147483647 h 1148"/>
                <a:gd name="T44" fmla="*/ 2147483647 w 1304"/>
                <a:gd name="T45" fmla="*/ 2147483647 h 1148"/>
                <a:gd name="T46" fmla="*/ 2147483647 w 1304"/>
                <a:gd name="T47" fmla="*/ 2147483647 h 1148"/>
                <a:gd name="T48" fmla="*/ 2147483647 w 1304"/>
                <a:gd name="T49" fmla="*/ 2147483647 h 1148"/>
                <a:gd name="T50" fmla="*/ 2147483647 w 1304"/>
                <a:gd name="T51" fmla="*/ 2147483647 h 1148"/>
                <a:gd name="T52" fmla="*/ 2147483647 w 1304"/>
                <a:gd name="T53" fmla="*/ 2147483647 h 1148"/>
                <a:gd name="T54" fmla="*/ 2147483647 w 1304"/>
                <a:gd name="T55" fmla="*/ 2147483647 h 1148"/>
                <a:gd name="T56" fmla="*/ 2147483647 w 1304"/>
                <a:gd name="T57" fmla="*/ 2147483647 h 1148"/>
                <a:gd name="T58" fmla="*/ 2147483647 w 1304"/>
                <a:gd name="T59" fmla="*/ 2147483647 h 1148"/>
                <a:gd name="T60" fmla="*/ 2147483647 w 1304"/>
                <a:gd name="T61" fmla="*/ 2147483647 h 1148"/>
                <a:gd name="T62" fmla="*/ 2147483647 w 1304"/>
                <a:gd name="T63" fmla="*/ 2147483647 h 1148"/>
                <a:gd name="T64" fmla="*/ 2147483647 w 1304"/>
                <a:gd name="T65" fmla="*/ 2147483647 h 1148"/>
                <a:gd name="T66" fmla="*/ 2147483647 w 1304"/>
                <a:gd name="T67" fmla="*/ 2147483647 h 1148"/>
                <a:gd name="T68" fmla="*/ 2147483647 w 1304"/>
                <a:gd name="T69" fmla="*/ 2147483647 h 1148"/>
                <a:gd name="T70" fmla="*/ 2147483647 w 1304"/>
                <a:gd name="T71" fmla="*/ 2147483647 h 1148"/>
                <a:gd name="T72" fmla="*/ 2147483647 w 1304"/>
                <a:gd name="T73" fmla="*/ 2147483647 h 1148"/>
                <a:gd name="T74" fmla="*/ 2147483647 w 1304"/>
                <a:gd name="T75" fmla="*/ 2147483647 h 1148"/>
                <a:gd name="T76" fmla="*/ 2147483647 w 1304"/>
                <a:gd name="T77" fmla="*/ 2147483647 h 1148"/>
                <a:gd name="T78" fmla="*/ 2147483647 w 1304"/>
                <a:gd name="T79" fmla="*/ 2147483647 h 1148"/>
                <a:gd name="T80" fmla="*/ 2147483647 w 1304"/>
                <a:gd name="T81" fmla="*/ 2147483647 h 1148"/>
                <a:gd name="T82" fmla="*/ 2147483647 w 1304"/>
                <a:gd name="T83" fmla="*/ 2147483647 h 1148"/>
                <a:gd name="T84" fmla="*/ 2147483647 w 1304"/>
                <a:gd name="T85" fmla="*/ 2147483647 h 1148"/>
                <a:gd name="T86" fmla="*/ 2147483647 w 1304"/>
                <a:gd name="T87" fmla="*/ 2147483647 h 1148"/>
                <a:gd name="T88" fmla="*/ 2147483647 w 1304"/>
                <a:gd name="T89" fmla="*/ 2147483647 h 1148"/>
                <a:gd name="T90" fmla="*/ 2147483647 w 1304"/>
                <a:gd name="T91" fmla="*/ 2147483647 h 1148"/>
                <a:gd name="T92" fmla="*/ 2147483647 w 1304"/>
                <a:gd name="T93" fmla="*/ 2147483647 h 1148"/>
                <a:gd name="T94" fmla="*/ 2147483647 w 1304"/>
                <a:gd name="T95" fmla="*/ 2147483647 h 1148"/>
                <a:gd name="T96" fmla="*/ 2147483647 w 1304"/>
                <a:gd name="T97" fmla="*/ 2147483647 h 1148"/>
                <a:gd name="T98" fmla="*/ 2147483647 w 1304"/>
                <a:gd name="T99" fmla="*/ 2147483647 h 1148"/>
                <a:gd name="T100" fmla="*/ 2147483647 w 1304"/>
                <a:gd name="T101" fmla="*/ 2147483647 h 1148"/>
                <a:gd name="T102" fmla="*/ 2147483647 w 1304"/>
                <a:gd name="T103" fmla="*/ 2147483647 h 1148"/>
                <a:gd name="T104" fmla="*/ 2147483647 w 1304"/>
                <a:gd name="T105" fmla="*/ 2147483647 h 1148"/>
                <a:gd name="T106" fmla="*/ 2147483647 w 1304"/>
                <a:gd name="T107" fmla="*/ 2147483647 h 1148"/>
                <a:gd name="T108" fmla="*/ 2147483647 w 1304"/>
                <a:gd name="T109" fmla="*/ 2147483647 h 1148"/>
                <a:gd name="T110" fmla="*/ 2147483647 w 1304"/>
                <a:gd name="T111" fmla="*/ 2147483647 h 1148"/>
                <a:gd name="T112" fmla="*/ 2147483647 w 1304"/>
                <a:gd name="T113" fmla="*/ 2147483647 h 1148"/>
                <a:gd name="T114" fmla="*/ 2147483647 w 1304"/>
                <a:gd name="T115" fmla="*/ 2147483647 h 1148"/>
                <a:gd name="T116" fmla="*/ 2147483647 w 1304"/>
                <a:gd name="T117" fmla="*/ 2147483647 h 1148"/>
                <a:gd name="T118" fmla="*/ 2147483647 w 1304"/>
                <a:gd name="T119" fmla="*/ 2147483647 h 1148"/>
                <a:gd name="T120" fmla="*/ 2147483647 w 1304"/>
                <a:gd name="T121" fmla="*/ 2147483647 h 1148"/>
                <a:gd name="T122" fmla="*/ 2147483647 w 1304"/>
                <a:gd name="T123" fmla="*/ 2147483647 h 1148"/>
                <a:gd name="T124" fmla="*/ 2147483647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solidFill>
              <a:srgbClr val="FFFFFF"/>
            </a:solidFill>
            <a:ln w="0">
              <a:solidFill>
                <a:srgbClr val="000000"/>
              </a:solidFill>
              <a:round/>
              <a:headEnd/>
              <a:tailEnd/>
            </a:ln>
          </p:spPr>
          <p:txBody>
            <a:bodyPr/>
            <a:lstStyle/>
            <a:p>
              <a:endParaRPr lang="ja-JP" altLang="en-US"/>
            </a:p>
          </p:txBody>
        </p:sp>
        <p:sp>
          <p:nvSpPr>
            <p:cNvPr id="3198" name="Freeform 183"/>
            <p:cNvSpPr>
              <a:spLocks noChangeAspect="1"/>
            </p:cNvSpPr>
            <p:nvPr/>
          </p:nvSpPr>
          <p:spPr bwMode="auto">
            <a:xfrm>
              <a:off x="7604" y="9615"/>
              <a:ext cx="2036" cy="2506"/>
            </a:xfrm>
            <a:custGeom>
              <a:avLst/>
              <a:gdLst>
                <a:gd name="T0" fmla="*/ 2147483647 w 1276"/>
                <a:gd name="T1" fmla="*/ 2147483647 h 1574"/>
                <a:gd name="T2" fmla="*/ 2147483647 w 1276"/>
                <a:gd name="T3" fmla="*/ 2147483647 h 1574"/>
                <a:gd name="T4" fmla="*/ 2147483647 w 1276"/>
                <a:gd name="T5" fmla="*/ 2147483647 h 1574"/>
                <a:gd name="T6" fmla="*/ 2147483647 w 1276"/>
                <a:gd name="T7" fmla="*/ 2147483647 h 1574"/>
                <a:gd name="T8" fmla="*/ 2147483647 w 1276"/>
                <a:gd name="T9" fmla="*/ 2147483647 h 1574"/>
                <a:gd name="T10" fmla="*/ 2147483647 w 1276"/>
                <a:gd name="T11" fmla="*/ 2147483647 h 1574"/>
                <a:gd name="T12" fmla="*/ 2147483647 w 1276"/>
                <a:gd name="T13" fmla="*/ 2147483647 h 1574"/>
                <a:gd name="T14" fmla="*/ 2147483647 w 1276"/>
                <a:gd name="T15" fmla="*/ 2147483647 h 1574"/>
                <a:gd name="T16" fmla="*/ 2147483647 w 1276"/>
                <a:gd name="T17" fmla="*/ 2147483647 h 1574"/>
                <a:gd name="T18" fmla="*/ 2147483647 w 1276"/>
                <a:gd name="T19" fmla="*/ 2147483647 h 1574"/>
                <a:gd name="T20" fmla="*/ 2147483647 w 1276"/>
                <a:gd name="T21" fmla="*/ 2147483647 h 1574"/>
                <a:gd name="T22" fmla="*/ 2147483647 w 1276"/>
                <a:gd name="T23" fmla="*/ 2147483647 h 1574"/>
                <a:gd name="T24" fmla="*/ 2147483647 w 1276"/>
                <a:gd name="T25" fmla="*/ 2147483647 h 1574"/>
                <a:gd name="T26" fmla="*/ 2147483647 w 1276"/>
                <a:gd name="T27" fmla="*/ 2147483647 h 1574"/>
                <a:gd name="T28" fmla="*/ 2147483647 w 1276"/>
                <a:gd name="T29" fmla="*/ 2147483647 h 1574"/>
                <a:gd name="T30" fmla="*/ 2147483647 w 1276"/>
                <a:gd name="T31" fmla="*/ 2147483647 h 1574"/>
                <a:gd name="T32" fmla="*/ 2147483647 w 1276"/>
                <a:gd name="T33" fmla="*/ 2147483647 h 1574"/>
                <a:gd name="T34" fmla="*/ 2147483647 w 1276"/>
                <a:gd name="T35" fmla="*/ 2147483647 h 1574"/>
                <a:gd name="T36" fmla="*/ 2147483647 w 1276"/>
                <a:gd name="T37" fmla="*/ 2147483647 h 1574"/>
                <a:gd name="T38" fmla="*/ 2147483647 w 1276"/>
                <a:gd name="T39" fmla="*/ 2147483647 h 1574"/>
                <a:gd name="T40" fmla="*/ 2147483647 w 1276"/>
                <a:gd name="T41" fmla="*/ 2147483647 h 1574"/>
                <a:gd name="T42" fmla="*/ 2147483647 w 1276"/>
                <a:gd name="T43" fmla="*/ 2147483647 h 1574"/>
                <a:gd name="T44" fmla="*/ 2147483647 w 1276"/>
                <a:gd name="T45" fmla="*/ 2147483647 h 1574"/>
                <a:gd name="T46" fmla="*/ 2147483647 w 1276"/>
                <a:gd name="T47" fmla="*/ 2147483647 h 1574"/>
                <a:gd name="T48" fmla="*/ 2147483647 w 1276"/>
                <a:gd name="T49" fmla="*/ 2147483647 h 1574"/>
                <a:gd name="T50" fmla="*/ 2147483647 w 1276"/>
                <a:gd name="T51" fmla="*/ 2147483647 h 1574"/>
                <a:gd name="T52" fmla="*/ 2147483647 w 1276"/>
                <a:gd name="T53" fmla="*/ 2147483647 h 1574"/>
                <a:gd name="T54" fmla="*/ 2147483647 w 1276"/>
                <a:gd name="T55" fmla="*/ 2147483647 h 1574"/>
                <a:gd name="T56" fmla="*/ 2147483647 w 1276"/>
                <a:gd name="T57" fmla="*/ 2147483647 h 1574"/>
                <a:gd name="T58" fmla="*/ 2147483647 w 1276"/>
                <a:gd name="T59" fmla="*/ 2147483647 h 1574"/>
                <a:gd name="T60" fmla="*/ 2147483647 w 1276"/>
                <a:gd name="T61" fmla="*/ 2147483647 h 1574"/>
                <a:gd name="T62" fmla="*/ 2147483647 w 1276"/>
                <a:gd name="T63" fmla="*/ 2147483647 h 1574"/>
                <a:gd name="T64" fmla="*/ 2147483647 w 1276"/>
                <a:gd name="T65" fmla="*/ 2147483647 h 1574"/>
                <a:gd name="T66" fmla="*/ 2147483647 w 1276"/>
                <a:gd name="T67" fmla="*/ 2147483647 h 1574"/>
                <a:gd name="T68" fmla="*/ 2147483647 w 1276"/>
                <a:gd name="T69" fmla="*/ 2147483647 h 1574"/>
                <a:gd name="T70" fmla="*/ 2147483647 w 1276"/>
                <a:gd name="T71" fmla="*/ 2147483647 h 1574"/>
                <a:gd name="T72" fmla="*/ 2147483647 w 1276"/>
                <a:gd name="T73" fmla="*/ 2147483647 h 1574"/>
                <a:gd name="T74" fmla="*/ 2147483647 w 1276"/>
                <a:gd name="T75" fmla="*/ 2147483647 h 1574"/>
                <a:gd name="T76" fmla="*/ 2147483647 w 1276"/>
                <a:gd name="T77" fmla="*/ 2147483647 h 1574"/>
                <a:gd name="T78" fmla="*/ 2147483647 w 1276"/>
                <a:gd name="T79" fmla="*/ 2147483647 h 1574"/>
                <a:gd name="T80" fmla="*/ 2147483647 w 1276"/>
                <a:gd name="T81" fmla="*/ 2147483647 h 1574"/>
                <a:gd name="T82" fmla="*/ 2147483647 w 1276"/>
                <a:gd name="T83" fmla="*/ 2147483647 h 1574"/>
                <a:gd name="T84" fmla="*/ 2147483647 w 1276"/>
                <a:gd name="T85" fmla="*/ 2147483647 h 1574"/>
                <a:gd name="T86" fmla="*/ 2147483647 w 1276"/>
                <a:gd name="T87" fmla="*/ 2147483647 h 1574"/>
                <a:gd name="T88" fmla="*/ 2147483647 w 1276"/>
                <a:gd name="T89" fmla="*/ 2147483647 h 1574"/>
                <a:gd name="T90" fmla="*/ 2147483647 w 1276"/>
                <a:gd name="T91" fmla="*/ 2147483647 h 1574"/>
                <a:gd name="T92" fmla="*/ 2147483647 w 1276"/>
                <a:gd name="T93" fmla="*/ 2147483647 h 1574"/>
                <a:gd name="T94" fmla="*/ 0 w 1276"/>
                <a:gd name="T95" fmla="*/ 2147483647 h 1574"/>
                <a:gd name="T96" fmla="*/ 2147483647 w 1276"/>
                <a:gd name="T97" fmla="*/ 2147483647 h 1574"/>
                <a:gd name="T98" fmla="*/ 2147483647 w 1276"/>
                <a:gd name="T99" fmla="*/ 2147483647 h 1574"/>
                <a:gd name="T100" fmla="*/ 2147483647 w 1276"/>
                <a:gd name="T101" fmla="*/ 2147483647 h 1574"/>
                <a:gd name="T102" fmla="*/ 2147483647 w 1276"/>
                <a:gd name="T103" fmla="*/ 2147483647 h 1574"/>
                <a:gd name="T104" fmla="*/ 2147483647 w 1276"/>
                <a:gd name="T105" fmla="*/ 2147483647 h 1574"/>
                <a:gd name="T106" fmla="*/ 2147483647 w 1276"/>
                <a:gd name="T107" fmla="*/ 2147483647 h 1574"/>
                <a:gd name="T108" fmla="*/ 2147483647 w 1276"/>
                <a:gd name="T109" fmla="*/ 2147483647 h 1574"/>
                <a:gd name="T110" fmla="*/ 2147483647 w 1276"/>
                <a:gd name="T111" fmla="*/ 2147483647 h 1574"/>
                <a:gd name="T112" fmla="*/ 2147483647 w 1276"/>
                <a:gd name="T113" fmla="*/ 2147483647 h 1574"/>
                <a:gd name="T114" fmla="*/ 2147483647 w 1276"/>
                <a:gd name="T115" fmla="*/ 2147483647 h 1574"/>
                <a:gd name="T116" fmla="*/ 2147483647 w 1276"/>
                <a:gd name="T117" fmla="*/ 2147483647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a:lstStyle/>
            <a:p>
              <a:endParaRPr lang="ja-JP" altLang="en-US"/>
            </a:p>
          </p:txBody>
        </p:sp>
        <p:sp>
          <p:nvSpPr>
            <p:cNvPr id="3199" name="Freeform 184" descr="50%"/>
            <p:cNvSpPr>
              <a:spLocks noChangeAspect="1"/>
            </p:cNvSpPr>
            <p:nvPr/>
          </p:nvSpPr>
          <p:spPr bwMode="auto">
            <a:xfrm>
              <a:off x="3372" y="4558"/>
              <a:ext cx="4255" cy="3454"/>
            </a:xfrm>
            <a:custGeom>
              <a:avLst/>
              <a:gdLst>
                <a:gd name="T0" fmla="*/ 0 w 2666"/>
                <a:gd name="T1" fmla="*/ 2147483647 h 2170"/>
                <a:gd name="T2" fmla="*/ 2147483647 w 2666"/>
                <a:gd name="T3" fmla="*/ 2147483647 h 2170"/>
                <a:gd name="T4" fmla="*/ 2147483647 w 2666"/>
                <a:gd name="T5" fmla="*/ 2147483647 h 2170"/>
                <a:gd name="T6" fmla="*/ 2147483647 w 2666"/>
                <a:gd name="T7" fmla="*/ 2147483647 h 2170"/>
                <a:gd name="T8" fmla="*/ 2147483647 w 2666"/>
                <a:gd name="T9" fmla="*/ 2147483647 h 2170"/>
                <a:gd name="T10" fmla="*/ 2147483647 w 2666"/>
                <a:gd name="T11" fmla="*/ 2147483647 h 2170"/>
                <a:gd name="T12" fmla="*/ 2147483647 w 2666"/>
                <a:gd name="T13" fmla="*/ 2147483647 h 2170"/>
                <a:gd name="T14" fmla="*/ 2147483647 w 2666"/>
                <a:gd name="T15" fmla="*/ 2147483647 h 2170"/>
                <a:gd name="T16" fmla="*/ 2147483647 w 2666"/>
                <a:gd name="T17" fmla="*/ 2147483647 h 2170"/>
                <a:gd name="T18" fmla="*/ 2147483647 w 2666"/>
                <a:gd name="T19" fmla="*/ 2147483647 h 2170"/>
                <a:gd name="T20" fmla="*/ 2147483647 w 2666"/>
                <a:gd name="T21" fmla="*/ 2147483647 h 2170"/>
                <a:gd name="T22" fmla="*/ 2147483647 w 2666"/>
                <a:gd name="T23" fmla="*/ 2147483647 h 2170"/>
                <a:gd name="T24" fmla="*/ 2147483647 w 2666"/>
                <a:gd name="T25" fmla="*/ 2147483647 h 2170"/>
                <a:gd name="T26" fmla="*/ 2147483647 w 2666"/>
                <a:gd name="T27" fmla="*/ 2147483647 h 2170"/>
                <a:gd name="T28" fmla="*/ 2147483647 w 2666"/>
                <a:gd name="T29" fmla="*/ 2147483647 h 2170"/>
                <a:gd name="T30" fmla="*/ 2147483647 w 2666"/>
                <a:gd name="T31" fmla="*/ 2147483647 h 2170"/>
                <a:gd name="T32" fmla="*/ 2147483647 w 2666"/>
                <a:gd name="T33" fmla="*/ 2147483647 h 2170"/>
                <a:gd name="T34" fmla="*/ 2147483647 w 2666"/>
                <a:gd name="T35" fmla="*/ 2147483647 h 2170"/>
                <a:gd name="T36" fmla="*/ 2147483647 w 2666"/>
                <a:gd name="T37" fmla="*/ 2147483647 h 2170"/>
                <a:gd name="T38" fmla="*/ 2147483647 w 2666"/>
                <a:gd name="T39" fmla="*/ 2147483647 h 2170"/>
                <a:gd name="T40" fmla="*/ 2147483647 w 2666"/>
                <a:gd name="T41" fmla="*/ 2147483647 h 2170"/>
                <a:gd name="T42" fmla="*/ 2147483647 w 2666"/>
                <a:gd name="T43" fmla="*/ 2147483647 h 2170"/>
                <a:gd name="T44" fmla="*/ 2147483647 w 2666"/>
                <a:gd name="T45" fmla="*/ 2147483647 h 2170"/>
                <a:gd name="T46" fmla="*/ 2147483647 w 2666"/>
                <a:gd name="T47" fmla="*/ 2147483647 h 2170"/>
                <a:gd name="T48" fmla="*/ 2147483647 w 2666"/>
                <a:gd name="T49" fmla="*/ 2147483647 h 2170"/>
                <a:gd name="T50" fmla="*/ 2147483647 w 2666"/>
                <a:gd name="T51" fmla="*/ 2147483647 h 2170"/>
                <a:gd name="T52" fmla="*/ 2147483647 w 2666"/>
                <a:gd name="T53" fmla="*/ 2147483647 h 2170"/>
                <a:gd name="T54" fmla="*/ 2147483647 w 2666"/>
                <a:gd name="T55" fmla="*/ 2147483647 h 2170"/>
                <a:gd name="T56" fmla="*/ 2147483647 w 2666"/>
                <a:gd name="T57" fmla="*/ 2147483647 h 2170"/>
                <a:gd name="T58" fmla="*/ 2147483647 w 2666"/>
                <a:gd name="T59" fmla="*/ 2147483647 h 2170"/>
                <a:gd name="T60" fmla="*/ 2147483647 w 2666"/>
                <a:gd name="T61" fmla="*/ 2147483647 h 2170"/>
                <a:gd name="T62" fmla="*/ 2147483647 w 2666"/>
                <a:gd name="T63" fmla="*/ 2147483647 h 2170"/>
                <a:gd name="T64" fmla="*/ 2147483647 w 2666"/>
                <a:gd name="T65" fmla="*/ 2147483647 h 2170"/>
                <a:gd name="T66" fmla="*/ 2147483647 w 2666"/>
                <a:gd name="T67" fmla="*/ 2147483647 h 2170"/>
                <a:gd name="T68" fmla="*/ 2147483647 w 2666"/>
                <a:gd name="T69" fmla="*/ 2147483647 h 2170"/>
                <a:gd name="T70" fmla="*/ 2147483647 w 2666"/>
                <a:gd name="T71" fmla="*/ 2147483647 h 2170"/>
                <a:gd name="T72" fmla="*/ 2147483647 w 2666"/>
                <a:gd name="T73" fmla="*/ 2147483647 h 2170"/>
                <a:gd name="T74" fmla="*/ 2147483647 w 2666"/>
                <a:gd name="T75" fmla="*/ 2147483647 h 2170"/>
                <a:gd name="T76" fmla="*/ 2147483647 w 2666"/>
                <a:gd name="T77" fmla="*/ 2147483647 h 2170"/>
                <a:gd name="T78" fmla="*/ 2147483647 w 2666"/>
                <a:gd name="T79" fmla="*/ 2147483647 h 2170"/>
                <a:gd name="T80" fmla="*/ 2147483647 w 2666"/>
                <a:gd name="T81" fmla="*/ 2147483647 h 2170"/>
                <a:gd name="T82" fmla="*/ 2147483647 w 2666"/>
                <a:gd name="T83" fmla="*/ 2147483647 h 2170"/>
                <a:gd name="T84" fmla="*/ 2147483647 w 2666"/>
                <a:gd name="T85" fmla="*/ 2147483647 h 2170"/>
                <a:gd name="T86" fmla="*/ 2147483647 w 2666"/>
                <a:gd name="T87" fmla="*/ 2147483647 h 2170"/>
                <a:gd name="T88" fmla="*/ 2147483647 w 2666"/>
                <a:gd name="T89" fmla="*/ 2147483647 h 2170"/>
                <a:gd name="T90" fmla="*/ 2147483647 w 2666"/>
                <a:gd name="T91" fmla="*/ 2147483647 h 2170"/>
                <a:gd name="T92" fmla="*/ 2147483647 w 2666"/>
                <a:gd name="T93" fmla="*/ 2147483647 h 2170"/>
                <a:gd name="T94" fmla="*/ 2147483647 w 2666"/>
                <a:gd name="T95" fmla="*/ 2147483647 h 2170"/>
                <a:gd name="T96" fmla="*/ 2147483647 w 2666"/>
                <a:gd name="T97" fmla="*/ 2147483647 h 2170"/>
                <a:gd name="T98" fmla="*/ 2147483647 w 2666"/>
                <a:gd name="T99" fmla="*/ 2147483647 h 2170"/>
                <a:gd name="T100" fmla="*/ 2147483647 w 2666"/>
                <a:gd name="T101" fmla="*/ 2147483647 h 2170"/>
                <a:gd name="T102" fmla="*/ 2147483647 w 2666"/>
                <a:gd name="T103" fmla="*/ 2147483647 h 2170"/>
                <a:gd name="T104" fmla="*/ 2147483647 w 2666"/>
                <a:gd name="T105" fmla="*/ 2147483647 h 2170"/>
                <a:gd name="T106" fmla="*/ 2147483647 w 2666"/>
                <a:gd name="T107" fmla="*/ 2147483647 h 2170"/>
                <a:gd name="T108" fmla="*/ 2147483647 w 2666"/>
                <a:gd name="T109" fmla="*/ 2147483647 h 2170"/>
                <a:gd name="T110" fmla="*/ 2147483647 w 2666"/>
                <a:gd name="T111" fmla="*/ 2147483647 h 2170"/>
                <a:gd name="T112" fmla="*/ 2147483647 w 2666"/>
                <a:gd name="T113" fmla="*/ 2147483647 h 2170"/>
                <a:gd name="T114" fmla="*/ 2147483647 w 2666"/>
                <a:gd name="T115" fmla="*/ 2147483647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0" name="Freeform 185"/>
            <p:cNvSpPr>
              <a:spLocks noChangeAspect="1"/>
            </p:cNvSpPr>
            <p:nvPr/>
          </p:nvSpPr>
          <p:spPr bwMode="auto">
            <a:xfrm>
              <a:off x="5681" y="8870"/>
              <a:ext cx="2421" cy="3048"/>
            </a:xfrm>
            <a:custGeom>
              <a:avLst/>
              <a:gdLst>
                <a:gd name="T0" fmla="*/ 2147483647 w 1517"/>
                <a:gd name="T1" fmla="*/ 2147483647 h 1915"/>
                <a:gd name="T2" fmla="*/ 2147483647 w 1517"/>
                <a:gd name="T3" fmla="*/ 2147483647 h 1915"/>
                <a:gd name="T4" fmla="*/ 2147483647 w 1517"/>
                <a:gd name="T5" fmla="*/ 2147483647 h 1915"/>
                <a:gd name="T6" fmla="*/ 2147483647 w 1517"/>
                <a:gd name="T7" fmla="*/ 2147483647 h 1915"/>
                <a:gd name="T8" fmla="*/ 2147483647 w 1517"/>
                <a:gd name="T9" fmla="*/ 2147483647 h 1915"/>
                <a:gd name="T10" fmla="*/ 2147483647 w 1517"/>
                <a:gd name="T11" fmla="*/ 2147483647 h 1915"/>
                <a:gd name="T12" fmla="*/ 2147483647 w 1517"/>
                <a:gd name="T13" fmla="*/ 2147483647 h 1915"/>
                <a:gd name="T14" fmla="*/ 2147483647 w 1517"/>
                <a:gd name="T15" fmla="*/ 2147483647 h 1915"/>
                <a:gd name="T16" fmla="*/ 2147483647 w 1517"/>
                <a:gd name="T17" fmla="*/ 2147483647 h 1915"/>
                <a:gd name="T18" fmla="*/ 2147483647 w 1517"/>
                <a:gd name="T19" fmla="*/ 2147483647 h 1915"/>
                <a:gd name="T20" fmla="*/ 2147483647 w 1517"/>
                <a:gd name="T21" fmla="*/ 2147483647 h 1915"/>
                <a:gd name="T22" fmla="*/ 2147483647 w 1517"/>
                <a:gd name="T23" fmla="*/ 2147483647 h 1915"/>
                <a:gd name="T24" fmla="*/ 2147483647 w 1517"/>
                <a:gd name="T25" fmla="*/ 2147483647 h 1915"/>
                <a:gd name="T26" fmla="*/ 2147483647 w 1517"/>
                <a:gd name="T27" fmla="*/ 2147483647 h 1915"/>
                <a:gd name="T28" fmla="*/ 2147483647 w 1517"/>
                <a:gd name="T29" fmla="*/ 2147483647 h 1915"/>
                <a:gd name="T30" fmla="*/ 2147483647 w 1517"/>
                <a:gd name="T31" fmla="*/ 2147483647 h 1915"/>
                <a:gd name="T32" fmla="*/ 2147483647 w 1517"/>
                <a:gd name="T33" fmla="*/ 2147483647 h 1915"/>
                <a:gd name="T34" fmla="*/ 2147483647 w 1517"/>
                <a:gd name="T35" fmla="*/ 2147483647 h 1915"/>
                <a:gd name="T36" fmla="*/ 2147483647 w 1517"/>
                <a:gd name="T37" fmla="*/ 2147483647 h 1915"/>
                <a:gd name="T38" fmla="*/ 2147483647 w 1517"/>
                <a:gd name="T39" fmla="*/ 2147483647 h 1915"/>
                <a:gd name="T40" fmla="*/ 2147483647 w 1517"/>
                <a:gd name="T41" fmla="*/ 2147483647 h 1915"/>
                <a:gd name="T42" fmla="*/ 2147483647 w 1517"/>
                <a:gd name="T43" fmla="*/ 2147483647 h 1915"/>
                <a:gd name="T44" fmla="*/ 2147483647 w 1517"/>
                <a:gd name="T45" fmla="*/ 2147483647 h 1915"/>
                <a:gd name="T46" fmla="*/ 2147483647 w 1517"/>
                <a:gd name="T47" fmla="*/ 2147483647 h 1915"/>
                <a:gd name="T48" fmla="*/ 2147483647 w 1517"/>
                <a:gd name="T49" fmla="*/ 2147483647 h 1915"/>
                <a:gd name="T50" fmla="*/ 2147483647 w 1517"/>
                <a:gd name="T51" fmla="*/ 2147483647 h 1915"/>
                <a:gd name="T52" fmla="*/ 2147483647 w 1517"/>
                <a:gd name="T53" fmla="*/ 2147483647 h 1915"/>
                <a:gd name="T54" fmla="*/ 2147483647 w 1517"/>
                <a:gd name="T55" fmla="*/ 2147483647 h 1915"/>
                <a:gd name="T56" fmla="*/ 2147483647 w 1517"/>
                <a:gd name="T57" fmla="*/ 2147483647 h 1915"/>
                <a:gd name="T58" fmla="*/ 2147483647 w 1517"/>
                <a:gd name="T59" fmla="*/ 2147483647 h 1915"/>
                <a:gd name="T60" fmla="*/ 2147483647 w 1517"/>
                <a:gd name="T61" fmla="*/ 2147483647 h 1915"/>
                <a:gd name="T62" fmla="*/ 2147483647 w 1517"/>
                <a:gd name="T63" fmla="*/ 2147483647 h 1915"/>
                <a:gd name="T64" fmla="*/ 2147483647 w 1517"/>
                <a:gd name="T65" fmla="*/ 2147483647 h 1915"/>
                <a:gd name="T66" fmla="*/ 2147483647 w 1517"/>
                <a:gd name="T67" fmla="*/ 2147483647 h 1915"/>
                <a:gd name="T68" fmla="*/ 2147483647 w 1517"/>
                <a:gd name="T69" fmla="*/ 2147483647 h 1915"/>
                <a:gd name="T70" fmla="*/ 2147483647 w 1517"/>
                <a:gd name="T71" fmla="*/ 2147483647 h 1915"/>
                <a:gd name="T72" fmla="*/ 2147483647 w 1517"/>
                <a:gd name="T73" fmla="*/ 2147483647 h 1915"/>
                <a:gd name="T74" fmla="*/ 2147483647 w 1517"/>
                <a:gd name="T75" fmla="*/ 2147483647 h 1915"/>
                <a:gd name="T76" fmla="*/ 2147483647 w 1517"/>
                <a:gd name="T77" fmla="*/ 2147483647 h 1915"/>
                <a:gd name="T78" fmla="*/ 2147483647 w 1517"/>
                <a:gd name="T79" fmla="*/ 2147483647 h 1915"/>
                <a:gd name="T80" fmla="*/ 2147483647 w 1517"/>
                <a:gd name="T81" fmla="*/ 2147483647 h 1915"/>
                <a:gd name="T82" fmla="*/ 2147483647 w 1517"/>
                <a:gd name="T83" fmla="*/ 2147483647 h 1915"/>
                <a:gd name="T84" fmla="*/ 2147483647 w 1517"/>
                <a:gd name="T85" fmla="*/ 2147483647 h 1915"/>
                <a:gd name="T86" fmla="*/ 2147483647 w 1517"/>
                <a:gd name="T87" fmla="*/ 2147483647 h 1915"/>
                <a:gd name="T88" fmla="*/ 2147483647 w 1517"/>
                <a:gd name="T89" fmla="*/ 2147483647 h 1915"/>
                <a:gd name="T90" fmla="*/ 2147483647 w 1517"/>
                <a:gd name="T91" fmla="*/ 2147483647 h 1915"/>
                <a:gd name="T92" fmla="*/ 2147483647 w 1517"/>
                <a:gd name="T93" fmla="*/ 2147483647 h 1915"/>
                <a:gd name="T94" fmla="*/ 2147483647 w 1517"/>
                <a:gd name="T95" fmla="*/ 2147483647 h 1915"/>
                <a:gd name="T96" fmla="*/ 2147483647 w 1517"/>
                <a:gd name="T97" fmla="*/ 2147483647 h 1915"/>
                <a:gd name="T98" fmla="*/ 2147483647 w 1517"/>
                <a:gd name="T99" fmla="*/ 2147483647 h 1915"/>
                <a:gd name="T100" fmla="*/ 2147483647 w 1517"/>
                <a:gd name="T101" fmla="*/ 2147483647 h 1915"/>
                <a:gd name="T102" fmla="*/ 2147483647 w 1517"/>
                <a:gd name="T103" fmla="*/ 2147483647 h 1915"/>
                <a:gd name="T104" fmla="*/ 2147483647 w 1517"/>
                <a:gd name="T105" fmla="*/ 2147483647 h 1915"/>
                <a:gd name="T106" fmla="*/ 2147483647 w 1517"/>
                <a:gd name="T107" fmla="*/ 2147483647 h 1915"/>
                <a:gd name="T108" fmla="*/ 2147483647 w 1517"/>
                <a:gd name="T109" fmla="*/ 2147483647 h 1915"/>
                <a:gd name="T110" fmla="*/ 2147483647 w 1517"/>
                <a:gd name="T111" fmla="*/ 2147483647 h 1915"/>
                <a:gd name="T112" fmla="*/ 2147483647 w 1517"/>
                <a:gd name="T113" fmla="*/ 2147483647 h 1915"/>
                <a:gd name="T114" fmla="*/ 2147483647 w 1517"/>
                <a:gd name="T115" fmla="*/ 2147483647 h 1915"/>
                <a:gd name="T116" fmla="*/ 2147483647 w 1517"/>
                <a:gd name="T117" fmla="*/ 2147483647 h 1915"/>
                <a:gd name="T118" fmla="*/ 2147483647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solidFill>
              <a:srgbClr val="FFFFFF"/>
            </a:solidFill>
            <a:ln w="0">
              <a:solidFill>
                <a:srgbClr val="000000"/>
              </a:solidFill>
              <a:round/>
              <a:headEnd/>
              <a:tailEnd/>
            </a:ln>
          </p:spPr>
          <p:txBody>
            <a:bodyPr/>
            <a:lstStyle/>
            <a:p>
              <a:endParaRPr lang="ja-JP" altLang="en-US"/>
            </a:p>
          </p:txBody>
        </p:sp>
        <p:sp>
          <p:nvSpPr>
            <p:cNvPr id="3201" name="Freeform 186"/>
            <p:cNvSpPr>
              <a:spLocks noChangeAspect="1"/>
            </p:cNvSpPr>
            <p:nvPr/>
          </p:nvSpPr>
          <p:spPr bwMode="auto">
            <a:xfrm>
              <a:off x="8962" y="6972"/>
              <a:ext cx="2263" cy="2304"/>
            </a:xfrm>
            <a:custGeom>
              <a:avLst/>
              <a:gdLst>
                <a:gd name="T0" fmla="*/ 2147483647 w 1418"/>
                <a:gd name="T1" fmla="*/ 2147483647 h 1447"/>
                <a:gd name="T2" fmla="*/ 2147483647 w 1418"/>
                <a:gd name="T3" fmla="*/ 2147483647 h 1447"/>
                <a:gd name="T4" fmla="*/ 2147483647 w 1418"/>
                <a:gd name="T5" fmla="*/ 2147483647 h 1447"/>
                <a:gd name="T6" fmla="*/ 2147483647 w 1418"/>
                <a:gd name="T7" fmla="*/ 2147483647 h 1447"/>
                <a:gd name="T8" fmla="*/ 2147483647 w 1418"/>
                <a:gd name="T9" fmla="*/ 2147483647 h 1447"/>
                <a:gd name="T10" fmla="*/ 2147483647 w 1418"/>
                <a:gd name="T11" fmla="*/ 2147483647 h 1447"/>
                <a:gd name="T12" fmla="*/ 2147483647 w 1418"/>
                <a:gd name="T13" fmla="*/ 2147483647 h 1447"/>
                <a:gd name="T14" fmla="*/ 2147483647 w 1418"/>
                <a:gd name="T15" fmla="*/ 2147483647 h 1447"/>
                <a:gd name="T16" fmla="*/ 2147483647 w 1418"/>
                <a:gd name="T17" fmla="*/ 2147483647 h 1447"/>
                <a:gd name="T18" fmla="*/ 2147483647 w 1418"/>
                <a:gd name="T19" fmla="*/ 2147483647 h 1447"/>
                <a:gd name="T20" fmla="*/ 2147483647 w 1418"/>
                <a:gd name="T21" fmla="*/ 2147483647 h 1447"/>
                <a:gd name="T22" fmla="*/ 2147483647 w 1418"/>
                <a:gd name="T23" fmla="*/ 2147483647 h 1447"/>
                <a:gd name="T24" fmla="*/ 2147483647 w 1418"/>
                <a:gd name="T25" fmla="*/ 2147483647 h 1447"/>
                <a:gd name="T26" fmla="*/ 2147483647 w 1418"/>
                <a:gd name="T27" fmla="*/ 2147483647 h 1447"/>
                <a:gd name="T28" fmla="*/ 2147483647 w 1418"/>
                <a:gd name="T29" fmla="*/ 2147483647 h 1447"/>
                <a:gd name="T30" fmla="*/ 2147483647 w 1418"/>
                <a:gd name="T31" fmla="*/ 2147483647 h 1447"/>
                <a:gd name="T32" fmla="*/ 2147483647 w 1418"/>
                <a:gd name="T33" fmla="*/ 2147483647 h 1447"/>
                <a:gd name="T34" fmla="*/ 2147483647 w 1418"/>
                <a:gd name="T35" fmla="*/ 2147483647 h 1447"/>
                <a:gd name="T36" fmla="*/ 2147483647 w 1418"/>
                <a:gd name="T37" fmla="*/ 2147483647 h 1447"/>
                <a:gd name="T38" fmla="*/ 2147483647 w 1418"/>
                <a:gd name="T39" fmla="*/ 2147483647 h 1447"/>
                <a:gd name="T40" fmla="*/ 2147483647 w 1418"/>
                <a:gd name="T41" fmla="*/ 2147483647 h 1447"/>
                <a:gd name="T42" fmla="*/ 2147483647 w 1418"/>
                <a:gd name="T43" fmla="*/ 2147483647 h 1447"/>
                <a:gd name="T44" fmla="*/ 2147483647 w 1418"/>
                <a:gd name="T45" fmla="*/ 2147483647 h 1447"/>
                <a:gd name="T46" fmla="*/ 2147483647 w 1418"/>
                <a:gd name="T47" fmla="*/ 2147483647 h 1447"/>
                <a:gd name="T48" fmla="*/ 2147483647 w 1418"/>
                <a:gd name="T49" fmla="*/ 2147483647 h 1447"/>
                <a:gd name="T50" fmla="*/ 2147483647 w 1418"/>
                <a:gd name="T51" fmla="*/ 2147483647 h 1447"/>
                <a:gd name="T52" fmla="*/ 2147483647 w 1418"/>
                <a:gd name="T53" fmla="*/ 2147483647 h 1447"/>
                <a:gd name="T54" fmla="*/ 2147483647 w 1418"/>
                <a:gd name="T55" fmla="*/ 2147483647 h 1447"/>
                <a:gd name="T56" fmla="*/ 2147483647 w 1418"/>
                <a:gd name="T57" fmla="*/ 2147483647 h 1447"/>
                <a:gd name="T58" fmla="*/ 2147483647 w 1418"/>
                <a:gd name="T59" fmla="*/ 2147483647 h 1447"/>
                <a:gd name="T60" fmla="*/ 2147483647 w 1418"/>
                <a:gd name="T61" fmla="*/ 2147483647 h 1447"/>
                <a:gd name="T62" fmla="*/ 2147483647 w 1418"/>
                <a:gd name="T63" fmla="*/ 2147483647 h 1447"/>
                <a:gd name="T64" fmla="*/ 2147483647 w 1418"/>
                <a:gd name="T65" fmla="*/ 2147483647 h 1447"/>
                <a:gd name="T66" fmla="*/ 2147483647 w 1418"/>
                <a:gd name="T67" fmla="*/ 2147483647 h 1447"/>
                <a:gd name="T68" fmla="*/ 2147483647 w 1418"/>
                <a:gd name="T69" fmla="*/ 2147483647 h 1447"/>
                <a:gd name="T70" fmla="*/ 2147483647 w 1418"/>
                <a:gd name="T71" fmla="*/ 2147483647 h 1447"/>
                <a:gd name="T72" fmla="*/ 2147483647 w 1418"/>
                <a:gd name="T73" fmla="*/ 2147483647 h 1447"/>
                <a:gd name="T74" fmla="*/ 2147483647 w 1418"/>
                <a:gd name="T75" fmla="*/ 2147483647 h 1447"/>
                <a:gd name="T76" fmla="*/ 2147483647 w 1418"/>
                <a:gd name="T77" fmla="*/ 2147483647 h 1447"/>
                <a:gd name="T78" fmla="*/ 2147483647 w 1418"/>
                <a:gd name="T79" fmla="*/ 2147483647 h 1447"/>
                <a:gd name="T80" fmla="*/ 2147483647 w 1418"/>
                <a:gd name="T81" fmla="*/ 2147483647 h 1447"/>
                <a:gd name="T82" fmla="*/ 2147483647 w 1418"/>
                <a:gd name="T83" fmla="*/ 2147483647 h 1447"/>
                <a:gd name="T84" fmla="*/ 2147483647 w 1418"/>
                <a:gd name="T85" fmla="*/ 2147483647 h 1447"/>
                <a:gd name="T86" fmla="*/ 2147483647 w 1418"/>
                <a:gd name="T87" fmla="*/ 2147483647 h 1447"/>
                <a:gd name="T88" fmla="*/ 2147483647 w 1418"/>
                <a:gd name="T89" fmla="*/ 2147483647 h 1447"/>
                <a:gd name="T90" fmla="*/ 2147483647 w 1418"/>
                <a:gd name="T91" fmla="*/ 2147483647 h 1447"/>
                <a:gd name="T92" fmla="*/ 2147483647 w 1418"/>
                <a:gd name="T93" fmla="*/ 2147483647 h 1447"/>
                <a:gd name="T94" fmla="*/ 2147483647 w 1418"/>
                <a:gd name="T95" fmla="*/ 2147483647 h 1447"/>
                <a:gd name="T96" fmla="*/ 2147483647 w 1418"/>
                <a:gd name="T97" fmla="*/ 2147483647 h 1447"/>
                <a:gd name="T98" fmla="*/ 2147483647 w 1418"/>
                <a:gd name="T99" fmla="*/ 2147483647 h 1447"/>
                <a:gd name="T100" fmla="*/ 2147483647 w 1418"/>
                <a:gd name="T101" fmla="*/ 2147483647 h 1447"/>
                <a:gd name="T102" fmla="*/ 2147483647 w 1418"/>
                <a:gd name="T103" fmla="*/ 2147483647 h 1447"/>
                <a:gd name="T104" fmla="*/ 2147483647 w 1418"/>
                <a:gd name="T105" fmla="*/ 2147483647 h 1447"/>
                <a:gd name="T106" fmla="*/ 2147483647 w 1418"/>
                <a:gd name="T107" fmla="*/ 2147483647 h 1447"/>
                <a:gd name="T108" fmla="*/ 2147483647 w 1418"/>
                <a:gd name="T109" fmla="*/ 2147483647 h 1447"/>
                <a:gd name="T110" fmla="*/ 2147483647 w 1418"/>
                <a:gd name="T111" fmla="*/ 2147483647 h 1447"/>
                <a:gd name="T112" fmla="*/ 2147483647 w 1418"/>
                <a:gd name="T113" fmla="*/ 2147483647 h 1447"/>
                <a:gd name="T114" fmla="*/ 2147483647 w 1418"/>
                <a:gd name="T115" fmla="*/ 2147483647 h 1447"/>
                <a:gd name="T116" fmla="*/ 2147483647 w 1418"/>
                <a:gd name="T117" fmla="*/ 2147483647 h 1447"/>
                <a:gd name="T118" fmla="*/ 2147483647 w 1418"/>
                <a:gd name="T119" fmla="*/ 2147483647 h 1447"/>
                <a:gd name="T120" fmla="*/ 2147483647 w 1418"/>
                <a:gd name="T121" fmla="*/ 0 h 1447"/>
                <a:gd name="T122" fmla="*/ 2147483647 w 1418"/>
                <a:gd name="T123" fmla="*/ 214748364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solidFill>
              <a:srgbClr val="FFFFFF"/>
            </a:solidFill>
            <a:ln w="0">
              <a:solidFill>
                <a:srgbClr val="000000"/>
              </a:solidFill>
              <a:round/>
              <a:headEnd/>
              <a:tailEnd/>
            </a:ln>
          </p:spPr>
          <p:txBody>
            <a:bodyPr/>
            <a:lstStyle/>
            <a:p>
              <a:endParaRPr lang="ja-JP" altLang="en-US"/>
            </a:p>
          </p:txBody>
        </p:sp>
        <p:sp>
          <p:nvSpPr>
            <p:cNvPr id="3202" name="Freeform 187"/>
            <p:cNvSpPr>
              <a:spLocks noChangeAspect="1"/>
            </p:cNvSpPr>
            <p:nvPr/>
          </p:nvSpPr>
          <p:spPr bwMode="auto">
            <a:xfrm>
              <a:off x="12583" y="5008"/>
              <a:ext cx="2354" cy="2552"/>
            </a:xfrm>
            <a:custGeom>
              <a:avLst/>
              <a:gdLst>
                <a:gd name="T0" fmla="*/ 2147483647 w 1475"/>
                <a:gd name="T1" fmla="*/ 2147483647 h 1603"/>
                <a:gd name="T2" fmla="*/ 2147483647 w 1475"/>
                <a:gd name="T3" fmla="*/ 2147483647 h 1603"/>
                <a:gd name="T4" fmla="*/ 2147483647 w 1475"/>
                <a:gd name="T5" fmla="*/ 2147483647 h 1603"/>
                <a:gd name="T6" fmla="*/ 2147483647 w 1475"/>
                <a:gd name="T7" fmla="*/ 2147483647 h 1603"/>
                <a:gd name="T8" fmla="*/ 2147483647 w 1475"/>
                <a:gd name="T9" fmla="*/ 2147483647 h 1603"/>
                <a:gd name="T10" fmla="*/ 2147483647 w 1475"/>
                <a:gd name="T11" fmla="*/ 2147483647 h 1603"/>
                <a:gd name="T12" fmla="*/ 2147483647 w 1475"/>
                <a:gd name="T13" fmla="*/ 2147483647 h 1603"/>
                <a:gd name="T14" fmla="*/ 2147483647 w 1475"/>
                <a:gd name="T15" fmla="*/ 2147483647 h 1603"/>
                <a:gd name="T16" fmla="*/ 2147483647 w 1475"/>
                <a:gd name="T17" fmla="*/ 2147483647 h 1603"/>
                <a:gd name="T18" fmla="*/ 2147483647 w 1475"/>
                <a:gd name="T19" fmla="*/ 2147483647 h 1603"/>
                <a:gd name="T20" fmla="*/ 2147483647 w 1475"/>
                <a:gd name="T21" fmla="*/ 2147483647 h 1603"/>
                <a:gd name="T22" fmla="*/ 2147483647 w 1475"/>
                <a:gd name="T23" fmla="*/ 2147483647 h 1603"/>
                <a:gd name="T24" fmla="*/ 2147483647 w 1475"/>
                <a:gd name="T25" fmla="*/ 2147483647 h 1603"/>
                <a:gd name="T26" fmla="*/ 2147483647 w 1475"/>
                <a:gd name="T27" fmla="*/ 2147483647 h 1603"/>
                <a:gd name="T28" fmla="*/ 2147483647 w 1475"/>
                <a:gd name="T29" fmla="*/ 2147483647 h 1603"/>
                <a:gd name="T30" fmla="*/ 2147483647 w 1475"/>
                <a:gd name="T31" fmla="*/ 2147483647 h 1603"/>
                <a:gd name="T32" fmla="*/ 2147483647 w 1475"/>
                <a:gd name="T33" fmla="*/ 2147483647 h 1603"/>
                <a:gd name="T34" fmla="*/ 2147483647 w 1475"/>
                <a:gd name="T35" fmla="*/ 2147483647 h 1603"/>
                <a:gd name="T36" fmla="*/ 2147483647 w 1475"/>
                <a:gd name="T37" fmla="*/ 2147483647 h 1603"/>
                <a:gd name="T38" fmla="*/ 2147483647 w 1475"/>
                <a:gd name="T39" fmla="*/ 2147483647 h 1603"/>
                <a:gd name="T40" fmla="*/ 2147483647 w 1475"/>
                <a:gd name="T41" fmla="*/ 2147483647 h 1603"/>
                <a:gd name="T42" fmla="*/ 2147483647 w 1475"/>
                <a:gd name="T43" fmla="*/ 2147483647 h 1603"/>
                <a:gd name="T44" fmla="*/ 2147483647 w 1475"/>
                <a:gd name="T45" fmla="*/ 2147483647 h 1603"/>
                <a:gd name="T46" fmla="*/ 2147483647 w 1475"/>
                <a:gd name="T47" fmla="*/ 2147483647 h 1603"/>
                <a:gd name="T48" fmla="*/ 2147483647 w 1475"/>
                <a:gd name="T49" fmla="*/ 2147483647 h 1603"/>
                <a:gd name="T50" fmla="*/ 2147483647 w 1475"/>
                <a:gd name="T51" fmla="*/ 2147483647 h 1603"/>
                <a:gd name="T52" fmla="*/ 2147483647 w 1475"/>
                <a:gd name="T53" fmla="*/ 2147483647 h 1603"/>
                <a:gd name="T54" fmla="*/ 2147483647 w 1475"/>
                <a:gd name="T55" fmla="*/ 2147483647 h 1603"/>
                <a:gd name="T56" fmla="*/ 2147483647 w 1475"/>
                <a:gd name="T57" fmla="*/ 2147483647 h 1603"/>
                <a:gd name="T58" fmla="*/ 2147483647 w 1475"/>
                <a:gd name="T59" fmla="*/ 2147483647 h 1603"/>
                <a:gd name="T60" fmla="*/ 2147483647 w 1475"/>
                <a:gd name="T61" fmla="*/ 2147483647 h 1603"/>
                <a:gd name="T62" fmla="*/ 2147483647 w 1475"/>
                <a:gd name="T63" fmla="*/ 2147483647 h 1603"/>
                <a:gd name="T64" fmla="*/ 2147483647 w 1475"/>
                <a:gd name="T65" fmla="*/ 2147483647 h 1603"/>
                <a:gd name="T66" fmla="*/ 2147483647 w 1475"/>
                <a:gd name="T67" fmla="*/ 2147483647 h 1603"/>
                <a:gd name="T68" fmla="*/ 2147483647 w 1475"/>
                <a:gd name="T69" fmla="*/ 2147483647 h 1603"/>
                <a:gd name="T70" fmla="*/ 2147483647 w 1475"/>
                <a:gd name="T71" fmla="*/ 2147483647 h 1603"/>
                <a:gd name="T72" fmla="*/ 2147483647 w 1475"/>
                <a:gd name="T73" fmla="*/ 2147483647 h 1603"/>
                <a:gd name="T74" fmla="*/ 2147483647 w 1475"/>
                <a:gd name="T75" fmla="*/ 2147483647 h 1603"/>
                <a:gd name="T76" fmla="*/ 2147483647 w 1475"/>
                <a:gd name="T77" fmla="*/ 2147483647 h 1603"/>
                <a:gd name="T78" fmla="*/ 2147483647 w 1475"/>
                <a:gd name="T79" fmla="*/ 2147483647 h 1603"/>
                <a:gd name="T80" fmla="*/ 2147483647 w 1475"/>
                <a:gd name="T81" fmla="*/ 2147483647 h 1603"/>
                <a:gd name="T82" fmla="*/ 2147483647 w 1475"/>
                <a:gd name="T83" fmla="*/ 2147483647 h 1603"/>
                <a:gd name="T84" fmla="*/ 2147483647 w 1475"/>
                <a:gd name="T85" fmla="*/ 2147483647 h 1603"/>
                <a:gd name="T86" fmla="*/ 2147483647 w 1475"/>
                <a:gd name="T87" fmla="*/ 2147483647 h 1603"/>
                <a:gd name="T88" fmla="*/ 2147483647 w 1475"/>
                <a:gd name="T89" fmla="*/ 2147483647 h 1603"/>
                <a:gd name="T90" fmla="*/ 2147483647 w 1475"/>
                <a:gd name="T91" fmla="*/ 2147483647 h 1603"/>
                <a:gd name="T92" fmla="*/ 2147483647 w 1475"/>
                <a:gd name="T93" fmla="*/ 2147483647 h 1603"/>
                <a:gd name="T94" fmla="*/ 2147483647 w 1475"/>
                <a:gd name="T95" fmla="*/ 2147483647 h 1603"/>
                <a:gd name="T96" fmla="*/ 2147483647 w 1475"/>
                <a:gd name="T97" fmla="*/ 2147483647 h 1603"/>
                <a:gd name="T98" fmla="*/ 2147483647 w 1475"/>
                <a:gd name="T99" fmla="*/ 2147483647 h 1603"/>
                <a:gd name="T100" fmla="*/ 2147483647 w 1475"/>
                <a:gd name="T101" fmla="*/ 2147483647 h 1603"/>
                <a:gd name="T102" fmla="*/ 2147483647 w 1475"/>
                <a:gd name="T103" fmla="*/ 2147483647 h 1603"/>
                <a:gd name="T104" fmla="*/ 2147483647 w 1475"/>
                <a:gd name="T105" fmla="*/ 2147483647 h 1603"/>
                <a:gd name="T106" fmla="*/ 2147483647 w 1475"/>
                <a:gd name="T107" fmla="*/ 2147483647 h 1603"/>
                <a:gd name="T108" fmla="*/ 2147483647 w 1475"/>
                <a:gd name="T109" fmla="*/ 2147483647 h 1603"/>
                <a:gd name="T110" fmla="*/ 2147483647 w 1475"/>
                <a:gd name="T111" fmla="*/ 2147483647 h 1603"/>
                <a:gd name="T112" fmla="*/ 2147483647 w 1475"/>
                <a:gd name="T113" fmla="*/ 2147483647 h 1603"/>
                <a:gd name="T114" fmla="*/ 2147483647 w 1475"/>
                <a:gd name="T115" fmla="*/ 2147483647 h 1603"/>
                <a:gd name="T116" fmla="*/ 2147483647 w 1475"/>
                <a:gd name="T117" fmla="*/ 2147483647 h 1603"/>
                <a:gd name="T118" fmla="*/ 2147483647 w 1475"/>
                <a:gd name="T119" fmla="*/ 2147483647 h 1603"/>
                <a:gd name="T120" fmla="*/ 2147483647 w 1475"/>
                <a:gd name="T121" fmla="*/ 2147483647 h 1603"/>
                <a:gd name="T122" fmla="*/ 2147483647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noFill/>
            <a:ln w="0">
              <a:solidFill>
                <a:srgbClr val="000000"/>
              </a:solidFill>
              <a:round/>
              <a:headEnd/>
              <a:tailEnd/>
            </a:ln>
          </p:spPr>
          <p:txBody>
            <a:bodyPr/>
            <a:lstStyle/>
            <a:p>
              <a:endParaRPr lang="ja-JP" altLang="en-US"/>
            </a:p>
          </p:txBody>
        </p:sp>
        <p:sp>
          <p:nvSpPr>
            <p:cNvPr id="3203" name="Freeform 188"/>
            <p:cNvSpPr>
              <a:spLocks noChangeAspect="1"/>
            </p:cNvSpPr>
            <p:nvPr/>
          </p:nvSpPr>
          <p:spPr bwMode="auto">
            <a:xfrm>
              <a:off x="9505" y="8351"/>
              <a:ext cx="1584" cy="2100"/>
            </a:xfrm>
            <a:custGeom>
              <a:avLst/>
              <a:gdLst>
                <a:gd name="T0" fmla="*/ 2147483647 w 993"/>
                <a:gd name="T1" fmla="*/ 2147483647 h 1319"/>
                <a:gd name="T2" fmla="*/ 2147483647 w 993"/>
                <a:gd name="T3" fmla="*/ 2147483647 h 1319"/>
                <a:gd name="T4" fmla="*/ 2147483647 w 993"/>
                <a:gd name="T5" fmla="*/ 2147483647 h 1319"/>
                <a:gd name="T6" fmla="*/ 2147483647 w 993"/>
                <a:gd name="T7" fmla="*/ 2147483647 h 1319"/>
                <a:gd name="T8" fmla="*/ 2147483647 w 993"/>
                <a:gd name="T9" fmla="*/ 2147483647 h 1319"/>
                <a:gd name="T10" fmla="*/ 2147483647 w 993"/>
                <a:gd name="T11" fmla="*/ 2147483647 h 1319"/>
                <a:gd name="T12" fmla="*/ 2147483647 w 993"/>
                <a:gd name="T13" fmla="*/ 2147483647 h 1319"/>
                <a:gd name="T14" fmla="*/ 2147483647 w 993"/>
                <a:gd name="T15" fmla="*/ 2147483647 h 1319"/>
                <a:gd name="T16" fmla="*/ 2147483647 w 993"/>
                <a:gd name="T17" fmla="*/ 2147483647 h 1319"/>
                <a:gd name="T18" fmla="*/ 2147483647 w 993"/>
                <a:gd name="T19" fmla="*/ 2147483647 h 1319"/>
                <a:gd name="T20" fmla="*/ 2147483647 w 993"/>
                <a:gd name="T21" fmla="*/ 2147483647 h 1319"/>
                <a:gd name="T22" fmla="*/ 2147483647 w 993"/>
                <a:gd name="T23" fmla="*/ 2147483647 h 1319"/>
                <a:gd name="T24" fmla="*/ 2147483647 w 993"/>
                <a:gd name="T25" fmla="*/ 2147483647 h 1319"/>
                <a:gd name="T26" fmla="*/ 2147483647 w 993"/>
                <a:gd name="T27" fmla="*/ 2147483647 h 1319"/>
                <a:gd name="T28" fmla="*/ 2147483647 w 993"/>
                <a:gd name="T29" fmla="*/ 2147483647 h 1319"/>
                <a:gd name="T30" fmla="*/ 2147483647 w 993"/>
                <a:gd name="T31" fmla="*/ 2147483647 h 1319"/>
                <a:gd name="T32" fmla="*/ 2147483647 w 993"/>
                <a:gd name="T33" fmla="*/ 2147483647 h 1319"/>
                <a:gd name="T34" fmla="*/ 2147483647 w 993"/>
                <a:gd name="T35" fmla="*/ 2147483647 h 1319"/>
                <a:gd name="T36" fmla="*/ 2147483647 w 993"/>
                <a:gd name="T37" fmla="*/ 2147483647 h 1319"/>
                <a:gd name="T38" fmla="*/ 2147483647 w 993"/>
                <a:gd name="T39" fmla="*/ 2147483647 h 1319"/>
                <a:gd name="T40" fmla="*/ 2147483647 w 993"/>
                <a:gd name="T41" fmla="*/ 2147483647 h 1319"/>
                <a:gd name="T42" fmla="*/ 2147483647 w 993"/>
                <a:gd name="T43" fmla="*/ 2147483647 h 1319"/>
                <a:gd name="T44" fmla="*/ 2147483647 w 993"/>
                <a:gd name="T45" fmla="*/ 2147483647 h 1319"/>
                <a:gd name="T46" fmla="*/ 2147483647 w 993"/>
                <a:gd name="T47" fmla="*/ 2147483647 h 1319"/>
                <a:gd name="T48" fmla="*/ 2147483647 w 993"/>
                <a:gd name="T49" fmla="*/ 2147483647 h 1319"/>
                <a:gd name="T50" fmla="*/ 2147483647 w 993"/>
                <a:gd name="T51" fmla="*/ 2147483647 h 1319"/>
                <a:gd name="T52" fmla="*/ 2147483647 w 993"/>
                <a:gd name="T53" fmla="*/ 2147483647 h 1319"/>
                <a:gd name="T54" fmla="*/ 2147483647 w 993"/>
                <a:gd name="T55" fmla="*/ 2147483647 h 1319"/>
                <a:gd name="T56" fmla="*/ 2147483647 w 993"/>
                <a:gd name="T57" fmla="*/ 2147483647 h 1319"/>
                <a:gd name="T58" fmla="*/ 2147483647 w 993"/>
                <a:gd name="T59" fmla="*/ 2147483647 h 1319"/>
                <a:gd name="T60" fmla="*/ 2147483647 w 993"/>
                <a:gd name="T61" fmla="*/ 2147483647 h 1319"/>
                <a:gd name="T62" fmla="*/ 2147483647 w 993"/>
                <a:gd name="T63" fmla="*/ 2147483647 h 1319"/>
                <a:gd name="T64" fmla="*/ 2147483647 w 993"/>
                <a:gd name="T65" fmla="*/ 2147483647 h 1319"/>
                <a:gd name="T66" fmla="*/ 2147483647 w 993"/>
                <a:gd name="T67" fmla="*/ 2147483647 h 1319"/>
                <a:gd name="T68" fmla="*/ 2147483647 w 993"/>
                <a:gd name="T69" fmla="*/ 2147483647 h 1319"/>
                <a:gd name="T70" fmla="*/ 2147483647 w 993"/>
                <a:gd name="T71" fmla="*/ 2147483647 h 1319"/>
                <a:gd name="T72" fmla="*/ 2147483647 w 993"/>
                <a:gd name="T73" fmla="*/ 2147483647 h 1319"/>
                <a:gd name="T74" fmla="*/ 2147483647 w 993"/>
                <a:gd name="T75" fmla="*/ 2147483647 h 1319"/>
                <a:gd name="T76" fmla="*/ 2147483647 w 993"/>
                <a:gd name="T77" fmla="*/ 2147483647 h 1319"/>
                <a:gd name="T78" fmla="*/ 2147483647 w 993"/>
                <a:gd name="T79" fmla="*/ 2147483647 h 1319"/>
                <a:gd name="T80" fmla="*/ 2147483647 w 993"/>
                <a:gd name="T81" fmla="*/ 2147483647 h 1319"/>
                <a:gd name="T82" fmla="*/ 2147483647 w 993"/>
                <a:gd name="T83" fmla="*/ 2147483647 h 1319"/>
                <a:gd name="T84" fmla="*/ 2147483647 w 993"/>
                <a:gd name="T85" fmla="*/ 2147483647 h 1319"/>
                <a:gd name="T86" fmla="*/ 2147483647 w 993"/>
                <a:gd name="T87" fmla="*/ 2147483647 h 1319"/>
                <a:gd name="T88" fmla="*/ 0 w 993"/>
                <a:gd name="T89" fmla="*/ 2147483647 h 1319"/>
                <a:gd name="T90" fmla="*/ 2147483647 w 993"/>
                <a:gd name="T91" fmla="*/ 2147483647 h 1319"/>
                <a:gd name="T92" fmla="*/ 2147483647 w 993"/>
                <a:gd name="T93" fmla="*/ 2147483647 h 1319"/>
                <a:gd name="T94" fmla="*/ 2147483647 w 993"/>
                <a:gd name="T95" fmla="*/ 2147483647 h 1319"/>
                <a:gd name="T96" fmla="*/ 2147483647 w 993"/>
                <a:gd name="T97" fmla="*/ 2147483647 h 1319"/>
                <a:gd name="T98" fmla="*/ 2147483647 w 993"/>
                <a:gd name="T99" fmla="*/ 2147483647 h 1319"/>
                <a:gd name="T100" fmla="*/ 2147483647 w 993"/>
                <a:gd name="T101" fmla="*/ 2147483647 h 1319"/>
                <a:gd name="T102" fmla="*/ 2147483647 w 993"/>
                <a:gd name="T103" fmla="*/ 2147483647 h 1319"/>
                <a:gd name="T104" fmla="*/ 2147483647 w 993"/>
                <a:gd name="T105" fmla="*/ 2147483647 h 1319"/>
                <a:gd name="T106" fmla="*/ 2147483647 w 993"/>
                <a:gd name="T107" fmla="*/ 2147483647 h 1319"/>
                <a:gd name="T108" fmla="*/ 2147483647 w 993"/>
                <a:gd name="T109" fmla="*/ 2147483647 h 1319"/>
                <a:gd name="T110" fmla="*/ 2147483647 w 993"/>
                <a:gd name="T111" fmla="*/ 0 h 1319"/>
                <a:gd name="T112" fmla="*/ 2147483647 w 993"/>
                <a:gd name="T113" fmla="*/ 2147483647 h 1319"/>
                <a:gd name="T114" fmla="*/ 2147483647 w 993"/>
                <a:gd name="T115" fmla="*/ 2147483647 h 1319"/>
                <a:gd name="T116" fmla="*/ 2147483647 w 993"/>
                <a:gd name="T117" fmla="*/ 2147483647 h 1319"/>
                <a:gd name="T118" fmla="*/ 2147483647 w 993"/>
                <a:gd name="T119" fmla="*/ 2147483647 h 1319"/>
                <a:gd name="T120" fmla="*/ 2147483647 w 993"/>
                <a:gd name="T121" fmla="*/ 2147483647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a:lstStyle/>
            <a:p>
              <a:endParaRPr lang="ja-JP" altLang="en-US"/>
            </a:p>
          </p:txBody>
        </p:sp>
        <p:sp>
          <p:nvSpPr>
            <p:cNvPr id="3204" name="Freeform 189"/>
            <p:cNvSpPr>
              <a:spLocks noChangeAspect="1"/>
            </p:cNvSpPr>
            <p:nvPr/>
          </p:nvSpPr>
          <p:spPr bwMode="auto">
            <a:xfrm>
              <a:off x="9913" y="4285"/>
              <a:ext cx="1606" cy="2982"/>
            </a:xfrm>
            <a:custGeom>
              <a:avLst/>
              <a:gdLst>
                <a:gd name="T0" fmla="*/ 2147483647 w 1006"/>
                <a:gd name="T1" fmla="*/ 2147483647 h 1873"/>
                <a:gd name="T2" fmla="*/ 2147483647 w 1006"/>
                <a:gd name="T3" fmla="*/ 2147483647 h 1873"/>
                <a:gd name="T4" fmla="*/ 2147483647 w 1006"/>
                <a:gd name="T5" fmla="*/ 2147483647 h 1873"/>
                <a:gd name="T6" fmla="*/ 2147483647 w 1006"/>
                <a:gd name="T7" fmla="*/ 2147483647 h 1873"/>
                <a:gd name="T8" fmla="*/ 2147483647 w 1006"/>
                <a:gd name="T9" fmla="*/ 2147483647 h 1873"/>
                <a:gd name="T10" fmla="*/ 2147483647 w 1006"/>
                <a:gd name="T11" fmla="*/ 2147483647 h 1873"/>
                <a:gd name="T12" fmla="*/ 2147483647 w 1006"/>
                <a:gd name="T13" fmla="*/ 2147483647 h 1873"/>
                <a:gd name="T14" fmla="*/ 2147483647 w 1006"/>
                <a:gd name="T15" fmla="*/ 2147483647 h 1873"/>
                <a:gd name="T16" fmla="*/ 2147483647 w 1006"/>
                <a:gd name="T17" fmla="*/ 2147483647 h 1873"/>
                <a:gd name="T18" fmla="*/ 2147483647 w 1006"/>
                <a:gd name="T19" fmla="*/ 2147483647 h 1873"/>
                <a:gd name="T20" fmla="*/ 2147483647 w 1006"/>
                <a:gd name="T21" fmla="*/ 2147483647 h 1873"/>
                <a:gd name="T22" fmla="*/ 2147483647 w 1006"/>
                <a:gd name="T23" fmla="*/ 2147483647 h 1873"/>
                <a:gd name="T24" fmla="*/ 2147483647 w 1006"/>
                <a:gd name="T25" fmla="*/ 2147483647 h 1873"/>
                <a:gd name="T26" fmla="*/ 2147483647 w 1006"/>
                <a:gd name="T27" fmla="*/ 2147483647 h 1873"/>
                <a:gd name="T28" fmla="*/ 2147483647 w 1006"/>
                <a:gd name="T29" fmla="*/ 2147483647 h 1873"/>
                <a:gd name="T30" fmla="*/ 2147483647 w 1006"/>
                <a:gd name="T31" fmla="*/ 2147483647 h 1873"/>
                <a:gd name="T32" fmla="*/ 2147483647 w 1006"/>
                <a:gd name="T33" fmla="*/ 2147483647 h 1873"/>
                <a:gd name="T34" fmla="*/ 2147483647 w 1006"/>
                <a:gd name="T35" fmla="*/ 2147483647 h 1873"/>
                <a:gd name="T36" fmla="*/ 2147483647 w 1006"/>
                <a:gd name="T37" fmla="*/ 2147483647 h 1873"/>
                <a:gd name="T38" fmla="*/ 2147483647 w 1006"/>
                <a:gd name="T39" fmla="*/ 2147483647 h 1873"/>
                <a:gd name="T40" fmla="*/ 2147483647 w 1006"/>
                <a:gd name="T41" fmla="*/ 2147483647 h 1873"/>
                <a:gd name="T42" fmla="*/ 2147483647 w 1006"/>
                <a:gd name="T43" fmla="*/ 2147483647 h 1873"/>
                <a:gd name="T44" fmla="*/ 2147483647 w 1006"/>
                <a:gd name="T45" fmla="*/ 2147483647 h 1873"/>
                <a:gd name="T46" fmla="*/ 2147483647 w 1006"/>
                <a:gd name="T47" fmla="*/ 2147483647 h 1873"/>
                <a:gd name="T48" fmla="*/ 2147483647 w 1006"/>
                <a:gd name="T49" fmla="*/ 2147483647 h 1873"/>
                <a:gd name="T50" fmla="*/ 2147483647 w 1006"/>
                <a:gd name="T51" fmla="*/ 2147483647 h 1873"/>
                <a:gd name="T52" fmla="*/ 2147483647 w 1006"/>
                <a:gd name="T53" fmla="*/ 2147483647 h 1873"/>
                <a:gd name="T54" fmla="*/ 2147483647 w 1006"/>
                <a:gd name="T55" fmla="*/ 2147483647 h 1873"/>
                <a:gd name="T56" fmla="*/ 2147483647 w 1006"/>
                <a:gd name="T57" fmla="*/ 2147483647 h 1873"/>
                <a:gd name="T58" fmla="*/ 2147483647 w 1006"/>
                <a:gd name="T59" fmla="*/ 2147483647 h 1873"/>
                <a:gd name="T60" fmla="*/ 2147483647 w 1006"/>
                <a:gd name="T61" fmla="*/ 2147483647 h 1873"/>
                <a:gd name="T62" fmla="*/ 2147483647 w 1006"/>
                <a:gd name="T63" fmla="*/ 2147483647 h 1873"/>
                <a:gd name="T64" fmla="*/ 2147483647 w 1006"/>
                <a:gd name="T65" fmla="*/ 2147483647 h 1873"/>
                <a:gd name="T66" fmla="*/ 2147483647 w 1006"/>
                <a:gd name="T67" fmla="*/ 2147483647 h 1873"/>
                <a:gd name="T68" fmla="*/ 2147483647 w 1006"/>
                <a:gd name="T69" fmla="*/ 2147483647 h 1873"/>
                <a:gd name="T70" fmla="*/ 2147483647 w 1006"/>
                <a:gd name="T71" fmla="*/ 2147483647 h 1873"/>
                <a:gd name="T72" fmla="*/ 2147483647 w 1006"/>
                <a:gd name="T73" fmla="*/ 2147483647 h 1873"/>
                <a:gd name="T74" fmla="*/ 2147483647 w 1006"/>
                <a:gd name="T75" fmla="*/ 2147483647 h 1873"/>
                <a:gd name="T76" fmla="*/ 2147483647 w 1006"/>
                <a:gd name="T77" fmla="*/ 2147483647 h 1873"/>
                <a:gd name="T78" fmla="*/ 2147483647 w 1006"/>
                <a:gd name="T79" fmla="*/ 2147483647 h 1873"/>
                <a:gd name="T80" fmla="*/ 2147483647 w 1006"/>
                <a:gd name="T81" fmla="*/ 2147483647 h 1873"/>
                <a:gd name="T82" fmla="*/ 2147483647 w 1006"/>
                <a:gd name="T83" fmla="*/ 2147483647 h 1873"/>
                <a:gd name="T84" fmla="*/ 2147483647 w 1006"/>
                <a:gd name="T85" fmla="*/ 2147483647 h 1873"/>
                <a:gd name="T86" fmla="*/ 2147483647 w 1006"/>
                <a:gd name="T87" fmla="*/ 2147483647 h 1873"/>
                <a:gd name="T88" fmla="*/ 2147483647 w 1006"/>
                <a:gd name="T89" fmla="*/ 2147483647 h 1873"/>
                <a:gd name="T90" fmla="*/ 2147483647 w 1006"/>
                <a:gd name="T91" fmla="*/ 2147483647 h 1873"/>
                <a:gd name="T92" fmla="*/ 2147483647 w 1006"/>
                <a:gd name="T93" fmla="*/ 2147483647 h 1873"/>
                <a:gd name="T94" fmla="*/ 2147483647 w 1006"/>
                <a:gd name="T95" fmla="*/ 2147483647 h 1873"/>
                <a:gd name="T96" fmla="*/ 2147483647 w 1006"/>
                <a:gd name="T97" fmla="*/ 2147483647 h 1873"/>
                <a:gd name="T98" fmla="*/ 2147483647 w 1006"/>
                <a:gd name="T99" fmla="*/ 2147483647 h 1873"/>
                <a:gd name="T100" fmla="*/ 2147483647 w 1006"/>
                <a:gd name="T101" fmla="*/ 2147483647 h 1873"/>
                <a:gd name="T102" fmla="*/ 2147483647 w 1006"/>
                <a:gd name="T103" fmla="*/ 2147483647 h 1873"/>
                <a:gd name="T104" fmla="*/ 2147483647 w 1006"/>
                <a:gd name="T105" fmla="*/ 2147483647 h 1873"/>
                <a:gd name="T106" fmla="*/ 2147483647 w 1006"/>
                <a:gd name="T107" fmla="*/ 0 h 1873"/>
                <a:gd name="T108" fmla="*/ 2147483647 w 1006"/>
                <a:gd name="T109" fmla="*/ 2147483647 h 1873"/>
                <a:gd name="T110" fmla="*/ 2147483647 w 1006"/>
                <a:gd name="T111" fmla="*/ 2147483647 h 1873"/>
                <a:gd name="T112" fmla="*/ 2147483647 w 1006"/>
                <a:gd name="T113" fmla="*/ 2147483647 h 1873"/>
                <a:gd name="T114" fmla="*/ 2147483647 w 1006"/>
                <a:gd name="T115" fmla="*/ 2147483647 h 1873"/>
                <a:gd name="T116" fmla="*/ 2147483647 w 1006"/>
                <a:gd name="T117" fmla="*/ 2147483647 h 1873"/>
                <a:gd name="T118" fmla="*/ 2147483647 w 1006"/>
                <a:gd name="T119" fmla="*/ 2147483647 h 1873"/>
                <a:gd name="T120" fmla="*/ 2147483647 w 1006"/>
                <a:gd name="T121" fmla="*/ 2147483647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a:solidFill>
                <a:srgbClr val="000000"/>
              </a:solidFill>
              <a:round/>
              <a:headEnd/>
              <a:tailEnd/>
            </a:ln>
          </p:spPr>
          <p:txBody>
            <a:bodyPr/>
            <a:lstStyle/>
            <a:p>
              <a:endParaRPr lang="ja-JP" altLang="en-US"/>
            </a:p>
          </p:txBody>
        </p:sp>
        <p:sp>
          <p:nvSpPr>
            <p:cNvPr id="3205" name="Freeform 190"/>
            <p:cNvSpPr>
              <a:spLocks noChangeAspect="1"/>
            </p:cNvSpPr>
            <p:nvPr/>
          </p:nvSpPr>
          <p:spPr bwMode="auto">
            <a:xfrm>
              <a:off x="9918" y="10537"/>
              <a:ext cx="1992" cy="3906"/>
            </a:xfrm>
            <a:custGeom>
              <a:avLst/>
              <a:gdLst>
                <a:gd name="T0" fmla="*/ 2147483647 w 1248"/>
                <a:gd name="T1" fmla="*/ 2147483647 h 2454"/>
                <a:gd name="T2" fmla="*/ 2147483647 w 1248"/>
                <a:gd name="T3" fmla="*/ 2147483647 h 2454"/>
                <a:gd name="T4" fmla="*/ 2147483647 w 1248"/>
                <a:gd name="T5" fmla="*/ 2147483647 h 2454"/>
                <a:gd name="T6" fmla="*/ 2147483647 w 1248"/>
                <a:gd name="T7" fmla="*/ 2147483647 h 2454"/>
                <a:gd name="T8" fmla="*/ 2147483647 w 1248"/>
                <a:gd name="T9" fmla="*/ 2147483647 h 2454"/>
                <a:gd name="T10" fmla="*/ 2147483647 w 1248"/>
                <a:gd name="T11" fmla="*/ 2147483647 h 2454"/>
                <a:gd name="T12" fmla="*/ 2147483647 w 1248"/>
                <a:gd name="T13" fmla="*/ 2147483647 h 2454"/>
                <a:gd name="T14" fmla="*/ 2147483647 w 1248"/>
                <a:gd name="T15" fmla="*/ 2147483647 h 2454"/>
                <a:gd name="T16" fmla="*/ 2147483647 w 1248"/>
                <a:gd name="T17" fmla="*/ 2147483647 h 2454"/>
                <a:gd name="T18" fmla="*/ 2147483647 w 1248"/>
                <a:gd name="T19" fmla="*/ 2147483647 h 2454"/>
                <a:gd name="T20" fmla="*/ 2147483647 w 1248"/>
                <a:gd name="T21" fmla="*/ 2147483647 h 2454"/>
                <a:gd name="T22" fmla="*/ 2147483647 w 1248"/>
                <a:gd name="T23" fmla="*/ 2147483647 h 2454"/>
                <a:gd name="T24" fmla="*/ 2147483647 w 1248"/>
                <a:gd name="T25" fmla="*/ 2147483647 h 2454"/>
                <a:gd name="T26" fmla="*/ 2147483647 w 1248"/>
                <a:gd name="T27" fmla="*/ 2147483647 h 2454"/>
                <a:gd name="T28" fmla="*/ 2147483647 w 1248"/>
                <a:gd name="T29" fmla="*/ 2147483647 h 2454"/>
                <a:gd name="T30" fmla="*/ 2147483647 w 1248"/>
                <a:gd name="T31" fmla="*/ 2147483647 h 2454"/>
                <a:gd name="T32" fmla="*/ 2147483647 w 1248"/>
                <a:gd name="T33" fmla="*/ 2147483647 h 2454"/>
                <a:gd name="T34" fmla="*/ 2147483647 w 1248"/>
                <a:gd name="T35" fmla="*/ 2147483647 h 2454"/>
                <a:gd name="T36" fmla="*/ 2147483647 w 1248"/>
                <a:gd name="T37" fmla="*/ 2147483647 h 2454"/>
                <a:gd name="T38" fmla="*/ 2147483647 w 1248"/>
                <a:gd name="T39" fmla="*/ 2147483647 h 2454"/>
                <a:gd name="T40" fmla="*/ 2147483647 w 1248"/>
                <a:gd name="T41" fmla="*/ 2147483647 h 2454"/>
                <a:gd name="T42" fmla="*/ 2147483647 w 1248"/>
                <a:gd name="T43" fmla="*/ 2147483647 h 2454"/>
                <a:gd name="T44" fmla="*/ 2147483647 w 1248"/>
                <a:gd name="T45" fmla="*/ 2147483647 h 2454"/>
                <a:gd name="T46" fmla="*/ 2147483647 w 1248"/>
                <a:gd name="T47" fmla="*/ 2147483647 h 2454"/>
                <a:gd name="T48" fmla="*/ 2147483647 w 1248"/>
                <a:gd name="T49" fmla="*/ 2147483647 h 2454"/>
                <a:gd name="T50" fmla="*/ 2147483647 w 1248"/>
                <a:gd name="T51" fmla="*/ 2147483647 h 2454"/>
                <a:gd name="T52" fmla="*/ 2147483647 w 1248"/>
                <a:gd name="T53" fmla="*/ 2147483647 h 2454"/>
                <a:gd name="T54" fmla="*/ 2147483647 w 1248"/>
                <a:gd name="T55" fmla="*/ 2147483647 h 2454"/>
                <a:gd name="T56" fmla="*/ 2147483647 w 1248"/>
                <a:gd name="T57" fmla="*/ 2147483647 h 2454"/>
                <a:gd name="T58" fmla="*/ 2147483647 w 1248"/>
                <a:gd name="T59" fmla="*/ 2147483647 h 2454"/>
                <a:gd name="T60" fmla="*/ 2147483647 w 1248"/>
                <a:gd name="T61" fmla="*/ 2147483647 h 2454"/>
                <a:gd name="T62" fmla="*/ 2147483647 w 1248"/>
                <a:gd name="T63" fmla="*/ 2147483647 h 2454"/>
                <a:gd name="T64" fmla="*/ 2147483647 w 1248"/>
                <a:gd name="T65" fmla="*/ 2147483647 h 2454"/>
                <a:gd name="T66" fmla="*/ 2147483647 w 1248"/>
                <a:gd name="T67" fmla="*/ 2147483647 h 2454"/>
                <a:gd name="T68" fmla="*/ 2147483647 w 1248"/>
                <a:gd name="T69" fmla="*/ 2147483647 h 2454"/>
                <a:gd name="T70" fmla="*/ 2147483647 w 1248"/>
                <a:gd name="T71" fmla="*/ 2147483647 h 2454"/>
                <a:gd name="T72" fmla="*/ 2147483647 w 1248"/>
                <a:gd name="T73" fmla="*/ 2147483647 h 2454"/>
                <a:gd name="T74" fmla="*/ 2147483647 w 1248"/>
                <a:gd name="T75" fmla="*/ 2147483647 h 2454"/>
                <a:gd name="T76" fmla="*/ 2147483647 w 1248"/>
                <a:gd name="T77" fmla="*/ 2147483647 h 2454"/>
                <a:gd name="T78" fmla="*/ 2147483647 w 1248"/>
                <a:gd name="T79" fmla="*/ 2147483647 h 2454"/>
                <a:gd name="T80" fmla="*/ 2147483647 w 1248"/>
                <a:gd name="T81" fmla="*/ 2147483647 h 2454"/>
                <a:gd name="T82" fmla="*/ 2147483647 w 1248"/>
                <a:gd name="T83" fmla="*/ 2147483647 h 2454"/>
                <a:gd name="T84" fmla="*/ 2147483647 w 1248"/>
                <a:gd name="T85" fmla="*/ 2147483647 h 2454"/>
                <a:gd name="T86" fmla="*/ 2147483647 w 1248"/>
                <a:gd name="T87" fmla="*/ 2147483647 h 2454"/>
                <a:gd name="T88" fmla="*/ 2147483647 w 1248"/>
                <a:gd name="T89" fmla="*/ 2147483647 h 2454"/>
                <a:gd name="T90" fmla="*/ 2147483647 w 1248"/>
                <a:gd name="T91" fmla="*/ 2147483647 h 2454"/>
                <a:gd name="T92" fmla="*/ 2147483647 w 1248"/>
                <a:gd name="T93" fmla="*/ 2147483647 h 2454"/>
                <a:gd name="T94" fmla="*/ 2147483647 w 1248"/>
                <a:gd name="T95" fmla="*/ 2147483647 h 2454"/>
                <a:gd name="T96" fmla="*/ 2147483647 w 1248"/>
                <a:gd name="T97" fmla="*/ 2147483647 h 2454"/>
                <a:gd name="T98" fmla="*/ 2147483647 w 1248"/>
                <a:gd name="T99" fmla="*/ 2147483647 h 2454"/>
                <a:gd name="T100" fmla="*/ 2147483647 w 1248"/>
                <a:gd name="T101" fmla="*/ 2147483647 h 2454"/>
                <a:gd name="T102" fmla="*/ 2147483647 w 1248"/>
                <a:gd name="T103" fmla="*/ 2147483647 h 2454"/>
                <a:gd name="T104" fmla="*/ 2147483647 w 1248"/>
                <a:gd name="T105" fmla="*/ 2147483647 h 2454"/>
                <a:gd name="T106" fmla="*/ 2147483647 w 1248"/>
                <a:gd name="T107" fmla="*/ 2147483647 h 2454"/>
                <a:gd name="T108" fmla="*/ 2147483647 w 1248"/>
                <a:gd name="T109" fmla="*/ 2147483647 h 2454"/>
                <a:gd name="T110" fmla="*/ 2147483647 w 1248"/>
                <a:gd name="T111" fmla="*/ 2147483647 h 2454"/>
                <a:gd name="T112" fmla="*/ 2147483647 w 1248"/>
                <a:gd name="T113" fmla="*/ 2147483647 h 2454"/>
                <a:gd name="T114" fmla="*/ 2147483647 w 1248"/>
                <a:gd name="T115" fmla="*/ 2147483647 h 2454"/>
                <a:gd name="T116" fmla="*/ 2147483647 w 1248"/>
                <a:gd name="T117" fmla="*/ 2147483647 h 2454"/>
                <a:gd name="T118" fmla="*/ 2147483647 w 1248"/>
                <a:gd name="T119" fmla="*/ 2147483647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a:lstStyle/>
            <a:p>
              <a:endParaRPr lang="ja-JP" altLang="en-US"/>
            </a:p>
          </p:txBody>
        </p:sp>
        <p:sp>
          <p:nvSpPr>
            <p:cNvPr id="3206" name="Freeform 191"/>
            <p:cNvSpPr>
              <a:spLocks noChangeAspect="1"/>
            </p:cNvSpPr>
            <p:nvPr/>
          </p:nvSpPr>
          <p:spPr bwMode="auto">
            <a:xfrm>
              <a:off x="10909" y="7786"/>
              <a:ext cx="1923" cy="1377"/>
            </a:xfrm>
            <a:custGeom>
              <a:avLst/>
              <a:gdLst>
                <a:gd name="T0" fmla="*/ 2147483647 w 1205"/>
                <a:gd name="T1" fmla="*/ 2147483647 h 865"/>
                <a:gd name="T2" fmla="*/ 2147483647 w 1205"/>
                <a:gd name="T3" fmla="*/ 2147483647 h 865"/>
                <a:gd name="T4" fmla="*/ 2147483647 w 1205"/>
                <a:gd name="T5" fmla="*/ 2147483647 h 865"/>
                <a:gd name="T6" fmla="*/ 2147483647 w 1205"/>
                <a:gd name="T7" fmla="*/ 2147483647 h 865"/>
                <a:gd name="T8" fmla="*/ 2147483647 w 1205"/>
                <a:gd name="T9" fmla="*/ 2147483647 h 865"/>
                <a:gd name="T10" fmla="*/ 2147483647 w 1205"/>
                <a:gd name="T11" fmla="*/ 2147483647 h 865"/>
                <a:gd name="T12" fmla="*/ 2147483647 w 1205"/>
                <a:gd name="T13" fmla="*/ 2147483647 h 865"/>
                <a:gd name="T14" fmla="*/ 2147483647 w 1205"/>
                <a:gd name="T15" fmla="*/ 2147483647 h 865"/>
                <a:gd name="T16" fmla="*/ 2147483647 w 1205"/>
                <a:gd name="T17" fmla="*/ 2147483647 h 865"/>
                <a:gd name="T18" fmla="*/ 2147483647 w 1205"/>
                <a:gd name="T19" fmla="*/ 2147483647 h 865"/>
                <a:gd name="T20" fmla="*/ 2147483647 w 1205"/>
                <a:gd name="T21" fmla="*/ 2147483647 h 865"/>
                <a:gd name="T22" fmla="*/ 2147483647 w 1205"/>
                <a:gd name="T23" fmla="*/ 2147483647 h 865"/>
                <a:gd name="T24" fmla="*/ 2147483647 w 1205"/>
                <a:gd name="T25" fmla="*/ 2147483647 h 865"/>
                <a:gd name="T26" fmla="*/ 2147483647 w 1205"/>
                <a:gd name="T27" fmla="*/ 2147483647 h 865"/>
                <a:gd name="T28" fmla="*/ 2147483647 w 1205"/>
                <a:gd name="T29" fmla="*/ 2147483647 h 865"/>
                <a:gd name="T30" fmla="*/ 2147483647 w 1205"/>
                <a:gd name="T31" fmla="*/ 2147483647 h 865"/>
                <a:gd name="T32" fmla="*/ 2147483647 w 1205"/>
                <a:gd name="T33" fmla="*/ 2147483647 h 865"/>
                <a:gd name="T34" fmla="*/ 2147483647 w 1205"/>
                <a:gd name="T35" fmla="*/ 2147483647 h 865"/>
                <a:gd name="T36" fmla="*/ 2147483647 w 1205"/>
                <a:gd name="T37" fmla="*/ 2147483647 h 865"/>
                <a:gd name="T38" fmla="*/ 2147483647 w 1205"/>
                <a:gd name="T39" fmla="*/ 2147483647 h 865"/>
                <a:gd name="T40" fmla="*/ 2147483647 w 1205"/>
                <a:gd name="T41" fmla="*/ 2147483647 h 865"/>
                <a:gd name="T42" fmla="*/ 2147483647 w 1205"/>
                <a:gd name="T43" fmla="*/ 2147483647 h 865"/>
                <a:gd name="T44" fmla="*/ 2147483647 w 1205"/>
                <a:gd name="T45" fmla="*/ 2147483647 h 865"/>
                <a:gd name="T46" fmla="*/ 2147483647 w 1205"/>
                <a:gd name="T47" fmla="*/ 2147483647 h 865"/>
                <a:gd name="T48" fmla="*/ 2147483647 w 1205"/>
                <a:gd name="T49" fmla="*/ 2147483647 h 865"/>
                <a:gd name="T50" fmla="*/ 2147483647 w 1205"/>
                <a:gd name="T51" fmla="*/ 2147483647 h 865"/>
                <a:gd name="T52" fmla="*/ 2147483647 w 1205"/>
                <a:gd name="T53" fmla="*/ 2147483647 h 865"/>
                <a:gd name="T54" fmla="*/ 2147483647 w 1205"/>
                <a:gd name="T55" fmla="*/ 2147483647 h 865"/>
                <a:gd name="T56" fmla="*/ 2147483647 w 1205"/>
                <a:gd name="T57" fmla="*/ 2147483647 h 865"/>
                <a:gd name="T58" fmla="*/ 2147483647 w 1205"/>
                <a:gd name="T59" fmla="*/ 2147483647 h 865"/>
                <a:gd name="T60" fmla="*/ 2147483647 w 1205"/>
                <a:gd name="T61" fmla="*/ 2147483647 h 865"/>
                <a:gd name="T62" fmla="*/ 2147483647 w 1205"/>
                <a:gd name="T63" fmla="*/ 2147483647 h 865"/>
                <a:gd name="T64" fmla="*/ 2147483647 w 1205"/>
                <a:gd name="T65" fmla="*/ 2147483647 h 865"/>
                <a:gd name="T66" fmla="*/ 2147483647 w 1205"/>
                <a:gd name="T67" fmla="*/ 2147483647 h 865"/>
                <a:gd name="T68" fmla="*/ 2147483647 w 1205"/>
                <a:gd name="T69" fmla="*/ 2147483647 h 865"/>
                <a:gd name="T70" fmla="*/ 2147483647 w 1205"/>
                <a:gd name="T71" fmla="*/ 2147483647 h 865"/>
                <a:gd name="T72" fmla="*/ 2147483647 w 1205"/>
                <a:gd name="T73" fmla="*/ 2147483647 h 865"/>
                <a:gd name="T74" fmla="*/ 2147483647 w 1205"/>
                <a:gd name="T75" fmla="*/ 2147483647 h 865"/>
                <a:gd name="T76" fmla="*/ 2147483647 w 1205"/>
                <a:gd name="T77" fmla="*/ 2147483647 h 865"/>
                <a:gd name="T78" fmla="*/ 2147483647 w 1205"/>
                <a:gd name="T79" fmla="*/ 2147483647 h 865"/>
                <a:gd name="T80" fmla="*/ 2147483647 w 1205"/>
                <a:gd name="T81" fmla="*/ 2147483647 h 865"/>
                <a:gd name="T82" fmla="*/ 0 w 1205"/>
                <a:gd name="T83" fmla="*/ 2147483647 h 865"/>
                <a:gd name="T84" fmla="*/ 2147483647 w 1205"/>
                <a:gd name="T85" fmla="*/ 2147483647 h 865"/>
                <a:gd name="T86" fmla="*/ 2147483647 w 1205"/>
                <a:gd name="T87" fmla="*/ 2147483647 h 865"/>
                <a:gd name="T88" fmla="*/ 2147483647 w 1205"/>
                <a:gd name="T89" fmla="*/ 2147483647 h 865"/>
                <a:gd name="T90" fmla="*/ 2147483647 w 1205"/>
                <a:gd name="T91" fmla="*/ 2147483647 h 865"/>
                <a:gd name="T92" fmla="*/ 2147483647 w 1205"/>
                <a:gd name="T93" fmla="*/ 2147483647 h 865"/>
                <a:gd name="T94" fmla="*/ 2147483647 w 1205"/>
                <a:gd name="T95" fmla="*/ 2147483647 h 865"/>
                <a:gd name="T96" fmla="*/ 2147483647 w 1205"/>
                <a:gd name="T97" fmla="*/ 2147483647 h 865"/>
                <a:gd name="T98" fmla="*/ 2147483647 w 1205"/>
                <a:gd name="T99" fmla="*/ 2147483647 h 865"/>
                <a:gd name="T100" fmla="*/ 2147483647 w 1205"/>
                <a:gd name="T101" fmla="*/ 2147483647 h 865"/>
                <a:gd name="T102" fmla="*/ 2147483647 w 1205"/>
                <a:gd name="T103" fmla="*/ 2147483647 h 865"/>
                <a:gd name="T104" fmla="*/ 2147483647 w 1205"/>
                <a:gd name="T105" fmla="*/ 2147483647 h 865"/>
                <a:gd name="T106" fmla="*/ 2147483647 w 1205"/>
                <a:gd name="T107" fmla="*/ 2147483647 h 865"/>
                <a:gd name="T108" fmla="*/ 2147483647 w 1205"/>
                <a:gd name="T109" fmla="*/ 2147483647 h 865"/>
                <a:gd name="T110" fmla="*/ 2147483647 w 1205"/>
                <a:gd name="T111" fmla="*/ 2147483647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noFill/>
            <a:ln w="0">
              <a:solidFill>
                <a:srgbClr val="000000"/>
              </a:solidFill>
              <a:round/>
              <a:headEnd/>
              <a:tailEnd/>
            </a:ln>
          </p:spPr>
          <p:txBody>
            <a:bodyPr/>
            <a:lstStyle/>
            <a:p>
              <a:endParaRPr lang="ja-JP" altLang="en-US"/>
            </a:p>
          </p:txBody>
        </p:sp>
        <p:sp>
          <p:nvSpPr>
            <p:cNvPr id="3207" name="Freeform 192"/>
            <p:cNvSpPr>
              <a:spLocks noChangeAspect="1"/>
            </p:cNvSpPr>
            <p:nvPr/>
          </p:nvSpPr>
          <p:spPr bwMode="auto">
            <a:xfrm>
              <a:off x="9278" y="1802"/>
              <a:ext cx="3396" cy="3432"/>
            </a:xfrm>
            <a:custGeom>
              <a:avLst/>
              <a:gdLst>
                <a:gd name="T0" fmla="*/ 2147483647 w 2128"/>
                <a:gd name="T1" fmla="*/ 2147483647 h 2156"/>
                <a:gd name="T2" fmla="*/ 2147483647 w 2128"/>
                <a:gd name="T3" fmla="*/ 2147483647 h 2156"/>
                <a:gd name="T4" fmla="*/ 2147483647 w 2128"/>
                <a:gd name="T5" fmla="*/ 2147483647 h 2156"/>
                <a:gd name="T6" fmla="*/ 2147483647 w 2128"/>
                <a:gd name="T7" fmla="*/ 2147483647 h 2156"/>
                <a:gd name="T8" fmla="*/ 2147483647 w 2128"/>
                <a:gd name="T9" fmla="*/ 2147483647 h 2156"/>
                <a:gd name="T10" fmla="*/ 2147483647 w 2128"/>
                <a:gd name="T11" fmla="*/ 2147483647 h 2156"/>
                <a:gd name="T12" fmla="*/ 2147483647 w 2128"/>
                <a:gd name="T13" fmla="*/ 2147483647 h 2156"/>
                <a:gd name="T14" fmla="*/ 2147483647 w 2128"/>
                <a:gd name="T15" fmla="*/ 2147483647 h 2156"/>
                <a:gd name="T16" fmla="*/ 2147483647 w 2128"/>
                <a:gd name="T17" fmla="*/ 2147483647 h 2156"/>
                <a:gd name="T18" fmla="*/ 2147483647 w 2128"/>
                <a:gd name="T19" fmla="*/ 2147483647 h 2156"/>
                <a:gd name="T20" fmla="*/ 2147483647 w 2128"/>
                <a:gd name="T21" fmla="*/ 2147483647 h 2156"/>
                <a:gd name="T22" fmla="*/ 2147483647 w 2128"/>
                <a:gd name="T23" fmla="*/ 2147483647 h 2156"/>
                <a:gd name="T24" fmla="*/ 2147483647 w 2128"/>
                <a:gd name="T25" fmla="*/ 2147483647 h 2156"/>
                <a:gd name="T26" fmla="*/ 2147483647 w 2128"/>
                <a:gd name="T27" fmla="*/ 2147483647 h 2156"/>
                <a:gd name="T28" fmla="*/ 2147483647 w 2128"/>
                <a:gd name="T29" fmla="*/ 2147483647 h 2156"/>
                <a:gd name="T30" fmla="*/ 2147483647 w 2128"/>
                <a:gd name="T31" fmla="*/ 2147483647 h 2156"/>
                <a:gd name="T32" fmla="*/ 2147483647 w 2128"/>
                <a:gd name="T33" fmla="*/ 2147483647 h 2156"/>
                <a:gd name="T34" fmla="*/ 2147483647 w 2128"/>
                <a:gd name="T35" fmla="*/ 2147483647 h 2156"/>
                <a:gd name="T36" fmla="*/ 2147483647 w 2128"/>
                <a:gd name="T37" fmla="*/ 2147483647 h 2156"/>
                <a:gd name="T38" fmla="*/ 2147483647 w 2128"/>
                <a:gd name="T39" fmla="*/ 2147483647 h 2156"/>
                <a:gd name="T40" fmla="*/ 2147483647 w 2128"/>
                <a:gd name="T41" fmla="*/ 2147483647 h 2156"/>
                <a:gd name="T42" fmla="*/ 2147483647 w 2128"/>
                <a:gd name="T43" fmla="*/ 2147483647 h 2156"/>
                <a:gd name="T44" fmla="*/ 2147483647 w 2128"/>
                <a:gd name="T45" fmla="*/ 2147483647 h 2156"/>
                <a:gd name="T46" fmla="*/ 2147483647 w 2128"/>
                <a:gd name="T47" fmla="*/ 2147483647 h 2156"/>
                <a:gd name="T48" fmla="*/ 2147483647 w 2128"/>
                <a:gd name="T49" fmla="*/ 2147483647 h 2156"/>
                <a:gd name="T50" fmla="*/ 2147483647 w 2128"/>
                <a:gd name="T51" fmla="*/ 2147483647 h 2156"/>
                <a:gd name="T52" fmla="*/ 2147483647 w 2128"/>
                <a:gd name="T53" fmla="*/ 2147483647 h 2156"/>
                <a:gd name="T54" fmla="*/ 2147483647 w 2128"/>
                <a:gd name="T55" fmla="*/ 2147483647 h 2156"/>
                <a:gd name="T56" fmla="*/ 2147483647 w 2128"/>
                <a:gd name="T57" fmla="*/ 2147483647 h 2156"/>
                <a:gd name="T58" fmla="*/ 0 w 2128"/>
                <a:gd name="T59" fmla="*/ 2147483647 h 2156"/>
                <a:gd name="T60" fmla="*/ 0 w 2128"/>
                <a:gd name="T61" fmla="*/ 2147483647 h 2156"/>
                <a:gd name="T62" fmla="*/ 2147483647 w 2128"/>
                <a:gd name="T63" fmla="*/ 2147483647 h 2156"/>
                <a:gd name="T64" fmla="*/ 2147483647 w 2128"/>
                <a:gd name="T65" fmla="*/ 2147483647 h 2156"/>
                <a:gd name="T66" fmla="*/ 2147483647 w 2128"/>
                <a:gd name="T67" fmla="*/ 2147483647 h 2156"/>
                <a:gd name="T68" fmla="*/ 2147483647 w 2128"/>
                <a:gd name="T69" fmla="*/ 2147483647 h 2156"/>
                <a:gd name="T70" fmla="*/ 2147483647 w 2128"/>
                <a:gd name="T71" fmla="*/ 2147483647 h 2156"/>
                <a:gd name="T72" fmla="*/ 2147483647 w 2128"/>
                <a:gd name="T73" fmla="*/ 2147483647 h 2156"/>
                <a:gd name="T74" fmla="*/ 2147483647 w 2128"/>
                <a:gd name="T75" fmla="*/ 2147483647 h 2156"/>
                <a:gd name="T76" fmla="*/ 2147483647 w 2128"/>
                <a:gd name="T77" fmla="*/ 2147483647 h 2156"/>
                <a:gd name="T78" fmla="*/ 2147483647 w 2128"/>
                <a:gd name="T79" fmla="*/ 2147483647 h 2156"/>
                <a:gd name="T80" fmla="*/ 2147483647 w 2128"/>
                <a:gd name="T81" fmla="*/ 2147483647 h 2156"/>
                <a:gd name="T82" fmla="*/ 2147483647 w 2128"/>
                <a:gd name="T83" fmla="*/ 2147483647 h 2156"/>
                <a:gd name="T84" fmla="*/ 2147483647 w 2128"/>
                <a:gd name="T85" fmla="*/ 2147483647 h 2156"/>
                <a:gd name="T86" fmla="*/ 2147483647 w 2128"/>
                <a:gd name="T87" fmla="*/ 2147483647 h 2156"/>
                <a:gd name="T88" fmla="*/ 2147483647 w 2128"/>
                <a:gd name="T89" fmla="*/ 2147483647 h 2156"/>
                <a:gd name="T90" fmla="*/ 2147483647 w 2128"/>
                <a:gd name="T91" fmla="*/ 2147483647 h 2156"/>
                <a:gd name="T92" fmla="*/ 2147483647 w 2128"/>
                <a:gd name="T93" fmla="*/ 2147483647 h 2156"/>
                <a:gd name="T94" fmla="*/ 2147483647 w 2128"/>
                <a:gd name="T95" fmla="*/ 2147483647 h 2156"/>
                <a:gd name="T96" fmla="*/ 2147483647 w 2128"/>
                <a:gd name="T97" fmla="*/ 2147483647 h 2156"/>
                <a:gd name="T98" fmla="*/ 2147483647 w 2128"/>
                <a:gd name="T99" fmla="*/ 2147483647 h 2156"/>
                <a:gd name="T100" fmla="*/ 2147483647 w 2128"/>
                <a:gd name="T101" fmla="*/ 2147483647 h 2156"/>
                <a:gd name="T102" fmla="*/ 2147483647 w 2128"/>
                <a:gd name="T103" fmla="*/ 2147483647 h 2156"/>
                <a:gd name="T104" fmla="*/ 2147483647 w 2128"/>
                <a:gd name="T105" fmla="*/ 2147483647 h 2156"/>
                <a:gd name="T106" fmla="*/ 2147483647 w 2128"/>
                <a:gd name="T107" fmla="*/ 2147483647 h 2156"/>
                <a:gd name="T108" fmla="*/ 2147483647 w 2128"/>
                <a:gd name="T109" fmla="*/ 2147483647 h 2156"/>
                <a:gd name="T110" fmla="*/ 2147483647 w 2128"/>
                <a:gd name="T111" fmla="*/ 2147483647 h 2156"/>
                <a:gd name="T112" fmla="*/ 2147483647 w 2128"/>
                <a:gd name="T113" fmla="*/ 2147483647 h 2156"/>
                <a:gd name="T114" fmla="*/ 2147483647 w 2128"/>
                <a:gd name="T115" fmla="*/ 2147483647 h 2156"/>
                <a:gd name="T116" fmla="*/ 2147483647 w 2128"/>
                <a:gd name="T117" fmla="*/ 2147483647 h 2156"/>
                <a:gd name="T118" fmla="*/ 2147483647 w 2128"/>
                <a:gd name="T119" fmla="*/ 2147483647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a:solidFill>
                <a:srgbClr val="000000"/>
              </a:solidFill>
              <a:round/>
              <a:headEnd/>
              <a:tailEnd/>
            </a:ln>
          </p:spPr>
          <p:txBody>
            <a:bodyPr/>
            <a:lstStyle/>
            <a:p>
              <a:endParaRPr lang="ja-JP" altLang="en-US"/>
            </a:p>
          </p:txBody>
        </p:sp>
        <p:sp>
          <p:nvSpPr>
            <p:cNvPr id="3208" name="Freeform 193" descr="50%"/>
            <p:cNvSpPr>
              <a:spLocks noChangeAspect="1"/>
            </p:cNvSpPr>
            <p:nvPr/>
          </p:nvSpPr>
          <p:spPr bwMode="auto">
            <a:xfrm>
              <a:off x="6948" y="6161"/>
              <a:ext cx="1697" cy="1829"/>
            </a:xfrm>
            <a:custGeom>
              <a:avLst/>
              <a:gdLst>
                <a:gd name="T0" fmla="*/ 2147483647 w 1063"/>
                <a:gd name="T1" fmla="*/ 2147483647 h 1149"/>
                <a:gd name="T2" fmla="*/ 2147483647 w 1063"/>
                <a:gd name="T3" fmla="*/ 2147483647 h 1149"/>
                <a:gd name="T4" fmla="*/ 2147483647 w 1063"/>
                <a:gd name="T5" fmla="*/ 2147483647 h 1149"/>
                <a:gd name="T6" fmla="*/ 2147483647 w 1063"/>
                <a:gd name="T7" fmla="*/ 2147483647 h 1149"/>
                <a:gd name="T8" fmla="*/ 2147483647 w 1063"/>
                <a:gd name="T9" fmla="*/ 2147483647 h 1149"/>
                <a:gd name="T10" fmla="*/ 2147483647 w 1063"/>
                <a:gd name="T11" fmla="*/ 2147483647 h 1149"/>
                <a:gd name="T12" fmla="*/ 2147483647 w 1063"/>
                <a:gd name="T13" fmla="*/ 2147483647 h 1149"/>
                <a:gd name="T14" fmla="*/ 2147483647 w 1063"/>
                <a:gd name="T15" fmla="*/ 2147483647 h 1149"/>
                <a:gd name="T16" fmla="*/ 2147483647 w 1063"/>
                <a:gd name="T17" fmla="*/ 2147483647 h 1149"/>
                <a:gd name="T18" fmla="*/ 2147483647 w 1063"/>
                <a:gd name="T19" fmla="*/ 2147483647 h 1149"/>
                <a:gd name="T20" fmla="*/ 2147483647 w 1063"/>
                <a:gd name="T21" fmla="*/ 2147483647 h 1149"/>
                <a:gd name="T22" fmla="*/ 2147483647 w 1063"/>
                <a:gd name="T23" fmla="*/ 2147483647 h 1149"/>
                <a:gd name="T24" fmla="*/ 2147483647 w 1063"/>
                <a:gd name="T25" fmla="*/ 2147483647 h 1149"/>
                <a:gd name="T26" fmla="*/ 2147483647 w 1063"/>
                <a:gd name="T27" fmla="*/ 2147483647 h 1149"/>
                <a:gd name="T28" fmla="*/ 2147483647 w 1063"/>
                <a:gd name="T29" fmla="*/ 2147483647 h 1149"/>
                <a:gd name="T30" fmla="*/ 2147483647 w 1063"/>
                <a:gd name="T31" fmla="*/ 2147483647 h 1149"/>
                <a:gd name="T32" fmla="*/ 2147483647 w 1063"/>
                <a:gd name="T33" fmla="*/ 2147483647 h 1149"/>
                <a:gd name="T34" fmla="*/ 2147483647 w 1063"/>
                <a:gd name="T35" fmla="*/ 2147483647 h 1149"/>
                <a:gd name="T36" fmla="*/ 2147483647 w 1063"/>
                <a:gd name="T37" fmla="*/ 2147483647 h 1149"/>
                <a:gd name="T38" fmla="*/ 2147483647 w 1063"/>
                <a:gd name="T39" fmla="*/ 2147483647 h 1149"/>
                <a:gd name="T40" fmla="*/ 2147483647 w 1063"/>
                <a:gd name="T41" fmla="*/ 2147483647 h 1149"/>
                <a:gd name="T42" fmla="*/ 2147483647 w 1063"/>
                <a:gd name="T43" fmla="*/ 2147483647 h 1149"/>
                <a:gd name="T44" fmla="*/ 2147483647 w 1063"/>
                <a:gd name="T45" fmla="*/ 2147483647 h 1149"/>
                <a:gd name="T46" fmla="*/ 2147483647 w 1063"/>
                <a:gd name="T47" fmla="*/ 2147483647 h 1149"/>
                <a:gd name="T48" fmla="*/ 2147483647 w 1063"/>
                <a:gd name="T49" fmla="*/ 2147483647 h 1149"/>
                <a:gd name="T50" fmla="*/ 2147483647 w 1063"/>
                <a:gd name="T51" fmla="*/ 2147483647 h 1149"/>
                <a:gd name="T52" fmla="*/ 2147483647 w 1063"/>
                <a:gd name="T53" fmla="*/ 2147483647 h 1149"/>
                <a:gd name="T54" fmla="*/ 2147483647 w 1063"/>
                <a:gd name="T55" fmla="*/ 2147483647 h 1149"/>
                <a:gd name="T56" fmla="*/ 2147483647 w 1063"/>
                <a:gd name="T57" fmla="*/ 2147483647 h 1149"/>
                <a:gd name="T58" fmla="*/ 2147483647 w 1063"/>
                <a:gd name="T59" fmla="*/ 2147483647 h 1149"/>
                <a:gd name="T60" fmla="*/ 2147483647 w 1063"/>
                <a:gd name="T61" fmla="*/ 2147483647 h 1149"/>
                <a:gd name="T62" fmla="*/ 2147483647 w 1063"/>
                <a:gd name="T63" fmla="*/ 2147483647 h 1149"/>
                <a:gd name="T64" fmla="*/ 2147483647 w 1063"/>
                <a:gd name="T65" fmla="*/ 2147483647 h 1149"/>
                <a:gd name="T66" fmla="*/ 2147483647 w 1063"/>
                <a:gd name="T67" fmla="*/ 2147483647 h 1149"/>
                <a:gd name="T68" fmla="*/ 2147483647 w 1063"/>
                <a:gd name="T69" fmla="*/ 2147483647 h 1149"/>
                <a:gd name="T70" fmla="*/ 2147483647 w 1063"/>
                <a:gd name="T71" fmla="*/ 2147483647 h 1149"/>
                <a:gd name="T72" fmla="*/ 2147483647 w 1063"/>
                <a:gd name="T73" fmla="*/ 2147483647 h 1149"/>
                <a:gd name="T74" fmla="*/ 2147483647 w 1063"/>
                <a:gd name="T75" fmla="*/ 2147483647 h 1149"/>
                <a:gd name="T76" fmla="*/ 2147483647 w 1063"/>
                <a:gd name="T77" fmla="*/ 2147483647 h 1149"/>
                <a:gd name="T78" fmla="*/ 2147483647 w 1063"/>
                <a:gd name="T79" fmla="*/ 2147483647 h 1149"/>
                <a:gd name="T80" fmla="*/ 2147483647 w 1063"/>
                <a:gd name="T81" fmla="*/ 2147483647 h 1149"/>
                <a:gd name="T82" fmla="*/ 2147483647 w 1063"/>
                <a:gd name="T83" fmla="*/ 2147483647 h 1149"/>
                <a:gd name="T84" fmla="*/ 2147483647 w 1063"/>
                <a:gd name="T85" fmla="*/ 2147483647 h 1149"/>
                <a:gd name="T86" fmla="*/ 2147483647 w 1063"/>
                <a:gd name="T87" fmla="*/ 2147483647 h 1149"/>
                <a:gd name="T88" fmla="*/ 2147483647 w 1063"/>
                <a:gd name="T89" fmla="*/ 2147483647 h 1149"/>
                <a:gd name="T90" fmla="*/ 2147483647 w 1063"/>
                <a:gd name="T91" fmla="*/ 2147483647 h 1149"/>
                <a:gd name="T92" fmla="*/ 2147483647 w 1063"/>
                <a:gd name="T93" fmla="*/ 2147483647 h 1149"/>
                <a:gd name="T94" fmla="*/ 2147483647 w 1063"/>
                <a:gd name="T95" fmla="*/ 2147483647 h 1149"/>
                <a:gd name="T96" fmla="*/ 2147483647 w 1063"/>
                <a:gd name="T97" fmla="*/ 2147483647 h 1149"/>
                <a:gd name="T98" fmla="*/ 2147483647 w 1063"/>
                <a:gd name="T99" fmla="*/ 2147483647 h 1149"/>
                <a:gd name="T100" fmla="*/ 2147483647 w 1063"/>
                <a:gd name="T101" fmla="*/ 2147483647 h 1149"/>
                <a:gd name="T102" fmla="*/ 2147483647 w 1063"/>
                <a:gd name="T103" fmla="*/ 2147483647 h 1149"/>
                <a:gd name="T104" fmla="*/ 2147483647 w 1063"/>
                <a:gd name="T105" fmla="*/ 0 h 1149"/>
                <a:gd name="T106" fmla="*/ 2147483647 w 1063"/>
                <a:gd name="T107" fmla="*/ 2147483647 h 1149"/>
                <a:gd name="T108" fmla="*/ 2147483647 w 1063"/>
                <a:gd name="T109" fmla="*/ 2147483647 h 1149"/>
                <a:gd name="T110" fmla="*/ 2147483647 w 1063"/>
                <a:gd name="T111" fmla="*/ 2147483647 h 1149"/>
                <a:gd name="T112" fmla="*/ 2147483647 w 1063"/>
                <a:gd name="T113" fmla="*/ 2147483647 h 1149"/>
                <a:gd name="T114" fmla="*/ 2147483647 w 1063"/>
                <a:gd name="T115" fmla="*/ 2147483647 h 1149"/>
                <a:gd name="T116" fmla="*/ 2147483647 w 1063"/>
                <a:gd name="T117" fmla="*/ 2147483647 h 1149"/>
                <a:gd name="T118" fmla="*/ 2147483647 w 1063"/>
                <a:gd name="T119" fmla="*/ 2147483647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9" name="Freeform 194"/>
            <p:cNvSpPr>
              <a:spLocks noChangeAspect="1"/>
            </p:cNvSpPr>
            <p:nvPr/>
          </p:nvSpPr>
          <p:spPr bwMode="auto">
            <a:xfrm>
              <a:off x="11496" y="10564"/>
              <a:ext cx="2717" cy="4041"/>
            </a:xfrm>
            <a:custGeom>
              <a:avLst/>
              <a:gdLst>
                <a:gd name="T0" fmla="*/ 2147483647 w 1702"/>
                <a:gd name="T1" fmla="*/ 2147483647 h 2539"/>
                <a:gd name="T2" fmla="*/ 2147483647 w 1702"/>
                <a:gd name="T3" fmla="*/ 2147483647 h 2539"/>
                <a:gd name="T4" fmla="*/ 2147483647 w 1702"/>
                <a:gd name="T5" fmla="*/ 2147483647 h 2539"/>
                <a:gd name="T6" fmla="*/ 2147483647 w 1702"/>
                <a:gd name="T7" fmla="*/ 2147483647 h 2539"/>
                <a:gd name="T8" fmla="*/ 2147483647 w 1702"/>
                <a:gd name="T9" fmla="*/ 2147483647 h 2539"/>
                <a:gd name="T10" fmla="*/ 2147483647 w 1702"/>
                <a:gd name="T11" fmla="*/ 2147483647 h 2539"/>
                <a:gd name="T12" fmla="*/ 2147483647 w 1702"/>
                <a:gd name="T13" fmla="*/ 2147483647 h 2539"/>
                <a:gd name="T14" fmla="*/ 2147483647 w 1702"/>
                <a:gd name="T15" fmla="*/ 2147483647 h 2539"/>
                <a:gd name="T16" fmla="*/ 2147483647 w 1702"/>
                <a:gd name="T17" fmla="*/ 2147483647 h 2539"/>
                <a:gd name="T18" fmla="*/ 2147483647 w 1702"/>
                <a:gd name="T19" fmla="*/ 2147483647 h 2539"/>
                <a:gd name="T20" fmla="*/ 2147483647 w 1702"/>
                <a:gd name="T21" fmla="*/ 2147483647 h 2539"/>
                <a:gd name="T22" fmla="*/ 2147483647 w 1702"/>
                <a:gd name="T23" fmla="*/ 2147483647 h 2539"/>
                <a:gd name="T24" fmla="*/ 2147483647 w 1702"/>
                <a:gd name="T25" fmla="*/ 2147483647 h 2539"/>
                <a:gd name="T26" fmla="*/ 2147483647 w 1702"/>
                <a:gd name="T27" fmla="*/ 2147483647 h 2539"/>
                <a:gd name="T28" fmla="*/ 2147483647 w 1702"/>
                <a:gd name="T29" fmla="*/ 2147483647 h 2539"/>
                <a:gd name="T30" fmla="*/ 2147483647 w 1702"/>
                <a:gd name="T31" fmla="*/ 2147483647 h 2539"/>
                <a:gd name="T32" fmla="*/ 2147483647 w 1702"/>
                <a:gd name="T33" fmla="*/ 2147483647 h 2539"/>
                <a:gd name="T34" fmla="*/ 2147483647 w 1702"/>
                <a:gd name="T35" fmla="*/ 2147483647 h 2539"/>
                <a:gd name="T36" fmla="*/ 2147483647 w 1702"/>
                <a:gd name="T37" fmla="*/ 2147483647 h 2539"/>
                <a:gd name="T38" fmla="*/ 2147483647 w 1702"/>
                <a:gd name="T39" fmla="*/ 2147483647 h 2539"/>
                <a:gd name="T40" fmla="*/ 2147483647 w 1702"/>
                <a:gd name="T41" fmla="*/ 2147483647 h 2539"/>
                <a:gd name="T42" fmla="*/ 2147483647 w 1702"/>
                <a:gd name="T43" fmla="*/ 2147483647 h 2539"/>
                <a:gd name="T44" fmla="*/ 2147483647 w 1702"/>
                <a:gd name="T45" fmla="*/ 2147483647 h 2539"/>
                <a:gd name="T46" fmla="*/ 2147483647 w 1702"/>
                <a:gd name="T47" fmla="*/ 2147483647 h 2539"/>
                <a:gd name="T48" fmla="*/ 2147483647 w 1702"/>
                <a:gd name="T49" fmla="*/ 2147483647 h 2539"/>
                <a:gd name="T50" fmla="*/ 2147483647 w 1702"/>
                <a:gd name="T51" fmla="*/ 2147483647 h 2539"/>
                <a:gd name="T52" fmla="*/ 2147483647 w 1702"/>
                <a:gd name="T53" fmla="*/ 2147483647 h 2539"/>
                <a:gd name="T54" fmla="*/ 2147483647 w 1702"/>
                <a:gd name="T55" fmla="*/ 2147483647 h 2539"/>
                <a:gd name="T56" fmla="*/ 2147483647 w 1702"/>
                <a:gd name="T57" fmla="*/ 2147483647 h 2539"/>
                <a:gd name="T58" fmla="*/ 2147483647 w 1702"/>
                <a:gd name="T59" fmla="*/ 2147483647 h 2539"/>
                <a:gd name="T60" fmla="*/ 2147483647 w 1702"/>
                <a:gd name="T61" fmla="*/ 2147483647 h 2539"/>
                <a:gd name="T62" fmla="*/ 2147483647 w 1702"/>
                <a:gd name="T63" fmla="*/ 2147483647 h 2539"/>
                <a:gd name="T64" fmla="*/ 2147483647 w 1702"/>
                <a:gd name="T65" fmla="*/ 2147483647 h 2539"/>
                <a:gd name="T66" fmla="*/ 2147483647 w 1702"/>
                <a:gd name="T67" fmla="*/ 2147483647 h 2539"/>
                <a:gd name="T68" fmla="*/ 2147483647 w 1702"/>
                <a:gd name="T69" fmla="*/ 2147483647 h 2539"/>
                <a:gd name="T70" fmla="*/ 2147483647 w 1702"/>
                <a:gd name="T71" fmla="*/ 2147483647 h 2539"/>
                <a:gd name="T72" fmla="*/ 2147483647 w 1702"/>
                <a:gd name="T73" fmla="*/ 2147483647 h 2539"/>
                <a:gd name="T74" fmla="*/ 2147483647 w 1702"/>
                <a:gd name="T75" fmla="*/ 2147483647 h 2539"/>
                <a:gd name="T76" fmla="*/ 2147483647 w 1702"/>
                <a:gd name="T77" fmla="*/ 2147483647 h 2539"/>
                <a:gd name="T78" fmla="*/ 2147483647 w 1702"/>
                <a:gd name="T79" fmla="*/ 2147483647 h 2539"/>
                <a:gd name="T80" fmla="*/ 2147483647 w 1702"/>
                <a:gd name="T81" fmla="*/ 2147483647 h 2539"/>
                <a:gd name="T82" fmla="*/ 2147483647 w 1702"/>
                <a:gd name="T83" fmla="*/ 2147483647 h 2539"/>
                <a:gd name="T84" fmla="*/ 2147483647 w 1702"/>
                <a:gd name="T85" fmla="*/ 2147483647 h 2539"/>
                <a:gd name="T86" fmla="*/ 2147483647 w 1702"/>
                <a:gd name="T87" fmla="*/ 2147483647 h 2539"/>
                <a:gd name="T88" fmla="*/ 2147483647 w 1702"/>
                <a:gd name="T89" fmla="*/ 2147483647 h 2539"/>
                <a:gd name="T90" fmla="*/ 2147483647 w 1702"/>
                <a:gd name="T91" fmla="*/ 2147483647 h 2539"/>
                <a:gd name="T92" fmla="*/ 2147483647 w 1702"/>
                <a:gd name="T93" fmla="*/ 2147483647 h 2539"/>
                <a:gd name="T94" fmla="*/ 2147483647 w 1702"/>
                <a:gd name="T95" fmla="*/ 2147483647 h 2539"/>
                <a:gd name="T96" fmla="*/ 2147483647 w 1702"/>
                <a:gd name="T97" fmla="*/ 2147483647 h 2539"/>
                <a:gd name="T98" fmla="*/ 2147483647 w 1702"/>
                <a:gd name="T99" fmla="*/ 2147483647 h 2539"/>
                <a:gd name="T100" fmla="*/ 2147483647 w 1702"/>
                <a:gd name="T101" fmla="*/ 2147483647 h 2539"/>
                <a:gd name="T102" fmla="*/ 2147483647 w 1702"/>
                <a:gd name="T103" fmla="*/ 2147483647 h 2539"/>
                <a:gd name="T104" fmla="*/ 2147483647 w 1702"/>
                <a:gd name="T105" fmla="*/ 2147483647 h 2539"/>
                <a:gd name="T106" fmla="*/ 2147483647 w 1702"/>
                <a:gd name="T107" fmla="*/ 2147483647 h 2539"/>
                <a:gd name="T108" fmla="*/ 2147483647 w 1702"/>
                <a:gd name="T109" fmla="*/ 2147483647 h 2539"/>
                <a:gd name="T110" fmla="*/ 0 w 1702"/>
                <a:gd name="T111" fmla="*/ 2147483647 h 2539"/>
                <a:gd name="T112" fmla="*/ 0 w 1702"/>
                <a:gd name="T113" fmla="*/ 2147483647 h 2539"/>
                <a:gd name="T114" fmla="*/ 2147483647 w 1702"/>
                <a:gd name="T115" fmla="*/ 2147483647 h 2539"/>
                <a:gd name="T116" fmla="*/ 2147483647 w 1702"/>
                <a:gd name="T117" fmla="*/ 2147483647 h 2539"/>
                <a:gd name="T118" fmla="*/ 2147483647 w 1702"/>
                <a:gd name="T119" fmla="*/ 2147483647 h 2539"/>
                <a:gd name="T120" fmla="*/ 2147483647 w 1702"/>
                <a:gd name="T121" fmla="*/ 2147483647 h 2539"/>
                <a:gd name="T122" fmla="*/ 2147483647 w 1702"/>
                <a:gd name="T123" fmla="*/ 2147483647 h 2539"/>
                <a:gd name="T124" fmla="*/ 2147483647 w 1702"/>
                <a:gd name="T125" fmla="*/ 2147483647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a:lstStyle/>
            <a:p>
              <a:endParaRPr lang="ja-JP" altLang="en-US"/>
            </a:p>
          </p:txBody>
        </p:sp>
        <p:sp>
          <p:nvSpPr>
            <p:cNvPr id="3210" name="Freeform 195"/>
            <p:cNvSpPr>
              <a:spLocks noChangeAspect="1"/>
            </p:cNvSpPr>
            <p:nvPr/>
          </p:nvSpPr>
          <p:spPr bwMode="auto">
            <a:xfrm>
              <a:off x="7649" y="5076"/>
              <a:ext cx="2852" cy="2641"/>
            </a:xfrm>
            <a:custGeom>
              <a:avLst/>
              <a:gdLst>
                <a:gd name="T0" fmla="*/ 2147483647 w 1787"/>
                <a:gd name="T1" fmla="*/ 2147483647 h 1659"/>
                <a:gd name="T2" fmla="*/ 2147483647 w 1787"/>
                <a:gd name="T3" fmla="*/ 2147483647 h 1659"/>
                <a:gd name="T4" fmla="*/ 2147483647 w 1787"/>
                <a:gd name="T5" fmla="*/ 2147483647 h 1659"/>
                <a:gd name="T6" fmla="*/ 2147483647 w 1787"/>
                <a:gd name="T7" fmla="*/ 2147483647 h 1659"/>
                <a:gd name="T8" fmla="*/ 2147483647 w 1787"/>
                <a:gd name="T9" fmla="*/ 2147483647 h 1659"/>
                <a:gd name="T10" fmla="*/ 2147483647 w 1787"/>
                <a:gd name="T11" fmla="*/ 2147483647 h 1659"/>
                <a:gd name="T12" fmla="*/ 2147483647 w 1787"/>
                <a:gd name="T13" fmla="*/ 2147483647 h 1659"/>
                <a:gd name="T14" fmla="*/ 2147483647 w 1787"/>
                <a:gd name="T15" fmla="*/ 2147483647 h 1659"/>
                <a:gd name="T16" fmla="*/ 2147483647 w 1787"/>
                <a:gd name="T17" fmla="*/ 2147483647 h 1659"/>
                <a:gd name="T18" fmla="*/ 2147483647 w 1787"/>
                <a:gd name="T19" fmla="*/ 2147483647 h 1659"/>
                <a:gd name="T20" fmla="*/ 2147483647 w 1787"/>
                <a:gd name="T21" fmla="*/ 2147483647 h 1659"/>
                <a:gd name="T22" fmla="*/ 2147483647 w 1787"/>
                <a:gd name="T23" fmla="*/ 2147483647 h 1659"/>
                <a:gd name="T24" fmla="*/ 2147483647 w 1787"/>
                <a:gd name="T25" fmla="*/ 2147483647 h 1659"/>
                <a:gd name="T26" fmla="*/ 2147483647 w 1787"/>
                <a:gd name="T27" fmla="*/ 2147483647 h 1659"/>
                <a:gd name="T28" fmla="*/ 2147483647 w 1787"/>
                <a:gd name="T29" fmla="*/ 2147483647 h 1659"/>
                <a:gd name="T30" fmla="*/ 2147483647 w 1787"/>
                <a:gd name="T31" fmla="*/ 2147483647 h 1659"/>
                <a:gd name="T32" fmla="*/ 2147483647 w 1787"/>
                <a:gd name="T33" fmla="*/ 2147483647 h 1659"/>
                <a:gd name="T34" fmla="*/ 2147483647 w 1787"/>
                <a:gd name="T35" fmla="*/ 2147483647 h 1659"/>
                <a:gd name="T36" fmla="*/ 2147483647 w 1787"/>
                <a:gd name="T37" fmla="*/ 2147483647 h 1659"/>
                <a:gd name="T38" fmla="*/ 2147483647 w 1787"/>
                <a:gd name="T39" fmla="*/ 2147483647 h 1659"/>
                <a:gd name="T40" fmla="*/ 2147483647 w 1787"/>
                <a:gd name="T41" fmla="*/ 2147483647 h 1659"/>
                <a:gd name="T42" fmla="*/ 2147483647 w 1787"/>
                <a:gd name="T43" fmla="*/ 2147483647 h 1659"/>
                <a:gd name="T44" fmla="*/ 2147483647 w 1787"/>
                <a:gd name="T45" fmla="*/ 2147483647 h 1659"/>
                <a:gd name="T46" fmla="*/ 2147483647 w 1787"/>
                <a:gd name="T47" fmla="*/ 2147483647 h 1659"/>
                <a:gd name="T48" fmla="*/ 2147483647 w 1787"/>
                <a:gd name="T49" fmla="*/ 2147483647 h 1659"/>
                <a:gd name="T50" fmla="*/ 2147483647 w 1787"/>
                <a:gd name="T51" fmla="*/ 2147483647 h 1659"/>
                <a:gd name="T52" fmla="*/ 2147483647 w 1787"/>
                <a:gd name="T53" fmla="*/ 2147483647 h 1659"/>
                <a:gd name="T54" fmla="*/ 2147483647 w 1787"/>
                <a:gd name="T55" fmla="*/ 2147483647 h 1659"/>
                <a:gd name="T56" fmla="*/ 2147483647 w 1787"/>
                <a:gd name="T57" fmla="*/ 2147483647 h 1659"/>
                <a:gd name="T58" fmla="*/ 2147483647 w 1787"/>
                <a:gd name="T59" fmla="*/ 2147483647 h 1659"/>
                <a:gd name="T60" fmla="*/ 2147483647 w 1787"/>
                <a:gd name="T61" fmla="*/ 2147483647 h 1659"/>
                <a:gd name="T62" fmla="*/ 2147483647 w 1787"/>
                <a:gd name="T63" fmla="*/ 2147483647 h 1659"/>
                <a:gd name="T64" fmla="*/ 2147483647 w 1787"/>
                <a:gd name="T65" fmla="*/ 2147483647 h 1659"/>
                <a:gd name="T66" fmla="*/ 2147483647 w 1787"/>
                <a:gd name="T67" fmla="*/ 2147483647 h 1659"/>
                <a:gd name="T68" fmla="*/ 2147483647 w 1787"/>
                <a:gd name="T69" fmla="*/ 2147483647 h 1659"/>
                <a:gd name="T70" fmla="*/ 2147483647 w 1787"/>
                <a:gd name="T71" fmla="*/ 2147483647 h 1659"/>
                <a:gd name="T72" fmla="*/ 2147483647 w 1787"/>
                <a:gd name="T73" fmla="*/ 2147483647 h 1659"/>
                <a:gd name="T74" fmla="*/ 2147483647 w 1787"/>
                <a:gd name="T75" fmla="*/ 2147483647 h 1659"/>
                <a:gd name="T76" fmla="*/ 2147483647 w 1787"/>
                <a:gd name="T77" fmla="*/ 2147483647 h 1659"/>
                <a:gd name="T78" fmla="*/ 2147483647 w 1787"/>
                <a:gd name="T79" fmla="*/ 2147483647 h 1659"/>
                <a:gd name="T80" fmla="*/ 2147483647 w 1787"/>
                <a:gd name="T81" fmla="*/ 2147483647 h 1659"/>
                <a:gd name="T82" fmla="*/ 2147483647 w 1787"/>
                <a:gd name="T83" fmla="*/ 2147483647 h 1659"/>
                <a:gd name="T84" fmla="*/ 2147483647 w 1787"/>
                <a:gd name="T85" fmla="*/ 2147483647 h 1659"/>
                <a:gd name="T86" fmla="*/ 2147483647 w 1787"/>
                <a:gd name="T87" fmla="*/ 2147483647 h 1659"/>
                <a:gd name="T88" fmla="*/ 2147483647 w 1787"/>
                <a:gd name="T89" fmla="*/ 2147483647 h 1659"/>
                <a:gd name="T90" fmla="*/ 2147483647 w 1787"/>
                <a:gd name="T91" fmla="*/ 2147483647 h 1659"/>
                <a:gd name="T92" fmla="*/ 2147483647 w 1787"/>
                <a:gd name="T93" fmla="*/ 2147483647 h 1659"/>
                <a:gd name="T94" fmla="*/ 2147483647 w 1787"/>
                <a:gd name="T95" fmla="*/ 2147483647 h 1659"/>
                <a:gd name="T96" fmla="*/ 2147483647 w 1787"/>
                <a:gd name="T97" fmla="*/ 2147483647 h 1659"/>
                <a:gd name="T98" fmla="*/ 2147483647 w 1787"/>
                <a:gd name="T99" fmla="*/ 2147483647 h 1659"/>
                <a:gd name="T100" fmla="*/ 2147483647 w 1787"/>
                <a:gd name="T101" fmla="*/ 2147483647 h 1659"/>
                <a:gd name="T102" fmla="*/ 2147483647 w 1787"/>
                <a:gd name="T103" fmla="*/ 2147483647 h 1659"/>
                <a:gd name="T104" fmla="*/ 2147483647 w 1787"/>
                <a:gd name="T105" fmla="*/ 2147483647 h 1659"/>
                <a:gd name="T106" fmla="*/ 2147483647 w 1787"/>
                <a:gd name="T107" fmla="*/ 2147483647 h 1659"/>
                <a:gd name="T108" fmla="*/ 2147483647 w 1787"/>
                <a:gd name="T109" fmla="*/ 2147483647 h 1659"/>
                <a:gd name="T110" fmla="*/ 2147483647 w 1787"/>
                <a:gd name="T111" fmla="*/ 2147483647 h 1659"/>
                <a:gd name="T112" fmla="*/ 2147483647 w 1787"/>
                <a:gd name="T113" fmla="*/ 2147483647 h 1659"/>
                <a:gd name="T114" fmla="*/ 2147483647 w 1787"/>
                <a:gd name="T115" fmla="*/ 2147483647 h 1659"/>
                <a:gd name="T116" fmla="*/ 2147483647 w 1787"/>
                <a:gd name="T117" fmla="*/ 2147483647 h 1659"/>
                <a:gd name="T118" fmla="*/ 2147483647 w 1787"/>
                <a:gd name="T119" fmla="*/ 2147483647 h 1659"/>
                <a:gd name="T120" fmla="*/ 2147483647 w 1787"/>
                <a:gd name="T121" fmla="*/ 2147483647 h 1659"/>
                <a:gd name="T122" fmla="*/ 2147483647 w 1787"/>
                <a:gd name="T123" fmla="*/ 2147483647 h 1659"/>
                <a:gd name="T124" fmla="*/ 2147483647 w 1787"/>
                <a:gd name="T125" fmla="*/ 2147483647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a:solidFill>
                <a:srgbClr val="000000"/>
              </a:solidFill>
              <a:round/>
              <a:headEnd/>
              <a:tailEnd/>
            </a:ln>
          </p:spPr>
          <p:txBody>
            <a:bodyPr/>
            <a:lstStyle/>
            <a:p>
              <a:endParaRPr lang="ja-JP" altLang="en-US"/>
            </a:p>
          </p:txBody>
        </p:sp>
        <p:sp>
          <p:nvSpPr>
            <p:cNvPr id="3211" name="Freeform 196" descr="50%"/>
            <p:cNvSpPr>
              <a:spLocks noChangeAspect="1"/>
            </p:cNvSpPr>
            <p:nvPr/>
          </p:nvSpPr>
          <p:spPr bwMode="auto">
            <a:xfrm>
              <a:off x="5997" y="3021"/>
              <a:ext cx="3554" cy="3140"/>
            </a:xfrm>
            <a:custGeom>
              <a:avLst/>
              <a:gdLst>
                <a:gd name="T0" fmla="*/ 2147483647 w 2227"/>
                <a:gd name="T1" fmla="*/ 2147483647 h 1972"/>
                <a:gd name="T2" fmla="*/ 2147483647 w 2227"/>
                <a:gd name="T3" fmla="*/ 2147483647 h 1972"/>
                <a:gd name="T4" fmla="*/ 2147483647 w 2227"/>
                <a:gd name="T5" fmla="*/ 2147483647 h 1972"/>
                <a:gd name="T6" fmla="*/ 2147483647 w 2227"/>
                <a:gd name="T7" fmla="*/ 2147483647 h 1972"/>
                <a:gd name="T8" fmla="*/ 2147483647 w 2227"/>
                <a:gd name="T9" fmla="*/ 2147483647 h 1972"/>
                <a:gd name="T10" fmla="*/ 2147483647 w 2227"/>
                <a:gd name="T11" fmla="*/ 2147483647 h 1972"/>
                <a:gd name="T12" fmla="*/ 2147483647 w 2227"/>
                <a:gd name="T13" fmla="*/ 2147483647 h 1972"/>
                <a:gd name="T14" fmla="*/ 2147483647 w 2227"/>
                <a:gd name="T15" fmla="*/ 2147483647 h 1972"/>
                <a:gd name="T16" fmla="*/ 2147483647 w 2227"/>
                <a:gd name="T17" fmla="*/ 2147483647 h 1972"/>
                <a:gd name="T18" fmla="*/ 2147483647 w 2227"/>
                <a:gd name="T19" fmla="*/ 2147483647 h 1972"/>
                <a:gd name="T20" fmla="*/ 2147483647 w 2227"/>
                <a:gd name="T21" fmla="*/ 2147483647 h 1972"/>
                <a:gd name="T22" fmla="*/ 2147483647 w 2227"/>
                <a:gd name="T23" fmla="*/ 2147483647 h 1972"/>
                <a:gd name="T24" fmla="*/ 2147483647 w 2227"/>
                <a:gd name="T25" fmla="*/ 2147483647 h 1972"/>
                <a:gd name="T26" fmla="*/ 2147483647 w 2227"/>
                <a:gd name="T27" fmla="*/ 2147483647 h 1972"/>
                <a:gd name="T28" fmla="*/ 2147483647 w 2227"/>
                <a:gd name="T29" fmla="*/ 2147483647 h 1972"/>
                <a:gd name="T30" fmla="*/ 2147483647 w 2227"/>
                <a:gd name="T31" fmla="*/ 2147483647 h 1972"/>
                <a:gd name="T32" fmla="*/ 2147483647 w 2227"/>
                <a:gd name="T33" fmla="*/ 2147483647 h 1972"/>
                <a:gd name="T34" fmla="*/ 2147483647 w 2227"/>
                <a:gd name="T35" fmla="*/ 2147483647 h 1972"/>
                <a:gd name="T36" fmla="*/ 2147483647 w 2227"/>
                <a:gd name="T37" fmla="*/ 2147483647 h 1972"/>
                <a:gd name="T38" fmla="*/ 2147483647 w 2227"/>
                <a:gd name="T39" fmla="*/ 2147483647 h 1972"/>
                <a:gd name="T40" fmla="*/ 2147483647 w 2227"/>
                <a:gd name="T41" fmla="*/ 2147483647 h 1972"/>
                <a:gd name="T42" fmla="*/ 2147483647 w 2227"/>
                <a:gd name="T43" fmla="*/ 2147483647 h 1972"/>
                <a:gd name="T44" fmla="*/ 2147483647 w 2227"/>
                <a:gd name="T45" fmla="*/ 2147483647 h 1972"/>
                <a:gd name="T46" fmla="*/ 2147483647 w 2227"/>
                <a:gd name="T47" fmla="*/ 2147483647 h 1972"/>
                <a:gd name="T48" fmla="*/ 2147483647 w 2227"/>
                <a:gd name="T49" fmla="*/ 2147483647 h 1972"/>
                <a:gd name="T50" fmla="*/ 2147483647 w 2227"/>
                <a:gd name="T51" fmla="*/ 2147483647 h 1972"/>
                <a:gd name="T52" fmla="*/ 2147483647 w 2227"/>
                <a:gd name="T53" fmla="*/ 2147483647 h 1972"/>
                <a:gd name="T54" fmla="*/ 2147483647 w 2227"/>
                <a:gd name="T55" fmla="*/ 2147483647 h 1972"/>
                <a:gd name="T56" fmla="*/ 2147483647 w 2227"/>
                <a:gd name="T57" fmla="*/ 2147483647 h 1972"/>
                <a:gd name="T58" fmla="*/ 2147483647 w 2227"/>
                <a:gd name="T59" fmla="*/ 2147483647 h 1972"/>
                <a:gd name="T60" fmla="*/ 2147483647 w 2227"/>
                <a:gd name="T61" fmla="*/ 2147483647 h 1972"/>
                <a:gd name="T62" fmla="*/ 2147483647 w 2227"/>
                <a:gd name="T63" fmla="*/ 2147483647 h 1972"/>
                <a:gd name="T64" fmla="*/ 2147483647 w 2227"/>
                <a:gd name="T65" fmla="*/ 2147483647 h 1972"/>
                <a:gd name="T66" fmla="*/ 2147483647 w 2227"/>
                <a:gd name="T67" fmla="*/ 2147483647 h 1972"/>
                <a:gd name="T68" fmla="*/ 2147483647 w 2227"/>
                <a:gd name="T69" fmla="*/ 2147483647 h 1972"/>
                <a:gd name="T70" fmla="*/ 2147483647 w 2227"/>
                <a:gd name="T71" fmla="*/ 2147483647 h 1972"/>
                <a:gd name="T72" fmla="*/ 2147483647 w 2227"/>
                <a:gd name="T73" fmla="*/ 2147483647 h 1972"/>
                <a:gd name="T74" fmla="*/ 0 w 2227"/>
                <a:gd name="T75" fmla="*/ 2147483647 h 1972"/>
                <a:gd name="T76" fmla="*/ 2147483647 w 2227"/>
                <a:gd name="T77" fmla="*/ 2147483647 h 1972"/>
                <a:gd name="T78" fmla="*/ 2147483647 w 2227"/>
                <a:gd name="T79" fmla="*/ 2147483647 h 1972"/>
                <a:gd name="T80" fmla="*/ 2147483647 w 2227"/>
                <a:gd name="T81" fmla="*/ 2147483647 h 1972"/>
                <a:gd name="T82" fmla="*/ 2147483647 w 2227"/>
                <a:gd name="T83" fmla="*/ 2147483647 h 1972"/>
                <a:gd name="T84" fmla="*/ 2147483647 w 2227"/>
                <a:gd name="T85" fmla="*/ 2147483647 h 1972"/>
                <a:gd name="T86" fmla="*/ 2147483647 w 2227"/>
                <a:gd name="T87" fmla="*/ 2147483647 h 1972"/>
                <a:gd name="T88" fmla="*/ 2147483647 w 2227"/>
                <a:gd name="T89" fmla="*/ 2147483647 h 1972"/>
                <a:gd name="T90" fmla="*/ 2147483647 w 2227"/>
                <a:gd name="T91" fmla="*/ 2147483647 h 1972"/>
                <a:gd name="T92" fmla="*/ 2147483647 w 2227"/>
                <a:gd name="T93" fmla="*/ 2147483647 h 1972"/>
                <a:gd name="T94" fmla="*/ 2147483647 w 2227"/>
                <a:gd name="T95" fmla="*/ 2147483647 h 1972"/>
                <a:gd name="T96" fmla="*/ 2147483647 w 2227"/>
                <a:gd name="T97" fmla="*/ 2147483647 h 1972"/>
                <a:gd name="T98" fmla="*/ 2147483647 w 2227"/>
                <a:gd name="T99" fmla="*/ 2147483647 h 1972"/>
                <a:gd name="T100" fmla="*/ 2147483647 w 2227"/>
                <a:gd name="T101" fmla="*/ 2147483647 h 1972"/>
                <a:gd name="T102" fmla="*/ 2147483647 w 2227"/>
                <a:gd name="T103" fmla="*/ 2147483647 h 1972"/>
                <a:gd name="T104" fmla="*/ 2147483647 w 2227"/>
                <a:gd name="T105" fmla="*/ 2147483647 h 1972"/>
                <a:gd name="T106" fmla="*/ 2147483647 w 2227"/>
                <a:gd name="T107" fmla="*/ 2147483647 h 1972"/>
                <a:gd name="T108" fmla="*/ 2147483647 w 2227"/>
                <a:gd name="T109" fmla="*/ 2147483647 h 1972"/>
                <a:gd name="T110" fmla="*/ 2147483647 w 2227"/>
                <a:gd name="T111" fmla="*/ 2147483647 h 1972"/>
                <a:gd name="T112" fmla="*/ 2147483647 w 2227"/>
                <a:gd name="T113" fmla="*/ 2147483647 h 1972"/>
                <a:gd name="T114" fmla="*/ 2147483647 w 2227"/>
                <a:gd name="T115" fmla="*/ 2147483647 h 1972"/>
                <a:gd name="T116" fmla="*/ 2147483647 w 2227"/>
                <a:gd name="T117" fmla="*/ 2147483647 h 1972"/>
                <a:gd name="T118" fmla="*/ 2147483647 w 2227"/>
                <a:gd name="T119" fmla="*/ 2147483647 h 1972"/>
                <a:gd name="T120" fmla="*/ 2147483647 w 2227"/>
                <a:gd name="T121" fmla="*/ 2147483647 h 1972"/>
                <a:gd name="T122" fmla="*/ 2147483647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12" name="Freeform 197"/>
            <p:cNvSpPr>
              <a:spLocks noChangeAspect="1"/>
            </p:cNvSpPr>
            <p:nvPr/>
          </p:nvSpPr>
          <p:spPr bwMode="auto">
            <a:xfrm>
              <a:off x="8011" y="8735"/>
              <a:ext cx="1765" cy="1512"/>
            </a:xfrm>
            <a:custGeom>
              <a:avLst/>
              <a:gdLst>
                <a:gd name="T0" fmla="*/ 2147483647 w 1106"/>
                <a:gd name="T1" fmla="*/ 2147483647 h 950"/>
                <a:gd name="T2" fmla="*/ 2147483647 w 1106"/>
                <a:gd name="T3" fmla="*/ 2147483647 h 950"/>
                <a:gd name="T4" fmla="*/ 2147483647 w 1106"/>
                <a:gd name="T5" fmla="*/ 2147483647 h 950"/>
                <a:gd name="T6" fmla="*/ 2147483647 w 1106"/>
                <a:gd name="T7" fmla="*/ 2147483647 h 950"/>
                <a:gd name="T8" fmla="*/ 2147483647 w 1106"/>
                <a:gd name="T9" fmla="*/ 2147483647 h 950"/>
                <a:gd name="T10" fmla="*/ 2147483647 w 1106"/>
                <a:gd name="T11" fmla="*/ 2147483647 h 950"/>
                <a:gd name="T12" fmla="*/ 2147483647 w 1106"/>
                <a:gd name="T13" fmla="*/ 2147483647 h 950"/>
                <a:gd name="T14" fmla="*/ 2147483647 w 1106"/>
                <a:gd name="T15" fmla="*/ 2147483647 h 950"/>
                <a:gd name="T16" fmla="*/ 2147483647 w 1106"/>
                <a:gd name="T17" fmla="*/ 2147483647 h 950"/>
                <a:gd name="T18" fmla="*/ 2147483647 w 1106"/>
                <a:gd name="T19" fmla="*/ 2147483647 h 950"/>
                <a:gd name="T20" fmla="*/ 2147483647 w 1106"/>
                <a:gd name="T21" fmla="*/ 2147483647 h 950"/>
                <a:gd name="T22" fmla="*/ 2147483647 w 1106"/>
                <a:gd name="T23" fmla="*/ 2147483647 h 950"/>
                <a:gd name="T24" fmla="*/ 2147483647 w 1106"/>
                <a:gd name="T25" fmla="*/ 2147483647 h 950"/>
                <a:gd name="T26" fmla="*/ 2147483647 w 1106"/>
                <a:gd name="T27" fmla="*/ 2147483647 h 950"/>
                <a:gd name="T28" fmla="*/ 2147483647 w 1106"/>
                <a:gd name="T29" fmla="*/ 2147483647 h 950"/>
                <a:gd name="T30" fmla="*/ 2147483647 w 1106"/>
                <a:gd name="T31" fmla="*/ 2147483647 h 950"/>
                <a:gd name="T32" fmla="*/ 2147483647 w 1106"/>
                <a:gd name="T33" fmla="*/ 2147483647 h 950"/>
                <a:gd name="T34" fmla="*/ 2147483647 w 1106"/>
                <a:gd name="T35" fmla="*/ 2147483647 h 950"/>
                <a:gd name="T36" fmla="*/ 2147483647 w 1106"/>
                <a:gd name="T37" fmla="*/ 2147483647 h 950"/>
                <a:gd name="T38" fmla="*/ 2147483647 w 1106"/>
                <a:gd name="T39" fmla="*/ 2147483647 h 950"/>
                <a:gd name="T40" fmla="*/ 2147483647 w 1106"/>
                <a:gd name="T41" fmla="*/ 2147483647 h 950"/>
                <a:gd name="T42" fmla="*/ 2147483647 w 1106"/>
                <a:gd name="T43" fmla="*/ 2147483647 h 950"/>
                <a:gd name="T44" fmla="*/ 2147483647 w 1106"/>
                <a:gd name="T45" fmla="*/ 2147483647 h 950"/>
                <a:gd name="T46" fmla="*/ 2147483647 w 1106"/>
                <a:gd name="T47" fmla="*/ 2147483647 h 950"/>
                <a:gd name="T48" fmla="*/ 2147483647 w 1106"/>
                <a:gd name="T49" fmla="*/ 2147483647 h 950"/>
                <a:gd name="T50" fmla="*/ 2147483647 w 1106"/>
                <a:gd name="T51" fmla="*/ 2147483647 h 950"/>
                <a:gd name="T52" fmla="*/ 2147483647 w 1106"/>
                <a:gd name="T53" fmla="*/ 2147483647 h 950"/>
                <a:gd name="T54" fmla="*/ 2147483647 w 1106"/>
                <a:gd name="T55" fmla="*/ 2147483647 h 950"/>
                <a:gd name="T56" fmla="*/ 2147483647 w 1106"/>
                <a:gd name="T57" fmla="*/ 2147483647 h 950"/>
                <a:gd name="T58" fmla="*/ 2147483647 w 1106"/>
                <a:gd name="T59" fmla="*/ 2147483647 h 950"/>
                <a:gd name="T60" fmla="*/ 2147483647 w 1106"/>
                <a:gd name="T61" fmla="*/ 2147483647 h 950"/>
                <a:gd name="T62" fmla="*/ 2147483647 w 1106"/>
                <a:gd name="T63" fmla="*/ 2147483647 h 950"/>
                <a:gd name="T64" fmla="*/ 2147483647 w 1106"/>
                <a:gd name="T65" fmla="*/ 2147483647 h 950"/>
                <a:gd name="T66" fmla="*/ 2147483647 w 1106"/>
                <a:gd name="T67" fmla="*/ 2147483647 h 950"/>
                <a:gd name="T68" fmla="*/ 2147483647 w 1106"/>
                <a:gd name="T69" fmla="*/ 2147483647 h 950"/>
                <a:gd name="T70" fmla="*/ 2147483647 w 1106"/>
                <a:gd name="T71" fmla="*/ 2147483647 h 950"/>
                <a:gd name="T72" fmla="*/ 2147483647 w 1106"/>
                <a:gd name="T73" fmla="*/ 2147483647 h 950"/>
                <a:gd name="T74" fmla="*/ 2147483647 w 1106"/>
                <a:gd name="T75" fmla="*/ 2147483647 h 950"/>
                <a:gd name="T76" fmla="*/ 2147483647 w 1106"/>
                <a:gd name="T77" fmla="*/ 2147483647 h 950"/>
                <a:gd name="T78" fmla="*/ 2147483647 w 1106"/>
                <a:gd name="T79" fmla="*/ 2147483647 h 950"/>
                <a:gd name="T80" fmla="*/ 2147483647 w 1106"/>
                <a:gd name="T81" fmla="*/ 2147483647 h 950"/>
                <a:gd name="T82" fmla="*/ 2147483647 w 1106"/>
                <a:gd name="T83" fmla="*/ 2147483647 h 950"/>
                <a:gd name="T84" fmla="*/ 2147483647 w 1106"/>
                <a:gd name="T85" fmla="*/ 2147483647 h 950"/>
                <a:gd name="T86" fmla="*/ 2147483647 w 1106"/>
                <a:gd name="T87" fmla="*/ 2147483647 h 950"/>
                <a:gd name="T88" fmla="*/ 2147483647 w 1106"/>
                <a:gd name="T89" fmla="*/ 2147483647 h 950"/>
                <a:gd name="T90" fmla="*/ 2147483647 w 1106"/>
                <a:gd name="T91" fmla="*/ 2147483647 h 950"/>
                <a:gd name="T92" fmla="*/ 2147483647 w 1106"/>
                <a:gd name="T93" fmla="*/ 2147483647 h 950"/>
                <a:gd name="T94" fmla="*/ 2147483647 w 1106"/>
                <a:gd name="T95" fmla="*/ 2147483647 h 950"/>
                <a:gd name="T96" fmla="*/ 2147483647 w 1106"/>
                <a:gd name="T97" fmla="*/ 2147483647 h 950"/>
                <a:gd name="T98" fmla="*/ 2147483647 w 1106"/>
                <a:gd name="T99" fmla="*/ 2147483647 h 950"/>
                <a:gd name="T100" fmla="*/ 2147483647 w 1106"/>
                <a:gd name="T101" fmla="*/ 2147483647 h 950"/>
                <a:gd name="T102" fmla="*/ 2147483647 w 1106"/>
                <a:gd name="T103" fmla="*/ 2147483647 h 950"/>
                <a:gd name="T104" fmla="*/ 2147483647 w 1106"/>
                <a:gd name="T105" fmla="*/ 2147483647 h 950"/>
                <a:gd name="T106" fmla="*/ 2147483647 w 1106"/>
                <a:gd name="T107" fmla="*/ 2147483647 h 950"/>
                <a:gd name="T108" fmla="*/ 2147483647 w 1106"/>
                <a:gd name="T109" fmla="*/ 2147483647 h 950"/>
                <a:gd name="T110" fmla="*/ 2147483647 w 1106"/>
                <a:gd name="T111" fmla="*/ 2147483647 h 950"/>
                <a:gd name="T112" fmla="*/ 2147483647 w 1106"/>
                <a:gd name="T113" fmla="*/ 2147483647 h 950"/>
                <a:gd name="T114" fmla="*/ 2147483647 w 1106"/>
                <a:gd name="T115" fmla="*/ 2147483647 h 950"/>
                <a:gd name="T116" fmla="*/ 2147483647 w 1106"/>
                <a:gd name="T117" fmla="*/ 0 h 950"/>
                <a:gd name="T118" fmla="*/ 2147483647 w 1106"/>
                <a:gd name="T119" fmla="*/ 2147483647 h 950"/>
                <a:gd name="T120" fmla="*/ 2147483647 w 1106"/>
                <a:gd name="T121" fmla="*/ 2147483647 h 950"/>
                <a:gd name="T122" fmla="*/ 2147483647 w 1106"/>
                <a:gd name="T123" fmla="*/ 2147483647 h 950"/>
                <a:gd name="T124" fmla="*/ 2147483647 w 1106"/>
                <a:gd name="T125" fmla="*/ 2147483647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solidFill>
              <a:srgbClr val="FFFFFF"/>
            </a:solidFill>
            <a:ln w="0">
              <a:solidFill>
                <a:srgbClr val="000000"/>
              </a:solidFill>
              <a:round/>
              <a:headEnd/>
              <a:tailEnd/>
            </a:ln>
          </p:spPr>
          <p:txBody>
            <a:bodyPr/>
            <a:lstStyle/>
            <a:p>
              <a:endParaRPr lang="ja-JP" altLang="en-US"/>
            </a:p>
          </p:txBody>
        </p:sp>
      </p:grpSp>
      <p:sp>
        <p:nvSpPr>
          <p:cNvPr id="3170" name="AutoShape 168"/>
          <p:cNvSpPr>
            <a:spLocks/>
          </p:cNvSpPr>
          <p:nvPr/>
        </p:nvSpPr>
        <p:spPr bwMode="auto">
          <a:xfrm>
            <a:off x="9086850" y="765175"/>
            <a:ext cx="468313" cy="179388"/>
          </a:xfrm>
          <a:prstGeom prst="borderCallout2">
            <a:avLst>
              <a:gd name="adj1" fmla="val 63718"/>
              <a:gd name="adj2" fmla="val -17648"/>
              <a:gd name="adj3" fmla="val 63718"/>
              <a:gd name="adj4" fmla="val -23528"/>
              <a:gd name="adj5" fmla="val -21241"/>
              <a:gd name="adj6" fmla="val -49634"/>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福島区</a:t>
            </a:r>
          </a:p>
        </p:txBody>
      </p:sp>
      <p:sp>
        <p:nvSpPr>
          <p:cNvPr id="3171" name="AutoShape 169"/>
          <p:cNvSpPr>
            <a:spLocks/>
          </p:cNvSpPr>
          <p:nvPr/>
        </p:nvSpPr>
        <p:spPr bwMode="auto">
          <a:xfrm>
            <a:off x="8151813" y="188913"/>
            <a:ext cx="468312" cy="179387"/>
          </a:xfrm>
          <a:prstGeom prst="borderCallout2">
            <a:avLst>
              <a:gd name="adj1" fmla="val 47787"/>
              <a:gd name="adj2" fmla="val 111028"/>
              <a:gd name="adj3" fmla="val 47787"/>
              <a:gd name="adj4" fmla="val 146690"/>
              <a:gd name="adj5" fmla="val 140708"/>
              <a:gd name="adj6" fmla="val 158824"/>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淀川区</a:t>
            </a:r>
          </a:p>
        </p:txBody>
      </p:sp>
      <p:sp>
        <p:nvSpPr>
          <p:cNvPr id="3172" name="AutoShape 169"/>
          <p:cNvSpPr>
            <a:spLocks/>
          </p:cNvSpPr>
          <p:nvPr/>
        </p:nvSpPr>
        <p:spPr bwMode="auto">
          <a:xfrm>
            <a:off x="8229600" y="946150"/>
            <a:ext cx="466725" cy="179388"/>
          </a:xfrm>
          <a:prstGeom prst="borderCallout2">
            <a:avLst>
              <a:gd name="adj1" fmla="val -143361"/>
              <a:gd name="adj2" fmla="val 73532"/>
              <a:gd name="adj3" fmla="val -138051"/>
              <a:gd name="adj4" fmla="val 71690"/>
              <a:gd name="adj5" fmla="val -7963"/>
              <a:gd name="adj6" fmla="val 68380"/>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西淀川区</a:t>
            </a:r>
          </a:p>
        </p:txBody>
      </p:sp>
      <p:grpSp>
        <p:nvGrpSpPr>
          <p:cNvPr id="19" name="グループ化 64"/>
          <p:cNvGrpSpPr>
            <a:grpSpLocks/>
          </p:cNvGrpSpPr>
          <p:nvPr/>
        </p:nvGrpSpPr>
        <p:grpSpPr bwMode="auto">
          <a:xfrm>
            <a:off x="4432300" y="908050"/>
            <a:ext cx="2471738" cy="1873250"/>
            <a:chOff x="5508106" y="3645025"/>
            <a:chExt cx="2279883" cy="1872207"/>
          </a:xfrm>
        </p:grpSpPr>
        <p:sp>
          <p:nvSpPr>
            <p:cNvPr id="3182" name="Rectangle 63"/>
            <p:cNvSpPr>
              <a:spLocks noChangeArrowheads="1"/>
            </p:cNvSpPr>
            <p:nvPr/>
          </p:nvSpPr>
          <p:spPr bwMode="auto">
            <a:xfrm>
              <a:off x="5508106" y="3645025"/>
              <a:ext cx="1344310" cy="1296092"/>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a:p>
          </p:txBody>
        </p:sp>
        <p:sp>
          <p:nvSpPr>
            <p:cNvPr id="3183"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a:p>
          </p:txBody>
        </p:sp>
        <p:sp>
          <p:nvSpPr>
            <p:cNvPr id="3184"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a:p>
          </p:txBody>
        </p:sp>
        <p:sp>
          <p:nvSpPr>
            <p:cNvPr id="3179" name="Text Box 67"/>
            <p:cNvSpPr txBox="1">
              <a:spLocks noChangeArrowheads="1"/>
            </p:cNvSpPr>
            <p:nvPr/>
          </p:nvSpPr>
          <p:spPr bwMode="auto">
            <a:xfrm>
              <a:off x="6024997" y="3759261"/>
              <a:ext cx="1762992" cy="1757971"/>
            </a:xfrm>
            <a:prstGeom prst="rect">
              <a:avLst/>
            </a:prstGeom>
            <a:noFill/>
            <a:ln w="9525">
              <a:noFill/>
              <a:miter lim="800000"/>
              <a:headEnd/>
              <a:tailEnd/>
            </a:ln>
          </p:spPr>
          <p:txBody>
            <a:bodyPr lIns="74295" tIns="8890" rIns="74295" bIns="8890"/>
            <a:lstStyle/>
            <a:p>
              <a:pPr marL="85725" indent="-85725" algn="just">
                <a:spcBef>
                  <a:spcPct val="50000"/>
                </a:spcBef>
                <a:buFont typeface="Wingdings" pitchFamily="2" charset="2"/>
                <a:buNone/>
                <a:defRPr/>
              </a:pPr>
              <a:r>
                <a:rPr lang="ja-JP" altLang="en-US" sz="1000" dirty="0">
                  <a:solidFill>
                    <a:srgbClr val="000000"/>
                  </a:solidFill>
                  <a:latin typeface="ＭＳ ゴシック" pitchFamily="49" charset="-128"/>
                  <a:ea typeface="ＭＳ ゴシック" pitchFamily="49" charset="-128"/>
                </a:rPr>
                <a:t>地下鉄</a:t>
              </a:r>
            </a:p>
            <a:p>
              <a:pPr marL="85725" indent="-85725" algn="just">
                <a:spcBef>
                  <a:spcPct val="50000"/>
                </a:spcBef>
                <a:buFont typeface="Wingdings" pitchFamily="2" charset="2"/>
                <a:buNone/>
                <a:defRPr/>
              </a:pPr>
              <a:r>
                <a:rPr lang="ja-JP" altLang="en-US" sz="1000" dirty="0">
                  <a:solidFill>
                    <a:srgbClr val="000000"/>
                  </a:solidFill>
                  <a:latin typeface="ＭＳ ゴシック" pitchFamily="49" charset="-128"/>
                  <a:ea typeface="ＭＳ ゴシック" pitchFamily="49" charset="-128"/>
                </a:rPr>
                <a:t>私鉄</a:t>
              </a:r>
            </a:p>
            <a:p>
              <a:pPr marL="85725" indent="-85725" algn="just">
                <a:spcBef>
                  <a:spcPct val="50000"/>
                </a:spcBef>
                <a:buFont typeface="Wingdings" pitchFamily="2" charset="2"/>
                <a:buNone/>
                <a:defRPr/>
              </a:pPr>
              <a:r>
                <a:rPr lang="ja-JP" altLang="en-US" sz="1000" dirty="0">
                  <a:solidFill>
                    <a:srgbClr val="000000"/>
                  </a:solidFill>
                  <a:latin typeface="ＭＳ ゴシック" pitchFamily="49" charset="-128"/>
                  <a:ea typeface="ＭＳ ゴシック" pitchFamily="49" charset="-128"/>
                </a:rPr>
                <a:t>ＪＲ</a:t>
              </a:r>
              <a:endParaRPr lang="en-US" altLang="ja-JP" sz="1000" dirty="0">
                <a:solidFill>
                  <a:srgbClr val="000000"/>
                </a:solidFill>
                <a:latin typeface="ＭＳ ゴシック" pitchFamily="49" charset="-128"/>
                <a:ea typeface="ＭＳ ゴシック" pitchFamily="49" charset="-128"/>
              </a:endParaRPr>
            </a:p>
            <a:p>
              <a:pPr algn="just">
                <a:spcBef>
                  <a:spcPct val="50000"/>
                </a:spcBef>
                <a:buFont typeface="Wingdings" pitchFamily="2" charset="2"/>
                <a:buNone/>
                <a:defRPr/>
              </a:pPr>
              <a:r>
                <a:rPr lang="ja-JP" altLang="en-US" sz="1000" dirty="0">
                  <a:solidFill>
                    <a:srgbClr val="000000"/>
                  </a:solidFill>
                  <a:latin typeface="ＭＳ ゴシック" pitchFamily="49" charset="-128"/>
                  <a:ea typeface="ＭＳ ゴシック" pitchFamily="49" charset="-128"/>
                </a:rPr>
                <a:t>区役所</a:t>
              </a:r>
              <a:endParaRPr lang="en-US" altLang="ja-JP" sz="1000" dirty="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defRPr/>
              </a:pPr>
              <a:endParaRPr lang="en-US" altLang="ja-JP" sz="1000" dirty="0">
                <a:solidFill>
                  <a:srgbClr val="000000"/>
                </a:solidFill>
                <a:latin typeface="ＭＳ ゴシック" pitchFamily="49" charset="-128"/>
                <a:ea typeface="ＭＳ ゴシック" pitchFamily="49" charset="-128"/>
              </a:endParaRPr>
            </a:p>
          </p:txBody>
        </p:sp>
        <p:sp>
          <p:nvSpPr>
            <p:cNvPr id="100" name="円/楕円 99"/>
            <p:cNvSpPr/>
            <p:nvPr/>
          </p:nvSpPr>
          <p:spPr>
            <a:xfrm>
              <a:off x="5701391" y="4465306"/>
              <a:ext cx="143499" cy="14438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87"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a:p>
          </p:txBody>
        </p:sp>
        <p:sp>
          <p:nvSpPr>
            <p:cNvPr id="3188"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a:p>
          </p:txBody>
        </p:sp>
      </p:grpSp>
      <p:sp>
        <p:nvSpPr>
          <p:cNvPr id="3175" name="テキスト ボックス 57"/>
          <p:cNvSpPr>
            <a:spLocks noChangeArrowheads="1"/>
          </p:cNvSpPr>
          <p:nvPr/>
        </p:nvSpPr>
        <p:spPr bwMode="auto">
          <a:xfrm>
            <a:off x="4518025" y="6196013"/>
            <a:ext cx="5187950" cy="468312"/>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地下鉄２路線、</a:t>
            </a:r>
            <a:r>
              <a:rPr lang="ja-JP" altLang="en-US" sz="1100">
                <a:latin typeface="HGP創英角ｺﾞｼｯｸUB" pitchFamily="50" charset="-128"/>
              </a:rPr>
              <a:t>ＪＲ６路線、</a:t>
            </a:r>
            <a:r>
              <a:rPr lang="ja-JP" altLang="en-US" sz="1100"/>
              <a:t>私鉄５路線が走り、主要駅として、新大阪駅（新幹線）、西中島南方駅・南方駅を有する。</a:t>
            </a:r>
          </a:p>
        </p:txBody>
      </p:sp>
      <p:sp>
        <p:nvSpPr>
          <p:cNvPr id="280" name="正方形/長方形 22"/>
          <p:cNvSpPr/>
          <p:nvPr/>
        </p:nvSpPr>
        <p:spPr bwMode="gray">
          <a:xfrm>
            <a:off x="7675563" y="3348038"/>
            <a:ext cx="985837"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淀川区</a:t>
            </a:r>
            <a:r>
              <a:rPr lang="ja-JP" altLang="en-US" sz="800" dirty="0">
                <a:solidFill>
                  <a:schemeClr val="tx1"/>
                </a:solidFill>
              </a:rPr>
              <a:t>役所</a:t>
            </a:r>
          </a:p>
        </p:txBody>
      </p:sp>
      <p:sp>
        <p:nvSpPr>
          <p:cNvPr id="282" name="正方形/長方形 22"/>
          <p:cNvSpPr/>
          <p:nvPr/>
        </p:nvSpPr>
        <p:spPr bwMode="gray">
          <a:xfrm>
            <a:off x="6897688" y="5157788"/>
            <a:ext cx="984250" cy="1571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福島区</a:t>
            </a:r>
            <a:r>
              <a:rPr lang="ja-JP" altLang="en-US" sz="800" dirty="0">
                <a:solidFill>
                  <a:schemeClr val="tx1"/>
                </a:solidFill>
              </a:rPr>
              <a:t>役所</a:t>
            </a:r>
          </a:p>
        </p:txBody>
      </p:sp>
      <p:sp>
        <p:nvSpPr>
          <p:cNvPr id="283" name="フリーフォーム 282"/>
          <p:cNvSpPr/>
          <p:nvPr/>
        </p:nvSpPr>
        <p:spPr bwMode="gray">
          <a:xfrm>
            <a:off x="6686550" y="3273425"/>
            <a:ext cx="2411413" cy="1987550"/>
          </a:xfrm>
          <a:custGeom>
            <a:avLst/>
            <a:gdLst>
              <a:gd name="connsiteX0" fmla="*/ 2190750 w 2190750"/>
              <a:gd name="connsiteY0" fmla="*/ 1676400 h 1957388"/>
              <a:gd name="connsiteX1" fmla="*/ 1666875 w 2190750"/>
              <a:gd name="connsiteY1" fmla="*/ 1895475 h 1957388"/>
              <a:gd name="connsiteX2" fmla="*/ 1304925 w 2190750"/>
              <a:gd name="connsiteY2" fmla="*/ 1914525 h 1957388"/>
              <a:gd name="connsiteX3" fmla="*/ 1038225 w 2190750"/>
              <a:gd name="connsiteY3" fmla="*/ 1638300 h 1957388"/>
              <a:gd name="connsiteX4" fmla="*/ 800100 w 2190750"/>
              <a:gd name="connsiteY4" fmla="*/ 1247775 h 1957388"/>
              <a:gd name="connsiteX5" fmla="*/ 457200 w 2190750"/>
              <a:gd name="connsiteY5" fmla="*/ 990600 h 1957388"/>
              <a:gd name="connsiteX6" fmla="*/ 457200 w 2190750"/>
              <a:gd name="connsiteY6" fmla="*/ 285750 h 1957388"/>
              <a:gd name="connsiteX7" fmla="*/ 0 w 2190750"/>
              <a:gd name="connsiteY7" fmla="*/ 0 h 195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0" h="1957388">
                <a:moveTo>
                  <a:pt x="2190750" y="1676400"/>
                </a:moveTo>
                <a:cubicBezTo>
                  <a:pt x="2002631" y="1766094"/>
                  <a:pt x="1814513" y="1855788"/>
                  <a:pt x="1666875" y="1895475"/>
                </a:cubicBezTo>
                <a:cubicBezTo>
                  <a:pt x="1519238" y="1935163"/>
                  <a:pt x="1409700" y="1957388"/>
                  <a:pt x="1304925" y="1914525"/>
                </a:cubicBezTo>
                <a:cubicBezTo>
                  <a:pt x="1200150" y="1871663"/>
                  <a:pt x="1122363" y="1749425"/>
                  <a:pt x="1038225" y="1638300"/>
                </a:cubicBezTo>
                <a:cubicBezTo>
                  <a:pt x="954088" y="1527175"/>
                  <a:pt x="896937" y="1355725"/>
                  <a:pt x="800100" y="1247775"/>
                </a:cubicBezTo>
                <a:cubicBezTo>
                  <a:pt x="703263" y="1139825"/>
                  <a:pt x="514350" y="1150937"/>
                  <a:pt x="457200" y="990600"/>
                </a:cubicBezTo>
                <a:cubicBezTo>
                  <a:pt x="400050" y="830263"/>
                  <a:pt x="533400" y="450850"/>
                  <a:pt x="457200" y="285750"/>
                </a:cubicBezTo>
                <a:cubicBezTo>
                  <a:pt x="381000" y="120650"/>
                  <a:pt x="190500" y="60325"/>
                  <a:pt x="0" y="0"/>
                </a:cubicBezTo>
              </a:path>
            </a:pathLst>
          </a:custGeom>
          <a:ln w="1270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286" name="正方形/長方形 90"/>
          <p:cNvSpPr/>
          <p:nvPr/>
        </p:nvSpPr>
        <p:spPr bwMode="gray">
          <a:xfrm>
            <a:off x="6681788" y="2420938"/>
            <a:ext cx="1150937" cy="395287"/>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西中島南方駅</a:t>
            </a:r>
            <a:endParaRPr lang="en-US" altLang="ja-JP" sz="1050" b="1" dirty="0">
              <a:solidFill>
                <a:schemeClr val="tx1"/>
              </a:solidFill>
            </a:endParaRPr>
          </a:p>
          <a:p>
            <a:pPr algn="ctr">
              <a:defRPr/>
            </a:pPr>
            <a:r>
              <a:rPr lang="ja-JP" altLang="en-US" sz="1050" b="1" dirty="0">
                <a:solidFill>
                  <a:schemeClr val="tx1"/>
                </a:solidFill>
              </a:rPr>
              <a:t>・南方駅</a:t>
            </a:r>
          </a:p>
        </p:txBody>
      </p:sp>
      <p:sp>
        <p:nvSpPr>
          <p:cNvPr id="287" name="正方形/長方形 286"/>
          <p:cNvSpPr/>
          <p:nvPr/>
        </p:nvSpPr>
        <p:spPr bwMode="gray">
          <a:xfrm>
            <a:off x="7616825" y="1989138"/>
            <a:ext cx="792163"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新大阪駅</a:t>
            </a:r>
          </a:p>
        </p:txBody>
      </p:sp>
      <p:sp>
        <p:nvSpPr>
          <p:cNvPr id="281" name="正方形/長方形 22"/>
          <p:cNvSpPr/>
          <p:nvPr/>
        </p:nvSpPr>
        <p:spPr bwMode="gray">
          <a:xfrm>
            <a:off x="6465888" y="3841750"/>
            <a:ext cx="984250" cy="1571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西淀川区</a:t>
            </a:r>
            <a:r>
              <a:rPr lang="ja-JP" altLang="en-US" sz="800" dirty="0">
                <a:solidFill>
                  <a:schemeClr val="tx1"/>
                </a:solidFill>
              </a:rPr>
              <a:t>役所</a:t>
            </a:r>
          </a:p>
        </p:txBody>
      </p:sp>
      <p:sp>
        <p:nvSpPr>
          <p:cNvPr id="103"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-68</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4"/>
          <p:cNvSpPr txBox="1"/>
          <p:nvPr/>
        </p:nvSpPr>
        <p:spPr bwMode="gray">
          <a:xfrm>
            <a:off x="128588" y="50800"/>
            <a:ext cx="15605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4099" name="タイトル 3"/>
          <p:cNvSpPr txBox="1">
            <a:spLocks/>
          </p:cNvSpPr>
          <p:nvPr/>
        </p:nvSpPr>
        <p:spPr bwMode="auto">
          <a:xfrm>
            <a:off x="4365625" y="30163"/>
            <a:ext cx="5457825" cy="6696075"/>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4100" name="タイトル 3"/>
          <p:cNvSpPr>
            <a:spLocks/>
          </p:cNvSpPr>
          <p:nvPr/>
        </p:nvSpPr>
        <p:spPr bwMode="auto">
          <a:xfrm>
            <a:off x="117475" y="30163"/>
            <a:ext cx="4094163" cy="2935287"/>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a:solidFill>
                <a:srgbClr val="000000"/>
              </a:solidFill>
              <a:latin typeface="HGP創英角ｺﾞｼｯｸUB" pitchFamily="50" charset="-128"/>
              <a:ea typeface="HGP創英角ｺﾞｼｯｸUB" pitchFamily="50" charset="-128"/>
            </a:endParaRPr>
          </a:p>
        </p:txBody>
      </p:sp>
      <p:sp>
        <p:nvSpPr>
          <p:cNvPr id="83" name="テキスト ボックス 24"/>
          <p:cNvSpPr txBox="1"/>
          <p:nvPr/>
        </p:nvSpPr>
        <p:spPr bwMode="gray">
          <a:xfrm>
            <a:off x="117475" y="3076575"/>
            <a:ext cx="2651125"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5128" name="タイトル 3"/>
          <p:cNvSpPr>
            <a:spLocks/>
          </p:cNvSpPr>
          <p:nvPr/>
        </p:nvSpPr>
        <p:spPr bwMode="auto">
          <a:xfrm>
            <a:off x="117475" y="3073400"/>
            <a:ext cx="4133850" cy="3668713"/>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a:solidFill>
                <a:srgbClr val="000000"/>
              </a:solidFill>
              <a:latin typeface="HGP創英角ｺﾞｼｯｸUB" pitchFamily="50" charset="-128"/>
              <a:ea typeface="HGP創英角ｺﾞｼｯｸUB" pitchFamily="50" charset="-128"/>
            </a:endParaRPr>
          </a:p>
          <a:p>
            <a:pPr marL="85725" indent="-85725">
              <a:buFont typeface="Wingdings" pitchFamily="2" charset="2"/>
              <a:buNone/>
              <a:defRPr/>
            </a:pPr>
            <a:endParaRPr lang="en-US" altLang="ja-JP" sz="1100" dirty="0">
              <a:solidFill>
                <a:srgbClr val="FF0000"/>
              </a:solidFill>
              <a:latin typeface="HGP創英角ｺﾞｼｯｸUB" pitchFamily="50" charset="-128"/>
              <a:ea typeface="HGP創英角ｺﾞｼｯｸUB"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人口</a:t>
            </a:r>
            <a:r>
              <a:rPr lang="en-US" altLang="ja-JP" sz="1100" dirty="0">
                <a:latin typeface="HGP創英角ｺﾞｼｯｸUB" pitchFamily="50" charset="-128"/>
                <a:ea typeface="HGP創英角ｺﾞｼｯｸUB" pitchFamily="50" charset="-128"/>
              </a:rPr>
              <a:t>】</a:t>
            </a:r>
            <a:r>
              <a:rPr lang="ja-JP" altLang="en-US" sz="1100" dirty="0">
                <a:latin typeface="ＭＳ Ｐ明朝" pitchFamily="18" charset="-128"/>
                <a:ea typeface="ＭＳ Ｐ明朝" pitchFamily="18" charset="-128"/>
              </a:rPr>
              <a:t>　</a:t>
            </a:r>
            <a:endParaRPr lang="en-US" altLang="ja-JP" sz="1100" dirty="0">
              <a:latin typeface="ＭＳ Ｐ明朝" pitchFamily="18" charset="-128"/>
              <a:ea typeface="ＭＳ Ｐ明朝" pitchFamily="18" charset="-128"/>
            </a:endParaRPr>
          </a:p>
          <a:p>
            <a:pPr marL="85725" indent="-85725">
              <a:defRPr/>
            </a:pPr>
            <a:r>
              <a:rPr lang="ja-JP" altLang="en-US" sz="1100" dirty="0">
                <a:latin typeface="ＭＳ Ｐゴシック" pitchFamily="50" charset="-128"/>
                <a:ea typeface="ＭＳ Ｐゴシック" pitchFamily="50" charset="-128"/>
              </a:rPr>
              <a:t>○平成</a:t>
            </a:r>
            <a:r>
              <a:rPr lang="en-US" altLang="ja-JP" sz="1100" dirty="0">
                <a:latin typeface="ＭＳ Ｐゴシック" pitchFamily="50" charset="-128"/>
                <a:ea typeface="ＭＳ Ｐゴシック" pitchFamily="50" charset="-128"/>
              </a:rPr>
              <a:t>27</a:t>
            </a:r>
            <a:r>
              <a:rPr lang="ja-JP" altLang="en-US" sz="1100" dirty="0">
                <a:latin typeface="ＭＳ Ｐゴシック" pitchFamily="50" charset="-128"/>
                <a:ea typeface="ＭＳ Ｐゴシック" pitchFamily="50" charset="-128"/>
              </a:rPr>
              <a:t>年の人口は</a:t>
            </a:r>
            <a:r>
              <a:rPr lang="en-US" altLang="ja-JP" sz="1100" dirty="0">
                <a:latin typeface="ＭＳ Ｐゴシック" pitchFamily="50" charset="-128"/>
                <a:ea typeface="ＭＳ Ｐゴシック" pitchFamily="50" charset="-128"/>
              </a:rPr>
              <a:t>344,175</a:t>
            </a:r>
            <a:r>
              <a:rPr lang="ja-JP" altLang="en-US" sz="1100" dirty="0">
                <a:latin typeface="ＭＳ Ｐゴシック" pitchFamily="50" charset="-128"/>
                <a:ea typeface="ＭＳ Ｐゴシック" pitchFamily="50" charset="-128"/>
              </a:rPr>
              <a:t>人で高槻市（</a:t>
            </a:r>
            <a:r>
              <a:rPr lang="en-US" altLang="ja-JP" sz="1100" dirty="0">
                <a:latin typeface="ＭＳ Ｐゴシック" pitchFamily="50" charset="-128"/>
                <a:ea typeface="ＭＳ Ｐゴシック" pitchFamily="50" charset="-128"/>
              </a:rPr>
              <a:t>351,829</a:t>
            </a:r>
            <a:r>
              <a:rPr lang="ja-JP" altLang="en-US" sz="1100" dirty="0">
                <a:latin typeface="ＭＳ Ｐゴシック" pitchFamily="50" charset="-128"/>
                <a:ea typeface="ＭＳ Ｐゴシック" pitchFamily="50" charset="-128"/>
              </a:rPr>
              <a:t>人）と同程度</a:t>
            </a:r>
            <a:endParaRPr lang="en-US" altLang="ja-JP" sz="1100" dirty="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122</a:t>
            </a:r>
            <a:r>
              <a:rPr lang="ja-JP" altLang="en-US" sz="1100" dirty="0" smtClean="0">
                <a:latin typeface="ＭＳ Ｐゴシック" pitchFamily="50" charset="-128"/>
                <a:ea typeface="ＭＳ Ｐゴシック" pitchFamily="50" charset="-128"/>
              </a:rPr>
              <a:t>％で、比較都市の中で最も高い京都市（</a:t>
            </a:r>
            <a:r>
              <a:rPr lang="en-US" altLang="ja-JP" sz="1100" dirty="0" smtClean="0">
                <a:latin typeface="ＭＳ Ｐゴシック" pitchFamily="50" charset="-128"/>
                <a:ea typeface="ＭＳ Ｐゴシック" pitchFamily="50" charset="-128"/>
              </a:rPr>
              <a:t>109</a:t>
            </a:r>
            <a:r>
              <a:rPr lang="ja-JP" altLang="en-US" sz="1100" dirty="0" smtClean="0">
                <a:latin typeface="ＭＳ Ｐゴシック" pitchFamily="50" charset="-128"/>
                <a:ea typeface="ＭＳ Ｐゴシック" pitchFamily="50" charset="-128"/>
              </a:rPr>
              <a:t>％）を上回る</a:t>
            </a:r>
            <a:endParaRPr lang="ja-JP" altLang="en-US" sz="1100" dirty="0">
              <a:latin typeface="ＭＳ Ｐゴシック" pitchFamily="50" charset="-128"/>
              <a:ea typeface="ＭＳ Ｐゴシック"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産業</a:t>
            </a:r>
            <a:r>
              <a:rPr lang="en-US" altLang="ja-JP" sz="1100" dirty="0">
                <a:latin typeface="HGP創英角ｺﾞｼｯｸUB" pitchFamily="50" charset="-128"/>
                <a:ea typeface="HGP創英角ｺﾞｼｯｸUB" pitchFamily="50" charset="-128"/>
              </a:rPr>
              <a:t>】</a:t>
            </a:r>
          </a:p>
          <a:p>
            <a:pPr marL="85725" indent="-85725">
              <a:defRPr/>
            </a:pPr>
            <a:r>
              <a:rPr lang="ja-JP" altLang="en-US" sz="1100" dirty="0">
                <a:latin typeface="ＭＳ Ｐゴシック" pitchFamily="50" charset="-128"/>
                <a:ea typeface="ＭＳ Ｐゴシック" pitchFamily="50" charset="-128"/>
              </a:rPr>
              <a:t>○商業の販売額は</a:t>
            </a:r>
            <a:r>
              <a:rPr lang="en-US" altLang="ja-JP" sz="1100" dirty="0">
                <a:latin typeface="ＭＳ Ｐゴシック" pitchFamily="50" charset="-128"/>
                <a:ea typeface="ＭＳ Ｐゴシック" pitchFamily="50" charset="-128"/>
              </a:rPr>
              <a:t>4</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5,028</a:t>
            </a:r>
            <a:r>
              <a:rPr lang="ja-JP" altLang="en-US" sz="1100" dirty="0">
                <a:latin typeface="ＭＳ Ｐゴシック" pitchFamily="50" charset="-128"/>
                <a:ea typeface="ＭＳ Ｐゴシック" pitchFamily="50" charset="-128"/>
              </a:rPr>
              <a:t>億円で、京都市（</a:t>
            </a:r>
            <a:r>
              <a:rPr lang="en-US" altLang="ja-JP" sz="1100" dirty="0">
                <a:latin typeface="ＭＳ Ｐゴシック" pitchFamily="50" charset="-128"/>
                <a:ea typeface="ＭＳ Ｐゴシック" pitchFamily="50" charset="-128"/>
              </a:rPr>
              <a:t>4</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3,892</a:t>
            </a:r>
            <a:r>
              <a:rPr lang="ja-JP" altLang="en-US" sz="1100" dirty="0">
                <a:latin typeface="ＭＳ Ｐゴシック" pitchFamily="50" charset="-128"/>
                <a:ea typeface="ＭＳ Ｐゴシック" pitchFamily="50" charset="-128"/>
              </a:rPr>
              <a:t>億円）を上回る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○工業の出荷額は</a:t>
            </a:r>
            <a:r>
              <a:rPr lang="en-US" altLang="zh-TW" sz="1100" dirty="0" smtClean="0">
                <a:latin typeface="ＭＳ Ｐゴシック" pitchFamily="50" charset="-128"/>
                <a:ea typeface="ＭＳ Ｐゴシック" pitchFamily="50" charset="-128"/>
              </a:rPr>
              <a:t>1</a:t>
            </a:r>
            <a:r>
              <a:rPr lang="zh-TW" altLang="en-US" sz="1100" dirty="0" smtClean="0">
                <a:latin typeface="ＭＳ Ｐゴシック" pitchFamily="50" charset="-128"/>
                <a:ea typeface="ＭＳ Ｐゴシック" pitchFamily="50" charset="-128"/>
              </a:rPr>
              <a:t>兆</a:t>
            </a:r>
            <a:r>
              <a:rPr lang="en-US" altLang="zh-TW" sz="1100" dirty="0" smtClean="0">
                <a:latin typeface="ＭＳ Ｐゴシック" pitchFamily="50" charset="-128"/>
                <a:ea typeface="ＭＳ Ｐゴシック" pitchFamily="50" charset="-128"/>
              </a:rPr>
              <a:t>8</a:t>
            </a:r>
            <a:r>
              <a:rPr lang="en-US" altLang="ja-JP" sz="1100" dirty="0" smtClean="0">
                <a:latin typeface="ＭＳ Ｐゴシック" pitchFamily="50" charset="-128"/>
                <a:ea typeface="ＭＳ Ｐゴシック" pitchFamily="50" charset="-128"/>
              </a:rPr>
              <a:t>42</a:t>
            </a:r>
            <a:r>
              <a:rPr lang="zh-TW" altLang="en-US" sz="1100" dirty="0">
                <a:latin typeface="ＭＳ Ｐゴシック" pitchFamily="50" charset="-128"/>
                <a:ea typeface="ＭＳ Ｐゴシック" pitchFamily="50" charset="-128"/>
              </a:rPr>
              <a:t>億円</a:t>
            </a:r>
            <a:r>
              <a:rPr lang="ja-JP" altLang="en-US" sz="1100" dirty="0">
                <a:latin typeface="ＭＳ Ｐゴシック" pitchFamily="50" charset="-128"/>
                <a:ea typeface="ＭＳ Ｐゴシック" pitchFamily="50" charset="-128"/>
              </a:rPr>
              <a:t>で、東大阪市（</a:t>
            </a:r>
            <a:r>
              <a:rPr lang="en-US" altLang="ja-JP" sz="1100" dirty="0">
                <a:latin typeface="ＭＳ Ｐゴシック" pitchFamily="50" charset="-128"/>
                <a:ea typeface="ＭＳ Ｐゴシック" pitchFamily="50" charset="-128"/>
              </a:rPr>
              <a:t>1</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333</a:t>
            </a:r>
            <a:r>
              <a:rPr lang="ja-JP" altLang="en-US" sz="1100" dirty="0">
                <a:latin typeface="ＭＳ Ｐゴシック" pitchFamily="50" charset="-128"/>
                <a:ea typeface="ＭＳ Ｐゴシック" pitchFamily="50" charset="-128"/>
              </a:rPr>
              <a:t>億円）を上回る</a:t>
            </a:r>
          </a:p>
          <a:p>
            <a:pPr marL="85725" indent="-85725">
              <a:buFont typeface="Wingdings" pitchFamily="2" charset="2"/>
              <a:buNone/>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まち・暮らし</a:t>
            </a:r>
            <a:r>
              <a:rPr lang="en-US" altLang="ja-JP" sz="1100" dirty="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建物用途の割合は工業が</a:t>
            </a:r>
            <a:r>
              <a:rPr lang="en-US" altLang="ja-JP" sz="1100" dirty="0">
                <a:latin typeface="ＭＳ Ｐゴシック" pitchFamily="50" charset="-128"/>
                <a:ea typeface="ＭＳ Ｐゴシック" pitchFamily="50" charset="-128"/>
              </a:rPr>
              <a:t>36.7</a:t>
            </a:r>
            <a:r>
              <a:rPr lang="ja-JP" altLang="en-US" sz="1100" dirty="0">
                <a:latin typeface="ＭＳ Ｐゴシック" pitchFamily="50" charset="-128"/>
                <a:ea typeface="ＭＳ Ｐゴシック" pitchFamily="50" charset="-128"/>
              </a:rPr>
              <a:t>％で、比較都市をいずれも上回る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○就業前児童</a:t>
            </a:r>
            <a:r>
              <a:rPr lang="en-US" altLang="ja-JP" sz="1100" dirty="0">
                <a:latin typeface="ＭＳ Ｐゴシック" pitchFamily="50" charset="-128"/>
                <a:ea typeface="ＭＳ Ｐゴシック" pitchFamily="50" charset="-128"/>
              </a:rPr>
              <a:t>100</a:t>
            </a:r>
            <a:r>
              <a:rPr lang="ja-JP" altLang="en-US" sz="1100" dirty="0">
                <a:latin typeface="ＭＳ Ｐゴシック" pitchFamily="50" charset="-128"/>
                <a:ea typeface="ＭＳ Ｐゴシック" pitchFamily="50" charset="-128"/>
              </a:rPr>
              <a:t>人あたりの認可保育所定員数は</a:t>
            </a:r>
            <a:r>
              <a:rPr lang="en-US" altLang="ja-JP" sz="1100" dirty="0">
                <a:latin typeface="ＭＳ Ｐゴシック" pitchFamily="50" charset="-128"/>
                <a:ea typeface="ＭＳ Ｐゴシック" pitchFamily="50" charset="-128"/>
              </a:rPr>
              <a:t>33.8</a:t>
            </a:r>
            <a:r>
              <a:rPr lang="ja-JP" altLang="en-US" sz="1100" dirty="0">
                <a:latin typeface="ＭＳ Ｐゴシック" pitchFamily="50" charset="-128"/>
                <a:ea typeface="ＭＳ Ｐゴシック" pitchFamily="50" charset="-128"/>
              </a:rPr>
              <a:t>人で、枚方市（</a:t>
            </a:r>
            <a:r>
              <a:rPr lang="en-US" altLang="ja-JP" sz="1100" dirty="0">
                <a:latin typeface="ＭＳ Ｐゴシック" pitchFamily="50" charset="-128"/>
                <a:ea typeface="ＭＳ Ｐゴシック" pitchFamily="50" charset="-128"/>
              </a:rPr>
              <a:t>31.0</a:t>
            </a:r>
            <a:r>
              <a:rPr lang="ja-JP" altLang="en-US" sz="1100" dirty="0">
                <a:latin typeface="ＭＳ Ｐゴシック" pitchFamily="50" charset="-128"/>
                <a:ea typeface="ＭＳ Ｐゴシック" pitchFamily="50" charset="-128"/>
              </a:rPr>
              <a:t>人）を上回る</a:t>
            </a:r>
            <a:endParaRPr lang="en-US" altLang="ja-JP" sz="1100" dirty="0">
              <a:solidFill>
                <a:srgbClr val="FF0000"/>
              </a:solidFill>
              <a:ea typeface="ＭＳ Ｐゴシック" pitchFamily="50" charset="-128"/>
            </a:endParaRPr>
          </a:p>
          <a:p>
            <a:pPr marL="85725" indent="-85725">
              <a:buFont typeface="Wingdings" pitchFamily="2" charset="2"/>
              <a:buNone/>
              <a:defRPr/>
            </a:pPr>
            <a:r>
              <a:rPr lang="ja-JP" altLang="en-US" sz="1100" dirty="0">
                <a:latin typeface="ＭＳ Ｐゴシック" pitchFamily="50" charset="-128"/>
                <a:ea typeface="ＭＳ Ｐゴシック" pitchFamily="50" charset="-128"/>
              </a:rPr>
              <a:t>○千人あたりの病院・診療所数は</a:t>
            </a:r>
            <a:r>
              <a:rPr lang="en-US" altLang="ja-JP" sz="1100" dirty="0">
                <a:latin typeface="ＭＳ Ｐゴシック" pitchFamily="50" charset="-128"/>
                <a:ea typeface="ＭＳ Ｐゴシック" pitchFamily="50" charset="-128"/>
              </a:rPr>
              <a:t>1.8</a:t>
            </a:r>
            <a:r>
              <a:rPr lang="ja-JP" altLang="en-US" sz="1100" dirty="0">
                <a:latin typeface="ＭＳ Ｐゴシック" pitchFamily="50" charset="-128"/>
                <a:ea typeface="ＭＳ Ｐゴシック" pitchFamily="50" charset="-128"/>
              </a:rPr>
              <a:t>ヵ所で、比較都市をいずれも上回る</a:t>
            </a: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graphicFrame>
        <p:nvGraphicFramePr>
          <p:cNvPr id="63" name="Group 154"/>
          <p:cNvGraphicFramePr>
            <a:graphicFrameLocks noGrp="1"/>
          </p:cNvGraphicFramePr>
          <p:nvPr/>
        </p:nvGraphicFramePr>
        <p:xfrm>
          <a:off x="271463" y="3413125"/>
          <a:ext cx="3901187" cy="376692"/>
        </p:xfrm>
        <a:graphic>
          <a:graphicData uri="http://schemas.openxmlformats.org/drawingml/2006/table">
            <a:tbl>
              <a:tblPr/>
              <a:tblGrid>
                <a:gridCol w="399485"/>
                <a:gridCol w="3501702"/>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4111" name="Rectangle 1"/>
          <p:cNvSpPr>
            <a:spLocks noChangeArrowheads="1"/>
          </p:cNvSpPr>
          <p:nvPr/>
        </p:nvSpPr>
        <p:spPr bwMode="auto">
          <a:xfrm>
            <a:off x="117475" y="260350"/>
            <a:ext cx="4054475" cy="1939925"/>
          </a:xfrm>
          <a:prstGeom prst="rect">
            <a:avLst/>
          </a:prstGeom>
          <a:noFill/>
          <a:ln w="9525">
            <a:noFill/>
            <a:miter lim="800000"/>
            <a:headEnd/>
            <a:tailEnd/>
          </a:ln>
        </p:spPr>
        <p:txBody>
          <a:bodyPr anchor="ctr">
            <a:spAutoFit/>
          </a:bodyPr>
          <a:lstStyle/>
          <a:p>
            <a:endParaRPr lang="en-US" altLang="ja-JP" sz="1200" b="1">
              <a:latin typeface="HG創英角ｺﾞｼｯｸUB" pitchFamily="49" charset="-128"/>
              <a:ea typeface="HG創英角ｺﾞｼｯｸUB" pitchFamily="49" charset="-128"/>
              <a:cs typeface="Times New Roman" pitchFamily="18" charset="0"/>
            </a:endParaRPr>
          </a:p>
          <a:p>
            <a:endParaRPr lang="en-US" altLang="ja-JP" sz="1200">
              <a:latin typeface="HG創英角ｺﾞｼｯｸUB" pitchFamily="49" charset="-128"/>
              <a:ea typeface="HG創英角ｺﾞｼｯｸUB" pitchFamily="49" charset="-128"/>
              <a:cs typeface="Times New Roman" pitchFamily="18" charset="0"/>
            </a:endParaRPr>
          </a:p>
          <a:p>
            <a:endParaRPr lang="en-US" altLang="ja-JP" sz="1200">
              <a:latin typeface="HG創英角ｺﾞｼｯｸUB" pitchFamily="49" charset="-128"/>
              <a:ea typeface="HG創英角ｺﾞｼｯｸUB" pitchFamily="49" charset="-128"/>
              <a:cs typeface="Times New Roman" pitchFamily="18" charset="0"/>
            </a:endParaRPr>
          </a:p>
          <a:p>
            <a:endParaRPr lang="en-US" altLang="ja-JP" sz="1200">
              <a:latin typeface="HG創英角ｺﾞｼｯｸUB" pitchFamily="49" charset="-128"/>
              <a:ea typeface="HG創英角ｺﾞｼｯｸUB" pitchFamily="49" charset="-128"/>
              <a:cs typeface="Times New Roman" pitchFamily="18" charset="0"/>
            </a:endParaRPr>
          </a:p>
          <a:p>
            <a:endParaRPr lang="en-US" altLang="ja-JP" sz="1200">
              <a:latin typeface="HG創英角ｺﾞｼｯｸUB" pitchFamily="49" charset="-128"/>
              <a:ea typeface="HG創英角ｺﾞｼｯｸUB" pitchFamily="49" charset="-128"/>
              <a:cs typeface="Times New Roman" pitchFamily="18" charset="0"/>
            </a:endParaRPr>
          </a:p>
          <a:p>
            <a:endParaRPr lang="en-US" altLang="ja-JP" sz="1200">
              <a:latin typeface="HG創英角ｺﾞｼｯｸUB" pitchFamily="49" charset="-128"/>
              <a:ea typeface="HG創英角ｺﾞｼｯｸUB" pitchFamily="49" charset="-128"/>
              <a:cs typeface="Times New Roman" pitchFamily="18" charset="0"/>
            </a:endParaRPr>
          </a:p>
          <a:p>
            <a:endParaRPr lang="en-US" altLang="ja-JP" sz="1200">
              <a:latin typeface="HG創英角ｺﾞｼｯｸUB" pitchFamily="49" charset="-128"/>
              <a:ea typeface="HG創英角ｺﾞｼｯｸUB" pitchFamily="49" charset="-128"/>
              <a:cs typeface="Times New Roman" pitchFamily="18" charset="0"/>
            </a:endParaRPr>
          </a:p>
          <a:p>
            <a:endParaRPr lang="en-US" altLang="ja-JP" sz="1200">
              <a:latin typeface="HG創英角ｺﾞｼｯｸUB" pitchFamily="49" charset="-128"/>
              <a:ea typeface="HG創英角ｺﾞｼｯｸUB" pitchFamily="49" charset="-128"/>
              <a:cs typeface="Times New Roman" pitchFamily="18" charset="0"/>
            </a:endParaRPr>
          </a:p>
          <a:p>
            <a:endParaRPr lang="en-US" altLang="ja-JP" sz="1200">
              <a:latin typeface="HG創英角ｺﾞｼｯｸUB" pitchFamily="49" charset="-128"/>
              <a:ea typeface="HG創英角ｺﾞｼｯｸUB" pitchFamily="49" charset="-128"/>
              <a:cs typeface="Times New Roman" pitchFamily="18" charset="0"/>
            </a:endParaRPr>
          </a:p>
          <a:p>
            <a:r>
              <a:rPr lang="ja-JP" altLang="ja-JP" sz="1200">
                <a:latin typeface="HG創英角ｺﾞｼｯｸUB" pitchFamily="49" charset="-128"/>
                <a:ea typeface="HG創英角ｺﾞｼｯｸUB" pitchFamily="49" charset="-128"/>
                <a:cs typeface="Times New Roman" pitchFamily="18" charset="0"/>
              </a:rPr>
              <a:t> </a:t>
            </a:r>
            <a:endParaRPr lang="ja-JP" altLang="ja-JP">
              <a:latin typeface="HG創英角ｺﾞｼｯｸUB" pitchFamily="49" charset="-128"/>
              <a:ea typeface="HG創英角ｺﾞｼｯｸUB" pitchFamily="49" charset="-128"/>
              <a:cs typeface="ＭＳ Ｐゴシック" charset="-128"/>
            </a:endParaRPr>
          </a:p>
        </p:txBody>
      </p:sp>
      <p:sp>
        <p:nvSpPr>
          <p:cNvPr id="4112" name="Rectangle 1"/>
          <p:cNvSpPr>
            <a:spLocks noChangeArrowheads="1"/>
          </p:cNvSpPr>
          <p:nvPr/>
        </p:nvSpPr>
        <p:spPr bwMode="auto">
          <a:xfrm>
            <a:off x="117475" y="339725"/>
            <a:ext cx="4094163" cy="2492375"/>
          </a:xfrm>
          <a:prstGeom prst="rect">
            <a:avLst/>
          </a:prstGeom>
          <a:noFill/>
          <a:ln w="9525">
            <a:noFill/>
            <a:miter lim="800000"/>
            <a:headEnd/>
            <a:tailEnd/>
          </a:ln>
        </p:spPr>
        <p:txBody>
          <a:bodyPr anchor="ctr">
            <a:spAutoFit/>
          </a:bodyPr>
          <a:lstStyle/>
          <a:p>
            <a:r>
              <a:rPr lang="ja-JP" altLang="en-US" sz="1200" b="1">
                <a:latin typeface="HG創英角ｺﾞｼｯｸUB" pitchFamily="49" charset="-128"/>
                <a:ea typeface="HG創英角ｺﾞｼｯｸUB" pitchFamily="49" charset="-128"/>
                <a:cs typeface="Times New Roman" pitchFamily="18" charset="0"/>
              </a:rPr>
              <a:t>○</a:t>
            </a:r>
            <a:r>
              <a:rPr lang="ja-JP" altLang="ja-JP" sz="1200" b="1">
                <a:latin typeface="HG創英角ｺﾞｼｯｸUB" pitchFamily="49" charset="-128"/>
                <a:ea typeface="HG創英角ｺﾞｼｯｸUB" pitchFamily="49" charset="-128"/>
                <a:cs typeface="Times New Roman" pitchFamily="18" charset="0"/>
              </a:rPr>
              <a:t>大阪の玄関口新大阪や福島地区やほたるまちなどの商業地、</a:t>
            </a:r>
            <a:r>
              <a:rPr lang="ja-JP" altLang="en-US" sz="1200" b="1">
                <a:latin typeface="HG創英角ｺﾞｼｯｸUB" pitchFamily="49" charset="-128"/>
                <a:ea typeface="HG創英角ｺﾞｼｯｸUB" pitchFamily="49" charset="-128"/>
                <a:cs typeface="Times New Roman" pitchFamily="18" charset="0"/>
              </a:rPr>
              <a:t>都心の中の貴重な緑・水辺</a:t>
            </a:r>
            <a:r>
              <a:rPr lang="ja-JP" altLang="ja-JP" sz="1200" b="1">
                <a:latin typeface="HG創英角ｺﾞｼｯｸUB" pitchFamily="49" charset="-128"/>
                <a:ea typeface="HG創英角ｺﾞｼｯｸUB" pitchFamily="49" charset="-128"/>
                <a:cs typeface="Times New Roman" pitchFamily="18" charset="0"/>
              </a:rPr>
              <a:t>である淀川河川敷を有するなど</a:t>
            </a:r>
            <a:r>
              <a:rPr lang="ja-JP" altLang="en-US" sz="1200" b="1">
                <a:latin typeface="HG創英角ｺﾞｼｯｸUB" pitchFamily="49" charset="-128"/>
                <a:ea typeface="HG創英角ｺﾞｼｯｸUB" pitchFamily="49" charset="-128"/>
                <a:cs typeface="Times New Roman" pitchFamily="18" charset="0"/>
              </a:rPr>
              <a:t>、ビジネス・生産機能と豊かな水辺環境などを有する都市</a:t>
            </a:r>
          </a:p>
          <a:p>
            <a:r>
              <a:rPr lang="ja-JP" altLang="ja-JP" sz="1200" b="1">
                <a:latin typeface="HG創英角ｺﾞｼｯｸUB" pitchFamily="49" charset="-128"/>
                <a:ea typeface="HG創英角ｺﾞｼｯｸUB" pitchFamily="49" charset="-128"/>
                <a:cs typeface="Times New Roman" pitchFamily="18" charset="0"/>
              </a:rPr>
              <a:t>○新大阪は、リニア中央新幹線・北陸新幹線の延伸により、大阪の玄関口としての拠点機能強化が期待される</a:t>
            </a:r>
            <a:r>
              <a:rPr lang="ja-JP" altLang="en-US" sz="1200" b="1">
                <a:latin typeface="HG創英角ｺﾞｼｯｸUB" pitchFamily="49" charset="-128"/>
                <a:ea typeface="HG創英角ｺﾞｼｯｸUB" pitchFamily="49" charset="-128"/>
                <a:cs typeface="Times New Roman" pitchFamily="18" charset="0"/>
              </a:rPr>
              <a:t>とともに、</a:t>
            </a:r>
            <a:r>
              <a:rPr lang="ja-JP" altLang="ja-JP" sz="1200" b="1">
                <a:latin typeface="HG創英角ｺﾞｼｯｸUB" pitchFamily="49" charset="-128"/>
                <a:ea typeface="HG創英角ｺﾞｼｯｸUB" pitchFamily="49" charset="-128"/>
                <a:cs typeface="Times New Roman" pitchFamily="18" charset="0"/>
              </a:rPr>
              <a:t>ＪＲおおさか東線北区間、なにわ筋線につながる西梅田十三連絡線の計画等、鉄道ネットワークの充実・強化が進む</a:t>
            </a:r>
          </a:p>
          <a:p>
            <a:r>
              <a:rPr lang="ja-JP" altLang="ja-JP" sz="1200" b="1">
                <a:latin typeface="HG創英角ｺﾞｼｯｸUB" pitchFamily="49" charset="-128"/>
                <a:ea typeface="HG創英角ｺﾞｼｯｸUB" pitchFamily="49" charset="-128"/>
                <a:cs typeface="Times New Roman" pitchFamily="18" charset="0"/>
              </a:rPr>
              <a:t>○</a:t>
            </a:r>
            <a:r>
              <a:rPr lang="ja-JP" altLang="en-US" sz="1200" b="1">
                <a:latin typeface="HG創英角ｺﾞｼｯｸUB" pitchFamily="49" charset="-128"/>
                <a:ea typeface="HG創英角ｺﾞｼｯｸUB" pitchFamily="49" charset="-128"/>
                <a:cs typeface="Times New Roman" pitchFamily="18" charset="0"/>
              </a:rPr>
              <a:t>ベイエリアは、高い工業出荷額を誇る工業地域。また、</a:t>
            </a:r>
            <a:r>
              <a:rPr lang="ja-JP" altLang="ja-JP" sz="1200" b="1">
                <a:latin typeface="HG創英角ｺﾞｼｯｸUB" pitchFamily="49" charset="-128"/>
                <a:ea typeface="HG創英角ｺﾞｼｯｸUB" pitchFamily="49" charset="-128"/>
                <a:cs typeface="Times New Roman" pitchFamily="18" charset="0"/>
              </a:rPr>
              <a:t>西中島近辺（新大阪、西中島、中津）は</a:t>
            </a:r>
            <a:r>
              <a:rPr lang="ja-JP" altLang="en-US" sz="1200" b="1">
                <a:latin typeface="HG創英角ｺﾞｼｯｸUB" pitchFamily="49" charset="-128"/>
                <a:ea typeface="HG創英角ｺﾞｼｯｸUB" pitchFamily="49" charset="-128"/>
                <a:cs typeface="Times New Roman" pitchFamily="18" charset="0"/>
              </a:rPr>
              <a:t>、</a:t>
            </a:r>
            <a:r>
              <a:rPr lang="ja-JP" altLang="ja-JP" sz="1200" b="1">
                <a:latin typeface="HG創英角ｺﾞｼｯｸUB" pitchFamily="49" charset="-128"/>
                <a:ea typeface="HG創英角ｺﾞｼｯｸUB" pitchFamily="49" charset="-128"/>
                <a:cs typeface="Times New Roman" pitchFamily="18" charset="0"/>
              </a:rPr>
              <a:t>「にしなかバレー」に代表されるように、</a:t>
            </a:r>
            <a:r>
              <a:rPr lang="en-US" altLang="ja-JP" sz="1200" b="1">
                <a:latin typeface="HG創英角ｺﾞｼｯｸUB" pitchFamily="49" charset="-128"/>
                <a:ea typeface="HG創英角ｺﾞｼｯｸUB" pitchFamily="49" charset="-128"/>
                <a:cs typeface="Times New Roman" pitchFamily="18" charset="0"/>
              </a:rPr>
              <a:t>IT</a:t>
            </a:r>
            <a:r>
              <a:rPr lang="ja-JP" altLang="ja-JP" sz="1200" b="1">
                <a:latin typeface="HG創英角ｺﾞｼｯｸUB" pitchFamily="49" charset="-128"/>
                <a:ea typeface="HG創英角ｺﾞｼｯｸUB" pitchFamily="49" charset="-128"/>
                <a:cs typeface="Times New Roman" pitchFamily="18" charset="0"/>
              </a:rPr>
              <a:t>関連をはじめとする新たなビジネス創出拠点として注目を集める </a:t>
            </a:r>
          </a:p>
        </p:txBody>
      </p:sp>
      <p:grpSp>
        <p:nvGrpSpPr>
          <p:cNvPr id="2" name="グループ化 87"/>
          <p:cNvGrpSpPr>
            <a:grpSpLocks/>
          </p:cNvGrpSpPr>
          <p:nvPr/>
        </p:nvGrpSpPr>
        <p:grpSpPr bwMode="auto">
          <a:xfrm>
            <a:off x="4406900" y="1052513"/>
            <a:ext cx="5278438" cy="3887787"/>
            <a:chOff x="1889793" y="548680"/>
            <a:chExt cx="5239669" cy="4181475"/>
          </a:xfrm>
        </p:grpSpPr>
        <p:grpSp>
          <p:nvGrpSpPr>
            <p:cNvPr id="3" name="グループ化 129"/>
            <p:cNvGrpSpPr>
              <a:grpSpLocks/>
            </p:cNvGrpSpPr>
            <p:nvPr/>
          </p:nvGrpSpPr>
          <p:grpSpPr bwMode="auto">
            <a:xfrm>
              <a:off x="2014537" y="548680"/>
              <a:ext cx="5114925" cy="4181475"/>
              <a:chOff x="2014537" y="548680"/>
              <a:chExt cx="5114925" cy="4181475"/>
            </a:xfrm>
          </p:grpSpPr>
          <p:grpSp>
            <p:nvGrpSpPr>
              <p:cNvPr id="5" name="グループ化 77"/>
              <p:cNvGrpSpPr>
                <a:grpSpLocks/>
              </p:cNvGrpSpPr>
              <p:nvPr/>
            </p:nvGrpSpPr>
            <p:grpSpPr bwMode="auto">
              <a:xfrm>
                <a:off x="2014537" y="548680"/>
                <a:ext cx="5114925" cy="4181475"/>
                <a:chOff x="0" y="0"/>
                <a:chExt cx="5114925" cy="4181475"/>
              </a:xfrm>
            </p:grpSpPr>
            <p:pic>
              <p:nvPicPr>
                <p:cNvPr id="4138" name="Picture 1"/>
                <p:cNvPicPr>
                  <a:picLocks noChangeAspect="1" noChangeArrowheads="1"/>
                </p:cNvPicPr>
                <p:nvPr/>
              </p:nvPicPr>
              <p:blipFill>
                <a:blip r:embed="rId3" cstate="print"/>
                <a:srcRect l="26746" t="19189" r="34386" b="4755"/>
                <a:stretch>
                  <a:fillRect/>
                </a:stretch>
              </p:blipFill>
              <p:spPr bwMode="gray">
                <a:xfrm>
                  <a:off x="0" y="0"/>
                  <a:ext cx="5038725" cy="4114800"/>
                </a:xfrm>
                <a:prstGeom prst="rect">
                  <a:avLst/>
                </a:prstGeom>
                <a:noFill/>
                <a:ln w="1">
                  <a:noFill/>
                  <a:miter lim="800000"/>
                  <a:headEnd/>
                  <a:tailEnd/>
                </a:ln>
              </p:spPr>
            </p:pic>
            <p:sp>
              <p:nvSpPr>
                <p:cNvPr id="168" name="正方形/長方形 167"/>
                <p:cNvSpPr/>
                <p:nvPr/>
              </p:nvSpPr>
              <p:spPr bwMode="gray">
                <a:xfrm>
                  <a:off x="4300215" y="3319228"/>
                  <a:ext cx="737493" cy="862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69" name="正方形/長方形 168"/>
                <p:cNvSpPr/>
                <p:nvPr/>
              </p:nvSpPr>
              <p:spPr bwMode="gray">
                <a:xfrm rot="3298425">
                  <a:off x="4156867" y="3198132"/>
                  <a:ext cx="162205" cy="861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70" name="正方形/長方形 169"/>
                <p:cNvSpPr/>
                <p:nvPr/>
              </p:nvSpPr>
              <p:spPr bwMode="gray">
                <a:xfrm rot="5400000" flipH="1">
                  <a:off x="245045" y="3924993"/>
                  <a:ext cx="116105" cy="338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71" name="正方形/長方形 170"/>
                <p:cNvSpPr/>
                <p:nvPr/>
              </p:nvSpPr>
              <p:spPr bwMode="gray">
                <a:xfrm rot="5400000" flipH="1">
                  <a:off x="4957659" y="1871151"/>
                  <a:ext cx="134887" cy="179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05" name="正方形/長方形 104"/>
              <p:cNvSpPr/>
              <p:nvPr/>
            </p:nvSpPr>
            <p:spPr bwMode="gray">
              <a:xfrm>
                <a:off x="3637400" y="3932790"/>
                <a:ext cx="529482" cy="1741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淀川</a:t>
                </a:r>
                <a:endParaRPr lang="en-US" altLang="ja-JP" sz="900" dirty="0">
                  <a:solidFill>
                    <a:schemeClr val="tx1"/>
                  </a:solidFill>
                </a:endParaRPr>
              </a:p>
            </p:txBody>
          </p:sp>
          <p:sp>
            <p:nvSpPr>
              <p:cNvPr id="108" name="正方形/長方形 107"/>
              <p:cNvSpPr/>
              <p:nvPr/>
            </p:nvSpPr>
            <p:spPr bwMode="gray">
              <a:xfrm>
                <a:off x="6648830" y="1556059"/>
                <a:ext cx="130795" cy="131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grpSp>
        <p:sp>
          <p:nvSpPr>
            <p:cNvPr id="94" name="正方形/長方形 93"/>
            <p:cNvSpPr/>
            <p:nvPr/>
          </p:nvSpPr>
          <p:spPr bwMode="gray">
            <a:xfrm>
              <a:off x="1889793" y="3026148"/>
              <a:ext cx="1003811" cy="256113"/>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工場集積地</a:t>
              </a:r>
              <a:endParaRPr lang="en-US" altLang="ja-JP" sz="900" dirty="0">
                <a:solidFill>
                  <a:schemeClr val="tx1"/>
                </a:solidFill>
              </a:endParaRPr>
            </a:p>
          </p:txBody>
        </p:sp>
        <p:sp>
          <p:nvSpPr>
            <p:cNvPr id="95" name="円/楕円 94"/>
            <p:cNvSpPr/>
            <p:nvPr/>
          </p:nvSpPr>
          <p:spPr bwMode="gray">
            <a:xfrm rot="20771195">
              <a:off x="2575284" y="3649358"/>
              <a:ext cx="1029023" cy="525886"/>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96" name="直線コネクタ 95"/>
            <p:cNvCxnSpPr>
              <a:stCxn id="94" idx="2"/>
              <a:endCxn id="0" idx="1"/>
            </p:cNvCxnSpPr>
            <p:nvPr/>
          </p:nvCxnSpPr>
          <p:spPr bwMode="gray">
            <a:xfrm>
              <a:off x="2390910" y="3282261"/>
              <a:ext cx="304138" cy="542960"/>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114" name="テキスト ボックス 24"/>
          <p:cNvSpPr txBox="1">
            <a:spLocks noChangeArrowheads="1"/>
          </p:cNvSpPr>
          <p:nvPr/>
        </p:nvSpPr>
        <p:spPr bwMode="gray">
          <a:xfrm>
            <a:off x="4376738" y="44450"/>
            <a:ext cx="183356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地域の特徴</a:t>
            </a:r>
          </a:p>
        </p:txBody>
      </p:sp>
      <p:sp>
        <p:nvSpPr>
          <p:cNvPr id="4115" name="テキスト ボックス 57"/>
          <p:cNvSpPr>
            <a:spLocks noChangeArrowheads="1"/>
          </p:cNvSpPr>
          <p:nvPr/>
        </p:nvSpPr>
        <p:spPr bwMode="auto">
          <a:xfrm>
            <a:off x="4495800" y="6092825"/>
            <a:ext cx="5187950" cy="468313"/>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西を大阪湾に面し、北を東西に神崎川、中央部</a:t>
            </a:r>
            <a:r>
              <a:rPr lang="ja-JP" altLang="ja-JP" sz="1100"/>
              <a:t>を</a:t>
            </a:r>
            <a:r>
              <a:rPr lang="ja-JP" altLang="en-US" sz="1100"/>
              <a:t>東西に淀</a:t>
            </a:r>
            <a:r>
              <a:rPr lang="ja-JP" altLang="ja-JP" sz="1100"/>
              <a:t>川が流れる</a:t>
            </a:r>
            <a:r>
              <a:rPr lang="ja-JP" altLang="en-US" sz="1100"/>
              <a:t>。</a:t>
            </a:r>
          </a:p>
        </p:txBody>
      </p:sp>
      <p:sp>
        <p:nvSpPr>
          <p:cNvPr id="29" name="円/楕円 28"/>
          <p:cNvSpPr/>
          <p:nvPr/>
        </p:nvSpPr>
        <p:spPr bwMode="gray">
          <a:xfrm rot="19894197">
            <a:off x="5819775" y="3402013"/>
            <a:ext cx="3608388" cy="36512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a:p>
        </p:txBody>
      </p:sp>
      <p:sp>
        <p:nvSpPr>
          <p:cNvPr id="30" name="フリーフォーム 29"/>
          <p:cNvSpPr/>
          <p:nvPr/>
        </p:nvSpPr>
        <p:spPr>
          <a:xfrm>
            <a:off x="8459788" y="2133600"/>
            <a:ext cx="381000" cy="935038"/>
          </a:xfrm>
          <a:custGeom>
            <a:avLst/>
            <a:gdLst>
              <a:gd name="connsiteX0" fmla="*/ 554577 w 554577"/>
              <a:gd name="connsiteY0" fmla="*/ 0 h 923925"/>
              <a:gd name="connsiteX1" fmla="*/ 506952 w 554577"/>
              <a:gd name="connsiteY1" fmla="*/ 28575 h 923925"/>
              <a:gd name="connsiteX2" fmla="*/ 449802 w 554577"/>
              <a:gd name="connsiteY2" fmla="*/ 47625 h 923925"/>
              <a:gd name="connsiteX3" fmla="*/ 421227 w 554577"/>
              <a:gd name="connsiteY3" fmla="*/ 57150 h 923925"/>
              <a:gd name="connsiteX4" fmla="*/ 268827 w 554577"/>
              <a:gd name="connsiteY4" fmla="*/ 85725 h 923925"/>
              <a:gd name="connsiteX5" fmla="*/ 230727 w 554577"/>
              <a:gd name="connsiteY5" fmla="*/ 95250 h 923925"/>
              <a:gd name="connsiteX6" fmla="*/ 173577 w 554577"/>
              <a:gd name="connsiteY6" fmla="*/ 114300 h 923925"/>
              <a:gd name="connsiteX7" fmla="*/ 78327 w 554577"/>
              <a:gd name="connsiteY7" fmla="*/ 142875 h 923925"/>
              <a:gd name="connsiteX8" fmla="*/ 68802 w 554577"/>
              <a:gd name="connsiteY8" fmla="*/ 171450 h 923925"/>
              <a:gd name="connsiteX9" fmla="*/ 49752 w 554577"/>
              <a:gd name="connsiteY9" fmla="*/ 200025 h 923925"/>
              <a:gd name="connsiteX10" fmla="*/ 40227 w 554577"/>
              <a:gd name="connsiteY10" fmla="*/ 266700 h 923925"/>
              <a:gd name="connsiteX11" fmla="*/ 11652 w 554577"/>
              <a:gd name="connsiteY11" fmla="*/ 323850 h 923925"/>
              <a:gd name="connsiteX12" fmla="*/ 2127 w 554577"/>
              <a:gd name="connsiteY12" fmla="*/ 371475 h 923925"/>
              <a:gd name="connsiteX13" fmla="*/ 30702 w 554577"/>
              <a:gd name="connsiteY13" fmla="*/ 485775 h 923925"/>
              <a:gd name="connsiteX14" fmla="*/ 59277 w 554577"/>
              <a:gd name="connsiteY14" fmla="*/ 504825 h 923925"/>
              <a:gd name="connsiteX15" fmla="*/ 87852 w 554577"/>
              <a:gd name="connsiteY15" fmla="*/ 571500 h 923925"/>
              <a:gd name="connsiteX16" fmla="*/ 116427 w 554577"/>
              <a:gd name="connsiteY16" fmla="*/ 590550 h 923925"/>
              <a:gd name="connsiteX17" fmla="*/ 154527 w 554577"/>
              <a:gd name="connsiteY17" fmla="*/ 647700 h 923925"/>
              <a:gd name="connsiteX18" fmla="*/ 164052 w 554577"/>
              <a:gd name="connsiteY18" fmla="*/ 676275 h 923925"/>
              <a:gd name="connsiteX19" fmla="*/ 192627 w 554577"/>
              <a:gd name="connsiteY19" fmla="*/ 695325 h 923925"/>
              <a:gd name="connsiteX20" fmla="*/ 202152 w 554577"/>
              <a:gd name="connsiteY20" fmla="*/ 723900 h 923925"/>
              <a:gd name="connsiteX21" fmla="*/ 230727 w 554577"/>
              <a:gd name="connsiteY21" fmla="*/ 733425 h 923925"/>
              <a:gd name="connsiteX22" fmla="*/ 287877 w 554577"/>
              <a:gd name="connsiteY22" fmla="*/ 771525 h 923925"/>
              <a:gd name="connsiteX23" fmla="*/ 316452 w 554577"/>
              <a:gd name="connsiteY23" fmla="*/ 800100 h 923925"/>
              <a:gd name="connsiteX24" fmla="*/ 345027 w 554577"/>
              <a:gd name="connsiteY24" fmla="*/ 809625 h 923925"/>
              <a:gd name="connsiteX25" fmla="*/ 364077 w 554577"/>
              <a:gd name="connsiteY25" fmla="*/ 838200 h 923925"/>
              <a:gd name="connsiteX26" fmla="*/ 373602 w 554577"/>
              <a:gd name="connsiteY26" fmla="*/ 866775 h 923925"/>
              <a:gd name="connsiteX27" fmla="*/ 402177 w 554577"/>
              <a:gd name="connsiteY27" fmla="*/ 895350 h 923925"/>
              <a:gd name="connsiteX28" fmla="*/ 411702 w 554577"/>
              <a:gd name="connsiteY28" fmla="*/ 923925 h 923925"/>
              <a:gd name="connsiteX0" fmla="*/ 554577 w 554577"/>
              <a:gd name="connsiteY0" fmla="*/ 0 h 923925"/>
              <a:gd name="connsiteX1" fmla="*/ 506952 w 554577"/>
              <a:gd name="connsiteY1" fmla="*/ 28575 h 923925"/>
              <a:gd name="connsiteX2" fmla="*/ 449802 w 554577"/>
              <a:gd name="connsiteY2" fmla="*/ 47625 h 923925"/>
              <a:gd name="connsiteX3" fmla="*/ 421227 w 554577"/>
              <a:gd name="connsiteY3" fmla="*/ 57150 h 923925"/>
              <a:gd name="connsiteX4" fmla="*/ 268827 w 554577"/>
              <a:gd name="connsiteY4" fmla="*/ 85725 h 923925"/>
              <a:gd name="connsiteX5" fmla="*/ 230727 w 554577"/>
              <a:gd name="connsiteY5" fmla="*/ 95250 h 923925"/>
              <a:gd name="connsiteX6" fmla="*/ 173577 w 554577"/>
              <a:gd name="connsiteY6" fmla="*/ 114300 h 923925"/>
              <a:gd name="connsiteX7" fmla="*/ 78327 w 554577"/>
              <a:gd name="connsiteY7" fmla="*/ 142875 h 923925"/>
              <a:gd name="connsiteX8" fmla="*/ 68802 w 554577"/>
              <a:gd name="connsiteY8" fmla="*/ 171450 h 923925"/>
              <a:gd name="connsiteX9" fmla="*/ 49752 w 554577"/>
              <a:gd name="connsiteY9" fmla="*/ 200025 h 923925"/>
              <a:gd name="connsiteX10" fmla="*/ 40227 w 554577"/>
              <a:gd name="connsiteY10" fmla="*/ 266700 h 923925"/>
              <a:gd name="connsiteX11" fmla="*/ 11652 w 554577"/>
              <a:gd name="connsiteY11" fmla="*/ 323850 h 923925"/>
              <a:gd name="connsiteX12" fmla="*/ 2127 w 554577"/>
              <a:gd name="connsiteY12" fmla="*/ 371475 h 923925"/>
              <a:gd name="connsiteX13" fmla="*/ 30702 w 554577"/>
              <a:gd name="connsiteY13" fmla="*/ 485775 h 923925"/>
              <a:gd name="connsiteX14" fmla="*/ 59277 w 554577"/>
              <a:gd name="connsiteY14" fmla="*/ 504825 h 923925"/>
              <a:gd name="connsiteX15" fmla="*/ 87852 w 554577"/>
              <a:gd name="connsiteY15" fmla="*/ 571500 h 923925"/>
              <a:gd name="connsiteX16" fmla="*/ 116427 w 554577"/>
              <a:gd name="connsiteY16" fmla="*/ 590550 h 923925"/>
              <a:gd name="connsiteX17" fmla="*/ 154527 w 554577"/>
              <a:gd name="connsiteY17" fmla="*/ 647700 h 923925"/>
              <a:gd name="connsiteX18" fmla="*/ 164052 w 554577"/>
              <a:gd name="connsiteY18" fmla="*/ 676275 h 923925"/>
              <a:gd name="connsiteX19" fmla="*/ 192627 w 554577"/>
              <a:gd name="connsiteY19" fmla="*/ 695325 h 923925"/>
              <a:gd name="connsiteX20" fmla="*/ 202152 w 554577"/>
              <a:gd name="connsiteY20" fmla="*/ 723900 h 923925"/>
              <a:gd name="connsiteX21" fmla="*/ 230727 w 554577"/>
              <a:gd name="connsiteY21" fmla="*/ 733425 h 923925"/>
              <a:gd name="connsiteX22" fmla="*/ 287877 w 554577"/>
              <a:gd name="connsiteY22" fmla="*/ 771525 h 923925"/>
              <a:gd name="connsiteX23" fmla="*/ 316452 w 554577"/>
              <a:gd name="connsiteY23" fmla="*/ 800100 h 923925"/>
              <a:gd name="connsiteX24" fmla="*/ 364027 w 554577"/>
              <a:gd name="connsiteY24" fmla="*/ 863352 h 923925"/>
              <a:gd name="connsiteX25" fmla="*/ 364077 w 554577"/>
              <a:gd name="connsiteY25" fmla="*/ 838200 h 923925"/>
              <a:gd name="connsiteX26" fmla="*/ 373602 w 554577"/>
              <a:gd name="connsiteY26" fmla="*/ 866775 h 923925"/>
              <a:gd name="connsiteX27" fmla="*/ 402177 w 554577"/>
              <a:gd name="connsiteY27" fmla="*/ 895350 h 923925"/>
              <a:gd name="connsiteX28" fmla="*/ 411702 w 554577"/>
              <a:gd name="connsiteY28" fmla="*/ 923925 h 923925"/>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316452 w 554577"/>
              <a:gd name="connsiteY23" fmla="*/ 800100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92019 w 554577"/>
              <a:gd name="connsiteY23" fmla="*/ 791343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20011 w 554577"/>
              <a:gd name="connsiteY23" fmla="*/ 863351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116427 w 554577"/>
              <a:gd name="connsiteY16" fmla="*/ 590550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20011 w 554577"/>
              <a:gd name="connsiteY23" fmla="*/ 719335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 name="connsiteX0" fmla="*/ 554577 w 554577"/>
              <a:gd name="connsiteY0" fmla="*/ 0 h 935360"/>
              <a:gd name="connsiteX1" fmla="*/ 506952 w 554577"/>
              <a:gd name="connsiteY1" fmla="*/ 28575 h 935360"/>
              <a:gd name="connsiteX2" fmla="*/ 449802 w 554577"/>
              <a:gd name="connsiteY2" fmla="*/ 47625 h 935360"/>
              <a:gd name="connsiteX3" fmla="*/ 421227 w 554577"/>
              <a:gd name="connsiteY3" fmla="*/ 57150 h 935360"/>
              <a:gd name="connsiteX4" fmla="*/ 268827 w 554577"/>
              <a:gd name="connsiteY4" fmla="*/ 85725 h 935360"/>
              <a:gd name="connsiteX5" fmla="*/ 230727 w 554577"/>
              <a:gd name="connsiteY5" fmla="*/ 95250 h 935360"/>
              <a:gd name="connsiteX6" fmla="*/ 173577 w 554577"/>
              <a:gd name="connsiteY6" fmla="*/ 114300 h 935360"/>
              <a:gd name="connsiteX7" fmla="*/ 78327 w 554577"/>
              <a:gd name="connsiteY7" fmla="*/ 142875 h 935360"/>
              <a:gd name="connsiteX8" fmla="*/ 68802 w 554577"/>
              <a:gd name="connsiteY8" fmla="*/ 171450 h 935360"/>
              <a:gd name="connsiteX9" fmla="*/ 49752 w 554577"/>
              <a:gd name="connsiteY9" fmla="*/ 200025 h 935360"/>
              <a:gd name="connsiteX10" fmla="*/ 40227 w 554577"/>
              <a:gd name="connsiteY10" fmla="*/ 266700 h 935360"/>
              <a:gd name="connsiteX11" fmla="*/ 11652 w 554577"/>
              <a:gd name="connsiteY11" fmla="*/ 323850 h 935360"/>
              <a:gd name="connsiteX12" fmla="*/ 2127 w 554577"/>
              <a:gd name="connsiteY12" fmla="*/ 371475 h 935360"/>
              <a:gd name="connsiteX13" fmla="*/ 30702 w 554577"/>
              <a:gd name="connsiteY13" fmla="*/ 485775 h 935360"/>
              <a:gd name="connsiteX14" fmla="*/ 59277 w 554577"/>
              <a:gd name="connsiteY14" fmla="*/ 504825 h 935360"/>
              <a:gd name="connsiteX15" fmla="*/ 87852 w 554577"/>
              <a:gd name="connsiteY15" fmla="*/ 571500 h 935360"/>
              <a:gd name="connsiteX16" fmla="*/ 75995 w 554577"/>
              <a:gd name="connsiteY16" fmla="*/ 575319 h 935360"/>
              <a:gd name="connsiteX17" fmla="*/ 154527 w 554577"/>
              <a:gd name="connsiteY17" fmla="*/ 647700 h 935360"/>
              <a:gd name="connsiteX18" fmla="*/ 164052 w 554577"/>
              <a:gd name="connsiteY18" fmla="*/ 676275 h 935360"/>
              <a:gd name="connsiteX19" fmla="*/ 192627 w 554577"/>
              <a:gd name="connsiteY19" fmla="*/ 695325 h 935360"/>
              <a:gd name="connsiteX20" fmla="*/ 202152 w 554577"/>
              <a:gd name="connsiteY20" fmla="*/ 723900 h 935360"/>
              <a:gd name="connsiteX21" fmla="*/ 230727 w 554577"/>
              <a:gd name="connsiteY21" fmla="*/ 733425 h 935360"/>
              <a:gd name="connsiteX22" fmla="*/ 287877 w 554577"/>
              <a:gd name="connsiteY22" fmla="*/ 771525 h 935360"/>
              <a:gd name="connsiteX23" fmla="*/ 220011 w 554577"/>
              <a:gd name="connsiteY23" fmla="*/ 719335 h 935360"/>
              <a:gd name="connsiteX24" fmla="*/ 364027 w 554577"/>
              <a:gd name="connsiteY24" fmla="*/ 863352 h 935360"/>
              <a:gd name="connsiteX25" fmla="*/ 364077 w 554577"/>
              <a:gd name="connsiteY25" fmla="*/ 838200 h 935360"/>
              <a:gd name="connsiteX26" fmla="*/ 373602 w 554577"/>
              <a:gd name="connsiteY26" fmla="*/ 866775 h 935360"/>
              <a:gd name="connsiteX27" fmla="*/ 436035 w 554577"/>
              <a:gd name="connsiteY27" fmla="*/ 935360 h 935360"/>
              <a:gd name="connsiteX28" fmla="*/ 411702 w 554577"/>
              <a:gd name="connsiteY28" fmla="*/ 923925 h 93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4577" h="935360">
                <a:moveTo>
                  <a:pt x="554577" y="0"/>
                </a:moveTo>
                <a:cubicBezTo>
                  <a:pt x="538702" y="9525"/>
                  <a:pt x="523806" y="20914"/>
                  <a:pt x="506952" y="28575"/>
                </a:cubicBezTo>
                <a:cubicBezTo>
                  <a:pt x="488671" y="36884"/>
                  <a:pt x="468852" y="41275"/>
                  <a:pt x="449802" y="47625"/>
                </a:cubicBezTo>
                <a:cubicBezTo>
                  <a:pt x="440277" y="50800"/>
                  <a:pt x="431131" y="55499"/>
                  <a:pt x="421227" y="57150"/>
                </a:cubicBezTo>
                <a:cubicBezTo>
                  <a:pt x="373004" y="65187"/>
                  <a:pt x="314502" y="74306"/>
                  <a:pt x="268827" y="85725"/>
                </a:cubicBezTo>
                <a:cubicBezTo>
                  <a:pt x="256127" y="88900"/>
                  <a:pt x="243266" y="91488"/>
                  <a:pt x="230727" y="95250"/>
                </a:cubicBezTo>
                <a:cubicBezTo>
                  <a:pt x="211493" y="101020"/>
                  <a:pt x="193268" y="110362"/>
                  <a:pt x="173577" y="114300"/>
                </a:cubicBezTo>
                <a:cubicBezTo>
                  <a:pt x="109186" y="127178"/>
                  <a:pt x="140983" y="117812"/>
                  <a:pt x="78327" y="142875"/>
                </a:cubicBezTo>
                <a:cubicBezTo>
                  <a:pt x="75152" y="152400"/>
                  <a:pt x="73292" y="162470"/>
                  <a:pt x="68802" y="171450"/>
                </a:cubicBezTo>
                <a:cubicBezTo>
                  <a:pt x="63682" y="181689"/>
                  <a:pt x="53041" y="189060"/>
                  <a:pt x="49752" y="200025"/>
                </a:cubicBezTo>
                <a:cubicBezTo>
                  <a:pt x="43301" y="221529"/>
                  <a:pt x="44630" y="244685"/>
                  <a:pt x="40227" y="266700"/>
                </a:cubicBezTo>
                <a:cubicBezTo>
                  <a:pt x="34593" y="294868"/>
                  <a:pt x="27707" y="299768"/>
                  <a:pt x="11652" y="323850"/>
                </a:cubicBezTo>
                <a:cubicBezTo>
                  <a:pt x="8477" y="339725"/>
                  <a:pt x="2127" y="355286"/>
                  <a:pt x="2127" y="371475"/>
                </a:cubicBezTo>
                <a:cubicBezTo>
                  <a:pt x="2127" y="413839"/>
                  <a:pt x="0" y="455073"/>
                  <a:pt x="30702" y="485775"/>
                </a:cubicBezTo>
                <a:cubicBezTo>
                  <a:pt x="38797" y="493870"/>
                  <a:pt x="49752" y="498475"/>
                  <a:pt x="59277" y="504825"/>
                </a:cubicBezTo>
                <a:cubicBezTo>
                  <a:pt x="65894" y="524677"/>
                  <a:pt x="74774" y="555807"/>
                  <a:pt x="87852" y="571500"/>
                </a:cubicBezTo>
                <a:cubicBezTo>
                  <a:pt x="95181" y="580294"/>
                  <a:pt x="66470" y="568969"/>
                  <a:pt x="75995" y="575319"/>
                </a:cubicBezTo>
                <a:cubicBezTo>
                  <a:pt x="88695" y="594369"/>
                  <a:pt x="147287" y="625980"/>
                  <a:pt x="154527" y="647700"/>
                </a:cubicBezTo>
                <a:cubicBezTo>
                  <a:pt x="157702" y="657225"/>
                  <a:pt x="157780" y="668435"/>
                  <a:pt x="164052" y="676275"/>
                </a:cubicBezTo>
                <a:cubicBezTo>
                  <a:pt x="171203" y="685214"/>
                  <a:pt x="183102" y="688975"/>
                  <a:pt x="192627" y="695325"/>
                </a:cubicBezTo>
                <a:cubicBezTo>
                  <a:pt x="195802" y="704850"/>
                  <a:pt x="195052" y="716800"/>
                  <a:pt x="202152" y="723900"/>
                </a:cubicBezTo>
                <a:cubicBezTo>
                  <a:pt x="209252" y="731000"/>
                  <a:pt x="221950" y="728549"/>
                  <a:pt x="230727" y="733425"/>
                </a:cubicBezTo>
                <a:cubicBezTo>
                  <a:pt x="250741" y="744544"/>
                  <a:pt x="268827" y="758825"/>
                  <a:pt x="287877" y="771525"/>
                </a:cubicBezTo>
                <a:cubicBezTo>
                  <a:pt x="299085" y="778997"/>
                  <a:pt x="208803" y="711863"/>
                  <a:pt x="220011" y="719335"/>
                </a:cubicBezTo>
                <a:cubicBezTo>
                  <a:pt x="228365" y="724904"/>
                  <a:pt x="354502" y="860177"/>
                  <a:pt x="364027" y="863352"/>
                </a:cubicBezTo>
                <a:cubicBezTo>
                  <a:pt x="370377" y="872877"/>
                  <a:pt x="358957" y="827961"/>
                  <a:pt x="364077" y="838200"/>
                </a:cubicBezTo>
                <a:cubicBezTo>
                  <a:pt x="368567" y="847180"/>
                  <a:pt x="368033" y="858421"/>
                  <a:pt x="373602" y="866775"/>
                </a:cubicBezTo>
                <a:cubicBezTo>
                  <a:pt x="381074" y="877983"/>
                  <a:pt x="426510" y="925835"/>
                  <a:pt x="436035" y="935360"/>
                </a:cubicBezTo>
                <a:lnTo>
                  <a:pt x="411702" y="923925"/>
                </a:ln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1" name="右矢印吹き出し 30"/>
          <p:cNvSpPr/>
          <p:nvPr/>
        </p:nvSpPr>
        <p:spPr>
          <a:xfrm>
            <a:off x="6746875" y="2349500"/>
            <a:ext cx="1716088" cy="431800"/>
          </a:xfrm>
          <a:prstGeom prst="rightArrowCallout">
            <a:avLst>
              <a:gd name="adj1" fmla="val 28779"/>
              <a:gd name="adj2" fmla="val 17441"/>
              <a:gd name="adj3" fmla="val 25000"/>
              <a:gd name="adj4" fmla="val 853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chemeClr val="tx1"/>
                </a:solidFill>
              </a:rPr>
              <a:t>西梅田十三連絡線</a:t>
            </a:r>
            <a:endParaRPr lang="en-US" altLang="ja-JP" sz="1050" dirty="0">
              <a:solidFill>
                <a:schemeClr val="tx1"/>
              </a:solidFill>
            </a:endParaRPr>
          </a:p>
          <a:p>
            <a:pPr algn="ctr">
              <a:defRPr/>
            </a:pPr>
            <a:r>
              <a:rPr lang="ja-JP" altLang="en-US" sz="1050" dirty="0">
                <a:solidFill>
                  <a:schemeClr val="tx1"/>
                </a:solidFill>
              </a:rPr>
              <a:t>整備区間</a:t>
            </a:r>
            <a:endParaRPr lang="en-US" altLang="ja-JP" sz="1050" dirty="0">
              <a:solidFill>
                <a:schemeClr val="tx1"/>
              </a:solidFill>
            </a:endParaRPr>
          </a:p>
        </p:txBody>
      </p:sp>
      <p:sp>
        <p:nvSpPr>
          <p:cNvPr id="32" name="正方形/長方形 31"/>
          <p:cNvSpPr/>
          <p:nvPr/>
        </p:nvSpPr>
        <p:spPr bwMode="gray">
          <a:xfrm>
            <a:off x="8408988" y="2781300"/>
            <a:ext cx="1327150" cy="3603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ベンチャー企業集積</a:t>
            </a:r>
            <a:endParaRPr lang="en-US" altLang="ja-JP" sz="900" dirty="0" smtClean="0">
              <a:solidFill>
                <a:schemeClr val="tx1"/>
              </a:solidFill>
            </a:endParaRPr>
          </a:p>
          <a:p>
            <a:pPr algn="ctr">
              <a:defRPr/>
            </a:pPr>
            <a:r>
              <a:rPr lang="ja-JP" altLang="en-US" sz="900" dirty="0" smtClean="0">
                <a:solidFill>
                  <a:schemeClr val="tx1"/>
                </a:solidFill>
              </a:rPr>
              <a:t>（新大阪・西中島</a:t>
            </a:r>
            <a:r>
              <a:rPr lang="ja-JP" altLang="en-US" sz="1000" dirty="0" smtClean="0">
                <a:solidFill>
                  <a:schemeClr val="tx1"/>
                </a:solidFill>
              </a:rPr>
              <a:t>）</a:t>
            </a:r>
            <a:endParaRPr lang="en-US" altLang="ja-JP" sz="1000" dirty="0" smtClean="0">
              <a:solidFill>
                <a:schemeClr val="tx1"/>
              </a:solidFill>
            </a:endParaRPr>
          </a:p>
        </p:txBody>
      </p:sp>
      <p:cxnSp>
        <p:nvCxnSpPr>
          <p:cNvPr id="33" name="直線コネクタ 32"/>
          <p:cNvCxnSpPr/>
          <p:nvPr/>
        </p:nvCxnSpPr>
        <p:spPr bwMode="gray">
          <a:xfrm flipH="1" flipV="1">
            <a:off x="9345613" y="2636838"/>
            <a:ext cx="287337" cy="144462"/>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 name="円/楕円 38"/>
          <p:cNvSpPr/>
          <p:nvPr/>
        </p:nvSpPr>
        <p:spPr bwMode="gray">
          <a:xfrm>
            <a:off x="8337550" y="3716338"/>
            <a:ext cx="719138" cy="46196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正方形/長方形 39"/>
          <p:cNvSpPr/>
          <p:nvPr/>
        </p:nvSpPr>
        <p:spPr bwMode="gray">
          <a:xfrm>
            <a:off x="8769350" y="4292600"/>
            <a:ext cx="936625" cy="2889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1050" dirty="0" smtClean="0">
                <a:solidFill>
                  <a:schemeClr val="tx1"/>
                </a:solidFill>
              </a:rPr>
              <a:t>福島地区</a:t>
            </a:r>
            <a:endParaRPr lang="en-US" altLang="ja-JP" sz="1050" dirty="0" smtClean="0">
              <a:solidFill>
                <a:schemeClr val="tx1"/>
              </a:solidFill>
            </a:endParaRPr>
          </a:p>
        </p:txBody>
      </p:sp>
      <p:cxnSp>
        <p:nvCxnSpPr>
          <p:cNvPr id="41" name="直線コネクタ 40"/>
          <p:cNvCxnSpPr/>
          <p:nvPr/>
        </p:nvCxnSpPr>
        <p:spPr bwMode="gray">
          <a:xfrm flipH="1" flipV="1">
            <a:off x="8913813" y="4149725"/>
            <a:ext cx="287337" cy="142875"/>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a:endCxn id="49" idx="3"/>
          </p:cNvCxnSpPr>
          <p:nvPr/>
        </p:nvCxnSpPr>
        <p:spPr bwMode="gray">
          <a:xfrm flipH="1" flipV="1">
            <a:off x="8766175" y="1536700"/>
            <a:ext cx="508000" cy="523875"/>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5" name="正方形/長方形 61"/>
          <p:cNvSpPr/>
          <p:nvPr/>
        </p:nvSpPr>
        <p:spPr bwMode="gray">
          <a:xfrm>
            <a:off x="6897688" y="3573463"/>
            <a:ext cx="854075" cy="2444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淀川河川敷</a:t>
            </a:r>
            <a:endParaRPr lang="en-US" altLang="ja-JP" sz="900" dirty="0">
              <a:solidFill>
                <a:schemeClr val="tx1"/>
              </a:solidFill>
            </a:endParaRPr>
          </a:p>
        </p:txBody>
      </p:sp>
      <p:cxnSp>
        <p:nvCxnSpPr>
          <p:cNvPr id="43" name="直線コネクタ 42"/>
          <p:cNvCxnSpPr/>
          <p:nvPr/>
        </p:nvCxnSpPr>
        <p:spPr>
          <a:xfrm flipV="1">
            <a:off x="9353550" y="981075"/>
            <a:ext cx="423863" cy="981075"/>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bwMode="gray">
          <a:xfrm>
            <a:off x="7831138" y="1392238"/>
            <a:ext cx="935037" cy="28733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新大阪駅</a:t>
            </a:r>
            <a:endParaRPr lang="en-US" altLang="ja-JP" sz="900" dirty="0" smtClean="0">
              <a:solidFill>
                <a:schemeClr val="tx1"/>
              </a:solidFill>
            </a:endParaRPr>
          </a:p>
        </p:txBody>
      </p:sp>
      <p:sp>
        <p:nvSpPr>
          <p:cNvPr id="54" name="右矢印吹き出し 53"/>
          <p:cNvSpPr/>
          <p:nvPr/>
        </p:nvSpPr>
        <p:spPr>
          <a:xfrm>
            <a:off x="8318500" y="865188"/>
            <a:ext cx="1397000" cy="433387"/>
          </a:xfrm>
          <a:prstGeom prst="rightArrowCallout">
            <a:avLst>
              <a:gd name="adj1" fmla="val 22900"/>
              <a:gd name="adj2" fmla="val 27729"/>
              <a:gd name="adj3" fmla="val 32349"/>
              <a:gd name="adj4" fmla="val 8538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ja-JP" sz="1050" dirty="0">
                <a:solidFill>
                  <a:schemeClr val="tx1"/>
                </a:solidFill>
                <a:latin typeface="+mn-ea"/>
              </a:rPr>
              <a:t>ＪＲおおさか東線北区間</a:t>
            </a:r>
            <a:r>
              <a:rPr lang="ja-JP" altLang="en-US" sz="1050" dirty="0">
                <a:solidFill>
                  <a:schemeClr val="tx1"/>
                </a:solidFill>
                <a:latin typeface="+mn-ea"/>
              </a:rPr>
              <a:t>整備区間</a:t>
            </a:r>
            <a:endParaRPr lang="en-US" altLang="ja-JP" sz="1050" dirty="0">
              <a:solidFill>
                <a:schemeClr val="tx1"/>
              </a:solidFill>
              <a:latin typeface="+mn-ea"/>
            </a:endParaRPr>
          </a:p>
        </p:txBody>
      </p:sp>
      <p:sp>
        <p:nvSpPr>
          <p:cNvPr id="60" name="正方形/長方形 59"/>
          <p:cNvSpPr/>
          <p:nvPr/>
        </p:nvSpPr>
        <p:spPr bwMode="gray">
          <a:xfrm>
            <a:off x="6786563" y="1847850"/>
            <a:ext cx="669925" cy="1206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神崎川</a:t>
            </a:r>
            <a:endParaRPr lang="en-US" altLang="ja-JP" sz="700" dirty="0">
              <a:solidFill>
                <a:schemeClr val="tx1"/>
              </a:solidFill>
            </a:endParaRPr>
          </a:p>
        </p:txBody>
      </p:sp>
      <p:sp>
        <p:nvSpPr>
          <p:cNvPr id="28" name="円/楕円 27"/>
          <p:cNvSpPr/>
          <p:nvPr/>
        </p:nvSpPr>
        <p:spPr bwMode="gray">
          <a:xfrm>
            <a:off x="9056688" y="1916113"/>
            <a:ext cx="390525" cy="79216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正方形/長方形 27"/>
          <p:cNvSpPr>
            <a:spLocks noChangeArrowheads="1"/>
          </p:cNvSpPr>
          <p:nvPr/>
        </p:nvSpPr>
        <p:spPr bwMode="auto">
          <a:xfrm>
            <a:off x="8874125" y="658157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-69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rrowheads="1"/>
          </p:cNvPicPr>
          <p:nvPr/>
        </p:nvPicPr>
        <p:blipFill>
          <a:blip r:embed="rId2" cstate="print"/>
          <a:srcRect/>
          <a:stretch>
            <a:fillRect/>
          </a:stretch>
        </p:blipFill>
        <p:spPr bwMode="auto">
          <a:xfrm>
            <a:off x="6297528" y="1279777"/>
            <a:ext cx="3503295" cy="2485644"/>
          </a:xfrm>
          <a:prstGeom prst="rect">
            <a:avLst/>
          </a:prstGeom>
          <a:noFill/>
          <a:ln w="9525">
            <a:noFill/>
            <a:miter lim="800000"/>
            <a:headEnd/>
            <a:tailEnd/>
          </a:ln>
          <a:effectLst/>
        </p:spPr>
      </p:pic>
      <p:pic>
        <p:nvPicPr>
          <p:cNvPr id="5122" name="Picture 79"/>
          <p:cNvPicPr>
            <a:picLocks noChangeAspect="1" noChangeArrowheads="1"/>
          </p:cNvPicPr>
          <p:nvPr/>
        </p:nvPicPr>
        <p:blipFill>
          <a:blip r:embed="rId3" cstate="print"/>
          <a:srcRect/>
          <a:stretch>
            <a:fillRect/>
          </a:stretch>
        </p:blipFill>
        <p:spPr bwMode="auto">
          <a:xfrm>
            <a:off x="2855913" y="1268413"/>
            <a:ext cx="3525837" cy="2486025"/>
          </a:xfrm>
          <a:prstGeom prst="rect">
            <a:avLst/>
          </a:prstGeom>
          <a:noFill/>
          <a:ln w="9525">
            <a:noFill/>
            <a:miter lim="800000"/>
            <a:headEnd/>
            <a:tailEnd/>
          </a:ln>
        </p:spPr>
      </p:pic>
      <p:sp>
        <p:nvSpPr>
          <p:cNvPr id="5123" name="タイトル 3"/>
          <p:cNvSpPr txBox="1">
            <a:spLocks/>
          </p:cNvSpPr>
          <p:nvPr/>
        </p:nvSpPr>
        <p:spPr bwMode="auto">
          <a:xfrm>
            <a:off x="117475" y="620713"/>
            <a:ext cx="9671050"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463" y="523875"/>
            <a:ext cx="42910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5125" name="テキスト ボックス 24"/>
          <p:cNvSpPr txBox="1">
            <a:spLocks noChangeArrowheads="1"/>
          </p:cNvSpPr>
          <p:nvPr/>
        </p:nvSpPr>
        <p:spPr bwMode="auto">
          <a:xfrm>
            <a:off x="193675" y="765175"/>
            <a:ext cx="390525"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5126"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第二区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福島区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西淀川区・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淀川</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20" name="Group 23"/>
          <p:cNvGraphicFramePr>
            <a:graphicFrameLocks noGrp="1"/>
          </p:cNvGraphicFramePr>
          <p:nvPr/>
        </p:nvGraphicFramePr>
        <p:xfrm>
          <a:off x="661988" y="765175"/>
          <a:ext cx="2184000" cy="4825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344,175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65.8%</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22.8%</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318,797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174,894</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36.6%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12.6%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17.8%</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26.6%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418,245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10,916</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7,832</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31.53k㎡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5184" name="Rectangle 6"/>
          <p:cNvSpPr>
            <a:spLocks noChangeArrowheads="1"/>
          </p:cNvSpPr>
          <p:nvPr/>
        </p:nvSpPr>
        <p:spPr bwMode="auto">
          <a:xfrm>
            <a:off x="2925763" y="3833813"/>
            <a:ext cx="3314700" cy="519112"/>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人口密度は、豊中市と同程度</a:t>
            </a:r>
          </a:p>
        </p:txBody>
      </p:sp>
      <p:sp>
        <p:nvSpPr>
          <p:cNvPr id="5185" name="Rectangle 7"/>
          <p:cNvSpPr>
            <a:spLocks noChangeArrowheads="1"/>
          </p:cNvSpPr>
          <p:nvPr/>
        </p:nvSpPr>
        <p:spPr bwMode="auto">
          <a:xfrm>
            <a:off x="2925763" y="765175"/>
            <a:ext cx="3313112"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人口は、高槻市と同程度</a:t>
            </a:r>
          </a:p>
          <a:p>
            <a:r>
              <a:rPr lang="ja-JP" altLang="en-US" sz="1000">
                <a:latin typeface="ＭＳ Ｐゴシック" charset="-128"/>
              </a:rPr>
              <a:t>◆面積は、豊中市をやや下回る</a:t>
            </a:r>
            <a:r>
              <a:rPr lang="ja-JP" altLang="en-US" sz="1000">
                <a:solidFill>
                  <a:srgbClr val="FF0000"/>
                </a:solidFill>
              </a:rPr>
              <a:t>　</a:t>
            </a:r>
            <a:endParaRPr lang="ja-JP" altLang="en-US" sz="900">
              <a:solidFill>
                <a:srgbClr val="FF0000"/>
              </a:solidFill>
              <a:ea typeface="ＭＳ 明朝" pitchFamily="17" charset="-128"/>
            </a:endParaRPr>
          </a:p>
        </p:txBody>
      </p:sp>
      <p:sp>
        <p:nvSpPr>
          <p:cNvPr id="5186" name="Rectangle 10"/>
          <p:cNvSpPr>
            <a:spLocks noChangeArrowheads="1"/>
          </p:cNvSpPr>
          <p:nvPr/>
        </p:nvSpPr>
        <p:spPr bwMode="auto">
          <a:xfrm>
            <a:off x="6342063" y="765175"/>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昼間人口は、豊中市を上回る</a:t>
            </a:r>
          </a:p>
          <a:p>
            <a:r>
              <a:rPr lang="ja-JP" altLang="en-US" sz="1000">
                <a:latin typeface="ＭＳ Ｐゴシック" charset="-128"/>
              </a:rPr>
              <a:t>◆昼夜間人口比率は、京都市を上回る</a:t>
            </a:r>
          </a:p>
        </p:txBody>
      </p:sp>
      <p:sp>
        <p:nvSpPr>
          <p:cNvPr id="5187" name="Rectangle 11"/>
          <p:cNvSpPr>
            <a:spLocks noChangeArrowheads="1"/>
          </p:cNvSpPr>
          <p:nvPr/>
        </p:nvSpPr>
        <p:spPr bwMode="auto">
          <a:xfrm>
            <a:off x="6831013" y="765175"/>
            <a:ext cx="2338387" cy="163513"/>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昼間人口・昼夜間人口比率</a:t>
            </a:r>
          </a:p>
        </p:txBody>
      </p:sp>
      <p:sp>
        <p:nvSpPr>
          <p:cNvPr id="5188" name="Rectangle 12"/>
          <p:cNvSpPr>
            <a:spLocks noChangeArrowheads="1"/>
          </p:cNvSpPr>
          <p:nvPr/>
        </p:nvSpPr>
        <p:spPr bwMode="auto">
          <a:xfrm>
            <a:off x="6342063" y="3833813"/>
            <a:ext cx="3316287" cy="519112"/>
          </a:xfrm>
          <a:prstGeom prst="rect">
            <a:avLst/>
          </a:prstGeom>
          <a:solidFill>
            <a:srgbClr val="FFCC99"/>
          </a:solidFill>
          <a:ln w="9525" algn="ctr">
            <a:noFill/>
            <a:prstDash val="sysDot"/>
            <a:miter lim="800000"/>
            <a:headEnd/>
            <a:tailEnd/>
          </a:ln>
        </p:spPr>
        <p:txBody>
          <a:bodyPr lIns="36000" tIns="0" rIns="0" bIns="0"/>
          <a:lstStyle/>
          <a:p>
            <a:pPr marL="85725" indent="-85725"/>
            <a:endParaRPr lang="en-US" altLang="ja-JP" sz="1000">
              <a:latin typeface="ＭＳ Ｐゴシック" charset="-128"/>
            </a:endParaRPr>
          </a:p>
          <a:p>
            <a:pPr marL="85725" indent="-85725">
              <a:spcBef>
                <a:spcPct val="15000"/>
              </a:spcBef>
            </a:pPr>
            <a:r>
              <a:rPr lang="en-US" altLang="ja-JP" sz="1000">
                <a:latin typeface="ＭＳ Ｐゴシック" charset="-128"/>
              </a:rPr>
              <a:t>◆</a:t>
            </a:r>
            <a:r>
              <a:rPr lang="ja-JP" altLang="en-US" sz="1000">
                <a:latin typeface="ＭＳ Ｐゴシック" charset="-128"/>
              </a:rPr>
              <a:t>生産年齢人口</a:t>
            </a:r>
            <a:r>
              <a:rPr lang="ja-JP" altLang="en-US" sz="800">
                <a:latin typeface="ＭＳ Ｐゴシック" charset="-128"/>
              </a:rPr>
              <a:t>（</a:t>
            </a:r>
            <a:r>
              <a:rPr lang="en-US" altLang="ja-JP" sz="800">
                <a:latin typeface="ＭＳ Ｐゴシック" charset="-128"/>
              </a:rPr>
              <a:t>15</a:t>
            </a:r>
            <a:r>
              <a:rPr lang="ja-JP" altLang="en-US" sz="800">
                <a:latin typeface="ＭＳ Ｐゴシック" charset="-128"/>
              </a:rPr>
              <a:t>～</a:t>
            </a:r>
            <a:r>
              <a:rPr lang="en-US" altLang="ja-JP" sz="800">
                <a:latin typeface="ＭＳ Ｐゴシック" charset="-128"/>
              </a:rPr>
              <a:t>64</a:t>
            </a:r>
            <a:r>
              <a:rPr lang="ja-JP" altLang="en-US" sz="800">
                <a:latin typeface="ＭＳ Ｐゴシック" charset="-128"/>
              </a:rPr>
              <a:t>歳）</a:t>
            </a:r>
            <a:r>
              <a:rPr lang="ja-JP" altLang="en-US" sz="1000">
                <a:latin typeface="ＭＳ Ｐゴシック" charset="-128"/>
              </a:rPr>
              <a:t>割合は、比較都市をいずれも</a:t>
            </a:r>
          </a:p>
          <a:p>
            <a:pPr marL="85725" indent="-85725"/>
            <a:r>
              <a:rPr lang="ja-JP" altLang="en-US" sz="1000">
                <a:latin typeface="ＭＳ Ｐゴシック" charset="-128"/>
              </a:rPr>
              <a:t>   上回る</a:t>
            </a:r>
          </a:p>
        </p:txBody>
      </p:sp>
      <p:sp>
        <p:nvSpPr>
          <p:cNvPr id="5189" name="Rectangle 13"/>
          <p:cNvSpPr>
            <a:spLocks noChangeArrowheads="1"/>
          </p:cNvSpPr>
          <p:nvPr/>
        </p:nvSpPr>
        <p:spPr bwMode="auto">
          <a:xfrm>
            <a:off x="6831013" y="3833813"/>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年齢別人口割合</a:t>
            </a:r>
          </a:p>
        </p:txBody>
      </p:sp>
      <p:sp>
        <p:nvSpPr>
          <p:cNvPr id="5190" name="Rectangle 14"/>
          <p:cNvSpPr>
            <a:spLocks noChangeArrowheads="1"/>
          </p:cNvSpPr>
          <p:nvPr/>
        </p:nvSpPr>
        <p:spPr bwMode="auto">
          <a:xfrm>
            <a:off x="3470275" y="3833813"/>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人口密度</a:t>
            </a:r>
          </a:p>
        </p:txBody>
      </p:sp>
      <p:sp>
        <p:nvSpPr>
          <p:cNvPr id="5191" name="Rectangle 15"/>
          <p:cNvSpPr>
            <a:spLocks noChangeArrowheads="1"/>
          </p:cNvSpPr>
          <p:nvPr/>
        </p:nvSpPr>
        <p:spPr bwMode="auto">
          <a:xfrm>
            <a:off x="3470275" y="765175"/>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人口・面積</a:t>
            </a:r>
          </a:p>
        </p:txBody>
      </p:sp>
      <p:pic>
        <p:nvPicPr>
          <p:cNvPr id="5193" name="Picture 103"/>
          <p:cNvPicPr>
            <a:picLocks noChangeAspect="1" noChangeArrowheads="1"/>
          </p:cNvPicPr>
          <p:nvPr/>
        </p:nvPicPr>
        <p:blipFill>
          <a:blip r:embed="rId4" cstate="print"/>
          <a:srcRect/>
          <a:stretch>
            <a:fillRect/>
          </a:stretch>
        </p:blipFill>
        <p:spPr bwMode="auto">
          <a:xfrm>
            <a:off x="2925763" y="4278313"/>
            <a:ext cx="3498850" cy="2403475"/>
          </a:xfrm>
          <a:prstGeom prst="rect">
            <a:avLst/>
          </a:prstGeom>
          <a:noFill/>
          <a:ln w="9525">
            <a:noFill/>
            <a:miter lim="800000"/>
            <a:headEnd/>
            <a:tailEnd/>
          </a:ln>
        </p:spPr>
      </p:pic>
      <p:sp>
        <p:nvSpPr>
          <p:cNvPr id="5194" name="テキスト ボックス 36"/>
          <p:cNvSpPr txBox="1">
            <a:spLocks noChangeArrowheads="1"/>
          </p:cNvSpPr>
          <p:nvPr/>
        </p:nvSpPr>
        <p:spPr bwMode="auto">
          <a:xfrm>
            <a:off x="5421313" y="6597650"/>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5" name="テキスト ボックス 37"/>
          <p:cNvSpPr txBox="1">
            <a:spLocks noChangeArrowheads="1"/>
          </p:cNvSpPr>
          <p:nvPr/>
        </p:nvSpPr>
        <p:spPr bwMode="auto">
          <a:xfrm>
            <a:off x="8970963" y="6597650"/>
            <a:ext cx="935037"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6" name="テキスト ボックス 36"/>
          <p:cNvSpPr txBox="1">
            <a:spLocks noChangeArrowheads="1"/>
          </p:cNvSpPr>
          <p:nvPr/>
        </p:nvSpPr>
        <p:spPr bwMode="auto">
          <a:xfrm>
            <a:off x="8940800" y="3589338"/>
            <a:ext cx="858838"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7" name="テキスト ボックス 36"/>
          <p:cNvSpPr txBox="1">
            <a:spLocks noChangeArrowheads="1"/>
          </p:cNvSpPr>
          <p:nvPr/>
        </p:nvSpPr>
        <p:spPr bwMode="auto">
          <a:xfrm>
            <a:off x="5421313" y="3589338"/>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8" name="AutoShape 93"/>
          <p:cNvSpPr>
            <a:spLocks noChangeArrowheads="1"/>
          </p:cNvSpPr>
          <p:nvPr/>
        </p:nvSpPr>
        <p:spPr bwMode="auto">
          <a:xfrm>
            <a:off x="3170238" y="4508500"/>
            <a:ext cx="300037" cy="2136775"/>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199" name="Oval 16"/>
          <p:cNvSpPr>
            <a:spLocks noChangeArrowheads="1"/>
          </p:cNvSpPr>
          <p:nvPr/>
        </p:nvSpPr>
        <p:spPr bwMode="auto">
          <a:xfrm>
            <a:off x="3835400" y="2871788"/>
            <a:ext cx="544513"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200" name="AutoShape 18"/>
          <p:cNvSpPr>
            <a:spLocks/>
          </p:cNvSpPr>
          <p:nvPr/>
        </p:nvSpPr>
        <p:spPr bwMode="auto">
          <a:xfrm>
            <a:off x="3314700" y="2420938"/>
            <a:ext cx="696913" cy="263525"/>
          </a:xfrm>
          <a:prstGeom prst="borderCallout2">
            <a:avLst>
              <a:gd name="adj1" fmla="val 108435"/>
              <a:gd name="adj2" fmla="val 64884"/>
              <a:gd name="adj3" fmla="val 183134"/>
              <a:gd name="adj4" fmla="val 82907"/>
              <a:gd name="adj5" fmla="val 195787"/>
              <a:gd name="adj6" fmla="val 85403"/>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34</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面積：</a:t>
            </a:r>
            <a:r>
              <a:rPr lang="en-US" altLang="ja-JP" sz="700">
                <a:latin typeface="ＭＳ Ｐゴシック" charset="-128"/>
              </a:rPr>
              <a:t>32k㎡</a:t>
            </a:r>
            <a:endParaRPr lang="ja-JP" altLang="en-US" sz="700">
              <a:latin typeface="ＭＳ Ｐゴシック" charset="-128"/>
            </a:endParaRPr>
          </a:p>
        </p:txBody>
      </p:sp>
      <p:sp>
        <p:nvSpPr>
          <p:cNvPr id="5201" name="Line 87"/>
          <p:cNvSpPr>
            <a:spLocks noChangeShapeType="1"/>
          </p:cNvSpPr>
          <p:nvPr/>
        </p:nvSpPr>
        <p:spPr bwMode="auto">
          <a:xfrm>
            <a:off x="4437063" y="3017838"/>
            <a:ext cx="469900" cy="0"/>
          </a:xfrm>
          <a:prstGeom prst="line">
            <a:avLst/>
          </a:prstGeom>
          <a:noFill/>
          <a:ln w="19050">
            <a:solidFill>
              <a:srgbClr val="FF0000"/>
            </a:solidFill>
            <a:round/>
            <a:headEnd/>
            <a:tailEnd/>
          </a:ln>
        </p:spPr>
        <p:txBody>
          <a:bodyPr anchor="ctr"/>
          <a:lstStyle/>
          <a:p>
            <a:endParaRPr lang="ja-JP" altLang="en-US"/>
          </a:p>
        </p:txBody>
      </p:sp>
      <p:sp>
        <p:nvSpPr>
          <p:cNvPr id="5202" name="AutoShape 17"/>
          <p:cNvSpPr>
            <a:spLocks/>
          </p:cNvSpPr>
          <p:nvPr/>
        </p:nvSpPr>
        <p:spPr bwMode="auto">
          <a:xfrm>
            <a:off x="5030788" y="3068638"/>
            <a:ext cx="647700" cy="257175"/>
          </a:xfrm>
          <a:prstGeom prst="borderCallout2">
            <a:avLst>
              <a:gd name="adj1" fmla="val 55556"/>
              <a:gd name="adj2" fmla="val -11407"/>
              <a:gd name="adj3" fmla="val 59259"/>
              <a:gd name="adj4" fmla="val -53046"/>
              <a:gd name="adj5" fmla="val -23458"/>
              <a:gd name="adj6" fmla="val -56236"/>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36k㎡</a:t>
            </a:r>
          </a:p>
        </p:txBody>
      </p:sp>
      <p:sp>
        <p:nvSpPr>
          <p:cNvPr id="5203" name="Line 87"/>
          <p:cNvSpPr>
            <a:spLocks noChangeShapeType="1"/>
          </p:cNvSpPr>
          <p:nvPr/>
        </p:nvSpPr>
        <p:spPr bwMode="auto">
          <a:xfrm>
            <a:off x="3851275" y="2124075"/>
            <a:ext cx="466725" cy="0"/>
          </a:xfrm>
          <a:prstGeom prst="line">
            <a:avLst/>
          </a:prstGeom>
          <a:noFill/>
          <a:ln w="19050">
            <a:solidFill>
              <a:srgbClr val="FF0000"/>
            </a:solidFill>
            <a:round/>
            <a:headEnd/>
            <a:tailEnd/>
          </a:ln>
        </p:spPr>
        <p:txBody>
          <a:bodyPr anchor="ctr"/>
          <a:lstStyle/>
          <a:p>
            <a:endParaRPr lang="ja-JP" altLang="en-US"/>
          </a:p>
        </p:txBody>
      </p:sp>
      <p:sp>
        <p:nvSpPr>
          <p:cNvPr id="5204" name="AutoShape 17"/>
          <p:cNvSpPr>
            <a:spLocks/>
          </p:cNvSpPr>
          <p:nvPr/>
        </p:nvSpPr>
        <p:spPr bwMode="auto">
          <a:xfrm>
            <a:off x="4329113" y="1484313"/>
            <a:ext cx="754062" cy="292100"/>
          </a:xfrm>
          <a:prstGeom prst="borderCallout2">
            <a:avLst>
              <a:gd name="adj1" fmla="val 82222"/>
              <a:gd name="adj2" fmla="val -7602"/>
              <a:gd name="adj3" fmla="val 83843"/>
              <a:gd name="adj4" fmla="val -40639"/>
              <a:gd name="adj5" fmla="val 167352"/>
              <a:gd name="adj6" fmla="val -3972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35</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105k㎡</a:t>
            </a:r>
          </a:p>
        </p:txBody>
      </p:sp>
      <p:sp>
        <p:nvSpPr>
          <p:cNvPr id="5205" name="Oval 16"/>
          <p:cNvSpPr>
            <a:spLocks noChangeArrowheads="1"/>
          </p:cNvSpPr>
          <p:nvPr/>
        </p:nvSpPr>
        <p:spPr bwMode="auto">
          <a:xfrm>
            <a:off x="6867525" y="1431925"/>
            <a:ext cx="544513"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206" name="AutoShape 18"/>
          <p:cNvSpPr>
            <a:spLocks/>
          </p:cNvSpPr>
          <p:nvPr/>
        </p:nvSpPr>
        <p:spPr bwMode="auto">
          <a:xfrm>
            <a:off x="7818438" y="1412875"/>
            <a:ext cx="698500" cy="263525"/>
          </a:xfrm>
          <a:prstGeom prst="borderCallout2">
            <a:avLst>
              <a:gd name="adj1" fmla="val 54940"/>
              <a:gd name="adj2" fmla="val -7741"/>
              <a:gd name="adj3" fmla="val 49398"/>
              <a:gd name="adj4" fmla="val -49435"/>
              <a:gd name="adj5" fmla="val 45426"/>
              <a:gd name="adj6" fmla="val -50583"/>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42</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122</a:t>
            </a:r>
            <a:r>
              <a:rPr lang="ja-JP" altLang="en-US" sz="700">
                <a:latin typeface="ＭＳ Ｐゴシック" charset="-128"/>
              </a:rPr>
              <a:t>％</a:t>
            </a:r>
          </a:p>
        </p:txBody>
      </p:sp>
      <p:sp>
        <p:nvSpPr>
          <p:cNvPr id="5207" name="Line 87"/>
          <p:cNvSpPr>
            <a:spLocks noChangeShapeType="1"/>
          </p:cNvSpPr>
          <p:nvPr/>
        </p:nvSpPr>
        <p:spPr bwMode="auto">
          <a:xfrm>
            <a:off x="8650288" y="1811338"/>
            <a:ext cx="401637" cy="0"/>
          </a:xfrm>
          <a:prstGeom prst="line">
            <a:avLst/>
          </a:prstGeom>
          <a:noFill/>
          <a:ln w="19050">
            <a:solidFill>
              <a:srgbClr val="FF0000"/>
            </a:solidFill>
            <a:round/>
            <a:headEnd/>
            <a:tailEnd/>
          </a:ln>
        </p:spPr>
        <p:txBody>
          <a:bodyPr anchor="ctr"/>
          <a:lstStyle/>
          <a:p>
            <a:endParaRPr lang="ja-JP" altLang="en-US"/>
          </a:p>
        </p:txBody>
      </p:sp>
      <p:sp>
        <p:nvSpPr>
          <p:cNvPr id="5208" name="AutoShape 17"/>
          <p:cNvSpPr>
            <a:spLocks/>
          </p:cNvSpPr>
          <p:nvPr/>
        </p:nvSpPr>
        <p:spPr bwMode="auto">
          <a:xfrm>
            <a:off x="8483600" y="2219325"/>
            <a:ext cx="727075" cy="257175"/>
          </a:xfrm>
          <a:prstGeom prst="borderCallout2">
            <a:avLst>
              <a:gd name="adj1" fmla="val 0"/>
              <a:gd name="adj2" fmla="val 87162"/>
              <a:gd name="adj3" fmla="val -88889"/>
              <a:gd name="adj4" fmla="val 87870"/>
              <a:gd name="adj5" fmla="val -149384"/>
              <a:gd name="adj6" fmla="val 7599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161</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109</a:t>
            </a:r>
            <a:r>
              <a:rPr lang="ja-JP" altLang="en-US" sz="700">
                <a:latin typeface="ＭＳ Ｐゴシック" charset="-128"/>
              </a:rPr>
              <a:t>％</a:t>
            </a:r>
          </a:p>
        </p:txBody>
      </p:sp>
      <p:sp>
        <p:nvSpPr>
          <p:cNvPr id="5209" name="Line 87"/>
          <p:cNvSpPr>
            <a:spLocks noChangeShapeType="1"/>
          </p:cNvSpPr>
          <p:nvPr/>
        </p:nvSpPr>
        <p:spPr bwMode="auto">
          <a:xfrm>
            <a:off x="7137400" y="2276475"/>
            <a:ext cx="427038" cy="0"/>
          </a:xfrm>
          <a:prstGeom prst="line">
            <a:avLst/>
          </a:prstGeom>
          <a:noFill/>
          <a:ln w="19050">
            <a:solidFill>
              <a:srgbClr val="FF0000"/>
            </a:solidFill>
            <a:round/>
            <a:headEnd/>
            <a:tailEnd/>
          </a:ln>
        </p:spPr>
        <p:txBody>
          <a:bodyPr anchor="ctr"/>
          <a:lstStyle/>
          <a:p>
            <a:endParaRPr lang="ja-JP" altLang="en-US"/>
          </a:p>
        </p:txBody>
      </p:sp>
      <p:sp>
        <p:nvSpPr>
          <p:cNvPr id="5210" name="AutoShape 17"/>
          <p:cNvSpPr>
            <a:spLocks/>
          </p:cNvSpPr>
          <p:nvPr/>
        </p:nvSpPr>
        <p:spPr bwMode="auto">
          <a:xfrm>
            <a:off x="6980238" y="2636838"/>
            <a:ext cx="727075" cy="257175"/>
          </a:xfrm>
          <a:prstGeom prst="borderCallout2">
            <a:avLst>
              <a:gd name="adj1" fmla="val -3704"/>
              <a:gd name="adj2" fmla="val 14708"/>
              <a:gd name="adj3" fmla="val -137037"/>
              <a:gd name="adj4" fmla="val 35310"/>
              <a:gd name="adj5" fmla="val -138273"/>
              <a:gd name="adj6" fmla="val 3194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35</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89</a:t>
            </a:r>
            <a:r>
              <a:rPr lang="ja-JP" altLang="en-US" sz="700">
                <a:latin typeface="ＭＳ Ｐゴシック" charset="-128"/>
              </a:rPr>
              <a:t>％</a:t>
            </a:r>
          </a:p>
        </p:txBody>
      </p:sp>
      <p:pic>
        <p:nvPicPr>
          <p:cNvPr id="5211" name="Picture 93"/>
          <p:cNvPicPr>
            <a:picLocks noChangeAspect="1" noChangeArrowheads="1"/>
          </p:cNvPicPr>
          <p:nvPr/>
        </p:nvPicPr>
        <p:blipFill>
          <a:blip r:embed="rId5" cstate="print"/>
          <a:srcRect/>
          <a:stretch>
            <a:fillRect/>
          </a:stretch>
        </p:blipFill>
        <p:spPr bwMode="auto">
          <a:xfrm>
            <a:off x="6302375" y="4273550"/>
            <a:ext cx="3544888" cy="2403475"/>
          </a:xfrm>
          <a:prstGeom prst="rect">
            <a:avLst/>
          </a:prstGeom>
          <a:noFill/>
          <a:ln w="9525">
            <a:noFill/>
            <a:miter lim="800000"/>
            <a:headEnd/>
            <a:tailEnd/>
          </a:ln>
        </p:spPr>
      </p:pic>
      <p:sp>
        <p:nvSpPr>
          <p:cNvPr id="5212" name="AutoShape 17"/>
          <p:cNvSpPr>
            <a:spLocks noChangeArrowheads="1"/>
          </p:cNvSpPr>
          <p:nvPr/>
        </p:nvSpPr>
        <p:spPr bwMode="auto">
          <a:xfrm>
            <a:off x="6375400" y="4513263"/>
            <a:ext cx="3354388" cy="211137"/>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cxnSp>
        <p:nvCxnSpPr>
          <p:cNvPr id="37" name="直線コネクタ 36"/>
          <p:cNvCxnSpPr/>
          <p:nvPr/>
        </p:nvCxnSpPr>
        <p:spPr>
          <a:xfrm>
            <a:off x="4392613" y="6626225"/>
            <a:ext cx="2873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14" name="Text Box 29"/>
          <p:cNvSpPr txBox="1">
            <a:spLocks noChangeArrowheads="1"/>
          </p:cNvSpPr>
          <p:nvPr/>
        </p:nvSpPr>
        <p:spPr bwMode="auto">
          <a:xfrm>
            <a:off x="612775" y="5589588"/>
            <a:ext cx="2263775" cy="581025"/>
          </a:xfrm>
          <a:prstGeom prst="rect">
            <a:avLst/>
          </a:prstGeom>
          <a:noFill/>
          <a:ln w="9525" algn="ctr">
            <a:noFill/>
            <a:miter lim="800000"/>
            <a:headEnd/>
            <a:tailEnd/>
          </a:ln>
        </p:spPr>
        <p:txBody>
          <a:bodyPr>
            <a:spAutoFit/>
          </a:bodyPr>
          <a:lstStyle/>
          <a:p>
            <a:pPr>
              <a:spcBef>
                <a:spcPct val="50000"/>
              </a:spcBef>
            </a:pPr>
            <a:r>
              <a:rPr lang="en-US" altLang="ja-JP" sz="800"/>
              <a:t>※</a:t>
            </a:r>
            <a:r>
              <a:rPr lang="ja-JP" altLang="en-US" sz="800"/>
              <a:t>他都市比較は、近隣の中核市（豊中・高槻・東大阪・枚方・尼崎・西宮）及び近畿の政令指定都市（京都・堺・神戸）と比較し、一部は特別区に近い都市のみを抜粋</a:t>
            </a:r>
          </a:p>
        </p:txBody>
      </p:sp>
      <p:sp>
        <p:nvSpPr>
          <p:cNvPr id="39"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-70</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463" y="163513"/>
            <a:ext cx="4291012"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6148" name="テキスト ボックス 24"/>
          <p:cNvSpPr txBox="1">
            <a:spLocks noChangeArrowheads="1"/>
          </p:cNvSpPr>
          <p:nvPr/>
        </p:nvSpPr>
        <p:spPr bwMode="auto">
          <a:xfrm>
            <a:off x="203200"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24" name="Group 30"/>
          <p:cNvGraphicFramePr>
            <a:graphicFrameLocks noGrp="1"/>
          </p:cNvGraphicFramePr>
          <p:nvPr/>
        </p:nvGraphicFramePr>
        <p:xfrm>
          <a:off x="661988" y="414338"/>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8,548</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34.0%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49.6%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11,728</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4</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5,028</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3,828</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45,898</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9,985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2,172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5,043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1,656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1</a:t>
                      </a:r>
                      <a:r>
                        <a:rPr lang="zh-TW" altLang="en-US" sz="1000" b="0" i="0" u="none" strike="noStrike" dirty="0" smtClean="0">
                          <a:solidFill>
                            <a:schemeClr val="tx1"/>
                          </a:solidFill>
                          <a:latin typeface="ＭＳ Ｐゴシック" pitchFamily="50" charset="-128"/>
                          <a:ea typeface="ＭＳ Ｐゴシック" pitchFamily="50" charset="-128"/>
                        </a:rPr>
                        <a:t>兆</a:t>
                      </a:r>
                      <a:r>
                        <a:rPr lang="en-US" altLang="zh-TW" sz="1000" b="0" i="0" u="none" strike="noStrike" dirty="0" smtClean="0">
                          <a:solidFill>
                            <a:schemeClr val="tx1"/>
                          </a:solidFill>
                          <a:latin typeface="ＭＳ Ｐゴシック" pitchFamily="50" charset="-128"/>
                          <a:ea typeface="ＭＳ Ｐゴシック" pitchFamily="50" charset="-128"/>
                        </a:rPr>
                        <a:t>842</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10.4</a:t>
                      </a:r>
                      <a:r>
                        <a:rPr lang="zh-TW" altLang="en-US" sz="1000" b="0" i="0" u="none" strike="noStrike" dirty="0" smtClean="0">
                          <a:solidFill>
                            <a:schemeClr val="tx1"/>
                          </a:solidFill>
                          <a:latin typeface="ＭＳ Ｐゴシック" pitchFamily="50" charset="-128"/>
                          <a:ea typeface="ＭＳ Ｐゴシック" pitchFamily="50" charset="-128"/>
                        </a:rPr>
                        <a:t>億円）</a:t>
                      </a:r>
                      <a:endParaRPr lang="zh-TW"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1,041</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26,901</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3,603</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9,545</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31" name="Rectangle 17"/>
          <p:cNvSpPr>
            <a:spLocks noChangeArrowheads="1"/>
          </p:cNvSpPr>
          <p:nvPr/>
        </p:nvSpPr>
        <p:spPr bwMode="auto">
          <a:xfrm>
            <a:off x="2997200" y="364490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工業出荷額は、東大阪市を上回る</a:t>
            </a:r>
          </a:p>
          <a:p>
            <a:r>
              <a:rPr lang="ja-JP" altLang="en-US" sz="1000"/>
              <a:t>◆事業所数は、尼崎市を上回る</a:t>
            </a:r>
          </a:p>
        </p:txBody>
      </p:sp>
      <p:sp>
        <p:nvSpPr>
          <p:cNvPr id="6232" name="Rectangle 18"/>
          <p:cNvSpPr>
            <a:spLocks noChangeArrowheads="1"/>
          </p:cNvSpPr>
          <p:nvPr/>
        </p:nvSpPr>
        <p:spPr bwMode="auto">
          <a:xfrm>
            <a:off x="3484563" y="3644900"/>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工業（出荷額・事業所数）</a:t>
            </a:r>
          </a:p>
        </p:txBody>
      </p:sp>
      <p:sp>
        <p:nvSpPr>
          <p:cNvPr id="6233" name="Rectangle 24"/>
          <p:cNvSpPr>
            <a:spLocks noChangeArrowheads="1"/>
          </p:cNvSpPr>
          <p:nvPr/>
        </p:nvSpPr>
        <p:spPr bwMode="auto">
          <a:xfrm>
            <a:off x="6426200" y="364490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売上金額は、堺市を上回る</a:t>
            </a:r>
          </a:p>
          <a:p>
            <a:r>
              <a:rPr lang="ja-JP" altLang="en-US" sz="1000"/>
              <a:t>◆事業所数は、東大阪市を上回る</a:t>
            </a:r>
          </a:p>
        </p:txBody>
      </p:sp>
      <p:sp>
        <p:nvSpPr>
          <p:cNvPr id="6234" name="Rectangle 25"/>
          <p:cNvSpPr>
            <a:spLocks noChangeArrowheads="1"/>
          </p:cNvSpPr>
          <p:nvPr/>
        </p:nvSpPr>
        <p:spPr bwMode="auto">
          <a:xfrm>
            <a:off x="6915150" y="364490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サービス業（売上金額・事業所数）</a:t>
            </a:r>
          </a:p>
        </p:txBody>
      </p:sp>
      <p:sp>
        <p:nvSpPr>
          <p:cNvPr id="6235" name="Rectangle 12"/>
          <p:cNvSpPr>
            <a:spLocks noChangeArrowheads="1"/>
          </p:cNvSpPr>
          <p:nvPr/>
        </p:nvSpPr>
        <p:spPr bwMode="auto">
          <a:xfrm>
            <a:off x="2997200" y="409575"/>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商業販売額は、京都市を上回る</a:t>
            </a:r>
          </a:p>
          <a:p>
            <a:r>
              <a:rPr lang="ja-JP" altLang="en-US" sz="1000"/>
              <a:t>◆事業所数は、尼崎市を上回る</a:t>
            </a:r>
          </a:p>
        </p:txBody>
      </p:sp>
      <p:sp>
        <p:nvSpPr>
          <p:cNvPr id="6236" name="Rectangle 86"/>
          <p:cNvSpPr>
            <a:spLocks noChangeArrowheads="1"/>
          </p:cNvSpPr>
          <p:nvPr/>
        </p:nvSpPr>
        <p:spPr bwMode="auto">
          <a:xfrm>
            <a:off x="3484563" y="4095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商業（販売額・事業所数）</a:t>
            </a:r>
          </a:p>
        </p:txBody>
      </p:sp>
      <p:sp>
        <p:nvSpPr>
          <p:cNvPr id="6237" name="Rectangle 12"/>
          <p:cNvSpPr>
            <a:spLocks noChangeArrowheads="1"/>
          </p:cNvSpPr>
          <p:nvPr/>
        </p:nvSpPr>
        <p:spPr bwMode="auto">
          <a:xfrm>
            <a:off x="6426200" y="409575"/>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卸売販売額は、神戸市を上回る</a:t>
            </a:r>
          </a:p>
          <a:p>
            <a:r>
              <a:rPr lang="ja-JP" altLang="en-US" sz="1000">
                <a:latin typeface="ＭＳ Ｐゴシック" charset="-128"/>
              </a:rPr>
              <a:t>◆小売販売額は、西宮市を上回る</a:t>
            </a:r>
          </a:p>
        </p:txBody>
      </p:sp>
      <p:sp>
        <p:nvSpPr>
          <p:cNvPr id="6238" name="Rectangle 13"/>
          <p:cNvSpPr>
            <a:spLocks noChangeArrowheads="1"/>
          </p:cNvSpPr>
          <p:nvPr/>
        </p:nvSpPr>
        <p:spPr bwMode="auto">
          <a:xfrm>
            <a:off x="6915150" y="409575"/>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商業のうち卸売・小売（販売額）</a:t>
            </a:r>
          </a:p>
        </p:txBody>
      </p:sp>
      <p:pic>
        <p:nvPicPr>
          <p:cNvPr id="6239" name="Picture 118"/>
          <p:cNvPicPr>
            <a:picLocks noChangeAspect="1" noChangeArrowheads="1"/>
          </p:cNvPicPr>
          <p:nvPr/>
        </p:nvPicPr>
        <p:blipFill>
          <a:blip r:embed="rId2" cstate="print"/>
          <a:srcRect/>
          <a:stretch>
            <a:fillRect/>
          </a:stretch>
        </p:blipFill>
        <p:spPr bwMode="auto">
          <a:xfrm>
            <a:off x="2925763" y="4168775"/>
            <a:ext cx="3675062" cy="2522538"/>
          </a:xfrm>
          <a:prstGeom prst="rect">
            <a:avLst/>
          </a:prstGeom>
          <a:noFill/>
          <a:ln w="9525">
            <a:noFill/>
            <a:miter lim="800000"/>
            <a:headEnd/>
            <a:tailEnd/>
          </a:ln>
        </p:spPr>
      </p:pic>
      <p:pic>
        <p:nvPicPr>
          <p:cNvPr id="6240" name="Picture 119"/>
          <p:cNvPicPr>
            <a:picLocks noChangeAspect="1" noChangeArrowheads="1"/>
          </p:cNvPicPr>
          <p:nvPr/>
        </p:nvPicPr>
        <p:blipFill>
          <a:blip r:embed="rId3" cstate="print"/>
          <a:srcRect/>
          <a:stretch>
            <a:fillRect/>
          </a:stretch>
        </p:blipFill>
        <p:spPr bwMode="auto">
          <a:xfrm>
            <a:off x="2925763" y="936625"/>
            <a:ext cx="3675062" cy="2524125"/>
          </a:xfrm>
          <a:prstGeom prst="rect">
            <a:avLst/>
          </a:prstGeom>
          <a:noFill/>
          <a:ln w="9525">
            <a:noFill/>
            <a:miter lim="800000"/>
            <a:headEnd/>
            <a:tailEnd/>
          </a:ln>
        </p:spPr>
      </p:pic>
      <p:pic>
        <p:nvPicPr>
          <p:cNvPr id="6241" name="Picture 120"/>
          <p:cNvPicPr>
            <a:picLocks noChangeAspect="1" noChangeArrowheads="1"/>
          </p:cNvPicPr>
          <p:nvPr/>
        </p:nvPicPr>
        <p:blipFill>
          <a:blip r:embed="rId4" cstate="print"/>
          <a:srcRect/>
          <a:stretch>
            <a:fillRect/>
          </a:stretch>
        </p:blipFill>
        <p:spPr bwMode="auto">
          <a:xfrm>
            <a:off x="6319838" y="936625"/>
            <a:ext cx="3722687" cy="2524125"/>
          </a:xfrm>
          <a:prstGeom prst="rect">
            <a:avLst/>
          </a:prstGeom>
          <a:noFill/>
          <a:ln w="9525">
            <a:noFill/>
            <a:miter lim="800000"/>
            <a:headEnd/>
            <a:tailEnd/>
          </a:ln>
        </p:spPr>
      </p:pic>
      <p:pic>
        <p:nvPicPr>
          <p:cNvPr id="6242" name="Picture 121"/>
          <p:cNvPicPr>
            <a:picLocks noChangeAspect="1" noChangeArrowheads="1"/>
          </p:cNvPicPr>
          <p:nvPr/>
        </p:nvPicPr>
        <p:blipFill>
          <a:blip r:embed="rId5" cstate="print"/>
          <a:srcRect/>
          <a:stretch>
            <a:fillRect/>
          </a:stretch>
        </p:blipFill>
        <p:spPr bwMode="auto">
          <a:xfrm>
            <a:off x="6319838" y="4168775"/>
            <a:ext cx="3675062" cy="2522538"/>
          </a:xfrm>
          <a:prstGeom prst="rect">
            <a:avLst/>
          </a:prstGeom>
          <a:noFill/>
          <a:ln w="9525">
            <a:noFill/>
            <a:miter lim="800000"/>
            <a:headEnd/>
            <a:tailEnd/>
          </a:ln>
        </p:spPr>
      </p:pic>
      <p:sp>
        <p:nvSpPr>
          <p:cNvPr id="6243" name="Text Box 84"/>
          <p:cNvSpPr txBox="1">
            <a:spLocks noChangeArrowheads="1"/>
          </p:cNvSpPr>
          <p:nvPr/>
        </p:nvSpPr>
        <p:spPr bwMode="auto">
          <a:xfrm>
            <a:off x="5264150" y="6607175"/>
            <a:ext cx="96520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工業統計調査）</a:t>
            </a:r>
          </a:p>
        </p:txBody>
      </p:sp>
      <p:sp>
        <p:nvSpPr>
          <p:cNvPr id="6244" name="Text Box 81"/>
          <p:cNvSpPr txBox="1">
            <a:spLocks noChangeArrowheads="1"/>
          </p:cNvSpPr>
          <p:nvPr/>
        </p:nvSpPr>
        <p:spPr bwMode="auto">
          <a:xfrm>
            <a:off x="5421313" y="3397250"/>
            <a:ext cx="8572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6245" name="Text Box 81"/>
          <p:cNvSpPr txBox="1">
            <a:spLocks noChangeArrowheads="1"/>
          </p:cNvSpPr>
          <p:nvPr/>
        </p:nvSpPr>
        <p:spPr bwMode="auto">
          <a:xfrm>
            <a:off x="8385175" y="6607175"/>
            <a:ext cx="13271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経済センサス基礎調査）</a:t>
            </a:r>
          </a:p>
        </p:txBody>
      </p:sp>
      <p:sp>
        <p:nvSpPr>
          <p:cNvPr id="6246" name="Text Box 81"/>
          <p:cNvSpPr txBox="1">
            <a:spLocks noChangeArrowheads="1"/>
          </p:cNvSpPr>
          <p:nvPr/>
        </p:nvSpPr>
        <p:spPr bwMode="auto">
          <a:xfrm>
            <a:off x="8853488" y="3400425"/>
            <a:ext cx="858837"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6247" name="Oval 16"/>
          <p:cNvSpPr>
            <a:spLocks noChangeArrowheads="1"/>
          </p:cNvSpPr>
          <p:nvPr/>
        </p:nvSpPr>
        <p:spPr bwMode="auto">
          <a:xfrm>
            <a:off x="5110163" y="2470150"/>
            <a:ext cx="544512"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8" name="AutoShape 18"/>
          <p:cNvSpPr>
            <a:spLocks/>
          </p:cNvSpPr>
          <p:nvPr/>
        </p:nvSpPr>
        <p:spPr bwMode="auto">
          <a:xfrm>
            <a:off x="4875213" y="2060575"/>
            <a:ext cx="1166812" cy="263525"/>
          </a:xfrm>
          <a:prstGeom prst="borderCallout2">
            <a:avLst>
              <a:gd name="adj1" fmla="val 112051"/>
              <a:gd name="adj2" fmla="val 81204"/>
              <a:gd name="adj3" fmla="val 198796"/>
              <a:gd name="adj4" fmla="val 81944"/>
              <a:gd name="adj5" fmla="val 200125"/>
              <a:gd name="adj6" fmla="val 67912"/>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4</a:t>
            </a:r>
            <a:r>
              <a:rPr lang="ja-JP" altLang="en-US" sz="700">
                <a:latin typeface="ＭＳ Ｐゴシック" charset="-128"/>
              </a:rPr>
              <a:t>兆</a:t>
            </a:r>
            <a:r>
              <a:rPr lang="en-US" altLang="ja-JP" sz="700">
                <a:latin typeface="ＭＳ Ｐゴシック" charset="-128"/>
              </a:rPr>
              <a:t>5,028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3,828</a:t>
            </a:r>
            <a:r>
              <a:rPr lang="ja-JP" altLang="en-US" sz="700">
                <a:latin typeface="ＭＳ Ｐゴシック" charset="-128"/>
              </a:rPr>
              <a:t>カ所 </a:t>
            </a:r>
          </a:p>
        </p:txBody>
      </p:sp>
      <p:cxnSp>
        <p:nvCxnSpPr>
          <p:cNvPr id="25" name="直線コネクタ 24"/>
          <p:cNvCxnSpPr/>
          <p:nvPr/>
        </p:nvCxnSpPr>
        <p:spPr>
          <a:xfrm>
            <a:off x="5078413" y="1341438"/>
            <a:ext cx="4699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0" name="AutoShape 76"/>
          <p:cNvSpPr>
            <a:spLocks/>
          </p:cNvSpPr>
          <p:nvPr/>
        </p:nvSpPr>
        <p:spPr bwMode="auto">
          <a:xfrm>
            <a:off x="3783013" y="1052513"/>
            <a:ext cx="1092200" cy="263525"/>
          </a:xfrm>
          <a:prstGeom prst="borderCallout2">
            <a:avLst>
              <a:gd name="adj1" fmla="val 61449"/>
              <a:gd name="adj2" fmla="val 104106"/>
              <a:gd name="adj3" fmla="val 94699"/>
              <a:gd name="adj4" fmla="val 120347"/>
              <a:gd name="adj5" fmla="val 89278"/>
              <a:gd name="adj6" fmla="val 12032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4</a:t>
            </a:r>
            <a:r>
              <a:rPr lang="ja-JP" altLang="en-US" sz="700">
                <a:latin typeface="ＭＳ Ｐゴシック" charset="-128"/>
              </a:rPr>
              <a:t>兆</a:t>
            </a:r>
            <a:r>
              <a:rPr lang="en-US" altLang="ja-JP" sz="700">
                <a:latin typeface="ＭＳ Ｐゴシック" charset="-128"/>
              </a:rPr>
              <a:t>3,892</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14,037</a:t>
            </a:r>
            <a:r>
              <a:rPr lang="ja-JP" altLang="en-US" sz="700">
                <a:latin typeface="ＭＳ Ｐゴシック" charset="-128"/>
              </a:rPr>
              <a:t>カ所 </a:t>
            </a:r>
          </a:p>
        </p:txBody>
      </p:sp>
      <p:cxnSp>
        <p:nvCxnSpPr>
          <p:cNvPr id="27" name="直線コネクタ 26"/>
          <p:cNvCxnSpPr/>
          <p:nvPr/>
        </p:nvCxnSpPr>
        <p:spPr>
          <a:xfrm>
            <a:off x="3449638" y="2708275"/>
            <a:ext cx="3905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2" name="AutoShape 76"/>
          <p:cNvSpPr>
            <a:spLocks/>
          </p:cNvSpPr>
          <p:nvPr/>
        </p:nvSpPr>
        <p:spPr bwMode="auto">
          <a:xfrm>
            <a:off x="3627438" y="1844675"/>
            <a:ext cx="1092200" cy="263525"/>
          </a:xfrm>
          <a:prstGeom prst="borderCallout2">
            <a:avLst>
              <a:gd name="adj1" fmla="val 99037"/>
              <a:gd name="adj2" fmla="val 77648"/>
              <a:gd name="adj3" fmla="val 219759"/>
              <a:gd name="adj4" fmla="val 78208"/>
              <a:gd name="adj5" fmla="val 313375"/>
              <a:gd name="adj6" fmla="val 2539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9,145</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3,014</a:t>
            </a:r>
            <a:r>
              <a:rPr lang="ja-JP" altLang="en-US" sz="700">
                <a:latin typeface="ＭＳ Ｐゴシック" charset="-128"/>
              </a:rPr>
              <a:t>カ所</a:t>
            </a:r>
          </a:p>
        </p:txBody>
      </p:sp>
      <p:sp>
        <p:nvSpPr>
          <p:cNvPr id="6253" name="Oval 16"/>
          <p:cNvSpPr>
            <a:spLocks noChangeArrowheads="1"/>
          </p:cNvSpPr>
          <p:nvPr/>
        </p:nvSpPr>
        <p:spPr bwMode="auto">
          <a:xfrm>
            <a:off x="7080250" y="1125538"/>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54" name="AutoShape 18"/>
          <p:cNvSpPr>
            <a:spLocks/>
          </p:cNvSpPr>
          <p:nvPr/>
        </p:nvSpPr>
        <p:spPr bwMode="auto">
          <a:xfrm>
            <a:off x="7448550" y="1484313"/>
            <a:ext cx="1166813" cy="263525"/>
          </a:xfrm>
          <a:prstGeom prst="borderCallout2">
            <a:avLst>
              <a:gd name="adj1" fmla="val 46991"/>
              <a:gd name="adj2" fmla="val -2856"/>
              <a:gd name="adj3" fmla="val 46991"/>
              <a:gd name="adj4" fmla="val -13269"/>
              <a:gd name="adj5" fmla="val -27347"/>
              <a:gd name="adj6" fmla="val -13023"/>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卸売額： </a:t>
            </a:r>
            <a:r>
              <a:rPr lang="en-US" altLang="ja-JP" sz="700">
                <a:latin typeface="ＭＳ Ｐゴシック" charset="-128"/>
              </a:rPr>
              <a:t>3</a:t>
            </a:r>
            <a:r>
              <a:rPr lang="ja-JP" altLang="en-US" sz="700">
                <a:latin typeface="ＭＳ Ｐゴシック" charset="-128"/>
              </a:rPr>
              <a:t>兆</a:t>
            </a:r>
            <a:r>
              <a:rPr lang="en-US" altLang="ja-JP" sz="700">
                <a:latin typeface="ＭＳ Ｐゴシック" charset="-128"/>
              </a:rPr>
              <a:t>9,985</a:t>
            </a:r>
            <a:r>
              <a:rPr lang="ja-JP" altLang="en-US" sz="700">
                <a:latin typeface="ＭＳ Ｐゴシック" charset="-128"/>
              </a:rPr>
              <a:t>億円 </a:t>
            </a:r>
          </a:p>
          <a:p>
            <a:r>
              <a:rPr lang="ja-JP" altLang="en-US" sz="700">
                <a:latin typeface="ＭＳ Ｐゴシック" charset="-128"/>
              </a:rPr>
              <a:t>小売額：      </a:t>
            </a:r>
            <a:r>
              <a:rPr lang="en-US" altLang="ja-JP" sz="700">
                <a:latin typeface="ＭＳ Ｐゴシック" charset="-128"/>
              </a:rPr>
              <a:t>5,043</a:t>
            </a:r>
            <a:r>
              <a:rPr lang="ja-JP" altLang="en-US" sz="700">
                <a:latin typeface="ＭＳ Ｐゴシック" charset="-128"/>
              </a:rPr>
              <a:t>億円</a:t>
            </a:r>
          </a:p>
        </p:txBody>
      </p:sp>
      <p:cxnSp>
        <p:nvCxnSpPr>
          <p:cNvPr id="32" name="直線コネクタ 31"/>
          <p:cNvCxnSpPr/>
          <p:nvPr/>
        </p:nvCxnSpPr>
        <p:spPr>
          <a:xfrm>
            <a:off x="8796338" y="1628775"/>
            <a:ext cx="3683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6" name="AutoShape 76"/>
          <p:cNvSpPr>
            <a:spLocks/>
          </p:cNvSpPr>
          <p:nvPr/>
        </p:nvSpPr>
        <p:spPr bwMode="auto">
          <a:xfrm>
            <a:off x="8385175" y="2060575"/>
            <a:ext cx="1012825" cy="263525"/>
          </a:xfrm>
          <a:prstGeom prst="borderCallout2">
            <a:avLst>
              <a:gd name="adj1" fmla="val 3616"/>
              <a:gd name="adj2" fmla="val 92921"/>
              <a:gd name="adj3" fmla="val -164819"/>
              <a:gd name="adj4" fmla="val 93694"/>
              <a:gd name="adj5" fmla="val -166625"/>
              <a:gd name="adj6" fmla="val 7932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3</a:t>
            </a:r>
            <a:r>
              <a:rPr lang="ja-JP" altLang="en-US" sz="700">
                <a:latin typeface="ＭＳ Ｐゴシック" charset="-128"/>
              </a:rPr>
              <a:t>兆</a:t>
            </a:r>
            <a:r>
              <a:rPr lang="en-US" altLang="ja-JP" sz="700">
                <a:latin typeface="ＭＳ Ｐゴシック" charset="-128"/>
              </a:rPr>
              <a:t>1,931</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6,572</a:t>
            </a:r>
            <a:r>
              <a:rPr lang="ja-JP" altLang="en-US" sz="700">
                <a:latin typeface="ＭＳ Ｐゴシック" charset="-128"/>
              </a:rPr>
              <a:t>億円 </a:t>
            </a:r>
          </a:p>
        </p:txBody>
      </p:sp>
      <p:cxnSp>
        <p:nvCxnSpPr>
          <p:cNvPr id="36" name="直線コネクタ 35"/>
          <p:cNvCxnSpPr/>
          <p:nvPr/>
        </p:nvCxnSpPr>
        <p:spPr>
          <a:xfrm>
            <a:off x="7412038" y="2905125"/>
            <a:ext cx="4270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8" name="AutoShape 76"/>
          <p:cNvSpPr>
            <a:spLocks/>
          </p:cNvSpPr>
          <p:nvPr/>
        </p:nvSpPr>
        <p:spPr bwMode="auto">
          <a:xfrm>
            <a:off x="8072438" y="2492375"/>
            <a:ext cx="938212" cy="263525"/>
          </a:xfrm>
          <a:prstGeom prst="borderCallout2">
            <a:avLst>
              <a:gd name="adj1" fmla="val 108435"/>
              <a:gd name="adj2" fmla="val 31815"/>
              <a:gd name="adj3" fmla="val 150847"/>
              <a:gd name="adj4" fmla="val 32361"/>
              <a:gd name="adj5" fmla="val 149037"/>
              <a:gd name="adj6" fmla="val -2394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6,230</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4,038</a:t>
            </a:r>
            <a:r>
              <a:rPr lang="ja-JP" altLang="en-US" sz="700">
                <a:latin typeface="ＭＳ Ｐゴシック" charset="-128"/>
              </a:rPr>
              <a:t>億円 </a:t>
            </a:r>
          </a:p>
        </p:txBody>
      </p:sp>
      <p:sp>
        <p:nvSpPr>
          <p:cNvPr id="6259" name="AutoShape 18"/>
          <p:cNvSpPr>
            <a:spLocks/>
          </p:cNvSpPr>
          <p:nvPr/>
        </p:nvSpPr>
        <p:spPr bwMode="auto">
          <a:xfrm>
            <a:off x="3938588" y="5084763"/>
            <a:ext cx="1014412" cy="263525"/>
          </a:xfrm>
          <a:prstGeom prst="borderCallout2">
            <a:avLst>
              <a:gd name="adj1" fmla="val 99037"/>
              <a:gd name="adj2" fmla="val 67130"/>
              <a:gd name="adj3" fmla="val 204338"/>
              <a:gd name="adj4" fmla="val 67995"/>
              <a:gd name="adj5" fmla="val 203255"/>
              <a:gd name="adj6" fmla="val 3478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842</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1,041</a:t>
            </a:r>
            <a:r>
              <a:rPr lang="ja-JP" altLang="en-US" sz="700">
                <a:latin typeface="ＭＳ Ｐゴシック" charset="-128"/>
              </a:rPr>
              <a:t>カ所 </a:t>
            </a:r>
          </a:p>
        </p:txBody>
      </p:sp>
      <p:sp>
        <p:nvSpPr>
          <p:cNvPr id="6260" name="Oval 16"/>
          <p:cNvSpPr>
            <a:spLocks noChangeArrowheads="1"/>
          </p:cNvSpPr>
          <p:nvPr/>
        </p:nvSpPr>
        <p:spPr bwMode="auto">
          <a:xfrm>
            <a:off x="3705225" y="5516563"/>
            <a:ext cx="546100" cy="173037"/>
          </a:xfrm>
          <a:prstGeom prst="ellipse">
            <a:avLst/>
          </a:prstGeom>
          <a:noFill/>
          <a:ln w="28575" algn="ctr">
            <a:solidFill>
              <a:srgbClr val="FF0000"/>
            </a:solidFill>
            <a:prstDash val="sysDot"/>
            <a:round/>
            <a:headEnd/>
            <a:tailEnd/>
          </a:ln>
        </p:spPr>
        <p:txBody>
          <a:bodyPr wrap="none" anchor="ctr"/>
          <a:lstStyle/>
          <a:p>
            <a:endParaRPr lang="ja-JP" altLang="en-US"/>
          </a:p>
        </p:txBody>
      </p:sp>
      <p:cxnSp>
        <p:nvCxnSpPr>
          <p:cNvPr id="42" name="直線コネクタ 41"/>
          <p:cNvCxnSpPr/>
          <p:nvPr/>
        </p:nvCxnSpPr>
        <p:spPr>
          <a:xfrm>
            <a:off x="3917950" y="5845175"/>
            <a:ext cx="4683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2" name="AutoShape 76"/>
          <p:cNvSpPr>
            <a:spLocks/>
          </p:cNvSpPr>
          <p:nvPr/>
        </p:nvSpPr>
        <p:spPr bwMode="auto">
          <a:xfrm>
            <a:off x="4641850" y="5805488"/>
            <a:ext cx="1092200" cy="263525"/>
          </a:xfrm>
          <a:prstGeom prst="borderCallout2">
            <a:avLst>
              <a:gd name="adj1" fmla="val 53736"/>
              <a:gd name="adj2" fmla="val -1653"/>
              <a:gd name="adj3" fmla="val 23375"/>
              <a:gd name="adj4" fmla="val -27301"/>
              <a:gd name="adj5" fmla="val 25181"/>
              <a:gd name="adj6" fmla="val -2902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3,144</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783</a:t>
            </a:r>
            <a:r>
              <a:rPr lang="ja-JP" altLang="en-US" sz="700">
                <a:latin typeface="ＭＳ Ｐゴシック" charset="-128"/>
              </a:rPr>
              <a:t>カ所 </a:t>
            </a:r>
          </a:p>
        </p:txBody>
      </p:sp>
      <p:cxnSp>
        <p:nvCxnSpPr>
          <p:cNvPr id="44" name="直線コネクタ 43"/>
          <p:cNvCxnSpPr/>
          <p:nvPr/>
        </p:nvCxnSpPr>
        <p:spPr>
          <a:xfrm>
            <a:off x="3570288" y="4586288"/>
            <a:ext cx="6223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4" name="AutoShape 76"/>
          <p:cNvSpPr>
            <a:spLocks/>
          </p:cNvSpPr>
          <p:nvPr/>
        </p:nvSpPr>
        <p:spPr bwMode="auto">
          <a:xfrm>
            <a:off x="4484688" y="4292600"/>
            <a:ext cx="1092200" cy="263525"/>
          </a:xfrm>
          <a:prstGeom prst="borderCallout2">
            <a:avLst>
              <a:gd name="adj1" fmla="val 62171"/>
              <a:gd name="adj2" fmla="val -1968"/>
              <a:gd name="adj3" fmla="val 129398"/>
              <a:gd name="adj4" fmla="val -29819"/>
              <a:gd name="adj5" fmla="val 125181"/>
              <a:gd name="adj6" fmla="val -2839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333</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2,595</a:t>
            </a:r>
            <a:r>
              <a:rPr lang="ja-JP" altLang="en-US" sz="700">
                <a:latin typeface="ＭＳ Ｐゴシック" charset="-128"/>
              </a:rPr>
              <a:t>カ所 </a:t>
            </a:r>
          </a:p>
        </p:txBody>
      </p:sp>
      <p:sp>
        <p:nvSpPr>
          <p:cNvPr id="6265" name="Oval 16"/>
          <p:cNvSpPr>
            <a:spLocks noChangeArrowheads="1"/>
          </p:cNvSpPr>
          <p:nvPr/>
        </p:nvSpPr>
        <p:spPr bwMode="auto">
          <a:xfrm>
            <a:off x="8307388" y="5219700"/>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66" name="AutoShape 18"/>
          <p:cNvSpPr>
            <a:spLocks/>
          </p:cNvSpPr>
          <p:nvPr/>
        </p:nvSpPr>
        <p:spPr bwMode="auto">
          <a:xfrm>
            <a:off x="8542338" y="5589588"/>
            <a:ext cx="1012825" cy="263525"/>
          </a:xfrm>
          <a:prstGeom prst="borderCallout2">
            <a:avLst>
              <a:gd name="adj1" fmla="val 30361"/>
              <a:gd name="adj2" fmla="val -28"/>
              <a:gd name="adj3" fmla="val 31088"/>
              <a:gd name="adj4" fmla="val -10060"/>
              <a:gd name="adj5" fmla="val -36986"/>
              <a:gd name="adj6" fmla="val -8671"/>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3,603</a:t>
            </a:r>
            <a:r>
              <a:rPr lang="ja-JP" altLang="en-US" sz="700">
                <a:latin typeface="ＭＳ Ｐゴシック" charset="-128"/>
              </a:rPr>
              <a:t>億円</a:t>
            </a:r>
            <a:r>
              <a:rPr lang="en-US" altLang="ja-JP" sz="700">
                <a:latin typeface="ＭＳ Ｐゴシック" charset="-128"/>
              </a:rPr>
              <a:t> </a:t>
            </a:r>
            <a:endParaRPr lang="ja-JP" altLang="en-US" sz="700">
              <a:latin typeface="ＭＳ Ｐゴシック" charset="-128"/>
            </a:endParaRPr>
          </a:p>
          <a:p>
            <a:r>
              <a:rPr lang="ja-JP" altLang="en-US" sz="700">
                <a:latin typeface="ＭＳ Ｐゴシック" charset="-128"/>
              </a:rPr>
              <a:t>事業所：</a:t>
            </a:r>
            <a:r>
              <a:rPr lang="en-US" altLang="ja-JP" sz="700">
                <a:latin typeface="ＭＳ Ｐゴシック" charset="-128"/>
              </a:rPr>
              <a:t> 9,545</a:t>
            </a:r>
            <a:r>
              <a:rPr lang="ja-JP" altLang="en-US" sz="700">
                <a:latin typeface="ＭＳ Ｐゴシック" charset="-128"/>
              </a:rPr>
              <a:t>カ所 </a:t>
            </a:r>
          </a:p>
        </p:txBody>
      </p:sp>
      <p:cxnSp>
        <p:nvCxnSpPr>
          <p:cNvPr id="49" name="直線コネクタ 48"/>
          <p:cNvCxnSpPr/>
          <p:nvPr/>
        </p:nvCxnSpPr>
        <p:spPr>
          <a:xfrm>
            <a:off x="8123238" y="5080000"/>
            <a:ext cx="311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8" name="AutoShape 76"/>
          <p:cNvSpPr>
            <a:spLocks/>
          </p:cNvSpPr>
          <p:nvPr/>
        </p:nvSpPr>
        <p:spPr bwMode="auto">
          <a:xfrm>
            <a:off x="8307388" y="4508500"/>
            <a:ext cx="1014412" cy="263525"/>
          </a:xfrm>
          <a:prstGeom prst="borderCallout2">
            <a:avLst>
              <a:gd name="adj1" fmla="val 112051"/>
              <a:gd name="adj2" fmla="val 72574"/>
              <a:gd name="adj3" fmla="val 214699"/>
              <a:gd name="adj4" fmla="val 73769"/>
              <a:gd name="adj5" fmla="val 216505"/>
              <a:gd name="adj6" fmla="val 1666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1,526</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12,748</a:t>
            </a:r>
            <a:r>
              <a:rPr lang="ja-JP" altLang="en-US" sz="700">
                <a:latin typeface="ＭＳ Ｐゴシック" charset="-128"/>
              </a:rPr>
              <a:t>カ所 </a:t>
            </a:r>
          </a:p>
        </p:txBody>
      </p:sp>
      <p:cxnSp>
        <p:nvCxnSpPr>
          <p:cNvPr id="51" name="直線コネクタ 50"/>
          <p:cNvCxnSpPr/>
          <p:nvPr/>
        </p:nvCxnSpPr>
        <p:spPr>
          <a:xfrm>
            <a:off x="7818438" y="5561013"/>
            <a:ext cx="5461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70" name="AutoShape 76"/>
          <p:cNvSpPr>
            <a:spLocks/>
          </p:cNvSpPr>
          <p:nvPr/>
        </p:nvSpPr>
        <p:spPr bwMode="auto">
          <a:xfrm>
            <a:off x="6980238" y="4868863"/>
            <a:ext cx="1014412" cy="263525"/>
          </a:xfrm>
          <a:prstGeom prst="borderCallout2">
            <a:avLst>
              <a:gd name="adj1" fmla="val 112051"/>
              <a:gd name="adj2" fmla="val 72574"/>
              <a:gd name="adj3" fmla="val 221931"/>
              <a:gd name="adj4" fmla="val 80889"/>
              <a:gd name="adj5" fmla="val 227347"/>
              <a:gd name="adj6" fmla="val 79750"/>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7,062</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8,161</a:t>
            </a:r>
            <a:r>
              <a:rPr lang="ja-JP" altLang="en-US" sz="700">
                <a:latin typeface="ＭＳ Ｐゴシック" charset="-128"/>
              </a:rPr>
              <a:t>カ所 </a:t>
            </a:r>
          </a:p>
        </p:txBody>
      </p:sp>
      <p:sp>
        <p:nvSpPr>
          <p:cNvPr id="46" name="正方形/長方形 27"/>
          <p:cNvSpPr>
            <a:spLocks noChangeArrowheads="1"/>
          </p:cNvSpPr>
          <p:nvPr/>
        </p:nvSpPr>
        <p:spPr bwMode="auto">
          <a:xfrm>
            <a:off x="8874125" y="6411499"/>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-71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463" y="160338"/>
            <a:ext cx="4291012"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7172" name="テキスト ボックス 24"/>
          <p:cNvSpPr txBox="1">
            <a:spLocks noChangeArrowheads="1"/>
          </p:cNvSpPr>
          <p:nvPr/>
        </p:nvSpPr>
        <p:spPr bwMode="auto">
          <a:xfrm>
            <a:off x="173038"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1" name="Group 22"/>
          <p:cNvGraphicFramePr>
            <a:graphicFrameLocks noGrp="1"/>
          </p:cNvGraphicFramePr>
          <p:nvPr/>
        </p:nvGraphicFramePr>
        <p:xfrm>
          <a:off x="611188" y="404813"/>
          <a:ext cx="2340260" cy="6286317"/>
        </p:xfrm>
        <a:graphic>
          <a:graphicData uri="http://schemas.openxmlformats.org/drawingml/2006/table">
            <a:tbl>
              <a:tblPr/>
              <a:tblGrid>
                <a:gridCol w="312035"/>
                <a:gridCol w="312035"/>
                <a:gridCol w="234026"/>
                <a:gridCol w="624069"/>
                <a:gridCol w="858095"/>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51.9%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36.7%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14.8%</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36.7%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11.8%</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49.1%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50.9%</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5,860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33.8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437</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13.9</a:t>
                      </a:r>
                      <a:r>
                        <a:rPr lang="zh-TW" altLang="en-US" sz="1000" b="0" i="0" u="none" strike="noStrike" dirty="0" smtClean="0">
                          <a:solidFill>
                            <a:schemeClr val="tx1"/>
                          </a:solidFill>
                          <a:latin typeface="ＭＳ Ｐゴシック" pitchFamily="50" charset="-128"/>
                          <a:ea typeface="ＭＳ Ｐゴシック" pitchFamily="50" charset="-128"/>
                        </a:rPr>
                        <a:t>業者）</a:t>
                      </a:r>
                      <a:r>
                        <a:rPr lang="zh-TW" altLang="en-US" sz="1000" b="0" i="0" u="none" strike="noStrike" dirty="0" smtClean="0">
                          <a:solidFill>
                            <a:srgbClr val="FF0000"/>
                          </a:solidFill>
                          <a:latin typeface="ＭＳ Ｐゴシック" pitchFamily="50" charset="-128"/>
                          <a:ea typeface="ＭＳ Ｐゴシック" pitchFamily="50" charset="-128"/>
                        </a:rPr>
                        <a:t>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628</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1.8</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85,427</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24.8%</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11,174</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32.4‰</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29</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0.9</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768</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41.7%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58.3%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0" name="Rectangle 8"/>
          <p:cNvSpPr>
            <a:spLocks noChangeArrowheads="1"/>
          </p:cNvSpPr>
          <p:nvPr/>
        </p:nvSpPr>
        <p:spPr bwMode="auto">
          <a:xfrm>
            <a:off x="6423025" y="409575"/>
            <a:ext cx="3314700"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就学前児童</a:t>
            </a:r>
            <a:r>
              <a:rPr lang="en-US" altLang="ja-JP" sz="1000">
                <a:latin typeface="ＭＳ Ｐゴシック" charset="-128"/>
              </a:rPr>
              <a:t>100</a:t>
            </a:r>
            <a:r>
              <a:rPr lang="ja-JP" altLang="en-US" sz="1000">
                <a:latin typeface="ＭＳ Ｐゴシック" charset="-128"/>
              </a:rPr>
              <a:t>人あたり認可保育所定員数は、枚方市を上回る</a:t>
            </a:r>
            <a:endParaRPr lang="ja-JP" altLang="en-US" sz="700">
              <a:latin typeface="ＭＳ Ｐゴシック" charset="-128"/>
            </a:endParaRPr>
          </a:p>
        </p:txBody>
      </p:sp>
      <p:sp>
        <p:nvSpPr>
          <p:cNvPr id="7271" name="Rectangle 11"/>
          <p:cNvSpPr>
            <a:spLocks noChangeArrowheads="1"/>
          </p:cNvSpPr>
          <p:nvPr/>
        </p:nvSpPr>
        <p:spPr bwMode="auto">
          <a:xfrm>
            <a:off x="3033713" y="3482975"/>
            <a:ext cx="3316287"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◆1k㎡</a:t>
            </a:r>
            <a:r>
              <a:rPr lang="ja-JP" altLang="en-US" sz="1000">
                <a:latin typeface="ＭＳ Ｐゴシック" charset="-128"/>
              </a:rPr>
              <a:t>あたりの居宅介護事業者数は、豊中市を上回る</a:t>
            </a:r>
          </a:p>
        </p:txBody>
      </p:sp>
      <p:sp>
        <p:nvSpPr>
          <p:cNvPr id="7272" name="Rectangle 12"/>
          <p:cNvSpPr>
            <a:spLocks noChangeArrowheads="1"/>
          </p:cNvSpPr>
          <p:nvPr/>
        </p:nvSpPr>
        <p:spPr bwMode="auto">
          <a:xfrm>
            <a:off x="3522663" y="3482975"/>
            <a:ext cx="2338387" cy="161925"/>
          </a:xfrm>
          <a:prstGeom prst="rect">
            <a:avLst/>
          </a:prstGeom>
          <a:solidFill>
            <a:srgbClr val="008000"/>
          </a:solidFill>
          <a:ln w="9525" algn="ctr">
            <a:noFill/>
            <a:miter lim="800000"/>
            <a:headEnd/>
            <a:tailEnd/>
          </a:ln>
        </p:spPr>
        <p:txBody>
          <a:bodyPr wrap="none" anchor="ctr"/>
          <a:lstStyle/>
          <a:p>
            <a:pPr algn="ctr"/>
            <a:r>
              <a:rPr lang="en-US" altLang="ja-JP" sz="1000" b="1">
                <a:solidFill>
                  <a:schemeClr val="bg1"/>
                </a:solidFill>
                <a:latin typeface="ＭＳ Ｐゴシック" charset="-128"/>
              </a:rPr>
              <a:t>1k㎡</a:t>
            </a:r>
            <a:r>
              <a:rPr lang="ja-JP" altLang="en-US" sz="1000" b="1">
                <a:solidFill>
                  <a:schemeClr val="bg1"/>
                </a:solidFill>
                <a:latin typeface="ＭＳ Ｐゴシック" charset="-128"/>
              </a:rPr>
              <a:t>あたり居宅介護事業者数</a:t>
            </a:r>
          </a:p>
        </p:txBody>
      </p:sp>
      <p:sp>
        <p:nvSpPr>
          <p:cNvPr id="7273" name="Rectangle 14"/>
          <p:cNvSpPr>
            <a:spLocks noChangeArrowheads="1"/>
          </p:cNvSpPr>
          <p:nvPr/>
        </p:nvSpPr>
        <p:spPr bwMode="auto">
          <a:xfrm>
            <a:off x="6423025" y="3482975"/>
            <a:ext cx="3314700"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a:t>
            </a:r>
            <a:r>
              <a:rPr lang="ja-JP" altLang="en-US" sz="1000">
                <a:latin typeface="ＭＳ Ｐゴシック" charset="-128"/>
              </a:rPr>
              <a:t>人口千人あたりの病院・診療所数は、比較都市をいずれも上回る</a:t>
            </a:r>
          </a:p>
        </p:txBody>
      </p:sp>
      <p:sp>
        <p:nvSpPr>
          <p:cNvPr id="7274" name="Rectangle 15"/>
          <p:cNvSpPr>
            <a:spLocks noChangeArrowheads="1"/>
          </p:cNvSpPr>
          <p:nvPr/>
        </p:nvSpPr>
        <p:spPr bwMode="auto">
          <a:xfrm>
            <a:off x="6910388" y="34829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latin typeface="ＭＳ Ｐゴシック" charset="-128"/>
              </a:rPr>
              <a:t>千人あたり病院・診療所数</a:t>
            </a:r>
          </a:p>
        </p:txBody>
      </p:sp>
      <p:sp>
        <p:nvSpPr>
          <p:cNvPr id="7275" name="Rectangle 8"/>
          <p:cNvSpPr>
            <a:spLocks noChangeArrowheads="1"/>
          </p:cNvSpPr>
          <p:nvPr/>
        </p:nvSpPr>
        <p:spPr bwMode="auto">
          <a:xfrm>
            <a:off x="3033713" y="409575"/>
            <a:ext cx="3316287"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建物用途の割合は、工業の土地利用が比較都市をいずれも上回る</a:t>
            </a:r>
          </a:p>
        </p:txBody>
      </p:sp>
      <p:sp>
        <p:nvSpPr>
          <p:cNvPr id="7276" name="Rectangle 86"/>
          <p:cNvSpPr>
            <a:spLocks noChangeArrowheads="1"/>
          </p:cNvSpPr>
          <p:nvPr/>
        </p:nvSpPr>
        <p:spPr bwMode="auto">
          <a:xfrm>
            <a:off x="3522663" y="4095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建物用途の内訳</a:t>
            </a:r>
          </a:p>
        </p:txBody>
      </p:sp>
      <p:sp>
        <p:nvSpPr>
          <p:cNvPr id="7277" name="Rectangle 86"/>
          <p:cNvSpPr>
            <a:spLocks noChangeArrowheads="1"/>
          </p:cNvSpPr>
          <p:nvPr/>
        </p:nvSpPr>
        <p:spPr bwMode="auto">
          <a:xfrm>
            <a:off x="6675438" y="409575"/>
            <a:ext cx="28098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就学前児童</a:t>
            </a:r>
            <a:r>
              <a:rPr lang="en-US" altLang="ja-JP" sz="1000" b="1">
                <a:solidFill>
                  <a:schemeClr val="bg1"/>
                </a:solidFill>
              </a:rPr>
              <a:t>100</a:t>
            </a:r>
            <a:r>
              <a:rPr lang="ja-JP" altLang="en-US" sz="1000" b="1">
                <a:solidFill>
                  <a:schemeClr val="bg1"/>
                </a:solidFill>
              </a:rPr>
              <a:t>人あたり認可保育所定員数</a:t>
            </a:r>
          </a:p>
        </p:txBody>
      </p:sp>
      <p:pic>
        <p:nvPicPr>
          <p:cNvPr id="7278" name="Picture 124"/>
          <p:cNvPicPr>
            <a:picLocks noChangeAspect="1" noChangeArrowheads="1"/>
          </p:cNvPicPr>
          <p:nvPr/>
        </p:nvPicPr>
        <p:blipFill>
          <a:blip r:embed="rId2" cstate="print"/>
          <a:srcRect/>
          <a:stretch>
            <a:fillRect/>
          </a:stretch>
        </p:blipFill>
        <p:spPr bwMode="auto">
          <a:xfrm>
            <a:off x="6394450" y="836613"/>
            <a:ext cx="3498850" cy="2403475"/>
          </a:xfrm>
          <a:prstGeom prst="rect">
            <a:avLst/>
          </a:prstGeom>
          <a:noFill/>
          <a:ln w="9525">
            <a:noFill/>
            <a:miter lim="800000"/>
            <a:headEnd/>
            <a:tailEnd/>
          </a:ln>
        </p:spPr>
      </p:pic>
      <p:pic>
        <p:nvPicPr>
          <p:cNvPr id="7279" name="Picture 125"/>
          <p:cNvPicPr>
            <a:picLocks noChangeAspect="1" noChangeArrowheads="1"/>
          </p:cNvPicPr>
          <p:nvPr/>
        </p:nvPicPr>
        <p:blipFill>
          <a:blip r:embed="rId3" cstate="print"/>
          <a:srcRect/>
          <a:stretch>
            <a:fillRect/>
          </a:stretch>
        </p:blipFill>
        <p:spPr bwMode="auto">
          <a:xfrm>
            <a:off x="3003550" y="3925888"/>
            <a:ext cx="3498850" cy="2401887"/>
          </a:xfrm>
          <a:prstGeom prst="rect">
            <a:avLst/>
          </a:prstGeom>
          <a:noFill/>
          <a:ln w="9525">
            <a:noFill/>
            <a:miter lim="800000"/>
            <a:headEnd/>
            <a:tailEnd/>
          </a:ln>
        </p:spPr>
      </p:pic>
      <p:pic>
        <p:nvPicPr>
          <p:cNvPr id="7280" name="Picture 126"/>
          <p:cNvPicPr>
            <a:picLocks noChangeAspect="1" noChangeArrowheads="1"/>
          </p:cNvPicPr>
          <p:nvPr/>
        </p:nvPicPr>
        <p:blipFill>
          <a:blip r:embed="rId4" cstate="print"/>
          <a:srcRect/>
          <a:stretch>
            <a:fillRect/>
          </a:stretch>
        </p:blipFill>
        <p:spPr bwMode="auto">
          <a:xfrm>
            <a:off x="6416675" y="3925888"/>
            <a:ext cx="3500438" cy="2401887"/>
          </a:xfrm>
          <a:prstGeom prst="rect">
            <a:avLst/>
          </a:prstGeom>
          <a:noFill/>
          <a:ln w="9525">
            <a:noFill/>
            <a:miter lim="800000"/>
            <a:headEnd/>
            <a:tailEnd/>
          </a:ln>
        </p:spPr>
      </p:pic>
      <p:grpSp>
        <p:nvGrpSpPr>
          <p:cNvPr id="2" name="グループ化 46"/>
          <p:cNvGrpSpPr>
            <a:grpSpLocks/>
          </p:cNvGrpSpPr>
          <p:nvPr/>
        </p:nvGrpSpPr>
        <p:grpSpPr bwMode="auto">
          <a:xfrm>
            <a:off x="3392488" y="3051175"/>
            <a:ext cx="3197225" cy="449263"/>
            <a:chOff x="3132138" y="3051175"/>
            <a:chExt cx="2951162" cy="449833"/>
          </a:xfrm>
        </p:grpSpPr>
        <p:sp>
          <p:nvSpPr>
            <p:cNvPr id="7294" name="テキスト ボックス 34"/>
            <p:cNvSpPr txBox="1">
              <a:spLocks noChangeArrowheads="1"/>
            </p:cNvSpPr>
            <p:nvPr/>
          </p:nvSpPr>
          <p:spPr bwMode="auto">
            <a:xfrm>
              <a:off x="3708400" y="3193033"/>
              <a:ext cx="2374900" cy="307975"/>
            </a:xfrm>
            <a:prstGeom prst="rect">
              <a:avLst/>
            </a:prstGeom>
            <a:noFill/>
            <a:ln w="9525">
              <a:noFill/>
              <a:miter lim="800000"/>
              <a:headEnd/>
              <a:tailEnd/>
            </a:ln>
          </p:spPr>
          <p:txBody>
            <a:bodyPr>
              <a:spAutoFit/>
            </a:bodyPr>
            <a:lstStyle/>
            <a:p>
              <a:r>
                <a:rPr lang="ja-JP" altLang="en-US" sz="700"/>
                <a:t>（特別区：</a:t>
              </a:r>
              <a:r>
                <a:rPr lang="en-US" altLang="ja-JP" sz="700"/>
                <a:t>H27</a:t>
              </a:r>
              <a:r>
                <a:rPr lang="ja-JP" altLang="en-US" sz="700"/>
                <a:t>建物用途別土地利用現況調査）</a:t>
              </a:r>
              <a:endParaRPr lang="en-US" altLang="ja-JP" sz="700"/>
            </a:p>
            <a:p>
              <a:r>
                <a:rPr lang="ja-JP" altLang="en-US" sz="700"/>
                <a:t>（各市：</a:t>
              </a:r>
              <a:r>
                <a:rPr lang="en-US" altLang="ja-JP" sz="700"/>
                <a:t>H27</a:t>
              </a:r>
              <a:r>
                <a:rPr lang="ja-JP" altLang="en-US" sz="700"/>
                <a:t>府都市計画基礎調査（土地利用現況調査））</a:t>
              </a:r>
              <a:endParaRPr lang="en-US" altLang="ja-JP" sz="700"/>
            </a:p>
          </p:txBody>
        </p:sp>
        <p:sp>
          <p:nvSpPr>
            <p:cNvPr id="7295" name="Text Box 22"/>
            <p:cNvSpPr txBox="1">
              <a:spLocks noChangeArrowheads="1"/>
            </p:cNvSpPr>
            <p:nvPr/>
          </p:nvSpPr>
          <p:spPr bwMode="auto">
            <a:xfrm>
              <a:off x="3132138" y="3051175"/>
              <a:ext cx="2663825" cy="200025"/>
            </a:xfrm>
            <a:prstGeom prst="rect">
              <a:avLst/>
            </a:prstGeom>
            <a:noFill/>
            <a:ln w="9525" algn="ctr">
              <a:noFill/>
              <a:miter lim="800000"/>
              <a:headEnd/>
              <a:tailEnd/>
            </a:ln>
          </p:spPr>
          <p:txBody>
            <a:bodyPr>
              <a:spAutoFit/>
            </a:bodyPr>
            <a:lstStyle/>
            <a:p>
              <a:pPr>
                <a:spcBef>
                  <a:spcPct val="50000"/>
                </a:spcBef>
              </a:pPr>
              <a:r>
                <a:rPr lang="en-US" altLang="ja-JP" sz="700">
                  <a:latin typeface="ＭＳ Ｐゴシック" charset="-128"/>
                </a:rPr>
                <a:t>※</a:t>
              </a:r>
              <a:r>
                <a:rPr lang="ja-JP" altLang="en-US" sz="700">
                  <a:latin typeface="ＭＳ Ｐゴシック" charset="-128"/>
                </a:rPr>
                <a:t>京都市・神戸市・尼崎市・西宮市はデータが無いため記載せず</a:t>
              </a:r>
            </a:p>
          </p:txBody>
        </p:sp>
      </p:grpSp>
      <p:sp>
        <p:nvSpPr>
          <p:cNvPr id="7282" name="Text Box 111"/>
          <p:cNvSpPr txBox="1">
            <a:spLocks noChangeArrowheads="1"/>
          </p:cNvSpPr>
          <p:nvPr/>
        </p:nvSpPr>
        <p:spPr bwMode="auto">
          <a:xfrm>
            <a:off x="3549650" y="6530975"/>
            <a:ext cx="2886075" cy="107950"/>
          </a:xfrm>
          <a:prstGeom prst="rect">
            <a:avLst/>
          </a:prstGeom>
          <a:noFill/>
          <a:ln w="9525" cap="rnd" algn="ctr">
            <a:noFill/>
            <a:prstDash val="sysDot"/>
            <a:miter lim="800000"/>
            <a:headEnd/>
            <a:tailEnd/>
          </a:ln>
        </p:spPr>
        <p:txBody>
          <a:bodyPr lIns="0" tIns="0" rIns="0" bIns="0">
            <a:spAutoFit/>
          </a:bodyPr>
          <a:lstStyle/>
          <a:p>
            <a:pPr>
              <a:spcBef>
                <a:spcPct val="50000"/>
              </a:spcBef>
            </a:pPr>
            <a:r>
              <a:rPr lang="ja-JP" altLang="en-US" sz="700">
                <a:latin typeface="ＭＳ Ｐゴシック" charset="-128"/>
              </a:rPr>
              <a:t>（Ｈ</a:t>
            </a:r>
            <a:r>
              <a:rPr lang="en-US" altLang="ja-JP" sz="700">
                <a:latin typeface="ＭＳ Ｐゴシック" charset="-128"/>
              </a:rPr>
              <a:t>29</a:t>
            </a:r>
            <a:r>
              <a:rPr lang="ja-JP" altLang="en-US" sz="700">
                <a:latin typeface="ＭＳ Ｐゴシック" charset="-128"/>
              </a:rPr>
              <a:t>年</a:t>
            </a:r>
            <a:r>
              <a:rPr lang="en-US" altLang="ja-JP" sz="700">
                <a:latin typeface="ＭＳ Ｐゴシック" charset="-128"/>
              </a:rPr>
              <a:t>4</a:t>
            </a:r>
            <a:r>
              <a:rPr lang="ja-JP" altLang="en-US" sz="700">
                <a:latin typeface="ＭＳ Ｐゴシック" charset="-128"/>
              </a:rPr>
              <a:t>月厚生労働省ＨＰ「介護サービス情報公表システム」より算出）</a:t>
            </a:r>
          </a:p>
        </p:txBody>
      </p:sp>
      <p:sp>
        <p:nvSpPr>
          <p:cNvPr id="7283" name="AutoShape 112"/>
          <p:cNvSpPr>
            <a:spLocks noChangeArrowheads="1"/>
          </p:cNvSpPr>
          <p:nvPr/>
        </p:nvSpPr>
        <p:spPr bwMode="auto">
          <a:xfrm>
            <a:off x="6904038" y="6308725"/>
            <a:ext cx="2706687" cy="438150"/>
          </a:xfrm>
          <a:prstGeom prst="bracketPair">
            <a:avLst>
              <a:gd name="adj" fmla="val 16667"/>
            </a:avLst>
          </a:prstGeom>
          <a:noFill/>
          <a:ln w="9525">
            <a:solidFill>
              <a:schemeClr val="tx1"/>
            </a:solidFill>
            <a:round/>
            <a:headEnd/>
            <a:tailEnd/>
          </a:ln>
        </p:spPr>
        <p:txBody>
          <a:bodyPr wrap="none" anchor="ctr"/>
          <a:lstStyle/>
          <a:p>
            <a:pPr>
              <a:spcBef>
                <a:spcPct val="50000"/>
              </a:spcBef>
            </a:pPr>
            <a:r>
              <a:rPr lang="ja-JP" altLang="en-US" sz="500">
                <a:latin typeface="ＭＳ Ｐゴシック" charset="-128"/>
              </a:rPr>
              <a:t>特別区：平成</a:t>
            </a:r>
            <a:r>
              <a:rPr lang="en-US" altLang="ja-JP" sz="500">
                <a:latin typeface="ＭＳ Ｐゴシック" charset="-128"/>
              </a:rPr>
              <a:t>29</a:t>
            </a:r>
            <a:r>
              <a:rPr lang="ja-JP" altLang="en-US" sz="500">
                <a:latin typeface="ＭＳ Ｐゴシック" charset="-128"/>
              </a:rPr>
              <a:t>年</a:t>
            </a:r>
            <a:r>
              <a:rPr lang="en-US" altLang="ja-JP" sz="500">
                <a:latin typeface="ＭＳ Ｐゴシック" charset="-128"/>
              </a:rPr>
              <a:t>3</a:t>
            </a:r>
            <a:r>
              <a:rPr lang="ja-JP" altLang="en-US" sz="500">
                <a:latin typeface="ＭＳ Ｐゴシック" charset="-128"/>
              </a:rPr>
              <a:t>月副首都推進局調べ</a:t>
            </a:r>
            <a:endParaRPr lang="en-US" altLang="ja-JP" sz="500">
              <a:latin typeface="ＭＳ Ｐゴシック" charset="-128"/>
            </a:endParaRPr>
          </a:p>
          <a:p>
            <a:pPr>
              <a:spcBef>
                <a:spcPct val="50000"/>
              </a:spcBef>
            </a:pPr>
            <a:r>
              <a:rPr lang="ja-JP" altLang="en-US" sz="500">
                <a:latin typeface="ＭＳ Ｐゴシック" charset="-128"/>
              </a:rPr>
              <a:t>堺市、豊中市、高槻市、東大阪市、枚方市：</a:t>
            </a:r>
            <a:r>
              <a:rPr lang="en-US" altLang="ja-JP" sz="500">
                <a:latin typeface="ＭＳ Ｐゴシック" charset="-128"/>
              </a:rPr>
              <a:t>H27</a:t>
            </a:r>
            <a:r>
              <a:rPr lang="ja-JP" altLang="en-US" sz="500">
                <a:latin typeface="ＭＳ Ｐゴシック" charset="-128"/>
              </a:rPr>
              <a:t>大阪府医療施設調査</a:t>
            </a:r>
            <a:endParaRPr lang="en-US" altLang="ja-JP" sz="500">
              <a:latin typeface="ＭＳ Ｐゴシック" charset="-128"/>
            </a:endParaRPr>
          </a:p>
          <a:p>
            <a:pPr>
              <a:spcBef>
                <a:spcPct val="50000"/>
              </a:spcBef>
            </a:pPr>
            <a:r>
              <a:rPr lang="ja-JP" altLang="en-US" sz="500">
                <a:latin typeface="ＭＳ Ｐゴシック" charset="-128"/>
              </a:rPr>
              <a:t>神戸市、尼崎市、西宮市：</a:t>
            </a:r>
            <a:r>
              <a:rPr lang="en-US" altLang="ja-JP" sz="500">
                <a:latin typeface="ＭＳ Ｐゴシック" charset="-128"/>
              </a:rPr>
              <a:t>H27</a:t>
            </a:r>
            <a:r>
              <a:rPr lang="ja-JP" altLang="en-US" sz="500">
                <a:latin typeface="ＭＳ Ｐゴシック" charset="-128"/>
              </a:rPr>
              <a:t>兵庫県医療施設調査</a:t>
            </a:r>
            <a:endParaRPr lang="en-US" altLang="ja-JP" sz="500">
              <a:latin typeface="ＭＳ Ｐゴシック" charset="-128"/>
            </a:endParaRPr>
          </a:p>
          <a:p>
            <a:pPr>
              <a:spcBef>
                <a:spcPct val="50000"/>
              </a:spcBef>
            </a:pPr>
            <a:r>
              <a:rPr lang="ja-JP" altLang="en-US" sz="500">
                <a:latin typeface="ＭＳ Ｐゴシック" charset="-128"/>
              </a:rPr>
              <a:t>京都市：</a:t>
            </a:r>
            <a:r>
              <a:rPr lang="en-US" altLang="ja-JP" sz="500">
                <a:latin typeface="ＭＳ Ｐゴシック" charset="-128"/>
              </a:rPr>
              <a:t>H27</a:t>
            </a:r>
            <a:r>
              <a:rPr lang="ja-JP" altLang="en-US" sz="500">
                <a:latin typeface="ＭＳ Ｐゴシック" charset="-128"/>
              </a:rPr>
              <a:t>京都市統計書</a:t>
            </a:r>
          </a:p>
        </p:txBody>
      </p:sp>
      <p:grpSp>
        <p:nvGrpSpPr>
          <p:cNvPr id="3" name="グループ化 43"/>
          <p:cNvGrpSpPr>
            <a:grpSpLocks/>
          </p:cNvGrpSpPr>
          <p:nvPr/>
        </p:nvGrpSpPr>
        <p:grpSpPr bwMode="auto">
          <a:xfrm>
            <a:off x="7215188" y="3165475"/>
            <a:ext cx="2833687" cy="276225"/>
            <a:chOff x="6659563" y="3165475"/>
            <a:chExt cx="2616200" cy="275997"/>
          </a:xfrm>
        </p:grpSpPr>
        <p:sp>
          <p:nvSpPr>
            <p:cNvPr id="7292" name="Text Box 110"/>
            <p:cNvSpPr txBox="1">
              <a:spLocks noChangeArrowheads="1"/>
            </p:cNvSpPr>
            <p:nvPr/>
          </p:nvSpPr>
          <p:spPr bwMode="auto">
            <a:xfrm>
              <a:off x="6754813" y="3333750"/>
              <a:ext cx="2520950" cy="107722"/>
            </a:xfrm>
            <a:prstGeom prst="rect">
              <a:avLst/>
            </a:prstGeom>
            <a:noFill/>
            <a:ln w="9525" algn="ctr">
              <a:noFill/>
              <a:miter lim="800000"/>
              <a:headEnd/>
              <a:tailEnd/>
            </a:ln>
          </p:spPr>
          <p:txBody>
            <a:bodyPr lIns="0" tIns="0" rIns="0" bIns="0">
              <a:spAutoFit/>
            </a:bodyPr>
            <a:lstStyle/>
            <a:p>
              <a:pPr>
                <a:spcBef>
                  <a:spcPct val="50000"/>
                </a:spcBef>
              </a:pPr>
              <a:r>
                <a:rPr lang="ja-JP" altLang="en-US" sz="700">
                  <a:latin typeface="ＭＳ Ｐゴシック" charset="-128"/>
                </a:rPr>
                <a:t>（各市：</a:t>
              </a:r>
              <a:r>
                <a:rPr lang="en-US" altLang="ja-JP" sz="700">
                  <a:latin typeface="ＭＳ Ｐゴシック" charset="-128"/>
                </a:rPr>
                <a:t>H27</a:t>
              </a:r>
              <a:r>
                <a:rPr lang="ja-JP" altLang="en-US" sz="700">
                  <a:latin typeface="ＭＳ Ｐゴシック" charset="-128"/>
                </a:rPr>
                <a:t>年度福祉行政報告例及び</a:t>
              </a:r>
              <a:r>
                <a:rPr lang="en-US" altLang="ja-JP" sz="700">
                  <a:latin typeface="ＭＳ Ｐゴシック" charset="-128"/>
                </a:rPr>
                <a:t>H27</a:t>
              </a:r>
              <a:r>
                <a:rPr lang="ja-JP" altLang="en-US" sz="700">
                  <a:latin typeface="ＭＳ Ｐゴシック" charset="-128"/>
                </a:rPr>
                <a:t>国勢調査より算出）</a:t>
              </a:r>
              <a:endParaRPr lang="ja-JP" altLang="en-US" sz="700">
                <a:latin typeface="HG丸ｺﾞｼｯｸM-PRO" pitchFamily="50" charset="-128"/>
              </a:endParaRPr>
            </a:p>
          </p:txBody>
        </p:sp>
        <p:sp>
          <p:nvSpPr>
            <p:cNvPr id="46" name="テキスト ボックス 45"/>
            <p:cNvSpPr txBox="1">
              <a:spLocks noChangeArrowheads="1"/>
            </p:cNvSpPr>
            <p:nvPr/>
          </p:nvSpPr>
          <p:spPr bwMode="auto">
            <a:xfrm>
              <a:off x="6659563" y="3165475"/>
              <a:ext cx="1943463" cy="199860"/>
            </a:xfrm>
            <a:prstGeom prst="rect">
              <a:avLst/>
            </a:prstGeom>
            <a:noFill/>
            <a:ln w="9525">
              <a:noFill/>
              <a:miter lim="800000"/>
              <a:headEnd/>
              <a:tailEnd/>
            </a:ln>
          </p:spPr>
          <p:txBody>
            <a:bodyPr>
              <a:spAutoFit/>
            </a:bodyPr>
            <a:lstStyle/>
            <a:p>
              <a:pPr>
                <a:defRPr/>
              </a:pPr>
              <a:r>
                <a:rPr lang="ja-JP" altLang="en-US" sz="700" dirty="0">
                  <a:latin typeface="+mn-ea"/>
                  <a:ea typeface="+mn-ea"/>
                </a:rPr>
                <a:t>（特別区：</a:t>
              </a:r>
              <a:r>
                <a:rPr lang="en-US" altLang="ja-JP" sz="700" dirty="0">
                  <a:latin typeface="+mn-ea"/>
                  <a:ea typeface="+mn-ea"/>
                </a:rPr>
                <a:t>H29</a:t>
              </a:r>
              <a:r>
                <a:rPr lang="ja-JP" altLang="en-US" sz="700" dirty="0">
                  <a:latin typeface="+mn-ea"/>
                  <a:ea typeface="+mn-ea"/>
                </a:rPr>
                <a:t>年</a:t>
              </a:r>
              <a:r>
                <a:rPr lang="en-US" altLang="ja-JP" sz="700" dirty="0">
                  <a:latin typeface="+mn-ea"/>
                  <a:ea typeface="+mn-ea"/>
                </a:rPr>
                <a:t>4</a:t>
              </a:r>
              <a:r>
                <a:rPr lang="ja-JP" altLang="en-US" sz="700" dirty="0">
                  <a:latin typeface="+mn-ea"/>
                  <a:ea typeface="+mn-ea"/>
                </a:rPr>
                <a:t>月副首都推進局調べ）</a:t>
              </a:r>
              <a:endParaRPr lang="en-US" altLang="ja-JP" sz="700" dirty="0">
                <a:latin typeface="+mn-ea"/>
                <a:ea typeface="+mn-ea"/>
              </a:endParaRPr>
            </a:p>
          </p:txBody>
        </p:sp>
      </p:grpSp>
      <p:sp>
        <p:nvSpPr>
          <p:cNvPr id="7285" name="AutoShape 9"/>
          <p:cNvSpPr>
            <a:spLocks noChangeArrowheads="1"/>
          </p:cNvSpPr>
          <p:nvPr/>
        </p:nvSpPr>
        <p:spPr bwMode="auto">
          <a:xfrm>
            <a:off x="6640513" y="1062038"/>
            <a:ext cx="312737" cy="21653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6" name="AutoShape 13"/>
          <p:cNvSpPr>
            <a:spLocks noChangeArrowheads="1"/>
          </p:cNvSpPr>
          <p:nvPr/>
        </p:nvSpPr>
        <p:spPr bwMode="auto">
          <a:xfrm>
            <a:off x="3267075" y="4273550"/>
            <a:ext cx="282575" cy="205740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7" name="AutoShape 13"/>
          <p:cNvSpPr>
            <a:spLocks noChangeArrowheads="1"/>
          </p:cNvSpPr>
          <p:nvPr/>
        </p:nvSpPr>
        <p:spPr bwMode="auto">
          <a:xfrm>
            <a:off x="6659563" y="4140200"/>
            <a:ext cx="277812" cy="21907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pic>
        <p:nvPicPr>
          <p:cNvPr id="7288" name="Picture 126"/>
          <p:cNvPicPr>
            <a:picLocks noChangeAspect="1" noChangeArrowheads="1"/>
          </p:cNvPicPr>
          <p:nvPr/>
        </p:nvPicPr>
        <p:blipFill>
          <a:blip r:embed="rId5" cstate="print"/>
          <a:srcRect/>
          <a:stretch>
            <a:fillRect/>
          </a:stretch>
        </p:blipFill>
        <p:spPr bwMode="auto">
          <a:xfrm>
            <a:off x="2946400" y="908050"/>
            <a:ext cx="3541713" cy="2216150"/>
          </a:xfrm>
          <a:prstGeom prst="rect">
            <a:avLst/>
          </a:prstGeom>
          <a:noFill/>
          <a:ln w="9525">
            <a:noFill/>
            <a:miter lim="800000"/>
            <a:headEnd/>
            <a:tailEnd/>
          </a:ln>
        </p:spPr>
      </p:pic>
      <p:sp>
        <p:nvSpPr>
          <p:cNvPr id="7289" name="AutoShape 13"/>
          <p:cNvSpPr>
            <a:spLocks noChangeArrowheads="1"/>
          </p:cNvSpPr>
          <p:nvPr/>
        </p:nvSpPr>
        <p:spPr bwMode="auto">
          <a:xfrm rot="5400000">
            <a:off x="4576763" y="-373063"/>
            <a:ext cx="234950" cy="3343275"/>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0" name="直線コネクタ 29"/>
          <p:cNvCxnSpPr/>
          <p:nvPr/>
        </p:nvCxnSpPr>
        <p:spPr>
          <a:xfrm>
            <a:off x="4497388" y="6267450"/>
            <a:ext cx="2889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9424988" y="3182938"/>
            <a:ext cx="2889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-72</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a:latin typeface="HGS創英角ｺﾞｼｯｸUB" pitchFamily="50" charset="-128"/>
              </a:rPr>
              <a:t>第三区</a:t>
            </a:r>
          </a:p>
          <a:p>
            <a:pPr algn="ctr">
              <a:spcBef>
                <a:spcPct val="50000"/>
              </a:spcBef>
              <a:buFont typeface="Wingdings" pitchFamily="2" charset="2"/>
              <a:buNone/>
            </a:pPr>
            <a:r>
              <a:rPr lang="ja-JP" altLang="en-US" sz="2400" b="1">
                <a:latin typeface="HGS創英角ｺﾞｼｯｸUB" pitchFamily="50" charset="-128"/>
              </a:rPr>
              <a:t>（</a:t>
            </a:r>
            <a:r>
              <a:rPr lang="ja-JP" altLang="en-US" sz="2400" b="1">
                <a:latin typeface="ＭＳ Ｐゴシック" charset="-128"/>
              </a:rPr>
              <a:t>東成</a:t>
            </a:r>
            <a:r>
              <a:rPr lang="ja-JP" altLang="ja-JP" sz="2400" b="1">
                <a:latin typeface="ＭＳ Ｐゴシック" charset="-128"/>
              </a:rPr>
              <a:t>区</a:t>
            </a:r>
            <a:r>
              <a:rPr lang="ja-JP" altLang="en-US" sz="2400" b="1">
                <a:latin typeface="ＭＳ Ｐゴシック" charset="-128"/>
              </a:rPr>
              <a:t>・城東区・鶴見区</a:t>
            </a:r>
            <a:r>
              <a:rPr lang="ja-JP" altLang="en-US" sz="2400" b="1">
                <a:latin typeface="HGS創英角ｺﾞｼｯｸUB" pitchFamily="50" charset="-128"/>
              </a:rPr>
              <a:t>）</a:t>
            </a:r>
          </a:p>
        </p:txBody>
      </p:sp>
      <p:sp>
        <p:nvSpPr>
          <p:cNvPr id="3" name="正方形/長方形 27"/>
          <p:cNvSpPr>
            <a:spLocks noChangeArrowheads="1"/>
          </p:cNvSpPr>
          <p:nvPr/>
        </p:nvSpPr>
        <p:spPr bwMode="auto">
          <a:xfrm>
            <a:off x="8874125" y="658157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-73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85916" y="800964"/>
            <a:ext cx="8915400" cy="1143000"/>
          </a:xfrm>
        </p:spPr>
        <p:txBody>
          <a:bodyPr>
            <a:noAutofit/>
          </a:bodyPr>
          <a:lstStyle/>
          <a:p>
            <a:r>
              <a:rPr kumimoji="1" lang="ja-JP" altLang="en-US" sz="3600" dirty="0" smtClean="0"/>
              <a:t>目　　次</a:t>
            </a:r>
            <a:endParaRPr kumimoji="1" lang="ja-JP" altLang="en-US" sz="3600" dirty="0"/>
          </a:p>
        </p:txBody>
      </p:sp>
      <p:sp>
        <p:nvSpPr>
          <p:cNvPr id="7" name="正方形/長方形 6"/>
          <p:cNvSpPr/>
          <p:nvPr/>
        </p:nvSpPr>
        <p:spPr>
          <a:xfrm>
            <a:off x="344488" y="1914902"/>
            <a:ext cx="9217024" cy="4610442"/>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200000"/>
              </a:lnSpc>
              <a:spcBef>
                <a:spcPts val="0"/>
              </a:spcBef>
              <a:spcAft>
                <a:spcPts val="0"/>
              </a:spcAft>
            </a:pPr>
            <a:r>
              <a:rPr lang="en-US" altLang="ja-JP" sz="2000" dirty="0" smtClean="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試案Ｃ（６区</a:t>
            </a:r>
            <a:r>
              <a:rPr lang="ja-JP" altLang="en-US" dirty="0">
                <a:solidFill>
                  <a:prstClr val="black"/>
                </a:solidFill>
                <a:latin typeface="Meiryo UI" pitchFamily="50" charset="-128"/>
                <a:ea typeface="Meiryo UI" pitchFamily="50" charset="-128"/>
                <a:cs typeface="Meiryo UI" pitchFamily="50" charset="-128"/>
              </a:rPr>
              <a:t>Ｃ</a:t>
            </a:r>
            <a:r>
              <a:rPr lang="ja-JP" altLang="en-US" dirty="0" smtClean="0">
                <a:solidFill>
                  <a:prstClr val="black"/>
                </a:solidFill>
                <a:latin typeface="Meiryo UI" pitchFamily="50" charset="-128"/>
                <a:ea typeface="Meiryo UI" pitchFamily="50" charset="-128"/>
                <a:cs typeface="Meiryo UI" pitchFamily="50" charset="-128"/>
              </a:rPr>
              <a:t>案） 特別</a:t>
            </a:r>
            <a:r>
              <a:rPr lang="ja-JP" altLang="en-US" dirty="0">
                <a:solidFill>
                  <a:prstClr val="black"/>
                </a:solidFill>
                <a:latin typeface="Meiryo UI" pitchFamily="50" charset="-128"/>
                <a:ea typeface="Meiryo UI" pitchFamily="50" charset="-128"/>
                <a:cs typeface="Meiryo UI" pitchFamily="50" charset="-128"/>
              </a:rPr>
              <a:t>区の</a:t>
            </a:r>
            <a:r>
              <a:rPr lang="ja-JP" altLang="en-US" dirty="0" smtClean="0">
                <a:solidFill>
                  <a:prstClr val="black"/>
                </a:solidFill>
                <a:latin typeface="Meiryo UI" pitchFamily="50" charset="-128"/>
                <a:ea typeface="Meiryo UI" pitchFamily="50" charset="-128"/>
                <a:cs typeface="Meiryo UI" pitchFamily="50" charset="-128"/>
              </a:rPr>
              <a:t>特徴</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試案Ｃ（６区</a:t>
            </a:r>
            <a:r>
              <a:rPr lang="ja-JP" altLang="en-US" dirty="0">
                <a:solidFill>
                  <a:prstClr val="black"/>
                </a:solidFill>
                <a:latin typeface="Meiryo UI" pitchFamily="50" charset="-128"/>
                <a:ea typeface="Meiryo UI" pitchFamily="50" charset="-128"/>
                <a:cs typeface="Meiryo UI" pitchFamily="50" charset="-128"/>
              </a:rPr>
              <a:t>Ｃ</a:t>
            </a:r>
            <a:r>
              <a:rPr lang="ja-JP" altLang="en-US" dirty="0" smtClean="0">
                <a:solidFill>
                  <a:prstClr val="black"/>
                </a:solidFill>
                <a:latin typeface="Meiryo UI" pitchFamily="50" charset="-128"/>
                <a:ea typeface="Meiryo UI" pitchFamily="50" charset="-128"/>
                <a:cs typeface="Meiryo UI" pitchFamily="50" charset="-128"/>
              </a:rPr>
              <a:t>案） 特別</a:t>
            </a:r>
            <a:r>
              <a:rPr lang="ja-JP" altLang="en-US" dirty="0">
                <a:solidFill>
                  <a:prstClr val="black"/>
                </a:solidFill>
                <a:latin typeface="Meiryo UI" pitchFamily="50" charset="-128"/>
                <a:ea typeface="Meiryo UI" pitchFamily="50" charset="-128"/>
                <a:cs typeface="Meiryo UI" pitchFamily="50" charset="-128"/>
              </a:rPr>
              <a:t>区基礎データ</a:t>
            </a:r>
            <a:r>
              <a:rPr lang="ja-JP" altLang="en-US" dirty="0" smtClean="0">
                <a:solidFill>
                  <a:prstClr val="black"/>
                </a:solidFill>
                <a:latin typeface="Meiryo UI" pitchFamily="50" charset="-128"/>
                <a:ea typeface="Meiryo UI" pitchFamily="50" charset="-128"/>
                <a:cs typeface="Meiryo UI" pitchFamily="50" charset="-128"/>
              </a:rPr>
              <a:t>　　</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 ・ 試案</a:t>
            </a:r>
            <a:r>
              <a:rPr lang="ja-JP" altLang="en-US" dirty="0">
                <a:solidFill>
                  <a:prstClr val="black"/>
                </a:solidFill>
                <a:latin typeface="Meiryo UI" pitchFamily="50" charset="-128"/>
                <a:ea typeface="Meiryo UI" pitchFamily="50" charset="-128"/>
                <a:cs typeface="Meiryo UI" pitchFamily="50" charset="-128"/>
              </a:rPr>
              <a:t>Ｃ 第一区（北区・都島区・東淀川区・旭区） </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a:t>
            </a:r>
            <a:r>
              <a:rPr lang="ja-JP" altLang="en-US" dirty="0">
                <a:solidFill>
                  <a:prstClr val="black"/>
                </a:solidFill>
                <a:latin typeface="Meiryo UI" pitchFamily="50" charset="-128"/>
                <a:ea typeface="Meiryo UI" pitchFamily="50" charset="-128"/>
                <a:cs typeface="Meiryo UI" pitchFamily="50" charset="-128"/>
              </a:rPr>
              <a:t>Ｃ 第二区（福島区・西淀川区・淀川区） </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a:t>
            </a:r>
            <a:r>
              <a:rPr lang="ja-JP" altLang="en-US" dirty="0">
                <a:solidFill>
                  <a:prstClr val="black"/>
                </a:solidFill>
                <a:latin typeface="Meiryo UI" pitchFamily="50" charset="-128"/>
                <a:ea typeface="Meiryo UI" pitchFamily="50" charset="-128"/>
                <a:cs typeface="Meiryo UI" pitchFamily="50" charset="-128"/>
              </a:rPr>
              <a:t>Ｃ 第三区（東成区・城東区・鶴見区）</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 ・ 試案</a:t>
            </a:r>
            <a:r>
              <a:rPr lang="ja-JP" altLang="en-US" dirty="0">
                <a:solidFill>
                  <a:prstClr val="black"/>
                </a:solidFill>
                <a:latin typeface="Meiryo UI" pitchFamily="50" charset="-128"/>
                <a:ea typeface="Meiryo UI" pitchFamily="50" charset="-128"/>
                <a:cs typeface="Meiryo UI" pitchFamily="50" charset="-128"/>
              </a:rPr>
              <a:t>Ｃ 第四区（此花区・西区・港区・大正区</a:t>
            </a:r>
            <a:r>
              <a:rPr lang="ja-JP" altLang="en-US" dirty="0" smtClean="0">
                <a:solidFill>
                  <a:prstClr val="black"/>
                </a:solidFill>
                <a:latin typeface="Meiryo UI" pitchFamily="50" charset="-128"/>
                <a:ea typeface="Meiryo UI" pitchFamily="50" charset="-128"/>
                <a:cs typeface="Meiryo UI" pitchFamily="50" charset="-128"/>
              </a:rPr>
              <a:t>）</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a:t>
            </a:r>
            <a:r>
              <a:rPr lang="ja-JP" altLang="en-US" dirty="0">
                <a:solidFill>
                  <a:prstClr val="black"/>
                </a:solidFill>
                <a:latin typeface="Meiryo UI" pitchFamily="50" charset="-128"/>
                <a:ea typeface="Meiryo UI" pitchFamily="50" charset="-128"/>
                <a:cs typeface="Meiryo UI" pitchFamily="50" charset="-128"/>
              </a:rPr>
              <a:t>Ｃ 第五区（中央区・浪速区・住之江区・住吉区・西成区） </a:t>
            </a:r>
            <a:endParaRPr lang="en-US" altLang="ja-JP" dirty="0" smtClean="0">
              <a:solidFill>
                <a:prstClr val="black"/>
              </a:solidFill>
              <a:latin typeface="Meiryo UI" pitchFamily="50" charset="-128"/>
              <a:ea typeface="Meiryo UI" pitchFamily="50" charset="-128"/>
              <a:cs typeface="Meiryo UI" pitchFamily="50" charset="-128"/>
            </a:endParaRPr>
          </a:p>
          <a:p>
            <a:pPr fontAlgn="auto">
              <a:lnSpc>
                <a:spcPct val="200000"/>
              </a:lnSpc>
              <a:spcBef>
                <a:spcPts val="0"/>
              </a:spcBef>
              <a:spcAft>
                <a:spcPts val="0"/>
              </a:spcAft>
            </a:pPr>
            <a:r>
              <a:rPr lang="ja-JP" altLang="en-US" dirty="0">
                <a:solidFill>
                  <a:prstClr val="black"/>
                </a:solidFill>
                <a:latin typeface="Meiryo UI" pitchFamily="50" charset="-128"/>
                <a:ea typeface="Meiryo UI" pitchFamily="50" charset="-128"/>
                <a:cs typeface="Meiryo UI" pitchFamily="50" charset="-128"/>
              </a:rPr>
              <a:t> </a:t>
            </a:r>
            <a:r>
              <a:rPr lang="ja-JP" altLang="en-US" dirty="0" smtClean="0">
                <a:solidFill>
                  <a:prstClr val="black"/>
                </a:solidFill>
                <a:latin typeface="Meiryo UI" pitchFamily="50" charset="-128"/>
                <a:ea typeface="Meiryo UI" pitchFamily="50" charset="-128"/>
                <a:cs typeface="Meiryo UI" pitchFamily="50" charset="-128"/>
              </a:rPr>
              <a:t>・ 試案</a:t>
            </a:r>
            <a:r>
              <a:rPr lang="ja-JP" altLang="en-US" dirty="0">
                <a:solidFill>
                  <a:prstClr val="black"/>
                </a:solidFill>
                <a:latin typeface="Meiryo UI" pitchFamily="50" charset="-128"/>
                <a:ea typeface="Meiryo UI" pitchFamily="50" charset="-128"/>
                <a:cs typeface="Meiryo UI" pitchFamily="50" charset="-128"/>
              </a:rPr>
              <a:t>Ｃ 第六区（天王寺区・生野区・阿倍野区・東住吉区・平野区） </a:t>
            </a:r>
            <a:r>
              <a:rPr lang="ja-JP" altLang="en-US" dirty="0" smtClean="0">
                <a:solidFill>
                  <a:prstClr val="black"/>
                </a:solidFill>
                <a:latin typeface="Meiryo UI" pitchFamily="50" charset="-128"/>
                <a:ea typeface="Meiryo UI" pitchFamily="50" charset="-128"/>
                <a:cs typeface="Meiryo UI" pitchFamily="50" charset="-128"/>
              </a:rPr>
              <a:t>　</a:t>
            </a:r>
            <a:endParaRPr lang="en-US" altLang="ja-JP" dirty="0">
              <a:solidFill>
                <a:prstClr val="black"/>
              </a:solidFill>
              <a:latin typeface="Meiryo UI" pitchFamily="50" charset="-128"/>
              <a:ea typeface="Meiryo UI" pitchFamily="50" charset="-128"/>
              <a:cs typeface="Meiryo UI" pitchFamily="50" charset="-128"/>
            </a:endParaRPr>
          </a:p>
        </p:txBody>
      </p:sp>
      <p:sp>
        <p:nvSpPr>
          <p:cNvPr id="9" name="正方形/長方形 8"/>
          <p:cNvSpPr/>
          <p:nvPr/>
        </p:nvSpPr>
        <p:spPr>
          <a:xfrm>
            <a:off x="2072680" y="2015237"/>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５７</a:t>
            </a:r>
          </a:p>
        </p:txBody>
      </p:sp>
      <p:sp>
        <p:nvSpPr>
          <p:cNvPr id="13" name="正方形/長方形 12"/>
          <p:cNvSpPr/>
          <p:nvPr/>
        </p:nvSpPr>
        <p:spPr>
          <a:xfrm>
            <a:off x="2072680" y="2584039"/>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５８</a:t>
            </a:r>
          </a:p>
        </p:txBody>
      </p:sp>
      <p:sp>
        <p:nvSpPr>
          <p:cNvPr id="14" name="正方形/長方形 13"/>
          <p:cNvSpPr/>
          <p:nvPr/>
        </p:nvSpPr>
        <p:spPr>
          <a:xfrm>
            <a:off x="2084403" y="3138308"/>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６１</a:t>
            </a:r>
          </a:p>
        </p:txBody>
      </p:sp>
      <p:sp>
        <p:nvSpPr>
          <p:cNvPr id="15" name="正方形/長方形 14"/>
          <p:cNvSpPr/>
          <p:nvPr/>
        </p:nvSpPr>
        <p:spPr>
          <a:xfrm>
            <a:off x="2101058" y="3690139"/>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６７</a:t>
            </a:r>
          </a:p>
        </p:txBody>
      </p:sp>
      <p:sp>
        <p:nvSpPr>
          <p:cNvPr id="16" name="正方形/長方形 15"/>
          <p:cNvSpPr/>
          <p:nvPr/>
        </p:nvSpPr>
        <p:spPr>
          <a:xfrm>
            <a:off x="2082454" y="4247485"/>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７３</a:t>
            </a:r>
          </a:p>
        </p:txBody>
      </p:sp>
      <p:sp>
        <p:nvSpPr>
          <p:cNvPr id="17" name="正方形/長方形 16"/>
          <p:cNvSpPr/>
          <p:nvPr/>
        </p:nvSpPr>
        <p:spPr>
          <a:xfrm>
            <a:off x="2084403" y="4797152"/>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７９</a:t>
            </a:r>
          </a:p>
        </p:txBody>
      </p:sp>
      <p:sp>
        <p:nvSpPr>
          <p:cNvPr id="10" name="正方形/長方形 9"/>
          <p:cNvSpPr/>
          <p:nvPr/>
        </p:nvSpPr>
        <p:spPr>
          <a:xfrm>
            <a:off x="2086747" y="5343411"/>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８５</a:t>
            </a:r>
          </a:p>
        </p:txBody>
      </p:sp>
      <p:sp>
        <p:nvSpPr>
          <p:cNvPr id="11" name="正方形/長方形 10"/>
          <p:cNvSpPr/>
          <p:nvPr/>
        </p:nvSpPr>
        <p:spPr>
          <a:xfrm>
            <a:off x="2101058" y="5888316"/>
            <a:ext cx="747905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すがた</a:t>
            </a:r>
            <a:r>
              <a:rPr lang="en-US" altLang="ja-JP" dirty="0" smtClean="0">
                <a:solidFill>
                  <a:prstClr val="black"/>
                </a:solidFill>
                <a:latin typeface="Meiryo UI" pitchFamily="50" charset="-128"/>
                <a:ea typeface="Meiryo UI" pitchFamily="50" charset="-128"/>
                <a:cs typeface="Meiryo UI" pitchFamily="50" charset="-128"/>
              </a:rPr>
              <a:t>-</a:t>
            </a:r>
            <a:r>
              <a:rPr lang="ja-JP" altLang="en-US" dirty="0">
                <a:solidFill>
                  <a:prstClr val="black"/>
                </a:solidFill>
                <a:latin typeface="Meiryo UI" pitchFamily="50" charset="-128"/>
                <a:ea typeface="Meiryo UI" pitchFamily="50" charset="-128"/>
                <a:cs typeface="Meiryo UI" pitchFamily="50" charset="-128"/>
              </a:rPr>
              <a:t>９１</a:t>
            </a:r>
          </a:p>
        </p:txBody>
      </p:sp>
    </p:spTree>
    <p:extLst>
      <p:ext uri="{BB962C8B-B14F-4D97-AF65-F5344CB8AC3E}">
        <p14:creationId xmlns:p14="http://schemas.microsoft.com/office/powerpoint/2010/main" val="1627385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71"/>
          <p:cNvGrpSpPr>
            <a:grpSpLocks/>
          </p:cNvGrpSpPr>
          <p:nvPr/>
        </p:nvGrpSpPr>
        <p:grpSpPr bwMode="auto">
          <a:xfrm>
            <a:off x="4814888" y="1939925"/>
            <a:ext cx="4800600" cy="3721100"/>
            <a:chOff x="4444036" y="1844675"/>
            <a:chExt cx="4432548" cy="3721294"/>
          </a:xfrm>
        </p:grpSpPr>
        <p:grpSp>
          <p:nvGrpSpPr>
            <p:cNvPr id="4" name="グループ化 58"/>
            <p:cNvGrpSpPr>
              <a:grpSpLocks/>
            </p:cNvGrpSpPr>
            <p:nvPr/>
          </p:nvGrpSpPr>
          <p:grpSpPr bwMode="auto">
            <a:xfrm>
              <a:off x="4970254" y="1844675"/>
              <a:ext cx="3906330" cy="3721294"/>
              <a:chOff x="2921469" y="1484784"/>
              <a:chExt cx="4599883" cy="4381501"/>
            </a:xfrm>
          </p:grpSpPr>
          <p:grpSp>
            <p:nvGrpSpPr>
              <p:cNvPr id="5" name="グループ化 42"/>
              <p:cNvGrpSpPr>
                <a:grpSpLocks/>
              </p:cNvGrpSpPr>
              <p:nvPr/>
            </p:nvGrpSpPr>
            <p:grpSpPr bwMode="auto">
              <a:xfrm>
                <a:off x="3063004" y="1484784"/>
                <a:ext cx="4458348" cy="4381501"/>
                <a:chOff x="2342502" y="1238250"/>
                <a:chExt cx="4458348" cy="4381501"/>
              </a:xfrm>
            </p:grpSpPr>
            <p:grpSp>
              <p:nvGrpSpPr>
                <p:cNvPr id="6" name="グループ化 1"/>
                <p:cNvGrpSpPr>
                  <a:grpSpLocks/>
                </p:cNvGrpSpPr>
                <p:nvPr/>
              </p:nvGrpSpPr>
              <p:grpSpPr bwMode="auto">
                <a:xfrm>
                  <a:off x="2342502" y="1238250"/>
                  <a:ext cx="4458348" cy="4381501"/>
                  <a:chOff x="-648" y="0"/>
                  <a:chExt cx="4458348" cy="4381501"/>
                </a:xfrm>
              </p:grpSpPr>
              <p:pic>
                <p:nvPicPr>
                  <p:cNvPr id="3239" name="Picture 9"/>
                  <p:cNvPicPr>
                    <a:picLocks noChangeAspect="1" noChangeArrowheads="1"/>
                  </p:cNvPicPr>
                  <p:nvPr/>
                </p:nvPicPr>
                <p:blipFill>
                  <a:blip r:embed="rId3" cstate="print"/>
                  <a:srcRect r="74278" b="37415"/>
                  <a:stretch>
                    <a:fillRect/>
                  </a:stretch>
                </p:blipFill>
                <p:spPr bwMode="gray">
                  <a:xfrm>
                    <a:off x="95250" y="0"/>
                    <a:ext cx="4333876" cy="4381501"/>
                  </a:xfrm>
                  <a:prstGeom prst="rect">
                    <a:avLst/>
                  </a:prstGeom>
                  <a:noFill/>
                  <a:ln w="1">
                    <a:noFill/>
                    <a:miter lim="800000"/>
                    <a:headEnd/>
                    <a:tailEnd/>
                  </a:ln>
                </p:spPr>
              </p:pic>
              <p:sp>
                <p:nvSpPr>
                  <p:cNvPr id="129" name="正方形/長方形 3"/>
                  <p:cNvSpPr/>
                  <p:nvPr/>
                </p:nvSpPr>
                <p:spPr bwMode="gray">
                  <a:xfrm>
                    <a:off x="2286348" y="2800123"/>
                    <a:ext cx="2171352" cy="20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30" name="正方形/長方形 4"/>
                  <p:cNvSpPr/>
                  <p:nvPr/>
                </p:nvSpPr>
                <p:spPr bwMode="gray">
                  <a:xfrm>
                    <a:off x="180586" y="0"/>
                    <a:ext cx="541975" cy="781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31" name="正方形/長方形 5"/>
                  <p:cNvSpPr/>
                  <p:nvPr/>
                </p:nvSpPr>
                <p:spPr bwMode="gray">
                  <a:xfrm>
                    <a:off x="1944594" y="0"/>
                    <a:ext cx="436686" cy="3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32" name="正方形/長方形 6"/>
                  <p:cNvSpPr/>
                  <p:nvPr/>
                </p:nvSpPr>
                <p:spPr bwMode="gray">
                  <a:xfrm>
                    <a:off x="-648" y="2237482"/>
                    <a:ext cx="438413" cy="171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33" name="正方形/長方形 7"/>
                  <p:cNvSpPr/>
                  <p:nvPr/>
                </p:nvSpPr>
                <p:spPr bwMode="gray">
                  <a:xfrm>
                    <a:off x="9708" y="3590813"/>
                    <a:ext cx="331399" cy="162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106" name="円/楕円 105"/>
                <p:cNvSpPr/>
                <p:nvPr/>
              </p:nvSpPr>
              <p:spPr bwMode="gray">
                <a:xfrm>
                  <a:off x="2937984" y="5202911"/>
                  <a:ext cx="141535" cy="14393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07" name="円/楕円 106"/>
                <p:cNvSpPr/>
                <p:nvPr/>
              </p:nvSpPr>
              <p:spPr bwMode="gray">
                <a:xfrm>
                  <a:off x="3226232" y="2696258"/>
                  <a:ext cx="144987" cy="14393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08" name="円/楕円 12"/>
                <p:cNvSpPr/>
                <p:nvPr/>
              </p:nvSpPr>
              <p:spPr bwMode="gray">
                <a:xfrm>
                  <a:off x="5188734" y="2455127"/>
                  <a:ext cx="146712" cy="14393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09" name="フリーフォーム 108"/>
                <p:cNvSpPr/>
                <p:nvPr/>
              </p:nvSpPr>
              <p:spPr bwMode="gray">
                <a:xfrm>
                  <a:off x="2513380" y="5352450"/>
                  <a:ext cx="1512006" cy="239263"/>
                </a:xfrm>
                <a:custGeom>
                  <a:avLst/>
                  <a:gdLst>
                    <a:gd name="connsiteX0" fmla="*/ 1285875 w 1308100"/>
                    <a:gd name="connsiteY0" fmla="*/ 206375 h 206375"/>
                    <a:gd name="connsiteX1" fmla="*/ 1304925 w 1308100"/>
                    <a:gd name="connsiteY1" fmla="*/ 34925 h 206375"/>
                    <a:gd name="connsiteX2" fmla="*/ 1266825 w 1308100"/>
                    <a:gd name="connsiteY2" fmla="*/ 34925 h 206375"/>
                    <a:gd name="connsiteX3" fmla="*/ 733425 w 1308100"/>
                    <a:gd name="connsiteY3" fmla="*/ 34925 h 206375"/>
                    <a:gd name="connsiteX4" fmla="*/ 495300 w 1308100"/>
                    <a:gd name="connsiteY4" fmla="*/ 15875 h 206375"/>
                    <a:gd name="connsiteX5" fmla="*/ 0 w 1308100"/>
                    <a:gd name="connsiteY5" fmla="*/ 130175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8100" h="206375">
                      <a:moveTo>
                        <a:pt x="1285875" y="206375"/>
                      </a:moveTo>
                      <a:cubicBezTo>
                        <a:pt x="1296987" y="134937"/>
                        <a:pt x="1308100" y="63500"/>
                        <a:pt x="1304925" y="34925"/>
                      </a:cubicBezTo>
                      <a:cubicBezTo>
                        <a:pt x="1301750" y="6350"/>
                        <a:pt x="1266825" y="34925"/>
                        <a:pt x="1266825" y="34925"/>
                      </a:cubicBezTo>
                      <a:lnTo>
                        <a:pt x="733425" y="34925"/>
                      </a:lnTo>
                      <a:cubicBezTo>
                        <a:pt x="604838" y="31750"/>
                        <a:pt x="617537" y="0"/>
                        <a:pt x="495300" y="15875"/>
                      </a:cubicBezTo>
                      <a:cubicBezTo>
                        <a:pt x="373063" y="31750"/>
                        <a:pt x="186531" y="80962"/>
                        <a:pt x="0" y="130175"/>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10" name="正方形/長方形 109"/>
                <p:cNvSpPr/>
                <p:nvPr/>
              </p:nvSpPr>
              <p:spPr bwMode="gray">
                <a:xfrm>
                  <a:off x="3153738" y="5072064"/>
                  <a:ext cx="904442" cy="3850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sp>
              <p:nvSpPr>
                <p:cNvPr id="111" name="フリーフォーム 110"/>
                <p:cNvSpPr/>
                <p:nvPr/>
              </p:nvSpPr>
              <p:spPr bwMode="gray">
                <a:xfrm>
                  <a:off x="2699792" y="4365491"/>
                  <a:ext cx="1810610" cy="287863"/>
                </a:xfrm>
                <a:custGeom>
                  <a:avLst/>
                  <a:gdLst>
                    <a:gd name="connsiteX0" fmla="*/ 0 w 1495425"/>
                    <a:gd name="connsiteY0" fmla="*/ 0 h 238125"/>
                    <a:gd name="connsiteX1" fmla="*/ 838200 w 1495425"/>
                    <a:gd name="connsiteY1" fmla="*/ 114300 h 238125"/>
                    <a:gd name="connsiteX2" fmla="*/ 1495425 w 1495425"/>
                    <a:gd name="connsiteY2" fmla="*/ 238125 h 238125"/>
                  </a:gdLst>
                  <a:ahLst/>
                  <a:cxnLst>
                    <a:cxn ang="0">
                      <a:pos x="connsiteX0" y="connsiteY0"/>
                    </a:cxn>
                    <a:cxn ang="0">
                      <a:pos x="connsiteX1" y="connsiteY1"/>
                    </a:cxn>
                    <a:cxn ang="0">
                      <a:pos x="connsiteX2" y="connsiteY2"/>
                    </a:cxn>
                  </a:cxnLst>
                  <a:rect l="l" t="t" r="r" b="b"/>
                  <a:pathLst>
                    <a:path w="1495425" h="238125">
                      <a:moveTo>
                        <a:pt x="0" y="0"/>
                      </a:moveTo>
                      <a:lnTo>
                        <a:pt x="838200" y="114300"/>
                      </a:lnTo>
                      <a:cubicBezTo>
                        <a:pt x="1087437" y="153987"/>
                        <a:pt x="1291431" y="196056"/>
                        <a:pt x="1495425" y="238125"/>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12" name="正方形/長方形 111"/>
                <p:cNvSpPr/>
                <p:nvPr/>
              </p:nvSpPr>
              <p:spPr bwMode="gray">
                <a:xfrm rot="529785">
                  <a:off x="3297000" y="4466430"/>
                  <a:ext cx="702496" cy="3121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中央</a:t>
                  </a:r>
                  <a:r>
                    <a:rPr lang="ja-JP" altLang="en-US" sz="700" dirty="0">
                      <a:solidFill>
                        <a:schemeClr val="tx1"/>
                      </a:solidFill>
                    </a:rPr>
                    <a:t>線</a:t>
                  </a:r>
                </a:p>
              </p:txBody>
            </p:sp>
            <p:sp>
              <p:nvSpPr>
                <p:cNvPr id="113" name="フリーフォーム 112"/>
                <p:cNvSpPr/>
                <p:nvPr/>
              </p:nvSpPr>
              <p:spPr bwMode="gray">
                <a:xfrm>
                  <a:off x="3164094" y="1886877"/>
                  <a:ext cx="305509" cy="3476788"/>
                </a:xfrm>
                <a:custGeom>
                  <a:avLst/>
                  <a:gdLst>
                    <a:gd name="connsiteX0" fmla="*/ 238125 w 306387"/>
                    <a:gd name="connsiteY0" fmla="*/ 0 h 3476625"/>
                    <a:gd name="connsiteX1" fmla="*/ 266700 w 306387"/>
                    <a:gd name="connsiteY1" fmla="*/ 1504950 h 3476625"/>
                    <a:gd name="connsiteX2" fmla="*/ 0 w 306387"/>
                    <a:gd name="connsiteY2" fmla="*/ 3476625 h 3476625"/>
                  </a:gdLst>
                  <a:ahLst/>
                  <a:cxnLst>
                    <a:cxn ang="0">
                      <a:pos x="connsiteX0" y="connsiteY0"/>
                    </a:cxn>
                    <a:cxn ang="0">
                      <a:pos x="connsiteX1" y="connsiteY1"/>
                    </a:cxn>
                    <a:cxn ang="0">
                      <a:pos x="connsiteX2" y="connsiteY2"/>
                    </a:cxn>
                  </a:cxnLst>
                  <a:rect l="l" t="t" r="r" b="b"/>
                  <a:pathLst>
                    <a:path w="306387" h="3476625">
                      <a:moveTo>
                        <a:pt x="238125" y="0"/>
                      </a:moveTo>
                      <a:cubicBezTo>
                        <a:pt x="272256" y="462756"/>
                        <a:pt x="306387" y="925513"/>
                        <a:pt x="266700" y="1504950"/>
                      </a:cubicBezTo>
                      <a:cubicBezTo>
                        <a:pt x="227013" y="2084387"/>
                        <a:pt x="113506" y="2780506"/>
                        <a:pt x="0" y="3476625"/>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14" name="正方形/長方形 113"/>
                <p:cNvSpPr/>
                <p:nvPr/>
              </p:nvSpPr>
              <p:spPr bwMode="gray">
                <a:xfrm rot="16558529">
                  <a:off x="2784817" y="3832707"/>
                  <a:ext cx="957051" cy="2916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今里筋</a:t>
                  </a:r>
                  <a:r>
                    <a:rPr lang="ja-JP" altLang="en-US" sz="700" dirty="0">
                      <a:solidFill>
                        <a:schemeClr val="tx1"/>
                      </a:solidFill>
                    </a:rPr>
                    <a:t>線</a:t>
                  </a:r>
                </a:p>
              </p:txBody>
            </p:sp>
            <p:sp>
              <p:nvSpPr>
                <p:cNvPr id="115" name="フリーフォーム 114"/>
                <p:cNvSpPr/>
                <p:nvPr/>
              </p:nvSpPr>
              <p:spPr bwMode="gray">
                <a:xfrm>
                  <a:off x="2648011" y="2010247"/>
                  <a:ext cx="3258753" cy="1067336"/>
                </a:xfrm>
                <a:custGeom>
                  <a:avLst/>
                  <a:gdLst>
                    <a:gd name="connsiteX0" fmla="*/ 0 w 3257550"/>
                    <a:gd name="connsiteY0" fmla="*/ 1066800 h 1066800"/>
                    <a:gd name="connsiteX1" fmla="*/ 1714500 w 3257550"/>
                    <a:gd name="connsiteY1" fmla="*/ 771525 h 1066800"/>
                    <a:gd name="connsiteX2" fmla="*/ 2447925 w 3257550"/>
                    <a:gd name="connsiteY2" fmla="*/ 685800 h 1066800"/>
                    <a:gd name="connsiteX3" fmla="*/ 2752725 w 3257550"/>
                    <a:gd name="connsiteY3" fmla="*/ 552450 h 1066800"/>
                    <a:gd name="connsiteX4" fmla="*/ 2752725 w 3257550"/>
                    <a:gd name="connsiteY4" fmla="*/ 276225 h 1066800"/>
                    <a:gd name="connsiteX5" fmla="*/ 3257550 w 3257550"/>
                    <a:gd name="connsiteY5"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550" h="1066800">
                      <a:moveTo>
                        <a:pt x="0" y="1066800"/>
                      </a:moveTo>
                      <a:lnTo>
                        <a:pt x="1714500" y="771525"/>
                      </a:lnTo>
                      <a:cubicBezTo>
                        <a:pt x="2122488" y="708025"/>
                        <a:pt x="2274888" y="722312"/>
                        <a:pt x="2447925" y="685800"/>
                      </a:cubicBezTo>
                      <a:cubicBezTo>
                        <a:pt x="2620962" y="649288"/>
                        <a:pt x="2701925" y="620713"/>
                        <a:pt x="2752725" y="552450"/>
                      </a:cubicBezTo>
                      <a:cubicBezTo>
                        <a:pt x="2803525" y="484188"/>
                        <a:pt x="2668588" y="368300"/>
                        <a:pt x="2752725" y="276225"/>
                      </a:cubicBezTo>
                      <a:cubicBezTo>
                        <a:pt x="2836862" y="184150"/>
                        <a:pt x="3047206" y="92075"/>
                        <a:pt x="3257550" y="0"/>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16" name="正方形/長方形 115"/>
                <p:cNvSpPr/>
                <p:nvPr/>
              </p:nvSpPr>
              <p:spPr bwMode="gray">
                <a:xfrm rot="21055830">
                  <a:off x="3196890" y="2606534"/>
                  <a:ext cx="1222033" cy="3121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長堀</a:t>
                  </a:r>
                  <a:r>
                    <a:rPr lang="ja-JP" altLang="en-US" sz="700" dirty="0">
                      <a:solidFill>
                        <a:schemeClr val="tx1"/>
                      </a:solidFill>
                    </a:rPr>
                    <a:t>鶴見緑地線</a:t>
                  </a:r>
                </a:p>
              </p:txBody>
            </p:sp>
            <p:sp>
              <p:nvSpPr>
                <p:cNvPr id="120" name="正方形/長方形 119"/>
                <p:cNvSpPr/>
                <p:nvPr/>
              </p:nvSpPr>
              <p:spPr bwMode="gray">
                <a:xfrm rot="1027124">
                  <a:off x="3317712" y="3438347"/>
                  <a:ext cx="907894" cy="2785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ＪＲ学研都市線</a:t>
                  </a:r>
                </a:p>
              </p:txBody>
            </p:sp>
            <p:sp>
              <p:nvSpPr>
                <p:cNvPr id="121" name="正方形/長方形 120"/>
                <p:cNvSpPr/>
                <p:nvPr/>
              </p:nvSpPr>
              <p:spPr bwMode="gray">
                <a:xfrm>
                  <a:off x="4429278" y="3941173"/>
                  <a:ext cx="1223758" cy="2803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ＪＲおおさか東線</a:t>
                  </a:r>
                </a:p>
              </p:txBody>
            </p:sp>
            <p:sp>
              <p:nvSpPr>
                <p:cNvPr id="124" name="正方形/長方形 123"/>
                <p:cNvSpPr/>
                <p:nvPr/>
              </p:nvSpPr>
              <p:spPr bwMode="gray">
                <a:xfrm rot="18055816">
                  <a:off x="2793786" y="2135813"/>
                  <a:ext cx="835550" cy="1881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京阪本線</a:t>
                  </a:r>
                </a:p>
              </p:txBody>
            </p:sp>
          </p:grpSp>
          <p:cxnSp>
            <p:nvCxnSpPr>
              <p:cNvPr id="95" name="直線コネクタ 94"/>
              <p:cNvCxnSpPr/>
              <p:nvPr/>
            </p:nvCxnSpPr>
            <p:spPr bwMode="gray">
              <a:xfrm flipV="1">
                <a:off x="2921469" y="3492349"/>
                <a:ext cx="502277" cy="424318"/>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6" name="円/楕円 95"/>
              <p:cNvSpPr/>
              <p:nvPr/>
            </p:nvSpPr>
            <p:spPr bwMode="gray">
              <a:xfrm>
                <a:off x="3418567" y="3284864"/>
                <a:ext cx="264084" cy="263562"/>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sp>
            <p:nvSpPr>
              <p:cNvPr id="104" name="円/楕円 103"/>
              <p:cNvSpPr/>
              <p:nvPr/>
            </p:nvSpPr>
            <p:spPr bwMode="gray">
              <a:xfrm>
                <a:off x="5077287" y="4006391"/>
                <a:ext cx="264083" cy="263562"/>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grpSp>
        <p:sp>
          <p:nvSpPr>
            <p:cNvPr id="91" name="正方形/長方形 90"/>
            <p:cNvSpPr/>
            <p:nvPr/>
          </p:nvSpPr>
          <p:spPr bwMode="gray">
            <a:xfrm>
              <a:off x="4444036" y="3337003"/>
              <a:ext cx="986476" cy="2365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ＪＲ大阪環状線・東西線</a:t>
              </a:r>
            </a:p>
          </p:txBody>
        </p:sp>
      </p:grpSp>
      <p:sp>
        <p:nvSpPr>
          <p:cNvPr id="3075" name="正方形/長方形 25"/>
          <p:cNvSpPr>
            <a:spLocks noChangeArrowheads="1"/>
          </p:cNvSpPr>
          <p:nvPr/>
        </p:nvSpPr>
        <p:spPr bwMode="gray">
          <a:xfrm>
            <a:off x="4763" y="0"/>
            <a:ext cx="9472612"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第三区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東成</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・城東区・鶴見区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76" name="タイトル 3"/>
          <p:cNvSpPr txBox="1">
            <a:spLocks/>
          </p:cNvSpPr>
          <p:nvPr/>
        </p:nvSpPr>
        <p:spPr bwMode="auto">
          <a:xfrm>
            <a:off x="4354513" y="549275"/>
            <a:ext cx="5461000"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077" name="タイトル 3"/>
          <p:cNvSpPr>
            <a:spLocks/>
          </p:cNvSpPr>
          <p:nvPr/>
        </p:nvSpPr>
        <p:spPr bwMode="auto">
          <a:xfrm>
            <a:off x="80963" y="549275"/>
            <a:ext cx="4133850"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95250" y="568325"/>
            <a:ext cx="1325563"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3079" name="Text Box 8"/>
          <p:cNvSpPr txBox="1">
            <a:spLocks noChangeArrowheads="1"/>
          </p:cNvSpPr>
          <p:nvPr/>
        </p:nvSpPr>
        <p:spPr bwMode="auto">
          <a:xfrm>
            <a:off x="80963" y="2565400"/>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3080" name="Text Box 9"/>
          <p:cNvSpPr txBox="1">
            <a:spLocks noChangeArrowheads="1"/>
          </p:cNvSpPr>
          <p:nvPr/>
        </p:nvSpPr>
        <p:spPr bwMode="auto">
          <a:xfrm>
            <a:off x="80963" y="836613"/>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3081" name="Text Box 10"/>
          <p:cNvSpPr txBox="1">
            <a:spLocks noChangeArrowheads="1"/>
          </p:cNvSpPr>
          <p:nvPr/>
        </p:nvSpPr>
        <p:spPr bwMode="auto">
          <a:xfrm>
            <a:off x="80963" y="5084763"/>
            <a:ext cx="2808287"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市民利用施設</a:t>
            </a:r>
            <a:r>
              <a:rPr lang="ja-JP" altLang="en-US" sz="900">
                <a:solidFill>
                  <a:srgbClr val="000000"/>
                </a:solidFill>
                <a:latin typeface="HGP創英角ｺﾞｼｯｸUB" pitchFamily="50" charset="-128"/>
                <a:ea typeface="HGP創英角ｺﾞｼｯｸUB" pitchFamily="50" charset="-128"/>
              </a:rPr>
              <a:t>（Ｈ</a:t>
            </a:r>
            <a:r>
              <a:rPr lang="en-US" altLang="ja-JP" sz="900">
                <a:solidFill>
                  <a:srgbClr val="000000"/>
                </a:solidFill>
                <a:latin typeface="HGP創英角ｺﾞｼｯｸUB" pitchFamily="50" charset="-128"/>
                <a:ea typeface="HGP創英角ｺﾞｼｯｸUB" pitchFamily="50" charset="-128"/>
              </a:rPr>
              <a:t>29</a:t>
            </a:r>
            <a:r>
              <a:rPr lang="ja-JP" altLang="en-US" sz="900">
                <a:solidFill>
                  <a:srgbClr val="000000"/>
                </a:solidFill>
                <a:latin typeface="HGP創英角ｺﾞｼｯｸUB" pitchFamily="50" charset="-128"/>
                <a:ea typeface="HGP創英角ｺﾞｼｯｸUB" pitchFamily="50" charset="-128"/>
              </a:rPr>
              <a:t>年</a:t>
            </a:r>
            <a:r>
              <a:rPr lang="en-US" altLang="ja-JP" sz="900">
                <a:solidFill>
                  <a:srgbClr val="000000"/>
                </a:solidFill>
                <a:latin typeface="HGP創英角ｺﾞｼｯｸUB" pitchFamily="50" charset="-128"/>
                <a:ea typeface="HGP創英角ｺﾞｼｯｸUB" pitchFamily="50" charset="-128"/>
              </a:rPr>
              <a:t>4</a:t>
            </a:r>
            <a:r>
              <a:rPr lang="ja-JP" altLang="en-US" sz="900">
                <a:solidFill>
                  <a:srgbClr val="000000"/>
                </a:solidFill>
                <a:latin typeface="HGP創英角ｺﾞｼｯｸUB" pitchFamily="50" charset="-128"/>
                <a:ea typeface="HGP創英角ｺﾞｼｯｸUB" pitchFamily="50" charset="-128"/>
              </a:rPr>
              <a:t>月現在）</a:t>
            </a:r>
            <a:r>
              <a:rPr lang="en-US" altLang="ja-JP" sz="1100">
                <a:solidFill>
                  <a:srgbClr val="000000"/>
                </a:solidFill>
                <a:latin typeface="HGP創英角ｺﾞｼｯｸUB" pitchFamily="50" charset="-128"/>
                <a:ea typeface="HGP創英角ｺﾞｼｯｸUB" pitchFamily="50" charset="-128"/>
              </a:rPr>
              <a:t>】</a:t>
            </a:r>
          </a:p>
        </p:txBody>
      </p:sp>
      <p:sp>
        <p:nvSpPr>
          <p:cNvPr id="3082" name="Rectangle 106"/>
          <p:cNvSpPr>
            <a:spLocks noChangeArrowheads="1"/>
          </p:cNvSpPr>
          <p:nvPr/>
        </p:nvSpPr>
        <p:spPr bwMode="auto">
          <a:xfrm>
            <a:off x="314325" y="4795838"/>
            <a:ext cx="3667125"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a:latin typeface="ＭＳ Ｐ明朝" charset="-128"/>
                <a:ea typeface="ＭＳ Ｐ明朝" charset="-128"/>
              </a:rPr>
              <a:t>※</a:t>
            </a:r>
            <a:r>
              <a:rPr lang="ja-JP" altLang="en-US" sz="800">
                <a:latin typeface="ＭＳ Ｐ明朝" charset="-128"/>
                <a:ea typeface="ＭＳ Ｐ明朝" charset="-128"/>
              </a:rPr>
              <a:t>近似市は、府内市が対象。近似市の歳出額（一般財源）は、消防、下水道、</a:t>
            </a:r>
          </a:p>
          <a:p>
            <a:pPr marL="85725" indent="-85725">
              <a:lnSpc>
                <a:spcPct val="90000"/>
              </a:lnSpc>
              <a:buFont typeface="Wingdings" pitchFamily="2" charset="2"/>
              <a:buNone/>
            </a:pPr>
            <a:r>
              <a:rPr lang="ja-JP" altLang="en-US" sz="800">
                <a:latin typeface="ＭＳ Ｐ明朝" charset="-128"/>
                <a:ea typeface="ＭＳ Ｐ明朝" charset="-128"/>
              </a:rPr>
              <a:t>　 病院、高等学校、特別支援学校、港湾を除いたベース</a:t>
            </a:r>
          </a:p>
        </p:txBody>
      </p:sp>
      <p:sp>
        <p:nvSpPr>
          <p:cNvPr id="3083" name="テキスト ボックス 24"/>
          <p:cNvSpPr txBox="1">
            <a:spLocks noChangeArrowheads="1"/>
          </p:cNvSpPr>
          <p:nvPr/>
        </p:nvSpPr>
        <p:spPr bwMode="gray">
          <a:xfrm>
            <a:off x="4376738" y="568325"/>
            <a:ext cx="1793875"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区役所等の現況位置図</a:t>
            </a:r>
          </a:p>
        </p:txBody>
      </p:sp>
      <p:graphicFrame>
        <p:nvGraphicFramePr>
          <p:cNvPr id="81" name="Group 11"/>
          <p:cNvGraphicFramePr>
            <a:graphicFrameLocks noGrp="1"/>
          </p:cNvGraphicFramePr>
          <p:nvPr/>
        </p:nvGraphicFramePr>
        <p:xfrm>
          <a:off x="160338" y="1125538"/>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356,817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348,925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332,236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162,496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321,840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16,919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9,632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21.09k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3" name="Group 40"/>
          <p:cNvGraphicFramePr>
            <a:graphicFrameLocks noGrp="1"/>
          </p:cNvGraphicFramePr>
          <p:nvPr/>
        </p:nvGraphicFramePr>
        <p:xfrm>
          <a:off x="193675" y="5300663"/>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105</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2.89㎡</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5" name="Group 180"/>
          <p:cNvGraphicFramePr>
            <a:graphicFrameLocks noGrp="1"/>
          </p:cNvGraphicFramePr>
          <p:nvPr/>
        </p:nvGraphicFramePr>
        <p:xfrm>
          <a:off x="163513" y="2819400"/>
          <a:ext cx="3900434" cy="1606972"/>
        </p:xfrm>
        <a:graphic>
          <a:graphicData uri="http://schemas.openxmlformats.org/drawingml/2006/table">
            <a:tbl>
              <a:tblPr/>
              <a:tblGrid>
                <a:gridCol w="1248139"/>
                <a:gridCol w="657704"/>
                <a:gridCol w="628889"/>
                <a:gridCol w="1365702"/>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1,500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8,329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2400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826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豊中市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835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16599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857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東成</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城東</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3.9</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km</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東成</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鶴見</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6.0</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km</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城東</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鶴見</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2.9</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km</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 name="正方形/長方形 85"/>
          <p:cNvSpPr>
            <a:spLocks/>
          </p:cNvSpPr>
          <p:nvPr/>
        </p:nvSpPr>
        <p:spPr bwMode="gray">
          <a:xfrm>
            <a:off x="7918450" y="0"/>
            <a:ext cx="1987550"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87" name="正方形/長方形 26"/>
          <p:cNvSpPr>
            <a:spLocks/>
          </p:cNvSpPr>
          <p:nvPr/>
        </p:nvSpPr>
        <p:spPr bwMode="gray">
          <a:xfrm>
            <a:off x="8018463" y="84138"/>
            <a:ext cx="1789112"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7" name="Group 165"/>
          <p:cNvGrpSpPr>
            <a:grpSpLocks noChangeAspect="1"/>
          </p:cNvGrpSpPr>
          <p:nvPr/>
        </p:nvGrpSpPr>
        <p:grpSpPr bwMode="auto">
          <a:xfrm>
            <a:off x="8108950" y="130175"/>
            <a:ext cx="1606550" cy="1439863"/>
            <a:chOff x="1698" y="1802"/>
            <a:chExt cx="13239" cy="12848"/>
          </a:xfrm>
        </p:grpSpPr>
        <p:sp>
          <p:nvSpPr>
            <p:cNvPr id="3194" name="Freeform 166"/>
            <p:cNvSpPr>
              <a:spLocks noChangeAspect="1"/>
            </p:cNvSpPr>
            <p:nvPr/>
          </p:nvSpPr>
          <p:spPr bwMode="auto">
            <a:xfrm>
              <a:off x="8871" y="10269"/>
              <a:ext cx="1970" cy="2259"/>
            </a:xfrm>
            <a:custGeom>
              <a:avLst/>
              <a:gdLst>
                <a:gd name="T0" fmla="*/ 2147483647 w 1234"/>
                <a:gd name="T1" fmla="*/ 2147483647 h 1419"/>
                <a:gd name="T2" fmla="*/ 2147483647 w 1234"/>
                <a:gd name="T3" fmla="*/ 2147483647 h 1419"/>
                <a:gd name="T4" fmla="*/ 2147483647 w 1234"/>
                <a:gd name="T5" fmla="*/ 2147483647 h 1419"/>
                <a:gd name="T6" fmla="*/ 2147483647 w 1234"/>
                <a:gd name="T7" fmla="*/ 2147483647 h 1419"/>
                <a:gd name="T8" fmla="*/ 2147483647 w 1234"/>
                <a:gd name="T9" fmla="*/ 2147483647 h 1419"/>
                <a:gd name="T10" fmla="*/ 2147483647 w 1234"/>
                <a:gd name="T11" fmla="*/ 2147483647 h 1419"/>
                <a:gd name="T12" fmla="*/ 2147483647 w 1234"/>
                <a:gd name="T13" fmla="*/ 2147483647 h 1419"/>
                <a:gd name="T14" fmla="*/ 2147483647 w 1234"/>
                <a:gd name="T15" fmla="*/ 2147483647 h 1419"/>
                <a:gd name="T16" fmla="*/ 2147483647 w 1234"/>
                <a:gd name="T17" fmla="*/ 2147483647 h 1419"/>
                <a:gd name="T18" fmla="*/ 2147483647 w 1234"/>
                <a:gd name="T19" fmla="*/ 2147483647 h 1419"/>
                <a:gd name="T20" fmla="*/ 2147483647 w 1234"/>
                <a:gd name="T21" fmla="*/ 2147483647 h 1419"/>
                <a:gd name="T22" fmla="*/ 2147483647 w 1234"/>
                <a:gd name="T23" fmla="*/ 2147483647 h 1419"/>
                <a:gd name="T24" fmla="*/ 2147483647 w 1234"/>
                <a:gd name="T25" fmla="*/ 2147483647 h 1419"/>
                <a:gd name="T26" fmla="*/ 2147483647 w 1234"/>
                <a:gd name="T27" fmla="*/ 2147483647 h 1419"/>
                <a:gd name="T28" fmla="*/ 2147483647 w 1234"/>
                <a:gd name="T29" fmla="*/ 2147483647 h 1419"/>
                <a:gd name="T30" fmla="*/ 2147483647 w 1234"/>
                <a:gd name="T31" fmla="*/ 2147483647 h 1419"/>
                <a:gd name="T32" fmla="*/ 2147483647 w 1234"/>
                <a:gd name="T33" fmla="*/ 2147483647 h 1419"/>
                <a:gd name="T34" fmla="*/ 2147483647 w 1234"/>
                <a:gd name="T35" fmla="*/ 2147483647 h 1419"/>
                <a:gd name="T36" fmla="*/ 2147483647 w 1234"/>
                <a:gd name="T37" fmla="*/ 2147483647 h 1419"/>
                <a:gd name="T38" fmla="*/ 2147483647 w 1234"/>
                <a:gd name="T39" fmla="*/ 2147483647 h 1419"/>
                <a:gd name="T40" fmla="*/ 2147483647 w 1234"/>
                <a:gd name="T41" fmla="*/ 2147483647 h 1419"/>
                <a:gd name="T42" fmla="*/ 2147483647 w 1234"/>
                <a:gd name="T43" fmla="*/ 2147483647 h 1419"/>
                <a:gd name="T44" fmla="*/ 946295620 w 1234"/>
                <a:gd name="T45" fmla="*/ 2147483647 h 1419"/>
                <a:gd name="T46" fmla="*/ 0 w 1234"/>
                <a:gd name="T47" fmla="*/ 2147483647 h 1419"/>
                <a:gd name="T48" fmla="*/ 450266240 w 1234"/>
                <a:gd name="T49" fmla="*/ 2147483647 h 1419"/>
                <a:gd name="T50" fmla="*/ 450266240 w 1234"/>
                <a:gd name="T51" fmla="*/ 2147483647 h 1419"/>
                <a:gd name="T52" fmla="*/ 946295620 w 1234"/>
                <a:gd name="T53" fmla="*/ 2147483647 h 1419"/>
                <a:gd name="T54" fmla="*/ 1423176173 w 1234"/>
                <a:gd name="T55" fmla="*/ 2147483647 h 1419"/>
                <a:gd name="T56" fmla="*/ 1865722519 w 1234"/>
                <a:gd name="T57" fmla="*/ 2147483647 h 1419"/>
                <a:gd name="T58" fmla="*/ 2147483647 w 1234"/>
                <a:gd name="T59" fmla="*/ 2147483647 h 1419"/>
                <a:gd name="T60" fmla="*/ 2147483647 w 1234"/>
                <a:gd name="T61" fmla="*/ 2147483647 h 1419"/>
                <a:gd name="T62" fmla="*/ 2147483647 w 1234"/>
                <a:gd name="T63" fmla="*/ 2147483647 h 1419"/>
                <a:gd name="T64" fmla="*/ 2147483647 w 1234"/>
                <a:gd name="T65" fmla="*/ 2147483647 h 1419"/>
                <a:gd name="T66" fmla="*/ 2147483647 w 1234"/>
                <a:gd name="T67" fmla="*/ 2147483647 h 1419"/>
                <a:gd name="T68" fmla="*/ 2147483647 w 1234"/>
                <a:gd name="T69" fmla="*/ 2147483647 h 1419"/>
                <a:gd name="T70" fmla="*/ 2147483647 w 1234"/>
                <a:gd name="T71" fmla="*/ 2147483647 h 1419"/>
                <a:gd name="T72" fmla="*/ 2147483647 w 1234"/>
                <a:gd name="T73" fmla="*/ 2147483647 h 1419"/>
                <a:gd name="T74" fmla="*/ 2147483647 w 1234"/>
                <a:gd name="T75" fmla="*/ 2147483647 h 1419"/>
                <a:gd name="T76" fmla="*/ 2147483647 w 1234"/>
                <a:gd name="T77" fmla="*/ 2147483647 h 1419"/>
                <a:gd name="T78" fmla="*/ 2147483647 w 1234"/>
                <a:gd name="T79" fmla="*/ 2147483647 h 1419"/>
                <a:gd name="T80" fmla="*/ 2147483647 w 1234"/>
                <a:gd name="T81" fmla="*/ 2147483647 h 1419"/>
                <a:gd name="T82" fmla="*/ 2147483647 w 1234"/>
                <a:gd name="T83" fmla="*/ 2147483647 h 1419"/>
                <a:gd name="T84" fmla="*/ 2147483647 w 1234"/>
                <a:gd name="T85" fmla="*/ 2147483647 h 1419"/>
                <a:gd name="T86" fmla="*/ 2147483647 w 1234"/>
                <a:gd name="T87" fmla="*/ 2147483647 h 1419"/>
                <a:gd name="T88" fmla="*/ 2147483647 w 1234"/>
                <a:gd name="T89" fmla="*/ 2147483647 h 1419"/>
                <a:gd name="T90" fmla="*/ 2147483647 w 1234"/>
                <a:gd name="T91" fmla="*/ 2147483647 h 1419"/>
                <a:gd name="T92" fmla="*/ 2147483647 w 1234"/>
                <a:gd name="T93" fmla="*/ 2147483647 h 1419"/>
                <a:gd name="T94" fmla="*/ 2147483647 w 1234"/>
                <a:gd name="T95" fmla="*/ 2147483647 h 1419"/>
                <a:gd name="T96" fmla="*/ 2147483647 w 1234"/>
                <a:gd name="T97" fmla="*/ 2147483647 h 1419"/>
                <a:gd name="T98" fmla="*/ 2147483647 w 1234"/>
                <a:gd name="T99" fmla="*/ 2147483647 h 1419"/>
                <a:gd name="T100" fmla="*/ 2147483647 w 1234"/>
                <a:gd name="T101" fmla="*/ 2108753226 h 1419"/>
                <a:gd name="T102" fmla="*/ 2147483647 w 1234"/>
                <a:gd name="T103" fmla="*/ 411426170 h 1419"/>
                <a:gd name="T104" fmla="*/ 2147483647 w 1234"/>
                <a:gd name="T105" fmla="*/ 411426170 h 1419"/>
                <a:gd name="T106" fmla="*/ 2147483647 w 1234"/>
                <a:gd name="T107" fmla="*/ 854946163 h 1419"/>
                <a:gd name="T108" fmla="*/ 2147483647 w 1234"/>
                <a:gd name="T109" fmla="*/ 1697065719 h 1419"/>
                <a:gd name="T110" fmla="*/ 2147483647 w 1234"/>
                <a:gd name="T111" fmla="*/ 2147483647 h 1419"/>
                <a:gd name="T112" fmla="*/ 2147483647 w 1234"/>
                <a:gd name="T113" fmla="*/ 2147483647 h 1419"/>
                <a:gd name="T114" fmla="*/ 2147483647 w 1234"/>
                <a:gd name="T115" fmla="*/ 2147483647 h 1419"/>
                <a:gd name="T116" fmla="*/ 2147483647 w 1234"/>
                <a:gd name="T117" fmla="*/ 2147483647 h 1419"/>
                <a:gd name="T118" fmla="*/ 2147483647 w 1234"/>
                <a:gd name="T119" fmla="*/ 2147483647 h 1419"/>
                <a:gd name="T120" fmla="*/ 2147483647 w 1234"/>
                <a:gd name="T121" fmla="*/ 2108753226 h 1419"/>
                <a:gd name="T122" fmla="*/ 2147483647 w 1234"/>
                <a:gd name="T123" fmla="*/ 854946163 h 1419"/>
                <a:gd name="T124" fmla="*/ 2147483647 w 1234"/>
                <a:gd name="T125" fmla="*/ 1262832514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a:lstStyle/>
            <a:p>
              <a:endParaRPr lang="ja-JP" altLang="en-US"/>
            </a:p>
          </p:txBody>
        </p:sp>
        <p:sp>
          <p:nvSpPr>
            <p:cNvPr id="3195" name="Freeform 167"/>
            <p:cNvSpPr>
              <a:spLocks noChangeAspect="1"/>
            </p:cNvSpPr>
            <p:nvPr/>
          </p:nvSpPr>
          <p:spPr bwMode="auto">
            <a:xfrm>
              <a:off x="10660" y="3383"/>
              <a:ext cx="2443" cy="2461"/>
            </a:xfrm>
            <a:custGeom>
              <a:avLst/>
              <a:gdLst>
                <a:gd name="T0" fmla="*/ 2147483647 w 1531"/>
                <a:gd name="T1" fmla="*/ 2147483647 h 1546"/>
                <a:gd name="T2" fmla="*/ 2147483647 w 1531"/>
                <a:gd name="T3" fmla="*/ 2147483647 h 1546"/>
                <a:gd name="T4" fmla="*/ 2147483647 w 1531"/>
                <a:gd name="T5" fmla="*/ 2147483647 h 1546"/>
                <a:gd name="T6" fmla="*/ 2147483647 w 1531"/>
                <a:gd name="T7" fmla="*/ 2147483647 h 1546"/>
                <a:gd name="T8" fmla="*/ 2147483647 w 1531"/>
                <a:gd name="T9" fmla="*/ 2147483647 h 1546"/>
                <a:gd name="T10" fmla="*/ 2147483647 w 1531"/>
                <a:gd name="T11" fmla="*/ 2147483647 h 1546"/>
                <a:gd name="T12" fmla="*/ 2147483647 w 1531"/>
                <a:gd name="T13" fmla="*/ 2147483647 h 1546"/>
                <a:gd name="T14" fmla="*/ 2147483647 w 1531"/>
                <a:gd name="T15" fmla="*/ 2147483647 h 1546"/>
                <a:gd name="T16" fmla="*/ 2147483647 w 1531"/>
                <a:gd name="T17" fmla="*/ 2147483647 h 1546"/>
                <a:gd name="T18" fmla="*/ 2147483647 w 1531"/>
                <a:gd name="T19" fmla="*/ 2147483647 h 1546"/>
                <a:gd name="T20" fmla="*/ 2147483647 w 1531"/>
                <a:gd name="T21" fmla="*/ 2147483647 h 1546"/>
                <a:gd name="T22" fmla="*/ 2147483647 w 1531"/>
                <a:gd name="T23" fmla="*/ 2147483647 h 1546"/>
                <a:gd name="T24" fmla="*/ 2147483647 w 1531"/>
                <a:gd name="T25" fmla="*/ 2147483647 h 1546"/>
                <a:gd name="T26" fmla="*/ 2147483647 w 1531"/>
                <a:gd name="T27" fmla="*/ 2147483647 h 1546"/>
                <a:gd name="T28" fmla="*/ 2147483647 w 1531"/>
                <a:gd name="T29" fmla="*/ 2147483647 h 1546"/>
                <a:gd name="T30" fmla="*/ 2147483647 w 1531"/>
                <a:gd name="T31" fmla="*/ 2147483647 h 1546"/>
                <a:gd name="T32" fmla="*/ 2147483647 w 1531"/>
                <a:gd name="T33" fmla="*/ 2147483647 h 1546"/>
                <a:gd name="T34" fmla="*/ 2147483647 w 1531"/>
                <a:gd name="T35" fmla="*/ 2147483647 h 1546"/>
                <a:gd name="T36" fmla="*/ 2147483647 w 1531"/>
                <a:gd name="T37" fmla="*/ 2147483647 h 1546"/>
                <a:gd name="T38" fmla="*/ 2147483647 w 1531"/>
                <a:gd name="T39" fmla="*/ 2147483647 h 1546"/>
                <a:gd name="T40" fmla="*/ 2147483647 w 1531"/>
                <a:gd name="T41" fmla="*/ 2147483647 h 1546"/>
                <a:gd name="T42" fmla="*/ 2147483647 w 1531"/>
                <a:gd name="T43" fmla="*/ 2147483647 h 1546"/>
                <a:gd name="T44" fmla="*/ 2147483647 w 1531"/>
                <a:gd name="T45" fmla="*/ 2147483647 h 1546"/>
                <a:gd name="T46" fmla="*/ 2147483647 w 1531"/>
                <a:gd name="T47" fmla="*/ 2147483647 h 1546"/>
                <a:gd name="T48" fmla="*/ 2147483647 w 1531"/>
                <a:gd name="T49" fmla="*/ 2147483647 h 1546"/>
                <a:gd name="T50" fmla="*/ 2147483647 w 1531"/>
                <a:gd name="T51" fmla="*/ 2147483647 h 1546"/>
                <a:gd name="T52" fmla="*/ 2147483647 w 1531"/>
                <a:gd name="T53" fmla="*/ 2147483647 h 1546"/>
                <a:gd name="T54" fmla="*/ 2147483647 w 1531"/>
                <a:gd name="T55" fmla="*/ 2147483647 h 1546"/>
                <a:gd name="T56" fmla="*/ 2147483647 w 1531"/>
                <a:gd name="T57" fmla="*/ 2147483647 h 1546"/>
                <a:gd name="T58" fmla="*/ 2147483647 w 1531"/>
                <a:gd name="T59" fmla="*/ 2147483647 h 1546"/>
                <a:gd name="T60" fmla="*/ 2147483647 w 1531"/>
                <a:gd name="T61" fmla="*/ 2147483647 h 1546"/>
                <a:gd name="T62" fmla="*/ 2147483647 w 1531"/>
                <a:gd name="T63" fmla="*/ 2147483647 h 1546"/>
                <a:gd name="T64" fmla="*/ 2147483647 w 1531"/>
                <a:gd name="T65" fmla="*/ 2147483647 h 1546"/>
                <a:gd name="T66" fmla="*/ 2147483647 w 1531"/>
                <a:gd name="T67" fmla="*/ 2147483647 h 1546"/>
                <a:gd name="T68" fmla="*/ 2147483647 w 1531"/>
                <a:gd name="T69" fmla="*/ 2147483647 h 1546"/>
                <a:gd name="T70" fmla="*/ 2147483647 w 1531"/>
                <a:gd name="T71" fmla="*/ 2147483647 h 1546"/>
                <a:gd name="T72" fmla="*/ 2147483647 w 1531"/>
                <a:gd name="T73" fmla="*/ 2147483647 h 1546"/>
                <a:gd name="T74" fmla="*/ 2147483647 w 1531"/>
                <a:gd name="T75" fmla="*/ 2147483647 h 1546"/>
                <a:gd name="T76" fmla="*/ 2147483647 w 1531"/>
                <a:gd name="T77" fmla="*/ 2147483647 h 1546"/>
                <a:gd name="T78" fmla="*/ 2147483647 w 1531"/>
                <a:gd name="T79" fmla="*/ 2147483647 h 1546"/>
                <a:gd name="T80" fmla="*/ 2147483647 w 1531"/>
                <a:gd name="T81" fmla="*/ 2147483647 h 1546"/>
                <a:gd name="T82" fmla="*/ 2147483647 w 1531"/>
                <a:gd name="T83" fmla="*/ 2147483647 h 1546"/>
                <a:gd name="T84" fmla="*/ 2147483647 w 1531"/>
                <a:gd name="T85" fmla="*/ 2147483647 h 1546"/>
                <a:gd name="T86" fmla="*/ 917260825 w 1531"/>
                <a:gd name="T87" fmla="*/ 2147483647 h 1546"/>
                <a:gd name="T88" fmla="*/ 1362027487 w 1531"/>
                <a:gd name="T89" fmla="*/ 2147483647 h 1546"/>
                <a:gd name="T90" fmla="*/ 2147483647 w 1531"/>
                <a:gd name="T91" fmla="*/ 2147483647 h 1546"/>
                <a:gd name="T92" fmla="*/ 2147483647 w 1531"/>
                <a:gd name="T93" fmla="*/ 2147483647 h 1546"/>
                <a:gd name="T94" fmla="*/ 2147483647 w 1531"/>
                <a:gd name="T95" fmla="*/ 2147483647 h 1546"/>
                <a:gd name="T96" fmla="*/ 2147483647 w 1531"/>
                <a:gd name="T97" fmla="*/ 2147483647 h 1546"/>
                <a:gd name="T98" fmla="*/ 2147483647 w 1531"/>
                <a:gd name="T99" fmla="*/ 2147483647 h 1546"/>
                <a:gd name="T100" fmla="*/ 2147483647 w 1531"/>
                <a:gd name="T101" fmla="*/ 2147483647 h 1546"/>
                <a:gd name="T102" fmla="*/ 2147483647 w 1531"/>
                <a:gd name="T103" fmla="*/ 2147483647 h 1546"/>
                <a:gd name="T104" fmla="*/ 2147483647 w 1531"/>
                <a:gd name="T105" fmla="*/ 2147483647 h 1546"/>
                <a:gd name="T106" fmla="*/ 2147483647 w 1531"/>
                <a:gd name="T107" fmla="*/ 2147483647 h 1546"/>
                <a:gd name="T108" fmla="*/ 2147483647 w 1531"/>
                <a:gd name="T109" fmla="*/ 410426870 h 1546"/>
                <a:gd name="T110" fmla="*/ 2147483647 w 1531"/>
                <a:gd name="T111" fmla="*/ 2100356132 h 1546"/>
                <a:gd name="T112" fmla="*/ 2147483647 w 1531"/>
                <a:gd name="T113" fmla="*/ 2147483647 h 1546"/>
                <a:gd name="T114" fmla="*/ 2147483647 w 1531"/>
                <a:gd name="T115" fmla="*/ 2147483647 h 1546"/>
                <a:gd name="T116" fmla="*/ 2147483647 w 1531"/>
                <a:gd name="T117" fmla="*/ 2147483647 h 1546"/>
                <a:gd name="T118" fmla="*/ 2147483647 w 1531"/>
                <a:gd name="T119" fmla="*/ 2147483647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a:solidFill>
                <a:srgbClr val="000000"/>
              </a:solidFill>
              <a:round/>
              <a:headEnd/>
              <a:tailEnd/>
            </a:ln>
          </p:spPr>
          <p:txBody>
            <a:bodyPr/>
            <a:lstStyle/>
            <a:p>
              <a:endParaRPr lang="ja-JP" altLang="en-US"/>
            </a:p>
          </p:txBody>
        </p:sp>
        <p:sp>
          <p:nvSpPr>
            <p:cNvPr id="3196" name="Freeform 168"/>
            <p:cNvSpPr>
              <a:spLocks noChangeAspect="1"/>
            </p:cNvSpPr>
            <p:nvPr/>
          </p:nvSpPr>
          <p:spPr bwMode="auto">
            <a:xfrm>
              <a:off x="4526" y="8192"/>
              <a:ext cx="3147" cy="2461"/>
            </a:xfrm>
            <a:custGeom>
              <a:avLst/>
              <a:gdLst>
                <a:gd name="T0" fmla="*/ 2147483647 w 1972"/>
                <a:gd name="T1" fmla="*/ 2147483647 h 1546"/>
                <a:gd name="T2" fmla="*/ 2147483647 w 1972"/>
                <a:gd name="T3" fmla="*/ 2147483647 h 1546"/>
                <a:gd name="T4" fmla="*/ 2147483647 w 1972"/>
                <a:gd name="T5" fmla="*/ 2147483647 h 1546"/>
                <a:gd name="T6" fmla="*/ 2147483647 w 1972"/>
                <a:gd name="T7" fmla="*/ 2147483647 h 1546"/>
                <a:gd name="T8" fmla="*/ 2147483647 w 1972"/>
                <a:gd name="T9" fmla="*/ 2147483647 h 1546"/>
                <a:gd name="T10" fmla="*/ 2147483647 w 1972"/>
                <a:gd name="T11" fmla="*/ 2147483647 h 1546"/>
                <a:gd name="T12" fmla="*/ 2147483647 w 1972"/>
                <a:gd name="T13" fmla="*/ 2147483647 h 1546"/>
                <a:gd name="T14" fmla="*/ 2147483647 w 1972"/>
                <a:gd name="T15" fmla="*/ 2147483647 h 1546"/>
                <a:gd name="T16" fmla="*/ 2147483647 w 1972"/>
                <a:gd name="T17" fmla="*/ 2147483647 h 1546"/>
                <a:gd name="T18" fmla="*/ 2147483647 w 1972"/>
                <a:gd name="T19" fmla="*/ 2147483647 h 1546"/>
                <a:gd name="T20" fmla="*/ 2147483647 w 1972"/>
                <a:gd name="T21" fmla="*/ 2147483647 h 1546"/>
                <a:gd name="T22" fmla="*/ 2147483647 w 1972"/>
                <a:gd name="T23" fmla="*/ 2147483647 h 1546"/>
                <a:gd name="T24" fmla="*/ 2147483647 w 1972"/>
                <a:gd name="T25" fmla="*/ 2147483647 h 1546"/>
                <a:gd name="T26" fmla="*/ 2147483647 w 1972"/>
                <a:gd name="T27" fmla="*/ 2147483647 h 1546"/>
                <a:gd name="T28" fmla="*/ 2147483647 w 1972"/>
                <a:gd name="T29" fmla="*/ 2147483647 h 1546"/>
                <a:gd name="T30" fmla="*/ 2147483647 w 1972"/>
                <a:gd name="T31" fmla="*/ 2147483647 h 1546"/>
                <a:gd name="T32" fmla="*/ 2147483647 w 1972"/>
                <a:gd name="T33" fmla="*/ 2147483647 h 1546"/>
                <a:gd name="T34" fmla="*/ 2147483647 w 1972"/>
                <a:gd name="T35" fmla="*/ 2147483647 h 1546"/>
                <a:gd name="T36" fmla="*/ 2147483647 w 1972"/>
                <a:gd name="T37" fmla="*/ 2147483647 h 1546"/>
                <a:gd name="T38" fmla="*/ 2147483647 w 1972"/>
                <a:gd name="T39" fmla="*/ 2147483647 h 1546"/>
                <a:gd name="T40" fmla="*/ 2147483647 w 1972"/>
                <a:gd name="T41" fmla="*/ 2147483647 h 1546"/>
                <a:gd name="T42" fmla="*/ 2147483647 w 1972"/>
                <a:gd name="T43" fmla="*/ 2147483647 h 1546"/>
                <a:gd name="T44" fmla="*/ 2147483647 w 1972"/>
                <a:gd name="T45" fmla="*/ 2147483647 h 1546"/>
                <a:gd name="T46" fmla="*/ 2147483647 w 1972"/>
                <a:gd name="T47" fmla="*/ 2147483647 h 1546"/>
                <a:gd name="T48" fmla="*/ 2147483647 w 1972"/>
                <a:gd name="T49" fmla="*/ 2147483647 h 1546"/>
                <a:gd name="T50" fmla="*/ 2147483647 w 1972"/>
                <a:gd name="T51" fmla="*/ 2147483647 h 1546"/>
                <a:gd name="T52" fmla="*/ 2147483647 w 1972"/>
                <a:gd name="T53" fmla="*/ 2147483647 h 1546"/>
                <a:gd name="T54" fmla="*/ 2147483647 w 1972"/>
                <a:gd name="T55" fmla="*/ 2147483647 h 1546"/>
                <a:gd name="T56" fmla="*/ 2147483647 w 1972"/>
                <a:gd name="T57" fmla="*/ 2147483647 h 1546"/>
                <a:gd name="T58" fmla="*/ 2147483647 w 1972"/>
                <a:gd name="T59" fmla="*/ 2147483647 h 1546"/>
                <a:gd name="T60" fmla="*/ 2147483647 w 1972"/>
                <a:gd name="T61" fmla="*/ 2147483647 h 1546"/>
                <a:gd name="T62" fmla="*/ 2147483647 w 1972"/>
                <a:gd name="T63" fmla="*/ 2147483647 h 1546"/>
                <a:gd name="T64" fmla="*/ 2147483647 w 1972"/>
                <a:gd name="T65" fmla="*/ 2147483647 h 1546"/>
                <a:gd name="T66" fmla="*/ 2147483647 w 1972"/>
                <a:gd name="T67" fmla="*/ 2147483647 h 1546"/>
                <a:gd name="T68" fmla="*/ 2147483647 w 1972"/>
                <a:gd name="T69" fmla="*/ 2147483647 h 1546"/>
                <a:gd name="T70" fmla="*/ 2147483647 w 1972"/>
                <a:gd name="T71" fmla="*/ 2147483647 h 1546"/>
                <a:gd name="T72" fmla="*/ 2147483647 w 1972"/>
                <a:gd name="T73" fmla="*/ 2147483647 h 1546"/>
                <a:gd name="T74" fmla="*/ 2147483647 w 1972"/>
                <a:gd name="T75" fmla="*/ 2147483647 h 1546"/>
                <a:gd name="T76" fmla="*/ 2147483647 w 1972"/>
                <a:gd name="T77" fmla="*/ 2147483647 h 1546"/>
                <a:gd name="T78" fmla="*/ 2147483647 w 1972"/>
                <a:gd name="T79" fmla="*/ 2147483647 h 1546"/>
                <a:gd name="T80" fmla="*/ 2147483647 w 1972"/>
                <a:gd name="T81" fmla="*/ 2147483647 h 1546"/>
                <a:gd name="T82" fmla="*/ 2147483647 w 1972"/>
                <a:gd name="T83" fmla="*/ 2147483647 h 1546"/>
                <a:gd name="T84" fmla="*/ 2147483647 w 1972"/>
                <a:gd name="T85" fmla="*/ 2147483647 h 1546"/>
                <a:gd name="T86" fmla="*/ 2147483647 w 1972"/>
                <a:gd name="T87" fmla="*/ 2100356132 h 1546"/>
                <a:gd name="T88" fmla="*/ 2147483647 w 1972"/>
                <a:gd name="T89" fmla="*/ 410426870 h 1546"/>
                <a:gd name="T90" fmla="*/ 2147483647 w 1972"/>
                <a:gd name="T91" fmla="*/ 410426870 h 1546"/>
                <a:gd name="T92" fmla="*/ 2147483647 w 1972"/>
                <a:gd name="T93" fmla="*/ 1693421754 h 1546"/>
                <a:gd name="T94" fmla="*/ 2147483647 w 1972"/>
                <a:gd name="T95" fmla="*/ 2147483647 h 1546"/>
                <a:gd name="T96" fmla="*/ 2147483647 w 1972"/>
                <a:gd name="T97" fmla="*/ 2147483647 h 1546"/>
                <a:gd name="T98" fmla="*/ 2147483647 w 1972"/>
                <a:gd name="T99" fmla="*/ 2147483647 h 1546"/>
                <a:gd name="T100" fmla="*/ 2147483647 w 1972"/>
                <a:gd name="T101" fmla="*/ 2147483647 h 1546"/>
                <a:gd name="T102" fmla="*/ 2147483647 w 1972"/>
                <a:gd name="T103" fmla="*/ 2147483647 h 1546"/>
                <a:gd name="T104" fmla="*/ 2147483647 w 1972"/>
                <a:gd name="T105" fmla="*/ 2147483647 h 1546"/>
                <a:gd name="T106" fmla="*/ 2147483647 w 1972"/>
                <a:gd name="T107" fmla="*/ 2147483647 h 1546"/>
                <a:gd name="T108" fmla="*/ 2147483647 w 1972"/>
                <a:gd name="T109" fmla="*/ 2147483647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a:lstStyle/>
            <a:p>
              <a:endParaRPr lang="ja-JP" altLang="en-US"/>
            </a:p>
          </p:txBody>
        </p:sp>
        <p:sp>
          <p:nvSpPr>
            <p:cNvPr id="3197" name="Freeform 169"/>
            <p:cNvSpPr>
              <a:spLocks noChangeAspect="1"/>
            </p:cNvSpPr>
            <p:nvPr/>
          </p:nvSpPr>
          <p:spPr bwMode="auto">
            <a:xfrm>
              <a:off x="1698" y="6633"/>
              <a:ext cx="5838" cy="4133"/>
            </a:xfrm>
            <a:custGeom>
              <a:avLst/>
              <a:gdLst>
                <a:gd name="T0" fmla="*/ 5613 w 5838"/>
                <a:gd name="T1" fmla="*/ 1017 h 4133"/>
                <a:gd name="T2" fmla="*/ 5635 w 5838"/>
                <a:gd name="T3" fmla="*/ 1017 h 4133"/>
                <a:gd name="T4" fmla="*/ 5635 w 5838"/>
                <a:gd name="T5" fmla="*/ 1040 h 4133"/>
                <a:gd name="T6" fmla="*/ 5635 w 5838"/>
                <a:gd name="T7" fmla="*/ 1040 h 4133"/>
                <a:gd name="T8" fmla="*/ 5658 w 5838"/>
                <a:gd name="T9" fmla="*/ 1062 h 4133"/>
                <a:gd name="T10" fmla="*/ 5726 w 5838"/>
                <a:gd name="T11" fmla="*/ 1175 h 4133"/>
                <a:gd name="T12" fmla="*/ 5793 w 5838"/>
                <a:gd name="T13" fmla="*/ 1288 h 4133"/>
                <a:gd name="T14" fmla="*/ 5816 w 5838"/>
                <a:gd name="T15" fmla="*/ 1333 h 4133"/>
                <a:gd name="T16" fmla="*/ 5680 w 5838"/>
                <a:gd name="T17" fmla="*/ 1401 h 4133"/>
                <a:gd name="T18" fmla="*/ 5477 w 5838"/>
                <a:gd name="T19" fmla="*/ 1468 h 4133"/>
                <a:gd name="T20" fmla="*/ 5228 w 5838"/>
                <a:gd name="T21" fmla="*/ 1559 h 4133"/>
                <a:gd name="T22" fmla="*/ 4979 w 5838"/>
                <a:gd name="T23" fmla="*/ 1672 h 4133"/>
                <a:gd name="T24" fmla="*/ 4753 w 5838"/>
                <a:gd name="T25" fmla="*/ 1740 h 4133"/>
                <a:gd name="T26" fmla="*/ 4571 w 5838"/>
                <a:gd name="T27" fmla="*/ 1853 h 4133"/>
                <a:gd name="T28" fmla="*/ 4344 w 5838"/>
                <a:gd name="T29" fmla="*/ 1988 h 4133"/>
                <a:gd name="T30" fmla="*/ 4300 w 5838"/>
                <a:gd name="T31" fmla="*/ 2055 h 4133"/>
                <a:gd name="T32" fmla="*/ 4051 w 5838"/>
                <a:gd name="T33" fmla="*/ 2485 h 4133"/>
                <a:gd name="T34" fmla="*/ 3984 w 5838"/>
                <a:gd name="T35" fmla="*/ 2598 h 4133"/>
                <a:gd name="T36" fmla="*/ 3937 w 5838"/>
                <a:gd name="T37" fmla="*/ 2621 h 4133"/>
                <a:gd name="T38" fmla="*/ 3893 w 5838"/>
                <a:gd name="T39" fmla="*/ 2643 h 4133"/>
                <a:gd name="T40" fmla="*/ 3824 w 5838"/>
                <a:gd name="T41" fmla="*/ 2665 h 4133"/>
                <a:gd name="T42" fmla="*/ 3733 w 5838"/>
                <a:gd name="T43" fmla="*/ 2734 h 4133"/>
                <a:gd name="T44" fmla="*/ 3621 w 5838"/>
                <a:gd name="T45" fmla="*/ 2778 h 4133"/>
                <a:gd name="T46" fmla="*/ 3530 w 5838"/>
                <a:gd name="T47" fmla="*/ 2824 h 4133"/>
                <a:gd name="T48" fmla="*/ 3508 w 5838"/>
                <a:gd name="T49" fmla="*/ 2847 h 4133"/>
                <a:gd name="T50" fmla="*/ 3395 w 5838"/>
                <a:gd name="T51" fmla="*/ 2891 h 4133"/>
                <a:gd name="T52" fmla="*/ 3123 w 5838"/>
                <a:gd name="T53" fmla="*/ 3095 h 4133"/>
                <a:gd name="T54" fmla="*/ 2601 w 5838"/>
                <a:gd name="T55" fmla="*/ 3614 h 4133"/>
                <a:gd name="T56" fmla="*/ 1403 w 5838"/>
                <a:gd name="T57" fmla="*/ 4133 h 4133"/>
                <a:gd name="T58" fmla="*/ 814 w 5838"/>
                <a:gd name="T59" fmla="*/ 2576 h 4133"/>
                <a:gd name="T60" fmla="*/ 1765 w 5838"/>
                <a:gd name="T61" fmla="*/ 1446 h 4133"/>
                <a:gd name="T62" fmla="*/ 2466 w 5838"/>
                <a:gd name="T63" fmla="*/ 1266 h 4133"/>
                <a:gd name="T64" fmla="*/ 3348 w 5838"/>
                <a:gd name="T65" fmla="*/ 995 h 4133"/>
                <a:gd name="T66" fmla="*/ 3484 w 5838"/>
                <a:gd name="T67" fmla="*/ 927 h 4133"/>
                <a:gd name="T68" fmla="*/ 3621 w 5838"/>
                <a:gd name="T69" fmla="*/ 860 h 4133"/>
                <a:gd name="T70" fmla="*/ 3757 w 5838"/>
                <a:gd name="T71" fmla="*/ 814 h 4133"/>
                <a:gd name="T72" fmla="*/ 3960 w 5838"/>
                <a:gd name="T73" fmla="*/ 723 h 4133"/>
                <a:gd name="T74" fmla="*/ 4368 w 5838"/>
                <a:gd name="T75" fmla="*/ 498 h 4133"/>
                <a:gd name="T76" fmla="*/ 4435 w 5838"/>
                <a:gd name="T77" fmla="*/ 474 h 4133"/>
                <a:gd name="T78" fmla="*/ 4706 w 5838"/>
                <a:gd name="T79" fmla="*/ 317 h 4133"/>
                <a:gd name="T80" fmla="*/ 4911 w 5838"/>
                <a:gd name="T81" fmla="*/ 226 h 4133"/>
                <a:gd name="T82" fmla="*/ 5046 w 5838"/>
                <a:gd name="T83" fmla="*/ 137 h 4133"/>
                <a:gd name="T84" fmla="*/ 5251 w 5838"/>
                <a:gd name="T85" fmla="*/ 0 h 4133"/>
                <a:gd name="T86" fmla="*/ 5364 w 5838"/>
                <a:gd name="T87" fmla="*/ 181 h 4133"/>
                <a:gd name="T88" fmla="*/ 5386 w 5838"/>
                <a:gd name="T89" fmla="*/ 204 h 4133"/>
                <a:gd name="T90" fmla="*/ 5364 w 5838"/>
                <a:gd name="T91" fmla="*/ 226 h 4133"/>
                <a:gd name="T92" fmla="*/ 5318 w 5838"/>
                <a:gd name="T93" fmla="*/ 272 h 4133"/>
                <a:gd name="T94" fmla="*/ 5295 w 5838"/>
                <a:gd name="T95" fmla="*/ 295 h 4133"/>
                <a:gd name="T96" fmla="*/ 5295 w 5838"/>
                <a:gd name="T97" fmla="*/ 317 h 4133"/>
                <a:gd name="T98" fmla="*/ 5340 w 5838"/>
                <a:gd name="T99" fmla="*/ 408 h 4133"/>
                <a:gd name="T100" fmla="*/ 5364 w 5838"/>
                <a:gd name="T101" fmla="*/ 521 h 4133"/>
                <a:gd name="T102" fmla="*/ 5364 w 5838"/>
                <a:gd name="T103" fmla="*/ 610 h 4133"/>
                <a:gd name="T104" fmla="*/ 5295 w 5838"/>
                <a:gd name="T105" fmla="*/ 747 h 4133"/>
                <a:gd name="T106" fmla="*/ 5273 w 5838"/>
                <a:gd name="T107" fmla="*/ 836 h 4133"/>
                <a:gd name="T108" fmla="*/ 5273 w 5838"/>
                <a:gd name="T109" fmla="*/ 860 h 4133"/>
                <a:gd name="T110" fmla="*/ 5273 w 5838"/>
                <a:gd name="T111" fmla="*/ 882 h 4133"/>
                <a:gd name="T112" fmla="*/ 5364 w 5838"/>
                <a:gd name="T113" fmla="*/ 904 h 4133"/>
                <a:gd name="T114" fmla="*/ 5409 w 5838"/>
                <a:gd name="T115" fmla="*/ 904 h 4133"/>
                <a:gd name="T116" fmla="*/ 5477 w 5838"/>
                <a:gd name="T117" fmla="*/ 927 h 4133"/>
                <a:gd name="T118" fmla="*/ 5522 w 5838"/>
                <a:gd name="T119" fmla="*/ 927 h 4133"/>
                <a:gd name="T120" fmla="*/ 5589 w 5838"/>
                <a:gd name="T121" fmla="*/ 971 h 4133"/>
                <a:gd name="T122" fmla="*/ 5613 w 5838"/>
                <a:gd name="T123" fmla="*/ 995 h 4133"/>
                <a:gd name="T124" fmla="*/ 5613 w 5838"/>
                <a:gd name="T125" fmla="*/ 995 h 4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8"/>
                <a:gd name="T190" fmla="*/ 0 h 4133"/>
                <a:gd name="T191" fmla="*/ 5838 w 5838"/>
                <a:gd name="T192" fmla="*/ 4133 h 4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a:lstStyle/>
            <a:p>
              <a:endParaRPr lang="ja-JP" altLang="en-US"/>
            </a:p>
          </p:txBody>
        </p:sp>
        <p:sp>
          <p:nvSpPr>
            <p:cNvPr id="3198" name="Freeform 170"/>
            <p:cNvSpPr>
              <a:spLocks noChangeAspect="1"/>
            </p:cNvSpPr>
            <p:nvPr/>
          </p:nvSpPr>
          <p:spPr bwMode="auto">
            <a:xfrm>
              <a:off x="8373" y="11918"/>
              <a:ext cx="2128" cy="2732"/>
            </a:xfrm>
            <a:custGeom>
              <a:avLst/>
              <a:gdLst>
                <a:gd name="T0" fmla="*/ 2147483647 w 1333"/>
                <a:gd name="T1" fmla="*/ 412139341 h 1716"/>
                <a:gd name="T2" fmla="*/ 2147483647 w 1333"/>
                <a:gd name="T3" fmla="*/ 2112887900 h 1716"/>
                <a:gd name="T4" fmla="*/ 2147483647 w 1333"/>
                <a:gd name="T5" fmla="*/ 2147483647 h 1716"/>
                <a:gd name="T6" fmla="*/ 2147483647 w 1333"/>
                <a:gd name="T7" fmla="*/ 2147483647 h 1716"/>
                <a:gd name="T8" fmla="*/ 2147483647 w 1333"/>
                <a:gd name="T9" fmla="*/ 2147483647 h 1716"/>
                <a:gd name="T10" fmla="*/ 2147483647 w 1333"/>
                <a:gd name="T11" fmla="*/ 2147483647 h 1716"/>
                <a:gd name="T12" fmla="*/ 2147483647 w 1333"/>
                <a:gd name="T13" fmla="*/ 2147483647 h 1716"/>
                <a:gd name="T14" fmla="*/ 2147483647 w 1333"/>
                <a:gd name="T15" fmla="*/ 2147483647 h 1716"/>
                <a:gd name="T16" fmla="*/ 2147483647 w 1333"/>
                <a:gd name="T17" fmla="*/ 2147483647 h 1716"/>
                <a:gd name="T18" fmla="*/ 2147483647 w 1333"/>
                <a:gd name="T19" fmla="*/ 2147483647 h 1716"/>
                <a:gd name="T20" fmla="*/ 2147483647 w 1333"/>
                <a:gd name="T21" fmla="*/ 2147483647 h 1716"/>
                <a:gd name="T22" fmla="*/ 2147483647 w 1333"/>
                <a:gd name="T23" fmla="*/ 2147483647 h 1716"/>
                <a:gd name="T24" fmla="*/ 2147483647 w 1333"/>
                <a:gd name="T25" fmla="*/ 2147483647 h 1716"/>
                <a:gd name="T26" fmla="*/ 2147483647 w 1333"/>
                <a:gd name="T27" fmla="*/ 2147483647 h 1716"/>
                <a:gd name="T28" fmla="*/ 2147483647 w 1333"/>
                <a:gd name="T29" fmla="*/ 2147483647 h 1716"/>
                <a:gd name="T30" fmla="*/ 2147483647 w 1333"/>
                <a:gd name="T31" fmla="*/ 2147483647 h 1716"/>
                <a:gd name="T32" fmla="*/ 2147483647 w 1333"/>
                <a:gd name="T33" fmla="*/ 2147483647 h 1716"/>
                <a:gd name="T34" fmla="*/ 2147483647 w 1333"/>
                <a:gd name="T35" fmla="*/ 2147483647 h 1716"/>
                <a:gd name="T36" fmla="*/ 2147483647 w 1333"/>
                <a:gd name="T37" fmla="*/ 2147483647 h 1716"/>
                <a:gd name="T38" fmla="*/ 2147483647 w 1333"/>
                <a:gd name="T39" fmla="*/ 2147483647 h 1716"/>
                <a:gd name="T40" fmla="*/ 2147483647 w 1333"/>
                <a:gd name="T41" fmla="*/ 2147483647 h 1716"/>
                <a:gd name="T42" fmla="*/ 2147483647 w 1333"/>
                <a:gd name="T43" fmla="*/ 2147483647 h 1716"/>
                <a:gd name="T44" fmla="*/ 2147483647 w 1333"/>
                <a:gd name="T45" fmla="*/ 2147483647 h 1716"/>
                <a:gd name="T46" fmla="*/ 2147483647 w 1333"/>
                <a:gd name="T47" fmla="*/ 2147483647 h 1716"/>
                <a:gd name="T48" fmla="*/ 2147483647 w 1333"/>
                <a:gd name="T49" fmla="*/ 2147483647 h 1716"/>
                <a:gd name="T50" fmla="*/ 2147483647 w 1333"/>
                <a:gd name="T51" fmla="*/ 2147483647 h 1716"/>
                <a:gd name="T52" fmla="*/ 2147483647 w 1333"/>
                <a:gd name="T53" fmla="*/ 2147483647 h 1716"/>
                <a:gd name="T54" fmla="*/ 2147483647 w 1333"/>
                <a:gd name="T55" fmla="*/ 2147483647 h 1716"/>
                <a:gd name="T56" fmla="*/ 2147483647 w 1333"/>
                <a:gd name="T57" fmla="*/ 2147483647 h 1716"/>
                <a:gd name="T58" fmla="*/ 2147483647 w 1333"/>
                <a:gd name="T59" fmla="*/ 2147483647 h 1716"/>
                <a:gd name="T60" fmla="*/ 2147483647 w 1333"/>
                <a:gd name="T61" fmla="*/ 2147483647 h 1716"/>
                <a:gd name="T62" fmla="*/ 2147483647 w 1333"/>
                <a:gd name="T63" fmla="*/ 2147483647 h 1716"/>
                <a:gd name="T64" fmla="*/ 2147483647 w 1333"/>
                <a:gd name="T65" fmla="*/ 2147483647 h 1716"/>
                <a:gd name="T66" fmla="*/ 2147483647 w 1333"/>
                <a:gd name="T67" fmla="*/ 2147483647 h 1716"/>
                <a:gd name="T68" fmla="*/ 2147483647 w 1333"/>
                <a:gd name="T69" fmla="*/ 2147483647 h 1716"/>
                <a:gd name="T70" fmla="*/ 2147483647 w 1333"/>
                <a:gd name="T71" fmla="*/ 2147483647 h 1716"/>
                <a:gd name="T72" fmla="*/ 2147483647 w 1333"/>
                <a:gd name="T73" fmla="*/ 2147483647 h 1716"/>
                <a:gd name="T74" fmla="*/ 2147483647 w 1333"/>
                <a:gd name="T75" fmla="*/ 2147483647 h 1716"/>
                <a:gd name="T76" fmla="*/ 2147483647 w 1333"/>
                <a:gd name="T77" fmla="*/ 2147483647 h 1716"/>
                <a:gd name="T78" fmla="*/ 1422401805 w 1333"/>
                <a:gd name="T79" fmla="*/ 2147483647 h 1716"/>
                <a:gd name="T80" fmla="*/ 1422401805 w 1333"/>
                <a:gd name="T81" fmla="*/ 2147483647 h 1716"/>
                <a:gd name="T82" fmla="*/ 2147483647 w 1333"/>
                <a:gd name="T83" fmla="*/ 2147483647 h 1716"/>
                <a:gd name="T84" fmla="*/ 2147483647 w 1333"/>
                <a:gd name="T85" fmla="*/ 2147483647 h 1716"/>
                <a:gd name="T86" fmla="*/ 2147483647 w 1333"/>
                <a:gd name="T87" fmla="*/ 2147483647 h 1716"/>
                <a:gd name="T88" fmla="*/ 2147483647 w 1333"/>
                <a:gd name="T89" fmla="*/ 2147483647 h 1716"/>
                <a:gd name="T90" fmla="*/ 2147483647 w 1333"/>
                <a:gd name="T91" fmla="*/ 2147483647 h 1716"/>
                <a:gd name="T92" fmla="*/ 2147483647 w 1333"/>
                <a:gd name="T93" fmla="*/ 2147483647 h 1716"/>
                <a:gd name="T94" fmla="*/ 2147483647 w 1333"/>
                <a:gd name="T95" fmla="*/ 2147483647 h 1716"/>
                <a:gd name="T96" fmla="*/ 2147483647 w 1333"/>
                <a:gd name="T97" fmla="*/ 2147483647 h 1716"/>
                <a:gd name="T98" fmla="*/ 2147483647 w 1333"/>
                <a:gd name="T99" fmla="*/ 2147483647 h 1716"/>
                <a:gd name="T100" fmla="*/ 2147483647 w 1333"/>
                <a:gd name="T101" fmla="*/ 2147483647 h 1716"/>
                <a:gd name="T102" fmla="*/ 2147483647 w 1333"/>
                <a:gd name="T103" fmla="*/ 2147483647 h 1716"/>
                <a:gd name="T104" fmla="*/ 2147483647 w 1333"/>
                <a:gd name="T105" fmla="*/ 2147483647 h 1716"/>
                <a:gd name="T106" fmla="*/ 2147483647 w 1333"/>
                <a:gd name="T107" fmla="*/ 2147483647 h 1716"/>
                <a:gd name="T108" fmla="*/ 2147483647 w 1333"/>
                <a:gd name="T109" fmla="*/ 2147483647 h 1716"/>
                <a:gd name="T110" fmla="*/ 2147483647 w 1333"/>
                <a:gd name="T111" fmla="*/ 2147483647 h 1716"/>
                <a:gd name="T112" fmla="*/ 2147483647 w 1333"/>
                <a:gd name="T113" fmla="*/ 2112887900 h 1716"/>
                <a:gd name="T114" fmla="*/ 2147483647 w 1333"/>
                <a:gd name="T115" fmla="*/ 2112887900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a:solidFill>
                <a:srgbClr val="000000"/>
              </a:solidFill>
              <a:round/>
              <a:headEnd/>
              <a:tailEnd/>
            </a:ln>
          </p:spPr>
          <p:txBody>
            <a:bodyPr/>
            <a:lstStyle/>
            <a:p>
              <a:endParaRPr lang="ja-JP" altLang="en-US"/>
            </a:p>
          </p:txBody>
        </p:sp>
        <p:sp>
          <p:nvSpPr>
            <p:cNvPr id="3199" name="Freeform 171"/>
            <p:cNvSpPr>
              <a:spLocks noChangeAspect="1"/>
            </p:cNvSpPr>
            <p:nvPr/>
          </p:nvSpPr>
          <p:spPr bwMode="auto">
            <a:xfrm>
              <a:off x="2670" y="10156"/>
              <a:ext cx="6043" cy="3794"/>
            </a:xfrm>
            <a:custGeom>
              <a:avLst/>
              <a:gdLst>
                <a:gd name="T0" fmla="*/ 2147483647 w 3787"/>
                <a:gd name="T1" fmla="*/ 2147483647 h 2383"/>
                <a:gd name="T2" fmla="*/ 2147483647 w 3787"/>
                <a:gd name="T3" fmla="*/ 2147483647 h 2383"/>
                <a:gd name="T4" fmla="*/ 2147483647 w 3787"/>
                <a:gd name="T5" fmla="*/ 2147483647 h 2383"/>
                <a:gd name="T6" fmla="*/ 2147483647 w 3787"/>
                <a:gd name="T7" fmla="*/ 2147483647 h 2383"/>
                <a:gd name="T8" fmla="*/ 2147483647 w 3787"/>
                <a:gd name="T9" fmla="*/ 2147483647 h 2383"/>
                <a:gd name="T10" fmla="*/ 2147483647 w 3787"/>
                <a:gd name="T11" fmla="*/ 2147483647 h 2383"/>
                <a:gd name="T12" fmla="*/ 2147483647 w 3787"/>
                <a:gd name="T13" fmla="*/ 2147483647 h 2383"/>
                <a:gd name="T14" fmla="*/ 2147483647 w 3787"/>
                <a:gd name="T15" fmla="*/ 2147483647 h 2383"/>
                <a:gd name="T16" fmla="*/ 2147483647 w 3787"/>
                <a:gd name="T17" fmla="*/ 2147483647 h 2383"/>
                <a:gd name="T18" fmla="*/ 2147483647 w 3787"/>
                <a:gd name="T19" fmla="*/ 2147483647 h 2383"/>
                <a:gd name="T20" fmla="*/ 2147483647 w 3787"/>
                <a:gd name="T21" fmla="*/ 2147483647 h 2383"/>
                <a:gd name="T22" fmla="*/ 2147483647 w 3787"/>
                <a:gd name="T23" fmla="*/ 2147483647 h 2383"/>
                <a:gd name="T24" fmla="*/ 2147483647 w 3787"/>
                <a:gd name="T25" fmla="*/ 2147483647 h 2383"/>
                <a:gd name="T26" fmla="*/ 2147483647 w 3787"/>
                <a:gd name="T27" fmla="*/ 2147483647 h 2383"/>
                <a:gd name="T28" fmla="*/ 2147483647 w 3787"/>
                <a:gd name="T29" fmla="*/ 2147483647 h 2383"/>
                <a:gd name="T30" fmla="*/ 2147483647 w 3787"/>
                <a:gd name="T31" fmla="*/ 2147483647 h 2383"/>
                <a:gd name="T32" fmla="*/ 2147483647 w 3787"/>
                <a:gd name="T33" fmla="*/ 2147483647 h 2383"/>
                <a:gd name="T34" fmla="*/ 2147483647 w 3787"/>
                <a:gd name="T35" fmla="*/ 2147483647 h 2383"/>
                <a:gd name="T36" fmla="*/ 2147483647 w 3787"/>
                <a:gd name="T37" fmla="*/ 2147483647 h 2383"/>
                <a:gd name="T38" fmla="*/ 2147483647 w 3787"/>
                <a:gd name="T39" fmla="*/ 2147483647 h 2383"/>
                <a:gd name="T40" fmla="*/ 2147483647 w 3787"/>
                <a:gd name="T41" fmla="*/ 2147483647 h 2383"/>
                <a:gd name="T42" fmla="*/ 2147483647 w 3787"/>
                <a:gd name="T43" fmla="*/ 2147483647 h 2383"/>
                <a:gd name="T44" fmla="*/ 2147483647 w 3787"/>
                <a:gd name="T45" fmla="*/ 2147483647 h 2383"/>
                <a:gd name="T46" fmla="*/ 2147483647 w 3787"/>
                <a:gd name="T47" fmla="*/ 2147483647 h 2383"/>
                <a:gd name="T48" fmla="*/ 2147483647 w 3787"/>
                <a:gd name="T49" fmla="*/ 2147483647 h 2383"/>
                <a:gd name="T50" fmla="*/ 2147483647 w 3787"/>
                <a:gd name="T51" fmla="*/ 2147483647 h 2383"/>
                <a:gd name="T52" fmla="*/ 2147483647 w 3787"/>
                <a:gd name="T53" fmla="*/ 2147483647 h 2383"/>
                <a:gd name="T54" fmla="*/ 2147483647 w 3787"/>
                <a:gd name="T55" fmla="*/ 2147483647 h 2383"/>
                <a:gd name="T56" fmla="*/ 2147483647 w 3787"/>
                <a:gd name="T57" fmla="*/ 2147483647 h 2383"/>
                <a:gd name="T58" fmla="*/ 2147483647 w 3787"/>
                <a:gd name="T59" fmla="*/ 2147483647 h 2383"/>
                <a:gd name="T60" fmla="*/ 2147483647 w 3787"/>
                <a:gd name="T61" fmla="*/ 2147483647 h 2383"/>
                <a:gd name="T62" fmla="*/ 2147483647 w 3787"/>
                <a:gd name="T63" fmla="*/ 2147483647 h 2383"/>
                <a:gd name="T64" fmla="*/ 2147483647 w 3787"/>
                <a:gd name="T65" fmla="*/ 2147483647 h 2383"/>
                <a:gd name="T66" fmla="*/ 2147483647 w 3787"/>
                <a:gd name="T67" fmla="*/ 2147483647 h 2383"/>
                <a:gd name="T68" fmla="*/ 2147483647 w 3787"/>
                <a:gd name="T69" fmla="*/ 2147483647 h 2383"/>
                <a:gd name="T70" fmla="*/ 2147483647 w 3787"/>
                <a:gd name="T71" fmla="*/ 2147483647 h 2383"/>
                <a:gd name="T72" fmla="*/ 2147483647 w 3787"/>
                <a:gd name="T73" fmla="*/ 2147483647 h 2383"/>
                <a:gd name="T74" fmla="*/ 2147483647 w 3787"/>
                <a:gd name="T75" fmla="*/ 2147483647 h 2383"/>
                <a:gd name="T76" fmla="*/ 2147483647 w 3787"/>
                <a:gd name="T77" fmla="*/ 2147483647 h 2383"/>
                <a:gd name="T78" fmla="*/ 2147483647 w 3787"/>
                <a:gd name="T79" fmla="*/ 2147483647 h 2383"/>
                <a:gd name="T80" fmla="*/ 2147483647 w 3787"/>
                <a:gd name="T81" fmla="*/ 2147483647 h 2383"/>
                <a:gd name="T82" fmla="*/ 2147483647 w 3787"/>
                <a:gd name="T83" fmla="*/ 2147483647 h 2383"/>
                <a:gd name="T84" fmla="*/ 2147483647 w 3787"/>
                <a:gd name="T85" fmla="*/ 2147483647 h 2383"/>
                <a:gd name="T86" fmla="*/ 2147483647 w 3787"/>
                <a:gd name="T87" fmla="*/ 2147483647 h 2383"/>
                <a:gd name="T88" fmla="*/ 2147483647 w 3787"/>
                <a:gd name="T89" fmla="*/ 2147483647 h 2383"/>
                <a:gd name="T90" fmla="*/ 2147483647 w 3787"/>
                <a:gd name="T91" fmla="*/ 2147483647 h 2383"/>
                <a:gd name="T92" fmla="*/ 2147483647 w 3787"/>
                <a:gd name="T93" fmla="*/ 2147483647 h 2383"/>
                <a:gd name="T94" fmla="*/ 2147483647 w 3787"/>
                <a:gd name="T95" fmla="*/ 2147483647 h 2383"/>
                <a:gd name="T96" fmla="*/ 2147483647 w 3787"/>
                <a:gd name="T97" fmla="*/ 2147483647 h 2383"/>
                <a:gd name="T98" fmla="*/ 2147483647 w 3787"/>
                <a:gd name="T99" fmla="*/ 2147483647 h 2383"/>
                <a:gd name="T100" fmla="*/ 2147483647 w 3787"/>
                <a:gd name="T101" fmla="*/ 2147483647 h 2383"/>
                <a:gd name="T102" fmla="*/ 2147483647 w 3787"/>
                <a:gd name="T103" fmla="*/ 2147483647 h 2383"/>
                <a:gd name="T104" fmla="*/ 2147483647 w 3787"/>
                <a:gd name="T105" fmla="*/ 2147483647 h 2383"/>
                <a:gd name="T106" fmla="*/ 2147483647 w 3787"/>
                <a:gd name="T107" fmla="*/ 412389334 h 2383"/>
                <a:gd name="T108" fmla="*/ 2147483647 w 3787"/>
                <a:gd name="T109" fmla="*/ 2147483647 h 2383"/>
                <a:gd name="T110" fmla="*/ 2147483647 w 3787"/>
                <a:gd name="T111" fmla="*/ 2147483647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a:lstStyle/>
            <a:p>
              <a:endParaRPr lang="ja-JP" altLang="en-US"/>
            </a:p>
          </p:txBody>
        </p:sp>
        <p:sp>
          <p:nvSpPr>
            <p:cNvPr id="3200" name="Freeform 172" descr="50%"/>
            <p:cNvSpPr>
              <a:spLocks noChangeAspect="1"/>
            </p:cNvSpPr>
            <p:nvPr/>
          </p:nvSpPr>
          <p:spPr bwMode="auto">
            <a:xfrm>
              <a:off x="11134" y="5573"/>
              <a:ext cx="1925" cy="2596"/>
            </a:xfrm>
            <a:custGeom>
              <a:avLst/>
              <a:gdLst>
                <a:gd name="T0" fmla="*/ 2147483647 w 1206"/>
                <a:gd name="T1" fmla="*/ 0 h 1631"/>
                <a:gd name="T2" fmla="*/ 2147483647 w 1206"/>
                <a:gd name="T3" fmla="*/ 0 h 1631"/>
                <a:gd name="T4" fmla="*/ 2147483647 w 1206"/>
                <a:gd name="T5" fmla="*/ 409161005 h 1631"/>
                <a:gd name="T6" fmla="*/ 2147483647 w 1206"/>
                <a:gd name="T7" fmla="*/ 2147483647 h 1631"/>
                <a:gd name="T8" fmla="*/ 2147483647 w 1206"/>
                <a:gd name="T9" fmla="*/ 2147483647 h 1631"/>
                <a:gd name="T10" fmla="*/ 2147483647 w 1206"/>
                <a:gd name="T11" fmla="*/ 2147483647 h 1631"/>
                <a:gd name="T12" fmla="*/ 2147483647 w 1206"/>
                <a:gd name="T13" fmla="*/ 2147483647 h 1631"/>
                <a:gd name="T14" fmla="*/ 2147483647 w 1206"/>
                <a:gd name="T15" fmla="*/ 2147483647 h 1631"/>
                <a:gd name="T16" fmla="*/ 2147483647 w 1206"/>
                <a:gd name="T17" fmla="*/ 2147483647 h 1631"/>
                <a:gd name="T18" fmla="*/ 2147483647 w 1206"/>
                <a:gd name="T19" fmla="*/ 2147483647 h 1631"/>
                <a:gd name="T20" fmla="*/ 2147483647 w 1206"/>
                <a:gd name="T21" fmla="*/ 2147483647 h 1631"/>
                <a:gd name="T22" fmla="*/ 2147483647 w 1206"/>
                <a:gd name="T23" fmla="*/ 2147483647 h 1631"/>
                <a:gd name="T24" fmla="*/ 2147483647 w 1206"/>
                <a:gd name="T25" fmla="*/ 2147483647 h 1631"/>
                <a:gd name="T26" fmla="*/ 2147483647 w 1206"/>
                <a:gd name="T27" fmla="*/ 2147483647 h 1631"/>
                <a:gd name="T28" fmla="*/ 2147483647 w 1206"/>
                <a:gd name="T29" fmla="*/ 2147483647 h 1631"/>
                <a:gd name="T30" fmla="*/ 2147483647 w 1206"/>
                <a:gd name="T31" fmla="*/ 2147483647 h 1631"/>
                <a:gd name="T32" fmla="*/ 2147483647 w 1206"/>
                <a:gd name="T33" fmla="*/ 2147483647 h 1631"/>
                <a:gd name="T34" fmla="*/ 2147483647 w 1206"/>
                <a:gd name="T35" fmla="*/ 2147483647 h 1631"/>
                <a:gd name="T36" fmla="*/ 2147483647 w 1206"/>
                <a:gd name="T37" fmla="*/ 2147483647 h 1631"/>
                <a:gd name="T38" fmla="*/ 2147483647 w 1206"/>
                <a:gd name="T39" fmla="*/ 2147483647 h 1631"/>
                <a:gd name="T40" fmla="*/ 2147483647 w 1206"/>
                <a:gd name="T41" fmla="*/ 2147483647 h 1631"/>
                <a:gd name="T42" fmla="*/ 2147483647 w 1206"/>
                <a:gd name="T43" fmla="*/ 2147483647 h 1631"/>
                <a:gd name="T44" fmla="*/ 2147483647 w 1206"/>
                <a:gd name="T45" fmla="*/ 2147483647 h 1631"/>
                <a:gd name="T46" fmla="*/ 2147483647 w 1206"/>
                <a:gd name="T47" fmla="*/ 2147483647 h 1631"/>
                <a:gd name="T48" fmla="*/ 2147483647 w 1206"/>
                <a:gd name="T49" fmla="*/ 2147483647 h 1631"/>
                <a:gd name="T50" fmla="*/ 2147483647 w 1206"/>
                <a:gd name="T51" fmla="*/ 2147483647 h 1631"/>
                <a:gd name="T52" fmla="*/ 2147483647 w 1206"/>
                <a:gd name="T53" fmla="*/ 2147483647 h 1631"/>
                <a:gd name="T54" fmla="*/ 2147483647 w 1206"/>
                <a:gd name="T55" fmla="*/ 2147483647 h 1631"/>
                <a:gd name="T56" fmla="*/ 2147483647 w 1206"/>
                <a:gd name="T57" fmla="*/ 2147483647 h 1631"/>
                <a:gd name="T58" fmla="*/ 2147483647 w 1206"/>
                <a:gd name="T59" fmla="*/ 2147483647 h 1631"/>
                <a:gd name="T60" fmla="*/ 2147483647 w 1206"/>
                <a:gd name="T61" fmla="*/ 2147483647 h 1631"/>
                <a:gd name="T62" fmla="*/ 2147483647 w 1206"/>
                <a:gd name="T63" fmla="*/ 2147483647 h 1631"/>
                <a:gd name="T64" fmla="*/ 2147483647 w 1206"/>
                <a:gd name="T65" fmla="*/ 2147483647 h 1631"/>
                <a:gd name="T66" fmla="*/ 2147483647 w 1206"/>
                <a:gd name="T67" fmla="*/ 2147483647 h 1631"/>
                <a:gd name="T68" fmla="*/ 2147483647 w 1206"/>
                <a:gd name="T69" fmla="*/ 2147483647 h 1631"/>
                <a:gd name="T70" fmla="*/ 2147483647 w 1206"/>
                <a:gd name="T71" fmla="*/ 2147483647 h 1631"/>
                <a:gd name="T72" fmla="*/ 0 w 1206"/>
                <a:gd name="T73" fmla="*/ 2147483647 h 1631"/>
                <a:gd name="T74" fmla="*/ 487814391 w 1206"/>
                <a:gd name="T75" fmla="*/ 2147483647 h 1631"/>
                <a:gd name="T76" fmla="*/ 940068740 w 1206"/>
                <a:gd name="T77" fmla="*/ 2147483647 h 1631"/>
                <a:gd name="T78" fmla="*/ 1415784815 w 1206"/>
                <a:gd name="T79" fmla="*/ 2147483647 h 1631"/>
                <a:gd name="T80" fmla="*/ 1855674016 w 1206"/>
                <a:gd name="T81" fmla="*/ 2147483647 h 1631"/>
                <a:gd name="T82" fmla="*/ 1855674016 w 1206"/>
                <a:gd name="T83" fmla="*/ 2147483647 h 1631"/>
                <a:gd name="T84" fmla="*/ 940068740 w 1206"/>
                <a:gd name="T85" fmla="*/ 2147483647 h 1631"/>
                <a:gd name="T86" fmla="*/ 487814391 w 1206"/>
                <a:gd name="T87" fmla="*/ 2147483647 h 1631"/>
                <a:gd name="T88" fmla="*/ 1855674016 w 1206"/>
                <a:gd name="T89" fmla="*/ 2147483647 h 1631"/>
                <a:gd name="T90" fmla="*/ 2147483647 w 1206"/>
                <a:gd name="T91" fmla="*/ 2147483647 h 1631"/>
                <a:gd name="T92" fmla="*/ 2147483647 w 1206"/>
                <a:gd name="T93" fmla="*/ 2147483647 h 1631"/>
                <a:gd name="T94" fmla="*/ 2147483647 w 1206"/>
                <a:gd name="T95" fmla="*/ 2147483647 h 1631"/>
                <a:gd name="T96" fmla="*/ 2147483647 w 1206"/>
                <a:gd name="T97" fmla="*/ 2147483647 h 1631"/>
                <a:gd name="T98" fmla="*/ 2147483647 w 1206"/>
                <a:gd name="T99" fmla="*/ 2147483647 h 1631"/>
                <a:gd name="T100" fmla="*/ 2147483647 w 1206"/>
                <a:gd name="T101" fmla="*/ 2147483647 h 1631"/>
                <a:gd name="T102" fmla="*/ 2147483647 w 1206"/>
                <a:gd name="T103" fmla="*/ 2147483647 h 1631"/>
                <a:gd name="T104" fmla="*/ 2147483647 w 1206"/>
                <a:gd name="T105" fmla="*/ 2147483647 h 1631"/>
                <a:gd name="T106" fmla="*/ 2147483647 w 1206"/>
                <a:gd name="T107" fmla="*/ 2147483647 h 1631"/>
                <a:gd name="T108" fmla="*/ 2147483647 w 1206"/>
                <a:gd name="T109" fmla="*/ 2147483647 h 1631"/>
                <a:gd name="T110" fmla="*/ 2147483647 w 1206"/>
                <a:gd name="T111" fmla="*/ 2147483647 h 1631"/>
                <a:gd name="T112" fmla="*/ 2147483647 w 1206"/>
                <a:gd name="T113" fmla="*/ 2147483647 h 1631"/>
                <a:gd name="T114" fmla="*/ 2147483647 w 1206"/>
                <a:gd name="T115" fmla="*/ 837529922 h 1631"/>
                <a:gd name="T116" fmla="*/ 2147483647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1" name="Freeform 173"/>
            <p:cNvSpPr>
              <a:spLocks noChangeAspect="1"/>
            </p:cNvSpPr>
            <p:nvPr/>
          </p:nvSpPr>
          <p:spPr bwMode="auto">
            <a:xfrm>
              <a:off x="10547" y="9050"/>
              <a:ext cx="2330" cy="2303"/>
            </a:xfrm>
            <a:custGeom>
              <a:avLst/>
              <a:gdLst>
                <a:gd name="T0" fmla="*/ 2147483647 w 1460"/>
                <a:gd name="T1" fmla="*/ 408568958 h 1447"/>
                <a:gd name="T2" fmla="*/ 2147483647 w 1460"/>
                <a:gd name="T3" fmla="*/ 408568958 h 1447"/>
                <a:gd name="T4" fmla="*/ 2147483647 w 1460"/>
                <a:gd name="T5" fmla="*/ 845562255 h 1447"/>
                <a:gd name="T6" fmla="*/ 2147483647 w 1460"/>
                <a:gd name="T7" fmla="*/ 1253762988 h 1447"/>
                <a:gd name="T8" fmla="*/ 2147483647 w 1460"/>
                <a:gd name="T9" fmla="*/ 1253762988 h 1447"/>
                <a:gd name="T10" fmla="*/ 2147483647 w 1460"/>
                <a:gd name="T11" fmla="*/ 1253762988 h 1447"/>
                <a:gd name="T12" fmla="*/ 2147483647 w 1460"/>
                <a:gd name="T13" fmla="*/ 1684288458 h 1447"/>
                <a:gd name="T14" fmla="*/ 2147483647 w 1460"/>
                <a:gd name="T15" fmla="*/ 1684288458 h 1447"/>
                <a:gd name="T16" fmla="*/ 2147483647 w 1460"/>
                <a:gd name="T17" fmla="*/ 1684288458 h 1447"/>
                <a:gd name="T18" fmla="*/ 2147483647 w 1460"/>
                <a:gd name="T19" fmla="*/ 2147483647 h 1447"/>
                <a:gd name="T20" fmla="*/ 2147483647 w 1460"/>
                <a:gd name="T21" fmla="*/ 2147483647 h 1447"/>
                <a:gd name="T22" fmla="*/ 2147483647 w 1460"/>
                <a:gd name="T23" fmla="*/ 2147483647 h 1447"/>
                <a:gd name="T24" fmla="*/ 2147483647 w 1460"/>
                <a:gd name="T25" fmla="*/ 2147483647 h 1447"/>
                <a:gd name="T26" fmla="*/ 2147483647 w 1460"/>
                <a:gd name="T27" fmla="*/ 2147483647 h 1447"/>
                <a:gd name="T28" fmla="*/ 2147483647 w 1460"/>
                <a:gd name="T29" fmla="*/ 2147483647 h 1447"/>
                <a:gd name="T30" fmla="*/ 2147483647 w 1460"/>
                <a:gd name="T31" fmla="*/ 2147483647 h 1447"/>
                <a:gd name="T32" fmla="*/ 2147483647 w 1460"/>
                <a:gd name="T33" fmla="*/ 2147483647 h 1447"/>
                <a:gd name="T34" fmla="*/ 2147483647 w 1460"/>
                <a:gd name="T35" fmla="*/ 2147483647 h 1447"/>
                <a:gd name="T36" fmla="*/ 2147483647 w 1460"/>
                <a:gd name="T37" fmla="*/ 2147483647 h 1447"/>
                <a:gd name="T38" fmla="*/ 2147483647 w 1460"/>
                <a:gd name="T39" fmla="*/ 2147483647 h 1447"/>
                <a:gd name="T40" fmla="*/ 2147483647 w 1460"/>
                <a:gd name="T41" fmla="*/ 2147483647 h 1447"/>
                <a:gd name="T42" fmla="*/ 2147483647 w 1460"/>
                <a:gd name="T43" fmla="*/ 2147483647 h 1447"/>
                <a:gd name="T44" fmla="*/ 2147483647 w 1460"/>
                <a:gd name="T45" fmla="*/ 2147483647 h 1447"/>
                <a:gd name="T46" fmla="*/ 2147483647 w 1460"/>
                <a:gd name="T47" fmla="*/ 2147483647 h 1447"/>
                <a:gd name="T48" fmla="*/ 2147483647 w 1460"/>
                <a:gd name="T49" fmla="*/ 2147483647 h 1447"/>
                <a:gd name="T50" fmla="*/ 2147483647 w 1460"/>
                <a:gd name="T51" fmla="*/ 2147483647 h 1447"/>
                <a:gd name="T52" fmla="*/ 2147483647 w 1460"/>
                <a:gd name="T53" fmla="*/ 2147483647 h 1447"/>
                <a:gd name="T54" fmla="*/ 2147483647 w 1460"/>
                <a:gd name="T55" fmla="*/ 2147483647 h 1447"/>
                <a:gd name="T56" fmla="*/ 2147483647 w 1460"/>
                <a:gd name="T57" fmla="*/ 2147483647 h 1447"/>
                <a:gd name="T58" fmla="*/ 2147483647 w 1460"/>
                <a:gd name="T59" fmla="*/ 2147483647 h 1447"/>
                <a:gd name="T60" fmla="*/ 2147483647 w 1460"/>
                <a:gd name="T61" fmla="*/ 2147483647 h 1447"/>
                <a:gd name="T62" fmla="*/ 2147483647 w 1460"/>
                <a:gd name="T63" fmla="*/ 2147483647 h 1447"/>
                <a:gd name="T64" fmla="*/ 2147483647 w 1460"/>
                <a:gd name="T65" fmla="*/ 2147483647 h 1447"/>
                <a:gd name="T66" fmla="*/ 2147483647 w 1460"/>
                <a:gd name="T67" fmla="*/ 2147483647 h 1447"/>
                <a:gd name="T68" fmla="*/ 2147483647 w 1460"/>
                <a:gd name="T69" fmla="*/ 2147483647 h 1447"/>
                <a:gd name="T70" fmla="*/ 2147483647 w 1460"/>
                <a:gd name="T71" fmla="*/ 2147483647 h 1447"/>
                <a:gd name="T72" fmla="*/ 2147483647 w 1460"/>
                <a:gd name="T73" fmla="*/ 2147483647 h 1447"/>
                <a:gd name="T74" fmla="*/ 2147483647 w 1460"/>
                <a:gd name="T75" fmla="*/ 2147483647 h 1447"/>
                <a:gd name="T76" fmla="*/ 2147483647 w 1460"/>
                <a:gd name="T77" fmla="*/ 2147483647 h 1447"/>
                <a:gd name="T78" fmla="*/ 2147483647 w 1460"/>
                <a:gd name="T79" fmla="*/ 2147483647 h 1447"/>
                <a:gd name="T80" fmla="*/ 2147483647 w 1460"/>
                <a:gd name="T81" fmla="*/ 2147483647 h 1447"/>
                <a:gd name="T82" fmla="*/ 2147483647 w 1460"/>
                <a:gd name="T83" fmla="*/ 2147483647 h 1447"/>
                <a:gd name="T84" fmla="*/ 2147483647 w 1460"/>
                <a:gd name="T85" fmla="*/ 2147483647 h 1447"/>
                <a:gd name="T86" fmla="*/ 2147483647 w 1460"/>
                <a:gd name="T87" fmla="*/ 2147483647 h 1447"/>
                <a:gd name="T88" fmla="*/ 2147483647 w 1460"/>
                <a:gd name="T89" fmla="*/ 2147483647 h 1447"/>
                <a:gd name="T90" fmla="*/ 2147483647 w 1460"/>
                <a:gd name="T91" fmla="*/ 2147483647 h 1447"/>
                <a:gd name="T92" fmla="*/ 1367248139 w 1460"/>
                <a:gd name="T93" fmla="*/ 2147483647 h 1447"/>
                <a:gd name="T94" fmla="*/ 920396522 w 1460"/>
                <a:gd name="T95" fmla="*/ 2147483647 h 1447"/>
                <a:gd name="T96" fmla="*/ 1367248139 w 1460"/>
                <a:gd name="T97" fmla="*/ 2147483647 h 1447"/>
                <a:gd name="T98" fmla="*/ 2147483647 w 1460"/>
                <a:gd name="T99" fmla="*/ 2147483647 h 1447"/>
                <a:gd name="T100" fmla="*/ 2147483647 w 1460"/>
                <a:gd name="T101" fmla="*/ 2147483647 h 1447"/>
                <a:gd name="T102" fmla="*/ 2147483647 w 1460"/>
                <a:gd name="T103" fmla="*/ 2147483647 h 1447"/>
                <a:gd name="T104" fmla="*/ 2147483647 w 1460"/>
                <a:gd name="T105" fmla="*/ 2147483647 h 1447"/>
                <a:gd name="T106" fmla="*/ 2147483647 w 1460"/>
                <a:gd name="T107" fmla="*/ 2147483647 h 1447"/>
                <a:gd name="T108" fmla="*/ 2147483647 w 1460"/>
                <a:gd name="T109" fmla="*/ 2147483647 h 1447"/>
                <a:gd name="T110" fmla="*/ 2147483647 w 1460"/>
                <a:gd name="T111" fmla="*/ 2147483647 h 1447"/>
                <a:gd name="T112" fmla="*/ 2147483647 w 1460"/>
                <a:gd name="T113" fmla="*/ 2147483647 h 1447"/>
                <a:gd name="T114" fmla="*/ 2147483647 w 1460"/>
                <a:gd name="T115" fmla="*/ 2079388114 h 1447"/>
                <a:gd name="T116" fmla="*/ 2147483647 w 1460"/>
                <a:gd name="T117" fmla="*/ 408568958 h 1447"/>
                <a:gd name="T118" fmla="*/ 2147483647 w 1460"/>
                <a:gd name="T119" fmla="*/ 408568958 h 1447"/>
                <a:gd name="T120" fmla="*/ 2147483647 w 1460"/>
                <a:gd name="T121" fmla="*/ 408568958 h 1447"/>
                <a:gd name="T122" fmla="*/ 2147483647 w 1460"/>
                <a:gd name="T123" fmla="*/ 408568958 h 1447"/>
                <a:gd name="T124" fmla="*/ 2147483647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a:lstStyle/>
            <a:p>
              <a:endParaRPr lang="ja-JP" altLang="en-US"/>
            </a:p>
          </p:txBody>
        </p:sp>
        <p:sp>
          <p:nvSpPr>
            <p:cNvPr id="3202" name="Freeform 174"/>
            <p:cNvSpPr>
              <a:spLocks noChangeAspect="1"/>
            </p:cNvSpPr>
            <p:nvPr/>
          </p:nvSpPr>
          <p:spPr bwMode="auto">
            <a:xfrm>
              <a:off x="6948" y="7132"/>
              <a:ext cx="2081" cy="1827"/>
            </a:xfrm>
            <a:custGeom>
              <a:avLst/>
              <a:gdLst>
                <a:gd name="T0" fmla="*/ 2147483647 w 1304"/>
                <a:gd name="T1" fmla="*/ 834345500 h 1148"/>
                <a:gd name="T2" fmla="*/ 2147483647 w 1304"/>
                <a:gd name="T3" fmla="*/ 1236526926 h 1148"/>
                <a:gd name="T4" fmla="*/ 2147483647 w 1304"/>
                <a:gd name="T5" fmla="*/ 2147483647 h 1148"/>
                <a:gd name="T6" fmla="*/ 2147483647 w 1304"/>
                <a:gd name="T7" fmla="*/ 2147483647 h 1148"/>
                <a:gd name="T8" fmla="*/ 2147483647 w 1304"/>
                <a:gd name="T9" fmla="*/ 2147483647 h 1148"/>
                <a:gd name="T10" fmla="*/ 2147483647 w 1304"/>
                <a:gd name="T11" fmla="*/ 2147483647 h 1148"/>
                <a:gd name="T12" fmla="*/ 2147483647 w 1304"/>
                <a:gd name="T13" fmla="*/ 2147483647 h 1148"/>
                <a:gd name="T14" fmla="*/ 2147483647 w 1304"/>
                <a:gd name="T15" fmla="*/ 2147483647 h 1148"/>
                <a:gd name="T16" fmla="*/ 2147483647 w 1304"/>
                <a:gd name="T17" fmla="*/ 2147483647 h 1148"/>
                <a:gd name="T18" fmla="*/ 2147483647 w 1304"/>
                <a:gd name="T19" fmla="*/ 2147483647 h 1148"/>
                <a:gd name="T20" fmla="*/ 2147483647 w 1304"/>
                <a:gd name="T21" fmla="*/ 2147483647 h 1148"/>
                <a:gd name="T22" fmla="*/ 2147483647 w 1304"/>
                <a:gd name="T23" fmla="*/ 2147483647 h 1148"/>
                <a:gd name="T24" fmla="*/ 2147483647 w 1304"/>
                <a:gd name="T25" fmla="*/ 2147483647 h 1148"/>
                <a:gd name="T26" fmla="*/ 2147483647 w 1304"/>
                <a:gd name="T27" fmla="*/ 2147483647 h 1148"/>
                <a:gd name="T28" fmla="*/ 2147483647 w 1304"/>
                <a:gd name="T29" fmla="*/ 2147483647 h 1148"/>
                <a:gd name="T30" fmla="*/ 2147483647 w 1304"/>
                <a:gd name="T31" fmla="*/ 2147483647 h 1148"/>
                <a:gd name="T32" fmla="*/ 2147483647 w 1304"/>
                <a:gd name="T33" fmla="*/ 2147483647 h 1148"/>
                <a:gd name="T34" fmla="*/ 2147483647 w 1304"/>
                <a:gd name="T35" fmla="*/ 2147483647 h 1148"/>
                <a:gd name="T36" fmla="*/ 2147483647 w 1304"/>
                <a:gd name="T37" fmla="*/ 2147483647 h 1148"/>
                <a:gd name="T38" fmla="*/ 2147483647 w 1304"/>
                <a:gd name="T39" fmla="*/ 2147483647 h 1148"/>
                <a:gd name="T40" fmla="*/ 2147483647 w 1304"/>
                <a:gd name="T41" fmla="*/ 2147483647 h 1148"/>
                <a:gd name="T42" fmla="*/ 2147483647 w 1304"/>
                <a:gd name="T43" fmla="*/ 2147483647 h 1148"/>
                <a:gd name="T44" fmla="*/ 2147483647 w 1304"/>
                <a:gd name="T45" fmla="*/ 2147483647 h 1148"/>
                <a:gd name="T46" fmla="*/ 2147483647 w 1304"/>
                <a:gd name="T47" fmla="*/ 2147483647 h 1148"/>
                <a:gd name="T48" fmla="*/ 2147483647 w 1304"/>
                <a:gd name="T49" fmla="*/ 2147483647 h 1148"/>
                <a:gd name="T50" fmla="*/ 2147483647 w 1304"/>
                <a:gd name="T51" fmla="*/ 2147483647 h 1148"/>
                <a:gd name="T52" fmla="*/ 2147483647 w 1304"/>
                <a:gd name="T53" fmla="*/ 2147483647 h 1148"/>
                <a:gd name="T54" fmla="*/ 2147483647 w 1304"/>
                <a:gd name="T55" fmla="*/ 2147483647 h 1148"/>
                <a:gd name="T56" fmla="*/ 2147483647 w 1304"/>
                <a:gd name="T57" fmla="*/ 2147483647 h 1148"/>
                <a:gd name="T58" fmla="*/ 2147483647 w 1304"/>
                <a:gd name="T59" fmla="*/ 2147483647 h 1148"/>
                <a:gd name="T60" fmla="*/ 2147483647 w 1304"/>
                <a:gd name="T61" fmla="*/ 2147483647 h 1148"/>
                <a:gd name="T62" fmla="*/ 2147483647 w 1304"/>
                <a:gd name="T63" fmla="*/ 2147483647 h 1148"/>
                <a:gd name="T64" fmla="*/ 2147483647 w 1304"/>
                <a:gd name="T65" fmla="*/ 2147483647 h 1148"/>
                <a:gd name="T66" fmla="*/ 2147483647 w 1304"/>
                <a:gd name="T67" fmla="*/ 2147483647 h 1148"/>
                <a:gd name="T68" fmla="*/ 2147483647 w 1304"/>
                <a:gd name="T69" fmla="*/ 2147483647 h 1148"/>
                <a:gd name="T70" fmla="*/ 2147483647 w 1304"/>
                <a:gd name="T71" fmla="*/ 2147483647 h 1148"/>
                <a:gd name="T72" fmla="*/ 2147483647 w 1304"/>
                <a:gd name="T73" fmla="*/ 2147483647 h 1148"/>
                <a:gd name="T74" fmla="*/ 2147483647 w 1304"/>
                <a:gd name="T75" fmla="*/ 2147483647 h 1148"/>
                <a:gd name="T76" fmla="*/ 2147483647 w 1304"/>
                <a:gd name="T77" fmla="*/ 2147483647 h 1148"/>
                <a:gd name="T78" fmla="*/ 2147483647 w 1304"/>
                <a:gd name="T79" fmla="*/ 2147483647 h 1148"/>
                <a:gd name="T80" fmla="*/ 2147483647 w 1304"/>
                <a:gd name="T81" fmla="*/ 2147483647 h 1148"/>
                <a:gd name="T82" fmla="*/ 2147483647 w 1304"/>
                <a:gd name="T83" fmla="*/ 2147483647 h 1148"/>
                <a:gd name="T84" fmla="*/ 445186759 w 1304"/>
                <a:gd name="T85" fmla="*/ 2147483647 h 1148"/>
                <a:gd name="T86" fmla="*/ 445186759 w 1304"/>
                <a:gd name="T87" fmla="*/ 2147483647 h 1148"/>
                <a:gd name="T88" fmla="*/ 2147483647 w 1304"/>
                <a:gd name="T89" fmla="*/ 2147483647 h 1148"/>
                <a:gd name="T90" fmla="*/ 2147483647 w 1304"/>
                <a:gd name="T91" fmla="*/ 2147483647 h 1148"/>
                <a:gd name="T92" fmla="*/ 2147483647 w 1304"/>
                <a:gd name="T93" fmla="*/ 2147483647 h 1148"/>
                <a:gd name="T94" fmla="*/ 2147483647 w 1304"/>
                <a:gd name="T95" fmla="*/ 2147483647 h 1148"/>
                <a:gd name="T96" fmla="*/ 2147483647 w 1304"/>
                <a:gd name="T97" fmla="*/ 2147483647 h 1148"/>
                <a:gd name="T98" fmla="*/ 2147483647 w 1304"/>
                <a:gd name="T99" fmla="*/ 2147483647 h 1148"/>
                <a:gd name="T100" fmla="*/ 2147483647 w 1304"/>
                <a:gd name="T101" fmla="*/ 2147483647 h 1148"/>
                <a:gd name="T102" fmla="*/ 2147483647 w 1304"/>
                <a:gd name="T103" fmla="*/ 2147483647 h 1148"/>
                <a:gd name="T104" fmla="*/ 2147483647 w 1304"/>
                <a:gd name="T105" fmla="*/ 2147483647 h 1148"/>
                <a:gd name="T106" fmla="*/ 2147483647 w 1304"/>
                <a:gd name="T107" fmla="*/ 2147483647 h 1148"/>
                <a:gd name="T108" fmla="*/ 2147483647 w 1304"/>
                <a:gd name="T109" fmla="*/ 2147483647 h 1148"/>
                <a:gd name="T110" fmla="*/ 2147483647 w 1304"/>
                <a:gd name="T111" fmla="*/ 2147483647 h 1148"/>
                <a:gd name="T112" fmla="*/ 2147483647 w 1304"/>
                <a:gd name="T113" fmla="*/ 2147483647 h 1148"/>
                <a:gd name="T114" fmla="*/ 2147483647 w 1304"/>
                <a:gd name="T115" fmla="*/ 1236526926 h 1148"/>
                <a:gd name="T116" fmla="*/ 2147483647 w 1304"/>
                <a:gd name="T117" fmla="*/ 407526398 h 1148"/>
                <a:gd name="T118" fmla="*/ 2147483647 w 1304"/>
                <a:gd name="T119" fmla="*/ 407526398 h 1148"/>
                <a:gd name="T120" fmla="*/ 2147483647 w 1304"/>
                <a:gd name="T121" fmla="*/ 407526398 h 1148"/>
                <a:gd name="T122" fmla="*/ 2147483647 w 1304"/>
                <a:gd name="T123" fmla="*/ 407526398 h 1148"/>
                <a:gd name="T124" fmla="*/ 2147483647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p:spPr>
          <p:txBody>
            <a:bodyPr/>
            <a:lstStyle/>
            <a:p>
              <a:endParaRPr lang="ja-JP" altLang="en-US"/>
            </a:p>
          </p:txBody>
        </p:sp>
        <p:sp>
          <p:nvSpPr>
            <p:cNvPr id="3203" name="Freeform 175"/>
            <p:cNvSpPr>
              <a:spLocks noChangeAspect="1"/>
            </p:cNvSpPr>
            <p:nvPr/>
          </p:nvSpPr>
          <p:spPr bwMode="auto">
            <a:xfrm>
              <a:off x="7604" y="9615"/>
              <a:ext cx="2036" cy="2506"/>
            </a:xfrm>
            <a:custGeom>
              <a:avLst/>
              <a:gdLst>
                <a:gd name="T0" fmla="*/ 2147483647 w 1276"/>
                <a:gd name="T1" fmla="*/ 2147483647 h 1574"/>
                <a:gd name="T2" fmla="*/ 2147483647 w 1276"/>
                <a:gd name="T3" fmla="*/ 2147483647 h 1574"/>
                <a:gd name="T4" fmla="*/ 2147483647 w 1276"/>
                <a:gd name="T5" fmla="*/ 2147483647 h 1574"/>
                <a:gd name="T6" fmla="*/ 2147483647 w 1276"/>
                <a:gd name="T7" fmla="*/ 2147483647 h 1574"/>
                <a:gd name="T8" fmla="*/ 2147483647 w 1276"/>
                <a:gd name="T9" fmla="*/ 2147483647 h 1574"/>
                <a:gd name="T10" fmla="*/ 2147483647 w 1276"/>
                <a:gd name="T11" fmla="*/ 2147483647 h 1574"/>
                <a:gd name="T12" fmla="*/ 2147483647 w 1276"/>
                <a:gd name="T13" fmla="*/ 2147483647 h 1574"/>
                <a:gd name="T14" fmla="*/ 2147483647 w 1276"/>
                <a:gd name="T15" fmla="*/ 2147483647 h 1574"/>
                <a:gd name="T16" fmla="*/ 2147483647 w 1276"/>
                <a:gd name="T17" fmla="*/ 2147483647 h 1574"/>
                <a:gd name="T18" fmla="*/ 2147483647 w 1276"/>
                <a:gd name="T19" fmla="*/ 2147483647 h 1574"/>
                <a:gd name="T20" fmla="*/ 2147483647 w 1276"/>
                <a:gd name="T21" fmla="*/ 2147483647 h 1574"/>
                <a:gd name="T22" fmla="*/ 2147483647 w 1276"/>
                <a:gd name="T23" fmla="*/ 2147483647 h 1574"/>
                <a:gd name="T24" fmla="*/ 2147483647 w 1276"/>
                <a:gd name="T25" fmla="*/ 2147483647 h 1574"/>
                <a:gd name="T26" fmla="*/ 2147483647 w 1276"/>
                <a:gd name="T27" fmla="*/ 2147483647 h 1574"/>
                <a:gd name="T28" fmla="*/ 2147483647 w 1276"/>
                <a:gd name="T29" fmla="*/ 2147483647 h 1574"/>
                <a:gd name="T30" fmla="*/ 2147483647 w 1276"/>
                <a:gd name="T31" fmla="*/ 2147483647 h 1574"/>
                <a:gd name="T32" fmla="*/ 2147483647 w 1276"/>
                <a:gd name="T33" fmla="*/ 2147483647 h 1574"/>
                <a:gd name="T34" fmla="*/ 2147483647 w 1276"/>
                <a:gd name="T35" fmla="*/ 2147483647 h 1574"/>
                <a:gd name="T36" fmla="*/ 2147483647 w 1276"/>
                <a:gd name="T37" fmla="*/ 2147483647 h 1574"/>
                <a:gd name="T38" fmla="*/ 2147483647 w 1276"/>
                <a:gd name="T39" fmla="*/ 2147483647 h 1574"/>
                <a:gd name="T40" fmla="*/ 2147483647 w 1276"/>
                <a:gd name="T41" fmla="*/ 2147483647 h 1574"/>
                <a:gd name="T42" fmla="*/ 2147483647 w 1276"/>
                <a:gd name="T43" fmla="*/ 2147483647 h 1574"/>
                <a:gd name="T44" fmla="*/ 2147483647 w 1276"/>
                <a:gd name="T45" fmla="*/ 2147483647 h 1574"/>
                <a:gd name="T46" fmla="*/ 2147483647 w 1276"/>
                <a:gd name="T47" fmla="*/ 2147483647 h 1574"/>
                <a:gd name="T48" fmla="*/ 2147483647 w 1276"/>
                <a:gd name="T49" fmla="*/ 2147483647 h 1574"/>
                <a:gd name="T50" fmla="*/ 2147483647 w 1276"/>
                <a:gd name="T51" fmla="*/ 2147483647 h 1574"/>
                <a:gd name="T52" fmla="*/ 2147483647 w 1276"/>
                <a:gd name="T53" fmla="*/ 2147483647 h 1574"/>
                <a:gd name="T54" fmla="*/ 2147483647 w 1276"/>
                <a:gd name="T55" fmla="*/ 2147483647 h 1574"/>
                <a:gd name="T56" fmla="*/ 2147483647 w 1276"/>
                <a:gd name="T57" fmla="*/ 2147483647 h 1574"/>
                <a:gd name="T58" fmla="*/ 2147483647 w 1276"/>
                <a:gd name="T59" fmla="*/ 2147483647 h 1574"/>
                <a:gd name="T60" fmla="*/ 2147483647 w 1276"/>
                <a:gd name="T61" fmla="*/ 2147483647 h 1574"/>
                <a:gd name="T62" fmla="*/ 2147483647 w 1276"/>
                <a:gd name="T63" fmla="*/ 2147483647 h 1574"/>
                <a:gd name="T64" fmla="*/ 2147483647 w 1276"/>
                <a:gd name="T65" fmla="*/ 2147483647 h 1574"/>
                <a:gd name="T66" fmla="*/ 2147483647 w 1276"/>
                <a:gd name="T67" fmla="*/ 2147483647 h 1574"/>
                <a:gd name="T68" fmla="*/ 2147483647 w 1276"/>
                <a:gd name="T69" fmla="*/ 2147483647 h 1574"/>
                <a:gd name="T70" fmla="*/ 2147483647 w 1276"/>
                <a:gd name="T71" fmla="*/ 2147483647 h 1574"/>
                <a:gd name="T72" fmla="*/ 2147483647 w 1276"/>
                <a:gd name="T73" fmla="*/ 2147483647 h 1574"/>
                <a:gd name="T74" fmla="*/ 2147483647 w 1276"/>
                <a:gd name="T75" fmla="*/ 2147483647 h 1574"/>
                <a:gd name="T76" fmla="*/ 2147483647 w 1276"/>
                <a:gd name="T77" fmla="*/ 2147483647 h 1574"/>
                <a:gd name="T78" fmla="*/ 2147483647 w 1276"/>
                <a:gd name="T79" fmla="*/ 2147483647 h 1574"/>
                <a:gd name="T80" fmla="*/ 2147483647 w 1276"/>
                <a:gd name="T81" fmla="*/ 2147483647 h 1574"/>
                <a:gd name="T82" fmla="*/ 2147483647 w 1276"/>
                <a:gd name="T83" fmla="*/ 2147483647 h 1574"/>
                <a:gd name="T84" fmla="*/ 2147483647 w 1276"/>
                <a:gd name="T85" fmla="*/ 2147483647 h 1574"/>
                <a:gd name="T86" fmla="*/ 2147483647 w 1276"/>
                <a:gd name="T87" fmla="*/ 2147483647 h 1574"/>
                <a:gd name="T88" fmla="*/ 2147483647 w 1276"/>
                <a:gd name="T89" fmla="*/ 2147483647 h 1574"/>
                <a:gd name="T90" fmla="*/ 2147483647 w 1276"/>
                <a:gd name="T91" fmla="*/ 2147483647 h 1574"/>
                <a:gd name="T92" fmla="*/ 2147483647 w 1276"/>
                <a:gd name="T93" fmla="*/ 2147483647 h 1574"/>
                <a:gd name="T94" fmla="*/ 0 w 1276"/>
                <a:gd name="T95" fmla="*/ 2147483647 h 1574"/>
                <a:gd name="T96" fmla="*/ 2147483647 w 1276"/>
                <a:gd name="T97" fmla="*/ 2147483647 h 1574"/>
                <a:gd name="T98" fmla="*/ 2147483647 w 1276"/>
                <a:gd name="T99" fmla="*/ 2147483647 h 1574"/>
                <a:gd name="T100" fmla="*/ 2147483647 w 1276"/>
                <a:gd name="T101" fmla="*/ 2147483647 h 1574"/>
                <a:gd name="T102" fmla="*/ 2147483647 w 1276"/>
                <a:gd name="T103" fmla="*/ 2147483647 h 1574"/>
                <a:gd name="T104" fmla="*/ 2147483647 w 1276"/>
                <a:gd name="T105" fmla="*/ 2147483647 h 1574"/>
                <a:gd name="T106" fmla="*/ 2147483647 w 1276"/>
                <a:gd name="T107" fmla="*/ 2147483647 h 1574"/>
                <a:gd name="T108" fmla="*/ 2147483647 w 1276"/>
                <a:gd name="T109" fmla="*/ 2147483647 h 1574"/>
                <a:gd name="T110" fmla="*/ 2147483647 w 1276"/>
                <a:gd name="T111" fmla="*/ 2147483647 h 1574"/>
                <a:gd name="T112" fmla="*/ 2147483647 w 1276"/>
                <a:gd name="T113" fmla="*/ 1702287532 h 1574"/>
                <a:gd name="T114" fmla="*/ 2147483647 w 1276"/>
                <a:gd name="T115" fmla="*/ 844703953 h 1574"/>
                <a:gd name="T116" fmla="*/ 2147483647 w 1276"/>
                <a:gd name="T117" fmla="*/ 412457693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a:lstStyle/>
            <a:p>
              <a:endParaRPr lang="ja-JP" altLang="en-US"/>
            </a:p>
          </p:txBody>
        </p:sp>
        <p:sp>
          <p:nvSpPr>
            <p:cNvPr id="3204" name="Freeform 176"/>
            <p:cNvSpPr>
              <a:spLocks noChangeAspect="1"/>
            </p:cNvSpPr>
            <p:nvPr/>
          </p:nvSpPr>
          <p:spPr bwMode="auto">
            <a:xfrm>
              <a:off x="3372" y="4558"/>
              <a:ext cx="4255" cy="3454"/>
            </a:xfrm>
            <a:custGeom>
              <a:avLst/>
              <a:gdLst>
                <a:gd name="T0" fmla="*/ 0 w 2666"/>
                <a:gd name="T1" fmla="*/ 2147483647 h 2170"/>
                <a:gd name="T2" fmla="*/ 1850426184 w 2666"/>
                <a:gd name="T3" fmla="*/ 2147483647 h 2170"/>
                <a:gd name="T4" fmla="*/ 2147483647 w 2666"/>
                <a:gd name="T5" fmla="*/ 2147483647 h 2170"/>
                <a:gd name="T6" fmla="*/ 2147483647 w 2666"/>
                <a:gd name="T7" fmla="*/ 2147483647 h 2170"/>
                <a:gd name="T8" fmla="*/ 2147483647 w 2666"/>
                <a:gd name="T9" fmla="*/ 2147483647 h 2170"/>
                <a:gd name="T10" fmla="*/ 2147483647 w 2666"/>
                <a:gd name="T11" fmla="*/ 2147483647 h 2170"/>
                <a:gd name="T12" fmla="*/ 2147483647 w 2666"/>
                <a:gd name="T13" fmla="*/ 2147483647 h 2170"/>
                <a:gd name="T14" fmla="*/ 2147483647 w 2666"/>
                <a:gd name="T15" fmla="*/ 2147483647 h 2170"/>
                <a:gd name="T16" fmla="*/ 2147483647 w 2666"/>
                <a:gd name="T17" fmla="*/ 2147483647 h 2170"/>
                <a:gd name="T18" fmla="*/ 2147483647 w 2666"/>
                <a:gd name="T19" fmla="*/ 2147483647 h 2170"/>
                <a:gd name="T20" fmla="*/ 2147483647 w 2666"/>
                <a:gd name="T21" fmla="*/ 2147483647 h 2170"/>
                <a:gd name="T22" fmla="*/ 2147483647 w 2666"/>
                <a:gd name="T23" fmla="*/ 2147483647 h 2170"/>
                <a:gd name="T24" fmla="*/ 2147483647 w 2666"/>
                <a:gd name="T25" fmla="*/ 2147483647 h 2170"/>
                <a:gd name="T26" fmla="*/ 2147483647 w 2666"/>
                <a:gd name="T27" fmla="*/ 2147483647 h 2170"/>
                <a:gd name="T28" fmla="*/ 2147483647 w 2666"/>
                <a:gd name="T29" fmla="*/ 2147483647 h 2170"/>
                <a:gd name="T30" fmla="*/ 2147483647 w 2666"/>
                <a:gd name="T31" fmla="*/ 2147483647 h 2170"/>
                <a:gd name="T32" fmla="*/ 2147483647 w 2666"/>
                <a:gd name="T33" fmla="*/ 2147483647 h 2170"/>
                <a:gd name="T34" fmla="*/ 2147483647 w 2666"/>
                <a:gd name="T35" fmla="*/ 2147483647 h 2170"/>
                <a:gd name="T36" fmla="*/ 2147483647 w 2666"/>
                <a:gd name="T37" fmla="*/ 2147483647 h 2170"/>
                <a:gd name="T38" fmla="*/ 2147483647 w 2666"/>
                <a:gd name="T39" fmla="*/ 2147483647 h 2170"/>
                <a:gd name="T40" fmla="*/ 2147483647 w 2666"/>
                <a:gd name="T41" fmla="*/ 2147483647 h 2170"/>
                <a:gd name="T42" fmla="*/ 2147483647 w 2666"/>
                <a:gd name="T43" fmla="*/ 2147483647 h 2170"/>
                <a:gd name="T44" fmla="*/ 2147483647 w 2666"/>
                <a:gd name="T45" fmla="*/ 2147483647 h 2170"/>
                <a:gd name="T46" fmla="*/ 2147483647 w 2666"/>
                <a:gd name="T47" fmla="*/ 1651022717 h 2170"/>
                <a:gd name="T48" fmla="*/ 2147483647 w 2666"/>
                <a:gd name="T49" fmla="*/ 409417022 h 2170"/>
                <a:gd name="T50" fmla="*/ 2147483647 w 2666"/>
                <a:gd name="T51" fmla="*/ 1651022717 h 2170"/>
                <a:gd name="T52" fmla="*/ 2147483647 w 2666"/>
                <a:gd name="T53" fmla="*/ 2059953315 h 2170"/>
                <a:gd name="T54" fmla="*/ 2147483647 w 2666"/>
                <a:gd name="T55" fmla="*/ 2147483647 h 2170"/>
                <a:gd name="T56" fmla="*/ 2147483647 w 2666"/>
                <a:gd name="T57" fmla="*/ 2147483647 h 2170"/>
                <a:gd name="T58" fmla="*/ 2147483647 w 2666"/>
                <a:gd name="T59" fmla="*/ 2147483647 h 2170"/>
                <a:gd name="T60" fmla="*/ 2147483647 w 2666"/>
                <a:gd name="T61" fmla="*/ 2147483647 h 2170"/>
                <a:gd name="T62" fmla="*/ 2147483647 w 2666"/>
                <a:gd name="T63" fmla="*/ 2147483647 h 2170"/>
                <a:gd name="T64" fmla="*/ 2147483647 w 2666"/>
                <a:gd name="T65" fmla="*/ 2147483647 h 2170"/>
                <a:gd name="T66" fmla="*/ 2147483647 w 2666"/>
                <a:gd name="T67" fmla="*/ 2147483647 h 2170"/>
                <a:gd name="T68" fmla="*/ 2147483647 w 2666"/>
                <a:gd name="T69" fmla="*/ 2147483647 h 2170"/>
                <a:gd name="T70" fmla="*/ 2147483647 w 2666"/>
                <a:gd name="T71" fmla="*/ 2147483647 h 2170"/>
                <a:gd name="T72" fmla="*/ 2147483647 w 2666"/>
                <a:gd name="T73" fmla="*/ 2147483647 h 2170"/>
                <a:gd name="T74" fmla="*/ 2147483647 w 2666"/>
                <a:gd name="T75" fmla="*/ 2147483647 h 2170"/>
                <a:gd name="T76" fmla="*/ 2147483647 w 2666"/>
                <a:gd name="T77" fmla="*/ 2147483647 h 2170"/>
                <a:gd name="T78" fmla="*/ 2147483647 w 2666"/>
                <a:gd name="T79" fmla="*/ 2147483647 h 2170"/>
                <a:gd name="T80" fmla="*/ 2147483647 w 2666"/>
                <a:gd name="T81" fmla="*/ 2147483647 h 2170"/>
                <a:gd name="T82" fmla="*/ 2147483647 w 2666"/>
                <a:gd name="T83" fmla="*/ 2147483647 h 2170"/>
                <a:gd name="T84" fmla="*/ 2147483647 w 2666"/>
                <a:gd name="T85" fmla="*/ 2147483647 h 2170"/>
                <a:gd name="T86" fmla="*/ 2147483647 w 2666"/>
                <a:gd name="T87" fmla="*/ 2147483647 h 2170"/>
                <a:gd name="T88" fmla="*/ 2147483647 w 2666"/>
                <a:gd name="T89" fmla="*/ 2147483647 h 2170"/>
                <a:gd name="T90" fmla="*/ 2147483647 w 2666"/>
                <a:gd name="T91" fmla="*/ 2147483647 h 2170"/>
                <a:gd name="T92" fmla="*/ 2147483647 w 2666"/>
                <a:gd name="T93" fmla="*/ 2147483647 h 2170"/>
                <a:gd name="T94" fmla="*/ 2147483647 w 2666"/>
                <a:gd name="T95" fmla="*/ 2147483647 h 2170"/>
                <a:gd name="T96" fmla="*/ 2147483647 w 2666"/>
                <a:gd name="T97" fmla="*/ 2147483647 h 2170"/>
                <a:gd name="T98" fmla="*/ 2147483647 w 2666"/>
                <a:gd name="T99" fmla="*/ 2147483647 h 2170"/>
                <a:gd name="T100" fmla="*/ 2147483647 w 2666"/>
                <a:gd name="T101" fmla="*/ 2147483647 h 2170"/>
                <a:gd name="T102" fmla="*/ 2147483647 w 2666"/>
                <a:gd name="T103" fmla="*/ 2147483647 h 2170"/>
                <a:gd name="T104" fmla="*/ 2147483647 w 2666"/>
                <a:gd name="T105" fmla="*/ 2147483647 h 2170"/>
                <a:gd name="T106" fmla="*/ 2147483647 w 2666"/>
                <a:gd name="T107" fmla="*/ 2147483647 h 2170"/>
                <a:gd name="T108" fmla="*/ 2147483647 w 2666"/>
                <a:gd name="T109" fmla="*/ 2147483647 h 2170"/>
                <a:gd name="T110" fmla="*/ 2147483647 w 2666"/>
                <a:gd name="T111" fmla="*/ 2147483647 h 2170"/>
                <a:gd name="T112" fmla="*/ 2147483647 w 2666"/>
                <a:gd name="T113" fmla="*/ 2147483647 h 2170"/>
                <a:gd name="T114" fmla="*/ 2147483647 w 2666"/>
                <a:gd name="T115" fmla="*/ 2147483647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a:lstStyle/>
            <a:p>
              <a:endParaRPr lang="ja-JP" altLang="en-US"/>
            </a:p>
          </p:txBody>
        </p:sp>
        <p:sp>
          <p:nvSpPr>
            <p:cNvPr id="3205" name="Freeform 177"/>
            <p:cNvSpPr>
              <a:spLocks noChangeAspect="1"/>
            </p:cNvSpPr>
            <p:nvPr/>
          </p:nvSpPr>
          <p:spPr bwMode="auto">
            <a:xfrm>
              <a:off x="5681" y="8870"/>
              <a:ext cx="2421" cy="3048"/>
            </a:xfrm>
            <a:custGeom>
              <a:avLst/>
              <a:gdLst>
                <a:gd name="T0" fmla="*/ 2147483647 w 1517"/>
                <a:gd name="T1" fmla="*/ 2147483647 h 1915"/>
                <a:gd name="T2" fmla="*/ 2147483647 w 1517"/>
                <a:gd name="T3" fmla="*/ 2147483647 h 1915"/>
                <a:gd name="T4" fmla="*/ 2147483647 w 1517"/>
                <a:gd name="T5" fmla="*/ 2147483647 h 1915"/>
                <a:gd name="T6" fmla="*/ 2147483647 w 1517"/>
                <a:gd name="T7" fmla="*/ 2147483647 h 1915"/>
                <a:gd name="T8" fmla="*/ 2147483647 w 1517"/>
                <a:gd name="T9" fmla="*/ 2147483647 h 1915"/>
                <a:gd name="T10" fmla="*/ 2147483647 w 1517"/>
                <a:gd name="T11" fmla="*/ 2147483647 h 1915"/>
                <a:gd name="T12" fmla="*/ 2147483647 w 1517"/>
                <a:gd name="T13" fmla="*/ 2147483647 h 1915"/>
                <a:gd name="T14" fmla="*/ 2147483647 w 1517"/>
                <a:gd name="T15" fmla="*/ 2147483647 h 1915"/>
                <a:gd name="T16" fmla="*/ 2147483647 w 1517"/>
                <a:gd name="T17" fmla="*/ 2147483647 h 1915"/>
                <a:gd name="T18" fmla="*/ 2147483647 w 1517"/>
                <a:gd name="T19" fmla="*/ 2147483647 h 1915"/>
                <a:gd name="T20" fmla="*/ 2147483647 w 1517"/>
                <a:gd name="T21" fmla="*/ 2147483647 h 1915"/>
                <a:gd name="T22" fmla="*/ 2147483647 w 1517"/>
                <a:gd name="T23" fmla="*/ 2147483647 h 1915"/>
                <a:gd name="T24" fmla="*/ 2147483647 w 1517"/>
                <a:gd name="T25" fmla="*/ 2147483647 h 1915"/>
                <a:gd name="T26" fmla="*/ 2147483647 w 1517"/>
                <a:gd name="T27" fmla="*/ 2147483647 h 1915"/>
                <a:gd name="T28" fmla="*/ 2147483647 w 1517"/>
                <a:gd name="T29" fmla="*/ 2147483647 h 1915"/>
                <a:gd name="T30" fmla="*/ 2147483647 w 1517"/>
                <a:gd name="T31" fmla="*/ 2147483647 h 1915"/>
                <a:gd name="T32" fmla="*/ 2147483647 w 1517"/>
                <a:gd name="T33" fmla="*/ 2147483647 h 1915"/>
                <a:gd name="T34" fmla="*/ 2147483647 w 1517"/>
                <a:gd name="T35" fmla="*/ 2147483647 h 1915"/>
                <a:gd name="T36" fmla="*/ 2147483647 w 1517"/>
                <a:gd name="T37" fmla="*/ 2147483647 h 1915"/>
                <a:gd name="T38" fmla="*/ 2147483647 w 1517"/>
                <a:gd name="T39" fmla="*/ 2147483647 h 1915"/>
                <a:gd name="T40" fmla="*/ 2147483647 w 1517"/>
                <a:gd name="T41" fmla="*/ 2147483647 h 1915"/>
                <a:gd name="T42" fmla="*/ 2147483647 w 1517"/>
                <a:gd name="T43" fmla="*/ 2147483647 h 1915"/>
                <a:gd name="T44" fmla="*/ 2147483647 w 1517"/>
                <a:gd name="T45" fmla="*/ 2147483647 h 1915"/>
                <a:gd name="T46" fmla="*/ 2147483647 w 1517"/>
                <a:gd name="T47" fmla="*/ 2147483647 h 1915"/>
                <a:gd name="T48" fmla="*/ 2147483647 w 1517"/>
                <a:gd name="T49" fmla="*/ 2147483647 h 1915"/>
                <a:gd name="T50" fmla="*/ 2147483647 w 1517"/>
                <a:gd name="T51" fmla="*/ 2147483647 h 1915"/>
                <a:gd name="T52" fmla="*/ 2147483647 w 1517"/>
                <a:gd name="T53" fmla="*/ 2147483647 h 1915"/>
                <a:gd name="T54" fmla="*/ 2147483647 w 1517"/>
                <a:gd name="T55" fmla="*/ 2147483647 h 1915"/>
                <a:gd name="T56" fmla="*/ 2147483647 w 1517"/>
                <a:gd name="T57" fmla="*/ 2147483647 h 1915"/>
                <a:gd name="T58" fmla="*/ 2147483647 w 1517"/>
                <a:gd name="T59" fmla="*/ 2147483647 h 1915"/>
                <a:gd name="T60" fmla="*/ 2147483647 w 1517"/>
                <a:gd name="T61" fmla="*/ 2147483647 h 1915"/>
                <a:gd name="T62" fmla="*/ 2147483647 w 1517"/>
                <a:gd name="T63" fmla="*/ 2147483647 h 1915"/>
                <a:gd name="T64" fmla="*/ 2147483647 w 1517"/>
                <a:gd name="T65" fmla="*/ 2147483647 h 1915"/>
                <a:gd name="T66" fmla="*/ 2147483647 w 1517"/>
                <a:gd name="T67" fmla="*/ 2147483647 h 1915"/>
                <a:gd name="T68" fmla="*/ 2147483647 w 1517"/>
                <a:gd name="T69" fmla="*/ 2147483647 h 1915"/>
                <a:gd name="T70" fmla="*/ 2147483647 w 1517"/>
                <a:gd name="T71" fmla="*/ 2147483647 h 1915"/>
                <a:gd name="T72" fmla="*/ 2147483647 w 1517"/>
                <a:gd name="T73" fmla="*/ 2147483647 h 1915"/>
                <a:gd name="T74" fmla="*/ 2147483647 w 1517"/>
                <a:gd name="T75" fmla="*/ 2147483647 h 1915"/>
                <a:gd name="T76" fmla="*/ 2147483647 w 1517"/>
                <a:gd name="T77" fmla="*/ 2147483647 h 1915"/>
                <a:gd name="T78" fmla="*/ 2147483647 w 1517"/>
                <a:gd name="T79" fmla="*/ 2147483647 h 1915"/>
                <a:gd name="T80" fmla="*/ 2147483647 w 1517"/>
                <a:gd name="T81" fmla="*/ 2147483647 h 1915"/>
                <a:gd name="T82" fmla="*/ 2147483647 w 1517"/>
                <a:gd name="T83" fmla="*/ 2147483647 h 1915"/>
                <a:gd name="T84" fmla="*/ 445580601 w 1517"/>
                <a:gd name="T85" fmla="*/ 2147483647 h 1915"/>
                <a:gd name="T86" fmla="*/ 2147483647 w 1517"/>
                <a:gd name="T87" fmla="*/ 2147483647 h 1915"/>
                <a:gd name="T88" fmla="*/ 2147483647 w 1517"/>
                <a:gd name="T89" fmla="*/ 2147483647 h 1915"/>
                <a:gd name="T90" fmla="*/ 2147483647 w 1517"/>
                <a:gd name="T91" fmla="*/ 2147483647 h 1915"/>
                <a:gd name="T92" fmla="*/ 2147483647 w 1517"/>
                <a:gd name="T93" fmla="*/ 2147483647 h 1915"/>
                <a:gd name="T94" fmla="*/ 2147483647 w 1517"/>
                <a:gd name="T95" fmla="*/ 2147483647 h 1915"/>
                <a:gd name="T96" fmla="*/ 2147483647 w 1517"/>
                <a:gd name="T97" fmla="*/ 2147483647 h 1915"/>
                <a:gd name="T98" fmla="*/ 2147483647 w 1517"/>
                <a:gd name="T99" fmla="*/ 2147483647 h 1915"/>
                <a:gd name="T100" fmla="*/ 2147483647 w 1517"/>
                <a:gd name="T101" fmla="*/ 2147483647 h 1915"/>
                <a:gd name="T102" fmla="*/ 2147483647 w 1517"/>
                <a:gd name="T103" fmla="*/ 2147483647 h 1915"/>
                <a:gd name="T104" fmla="*/ 2147483647 w 1517"/>
                <a:gd name="T105" fmla="*/ 2147483647 h 1915"/>
                <a:gd name="T106" fmla="*/ 2147483647 w 1517"/>
                <a:gd name="T107" fmla="*/ 2147483647 h 1915"/>
                <a:gd name="T108" fmla="*/ 2147483647 w 1517"/>
                <a:gd name="T109" fmla="*/ 1649213444 h 1915"/>
                <a:gd name="T110" fmla="*/ 2147483647 w 1517"/>
                <a:gd name="T111" fmla="*/ 1649213444 h 1915"/>
                <a:gd name="T112" fmla="*/ 2147483647 w 1517"/>
                <a:gd name="T113" fmla="*/ 1240112828 h 1915"/>
                <a:gd name="T114" fmla="*/ 2147483647 w 1517"/>
                <a:gd name="T115" fmla="*/ 1240112828 h 1915"/>
                <a:gd name="T116" fmla="*/ 2147483647 w 1517"/>
                <a:gd name="T117" fmla="*/ 409014743 h 1915"/>
                <a:gd name="T118" fmla="*/ 2147483647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p:spPr>
          <p:txBody>
            <a:bodyPr/>
            <a:lstStyle/>
            <a:p>
              <a:endParaRPr lang="ja-JP" altLang="en-US"/>
            </a:p>
          </p:txBody>
        </p:sp>
        <p:sp>
          <p:nvSpPr>
            <p:cNvPr id="3206" name="Freeform 178"/>
            <p:cNvSpPr>
              <a:spLocks noChangeAspect="1"/>
            </p:cNvSpPr>
            <p:nvPr/>
          </p:nvSpPr>
          <p:spPr bwMode="auto">
            <a:xfrm>
              <a:off x="8962" y="6972"/>
              <a:ext cx="2263" cy="2304"/>
            </a:xfrm>
            <a:custGeom>
              <a:avLst/>
              <a:gdLst>
                <a:gd name="T0" fmla="*/ 2147483647 w 1418"/>
                <a:gd name="T1" fmla="*/ 2147483647 h 1447"/>
                <a:gd name="T2" fmla="*/ 2147483647 w 1418"/>
                <a:gd name="T3" fmla="*/ 2147483647 h 1447"/>
                <a:gd name="T4" fmla="*/ 2147483647 w 1418"/>
                <a:gd name="T5" fmla="*/ 2147483647 h 1447"/>
                <a:gd name="T6" fmla="*/ 2147483647 w 1418"/>
                <a:gd name="T7" fmla="*/ 2147483647 h 1447"/>
                <a:gd name="T8" fmla="*/ 2147483647 w 1418"/>
                <a:gd name="T9" fmla="*/ 2147483647 h 1447"/>
                <a:gd name="T10" fmla="*/ 2147483647 w 1418"/>
                <a:gd name="T11" fmla="*/ 2147483647 h 1447"/>
                <a:gd name="T12" fmla="*/ 2147483647 w 1418"/>
                <a:gd name="T13" fmla="*/ 2147483647 h 1447"/>
                <a:gd name="T14" fmla="*/ 2147483647 w 1418"/>
                <a:gd name="T15" fmla="*/ 2147483647 h 1447"/>
                <a:gd name="T16" fmla="*/ 2147483647 w 1418"/>
                <a:gd name="T17" fmla="*/ 2147483647 h 1447"/>
                <a:gd name="T18" fmla="*/ 2147483647 w 1418"/>
                <a:gd name="T19" fmla="*/ 2147483647 h 1447"/>
                <a:gd name="T20" fmla="*/ 2147483647 w 1418"/>
                <a:gd name="T21" fmla="*/ 2147483647 h 1447"/>
                <a:gd name="T22" fmla="*/ 2147483647 w 1418"/>
                <a:gd name="T23" fmla="*/ 2147483647 h 1447"/>
                <a:gd name="T24" fmla="*/ 2147483647 w 1418"/>
                <a:gd name="T25" fmla="*/ 2147483647 h 1447"/>
                <a:gd name="T26" fmla="*/ 2147483647 w 1418"/>
                <a:gd name="T27" fmla="*/ 2147483647 h 1447"/>
                <a:gd name="T28" fmla="*/ 2147483647 w 1418"/>
                <a:gd name="T29" fmla="*/ 2147483647 h 1447"/>
                <a:gd name="T30" fmla="*/ 2147483647 w 1418"/>
                <a:gd name="T31" fmla="*/ 2147483647 h 1447"/>
                <a:gd name="T32" fmla="*/ 2147483647 w 1418"/>
                <a:gd name="T33" fmla="*/ 2147483647 h 1447"/>
                <a:gd name="T34" fmla="*/ 2147483647 w 1418"/>
                <a:gd name="T35" fmla="*/ 2147483647 h 1447"/>
                <a:gd name="T36" fmla="*/ 2147483647 w 1418"/>
                <a:gd name="T37" fmla="*/ 2147483647 h 1447"/>
                <a:gd name="T38" fmla="*/ 2147483647 w 1418"/>
                <a:gd name="T39" fmla="*/ 2147483647 h 1447"/>
                <a:gd name="T40" fmla="*/ 2147483647 w 1418"/>
                <a:gd name="T41" fmla="*/ 2147483647 h 1447"/>
                <a:gd name="T42" fmla="*/ 2147483647 w 1418"/>
                <a:gd name="T43" fmla="*/ 2147483647 h 1447"/>
                <a:gd name="T44" fmla="*/ 2147483647 w 1418"/>
                <a:gd name="T45" fmla="*/ 2147483647 h 1447"/>
                <a:gd name="T46" fmla="*/ 2147483647 w 1418"/>
                <a:gd name="T47" fmla="*/ 2147483647 h 1447"/>
                <a:gd name="T48" fmla="*/ 1846734424 w 1418"/>
                <a:gd name="T49" fmla="*/ 2147483647 h 1447"/>
                <a:gd name="T50" fmla="*/ 1367667511 w 1418"/>
                <a:gd name="T51" fmla="*/ 2147483647 h 1447"/>
                <a:gd name="T52" fmla="*/ 445561297 w 1418"/>
                <a:gd name="T53" fmla="*/ 2147483647 h 1447"/>
                <a:gd name="T54" fmla="*/ 445561297 w 1418"/>
                <a:gd name="T55" fmla="*/ 2147483647 h 1447"/>
                <a:gd name="T56" fmla="*/ 921246823 w 1418"/>
                <a:gd name="T57" fmla="*/ 2147483647 h 1447"/>
                <a:gd name="T58" fmla="*/ 1367667511 w 1418"/>
                <a:gd name="T59" fmla="*/ 2147483647 h 1447"/>
                <a:gd name="T60" fmla="*/ 1367667511 w 1418"/>
                <a:gd name="T61" fmla="*/ 2147483647 h 1447"/>
                <a:gd name="T62" fmla="*/ 1367667511 w 1418"/>
                <a:gd name="T63" fmla="*/ 2147483647 h 1447"/>
                <a:gd name="T64" fmla="*/ 1367667511 w 1418"/>
                <a:gd name="T65" fmla="*/ 2147483647 h 1447"/>
                <a:gd name="T66" fmla="*/ 1367667511 w 1418"/>
                <a:gd name="T67" fmla="*/ 2147483647 h 1447"/>
                <a:gd name="T68" fmla="*/ 1367667511 w 1418"/>
                <a:gd name="T69" fmla="*/ 2147483647 h 1447"/>
                <a:gd name="T70" fmla="*/ 921246823 w 1418"/>
                <a:gd name="T71" fmla="*/ 2147483647 h 1447"/>
                <a:gd name="T72" fmla="*/ 921246823 w 1418"/>
                <a:gd name="T73" fmla="*/ 2147483647 h 1447"/>
                <a:gd name="T74" fmla="*/ 1367667511 w 1418"/>
                <a:gd name="T75" fmla="*/ 2147483647 h 1447"/>
                <a:gd name="T76" fmla="*/ 2147483647 w 1418"/>
                <a:gd name="T77" fmla="*/ 2147483647 h 1447"/>
                <a:gd name="T78" fmla="*/ 2147483647 w 1418"/>
                <a:gd name="T79" fmla="*/ 2147483647 h 1447"/>
                <a:gd name="T80" fmla="*/ 2147483647 w 1418"/>
                <a:gd name="T81" fmla="*/ 2147483647 h 1447"/>
                <a:gd name="T82" fmla="*/ 2147483647 w 1418"/>
                <a:gd name="T83" fmla="*/ 2147483647 h 1447"/>
                <a:gd name="T84" fmla="*/ 2147483647 w 1418"/>
                <a:gd name="T85" fmla="*/ 2147483647 h 1447"/>
                <a:gd name="T86" fmla="*/ 2147483647 w 1418"/>
                <a:gd name="T87" fmla="*/ 2147483647 h 1447"/>
                <a:gd name="T88" fmla="*/ 2147483647 w 1418"/>
                <a:gd name="T89" fmla="*/ 2147483647 h 1447"/>
                <a:gd name="T90" fmla="*/ 2147483647 w 1418"/>
                <a:gd name="T91" fmla="*/ 2147483647 h 1447"/>
                <a:gd name="T92" fmla="*/ 2147483647 w 1418"/>
                <a:gd name="T93" fmla="*/ 2147483647 h 1447"/>
                <a:gd name="T94" fmla="*/ 2147483647 w 1418"/>
                <a:gd name="T95" fmla="*/ 2147483647 h 1447"/>
                <a:gd name="T96" fmla="*/ 2147483647 w 1418"/>
                <a:gd name="T97" fmla="*/ 2147483647 h 1447"/>
                <a:gd name="T98" fmla="*/ 2147483647 w 1418"/>
                <a:gd name="T99" fmla="*/ 2147483647 h 1447"/>
                <a:gd name="T100" fmla="*/ 2147483647 w 1418"/>
                <a:gd name="T101" fmla="*/ 2147483647 h 1447"/>
                <a:gd name="T102" fmla="*/ 2147483647 w 1418"/>
                <a:gd name="T103" fmla="*/ 2147483647 h 1447"/>
                <a:gd name="T104" fmla="*/ 2147483647 w 1418"/>
                <a:gd name="T105" fmla="*/ 2147483647 h 1447"/>
                <a:gd name="T106" fmla="*/ 2147483647 w 1418"/>
                <a:gd name="T107" fmla="*/ 2147483647 h 1447"/>
                <a:gd name="T108" fmla="*/ 2147483647 w 1418"/>
                <a:gd name="T109" fmla="*/ 2147483647 h 1447"/>
                <a:gd name="T110" fmla="*/ 2147483647 w 1418"/>
                <a:gd name="T111" fmla="*/ 2147483647 h 1447"/>
                <a:gd name="T112" fmla="*/ 2147483647 w 1418"/>
                <a:gd name="T113" fmla="*/ 1707525230 h 1447"/>
                <a:gd name="T114" fmla="*/ 2147483647 w 1418"/>
                <a:gd name="T115" fmla="*/ 1269703139 h 1447"/>
                <a:gd name="T116" fmla="*/ 2147483647 w 1418"/>
                <a:gd name="T117" fmla="*/ 859482520 h 1447"/>
                <a:gd name="T118" fmla="*/ 2147483647 w 1418"/>
                <a:gd name="T119" fmla="*/ 413318825 h 1447"/>
                <a:gd name="T120" fmla="*/ 2147483647 w 1418"/>
                <a:gd name="T121" fmla="*/ 0 h 1447"/>
                <a:gd name="T122" fmla="*/ 2147483647 w 1418"/>
                <a:gd name="T123" fmla="*/ 1707525230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p:spPr>
          <p:txBody>
            <a:bodyPr/>
            <a:lstStyle/>
            <a:p>
              <a:endParaRPr lang="ja-JP" altLang="en-US"/>
            </a:p>
          </p:txBody>
        </p:sp>
        <p:sp>
          <p:nvSpPr>
            <p:cNvPr id="3207" name="Freeform 179" descr="50%"/>
            <p:cNvSpPr>
              <a:spLocks noChangeAspect="1"/>
            </p:cNvSpPr>
            <p:nvPr/>
          </p:nvSpPr>
          <p:spPr bwMode="auto">
            <a:xfrm>
              <a:off x="12583" y="5008"/>
              <a:ext cx="2354" cy="2552"/>
            </a:xfrm>
            <a:custGeom>
              <a:avLst/>
              <a:gdLst>
                <a:gd name="T0" fmla="*/ 2147483647 w 1475"/>
                <a:gd name="T1" fmla="*/ 1698721130 h 1603"/>
                <a:gd name="T2" fmla="*/ 2147483647 w 1475"/>
                <a:gd name="T3" fmla="*/ 2110516641 h 1603"/>
                <a:gd name="T4" fmla="*/ 2147483647 w 1475"/>
                <a:gd name="T5" fmla="*/ 2147483647 h 1603"/>
                <a:gd name="T6" fmla="*/ 2147483647 w 1475"/>
                <a:gd name="T7" fmla="*/ 2147483647 h 1603"/>
                <a:gd name="T8" fmla="*/ 2147483647 w 1475"/>
                <a:gd name="T9" fmla="*/ 2147483647 h 1603"/>
                <a:gd name="T10" fmla="*/ 2147483647 w 1475"/>
                <a:gd name="T11" fmla="*/ 2147483647 h 1603"/>
                <a:gd name="T12" fmla="*/ 2147483647 w 1475"/>
                <a:gd name="T13" fmla="*/ 2147483647 h 1603"/>
                <a:gd name="T14" fmla="*/ 2147483647 w 1475"/>
                <a:gd name="T15" fmla="*/ 2147483647 h 1603"/>
                <a:gd name="T16" fmla="*/ 2147483647 w 1475"/>
                <a:gd name="T17" fmla="*/ 2147483647 h 1603"/>
                <a:gd name="T18" fmla="*/ 2147483647 w 1475"/>
                <a:gd name="T19" fmla="*/ 2147483647 h 1603"/>
                <a:gd name="T20" fmla="*/ 2147483647 w 1475"/>
                <a:gd name="T21" fmla="*/ 2147483647 h 1603"/>
                <a:gd name="T22" fmla="*/ 2147483647 w 1475"/>
                <a:gd name="T23" fmla="*/ 2147483647 h 1603"/>
                <a:gd name="T24" fmla="*/ 2147483647 w 1475"/>
                <a:gd name="T25" fmla="*/ 2147483647 h 1603"/>
                <a:gd name="T26" fmla="*/ 2147483647 w 1475"/>
                <a:gd name="T27" fmla="*/ 2147483647 h 1603"/>
                <a:gd name="T28" fmla="*/ 2147483647 w 1475"/>
                <a:gd name="T29" fmla="*/ 2147483647 h 1603"/>
                <a:gd name="T30" fmla="*/ 2147483647 w 1475"/>
                <a:gd name="T31" fmla="*/ 2147483647 h 1603"/>
                <a:gd name="T32" fmla="*/ 2147483647 w 1475"/>
                <a:gd name="T33" fmla="*/ 2147483647 h 1603"/>
                <a:gd name="T34" fmla="*/ 2147483647 w 1475"/>
                <a:gd name="T35" fmla="*/ 2147483647 h 1603"/>
                <a:gd name="T36" fmla="*/ 2147483647 w 1475"/>
                <a:gd name="T37" fmla="*/ 2147483647 h 1603"/>
                <a:gd name="T38" fmla="*/ 2147483647 w 1475"/>
                <a:gd name="T39" fmla="*/ 2147483647 h 1603"/>
                <a:gd name="T40" fmla="*/ 2147483647 w 1475"/>
                <a:gd name="T41" fmla="*/ 2147483647 h 1603"/>
                <a:gd name="T42" fmla="*/ 2147483647 w 1475"/>
                <a:gd name="T43" fmla="*/ 2147483647 h 1603"/>
                <a:gd name="T44" fmla="*/ 2147483647 w 1475"/>
                <a:gd name="T45" fmla="*/ 2147483647 h 1603"/>
                <a:gd name="T46" fmla="*/ 2147483647 w 1475"/>
                <a:gd name="T47" fmla="*/ 2147483647 h 1603"/>
                <a:gd name="T48" fmla="*/ 2147483647 w 1475"/>
                <a:gd name="T49" fmla="*/ 2147483647 h 1603"/>
                <a:gd name="T50" fmla="*/ 2147483647 w 1475"/>
                <a:gd name="T51" fmla="*/ 2147483647 h 1603"/>
                <a:gd name="T52" fmla="*/ 2147483647 w 1475"/>
                <a:gd name="T53" fmla="*/ 2147483647 h 1603"/>
                <a:gd name="T54" fmla="*/ 2147483647 w 1475"/>
                <a:gd name="T55" fmla="*/ 2147483647 h 1603"/>
                <a:gd name="T56" fmla="*/ 2147483647 w 1475"/>
                <a:gd name="T57" fmla="*/ 2147483647 h 1603"/>
                <a:gd name="T58" fmla="*/ 2147483647 w 1475"/>
                <a:gd name="T59" fmla="*/ 2147483647 h 1603"/>
                <a:gd name="T60" fmla="*/ 2147483647 w 1475"/>
                <a:gd name="T61" fmla="*/ 2147483647 h 1603"/>
                <a:gd name="T62" fmla="*/ 2147483647 w 1475"/>
                <a:gd name="T63" fmla="*/ 2147483647 h 1603"/>
                <a:gd name="T64" fmla="*/ 2147483647 w 1475"/>
                <a:gd name="T65" fmla="*/ 2147483647 h 1603"/>
                <a:gd name="T66" fmla="*/ 2147483647 w 1475"/>
                <a:gd name="T67" fmla="*/ 2147483647 h 1603"/>
                <a:gd name="T68" fmla="*/ 2147483647 w 1475"/>
                <a:gd name="T69" fmla="*/ 2147483647 h 1603"/>
                <a:gd name="T70" fmla="*/ 2147483647 w 1475"/>
                <a:gd name="T71" fmla="*/ 2147483647 h 1603"/>
                <a:gd name="T72" fmla="*/ 2147483647 w 1475"/>
                <a:gd name="T73" fmla="*/ 2147483647 h 1603"/>
                <a:gd name="T74" fmla="*/ 2147483647 w 1475"/>
                <a:gd name="T75" fmla="*/ 2147483647 h 1603"/>
                <a:gd name="T76" fmla="*/ 2147483647 w 1475"/>
                <a:gd name="T77" fmla="*/ 2147483647 h 1603"/>
                <a:gd name="T78" fmla="*/ 2147483647 w 1475"/>
                <a:gd name="T79" fmla="*/ 2147483647 h 1603"/>
                <a:gd name="T80" fmla="*/ 2147483647 w 1475"/>
                <a:gd name="T81" fmla="*/ 2147483647 h 1603"/>
                <a:gd name="T82" fmla="*/ 2147483647 w 1475"/>
                <a:gd name="T83" fmla="*/ 2147483647 h 1603"/>
                <a:gd name="T84" fmla="*/ 445735903 w 1475"/>
                <a:gd name="T85" fmla="*/ 2147483647 h 1603"/>
                <a:gd name="T86" fmla="*/ 1405131174 w 1475"/>
                <a:gd name="T87" fmla="*/ 2147483647 h 1603"/>
                <a:gd name="T88" fmla="*/ 1847507297 w 1475"/>
                <a:gd name="T89" fmla="*/ 2147483647 h 1603"/>
                <a:gd name="T90" fmla="*/ 2147483647 w 1475"/>
                <a:gd name="T91" fmla="*/ 2147483647 h 1603"/>
                <a:gd name="T92" fmla="*/ 2147483647 w 1475"/>
                <a:gd name="T93" fmla="*/ 2147483647 h 1603"/>
                <a:gd name="T94" fmla="*/ 2147483647 w 1475"/>
                <a:gd name="T95" fmla="*/ 2147483647 h 1603"/>
                <a:gd name="T96" fmla="*/ 2147483647 w 1475"/>
                <a:gd name="T97" fmla="*/ 2147483647 h 1603"/>
                <a:gd name="T98" fmla="*/ 2147483647 w 1475"/>
                <a:gd name="T99" fmla="*/ 2147483647 h 1603"/>
                <a:gd name="T100" fmla="*/ 2147483647 w 1475"/>
                <a:gd name="T101" fmla="*/ 2147483647 h 1603"/>
                <a:gd name="T102" fmla="*/ 2147483647 w 1475"/>
                <a:gd name="T103" fmla="*/ 2147483647 h 1603"/>
                <a:gd name="T104" fmla="*/ 2147483647 w 1475"/>
                <a:gd name="T105" fmla="*/ 2147483647 h 1603"/>
                <a:gd name="T106" fmla="*/ 2147483647 w 1475"/>
                <a:gd name="T107" fmla="*/ 2147483647 h 1603"/>
                <a:gd name="T108" fmla="*/ 2147483647 w 1475"/>
                <a:gd name="T109" fmla="*/ 2147483647 h 1603"/>
                <a:gd name="T110" fmla="*/ 2147483647 w 1475"/>
                <a:gd name="T111" fmla="*/ 2147483647 h 1603"/>
                <a:gd name="T112" fmla="*/ 2147483647 w 1475"/>
                <a:gd name="T113" fmla="*/ 2147483647 h 1603"/>
                <a:gd name="T114" fmla="*/ 2147483647 w 1475"/>
                <a:gd name="T115" fmla="*/ 2147483647 h 1603"/>
                <a:gd name="T116" fmla="*/ 2147483647 w 1475"/>
                <a:gd name="T117" fmla="*/ 2147483647 h 1603"/>
                <a:gd name="T118" fmla="*/ 2147483647 w 1475"/>
                <a:gd name="T119" fmla="*/ 2147483647 h 1603"/>
                <a:gd name="T120" fmla="*/ 2147483647 w 1475"/>
                <a:gd name="T121" fmla="*/ 2147483647 h 1603"/>
                <a:gd name="T122" fmla="*/ 2147483647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8" name="Freeform 180"/>
            <p:cNvSpPr>
              <a:spLocks noChangeAspect="1"/>
            </p:cNvSpPr>
            <p:nvPr/>
          </p:nvSpPr>
          <p:spPr bwMode="auto">
            <a:xfrm>
              <a:off x="9505" y="8351"/>
              <a:ext cx="1584" cy="2100"/>
            </a:xfrm>
            <a:custGeom>
              <a:avLst/>
              <a:gdLst>
                <a:gd name="T0" fmla="*/ 2147483647 w 993"/>
                <a:gd name="T1" fmla="*/ 2147483647 h 1319"/>
                <a:gd name="T2" fmla="*/ 2147483647 w 993"/>
                <a:gd name="T3" fmla="*/ 2147483647 h 1319"/>
                <a:gd name="T4" fmla="*/ 2147483647 w 993"/>
                <a:gd name="T5" fmla="*/ 2147483647 h 1319"/>
                <a:gd name="T6" fmla="*/ 2147483647 w 993"/>
                <a:gd name="T7" fmla="*/ 2147483647 h 1319"/>
                <a:gd name="T8" fmla="*/ 2147483647 w 993"/>
                <a:gd name="T9" fmla="*/ 2147483647 h 1319"/>
                <a:gd name="T10" fmla="*/ 2147483647 w 993"/>
                <a:gd name="T11" fmla="*/ 2147483647 h 1319"/>
                <a:gd name="T12" fmla="*/ 2147483647 w 993"/>
                <a:gd name="T13" fmla="*/ 2147483647 h 1319"/>
                <a:gd name="T14" fmla="*/ 2147483647 w 993"/>
                <a:gd name="T15" fmla="*/ 2147483647 h 1319"/>
                <a:gd name="T16" fmla="*/ 2147483647 w 993"/>
                <a:gd name="T17" fmla="*/ 2147483647 h 1319"/>
                <a:gd name="T18" fmla="*/ 2147483647 w 993"/>
                <a:gd name="T19" fmla="*/ 2147483647 h 1319"/>
                <a:gd name="T20" fmla="*/ 2147483647 w 993"/>
                <a:gd name="T21" fmla="*/ 2147483647 h 1319"/>
                <a:gd name="T22" fmla="*/ 2147483647 w 993"/>
                <a:gd name="T23" fmla="*/ 2147483647 h 1319"/>
                <a:gd name="T24" fmla="*/ 2147483647 w 993"/>
                <a:gd name="T25" fmla="*/ 2147483647 h 1319"/>
                <a:gd name="T26" fmla="*/ 2147483647 w 993"/>
                <a:gd name="T27" fmla="*/ 2147483647 h 1319"/>
                <a:gd name="T28" fmla="*/ 2147483647 w 993"/>
                <a:gd name="T29" fmla="*/ 2147483647 h 1319"/>
                <a:gd name="T30" fmla="*/ 2147483647 w 993"/>
                <a:gd name="T31" fmla="*/ 2147483647 h 1319"/>
                <a:gd name="T32" fmla="*/ 2147483647 w 993"/>
                <a:gd name="T33" fmla="*/ 2147483647 h 1319"/>
                <a:gd name="T34" fmla="*/ 2147483647 w 993"/>
                <a:gd name="T35" fmla="*/ 2147483647 h 1319"/>
                <a:gd name="T36" fmla="*/ 2147483647 w 993"/>
                <a:gd name="T37" fmla="*/ 2147483647 h 1319"/>
                <a:gd name="T38" fmla="*/ 2147483647 w 993"/>
                <a:gd name="T39" fmla="*/ 2147483647 h 1319"/>
                <a:gd name="T40" fmla="*/ 2147483647 w 993"/>
                <a:gd name="T41" fmla="*/ 2147483647 h 1319"/>
                <a:gd name="T42" fmla="*/ 2147483647 w 993"/>
                <a:gd name="T43" fmla="*/ 2147483647 h 1319"/>
                <a:gd name="T44" fmla="*/ 2147483647 w 993"/>
                <a:gd name="T45" fmla="*/ 2147483647 h 1319"/>
                <a:gd name="T46" fmla="*/ 2147483647 w 993"/>
                <a:gd name="T47" fmla="*/ 2147483647 h 1319"/>
                <a:gd name="T48" fmla="*/ 2147483647 w 993"/>
                <a:gd name="T49" fmla="*/ 2147483647 h 1319"/>
                <a:gd name="T50" fmla="*/ 2147483647 w 993"/>
                <a:gd name="T51" fmla="*/ 2147483647 h 1319"/>
                <a:gd name="T52" fmla="*/ 2147483647 w 993"/>
                <a:gd name="T53" fmla="*/ 2147483647 h 1319"/>
                <a:gd name="T54" fmla="*/ 2147483647 w 993"/>
                <a:gd name="T55" fmla="*/ 2147483647 h 1319"/>
                <a:gd name="T56" fmla="*/ 2147483647 w 993"/>
                <a:gd name="T57" fmla="*/ 2147483647 h 1319"/>
                <a:gd name="T58" fmla="*/ 2147483647 w 993"/>
                <a:gd name="T59" fmla="*/ 2147483647 h 1319"/>
                <a:gd name="T60" fmla="*/ 2147483647 w 993"/>
                <a:gd name="T61" fmla="*/ 2147483647 h 1319"/>
                <a:gd name="T62" fmla="*/ 2147483647 w 993"/>
                <a:gd name="T63" fmla="*/ 2147483647 h 1319"/>
                <a:gd name="T64" fmla="*/ 2147483647 w 993"/>
                <a:gd name="T65" fmla="*/ 2147483647 h 1319"/>
                <a:gd name="T66" fmla="*/ 2147483647 w 993"/>
                <a:gd name="T67" fmla="*/ 2147483647 h 1319"/>
                <a:gd name="T68" fmla="*/ 2147483647 w 993"/>
                <a:gd name="T69" fmla="*/ 2147483647 h 1319"/>
                <a:gd name="T70" fmla="*/ 2147483647 w 993"/>
                <a:gd name="T71" fmla="*/ 2147483647 h 1319"/>
                <a:gd name="T72" fmla="*/ 2147483647 w 993"/>
                <a:gd name="T73" fmla="*/ 2147483647 h 1319"/>
                <a:gd name="T74" fmla="*/ 2147483647 w 993"/>
                <a:gd name="T75" fmla="*/ 2147483647 h 1319"/>
                <a:gd name="T76" fmla="*/ 2147483647 w 993"/>
                <a:gd name="T77" fmla="*/ 2147483647 h 1319"/>
                <a:gd name="T78" fmla="*/ 2147483647 w 993"/>
                <a:gd name="T79" fmla="*/ 2147483647 h 1319"/>
                <a:gd name="T80" fmla="*/ 2147483647 w 993"/>
                <a:gd name="T81" fmla="*/ 2147483647 h 1319"/>
                <a:gd name="T82" fmla="*/ 2147483647 w 993"/>
                <a:gd name="T83" fmla="*/ 2147483647 h 1319"/>
                <a:gd name="T84" fmla="*/ 1812862153 w 993"/>
                <a:gd name="T85" fmla="*/ 2147483647 h 1319"/>
                <a:gd name="T86" fmla="*/ 439120909 w 993"/>
                <a:gd name="T87" fmla="*/ 2147483647 h 1319"/>
                <a:gd name="T88" fmla="*/ 0 w 993"/>
                <a:gd name="T89" fmla="*/ 2147483647 h 1319"/>
                <a:gd name="T90" fmla="*/ 1812862153 w 993"/>
                <a:gd name="T91" fmla="*/ 2147483647 h 1319"/>
                <a:gd name="T92" fmla="*/ 1812862153 w 993"/>
                <a:gd name="T93" fmla="*/ 2147483647 h 1319"/>
                <a:gd name="T94" fmla="*/ 2147483647 w 993"/>
                <a:gd name="T95" fmla="*/ 2147483647 h 1319"/>
                <a:gd name="T96" fmla="*/ 2147483647 w 993"/>
                <a:gd name="T97" fmla="*/ 2147483647 h 1319"/>
                <a:gd name="T98" fmla="*/ 2147483647 w 993"/>
                <a:gd name="T99" fmla="*/ 2147483647 h 1319"/>
                <a:gd name="T100" fmla="*/ 2147483647 w 993"/>
                <a:gd name="T101" fmla="*/ 2147483647 h 1319"/>
                <a:gd name="T102" fmla="*/ 2147483647 w 993"/>
                <a:gd name="T103" fmla="*/ 2147483647 h 1319"/>
                <a:gd name="T104" fmla="*/ 2147483647 w 993"/>
                <a:gd name="T105" fmla="*/ 2147483647 h 1319"/>
                <a:gd name="T106" fmla="*/ 2147483647 w 993"/>
                <a:gd name="T107" fmla="*/ 2147483647 h 1319"/>
                <a:gd name="T108" fmla="*/ 2147483647 w 993"/>
                <a:gd name="T109" fmla="*/ 2147483647 h 1319"/>
                <a:gd name="T110" fmla="*/ 2147483647 w 993"/>
                <a:gd name="T111" fmla="*/ 0 h 1319"/>
                <a:gd name="T112" fmla="*/ 2147483647 w 993"/>
                <a:gd name="T113" fmla="*/ 844627775 h 1319"/>
                <a:gd name="T114" fmla="*/ 2147483647 w 993"/>
                <a:gd name="T115" fmla="*/ 1252247642 h 1319"/>
                <a:gd name="T116" fmla="*/ 2147483647 w 993"/>
                <a:gd name="T117" fmla="*/ 1664397164 h 1319"/>
                <a:gd name="T118" fmla="*/ 2147483647 w 993"/>
                <a:gd name="T119" fmla="*/ 2147483647 h 1319"/>
                <a:gd name="T120" fmla="*/ 2147483647 w 993"/>
                <a:gd name="T121" fmla="*/ 2147483647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a:lstStyle/>
            <a:p>
              <a:endParaRPr lang="ja-JP" altLang="en-US"/>
            </a:p>
          </p:txBody>
        </p:sp>
        <p:sp>
          <p:nvSpPr>
            <p:cNvPr id="3209" name="Freeform 181"/>
            <p:cNvSpPr>
              <a:spLocks noChangeAspect="1"/>
            </p:cNvSpPr>
            <p:nvPr/>
          </p:nvSpPr>
          <p:spPr bwMode="auto">
            <a:xfrm>
              <a:off x="9913" y="4285"/>
              <a:ext cx="1606" cy="2982"/>
            </a:xfrm>
            <a:custGeom>
              <a:avLst/>
              <a:gdLst>
                <a:gd name="T0" fmla="*/ 2147483647 w 1006"/>
                <a:gd name="T1" fmla="*/ 2147483647 h 1873"/>
                <a:gd name="T2" fmla="*/ 2147483647 w 1006"/>
                <a:gd name="T3" fmla="*/ 2147483647 h 1873"/>
                <a:gd name="T4" fmla="*/ 2147483647 w 1006"/>
                <a:gd name="T5" fmla="*/ 2147483647 h 1873"/>
                <a:gd name="T6" fmla="*/ 2147483647 w 1006"/>
                <a:gd name="T7" fmla="*/ 2147483647 h 1873"/>
                <a:gd name="T8" fmla="*/ 2147483647 w 1006"/>
                <a:gd name="T9" fmla="*/ 2147483647 h 1873"/>
                <a:gd name="T10" fmla="*/ 2147483647 w 1006"/>
                <a:gd name="T11" fmla="*/ 2147483647 h 1873"/>
                <a:gd name="T12" fmla="*/ 2147483647 w 1006"/>
                <a:gd name="T13" fmla="*/ 2147483647 h 1873"/>
                <a:gd name="T14" fmla="*/ 2147483647 w 1006"/>
                <a:gd name="T15" fmla="*/ 2147483647 h 1873"/>
                <a:gd name="T16" fmla="*/ 2147483647 w 1006"/>
                <a:gd name="T17" fmla="*/ 2147483647 h 1873"/>
                <a:gd name="T18" fmla="*/ 2147483647 w 1006"/>
                <a:gd name="T19" fmla="*/ 2147483647 h 1873"/>
                <a:gd name="T20" fmla="*/ 2147483647 w 1006"/>
                <a:gd name="T21" fmla="*/ 2147483647 h 1873"/>
                <a:gd name="T22" fmla="*/ 2147483647 w 1006"/>
                <a:gd name="T23" fmla="*/ 2147483647 h 1873"/>
                <a:gd name="T24" fmla="*/ 2147483647 w 1006"/>
                <a:gd name="T25" fmla="*/ 2147483647 h 1873"/>
                <a:gd name="T26" fmla="*/ 2147483647 w 1006"/>
                <a:gd name="T27" fmla="*/ 2147483647 h 1873"/>
                <a:gd name="T28" fmla="*/ 2147483647 w 1006"/>
                <a:gd name="T29" fmla="*/ 2147483647 h 1873"/>
                <a:gd name="T30" fmla="*/ 2147483647 w 1006"/>
                <a:gd name="T31" fmla="*/ 2147483647 h 1873"/>
                <a:gd name="T32" fmla="*/ 2147483647 w 1006"/>
                <a:gd name="T33" fmla="*/ 2147483647 h 1873"/>
                <a:gd name="T34" fmla="*/ 2147483647 w 1006"/>
                <a:gd name="T35" fmla="*/ 2147483647 h 1873"/>
                <a:gd name="T36" fmla="*/ 2147483647 w 1006"/>
                <a:gd name="T37" fmla="*/ 2147483647 h 1873"/>
                <a:gd name="T38" fmla="*/ 2147483647 w 1006"/>
                <a:gd name="T39" fmla="*/ 2147483647 h 1873"/>
                <a:gd name="T40" fmla="*/ 2147483647 w 1006"/>
                <a:gd name="T41" fmla="*/ 2147483647 h 1873"/>
                <a:gd name="T42" fmla="*/ 2147483647 w 1006"/>
                <a:gd name="T43" fmla="*/ 2147483647 h 1873"/>
                <a:gd name="T44" fmla="*/ 2147483647 w 1006"/>
                <a:gd name="T45" fmla="*/ 2147483647 h 1873"/>
                <a:gd name="T46" fmla="*/ 2147483647 w 1006"/>
                <a:gd name="T47" fmla="*/ 2147483647 h 1873"/>
                <a:gd name="T48" fmla="*/ 2147483647 w 1006"/>
                <a:gd name="T49" fmla="*/ 2147483647 h 1873"/>
                <a:gd name="T50" fmla="*/ 2147483647 w 1006"/>
                <a:gd name="T51" fmla="*/ 2147483647 h 1873"/>
                <a:gd name="T52" fmla="*/ 2147483647 w 1006"/>
                <a:gd name="T53" fmla="*/ 2147483647 h 1873"/>
                <a:gd name="T54" fmla="*/ 2147483647 w 1006"/>
                <a:gd name="T55" fmla="*/ 2147483647 h 1873"/>
                <a:gd name="T56" fmla="*/ 2147483647 w 1006"/>
                <a:gd name="T57" fmla="*/ 2147483647 h 1873"/>
                <a:gd name="T58" fmla="*/ 2147483647 w 1006"/>
                <a:gd name="T59" fmla="*/ 2147483647 h 1873"/>
                <a:gd name="T60" fmla="*/ 2147483647 w 1006"/>
                <a:gd name="T61" fmla="*/ 2147483647 h 1873"/>
                <a:gd name="T62" fmla="*/ 2147483647 w 1006"/>
                <a:gd name="T63" fmla="*/ 2147483647 h 1873"/>
                <a:gd name="T64" fmla="*/ 2147483647 w 1006"/>
                <a:gd name="T65" fmla="*/ 2147483647 h 1873"/>
                <a:gd name="T66" fmla="*/ 2147483647 w 1006"/>
                <a:gd name="T67" fmla="*/ 2147483647 h 1873"/>
                <a:gd name="T68" fmla="*/ 2147483647 w 1006"/>
                <a:gd name="T69" fmla="*/ 2147483647 h 1873"/>
                <a:gd name="T70" fmla="*/ 2147483647 w 1006"/>
                <a:gd name="T71" fmla="*/ 2147483647 h 1873"/>
                <a:gd name="T72" fmla="*/ 2147483647 w 1006"/>
                <a:gd name="T73" fmla="*/ 2147483647 h 1873"/>
                <a:gd name="T74" fmla="*/ 2147483647 w 1006"/>
                <a:gd name="T75" fmla="*/ 2147483647 h 1873"/>
                <a:gd name="T76" fmla="*/ 2147483647 w 1006"/>
                <a:gd name="T77" fmla="*/ 2147483647 h 1873"/>
                <a:gd name="T78" fmla="*/ 2147483647 w 1006"/>
                <a:gd name="T79" fmla="*/ 2147483647 h 1873"/>
                <a:gd name="T80" fmla="*/ 2147483647 w 1006"/>
                <a:gd name="T81" fmla="*/ 2147483647 h 1873"/>
                <a:gd name="T82" fmla="*/ 2147483647 w 1006"/>
                <a:gd name="T83" fmla="*/ 2147483647 h 1873"/>
                <a:gd name="T84" fmla="*/ 2147483647 w 1006"/>
                <a:gd name="T85" fmla="*/ 2147483647 h 1873"/>
                <a:gd name="T86" fmla="*/ 2147483647 w 1006"/>
                <a:gd name="T87" fmla="*/ 2147483647 h 1873"/>
                <a:gd name="T88" fmla="*/ 2147483647 w 1006"/>
                <a:gd name="T89" fmla="*/ 2147483647 h 1873"/>
                <a:gd name="T90" fmla="*/ 2147483647 w 1006"/>
                <a:gd name="T91" fmla="*/ 2147483647 h 1873"/>
                <a:gd name="T92" fmla="*/ 2147483647 w 1006"/>
                <a:gd name="T93" fmla="*/ 2147483647 h 1873"/>
                <a:gd name="T94" fmla="*/ 2147483647 w 1006"/>
                <a:gd name="T95" fmla="*/ 2147483647 h 1873"/>
                <a:gd name="T96" fmla="*/ 1380924978 w 1006"/>
                <a:gd name="T97" fmla="*/ 2147483647 h 1873"/>
                <a:gd name="T98" fmla="*/ 2147483647 w 1006"/>
                <a:gd name="T99" fmla="*/ 2147483647 h 1873"/>
                <a:gd name="T100" fmla="*/ 2147483647 w 1006"/>
                <a:gd name="T101" fmla="*/ 2147483647 h 1873"/>
                <a:gd name="T102" fmla="*/ 2147483647 w 1006"/>
                <a:gd name="T103" fmla="*/ 2147483647 h 1873"/>
                <a:gd name="T104" fmla="*/ 2147483647 w 1006"/>
                <a:gd name="T105" fmla="*/ 1265900466 h 1873"/>
                <a:gd name="T106" fmla="*/ 2147483647 w 1006"/>
                <a:gd name="T107" fmla="*/ 0 h 1873"/>
                <a:gd name="T108" fmla="*/ 2147483647 w 1006"/>
                <a:gd name="T109" fmla="*/ 2147483647 h 1873"/>
                <a:gd name="T110" fmla="*/ 2147483647 w 1006"/>
                <a:gd name="T111" fmla="*/ 2147483647 h 1873"/>
                <a:gd name="T112" fmla="*/ 2147483647 w 1006"/>
                <a:gd name="T113" fmla="*/ 2147483647 h 1873"/>
                <a:gd name="T114" fmla="*/ 2147483647 w 1006"/>
                <a:gd name="T115" fmla="*/ 2147483647 h 1873"/>
                <a:gd name="T116" fmla="*/ 2147483647 w 1006"/>
                <a:gd name="T117" fmla="*/ 2147483647 h 1873"/>
                <a:gd name="T118" fmla="*/ 2147483647 w 1006"/>
                <a:gd name="T119" fmla="*/ 2147483647 h 1873"/>
                <a:gd name="T120" fmla="*/ 2147483647 w 1006"/>
                <a:gd name="T121" fmla="*/ 2147483647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a:solidFill>
                <a:srgbClr val="000000"/>
              </a:solidFill>
              <a:round/>
              <a:headEnd/>
              <a:tailEnd/>
            </a:ln>
          </p:spPr>
          <p:txBody>
            <a:bodyPr/>
            <a:lstStyle/>
            <a:p>
              <a:endParaRPr lang="ja-JP" altLang="en-US"/>
            </a:p>
          </p:txBody>
        </p:sp>
        <p:sp>
          <p:nvSpPr>
            <p:cNvPr id="3210" name="Freeform 182"/>
            <p:cNvSpPr>
              <a:spLocks noChangeAspect="1"/>
            </p:cNvSpPr>
            <p:nvPr/>
          </p:nvSpPr>
          <p:spPr bwMode="auto">
            <a:xfrm>
              <a:off x="9918" y="10537"/>
              <a:ext cx="1992" cy="3906"/>
            </a:xfrm>
            <a:custGeom>
              <a:avLst/>
              <a:gdLst>
                <a:gd name="T0" fmla="*/ 2147483647 w 1248"/>
                <a:gd name="T1" fmla="*/ 2147483647 h 2454"/>
                <a:gd name="T2" fmla="*/ 2147483647 w 1248"/>
                <a:gd name="T3" fmla="*/ 2147483647 h 2454"/>
                <a:gd name="T4" fmla="*/ 2147483647 w 1248"/>
                <a:gd name="T5" fmla="*/ 2147483647 h 2454"/>
                <a:gd name="T6" fmla="*/ 2147483647 w 1248"/>
                <a:gd name="T7" fmla="*/ 2147483647 h 2454"/>
                <a:gd name="T8" fmla="*/ 2147483647 w 1248"/>
                <a:gd name="T9" fmla="*/ 2147483647 h 2454"/>
                <a:gd name="T10" fmla="*/ 2147483647 w 1248"/>
                <a:gd name="T11" fmla="*/ 2147483647 h 2454"/>
                <a:gd name="T12" fmla="*/ 2147483647 w 1248"/>
                <a:gd name="T13" fmla="*/ 2147483647 h 2454"/>
                <a:gd name="T14" fmla="*/ 2147483647 w 1248"/>
                <a:gd name="T15" fmla="*/ 2147483647 h 2454"/>
                <a:gd name="T16" fmla="*/ 2147483647 w 1248"/>
                <a:gd name="T17" fmla="*/ 2147483647 h 2454"/>
                <a:gd name="T18" fmla="*/ 2147483647 w 1248"/>
                <a:gd name="T19" fmla="*/ 2147483647 h 2454"/>
                <a:gd name="T20" fmla="*/ 2147483647 w 1248"/>
                <a:gd name="T21" fmla="*/ 2147483647 h 2454"/>
                <a:gd name="T22" fmla="*/ 2147483647 w 1248"/>
                <a:gd name="T23" fmla="*/ 2147483647 h 2454"/>
                <a:gd name="T24" fmla="*/ 2147483647 w 1248"/>
                <a:gd name="T25" fmla="*/ 2147483647 h 2454"/>
                <a:gd name="T26" fmla="*/ 2147483647 w 1248"/>
                <a:gd name="T27" fmla="*/ 2147483647 h 2454"/>
                <a:gd name="T28" fmla="*/ 2147483647 w 1248"/>
                <a:gd name="T29" fmla="*/ 2147483647 h 2454"/>
                <a:gd name="T30" fmla="*/ 2147483647 w 1248"/>
                <a:gd name="T31" fmla="*/ 2147483647 h 2454"/>
                <a:gd name="T32" fmla="*/ 2147483647 w 1248"/>
                <a:gd name="T33" fmla="*/ 2147483647 h 2454"/>
                <a:gd name="T34" fmla="*/ 2147483647 w 1248"/>
                <a:gd name="T35" fmla="*/ 2147483647 h 2454"/>
                <a:gd name="T36" fmla="*/ 2147483647 w 1248"/>
                <a:gd name="T37" fmla="*/ 2147483647 h 2454"/>
                <a:gd name="T38" fmla="*/ 2147483647 w 1248"/>
                <a:gd name="T39" fmla="*/ 2147483647 h 2454"/>
                <a:gd name="T40" fmla="*/ 2147483647 w 1248"/>
                <a:gd name="T41" fmla="*/ 2147483647 h 2454"/>
                <a:gd name="T42" fmla="*/ 2147483647 w 1248"/>
                <a:gd name="T43" fmla="*/ 2147483647 h 2454"/>
                <a:gd name="T44" fmla="*/ 2147483647 w 1248"/>
                <a:gd name="T45" fmla="*/ 2147483647 h 2454"/>
                <a:gd name="T46" fmla="*/ 2147483647 w 1248"/>
                <a:gd name="T47" fmla="*/ 2147483647 h 2454"/>
                <a:gd name="T48" fmla="*/ 2147483647 w 1248"/>
                <a:gd name="T49" fmla="*/ 2147483647 h 2454"/>
                <a:gd name="T50" fmla="*/ 2147483647 w 1248"/>
                <a:gd name="T51" fmla="*/ 2147483647 h 2454"/>
                <a:gd name="T52" fmla="*/ 2147483647 w 1248"/>
                <a:gd name="T53" fmla="*/ 2147483647 h 2454"/>
                <a:gd name="T54" fmla="*/ 2147483647 w 1248"/>
                <a:gd name="T55" fmla="*/ 2147483647 h 2454"/>
                <a:gd name="T56" fmla="*/ 2147483647 w 1248"/>
                <a:gd name="T57" fmla="*/ 2147483647 h 2454"/>
                <a:gd name="T58" fmla="*/ 2147483647 w 1248"/>
                <a:gd name="T59" fmla="*/ 2147483647 h 2454"/>
                <a:gd name="T60" fmla="*/ 2147483647 w 1248"/>
                <a:gd name="T61" fmla="*/ 2147483647 h 2454"/>
                <a:gd name="T62" fmla="*/ 2147483647 w 1248"/>
                <a:gd name="T63" fmla="*/ 2147483647 h 2454"/>
                <a:gd name="T64" fmla="*/ 2147483647 w 1248"/>
                <a:gd name="T65" fmla="*/ 2147483647 h 2454"/>
                <a:gd name="T66" fmla="*/ 2147483647 w 1248"/>
                <a:gd name="T67" fmla="*/ 2147483647 h 2454"/>
                <a:gd name="T68" fmla="*/ 2147483647 w 1248"/>
                <a:gd name="T69" fmla="*/ 2147483647 h 2454"/>
                <a:gd name="T70" fmla="*/ 2147483647 w 1248"/>
                <a:gd name="T71" fmla="*/ 2147483647 h 2454"/>
                <a:gd name="T72" fmla="*/ 2147483647 w 1248"/>
                <a:gd name="T73" fmla="*/ 2147483647 h 2454"/>
                <a:gd name="T74" fmla="*/ 2147483647 w 1248"/>
                <a:gd name="T75" fmla="*/ 2147483647 h 2454"/>
                <a:gd name="T76" fmla="*/ 2147483647 w 1248"/>
                <a:gd name="T77" fmla="*/ 2147483647 h 2454"/>
                <a:gd name="T78" fmla="*/ 2147483647 w 1248"/>
                <a:gd name="T79" fmla="*/ 2147483647 h 2454"/>
                <a:gd name="T80" fmla="*/ 2147483647 w 1248"/>
                <a:gd name="T81" fmla="*/ 2147483647 h 2454"/>
                <a:gd name="T82" fmla="*/ 2147483647 w 1248"/>
                <a:gd name="T83" fmla="*/ 2147483647 h 2454"/>
                <a:gd name="T84" fmla="*/ 2147483647 w 1248"/>
                <a:gd name="T85" fmla="*/ 2147483647 h 2454"/>
                <a:gd name="T86" fmla="*/ 2147483647 w 1248"/>
                <a:gd name="T87" fmla="*/ 2147483647 h 2454"/>
                <a:gd name="T88" fmla="*/ 2147483647 w 1248"/>
                <a:gd name="T89" fmla="*/ 2147483647 h 2454"/>
                <a:gd name="T90" fmla="*/ 2147483647 w 1248"/>
                <a:gd name="T91" fmla="*/ 2147483647 h 2454"/>
                <a:gd name="T92" fmla="*/ 2147483647 w 1248"/>
                <a:gd name="T93" fmla="*/ 2147483647 h 2454"/>
                <a:gd name="T94" fmla="*/ 2147483647 w 1248"/>
                <a:gd name="T95" fmla="*/ 2147483647 h 2454"/>
                <a:gd name="T96" fmla="*/ 447948322 w 1248"/>
                <a:gd name="T97" fmla="*/ 2147483647 h 2454"/>
                <a:gd name="T98" fmla="*/ 1821594413 w 1248"/>
                <a:gd name="T99" fmla="*/ 2147483647 h 2454"/>
                <a:gd name="T100" fmla="*/ 2147483647 w 1248"/>
                <a:gd name="T101" fmla="*/ 2147483647 h 2454"/>
                <a:gd name="T102" fmla="*/ 2147483647 w 1248"/>
                <a:gd name="T103" fmla="*/ 2147483647 h 2454"/>
                <a:gd name="T104" fmla="*/ 2147483647 w 1248"/>
                <a:gd name="T105" fmla="*/ 2147483647 h 2454"/>
                <a:gd name="T106" fmla="*/ 2147483647 w 1248"/>
                <a:gd name="T107" fmla="*/ 2147483647 h 2454"/>
                <a:gd name="T108" fmla="*/ 2147483647 w 1248"/>
                <a:gd name="T109" fmla="*/ 2147483647 h 2454"/>
                <a:gd name="T110" fmla="*/ 2147483647 w 1248"/>
                <a:gd name="T111" fmla="*/ 2147483647 h 2454"/>
                <a:gd name="T112" fmla="*/ 2147483647 w 1248"/>
                <a:gd name="T113" fmla="*/ 2147483647 h 2454"/>
                <a:gd name="T114" fmla="*/ 2147483647 w 1248"/>
                <a:gd name="T115" fmla="*/ 2147483647 h 2454"/>
                <a:gd name="T116" fmla="*/ 2147483647 w 1248"/>
                <a:gd name="T117" fmla="*/ 1688788142 h 2454"/>
                <a:gd name="T118" fmla="*/ 2147483647 w 1248"/>
                <a:gd name="T119" fmla="*/ 2147483647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solidFill>
              <a:srgbClr val="FFFFFF"/>
            </a:solidFill>
            <a:ln w="0">
              <a:solidFill>
                <a:srgbClr val="000000"/>
              </a:solidFill>
              <a:round/>
              <a:headEnd/>
              <a:tailEnd/>
            </a:ln>
          </p:spPr>
          <p:txBody>
            <a:bodyPr/>
            <a:lstStyle/>
            <a:p>
              <a:endParaRPr lang="ja-JP" altLang="en-US"/>
            </a:p>
          </p:txBody>
        </p:sp>
        <p:sp>
          <p:nvSpPr>
            <p:cNvPr id="3211" name="Freeform 183" descr="50%"/>
            <p:cNvSpPr>
              <a:spLocks noChangeAspect="1"/>
            </p:cNvSpPr>
            <p:nvPr/>
          </p:nvSpPr>
          <p:spPr bwMode="auto">
            <a:xfrm>
              <a:off x="10909" y="7786"/>
              <a:ext cx="1923" cy="1377"/>
            </a:xfrm>
            <a:custGeom>
              <a:avLst/>
              <a:gdLst>
                <a:gd name="T0" fmla="*/ 2147483647 w 1205"/>
                <a:gd name="T1" fmla="*/ 2147483647 h 865"/>
                <a:gd name="T2" fmla="*/ 2147483647 w 1205"/>
                <a:gd name="T3" fmla="*/ 2147483647 h 865"/>
                <a:gd name="T4" fmla="*/ 2147483647 w 1205"/>
                <a:gd name="T5" fmla="*/ 2147483647 h 865"/>
                <a:gd name="T6" fmla="*/ 2147483647 w 1205"/>
                <a:gd name="T7" fmla="*/ 2147483647 h 865"/>
                <a:gd name="T8" fmla="*/ 2147483647 w 1205"/>
                <a:gd name="T9" fmla="*/ 2147483647 h 865"/>
                <a:gd name="T10" fmla="*/ 2147483647 w 1205"/>
                <a:gd name="T11" fmla="*/ 2147483647 h 865"/>
                <a:gd name="T12" fmla="*/ 2147483647 w 1205"/>
                <a:gd name="T13" fmla="*/ 2147483647 h 865"/>
                <a:gd name="T14" fmla="*/ 2147483647 w 1205"/>
                <a:gd name="T15" fmla="*/ 2147483647 h 865"/>
                <a:gd name="T16" fmla="*/ 2147483647 w 1205"/>
                <a:gd name="T17" fmla="*/ 2147483647 h 865"/>
                <a:gd name="T18" fmla="*/ 2147483647 w 1205"/>
                <a:gd name="T19" fmla="*/ 2147483647 h 865"/>
                <a:gd name="T20" fmla="*/ 2147483647 w 1205"/>
                <a:gd name="T21" fmla="*/ 2147483647 h 865"/>
                <a:gd name="T22" fmla="*/ 2147483647 w 1205"/>
                <a:gd name="T23" fmla="*/ 2147483647 h 865"/>
                <a:gd name="T24" fmla="*/ 2147483647 w 1205"/>
                <a:gd name="T25" fmla="*/ 2147483647 h 865"/>
                <a:gd name="T26" fmla="*/ 2147483647 w 1205"/>
                <a:gd name="T27" fmla="*/ 2147483647 h 865"/>
                <a:gd name="T28" fmla="*/ 2147483647 w 1205"/>
                <a:gd name="T29" fmla="*/ 2147483647 h 865"/>
                <a:gd name="T30" fmla="*/ 2147483647 w 1205"/>
                <a:gd name="T31" fmla="*/ 2147483647 h 865"/>
                <a:gd name="T32" fmla="*/ 2147483647 w 1205"/>
                <a:gd name="T33" fmla="*/ 2147483647 h 865"/>
                <a:gd name="T34" fmla="*/ 2147483647 w 1205"/>
                <a:gd name="T35" fmla="*/ 2147483647 h 865"/>
                <a:gd name="T36" fmla="*/ 2147483647 w 1205"/>
                <a:gd name="T37" fmla="*/ 2147483647 h 865"/>
                <a:gd name="T38" fmla="*/ 2147483647 w 1205"/>
                <a:gd name="T39" fmla="*/ 2147483647 h 865"/>
                <a:gd name="T40" fmla="*/ 2147483647 w 1205"/>
                <a:gd name="T41" fmla="*/ 2147483647 h 865"/>
                <a:gd name="T42" fmla="*/ 2147483647 w 1205"/>
                <a:gd name="T43" fmla="*/ 2147483647 h 865"/>
                <a:gd name="T44" fmla="*/ 2147483647 w 1205"/>
                <a:gd name="T45" fmla="*/ 2147483647 h 865"/>
                <a:gd name="T46" fmla="*/ 2147483647 w 1205"/>
                <a:gd name="T47" fmla="*/ 2147483647 h 865"/>
                <a:gd name="T48" fmla="*/ 2147483647 w 1205"/>
                <a:gd name="T49" fmla="*/ 2147483647 h 865"/>
                <a:gd name="T50" fmla="*/ 2147483647 w 1205"/>
                <a:gd name="T51" fmla="*/ 2147483647 h 865"/>
                <a:gd name="T52" fmla="*/ 2147483647 w 1205"/>
                <a:gd name="T53" fmla="*/ 2147483647 h 865"/>
                <a:gd name="T54" fmla="*/ 2147483647 w 1205"/>
                <a:gd name="T55" fmla="*/ 2147483647 h 865"/>
                <a:gd name="T56" fmla="*/ 2147483647 w 1205"/>
                <a:gd name="T57" fmla="*/ 2147483647 h 865"/>
                <a:gd name="T58" fmla="*/ 2147483647 w 1205"/>
                <a:gd name="T59" fmla="*/ 2147483647 h 865"/>
                <a:gd name="T60" fmla="*/ 2147483647 w 1205"/>
                <a:gd name="T61" fmla="*/ 2147483647 h 865"/>
                <a:gd name="T62" fmla="*/ 2147483647 w 1205"/>
                <a:gd name="T63" fmla="*/ 2147483647 h 865"/>
                <a:gd name="T64" fmla="*/ 2147483647 w 1205"/>
                <a:gd name="T65" fmla="*/ 2147483647 h 865"/>
                <a:gd name="T66" fmla="*/ 2147483647 w 1205"/>
                <a:gd name="T67" fmla="*/ 2147483647 h 865"/>
                <a:gd name="T68" fmla="*/ 2147483647 w 1205"/>
                <a:gd name="T69" fmla="*/ 2147483647 h 865"/>
                <a:gd name="T70" fmla="*/ 2147483647 w 1205"/>
                <a:gd name="T71" fmla="*/ 2147483647 h 865"/>
                <a:gd name="T72" fmla="*/ 2147483647 w 1205"/>
                <a:gd name="T73" fmla="*/ 2147483647 h 865"/>
                <a:gd name="T74" fmla="*/ 2147483647 w 1205"/>
                <a:gd name="T75" fmla="*/ 2147483647 h 865"/>
                <a:gd name="T76" fmla="*/ 2147483647 w 1205"/>
                <a:gd name="T77" fmla="*/ 2147483647 h 865"/>
                <a:gd name="T78" fmla="*/ 1365914805 w 1205"/>
                <a:gd name="T79" fmla="*/ 2147483647 h 865"/>
                <a:gd name="T80" fmla="*/ 444882119 w 1205"/>
                <a:gd name="T81" fmla="*/ 2147483647 h 865"/>
                <a:gd name="T82" fmla="*/ 0 w 1205"/>
                <a:gd name="T83" fmla="*/ 2147483647 h 865"/>
                <a:gd name="T84" fmla="*/ 919597288 w 1205"/>
                <a:gd name="T85" fmla="*/ 2147483647 h 865"/>
                <a:gd name="T86" fmla="*/ 2147483647 w 1205"/>
                <a:gd name="T87" fmla="*/ 2147483647 h 865"/>
                <a:gd name="T88" fmla="*/ 2147483647 w 1205"/>
                <a:gd name="T89" fmla="*/ 2147483647 h 865"/>
                <a:gd name="T90" fmla="*/ 2147483647 w 1205"/>
                <a:gd name="T91" fmla="*/ 2147483647 h 865"/>
                <a:gd name="T92" fmla="*/ 2147483647 w 1205"/>
                <a:gd name="T93" fmla="*/ 2147483647 h 865"/>
                <a:gd name="T94" fmla="*/ 2147483647 w 1205"/>
                <a:gd name="T95" fmla="*/ 2147483647 h 865"/>
                <a:gd name="T96" fmla="*/ 2147483647 w 1205"/>
                <a:gd name="T97" fmla="*/ 2147483647 h 865"/>
                <a:gd name="T98" fmla="*/ 2147483647 w 1205"/>
                <a:gd name="T99" fmla="*/ 2147483647 h 865"/>
                <a:gd name="T100" fmla="*/ 2147483647 w 1205"/>
                <a:gd name="T101" fmla="*/ 2147483647 h 865"/>
                <a:gd name="T102" fmla="*/ 2147483647 w 1205"/>
                <a:gd name="T103" fmla="*/ 2147483647 h 865"/>
                <a:gd name="T104" fmla="*/ 2147483647 w 1205"/>
                <a:gd name="T105" fmla="*/ 2147483647 h 865"/>
                <a:gd name="T106" fmla="*/ 2147483647 w 1205"/>
                <a:gd name="T107" fmla="*/ 2106007161 h 865"/>
                <a:gd name="T108" fmla="*/ 2147483647 w 1205"/>
                <a:gd name="T109" fmla="*/ 410882064 h 865"/>
                <a:gd name="T110" fmla="*/ 2147483647 w 1205"/>
                <a:gd name="T111" fmla="*/ 2147483647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12" name="Freeform 184"/>
            <p:cNvSpPr>
              <a:spLocks noChangeAspect="1"/>
            </p:cNvSpPr>
            <p:nvPr/>
          </p:nvSpPr>
          <p:spPr bwMode="auto">
            <a:xfrm>
              <a:off x="9278" y="1802"/>
              <a:ext cx="3396" cy="3432"/>
            </a:xfrm>
            <a:custGeom>
              <a:avLst/>
              <a:gdLst>
                <a:gd name="T0" fmla="*/ 2147483647 w 2128"/>
                <a:gd name="T1" fmla="*/ 410363914 h 2156"/>
                <a:gd name="T2" fmla="*/ 2147483647 w 2128"/>
                <a:gd name="T3" fmla="*/ 2099849414 h 2156"/>
                <a:gd name="T4" fmla="*/ 2147483647 w 2128"/>
                <a:gd name="T5" fmla="*/ 2147483647 h 2156"/>
                <a:gd name="T6" fmla="*/ 2147483647 w 2128"/>
                <a:gd name="T7" fmla="*/ 2147483647 h 2156"/>
                <a:gd name="T8" fmla="*/ 2147483647 w 2128"/>
                <a:gd name="T9" fmla="*/ 2147483647 h 2156"/>
                <a:gd name="T10" fmla="*/ 2147483647 w 2128"/>
                <a:gd name="T11" fmla="*/ 2147483647 h 2156"/>
                <a:gd name="T12" fmla="*/ 2147483647 w 2128"/>
                <a:gd name="T13" fmla="*/ 2147483647 h 2156"/>
                <a:gd name="T14" fmla="*/ 2147483647 w 2128"/>
                <a:gd name="T15" fmla="*/ 2147483647 h 2156"/>
                <a:gd name="T16" fmla="*/ 2147483647 w 2128"/>
                <a:gd name="T17" fmla="*/ 2147483647 h 2156"/>
                <a:gd name="T18" fmla="*/ 2147483647 w 2128"/>
                <a:gd name="T19" fmla="*/ 2147483647 h 2156"/>
                <a:gd name="T20" fmla="*/ 2147483647 w 2128"/>
                <a:gd name="T21" fmla="*/ 2147483647 h 2156"/>
                <a:gd name="T22" fmla="*/ 2147483647 w 2128"/>
                <a:gd name="T23" fmla="*/ 2147483647 h 2156"/>
                <a:gd name="T24" fmla="*/ 2147483647 w 2128"/>
                <a:gd name="T25" fmla="*/ 2147483647 h 2156"/>
                <a:gd name="T26" fmla="*/ 2147483647 w 2128"/>
                <a:gd name="T27" fmla="*/ 2147483647 h 2156"/>
                <a:gd name="T28" fmla="*/ 2147483647 w 2128"/>
                <a:gd name="T29" fmla="*/ 2147483647 h 2156"/>
                <a:gd name="T30" fmla="*/ 2147483647 w 2128"/>
                <a:gd name="T31" fmla="*/ 2147483647 h 2156"/>
                <a:gd name="T32" fmla="*/ 2147483647 w 2128"/>
                <a:gd name="T33" fmla="*/ 2147483647 h 2156"/>
                <a:gd name="T34" fmla="*/ 2147483647 w 2128"/>
                <a:gd name="T35" fmla="*/ 2147483647 h 2156"/>
                <a:gd name="T36" fmla="*/ 2147483647 w 2128"/>
                <a:gd name="T37" fmla="*/ 2147483647 h 2156"/>
                <a:gd name="T38" fmla="*/ 2147483647 w 2128"/>
                <a:gd name="T39" fmla="*/ 2147483647 h 2156"/>
                <a:gd name="T40" fmla="*/ 2147483647 w 2128"/>
                <a:gd name="T41" fmla="*/ 2147483647 h 2156"/>
                <a:gd name="T42" fmla="*/ 2147483647 w 2128"/>
                <a:gd name="T43" fmla="*/ 2147483647 h 2156"/>
                <a:gd name="T44" fmla="*/ 2147483647 w 2128"/>
                <a:gd name="T45" fmla="*/ 2147483647 h 2156"/>
                <a:gd name="T46" fmla="*/ 2147483647 w 2128"/>
                <a:gd name="T47" fmla="*/ 2147483647 h 2156"/>
                <a:gd name="T48" fmla="*/ 2147483647 w 2128"/>
                <a:gd name="T49" fmla="*/ 2147483647 h 2156"/>
                <a:gd name="T50" fmla="*/ 2147483647 w 2128"/>
                <a:gd name="T51" fmla="*/ 2147483647 h 2156"/>
                <a:gd name="T52" fmla="*/ 1844725963 w 2128"/>
                <a:gd name="T53" fmla="*/ 2147483647 h 2156"/>
                <a:gd name="T54" fmla="*/ 1403672683 w 2128"/>
                <a:gd name="T55" fmla="*/ 2147483647 h 2156"/>
                <a:gd name="T56" fmla="*/ 924801972 w 2128"/>
                <a:gd name="T57" fmla="*/ 2147483647 h 2156"/>
                <a:gd name="T58" fmla="*/ 0 w 2128"/>
                <a:gd name="T59" fmla="*/ 2147483647 h 2156"/>
                <a:gd name="T60" fmla="*/ 0 w 2128"/>
                <a:gd name="T61" fmla="*/ 2147483647 h 2156"/>
                <a:gd name="T62" fmla="*/ 484937751 w 2128"/>
                <a:gd name="T63" fmla="*/ 2147483647 h 2156"/>
                <a:gd name="T64" fmla="*/ 924801972 w 2128"/>
                <a:gd name="T65" fmla="*/ 2147483647 h 2156"/>
                <a:gd name="T66" fmla="*/ 1844725963 w 2128"/>
                <a:gd name="T67" fmla="*/ 2147483647 h 2156"/>
                <a:gd name="T68" fmla="*/ 2147483647 w 2128"/>
                <a:gd name="T69" fmla="*/ 2147483647 h 2156"/>
                <a:gd name="T70" fmla="*/ 2147483647 w 2128"/>
                <a:gd name="T71" fmla="*/ 2147483647 h 2156"/>
                <a:gd name="T72" fmla="*/ 2147483647 w 2128"/>
                <a:gd name="T73" fmla="*/ 2147483647 h 2156"/>
                <a:gd name="T74" fmla="*/ 2147483647 w 2128"/>
                <a:gd name="T75" fmla="*/ 2147483647 h 2156"/>
                <a:gd name="T76" fmla="*/ 2147483647 w 2128"/>
                <a:gd name="T77" fmla="*/ 2147483647 h 2156"/>
                <a:gd name="T78" fmla="*/ 2147483647 w 2128"/>
                <a:gd name="T79" fmla="*/ 2147483647 h 2156"/>
                <a:gd name="T80" fmla="*/ 2147483647 w 2128"/>
                <a:gd name="T81" fmla="*/ 2147483647 h 2156"/>
                <a:gd name="T82" fmla="*/ 2147483647 w 2128"/>
                <a:gd name="T83" fmla="*/ 2147483647 h 2156"/>
                <a:gd name="T84" fmla="*/ 2147483647 w 2128"/>
                <a:gd name="T85" fmla="*/ 2147483647 h 2156"/>
                <a:gd name="T86" fmla="*/ 2147483647 w 2128"/>
                <a:gd name="T87" fmla="*/ 2147483647 h 2156"/>
                <a:gd name="T88" fmla="*/ 2147483647 w 2128"/>
                <a:gd name="T89" fmla="*/ 2147483647 h 2156"/>
                <a:gd name="T90" fmla="*/ 2147483647 w 2128"/>
                <a:gd name="T91" fmla="*/ 2147483647 h 2156"/>
                <a:gd name="T92" fmla="*/ 2147483647 w 2128"/>
                <a:gd name="T93" fmla="*/ 2147483647 h 2156"/>
                <a:gd name="T94" fmla="*/ 2147483647 w 2128"/>
                <a:gd name="T95" fmla="*/ 2147483647 h 2156"/>
                <a:gd name="T96" fmla="*/ 2147483647 w 2128"/>
                <a:gd name="T97" fmla="*/ 2147483647 h 2156"/>
                <a:gd name="T98" fmla="*/ 2147483647 w 2128"/>
                <a:gd name="T99" fmla="*/ 2147483647 h 2156"/>
                <a:gd name="T100" fmla="*/ 2147483647 w 2128"/>
                <a:gd name="T101" fmla="*/ 2147483647 h 2156"/>
                <a:gd name="T102" fmla="*/ 2147483647 w 2128"/>
                <a:gd name="T103" fmla="*/ 2147483647 h 2156"/>
                <a:gd name="T104" fmla="*/ 2147483647 w 2128"/>
                <a:gd name="T105" fmla="*/ 2147483647 h 2156"/>
                <a:gd name="T106" fmla="*/ 2147483647 w 2128"/>
                <a:gd name="T107" fmla="*/ 2147483647 h 2156"/>
                <a:gd name="T108" fmla="*/ 2147483647 w 2128"/>
                <a:gd name="T109" fmla="*/ 2147483647 h 2156"/>
                <a:gd name="T110" fmla="*/ 2147483647 w 2128"/>
                <a:gd name="T111" fmla="*/ 2147483647 h 2156"/>
                <a:gd name="T112" fmla="*/ 2147483647 w 2128"/>
                <a:gd name="T113" fmla="*/ 2147483647 h 2156"/>
                <a:gd name="T114" fmla="*/ 2147483647 w 2128"/>
                <a:gd name="T115" fmla="*/ 2147483647 h 2156"/>
                <a:gd name="T116" fmla="*/ 2147483647 w 2128"/>
                <a:gd name="T117" fmla="*/ 1693050500 h 2156"/>
                <a:gd name="T118" fmla="*/ 2147483647 w 2128"/>
                <a:gd name="T119" fmla="*/ 4103639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a:solidFill>
                <a:srgbClr val="000000"/>
              </a:solidFill>
              <a:round/>
              <a:headEnd/>
              <a:tailEnd/>
            </a:ln>
          </p:spPr>
          <p:txBody>
            <a:bodyPr/>
            <a:lstStyle/>
            <a:p>
              <a:endParaRPr lang="ja-JP" altLang="en-US"/>
            </a:p>
          </p:txBody>
        </p:sp>
        <p:sp>
          <p:nvSpPr>
            <p:cNvPr id="3213" name="Freeform 185"/>
            <p:cNvSpPr>
              <a:spLocks noChangeAspect="1"/>
            </p:cNvSpPr>
            <p:nvPr/>
          </p:nvSpPr>
          <p:spPr bwMode="auto">
            <a:xfrm>
              <a:off x="6948" y="6161"/>
              <a:ext cx="1697" cy="1829"/>
            </a:xfrm>
            <a:custGeom>
              <a:avLst/>
              <a:gdLst>
                <a:gd name="T0" fmla="*/ 2147483647 w 1063"/>
                <a:gd name="T1" fmla="*/ 2147483647 h 1149"/>
                <a:gd name="T2" fmla="*/ 2147483647 w 1063"/>
                <a:gd name="T3" fmla="*/ 2147483647 h 1149"/>
                <a:gd name="T4" fmla="*/ 2147483647 w 1063"/>
                <a:gd name="T5" fmla="*/ 2147483647 h 1149"/>
                <a:gd name="T6" fmla="*/ 2147483647 w 1063"/>
                <a:gd name="T7" fmla="*/ 2147483647 h 1149"/>
                <a:gd name="T8" fmla="*/ 2147483647 w 1063"/>
                <a:gd name="T9" fmla="*/ 2147483647 h 1149"/>
                <a:gd name="T10" fmla="*/ 2147483647 w 1063"/>
                <a:gd name="T11" fmla="*/ 2147483647 h 1149"/>
                <a:gd name="T12" fmla="*/ 2147483647 w 1063"/>
                <a:gd name="T13" fmla="*/ 2147483647 h 1149"/>
                <a:gd name="T14" fmla="*/ 2147483647 w 1063"/>
                <a:gd name="T15" fmla="*/ 2147483647 h 1149"/>
                <a:gd name="T16" fmla="*/ 2147483647 w 1063"/>
                <a:gd name="T17" fmla="*/ 2147483647 h 1149"/>
                <a:gd name="T18" fmla="*/ 2147483647 w 1063"/>
                <a:gd name="T19" fmla="*/ 2147483647 h 1149"/>
                <a:gd name="T20" fmla="*/ 2147483647 w 1063"/>
                <a:gd name="T21" fmla="*/ 2147483647 h 1149"/>
                <a:gd name="T22" fmla="*/ 2147483647 w 1063"/>
                <a:gd name="T23" fmla="*/ 2147483647 h 1149"/>
                <a:gd name="T24" fmla="*/ 2147483647 w 1063"/>
                <a:gd name="T25" fmla="*/ 2147483647 h 1149"/>
                <a:gd name="T26" fmla="*/ 2147483647 w 1063"/>
                <a:gd name="T27" fmla="*/ 2147483647 h 1149"/>
                <a:gd name="T28" fmla="*/ 2147483647 w 1063"/>
                <a:gd name="T29" fmla="*/ 2147483647 h 1149"/>
                <a:gd name="T30" fmla="*/ 2147483647 w 1063"/>
                <a:gd name="T31" fmla="*/ 2147483647 h 1149"/>
                <a:gd name="T32" fmla="*/ 2147483647 w 1063"/>
                <a:gd name="T33" fmla="*/ 2147483647 h 1149"/>
                <a:gd name="T34" fmla="*/ 2147483647 w 1063"/>
                <a:gd name="T35" fmla="*/ 2147483647 h 1149"/>
                <a:gd name="T36" fmla="*/ 2147483647 w 1063"/>
                <a:gd name="T37" fmla="*/ 2147483647 h 1149"/>
                <a:gd name="T38" fmla="*/ 2147483647 w 1063"/>
                <a:gd name="T39" fmla="*/ 2147483647 h 1149"/>
                <a:gd name="T40" fmla="*/ 2147483647 w 1063"/>
                <a:gd name="T41" fmla="*/ 2147483647 h 1149"/>
                <a:gd name="T42" fmla="*/ 2147483647 w 1063"/>
                <a:gd name="T43" fmla="*/ 2147483647 h 1149"/>
                <a:gd name="T44" fmla="*/ 2147483647 w 1063"/>
                <a:gd name="T45" fmla="*/ 2147483647 h 1149"/>
                <a:gd name="T46" fmla="*/ 2147483647 w 1063"/>
                <a:gd name="T47" fmla="*/ 2147483647 h 1149"/>
                <a:gd name="T48" fmla="*/ 2147483647 w 1063"/>
                <a:gd name="T49" fmla="*/ 2147483647 h 1149"/>
                <a:gd name="T50" fmla="*/ 2147483647 w 1063"/>
                <a:gd name="T51" fmla="*/ 2147483647 h 1149"/>
                <a:gd name="T52" fmla="*/ 2147483647 w 1063"/>
                <a:gd name="T53" fmla="*/ 2147483647 h 1149"/>
                <a:gd name="T54" fmla="*/ 2147483647 w 1063"/>
                <a:gd name="T55" fmla="*/ 2147483647 h 1149"/>
                <a:gd name="T56" fmla="*/ 2147483647 w 1063"/>
                <a:gd name="T57" fmla="*/ 2147483647 h 1149"/>
                <a:gd name="T58" fmla="*/ 2147483647 w 1063"/>
                <a:gd name="T59" fmla="*/ 2147483647 h 1149"/>
                <a:gd name="T60" fmla="*/ 2147483647 w 1063"/>
                <a:gd name="T61" fmla="*/ 2147483647 h 1149"/>
                <a:gd name="T62" fmla="*/ 2147483647 w 1063"/>
                <a:gd name="T63" fmla="*/ 2147483647 h 1149"/>
                <a:gd name="T64" fmla="*/ 2147483647 w 1063"/>
                <a:gd name="T65" fmla="*/ 2147483647 h 1149"/>
                <a:gd name="T66" fmla="*/ 2147483647 w 1063"/>
                <a:gd name="T67" fmla="*/ 2147483647 h 1149"/>
                <a:gd name="T68" fmla="*/ 2147483647 w 1063"/>
                <a:gd name="T69" fmla="*/ 2147483647 h 1149"/>
                <a:gd name="T70" fmla="*/ 2147483647 w 1063"/>
                <a:gd name="T71" fmla="*/ 2147483647 h 1149"/>
                <a:gd name="T72" fmla="*/ 2147483647 w 1063"/>
                <a:gd name="T73" fmla="*/ 2147483647 h 1149"/>
                <a:gd name="T74" fmla="*/ 2147483647 w 1063"/>
                <a:gd name="T75" fmla="*/ 2147483647 h 1149"/>
                <a:gd name="T76" fmla="*/ 450218267 w 1063"/>
                <a:gd name="T77" fmla="*/ 2147483647 h 1149"/>
                <a:gd name="T78" fmla="*/ 450218267 w 1063"/>
                <a:gd name="T79" fmla="*/ 2147483647 h 1149"/>
                <a:gd name="T80" fmla="*/ 931109954 w 1063"/>
                <a:gd name="T81" fmla="*/ 2147483647 h 1149"/>
                <a:gd name="T82" fmla="*/ 2147483647 w 1063"/>
                <a:gd name="T83" fmla="*/ 2147483647 h 1149"/>
                <a:gd name="T84" fmla="*/ 1831759822 w 1063"/>
                <a:gd name="T85" fmla="*/ 2147483647 h 1149"/>
                <a:gd name="T86" fmla="*/ 931109954 w 1063"/>
                <a:gd name="T87" fmla="*/ 2147483647 h 1149"/>
                <a:gd name="T88" fmla="*/ 931109954 w 1063"/>
                <a:gd name="T89" fmla="*/ 2147483647 h 1149"/>
                <a:gd name="T90" fmla="*/ 1831759822 w 1063"/>
                <a:gd name="T91" fmla="*/ 2147483647 h 1149"/>
                <a:gd name="T92" fmla="*/ 2147483647 w 1063"/>
                <a:gd name="T93" fmla="*/ 2147483647 h 1149"/>
                <a:gd name="T94" fmla="*/ 1380975322 w 1063"/>
                <a:gd name="T95" fmla="*/ 2147483647 h 1149"/>
                <a:gd name="T96" fmla="*/ 931109954 w 1063"/>
                <a:gd name="T97" fmla="*/ 2147483647 h 1149"/>
                <a:gd name="T98" fmla="*/ 2147483647 w 1063"/>
                <a:gd name="T99" fmla="*/ 2147483647 h 1149"/>
                <a:gd name="T100" fmla="*/ 2147483647 w 1063"/>
                <a:gd name="T101" fmla="*/ 2147483647 h 1149"/>
                <a:gd name="T102" fmla="*/ 2147483647 w 1063"/>
                <a:gd name="T103" fmla="*/ 1244718573 h 1149"/>
                <a:gd name="T104" fmla="*/ 2147483647 w 1063"/>
                <a:gd name="T105" fmla="*/ 0 h 1149"/>
                <a:gd name="T106" fmla="*/ 2147483647 w 1063"/>
                <a:gd name="T107" fmla="*/ 2099284876 h 1149"/>
                <a:gd name="T108" fmla="*/ 2147483647 w 1063"/>
                <a:gd name="T109" fmla="*/ 2147483647 h 1149"/>
                <a:gd name="T110" fmla="*/ 2147483647 w 1063"/>
                <a:gd name="T111" fmla="*/ 2147483647 h 1149"/>
                <a:gd name="T112" fmla="*/ 2147483647 w 1063"/>
                <a:gd name="T113" fmla="*/ 2147483647 h 1149"/>
                <a:gd name="T114" fmla="*/ 2147483647 w 1063"/>
                <a:gd name="T115" fmla="*/ 2147483647 h 1149"/>
                <a:gd name="T116" fmla="*/ 2147483647 w 1063"/>
                <a:gd name="T117" fmla="*/ 2147483647 h 1149"/>
                <a:gd name="T118" fmla="*/ 2147483647 w 1063"/>
                <a:gd name="T119" fmla="*/ 2147483647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noFill/>
            <a:ln w="0">
              <a:solidFill>
                <a:srgbClr val="000000"/>
              </a:solidFill>
              <a:round/>
              <a:headEnd/>
              <a:tailEnd/>
            </a:ln>
          </p:spPr>
          <p:txBody>
            <a:bodyPr/>
            <a:lstStyle/>
            <a:p>
              <a:endParaRPr lang="ja-JP" altLang="en-US"/>
            </a:p>
          </p:txBody>
        </p:sp>
        <p:sp>
          <p:nvSpPr>
            <p:cNvPr id="3214" name="Freeform 186"/>
            <p:cNvSpPr>
              <a:spLocks noChangeAspect="1"/>
            </p:cNvSpPr>
            <p:nvPr/>
          </p:nvSpPr>
          <p:spPr bwMode="auto">
            <a:xfrm>
              <a:off x="11496" y="10564"/>
              <a:ext cx="2717" cy="4041"/>
            </a:xfrm>
            <a:custGeom>
              <a:avLst/>
              <a:gdLst>
                <a:gd name="T0" fmla="*/ 2147483647 w 1702"/>
                <a:gd name="T1" fmla="*/ 2147483647 h 2539"/>
                <a:gd name="T2" fmla="*/ 2147483647 w 1702"/>
                <a:gd name="T3" fmla="*/ 2147483647 h 2539"/>
                <a:gd name="T4" fmla="*/ 2147483647 w 1702"/>
                <a:gd name="T5" fmla="*/ 2147483647 h 2539"/>
                <a:gd name="T6" fmla="*/ 2147483647 w 1702"/>
                <a:gd name="T7" fmla="*/ 2147483647 h 2539"/>
                <a:gd name="T8" fmla="*/ 2147483647 w 1702"/>
                <a:gd name="T9" fmla="*/ 2147483647 h 2539"/>
                <a:gd name="T10" fmla="*/ 2147483647 w 1702"/>
                <a:gd name="T11" fmla="*/ 2147483647 h 2539"/>
                <a:gd name="T12" fmla="*/ 2147483647 w 1702"/>
                <a:gd name="T13" fmla="*/ 2147483647 h 2539"/>
                <a:gd name="T14" fmla="*/ 2147483647 w 1702"/>
                <a:gd name="T15" fmla="*/ 2147483647 h 2539"/>
                <a:gd name="T16" fmla="*/ 2147483647 w 1702"/>
                <a:gd name="T17" fmla="*/ 2147483647 h 2539"/>
                <a:gd name="T18" fmla="*/ 2147483647 w 1702"/>
                <a:gd name="T19" fmla="*/ 2147483647 h 2539"/>
                <a:gd name="T20" fmla="*/ 2147483647 w 1702"/>
                <a:gd name="T21" fmla="*/ 2147483647 h 2539"/>
                <a:gd name="T22" fmla="*/ 2147483647 w 1702"/>
                <a:gd name="T23" fmla="*/ 2147483647 h 2539"/>
                <a:gd name="T24" fmla="*/ 2147483647 w 1702"/>
                <a:gd name="T25" fmla="*/ 2147483647 h 2539"/>
                <a:gd name="T26" fmla="*/ 2147483647 w 1702"/>
                <a:gd name="T27" fmla="*/ 2147483647 h 2539"/>
                <a:gd name="T28" fmla="*/ 2147483647 w 1702"/>
                <a:gd name="T29" fmla="*/ 2147483647 h 2539"/>
                <a:gd name="T30" fmla="*/ 2147483647 w 1702"/>
                <a:gd name="T31" fmla="*/ 2147483647 h 2539"/>
                <a:gd name="T32" fmla="*/ 2147483647 w 1702"/>
                <a:gd name="T33" fmla="*/ 2147483647 h 2539"/>
                <a:gd name="T34" fmla="*/ 2147483647 w 1702"/>
                <a:gd name="T35" fmla="*/ 2147483647 h 2539"/>
                <a:gd name="T36" fmla="*/ 2147483647 w 1702"/>
                <a:gd name="T37" fmla="*/ 2147483647 h 2539"/>
                <a:gd name="T38" fmla="*/ 2147483647 w 1702"/>
                <a:gd name="T39" fmla="*/ 2147483647 h 2539"/>
                <a:gd name="T40" fmla="*/ 2147483647 w 1702"/>
                <a:gd name="T41" fmla="*/ 2147483647 h 2539"/>
                <a:gd name="T42" fmla="*/ 2147483647 w 1702"/>
                <a:gd name="T43" fmla="*/ 2147483647 h 2539"/>
                <a:gd name="T44" fmla="*/ 2147483647 w 1702"/>
                <a:gd name="T45" fmla="*/ 2147483647 h 2539"/>
                <a:gd name="T46" fmla="*/ 2147483647 w 1702"/>
                <a:gd name="T47" fmla="*/ 2147483647 h 2539"/>
                <a:gd name="T48" fmla="*/ 2147483647 w 1702"/>
                <a:gd name="T49" fmla="*/ 2147483647 h 2539"/>
                <a:gd name="T50" fmla="*/ 2147483647 w 1702"/>
                <a:gd name="T51" fmla="*/ 2147483647 h 2539"/>
                <a:gd name="T52" fmla="*/ 2147483647 w 1702"/>
                <a:gd name="T53" fmla="*/ 2147483647 h 2539"/>
                <a:gd name="T54" fmla="*/ 2147483647 w 1702"/>
                <a:gd name="T55" fmla="*/ 2147483647 h 2539"/>
                <a:gd name="T56" fmla="*/ 2147483647 w 1702"/>
                <a:gd name="T57" fmla="*/ 2147483647 h 2539"/>
                <a:gd name="T58" fmla="*/ 2147483647 w 1702"/>
                <a:gd name="T59" fmla="*/ 2147483647 h 2539"/>
                <a:gd name="T60" fmla="*/ 2147483647 w 1702"/>
                <a:gd name="T61" fmla="*/ 2147483647 h 2539"/>
                <a:gd name="T62" fmla="*/ 2147483647 w 1702"/>
                <a:gd name="T63" fmla="*/ 2147483647 h 2539"/>
                <a:gd name="T64" fmla="*/ 2147483647 w 1702"/>
                <a:gd name="T65" fmla="*/ 2147483647 h 2539"/>
                <a:gd name="T66" fmla="*/ 2147483647 w 1702"/>
                <a:gd name="T67" fmla="*/ 2147483647 h 2539"/>
                <a:gd name="T68" fmla="*/ 2147483647 w 1702"/>
                <a:gd name="T69" fmla="*/ 2147483647 h 2539"/>
                <a:gd name="T70" fmla="*/ 2147483647 w 1702"/>
                <a:gd name="T71" fmla="*/ 2147483647 h 2539"/>
                <a:gd name="T72" fmla="*/ 2147483647 w 1702"/>
                <a:gd name="T73" fmla="*/ 2147483647 h 2539"/>
                <a:gd name="T74" fmla="*/ 2147483647 w 1702"/>
                <a:gd name="T75" fmla="*/ 2147483647 h 2539"/>
                <a:gd name="T76" fmla="*/ 2147483647 w 1702"/>
                <a:gd name="T77" fmla="*/ 2147483647 h 2539"/>
                <a:gd name="T78" fmla="*/ 2147483647 w 1702"/>
                <a:gd name="T79" fmla="*/ 2147483647 h 2539"/>
                <a:gd name="T80" fmla="*/ 2147483647 w 1702"/>
                <a:gd name="T81" fmla="*/ 2147483647 h 2539"/>
                <a:gd name="T82" fmla="*/ 2147483647 w 1702"/>
                <a:gd name="T83" fmla="*/ 2147483647 h 2539"/>
                <a:gd name="T84" fmla="*/ 2147483647 w 1702"/>
                <a:gd name="T85" fmla="*/ 2147483647 h 2539"/>
                <a:gd name="T86" fmla="*/ 2147483647 w 1702"/>
                <a:gd name="T87" fmla="*/ 2147483647 h 2539"/>
                <a:gd name="T88" fmla="*/ 2147483647 w 1702"/>
                <a:gd name="T89" fmla="*/ 2147483647 h 2539"/>
                <a:gd name="T90" fmla="*/ 2147483647 w 1702"/>
                <a:gd name="T91" fmla="*/ 2147483647 h 2539"/>
                <a:gd name="T92" fmla="*/ 2147483647 w 1702"/>
                <a:gd name="T93" fmla="*/ 2147483647 h 2539"/>
                <a:gd name="T94" fmla="*/ 2147483647 w 1702"/>
                <a:gd name="T95" fmla="*/ 2147483647 h 2539"/>
                <a:gd name="T96" fmla="*/ 2147483647 w 1702"/>
                <a:gd name="T97" fmla="*/ 2147483647 h 2539"/>
                <a:gd name="T98" fmla="*/ 2147483647 w 1702"/>
                <a:gd name="T99" fmla="*/ 2147483647 h 2539"/>
                <a:gd name="T100" fmla="*/ 2147483647 w 1702"/>
                <a:gd name="T101" fmla="*/ 2147483647 h 2539"/>
                <a:gd name="T102" fmla="*/ 2147483647 w 1702"/>
                <a:gd name="T103" fmla="*/ 2147483647 h 2539"/>
                <a:gd name="T104" fmla="*/ 2147483647 w 1702"/>
                <a:gd name="T105" fmla="*/ 2147483647 h 2539"/>
                <a:gd name="T106" fmla="*/ 2147483647 w 1702"/>
                <a:gd name="T107" fmla="*/ 2147483647 h 2539"/>
                <a:gd name="T108" fmla="*/ 2147483647 w 1702"/>
                <a:gd name="T109" fmla="*/ 2147483647 h 2539"/>
                <a:gd name="T110" fmla="*/ 0 w 1702"/>
                <a:gd name="T111" fmla="*/ 2147483647 h 2539"/>
                <a:gd name="T112" fmla="*/ 0 w 1702"/>
                <a:gd name="T113" fmla="*/ 2147483647 h 2539"/>
                <a:gd name="T114" fmla="*/ 2147483647 w 1702"/>
                <a:gd name="T115" fmla="*/ 2147483647 h 2539"/>
                <a:gd name="T116" fmla="*/ 2147483647 w 1702"/>
                <a:gd name="T117" fmla="*/ 2147483647 h 2539"/>
                <a:gd name="T118" fmla="*/ 2147483647 w 1702"/>
                <a:gd name="T119" fmla="*/ 2147483647 h 2539"/>
                <a:gd name="T120" fmla="*/ 2147483647 w 1702"/>
                <a:gd name="T121" fmla="*/ 2147483647 h 2539"/>
                <a:gd name="T122" fmla="*/ 2147483647 w 1702"/>
                <a:gd name="T123" fmla="*/ 2147483647 h 2539"/>
                <a:gd name="T124" fmla="*/ 2147483647 w 1702"/>
                <a:gd name="T125" fmla="*/ 207947143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solidFill>
              <a:srgbClr val="FFFFFF"/>
            </a:solidFill>
            <a:ln w="0">
              <a:solidFill>
                <a:srgbClr val="000000"/>
              </a:solidFill>
              <a:round/>
              <a:headEnd/>
              <a:tailEnd/>
            </a:ln>
          </p:spPr>
          <p:txBody>
            <a:bodyPr/>
            <a:lstStyle/>
            <a:p>
              <a:endParaRPr lang="ja-JP" altLang="en-US"/>
            </a:p>
          </p:txBody>
        </p:sp>
        <p:sp>
          <p:nvSpPr>
            <p:cNvPr id="3215" name="Freeform 187"/>
            <p:cNvSpPr>
              <a:spLocks noChangeAspect="1"/>
            </p:cNvSpPr>
            <p:nvPr/>
          </p:nvSpPr>
          <p:spPr bwMode="auto">
            <a:xfrm>
              <a:off x="7649" y="5076"/>
              <a:ext cx="2852" cy="2641"/>
            </a:xfrm>
            <a:custGeom>
              <a:avLst/>
              <a:gdLst>
                <a:gd name="T0" fmla="*/ 2147483647 w 1787"/>
                <a:gd name="T1" fmla="*/ 2147483647 h 1659"/>
                <a:gd name="T2" fmla="*/ 2147483647 w 1787"/>
                <a:gd name="T3" fmla="*/ 2147483647 h 1659"/>
                <a:gd name="T4" fmla="*/ 2147483647 w 1787"/>
                <a:gd name="T5" fmla="*/ 2147483647 h 1659"/>
                <a:gd name="T6" fmla="*/ 2147483647 w 1787"/>
                <a:gd name="T7" fmla="*/ 2147483647 h 1659"/>
                <a:gd name="T8" fmla="*/ 2147483647 w 1787"/>
                <a:gd name="T9" fmla="*/ 2147483647 h 1659"/>
                <a:gd name="T10" fmla="*/ 2147483647 w 1787"/>
                <a:gd name="T11" fmla="*/ 2147483647 h 1659"/>
                <a:gd name="T12" fmla="*/ 2147483647 w 1787"/>
                <a:gd name="T13" fmla="*/ 2147483647 h 1659"/>
                <a:gd name="T14" fmla="*/ 2147483647 w 1787"/>
                <a:gd name="T15" fmla="*/ 2147483647 h 1659"/>
                <a:gd name="T16" fmla="*/ 2147483647 w 1787"/>
                <a:gd name="T17" fmla="*/ 2147483647 h 1659"/>
                <a:gd name="T18" fmla="*/ 2147483647 w 1787"/>
                <a:gd name="T19" fmla="*/ 2147483647 h 1659"/>
                <a:gd name="T20" fmla="*/ 2147483647 w 1787"/>
                <a:gd name="T21" fmla="*/ 2147483647 h 1659"/>
                <a:gd name="T22" fmla="*/ 2147483647 w 1787"/>
                <a:gd name="T23" fmla="*/ 2147483647 h 1659"/>
                <a:gd name="T24" fmla="*/ 2147483647 w 1787"/>
                <a:gd name="T25" fmla="*/ 2147483647 h 1659"/>
                <a:gd name="T26" fmla="*/ 2147483647 w 1787"/>
                <a:gd name="T27" fmla="*/ 2147483647 h 1659"/>
                <a:gd name="T28" fmla="*/ 2147483647 w 1787"/>
                <a:gd name="T29" fmla="*/ 2147483647 h 1659"/>
                <a:gd name="T30" fmla="*/ 2147483647 w 1787"/>
                <a:gd name="T31" fmla="*/ 2147483647 h 1659"/>
                <a:gd name="T32" fmla="*/ 2147483647 w 1787"/>
                <a:gd name="T33" fmla="*/ 2147483647 h 1659"/>
                <a:gd name="T34" fmla="*/ 2147483647 w 1787"/>
                <a:gd name="T35" fmla="*/ 2147483647 h 1659"/>
                <a:gd name="T36" fmla="*/ 2147483647 w 1787"/>
                <a:gd name="T37" fmla="*/ 2147483647 h 1659"/>
                <a:gd name="T38" fmla="*/ 2147483647 w 1787"/>
                <a:gd name="T39" fmla="*/ 2147483647 h 1659"/>
                <a:gd name="T40" fmla="*/ 2147483647 w 1787"/>
                <a:gd name="T41" fmla="*/ 2147483647 h 1659"/>
                <a:gd name="T42" fmla="*/ 2147483647 w 1787"/>
                <a:gd name="T43" fmla="*/ 2147483647 h 1659"/>
                <a:gd name="T44" fmla="*/ 2147483647 w 1787"/>
                <a:gd name="T45" fmla="*/ 2147483647 h 1659"/>
                <a:gd name="T46" fmla="*/ 2147483647 w 1787"/>
                <a:gd name="T47" fmla="*/ 2147483647 h 1659"/>
                <a:gd name="T48" fmla="*/ 2147483647 w 1787"/>
                <a:gd name="T49" fmla="*/ 2147483647 h 1659"/>
                <a:gd name="T50" fmla="*/ 2147483647 w 1787"/>
                <a:gd name="T51" fmla="*/ 2147483647 h 1659"/>
                <a:gd name="T52" fmla="*/ 2147483647 w 1787"/>
                <a:gd name="T53" fmla="*/ 2147483647 h 1659"/>
                <a:gd name="T54" fmla="*/ 2147483647 w 1787"/>
                <a:gd name="T55" fmla="*/ 2147483647 h 1659"/>
                <a:gd name="T56" fmla="*/ 2147483647 w 1787"/>
                <a:gd name="T57" fmla="*/ 2147483647 h 1659"/>
                <a:gd name="T58" fmla="*/ 2147483647 w 1787"/>
                <a:gd name="T59" fmla="*/ 2147483647 h 1659"/>
                <a:gd name="T60" fmla="*/ 2147483647 w 1787"/>
                <a:gd name="T61" fmla="*/ 2147483647 h 1659"/>
                <a:gd name="T62" fmla="*/ 2147483647 w 1787"/>
                <a:gd name="T63" fmla="*/ 2147483647 h 1659"/>
                <a:gd name="T64" fmla="*/ 2147483647 w 1787"/>
                <a:gd name="T65" fmla="*/ 2147483647 h 1659"/>
                <a:gd name="T66" fmla="*/ 2147483647 w 1787"/>
                <a:gd name="T67" fmla="*/ 2147483647 h 1659"/>
                <a:gd name="T68" fmla="*/ 2147483647 w 1787"/>
                <a:gd name="T69" fmla="*/ 2147483647 h 1659"/>
                <a:gd name="T70" fmla="*/ 2147483647 w 1787"/>
                <a:gd name="T71" fmla="*/ 2147483647 h 1659"/>
                <a:gd name="T72" fmla="*/ 2147483647 w 1787"/>
                <a:gd name="T73" fmla="*/ 2147483647 h 1659"/>
                <a:gd name="T74" fmla="*/ 2147483647 w 1787"/>
                <a:gd name="T75" fmla="*/ 2147483647 h 1659"/>
                <a:gd name="T76" fmla="*/ 2147483647 w 1787"/>
                <a:gd name="T77" fmla="*/ 2147483647 h 1659"/>
                <a:gd name="T78" fmla="*/ 2147483647 w 1787"/>
                <a:gd name="T79" fmla="*/ 2147483647 h 1659"/>
                <a:gd name="T80" fmla="*/ 2147483647 w 1787"/>
                <a:gd name="T81" fmla="*/ 2147483647 h 1659"/>
                <a:gd name="T82" fmla="*/ 2147483647 w 1787"/>
                <a:gd name="T83" fmla="*/ 2147483647 h 1659"/>
                <a:gd name="T84" fmla="*/ 2147483647 w 1787"/>
                <a:gd name="T85" fmla="*/ 2147483647 h 1659"/>
                <a:gd name="T86" fmla="*/ 2147483647 w 1787"/>
                <a:gd name="T87" fmla="*/ 2147483647 h 1659"/>
                <a:gd name="T88" fmla="*/ 2147483647 w 1787"/>
                <a:gd name="T89" fmla="*/ 2147483647 h 1659"/>
                <a:gd name="T90" fmla="*/ 2147483647 w 1787"/>
                <a:gd name="T91" fmla="*/ 2147483647 h 1659"/>
                <a:gd name="T92" fmla="*/ 2147483647 w 1787"/>
                <a:gd name="T93" fmla="*/ 2147483647 h 1659"/>
                <a:gd name="T94" fmla="*/ 2147483647 w 1787"/>
                <a:gd name="T95" fmla="*/ 2147483647 h 1659"/>
                <a:gd name="T96" fmla="*/ 2147483647 w 1787"/>
                <a:gd name="T97" fmla="*/ 2147483647 h 1659"/>
                <a:gd name="T98" fmla="*/ 2147483647 w 1787"/>
                <a:gd name="T99" fmla="*/ 2147483647 h 1659"/>
                <a:gd name="T100" fmla="*/ 2147483647 w 1787"/>
                <a:gd name="T101" fmla="*/ 2147483647 h 1659"/>
                <a:gd name="T102" fmla="*/ 2147483647 w 1787"/>
                <a:gd name="T103" fmla="*/ 2147483647 h 1659"/>
                <a:gd name="T104" fmla="*/ 2147483647 w 1787"/>
                <a:gd name="T105" fmla="*/ 2147483647 h 1659"/>
                <a:gd name="T106" fmla="*/ 936851925 w 1787"/>
                <a:gd name="T107" fmla="*/ 2147483647 h 1659"/>
                <a:gd name="T108" fmla="*/ 2147483647 w 1787"/>
                <a:gd name="T109" fmla="*/ 2147483647 h 1659"/>
                <a:gd name="T110" fmla="*/ 2147483647 w 1787"/>
                <a:gd name="T111" fmla="*/ 2147483647 h 1659"/>
                <a:gd name="T112" fmla="*/ 2147483647 w 1787"/>
                <a:gd name="T113" fmla="*/ 2147483647 h 1659"/>
                <a:gd name="T114" fmla="*/ 2147483647 w 1787"/>
                <a:gd name="T115" fmla="*/ 2147483647 h 1659"/>
                <a:gd name="T116" fmla="*/ 2147483647 w 1787"/>
                <a:gd name="T117" fmla="*/ 2147483647 h 1659"/>
                <a:gd name="T118" fmla="*/ 2147483647 w 1787"/>
                <a:gd name="T119" fmla="*/ 2147483647 h 1659"/>
                <a:gd name="T120" fmla="*/ 2147483647 w 1787"/>
                <a:gd name="T121" fmla="*/ 2147483647 h 1659"/>
                <a:gd name="T122" fmla="*/ 2147483647 w 1787"/>
                <a:gd name="T123" fmla="*/ 2147483647 h 1659"/>
                <a:gd name="T124" fmla="*/ 2147483647 w 1787"/>
                <a:gd name="T125" fmla="*/ 841223540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a:solidFill>
                <a:srgbClr val="000000"/>
              </a:solidFill>
              <a:round/>
              <a:headEnd/>
              <a:tailEnd/>
            </a:ln>
          </p:spPr>
          <p:txBody>
            <a:bodyPr/>
            <a:lstStyle/>
            <a:p>
              <a:endParaRPr lang="ja-JP" altLang="en-US"/>
            </a:p>
          </p:txBody>
        </p:sp>
        <p:sp>
          <p:nvSpPr>
            <p:cNvPr id="3216" name="Freeform 188"/>
            <p:cNvSpPr>
              <a:spLocks noChangeAspect="1"/>
            </p:cNvSpPr>
            <p:nvPr/>
          </p:nvSpPr>
          <p:spPr bwMode="auto">
            <a:xfrm>
              <a:off x="5997" y="3021"/>
              <a:ext cx="3554" cy="3140"/>
            </a:xfrm>
            <a:custGeom>
              <a:avLst/>
              <a:gdLst>
                <a:gd name="T0" fmla="*/ 2147483647 w 2227"/>
                <a:gd name="T1" fmla="*/ 847733653 h 1972"/>
                <a:gd name="T2" fmla="*/ 2147483647 w 2227"/>
                <a:gd name="T3" fmla="*/ 1270487149 h 1972"/>
                <a:gd name="T4" fmla="*/ 2147483647 w 2227"/>
                <a:gd name="T5" fmla="*/ 2121803636 h 1972"/>
                <a:gd name="T6" fmla="*/ 2147483647 w 2227"/>
                <a:gd name="T7" fmla="*/ 2147483647 h 1972"/>
                <a:gd name="T8" fmla="*/ 2147483647 w 2227"/>
                <a:gd name="T9" fmla="*/ 2147483647 h 1972"/>
                <a:gd name="T10" fmla="*/ 2147483647 w 2227"/>
                <a:gd name="T11" fmla="*/ 2147483647 h 1972"/>
                <a:gd name="T12" fmla="*/ 2147483647 w 2227"/>
                <a:gd name="T13" fmla="*/ 2147483647 h 1972"/>
                <a:gd name="T14" fmla="*/ 2147483647 w 2227"/>
                <a:gd name="T15" fmla="*/ 2147483647 h 1972"/>
                <a:gd name="T16" fmla="*/ 2147483647 w 2227"/>
                <a:gd name="T17" fmla="*/ 2147483647 h 1972"/>
                <a:gd name="T18" fmla="*/ 2147483647 w 2227"/>
                <a:gd name="T19" fmla="*/ 2147483647 h 1972"/>
                <a:gd name="T20" fmla="*/ 2147483647 w 2227"/>
                <a:gd name="T21" fmla="*/ 2147483647 h 1972"/>
                <a:gd name="T22" fmla="*/ 2147483647 w 2227"/>
                <a:gd name="T23" fmla="*/ 2147483647 h 1972"/>
                <a:gd name="T24" fmla="*/ 2147483647 w 2227"/>
                <a:gd name="T25" fmla="*/ 2147483647 h 1972"/>
                <a:gd name="T26" fmla="*/ 2147483647 w 2227"/>
                <a:gd name="T27" fmla="*/ 2147483647 h 1972"/>
                <a:gd name="T28" fmla="*/ 2147483647 w 2227"/>
                <a:gd name="T29" fmla="*/ 2147483647 h 1972"/>
                <a:gd name="T30" fmla="*/ 2147483647 w 2227"/>
                <a:gd name="T31" fmla="*/ 2147483647 h 1972"/>
                <a:gd name="T32" fmla="*/ 2147483647 w 2227"/>
                <a:gd name="T33" fmla="*/ 2147483647 h 1972"/>
                <a:gd name="T34" fmla="*/ 2147483647 w 2227"/>
                <a:gd name="T35" fmla="*/ 2147483647 h 1972"/>
                <a:gd name="T36" fmla="*/ 2147483647 w 2227"/>
                <a:gd name="T37" fmla="*/ 2147483647 h 1972"/>
                <a:gd name="T38" fmla="*/ 2147483647 w 2227"/>
                <a:gd name="T39" fmla="*/ 2147483647 h 1972"/>
                <a:gd name="T40" fmla="*/ 2147483647 w 2227"/>
                <a:gd name="T41" fmla="*/ 2147483647 h 1972"/>
                <a:gd name="T42" fmla="*/ 2147483647 w 2227"/>
                <a:gd name="T43" fmla="*/ 2147483647 h 1972"/>
                <a:gd name="T44" fmla="*/ 2147483647 w 2227"/>
                <a:gd name="T45" fmla="*/ 2147483647 h 1972"/>
                <a:gd name="T46" fmla="*/ 2147483647 w 2227"/>
                <a:gd name="T47" fmla="*/ 2147483647 h 1972"/>
                <a:gd name="T48" fmla="*/ 2147483647 w 2227"/>
                <a:gd name="T49" fmla="*/ 2147483647 h 1972"/>
                <a:gd name="T50" fmla="*/ 2147483647 w 2227"/>
                <a:gd name="T51" fmla="*/ 2147483647 h 1972"/>
                <a:gd name="T52" fmla="*/ 2147483647 w 2227"/>
                <a:gd name="T53" fmla="*/ 2147483647 h 1972"/>
                <a:gd name="T54" fmla="*/ 2147483647 w 2227"/>
                <a:gd name="T55" fmla="*/ 2147483647 h 1972"/>
                <a:gd name="T56" fmla="*/ 2147483647 w 2227"/>
                <a:gd name="T57" fmla="*/ 2147483647 h 1972"/>
                <a:gd name="T58" fmla="*/ 2147483647 w 2227"/>
                <a:gd name="T59" fmla="*/ 2147483647 h 1972"/>
                <a:gd name="T60" fmla="*/ 2147483647 w 2227"/>
                <a:gd name="T61" fmla="*/ 2147483647 h 1972"/>
                <a:gd name="T62" fmla="*/ 2147483647 w 2227"/>
                <a:gd name="T63" fmla="*/ 2147483647 h 1972"/>
                <a:gd name="T64" fmla="*/ 2147483647 w 2227"/>
                <a:gd name="T65" fmla="*/ 2147483647 h 1972"/>
                <a:gd name="T66" fmla="*/ 2147483647 w 2227"/>
                <a:gd name="T67" fmla="*/ 2147483647 h 1972"/>
                <a:gd name="T68" fmla="*/ 2147483647 w 2227"/>
                <a:gd name="T69" fmla="*/ 2147483647 h 1972"/>
                <a:gd name="T70" fmla="*/ 2147483647 w 2227"/>
                <a:gd name="T71" fmla="*/ 2147483647 h 1972"/>
                <a:gd name="T72" fmla="*/ 2147483647 w 2227"/>
                <a:gd name="T73" fmla="*/ 2147483647 h 1972"/>
                <a:gd name="T74" fmla="*/ 0 w 2227"/>
                <a:gd name="T75" fmla="*/ 2147483647 h 1972"/>
                <a:gd name="T76" fmla="*/ 919986090 w 2227"/>
                <a:gd name="T77" fmla="*/ 2147483647 h 1972"/>
                <a:gd name="T78" fmla="*/ 2147483647 w 2227"/>
                <a:gd name="T79" fmla="*/ 2147483647 h 1972"/>
                <a:gd name="T80" fmla="*/ 2147483647 w 2227"/>
                <a:gd name="T81" fmla="*/ 2147483647 h 1972"/>
                <a:gd name="T82" fmla="*/ 2147483647 w 2227"/>
                <a:gd name="T83" fmla="*/ 2147483647 h 1972"/>
                <a:gd name="T84" fmla="*/ 2147483647 w 2227"/>
                <a:gd name="T85" fmla="*/ 2147483647 h 1972"/>
                <a:gd name="T86" fmla="*/ 2147483647 w 2227"/>
                <a:gd name="T87" fmla="*/ 2147483647 h 1972"/>
                <a:gd name="T88" fmla="*/ 2147483647 w 2227"/>
                <a:gd name="T89" fmla="*/ 2147483647 h 1972"/>
                <a:gd name="T90" fmla="*/ 2147483647 w 2227"/>
                <a:gd name="T91" fmla="*/ 2147483647 h 1972"/>
                <a:gd name="T92" fmla="*/ 2147483647 w 2227"/>
                <a:gd name="T93" fmla="*/ 2147483647 h 1972"/>
                <a:gd name="T94" fmla="*/ 2147483647 w 2227"/>
                <a:gd name="T95" fmla="*/ 2147483647 h 1972"/>
                <a:gd name="T96" fmla="*/ 2147483647 w 2227"/>
                <a:gd name="T97" fmla="*/ 2147483647 h 1972"/>
                <a:gd name="T98" fmla="*/ 2147483647 w 2227"/>
                <a:gd name="T99" fmla="*/ 2147483647 h 1972"/>
                <a:gd name="T100" fmla="*/ 2147483647 w 2227"/>
                <a:gd name="T101" fmla="*/ 2147483647 h 1972"/>
                <a:gd name="T102" fmla="*/ 2147483647 w 2227"/>
                <a:gd name="T103" fmla="*/ 2147483647 h 1972"/>
                <a:gd name="T104" fmla="*/ 2147483647 w 2227"/>
                <a:gd name="T105" fmla="*/ 2147483647 h 1972"/>
                <a:gd name="T106" fmla="*/ 2147483647 w 2227"/>
                <a:gd name="T107" fmla="*/ 2147483647 h 1972"/>
                <a:gd name="T108" fmla="*/ 2147483647 w 2227"/>
                <a:gd name="T109" fmla="*/ 2147483647 h 1972"/>
                <a:gd name="T110" fmla="*/ 2147483647 w 2227"/>
                <a:gd name="T111" fmla="*/ 2147483647 h 1972"/>
                <a:gd name="T112" fmla="*/ 2147483647 w 2227"/>
                <a:gd name="T113" fmla="*/ 2147483647 h 1972"/>
                <a:gd name="T114" fmla="*/ 2147483647 w 2227"/>
                <a:gd name="T115" fmla="*/ 2147483647 h 1972"/>
                <a:gd name="T116" fmla="*/ 2147483647 w 2227"/>
                <a:gd name="T117" fmla="*/ 2147483647 h 1972"/>
                <a:gd name="T118" fmla="*/ 2147483647 w 2227"/>
                <a:gd name="T119" fmla="*/ 2147483647 h 1972"/>
                <a:gd name="T120" fmla="*/ 2147483647 w 2227"/>
                <a:gd name="T121" fmla="*/ 413519631 h 1972"/>
                <a:gd name="T122" fmla="*/ 2147483647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noFill/>
            <a:ln w="0">
              <a:solidFill>
                <a:srgbClr val="000000"/>
              </a:solidFill>
              <a:round/>
              <a:headEnd/>
              <a:tailEnd/>
            </a:ln>
          </p:spPr>
          <p:txBody>
            <a:bodyPr/>
            <a:lstStyle/>
            <a:p>
              <a:endParaRPr lang="ja-JP" altLang="en-US"/>
            </a:p>
          </p:txBody>
        </p:sp>
        <p:sp>
          <p:nvSpPr>
            <p:cNvPr id="3217" name="Freeform 189"/>
            <p:cNvSpPr>
              <a:spLocks noChangeAspect="1"/>
            </p:cNvSpPr>
            <p:nvPr/>
          </p:nvSpPr>
          <p:spPr bwMode="auto">
            <a:xfrm>
              <a:off x="8011" y="8735"/>
              <a:ext cx="1765" cy="1512"/>
            </a:xfrm>
            <a:custGeom>
              <a:avLst/>
              <a:gdLst>
                <a:gd name="T0" fmla="*/ 2147483647 w 1106"/>
                <a:gd name="T1" fmla="*/ 2079738951 h 950"/>
                <a:gd name="T2" fmla="*/ 2147483647 w 1106"/>
                <a:gd name="T3" fmla="*/ 2147483647 h 950"/>
                <a:gd name="T4" fmla="*/ 2147483647 w 1106"/>
                <a:gd name="T5" fmla="*/ 2147483647 h 950"/>
                <a:gd name="T6" fmla="*/ 2147483647 w 1106"/>
                <a:gd name="T7" fmla="*/ 2147483647 h 950"/>
                <a:gd name="T8" fmla="*/ 2147483647 w 1106"/>
                <a:gd name="T9" fmla="*/ 2147483647 h 950"/>
                <a:gd name="T10" fmla="*/ 2147483647 w 1106"/>
                <a:gd name="T11" fmla="*/ 2147483647 h 950"/>
                <a:gd name="T12" fmla="*/ 2147483647 w 1106"/>
                <a:gd name="T13" fmla="*/ 2147483647 h 950"/>
                <a:gd name="T14" fmla="*/ 2147483647 w 1106"/>
                <a:gd name="T15" fmla="*/ 2147483647 h 950"/>
                <a:gd name="T16" fmla="*/ 2147483647 w 1106"/>
                <a:gd name="T17" fmla="*/ 2147483647 h 950"/>
                <a:gd name="T18" fmla="*/ 2147483647 w 1106"/>
                <a:gd name="T19" fmla="*/ 2147483647 h 950"/>
                <a:gd name="T20" fmla="*/ 2147483647 w 1106"/>
                <a:gd name="T21" fmla="*/ 2147483647 h 950"/>
                <a:gd name="T22" fmla="*/ 2147483647 w 1106"/>
                <a:gd name="T23" fmla="*/ 2147483647 h 950"/>
                <a:gd name="T24" fmla="*/ 2147483647 w 1106"/>
                <a:gd name="T25" fmla="*/ 2147483647 h 950"/>
                <a:gd name="T26" fmla="*/ 2147483647 w 1106"/>
                <a:gd name="T27" fmla="*/ 2147483647 h 950"/>
                <a:gd name="T28" fmla="*/ 2147483647 w 1106"/>
                <a:gd name="T29" fmla="*/ 2147483647 h 950"/>
                <a:gd name="T30" fmla="*/ 2147483647 w 1106"/>
                <a:gd name="T31" fmla="*/ 2147483647 h 950"/>
                <a:gd name="T32" fmla="*/ 2147483647 w 1106"/>
                <a:gd name="T33" fmla="*/ 2147483647 h 950"/>
                <a:gd name="T34" fmla="*/ 2147483647 w 1106"/>
                <a:gd name="T35" fmla="*/ 2147483647 h 950"/>
                <a:gd name="T36" fmla="*/ 2147483647 w 1106"/>
                <a:gd name="T37" fmla="*/ 2147483647 h 950"/>
                <a:gd name="T38" fmla="*/ 2147483647 w 1106"/>
                <a:gd name="T39" fmla="*/ 2147483647 h 950"/>
                <a:gd name="T40" fmla="*/ 2147483647 w 1106"/>
                <a:gd name="T41" fmla="*/ 2147483647 h 950"/>
                <a:gd name="T42" fmla="*/ 2147483647 w 1106"/>
                <a:gd name="T43" fmla="*/ 2147483647 h 950"/>
                <a:gd name="T44" fmla="*/ 2147483647 w 1106"/>
                <a:gd name="T45" fmla="*/ 2147483647 h 950"/>
                <a:gd name="T46" fmla="*/ 2147483647 w 1106"/>
                <a:gd name="T47" fmla="*/ 2147483647 h 950"/>
                <a:gd name="T48" fmla="*/ 2147483647 w 1106"/>
                <a:gd name="T49" fmla="*/ 2147483647 h 950"/>
                <a:gd name="T50" fmla="*/ 2147483647 w 1106"/>
                <a:gd name="T51" fmla="*/ 2147483647 h 950"/>
                <a:gd name="T52" fmla="*/ 2147483647 w 1106"/>
                <a:gd name="T53" fmla="*/ 2147483647 h 950"/>
                <a:gd name="T54" fmla="*/ 2147483647 w 1106"/>
                <a:gd name="T55" fmla="*/ 2147483647 h 950"/>
                <a:gd name="T56" fmla="*/ 2147483647 w 1106"/>
                <a:gd name="T57" fmla="*/ 2147483647 h 950"/>
                <a:gd name="T58" fmla="*/ 2147483647 w 1106"/>
                <a:gd name="T59" fmla="*/ 2147483647 h 950"/>
                <a:gd name="T60" fmla="*/ 2147483647 w 1106"/>
                <a:gd name="T61" fmla="*/ 2147483647 h 950"/>
                <a:gd name="T62" fmla="*/ 2147483647 w 1106"/>
                <a:gd name="T63" fmla="*/ 2147483647 h 950"/>
                <a:gd name="T64" fmla="*/ 2147483647 w 1106"/>
                <a:gd name="T65" fmla="*/ 2147483647 h 950"/>
                <a:gd name="T66" fmla="*/ 2147483647 w 1106"/>
                <a:gd name="T67" fmla="*/ 2147483647 h 950"/>
                <a:gd name="T68" fmla="*/ 2147483647 w 1106"/>
                <a:gd name="T69" fmla="*/ 2147483647 h 950"/>
                <a:gd name="T70" fmla="*/ 2147483647 w 1106"/>
                <a:gd name="T71" fmla="*/ 2147483647 h 950"/>
                <a:gd name="T72" fmla="*/ 2147483647 w 1106"/>
                <a:gd name="T73" fmla="*/ 2147483647 h 950"/>
                <a:gd name="T74" fmla="*/ 2147483647 w 1106"/>
                <a:gd name="T75" fmla="*/ 2147483647 h 950"/>
                <a:gd name="T76" fmla="*/ 2147483647 w 1106"/>
                <a:gd name="T77" fmla="*/ 2147483647 h 950"/>
                <a:gd name="T78" fmla="*/ 2147483647 w 1106"/>
                <a:gd name="T79" fmla="*/ 2147483647 h 950"/>
                <a:gd name="T80" fmla="*/ 2147483647 w 1106"/>
                <a:gd name="T81" fmla="*/ 2147483647 h 950"/>
                <a:gd name="T82" fmla="*/ 2147483647 w 1106"/>
                <a:gd name="T83" fmla="*/ 2147483647 h 950"/>
                <a:gd name="T84" fmla="*/ 2147483647 w 1106"/>
                <a:gd name="T85" fmla="*/ 2147483647 h 950"/>
                <a:gd name="T86" fmla="*/ 2147483647 w 1106"/>
                <a:gd name="T87" fmla="*/ 2147483647 h 950"/>
                <a:gd name="T88" fmla="*/ 2147483647 w 1106"/>
                <a:gd name="T89" fmla="*/ 2147483647 h 950"/>
                <a:gd name="T90" fmla="*/ 2147483647 w 1106"/>
                <a:gd name="T91" fmla="*/ 2147483647 h 950"/>
                <a:gd name="T92" fmla="*/ 2147483647 w 1106"/>
                <a:gd name="T93" fmla="*/ 2147483647 h 950"/>
                <a:gd name="T94" fmla="*/ 1843919007 w 1106"/>
                <a:gd name="T95" fmla="*/ 2147483647 h 950"/>
                <a:gd name="T96" fmla="*/ 924409897 w 1106"/>
                <a:gd name="T97" fmla="*/ 2147483647 h 950"/>
                <a:gd name="T98" fmla="*/ 1403015282 w 1106"/>
                <a:gd name="T99" fmla="*/ 2147483647 h 950"/>
                <a:gd name="T100" fmla="*/ 1843919007 w 1106"/>
                <a:gd name="T101" fmla="*/ 2147483647 h 950"/>
                <a:gd name="T102" fmla="*/ 1843919007 w 1106"/>
                <a:gd name="T103" fmla="*/ 2147483647 h 950"/>
                <a:gd name="T104" fmla="*/ 1843919007 w 1106"/>
                <a:gd name="T105" fmla="*/ 2147483647 h 950"/>
                <a:gd name="T106" fmla="*/ 1403015282 w 1106"/>
                <a:gd name="T107" fmla="*/ 2147483647 h 950"/>
                <a:gd name="T108" fmla="*/ 444817287 w 1106"/>
                <a:gd name="T109" fmla="*/ 2147483647 h 950"/>
                <a:gd name="T110" fmla="*/ 444817287 w 1106"/>
                <a:gd name="T111" fmla="*/ 2079738951 h 950"/>
                <a:gd name="T112" fmla="*/ 1843919007 w 1106"/>
                <a:gd name="T113" fmla="*/ 836246228 h 950"/>
                <a:gd name="T114" fmla="*/ 2147483647 w 1106"/>
                <a:gd name="T115" fmla="*/ 836246228 h 950"/>
                <a:gd name="T116" fmla="*/ 2147483647 w 1106"/>
                <a:gd name="T117" fmla="*/ 0 h 950"/>
                <a:gd name="T118" fmla="*/ 2147483647 w 1106"/>
                <a:gd name="T119" fmla="*/ 408633130 h 950"/>
                <a:gd name="T120" fmla="*/ 2147483647 w 1106"/>
                <a:gd name="T121" fmla="*/ 836246228 h 950"/>
                <a:gd name="T122" fmla="*/ 2147483647 w 1106"/>
                <a:gd name="T123" fmla="*/ 836246228 h 950"/>
                <a:gd name="T124" fmla="*/ 2147483647 w 1106"/>
                <a:gd name="T125" fmla="*/ 1238846435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a:solidFill>
                <a:srgbClr val="000000"/>
              </a:solidFill>
              <a:round/>
              <a:headEnd/>
              <a:tailEnd/>
            </a:ln>
          </p:spPr>
          <p:txBody>
            <a:bodyPr/>
            <a:lstStyle/>
            <a:p>
              <a:endParaRPr lang="ja-JP" altLang="en-US"/>
            </a:p>
          </p:txBody>
        </p:sp>
      </p:grpSp>
      <p:sp>
        <p:nvSpPr>
          <p:cNvPr id="3174" name="AutoShape 172"/>
          <p:cNvSpPr>
            <a:spLocks/>
          </p:cNvSpPr>
          <p:nvPr/>
        </p:nvSpPr>
        <p:spPr bwMode="auto">
          <a:xfrm>
            <a:off x="9239250" y="1252538"/>
            <a:ext cx="466725" cy="179387"/>
          </a:xfrm>
          <a:prstGeom prst="borderCallout2">
            <a:avLst>
              <a:gd name="adj1" fmla="val -12741"/>
              <a:gd name="adj2" fmla="val 71764"/>
              <a:gd name="adj3" fmla="val -110440"/>
              <a:gd name="adj4" fmla="val 86032"/>
              <a:gd name="adj5" fmla="val -312032"/>
              <a:gd name="adj6" fmla="val 69634"/>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鶴見区</a:t>
            </a:r>
          </a:p>
        </p:txBody>
      </p:sp>
      <p:sp>
        <p:nvSpPr>
          <p:cNvPr id="3175" name="AutoShape 172"/>
          <p:cNvSpPr>
            <a:spLocks/>
          </p:cNvSpPr>
          <p:nvPr/>
        </p:nvSpPr>
        <p:spPr bwMode="auto">
          <a:xfrm>
            <a:off x="8542338" y="404813"/>
            <a:ext cx="468312" cy="179387"/>
          </a:xfrm>
          <a:prstGeom prst="borderCallout2">
            <a:avLst>
              <a:gd name="adj1" fmla="val 33981"/>
              <a:gd name="adj2" fmla="val 107060"/>
              <a:gd name="adj3" fmla="val 36106"/>
              <a:gd name="adj4" fmla="val 143824"/>
              <a:gd name="adj5" fmla="val 152037"/>
              <a:gd name="adj6" fmla="val 16448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城東区</a:t>
            </a:r>
          </a:p>
        </p:txBody>
      </p:sp>
      <p:sp>
        <p:nvSpPr>
          <p:cNvPr id="3176" name="AutoShape 172"/>
          <p:cNvSpPr>
            <a:spLocks/>
          </p:cNvSpPr>
          <p:nvPr/>
        </p:nvSpPr>
        <p:spPr bwMode="auto">
          <a:xfrm>
            <a:off x="8462963" y="981075"/>
            <a:ext cx="468312" cy="179388"/>
          </a:xfrm>
          <a:prstGeom prst="borderCallout2">
            <a:avLst>
              <a:gd name="adj1" fmla="val 33981"/>
              <a:gd name="adj2" fmla="val 107060"/>
              <a:gd name="adj3" fmla="val 28676"/>
              <a:gd name="adj4" fmla="val 151764"/>
              <a:gd name="adj5" fmla="val -74157"/>
              <a:gd name="adj6" fmla="val 182134"/>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東成区</a:t>
            </a:r>
          </a:p>
        </p:txBody>
      </p:sp>
      <p:sp>
        <p:nvSpPr>
          <p:cNvPr id="3178" name="テキスト ボックス 57"/>
          <p:cNvSpPr>
            <a:spLocks noChangeArrowheads="1"/>
          </p:cNvSpPr>
          <p:nvPr/>
        </p:nvSpPr>
        <p:spPr bwMode="auto">
          <a:xfrm>
            <a:off x="4495800" y="6165850"/>
            <a:ext cx="5187950" cy="466725"/>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地下鉄４路線、</a:t>
            </a:r>
            <a:r>
              <a:rPr lang="ja-JP" altLang="en-US" sz="1100">
                <a:latin typeface="HGP創英角ｺﾞｼｯｸUB" pitchFamily="50" charset="-128"/>
              </a:rPr>
              <a:t>ＪＲ４路線、</a:t>
            </a:r>
            <a:r>
              <a:rPr lang="ja-JP" altLang="en-US" sz="1100"/>
              <a:t>私鉄１路線が走り、主要駅として、京橋駅、放出駅を有する。</a:t>
            </a:r>
          </a:p>
        </p:txBody>
      </p:sp>
      <p:sp>
        <p:nvSpPr>
          <p:cNvPr id="136" name="正方形/長方形 22"/>
          <p:cNvSpPr/>
          <p:nvPr/>
        </p:nvSpPr>
        <p:spPr bwMode="gray">
          <a:xfrm>
            <a:off x="5351463" y="3178175"/>
            <a:ext cx="900112" cy="1571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城東区</a:t>
            </a:r>
            <a:r>
              <a:rPr lang="ja-JP" altLang="en-US" sz="800" dirty="0">
                <a:solidFill>
                  <a:schemeClr val="tx1"/>
                </a:solidFill>
              </a:rPr>
              <a:t>役所</a:t>
            </a:r>
          </a:p>
        </p:txBody>
      </p:sp>
      <p:sp>
        <p:nvSpPr>
          <p:cNvPr id="137" name="正方形/長方形 22"/>
          <p:cNvSpPr/>
          <p:nvPr/>
        </p:nvSpPr>
        <p:spPr bwMode="gray">
          <a:xfrm>
            <a:off x="7947025" y="3155950"/>
            <a:ext cx="900113" cy="1571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鶴見区</a:t>
            </a:r>
            <a:r>
              <a:rPr lang="ja-JP" altLang="en-US" sz="800" dirty="0">
                <a:solidFill>
                  <a:schemeClr val="tx1"/>
                </a:solidFill>
              </a:rPr>
              <a:t>役所</a:t>
            </a:r>
          </a:p>
        </p:txBody>
      </p:sp>
      <p:sp>
        <p:nvSpPr>
          <p:cNvPr id="138" name="正方形/長方形 22"/>
          <p:cNvSpPr/>
          <p:nvPr/>
        </p:nvSpPr>
        <p:spPr bwMode="gray">
          <a:xfrm>
            <a:off x="5384800" y="5084763"/>
            <a:ext cx="900113"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東成区</a:t>
            </a:r>
            <a:r>
              <a:rPr lang="ja-JP" altLang="en-US" sz="800" dirty="0">
                <a:solidFill>
                  <a:schemeClr val="tx1"/>
                </a:solidFill>
              </a:rPr>
              <a:t>役所</a:t>
            </a:r>
          </a:p>
        </p:txBody>
      </p:sp>
      <p:sp>
        <p:nvSpPr>
          <p:cNvPr id="139" name="正方形/長方形 138"/>
          <p:cNvSpPr/>
          <p:nvPr/>
        </p:nvSpPr>
        <p:spPr bwMode="gray">
          <a:xfrm>
            <a:off x="4808538" y="4005263"/>
            <a:ext cx="741362"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京橋駅</a:t>
            </a:r>
          </a:p>
        </p:txBody>
      </p:sp>
      <p:sp>
        <p:nvSpPr>
          <p:cNvPr id="141" name="正方形/長方形 140"/>
          <p:cNvSpPr/>
          <p:nvPr/>
        </p:nvSpPr>
        <p:spPr bwMode="gray">
          <a:xfrm>
            <a:off x="8048625" y="4724400"/>
            <a:ext cx="741363"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放出駅</a:t>
            </a:r>
          </a:p>
        </p:txBody>
      </p:sp>
      <p:grpSp>
        <p:nvGrpSpPr>
          <p:cNvPr id="8" name="グループ化 104"/>
          <p:cNvGrpSpPr>
            <a:grpSpLocks/>
          </p:cNvGrpSpPr>
          <p:nvPr/>
        </p:nvGrpSpPr>
        <p:grpSpPr bwMode="auto">
          <a:xfrm>
            <a:off x="4432300" y="908050"/>
            <a:ext cx="1690688" cy="1296988"/>
            <a:chOff x="4090989" y="908053"/>
            <a:chExt cx="1561132" cy="1296812"/>
          </a:xfrm>
        </p:grpSpPr>
        <p:grpSp>
          <p:nvGrpSpPr>
            <p:cNvPr id="9" name="グループ化 64"/>
            <p:cNvGrpSpPr>
              <a:grpSpLocks/>
            </p:cNvGrpSpPr>
            <p:nvPr/>
          </p:nvGrpSpPr>
          <p:grpSpPr bwMode="auto">
            <a:xfrm>
              <a:off x="4090989" y="908053"/>
              <a:ext cx="1561132" cy="1296812"/>
              <a:chOff x="5508104" y="3645025"/>
              <a:chExt cx="1561335" cy="1296875"/>
            </a:xfrm>
          </p:grpSpPr>
          <p:sp>
            <p:nvSpPr>
              <p:cNvPr id="3188" name="Rectangle 63"/>
              <p:cNvSpPr>
                <a:spLocks noChangeArrowheads="1"/>
              </p:cNvSpPr>
              <p:nvPr/>
            </p:nvSpPr>
            <p:spPr bwMode="auto">
              <a:xfrm>
                <a:off x="5508104" y="3645025"/>
                <a:ext cx="1561335" cy="1152851"/>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a:p>
            </p:txBody>
          </p:sp>
          <p:sp>
            <p:nvSpPr>
              <p:cNvPr id="3189"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a:p>
            </p:txBody>
          </p:sp>
          <p:sp>
            <p:nvSpPr>
              <p:cNvPr id="3190"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a:p>
            </p:txBody>
          </p:sp>
          <p:sp>
            <p:nvSpPr>
              <p:cNvPr id="3191" name="Text Box 67"/>
              <p:cNvSpPr txBox="1">
                <a:spLocks noChangeArrowheads="1"/>
              </p:cNvSpPr>
              <p:nvPr/>
            </p:nvSpPr>
            <p:spPr bwMode="auto">
              <a:xfrm>
                <a:off x="6025627" y="3759325"/>
                <a:ext cx="899777" cy="1182575"/>
              </a:xfrm>
              <a:prstGeom prst="rect">
                <a:avLst/>
              </a:prstGeom>
              <a:noFill/>
              <a:ln w="9525">
                <a:noFill/>
                <a:miter lim="800000"/>
                <a:headEnd/>
                <a:tailEnd/>
              </a:ln>
            </p:spPr>
            <p:txBody>
              <a:bodyPr lIns="74295" tIns="8890" rIns="74295" bIns="8890"/>
              <a:lstStyle/>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地下鉄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私鉄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ＪＲ</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区役所</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endParaRPr lang="en-US" altLang="ja-JP" sz="1000">
                  <a:solidFill>
                    <a:srgbClr val="000000"/>
                  </a:solidFill>
                  <a:latin typeface="ＭＳ ゴシック" pitchFamily="49" charset="-128"/>
                  <a:ea typeface="ＭＳ ゴシック" pitchFamily="49" charset="-128"/>
                </a:endParaRPr>
              </a:p>
            </p:txBody>
          </p:sp>
          <p:sp>
            <p:nvSpPr>
              <p:cNvPr id="3192"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a:p>
            </p:txBody>
          </p:sp>
          <p:sp>
            <p:nvSpPr>
              <p:cNvPr id="3193"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a:p>
            </p:txBody>
          </p:sp>
        </p:grpSp>
        <p:sp>
          <p:nvSpPr>
            <p:cNvPr id="118" name="円/楕円 117"/>
            <p:cNvSpPr/>
            <p:nvPr/>
          </p:nvSpPr>
          <p:spPr>
            <a:xfrm>
              <a:off x="4300606" y="1728680"/>
              <a:ext cx="126063" cy="12698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cxnSp>
        <p:nvCxnSpPr>
          <p:cNvPr id="89" name="直線コネクタ 88"/>
          <p:cNvCxnSpPr>
            <a:endCxn id="104" idx="5"/>
          </p:cNvCxnSpPr>
          <p:nvPr/>
        </p:nvCxnSpPr>
        <p:spPr bwMode="gray">
          <a:xfrm flipH="1" flipV="1">
            <a:off x="7575550" y="4271963"/>
            <a:ext cx="473075" cy="45243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0"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-74</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68"/>
          <p:cNvGrpSpPr>
            <a:grpSpLocks/>
          </p:cNvGrpSpPr>
          <p:nvPr/>
        </p:nvGrpSpPr>
        <p:grpSpPr bwMode="auto">
          <a:xfrm>
            <a:off x="5514975" y="1844675"/>
            <a:ext cx="4100513" cy="3721100"/>
            <a:chOff x="5090698" y="1844675"/>
            <a:chExt cx="3785370" cy="3721100"/>
          </a:xfrm>
        </p:grpSpPr>
        <p:grpSp>
          <p:nvGrpSpPr>
            <p:cNvPr id="3" name="グループ化 42"/>
            <p:cNvGrpSpPr>
              <a:grpSpLocks/>
            </p:cNvGrpSpPr>
            <p:nvPr/>
          </p:nvGrpSpPr>
          <p:grpSpPr bwMode="auto">
            <a:xfrm>
              <a:off x="5090698" y="1844675"/>
              <a:ext cx="3785370" cy="3721100"/>
              <a:chOff x="2343039" y="1238250"/>
              <a:chExt cx="4457811" cy="4381500"/>
            </a:xfrm>
          </p:grpSpPr>
          <p:grpSp>
            <p:nvGrpSpPr>
              <p:cNvPr id="5" name="グループ化 1"/>
              <p:cNvGrpSpPr>
                <a:grpSpLocks/>
              </p:cNvGrpSpPr>
              <p:nvPr/>
            </p:nvGrpSpPr>
            <p:grpSpPr bwMode="auto">
              <a:xfrm>
                <a:off x="2343039" y="1238250"/>
                <a:ext cx="4457811" cy="4381500"/>
                <a:chOff x="-111" y="0"/>
                <a:chExt cx="4457811" cy="4381500"/>
              </a:xfrm>
            </p:grpSpPr>
            <p:pic>
              <p:nvPicPr>
                <p:cNvPr id="4138" name="Picture 9"/>
                <p:cNvPicPr>
                  <a:picLocks noChangeAspect="1" noChangeArrowheads="1"/>
                </p:cNvPicPr>
                <p:nvPr/>
              </p:nvPicPr>
              <p:blipFill>
                <a:blip r:embed="rId3" cstate="print"/>
                <a:srcRect r="74278" b="37415"/>
                <a:stretch>
                  <a:fillRect/>
                </a:stretch>
              </p:blipFill>
              <p:spPr bwMode="gray">
                <a:xfrm>
                  <a:off x="95250" y="0"/>
                  <a:ext cx="4333875" cy="4381500"/>
                </a:xfrm>
                <a:prstGeom prst="rect">
                  <a:avLst/>
                </a:prstGeom>
                <a:noFill/>
                <a:ln w="1">
                  <a:noFill/>
                  <a:miter lim="800000"/>
                  <a:headEnd/>
                  <a:tailEnd/>
                </a:ln>
              </p:spPr>
            </p:pic>
            <p:sp>
              <p:nvSpPr>
                <p:cNvPr id="62" name="正方形/長方形 3"/>
                <p:cNvSpPr/>
                <p:nvPr/>
              </p:nvSpPr>
              <p:spPr bwMode="gray">
                <a:xfrm>
                  <a:off x="2286610" y="2800122"/>
                  <a:ext cx="2171090" cy="200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4" name="正方形/長方形 4"/>
                <p:cNvSpPr/>
                <p:nvPr/>
              </p:nvSpPr>
              <p:spPr bwMode="gray">
                <a:xfrm>
                  <a:off x="181101" y="0"/>
                  <a:ext cx="541910" cy="781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5" name="正方形/長方形 5"/>
                <p:cNvSpPr/>
                <p:nvPr/>
              </p:nvSpPr>
              <p:spPr bwMode="gray">
                <a:xfrm>
                  <a:off x="1944896" y="0"/>
                  <a:ext cx="436634" cy="3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6" name="正方形/長方形 6"/>
                <p:cNvSpPr/>
                <p:nvPr/>
              </p:nvSpPr>
              <p:spPr bwMode="gray">
                <a:xfrm>
                  <a:off x="-111" y="2237482"/>
                  <a:ext cx="438360" cy="171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67" name="正方形/長方形 7"/>
                <p:cNvSpPr/>
                <p:nvPr/>
              </p:nvSpPr>
              <p:spPr bwMode="gray">
                <a:xfrm>
                  <a:off x="10244" y="3590812"/>
                  <a:ext cx="331359" cy="162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46" name="フリーフォーム 45"/>
              <p:cNvSpPr/>
              <p:nvPr/>
            </p:nvSpPr>
            <p:spPr bwMode="gray">
              <a:xfrm>
                <a:off x="3164533" y="1886877"/>
                <a:ext cx="305472" cy="3476788"/>
              </a:xfrm>
              <a:custGeom>
                <a:avLst/>
                <a:gdLst>
                  <a:gd name="connsiteX0" fmla="*/ 238125 w 306387"/>
                  <a:gd name="connsiteY0" fmla="*/ 0 h 3476625"/>
                  <a:gd name="connsiteX1" fmla="*/ 266700 w 306387"/>
                  <a:gd name="connsiteY1" fmla="*/ 1504950 h 3476625"/>
                  <a:gd name="connsiteX2" fmla="*/ 0 w 306387"/>
                  <a:gd name="connsiteY2" fmla="*/ 3476625 h 3476625"/>
                </a:gdLst>
                <a:ahLst/>
                <a:cxnLst>
                  <a:cxn ang="0">
                    <a:pos x="connsiteX0" y="connsiteY0"/>
                  </a:cxn>
                  <a:cxn ang="0">
                    <a:pos x="connsiteX1" y="connsiteY1"/>
                  </a:cxn>
                  <a:cxn ang="0">
                    <a:pos x="connsiteX2" y="connsiteY2"/>
                  </a:cxn>
                </a:cxnLst>
                <a:rect l="l" t="t" r="r" b="b"/>
                <a:pathLst>
                  <a:path w="306387" h="3476625">
                    <a:moveTo>
                      <a:pt x="238125" y="0"/>
                    </a:moveTo>
                    <a:cubicBezTo>
                      <a:pt x="272256" y="462756"/>
                      <a:pt x="306387" y="925513"/>
                      <a:pt x="266700" y="1504950"/>
                    </a:cubicBezTo>
                    <a:cubicBezTo>
                      <a:pt x="227013" y="2084387"/>
                      <a:pt x="113506" y="2780506"/>
                      <a:pt x="0" y="3476625"/>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0" name="円/楕円 49"/>
              <p:cNvSpPr/>
              <p:nvPr/>
            </p:nvSpPr>
            <p:spPr bwMode="gray">
              <a:xfrm>
                <a:off x="3376810" y="3952387"/>
                <a:ext cx="1123513" cy="1609417"/>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p:cNvSpPr/>
              <p:nvPr/>
            </p:nvSpPr>
            <p:spPr bwMode="gray">
              <a:xfrm>
                <a:off x="5176846" y="4206604"/>
                <a:ext cx="1175289" cy="308425"/>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中小工場立地</a:t>
                </a:r>
                <a:endParaRPr lang="en-US" altLang="ja-JP" sz="900" dirty="0">
                  <a:solidFill>
                    <a:schemeClr val="tx1"/>
                  </a:solidFill>
                </a:endParaRPr>
              </a:p>
            </p:txBody>
          </p:sp>
          <p:cxnSp>
            <p:nvCxnSpPr>
              <p:cNvPr id="52" name="直線コネクタ 51"/>
              <p:cNvCxnSpPr/>
              <p:nvPr/>
            </p:nvCxnSpPr>
            <p:spPr bwMode="gray">
              <a:xfrm>
                <a:off x="4382966" y="4277635"/>
                <a:ext cx="793880" cy="97201"/>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bwMode="gray">
              <a:xfrm>
                <a:off x="4574534" y="3283199"/>
                <a:ext cx="721396" cy="1308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寝屋川</a:t>
                </a:r>
                <a:endParaRPr lang="en-US" altLang="ja-JP" sz="700" dirty="0">
                  <a:solidFill>
                    <a:schemeClr val="tx1"/>
                  </a:solidFill>
                </a:endParaRPr>
              </a:p>
            </p:txBody>
          </p:sp>
          <p:sp>
            <p:nvSpPr>
              <p:cNvPr id="56" name="正方形/長方形 55"/>
              <p:cNvSpPr/>
              <p:nvPr/>
            </p:nvSpPr>
            <p:spPr bwMode="gray">
              <a:xfrm rot="16505923">
                <a:off x="3428669" y="2060990"/>
                <a:ext cx="785081" cy="1190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城北川</a:t>
                </a:r>
                <a:endParaRPr lang="en-US" altLang="ja-JP" sz="700" dirty="0">
                  <a:solidFill>
                    <a:schemeClr val="tx1"/>
                  </a:solidFill>
                </a:endParaRPr>
              </a:p>
            </p:txBody>
          </p:sp>
          <p:sp>
            <p:nvSpPr>
              <p:cNvPr id="59" name="正方形/長方形 58"/>
              <p:cNvSpPr/>
              <p:nvPr/>
            </p:nvSpPr>
            <p:spPr bwMode="gray">
              <a:xfrm>
                <a:off x="4628034" y="1492467"/>
                <a:ext cx="885350" cy="2542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鶴見緑地</a:t>
                </a:r>
                <a:endParaRPr lang="en-US" altLang="ja-JP" sz="900" dirty="0">
                  <a:solidFill>
                    <a:schemeClr val="tx1"/>
                  </a:solidFill>
                </a:endParaRPr>
              </a:p>
            </p:txBody>
          </p:sp>
          <p:sp>
            <p:nvSpPr>
              <p:cNvPr id="60" name="正方形/長方形 59"/>
              <p:cNvSpPr/>
              <p:nvPr/>
            </p:nvSpPr>
            <p:spPr bwMode="gray">
              <a:xfrm rot="395223">
                <a:off x="3167984" y="3885095"/>
                <a:ext cx="888801" cy="1383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第二寝屋川</a:t>
                </a:r>
                <a:endParaRPr lang="en-US" altLang="ja-JP" sz="700" dirty="0">
                  <a:solidFill>
                    <a:schemeClr val="tx1"/>
                  </a:solidFill>
                </a:endParaRPr>
              </a:p>
            </p:txBody>
          </p:sp>
        </p:grpSp>
        <p:sp>
          <p:nvSpPr>
            <p:cNvPr id="68" name="正方形/長方形 67"/>
            <p:cNvSpPr/>
            <p:nvPr/>
          </p:nvSpPr>
          <p:spPr bwMode="gray">
            <a:xfrm rot="16441173">
              <a:off x="5326735" y="4877345"/>
              <a:ext cx="817562" cy="1084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a:t>
              </a:r>
              <a:endParaRPr lang="en-US" altLang="ja-JP" sz="700" dirty="0">
                <a:solidFill>
                  <a:schemeClr val="tx1"/>
                </a:solidFill>
              </a:endParaRPr>
            </a:p>
          </p:txBody>
        </p:sp>
      </p:grpSp>
      <p:sp>
        <p:nvSpPr>
          <p:cNvPr id="4" name="テキスト ボックス 24"/>
          <p:cNvSpPr txBox="1"/>
          <p:nvPr/>
        </p:nvSpPr>
        <p:spPr bwMode="gray">
          <a:xfrm>
            <a:off x="134938" y="57150"/>
            <a:ext cx="15605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4100" name="Rectangle 37"/>
          <p:cNvSpPr>
            <a:spLocks noChangeArrowheads="1"/>
          </p:cNvSpPr>
          <p:nvPr/>
        </p:nvSpPr>
        <p:spPr bwMode="gray">
          <a:xfrm>
            <a:off x="3938588" y="2133600"/>
            <a:ext cx="260350" cy="4032250"/>
          </a:xfrm>
          <a:prstGeom prst="rect">
            <a:avLst/>
          </a:prstGeom>
          <a:solidFill>
            <a:schemeClr val="bg1"/>
          </a:solidFill>
          <a:ln w="57150" cmpd="thickThin" algn="ctr">
            <a:noFill/>
            <a:miter lim="800000"/>
            <a:headEnd/>
            <a:tailEnd/>
          </a:ln>
        </p:spPr>
        <p:txBody>
          <a:bodyPr wrap="none" anchor="ctr"/>
          <a:lstStyle/>
          <a:p>
            <a:endParaRPr lang="ja-JP" altLang="en-US"/>
          </a:p>
        </p:txBody>
      </p:sp>
      <p:sp>
        <p:nvSpPr>
          <p:cNvPr id="4101" name="タイトル 3"/>
          <p:cNvSpPr txBox="1">
            <a:spLocks/>
          </p:cNvSpPr>
          <p:nvPr/>
        </p:nvSpPr>
        <p:spPr bwMode="auto">
          <a:xfrm>
            <a:off x="4365625" y="30163"/>
            <a:ext cx="5457825" cy="67691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4102" name="タイトル 3"/>
          <p:cNvSpPr>
            <a:spLocks/>
          </p:cNvSpPr>
          <p:nvPr/>
        </p:nvSpPr>
        <p:spPr bwMode="auto">
          <a:xfrm>
            <a:off x="117475" y="30163"/>
            <a:ext cx="4094163" cy="287972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a:solidFill>
                <a:srgbClr val="000000"/>
              </a:solidFill>
              <a:latin typeface="HGP創英角ｺﾞｼｯｸUB" pitchFamily="50" charset="-128"/>
              <a:ea typeface="HGP創英角ｺﾞｼｯｸUB" pitchFamily="50" charset="-128"/>
            </a:endParaRPr>
          </a:p>
        </p:txBody>
      </p:sp>
      <p:sp>
        <p:nvSpPr>
          <p:cNvPr id="83" name="テキスト ボックス 24"/>
          <p:cNvSpPr txBox="1"/>
          <p:nvPr/>
        </p:nvSpPr>
        <p:spPr bwMode="gray">
          <a:xfrm>
            <a:off x="117475" y="2970213"/>
            <a:ext cx="2651125"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5128" name="タイトル 3"/>
          <p:cNvSpPr>
            <a:spLocks/>
          </p:cNvSpPr>
          <p:nvPr/>
        </p:nvSpPr>
        <p:spPr bwMode="auto">
          <a:xfrm>
            <a:off x="117475" y="2954338"/>
            <a:ext cx="4094163" cy="384492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人口</a:t>
            </a:r>
            <a:r>
              <a:rPr lang="en-US" altLang="ja-JP" sz="1100" dirty="0">
                <a:latin typeface="HGP創英角ｺﾞｼｯｸUB" pitchFamily="50" charset="-128"/>
                <a:ea typeface="HGP創英角ｺﾞｼｯｸUB" pitchFamily="50" charset="-128"/>
              </a:rPr>
              <a:t>】</a:t>
            </a:r>
            <a:r>
              <a:rPr lang="ja-JP" altLang="en-US" sz="1100" dirty="0">
                <a:latin typeface="ＭＳ Ｐ明朝" pitchFamily="18" charset="-128"/>
                <a:ea typeface="ＭＳ Ｐ明朝" pitchFamily="18" charset="-128"/>
              </a:rPr>
              <a:t>　</a:t>
            </a:r>
            <a:r>
              <a:rPr lang="ja-JP" altLang="en-US" sz="1100" dirty="0">
                <a:latin typeface="ＭＳ Ｐゴシック" pitchFamily="50" charset="-128"/>
                <a:ea typeface="ＭＳ Ｐゴシック" pitchFamily="50" charset="-128"/>
              </a:rPr>
              <a:t>○平成</a:t>
            </a:r>
            <a:r>
              <a:rPr lang="en-US" altLang="ja-JP" sz="1100" dirty="0">
                <a:latin typeface="ＭＳ Ｐゴシック" pitchFamily="50" charset="-128"/>
                <a:ea typeface="ＭＳ Ｐゴシック" pitchFamily="50" charset="-128"/>
              </a:rPr>
              <a:t>27</a:t>
            </a:r>
            <a:r>
              <a:rPr lang="ja-JP" altLang="en-US" sz="1100" dirty="0">
                <a:latin typeface="ＭＳ Ｐゴシック" pitchFamily="50" charset="-128"/>
                <a:ea typeface="ＭＳ Ｐゴシック" pitchFamily="50" charset="-128"/>
              </a:rPr>
              <a:t>年の人口は</a:t>
            </a:r>
            <a:r>
              <a:rPr lang="en-US" altLang="ja-JP" sz="1100" dirty="0">
                <a:latin typeface="ＭＳ Ｐゴシック" pitchFamily="50" charset="-128"/>
                <a:ea typeface="ＭＳ Ｐゴシック" pitchFamily="50" charset="-128"/>
              </a:rPr>
              <a:t>356,817</a:t>
            </a:r>
            <a:r>
              <a:rPr lang="ja-JP" altLang="en-US" sz="1100" dirty="0">
                <a:latin typeface="ＭＳ Ｐゴシック" pitchFamily="50" charset="-128"/>
                <a:ea typeface="ＭＳ Ｐゴシック" pitchFamily="50" charset="-128"/>
              </a:rPr>
              <a:t>人で高槻市（</a:t>
            </a:r>
            <a:r>
              <a:rPr lang="en-US" altLang="ja-JP" sz="1100" dirty="0">
                <a:latin typeface="ＭＳ Ｐゴシック" pitchFamily="50" charset="-128"/>
                <a:ea typeface="ＭＳ Ｐゴシック" pitchFamily="50" charset="-128"/>
              </a:rPr>
              <a:t>351,829</a:t>
            </a:r>
            <a:r>
              <a:rPr lang="ja-JP" altLang="en-US" sz="1100" dirty="0">
                <a:latin typeface="ＭＳ Ｐゴシック" pitchFamily="50" charset="-128"/>
                <a:ea typeface="ＭＳ Ｐゴシック" pitchFamily="50" charset="-128"/>
              </a:rPr>
              <a:t>人）を上回る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90</a:t>
            </a:r>
            <a:r>
              <a:rPr lang="ja-JP" altLang="en-US" sz="1100" dirty="0" smtClean="0">
                <a:latin typeface="ＭＳ Ｐゴシック" pitchFamily="50" charset="-128"/>
                <a:ea typeface="ＭＳ Ｐゴシック" pitchFamily="50" charset="-128"/>
              </a:rPr>
              <a:t>％で、西宮市（</a:t>
            </a:r>
            <a:r>
              <a:rPr lang="en-US" altLang="ja-JP" sz="1100" dirty="0" smtClean="0">
                <a:latin typeface="ＭＳ Ｐゴシック" pitchFamily="50" charset="-128"/>
                <a:ea typeface="ＭＳ Ｐゴシック" pitchFamily="50" charset="-128"/>
              </a:rPr>
              <a:t>90</a:t>
            </a:r>
            <a:r>
              <a:rPr lang="ja-JP" altLang="en-US" sz="1100" dirty="0" smtClean="0">
                <a:latin typeface="ＭＳ Ｐゴシック" pitchFamily="50" charset="-128"/>
                <a:ea typeface="ＭＳ Ｐゴシック" pitchFamily="50" charset="-128"/>
              </a:rPr>
              <a:t>％）と同程度</a:t>
            </a:r>
            <a:endParaRPr lang="ja-JP" altLang="en-US" sz="1100" dirty="0">
              <a:latin typeface="ＭＳ Ｐゴシック" pitchFamily="50" charset="-128"/>
              <a:ea typeface="ＭＳ Ｐゴシック"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産業</a:t>
            </a:r>
            <a:r>
              <a:rPr lang="en-US" altLang="ja-JP" sz="1100" dirty="0">
                <a:latin typeface="HGP創英角ｺﾞｼｯｸUB" pitchFamily="50" charset="-128"/>
                <a:ea typeface="HGP創英角ｺﾞｼｯｸUB" pitchFamily="50" charset="-128"/>
              </a:rPr>
              <a:t>】</a:t>
            </a:r>
          </a:p>
          <a:p>
            <a:pPr marL="85725" indent="-85725">
              <a:defRPr/>
            </a:pPr>
            <a:r>
              <a:rPr lang="ja-JP" altLang="en-US" sz="1100" dirty="0">
                <a:latin typeface="ＭＳ Ｐゴシック" pitchFamily="50" charset="-128"/>
                <a:ea typeface="ＭＳ Ｐゴシック" pitchFamily="50" charset="-128"/>
              </a:rPr>
              <a:t>○商業の販売額は</a:t>
            </a:r>
            <a:r>
              <a:rPr lang="en-US" altLang="ja-JP" sz="1100" dirty="0">
                <a:latin typeface="ＭＳ Ｐゴシック" pitchFamily="50" charset="-128"/>
                <a:ea typeface="ＭＳ Ｐゴシック" pitchFamily="50" charset="-128"/>
              </a:rPr>
              <a:t>8,764</a:t>
            </a:r>
            <a:r>
              <a:rPr lang="ja-JP" altLang="en-US" sz="1100" dirty="0">
                <a:latin typeface="ＭＳ Ｐゴシック" pitchFamily="50" charset="-128"/>
                <a:ea typeface="ＭＳ Ｐゴシック" pitchFamily="50" charset="-128"/>
              </a:rPr>
              <a:t>億円で高槻市（</a:t>
            </a:r>
            <a:r>
              <a:rPr lang="en-US" altLang="ja-JP" sz="1100" dirty="0">
                <a:latin typeface="ＭＳ Ｐゴシック" pitchFamily="50" charset="-128"/>
                <a:ea typeface="ＭＳ Ｐゴシック" pitchFamily="50" charset="-128"/>
              </a:rPr>
              <a:t>5,159</a:t>
            </a:r>
            <a:r>
              <a:rPr lang="ja-JP" altLang="en-US" sz="1100" dirty="0">
                <a:latin typeface="ＭＳ Ｐゴシック" pitchFamily="50" charset="-128"/>
                <a:ea typeface="ＭＳ Ｐゴシック" pitchFamily="50" charset="-128"/>
              </a:rPr>
              <a:t>億円）を上回る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○工業の出荷額は</a:t>
            </a:r>
            <a:r>
              <a:rPr lang="en-US" altLang="ja-JP" sz="1100" dirty="0">
                <a:latin typeface="ＭＳ Ｐゴシック" pitchFamily="50" charset="-128"/>
                <a:ea typeface="ＭＳ Ｐゴシック" pitchFamily="50" charset="-128"/>
              </a:rPr>
              <a:t>4,272</a:t>
            </a:r>
            <a:r>
              <a:rPr lang="zh-TW" altLang="en-US" sz="1100" dirty="0">
                <a:latin typeface="ＭＳ Ｐゴシック" pitchFamily="50" charset="-128"/>
                <a:ea typeface="ＭＳ Ｐゴシック" pitchFamily="50" charset="-128"/>
              </a:rPr>
              <a:t>億円</a:t>
            </a:r>
            <a:r>
              <a:rPr lang="ja-JP" altLang="en-US" sz="1100" dirty="0">
                <a:latin typeface="ＭＳ Ｐゴシック" pitchFamily="50" charset="-128"/>
                <a:ea typeface="ＭＳ Ｐゴシック" pitchFamily="50" charset="-128"/>
              </a:rPr>
              <a:t>で高槻市（</a:t>
            </a:r>
            <a:r>
              <a:rPr lang="en-US" altLang="ja-JP" sz="1100" dirty="0">
                <a:latin typeface="ＭＳ Ｐゴシック" pitchFamily="50" charset="-128"/>
                <a:ea typeface="ＭＳ Ｐゴシック" pitchFamily="50" charset="-128"/>
              </a:rPr>
              <a:t>3,838</a:t>
            </a:r>
            <a:r>
              <a:rPr lang="ja-JP" altLang="en-US" sz="1100" dirty="0">
                <a:latin typeface="ＭＳ Ｐゴシック" pitchFamily="50" charset="-128"/>
                <a:ea typeface="ＭＳ Ｐゴシック" pitchFamily="50" charset="-128"/>
              </a:rPr>
              <a:t>億円）を上回る</a:t>
            </a:r>
          </a:p>
          <a:p>
            <a:pPr marL="85725" indent="-85725">
              <a:buFont typeface="Wingdings" pitchFamily="2" charset="2"/>
              <a:buNone/>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まち・暮らし</a:t>
            </a:r>
            <a:r>
              <a:rPr lang="en-US" altLang="ja-JP" sz="1100" dirty="0">
                <a:latin typeface="HGP創英角ｺﾞｼｯｸUB" pitchFamily="50" charset="-128"/>
                <a:ea typeface="HGP創英角ｺﾞｼｯｸUB" pitchFamily="50" charset="-128"/>
              </a:rPr>
              <a:t>】</a:t>
            </a:r>
          </a:p>
          <a:p>
            <a:pPr marL="85725" indent="-85725">
              <a:defRPr/>
            </a:pPr>
            <a:r>
              <a:rPr lang="en-US" altLang="ja-JP" sz="1100" dirty="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建物用途の割合は商業が</a:t>
            </a:r>
            <a:r>
              <a:rPr lang="en-US" altLang="ja-JP" sz="1100" dirty="0">
                <a:latin typeface="ＭＳ Ｐゴシック" pitchFamily="50" charset="-128"/>
                <a:ea typeface="ＭＳ Ｐゴシック" pitchFamily="50" charset="-128"/>
              </a:rPr>
              <a:t>14.8</a:t>
            </a:r>
            <a:r>
              <a:rPr lang="ja-JP" altLang="en-US" sz="1100" dirty="0">
                <a:latin typeface="ＭＳ Ｐゴシック" pitchFamily="50" charset="-128"/>
                <a:ea typeface="ＭＳ Ｐゴシック" pitchFamily="50" charset="-128"/>
              </a:rPr>
              <a:t>％で、比較都市をいずれも上回る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○就業前児童</a:t>
            </a:r>
            <a:r>
              <a:rPr lang="en-US" altLang="ja-JP" sz="1100" dirty="0">
                <a:latin typeface="ＭＳ Ｐゴシック" pitchFamily="50" charset="-128"/>
                <a:ea typeface="ＭＳ Ｐゴシック" pitchFamily="50" charset="-128"/>
              </a:rPr>
              <a:t>100</a:t>
            </a:r>
            <a:r>
              <a:rPr lang="ja-JP" altLang="en-US" sz="1100" dirty="0">
                <a:latin typeface="ＭＳ Ｐゴシック" pitchFamily="50" charset="-128"/>
                <a:ea typeface="ＭＳ Ｐゴシック" pitchFamily="50" charset="-128"/>
              </a:rPr>
              <a:t>人あたりの認可保育所定員数は</a:t>
            </a:r>
            <a:r>
              <a:rPr lang="en-US" altLang="ja-JP" sz="1100" dirty="0">
                <a:latin typeface="ＭＳ Ｐゴシック" pitchFamily="50" charset="-128"/>
                <a:ea typeface="ＭＳ Ｐゴシック" pitchFamily="50" charset="-128"/>
              </a:rPr>
              <a:t>37.9</a:t>
            </a:r>
            <a:r>
              <a:rPr lang="ja-JP" altLang="en-US" sz="1100" dirty="0">
                <a:latin typeface="ＭＳ Ｐゴシック" pitchFamily="50" charset="-128"/>
                <a:ea typeface="ＭＳ Ｐゴシック" pitchFamily="50" charset="-128"/>
              </a:rPr>
              <a:t>人で、比較都市をいずれも上回る</a:t>
            </a:r>
            <a:endParaRPr lang="en-US" altLang="ja-JP" sz="1100" dirty="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a:latin typeface="ＭＳ Ｐゴシック" pitchFamily="50" charset="-128"/>
                <a:ea typeface="ＭＳ Ｐゴシック" pitchFamily="50" charset="-128"/>
              </a:rPr>
              <a:t>○千人あたりの病院・診療所数は</a:t>
            </a:r>
            <a:r>
              <a:rPr lang="en-US" altLang="ja-JP" sz="1100" dirty="0">
                <a:latin typeface="ＭＳ Ｐゴシック" pitchFamily="50" charset="-128"/>
                <a:ea typeface="ＭＳ Ｐゴシック" pitchFamily="50" charset="-128"/>
              </a:rPr>
              <a:t>1.7</a:t>
            </a:r>
            <a:r>
              <a:rPr lang="ja-JP" altLang="en-US" sz="1100" dirty="0">
                <a:latin typeface="ＭＳ Ｐゴシック" pitchFamily="50" charset="-128"/>
                <a:ea typeface="ＭＳ Ｐゴシック" pitchFamily="50" charset="-128"/>
              </a:rPr>
              <a:t>ヵ所で、京都市、神戸市等と同程度</a:t>
            </a: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graphicFrame>
        <p:nvGraphicFramePr>
          <p:cNvPr id="63" name="Group 154"/>
          <p:cNvGraphicFramePr>
            <a:graphicFrameLocks noGrp="1"/>
          </p:cNvGraphicFramePr>
          <p:nvPr/>
        </p:nvGraphicFramePr>
        <p:xfrm>
          <a:off x="271463" y="3268663"/>
          <a:ext cx="3823177" cy="376692"/>
        </p:xfrm>
        <a:graphic>
          <a:graphicData uri="http://schemas.openxmlformats.org/drawingml/2006/table">
            <a:tbl>
              <a:tblPr/>
              <a:tblGrid>
                <a:gridCol w="391497"/>
                <a:gridCol w="3431680"/>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4113" name="Rectangle 1"/>
          <p:cNvSpPr>
            <a:spLocks noChangeArrowheads="1"/>
          </p:cNvSpPr>
          <p:nvPr/>
        </p:nvSpPr>
        <p:spPr bwMode="auto">
          <a:xfrm>
            <a:off x="128588" y="339725"/>
            <a:ext cx="4083050" cy="2492375"/>
          </a:xfrm>
          <a:prstGeom prst="rect">
            <a:avLst/>
          </a:prstGeom>
          <a:noFill/>
          <a:ln w="9525">
            <a:noFill/>
            <a:miter lim="800000"/>
            <a:headEnd/>
            <a:tailEnd/>
          </a:ln>
        </p:spPr>
        <p:txBody>
          <a:bodyPr anchor="ctr">
            <a:spAutoFit/>
          </a:bodyPr>
          <a:lstStyle/>
          <a:p>
            <a:r>
              <a:rPr lang="ja-JP" altLang="ja-JP" sz="1200" b="1">
                <a:latin typeface="HG創英角ｺﾞｼｯｸUB" pitchFamily="49" charset="-128"/>
                <a:ea typeface="HG創英角ｺﾞｼｯｸUB" pitchFamily="49" charset="-128"/>
                <a:cs typeface="Times New Roman" pitchFamily="18" charset="0"/>
              </a:rPr>
              <a:t>○大規模公園である鶴見緑地、城北川の親水空間、鶴橋・京橋地区等の商業地を有しており、</a:t>
            </a:r>
            <a:r>
              <a:rPr lang="ja-JP" altLang="en-US" sz="1200" b="1">
                <a:latin typeface="HG創英角ｺﾞｼｯｸUB" pitchFamily="49" charset="-128"/>
                <a:ea typeface="HG創英角ｺﾞｼｯｸUB" pitchFamily="49" charset="-128"/>
                <a:cs typeface="Times New Roman" pitchFamily="18" charset="0"/>
              </a:rPr>
              <a:t>賑わいのある商業機能と水・みどり豊かな環境などを有する都市</a:t>
            </a:r>
          </a:p>
          <a:p>
            <a:r>
              <a:rPr lang="ja-JP" altLang="ja-JP" sz="1200" b="1">
                <a:latin typeface="HG創英角ｺﾞｼｯｸUB" pitchFamily="49" charset="-128"/>
                <a:ea typeface="HG創英角ｺﾞｼｯｸUB" pitchFamily="49" charset="-128"/>
                <a:cs typeface="Times New Roman" pitchFamily="18" charset="0"/>
              </a:rPr>
              <a:t>○森之宮等の大阪城東部地区では、大阪健康安全基盤研究所等の健康医療機能をはじめ、観光・人材育成・居住等の機能を集積し、多世代・多様な人が集い、交流をはぐくむまちをめざす</a:t>
            </a:r>
          </a:p>
          <a:p>
            <a:r>
              <a:rPr lang="ja-JP" altLang="ja-JP" sz="1200" b="1">
                <a:latin typeface="HG創英角ｺﾞｼｯｸUB" pitchFamily="49" charset="-128"/>
                <a:ea typeface="HG創英角ｺﾞｼｯｸUB" pitchFamily="49" charset="-128"/>
                <a:cs typeface="Times New Roman" pitchFamily="18" charset="0"/>
              </a:rPr>
              <a:t>○また、ものづくり産業の集積地である城東・東成地区には企業の成長・発展に貢献する大阪産業技術研究所（森之宮センター）も立地</a:t>
            </a:r>
          </a:p>
          <a:p>
            <a:r>
              <a:rPr lang="ja-JP" altLang="ja-JP" sz="1200" b="1">
                <a:latin typeface="HG創英角ｺﾞｼｯｸUB" pitchFamily="49" charset="-128"/>
                <a:ea typeface="HG創英角ｺﾞｼｯｸUB" pitchFamily="49" charset="-128"/>
                <a:cs typeface="Times New Roman" pitchFamily="18" charset="0"/>
              </a:rPr>
              <a:t>○淀川左岸線延伸部の整備や</a:t>
            </a:r>
            <a:r>
              <a:rPr lang="en-US" altLang="ja-JP" sz="1200" b="1">
                <a:latin typeface="HG創英角ｺﾞｼｯｸUB" pitchFamily="49" charset="-128"/>
                <a:ea typeface="HG創英角ｺﾞｼｯｸUB" pitchFamily="49" charset="-128"/>
                <a:cs typeface="Times New Roman" pitchFamily="18" charset="0"/>
              </a:rPr>
              <a:t>JR</a:t>
            </a:r>
            <a:r>
              <a:rPr lang="ja-JP" altLang="ja-JP" sz="1200" b="1">
                <a:latin typeface="HG創英角ｺﾞｼｯｸUB" pitchFamily="49" charset="-128"/>
                <a:ea typeface="HG創英角ｺﾞｼｯｸUB" pitchFamily="49" charset="-128"/>
                <a:cs typeface="Times New Roman" pitchFamily="18" charset="0"/>
              </a:rPr>
              <a:t>おおさか東線の新駅設置など、交通ネットワークの充実による利便性の向上が見込まれる </a:t>
            </a:r>
          </a:p>
        </p:txBody>
      </p:sp>
      <p:sp>
        <p:nvSpPr>
          <p:cNvPr id="4114" name="テキスト ボックス 24"/>
          <p:cNvSpPr txBox="1">
            <a:spLocks noChangeArrowheads="1"/>
          </p:cNvSpPr>
          <p:nvPr/>
        </p:nvSpPr>
        <p:spPr bwMode="gray">
          <a:xfrm>
            <a:off x="4383088" y="47625"/>
            <a:ext cx="183356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地域の特徴</a:t>
            </a:r>
          </a:p>
        </p:txBody>
      </p:sp>
      <p:sp>
        <p:nvSpPr>
          <p:cNvPr id="4115" name="テキスト ボックス 57"/>
          <p:cNvSpPr>
            <a:spLocks noChangeArrowheads="1"/>
          </p:cNvSpPr>
          <p:nvPr/>
        </p:nvSpPr>
        <p:spPr bwMode="auto">
          <a:xfrm>
            <a:off x="4518025" y="6237288"/>
            <a:ext cx="5187950" cy="468312"/>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中央部東西に寝屋川、南北に城北</a:t>
            </a:r>
            <a:r>
              <a:rPr lang="ja-JP" altLang="ja-JP" sz="1100"/>
              <a:t>川、</a:t>
            </a:r>
            <a:r>
              <a:rPr lang="ja-JP" altLang="en-US" sz="1100"/>
              <a:t>南部を東西に第二寝屋川、南北に平野川・平野川分水路</a:t>
            </a:r>
            <a:r>
              <a:rPr lang="ja-JP" altLang="ja-JP" sz="1100"/>
              <a:t>が流れる</a:t>
            </a:r>
            <a:r>
              <a:rPr lang="ja-JP" altLang="en-US" sz="1100"/>
              <a:t>。</a:t>
            </a:r>
          </a:p>
        </p:txBody>
      </p:sp>
      <p:sp>
        <p:nvSpPr>
          <p:cNvPr id="34" name="フリーフォーム 33"/>
          <p:cNvSpPr/>
          <p:nvPr/>
        </p:nvSpPr>
        <p:spPr bwMode="gray">
          <a:xfrm>
            <a:off x="5816600" y="4076700"/>
            <a:ext cx="360363" cy="576263"/>
          </a:xfrm>
          <a:custGeom>
            <a:avLst/>
            <a:gdLst>
              <a:gd name="connsiteX0" fmla="*/ 28575 w 361950"/>
              <a:gd name="connsiteY0" fmla="*/ 9525 h 457200"/>
              <a:gd name="connsiteX1" fmla="*/ 0 w 361950"/>
              <a:gd name="connsiteY1" fmla="*/ 438150 h 457200"/>
              <a:gd name="connsiteX2" fmla="*/ 228600 w 361950"/>
              <a:gd name="connsiteY2" fmla="*/ 457200 h 457200"/>
              <a:gd name="connsiteX3" fmla="*/ 361950 w 361950"/>
              <a:gd name="connsiteY3" fmla="*/ 0 h 457200"/>
              <a:gd name="connsiteX4" fmla="*/ 28575 w 361950"/>
              <a:gd name="connsiteY4" fmla="*/ 9525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457200">
                <a:moveTo>
                  <a:pt x="28575" y="9525"/>
                </a:moveTo>
                <a:lnTo>
                  <a:pt x="0" y="438150"/>
                </a:lnTo>
                <a:lnTo>
                  <a:pt x="228600" y="457200"/>
                </a:lnTo>
                <a:lnTo>
                  <a:pt x="361950" y="0"/>
                </a:lnTo>
                <a:lnTo>
                  <a:pt x="28575" y="9525"/>
                </a:lnTo>
                <a:close/>
              </a:path>
            </a:pathLst>
          </a:cu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正方形/長方形 32"/>
          <p:cNvSpPr/>
          <p:nvPr/>
        </p:nvSpPr>
        <p:spPr bwMode="gray">
          <a:xfrm>
            <a:off x="5889625" y="4221163"/>
            <a:ext cx="98425" cy="90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35" name="正方形/長方形 34"/>
          <p:cNvSpPr/>
          <p:nvPr/>
        </p:nvSpPr>
        <p:spPr bwMode="gray">
          <a:xfrm>
            <a:off x="4881563" y="4076700"/>
            <a:ext cx="896937" cy="3603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大阪産業</a:t>
            </a:r>
            <a:endParaRPr lang="en-US" altLang="ja-JP" sz="900" dirty="0">
              <a:solidFill>
                <a:schemeClr val="tx1"/>
              </a:solidFill>
            </a:endParaRPr>
          </a:p>
          <a:p>
            <a:pPr algn="ctr">
              <a:defRPr/>
            </a:pPr>
            <a:r>
              <a:rPr lang="ja-JP" altLang="en-US" sz="900" dirty="0">
                <a:solidFill>
                  <a:schemeClr val="tx1"/>
                </a:solidFill>
              </a:rPr>
              <a:t>技術研究所</a:t>
            </a:r>
            <a:endParaRPr lang="en-US" altLang="ja-JP" sz="900" dirty="0">
              <a:solidFill>
                <a:schemeClr val="tx1"/>
              </a:solidFill>
            </a:endParaRPr>
          </a:p>
        </p:txBody>
      </p:sp>
      <p:sp>
        <p:nvSpPr>
          <p:cNvPr id="36" name="正方形/長方形 35"/>
          <p:cNvSpPr/>
          <p:nvPr/>
        </p:nvSpPr>
        <p:spPr bwMode="gray">
          <a:xfrm>
            <a:off x="4521200" y="4797425"/>
            <a:ext cx="1247775" cy="3238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chemeClr val="tx1"/>
                </a:solidFill>
              </a:rPr>
              <a:t>大阪城東部地区</a:t>
            </a:r>
          </a:p>
        </p:txBody>
      </p:sp>
      <p:cxnSp>
        <p:nvCxnSpPr>
          <p:cNvPr id="37" name="直線コネクタ 36"/>
          <p:cNvCxnSpPr/>
          <p:nvPr/>
        </p:nvCxnSpPr>
        <p:spPr bwMode="gray">
          <a:xfrm flipV="1">
            <a:off x="5529263" y="4581525"/>
            <a:ext cx="287337" cy="215900"/>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8" name="フリーフォーム 47"/>
          <p:cNvSpPr/>
          <p:nvPr/>
        </p:nvSpPr>
        <p:spPr>
          <a:xfrm>
            <a:off x="6115050" y="2590800"/>
            <a:ext cx="1258888" cy="1570038"/>
          </a:xfrm>
          <a:custGeom>
            <a:avLst/>
            <a:gdLst>
              <a:gd name="connsiteX0" fmla="*/ 0 w 1258094"/>
              <a:gd name="connsiteY0" fmla="*/ 9524 h 1570036"/>
              <a:gd name="connsiteX1" fmla="*/ 80963 w 1258094"/>
              <a:gd name="connsiteY1" fmla="*/ 128587 h 1570036"/>
              <a:gd name="connsiteX2" fmla="*/ 76200 w 1258094"/>
              <a:gd name="connsiteY2" fmla="*/ 781049 h 1570036"/>
              <a:gd name="connsiteX3" fmla="*/ 371475 w 1258094"/>
              <a:gd name="connsiteY3" fmla="*/ 1266824 h 1570036"/>
              <a:gd name="connsiteX4" fmla="*/ 728663 w 1258094"/>
              <a:gd name="connsiteY4" fmla="*/ 1309687 h 1570036"/>
              <a:gd name="connsiteX5" fmla="*/ 1176338 w 1258094"/>
              <a:gd name="connsiteY5" fmla="*/ 1533524 h 1570036"/>
              <a:gd name="connsiteX6" fmla="*/ 1219200 w 1258094"/>
              <a:gd name="connsiteY6" fmla="*/ 1528762 h 157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094" h="1570036">
                <a:moveTo>
                  <a:pt x="0" y="9524"/>
                </a:moveTo>
                <a:cubicBezTo>
                  <a:pt x="34131" y="4762"/>
                  <a:pt x="68263" y="0"/>
                  <a:pt x="80963" y="128587"/>
                </a:cubicBezTo>
                <a:cubicBezTo>
                  <a:pt x="93663" y="257174"/>
                  <a:pt x="27781" y="591343"/>
                  <a:pt x="76200" y="781049"/>
                </a:cubicBezTo>
                <a:cubicBezTo>
                  <a:pt x="124619" y="970755"/>
                  <a:pt x="262731" y="1178718"/>
                  <a:pt x="371475" y="1266824"/>
                </a:cubicBezTo>
                <a:cubicBezTo>
                  <a:pt x="480219" y="1354930"/>
                  <a:pt x="594519" y="1265237"/>
                  <a:pt x="728663" y="1309687"/>
                </a:cubicBezTo>
                <a:cubicBezTo>
                  <a:pt x="862807" y="1354137"/>
                  <a:pt x="1094582" y="1497012"/>
                  <a:pt x="1176338" y="1533524"/>
                </a:cubicBezTo>
                <a:cubicBezTo>
                  <a:pt x="1258094" y="1570036"/>
                  <a:pt x="1210469" y="1527174"/>
                  <a:pt x="1219200" y="1528762"/>
                </a:cubicBezTo>
              </a:path>
            </a:pathLst>
          </a:cu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9" name="左矢印吹き出し 48"/>
          <p:cNvSpPr/>
          <p:nvPr/>
        </p:nvSpPr>
        <p:spPr bwMode="gray">
          <a:xfrm>
            <a:off x="6221413" y="3117850"/>
            <a:ext cx="1223962" cy="288925"/>
          </a:xfrm>
          <a:prstGeom prst="leftArrowCallout">
            <a:avLst>
              <a:gd name="adj1" fmla="val 30291"/>
              <a:gd name="adj2" fmla="val 35582"/>
              <a:gd name="adj3" fmla="val 42905"/>
              <a:gd name="adj4" fmla="val 86177"/>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dirty="0">
                <a:solidFill>
                  <a:schemeClr val="tx1"/>
                </a:solidFill>
              </a:rPr>
              <a:t>JR</a:t>
            </a:r>
            <a:r>
              <a:rPr lang="ja-JP" altLang="en-US" sz="900" dirty="0">
                <a:solidFill>
                  <a:schemeClr val="tx1"/>
                </a:solidFill>
              </a:rPr>
              <a:t>おおさか東線</a:t>
            </a:r>
            <a:endParaRPr lang="en-US" altLang="ja-JP" sz="900" dirty="0">
              <a:solidFill>
                <a:schemeClr val="tx1"/>
              </a:solidFill>
            </a:endParaRPr>
          </a:p>
          <a:p>
            <a:pPr algn="ctr">
              <a:defRPr/>
            </a:pPr>
            <a:r>
              <a:rPr lang="ja-JP" altLang="en-US" sz="900" dirty="0">
                <a:solidFill>
                  <a:schemeClr val="tx1"/>
                </a:solidFill>
              </a:rPr>
              <a:t>整備区間</a:t>
            </a:r>
          </a:p>
        </p:txBody>
      </p:sp>
      <p:sp>
        <p:nvSpPr>
          <p:cNvPr id="39" name="正方形/長方形 38"/>
          <p:cNvSpPr/>
          <p:nvPr/>
        </p:nvSpPr>
        <p:spPr bwMode="gray">
          <a:xfrm rot="16669270">
            <a:off x="6123782" y="5099844"/>
            <a:ext cx="1169987" cy="3143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平野川分水路</a:t>
            </a:r>
            <a:endParaRPr lang="en-US" altLang="ja-JP" sz="700" dirty="0">
              <a:solidFill>
                <a:schemeClr val="tx1"/>
              </a:solidFill>
            </a:endParaRPr>
          </a:p>
        </p:txBody>
      </p:sp>
      <p:sp>
        <p:nvSpPr>
          <p:cNvPr id="40" name="フリーフォーム 39"/>
          <p:cNvSpPr/>
          <p:nvPr/>
        </p:nvSpPr>
        <p:spPr>
          <a:xfrm>
            <a:off x="6027738" y="2376488"/>
            <a:ext cx="2762250" cy="477837"/>
          </a:xfrm>
          <a:custGeom>
            <a:avLst/>
            <a:gdLst>
              <a:gd name="connsiteX0" fmla="*/ 2762518 w 2762518"/>
              <a:gd name="connsiteY0" fmla="*/ 0 h 477591"/>
              <a:gd name="connsiteX1" fmla="*/ 2498501 w 2762518"/>
              <a:gd name="connsiteY1" fmla="*/ 180304 h 477591"/>
              <a:gd name="connsiteX2" fmla="*/ 2041301 w 2762518"/>
              <a:gd name="connsiteY2" fmla="*/ 360609 h 477591"/>
              <a:gd name="connsiteX3" fmla="*/ 1667814 w 2762518"/>
              <a:gd name="connsiteY3" fmla="*/ 457200 h 477591"/>
              <a:gd name="connsiteX4" fmla="*/ 1204174 w 2762518"/>
              <a:gd name="connsiteY4" fmla="*/ 476518 h 477591"/>
              <a:gd name="connsiteX5" fmla="*/ 0 w 2762518"/>
              <a:gd name="connsiteY5" fmla="*/ 450761 h 47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518" h="477591">
                <a:moveTo>
                  <a:pt x="2762518" y="0"/>
                </a:moveTo>
                <a:cubicBezTo>
                  <a:pt x="2690611" y="60101"/>
                  <a:pt x="2618704" y="120203"/>
                  <a:pt x="2498501" y="180304"/>
                </a:cubicBezTo>
                <a:cubicBezTo>
                  <a:pt x="2378298" y="240405"/>
                  <a:pt x="2179749" y="314460"/>
                  <a:pt x="2041301" y="360609"/>
                </a:cubicBezTo>
                <a:cubicBezTo>
                  <a:pt x="1902853" y="406758"/>
                  <a:pt x="1807335" y="437882"/>
                  <a:pt x="1667814" y="457200"/>
                </a:cubicBezTo>
                <a:cubicBezTo>
                  <a:pt x="1528293" y="476518"/>
                  <a:pt x="1482143" y="477591"/>
                  <a:pt x="1204174" y="476518"/>
                </a:cubicBezTo>
                <a:cubicBezTo>
                  <a:pt x="926205" y="475445"/>
                  <a:pt x="463102" y="463103"/>
                  <a:pt x="0" y="450761"/>
                </a:cubicBezTo>
              </a:path>
            </a:pathLst>
          </a:custGeom>
          <a:ln w="41275" cmpd="sng">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1" name="左矢印吹き出し 40"/>
          <p:cNvSpPr/>
          <p:nvPr/>
        </p:nvSpPr>
        <p:spPr bwMode="gray">
          <a:xfrm flipH="1">
            <a:off x="4665663" y="2708275"/>
            <a:ext cx="1296987" cy="288925"/>
          </a:xfrm>
          <a:prstGeom prst="leftArrowCallout">
            <a:avLst>
              <a:gd name="adj1" fmla="val 30291"/>
              <a:gd name="adj2" fmla="val 35582"/>
              <a:gd name="adj3" fmla="val 42905"/>
              <a:gd name="adj4" fmla="val 86177"/>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ja-JP" sz="900" dirty="0">
                <a:solidFill>
                  <a:schemeClr val="tx1"/>
                </a:solidFill>
                <a:latin typeface="+mn-ea"/>
                <a:cs typeface="Times New Roman" pitchFamily="18" charset="0"/>
              </a:rPr>
              <a:t>淀川左岸線延伸部</a:t>
            </a:r>
            <a:endParaRPr lang="ja-JP" altLang="en-US" sz="900" dirty="0">
              <a:solidFill>
                <a:schemeClr val="tx1"/>
              </a:solidFill>
              <a:latin typeface="+mn-ea"/>
            </a:endParaRPr>
          </a:p>
        </p:txBody>
      </p:sp>
      <p:sp>
        <p:nvSpPr>
          <p:cNvPr id="42" name="円/楕円 41"/>
          <p:cNvSpPr/>
          <p:nvPr/>
        </p:nvSpPr>
        <p:spPr bwMode="gray">
          <a:xfrm rot="1443255">
            <a:off x="7526338" y="2386013"/>
            <a:ext cx="1076325" cy="485775"/>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正方形/長方形 27"/>
          <p:cNvSpPr>
            <a:spLocks noChangeArrowheads="1"/>
          </p:cNvSpPr>
          <p:nvPr/>
        </p:nvSpPr>
        <p:spPr bwMode="auto">
          <a:xfrm>
            <a:off x="8874125" y="658157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-75</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rrowheads="1"/>
          </p:cNvPicPr>
          <p:nvPr/>
        </p:nvPicPr>
        <p:blipFill>
          <a:blip r:embed="rId3" cstate="print"/>
          <a:srcRect/>
          <a:stretch>
            <a:fillRect/>
          </a:stretch>
        </p:blipFill>
        <p:spPr bwMode="auto">
          <a:xfrm>
            <a:off x="6297528" y="1271940"/>
            <a:ext cx="3503295" cy="2485644"/>
          </a:xfrm>
          <a:prstGeom prst="rect">
            <a:avLst/>
          </a:prstGeom>
          <a:noFill/>
          <a:ln w="9525">
            <a:noFill/>
            <a:miter lim="800000"/>
            <a:headEnd/>
            <a:tailEnd/>
          </a:ln>
          <a:effectLst/>
        </p:spPr>
      </p:pic>
      <p:sp>
        <p:nvSpPr>
          <p:cNvPr id="5122" name="タイトル 3"/>
          <p:cNvSpPr txBox="1">
            <a:spLocks/>
          </p:cNvSpPr>
          <p:nvPr/>
        </p:nvSpPr>
        <p:spPr bwMode="auto">
          <a:xfrm>
            <a:off x="117475" y="620713"/>
            <a:ext cx="9671050"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463" y="523875"/>
            <a:ext cx="42910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5124" name="テキスト ボックス 24"/>
          <p:cNvSpPr txBox="1">
            <a:spLocks noChangeArrowheads="1"/>
          </p:cNvSpPr>
          <p:nvPr/>
        </p:nvSpPr>
        <p:spPr bwMode="auto">
          <a:xfrm>
            <a:off x="193675" y="765175"/>
            <a:ext cx="390525"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5125"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第三区（東成</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・城東区・鶴見区）</a:t>
            </a:r>
          </a:p>
        </p:txBody>
      </p:sp>
      <p:graphicFrame>
        <p:nvGraphicFramePr>
          <p:cNvPr id="20" name="Group 23"/>
          <p:cNvGraphicFramePr>
            <a:graphicFrameLocks noGrp="1"/>
          </p:cNvGraphicFramePr>
          <p:nvPr/>
        </p:nvGraphicFramePr>
        <p:xfrm>
          <a:off x="661988" y="765175"/>
          <a:ext cx="2184000" cy="4825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356,817</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62.6%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24.2%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332,236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162,496</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25.7%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19.2%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8.1%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33.5%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321,840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16,919</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9,632</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21</a:t>
                      </a:r>
                      <a:r>
                        <a:rPr lang="en-US" sz="1000" b="0" i="0" u="none" strike="noStrike" dirty="0" smtClean="0">
                          <a:solidFill>
                            <a:schemeClr val="tx1"/>
                          </a:solidFill>
                          <a:latin typeface="ＭＳ Ｐゴシック" pitchFamily="50" charset="-128"/>
                          <a:ea typeface="ＭＳ Ｐゴシック" pitchFamily="50" charset="-128"/>
                        </a:rPr>
                        <a:t>.0</a:t>
                      </a:r>
                      <a:r>
                        <a:rPr lang="en-US" altLang="ja-JP" sz="1000" b="0" i="0" u="none" strike="noStrike" dirty="0" smtClean="0">
                          <a:solidFill>
                            <a:schemeClr val="tx1"/>
                          </a:solidFill>
                          <a:latin typeface="ＭＳ Ｐゴシック" pitchFamily="50" charset="-128"/>
                          <a:ea typeface="ＭＳ Ｐゴシック" pitchFamily="50" charset="-128"/>
                        </a:rPr>
                        <a:t>9</a:t>
                      </a:r>
                      <a:r>
                        <a:rPr lang="en-US" sz="1000" b="0" i="0" u="none" strike="noStrike" dirty="0" smtClean="0">
                          <a:solidFill>
                            <a:schemeClr val="tx1"/>
                          </a:solidFill>
                          <a:latin typeface="ＭＳ Ｐゴシック" pitchFamily="50" charset="-128"/>
                          <a:ea typeface="ＭＳ Ｐゴシック" pitchFamily="50" charset="-128"/>
                        </a:rPr>
                        <a:t>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5183" name="Rectangle 6"/>
          <p:cNvSpPr>
            <a:spLocks noChangeArrowheads="1"/>
          </p:cNvSpPr>
          <p:nvPr/>
        </p:nvSpPr>
        <p:spPr bwMode="auto">
          <a:xfrm>
            <a:off x="2925763" y="3833813"/>
            <a:ext cx="3314700" cy="519112"/>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人口密度は、比較都市をいずれも大きく上回る</a:t>
            </a:r>
          </a:p>
        </p:txBody>
      </p:sp>
      <p:sp>
        <p:nvSpPr>
          <p:cNvPr id="5184" name="Rectangle 7"/>
          <p:cNvSpPr>
            <a:spLocks noChangeArrowheads="1"/>
          </p:cNvSpPr>
          <p:nvPr/>
        </p:nvSpPr>
        <p:spPr bwMode="auto">
          <a:xfrm>
            <a:off x="2925763" y="765175"/>
            <a:ext cx="3313112"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solidFill>
                <a:srgbClr val="00B0F0"/>
              </a:solidFill>
            </a:endParaRPr>
          </a:p>
          <a:p>
            <a:pPr>
              <a:spcBef>
                <a:spcPct val="15000"/>
              </a:spcBef>
            </a:pPr>
            <a:r>
              <a:rPr lang="en-US" altLang="ja-JP" sz="1000">
                <a:latin typeface="ＭＳ Ｐゴシック" charset="-128"/>
              </a:rPr>
              <a:t>◆</a:t>
            </a:r>
            <a:r>
              <a:rPr lang="ja-JP" altLang="en-US" sz="1000">
                <a:latin typeface="ＭＳ Ｐゴシック" charset="-128"/>
              </a:rPr>
              <a:t>人口は、高槻市を上回る</a:t>
            </a:r>
          </a:p>
          <a:p>
            <a:r>
              <a:rPr lang="ja-JP" altLang="en-US" sz="1000">
                <a:latin typeface="ＭＳ Ｐゴシック" charset="-128"/>
              </a:rPr>
              <a:t>◆面積は、豊中市を下回る</a:t>
            </a:r>
            <a:r>
              <a:rPr lang="ja-JP" altLang="en-US" sz="1000"/>
              <a:t>　</a:t>
            </a:r>
            <a:endParaRPr lang="ja-JP" altLang="en-US" sz="900">
              <a:ea typeface="ＭＳ 明朝" pitchFamily="17" charset="-128"/>
            </a:endParaRPr>
          </a:p>
        </p:txBody>
      </p:sp>
      <p:sp>
        <p:nvSpPr>
          <p:cNvPr id="5185" name="Rectangle 10"/>
          <p:cNvSpPr>
            <a:spLocks noChangeArrowheads="1"/>
          </p:cNvSpPr>
          <p:nvPr/>
        </p:nvSpPr>
        <p:spPr bwMode="auto">
          <a:xfrm>
            <a:off x="6342063" y="765175"/>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昼間人口は、高槻市を上回る</a:t>
            </a:r>
          </a:p>
          <a:p>
            <a:r>
              <a:rPr lang="ja-JP" altLang="en-US" sz="1000">
                <a:latin typeface="ＭＳ Ｐゴシック" charset="-128"/>
              </a:rPr>
              <a:t>◆昼夜間人口比率は、西宮市と同程度</a:t>
            </a:r>
          </a:p>
        </p:txBody>
      </p:sp>
      <p:sp>
        <p:nvSpPr>
          <p:cNvPr id="5186" name="Rectangle 11"/>
          <p:cNvSpPr>
            <a:spLocks noChangeArrowheads="1"/>
          </p:cNvSpPr>
          <p:nvPr/>
        </p:nvSpPr>
        <p:spPr bwMode="auto">
          <a:xfrm>
            <a:off x="6831013" y="765175"/>
            <a:ext cx="2338387" cy="163513"/>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昼間人口・昼夜間人口比率</a:t>
            </a:r>
          </a:p>
        </p:txBody>
      </p:sp>
      <p:sp>
        <p:nvSpPr>
          <p:cNvPr id="5187" name="Rectangle 12"/>
          <p:cNvSpPr>
            <a:spLocks noChangeArrowheads="1"/>
          </p:cNvSpPr>
          <p:nvPr/>
        </p:nvSpPr>
        <p:spPr bwMode="auto">
          <a:xfrm>
            <a:off x="6342063" y="3833813"/>
            <a:ext cx="3316287" cy="519112"/>
          </a:xfrm>
          <a:prstGeom prst="rect">
            <a:avLst/>
          </a:prstGeom>
          <a:solidFill>
            <a:srgbClr val="FFCC99"/>
          </a:solidFill>
          <a:ln w="9525" algn="ctr">
            <a:noFill/>
            <a:prstDash val="sysDot"/>
            <a:miter lim="800000"/>
            <a:headEnd/>
            <a:tailEnd/>
          </a:ln>
        </p:spPr>
        <p:txBody>
          <a:bodyPr lIns="36000" tIns="0" rIns="0" bIns="0"/>
          <a:lstStyle/>
          <a:p>
            <a:pPr marL="85725" indent="-85725"/>
            <a:endParaRPr lang="en-US" altLang="ja-JP" sz="1000" dirty="0">
              <a:latin typeface="ＭＳ Ｐゴシック" charset="-128"/>
            </a:endParaRPr>
          </a:p>
          <a:p>
            <a:pPr marL="85725" indent="-85725">
              <a:spcBef>
                <a:spcPct val="15000"/>
              </a:spcBef>
            </a:pPr>
            <a:r>
              <a:rPr lang="en-US" altLang="ja-JP" sz="1000" dirty="0">
                <a:latin typeface="ＭＳ Ｐゴシック" charset="-128"/>
              </a:rPr>
              <a:t>◆</a:t>
            </a:r>
            <a:r>
              <a:rPr lang="ja-JP" altLang="en-US" sz="1000" dirty="0">
                <a:latin typeface="ＭＳ Ｐゴシック" charset="-128"/>
              </a:rPr>
              <a:t>生産年齢人口</a:t>
            </a:r>
            <a:r>
              <a:rPr lang="ja-JP" altLang="en-US" sz="800" dirty="0">
                <a:latin typeface="ＭＳ Ｐゴシック" charset="-128"/>
              </a:rPr>
              <a:t>（</a:t>
            </a:r>
            <a:r>
              <a:rPr lang="en-US" altLang="ja-JP" sz="800" dirty="0">
                <a:latin typeface="ＭＳ Ｐゴシック" charset="-128"/>
              </a:rPr>
              <a:t>15</a:t>
            </a:r>
            <a:r>
              <a:rPr lang="ja-JP" altLang="en-US" sz="800" dirty="0">
                <a:latin typeface="ＭＳ Ｐゴシック" charset="-128"/>
              </a:rPr>
              <a:t>～</a:t>
            </a:r>
            <a:r>
              <a:rPr lang="en-US" altLang="ja-JP" sz="800" dirty="0">
                <a:latin typeface="ＭＳ Ｐゴシック" charset="-128"/>
              </a:rPr>
              <a:t>64</a:t>
            </a:r>
            <a:r>
              <a:rPr lang="ja-JP" altLang="en-US" sz="800" dirty="0">
                <a:latin typeface="ＭＳ Ｐゴシック" charset="-128"/>
              </a:rPr>
              <a:t>歳）</a:t>
            </a:r>
            <a:r>
              <a:rPr lang="ja-JP" altLang="en-US" sz="1000" dirty="0">
                <a:latin typeface="ＭＳ Ｐゴシック" charset="-128"/>
              </a:rPr>
              <a:t>割合は</a:t>
            </a:r>
            <a:r>
              <a:rPr lang="ja-JP" altLang="en-US" sz="1000" dirty="0" smtClean="0">
                <a:latin typeface="ＭＳ Ｐゴシック" charset="-128"/>
              </a:rPr>
              <a:t>、西宮市と同程度</a:t>
            </a:r>
            <a:endParaRPr lang="ja-JP" altLang="en-US" sz="1000" dirty="0">
              <a:latin typeface="ＭＳ Ｐゴシック" charset="-128"/>
            </a:endParaRPr>
          </a:p>
        </p:txBody>
      </p:sp>
      <p:sp>
        <p:nvSpPr>
          <p:cNvPr id="5188" name="Rectangle 13"/>
          <p:cNvSpPr>
            <a:spLocks noChangeArrowheads="1"/>
          </p:cNvSpPr>
          <p:nvPr/>
        </p:nvSpPr>
        <p:spPr bwMode="auto">
          <a:xfrm>
            <a:off x="6831013" y="3833813"/>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年齢別人口割合</a:t>
            </a:r>
          </a:p>
        </p:txBody>
      </p:sp>
      <p:sp>
        <p:nvSpPr>
          <p:cNvPr id="5189" name="Rectangle 14"/>
          <p:cNvSpPr>
            <a:spLocks noChangeArrowheads="1"/>
          </p:cNvSpPr>
          <p:nvPr/>
        </p:nvSpPr>
        <p:spPr bwMode="auto">
          <a:xfrm>
            <a:off x="3470275" y="3833813"/>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人口密度</a:t>
            </a:r>
          </a:p>
        </p:txBody>
      </p:sp>
      <p:sp>
        <p:nvSpPr>
          <p:cNvPr id="5190" name="Rectangle 15"/>
          <p:cNvSpPr>
            <a:spLocks noChangeArrowheads="1"/>
          </p:cNvSpPr>
          <p:nvPr/>
        </p:nvSpPr>
        <p:spPr bwMode="auto">
          <a:xfrm>
            <a:off x="3470275" y="765175"/>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人口・面積</a:t>
            </a:r>
          </a:p>
        </p:txBody>
      </p:sp>
      <p:pic>
        <p:nvPicPr>
          <p:cNvPr id="5192" name="Picture 95"/>
          <p:cNvPicPr>
            <a:picLocks noChangeAspect="1" noChangeArrowheads="1"/>
          </p:cNvPicPr>
          <p:nvPr/>
        </p:nvPicPr>
        <p:blipFill>
          <a:blip r:embed="rId4" cstate="print"/>
          <a:srcRect/>
          <a:stretch>
            <a:fillRect/>
          </a:stretch>
        </p:blipFill>
        <p:spPr bwMode="auto">
          <a:xfrm>
            <a:off x="3003550" y="4264025"/>
            <a:ext cx="3498850" cy="2401888"/>
          </a:xfrm>
          <a:prstGeom prst="rect">
            <a:avLst/>
          </a:prstGeom>
          <a:noFill/>
          <a:ln w="9525">
            <a:noFill/>
            <a:miter lim="800000"/>
            <a:headEnd/>
            <a:tailEnd/>
          </a:ln>
        </p:spPr>
      </p:pic>
      <p:sp>
        <p:nvSpPr>
          <p:cNvPr id="5193" name="テキスト ボックス 36"/>
          <p:cNvSpPr txBox="1">
            <a:spLocks noChangeArrowheads="1"/>
          </p:cNvSpPr>
          <p:nvPr/>
        </p:nvSpPr>
        <p:spPr bwMode="auto">
          <a:xfrm>
            <a:off x="5421313" y="6597650"/>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4" name="テキスト ボックス 37"/>
          <p:cNvSpPr txBox="1">
            <a:spLocks noChangeArrowheads="1"/>
          </p:cNvSpPr>
          <p:nvPr/>
        </p:nvSpPr>
        <p:spPr bwMode="auto">
          <a:xfrm>
            <a:off x="8970963" y="6597650"/>
            <a:ext cx="935037"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5" name="テキスト ボックス 36"/>
          <p:cNvSpPr txBox="1">
            <a:spLocks noChangeArrowheads="1"/>
          </p:cNvSpPr>
          <p:nvPr/>
        </p:nvSpPr>
        <p:spPr bwMode="auto">
          <a:xfrm>
            <a:off x="8940800" y="3589338"/>
            <a:ext cx="858838"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6" name="テキスト ボックス 36"/>
          <p:cNvSpPr txBox="1">
            <a:spLocks noChangeArrowheads="1"/>
          </p:cNvSpPr>
          <p:nvPr/>
        </p:nvSpPr>
        <p:spPr bwMode="auto">
          <a:xfrm>
            <a:off x="5421313" y="3589338"/>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pic>
        <p:nvPicPr>
          <p:cNvPr id="5197" name="Picture 79"/>
          <p:cNvPicPr>
            <a:picLocks noChangeAspect="1" noChangeArrowheads="1"/>
          </p:cNvPicPr>
          <p:nvPr/>
        </p:nvPicPr>
        <p:blipFill>
          <a:blip r:embed="rId5" cstate="print"/>
          <a:srcRect/>
          <a:stretch>
            <a:fillRect/>
          </a:stretch>
        </p:blipFill>
        <p:spPr bwMode="auto">
          <a:xfrm>
            <a:off x="2867025" y="1268413"/>
            <a:ext cx="3525838" cy="2486025"/>
          </a:xfrm>
          <a:prstGeom prst="rect">
            <a:avLst/>
          </a:prstGeom>
          <a:noFill/>
          <a:ln w="9525">
            <a:noFill/>
            <a:miter lim="800000"/>
            <a:headEnd/>
            <a:tailEnd/>
          </a:ln>
        </p:spPr>
      </p:pic>
      <p:sp>
        <p:nvSpPr>
          <p:cNvPr id="5198" name="AutoShape 93"/>
          <p:cNvSpPr>
            <a:spLocks noChangeArrowheads="1"/>
          </p:cNvSpPr>
          <p:nvPr/>
        </p:nvSpPr>
        <p:spPr bwMode="auto">
          <a:xfrm>
            <a:off x="3227388" y="4464050"/>
            <a:ext cx="301625" cy="2195513"/>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199" name="Oval 16"/>
          <p:cNvSpPr>
            <a:spLocks noChangeArrowheads="1"/>
          </p:cNvSpPr>
          <p:nvPr/>
        </p:nvSpPr>
        <p:spPr bwMode="auto">
          <a:xfrm>
            <a:off x="3860800" y="3006725"/>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200" name="AutoShape 18"/>
          <p:cNvSpPr>
            <a:spLocks/>
          </p:cNvSpPr>
          <p:nvPr/>
        </p:nvSpPr>
        <p:spPr bwMode="auto">
          <a:xfrm>
            <a:off x="4806950" y="2924175"/>
            <a:ext cx="698500" cy="263525"/>
          </a:xfrm>
          <a:prstGeom prst="borderCallout2">
            <a:avLst>
              <a:gd name="adj1" fmla="val 65060"/>
              <a:gd name="adj2" fmla="val 1324"/>
              <a:gd name="adj3" fmla="val 81931"/>
              <a:gd name="adj4" fmla="val -56037"/>
              <a:gd name="adj5" fmla="val 83736"/>
              <a:gd name="adj6" fmla="val -59454"/>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36</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面積：</a:t>
            </a:r>
            <a:r>
              <a:rPr lang="en-US" altLang="ja-JP" sz="700">
                <a:latin typeface="ＭＳ Ｐゴシック" charset="-128"/>
              </a:rPr>
              <a:t>21k㎡</a:t>
            </a:r>
            <a:endParaRPr lang="ja-JP" altLang="en-US" sz="700">
              <a:latin typeface="ＭＳ Ｐゴシック" charset="-128"/>
            </a:endParaRPr>
          </a:p>
        </p:txBody>
      </p:sp>
      <p:sp>
        <p:nvSpPr>
          <p:cNvPr id="5201" name="Line 87"/>
          <p:cNvSpPr>
            <a:spLocks noChangeShapeType="1"/>
          </p:cNvSpPr>
          <p:nvPr/>
        </p:nvSpPr>
        <p:spPr bwMode="auto">
          <a:xfrm>
            <a:off x="3986213" y="2997200"/>
            <a:ext cx="468312" cy="0"/>
          </a:xfrm>
          <a:prstGeom prst="line">
            <a:avLst/>
          </a:prstGeom>
          <a:noFill/>
          <a:ln w="19050">
            <a:solidFill>
              <a:srgbClr val="FF0000"/>
            </a:solidFill>
            <a:round/>
            <a:headEnd/>
            <a:tailEnd/>
          </a:ln>
        </p:spPr>
        <p:txBody>
          <a:bodyPr anchor="ctr"/>
          <a:lstStyle/>
          <a:p>
            <a:endParaRPr lang="ja-JP" altLang="en-US"/>
          </a:p>
        </p:txBody>
      </p:sp>
      <p:sp>
        <p:nvSpPr>
          <p:cNvPr id="5202" name="AutoShape 17"/>
          <p:cNvSpPr>
            <a:spLocks/>
          </p:cNvSpPr>
          <p:nvPr/>
        </p:nvSpPr>
        <p:spPr bwMode="auto">
          <a:xfrm>
            <a:off x="3314700" y="2565400"/>
            <a:ext cx="647700" cy="257175"/>
          </a:xfrm>
          <a:prstGeom prst="borderCallout2">
            <a:avLst>
              <a:gd name="adj1" fmla="val 51852"/>
              <a:gd name="adj2" fmla="val 106366"/>
              <a:gd name="adj3" fmla="val 125926"/>
              <a:gd name="adj4" fmla="val 122019"/>
              <a:gd name="adj5" fmla="val 135801"/>
              <a:gd name="adj6" fmla="val 120426"/>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36k㎡</a:t>
            </a:r>
          </a:p>
        </p:txBody>
      </p:sp>
      <p:sp>
        <p:nvSpPr>
          <p:cNvPr id="5203" name="Line 87"/>
          <p:cNvSpPr>
            <a:spLocks noChangeShapeType="1"/>
          </p:cNvSpPr>
          <p:nvPr/>
        </p:nvSpPr>
        <p:spPr bwMode="auto">
          <a:xfrm>
            <a:off x="3860800" y="2124075"/>
            <a:ext cx="468313" cy="0"/>
          </a:xfrm>
          <a:prstGeom prst="line">
            <a:avLst/>
          </a:prstGeom>
          <a:noFill/>
          <a:ln w="19050">
            <a:solidFill>
              <a:srgbClr val="FF0000"/>
            </a:solidFill>
            <a:round/>
            <a:headEnd/>
            <a:tailEnd/>
          </a:ln>
        </p:spPr>
        <p:txBody>
          <a:bodyPr anchor="ctr"/>
          <a:lstStyle/>
          <a:p>
            <a:endParaRPr lang="ja-JP" altLang="en-US"/>
          </a:p>
        </p:txBody>
      </p:sp>
      <p:sp>
        <p:nvSpPr>
          <p:cNvPr id="5204" name="AutoShape 17"/>
          <p:cNvSpPr>
            <a:spLocks/>
          </p:cNvSpPr>
          <p:nvPr/>
        </p:nvSpPr>
        <p:spPr bwMode="auto">
          <a:xfrm>
            <a:off x="4405313" y="1557338"/>
            <a:ext cx="649287" cy="257175"/>
          </a:xfrm>
          <a:prstGeom prst="borderCallout2">
            <a:avLst>
              <a:gd name="adj1" fmla="val 44444"/>
              <a:gd name="adj2" fmla="val -9815"/>
              <a:gd name="adj3" fmla="val 48148"/>
              <a:gd name="adj4" fmla="val -53046"/>
              <a:gd name="adj5" fmla="val 169134"/>
              <a:gd name="adj6" fmla="val -5145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35</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105k㎡</a:t>
            </a:r>
          </a:p>
        </p:txBody>
      </p:sp>
      <p:sp>
        <p:nvSpPr>
          <p:cNvPr id="5205" name="Oval 16"/>
          <p:cNvSpPr>
            <a:spLocks noChangeArrowheads="1"/>
          </p:cNvSpPr>
          <p:nvPr/>
        </p:nvSpPr>
        <p:spPr bwMode="auto">
          <a:xfrm>
            <a:off x="6680200" y="1690688"/>
            <a:ext cx="544513" cy="215900"/>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206" name="AutoShape 18"/>
          <p:cNvSpPr>
            <a:spLocks/>
          </p:cNvSpPr>
          <p:nvPr/>
        </p:nvSpPr>
        <p:spPr bwMode="auto">
          <a:xfrm>
            <a:off x="7761288" y="1557338"/>
            <a:ext cx="698500" cy="263525"/>
          </a:xfrm>
          <a:prstGeom prst="borderCallout2">
            <a:avLst>
              <a:gd name="adj1" fmla="val 62171"/>
              <a:gd name="adj2" fmla="val 144"/>
              <a:gd name="adj3" fmla="val 93255"/>
              <a:gd name="adj4" fmla="val -67171"/>
              <a:gd name="adj5" fmla="val 85185"/>
              <a:gd name="adj6" fmla="val -6654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32</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90</a:t>
            </a:r>
            <a:r>
              <a:rPr lang="ja-JP" altLang="en-US" sz="700">
                <a:latin typeface="ＭＳ Ｐゴシック" charset="-128"/>
              </a:rPr>
              <a:t>％</a:t>
            </a:r>
          </a:p>
        </p:txBody>
      </p:sp>
      <p:sp>
        <p:nvSpPr>
          <p:cNvPr id="5207" name="Line 87"/>
          <p:cNvSpPr>
            <a:spLocks noChangeShapeType="1"/>
          </p:cNvSpPr>
          <p:nvPr/>
        </p:nvSpPr>
        <p:spPr bwMode="auto">
          <a:xfrm>
            <a:off x="7324725" y="1960563"/>
            <a:ext cx="400050" cy="0"/>
          </a:xfrm>
          <a:prstGeom prst="line">
            <a:avLst/>
          </a:prstGeom>
          <a:noFill/>
          <a:ln w="19050">
            <a:solidFill>
              <a:srgbClr val="FF0000"/>
            </a:solidFill>
            <a:round/>
            <a:headEnd/>
            <a:tailEnd/>
          </a:ln>
        </p:spPr>
        <p:txBody>
          <a:bodyPr anchor="ctr"/>
          <a:lstStyle/>
          <a:p>
            <a:endParaRPr lang="ja-JP" altLang="en-US"/>
          </a:p>
        </p:txBody>
      </p:sp>
      <p:sp>
        <p:nvSpPr>
          <p:cNvPr id="5208" name="AutoShape 17"/>
          <p:cNvSpPr>
            <a:spLocks/>
          </p:cNvSpPr>
          <p:nvPr/>
        </p:nvSpPr>
        <p:spPr bwMode="auto">
          <a:xfrm>
            <a:off x="7918450" y="2133600"/>
            <a:ext cx="727075" cy="257175"/>
          </a:xfrm>
          <a:prstGeom prst="borderCallout2">
            <a:avLst>
              <a:gd name="adj1" fmla="val 37037"/>
              <a:gd name="adj2" fmla="val 2056"/>
              <a:gd name="adj3" fmla="val 44444"/>
              <a:gd name="adj4" fmla="val -35532"/>
              <a:gd name="adj5" fmla="val -71606"/>
              <a:gd name="adj6" fmla="val -37486"/>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44</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90</a:t>
            </a:r>
            <a:r>
              <a:rPr lang="ja-JP" altLang="en-US" sz="700">
                <a:latin typeface="ＭＳ Ｐゴシック" charset="-128"/>
              </a:rPr>
              <a:t>％</a:t>
            </a:r>
          </a:p>
        </p:txBody>
      </p:sp>
      <p:sp>
        <p:nvSpPr>
          <p:cNvPr id="5209" name="Line 87"/>
          <p:cNvSpPr>
            <a:spLocks noChangeShapeType="1"/>
          </p:cNvSpPr>
          <p:nvPr/>
        </p:nvSpPr>
        <p:spPr bwMode="auto">
          <a:xfrm>
            <a:off x="6735763" y="2133600"/>
            <a:ext cx="401637" cy="0"/>
          </a:xfrm>
          <a:prstGeom prst="line">
            <a:avLst/>
          </a:prstGeom>
          <a:noFill/>
          <a:ln w="19050">
            <a:solidFill>
              <a:srgbClr val="FF0000"/>
            </a:solidFill>
            <a:round/>
            <a:headEnd/>
            <a:tailEnd/>
          </a:ln>
        </p:spPr>
        <p:txBody>
          <a:bodyPr anchor="ctr"/>
          <a:lstStyle/>
          <a:p>
            <a:endParaRPr lang="ja-JP" altLang="en-US"/>
          </a:p>
        </p:txBody>
      </p:sp>
      <p:sp>
        <p:nvSpPr>
          <p:cNvPr id="5210" name="AutoShape 17"/>
          <p:cNvSpPr>
            <a:spLocks/>
          </p:cNvSpPr>
          <p:nvPr/>
        </p:nvSpPr>
        <p:spPr bwMode="auto">
          <a:xfrm>
            <a:off x="7137400" y="2492375"/>
            <a:ext cx="727075" cy="257175"/>
          </a:xfrm>
          <a:prstGeom prst="borderCallout2">
            <a:avLst>
              <a:gd name="adj1" fmla="val 37037"/>
              <a:gd name="adj2" fmla="val 2056"/>
              <a:gd name="adj3" fmla="val 37037"/>
              <a:gd name="adj4" fmla="val -31278"/>
              <a:gd name="adj5" fmla="val -134569"/>
              <a:gd name="adj6" fmla="val -3464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31</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88</a:t>
            </a:r>
            <a:r>
              <a:rPr lang="ja-JP" altLang="en-US" sz="700">
                <a:latin typeface="ＭＳ Ｐゴシック" charset="-128"/>
              </a:rPr>
              <a:t>％</a:t>
            </a:r>
          </a:p>
        </p:txBody>
      </p:sp>
      <p:pic>
        <p:nvPicPr>
          <p:cNvPr id="5211" name="Picture 93"/>
          <p:cNvPicPr>
            <a:picLocks noChangeAspect="1" noChangeArrowheads="1"/>
          </p:cNvPicPr>
          <p:nvPr/>
        </p:nvPicPr>
        <p:blipFill>
          <a:blip r:embed="rId6" cstate="print"/>
          <a:srcRect/>
          <a:stretch>
            <a:fillRect/>
          </a:stretch>
        </p:blipFill>
        <p:spPr bwMode="auto">
          <a:xfrm>
            <a:off x="6299200" y="4264025"/>
            <a:ext cx="3544888" cy="2403475"/>
          </a:xfrm>
          <a:prstGeom prst="rect">
            <a:avLst/>
          </a:prstGeom>
          <a:noFill/>
          <a:ln w="9525">
            <a:noFill/>
            <a:miter lim="800000"/>
            <a:headEnd/>
            <a:tailEnd/>
          </a:ln>
        </p:spPr>
      </p:pic>
      <p:sp>
        <p:nvSpPr>
          <p:cNvPr id="5212" name="AutoShape 17"/>
          <p:cNvSpPr>
            <a:spLocks noChangeArrowheads="1"/>
          </p:cNvSpPr>
          <p:nvPr/>
        </p:nvSpPr>
        <p:spPr bwMode="auto">
          <a:xfrm>
            <a:off x="6364288" y="4508500"/>
            <a:ext cx="3355975" cy="211138"/>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213" name="Text Box 29"/>
          <p:cNvSpPr txBox="1">
            <a:spLocks noChangeArrowheads="1"/>
          </p:cNvSpPr>
          <p:nvPr/>
        </p:nvSpPr>
        <p:spPr bwMode="auto">
          <a:xfrm>
            <a:off x="609600" y="5589588"/>
            <a:ext cx="2263775" cy="581025"/>
          </a:xfrm>
          <a:prstGeom prst="rect">
            <a:avLst/>
          </a:prstGeom>
          <a:noFill/>
          <a:ln w="9525" algn="ctr">
            <a:noFill/>
            <a:miter lim="800000"/>
            <a:headEnd/>
            <a:tailEnd/>
          </a:ln>
        </p:spPr>
        <p:txBody>
          <a:bodyPr>
            <a:spAutoFit/>
          </a:bodyPr>
          <a:lstStyle/>
          <a:p>
            <a:pPr>
              <a:spcBef>
                <a:spcPct val="50000"/>
              </a:spcBef>
            </a:pPr>
            <a:r>
              <a:rPr lang="en-US" altLang="ja-JP" sz="800"/>
              <a:t>※</a:t>
            </a:r>
            <a:r>
              <a:rPr lang="ja-JP" altLang="en-US" sz="800"/>
              <a:t>他都市比較は、近隣の中核市（豊中・高槻・東大阪・枚方・尼崎・西宮）及び近畿の政令指定都市（京都・堺・神戸）と比較し、一部は特別区に近い都市のみを抜粋</a:t>
            </a:r>
          </a:p>
        </p:txBody>
      </p:sp>
      <p:sp>
        <p:nvSpPr>
          <p:cNvPr id="38"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-76</a:t>
            </a:r>
            <a:endParaRPr lang="ja-JP" altLang="en-US" sz="1100" b="1" dirty="0">
              <a:solidFill>
                <a:srgbClr val="000000"/>
              </a:solidFill>
              <a:latin typeface="Meiryo UI" pitchFamily="50" charset="-128"/>
              <a:ea typeface="Meiryo UI" pitchFamily="50" charset="-128"/>
              <a:cs typeface="Meiryo UI" pitchFamily="50" charset="-128"/>
            </a:endParaRPr>
          </a:p>
        </p:txBody>
      </p:sp>
      <p:cxnSp>
        <p:nvCxnSpPr>
          <p:cNvPr id="39" name="直線コネクタ 38"/>
          <p:cNvCxnSpPr/>
          <p:nvPr/>
        </p:nvCxnSpPr>
        <p:spPr>
          <a:xfrm>
            <a:off x="6423025" y="5056188"/>
            <a:ext cx="2873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463" y="163513"/>
            <a:ext cx="4291012"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6148" name="テキスト ボックス 24"/>
          <p:cNvSpPr txBox="1">
            <a:spLocks noChangeArrowheads="1"/>
          </p:cNvSpPr>
          <p:nvPr/>
        </p:nvSpPr>
        <p:spPr bwMode="auto">
          <a:xfrm>
            <a:off x="203200"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24" name="Group 30"/>
          <p:cNvGraphicFramePr>
            <a:graphicFrameLocks noGrp="1"/>
          </p:cNvGraphicFramePr>
          <p:nvPr/>
        </p:nvGraphicFramePr>
        <p:xfrm>
          <a:off x="661988" y="414338"/>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4,825</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27.0%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23.5%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45.2%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9,975</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8,764</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2,569</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19,955</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6,856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909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1,908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4,272</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4.5</a:t>
                      </a:r>
                      <a:r>
                        <a:rPr lang="zh-TW" altLang="en-US" sz="1000" b="0" i="0" u="none" strike="noStrike" dirty="0" smtClean="0">
                          <a:solidFill>
                            <a:schemeClr val="tx1"/>
                          </a:solidFill>
                          <a:latin typeface="ＭＳ Ｐゴシック" pitchFamily="50" charset="-128"/>
                          <a:ea typeface="ＭＳ Ｐゴシック" pitchFamily="50" charset="-128"/>
                        </a:rPr>
                        <a:t>億円）</a:t>
                      </a:r>
                      <a:endParaRPr lang="zh-TW"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960</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16,661</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3,674</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5,471</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31" name="Rectangle 17"/>
          <p:cNvSpPr>
            <a:spLocks noChangeArrowheads="1"/>
          </p:cNvSpPr>
          <p:nvPr/>
        </p:nvSpPr>
        <p:spPr bwMode="auto">
          <a:xfrm>
            <a:off x="2997200" y="364490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工業出荷額は、高槻市を上回る</a:t>
            </a:r>
          </a:p>
          <a:p>
            <a:r>
              <a:rPr lang="ja-JP" altLang="en-US" sz="1000"/>
              <a:t>◆事業所数は、尼崎市を上回る</a:t>
            </a:r>
          </a:p>
        </p:txBody>
      </p:sp>
      <p:sp>
        <p:nvSpPr>
          <p:cNvPr id="6232" name="Rectangle 18"/>
          <p:cNvSpPr>
            <a:spLocks noChangeArrowheads="1"/>
          </p:cNvSpPr>
          <p:nvPr/>
        </p:nvSpPr>
        <p:spPr bwMode="auto">
          <a:xfrm>
            <a:off x="3484563" y="3644900"/>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工業（出荷額・事業所数）</a:t>
            </a:r>
          </a:p>
        </p:txBody>
      </p:sp>
      <p:sp>
        <p:nvSpPr>
          <p:cNvPr id="6233" name="Rectangle 24"/>
          <p:cNvSpPr>
            <a:spLocks noChangeArrowheads="1"/>
          </p:cNvSpPr>
          <p:nvPr/>
        </p:nvSpPr>
        <p:spPr bwMode="auto">
          <a:xfrm>
            <a:off x="6426200" y="364490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売上金額は、高槻市を上回る</a:t>
            </a:r>
          </a:p>
          <a:p>
            <a:r>
              <a:rPr lang="ja-JP" altLang="en-US" sz="1000"/>
              <a:t>◆事業所数は、枚方市を上回る</a:t>
            </a:r>
          </a:p>
        </p:txBody>
      </p:sp>
      <p:sp>
        <p:nvSpPr>
          <p:cNvPr id="6234" name="Rectangle 25"/>
          <p:cNvSpPr>
            <a:spLocks noChangeArrowheads="1"/>
          </p:cNvSpPr>
          <p:nvPr/>
        </p:nvSpPr>
        <p:spPr bwMode="auto">
          <a:xfrm>
            <a:off x="6915150" y="364490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サービス業（売上金額・事業所数）</a:t>
            </a:r>
          </a:p>
        </p:txBody>
      </p:sp>
      <p:sp>
        <p:nvSpPr>
          <p:cNvPr id="6235" name="Rectangle 12"/>
          <p:cNvSpPr>
            <a:spLocks noChangeArrowheads="1"/>
          </p:cNvSpPr>
          <p:nvPr/>
        </p:nvSpPr>
        <p:spPr bwMode="auto">
          <a:xfrm>
            <a:off x="2997200" y="38100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商業販売額は、高槻市を上回る</a:t>
            </a:r>
          </a:p>
          <a:p>
            <a:r>
              <a:rPr lang="ja-JP" altLang="en-US" sz="1000"/>
              <a:t>◆事業所数は、西宮市を上回る</a:t>
            </a:r>
          </a:p>
        </p:txBody>
      </p:sp>
      <p:sp>
        <p:nvSpPr>
          <p:cNvPr id="6236" name="Rectangle 86"/>
          <p:cNvSpPr>
            <a:spLocks noChangeArrowheads="1"/>
          </p:cNvSpPr>
          <p:nvPr/>
        </p:nvSpPr>
        <p:spPr bwMode="auto">
          <a:xfrm>
            <a:off x="3484563" y="381000"/>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商業（販売額・事業所数）</a:t>
            </a:r>
          </a:p>
        </p:txBody>
      </p:sp>
      <p:sp>
        <p:nvSpPr>
          <p:cNvPr id="6237" name="Rectangle 12"/>
          <p:cNvSpPr>
            <a:spLocks noChangeArrowheads="1"/>
          </p:cNvSpPr>
          <p:nvPr/>
        </p:nvSpPr>
        <p:spPr bwMode="auto">
          <a:xfrm>
            <a:off x="6426200" y="38100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卸売販売額は、西宮市を上回る</a:t>
            </a:r>
          </a:p>
          <a:p>
            <a:r>
              <a:rPr lang="ja-JP" altLang="en-US" sz="1000">
                <a:latin typeface="ＭＳ Ｐゴシック" charset="-128"/>
              </a:rPr>
              <a:t>◆小売販売額は、豊中市を下回る</a:t>
            </a:r>
          </a:p>
        </p:txBody>
      </p:sp>
      <p:sp>
        <p:nvSpPr>
          <p:cNvPr id="6238" name="Rectangle 13"/>
          <p:cNvSpPr>
            <a:spLocks noChangeArrowheads="1"/>
          </p:cNvSpPr>
          <p:nvPr/>
        </p:nvSpPr>
        <p:spPr bwMode="auto">
          <a:xfrm>
            <a:off x="6915150" y="38100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商業のうち卸売・小売（販売額）</a:t>
            </a:r>
          </a:p>
        </p:txBody>
      </p:sp>
      <p:pic>
        <p:nvPicPr>
          <p:cNvPr id="6239" name="Picture 118"/>
          <p:cNvPicPr>
            <a:picLocks noChangeAspect="1" noChangeArrowheads="1"/>
          </p:cNvPicPr>
          <p:nvPr/>
        </p:nvPicPr>
        <p:blipFill>
          <a:blip r:embed="rId2" cstate="print"/>
          <a:srcRect/>
          <a:stretch>
            <a:fillRect/>
          </a:stretch>
        </p:blipFill>
        <p:spPr bwMode="auto">
          <a:xfrm>
            <a:off x="2925763" y="4168775"/>
            <a:ext cx="3675062" cy="2522538"/>
          </a:xfrm>
          <a:prstGeom prst="rect">
            <a:avLst/>
          </a:prstGeom>
          <a:noFill/>
          <a:ln w="9525">
            <a:noFill/>
            <a:miter lim="800000"/>
            <a:headEnd/>
            <a:tailEnd/>
          </a:ln>
        </p:spPr>
      </p:pic>
      <p:pic>
        <p:nvPicPr>
          <p:cNvPr id="6240" name="Picture 119"/>
          <p:cNvPicPr>
            <a:picLocks noChangeAspect="1" noChangeArrowheads="1"/>
          </p:cNvPicPr>
          <p:nvPr/>
        </p:nvPicPr>
        <p:blipFill>
          <a:blip r:embed="rId3" cstate="print"/>
          <a:srcRect/>
          <a:stretch>
            <a:fillRect/>
          </a:stretch>
        </p:blipFill>
        <p:spPr bwMode="auto">
          <a:xfrm>
            <a:off x="2936875" y="908050"/>
            <a:ext cx="3675063" cy="2524125"/>
          </a:xfrm>
          <a:prstGeom prst="rect">
            <a:avLst/>
          </a:prstGeom>
          <a:noFill/>
          <a:ln w="9525">
            <a:noFill/>
            <a:miter lim="800000"/>
            <a:headEnd/>
            <a:tailEnd/>
          </a:ln>
        </p:spPr>
      </p:pic>
      <p:pic>
        <p:nvPicPr>
          <p:cNvPr id="6241" name="Picture 120"/>
          <p:cNvPicPr>
            <a:picLocks noChangeAspect="1" noChangeArrowheads="1"/>
          </p:cNvPicPr>
          <p:nvPr/>
        </p:nvPicPr>
        <p:blipFill>
          <a:blip r:embed="rId4" cstate="print"/>
          <a:srcRect/>
          <a:stretch>
            <a:fillRect/>
          </a:stretch>
        </p:blipFill>
        <p:spPr bwMode="auto">
          <a:xfrm>
            <a:off x="6397625" y="908050"/>
            <a:ext cx="3721100" cy="2524125"/>
          </a:xfrm>
          <a:prstGeom prst="rect">
            <a:avLst/>
          </a:prstGeom>
          <a:noFill/>
          <a:ln w="9525">
            <a:noFill/>
            <a:miter lim="800000"/>
            <a:headEnd/>
            <a:tailEnd/>
          </a:ln>
        </p:spPr>
      </p:pic>
      <p:pic>
        <p:nvPicPr>
          <p:cNvPr id="6242" name="Picture 121"/>
          <p:cNvPicPr>
            <a:picLocks noChangeAspect="1" noChangeArrowheads="1"/>
          </p:cNvPicPr>
          <p:nvPr/>
        </p:nvPicPr>
        <p:blipFill>
          <a:blip r:embed="rId5" cstate="print"/>
          <a:srcRect/>
          <a:stretch>
            <a:fillRect/>
          </a:stretch>
        </p:blipFill>
        <p:spPr bwMode="auto">
          <a:xfrm>
            <a:off x="6372225" y="4168775"/>
            <a:ext cx="3675063" cy="2522538"/>
          </a:xfrm>
          <a:prstGeom prst="rect">
            <a:avLst/>
          </a:prstGeom>
          <a:noFill/>
          <a:ln w="9525">
            <a:noFill/>
            <a:miter lim="800000"/>
            <a:headEnd/>
            <a:tailEnd/>
          </a:ln>
        </p:spPr>
      </p:pic>
      <p:sp>
        <p:nvSpPr>
          <p:cNvPr id="6243" name="Text Box 84"/>
          <p:cNvSpPr txBox="1">
            <a:spLocks noChangeArrowheads="1"/>
          </p:cNvSpPr>
          <p:nvPr/>
        </p:nvSpPr>
        <p:spPr bwMode="auto">
          <a:xfrm>
            <a:off x="5264150" y="6607175"/>
            <a:ext cx="96520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工業統計調査）</a:t>
            </a:r>
          </a:p>
        </p:txBody>
      </p:sp>
      <p:sp>
        <p:nvSpPr>
          <p:cNvPr id="6244" name="Text Box 81"/>
          <p:cNvSpPr txBox="1">
            <a:spLocks noChangeArrowheads="1"/>
          </p:cNvSpPr>
          <p:nvPr/>
        </p:nvSpPr>
        <p:spPr bwMode="auto">
          <a:xfrm>
            <a:off x="5421313" y="3397250"/>
            <a:ext cx="8572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6245" name="Text Box 81"/>
          <p:cNvSpPr txBox="1">
            <a:spLocks noChangeArrowheads="1"/>
          </p:cNvSpPr>
          <p:nvPr/>
        </p:nvSpPr>
        <p:spPr bwMode="auto">
          <a:xfrm>
            <a:off x="8385175" y="6607175"/>
            <a:ext cx="13271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経済センサス基礎調査）</a:t>
            </a:r>
          </a:p>
        </p:txBody>
      </p:sp>
      <p:sp>
        <p:nvSpPr>
          <p:cNvPr id="6246" name="Text Box 81"/>
          <p:cNvSpPr txBox="1">
            <a:spLocks noChangeArrowheads="1"/>
          </p:cNvSpPr>
          <p:nvPr/>
        </p:nvSpPr>
        <p:spPr bwMode="auto">
          <a:xfrm>
            <a:off x="8853488" y="3400425"/>
            <a:ext cx="858837"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6247" name="Oval 16"/>
          <p:cNvSpPr>
            <a:spLocks noChangeArrowheads="1"/>
          </p:cNvSpPr>
          <p:nvPr/>
        </p:nvSpPr>
        <p:spPr bwMode="auto">
          <a:xfrm>
            <a:off x="4210050" y="2060575"/>
            <a:ext cx="544513"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8" name="AutoShape 18"/>
          <p:cNvSpPr>
            <a:spLocks/>
          </p:cNvSpPr>
          <p:nvPr/>
        </p:nvSpPr>
        <p:spPr bwMode="auto">
          <a:xfrm>
            <a:off x="3705225" y="1484313"/>
            <a:ext cx="1165225" cy="263525"/>
          </a:xfrm>
          <a:prstGeom prst="borderCallout2">
            <a:avLst>
              <a:gd name="adj1" fmla="val 104824"/>
              <a:gd name="adj2" fmla="val 33417"/>
              <a:gd name="adj3" fmla="val 227713"/>
              <a:gd name="adj4" fmla="val 51856"/>
              <a:gd name="adj5" fmla="val 225426"/>
              <a:gd name="adj6" fmla="val 51981"/>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8,764</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2,569</a:t>
            </a:r>
            <a:r>
              <a:rPr lang="ja-JP" altLang="en-US" sz="700">
                <a:latin typeface="ＭＳ Ｐゴシック" charset="-128"/>
              </a:rPr>
              <a:t>カ所 </a:t>
            </a:r>
          </a:p>
        </p:txBody>
      </p:sp>
      <p:sp>
        <p:nvSpPr>
          <p:cNvPr id="6249" name="Line 87"/>
          <p:cNvSpPr>
            <a:spLocks noChangeShapeType="1"/>
          </p:cNvSpPr>
          <p:nvPr/>
        </p:nvSpPr>
        <p:spPr bwMode="auto">
          <a:xfrm>
            <a:off x="4927600" y="2286000"/>
            <a:ext cx="388938" cy="0"/>
          </a:xfrm>
          <a:prstGeom prst="line">
            <a:avLst/>
          </a:prstGeom>
          <a:noFill/>
          <a:ln w="19050">
            <a:solidFill>
              <a:srgbClr val="FF0000"/>
            </a:solidFill>
            <a:round/>
            <a:headEnd/>
            <a:tailEnd/>
          </a:ln>
        </p:spPr>
        <p:txBody>
          <a:bodyPr anchor="ctr"/>
          <a:lstStyle/>
          <a:p>
            <a:endParaRPr lang="ja-JP" altLang="en-US"/>
          </a:p>
        </p:txBody>
      </p:sp>
      <p:sp>
        <p:nvSpPr>
          <p:cNvPr id="6250" name="Line 87"/>
          <p:cNvSpPr>
            <a:spLocks noChangeShapeType="1"/>
          </p:cNvSpPr>
          <p:nvPr/>
        </p:nvSpPr>
        <p:spPr bwMode="auto">
          <a:xfrm>
            <a:off x="4121150" y="2674938"/>
            <a:ext cx="468313" cy="0"/>
          </a:xfrm>
          <a:prstGeom prst="line">
            <a:avLst/>
          </a:prstGeom>
          <a:noFill/>
          <a:ln w="19050">
            <a:solidFill>
              <a:srgbClr val="FF0000"/>
            </a:solidFill>
            <a:round/>
            <a:headEnd/>
            <a:tailEnd/>
          </a:ln>
        </p:spPr>
        <p:txBody>
          <a:bodyPr anchor="ctr"/>
          <a:lstStyle/>
          <a:p>
            <a:endParaRPr lang="ja-JP" altLang="en-US"/>
          </a:p>
        </p:txBody>
      </p:sp>
      <p:sp>
        <p:nvSpPr>
          <p:cNvPr id="6251" name="AutoShape 76"/>
          <p:cNvSpPr>
            <a:spLocks/>
          </p:cNvSpPr>
          <p:nvPr/>
        </p:nvSpPr>
        <p:spPr bwMode="auto">
          <a:xfrm>
            <a:off x="5140325" y="1844675"/>
            <a:ext cx="1092200" cy="263525"/>
          </a:xfrm>
          <a:prstGeom prst="borderCallout2">
            <a:avLst>
              <a:gd name="adj1" fmla="val 106264"/>
              <a:gd name="adj2" fmla="val 41745"/>
              <a:gd name="adj3" fmla="val 161931"/>
              <a:gd name="adj4" fmla="val 42306"/>
              <a:gd name="adj5" fmla="val 165181"/>
              <a:gd name="adj6" fmla="val 1784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268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2,457</a:t>
            </a:r>
            <a:r>
              <a:rPr lang="ja-JP" altLang="en-US" sz="700">
                <a:latin typeface="ＭＳ Ｐゴシック" charset="-128"/>
              </a:rPr>
              <a:t>カ所</a:t>
            </a:r>
          </a:p>
        </p:txBody>
      </p:sp>
      <p:sp>
        <p:nvSpPr>
          <p:cNvPr id="6252" name="AutoShape 76"/>
          <p:cNvSpPr>
            <a:spLocks/>
          </p:cNvSpPr>
          <p:nvPr/>
        </p:nvSpPr>
        <p:spPr bwMode="auto">
          <a:xfrm>
            <a:off x="4719638" y="2708275"/>
            <a:ext cx="1092200" cy="263525"/>
          </a:xfrm>
          <a:prstGeom prst="borderCallout2">
            <a:avLst>
              <a:gd name="adj1" fmla="val 62894"/>
              <a:gd name="adj2" fmla="val -5495"/>
              <a:gd name="adj3" fmla="val 60727"/>
              <a:gd name="adj4" fmla="val -29505"/>
              <a:gd name="adj5" fmla="val -15542"/>
              <a:gd name="adj6" fmla="val -2939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5,159</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1,583</a:t>
            </a:r>
            <a:r>
              <a:rPr lang="ja-JP" altLang="en-US" sz="700">
                <a:latin typeface="ＭＳ Ｐゴシック" charset="-128"/>
              </a:rPr>
              <a:t>カ所</a:t>
            </a:r>
          </a:p>
        </p:txBody>
      </p:sp>
      <p:sp>
        <p:nvSpPr>
          <p:cNvPr id="6253" name="AutoShape 18"/>
          <p:cNvSpPr>
            <a:spLocks/>
          </p:cNvSpPr>
          <p:nvPr/>
        </p:nvSpPr>
        <p:spPr bwMode="auto">
          <a:xfrm>
            <a:off x="3565525" y="5022850"/>
            <a:ext cx="1014413" cy="263525"/>
          </a:xfrm>
          <a:prstGeom prst="borderCallout2">
            <a:avLst>
              <a:gd name="adj1" fmla="val 99037"/>
              <a:gd name="adj2" fmla="val 67130"/>
              <a:gd name="adj3" fmla="val 204338"/>
              <a:gd name="adj4" fmla="val 67995"/>
              <a:gd name="adj5" fmla="val 203255"/>
              <a:gd name="adj6" fmla="val 3478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4,272</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960</a:t>
            </a:r>
            <a:r>
              <a:rPr lang="ja-JP" altLang="en-US" sz="700">
                <a:latin typeface="ＭＳ Ｐゴシック" charset="-128"/>
              </a:rPr>
              <a:t>カ所 </a:t>
            </a:r>
          </a:p>
        </p:txBody>
      </p:sp>
      <p:sp>
        <p:nvSpPr>
          <p:cNvPr id="6254" name="Oval 16"/>
          <p:cNvSpPr>
            <a:spLocks noChangeArrowheads="1"/>
          </p:cNvSpPr>
          <p:nvPr/>
        </p:nvSpPr>
        <p:spPr bwMode="auto">
          <a:xfrm>
            <a:off x="3351213" y="5445125"/>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cxnSp>
        <p:nvCxnSpPr>
          <p:cNvPr id="35" name="直線コネクタ 34"/>
          <p:cNvCxnSpPr/>
          <p:nvPr/>
        </p:nvCxnSpPr>
        <p:spPr>
          <a:xfrm>
            <a:off x="3917950" y="5845175"/>
            <a:ext cx="4683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6" name="AutoShape 76"/>
          <p:cNvSpPr>
            <a:spLocks/>
          </p:cNvSpPr>
          <p:nvPr/>
        </p:nvSpPr>
        <p:spPr bwMode="auto">
          <a:xfrm>
            <a:off x="4562475" y="5445125"/>
            <a:ext cx="1092200" cy="263525"/>
          </a:xfrm>
          <a:prstGeom prst="borderCallout2">
            <a:avLst>
              <a:gd name="adj1" fmla="val 57352"/>
              <a:gd name="adj2" fmla="val -708"/>
              <a:gd name="adj3" fmla="val 59519"/>
              <a:gd name="adj4" fmla="val -17852"/>
              <a:gd name="adj5" fmla="val 144458"/>
              <a:gd name="adj6" fmla="val -1768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3,144</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783</a:t>
            </a:r>
            <a:r>
              <a:rPr lang="ja-JP" altLang="en-US" sz="700">
                <a:latin typeface="ＭＳ Ｐゴシック" charset="-128"/>
              </a:rPr>
              <a:t>カ所 </a:t>
            </a:r>
          </a:p>
        </p:txBody>
      </p:sp>
      <p:cxnSp>
        <p:nvCxnSpPr>
          <p:cNvPr id="37" name="直線コネクタ 36"/>
          <p:cNvCxnSpPr/>
          <p:nvPr/>
        </p:nvCxnSpPr>
        <p:spPr>
          <a:xfrm>
            <a:off x="3382963" y="6134100"/>
            <a:ext cx="3905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8" name="AutoShape 76"/>
          <p:cNvSpPr>
            <a:spLocks/>
          </p:cNvSpPr>
          <p:nvPr/>
        </p:nvSpPr>
        <p:spPr bwMode="auto">
          <a:xfrm>
            <a:off x="4641850" y="5805488"/>
            <a:ext cx="1092200" cy="263525"/>
          </a:xfrm>
          <a:prstGeom prst="borderCallout2">
            <a:avLst>
              <a:gd name="adj1" fmla="val 56148"/>
              <a:gd name="adj2" fmla="val -1653"/>
              <a:gd name="adj3" fmla="val 99278"/>
              <a:gd name="adj4" fmla="val -83361"/>
              <a:gd name="adj5" fmla="val 87833"/>
              <a:gd name="adj6" fmla="val -8193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3,838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213</a:t>
            </a:r>
            <a:r>
              <a:rPr lang="ja-JP" altLang="en-US" sz="700">
                <a:latin typeface="ＭＳ Ｐゴシック" charset="-128"/>
              </a:rPr>
              <a:t>カ所 </a:t>
            </a:r>
          </a:p>
        </p:txBody>
      </p:sp>
      <p:sp>
        <p:nvSpPr>
          <p:cNvPr id="6259" name="Oval 16"/>
          <p:cNvSpPr>
            <a:spLocks noChangeArrowheads="1"/>
          </p:cNvSpPr>
          <p:nvPr/>
        </p:nvSpPr>
        <p:spPr bwMode="auto">
          <a:xfrm>
            <a:off x="7000875" y="2051050"/>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60" name="AutoShape 18"/>
          <p:cNvSpPr>
            <a:spLocks/>
          </p:cNvSpPr>
          <p:nvPr/>
        </p:nvSpPr>
        <p:spPr bwMode="auto">
          <a:xfrm>
            <a:off x="7215188" y="1341438"/>
            <a:ext cx="1166812" cy="263525"/>
          </a:xfrm>
          <a:prstGeom prst="borderCallout2">
            <a:avLst>
              <a:gd name="adj1" fmla="val 46991"/>
              <a:gd name="adj2" fmla="val -2856"/>
              <a:gd name="adj3" fmla="val 46991"/>
              <a:gd name="adj4" fmla="val -13269"/>
              <a:gd name="adj5" fmla="val 279884"/>
              <a:gd name="adj6" fmla="val -1213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卸売額： </a:t>
            </a:r>
            <a:r>
              <a:rPr lang="en-US" altLang="ja-JP" sz="700">
                <a:latin typeface="ＭＳ Ｐゴシック" charset="-128"/>
              </a:rPr>
              <a:t>6,856</a:t>
            </a:r>
            <a:r>
              <a:rPr lang="ja-JP" altLang="en-US" sz="700">
                <a:latin typeface="ＭＳ Ｐゴシック" charset="-128"/>
              </a:rPr>
              <a:t>億円 </a:t>
            </a:r>
          </a:p>
          <a:p>
            <a:r>
              <a:rPr lang="ja-JP" altLang="en-US" sz="700">
                <a:latin typeface="ＭＳ Ｐゴシック" charset="-128"/>
              </a:rPr>
              <a:t>小売額： </a:t>
            </a:r>
            <a:r>
              <a:rPr lang="en-US" altLang="ja-JP" sz="700">
                <a:latin typeface="ＭＳ Ｐゴシック" charset="-128"/>
              </a:rPr>
              <a:t>1,908</a:t>
            </a:r>
            <a:r>
              <a:rPr lang="ja-JP" altLang="en-US" sz="700">
                <a:latin typeface="ＭＳ Ｐゴシック" charset="-128"/>
              </a:rPr>
              <a:t>億円</a:t>
            </a:r>
          </a:p>
        </p:txBody>
      </p:sp>
      <p:cxnSp>
        <p:nvCxnSpPr>
          <p:cNvPr id="41" name="直線コネクタ 40"/>
          <p:cNvCxnSpPr/>
          <p:nvPr/>
        </p:nvCxnSpPr>
        <p:spPr>
          <a:xfrm>
            <a:off x="8056563" y="2349500"/>
            <a:ext cx="4270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2" name="AutoShape 76"/>
          <p:cNvSpPr>
            <a:spLocks/>
          </p:cNvSpPr>
          <p:nvPr/>
        </p:nvSpPr>
        <p:spPr bwMode="auto">
          <a:xfrm>
            <a:off x="8620125" y="2349500"/>
            <a:ext cx="936625" cy="263525"/>
          </a:xfrm>
          <a:prstGeom prst="borderCallout2">
            <a:avLst>
              <a:gd name="adj1" fmla="val 61449"/>
              <a:gd name="adj2" fmla="val 991"/>
              <a:gd name="adj3" fmla="val 64102"/>
              <a:gd name="adj4" fmla="val -34796"/>
              <a:gd name="adj5" fmla="val 843"/>
              <a:gd name="adj6" fmla="val -3495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6,230</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4,038</a:t>
            </a:r>
            <a:r>
              <a:rPr lang="ja-JP" altLang="en-US" sz="700">
                <a:latin typeface="ＭＳ Ｐゴシック" charset="-128"/>
              </a:rPr>
              <a:t>億円 </a:t>
            </a:r>
          </a:p>
        </p:txBody>
      </p:sp>
      <p:cxnSp>
        <p:nvCxnSpPr>
          <p:cNvPr id="43" name="直線コネクタ 42"/>
          <p:cNvCxnSpPr/>
          <p:nvPr/>
        </p:nvCxnSpPr>
        <p:spPr>
          <a:xfrm>
            <a:off x="7262813" y="1887538"/>
            <a:ext cx="4270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4" name="AutoShape 76"/>
          <p:cNvSpPr>
            <a:spLocks/>
          </p:cNvSpPr>
          <p:nvPr/>
        </p:nvSpPr>
        <p:spPr bwMode="auto">
          <a:xfrm>
            <a:off x="8307388" y="1657350"/>
            <a:ext cx="936625" cy="263525"/>
          </a:xfrm>
          <a:prstGeom prst="borderCallout2">
            <a:avLst>
              <a:gd name="adj1" fmla="val 61449"/>
              <a:gd name="adj2" fmla="val 991"/>
              <a:gd name="adj3" fmla="val 78560"/>
              <a:gd name="adj4" fmla="val -63421"/>
              <a:gd name="adj5" fmla="val 83977"/>
              <a:gd name="adj6" fmla="val -6358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9,654</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2,615</a:t>
            </a:r>
            <a:r>
              <a:rPr lang="ja-JP" altLang="en-US" sz="700">
                <a:latin typeface="ＭＳ Ｐゴシック" charset="-128"/>
              </a:rPr>
              <a:t>億円 </a:t>
            </a:r>
          </a:p>
        </p:txBody>
      </p:sp>
      <p:sp>
        <p:nvSpPr>
          <p:cNvPr id="6265" name="Oval 16"/>
          <p:cNvSpPr>
            <a:spLocks noChangeArrowheads="1"/>
          </p:cNvSpPr>
          <p:nvPr/>
        </p:nvSpPr>
        <p:spPr bwMode="auto">
          <a:xfrm>
            <a:off x="7265988" y="5651500"/>
            <a:ext cx="547687"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66" name="AutoShape 18"/>
          <p:cNvSpPr>
            <a:spLocks/>
          </p:cNvSpPr>
          <p:nvPr/>
        </p:nvSpPr>
        <p:spPr bwMode="auto">
          <a:xfrm>
            <a:off x="7137400" y="5084763"/>
            <a:ext cx="1014413" cy="263525"/>
          </a:xfrm>
          <a:prstGeom prst="borderCallout2">
            <a:avLst>
              <a:gd name="adj1" fmla="val 106269"/>
              <a:gd name="adj2" fmla="val 28463"/>
              <a:gd name="adj3" fmla="val 215426"/>
              <a:gd name="adj4" fmla="val 24199"/>
              <a:gd name="adj5" fmla="val 216028"/>
              <a:gd name="adj6" fmla="val 26944"/>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3,674</a:t>
            </a:r>
            <a:r>
              <a:rPr lang="ja-JP" altLang="en-US" sz="700">
                <a:latin typeface="ＭＳ Ｐゴシック" charset="-128"/>
              </a:rPr>
              <a:t>億円</a:t>
            </a:r>
            <a:r>
              <a:rPr lang="en-US" altLang="ja-JP" sz="700">
                <a:latin typeface="ＭＳ Ｐゴシック" charset="-128"/>
              </a:rPr>
              <a:t> </a:t>
            </a:r>
            <a:endParaRPr lang="ja-JP" altLang="en-US" sz="700">
              <a:latin typeface="ＭＳ Ｐゴシック" charset="-128"/>
            </a:endParaRPr>
          </a:p>
          <a:p>
            <a:r>
              <a:rPr lang="ja-JP" altLang="en-US" sz="700">
                <a:latin typeface="ＭＳ Ｐゴシック" charset="-128"/>
              </a:rPr>
              <a:t>事業所：</a:t>
            </a:r>
            <a:r>
              <a:rPr lang="en-US" altLang="ja-JP" sz="700">
                <a:latin typeface="ＭＳ Ｐゴシック" charset="-128"/>
              </a:rPr>
              <a:t>5,471</a:t>
            </a:r>
            <a:r>
              <a:rPr lang="ja-JP" altLang="en-US" sz="700">
                <a:latin typeface="ＭＳ Ｐゴシック" charset="-128"/>
              </a:rPr>
              <a:t>カ所 </a:t>
            </a:r>
          </a:p>
        </p:txBody>
      </p:sp>
      <p:cxnSp>
        <p:nvCxnSpPr>
          <p:cNvPr id="47" name="直線コネクタ 46"/>
          <p:cNvCxnSpPr/>
          <p:nvPr/>
        </p:nvCxnSpPr>
        <p:spPr>
          <a:xfrm>
            <a:off x="7608888" y="6078538"/>
            <a:ext cx="3857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8" name="AutoShape 76"/>
          <p:cNvSpPr>
            <a:spLocks/>
          </p:cNvSpPr>
          <p:nvPr/>
        </p:nvSpPr>
        <p:spPr bwMode="auto">
          <a:xfrm>
            <a:off x="8307388" y="5876925"/>
            <a:ext cx="1014412" cy="263525"/>
          </a:xfrm>
          <a:prstGeom prst="borderCallout2">
            <a:avLst>
              <a:gd name="adj1" fmla="val 36148"/>
              <a:gd name="adj2" fmla="val -3699"/>
              <a:gd name="adj3" fmla="val 62894"/>
              <a:gd name="adj4" fmla="val -31995"/>
              <a:gd name="adj5" fmla="val 61083"/>
              <a:gd name="adj6" fmla="val -3214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3,796</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4,465</a:t>
            </a:r>
            <a:r>
              <a:rPr lang="ja-JP" altLang="en-US" sz="700">
                <a:latin typeface="ＭＳ Ｐゴシック" charset="-128"/>
              </a:rPr>
              <a:t>カ所 </a:t>
            </a:r>
          </a:p>
        </p:txBody>
      </p:sp>
      <p:cxnSp>
        <p:nvCxnSpPr>
          <p:cNvPr id="53" name="直線コネクタ 52"/>
          <p:cNvCxnSpPr/>
          <p:nvPr/>
        </p:nvCxnSpPr>
        <p:spPr>
          <a:xfrm>
            <a:off x="7158038" y="6040438"/>
            <a:ext cx="3873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70" name="AutoShape 76"/>
          <p:cNvSpPr>
            <a:spLocks/>
          </p:cNvSpPr>
          <p:nvPr/>
        </p:nvSpPr>
        <p:spPr bwMode="auto">
          <a:xfrm>
            <a:off x="6950075" y="4581525"/>
            <a:ext cx="1014413" cy="263525"/>
          </a:xfrm>
          <a:prstGeom prst="borderCallout2">
            <a:avLst>
              <a:gd name="adj1" fmla="val 108435"/>
              <a:gd name="adj2" fmla="val 8505"/>
              <a:gd name="adj3" fmla="val 543616"/>
              <a:gd name="adj4" fmla="val 8685"/>
              <a:gd name="adj5" fmla="val 541806"/>
              <a:gd name="adj6" fmla="val 2276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2,916</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4,160</a:t>
            </a:r>
            <a:r>
              <a:rPr lang="ja-JP" altLang="en-US" sz="700">
                <a:latin typeface="ＭＳ Ｐゴシック" charset="-128"/>
              </a:rPr>
              <a:t>カ所 </a:t>
            </a:r>
          </a:p>
        </p:txBody>
      </p:sp>
      <p:sp>
        <p:nvSpPr>
          <p:cNvPr id="46" name="正方形/長方形 27"/>
          <p:cNvSpPr>
            <a:spLocks noChangeArrowheads="1"/>
          </p:cNvSpPr>
          <p:nvPr/>
        </p:nvSpPr>
        <p:spPr bwMode="auto">
          <a:xfrm>
            <a:off x="8881770" y="639954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-77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463" y="160338"/>
            <a:ext cx="4291012"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7172" name="テキスト ボックス 24"/>
          <p:cNvSpPr txBox="1">
            <a:spLocks noChangeArrowheads="1"/>
          </p:cNvSpPr>
          <p:nvPr/>
        </p:nvSpPr>
        <p:spPr bwMode="auto">
          <a:xfrm>
            <a:off x="173038"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1" name="Group 22"/>
          <p:cNvGraphicFramePr>
            <a:graphicFrameLocks noGrp="1"/>
          </p:cNvGraphicFramePr>
          <p:nvPr/>
        </p:nvGraphicFramePr>
        <p:xfrm>
          <a:off x="620713" y="404813"/>
          <a:ext cx="2340260" cy="6286317"/>
        </p:xfrm>
        <a:graphic>
          <a:graphicData uri="http://schemas.openxmlformats.org/drawingml/2006/table">
            <a:tbl>
              <a:tblPr/>
              <a:tblGrid>
                <a:gridCol w="312035"/>
                <a:gridCol w="312035"/>
                <a:gridCol w="234026"/>
                <a:gridCol w="624069"/>
                <a:gridCol w="858095"/>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64.7%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endParaRPr kumimoji="1" lang="en-US" altLang="ja-JP" sz="1000" baseline="0" dirty="0" smtClean="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49.7%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14.8%</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20.7%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14.8%</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52.7%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47.3%</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7,590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37.9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552</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26.2</a:t>
                      </a:r>
                      <a:r>
                        <a:rPr lang="zh-TW" altLang="en-US" sz="1000" b="0" i="0" u="none" strike="noStrike" dirty="0" smtClean="0">
                          <a:solidFill>
                            <a:schemeClr val="tx1"/>
                          </a:solidFill>
                          <a:latin typeface="ＭＳ Ｐゴシック" pitchFamily="50" charset="-128"/>
                          <a:ea typeface="ＭＳ Ｐゴシック" pitchFamily="50" charset="-128"/>
                        </a:rPr>
                        <a:t>業者）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590</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1.7</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91,631</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25.7%</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12,108</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33.9‰</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21</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1.0</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464</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39.2%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60.8%</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0" name="Rectangle 8"/>
          <p:cNvSpPr>
            <a:spLocks noChangeArrowheads="1"/>
          </p:cNvSpPr>
          <p:nvPr/>
        </p:nvSpPr>
        <p:spPr bwMode="auto">
          <a:xfrm>
            <a:off x="6423025" y="409575"/>
            <a:ext cx="3314700"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就学前児童</a:t>
            </a:r>
            <a:r>
              <a:rPr lang="en-US" altLang="ja-JP" sz="1000">
                <a:latin typeface="ＭＳ Ｐゴシック" charset="-128"/>
              </a:rPr>
              <a:t>100</a:t>
            </a:r>
            <a:r>
              <a:rPr lang="ja-JP" altLang="en-US" sz="1000">
                <a:latin typeface="ＭＳ Ｐゴシック" charset="-128"/>
              </a:rPr>
              <a:t>人あたり認可保育所定員数は、比較</a:t>
            </a:r>
            <a:endParaRPr lang="en-US" altLang="ja-JP" sz="1000">
              <a:latin typeface="ＭＳ Ｐゴシック" charset="-128"/>
            </a:endParaRPr>
          </a:p>
          <a:p>
            <a:pPr>
              <a:spcBef>
                <a:spcPct val="15000"/>
              </a:spcBef>
            </a:pPr>
            <a:r>
              <a:rPr lang="en-US" altLang="ja-JP" sz="1000">
                <a:latin typeface="ＭＳ Ｐゴシック" charset="-128"/>
              </a:rPr>
              <a:t>   </a:t>
            </a:r>
            <a:r>
              <a:rPr lang="ja-JP" altLang="en-US" sz="1000">
                <a:latin typeface="ＭＳ Ｐゴシック" charset="-128"/>
              </a:rPr>
              <a:t>都市をいずれも上回る</a:t>
            </a:r>
            <a:endParaRPr lang="ja-JP" altLang="en-US" sz="700">
              <a:latin typeface="ＭＳ Ｐゴシック" charset="-128"/>
            </a:endParaRPr>
          </a:p>
        </p:txBody>
      </p:sp>
      <p:sp>
        <p:nvSpPr>
          <p:cNvPr id="7271" name="Rectangle 11"/>
          <p:cNvSpPr>
            <a:spLocks noChangeArrowheads="1"/>
          </p:cNvSpPr>
          <p:nvPr/>
        </p:nvSpPr>
        <p:spPr bwMode="auto">
          <a:xfrm>
            <a:off x="3033713" y="3482975"/>
            <a:ext cx="3316287"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◆1k㎡</a:t>
            </a:r>
            <a:r>
              <a:rPr lang="ja-JP" altLang="en-US" sz="1000">
                <a:latin typeface="ＭＳ Ｐゴシック" charset="-128"/>
              </a:rPr>
              <a:t>あたりの居宅介護事業者数は、比較都市をいず</a:t>
            </a:r>
          </a:p>
          <a:p>
            <a:pPr marL="85725" indent="-85725"/>
            <a:r>
              <a:rPr lang="ja-JP" altLang="en-US" sz="1000">
                <a:latin typeface="ＭＳ Ｐゴシック" charset="-128"/>
              </a:rPr>
              <a:t>   れも大きく上回る</a:t>
            </a:r>
          </a:p>
        </p:txBody>
      </p:sp>
      <p:sp>
        <p:nvSpPr>
          <p:cNvPr id="7272" name="Rectangle 12"/>
          <p:cNvSpPr>
            <a:spLocks noChangeArrowheads="1"/>
          </p:cNvSpPr>
          <p:nvPr/>
        </p:nvSpPr>
        <p:spPr bwMode="auto">
          <a:xfrm>
            <a:off x="3522663" y="3482975"/>
            <a:ext cx="2338387" cy="161925"/>
          </a:xfrm>
          <a:prstGeom prst="rect">
            <a:avLst/>
          </a:prstGeom>
          <a:solidFill>
            <a:srgbClr val="008000"/>
          </a:solidFill>
          <a:ln w="9525" algn="ctr">
            <a:noFill/>
            <a:miter lim="800000"/>
            <a:headEnd/>
            <a:tailEnd/>
          </a:ln>
        </p:spPr>
        <p:txBody>
          <a:bodyPr wrap="none" anchor="ctr"/>
          <a:lstStyle/>
          <a:p>
            <a:pPr algn="ctr"/>
            <a:r>
              <a:rPr lang="en-US" altLang="ja-JP" sz="1000" b="1">
                <a:solidFill>
                  <a:schemeClr val="bg1"/>
                </a:solidFill>
                <a:latin typeface="ＭＳ Ｐゴシック" charset="-128"/>
              </a:rPr>
              <a:t>1k㎡</a:t>
            </a:r>
            <a:r>
              <a:rPr lang="ja-JP" altLang="en-US" sz="1000" b="1">
                <a:solidFill>
                  <a:schemeClr val="bg1"/>
                </a:solidFill>
                <a:latin typeface="ＭＳ Ｐゴシック" charset="-128"/>
              </a:rPr>
              <a:t>あたり居宅介護事業者数</a:t>
            </a:r>
          </a:p>
        </p:txBody>
      </p:sp>
      <p:sp>
        <p:nvSpPr>
          <p:cNvPr id="7273" name="Rectangle 14"/>
          <p:cNvSpPr>
            <a:spLocks noChangeArrowheads="1"/>
          </p:cNvSpPr>
          <p:nvPr/>
        </p:nvSpPr>
        <p:spPr bwMode="auto">
          <a:xfrm>
            <a:off x="6423025" y="3482975"/>
            <a:ext cx="3314700"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a:t>
            </a:r>
            <a:r>
              <a:rPr lang="ja-JP" altLang="en-US" sz="1000">
                <a:latin typeface="ＭＳ Ｐゴシック" charset="-128"/>
              </a:rPr>
              <a:t>人口千人あたりの病院・診療所数は、京都市、神戸市等と同程度</a:t>
            </a:r>
          </a:p>
        </p:txBody>
      </p:sp>
      <p:sp>
        <p:nvSpPr>
          <p:cNvPr id="7274" name="Rectangle 15"/>
          <p:cNvSpPr>
            <a:spLocks noChangeArrowheads="1"/>
          </p:cNvSpPr>
          <p:nvPr/>
        </p:nvSpPr>
        <p:spPr bwMode="auto">
          <a:xfrm>
            <a:off x="6910388" y="34829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latin typeface="ＭＳ Ｐゴシック" charset="-128"/>
              </a:rPr>
              <a:t>千人あたり病院・診療所数</a:t>
            </a:r>
          </a:p>
        </p:txBody>
      </p:sp>
      <p:sp>
        <p:nvSpPr>
          <p:cNvPr id="7275" name="Rectangle 8"/>
          <p:cNvSpPr>
            <a:spLocks noChangeArrowheads="1"/>
          </p:cNvSpPr>
          <p:nvPr/>
        </p:nvSpPr>
        <p:spPr bwMode="auto">
          <a:xfrm>
            <a:off x="3033713" y="409575"/>
            <a:ext cx="3316287"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建物用途の割合は商業の土地利用が、比較都市をいずれも上回る</a:t>
            </a:r>
          </a:p>
        </p:txBody>
      </p:sp>
      <p:sp>
        <p:nvSpPr>
          <p:cNvPr id="7276" name="Rectangle 86"/>
          <p:cNvSpPr>
            <a:spLocks noChangeArrowheads="1"/>
          </p:cNvSpPr>
          <p:nvPr/>
        </p:nvSpPr>
        <p:spPr bwMode="auto">
          <a:xfrm>
            <a:off x="3522663" y="4095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建物用途の内訳</a:t>
            </a:r>
          </a:p>
        </p:txBody>
      </p:sp>
      <p:sp>
        <p:nvSpPr>
          <p:cNvPr id="7277" name="Rectangle 86"/>
          <p:cNvSpPr>
            <a:spLocks noChangeArrowheads="1"/>
          </p:cNvSpPr>
          <p:nvPr/>
        </p:nvSpPr>
        <p:spPr bwMode="auto">
          <a:xfrm>
            <a:off x="6675438" y="409575"/>
            <a:ext cx="28098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就学前児童</a:t>
            </a:r>
            <a:r>
              <a:rPr lang="en-US" altLang="ja-JP" sz="1000" b="1">
                <a:solidFill>
                  <a:schemeClr val="bg1"/>
                </a:solidFill>
              </a:rPr>
              <a:t>100</a:t>
            </a:r>
            <a:r>
              <a:rPr lang="ja-JP" altLang="en-US" sz="1000" b="1">
                <a:solidFill>
                  <a:schemeClr val="bg1"/>
                </a:solidFill>
              </a:rPr>
              <a:t>人あたり認可保育所定員数</a:t>
            </a:r>
          </a:p>
        </p:txBody>
      </p:sp>
      <p:pic>
        <p:nvPicPr>
          <p:cNvPr id="7278" name="Picture 123"/>
          <p:cNvPicPr>
            <a:picLocks noChangeAspect="1" noChangeArrowheads="1"/>
          </p:cNvPicPr>
          <p:nvPr/>
        </p:nvPicPr>
        <p:blipFill>
          <a:blip r:embed="rId2" cstate="print"/>
          <a:srcRect/>
          <a:stretch>
            <a:fillRect/>
          </a:stretch>
        </p:blipFill>
        <p:spPr bwMode="auto">
          <a:xfrm>
            <a:off x="6396038" y="836613"/>
            <a:ext cx="3500437" cy="2403475"/>
          </a:xfrm>
          <a:prstGeom prst="rect">
            <a:avLst/>
          </a:prstGeom>
          <a:noFill/>
          <a:ln w="9525">
            <a:noFill/>
            <a:miter lim="800000"/>
            <a:headEnd/>
            <a:tailEnd/>
          </a:ln>
        </p:spPr>
      </p:pic>
      <p:pic>
        <p:nvPicPr>
          <p:cNvPr id="7279" name="Picture 124"/>
          <p:cNvPicPr>
            <a:picLocks noChangeAspect="1" noChangeArrowheads="1"/>
          </p:cNvPicPr>
          <p:nvPr/>
        </p:nvPicPr>
        <p:blipFill>
          <a:blip r:embed="rId3" cstate="print"/>
          <a:srcRect/>
          <a:stretch>
            <a:fillRect/>
          </a:stretch>
        </p:blipFill>
        <p:spPr bwMode="auto">
          <a:xfrm>
            <a:off x="3003550" y="3916363"/>
            <a:ext cx="3498850" cy="2401887"/>
          </a:xfrm>
          <a:prstGeom prst="rect">
            <a:avLst/>
          </a:prstGeom>
          <a:noFill/>
          <a:ln w="9525">
            <a:noFill/>
            <a:miter lim="800000"/>
            <a:headEnd/>
            <a:tailEnd/>
          </a:ln>
        </p:spPr>
      </p:pic>
      <p:pic>
        <p:nvPicPr>
          <p:cNvPr id="7280" name="Picture 125"/>
          <p:cNvPicPr>
            <a:picLocks noChangeAspect="1" noChangeArrowheads="1"/>
          </p:cNvPicPr>
          <p:nvPr/>
        </p:nvPicPr>
        <p:blipFill>
          <a:blip r:embed="rId4" cstate="print"/>
          <a:srcRect/>
          <a:stretch>
            <a:fillRect/>
          </a:stretch>
        </p:blipFill>
        <p:spPr bwMode="auto">
          <a:xfrm>
            <a:off x="6405563" y="3916363"/>
            <a:ext cx="3500437" cy="2401887"/>
          </a:xfrm>
          <a:prstGeom prst="rect">
            <a:avLst/>
          </a:prstGeom>
          <a:noFill/>
          <a:ln w="9525">
            <a:noFill/>
            <a:miter lim="800000"/>
            <a:headEnd/>
            <a:tailEnd/>
          </a:ln>
        </p:spPr>
      </p:pic>
      <p:grpSp>
        <p:nvGrpSpPr>
          <p:cNvPr id="2" name="グループ化 46"/>
          <p:cNvGrpSpPr>
            <a:grpSpLocks/>
          </p:cNvGrpSpPr>
          <p:nvPr/>
        </p:nvGrpSpPr>
        <p:grpSpPr bwMode="auto">
          <a:xfrm>
            <a:off x="3392488" y="3051175"/>
            <a:ext cx="3197225" cy="449263"/>
            <a:chOff x="3132138" y="3051175"/>
            <a:chExt cx="2951162" cy="449833"/>
          </a:xfrm>
        </p:grpSpPr>
        <p:sp>
          <p:nvSpPr>
            <p:cNvPr id="7292" name="テキスト ボックス 34"/>
            <p:cNvSpPr txBox="1">
              <a:spLocks noChangeArrowheads="1"/>
            </p:cNvSpPr>
            <p:nvPr/>
          </p:nvSpPr>
          <p:spPr bwMode="auto">
            <a:xfrm>
              <a:off x="3708400" y="3193033"/>
              <a:ext cx="2374900" cy="307975"/>
            </a:xfrm>
            <a:prstGeom prst="rect">
              <a:avLst/>
            </a:prstGeom>
            <a:noFill/>
            <a:ln w="9525">
              <a:noFill/>
              <a:miter lim="800000"/>
              <a:headEnd/>
              <a:tailEnd/>
            </a:ln>
          </p:spPr>
          <p:txBody>
            <a:bodyPr>
              <a:spAutoFit/>
            </a:bodyPr>
            <a:lstStyle/>
            <a:p>
              <a:r>
                <a:rPr lang="ja-JP" altLang="en-US" sz="700"/>
                <a:t>（特別区：</a:t>
              </a:r>
              <a:r>
                <a:rPr lang="en-US" altLang="ja-JP" sz="700"/>
                <a:t>H27</a:t>
              </a:r>
              <a:r>
                <a:rPr lang="ja-JP" altLang="en-US" sz="700"/>
                <a:t>建物用途別土地利用現況調査）</a:t>
              </a:r>
              <a:endParaRPr lang="en-US" altLang="ja-JP" sz="700"/>
            </a:p>
            <a:p>
              <a:r>
                <a:rPr lang="ja-JP" altLang="en-US" sz="700"/>
                <a:t>（各市：</a:t>
              </a:r>
              <a:r>
                <a:rPr lang="en-US" altLang="ja-JP" sz="700"/>
                <a:t>H27</a:t>
              </a:r>
              <a:r>
                <a:rPr lang="ja-JP" altLang="en-US" sz="700"/>
                <a:t>府都市計画基礎調査（土地利用現況調査））</a:t>
              </a:r>
              <a:endParaRPr lang="en-US" altLang="ja-JP" sz="700"/>
            </a:p>
          </p:txBody>
        </p:sp>
        <p:sp>
          <p:nvSpPr>
            <p:cNvPr id="7293" name="Text Box 22"/>
            <p:cNvSpPr txBox="1">
              <a:spLocks noChangeArrowheads="1"/>
            </p:cNvSpPr>
            <p:nvPr/>
          </p:nvSpPr>
          <p:spPr bwMode="auto">
            <a:xfrm>
              <a:off x="3132138" y="3051175"/>
              <a:ext cx="2663825" cy="200025"/>
            </a:xfrm>
            <a:prstGeom prst="rect">
              <a:avLst/>
            </a:prstGeom>
            <a:noFill/>
            <a:ln w="9525" algn="ctr">
              <a:noFill/>
              <a:miter lim="800000"/>
              <a:headEnd/>
              <a:tailEnd/>
            </a:ln>
          </p:spPr>
          <p:txBody>
            <a:bodyPr>
              <a:spAutoFit/>
            </a:bodyPr>
            <a:lstStyle/>
            <a:p>
              <a:pPr>
                <a:spcBef>
                  <a:spcPct val="50000"/>
                </a:spcBef>
              </a:pPr>
              <a:r>
                <a:rPr lang="en-US" altLang="ja-JP" sz="700">
                  <a:latin typeface="ＭＳ Ｐゴシック" charset="-128"/>
                </a:rPr>
                <a:t>※</a:t>
              </a:r>
              <a:r>
                <a:rPr lang="ja-JP" altLang="en-US" sz="700">
                  <a:latin typeface="ＭＳ Ｐゴシック" charset="-128"/>
                </a:rPr>
                <a:t>京都市・神戸市・尼崎市・西宮市はデータが無いため記載せず</a:t>
              </a:r>
            </a:p>
          </p:txBody>
        </p:sp>
      </p:grpSp>
      <p:sp>
        <p:nvSpPr>
          <p:cNvPr id="7282" name="Text Box 111"/>
          <p:cNvSpPr txBox="1">
            <a:spLocks noChangeArrowheads="1"/>
          </p:cNvSpPr>
          <p:nvPr/>
        </p:nvSpPr>
        <p:spPr bwMode="auto">
          <a:xfrm>
            <a:off x="3549650" y="6530975"/>
            <a:ext cx="2886075" cy="107950"/>
          </a:xfrm>
          <a:prstGeom prst="rect">
            <a:avLst/>
          </a:prstGeom>
          <a:noFill/>
          <a:ln w="9525" cap="rnd" algn="ctr">
            <a:noFill/>
            <a:prstDash val="sysDot"/>
            <a:miter lim="800000"/>
            <a:headEnd/>
            <a:tailEnd/>
          </a:ln>
        </p:spPr>
        <p:txBody>
          <a:bodyPr lIns="0" tIns="0" rIns="0" bIns="0">
            <a:spAutoFit/>
          </a:bodyPr>
          <a:lstStyle/>
          <a:p>
            <a:pPr>
              <a:spcBef>
                <a:spcPct val="50000"/>
              </a:spcBef>
            </a:pPr>
            <a:r>
              <a:rPr lang="ja-JP" altLang="en-US" sz="700">
                <a:latin typeface="ＭＳ Ｐゴシック" charset="-128"/>
              </a:rPr>
              <a:t>（Ｈ</a:t>
            </a:r>
            <a:r>
              <a:rPr lang="en-US" altLang="ja-JP" sz="700">
                <a:latin typeface="ＭＳ Ｐゴシック" charset="-128"/>
              </a:rPr>
              <a:t>29</a:t>
            </a:r>
            <a:r>
              <a:rPr lang="ja-JP" altLang="en-US" sz="700">
                <a:latin typeface="ＭＳ Ｐゴシック" charset="-128"/>
              </a:rPr>
              <a:t>年</a:t>
            </a:r>
            <a:r>
              <a:rPr lang="en-US" altLang="ja-JP" sz="700">
                <a:latin typeface="ＭＳ Ｐゴシック" charset="-128"/>
              </a:rPr>
              <a:t>4</a:t>
            </a:r>
            <a:r>
              <a:rPr lang="ja-JP" altLang="en-US" sz="700">
                <a:latin typeface="ＭＳ Ｐゴシック" charset="-128"/>
              </a:rPr>
              <a:t>月厚生労働省ＨＰ「介護サービス情報公表システム」より算出）</a:t>
            </a:r>
          </a:p>
        </p:txBody>
      </p:sp>
      <p:sp>
        <p:nvSpPr>
          <p:cNvPr id="7283" name="AutoShape 112"/>
          <p:cNvSpPr>
            <a:spLocks noChangeArrowheads="1"/>
          </p:cNvSpPr>
          <p:nvPr/>
        </p:nvSpPr>
        <p:spPr bwMode="auto">
          <a:xfrm>
            <a:off x="6904038" y="6308725"/>
            <a:ext cx="2706687" cy="438150"/>
          </a:xfrm>
          <a:prstGeom prst="bracketPair">
            <a:avLst>
              <a:gd name="adj" fmla="val 16667"/>
            </a:avLst>
          </a:prstGeom>
          <a:noFill/>
          <a:ln w="9525">
            <a:solidFill>
              <a:schemeClr val="tx1"/>
            </a:solidFill>
            <a:round/>
            <a:headEnd/>
            <a:tailEnd/>
          </a:ln>
        </p:spPr>
        <p:txBody>
          <a:bodyPr wrap="none" anchor="ctr"/>
          <a:lstStyle/>
          <a:p>
            <a:pPr>
              <a:spcBef>
                <a:spcPct val="50000"/>
              </a:spcBef>
            </a:pPr>
            <a:r>
              <a:rPr lang="ja-JP" altLang="en-US" sz="500">
                <a:latin typeface="ＭＳ Ｐゴシック" charset="-128"/>
              </a:rPr>
              <a:t>特別区：平成</a:t>
            </a:r>
            <a:r>
              <a:rPr lang="en-US" altLang="ja-JP" sz="500">
                <a:latin typeface="ＭＳ Ｐゴシック" charset="-128"/>
              </a:rPr>
              <a:t>29</a:t>
            </a:r>
            <a:r>
              <a:rPr lang="ja-JP" altLang="en-US" sz="500">
                <a:latin typeface="ＭＳ Ｐゴシック" charset="-128"/>
              </a:rPr>
              <a:t>年</a:t>
            </a:r>
            <a:r>
              <a:rPr lang="en-US" altLang="ja-JP" sz="500">
                <a:latin typeface="ＭＳ Ｐゴシック" charset="-128"/>
              </a:rPr>
              <a:t>3</a:t>
            </a:r>
            <a:r>
              <a:rPr lang="ja-JP" altLang="en-US" sz="500">
                <a:latin typeface="ＭＳ Ｐゴシック" charset="-128"/>
              </a:rPr>
              <a:t>月副首都推進局調べ</a:t>
            </a:r>
            <a:endParaRPr lang="en-US" altLang="ja-JP" sz="500">
              <a:latin typeface="ＭＳ Ｐゴシック" charset="-128"/>
            </a:endParaRPr>
          </a:p>
          <a:p>
            <a:pPr>
              <a:spcBef>
                <a:spcPct val="50000"/>
              </a:spcBef>
            </a:pPr>
            <a:r>
              <a:rPr lang="ja-JP" altLang="en-US" sz="500">
                <a:latin typeface="ＭＳ Ｐゴシック" charset="-128"/>
              </a:rPr>
              <a:t>堺市、豊中市、高槻市、東大阪市、枚方市：</a:t>
            </a:r>
            <a:r>
              <a:rPr lang="en-US" altLang="ja-JP" sz="500">
                <a:latin typeface="ＭＳ Ｐゴシック" charset="-128"/>
              </a:rPr>
              <a:t>H27</a:t>
            </a:r>
            <a:r>
              <a:rPr lang="ja-JP" altLang="en-US" sz="500">
                <a:latin typeface="ＭＳ Ｐゴシック" charset="-128"/>
              </a:rPr>
              <a:t>大阪府医療施設調査</a:t>
            </a:r>
            <a:endParaRPr lang="en-US" altLang="ja-JP" sz="500">
              <a:latin typeface="ＭＳ Ｐゴシック" charset="-128"/>
            </a:endParaRPr>
          </a:p>
          <a:p>
            <a:pPr>
              <a:spcBef>
                <a:spcPct val="50000"/>
              </a:spcBef>
            </a:pPr>
            <a:r>
              <a:rPr lang="ja-JP" altLang="en-US" sz="500">
                <a:latin typeface="ＭＳ Ｐゴシック" charset="-128"/>
              </a:rPr>
              <a:t>神戸市、尼崎市、西宮市：</a:t>
            </a:r>
            <a:r>
              <a:rPr lang="en-US" altLang="ja-JP" sz="500">
                <a:latin typeface="ＭＳ Ｐゴシック" charset="-128"/>
              </a:rPr>
              <a:t>H27</a:t>
            </a:r>
            <a:r>
              <a:rPr lang="ja-JP" altLang="en-US" sz="500">
                <a:latin typeface="ＭＳ Ｐゴシック" charset="-128"/>
              </a:rPr>
              <a:t>兵庫県医療施設調査</a:t>
            </a:r>
            <a:endParaRPr lang="en-US" altLang="ja-JP" sz="500">
              <a:latin typeface="ＭＳ Ｐゴシック" charset="-128"/>
            </a:endParaRPr>
          </a:p>
          <a:p>
            <a:pPr>
              <a:spcBef>
                <a:spcPct val="50000"/>
              </a:spcBef>
            </a:pPr>
            <a:r>
              <a:rPr lang="ja-JP" altLang="en-US" sz="500">
                <a:latin typeface="ＭＳ Ｐゴシック" charset="-128"/>
              </a:rPr>
              <a:t>京都市：</a:t>
            </a:r>
            <a:r>
              <a:rPr lang="en-US" altLang="ja-JP" sz="500">
                <a:latin typeface="ＭＳ Ｐゴシック" charset="-128"/>
              </a:rPr>
              <a:t>H27</a:t>
            </a:r>
            <a:r>
              <a:rPr lang="ja-JP" altLang="en-US" sz="500">
                <a:latin typeface="ＭＳ Ｐゴシック" charset="-128"/>
              </a:rPr>
              <a:t>京都市統計書</a:t>
            </a:r>
          </a:p>
        </p:txBody>
      </p:sp>
      <p:grpSp>
        <p:nvGrpSpPr>
          <p:cNvPr id="3" name="グループ化 43"/>
          <p:cNvGrpSpPr>
            <a:grpSpLocks/>
          </p:cNvGrpSpPr>
          <p:nvPr/>
        </p:nvGrpSpPr>
        <p:grpSpPr bwMode="auto">
          <a:xfrm>
            <a:off x="7215188" y="3165475"/>
            <a:ext cx="2833687" cy="276225"/>
            <a:chOff x="6659563" y="3165475"/>
            <a:chExt cx="2616200" cy="275997"/>
          </a:xfrm>
        </p:grpSpPr>
        <p:sp>
          <p:nvSpPr>
            <p:cNvPr id="7290" name="Text Box 110"/>
            <p:cNvSpPr txBox="1">
              <a:spLocks noChangeArrowheads="1"/>
            </p:cNvSpPr>
            <p:nvPr/>
          </p:nvSpPr>
          <p:spPr bwMode="auto">
            <a:xfrm>
              <a:off x="6754813" y="3333750"/>
              <a:ext cx="2520950" cy="107722"/>
            </a:xfrm>
            <a:prstGeom prst="rect">
              <a:avLst/>
            </a:prstGeom>
            <a:noFill/>
            <a:ln w="9525" algn="ctr">
              <a:noFill/>
              <a:miter lim="800000"/>
              <a:headEnd/>
              <a:tailEnd/>
            </a:ln>
          </p:spPr>
          <p:txBody>
            <a:bodyPr lIns="0" tIns="0" rIns="0" bIns="0">
              <a:spAutoFit/>
            </a:bodyPr>
            <a:lstStyle/>
            <a:p>
              <a:pPr>
                <a:spcBef>
                  <a:spcPct val="50000"/>
                </a:spcBef>
              </a:pPr>
              <a:r>
                <a:rPr lang="ja-JP" altLang="en-US" sz="700">
                  <a:latin typeface="ＭＳ Ｐゴシック" charset="-128"/>
                </a:rPr>
                <a:t>（各市：</a:t>
              </a:r>
              <a:r>
                <a:rPr lang="en-US" altLang="ja-JP" sz="700">
                  <a:latin typeface="ＭＳ Ｐゴシック" charset="-128"/>
                </a:rPr>
                <a:t>H27</a:t>
              </a:r>
              <a:r>
                <a:rPr lang="ja-JP" altLang="en-US" sz="700">
                  <a:latin typeface="ＭＳ Ｐゴシック" charset="-128"/>
                </a:rPr>
                <a:t>年度福祉行政報告例及び</a:t>
              </a:r>
              <a:r>
                <a:rPr lang="en-US" altLang="ja-JP" sz="700">
                  <a:latin typeface="ＭＳ Ｐゴシック" charset="-128"/>
                </a:rPr>
                <a:t>H27</a:t>
              </a:r>
              <a:r>
                <a:rPr lang="ja-JP" altLang="en-US" sz="700">
                  <a:latin typeface="ＭＳ Ｐゴシック" charset="-128"/>
                </a:rPr>
                <a:t>国勢調査より算出）</a:t>
              </a:r>
              <a:endParaRPr lang="ja-JP" altLang="en-US" sz="700">
                <a:latin typeface="HG丸ｺﾞｼｯｸM-PRO" pitchFamily="50" charset="-128"/>
              </a:endParaRPr>
            </a:p>
          </p:txBody>
        </p:sp>
        <p:sp>
          <p:nvSpPr>
            <p:cNvPr id="45" name="テキスト ボックス 44"/>
            <p:cNvSpPr txBox="1">
              <a:spLocks noChangeArrowheads="1"/>
            </p:cNvSpPr>
            <p:nvPr/>
          </p:nvSpPr>
          <p:spPr bwMode="auto">
            <a:xfrm>
              <a:off x="6659563" y="3165475"/>
              <a:ext cx="1943463" cy="199860"/>
            </a:xfrm>
            <a:prstGeom prst="rect">
              <a:avLst/>
            </a:prstGeom>
            <a:noFill/>
            <a:ln w="9525">
              <a:noFill/>
              <a:miter lim="800000"/>
              <a:headEnd/>
              <a:tailEnd/>
            </a:ln>
          </p:spPr>
          <p:txBody>
            <a:bodyPr>
              <a:spAutoFit/>
            </a:bodyPr>
            <a:lstStyle/>
            <a:p>
              <a:pPr>
                <a:defRPr/>
              </a:pPr>
              <a:r>
                <a:rPr lang="ja-JP" altLang="en-US" sz="700" dirty="0">
                  <a:latin typeface="+mn-ea"/>
                  <a:ea typeface="+mn-ea"/>
                </a:rPr>
                <a:t>（特別区：</a:t>
              </a:r>
              <a:r>
                <a:rPr lang="en-US" altLang="ja-JP" sz="700" dirty="0">
                  <a:latin typeface="+mn-ea"/>
                  <a:ea typeface="+mn-ea"/>
                </a:rPr>
                <a:t>H29</a:t>
              </a:r>
              <a:r>
                <a:rPr lang="ja-JP" altLang="en-US" sz="700" dirty="0">
                  <a:latin typeface="+mn-ea"/>
                  <a:ea typeface="+mn-ea"/>
                </a:rPr>
                <a:t>年</a:t>
              </a:r>
              <a:r>
                <a:rPr lang="en-US" altLang="ja-JP" sz="700" dirty="0">
                  <a:latin typeface="+mn-ea"/>
                  <a:ea typeface="+mn-ea"/>
                </a:rPr>
                <a:t>4</a:t>
              </a:r>
              <a:r>
                <a:rPr lang="ja-JP" altLang="en-US" sz="700" dirty="0">
                  <a:latin typeface="+mn-ea"/>
                  <a:ea typeface="+mn-ea"/>
                </a:rPr>
                <a:t>月副首都推進局調べ）</a:t>
              </a:r>
              <a:endParaRPr lang="en-US" altLang="ja-JP" sz="700" dirty="0">
                <a:latin typeface="+mn-ea"/>
                <a:ea typeface="+mn-ea"/>
              </a:endParaRPr>
            </a:p>
          </p:txBody>
        </p:sp>
      </p:grpSp>
      <p:sp>
        <p:nvSpPr>
          <p:cNvPr id="7285" name="AutoShape 9"/>
          <p:cNvSpPr>
            <a:spLocks noChangeArrowheads="1"/>
          </p:cNvSpPr>
          <p:nvPr/>
        </p:nvSpPr>
        <p:spPr bwMode="auto">
          <a:xfrm>
            <a:off x="6640513" y="1004888"/>
            <a:ext cx="312737" cy="2208212"/>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6" name="AutoShape 13"/>
          <p:cNvSpPr>
            <a:spLocks noChangeArrowheads="1"/>
          </p:cNvSpPr>
          <p:nvPr/>
        </p:nvSpPr>
        <p:spPr bwMode="auto">
          <a:xfrm>
            <a:off x="3267075" y="4149725"/>
            <a:ext cx="282575" cy="2162175"/>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7" name="AutoShape 13"/>
          <p:cNvSpPr>
            <a:spLocks noChangeArrowheads="1"/>
          </p:cNvSpPr>
          <p:nvPr/>
        </p:nvSpPr>
        <p:spPr bwMode="auto">
          <a:xfrm>
            <a:off x="6659563" y="4225925"/>
            <a:ext cx="277812" cy="2087563"/>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pic>
        <p:nvPicPr>
          <p:cNvPr id="7288" name="Picture 126"/>
          <p:cNvPicPr>
            <a:picLocks noChangeAspect="1" noChangeArrowheads="1"/>
          </p:cNvPicPr>
          <p:nvPr/>
        </p:nvPicPr>
        <p:blipFill>
          <a:blip r:embed="rId5" cstate="print"/>
          <a:srcRect/>
          <a:stretch>
            <a:fillRect/>
          </a:stretch>
        </p:blipFill>
        <p:spPr bwMode="auto">
          <a:xfrm>
            <a:off x="2968625" y="908050"/>
            <a:ext cx="3544888" cy="2216150"/>
          </a:xfrm>
          <a:prstGeom prst="rect">
            <a:avLst/>
          </a:prstGeom>
          <a:noFill/>
          <a:ln w="9525">
            <a:noFill/>
            <a:miter lim="800000"/>
            <a:headEnd/>
            <a:tailEnd/>
          </a:ln>
        </p:spPr>
      </p:pic>
      <p:sp>
        <p:nvSpPr>
          <p:cNvPr id="7289" name="AutoShape 13"/>
          <p:cNvSpPr>
            <a:spLocks noChangeArrowheads="1"/>
          </p:cNvSpPr>
          <p:nvPr/>
        </p:nvSpPr>
        <p:spPr bwMode="auto">
          <a:xfrm rot="5400000">
            <a:off x="4597401" y="-373063"/>
            <a:ext cx="234950" cy="3343275"/>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sp>
        <p:nvSpPr>
          <p:cNvPr id="30"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-78</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a:latin typeface="HGS創英角ｺﾞｼｯｸUB" pitchFamily="50" charset="-128"/>
              </a:rPr>
              <a:t>第四区</a:t>
            </a:r>
          </a:p>
          <a:p>
            <a:pPr algn="ctr">
              <a:spcBef>
                <a:spcPct val="50000"/>
              </a:spcBef>
              <a:buFont typeface="Wingdings" pitchFamily="2" charset="2"/>
              <a:buNone/>
            </a:pPr>
            <a:r>
              <a:rPr lang="ja-JP" altLang="en-US" sz="2400" b="1">
                <a:latin typeface="HGS創英角ｺﾞｼｯｸUB" pitchFamily="50" charset="-128"/>
              </a:rPr>
              <a:t>（此花区・西区</a:t>
            </a:r>
            <a:r>
              <a:rPr lang="ja-JP" altLang="ja-JP" sz="2400" b="1">
                <a:latin typeface="ＭＳ Ｐゴシック" charset="-128"/>
              </a:rPr>
              <a:t>・</a:t>
            </a:r>
            <a:r>
              <a:rPr lang="ja-JP" altLang="en-US" sz="2400" b="1">
                <a:latin typeface="ＭＳ Ｐゴシック" charset="-128"/>
              </a:rPr>
              <a:t>港</a:t>
            </a:r>
            <a:r>
              <a:rPr lang="ja-JP" altLang="ja-JP" sz="2400" b="1">
                <a:latin typeface="ＭＳ Ｐゴシック" charset="-128"/>
              </a:rPr>
              <a:t>区・</a:t>
            </a:r>
            <a:r>
              <a:rPr lang="ja-JP" altLang="en-US" sz="2400" b="1">
                <a:latin typeface="ＭＳ Ｐゴシック" charset="-128"/>
              </a:rPr>
              <a:t>大正</a:t>
            </a:r>
            <a:r>
              <a:rPr lang="ja-JP" altLang="ja-JP" sz="2400" b="1">
                <a:latin typeface="ＭＳ Ｐゴシック" charset="-128"/>
              </a:rPr>
              <a:t>区</a:t>
            </a:r>
            <a:r>
              <a:rPr lang="ja-JP" altLang="en-US" sz="2400" b="1">
                <a:latin typeface="HGS創英角ｺﾞｼｯｸUB" pitchFamily="50" charset="-128"/>
              </a:rPr>
              <a:t>）</a:t>
            </a:r>
          </a:p>
        </p:txBody>
      </p:sp>
      <p:sp>
        <p:nvSpPr>
          <p:cNvPr id="3" name="正方形/長方形 27"/>
          <p:cNvSpPr>
            <a:spLocks noChangeArrowheads="1"/>
          </p:cNvSpPr>
          <p:nvPr/>
        </p:nvSpPr>
        <p:spPr bwMode="auto">
          <a:xfrm>
            <a:off x="8881770" y="662377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-79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03"/>
          <p:cNvGrpSpPr>
            <a:grpSpLocks/>
          </p:cNvGrpSpPr>
          <p:nvPr/>
        </p:nvGrpSpPr>
        <p:grpSpPr bwMode="auto">
          <a:xfrm>
            <a:off x="4305300" y="2108200"/>
            <a:ext cx="5341938" cy="3481388"/>
            <a:chOff x="4044950" y="2060575"/>
            <a:chExt cx="4930499" cy="3481388"/>
          </a:xfrm>
        </p:grpSpPr>
        <p:grpSp>
          <p:nvGrpSpPr>
            <p:cNvPr id="4" name="グループ化 98"/>
            <p:cNvGrpSpPr>
              <a:grpSpLocks/>
            </p:cNvGrpSpPr>
            <p:nvPr/>
          </p:nvGrpSpPr>
          <p:grpSpPr bwMode="auto">
            <a:xfrm>
              <a:off x="4044950" y="2060575"/>
              <a:ext cx="4930499" cy="3481388"/>
              <a:chOff x="4044950" y="2060575"/>
              <a:chExt cx="4930499" cy="3481388"/>
            </a:xfrm>
          </p:grpSpPr>
          <p:grpSp>
            <p:nvGrpSpPr>
              <p:cNvPr id="5" name="グループ化 95"/>
              <p:cNvGrpSpPr>
                <a:grpSpLocks/>
              </p:cNvGrpSpPr>
              <p:nvPr/>
            </p:nvGrpSpPr>
            <p:grpSpPr bwMode="auto">
              <a:xfrm>
                <a:off x="4044950" y="2060575"/>
                <a:ext cx="4930499" cy="3481388"/>
                <a:chOff x="1115616" y="1112756"/>
                <a:chExt cx="6427963" cy="4538177"/>
              </a:xfrm>
            </p:grpSpPr>
            <p:grpSp>
              <p:nvGrpSpPr>
                <p:cNvPr id="6" name="グループ化 86"/>
                <p:cNvGrpSpPr>
                  <a:grpSpLocks/>
                </p:cNvGrpSpPr>
                <p:nvPr/>
              </p:nvGrpSpPr>
              <p:grpSpPr bwMode="auto">
                <a:xfrm>
                  <a:off x="1115616" y="1112756"/>
                  <a:ext cx="6427963" cy="4538177"/>
                  <a:chOff x="1452562" y="1112756"/>
                  <a:chExt cx="6427963" cy="4538177"/>
                </a:xfrm>
              </p:grpSpPr>
              <p:grpSp>
                <p:nvGrpSpPr>
                  <p:cNvPr id="7" name="グループ化 78"/>
                  <p:cNvGrpSpPr>
                    <a:grpSpLocks/>
                  </p:cNvGrpSpPr>
                  <p:nvPr/>
                </p:nvGrpSpPr>
                <p:grpSpPr bwMode="auto">
                  <a:xfrm>
                    <a:off x="1452562" y="1112756"/>
                    <a:ext cx="6427963" cy="4538177"/>
                    <a:chOff x="1452562" y="1112756"/>
                    <a:chExt cx="6427963" cy="4538177"/>
                  </a:xfrm>
                </p:grpSpPr>
                <p:grpSp>
                  <p:nvGrpSpPr>
                    <p:cNvPr id="8" name="グループ化 55"/>
                    <p:cNvGrpSpPr>
                      <a:grpSpLocks/>
                    </p:cNvGrpSpPr>
                    <p:nvPr/>
                  </p:nvGrpSpPr>
                  <p:grpSpPr bwMode="auto">
                    <a:xfrm>
                      <a:off x="1452562" y="1112756"/>
                      <a:ext cx="6427963" cy="4538177"/>
                      <a:chOff x="1452562" y="1112756"/>
                      <a:chExt cx="6427963" cy="4538177"/>
                    </a:xfrm>
                  </p:grpSpPr>
                  <p:grpSp>
                    <p:nvGrpSpPr>
                      <p:cNvPr id="9" name="グループ化 169"/>
                      <p:cNvGrpSpPr>
                        <a:grpSpLocks/>
                      </p:cNvGrpSpPr>
                      <p:nvPr/>
                    </p:nvGrpSpPr>
                    <p:grpSpPr bwMode="auto">
                      <a:xfrm>
                        <a:off x="1452562" y="1112756"/>
                        <a:ext cx="6427963" cy="4538177"/>
                        <a:chOff x="1452562" y="1112756"/>
                        <a:chExt cx="6427963" cy="4538177"/>
                      </a:xfrm>
                    </p:grpSpPr>
                    <p:grpSp>
                      <p:nvGrpSpPr>
                        <p:cNvPr id="10" name="グループ化 35"/>
                        <p:cNvGrpSpPr>
                          <a:grpSpLocks/>
                        </p:cNvGrpSpPr>
                        <p:nvPr/>
                      </p:nvGrpSpPr>
                      <p:grpSpPr bwMode="auto">
                        <a:xfrm>
                          <a:off x="1452562" y="1112756"/>
                          <a:ext cx="6427963" cy="4538177"/>
                          <a:chOff x="1452562" y="1112756"/>
                          <a:chExt cx="6427963" cy="4538177"/>
                        </a:xfrm>
                      </p:grpSpPr>
                      <p:grpSp>
                        <p:nvGrpSpPr>
                          <p:cNvPr id="11" name="グループ化 30"/>
                          <p:cNvGrpSpPr>
                            <a:grpSpLocks/>
                          </p:cNvGrpSpPr>
                          <p:nvPr/>
                        </p:nvGrpSpPr>
                        <p:grpSpPr bwMode="auto">
                          <a:xfrm>
                            <a:off x="1452562" y="1112756"/>
                            <a:ext cx="6427963" cy="4538177"/>
                            <a:chOff x="1452562" y="1112756"/>
                            <a:chExt cx="6427963" cy="4538177"/>
                          </a:xfrm>
                        </p:grpSpPr>
                        <p:grpSp>
                          <p:nvGrpSpPr>
                            <p:cNvPr id="12" name="グループ化 27"/>
                            <p:cNvGrpSpPr>
                              <a:grpSpLocks/>
                            </p:cNvGrpSpPr>
                            <p:nvPr/>
                          </p:nvGrpSpPr>
                          <p:grpSpPr bwMode="auto">
                            <a:xfrm>
                              <a:off x="1452562" y="1112756"/>
                              <a:ext cx="6238622" cy="4538177"/>
                              <a:chOff x="1452562" y="1112756"/>
                              <a:chExt cx="6238622" cy="4538177"/>
                            </a:xfrm>
                          </p:grpSpPr>
                          <p:grpSp>
                            <p:nvGrpSpPr>
                              <p:cNvPr id="13" name="グループ化 15"/>
                              <p:cNvGrpSpPr>
                                <a:grpSpLocks/>
                              </p:cNvGrpSpPr>
                              <p:nvPr/>
                            </p:nvGrpSpPr>
                            <p:grpSpPr bwMode="auto">
                              <a:xfrm>
                                <a:off x="1452562" y="1112756"/>
                                <a:ext cx="6238622" cy="4538177"/>
                                <a:chOff x="0" y="-94311"/>
                                <a:chExt cx="6238622" cy="4538177"/>
                              </a:xfrm>
                            </p:grpSpPr>
                            <p:pic>
                              <p:nvPicPr>
                                <p:cNvPr id="3248" name="Picture 2"/>
                                <p:cNvPicPr>
                                  <a:picLocks noChangeAspect="1" noChangeArrowheads="1"/>
                                </p:cNvPicPr>
                                <p:nvPr/>
                              </p:nvPicPr>
                              <p:blipFill>
                                <a:blip r:embed="rId3" cstate="print"/>
                                <a:srcRect l="27333" t="16637" r="26965" b="3186"/>
                                <a:stretch>
                                  <a:fillRect/>
                                </a:stretch>
                              </p:blipFill>
                              <p:spPr bwMode="gray">
                                <a:xfrm>
                                  <a:off x="247650" y="38101"/>
                                  <a:ext cx="5924550" cy="4314825"/>
                                </a:xfrm>
                                <a:prstGeom prst="rect">
                                  <a:avLst/>
                                </a:prstGeom>
                                <a:noFill/>
                                <a:ln w="1">
                                  <a:noFill/>
                                  <a:miter lim="800000"/>
                                  <a:headEnd/>
                                  <a:tailEnd/>
                                </a:ln>
                              </p:spPr>
                            </p:pic>
                            <p:sp>
                              <p:nvSpPr>
                                <p:cNvPr id="163" name="正方形/長方形 162"/>
                                <p:cNvSpPr/>
                                <p:nvPr/>
                              </p:nvSpPr>
                              <p:spPr bwMode="gray">
                                <a:xfrm>
                                  <a:off x="1203452" y="-94311"/>
                                  <a:ext cx="907365" cy="1136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65" name="正方形/長方形 164"/>
                                <p:cNvSpPr/>
                                <p:nvPr/>
                              </p:nvSpPr>
                              <p:spPr bwMode="gray">
                                <a:xfrm>
                                  <a:off x="905454" y="3456765"/>
                                  <a:ext cx="1075466" cy="987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66" name="正方形/長方形 165"/>
                                <p:cNvSpPr/>
                                <p:nvPr/>
                              </p:nvSpPr>
                              <p:spPr bwMode="gray">
                                <a:xfrm>
                                  <a:off x="5459470" y="2362058"/>
                                  <a:ext cx="702969" cy="486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67" name="正方形/長方形 20"/>
                                <p:cNvSpPr/>
                                <p:nvPr/>
                              </p:nvSpPr>
                              <p:spPr bwMode="gray">
                                <a:xfrm>
                                  <a:off x="5104165" y="3990669"/>
                                  <a:ext cx="1077376" cy="438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69" name="正方形/長方形 21"/>
                                <p:cNvSpPr/>
                                <p:nvPr/>
                              </p:nvSpPr>
                              <p:spPr bwMode="gray">
                                <a:xfrm>
                                  <a:off x="0" y="3318117"/>
                                  <a:ext cx="620829" cy="124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78" name="正方形/長方形 22"/>
                                <p:cNvSpPr/>
                                <p:nvPr/>
                              </p:nvSpPr>
                              <p:spPr bwMode="gray">
                                <a:xfrm>
                                  <a:off x="5256984" y="881"/>
                                  <a:ext cx="909275" cy="405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79" name="正方形/長方形 178"/>
                                <p:cNvSpPr/>
                                <p:nvPr/>
                              </p:nvSpPr>
                              <p:spPr bwMode="gray">
                                <a:xfrm rot="2846140">
                                  <a:off x="5345894" y="197069"/>
                                  <a:ext cx="345588" cy="660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0" name="正方形/長方形 179"/>
                                <p:cNvSpPr/>
                                <p:nvPr/>
                              </p:nvSpPr>
                              <p:spPr bwMode="gray">
                                <a:xfrm>
                                  <a:off x="6078388" y="1735031"/>
                                  <a:ext cx="160460" cy="161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158" name="正方形/長方形 157"/>
                              <p:cNvSpPr/>
                              <p:nvPr/>
                            </p:nvSpPr>
                            <p:spPr bwMode="gray">
                              <a:xfrm rot="20190175">
                                <a:off x="5206187" y="2865532"/>
                                <a:ext cx="704878" cy="3166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中央</a:t>
                                </a:r>
                                <a:r>
                                  <a:rPr lang="ja-JP" altLang="en-US" sz="700" dirty="0">
                                    <a:solidFill>
                                      <a:schemeClr val="tx1"/>
                                    </a:solidFill>
                                  </a:rPr>
                                  <a:t>線</a:t>
                                </a:r>
                              </a:p>
                            </p:txBody>
                          </p:sp>
                          <p:sp>
                            <p:nvSpPr>
                              <p:cNvPr id="160" name="フリーフォーム 159"/>
                              <p:cNvSpPr/>
                              <p:nvPr/>
                            </p:nvSpPr>
                            <p:spPr bwMode="gray">
                              <a:xfrm>
                                <a:off x="4210950" y="2205395"/>
                                <a:ext cx="3346743" cy="1928673"/>
                              </a:xfrm>
                              <a:custGeom>
                                <a:avLst/>
                                <a:gdLst>
                                  <a:gd name="connsiteX0" fmla="*/ 4343400 w 4343400"/>
                                  <a:gd name="connsiteY0" fmla="*/ 0 h 2505075"/>
                                  <a:gd name="connsiteX1" fmla="*/ 3505200 w 4343400"/>
                                  <a:gd name="connsiteY1" fmla="*/ 114300 h 2505075"/>
                                  <a:gd name="connsiteX2" fmla="*/ 3067050 w 4343400"/>
                                  <a:gd name="connsiteY2" fmla="*/ 466725 h 2505075"/>
                                  <a:gd name="connsiteX3" fmla="*/ 2476500 w 4343400"/>
                                  <a:gd name="connsiteY3" fmla="*/ 962025 h 2505075"/>
                                  <a:gd name="connsiteX4" fmla="*/ 1704975 w 4343400"/>
                                  <a:gd name="connsiteY4" fmla="*/ 1228725 h 2505075"/>
                                  <a:gd name="connsiteX5" fmla="*/ 1485900 w 4343400"/>
                                  <a:gd name="connsiteY5" fmla="*/ 1543050 h 2505075"/>
                                  <a:gd name="connsiteX6" fmla="*/ 333375 w 4343400"/>
                                  <a:gd name="connsiteY6" fmla="*/ 2171700 h 2505075"/>
                                  <a:gd name="connsiteX7" fmla="*/ 0 w 4343400"/>
                                  <a:gd name="connsiteY7" fmla="*/ 2505075 h 250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3400" h="2505075">
                                    <a:moveTo>
                                      <a:pt x="4343400" y="0"/>
                                    </a:moveTo>
                                    <a:cubicBezTo>
                                      <a:pt x="4030662" y="18256"/>
                                      <a:pt x="3717925" y="36512"/>
                                      <a:pt x="3505200" y="114300"/>
                                    </a:cubicBezTo>
                                    <a:cubicBezTo>
                                      <a:pt x="3292475" y="192088"/>
                                      <a:pt x="3238500" y="325438"/>
                                      <a:pt x="3067050" y="466725"/>
                                    </a:cubicBezTo>
                                    <a:cubicBezTo>
                                      <a:pt x="2895600" y="608012"/>
                                      <a:pt x="2703512" y="835025"/>
                                      <a:pt x="2476500" y="962025"/>
                                    </a:cubicBezTo>
                                    <a:cubicBezTo>
                                      <a:pt x="2249488" y="1089025"/>
                                      <a:pt x="1870075" y="1131888"/>
                                      <a:pt x="1704975" y="1228725"/>
                                    </a:cubicBezTo>
                                    <a:cubicBezTo>
                                      <a:pt x="1539875" y="1325563"/>
                                      <a:pt x="1714500" y="1385888"/>
                                      <a:pt x="1485900" y="1543050"/>
                                    </a:cubicBezTo>
                                    <a:cubicBezTo>
                                      <a:pt x="1257300" y="1700213"/>
                                      <a:pt x="581025" y="2011362"/>
                                      <a:pt x="333375" y="2171700"/>
                                    </a:cubicBezTo>
                                    <a:cubicBezTo>
                                      <a:pt x="85725" y="2332038"/>
                                      <a:pt x="42862" y="2418556"/>
                                      <a:pt x="0" y="2505075"/>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grpSp>
                        <p:sp>
                          <p:nvSpPr>
                            <p:cNvPr id="152" name="フリーフォーム 151"/>
                            <p:cNvSpPr/>
                            <p:nvPr/>
                          </p:nvSpPr>
                          <p:spPr bwMode="gray">
                            <a:xfrm>
                              <a:off x="6692355" y="2493041"/>
                              <a:ext cx="830954" cy="639441"/>
                            </a:xfrm>
                            <a:custGeom>
                              <a:avLst/>
                              <a:gdLst>
                                <a:gd name="connsiteX0" fmla="*/ 1019175 w 1019175"/>
                                <a:gd name="connsiteY0" fmla="*/ 134937 h 782637"/>
                                <a:gd name="connsiteX1" fmla="*/ 466725 w 1019175"/>
                                <a:gd name="connsiteY1" fmla="*/ 144462 h 782637"/>
                                <a:gd name="connsiteX2" fmla="*/ 247650 w 1019175"/>
                                <a:gd name="connsiteY2" fmla="*/ 106362 h 782637"/>
                                <a:gd name="connsiteX3" fmla="*/ 0 w 1019175"/>
                                <a:gd name="connsiteY3" fmla="*/ 782637 h 782637"/>
                              </a:gdLst>
                              <a:ahLst/>
                              <a:cxnLst>
                                <a:cxn ang="0">
                                  <a:pos x="connsiteX0" y="connsiteY0"/>
                                </a:cxn>
                                <a:cxn ang="0">
                                  <a:pos x="connsiteX1" y="connsiteY1"/>
                                </a:cxn>
                                <a:cxn ang="0">
                                  <a:pos x="connsiteX2" y="connsiteY2"/>
                                </a:cxn>
                                <a:cxn ang="0">
                                  <a:pos x="connsiteX3" y="connsiteY3"/>
                                </a:cxn>
                              </a:cxnLst>
                              <a:rect l="l" t="t" r="r" b="b"/>
                              <a:pathLst>
                                <a:path w="1019175" h="782637">
                                  <a:moveTo>
                                    <a:pt x="1019175" y="134937"/>
                                  </a:moveTo>
                                  <a:cubicBezTo>
                                    <a:pt x="807243" y="142080"/>
                                    <a:pt x="595312" y="149224"/>
                                    <a:pt x="466725" y="144462"/>
                                  </a:cubicBezTo>
                                  <a:cubicBezTo>
                                    <a:pt x="338138" y="139700"/>
                                    <a:pt x="325438" y="0"/>
                                    <a:pt x="247650" y="106362"/>
                                  </a:cubicBezTo>
                                  <a:cubicBezTo>
                                    <a:pt x="169863" y="212725"/>
                                    <a:pt x="84931" y="497681"/>
                                    <a:pt x="0" y="782637"/>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54" name="正方形/長方形 153"/>
                            <p:cNvSpPr/>
                            <p:nvPr/>
                          </p:nvSpPr>
                          <p:spPr bwMode="gray">
                            <a:xfrm>
                              <a:off x="6682803" y="2509596"/>
                              <a:ext cx="1197722" cy="4449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長堀</a:t>
                              </a:r>
                              <a:r>
                                <a:rPr lang="ja-JP" altLang="en-US" sz="700" dirty="0">
                                  <a:solidFill>
                                    <a:schemeClr val="tx1"/>
                                  </a:solidFill>
                                </a:rPr>
                                <a:t>鶴見緑地線</a:t>
                              </a:r>
                            </a:p>
                          </p:txBody>
                        </p:sp>
                      </p:grpSp>
                      <p:sp>
                        <p:nvSpPr>
                          <p:cNvPr id="147" name="フリーフォーム 146"/>
                          <p:cNvSpPr/>
                          <p:nvPr/>
                        </p:nvSpPr>
                        <p:spPr bwMode="gray">
                          <a:xfrm>
                            <a:off x="6986532" y="1990178"/>
                            <a:ext cx="175742" cy="949852"/>
                          </a:xfrm>
                          <a:custGeom>
                            <a:avLst/>
                            <a:gdLst>
                              <a:gd name="connsiteX0" fmla="*/ 0 w 222250"/>
                              <a:gd name="connsiteY0" fmla="*/ 0 h 1200150"/>
                              <a:gd name="connsiteX1" fmla="*/ 190500 w 222250"/>
                              <a:gd name="connsiteY1" fmla="*/ 428625 h 1200150"/>
                              <a:gd name="connsiteX2" fmla="*/ 190500 w 222250"/>
                              <a:gd name="connsiteY2" fmla="*/ 1200150 h 1200150"/>
                            </a:gdLst>
                            <a:ahLst/>
                            <a:cxnLst>
                              <a:cxn ang="0">
                                <a:pos x="connsiteX0" y="connsiteY0"/>
                              </a:cxn>
                              <a:cxn ang="0">
                                <a:pos x="connsiteX1" y="connsiteY1"/>
                              </a:cxn>
                              <a:cxn ang="0">
                                <a:pos x="connsiteX2" y="connsiteY2"/>
                              </a:cxn>
                            </a:cxnLst>
                            <a:rect l="l" t="t" r="r" b="b"/>
                            <a:pathLst>
                              <a:path w="222250" h="1200150">
                                <a:moveTo>
                                  <a:pt x="0" y="0"/>
                                </a:moveTo>
                                <a:cubicBezTo>
                                  <a:pt x="79375" y="114300"/>
                                  <a:pt x="158750" y="228600"/>
                                  <a:pt x="190500" y="428625"/>
                                </a:cubicBezTo>
                                <a:cubicBezTo>
                                  <a:pt x="222250" y="628650"/>
                                  <a:pt x="206375" y="914400"/>
                                  <a:pt x="190500" y="1200150"/>
                                </a:cubicBezTo>
                              </a:path>
                            </a:pathLst>
                          </a:custGeom>
                          <a:ln w="63500" cmpd="tri">
                            <a:solidFill>
                              <a:srgbClr val="FF66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48" name="正方形/長方形 147"/>
                          <p:cNvSpPr/>
                          <p:nvPr/>
                        </p:nvSpPr>
                        <p:spPr bwMode="gray">
                          <a:xfrm>
                            <a:off x="6231986" y="1760476"/>
                            <a:ext cx="1148056" cy="3228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sp>
                        <p:nvSpPr>
                          <p:cNvPr id="149" name="円/楕円 148"/>
                          <p:cNvSpPr/>
                          <p:nvPr/>
                        </p:nvSpPr>
                        <p:spPr bwMode="gray">
                          <a:xfrm>
                            <a:off x="6954057" y="2368878"/>
                            <a:ext cx="141358" cy="144857"/>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145" name="円/楕円 144"/>
                        <p:cNvSpPr/>
                        <p:nvPr/>
                      </p:nvSpPr>
                      <p:spPr bwMode="gray">
                        <a:xfrm>
                          <a:off x="6428742" y="3983003"/>
                          <a:ext cx="143268" cy="14899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cxnSp>
                    <p:nvCxnSpPr>
                      <p:cNvPr id="139" name="直線コネクタ 138"/>
                      <p:cNvCxnSpPr>
                        <a:endCxn id="105" idx="1"/>
                      </p:cNvCxnSpPr>
                      <p:nvPr/>
                    </p:nvCxnSpPr>
                    <p:spPr bwMode="gray">
                      <a:xfrm>
                        <a:off x="6912032" y="1207948"/>
                        <a:ext cx="523406" cy="413878"/>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a:endCxn id="142" idx="1"/>
                      </p:cNvCxnSpPr>
                      <p:nvPr/>
                    </p:nvCxnSpPr>
                    <p:spPr bwMode="gray">
                      <a:xfrm>
                        <a:off x="4126900" y="2093648"/>
                        <a:ext cx="1782256" cy="687038"/>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2" name="円/楕円 141"/>
                      <p:cNvSpPr/>
                      <p:nvPr/>
                    </p:nvSpPr>
                    <p:spPr bwMode="gray">
                      <a:xfrm>
                        <a:off x="5870951" y="2741368"/>
                        <a:ext cx="263613" cy="264882"/>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grpSp>
                <p:sp>
                  <p:nvSpPr>
                    <p:cNvPr id="120" name="円/楕円 119"/>
                    <p:cNvSpPr/>
                    <p:nvPr/>
                  </p:nvSpPr>
                  <p:spPr bwMode="gray">
                    <a:xfrm>
                      <a:off x="5383839" y="2075024"/>
                      <a:ext cx="143269" cy="14899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21" name="正方形/長方形 120"/>
                    <p:cNvSpPr/>
                    <p:nvPr/>
                  </p:nvSpPr>
                  <p:spPr bwMode="gray">
                    <a:xfrm rot="19072939">
                      <a:off x="4270169" y="2784825"/>
                      <a:ext cx="1000967" cy="2855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ＪＲゆめ咲線</a:t>
                      </a:r>
                    </a:p>
                  </p:txBody>
                </p:sp>
              </p:grpSp>
              <p:sp>
                <p:nvSpPr>
                  <p:cNvPr id="118" name="正方形/長方形 117"/>
                  <p:cNvSpPr/>
                  <p:nvPr/>
                </p:nvSpPr>
                <p:spPr bwMode="gray">
                  <a:xfrm rot="840102">
                    <a:off x="6025680" y="3086956"/>
                    <a:ext cx="1033441" cy="3766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ＪＲ大阪環状線</a:t>
                    </a:r>
                  </a:p>
                </p:txBody>
              </p:sp>
            </p:grpSp>
            <p:sp>
              <p:nvSpPr>
                <p:cNvPr id="112" name="正方形/長方形 111"/>
                <p:cNvSpPr/>
                <p:nvPr/>
              </p:nvSpPr>
              <p:spPr bwMode="gray">
                <a:xfrm rot="2617127">
                  <a:off x="4815754" y="1605271"/>
                  <a:ext cx="916916" cy="2338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阪神なんば線</a:t>
                  </a:r>
                </a:p>
              </p:txBody>
            </p:sp>
          </p:grpSp>
          <p:sp>
            <p:nvSpPr>
              <p:cNvPr id="104" name="フリーフォーム 103"/>
              <p:cNvSpPr/>
              <p:nvPr/>
            </p:nvSpPr>
            <p:spPr bwMode="gray">
              <a:xfrm>
                <a:off x="8686798" y="2476500"/>
                <a:ext cx="52748" cy="1000125"/>
              </a:xfrm>
              <a:custGeom>
                <a:avLst/>
                <a:gdLst>
                  <a:gd name="connsiteX0" fmla="*/ 0 w 52387"/>
                  <a:gd name="connsiteY0" fmla="*/ 0 h 1000125"/>
                  <a:gd name="connsiteX1" fmla="*/ 47625 w 52387"/>
                  <a:gd name="connsiteY1" fmla="*/ 495300 h 1000125"/>
                  <a:gd name="connsiteX2" fmla="*/ 28575 w 52387"/>
                  <a:gd name="connsiteY2" fmla="*/ 1000125 h 1000125"/>
                </a:gdLst>
                <a:ahLst/>
                <a:cxnLst>
                  <a:cxn ang="0">
                    <a:pos x="connsiteX0" y="connsiteY0"/>
                  </a:cxn>
                  <a:cxn ang="0">
                    <a:pos x="connsiteX1" y="connsiteY1"/>
                  </a:cxn>
                  <a:cxn ang="0">
                    <a:pos x="connsiteX2" y="connsiteY2"/>
                  </a:cxn>
                </a:cxnLst>
                <a:rect l="l" t="t" r="r" b="b"/>
                <a:pathLst>
                  <a:path w="52387" h="1000125">
                    <a:moveTo>
                      <a:pt x="0" y="0"/>
                    </a:moveTo>
                    <a:cubicBezTo>
                      <a:pt x="21431" y="164306"/>
                      <a:pt x="42863" y="328613"/>
                      <a:pt x="47625" y="495300"/>
                    </a:cubicBezTo>
                    <a:cubicBezTo>
                      <a:pt x="52387" y="661987"/>
                      <a:pt x="40481" y="831056"/>
                      <a:pt x="28575" y="1000125"/>
                    </a:cubicBezTo>
                  </a:path>
                </a:pathLst>
              </a:custGeom>
              <a:ln w="63500" cmpd="tri">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05" name="円/楕円 104"/>
              <p:cNvSpPr/>
              <p:nvPr/>
            </p:nvSpPr>
            <p:spPr bwMode="gray">
              <a:xfrm>
                <a:off x="8604745" y="2420938"/>
                <a:ext cx="200737" cy="203200"/>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grpSp>
        <p:sp>
          <p:nvSpPr>
            <p:cNvPr id="102" name="正方形/長方形 101"/>
            <p:cNvSpPr/>
            <p:nvPr/>
          </p:nvSpPr>
          <p:spPr bwMode="gray">
            <a:xfrm rot="5244588">
              <a:off x="8332834" y="2748769"/>
              <a:ext cx="954087" cy="2285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smtClean="0">
                  <a:solidFill>
                    <a:schemeClr val="tx1"/>
                  </a:solidFill>
                </a:rPr>
                <a:t>四つ橋</a:t>
              </a:r>
              <a:r>
                <a:rPr lang="ja-JP" altLang="en-US" sz="700" dirty="0" smtClean="0">
                  <a:solidFill>
                    <a:schemeClr val="tx1"/>
                  </a:solidFill>
                </a:rPr>
                <a:t>線</a:t>
              </a:r>
              <a:endParaRPr lang="ja-JP" altLang="en-US" sz="700" dirty="0">
                <a:solidFill>
                  <a:schemeClr val="tx1"/>
                </a:solidFill>
              </a:endParaRPr>
            </a:p>
          </p:txBody>
        </p:sp>
      </p:grpSp>
      <p:sp>
        <p:nvSpPr>
          <p:cNvPr id="3075" name="正方形/長方形 25"/>
          <p:cNvSpPr>
            <a:spLocks noChangeArrowheads="1"/>
          </p:cNvSpPr>
          <p:nvPr/>
        </p:nvSpPr>
        <p:spPr bwMode="gray">
          <a:xfrm>
            <a:off x="4763" y="0"/>
            <a:ext cx="9472612"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第四区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此花区・西</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港</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大正</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76" name="タイトル 3"/>
          <p:cNvSpPr txBox="1">
            <a:spLocks/>
          </p:cNvSpPr>
          <p:nvPr/>
        </p:nvSpPr>
        <p:spPr bwMode="auto">
          <a:xfrm>
            <a:off x="4354513" y="549275"/>
            <a:ext cx="5461000"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077" name="タイトル 3"/>
          <p:cNvSpPr>
            <a:spLocks/>
          </p:cNvSpPr>
          <p:nvPr/>
        </p:nvSpPr>
        <p:spPr bwMode="auto">
          <a:xfrm>
            <a:off x="80963" y="549275"/>
            <a:ext cx="4133850"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101600" y="563563"/>
            <a:ext cx="1325563"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3079" name="Text Box 8"/>
          <p:cNvSpPr txBox="1">
            <a:spLocks noChangeArrowheads="1"/>
          </p:cNvSpPr>
          <p:nvPr/>
        </p:nvSpPr>
        <p:spPr bwMode="auto">
          <a:xfrm>
            <a:off x="80963" y="2565400"/>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3080" name="Text Box 9"/>
          <p:cNvSpPr txBox="1">
            <a:spLocks noChangeArrowheads="1"/>
          </p:cNvSpPr>
          <p:nvPr/>
        </p:nvSpPr>
        <p:spPr bwMode="auto">
          <a:xfrm>
            <a:off x="80963" y="836613"/>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3081" name="Text Box 10"/>
          <p:cNvSpPr txBox="1">
            <a:spLocks noChangeArrowheads="1"/>
          </p:cNvSpPr>
          <p:nvPr/>
        </p:nvSpPr>
        <p:spPr bwMode="auto">
          <a:xfrm>
            <a:off x="80963" y="5084763"/>
            <a:ext cx="2808287"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市民利用施設</a:t>
            </a:r>
            <a:r>
              <a:rPr lang="ja-JP" altLang="en-US" sz="900">
                <a:solidFill>
                  <a:srgbClr val="000000"/>
                </a:solidFill>
                <a:latin typeface="HGP創英角ｺﾞｼｯｸUB" pitchFamily="50" charset="-128"/>
                <a:ea typeface="HGP創英角ｺﾞｼｯｸUB" pitchFamily="50" charset="-128"/>
              </a:rPr>
              <a:t>（Ｈ</a:t>
            </a:r>
            <a:r>
              <a:rPr lang="en-US" altLang="ja-JP" sz="900">
                <a:solidFill>
                  <a:srgbClr val="000000"/>
                </a:solidFill>
                <a:latin typeface="HGP創英角ｺﾞｼｯｸUB" pitchFamily="50" charset="-128"/>
                <a:ea typeface="HGP創英角ｺﾞｼｯｸUB" pitchFamily="50" charset="-128"/>
              </a:rPr>
              <a:t>29</a:t>
            </a:r>
            <a:r>
              <a:rPr lang="ja-JP" altLang="en-US" sz="900">
                <a:solidFill>
                  <a:srgbClr val="000000"/>
                </a:solidFill>
                <a:latin typeface="HGP創英角ｺﾞｼｯｸUB" pitchFamily="50" charset="-128"/>
                <a:ea typeface="HGP創英角ｺﾞｼｯｸUB" pitchFamily="50" charset="-128"/>
              </a:rPr>
              <a:t>年</a:t>
            </a:r>
            <a:r>
              <a:rPr lang="en-US" altLang="ja-JP" sz="900">
                <a:solidFill>
                  <a:srgbClr val="000000"/>
                </a:solidFill>
                <a:latin typeface="HGP創英角ｺﾞｼｯｸUB" pitchFamily="50" charset="-128"/>
                <a:ea typeface="HGP創英角ｺﾞｼｯｸUB" pitchFamily="50" charset="-128"/>
              </a:rPr>
              <a:t>4</a:t>
            </a:r>
            <a:r>
              <a:rPr lang="ja-JP" altLang="en-US" sz="900">
                <a:solidFill>
                  <a:srgbClr val="000000"/>
                </a:solidFill>
                <a:latin typeface="HGP創英角ｺﾞｼｯｸUB" pitchFamily="50" charset="-128"/>
                <a:ea typeface="HGP創英角ｺﾞｼｯｸUB" pitchFamily="50" charset="-128"/>
              </a:rPr>
              <a:t>月現在）</a:t>
            </a:r>
            <a:r>
              <a:rPr lang="en-US" altLang="ja-JP" sz="1100">
                <a:solidFill>
                  <a:srgbClr val="000000"/>
                </a:solidFill>
                <a:latin typeface="HGP創英角ｺﾞｼｯｸUB" pitchFamily="50" charset="-128"/>
                <a:ea typeface="HGP創英角ｺﾞｼｯｸUB" pitchFamily="50" charset="-128"/>
              </a:rPr>
              <a:t>】</a:t>
            </a:r>
          </a:p>
        </p:txBody>
      </p:sp>
      <p:sp>
        <p:nvSpPr>
          <p:cNvPr id="3082" name="Rectangle 106"/>
          <p:cNvSpPr>
            <a:spLocks noChangeArrowheads="1"/>
          </p:cNvSpPr>
          <p:nvPr/>
        </p:nvSpPr>
        <p:spPr bwMode="auto">
          <a:xfrm>
            <a:off x="314325" y="4840288"/>
            <a:ext cx="3667125"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a:latin typeface="ＭＳ Ｐ明朝" charset="-128"/>
                <a:ea typeface="ＭＳ Ｐ明朝" charset="-128"/>
              </a:rPr>
              <a:t>※</a:t>
            </a:r>
            <a:r>
              <a:rPr lang="ja-JP" altLang="en-US" sz="800">
                <a:latin typeface="ＭＳ Ｐ明朝" charset="-128"/>
                <a:ea typeface="ＭＳ Ｐ明朝" charset="-128"/>
              </a:rPr>
              <a:t>近似市は、府内市が対象。近似市の歳出額（一般財源）は、消防、下水道、</a:t>
            </a:r>
          </a:p>
          <a:p>
            <a:pPr marL="85725" indent="-85725">
              <a:lnSpc>
                <a:spcPct val="90000"/>
              </a:lnSpc>
              <a:buFont typeface="Wingdings" pitchFamily="2" charset="2"/>
              <a:buNone/>
            </a:pPr>
            <a:r>
              <a:rPr lang="ja-JP" altLang="en-US" sz="800">
                <a:latin typeface="ＭＳ Ｐ明朝" charset="-128"/>
                <a:ea typeface="ＭＳ Ｐ明朝" charset="-128"/>
              </a:rPr>
              <a:t>　 病院、高等学校、特別支援学校、港湾を除いたベース</a:t>
            </a:r>
          </a:p>
        </p:txBody>
      </p:sp>
      <p:sp>
        <p:nvSpPr>
          <p:cNvPr id="3083" name="テキスト ボックス 24"/>
          <p:cNvSpPr txBox="1">
            <a:spLocks noChangeArrowheads="1"/>
          </p:cNvSpPr>
          <p:nvPr/>
        </p:nvSpPr>
        <p:spPr bwMode="gray">
          <a:xfrm>
            <a:off x="4376738" y="563563"/>
            <a:ext cx="1793875"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区役所等の現況位置図</a:t>
            </a:r>
          </a:p>
        </p:txBody>
      </p:sp>
      <p:graphicFrame>
        <p:nvGraphicFramePr>
          <p:cNvPr id="81" name="Group 11"/>
          <p:cNvGraphicFramePr>
            <a:graphicFrameLocks noGrp="1"/>
          </p:cNvGraphicFramePr>
          <p:nvPr/>
        </p:nvGraphicFramePr>
        <p:xfrm>
          <a:off x="160338" y="1125538"/>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306,262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295,660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278,829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152,407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411,879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7,336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4,911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41.75k㎡</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2" name="Group 40"/>
          <p:cNvGraphicFramePr>
            <a:graphicFrameLocks noGrp="1"/>
          </p:cNvGraphicFramePr>
          <p:nvPr/>
        </p:nvGraphicFramePr>
        <p:xfrm>
          <a:off x="193675" y="5300663"/>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124</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3.13㎡</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8" name="Group 180"/>
          <p:cNvGraphicFramePr>
            <a:graphicFrameLocks noGrp="1"/>
          </p:cNvGraphicFramePr>
          <p:nvPr/>
        </p:nvGraphicFramePr>
        <p:xfrm>
          <a:off x="173038" y="2820988"/>
          <a:ext cx="3900434" cy="1975660"/>
        </p:xfrm>
        <a:graphic>
          <a:graphicData uri="http://schemas.openxmlformats.org/drawingml/2006/table">
            <a:tbl>
              <a:tblPr/>
              <a:tblGrid>
                <a:gridCol w="1248139"/>
                <a:gridCol w="657704"/>
                <a:gridCol w="628889"/>
                <a:gridCol w="1365702"/>
              </a:tblGrid>
              <a:tr h="36891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47498">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772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枚方市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764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16599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00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此花⇔西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3.7km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此花⇔港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2.7km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此花⇔大正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5.8km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r>
              <a:tr h="2857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西 ⇔ 港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西 ⇔ 大正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3.5km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港 ⇔ 大正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4.1km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9" name="正方形/長方形 98"/>
          <p:cNvSpPr>
            <a:spLocks/>
          </p:cNvSpPr>
          <p:nvPr/>
        </p:nvSpPr>
        <p:spPr bwMode="gray">
          <a:xfrm>
            <a:off x="7918450" y="0"/>
            <a:ext cx="1987550"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01" name="正方形/長方形 26"/>
          <p:cNvSpPr>
            <a:spLocks/>
          </p:cNvSpPr>
          <p:nvPr/>
        </p:nvSpPr>
        <p:spPr bwMode="gray">
          <a:xfrm>
            <a:off x="8018463" y="84138"/>
            <a:ext cx="1789112"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4" name="Group 180"/>
          <p:cNvGrpSpPr>
            <a:grpSpLocks noChangeAspect="1"/>
          </p:cNvGrpSpPr>
          <p:nvPr/>
        </p:nvGrpSpPr>
        <p:grpSpPr bwMode="auto">
          <a:xfrm>
            <a:off x="8108950" y="130175"/>
            <a:ext cx="1608138" cy="1439863"/>
            <a:chOff x="6349" y="1776"/>
            <a:chExt cx="3819" cy="3706"/>
          </a:xfrm>
        </p:grpSpPr>
        <p:sp>
          <p:nvSpPr>
            <p:cNvPr id="3196" name="Freeform 181"/>
            <p:cNvSpPr>
              <a:spLocks noChangeAspect="1"/>
            </p:cNvSpPr>
            <p:nvPr/>
          </p:nvSpPr>
          <p:spPr bwMode="auto">
            <a:xfrm>
              <a:off x="8418" y="4218"/>
              <a:ext cx="568" cy="652"/>
            </a:xfrm>
            <a:custGeom>
              <a:avLst/>
              <a:gdLst>
                <a:gd name="T0" fmla="*/ 0 w 1234"/>
                <a:gd name="T1" fmla="*/ 0 h 1419"/>
                <a:gd name="T2" fmla="*/ 0 w 1234"/>
                <a:gd name="T3" fmla="*/ 0 h 1419"/>
                <a:gd name="T4" fmla="*/ 0 w 1234"/>
                <a:gd name="T5" fmla="*/ 0 h 1419"/>
                <a:gd name="T6" fmla="*/ 0 w 1234"/>
                <a:gd name="T7" fmla="*/ 0 h 1419"/>
                <a:gd name="T8" fmla="*/ 0 w 1234"/>
                <a:gd name="T9" fmla="*/ 0 h 1419"/>
                <a:gd name="T10" fmla="*/ 0 w 1234"/>
                <a:gd name="T11" fmla="*/ 0 h 1419"/>
                <a:gd name="T12" fmla="*/ 0 w 1234"/>
                <a:gd name="T13" fmla="*/ 0 h 1419"/>
                <a:gd name="T14" fmla="*/ 0 w 1234"/>
                <a:gd name="T15" fmla="*/ 0 h 1419"/>
                <a:gd name="T16" fmla="*/ 0 w 1234"/>
                <a:gd name="T17" fmla="*/ 0 h 1419"/>
                <a:gd name="T18" fmla="*/ 0 w 1234"/>
                <a:gd name="T19" fmla="*/ 0 h 1419"/>
                <a:gd name="T20" fmla="*/ 0 w 1234"/>
                <a:gd name="T21" fmla="*/ 0 h 1419"/>
                <a:gd name="T22" fmla="*/ 0 w 1234"/>
                <a:gd name="T23" fmla="*/ 0 h 1419"/>
                <a:gd name="T24" fmla="*/ 0 w 1234"/>
                <a:gd name="T25" fmla="*/ 0 h 1419"/>
                <a:gd name="T26" fmla="*/ 0 w 1234"/>
                <a:gd name="T27" fmla="*/ 0 h 1419"/>
                <a:gd name="T28" fmla="*/ 0 w 1234"/>
                <a:gd name="T29" fmla="*/ 0 h 1419"/>
                <a:gd name="T30" fmla="*/ 0 w 1234"/>
                <a:gd name="T31" fmla="*/ 0 h 1419"/>
                <a:gd name="T32" fmla="*/ 0 w 1234"/>
                <a:gd name="T33" fmla="*/ 0 h 1419"/>
                <a:gd name="T34" fmla="*/ 0 w 1234"/>
                <a:gd name="T35" fmla="*/ 0 h 1419"/>
                <a:gd name="T36" fmla="*/ 0 w 1234"/>
                <a:gd name="T37" fmla="*/ 0 h 1419"/>
                <a:gd name="T38" fmla="*/ 0 w 1234"/>
                <a:gd name="T39" fmla="*/ 0 h 1419"/>
                <a:gd name="T40" fmla="*/ 0 w 1234"/>
                <a:gd name="T41" fmla="*/ 0 h 1419"/>
                <a:gd name="T42" fmla="*/ 0 w 1234"/>
                <a:gd name="T43" fmla="*/ 0 h 1419"/>
                <a:gd name="T44" fmla="*/ 0 w 1234"/>
                <a:gd name="T45" fmla="*/ 0 h 1419"/>
                <a:gd name="T46" fmla="*/ 0 w 1234"/>
                <a:gd name="T47" fmla="*/ 0 h 1419"/>
                <a:gd name="T48" fmla="*/ 0 w 1234"/>
                <a:gd name="T49" fmla="*/ 0 h 1419"/>
                <a:gd name="T50" fmla="*/ 0 w 1234"/>
                <a:gd name="T51" fmla="*/ 0 h 1419"/>
                <a:gd name="T52" fmla="*/ 0 w 1234"/>
                <a:gd name="T53" fmla="*/ 0 h 1419"/>
                <a:gd name="T54" fmla="*/ 0 w 1234"/>
                <a:gd name="T55" fmla="*/ 0 h 1419"/>
                <a:gd name="T56" fmla="*/ 0 w 1234"/>
                <a:gd name="T57" fmla="*/ 0 h 1419"/>
                <a:gd name="T58" fmla="*/ 0 w 1234"/>
                <a:gd name="T59" fmla="*/ 0 h 1419"/>
                <a:gd name="T60" fmla="*/ 0 w 1234"/>
                <a:gd name="T61" fmla="*/ 0 h 1419"/>
                <a:gd name="T62" fmla="*/ 0 w 1234"/>
                <a:gd name="T63" fmla="*/ 0 h 1419"/>
                <a:gd name="T64" fmla="*/ 0 w 1234"/>
                <a:gd name="T65" fmla="*/ 0 h 1419"/>
                <a:gd name="T66" fmla="*/ 0 w 1234"/>
                <a:gd name="T67" fmla="*/ 0 h 1419"/>
                <a:gd name="T68" fmla="*/ 0 w 1234"/>
                <a:gd name="T69" fmla="*/ 0 h 1419"/>
                <a:gd name="T70" fmla="*/ 0 w 1234"/>
                <a:gd name="T71" fmla="*/ 0 h 1419"/>
                <a:gd name="T72" fmla="*/ 0 w 1234"/>
                <a:gd name="T73" fmla="*/ 0 h 1419"/>
                <a:gd name="T74" fmla="*/ 0 w 1234"/>
                <a:gd name="T75" fmla="*/ 0 h 1419"/>
                <a:gd name="T76" fmla="*/ 0 w 1234"/>
                <a:gd name="T77" fmla="*/ 0 h 1419"/>
                <a:gd name="T78" fmla="*/ 0 w 1234"/>
                <a:gd name="T79" fmla="*/ 0 h 1419"/>
                <a:gd name="T80" fmla="*/ 0 w 1234"/>
                <a:gd name="T81" fmla="*/ 0 h 1419"/>
                <a:gd name="T82" fmla="*/ 0 w 1234"/>
                <a:gd name="T83" fmla="*/ 0 h 1419"/>
                <a:gd name="T84" fmla="*/ 0 w 1234"/>
                <a:gd name="T85" fmla="*/ 0 h 1419"/>
                <a:gd name="T86" fmla="*/ 0 w 1234"/>
                <a:gd name="T87" fmla="*/ 0 h 1419"/>
                <a:gd name="T88" fmla="*/ 0 w 1234"/>
                <a:gd name="T89" fmla="*/ 0 h 1419"/>
                <a:gd name="T90" fmla="*/ 0 w 1234"/>
                <a:gd name="T91" fmla="*/ 0 h 1419"/>
                <a:gd name="T92" fmla="*/ 0 w 1234"/>
                <a:gd name="T93" fmla="*/ 0 h 1419"/>
                <a:gd name="T94" fmla="*/ 0 w 1234"/>
                <a:gd name="T95" fmla="*/ 0 h 1419"/>
                <a:gd name="T96" fmla="*/ 0 w 1234"/>
                <a:gd name="T97" fmla="*/ 0 h 1419"/>
                <a:gd name="T98" fmla="*/ 0 w 1234"/>
                <a:gd name="T99" fmla="*/ 0 h 1419"/>
                <a:gd name="T100" fmla="*/ 0 w 1234"/>
                <a:gd name="T101" fmla="*/ 0 h 1419"/>
                <a:gd name="T102" fmla="*/ 0 w 1234"/>
                <a:gd name="T103" fmla="*/ 0 h 1419"/>
                <a:gd name="T104" fmla="*/ 0 w 1234"/>
                <a:gd name="T105" fmla="*/ 0 h 1419"/>
                <a:gd name="T106" fmla="*/ 0 w 1234"/>
                <a:gd name="T107" fmla="*/ 0 h 1419"/>
                <a:gd name="T108" fmla="*/ 0 w 1234"/>
                <a:gd name="T109" fmla="*/ 0 h 1419"/>
                <a:gd name="T110" fmla="*/ 0 w 1234"/>
                <a:gd name="T111" fmla="*/ 0 h 1419"/>
                <a:gd name="T112" fmla="*/ 0 w 1234"/>
                <a:gd name="T113" fmla="*/ 0 h 1419"/>
                <a:gd name="T114" fmla="*/ 0 w 1234"/>
                <a:gd name="T115" fmla="*/ 0 h 1419"/>
                <a:gd name="T116" fmla="*/ 0 w 1234"/>
                <a:gd name="T117" fmla="*/ 0 h 1419"/>
                <a:gd name="T118" fmla="*/ 0 w 1234"/>
                <a:gd name="T119" fmla="*/ 0 h 1419"/>
                <a:gd name="T120" fmla="*/ 0 w 1234"/>
                <a:gd name="T121" fmla="*/ 0 h 1419"/>
                <a:gd name="T122" fmla="*/ 0 w 1234"/>
                <a:gd name="T123" fmla="*/ 0 h 1419"/>
                <a:gd name="T124" fmla="*/ 0 w 1234"/>
                <a:gd name="T125" fmla="*/ 0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a:lstStyle/>
            <a:p>
              <a:endParaRPr lang="ja-JP" altLang="en-US"/>
            </a:p>
          </p:txBody>
        </p:sp>
        <p:sp>
          <p:nvSpPr>
            <p:cNvPr id="3197" name="Freeform 182"/>
            <p:cNvSpPr>
              <a:spLocks noChangeAspect="1"/>
            </p:cNvSpPr>
            <p:nvPr/>
          </p:nvSpPr>
          <p:spPr bwMode="auto">
            <a:xfrm>
              <a:off x="8934" y="2232"/>
              <a:ext cx="705" cy="710"/>
            </a:xfrm>
            <a:custGeom>
              <a:avLst/>
              <a:gdLst>
                <a:gd name="T0" fmla="*/ 0 w 1531"/>
                <a:gd name="T1" fmla="*/ 0 h 1546"/>
                <a:gd name="T2" fmla="*/ 0 w 1531"/>
                <a:gd name="T3" fmla="*/ 0 h 1546"/>
                <a:gd name="T4" fmla="*/ 0 w 1531"/>
                <a:gd name="T5" fmla="*/ 0 h 1546"/>
                <a:gd name="T6" fmla="*/ 0 w 1531"/>
                <a:gd name="T7" fmla="*/ 0 h 1546"/>
                <a:gd name="T8" fmla="*/ 0 w 1531"/>
                <a:gd name="T9" fmla="*/ 0 h 1546"/>
                <a:gd name="T10" fmla="*/ 0 w 1531"/>
                <a:gd name="T11" fmla="*/ 0 h 1546"/>
                <a:gd name="T12" fmla="*/ 0 w 1531"/>
                <a:gd name="T13" fmla="*/ 0 h 1546"/>
                <a:gd name="T14" fmla="*/ 0 w 1531"/>
                <a:gd name="T15" fmla="*/ 0 h 1546"/>
                <a:gd name="T16" fmla="*/ 0 w 1531"/>
                <a:gd name="T17" fmla="*/ 0 h 1546"/>
                <a:gd name="T18" fmla="*/ 0 w 1531"/>
                <a:gd name="T19" fmla="*/ 0 h 1546"/>
                <a:gd name="T20" fmla="*/ 0 w 1531"/>
                <a:gd name="T21" fmla="*/ 0 h 1546"/>
                <a:gd name="T22" fmla="*/ 0 w 1531"/>
                <a:gd name="T23" fmla="*/ 0 h 1546"/>
                <a:gd name="T24" fmla="*/ 0 w 1531"/>
                <a:gd name="T25" fmla="*/ 0 h 1546"/>
                <a:gd name="T26" fmla="*/ 0 w 1531"/>
                <a:gd name="T27" fmla="*/ 0 h 1546"/>
                <a:gd name="T28" fmla="*/ 0 w 1531"/>
                <a:gd name="T29" fmla="*/ 0 h 1546"/>
                <a:gd name="T30" fmla="*/ 0 w 1531"/>
                <a:gd name="T31" fmla="*/ 0 h 1546"/>
                <a:gd name="T32" fmla="*/ 0 w 1531"/>
                <a:gd name="T33" fmla="*/ 0 h 1546"/>
                <a:gd name="T34" fmla="*/ 0 w 1531"/>
                <a:gd name="T35" fmla="*/ 0 h 1546"/>
                <a:gd name="T36" fmla="*/ 0 w 1531"/>
                <a:gd name="T37" fmla="*/ 0 h 1546"/>
                <a:gd name="T38" fmla="*/ 0 w 1531"/>
                <a:gd name="T39" fmla="*/ 0 h 1546"/>
                <a:gd name="T40" fmla="*/ 0 w 1531"/>
                <a:gd name="T41" fmla="*/ 0 h 1546"/>
                <a:gd name="T42" fmla="*/ 0 w 1531"/>
                <a:gd name="T43" fmla="*/ 0 h 1546"/>
                <a:gd name="T44" fmla="*/ 0 w 1531"/>
                <a:gd name="T45" fmla="*/ 0 h 1546"/>
                <a:gd name="T46" fmla="*/ 0 w 1531"/>
                <a:gd name="T47" fmla="*/ 0 h 1546"/>
                <a:gd name="T48" fmla="*/ 0 w 1531"/>
                <a:gd name="T49" fmla="*/ 0 h 1546"/>
                <a:gd name="T50" fmla="*/ 0 w 1531"/>
                <a:gd name="T51" fmla="*/ 0 h 1546"/>
                <a:gd name="T52" fmla="*/ 0 w 1531"/>
                <a:gd name="T53" fmla="*/ 0 h 1546"/>
                <a:gd name="T54" fmla="*/ 0 w 1531"/>
                <a:gd name="T55" fmla="*/ 0 h 1546"/>
                <a:gd name="T56" fmla="*/ 0 w 1531"/>
                <a:gd name="T57" fmla="*/ 0 h 1546"/>
                <a:gd name="T58" fmla="*/ 0 w 1531"/>
                <a:gd name="T59" fmla="*/ 0 h 1546"/>
                <a:gd name="T60" fmla="*/ 0 w 1531"/>
                <a:gd name="T61" fmla="*/ 0 h 1546"/>
                <a:gd name="T62" fmla="*/ 0 w 1531"/>
                <a:gd name="T63" fmla="*/ 0 h 1546"/>
                <a:gd name="T64" fmla="*/ 0 w 1531"/>
                <a:gd name="T65" fmla="*/ 0 h 1546"/>
                <a:gd name="T66" fmla="*/ 0 w 1531"/>
                <a:gd name="T67" fmla="*/ 0 h 1546"/>
                <a:gd name="T68" fmla="*/ 0 w 1531"/>
                <a:gd name="T69" fmla="*/ 0 h 1546"/>
                <a:gd name="T70" fmla="*/ 0 w 1531"/>
                <a:gd name="T71" fmla="*/ 0 h 1546"/>
                <a:gd name="T72" fmla="*/ 0 w 1531"/>
                <a:gd name="T73" fmla="*/ 0 h 1546"/>
                <a:gd name="T74" fmla="*/ 0 w 1531"/>
                <a:gd name="T75" fmla="*/ 0 h 1546"/>
                <a:gd name="T76" fmla="*/ 0 w 1531"/>
                <a:gd name="T77" fmla="*/ 0 h 1546"/>
                <a:gd name="T78" fmla="*/ 0 w 1531"/>
                <a:gd name="T79" fmla="*/ 0 h 1546"/>
                <a:gd name="T80" fmla="*/ 0 w 1531"/>
                <a:gd name="T81" fmla="*/ 0 h 1546"/>
                <a:gd name="T82" fmla="*/ 0 w 1531"/>
                <a:gd name="T83" fmla="*/ 0 h 1546"/>
                <a:gd name="T84" fmla="*/ 0 w 1531"/>
                <a:gd name="T85" fmla="*/ 0 h 1546"/>
                <a:gd name="T86" fmla="*/ 0 w 1531"/>
                <a:gd name="T87" fmla="*/ 0 h 1546"/>
                <a:gd name="T88" fmla="*/ 0 w 1531"/>
                <a:gd name="T89" fmla="*/ 0 h 1546"/>
                <a:gd name="T90" fmla="*/ 0 w 1531"/>
                <a:gd name="T91" fmla="*/ 0 h 1546"/>
                <a:gd name="T92" fmla="*/ 0 w 1531"/>
                <a:gd name="T93" fmla="*/ 0 h 1546"/>
                <a:gd name="T94" fmla="*/ 0 w 1531"/>
                <a:gd name="T95" fmla="*/ 0 h 1546"/>
                <a:gd name="T96" fmla="*/ 0 w 1531"/>
                <a:gd name="T97" fmla="*/ 0 h 1546"/>
                <a:gd name="T98" fmla="*/ 0 w 1531"/>
                <a:gd name="T99" fmla="*/ 0 h 1546"/>
                <a:gd name="T100" fmla="*/ 0 w 1531"/>
                <a:gd name="T101" fmla="*/ 0 h 1546"/>
                <a:gd name="T102" fmla="*/ 0 w 1531"/>
                <a:gd name="T103" fmla="*/ 0 h 1546"/>
                <a:gd name="T104" fmla="*/ 0 w 1531"/>
                <a:gd name="T105" fmla="*/ 0 h 1546"/>
                <a:gd name="T106" fmla="*/ 0 w 1531"/>
                <a:gd name="T107" fmla="*/ 0 h 1546"/>
                <a:gd name="T108" fmla="*/ 0 w 1531"/>
                <a:gd name="T109" fmla="*/ 0 h 1546"/>
                <a:gd name="T110" fmla="*/ 0 w 1531"/>
                <a:gd name="T111" fmla="*/ 0 h 1546"/>
                <a:gd name="T112" fmla="*/ 0 w 1531"/>
                <a:gd name="T113" fmla="*/ 0 h 1546"/>
                <a:gd name="T114" fmla="*/ 0 w 1531"/>
                <a:gd name="T115" fmla="*/ 0 h 1546"/>
                <a:gd name="T116" fmla="*/ 0 w 1531"/>
                <a:gd name="T117" fmla="*/ 0 h 1546"/>
                <a:gd name="T118" fmla="*/ 0 w 1531"/>
                <a:gd name="T119" fmla="*/ 0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a:solidFill>
                <a:srgbClr val="000000"/>
              </a:solidFill>
              <a:round/>
              <a:headEnd/>
              <a:tailEnd/>
            </a:ln>
          </p:spPr>
          <p:txBody>
            <a:bodyPr/>
            <a:lstStyle/>
            <a:p>
              <a:endParaRPr lang="ja-JP" altLang="en-US"/>
            </a:p>
          </p:txBody>
        </p:sp>
        <p:sp>
          <p:nvSpPr>
            <p:cNvPr id="3198" name="Freeform 183" descr="50%"/>
            <p:cNvSpPr>
              <a:spLocks noChangeAspect="1"/>
            </p:cNvSpPr>
            <p:nvPr/>
          </p:nvSpPr>
          <p:spPr bwMode="auto">
            <a:xfrm>
              <a:off x="7165" y="3619"/>
              <a:ext cx="908" cy="710"/>
            </a:xfrm>
            <a:custGeom>
              <a:avLst/>
              <a:gdLst>
                <a:gd name="T0" fmla="*/ 0 w 1972"/>
                <a:gd name="T1" fmla="*/ 0 h 1546"/>
                <a:gd name="T2" fmla="*/ 0 w 1972"/>
                <a:gd name="T3" fmla="*/ 0 h 1546"/>
                <a:gd name="T4" fmla="*/ 0 w 1972"/>
                <a:gd name="T5" fmla="*/ 0 h 1546"/>
                <a:gd name="T6" fmla="*/ 0 w 1972"/>
                <a:gd name="T7" fmla="*/ 0 h 1546"/>
                <a:gd name="T8" fmla="*/ 0 w 1972"/>
                <a:gd name="T9" fmla="*/ 0 h 1546"/>
                <a:gd name="T10" fmla="*/ 0 w 1972"/>
                <a:gd name="T11" fmla="*/ 0 h 1546"/>
                <a:gd name="T12" fmla="*/ 0 w 1972"/>
                <a:gd name="T13" fmla="*/ 0 h 1546"/>
                <a:gd name="T14" fmla="*/ 0 w 1972"/>
                <a:gd name="T15" fmla="*/ 0 h 1546"/>
                <a:gd name="T16" fmla="*/ 0 w 1972"/>
                <a:gd name="T17" fmla="*/ 0 h 1546"/>
                <a:gd name="T18" fmla="*/ 0 w 1972"/>
                <a:gd name="T19" fmla="*/ 0 h 1546"/>
                <a:gd name="T20" fmla="*/ 0 w 1972"/>
                <a:gd name="T21" fmla="*/ 0 h 1546"/>
                <a:gd name="T22" fmla="*/ 0 w 1972"/>
                <a:gd name="T23" fmla="*/ 0 h 1546"/>
                <a:gd name="T24" fmla="*/ 0 w 1972"/>
                <a:gd name="T25" fmla="*/ 0 h 1546"/>
                <a:gd name="T26" fmla="*/ 0 w 1972"/>
                <a:gd name="T27" fmla="*/ 0 h 1546"/>
                <a:gd name="T28" fmla="*/ 0 w 1972"/>
                <a:gd name="T29" fmla="*/ 0 h 1546"/>
                <a:gd name="T30" fmla="*/ 0 w 1972"/>
                <a:gd name="T31" fmla="*/ 0 h 1546"/>
                <a:gd name="T32" fmla="*/ 0 w 1972"/>
                <a:gd name="T33" fmla="*/ 0 h 1546"/>
                <a:gd name="T34" fmla="*/ 0 w 1972"/>
                <a:gd name="T35" fmla="*/ 0 h 1546"/>
                <a:gd name="T36" fmla="*/ 0 w 1972"/>
                <a:gd name="T37" fmla="*/ 0 h 1546"/>
                <a:gd name="T38" fmla="*/ 0 w 1972"/>
                <a:gd name="T39" fmla="*/ 0 h 1546"/>
                <a:gd name="T40" fmla="*/ 0 w 1972"/>
                <a:gd name="T41" fmla="*/ 0 h 1546"/>
                <a:gd name="T42" fmla="*/ 0 w 1972"/>
                <a:gd name="T43" fmla="*/ 0 h 1546"/>
                <a:gd name="T44" fmla="*/ 0 w 1972"/>
                <a:gd name="T45" fmla="*/ 0 h 1546"/>
                <a:gd name="T46" fmla="*/ 0 w 1972"/>
                <a:gd name="T47" fmla="*/ 0 h 1546"/>
                <a:gd name="T48" fmla="*/ 0 w 1972"/>
                <a:gd name="T49" fmla="*/ 0 h 1546"/>
                <a:gd name="T50" fmla="*/ 0 w 1972"/>
                <a:gd name="T51" fmla="*/ 0 h 1546"/>
                <a:gd name="T52" fmla="*/ 0 w 1972"/>
                <a:gd name="T53" fmla="*/ 0 h 1546"/>
                <a:gd name="T54" fmla="*/ 0 w 1972"/>
                <a:gd name="T55" fmla="*/ 0 h 1546"/>
                <a:gd name="T56" fmla="*/ 0 w 1972"/>
                <a:gd name="T57" fmla="*/ 0 h 1546"/>
                <a:gd name="T58" fmla="*/ 0 w 1972"/>
                <a:gd name="T59" fmla="*/ 0 h 1546"/>
                <a:gd name="T60" fmla="*/ 0 w 1972"/>
                <a:gd name="T61" fmla="*/ 0 h 1546"/>
                <a:gd name="T62" fmla="*/ 0 w 1972"/>
                <a:gd name="T63" fmla="*/ 0 h 1546"/>
                <a:gd name="T64" fmla="*/ 0 w 1972"/>
                <a:gd name="T65" fmla="*/ 0 h 1546"/>
                <a:gd name="T66" fmla="*/ 0 w 1972"/>
                <a:gd name="T67" fmla="*/ 0 h 1546"/>
                <a:gd name="T68" fmla="*/ 0 w 1972"/>
                <a:gd name="T69" fmla="*/ 0 h 1546"/>
                <a:gd name="T70" fmla="*/ 0 w 1972"/>
                <a:gd name="T71" fmla="*/ 0 h 1546"/>
                <a:gd name="T72" fmla="*/ 0 w 1972"/>
                <a:gd name="T73" fmla="*/ 0 h 1546"/>
                <a:gd name="T74" fmla="*/ 0 w 1972"/>
                <a:gd name="T75" fmla="*/ 0 h 1546"/>
                <a:gd name="T76" fmla="*/ 0 w 1972"/>
                <a:gd name="T77" fmla="*/ 0 h 1546"/>
                <a:gd name="T78" fmla="*/ 0 w 1972"/>
                <a:gd name="T79" fmla="*/ 0 h 1546"/>
                <a:gd name="T80" fmla="*/ 0 w 1972"/>
                <a:gd name="T81" fmla="*/ 0 h 1546"/>
                <a:gd name="T82" fmla="*/ 0 w 1972"/>
                <a:gd name="T83" fmla="*/ 0 h 1546"/>
                <a:gd name="T84" fmla="*/ 0 w 1972"/>
                <a:gd name="T85" fmla="*/ 0 h 1546"/>
                <a:gd name="T86" fmla="*/ 0 w 1972"/>
                <a:gd name="T87" fmla="*/ 0 h 1546"/>
                <a:gd name="T88" fmla="*/ 0 w 1972"/>
                <a:gd name="T89" fmla="*/ 0 h 1546"/>
                <a:gd name="T90" fmla="*/ 0 w 1972"/>
                <a:gd name="T91" fmla="*/ 0 h 1546"/>
                <a:gd name="T92" fmla="*/ 0 w 1972"/>
                <a:gd name="T93" fmla="*/ 0 h 1546"/>
                <a:gd name="T94" fmla="*/ 0 w 1972"/>
                <a:gd name="T95" fmla="*/ 0 h 1546"/>
                <a:gd name="T96" fmla="*/ 0 w 1972"/>
                <a:gd name="T97" fmla="*/ 0 h 1546"/>
                <a:gd name="T98" fmla="*/ 0 w 1972"/>
                <a:gd name="T99" fmla="*/ 0 h 1546"/>
                <a:gd name="T100" fmla="*/ 0 w 1972"/>
                <a:gd name="T101" fmla="*/ 0 h 1546"/>
                <a:gd name="T102" fmla="*/ 0 w 1972"/>
                <a:gd name="T103" fmla="*/ 0 h 1546"/>
                <a:gd name="T104" fmla="*/ 0 w 1972"/>
                <a:gd name="T105" fmla="*/ 0 h 1546"/>
                <a:gd name="T106" fmla="*/ 0 w 1972"/>
                <a:gd name="T107" fmla="*/ 0 h 1546"/>
                <a:gd name="T108" fmla="*/ 0 w 1972"/>
                <a:gd name="T109" fmla="*/ 0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pattFill prst="pct50">
              <a:fgClr>
                <a:srgbClr val="000000"/>
              </a:fgClr>
              <a:bgClr>
                <a:srgbClr val="FFFFFF"/>
              </a:bgClr>
            </a:pattFill>
            <a:ln w="0">
              <a:solidFill>
                <a:srgbClr val="000000"/>
              </a:solidFill>
              <a:prstDash val="dash"/>
              <a:round/>
              <a:headEnd/>
              <a:tailEnd/>
            </a:ln>
          </p:spPr>
          <p:txBody>
            <a:bodyPr/>
            <a:lstStyle/>
            <a:p>
              <a:endParaRPr lang="ja-JP" altLang="en-US"/>
            </a:p>
          </p:txBody>
        </p:sp>
        <p:sp>
          <p:nvSpPr>
            <p:cNvPr id="3199" name="Freeform 184" descr="50%"/>
            <p:cNvSpPr>
              <a:spLocks noChangeAspect="1"/>
            </p:cNvSpPr>
            <p:nvPr/>
          </p:nvSpPr>
          <p:spPr bwMode="auto">
            <a:xfrm>
              <a:off x="6349" y="3169"/>
              <a:ext cx="1684" cy="1193"/>
            </a:xfrm>
            <a:custGeom>
              <a:avLst/>
              <a:gdLst>
                <a:gd name="T0" fmla="*/ 0 w 5838"/>
                <a:gd name="T1" fmla="*/ 0 h 4133"/>
                <a:gd name="T2" fmla="*/ 0 w 5838"/>
                <a:gd name="T3" fmla="*/ 0 h 4133"/>
                <a:gd name="T4" fmla="*/ 0 w 5838"/>
                <a:gd name="T5" fmla="*/ 0 h 4133"/>
                <a:gd name="T6" fmla="*/ 0 w 5838"/>
                <a:gd name="T7" fmla="*/ 0 h 4133"/>
                <a:gd name="T8" fmla="*/ 0 w 5838"/>
                <a:gd name="T9" fmla="*/ 0 h 4133"/>
                <a:gd name="T10" fmla="*/ 0 w 5838"/>
                <a:gd name="T11" fmla="*/ 0 h 4133"/>
                <a:gd name="T12" fmla="*/ 0 w 5838"/>
                <a:gd name="T13" fmla="*/ 0 h 4133"/>
                <a:gd name="T14" fmla="*/ 0 w 5838"/>
                <a:gd name="T15" fmla="*/ 0 h 4133"/>
                <a:gd name="T16" fmla="*/ 0 w 5838"/>
                <a:gd name="T17" fmla="*/ 0 h 4133"/>
                <a:gd name="T18" fmla="*/ 0 w 5838"/>
                <a:gd name="T19" fmla="*/ 0 h 4133"/>
                <a:gd name="T20" fmla="*/ 0 w 5838"/>
                <a:gd name="T21" fmla="*/ 0 h 4133"/>
                <a:gd name="T22" fmla="*/ 0 w 5838"/>
                <a:gd name="T23" fmla="*/ 0 h 4133"/>
                <a:gd name="T24" fmla="*/ 0 w 5838"/>
                <a:gd name="T25" fmla="*/ 0 h 4133"/>
                <a:gd name="T26" fmla="*/ 0 w 5838"/>
                <a:gd name="T27" fmla="*/ 0 h 4133"/>
                <a:gd name="T28" fmla="*/ 0 w 5838"/>
                <a:gd name="T29" fmla="*/ 0 h 4133"/>
                <a:gd name="T30" fmla="*/ 0 w 5838"/>
                <a:gd name="T31" fmla="*/ 0 h 4133"/>
                <a:gd name="T32" fmla="*/ 0 w 5838"/>
                <a:gd name="T33" fmla="*/ 0 h 4133"/>
                <a:gd name="T34" fmla="*/ 0 w 5838"/>
                <a:gd name="T35" fmla="*/ 0 h 4133"/>
                <a:gd name="T36" fmla="*/ 0 w 5838"/>
                <a:gd name="T37" fmla="*/ 0 h 4133"/>
                <a:gd name="T38" fmla="*/ 0 w 5838"/>
                <a:gd name="T39" fmla="*/ 0 h 4133"/>
                <a:gd name="T40" fmla="*/ 0 w 5838"/>
                <a:gd name="T41" fmla="*/ 0 h 4133"/>
                <a:gd name="T42" fmla="*/ 0 w 5838"/>
                <a:gd name="T43" fmla="*/ 0 h 4133"/>
                <a:gd name="T44" fmla="*/ 0 w 5838"/>
                <a:gd name="T45" fmla="*/ 0 h 4133"/>
                <a:gd name="T46" fmla="*/ 0 w 5838"/>
                <a:gd name="T47" fmla="*/ 0 h 4133"/>
                <a:gd name="T48" fmla="*/ 0 w 5838"/>
                <a:gd name="T49" fmla="*/ 0 h 4133"/>
                <a:gd name="T50" fmla="*/ 0 w 5838"/>
                <a:gd name="T51" fmla="*/ 0 h 4133"/>
                <a:gd name="T52" fmla="*/ 0 w 5838"/>
                <a:gd name="T53" fmla="*/ 0 h 4133"/>
                <a:gd name="T54" fmla="*/ 0 w 5838"/>
                <a:gd name="T55" fmla="*/ 0 h 4133"/>
                <a:gd name="T56" fmla="*/ 0 w 5838"/>
                <a:gd name="T57" fmla="*/ 0 h 4133"/>
                <a:gd name="T58" fmla="*/ 0 w 5838"/>
                <a:gd name="T59" fmla="*/ 0 h 4133"/>
                <a:gd name="T60" fmla="*/ 0 w 5838"/>
                <a:gd name="T61" fmla="*/ 0 h 4133"/>
                <a:gd name="T62" fmla="*/ 0 w 5838"/>
                <a:gd name="T63" fmla="*/ 0 h 4133"/>
                <a:gd name="T64" fmla="*/ 0 w 5838"/>
                <a:gd name="T65" fmla="*/ 0 h 4133"/>
                <a:gd name="T66" fmla="*/ 0 w 5838"/>
                <a:gd name="T67" fmla="*/ 0 h 4133"/>
                <a:gd name="T68" fmla="*/ 0 w 5838"/>
                <a:gd name="T69" fmla="*/ 0 h 4133"/>
                <a:gd name="T70" fmla="*/ 0 w 5838"/>
                <a:gd name="T71" fmla="*/ 0 h 4133"/>
                <a:gd name="T72" fmla="*/ 0 w 5838"/>
                <a:gd name="T73" fmla="*/ 0 h 4133"/>
                <a:gd name="T74" fmla="*/ 0 w 5838"/>
                <a:gd name="T75" fmla="*/ 0 h 4133"/>
                <a:gd name="T76" fmla="*/ 0 w 5838"/>
                <a:gd name="T77" fmla="*/ 0 h 4133"/>
                <a:gd name="T78" fmla="*/ 0 w 5838"/>
                <a:gd name="T79" fmla="*/ 0 h 4133"/>
                <a:gd name="T80" fmla="*/ 0 w 5838"/>
                <a:gd name="T81" fmla="*/ 0 h 4133"/>
                <a:gd name="T82" fmla="*/ 0 w 5838"/>
                <a:gd name="T83" fmla="*/ 0 h 4133"/>
                <a:gd name="T84" fmla="*/ 0 w 5838"/>
                <a:gd name="T85" fmla="*/ 0 h 4133"/>
                <a:gd name="T86" fmla="*/ 0 w 5838"/>
                <a:gd name="T87" fmla="*/ 0 h 4133"/>
                <a:gd name="T88" fmla="*/ 0 w 5838"/>
                <a:gd name="T89" fmla="*/ 0 h 4133"/>
                <a:gd name="T90" fmla="*/ 0 w 5838"/>
                <a:gd name="T91" fmla="*/ 0 h 4133"/>
                <a:gd name="T92" fmla="*/ 0 w 5838"/>
                <a:gd name="T93" fmla="*/ 0 h 4133"/>
                <a:gd name="T94" fmla="*/ 0 w 5838"/>
                <a:gd name="T95" fmla="*/ 0 h 4133"/>
                <a:gd name="T96" fmla="*/ 0 w 5838"/>
                <a:gd name="T97" fmla="*/ 0 h 4133"/>
                <a:gd name="T98" fmla="*/ 0 w 5838"/>
                <a:gd name="T99" fmla="*/ 0 h 4133"/>
                <a:gd name="T100" fmla="*/ 0 w 5838"/>
                <a:gd name="T101" fmla="*/ 0 h 4133"/>
                <a:gd name="T102" fmla="*/ 0 w 5838"/>
                <a:gd name="T103" fmla="*/ 0 h 4133"/>
                <a:gd name="T104" fmla="*/ 0 w 5838"/>
                <a:gd name="T105" fmla="*/ 0 h 4133"/>
                <a:gd name="T106" fmla="*/ 0 w 5838"/>
                <a:gd name="T107" fmla="*/ 0 h 4133"/>
                <a:gd name="T108" fmla="*/ 0 w 5838"/>
                <a:gd name="T109" fmla="*/ 0 h 4133"/>
                <a:gd name="T110" fmla="*/ 0 w 5838"/>
                <a:gd name="T111" fmla="*/ 0 h 4133"/>
                <a:gd name="T112" fmla="*/ 0 w 5838"/>
                <a:gd name="T113" fmla="*/ 0 h 4133"/>
                <a:gd name="T114" fmla="*/ 0 w 5838"/>
                <a:gd name="T115" fmla="*/ 0 h 4133"/>
                <a:gd name="T116" fmla="*/ 0 w 5838"/>
                <a:gd name="T117" fmla="*/ 0 h 4133"/>
                <a:gd name="T118" fmla="*/ 0 w 5838"/>
                <a:gd name="T119" fmla="*/ 0 h 4133"/>
                <a:gd name="T120" fmla="*/ 0 w 5838"/>
                <a:gd name="T121" fmla="*/ 0 h 4133"/>
                <a:gd name="T122" fmla="*/ 0 w 5838"/>
                <a:gd name="T123" fmla="*/ 0 h 4133"/>
                <a:gd name="T124" fmla="*/ 0 w 5838"/>
                <a:gd name="T125" fmla="*/ 0 h 4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8"/>
                <a:gd name="T190" fmla="*/ 0 h 4133"/>
                <a:gd name="T191" fmla="*/ 5838 w 5838"/>
                <a:gd name="T192" fmla="*/ 4133 h 4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0" name="Freeform 185"/>
            <p:cNvSpPr>
              <a:spLocks noChangeAspect="1"/>
            </p:cNvSpPr>
            <p:nvPr/>
          </p:nvSpPr>
          <p:spPr bwMode="auto">
            <a:xfrm>
              <a:off x="8275" y="4694"/>
              <a:ext cx="613" cy="788"/>
            </a:xfrm>
            <a:custGeom>
              <a:avLst/>
              <a:gdLst>
                <a:gd name="T0" fmla="*/ 0 w 1333"/>
                <a:gd name="T1" fmla="*/ 0 h 1716"/>
                <a:gd name="T2" fmla="*/ 0 w 1333"/>
                <a:gd name="T3" fmla="*/ 0 h 1716"/>
                <a:gd name="T4" fmla="*/ 0 w 1333"/>
                <a:gd name="T5" fmla="*/ 0 h 1716"/>
                <a:gd name="T6" fmla="*/ 0 w 1333"/>
                <a:gd name="T7" fmla="*/ 0 h 1716"/>
                <a:gd name="T8" fmla="*/ 0 w 1333"/>
                <a:gd name="T9" fmla="*/ 0 h 1716"/>
                <a:gd name="T10" fmla="*/ 0 w 1333"/>
                <a:gd name="T11" fmla="*/ 0 h 1716"/>
                <a:gd name="T12" fmla="*/ 0 w 1333"/>
                <a:gd name="T13" fmla="*/ 0 h 1716"/>
                <a:gd name="T14" fmla="*/ 0 w 1333"/>
                <a:gd name="T15" fmla="*/ 0 h 1716"/>
                <a:gd name="T16" fmla="*/ 0 w 1333"/>
                <a:gd name="T17" fmla="*/ 0 h 1716"/>
                <a:gd name="T18" fmla="*/ 0 w 1333"/>
                <a:gd name="T19" fmla="*/ 0 h 1716"/>
                <a:gd name="T20" fmla="*/ 0 w 1333"/>
                <a:gd name="T21" fmla="*/ 0 h 1716"/>
                <a:gd name="T22" fmla="*/ 0 w 1333"/>
                <a:gd name="T23" fmla="*/ 0 h 1716"/>
                <a:gd name="T24" fmla="*/ 0 w 1333"/>
                <a:gd name="T25" fmla="*/ 0 h 1716"/>
                <a:gd name="T26" fmla="*/ 0 w 1333"/>
                <a:gd name="T27" fmla="*/ 0 h 1716"/>
                <a:gd name="T28" fmla="*/ 0 w 1333"/>
                <a:gd name="T29" fmla="*/ 0 h 1716"/>
                <a:gd name="T30" fmla="*/ 0 w 1333"/>
                <a:gd name="T31" fmla="*/ 0 h 1716"/>
                <a:gd name="T32" fmla="*/ 0 w 1333"/>
                <a:gd name="T33" fmla="*/ 0 h 1716"/>
                <a:gd name="T34" fmla="*/ 0 w 1333"/>
                <a:gd name="T35" fmla="*/ 0 h 1716"/>
                <a:gd name="T36" fmla="*/ 0 w 1333"/>
                <a:gd name="T37" fmla="*/ 0 h 1716"/>
                <a:gd name="T38" fmla="*/ 0 w 1333"/>
                <a:gd name="T39" fmla="*/ 0 h 1716"/>
                <a:gd name="T40" fmla="*/ 0 w 1333"/>
                <a:gd name="T41" fmla="*/ 0 h 1716"/>
                <a:gd name="T42" fmla="*/ 0 w 1333"/>
                <a:gd name="T43" fmla="*/ 0 h 1716"/>
                <a:gd name="T44" fmla="*/ 0 w 1333"/>
                <a:gd name="T45" fmla="*/ 0 h 1716"/>
                <a:gd name="T46" fmla="*/ 0 w 1333"/>
                <a:gd name="T47" fmla="*/ 0 h 1716"/>
                <a:gd name="T48" fmla="*/ 0 w 1333"/>
                <a:gd name="T49" fmla="*/ 0 h 1716"/>
                <a:gd name="T50" fmla="*/ 0 w 1333"/>
                <a:gd name="T51" fmla="*/ 0 h 1716"/>
                <a:gd name="T52" fmla="*/ 0 w 1333"/>
                <a:gd name="T53" fmla="*/ 0 h 1716"/>
                <a:gd name="T54" fmla="*/ 0 w 1333"/>
                <a:gd name="T55" fmla="*/ 0 h 1716"/>
                <a:gd name="T56" fmla="*/ 0 w 1333"/>
                <a:gd name="T57" fmla="*/ 0 h 1716"/>
                <a:gd name="T58" fmla="*/ 0 w 1333"/>
                <a:gd name="T59" fmla="*/ 0 h 1716"/>
                <a:gd name="T60" fmla="*/ 0 w 1333"/>
                <a:gd name="T61" fmla="*/ 0 h 1716"/>
                <a:gd name="T62" fmla="*/ 0 w 1333"/>
                <a:gd name="T63" fmla="*/ 0 h 1716"/>
                <a:gd name="T64" fmla="*/ 0 w 1333"/>
                <a:gd name="T65" fmla="*/ 0 h 1716"/>
                <a:gd name="T66" fmla="*/ 0 w 1333"/>
                <a:gd name="T67" fmla="*/ 0 h 1716"/>
                <a:gd name="T68" fmla="*/ 0 w 1333"/>
                <a:gd name="T69" fmla="*/ 0 h 1716"/>
                <a:gd name="T70" fmla="*/ 0 w 1333"/>
                <a:gd name="T71" fmla="*/ 0 h 1716"/>
                <a:gd name="T72" fmla="*/ 0 w 1333"/>
                <a:gd name="T73" fmla="*/ 0 h 1716"/>
                <a:gd name="T74" fmla="*/ 0 w 1333"/>
                <a:gd name="T75" fmla="*/ 0 h 1716"/>
                <a:gd name="T76" fmla="*/ 0 w 1333"/>
                <a:gd name="T77" fmla="*/ 0 h 1716"/>
                <a:gd name="T78" fmla="*/ 0 w 1333"/>
                <a:gd name="T79" fmla="*/ 0 h 1716"/>
                <a:gd name="T80" fmla="*/ 0 w 1333"/>
                <a:gd name="T81" fmla="*/ 0 h 1716"/>
                <a:gd name="T82" fmla="*/ 0 w 1333"/>
                <a:gd name="T83" fmla="*/ 0 h 1716"/>
                <a:gd name="T84" fmla="*/ 0 w 1333"/>
                <a:gd name="T85" fmla="*/ 0 h 1716"/>
                <a:gd name="T86" fmla="*/ 0 w 1333"/>
                <a:gd name="T87" fmla="*/ 0 h 1716"/>
                <a:gd name="T88" fmla="*/ 0 w 1333"/>
                <a:gd name="T89" fmla="*/ 0 h 1716"/>
                <a:gd name="T90" fmla="*/ 0 w 1333"/>
                <a:gd name="T91" fmla="*/ 0 h 1716"/>
                <a:gd name="T92" fmla="*/ 0 w 1333"/>
                <a:gd name="T93" fmla="*/ 0 h 1716"/>
                <a:gd name="T94" fmla="*/ 0 w 1333"/>
                <a:gd name="T95" fmla="*/ 0 h 1716"/>
                <a:gd name="T96" fmla="*/ 0 w 1333"/>
                <a:gd name="T97" fmla="*/ 0 h 1716"/>
                <a:gd name="T98" fmla="*/ 0 w 1333"/>
                <a:gd name="T99" fmla="*/ 0 h 1716"/>
                <a:gd name="T100" fmla="*/ 0 w 1333"/>
                <a:gd name="T101" fmla="*/ 0 h 1716"/>
                <a:gd name="T102" fmla="*/ 0 w 1333"/>
                <a:gd name="T103" fmla="*/ 0 h 1716"/>
                <a:gd name="T104" fmla="*/ 0 w 1333"/>
                <a:gd name="T105" fmla="*/ 0 h 1716"/>
                <a:gd name="T106" fmla="*/ 0 w 1333"/>
                <a:gd name="T107" fmla="*/ 0 h 1716"/>
                <a:gd name="T108" fmla="*/ 0 w 1333"/>
                <a:gd name="T109" fmla="*/ 0 h 1716"/>
                <a:gd name="T110" fmla="*/ 0 w 1333"/>
                <a:gd name="T111" fmla="*/ 0 h 1716"/>
                <a:gd name="T112" fmla="*/ 0 w 1333"/>
                <a:gd name="T113" fmla="*/ 0 h 1716"/>
                <a:gd name="T114" fmla="*/ 0 w 1333"/>
                <a:gd name="T115" fmla="*/ 0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a:solidFill>
                <a:srgbClr val="000000"/>
              </a:solidFill>
              <a:round/>
              <a:headEnd/>
              <a:tailEnd/>
            </a:ln>
          </p:spPr>
          <p:txBody>
            <a:bodyPr/>
            <a:lstStyle/>
            <a:p>
              <a:endParaRPr lang="ja-JP" altLang="en-US"/>
            </a:p>
          </p:txBody>
        </p:sp>
        <p:sp>
          <p:nvSpPr>
            <p:cNvPr id="3201" name="Freeform 186"/>
            <p:cNvSpPr>
              <a:spLocks noChangeAspect="1"/>
            </p:cNvSpPr>
            <p:nvPr/>
          </p:nvSpPr>
          <p:spPr bwMode="auto">
            <a:xfrm>
              <a:off x="6629" y="4186"/>
              <a:ext cx="1744" cy="1094"/>
            </a:xfrm>
            <a:custGeom>
              <a:avLst/>
              <a:gdLst>
                <a:gd name="T0" fmla="*/ 0 w 3787"/>
                <a:gd name="T1" fmla="*/ 0 h 2383"/>
                <a:gd name="T2" fmla="*/ 0 w 3787"/>
                <a:gd name="T3" fmla="*/ 0 h 2383"/>
                <a:gd name="T4" fmla="*/ 0 w 3787"/>
                <a:gd name="T5" fmla="*/ 0 h 2383"/>
                <a:gd name="T6" fmla="*/ 0 w 3787"/>
                <a:gd name="T7" fmla="*/ 0 h 2383"/>
                <a:gd name="T8" fmla="*/ 0 w 3787"/>
                <a:gd name="T9" fmla="*/ 0 h 2383"/>
                <a:gd name="T10" fmla="*/ 0 w 3787"/>
                <a:gd name="T11" fmla="*/ 0 h 2383"/>
                <a:gd name="T12" fmla="*/ 0 w 3787"/>
                <a:gd name="T13" fmla="*/ 0 h 2383"/>
                <a:gd name="T14" fmla="*/ 0 w 3787"/>
                <a:gd name="T15" fmla="*/ 0 h 2383"/>
                <a:gd name="T16" fmla="*/ 0 w 3787"/>
                <a:gd name="T17" fmla="*/ 0 h 2383"/>
                <a:gd name="T18" fmla="*/ 0 w 3787"/>
                <a:gd name="T19" fmla="*/ 0 h 2383"/>
                <a:gd name="T20" fmla="*/ 0 w 3787"/>
                <a:gd name="T21" fmla="*/ 0 h 2383"/>
                <a:gd name="T22" fmla="*/ 0 w 3787"/>
                <a:gd name="T23" fmla="*/ 0 h 2383"/>
                <a:gd name="T24" fmla="*/ 0 w 3787"/>
                <a:gd name="T25" fmla="*/ 0 h 2383"/>
                <a:gd name="T26" fmla="*/ 0 w 3787"/>
                <a:gd name="T27" fmla="*/ 0 h 2383"/>
                <a:gd name="T28" fmla="*/ 0 w 3787"/>
                <a:gd name="T29" fmla="*/ 0 h 2383"/>
                <a:gd name="T30" fmla="*/ 0 w 3787"/>
                <a:gd name="T31" fmla="*/ 0 h 2383"/>
                <a:gd name="T32" fmla="*/ 0 w 3787"/>
                <a:gd name="T33" fmla="*/ 0 h 2383"/>
                <a:gd name="T34" fmla="*/ 0 w 3787"/>
                <a:gd name="T35" fmla="*/ 0 h 2383"/>
                <a:gd name="T36" fmla="*/ 0 w 3787"/>
                <a:gd name="T37" fmla="*/ 0 h 2383"/>
                <a:gd name="T38" fmla="*/ 0 w 3787"/>
                <a:gd name="T39" fmla="*/ 0 h 2383"/>
                <a:gd name="T40" fmla="*/ 0 w 3787"/>
                <a:gd name="T41" fmla="*/ 0 h 2383"/>
                <a:gd name="T42" fmla="*/ 0 w 3787"/>
                <a:gd name="T43" fmla="*/ 0 h 2383"/>
                <a:gd name="T44" fmla="*/ 0 w 3787"/>
                <a:gd name="T45" fmla="*/ 0 h 2383"/>
                <a:gd name="T46" fmla="*/ 0 w 3787"/>
                <a:gd name="T47" fmla="*/ 0 h 2383"/>
                <a:gd name="T48" fmla="*/ 0 w 3787"/>
                <a:gd name="T49" fmla="*/ 0 h 2383"/>
                <a:gd name="T50" fmla="*/ 0 w 3787"/>
                <a:gd name="T51" fmla="*/ 0 h 2383"/>
                <a:gd name="T52" fmla="*/ 0 w 3787"/>
                <a:gd name="T53" fmla="*/ 0 h 2383"/>
                <a:gd name="T54" fmla="*/ 0 w 3787"/>
                <a:gd name="T55" fmla="*/ 0 h 2383"/>
                <a:gd name="T56" fmla="*/ 0 w 3787"/>
                <a:gd name="T57" fmla="*/ 0 h 2383"/>
                <a:gd name="T58" fmla="*/ 0 w 3787"/>
                <a:gd name="T59" fmla="*/ 0 h 2383"/>
                <a:gd name="T60" fmla="*/ 0 w 3787"/>
                <a:gd name="T61" fmla="*/ 0 h 2383"/>
                <a:gd name="T62" fmla="*/ 0 w 3787"/>
                <a:gd name="T63" fmla="*/ 0 h 2383"/>
                <a:gd name="T64" fmla="*/ 0 w 3787"/>
                <a:gd name="T65" fmla="*/ 0 h 2383"/>
                <a:gd name="T66" fmla="*/ 0 w 3787"/>
                <a:gd name="T67" fmla="*/ 0 h 2383"/>
                <a:gd name="T68" fmla="*/ 0 w 3787"/>
                <a:gd name="T69" fmla="*/ 0 h 2383"/>
                <a:gd name="T70" fmla="*/ 0 w 3787"/>
                <a:gd name="T71" fmla="*/ 0 h 2383"/>
                <a:gd name="T72" fmla="*/ 0 w 3787"/>
                <a:gd name="T73" fmla="*/ 0 h 2383"/>
                <a:gd name="T74" fmla="*/ 0 w 3787"/>
                <a:gd name="T75" fmla="*/ 0 h 2383"/>
                <a:gd name="T76" fmla="*/ 0 w 3787"/>
                <a:gd name="T77" fmla="*/ 0 h 2383"/>
                <a:gd name="T78" fmla="*/ 0 w 3787"/>
                <a:gd name="T79" fmla="*/ 0 h 2383"/>
                <a:gd name="T80" fmla="*/ 0 w 3787"/>
                <a:gd name="T81" fmla="*/ 0 h 2383"/>
                <a:gd name="T82" fmla="*/ 0 w 3787"/>
                <a:gd name="T83" fmla="*/ 0 h 2383"/>
                <a:gd name="T84" fmla="*/ 0 w 3787"/>
                <a:gd name="T85" fmla="*/ 0 h 2383"/>
                <a:gd name="T86" fmla="*/ 0 w 3787"/>
                <a:gd name="T87" fmla="*/ 0 h 2383"/>
                <a:gd name="T88" fmla="*/ 0 w 3787"/>
                <a:gd name="T89" fmla="*/ 0 h 2383"/>
                <a:gd name="T90" fmla="*/ 0 w 3787"/>
                <a:gd name="T91" fmla="*/ 0 h 2383"/>
                <a:gd name="T92" fmla="*/ 0 w 3787"/>
                <a:gd name="T93" fmla="*/ 0 h 2383"/>
                <a:gd name="T94" fmla="*/ 0 w 3787"/>
                <a:gd name="T95" fmla="*/ 0 h 2383"/>
                <a:gd name="T96" fmla="*/ 0 w 3787"/>
                <a:gd name="T97" fmla="*/ 0 h 2383"/>
                <a:gd name="T98" fmla="*/ 0 w 3787"/>
                <a:gd name="T99" fmla="*/ 0 h 2383"/>
                <a:gd name="T100" fmla="*/ 0 w 3787"/>
                <a:gd name="T101" fmla="*/ 0 h 2383"/>
                <a:gd name="T102" fmla="*/ 0 w 3787"/>
                <a:gd name="T103" fmla="*/ 0 h 2383"/>
                <a:gd name="T104" fmla="*/ 0 w 3787"/>
                <a:gd name="T105" fmla="*/ 0 h 2383"/>
                <a:gd name="T106" fmla="*/ 0 w 3787"/>
                <a:gd name="T107" fmla="*/ 0 h 2383"/>
                <a:gd name="T108" fmla="*/ 0 w 3787"/>
                <a:gd name="T109" fmla="*/ 0 h 2383"/>
                <a:gd name="T110" fmla="*/ 0 w 3787"/>
                <a:gd name="T111" fmla="*/ 0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a:lstStyle/>
            <a:p>
              <a:endParaRPr lang="ja-JP" altLang="en-US"/>
            </a:p>
          </p:txBody>
        </p:sp>
        <p:sp>
          <p:nvSpPr>
            <p:cNvPr id="3202" name="Freeform 187"/>
            <p:cNvSpPr>
              <a:spLocks noChangeAspect="1"/>
            </p:cNvSpPr>
            <p:nvPr/>
          </p:nvSpPr>
          <p:spPr bwMode="auto">
            <a:xfrm>
              <a:off x="9071" y="2864"/>
              <a:ext cx="555" cy="749"/>
            </a:xfrm>
            <a:custGeom>
              <a:avLst/>
              <a:gdLst>
                <a:gd name="T0" fmla="*/ 0 w 1206"/>
                <a:gd name="T1" fmla="*/ 0 h 1631"/>
                <a:gd name="T2" fmla="*/ 0 w 1206"/>
                <a:gd name="T3" fmla="*/ 0 h 1631"/>
                <a:gd name="T4" fmla="*/ 0 w 1206"/>
                <a:gd name="T5" fmla="*/ 0 h 1631"/>
                <a:gd name="T6" fmla="*/ 0 w 1206"/>
                <a:gd name="T7" fmla="*/ 0 h 1631"/>
                <a:gd name="T8" fmla="*/ 0 w 1206"/>
                <a:gd name="T9" fmla="*/ 0 h 1631"/>
                <a:gd name="T10" fmla="*/ 0 w 1206"/>
                <a:gd name="T11" fmla="*/ 0 h 1631"/>
                <a:gd name="T12" fmla="*/ 0 w 1206"/>
                <a:gd name="T13" fmla="*/ 0 h 1631"/>
                <a:gd name="T14" fmla="*/ 0 w 1206"/>
                <a:gd name="T15" fmla="*/ 0 h 1631"/>
                <a:gd name="T16" fmla="*/ 0 w 1206"/>
                <a:gd name="T17" fmla="*/ 0 h 1631"/>
                <a:gd name="T18" fmla="*/ 0 w 1206"/>
                <a:gd name="T19" fmla="*/ 0 h 1631"/>
                <a:gd name="T20" fmla="*/ 0 w 1206"/>
                <a:gd name="T21" fmla="*/ 0 h 1631"/>
                <a:gd name="T22" fmla="*/ 0 w 1206"/>
                <a:gd name="T23" fmla="*/ 0 h 1631"/>
                <a:gd name="T24" fmla="*/ 0 w 1206"/>
                <a:gd name="T25" fmla="*/ 0 h 1631"/>
                <a:gd name="T26" fmla="*/ 0 w 1206"/>
                <a:gd name="T27" fmla="*/ 0 h 1631"/>
                <a:gd name="T28" fmla="*/ 0 w 1206"/>
                <a:gd name="T29" fmla="*/ 0 h 1631"/>
                <a:gd name="T30" fmla="*/ 0 w 1206"/>
                <a:gd name="T31" fmla="*/ 0 h 1631"/>
                <a:gd name="T32" fmla="*/ 0 w 1206"/>
                <a:gd name="T33" fmla="*/ 0 h 1631"/>
                <a:gd name="T34" fmla="*/ 0 w 1206"/>
                <a:gd name="T35" fmla="*/ 0 h 1631"/>
                <a:gd name="T36" fmla="*/ 0 w 1206"/>
                <a:gd name="T37" fmla="*/ 0 h 1631"/>
                <a:gd name="T38" fmla="*/ 0 w 1206"/>
                <a:gd name="T39" fmla="*/ 0 h 1631"/>
                <a:gd name="T40" fmla="*/ 0 w 1206"/>
                <a:gd name="T41" fmla="*/ 0 h 1631"/>
                <a:gd name="T42" fmla="*/ 0 w 1206"/>
                <a:gd name="T43" fmla="*/ 0 h 1631"/>
                <a:gd name="T44" fmla="*/ 0 w 1206"/>
                <a:gd name="T45" fmla="*/ 0 h 1631"/>
                <a:gd name="T46" fmla="*/ 0 w 1206"/>
                <a:gd name="T47" fmla="*/ 0 h 1631"/>
                <a:gd name="T48" fmla="*/ 0 w 1206"/>
                <a:gd name="T49" fmla="*/ 0 h 1631"/>
                <a:gd name="T50" fmla="*/ 0 w 1206"/>
                <a:gd name="T51" fmla="*/ 0 h 1631"/>
                <a:gd name="T52" fmla="*/ 0 w 1206"/>
                <a:gd name="T53" fmla="*/ 0 h 1631"/>
                <a:gd name="T54" fmla="*/ 0 w 1206"/>
                <a:gd name="T55" fmla="*/ 0 h 1631"/>
                <a:gd name="T56" fmla="*/ 0 w 1206"/>
                <a:gd name="T57" fmla="*/ 0 h 1631"/>
                <a:gd name="T58" fmla="*/ 0 w 1206"/>
                <a:gd name="T59" fmla="*/ 0 h 1631"/>
                <a:gd name="T60" fmla="*/ 0 w 1206"/>
                <a:gd name="T61" fmla="*/ 0 h 1631"/>
                <a:gd name="T62" fmla="*/ 0 w 1206"/>
                <a:gd name="T63" fmla="*/ 0 h 1631"/>
                <a:gd name="T64" fmla="*/ 0 w 1206"/>
                <a:gd name="T65" fmla="*/ 0 h 1631"/>
                <a:gd name="T66" fmla="*/ 0 w 1206"/>
                <a:gd name="T67" fmla="*/ 0 h 1631"/>
                <a:gd name="T68" fmla="*/ 0 w 1206"/>
                <a:gd name="T69" fmla="*/ 0 h 1631"/>
                <a:gd name="T70" fmla="*/ 0 w 1206"/>
                <a:gd name="T71" fmla="*/ 0 h 1631"/>
                <a:gd name="T72" fmla="*/ 0 w 1206"/>
                <a:gd name="T73" fmla="*/ 0 h 1631"/>
                <a:gd name="T74" fmla="*/ 0 w 1206"/>
                <a:gd name="T75" fmla="*/ 0 h 1631"/>
                <a:gd name="T76" fmla="*/ 0 w 1206"/>
                <a:gd name="T77" fmla="*/ 0 h 1631"/>
                <a:gd name="T78" fmla="*/ 0 w 1206"/>
                <a:gd name="T79" fmla="*/ 0 h 1631"/>
                <a:gd name="T80" fmla="*/ 0 w 1206"/>
                <a:gd name="T81" fmla="*/ 0 h 1631"/>
                <a:gd name="T82" fmla="*/ 0 w 1206"/>
                <a:gd name="T83" fmla="*/ 0 h 1631"/>
                <a:gd name="T84" fmla="*/ 0 w 1206"/>
                <a:gd name="T85" fmla="*/ 0 h 1631"/>
                <a:gd name="T86" fmla="*/ 0 w 1206"/>
                <a:gd name="T87" fmla="*/ 0 h 1631"/>
                <a:gd name="T88" fmla="*/ 0 w 1206"/>
                <a:gd name="T89" fmla="*/ 0 h 1631"/>
                <a:gd name="T90" fmla="*/ 0 w 1206"/>
                <a:gd name="T91" fmla="*/ 0 h 1631"/>
                <a:gd name="T92" fmla="*/ 0 w 1206"/>
                <a:gd name="T93" fmla="*/ 0 h 1631"/>
                <a:gd name="T94" fmla="*/ 0 w 1206"/>
                <a:gd name="T95" fmla="*/ 0 h 1631"/>
                <a:gd name="T96" fmla="*/ 0 w 1206"/>
                <a:gd name="T97" fmla="*/ 0 h 1631"/>
                <a:gd name="T98" fmla="*/ 0 w 1206"/>
                <a:gd name="T99" fmla="*/ 0 h 1631"/>
                <a:gd name="T100" fmla="*/ 0 w 1206"/>
                <a:gd name="T101" fmla="*/ 0 h 1631"/>
                <a:gd name="T102" fmla="*/ 0 w 1206"/>
                <a:gd name="T103" fmla="*/ 0 h 1631"/>
                <a:gd name="T104" fmla="*/ 0 w 1206"/>
                <a:gd name="T105" fmla="*/ 0 h 1631"/>
                <a:gd name="T106" fmla="*/ 0 w 1206"/>
                <a:gd name="T107" fmla="*/ 0 h 1631"/>
                <a:gd name="T108" fmla="*/ 0 w 1206"/>
                <a:gd name="T109" fmla="*/ 0 h 1631"/>
                <a:gd name="T110" fmla="*/ 0 w 1206"/>
                <a:gd name="T111" fmla="*/ 0 h 1631"/>
                <a:gd name="T112" fmla="*/ 0 w 1206"/>
                <a:gd name="T113" fmla="*/ 0 h 1631"/>
                <a:gd name="T114" fmla="*/ 0 w 1206"/>
                <a:gd name="T115" fmla="*/ 0 h 1631"/>
                <a:gd name="T116" fmla="*/ 0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noFill/>
            <a:ln w="0">
              <a:solidFill>
                <a:srgbClr val="000000"/>
              </a:solidFill>
              <a:round/>
              <a:headEnd/>
              <a:tailEnd/>
            </a:ln>
          </p:spPr>
          <p:txBody>
            <a:bodyPr/>
            <a:lstStyle/>
            <a:p>
              <a:endParaRPr lang="ja-JP" altLang="en-US"/>
            </a:p>
          </p:txBody>
        </p:sp>
        <p:sp>
          <p:nvSpPr>
            <p:cNvPr id="3203" name="Freeform 188"/>
            <p:cNvSpPr>
              <a:spLocks noChangeAspect="1"/>
            </p:cNvSpPr>
            <p:nvPr/>
          </p:nvSpPr>
          <p:spPr bwMode="auto">
            <a:xfrm>
              <a:off x="8902" y="3867"/>
              <a:ext cx="672" cy="664"/>
            </a:xfrm>
            <a:custGeom>
              <a:avLst/>
              <a:gdLst>
                <a:gd name="T0" fmla="*/ 0 w 1460"/>
                <a:gd name="T1" fmla="*/ 0 h 1447"/>
                <a:gd name="T2" fmla="*/ 0 w 1460"/>
                <a:gd name="T3" fmla="*/ 0 h 1447"/>
                <a:gd name="T4" fmla="*/ 0 w 1460"/>
                <a:gd name="T5" fmla="*/ 0 h 1447"/>
                <a:gd name="T6" fmla="*/ 0 w 1460"/>
                <a:gd name="T7" fmla="*/ 0 h 1447"/>
                <a:gd name="T8" fmla="*/ 0 w 1460"/>
                <a:gd name="T9" fmla="*/ 0 h 1447"/>
                <a:gd name="T10" fmla="*/ 0 w 1460"/>
                <a:gd name="T11" fmla="*/ 0 h 1447"/>
                <a:gd name="T12" fmla="*/ 0 w 1460"/>
                <a:gd name="T13" fmla="*/ 0 h 1447"/>
                <a:gd name="T14" fmla="*/ 0 w 1460"/>
                <a:gd name="T15" fmla="*/ 0 h 1447"/>
                <a:gd name="T16" fmla="*/ 0 w 1460"/>
                <a:gd name="T17" fmla="*/ 0 h 1447"/>
                <a:gd name="T18" fmla="*/ 0 w 1460"/>
                <a:gd name="T19" fmla="*/ 0 h 1447"/>
                <a:gd name="T20" fmla="*/ 0 w 1460"/>
                <a:gd name="T21" fmla="*/ 0 h 1447"/>
                <a:gd name="T22" fmla="*/ 0 w 1460"/>
                <a:gd name="T23" fmla="*/ 0 h 1447"/>
                <a:gd name="T24" fmla="*/ 0 w 1460"/>
                <a:gd name="T25" fmla="*/ 0 h 1447"/>
                <a:gd name="T26" fmla="*/ 0 w 1460"/>
                <a:gd name="T27" fmla="*/ 0 h 1447"/>
                <a:gd name="T28" fmla="*/ 0 w 1460"/>
                <a:gd name="T29" fmla="*/ 0 h 1447"/>
                <a:gd name="T30" fmla="*/ 0 w 1460"/>
                <a:gd name="T31" fmla="*/ 0 h 1447"/>
                <a:gd name="T32" fmla="*/ 0 w 1460"/>
                <a:gd name="T33" fmla="*/ 0 h 1447"/>
                <a:gd name="T34" fmla="*/ 0 w 1460"/>
                <a:gd name="T35" fmla="*/ 0 h 1447"/>
                <a:gd name="T36" fmla="*/ 0 w 1460"/>
                <a:gd name="T37" fmla="*/ 0 h 1447"/>
                <a:gd name="T38" fmla="*/ 0 w 1460"/>
                <a:gd name="T39" fmla="*/ 0 h 1447"/>
                <a:gd name="T40" fmla="*/ 0 w 1460"/>
                <a:gd name="T41" fmla="*/ 0 h 1447"/>
                <a:gd name="T42" fmla="*/ 0 w 1460"/>
                <a:gd name="T43" fmla="*/ 0 h 1447"/>
                <a:gd name="T44" fmla="*/ 0 w 1460"/>
                <a:gd name="T45" fmla="*/ 0 h 1447"/>
                <a:gd name="T46" fmla="*/ 0 w 1460"/>
                <a:gd name="T47" fmla="*/ 0 h 1447"/>
                <a:gd name="T48" fmla="*/ 0 w 1460"/>
                <a:gd name="T49" fmla="*/ 0 h 1447"/>
                <a:gd name="T50" fmla="*/ 0 w 1460"/>
                <a:gd name="T51" fmla="*/ 0 h 1447"/>
                <a:gd name="T52" fmla="*/ 0 w 1460"/>
                <a:gd name="T53" fmla="*/ 0 h 1447"/>
                <a:gd name="T54" fmla="*/ 0 w 1460"/>
                <a:gd name="T55" fmla="*/ 0 h 1447"/>
                <a:gd name="T56" fmla="*/ 0 w 1460"/>
                <a:gd name="T57" fmla="*/ 0 h 1447"/>
                <a:gd name="T58" fmla="*/ 0 w 1460"/>
                <a:gd name="T59" fmla="*/ 0 h 1447"/>
                <a:gd name="T60" fmla="*/ 0 w 1460"/>
                <a:gd name="T61" fmla="*/ 0 h 1447"/>
                <a:gd name="T62" fmla="*/ 0 w 1460"/>
                <a:gd name="T63" fmla="*/ 0 h 1447"/>
                <a:gd name="T64" fmla="*/ 0 w 1460"/>
                <a:gd name="T65" fmla="*/ 0 h 1447"/>
                <a:gd name="T66" fmla="*/ 0 w 1460"/>
                <a:gd name="T67" fmla="*/ 0 h 1447"/>
                <a:gd name="T68" fmla="*/ 0 w 1460"/>
                <a:gd name="T69" fmla="*/ 0 h 1447"/>
                <a:gd name="T70" fmla="*/ 0 w 1460"/>
                <a:gd name="T71" fmla="*/ 0 h 1447"/>
                <a:gd name="T72" fmla="*/ 0 w 1460"/>
                <a:gd name="T73" fmla="*/ 0 h 1447"/>
                <a:gd name="T74" fmla="*/ 0 w 1460"/>
                <a:gd name="T75" fmla="*/ 0 h 1447"/>
                <a:gd name="T76" fmla="*/ 0 w 1460"/>
                <a:gd name="T77" fmla="*/ 0 h 1447"/>
                <a:gd name="T78" fmla="*/ 0 w 1460"/>
                <a:gd name="T79" fmla="*/ 0 h 1447"/>
                <a:gd name="T80" fmla="*/ 0 w 1460"/>
                <a:gd name="T81" fmla="*/ 0 h 1447"/>
                <a:gd name="T82" fmla="*/ 0 w 1460"/>
                <a:gd name="T83" fmla="*/ 0 h 1447"/>
                <a:gd name="T84" fmla="*/ 0 w 1460"/>
                <a:gd name="T85" fmla="*/ 0 h 1447"/>
                <a:gd name="T86" fmla="*/ 0 w 1460"/>
                <a:gd name="T87" fmla="*/ 0 h 1447"/>
                <a:gd name="T88" fmla="*/ 0 w 1460"/>
                <a:gd name="T89" fmla="*/ 0 h 1447"/>
                <a:gd name="T90" fmla="*/ 0 w 1460"/>
                <a:gd name="T91" fmla="*/ 0 h 1447"/>
                <a:gd name="T92" fmla="*/ 0 w 1460"/>
                <a:gd name="T93" fmla="*/ 0 h 1447"/>
                <a:gd name="T94" fmla="*/ 0 w 1460"/>
                <a:gd name="T95" fmla="*/ 0 h 1447"/>
                <a:gd name="T96" fmla="*/ 0 w 1460"/>
                <a:gd name="T97" fmla="*/ 0 h 1447"/>
                <a:gd name="T98" fmla="*/ 0 w 1460"/>
                <a:gd name="T99" fmla="*/ 0 h 1447"/>
                <a:gd name="T100" fmla="*/ 0 w 1460"/>
                <a:gd name="T101" fmla="*/ 0 h 1447"/>
                <a:gd name="T102" fmla="*/ 0 w 1460"/>
                <a:gd name="T103" fmla="*/ 0 h 1447"/>
                <a:gd name="T104" fmla="*/ 0 w 1460"/>
                <a:gd name="T105" fmla="*/ 0 h 1447"/>
                <a:gd name="T106" fmla="*/ 0 w 1460"/>
                <a:gd name="T107" fmla="*/ 0 h 1447"/>
                <a:gd name="T108" fmla="*/ 0 w 1460"/>
                <a:gd name="T109" fmla="*/ 0 h 1447"/>
                <a:gd name="T110" fmla="*/ 0 w 1460"/>
                <a:gd name="T111" fmla="*/ 0 h 1447"/>
                <a:gd name="T112" fmla="*/ 0 w 1460"/>
                <a:gd name="T113" fmla="*/ 0 h 1447"/>
                <a:gd name="T114" fmla="*/ 0 w 1460"/>
                <a:gd name="T115" fmla="*/ 0 h 1447"/>
                <a:gd name="T116" fmla="*/ 0 w 1460"/>
                <a:gd name="T117" fmla="*/ 0 h 1447"/>
                <a:gd name="T118" fmla="*/ 0 w 1460"/>
                <a:gd name="T119" fmla="*/ 0 h 1447"/>
                <a:gd name="T120" fmla="*/ 0 w 1460"/>
                <a:gd name="T121" fmla="*/ 0 h 1447"/>
                <a:gd name="T122" fmla="*/ 0 w 1460"/>
                <a:gd name="T123" fmla="*/ 0 h 1447"/>
                <a:gd name="T124" fmla="*/ 0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a:lstStyle/>
            <a:p>
              <a:endParaRPr lang="ja-JP" altLang="en-US"/>
            </a:p>
          </p:txBody>
        </p:sp>
        <p:sp>
          <p:nvSpPr>
            <p:cNvPr id="3204" name="Freeform 189" descr="50%"/>
            <p:cNvSpPr>
              <a:spLocks noChangeAspect="1"/>
            </p:cNvSpPr>
            <p:nvPr/>
          </p:nvSpPr>
          <p:spPr bwMode="auto">
            <a:xfrm>
              <a:off x="7863" y="3313"/>
              <a:ext cx="601" cy="527"/>
            </a:xfrm>
            <a:custGeom>
              <a:avLst/>
              <a:gdLst>
                <a:gd name="T0" fmla="*/ 0 w 1304"/>
                <a:gd name="T1" fmla="*/ 0 h 1148"/>
                <a:gd name="T2" fmla="*/ 0 w 1304"/>
                <a:gd name="T3" fmla="*/ 0 h 1148"/>
                <a:gd name="T4" fmla="*/ 0 w 1304"/>
                <a:gd name="T5" fmla="*/ 0 h 1148"/>
                <a:gd name="T6" fmla="*/ 0 w 1304"/>
                <a:gd name="T7" fmla="*/ 0 h 1148"/>
                <a:gd name="T8" fmla="*/ 0 w 1304"/>
                <a:gd name="T9" fmla="*/ 0 h 1148"/>
                <a:gd name="T10" fmla="*/ 0 w 1304"/>
                <a:gd name="T11" fmla="*/ 0 h 1148"/>
                <a:gd name="T12" fmla="*/ 0 w 1304"/>
                <a:gd name="T13" fmla="*/ 0 h 1148"/>
                <a:gd name="T14" fmla="*/ 0 w 1304"/>
                <a:gd name="T15" fmla="*/ 0 h 1148"/>
                <a:gd name="T16" fmla="*/ 0 w 1304"/>
                <a:gd name="T17" fmla="*/ 0 h 1148"/>
                <a:gd name="T18" fmla="*/ 0 w 1304"/>
                <a:gd name="T19" fmla="*/ 0 h 1148"/>
                <a:gd name="T20" fmla="*/ 0 w 1304"/>
                <a:gd name="T21" fmla="*/ 0 h 1148"/>
                <a:gd name="T22" fmla="*/ 0 w 1304"/>
                <a:gd name="T23" fmla="*/ 0 h 1148"/>
                <a:gd name="T24" fmla="*/ 0 w 1304"/>
                <a:gd name="T25" fmla="*/ 0 h 1148"/>
                <a:gd name="T26" fmla="*/ 0 w 1304"/>
                <a:gd name="T27" fmla="*/ 0 h 1148"/>
                <a:gd name="T28" fmla="*/ 0 w 1304"/>
                <a:gd name="T29" fmla="*/ 0 h 1148"/>
                <a:gd name="T30" fmla="*/ 0 w 1304"/>
                <a:gd name="T31" fmla="*/ 0 h 1148"/>
                <a:gd name="T32" fmla="*/ 0 w 1304"/>
                <a:gd name="T33" fmla="*/ 0 h 1148"/>
                <a:gd name="T34" fmla="*/ 0 w 1304"/>
                <a:gd name="T35" fmla="*/ 0 h 1148"/>
                <a:gd name="T36" fmla="*/ 0 w 1304"/>
                <a:gd name="T37" fmla="*/ 0 h 1148"/>
                <a:gd name="T38" fmla="*/ 0 w 1304"/>
                <a:gd name="T39" fmla="*/ 0 h 1148"/>
                <a:gd name="T40" fmla="*/ 0 w 1304"/>
                <a:gd name="T41" fmla="*/ 0 h 1148"/>
                <a:gd name="T42" fmla="*/ 0 w 1304"/>
                <a:gd name="T43" fmla="*/ 0 h 1148"/>
                <a:gd name="T44" fmla="*/ 0 w 1304"/>
                <a:gd name="T45" fmla="*/ 0 h 1148"/>
                <a:gd name="T46" fmla="*/ 0 w 1304"/>
                <a:gd name="T47" fmla="*/ 0 h 1148"/>
                <a:gd name="T48" fmla="*/ 0 w 1304"/>
                <a:gd name="T49" fmla="*/ 0 h 1148"/>
                <a:gd name="T50" fmla="*/ 0 w 1304"/>
                <a:gd name="T51" fmla="*/ 0 h 1148"/>
                <a:gd name="T52" fmla="*/ 0 w 1304"/>
                <a:gd name="T53" fmla="*/ 0 h 1148"/>
                <a:gd name="T54" fmla="*/ 0 w 1304"/>
                <a:gd name="T55" fmla="*/ 0 h 1148"/>
                <a:gd name="T56" fmla="*/ 0 w 1304"/>
                <a:gd name="T57" fmla="*/ 0 h 1148"/>
                <a:gd name="T58" fmla="*/ 0 w 1304"/>
                <a:gd name="T59" fmla="*/ 0 h 1148"/>
                <a:gd name="T60" fmla="*/ 0 w 1304"/>
                <a:gd name="T61" fmla="*/ 0 h 1148"/>
                <a:gd name="T62" fmla="*/ 0 w 1304"/>
                <a:gd name="T63" fmla="*/ 0 h 1148"/>
                <a:gd name="T64" fmla="*/ 0 w 1304"/>
                <a:gd name="T65" fmla="*/ 0 h 1148"/>
                <a:gd name="T66" fmla="*/ 0 w 1304"/>
                <a:gd name="T67" fmla="*/ 0 h 1148"/>
                <a:gd name="T68" fmla="*/ 0 w 1304"/>
                <a:gd name="T69" fmla="*/ 0 h 1148"/>
                <a:gd name="T70" fmla="*/ 0 w 1304"/>
                <a:gd name="T71" fmla="*/ 0 h 1148"/>
                <a:gd name="T72" fmla="*/ 0 w 1304"/>
                <a:gd name="T73" fmla="*/ 0 h 1148"/>
                <a:gd name="T74" fmla="*/ 0 w 1304"/>
                <a:gd name="T75" fmla="*/ 0 h 1148"/>
                <a:gd name="T76" fmla="*/ 0 w 1304"/>
                <a:gd name="T77" fmla="*/ 0 h 1148"/>
                <a:gd name="T78" fmla="*/ 0 w 1304"/>
                <a:gd name="T79" fmla="*/ 0 h 1148"/>
                <a:gd name="T80" fmla="*/ 0 w 1304"/>
                <a:gd name="T81" fmla="*/ 0 h 1148"/>
                <a:gd name="T82" fmla="*/ 0 w 1304"/>
                <a:gd name="T83" fmla="*/ 0 h 1148"/>
                <a:gd name="T84" fmla="*/ 0 w 1304"/>
                <a:gd name="T85" fmla="*/ 0 h 1148"/>
                <a:gd name="T86" fmla="*/ 0 w 1304"/>
                <a:gd name="T87" fmla="*/ 0 h 1148"/>
                <a:gd name="T88" fmla="*/ 0 w 1304"/>
                <a:gd name="T89" fmla="*/ 0 h 1148"/>
                <a:gd name="T90" fmla="*/ 0 w 1304"/>
                <a:gd name="T91" fmla="*/ 0 h 1148"/>
                <a:gd name="T92" fmla="*/ 0 w 1304"/>
                <a:gd name="T93" fmla="*/ 0 h 1148"/>
                <a:gd name="T94" fmla="*/ 0 w 1304"/>
                <a:gd name="T95" fmla="*/ 0 h 1148"/>
                <a:gd name="T96" fmla="*/ 0 w 1304"/>
                <a:gd name="T97" fmla="*/ 0 h 1148"/>
                <a:gd name="T98" fmla="*/ 0 w 1304"/>
                <a:gd name="T99" fmla="*/ 0 h 1148"/>
                <a:gd name="T100" fmla="*/ 0 w 1304"/>
                <a:gd name="T101" fmla="*/ 0 h 1148"/>
                <a:gd name="T102" fmla="*/ 0 w 1304"/>
                <a:gd name="T103" fmla="*/ 0 h 1148"/>
                <a:gd name="T104" fmla="*/ 0 w 1304"/>
                <a:gd name="T105" fmla="*/ 0 h 1148"/>
                <a:gd name="T106" fmla="*/ 0 w 1304"/>
                <a:gd name="T107" fmla="*/ 0 h 1148"/>
                <a:gd name="T108" fmla="*/ 0 w 1304"/>
                <a:gd name="T109" fmla="*/ 0 h 1148"/>
                <a:gd name="T110" fmla="*/ 0 w 1304"/>
                <a:gd name="T111" fmla="*/ 0 h 1148"/>
                <a:gd name="T112" fmla="*/ 0 w 1304"/>
                <a:gd name="T113" fmla="*/ 0 h 1148"/>
                <a:gd name="T114" fmla="*/ 0 w 1304"/>
                <a:gd name="T115" fmla="*/ 0 h 1148"/>
                <a:gd name="T116" fmla="*/ 0 w 1304"/>
                <a:gd name="T117" fmla="*/ 0 h 1148"/>
                <a:gd name="T118" fmla="*/ 0 w 1304"/>
                <a:gd name="T119" fmla="*/ 0 h 1148"/>
                <a:gd name="T120" fmla="*/ 0 w 1304"/>
                <a:gd name="T121" fmla="*/ 0 h 1148"/>
                <a:gd name="T122" fmla="*/ 0 w 1304"/>
                <a:gd name="T123" fmla="*/ 0 h 1148"/>
                <a:gd name="T124" fmla="*/ 0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5" name="Freeform 190"/>
            <p:cNvSpPr>
              <a:spLocks noChangeAspect="1"/>
            </p:cNvSpPr>
            <p:nvPr/>
          </p:nvSpPr>
          <p:spPr bwMode="auto">
            <a:xfrm>
              <a:off x="8053" y="4030"/>
              <a:ext cx="587" cy="723"/>
            </a:xfrm>
            <a:custGeom>
              <a:avLst/>
              <a:gdLst>
                <a:gd name="T0" fmla="*/ 0 w 1276"/>
                <a:gd name="T1" fmla="*/ 0 h 1574"/>
                <a:gd name="T2" fmla="*/ 0 w 1276"/>
                <a:gd name="T3" fmla="*/ 0 h 1574"/>
                <a:gd name="T4" fmla="*/ 0 w 1276"/>
                <a:gd name="T5" fmla="*/ 0 h 1574"/>
                <a:gd name="T6" fmla="*/ 0 w 1276"/>
                <a:gd name="T7" fmla="*/ 0 h 1574"/>
                <a:gd name="T8" fmla="*/ 0 w 1276"/>
                <a:gd name="T9" fmla="*/ 0 h 1574"/>
                <a:gd name="T10" fmla="*/ 0 w 1276"/>
                <a:gd name="T11" fmla="*/ 0 h 1574"/>
                <a:gd name="T12" fmla="*/ 0 w 1276"/>
                <a:gd name="T13" fmla="*/ 0 h 1574"/>
                <a:gd name="T14" fmla="*/ 0 w 1276"/>
                <a:gd name="T15" fmla="*/ 0 h 1574"/>
                <a:gd name="T16" fmla="*/ 0 w 1276"/>
                <a:gd name="T17" fmla="*/ 0 h 1574"/>
                <a:gd name="T18" fmla="*/ 0 w 1276"/>
                <a:gd name="T19" fmla="*/ 0 h 1574"/>
                <a:gd name="T20" fmla="*/ 0 w 1276"/>
                <a:gd name="T21" fmla="*/ 0 h 1574"/>
                <a:gd name="T22" fmla="*/ 0 w 1276"/>
                <a:gd name="T23" fmla="*/ 0 h 1574"/>
                <a:gd name="T24" fmla="*/ 0 w 1276"/>
                <a:gd name="T25" fmla="*/ 0 h 1574"/>
                <a:gd name="T26" fmla="*/ 0 w 1276"/>
                <a:gd name="T27" fmla="*/ 0 h 1574"/>
                <a:gd name="T28" fmla="*/ 0 w 1276"/>
                <a:gd name="T29" fmla="*/ 0 h 1574"/>
                <a:gd name="T30" fmla="*/ 0 w 1276"/>
                <a:gd name="T31" fmla="*/ 0 h 1574"/>
                <a:gd name="T32" fmla="*/ 0 w 1276"/>
                <a:gd name="T33" fmla="*/ 0 h 1574"/>
                <a:gd name="T34" fmla="*/ 0 w 1276"/>
                <a:gd name="T35" fmla="*/ 0 h 1574"/>
                <a:gd name="T36" fmla="*/ 0 w 1276"/>
                <a:gd name="T37" fmla="*/ 0 h 1574"/>
                <a:gd name="T38" fmla="*/ 0 w 1276"/>
                <a:gd name="T39" fmla="*/ 0 h 1574"/>
                <a:gd name="T40" fmla="*/ 0 w 1276"/>
                <a:gd name="T41" fmla="*/ 0 h 1574"/>
                <a:gd name="T42" fmla="*/ 0 w 1276"/>
                <a:gd name="T43" fmla="*/ 0 h 1574"/>
                <a:gd name="T44" fmla="*/ 0 w 1276"/>
                <a:gd name="T45" fmla="*/ 0 h 1574"/>
                <a:gd name="T46" fmla="*/ 0 w 1276"/>
                <a:gd name="T47" fmla="*/ 0 h 1574"/>
                <a:gd name="T48" fmla="*/ 0 w 1276"/>
                <a:gd name="T49" fmla="*/ 0 h 1574"/>
                <a:gd name="T50" fmla="*/ 0 w 1276"/>
                <a:gd name="T51" fmla="*/ 0 h 1574"/>
                <a:gd name="T52" fmla="*/ 0 w 1276"/>
                <a:gd name="T53" fmla="*/ 0 h 1574"/>
                <a:gd name="T54" fmla="*/ 0 w 1276"/>
                <a:gd name="T55" fmla="*/ 0 h 1574"/>
                <a:gd name="T56" fmla="*/ 0 w 1276"/>
                <a:gd name="T57" fmla="*/ 0 h 1574"/>
                <a:gd name="T58" fmla="*/ 0 w 1276"/>
                <a:gd name="T59" fmla="*/ 0 h 1574"/>
                <a:gd name="T60" fmla="*/ 0 w 1276"/>
                <a:gd name="T61" fmla="*/ 0 h 1574"/>
                <a:gd name="T62" fmla="*/ 0 w 1276"/>
                <a:gd name="T63" fmla="*/ 0 h 1574"/>
                <a:gd name="T64" fmla="*/ 0 w 1276"/>
                <a:gd name="T65" fmla="*/ 0 h 1574"/>
                <a:gd name="T66" fmla="*/ 0 w 1276"/>
                <a:gd name="T67" fmla="*/ 0 h 1574"/>
                <a:gd name="T68" fmla="*/ 0 w 1276"/>
                <a:gd name="T69" fmla="*/ 0 h 1574"/>
                <a:gd name="T70" fmla="*/ 0 w 1276"/>
                <a:gd name="T71" fmla="*/ 0 h 1574"/>
                <a:gd name="T72" fmla="*/ 0 w 1276"/>
                <a:gd name="T73" fmla="*/ 0 h 1574"/>
                <a:gd name="T74" fmla="*/ 0 w 1276"/>
                <a:gd name="T75" fmla="*/ 0 h 1574"/>
                <a:gd name="T76" fmla="*/ 0 w 1276"/>
                <a:gd name="T77" fmla="*/ 0 h 1574"/>
                <a:gd name="T78" fmla="*/ 0 w 1276"/>
                <a:gd name="T79" fmla="*/ 0 h 1574"/>
                <a:gd name="T80" fmla="*/ 0 w 1276"/>
                <a:gd name="T81" fmla="*/ 0 h 1574"/>
                <a:gd name="T82" fmla="*/ 0 w 1276"/>
                <a:gd name="T83" fmla="*/ 0 h 1574"/>
                <a:gd name="T84" fmla="*/ 0 w 1276"/>
                <a:gd name="T85" fmla="*/ 0 h 1574"/>
                <a:gd name="T86" fmla="*/ 0 w 1276"/>
                <a:gd name="T87" fmla="*/ 0 h 1574"/>
                <a:gd name="T88" fmla="*/ 0 w 1276"/>
                <a:gd name="T89" fmla="*/ 0 h 1574"/>
                <a:gd name="T90" fmla="*/ 0 w 1276"/>
                <a:gd name="T91" fmla="*/ 0 h 1574"/>
                <a:gd name="T92" fmla="*/ 0 w 1276"/>
                <a:gd name="T93" fmla="*/ 0 h 1574"/>
                <a:gd name="T94" fmla="*/ 0 w 1276"/>
                <a:gd name="T95" fmla="*/ 0 h 1574"/>
                <a:gd name="T96" fmla="*/ 0 w 1276"/>
                <a:gd name="T97" fmla="*/ 0 h 1574"/>
                <a:gd name="T98" fmla="*/ 0 w 1276"/>
                <a:gd name="T99" fmla="*/ 0 h 1574"/>
                <a:gd name="T100" fmla="*/ 0 w 1276"/>
                <a:gd name="T101" fmla="*/ 0 h 1574"/>
                <a:gd name="T102" fmla="*/ 0 w 1276"/>
                <a:gd name="T103" fmla="*/ 0 h 1574"/>
                <a:gd name="T104" fmla="*/ 0 w 1276"/>
                <a:gd name="T105" fmla="*/ 0 h 1574"/>
                <a:gd name="T106" fmla="*/ 0 w 1276"/>
                <a:gd name="T107" fmla="*/ 0 h 1574"/>
                <a:gd name="T108" fmla="*/ 0 w 1276"/>
                <a:gd name="T109" fmla="*/ 0 h 1574"/>
                <a:gd name="T110" fmla="*/ 0 w 1276"/>
                <a:gd name="T111" fmla="*/ 0 h 1574"/>
                <a:gd name="T112" fmla="*/ 0 w 1276"/>
                <a:gd name="T113" fmla="*/ 0 h 1574"/>
                <a:gd name="T114" fmla="*/ 0 w 1276"/>
                <a:gd name="T115" fmla="*/ 0 h 1574"/>
                <a:gd name="T116" fmla="*/ 0 w 1276"/>
                <a:gd name="T117" fmla="*/ 0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a:lstStyle/>
            <a:p>
              <a:endParaRPr lang="ja-JP" altLang="en-US"/>
            </a:p>
          </p:txBody>
        </p:sp>
        <p:sp>
          <p:nvSpPr>
            <p:cNvPr id="3206" name="Freeform 191"/>
            <p:cNvSpPr>
              <a:spLocks noChangeAspect="1"/>
            </p:cNvSpPr>
            <p:nvPr/>
          </p:nvSpPr>
          <p:spPr bwMode="auto">
            <a:xfrm>
              <a:off x="6832" y="2571"/>
              <a:ext cx="1227" cy="996"/>
            </a:xfrm>
            <a:custGeom>
              <a:avLst/>
              <a:gdLst>
                <a:gd name="T0" fmla="*/ 0 w 2666"/>
                <a:gd name="T1" fmla="*/ 0 h 2170"/>
                <a:gd name="T2" fmla="*/ 0 w 2666"/>
                <a:gd name="T3" fmla="*/ 0 h 2170"/>
                <a:gd name="T4" fmla="*/ 0 w 2666"/>
                <a:gd name="T5" fmla="*/ 0 h 2170"/>
                <a:gd name="T6" fmla="*/ 0 w 2666"/>
                <a:gd name="T7" fmla="*/ 0 h 2170"/>
                <a:gd name="T8" fmla="*/ 0 w 2666"/>
                <a:gd name="T9" fmla="*/ 0 h 2170"/>
                <a:gd name="T10" fmla="*/ 0 w 2666"/>
                <a:gd name="T11" fmla="*/ 0 h 2170"/>
                <a:gd name="T12" fmla="*/ 0 w 2666"/>
                <a:gd name="T13" fmla="*/ 0 h 2170"/>
                <a:gd name="T14" fmla="*/ 0 w 2666"/>
                <a:gd name="T15" fmla="*/ 0 h 2170"/>
                <a:gd name="T16" fmla="*/ 0 w 2666"/>
                <a:gd name="T17" fmla="*/ 0 h 2170"/>
                <a:gd name="T18" fmla="*/ 0 w 2666"/>
                <a:gd name="T19" fmla="*/ 0 h 2170"/>
                <a:gd name="T20" fmla="*/ 0 w 2666"/>
                <a:gd name="T21" fmla="*/ 0 h 2170"/>
                <a:gd name="T22" fmla="*/ 0 w 2666"/>
                <a:gd name="T23" fmla="*/ 0 h 2170"/>
                <a:gd name="T24" fmla="*/ 0 w 2666"/>
                <a:gd name="T25" fmla="*/ 0 h 2170"/>
                <a:gd name="T26" fmla="*/ 0 w 2666"/>
                <a:gd name="T27" fmla="*/ 0 h 2170"/>
                <a:gd name="T28" fmla="*/ 0 w 2666"/>
                <a:gd name="T29" fmla="*/ 0 h 2170"/>
                <a:gd name="T30" fmla="*/ 0 w 2666"/>
                <a:gd name="T31" fmla="*/ 0 h 2170"/>
                <a:gd name="T32" fmla="*/ 0 w 2666"/>
                <a:gd name="T33" fmla="*/ 0 h 2170"/>
                <a:gd name="T34" fmla="*/ 0 w 2666"/>
                <a:gd name="T35" fmla="*/ 0 h 2170"/>
                <a:gd name="T36" fmla="*/ 0 w 2666"/>
                <a:gd name="T37" fmla="*/ 0 h 2170"/>
                <a:gd name="T38" fmla="*/ 0 w 2666"/>
                <a:gd name="T39" fmla="*/ 0 h 2170"/>
                <a:gd name="T40" fmla="*/ 0 w 2666"/>
                <a:gd name="T41" fmla="*/ 0 h 2170"/>
                <a:gd name="T42" fmla="*/ 0 w 2666"/>
                <a:gd name="T43" fmla="*/ 0 h 2170"/>
                <a:gd name="T44" fmla="*/ 0 w 2666"/>
                <a:gd name="T45" fmla="*/ 0 h 2170"/>
                <a:gd name="T46" fmla="*/ 0 w 2666"/>
                <a:gd name="T47" fmla="*/ 0 h 2170"/>
                <a:gd name="T48" fmla="*/ 0 w 2666"/>
                <a:gd name="T49" fmla="*/ 0 h 2170"/>
                <a:gd name="T50" fmla="*/ 0 w 2666"/>
                <a:gd name="T51" fmla="*/ 0 h 2170"/>
                <a:gd name="T52" fmla="*/ 0 w 2666"/>
                <a:gd name="T53" fmla="*/ 0 h 2170"/>
                <a:gd name="T54" fmla="*/ 0 w 2666"/>
                <a:gd name="T55" fmla="*/ 0 h 2170"/>
                <a:gd name="T56" fmla="*/ 0 w 2666"/>
                <a:gd name="T57" fmla="*/ 0 h 2170"/>
                <a:gd name="T58" fmla="*/ 0 w 2666"/>
                <a:gd name="T59" fmla="*/ 0 h 2170"/>
                <a:gd name="T60" fmla="*/ 0 w 2666"/>
                <a:gd name="T61" fmla="*/ 0 h 2170"/>
                <a:gd name="T62" fmla="*/ 0 w 2666"/>
                <a:gd name="T63" fmla="*/ 0 h 2170"/>
                <a:gd name="T64" fmla="*/ 0 w 2666"/>
                <a:gd name="T65" fmla="*/ 0 h 2170"/>
                <a:gd name="T66" fmla="*/ 0 w 2666"/>
                <a:gd name="T67" fmla="*/ 0 h 2170"/>
                <a:gd name="T68" fmla="*/ 0 w 2666"/>
                <a:gd name="T69" fmla="*/ 0 h 2170"/>
                <a:gd name="T70" fmla="*/ 0 w 2666"/>
                <a:gd name="T71" fmla="*/ 0 h 2170"/>
                <a:gd name="T72" fmla="*/ 0 w 2666"/>
                <a:gd name="T73" fmla="*/ 0 h 2170"/>
                <a:gd name="T74" fmla="*/ 0 w 2666"/>
                <a:gd name="T75" fmla="*/ 0 h 2170"/>
                <a:gd name="T76" fmla="*/ 0 w 2666"/>
                <a:gd name="T77" fmla="*/ 0 h 2170"/>
                <a:gd name="T78" fmla="*/ 0 w 2666"/>
                <a:gd name="T79" fmla="*/ 0 h 2170"/>
                <a:gd name="T80" fmla="*/ 0 w 2666"/>
                <a:gd name="T81" fmla="*/ 0 h 2170"/>
                <a:gd name="T82" fmla="*/ 0 w 2666"/>
                <a:gd name="T83" fmla="*/ 0 h 2170"/>
                <a:gd name="T84" fmla="*/ 0 w 2666"/>
                <a:gd name="T85" fmla="*/ 0 h 2170"/>
                <a:gd name="T86" fmla="*/ 0 w 2666"/>
                <a:gd name="T87" fmla="*/ 0 h 2170"/>
                <a:gd name="T88" fmla="*/ 0 w 2666"/>
                <a:gd name="T89" fmla="*/ 0 h 2170"/>
                <a:gd name="T90" fmla="*/ 0 w 2666"/>
                <a:gd name="T91" fmla="*/ 0 h 2170"/>
                <a:gd name="T92" fmla="*/ 0 w 2666"/>
                <a:gd name="T93" fmla="*/ 0 h 2170"/>
                <a:gd name="T94" fmla="*/ 0 w 2666"/>
                <a:gd name="T95" fmla="*/ 0 h 2170"/>
                <a:gd name="T96" fmla="*/ 0 w 2666"/>
                <a:gd name="T97" fmla="*/ 0 h 2170"/>
                <a:gd name="T98" fmla="*/ 0 w 2666"/>
                <a:gd name="T99" fmla="*/ 0 h 2170"/>
                <a:gd name="T100" fmla="*/ 0 w 2666"/>
                <a:gd name="T101" fmla="*/ 0 h 2170"/>
                <a:gd name="T102" fmla="*/ 0 w 2666"/>
                <a:gd name="T103" fmla="*/ 0 h 2170"/>
                <a:gd name="T104" fmla="*/ 0 w 2666"/>
                <a:gd name="T105" fmla="*/ 0 h 2170"/>
                <a:gd name="T106" fmla="*/ 0 w 2666"/>
                <a:gd name="T107" fmla="*/ 0 h 2170"/>
                <a:gd name="T108" fmla="*/ 0 w 2666"/>
                <a:gd name="T109" fmla="*/ 0 h 2170"/>
                <a:gd name="T110" fmla="*/ 0 w 2666"/>
                <a:gd name="T111" fmla="*/ 0 h 2170"/>
                <a:gd name="T112" fmla="*/ 0 w 2666"/>
                <a:gd name="T113" fmla="*/ 0 h 2170"/>
                <a:gd name="T114" fmla="*/ 0 w 2666"/>
                <a:gd name="T115" fmla="*/ 0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solidFill>
              <a:srgbClr val="FFFFFF"/>
            </a:solidFill>
            <a:ln w="0">
              <a:solidFill>
                <a:srgbClr val="000000"/>
              </a:solidFill>
              <a:round/>
              <a:headEnd/>
              <a:tailEnd/>
            </a:ln>
          </p:spPr>
          <p:txBody>
            <a:bodyPr/>
            <a:lstStyle/>
            <a:p>
              <a:endParaRPr lang="ja-JP" altLang="en-US"/>
            </a:p>
          </p:txBody>
        </p:sp>
        <p:sp>
          <p:nvSpPr>
            <p:cNvPr id="3207" name="Freeform 192" descr="50%"/>
            <p:cNvSpPr>
              <a:spLocks noChangeAspect="1"/>
            </p:cNvSpPr>
            <p:nvPr/>
          </p:nvSpPr>
          <p:spPr bwMode="auto">
            <a:xfrm>
              <a:off x="7495" y="3815"/>
              <a:ext cx="698" cy="879"/>
            </a:xfrm>
            <a:custGeom>
              <a:avLst/>
              <a:gdLst>
                <a:gd name="T0" fmla="*/ 0 w 1517"/>
                <a:gd name="T1" fmla="*/ 0 h 1915"/>
                <a:gd name="T2" fmla="*/ 0 w 1517"/>
                <a:gd name="T3" fmla="*/ 0 h 1915"/>
                <a:gd name="T4" fmla="*/ 0 w 1517"/>
                <a:gd name="T5" fmla="*/ 0 h 1915"/>
                <a:gd name="T6" fmla="*/ 0 w 1517"/>
                <a:gd name="T7" fmla="*/ 0 h 1915"/>
                <a:gd name="T8" fmla="*/ 0 w 1517"/>
                <a:gd name="T9" fmla="*/ 0 h 1915"/>
                <a:gd name="T10" fmla="*/ 0 w 1517"/>
                <a:gd name="T11" fmla="*/ 0 h 1915"/>
                <a:gd name="T12" fmla="*/ 0 w 1517"/>
                <a:gd name="T13" fmla="*/ 0 h 1915"/>
                <a:gd name="T14" fmla="*/ 0 w 1517"/>
                <a:gd name="T15" fmla="*/ 0 h 1915"/>
                <a:gd name="T16" fmla="*/ 0 w 1517"/>
                <a:gd name="T17" fmla="*/ 0 h 1915"/>
                <a:gd name="T18" fmla="*/ 0 w 1517"/>
                <a:gd name="T19" fmla="*/ 0 h 1915"/>
                <a:gd name="T20" fmla="*/ 0 w 1517"/>
                <a:gd name="T21" fmla="*/ 0 h 1915"/>
                <a:gd name="T22" fmla="*/ 0 w 1517"/>
                <a:gd name="T23" fmla="*/ 0 h 1915"/>
                <a:gd name="T24" fmla="*/ 0 w 1517"/>
                <a:gd name="T25" fmla="*/ 0 h 1915"/>
                <a:gd name="T26" fmla="*/ 0 w 1517"/>
                <a:gd name="T27" fmla="*/ 0 h 1915"/>
                <a:gd name="T28" fmla="*/ 0 w 1517"/>
                <a:gd name="T29" fmla="*/ 0 h 1915"/>
                <a:gd name="T30" fmla="*/ 0 w 1517"/>
                <a:gd name="T31" fmla="*/ 0 h 1915"/>
                <a:gd name="T32" fmla="*/ 0 w 1517"/>
                <a:gd name="T33" fmla="*/ 0 h 1915"/>
                <a:gd name="T34" fmla="*/ 0 w 1517"/>
                <a:gd name="T35" fmla="*/ 0 h 1915"/>
                <a:gd name="T36" fmla="*/ 0 w 1517"/>
                <a:gd name="T37" fmla="*/ 0 h 1915"/>
                <a:gd name="T38" fmla="*/ 0 w 1517"/>
                <a:gd name="T39" fmla="*/ 0 h 1915"/>
                <a:gd name="T40" fmla="*/ 0 w 1517"/>
                <a:gd name="T41" fmla="*/ 0 h 1915"/>
                <a:gd name="T42" fmla="*/ 0 w 1517"/>
                <a:gd name="T43" fmla="*/ 0 h 1915"/>
                <a:gd name="T44" fmla="*/ 0 w 1517"/>
                <a:gd name="T45" fmla="*/ 0 h 1915"/>
                <a:gd name="T46" fmla="*/ 0 w 1517"/>
                <a:gd name="T47" fmla="*/ 0 h 1915"/>
                <a:gd name="T48" fmla="*/ 0 w 1517"/>
                <a:gd name="T49" fmla="*/ 0 h 1915"/>
                <a:gd name="T50" fmla="*/ 0 w 1517"/>
                <a:gd name="T51" fmla="*/ 0 h 1915"/>
                <a:gd name="T52" fmla="*/ 0 w 1517"/>
                <a:gd name="T53" fmla="*/ 0 h 1915"/>
                <a:gd name="T54" fmla="*/ 0 w 1517"/>
                <a:gd name="T55" fmla="*/ 0 h 1915"/>
                <a:gd name="T56" fmla="*/ 0 w 1517"/>
                <a:gd name="T57" fmla="*/ 0 h 1915"/>
                <a:gd name="T58" fmla="*/ 0 w 1517"/>
                <a:gd name="T59" fmla="*/ 0 h 1915"/>
                <a:gd name="T60" fmla="*/ 0 w 1517"/>
                <a:gd name="T61" fmla="*/ 0 h 1915"/>
                <a:gd name="T62" fmla="*/ 0 w 1517"/>
                <a:gd name="T63" fmla="*/ 0 h 1915"/>
                <a:gd name="T64" fmla="*/ 0 w 1517"/>
                <a:gd name="T65" fmla="*/ 0 h 1915"/>
                <a:gd name="T66" fmla="*/ 0 w 1517"/>
                <a:gd name="T67" fmla="*/ 0 h 1915"/>
                <a:gd name="T68" fmla="*/ 0 w 1517"/>
                <a:gd name="T69" fmla="*/ 0 h 1915"/>
                <a:gd name="T70" fmla="*/ 0 w 1517"/>
                <a:gd name="T71" fmla="*/ 0 h 1915"/>
                <a:gd name="T72" fmla="*/ 0 w 1517"/>
                <a:gd name="T73" fmla="*/ 0 h 1915"/>
                <a:gd name="T74" fmla="*/ 0 w 1517"/>
                <a:gd name="T75" fmla="*/ 0 h 1915"/>
                <a:gd name="T76" fmla="*/ 0 w 1517"/>
                <a:gd name="T77" fmla="*/ 0 h 1915"/>
                <a:gd name="T78" fmla="*/ 0 w 1517"/>
                <a:gd name="T79" fmla="*/ 0 h 1915"/>
                <a:gd name="T80" fmla="*/ 0 w 1517"/>
                <a:gd name="T81" fmla="*/ 0 h 1915"/>
                <a:gd name="T82" fmla="*/ 0 w 1517"/>
                <a:gd name="T83" fmla="*/ 0 h 1915"/>
                <a:gd name="T84" fmla="*/ 0 w 1517"/>
                <a:gd name="T85" fmla="*/ 0 h 1915"/>
                <a:gd name="T86" fmla="*/ 0 w 1517"/>
                <a:gd name="T87" fmla="*/ 0 h 1915"/>
                <a:gd name="T88" fmla="*/ 0 w 1517"/>
                <a:gd name="T89" fmla="*/ 0 h 1915"/>
                <a:gd name="T90" fmla="*/ 0 w 1517"/>
                <a:gd name="T91" fmla="*/ 0 h 1915"/>
                <a:gd name="T92" fmla="*/ 0 w 1517"/>
                <a:gd name="T93" fmla="*/ 0 h 1915"/>
                <a:gd name="T94" fmla="*/ 0 w 1517"/>
                <a:gd name="T95" fmla="*/ 0 h 1915"/>
                <a:gd name="T96" fmla="*/ 0 w 1517"/>
                <a:gd name="T97" fmla="*/ 0 h 1915"/>
                <a:gd name="T98" fmla="*/ 0 w 1517"/>
                <a:gd name="T99" fmla="*/ 0 h 1915"/>
                <a:gd name="T100" fmla="*/ 0 w 1517"/>
                <a:gd name="T101" fmla="*/ 0 h 1915"/>
                <a:gd name="T102" fmla="*/ 0 w 1517"/>
                <a:gd name="T103" fmla="*/ 0 h 1915"/>
                <a:gd name="T104" fmla="*/ 0 w 1517"/>
                <a:gd name="T105" fmla="*/ 0 h 1915"/>
                <a:gd name="T106" fmla="*/ 0 w 1517"/>
                <a:gd name="T107" fmla="*/ 0 h 1915"/>
                <a:gd name="T108" fmla="*/ 0 w 1517"/>
                <a:gd name="T109" fmla="*/ 0 h 1915"/>
                <a:gd name="T110" fmla="*/ 0 w 1517"/>
                <a:gd name="T111" fmla="*/ 0 h 1915"/>
                <a:gd name="T112" fmla="*/ 0 w 1517"/>
                <a:gd name="T113" fmla="*/ 0 h 1915"/>
                <a:gd name="T114" fmla="*/ 0 w 1517"/>
                <a:gd name="T115" fmla="*/ 0 h 1915"/>
                <a:gd name="T116" fmla="*/ 0 w 1517"/>
                <a:gd name="T117" fmla="*/ 0 h 1915"/>
                <a:gd name="T118" fmla="*/ 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8" name="Freeform 193"/>
            <p:cNvSpPr>
              <a:spLocks noChangeAspect="1"/>
            </p:cNvSpPr>
            <p:nvPr/>
          </p:nvSpPr>
          <p:spPr bwMode="auto">
            <a:xfrm>
              <a:off x="8444" y="3267"/>
              <a:ext cx="653" cy="665"/>
            </a:xfrm>
            <a:custGeom>
              <a:avLst/>
              <a:gdLst>
                <a:gd name="T0" fmla="*/ 0 w 1418"/>
                <a:gd name="T1" fmla="*/ 0 h 1447"/>
                <a:gd name="T2" fmla="*/ 0 w 1418"/>
                <a:gd name="T3" fmla="*/ 0 h 1447"/>
                <a:gd name="T4" fmla="*/ 0 w 1418"/>
                <a:gd name="T5" fmla="*/ 0 h 1447"/>
                <a:gd name="T6" fmla="*/ 0 w 1418"/>
                <a:gd name="T7" fmla="*/ 0 h 1447"/>
                <a:gd name="T8" fmla="*/ 0 w 1418"/>
                <a:gd name="T9" fmla="*/ 0 h 1447"/>
                <a:gd name="T10" fmla="*/ 0 w 1418"/>
                <a:gd name="T11" fmla="*/ 0 h 1447"/>
                <a:gd name="T12" fmla="*/ 0 w 1418"/>
                <a:gd name="T13" fmla="*/ 0 h 1447"/>
                <a:gd name="T14" fmla="*/ 0 w 1418"/>
                <a:gd name="T15" fmla="*/ 0 h 1447"/>
                <a:gd name="T16" fmla="*/ 0 w 1418"/>
                <a:gd name="T17" fmla="*/ 0 h 1447"/>
                <a:gd name="T18" fmla="*/ 0 w 1418"/>
                <a:gd name="T19" fmla="*/ 0 h 1447"/>
                <a:gd name="T20" fmla="*/ 0 w 1418"/>
                <a:gd name="T21" fmla="*/ 0 h 1447"/>
                <a:gd name="T22" fmla="*/ 0 w 1418"/>
                <a:gd name="T23" fmla="*/ 0 h 1447"/>
                <a:gd name="T24" fmla="*/ 0 w 1418"/>
                <a:gd name="T25" fmla="*/ 0 h 1447"/>
                <a:gd name="T26" fmla="*/ 0 w 1418"/>
                <a:gd name="T27" fmla="*/ 0 h 1447"/>
                <a:gd name="T28" fmla="*/ 0 w 1418"/>
                <a:gd name="T29" fmla="*/ 0 h 1447"/>
                <a:gd name="T30" fmla="*/ 0 w 1418"/>
                <a:gd name="T31" fmla="*/ 0 h 1447"/>
                <a:gd name="T32" fmla="*/ 0 w 1418"/>
                <a:gd name="T33" fmla="*/ 0 h 1447"/>
                <a:gd name="T34" fmla="*/ 0 w 1418"/>
                <a:gd name="T35" fmla="*/ 0 h 1447"/>
                <a:gd name="T36" fmla="*/ 0 w 1418"/>
                <a:gd name="T37" fmla="*/ 0 h 1447"/>
                <a:gd name="T38" fmla="*/ 0 w 1418"/>
                <a:gd name="T39" fmla="*/ 0 h 1447"/>
                <a:gd name="T40" fmla="*/ 0 w 1418"/>
                <a:gd name="T41" fmla="*/ 0 h 1447"/>
                <a:gd name="T42" fmla="*/ 0 w 1418"/>
                <a:gd name="T43" fmla="*/ 0 h 1447"/>
                <a:gd name="T44" fmla="*/ 0 w 1418"/>
                <a:gd name="T45" fmla="*/ 0 h 1447"/>
                <a:gd name="T46" fmla="*/ 0 w 1418"/>
                <a:gd name="T47" fmla="*/ 0 h 1447"/>
                <a:gd name="T48" fmla="*/ 0 w 1418"/>
                <a:gd name="T49" fmla="*/ 0 h 1447"/>
                <a:gd name="T50" fmla="*/ 0 w 1418"/>
                <a:gd name="T51" fmla="*/ 0 h 1447"/>
                <a:gd name="T52" fmla="*/ 0 w 1418"/>
                <a:gd name="T53" fmla="*/ 0 h 1447"/>
                <a:gd name="T54" fmla="*/ 0 w 1418"/>
                <a:gd name="T55" fmla="*/ 0 h 1447"/>
                <a:gd name="T56" fmla="*/ 0 w 1418"/>
                <a:gd name="T57" fmla="*/ 0 h 1447"/>
                <a:gd name="T58" fmla="*/ 0 w 1418"/>
                <a:gd name="T59" fmla="*/ 0 h 1447"/>
                <a:gd name="T60" fmla="*/ 0 w 1418"/>
                <a:gd name="T61" fmla="*/ 0 h 1447"/>
                <a:gd name="T62" fmla="*/ 0 w 1418"/>
                <a:gd name="T63" fmla="*/ 0 h 1447"/>
                <a:gd name="T64" fmla="*/ 0 w 1418"/>
                <a:gd name="T65" fmla="*/ 0 h 1447"/>
                <a:gd name="T66" fmla="*/ 0 w 1418"/>
                <a:gd name="T67" fmla="*/ 0 h 1447"/>
                <a:gd name="T68" fmla="*/ 0 w 1418"/>
                <a:gd name="T69" fmla="*/ 0 h 1447"/>
                <a:gd name="T70" fmla="*/ 0 w 1418"/>
                <a:gd name="T71" fmla="*/ 0 h 1447"/>
                <a:gd name="T72" fmla="*/ 0 w 1418"/>
                <a:gd name="T73" fmla="*/ 0 h 1447"/>
                <a:gd name="T74" fmla="*/ 0 w 1418"/>
                <a:gd name="T75" fmla="*/ 0 h 1447"/>
                <a:gd name="T76" fmla="*/ 0 w 1418"/>
                <a:gd name="T77" fmla="*/ 0 h 1447"/>
                <a:gd name="T78" fmla="*/ 0 w 1418"/>
                <a:gd name="T79" fmla="*/ 0 h 1447"/>
                <a:gd name="T80" fmla="*/ 0 w 1418"/>
                <a:gd name="T81" fmla="*/ 0 h 1447"/>
                <a:gd name="T82" fmla="*/ 0 w 1418"/>
                <a:gd name="T83" fmla="*/ 0 h 1447"/>
                <a:gd name="T84" fmla="*/ 0 w 1418"/>
                <a:gd name="T85" fmla="*/ 0 h 1447"/>
                <a:gd name="T86" fmla="*/ 0 w 1418"/>
                <a:gd name="T87" fmla="*/ 0 h 1447"/>
                <a:gd name="T88" fmla="*/ 0 w 1418"/>
                <a:gd name="T89" fmla="*/ 0 h 1447"/>
                <a:gd name="T90" fmla="*/ 0 w 1418"/>
                <a:gd name="T91" fmla="*/ 0 h 1447"/>
                <a:gd name="T92" fmla="*/ 0 w 1418"/>
                <a:gd name="T93" fmla="*/ 0 h 1447"/>
                <a:gd name="T94" fmla="*/ 0 w 1418"/>
                <a:gd name="T95" fmla="*/ 0 h 1447"/>
                <a:gd name="T96" fmla="*/ 0 w 1418"/>
                <a:gd name="T97" fmla="*/ 0 h 1447"/>
                <a:gd name="T98" fmla="*/ 0 w 1418"/>
                <a:gd name="T99" fmla="*/ 0 h 1447"/>
                <a:gd name="T100" fmla="*/ 0 w 1418"/>
                <a:gd name="T101" fmla="*/ 0 h 1447"/>
                <a:gd name="T102" fmla="*/ 0 w 1418"/>
                <a:gd name="T103" fmla="*/ 0 h 1447"/>
                <a:gd name="T104" fmla="*/ 0 w 1418"/>
                <a:gd name="T105" fmla="*/ 0 h 1447"/>
                <a:gd name="T106" fmla="*/ 0 w 1418"/>
                <a:gd name="T107" fmla="*/ 0 h 1447"/>
                <a:gd name="T108" fmla="*/ 0 w 1418"/>
                <a:gd name="T109" fmla="*/ 0 h 1447"/>
                <a:gd name="T110" fmla="*/ 0 w 1418"/>
                <a:gd name="T111" fmla="*/ 0 h 1447"/>
                <a:gd name="T112" fmla="*/ 0 w 1418"/>
                <a:gd name="T113" fmla="*/ 0 h 1447"/>
                <a:gd name="T114" fmla="*/ 0 w 1418"/>
                <a:gd name="T115" fmla="*/ 0 h 1447"/>
                <a:gd name="T116" fmla="*/ 0 w 1418"/>
                <a:gd name="T117" fmla="*/ 0 h 1447"/>
                <a:gd name="T118" fmla="*/ 0 w 1418"/>
                <a:gd name="T119" fmla="*/ 0 h 1447"/>
                <a:gd name="T120" fmla="*/ 0 w 1418"/>
                <a:gd name="T121" fmla="*/ 0 h 1447"/>
                <a:gd name="T122" fmla="*/ 0 w 1418"/>
                <a:gd name="T123" fmla="*/ 0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p:spPr>
          <p:txBody>
            <a:bodyPr/>
            <a:lstStyle/>
            <a:p>
              <a:endParaRPr lang="ja-JP" altLang="en-US"/>
            </a:p>
          </p:txBody>
        </p:sp>
        <p:sp>
          <p:nvSpPr>
            <p:cNvPr id="3209" name="Freeform 194"/>
            <p:cNvSpPr>
              <a:spLocks noChangeAspect="1"/>
            </p:cNvSpPr>
            <p:nvPr/>
          </p:nvSpPr>
          <p:spPr bwMode="auto">
            <a:xfrm>
              <a:off x="9489" y="2701"/>
              <a:ext cx="679" cy="736"/>
            </a:xfrm>
            <a:custGeom>
              <a:avLst/>
              <a:gdLst>
                <a:gd name="T0" fmla="*/ 0 w 1475"/>
                <a:gd name="T1" fmla="*/ 0 h 1603"/>
                <a:gd name="T2" fmla="*/ 0 w 1475"/>
                <a:gd name="T3" fmla="*/ 0 h 1603"/>
                <a:gd name="T4" fmla="*/ 0 w 1475"/>
                <a:gd name="T5" fmla="*/ 0 h 1603"/>
                <a:gd name="T6" fmla="*/ 0 w 1475"/>
                <a:gd name="T7" fmla="*/ 0 h 1603"/>
                <a:gd name="T8" fmla="*/ 0 w 1475"/>
                <a:gd name="T9" fmla="*/ 0 h 1603"/>
                <a:gd name="T10" fmla="*/ 0 w 1475"/>
                <a:gd name="T11" fmla="*/ 0 h 1603"/>
                <a:gd name="T12" fmla="*/ 0 w 1475"/>
                <a:gd name="T13" fmla="*/ 0 h 1603"/>
                <a:gd name="T14" fmla="*/ 0 w 1475"/>
                <a:gd name="T15" fmla="*/ 0 h 1603"/>
                <a:gd name="T16" fmla="*/ 0 w 1475"/>
                <a:gd name="T17" fmla="*/ 0 h 1603"/>
                <a:gd name="T18" fmla="*/ 0 w 1475"/>
                <a:gd name="T19" fmla="*/ 0 h 1603"/>
                <a:gd name="T20" fmla="*/ 0 w 1475"/>
                <a:gd name="T21" fmla="*/ 0 h 1603"/>
                <a:gd name="T22" fmla="*/ 0 w 1475"/>
                <a:gd name="T23" fmla="*/ 0 h 1603"/>
                <a:gd name="T24" fmla="*/ 0 w 1475"/>
                <a:gd name="T25" fmla="*/ 0 h 1603"/>
                <a:gd name="T26" fmla="*/ 0 w 1475"/>
                <a:gd name="T27" fmla="*/ 0 h 1603"/>
                <a:gd name="T28" fmla="*/ 0 w 1475"/>
                <a:gd name="T29" fmla="*/ 0 h 1603"/>
                <a:gd name="T30" fmla="*/ 0 w 1475"/>
                <a:gd name="T31" fmla="*/ 0 h 1603"/>
                <a:gd name="T32" fmla="*/ 0 w 1475"/>
                <a:gd name="T33" fmla="*/ 0 h 1603"/>
                <a:gd name="T34" fmla="*/ 0 w 1475"/>
                <a:gd name="T35" fmla="*/ 0 h 1603"/>
                <a:gd name="T36" fmla="*/ 0 w 1475"/>
                <a:gd name="T37" fmla="*/ 0 h 1603"/>
                <a:gd name="T38" fmla="*/ 0 w 1475"/>
                <a:gd name="T39" fmla="*/ 0 h 1603"/>
                <a:gd name="T40" fmla="*/ 0 w 1475"/>
                <a:gd name="T41" fmla="*/ 0 h 1603"/>
                <a:gd name="T42" fmla="*/ 0 w 1475"/>
                <a:gd name="T43" fmla="*/ 0 h 1603"/>
                <a:gd name="T44" fmla="*/ 0 w 1475"/>
                <a:gd name="T45" fmla="*/ 0 h 1603"/>
                <a:gd name="T46" fmla="*/ 0 w 1475"/>
                <a:gd name="T47" fmla="*/ 0 h 1603"/>
                <a:gd name="T48" fmla="*/ 0 w 1475"/>
                <a:gd name="T49" fmla="*/ 0 h 1603"/>
                <a:gd name="T50" fmla="*/ 0 w 1475"/>
                <a:gd name="T51" fmla="*/ 0 h 1603"/>
                <a:gd name="T52" fmla="*/ 0 w 1475"/>
                <a:gd name="T53" fmla="*/ 0 h 1603"/>
                <a:gd name="T54" fmla="*/ 0 w 1475"/>
                <a:gd name="T55" fmla="*/ 0 h 1603"/>
                <a:gd name="T56" fmla="*/ 0 w 1475"/>
                <a:gd name="T57" fmla="*/ 0 h 1603"/>
                <a:gd name="T58" fmla="*/ 0 w 1475"/>
                <a:gd name="T59" fmla="*/ 0 h 1603"/>
                <a:gd name="T60" fmla="*/ 0 w 1475"/>
                <a:gd name="T61" fmla="*/ 0 h 1603"/>
                <a:gd name="T62" fmla="*/ 0 w 1475"/>
                <a:gd name="T63" fmla="*/ 0 h 1603"/>
                <a:gd name="T64" fmla="*/ 0 w 1475"/>
                <a:gd name="T65" fmla="*/ 0 h 1603"/>
                <a:gd name="T66" fmla="*/ 0 w 1475"/>
                <a:gd name="T67" fmla="*/ 0 h 1603"/>
                <a:gd name="T68" fmla="*/ 0 w 1475"/>
                <a:gd name="T69" fmla="*/ 0 h 1603"/>
                <a:gd name="T70" fmla="*/ 0 w 1475"/>
                <a:gd name="T71" fmla="*/ 0 h 1603"/>
                <a:gd name="T72" fmla="*/ 0 w 1475"/>
                <a:gd name="T73" fmla="*/ 0 h 1603"/>
                <a:gd name="T74" fmla="*/ 0 w 1475"/>
                <a:gd name="T75" fmla="*/ 0 h 1603"/>
                <a:gd name="T76" fmla="*/ 0 w 1475"/>
                <a:gd name="T77" fmla="*/ 0 h 1603"/>
                <a:gd name="T78" fmla="*/ 0 w 1475"/>
                <a:gd name="T79" fmla="*/ 0 h 1603"/>
                <a:gd name="T80" fmla="*/ 0 w 1475"/>
                <a:gd name="T81" fmla="*/ 0 h 1603"/>
                <a:gd name="T82" fmla="*/ 0 w 1475"/>
                <a:gd name="T83" fmla="*/ 0 h 1603"/>
                <a:gd name="T84" fmla="*/ 0 w 1475"/>
                <a:gd name="T85" fmla="*/ 0 h 1603"/>
                <a:gd name="T86" fmla="*/ 0 w 1475"/>
                <a:gd name="T87" fmla="*/ 0 h 1603"/>
                <a:gd name="T88" fmla="*/ 0 w 1475"/>
                <a:gd name="T89" fmla="*/ 0 h 1603"/>
                <a:gd name="T90" fmla="*/ 0 w 1475"/>
                <a:gd name="T91" fmla="*/ 0 h 1603"/>
                <a:gd name="T92" fmla="*/ 0 w 1475"/>
                <a:gd name="T93" fmla="*/ 0 h 1603"/>
                <a:gd name="T94" fmla="*/ 0 w 1475"/>
                <a:gd name="T95" fmla="*/ 0 h 1603"/>
                <a:gd name="T96" fmla="*/ 0 w 1475"/>
                <a:gd name="T97" fmla="*/ 0 h 1603"/>
                <a:gd name="T98" fmla="*/ 0 w 1475"/>
                <a:gd name="T99" fmla="*/ 0 h 1603"/>
                <a:gd name="T100" fmla="*/ 0 w 1475"/>
                <a:gd name="T101" fmla="*/ 0 h 1603"/>
                <a:gd name="T102" fmla="*/ 0 w 1475"/>
                <a:gd name="T103" fmla="*/ 0 h 1603"/>
                <a:gd name="T104" fmla="*/ 0 w 1475"/>
                <a:gd name="T105" fmla="*/ 0 h 1603"/>
                <a:gd name="T106" fmla="*/ 0 w 1475"/>
                <a:gd name="T107" fmla="*/ 0 h 1603"/>
                <a:gd name="T108" fmla="*/ 0 w 1475"/>
                <a:gd name="T109" fmla="*/ 0 h 1603"/>
                <a:gd name="T110" fmla="*/ 0 w 1475"/>
                <a:gd name="T111" fmla="*/ 0 h 1603"/>
                <a:gd name="T112" fmla="*/ 0 w 1475"/>
                <a:gd name="T113" fmla="*/ 0 h 1603"/>
                <a:gd name="T114" fmla="*/ 0 w 1475"/>
                <a:gd name="T115" fmla="*/ 0 h 1603"/>
                <a:gd name="T116" fmla="*/ 0 w 1475"/>
                <a:gd name="T117" fmla="*/ 0 h 1603"/>
                <a:gd name="T118" fmla="*/ 0 w 1475"/>
                <a:gd name="T119" fmla="*/ 0 h 1603"/>
                <a:gd name="T120" fmla="*/ 0 w 1475"/>
                <a:gd name="T121" fmla="*/ 0 h 1603"/>
                <a:gd name="T122" fmla="*/ 0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noFill/>
            <a:ln w="0">
              <a:solidFill>
                <a:srgbClr val="000000"/>
              </a:solidFill>
              <a:round/>
              <a:headEnd/>
              <a:tailEnd/>
            </a:ln>
          </p:spPr>
          <p:txBody>
            <a:bodyPr/>
            <a:lstStyle/>
            <a:p>
              <a:endParaRPr lang="ja-JP" altLang="en-US"/>
            </a:p>
          </p:txBody>
        </p:sp>
        <p:sp>
          <p:nvSpPr>
            <p:cNvPr id="3210" name="Freeform 195"/>
            <p:cNvSpPr>
              <a:spLocks noChangeAspect="1"/>
            </p:cNvSpPr>
            <p:nvPr/>
          </p:nvSpPr>
          <p:spPr bwMode="auto">
            <a:xfrm>
              <a:off x="8601" y="3665"/>
              <a:ext cx="457" cy="606"/>
            </a:xfrm>
            <a:custGeom>
              <a:avLst/>
              <a:gdLst>
                <a:gd name="T0" fmla="*/ 0 w 993"/>
                <a:gd name="T1" fmla="*/ 0 h 1319"/>
                <a:gd name="T2" fmla="*/ 0 w 993"/>
                <a:gd name="T3" fmla="*/ 0 h 1319"/>
                <a:gd name="T4" fmla="*/ 0 w 993"/>
                <a:gd name="T5" fmla="*/ 0 h 1319"/>
                <a:gd name="T6" fmla="*/ 0 w 993"/>
                <a:gd name="T7" fmla="*/ 0 h 1319"/>
                <a:gd name="T8" fmla="*/ 0 w 993"/>
                <a:gd name="T9" fmla="*/ 0 h 1319"/>
                <a:gd name="T10" fmla="*/ 0 w 993"/>
                <a:gd name="T11" fmla="*/ 0 h 1319"/>
                <a:gd name="T12" fmla="*/ 0 w 993"/>
                <a:gd name="T13" fmla="*/ 0 h 1319"/>
                <a:gd name="T14" fmla="*/ 0 w 993"/>
                <a:gd name="T15" fmla="*/ 0 h 1319"/>
                <a:gd name="T16" fmla="*/ 0 w 993"/>
                <a:gd name="T17" fmla="*/ 0 h 1319"/>
                <a:gd name="T18" fmla="*/ 0 w 993"/>
                <a:gd name="T19" fmla="*/ 0 h 1319"/>
                <a:gd name="T20" fmla="*/ 0 w 993"/>
                <a:gd name="T21" fmla="*/ 0 h 1319"/>
                <a:gd name="T22" fmla="*/ 0 w 993"/>
                <a:gd name="T23" fmla="*/ 0 h 1319"/>
                <a:gd name="T24" fmla="*/ 0 w 993"/>
                <a:gd name="T25" fmla="*/ 0 h 1319"/>
                <a:gd name="T26" fmla="*/ 0 w 993"/>
                <a:gd name="T27" fmla="*/ 0 h 1319"/>
                <a:gd name="T28" fmla="*/ 0 w 993"/>
                <a:gd name="T29" fmla="*/ 0 h 1319"/>
                <a:gd name="T30" fmla="*/ 0 w 993"/>
                <a:gd name="T31" fmla="*/ 0 h 1319"/>
                <a:gd name="T32" fmla="*/ 0 w 993"/>
                <a:gd name="T33" fmla="*/ 0 h 1319"/>
                <a:gd name="T34" fmla="*/ 0 w 993"/>
                <a:gd name="T35" fmla="*/ 0 h 1319"/>
                <a:gd name="T36" fmla="*/ 0 w 993"/>
                <a:gd name="T37" fmla="*/ 0 h 1319"/>
                <a:gd name="T38" fmla="*/ 0 w 993"/>
                <a:gd name="T39" fmla="*/ 0 h 1319"/>
                <a:gd name="T40" fmla="*/ 0 w 993"/>
                <a:gd name="T41" fmla="*/ 0 h 1319"/>
                <a:gd name="T42" fmla="*/ 0 w 993"/>
                <a:gd name="T43" fmla="*/ 0 h 1319"/>
                <a:gd name="T44" fmla="*/ 0 w 993"/>
                <a:gd name="T45" fmla="*/ 0 h 1319"/>
                <a:gd name="T46" fmla="*/ 0 w 993"/>
                <a:gd name="T47" fmla="*/ 0 h 1319"/>
                <a:gd name="T48" fmla="*/ 0 w 993"/>
                <a:gd name="T49" fmla="*/ 0 h 1319"/>
                <a:gd name="T50" fmla="*/ 0 w 993"/>
                <a:gd name="T51" fmla="*/ 0 h 1319"/>
                <a:gd name="T52" fmla="*/ 0 w 993"/>
                <a:gd name="T53" fmla="*/ 0 h 1319"/>
                <a:gd name="T54" fmla="*/ 0 w 993"/>
                <a:gd name="T55" fmla="*/ 0 h 1319"/>
                <a:gd name="T56" fmla="*/ 0 w 993"/>
                <a:gd name="T57" fmla="*/ 0 h 1319"/>
                <a:gd name="T58" fmla="*/ 0 w 993"/>
                <a:gd name="T59" fmla="*/ 0 h 1319"/>
                <a:gd name="T60" fmla="*/ 0 w 993"/>
                <a:gd name="T61" fmla="*/ 0 h 1319"/>
                <a:gd name="T62" fmla="*/ 0 w 993"/>
                <a:gd name="T63" fmla="*/ 0 h 1319"/>
                <a:gd name="T64" fmla="*/ 0 w 993"/>
                <a:gd name="T65" fmla="*/ 0 h 1319"/>
                <a:gd name="T66" fmla="*/ 0 w 993"/>
                <a:gd name="T67" fmla="*/ 0 h 1319"/>
                <a:gd name="T68" fmla="*/ 0 w 993"/>
                <a:gd name="T69" fmla="*/ 0 h 1319"/>
                <a:gd name="T70" fmla="*/ 0 w 993"/>
                <a:gd name="T71" fmla="*/ 0 h 1319"/>
                <a:gd name="T72" fmla="*/ 0 w 993"/>
                <a:gd name="T73" fmla="*/ 0 h 1319"/>
                <a:gd name="T74" fmla="*/ 0 w 993"/>
                <a:gd name="T75" fmla="*/ 0 h 1319"/>
                <a:gd name="T76" fmla="*/ 0 w 993"/>
                <a:gd name="T77" fmla="*/ 0 h 1319"/>
                <a:gd name="T78" fmla="*/ 0 w 993"/>
                <a:gd name="T79" fmla="*/ 0 h 1319"/>
                <a:gd name="T80" fmla="*/ 0 w 993"/>
                <a:gd name="T81" fmla="*/ 0 h 1319"/>
                <a:gd name="T82" fmla="*/ 0 w 993"/>
                <a:gd name="T83" fmla="*/ 0 h 1319"/>
                <a:gd name="T84" fmla="*/ 0 w 993"/>
                <a:gd name="T85" fmla="*/ 0 h 1319"/>
                <a:gd name="T86" fmla="*/ 0 w 993"/>
                <a:gd name="T87" fmla="*/ 0 h 1319"/>
                <a:gd name="T88" fmla="*/ 0 w 993"/>
                <a:gd name="T89" fmla="*/ 0 h 1319"/>
                <a:gd name="T90" fmla="*/ 0 w 993"/>
                <a:gd name="T91" fmla="*/ 0 h 1319"/>
                <a:gd name="T92" fmla="*/ 0 w 993"/>
                <a:gd name="T93" fmla="*/ 0 h 1319"/>
                <a:gd name="T94" fmla="*/ 0 w 993"/>
                <a:gd name="T95" fmla="*/ 0 h 1319"/>
                <a:gd name="T96" fmla="*/ 0 w 993"/>
                <a:gd name="T97" fmla="*/ 0 h 1319"/>
                <a:gd name="T98" fmla="*/ 0 w 993"/>
                <a:gd name="T99" fmla="*/ 0 h 1319"/>
                <a:gd name="T100" fmla="*/ 0 w 993"/>
                <a:gd name="T101" fmla="*/ 0 h 1319"/>
                <a:gd name="T102" fmla="*/ 0 w 993"/>
                <a:gd name="T103" fmla="*/ 0 h 1319"/>
                <a:gd name="T104" fmla="*/ 0 w 993"/>
                <a:gd name="T105" fmla="*/ 0 h 1319"/>
                <a:gd name="T106" fmla="*/ 0 w 993"/>
                <a:gd name="T107" fmla="*/ 0 h 1319"/>
                <a:gd name="T108" fmla="*/ 0 w 993"/>
                <a:gd name="T109" fmla="*/ 0 h 1319"/>
                <a:gd name="T110" fmla="*/ 0 w 993"/>
                <a:gd name="T111" fmla="*/ 0 h 1319"/>
                <a:gd name="T112" fmla="*/ 0 w 993"/>
                <a:gd name="T113" fmla="*/ 0 h 1319"/>
                <a:gd name="T114" fmla="*/ 0 w 993"/>
                <a:gd name="T115" fmla="*/ 0 h 1319"/>
                <a:gd name="T116" fmla="*/ 0 w 993"/>
                <a:gd name="T117" fmla="*/ 0 h 1319"/>
                <a:gd name="T118" fmla="*/ 0 w 993"/>
                <a:gd name="T119" fmla="*/ 0 h 1319"/>
                <a:gd name="T120" fmla="*/ 0 w 993"/>
                <a:gd name="T121" fmla="*/ 0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a:lstStyle/>
            <a:p>
              <a:endParaRPr lang="ja-JP" altLang="en-US"/>
            </a:p>
          </p:txBody>
        </p:sp>
        <p:sp>
          <p:nvSpPr>
            <p:cNvPr id="3211" name="Freeform 196"/>
            <p:cNvSpPr>
              <a:spLocks noChangeAspect="1"/>
            </p:cNvSpPr>
            <p:nvPr/>
          </p:nvSpPr>
          <p:spPr bwMode="auto">
            <a:xfrm>
              <a:off x="8719" y="2492"/>
              <a:ext cx="463" cy="860"/>
            </a:xfrm>
            <a:custGeom>
              <a:avLst/>
              <a:gdLst>
                <a:gd name="T0" fmla="*/ 0 w 1006"/>
                <a:gd name="T1" fmla="*/ 0 h 1873"/>
                <a:gd name="T2" fmla="*/ 0 w 1006"/>
                <a:gd name="T3" fmla="*/ 0 h 1873"/>
                <a:gd name="T4" fmla="*/ 0 w 1006"/>
                <a:gd name="T5" fmla="*/ 0 h 1873"/>
                <a:gd name="T6" fmla="*/ 0 w 1006"/>
                <a:gd name="T7" fmla="*/ 0 h 1873"/>
                <a:gd name="T8" fmla="*/ 0 w 1006"/>
                <a:gd name="T9" fmla="*/ 0 h 1873"/>
                <a:gd name="T10" fmla="*/ 0 w 1006"/>
                <a:gd name="T11" fmla="*/ 0 h 1873"/>
                <a:gd name="T12" fmla="*/ 0 w 1006"/>
                <a:gd name="T13" fmla="*/ 0 h 1873"/>
                <a:gd name="T14" fmla="*/ 0 w 1006"/>
                <a:gd name="T15" fmla="*/ 0 h 1873"/>
                <a:gd name="T16" fmla="*/ 0 w 1006"/>
                <a:gd name="T17" fmla="*/ 0 h 1873"/>
                <a:gd name="T18" fmla="*/ 0 w 1006"/>
                <a:gd name="T19" fmla="*/ 0 h 1873"/>
                <a:gd name="T20" fmla="*/ 0 w 1006"/>
                <a:gd name="T21" fmla="*/ 0 h 1873"/>
                <a:gd name="T22" fmla="*/ 0 w 1006"/>
                <a:gd name="T23" fmla="*/ 0 h 1873"/>
                <a:gd name="T24" fmla="*/ 0 w 1006"/>
                <a:gd name="T25" fmla="*/ 0 h 1873"/>
                <a:gd name="T26" fmla="*/ 0 w 1006"/>
                <a:gd name="T27" fmla="*/ 0 h 1873"/>
                <a:gd name="T28" fmla="*/ 0 w 1006"/>
                <a:gd name="T29" fmla="*/ 0 h 1873"/>
                <a:gd name="T30" fmla="*/ 0 w 1006"/>
                <a:gd name="T31" fmla="*/ 0 h 1873"/>
                <a:gd name="T32" fmla="*/ 0 w 1006"/>
                <a:gd name="T33" fmla="*/ 0 h 1873"/>
                <a:gd name="T34" fmla="*/ 0 w 1006"/>
                <a:gd name="T35" fmla="*/ 0 h 1873"/>
                <a:gd name="T36" fmla="*/ 0 w 1006"/>
                <a:gd name="T37" fmla="*/ 0 h 1873"/>
                <a:gd name="T38" fmla="*/ 0 w 1006"/>
                <a:gd name="T39" fmla="*/ 0 h 1873"/>
                <a:gd name="T40" fmla="*/ 0 w 1006"/>
                <a:gd name="T41" fmla="*/ 0 h 1873"/>
                <a:gd name="T42" fmla="*/ 0 w 1006"/>
                <a:gd name="T43" fmla="*/ 0 h 1873"/>
                <a:gd name="T44" fmla="*/ 0 w 1006"/>
                <a:gd name="T45" fmla="*/ 0 h 1873"/>
                <a:gd name="T46" fmla="*/ 0 w 1006"/>
                <a:gd name="T47" fmla="*/ 0 h 1873"/>
                <a:gd name="T48" fmla="*/ 0 w 1006"/>
                <a:gd name="T49" fmla="*/ 0 h 1873"/>
                <a:gd name="T50" fmla="*/ 0 w 1006"/>
                <a:gd name="T51" fmla="*/ 0 h 1873"/>
                <a:gd name="T52" fmla="*/ 0 w 1006"/>
                <a:gd name="T53" fmla="*/ 0 h 1873"/>
                <a:gd name="T54" fmla="*/ 0 w 1006"/>
                <a:gd name="T55" fmla="*/ 0 h 1873"/>
                <a:gd name="T56" fmla="*/ 0 w 1006"/>
                <a:gd name="T57" fmla="*/ 0 h 1873"/>
                <a:gd name="T58" fmla="*/ 0 w 1006"/>
                <a:gd name="T59" fmla="*/ 0 h 1873"/>
                <a:gd name="T60" fmla="*/ 0 w 1006"/>
                <a:gd name="T61" fmla="*/ 0 h 1873"/>
                <a:gd name="T62" fmla="*/ 0 w 1006"/>
                <a:gd name="T63" fmla="*/ 0 h 1873"/>
                <a:gd name="T64" fmla="*/ 0 w 1006"/>
                <a:gd name="T65" fmla="*/ 0 h 1873"/>
                <a:gd name="T66" fmla="*/ 0 w 1006"/>
                <a:gd name="T67" fmla="*/ 0 h 1873"/>
                <a:gd name="T68" fmla="*/ 0 w 1006"/>
                <a:gd name="T69" fmla="*/ 0 h 1873"/>
                <a:gd name="T70" fmla="*/ 0 w 1006"/>
                <a:gd name="T71" fmla="*/ 0 h 1873"/>
                <a:gd name="T72" fmla="*/ 0 w 1006"/>
                <a:gd name="T73" fmla="*/ 0 h 1873"/>
                <a:gd name="T74" fmla="*/ 0 w 1006"/>
                <a:gd name="T75" fmla="*/ 0 h 1873"/>
                <a:gd name="T76" fmla="*/ 0 w 1006"/>
                <a:gd name="T77" fmla="*/ 0 h 1873"/>
                <a:gd name="T78" fmla="*/ 0 w 1006"/>
                <a:gd name="T79" fmla="*/ 0 h 1873"/>
                <a:gd name="T80" fmla="*/ 0 w 1006"/>
                <a:gd name="T81" fmla="*/ 0 h 1873"/>
                <a:gd name="T82" fmla="*/ 0 w 1006"/>
                <a:gd name="T83" fmla="*/ 0 h 1873"/>
                <a:gd name="T84" fmla="*/ 0 w 1006"/>
                <a:gd name="T85" fmla="*/ 0 h 1873"/>
                <a:gd name="T86" fmla="*/ 0 w 1006"/>
                <a:gd name="T87" fmla="*/ 0 h 1873"/>
                <a:gd name="T88" fmla="*/ 0 w 1006"/>
                <a:gd name="T89" fmla="*/ 0 h 1873"/>
                <a:gd name="T90" fmla="*/ 0 w 1006"/>
                <a:gd name="T91" fmla="*/ 0 h 1873"/>
                <a:gd name="T92" fmla="*/ 0 w 1006"/>
                <a:gd name="T93" fmla="*/ 0 h 1873"/>
                <a:gd name="T94" fmla="*/ 0 w 1006"/>
                <a:gd name="T95" fmla="*/ 0 h 1873"/>
                <a:gd name="T96" fmla="*/ 0 w 1006"/>
                <a:gd name="T97" fmla="*/ 0 h 1873"/>
                <a:gd name="T98" fmla="*/ 0 w 1006"/>
                <a:gd name="T99" fmla="*/ 0 h 1873"/>
                <a:gd name="T100" fmla="*/ 0 w 1006"/>
                <a:gd name="T101" fmla="*/ 0 h 1873"/>
                <a:gd name="T102" fmla="*/ 0 w 1006"/>
                <a:gd name="T103" fmla="*/ 0 h 1873"/>
                <a:gd name="T104" fmla="*/ 0 w 1006"/>
                <a:gd name="T105" fmla="*/ 0 h 1873"/>
                <a:gd name="T106" fmla="*/ 0 w 1006"/>
                <a:gd name="T107" fmla="*/ 0 h 1873"/>
                <a:gd name="T108" fmla="*/ 0 w 1006"/>
                <a:gd name="T109" fmla="*/ 0 h 1873"/>
                <a:gd name="T110" fmla="*/ 0 w 1006"/>
                <a:gd name="T111" fmla="*/ 0 h 1873"/>
                <a:gd name="T112" fmla="*/ 0 w 1006"/>
                <a:gd name="T113" fmla="*/ 0 h 1873"/>
                <a:gd name="T114" fmla="*/ 0 w 1006"/>
                <a:gd name="T115" fmla="*/ 0 h 1873"/>
                <a:gd name="T116" fmla="*/ 0 w 1006"/>
                <a:gd name="T117" fmla="*/ 0 h 1873"/>
                <a:gd name="T118" fmla="*/ 0 w 1006"/>
                <a:gd name="T119" fmla="*/ 0 h 1873"/>
                <a:gd name="T120" fmla="*/ 0 w 1006"/>
                <a:gd name="T121" fmla="*/ 0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a:solidFill>
                <a:srgbClr val="000000"/>
              </a:solidFill>
              <a:round/>
              <a:headEnd/>
              <a:tailEnd/>
            </a:ln>
          </p:spPr>
          <p:txBody>
            <a:bodyPr/>
            <a:lstStyle/>
            <a:p>
              <a:endParaRPr lang="ja-JP" altLang="en-US"/>
            </a:p>
          </p:txBody>
        </p:sp>
        <p:sp>
          <p:nvSpPr>
            <p:cNvPr id="3212" name="Freeform 197"/>
            <p:cNvSpPr>
              <a:spLocks noChangeAspect="1"/>
            </p:cNvSpPr>
            <p:nvPr/>
          </p:nvSpPr>
          <p:spPr bwMode="auto">
            <a:xfrm>
              <a:off x="8720" y="4296"/>
              <a:ext cx="575" cy="1126"/>
            </a:xfrm>
            <a:custGeom>
              <a:avLst/>
              <a:gdLst>
                <a:gd name="T0" fmla="*/ 0 w 1248"/>
                <a:gd name="T1" fmla="*/ 0 h 2454"/>
                <a:gd name="T2" fmla="*/ 0 w 1248"/>
                <a:gd name="T3" fmla="*/ 0 h 2454"/>
                <a:gd name="T4" fmla="*/ 0 w 1248"/>
                <a:gd name="T5" fmla="*/ 0 h 2454"/>
                <a:gd name="T6" fmla="*/ 0 w 1248"/>
                <a:gd name="T7" fmla="*/ 0 h 2454"/>
                <a:gd name="T8" fmla="*/ 0 w 1248"/>
                <a:gd name="T9" fmla="*/ 0 h 2454"/>
                <a:gd name="T10" fmla="*/ 0 w 1248"/>
                <a:gd name="T11" fmla="*/ 0 h 2454"/>
                <a:gd name="T12" fmla="*/ 0 w 1248"/>
                <a:gd name="T13" fmla="*/ 0 h 2454"/>
                <a:gd name="T14" fmla="*/ 0 w 1248"/>
                <a:gd name="T15" fmla="*/ 0 h 2454"/>
                <a:gd name="T16" fmla="*/ 0 w 1248"/>
                <a:gd name="T17" fmla="*/ 0 h 2454"/>
                <a:gd name="T18" fmla="*/ 0 w 1248"/>
                <a:gd name="T19" fmla="*/ 0 h 2454"/>
                <a:gd name="T20" fmla="*/ 0 w 1248"/>
                <a:gd name="T21" fmla="*/ 0 h 2454"/>
                <a:gd name="T22" fmla="*/ 0 w 1248"/>
                <a:gd name="T23" fmla="*/ 0 h 2454"/>
                <a:gd name="T24" fmla="*/ 0 w 1248"/>
                <a:gd name="T25" fmla="*/ 0 h 2454"/>
                <a:gd name="T26" fmla="*/ 0 w 1248"/>
                <a:gd name="T27" fmla="*/ 0 h 2454"/>
                <a:gd name="T28" fmla="*/ 0 w 1248"/>
                <a:gd name="T29" fmla="*/ 0 h 2454"/>
                <a:gd name="T30" fmla="*/ 0 w 1248"/>
                <a:gd name="T31" fmla="*/ 0 h 2454"/>
                <a:gd name="T32" fmla="*/ 0 w 1248"/>
                <a:gd name="T33" fmla="*/ 0 h 2454"/>
                <a:gd name="T34" fmla="*/ 0 w 1248"/>
                <a:gd name="T35" fmla="*/ 0 h 2454"/>
                <a:gd name="T36" fmla="*/ 0 w 1248"/>
                <a:gd name="T37" fmla="*/ 0 h 2454"/>
                <a:gd name="T38" fmla="*/ 0 w 1248"/>
                <a:gd name="T39" fmla="*/ 0 h 2454"/>
                <a:gd name="T40" fmla="*/ 0 w 1248"/>
                <a:gd name="T41" fmla="*/ 0 h 2454"/>
                <a:gd name="T42" fmla="*/ 0 w 1248"/>
                <a:gd name="T43" fmla="*/ 0 h 2454"/>
                <a:gd name="T44" fmla="*/ 0 w 1248"/>
                <a:gd name="T45" fmla="*/ 0 h 2454"/>
                <a:gd name="T46" fmla="*/ 0 w 1248"/>
                <a:gd name="T47" fmla="*/ 0 h 2454"/>
                <a:gd name="T48" fmla="*/ 0 w 1248"/>
                <a:gd name="T49" fmla="*/ 0 h 2454"/>
                <a:gd name="T50" fmla="*/ 0 w 1248"/>
                <a:gd name="T51" fmla="*/ 0 h 2454"/>
                <a:gd name="T52" fmla="*/ 0 w 1248"/>
                <a:gd name="T53" fmla="*/ 0 h 2454"/>
                <a:gd name="T54" fmla="*/ 0 w 1248"/>
                <a:gd name="T55" fmla="*/ 0 h 2454"/>
                <a:gd name="T56" fmla="*/ 0 w 1248"/>
                <a:gd name="T57" fmla="*/ 0 h 2454"/>
                <a:gd name="T58" fmla="*/ 0 w 1248"/>
                <a:gd name="T59" fmla="*/ 0 h 2454"/>
                <a:gd name="T60" fmla="*/ 0 w 1248"/>
                <a:gd name="T61" fmla="*/ 0 h 2454"/>
                <a:gd name="T62" fmla="*/ 0 w 1248"/>
                <a:gd name="T63" fmla="*/ 0 h 2454"/>
                <a:gd name="T64" fmla="*/ 0 w 1248"/>
                <a:gd name="T65" fmla="*/ 0 h 2454"/>
                <a:gd name="T66" fmla="*/ 0 w 1248"/>
                <a:gd name="T67" fmla="*/ 0 h 2454"/>
                <a:gd name="T68" fmla="*/ 0 w 1248"/>
                <a:gd name="T69" fmla="*/ 0 h 2454"/>
                <a:gd name="T70" fmla="*/ 0 w 1248"/>
                <a:gd name="T71" fmla="*/ 0 h 2454"/>
                <a:gd name="T72" fmla="*/ 0 w 1248"/>
                <a:gd name="T73" fmla="*/ 0 h 2454"/>
                <a:gd name="T74" fmla="*/ 0 w 1248"/>
                <a:gd name="T75" fmla="*/ 0 h 2454"/>
                <a:gd name="T76" fmla="*/ 0 w 1248"/>
                <a:gd name="T77" fmla="*/ 0 h 2454"/>
                <a:gd name="T78" fmla="*/ 0 w 1248"/>
                <a:gd name="T79" fmla="*/ 0 h 2454"/>
                <a:gd name="T80" fmla="*/ 0 w 1248"/>
                <a:gd name="T81" fmla="*/ 0 h 2454"/>
                <a:gd name="T82" fmla="*/ 0 w 1248"/>
                <a:gd name="T83" fmla="*/ 0 h 2454"/>
                <a:gd name="T84" fmla="*/ 0 w 1248"/>
                <a:gd name="T85" fmla="*/ 0 h 2454"/>
                <a:gd name="T86" fmla="*/ 0 w 1248"/>
                <a:gd name="T87" fmla="*/ 0 h 2454"/>
                <a:gd name="T88" fmla="*/ 0 w 1248"/>
                <a:gd name="T89" fmla="*/ 0 h 2454"/>
                <a:gd name="T90" fmla="*/ 0 w 1248"/>
                <a:gd name="T91" fmla="*/ 0 h 2454"/>
                <a:gd name="T92" fmla="*/ 0 w 1248"/>
                <a:gd name="T93" fmla="*/ 0 h 2454"/>
                <a:gd name="T94" fmla="*/ 0 w 1248"/>
                <a:gd name="T95" fmla="*/ 0 h 2454"/>
                <a:gd name="T96" fmla="*/ 0 w 1248"/>
                <a:gd name="T97" fmla="*/ 0 h 2454"/>
                <a:gd name="T98" fmla="*/ 0 w 1248"/>
                <a:gd name="T99" fmla="*/ 0 h 2454"/>
                <a:gd name="T100" fmla="*/ 0 w 1248"/>
                <a:gd name="T101" fmla="*/ 0 h 2454"/>
                <a:gd name="T102" fmla="*/ 0 w 1248"/>
                <a:gd name="T103" fmla="*/ 0 h 2454"/>
                <a:gd name="T104" fmla="*/ 0 w 1248"/>
                <a:gd name="T105" fmla="*/ 0 h 2454"/>
                <a:gd name="T106" fmla="*/ 0 w 1248"/>
                <a:gd name="T107" fmla="*/ 0 h 2454"/>
                <a:gd name="T108" fmla="*/ 0 w 1248"/>
                <a:gd name="T109" fmla="*/ 0 h 2454"/>
                <a:gd name="T110" fmla="*/ 0 w 1248"/>
                <a:gd name="T111" fmla="*/ 0 h 2454"/>
                <a:gd name="T112" fmla="*/ 0 w 1248"/>
                <a:gd name="T113" fmla="*/ 0 h 2454"/>
                <a:gd name="T114" fmla="*/ 0 w 1248"/>
                <a:gd name="T115" fmla="*/ 0 h 2454"/>
                <a:gd name="T116" fmla="*/ 0 w 1248"/>
                <a:gd name="T117" fmla="*/ 0 h 2454"/>
                <a:gd name="T118" fmla="*/ 0 w 1248"/>
                <a:gd name="T119" fmla="*/ 0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a:lstStyle/>
            <a:p>
              <a:endParaRPr lang="ja-JP" altLang="en-US"/>
            </a:p>
          </p:txBody>
        </p:sp>
        <p:sp>
          <p:nvSpPr>
            <p:cNvPr id="3213" name="Freeform 198"/>
            <p:cNvSpPr>
              <a:spLocks noChangeAspect="1"/>
            </p:cNvSpPr>
            <p:nvPr/>
          </p:nvSpPr>
          <p:spPr bwMode="auto">
            <a:xfrm>
              <a:off x="9006" y="3502"/>
              <a:ext cx="555" cy="397"/>
            </a:xfrm>
            <a:custGeom>
              <a:avLst/>
              <a:gdLst>
                <a:gd name="T0" fmla="*/ 0 w 1205"/>
                <a:gd name="T1" fmla="*/ 0 h 865"/>
                <a:gd name="T2" fmla="*/ 0 w 1205"/>
                <a:gd name="T3" fmla="*/ 0 h 865"/>
                <a:gd name="T4" fmla="*/ 0 w 1205"/>
                <a:gd name="T5" fmla="*/ 0 h 865"/>
                <a:gd name="T6" fmla="*/ 0 w 1205"/>
                <a:gd name="T7" fmla="*/ 0 h 865"/>
                <a:gd name="T8" fmla="*/ 0 w 1205"/>
                <a:gd name="T9" fmla="*/ 0 h 865"/>
                <a:gd name="T10" fmla="*/ 0 w 1205"/>
                <a:gd name="T11" fmla="*/ 0 h 865"/>
                <a:gd name="T12" fmla="*/ 0 w 1205"/>
                <a:gd name="T13" fmla="*/ 0 h 865"/>
                <a:gd name="T14" fmla="*/ 0 w 1205"/>
                <a:gd name="T15" fmla="*/ 0 h 865"/>
                <a:gd name="T16" fmla="*/ 0 w 1205"/>
                <a:gd name="T17" fmla="*/ 0 h 865"/>
                <a:gd name="T18" fmla="*/ 0 w 1205"/>
                <a:gd name="T19" fmla="*/ 0 h 865"/>
                <a:gd name="T20" fmla="*/ 0 w 1205"/>
                <a:gd name="T21" fmla="*/ 0 h 865"/>
                <a:gd name="T22" fmla="*/ 0 w 1205"/>
                <a:gd name="T23" fmla="*/ 0 h 865"/>
                <a:gd name="T24" fmla="*/ 0 w 1205"/>
                <a:gd name="T25" fmla="*/ 0 h 865"/>
                <a:gd name="T26" fmla="*/ 0 w 1205"/>
                <a:gd name="T27" fmla="*/ 0 h 865"/>
                <a:gd name="T28" fmla="*/ 0 w 1205"/>
                <a:gd name="T29" fmla="*/ 0 h 865"/>
                <a:gd name="T30" fmla="*/ 0 w 1205"/>
                <a:gd name="T31" fmla="*/ 0 h 865"/>
                <a:gd name="T32" fmla="*/ 0 w 1205"/>
                <a:gd name="T33" fmla="*/ 0 h 865"/>
                <a:gd name="T34" fmla="*/ 0 w 1205"/>
                <a:gd name="T35" fmla="*/ 0 h 865"/>
                <a:gd name="T36" fmla="*/ 0 w 1205"/>
                <a:gd name="T37" fmla="*/ 0 h 865"/>
                <a:gd name="T38" fmla="*/ 0 w 1205"/>
                <a:gd name="T39" fmla="*/ 0 h 865"/>
                <a:gd name="T40" fmla="*/ 0 w 1205"/>
                <a:gd name="T41" fmla="*/ 0 h 865"/>
                <a:gd name="T42" fmla="*/ 0 w 1205"/>
                <a:gd name="T43" fmla="*/ 0 h 865"/>
                <a:gd name="T44" fmla="*/ 0 w 1205"/>
                <a:gd name="T45" fmla="*/ 0 h 865"/>
                <a:gd name="T46" fmla="*/ 0 w 1205"/>
                <a:gd name="T47" fmla="*/ 0 h 865"/>
                <a:gd name="T48" fmla="*/ 0 w 1205"/>
                <a:gd name="T49" fmla="*/ 0 h 865"/>
                <a:gd name="T50" fmla="*/ 0 w 1205"/>
                <a:gd name="T51" fmla="*/ 0 h 865"/>
                <a:gd name="T52" fmla="*/ 0 w 1205"/>
                <a:gd name="T53" fmla="*/ 0 h 865"/>
                <a:gd name="T54" fmla="*/ 0 w 1205"/>
                <a:gd name="T55" fmla="*/ 0 h 865"/>
                <a:gd name="T56" fmla="*/ 0 w 1205"/>
                <a:gd name="T57" fmla="*/ 0 h 865"/>
                <a:gd name="T58" fmla="*/ 0 w 1205"/>
                <a:gd name="T59" fmla="*/ 0 h 865"/>
                <a:gd name="T60" fmla="*/ 0 w 1205"/>
                <a:gd name="T61" fmla="*/ 0 h 865"/>
                <a:gd name="T62" fmla="*/ 0 w 1205"/>
                <a:gd name="T63" fmla="*/ 0 h 865"/>
                <a:gd name="T64" fmla="*/ 0 w 1205"/>
                <a:gd name="T65" fmla="*/ 0 h 865"/>
                <a:gd name="T66" fmla="*/ 0 w 1205"/>
                <a:gd name="T67" fmla="*/ 0 h 865"/>
                <a:gd name="T68" fmla="*/ 0 w 1205"/>
                <a:gd name="T69" fmla="*/ 0 h 865"/>
                <a:gd name="T70" fmla="*/ 0 w 1205"/>
                <a:gd name="T71" fmla="*/ 0 h 865"/>
                <a:gd name="T72" fmla="*/ 0 w 1205"/>
                <a:gd name="T73" fmla="*/ 0 h 865"/>
                <a:gd name="T74" fmla="*/ 0 w 1205"/>
                <a:gd name="T75" fmla="*/ 0 h 865"/>
                <a:gd name="T76" fmla="*/ 0 w 1205"/>
                <a:gd name="T77" fmla="*/ 0 h 865"/>
                <a:gd name="T78" fmla="*/ 0 w 1205"/>
                <a:gd name="T79" fmla="*/ 0 h 865"/>
                <a:gd name="T80" fmla="*/ 0 w 1205"/>
                <a:gd name="T81" fmla="*/ 0 h 865"/>
                <a:gd name="T82" fmla="*/ 0 w 1205"/>
                <a:gd name="T83" fmla="*/ 0 h 865"/>
                <a:gd name="T84" fmla="*/ 0 w 1205"/>
                <a:gd name="T85" fmla="*/ 0 h 865"/>
                <a:gd name="T86" fmla="*/ 0 w 1205"/>
                <a:gd name="T87" fmla="*/ 0 h 865"/>
                <a:gd name="T88" fmla="*/ 0 w 1205"/>
                <a:gd name="T89" fmla="*/ 0 h 865"/>
                <a:gd name="T90" fmla="*/ 0 w 1205"/>
                <a:gd name="T91" fmla="*/ 0 h 865"/>
                <a:gd name="T92" fmla="*/ 0 w 1205"/>
                <a:gd name="T93" fmla="*/ 0 h 865"/>
                <a:gd name="T94" fmla="*/ 0 w 1205"/>
                <a:gd name="T95" fmla="*/ 0 h 865"/>
                <a:gd name="T96" fmla="*/ 0 w 1205"/>
                <a:gd name="T97" fmla="*/ 0 h 865"/>
                <a:gd name="T98" fmla="*/ 0 w 1205"/>
                <a:gd name="T99" fmla="*/ 0 h 865"/>
                <a:gd name="T100" fmla="*/ 0 w 1205"/>
                <a:gd name="T101" fmla="*/ 0 h 865"/>
                <a:gd name="T102" fmla="*/ 0 w 1205"/>
                <a:gd name="T103" fmla="*/ 0 h 865"/>
                <a:gd name="T104" fmla="*/ 0 w 1205"/>
                <a:gd name="T105" fmla="*/ 0 h 865"/>
                <a:gd name="T106" fmla="*/ 0 w 1205"/>
                <a:gd name="T107" fmla="*/ 0 h 865"/>
                <a:gd name="T108" fmla="*/ 0 w 1205"/>
                <a:gd name="T109" fmla="*/ 0 h 865"/>
                <a:gd name="T110" fmla="*/ 0 w 1205"/>
                <a:gd name="T111" fmla="*/ 0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noFill/>
            <a:ln w="0">
              <a:solidFill>
                <a:srgbClr val="000000"/>
              </a:solidFill>
              <a:round/>
              <a:headEnd/>
              <a:tailEnd/>
            </a:ln>
          </p:spPr>
          <p:txBody>
            <a:bodyPr/>
            <a:lstStyle/>
            <a:p>
              <a:endParaRPr lang="ja-JP" altLang="en-US"/>
            </a:p>
          </p:txBody>
        </p:sp>
        <p:sp>
          <p:nvSpPr>
            <p:cNvPr id="3214" name="Freeform 199"/>
            <p:cNvSpPr>
              <a:spLocks noChangeAspect="1"/>
            </p:cNvSpPr>
            <p:nvPr/>
          </p:nvSpPr>
          <p:spPr bwMode="auto">
            <a:xfrm>
              <a:off x="8536" y="1776"/>
              <a:ext cx="979" cy="990"/>
            </a:xfrm>
            <a:custGeom>
              <a:avLst/>
              <a:gdLst>
                <a:gd name="T0" fmla="*/ 0 w 2128"/>
                <a:gd name="T1" fmla="*/ 0 h 2156"/>
                <a:gd name="T2" fmla="*/ 0 w 2128"/>
                <a:gd name="T3" fmla="*/ 0 h 2156"/>
                <a:gd name="T4" fmla="*/ 0 w 2128"/>
                <a:gd name="T5" fmla="*/ 0 h 2156"/>
                <a:gd name="T6" fmla="*/ 0 w 2128"/>
                <a:gd name="T7" fmla="*/ 0 h 2156"/>
                <a:gd name="T8" fmla="*/ 0 w 2128"/>
                <a:gd name="T9" fmla="*/ 0 h 2156"/>
                <a:gd name="T10" fmla="*/ 0 w 2128"/>
                <a:gd name="T11" fmla="*/ 0 h 2156"/>
                <a:gd name="T12" fmla="*/ 0 w 2128"/>
                <a:gd name="T13" fmla="*/ 0 h 2156"/>
                <a:gd name="T14" fmla="*/ 0 w 2128"/>
                <a:gd name="T15" fmla="*/ 0 h 2156"/>
                <a:gd name="T16" fmla="*/ 0 w 2128"/>
                <a:gd name="T17" fmla="*/ 0 h 2156"/>
                <a:gd name="T18" fmla="*/ 0 w 2128"/>
                <a:gd name="T19" fmla="*/ 0 h 2156"/>
                <a:gd name="T20" fmla="*/ 0 w 2128"/>
                <a:gd name="T21" fmla="*/ 0 h 2156"/>
                <a:gd name="T22" fmla="*/ 0 w 2128"/>
                <a:gd name="T23" fmla="*/ 0 h 2156"/>
                <a:gd name="T24" fmla="*/ 0 w 2128"/>
                <a:gd name="T25" fmla="*/ 0 h 2156"/>
                <a:gd name="T26" fmla="*/ 0 w 2128"/>
                <a:gd name="T27" fmla="*/ 0 h 2156"/>
                <a:gd name="T28" fmla="*/ 0 w 2128"/>
                <a:gd name="T29" fmla="*/ 0 h 2156"/>
                <a:gd name="T30" fmla="*/ 0 w 2128"/>
                <a:gd name="T31" fmla="*/ 0 h 2156"/>
                <a:gd name="T32" fmla="*/ 0 w 2128"/>
                <a:gd name="T33" fmla="*/ 0 h 2156"/>
                <a:gd name="T34" fmla="*/ 0 w 2128"/>
                <a:gd name="T35" fmla="*/ 0 h 2156"/>
                <a:gd name="T36" fmla="*/ 0 w 2128"/>
                <a:gd name="T37" fmla="*/ 0 h 2156"/>
                <a:gd name="T38" fmla="*/ 0 w 2128"/>
                <a:gd name="T39" fmla="*/ 0 h 2156"/>
                <a:gd name="T40" fmla="*/ 0 w 2128"/>
                <a:gd name="T41" fmla="*/ 0 h 2156"/>
                <a:gd name="T42" fmla="*/ 0 w 2128"/>
                <a:gd name="T43" fmla="*/ 0 h 2156"/>
                <a:gd name="T44" fmla="*/ 0 w 2128"/>
                <a:gd name="T45" fmla="*/ 0 h 2156"/>
                <a:gd name="T46" fmla="*/ 0 w 2128"/>
                <a:gd name="T47" fmla="*/ 0 h 2156"/>
                <a:gd name="T48" fmla="*/ 0 w 2128"/>
                <a:gd name="T49" fmla="*/ 0 h 2156"/>
                <a:gd name="T50" fmla="*/ 0 w 2128"/>
                <a:gd name="T51" fmla="*/ 0 h 2156"/>
                <a:gd name="T52" fmla="*/ 0 w 2128"/>
                <a:gd name="T53" fmla="*/ 0 h 2156"/>
                <a:gd name="T54" fmla="*/ 0 w 2128"/>
                <a:gd name="T55" fmla="*/ 0 h 2156"/>
                <a:gd name="T56" fmla="*/ 0 w 2128"/>
                <a:gd name="T57" fmla="*/ 0 h 2156"/>
                <a:gd name="T58" fmla="*/ 0 w 2128"/>
                <a:gd name="T59" fmla="*/ 0 h 2156"/>
                <a:gd name="T60" fmla="*/ 0 w 2128"/>
                <a:gd name="T61" fmla="*/ 0 h 2156"/>
                <a:gd name="T62" fmla="*/ 0 w 2128"/>
                <a:gd name="T63" fmla="*/ 0 h 2156"/>
                <a:gd name="T64" fmla="*/ 0 w 2128"/>
                <a:gd name="T65" fmla="*/ 0 h 2156"/>
                <a:gd name="T66" fmla="*/ 0 w 2128"/>
                <a:gd name="T67" fmla="*/ 0 h 2156"/>
                <a:gd name="T68" fmla="*/ 0 w 2128"/>
                <a:gd name="T69" fmla="*/ 0 h 2156"/>
                <a:gd name="T70" fmla="*/ 0 w 2128"/>
                <a:gd name="T71" fmla="*/ 0 h 2156"/>
                <a:gd name="T72" fmla="*/ 0 w 2128"/>
                <a:gd name="T73" fmla="*/ 0 h 2156"/>
                <a:gd name="T74" fmla="*/ 0 w 2128"/>
                <a:gd name="T75" fmla="*/ 0 h 2156"/>
                <a:gd name="T76" fmla="*/ 0 w 2128"/>
                <a:gd name="T77" fmla="*/ 0 h 2156"/>
                <a:gd name="T78" fmla="*/ 0 w 2128"/>
                <a:gd name="T79" fmla="*/ 0 h 2156"/>
                <a:gd name="T80" fmla="*/ 0 w 2128"/>
                <a:gd name="T81" fmla="*/ 0 h 2156"/>
                <a:gd name="T82" fmla="*/ 0 w 2128"/>
                <a:gd name="T83" fmla="*/ 0 h 2156"/>
                <a:gd name="T84" fmla="*/ 0 w 2128"/>
                <a:gd name="T85" fmla="*/ 0 h 2156"/>
                <a:gd name="T86" fmla="*/ 0 w 2128"/>
                <a:gd name="T87" fmla="*/ 0 h 2156"/>
                <a:gd name="T88" fmla="*/ 0 w 2128"/>
                <a:gd name="T89" fmla="*/ 0 h 2156"/>
                <a:gd name="T90" fmla="*/ 0 w 2128"/>
                <a:gd name="T91" fmla="*/ 0 h 2156"/>
                <a:gd name="T92" fmla="*/ 0 w 2128"/>
                <a:gd name="T93" fmla="*/ 0 h 2156"/>
                <a:gd name="T94" fmla="*/ 0 w 2128"/>
                <a:gd name="T95" fmla="*/ 0 h 2156"/>
                <a:gd name="T96" fmla="*/ 0 w 2128"/>
                <a:gd name="T97" fmla="*/ 0 h 2156"/>
                <a:gd name="T98" fmla="*/ 0 w 2128"/>
                <a:gd name="T99" fmla="*/ 0 h 2156"/>
                <a:gd name="T100" fmla="*/ 0 w 2128"/>
                <a:gd name="T101" fmla="*/ 0 h 2156"/>
                <a:gd name="T102" fmla="*/ 0 w 2128"/>
                <a:gd name="T103" fmla="*/ 0 h 2156"/>
                <a:gd name="T104" fmla="*/ 0 w 2128"/>
                <a:gd name="T105" fmla="*/ 0 h 2156"/>
                <a:gd name="T106" fmla="*/ 0 w 2128"/>
                <a:gd name="T107" fmla="*/ 0 h 2156"/>
                <a:gd name="T108" fmla="*/ 0 w 2128"/>
                <a:gd name="T109" fmla="*/ 0 h 2156"/>
                <a:gd name="T110" fmla="*/ 0 w 2128"/>
                <a:gd name="T111" fmla="*/ 0 h 2156"/>
                <a:gd name="T112" fmla="*/ 0 w 2128"/>
                <a:gd name="T113" fmla="*/ 0 h 2156"/>
                <a:gd name="T114" fmla="*/ 0 w 2128"/>
                <a:gd name="T115" fmla="*/ 0 h 2156"/>
                <a:gd name="T116" fmla="*/ 0 w 2128"/>
                <a:gd name="T117" fmla="*/ 0 h 2156"/>
                <a:gd name="T118" fmla="*/ 0 w 2128"/>
                <a:gd name="T119" fmla="*/ 0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a:solidFill>
                <a:srgbClr val="000000"/>
              </a:solidFill>
              <a:round/>
              <a:headEnd/>
              <a:tailEnd/>
            </a:ln>
          </p:spPr>
          <p:txBody>
            <a:bodyPr/>
            <a:lstStyle/>
            <a:p>
              <a:endParaRPr lang="ja-JP" altLang="en-US"/>
            </a:p>
          </p:txBody>
        </p:sp>
        <p:sp>
          <p:nvSpPr>
            <p:cNvPr id="3215" name="Freeform 200"/>
            <p:cNvSpPr>
              <a:spLocks noChangeAspect="1"/>
            </p:cNvSpPr>
            <p:nvPr/>
          </p:nvSpPr>
          <p:spPr bwMode="auto">
            <a:xfrm>
              <a:off x="7863" y="3033"/>
              <a:ext cx="490" cy="528"/>
            </a:xfrm>
            <a:custGeom>
              <a:avLst/>
              <a:gdLst>
                <a:gd name="T0" fmla="*/ 0 w 1063"/>
                <a:gd name="T1" fmla="*/ 0 h 1149"/>
                <a:gd name="T2" fmla="*/ 0 w 1063"/>
                <a:gd name="T3" fmla="*/ 0 h 1149"/>
                <a:gd name="T4" fmla="*/ 0 w 1063"/>
                <a:gd name="T5" fmla="*/ 0 h 1149"/>
                <a:gd name="T6" fmla="*/ 0 w 1063"/>
                <a:gd name="T7" fmla="*/ 0 h 1149"/>
                <a:gd name="T8" fmla="*/ 0 w 1063"/>
                <a:gd name="T9" fmla="*/ 0 h 1149"/>
                <a:gd name="T10" fmla="*/ 0 w 1063"/>
                <a:gd name="T11" fmla="*/ 0 h 1149"/>
                <a:gd name="T12" fmla="*/ 0 w 1063"/>
                <a:gd name="T13" fmla="*/ 0 h 1149"/>
                <a:gd name="T14" fmla="*/ 0 w 1063"/>
                <a:gd name="T15" fmla="*/ 0 h 1149"/>
                <a:gd name="T16" fmla="*/ 0 w 1063"/>
                <a:gd name="T17" fmla="*/ 0 h 1149"/>
                <a:gd name="T18" fmla="*/ 0 w 1063"/>
                <a:gd name="T19" fmla="*/ 0 h 1149"/>
                <a:gd name="T20" fmla="*/ 0 w 1063"/>
                <a:gd name="T21" fmla="*/ 0 h 1149"/>
                <a:gd name="T22" fmla="*/ 0 w 1063"/>
                <a:gd name="T23" fmla="*/ 0 h 1149"/>
                <a:gd name="T24" fmla="*/ 0 w 1063"/>
                <a:gd name="T25" fmla="*/ 0 h 1149"/>
                <a:gd name="T26" fmla="*/ 0 w 1063"/>
                <a:gd name="T27" fmla="*/ 0 h 1149"/>
                <a:gd name="T28" fmla="*/ 0 w 1063"/>
                <a:gd name="T29" fmla="*/ 0 h 1149"/>
                <a:gd name="T30" fmla="*/ 0 w 1063"/>
                <a:gd name="T31" fmla="*/ 0 h 1149"/>
                <a:gd name="T32" fmla="*/ 0 w 1063"/>
                <a:gd name="T33" fmla="*/ 0 h 1149"/>
                <a:gd name="T34" fmla="*/ 0 w 1063"/>
                <a:gd name="T35" fmla="*/ 0 h 1149"/>
                <a:gd name="T36" fmla="*/ 0 w 1063"/>
                <a:gd name="T37" fmla="*/ 0 h 1149"/>
                <a:gd name="T38" fmla="*/ 0 w 1063"/>
                <a:gd name="T39" fmla="*/ 0 h 1149"/>
                <a:gd name="T40" fmla="*/ 0 w 1063"/>
                <a:gd name="T41" fmla="*/ 0 h 1149"/>
                <a:gd name="T42" fmla="*/ 0 w 1063"/>
                <a:gd name="T43" fmla="*/ 0 h 1149"/>
                <a:gd name="T44" fmla="*/ 0 w 1063"/>
                <a:gd name="T45" fmla="*/ 0 h 1149"/>
                <a:gd name="T46" fmla="*/ 0 w 1063"/>
                <a:gd name="T47" fmla="*/ 0 h 1149"/>
                <a:gd name="T48" fmla="*/ 0 w 1063"/>
                <a:gd name="T49" fmla="*/ 0 h 1149"/>
                <a:gd name="T50" fmla="*/ 0 w 1063"/>
                <a:gd name="T51" fmla="*/ 0 h 1149"/>
                <a:gd name="T52" fmla="*/ 0 w 1063"/>
                <a:gd name="T53" fmla="*/ 0 h 1149"/>
                <a:gd name="T54" fmla="*/ 0 w 1063"/>
                <a:gd name="T55" fmla="*/ 0 h 1149"/>
                <a:gd name="T56" fmla="*/ 0 w 1063"/>
                <a:gd name="T57" fmla="*/ 0 h 1149"/>
                <a:gd name="T58" fmla="*/ 0 w 1063"/>
                <a:gd name="T59" fmla="*/ 0 h 1149"/>
                <a:gd name="T60" fmla="*/ 0 w 1063"/>
                <a:gd name="T61" fmla="*/ 0 h 1149"/>
                <a:gd name="T62" fmla="*/ 0 w 1063"/>
                <a:gd name="T63" fmla="*/ 0 h 1149"/>
                <a:gd name="T64" fmla="*/ 0 w 1063"/>
                <a:gd name="T65" fmla="*/ 0 h 1149"/>
                <a:gd name="T66" fmla="*/ 0 w 1063"/>
                <a:gd name="T67" fmla="*/ 0 h 1149"/>
                <a:gd name="T68" fmla="*/ 0 w 1063"/>
                <a:gd name="T69" fmla="*/ 0 h 1149"/>
                <a:gd name="T70" fmla="*/ 0 w 1063"/>
                <a:gd name="T71" fmla="*/ 0 h 1149"/>
                <a:gd name="T72" fmla="*/ 0 w 1063"/>
                <a:gd name="T73" fmla="*/ 0 h 1149"/>
                <a:gd name="T74" fmla="*/ 0 w 1063"/>
                <a:gd name="T75" fmla="*/ 0 h 1149"/>
                <a:gd name="T76" fmla="*/ 0 w 1063"/>
                <a:gd name="T77" fmla="*/ 0 h 1149"/>
                <a:gd name="T78" fmla="*/ 0 w 1063"/>
                <a:gd name="T79" fmla="*/ 0 h 1149"/>
                <a:gd name="T80" fmla="*/ 0 w 1063"/>
                <a:gd name="T81" fmla="*/ 0 h 1149"/>
                <a:gd name="T82" fmla="*/ 0 w 1063"/>
                <a:gd name="T83" fmla="*/ 0 h 1149"/>
                <a:gd name="T84" fmla="*/ 0 w 1063"/>
                <a:gd name="T85" fmla="*/ 0 h 1149"/>
                <a:gd name="T86" fmla="*/ 0 w 1063"/>
                <a:gd name="T87" fmla="*/ 0 h 1149"/>
                <a:gd name="T88" fmla="*/ 0 w 1063"/>
                <a:gd name="T89" fmla="*/ 0 h 1149"/>
                <a:gd name="T90" fmla="*/ 0 w 1063"/>
                <a:gd name="T91" fmla="*/ 0 h 1149"/>
                <a:gd name="T92" fmla="*/ 0 w 1063"/>
                <a:gd name="T93" fmla="*/ 0 h 1149"/>
                <a:gd name="T94" fmla="*/ 0 w 1063"/>
                <a:gd name="T95" fmla="*/ 0 h 1149"/>
                <a:gd name="T96" fmla="*/ 0 w 1063"/>
                <a:gd name="T97" fmla="*/ 0 h 1149"/>
                <a:gd name="T98" fmla="*/ 0 w 1063"/>
                <a:gd name="T99" fmla="*/ 0 h 1149"/>
                <a:gd name="T100" fmla="*/ 0 w 1063"/>
                <a:gd name="T101" fmla="*/ 0 h 1149"/>
                <a:gd name="T102" fmla="*/ 0 w 1063"/>
                <a:gd name="T103" fmla="*/ 0 h 1149"/>
                <a:gd name="T104" fmla="*/ 0 w 1063"/>
                <a:gd name="T105" fmla="*/ 0 h 1149"/>
                <a:gd name="T106" fmla="*/ 0 w 1063"/>
                <a:gd name="T107" fmla="*/ 0 h 1149"/>
                <a:gd name="T108" fmla="*/ 0 w 1063"/>
                <a:gd name="T109" fmla="*/ 0 h 1149"/>
                <a:gd name="T110" fmla="*/ 0 w 1063"/>
                <a:gd name="T111" fmla="*/ 0 h 1149"/>
                <a:gd name="T112" fmla="*/ 0 w 1063"/>
                <a:gd name="T113" fmla="*/ 0 h 1149"/>
                <a:gd name="T114" fmla="*/ 0 w 1063"/>
                <a:gd name="T115" fmla="*/ 0 h 1149"/>
                <a:gd name="T116" fmla="*/ 0 w 1063"/>
                <a:gd name="T117" fmla="*/ 0 h 1149"/>
                <a:gd name="T118" fmla="*/ 0 w 1063"/>
                <a:gd name="T119" fmla="*/ 0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solidFill>
              <a:srgbClr val="FFFFFF"/>
            </a:solidFill>
            <a:ln w="0">
              <a:solidFill>
                <a:srgbClr val="000000"/>
              </a:solidFill>
              <a:round/>
              <a:headEnd/>
              <a:tailEnd/>
            </a:ln>
          </p:spPr>
          <p:txBody>
            <a:bodyPr/>
            <a:lstStyle/>
            <a:p>
              <a:endParaRPr lang="ja-JP" altLang="en-US"/>
            </a:p>
          </p:txBody>
        </p:sp>
        <p:sp>
          <p:nvSpPr>
            <p:cNvPr id="3216" name="Freeform 201"/>
            <p:cNvSpPr>
              <a:spLocks noChangeAspect="1"/>
            </p:cNvSpPr>
            <p:nvPr/>
          </p:nvSpPr>
          <p:spPr bwMode="auto">
            <a:xfrm>
              <a:off x="9175" y="4303"/>
              <a:ext cx="784" cy="1166"/>
            </a:xfrm>
            <a:custGeom>
              <a:avLst/>
              <a:gdLst>
                <a:gd name="T0" fmla="*/ 0 w 1702"/>
                <a:gd name="T1" fmla="*/ 0 h 2539"/>
                <a:gd name="T2" fmla="*/ 0 w 1702"/>
                <a:gd name="T3" fmla="*/ 0 h 2539"/>
                <a:gd name="T4" fmla="*/ 0 w 1702"/>
                <a:gd name="T5" fmla="*/ 0 h 2539"/>
                <a:gd name="T6" fmla="*/ 0 w 1702"/>
                <a:gd name="T7" fmla="*/ 0 h 2539"/>
                <a:gd name="T8" fmla="*/ 0 w 1702"/>
                <a:gd name="T9" fmla="*/ 0 h 2539"/>
                <a:gd name="T10" fmla="*/ 0 w 1702"/>
                <a:gd name="T11" fmla="*/ 0 h 2539"/>
                <a:gd name="T12" fmla="*/ 0 w 1702"/>
                <a:gd name="T13" fmla="*/ 0 h 2539"/>
                <a:gd name="T14" fmla="*/ 0 w 1702"/>
                <a:gd name="T15" fmla="*/ 0 h 2539"/>
                <a:gd name="T16" fmla="*/ 0 w 1702"/>
                <a:gd name="T17" fmla="*/ 0 h 2539"/>
                <a:gd name="T18" fmla="*/ 0 w 1702"/>
                <a:gd name="T19" fmla="*/ 0 h 2539"/>
                <a:gd name="T20" fmla="*/ 0 w 1702"/>
                <a:gd name="T21" fmla="*/ 0 h 2539"/>
                <a:gd name="T22" fmla="*/ 0 w 1702"/>
                <a:gd name="T23" fmla="*/ 0 h 2539"/>
                <a:gd name="T24" fmla="*/ 0 w 1702"/>
                <a:gd name="T25" fmla="*/ 0 h 2539"/>
                <a:gd name="T26" fmla="*/ 0 w 1702"/>
                <a:gd name="T27" fmla="*/ 0 h 2539"/>
                <a:gd name="T28" fmla="*/ 0 w 1702"/>
                <a:gd name="T29" fmla="*/ 0 h 2539"/>
                <a:gd name="T30" fmla="*/ 0 w 1702"/>
                <a:gd name="T31" fmla="*/ 0 h 2539"/>
                <a:gd name="T32" fmla="*/ 0 w 1702"/>
                <a:gd name="T33" fmla="*/ 0 h 2539"/>
                <a:gd name="T34" fmla="*/ 0 w 1702"/>
                <a:gd name="T35" fmla="*/ 0 h 2539"/>
                <a:gd name="T36" fmla="*/ 0 w 1702"/>
                <a:gd name="T37" fmla="*/ 0 h 2539"/>
                <a:gd name="T38" fmla="*/ 0 w 1702"/>
                <a:gd name="T39" fmla="*/ 0 h 2539"/>
                <a:gd name="T40" fmla="*/ 0 w 1702"/>
                <a:gd name="T41" fmla="*/ 0 h 2539"/>
                <a:gd name="T42" fmla="*/ 0 w 1702"/>
                <a:gd name="T43" fmla="*/ 0 h 2539"/>
                <a:gd name="T44" fmla="*/ 0 w 1702"/>
                <a:gd name="T45" fmla="*/ 0 h 2539"/>
                <a:gd name="T46" fmla="*/ 0 w 1702"/>
                <a:gd name="T47" fmla="*/ 0 h 2539"/>
                <a:gd name="T48" fmla="*/ 0 w 1702"/>
                <a:gd name="T49" fmla="*/ 0 h 2539"/>
                <a:gd name="T50" fmla="*/ 0 w 1702"/>
                <a:gd name="T51" fmla="*/ 0 h 2539"/>
                <a:gd name="T52" fmla="*/ 0 w 1702"/>
                <a:gd name="T53" fmla="*/ 0 h 2539"/>
                <a:gd name="T54" fmla="*/ 0 w 1702"/>
                <a:gd name="T55" fmla="*/ 0 h 2539"/>
                <a:gd name="T56" fmla="*/ 0 w 1702"/>
                <a:gd name="T57" fmla="*/ 0 h 2539"/>
                <a:gd name="T58" fmla="*/ 0 w 1702"/>
                <a:gd name="T59" fmla="*/ 0 h 2539"/>
                <a:gd name="T60" fmla="*/ 0 w 1702"/>
                <a:gd name="T61" fmla="*/ 0 h 2539"/>
                <a:gd name="T62" fmla="*/ 0 w 1702"/>
                <a:gd name="T63" fmla="*/ 0 h 2539"/>
                <a:gd name="T64" fmla="*/ 0 w 1702"/>
                <a:gd name="T65" fmla="*/ 0 h 2539"/>
                <a:gd name="T66" fmla="*/ 0 w 1702"/>
                <a:gd name="T67" fmla="*/ 0 h 2539"/>
                <a:gd name="T68" fmla="*/ 0 w 1702"/>
                <a:gd name="T69" fmla="*/ 0 h 2539"/>
                <a:gd name="T70" fmla="*/ 0 w 1702"/>
                <a:gd name="T71" fmla="*/ 0 h 2539"/>
                <a:gd name="T72" fmla="*/ 0 w 1702"/>
                <a:gd name="T73" fmla="*/ 0 h 2539"/>
                <a:gd name="T74" fmla="*/ 0 w 1702"/>
                <a:gd name="T75" fmla="*/ 0 h 2539"/>
                <a:gd name="T76" fmla="*/ 0 w 1702"/>
                <a:gd name="T77" fmla="*/ 0 h 2539"/>
                <a:gd name="T78" fmla="*/ 0 w 1702"/>
                <a:gd name="T79" fmla="*/ 0 h 2539"/>
                <a:gd name="T80" fmla="*/ 0 w 1702"/>
                <a:gd name="T81" fmla="*/ 0 h 2539"/>
                <a:gd name="T82" fmla="*/ 0 w 1702"/>
                <a:gd name="T83" fmla="*/ 0 h 2539"/>
                <a:gd name="T84" fmla="*/ 0 w 1702"/>
                <a:gd name="T85" fmla="*/ 0 h 2539"/>
                <a:gd name="T86" fmla="*/ 0 w 1702"/>
                <a:gd name="T87" fmla="*/ 0 h 2539"/>
                <a:gd name="T88" fmla="*/ 0 w 1702"/>
                <a:gd name="T89" fmla="*/ 0 h 2539"/>
                <a:gd name="T90" fmla="*/ 0 w 1702"/>
                <a:gd name="T91" fmla="*/ 0 h 2539"/>
                <a:gd name="T92" fmla="*/ 0 w 1702"/>
                <a:gd name="T93" fmla="*/ 0 h 2539"/>
                <a:gd name="T94" fmla="*/ 0 w 1702"/>
                <a:gd name="T95" fmla="*/ 0 h 2539"/>
                <a:gd name="T96" fmla="*/ 0 w 1702"/>
                <a:gd name="T97" fmla="*/ 0 h 2539"/>
                <a:gd name="T98" fmla="*/ 0 w 1702"/>
                <a:gd name="T99" fmla="*/ 0 h 2539"/>
                <a:gd name="T100" fmla="*/ 0 w 1702"/>
                <a:gd name="T101" fmla="*/ 0 h 2539"/>
                <a:gd name="T102" fmla="*/ 0 w 1702"/>
                <a:gd name="T103" fmla="*/ 0 h 2539"/>
                <a:gd name="T104" fmla="*/ 0 w 1702"/>
                <a:gd name="T105" fmla="*/ 0 h 2539"/>
                <a:gd name="T106" fmla="*/ 0 w 1702"/>
                <a:gd name="T107" fmla="*/ 0 h 2539"/>
                <a:gd name="T108" fmla="*/ 0 w 1702"/>
                <a:gd name="T109" fmla="*/ 0 h 2539"/>
                <a:gd name="T110" fmla="*/ 0 w 1702"/>
                <a:gd name="T111" fmla="*/ 0 h 2539"/>
                <a:gd name="T112" fmla="*/ 0 w 1702"/>
                <a:gd name="T113" fmla="*/ 0 h 2539"/>
                <a:gd name="T114" fmla="*/ 0 w 1702"/>
                <a:gd name="T115" fmla="*/ 0 h 2539"/>
                <a:gd name="T116" fmla="*/ 0 w 1702"/>
                <a:gd name="T117" fmla="*/ 0 h 2539"/>
                <a:gd name="T118" fmla="*/ 0 w 1702"/>
                <a:gd name="T119" fmla="*/ 0 h 2539"/>
                <a:gd name="T120" fmla="*/ 0 w 1702"/>
                <a:gd name="T121" fmla="*/ 0 h 2539"/>
                <a:gd name="T122" fmla="*/ 0 w 1702"/>
                <a:gd name="T123" fmla="*/ 0 h 2539"/>
                <a:gd name="T124" fmla="*/ 0 w 1702"/>
                <a:gd name="T125" fmla="*/ 0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a:lstStyle/>
            <a:p>
              <a:endParaRPr lang="ja-JP" altLang="en-US"/>
            </a:p>
          </p:txBody>
        </p:sp>
        <p:sp>
          <p:nvSpPr>
            <p:cNvPr id="3217" name="Freeform 202"/>
            <p:cNvSpPr>
              <a:spLocks noChangeAspect="1"/>
            </p:cNvSpPr>
            <p:nvPr/>
          </p:nvSpPr>
          <p:spPr bwMode="auto">
            <a:xfrm>
              <a:off x="8066" y="2720"/>
              <a:ext cx="822" cy="762"/>
            </a:xfrm>
            <a:custGeom>
              <a:avLst/>
              <a:gdLst>
                <a:gd name="T0" fmla="*/ 0 w 1787"/>
                <a:gd name="T1" fmla="*/ 0 h 1659"/>
                <a:gd name="T2" fmla="*/ 0 w 1787"/>
                <a:gd name="T3" fmla="*/ 0 h 1659"/>
                <a:gd name="T4" fmla="*/ 0 w 1787"/>
                <a:gd name="T5" fmla="*/ 0 h 1659"/>
                <a:gd name="T6" fmla="*/ 0 w 1787"/>
                <a:gd name="T7" fmla="*/ 0 h 1659"/>
                <a:gd name="T8" fmla="*/ 0 w 1787"/>
                <a:gd name="T9" fmla="*/ 0 h 1659"/>
                <a:gd name="T10" fmla="*/ 0 w 1787"/>
                <a:gd name="T11" fmla="*/ 0 h 1659"/>
                <a:gd name="T12" fmla="*/ 0 w 1787"/>
                <a:gd name="T13" fmla="*/ 0 h 1659"/>
                <a:gd name="T14" fmla="*/ 0 w 1787"/>
                <a:gd name="T15" fmla="*/ 0 h 1659"/>
                <a:gd name="T16" fmla="*/ 0 w 1787"/>
                <a:gd name="T17" fmla="*/ 0 h 1659"/>
                <a:gd name="T18" fmla="*/ 0 w 1787"/>
                <a:gd name="T19" fmla="*/ 0 h 1659"/>
                <a:gd name="T20" fmla="*/ 0 w 1787"/>
                <a:gd name="T21" fmla="*/ 0 h 1659"/>
                <a:gd name="T22" fmla="*/ 0 w 1787"/>
                <a:gd name="T23" fmla="*/ 0 h 1659"/>
                <a:gd name="T24" fmla="*/ 0 w 1787"/>
                <a:gd name="T25" fmla="*/ 0 h 1659"/>
                <a:gd name="T26" fmla="*/ 0 w 1787"/>
                <a:gd name="T27" fmla="*/ 0 h 1659"/>
                <a:gd name="T28" fmla="*/ 0 w 1787"/>
                <a:gd name="T29" fmla="*/ 0 h 1659"/>
                <a:gd name="T30" fmla="*/ 0 w 1787"/>
                <a:gd name="T31" fmla="*/ 0 h 1659"/>
                <a:gd name="T32" fmla="*/ 0 w 1787"/>
                <a:gd name="T33" fmla="*/ 0 h 1659"/>
                <a:gd name="T34" fmla="*/ 0 w 1787"/>
                <a:gd name="T35" fmla="*/ 0 h 1659"/>
                <a:gd name="T36" fmla="*/ 0 w 1787"/>
                <a:gd name="T37" fmla="*/ 0 h 1659"/>
                <a:gd name="T38" fmla="*/ 0 w 1787"/>
                <a:gd name="T39" fmla="*/ 0 h 1659"/>
                <a:gd name="T40" fmla="*/ 0 w 1787"/>
                <a:gd name="T41" fmla="*/ 0 h 1659"/>
                <a:gd name="T42" fmla="*/ 0 w 1787"/>
                <a:gd name="T43" fmla="*/ 0 h 1659"/>
                <a:gd name="T44" fmla="*/ 0 w 1787"/>
                <a:gd name="T45" fmla="*/ 0 h 1659"/>
                <a:gd name="T46" fmla="*/ 0 w 1787"/>
                <a:gd name="T47" fmla="*/ 0 h 1659"/>
                <a:gd name="T48" fmla="*/ 0 w 1787"/>
                <a:gd name="T49" fmla="*/ 0 h 1659"/>
                <a:gd name="T50" fmla="*/ 0 w 1787"/>
                <a:gd name="T51" fmla="*/ 0 h 1659"/>
                <a:gd name="T52" fmla="*/ 0 w 1787"/>
                <a:gd name="T53" fmla="*/ 0 h 1659"/>
                <a:gd name="T54" fmla="*/ 0 w 1787"/>
                <a:gd name="T55" fmla="*/ 0 h 1659"/>
                <a:gd name="T56" fmla="*/ 0 w 1787"/>
                <a:gd name="T57" fmla="*/ 0 h 1659"/>
                <a:gd name="T58" fmla="*/ 0 w 1787"/>
                <a:gd name="T59" fmla="*/ 0 h 1659"/>
                <a:gd name="T60" fmla="*/ 0 w 1787"/>
                <a:gd name="T61" fmla="*/ 0 h 1659"/>
                <a:gd name="T62" fmla="*/ 0 w 1787"/>
                <a:gd name="T63" fmla="*/ 0 h 1659"/>
                <a:gd name="T64" fmla="*/ 0 w 1787"/>
                <a:gd name="T65" fmla="*/ 0 h 1659"/>
                <a:gd name="T66" fmla="*/ 0 w 1787"/>
                <a:gd name="T67" fmla="*/ 0 h 1659"/>
                <a:gd name="T68" fmla="*/ 0 w 1787"/>
                <a:gd name="T69" fmla="*/ 0 h 1659"/>
                <a:gd name="T70" fmla="*/ 0 w 1787"/>
                <a:gd name="T71" fmla="*/ 0 h 1659"/>
                <a:gd name="T72" fmla="*/ 0 w 1787"/>
                <a:gd name="T73" fmla="*/ 0 h 1659"/>
                <a:gd name="T74" fmla="*/ 0 w 1787"/>
                <a:gd name="T75" fmla="*/ 0 h 1659"/>
                <a:gd name="T76" fmla="*/ 0 w 1787"/>
                <a:gd name="T77" fmla="*/ 0 h 1659"/>
                <a:gd name="T78" fmla="*/ 0 w 1787"/>
                <a:gd name="T79" fmla="*/ 0 h 1659"/>
                <a:gd name="T80" fmla="*/ 0 w 1787"/>
                <a:gd name="T81" fmla="*/ 0 h 1659"/>
                <a:gd name="T82" fmla="*/ 0 w 1787"/>
                <a:gd name="T83" fmla="*/ 0 h 1659"/>
                <a:gd name="T84" fmla="*/ 0 w 1787"/>
                <a:gd name="T85" fmla="*/ 0 h 1659"/>
                <a:gd name="T86" fmla="*/ 0 w 1787"/>
                <a:gd name="T87" fmla="*/ 0 h 1659"/>
                <a:gd name="T88" fmla="*/ 0 w 1787"/>
                <a:gd name="T89" fmla="*/ 0 h 1659"/>
                <a:gd name="T90" fmla="*/ 0 w 1787"/>
                <a:gd name="T91" fmla="*/ 0 h 1659"/>
                <a:gd name="T92" fmla="*/ 0 w 1787"/>
                <a:gd name="T93" fmla="*/ 0 h 1659"/>
                <a:gd name="T94" fmla="*/ 0 w 1787"/>
                <a:gd name="T95" fmla="*/ 0 h 1659"/>
                <a:gd name="T96" fmla="*/ 0 w 1787"/>
                <a:gd name="T97" fmla="*/ 0 h 1659"/>
                <a:gd name="T98" fmla="*/ 0 w 1787"/>
                <a:gd name="T99" fmla="*/ 0 h 1659"/>
                <a:gd name="T100" fmla="*/ 0 w 1787"/>
                <a:gd name="T101" fmla="*/ 0 h 1659"/>
                <a:gd name="T102" fmla="*/ 0 w 1787"/>
                <a:gd name="T103" fmla="*/ 0 h 1659"/>
                <a:gd name="T104" fmla="*/ 0 w 1787"/>
                <a:gd name="T105" fmla="*/ 0 h 1659"/>
                <a:gd name="T106" fmla="*/ 0 w 1787"/>
                <a:gd name="T107" fmla="*/ 0 h 1659"/>
                <a:gd name="T108" fmla="*/ 0 w 1787"/>
                <a:gd name="T109" fmla="*/ 0 h 1659"/>
                <a:gd name="T110" fmla="*/ 0 w 1787"/>
                <a:gd name="T111" fmla="*/ 0 h 1659"/>
                <a:gd name="T112" fmla="*/ 0 w 1787"/>
                <a:gd name="T113" fmla="*/ 0 h 1659"/>
                <a:gd name="T114" fmla="*/ 0 w 1787"/>
                <a:gd name="T115" fmla="*/ 0 h 1659"/>
                <a:gd name="T116" fmla="*/ 0 w 1787"/>
                <a:gd name="T117" fmla="*/ 0 h 1659"/>
                <a:gd name="T118" fmla="*/ 0 w 1787"/>
                <a:gd name="T119" fmla="*/ 0 h 1659"/>
                <a:gd name="T120" fmla="*/ 0 w 1787"/>
                <a:gd name="T121" fmla="*/ 0 h 1659"/>
                <a:gd name="T122" fmla="*/ 0 w 1787"/>
                <a:gd name="T123" fmla="*/ 0 h 1659"/>
                <a:gd name="T124" fmla="*/ 0 w 1787"/>
                <a:gd name="T125" fmla="*/ 0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a:solidFill>
                <a:srgbClr val="000000"/>
              </a:solidFill>
              <a:round/>
              <a:headEnd/>
              <a:tailEnd/>
            </a:ln>
          </p:spPr>
          <p:txBody>
            <a:bodyPr/>
            <a:lstStyle/>
            <a:p>
              <a:endParaRPr lang="ja-JP" altLang="en-US"/>
            </a:p>
          </p:txBody>
        </p:sp>
        <p:sp>
          <p:nvSpPr>
            <p:cNvPr id="3218" name="Freeform 203"/>
            <p:cNvSpPr>
              <a:spLocks noChangeAspect="1"/>
            </p:cNvSpPr>
            <p:nvPr/>
          </p:nvSpPr>
          <p:spPr bwMode="auto">
            <a:xfrm>
              <a:off x="7589" y="2128"/>
              <a:ext cx="1025" cy="905"/>
            </a:xfrm>
            <a:custGeom>
              <a:avLst/>
              <a:gdLst>
                <a:gd name="T0" fmla="*/ 0 w 2227"/>
                <a:gd name="T1" fmla="*/ 0 h 1972"/>
                <a:gd name="T2" fmla="*/ 0 w 2227"/>
                <a:gd name="T3" fmla="*/ 0 h 1972"/>
                <a:gd name="T4" fmla="*/ 0 w 2227"/>
                <a:gd name="T5" fmla="*/ 0 h 1972"/>
                <a:gd name="T6" fmla="*/ 0 w 2227"/>
                <a:gd name="T7" fmla="*/ 0 h 1972"/>
                <a:gd name="T8" fmla="*/ 0 w 2227"/>
                <a:gd name="T9" fmla="*/ 0 h 1972"/>
                <a:gd name="T10" fmla="*/ 0 w 2227"/>
                <a:gd name="T11" fmla="*/ 0 h 1972"/>
                <a:gd name="T12" fmla="*/ 0 w 2227"/>
                <a:gd name="T13" fmla="*/ 0 h 1972"/>
                <a:gd name="T14" fmla="*/ 0 w 2227"/>
                <a:gd name="T15" fmla="*/ 0 h 1972"/>
                <a:gd name="T16" fmla="*/ 0 w 2227"/>
                <a:gd name="T17" fmla="*/ 0 h 1972"/>
                <a:gd name="T18" fmla="*/ 0 w 2227"/>
                <a:gd name="T19" fmla="*/ 0 h 1972"/>
                <a:gd name="T20" fmla="*/ 0 w 2227"/>
                <a:gd name="T21" fmla="*/ 0 h 1972"/>
                <a:gd name="T22" fmla="*/ 0 w 2227"/>
                <a:gd name="T23" fmla="*/ 0 h 1972"/>
                <a:gd name="T24" fmla="*/ 0 w 2227"/>
                <a:gd name="T25" fmla="*/ 0 h 1972"/>
                <a:gd name="T26" fmla="*/ 0 w 2227"/>
                <a:gd name="T27" fmla="*/ 0 h 1972"/>
                <a:gd name="T28" fmla="*/ 0 w 2227"/>
                <a:gd name="T29" fmla="*/ 0 h 1972"/>
                <a:gd name="T30" fmla="*/ 0 w 2227"/>
                <a:gd name="T31" fmla="*/ 0 h 1972"/>
                <a:gd name="T32" fmla="*/ 0 w 2227"/>
                <a:gd name="T33" fmla="*/ 0 h 1972"/>
                <a:gd name="T34" fmla="*/ 0 w 2227"/>
                <a:gd name="T35" fmla="*/ 0 h 1972"/>
                <a:gd name="T36" fmla="*/ 0 w 2227"/>
                <a:gd name="T37" fmla="*/ 0 h 1972"/>
                <a:gd name="T38" fmla="*/ 0 w 2227"/>
                <a:gd name="T39" fmla="*/ 0 h 1972"/>
                <a:gd name="T40" fmla="*/ 0 w 2227"/>
                <a:gd name="T41" fmla="*/ 0 h 1972"/>
                <a:gd name="T42" fmla="*/ 0 w 2227"/>
                <a:gd name="T43" fmla="*/ 0 h 1972"/>
                <a:gd name="T44" fmla="*/ 0 w 2227"/>
                <a:gd name="T45" fmla="*/ 0 h 1972"/>
                <a:gd name="T46" fmla="*/ 0 w 2227"/>
                <a:gd name="T47" fmla="*/ 0 h 1972"/>
                <a:gd name="T48" fmla="*/ 0 w 2227"/>
                <a:gd name="T49" fmla="*/ 0 h 1972"/>
                <a:gd name="T50" fmla="*/ 0 w 2227"/>
                <a:gd name="T51" fmla="*/ 0 h 1972"/>
                <a:gd name="T52" fmla="*/ 0 w 2227"/>
                <a:gd name="T53" fmla="*/ 0 h 1972"/>
                <a:gd name="T54" fmla="*/ 0 w 2227"/>
                <a:gd name="T55" fmla="*/ 0 h 1972"/>
                <a:gd name="T56" fmla="*/ 0 w 2227"/>
                <a:gd name="T57" fmla="*/ 0 h 1972"/>
                <a:gd name="T58" fmla="*/ 0 w 2227"/>
                <a:gd name="T59" fmla="*/ 0 h 1972"/>
                <a:gd name="T60" fmla="*/ 0 w 2227"/>
                <a:gd name="T61" fmla="*/ 0 h 1972"/>
                <a:gd name="T62" fmla="*/ 0 w 2227"/>
                <a:gd name="T63" fmla="*/ 0 h 1972"/>
                <a:gd name="T64" fmla="*/ 0 w 2227"/>
                <a:gd name="T65" fmla="*/ 0 h 1972"/>
                <a:gd name="T66" fmla="*/ 0 w 2227"/>
                <a:gd name="T67" fmla="*/ 0 h 1972"/>
                <a:gd name="T68" fmla="*/ 0 w 2227"/>
                <a:gd name="T69" fmla="*/ 0 h 1972"/>
                <a:gd name="T70" fmla="*/ 0 w 2227"/>
                <a:gd name="T71" fmla="*/ 0 h 1972"/>
                <a:gd name="T72" fmla="*/ 0 w 2227"/>
                <a:gd name="T73" fmla="*/ 0 h 1972"/>
                <a:gd name="T74" fmla="*/ 0 w 2227"/>
                <a:gd name="T75" fmla="*/ 0 h 1972"/>
                <a:gd name="T76" fmla="*/ 0 w 2227"/>
                <a:gd name="T77" fmla="*/ 0 h 1972"/>
                <a:gd name="T78" fmla="*/ 0 w 2227"/>
                <a:gd name="T79" fmla="*/ 0 h 1972"/>
                <a:gd name="T80" fmla="*/ 0 w 2227"/>
                <a:gd name="T81" fmla="*/ 0 h 1972"/>
                <a:gd name="T82" fmla="*/ 0 w 2227"/>
                <a:gd name="T83" fmla="*/ 0 h 1972"/>
                <a:gd name="T84" fmla="*/ 0 w 2227"/>
                <a:gd name="T85" fmla="*/ 0 h 1972"/>
                <a:gd name="T86" fmla="*/ 0 w 2227"/>
                <a:gd name="T87" fmla="*/ 0 h 1972"/>
                <a:gd name="T88" fmla="*/ 0 w 2227"/>
                <a:gd name="T89" fmla="*/ 0 h 1972"/>
                <a:gd name="T90" fmla="*/ 0 w 2227"/>
                <a:gd name="T91" fmla="*/ 0 h 1972"/>
                <a:gd name="T92" fmla="*/ 0 w 2227"/>
                <a:gd name="T93" fmla="*/ 0 h 1972"/>
                <a:gd name="T94" fmla="*/ 0 w 2227"/>
                <a:gd name="T95" fmla="*/ 0 h 1972"/>
                <a:gd name="T96" fmla="*/ 0 w 2227"/>
                <a:gd name="T97" fmla="*/ 0 h 1972"/>
                <a:gd name="T98" fmla="*/ 0 w 2227"/>
                <a:gd name="T99" fmla="*/ 0 h 1972"/>
                <a:gd name="T100" fmla="*/ 0 w 2227"/>
                <a:gd name="T101" fmla="*/ 0 h 1972"/>
                <a:gd name="T102" fmla="*/ 0 w 2227"/>
                <a:gd name="T103" fmla="*/ 0 h 1972"/>
                <a:gd name="T104" fmla="*/ 0 w 2227"/>
                <a:gd name="T105" fmla="*/ 0 h 1972"/>
                <a:gd name="T106" fmla="*/ 0 w 2227"/>
                <a:gd name="T107" fmla="*/ 0 h 1972"/>
                <a:gd name="T108" fmla="*/ 0 w 2227"/>
                <a:gd name="T109" fmla="*/ 0 h 1972"/>
                <a:gd name="T110" fmla="*/ 0 w 2227"/>
                <a:gd name="T111" fmla="*/ 0 h 1972"/>
                <a:gd name="T112" fmla="*/ 0 w 2227"/>
                <a:gd name="T113" fmla="*/ 0 h 1972"/>
                <a:gd name="T114" fmla="*/ 0 w 2227"/>
                <a:gd name="T115" fmla="*/ 0 h 1972"/>
                <a:gd name="T116" fmla="*/ 0 w 2227"/>
                <a:gd name="T117" fmla="*/ 0 h 1972"/>
                <a:gd name="T118" fmla="*/ 0 w 2227"/>
                <a:gd name="T119" fmla="*/ 0 h 1972"/>
                <a:gd name="T120" fmla="*/ 0 w 2227"/>
                <a:gd name="T121" fmla="*/ 0 h 1972"/>
                <a:gd name="T122" fmla="*/ 0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solidFill>
              <a:srgbClr val="FFFFFF"/>
            </a:solidFill>
            <a:ln w="0">
              <a:solidFill>
                <a:srgbClr val="000000"/>
              </a:solidFill>
              <a:round/>
              <a:headEnd/>
              <a:tailEnd/>
            </a:ln>
          </p:spPr>
          <p:txBody>
            <a:bodyPr/>
            <a:lstStyle/>
            <a:p>
              <a:endParaRPr lang="ja-JP" altLang="en-US"/>
            </a:p>
          </p:txBody>
        </p:sp>
        <p:sp>
          <p:nvSpPr>
            <p:cNvPr id="3219" name="Freeform 204"/>
            <p:cNvSpPr>
              <a:spLocks noChangeAspect="1"/>
            </p:cNvSpPr>
            <p:nvPr/>
          </p:nvSpPr>
          <p:spPr bwMode="auto">
            <a:xfrm>
              <a:off x="8170" y="3776"/>
              <a:ext cx="509" cy="436"/>
            </a:xfrm>
            <a:custGeom>
              <a:avLst/>
              <a:gdLst>
                <a:gd name="T0" fmla="*/ 0 w 1106"/>
                <a:gd name="T1" fmla="*/ 0 h 950"/>
                <a:gd name="T2" fmla="*/ 0 w 1106"/>
                <a:gd name="T3" fmla="*/ 0 h 950"/>
                <a:gd name="T4" fmla="*/ 0 w 1106"/>
                <a:gd name="T5" fmla="*/ 0 h 950"/>
                <a:gd name="T6" fmla="*/ 0 w 1106"/>
                <a:gd name="T7" fmla="*/ 0 h 950"/>
                <a:gd name="T8" fmla="*/ 0 w 1106"/>
                <a:gd name="T9" fmla="*/ 0 h 950"/>
                <a:gd name="T10" fmla="*/ 0 w 1106"/>
                <a:gd name="T11" fmla="*/ 0 h 950"/>
                <a:gd name="T12" fmla="*/ 0 w 1106"/>
                <a:gd name="T13" fmla="*/ 0 h 950"/>
                <a:gd name="T14" fmla="*/ 0 w 1106"/>
                <a:gd name="T15" fmla="*/ 0 h 950"/>
                <a:gd name="T16" fmla="*/ 0 w 1106"/>
                <a:gd name="T17" fmla="*/ 0 h 950"/>
                <a:gd name="T18" fmla="*/ 0 w 1106"/>
                <a:gd name="T19" fmla="*/ 0 h 950"/>
                <a:gd name="T20" fmla="*/ 0 w 1106"/>
                <a:gd name="T21" fmla="*/ 0 h 950"/>
                <a:gd name="T22" fmla="*/ 0 w 1106"/>
                <a:gd name="T23" fmla="*/ 0 h 950"/>
                <a:gd name="T24" fmla="*/ 0 w 1106"/>
                <a:gd name="T25" fmla="*/ 0 h 950"/>
                <a:gd name="T26" fmla="*/ 0 w 1106"/>
                <a:gd name="T27" fmla="*/ 0 h 950"/>
                <a:gd name="T28" fmla="*/ 0 w 1106"/>
                <a:gd name="T29" fmla="*/ 0 h 950"/>
                <a:gd name="T30" fmla="*/ 0 w 1106"/>
                <a:gd name="T31" fmla="*/ 0 h 950"/>
                <a:gd name="T32" fmla="*/ 0 w 1106"/>
                <a:gd name="T33" fmla="*/ 0 h 950"/>
                <a:gd name="T34" fmla="*/ 0 w 1106"/>
                <a:gd name="T35" fmla="*/ 0 h 950"/>
                <a:gd name="T36" fmla="*/ 0 w 1106"/>
                <a:gd name="T37" fmla="*/ 0 h 950"/>
                <a:gd name="T38" fmla="*/ 0 w 1106"/>
                <a:gd name="T39" fmla="*/ 0 h 950"/>
                <a:gd name="T40" fmla="*/ 0 w 1106"/>
                <a:gd name="T41" fmla="*/ 0 h 950"/>
                <a:gd name="T42" fmla="*/ 0 w 1106"/>
                <a:gd name="T43" fmla="*/ 0 h 950"/>
                <a:gd name="T44" fmla="*/ 0 w 1106"/>
                <a:gd name="T45" fmla="*/ 0 h 950"/>
                <a:gd name="T46" fmla="*/ 0 w 1106"/>
                <a:gd name="T47" fmla="*/ 0 h 950"/>
                <a:gd name="T48" fmla="*/ 0 w 1106"/>
                <a:gd name="T49" fmla="*/ 0 h 950"/>
                <a:gd name="T50" fmla="*/ 0 w 1106"/>
                <a:gd name="T51" fmla="*/ 0 h 950"/>
                <a:gd name="T52" fmla="*/ 0 w 1106"/>
                <a:gd name="T53" fmla="*/ 0 h 950"/>
                <a:gd name="T54" fmla="*/ 0 w 1106"/>
                <a:gd name="T55" fmla="*/ 0 h 950"/>
                <a:gd name="T56" fmla="*/ 0 w 1106"/>
                <a:gd name="T57" fmla="*/ 0 h 950"/>
                <a:gd name="T58" fmla="*/ 0 w 1106"/>
                <a:gd name="T59" fmla="*/ 0 h 950"/>
                <a:gd name="T60" fmla="*/ 0 w 1106"/>
                <a:gd name="T61" fmla="*/ 0 h 950"/>
                <a:gd name="T62" fmla="*/ 0 w 1106"/>
                <a:gd name="T63" fmla="*/ 0 h 950"/>
                <a:gd name="T64" fmla="*/ 0 w 1106"/>
                <a:gd name="T65" fmla="*/ 0 h 950"/>
                <a:gd name="T66" fmla="*/ 0 w 1106"/>
                <a:gd name="T67" fmla="*/ 0 h 950"/>
                <a:gd name="T68" fmla="*/ 0 w 1106"/>
                <a:gd name="T69" fmla="*/ 0 h 950"/>
                <a:gd name="T70" fmla="*/ 0 w 1106"/>
                <a:gd name="T71" fmla="*/ 0 h 950"/>
                <a:gd name="T72" fmla="*/ 0 w 1106"/>
                <a:gd name="T73" fmla="*/ 0 h 950"/>
                <a:gd name="T74" fmla="*/ 0 w 1106"/>
                <a:gd name="T75" fmla="*/ 0 h 950"/>
                <a:gd name="T76" fmla="*/ 0 w 1106"/>
                <a:gd name="T77" fmla="*/ 0 h 950"/>
                <a:gd name="T78" fmla="*/ 0 w 1106"/>
                <a:gd name="T79" fmla="*/ 0 h 950"/>
                <a:gd name="T80" fmla="*/ 0 w 1106"/>
                <a:gd name="T81" fmla="*/ 0 h 950"/>
                <a:gd name="T82" fmla="*/ 0 w 1106"/>
                <a:gd name="T83" fmla="*/ 0 h 950"/>
                <a:gd name="T84" fmla="*/ 0 w 1106"/>
                <a:gd name="T85" fmla="*/ 0 h 950"/>
                <a:gd name="T86" fmla="*/ 0 w 1106"/>
                <a:gd name="T87" fmla="*/ 0 h 950"/>
                <a:gd name="T88" fmla="*/ 0 w 1106"/>
                <a:gd name="T89" fmla="*/ 0 h 950"/>
                <a:gd name="T90" fmla="*/ 0 w 1106"/>
                <a:gd name="T91" fmla="*/ 0 h 950"/>
                <a:gd name="T92" fmla="*/ 0 w 1106"/>
                <a:gd name="T93" fmla="*/ 0 h 950"/>
                <a:gd name="T94" fmla="*/ 0 w 1106"/>
                <a:gd name="T95" fmla="*/ 0 h 950"/>
                <a:gd name="T96" fmla="*/ 0 w 1106"/>
                <a:gd name="T97" fmla="*/ 0 h 950"/>
                <a:gd name="T98" fmla="*/ 0 w 1106"/>
                <a:gd name="T99" fmla="*/ 0 h 950"/>
                <a:gd name="T100" fmla="*/ 0 w 1106"/>
                <a:gd name="T101" fmla="*/ 0 h 950"/>
                <a:gd name="T102" fmla="*/ 0 w 1106"/>
                <a:gd name="T103" fmla="*/ 0 h 950"/>
                <a:gd name="T104" fmla="*/ 0 w 1106"/>
                <a:gd name="T105" fmla="*/ 0 h 950"/>
                <a:gd name="T106" fmla="*/ 0 w 1106"/>
                <a:gd name="T107" fmla="*/ 0 h 950"/>
                <a:gd name="T108" fmla="*/ 0 w 1106"/>
                <a:gd name="T109" fmla="*/ 0 h 950"/>
                <a:gd name="T110" fmla="*/ 0 w 1106"/>
                <a:gd name="T111" fmla="*/ 0 h 950"/>
                <a:gd name="T112" fmla="*/ 0 w 1106"/>
                <a:gd name="T113" fmla="*/ 0 h 950"/>
                <a:gd name="T114" fmla="*/ 0 w 1106"/>
                <a:gd name="T115" fmla="*/ 0 h 950"/>
                <a:gd name="T116" fmla="*/ 0 w 1106"/>
                <a:gd name="T117" fmla="*/ 0 h 950"/>
                <a:gd name="T118" fmla="*/ 0 w 1106"/>
                <a:gd name="T119" fmla="*/ 0 h 950"/>
                <a:gd name="T120" fmla="*/ 0 w 1106"/>
                <a:gd name="T121" fmla="*/ 0 h 950"/>
                <a:gd name="T122" fmla="*/ 0 w 1106"/>
                <a:gd name="T123" fmla="*/ 0 h 950"/>
                <a:gd name="T124" fmla="*/ 0 w 1106"/>
                <a:gd name="T125" fmla="*/ 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solidFill>
              <a:srgbClr val="FFFFFF"/>
            </a:solidFill>
            <a:ln w="0">
              <a:solidFill>
                <a:srgbClr val="000000"/>
              </a:solidFill>
              <a:round/>
              <a:headEnd/>
              <a:tailEnd/>
            </a:ln>
          </p:spPr>
          <p:txBody>
            <a:bodyPr/>
            <a:lstStyle/>
            <a:p>
              <a:endParaRPr lang="ja-JP" altLang="en-US"/>
            </a:p>
          </p:txBody>
        </p:sp>
      </p:grpSp>
      <p:sp>
        <p:nvSpPr>
          <p:cNvPr id="3174" name="AutoShape 168"/>
          <p:cNvSpPr>
            <a:spLocks/>
          </p:cNvSpPr>
          <p:nvPr/>
        </p:nvSpPr>
        <p:spPr bwMode="auto">
          <a:xfrm>
            <a:off x="9086850" y="981075"/>
            <a:ext cx="468313" cy="179388"/>
          </a:xfrm>
          <a:prstGeom prst="borderCallout2">
            <a:avLst>
              <a:gd name="adj1" fmla="val 63718"/>
              <a:gd name="adj2" fmla="val -17648"/>
              <a:gd name="adj3" fmla="val 63718"/>
              <a:gd name="adj4" fmla="val -23528"/>
              <a:gd name="adj5" fmla="val 10616"/>
              <a:gd name="adj6" fmla="val -78310"/>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港区</a:t>
            </a:r>
          </a:p>
        </p:txBody>
      </p:sp>
      <p:sp>
        <p:nvSpPr>
          <p:cNvPr id="3175" name="AutoShape 168"/>
          <p:cNvSpPr>
            <a:spLocks/>
          </p:cNvSpPr>
          <p:nvPr/>
        </p:nvSpPr>
        <p:spPr bwMode="auto">
          <a:xfrm>
            <a:off x="8229600" y="476250"/>
            <a:ext cx="466725" cy="179388"/>
          </a:xfrm>
          <a:prstGeom prst="borderCallout2">
            <a:avLst>
              <a:gd name="adj1" fmla="val 148671"/>
              <a:gd name="adj2" fmla="val 39704"/>
              <a:gd name="adj3" fmla="val 143366"/>
              <a:gd name="adj4" fmla="val 36032"/>
              <a:gd name="adj5" fmla="val 254861"/>
              <a:gd name="adj6" fmla="val 4742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此花区</a:t>
            </a:r>
          </a:p>
        </p:txBody>
      </p:sp>
      <p:sp>
        <p:nvSpPr>
          <p:cNvPr id="3176" name="AutoShape 168"/>
          <p:cNvSpPr>
            <a:spLocks/>
          </p:cNvSpPr>
          <p:nvPr/>
        </p:nvSpPr>
        <p:spPr bwMode="auto">
          <a:xfrm>
            <a:off x="8775700" y="333375"/>
            <a:ext cx="468313" cy="179388"/>
          </a:xfrm>
          <a:prstGeom prst="borderCallout2">
            <a:avLst>
              <a:gd name="adj1" fmla="val 122125"/>
              <a:gd name="adj2" fmla="val 79412"/>
              <a:gd name="adj3" fmla="val 180532"/>
              <a:gd name="adj4" fmla="val 80148"/>
              <a:gd name="adj5" fmla="val 276102"/>
              <a:gd name="adj6" fmla="val 3639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西区</a:t>
            </a:r>
          </a:p>
        </p:txBody>
      </p:sp>
      <p:sp>
        <p:nvSpPr>
          <p:cNvPr id="3177" name="AutoShape 168"/>
          <p:cNvSpPr>
            <a:spLocks/>
          </p:cNvSpPr>
          <p:nvPr/>
        </p:nvSpPr>
        <p:spPr bwMode="auto">
          <a:xfrm>
            <a:off x="8853488" y="1341438"/>
            <a:ext cx="468312" cy="179387"/>
          </a:xfrm>
          <a:prstGeom prst="borderCallout2">
            <a:avLst>
              <a:gd name="adj1" fmla="val 47787"/>
              <a:gd name="adj2" fmla="val -2204"/>
              <a:gd name="adj3" fmla="val 37171"/>
              <a:gd name="adj4" fmla="val -5884"/>
              <a:gd name="adj5" fmla="val -100889"/>
              <a:gd name="adj6" fmla="val -20954"/>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大正区</a:t>
            </a:r>
          </a:p>
        </p:txBody>
      </p:sp>
      <p:sp>
        <p:nvSpPr>
          <p:cNvPr id="3179" name="テキスト ボックス 57"/>
          <p:cNvSpPr>
            <a:spLocks noChangeArrowheads="1"/>
          </p:cNvSpPr>
          <p:nvPr/>
        </p:nvSpPr>
        <p:spPr bwMode="auto">
          <a:xfrm>
            <a:off x="4505325" y="6165850"/>
            <a:ext cx="5187950" cy="466725"/>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地下鉄４路線、</a:t>
            </a:r>
            <a:r>
              <a:rPr lang="ja-JP" altLang="en-US" sz="1100">
                <a:latin typeface="HGP創英角ｺﾞｼｯｸUB" pitchFamily="50" charset="-128"/>
              </a:rPr>
              <a:t>ＪＲ２路線、</a:t>
            </a:r>
            <a:r>
              <a:rPr lang="ja-JP" altLang="en-US" sz="1100"/>
              <a:t>私鉄１路線が走り、主要駅として、弁天町駅、肥後橋駅を有する。</a:t>
            </a:r>
          </a:p>
        </p:txBody>
      </p:sp>
      <p:sp>
        <p:nvSpPr>
          <p:cNvPr id="183" name="正方形/長方形 22"/>
          <p:cNvSpPr/>
          <p:nvPr/>
        </p:nvSpPr>
        <p:spPr bwMode="gray">
          <a:xfrm>
            <a:off x="6753225" y="2636838"/>
            <a:ext cx="900113"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此花区</a:t>
            </a:r>
            <a:r>
              <a:rPr lang="ja-JP" altLang="en-US" sz="800" dirty="0">
                <a:solidFill>
                  <a:schemeClr val="tx1"/>
                </a:solidFill>
              </a:rPr>
              <a:t>役所</a:t>
            </a:r>
          </a:p>
        </p:txBody>
      </p:sp>
      <p:sp>
        <p:nvSpPr>
          <p:cNvPr id="184" name="正方形/長方形 22"/>
          <p:cNvSpPr/>
          <p:nvPr/>
        </p:nvSpPr>
        <p:spPr bwMode="gray">
          <a:xfrm>
            <a:off x="8266113" y="2852738"/>
            <a:ext cx="898525"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西区</a:t>
            </a:r>
            <a:r>
              <a:rPr lang="ja-JP" altLang="en-US" sz="800" dirty="0">
                <a:solidFill>
                  <a:schemeClr val="tx1"/>
                </a:solidFill>
              </a:rPr>
              <a:t>役所</a:t>
            </a:r>
          </a:p>
        </p:txBody>
      </p:sp>
      <p:sp>
        <p:nvSpPr>
          <p:cNvPr id="185" name="正方形/長方形 22"/>
          <p:cNvSpPr/>
          <p:nvPr/>
        </p:nvSpPr>
        <p:spPr bwMode="gray">
          <a:xfrm>
            <a:off x="8462963" y="4514850"/>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大正区</a:t>
            </a:r>
            <a:r>
              <a:rPr lang="ja-JP" altLang="en-US" sz="800" dirty="0">
                <a:solidFill>
                  <a:schemeClr val="tx1"/>
                </a:solidFill>
              </a:rPr>
              <a:t>役所</a:t>
            </a:r>
          </a:p>
        </p:txBody>
      </p:sp>
      <p:sp>
        <p:nvSpPr>
          <p:cNvPr id="186" name="円/楕円 185"/>
          <p:cNvSpPr/>
          <p:nvPr/>
        </p:nvSpPr>
        <p:spPr bwMode="gray">
          <a:xfrm>
            <a:off x="7880350" y="3779838"/>
            <a:ext cx="120650" cy="1143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7" name="正方形/長方形 22"/>
          <p:cNvSpPr/>
          <p:nvPr/>
        </p:nvSpPr>
        <p:spPr bwMode="gray">
          <a:xfrm>
            <a:off x="7273925" y="3930650"/>
            <a:ext cx="900113" cy="15716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港区</a:t>
            </a:r>
            <a:r>
              <a:rPr lang="ja-JP" altLang="en-US" sz="800" dirty="0">
                <a:solidFill>
                  <a:schemeClr val="tx1"/>
                </a:solidFill>
              </a:rPr>
              <a:t>役所</a:t>
            </a:r>
          </a:p>
        </p:txBody>
      </p:sp>
      <p:sp>
        <p:nvSpPr>
          <p:cNvPr id="188" name="正方形/長方形 187"/>
          <p:cNvSpPr/>
          <p:nvPr/>
        </p:nvSpPr>
        <p:spPr bwMode="gray">
          <a:xfrm>
            <a:off x="5745163" y="2492375"/>
            <a:ext cx="792162"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弁天町駅</a:t>
            </a:r>
          </a:p>
        </p:txBody>
      </p:sp>
      <p:sp>
        <p:nvSpPr>
          <p:cNvPr id="190" name="正方形/長方形 189"/>
          <p:cNvSpPr/>
          <p:nvPr/>
        </p:nvSpPr>
        <p:spPr bwMode="gray">
          <a:xfrm>
            <a:off x="8408988" y="1916113"/>
            <a:ext cx="792162"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肥後橋駅</a:t>
            </a:r>
          </a:p>
        </p:txBody>
      </p:sp>
      <p:grpSp>
        <p:nvGrpSpPr>
          <p:cNvPr id="15" name="グループ化 99"/>
          <p:cNvGrpSpPr>
            <a:grpSpLocks/>
          </p:cNvGrpSpPr>
          <p:nvPr/>
        </p:nvGrpSpPr>
        <p:grpSpPr bwMode="auto">
          <a:xfrm>
            <a:off x="4432300" y="908050"/>
            <a:ext cx="1690688" cy="1296988"/>
            <a:chOff x="4090989" y="908053"/>
            <a:chExt cx="1561132" cy="1296812"/>
          </a:xfrm>
        </p:grpSpPr>
        <p:grpSp>
          <p:nvGrpSpPr>
            <p:cNvPr id="16" name="グループ化 64"/>
            <p:cNvGrpSpPr>
              <a:grpSpLocks/>
            </p:cNvGrpSpPr>
            <p:nvPr/>
          </p:nvGrpSpPr>
          <p:grpSpPr bwMode="auto">
            <a:xfrm>
              <a:off x="4090989" y="908053"/>
              <a:ext cx="1561132" cy="1296812"/>
              <a:chOff x="5508104" y="3645025"/>
              <a:chExt cx="1561335" cy="1296875"/>
            </a:xfrm>
          </p:grpSpPr>
          <p:sp>
            <p:nvSpPr>
              <p:cNvPr id="3190" name="Rectangle 63"/>
              <p:cNvSpPr>
                <a:spLocks noChangeArrowheads="1"/>
              </p:cNvSpPr>
              <p:nvPr/>
            </p:nvSpPr>
            <p:spPr bwMode="auto">
              <a:xfrm>
                <a:off x="5508104" y="3645025"/>
                <a:ext cx="1561335" cy="1152851"/>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a:p>
            </p:txBody>
          </p:sp>
          <p:sp>
            <p:nvSpPr>
              <p:cNvPr id="3191"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a:p>
            </p:txBody>
          </p:sp>
          <p:sp>
            <p:nvSpPr>
              <p:cNvPr id="3192"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a:p>
            </p:txBody>
          </p:sp>
          <p:sp>
            <p:nvSpPr>
              <p:cNvPr id="3193" name="Text Box 67"/>
              <p:cNvSpPr txBox="1">
                <a:spLocks noChangeArrowheads="1"/>
              </p:cNvSpPr>
              <p:nvPr/>
            </p:nvSpPr>
            <p:spPr bwMode="auto">
              <a:xfrm>
                <a:off x="6025627" y="3759325"/>
                <a:ext cx="899777" cy="1182575"/>
              </a:xfrm>
              <a:prstGeom prst="rect">
                <a:avLst/>
              </a:prstGeom>
              <a:noFill/>
              <a:ln w="9525">
                <a:noFill/>
                <a:miter lim="800000"/>
                <a:headEnd/>
                <a:tailEnd/>
              </a:ln>
            </p:spPr>
            <p:txBody>
              <a:bodyPr lIns="74295" tIns="8890" rIns="74295" bIns="8890"/>
              <a:lstStyle/>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地下鉄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私鉄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ＪＲ</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区役所</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endParaRPr lang="en-US" altLang="ja-JP" sz="1000">
                  <a:solidFill>
                    <a:srgbClr val="000000"/>
                  </a:solidFill>
                  <a:latin typeface="ＭＳ ゴシック" pitchFamily="49" charset="-128"/>
                  <a:ea typeface="ＭＳ ゴシック" pitchFamily="49" charset="-128"/>
                </a:endParaRPr>
              </a:p>
            </p:txBody>
          </p:sp>
          <p:sp>
            <p:nvSpPr>
              <p:cNvPr id="3194"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a:p>
            </p:txBody>
          </p:sp>
          <p:sp>
            <p:nvSpPr>
              <p:cNvPr id="3195"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a:p>
            </p:txBody>
          </p:sp>
        </p:grpSp>
        <p:sp>
          <p:nvSpPr>
            <p:cNvPr id="106" name="円/楕円 105"/>
            <p:cNvSpPr/>
            <p:nvPr/>
          </p:nvSpPr>
          <p:spPr>
            <a:xfrm>
              <a:off x="4300606" y="1728680"/>
              <a:ext cx="126063" cy="12698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03"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-80</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11"/>
          <p:cNvGrpSpPr>
            <a:grpSpLocks/>
          </p:cNvGrpSpPr>
          <p:nvPr/>
        </p:nvGrpSpPr>
        <p:grpSpPr bwMode="auto">
          <a:xfrm>
            <a:off x="4232275" y="1412875"/>
            <a:ext cx="5524500" cy="3709988"/>
            <a:chOff x="4044950" y="2060158"/>
            <a:chExt cx="4784658" cy="3481806"/>
          </a:xfrm>
        </p:grpSpPr>
        <p:grpSp>
          <p:nvGrpSpPr>
            <p:cNvPr id="3" name="グループ化 61"/>
            <p:cNvGrpSpPr>
              <a:grpSpLocks/>
            </p:cNvGrpSpPr>
            <p:nvPr/>
          </p:nvGrpSpPr>
          <p:grpSpPr bwMode="auto">
            <a:xfrm>
              <a:off x="4044950" y="2060158"/>
              <a:ext cx="4784658" cy="3481806"/>
              <a:chOff x="1115616" y="1112212"/>
              <a:chExt cx="6237825" cy="4538721"/>
            </a:xfrm>
          </p:grpSpPr>
          <p:grpSp>
            <p:nvGrpSpPr>
              <p:cNvPr id="5" name="グループ化 90"/>
              <p:cNvGrpSpPr>
                <a:grpSpLocks/>
              </p:cNvGrpSpPr>
              <p:nvPr/>
            </p:nvGrpSpPr>
            <p:grpSpPr bwMode="auto">
              <a:xfrm>
                <a:off x="1115616" y="1112212"/>
                <a:ext cx="6237825" cy="4538721"/>
                <a:chOff x="1115616" y="1112212"/>
                <a:chExt cx="6237825" cy="4538721"/>
              </a:xfrm>
            </p:grpSpPr>
            <p:grpSp>
              <p:nvGrpSpPr>
                <p:cNvPr id="6" name="グループ化 74"/>
                <p:cNvGrpSpPr>
                  <a:grpSpLocks/>
                </p:cNvGrpSpPr>
                <p:nvPr/>
              </p:nvGrpSpPr>
              <p:grpSpPr bwMode="auto">
                <a:xfrm>
                  <a:off x="1115616" y="1112212"/>
                  <a:ext cx="6237825" cy="4538721"/>
                  <a:chOff x="1452562" y="1112212"/>
                  <a:chExt cx="6237825" cy="4538721"/>
                </a:xfrm>
              </p:grpSpPr>
              <p:grpSp>
                <p:nvGrpSpPr>
                  <p:cNvPr id="7" name="グループ化 63"/>
                  <p:cNvGrpSpPr>
                    <a:grpSpLocks/>
                  </p:cNvGrpSpPr>
                  <p:nvPr/>
                </p:nvGrpSpPr>
                <p:grpSpPr bwMode="auto">
                  <a:xfrm>
                    <a:off x="1452562" y="1112212"/>
                    <a:ext cx="6237825" cy="4538721"/>
                    <a:chOff x="1452562" y="1112212"/>
                    <a:chExt cx="6237825" cy="4538721"/>
                  </a:xfrm>
                </p:grpSpPr>
                <p:grpSp>
                  <p:nvGrpSpPr>
                    <p:cNvPr id="8" name="グループ化 15"/>
                    <p:cNvGrpSpPr>
                      <a:grpSpLocks/>
                    </p:cNvGrpSpPr>
                    <p:nvPr/>
                  </p:nvGrpSpPr>
                  <p:grpSpPr bwMode="auto">
                    <a:xfrm>
                      <a:off x="1452562" y="1112212"/>
                      <a:ext cx="6237825" cy="4538721"/>
                      <a:chOff x="0" y="-94855"/>
                      <a:chExt cx="6237825" cy="4538721"/>
                    </a:xfrm>
                  </p:grpSpPr>
                  <p:pic>
                    <p:nvPicPr>
                      <p:cNvPr id="4146" name="Picture 2"/>
                      <p:cNvPicPr>
                        <a:picLocks noChangeAspect="1" noChangeArrowheads="1"/>
                      </p:cNvPicPr>
                      <p:nvPr/>
                    </p:nvPicPr>
                    <p:blipFill>
                      <a:blip r:embed="rId3" cstate="print"/>
                      <a:srcRect l="27333" t="16637" r="26965" b="3186"/>
                      <a:stretch>
                        <a:fillRect/>
                      </a:stretch>
                    </p:blipFill>
                    <p:spPr bwMode="gray">
                      <a:xfrm>
                        <a:off x="247650" y="38101"/>
                        <a:ext cx="5924549" cy="4314826"/>
                      </a:xfrm>
                      <a:prstGeom prst="rect">
                        <a:avLst/>
                      </a:prstGeom>
                      <a:noFill/>
                      <a:ln w="1">
                        <a:noFill/>
                        <a:miter lim="800000"/>
                        <a:headEnd/>
                        <a:tailEnd/>
                      </a:ln>
                    </p:spPr>
                  </p:pic>
                  <p:sp>
                    <p:nvSpPr>
                      <p:cNvPr id="190" name="正方形/長方形 189"/>
                      <p:cNvSpPr/>
                      <p:nvPr/>
                    </p:nvSpPr>
                    <p:spPr bwMode="gray">
                      <a:xfrm>
                        <a:off x="1202754" y="-94855"/>
                        <a:ext cx="908786" cy="1136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1" name="正方形/長方形 190"/>
                      <p:cNvSpPr/>
                      <p:nvPr/>
                    </p:nvSpPr>
                    <p:spPr bwMode="gray">
                      <a:xfrm>
                        <a:off x="905202" y="3457272"/>
                        <a:ext cx="1075487" cy="986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2" name="正方形/長方形 191"/>
                      <p:cNvSpPr/>
                      <p:nvPr/>
                    </p:nvSpPr>
                    <p:spPr bwMode="gray">
                      <a:xfrm>
                        <a:off x="5459889" y="2361920"/>
                        <a:ext cx="702652" cy="485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3" name="正方形/長方形 20"/>
                      <p:cNvSpPr/>
                      <p:nvPr/>
                    </p:nvSpPr>
                    <p:spPr bwMode="gray">
                      <a:xfrm>
                        <a:off x="5103187" y="3991353"/>
                        <a:ext cx="1077279" cy="438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4" name="正方形/長方形 21"/>
                      <p:cNvSpPr/>
                      <p:nvPr/>
                    </p:nvSpPr>
                    <p:spPr bwMode="gray">
                      <a:xfrm>
                        <a:off x="0" y="3362108"/>
                        <a:ext cx="620198" cy="124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5" name="正方形/長方形 22"/>
                      <p:cNvSpPr/>
                      <p:nvPr/>
                    </p:nvSpPr>
                    <p:spPr bwMode="gray">
                      <a:xfrm>
                        <a:off x="5257340" y="309"/>
                        <a:ext cx="908786" cy="405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6" name="正方形/長方形 195"/>
                      <p:cNvSpPr/>
                      <p:nvPr/>
                    </p:nvSpPr>
                    <p:spPr bwMode="gray">
                      <a:xfrm rot="2846140">
                        <a:off x="5346268" y="196880"/>
                        <a:ext cx="343755" cy="661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7" name="正方形/長方形 196"/>
                      <p:cNvSpPr/>
                      <p:nvPr/>
                    </p:nvSpPr>
                    <p:spPr bwMode="gray">
                      <a:xfrm>
                        <a:off x="6078295" y="1734616"/>
                        <a:ext cx="159530" cy="161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59" name="正方形/長方形 158"/>
                    <p:cNvSpPr/>
                    <p:nvPr/>
                  </p:nvSpPr>
                  <p:spPr bwMode="gray">
                    <a:xfrm rot="18400814">
                      <a:off x="4731849" y="3065991"/>
                      <a:ext cx="769077" cy="18641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安治川</a:t>
                      </a:r>
                      <a:endParaRPr lang="en-US" altLang="ja-JP" sz="700" dirty="0">
                        <a:solidFill>
                          <a:schemeClr val="tx1"/>
                        </a:solidFill>
                      </a:endParaRPr>
                    </a:p>
                  </p:txBody>
                </p:sp>
                <p:sp>
                  <p:nvSpPr>
                    <p:cNvPr id="168" name="正方形/長方形 167"/>
                    <p:cNvSpPr/>
                    <p:nvPr/>
                  </p:nvSpPr>
                  <p:spPr bwMode="gray">
                    <a:xfrm>
                      <a:off x="4510530" y="3607829"/>
                      <a:ext cx="134436" cy="1301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grpSp>
              <p:sp>
                <p:nvSpPr>
                  <p:cNvPr id="153" name="正方形/長方形 152"/>
                  <p:cNvSpPr/>
                  <p:nvPr/>
                </p:nvSpPr>
                <p:spPr bwMode="gray">
                  <a:xfrm>
                    <a:off x="2185686" y="2873710"/>
                    <a:ext cx="1095204" cy="3029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144" name="正方形/長方形 143"/>
                  <p:cNvSpPr/>
                  <p:nvPr/>
                </p:nvSpPr>
                <p:spPr bwMode="gray">
                  <a:xfrm>
                    <a:off x="3080132" y="4106952"/>
                    <a:ext cx="1102375" cy="221401"/>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大型物流施設</a:t>
                    </a:r>
                    <a:endParaRPr lang="en-US" altLang="ja-JP" sz="900" dirty="0">
                      <a:solidFill>
                        <a:schemeClr val="tx1"/>
                      </a:solidFill>
                    </a:endParaRPr>
                  </a:p>
                </p:txBody>
              </p:sp>
              <p:cxnSp>
                <p:nvCxnSpPr>
                  <p:cNvPr id="145" name="直線コネクタ 144"/>
                  <p:cNvCxnSpPr>
                    <a:stCxn id="0" idx="4"/>
                    <a:endCxn id="144" idx="0"/>
                  </p:cNvCxnSpPr>
                  <p:nvPr/>
                </p:nvCxnSpPr>
                <p:spPr bwMode="gray">
                  <a:xfrm>
                    <a:off x="3361552" y="3547623"/>
                    <a:ext cx="268872" cy="55932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30" name="直線コネクタ 129"/>
                <p:cNvCxnSpPr>
                  <a:stCxn id="57" idx="3"/>
                </p:cNvCxnSpPr>
                <p:nvPr/>
              </p:nvCxnSpPr>
              <p:spPr bwMode="gray">
                <a:xfrm>
                  <a:off x="3555180" y="1949264"/>
                  <a:ext cx="570008" cy="483586"/>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24" name="正方形/長方形 43"/>
              <p:cNvSpPr/>
              <p:nvPr/>
            </p:nvSpPr>
            <p:spPr bwMode="gray">
              <a:xfrm>
                <a:off x="6441070" y="3050442"/>
                <a:ext cx="89624" cy="91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grpSp>
        <p:sp>
          <p:nvSpPr>
            <p:cNvPr id="109" name="正方形/長方形 108"/>
            <p:cNvSpPr/>
            <p:nvPr/>
          </p:nvSpPr>
          <p:spPr bwMode="gray">
            <a:xfrm rot="18390730">
              <a:off x="7122592" y="4233884"/>
              <a:ext cx="589985" cy="1429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尻無川</a:t>
              </a:r>
              <a:endParaRPr lang="en-US" altLang="ja-JP" sz="700" dirty="0">
                <a:solidFill>
                  <a:schemeClr val="tx1"/>
                </a:solidFill>
              </a:endParaRPr>
            </a:p>
          </p:txBody>
        </p:sp>
        <p:sp>
          <p:nvSpPr>
            <p:cNvPr id="112" name="正方形/長方形 111"/>
            <p:cNvSpPr/>
            <p:nvPr/>
          </p:nvSpPr>
          <p:spPr bwMode="gray">
            <a:xfrm>
              <a:off x="5859820" y="2811048"/>
              <a:ext cx="543087" cy="1534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淀川</a:t>
              </a:r>
              <a:endParaRPr lang="en-US" altLang="ja-JP" sz="900" dirty="0">
                <a:solidFill>
                  <a:schemeClr val="tx1"/>
                </a:solidFill>
              </a:endParaRPr>
            </a:p>
          </p:txBody>
        </p:sp>
      </p:grpSp>
      <p:sp>
        <p:nvSpPr>
          <p:cNvPr id="4" name="テキスト ボックス 24"/>
          <p:cNvSpPr txBox="1"/>
          <p:nvPr/>
        </p:nvSpPr>
        <p:spPr bwMode="gray">
          <a:xfrm>
            <a:off x="136525" y="50800"/>
            <a:ext cx="1560513"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4100" name="Rectangle 37"/>
          <p:cNvSpPr>
            <a:spLocks noChangeArrowheads="1"/>
          </p:cNvSpPr>
          <p:nvPr/>
        </p:nvSpPr>
        <p:spPr bwMode="gray">
          <a:xfrm>
            <a:off x="3938588" y="2133600"/>
            <a:ext cx="260350" cy="4032250"/>
          </a:xfrm>
          <a:prstGeom prst="rect">
            <a:avLst/>
          </a:prstGeom>
          <a:solidFill>
            <a:schemeClr val="bg1"/>
          </a:solidFill>
          <a:ln w="57150" cmpd="thickThin" algn="ctr">
            <a:noFill/>
            <a:miter lim="800000"/>
            <a:headEnd/>
            <a:tailEnd/>
          </a:ln>
        </p:spPr>
        <p:txBody>
          <a:bodyPr wrap="none" anchor="ctr"/>
          <a:lstStyle/>
          <a:p>
            <a:endParaRPr lang="ja-JP" altLang="en-US"/>
          </a:p>
        </p:txBody>
      </p:sp>
      <p:sp>
        <p:nvSpPr>
          <p:cNvPr id="4101" name="タイトル 3"/>
          <p:cNvSpPr txBox="1">
            <a:spLocks/>
          </p:cNvSpPr>
          <p:nvPr/>
        </p:nvSpPr>
        <p:spPr bwMode="auto">
          <a:xfrm>
            <a:off x="4365625" y="30163"/>
            <a:ext cx="5457825" cy="67691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4102" name="タイトル 3"/>
          <p:cNvSpPr>
            <a:spLocks/>
          </p:cNvSpPr>
          <p:nvPr/>
        </p:nvSpPr>
        <p:spPr bwMode="auto">
          <a:xfrm>
            <a:off x="117475" y="30163"/>
            <a:ext cx="4094163" cy="2976562"/>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a:solidFill>
                <a:srgbClr val="000000"/>
              </a:solidFill>
              <a:latin typeface="HGP創英角ｺﾞｼｯｸUB" pitchFamily="50" charset="-128"/>
              <a:ea typeface="HGP創英角ｺﾞｼｯｸUB" pitchFamily="50" charset="-128"/>
            </a:endParaRPr>
          </a:p>
        </p:txBody>
      </p:sp>
      <p:sp>
        <p:nvSpPr>
          <p:cNvPr id="83" name="テキスト ボックス 24"/>
          <p:cNvSpPr txBox="1"/>
          <p:nvPr/>
        </p:nvSpPr>
        <p:spPr bwMode="gray">
          <a:xfrm>
            <a:off x="117475" y="3205163"/>
            <a:ext cx="2651125"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5128" name="タイトル 3"/>
          <p:cNvSpPr>
            <a:spLocks/>
          </p:cNvSpPr>
          <p:nvPr/>
        </p:nvSpPr>
        <p:spPr bwMode="auto">
          <a:xfrm>
            <a:off x="117475" y="3192463"/>
            <a:ext cx="4094163" cy="3606800"/>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人口</a:t>
            </a:r>
            <a:r>
              <a:rPr lang="en-US" altLang="ja-JP" sz="1100" dirty="0">
                <a:latin typeface="HGP創英角ｺﾞｼｯｸUB" pitchFamily="50" charset="-128"/>
                <a:ea typeface="HGP創英角ｺﾞｼｯｸUB" pitchFamily="50" charset="-128"/>
              </a:rPr>
              <a:t>】</a:t>
            </a:r>
            <a:r>
              <a:rPr lang="ja-JP" altLang="en-US" sz="1100" dirty="0">
                <a:latin typeface="ＭＳ Ｐ明朝" pitchFamily="18" charset="-128"/>
                <a:ea typeface="ＭＳ Ｐ明朝" pitchFamily="18" charset="-128"/>
              </a:rPr>
              <a:t>　</a:t>
            </a:r>
            <a:r>
              <a:rPr lang="ja-JP" altLang="en-US" sz="1100" dirty="0">
                <a:latin typeface="ＭＳ Ｐゴシック" pitchFamily="50" charset="-128"/>
                <a:ea typeface="ＭＳ Ｐゴシック" pitchFamily="50" charset="-128"/>
              </a:rPr>
              <a:t>○平成</a:t>
            </a:r>
            <a:r>
              <a:rPr lang="en-US" altLang="ja-JP" sz="1100" dirty="0">
                <a:latin typeface="ＭＳ Ｐゴシック" pitchFamily="50" charset="-128"/>
                <a:ea typeface="ＭＳ Ｐゴシック" pitchFamily="50" charset="-128"/>
              </a:rPr>
              <a:t>27</a:t>
            </a:r>
            <a:r>
              <a:rPr lang="ja-JP" altLang="en-US" sz="1100" dirty="0">
                <a:latin typeface="ＭＳ Ｐゴシック" pitchFamily="50" charset="-128"/>
                <a:ea typeface="ＭＳ Ｐゴシック" pitchFamily="50" charset="-128"/>
              </a:rPr>
              <a:t>年の人口は</a:t>
            </a:r>
            <a:r>
              <a:rPr lang="en-US" altLang="ja-JP" sz="1100" dirty="0">
                <a:latin typeface="ＭＳ Ｐゴシック" pitchFamily="50" charset="-128"/>
                <a:ea typeface="ＭＳ Ｐゴシック" pitchFamily="50" charset="-128"/>
              </a:rPr>
              <a:t>306,262</a:t>
            </a:r>
            <a:r>
              <a:rPr lang="ja-JP" altLang="en-US" sz="1100" dirty="0">
                <a:latin typeface="ＭＳ Ｐゴシック" pitchFamily="50" charset="-128"/>
                <a:ea typeface="ＭＳ Ｐゴシック" pitchFamily="50" charset="-128"/>
              </a:rPr>
              <a:t>人で高槻市（</a:t>
            </a:r>
            <a:r>
              <a:rPr lang="en-US" altLang="ja-JP" sz="1100" dirty="0">
                <a:latin typeface="ＭＳ Ｐゴシック" pitchFamily="50" charset="-128"/>
                <a:ea typeface="ＭＳ Ｐゴシック" pitchFamily="50" charset="-128"/>
              </a:rPr>
              <a:t>351,829</a:t>
            </a:r>
            <a:r>
              <a:rPr lang="ja-JP" altLang="en-US" sz="1100" dirty="0">
                <a:latin typeface="ＭＳ Ｐゴシック" pitchFamily="50" charset="-128"/>
                <a:ea typeface="ＭＳ Ｐゴシック" pitchFamily="50" charset="-128"/>
              </a:rPr>
              <a:t>人）を下回る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134</a:t>
            </a:r>
            <a:r>
              <a:rPr lang="ja-JP" altLang="en-US" sz="1100" dirty="0" smtClean="0">
                <a:latin typeface="ＭＳ Ｐゴシック" pitchFamily="50" charset="-128"/>
                <a:ea typeface="ＭＳ Ｐゴシック" pitchFamily="50" charset="-128"/>
              </a:rPr>
              <a:t>％で、比較都市の中で最も高い京都市（</a:t>
            </a:r>
            <a:r>
              <a:rPr lang="en-US" altLang="ja-JP" sz="1100" dirty="0" smtClean="0">
                <a:latin typeface="ＭＳ Ｐゴシック" pitchFamily="50" charset="-128"/>
                <a:ea typeface="ＭＳ Ｐゴシック" pitchFamily="50" charset="-128"/>
              </a:rPr>
              <a:t>109</a:t>
            </a:r>
            <a:r>
              <a:rPr lang="ja-JP" altLang="en-US" sz="1100" dirty="0" smtClean="0">
                <a:latin typeface="ＭＳ Ｐゴシック" pitchFamily="50" charset="-128"/>
                <a:ea typeface="ＭＳ Ｐゴシック" pitchFamily="50" charset="-128"/>
              </a:rPr>
              <a:t>％）を上回る</a:t>
            </a:r>
            <a:endParaRPr lang="en-US" altLang="ja-JP" sz="1100" dirty="0">
              <a:latin typeface="ＭＳ Ｐゴシック" pitchFamily="50" charset="-128"/>
              <a:ea typeface="ＭＳ Ｐゴシック"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産業</a:t>
            </a:r>
            <a:r>
              <a:rPr lang="en-US" altLang="ja-JP" sz="1100" dirty="0">
                <a:latin typeface="HGP創英角ｺﾞｼｯｸUB" pitchFamily="50" charset="-128"/>
                <a:ea typeface="HGP創英角ｺﾞｼｯｸUB" pitchFamily="50" charset="-128"/>
              </a:rPr>
              <a:t>】</a:t>
            </a:r>
          </a:p>
          <a:p>
            <a:pPr marL="85725" indent="-85725">
              <a:defRPr/>
            </a:pPr>
            <a:r>
              <a:rPr lang="ja-JP" altLang="en-US" sz="1100" dirty="0">
                <a:latin typeface="ＭＳ Ｐゴシック" pitchFamily="50" charset="-128"/>
                <a:ea typeface="ＭＳ Ｐゴシック" pitchFamily="50" charset="-128"/>
              </a:rPr>
              <a:t>○商業の販売額は</a:t>
            </a:r>
            <a:r>
              <a:rPr lang="en-US" altLang="ja-JP" sz="1100" dirty="0">
                <a:latin typeface="ＭＳ Ｐゴシック" pitchFamily="50" charset="-128"/>
                <a:ea typeface="ＭＳ Ｐゴシック" pitchFamily="50" charset="-128"/>
              </a:rPr>
              <a:t>4</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3,458</a:t>
            </a:r>
            <a:r>
              <a:rPr lang="ja-JP" altLang="en-US" sz="1100" dirty="0">
                <a:latin typeface="ＭＳ Ｐゴシック" pitchFamily="50" charset="-128"/>
                <a:ea typeface="ＭＳ Ｐゴシック" pitchFamily="50" charset="-128"/>
              </a:rPr>
              <a:t>億円で、東大阪市</a:t>
            </a:r>
            <a:r>
              <a:rPr lang="ja-JP" altLang="en-US" sz="1100" dirty="0" smtClean="0">
                <a:latin typeface="ＭＳ Ｐゴシック" pitchFamily="50" charset="-128"/>
                <a:ea typeface="ＭＳ Ｐゴシック" pitchFamily="50" charset="-128"/>
              </a:rPr>
              <a:t>（</a:t>
            </a:r>
            <a:r>
              <a:rPr lang="en-US" altLang="ja-JP" sz="1100" dirty="0" smtClean="0">
                <a:latin typeface="ＭＳ Ｐゴシック" pitchFamily="50" charset="-128"/>
                <a:ea typeface="ＭＳ Ｐゴシック" pitchFamily="50" charset="-128"/>
              </a:rPr>
              <a:t>1</a:t>
            </a:r>
            <a:r>
              <a:rPr lang="ja-JP" altLang="en-US" sz="1100" dirty="0" smtClean="0">
                <a:latin typeface="ＭＳ Ｐゴシック" pitchFamily="50" charset="-128"/>
                <a:ea typeface="ＭＳ Ｐゴシック" pitchFamily="50" charset="-128"/>
              </a:rPr>
              <a:t>兆</a:t>
            </a:r>
            <a:r>
              <a:rPr lang="en-US" altLang="ja-JP" sz="1100" dirty="0" smtClean="0">
                <a:latin typeface="ＭＳ Ｐゴシック" pitchFamily="50" charset="-128"/>
                <a:ea typeface="ＭＳ Ｐゴシック" pitchFamily="50" charset="-128"/>
              </a:rPr>
              <a:t>7,761</a:t>
            </a:r>
            <a:r>
              <a:rPr lang="ja-JP" altLang="en-US" sz="1100" dirty="0" smtClean="0">
                <a:latin typeface="ＭＳ Ｐゴシック" pitchFamily="50" charset="-128"/>
                <a:ea typeface="ＭＳ Ｐゴシック" pitchFamily="50" charset="-128"/>
              </a:rPr>
              <a:t>億円</a:t>
            </a:r>
            <a:r>
              <a:rPr lang="ja-JP" altLang="en-US" sz="1100" dirty="0">
                <a:latin typeface="ＭＳ Ｐゴシック" pitchFamily="50" charset="-128"/>
                <a:ea typeface="ＭＳ Ｐゴシック" pitchFamily="50" charset="-128"/>
              </a:rPr>
              <a:t>）</a:t>
            </a:r>
            <a:r>
              <a:rPr lang="ja-JP" altLang="en-US" sz="1100" dirty="0" smtClean="0">
                <a:latin typeface="ＭＳ Ｐゴシック" pitchFamily="50" charset="-128"/>
                <a:ea typeface="ＭＳ Ｐゴシック" pitchFamily="50" charset="-128"/>
              </a:rPr>
              <a:t>の２倍</a:t>
            </a:r>
            <a:r>
              <a:rPr lang="ja-JP" altLang="en-US" sz="1100" dirty="0">
                <a:latin typeface="ＭＳ Ｐゴシック" pitchFamily="50" charset="-128"/>
                <a:ea typeface="ＭＳ Ｐゴシック" pitchFamily="50" charset="-128"/>
              </a:rPr>
              <a:t>を超える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○工業の出荷額は</a:t>
            </a:r>
            <a:r>
              <a:rPr lang="en-US" altLang="ja-JP" sz="1100" dirty="0">
                <a:latin typeface="ＭＳ Ｐゴシック" pitchFamily="50" charset="-128"/>
                <a:ea typeface="ＭＳ Ｐゴシック" pitchFamily="50" charset="-128"/>
              </a:rPr>
              <a:t>8</a:t>
            </a:r>
            <a:r>
              <a:rPr lang="en-US" altLang="zh-TW" sz="1100" dirty="0">
                <a:latin typeface="ＭＳ Ｐゴシック" pitchFamily="50" charset="-128"/>
                <a:ea typeface="ＭＳ Ｐゴシック" pitchFamily="50" charset="-128"/>
              </a:rPr>
              <a:t>,1</a:t>
            </a:r>
            <a:r>
              <a:rPr lang="en-US" altLang="ja-JP" sz="1100" dirty="0">
                <a:latin typeface="ＭＳ Ｐゴシック" pitchFamily="50" charset="-128"/>
                <a:ea typeface="ＭＳ Ｐゴシック" pitchFamily="50" charset="-128"/>
              </a:rPr>
              <a:t>56</a:t>
            </a:r>
            <a:r>
              <a:rPr lang="zh-TW" altLang="en-US" sz="1100" dirty="0">
                <a:latin typeface="ＭＳ Ｐゴシック" pitchFamily="50" charset="-128"/>
                <a:ea typeface="ＭＳ Ｐゴシック" pitchFamily="50" charset="-128"/>
              </a:rPr>
              <a:t>億円</a:t>
            </a:r>
            <a:r>
              <a:rPr lang="ja-JP" altLang="en-US" sz="1100" dirty="0">
                <a:latin typeface="ＭＳ Ｐゴシック" pitchFamily="50" charset="-128"/>
                <a:ea typeface="ＭＳ Ｐゴシック" pitchFamily="50" charset="-128"/>
              </a:rPr>
              <a:t>で、枚方市（</a:t>
            </a:r>
            <a:r>
              <a:rPr lang="en-US" altLang="ja-JP" sz="1100" dirty="0">
                <a:latin typeface="ＭＳ Ｐゴシック" pitchFamily="50" charset="-128"/>
                <a:ea typeface="ＭＳ Ｐゴシック" pitchFamily="50" charset="-128"/>
              </a:rPr>
              <a:t>7,366</a:t>
            </a:r>
            <a:r>
              <a:rPr lang="ja-JP" altLang="en-US" sz="1100" dirty="0">
                <a:latin typeface="ＭＳ Ｐゴシック" pitchFamily="50" charset="-128"/>
                <a:ea typeface="ＭＳ Ｐゴシック" pitchFamily="50" charset="-128"/>
              </a:rPr>
              <a:t>億円）を上回る</a:t>
            </a:r>
          </a:p>
          <a:p>
            <a:pPr marL="85725" indent="-85725">
              <a:buFont typeface="Wingdings" pitchFamily="2" charset="2"/>
              <a:buNone/>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まち・暮らし</a:t>
            </a:r>
            <a:r>
              <a:rPr lang="en-US" altLang="ja-JP" sz="1100" dirty="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建物用途の割合は工業が</a:t>
            </a:r>
            <a:r>
              <a:rPr lang="en-US" altLang="ja-JP" sz="1100" dirty="0">
                <a:latin typeface="ＭＳ Ｐゴシック" pitchFamily="50" charset="-128"/>
                <a:ea typeface="ＭＳ Ｐゴシック" pitchFamily="50" charset="-128"/>
              </a:rPr>
              <a:t>45.6</a:t>
            </a:r>
            <a:r>
              <a:rPr lang="ja-JP" altLang="en-US" sz="1100" dirty="0">
                <a:latin typeface="ＭＳ Ｐゴシック" pitchFamily="50" charset="-128"/>
                <a:ea typeface="ＭＳ Ｐゴシック" pitchFamily="50" charset="-128"/>
              </a:rPr>
              <a:t>％で、比較都市をいずれも大きく上回る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○就業前児童</a:t>
            </a:r>
            <a:r>
              <a:rPr lang="en-US" altLang="ja-JP" sz="1100" dirty="0">
                <a:latin typeface="ＭＳ Ｐゴシック" pitchFamily="50" charset="-128"/>
                <a:ea typeface="ＭＳ Ｐゴシック" pitchFamily="50" charset="-128"/>
              </a:rPr>
              <a:t>100</a:t>
            </a:r>
            <a:r>
              <a:rPr lang="ja-JP" altLang="en-US" sz="1100" dirty="0">
                <a:latin typeface="ＭＳ Ｐゴシック" pitchFamily="50" charset="-128"/>
                <a:ea typeface="ＭＳ Ｐゴシック" pitchFamily="50" charset="-128"/>
              </a:rPr>
              <a:t>人あたりの認可保育所定員数は</a:t>
            </a:r>
            <a:r>
              <a:rPr lang="en-US" altLang="ja-JP" sz="1100" dirty="0">
                <a:latin typeface="ＭＳ Ｐゴシック" pitchFamily="50" charset="-128"/>
                <a:ea typeface="ＭＳ Ｐゴシック" pitchFamily="50" charset="-128"/>
              </a:rPr>
              <a:t>43.1</a:t>
            </a:r>
            <a:r>
              <a:rPr lang="ja-JP" altLang="en-US" sz="1100" dirty="0">
                <a:latin typeface="ＭＳ Ｐゴシック" pitchFamily="50" charset="-128"/>
                <a:ea typeface="ＭＳ Ｐゴシック" pitchFamily="50" charset="-128"/>
              </a:rPr>
              <a:t>人で、比較都市をいずれも上回る</a:t>
            </a:r>
            <a:endParaRPr lang="en-US" altLang="ja-JP" sz="1100" dirty="0">
              <a:solidFill>
                <a:srgbClr val="FF0000"/>
              </a:solidFill>
              <a:ea typeface="ＭＳ Ｐゴシック" pitchFamily="50" charset="-128"/>
            </a:endParaRPr>
          </a:p>
          <a:p>
            <a:pPr marL="85725" indent="-85725">
              <a:buFont typeface="Wingdings" pitchFamily="2" charset="2"/>
              <a:buNone/>
              <a:defRPr/>
            </a:pPr>
            <a:r>
              <a:rPr lang="ja-JP" altLang="en-US" sz="1100" dirty="0">
                <a:latin typeface="ＭＳ Ｐゴシック" pitchFamily="50" charset="-128"/>
                <a:ea typeface="ＭＳ Ｐゴシック" pitchFamily="50" charset="-128"/>
              </a:rPr>
              <a:t>○千人あたりの病院・診療所数は</a:t>
            </a:r>
            <a:r>
              <a:rPr lang="en-US" altLang="ja-JP" sz="1100" dirty="0">
                <a:latin typeface="ＭＳ Ｐゴシック" pitchFamily="50" charset="-128"/>
                <a:ea typeface="ＭＳ Ｐゴシック" pitchFamily="50" charset="-128"/>
              </a:rPr>
              <a:t>1.8</a:t>
            </a:r>
            <a:r>
              <a:rPr lang="ja-JP" altLang="en-US" sz="1100" dirty="0">
                <a:latin typeface="ＭＳ Ｐゴシック" pitchFamily="50" charset="-128"/>
                <a:ea typeface="ＭＳ Ｐゴシック" pitchFamily="50" charset="-128"/>
              </a:rPr>
              <a:t>ヵ所で、比較都市をいずれも上回る</a:t>
            </a:r>
          </a:p>
          <a:p>
            <a:pPr marL="85725" indent="-85725">
              <a:defRPr/>
            </a:pPr>
            <a:endParaRPr lang="ja-JP" altLang="en-US" sz="1100" dirty="0">
              <a:latin typeface="ＭＳ Ｐゴシック" pitchFamily="50" charset="-128"/>
              <a:ea typeface="ＭＳ Ｐゴシック" pitchFamily="50" charset="-128"/>
            </a:endParaRPr>
          </a:p>
          <a:p>
            <a:pPr marL="85725" indent="-85725">
              <a:buFont typeface="Wingdings" pitchFamily="2" charset="2"/>
              <a:buNone/>
              <a:defRPr/>
            </a:pPr>
            <a:endParaRPr lang="ja-JP" altLang="en-US" sz="1100" dirty="0">
              <a:solidFill>
                <a:srgbClr val="FF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graphicFrame>
        <p:nvGraphicFramePr>
          <p:cNvPr id="63" name="Group 154"/>
          <p:cNvGraphicFramePr>
            <a:graphicFrameLocks noGrp="1"/>
          </p:cNvGraphicFramePr>
          <p:nvPr/>
        </p:nvGraphicFramePr>
        <p:xfrm>
          <a:off x="271463" y="3556000"/>
          <a:ext cx="3745169" cy="376692"/>
        </p:xfrm>
        <a:graphic>
          <a:graphicData uri="http://schemas.openxmlformats.org/drawingml/2006/table">
            <a:tbl>
              <a:tblPr/>
              <a:tblGrid>
                <a:gridCol w="383509"/>
                <a:gridCol w="3361660"/>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4113" name="正方形/長方形 97"/>
          <p:cNvSpPr>
            <a:spLocks noChangeArrowheads="1"/>
          </p:cNvSpPr>
          <p:nvPr/>
        </p:nvSpPr>
        <p:spPr bwMode="auto">
          <a:xfrm>
            <a:off x="117475" y="319088"/>
            <a:ext cx="4083050" cy="2308225"/>
          </a:xfrm>
          <a:prstGeom prst="rect">
            <a:avLst/>
          </a:prstGeom>
          <a:noFill/>
          <a:ln w="9525">
            <a:noFill/>
            <a:miter lim="800000"/>
            <a:headEnd/>
            <a:tailEnd/>
          </a:ln>
        </p:spPr>
        <p:txBody>
          <a:bodyPr>
            <a:spAutoFit/>
          </a:bodyPr>
          <a:lstStyle/>
          <a:p>
            <a:r>
              <a:rPr lang="ja-JP" altLang="ja-JP" sz="1200" b="1">
                <a:latin typeface="HG創英角ｺﾞｼｯｸUB" pitchFamily="49" charset="-128"/>
                <a:ea typeface="HG創英角ｺﾞｼｯｸUB" pitchFamily="49" charset="-128"/>
                <a:cs typeface="Times New Roman" pitchFamily="18" charset="0"/>
              </a:rPr>
              <a:t>○</a:t>
            </a:r>
            <a:r>
              <a:rPr lang="en-US" altLang="ja-JP" sz="1200" b="1">
                <a:latin typeface="HG創英角ｺﾞｼｯｸUB" pitchFamily="49" charset="-128"/>
                <a:ea typeface="HG創英角ｺﾞｼｯｸUB" pitchFamily="49" charset="-128"/>
                <a:cs typeface="Times New Roman" pitchFamily="18" charset="0"/>
              </a:rPr>
              <a:t>USJ</a:t>
            </a:r>
            <a:r>
              <a:rPr lang="ja-JP" altLang="ja-JP" sz="1200" b="1">
                <a:latin typeface="HG創英角ｺﾞｼｯｸUB" pitchFamily="49" charset="-128"/>
                <a:ea typeface="HG創英角ｺﾞｼｯｸUB" pitchFamily="49" charset="-128"/>
                <a:cs typeface="Times New Roman" pitchFamily="18" charset="0"/>
              </a:rPr>
              <a:t>、海遊館、京セラドーム等の集客施設、</a:t>
            </a:r>
            <a:r>
              <a:rPr lang="ja-JP" altLang="en-US" sz="1200" b="1">
                <a:latin typeface="HG創英角ｺﾞｼｯｸUB" pitchFamily="49" charset="-128"/>
                <a:ea typeface="HG創英角ｺﾞｼｯｸUB" pitchFamily="49" charset="-128"/>
                <a:cs typeface="Times New Roman" pitchFamily="18" charset="0"/>
              </a:rPr>
              <a:t>高い工業出荷額を誇る工業地域、タワーマンションの建設が進む都心部などがあり、集客・生産機能と淀川・安治川・尻無川・大阪港等の水辺環境を有する都市</a:t>
            </a:r>
            <a:r>
              <a:rPr lang="ja-JP" altLang="ja-JP" sz="1200" b="1">
                <a:latin typeface="HG創英角ｺﾞｼｯｸUB" pitchFamily="49" charset="-128"/>
                <a:ea typeface="HG創英角ｺﾞｼｯｸUB" pitchFamily="49" charset="-128"/>
                <a:cs typeface="Times New Roman" pitchFamily="18" charset="0"/>
              </a:rPr>
              <a:t> </a:t>
            </a:r>
          </a:p>
          <a:p>
            <a:r>
              <a:rPr lang="ja-JP" altLang="ja-JP" sz="1200" b="1">
                <a:latin typeface="HG創英角ｺﾞｼｯｸUB" pitchFamily="49" charset="-128"/>
                <a:ea typeface="HG創英角ｺﾞｼｯｸUB" pitchFamily="49" charset="-128"/>
                <a:cs typeface="Times New Roman" pitchFamily="18" charset="0"/>
              </a:rPr>
              <a:t>○夢洲地区は、現在誘致が進む</a:t>
            </a:r>
            <a:r>
              <a:rPr lang="en-US" altLang="ja-JP" sz="1200" b="1">
                <a:latin typeface="HG創英角ｺﾞｼｯｸUB" pitchFamily="49" charset="-128"/>
                <a:ea typeface="HG創英角ｺﾞｼｯｸUB" pitchFamily="49" charset="-128"/>
                <a:cs typeface="Times New Roman" pitchFamily="18" charset="0"/>
              </a:rPr>
              <a:t>2025</a:t>
            </a:r>
            <a:r>
              <a:rPr lang="ja-JP" altLang="ja-JP" sz="1200" b="1">
                <a:latin typeface="HG創英角ｺﾞｼｯｸUB" pitchFamily="49" charset="-128"/>
                <a:ea typeface="HG創英角ｺﾞｼｯｸUB" pitchFamily="49" charset="-128"/>
                <a:cs typeface="Times New Roman" pitchFamily="18" charset="0"/>
              </a:rPr>
              <a:t>年日本万国博覧会の開催が計画されている</a:t>
            </a:r>
          </a:p>
          <a:p>
            <a:r>
              <a:rPr lang="ja-JP" altLang="ja-JP" sz="1200" b="1">
                <a:latin typeface="HG創英角ｺﾞｼｯｸUB" pitchFamily="49" charset="-128"/>
                <a:ea typeface="HG創英角ｺﾞｼｯｸUB" pitchFamily="49" charset="-128"/>
                <a:cs typeface="Times New Roman" pitchFamily="18" charset="0"/>
              </a:rPr>
              <a:t>○ベイエリアでは、夢洲において、</a:t>
            </a:r>
            <a:r>
              <a:rPr lang="en-US" altLang="ja-JP" sz="1200" b="1">
                <a:latin typeface="HG創英角ｺﾞｼｯｸUB" pitchFamily="49" charset="-128"/>
                <a:ea typeface="HG創英角ｺﾞｼｯｸUB" pitchFamily="49" charset="-128"/>
                <a:cs typeface="Times New Roman" pitchFamily="18" charset="0"/>
              </a:rPr>
              <a:t>MICE</a:t>
            </a:r>
            <a:r>
              <a:rPr lang="ja-JP" altLang="ja-JP" sz="1200" b="1">
                <a:latin typeface="HG創英角ｺﾞｼｯｸUB" pitchFamily="49" charset="-128"/>
                <a:ea typeface="HG創英角ｺﾞｼｯｸUB" pitchFamily="49" charset="-128"/>
                <a:cs typeface="Times New Roman" pitchFamily="18" charset="0"/>
              </a:rPr>
              <a:t>機能や国際的なエンターテイメント機能等を備えた国際観光拠点形成に向けた取組みが計画されている</a:t>
            </a:r>
            <a:r>
              <a:rPr lang="ja-JP" altLang="en-US" sz="1200" b="1">
                <a:latin typeface="HG創英角ｺﾞｼｯｸUB" pitchFamily="49" charset="-128"/>
                <a:ea typeface="HG創英角ｺﾞｼｯｸUB" pitchFamily="49" charset="-128"/>
                <a:cs typeface="Times New Roman" pitchFamily="18" charset="0"/>
              </a:rPr>
              <a:t>。また、</a:t>
            </a:r>
            <a:r>
              <a:rPr lang="ja-JP" altLang="ja-JP" sz="1200" b="1">
                <a:latin typeface="HG創英角ｺﾞｼｯｸUB" pitchFamily="49" charset="-128"/>
                <a:ea typeface="HG創英角ｺﾞｼｯｸUB" pitchFamily="49" charset="-128"/>
                <a:cs typeface="Times New Roman" pitchFamily="18" charset="0"/>
              </a:rPr>
              <a:t>舞洲において、大阪を本拠とするプロスポーツチーム（大阪エヴェッサ、オリックス・バファローズ、セレッソ大阪）の活動拠点を核として、スポーツアイランドが形成されている</a:t>
            </a:r>
          </a:p>
        </p:txBody>
      </p:sp>
      <p:sp>
        <p:nvSpPr>
          <p:cNvPr id="4114" name="テキスト ボックス 24"/>
          <p:cNvSpPr txBox="1">
            <a:spLocks noChangeArrowheads="1"/>
          </p:cNvSpPr>
          <p:nvPr/>
        </p:nvSpPr>
        <p:spPr bwMode="gray">
          <a:xfrm>
            <a:off x="4384675" y="42863"/>
            <a:ext cx="1833563"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地域の特徴</a:t>
            </a:r>
          </a:p>
        </p:txBody>
      </p:sp>
      <p:sp>
        <p:nvSpPr>
          <p:cNvPr id="4115" name="テキスト ボックス 57"/>
          <p:cNvSpPr>
            <a:spLocks noChangeArrowheads="1"/>
          </p:cNvSpPr>
          <p:nvPr/>
        </p:nvSpPr>
        <p:spPr bwMode="auto">
          <a:xfrm>
            <a:off x="4521200" y="6237288"/>
            <a:ext cx="5187950" cy="468312"/>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西を大阪湾に面し、</a:t>
            </a:r>
            <a:r>
              <a:rPr lang="ja-JP" altLang="ja-JP" sz="1100"/>
              <a:t>北を</a:t>
            </a:r>
            <a:r>
              <a:rPr lang="ja-JP" altLang="en-US" sz="1100"/>
              <a:t>淀川、中央部を南北に安治</a:t>
            </a:r>
            <a:r>
              <a:rPr lang="ja-JP" altLang="ja-JP" sz="1100"/>
              <a:t>川、</a:t>
            </a:r>
            <a:r>
              <a:rPr lang="ja-JP" altLang="en-US" sz="1100"/>
              <a:t>南を南北に尻無川</a:t>
            </a:r>
            <a:r>
              <a:rPr lang="ja-JP" altLang="ja-JP" sz="1100"/>
              <a:t>が流れる</a:t>
            </a:r>
            <a:r>
              <a:rPr lang="ja-JP" altLang="en-US" sz="1100"/>
              <a:t>。</a:t>
            </a:r>
          </a:p>
        </p:txBody>
      </p:sp>
      <p:sp>
        <p:nvSpPr>
          <p:cNvPr id="47" name="正方形/長方形 46"/>
          <p:cNvSpPr/>
          <p:nvPr/>
        </p:nvSpPr>
        <p:spPr bwMode="gray">
          <a:xfrm>
            <a:off x="6465888" y="3500438"/>
            <a:ext cx="566737" cy="1492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900" dirty="0">
              <a:solidFill>
                <a:schemeClr val="tx1"/>
              </a:solidFill>
            </a:endParaRPr>
          </a:p>
        </p:txBody>
      </p:sp>
      <p:sp>
        <p:nvSpPr>
          <p:cNvPr id="48" name="正方形/長方形 47"/>
          <p:cNvSpPr/>
          <p:nvPr/>
        </p:nvSpPr>
        <p:spPr bwMode="gray">
          <a:xfrm>
            <a:off x="7113588" y="2852738"/>
            <a:ext cx="98425" cy="904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49" name="正方形/長方形 48"/>
          <p:cNvSpPr/>
          <p:nvPr/>
        </p:nvSpPr>
        <p:spPr bwMode="gray">
          <a:xfrm>
            <a:off x="4737100" y="3644900"/>
            <a:ext cx="720725" cy="2159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r>
              <a:rPr lang="ja-JP" altLang="en-US" sz="900" dirty="0" smtClean="0">
                <a:solidFill>
                  <a:schemeClr val="tx1"/>
                </a:solidFill>
              </a:rPr>
              <a:t>夢洲地区</a:t>
            </a:r>
            <a:endParaRPr lang="en-US" altLang="ja-JP" sz="900" dirty="0" smtClean="0">
              <a:solidFill>
                <a:schemeClr val="tx1"/>
              </a:solidFill>
            </a:endParaRPr>
          </a:p>
        </p:txBody>
      </p:sp>
      <p:sp>
        <p:nvSpPr>
          <p:cNvPr id="52" name="左矢印吹き出し 51"/>
          <p:cNvSpPr/>
          <p:nvPr/>
        </p:nvSpPr>
        <p:spPr bwMode="gray">
          <a:xfrm flipH="1">
            <a:off x="7905750" y="1844675"/>
            <a:ext cx="1482725" cy="231775"/>
          </a:xfrm>
          <a:prstGeom prst="leftArrowCallout">
            <a:avLst>
              <a:gd name="adj1" fmla="val 30291"/>
              <a:gd name="adj2" fmla="val 35582"/>
              <a:gd name="adj3" fmla="val 46212"/>
              <a:gd name="adj4" fmla="val 87733"/>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なにわ筋線整備区間</a:t>
            </a:r>
          </a:p>
        </p:txBody>
      </p:sp>
      <p:sp>
        <p:nvSpPr>
          <p:cNvPr id="54" name="フリーフォーム 53"/>
          <p:cNvSpPr/>
          <p:nvPr/>
        </p:nvSpPr>
        <p:spPr>
          <a:xfrm>
            <a:off x="9415463" y="1976438"/>
            <a:ext cx="171450" cy="933450"/>
          </a:xfrm>
          <a:custGeom>
            <a:avLst/>
            <a:gdLst>
              <a:gd name="connsiteX0" fmla="*/ 0 w 171450"/>
              <a:gd name="connsiteY0" fmla="*/ 0 h 933450"/>
              <a:gd name="connsiteX1" fmla="*/ 109537 w 171450"/>
              <a:gd name="connsiteY1" fmla="*/ 176212 h 933450"/>
              <a:gd name="connsiteX2" fmla="*/ 142875 w 171450"/>
              <a:gd name="connsiteY2" fmla="*/ 685800 h 933450"/>
              <a:gd name="connsiteX3" fmla="*/ 171450 w 171450"/>
              <a:gd name="connsiteY3" fmla="*/ 933450 h 933450"/>
            </a:gdLst>
            <a:ahLst/>
            <a:cxnLst>
              <a:cxn ang="0">
                <a:pos x="connsiteX0" y="connsiteY0"/>
              </a:cxn>
              <a:cxn ang="0">
                <a:pos x="connsiteX1" y="connsiteY1"/>
              </a:cxn>
              <a:cxn ang="0">
                <a:pos x="connsiteX2" y="connsiteY2"/>
              </a:cxn>
              <a:cxn ang="0">
                <a:pos x="connsiteX3" y="connsiteY3"/>
              </a:cxn>
            </a:cxnLst>
            <a:rect l="l" t="t" r="r" b="b"/>
            <a:pathLst>
              <a:path w="171450" h="933450">
                <a:moveTo>
                  <a:pt x="0" y="0"/>
                </a:moveTo>
                <a:cubicBezTo>
                  <a:pt x="42862" y="30956"/>
                  <a:pt x="85725" y="61912"/>
                  <a:pt x="109537" y="176212"/>
                </a:cubicBezTo>
                <a:cubicBezTo>
                  <a:pt x="133349" y="290512"/>
                  <a:pt x="132556" y="559594"/>
                  <a:pt x="142875" y="685800"/>
                </a:cubicBezTo>
                <a:cubicBezTo>
                  <a:pt x="153194" y="812006"/>
                  <a:pt x="162322" y="872728"/>
                  <a:pt x="171450" y="933450"/>
                </a:cubicBezTo>
              </a:path>
            </a:pathLst>
          </a:cu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5" name="正方形/長方形 54"/>
          <p:cNvSpPr/>
          <p:nvPr/>
        </p:nvSpPr>
        <p:spPr bwMode="gray">
          <a:xfrm rot="17654537">
            <a:off x="8655050" y="4432300"/>
            <a:ext cx="571500" cy="1397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木津川</a:t>
            </a:r>
            <a:endParaRPr lang="en-US" altLang="ja-JP" sz="700" dirty="0">
              <a:solidFill>
                <a:schemeClr val="tx1"/>
              </a:solidFill>
            </a:endParaRPr>
          </a:p>
        </p:txBody>
      </p:sp>
      <p:sp>
        <p:nvSpPr>
          <p:cNvPr id="56" name="円/楕円 55"/>
          <p:cNvSpPr/>
          <p:nvPr/>
        </p:nvSpPr>
        <p:spPr bwMode="gray">
          <a:xfrm rot="4491604">
            <a:off x="6932613" y="2159000"/>
            <a:ext cx="361950" cy="9525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正方形/長方形 56"/>
          <p:cNvSpPr/>
          <p:nvPr/>
        </p:nvSpPr>
        <p:spPr bwMode="gray">
          <a:xfrm>
            <a:off x="5600700" y="1989138"/>
            <a:ext cx="792163"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工場集積地</a:t>
            </a:r>
            <a:endParaRPr lang="en-US" altLang="ja-JP" sz="900" dirty="0">
              <a:solidFill>
                <a:schemeClr val="tx1"/>
              </a:solidFill>
            </a:endParaRPr>
          </a:p>
        </p:txBody>
      </p:sp>
      <p:sp>
        <p:nvSpPr>
          <p:cNvPr id="60" name="円/楕円 59"/>
          <p:cNvSpPr/>
          <p:nvPr/>
        </p:nvSpPr>
        <p:spPr bwMode="gray">
          <a:xfrm rot="2265807">
            <a:off x="5624513" y="3046413"/>
            <a:ext cx="258762" cy="72231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 name="正方形/長方形 60"/>
          <p:cNvSpPr/>
          <p:nvPr/>
        </p:nvSpPr>
        <p:spPr bwMode="gray">
          <a:xfrm>
            <a:off x="4673600" y="2890838"/>
            <a:ext cx="1079500" cy="28733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舞洲スポーツ</a:t>
            </a:r>
            <a:endParaRPr lang="en-US" altLang="ja-JP" sz="900" dirty="0">
              <a:solidFill>
                <a:schemeClr val="tx1"/>
              </a:solidFill>
            </a:endParaRPr>
          </a:p>
          <a:p>
            <a:pPr algn="ctr">
              <a:defRPr/>
            </a:pPr>
            <a:r>
              <a:rPr lang="ja-JP" altLang="en-US" sz="900" dirty="0">
                <a:solidFill>
                  <a:schemeClr val="tx1"/>
                </a:solidFill>
              </a:rPr>
              <a:t>アイランド</a:t>
            </a:r>
            <a:endParaRPr lang="en-US" altLang="ja-JP" sz="900" dirty="0">
              <a:solidFill>
                <a:schemeClr val="tx1"/>
              </a:solidFill>
            </a:endParaRPr>
          </a:p>
        </p:txBody>
      </p:sp>
      <p:sp>
        <p:nvSpPr>
          <p:cNvPr id="62" name="正方形/長方形 61"/>
          <p:cNvSpPr/>
          <p:nvPr/>
        </p:nvSpPr>
        <p:spPr bwMode="gray">
          <a:xfrm>
            <a:off x="8697913" y="3141663"/>
            <a:ext cx="839787" cy="28733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京セラドーム</a:t>
            </a:r>
            <a:endParaRPr lang="en-US" altLang="ja-JP" sz="900" dirty="0">
              <a:solidFill>
                <a:schemeClr val="tx1"/>
              </a:solidFill>
            </a:endParaRPr>
          </a:p>
          <a:p>
            <a:pPr algn="ctr">
              <a:defRPr/>
            </a:pPr>
            <a:r>
              <a:rPr lang="ja-JP" altLang="en-US" sz="900" dirty="0">
                <a:solidFill>
                  <a:schemeClr val="tx1"/>
                </a:solidFill>
              </a:rPr>
              <a:t>大阪</a:t>
            </a:r>
            <a:endParaRPr lang="en-US" altLang="ja-JP" sz="900" dirty="0">
              <a:solidFill>
                <a:schemeClr val="tx1"/>
              </a:solidFill>
            </a:endParaRPr>
          </a:p>
        </p:txBody>
      </p:sp>
      <p:sp>
        <p:nvSpPr>
          <p:cNvPr id="64" name="正方形/長方形 63"/>
          <p:cNvSpPr/>
          <p:nvPr/>
        </p:nvSpPr>
        <p:spPr bwMode="gray">
          <a:xfrm>
            <a:off x="6254750" y="3394075"/>
            <a:ext cx="647700"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海遊館</a:t>
            </a:r>
            <a:endParaRPr lang="en-US" altLang="ja-JP" sz="900" dirty="0">
              <a:solidFill>
                <a:schemeClr val="tx1"/>
              </a:solidFill>
            </a:endParaRPr>
          </a:p>
        </p:txBody>
      </p:sp>
      <p:sp>
        <p:nvSpPr>
          <p:cNvPr id="65" name="正方形/長方形 64"/>
          <p:cNvSpPr/>
          <p:nvPr/>
        </p:nvSpPr>
        <p:spPr bwMode="gray">
          <a:xfrm>
            <a:off x="6623050" y="2965450"/>
            <a:ext cx="647700"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en-US" altLang="ja-JP" sz="900" dirty="0">
                <a:solidFill>
                  <a:schemeClr val="tx1"/>
                </a:solidFill>
              </a:rPr>
              <a:t>USJ</a:t>
            </a:r>
          </a:p>
        </p:txBody>
      </p:sp>
      <p:sp>
        <p:nvSpPr>
          <p:cNvPr id="66" name="円/楕円 65"/>
          <p:cNvSpPr/>
          <p:nvPr/>
        </p:nvSpPr>
        <p:spPr bwMode="gray">
          <a:xfrm>
            <a:off x="7832725" y="4581525"/>
            <a:ext cx="936625" cy="42545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9" name="正方形/長方形 68"/>
          <p:cNvSpPr/>
          <p:nvPr/>
        </p:nvSpPr>
        <p:spPr bwMode="gray">
          <a:xfrm>
            <a:off x="7832725" y="5300663"/>
            <a:ext cx="792163"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工場集積地</a:t>
            </a:r>
            <a:endParaRPr lang="en-US" altLang="ja-JP" sz="900" dirty="0">
              <a:solidFill>
                <a:schemeClr val="tx1"/>
              </a:solidFill>
            </a:endParaRPr>
          </a:p>
        </p:txBody>
      </p:sp>
      <p:cxnSp>
        <p:nvCxnSpPr>
          <p:cNvPr id="70" name="直線コネクタ 69"/>
          <p:cNvCxnSpPr>
            <a:stCxn id="66" idx="4"/>
            <a:endCxn id="69" idx="0"/>
          </p:cNvCxnSpPr>
          <p:nvPr/>
        </p:nvCxnSpPr>
        <p:spPr bwMode="gray">
          <a:xfrm flipH="1">
            <a:off x="8229600" y="5006975"/>
            <a:ext cx="71438" cy="293688"/>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正方形/長方形 27"/>
          <p:cNvSpPr>
            <a:spLocks noChangeArrowheads="1"/>
          </p:cNvSpPr>
          <p:nvPr/>
        </p:nvSpPr>
        <p:spPr bwMode="auto">
          <a:xfrm>
            <a:off x="8863012" y="657479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-81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rrowheads="1"/>
          </p:cNvPicPr>
          <p:nvPr/>
        </p:nvPicPr>
        <p:blipFill>
          <a:blip r:embed="rId2" cstate="print"/>
          <a:srcRect/>
          <a:stretch>
            <a:fillRect/>
          </a:stretch>
        </p:blipFill>
        <p:spPr bwMode="auto">
          <a:xfrm>
            <a:off x="6331374" y="1268760"/>
            <a:ext cx="3503295" cy="2485644"/>
          </a:xfrm>
          <a:prstGeom prst="rect">
            <a:avLst/>
          </a:prstGeom>
          <a:noFill/>
          <a:ln w="9525">
            <a:noFill/>
            <a:miter lim="800000"/>
            <a:headEnd/>
            <a:tailEnd/>
          </a:ln>
          <a:effectLst/>
        </p:spPr>
      </p:pic>
      <p:pic>
        <p:nvPicPr>
          <p:cNvPr id="5122" name="Picture 79"/>
          <p:cNvPicPr>
            <a:picLocks noChangeAspect="1" noChangeArrowheads="1"/>
          </p:cNvPicPr>
          <p:nvPr/>
        </p:nvPicPr>
        <p:blipFill>
          <a:blip r:embed="rId3" cstate="print"/>
          <a:srcRect/>
          <a:stretch>
            <a:fillRect/>
          </a:stretch>
        </p:blipFill>
        <p:spPr bwMode="auto">
          <a:xfrm>
            <a:off x="2855913" y="1265238"/>
            <a:ext cx="3525837" cy="2486025"/>
          </a:xfrm>
          <a:prstGeom prst="rect">
            <a:avLst/>
          </a:prstGeom>
          <a:noFill/>
          <a:ln w="9525">
            <a:noFill/>
            <a:miter lim="800000"/>
            <a:headEnd/>
            <a:tailEnd/>
          </a:ln>
        </p:spPr>
      </p:pic>
      <p:sp>
        <p:nvSpPr>
          <p:cNvPr id="5123" name="タイトル 3"/>
          <p:cNvSpPr txBox="1">
            <a:spLocks/>
          </p:cNvSpPr>
          <p:nvPr/>
        </p:nvSpPr>
        <p:spPr bwMode="auto">
          <a:xfrm>
            <a:off x="117475" y="620713"/>
            <a:ext cx="9671050"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463" y="523875"/>
            <a:ext cx="42910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5125" name="テキスト ボックス 24"/>
          <p:cNvSpPr txBox="1">
            <a:spLocks noChangeArrowheads="1"/>
          </p:cNvSpPr>
          <p:nvPr/>
        </p:nvSpPr>
        <p:spPr bwMode="auto">
          <a:xfrm>
            <a:off x="193675" y="765175"/>
            <a:ext cx="390525"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5126"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第四区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（此花区・西</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港</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大正</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20" name="Group 23"/>
          <p:cNvGraphicFramePr>
            <a:graphicFrameLocks noGrp="1"/>
          </p:cNvGraphicFramePr>
          <p:nvPr/>
        </p:nvGraphicFramePr>
        <p:xfrm>
          <a:off x="661988" y="765175"/>
          <a:ext cx="2184000" cy="4825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306,262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64.4%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24.2%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278,829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152,407</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34.4%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12.9%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27.5%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411,879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7,336</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4,911</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41.75k㎡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5184" name="Rectangle 6"/>
          <p:cNvSpPr>
            <a:spLocks noChangeArrowheads="1"/>
          </p:cNvSpPr>
          <p:nvPr/>
        </p:nvSpPr>
        <p:spPr bwMode="auto">
          <a:xfrm>
            <a:off x="2925763" y="3833813"/>
            <a:ext cx="3314700" cy="519112"/>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人口密度は、枚方市を上回る</a:t>
            </a:r>
          </a:p>
        </p:txBody>
      </p:sp>
      <p:sp>
        <p:nvSpPr>
          <p:cNvPr id="5185" name="Rectangle 7"/>
          <p:cNvSpPr>
            <a:spLocks noChangeArrowheads="1"/>
          </p:cNvSpPr>
          <p:nvPr/>
        </p:nvSpPr>
        <p:spPr bwMode="auto">
          <a:xfrm>
            <a:off x="2925763" y="765175"/>
            <a:ext cx="3313112"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人口は、高槻市を下回る</a:t>
            </a:r>
          </a:p>
          <a:p>
            <a:r>
              <a:rPr lang="ja-JP" altLang="en-US" sz="1000">
                <a:latin typeface="ＭＳ Ｐゴシック" charset="-128"/>
              </a:rPr>
              <a:t>◆面積は、豊中市を上回る</a:t>
            </a:r>
            <a:r>
              <a:rPr lang="ja-JP" altLang="en-US" sz="1000"/>
              <a:t>　</a:t>
            </a:r>
            <a:endParaRPr lang="ja-JP" altLang="en-US" sz="900">
              <a:ea typeface="ＭＳ 明朝" pitchFamily="17" charset="-128"/>
            </a:endParaRPr>
          </a:p>
        </p:txBody>
      </p:sp>
      <p:sp>
        <p:nvSpPr>
          <p:cNvPr id="5186" name="Rectangle 10"/>
          <p:cNvSpPr>
            <a:spLocks noChangeArrowheads="1"/>
          </p:cNvSpPr>
          <p:nvPr/>
        </p:nvSpPr>
        <p:spPr bwMode="auto">
          <a:xfrm>
            <a:off x="6342063" y="765175"/>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昼間人口は、枚方市を上回る</a:t>
            </a:r>
          </a:p>
          <a:p>
            <a:r>
              <a:rPr lang="ja-JP" altLang="en-US" sz="1000">
                <a:latin typeface="ＭＳ Ｐゴシック" charset="-128"/>
              </a:rPr>
              <a:t>◆昼夜間人口比率は、京都市を上回る</a:t>
            </a:r>
          </a:p>
        </p:txBody>
      </p:sp>
      <p:sp>
        <p:nvSpPr>
          <p:cNvPr id="5187" name="Rectangle 11"/>
          <p:cNvSpPr>
            <a:spLocks noChangeArrowheads="1"/>
          </p:cNvSpPr>
          <p:nvPr/>
        </p:nvSpPr>
        <p:spPr bwMode="auto">
          <a:xfrm>
            <a:off x="6831013" y="765175"/>
            <a:ext cx="2338387" cy="163513"/>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昼間人口・昼夜間人口比率</a:t>
            </a:r>
          </a:p>
        </p:txBody>
      </p:sp>
      <p:sp>
        <p:nvSpPr>
          <p:cNvPr id="5188" name="Rectangle 12"/>
          <p:cNvSpPr>
            <a:spLocks noChangeArrowheads="1"/>
          </p:cNvSpPr>
          <p:nvPr/>
        </p:nvSpPr>
        <p:spPr bwMode="auto">
          <a:xfrm>
            <a:off x="6342063" y="3833813"/>
            <a:ext cx="3316287" cy="519112"/>
          </a:xfrm>
          <a:prstGeom prst="rect">
            <a:avLst/>
          </a:prstGeom>
          <a:solidFill>
            <a:srgbClr val="FFCC99"/>
          </a:solidFill>
          <a:ln w="9525" algn="ctr">
            <a:noFill/>
            <a:prstDash val="sysDot"/>
            <a:miter lim="800000"/>
            <a:headEnd/>
            <a:tailEnd/>
          </a:ln>
        </p:spPr>
        <p:txBody>
          <a:bodyPr lIns="36000" tIns="0" rIns="0" bIns="0"/>
          <a:lstStyle/>
          <a:p>
            <a:pPr marL="85725" indent="-85725"/>
            <a:endParaRPr lang="en-US" altLang="ja-JP" sz="1000">
              <a:solidFill>
                <a:srgbClr val="00B0F0"/>
              </a:solidFill>
              <a:latin typeface="ＭＳ Ｐゴシック" charset="-128"/>
            </a:endParaRPr>
          </a:p>
          <a:p>
            <a:pPr marL="85725" indent="-85725">
              <a:spcBef>
                <a:spcPct val="15000"/>
              </a:spcBef>
            </a:pPr>
            <a:r>
              <a:rPr lang="en-US" altLang="ja-JP" sz="1000">
                <a:latin typeface="ＭＳ Ｐゴシック" charset="-128"/>
              </a:rPr>
              <a:t>◆</a:t>
            </a:r>
            <a:r>
              <a:rPr lang="ja-JP" altLang="en-US" sz="1000">
                <a:latin typeface="ＭＳ Ｐゴシック" charset="-128"/>
              </a:rPr>
              <a:t>生産年齢人口</a:t>
            </a:r>
            <a:r>
              <a:rPr lang="ja-JP" altLang="en-US" sz="800">
                <a:latin typeface="ＭＳ Ｐゴシック" charset="-128"/>
              </a:rPr>
              <a:t>（</a:t>
            </a:r>
            <a:r>
              <a:rPr lang="en-US" altLang="ja-JP" sz="800">
                <a:latin typeface="ＭＳ Ｐゴシック" charset="-128"/>
              </a:rPr>
              <a:t>15</a:t>
            </a:r>
            <a:r>
              <a:rPr lang="ja-JP" altLang="en-US" sz="800">
                <a:latin typeface="ＭＳ Ｐゴシック" charset="-128"/>
              </a:rPr>
              <a:t>～</a:t>
            </a:r>
            <a:r>
              <a:rPr lang="en-US" altLang="ja-JP" sz="800">
                <a:latin typeface="ＭＳ Ｐゴシック" charset="-128"/>
              </a:rPr>
              <a:t>64</a:t>
            </a:r>
            <a:r>
              <a:rPr lang="ja-JP" altLang="en-US" sz="800">
                <a:latin typeface="ＭＳ Ｐゴシック" charset="-128"/>
              </a:rPr>
              <a:t>歳）</a:t>
            </a:r>
            <a:r>
              <a:rPr lang="ja-JP" altLang="en-US" sz="1000">
                <a:latin typeface="ＭＳ Ｐゴシック" charset="-128"/>
              </a:rPr>
              <a:t>割合は、比較都市をいずれも</a:t>
            </a:r>
          </a:p>
          <a:p>
            <a:pPr marL="85725" indent="-85725"/>
            <a:r>
              <a:rPr lang="ja-JP" altLang="en-US" sz="1000">
                <a:latin typeface="ＭＳ Ｐゴシック" charset="-128"/>
              </a:rPr>
              <a:t>   上回る</a:t>
            </a:r>
          </a:p>
        </p:txBody>
      </p:sp>
      <p:sp>
        <p:nvSpPr>
          <p:cNvPr id="5189" name="Rectangle 13"/>
          <p:cNvSpPr>
            <a:spLocks noChangeArrowheads="1"/>
          </p:cNvSpPr>
          <p:nvPr/>
        </p:nvSpPr>
        <p:spPr bwMode="auto">
          <a:xfrm>
            <a:off x="6831013" y="3833813"/>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年齢別人口割合</a:t>
            </a:r>
          </a:p>
        </p:txBody>
      </p:sp>
      <p:sp>
        <p:nvSpPr>
          <p:cNvPr id="5190" name="Rectangle 14"/>
          <p:cNvSpPr>
            <a:spLocks noChangeArrowheads="1"/>
          </p:cNvSpPr>
          <p:nvPr/>
        </p:nvSpPr>
        <p:spPr bwMode="auto">
          <a:xfrm>
            <a:off x="3470275" y="3833813"/>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人口密度</a:t>
            </a:r>
          </a:p>
        </p:txBody>
      </p:sp>
      <p:sp>
        <p:nvSpPr>
          <p:cNvPr id="5191" name="Rectangle 15"/>
          <p:cNvSpPr>
            <a:spLocks noChangeArrowheads="1"/>
          </p:cNvSpPr>
          <p:nvPr/>
        </p:nvSpPr>
        <p:spPr bwMode="auto">
          <a:xfrm>
            <a:off x="3470275" y="765175"/>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人口・面積</a:t>
            </a:r>
          </a:p>
        </p:txBody>
      </p:sp>
      <p:pic>
        <p:nvPicPr>
          <p:cNvPr id="5193" name="Picture 96"/>
          <p:cNvPicPr>
            <a:picLocks noChangeAspect="1" noChangeArrowheads="1"/>
          </p:cNvPicPr>
          <p:nvPr/>
        </p:nvPicPr>
        <p:blipFill>
          <a:blip r:embed="rId4" cstate="print"/>
          <a:srcRect/>
          <a:stretch>
            <a:fillRect/>
          </a:stretch>
        </p:blipFill>
        <p:spPr bwMode="auto">
          <a:xfrm>
            <a:off x="2925763" y="4273550"/>
            <a:ext cx="3498850" cy="2403475"/>
          </a:xfrm>
          <a:prstGeom prst="rect">
            <a:avLst/>
          </a:prstGeom>
          <a:noFill/>
          <a:ln w="9525">
            <a:noFill/>
            <a:miter lim="800000"/>
            <a:headEnd/>
            <a:tailEnd/>
          </a:ln>
        </p:spPr>
      </p:pic>
      <p:sp>
        <p:nvSpPr>
          <p:cNvPr id="5194" name="テキスト ボックス 36"/>
          <p:cNvSpPr txBox="1">
            <a:spLocks noChangeArrowheads="1"/>
          </p:cNvSpPr>
          <p:nvPr/>
        </p:nvSpPr>
        <p:spPr bwMode="auto">
          <a:xfrm>
            <a:off x="5421313" y="6597650"/>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5" name="テキスト ボックス 37"/>
          <p:cNvSpPr txBox="1">
            <a:spLocks noChangeArrowheads="1"/>
          </p:cNvSpPr>
          <p:nvPr/>
        </p:nvSpPr>
        <p:spPr bwMode="auto">
          <a:xfrm>
            <a:off x="8970963" y="6597650"/>
            <a:ext cx="935037"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6" name="テキスト ボックス 36"/>
          <p:cNvSpPr txBox="1">
            <a:spLocks noChangeArrowheads="1"/>
          </p:cNvSpPr>
          <p:nvPr/>
        </p:nvSpPr>
        <p:spPr bwMode="auto">
          <a:xfrm>
            <a:off x="8940800" y="3589338"/>
            <a:ext cx="858838"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7" name="テキスト ボックス 36"/>
          <p:cNvSpPr txBox="1">
            <a:spLocks noChangeArrowheads="1"/>
          </p:cNvSpPr>
          <p:nvPr/>
        </p:nvSpPr>
        <p:spPr bwMode="auto">
          <a:xfrm>
            <a:off x="5421313" y="3589338"/>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8" name="AutoShape 93"/>
          <p:cNvSpPr>
            <a:spLocks noChangeArrowheads="1"/>
          </p:cNvSpPr>
          <p:nvPr/>
        </p:nvSpPr>
        <p:spPr bwMode="auto">
          <a:xfrm>
            <a:off x="3159125" y="5013325"/>
            <a:ext cx="301625" cy="1655763"/>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199" name="Oval 16"/>
          <p:cNvSpPr>
            <a:spLocks noChangeArrowheads="1"/>
          </p:cNvSpPr>
          <p:nvPr/>
        </p:nvSpPr>
        <p:spPr bwMode="auto">
          <a:xfrm>
            <a:off x="3706813" y="2727325"/>
            <a:ext cx="544512"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200" name="AutoShape 18"/>
          <p:cNvSpPr>
            <a:spLocks/>
          </p:cNvSpPr>
          <p:nvPr/>
        </p:nvSpPr>
        <p:spPr bwMode="auto">
          <a:xfrm>
            <a:off x="3392488" y="2205038"/>
            <a:ext cx="698500" cy="263525"/>
          </a:xfrm>
          <a:prstGeom prst="borderCallout2">
            <a:avLst>
              <a:gd name="adj1" fmla="val 108435"/>
              <a:gd name="adj2" fmla="val 64884"/>
              <a:gd name="adj3" fmla="val 183134"/>
              <a:gd name="adj4" fmla="val 82907"/>
              <a:gd name="adj5" fmla="val 195787"/>
              <a:gd name="adj6" fmla="val 85403"/>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31</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面積：</a:t>
            </a:r>
            <a:r>
              <a:rPr lang="en-US" altLang="ja-JP" sz="700">
                <a:latin typeface="ＭＳ Ｐゴシック" charset="-128"/>
              </a:rPr>
              <a:t>42k㎡</a:t>
            </a:r>
            <a:endParaRPr lang="ja-JP" altLang="en-US" sz="700">
              <a:latin typeface="ＭＳ Ｐゴシック" charset="-128"/>
            </a:endParaRPr>
          </a:p>
        </p:txBody>
      </p:sp>
      <p:sp>
        <p:nvSpPr>
          <p:cNvPr id="5201" name="Line 87"/>
          <p:cNvSpPr>
            <a:spLocks noChangeShapeType="1"/>
          </p:cNvSpPr>
          <p:nvPr/>
        </p:nvSpPr>
        <p:spPr bwMode="auto">
          <a:xfrm>
            <a:off x="3840163" y="2114550"/>
            <a:ext cx="468312" cy="0"/>
          </a:xfrm>
          <a:prstGeom prst="line">
            <a:avLst/>
          </a:prstGeom>
          <a:noFill/>
          <a:ln w="19050">
            <a:solidFill>
              <a:srgbClr val="FF0000"/>
            </a:solidFill>
            <a:round/>
            <a:headEnd/>
            <a:tailEnd/>
          </a:ln>
        </p:spPr>
        <p:txBody>
          <a:bodyPr anchor="ctr"/>
          <a:lstStyle/>
          <a:p>
            <a:endParaRPr lang="ja-JP" altLang="en-US"/>
          </a:p>
        </p:txBody>
      </p:sp>
      <p:sp>
        <p:nvSpPr>
          <p:cNvPr id="5202" name="AutoShape 17"/>
          <p:cNvSpPr>
            <a:spLocks/>
          </p:cNvSpPr>
          <p:nvPr/>
        </p:nvSpPr>
        <p:spPr bwMode="auto">
          <a:xfrm>
            <a:off x="4386263" y="1547813"/>
            <a:ext cx="647700" cy="257175"/>
          </a:xfrm>
          <a:prstGeom prst="borderCallout2">
            <a:avLst>
              <a:gd name="adj1" fmla="val 44444"/>
              <a:gd name="adj2" fmla="val -9815"/>
              <a:gd name="adj3" fmla="val 48148"/>
              <a:gd name="adj4" fmla="val -53046"/>
              <a:gd name="adj5" fmla="val 169134"/>
              <a:gd name="adj6" fmla="val -5145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35</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105k㎡</a:t>
            </a:r>
          </a:p>
        </p:txBody>
      </p:sp>
      <p:sp>
        <p:nvSpPr>
          <p:cNvPr id="5203" name="Line 87"/>
          <p:cNvSpPr>
            <a:spLocks noChangeShapeType="1"/>
          </p:cNvSpPr>
          <p:nvPr/>
        </p:nvSpPr>
        <p:spPr bwMode="auto">
          <a:xfrm>
            <a:off x="4198938" y="3151188"/>
            <a:ext cx="468312" cy="0"/>
          </a:xfrm>
          <a:prstGeom prst="line">
            <a:avLst/>
          </a:prstGeom>
          <a:noFill/>
          <a:ln w="19050">
            <a:solidFill>
              <a:srgbClr val="FF0000"/>
            </a:solidFill>
            <a:round/>
            <a:headEnd/>
            <a:tailEnd/>
          </a:ln>
        </p:spPr>
        <p:txBody>
          <a:bodyPr anchor="ctr"/>
          <a:lstStyle/>
          <a:p>
            <a:endParaRPr lang="ja-JP" altLang="en-US"/>
          </a:p>
        </p:txBody>
      </p:sp>
      <p:sp>
        <p:nvSpPr>
          <p:cNvPr id="5204" name="AutoShape 17"/>
          <p:cNvSpPr>
            <a:spLocks/>
          </p:cNvSpPr>
          <p:nvPr/>
        </p:nvSpPr>
        <p:spPr bwMode="auto">
          <a:xfrm>
            <a:off x="4953000" y="2924175"/>
            <a:ext cx="647700" cy="257175"/>
          </a:xfrm>
          <a:prstGeom prst="borderCallout2">
            <a:avLst>
              <a:gd name="adj1" fmla="val 48148"/>
              <a:gd name="adj2" fmla="val -3449"/>
              <a:gd name="adj3" fmla="val 81481"/>
              <a:gd name="adj4" fmla="val -46681"/>
              <a:gd name="adj5" fmla="val 83949"/>
              <a:gd name="adj6" fmla="val -4827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36k㎡</a:t>
            </a:r>
          </a:p>
        </p:txBody>
      </p:sp>
      <p:sp>
        <p:nvSpPr>
          <p:cNvPr id="5205" name="Oval 16"/>
          <p:cNvSpPr>
            <a:spLocks noChangeArrowheads="1"/>
          </p:cNvSpPr>
          <p:nvPr/>
        </p:nvSpPr>
        <p:spPr bwMode="auto">
          <a:xfrm>
            <a:off x="6859588" y="1546225"/>
            <a:ext cx="546100" cy="215900"/>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206" name="AutoShape 18"/>
          <p:cNvSpPr>
            <a:spLocks/>
          </p:cNvSpPr>
          <p:nvPr/>
        </p:nvSpPr>
        <p:spPr bwMode="auto">
          <a:xfrm>
            <a:off x="7942263" y="1412875"/>
            <a:ext cx="698500" cy="263525"/>
          </a:xfrm>
          <a:prstGeom prst="borderCallout2">
            <a:avLst>
              <a:gd name="adj1" fmla="val 62171"/>
              <a:gd name="adj2" fmla="val 144"/>
              <a:gd name="adj3" fmla="val 93255"/>
              <a:gd name="adj4" fmla="val -67171"/>
              <a:gd name="adj5" fmla="val 85185"/>
              <a:gd name="adj6" fmla="val -6654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41</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134</a:t>
            </a:r>
            <a:r>
              <a:rPr lang="ja-JP" altLang="en-US" sz="700">
                <a:latin typeface="ＭＳ Ｐゴシック" charset="-128"/>
              </a:rPr>
              <a:t>％</a:t>
            </a:r>
          </a:p>
        </p:txBody>
      </p:sp>
      <p:sp>
        <p:nvSpPr>
          <p:cNvPr id="5207" name="Line 87"/>
          <p:cNvSpPr>
            <a:spLocks noChangeShapeType="1"/>
          </p:cNvSpPr>
          <p:nvPr/>
        </p:nvSpPr>
        <p:spPr bwMode="auto">
          <a:xfrm>
            <a:off x="8670925" y="1989138"/>
            <a:ext cx="401638" cy="0"/>
          </a:xfrm>
          <a:prstGeom prst="line">
            <a:avLst/>
          </a:prstGeom>
          <a:noFill/>
          <a:ln w="19050">
            <a:solidFill>
              <a:srgbClr val="FF0000"/>
            </a:solidFill>
            <a:round/>
            <a:headEnd/>
            <a:tailEnd/>
          </a:ln>
        </p:spPr>
        <p:txBody>
          <a:bodyPr anchor="ctr"/>
          <a:lstStyle/>
          <a:p>
            <a:endParaRPr lang="ja-JP" altLang="en-US"/>
          </a:p>
        </p:txBody>
      </p:sp>
      <p:sp>
        <p:nvSpPr>
          <p:cNvPr id="5208" name="AutoShape 17"/>
          <p:cNvSpPr>
            <a:spLocks/>
          </p:cNvSpPr>
          <p:nvPr/>
        </p:nvSpPr>
        <p:spPr bwMode="auto">
          <a:xfrm>
            <a:off x="8504238" y="2397125"/>
            <a:ext cx="727075" cy="257175"/>
          </a:xfrm>
          <a:prstGeom prst="borderCallout2">
            <a:avLst>
              <a:gd name="adj1" fmla="val 0"/>
              <a:gd name="adj2" fmla="val 87162"/>
              <a:gd name="adj3" fmla="val -88889"/>
              <a:gd name="adj4" fmla="val 87870"/>
              <a:gd name="adj5" fmla="val -149384"/>
              <a:gd name="adj6" fmla="val 7599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161</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109</a:t>
            </a:r>
            <a:r>
              <a:rPr lang="ja-JP" altLang="en-US" sz="700">
                <a:latin typeface="ＭＳ Ｐゴシック" charset="-128"/>
              </a:rPr>
              <a:t>％</a:t>
            </a:r>
          </a:p>
        </p:txBody>
      </p:sp>
      <p:sp>
        <p:nvSpPr>
          <p:cNvPr id="5209" name="Line 87"/>
          <p:cNvSpPr>
            <a:spLocks noChangeShapeType="1"/>
          </p:cNvSpPr>
          <p:nvPr/>
        </p:nvSpPr>
        <p:spPr bwMode="auto">
          <a:xfrm>
            <a:off x="6851650" y="2214563"/>
            <a:ext cx="427038" cy="0"/>
          </a:xfrm>
          <a:prstGeom prst="line">
            <a:avLst/>
          </a:prstGeom>
          <a:noFill/>
          <a:ln w="19050">
            <a:solidFill>
              <a:srgbClr val="FF0000"/>
            </a:solidFill>
            <a:round/>
            <a:headEnd/>
            <a:tailEnd/>
          </a:ln>
        </p:spPr>
        <p:txBody>
          <a:bodyPr anchor="ctr"/>
          <a:lstStyle/>
          <a:p>
            <a:endParaRPr lang="ja-JP" altLang="en-US"/>
          </a:p>
        </p:txBody>
      </p:sp>
      <p:sp>
        <p:nvSpPr>
          <p:cNvPr id="5210" name="AutoShape 17"/>
          <p:cNvSpPr>
            <a:spLocks/>
          </p:cNvSpPr>
          <p:nvPr/>
        </p:nvSpPr>
        <p:spPr bwMode="auto">
          <a:xfrm>
            <a:off x="7761288" y="1916113"/>
            <a:ext cx="727075" cy="257175"/>
          </a:xfrm>
          <a:prstGeom prst="borderCallout2">
            <a:avLst>
              <a:gd name="adj1" fmla="val 48148"/>
              <a:gd name="adj2" fmla="val -894"/>
              <a:gd name="adj3" fmla="val 81481"/>
              <a:gd name="adj4" fmla="val -41287"/>
              <a:gd name="adj5" fmla="val 98764"/>
              <a:gd name="adj6" fmla="val -6450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36</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89</a:t>
            </a:r>
            <a:r>
              <a:rPr lang="ja-JP" altLang="en-US" sz="700">
                <a:latin typeface="ＭＳ Ｐゴシック" charset="-128"/>
              </a:rPr>
              <a:t>％</a:t>
            </a:r>
          </a:p>
        </p:txBody>
      </p:sp>
      <p:pic>
        <p:nvPicPr>
          <p:cNvPr id="5211" name="Picture 95"/>
          <p:cNvPicPr>
            <a:picLocks noChangeAspect="1" noChangeArrowheads="1"/>
          </p:cNvPicPr>
          <p:nvPr/>
        </p:nvPicPr>
        <p:blipFill>
          <a:blip r:embed="rId5" cstate="print"/>
          <a:srcRect/>
          <a:stretch>
            <a:fillRect/>
          </a:stretch>
        </p:blipFill>
        <p:spPr bwMode="auto">
          <a:xfrm>
            <a:off x="6323013" y="4273550"/>
            <a:ext cx="3544887" cy="2403475"/>
          </a:xfrm>
          <a:prstGeom prst="rect">
            <a:avLst/>
          </a:prstGeom>
          <a:noFill/>
          <a:ln w="9525">
            <a:noFill/>
            <a:miter lim="800000"/>
            <a:headEnd/>
            <a:tailEnd/>
          </a:ln>
        </p:spPr>
      </p:pic>
      <p:sp>
        <p:nvSpPr>
          <p:cNvPr id="5212" name="AutoShape 17"/>
          <p:cNvSpPr>
            <a:spLocks noChangeArrowheads="1"/>
          </p:cNvSpPr>
          <p:nvPr/>
        </p:nvSpPr>
        <p:spPr bwMode="auto">
          <a:xfrm>
            <a:off x="6396038" y="4518025"/>
            <a:ext cx="3355975" cy="211138"/>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cxnSp>
        <p:nvCxnSpPr>
          <p:cNvPr id="37" name="直線コネクタ 36"/>
          <p:cNvCxnSpPr/>
          <p:nvPr/>
        </p:nvCxnSpPr>
        <p:spPr>
          <a:xfrm>
            <a:off x="5935663" y="6618288"/>
            <a:ext cx="2873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14" name="Text Box 29"/>
          <p:cNvSpPr txBox="1">
            <a:spLocks noChangeArrowheads="1"/>
          </p:cNvSpPr>
          <p:nvPr/>
        </p:nvSpPr>
        <p:spPr bwMode="auto">
          <a:xfrm>
            <a:off x="612775" y="5589588"/>
            <a:ext cx="2262188" cy="581025"/>
          </a:xfrm>
          <a:prstGeom prst="rect">
            <a:avLst/>
          </a:prstGeom>
          <a:noFill/>
          <a:ln w="9525" algn="ctr">
            <a:noFill/>
            <a:miter lim="800000"/>
            <a:headEnd/>
            <a:tailEnd/>
          </a:ln>
        </p:spPr>
        <p:txBody>
          <a:bodyPr>
            <a:spAutoFit/>
          </a:bodyPr>
          <a:lstStyle/>
          <a:p>
            <a:pPr>
              <a:spcBef>
                <a:spcPct val="50000"/>
              </a:spcBef>
            </a:pPr>
            <a:r>
              <a:rPr lang="en-US" altLang="ja-JP" sz="800"/>
              <a:t>※</a:t>
            </a:r>
            <a:r>
              <a:rPr lang="ja-JP" altLang="en-US" sz="800"/>
              <a:t>他都市比較は、近隣の中核市（豊中・高槻・東大阪・枚方・尼崎・西宮）及び近畿の政令指定都市（京都・堺・神戸）と比較し、一部は特別区に近い都市のみを抜粋</a:t>
            </a:r>
          </a:p>
        </p:txBody>
      </p:sp>
      <p:sp>
        <p:nvSpPr>
          <p:cNvPr id="39" name="正方形/長方形 27"/>
          <p:cNvSpPr>
            <a:spLocks noChangeArrowheads="1"/>
          </p:cNvSpPr>
          <p:nvPr/>
        </p:nvSpPr>
        <p:spPr bwMode="auto">
          <a:xfrm>
            <a:off x="887412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-82</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rrowheads="1"/>
          </p:cNvPicPr>
          <p:nvPr/>
        </p:nvPicPr>
        <p:blipFill>
          <a:blip r:embed="rId2" cstate="print"/>
          <a:srcRect/>
          <a:stretch>
            <a:fillRect/>
          </a:stretch>
        </p:blipFill>
        <p:spPr bwMode="auto">
          <a:xfrm>
            <a:off x="6313100" y="4156700"/>
            <a:ext cx="3680460" cy="2522982"/>
          </a:xfrm>
          <a:prstGeom prst="rect">
            <a:avLst/>
          </a:prstGeom>
          <a:noFill/>
          <a:ln w="9525">
            <a:noFill/>
            <a:miter lim="800000"/>
            <a:headEnd/>
            <a:tailEnd/>
          </a:ln>
          <a:effectLst/>
        </p:spPr>
      </p:pic>
      <p:sp>
        <p:nvSpPr>
          <p:cNvPr id="6146"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463" y="163513"/>
            <a:ext cx="4291012"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6148" name="テキスト ボックス 24"/>
          <p:cNvSpPr txBox="1">
            <a:spLocks noChangeArrowheads="1"/>
          </p:cNvSpPr>
          <p:nvPr/>
        </p:nvSpPr>
        <p:spPr bwMode="auto">
          <a:xfrm>
            <a:off x="203200"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24" name="Group 30"/>
          <p:cNvGraphicFramePr>
            <a:graphicFrameLocks noGrp="1"/>
          </p:cNvGraphicFramePr>
          <p:nvPr/>
        </p:nvGraphicFramePr>
        <p:xfrm>
          <a:off x="661988" y="414338"/>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rgbClr val="FF0000"/>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2</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2,283</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17.3%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26.2%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53.1%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12,560</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4</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3,458</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4,223</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44,865</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2,342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3,316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1,881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8,156</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14.1</a:t>
                      </a:r>
                      <a:r>
                        <a:rPr lang="zh-TW" altLang="en-US" sz="1000" b="0" i="0" u="none" strike="noStrike" dirty="0" smtClean="0">
                          <a:solidFill>
                            <a:schemeClr val="tx1"/>
                          </a:solidFill>
                          <a:latin typeface="ＭＳ Ｐゴシック" pitchFamily="50" charset="-128"/>
                          <a:ea typeface="ＭＳ Ｐゴシック" pitchFamily="50" charset="-128"/>
                        </a:rPr>
                        <a:t>億円）</a:t>
                      </a:r>
                      <a:endParaRPr lang="zh-TW"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580</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16,342</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9,238</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9,196</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31" name="Rectangle 17"/>
          <p:cNvSpPr>
            <a:spLocks noChangeArrowheads="1"/>
          </p:cNvSpPr>
          <p:nvPr/>
        </p:nvSpPr>
        <p:spPr bwMode="auto">
          <a:xfrm>
            <a:off x="2997200" y="364490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dirty="0"/>
          </a:p>
          <a:p>
            <a:pPr>
              <a:spcBef>
                <a:spcPct val="15000"/>
              </a:spcBef>
            </a:pPr>
            <a:r>
              <a:rPr lang="en-US" altLang="ja-JP" sz="1000" dirty="0"/>
              <a:t>◆</a:t>
            </a:r>
            <a:r>
              <a:rPr lang="ja-JP" altLang="en-US" sz="1000" dirty="0"/>
              <a:t>工業出荷額は、枚方市を上回る</a:t>
            </a:r>
          </a:p>
          <a:p>
            <a:r>
              <a:rPr lang="ja-JP" altLang="en-US" sz="1000" dirty="0"/>
              <a:t>◆事業所数は、</a:t>
            </a:r>
            <a:r>
              <a:rPr lang="ja-JP" altLang="en-US" sz="1000" dirty="0" smtClean="0"/>
              <a:t>豊中市を上回る</a:t>
            </a:r>
            <a:endParaRPr lang="ja-JP" altLang="en-US" sz="1000" dirty="0"/>
          </a:p>
        </p:txBody>
      </p:sp>
      <p:sp>
        <p:nvSpPr>
          <p:cNvPr id="6232" name="Rectangle 18"/>
          <p:cNvSpPr>
            <a:spLocks noChangeArrowheads="1"/>
          </p:cNvSpPr>
          <p:nvPr/>
        </p:nvSpPr>
        <p:spPr bwMode="auto">
          <a:xfrm>
            <a:off x="3484563" y="3644900"/>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工業（出荷額・事業所数）</a:t>
            </a:r>
          </a:p>
        </p:txBody>
      </p:sp>
      <p:sp>
        <p:nvSpPr>
          <p:cNvPr id="6233" name="Rectangle 24"/>
          <p:cNvSpPr>
            <a:spLocks noChangeArrowheads="1"/>
          </p:cNvSpPr>
          <p:nvPr/>
        </p:nvSpPr>
        <p:spPr bwMode="auto">
          <a:xfrm>
            <a:off x="6426200" y="364490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売上金額は、堺市を上回る</a:t>
            </a:r>
          </a:p>
          <a:p>
            <a:r>
              <a:rPr lang="ja-JP" altLang="en-US" sz="1000"/>
              <a:t>◆事業所数は、東大阪市を上回る</a:t>
            </a:r>
          </a:p>
        </p:txBody>
      </p:sp>
      <p:sp>
        <p:nvSpPr>
          <p:cNvPr id="6234" name="Rectangle 25"/>
          <p:cNvSpPr>
            <a:spLocks noChangeArrowheads="1"/>
          </p:cNvSpPr>
          <p:nvPr/>
        </p:nvSpPr>
        <p:spPr bwMode="auto">
          <a:xfrm>
            <a:off x="6915150" y="364490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サービス業（売上金額・事業所数）</a:t>
            </a:r>
          </a:p>
        </p:txBody>
      </p:sp>
      <p:sp>
        <p:nvSpPr>
          <p:cNvPr id="6235" name="Rectangle 12"/>
          <p:cNvSpPr>
            <a:spLocks noChangeArrowheads="1"/>
          </p:cNvSpPr>
          <p:nvPr/>
        </p:nvSpPr>
        <p:spPr bwMode="auto">
          <a:xfrm>
            <a:off x="2997200" y="409575"/>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商業販売額は、東大阪市の２倍を超える</a:t>
            </a:r>
          </a:p>
          <a:p>
            <a:r>
              <a:rPr lang="ja-JP" altLang="en-US" sz="1000"/>
              <a:t>◆事業所数は、東大阪市を上回る</a:t>
            </a:r>
          </a:p>
        </p:txBody>
      </p:sp>
      <p:sp>
        <p:nvSpPr>
          <p:cNvPr id="6236" name="Rectangle 86"/>
          <p:cNvSpPr>
            <a:spLocks noChangeArrowheads="1"/>
          </p:cNvSpPr>
          <p:nvPr/>
        </p:nvSpPr>
        <p:spPr bwMode="auto">
          <a:xfrm>
            <a:off x="3484563" y="4095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商業（販売額・事業所数）</a:t>
            </a:r>
          </a:p>
        </p:txBody>
      </p:sp>
      <p:sp>
        <p:nvSpPr>
          <p:cNvPr id="6237" name="Rectangle 12"/>
          <p:cNvSpPr>
            <a:spLocks noChangeArrowheads="1"/>
          </p:cNvSpPr>
          <p:nvPr/>
        </p:nvSpPr>
        <p:spPr bwMode="auto">
          <a:xfrm>
            <a:off x="6426200" y="409575"/>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卸売販売額は、神戸市を上回る</a:t>
            </a:r>
          </a:p>
          <a:p>
            <a:r>
              <a:rPr lang="ja-JP" altLang="en-US" sz="1000">
                <a:latin typeface="ＭＳ Ｐゴシック" charset="-128"/>
              </a:rPr>
              <a:t>◆小売販売額は、高槻市を上回る</a:t>
            </a:r>
          </a:p>
        </p:txBody>
      </p:sp>
      <p:sp>
        <p:nvSpPr>
          <p:cNvPr id="6238" name="Rectangle 13"/>
          <p:cNvSpPr>
            <a:spLocks noChangeArrowheads="1"/>
          </p:cNvSpPr>
          <p:nvPr/>
        </p:nvSpPr>
        <p:spPr bwMode="auto">
          <a:xfrm>
            <a:off x="6915150" y="409575"/>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商業のうち卸売・小売（販売額）</a:t>
            </a:r>
          </a:p>
        </p:txBody>
      </p:sp>
      <p:pic>
        <p:nvPicPr>
          <p:cNvPr id="6239" name="Picture 118"/>
          <p:cNvPicPr>
            <a:picLocks noChangeAspect="1" noChangeArrowheads="1"/>
          </p:cNvPicPr>
          <p:nvPr/>
        </p:nvPicPr>
        <p:blipFill>
          <a:blip r:embed="rId3" cstate="print"/>
          <a:srcRect/>
          <a:stretch>
            <a:fillRect/>
          </a:stretch>
        </p:blipFill>
        <p:spPr bwMode="auto">
          <a:xfrm>
            <a:off x="2925763" y="4156700"/>
            <a:ext cx="3675062" cy="2522538"/>
          </a:xfrm>
          <a:prstGeom prst="rect">
            <a:avLst/>
          </a:prstGeom>
          <a:noFill/>
          <a:ln w="9525">
            <a:noFill/>
            <a:miter lim="800000"/>
            <a:headEnd/>
            <a:tailEnd/>
          </a:ln>
        </p:spPr>
      </p:pic>
      <p:pic>
        <p:nvPicPr>
          <p:cNvPr id="6240" name="Picture 119"/>
          <p:cNvPicPr>
            <a:picLocks noChangeAspect="1" noChangeArrowheads="1"/>
          </p:cNvPicPr>
          <p:nvPr/>
        </p:nvPicPr>
        <p:blipFill>
          <a:blip r:embed="rId4" cstate="print"/>
          <a:srcRect/>
          <a:stretch>
            <a:fillRect/>
          </a:stretch>
        </p:blipFill>
        <p:spPr bwMode="auto">
          <a:xfrm>
            <a:off x="2925763" y="981075"/>
            <a:ext cx="3675062" cy="2522538"/>
          </a:xfrm>
          <a:prstGeom prst="rect">
            <a:avLst/>
          </a:prstGeom>
          <a:noFill/>
          <a:ln w="9525">
            <a:noFill/>
            <a:miter lim="800000"/>
            <a:headEnd/>
            <a:tailEnd/>
          </a:ln>
        </p:spPr>
      </p:pic>
      <p:pic>
        <p:nvPicPr>
          <p:cNvPr id="6241" name="Picture 120"/>
          <p:cNvPicPr>
            <a:picLocks noChangeAspect="1" noChangeArrowheads="1"/>
          </p:cNvPicPr>
          <p:nvPr/>
        </p:nvPicPr>
        <p:blipFill>
          <a:blip r:embed="rId5" cstate="print"/>
          <a:srcRect/>
          <a:stretch>
            <a:fillRect/>
          </a:stretch>
        </p:blipFill>
        <p:spPr bwMode="auto">
          <a:xfrm>
            <a:off x="6326188" y="981075"/>
            <a:ext cx="3721100" cy="2522538"/>
          </a:xfrm>
          <a:prstGeom prst="rect">
            <a:avLst/>
          </a:prstGeom>
          <a:noFill/>
          <a:ln w="9525">
            <a:noFill/>
            <a:miter lim="800000"/>
            <a:headEnd/>
            <a:tailEnd/>
          </a:ln>
        </p:spPr>
      </p:pic>
      <p:sp>
        <p:nvSpPr>
          <p:cNvPr id="6243" name="Text Box 84"/>
          <p:cNvSpPr txBox="1">
            <a:spLocks noChangeArrowheads="1"/>
          </p:cNvSpPr>
          <p:nvPr/>
        </p:nvSpPr>
        <p:spPr bwMode="auto">
          <a:xfrm>
            <a:off x="5264150" y="6607175"/>
            <a:ext cx="96520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工業統計調査）</a:t>
            </a:r>
          </a:p>
        </p:txBody>
      </p:sp>
      <p:sp>
        <p:nvSpPr>
          <p:cNvPr id="6244" name="Text Box 81"/>
          <p:cNvSpPr txBox="1">
            <a:spLocks noChangeArrowheads="1"/>
          </p:cNvSpPr>
          <p:nvPr/>
        </p:nvSpPr>
        <p:spPr bwMode="auto">
          <a:xfrm>
            <a:off x="5421313" y="3397250"/>
            <a:ext cx="8572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6245" name="Text Box 81"/>
          <p:cNvSpPr txBox="1">
            <a:spLocks noChangeArrowheads="1"/>
          </p:cNvSpPr>
          <p:nvPr/>
        </p:nvSpPr>
        <p:spPr bwMode="auto">
          <a:xfrm>
            <a:off x="8385175" y="6607175"/>
            <a:ext cx="13271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経済センサス基礎調査）</a:t>
            </a:r>
          </a:p>
        </p:txBody>
      </p:sp>
      <p:sp>
        <p:nvSpPr>
          <p:cNvPr id="6246" name="Text Box 81"/>
          <p:cNvSpPr txBox="1">
            <a:spLocks noChangeArrowheads="1"/>
          </p:cNvSpPr>
          <p:nvPr/>
        </p:nvSpPr>
        <p:spPr bwMode="auto">
          <a:xfrm>
            <a:off x="8853488" y="3400425"/>
            <a:ext cx="858837"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6247" name="Oval 16"/>
          <p:cNvSpPr>
            <a:spLocks noChangeArrowheads="1"/>
          </p:cNvSpPr>
          <p:nvPr/>
        </p:nvSpPr>
        <p:spPr bwMode="auto">
          <a:xfrm>
            <a:off x="5016500" y="2460625"/>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8" name="AutoShape 18"/>
          <p:cNvSpPr>
            <a:spLocks/>
          </p:cNvSpPr>
          <p:nvPr/>
        </p:nvSpPr>
        <p:spPr bwMode="auto">
          <a:xfrm>
            <a:off x="5030788" y="1989138"/>
            <a:ext cx="1165225" cy="263525"/>
          </a:xfrm>
          <a:prstGeom prst="borderCallout2">
            <a:avLst>
              <a:gd name="adj1" fmla="val 112051"/>
              <a:gd name="adj2" fmla="val 67046"/>
              <a:gd name="adj3" fmla="val 234940"/>
              <a:gd name="adj4" fmla="val 66014"/>
              <a:gd name="adj5" fmla="val 232657"/>
              <a:gd name="adj6" fmla="val 44903"/>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4</a:t>
            </a:r>
            <a:r>
              <a:rPr lang="ja-JP" altLang="en-US" sz="700">
                <a:latin typeface="ＭＳ Ｐゴシック" charset="-128"/>
              </a:rPr>
              <a:t>兆</a:t>
            </a:r>
            <a:r>
              <a:rPr lang="en-US" altLang="ja-JP" sz="700">
                <a:latin typeface="ＭＳ Ｐゴシック" charset="-128"/>
              </a:rPr>
              <a:t>3,458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4,223</a:t>
            </a:r>
            <a:r>
              <a:rPr lang="ja-JP" altLang="en-US" sz="700">
                <a:latin typeface="ＭＳ Ｐゴシック" charset="-128"/>
              </a:rPr>
              <a:t>カ所 </a:t>
            </a:r>
          </a:p>
        </p:txBody>
      </p:sp>
      <p:cxnSp>
        <p:nvCxnSpPr>
          <p:cNvPr id="25" name="直線コネクタ 24"/>
          <p:cNvCxnSpPr/>
          <p:nvPr/>
        </p:nvCxnSpPr>
        <p:spPr>
          <a:xfrm>
            <a:off x="5068888" y="1403350"/>
            <a:ext cx="4683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0" name="AutoShape 76"/>
          <p:cNvSpPr>
            <a:spLocks/>
          </p:cNvSpPr>
          <p:nvPr/>
        </p:nvSpPr>
        <p:spPr bwMode="auto">
          <a:xfrm>
            <a:off x="3773488" y="1114425"/>
            <a:ext cx="1092200" cy="263525"/>
          </a:xfrm>
          <a:prstGeom prst="borderCallout2">
            <a:avLst>
              <a:gd name="adj1" fmla="val 61449"/>
              <a:gd name="adj2" fmla="val 104106"/>
              <a:gd name="adj3" fmla="val 94699"/>
              <a:gd name="adj4" fmla="val 120347"/>
              <a:gd name="adj5" fmla="val 89278"/>
              <a:gd name="adj6" fmla="val 12032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4</a:t>
            </a:r>
            <a:r>
              <a:rPr lang="ja-JP" altLang="en-US" sz="700">
                <a:latin typeface="ＭＳ Ｐゴシック" charset="-128"/>
              </a:rPr>
              <a:t>兆</a:t>
            </a:r>
            <a:r>
              <a:rPr lang="en-US" altLang="ja-JP" sz="700">
                <a:latin typeface="ＭＳ Ｐゴシック" charset="-128"/>
              </a:rPr>
              <a:t>3,892</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14,037</a:t>
            </a:r>
            <a:r>
              <a:rPr lang="ja-JP" altLang="en-US" sz="700">
                <a:latin typeface="ＭＳ Ｐゴシック" charset="-128"/>
              </a:rPr>
              <a:t>カ所 </a:t>
            </a:r>
          </a:p>
        </p:txBody>
      </p:sp>
      <p:cxnSp>
        <p:nvCxnSpPr>
          <p:cNvPr id="27" name="直線コネクタ 26"/>
          <p:cNvCxnSpPr/>
          <p:nvPr/>
        </p:nvCxnSpPr>
        <p:spPr>
          <a:xfrm>
            <a:off x="4303713" y="2708275"/>
            <a:ext cx="47148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2" name="AutoShape 76"/>
          <p:cNvSpPr>
            <a:spLocks/>
          </p:cNvSpPr>
          <p:nvPr/>
        </p:nvSpPr>
        <p:spPr bwMode="auto">
          <a:xfrm>
            <a:off x="3627438" y="1897063"/>
            <a:ext cx="1092200" cy="263525"/>
          </a:xfrm>
          <a:prstGeom prst="borderCallout2">
            <a:avLst>
              <a:gd name="adj1" fmla="val 99037"/>
              <a:gd name="adj2" fmla="val 77648"/>
              <a:gd name="adj3" fmla="val 263134"/>
              <a:gd name="adj4" fmla="val 78208"/>
              <a:gd name="adj5" fmla="val 259157"/>
              <a:gd name="adj6" fmla="val 78310"/>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7,761</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3,960</a:t>
            </a:r>
            <a:r>
              <a:rPr lang="ja-JP" altLang="en-US" sz="700">
                <a:latin typeface="ＭＳ Ｐゴシック" charset="-128"/>
              </a:rPr>
              <a:t>カ所</a:t>
            </a:r>
          </a:p>
        </p:txBody>
      </p:sp>
      <p:sp>
        <p:nvSpPr>
          <p:cNvPr id="6253" name="AutoShape 18"/>
          <p:cNvSpPr>
            <a:spLocks/>
          </p:cNvSpPr>
          <p:nvPr/>
        </p:nvSpPr>
        <p:spPr bwMode="auto">
          <a:xfrm>
            <a:off x="4405313" y="5300663"/>
            <a:ext cx="938212" cy="263525"/>
          </a:xfrm>
          <a:prstGeom prst="borderCallout2">
            <a:avLst>
              <a:gd name="adj1" fmla="val 95421"/>
              <a:gd name="adj2" fmla="val 36690"/>
              <a:gd name="adj3" fmla="val 247713"/>
              <a:gd name="adj4" fmla="val 36537"/>
              <a:gd name="adj5" fmla="val 250245"/>
              <a:gd name="adj6" fmla="val 722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8,156</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580</a:t>
            </a:r>
            <a:r>
              <a:rPr lang="ja-JP" altLang="en-US" sz="700">
                <a:latin typeface="ＭＳ Ｐゴシック" charset="-128"/>
              </a:rPr>
              <a:t>カ所 </a:t>
            </a:r>
          </a:p>
        </p:txBody>
      </p:sp>
      <p:sp>
        <p:nvSpPr>
          <p:cNvPr id="6254" name="Oval 16"/>
          <p:cNvSpPr>
            <a:spLocks noChangeArrowheads="1"/>
          </p:cNvSpPr>
          <p:nvPr/>
        </p:nvSpPr>
        <p:spPr bwMode="auto">
          <a:xfrm>
            <a:off x="3902075" y="5816600"/>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cxnSp>
        <p:nvCxnSpPr>
          <p:cNvPr id="32" name="直線コネクタ 31"/>
          <p:cNvCxnSpPr/>
          <p:nvPr/>
        </p:nvCxnSpPr>
        <p:spPr>
          <a:xfrm>
            <a:off x="3419475" y="5876925"/>
            <a:ext cx="3540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6" name="AutoShape 76"/>
          <p:cNvSpPr>
            <a:spLocks/>
          </p:cNvSpPr>
          <p:nvPr/>
        </p:nvSpPr>
        <p:spPr bwMode="auto">
          <a:xfrm>
            <a:off x="3549650" y="4941888"/>
            <a:ext cx="935038" cy="263525"/>
          </a:xfrm>
          <a:prstGeom prst="borderCallout2">
            <a:avLst>
              <a:gd name="adj1" fmla="val 104097"/>
              <a:gd name="adj2" fmla="val 16926"/>
              <a:gd name="adj3" fmla="val 291329"/>
              <a:gd name="adj4" fmla="val 9736"/>
              <a:gd name="adj5" fmla="val 296745"/>
              <a:gd name="adj6" fmla="val 996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2,548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532</a:t>
            </a:r>
            <a:r>
              <a:rPr lang="ja-JP" altLang="en-US" sz="700">
                <a:latin typeface="ＭＳ Ｐゴシック" charset="-128"/>
              </a:rPr>
              <a:t>カ所 </a:t>
            </a:r>
          </a:p>
        </p:txBody>
      </p:sp>
      <p:cxnSp>
        <p:nvCxnSpPr>
          <p:cNvPr id="34" name="直線コネクタ 33"/>
          <p:cNvCxnSpPr/>
          <p:nvPr/>
        </p:nvCxnSpPr>
        <p:spPr>
          <a:xfrm>
            <a:off x="3892550" y="6265863"/>
            <a:ext cx="3524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8" name="AutoShape 76"/>
          <p:cNvSpPr>
            <a:spLocks/>
          </p:cNvSpPr>
          <p:nvPr/>
        </p:nvSpPr>
        <p:spPr bwMode="auto">
          <a:xfrm>
            <a:off x="4987925" y="5949950"/>
            <a:ext cx="935038" cy="263525"/>
          </a:xfrm>
          <a:prstGeom prst="borderCallout2">
            <a:avLst>
              <a:gd name="adj1" fmla="val 53495"/>
              <a:gd name="adj2" fmla="val -8426"/>
              <a:gd name="adj3" fmla="val 106991"/>
              <a:gd name="adj4" fmla="val -78449"/>
              <a:gd name="adj5" fmla="val 107588"/>
              <a:gd name="adj6" fmla="val -7858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7,366</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297</a:t>
            </a:r>
            <a:r>
              <a:rPr lang="ja-JP" altLang="en-US" sz="700">
                <a:latin typeface="ＭＳ Ｐゴシック" charset="-128"/>
              </a:rPr>
              <a:t>カ所 </a:t>
            </a:r>
          </a:p>
        </p:txBody>
      </p:sp>
      <p:sp>
        <p:nvSpPr>
          <p:cNvPr id="6259" name="Oval 16"/>
          <p:cNvSpPr>
            <a:spLocks noChangeArrowheads="1"/>
          </p:cNvSpPr>
          <p:nvPr/>
        </p:nvSpPr>
        <p:spPr bwMode="auto">
          <a:xfrm>
            <a:off x="6845300" y="1158875"/>
            <a:ext cx="544513"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60" name="AutoShape 18"/>
          <p:cNvSpPr>
            <a:spLocks/>
          </p:cNvSpPr>
          <p:nvPr/>
        </p:nvSpPr>
        <p:spPr bwMode="auto">
          <a:xfrm>
            <a:off x="7213600" y="1517650"/>
            <a:ext cx="1166813" cy="263525"/>
          </a:xfrm>
          <a:prstGeom prst="borderCallout2">
            <a:avLst>
              <a:gd name="adj1" fmla="val 46991"/>
              <a:gd name="adj2" fmla="val -2856"/>
              <a:gd name="adj3" fmla="val 46991"/>
              <a:gd name="adj4" fmla="val -13269"/>
              <a:gd name="adj5" fmla="val -27347"/>
              <a:gd name="adj6" fmla="val -13023"/>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卸売額： </a:t>
            </a:r>
            <a:r>
              <a:rPr lang="en-US" altLang="ja-JP" sz="700">
                <a:latin typeface="ＭＳ Ｐゴシック" charset="-128"/>
              </a:rPr>
              <a:t>4</a:t>
            </a:r>
            <a:r>
              <a:rPr lang="ja-JP" altLang="en-US" sz="700">
                <a:latin typeface="ＭＳ Ｐゴシック" charset="-128"/>
              </a:rPr>
              <a:t>兆 </a:t>
            </a:r>
            <a:r>
              <a:rPr lang="en-US" altLang="ja-JP" sz="700">
                <a:latin typeface="ＭＳ Ｐゴシック" charset="-128"/>
              </a:rPr>
              <a:t>142</a:t>
            </a:r>
            <a:r>
              <a:rPr lang="ja-JP" altLang="en-US" sz="700">
                <a:latin typeface="ＭＳ Ｐゴシック" charset="-128"/>
              </a:rPr>
              <a:t>億円 </a:t>
            </a:r>
          </a:p>
          <a:p>
            <a:r>
              <a:rPr lang="ja-JP" altLang="en-US" sz="700">
                <a:latin typeface="ＭＳ Ｐゴシック" charset="-128"/>
              </a:rPr>
              <a:t>小売額：     </a:t>
            </a:r>
            <a:r>
              <a:rPr lang="en-US" altLang="ja-JP" sz="700">
                <a:latin typeface="ＭＳ Ｐゴシック" charset="-128"/>
              </a:rPr>
              <a:t>3,316</a:t>
            </a:r>
            <a:r>
              <a:rPr lang="ja-JP" altLang="en-US" sz="700">
                <a:latin typeface="ＭＳ Ｐゴシック" charset="-128"/>
              </a:rPr>
              <a:t>億円</a:t>
            </a:r>
          </a:p>
        </p:txBody>
      </p:sp>
      <p:cxnSp>
        <p:nvCxnSpPr>
          <p:cNvPr id="38" name="直線コネクタ 37"/>
          <p:cNvCxnSpPr/>
          <p:nvPr/>
        </p:nvCxnSpPr>
        <p:spPr>
          <a:xfrm>
            <a:off x="8807450" y="1677988"/>
            <a:ext cx="3683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2" name="AutoShape 76"/>
          <p:cNvSpPr>
            <a:spLocks/>
          </p:cNvSpPr>
          <p:nvPr/>
        </p:nvSpPr>
        <p:spPr bwMode="auto">
          <a:xfrm>
            <a:off x="8396288" y="2109788"/>
            <a:ext cx="1012825" cy="263525"/>
          </a:xfrm>
          <a:prstGeom prst="borderCallout2">
            <a:avLst>
              <a:gd name="adj1" fmla="val 3616"/>
              <a:gd name="adj2" fmla="val 92921"/>
              <a:gd name="adj3" fmla="val -164819"/>
              <a:gd name="adj4" fmla="val 93694"/>
              <a:gd name="adj5" fmla="val -166625"/>
              <a:gd name="adj6" fmla="val 7932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3</a:t>
            </a:r>
            <a:r>
              <a:rPr lang="ja-JP" altLang="en-US" sz="700">
                <a:latin typeface="ＭＳ Ｐゴシック" charset="-128"/>
              </a:rPr>
              <a:t>兆</a:t>
            </a:r>
            <a:r>
              <a:rPr lang="en-US" altLang="ja-JP" sz="700">
                <a:latin typeface="ＭＳ Ｐゴシック" charset="-128"/>
              </a:rPr>
              <a:t>1,931</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6,572</a:t>
            </a:r>
            <a:r>
              <a:rPr lang="ja-JP" altLang="en-US" sz="700">
                <a:latin typeface="ＭＳ Ｐゴシック" charset="-128"/>
              </a:rPr>
              <a:t>億円 </a:t>
            </a:r>
          </a:p>
        </p:txBody>
      </p:sp>
      <p:cxnSp>
        <p:nvCxnSpPr>
          <p:cNvPr id="40" name="直線コネクタ 39"/>
          <p:cNvCxnSpPr/>
          <p:nvPr/>
        </p:nvCxnSpPr>
        <p:spPr>
          <a:xfrm>
            <a:off x="7235825" y="3100388"/>
            <a:ext cx="425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4" name="AutoShape 76"/>
          <p:cNvSpPr>
            <a:spLocks/>
          </p:cNvSpPr>
          <p:nvPr/>
        </p:nvSpPr>
        <p:spPr bwMode="auto">
          <a:xfrm>
            <a:off x="8072438" y="2708275"/>
            <a:ext cx="938212" cy="263525"/>
          </a:xfrm>
          <a:prstGeom prst="borderCallout2">
            <a:avLst>
              <a:gd name="adj1" fmla="val 61449"/>
              <a:gd name="adj2" fmla="val 991"/>
              <a:gd name="adj3" fmla="val 129162"/>
              <a:gd name="adj4" fmla="val -48009"/>
              <a:gd name="adj5" fmla="val 145421"/>
              <a:gd name="adj6" fmla="val -4706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2,378</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2,781</a:t>
            </a:r>
            <a:r>
              <a:rPr lang="ja-JP" altLang="en-US" sz="700">
                <a:latin typeface="ＭＳ Ｐゴシック" charset="-128"/>
              </a:rPr>
              <a:t>億円 </a:t>
            </a:r>
          </a:p>
        </p:txBody>
      </p:sp>
      <p:sp>
        <p:nvSpPr>
          <p:cNvPr id="6265" name="Oval 16"/>
          <p:cNvSpPr>
            <a:spLocks noChangeArrowheads="1"/>
          </p:cNvSpPr>
          <p:nvPr/>
        </p:nvSpPr>
        <p:spPr bwMode="auto">
          <a:xfrm>
            <a:off x="9080500" y="5235575"/>
            <a:ext cx="547688"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66" name="AutoShape 18"/>
          <p:cNvSpPr>
            <a:spLocks/>
          </p:cNvSpPr>
          <p:nvPr/>
        </p:nvSpPr>
        <p:spPr bwMode="auto">
          <a:xfrm>
            <a:off x="8542338" y="4652963"/>
            <a:ext cx="1014412" cy="263525"/>
          </a:xfrm>
          <a:prstGeom prst="borderCallout2">
            <a:avLst>
              <a:gd name="adj1" fmla="val 102653"/>
              <a:gd name="adj2" fmla="val 43718"/>
              <a:gd name="adj3" fmla="val 229884"/>
              <a:gd name="adj4" fmla="val 60810"/>
              <a:gd name="adj5" fmla="val 234102"/>
              <a:gd name="adj6" fmla="val 6050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9,238</a:t>
            </a:r>
            <a:r>
              <a:rPr lang="ja-JP" altLang="en-US" sz="700">
                <a:latin typeface="ＭＳ Ｐゴシック" charset="-128"/>
              </a:rPr>
              <a:t>億円</a:t>
            </a:r>
            <a:r>
              <a:rPr lang="en-US" altLang="ja-JP" sz="700">
                <a:latin typeface="ＭＳ Ｐゴシック" charset="-128"/>
              </a:rPr>
              <a:t> </a:t>
            </a:r>
            <a:endParaRPr lang="ja-JP" altLang="en-US" sz="700">
              <a:latin typeface="ＭＳ Ｐゴシック" charset="-128"/>
            </a:endParaRPr>
          </a:p>
          <a:p>
            <a:r>
              <a:rPr lang="ja-JP" altLang="en-US" sz="700">
                <a:latin typeface="ＭＳ Ｐゴシック" charset="-128"/>
              </a:rPr>
              <a:t>事業所：</a:t>
            </a:r>
            <a:r>
              <a:rPr lang="en-US" altLang="ja-JP" sz="700">
                <a:latin typeface="ＭＳ Ｐゴシック" charset="-128"/>
              </a:rPr>
              <a:t>9,196</a:t>
            </a:r>
            <a:r>
              <a:rPr lang="ja-JP" altLang="en-US" sz="700">
                <a:latin typeface="ＭＳ Ｐゴシック" charset="-128"/>
              </a:rPr>
              <a:t>カ所 </a:t>
            </a:r>
          </a:p>
        </p:txBody>
      </p:sp>
      <p:cxnSp>
        <p:nvCxnSpPr>
          <p:cNvPr id="44" name="直線コネクタ 43"/>
          <p:cNvCxnSpPr/>
          <p:nvPr/>
        </p:nvCxnSpPr>
        <p:spPr>
          <a:xfrm>
            <a:off x="7818438" y="5541963"/>
            <a:ext cx="5461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8" name="AutoShape 76"/>
          <p:cNvSpPr>
            <a:spLocks/>
          </p:cNvSpPr>
          <p:nvPr/>
        </p:nvSpPr>
        <p:spPr bwMode="auto">
          <a:xfrm>
            <a:off x="8307388" y="5732463"/>
            <a:ext cx="1014412" cy="263525"/>
          </a:xfrm>
          <a:prstGeom prst="borderCallout2">
            <a:avLst>
              <a:gd name="adj1" fmla="val 46991"/>
              <a:gd name="adj2" fmla="val -3699"/>
              <a:gd name="adj3" fmla="val 48435"/>
              <a:gd name="adj4" fmla="val -27926"/>
              <a:gd name="adj5" fmla="val -72653"/>
              <a:gd name="adj6" fmla="val -30079"/>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7,062</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8,161</a:t>
            </a:r>
            <a:r>
              <a:rPr lang="ja-JP" altLang="en-US" sz="700">
                <a:latin typeface="ＭＳ Ｐゴシック" charset="-128"/>
              </a:rPr>
              <a:t>カ所 </a:t>
            </a:r>
          </a:p>
        </p:txBody>
      </p:sp>
      <p:cxnSp>
        <p:nvCxnSpPr>
          <p:cNvPr id="46" name="直線コネクタ 45"/>
          <p:cNvCxnSpPr/>
          <p:nvPr/>
        </p:nvCxnSpPr>
        <p:spPr>
          <a:xfrm>
            <a:off x="8112125" y="5056188"/>
            <a:ext cx="311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70" name="AutoShape 76"/>
          <p:cNvSpPr>
            <a:spLocks/>
          </p:cNvSpPr>
          <p:nvPr/>
        </p:nvSpPr>
        <p:spPr bwMode="auto">
          <a:xfrm>
            <a:off x="7137400" y="4508500"/>
            <a:ext cx="1014413" cy="263525"/>
          </a:xfrm>
          <a:prstGeom prst="borderCallout2">
            <a:avLst>
              <a:gd name="adj1" fmla="val 112051"/>
              <a:gd name="adj2" fmla="val 72574"/>
              <a:gd name="adj3" fmla="val 200241"/>
              <a:gd name="adj4" fmla="val 96144"/>
              <a:gd name="adj5" fmla="val 202046"/>
              <a:gd name="adj6" fmla="val 9802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dirty="0">
                <a:latin typeface="ＭＳ Ｐゴシック" charset="-128"/>
              </a:rPr>
              <a:t>売上額：</a:t>
            </a:r>
            <a:r>
              <a:rPr lang="en-US" altLang="ja-JP" sz="700" dirty="0">
                <a:latin typeface="ＭＳ Ｐゴシック" charset="-128"/>
              </a:rPr>
              <a:t>1</a:t>
            </a:r>
            <a:r>
              <a:rPr lang="ja-JP" altLang="en-US" sz="700" dirty="0">
                <a:latin typeface="ＭＳ Ｐゴシック" charset="-128"/>
              </a:rPr>
              <a:t>兆</a:t>
            </a:r>
            <a:r>
              <a:rPr lang="en-US" altLang="ja-JP" sz="700" dirty="0">
                <a:latin typeface="ＭＳ Ｐゴシック" charset="-128"/>
              </a:rPr>
              <a:t>1,526</a:t>
            </a:r>
            <a:r>
              <a:rPr lang="ja-JP" altLang="en-US" sz="700" dirty="0">
                <a:latin typeface="ＭＳ Ｐゴシック" charset="-128"/>
              </a:rPr>
              <a:t>億円 </a:t>
            </a:r>
          </a:p>
          <a:p>
            <a:r>
              <a:rPr lang="ja-JP" altLang="en-US" sz="700" dirty="0">
                <a:latin typeface="ＭＳ Ｐゴシック" charset="-128"/>
              </a:rPr>
              <a:t>事業所：</a:t>
            </a:r>
            <a:r>
              <a:rPr lang="en-US" altLang="ja-JP" sz="700" dirty="0">
                <a:latin typeface="ＭＳ Ｐゴシック" charset="-128"/>
              </a:rPr>
              <a:t>12,748</a:t>
            </a:r>
            <a:r>
              <a:rPr lang="ja-JP" altLang="en-US" sz="700" dirty="0">
                <a:latin typeface="ＭＳ Ｐゴシック" charset="-128"/>
              </a:rPr>
              <a:t>カ所 </a:t>
            </a:r>
          </a:p>
        </p:txBody>
      </p:sp>
      <p:sp>
        <p:nvSpPr>
          <p:cNvPr id="47" name="正方形/長方形 27"/>
          <p:cNvSpPr>
            <a:spLocks noChangeArrowheads="1"/>
          </p:cNvSpPr>
          <p:nvPr/>
        </p:nvSpPr>
        <p:spPr bwMode="auto">
          <a:xfrm>
            <a:off x="8874125" y="641583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-83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1" name="Rectangle 179"/>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試案Ｃ（６区Ｃ案） 　特別区の特徴</a:t>
            </a:r>
          </a:p>
        </p:txBody>
      </p:sp>
      <p:graphicFrame>
        <p:nvGraphicFramePr>
          <p:cNvPr id="13493" name="Group 181"/>
          <p:cNvGraphicFramePr>
            <a:graphicFrameLocks noGrp="1"/>
          </p:cNvGraphicFramePr>
          <p:nvPr/>
        </p:nvGraphicFramePr>
        <p:xfrm>
          <a:off x="4094163" y="458788"/>
          <a:ext cx="5670153" cy="5270094"/>
        </p:xfrm>
        <a:graphic>
          <a:graphicData uri="http://schemas.openxmlformats.org/drawingml/2006/table">
            <a:tbl>
              <a:tblPr/>
              <a:tblGrid>
                <a:gridCol w="5670153"/>
              </a:tblGrid>
              <a:tr h="313208">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第一区　</a:t>
                      </a:r>
                      <a:r>
                        <a:rPr lang="ja-JP" altLang="ja-JP" sz="1400" b="1" dirty="0" smtClean="0">
                          <a:solidFill>
                            <a:schemeClr val="bg1"/>
                          </a:solidFill>
                          <a:latin typeface="Meiryo UI" pitchFamily="50" charset="-128"/>
                          <a:ea typeface="Meiryo UI" pitchFamily="50" charset="-128"/>
                          <a:cs typeface="Meiryo UI" pitchFamily="50" charset="-128"/>
                        </a:rPr>
                        <a:t>北区・</a:t>
                      </a:r>
                      <a:r>
                        <a:rPr lang="ja-JP" altLang="en-US" sz="1400" b="1" dirty="0" smtClean="0">
                          <a:solidFill>
                            <a:schemeClr val="bg1"/>
                          </a:solidFill>
                          <a:latin typeface="Meiryo UI" pitchFamily="50" charset="-128"/>
                          <a:ea typeface="Meiryo UI" pitchFamily="50" charset="-128"/>
                          <a:cs typeface="Meiryo UI" pitchFamily="50" charset="-128"/>
                        </a:rPr>
                        <a:t>都島区・</a:t>
                      </a:r>
                      <a:r>
                        <a:rPr lang="ja-JP" altLang="ja-JP" sz="1400" b="1" dirty="0" smtClean="0">
                          <a:solidFill>
                            <a:schemeClr val="bg1"/>
                          </a:solidFill>
                          <a:latin typeface="Meiryo UI" pitchFamily="50" charset="-128"/>
                          <a:ea typeface="Meiryo UI" pitchFamily="50" charset="-128"/>
                          <a:cs typeface="Meiryo UI" pitchFamily="50" charset="-128"/>
                        </a:rPr>
                        <a:t>東淀川区</a:t>
                      </a:r>
                      <a:r>
                        <a:rPr lang="ja-JP" altLang="en-US" sz="1400" b="1" dirty="0" smtClean="0">
                          <a:solidFill>
                            <a:schemeClr val="bg1"/>
                          </a:solidFill>
                          <a:latin typeface="Meiryo UI" pitchFamily="50" charset="-128"/>
                          <a:ea typeface="Meiryo UI" pitchFamily="50" charset="-128"/>
                          <a:cs typeface="Meiryo UI" pitchFamily="50" charset="-128"/>
                        </a:rPr>
                        <a:t>・旭区</a:t>
                      </a:r>
                      <a:endPar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6586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ja-JP" sz="1200" b="0" dirty="0" smtClean="0">
                          <a:latin typeface="HG創英角ｺﾞｼｯｸUB" pitchFamily="49" charset="-128"/>
                          <a:ea typeface="HG創英角ｺﾞｼｯｸUB" pitchFamily="49" charset="-128"/>
                          <a:cs typeface="Times New Roman" pitchFamily="18" charset="0"/>
                        </a:rPr>
                        <a:t>西日本最大の</a:t>
                      </a:r>
                      <a:r>
                        <a:rPr lang="ja-JP" altLang="en-US" sz="1200" b="0" dirty="0" smtClean="0">
                          <a:latin typeface="HG創英角ｺﾞｼｯｸUB" pitchFamily="49" charset="-128"/>
                          <a:ea typeface="HG創英角ｺﾞｼｯｸUB" pitchFamily="49" charset="-128"/>
                          <a:cs typeface="Times New Roman" pitchFamily="18" charset="0"/>
                        </a:rPr>
                        <a:t>大阪・梅田ターミナルをはじめ</a:t>
                      </a:r>
                      <a:r>
                        <a:rPr lang="ja-JP" altLang="ja-JP" sz="1200" b="0" dirty="0" smtClean="0">
                          <a:latin typeface="HG創英角ｺﾞｼｯｸUB" pitchFamily="49" charset="-128"/>
                          <a:ea typeface="HG創英角ｺﾞｼｯｸUB" pitchFamily="49" charset="-128"/>
                          <a:cs typeface="Times New Roman" pitchFamily="18" charset="0"/>
                        </a:rPr>
                        <a:t>、大川・中之島エリアにある歴史的建造物、美術館などの文化集客施設、毛馬桜之宮公園</a:t>
                      </a:r>
                      <a:r>
                        <a:rPr lang="ja-JP" altLang="en-US" sz="1200" b="0" dirty="0" smtClean="0">
                          <a:latin typeface="HG創英角ｺﾞｼｯｸUB" pitchFamily="49" charset="-128"/>
                          <a:ea typeface="HG創英角ｺﾞｼｯｸUB" pitchFamily="49" charset="-128"/>
                          <a:cs typeface="Times New Roman" pitchFamily="18" charset="0"/>
                        </a:rPr>
                        <a:t>、城北公園・菖蒲園</a:t>
                      </a:r>
                      <a:r>
                        <a:rPr lang="ja-JP" altLang="ja-JP" sz="1200" b="0" dirty="0" smtClean="0">
                          <a:latin typeface="HG創英角ｺﾞｼｯｸUB" pitchFamily="49" charset="-128"/>
                          <a:ea typeface="HG創英角ｺﾞｼｯｸUB" pitchFamily="49" charset="-128"/>
                          <a:cs typeface="Times New Roman" pitchFamily="18" charset="0"/>
                        </a:rPr>
                        <a:t>など</a:t>
                      </a:r>
                      <a:r>
                        <a:rPr lang="ja-JP" altLang="en-US" sz="1200" b="0" dirty="0" smtClean="0">
                          <a:latin typeface="HG創英角ｺﾞｼｯｸUB" pitchFamily="49" charset="-128"/>
                          <a:ea typeface="HG創英角ｺﾞｼｯｸUB" pitchFamily="49" charset="-128"/>
                          <a:cs typeface="Times New Roman" pitchFamily="18" charset="0"/>
                        </a:rPr>
                        <a:t>があり、ビジネス・文化機能と水・みどり豊かな環境などを有する都市</a:t>
                      </a:r>
                      <a:endParaRPr kumimoji="1" lang="ja-JP" altLang="en-US" sz="1200" b="0" i="0" u="none" strike="noStrike" cap="none" normalizeH="0" baseline="0" dirty="0" smtClean="0">
                        <a:ln>
                          <a:noFill/>
                        </a:ln>
                        <a:solidFill>
                          <a:srgbClr val="FF0000"/>
                        </a:solidFill>
                        <a:effectLst/>
                        <a:latin typeface="HGS創英角ｺﾞｼｯｸUB"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tr>
              <a:tr h="313208">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第二区　</a:t>
                      </a:r>
                      <a:r>
                        <a:rPr lang="ja-JP" altLang="ja-JP" sz="1400" b="1" dirty="0" smtClean="0">
                          <a:solidFill>
                            <a:schemeClr val="bg1"/>
                          </a:solidFill>
                          <a:latin typeface="Meiryo UI" pitchFamily="50" charset="-128"/>
                          <a:ea typeface="Meiryo UI" pitchFamily="50" charset="-128"/>
                          <a:cs typeface="Meiryo UI" pitchFamily="50" charset="-128"/>
                        </a:rPr>
                        <a:t>福島区</a:t>
                      </a:r>
                      <a:r>
                        <a:rPr lang="ja-JP" altLang="en-US" sz="1400" b="1" dirty="0" smtClean="0">
                          <a:solidFill>
                            <a:schemeClr val="bg1"/>
                          </a:solidFill>
                          <a:latin typeface="Meiryo UI" pitchFamily="50" charset="-128"/>
                          <a:ea typeface="Meiryo UI" pitchFamily="50" charset="-128"/>
                          <a:cs typeface="Meiryo UI" pitchFamily="50" charset="-128"/>
                        </a:rPr>
                        <a:t>・</a:t>
                      </a:r>
                      <a:r>
                        <a:rPr lang="ja-JP" altLang="ja-JP" sz="1400" b="1" dirty="0" smtClean="0">
                          <a:solidFill>
                            <a:schemeClr val="bg1"/>
                          </a:solidFill>
                          <a:latin typeface="Meiryo UI" pitchFamily="50" charset="-128"/>
                          <a:ea typeface="Meiryo UI" pitchFamily="50" charset="-128"/>
                          <a:cs typeface="Meiryo UI" pitchFamily="50" charset="-128"/>
                        </a:rPr>
                        <a:t>西淀川区・</a:t>
                      </a:r>
                      <a:r>
                        <a:rPr lang="ja-JP" altLang="en-US" sz="1400" b="1" dirty="0" smtClean="0">
                          <a:solidFill>
                            <a:schemeClr val="bg1"/>
                          </a:solidFill>
                          <a:latin typeface="Meiryo UI" pitchFamily="50" charset="-128"/>
                          <a:ea typeface="Meiryo UI" pitchFamily="50" charset="-128"/>
                          <a:cs typeface="Meiryo UI" pitchFamily="50" charset="-128"/>
                        </a:rPr>
                        <a:t>淀川</a:t>
                      </a:r>
                      <a:r>
                        <a:rPr lang="ja-JP" altLang="ja-JP" sz="1400" b="1" dirty="0" smtClean="0">
                          <a:solidFill>
                            <a:schemeClr val="bg1"/>
                          </a:solidFill>
                          <a:latin typeface="Meiryo UI" pitchFamily="50" charset="-128"/>
                          <a:ea typeface="Meiryo UI" pitchFamily="50" charset="-128"/>
                          <a:cs typeface="Meiryo UI" pitchFamily="50" charset="-128"/>
                        </a:rPr>
                        <a:t>区</a:t>
                      </a:r>
                      <a:endPar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6308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ja-JP" sz="1200" b="0" dirty="0" smtClean="0">
                          <a:latin typeface="HG創英角ｺﾞｼｯｸUB" pitchFamily="49" charset="-128"/>
                          <a:ea typeface="HG創英角ｺﾞｼｯｸUB" pitchFamily="49" charset="-128"/>
                          <a:cs typeface="Times New Roman" pitchFamily="18" charset="0"/>
                        </a:rPr>
                        <a:t>大阪の玄関口新大阪や福島地区やほたるまちなどの商業地、</a:t>
                      </a:r>
                      <a:r>
                        <a:rPr lang="ja-JP" altLang="en-US" sz="1200" b="0" dirty="0" smtClean="0">
                          <a:latin typeface="HG創英角ｺﾞｼｯｸUB" pitchFamily="49" charset="-128"/>
                          <a:ea typeface="HG創英角ｺﾞｼｯｸUB" pitchFamily="49" charset="-128"/>
                          <a:cs typeface="Times New Roman" pitchFamily="18" charset="0"/>
                        </a:rPr>
                        <a:t>都心の中の貴重な緑・水辺</a:t>
                      </a:r>
                      <a:r>
                        <a:rPr lang="ja-JP" altLang="ja-JP" sz="1200" b="0" dirty="0" smtClean="0">
                          <a:latin typeface="HG創英角ｺﾞｼｯｸUB" pitchFamily="49" charset="-128"/>
                          <a:ea typeface="HG創英角ｺﾞｼｯｸUB" pitchFamily="49" charset="-128"/>
                          <a:cs typeface="Times New Roman" pitchFamily="18" charset="0"/>
                        </a:rPr>
                        <a:t>である淀川河川敷を有するなど</a:t>
                      </a:r>
                      <a:r>
                        <a:rPr lang="ja-JP" altLang="en-US" sz="1200" b="0" dirty="0" smtClean="0">
                          <a:latin typeface="HG創英角ｺﾞｼｯｸUB" pitchFamily="49" charset="-128"/>
                          <a:ea typeface="HG創英角ｺﾞｼｯｸUB" pitchFamily="49" charset="-128"/>
                          <a:cs typeface="Times New Roman" pitchFamily="18" charset="0"/>
                        </a:rPr>
                        <a:t>、ビジネス・生産機能と豊かな水辺環境などを有する都市</a:t>
                      </a:r>
                      <a:endParaRPr kumimoji="1" lang="ja-JP" altLang="en-US" sz="1200" b="0" i="0" u="none" strike="noStrike" cap="none" normalizeH="0" baseline="0" dirty="0" smtClean="0">
                        <a:ln>
                          <a:noFill/>
                        </a:ln>
                        <a:solidFill>
                          <a:srgbClr val="FF0000"/>
                        </a:solidFill>
                        <a:effectLst/>
                        <a:latin typeface="HGS創英角ｺﾞｼｯｸUB"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tr>
              <a:tr h="313208">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第三区　</a:t>
                      </a:r>
                      <a:r>
                        <a:rPr lang="ja-JP" altLang="en-US" sz="1400" b="1" dirty="0" smtClean="0">
                          <a:solidFill>
                            <a:schemeClr val="bg1"/>
                          </a:solidFill>
                          <a:latin typeface="Meiryo UI" pitchFamily="50" charset="-128"/>
                          <a:ea typeface="Meiryo UI" pitchFamily="50" charset="-128"/>
                          <a:cs typeface="Meiryo UI" pitchFamily="50" charset="-128"/>
                        </a:rPr>
                        <a:t>東成</a:t>
                      </a:r>
                      <a:r>
                        <a:rPr lang="ja-JP" altLang="ja-JP" sz="1400" b="1" dirty="0" smtClean="0">
                          <a:solidFill>
                            <a:schemeClr val="bg1"/>
                          </a:solidFill>
                          <a:latin typeface="Meiryo UI" pitchFamily="50" charset="-128"/>
                          <a:ea typeface="Meiryo UI" pitchFamily="50" charset="-128"/>
                          <a:cs typeface="Meiryo UI" pitchFamily="50" charset="-128"/>
                        </a:rPr>
                        <a:t>区</a:t>
                      </a:r>
                      <a:r>
                        <a:rPr lang="ja-JP" altLang="en-US" sz="1400" b="1" dirty="0" smtClean="0">
                          <a:solidFill>
                            <a:schemeClr val="bg1"/>
                          </a:solidFill>
                          <a:latin typeface="Meiryo UI" pitchFamily="50" charset="-128"/>
                          <a:ea typeface="Meiryo UI" pitchFamily="50" charset="-128"/>
                          <a:cs typeface="Meiryo UI" pitchFamily="50" charset="-128"/>
                        </a:rPr>
                        <a:t>・城東区・鶴見区</a:t>
                      </a:r>
                      <a:endPar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6007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ja-JP" sz="1200" b="0" dirty="0" smtClean="0">
                          <a:latin typeface="HG創英角ｺﾞｼｯｸUB" pitchFamily="49" charset="-128"/>
                          <a:ea typeface="HG創英角ｺﾞｼｯｸUB" pitchFamily="49" charset="-128"/>
                          <a:cs typeface="Times New Roman" pitchFamily="18" charset="0"/>
                        </a:rPr>
                        <a:t>大規模公園である鶴見緑地、城北川の親水空間、鶴橋・京橋地区等の商業地を有しており、</a:t>
                      </a:r>
                      <a:r>
                        <a:rPr lang="ja-JP" altLang="en-US" sz="1200" b="0" dirty="0" smtClean="0">
                          <a:latin typeface="HG創英角ｺﾞｼｯｸUB" pitchFamily="49" charset="-128"/>
                          <a:ea typeface="HG創英角ｺﾞｼｯｸUB" pitchFamily="49" charset="-128"/>
                          <a:cs typeface="Times New Roman" pitchFamily="18" charset="0"/>
                        </a:rPr>
                        <a:t>賑わいのある商業機能と水・みどり豊かな環境などを有する都市</a:t>
                      </a:r>
                      <a:endParaRPr kumimoji="1" lang="ja-JP" altLang="en-US" sz="1200" b="0" i="0" u="none" strike="noStrike" cap="none" normalizeH="0" baseline="0" dirty="0" smtClean="0">
                        <a:ln>
                          <a:noFill/>
                        </a:ln>
                        <a:solidFill>
                          <a:srgbClr val="FF0000"/>
                        </a:solidFill>
                        <a:effectLst/>
                        <a:latin typeface="HG丸ｺﾞｼｯｸM-PRO"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tr>
              <a:tr h="313208">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第四区  此花区・西区・港区・大正区</a:t>
                      </a: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6426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ja-JP" sz="1200" b="0" dirty="0" smtClean="0">
                          <a:latin typeface="HG創英角ｺﾞｼｯｸUB" pitchFamily="49" charset="-128"/>
                          <a:ea typeface="HG創英角ｺﾞｼｯｸUB" pitchFamily="49" charset="-128"/>
                          <a:cs typeface="Times New Roman" pitchFamily="18" charset="0"/>
                        </a:rPr>
                        <a:t>USJ</a:t>
                      </a:r>
                      <a:r>
                        <a:rPr lang="ja-JP" altLang="ja-JP" sz="1200" b="0" dirty="0" err="1" smtClean="0">
                          <a:latin typeface="HG創英角ｺﾞｼｯｸUB" pitchFamily="49" charset="-128"/>
                          <a:ea typeface="HG創英角ｺﾞｼｯｸUB" pitchFamily="49" charset="-128"/>
                          <a:cs typeface="Times New Roman" pitchFamily="18" charset="0"/>
                        </a:rPr>
                        <a:t>、</a:t>
                      </a:r>
                      <a:r>
                        <a:rPr lang="ja-JP" altLang="ja-JP" sz="1200" b="0" dirty="0" smtClean="0">
                          <a:latin typeface="HG創英角ｺﾞｼｯｸUB" pitchFamily="49" charset="-128"/>
                          <a:ea typeface="HG創英角ｺﾞｼｯｸUB" pitchFamily="49" charset="-128"/>
                          <a:cs typeface="Times New Roman" pitchFamily="18" charset="0"/>
                        </a:rPr>
                        <a:t>海遊館、京セラドーム等の集客施設、</a:t>
                      </a:r>
                      <a:r>
                        <a:rPr lang="ja-JP" altLang="en-US" sz="1200" b="0" dirty="0" smtClean="0">
                          <a:latin typeface="HG創英角ｺﾞｼｯｸUB" pitchFamily="49" charset="-128"/>
                          <a:ea typeface="HG創英角ｺﾞｼｯｸUB" pitchFamily="49" charset="-128"/>
                          <a:cs typeface="Times New Roman" pitchFamily="18" charset="0"/>
                        </a:rPr>
                        <a:t>高い工業出荷額を誇る工業地域、タワーマンションの建設が進む都心部などがあり、集客・生産機能と淀川・安治川・尻無川・大阪港等の水辺環境を有する都市</a:t>
                      </a:r>
                      <a:r>
                        <a:rPr lang="ja-JP" altLang="ja-JP" sz="1200" b="0" dirty="0" smtClean="0">
                          <a:latin typeface="HG創英角ｺﾞｼｯｸUB" pitchFamily="49" charset="-128"/>
                          <a:ea typeface="HG創英角ｺﾞｼｯｸUB" pitchFamily="49" charset="-128"/>
                          <a:cs typeface="Times New Roman" pitchFamily="18" charset="0"/>
                        </a:rPr>
                        <a:t> </a:t>
                      </a:r>
                      <a:endParaRPr kumimoji="1" lang="ja-JP" altLang="en-US" sz="1200" b="0" i="0" u="none" strike="noStrike" cap="none" normalizeH="0" baseline="0" dirty="0" smtClean="0">
                        <a:ln>
                          <a:noFill/>
                        </a:ln>
                        <a:solidFill>
                          <a:srgbClr val="FF0000"/>
                        </a:solidFill>
                        <a:effectLst/>
                        <a:latin typeface="HGS創英角ｺﾞｼｯｸUB"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4F6FA"/>
                    </a:solidFill>
                  </a:tcPr>
                </a:tc>
              </a:tr>
              <a:tr h="313208">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第五区  中央区・浪速区・住之江区・住吉区・西成区</a:t>
                      </a: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659287">
                <a:tc>
                  <a:txBody>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lang="ja-JP" altLang="en-US" sz="1200" b="0" dirty="0" smtClean="0">
                          <a:latin typeface="HG創英角ｺﾞｼｯｸUB" pitchFamily="49" charset="-128"/>
                          <a:ea typeface="HG創英角ｺﾞｼｯｸUB" pitchFamily="49" charset="-128"/>
                          <a:cs typeface="Times New Roman" pitchFamily="18" charset="0"/>
                        </a:rPr>
                        <a:t>日本屈指のインバウンド観光拠点であるミナミや大阪城公園、船場地区など大阪を代表するビジネス街、国際戦略コンテナ港湾である大阪港、住吉大社や路面電車などの趣きのあるまちなみなどがあり、ビジネス・集客・物流機能と利便性の高い居住環境などを有する都市</a:t>
                      </a:r>
                    </a:p>
                    <a:p>
                      <a:pPr marL="0" marR="0" lvl="0" indent="0" algn="l" defTabSz="914400" rtl="0" eaLnBrk="1" fontAlgn="base" latinLnBrk="0" hangingPunct="1">
                        <a:lnSpc>
                          <a:spcPct val="110000"/>
                        </a:lnSpc>
                        <a:spcBef>
                          <a:spcPct val="0"/>
                        </a:spcBef>
                        <a:spcAft>
                          <a:spcPct val="0"/>
                        </a:spcAft>
                        <a:buClrTx/>
                        <a:buSzTx/>
                        <a:buFontTx/>
                        <a:buNone/>
                        <a:tabLst/>
                      </a:pPr>
                      <a:endParaRPr kumimoji="1" lang="ja-JP" altLang="en-US" sz="1200" b="0" i="0" u="none" strike="noStrike" cap="none" normalizeH="0" baseline="0" dirty="0" smtClean="0">
                        <a:ln>
                          <a:noFill/>
                        </a:ln>
                        <a:solidFill>
                          <a:srgbClr val="FF0000"/>
                        </a:solidFill>
                        <a:effectLst/>
                        <a:latin typeface="HGS創英角ｺﾞｼｯｸUB" pitchFamily="50" charset="-128"/>
                        <a:ea typeface="HGS創英角ｺﾞｼｯｸUB"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4F6FA"/>
                    </a:solidFill>
                  </a:tcPr>
                </a:tc>
              </a:tr>
            </a:tbl>
          </a:graphicData>
        </a:graphic>
      </p:graphicFrame>
      <p:grpSp>
        <p:nvGrpSpPr>
          <p:cNvPr id="2" name="グループ化 114"/>
          <p:cNvGrpSpPr>
            <a:grpSpLocks/>
          </p:cNvGrpSpPr>
          <p:nvPr/>
        </p:nvGrpSpPr>
        <p:grpSpPr bwMode="auto">
          <a:xfrm>
            <a:off x="0" y="1557338"/>
            <a:ext cx="3994150" cy="4129087"/>
            <a:chOff x="3648075" y="1171575"/>
            <a:chExt cx="4737100" cy="5307013"/>
          </a:xfrm>
        </p:grpSpPr>
        <p:grpSp>
          <p:nvGrpSpPr>
            <p:cNvPr id="3" name="Group 34"/>
            <p:cNvGrpSpPr>
              <a:grpSpLocks/>
            </p:cNvGrpSpPr>
            <p:nvPr/>
          </p:nvGrpSpPr>
          <p:grpSpPr bwMode="auto">
            <a:xfrm>
              <a:off x="3648075" y="1171575"/>
              <a:ext cx="4737100" cy="5307013"/>
              <a:chOff x="0" y="140"/>
              <a:chExt cx="7786" cy="7931"/>
            </a:xfrm>
          </p:grpSpPr>
          <p:sp>
            <p:nvSpPr>
              <p:cNvPr id="4164" name="Freeform 58"/>
              <p:cNvSpPr>
                <a:spLocks/>
              </p:cNvSpPr>
              <p:nvPr/>
            </p:nvSpPr>
            <p:spPr bwMode="auto">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4165" name="Freeform 57"/>
              <p:cNvSpPr>
                <a:spLocks/>
              </p:cNvSpPr>
              <p:nvPr/>
            </p:nvSpPr>
            <p:spPr bwMode="auto">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4166" name="Freeform 56"/>
              <p:cNvSpPr>
                <a:spLocks/>
              </p:cNvSpPr>
              <p:nvPr/>
            </p:nvSpPr>
            <p:spPr bwMode="auto">
              <a:xfrm>
                <a:off x="1263" y="4014"/>
                <a:ext cx="1970" cy="1547"/>
              </a:xfrm>
              <a:custGeom>
                <a:avLst/>
                <a:gdLst>
                  <a:gd name="T0" fmla="*/ 1883 w 1972"/>
                  <a:gd name="T1" fmla="*/ 482 h 1546"/>
                  <a:gd name="T2" fmla="*/ 1883 w 1972"/>
                  <a:gd name="T3" fmla="*/ 482 h 1546"/>
                  <a:gd name="T4" fmla="*/ 1826 w 1972"/>
                  <a:gd name="T5" fmla="*/ 511 h 1546"/>
                  <a:gd name="T6" fmla="*/ 1770 w 1972"/>
                  <a:gd name="T7" fmla="*/ 553 h 1546"/>
                  <a:gd name="T8" fmla="*/ 1727 w 1972"/>
                  <a:gd name="T9" fmla="*/ 610 h 1546"/>
                  <a:gd name="T10" fmla="*/ 1699 w 1972"/>
                  <a:gd name="T11" fmla="*/ 639 h 1546"/>
                  <a:gd name="T12" fmla="*/ 1628 w 1972"/>
                  <a:gd name="T13" fmla="*/ 709 h 1546"/>
                  <a:gd name="T14" fmla="*/ 1614 w 1972"/>
                  <a:gd name="T15" fmla="*/ 724 h 1546"/>
                  <a:gd name="T16" fmla="*/ 1585 w 1972"/>
                  <a:gd name="T17" fmla="*/ 766 h 1546"/>
                  <a:gd name="T18" fmla="*/ 1528 w 1972"/>
                  <a:gd name="T19" fmla="*/ 874 h 1546"/>
                  <a:gd name="T20" fmla="*/ 1500 w 1972"/>
                  <a:gd name="T21" fmla="*/ 931 h 1546"/>
                  <a:gd name="T22" fmla="*/ 1452 w 1972"/>
                  <a:gd name="T23" fmla="*/ 1016 h 1546"/>
                  <a:gd name="T24" fmla="*/ 1410 w 1972"/>
                  <a:gd name="T25" fmla="*/ 1087 h 1546"/>
                  <a:gd name="T26" fmla="*/ 1381 w 1972"/>
                  <a:gd name="T27" fmla="*/ 1144 h 1546"/>
                  <a:gd name="T28" fmla="*/ 1325 w 1972"/>
                  <a:gd name="T29" fmla="*/ 1243 h 1546"/>
                  <a:gd name="T30" fmla="*/ 1112 w 1972"/>
                  <a:gd name="T31" fmla="*/ 1399 h 1546"/>
                  <a:gd name="T32" fmla="*/ 701 w 1972"/>
                  <a:gd name="T33" fmla="*/ 1569 h 1546"/>
                  <a:gd name="T34" fmla="*/ 573 w 1972"/>
                  <a:gd name="T35" fmla="*/ 1513 h 1546"/>
                  <a:gd name="T36" fmla="*/ 298 w 1972"/>
                  <a:gd name="T37" fmla="*/ 1399 h 1546"/>
                  <a:gd name="T38" fmla="*/ 99 w 1972"/>
                  <a:gd name="T39" fmla="*/ 1300 h 1546"/>
                  <a:gd name="T40" fmla="*/ 185 w 1972"/>
                  <a:gd name="T41" fmla="*/ 988 h 1546"/>
                  <a:gd name="T42" fmla="*/ 326 w 1972"/>
                  <a:gd name="T43" fmla="*/ 888 h 1546"/>
                  <a:gd name="T44" fmla="*/ 369 w 1972"/>
                  <a:gd name="T45" fmla="*/ 860 h 1546"/>
                  <a:gd name="T46" fmla="*/ 411 w 1972"/>
                  <a:gd name="T47" fmla="*/ 832 h 1546"/>
                  <a:gd name="T48" fmla="*/ 440 w 1972"/>
                  <a:gd name="T49" fmla="*/ 818 h 1546"/>
                  <a:gd name="T50" fmla="*/ 440 w 1972"/>
                  <a:gd name="T51" fmla="*/ 818 h 1546"/>
                  <a:gd name="T52" fmla="*/ 482 w 1972"/>
                  <a:gd name="T53" fmla="*/ 766 h 1546"/>
                  <a:gd name="T54" fmla="*/ 530 w 1972"/>
                  <a:gd name="T55" fmla="*/ 738 h 1546"/>
                  <a:gd name="T56" fmla="*/ 544 w 1972"/>
                  <a:gd name="T57" fmla="*/ 724 h 1546"/>
                  <a:gd name="T58" fmla="*/ 601 w 1972"/>
                  <a:gd name="T59" fmla="*/ 695 h 1546"/>
                  <a:gd name="T60" fmla="*/ 615 w 1972"/>
                  <a:gd name="T61" fmla="*/ 695 h 1546"/>
                  <a:gd name="T62" fmla="*/ 658 w 1972"/>
                  <a:gd name="T63" fmla="*/ 681 h 1546"/>
                  <a:gd name="T64" fmla="*/ 672 w 1972"/>
                  <a:gd name="T65" fmla="*/ 681 h 1546"/>
                  <a:gd name="T66" fmla="*/ 686 w 1972"/>
                  <a:gd name="T67" fmla="*/ 667 h 1546"/>
                  <a:gd name="T68" fmla="*/ 701 w 1972"/>
                  <a:gd name="T69" fmla="*/ 639 h 1546"/>
                  <a:gd name="T70" fmla="*/ 743 w 1972"/>
                  <a:gd name="T71" fmla="*/ 582 h 1546"/>
                  <a:gd name="T72" fmla="*/ 857 w 1972"/>
                  <a:gd name="T73" fmla="*/ 369 h 1546"/>
                  <a:gd name="T74" fmla="*/ 899 w 1972"/>
                  <a:gd name="T75" fmla="*/ 298 h 1546"/>
                  <a:gd name="T76" fmla="*/ 927 w 1972"/>
                  <a:gd name="T77" fmla="*/ 284 h 1546"/>
                  <a:gd name="T78" fmla="*/ 956 w 1972"/>
                  <a:gd name="T79" fmla="*/ 256 h 1546"/>
                  <a:gd name="T80" fmla="*/ 1083 w 1972"/>
                  <a:gd name="T81" fmla="*/ 170 h 1546"/>
                  <a:gd name="T82" fmla="*/ 1154 w 1972"/>
                  <a:gd name="T83" fmla="*/ 114 h 1546"/>
                  <a:gd name="T84" fmla="*/ 1282 w 1972"/>
                  <a:gd name="T85" fmla="*/ 85 h 1546"/>
                  <a:gd name="T86" fmla="*/ 1325 w 1972"/>
                  <a:gd name="T87" fmla="*/ 71 h 1546"/>
                  <a:gd name="T88" fmla="*/ 1468 w 1972"/>
                  <a:gd name="T89" fmla="*/ 14 h 1546"/>
                  <a:gd name="T90" fmla="*/ 1475 w 1972"/>
                  <a:gd name="T91" fmla="*/ 14 h 1546"/>
                  <a:gd name="T92" fmla="*/ 1486 w 1972"/>
                  <a:gd name="T93" fmla="*/ 57 h 1546"/>
                  <a:gd name="T94" fmla="*/ 1557 w 1972"/>
                  <a:gd name="T95" fmla="*/ 128 h 1546"/>
                  <a:gd name="T96" fmla="*/ 1699 w 1972"/>
                  <a:gd name="T97" fmla="*/ 256 h 1546"/>
                  <a:gd name="T98" fmla="*/ 1755 w 1972"/>
                  <a:gd name="T99" fmla="*/ 326 h 1546"/>
                  <a:gd name="T100" fmla="*/ 1826 w 1972"/>
                  <a:gd name="T101" fmla="*/ 383 h 1546"/>
                  <a:gd name="T102" fmla="*/ 1840 w 1972"/>
                  <a:gd name="T103" fmla="*/ 397 h 1546"/>
                  <a:gd name="T104" fmla="*/ 1883 w 1972"/>
                  <a:gd name="T105" fmla="*/ 426 h 1546"/>
                  <a:gd name="T106" fmla="*/ 1883 w 1972"/>
                  <a:gd name="T107" fmla="*/ 440 h 1546"/>
                  <a:gd name="T108" fmla="*/ 1897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4167" name="Freeform 54"/>
              <p:cNvSpPr>
                <a:spLocks/>
              </p:cNvSpPr>
              <p:nvPr/>
            </p:nvSpPr>
            <p:spPr bwMode="auto">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9525">
                <a:solidFill>
                  <a:srgbClr val="333333"/>
                </a:solidFill>
                <a:round/>
                <a:headEnd/>
                <a:tailEnd/>
              </a:ln>
            </p:spPr>
            <p:txBody>
              <a:bodyPr/>
              <a:lstStyle/>
              <a:p>
                <a:endParaRPr lang="ja-JP" altLang="en-US"/>
              </a:p>
            </p:txBody>
          </p:sp>
          <p:sp>
            <p:nvSpPr>
              <p:cNvPr id="4168" name="Freeform 53"/>
              <p:cNvSpPr>
                <a:spLocks/>
              </p:cNvSpPr>
              <p:nvPr/>
            </p:nvSpPr>
            <p:spPr bwMode="auto">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9525">
                <a:solidFill>
                  <a:srgbClr val="333333"/>
                </a:solidFill>
                <a:round/>
                <a:headEnd/>
                <a:tailEnd/>
              </a:ln>
            </p:spPr>
            <p:txBody>
              <a:bodyPr/>
              <a:lstStyle/>
              <a:p>
                <a:endParaRPr lang="ja-JP" altLang="en-US"/>
              </a:p>
            </p:txBody>
          </p:sp>
          <p:sp>
            <p:nvSpPr>
              <p:cNvPr id="4169" name="Freeform 52"/>
              <p:cNvSpPr>
                <a:spLocks/>
              </p:cNvSpPr>
              <p:nvPr/>
            </p:nvSpPr>
            <p:spPr bwMode="auto">
              <a:xfrm>
                <a:off x="5403" y="2511"/>
                <a:ext cx="1206" cy="1539"/>
              </a:xfrm>
              <a:custGeom>
                <a:avLst/>
                <a:gdLst>
                  <a:gd name="T0" fmla="*/ 653 w 1206"/>
                  <a:gd name="T1" fmla="*/ 0 h 1631"/>
                  <a:gd name="T2" fmla="*/ 766 w 1206"/>
                  <a:gd name="T3" fmla="*/ 0 h 1631"/>
                  <a:gd name="T4" fmla="*/ 965 w 1206"/>
                  <a:gd name="T5" fmla="*/ 8 h 1631"/>
                  <a:gd name="T6" fmla="*/ 965 w 1206"/>
                  <a:gd name="T7" fmla="*/ 56 h 1631"/>
                  <a:gd name="T8" fmla="*/ 951 w 1206"/>
                  <a:gd name="T9" fmla="*/ 97 h 1631"/>
                  <a:gd name="T10" fmla="*/ 951 w 1206"/>
                  <a:gd name="T11" fmla="*/ 132 h 1631"/>
                  <a:gd name="T12" fmla="*/ 936 w 1206"/>
                  <a:gd name="T13" fmla="*/ 189 h 1631"/>
                  <a:gd name="T14" fmla="*/ 908 w 1206"/>
                  <a:gd name="T15" fmla="*/ 260 h 1631"/>
                  <a:gd name="T16" fmla="*/ 993 w 1206"/>
                  <a:gd name="T17" fmla="*/ 274 h 1631"/>
                  <a:gd name="T18" fmla="*/ 1107 w 1206"/>
                  <a:gd name="T19" fmla="*/ 274 h 1631"/>
                  <a:gd name="T20" fmla="*/ 1135 w 1206"/>
                  <a:gd name="T21" fmla="*/ 270 h 1631"/>
                  <a:gd name="T22" fmla="*/ 1178 w 1206"/>
                  <a:gd name="T23" fmla="*/ 270 h 1631"/>
                  <a:gd name="T24" fmla="*/ 1149 w 1206"/>
                  <a:gd name="T25" fmla="*/ 274 h 1631"/>
                  <a:gd name="T26" fmla="*/ 1149 w 1206"/>
                  <a:gd name="T27" fmla="*/ 274 h 1631"/>
                  <a:gd name="T28" fmla="*/ 1206 w 1206"/>
                  <a:gd name="T29" fmla="*/ 276 h 1631"/>
                  <a:gd name="T30" fmla="*/ 1178 w 1206"/>
                  <a:gd name="T31" fmla="*/ 276 h 1631"/>
                  <a:gd name="T32" fmla="*/ 1149 w 1206"/>
                  <a:gd name="T33" fmla="*/ 276 h 1631"/>
                  <a:gd name="T34" fmla="*/ 1121 w 1206"/>
                  <a:gd name="T35" fmla="*/ 282 h 1631"/>
                  <a:gd name="T36" fmla="*/ 1121 w 1206"/>
                  <a:gd name="T37" fmla="*/ 289 h 1631"/>
                  <a:gd name="T38" fmla="*/ 1107 w 1206"/>
                  <a:gd name="T39" fmla="*/ 291 h 1631"/>
                  <a:gd name="T40" fmla="*/ 1092 w 1206"/>
                  <a:gd name="T41" fmla="*/ 305 h 1631"/>
                  <a:gd name="T42" fmla="*/ 1107 w 1206"/>
                  <a:gd name="T43" fmla="*/ 309 h 1631"/>
                  <a:gd name="T44" fmla="*/ 1107 w 1206"/>
                  <a:gd name="T45" fmla="*/ 316 h 1631"/>
                  <a:gd name="T46" fmla="*/ 1078 w 1206"/>
                  <a:gd name="T47" fmla="*/ 323 h 1631"/>
                  <a:gd name="T48" fmla="*/ 1078 w 1206"/>
                  <a:gd name="T49" fmla="*/ 342 h 1631"/>
                  <a:gd name="T50" fmla="*/ 1036 w 1206"/>
                  <a:gd name="T51" fmla="*/ 360 h 1631"/>
                  <a:gd name="T52" fmla="*/ 837 w 1206"/>
                  <a:gd name="T53" fmla="*/ 348 h 1631"/>
                  <a:gd name="T54" fmla="*/ 738 w 1206"/>
                  <a:gd name="T55" fmla="*/ 339 h 1631"/>
                  <a:gd name="T56" fmla="*/ 681 w 1206"/>
                  <a:gd name="T57" fmla="*/ 335 h 1631"/>
                  <a:gd name="T58" fmla="*/ 624 w 1206"/>
                  <a:gd name="T59" fmla="*/ 335 h 1631"/>
                  <a:gd name="T60" fmla="*/ 582 w 1206"/>
                  <a:gd name="T61" fmla="*/ 331 h 1631"/>
                  <a:gd name="T62" fmla="*/ 454 w 1206"/>
                  <a:gd name="T63" fmla="*/ 329 h 1631"/>
                  <a:gd name="T64" fmla="*/ 241 w 1206"/>
                  <a:gd name="T65" fmla="*/ 312 h 1631"/>
                  <a:gd name="T66" fmla="*/ 227 w 1206"/>
                  <a:gd name="T67" fmla="*/ 323 h 1631"/>
                  <a:gd name="T68" fmla="*/ 213 w 1206"/>
                  <a:gd name="T69" fmla="*/ 329 h 1631"/>
                  <a:gd name="T70" fmla="*/ 114 w 1206"/>
                  <a:gd name="T71" fmla="*/ 329 h 1631"/>
                  <a:gd name="T72" fmla="*/ 0 w 1206"/>
                  <a:gd name="T73" fmla="*/ 323 h 1631"/>
                  <a:gd name="T74" fmla="*/ 15 w 1206"/>
                  <a:gd name="T75" fmla="*/ 258 h 1631"/>
                  <a:gd name="T76" fmla="*/ 29 w 1206"/>
                  <a:gd name="T77" fmla="*/ 243 h 1631"/>
                  <a:gd name="T78" fmla="*/ 43 w 1206"/>
                  <a:gd name="T79" fmla="*/ 229 h 1631"/>
                  <a:gd name="T80" fmla="*/ 57 w 1206"/>
                  <a:gd name="T81" fmla="*/ 221 h 1631"/>
                  <a:gd name="T82" fmla="*/ 57 w 1206"/>
                  <a:gd name="T83" fmla="*/ 214 h 1631"/>
                  <a:gd name="T84" fmla="*/ 29 w 1206"/>
                  <a:gd name="T85" fmla="*/ 194 h 1631"/>
                  <a:gd name="T86" fmla="*/ 15 w 1206"/>
                  <a:gd name="T87" fmla="*/ 182 h 1631"/>
                  <a:gd name="T88" fmla="*/ 57 w 1206"/>
                  <a:gd name="T89" fmla="*/ 179 h 1631"/>
                  <a:gd name="T90" fmla="*/ 85 w 1206"/>
                  <a:gd name="T91" fmla="*/ 156 h 1631"/>
                  <a:gd name="T92" fmla="*/ 100 w 1206"/>
                  <a:gd name="T93" fmla="*/ 142 h 1631"/>
                  <a:gd name="T94" fmla="*/ 114 w 1206"/>
                  <a:gd name="T95" fmla="*/ 122 h 1631"/>
                  <a:gd name="T96" fmla="*/ 100 w 1206"/>
                  <a:gd name="T97" fmla="*/ 115 h 1631"/>
                  <a:gd name="T98" fmla="*/ 85 w 1206"/>
                  <a:gd name="T99" fmla="*/ 106 h 1631"/>
                  <a:gd name="T100" fmla="*/ 100 w 1206"/>
                  <a:gd name="T101" fmla="*/ 100 h 1631"/>
                  <a:gd name="T102" fmla="*/ 85 w 1206"/>
                  <a:gd name="T103" fmla="*/ 91 h 1631"/>
                  <a:gd name="T104" fmla="*/ 85 w 1206"/>
                  <a:gd name="T105" fmla="*/ 82 h 1631"/>
                  <a:gd name="T106" fmla="*/ 85 w 1206"/>
                  <a:gd name="T107" fmla="*/ 69 h 1631"/>
                  <a:gd name="T108" fmla="*/ 100 w 1206"/>
                  <a:gd name="T109" fmla="*/ 66 h 1631"/>
                  <a:gd name="T110" fmla="*/ 213 w 1206"/>
                  <a:gd name="T111" fmla="*/ 47 h 1631"/>
                  <a:gd name="T112" fmla="*/ 284 w 1206"/>
                  <a:gd name="T113" fmla="*/ 25 h 1631"/>
                  <a:gd name="T114" fmla="*/ 397 w 1206"/>
                  <a:gd name="T115" fmla="*/ 8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blipFill dpi="0" rotWithShape="1">
                <a:blip r:embed="rId5" cstate="print"/>
                <a:srcRect/>
                <a:tile tx="0" ty="0" sx="100000" sy="100000" flip="none" algn="tl"/>
              </a:blipFill>
              <a:ln w="9525">
                <a:solidFill>
                  <a:srgbClr val="333333"/>
                </a:solidFill>
                <a:round/>
                <a:headEnd/>
                <a:tailEnd/>
              </a:ln>
            </p:spPr>
            <p:txBody>
              <a:bodyPr anchor="ctr" anchorCtr="1"/>
              <a:lstStyle/>
              <a:p>
                <a:endParaRPr lang="ja-JP" altLang="en-US"/>
              </a:p>
            </p:txBody>
          </p:sp>
          <p:sp>
            <p:nvSpPr>
              <p:cNvPr id="4170" name="Freeform 51"/>
              <p:cNvSpPr>
                <a:spLocks/>
              </p:cNvSpPr>
              <p:nvPr/>
            </p:nvSpPr>
            <p:spPr bwMode="auto">
              <a:xfrm>
                <a:off x="5036" y="4543"/>
                <a:ext cx="1459" cy="1445"/>
              </a:xfrm>
              <a:custGeom>
                <a:avLst/>
                <a:gdLst>
                  <a:gd name="T0" fmla="*/ 666 w 1460"/>
                  <a:gd name="T1" fmla="*/ 14 h 1447"/>
                  <a:gd name="T2" fmla="*/ 723 w 1460"/>
                  <a:gd name="T3" fmla="*/ 14 h 1447"/>
                  <a:gd name="T4" fmla="*/ 785 w 1460"/>
                  <a:gd name="T5" fmla="*/ 29 h 1447"/>
                  <a:gd name="T6" fmla="*/ 870 w 1460"/>
                  <a:gd name="T7" fmla="*/ 43 h 1447"/>
                  <a:gd name="T8" fmla="*/ 927 w 1460"/>
                  <a:gd name="T9" fmla="*/ 43 h 1447"/>
                  <a:gd name="T10" fmla="*/ 955 w 1460"/>
                  <a:gd name="T11" fmla="*/ 43 h 1447"/>
                  <a:gd name="T12" fmla="*/ 1026 w 1460"/>
                  <a:gd name="T13" fmla="*/ 57 h 1447"/>
                  <a:gd name="T14" fmla="*/ 1083 w 1460"/>
                  <a:gd name="T15" fmla="*/ 57 h 1447"/>
                  <a:gd name="T16" fmla="*/ 1125 w 1460"/>
                  <a:gd name="T17" fmla="*/ 57 h 1447"/>
                  <a:gd name="T18" fmla="*/ 1182 w 1460"/>
                  <a:gd name="T19" fmla="*/ 100 h 1447"/>
                  <a:gd name="T20" fmla="*/ 1253 w 1460"/>
                  <a:gd name="T21" fmla="*/ 128 h 1447"/>
                  <a:gd name="T22" fmla="*/ 1310 w 1460"/>
                  <a:gd name="T23" fmla="*/ 128 h 1447"/>
                  <a:gd name="T24" fmla="*/ 1338 w 1460"/>
                  <a:gd name="T25" fmla="*/ 170 h 1447"/>
                  <a:gd name="T26" fmla="*/ 1324 w 1460"/>
                  <a:gd name="T27" fmla="*/ 199 h 1447"/>
                  <a:gd name="T28" fmla="*/ 1338 w 1460"/>
                  <a:gd name="T29" fmla="*/ 256 h 1447"/>
                  <a:gd name="T30" fmla="*/ 1352 w 1460"/>
                  <a:gd name="T31" fmla="*/ 284 h 1447"/>
                  <a:gd name="T32" fmla="*/ 1352 w 1460"/>
                  <a:gd name="T33" fmla="*/ 312 h 1447"/>
                  <a:gd name="T34" fmla="*/ 1367 w 1460"/>
                  <a:gd name="T35" fmla="*/ 326 h 1447"/>
                  <a:gd name="T36" fmla="*/ 1409 w 1460"/>
                  <a:gd name="T37" fmla="*/ 326 h 1447"/>
                  <a:gd name="T38" fmla="*/ 1437 w 1460"/>
                  <a:gd name="T39" fmla="*/ 355 h 1447"/>
                  <a:gd name="T40" fmla="*/ 1437 w 1460"/>
                  <a:gd name="T41" fmla="*/ 389 h 1447"/>
                  <a:gd name="T42" fmla="*/ 1395 w 1460"/>
                  <a:gd name="T43" fmla="*/ 431 h 1447"/>
                  <a:gd name="T44" fmla="*/ 1225 w 1460"/>
                  <a:gd name="T45" fmla="*/ 417 h 1447"/>
                  <a:gd name="T46" fmla="*/ 1253 w 1460"/>
                  <a:gd name="T47" fmla="*/ 474 h 1447"/>
                  <a:gd name="T48" fmla="*/ 1253 w 1460"/>
                  <a:gd name="T49" fmla="*/ 530 h 1447"/>
                  <a:gd name="T50" fmla="*/ 1352 w 1460"/>
                  <a:gd name="T51" fmla="*/ 672 h 1447"/>
                  <a:gd name="T52" fmla="*/ 1310 w 1460"/>
                  <a:gd name="T53" fmla="*/ 828 h 1447"/>
                  <a:gd name="T54" fmla="*/ 1267 w 1460"/>
                  <a:gd name="T55" fmla="*/ 970 h 1447"/>
                  <a:gd name="T56" fmla="*/ 1069 w 1460"/>
                  <a:gd name="T57" fmla="*/ 984 h 1447"/>
                  <a:gd name="T58" fmla="*/ 1069 w 1460"/>
                  <a:gd name="T59" fmla="*/ 1041 h 1447"/>
                  <a:gd name="T60" fmla="*/ 1026 w 1460"/>
                  <a:gd name="T61" fmla="*/ 1174 h 1447"/>
                  <a:gd name="T62" fmla="*/ 1026 w 1460"/>
                  <a:gd name="T63" fmla="*/ 1231 h 1447"/>
                  <a:gd name="T64" fmla="*/ 1026 w 1460"/>
                  <a:gd name="T65" fmla="*/ 1273 h 1447"/>
                  <a:gd name="T66" fmla="*/ 1069 w 1460"/>
                  <a:gd name="T67" fmla="*/ 1359 h 1447"/>
                  <a:gd name="T68" fmla="*/ 1069 w 1460"/>
                  <a:gd name="T69" fmla="*/ 1401 h 1447"/>
                  <a:gd name="T70" fmla="*/ 1026 w 1460"/>
                  <a:gd name="T71" fmla="*/ 1401 h 1447"/>
                  <a:gd name="T72" fmla="*/ 927 w 1460"/>
                  <a:gd name="T73" fmla="*/ 1344 h 1447"/>
                  <a:gd name="T74" fmla="*/ 870 w 1460"/>
                  <a:gd name="T75" fmla="*/ 1273 h 1447"/>
                  <a:gd name="T76" fmla="*/ 742 w 1460"/>
                  <a:gd name="T77" fmla="*/ 1174 h 1447"/>
                  <a:gd name="T78" fmla="*/ 730 w 1460"/>
                  <a:gd name="T79" fmla="*/ 1117 h 1447"/>
                  <a:gd name="T80" fmla="*/ 742 w 1460"/>
                  <a:gd name="T81" fmla="*/ 1080 h 1447"/>
                  <a:gd name="T82" fmla="*/ 638 w 1460"/>
                  <a:gd name="T83" fmla="*/ 1065 h 1447"/>
                  <a:gd name="T84" fmla="*/ 468 w 1460"/>
                  <a:gd name="T85" fmla="*/ 1041 h 1447"/>
                  <a:gd name="T86" fmla="*/ 411 w 1460"/>
                  <a:gd name="T87" fmla="*/ 1080 h 1447"/>
                  <a:gd name="T88" fmla="*/ 326 w 1460"/>
                  <a:gd name="T89" fmla="*/ 1055 h 1447"/>
                  <a:gd name="T90" fmla="*/ 212 w 1460"/>
                  <a:gd name="T91" fmla="*/ 942 h 1447"/>
                  <a:gd name="T92" fmla="*/ 42 w 1460"/>
                  <a:gd name="T93" fmla="*/ 800 h 1447"/>
                  <a:gd name="T94" fmla="*/ 28 w 1460"/>
                  <a:gd name="T95" fmla="*/ 701 h 1447"/>
                  <a:gd name="T96" fmla="*/ 42 w 1460"/>
                  <a:gd name="T97" fmla="*/ 658 h 1447"/>
                  <a:gd name="T98" fmla="*/ 71 w 1460"/>
                  <a:gd name="T99" fmla="*/ 573 h 1447"/>
                  <a:gd name="T100" fmla="*/ 85 w 1460"/>
                  <a:gd name="T101" fmla="*/ 530 h 1447"/>
                  <a:gd name="T102" fmla="*/ 85 w 1460"/>
                  <a:gd name="T103" fmla="*/ 502 h 1447"/>
                  <a:gd name="T104" fmla="*/ 99 w 1460"/>
                  <a:gd name="T105" fmla="*/ 445 h 1447"/>
                  <a:gd name="T106" fmla="*/ 113 w 1460"/>
                  <a:gd name="T107" fmla="*/ 417 h 1447"/>
                  <a:gd name="T108" fmla="*/ 127 w 1460"/>
                  <a:gd name="T109" fmla="*/ 361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4171" name="Freeform 49"/>
              <p:cNvSpPr>
                <a:spLocks/>
              </p:cNvSpPr>
              <p:nvPr/>
            </p:nvSpPr>
            <p:spPr bwMode="auto">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9525">
                <a:solidFill>
                  <a:srgbClr val="333333"/>
                </a:solidFill>
                <a:round/>
                <a:headEnd/>
                <a:tailEnd/>
              </a:ln>
            </p:spPr>
            <p:txBody>
              <a:bodyPr/>
              <a:lstStyle/>
              <a:p>
                <a:endParaRPr lang="ja-JP" altLang="en-US"/>
              </a:p>
            </p:txBody>
          </p:sp>
          <p:sp>
            <p:nvSpPr>
              <p:cNvPr id="4172" name="Freeform 50"/>
              <p:cNvSpPr>
                <a:spLocks/>
              </p:cNvSpPr>
              <p:nvPr/>
            </p:nvSpPr>
            <p:spPr bwMode="auto">
              <a:xfrm>
                <a:off x="2796" y="3432"/>
                <a:ext cx="1304" cy="1050"/>
              </a:xfrm>
              <a:custGeom>
                <a:avLst/>
                <a:gdLst>
                  <a:gd name="T0" fmla="*/ 1290 w 1304"/>
                  <a:gd name="T1" fmla="*/ 5 h 1148"/>
                  <a:gd name="T2" fmla="*/ 1290 w 1304"/>
                  <a:gd name="T3" fmla="*/ 5 h 1148"/>
                  <a:gd name="T4" fmla="*/ 1290 w 1304"/>
                  <a:gd name="T5" fmla="*/ 13 h 1148"/>
                  <a:gd name="T6" fmla="*/ 1290 w 1304"/>
                  <a:gd name="T7" fmla="*/ 15 h 1148"/>
                  <a:gd name="T8" fmla="*/ 1290 w 1304"/>
                  <a:gd name="T9" fmla="*/ 18 h 1148"/>
                  <a:gd name="T10" fmla="*/ 1304 w 1304"/>
                  <a:gd name="T11" fmla="*/ 22 h 1148"/>
                  <a:gd name="T12" fmla="*/ 1304 w 1304"/>
                  <a:gd name="T13" fmla="*/ 28 h 1148"/>
                  <a:gd name="T14" fmla="*/ 1304 w 1304"/>
                  <a:gd name="T15" fmla="*/ 34 h 1148"/>
                  <a:gd name="T16" fmla="*/ 1304 w 1304"/>
                  <a:gd name="T17" fmla="*/ 44 h 1148"/>
                  <a:gd name="T18" fmla="*/ 1304 w 1304"/>
                  <a:gd name="T19" fmla="*/ 49 h 1148"/>
                  <a:gd name="T20" fmla="*/ 1304 w 1304"/>
                  <a:gd name="T21" fmla="*/ 57 h 1148"/>
                  <a:gd name="T22" fmla="*/ 1304 w 1304"/>
                  <a:gd name="T23" fmla="*/ 62 h 1148"/>
                  <a:gd name="T24" fmla="*/ 1304 w 1304"/>
                  <a:gd name="T25" fmla="*/ 62 h 1148"/>
                  <a:gd name="T26" fmla="*/ 1304 w 1304"/>
                  <a:gd name="T27" fmla="*/ 62 h 1148"/>
                  <a:gd name="T28" fmla="*/ 1304 w 1304"/>
                  <a:gd name="T29" fmla="*/ 64 h 1148"/>
                  <a:gd name="T30" fmla="*/ 1304 w 1304"/>
                  <a:gd name="T31" fmla="*/ 70 h 1148"/>
                  <a:gd name="T32" fmla="*/ 1304 w 1304"/>
                  <a:gd name="T33" fmla="*/ 74 h 1148"/>
                  <a:gd name="T34" fmla="*/ 1304 w 1304"/>
                  <a:gd name="T35" fmla="*/ 82 h 1148"/>
                  <a:gd name="T36" fmla="*/ 1290 w 1304"/>
                  <a:gd name="T37" fmla="*/ 91 h 1148"/>
                  <a:gd name="T38" fmla="*/ 1290 w 1304"/>
                  <a:gd name="T39" fmla="*/ 102 h 1148"/>
                  <a:gd name="T40" fmla="*/ 1290 w 1304"/>
                  <a:gd name="T41" fmla="*/ 109 h 1148"/>
                  <a:gd name="T42" fmla="*/ 1276 w 1304"/>
                  <a:gd name="T43" fmla="*/ 116 h 1148"/>
                  <a:gd name="T44" fmla="*/ 1276 w 1304"/>
                  <a:gd name="T45" fmla="*/ 123 h 1148"/>
                  <a:gd name="T46" fmla="*/ 1276 w 1304"/>
                  <a:gd name="T47" fmla="*/ 133 h 1148"/>
                  <a:gd name="T48" fmla="*/ 1262 w 1304"/>
                  <a:gd name="T49" fmla="*/ 134 h 1148"/>
                  <a:gd name="T50" fmla="*/ 1191 w 1304"/>
                  <a:gd name="T51" fmla="*/ 134 h 1148"/>
                  <a:gd name="T52" fmla="*/ 1120 w 1304"/>
                  <a:gd name="T53" fmla="*/ 133 h 1148"/>
                  <a:gd name="T54" fmla="*/ 1078 w 1304"/>
                  <a:gd name="T55" fmla="*/ 130 h 1148"/>
                  <a:gd name="T56" fmla="*/ 964 w 1304"/>
                  <a:gd name="T57" fmla="*/ 130 h 1148"/>
                  <a:gd name="T58" fmla="*/ 879 w 1304"/>
                  <a:gd name="T59" fmla="*/ 129 h 1148"/>
                  <a:gd name="T60" fmla="*/ 780 w 1304"/>
                  <a:gd name="T61" fmla="*/ 133 h 1148"/>
                  <a:gd name="T62" fmla="*/ 723 w 1304"/>
                  <a:gd name="T63" fmla="*/ 133 h 1148"/>
                  <a:gd name="T64" fmla="*/ 695 w 1304"/>
                  <a:gd name="T65" fmla="*/ 134 h 1148"/>
                  <a:gd name="T66" fmla="*/ 666 w 1304"/>
                  <a:gd name="T67" fmla="*/ 141 h 1148"/>
                  <a:gd name="T68" fmla="*/ 624 w 1304"/>
                  <a:gd name="T69" fmla="*/ 142 h 1148"/>
                  <a:gd name="T70" fmla="*/ 510 w 1304"/>
                  <a:gd name="T71" fmla="*/ 146 h 1148"/>
                  <a:gd name="T72" fmla="*/ 454 w 1304"/>
                  <a:gd name="T73" fmla="*/ 147 h 1148"/>
                  <a:gd name="T74" fmla="*/ 411 w 1304"/>
                  <a:gd name="T75" fmla="*/ 142 h 1148"/>
                  <a:gd name="T76" fmla="*/ 397 w 1304"/>
                  <a:gd name="T77" fmla="*/ 141 h 1148"/>
                  <a:gd name="T78" fmla="*/ 354 w 1304"/>
                  <a:gd name="T79" fmla="*/ 134 h 1148"/>
                  <a:gd name="T80" fmla="*/ 227 w 1304"/>
                  <a:gd name="T81" fmla="*/ 120 h 1148"/>
                  <a:gd name="T82" fmla="*/ 127 w 1304"/>
                  <a:gd name="T83" fmla="*/ 108 h 1148"/>
                  <a:gd name="T84" fmla="*/ 14 w 1304"/>
                  <a:gd name="T85" fmla="*/ 91 h 1148"/>
                  <a:gd name="T86" fmla="*/ 14 w 1304"/>
                  <a:gd name="T87" fmla="*/ 85 h 1148"/>
                  <a:gd name="T88" fmla="*/ 184 w 1304"/>
                  <a:gd name="T89" fmla="*/ 76 h 1148"/>
                  <a:gd name="T90" fmla="*/ 326 w 1304"/>
                  <a:gd name="T91" fmla="*/ 70 h 1148"/>
                  <a:gd name="T92" fmla="*/ 383 w 1304"/>
                  <a:gd name="T93" fmla="*/ 70 h 1148"/>
                  <a:gd name="T94" fmla="*/ 510 w 1304"/>
                  <a:gd name="T95" fmla="*/ 62 h 1148"/>
                  <a:gd name="T96" fmla="*/ 680 w 1304"/>
                  <a:gd name="T97" fmla="*/ 48 h 1148"/>
                  <a:gd name="T98" fmla="*/ 737 w 1304"/>
                  <a:gd name="T99" fmla="*/ 45 h 1148"/>
                  <a:gd name="T100" fmla="*/ 780 w 1304"/>
                  <a:gd name="T101" fmla="*/ 40 h 1148"/>
                  <a:gd name="T102" fmla="*/ 794 w 1304"/>
                  <a:gd name="T103" fmla="*/ 40 h 1148"/>
                  <a:gd name="T104" fmla="*/ 836 w 1304"/>
                  <a:gd name="T105" fmla="*/ 37 h 1148"/>
                  <a:gd name="T106" fmla="*/ 950 w 1304"/>
                  <a:gd name="T107" fmla="*/ 26 h 1148"/>
                  <a:gd name="T108" fmla="*/ 1049 w 1304"/>
                  <a:gd name="T109" fmla="*/ 18 h 1148"/>
                  <a:gd name="T110" fmla="*/ 1063 w 1304"/>
                  <a:gd name="T111" fmla="*/ 16 h 1148"/>
                  <a:gd name="T112" fmla="*/ 1120 w 1304"/>
                  <a:gd name="T113" fmla="*/ 11 h 1148"/>
                  <a:gd name="T114" fmla="*/ 1163 w 1304"/>
                  <a:gd name="T115" fmla="*/ 5 h 1148"/>
                  <a:gd name="T116" fmla="*/ 1177 w 1304"/>
                  <a:gd name="T117" fmla="*/ 5 h 1148"/>
                  <a:gd name="T118" fmla="*/ 1219 w 1304"/>
                  <a:gd name="T119" fmla="*/ 5 h 1148"/>
                  <a:gd name="T120" fmla="*/ 1234 w 1304"/>
                  <a:gd name="T121" fmla="*/ 5 h 1148"/>
                  <a:gd name="T122" fmla="*/ 1248 w 1304"/>
                  <a:gd name="T123" fmla="*/ 5 h 1148"/>
                  <a:gd name="T124" fmla="*/ 1276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4173" name="Freeform 48"/>
              <p:cNvSpPr>
                <a:spLocks/>
              </p:cNvSpPr>
              <p:nvPr/>
            </p:nvSpPr>
            <p:spPr bwMode="auto">
              <a:xfrm>
                <a:off x="556" y="1829"/>
                <a:ext cx="2664" cy="2171"/>
              </a:xfrm>
              <a:custGeom>
                <a:avLst/>
                <a:gdLst>
                  <a:gd name="T0" fmla="*/ 0 w 2666"/>
                  <a:gd name="T1" fmla="*/ 1852 h 2170"/>
                  <a:gd name="T2" fmla="*/ 57 w 2666"/>
                  <a:gd name="T3" fmla="*/ 1739 h 2170"/>
                  <a:gd name="T4" fmla="*/ 184 w 2666"/>
                  <a:gd name="T5" fmla="*/ 1540 h 2170"/>
                  <a:gd name="T6" fmla="*/ 284 w 2666"/>
                  <a:gd name="T7" fmla="*/ 1384 h 2170"/>
                  <a:gd name="T8" fmla="*/ 383 w 2666"/>
                  <a:gd name="T9" fmla="*/ 1257 h 2170"/>
                  <a:gd name="T10" fmla="*/ 468 w 2666"/>
                  <a:gd name="T11" fmla="*/ 1200 h 2170"/>
                  <a:gd name="T12" fmla="*/ 567 w 2666"/>
                  <a:gd name="T13" fmla="*/ 1157 h 2170"/>
                  <a:gd name="T14" fmla="*/ 814 w 2666"/>
                  <a:gd name="T15" fmla="*/ 1049 h 2170"/>
                  <a:gd name="T16" fmla="*/ 885 w 2666"/>
                  <a:gd name="T17" fmla="*/ 1021 h 2170"/>
                  <a:gd name="T18" fmla="*/ 913 w 2666"/>
                  <a:gd name="T19" fmla="*/ 964 h 2170"/>
                  <a:gd name="T20" fmla="*/ 984 w 2666"/>
                  <a:gd name="T21" fmla="*/ 851 h 2170"/>
                  <a:gd name="T22" fmla="*/ 1026 w 2666"/>
                  <a:gd name="T23" fmla="*/ 794 h 2170"/>
                  <a:gd name="T24" fmla="*/ 1055 w 2666"/>
                  <a:gd name="T25" fmla="*/ 780 h 2170"/>
                  <a:gd name="T26" fmla="*/ 1111 w 2666"/>
                  <a:gd name="T27" fmla="*/ 737 h 2170"/>
                  <a:gd name="T28" fmla="*/ 1182 w 2666"/>
                  <a:gd name="T29" fmla="*/ 695 h 2170"/>
                  <a:gd name="T30" fmla="*/ 1282 w 2666"/>
                  <a:gd name="T31" fmla="*/ 638 h 2170"/>
                  <a:gd name="T32" fmla="*/ 1395 w 2666"/>
                  <a:gd name="T33" fmla="*/ 595 h 2170"/>
                  <a:gd name="T34" fmla="*/ 1509 w 2666"/>
                  <a:gd name="T35" fmla="*/ 553 h 2170"/>
                  <a:gd name="T36" fmla="*/ 1594 w 2666"/>
                  <a:gd name="T37" fmla="*/ 510 h 2170"/>
                  <a:gd name="T38" fmla="*/ 1679 w 2666"/>
                  <a:gd name="T39" fmla="*/ 439 h 2170"/>
                  <a:gd name="T40" fmla="*/ 1721 w 2666"/>
                  <a:gd name="T41" fmla="*/ 340 h 2170"/>
                  <a:gd name="T42" fmla="*/ 1707 w 2666"/>
                  <a:gd name="T43" fmla="*/ 269 h 2170"/>
                  <a:gd name="T44" fmla="*/ 1665 w 2666"/>
                  <a:gd name="T45" fmla="*/ 156 h 2170"/>
                  <a:gd name="T46" fmla="*/ 1636 w 2666"/>
                  <a:gd name="T47" fmla="*/ 56 h 2170"/>
                  <a:gd name="T48" fmla="*/ 1665 w 2666"/>
                  <a:gd name="T49" fmla="*/ 14 h 2170"/>
                  <a:gd name="T50" fmla="*/ 1849 w 2666"/>
                  <a:gd name="T51" fmla="*/ 56 h 2170"/>
                  <a:gd name="T52" fmla="*/ 1892 w 2666"/>
                  <a:gd name="T53" fmla="*/ 70 h 2170"/>
                  <a:gd name="T54" fmla="*/ 1920 w 2666"/>
                  <a:gd name="T55" fmla="*/ 85 h 2170"/>
                  <a:gd name="T56" fmla="*/ 1948 w 2666"/>
                  <a:gd name="T57" fmla="*/ 99 h 2170"/>
                  <a:gd name="T58" fmla="*/ 1983 w 2666"/>
                  <a:gd name="T59" fmla="*/ 127 h 2170"/>
                  <a:gd name="T60" fmla="*/ 1997 w 2666"/>
                  <a:gd name="T61" fmla="*/ 156 h 2170"/>
                  <a:gd name="T62" fmla="*/ 2010 w 2666"/>
                  <a:gd name="T63" fmla="*/ 170 h 2170"/>
                  <a:gd name="T64" fmla="*/ 2053 w 2666"/>
                  <a:gd name="T65" fmla="*/ 226 h 2170"/>
                  <a:gd name="T66" fmla="*/ 2081 w 2666"/>
                  <a:gd name="T67" fmla="*/ 269 h 2170"/>
                  <a:gd name="T68" fmla="*/ 2124 w 2666"/>
                  <a:gd name="T69" fmla="*/ 297 h 2170"/>
                  <a:gd name="T70" fmla="*/ 2166 w 2666"/>
                  <a:gd name="T71" fmla="*/ 340 h 2170"/>
                  <a:gd name="T72" fmla="*/ 2209 w 2666"/>
                  <a:gd name="T73" fmla="*/ 411 h 2170"/>
                  <a:gd name="T74" fmla="*/ 2237 w 2666"/>
                  <a:gd name="T75" fmla="*/ 453 h 2170"/>
                  <a:gd name="T76" fmla="*/ 2280 w 2666"/>
                  <a:gd name="T77" fmla="*/ 510 h 2170"/>
                  <a:gd name="T78" fmla="*/ 2308 w 2666"/>
                  <a:gd name="T79" fmla="*/ 553 h 2170"/>
                  <a:gd name="T80" fmla="*/ 2365 w 2666"/>
                  <a:gd name="T81" fmla="*/ 624 h 2170"/>
                  <a:gd name="T82" fmla="*/ 2393 w 2666"/>
                  <a:gd name="T83" fmla="*/ 680 h 2170"/>
                  <a:gd name="T84" fmla="*/ 2422 w 2666"/>
                  <a:gd name="T85" fmla="*/ 709 h 2170"/>
                  <a:gd name="T86" fmla="*/ 2450 w 2666"/>
                  <a:gd name="T87" fmla="*/ 765 h 2170"/>
                  <a:gd name="T88" fmla="*/ 2507 w 2666"/>
                  <a:gd name="T89" fmla="*/ 836 h 2170"/>
                  <a:gd name="T90" fmla="*/ 2535 w 2666"/>
                  <a:gd name="T91" fmla="*/ 879 h 2170"/>
                  <a:gd name="T92" fmla="*/ 2620 w 2666"/>
                  <a:gd name="T93" fmla="*/ 1007 h 2170"/>
                  <a:gd name="T94" fmla="*/ 2464 w 2666"/>
                  <a:gd name="T95" fmla="*/ 1143 h 2170"/>
                  <a:gd name="T96" fmla="*/ 2351 w 2666"/>
                  <a:gd name="T97" fmla="*/ 1228 h 2170"/>
                  <a:gd name="T98" fmla="*/ 2195 w 2666"/>
                  <a:gd name="T99" fmla="*/ 1327 h 2170"/>
                  <a:gd name="T100" fmla="*/ 2095 w 2666"/>
                  <a:gd name="T101" fmla="*/ 1398 h 2170"/>
                  <a:gd name="T102" fmla="*/ 1983 w 2666"/>
                  <a:gd name="T103" fmla="*/ 1469 h 2170"/>
                  <a:gd name="T104" fmla="*/ 1721 w 2666"/>
                  <a:gd name="T105" fmla="*/ 1611 h 2170"/>
                  <a:gd name="T106" fmla="*/ 1466 w 2666"/>
                  <a:gd name="T107" fmla="*/ 1753 h 2170"/>
                  <a:gd name="T108" fmla="*/ 1324 w 2666"/>
                  <a:gd name="T109" fmla="*/ 1810 h 2170"/>
                  <a:gd name="T110" fmla="*/ 1197 w 2666"/>
                  <a:gd name="T111" fmla="*/ 1867 h 2170"/>
                  <a:gd name="T112" fmla="*/ 1083 w 2666"/>
                  <a:gd name="T113" fmla="*/ 1923 h 2170"/>
                  <a:gd name="T114" fmla="*/ 539 w 2666"/>
                  <a:gd name="T115" fmla="*/ 2108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blipFill dpi="0" rotWithShape="1">
                <a:blip r:embed="rId6" cstate="print"/>
                <a:srcRect/>
                <a:tile tx="0" ty="0" sx="100000" sy="100000" flip="none" algn="tl"/>
              </a:blipFill>
              <a:ln w="9525">
                <a:solidFill>
                  <a:srgbClr val="333333"/>
                </a:solidFill>
                <a:round/>
                <a:headEnd/>
                <a:tailEnd/>
              </a:ln>
            </p:spPr>
            <p:txBody>
              <a:bodyPr/>
              <a:lstStyle/>
              <a:p>
                <a:endParaRPr lang="ja-JP" altLang="en-US"/>
              </a:p>
            </p:txBody>
          </p:sp>
          <p:sp>
            <p:nvSpPr>
              <p:cNvPr id="4174" name="Freeform 47"/>
              <p:cNvSpPr>
                <a:spLocks/>
              </p:cNvSpPr>
              <p:nvPr/>
            </p:nvSpPr>
            <p:spPr bwMode="auto">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sp>
            <p:nvSpPr>
              <p:cNvPr id="4175" name="Freeform 46"/>
              <p:cNvSpPr>
                <a:spLocks/>
              </p:cNvSpPr>
              <p:nvPr/>
            </p:nvSpPr>
            <p:spPr bwMode="auto">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9525">
                <a:solidFill>
                  <a:srgbClr val="333333"/>
                </a:solidFill>
                <a:round/>
                <a:headEnd/>
                <a:tailEnd/>
              </a:ln>
            </p:spPr>
            <p:txBody>
              <a:bodyPr/>
              <a:lstStyle/>
              <a:p>
                <a:endParaRPr lang="ja-JP" altLang="en-US"/>
              </a:p>
            </p:txBody>
          </p:sp>
          <p:sp>
            <p:nvSpPr>
              <p:cNvPr id="4176" name="Freeform 45"/>
              <p:cNvSpPr>
                <a:spLocks/>
              </p:cNvSpPr>
              <p:nvPr/>
            </p:nvSpPr>
            <p:spPr bwMode="auto">
              <a:xfrm>
                <a:off x="6311" y="2169"/>
                <a:ext cx="1475" cy="1512"/>
              </a:xfrm>
              <a:custGeom>
                <a:avLst/>
                <a:gdLst>
                  <a:gd name="T0" fmla="*/ 894 w 1475"/>
                  <a:gd name="T1" fmla="*/ 13 h 1603"/>
                  <a:gd name="T2" fmla="*/ 964 w 1475"/>
                  <a:gd name="T3" fmla="*/ 17 h 1603"/>
                  <a:gd name="T4" fmla="*/ 1021 w 1475"/>
                  <a:gd name="T5" fmla="*/ 32 h 1603"/>
                  <a:gd name="T6" fmla="*/ 1035 w 1475"/>
                  <a:gd name="T7" fmla="*/ 40 h 1603"/>
                  <a:gd name="T8" fmla="*/ 1035 w 1475"/>
                  <a:gd name="T9" fmla="*/ 56 h 1603"/>
                  <a:gd name="T10" fmla="*/ 1035 w 1475"/>
                  <a:gd name="T11" fmla="*/ 68 h 1603"/>
                  <a:gd name="T12" fmla="*/ 1021 w 1475"/>
                  <a:gd name="T13" fmla="*/ 80 h 1603"/>
                  <a:gd name="T14" fmla="*/ 1007 w 1475"/>
                  <a:gd name="T15" fmla="*/ 95 h 1603"/>
                  <a:gd name="T16" fmla="*/ 979 w 1475"/>
                  <a:gd name="T17" fmla="*/ 106 h 1603"/>
                  <a:gd name="T18" fmla="*/ 1007 w 1475"/>
                  <a:gd name="T19" fmla="*/ 120 h 1603"/>
                  <a:gd name="T20" fmla="*/ 1064 w 1475"/>
                  <a:gd name="T21" fmla="*/ 102 h 1603"/>
                  <a:gd name="T22" fmla="*/ 1120 w 1475"/>
                  <a:gd name="T23" fmla="*/ 93 h 1603"/>
                  <a:gd name="T24" fmla="*/ 1191 w 1475"/>
                  <a:gd name="T25" fmla="*/ 93 h 1603"/>
                  <a:gd name="T26" fmla="*/ 1248 w 1475"/>
                  <a:gd name="T27" fmla="*/ 95 h 1603"/>
                  <a:gd name="T28" fmla="*/ 1305 w 1475"/>
                  <a:gd name="T29" fmla="*/ 95 h 1603"/>
                  <a:gd name="T30" fmla="*/ 1404 w 1475"/>
                  <a:gd name="T31" fmla="*/ 90 h 1603"/>
                  <a:gd name="T32" fmla="*/ 1475 w 1475"/>
                  <a:gd name="T33" fmla="*/ 90 h 1603"/>
                  <a:gd name="T34" fmla="*/ 1461 w 1475"/>
                  <a:gd name="T35" fmla="*/ 106 h 1603"/>
                  <a:gd name="T36" fmla="*/ 1418 w 1475"/>
                  <a:gd name="T37" fmla="*/ 135 h 1603"/>
                  <a:gd name="T38" fmla="*/ 1248 w 1475"/>
                  <a:gd name="T39" fmla="*/ 158 h 1603"/>
                  <a:gd name="T40" fmla="*/ 1177 w 1475"/>
                  <a:gd name="T41" fmla="*/ 158 h 1603"/>
                  <a:gd name="T42" fmla="*/ 1177 w 1475"/>
                  <a:gd name="T43" fmla="*/ 161 h 1603"/>
                  <a:gd name="T44" fmla="*/ 1248 w 1475"/>
                  <a:gd name="T45" fmla="*/ 173 h 1603"/>
                  <a:gd name="T46" fmla="*/ 1291 w 1475"/>
                  <a:gd name="T47" fmla="*/ 181 h 1603"/>
                  <a:gd name="T48" fmla="*/ 1234 w 1475"/>
                  <a:gd name="T49" fmla="*/ 202 h 1603"/>
                  <a:gd name="T50" fmla="*/ 1149 w 1475"/>
                  <a:gd name="T51" fmla="*/ 214 h 1603"/>
                  <a:gd name="T52" fmla="*/ 1064 w 1475"/>
                  <a:gd name="T53" fmla="*/ 229 h 1603"/>
                  <a:gd name="T54" fmla="*/ 1007 w 1475"/>
                  <a:gd name="T55" fmla="*/ 243 h 1603"/>
                  <a:gd name="T56" fmla="*/ 950 w 1475"/>
                  <a:gd name="T57" fmla="*/ 243 h 1603"/>
                  <a:gd name="T58" fmla="*/ 908 w 1475"/>
                  <a:gd name="T59" fmla="*/ 243 h 1603"/>
                  <a:gd name="T60" fmla="*/ 879 w 1475"/>
                  <a:gd name="T61" fmla="*/ 258 h 1603"/>
                  <a:gd name="T62" fmla="*/ 794 w 1475"/>
                  <a:gd name="T63" fmla="*/ 301 h 1603"/>
                  <a:gd name="T64" fmla="*/ 738 w 1475"/>
                  <a:gd name="T65" fmla="*/ 326 h 1603"/>
                  <a:gd name="T66" fmla="*/ 624 w 1475"/>
                  <a:gd name="T67" fmla="*/ 341 h 1603"/>
                  <a:gd name="T68" fmla="*/ 567 w 1475"/>
                  <a:gd name="T69" fmla="*/ 341 h 1603"/>
                  <a:gd name="T70" fmla="*/ 496 w 1475"/>
                  <a:gd name="T71" fmla="*/ 336 h 1603"/>
                  <a:gd name="T72" fmla="*/ 511 w 1475"/>
                  <a:gd name="T73" fmla="*/ 341 h 1603"/>
                  <a:gd name="T74" fmla="*/ 525 w 1475"/>
                  <a:gd name="T75" fmla="*/ 345 h 1603"/>
                  <a:gd name="T76" fmla="*/ 454 w 1475"/>
                  <a:gd name="T77" fmla="*/ 341 h 1603"/>
                  <a:gd name="T78" fmla="*/ 411 w 1475"/>
                  <a:gd name="T79" fmla="*/ 341 h 1603"/>
                  <a:gd name="T80" fmla="*/ 284 w 1475"/>
                  <a:gd name="T81" fmla="*/ 345 h 1603"/>
                  <a:gd name="T82" fmla="*/ 184 w 1475"/>
                  <a:gd name="T83" fmla="*/ 350 h 1603"/>
                  <a:gd name="T84" fmla="*/ 14 w 1475"/>
                  <a:gd name="T85" fmla="*/ 304 h 1603"/>
                  <a:gd name="T86" fmla="*/ 43 w 1475"/>
                  <a:gd name="T87" fmla="*/ 181 h 1603"/>
                  <a:gd name="T88" fmla="*/ 57 w 1475"/>
                  <a:gd name="T89" fmla="*/ 102 h 1603"/>
                  <a:gd name="T90" fmla="*/ 142 w 1475"/>
                  <a:gd name="T91" fmla="*/ 62 h 1603"/>
                  <a:gd name="T92" fmla="*/ 326 w 1475"/>
                  <a:gd name="T93" fmla="*/ 59 h 1603"/>
                  <a:gd name="T94" fmla="*/ 369 w 1475"/>
                  <a:gd name="T95" fmla="*/ 108 h 1603"/>
                  <a:gd name="T96" fmla="*/ 411 w 1475"/>
                  <a:gd name="T97" fmla="*/ 127 h 1603"/>
                  <a:gd name="T98" fmla="*/ 496 w 1475"/>
                  <a:gd name="T99" fmla="*/ 143 h 1603"/>
                  <a:gd name="T100" fmla="*/ 567 w 1475"/>
                  <a:gd name="T101" fmla="*/ 134 h 1603"/>
                  <a:gd name="T102" fmla="*/ 610 w 1475"/>
                  <a:gd name="T103" fmla="*/ 99 h 1603"/>
                  <a:gd name="T104" fmla="*/ 638 w 1475"/>
                  <a:gd name="T105" fmla="*/ 78 h 1603"/>
                  <a:gd name="T106" fmla="*/ 596 w 1475"/>
                  <a:gd name="T107" fmla="*/ 59 h 1603"/>
                  <a:gd name="T108" fmla="*/ 695 w 1475"/>
                  <a:gd name="T109" fmla="*/ 59 h 1603"/>
                  <a:gd name="T110" fmla="*/ 879 w 1475"/>
                  <a:gd name="T111" fmla="*/ 62 h 1603"/>
                  <a:gd name="T112" fmla="*/ 908 w 1475"/>
                  <a:gd name="T113" fmla="*/ 46 h 1603"/>
                  <a:gd name="T114" fmla="*/ 851 w 1475"/>
                  <a:gd name="T115" fmla="*/ 43 h 1603"/>
                  <a:gd name="T116" fmla="*/ 894 w 1475"/>
                  <a:gd name="T117" fmla="*/ 40 h 1603"/>
                  <a:gd name="T118" fmla="*/ 865 w 1475"/>
                  <a:gd name="T119" fmla="*/ 35 h 1603"/>
                  <a:gd name="T120" fmla="*/ 894 w 1475"/>
                  <a:gd name="T121" fmla="*/ 22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blipFill dpi="0" rotWithShape="1">
                <a:blip r:embed="rId5" cstate="print"/>
                <a:srcRect/>
                <a:tile tx="0" ty="0" sx="100000" sy="100000" flip="none" algn="tl"/>
              </a:blipFill>
              <a:ln w="9525">
                <a:solidFill>
                  <a:srgbClr val="333333"/>
                </a:solidFill>
                <a:round/>
                <a:headEnd/>
                <a:tailEnd/>
              </a:ln>
            </p:spPr>
            <p:txBody>
              <a:bodyPr/>
              <a:lstStyle/>
              <a:p>
                <a:endParaRPr lang="ja-JP" altLang="en-US"/>
              </a:p>
            </p:txBody>
          </p:sp>
          <p:sp>
            <p:nvSpPr>
              <p:cNvPr id="4177" name="Freeform 44"/>
              <p:cNvSpPr>
                <a:spLocks/>
              </p:cNvSpPr>
              <p:nvPr/>
            </p:nvSpPr>
            <p:spPr bwMode="auto">
              <a:xfrm>
                <a:off x="4381" y="4116"/>
                <a:ext cx="994" cy="1317"/>
              </a:xfrm>
              <a:custGeom>
                <a:avLst/>
                <a:gdLst>
                  <a:gd name="T0" fmla="*/ 988 w 993"/>
                  <a:gd name="T1" fmla="*/ 156 h 1319"/>
                  <a:gd name="T2" fmla="*/ 973 w 993"/>
                  <a:gd name="T3" fmla="*/ 212 h 1319"/>
                  <a:gd name="T4" fmla="*/ 917 w 993"/>
                  <a:gd name="T5" fmla="*/ 359 h 1319"/>
                  <a:gd name="T6" fmla="*/ 903 w 993"/>
                  <a:gd name="T7" fmla="*/ 402 h 1319"/>
                  <a:gd name="T8" fmla="*/ 888 w 993"/>
                  <a:gd name="T9" fmla="*/ 473 h 1319"/>
                  <a:gd name="T10" fmla="*/ 874 w 993"/>
                  <a:gd name="T11" fmla="*/ 544 h 1319"/>
                  <a:gd name="T12" fmla="*/ 860 w 993"/>
                  <a:gd name="T13" fmla="*/ 572 h 1319"/>
                  <a:gd name="T14" fmla="*/ 860 w 993"/>
                  <a:gd name="T15" fmla="*/ 601 h 1319"/>
                  <a:gd name="T16" fmla="*/ 846 w 993"/>
                  <a:gd name="T17" fmla="*/ 629 h 1319"/>
                  <a:gd name="T18" fmla="*/ 832 w 993"/>
                  <a:gd name="T19" fmla="*/ 700 h 1319"/>
                  <a:gd name="T20" fmla="*/ 803 w 993"/>
                  <a:gd name="T21" fmla="*/ 771 h 1319"/>
                  <a:gd name="T22" fmla="*/ 803 w 993"/>
                  <a:gd name="T23" fmla="*/ 813 h 1319"/>
                  <a:gd name="T24" fmla="*/ 789 w 993"/>
                  <a:gd name="T25" fmla="*/ 842 h 1319"/>
                  <a:gd name="T26" fmla="*/ 789 w 993"/>
                  <a:gd name="T27" fmla="*/ 870 h 1319"/>
                  <a:gd name="T28" fmla="*/ 775 w 993"/>
                  <a:gd name="T29" fmla="*/ 884 h 1319"/>
                  <a:gd name="T30" fmla="*/ 775 w 993"/>
                  <a:gd name="T31" fmla="*/ 913 h 1319"/>
                  <a:gd name="T32" fmla="*/ 761 w 993"/>
                  <a:gd name="T33" fmla="*/ 927 h 1319"/>
                  <a:gd name="T34" fmla="*/ 761 w 993"/>
                  <a:gd name="T35" fmla="*/ 941 h 1319"/>
                  <a:gd name="T36" fmla="*/ 761 w 993"/>
                  <a:gd name="T37" fmla="*/ 967 h 1319"/>
                  <a:gd name="T38" fmla="*/ 747 w 993"/>
                  <a:gd name="T39" fmla="*/ 982 h 1319"/>
                  <a:gd name="T40" fmla="*/ 747 w 993"/>
                  <a:gd name="T41" fmla="*/ 989 h 1319"/>
                  <a:gd name="T42" fmla="*/ 732 w 993"/>
                  <a:gd name="T43" fmla="*/ 1017 h 1319"/>
                  <a:gd name="T44" fmla="*/ 718 w 993"/>
                  <a:gd name="T45" fmla="*/ 1060 h 1319"/>
                  <a:gd name="T46" fmla="*/ 718 w 993"/>
                  <a:gd name="T47" fmla="*/ 1088 h 1319"/>
                  <a:gd name="T48" fmla="*/ 704 w 993"/>
                  <a:gd name="T49" fmla="*/ 1117 h 1319"/>
                  <a:gd name="T50" fmla="*/ 676 w 993"/>
                  <a:gd name="T51" fmla="*/ 1145 h 1319"/>
                  <a:gd name="T52" fmla="*/ 647 w 993"/>
                  <a:gd name="T53" fmla="*/ 1173 h 1319"/>
                  <a:gd name="T54" fmla="*/ 619 w 993"/>
                  <a:gd name="T55" fmla="*/ 1216 h 1319"/>
                  <a:gd name="T56" fmla="*/ 619 w 993"/>
                  <a:gd name="T57" fmla="*/ 1230 h 1319"/>
                  <a:gd name="T58" fmla="*/ 591 w 993"/>
                  <a:gd name="T59" fmla="*/ 1244 h 1319"/>
                  <a:gd name="T60" fmla="*/ 576 w 993"/>
                  <a:gd name="T61" fmla="*/ 1258 h 1319"/>
                  <a:gd name="T62" fmla="*/ 548 w 993"/>
                  <a:gd name="T63" fmla="*/ 1273 h 1319"/>
                  <a:gd name="T64" fmla="*/ 520 w 993"/>
                  <a:gd name="T65" fmla="*/ 1273 h 1319"/>
                  <a:gd name="T66" fmla="*/ 468 w 993"/>
                  <a:gd name="T67" fmla="*/ 1273 h 1319"/>
                  <a:gd name="T68" fmla="*/ 426 w 993"/>
                  <a:gd name="T69" fmla="*/ 1273 h 1319"/>
                  <a:gd name="T70" fmla="*/ 397 w 993"/>
                  <a:gd name="T71" fmla="*/ 1273 h 1319"/>
                  <a:gd name="T72" fmla="*/ 241 w 993"/>
                  <a:gd name="T73" fmla="*/ 1216 h 1319"/>
                  <a:gd name="T74" fmla="*/ 213 w 993"/>
                  <a:gd name="T75" fmla="*/ 1216 h 1319"/>
                  <a:gd name="T76" fmla="*/ 156 w 993"/>
                  <a:gd name="T77" fmla="*/ 1188 h 1319"/>
                  <a:gd name="T78" fmla="*/ 114 w 993"/>
                  <a:gd name="T79" fmla="*/ 1173 h 1319"/>
                  <a:gd name="T80" fmla="*/ 100 w 993"/>
                  <a:gd name="T81" fmla="*/ 1173 h 1319"/>
                  <a:gd name="T82" fmla="*/ 85 w 993"/>
                  <a:gd name="T83" fmla="*/ 1173 h 1319"/>
                  <a:gd name="T84" fmla="*/ 57 w 993"/>
                  <a:gd name="T85" fmla="*/ 1159 h 1319"/>
                  <a:gd name="T86" fmla="*/ 14 w 993"/>
                  <a:gd name="T87" fmla="*/ 1145 h 1319"/>
                  <a:gd name="T88" fmla="*/ 0 w 993"/>
                  <a:gd name="T89" fmla="*/ 1131 h 1319"/>
                  <a:gd name="T90" fmla="*/ 57 w 993"/>
                  <a:gd name="T91" fmla="*/ 982 h 1319"/>
                  <a:gd name="T92" fmla="*/ 57 w 993"/>
                  <a:gd name="T93" fmla="*/ 955 h 1319"/>
                  <a:gd name="T94" fmla="*/ 128 w 993"/>
                  <a:gd name="T95" fmla="*/ 941 h 1319"/>
                  <a:gd name="T96" fmla="*/ 156 w 993"/>
                  <a:gd name="T97" fmla="*/ 728 h 1319"/>
                  <a:gd name="T98" fmla="*/ 170 w 993"/>
                  <a:gd name="T99" fmla="*/ 657 h 1319"/>
                  <a:gd name="T100" fmla="*/ 185 w 993"/>
                  <a:gd name="T101" fmla="*/ 445 h 1319"/>
                  <a:gd name="T102" fmla="*/ 284 w 993"/>
                  <a:gd name="T103" fmla="*/ 374 h 1319"/>
                  <a:gd name="T104" fmla="*/ 383 w 993"/>
                  <a:gd name="T105" fmla="*/ 388 h 1319"/>
                  <a:gd name="T106" fmla="*/ 440 w 993"/>
                  <a:gd name="T107" fmla="*/ 388 h 1319"/>
                  <a:gd name="T108" fmla="*/ 534 w 993"/>
                  <a:gd name="T109" fmla="*/ 198 h 1319"/>
                  <a:gd name="T110" fmla="*/ 562 w 993"/>
                  <a:gd name="T111" fmla="*/ 0 h 1319"/>
                  <a:gd name="T112" fmla="*/ 761 w 993"/>
                  <a:gd name="T113" fmla="*/ 28 h 1319"/>
                  <a:gd name="T114" fmla="*/ 832 w 993"/>
                  <a:gd name="T115" fmla="*/ 42 h 1319"/>
                  <a:gd name="T116" fmla="*/ 945 w 993"/>
                  <a:gd name="T117" fmla="*/ 56 h 1319"/>
                  <a:gd name="T118" fmla="*/ 1002 w 993"/>
                  <a:gd name="T119" fmla="*/ 85 h 1319"/>
                  <a:gd name="T120" fmla="*/ 1002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4178" name="Freeform 43"/>
              <p:cNvSpPr>
                <a:spLocks/>
              </p:cNvSpPr>
              <p:nvPr/>
            </p:nvSpPr>
            <p:spPr bwMode="auto">
              <a:xfrm>
                <a:off x="4638" y="1686"/>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blipFill dpi="0" rotWithShape="1">
                <a:blip r:embed="rId3" cstate="print"/>
                <a:srcRect/>
                <a:tile tx="0" ty="0" sx="100000" sy="100000" flip="none" algn="tl"/>
              </a:blipFill>
              <a:ln w="0">
                <a:solidFill>
                  <a:srgbClr val="333333"/>
                </a:solidFill>
                <a:round/>
                <a:headEnd/>
                <a:tailEnd/>
              </a:ln>
            </p:spPr>
            <p:txBody>
              <a:bodyPr/>
              <a:lstStyle/>
              <a:p>
                <a:endParaRPr lang="ja-JP" altLang="en-US"/>
              </a:p>
            </p:txBody>
          </p:sp>
          <p:sp>
            <p:nvSpPr>
              <p:cNvPr id="4179" name="Freeform 42"/>
              <p:cNvSpPr>
                <a:spLocks/>
              </p:cNvSpPr>
              <p:nvPr/>
            </p:nvSpPr>
            <p:spPr bwMode="auto">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4180" name="Freeform 41"/>
              <p:cNvSpPr>
                <a:spLocks/>
              </p:cNvSpPr>
              <p:nvPr/>
            </p:nvSpPr>
            <p:spPr bwMode="auto">
              <a:xfrm>
                <a:off x="5262" y="3773"/>
                <a:ext cx="1205" cy="832"/>
              </a:xfrm>
              <a:custGeom>
                <a:avLst/>
                <a:gdLst>
                  <a:gd name="T0" fmla="*/ 723 w 1205"/>
                  <a:gd name="T1" fmla="*/ 40 h 865"/>
                  <a:gd name="T2" fmla="*/ 751 w 1205"/>
                  <a:gd name="T3" fmla="*/ 46 h 865"/>
                  <a:gd name="T4" fmla="*/ 822 w 1205"/>
                  <a:gd name="T5" fmla="*/ 46 h 865"/>
                  <a:gd name="T6" fmla="*/ 865 w 1205"/>
                  <a:gd name="T7" fmla="*/ 51 h 865"/>
                  <a:gd name="T8" fmla="*/ 936 w 1205"/>
                  <a:gd name="T9" fmla="*/ 61 h 865"/>
                  <a:gd name="T10" fmla="*/ 1021 w 1205"/>
                  <a:gd name="T11" fmla="*/ 71 h 865"/>
                  <a:gd name="T12" fmla="*/ 1205 w 1205"/>
                  <a:gd name="T13" fmla="*/ 90 h 865"/>
                  <a:gd name="T14" fmla="*/ 1191 w 1205"/>
                  <a:gd name="T15" fmla="*/ 111 h 865"/>
                  <a:gd name="T16" fmla="*/ 1205 w 1205"/>
                  <a:gd name="T17" fmla="*/ 116 h 865"/>
                  <a:gd name="T18" fmla="*/ 1205 w 1205"/>
                  <a:gd name="T19" fmla="*/ 127 h 865"/>
                  <a:gd name="T20" fmla="*/ 1191 w 1205"/>
                  <a:gd name="T21" fmla="*/ 142 h 865"/>
                  <a:gd name="T22" fmla="*/ 1177 w 1205"/>
                  <a:gd name="T23" fmla="*/ 157 h 865"/>
                  <a:gd name="T24" fmla="*/ 1163 w 1205"/>
                  <a:gd name="T25" fmla="*/ 173 h 865"/>
                  <a:gd name="T26" fmla="*/ 1163 w 1205"/>
                  <a:gd name="T27" fmla="*/ 203 h 865"/>
                  <a:gd name="T28" fmla="*/ 1163 w 1205"/>
                  <a:gd name="T29" fmla="*/ 218 h 865"/>
                  <a:gd name="T30" fmla="*/ 1148 w 1205"/>
                  <a:gd name="T31" fmla="*/ 228 h 865"/>
                  <a:gd name="T32" fmla="*/ 1134 w 1205"/>
                  <a:gd name="T33" fmla="*/ 248 h 865"/>
                  <a:gd name="T34" fmla="*/ 992 w 1205"/>
                  <a:gd name="T35" fmla="*/ 268 h 865"/>
                  <a:gd name="T36" fmla="*/ 950 w 1205"/>
                  <a:gd name="T37" fmla="*/ 308 h 865"/>
                  <a:gd name="T38" fmla="*/ 921 w 1205"/>
                  <a:gd name="T39" fmla="*/ 303 h 865"/>
                  <a:gd name="T40" fmla="*/ 893 w 1205"/>
                  <a:gd name="T41" fmla="*/ 303 h 865"/>
                  <a:gd name="T42" fmla="*/ 851 w 1205"/>
                  <a:gd name="T43" fmla="*/ 303 h 865"/>
                  <a:gd name="T44" fmla="*/ 822 w 1205"/>
                  <a:gd name="T45" fmla="*/ 303 h 865"/>
                  <a:gd name="T46" fmla="*/ 765 w 1205"/>
                  <a:gd name="T47" fmla="*/ 299 h 865"/>
                  <a:gd name="T48" fmla="*/ 737 w 1205"/>
                  <a:gd name="T49" fmla="*/ 299 h 865"/>
                  <a:gd name="T50" fmla="*/ 723 w 1205"/>
                  <a:gd name="T51" fmla="*/ 299 h 865"/>
                  <a:gd name="T52" fmla="*/ 680 w 1205"/>
                  <a:gd name="T53" fmla="*/ 299 h 865"/>
                  <a:gd name="T54" fmla="*/ 652 w 1205"/>
                  <a:gd name="T55" fmla="*/ 292 h 865"/>
                  <a:gd name="T56" fmla="*/ 581 w 1205"/>
                  <a:gd name="T57" fmla="*/ 292 h 865"/>
                  <a:gd name="T58" fmla="*/ 496 w 1205"/>
                  <a:gd name="T59" fmla="*/ 289 h 865"/>
                  <a:gd name="T60" fmla="*/ 468 w 1205"/>
                  <a:gd name="T61" fmla="*/ 289 h 865"/>
                  <a:gd name="T62" fmla="*/ 425 w 1205"/>
                  <a:gd name="T63" fmla="*/ 289 h 865"/>
                  <a:gd name="T64" fmla="*/ 397 w 1205"/>
                  <a:gd name="T65" fmla="*/ 289 h 865"/>
                  <a:gd name="T66" fmla="*/ 312 w 1205"/>
                  <a:gd name="T67" fmla="*/ 283 h 865"/>
                  <a:gd name="T68" fmla="*/ 283 w 1205"/>
                  <a:gd name="T69" fmla="*/ 283 h 865"/>
                  <a:gd name="T70" fmla="*/ 198 w 1205"/>
                  <a:gd name="T71" fmla="*/ 289 h 865"/>
                  <a:gd name="T72" fmla="*/ 113 w 1205"/>
                  <a:gd name="T73" fmla="*/ 289 h 865"/>
                  <a:gd name="T74" fmla="*/ 85 w 1205"/>
                  <a:gd name="T75" fmla="*/ 289 h 865"/>
                  <a:gd name="T76" fmla="*/ 70 w 1205"/>
                  <a:gd name="T77" fmla="*/ 289 h 865"/>
                  <a:gd name="T78" fmla="*/ 42 w 1205"/>
                  <a:gd name="T79" fmla="*/ 289 h 865"/>
                  <a:gd name="T80" fmla="*/ 14 w 1205"/>
                  <a:gd name="T81" fmla="*/ 289 h 865"/>
                  <a:gd name="T82" fmla="*/ 0 w 1205"/>
                  <a:gd name="T83" fmla="*/ 279 h 865"/>
                  <a:gd name="T84" fmla="*/ 28 w 1205"/>
                  <a:gd name="T85" fmla="*/ 258 h 865"/>
                  <a:gd name="T86" fmla="*/ 85 w 1205"/>
                  <a:gd name="T87" fmla="*/ 188 h 865"/>
                  <a:gd name="T88" fmla="*/ 99 w 1205"/>
                  <a:gd name="T89" fmla="*/ 162 h 865"/>
                  <a:gd name="T90" fmla="*/ 113 w 1205"/>
                  <a:gd name="T91" fmla="*/ 146 h 865"/>
                  <a:gd name="T92" fmla="*/ 141 w 1205"/>
                  <a:gd name="T93" fmla="*/ 102 h 865"/>
                  <a:gd name="T94" fmla="*/ 141 w 1205"/>
                  <a:gd name="T95" fmla="*/ 86 h 865"/>
                  <a:gd name="T96" fmla="*/ 141 w 1205"/>
                  <a:gd name="T97" fmla="*/ 71 h 865"/>
                  <a:gd name="T98" fmla="*/ 141 w 1205"/>
                  <a:gd name="T99" fmla="*/ 61 h 865"/>
                  <a:gd name="T100" fmla="*/ 141 w 1205"/>
                  <a:gd name="T101" fmla="*/ 40 h 865"/>
                  <a:gd name="T102" fmla="*/ 269 w 1205"/>
                  <a:gd name="T103" fmla="*/ 36 h 865"/>
                  <a:gd name="T104" fmla="*/ 354 w 1205"/>
                  <a:gd name="T105" fmla="*/ 36 h 865"/>
                  <a:gd name="T106" fmla="*/ 368 w 1205"/>
                  <a:gd name="T107" fmla="*/ 27 h 865"/>
                  <a:gd name="T108" fmla="*/ 368 w 1205"/>
                  <a:gd name="T109" fmla="*/ 13 h 865"/>
                  <a:gd name="T110" fmla="*/ 581 w 1205"/>
                  <a:gd name="T111" fmla="*/ 36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blipFill dpi="0" rotWithShape="1">
                <a:blip r:embed="rId5" cstate="print"/>
                <a:srcRect/>
                <a:tile tx="0" ty="0" sx="100000" sy="100000" flip="none" algn="tl"/>
              </a:blipFill>
              <a:ln w="9525">
                <a:solidFill>
                  <a:srgbClr val="333333"/>
                </a:solidFill>
                <a:round/>
                <a:headEnd/>
                <a:tailEnd/>
              </a:ln>
            </p:spPr>
            <p:txBody>
              <a:bodyPr/>
              <a:lstStyle/>
              <a:p>
                <a:endParaRPr lang="ja-JP" altLang="en-US"/>
              </a:p>
            </p:txBody>
          </p:sp>
          <p:sp>
            <p:nvSpPr>
              <p:cNvPr id="4181" name="Freeform 40"/>
              <p:cNvSpPr>
                <a:spLocks/>
              </p:cNvSpPr>
              <p:nvPr/>
            </p:nvSpPr>
            <p:spPr bwMode="auto">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4182" name="Freeform 39"/>
              <p:cNvSpPr>
                <a:spLocks/>
              </p:cNvSpPr>
              <p:nvPr/>
            </p:nvSpPr>
            <p:spPr bwMode="auto">
              <a:xfrm>
                <a:off x="2779" y="2823"/>
                <a:ext cx="1065" cy="1148"/>
              </a:xfrm>
              <a:custGeom>
                <a:avLst/>
                <a:gdLst>
                  <a:gd name="T0" fmla="*/ 633 w 1063"/>
                  <a:gd name="T1" fmla="*/ 212 h 1149"/>
                  <a:gd name="T2" fmla="*/ 661 w 1063"/>
                  <a:gd name="T3" fmla="*/ 227 h 1149"/>
                  <a:gd name="T4" fmla="*/ 675 w 1063"/>
                  <a:gd name="T5" fmla="*/ 241 h 1149"/>
                  <a:gd name="T6" fmla="*/ 789 w 1063"/>
                  <a:gd name="T7" fmla="*/ 297 h 1149"/>
                  <a:gd name="T8" fmla="*/ 868 w 1063"/>
                  <a:gd name="T9" fmla="*/ 283 h 1149"/>
                  <a:gd name="T10" fmla="*/ 939 w 1063"/>
                  <a:gd name="T11" fmla="*/ 241 h 1149"/>
                  <a:gd name="T12" fmla="*/ 996 w 1063"/>
                  <a:gd name="T13" fmla="*/ 198 h 1149"/>
                  <a:gd name="T14" fmla="*/ 1095 w 1063"/>
                  <a:gd name="T15" fmla="*/ 184 h 1149"/>
                  <a:gd name="T16" fmla="*/ 1095 w 1063"/>
                  <a:gd name="T17" fmla="*/ 198 h 1149"/>
                  <a:gd name="T18" fmla="*/ 1081 w 1063"/>
                  <a:gd name="T19" fmla="*/ 241 h 1149"/>
                  <a:gd name="T20" fmla="*/ 1067 w 1063"/>
                  <a:gd name="T21" fmla="*/ 283 h 1149"/>
                  <a:gd name="T22" fmla="*/ 1053 w 1063"/>
                  <a:gd name="T23" fmla="*/ 297 h 1149"/>
                  <a:gd name="T24" fmla="*/ 1053 w 1063"/>
                  <a:gd name="T25" fmla="*/ 340 h 1149"/>
                  <a:gd name="T26" fmla="*/ 1053 w 1063"/>
                  <a:gd name="T27" fmla="*/ 368 h 1149"/>
                  <a:gd name="T28" fmla="*/ 1067 w 1063"/>
                  <a:gd name="T29" fmla="*/ 397 h 1149"/>
                  <a:gd name="T30" fmla="*/ 1095 w 1063"/>
                  <a:gd name="T31" fmla="*/ 524 h 1149"/>
                  <a:gd name="T32" fmla="*/ 1109 w 1063"/>
                  <a:gd name="T33" fmla="*/ 567 h 1149"/>
                  <a:gd name="T34" fmla="*/ 1067 w 1063"/>
                  <a:gd name="T35" fmla="*/ 574 h 1149"/>
                  <a:gd name="T36" fmla="*/ 1024 w 1063"/>
                  <a:gd name="T37" fmla="*/ 587 h 1149"/>
                  <a:gd name="T38" fmla="*/ 1010 w 1063"/>
                  <a:gd name="T39" fmla="*/ 601 h 1149"/>
                  <a:gd name="T40" fmla="*/ 968 w 1063"/>
                  <a:gd name="T41" fmla="*/ 629 h 1149"/>
                  <a:gd name="T42" fmla="*/ 925 w 1063"/>
                  <a:gd name="T43" fmla="*/ 672 h 1149"/>
                  <a:gd name="T44" fmla="*/ 808 w 1063"/>
                  <a:gd name="T45" fmla="*/ 785 h 1149"/>
                  <a:gd name="T46" fmla="*/ 760 w 1063"/>
                  <a:gd name="T47" fmla="*/ 856 h 1149"/>
                  <a:gd name="T48" fmla="*/ 732 w 1063"/>
                  <a:gd name="T49" fmla="*/ 899 h 1149"/>
                  <a:gd name="T50" fmla="*/ 519 w 1063"/>
                  <a:gd name="T51" fmla="*/ 1069 h 1149"/>
                  <a:gd name="T52" fmla="*/ 391 w 1063"/>
                  <a:gd name="T53" fmla="*/ 1126 h 1149"/>
                  <a:gd name="T54" fmla="*/ 363 w 1063"/>
                  <a:gd name="T55" fmla="*/ 1069 h 1149"/>
                  <a:gd name="T56" fmla="*/ 255 w 1063"/>
                  <a:gd name="T57" fmla="*/ 955 h 1149"/>
                  <a:gd name="T58" fmla="*/ 241 w 1063"/>
                  <a:gd name="T59" fmla="*/ 927 h 1149"/>
                  <a:gd name="T60" fmla="*/ 241 w 1063"/>
                  <a:gd name="T61" fmla="*/ 927 h 1149"/>
                  <a:gd name="T62" fmla="*/ 241 w 1063"/>
                  <a:gd name="T63" fmla="*/ 913 h 1149"/>
                  <a:gd name="T64" fmla="*/ 227 w 1063"/>
                  <a:gd name="T65" fmla="*/ 899 h 1149"/>
                  <a:gd name="T66" fmla="*/ 227 w 1063"/>
                  <a:gd name="T67" fmla="*/ 899 h 1149"/>
                  <a:gd name="T68" fmla="*/ 212 w 1063"/>
                  <a:gd name="T69" fmla="*/ 884 h 1149"/>
                  <a:gd name="T70" fmla="*/ 170 w 1063"/>
                  <a:gd name="T71" fmla="*/ 856 h 1149"/>
                  <a:gd name="T72" fmla="*/ 113 w 1063"/>
                  <a:gd name="T73" fmla="*/ 856 h 1149"/>
                  <a:gd name="T74" fmla="*/ 71 w 1063"/>
                  <a:gd name="T75" fmla="*/ 842 h 1149"/>
                  <a:gd name="T76" fmla="*/ 14 w 1063"/>
                  <a:gd name="T77" fmla="*/ 828 h 1149"/>
                  <a:gd name="T78" fmla="*/ 14 w 1063"/>
                  <a:gd name="T79" fmla="*/ 799 h 1149"/>
                  <a:gd name="T80" fmla="*/ 28 w 1063"/>
                  <a:gd name="T81" fmla="*/ 743 h 1149"/>
                  <a:gd name="T82" fmla="*/ 71 w 1063"/>
                  <a:gd name="T83" fmla="*/ 615 h 1149"/>
                  <a:gd name="T84" fmla="*/ 56 w 1063"/>
                  <a:gd name="T85" fmla="*/ 574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391 w 1063"/>
                  <a:gd name="T103" fmla="*/ 42 h 1149"/>
                  <a:gd name="T104" fmla="*/ 462 w 1063"/>
                  <a:gd name="T105" fmla="*/ 0 h 1149"/>
                  <a:gd name="T106" fmla="*/ 519 w 1063"/>
                  <a:gd name="T107" fmla="*/ 71 h 1149"/>
                  <a:gd name="T108" fmla="*/ 547 w 1063"/>
                  <a:gd name="T109" fmla="*/ 113 h 1149"/>
                  <a:gd name="T110" fmla="*/ 562 w 1063"/>
                  <a:gd name="T111" fmla="*/ 127 h 1149"/>
                  <a:gd name="T112" fmla="*/ 590 w 1063"/>
                  <a:gd name="T113" fmla="*/ 156 h 1149"/>
                  <a:gd name="T114" fmla="*/ 590 w 1063"/>
                  <a:gd name="T115" fmla="*/ 156 h 1149"/>
                  <a:gd name="T116" fmla="*/ 604 w 1063"/>
                  <a:gd name="T117" fmla="*/ 184 h 1149"/>
                  <a:gd name="T118" fmla="*/ 633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blipFill dpi="0" rotWithShape="1">
                <a:blip r:embed="rId6" cstate="print"/>
                <a:srcRect/>
                <a:tile tx="0" ty="0" sx="100000" sy="100000" flip="none" algn="tl"/>
              </a:blipFill>
              <a:ln w="9525">
                <a:solidFill>
                  <a:srgbClr val="333333"/>
                </a:solidFill>
                <a:round/>
                <a:headEnd/>
                <a:tailEnd/>
              </a:ln>
            </p:spPr>
            <p:txBody>
              <a:bodyPr/>
              <a:lstStyle/>
              <a:p>
                <a:endParaRPr lang="ja-JP" altLang="en-US"/>
              </a:p>
            </p:txBody>
          </p:sp>
          <p:sp>
            <p:nvSpPr>
              <p:cNvPr id="4183" name="Freeform 38"/>
              <p:cNvSpPr>
                <a:spLocks/>
              </p:cNvSpPr>
              <p:nvPr/>
            </p:nvSpPr>
            <p:spPr bwMode="auto">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blipFill dpi="0" rotWithShape="1">
                <a:blip r:embed="rId2" cstate="print"/>
                <a:srcRect/>
                <a:tile tx="0" ty="0" sx="100000" sy="100000" flip="none" algn="tl"/>
              </a:blipFill>
              <a:ln w="9525">
                <a:solidFill>
                  <a:srgbClr val="333333"/>
                </a:solidFill>
                <a:round/>
                <a:headEnd/>
                <a:tailEnd/>
              </a:ln>
            </p:spPr>
            <p:txBody>
              <a:bodyPr/>
              <a:lstStyle/>
              <a:p>
                <a:endParaRPr lang="ja-JP" altLang="en-US"/>
              </a:p>
            </p:txBody>
          </p:sp>
          <p:sp>
            <p:nvSpPr>
              <p:cNvPr id="4184" name="Freeform 37"/>
              <p:cNvSpPr>
                <a:spLocks/>
              </p:cNvSpPr>
              <p:nvPr/>
            </p:nvSpPr>
            <p:spPr bwMode="auto">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blipFill dpi="0" rotWithShape="1">
                <a:blip r:embed="rId3" cstate="print"/>
                <a:srcRect/>
                <a:tile tx="0" ty="0" sx="100000" sy="100000" flip="none" algn="tl"/>
              </a:blipFill>
              <a:ln w="9525">
                <a:solidFill>
                  <a:srgbClr val="333333"/>
                </a:solidFill>
                <a:round/>
                <a:headEnd/>
                <a:tailEnd/>
              </a:ln>
            </p:spPr>
            <p:txBody>
              <a:bodyPr/>
              <a:lstStyle/>
              <a:p>
                <a:endParaRPr lang="ja-JP" altLang="en-US"/>
              </a:p>
            </p:txBody>
          </p:sp>
          <p:sp>
            <p:nvSpPr>
              <p:cNvPr id="4185" name="Freeform 36"/>
              <p:cNvSpPr>
                <a:spLocks/>
              </p:cNvSpPr>
              <p:nvPr/>
            </p:nvSpPr>
            <p:spPr bwMode="auto">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blipFill dpi="0" rotWithShape="1">
                <a:blip r:embed="rId6" cstate="print"/>
                <a:srcRect/>
                <a:tile tx="0" ty="0" sx="100000" sy="100000" flip="none" algn="tl"/>
              </a:blipFill>
              <a:ln w="9525">
                <a:solidFill>
                  <a:srgbClr val="333333"/>
                </a:solidFill>
                <a:round/>
                <a:headEnd/>
                <a:tailEnd/>
              </a:ln>
            </p:spPr>
            <p:txBody>
              <a:bodyPr/>
              <a:lstStyle/>
              <a:p>
                <a:endParaRPr lang="ja-JP" altLang="en-US"/>
              </a:p>
            </p:txBody>
          </p:sp>
          <p:sp>
            <p:nvSpPr>
              <p:cNvPr id="4186" name="Freeform 35"/>
              <p:cNvSpPr>
                <a:spLocks/>
              </p:cNvSpPr>
              <p:nvPr/>
            </p:nvSpPr>
            <p:spPr bwMode="auto">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9525">
                <a:solidFill>
                  <a:srgbClr val="333333"/>
                </a:solidFill>
                <a:round/>
                <a:headEnd/>
                <a:tailEnd/>
              </a:ln>
            </p:spPr>
            <p:txBody>
              <a:bodyPr/>
              <a:lstStyle/>
              <a:p>
                <a:endParaRPr lang="ja-JP" altLang="en-US"/>
              </a:p>
            </p:txBody>
          </p:sp>
          <p:sp>
            <p:nvSpPr>
              <p:cNvPr id="4187" name="Freeform 55"/>
              <p:cNvSpPr>
                <a:spLocks/>
              </p:cNvSpPr>
              <p:nvPr/>
            </p:nvSpPr>
            <p:spPr bwMode="auto">
              <a:xfrm>
                <a:off x="0" y="3106"/>
                <a:ext cx="3147" cy="2595"/>
              </a:xfrm>
              <a:custGeom>
                <a:avLst/>
                <a:gdLst>
                  <a:gd name="T0" fmla="*/ 2984 w 3148"/>
                  <a:gd name="T1" fmla="*/ 639 h 2596"/>
                  <a:gd name="T2" fmla="*/ 2998 w 3148"/>
                  <a:gd name="T3" fmla="*/ 653 h 2596"/>
                  <a:gd name="T4" fmla="*/ 2998 w 3148"/>
                  <a:gd name="T5" fmla="*/ 653 h 2596"/>
                  <a:gd name="T6" fmla="*/ 3012 w 3148"/>
                  <a:gd name="T7" fmla="*/ 667 h 2596"/>
                  <a:gd name="T8" fmla="*/ 3040 w 3148"/>
                  <a:gd name="T9" fmla="*/ 710 h 2596"/>
                  <a:gd name="T10" fmla="*/ 3097 w 3148"/>
                  <a:gd name="T11" fmla="*/ 809 h 2596"/>
                  <a:gd name="T12" fmla="*/ 3125 w 3148"/>
                  <a:gd name="T13" fmla="*/ 852 h 2596"/>
                  <a:gd name="T14" fmla="*/ 2969 w 3148"/>
                  <a:gd name="T15" fmla="*/ 894 h 2596"/>
                  <a:gd name="T16" fmla="*/ 2813 w 3148"/>
                  <a:gd name="T17" fmla="*/ 965 h 2596"/>
                  <a:gd name="T18" fmla="*/ 2601 w 3148"/>
                  <a:gd name="T19" fmla="*/ 1036 h 2596"/>
                  <a:gd name="T20" fmla="*/ 2473 w 3148"/>
                  <a:gd name="T21" fmla="*/ 1079 h 2596"/>
                  <a:gd name="T22" fmla="*/ 2331 w 3148"/>
                  <a:gd name="T23" fmla="*/ 1164 h 2596"/>
                  <a:gd name="T24" fmla="*/ 2189 w 3148"/>
                  <a:gd name="T25" fmla="*/ 1263 h 2596"/>
                  <a:gd name="T26" fmla="*/ 2133 w 3148"/>
                  <a:gd name="T27" fmla="*/ 1298 h 2596"/>
                  <a:gd name="T28" fmla="*/ 1977 w 3148"/>
                  <a:gd name="T29" fmla="*/ 1595 h 2596"/>
                  <a:gd name="T30" fmla="*/ 1948 w 3148"/>
                  <a:gd name="T31" fmla="*/ 1623 h 2596"/>
                  <a:gd name="T32" fmla="*/ 1920 w 3148"/>
                  <a:gd name="T33" fmla="*/ 1637 h 2596"/>
                  <a:gd name="T34" fmla="*/ 1863 w 3148"/>
                  <a:gd name="T35" fmla="*/ 1651 h 2596"/>
                  <a:gd name="T36" fmla="*/ 1792 w 3148"/>
                  <a:gd name="T37" fmla="*/ 1694 h 2596"/>
                  <a:gd name="T38" fmla="*/ 1721 w 3148"/>
                  <a:gd name="T39" fmla="*/ 1736 h 2596"/>
                  <a:gd name="T40" fmla="*/ 1679 w 3148"/>
                  <a:gd name="T41" fmla="*/ 1751 h 2596"/>
                  <a:gd name="T42" fmla="*/ 1622 w 3148"/>
                  <a:gd name="T43" fmla="*/ 1779 h 2596"/>
                  <a:gd name="T44" fmla="*/ 1475 w 3148"/>
                  <a:gd name="T45" fmla="*/ 1878 h 2596"/>
                  <a:gd name="T46" fmla="*/ 1120 w 3148"/>
                  <a:gd name="T47" fmla="*/ 2247 h 2596"/>
                  <a:gd name="T48" fmla="*/ 369 w 3148"/>
                  <a:gd name="T49" fmla="*/ 2531 h 2596"/>
                  <a:gd name="T50" fmla="*/ 397 w 3148"/>
                  <a:gd name="T51" fmla="*/ 2360 h 2596"/>
                  <a:gd name="T52" fmla="*/ 681 w 3148"/>
                  <a:gd name="T53" fmla="*/ 1963 h 2596"/>
                  <a:gd name="T54" fmla="*/ 411 w 3148"/>
                  <a:gd name="T55" fmla="*/ 1722 h 2596"/>
                  <a:gd name="T56" fmla="*/ 596 w 3148"/>
                  <a:gd name="T57" fmla="*/ 1107 h 2596"/>
                  <a:gd name="T58" fmla="*/ 993 w 3148"/>
                  <a:gd name="T59" fmla="*/ 823 h 2596"/>
                  <a:gd name="T60" fmla="*/ 1574 w 3148"/>
                  <a:gd name="T61" fmla="*/ 625 h 2596"/>
                  <a:gd name="T62" fmla="*/ 1665 w 3148"/>
                  <a:gd name="T63" fmla="*/ 582 h 2596"/>
                  <a:gd name="T64" fmla="*/ 1764 w 3148"/>
                  <a:gd name="T65" fmla="*/ 540 h 2596"/>
                  <a:gd name="T66" fmla="*/ 1892 w 3148"/>
                  <a:gd name="T67" fmla="*/ 483 h 2596"/>
                  <a:gd name="T68" fmla="*/ 2005 w 3148"/>
                  <a:gd name="T69" fmla="*/ 426 h 2596"/>
                  <a:gd name="T70" fmla="*/ 2246 w 3148"/>
                  <a:gd name="T71" fmla="*/ 298 h 2596"/>
                  <a:gd name="T72" fmla="*/ 2416 w 3148"/>
                  <a:gd name="T73" fmla="*/ 199 h 2596"/>
                  <a:gd name="T74" fmla="*/ 2544 w 3148"/>
                  <a:gd name="T75" fmla="*/ 142 h 2596"/>
                  <a:gd name="T76" fmla="*/ 2700 w 3148"/>
                  <a:gd name="T77" fmla="*/ 43 h 2596"/>
                  <a:gd name="T78" fmla="*/ 2757 w 3148"/>
                  <a:gd name="T79" fmla="*/ 15 h 2596"/>
                  <a:gd name="T80" fmla="*/ 2842 w 3148"/>
                  <a:gd name="T81" fmla="*/ 128 h 2596"/>
                  <a:gd name="T82" fmla="*/ 2842 w 3148"/>
                  <a:gd name="T83" fmla="*/ 142 h 2596"/>
                  <a:gd name="T84" fmla="*/ 2799 w 3148"/>
                  <a:gd name="T85" fmla="*/ 171 h 2596"/>
                  <a:gd name="T86" fmla="*/ 2785 w 3148"/>
                  <a:gd name="T87" fmla="*/ 185 h 2596"/>
                  <a:gd name="T88" fmla="*/ 2799 w 3148"/>
                  <a:gd name="T89" fmla="*/ 242 h 2596"/>
                  <a:gd name="T90" fmla="*/ 2828 w 3148"/>
                  <a:gd name="T91" fmla="*/ 298 h 2596"/>
                  <a:gd name="T92" fmla="*/ 2828 w 3148"/>
                  <a:gd name="T93" fmla="*/ 341 h 2596"/>
                  <a:gd name="T94" fmla="*/ 2813 w 3148"/>
                  <a:gd name="T95" fmla="*/ 412 h 2596"/>
                  <a:gd name="T96" fmla="*/ 2771 w 3148"/>
                  <a:gd name="T97" fmla="*/ 525 h 2596"/>
                  <a:gd name="T98" fmla="*/ 2771 w 3148"/>
                  <a:gd name="T99" fmla="*/ 540 h 2596"/>
                  <a:gd name="T100" fmla="*/ 2771 w 3148"/>
                  <a:gd name="T101" fmla="*/ 554 h 2596"/>
                  <a:gd name="T102" fmla="*/ 2842 w 3148"/>
                  <a:gd name="T103" fmla="*/ 568 h 2596"/>
                  <a:gd name="T104" fmla="*/ 2884 w 3148"/>
                  <a:gd name="T105" fmla="*/ 582 h 2596"/>
                  <a:gd name="T106" fmla="*/ 2927 w 3148"/>
                  <a:gd name="T107" fmla="*/ 582 h 2596"/>
                  <a:gd name="T108" fmla="*/ 2969 w 3148"/>
                  <a:gd name="T109" fmla="*/ 610 h 2596"/>
                  <a:gd name="T110" fmla="*/ 2984 w 3148"/>
                  <a:gd name="T111" fmla="*/ 625 h 2596"/>
                  <a:gd name="T112" fmla="*/ 2984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blipFill dpi="0" rotWithShape="1">
                <a:blip r:embed="rId4" cstate="print"/>
                <a:srcRect/>
                <a:tile tx="0" ty="0" sx="100000" sy="100000" flip="none" algn="tl"/>
              </a:blipFill>
              <a:ln w="9525">
                <a:solidFill>
                  <a:srgbClr val="333333"/>
                </a:solidFill>
                <a:round/>
                <a:headEnd/>
                <a:tailEnd/>
              </a:ln>
            </p:spPr>
            <p:txBody>
              <a:bodyPr/>
              <a:lstStyle/>
              <a:p>
                <a:endParaRPr lang="ja-JP" altLang="en-US"/>
              </a:p>
            </p:txBody>
          </p:sp>
        </p:grpSp>
        <p:sp>
          <p:nvSpPr>
            <p:cNvPr id="4138" name="Text Box 6"/>
            <p:cNvSpPr txBox="1">
              <a:spLocks noChangeArrowheads="1"/>
            </p:cNvSpPr>
            <p:nvPr/>
          </p:nvSpPr>
          <p:spPr bwMode="auto">
            <a:xfrm>
              <a:off x="6377240" y="2096937"/>
              <a:ext cx="832826" cy="360361"/>
            </a:xfrm>
            <a:prstGeom prst="rect">
              <a:avLst/>
            </a:prstGeom>
            <a:solidFill>
              <a:srgbClr val="FFFFFF"/>
            </a:solidFill>
            <a:ln w="9525">
              <a:solidFill>
                <a:srgbClr val="000000"/>
              </a:solidFill>
              <a:miter lim="800000"/>
              <a:headEnd/>
              <a:tailEnd/>
            </a:ln>
          </p:spPr>
          <p:txBody>
            <a:bodyPr lIns="74295" tIns="8890" rIns="74295" bIns="8890" anchor="ctr"/>
            <a:lstStyle/>
            <a:p>
              <a:pPr algn="ctr"/>
              <a:r>
                <a:rPr lang="ja-JP" altLang="en-US" sz="1200">
                  <a:latin typeface="Meiryo UI" pitchFamily="50" charset="-128"/>
                  <a:ea typeface="Meiryo UI" pitchFamily="50" charset="-128"/>
                  <a:cs typeface="Meiryo UI" pitchFamily="50" charset="-128"/>
                </a:rPr>
                <a:t>第一区</a:t>
              </a:r>
            </a:p>
          </p:txBody>
        </p:sp>
      </p:grpSp>
      <p:graphicFrame>
        <p:nvGraphicFramePr>
          <p:cNvPr id="116" name="表 115"/>
          <p:cNvGraphicFramePr>
            <a:graphicFrameLocks noGrp="1"/>
          </p:cNvGraphicFramePr>
          <p:nvPr>
            <p:extLst>
              <p:ext uri="{D42A27DB-BD31-4B8C-83A1-F6EECF244321}">
                <p14:modId xmlns:p14="http://schemas.microsoft.com/office/powerpoint/2010/main" val="1914262750"/>
              </p:ext>
            </p:extLst>
          </p:nvPr>
        </p:nvGraphicFramePr>
        <p:xfrm>
          <a:off x="4088904" y="5555822"/>
          <a:ext cx="5670636" cy="1222248"/>
        </p:xfrm>
        <a:graphic>
          <a:graphicData uri="http://schemas.openxmlformats.org/drawingml/2006/table">
            <a:tbl>
              <a:tblPr/>
              <a:tblGrid>
                <a:gridCol w="5670636"/>
              </a:tblGrid>
              <a:tr h="288032">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rPr>
                        <a:t>第六区　</a:t>
                      </a:r>
                      <a:r>
                        <a:rPr lang="ja-JP" altLang="en-US" sz="1400" b="1" dirty="0" smtClean="0">
                          <a:solidFill>
                            <a:schemeClr val="bg1"/>
                          </a:solidFill>
                          <a:latin typeface="Meiryo UI" pitchFamily="50" charset="-128"/>
                          <a:ea typeface="Meiryo UI" pitchFamily="50" charset="-128"/>
                          <a:cs typeface="Meiryo UI" pitchFamily="50" charset="-128"/>
                        </a:rPr>
                        <a:t>天王寺区・生野区・阿倍野区・東住吉区・平野区</a:t>
                      </a:r>
                      <a:endParaRPr kumimoji="1" lang="ja-JP" altLang="en-US" sz="1400" b="1" i="0" u="none" strike="noStrike" cap="none" normalizeH="0" baseline="0" dirty="0" smtClean="0">
                        <a:ln>
                          <a:noFill/>
                        </a:ln>
                        <a:solidFill>
                          <a:schemeClr val="bg1"/>
                        </a:solidFill>
                        <a:effectLst/>
                        <a:latin typeface="Meiryo UI" pitchFamily="50" charset="-128"/>
                        <a:ea typeface="Meiryo UI" pitchFamily="50" charset="-128"/>
                        <a:cs typeface="Meiryo UI" pitchFamily="50" charset="-128"/>
                      </a:endParaRP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F81BD"/>
                    </a:solidFill>
                  </a:tcPr>
                </a:tc>
              </a:tr>
              <a:tr h="826215">
                <a:tc>
                  <a:txBody>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lang="ja-JP" altLang="ja-JP" sz="1200" b="0" dirty="0" smtClean="0">
                          <a:latin typeface="HG創英角ｺﾞｼｯｸUB" pitchFamily="49" charset="-128"/>
                          <a:ea typeface="HG創英角ｺﾞｼｯｸUB" pitchFamily="49" charset="-128"/>
                          <a:cs typeface="Times New Roman" pitchFamily="18" charset="0"/>
                        </a:rPr>
                        <a:t>日本で最も高層の商業ビルであるあべのハルカスや、天王寺公園や長居公園</a:t>
                      </a:r>
                      <a:r>
                        <a:rPr lang="ja-JP" altLang="en-US" sz="1200" b="0" dirty="0" smtClean="0">
                          <a:latin typeface="HG創英角ｺﾞｼｯｸUB" pitchFamily="49" charset="-128"/>
                          <a:ea typeface="HG創英角ｺﾞｼｯｸUB" pitchFamily="49" charset="-128"/>
                          <a:cs typeface="Times New Roman" pitchFamily="18" charset="0"/>
                        </a:rPr>
                        <a:t>などのみどり</a:t>
                      </a:r>
                      <a:r>
                        <a:rPr lang="ja-JP" altLang="ja-JP" sz="1200" b="0" dirty="0" smtClean="0">
                          <a:latin typeface="HG創英角ｺﾞｼｯｸUB" pitchFamily="49" charset="-128"/>
                          <a:ea typeface="HG創英角ｺﾞｼｯｸUB" pitchFamily="49" charset="-128"/>
                          <a:cs typeface="Times New Roman" pitchFamily="18" charset="0"/>
                        </a:rPr>
                        <a:t>、コリアタウンや平野環壕集落といった</a:t>
                      </a:r>
                      <a:r>
                        <a:rPr lang="ja-JP" altLang="en-US" sz="1200" b="0" dirty="0" smtClean="0">
                          <a:latin typeface="HG創英角ｺﾞｼｯｸUB" pitchFamily="49" charset="-128"/>
                          <a:ea typeface="HG創英角ｺﾞｼｯｸUB" pitchFamily="49" charset="-128"/>
                          <a:cs typeface="Times New Roman" pitchFamily="18" charset="0"/>
                        </a:rPr>
                        <a:t>個性豊かな</a:t>
                      </a:r>
                      <a:r>
                        <a:rPr lang="ja-JP" altLang="ja-JP" sz="1200" b="0" dirty="0" smtClean="0">
                          <a:latin typeface="HG創英角ｺﾞｼｯｸUB" pitchFamily="49" charset="-128"/>
                          <a:ea typeface="HG創英角ｺﾞｼｯｸUB" pitchFamily="49" charset="-128"/>
                          <a:cs typeface="Times New Roman" pitchFamily="18" charset="0"/>
                        </a:rPr>
                        <a:t>まちなみなどを有</a:t>
                      </a:r>
                      <a:r>
                        <a:rPr lang="ja-JP" altLang="en-US" sz="1200" b="0" dirty="0" smtClean="0">
                          <a:latin typeface="HG創英角ｺﾞｼｯｸUB" pitchFamily="49" charset="-128"/>
                          <a:ea typeface="HG創英角ｺﾞｼｯｸUB" pitchFamily="49" charset="-128"/>
                          <a:cs typeface="Times New Roman" pitchFamily="18" charset="0"/>
                        </a:rPr>
                        <a:t>し</a:t>
                      </a:r>
                      <a:r>
                        <a:rPr lang="ja-JP" altLang="ja-JP" sz="1200" b="0" dirty="0" smtClean="0">
                          <a:latin typeface="HG創英角ｺﾞｼｯｸUB" pitchFamily="49" charset="-128"/>
                          <a:ea typeface="HG創英角ｺﾞｼｯｸUB" pitchFamily="49" charset="-128"/>
                          <a:cs typeface="Times New Roman" pitchFamily="18" charset="0"/>
                        </a:rPr>
                        <a:t>、文教地区として学校も多く立地。</a:t>
                      </a:r>
                      <a:r>
                        <a:rPr lang="ja-JP" altLang="en-US" sz="1200" b="0" dirty="0" smtClean="0">
                          <a:latin typeface="HG創英角ｺﾞｼｯｸUB" pitchFamily="49" charset="-128"/>
                          <a:ea typeface="HG創英角ｺﾞｼｯｸUB" pitchFamily="49" charset="-128"/>
                          <a:cs typeface="Times New Roman" pitchFamily="18" charset="0"/>
                        </a:rPr>
                        <a:t>歴史・文化豊かな居住環境と賑わい・集客機能などを有する都市</a:t>
                      </a:r>
                    </a:p>
                  </a:txBody>
                  <a:tcPr marL="99060" marR="99060"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4F6FA"/>
                    </a:solidFill>
                  </a:tcPr>
                </a:tc>
              </a:tr>
            </a:tbl>
          </a:graphicData>
        </a:graphic>
      </p:graphicFrame>
      <p:sp>
        <p:nvSpPr>
          <p:cNvPr id="4132" name="Text Box 6"/>
          <p:cNvSpPr txBox="1">
            <a:spLocks noChangeArrowheads="1"/>
          </p:cNvSpPr>
          <p:nvPr/>
        </p:nvSpPr>
        <p:spPr bwMode="auto">
          <a:xfrm>
            <a:off x="1052513" y="2636838"/>
            <a:ext cx="701675" cy="280987"/>
          </a:xfrm>
          <a:prstGeom prst="rect">
            <a:avLst/>
          </a:prstGeom>
          <a:solidFill>
            <a:srgbClr val="FFFFFF"/>
          </a:solidFill>
          <a:ln w="9525">
            <a:solidFill>
              <a:srgbClr val="000000"/>
            </a:solidFill>
            <a:miter lim="800000"/>
            <a:headEnd/>
            <a:tailEnd/>
          </a:ln>
        </p:spPr>
        <p:txBody>
          <a:bodyPr lIns="74295" tIns="8890" rIns="74295" bIns="8890" anchor="ctr"/>
          <a:lstStyle/>
          <a:p>
            <a:pPr algn="ctr"/>
            <a:r>
              <a:rPr lang="ja-JP" altLang="en-US" sz="1200">
                <a:latin typeface="Meiryo UI" pitchFamily="50" charset="-128"/>
                <a:ea typeface="Meiryo UI" pitchFamily="50" charset="-128"/>
                <a:cs typeface="Meiryo UI" pitchFamily="50" charset="-128"/>
              </a:rPr>
              <a:t>第二区</a:t>
            </a:r>
          </a:p>
        </p:txBody>
      </p:sp>
      <p:sp>
        <p:nvSpPr>
          <p:cNvPr id="4133" name="Text Box 6"/>
          <p:cNvSpPr txBox="1">
            <a:spLocks noChangeArrowheads="1"/>
          </p:cNvSpPr>
          <p:nvPr/>
        </p:nvSpPr>
        <p:spPr bwMode="auto">
          <a:xfrm>
            <a:off x="3079750" y="3357563"/>
            <a:ext cx="703263" cy="279400"/>
          </a:xfrm>
          <a:prstGeom prst="rect">
            <a:avLst/>
          </a:prstGeom>
          <a:solidFill>
            <a:srgbClr val="FFFFFF"/>
          </a:solidFill>
          <a:ln w="9525">
            <a:solidFill>
              <a:srgbClr val="000000"/>
            </a:solidFill>
            <a:miter lim="800000"/>
            <a:headEnd/>
            <a:tailEnd/>
          </a:ln>
        </p:spPr>
        <p:txBody>
          <a:bodyPr lIns="74295" tIns="8890" rIns="74295" bIns="8890" anchor="ctr"/>
          <a:lstStyle/>
          <a:p>
            <a:pPr algn="ctr"/>
            <a:r>
              <a:rPr lang="ja-JP" altLang="en-US" sz="1200">
                <a:latin typeface="Meiryo UI" pitchFamily="50" charset="-128"/>
                <a:ea typeface="Meiryo UI" pitchFamily="50" charset="-128"/>
                <a:cs typeface="Meiryo UI" pitchFamily="50" charset="-128"/>
              </a:rPr>
              <a:t>第三区</a:t>
            </a:r>
          </a:p>
        </p:txBody>
      </p:sp>
      <p:sp>
        <p:nvSpPr>
          <p:cNvPr id="4134" name="Text Box 6"/>
          <p:cNvSpPr txBox="1">
            <a:spLocks noChangeArrowheads="1"/>
          </p:cNvSpPr>
          <p:nvPr/>
        </p:nvSpPr>
        <p:spPr bwMode="auto">
          <a:xfrm>
            <a:off x="974725" y="3429000"/>
            <a:ext cx="701675" cy="280988"/>
          </a:xfrm>
          <a:prstGeom prst="rect">
            <a:avLst/>
          </a:prstGeom>
          <a:solidFill>
            <a:srgbClr val="FFFFFF"/>
          </a:solidFill>
          <a:ln w="9525">
            <a:solidFill>
              <a:srgbClr val="000000"/>
            </a:solidFill>
            <a:miter lim="800000"/>
            <a:headEnd/>
            <a:tailEnd/>
          </a:ln>
        </p:spPr>
        <p:txBody>
          <a:bodyPr lIns="74295" tIns="8890" rIns="74295" bIns="8890" anchor="ctr"/>
          <a:lstStyle/>
          <a:p>
            <a:pPr algn="ctr"/>
            <a:r>
              <a:rPr lang="ja-JP" altLang="en-US" sz="1200">
                <a:latin typeface="Meiryo UI" pitchFamily="50" charset="-128"/>
                <a:ea typeface="Meiryo UI" pitchFamily="50" charset="-128"/>
                <a:cs typeface="Meiryo UI" pitchFamily="50" charset="-128"/>
              </a:rPr>
              <a:t>第四区</a:t>
            </a:r>
          </a:p>
        </p:txBody>
      </p:sp>
      <p:sp>
        <p:nvSpPr>
          <p:cNvPr id="4135" name="Text Box 6"/>
          <p:cNvSpPr txBox="1">
            <a:spLocks noChangeArrowheads="1"/>
          </p:cNvSpPr>
          <p:nvPr/>
        </p:nvSpPr>
        <p:spPr bwMode="auto">
          <a:xfrm>
            <a:off x="1285875" y="4868863"/>
            <a:ext cx="701675" cy="280987"/>
          </a:xfrm>
          <a:prstGeom prst="rect">
            <a:avLst/>
          </a:prstGeom>
          <a:solidFill>
            <a:srgbClr val="FFFFFF"/>
          </a:solidFill>
          <a:ln w="9525">
            <a:solidFill>
              <a:srgbClr val="000000"/>
            </a:solidFill>
            <a:miter lim="800000"/>
            <a:headEnd/>
            <a:tailEnd/>
          </a:ln>
        </p:spPr>
        <p:txBody>
          <a:bodyPr lIns="74295" tIns="8890" rIns="74295" bIns="8890" anchor="ctr"/>
          <a:lstStyle/>
          <a:p>
            <a:pPr algn="ctr"/>
            <a:r>
              <a:rPr lang="ja-JP" altLang="en-US" sz="1200">
                <a:latin typeface="Meiryo UI" pitchFamily="50" charset="-128"/>
                <a:ea typeface="Meiryo UI" pitchFamily="50" charset="-128"/>
                <a:cs typeface="Meiryo UI" pitchFamily="50" charset="-128"/>
              </a:rPr>
              <a:t>第五区</a:t>
            </a:r>
          </a:p>
        </p:txBody>
      </p:sp>
      <p:sp>
        <p:nvSpPr>
          <p:cNvPr id="4136" name="Text Box 6"/>
          <p:cNvSpPr txBox="1">
            <a:spLocks noChangeArrowheads="1"/>
          </p:cNvSpPr>
          <p:nvPr/>
        </p:nvSpPr>
        <p:spPr bwMode="auto">
          <a:xfrm>
            <a:off x="2613025" y="4508500"/>
            <a:ext cx="701675" cy="280988"/>
          </a:xfrm>
          <a:prstGeom prst="rect">
            <a:avLst/>
          </a:prstGeom>
          <a:solidFill>
            <a:srgbClr val="FFFFFF"/>
          </a:solidFill>
          <a:ln w="9525">
            <a:solidFill>
              <a:srgbClr val="000000"/>
            </a:solidFill>
            <a:miter lim="800000"/>
            <a:headEnd/>
            <a:tailEnd/>
          </a:ln>
        </p:spPr>
        <p:txBody>
          <a:bodyPr lIns="74295" tIns="8890" rIns="74295" bIns="8890" anchor="ctr"/>
          <a:lstStyle/>
          <a:p>
            <a:pPr algn="ctr"/>
            <a:r>
              <a:rPr lang="ja-JP" altLang="en-US" sz="1200">
                <a:latin typeface="Meiryo UI" pitchFamily="50" charset="-128"/>
                <a:ea typeface="Meiryo UI" pitchFamily="50" charset="-128"/>
                <a:cs typeface="Meiryo UI" pitchFamily="50" charset="-128"/>
              </a:rPr>
              <a:t>第六区</a:t>
            </a:r>
          </a:p>
        </p:txBody>
      </p:sp>
      <p:sp>
        <p:nvSpPr>
          <p:cNvPr id="67" name="正方形/長方形 27"/>
          <p:cNvSpPr>
            <a:spLocks noChangeArrowheads="1"/>
          </p:cNvSpPr>
          <p:nvPr/>
        </p:nvSpPr>
        <p:spPr bwMode="auto">
          <a:xfrm>
            <a:off x="8874125" y="662377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-57</a:t>
            </a:r>
          </a:p>
        </p:txBody>
      </p:sp>
      <p:sp>
        <p:nvSpPr>
          <p:cNvPr id="74" name="Text Box 33"/>
          <p:cNvSpPr txBox="1">
            <a:spLocks noChangeArrowheads="1"/>
          </p:cNvSpPr>
          <p:nvPr/>
        </p:nvSpPr>
        <p:spPr bwMode="auto">
          <a:xfrm>
            <a:off x="1583988" y="2393380"/>
            <a:ext cx="554500" cy="194330"/>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淀川区</a:t>
            </a:r>
            <a:endParaRPr lang="ja-JP" altLang="en-US" sz="1050" b="1" dirty="0" smtClean="0">
              <a:latin typeface="Meiryo UI" pitchFamily="50" charset="-128"/>
              <a:ea typeface="Meiryo UI" pitchFamily="50" charset="-128"/>
              <a:cs typeface="Meiryo UI" pitchFamily="50" charset="-128"/>
            </a:endParaRPr>
          </a:p>
        </p:txBody>
      </p:sp>
      <p:sp>
        <p:nvSpPr>
          <p:cNvPr id="85" name="Text Box 32"/>
          <p:cNvSpPr txBox="1">
            <a:spLocks noChangeArrowheads="1"/>
          </p:cNvSpPr>
          <p:nvPr/>
        </p:nvSpPr>
        <p:spPr bwMode="auto">
          <a:xfrm>
            <a:off x="2472967" y="2062030"/>
            <a:ext cx="673110" cy="196965"/>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東淀川区</a:t>
            </a:r>
            <a:endParaRPr lang="ja-JP" altLang="en-US" sz="1050" b="1" dirty="0" smtClean="0">
              <a:latin typeface="Meiryo UI" pitchFamily="50" charset="-128"/>
              <a:ea typeface="Meiryo UI" pitchFamily="50" charset="-128"/>
              <a:cs typeface="Meiryo UI" pitchFamily="50" charset="-128"/>
            </a:endParaRPr>
          </a:p>
        </p:txBody>
      </p:sp>
      <p:sp>
        <p:nvSpPr>
          <p:cNvPr id="86" name="Text Box 31"/>
          <p:cNvSpPr txBox="1">
            <a:spLocks noChangeArrowheads="1"/>
          </p:cNvSpPr>
          <p:nvPr/>
        </p:nvSpPr>
        <p:spPr bwMode="auto">
          <a:xfrm>
            <a:off x="492186" y="3113390"/>
            <a:ext cx="858141"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西淀川区</a:t>
            </a:r>
            <a:endParaRPr lang="ja-JP" altLang="en-US" sz="1050" b="1" dirty="0" smtClean="0">
              <a:latin typeface="Meiryo UI" pitchFamily="50" charset="-128"/>
              <a:ea typeface="Meiryo UI" pitchFamily="50" charset="-128"/>
              <a:cs typeface="Meiryo UI" pitchFamily="50" charset="-128"/>
            </a:endParaRPr>
          </a:p>
        </p:txBody>
      </p:sp>
      <p:sp>
        <p:nvSpPr>
          <p:cNvPr id="87" name="Text Box 30"/>
          <p:cNvSpPr txBox="1">
            <a:spLocks noChangeArrowheads="1"/>
          </p:cNvSpPr>
          <p:nvPr/>
        </p:nvSpPr>
        <p:spPr bwMode="auto">
          <a:xfrm>
            <a:off x="1438691" y="3160161"/>
            <a:ext cx="534337"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福島区</a:t>
            </a:r>
            <a:endParaRPr lang="ja-JP" altLang="en-US" sz="1050" b="1" dirty="0" smtClean="0">
              <a:latin typeface="Meiryo UI" pitchFamily="50" charset="-128"/>
              <a:ea typeface="Meiryo UI" pitchFamily="50" charset="-128"/>
              <a:cs typeface="Meiryo UI" pitchFamily="50" charset="-128"/>
            </a:endParaRPr>
          </a:p>
        </p:txBody>
      </p:sp>
      <p:sp>
        <p:nvSpPr>
          <p:cNvPr id="88" name="Text Box 29"/>
          <p:cNvSpPr txBox="1">
            <a:spLocks noChangeArrowheads="1"/>
          </p:cNvSpPr>
          <p:nvPr/>
        </p:nvSpPr>
        <p:spPr bwMode="auto">
          <a:xfrm>
            <a:off x="2023437" y="2926965"/>
            <a:ext cx="426995"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北区</a:t>
            </a:r>
            <a:endParaRPr lang="ja-JP" altLang="en-US" sz="1050" b="1" dirty="0" smtClean="0">
              <a:latin typeface="Meiryo UI" pitchFamily="50" charset="-128"/>
              <a:ea typeface="Meiryo UI" pitchFamily="50" charset="-128"/>
              <a:cs typeface="Meiryo UI" pitchFamily="50" charset="-128"/>
            </a:endParaRPr>
          </a:p>
        </p:txBody>
      </p:sp>
      <p:sp>
        <p:nvSpPr>
          <p:cNvPr id="89" name="Text Box 28"/>
          <p:cNvSpPr txBox="1">
            <a:spLocks noChangeArrowheads="1"/>
          </p:cNvSpPr>
          <p:nvPr/>
        </p:nvSpPr>
        <p:spPr bwMode="auto">
          <a:xfrm>
            <a:off x="2416325" y="2878419"/>
            <a:ext cx="533151"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都島区</a:t>
            </a:r>
            <a:endParaRPr lang="ja-JP" altLang="en-US" sz="1050" b="1" dirty="0" smtClean="0">
              <a:latin typeface="Meiryo UI" pitchFamily="50" charset="-128"/>
              <a:ea typeface="Meiryo UI" pitchFamily="50" charset="-128"/>
              <a:cs typeface="Meiryo UI" pitchFamily="50" charset="-128"/>
            </a:endParaRPr>
          </a:p>
        </p:txBody>
      </p:sp>
      <p:sp>
        <p:nvSpPr>
          <p:cNvPr id="90" name="Text Box 27"/>
          <p:cNvSpPr txBox="1">
            <a:spLocks noChangeArrowheads="1"/>
          </p:cNvSpPr>
          <p:nvPr/>
        </p:nvSpPr>
        <p:spPr bwMode="auto">
          <a:xfrm>
            <a:off x="2868530" y="2562019"/>
            <a:ext cx="533744" cy="237149"/>
          </a:xfrm>
          <a:prstGeom prst="rect">
            <a:avLst/>
          </a:prstGeom>
          <a:noFill/>
          <a:ln w="9525">
            <a:noFill/>
            <a:miter lim="800000"/>
            <a:headEnd/>
            <a:tailEnd/>
          </a:ln>
        </p:spPr>
        <p:txBody>
          <a:bodyPr lIns="74295" tIns="8890" rIns="74295" bIns="8890"/>
          <a:lstStyle/>
          <a:p>
            <a:pPr eaLnBrk="1" hangingPunct="1"/>
            <a:r>
              <a:rPr lang="ja-JP" altLang="en-US" sz="900" b="1">
                <a:solidFill>
                  <a:srgbClr val="000000"/>
                </a:solidFill>
                <a:latin typeface="Meiryo UI" pitchFamily="50" charset="-128"/>
                <a:ea typeface="Meiryo UI" pitchFamily="50" charset="-128"/>
                <a:cs typeface="Meiryo UI" pitchFamily="50" charset="-128"/>
              </a:rPr>
              <a:t>旭区</a:t>
            </a:r>
            <a:endParaRPr lang="ja-JP" altLang="en-US" sz="1000" b="1">
              <a:latin typeface="Meiryo UI" pitchFamily="50" charset="-128"/>
              <a:ea typeface="Meiryo UI" pitchFamily="50" charset="-128"/>
              <a:cs typeface="Meiryo UI" pitchFamily="50" charset="-128"/>
            </a:endParaRPr>
          </a:p>
        </p:txBody>
      </p:sp>
      <p:sp>
        <p:nvSpPr>
          <p:cNvPr id="91" name="Text Box 26"/>
          <p:cNvSpPr txBox="1">
            <a:spLocks noChangeArrowheads="1"/>
          </p:cNvSpPr>
          <p:nvPr/>
        </p:nvSpPr>
        <p:spPr bwMode="auto">
          <a:xfrm>
            <a:off x="416496" y="3767915"/>
            <a:ext cx="534337"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此花区</a:t>
            </a:r>
            <a:endParaRPr lang="ja-JP" altLang="en-US" sz="1050" b="1" dirty="0" smtClean="0">
              <a:latin typeface="Meiryo UI" pitchFamily="50" charset="-128"/>
              <a:ea typeface="Meiryo UI" pitchFamily="50" charset="-128"/>
              <a:cs typeface="Meiryo UI" pitchFamily="50" charset="-128"/>
            </a:endParaRPr>
          </a:p>
        </p:txBody>
      </p:sp>
      <p:sp>
        <p:nvSpPr>
          <p:cNvPr id="92" name="Text Box 25"/>
          <p:cNvSpPr txBox="1">
            <a:spLocks noChangeArrowheads="1"/>
          </p:cNvSpPr>
          <p:nvPr/>
        </p:nvSpPr>
        <p:spPr bwMode="auto">
          <a:xfrm>
            <a:off x="1643292" y="3541576"/>
            <a:ext cx="534337"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西区</a:t>
            </a:r>
            <a:endParaRPr lang="ja-JP" altLang="en-US" sz="1050" b="1" dirty="0" smtClean="0">
              <a:latin typeface="Meiryo UI" pitchFamily="50" charset="-128"/>
              <a:ea typeface="Meiryo UI" pitchFamily="50" charset="-128"/>
              <a:cs typeface="Meiryo UI" pitchFamily="50" charset="-128"/>
            </a:endParaRPr>
          </a:p>
        </p:txBody>
      </p:sp>
      <p:sp>
        <p:nvSpPr>
          <p:cNvPr id="93" name="Text Box 24"/>
          <p:cNvSpPr txBox="1">
            <a:spLocks noChangeArrowheads="1"/>
          </p:cNvSpPr>
          <p:nvPr/>
        </p:nvSpPr>
        <p:spPr bwMode="auto">
          <a:xfrm>
            <a:off x="2140267" y="3453304"/>
            <a:ext cx="533151"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中央区</a:t>
            </a:r>
            <a:endParaRPr lang="ja-JP" altLang="en-US" sz="1050" b="1" dirty="0" smtClean="0">
              <a:latin typeface="Meiryo UI" pitchFamily="50" charset="-128"/>
              <a:ea typeface="Meiryo UI" pitchFamily="50" charset="-128"/>
              <a:cs typeface="Meiryo UI" pitchFamily="50" charset="-128"/>
            </a:endParaRPr>
          </a:p>
        </p:txBody>
      </p:sp>
      <p:sp>
        <p:nvSpPr>
          <p:cNvPr id="94" name="Text Box 23"/>
          <p:cNvSpPr txBox="1">
            <a:spLocks noChangeArrowheads="1"/>
          </p:cNvSpPr>
          <p:nvPr/>
        </p:nvSpPr>
        <p:spPr bwMode="auto">
          <a:xfrm>
            <a:off x="2798522" y="3068960"/>
            <a:ext cx="533151"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城東区</a:t>
            </a:r>
            <a:endParaRPr lang="ja-JP" altLang="en-US" sz="1050" b="1" dirty="0" smtClean="0">
              <a:latin typeface="Meiryo UI" pitchFamily="50" charset="-128"/>
              <a:ea typeface="Meiryo UI" pitchFamily="50" charset="-128"/>
              <a:cs typeface="Meiryo UI" pitchFamily="50" charset="-128"/>
            </a:endParaRPr>
          </a:p>
        </p:txBody>
      </p:sp>
      <p:sp>
        <p:nvSpPr>
          <p:cNvPr id="95" name="Text Box 21"/>
          <p:cNvSpPr txBox="1">
            <a:spLocks noChangeArrowheads="1"/>
          </p:cNvSpPr>
          <p:nvPr/>
        </p:nvSpPr>
        <p:spPr bwMode="auto">
          <a:xfrm>
            <a:off x="368234" y="4748400"/>
            <a:ext cx="840350"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住之江区</a:t>
            </a:r>
            <a:endParaRPr lang="ja-JP" altLang="en-US" sz="1050" b="1" dirty="0" smtClean="0">
              <a:latin typeface="Meiryo UI" pitchFamily="50" charset="-128"/>
              <a:ea typeface="Meiryo UI" pitchFamily="50" charset="-128"/>
              <a:cs typeface="Meiryo UI" pitchFamily="50" charset="-128"/>
            </a:endParaRPr>
          </a:p>
        </p:txBody>
      </p:sp>
      <p:sp>
        <p:nvSpPr>
          <p:cNvPr id="96" name="Text Box 20"/>
          <p:cNvSpPr txBox="1">
            <a:spLocks noChangeArrowheads="1"/>
          </p:cNvSpPr>
          <p:nvPr/>
        </p:nvSpPr>
        <p:spPr bwMode="auto">
          <a:xfrm>
            <a:off x="1006952" y="3915085"/>
            <a:ext cx="534337"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港区</a:t>
            </a:r>
            <a:endParaRPr lang="ja-JP" altLang="en-US" sz="1050" b="1" dirty="0" smtClean="0">
              <a:latin typeface="Meiryo UI" pitchFamily="50" charset="-128"/>
              <a:ea typeface="Meiryo UI" pitchFamily="50" charset="-128"/>
              <a:cs typeface="Meiryo UI" pitchFamily="50" charset="-128"/>
            </a:endParaRPr>
          </a:p>
        </p:txBody>
      </p:sp>
      <p:sp>
        <p:nvSpPr>
          <p:cNvPr id="97" name="Text Box 19"/>
          <p:cNvSpPr txBox="1">
            <a:spLocks noChangeArrowheads="1"/>
          </p:cNvSpPr>
          <p:nvPr/>
        </p:nvSpPr>
        <p:spPr bwMode="auto">
          <a:xfrm>
            <a:off x="1207055" y="4305879"/>
            <a:ext cx="533744" cy="237149"/>
          </a:xfrm>
          <a:prstGeom prst="rect">
            <a:avLst/>
          </a:prstGeom>
          <a:noFill/>
          <a:ln w="9525">
            <a:noFill/>
            <a:miter lim="800000"/>
            <a:headEnd/>
            <a:tailEnd/>
          </a:ln>
        </p:spPr>
        <p:txBody>
          <a:bodyPr lIns="74295" tIns="8890" rIns="74295" bIns="8890"/>
          <a:lstStyle/>
          <a:p>
            <a:pPr eaLnBrk="1" hangingPunct="1"/>
            <a:r>
              <a:rPr lang="ja-JP" altLang="en-US" sz="900" b="1" dirty="0">
                <a:solidFill>
                  <a:srgbClr val="000000"/>
                </a:solidFill>
                <a:latin typeface="Meiryo UI" pitchFamily="50" charset="-128"/>
                <a:ea typeface="Meiryo UI" pitchFamily="50" charset="-128"/>
                <a:cs typeface="Meiryo UI" pitchFamily="50" charset="-128"/>
              </a:rPr>
              <a:t>大正区</a:t>
            </a:r>
            <a:endParaRPr lang="ja-JP" altLang="en-US" sz="1000" b="1" dirty="0">
              <a:latin typeface="Meiryo UI" pitchFamily="50" charset="-128"/>
              <a:ea typeface="Meiryo UI" pitchFamily="50" charset="-128"/>
              <a:cs typeface="Meiryo UI" pitchFamily="50" charset="-128"/>
            </a:endParaRPr>
          </a:p>
        </p:txBody>
      </p:sp>
      <p:sp>
        <p:nvSpPr>
          <p:cNvPr id="98" name="Text Box 18"/>
          <p:cNvSpPr txBox="1">
            <a:spLocks noChangeArrowheads="1"/>
          </p:cNvSpPr>
          <p:nvPr/>
        </p:nvSpPr>
        <p:spPr bwMode="auto">
          <a:xfrm>
            <a:off x="1722761" y="4396937"/>
            <a:ext cx="534337"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西成区</a:t>
            </a:r>
            <a:endParaRPr lang="ja-JP" altLang="en-US" sz="1050" b="1" dirty="0" smtClean="0">
              <a:latin typeface="Meiryo UI" pitchFamily="50" charset="-128"/>
              <a:ea typeface="Meiryo UI" pitchFamily="50" charset="-128"/>
              <a:cs typeface="Meiryo UI" pitchFamily="50" charset="-128"/>
            </a:endParaRPr>
          </a:p>
        </p:txBody>
      </p:sp>
      <p:sp>
        <p:nvSpPr>
          <p:cNvPr id="99" name="Text Box 17"/>
          <p:cNvSpPr txBox="1">
            <a:spLocks noChangeArrowheads="1"/>
          </p:cNvSpPr>
          <p:nvPr/>
        </p:nvSpPr>
        <p:spPr bwMode="auto">
          <a:xfrm>
            <a:off x="1795811" y="3928260"/>
            <a:ext cx="533151"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浪速区</a:t>
            </a:r>
            <a:endParaRPr lang="ja-JP" altLang="en-US" sz="1050" b="1" dirty="0" smtClean="0">
              <a:latin typeface="Meiryo UI" pitchFamily="50" charset="-128"/>
              <a:ea typeface="Meiryo UI" pitchFamily="50" charset="-128"/>
              <a:cs typeface="Meiryo UI" pitchFamily="50" charset="-128"/>
            </a:endParaRPr>
          </a:p>
        </p:txBody>
      </p:sp>
      <p:sp>
        <p:nvSpPr>
          <p:cNvPr id="100" name="Text Box 16"/>
          <p:cNvSpPr txBox="1">
            <a:spLocks noChangeArrowheads="1"/>
          </p:cNvSpPr>
          <p:nvPr/>
        </p:nvSpPr>
        <p:spPr bwMode="auto">
          <a:xfrm>
            <a:off x="2068508" y="3841964"/>
            <a:ext cx="564582" cy="575745"/>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天王寺区</a:t>
            </a:r>
            <a:endParaRPr lang="ja-JP" altLang="en-US" sz="1050" b="1" dirty="0" smtClean="0">
              <a:latin typeface="Meiryo UI" pitchFamily="50" charset="-128"/>
              <a:ea typeface="Meiryo UI" pitchFamily="50" charset="-128"/>
              <a:cs typeface="Meiryo UI" pitchFamily="50" charset="-128"/>
            </a:endParaRPr>
          </a:p>
        </p:txBody>
      </p:sp>
      <p:sp>
        <p:nvSpPr>
          <p:cNvPr id="101" name="Text Box 15"/>
          <p:cNvSpPr txBox="1">
            <a:spLocks noChangeArrowheads="1"/>
          </p:cNvSpPr>
          <p:nvPr/>
        </p:nvSpPr>
        <p:spPr bwMode="auto">
          <a:xfrm>
            <a:off x="2750514" y="3629848"/>
            <a:ext cx="534337"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東成区</a:t>
            </a:r>
            <a:endParaRPr lang="ja-JP" altLang="en-US" sz="1050" b="1" dirty="0" smtClean="0">
              <a:latin typeface="Meiryo UI" pitchFamily="50" charset="-128"/>
              <a:ea typeface="Meiryo UI" pitchFamily="50" charset="-128"/>
              <a:cs typeface="Meiryo UI" pitchFamily="50" charset="-128"/>
            </a:endParaRPr>
          </a:p>
        </p:txBody>
      </p:sp>
      <p:sp>
        <p:nvSpPr>
          <p:cNvPr id="102" name="Text Box 14"/>
          <p:cNvSpPr txBox="1">
            <a:spLocks noChangeArrowheads="1"/>
          </p:cNvSpPr>
          <p:nvPr/>
        </p:nvSpPr>
        <p:spPr bwMode="auto">
          <a:xfrm>
            <a:off x="2690471" y="4077072"/>
            <a:ext cx="534337" cy="235831"/>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生野区</a:t>
            </a:r>
            <a:endParaRPr lang="ja-JP" altLang="en-US" sz="1050" b="1" dirty="0" smtClean="0">
              <a:latin typeface="Meiryo UI" pitchFamily="50" charset="-128"/>
              <a:ea typeface="Meiryo UI" pitchFamily="50" charset="-128"/>
              <a:cs typeface="Meiryo UI" pitchFamily="50" charset="-128"/>
            </a:endParaRPr>
          </a:p>
        </p:txBody>
      </p:sp>
      <p:sp>
        <p:nvSpPr>
          <p:cNvPr id="103" name="Text Box 13"/>
          <p:cNvSpPr txBox="1">
            <a:spLocks noChangeArrowheads="1"/>
          </p:cNvSpPr>
          <p:nvPr/>
        </p:nvSpPr>
        <p:spPr bwMode="auto">
          <a:xfrm>
            <a:off x="1974214" y="5188942"/>
            <a:ext cx="533151"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住吉区</a:t>
            </a:r>
            <a:endParaRPr lang="ja-JP" altLang="en-US" sz="1050" b="1" dirty="0" smtClean="0">
              <a:latin typeface="Meiryo UI" pitchFamily="50" charset="-128"/>
              <a:ea typeface="Meiryo UI" pitchFamily="50" charset="-128"/>
              <a:cs typeface="Meiryo UI" pitchFamily="50" charset="-128"/>
            </a:endParaRPr>
          </a:p>
        </p:txBody>
      </p:sp>
      <p:sp>
        <p:nvSpPr>
          <p:cNvPr id="104" name="Text Box 12"/>
          <p:cNvSpPr txBox="1">
            <a:spLocks noChangeArrowheads="1"/>
          </p:cNvSpPr>
          <p:nvPr/>
        </p:nvSpPr>
        <p:spPr bwMode="auto">
          <a:xfrm>
            <a:off x="2192108" y="4383745"/>
            <a:ext cx="341003" cy="575745"/>
          </a:xfrm>
          <a:prstGeom prst="rect">
            <a:avLst/>
          </a:prstGeom>
          <a:noFill/>
          <a:ln>
            <a:noFill/>
          </a:ln>
          <a:extLst/>
        </p:spPr>
        <p:txBody>
          <a:bodyPr vert="eaVert"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阿倍野区</a:t>
            </a:r>
            <a:endParaRPr lang="ja-JP" altLang="en-US" sz="1050" b="1" dirty="0" smtClean="0">
              <a:latin typeface="Meiryo UI" pitchFamily="50" charset="-128"/>
              <a:ea typeface="Meiryo UI" pitchFamily="50" charset="-128"/>
              <a:cs typeface="Meiryo UI" pitchFamily="50" charset="-128"/>
            </a:endParaRPr>
          </a:p>
        </p:txBody>
      </p:sp>
      <p:sp>
        <p:nvSpPr>
          <p:cNvPr id="105" name="Text Box 11"/>
          <p:cNvSpPr txBox="1">
            <a:spLocks noChangeArrowheads="1"/>
          </p:cNvSpPr>
          <p:nvPr/>
        </p:nvSpPr>
        <p:spPr bwMode="auto">
          <a:xfrm>
            <a:off x="2345389" y="5006826"/>
            <a:ext cx="687343" cy="235831"/>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東住吉区</a:t>
            </a:r>
            <a:endParaRPr lang="ja-JP" altLang="en-US" sz="1050" b="1" dirty="0" smtClean="0">
              <a:latin typeface="Meiryo UI" pitchFamily="50" charset="-128"/>
              <a:ea typeface="Meiryo UI" pitchFamily="50" charset="-128"/>
              <a:cs typeface="Meiryo UI" pitchFamily="50" charset="-128"/>
            </a:endParaRPr>
          </a:p>
        </p:txBody>
      </p:sp>
      <p:sp>
        <p:nvSpPr>
          <p:cNvPr id="106" name="Text Box 10"/>
          <p:cNvSpPr txBox="1">
            <a:spLocks noChangeArrowheads="1"/>
          </p:cNvSpPr>
          <p:nvPr/>
        </p:nvSpPr>
        <p:spPr bwMode="auto">
          <a:xfrm>
            <a:off x="3066609" y="5129814"/>
            <a:ext cx="534337" cy="237149"/>
          </a:xfrm>
          <a:prstGeom prst="rect">
            <a:avLst/>
          </a:prstGeom>
          <a:noFill/>
          <a:ln>
            <a:noFill/>
          </a:ln>
          <a:extLst/>
        </p:spPr>
        <p:txBody>
          <a:bodyPr lIns="74295" tIns="8890" rIns="74295" bIns="8890"/>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平野区</a:t>
            </a:r>
            <a:endParaRPr lang="ja-JP" altLang="en-US" sz="1050" b="1" dirty="0" smtClean="0">
              <a:latin typeface="Meiryo UI" pitchFamily="50" charset="-128"/>
              <a:ea typeface="Meiryo UI" pitchFamily="50" charset="-128"/>
              <a:cs typeface="Meiryo UI" pitchFamily="50" charset="-128"/>
            </a:endParaRPr>
          </a:p>
        </p:txBody>
      </p:sp>
      <p:sp>
        <p:nvSpPr>
          <p:cNvPr id="107" name="Text Box 23"/>
          <p:cNvSpPr txBox="1">
            <a:spLocks noChangeArrowheads="1"/>
          </p:cNvSpPr>
          <p:nvPr/>
        </p:nvSpPr>
        <p:spPr bwMode="auto">
          <a:xfrm>
            <a:off x="3307979" y="2975712"/>
            <a:ext cx="533151" cy="237149"/>
          </a:xfrm>
          <a:prstGeom prst="rect">
            <a:avLst/>
          </a:prstGeom>
          <a:noFill/>
          <a:ln>
            <a:noFill/>
          </a:ln>
          <a:extLst/>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smtClean="0">
                <a:solidFill>
                  <a:srgbClr val="000000"/>
                </a:solidFill>
                <a:latin typeface="Meiryo UI" pitchFamily="50" charset="-128"/>
                <a:ea typeface="Meiryo UI" pitchFamily="50" charset="-128"/>
                <a:cs typeface="Meiryo UI" pitchFamily="50" charset="-128"/>
              </a:rPr>
              <a:t>鶴見区</a:t>
            </a:r>
            <a:endParaRPr lang="ja-JP" altLang="en-US" sz="1050" b="1" dirty="0" smtClean="0">
              <a:latin typeface="Meiryo UI" pitchFamily="50" charset="-128"/>
              <a:ea typeface="Meiryo UI" pitchFamily="50" charset="-128"/>
              <a:cs typeface="Meiryo UI" pitchFamily="50"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463" y="160338"/>
            <a:ext cx="4291012"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7172" name="テキスト ボックス 24"/>
          <p:cNvSpPr txBox="1">
            <a:spLocks noChangeArrowheads="1"/>
          </p:cNvSpPr>
          <p:nvPr/>
        </p:nvSpPr>
        <p:spPr bwMode="auto">
          <a:xfrm>
            <a:off x="173038"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9" name="Group 22"/>
          <p:cNvGraphicFramePr>
            <a:graphicFrameLocks noGrp="1"/>
          </p:cNvGraphicFramePr>
          <p:nvPr/>
        </p:nvGraphicFramePr>
        <p:xfrm>
          <a:off x="620713" y="404813"/>
          <a:ext cx="2340260" cy="6286317"/>
        </p:xfrm>
        <a:graphic>
          <a:graphicData uri="http://schemas.openxmlformats.org/drawingml/2006/table">
            <a:tbl>
              <a:tblPr/>
              <a:tblGrid>
                <a:gridCol w="312035"/>
                <a:gridCol w="312035"/>
                <a:gridCol w="234026"/>
                <a:gridCol w="624069"/>
                <a:gridCol w="858095"/>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48.6%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21.9%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21.3%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45.6%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47.4%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52.6%</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6,695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43.1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407</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9.7</a:t>
                      </a:r>
                      <a:r>
                        <a:rPr lang="zh-TW" altLang="en-US" sz="1000" b="0" i="0" u="none" strike="noStrike" dirty="0" smtClean="0">
                          <a:solidFill>
                            <a:schemeClr val="tx1"/>
                          </a:solidFill>
                          <a:latin typeface="ＭＳ Ｐゴシック" pitchFamily="50" charset="-128"/>
                          <a:ea typeface="ＭＳ Ｐゴシック" pitchFamily="50" charset="-128"/>
                        </a:rPr>
                        <a:t>業者）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560</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1.8</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85,538</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27.9%</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12,469</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40.6‰</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26</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0.6</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1,309</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47.6%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52.4%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0" name="Rectangle 8"/>
          <p:cNvSpPr>
            <a:spLocks noChangeArrowheads="1"/>
          </p:cNvSpPr>
          <p:nvPr/>
        </p:nvSpPr>
        <p:spPr bwMode="auto">
          <a:xfrm>
            <a:off x="6423025" y="409575"/>
            <a:ext cx="3314700" cy="517525"/>
          </a:xfrm>
          <a:prstGeom prst="rect">
            <a:avLst/>
          </a:prstGeom>
          <a:solidFill>
            <a:srgbClr val="FFCC99"/>
          </a:solidFill>
          <a:ln w="9525" algn="ctr">
            <a:noFill/>
            <a:prstDash val="sysDot"/>
            <a:miter lim="800000"/>
            <a:headEnd/>
            <a:tailEnd/>
          </a:ln>
        </p:spPr>
        <p:txBody>
          <a:bodyPr lIns="36000" tIns="0" rIns="36000" bIns="0"/>
          <a:lstStyle/>
          <a:p>
            <a:pPr>
              <a:defRPr/>
            </a:pPr>
            <a:endParaRPr lang="en-US" altLang="ja-JP" sz="1000" dirty="0">
              <a:latin typeface="ＭＳ Ｐゴシック" pitchFamily="50" charset="-128"/>
              <a:ea typeface="ＭＳ Ｐゴシック" pitchFamily="50" charset="-128"/>
            </a:endParaRPr>
          </a:p>
          <a:p>
            <a:pPr marL="126000" indent="-540000">
              <a:spcBef>
                <a:spcPct val="15000"/>
              </a:spcBef>
              <a:defRPr/>
            </a:pPr>
            <a:r>
              <a:rPr lang="en-US" altLang="ja-JP" sz="1000" dirty="0">
                <a:latin typeface="ＭＳ Ｐゴシック" pitchFamily="50" charset="-128"/>
                <a:ea typeface="ＭＳ Ｐゴシック" pitchFamily="50" charset="-128"/>
              </a:rPr>
              <a:t>◆</a:t>
            </a:r>
            <a:r>
              <a:rPr lang="ja-JP" altLang="en-US" sz="1000" dirty="0">
                <a:latin typeface="ＭＳ Ｐゴシック" pitchFamily="50" charset="-128"/>
                <a:ea typeface="ＭＳ Ｐゴシック" pitchFamily="50" charset="-128"/>
              </a:rPr>
              <a:t>就学前児童</a:t>
            </a:r>
            <a:r>
              <a:rPr lang="en-US" altLang="ja-JP" sz="1000" dirty="0">
                <a:latin typeface="ＭＳ Ｐゴシック" pitchFamily="50" charset="-128"/>
                <a:ea typeface="ＭＳ Ｐゴシック" pitchFamily="50" charset="-128"/>
              </a:rPr>
              <a:t>100</a:t>
            </a:r>
            <a:r>
              <a:rPr lang="ja-JP" altLang="en-US" sz="1000" dirty="0">
                <a:latin typeface="ＭＳ Ｐゴシック" pitchFamily="50" charset="-128"/>
                <a:ea typeface="ＭＳ Ｐゴシック" pitchFamily="50" charset="-128"/>
              </a:rPr>
              <a:t>人あたり認可保育所定員数は、比較都市をいずれも上回る</a:t>
            </a:r>
            <a:endParaRPr lang="ja-JP" altLang="en-US" sz="700" dirty="0">
              <a:latin typeface="ＭＳ Ｐゴシック" pitchFamily="50" charset="-128"/>
              <a:ea typeface="ＭＳ Ｐゴシック" pitchFamily="50" charset="-128"/>
            </a:endParaRPr>
          </a:p>
        </p:txBody>
      </p:sp>
      <p:sp>
        <p:nvSpPr>
          <p:cNvPr id="7271" name="Rectangle 11"/>
          <p:cNvSpPr>
            <a:spLocks noChangeArrowheads="1"/>
          </p:cNvSpPr>
          <p:nvPr/>
        </p:nvSpPr>
        <p:spPr bwMode="auto">
          <a:xfrm>
            <a:off x="3033713" y="3482975"/>
            <a:ext cx="3316287"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◆1k㎡</a:t>
            </a:r>
            <a:r>
              <a:rPr lang="ja-JP" altLang="en-US" sz="1000">
                <a:latin typeface="ＭＳ Ｐゴシック" charset="-128"/>
              </a:rPr>
              <a:t>あたりの居宅介護事業者数は、堺市を上回る</a:t>
            </a:r>
          </a:p>
        </p:txBody>
      </p:sp>
      <p:sp>
        <p:nvSpPr>
          <p:cNvPr id="7272" name="Rectangle 12"/>
          <p:cNvSpPr>
            <a:spLocks noChangeArrowheads="1"/>
          </p:cNvSpPr>
          <p:nvPr/>
        </p:nvSpPr>
        <p:spPr bwMode="auto">
          <a:xfrm>
            <a:off x="3522663" y="3482975"/>
            <a:ext cx="2338387" cy="161925"/>
          </a:xfrm>
          <a:prstGeom prst="rect">
            <a:avLst/>
          </a:prstGeom>
          <a:solidFill>
            <a:srgbClr val="008000"/>
          </a:solidFill>
          <a:ln w="9525" algn="ctr">
            <a:noFill/>
            <a:miter lim="800000"/>
            <a:headEnd/>
            <a:tailEnd/>
          </a:ln>
        </p:spPr>
        <p:txBody>
          <a:bodyPr wrap="none" anchor="ctr"/>
          <a:lstStyle/>
          <a:p>
            <a:pPr algn="ctr"/>
            <a:r>
              <a:rPr lang="en-US" altLang="ja-JP" sz="1000" b="1">
                <a:solidFill>
                  <a:schemeClr val="bg1"/>
                </a:solidFill>
                <a:latin typeface="ＭＳ Ｐゴシック" charset="-128"/>
              </a:rPr>
              <a:t>1k㎡</a:t>
            </a:r>
            <a:r>
              <a:rPr lang="ja-JP" altLang="en-US" sz="1000" b="1">
                <a:solidFill>
                  <a:schemeClr val="bg1"/>
                </a:solidFill>
                <a:latin typeface="ＭＳ Ｐゴシック" charset="-128"/>
              </a:rPr>
              <a:t>あたり居宅介護事業者数</a:t>
            </a:r>
          </a:p>
        </p:txBody>
      </p:sp>
      <p:sp>
        <p:nvSpPr>
          <p:cNvPr id="7273" name="Rectangle 14"/>
          <p:cNvSpPr>
            <a:spLocks noChangeArrowheads="1"/>
          </p:cNvSpPr>
          <p:nvPr/>
        </p:nvSpPr>
        <p:spPr bwMode="auto">
          <a:xfrm>
            <a:off x="6423025" y="3482975"/>
            <a:ext cx="3314700"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a:t>
            </a:r>
            <a:r>
              <a:rPr lang="ja-JP" altLang="en-US" sz="1000">
                <a:latin typeface="ＭＳ Ｐゴシック" charset="-128"/>
              </a:rPr>
              <a:t>人口千人あたりの病院・診療所数は、比較都市をいずれも上回る</a:t>
            </a:r>
          </a:p>
        </p:txBody>
      </p:sp>
      <p:sp>
        <p:nvSpPr>
          <p:cNvPr id="7274" name="Rectangle 15"/>
          <p:cNvSpPr>
            <a:spLocks noChangeArrowheads="1"/>
          </p:cNvSpPr>
          <p:nvPr/>
        </p:nvSpPr>
        <p:spPr bwMode="auto">
          <a:xfrm>
            <a:off x="6910388" y="34829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latin typeface="ＭＳ Ｐゴシック" charset="-128"/>
              </a:rPr>
              <a:t>千人あたり病院・診療所数</a:t>
            </a:r>
          </a:p>
        </p:txBody>
      </p:sp>
      <p:sp>
        <p:nvSpPr>
          <p:cNvPr id="7275" name="Rectangle 8"/>
          <p:cNvSpPr>
            <a:spLocks noChangeArrowheads="1"/>
          </p:cNvSpPr>
          <p:nvPr/>
        </p:nvSpPr>
        <p:spPr bwMode="auto">
          <a:xfrm>
            <a:off x="3033713" y="409575"/>
            <a:ext cx="3316287" cy="517525"/>
          </a:xfrm>
          <a:prstGeom prst="rect">
            <a:avLst/>
          </a:prstGeom>
          <a:solidFill>
            <a:srgbClr val="FFCC99"/>
          </a:solidFill>
          <a:ln w="9525" algn="ctr">
            <a:noFill/>
            <a:prstDash val="sysDot"/>
            <a:miter lim="800000"/>
            <a:headEnd/>
            <a:tailEnd/>
          </a:ln>
        </p:spPr>
        <p:txBody>
          <a:bodyPr lIns="36000" tIns="0" rIns="36000" bIns="0"/>
          <a:lstStyle/>
          <a:p>
            <a:pPr>
              <a:defRPr/>
            </a:pPr>
            <a:endParaRPr lang="en-US" altLang="ja-JP" sz="1000" dirty="0">
              <a:latin typeface="ＭＳ Ｐゴシック" pitchFamily="50" charset="-128"/>
              <a:ea typeface="ＭＳ Ｐゴシック" pitchFamily="50" charset="-128"/>
            </a:endParaRPr>
          </a:p>
          <a:p>
            <a:pPr marL="126000" indent="-457200">
              <a:spcBef>
                <a:spcPct val="15000"/>
              </a:spcBef>
              <a:defRPr/>
            </a:pPr>
            <a:r>
              <a:rPr lang="en-US" altLang="ja-JP" sz="1000" dirty="0">
                <a:latin typeface="ＭＳ Ｐゴシック" pitchFamily="50" charset="-128"/>
                <a:ea typeface="ＭＳ Ｐゴシック" pitchFamily="50" charset="-128"/>
              </a:rPr>
              <a:t>◆</a:t>
            </a:r>
            <a:r>
              <a:rPr lang="ja-JP" altLang="en-US" sz="1000" dirty="0">
                <a:latin typeface="ＭＳ Ｐゴシック" pitchFamily="50" charset="-128"/>
                <a:ea typeface="ＭＳ Ｐゴシック" pitchFamily="50" charset="-128"/>
              </a:rPr>
              <a:t>建物用途の割合は、工業の土地利用が比較都市をいずれも大きく上回る</a:t>
            </a:r>
          </a:p>
        </p:txBody>
      </p:sp>
      <p:sp>
        <p:nvSpPr>
          <p:cNvPr id="7276" name="Rectangle 86"/>
          <p:cNvSpPr>
            <a:spLocks noChangeArrowheads="1"/>
          </p:cNvSpPr>
          <p:nvPr/>
        </p:nvSpPr>
        <p:spPr bwMode="auto">
          <a:xfrm>
            <a:off x="3522663" y="4095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建物用途の内訳</a:t>
            </a:r>
          </a:p>
        </p:txBody>
      </p:sp>
      <p:sp>
        <p:nvSpPr>
          <p:cNvPr id="7277" name="Rectangle 86"/>
          <p:cNvSpPr>
            <a:spLocks noChangeArrowheads="1"/>
          </p:cNvSpPr>
          <p:nvPr/>
        </p:nvSpPr>
        <p:spPr bwMode="auto">
          <a:xfrm>
            <a:off x="6675438" y="409575"/>
            <a:ext cx="28098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就学前児童</a:t>
            </a:r>
            <a:r>
              <a:rPr lang="en-US" altLang="ja-JP" sz="1000" b="1">
                <a:solidFill>
                  <a:schemeClr val="bg1"/>
                </a:solidFill>
              </a:rPr>
              <a:t>100</a:t>
            </a:r>
            <a:r>
              <a:rPr lang="ja-JP" altLang="en-US" sz="1000" b="1">
                <a:solidFill>
                  <a:schemeClr val="bg1"/>
                </a:solidFill>
              </a:rPr>
              <a:t>人あたり認可保育所定員数</a:t>
            </a:r>
          </a:p>
        </p:txBody>
      </p:sp>
      <p:pic>
        <p:nvPicPr>
          <p:cNvPr id="7278" name="Picture 123"/>
          <p:cNvPicPr>
            <a:picLocks noChangeAspect="1" noChangeArrowheads="1"/>
          </p:cNvPicPr>
          <p:nvPr/>
        </p:nvPicPr>
        <p:blipFill>
          <a:blip r:embed="rId2" cstate="print"/>
          <a:srcRect/>
          <a:stretch>
            <a:fillRect/>
          </a:stretch>
        </p:blipFill>
        <p:spPr bwMode="auto">
          <a:xfrm>
            <a:off x="6405563" y="855663"/>
            <a:ext cx="3500437" cy="2403475"/>
          </a:xfrm>
          <a:prstGeom prst="rect">
            <a:avLst/>
          </a:prstGeom>
          <a:noFill/>
          <a:ln w="9525">
            <a:noFill/>
            <a:miter lim="800000"/>
            <a:headEnd/>
            <a:tailEnd/>
          </a:ln>
        </p:spPr>
      </p:pic>
      <p:pic>
        <p:nvPicPr>
          <p:cNvPr id="7279" name="Picture 124"/>
          <p:cNvPicPr>
            <a:picLocks noChangeAspect="1" noChangeArrowheads="1"/>
          </p:cNvPicPr>
          <p:nvPr/>
        </p:nvPicPr>
        <p:blipFill>
          <a:blip r:embed="rId3" cstate="print"/>
          <a:srcRect/>
          <a:stretch>
            <a:fillRect/>
          </a:stretch>
        </p:blipFill>
        <p:spPr bwMode="auto">
          <a:xfrm>
            <a:off x="3003550" y="3917950"/>
            <a:ext cx="3498850" cy="2403475"/>
          </a:xfrm>
          <a:prstGeom prst="rect">
            <a:avLst/>
          </a:prstGeom>
          <a:noFill/>
          <a:ln w="9525">
            <a:noFill/>
            <a:miter lim="800000"/>
            <a:headEnd/>
            <a:tailEnd/>
          </a:ln>
        </p:spPr>
      </p:pic>
      <p:pic>
        <p:nvPicPr>
          <p:cNvPr id="7280" name="Picture 125"/>
          <p:cNvPicPr>
            <a:picLocks noChangeAspect="1" noChangeArrowheads="1"/>
          </p:cNvPicPr>
          <p:nvPr/>
        </p:nvPicPr>
        <p:blipFill>
          <a:blip r:embed="rId4" cstate="print"/>
          <a:srcRect/>
          <a:stretch>
            <a:fillRect/>
          </a:stretch>
        </p:blipFill>
        <p:spPr bwMode="auto">
          <a:xfrm>
            <a:off x="6426200" y="3917950"/>
            <a:ext cx="3500438" cy="2403475"/>
          </a:xfrm>
          <a:prstGeom prst="rect">
            <a:avLst/>
          </a:prstGeom>
          <a:noFill/>
          <a:ln w="9525">
            <a:noFill/>
            <a:miter lim="800000"/>
            <a:headEnd/>
            <a:tailEnd/>
          </a:ln>
        </p:spPr>
      </p:pic>
      <p:grpSp>
        <p:nvGrpSpPr>
          <p:cNvPr id="2" name="グループ化 46"/>
          <p:cNvGrpSpPr>
            <a:grpSpLocks/>
          </p:cNvGrpSpPr>
          <p:nvPr/>
        </p:nvGrpSpPr>
        <p:grpSpPr bwMode="auto">
          <a:xfrm>
            <a:off x="3392488" y="3051175"/>
            <a:ext cx="3197225" cy="449263"/>
            <a:chOff x="3132138" y="3051175"/>
            <a:chExt cx="2951162" cy="449833"/>
          </a:xfrm>
        </p:grpSpPr>
        <p:sp>
          <p:nvSpPr>
            <p:cNvPr id="7293" name="テキスト ボックス 34"/>
            <p:cNvSpPr txBox="1">
              <a:spLocks noChangeArrowheads="1"/>
            </p:cNvSpPr>
            <p:nvPr/>
          </p:nvSpPr>
          <p:spPr bwMode="auto">
            <a:xfrm>
              <a:off x="3708400" y="3193033"/>
              <a:ext cx="2374900" cy="307975"/>
            </a:xfrm>
            <a:prstGeom prst="rect">
              <a:avLst/>
            </a:prstGeom>
            <a:noFill/>
            <a:ln w="9525">
              <a:noFill/>
              <a:miter lim="800000"/>
              <a:headEnd/>
              <a:tailEnd/>
            </a:ln>
          </p:spPr>
          <p:txBody>
            <a:bodyPr>
              <a:spAutoFit/>
            </a:bodyPr>
            <a:lstStyle/>
            <a:p>
              <a:r>
                <a:rPr lang="ja-JP" altLang="en-US" sz="700"/>
                <a:t>（特別区：</a:t>
              </a:r>
              <a:r>
                <a:rPr lang="en-US" altLang="ja-JP" sz="700"/>
                <a:t>H27</a:t>
              </a:r>
              <a:r>
                <a:rPr lang="ja-JP" altLang="en-US" sz="700"/>
                <a:t>建物用途別土地利用現況調査）</a:t>
              </a:r>
              <a:endParaRPr lang="en-US" altLang="ja-JP" sz="700"/>
            </a:p>
            <a:p>
              <a:r>
                <a:rPr lang="ja-JP" altLang="en-US" sz="700"/>
                <a:t>（各市：</a:t>
              </a:r>
              <a:r>
                <a:rPr lang="en-US" altLang="ja-JP" sz="700"/>
                <a:t>H27</a:t>
              </a:r>
              <a:r>
                <a:rPr lang="ja-JP" altLang="en-US" sz="700"/>
                <a:t>府都市計画基礎調査（土地利用現況調査））</a:t>
              </a:r>
              <a:endParaRPr lang="en-US" altLang="ja-JP" sz="700"/>
            </a:p>
          </p:txBody>
        </p:sp>
        <p:sp>
          <p:nvSpPr>
            <p:cNvPr id="7294" name="Text Box 22"/>
            <p:cNvSpPr txBox="1">
              <a:spLocks noChangeArrowheads="1"/>
            </p:cNvSpPr>
            <p:nvPr/>
          </p:nvSpPr>
          <p:spPr bwMode="auto">
            <a:xfrm>
              <a:off x="3132138" y="3051175"/>
              <a:ext cx="2663825" cy="200025"/>
            </a:xfrm>
            <a:prstGeom prst="rect">
              <a:avLst/>
            </a:prstGeom>
            <a:noFill/>
            <a:ln w="9525" algn="ctr">
              <a:noFill/>
              <a:miter lim="800000"/>
              <a:headEnd/>
              <a:tailEnd/>
            </a:ln>
          </p:spPr>
          <p:txBody>
            <a:bodyPr>
              <a:spAutoFit/>
            </a:bodyPr>
            <a:lstStyle/>
            <a:p>
              <a:pPr>
                <a:spcBef>
                  <a:spcPct val="50000"/>
                </a:spcBef>
              </a:pPr>
              <a:r>
                <a:rPr lang="en-US" altLang="ja-JP" sz="700">
                  <a:latin typeface="ＭＳ Ｐゴシック" charset="-128"/>
                </a:rPr>
                <a:t>※</a:t>
              </a:r>
              <a:r>
                <a:rPr lang="ja-JP" altLang="en-US" sz="700">
                  <a:latin typeface="ＭＳ Ｐゴシック" charset="-128"/>
                </a:rPr>
                <a:t>京都市・神戸市・尼崎市・西宮市はデータが無いため記載せず</a:t>
              </a:r>
            </a:p>
          </p:txBody>
        </p:sp>
      </p:grpSp>
      <p:sp>
        <p:nvSpPr>
          <p:cNvPr id="7282" name="Text Box 111"/>
          <p:cNvSpPr txBox="1">
            <a:spLocks noChangeArrowheads="1"/>
          </p:cNvSpPr>
          <p:nvPr/>
        </p:nvSpPr>
        <p:spPr bwMode="auto">
          <a:xfrm>
            <a:off x="3549650" y="6530975"/>
            <a:ext cx="2886075" cy="107950"/>
          </a:xfrm>
          <a:prstGeom prst="rect">
            <a:avLst/>
          </a:prstGeom>
          <a:noFill/>
          <a:ln w="9525" cap="rnd" algn="ctr">
            <a:noFill/>
            <a:prstDash val="sysDot"/>
            <a:miter lim="800000"/>
            <a:headEnd/>
            <a:tailEnd/>
          </a:ln>
        </p:spPr>
        <p:txBody>
          <a:bodyPr lIns="0" tIns="0" rIns="0" bIns="0">
            <a:spAutoFit/>
          </a:bodyPr>
          <a:lstStyle/>
          <a:p>
            <a:pPr>
              <a:spcBef>
                <a:spcPct val="50000"/>
              </a:spcBef>
            </a:pPr>
            <a:r>
              <a:rPr lang="ja-JP" altLang="en-US" sz="700">
                <a:latin typeface="ＭＳ Ｐゴシック" charset="-128"/>
              </a:rPr>
              <a:t>（Ｈ</a:t>
            </a:r>
            <a:r>
              <a:rPr lang="en-US" altLang="ja-JP" sz="700">
                <a:latin typeface="ＭＳ Ｐゴシック" charset="-128"/>
              </a:rPr>
              <a:t>29</a:t>
            </a:r>
            <a:r>
              <a:rPr lang="ja-JP" altLang="en-US" sz="700">
                <a:latin typeface="ＭＳ Ｐゴシック" charset="-128"/>
              </a:rPr>
              <a:t>年</a:t>
            </a:r>
            <a:r>
              <a:rPr lang="en-US" altLang="ja-JP" sz="700">
                <a:latin typeface="ＭＳ Ｐゴシック" charset="-128"/>
              </a:rPr>
              <a:t>4</a:t>
            </a:r>
            <a:r>
              <a:rPr lang="ja-JP" altLang="en-US" sz="700">
                <a:latin typeface="ＭＳ Ｐゴシック" charset="-128"/>
              </a:rPr>
              <a:t>月厚生労働省ＨＰ「介護サービス情報公表システム」より算出）</a:t>
            </a:r>
          </a:p>
        </p:txBody>
      </p:sp>
      <p:sp>
        <p:nvSpPr>
          <p:cNvPr id="7283" name="AutoShape 112"/>
          <p:cNvSpPr>
            <a:spLocks noChangeArrowheads="1"/>
          </p:cNvSpPr>
          <p:nvPr/>
        </p:nvSpPr>
        <p:spPr bwMode="auto">
          <a:xfrm>
            <a:off x="6904038" y="6308725"/>
            <a:ext cx="2706687" cy="438150"/>
          </a:xfrm>
          <a:prstGeom prst="bracketPair">
            <a:avLst>
              <a:gd name="adj" fmla="val 16667"/>
            </a:avLst>
          </a:prstGeom>
          <a:noFill/>
          <a:ln w="9525">
            <a:solidFill>
              <a:schemeClr val="tx1"/>
            </a:solidFill>
            <a:round/>
            <a:headEnd/>
            <a:tailEnd/>
          </a:ln>
        </p:spPr>
        <p:txBody>
          <a:bodyPr wrap="none" anchor="ctr"/>
          <a:lstStyle/>
          <a:p>
            <a:pPr>
              <a:spcBef>
                <a:spcPct val="50000"/>
              </a:spcBef>
            </a:pPr>
            <a:r>
              <a:rPr lang="ja-JP" altLang="en-US" sz="500">
                <a:latin typeface="ＭＳ Ｐゴシック" charset="-128"/>
              </a:rPr>
              <a:t>特別区：平成</a:t>
            </a:r>
            <a:r>
              <a:rPr lang="en-US" altLang="ja-JP" sz="500">
                <a:latin typeface="ＭＳ Ｐゴシック" charset="-128"/>
              </a:rPr>
              <a:t>29</a:t>
            </a:r>
            <a:r>
              <a:rPr lang="ja-JP" altLang="en-US" sz="500">
                <a:latin typeface="ＭＳ Ｐゴシック" charset="-128"/>
              </a:rPr>
              <a:t>年</a:t>
            </a:r>
            <a:r>
              <a:rPr lang="en-US" altLang="ja-JP" sz="500">
                <a:latin typeface="ＭＳ Ｐゴシック" charset="-128"/>
              </a:rPr>
              <a:t>3</a:t>
            </a:r>
            <a:r>
              <a:rPr lang="ja-JP" altLang="en-US" sz="500">
                <a:latin typeface="ＭＳ Ｐゴシック" charset="-128"/>
              </a:rPr>
              <a:t>月副首都推進局調べ</a:t>
            </a:r>
            <a:endParaRPr lang="en-US" altLang="ja-JP" sz="500">
              <a:latin typeface="ＭＳ Ｐゴシック" charset="-128"/>
            </a:endParaRPr>
          </a:p>
          <a:p>
            <a:pPr>
              <a:spcBef>
                <a:spcPct val="50000"/>
              </a:spcBef>
            </a:pPr>
            <a:r>
              <a:rPr lang="ja-JP" altLang="en-US" sz="500">
                <a:latin typeface="ＭＳ Ｐゴシック" charset="-128"/>
              </a:rPr>
              <a:t>堺市、豊中市、高槻市、東大阪市、枚方市：</a:t>
            </a:r>
            <a:r>
              <a:rPr lang="en-US" altLang="ja-JP" sz="500">
                <a:latin typeface="ＭＳ Ｐゴシック" charset="-128"/>
              </a:rPr>
              <a:t>H27</a:t>
            </a:r>
            <a:r>
              <a:rPr lang="ja-JP" altLang="en-US" sz="500">
                <a:latin typeface="ＭＳ Ｐゴシック" charset="-128"/>
              </a:rPr>
              <a:t>大阪府医療施設調査</a:t>
            </a:r>
            <a:endParaRPr lang="en-US" altLang="ja-JP" sz="500">
              <a:latin typeface="ＭＳ Ｐゴシック" charset="-128"/>
            </a:endParaRPr>
          </a:p>
          <a:p>
            <a:pPr>
              <a:spcBef>
                <a:spcPct val="50000"/>
              </a:spcBef>
            </a:pPr>
            <a:r>
              <a:rPr lang="ja-JP" altLang="en-US" sz="500">
                <a:latin typeface="ＭＳ Ｐゴシック" charset="-128"/>
              </a:rPr>
              <a:t>神戸市、尼崎市、西宮市：</a:t>
            </a:r>
            <a:r>
              <a:rPr lang="en-US" altLang="ja-JP" sz="500">
                <a:latin typeface="ＭＳ Ｐゴシック" charset="-128"/>
              </a:rPr>
              <a:t>H27</a:t>
            </a:r>
            <a:r>
              <a:rPr lang="ja-JP" altLang="en-US" sz="500">
                <a:latin typeface="ＭＳ Ｐゴシック" charset="-128"/>
              </a:rPr>
              <a:t>兵庫県医療施設調査</a:t>
            </a:r>
            <a:endParaRPr lang="en-US" altLang="ja-JP" sz="500">
              <a:latin typeface="ＭＳ Ｐゴシック" charset="-128"/>
            </a:endParaRPr>
          </a:p>
          <a:p>
            <a:pPr>
              <a:spcBef>
                <a:spcPct val="50000"/>
              </a:spcBef>
            </a:pPr>
            <a:r>
              <a:rPr lang="ja-JP" altLang="en-US" sz="500">
                <a:latin typeface="ＭＳ Ｐゴシック" charset="-128"/>
              </a:rPr>
              <a:t>京都市：</a:t>
            </a:r>
            <a:r>
              <a:rPr lang="en-US" altLang="ja-JP" sz="500">
                <a:latin typeface="ＭＳ Ｐゴシック" charset="-128"/>
              </a:rPr>
              <a:t>H27</a:t>
            </a:r>
            <a:r>
              <a:rPr lang="ja-JP" altLang="en-US" sz="500">
                <a:latin typeface="ＭＳ Ｐゴシック" charset="-128"/>
              </a:rPr>
              <a:t>京都市統計書</a:t>
            </a:r>
          </a:p>
        </p:txBody>
      </p:sp>
      <p:grpSp>
        <p:nvGrpSpPr>
          <p:cNvPr id="3" name="グループ化 43"/>
          <p:cNvGrpSpPr>
            <a:grpSpLocks/>
          </p:cNvGrpSpPr>
          <p:nvPr/>
        </p:nvGrpSpPr>
        <p:grpSpPr bwMode="auto">
          <a:xfrm>
            <a:off x="7215188" y="3165475"/>
            <a:ext cx="2833687" cy="276225"/>
            <a:chOff x="6659563" y="3165475"/>
            <a:chExt cx="2616200" cy="275997"/>
          </a:xfrm>
        </p:grpSpPr>
        <p:sp>
          <p:nvSpPr>
            <p:cNvPr id="7291" name="Text Box 110"/>
            <p:cNvSpPr txBox="1">
              <a:spLocks noChangeArrowheads="1"/>
            </p:cNvSpPr>
            <p:nvPr/>
          </p:nvSpPr>
          <p:spPr bwMode="auto">
            <a:xfrm>
              <a:off x="6754813" y="3333750"/>
              <a:ext cx="2520950" cy="107722"/>
            </a:xfrm>
            <a:prstGeom prst="rect">
              <a:avLst/>
            </a:prstGeom>
            <a:noFill/>
            <a:ln w="9525" algn="ctr">
              <a:noFill/>
              <a:miter lim="800000"/>
              <a:headEnd/>
              <a:tailEnd/>
            </a:ln>
          </p:spPr>
          <p:txBody>
            <a:bodyPr lIns="0" tIns="0" rIns="0" bIns="0">
              <a:spAutoFit/>
            </a:bodyPr>
            <a:lstStyle/>
            <a:p>
              <a:pPr>
                <a:spcBef>
                  <a:spcPct val="50000"/>
                </a:spcBef>
              </a:pPr>
              <a:r>
                <a:rPr lang="ja-JP" altLang="en-US" sz="700">
                  <a:latin typeface="ＭＳ Ｐゴシック" charset="-128"/>
                </a:rPr>
                <a:t>（各市：</a:t>
              </a:r>
              <a:r>
                <a:rPr lang="en-US" altLang="ja-JP" sz="700">
                  <a:latin typeface="ＭＳ Ｐゴシック" charset="-128"/>
                </a:rPr>
                <a:t>H27</a:t>
              </a:r>
              <a:r>
                <a:rPr lang="ja-JP" altLang="en-US" sz="700">
                  <a:latin typeface="ＭＳ Ｐゴシック" charset="-128"/>
                </a:rPr>
                <a:t>年度福祉行政報告例及び</a:t>
              </a:r>
              <a:r>
                <a:rPr lang="en-US" altLang="ja-JP" sz="700">
                  <a:latin typeface="ＭＳ Ｐゴシック" charset="-128"/>
                </a:rPr>
                <a:t>H27</a:t>
              </a:r>
              <a:r>
                <a:rPr lang="ja-JP" altLang="en-US" sz="700">
                  <a:latin typeface="ＭＳ Ｐゴシック" charset="-128"/>
                </a:rPr>
                <a:t>国勢調査より算出）</a:t>
              </a:r>
              <a:endParaRPr lang="ja-JP" altLang="en-US" sz="700">
                <a:latin typeface="HG丸ｺﾞｼｯｸM-PRO" pitchFamily="50" charset="-128"/>
              </a:endParaRPr>
            </a:p>
          </p:txBody>
        </p:sp>
        <p:sp>
          <p:nvSpPr>
            <p:cNvPr id="45" name="テキスト ボックス 44"/>
            <p:cNvSpPr txBox="1">
              <a:spLocks noChangeArrowheads="1"/>
            </p:cNvSpPr>
            <p:nvPr/>
          </p:nvSpPr>
          <p:spPr bwMode="auto">
            <a:xfrm>
              <a:off x="6659563" y="3165475"/>
              <a:ext cx="1943463" cy="199860"/>
            </a:xfrm>
            <a:prstGeom prst="rect">
              <a:avLst/>
            </a:prstGeom>
            <a:noFill/>
            <a:ln w="9525">
              <a:noFill/>
              <a:miter lim="800000"/>
              <a:headEnd/>
              <a:tailEnd/>
            </a:ln>
          </p:spPr>
          <p:txBody>
            <a:bodyPr>
              <a:spAutoFit/>
            </a:bodyPr>
            <a:lstStyle/>
            <a:p>
              <a:pPr>
                <a:defRPr/>
              </a:pPr>
              <a:r>
                <a:rPr lang="ja-JP" altLang="en-US" sz="700" dirty="0">
                  <a:latin typeface="+mn-ea"/>
                  <a:ea typeface="+mn-ea"/>
                </a:rPr>
                <a:t>（特別区：</a:t>
              </a:r>
              <a:r>
                <a:rPr lang="en-US" altLang="ja-JP" sz="700" dirty="0">
                  <a:latin typeface="+mn-ea"/>
                  <a:ea typeface="+mn-ea"/>
                </a:rPr>
                <a:t>H29</a:t>
              </a:r>
              <a:r>
                <a:rPr lang="ja-JP" altLang="en-US" sz="700" dirty="0">
                  <a:latin typeface="+mn-ea"/>
                  <a:ea typeface="+mn-ea"/>
                </a:rPr>
                <a:t>年</a:t>
              </a:r>
              <a:r>
                <a:rPr lang="en-US" altLang="ja-JP" sz="700" dirty="0">
                  <a:latin typeface="+mn-ea"/>
                  <a:ea typeface="+mn-ea"/>
                </a:rPr>
                <a:t>4</a:t>
              </a:r>
              <a:r>
                <a:rPr lang="ja-JP" altLang="en-US" sz="700" dirty="0">
                  <a:latin typeface="+mn-ea"/>
                  <a:ea typeface="+mn-ea"/>
                </a:rPr>
                <a:t>月副首都推進局調べ）</a:t>
              </a:r>
              <a:endParaRPr lang="en-US" altLang="ja-JP" sz="700" dirty="0">
                <a:latin typeface="+mn-ea"/>
                <a:ea typeface="+mn-ea"/>
              </a:endParaRPr>
            </a:p>
          </p:txBody>
        </p:sp>
      </p:grpSp>
      <p:sp>
        <p:nvSpPr>
          <p:cNvPr id="7285" name="AutoShape 9"/>
          <p:cNvSpPr>
            <a:spLocks noChangeArrowheads="1"/>
          </p:cNvSpPr>
          <p:nvPr/>
        </p:nvSpPr>
        <p:spPr bwMode="auto">
          <a:xfrm>
            <a:off x="6650038" y="1081088"/>
            <a:ext cx="312737" cy="2160587"/>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6" name="AutoShape 13"/>
          <p:cNvSpPr>
            <a:spLocks noChangeArrowheads="1"/>
          </p:cNvSpPr>
          <p:nvPr/>
        </p:nvSpPr>
        <p:spPr bwMode="auto">
          <a:xfrm>
            <a:off x="3267075" y="4787900"/>
            <a:ext cx="282575" cy="1547813"/>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7" name="AutoShape 13"/>
          <p:cNvSpPr>
            <a:spLocks noChangeArrowheads="1"/>
          </p:cNvSpPr>
          <p:nvPr/>
        </p:nvSpPr>
        <p:spPr bwMode="auto">
          <a:xfrm>
            <a:off x="6669088" y="4114800"/>
            <a:ext cx="279400" cy="219710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pic>
        <p:nvPicPr>
          <p:cNvPr id="7288" name="Picture 126"/>
          <p:cNvPicPr>
            <a:picLocks noChangeAspect="1" noChangeArrowheads="1"/>
          </p:cNvPicPr>
          <p:nvPr/>
        </p:nvPicPr>
        <p:blipFill>
          <a:blip r:embed="rId5" cstate="print"/>
          <a:srcRect/>
          <a:stretch>
            <a:fillRect/>
          </a:stretch>
        </p:blipFill>
        <p:spPr bwMode="auto">
          <a:xfrm>
            <a:off x="2957513" y="887413"/>
            <a:ext cx="3544887" cy="2216150"/>
          </a:xfrm>
          <a:prstGeom prst="rect">
            <a:avLst/>
          </a:prstGeom>
          <a:noFill/>
          <a:ln w="9525">
            <a:noFill/>
            <a:miter lim="800000"/>
            <a:headEnd/>
            <a:tailEnd/>
          </a:ln>
        </p:spPr>
      </p:pic>
      <p:sp>
        <p:nvSpPr>
          <p:cNvPr id="7289" name="AutoShape 13"/>
          <p:cNvSpPr>
            <a:spLocks noChangeArrowheads="1"/>
          </p:cNvSpPr>
          <p:nvPr/>
        </p:nvSpPr>
        <p:spPr bwMode="auto">
          <a:xfrm rot="5400000">
            <a:off x="4597401" y="-392113"/>
            <a:ext cx="234950" cy="3343275"/>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0" name="直線コネクタ 29"/>
          <p:cNvCxnSpPr/>
          <p:nvPr/>
        </p:nvCxnSpPr>
        <p:spPr>
          <a:xfrm>
            <a:off x="3921125" y="6270625"/>
            <a:ext cx="2159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正方形/長方形 27"/>
          <p:cNvSpPr>
            <a:spLocks noChangeArrowheads="1"/>
          </p:cNvSpPr>
          <p:nvPr/>
        </p:nvSpPr>
        <p:spPr bwMode="auto">
          <a:xfrm>
            <a:off x="887412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-84</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a:latin typeface="HGS創英角ｺﾞｼｯｸUB" pitchFamily="50" charset="-128"/>
              </a:rPr>
              <a:t>第五区</a:t>
            </a:r>
          </a:p>
          <a:p>
            <a:pPr algn="ctr">
              <a:spcBef>
                <a:spcPct val="50000"/>
              </a:spcBef>
              <a:buFont typeface="Wingdings" pitchFamily="2" charset="2"/>
              <a:buNone/>
            </a:pPr>
            <a:r>
              <a:rPr lang="ja-JP" altLang="en-US" sz="2400" b="1">
                <a:latin typeface="HGS創英角ｺﾞｼｯｸUB" pitchFamily="50" charset="-128"/>
              </a:rPr>
              <a:t>（</a:t>
            </a:r>
            <a:r>
              <a:rPr lang="ja-JP" altLang="en-US" sz="2400" b="1">
                <a:latin typeface="ＭＳ Ｐゴシック" charset="-128"/>
              </a:rPr>
              <a:t>中央区・浪速区・住之江区・</a:t>
            </a:r>
            <a:r>
              <a:rPr lang="ja-JP" altLang="ja-JP" sz="2400" b="1">
                <a:latin typeface="ＭＳ Ｐゴシック" charset="-128"/>
              </a:rPr>
              <a:t>住吉区・</a:t>
            </a:r>
            <a:r>
              <a:rPr lang="ja-JP" altLang="en-US" sz="2400" b="1">
                <a:latin typeface="ＭＳ Ｐゴシック" charset="-128"/>
              </a:rPr>
              <a:t>西成</a:t>
            </a:r>
            <a:r>
              <a:rPr lang="ja-JP" altLang="ja-JP" sz="2400" b="1">
                <a:latin typeface="ＭＳ Ｐゴシック" charset="-128"/>
              </a:rPr>
              <a:t>区</a:t>
            </a:r>
            <a:r>
              <a:rPr lang="ja-JP" altLang="en-US" sz="2400" b="1">
                <a:latin typeface="HGS創英角ｺﾞｼｯｸUB" pitchFamily="50" charset="-128"/>
              </a:rPr>
              <a:t>）</a:t>
            </a:r>
          </a:p>
        </p:txBody>
      </p:sp>
      <p:sp>
        <p:nvSpPr>
          <p:cNvPr id="3" name="正方形/長方形 27"/>
          <p:cNvSpPr>
            <a:spLocks noChangeArrowheads="1"/>
          </p:cNvSpPr>
          <p:nvPr/>
        </p:nvSpPr>
        <p:spPr bwMode="auto">
          <a:xfrm>
            <a:off x="8863012" y="657479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-85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11"/>
          <p:cNvGrpSpPr>
            <a:grpSpLocks/>
          </p:cNvGrpSpPr>
          <p:nvPr/>
        </p:nvGrpSpPr>
        <p:grpSpPr bwMode="auto">
          <a:xfrm>
            <a:off x="4448175" y="1692275"/>
            <a:ext cx="5203825" cy="4400550"/>
            <a:chOff x="4067175" y="1232683"/>
            <a:chExt cx="4908417" cy="4499780"/>
          </a:xfrm>
        </p:grpSpPr>
        <p:grpSp>
          <p:nvGrpSpPr>
            <p:cNvPr id="4" name="グループ化 108"/>
            <p:cNvGrpSpPr>
              <a:grpSpLocks/>
            </p:cNvGrpSpPr>
            <p:nvPr/>
          </p:nvGrpSpPr>
          <p:grpSpPr bwMode="auto">
            <a:xfrm>
              <a:off x="4067175" y="1232683"/>
              <a:ext cx="4908417" cy="4499780"/>
              <a:chOff x="4067175" y="1232683"/>
              <a:chExt cx="4908417" cy="4499780"/>
            </a:xfrm>
          </p:grpSpPr>
          <p:grpSp>
            <p:nvGrpSpPr>
              <p:cNvPr id="5" name="グループ化 98"/>
              <p:cNvGrpSpPr>
                <a:grpSpLocks/>
              </p:cNvGrpSpPr>
              <p:nvPr/>
            </p:nvGrpSpPr>
            <p:grpSpPr bwMode="auto">
              <a:xfrm>
                <a:off x="4067175" y="1232683"/>
                <a:ext cx="4908417" cy="4499780"/>
                <a:chOff x="1258888" y="-70303"/>
                <a:chExt cx="7220228" cy="6621915"/>
              </a:xfrm>
            </p:grpSpPr>
            <p:grpSp>
              <p:nvGrpSpPr>
                <p:cNvPr id="6" name="グループ化 91"/>
                <p:cNvGrpSpPr>
                  <a:grpSpLocks/>
                </p:cNvGrpSpPr>
                <p:nvPr/>
              </p:nvGrpSpPr>
              <p:grpSpPr bwMode="auto">
                <a:xfrm>
                  <a:off x="1258888" y="-70303"/>
                  <a:ext cx="7220228" cy="6621915"/>
                  <a:chOff x="1258888" y="-70303"/>
                  <a:chExt cx="7220228" cy="6621915"/>
                </a:xfrm>
              </p:grpSpPr>
              <p:grpSp>
                <p:nvGrpSpPr>
                  <p:cNvPr id="7" name="グループ化 90"/>
                  <p:cNvGrpSpPr>
                    <a:grpSpLocks/>
                  </p:cNvGrpSpPr>
                  <p:nvPr/>
                </p:nvGrpSpPr>
                <p:grpSpPr bwMode="auto">
                  <a:xfrm>
                    <a:off x="1258888" y="-70303"/>
                    <a:ext cx="7220228" cy="6621915"/>
                    <a:chOff x="1258888" y="-70303"/>
                    <a:chExt cx="7220228" cy="6621915"/>
                  </a:xfrm>
                </p:grpSpPr>
                <p:grpSp>
                  <p:nvGrpSpPr>
                    <p:cNvPr id="8" name="グループ化 1"/>
                    <p:cNvGrpSpPr>
                      <a:grpSpLocks/>
                    </p:cNvGrpSpPr>
                    <p:nvPr/>
                  </p:nvGrpSpPr>
                  <p:grpSpPr bwMode="auto">
                    <a:xfrm>
                      <a:off x="1258888" y="259356"/>
                      <a:ext cx="7002169" cy="6292256"/>
                      <a:chOff x="0" y="-1292"/>
                      <a:chExt cx="9105519" cy="8183267"/>
                    </a:xfrm>
                  </p:grpSpPr>
                  <p:grpSp>
                    <p:nvGrpSpPr>
                      <p:cNvPr id="9" name="グループ化 2"/>
                      <p:cNvGrpSpPr>
                        <a:grpSpLocks/>
                      </p:cNvGrpSpPr>
                      <p:nvPr/>
                    </p:nvGrpSpPr>
                    <p:grpSpPr bwMode="auto">
                      <a:xfrm>
                        <a:off x="57150" y="47628"/>
                        <a:ext cx="9010652" cy="8134347"/>
                        <a:chOff x="57150" y="47628"/>
                        <a:chExt cx="9010652" cy="8134347"/>
                      </a:xfrm>
                    </p:grpSpPr>
                    <p:pic>
                      <p:nvPicPr>
                        <p:cNvPr id="3277" name="Picture 7"/>
                        <p:cNvPicPr>
                          <a:picLocks noChangeAspect="1" noChangeArrowheads="1"/>
                        </p:cNvPicPr>
                        <p:nvPr/>
                      </p:nvPicPr>
                      <p:blipFill>
                        <a:blip r:embed="rId3" cstate="print"/>
                        <a:srcRect l="5257" t="2177" r="41266"/>
                        <a:stretch>
                          <a:fillRect/>
                        </a:stretch>
                      </p:blipFill>
                      <p:spPr bwMode="gray">
                        <a:xfrm>
                          <a:off x="57150" y="47628"/>
                          <a:ext cx="9010652" cy="6848471"/>
                        </a:xfrm>
                        <a:prstGeom prst="rect">
                          <a:avLst/>
                        </a:prstGeom>
                        <a:noFill/>
                        <a:ln w="1">
                          <a:noFill/>
                          <a:miter lim="800000"/>
                          <a:headEnd/>
                          <a:tailEnd/>
                        </a:ln>
                      </p:spPr>
                    </p:pic>
                    <p:pic>
                      <p:nvPicPr>
                        <p:cNvPr id="3278" name="Picture 8"/>
                        <p:cNvPicPr>
                          <a:picLocks noChangeAspect="1" noChangeArrowheads="1"/>
                        </p:cNvPicPr>
                        <p:nvPr/>
                      </p:nvPicPr>
                      <p:blipFill>
                        <a:blip r:embed="rId4" cstate="print"/>
                        <a:srcRect l="44545" t="40137" r="24364" b="37415"/>
                        <a:stretch>
                          <a:fillRect/>
                        </a:stretch>
                      </p:blipFill>
                      <p:spPr bwMode="gray">
                        <a:xfrm>
                          <a:off x="2952751" y="6610350"/>
                          <a:ext cx="5238750" cy="1571625"/>
                        </a:xfrm>
                        <a:prstGeom prst="rect">
                          <a:avLst/>
                        </a:prstGeom>
                        <a:noFill/>
                        <a:ln w="1">
                          <a:noFill/>
                          <a:miter lim="800000"/>
                          <a:headEnd/>
                          <a:tailEnd/>
                        </a:ln>
                      </p:spPr>
                    </p:pic>
                  </p:grpSp>
                  <p:sp>
                    <p:nvSpPr>
                      <p:cNvPr id="186" name="正方形/長方形 185"/>
                      <p:cNvSpPr/>
                      <p:nvPr/>
                    </p:nvSpPr>
                    <p:spPr bwMode="gray">
                      <a:xfrm>
                        <a:off x="60151" y="17353"/>
                        <a:ext cx="5502263" cy="1857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7" name="正方形/長方形 186"/>
                      <p:cNvSpPr/>
                      <p:nvPr/>
                    </p:nvSpPr>
                    <p:spPr bwMode="gray">
                      <a:xfrm>
                        <a:off x="1990669" y="1778899"/>
                        <a:ext cx="3096276" cy="1603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8" name="正方形/長方形 187"/>
                      <p:cNvSpPr/>
                      <p:nvPr/>
                    </p:nvSpPr>
                    <p:spPr bwMode="gray">
                      <a:xfrm>
                        <a:off x="4522684" y="1676374"/>
                        <a:ext cx="1048323" cy="590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9" name="正方形/長方形 188"/>
                      <p:cNvSpPr/>
                      <p:nvPr/>
                    </p:nvSpPr>
                    <p:spPr bwMode="gray">
                      <a:xfrm>
                        <a:off x="5381965" y="8033"/>
                        <a:ext cx="1048323" cy="829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90" name="正方形/長方形 189"/>
                      <p:cNvSpPr/>
                      <p:nvPr/>
                    </p:nvSpPr>
                    <p:spPr bwMode="gray">
                      <a:xfrm>
                        <a:off x="3245220" y="3354036"/>
                        <a:ext cx="1051186" cy="512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91" name="正方形/長方形 190"/>
                      <p:cNvSpPr/>
                      <p:nvPr/>
                    </p:nvSpPr>
                    <p:spPr bwMode="gray">
                      <a:xfrm>
                        <a:off x="8200408" y="1626666"/>
                        <a:ext cx="867873" cy="3249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92" name="正方形/長方形 9"/>
                      <p:cNvSpPr/>
                      <p:nvPr/>
                    </p:nvSpPr>
                    <p:spPr bwMode="gray">
                      <a:xfrm>
                        <a:off x="7716345" y="4848399"/>
                        <a:ext cx="865010" cy="1208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93" name="正方形/長方形 192"/>
                      <p:cNvSpPr/>
                      <p:nvPr/>
                    </p:nvSpPr>
                    <p:spPr bwMode="gray">
                      <a:xfrm>
                        <a:off x="7246605" y="3493842"/>
                        <a:ext cx="1048323" cy="279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94" name="正方形/長方形 11"/>
                      <p:cNvSpPr/>
                      <p:nvPr/>
                    </p:nvSpPr>
                    <p:spPr bwMode="gray">
                      <a:xfrm>
                        <a:off x="8953710" y="787834"/>
                        <a:ext cx="151807" cy="276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95" name="正方形/長方形 12"/>
                      <p:cNvSpPr/>
                      <p:nvPr/>
                    </p:nvSpPr>
                    <p:spPr bwMode="gray">
                      <a:xfrm>
                        <a:off x="8060058" y="-1288"/>
                        <a:ext cx="177585" cy="124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96" name="正方形/長方形 13"/>
                      <p:cNvSpPr/>
                      <p:nvPr/>
                    </p:nvSpPr>
                    <p:spPr bwMode="gray">
                      <a:xfrm>
                        <a:off x="0" y="4000247"/>
                        <a:ext cx="257784" cy="130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97" name="正方形/長方形 14"/>
                      <p:cNvSpPr/>
                      <p:nvPr/>
                    </p:nvSpPr>
                    <p:spPr bwMode="gray">
                      <a:xfrm>
                        <a:off x="8100157" y="7467415"/>
                        <a:ext cx="254921" cy="133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124" name="フリーフォーム 123"/>
                    <p:cNvSpPr/>
                    <p:nvPr/>
                  </p:nvSpPr>
                  <p:spPr bwMode="gray">
                    <a:xfrm>
                      <a:off x="7038595" y="4896134"/>
                      <a:ext cx="145374" cy="1311482"/>
                    </a:xfrm>
                    <a:custGeom>
                      <a:avLst/>
                      <a:gdLst>
                        <a:gd name="connsiteX0" fmla="*/ 77787 w 144462"/>
                        <a:gd name="connsiteY0" fmla="*/ 0 h 1312862"/>
                        <a:gd name="connsiteX1" fmla="*/ 11112 w 144462"/>
                        <a:gd name="connsiteY1" fmla="*/ 1095375 h 1312862"/>
                        <a:gd name="connsiteX2" fmla="*/ 144462 w 144462"/>
                        <a:gd name="connsiteY2" fmla="*/ 1304925 h 1312862"/>
                      </a:gdLst>
                      <a:ahLst/>
                      <a:cxnLst>
                        <a:cxn ang="0">
                          <a:pos x="connsiteX0" y="connsiteY0"/>
                        </a:cxn>
                        <a:cxn ang="0">
                          <a:pos x="connsiteX1" y="connsiteY1"/>
                        </a:cxn>
                        <a:cxn ang="0">
                          <a:pos x="connsiteX2" y="connsiteY2"/>
                        </a:cxn>
                      </a:cxnLst>
                      <a:rect l="l" t="t" r="r" b="b"/>
                      <a:pathLst>
                        <a:path w="144462" h="1312862">
                          <a:moveTo>
                            <a:pt x="77787" y="0"/>
                          </a:moveTo>
                          <a:cubicBezTo>
                            <a:pt x="38893" y="438944"/>
                            <a:pt x="0" y="877888"/>
                            <a:pt x="11112" y="1095375"/>
                          </a:cubicBezTo>
                          <a:cubicBezTo>
                            <a:pt x="22224" y="1312862"/>
                            <a:pt x="83343" y="1308893"/>
                            <a:pt x="144462" y="1304925"/>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25" name="フリーフォーム 124"/>
                    <p:cNvSpPr/>
                    <p:nvPr/>
                  </p:nvSpPr>
                  <p:spPr bwMode="gray">
                    <a:xfrm>
                      <a:off x="6300714" y="407469"/>
                      <a:ext cx="466958" cy="3236904"/>
                    </a:xfrm>
                    <a:custGeom>
                      <a:avLst/>
                      <a:gdLst>
                        <a:gd name="connsiteX0" fmla="*/ 0 w 466725"/>
                        <a:gd name="connsiteY0" fmla="*/ 3238500 h 3238500"/>
                        <a:gd name="connsiteX1" fmla="*/ 76200 w 466725"/>
                        <a:gd name="connsiteY1" fmla="*/ 2800350 h 3238500"/>
                        <a:gd name="connsiteX2" fmla="*/ 295275 w 466725"/>
                        <a:gd name="connsiteY2" fmla="*/ 2562225 h 3238500"/>
                        <a:gd name="connsiteX3" fmla="*/ 419100 w 466725"/>
                        <a:gd name="connsiteY3" fmla="*/ 2133600 h 3238500"/>
                        <a:gd name="connsiteX4" fmla="*/ 438150 w 466725"/>
                        <a:gd name="connsiteY4" fmla="*/ 1409700 h 3238500"/>
                        <a:gd name="connsiteX5" fmla="*/ 466725 w 466725"/>
                        <a:gd name="connsiteY5" fmla="*/ 0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3238500">
                          <a:moveTo>
                            <a:pt x="0" y="3238500"/>
                          </a:moveTo>
                          <a:cubicBezTo>
                            <a:pt x="13494" y="3075781"/>
                            <a:pt x="26988" y="2913063"/>
                            <a:pt x="76200" y="2800350"/>
                          </a:cubicBezTo>
                          <a:cubicBezTo>
                            <a:pt x="125413" y="2687638"/>
                            <a:pt x="238125" y="2673350"/>
                            <a:pt x="295275" y="2562225"/>
                          </a:cubicBezTo>
                          <a:cubicBezTo>
                            <a:pt x="352425" y="2451100"/>
                            <a:pt x="395287" y="2325688"/>
                            <a:pt x="419100" y="2133600"/>
                          </a:cubicBezTo>
                          <a:cubicBezTo>
                            <a:pt x="442913" y="1941512"/>
                            <a:pt x="430213" y="1765300"/>
                            <a:pt x="438150" y="1409700"/>
                          </a:cubicBezTo>
                          <a:cubicBezTo>
                            <a:pt x="446087" y="1054100"/>
                            <a:pt x="456406" y="527050"/>
                            <a:pt x="466725" y="0"/>
                          </a:cubicBezTo>
                        </a:path>
                      </a:pathLst>
                    </a:custGeom>
                    <a:ln w="63500" cmpd="tri">
                      <a:solidFill>
                        <a:srgbClr val="CC66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26" name="フリーフォーム 125"/>
                    <p:cNvSpPr/>
                    <p:nvPr/>
                  </p:nvSpPr>
                  <p:spPr bwMode="gray">
                    <a:xfrm>
                      <a:off x="6318335" y="333415"/>
                      <a:ext cx="495592" cy="2579967"/>
                    </a:xfrm>
                    <a:custGeom>
                      <a:avLst/>
                      <a:gdLst>
                        <a:gd name="connsiteX0" fmla="*/ 198437 w 493712"/>
                        <a:gd name="connsiteY0" fmla="*/ 0 h 2581275"/>
                        <a:gd name="connsiteX1" fmla="*/ 169862 w 493712"/>
                        <a:gd name="connsiteY1" fmla="*/ 1257300 h 2581275"/>
                        <a:gd name="connsiteX2" fmla="*/ 131762 w 493712"/>
                        <a:gd name="connsiteY2" fmla="*/ 1609725 h 2581275"/>
                        <a:gd name="connsiteX3" fmla="*/ 36512 w 493712"/>
                        <a:gd name="connsiteY3" fmla="*/ 1809750 h 2581275"/>
                        <a:gd name="connsiteX4" fmla="*/ 36512 w 493712"/>
                        <a:gd name="connsiteY4" fmla="*/ 2419350 h 2581275"/>
                        <a:gd name="connsiteX5" fmla="*/ 255587 w 493712"/>
                        <a:gd name="connsiteY5" fmla="*/ 2495550 h 2581275"/>
                        <a:gd name="connsiteX6" fmla="*/ 493712 w 493712"/>
                        <a:gd name="connsiteY6" fmla="*/ 25812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712" h="2581275">
                          <a:moveTo>
                            <a:pt x="198437" y="0"/>
                          </a:moveTo>
                          <a:cubicBezTo>
                            <a:pt x="189705" y="494506"/>
                            <a:pt x="180974" y="989013"/>
                            <a:pt x="169862" y="1257300"/>
                          </a:cubicBezTo>
                          <a:cubicBezTo>
                            <a:pt x="158750" y="1525587"/>
                            <a:pt x="153987" y="1517650"/>
                            <a:pt x="131762" y="1609725"/>
                          </a:cubicBezTo>
                          <a:cubicBezTo>
                            <a:pt x="109537" y="1701800"/>
                            <a:pt x="52387" y="1674813"/>
                            <a:pt x="36512" y="1809750"/>
                          </a:cubicBezTo>
                          <a:cubicBezTo>
                            <a:pt x="20637" y="1944687"/>
                            <a:pt x="0" y="2305050"/>
                            <a:pt x="36512" y="2419350"/>
                          </a:cubicBezTo>
                          <a:cubicBezTo>
                            <a:pt x="73024" y="2533650"/>
                            <a:pt x="255587" y="2495550"/>
                            <a:pt x="255587" y="2495550"/>
                          </a:cubicBezTo>
                          <a:lnTo>
                            <a:pt x="493712" y="2581275"/>
                          </a:ln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27" name="フリーフォーム 126"/>
                    <p:cNvSpPr/>
                    <p:nvPr/>
                  </p:nvSpPr>
                  <p:spPr bwMode="gray">
                    <a:xfrm>
                      <a:off x="5177371" y="333415"/>
                      <a:ext cx="1176206" cy="4868493"/>
                    </a:xfrm>
                    <a:custGeom>
                      <a:avLst/>
                      <a:gdLst>
                        <a:gd name="connsiteX0" fmla="*/ 1587 w 1177924"/>
                        <a:gd name="connsiteY0" fmla="*/ 4867275 h 4867275"/>
                        <a:gd name="connsiteX1" fmla="*/ 20637 w 1177924"/>
                        <a:gd name="connsiteY1" fmla="*/ 4438650 h 4867275"/>
                        <a:gd name="connsiteX2" fmla="*/ 125412 w 1177924"/>
                        <a:gd name="connsiteY2" fmla="*/ 4162425 h 4867275"/>
                        <a:gd name="connsiteX3" fmla="*/ 239712 w 1177924"/>
                        <a:gd name="connsiteY3" fmla="*/ 4114800 h 4867275"/>
                        <a:gd name="connsiteX4" fmla="*/ 754062 w 1177924"/>
                        <a:gd name="connsiteY4" fmla="*/ 4019550 h 4867275"/>
                        <a:gd name="connsiteX5" fmla="*/ 839787 w 1177924"/>
                        <a:gd name="connsiteY5" fmla="*/ 3762375 h 4867275"/>
                        <a:gd name="connsiteX6" fmla="*/ 1030287 w 1177924"/>
                        <a:gd name="connsiteY6" fmla="*/ 3038475 h 4867275"/>
                        <a:gd name="connsiteX7" fmla="*/ 1125537 w 1177924"/>
                        <a:gd name="connsiteY7" fmla="*/ 2466975 h 4867275"/>
                        <a:gd name="connsiteX8" fmla="*/ 1173162 w 1177924"/>
                        <a:gd name="connsiteY8" fmla="*/ 1714500 h 4867275"/>
                        <a:gd name="connsiteX9" fmla="*/ 1096962 w 1177924"/>
                        <a:gd name="connsiteY9" fmla="*/ 1438275 h 4867275"/>
                        <a:gd name="connsiteX10" fmla="*/ 1106487 w 1177924"/>
                        <a:gd name="connsiteY10" fmla="*/ 0 h 486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924" h="4867275">
                          <a:moveTo>
                            <a:pt x="1587" y="4867275"/>
                          </a:moveTo>
                          <a:cubicBezTo>
                            <a:pt x="793" y="4711700"/>
                            <a:pt x="0" y="4556125"/>
                            <a:pt x="20637" y="4438650"/>
                          </a:cubicBezTo>
                          <a:cubicBezTo>
                            <a:pt x="41274" y="4321175"/>
                            <a:pt x="88900" y="4216400"/>
                            <a:pt x="125412" y="4162425"/>
                          </a:cubicBezTo>
                          <a:cubicBezTo>
                            <a:pt x="161924" y="4108450"/>
                            <a:pt x="134937" y="4138613"/>
                            <a:pt x="239712" y="4114800"/>
                          </a:cubicBezTo>
                          <a:cubicBezTo>
                            <a:pt x="344487" y="4090988"/>
                            <a:pt x="654050" y="4078288"/>
                            <a:pt x="754062" y="4019550"/>
                          </a:cubicBezTo>
                          <a:cubicBezTo>
                            <a:pt x="854075" y="3960813"/>
                            <a:pt x="793750" y="3925887"/>
                            <a:pt x="839787" y="3762375"/>
                          </a:cubicBezTo>
                          <a:cubicBezTo>
                            <a:pt x="885824" y="3598863"/>
                            <a:pt x="982662" y="3254375"/>
                            <a:pt x="1030287" y="3038475"/>
                          </a:cubicBezTo>
                          <a:cubicBezTo>
                            <a:pt x="1077912" y="2822575"/>
                            <a:pt x="1101725" y="2687637"/>
                            <a:pt x="1125537" y="2466975"/>
                          </a:cubicBezTo>
                          <a:cubicBezTo>
                            <a:pt x="1149349" y="2246313"/>
                            <a:pt x="1177924" y="1885950"/>
                            <a:pt x="1173162" y="1714500"/>
                          </a:cubicBezTo>
                          <a:cubicBezTo>
                            <a:pt x="1168400" y="1543050"/>
                            <a:pt x="1108074" y="1724025"/>
                            <a:pt x="1096962" y="1438275"/>
                          </a:cubicBezTo>
                          <a:cubicBezTo>
                            <a:pt x="1085850" y="1152525"/>
                            <a:pt x="1096168" y="576262"/>
                            <a:pt x="1106487" y="0"/>
                          </a:cubicBezTo>
                        </a:path>
                      </a:pathLst>
                    </a:custGeom>
                    <a:ln w="63500" cmpd="tri">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28" name="フリーフォーム 127"/>
                    <p:cNvSpPr/>
                    <p:nvPr/>
                  </p:nvSpPr>
                  <p:spPr bwMode="gray">
                    <a:xfrm>
                      <a:off x="2212628" y="2903826"/>
                      <a:ext cx="702639" cy="525549"/>
                    </a:xfrm>
                    <a:custGeom>
                      <a:avLst/>
                      <a:gdLst>
                        <a:gd name="connsiteX0" fmla="*/ 701675 w 701675"/>
                        <a:gd name="connsiteY0" fmla="*/ 0 h 523875"/>
                        <a:gd name="connsiteX1" fmla="*/ 349250 w 701675"/>
                        <a:gd name="connsiteY1" fmla="*/ 247650 h 523875"/>
                        <a:gd name="connsiteX2" fmla="*/ 53975 w 701675"/>
                        <a:gd name="connsiteY2" fmla="*/ 400050 h 523875"/>
                        <a:gd name="connsiteX3" fmla="*/ 25400 w 701675"/>
                        <a:gd name="connsiteY3" fmla="*/ 523875 h 523875"/>
                      </a:gdLst>
                      <a:ahLst/>
                      <a:cxnLst>
                        <a:cxn ang="0">
                          <a:pos x="connsiteX0" y="connsiteY0"/>
                        </a:cxn>
                        <a:cxn ang="0">
                          <a:pos x="connsiteX1" y="connsiteY1"/>
                        </a:cxn>
                        <a:cxn ang="0">
                          <a:pos x="connsiteX2" y="connsiteY2"/>
                        </a:cxn>
                        <a:cxn ang="0">
                          <a:pos x="connsiteX3" y="connsiteY3"/>
                        </a:cxn>
                      </a:cxnLst>
                      <a:rect l="l" t="t" r="r" b="b"/>
                      <a:pathLst>
                        <a:path w="701675" h="523875">
                          <a:moveTo>
                            <a:pt x="701675" y="0"/>
                          </a:moveTo>
                          <a:cubicBezTo>
                            <a:pt x="579437" y="90487"/>
                            <a:pt x="457200" y="180975"/>
                            <a:pt x="349250" y="247650"/>
                          </a:cubicBezTo>
                          <a:cubicBezTo>
                            <a:pt x="241300" y="314325"/>
                            <a:pt x="107950" y="354013"/>
                            <a:pt x="53975" y="400050"/>
                          </a:cubicBezTo>
                          <a:cubicBezTo>
                            <a:pt x="0" y="446087"/>
                            <a:pt x="12700" y="484981"/>
                            <a:pt x="25400" y="523875"/>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29" name="フリーフォーム 128"/>
                    <p:cNvSpPr/>
                    <p:nvPr/>
                  </p:nvSpPr>
                  <p:spPr bwMode="gray">
                    <a:xfrm>
                      <a:off x="7250047" y="476746"/>
                      <a:ext cx="0" cy="1199207"/>
                    </a:xfrm>
                    <a:custGeom>
                      <a:avLst/>
                      <a:gdLst>
                        <a:gd name="connsiteX0" fmla="*/ 0 w 0"/>
                        <a:gd name="connsiteY0" fmla="*/ 0 h 1200150"/>
                        <a:gd name="connsiteX1" fmla="*/ 0 w 0"/>
                        <a:gd name="connsiteY1" fmla="*/ 1104900 h 1200150"/>
                        <a:gd name="connsiteX2" fmla="*/ 0 w 0"/>
                        <a:gd name="connsiteY2" fmla="*/ 1200150 h 1200150"/>
                      </a:gdLst>
                      <a:ahLst/>
                      <a:cxnLst>
                        <a:cxn ang="0">
                          <a:pos x="connsiteX0" y="connsiteY0"/>
                        </a:cxn>
                        <a:cxn ang="0">
                          <a:pos x="connsiteX1" y="connsiteY1"/>
                        </a:cxn>
                        <a:cxn ang="0">
                          <a:pos x="connsiteX2" y="connsiteY2"/>
                        </a:cxn>
                      </a:cxnLst>
                      <a:rect l="l" t="t" r="r" b="b"/>
                      <a:pathLst>
                        <a:path h="1200150">
                          <a:moveTo>
                            <a:pt x="0" y="0"/>
                          </a:moveTo>
                          <a:lnTo>
                            <a:pt x="0" y="1104900"/>
                          </a:lnTo>
                          <a:lnTo>
                            <a:pt x="0" y="1200150"/>
                          </a:ln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30" name="正方形/長方形 129"/>
                    <p:cNvSpPr/>
                    <p:nvPr/>
                  </p:nvSpPr>
                  <p:spPr bwMode="gray">
                    <a:xfrm rot="21324644">
                      <a:off x="5058429" y="4105421"/>
                      <a:ext cx="931713" cy="40132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smtClean="0">
                          <a:solidFill>
                            <a:schemeClr val="tx1"/>
                          </a:solidFill>
                        </a:rPr>
                        <a:t>四つ橋</a:t>
                      </a:r>
                      <a:r>
                        <a:rPr lang="ja-JP" altLang="en-US" sz="700" dirty="0">
                          <a:solidFill>
                            <a:schemeClr val="tx1"/>
                          </a:solidFill>
                        </a:rPr>
                        <a:t>線</a:t>
                      </a:r>
                    </a:p>
                  </p:txBody>
                </p:sp>
                <p:sp>
                  <p:nvSpPr>
                    <p:cNvPr id="131" name="正方形/長方形 130"/>
                    <p:cNvSpPr/>
                    <p:nvPr/>
                  </p:nvSpPr>
                  <p:spPr bwMode="gray">
                    <a:xfrm>
                      <a:off x="5906442" y="1363"/>
                      <a:ext cx="1059467" cy="4252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32" name="正方形/長方形 131"/>
                    <p:cNvSpPr/>
                    <p:nvPr/>
                  </p:nvSpPr>
                  <p:spPr bwMode="gray">
                    <a:xfrm rot="16200000">
                      <a:off x="6167528" y="543904"/>
                      <a:ext cx="1015264" cy="3171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堺筋</a:t>
                      </a:r>
                      <a:r>
                        <a:rPr lang="ja-JP" altLang="en-US" sz="700" dirty="0">
                          <a:solidFill>
                            <a:schemeClr val="tx1"/>
                          </a:solidFill>
                        </a:rPr>
                        <a:t>線</a:t>
                      </a:r>
                    </a:p>
                  </p:txBody>
                </p:sp>
                <p:sp>
                  <p:nvSpPr>
                    <p:cNvPr id="133" name="円/楕円 132"/>
                    <p:cNvSpPr/>
                    <p:nvPr/>
                  </p:nvSpPr>
                  <p:spPr bwMode="gray">
                    <a:xfrm>
                      <a:off x="6424061" y="5438404"/>
                      <a:ext cx="145374" cy="14572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34" name="円/楕円 133"/>
                    <p:cNvSpPr/>
                    <p:nvPr/>
                  </p:nvSpPr>
                  <p:spPr bwMode="gray">
                    <a:xfrm>
                      <a:off x="6148731" y="3630039"/>
                      <a:ext cx="143172" cy="14333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7" name="円/楕円 146"/>
                    <p:cNvSpPr/>
                    <p:nvPr/>
                  </p:nvSpPr>
                  <p:spPr bwMode="gray">
                    <a:xfrm>
                      <a:off x="6780887" y="1011851"/>
                      <a:ext cx="145374" cy="14810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8" name="円/楕円 147"/>
                    <p:cNvSpPr/>
                    <p:nvPr/>
                  </p:nvSpPr>
                  <p:spPr bwMode="gray">
                    <a:xfrm>
                      <a:off x="6357982" y="2208668"/>
                      <a:ext cx="147576" cy="14810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50" name="フリーフォーム 149"/>
                    <p:cNvSpPr/>
                    <p:nvPr/>
                  </p:nvSpPr>
                  <p:spPr bwMode="gray">
                    <a:xfrm>
                      <a:off x="5813931" y="1685509"/>
                      <a:ext cx="1224663" cy="210220"/>
                    </a:xfrm>
                    <a:custGeom>
                      <a:avLst/>
                      <a:gdLst>
                        <a:gd name="connsiteX0" fmla="*/ 52387 w 1223962"/>
                        <a:gd name="connsiteY0" fmla="*/ 0 h 209550"/>
                        <a:gd name="connsiteX1" fmla="*/ 195262 w 1223962"/>
                        <a:gd name="connsiteY1" fmla="*/ 171450 h 209550"/>
                        <a:gd name="connsiteX2" fmla="*/ 1223962 w 1223962"/>
                        <a:gd name="connsiteY2" fmla="*/ 209550 h 209550"/>
                      </a:gdLst>
                      <a:ahLst/>
                      <a:cxnLst>
                        <a:cxn ang="0">
                          <a:pos x="connsiteX0" y="connsiteY0"/>
                        </a:cxn>
                        <a:cxn ang="0">
                          <a:pos x="connsiteX1" y="connsiteY1"/>
                        </a:cxn>
                        <a:cxn ang="0">
                          <a:pos x="connsiteX2" y="connsiteY2"/>
                        </a:cxn>
                      </a:cxnLst>
                      <a:rect l="l" t="t" r="r" b="b"/>
                      <a:pathLst>
                        <a:path w="1223962" h="209550">
                          <a:moveTo>
                            <a:pt x="52387" y="0"/>
                          </a:moveTo>
                          <a:cubicBezTo>
                            <a:pt x="26193" y="68262"/>
                            <a:pt x="0" y="136525"/>
                            <a:pt x="195262" y="171450"/>
                          </a:cubicBezTo>
                          <a:cubicBezTo>
                            <a:pt x="390524" y="206375"/>
                            <a:pt x="807243" y="207962"/>
                            <a:pt x="1223962" y="209550"/>
                          </a:cubicBezTo>
                        </a:path>
                      </a:pathLst>
                    </a:custGeom>
                    <a:ln w="63500" cmpd="tri">
                      <a:solidFill>
                        <a:srgbClr val="FF66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51" name="正方形/長方形 150"/>
                    <p:cNvSpPr/>
                    <p:nvPr/>
                  </p:nvSpPr>
                  <p:spPr bwMode="gray">
                    <a:xfrm>
                      <a:off x="6155340" y="1568454"/>
                      <a:ext cx="1145369" cy="3224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sp>
                  <p:nvSpPr>
                    <p:cNvPr id="152" name="フリーフォーム 151"/>
                    <p:cNvSpPr/>
                    <p:nvPr/>
                  </p:nvSpPr>
                  <p:spPr bwMode="gray">
                    <a:xfrm>
                      <a:off x="6258863" y="971239"/>
                      <a:ext cx="1856820" cy="66888"/>
                    </a:xfrm>
                    <a:custGeom>
                      <a:avLst/>
                      <a:gdLst>
                        <a:gd name="connsiteX0" fmla="*/ 0 w 1857375"/>
                        <a:gd name="connsiteY0" fmla="*/ 0 h 66675"/>
                        <a:gd name="connsiteX1" fmla="*/ 1171575 w 1857375"/>
                        <a:gd name="connsiteY1" fmla="*/ 19050 h 66675"/>
                        <a:gd name="connsiteX2" fmla="*/ 1857375 w 1857375"/>
                        <a:gd name="connsiteY2" fmla="*/ 66675 h 66675"/>
                      </a:gdLst>
                      <a:ahLst/>
                      <a:cxnLst>
                        <a:cxn ang="0">
                          <a:pos x="connsiteX0" y="connsiteY0"/>
                        </a:cxn>
                        <a:cxn ang="0">
                          <a:pos x="connsiteX1" y="connsiteY1"/>
                        </a:cxn>
                        <a:cxn ang="0">
                          <a:pos x="connsiteX2" y="connsiteY2"/>
                        </a:cxn>
                      </a:cxnLst>
                      <a:rect l="l" t="t" r="r" b="b"/>
                      <a:pathLst>
                        <a:path w="1857375" h="66675">
                          <a:moveTo>
                            <a:pt x="0" y="0"/>
                          </a:moveTo>
                          <a:lnTo>
                            <a:pt x="1171575" y="19050"/>
                          </a:lnTo>
                          <a:cubicBezTo>
                            <a:pt x="1481138" y="30163"/>
                            <a:pt x="1669256" y="48419"/>
                            <a:pt x="1857375" y="66675"/>
                          </a:cubicBezTo>
                        </a:path>
                      </a:pathLst>
                    </a:custGeom>
                    <a:ln w="63500" cmpd="tri">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53" name="正方形/長方形 152"/>
                    <p:cNvSpPr/>
                    <p:nvPr/>
                  </p:nvSpPr>
                  <p:spPr bwMode="gray">
                    <a:xfrm>
                      <a:off x="6104679" y="861352"/>
                      <a:ext cx="999995" cy="461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中央</a:t>
                      </a:r>
                      <a:r>
                        <a:rPr lang="ja-JP" altLang="en-US" sz="700" dirty="0">
                          <a:solidFill>
                            <a:schemeClr val="tx1"/>
                          </a:solidFill>
                        </a:rPr>
                        <a:t>線</a:t>
                      </a:r>
                    </a:p>
                  </p:txBody>
                </p:sp>
                <p:sp>
                  <p:nvSpPr>
                    <p:cNvPr id="154" name="フリーフォーム 153"/>
                    <p:cNvSpPr/>
                    <p:nvPr/>
                  </p:nvSpPr>
                  <p:spPr bwMode="gray">
                    <a:xfrm>
                      <a:off x="6250052" y="400303"/>
                      <a:ext cx="1814969" cy="1077374"/>
                    </a:xfrm>
                    <a:custGeom>
                      <a:avLst/>
                      <a:gdLst>
                        <a:gd name="connsiteX0" fmla="*/ 1657350 w 1816100"/>
                        <a:gd name="connsiteY0" fmla="*/ 0 h 1076325"/>
                        <a:gd name="connsiteX1" fmla="*/ 1781175 w 1816100"/>
                        <a:gd name="connsiteY1" fmla="*/ 571500 h 1076325"/>
                        <a:gd name="connsiteX2" fmla="*/ 1714500 w 1816100"/>
                        <a:gd name="connsiteY2" fmla="*/ 1019175 h 1076325"/>
                        <a:gd name="connsiteX3" fmla="*/ 1171575 w 1816100"/>
                        <a:gd name="connsiteY3" fmla="*/ 914400 h 1076325"/>
                        <a:gd name="connsiteX4" fmla="*/ 0 w 1816100"/>
                        <a:gd name="connsiteY4" fmla="*/ 971550 h 1076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6100" h="1076325">
                          <a:moveTo>
                            <a:pt x="1657350" y="0"/>
                          </a:moveTo>
                          <a:cubicBezTo>
                            <a:pt x="1714500" y="200818"/>
                            <a:pt x="1771650" y="401637"/>
                            <a:pt x="1781175" y="571500"/>
                          </a:cubicBezTo>
                          <a:cubicBezTo>
                            <a:pt x="1790700" y="741363"/>
                            <a:pt x="1816100" y="962025"/>
                            <a:pt x="1714500" y="1019175"/>
                          </a:cubicBezTo>
                          <a:cubicBezTo>
                            <a:pt x="1612900" y="1076325"/>
                            <a:pt x="1457325" y="922337"/>
                            <a:pt x="1171575" y="914400"/>
                          </a:cubicBezTo>
                          <a:cubicBezTo>
                            <a:pt x="885825" y="906463"/>
                            <a:pt x="442912" y="939006"/>
                            <a:pt x="0" y="971550"/>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55" name="正方形/長方形 154"/>
                    <p:cNvSpPr/>
                    <p:nvPr/>
                  </p:nvSpPr>
                  <p:spPr bwMode="gray">
                    <a:xfrm>
                      <a:off x="6355779" y="1300902"/>
                      <a:ext cx="1511006" cy="3750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長堀</a:t>
                      </a:r>
                      <a:r>
                        <a:rPr lang="ja-JP" altLang="en-US" sz="700" dirty="0">
                          <a:solidFill>
                            <a:schemeClr val="tx1"/>
                          </a:solidFill>
                        </a:rPr>
                        <a:t>鶴見緑地線</a:t>
                      </a:r>
                    </a:p>
                  </p:txBody>
                </p:sp>
                <p:sp>
                  <p:nvSpPr>
                    <p:cNvPr id="161" name="正方形/長方形 160"/>
                    <p:cNvSpPr/>
                    <p:nvPr/>
                  </p:nvSpPr>
                  <p:spPr bwMode="gray">
                    <a:xfrm rot="2576947">
                      <a:off x="1765493" y="3484318"/>
                      <a:ext cx="1008805" cy="2747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ニュートラム</a:t>
                      </a:r>
                      <a:endParaRPr lang="en-US" altLang="ja-JP" sz="700" dirty="0">
                        <a:solidFill>
                          <a:schemeClr val="tx1"/>
                        </a:solidFill>
                      </a:endParaRPr>
                    </a:p>
                  </p:txBody>
                </p:sp>
                <p:sp>
                  <p:nvSpPr>
                    <p:cNvPr id="169" name="正方形/長方形 168"/>
                    <p:cNvSpPr/>
                    <p:nvPr/>
                  </p:nvSpPr>
                  <p:spPr bwMode="gray">
                    <a:xfrm>
                      <a:off x="6395426" y="4098255"/>
                      <a:ext cx="975767" cy="2484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阪堺上町線</a:t>
                      </a:r>
                    </a:p>
                  </p:txBody>
                </p:sp>
                <p:sp>
                  <p:nvSpPr>
                    <p:cNvPr id="170" name="正方形/長方形 169"/>
                    <p:cNvSpPr/>
                    <p:nvPr/>
                  </p:nvSpPr>
                  <p:spPr bwMode="gray">
                    <a:xfrm rot="17266963">
                      <a:off x="5225005" y="5390540"/>
                      <a:ext cx="981820" cy="33700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南海本線</a:t>
                      </a:r>
                    </a:p>
                  </p:txBody>
                </p:sp>
                <p:sp>
                  <p:nvSpPr>
                    <p:cNvPr id="171" name="正方形/長方形 170"/>
                    <p:cNvSpPr/>
                    <p:nvPr/>
                  </p:nvSpPr>
                  <p:spPr bwMode="gray">
                    <a:xfrm rot="18031840">
                      <a:off x="6346204" y="4954251"/>
                      <a:ext cx="1036764" cy="41409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ＪＲ阪和線</a:t>
                      </a:r>
                    </a:p>
                  </p:txBody>
                </p:sp>
                <p:sp>
                  <p:nvSpPr>
                    <p:cNvPr id="172" name="正方形/長方形 171"/>
                    <p:cNvSpPr/>
                    <p:nvPr/>
                  </p:nvSpPr>
                  <p:spPr bwMode="gray">
                    <a:xfrm rot="16366847">
                      <a:off x="5907631" y="4779675"/>
                      <a:ext cx="1156207" cy="4096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南海高野線</a:t>
                      </a:r>
                    </a:p>
                  </p:txBody>
                </p:sp>
                <p:sp>
                  <p:nvSpPr>
                    <p:cNvPr id="173" name="正方形/長方形 172"/>
                    <p:cNvSpPr/>
                    <p:nvPr/>
                  </p:nvSpPr>
                  <p:spPr bwMode="gray">
                    <a:xfrm rot="17188672">
                      <a:off x="5534766" y="5461088"/>
                      <a:ext cx="1115596" cy="3105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阪堺阪堺線</a:t>
                      </a:r>
                    </a:p>
                  </p:txBody>
                </p:sp>
                <p:sp>
                  <p:nvSpPr>
                    <p:cNvPr id="174" name="正方形/長方形 173"/>
                    <p:cNvSpPr/>
                    <p:nvPr/>
                  </p:nvSpPr>
                  <p:spPr bwMode="gray">
                    <a:xfrm rot="3339681">
                      <a:off x="5125973" y="3198812"/>
                      <a:ext cx="1318650" cy="4229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南海汐見橋線</a:t>
                      </a:r>
                    </a:p>
                  </p:txBody>
                </p:sp>
                <p:sp>
                  <p:nvSpPr>
                    <p:cNvPr id="177" name="正方形/長方形 176"/>
                    <p:cNvSpPr/>
                    <p:nvPr/>
                  </p:nvSpPr>
                  <p:spPr bwMode="gray">
                    <a:xfrm rot="1229937">
                      <a:off x="4833761" y="1821673"/>
                      <a:ext cx="1213650" cy="4252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ＪＲ大阪環状線</a:t>
                      </a:r>
                    </a:p>
                  </p:txBody>
                </p:sp>
                <p:sp>
                  <p:nvSpPr>
                    <p:cNvPr id="178" name="正方形/長方形 177"/>
                    <p:cNvSpPr/>
                    <p:nvPr/>
                  </p:nvSpPr>
                  <p:spPr bwMode="gray">
                    <a:xfrm rot="16673060">
                      <a:off x="7655200" y="324100"/>
                      <a:ext cx="1218318" cy="4295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ＪＲ大阪環状線</a:t>
                      </a:r>
                    </a:p>
                  </p:txBody>
                </p:sp>
                <p:sp>
                  <p:nvSpPr>
                    <p:cNvPr id="207" name="円/楕円 206"/>
                    <p:cNvSpPr/>
                    <p:nvPr/>
                  </p:nvSpPr>
                  <p:spPr bwMode="gray">
                    <a:xfrm>
                      <a:off x="5505563" y="5065742"/>
                      <a:ext cx="145374" cy="148109"/>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122" name="正方形/長方形 121"/>
                  <p:cNvSpPr/>
                  <p:nvPr/>
                </p:nvSpPr>
                <p:spPr bwMode="gray">
                  <a:xfrm rot="16200000">
                    <a:off x="6595070" y="509297"/>
                    <a:ext cx="1094097" cy="3744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谷町</a:t>
                    </a:r>
                    <a:r>
                      <a:rPr lang="ja-JP" altLang="en-US" sz="700" dirty="0">
                        <a:solidFill>
                          <a:schemeClr val="tx1"/>
                        </a:solidFill>
                      </a:rPr>
                      <a:t>線</a:t>
                    </a:r>
                  </a:p>
                </p:txBody>
              </p:sp>
            </p:grpSp>
            <p:cxnSp>
              <p:nvCxnSpPr>
                <p:cNvPr id="116" name="直線コネクタ 115"/>
                <p:cNvCxnSpPr>
                  <a:stCxn id="212" idx="3"/>
                  <a:endCxn id="117" idx="2"/>
                </p:cNvCxnSpPr>
                <p:nvPr/>
              </p:nvCxnSpPr>
              <p:spPr bwMode="gray">
                <a:xfrm>
                  <a:off x="5655342" y="264137"/>
                  <a:ext cx="718058" cy="15527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7" name="円/楕円 116"/>
                <p:cNvSpPr/>
                <p:nvPr/>
              </p:nvSpPr>
              <p:spPr bwMode="gray">
                <a:xfrm>
                  <a:off x="6373400" y="288026"/>
                  <a:ext cx="264316" cy="262774"/>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cxnSp>
              <p:nvCxnSpPr>
                <p:cNvPr id="119" name="直線コネクタ 118"/>
                <p:cNvCxnSpPr>
                  <a:endCxn id="120" idx="5"/>
                </p:cNvCxnSpPr>
                <p:nvPr/>
              </p:nvCxnSpPr>
              <p:spPr bwMode="gray">
                <a:xfrm>
                  <a:off x="4855787" y="1675953"/>
                  <a:ext cx="1669595" cy="348773"/>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0" name="円/楕円 119"/>
                <p:cNvSpPr/>
                <p:nvPr/>
              </p:nvSpPr>
              <p:spPr bwMode="gray">
                <a:xfrm>
                  <a:off x="6300714" y="1800174"/>
                  <a:ext cx="264316" cy="262774"/>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grpSp>
          <p:sp>
            <p:nvSpPr>
              <p:cNvPr id="113" name="正方形/長方形 112"/>
              <p:cNvSpPr/>
              <p:nvPr/>
            </p:nvSpPr>
            <p:spPr bwMode="gray">
              <a:xfrm>
                <a:off x="7756723" y="1370664"/>
                <a:ext cx="979288" cy="2467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京阪本線・中之島線</a:t>
                </a:r>
              </a:p>
            </p:txBody>
          </p:sp>
        </p:grpSp>
        <p:sp>
          <p:nvSpPr>
            <p:cNvPr id="109" name="正方形/長方形 108"/>
            <p:cNvSpPr/>
            <p:nvPr/>
          </p:nvSpPr>
          <p:spPr bwMode="gray">
            <a:xfrm>
              <a:off x="7885498" y="2781309"/>
              <a:ext cx="863990" cy="1428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近鉄難波線</a:t>
              </a:r>
              <a:endParaRPr lang="en-US" altLang="ja-JP" sz="700" dirty="0">
                <a:solidFill>
                  <a:schemeClr val="tx1"/>
                </a:solidFill>
              </a:endParaRPr>
            </a:p>
          </p:txBody>
        </p:sp>
        <p:sp>
          <p:nvSpPr>
            <p:cNvPr id="110" name="正方形/長方形 109"/>
            <p:cNvSpPr/>
            <p:nvPr/>
          </p:nvSpPr>
          <p:spPr bwMode="gray">
            <a:xfrm>
              <a:off x="6750483" y="2305683"/>
              <a:ext cx="862492" cy="1444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阪神なんば線</a:t>
              </a:r>
              <a:endParaRPr lang="en-US" altLang="ja-JP" sz="700" dirty="0">
                <a:solidFill>
                  <a:schemeClr val="tx1"/>
                </a:solidFill>
              </a:endParaRPr>
            </a:p>
          </p:txBody>
        </p:sp>
      </p:grpSp>
      <p:sp>
        <p:nvSpPr>
          <p:cNvPr id="3075" name="正方形/長方形 25"/>
          <p:cNvSpPr>
            <a:spLocks noChangeArrowheads="1"/>
          </p:cNvSpPr>
          <p:nvPr/>
        </p:nvSpPr>
        <p:spPr bwMode="gray">
          <a:xfrm>
            <a:off x="4763" y="0"/>
            <a:ext cx="9472612"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第五区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中央区・浪速区・住之江区・</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住吉区・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西成</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76" name="タイトル 3"/>
          <p:cNvSpPr txBox="1">
            <a:spLocks/>
          </p:cNvSpPr>
          <p:nvPr/>
        </p:nvSpPr>
        <p:spPr bwMode="auto">
          <a:xfrm>
            <a:off x="4354513" y="549275"/>
            <a:ext cx="5461000"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077" name="タイトル 3"/>
          <p:cNvSpPr>
            <a:spLocks/>
          </p:cNvSpPr>
          <p:nvPr/>
        </p:nvSpPr>
        <p:spPr bwMode="auto">
          <a:xfrm>
            <a:off x="80963" y="549275"/>
            <a:ext cx="4133850"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98425" y="568325"/>
            <a:ext cx="1325563"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3079" name="Text Box 8"/>
          <p:cNvSpPr txBox="1">
            <a:spLocks noChangeArrowheads="1"/>
          </p:cNvSpPr>
          <p:nvPr/>
        </p:nvSpPr>
        <p:spPr bwMode="auto">
          <a:xfrm>
            <a:off x="80963" y="2565400"/>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3080" name="Text Box 9"/>
          <p:cNvSpPr txBox="1">
            <a:spLocks noChangeArrowheads="1"/>
          </p:cNvSpPr>
          <p:nvPr/>
        </p:nvSpPr>
        <p:spPr bwMode="auto">
          <a:xfrm>
            <a:off x="80963" y="836613"/>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3081" name="Text Box 10"/>
          <p:cNvSpPr txBox="1">
            <a:spLocks noChangeArrowheads="1"/>
          </p:cNvSpPr>
          <p:nvPr/>
        </p:nvSpPr>
        <p:spPr bwMode="auto">
          <a:xfrm>
            <a:off x="80963" y="5084763"/>
            <a:ext cx="2808287"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市民利用施設</a:t>
            </a:r>
            <a:r>
              <a:rPr lang="ja-JP" altLang="en-US" sz="900">
                <a:solidFill>
                  <a:srgbClr val="000000"/>
                </a:solidFill>
                <a:latin typeface="HGP創英角ｺﾞｼｯｸUB" pitchFamily="50" charset="-128"/>
                <a:ea typeface="HGP創英角ｺﾞｼｯｸUB" pitchFamily="50" charset="-128"/>
              </a:rPr>
              <a:t>（Ｈ</a:t>
            </a:r>
            <a:r>
              <a:rPr lang="en-US" altLang="ja-JP" sz="900">
                <a:solidFill>
                  <a:srgbClr val="000000"/>
                </a:solidFill>
                <a:latin typeface="HGP創英角ｺﾞｼｯｸUB" pitchFamily="50" charset="-128"/>
                <a:ea typeface="HGP創英角ｺﾞｼｯｸUB" pitchFamily="50" charset="-128"/>
              </a:rPr>
              <a:t>29</a:t>
            </a:r>
            <a:r>
              <a:rPr lang="ja-JP" altLang="en-US" sz="900">
                <a:solidFill>
                  <a:srgbClr val="000000"/>
                </a:solidFill>
                <a:latin typeface="HGP創英角ｺﾞｼｯｸUB" pitchFamily="50" charset="-128"/>
                <a:ea typeface="HGP創英角ｺﾞｼｯｸUB" pitchFamily="50" charset="-128"/>
              </a:rPr>
              <a:t>年</a:t>
            </a:r>
            <a:r>
              <a:rPr lang="en-US" altLang="ja-JP" sz="900">
                <a:solidFill>
                  <a:srgbClr val="000000"/>
                </a:solidFill>
                <a:latin typeface="HGP創英角ｺﾞｼｯｸUB" pitchFamily="50" charset="-128"/>
                <a:ea typeface="HGP創英角ｺﾞｼｯｸUB" pitchFamily="50" charset="-128"/>
              </a:rPr>
              <a:t>4</a:t>
            </a:r>
            <a:r>
              <a:rPr lang="ja-JP" altLang="en-US" sz="900">
                <a:solidFill>
                  <a:srgbClr val="000000"/>
                </a:solidFill>
                <a:latin typeface="HGP創英角ｺﾞｼｯｸUB" pitchFamily="50" charset="-128"/>
                <a:ea typeface="HGP創英角ｺﾞｼｯｸUB" pitchFamily="50" charset="-128"/>
              </a:rPr>
              <a:t>月現在）</a:t>
            </a:r>
            <a:r>
              <a:rPr lang="en-US" altLang="ja-JP" sz="1100">
                <a:solidFill>
                  <a:srgbClr val="000000"/>
                </a:solidFill>
                <a:latin typeface="HGP創英角ｺﾞｼｯｸUB" pitchFamily="50" charset="-128"/>
                <a:ea typeface="HGP創英角ｺﾞｼｯｸUB" pitchFamily="50" charset="-128"/>
              </a:rPr>
              <a:t>】</a:t>
            </a:r>
          </a:p>
        </p:txBody>
      </p:sp>
      <p:sp>
        <p:nvSpPr>
          <p:cNvPr id="3082" name="Rectangle 106"/>
          <p:cNvSpPr>
            <a:spLocks noChangeArrowheads="1"/>
          </p:cNvSpPr>
          <p:nvPr/>
        </p:nvSpPr>
        <p:spPr bwMode="auto">
          <a:xfrm>
            <a:off x="314325" y="4868863"/>
            <a:ext cx="3667125"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a:latin typeface="ＭＳ Ｐ明朝" charset="-128"/>
                <a:ea typeface="ＭＳ Ｐ明朝" charset="-128"/>
              </a:rPr>
              <a:t>※</a:t>
            </a:r>
            <a:r>
              <a:rPr lang="ja-JP" altLang="en-US" sz="800">
                <a:latin typeface="ＭＳ Ｐ明朝" charset="-128"/>
                <a:ea typeface="ＭＳ Ｐ明朝" charset="-128"/>
              </a:rPr>
              <a:t>近似市は、府内市が対象。近似市の歳出額（一般財源）は、消防、下水道、</a:t>
            </a:r>
          </a:p>
          <a:p>
            <a:pPr marL="85725" indent="-85725">
              <a:lnSpc>
                <a:spcPct val="90000"/>
              </a:lnSpc>
              <a:buFont typeface="Wingdings" pitchFamily="2" charset="2"/>
              <a:buNone/>
            </a:pPr>
            <a:r>
              <a:rPr lang="ja-JP" altLang="en-US" sz="800">
                <a:latin typeface="ＭＳ Ｐ明朝" charset="-128"/>
                <a:ea typeface="ＭＳ Ｐ明朝" charset="-128"/>
              </a:rPr>
              <a:t>　 病院、高等学校、特別支援学校、港湾を除いたベース</a:t>
            </a:r>
          </a:p>
        </p:txBody>
      </p:sp>
      <p:sp>
        <p:nvSpPr>
          <p:cNvPr id="3083" name="テキスト ボックス 24"/>
          <p:cNvSpPr txBox="1">
            <a:spLocks noChangeArrowheads="1"/>
          </p:cNvSpPr>
          <p:nvPr/>
        </p:nvSpPr>
        <p:spPr bwMode="gray">
          <a:xfrm>
            <a:off x="4376738" y="574675"/>
            <a:ext cx="1793875"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区役所等の現況位置図</a:t>
            </a:r>
          </a:p>
        </p:txBody>
      </p:sp>
      <p:graphicFrame>
        <p:nvGraphicFramePr>
          <p:cNvPr id="101" name="Group 11"/>
          <p:cNvGraphicFramePr>
            <a:graphicFrameLocks noGrp="1"/>
          </p:cNvGraphicFramePr>
          <p:nvPr/>
        </p:nvGraphicFramePr>
        <p:xfrm>
          <a:off x="160338" y="1125538"/>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551,945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513,095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470,391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304,488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958,536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174%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10,899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17,386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50.64k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2" name="Group 40"/>
          <p:cNvGraphicFramePr>
            <a:graphicFrameLocks noGrp="1"/>
          </p:cNvGraphicFramePr>
          <p:nvPr/>
        </p:nvGraphicFramePr>
        <p:xfrm>
          <a:off x="193675" y="5300663"/>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221</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4.48㎡</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3" name="Group 180"/>
          <p:cNvGraphicFramePr>
            <a:graphicFrameLocks noGrp="1"/>
          </p:cNvGraphicFramePr>
          <p:nvPr/>
        </p:nvGraphicFramePr>
        <p:xfrm>
          <a:off x="142875" y="2800350"/>
          <a:ext cx="4009532" cy="2002800"/>
        </p:xfrm>
        <a:graphic>
          <a:graphicData uri="http://schemas.openxmlformats.org/drawingml/2006/table">
            <a:tbl>
              <a:tblPr/>
              <a:tblGrid>
                <a:gridCol w="1357238"/>
                <a:gridCol w="548604"/>
                <a:gridCol w="777543"/>
                <a:gridCol w="1326147"/>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2,620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5,438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2400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1,544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堺市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1,906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16599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88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 ⇔ 浪速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3.1km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 ⇔ 住之江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9.1km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 ⇔ 住吉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9.6km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中央 ⇔ 西成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5.9km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浪速 ⇔ 住之江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6.2km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浪速 ⇔ 住吉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7.0km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浪速 ⇔ 西成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住之江 ⇔ 住吉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2.1km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住之江 ⇔ 西成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3.3km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住吉 ⇔ 西成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4.2km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4" name="正方形/長方形 103"/>
          <p:cNvSpPr>
            <a:spLocks/>
          </p:cNvSpPr>
          <p:nvPr/>
        </p:nvSpPr>
        <p:spPr bwMode="gray">
          <a:xfrm>
            <a:off x="7918450" y="0"/>
            <a:ext cx="1987550"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05" name="正方形/長方形 26"/>
          <p:cNvSpPr>
            <a:spLocks/>
          </p:cNvSpPr>
          <p:nvPr/>
        </p:nvSpPr>
        <p:spPr bwMode="gray">
          <a:xfrm>
            <a:off x="8018463" y="84138"/>
            <a:ext cx="1789112"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0" name="Group 206"/>
          <p:cNvGrpSpPr>
            <a:grpSpLocks noChangeAspect="1"/>
          </p:cNvGrpSpPr>
          <p:nvPr/>
        </p:nvGrpSpPr>
        <p:grpSpPr bwMode="auto">
          <a:xfrm>
            <a:off x="8108950" y="128588"/>
            <a:ext cx="1606550" cy="1441450"/>
            <a:chOff x="1698" y="1802"/>
            <a:chExt cx="13239" cy="12848"/>
          </a:xfrm>
        </p:grpSpPr>
        <p:sp>
          <p:nvSpPr>
            <p:cNvPr id="3198" name="Freeform 207"/>
            <p:cNvSpPr>
              <a:spLocks noChangeAspect="1"/>
            </p:cNvSpPr>
            <p:nvPr/>
          </p:nvSpPr>
          <p:spPr bwMode="auto">
            <a:xfrm>
              <a:off x="8871" y="10269"/>
              <a:ext cx="1970" cy="2259"/>
            </a:xfrm>
            <a:custGeom>
              <a:avLst/>
              <a:gdLst>
                <a:gd name="T0" fmla="*/ 2147483647 w 1234"/>
                <a:gd name="T1" fmla="*/ 2147483647 h 1419"/>
                <a:gd name="T2" fmla="*/ 2147483647 w 1234"/>
                <a:gd name="T3" fmla="*/ 2147483647 h 1419"/>
                <a:gd name="T4" fmla="*/ 2147483647 w 1234"/>
                <a:gd name="T5" fmla="*/ 2147483647 h 1419"/>
                <a:gd name="T6" fmla="*/ 2147483647 w 1234"/>
                <a:gd name="T7" fmla="*/ 2147483647 h 1419"/>
                <a:gd name="T8" fmla="*/ 2147483647 w 1234"/>
                <a:gd name="T9" fmla="*/ 2147483647 h 1419"/>
                <a:gd name="T10" fmla="*/ 2147483647 w 1234"/>
                <a:gd name="T11" fmla="*/ 2147483647 h 1419"/>
                <a:gd name="T12" fmla="*/ 2147483647 w 1234"/>
                <a:gd name="T13" fmla="*/ 2147483647 h 1419"/>
                <a:gd name="T14" fmla="*/ 2147483647 w 1234"/>
                <a:gd name="T15" fmla="*/ 2147483647 h 1419"/>
                <a:gd name="T16" fmla="*/ 2147483647 w 1234"/>
                <a:gd name="T17" fmla="*/ 2147483647 h 1419"/>
                <a:gd name="T18" fmla="*/ 2147483647 w 1234"/>
                <a:gd name="T19" fmla="*/ 2147483647 h 1419"/>
                <a:gd name="T20" fmla="*/ 2147483647 w 1234"/>
                <a:gd name="T21" fmla="*/ 2147483647 h 1419"/>
                <a:gd name="T22" fmla="*/ 2147483647 w 1234"/>
                <a:gd name="T23" fmla="*/ 2147483647 h 1419"/>
                <a:gd name="T24" fmla="*/ 2147483647 w 1234"/>
                <a:gd name="T25" fmla="*/ 2147483647 h 1419"/>
                <a:gd name="T26" fmla="*/ 2147483647 w 1234"/>
                <a:gd name="T27" fmla="*/ 2147483647 h 1419"/>
                <a:gd name="T28" fmla="*/ 2147483647 w 1234"/>
                <a:gd name="T29" fmla="*/ 2147483647 h 1419"/>
                <a:gd name="T30" fmla="*/ 2147483647 w 1234"/>
                <a:gd name="T31" fmla="*/ 2147483647 h 1419"/>
                <a:gd name="T32" fmla="*/ 2147483647 w 1234"/>
                <a:gd name="T33" fmla="*/ 2147483647 h 1419"/>
                <a:gd name="T34" fmla="*/ 2147483647 w 1234"/>
                <a:gd name="T35" fmla="*/ 2147483647 h 1419"/>
                <a:gd name="T36" fmla="*/ 2147483647 w 1234"/>
                <a:gd name="T37" fmla="*/ 2147483647 h 1419"/>
                <a:gd name="T38" fmla="*/ 2147483647 w 1234"/>
                <a:gd name="T39" fmla="*/ 2147483647 h 1419"/>
                <a:gd name="T40" fmla="*/ 2147483647 w 1234"/>
                <a:gd name="T41" fmla="*/ 2147483647 h 1419"/>
                <a:gd name="T42" fmla="*/ 2147483647 w 1234"/>
                <a:gd name="T43" fmla="*/ 2147483647 h 1419"/>
                <a:gd name="T44" fmla="*/ 2147483647 w 1234"/>
                <a:gd name="T45" fmla="*/ 2147483647 h 1419"/>
                <a:gd name="T46" fmla="*/ 0 w 1234"/>
                <a:gd name="T47" fmla="*/ 2147483647 h 1419"/>
                <a:gd name="T48" fmla="*/ 2147483647 w 1234"/>
                <a:gd name="T49" fmla="*/ 2147483647 h 1419"/>
                <a:gd name="T50" fmla="*/ 2147483647 w 1234"/>
                <a:gd name="T51" fmla="*/ 2147483647 h 1419"/>
                <a:gd name="T52" fmla="*/ 2147483647 w 1234"/>
                <a:gd name="T53" fmla="*/ 2147483647 h 1419"/>
                <a:gd name="T54" fmla="*/ 2147483647 w 1234"/>
                <a:gd name="T55" fmla="*/ 2147483647 h 1419"/>
                <a:gd name="T56" fmla="*/ 2147483647 w 1234"/>
                <a:gd name="T57" fmla="*/ 2147483647 h 1419"/>
                <a:gd name="T58" fmla="*/ 2147483647 w 1234"/>
                <a:gd name="T59" fmla="*/ 2147483647 h 1419"/>
                <a:gd name="T60" fmla="*/ 2147483647 w 1234"/>
                <a:gd name="T61" fmla="*/ 2147483647 h 1419"/>
                <a:gd name="T62" fmla="*/ 2147483647 w 1234"/>
                <a:gd name="T63" fmla="*/ 2147483647 h 1419"/>
                <a:gd name="T64" fmla="*/ 2147483647 w 1234"/>
                <a:gd name="T65" fmla="*/ 2147483647 h 1419"/>
                <a:gd name="T66" fmla="*/ 2147483647 w 1234"/>
                <a:gd name="T67" fmla="*/ 2147483647 h 1419"/>
                <a:gd name="T68" fmla="*/ 2147483647 w 1234"/>
                <a:gd name="T69" fmla="*/ 2147483647 h 1419"/>
                <a:gd name="T70" fmla="*/ 2147483647 w 1234"/>
                <a:gd name="T71" fmla="*/ 2147483647 h 1419"/>
                <a:gd name="T72" fmla="*/ 2147483647 w 1234"/>
                <a:gd name="T73" fmla="*/ 2147483647 h 1419"/>
                <a:gd name="T74" fmla="*/ 2147483647 w 1234"/>
                <a:gd name="T75" fmla="*/ 2147483647 h 1419"/>
                <a:gd name="T76" fmla="*/ 2147483647 w 1234"/>
                <a:gd name="T77" fmla="*/ 2147483647 h 1419"/>
                <a:gd name="T78" fmla="*/ 2147483647 w 1234"/>
                <a:gd name="T79" fmla="*/ 2147483647 h 1419"/>
                <a:gd name="T80" fmla="*/ 2147483647 w 1234"/>
                <a:gd name="T81" fmla="*/ 2147483647 h 1419"/>
                <a:gd name="T82" fmla="*/ 2147483647 w 1234"/>
                <a:gd name="T83" fmla="*/ 2147483647 h 1419"/>
                <a:gd name="T84" fmla="*/ 2147483647 w 1234"/>
                <a:gd name="T85" fmla="*/ 2147483647 h 1419"/>
                <a:gd name="T86" fmla="*/ 2147483647 w 1234"/>
                <a:gd name="T87" fmla="*/ 2147483647 h 1419"/>
                <a:gd name="T88" fmla="*/ 2147483647 w 1234"/>
                <a:gd name="T89" fmla="*/ 2147483647 h 1419"/>
                <a:gd name="T90" fmla="*/ 2147483647 w 1234"/>
                <a:gd name="T91" fmla="*/ 2147483647 h 1419"/>
                <a:gd name="T92" fmla="*/ 2147483647 w 1234"/>
                <a:gd name="T93" fmla="*/ 2147483647 h 1419"/>
                <a:gd name="T94" fmla="*/ 2147483647 w 1234"/>
                <a:gd name="T95" fmla="*/ 2147483647 h 1419"/>
                <a:gd name="T96" fmla="*/ 2147483647 w 1234"/>
                <a:gd name="T97" fmla="*/ 2147483647 h 1419"/>
                <a:gd name="T98" fmla="*/ 2147483647 w 1234"/>
                <a:gd name="T99" fmla="*/ 2147483647 h 1419"/>
                <a:gd name="T100" fmla="*/ 2147483647 w 1234"/>
                <a:gd name="T101" fmla="*/ 2147483647 h 1419"/>
                <a:gd name="T102" fmla="*/ 2147483647 w 1234"/>
                <a:gd name="T103" fmla="*/ 2147483647 h 1419"/>
                <a:gd name="T104" fmla="*/ 2147483647 w 1234"/>
                <a:gd name="T105" fmla="*/ 2147483647 h 1419"/>
                <a:gd name="T106" fmla="*/ 2147483647 w 1234"/>
                <a:gd name="T107" fmla="*/ 2147483647 h 1419"/>
                <a:gd name="T108" fmla="*/ 2147483647 w 1234"/>
                <a:gd name="T109" fmla="*/ 2147483647 h 1419"/>
                <a:gd name="T110" fmla="*/ 2147483647 w 1234"/>
                <a:gd name="T111" fmla="*/ 2147483647 h 1419"/>
                <a:gd name="T112" fmla="*/ 2147483647 w 1234"/>
                <a:gd name="T113" fmla="*/ 2147483647 h 1419"/>
                <a:gd name="T114" fmla="*/ 2147483647 w 1234"/>
                <a:gd name="T115" fmla="*/ 2147483647 h 1419"/>
                <a:gd name="T116" fmla="*/ 2147483647 w 1234"/>
                <a:gd name="T117" fmla="*/ 2147483647 h 1419"/>
                <a:gd name="T118" fmla="*/ 2147483647 w 1234"/>
                <a:gd name="T119" fmla="*/ 2147483647 h 1419"/>
                <a:gd name="T120" fmla="*/ 2147483647 w 1234"/>
                <a:gd name="T121" fmla="*/ 2147483647 h 1419"/>
                <a:gd name="T122" fmla="*/ 2147483647 w 1234"/>
                <a:gd name="T123" fmla="*/ 2147483647 h 1419"/>
                <a:gd name="T124" fmla="*/ 2147483647 w 1234"/>
                <a:gd name="T125" fmla="*/ 2147483647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a:lstStyle/>
            <a:p>
              <a:endParaRPr lang="ja-JP" altLang="en-US"/>
            </a:p>
          </p:txBody>
        </p:sp>
        <p:sp>
          <p:nvSpPr>
            <p:cNvPr id="3199" name="Freeform 208"/>
            <p:cNvSpPr>
              <a:spLocks noChangeAspect="1"/>
            </p:cNvSpPr>
            <p:nvPr/>
          </p:nvSpPr>
          <p:spPr bwMode="auto">
            <a:xfrm>
              <a:off x="10660" y="3383"/>
              <a:ext cx="2443" cy="2461"/>
            </a:xfrm>
            <a:custGeom>
              <a:avLst/>
              <a:gdLst>
                <a:gd name="T0" fmla="*/ 2147483647 w 1531"/>
                <a:gd name="T1" fmla="*/ 2147483647 h 1546"/>
                <a:gd name="T2" fmla="*/ 2147483647 w 1531"/>
                <a:gd name="T3" fmla="*/ 2147483647 h 1546"/>
                <a:gd name="T4" fmla="*/ 2147483647 w 1531"/>
                <a:gd name="T5" fmla="*/ 2147483647 h 1546"/>
                <a:gd name="T6" fmla="*/ 2147483647 w 1531"/>
                <a:gd name="T7" fmla="*/ 2147483647 h 1546"/>
                <a:gd name="T8" fmla="*/ 2147483647 w 1531"/>
                <a:gd name="T9" fmla="*/ 2147483647 h 1546"/>
                <a:gd name="T10" fmla="*/ 2147483647 w 1531"/>
                <a:gd name="T11" fmla="*/ 2147483647 h 1546"/>
                <a:gd name="T12" fmla="*/ 2147483647 w 1531"/>
                <a:gd name="T13" fmla="*/ 2147483647 h 1546"/>
                <a:gd name="T14" fmla="*/ 2147483647 w 1531"/>
                <a:gd name="T15" fmla="*/ 2147483647 h 1546"/>
                <a:gd name="T16" fmla="*/ 2147483647 w 1531"/>
                <a:gd name="T17" fmla="*/ 2147483647 h 1546"/>
                <a:gd name="T18" fmla="*/ 2147483647 w 1531"/>
                <a:gd name="T19" fmla="*/ 2147483647 h 1546"/>
                <a:gd name="T20" fmla="*/ 2147483647 w 1531"/>
                <a:gd name="T21" fmla="*/ 2147483647 h 1546"/>
                <a:gd name="T22" fmla="*/ 2147483647 w 1531"/>
                <a:gd name="T23" fmla="*/ 2147483647 h 1546"/>
                <a:gd name="T24" fmla="*/ 2147483647 w 1531"/>
                <a:gd name="T25" fmla="*/ 2147483647 h 1546"/>
                <a:gd name="T26" fmla="*/ 2147483647 w 1531"/>
                <a:gd name="T27" fmla="*/ 2147483647 h 1546"/>
                <a:gd name="T28" fmla="*/ 2147483647 w 1531"/>
                <a:gd name="T29" fmla="*/ 2147483647 h 1546"/>
                <a:gd name="T30" fmla="*/ 2147483647 w 1531"/>
                <a:gd name="T31" fmla="*/ 2147483647 h 1546"/>
                <a:gd name="T32" fmla="*/ 2147483647 w 1531"/>
                <a:gd name="T33" fmla="*/ 2147483647 h 1546"/>
                <a:gd name="T34" fmla="*/ 2147483647 w 1531"/>
                <a:gd name="T35" fmla="*/ 2147483647 h 1546"/>
                <a:gd name="T36" fmla="*/ 2147483647 w 1531"/>
                <a:gd name="T37" fmla="*/ 2147483647 h 1546"/>
                <a:gd name="T38" fmla="*/ 2147483647 w 1531"/>
                <a:gd name="T39" fmla="*/ 2147483647 h 1546"/>
                <a:gd name="T40" fmla="*/ 2147483647 w 1531"/>
                <a:gd name="T41" fmla="*/ 2147483647 h 1546"/>
                <a:gd name="T42" fmla="*/ 2147483647 w 1531"/>
                <a:gd name="T43" fmla="*/ 2147483647 h 1546"/>
                <a:gd name="T44" fmla="*/ 2147483647 w 1531"/>
                <a:gd name="T45" fmla="*/ 2147483647 h 1546"/>
                <a:gd name="T46" fmla="*/ 2147483647 w 1531"/>
                <a:gd name="T47" fmla="*/ 2147483647 h 1546"/>
                <a:gd name="T48" fmla="*/ 2147483647 w 1531"/>
                <a:gd name="T49" fmla="*/ 2147483647 h 1546"/>
                <a:gd name="T50" fmla="*/ 2147483647 w 1531"/>
                <a:gd name="T51" fmla="*/ 2147483647 h 1546"/>
                <a:gd name="T52" fmla="*/ 2147483647 w 1531"/>
                <a:gd name="T53" fmla="*/ 2147483647 h 1546"/>
                <a:gd name="T54" fmla="*/ 2147483647 w 1531"/>
                <a:gd name="T55" fmla="*/ 2147483647 h 1546"/>
                <a:gd name="T56" fmla="*/ 2147483647 w 1531"/>
                <a:gd name="T57" fmla="*/ 2147483647 h 1546"/>
                <a:gd name="T58" fmla="*/ 2147483647 w 1531"/>
                <a:gd name="T59" fmla="*/ 2147483647 h 1546"/>
                <a:gd name="T60" fmla="*/ 2147483647 w 1531"/>
                <a:gd name="T61" fmla="*/ 2147483647 h 1546"/>
                <a:gd name="T62" fmla="*/ 2147483647 w 1531"/>
                <a:gd name="T63" fmla="*/ 2147483647 h 1546"/>
                <a:gd name="T64" fmla="*/ 2147483647 w 1531"/>
                <a:gd name="T65" fmla="*/ 2147483647 h 1546"/>
                <a:gd name="T66" fmla="*/ 2147483647 w 1531"/>
                <a:gd name="T67" fmla="*/ 2147483647 h 1546"/>
                <a:gd name="T68" fmla="*/ 2147483647 w 1531"/>
                <a:gd name="T69" fmla="*/ 2147483647 h 1546"/>
                <a:gd name="T70" fmla="*/ 2147483647 w 1531"/>
                <a:gd name="T71" fmla="*/ 2147483647 h 1546"/>
                <a:gd name="T72" fmla="*/ 2147483647 w 1531"/>
                <a:gd name="T73" fmla="*/ 2147483647 h 1546"/>
                <a:gd name="T74" fmla="*/ 2147483647 w 1531"/>
                <a:gd name="T75" fmla="*/ 2147483647 h 1546"/>
                <a:gd name="T76" fmla="*/ 2147483647 w 1531"/>
                <a:gd name="T77" fmla="*/ 2147483647 h 1546"/>
                <a:gd name="T78" fmla="*/ 2147483647 w 1531"/>
                <a:gd name="T79" fmla="*/ 2147483647 h 1546"/>
                <a:gd name="T80" fmla="*/ 2147483647 w 1531"/>
                <a:gd name="T81" fmla="*/ 2147483647 h 1546"/>
                <a:gd name="T82" fmla="*/ 2147483647 w 1531"/>
                <a:gd name="T83" fmla="*/ 2147483647 h 1546"/>
                <a:gd name="T84" fmla="*/ 2147483647 w 1531"/>
                <a:gd name="T85" fmla="*/ 2147483647 h 1546"/>
                <a:gd name="T86" fmla="*/ 2147483647 w 1531"/>
                <a:gd name="T87" fmla="*/ 2147483647 h 1546"/>
                <a:gd name="T88" fmla="*/ 2147483647 w 1531"/>
                <a:gd name="T89" fmla="*/ 2147483647 h 1546"/>
                <a:gd name="T90" fmla="*/ 2147483647 w 1531"/>
                <a:gd name="T91" fmla="*/ 2147483647 h 1546"/>
                <a:gd name="T92" fmla="*/ 2147483647 w 1531"/>
                <a:gd name="T93" fmla="*/ 2147483647 h 1546"/>
                <a:gd name="T94" fmla="*/ 2147483647 w 1531"/>
                <a:gd name="T95" fmla="*/ 2147483647 h 1546"/>
                <a:gd name="T96" fmla="*/ 2147483647 w 1531"/>
                <a:gd name="T97" fmla="*/ 2147483647 h 1546"/>
                <a:gd name="T98" fmla="*/ 2147483647 w 1531"/>
                <a:gd name="T99" fmla="*/ 2147483647 h 1546"/>
                <a:gd name="T100" fmla="*/ 2147483647 w 1531"/>
                <a:gd name="T101" fmla="*/ 2147483647 h 1546"/>
                <a:gd name="T102" fmla="*/ 2147483647 w 1531"/>
                <a:gd name="T103" fmla="*/ 2147483647 h 1546"/>
                <a:gd name="T104" fmla="*/ 2147483647 w 1531"/>
                <a:gd name="T105" fmla="*/ 2147483647 h 1546"/>
                <a:gd name="T106" fmla="*/ 2147483647 w 1531"/>
                <a:gd name="T107" fmla="*/ 2147483647 h 1546"/>
                <a:gd name="T108" fmla="*/ 2147483647 w 1531"/>
                <a:gd name="T109" fmla="*/ 2147483647 h 1546"/>
                <a:gd name="T110" fmla="*/ 2147483647 w 1531"/>
                <a:gd name="T111" fmla="*/ 2147483647 h 1546"/>
                <a:gd name="T112" fmla="*/ 2147483647 w 1531"/>
                <a:gd name="T113" fmla="*/ 2147483647 h 1546"/>
                <a:gd name="T114" fmla="*/ 2147483647 w 1531"/>
                <a:gd name="T115" fmla="*/ 2147483647 h 1546"/>
                <a:gd name="T116" fmla="*/ 2147483647 w 1531"/>
                <a:gd name="T117" fmla="*/ 2147483647 h 1546"/>
                <a:gd name="T118" fmla="*/ 2147483647 w 1531"/>
                <a:gd name="T119" fmla="*/ 2147483647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a:solidFill>
                <a:srgbClr val="000000"/>
              </a:solidFill>
              <a:round/>
              <a:headEnd/>
              <a:tailEnd/>
            </a:ln>
          </p:spPr>
          <p:txBody>
            <a:bodyPr/>
            <a:lstStyle/>
            <a:p>
              <a:endParaRPr lang="ja-JP" altLang="en-US"/>
            </a:p>
          </p:txBody>
        </p:sp>
        <p:sp>
          <p:nvSpPr>
            <p:cNvPr id="3200" name="Freeform 209"/>
            <p:cNvSpPr>
              <a:spLocks noChangeAspect="1"/>
            </p:cNvSpPr>
            <p:nvPr/>
          </p:nvSpPr>
          <p:spPr bwMode="auto">
            <a:xfrm>
              <a:off x="4526" y="8192"/>
              <a:ext cx="3147" cy="2461"/>
            </a:xfrm>
            <a:custGeom>
              <a:avLst/>
              <a:gdLst>
                <a:gd name="T0" fmla="*/ 2147483647 w 1972"/>
                <a:gd name="T1" fmla="*/ 2147483647 h 1546"/>
                <a:gd name="T2" fmla="*/ 2147483647 w 1972"/>
                <a:gd name="T3" fmla="*/ 2147483647 h 1546"/>
                <a:gd name="T4" fmla="*/ 2147483647 w 1972"/>
                <a:gd name="T5" fmla="*/ 2147483647 h 1546"/>
                <a:gd name="T6" fmla="*/ 2147483647 w 1972"/>
                <a:gd name="T7" fmla="*/ 2147483647 h 1546"/>
                <a:gd name="T8" fmla="*/ 2147483647 w 1972"/>
                <a:gd name="T9" fmla="*/ 2147483647 h 1546"/>
                <a:gd name="T10" fmla="*/ 2147483647 w 1972"/>
                <a:gd name="T11" fmla="*/ 2147483647 h 1546"/>
                <a:gd name="T12" fmla="*/ 2147483647 w 1972"/>
                <a:gd name="T13" fmla="*/ 2147483647 h 1546"/>
                <a:gd name="T14" fmla="*/ 2147483647 w 1972"/>
                <a:gd name="T15" fmla="*/ 2147483647 h 1546"/>
                <a:gd name="T16" fmla="*/ 2147483647 w 1972"/>
                <a:gd name="T17" fmla="*/ 2147483647 h 1546"/>
                <a:gd name="T18" fmla="*/ 2147483647 w 1972"/>
                <a:gd name="T19" fmla="*/ 2147483647 h 1546"/>
                <a:gd name="T20" fmla="*/ 2147483647 w 1972"/>
                <a:gd name="T21" fmla="*/ 2147483647 h 1546"/>
                <a:gd name="T22" fmla="*/ 2147483647 w 1972"/>
                <a:gd name="T23" fmla="*/ 2147483647 h 1546"/>
                <a:gd name="T24" fmla="*/ 2147483647 w 1972"/>
                <a:gd name="T25" fmla="*/ 2147483647 h 1546"/>
                <a:gd name="T26" fmla="*/ 2147483647 w 1972"/>
                <a:gd name="T27" fmla="*/ 2147483647 h 1546"/>
                <a:gd name="T28" fmla="*/ 2147483647 w 1972"/>
                <a:gd name="T29" fmla="*/ 2147483647 h 1546"/>
                <a:gd name="T30" fmla="*/ 2147483647 w 1972"/>
                <a:gd name="T31" fmla="*/ 2147483647 h 1546"/>
                <a:gd name="T32" fmla="*/ 2147483647 w 1972"/>
                <a:gd name="T33" fmla="*/ 2147483647 h 1546"/>
                <a:gd name="T34" fmla="*/ 2147483647 w 1972"/>
                <a:gd name="T35" fmla="*/ 2147483647 h 1546"/>
                <a:gd name="T36" fmla="*/ 2147483647 w 1972"/>
                <a:gd name="T37" fmla="*/ 2147483647 h 1546"/>
                <a:gd name="T38" fmla="*/ 2147483647 w 1972"/>
                <a:gd name="T39" fmla="*/ 2147483647 h 1546"/>
                <a:gd name="T40" fmla="*/ 2147483647 w 1972"/>
                <a:gd name="T41" fmla="*/ 2147483647 h 1546"/>
                <a:gd name="T42" fmla="*/ 2147483647 w 1972"/>
                <a:gd name="T43" fmla="*/ 2147483647 h 1546"/>
                <a:gd name="T44" fmla="*/ 2147483647 w 1972"/>
                <a:gd name="T45" fmla="*/ 2147483647 h 1546"/>
                <a:gd name="T46" fmla="*/ 2147483647 w 1972"/>
                <a:gd name="T47" fmla="*/ 2147483647 h 1546"/>
                <a:gd name="T48" fmla="*/ 2147483647 w 1972"/>
                <a:gd name="T49" fmla="*/ 2147483647 h 1546"/>
                <a:gd name="T50" fmla="*/ 2147483647 w 1972"/>
                <a:gd name="T51" fmla="*/ 2147483647 h 1546"/>
                <a:gd name="T52" fmla="*/ 2147483647 w 1972"/>
                <a:gd name="T53" fmla="*/ 2147483647 h 1546"/>
                <a:gd name="T54" fmla="*/ 2147483647 w 1972"/>
                <a:gd name="T55" fmla="*/ 2147483647 h 1546"/>
                <a:gd name="T56" fmla="*/ 2147483647 w 1972"/>
                <a:gd name="T57" fmla="*/ 2147483647 h 1546"/>
                <a:gd name="T58" fmla="*/ 2147483647 w 1972"/>
                <a:gd name="T59" fmla="*/ 2147483647 h 1546"/>
                <a:gd name="T60" fmla="*/ 2147483647 w 1972"/>
                <a:gd name="T61" fmla="*/ 2147483647 h 1546"/>
                <a:gd name="T62" fmla="*/ 2147483647 w 1972"/>
                <a:gd name="T63" fmla="*/ 2147483647 h 1546"/>
                <a:gd name="T64" fmla="*/ 2147483647 w 1972"/>
                <a:gd name="T65" fmla="*/ 2147483647 h 1546"/>
                <a:gd name="T66" fmla="*/ 2147483647 w 1972"/>
                <a:gd name="T67" fmla="*/ 2147483647 h 1546"/>
                <a:gd name="T68" fmla="*/ 2147483647 w 1972"/>
                <a:gd name="T69" fmla="*/ 2147483647 h 1546"/>
                <a:gd name="T70" fmla="*/ 2147483647 w 1972"/>
                <a:gd name="T71" fmla="*/ 2147483647 h 1546"/>
                <a:gd name="T72" fmla="*/ 2147483647 w 1972"/>
                <a:gd name="T73" fmla="*/ 2147483647 h 1546"/>
                <a:gd name="T74" fmla="*/ 2147483647 w 1972"/>
                <a:gd name="T75" fmla="*/ 2147483647 h 1546"/>
                <a:gd name="T76" fmla="*/ 2147483647 w 1972"/>
                <a:gd name="T77" fmla="*/ 2147483647 h 1546"/>
                <a:gd name="T78" fmla="*/ 2147483647 w 1972"/>
                <a:gd name="T79" fmla="*/ 2147483647 h 1546"/>
                <a:gd name="T80" fmla="*/ 2147483647 w 1972"/>
                <a:gd name="T81" fmla="*/ 2147483647 h 1546"/>
                <a:gd name="T82" fmla="*/ 2147483647 w 1972"/>
                <a:gd name="T83" fmla="*/ 2147483647 h 1546"/>
                <a:gd name="T84" fmla="*/ 2147483647 w 1972"/>
                <a:gd name="T85" fmla="*/ 2147483647 h 1546"/>
                <a:gd name="T86" fmla="*/ 2147483647 w 1972"/>
                <a:gd name="T87" fmla="*/ 2147483647 h 1546"/>
                <a:gd name="T88" fmla="*/ 2147483647 w 1972"/>
                <a:gd name="T89" fmla="*/ 2147483647 h 1546"/>
                <a:gd name="T90" fmla="*/ 2147483647 w 1972"/>
                <a:gd name="T91" fmla="*/ 2147483647 h 1546"/>
                <a:gd name="T92" fmla="*/ 2147483647 w 1972"/>
                <a:gd name="T93" fmla="*/ 2147483647 h 1546"/>
                <a:gd name="T94" fmla="*/ 2147483647 w 1972"/>
                <a:gd name="T95" fmla="*/ 2147483647 h 1546"/>
                <a:gd name="T96" fmla="*/ 2147483647 w 1972"/>
                <a:gd name="T97" fmla="*/ 2147483647 h 1546"/>
                <a:gd name="T98" fmla="*/ 2147483647 w 1972"/>
                <a:gd name="T99" fmla="*/ 2147483647 h 1546"/>
                <a:gd name="T100" fmla="*/ 2147483647 w 1972"/>
                <a:gd name="T101" fmla="*/ 2147483647 h 1546"/>
                <a:gd name="T102" fmla="*/ 2147483647 w 1972"/>
                <a:gd name="T103" fmla="*/ 2147483647 h 1546"/>
                <a:gd name="T104" fmla="*/ 2147483647 w 1972"/>
                <a:gd name="T105" fmla="*/ 2147483647 h 1546"/>
                <a:gd name="T106" fmla="*/ 2147483647 w 1972"/>
                <a:gd name="T107" fmla="*/ 2147483647 h 1546"/>
                <a:gd name="T108" fmla="*/ 2147483647 w 1972"/>
                <a:gd name="T109" fmla="*/ 2147483647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a:lstStyle/>
            <a:p>
              <a:endParaRPr lang="ja-JP" altLang="en-US"/>
            </a:p>
          </p:txBody>
        </p:sp>
        <p:sp>
          <p:nvSpPr>
            <p:cNvPr id="3201" name="Freeform 210"/>
            <p:cNvSpPr>
              <a:spLocks noChangeAspect="1"/>
            </p:cNvSpPr>
            <p:nvPr/>
          </p:nvSpPr>
          <p:spPr bwMode="auto">
            <a:xfrm>
              <a:off x="1698" y="6633"/>
              <a:ext cx="5838" cy="4133"/>
            </a:xfrm>
            <a:custGeom>
              <a:avLst/>
              <a:gdLst>
                <a:gd name="T0" fmla="*/ 5613 w 5838"/>
                <a:gd name="T1" fmla="*/ 1017 h 4133"/>
                <a:gd name="T2" fmla="*/ 5635 w 5838"/>
                <a:gd name="T3" fmla="*/ 1017 h 4133"/>
                <a:gd name="T4" fmla="*/ 5635 w 5838"/>
                <a:gd name="T5" fmla="*/ 1040 h 4133"/>
                <a:gd name="T6" fmla="*/ 5635 w 5838"/>
                <a:gd name="T7" fmla="*/ 1040 h 4133"/>
                <a:gd name="T8" fmla="*/ 5658 w 5838"/>
                <a:gd name="T9" fmla="*/ 1062 h 4133"/>
                <a:gd name="T10" fmla="*/ 5726 w 5838"/>
                <a:gd name="T11" fmla="*/ 1175 h 4133"/>
                <a:gd name="T12" fmla="*/ 5793 w 5838"/>
                <a:gd name="T13" fmla="*/ 1288 h 4133"/>
                <a:gd name="T14" fmla="*/ 5816 w 5838"/>
                <a:gd name="T15" fmla="*/ 1333 h 4133"/>
                <a:gd name="T16" fmla="*/ 5680 w 5838"/>
                <a:gd name="T17" fmla="*/ 1401 h 4133"/>
                <a:gd name="T18" fmla="*/ 5477 w 5838"/>
                <a:gd name="T19" fmla="*/ 1468 h 4133"/>
                <a:gd name="T20" fmla="*/ 5228 w 5838"/>
                <a:gd name="T21" fmla="*/ 1559 h 4133"/>
                <a:gd name="T22" fmla="*/ 4979 w 5838"/>
                <a:gd name="T23" fmla="*/ 1672 h 4133"/>
                <a:gd name="T24" fmla="*/ 4753 w 5838"/>
                <a:gd name="T25" fmla="*/ 1740 h 4133"/>
                <a:gd name="T26" fmla="*/ 4571 w 5838"/>
                <a:gd name="T27" fmla="*/ 1853 h 4133"/>
                <a:gd name="T28" fmla="*/ 4344 w 5838"/>
                <a:gd name="T29" fmla="*/ 1988 h 4133"/>
                <a:gd name="T30" fmla="*/ 4300 w 5838"/>
                <a:gd name="T31" fmla="*/ 2055 h 4133"/>
                <a:gd name="T32" fmla="*/ 4051 w 5838"/>
                <a:gd name="T33" fmla="*/ 2485 h 4133"/>
                <a:gd name="T34" fmla="*/ 3984 w 5838"/>
                <a:gd name="T35" fmla="*/ 2598 h 4133"/>
                <a:gd name="T36" fmla="*/ 3937 w 5838"/>
                <a:gd name="T37" fmla="*/ 2621 h 4133"/>
                <a:gd name="T38" fmla="*/ 3893 w 5838"/>
                <a:gd name="T39" fmla="*/ 2643 h 4133"/>
                <a:gd name="T40" fmla="*/ 3824 w 5838"/>
                <a:gd name="T41" fmla="*/ 2665 h 4133"/>
                <a:gd name="T42" fmla="*/ 3733 w 5838"/>
                <a:gd name="T43" fmla="*/ 2734 h 4133"/>
                <a:gd name="T44" fmla="*/ 3621 w 5838"/>
                <a:gd name="T45" fmla="*/ 2778 h 4133"/>
                <a:gd name="T46" fmla="*/ 3530 w 5838"/>
                <a:gd name="T47" fmla="*/ 2824 h 4133"/>
                <a:gd name="T48" fmla="*/ 3508 w 5838"/>
                <a:gd name="T49" fmla="*/ 2847 h 4133"/>
                <a:gd name="T50" fmla="*/ 3395 w 5838"/>
                <a:gd name="T51" fmla="*/ 2891 h 4133"/>
                <a:gd name="T52" fmla="*/ 3123 w 5838"/>
                <a:gd name="T53" fmla="*/ 3095 h 4133"/>
                <a:gd name="T54" fmla="*/ 2601 w 5838"/>
                <a:gd name="T55" fmla="*/ 3614 h 4133"/>
                <a:gd name="T56" fmla="*/ 1403 w 5838"/>
                <a:gd name="T57" fmla="*/ 4133 h 4133"/>
                <a:gd name="T58" fmla="*/ 814 w 5838"/>
                <a:gd name="T59" fmla="*/ 2576 h 4133"/>
                <a:gd name="T60" fmla="*/ 1765 w 5838"/>
                <a:gd name="T61" fmla="*/ 1446 h 4133"/>
                <a:gd name="T62" fmla="*/ 2466 w 5838"/>
                <a:gd name="T63" fmla="*/ 1266 h 4133"/>
                <a:gd name="T64" fmla="*/ 3348 w 5838"/>
                <a:gd name="T65" fmla="*/ 995 h 4133"/>
                <a:gd name="T66" fmla="*/ 3484 w 5838"/>
                <a:gd name="T67" fmla="*/ 927 h 4133"/>
                <a:gd name="T68" fmla="*/ 3621 w 5838"/>
                <a:gd name="T69" fmla="*/ 860 h 4133"/>
                <a:gd name="T70" fmla="*/ 3757 w 5838"/>
                <a:gd name="T71" fmla="*/ 814 h 4133"/>
                <a:gd name="T72" fmla="*/ 3960 w 5838"/>
                <a:gd name="T73" fmla="*/ 723 h 4133"/>
                <a:gd name="T74" fmla="*/ 4368 w 5838"/>
                <a:gd name="T75" fmla="*/ 498 h 4133"/>
                <a:gd name="T76" fmla="*/ 4435 w 5838"/>
                <a:gd name="T77" fmla="*/ 474 h 4133"/>
                <a:gd name="T78" fmla="*/ 4706 w 5838"/>
                <a:gd name="T79" fmla="*/ 317 h 4133"/>
                <a:gd name="T80" fmla="*/ 4911 w 5838"/>
                <a:gd name="T81" fmla="*/ 226 h 4133"/>
                <a:gd name="T82" fmla="*/ 5046 w 5838"/>
                <a:gd name="T83" fmla="*/ 137 h 4133"/>
                <a:gd name="T84" fmla="*/ 5251 w 5838"/>
                <a:gd name="T85" fmla="*/ 0 h 4133"/>
                <a:gd name="T86" fmla="*/ 5364 w 5838"/>
                <a:gd name="T87" fmla="*/ 181 h 4133"/>
                <a:gd name="T88" fmla="*/ 5386 w 5838"/>
                <a:gd name="T89" fmla="*/ 204 h 4133"/>
                <a:gd name="T90" fmla="*/ 5364 w 5838"/>
                <a:gd name="T91" fmla="*/ 226 h 4133"/>
                <a:gd name="T92" fmla="*/ 5318 w 5838"/>
                <a:gd name="T93" fmla="*/ 272 h 4133"/>
                <a:gd name="T94" fmla="*/ 5295 w 5838"/>
                <a:gd name="T95" fmla="*/ 295 h 4133"/>
                <a:gd name="T96" fmla="*/ 5295 w 5838"/>
                <a:gd name="T97" fmla="*/ 317 h 4133"/>
                <a:gd name="T98" fmla="*/ 5340 w 5838"/>
                <a:gd name="T99" fmla="*/ 408 h 4133"/>
                <a:gd name="T100" fmla="*/ 5364 w 5838"/>
                <a:gd name="T101" fmla="*/ 521 h 4133"/>
                <a:gd name="T102" fmla="*/ 5364 w 5838"/>
                <a:gd name="T103" fmla="*/ 610 h 4133"/>
                <a:gd name="T104" fmla="*/ 5295 w 5838"/>
                <a:gd name="T105" fmla="*/ 747 h 4133"/>
                <a:gd name="T106" fmla="*/ 5273 w 5838"/>
                <a:gd name="T107" fmla="*/ 836 h 4133"/>
                <a:gd name="T108" fmla="*/ 5273 w 5838"/>
                <a:gd name="T109" fmla="*/ 860 h 4133"/>
                <a:gd name="T110" fmla="*/ 5273 w 5838"/>
                <a:gd name="T111" fmla="*/ 882 h 4133"/>
                <a:gd name="T112" fmla="*/ 5364 w 5838"/>
                <a:gd name="T113" fmla="*/ 904 h 4133"/>
                <a:gd name="T114" fmla="*/ 5409 w 5838"/>
                <a:gd name="T115" fmla="*/ 904 h 4133"/>
                <a:gd name="T116" fmla="*/ 5477 w 5838"/>
                <a:gd name="T117" fmla="*/ 927 h 4133"/>
                <a:gd name="T118" fmla="*/ 5522 w 5838"/>
                <a:gd name="T119" fmla="*/ 927 h 4133"/>
                <a:gd name="T120" fmla="*/ 5589 w 5838"/>
                <a:gd name="T121" fmla="*/ 971 h 4133"/>
                <a:gd name="T122" fmla="*/ 5613 w 5838"/>
                <a:gd name="T123" fmla="*/ 995 h 4133"/>
                <a:gd name="T124" fmla="*/ 5613 w 5838"/>
                <a:gd name="T125" fmla="*/ 995 h 4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8"/>
                <a:gd name="T190" fmla="*/ 0 h 4133"/>
                <a:gd name="T191" fmla="*/ 5838 w 5838"/>
                <a:gd name="T192" fmla="*/ 4133 h 4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a:lstStyle/>
            <a:p>
              <a:endParaRPr lang="ja-JP" altLang="en-US"/>
            </a:p>
          </p:txBody>
        </p:sp>
        <p:sp>
          <p:nvSpPr>
            <p:cNvPr id="3202" name="Freeform 211" descr="50%"/>
            <p:cNvSpPr>
              <a:spLocks noChangeAspect="1"/>
            </p:cNvSpPr>
            <p:nvPr/>
          </p:nvSpPr>
          <p:spPr bwMode="auto">
            <a:xfrm>
              <a:off x="8373" y="11918"/>
              <a:ext cx="2128" cy="2732"/>
            </a:xfrm>
            <a:custGeom>
              <a:avLst/>
              <a:gdLst>
                <a:gd name="T0" fmla="*/ 2147483647 w 1333"/>
                <a:gd name="T1" fmla="*/ 2147483647 h 1716"/>
                <a:gd name="T2" fmla="*/ 2147483647 w 1333"/>
                <a:gd name="T3" fmla="*/ 2147483647 h 1716"/>
                <a:gd name="T4" fmla="*/ 2147483647 w 1333"/>
                <a:gd name="T5" fmla="*/ 2147483647 h 1716"/>
                <a:gd name="T6" fmla="*/ 2147483647 w 1333"/>
                <a:gd name="T7" fmla="*/ 2147483647 h 1716"/>
                <a:gd name="T8" fmla="*/ 2147483647 w 1333"/>
                <a:gd name="T9" fmla="*/ 2147483647 h 1716"/>
                <a:gd name="T10" fmla="*/ 2147483647 w 1333"/>
                <a:gd name="T11" fmla="*/ 2147483647 h 1716"/>
                <a:gd name="T12" fmla="*/ 2147483647 w 1333"/>
                <a:gd name="T13" fmla="*/ 2147483647 h 1716"/>
                <a:gd name="T14" fmla="*/ 2147483647 w 1333"/>
                <a:gd name="T15" fmla="*/ 2147483647 h 1716"/>
                <a:gd name="T16" fmla="*/ 2147483647 w 1333"/>
                <a:gd name="T17" fmla="*/ 2147483647 h 1716"/>
                <a:gd name="T18" fmla="*/ 2147483647 w 1333"/>
                <a:gd name="T19" fmla="*/ 2147483647 h 1716"/>
                <a:gd name="T20" fmla="*/ 2147483647 w 1333"/>
                <a:gd name="T21" fmla="*/ 2147483647 h 1716"/>
                <a:gd name="T22" fmla="*/ 2147483647 w 1333"/>
                <a:gd name="T23" fmla="*/ 2147483647 h 1716"/>
                <a:gd name="T24" fmla="*/ 2147483647 w 1333"/>
                <a:gd name="T25" fmla="*/ 2147483647 h 1716"/>
                <a:gd name="T26" fmla="*/ 2147483647 w 1333"/>
                <a:gd name="T27" fmla="*/ 2147483647 h 1716"/>
                <a:gd name="T28" fmla="*/ 2147483647 w 1333"/>
                <a:gd name="T29" fmla="*/ 2147483647 h 1716"/>
                <a:gd name="T30" fmla="*/ 2147483647 w 1333"/>
                <a:gd name="T31" fmla="*/ 2147483647 h 1716"/>
                <a:gd name="T32" fmla="*/ 2147483647 w 1333"/>
                <a:gd name="T33" fmla="*/ 2147483647 h 1716"/>
                <a:gd name="T34" fmla="*/ 2147483647 w 1333"/>
                <a:gd name="T35" fmla="*/ 2147483647 h 1716"/>
                <a:gd name="T36" fmla="*/ 2147483647 w 1333"/>
                <a:gd name="T37" fmla="*/ 2147483647 h 1716"/>
                <a:gd name="T38" fmla="*/ 2147483647 w 1333"/>
                <a:gd name="T39" fmla="*/ 2147483647 h 1716"/>
                <a:gd name="T40" fmla="*/ 2147483647 w 1333"/>
                <a:gd name="T41" fmla="*/ 2147483647 h 1716"/>
                <a:gd name="T42" fmla="*/ 2147483647 w 1333"/>
                <a:gd name="T43" fmla="*/ 2147483647 h 1716"/>
                <a:gd name="T44" fmla="*/ 2147483647 w 1333"/>
                <a:gd name="T45" fmla="*/ 2147483647 h 1716"/>
                <a:gd name="T46" fmla="*/ 2147483647 w 1333"/>
                <a:gd name="T47" fmla="*/ 2147483647 h 1716"/>
                <a:gd name="T48" fmla="*/ 2147483647 w 1333"/>
                <a:gd name="T49" fmla="*/ 2147483647 h 1716"/>
                <a:gd name="T50" fmla="*/ 2147483647 w 1333"/>
                <a:gd name="T51" fmla="*/ 2147483647 h 1716"/>
                <a:gd name="T52" fmla="*/ 2147483647 w 1333"/>
                <a:gd name="T53" fmla="*/ 2147483647 h 1716"/>
                <a:gd name="T54" fmla="*/ 2147483647 w 1333"/>
                <a:gd name="T55" fmla="*/ 2147483647 h 1716"/>
                <a:gd name="T56" fmla="*/ 2147483647 w 1333"/>
                <a:gd name="T57" fmla="*/ 2147483647 h 1716"/>
                <a:gd name="T58" fmla="*/ 2147483647 w 1333"/>
                <a:gd name="T59" fmla="*/ 2147483647 h 1716"/>
                <a:gd name="T60" fmla="*/ 2147483647 w 1333"/>
                <a:gd name="T61" fmla="*/ 2147483647 h 1716"/>
                <a:gd name="T62" fmla="*/ 2147483647 w 1333"/>
                <a:gd name="T63" fmla="*/ 2147483647 h 1716"/>
                <a:gd name="T64" fmla="*/ 2147483647 w 1333"/>
                <a:gd name="T65" fmla="*/ 2147483647 h 1716"/>
                <a:gd name="T66" fmla="*/ 2147483647 w 1333"/>
                <a:gd name="T67" fmla="*/ 2147483647 h 1716"/>
                <a:gd name="T68" fmla="*/ 2147483647 w 1333"/>
                <a:gd name="T69" fmla="*/ 2147483647 h 1716"/>
                <a:gd name="T70" fmla="*/ 2147483647 w 1333"/>
                <a:gd name="T71" fmla="*/ 2147483647 h 1716"/>
                <a:gd name="T72" fmla="*/ 2147483647 w 1333"/>
                <a:gd name="T73" fmla="*/ 2147483647 h 1716"/>
                <a:gd name="T74" fmla="*/ 2147483647 w 1333"/>
                <a:gd name="T75" fmla="*/ 2147483647 h 1716"/>
                <a:gd name="T76" fmla="*/ 2147483647 w 1333"/>
                <a:gd name="T77" fmla="*/ 2147483647 h 1716"/>
                <a:gd name="T78" fmla="*/ 2147483647 w 1333"/>
                <a:gd name="T79" fmla="*/ 2147483647 h 1716"/>
                <a:gd name="T80" fmla="*/ 2147483647 w 1333"/>
                <a:gd name="T81" fmla="*/ 2147483647 h 1716"/>
                <a:gd name="T82" fmla="*/ 2147483647 w 1333"/>
                <a:gd name="T83" fmla="*/ 2147483647 h 1716"/>
                <a:gd name="T84" fmla="*/ 2147483647 w 1333"/>
                <a:gd name="T85" fmla="*/ 2147483647 h 1716"/>
                <a:gd name="T86" fmla="*/ 2147483647 w 1333"/>
                <a:gd name="T87" fmla="*/ 2147483647 h 1716"/>
                <a:gd name="T88" fmla="*/ 2147483647 w 1333"/>
                <a:gd name="T89" fmla="*/ 2147483647 h 1716"/>
                <a:gd name="T90" fmla="*/ 2147483647 w 1333"/>
                <a:gd name="T91" fmla="*/ 2147483647 h 1716"/>
                <a:gd name="T92" fmla="*/ 2147483647 w 1333"/>
                <a:gd name="T93" fmla="*/ 2147483647 h 1716"/>
                <a:gd name="T94" fmla="*/ 2147483647 w 1333"/>
                <a:gd name="T95" fmla="*/ 2147483647 h 1716"/>
                <a:gd name="T96" fmla="*/ 2147483647 w 1333"/>
                <a:gd name="T97" fmla="*/ 2147483647 h 1716"/>
                <a:gd name="T98" fmla="*/ 2147483647 w 1333"/>
                <a:gd name="T99" fmla="*/ 2147483647 h 1716"/>
                <a:gd name="T100" fmla="*/ 2147483647 w 1333"/>
                <a:gd name="T101" fmla="*/ 2147483647 h 1716"/>
                <a:gd name="T102" fmla="*/ 2147483647 w 1333"/>
                <a:gd name="T103" fmla="*/ 2147483647 h 1716"/>
                <a:gd name="T104" fmla="*/ 2147483647 w 1333"/>
                <a:gd name="T105" fmla="*/ 2147483647 h 1716"/>
                <a:gd name="T106" fmla="*/ 2147483647 w 1333"/>
                <a:gd name="T107" fmla="*/ 2147483647 h 1716"/>
                <a:gd name="T108" fmla="*/ 2147483647 w 1333"/>
                <a:gd name="T109" fmla="*/ 2147483647 h 1716"/>
                <a:gd name="T110" fmla="*/ 2147483647 w 1333"/>
                <a:gd name="T111" fmla="*/ 2147483647 h 1716"/>
                <a:gd name="T112" fmla="*/ 2147483647 w 1333"/>
                <a:gd name="T113" fmla="*/ 2147483647 h 1716"/>
                <a:gd name="T114" fmla="*/ 2147483647 w 1333"/>
                <a:gd name="T115" fmla="*/ 2147483647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3" name="Freeform 212" descr="50%"/>
            <p:cNvSpPr>
              <a:spLocks noChangeAspect="1"/>
            </p:cNvSpPr>
            <p:nvPr/>
          </p:nvSpPr>
          <p:spPr bwMode="auto">
            <a:xfrm>
              <a:off x="2670" y="10156"/>
              <a:ext cx="6043" cy="3794"/>
            </a:xfrm>
            <a:custGeom>
              <a:avLst/>
              <a:gdLst>
                <a:gd name="T0" fmla="*/ 2147483647 w 3787"/>
                <a:gd name="T1" fmla="*/ 2147483647 h 2383"/>
                <a:gd name="T2" fmla="*/ 2147483647 w 3787"/>
                <a:gd name="T3" fmla="*/ 2147483647 h 2383"/>
                <a:gd name="T4" fmla="*/ 2147483647 w 3787"/>
                <a:gd name="T5" fmla="*/ 2147483647 h 2383"/>
                <a:gd name="T6" fmla="*/ 2147483647 w 3787"/>
                <a:gd name="T7" fmla="*/ 2147483647 h 2383"/>
                <a:gd name="T8" fmla="*/ 2147483647 w 3787"/>
                <a:gd name="T9" fmla="*/ 2147483647 h 2383"/>
                <a:gd name="T10" fmla="*/ 2147483647 w 3787"/>
                <a:gd name="T11" fmla="*/ 2147483647 h 2383"/>
                <a:gd name="T12" fmla="*/ 2147483647 w 3787"/>
                <a:gd name="T13" fmla="*/ 2147483647 h 2383"/>
                <a:gd name="T14" fmla="*/ 2147483647 w 3787"/>
                <a:gd name="T15" fmla="*/ 2147483647 h 2383"/>
                <a:gd name="T16" fmla="*/ 2147483647 w 3787"/>
                <a:gd name="T17" fmla="*/ 2147483647 h 2383"/>
                <a:gd name="T18" fmla="*/ 2147483647 w 3787"/>
                <a:gd name="T19" fmla="*/ 2147483647 h 2383"/>
                <a:gd name="T20" fmla="*/ 2147483647 w 3787"/>
                <a:gd name="T21" fmla="*/ 2147483647 h 2383"/>
                <a:gd name="T22" fmla="*/ 2147483647 w 3787"/>
                <a:gd name="T23" fmla="*/ 2147483647 h 2383"/>
                <a:gd name="T24" fmla="*/ 2147483647 w 3787"/>
                <a:gd name="T25" fmla="*/ 2147483647 h 2383"/>
                <a:gd name="T26" fmla="*/ 2147483647 w 3787"/>
                <a:gd name="T27" fmla="*/ 2147483647 h 2383"/>
                <a:gd name="T28" fmla="*/ 2147483647 w 3787"/>
                <a:gd name="T29" fmla="*/ 2147483647 h 2383"/>
                <a:gd name="T30" fmla="*/ 2147483647 w 3787"/>
                <a:gd name="T31" fmla="*/ 2147483647 h 2383"/>
                <a:gd name="T32" fmla="*/ 2147483647 w 3787"/>
                <a:gd name="T33" fmla="*/ 2147483647 h 2383"/>
                <a:gd name="T34" fmla="*/ 2147483647 w 3787"/>
                <a:gd name="T35" fmla="*/ 2147483647 h 2383"/>
                <a:gd name="T36" fmla="*/ 2147483647 w 3787"/>
                <a:gd name="T37" fmla="*/ 2147483647 h 2383"/>
                <a:gd name="T38" fmla="*/ 2147483647 w 3787"/>
                <a:gd name="T39" fmla="*/ 2147483647 h 2383"/>
                <a:gd name="T40" fmla="*/ 2147483647 w 3787"/>
                <a:gd name="T41" fmla="*/ 2147483647 h 2383"/>
                <a:gd name="T42" fmla="*/ 2147483647 w 3787"/>
                <a:gd name="T43" fmla="*/ 2147483647 h 2383"/>
                <a:gd name="T44" fmla="*/ 2147483647 w 3787"/>
                <a:gd name="T45" fmla="*/ 2147483647 h 2383"/>
                <a:gd name="T46" fmla="*/ 2147483647 w 3787"/>
                <a:gd name="T47" fmla="*/ 2147483647 h 2383"/>
                <a:gd name="T48" fmla="*/ 2147483647 w 3787"/>
                <a:gd name="T49" fmla="*/ 2147483647 h 2383"/>
                <a:gd name="T50" fmla="*/ 2147483647 w 3787"/>
                <a:gd name="T51" fmla="*/ 2147483647 h 2383"/>
                <a:gd name="T52" fmla="*/ 2147483647 w 3787"/>
                <a:gd name="T53" fmla="*/ 2147483647 h 2383"/>
                <a:gd name="T54" fmla="*/ 2147483647 w 3787"/>
                <a:gd name="T55" fmla="*/ 2147483647 h 2383"/>
                <a:gd name="T56" fmla="*/ 2147483647 w 3787"/>
                <a:gd name="T57" fmla="*/ 2147483647 h 2383"/>
                <a:gd name="T58" fmla="*/ 2147483647 w 3787"/>
                <a:gd name="T59" fmla="*/ 2147483647 h 2383"/>
                <a:gd name="T60" fmla="*/ 2147483647 w 3787"/>
                <a:gd name="T61" fmla="*/ 2147483647 h 2383"/>
                <a:gd name="T62" fmla="*/ 2147483647 w 3787"/>
                <a:gd name="T63" fmla="*/ 2147483647 h 2383"/>
                <a:gd name="T64" fmla="*/ 2147483647 w 3787"/>
                <a:gd name="T65" fmla="*/ 2147483647 h 2383"/>
                <a:gd name="T66" fmla="*/ 2147483647 w 3787"/>
                <a:gd name="T67" fmla="*/ 2147483647 h 2383"/>
                <a:gd name="T68" fmla="*/ 2147483647 w 3787"/>
                <a:gd name="T69" fmla="*/ 2147483647 h 2383"/>
                <a:gd name="T70" fmla="*/ 2147483647 w 3787"/>
                <a:gd name="T71" fmla="*/ 2147483647 h 2383"/>
                <a:gd name="T72" fmla="*/ 2147483647 w 3787"/>
                <a:gd name="T73" fmla="*/ 2147483647 h 2383"/>
                <a:gd name="T74" fmla="*/ 2147483647 w 3787"/>
                <a:gd name="T75" fmla="*/ 2147483647 h 2383"/>
                <a:gd name="T76" fmla="*/ 2147483647 w 3787"/>
                <a:gd name="T77" fmla="*/ 2147483647 h 2383"/>
                <a:gd name="T78" fmla="*/ 2147483647 w 3787"/>
                <a:gd name="T79" fmla="*/ 2147483647 h 2383"/>
                <a:gd name="T80" fmla="*/ 2147483647 w 3787"/>
                <a:gd name="T81" fmla="*/ 2147483647 h 2383"/>
                <a:gd name="T82" fmla="*/ 2147483647 w 3787"/>
                <a:gd name="T83" fmla="*/ 2147483647 h 2383"/>
                <a:gd name="T84" fmla="*/ 2147483647 w 3787"/>
                <a:gd name="T85" fmla="*/ 2147483647 h 2383"/>
                <a:gd name="T86" fmla="*/ 2147483647 w 3787"/>
                <a:gd name="T87" fmla="*/ 2147483647 h 2383"/>
                <a:gd name="T88" fmla="*/ 2147483647 w 3787"/>
                <a:gd name="T89" fmla="*/ 2147483647 h 2383"/>
                <a:gd name="T90" fmla="*/ 2147483647 w 3787"/>
                <a:gd name="T91" fmla="*/ 2147483647 h 2383"/>
                <a:gd name="T92" fmla="*/ 2147483647 w 3787"/>
                <a:gd name="T93" fmla="*/ 2147483647 h 2383"/>
                <a:gd name="T94" fmla="*/ 2147483647 w 3787"/>
                <a:gd name="T95" fmla="*/ 2147483647 h 2383"/>
                <a:gd name="T96" fmla="*/ 2147483647 w 3787"/>
                <a:gd name="T97" fmla="*/ 2147483647 h 2383"/>
                <a:gd name="T98" fmla="*/ 2147483647 w 3787"/>
                <a:gd name="T99" fmla="*/ 2147483647 h 2383"/>
                <a:gd name="T100" fmla="*/ 2147483647 w 3787"/>
                <a:gd name="T101" fmla="*/ 2147483647 h 2383"/>
                <a:gd name="T102" fmla="*/ 2147483647 w 3787"/>
                <a:gd name="T103" fmla="*/ 2147483647 h 2383"/>
                <a:gd name="T104" fmla="*/ 2147483647 w 3787"/>
                <a:gd name="T105" fmla="*/ 2147483647 h 2383"/>
                <a:gd name="T106" fmla="*/ 2147483647 w 3787"/>
                <a:gd name="T107" fmla="*/ 2147483647 h 2383"/>
                <a:gd name="T108" fmla="*/ 2147483647 w 3787"/>
                <a:gd name="T109" fmla="*/ 2147483647 h 2383"/>
                <a:gd name="T110" fmla="*/ 2147483647 w 3787"/>
                <a:gd name="T111" fmla="*/ 2147483647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4" name="Freeform 213"/>
            <p:cNvSpPr>
              <a:spLocks noChangeAspect="1"/>
            </p:cNvSpPr>
            <p:nvPr/>
          </p:nvSpPr>
          <p:spPr bwMode="auto">
            <a:xfrm>
              <a:off x="11134" y="5573"/>
              <a:ext cx="1925" cy="2596"/>
            </a:xfrm>
            <a:custGeom>
              <a:avLst/>
              <a:gdLst>
                <a:gd name="T0" fmla="*/ 2147483647 w 1206"/>
                <a:gd name="T1" fmla="*/ 0 h 1631"/>
                <a:gd name="T2" fmla="*/ 2147483647 w 1206"/>
                <a:gd name="T3" fmla="*/ 0 h 1631"/>
                <a:gd name="T4" fmla="*/ 2147483647 w 1206"/>
                <a:gd name="T5" fmla="*/ 2147483647 h 1631"/>
                <a:gd name="T6" fmla="*/ 2147483647 w 1206"/>
                <a:gd name="T7" fmla="*/ 2147483647 h 1631"/>
                <a:gd name="T8" fmla="*/ 2147483647 w 1206"/>
                <a:gd name="T9" fmla="*/ 2147483647 h 1631"/>
                <a:gd name="T10" fmla="*/ 2147483647 w 1206"/>
                <a:gd name="T11" fmla="*/ 2147483647 h 1631"/>
                <a:gd name="T12" fmla="*/ 2147483647 w 1206"/>
                <a:gd name="T13" fmla="*/ 2147483647 h 1631"/>
                <a:gd name="T14" fmla="*/ 2147483647 w 1206"/>
                <a:gd name="T15" fmla="*/ 2147483647 h 1631"/>
                <a:gd name="T16" fmla="*/ 2147483647 w 1206"/>
                <a:gd name="T17" fmla="*/ 2147483647 h 1631"/>
                <a:gd name="T18" fmla="*/ 2147483647 w 1206"/>
                <a:gd name="T19" fmla="*/ 2147483647 h 1631"/>
                <a:gd name="T20" fmla="*/ 2147483647 w 1206"/>
                <a:gd name="T21" fmla="*/ 2147483647 h 1631"/>
                <a:gd name="T22" fmla="*/ 2147483647 w 1206"/>
                <a:gd name="T23" fmla="*/ 2147483647 h 1631"/>
                <a:gd name="T24" fmla="*/ 2147483647 w 1206"/>
                <a:gd name="T25" fmla="*/ 2147483647 h 1631"/>
                <a:gd name="T26" fmla="*/ 2147483647 w 1206"/>
                <a:gd name="T27" fmla="*/ 2147483647 h 1631"/>
                <a:gd name="T28" fmla="*/ 2147483647 w 1206"/>
                <a:gd name="T29" fmla="*/ 2147483647 h 1631"/>
                <a:gd name="T30" fmla="*/ 2147483647 w 1206"/>
                <a:gd name="T31" fmla="*/ 2147483647 h 1631"/>
                <a:gd name="T32" fmla="*/ 2147483647 w 1206"/>
                <a:gd name="T33" fmla="*/ 2147483647 h 1631"/>
                <a:gd name="T34" fmla="*/ 2147483647 w 1206"/>
                <a:gd name="T35" fmla="*/ 2147483647 h 1631"/>
                <a:gd name="T36" fmla="*/ 2147483647 w 1206"/>
                <a:gd name="T37" fmla="*/ 2147483647 h 1631"/>
                <a:gd name="T38" fmla="*/ 2147483647 w 1206"/>
                <a:gd name="T39" fmla="*/ 2147483647 h 1631"/>
                <a:gd name="T40" fmla="*/ 2147483647 w 1206"/>
                <a:gd name="T41" fmla="*/ 2147483647 h 1631"/>
                <a:gd name="T42" fmla="*/ 2147483647 w 1206"/>
                <a:gd name="T43" fmla="*/ 2147483647 h 1631"/>
                <a:gd name="T44" fmla="*/ 2147483647 w 1206"/>
                <a:gd name="T45" fmla="*/ 2147483647 h 1631"/>
                <a:gd name="T46" fmla="*/ 2147483647 w 1206"/>
                <a:gd name="T47" fmla="*/ 2147483647 h 1631"/>
                <a:gd name="T48" fmla="*/ 2147483647 w 1206"/>
                <a:gd name="T49" fmla="*/ 2147483647 h 1631"/>
                <a:gd name="T50" fmla="*/ 2147483647 w 1206"/>
                <a:gd name="T51" fmla="*/ 2147483647 h 1631"/>
                <a:gd name="T52" fmla="*/ 2147483647 w 1206"/>
                <a:gd name="T53" fmla="*/ 2147483647 h 1631"/>
                <a:gd name="T54" fmla="*/ 2147483647 w 1206"/>
                <a:gd name="T55" fmla="*/ 2147483647 h 1631"/>
                <a:gd name="T56" fmla="*/ 2147483647 w 1206"/>
                <a:gd name="T57" fmla="*/ 2147483647 h 1631"/>
                <a:gd name="T58" fmla="*/ 2147483647 w 1206"/>
                <a:gd name="T59" fmla="*/ 2147483647 h 1631"/>
                <a:gd name="T60" fmla="*/ 2147483647 w 1206"/>
                <a:gd name="T61" fmla="*/ 2147483647 h 1631"/>
                <a:gd name="T62" fmla="*/ 2147483647 w 1206"/>
                <a:gd name="T63" fmla="*/ 2147483647 h 1631"/>
                <a:gd name="T64" fmla="*/ 2147483647 w 1206"/>
                <a:gd name="T65" fmla="*/ 2147483647 h 1631"/>
                <a:gd name="T66" fmla="*/ 2147483647 w 1206"/>
                <a:gd name="T67" fmla="*/ 2147483647 h 1631"/>
                <a:gd name="T68" fmla="*/ 2147483647 w 1206"/>
                <a:gd name="T69" fmla="*/ 2147483647 h 1631"/>
                <a:gd name="T70" fmla="*/ 2147483647 w 1206"/>
                <a:gd name="T71" fmla="*/ 2147483647 h 1631"/>
                <a:gd name="T72" fmla="*/ 0 w 1206"/>
                <a:gd name="T73" fmla="*/ 2147483647 h 1631"/>
                <a:gd name="T74" fmla="*/ 2147483647 w 1206"/>
                <a:gd name="T75" fmla="*/ 2147483647 h 1631"/>
                <a:gd name="T76" fmla="*/ 2147483647 w 1206"/>
                <a:gd name="T77" fmla="*/ 2147483647 h 1631"/>
                <a:gd name="T78" fmla="*/ 2147483647 w 1206"/>
                <a:gd name="T79" fmla="*/ 2147483647 h 1631"/>
                <a:gd name="T80" fmla="*/ 2147483647 w 1206"/>
                <a:gd name="T81" fmla="*/ 2147483647 h 1631"/>
                <a:gd name="T82" fmla="*/ 2147483647 w 1206"/>
                <a:gd name="T83" fmla="*/ 2147483647 h 1631"/>
                <a:gd name="T84" fmla="*/ 2147483647 w 1206"/>
                <a:gd name="T85" fmla="*/ 2147483647 h 1631"/>
                <a:gd name="T86" fmla="*/ 2147483647 w 1206"/>
                <a:gd name="T87" fmla="*/ 2147483647 h 1631"/>
                <a:gd name="T88" fmla="*/ 2147483647 w 1206"/>
                <a:gd name="T89" fmla="*/ 2147483647 h 1631"/>
                <a:gd name="T90" fmla="*/ 2147483647 w 1206"/>
                <a:gd name="T91" fmla="*/ 2147483647 h 1631"/>
                <a:gd name="T92" fmla="*/ 2147483647 w 1206"/>
                <a:gd name="T93" fmla="*/ 2147483647 h 1631"/>
                <a:gd name="T94" fmla="*/ 2147483647 w 1206"/>
                <a:gd name="T95" fmla="*/ 2147483647 h 1631"/>
                <a:gd name="T96" fmla="*/ 2147483647 w 1206"/>
                <a:gd name="T97" fmla="*/ 2147483647 h 1631"/>
                <a:gd name="T98" fmla="*/ 2147483647 w 1206"/>
                <a:gd name="T99" fmla="*/ 2147483647 h 1631"/>
                <a:gd name="T100" fmla="*/ 2147483647 w 1206"/>
                <a:gd name="T101" fmla="*/ 2147483647 h 1631"/>
                <a:gd name="T102" fmla="*/ 2147483647 w 1206"/>
                <a:gd name="T103" fmla="*/ 2147483647 h 1631"/>
                <a:gd name="T104" fmla="*/ 2147483647 w 1206"/>
                <a:gd name="T105" fmla="*/ 2147483647 h 1631"/>
                <a:gd name="T106" fmla="*/ 2147483647 w 1206"/>
                <a:gd name="T107" fmla="*/ 2147483647 h 1631"/>
                <a:gd name="T108" fmla="*/ 2147483647 w 1206"/>
                <a:gd name="T109" fmla="*/ 2147483647 h 1631"/>
                <a:gd name="T110" fmla="*/ 2147483647 w 1206"/>
                <a:gd name="T111" fmla="*/ 2147483647 h 1631"/>
                <a:gd name="T112" fmla="*/ 2147483647 w 1206"/>
                <a:gd name="T113" fmla="*/ 2147483647 h 1631"/>
                <a:gd name="T114" fmla="*/ 2147483647 w 1206"/>
                <a:gd name="T115" fmla="*/ 2147483647 h 1631"/>
                <a:gd name="T116" fmla="*/ 2147483647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noFill/>
            <a:ln w="0">
              <a:solidFill>
                <a:srgbClr val="000000"/>
              </a:solidFill>
              <a:round/>
              <a:headEnd/>
              <a:tailEnd/>
            </a:ln>
          </p:spPr>
          <p:txBody>
            <a:bodyPr/>
            <a:lstStyle/>
            <a:p>
              <a:endParaRPr lang="ja-JP" altLang="en-US"/>
            </a:p>
          </p:txBody>
        </p:sp>
        <p:sp>
          <p:nvSpPr>
            <p:cNvPr id="3205" name="Freeform 214"/>
            <p:cNvSpPr>
              <a:spLocks noChangeAspect="1"/>
            </p:cNvSpPr>
            <p:nvPr/>
          </p:nvSpPr>
          <p:spPr bwMode="auto">
            <a:xfrm>
              <a:off x="10547" y="9050"/>
              <a:ext cx="2330" cy="2303"/>
            </a:xfrm>
            <a:custGeom>
              <a:avLst/>
              <a:gdLst>
                <a:gd name="T0" fmla="*/ 2147483647 w 1460"/>
                <a:gd name="T1" fmla="*/ 2147483647 h 1447"/>
                <a:gd name="T2" fmla="*/ 2147483647 w 1460"/>
                <a:gd name="T3" fmla="*/ 2147483647 h 1447"/>
                <a:gd name="T4" fmla="*/ 2147483647 w 1460"/>
                <a:gd name="T5" fmla="*/ 2147483647 h 1447"/>
                <a:gd name="T6" fmla="*/ 2147483647 w 1460"/>
                <a:gd name="T7" fmla="*/ 2147483647 h 1447"/>
                <a:gd name="T8" fmla="*/ 2147483647 w 1460"/>
                <a:gd name="T9" fmla="*/ 2147483647 h 1447"/>
                <a:gd name="T10" fmla="*/ 2147483647 w 1460"/>
                <a:gd name="T11" fmla="*/ 2147483647 h 1447"/>
                <a:gd name="T12" fmla="*/ 2147483647 w 1460"/>
                <a:gd name="T13" fmla="*/ 2147483647 h 1447"/>
                <a:gd name="T14" fmla="*/ 2147483647 w 1460"/>
                <a:gd name="T15" fmla="*/ 2147483647 h 1447"/>
                <a:gd name="T16" fmla="*/ 2147483647 w 1460"/>
                <a:gd name="T17" fmla="*/ 2147483647 h 1447"/>
                <a:gd name="T18" fmla="*/ 2147483647 w 1460"/>
                <a:gd name="T19" fmla="*/ 2147483647 h 1447"/>
                <a:gd name="T20" fmla="*/ 2147483647 w 1460"/>
                <a:gd name="T21" fmla="*/ 2147483647 h 1447"/>
                <a:gd name="T22" fmla="*/ 2147483647 w 1460"/>
                <a:gd name="T23" fmla="*/ 2147483647 h 1447"/>
                <a:gd name="T24" fmla="*/ 2147483647 w 1460"/>
                <a:gd name="T25" fmla="*/ 2147483647 h 1447"/>
                <a:gd name="T26" fmla="*/ 2147483647 w 1460"/>
                <a:gd name="T27" fmla="*/ 2147483647 h 1447"/>
                <a:gd name="T28" fmla="*/ 2147483647 w 1460"/>
                <a:gd name="T29" fmla="*/ 2147483647 h 1447"/>
                <a:gd name="T30" fmla="*/ 2147483647 w 1460"/>
                <a:gd name="T31" fmla="*/ 2147483647 h 1447"/>
                <a:gd name="T32" fmla="*/ 2147483647 w 1460"/>
                <a:gd name="T33" fmla="*/ 2147483647 h 1447"/>
                <a:gd name="T34" fmla="*/ 2147483647 w 1460"/>
                <a:gd name="T35" fmla="*/ 2147483647 h 1447"/>
                <a:gd name="T36" fmla="*/ 2147483647 w 1460"/>
                <a:gd name="T37" fmla="*/ 2147483647 h 1447"/>
                <a:gd name="T38" fmla="*/ 2147483647 w 1460"/>
                <a:gd name="T39" fmla="*/ 2147483647 h 1447"/>
                <a:gd name="T40" fmla="*/ 2147483647 w 1460"/>
                <a:gd name="T41" fmla="*/ 2147483647 h 1447"/>
                <a:gd name="T42" fmla="*/ 2147483647 w 1460"/>
                <a:gd name="T43" fmla="*/ 2147483647 h 1447"/>
                <a:gd name="T44" fmla="*/ 2147483647 w 1460"/>
                <a:gd name="T45" fmla="*/ 2147483647 h 1447"/>
                <a:gd name="T46" fmla="*/ 2147483647 w 1460"/>
                <a:gd name="T47" fmla="*/ 2147483647 h 1447"/>
                <a:gd name="T48" fmla="*/ 2147483647 w 1460"/>
                <a:gd name="T49" fmla="*/ 2147483647 h 1447"/>
                <a:gd name="T50" fmla="*/ 2147483647 w 1460"/>
                <a:gd name="T51" fmla="*/ 2147483647 h 1447"/>
                <a:gd name="T52" fmla="*/ 2147483647 w 1460"/>
                <a:gd name="T53" fmla="*/ 2147483647 h 1447"/>
                <a:gd name="T54" fmla="*/ 2147483647 w 1460"/>
                <a:gd name="T55" fmla="*/ 2147483647 h 1447"/>
                <a:gd name="T56" fmla="*/ 2147483647 w 1460"/>
                <a:gd name="T57" fmla="*/ 2147483647 h 1447"/>
                <a:gd name="T58" fmla="*/ 2147483647 w 1460"/>
                <a:gd name="T59" fmla="*/ 2147483647 h 1447"/>
                <a:gd name="T60" fmla="*/ 2147483647 w 1460"/>
                <a:gd name="T61" fmla="*/ 2147483647 h 1447"/>
                <a:gd name="T62" fmla="*/ 2147483647 w 1460"/>
                <a:gd name="T63" fmla="*/ 2147483647 h 1447"/>
                <a:gd name="T64" fmla="*/ 2147483647 w 1460"/>
                <a:gd name="T65" fmla="*/ 2147483647 h 1447"/>
                <a:gd name="T66" fmla="*/ 2147483647 w 1460"/>
                <a:gd name="T67" fmla="*/ 2147483647 h 1447"/>
                <a:gd name="T68" fmla="*/ 2147483647 w 1460"/>
                <a:gd name="T69" fmla="*/ 2147483647 h 1447"/>
                <a:gd name="T70" fmla="*/ 2147483647 w 1460"/>
                <a:gd name="T71" fmla="*/ 2147483647 h 1447"/>
                <a:gd name="T72" fmla="*/ 2147483647 w 1460"/>
                <a:gd name="T73" fmla="*/ 2147483647 h 1447"/>
                <a:gd name="T74" fmla="*/ 2147483647 w 1460"/>
                <a:gd name="T75" fmla="*/ 2147483647 h 1447"/>
                <a:gd name="T76" fmla="*/ 2147483647 w 1460"/>
                <a:gd name="T77" fmla="*/ 2147483647 h 1447"/>
                <a:gd name="T78" fmla="*/ 2147483647 w 1460"/>
                <a:gd name="T79" fmla="*/ 2147483647 h 1447"/>
                <a:gd name="T80" fmla="*/ 2147483647 w 1460"/>
                <a:gd name="T81" fmla="*/ 2147483647 h 1447"/>
                <a:gd name="T82" fmla="*/ 2147483647 w 1460"/>
                <a:gd name="T83" fmla="*/ 2147483647 h 1447"/>
                <a:gd name="T84" fmla="*/ 2147483647 w 1460"/>
                <a:gd name="T85" fmla="*/ 2147483647 h 1447"/>
                <a:gd name="T86" fmla="*/ 2147483647 w 1460"/>
                <a:gd name="T87" fmla="*/ 2147483647 h 1447"/>
                <a:gd name="T88" fmla="*/ 2147483647 w 1460"/>
                <a:gd name="T89" fmla="*/ 2147483647 h 1447"/>
                <a:gd name="T90" fmla="*/ 2147483647 w 1460"/>
                <a:gd name="T91" fmla="*/ 2147483647 h 1447"/>
                <a:gd name="T92" fmla="*/ 2147483647 w 1460"/>
                <a:gd name="T93" fmla="*/ 2147483647 h 1447"/>
                <a:gd name="T94" fmla="*/ 2147483647 w 1460"/>
                <a:gd name="T95" fmla="*/ 2147483647 h 1447"/>
                <a:gd name="T96" fmla="*/ 2147483647 w 1460"/>
                <a:gd name="T97" fmla="*/ 2147483647 h 1447"/>
                <a:gd name="T98" fmla="*/ 2147483647 w 1460"/>
                <a:gd name="T99" fmla="*/ 2147483647 h 1447"/>
                <a:gd name="T100" fmla="*/ 2147483647 w 1460"/>
                <a:gd name="T101" fmla="*/ 2147483647 h 1447"/>
                <a:gd name="T102" fmla="*/ 2147483647 w 1460"/>
                <a:gd name="T103" fmla="*/ 2147483647 h 1447"/>
                <a:gd name="T104" fmla="*/ 2147483647 w 1460"/>
                <a:gd name="T105" fmla="*/ 2147483647 h 1447"/>
                <a:gd name="T106" fmla="*/ 2147483647 w 1460"/>
                <a:gd name="T107" fmla="*/ 2147483647 h 1447"/>
                <a:gd name="T108" fmla="*/ 2147483647 w 1460"/>
                <a:gd name="T109" fmla="*/ 2147483647 h 1447"/>
                <a:gd name="T110" fmla="*/ 2147483647 w 1460"/>
                <a:gd name="T111" fmla="*/ 2147483647 h 1447"/>
                <a:gd name="T112" fmla="*/ 2147483647 w 1460"/>
                <a:gd name="T113" fmla="*/ 2147483647 h 1447"/>
                <a:gd name="T114" fmla="*/ 2147483647 w 1460"/>
                <a:gd name="T115" fmla="*/ 2147483647 h 1447"/>
                <a:gd name="T116" fmla="*/ 2147483647 w 1460"/>
                <a:gd name="T117" fmla="*/ 2147483647 h 1447"/>
                <a:gd name="T118" fmla="*/ 2147483647 w 1460"/>
                <a:gd name="T119" fmla="*/ 2147483647 h 1447"/>
                <a:gd name="T120" fmla="*/ 2147483647 w 1460"/>
                <a:gd name="T121" fmla="*/ 2147483647 h 1447"/>
                <a:gd name="T122" fmla="*/ 2147483647 w 1460"/>
                <a:gd name="T123" fmla="*/ 2147483647 h 1447"/>
                <a:gd name="T124" fmla="*/ 2147483647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a:lstStyle/>
            <a:p>
              <a:endParaRPr lang="ja-JP" altLang="en-US"/>
            </a:p>
          </p:txBody>
        </p:sp>
        <p:sp>
          <p:nvSpPr>
            <p:cNvPr id="3206" name="Freeform 215"/>
            <p:cNvSpPr>
              <a:spLocks noChangeAspect="1"/>
            </p:cNvSpPr>
            <p:nvPr/>
          </p:nvSpPr>
          <p:spPr bwMode="auto">
            <a:xfrm>
              <a:off x="6948" y="7132"/>
              <a:ext cx="2081" cy="1827"/>
            </a:xfrm>
            <a:custGeom>
              <a:avLst/>
              <a:gdLst>
                <a:gd name="T0" fmla="*/ 2147483647 w 1304"/>
                <a:gd name="T1" fmla="*/ 2147483647 h 1148"/>
                <a:gd name="T2" fmla="*/ 2147483647 w 1304"/>
                <a:gd name="T3" fmla="*/ 2147483647 h 1148"/>
                <a:gd name="T4" fmla="*/ 2147483647 w 1304"/>
                <a:gd name="T5" fmla="*/ 2147483647 h 1148"/>
                <a:gd name="T6" fmla="*/ 2147483647 w 1304"/>
                <a:gd name="T7" fmla="*/ 2147483647 h 1148"/>
                <a:gd name="T8" fmla="*/ 2147483647 w 1304"/>
                <a:gd name="T9" fmla="*/ 2147483647 h 1148"/>
                <a:gd name="T10" fmla="*/ 2147483647 w 1304"/>
                <a:gd name="T11" fmla="*/ 2147483647 h 1148"/>
                <a:gd name="T12" fmla="*/ 2147483647 w 1304"/>
                <a:gd name="T13" fmla="*/ 2147483647 h 1148"/>
                <a:gd name="T14" fmla="*/ 2147483647 w 1304"/>
                <a:gd name="T15" fmla="*/ 2147483647 h 1148"/>
                <a:gd name="T16" fmla="*/ 2147483647 w 1304"/>
                <a:gd name="T17" fmla="*/ 2147483647 h 1148"/>
                <a:gd name="T18" fmla="*/ 2147483647 w 1304"/>
                <a:gd name="T19" fmla="*/ 2147483647 h 1148"/>
                <a:gd name="T20" fmla="*/ 2147483647 w 1304"/>
                <a:gd name="T21" fmla="*/ 2147483647 h 1148"/>
                <a:gd name="T22" fmla="*/ 2147483647 w 1304"/>
                <a:gd name="T23" fmla="*/ 2147483647 h 1148"/>
                <a:gd name="T24" fmla="*/ 2147483647 w 1304"/>
                <a:gd name="T25" fmla="*/ 2147483647 h 1148"/>
                <a:gd name="T26" fmla="*/ 2147483647 w 1304"/>
                <a:gd name="T27" fmla="*/ 2147483647 h 1148"/>
                <a:gd name="T28" fmla="*/ 2147483647 w 1304"/>
                <a:gd name="T29" fmla="*/ 2147483647 h 1148"/>
                <a:gd name="T30" fmla="*/ 2147483647 w 1304"/>
                <a:gd name="T31" fmla="*/ 2147483647 h 1148"/>
                <a:gd name="T32" fmla="*/ 2147483647 w 1304"/>
                <a:gd name="T33" fmla="*/ 2147483647 h 1148"/>
                <a:gd name="T34" fmla="*/ 2147483647 w 1304"/>
                <a:gd name="T35" fmla="*/ 2147483647 h 1148"/>
                <a:gd name="T36" fmla="*/ 2147483647 w 1304"/>
                <a:gd name="T37" fmla="*/ 2147483647 h 1148"/>
                <a:gd name="T38" fmla="*/ 2147483647 w 1304"/>
                <a:gd name="T39" fmla="*/ 2147483647 h 1148"/>
                <a:gd name="T40" fmla="*/ 2147483647 w 1304"/>
                <a:gd name="T41" fmla="*/ 2147483647 h 1148"/>
                <a:gd name="T42" fmla="*/ 2147483647 w 1304"/>
                <a:gd name="T43" fmla="*/ 2147483647 h 1148"/>
                <a:gd name="T44" fmla="*/ 2147483647 w 1304"/>
                <a:gd name="T45" fmla="*/ 2147483647 h 1148"/>
                <a:gd name="T46" fmla="*/ 2147483647 w 1304"/>
                <a:gd name="T47" fmla="*/ 2147483647 h 1148"/>
                <a:gd name="T48" fmla="*/ 2147483647 w 1304"/>
                <a:gd name="T49" fmla="*/ 2147483647 h 1148"/>
                <a:gd name="T50" fmla="*/ 2147483647 w 1304"/>
                <a:gd name="T51" fmla="*/ 2147483647 h 1148"/>
                <a:gd name="T52" fmla="*/ 2147483647 w 1304"/>
                <a:gd name="T53" fmla="*/ 2147483647 h 1148"/>
                <a:gd name="T54" fmla="*/ 2147483647 w 1304"/>
                <a:gd name="T55" fmla="*/ 2147483647 h 1148"/>
                <a:gd name="T56" fmla="*/ 2147483647 w 1304"/>
                <a:gd name="T57" fmla="*/ 2147483647 h 1148"/>
                <a:gd name="T58" fmla="*/ 2147483647 w 1304"/>
                <a:gd name="T59" fmla="*/ 2147483647 h 1148"/>
                <a:gd name="T60" fmla="*/ 2147483647 w 1304"/>
                <a:gd name="T61" fmla="*/ 2147483647 h 1148"/>
                <a:gd name="T62" fmla="*/ 2147483647 w 1304"/>
                <a:gd name="T63" fmla="*/ 2147483647 h 1148"/>
                <a:gd name="T64" fmla="*/ 2147483647 w 1304"/>
                <a:gd name="T65" fmla="*/ 2147483647 h 1148"/>
                <a:gd name="T66" fmla="*/ 2147483647 w 1304"/>
                <a:gd name="T67" fmla="*/ 2147483647 h 1148"/>
                <a:gd name="T68" fmla="*/ 2147483647 w 1304"/>
                <a:gd name="T69" fmla="*/ 2147483647 h 1148"/>
                <a:gd name="T70" fmla="*/ 2147483647 w 1304"/>
                <a:gd name="T71" fmla="*/ 2147483647 h 1148"/>
                <a:gd name="T72" fmla="*/ 2147483647 w 1304"/>
                <a:gd name="T73" fmla="*/ 2147483647 h 1148"/>
                <a:gd name="T74" fmla="*/ 2147483647 w 1304"/>
                <a:gd name="T75" fmla="*/ 2147483647 h 1148"/>
                <a:gd name="T76" fmla="*/ 2147483647 w 1304"/>
                <a:gd name="T77" fmla="*/ 2147483647 h 1148"/>
                <a:gd name="T78" fmla="*/ 2147483647 w 1304"/>
                <a:gd name="T79" fmla="*/ 2147483647 h 1148"/>
                <a:gd name="T80" fmla="*/ 2147483647 w 1304"/>
                <a:gd name="T81" fmla="*/ 2147483647 h 1148"/>
                <a:gd name="T82" fmla="*/ 2147483647 w 1304"/>
                <a:gd name="T83" fmla="*/ 2147483647 h 1148"/>
                <a:gd name="T84" fmla="*/ 2147483647 w 1304"/>
                <a:gd name="T85" fmla="*/ 2147483647 h 1148"/>
                <a:gd name="T86" fmla="*/ 2147483647 w 1304"/>
                <a:gd name="T87" fmla="*/ 2147483647 h 1148"/>
                <a:gd name="T88" fmla="*/ 2147483647 w 1304"/>
                <a:gd name="T89" fmla="*/ 2147483647 h 1148"/>
                <a:gd name="T90" fmla="*/ 2147483647 w 1304"/>
                <a:gd name="T91" fmla="*/ 2147483647 h 1148"/>
                <a:gd name="T92" fmla="*/ 2147483647 w 1304"/>
                <a:gd name="T93" fmla="*/ 2147483647 h 1148"/>
                <a:gd name="T94" fmla="*/ 2147483647 w 1304"/>
                <a:gd name="T95" fmla="*/ 2147483647 h 1148"/>
                <a:gd name="T96" fmla="*/ 2147483647 w 1304"/>
                <a:gd name="T97" fmla="*/ 2147483647 h 1148"/>
                <a:gd name="T98" fmla="*/ 2147483647 w 1304"/>
                <a:gd name="T99" fmla="*/ 2147483647 h 1148"/>
                <a:gd name="T100" fmla="*/ 2147483647 w 1304"/>
                <a:gd name="T101" fmla="*/ 2147483647 h 1148"/>
                <a:gd name="T102" fmla="*/ 2147483647 w 1304"/>
                <a:gd name="T103" fmla="*/ 2147483647 h 1148"/>
                <a:gd name="T104" fmla="*/ 2147483647 w 1304"/>
                <a:gd name="T105" fmla="*/ 2147483647 h 1148"/>
                <a:gd name="T106" fmla="*/ 2147483647 w 1304"/>
                <a:gd name="T107" fmla="*/ 2147483647 h 1148"/>
                <a:gd name="T108" fmla="*/ 2147483647 w 1304"/>
                <a:gd name="T109" fmla="*/ 2147483647 h 1148"/>
                <a:gd name="T110" fmla="*/ 2147483647 w 1304"/>
                <a:gd name="T111" fmla="*/ 2147483647 h 1148"/>
                <a:gd name="T112" fmla="*/ 2147483647 w 1304"/>
                <a:gd name="T113" fmla="*/ 2147483647 h 1148"/>
                <a:gd name="T114" fmla="*/ 2147483647 w 1304"/>
                <a:gd name="T115" fmla="*/ 2147483647 h 1148"/>
                <a:gd name="T116" fmla="*/ 2147483647 w 1304"/>
                <a:gd name="T117" fmla="*/ 2147483647 h 1148"/>
                <a:gd name="T118" fmla="*/ 2147483647 w 1304"/>
                <a:gd name="T119" fmla="*/ 2147483647 h 1148"/>
                <a:gd name="T120" fmla="*/ 2147483647 w 1304"/>
                <a:gd name="T121" fmla="*/ 2147483647 h 1148"/>
                <a:gd name="T122" fmla="*/ 2147483647 w 1304"/>
                <a:gd name="T123" fmla="*/ 2147483647 h 1148"/>
                <a:gd name="T124" fmla="*/ 2147483647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p:spPr>
          <p:txBody>
            <a:bodyPr/>
            <a:lstStyle/>
            <a:p>
              <a:endParaRPr lang="ja-JP" altLang="en-US"/>
            </a:p>
          </p:txBody>
        </p:sp>
        <p:sp>
          <p:nvSpPr>
            <p:cNvPr id="3207" name="Freeform 216" descr="50%"/>
            <p:cNvSpPr>
              <a:spLocks noChangeAspect="1"/>
            </p:cNvSpPr>
            <p:nvPr/>
          </p:nvSpPr>
          <p:spPr bwMode="auto">
            <a:xfrm>
              <a:off x="7604" y="9615"/>
              <a:ext cx="2036" cy="2506"/>
            </a:xfrm>
            <a:custGeom>
              <a:avLst/>
              <a:gdLst>
                <a:gd name="T0" fmla="*/ 2147483647 w 1276"/>
                <a:gd name="T1" fmla="*/ 2147483647 h 1574"/>
                <a:gd name="T2" fmla="*/ 2147483647 w 1276"/>
                <a:gd name="T3" fmla="*/ 2147483647 h 1574"/>
                <a:gd name="T4" fmla="*/ 2147483647 w 1276"/>
                <a:gd name="T5" fmla="*/ 2147483647 h 1574"/>
                <a:gd name="T6" fmla="*/ 2147483647 w 1276"/>
                <a:gd name="T7" fmla="*/ 2147483647 h 1574"/>
                <a:gd name="T8" fmla="*/ 2147483647 w 1276"/>
                <a:gd name="T9" fmla="*/ 2147483647 h 1574"/>
                <a:gd name="T10" fmla="*/ 2147483647 w 1276"/>
                <a:gd name="T11" fmla="*/ 2147483647 h 1574"/>
                <a:gd name="T12" fmla="*/ 2147483647 w 1276"/>
                <a:gd name="T13" fmla="*/ 2147483647 h 1574"/>
                <a:gd name="T14" fmla="*/ 2147483647 w 1276"/>
                <a:gd name="T15" fmla="*/ 2147483647 h 1574"/>
                <a:gd name="T16" fmla="*/ 2147483647 w 1276"/>
                <a:gd name="T17" fmla="*/ 2147483647 h 1574"/>
                <a:gd name="T18" fmla="*/ 2147483647 w 1276"/>
                <a:gd name="T19" fmla="*/ 2147483647 h 1574"/>
                <a:gd name="T20" fmla="*/ 2147483647 w 1276"/>
                <a:gd name="T21" fmla="*/ 2147483647 h 1574"/>
                <a:gd name="T22" fmla="*/ 2147483647 w 1276"/>
                <a:gd name="T23" fmla="*/ 2147483647 h 1574"/>
                <a:gd name="T24" fmla="*/ 2147483647 w 1276"/>
                <a:gd name="T25" fmla="*/ 2147483647 h 1574"/>
                <a:gd name="T26" fmla="*/ 2147483647 w 1276"/>
                <a:gd name="T27" fmla="*/ 2147483647 h 1574"/>
                <a:gd name="T28" fmla="*/ 2147483647 w 1276"/>
                <a:gd name="T29" fmla="*/ 2147483647 h 1574"/>
                <a:gd name="T30" fmla="*/ 2147483647 w 1276"/>
                <a:gd name="T31" fmla="*/ 2147483647 h 1574"/>
                <a:gd name="T32" fmla="*/ 2147483647 w 1276"/>
                <a:gd name="T33" fmla="*/ 2147483647 h 1574"/>
                <a:gd name="T34" fmla="*/ 2147483647 w 1276"/>
                <a:gd name="T35" fmla="*/ 2147483647 h 1574"/>
                <a:gd name="T36" fmla="*/ 2147483647 w 1276"/>
                <a:gd name="T37" fmla="*/ 2147483647 h 1574"/>
                <a:gd name="T38" fmla="*/ 2147483647 w 1276"/>
                <a:gd name="T39" fmla="*/ 2147483647 h 1574"/>
                <a:gd name="T40" fmla="*/ 2147483647 w 1276"/>
                <a:gd name="T41" fmla="*/ 2147483647 h 1574"/>
                <a:gd name="T42" fmla="*/ 2147483647 w 1276"/>
                <a:gd name="T43" fmla="*/ 2147483647 h 1574"/>
                <a:gd name="T44" fmla="*/ 2147483647 w 1276"/>
                <a:gd name="T45" fmla="*/ 2147483647 h 1574"/>
                <a:gd name="T46" fmla="*/ 2147483647 w 1276"/>
                <a:gd name="T47" fmla="*/ 2147483647 h 1574"/>
                <a:gd name="T48" fmla="*/ 2147483647 w 1276"/>
                <a:gd name="T49" fmla="*/ 2147483647 h 1574"/>
                <a:gd name="T50" fmla="*/ 2147483647 w 1276"/>
                <a:gd name="T51" fmla="*/ 2147483647 h 1574"/>
                <a:gd name="T52" fmla="*/ 2147483647 w 1276"/>
                <a:gd name="T53" fmla="*/ 2147483647 h 1574"/>
                <a:gd name="T54" fmla="*/ 2147483647 w 1276"/>
                <a:gd name="T55" fmla="*/ 2147483647 h 1574"/>
                <a:gd name="T56" fmla="*/ 2147483647 w 1276"/>
                <a:gd name="T57" fmla="*/ 2147483647 h 1574"/>
                <a:gd name="T58" fmla="*/ 2147483647 w 1276"/>
                <a:gd name="T59" fmla="*/ 2147483647 h 1574"/>
                <a:gd name="T60" fmla="*/ 2147483647 w 1276"/>
                <a:gd name="T61" fmla="*/ 2147483647 h 1574"/>
                <a:gd name="T62" fmla="*/ 2147483647 w 1276"/>
                <a:gd name="T63" fmla="*/ 2147483647 h 1574"/>
                <a:gd name="T64" fmla="*/ 2147483647 w 1276"/>
                <a:gd name="T65" fmla="*/ 2147483647 h 1574"/>
                <a:gd name="T66" fmla="*/ 2147483647 w 1276"/>
                <a:gd name="T67" fmla="*/ 2147483647 h 1574"/>
                <a:gd name="T68" fmla="*/ 2147483647 w 1276"/>
                <a:gd name="T69" fmla="*/ 2147483647 h 1574"/>
                <a:gd name="T70" fmla="*/ 2147483647 w 1276"/>
                <a:gd name="T71" fmla="*/ 2147483647 h 1574"/>
                <a:gd name="T72" fmla="*/ 2147483647 w 1276"/>
                <a:gd name="T73" fmla="*/ 2147483647 h 1574"/>
                <a:gd name="T74" fmla="*/ 2147483647 w 1276"/>
                <a:gd name="T75" fmla="*/ 2147483647 h 1574"/>
                <a:gd name="T76" fmla="*/ 2147483647 w 1276"/>
                <a:gd name="T77" fmla="*/ 2147483647 h 1574"/>
                <a:gd name="T78" fmla="*/ 2147483647 w 1276"/>
                <a:gd name="T79" fmla="*/ 2147483647 h 1574"/>
                <a:gd name="T80" fmla="*/ 2147483647 w 1276"/>
                <a:gd name="T81" fmla="*/ 2147483647 h 1574"/>
                <a:gd name="T82" fmla="*/ 2147483647 w 1276"/>
                <a:gd name="T83" fmla="*/ 2147483647 h 1574"/>
                <a:gd name="T84" fmla="*/ 2147483647 w 1276"/>
                <a:gd name="T85" fmla="*/ 2147483647 h 1574"/>
                <a:gd name="T86" fmla="*/ 2147483647 w 1276"/>
                <a:gd name="T87" fmla="*/ 2147483647 h 1574"/>
                <a:gd name="T88" fmla="*/ 2147483647 w 1276"/>
                <a:gd name="T89" fmla="*/ 2147483647 h 1574"/>
                <a:gd name="T90" fmla="*/ 2147483647 w 1276"/>
                <a:gd name="T91" fmla="*/ 2147483647 h 1574"/>
                <a:gd name="T92" fmla="*/ 2147483647 w 1276"/>
                <a:gd name="T93" fmla="*/ 2147483647 h 1574"/>
                <a:gd name="T94" fmla="*/ 0 w 1276"/>
                <a:gd name="T95" fmla="*/ 2147483647 h 1574"/>
                <a:gd name="T96" fmla="*/ 2147483647 w 1276"/>
                <a:gd name="T97" fmla="*/ 2147483647 h 1574"/>
                <a:gd name="T98" fmla="*/ 2147483647 w 1276"/>
                <a:gd name="T99" fmla="*/ 2147483647 h 1574"/>
                <a:gd name="T100" fmla="*/ 2147483647 w 1276"/>
                <a:gd name="T101" fmla="*/ 2147483647 h 1574"/>
                <a:gd name="T102" fmla="*/ 2147483647 w 1276"/>
                <a:gd name="T103" fmla="*/ 2147483647 h 1574"/>
                <a:gd name="T104" fmla="*/ 2147483647 w 1276"/>
                <a:gd name="T105" fmla="*/ 2147483647 h 1574"/>
                <a:gd name="T106" fmla="*/ 2147483647 w 1276"/>
                <a:gd name="T107" fmla="*/ 2147483647 h 1574"/>
                <a:gd name="T108" fmla="*/ 2147483647 w 1276"/>
                <a:gd name="T109" fmla="*/ 2147483647 h 1574"/>
                <a:gd name="T110" fmla="*/ 2147483647 w 1276"/>
                <a:gd name="T111" fmla="*/ 2147483647 h 1574"/>
                <a:gd name="T112" fmla="*/ 2147483647 w 1276"/>
                <a:gd name="T113" fmla="*/ 2147483647 h 1574"/>
                <a:gd name="T114" fmla="*/ 2147483647 w 1276"/>
                <a:gd name="T115" fmla="*/ 2147483647 h 1574"/>
                <a:gd name="T116" fmla="*/ 2147483647 w 1276"/>
                <a:gd name="T117" fmla="*/ 2147483647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8" name="Freeform 217"/>
            <p:cNvSpPr>
              <a:spLocks noChangeAspect="1"/>
            </p:cNvSpPr>
            <p:nvPr/>
          </p:nvSpPr>
          <p:spPr bwMode="auto">
            <a:xfrm>
              <a:off x="3372" y="4558"/>
              <a:ext cx="4255" cy="3454"/>
            </a:xfrm>
            <a:custGeom>
              <a:avLst/>
              <a:gdLst>
                <a:gd name="T0" fmla="*/ 0 w 2666"/>
                <a:gd name="T1" fmla="*/ 2147483647 h 2170"/>
                <a:gd name="T2" fmla="*/ 2147483647 w 2666"/>
                <a:gd name="T3" fmla="*/ 2147483647 h 2170"/>
                <a:gd name="T4" fmla="*/ 2147483647 w 2666"/>
                <a:gd name="T5" fmla="*/ 2147483647 h 2170"/>
                <a:gd name="T6" fmla="*/ 2147483647 w 2666"/>
                <a:gd name="T7" fmla="*/ 2147483647 h 2170"/>
                <a:gd name="T8" fmla="*/ 2147483647 w 2666"/>
                <a:gd name="T9" fmla="*/ 2147483647 h 2170"/>
                <a:gd name="T10" fmla="*/ 2147483647 w 2666"/>
                <a:gd name="T11" fmla="*/ 2147483647 h 2170"/>
                <a:gd name="T12" fmla="*/ 2147483647 w 2666"/>
                <a:gd name="T13" fmla="*/ 2147483647 h 2170"/>
                <a:gd name="T14" fmla="*/ 2147483647 w 2666"/>
                <a:gd name="T15" fmla="*/ 2147483647 h 2170"/>
                <a:gd name="T16" fmla="*/ 2147483647 w 2666"/>
                <a:gd name="T17" fmla="*/ 2147483647 h 2170"/>
                <a:gd name="T18" fmla="*/ 2147483647 w 2666"/>
                <a:gd name="T19" fmla="*/ 2147483647 h 2170"/>
                <a:gd name="T20" fmla="*/ 2147483647 w 2666"/>
                <a:gd name="T21" fmla="*/ 2147483647 h 2170"/>
                <a:gd name="T22" fmla="*/ 2147483647 w 2666"/>
                <a:gd name="T23" fmla="*/ 2147483647 h 2170"/>
                <a:gd name="T24" fmla="*/ 2147483647 w 2666"/>
                <a:gd name="T25" fmla="*/ 2147483647 h 2170"/>
                <a:gd name="T26" fmla="*/ 2147483647 w 2666"/>
                <a:gd name="T27" fmla="*/ 2147483647 h 2170"/>
                <a:gd name="T28" fmla="*/ 2147483647 w 2666"/>
                <a:gd name="T29" fmla="*/ 2147483647 h 2170"/>
                <a:gd name="T30" fmla="*/ 2147483647 w 2666"/>
                <a:gd name="T31" fmla="*/ 2147483647 h 2170"/>
                <a:gd name="T32" fmla="*/ 2147483647 w 2666"/>
                <a:gd name="T33" fmla="*/ 2147483647 h 2170"/>
                <a:gd name="T34" fmla="*/ 2147483647 w 2666"/>
                <a:gd name="T35" fmla="*/ 2147483647 h 2170"/>
                <a:gd name="T36" fmla="*/ 2147483647 w 2666"/>
                <a:gd name="T37" fmla="*/ 2147483647 h 2170"/>
                <a:gd name="T38" fmla="*/ 2147483647 w 2666"/>
                <a:gd name="T39" fmla="*/ 2147483647 h 2170"/>
                <a:gd name="T40" fmla="*/ 2147483647 w 2666"/>
                <a:gd name="T41" fmla="*/ 2147483647 h 2170"/>
                <a:gd name="T42" fmla="*/ 2147483647 w 2666"/>
                <a:gd name="T43" fmla="*/ 2147483647 h 2170"/>
                <a:gd name="T44" fmla="*/ 2147483647 w 2666"/>
                <a:gd name="T45" fmla="*/ 2147483647 h 2170"/>
                <a:gd name="T46" fmla="*/ 2147483647 w 2666"/>
                <a:gd name="T47" fmla="*/ 2147483647 h 2170"/>
                <a:gd name="T48" fmla="*/ 2147483647 w 2666"/>
                <a:gd name="T49" fmla="*/ 2147483647 h 2170"/>
                <a:gd name="T50" fmla="*/ 2147483647 w 2666"/>
                <a:gd name="T51" fmla="*/ 2147483647 h 2170"/>
                <a:gd name="T52" fmla="*/ 2147483647 w 2666"/>
                <a:gd name="T53" fmla="*/ 2147483647 h 2170"/>
                <a:gd name="T54" fmla="*/ 2147483647 w 2666"/>
                <a:gd name="T55" fmla="*/ 2147483647 h 2170"/>
                <a:gd name="T56" fmla="*/ 2147483647 w 2666"/>
                <a:gd name="T57" fmla="*/ 2147483647 h 2170"/>
                <a:gd name="T58" fmla="*/ 2147483647 w 2666"/>
                <a:gd name="T59" fmla="*/ 2147483647 h 2170"/>
                <a:gd name="T60" fmla="*/ 2147483647 w 2666"/>
                <a:gd name="T61" fmla="*/ 2147483647 h 2170"/>
                <a:gd name="T62" fmla="*/ 2147483647 w 2666"/>
                <a:gd name="T63" fmla="*/ 2147483647 h 2170"/>
                <a:gd name="T64" fmla="*/ 2147483647 w 2666"/>
                <a:gd name="T65" fmla="*/ 2147483647 h 2170"/>
                <a:gd name="T66" fmla="*/ 2147483647 w 2666"/>
                <a:gd name="T67" fmla="*/ 2147483647 h 2170"/>
                <a:gd name="T68" fmla="*/ 2147483647 w 2666"/>
                <a:gd name="T69" fmla="*/ 2147483647 h 2170"/>
                <a:gd name="T70" fmla="*/ 2147483647 w 2666"/>
                <a:gd name="T71" fmla="*/ 2147483647 h 2170"/>
                <a:gd name="T72" fmla="*/ 2147483647 w 2666"/>
                <a:gd name="T73" fmla="*/ 2147483647 h 2170"/>
                <a:gd name="T74" fmla="*/ 2147483647 w 2666"/>
                <a:gd name="T75" fmla="*/ 2147483647 h 2170"/>
                <a:gd name="T76" fmla="*/ 2147483647 w 2666"/>
                <a:gd name="T77" fmla="*/ 2147483647 h 2170"/>
                <a:gd name="T78" fmla="*/ 2147483647 w 2666"/>
                <a:gd name="T79" fmla="*/ 2147483647 h 2170"/>
                <a:gd name="T80" fmla="*/ 2147483647 w 2666"/>
                <a:gd name="T81" fmla="*/ 2147483647 h 2170"/>
                <a:gd name="T82" fmla="*/ 2147483647 w 2666"/>
                <a:gd name="T83" fmla="*/ 2147483647 h 2170"/>
                <a:gd name="T84" fmla="*/ 2147483647 w 2666"/>
                <a:gd name="T85" fmla="*/ 2147483647 h 2170"/>
                <a:gd name="T86" fmla="*/ 2147483647 w 2666"/>
                <a:gd name="T87" fmla="*/ 2147483647 h 2170"/>
                <a:gd name="T88" fmla="*/ 2147483647 w 2666"/>
                <a:gd name="T89" fmla="*/ 2147483647 h 2170"/>
                <a:gd name="T90" fmla="*/ 2147483647 w 2666"/>
                <a:gd name="T91" fmla="*/ 2147483647 h 2170"/>
                <a:gd name="T92" fmla="*/ 2147483647 w 2666"/>
                <a:gd name="T93" fmla="*/ 2147483647 h 2170"/>
                <a:gd name="T94" fmla="*/ 2147483647 w 2666"/>
                <a:gd name="T95" fmla="*/ 2147483647 h 2170"/>
                <a:gd name="T96" fmla="*/ 2147483647 w 2666"/>
                <a:gd name="T97" fmla="*/ 2147483647 h 2170"/>
                <a:gd name="T98" fmla="*/ 2147483647 w 2666"/>
                <a:gd name="T99" fmla="*/ 2147483647 h 2170"/>
                <a:gd name="T100" fmla="*/ 2147483647 w 2666"/>
                <a:gd name="T101" fmla="*/ 2147483647 h 2170"/>
                <a:gd name="T102" fmla="*/ 2147483647 w 2666"/>
                <a:gd name="T103" fmla="*/ 2147483647 h 2170"/>
                <a:gd name="T104" fmla="*/ 2147483647 w 2666"/>
                <a:gd name="T105" fmla="*/ 2147483647 h 2170"/>
                <a:gd name="T106" fmla="*/ 2147483647 w 2666"/>
                <a:gd name="T107" fmla="*/ 2147483647 h 2170"/>
                <a:gd name="T108" fmla="*/ 2147483647 w 2666"/>
                <a:gd name="T109" fmla="*/ 2147483647 h 2170"/>
                <a:gd name="T110" fmla="*/ 2147483647 w 2666"/>
                <a:gd name="T111" fmla="*/ 2147483647 h 2170"/>
                <a:gd name="T112" fmla="*/ 2147483647 w 2666"/>
                <a:gd name="T113" fmla="*/ 2147483647 h 2170"/>
                <a:gd name="T114" fmla="*/ 2147483647 w 2666"/>
                <a:gd name="T115" fmla="*/ 2147483647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a:lstStyle/>
            <a:p>
              <a:endParaRPr lang="ja-JP" altLang="en-US"/>
            </a:p>
          </p:txBody>
        </p:sp>
        <p:sp>
          <p:nvSpPr>
            <p:cNvPr id="3209" name="Freeform 218"/>
            <p:cNvSpPr>
              <a:spLocks noChangeAspect="1"/>
            </p:cNvSpPr>
            <p:nvPr/>
          </p:nvSpPr>
          <p:spPr bwMode="auto">
            <a:xfrm>
              <a:off x="5681" y="8870"/>
              <a:ext cx="2421" cy="3048"/>
            </a:xfrm>
            <a:custGeom>
              <a:avLst/>
              <a:gdLst>
                <a:gd name="T0" fmla="*/ 2147483647 w 1517"/>
                <a:gd name="T1" fmla="*/ 2147483647 h 1915"/>
                <a:gd name="T2" fmla="*/ 2147483647 w 1517"/>
                <a:gd name="T3" fmla="*/ 2147483647 h 1915"/>
                <a:gd name="T4" fmla="*/ 2147483647 w 1517"/>
                <a:gd name="T5" fmla="*/ 2147483647 h 1915"/>
                <a:gd name="T6" fmla="*/ 2147483647 w 1517"/>
                <a:gd name="T7" fmla="*/ 2147483647 h 1915"/>
                <a:gd name="T8" fmla="*/ 2147483647 w 1517"/>
                <a:gd name="T9" fmla="*/ 2147483647 h 1915"/>
                <a:gd name="T10" fmla="*/ 2147483647 w 1517"/>
                <a:gd name="T11" fmla="*/ 2147483647 h 1915"/>
                <a:gd name="T12" fmla="*/ 2147483647 w 1517"/>
                <a:gd name="T13" fmla="*/ 2147483647 h 1915"/>
                <a:gd name="T14" fmla="*/ 2147483647 w 1517"/>
                <a:gd name="T15" fmla="*/ 2147483647 h 1915"/>
                <a:gd name="T16" fmla="*/ 2147483647 w 1517"/>
                <a:gd name="T17" fmla="*/ 2147483647 h 1915"/>
                <a:gd name="T18" fmla="*/ 2147483647 w 1517"/>
                <a:gd name="T19" fmla="*/ 2147483647 h 1915"/>
                <a:gd name="T20" fmla="*/ 2147483647 w 1517"/>
                <a:gd name="T21" fmla="*/ 2147483647 h 1915"/>
                <a:gd name="T22" fmla="*/ 2147483647 w 1517"/>
                <a:gd name="T23" fmla="*/ 2147483647 h 1915"/>
                <a:gd name="T24" fmla="*/ 2147483647 w 1517"/>
                <a:gd name="T25" fmla="*/ 2147483647 h 1915"/>
                <a:gd name="T26" fmla="*/ 2147483647 w 1517"/>
                <a:gd name="T27" fmla="*/ 2147483647 h 1915"/>
                <a:gd name="T28" fmla="*/ 2147483647 w 1517"/>
                <a:gd name="T29" fmla="*/ 2147483647 h 1915"/>
                <a:gd name="T30" fmla="*/ 2147483647 w 1517"/>
                <a:gd name="T31" fmla="*/ 2147483647 h 1915"/>
                <a:gd name="T32" fmla="*/ 2147483647 w 1517"/>
                <a:gd name="T33" fmla="*/ 2147483647 h 1915"/>
                <a:gd name="T34" fmla="*/ 2147483647 w 1517"/>
                <a:gd name="T35" fmla="*/ 2147483647 h 1915"/>
                <a:gd name="T36" fmla="*/ 2147483647 w 1517"/>
                <a:gd name="T37" fmla="*/ 2147483647 h 1915"/>
                <a:gd name="T38" fmla="*/ 2147483647 w 1517"/>
                <a:gd name="T39" fmla="*/ 2147483647 h 1915"/>
                <a:gd name="T40" fmla="*/ 2147483647 w 1517"/>
                <a:gd name="T41" fmla="*/ 2147483647 h 1915"/>
                <a:gd name="T42" fmla="*/ 2147483647 w 1517"/>
                <a:gd name="T43" fmla="*/ 2147483647 h 1915"/>
                <a:gd name="T44" fmla="*/ 2147483647 w 1517"/>
                <a:gd name="T45" fmla="*/ 2147483647 h 1915"/>
                <a:gd name="T46" fmla="*/ 2147483647 w 1517"/>
                <a:gd name="T47" fmla="*/ 2147483647 h 1915"/>
                <a:gd name="T48" fmla="*/ 2147483647 w 1517"/>
                <a:gd name="T49" fmla="*/ 2147483647 h 1915"/>
                <a:gd name="T50" fmla="*/ 2147483647 w 1517"/>
                <a:gd name="T51" fmla="*/ 2147483647 h 1915"/>
                <a:gd name="T52" fmla="*/ 2147483647 w 1517"/>
                <a:gd name="T53" fmla="*/ 2147483647 h 1915"/>
                <a:gd name="T54" fmla="*/ 2147483647 w 1517"/>
                <a:gd name="T55" fmla="*/ 2147483647 h 1915"/>
                <a:gd name="T56" fmla="*/ 2147483647 w 1517"/>
                <a:gd name="T57" fmla="*/ 2147483647 h 1915"/>
                <a:gd name="T58" fmla="*/ 2147483647 w 1517"/>
                <a:gd name="T59" fmla="*/ 2147483647 h 1915"/>
                <a:gd name="T60" fmla="*/ 2147483647 w 1517"/>
                <a:gd name="T61" fmla="*/ 2147483647 h 1915"/>
                <a:gd name="T62" fmla="*/ 2147483647 w 1517"/>
                <a:gd name="T63" fmla="*/ 2147483647 h 1915"/>
                <a:gd name="T64" fmla="*/ 2147483647 w 1517"/>
                <a:gd name="T65" fmla="*/ 2147483647 h 1915"/>
                <a:gd name="T66" fmla="*/ 2147483647 w 1517"/>
                <a:gd name="T67" fmla="*/ 2147483647 h 1915"/>
                <a:gd name="T68" fmla="*/ 2147483647 w 1517"/>
                <a:gd name="T69" fmla="*/ 2147483647 h 1915"/>
                <a:gd name="T70" fmla="*/ 2147483647 w 1517"/>
                <a:gd name="T71" fmla="*/ 2147483647 h 1915"/>
                <a:gd name="T72" fmla="*/ 2147483647 w 1517"/>
                <a:gd name="T73" fmla="*/ 2147483647 h 1915"/>
                <a:gd name="T74" fmla="*/ 2147483647 w 1517"/>
                <a:gd name="T75" fmla="*/ 2147483647 h 1915"/>
                <a:gd name="T76" fmla="*/ 2147483647 w 1517"/>
                <a:gd name="T77" fmla="*/ 2147483647 h 1915"/>
                <a:gd name="T78" fmla="*/ 2147483647 w 1517"/>
                <a:gd name="T79" fmla="*/ 2147483647 h 1915"/>
                <a:gd name="T80" fmla="*/ 2147483647 w 1517"/>
                <a:gd name="T81" fmla="*/ 2147483647 h 1915"/>
                <a:gd name="T82" fmla="*/ 2147483647 w 1517"/>
                <a:gd name="T83" fmla="*/ 2147483647 h 1915"/>
                <a:gd name="T84" fmla="*/ 2147483647 w 1517"/>
                <a:gd name="T85" fmla="*/ 2147483647 h 1915"/>
                <a:gd name="T86" fmla="*/ 2147483647 w 1517"/>
                <a:gd name="T87" fmla="*/ 2147483647 h 1915"/>
                <a:gd name="T88" fmla="*/ 2147483647 w 1517"/>
                <a:gd name="T89" fmla="*/ 2147483647 h 1915"/>
                <a:gd name="T90" fmla="*/ 2147483647 w 1517"/>
                <a:gd name="T91" fmla="*/ 2147483647 h 1915"/>
                <a:gd name="T92" fmla="*/ 2147483647 w 1517"/>
                <a:gd name="T93" fmla="*/ 2147483647 h 1915"/>
                <a:gd name="T94" fmla="*/ 2147483647 w 1517"/>
                <a:gd name="T95" fmla="*/ 2147483647 h 1915"/>
                <a:gd name="T96" fmla="*/ 2147483647 w 1517"/>
                <a:gd name="T97" fmla="*/ 2147483647 h 1915"/>
                <a:gd name="T98" fmla="*/ 2147483647 w 1517"/>
                <a:gd name="T99" fmla="*/ 2147483647 h 1915"/>
                <a:gd name="T100" fmla="*/ 2147483647 w 1517"/>
                <a:gd name="T101" fmla="*/ 2147483647 h 1915"/>
                <a:gd name="T102" fmla="*/ 2147483647 w 1517"/>
                <a:gd name="T103" fmla="*/ 2147483647 h 1915"/>
                <a:gd name="T104" fmla="*/ 2147483647 w 1517"/>
                <a:gd name="T105" fmla="*/ 2147483647 h 1915"/>
                <a:gd name="T106" fmla="*/ 2147483647 w 1517"/>
                <a:gd name="T107" fmla="*/ 2147483647 h 1915"/>
                <a:gd name="T108" fmla="*/ 2147483647 w 1517"/>
                <a:gd name="T109" fmla="*/ 2147483647 h 1915"/>
                <a:gd name="T110" fmla="*/ 2147483647 w 1517"/>
                <a:gd name="T111" fmla="*/ 2147483647 h 1915"/>
                <a:gd name="T112" fmla="*/ 2147483647 w 1517"/>
                <a:gd name="T113" fmla="*/ 2147483647 h 1915"/>
                <a:gd name="T114" fmla="*/ 2147483647 w 1517"/>
                <a:gd name="T115" fmla="*/ 2147483647 h 1915"/>
                <a:gd name="T116" fmla="*/ 2147483647 w 1517"/>
                <a:gd name="T117" fmla="*/ 2147483647 h 1915"/>
                <a:gd name="T118" fmla="*/ 2147483647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p:spPr>
          <p:txBody>
            <a:bodyPr/>
            <a:lstStyle/>
            <a:p>
              <a:endParaRPr lang="ja-JP" altLang="en-US"/>
            </a:p>
          </p:txBody>
        </p:sp>
        <p:sp>
          <p:nvSpPr>
            <p:cNvPr id="3210" name="Freeform 219" descr="50%"/>
            <p:cNvSpPr>
              <a:spLocks noChangeAspect="1"/>
            </p:cNvSpPr>
            <p:nvPr/>
          </p:nvSpPr>
          <p:spPr bwMode="auto">
            <a:xfrm>
              <a:off x="8962" y="6972"/>
              <a:ext cx="2263" cy="2304"/>
            </a:xfrm>
            <a:custGeom>
              <a:avLst/>
              <a:gdLst>
                <a:gd name="T0" fmla="*/ 2147483647 w 1418"/>
                <a:gd name="T1" fmla="*/ 2147483647 h 1447"/>
                <a:gd name="T2" fmla="*/ 2147483647 w 1418"/>
                <a:gd name="T3" fmla="*/ 2147483647 h 1447"/>
                <a:gd name="T4" fmla="*/ 2147483647 w 1418"/>
                <a:gd name="T5" fmla="*/ 2147483647 h 1447"/>
                <a:gd name="T6" fmla="*/ 2147483647 w 1418"/>
                <a:gd name="T7" fmla="*/ 2147483647 h 1447"/>
                <a:gd name="T8" fmla="*/ 2147483647 w 1418"/>
                <a:gd name="T9" fmla="*/ 2147483647 h 1447"/>
                <a:gd name="T10" fmla="*/ 2147483647 w 1418"/>
                <a:gd name="T11" fmla="*/ 2147483647 h 1447"/>
                <a:gd name="T12" fmla="*/ 2147483647 w 1418"/>
                <a:gd name="T13" fmla="*/ 2147483647 h 1447"/>
                <a:gd name="T14" fmla="*/ 2147483647 w 1418"/>
                <a:gd name="T15" fmla="*/ 2147483647 h 1447"/>
                <a:gd name="T16" fmla="*/ 2147483647 w 1418"/>
                <a:gd name="T17" fmla="*/ 2147483647 h 1447"/>
                <a:gd name="T18" fmla="*/ 2147483647 w 1418"/>
                <a:gd name="T19" fmla="*/ 2147483647 h 1447"/>
                <a:gd name="T20" fmla="*/ 2147483647 w 1418"/>
                <a:gd name="T21" fmla="*/ 2147483647 h 1447"/>
                <a:gd name="T22" fmla="*/ 2147483647 w 1418"/>
                <a:gd name="T23" fmla="*/ 2147483647 h 1447"/>
                <a:gd name="T24" fmla="*/ 2147483647 w 1418"/>
                <a:gd name="T25" fmla="*/ 2147483647 h 1447"/>
                <a:gd name="T26" fmla="*/ 2147483647 w 1418"/>
                <a:gd name="T27" fmla="*/ 2147483647 h 1447"/>
                <a:gd name="T28" fmla="*/ 2147483647 w 1418"/>
                <a:gd name="T29" fmla="*/ 2147483647 h 1447"/>
                <a:gd name="T30" fmla="*/ 2147483647 w 1418"/>
                <a:gd name="T31" fmla="*/ 2147483647 h 1447"/>
                <a:gd name="T32" fmla="*/ 2147483647 w 1418"/>
                <a:gd name="T33" fmla="*/ 2147483647 h 1447"/>
                <a:gd name="T34" fmla="*/ 2147483647 w 1418"/>
                <a:gd name="T35" fmla="*/ 2147483647 h 1447"/>
                <a:gd name="T36" fmla="*/ 2147483647 w 1418"/>
                <a:gd name="T37" fmla="*/ 2147483647 h 1447"/>
                <a:gd name="T38" fmla="*/ 2147483647 w 1418"/>
                <a:gd name="T39" fmla="*/ 2147483647 h 1447"/>
                <a:gd name="T40" fmla="*/ 2147483647 w 1418"/>
                <a:gd name="T41" fmla="*/ 2147483647 h 1447"/>
                <a:gd name="T42" fmla="*/ 2147483647 w 1418"/>
                <a:gd name="T43" fmla="*/ 2147483647 h 1447"/>
                <a:gd name="T44" fmla="*/ 2147483647 w 1418"/>
                <a:gd name="T45" fmla="*/ 2147483647 h 1447"/>
                <a:gd name="T46" fmla="*/ 2147483647 w 1418"/>
                <a:gd name="T47" fmla="*/ 2147483647 h 1447"/>
                <a:gd name="T48" fmla="*/ 2147483647 w 1418"/>
                <a:gd name="T49" fmla="*/ 2147483647 h 1447"/>
                <a:gd name="T50" fmla="*/ 2147483647 w 1418"/>
                <a:gd name="T51" fmla="*/ 2147483647 h 1447"/>
                <a:gd name="T52" fmla="*/ 2147483647 w 1418"/>
                <a:gd name="T53" fmla="*/ 2147483647 h 1447"/>
                <a:gd name="T54" fmla="*/ 2147483647 w 1418"/>
                <a:gd name="T55" fmla="*/ 2147483647 h 1447"/>
                <a:gd name="T56" fmla="*/ 2147483647 w 1418"/>
                <a:gd name="T57" fmla="*/ 2147483647 h 1447"/>
                <a:gd name="T58" fmla="*/ 2147483647 w 1418"/>
                <a:gd name="T59" fmla="*/ 2147483647 h 1447"/>
                <a:gd name="T60" fmla="*/ 2147483647 w 1418"/>
                <a:gd name="T61" fmla="*/ 2147483647 h 1447"/>
                <a:gd name="T62" fmla="*/ 2147483647 w 1418"/>
                <a:gd name="T63" fmla="*/ 2147483647 h 1447"/>
                <a:gd name="T64" fmla="*/ 2147483647 w 1418"/>
                <a:gd name="T65" fmla="*/ 2147483647 h 1447"/>
                <a:gd name="T66" fmla="*/ 2147483647 w 1418"/>
                <a:gd name="T67" fmla="*/ 2147483647 h 1447"/>
                <a:gd name="T68" fmla="*/ 2147483647 w 1418"/>
                <a:gd name="T69" fmla="*/ 2147483647 h 1447"/>
                <a:gd name="T70" fmla="*/ 2147483647 w 1418"/>
                <a:gd name="T71" fmla="*/ 2147483647 h 1447"/>
                <a:gd name="T72" fmla="*/ 2147483647 w 1418"/>
                <a:gd name="T73" fmla="*/ 2147483647 h 1447"/>
                <a:gd name="T74" fmla="*/ 2147483647 w 1418"/>
                <a:gd name="T75" fmla="*/ 2147483647 h 1447"/>
                <a:gd name="T76" fmla="*/ 2147483647 w 1418"/>
                <a:gd name="T77" fmla="*/ 2147483647 h 1447"/>
                <a:gd name="T78" fmla="*/ 2147483647 w 1418"/>
                <a:gd name="T79" fmla="*/ 2147483647 h 1447"/>
                <a:gd name="T80" fmla="*/ 2147483647 w 1418"/>
                <a:gd name="T81" fmla="*/ 2147483647 h 1447"/>
                <a:gd name="T82" fmla="*/ 2147483647 w 1418"/>
                <a:gd name="T83" fmla="*/ 2147483647 h 1447"/>
                <a:gd name="T84" fmla="*/ 2147483647 w 1418"/>
                <a:gd name="T85" fmla="*/ 2147483647 h 1447"/>
                <a:gd name="T86" fmla="*/ 2147483647 w 1418"/>
                <a:gd name="T87" fmla="*/ 2147483647 h 1447"/>
                <a:gd name="T88" fmla="*/ 2147483647 w 1418"/>
                <a:gd name="T89" fmla="*/ 2147483647 h 1447"/>
                <a:gd name="T90" fmla="*/ 2147483647 w 1418"/>
                <a:gd name="T91" fmla="*/ 2147483647 h 1447"/>
                <a:gd name="T92" fmla="*/ 2147483647 w 1418"/>
                <a:gd name="T93" fmla="*/ 2147483647 h 1447"/>
                <a:gd name="T94" fmla="*/ 2147483647 w 1418"/>
                <a:gd name="T95" fmla="*/ 2147483647 h 1447"/>
                <a:gd name="T96" fmla="*/ 2147483647 w 1418"/>
                <a:gd name="T97" fmla="*/ 2147483647 h 1447"/>
                <a:gd name="T98" fmla="*/ 2147483647 w 1418"/>
                <a:gd name="T99" fmla="*/ 2147483647 h 1447"/>
                <a:gd name="T100" fmla="*/ 2147483647 w 1418"/>
                <a:gd name="T101" fmla="*/ 2147483647 h 1447"/>
                <a:gd name="T102" fmla="*/ 2147483647 w 1418"/>
                <a:gd name="T103" fmla="*/ 2147483647 h 1447"/>
                <a:gd name="T104" fmla="*/ 2147483647 w 1418"/>
                <a:gd name="T105" fmla="*/ 2147483647 h 1447"/>
                <a:gd name="T106" fmla="*/ 2147483647 w 1418"/>
                <a:gd name="T107" fmla="*/ 2147483647 h 1447"/>
                <a:gd name="T108" fmla="*/ 2147483647 w 1418"/>
                <a:gd name="T109" fmla="*/ 2147483647 h 1447"/>
                <a:gd name="T110" fmla="*/ 2147483647 w 1418"/>
                <a:gd name="T111" fmla="*/ 2147483647 h 1447"/>
                <a:gd name="T112" fmla="*/ 2147483647 w 1418"/>
                <a:gd name="T113" fmla="*/ 2147483647 h 1447"/>
                <a:gd name="T114" fmla="*/ 2147483647 w 1418"/>
                <a:gd name="T115" fmla="*/ 2147483647 h 1447"/>
                <a:gd name="T116" fmla="*/ 2147483647 w 1418"/>
                <a:gd name="T117" fmla="*/ 2147483647 h 1447"/>
                <a:gd name="T118" fmla="*/ 2147483647 w 1418"/>
                <a:gd name="T119" fmla="*/ 2147483647 h 1447"/>
                <a:gd name="T120" fmla="*/ 2147483647 w 1418"/>
                <a:gd name="T121" fmla="*/ 0 h 1447"/>
                <a:gd name="T122" fmla="*/ 2147483647 w 1418"/>
                <a:gd name="T123" fmla="*/ 214748364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11" name="Freeform 220"/>
            <p:cNvSpPr>
              <a:spLocks noChangeAspect="1"/>
            </p:cNvSpPr>
            <p:nvPr/>
          </p:nvSpPr>
          <p:spPr bwMode="auto">
            <a:xfrm>
              <a:off x="12583" y="5008"/>
              <a:ext cx="2354" cy="2552"/>
            </a:xfrm>
            <a:custGeom>
              <a:avLst/>
              <a:gdLst>
                <a:gd name="T0" fmla="*/ 2147483647 w 1475"/>
                <a:gd name="T1" fmla="*/ 2147483647 h 1603"/>
                <a:gd name="T2" fmla="*/ 2147483647 w 1475"/>
                <a:gd name="T3" fmla="*/ 2147483647 h 1603"/>
                <a:gd name="T4" fmla="*/ 2147483647 w 1475"/>
                <a:gd name="T5" fmla="*/ 2147483647 h 1603"/>
                <a:gd name="T6" fmla="*/ 2147483647 w 1475"/>
                <a:gd name="T7" fmla="*/ 2147483647 h 1603"/>
                <a:gd name="T8" fmla="*/ 2147483647 w 1475"/>
                <a:gd name="T9" fmla="*/ 2147483647 h 1603"/>
                <a:gd name="T10" fmla="*/ 2147483647 w 1475"/>
                <a:gd name="T11" fmla="*/ 2147483647 h 1603"/>
                <a:gd name="T12" fmla="*/ 2147483647 w 1475"/>
                <a:gd name="T13" fmla="*/ 2147483647 h 1603"/>
                <a:gd name="T14" fmla="*/ 2147483647 w 1475"/>
                <a:gd name="T15" fmla="*/ 2147483647 h 1603"/>
                <a:gd name="T16" fmla="*/ 2147483647 w 1475"/>
                <a:gd name="T17" fmla="*/ 2147483647 h 1603"/>
                <a:gd name="T18" fmla="*/ 2147483647 w 1475"/>
                <a:gd name="T19" fmla="*/ 2147483647 h 1603"/>
                <a:gd name="T20" fmla="*/ 2147483647 w 1475"/>
                <a:gd name="T21" fmla="*/ 2147483647 h 1603"/>
                <a:gd name="T22" fmla="*/ 2147483647 w 1475"/>
                <a:gd name="T23" fmla="*/ 2147483647 h 1603"/>
                <a:gd name="T24" fmla="*/ 2147483647 w 1475"/>
                <a:gd name="T25" fmla="*/ 2147483647 h 1603"/>
                <a:gd name="T26" fmla="*/ 2147483647 w 1475"/>
                <a:gd name="T27" fmla="*/ 2147483647 h 1603"/>
                <a:gd name="T28" fmla="*/ 2147483647 w 1475"/>
                <a:gd name="T29" fmla="*/ 2147483647 h 1603"/>
                <a:gd name="T30" fmla="*/ 2147483647 w 1475"/>
                <a:gd name="T31" fmla="*/ 2147483647 h 1603"/>
                <a:gd name="T32" fmla="*/ 2147483647 w 1475"/>
                <a:gd name="T33" fmla="*/ 2147483647 h 1603"/>
                <a:gd name="T34" fmla="*/ 2147483647 w 1475"/>
                <a:gd name="T35" fmla="*/ 2147483647 h 1603"/>
                <a:gd name="T36" fmla="*/ 2147483647 w 1475"/>
                <a:gd name="T37" fmla="*/ 2147483647 h 1603"/>
                <a:gd name="T38" fmla="*/ 2147483647 w 1475"/>
                <a:gd name="T39" fmla="*/ 2147483647 h 1603"/>
                <a:gd name="T40" fmla="*/ 2147483647 w 1475"/>
                <a:gd name="T41" fmla="*/ 2147483647 h 1603"/>
                <a:gd name="T42" fmla="*/ 2147483647 w 1475"/>
                <a:gd name="T43" fmla="*/ 2147483647 h 1603"/>
                <a:gd name="T44" fmla="*/ 2147483647 w 1475"/>
                <a:gd name="T45" fmla="*/ 2147483647 h 1603"/>
                <a:gd name="T46" fmla="*/ 2147483647 w 1475"/>
                <a:gd name="T47" fmla="*/ 2147483647 h 1603"/>
                <a:gd name="T48" fmla="*/ 2147483647 w 1475"/>
                <a:gd name="T49" fmla="*/ 2147483647 h 1603"/>
                <a:gd name="T50" fmla="*/ 2147483647 w 1475"/>
                <a:gd name="T51" fmla="*/ 2147483647 h 1603"/>
                <a:gd name="T52" fmla="*/ 2147483647 w 1475"/>
                <a:gd name="T53" fmla="*/ 2147483647 h 1603"/>
                <a:gd name="T54" fmla="*/ 2147483647 w 1475"/>
                <a:gd name="T55" fmla="*/ 2147483647 h 1603"/>
                <a:gd name="T56" fmla="*/ 2147483647 w 1475"/>
                <a:gd name="T57" fmla="*/ 2147483647 h 1603"/>
                <a:gd name="T58" fmla="*/ 2147483647 w 1475"/>
                <a:gd name="T59" fmla="*/ 2147483647 h 1603"/>
                <a:gd name="T60" fmla="*/ 2147483647 w 1475"/>
                <a:gd name="T61" fmla="*/ 2147483647 h 1603"/>
                <a:gd name="T62" fmla="*/ 2147483647 w 1475"/>
                <a:gd name="T63" fmla="*/ 2147483647 h 1603"/>
                <a:gd name="T64" fmla="*/ 2147483647 w 1475"/>
                <a:gd name="T65" fmla="*/ 2147483647 h 1603"/>
                <a:gd name="T66" fmla="*/ 2147483647 w 1475"/>
                <a:gd name="T67" fmla="*/ 2147483647 h 1603"/>
                <a:gd name="T68" fmla="*/ 2147483647 w 1475"/>
                <a:gd name="T69" fmla="*/ 2147483647 h 1603"/>
                <a:gd name="T70" fmla="*/ 2147483647 w 1475"/>
                <a:gd name="T71" fmla="*/ 2147483647 h 1603"/>
                <a:gd name="T72" fmla="*/ 2147483647 w 1475"/>
                <a:gd name="T73" fmla="*/ 2147483647 h 1603"/>
                <a:gd name="T74" fmla="*/ 2147483647 w 1475"/>
                <a:gd name="T75" fmla="*/ 2147483647 h 1603"/>
                <a:gd name="T76" fmla="*/ 2147483647 w 1475"/>
                <a:gd name="T77" fmla="*/ 2147483647 h 1603"/>
                <a:gd name="T78" fmla="*/ 2147483647 w 1475"/>
                <a:gd name="T79" fmla="*/ 2147483647 h 1603"/>
                <a:gd name="T80" fmla="*/ 2147483647 w 1475"/>
                <a:gd name="T81" fmla="*/ 2147483647 h 1603"/>
                <a:gd name="T82" fmla="*/ 2147483647 w 1475"/>
                <a:gd name="T83" fmla="*/ 2147483647 h 1603"/>
                <a:gd name="T84" fmla="*/ 2147483647 w 1475"/>
                <a:gd name="T85" fmla="*/ 2147483647 h 1603"/>
                <a:gd name="T86" fmla="*/ 2147483647 w 1475"/>
                <a:gd name="T87" fmla="*/ 2147483647 h 1603"/>
                <a:gd name="T88" fmla="*/ 2147483647 w 1475"/>
                <a:gd name="T89" fmla="*/ 2147483647 h 1603"/>
                <a:gd name="T90" fmla="*/ 2147483647 w 1475"/>
                <a:gd name="T91" fmla="*/ 2147483647 h 1603"/>
                <a:gd name="T92" fmla="*/ 2147483647 w 1475"/>
                <a:gd name="T93" fmla="*/ 2147483647 h 1603"/>
                <a:gd name="T94" fmla="*/ 2147483647 w 1475"/>
                <a:gd name="T95" fmla="*/ 2147483647 h 1603"/>
                <a:gd name="T96" fmla="*/ 2147483647 w 1475"/>
                <a:gd name="T97" fmla="*/ 2147483647 h 1603"/>
                <a:gd name="T98" fmla="*/ 2147483647 w 1475"/>
                <a:gd name="T99" fmla="*/ 2147483647 h 1603"/>
                <a:gd name="T100" fmla="*/ 2147483647 w 1475"/>
                <a:gd name="T101" fmla="*/ 2147483647 h 1603"/>
                <a:gd name="T102" fmla="*/ 2147483647 w 1475"/>
                <a:gd name="T103" fmla="*/ 2147483647 h 1603"/>
                <a:gd name="T104" fmla="*/ 2147483647 w 1475"/>
                <a:gd name="T105" fmla="*/ 2147483647 h 1603"/>
                <a:gd name="T106" fmla="*/ 2147483647 w 1475"/>
                <a:gd name="T107" fmla="*/ 2147483647 h 1603"/>
                <a:gd name="T108" fmla="*/ 2147483647 w 1475"/>
                <a:gd name="T109" fmla="*/ 2147483647 h 1603"/>
                <a:gd name="T110" fmla="*/ 2147483647 w 1475"/>
                <a:gd name="T111" fmla="*/ 2147483647 h 1603"/>
                <a:gd name="T112" fmla="*/ 2147483647 w 1475"/>
                <a:gd name="T113" fmla="*/ 2147483647 h 1603"/>
                <a:gd name="T114" fmla="*/ 2147483647 w 1475"/>
                <a:gd name="T115" fmla="*/ 2147483647 h 1603"/>
                <a:gd name="T116" fmla="*/ 2147483647 w 1475"/>
                <a:gd name="T117" fmla="*/ 2147483647 h 1603"/>
                <a:gd name="T118" fmla="*/ 2147483647 w 1475"/>
                <a:gd name="T119" fmla="*/ 2147483647 h 1603"/>
                <a:gd name="T120" fmla="*/ 2147483647 w 1475"/>
                <a:gd name="T121" fmla="*/ 2147483647 h 1603"/>
                <a:gd name="T122" fmla="*/ 2147483647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noFill/>
            <a:ln w="0">
              <a:solidFill>
                <a:srgbClr val="000000"/>
              </a:solidFill>
              <a:round/>
              <a:headEnd/>
              <a:tailEnd/>
            </a:ln>
          </p:spPr>
          <p:txBody>
            <a:bodyPr/>
            <a:lstStyle/>
            <a:p>
              <a:endParaRPr lang="ja-JP" altLang="en-US"/>
            </a:p>
          </p:txBody>
        </p:sp>
        <p:sp>
          <p:nvSpPr>
            <p:cNvPr id="3212" name="Freeform 221"/>
            <p:cNvSpPr>
              <a:spLocks noChangeAspect="1"/>
            </p:cNvSpPr>
            <p:nvPr/>
          </p:nvSpPr>
          <p:spPr bwMode="auto">
            <a:xfrm>
              <a:off x="9505" y="8351"/>
              <a:ext cx="1584" cy="2100"/>
            </a:xfrm>
            <a:custGeom>
              <a:avLst/>
              <a:gdLst>
                <a:gd name="T0" fmla="*/ 2147483647 w 993"/>
                <a:gd name="T1" fmla="*/ 2147483647 h 1319"/>
                <a:gd name="T2" fmla="*/ 2147483647 w 993"/>
                <a:gd name="T3" fmla="*/ 2147483647 h 1319"/>
                <a:gd name="T4" fmla="*/ 2147483647 w 993"/>
                <a:gd name="T5" fmla="*/ 2147483647 h 1319"/>
                <a:gd name="T6" fmla="*/ 2147483647 w 993"/>
                <a:gd name="T7" fmla="*/ 2147483647 h 1319"/>
                <a:gd name="T8" fmla="*/ 2147483647 w 993"/>
                <a:gd name="T9" fmla="*/ 2147483647 h 1319"/>
                <a:gd name="T10" fmla="*/ 2147483647 w 993"/>
                <a:gd name="T11" fmla="*/ 2147483647 h 1319"/>
                <a:gd name="T12" fmla="*/ 2147483647 w 993"/>
                <a:gd name="T13" fmla="*/ 2147483647 h 1319"/>
                <a:gd name="T14" fmla="*/ 2147483647 w 993"/>
                <a:gd name="T15" fmla="*/ 2147483647 h 1319"/>
                <a:gd name="T16" fmla="*/ 2147483647 w 993"/>
                <a:gd name="T17" fmla="*/ 2147483647 h 1319"/>
                <a:gd name="T18" fmla="*/ 2147483647 w 993"/>
                <a:gd name="T19" fmla="*/ 2147483647 h 1319"/>
                <a:gd name="T20" fmla="*/ 2147483647 w 993"/>
                <a:gd name="T21" fmla="*/ 2147483647 h 1319"/>
                <a:gd name="T22" fmla="*/ 2147483647 w 993"/>
                <a:gd name="T23" fmla="*/ 2147483647 h 1319"/>
                <a:gd name="T24" fmla="*/ 2147483647 w 993"/>
                <a:gd name="T25" fmla="*/ 2147483647 h 1319"/>
                <a:gd name="T26" fmla="*/ 2147483647 w 993"/>
                <a:gd name="T27" fmla="*/ 2147483647 h 1319"/>
                <a:gd name="T28" fmla="*/ 2147483647 w 993"/>
                <a:gd name="T29" fmla="*/ 2147483647 h 1319"/>
                <a:gd name="T30" fmla="*/ 2147483647 w 993"/>
                <a:gd name="T31" fmla="*/ 2147483647 h 1319"/>
                <a:gd name="T32" fmla="*/ 2147483647 w 993"/>
                <a:gd name="T33" fmla="*/ 2147483647 h 1319"/>
                <a:gd name="T34" fmla="*/ 2147483647 w 993"/>
                <a:gd name="T35" fmla="*/ 2147483647 h 1319"/>
                <a:gd name="T36" fmla="*/ 2147483647 w 993"/>
                <a:gd name="T37" fmla="*/ 2147483647 h 1319"/>
                <a:gd name="T38" fmla="*/ 2147483647 w 993"/>
                <a:gd name="T39" fmla="*/ 2147483647 h 1319"/>
                <a:gd name="T40" fmla="*/ 2147483647 w 993"/>
                <a:gd name="T41" fmla="*/ 2147483647 h 1319"/>
                <a:gd name="T42" fmla="*/ 2147483647 w 993"/>
                <a:gd name="T43" fmla="*/ 2147483647 h 1319"/>
                <a:gd name="T44" fmla="*/ 2147483647 w 993"/>
                <a:gd name="T45" fmla="*/ 2147483647 h 1319"/>
                <a:gd name="T46" fmla="*/ 2147483647 w 993"/>
                <a:gd name="T47" fmla="*/ 2147483647 h 1319"/>
                <a:gd name="T48" fmla="*/ 2147483647 w 993"/>
                <a:gd name="T49" fmla="*/ 2147483647 h 1319"/>
                <a:gd name="T50" fmla="*/ 2147483647 w 993"/>
                <a:gd name="T51" fmla="*/ 2147483647 h 1319"/>
                <a:gd name="T52" fmla="*/ 2147483647 w 993"/>
                <a:gd name="T53" fmla="*/ 2147483647 h 1319"/>
                <a:gd name="T54" fmla="*/ 2147483647 w 993"/>
                <a:gd name="T55" fmla="*/ 2147483647 h 1319"/>
                <a:gd name="T56" fmla="*/ 2147483647 w 993"/>
                <a:gd name="T57" fmla="*/ 2147483647 h 1319"/>
                <a:gd name="T58" fmla="*/ 2147483647 w 993"/>
                <a:gd name="T59" fmla="*/ 2147483647 h 1319"/>
                <a:gd name="T60" fmla="*/ 2147483647 w 993"/>
                <a:gd name="T61" fmla="*/ 2147483647 h 1319"/>
                <a:gd name="T62" fmla="*/ 2147483647 w 993"/>
                <a:gd name="T63" fmla="*/ 2147483647 h 1319"/>
                <a:gd name="T64" fmla="*/ 2147483647 w 993"/>
                <a:gd name="T65" fmla="*/ 2147483647 h 1319"/>
                <a:gd name="T66" fmla="*/ 2147483647 w 993"/>
                <a:gd name="T67" fmla="*/ 2147483647 h 1319"/>
                <a:gd name="T68" fmla="*/ 2147483647 w 993"/>
                <a:gd name="T69" fmla="*/ 2147483647 h 1319"/>
                <a:gd name="T70" fmla="*/ 2147483647 w 993"/>
                <a:gd name="T71" fmla="*/ 2147483647 h 1319"/>
                <a:gd name="T72" fmla="*/ 2147483647 w 993"/>
                <a:gd name="T73" fmla="*/ 2147483647 h 1319"/>
                <a:gd name="T74" fmla="*/ 2147483647 w 993"/>
                <a:gd name="T75" fmla="*/ 2147483647 h 1319"/>
                <a:gd name="T76" fmla="*/ 2147483647 w 993"/>
                <a:gd name="T77" fmla="*/ 2147483647 h 1319"/>
                <a:gd name="T78" fmla="*/ 2147483647 w 993"/>
                <a:gd name="T79" fmla="*/ 2147483647 h 1319"/>
                <a:gd name="T80" fmla="*/ 2147483647 w 993"/>
                <a:gd name="T81" fmla="*/ 2147483647 h 1319"/>
                <a:gd name="T82" fmla="*/ 2147483647 w 993"/>
                <a:gd name="T83" fmla="*/ 2147483647 h 1319"/>
                <a:gd name="T84" fmla="*/ 2147483647 w 993"/>
                <a:gd name="T85" fmla="*/ 2147483647 h 1319"/>
                <a:gd name="T86" fmla="*/ 2147483647 w 993"/>
                <a:gd name="T87" fmla="*/ 2147483647 h 1319"/>
                <a:gd name="T88" fmla="*/ 0 w 993"/>
                <a:gd name="T89" fmla="*/ 2147483647 h 1319"/>
                <a:gd name="T90" fmla="*/ 2147483647 w 993"/>
                <a:gd name="T91" fmla="*/ 2147483647 h 1319"/>
                <a:gd name="T92" fmla="*/ 2147483647 w 993"/>
                <a:gd name="T93" fmla="*/ 2147483647 h 1319"/>
                <a:gd name="T94" fmla="*/ 2147483647 w 993"/>
                <a:gd name="T95" fmla="*/ 2147483647 h 1319"/>
                <a:gd name="T96" fmla="*/ 2147483647 w 993"/>
                <a:gd name="T97" fmla="*/ 2147483647 h 1319"/>
                <a:gd name="T98" fmla="*/ 2147483647 w 993"/>
                <a:gd name="T99" fmla="*/ 2147483647 h 1319"/>
                <a:gd name="T100" fmla="*/ 2147483647 w 993"/>
                <a:gd name="T101" fmla="*/ 2147483647 h 1319"/>
                <a:gd name="T102" fmla="*/ 2147483647 w 993"/>
                <a:gd name="T103" fmla="*/ 2147483647 h 1319"/>
                <a:gd name="T104" fmla="*/ 2147483647 w 993"/>
                <a:gd name="T105" fmla="*/ 2147483647 h 1319"/>
                <a:gd name="T106" fmla="*/ 2147483647 w 993"/>
                <a:gd name="T107" fmla="*/ 2147483647 h 1319"/>
                <a:gd name="T108" fmla="*/ 2147483647 w 993"/>
                <a:gd name="T109" fmla="*/ 2147483647 h 1319"/>
                <a:gd name="T110" fmla="*/ 2147483647 w 993"/>
                <a:gd name="T111" fmla="*/ 0 h 1319"/>
                <a:gd name="T112" fmla="*/ 2147483647 w 993"/>
                <a:gd name="T113" fmla="*/ 2147483647 h 1319"/>
                <a:gd name="T114" fmla="*/ 2147483647 w 993"/>
                <a:gd name="T115" fmla="*/ 2147483647 h 1319"/>
                <a:gd name="T116" fmla="*/ 2147483647 w 993"/>
                <a:gd name="T117" fmla="*/ 2147483647 h 1319"/>
                <a:gd name="T118" fmla="*/ 2147483647 w 993"/>
                <a:gd name="T119" fmla="*/ 2147483647 h 1319"/>
                <a:gd name="T120" fmla="*/ 2147483647 w 993"/>
                <a:gd name="T121" fmla="*/ 2147483647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a:lstStyle/>
            <a:p>
              <a:endParaRPr lang="ja-JP" altLang="en-US"/>
            </a:p>
          </p:txBody>
        </p:sp>
        <p:sp>
          <p:nvSpPr>
            <p:cNvPr id="3213" name="Freeform 222"/>
            <p:cNvSpPr>
              <a:spLocks noChangeAspect="1"/>
            </p:cNvSpPr>
            <p:nvPr/>
          </p:nvSpPr>
          <p:spPr bwMode="auto">
            <a:xfrm>
              <a:off x="9913" y="4285"/>
              <a:ext cx="1606" cy="2982"/>
            </a:xfrm>
            <a:custGeom>
              <a:avLst/>
              <a:gdLst>
                <a:gd name="T0" fmla="*/ 2147483647 w 1006"/>
                <a:gd name="T1" fmla="*/ 2147483647 h 1873"/>
                <a:gd name="T2" fmla="*/ 2147483647 w 1006"/>
                <a:gd name="T3" fmla="*/ 2147483647 h 1873"/>
                <a:gd name="T4" fmla="*/ 2147483647 w 1006"/>
                <a:gd name="T5" fmla="*/ 2147483647 h 1873"/>
                <a:gd name="T6" fmla="*/ 2147483647 w 1006"/>
                <a:gd name="T7" fmla="*/ 2147483647 h 1873"/>
                <a:gd name="T8" fmla="*/ 2147483647 w 1006"/>
                <a:gd name="T9" fmla="*/ 2147483647 h 1873"/>
                <a:gd name="T10" fmla="*/ 2147483647 w 1006"/>
                <a:gd name="T11" fmla="*/ 2147483647 h 1873"/>
                <a:gd name="T12" fmla="*/ 2147483647 w 1006"/>
                <a:gd name="T13" fmla="*/ 2147483647 h 1873"/>
                <a:gd name="T14" fmla="*/ 2147483647 w 1006"/>
                <a:gd name="T15" fmla="*/ 2147483647 h 1873"/>
                <a:gd name="T16" fmla="*/ 2147483647 w 1006"/>
                <a:gd name="T17" fmla="*/ 2147483647 h 1873"/>
                <a:gd name="T18" fmla="*/ 2147483647 w 1006"/>
                <a:gd name="T19" fmla="*/ 2147483647 h 1873"/>
                <a:gd name="T20" fmla="*/ 2147483647 w 1006"/>
                <a:gd name="T21" fmla="*/ 2147483647 h 1873"/>
                <a:gd name="T22" fmla="*/ 2147483647 w 1006"/>
                <a:gd name="T23" fmla="*/ 2147483647 h 1873"/>
                <a:gd name="T24" fmla="*/ 2147483647 w 1006"/>
                <a:gd name="T25" fmla="*/ 2147483647 h 1873"/>
                <a:gd name="T26" fmla="*/ 2147483647 w 1006"/>
                <a:gd name="T27" fmla="*/ 2147483647 h 1873"/>
                <a:gd name="T28" fmla="*/ 2147483647 w 1006"/>
                <a:gd name="T29" fmla="*/ 2147483647 h 1873"/>
                <a:gd name="T30" fmla="*/ 2147483647 w 1006"/>
                <a:gd name="T31" fmla="*/ 2147483647 h 1873"/>
                <a:gd name="T32" fmla="*/ 2147483647 w 1006"/>
                <a:gd name="T33" fmla="*/ 2147483647 h 1873"/>
                <a:gd name="T34" fmla="*/ 2147483647 w 1006"/>
                <a:gd name="T35" fmla="*/ 2147483647 h 1873"/>
                <a:gd name="T36" fmla="*/ 2147483647 w 1006"/>
                <a:gd name="T37" fmla="*/ 2147483647 h 1873"/>
                <a:gd name="T38" fmla="*/ 2147483647 w 1006"/>
                <a:gd name="T39" fmla="*/ 2147483647 h 1873"/>
                <a:gd name="T40" fmla="*/ 2147483647 w 1006"/>
                <a:gd name="T41" fmla="*/ 2147483647 h 1873"/>
                <a:gd name="T42" fmla="*/ 2147483647 w 1006"/>
                <a:gd name="T43" fmla="*/ 2147483647 h 1873"/>
                <a:gd name="T44" fmla="*/ 2147483647 w 1006"/>
                <a:gd name="T45" fmla="*/ 2147483647 h 1873"/>
                <a:gd name="T46" fmla="*/ 2147483647 w 1006"/>
                <a:gd name="T47" fmla="*/ 2147483647 h 1873"/>
                <a:gd name="T48" fmla="*/ 2147483647 w 1006"/>
                <a:gd name="T49" fmla="*/ 2147483647 h 1873"/>
                <a:gd name="T50" fmla="*/ 2147483647 w 1006"/>
                <a:gd name="T51" fmla="*/ 2147483647 h 1873"/>
                <a:gd name="T52" fmla="*/ 2147483647 w 1006"/>
                <a:gd name="T53" fmla="*/ 2147483647 h 1873"/>
                <a:gd name="T54" fmla="*/ 2147483647 w 1006"/>
                <a:gd name="T55" fmla="*/ 2147483647 h 1873"/>
                <a:gd name="T56" fmla="*/ 2147483647 w 1006"/>
                <a:gd name="T57" fmla="*/ 2147483647 h 1873"/>
                <a:gd name="T58" fmla="*/ 2147483647 w 1006"/>
                <a:gd name="T59" fmla="*/ 2147483647 h 1873"/>
                <a:gd name="T60" fmla="*/ 2147483647 w 1006"/>
                <a:gd name="T61" fmla="*/ 2147483647 h 1873"/>
                <a:gd name="T62" fmla="*/ 2147483647 w 1006"/>
                <a:gd name="T63" fmla="*/ 2147483647 h 1873"/>
                <a:gd name="T64" fmla="*/ 2147483647 w 1006"/>
                <a:gd name="T65" fmla="*/ 2147483647 h 1873"/>
                <a:gd name="T66" fmla="*/ 2147483647 w 1006"/>
                <a:gd name="T67" fmla="*/ 2147483647 h 1873"/>
                <a:gd name="T68" fmla="*/ 2147483647 w 1006"/>
                <a:gd name="T69" fmla="*/ 2147483647 h 1873"/>
                <a:gd name="T70" fmla="*/ 2147483647 w 1006"/>
                <a:gd name="T71" fmla="*/ 2147483647 h 1873"/>
                <a:gd name="T72" fmla="*/ 2147483647 w 1006"/>
                <a:gd name="T73" fmla="*/ 2147483647 h 1873"/>
                <a:gd name="T74" fmla="*/ 2147483647 w 1006"/>
                <a:gd name="T75" fmla="*/ 2147483647 h 1873"/>
                <a:gd name="T76" fmla="*/ 2147483647 w 1006"/>
                <a:gd name="T77" fmla="*/ 2147483647 h 1873"/>
                <a:gd name="T78" fmla="*/ 2147483647 w 1006"/>
                <a:gd name="T79" fmla="*/ 2147483647 h 1873"/>
                <a:gd name="T80" fmla="*/ 2147483647 w 1006"/>
                <a:gd name="T81" fmla="*/ 2147483647 h 1873"/>
                <a:gd name="T82" fmla="*/ 2147483647 w 1006"/>
                <a:gd name="T83" fmla="*/ 2147483647 h 1873"/>
                <a:gd name="T84" fmla="*/ 2147483647 w 1006"/>
                <a:gd name="T85" fmla="*/ 2147483647 h 1873"/>
                <a:gd name="T86" fmla="*/ 2147483647 w 1006"/>
                <a:gd name="T87" fmla="*/ 2147483647 h 1873"/>
                <a:gd name="T88" fmla="*/ 2147483647 w 1006"/>
                <a:gd name="T89" fmla="*/ 2147483647 h 1873"/>
                <a:gd name="T90" fmla="*/ 2147483647 w 1006"/>
                <a:gd name="T91" fmla="*/ 2147483647 h 1873"/>
                <a:gd name="T92" fmla="*/ 2147483647 w 1006"/>
                <a:gd name="T93" fmla="*/ 2147483647 h 1873"/>
                <a:gd name="T94" fmla="*/ 2147483647 w 1006"/>
                <a:gd name="T95" fmla="*/ 2147483647 h 1873"/>
                <a:gd name="T96" fmla="*/ 2147483647 w 1006"/>
                <a:gd name="T97" fmla="*/ 2147483647 h 1873"/>
                <a:gd name="T98" fmla="*/ 2147483647 w 1006"/>
                <a:gd name="T99" fmla="*/ 2147483647 h 1873"/>
                <a:gd name="T100" fmla="*/ 2147483647 w 1006"/>
                <a:gd name="T101" fmla="*/ 2147483647 h 1873"/>
                <a:gd name="T102" fmla="*/ 2147483647 w 1006"/>
                <a:gd name="T103" fmla="*/ 2147483647 h 1873"/>
                <a:gd name="T104" fmla="*/ 2147483647 w 1006"/>
                <a:gd name="T105" fmla="*/ 2147483647 h 1873"/>
                <a:gd name="T106" fmla="*/ 2147483647 w 1006"/>
                <a:gd name="T107" fmla="*/ 0 h 1873"/>
                <a:gd name="T108" fmla="*/ 2147483647 w 1006"/>
                <a:gd name="T109" fmla="*/ 2147483647 h 1873"/>
                <a:gd name="T110" fmla="*/ 2147483647 w 1006"/>
                <a:gd name="T111" fmla="*/ 2147483647 h 1873"/>
                <a:gd name="T112" fmla="*/ 2147483647 w 1006"/>
                <a:gd name="T113" fmla="*/ 2147483647 h 1873"/>
                <a:gd name="T114" fmla="*/ 2147483647 w 1006"/>
                <a:gd name="T115" fmla="*/ 2147483647 h 1873"/>
                <a:gd name="T116" fmla="*/ 2147483647 w 1006"/>
                <a:gd name="T117" fmla="*/ 2147483647 h 1873"/>
                <a:gd name="T118" fmla="*/ 2147483647 w 1006"/>
                <a:gd name="T119" fmla="*/ 2147483647 h 1873"/>
                <a:gd name="T120" fmla="*/ 2147483647 w 1006"/>
                <a:gd name="T121" fmla="*/ 2147483647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a:solidFill>
                <a:srgbClr val="000000"/>
              </a:solidFill>
              <a:round/>
              <a:headEnd/>
              <a:tailEnd/>
            </a:ln>
          </p:spPr>
          <p:txBody>
            <a:bodyPr/>
            <a:lstStyle/>
            <a:p>
              <a:endParaRPr lang="ja-JP" altLang="en-US"/>
            </a:p>
          </p:txBody>
        </p:sp>
        <p:sp>
          <p:nvSpPr>
            <p:cNvPr id="3214" name="Freeform 223"/>
            <p:cNvSpPr>
              <a:spLocks noChangeAspect="1"/>
            </p:cNvSpPr>
            <p:nvPr/>
          </p:nvSpPr>
          <p:spPr bwMode="auto">
            <a:xfrm>
              <a:off x="9918" y="10537"/>
              <a:ext cx="1992" cy="3906"/>
            </a:xfrm>
            <a:custGeom>
              <a:avLst/>
              <a:gdLst>
                <a:gd name="T0" fmla="*/ 2147483647 w 1248"/>
                <a:gd name="T1" fmla="*/ 2147483647 h 2454"/>
                <a:gd name="T2" fmla="*/ 2147483647 w 1248"/>
                <a:gd name="T3" fmla="*/ 2147483647 h 2454"/>
                <a:gd name="T4" fmla="*/ 2147483647 w 1248"/>
                <a:gd name="T5" fmla="*/ 2147483647 h 2454"/>
                <a:gd name="T6" fmla="*/ 2147483647 w 1248"/>
                <a:gd name="T7" fmla="*/ 2147483647 h 2454"/>
                <a:gd name="T8" fmla="*/ 2147483647 w 1248"/>
                <a:gd name="T9" fmla="*/ 2147483647 h 2454"/>
                <a:gd name="T10" fmla="*/ 2147483647 w 1248"/>
                <a:gd name="T11" fmla="*/ 2147483647 h 2454"/>
                <a:gd name="T12" fmla="*/ 2147483647 w 1248"/>
                <a:gd name="T13" fmla="*/ 2147483647 h 2454"/>
                <a:gd name="T14" fmla="*/ 2147483647 w 1248"/>
                <a:gd name="T15" fmla="*/ 2147483647 h 2454"/>
                <a:gd name="T16" fmla="*/ 2147483647 w 1248"/>
                <a:gd name="T17" fmla="*/ 2147483647 h 2454"/>
                <a:gd name="T18" fmla="*/ 2147483647 w 1248"/>
                <a:gd name="T19" fmla="*/ 2147483647 h 2454"/>
                <a:gd name="T20" fmla="*/ 2147483647 w 1248"/>
                <a:gd name="T21" fmla="*/ 2147483647 h 2454"/>
                <a:gd name="T22" fmla="*/ 2147483647 w 1248"/>
                <a:gd name="T23" fmla="*/ 2147483647 h 2454"/>
                <a:gd name="T24" fmla="*/ 2147483647 w 1248"/>
                <a:gd name="T25" fmla="*/ 2147483647 h 2454"/>
                <a:gd name="T26" fmla="*/ 2147483647 w 1248"/>
                <a:gd name="T27" fmla="*/ 2147483647 h 2454"/>
                <a:gd name="T28" fmla="*/ 2147483647 w 1248"/>
                <a:gd name="T29" fmla="*/ 2147483647 h 2454"/>
                <a:gd name="T30" fmla="*/ 2147483647 w 1248"/>
                <a:gd name="T31" fmla="*/ 2147483647 h 2454"/>
                <a:gd name="T32" fmla="*/ 2147483647 w 1248"/>
                <a:gd name="T33" fmla="*/ 2147483647 h 2454"/>
                <a:gd name="T34" fmla="*/ 2147483647 w 1248"/>
                <a:gd name="T35" fmla="*/ 2147483647 h 2454"/>
                <a:gd name="T36" fmla="*/ 2147483647 w 1248"/>
                <a:gd name="T37" fmla="*/ 2147483647 h 2454"/>
                <a:gd name="T38" fmla="*/ 2147483647 w 1248"/>
                <a:gd name="T39" fmla="*/ 2147483647 h 2454"/>
                <a:gd name="T40" fmla="*/ 2147483647 w 1248"/>
                <a:gd name="T41" fmla="*/ 2147483647 h 2454"/>
                <a:gd name="T42" fmla="*/ 2147483647 w 1248"/>
                <a:gd name="T43" fmla="*/ 2147483647 h 2454"/>
                <a:gd name="T44" fmla="*/ 2147483647 w 1248"/>
                <a:gd name="T45" fmla="*/ 2147483647 h 2454"/>
                <a:gd name="T46" fmla="*/ 2147483647 w 1248"/>
                <a:gd name="T47" fmla="*/ 2147483647 h 2454"/>
                <a:gd name="T48" fmla="*/ 2147483647 w 1248"/>
                <a:gd name="T49" fmla="*/ 2147483647 h 2454"/>
                <a:gd name="T50" fmla="*/ 2147483647 w 1248"/>
                <a:gd name="T51" fmla="*/ 2147483647 h 2454"/>
                <a:gd name="T52" fmla="*/ 2147483647 w 1248"/>
                <a:gd name="T53" fmla="*/ 2147483647 h 2454"/>
                <a:gd name="T54" fmla="*/ 2147483647 w 1248"/>
                <a:gd name="T55" fmla="*/ 2147483647 h 2454"/>
                <a:gd name="T56" fmla="*/ 2147483647 w 1248"/>
                <a:gd name="T57" fmla="*/ 2147483647 h 2454"/>
                <a:gd name="T58" fmla="*/ 2147483647 w 1248"/>
                <a:gd name="T59" fmla="*/ 2147483647 h 2454"/>
                <a:gd name="T60" fmla="*/ 2147483647 w 1248"/>
                <a:gd name="T61" fmla="*/ 2147483647 h 2454"/>
                <a:gd name="T62" fmla="*/ 2147483647 w 1248"/>
                <a:gd name="T63" fmla="*/ 2147483647 h 2454"/>
                <a:gd name="T64" fmla="*/ 2147483647 w 1248"/>
                <a:gd name="T65" fmla="*/ 2147483647 h 2454"/>
                <a:gd name="T66" fmla="*/ 2147483647 w 1248"/>
                <a:gd name="T67" fmla="*/ 2147483647 h 2454"/>
                <a:gd name="T68" fmla="*/ 2147483647 w 1248"/>
                <a:gd name="T69" fmla="*/ 2147483647 h 2454"/>
                <a:gd name="T70" fmla="*/ 2147483647 w 1248"/>
                <a:gd name="T71" fmla="*/ 2147483647 h 2454"/>
                <a:gd name="T72" fmla="*/ 2147483647 w 1248"/>
                <a:gd name="T73" fmla="*/ 2147483647 h 2454"/>
                <a:gd name="T74" fmla="*/ 2147483647 w 1248"/>
                <a:gd name="T75" fmla="*/ 2147483647 h 2454"/>
                <a:gd name="T76" fmla="*/ 2147483647 w 1248"/>
                <a:gd name="T77" fmla="*/ 2147483647 h 2454"/>
                <a:gd name="T78" fmla="*/ 2147483647 w 1248"/>
                <a:gd name="T79" fmla="*/ 2147483647 h 2454"/>
                <a:gd name="T80" fmla="*/ 2147483647 w 1248"/>
                <a:gd name="T81" fmla="*/ 2147483647 h 2454"/>
                <a:gd name="T82" fmla="*/ 2147483647 w 1248"/>
                <a:gd name="T83" fmla="*/ 2147483647 h 2454"/>
                <a:gd name="T84" fmla="*/ 2147483647 w 1248"/>
                <a:gd name="T85" fmla="*/ 2147483647 h 2454"/>
                <a:gd name="T86" fmla="*/ 2147483647 w 1248"/>
                <a:gd name="T87" fmla="*/ 2147483647 h 2454"/>
                <a:gd name="T88" fmla="*/ 2147483647 w 1248"/>
                <a:gd name="T89" fmla="*/ 2147483647 h 2454"/>
                <a:gd name="T90" fmla="*/ 2147483647 w 1248"/>
                <a:gd name="T91" fmla="*/ 2147483647 h 2454"/>
                <a:gd name="T92" fmla="*/ 2147483647 w 1248"/>
                <a:gd name="T93" fmla="*/ 2147483647 h 2454"/>
                <a:gd name="T94" fmla="*/ 2147483647 w 1248"/>
                <a:gd name="T95" fmla="*/ 2147483647 h 2454"/>
                <a:gd name="T96" fmla="*/ 2147483647 w 1248"/>
                <a:gd name="T97" fmla="*/ 2147483647 h 2454"/>
                <a:gd name="T98" fmla="*/ 2147483647 w 1248"/>
                <a:gd name="T99" fmla="*/ 2147483647 h 2454"/>
                <a:gd name="T100" fmla="*/ 2147483647 w 1248"/>
                <a:gd name="T101" fmla="*/ 2147483647 h 2454"/>
                <a:gd name="T102" fmla="*/ 2147483647 w 1248"/>
                <a:gd name="T103" fmla="*/ 2147483647 h 2454"/>
                <a:gd name="T104" fmla="*/ 2147483647 w 1248"/>
                <a:gd name="T105" fmla="*/ 2147483647 h 2454"/>
                <a:gd name="T106" fmla="*/ 2147483647 w 1248"/>
                <a:gd name="T107" fmla="*/ 2147483647 h 2454"/>
                <a:gd name="T108" fmla="*/ 2147483647 w 1248"/>
                <a:gd name="T109" fmla="*/ 2147483647 h 2454"/>
                <a:gd name="T110" fmla="*/ 2147483647 w 1248"/>
                <a:gd name="T111" fmla="*/ 2147483647 h 2454"/>
                <a:gd name="T112" fmla="*/ 2147483647 w 1248"/>
                <a:gd name="T113" fmla="*/ 2147483647 h 2454"/>
                <a:gd name="T114" fmla="*/ 2147483647 w 1248"/>
                <a:gd name="T115" fmla="*/ 2147483647 h 2454"/>
                <a:gd name="T116" fmla="*/ 2147483647 w 1248"/>
                <a:gd name="T117" fmla="*/ 2147483647 h 2454"/>
                <a:gd name="T118" fmla="*/ 2147483647 w 1248"/>
                <a:gd name="T119" fmla="*/ 2147483647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a:lstStyle/>
            <a:p>
              <a:endParaRPr lang="ja-JP" altLang="en-US"/>
            </a:p>
          </p:txBody>
        </p:sp>
        <p:sp>
          <p:nvSpPr>
            <p:cNvPr id="3215" name="Freeform 224"/>
            <p:cNvSpPr>
              <a:spLocks noChangeAspect="1"/>
            </p:cNvSpPr>
            <p:nvPr/>
          </p:nvSpPr>
          <p:spPr bwMode="auto">
            <a:xfrm>
              <a:off x="10909" y="7786"/>
              <a:ext cx="1923" cy="1377"/>
            </a:xfrm>
            <a:custGeom>
              <a:avLst/>
              <a:gdLst>
                <a:gd name="T0" fmla="*/ 2147483647 w 1205"/>
                <a:gd name="T1" fmla="*/ 2147483647 h 865"/>
                <a:gd name="T2" fmla="*/ 2147483647 w 1205"/>
                <a:gd name="T3" fmla="*/ 2147483647 h 865"/>
                <a:gd name="T4" fmla="*/ 2147483647 w 1205"/>
                <a:gd name="T5" fmla="*/ 2147483647 h 865"/>
                <a:gd name="T6" fmla="*/ 2147483647 w 1205"/>
                <a:gd name="T7" fmla="*/ 2147483647 h 865"/>
                <a:gd name="T8" fmla="*/ 2147483647 w 1205"/>
                <a:gd name="T9" fmla="*/ 2147483647 h 865"/>
                <a:gd name="T10" fmla="*/ 2147483647 w 1205"/>
                <a:gd name="T11" fmla="*/ 2147483647 h 865"/>
                <a:gd name="T12" fmla="*/ 2147483647 w 1205"/>
                <a:gd name="T13" fmla="*/ 2147483647 h 865"/>
                <a:gd name="T14" fmla="*/ 2147483647 w 1205"/>
                <a:gd name="T15" fmla="*/ 2147483647 h 865"/>
                <a:gd name="T16" fmla="*/ 2147483647 w 1205"/>
                <a:gd name="T17" fmla="*/ 2147483647 h 865"/>
                <a:gd name="T18" fmla="*/ 2147483647 w 1205"/>
                <a:gd name="T19" fmla="*/ 2147483647 h 865"/>
                <a:gd name="T20" fmla="*/ 2147483647 w 1205"/>
                <a:gd name="T21" fmla="*/ 2147483647 h 865"/>
                <a:gd name="T22" fmla="*/ 2147483647 w 1205"/>
                <a:gd name="T23" fmla="*/ 2147483647 h 865"/>
                <a:gd name="T24" fmla="*/ 2147483647 w 1205"/>
                <a:gd name="T25" fmla="*/ 2147483647 h 865"/>
                <a:gd name="T26" fmla="*/ 2147483647 w 1205"/>
                <a:gd name="T27" fmla="*/ 2147483647 h 865"/>
                <a:gd name="T28" fmla="*/ 2147483647 w 1205"/>
                <a:gd name="T29" fmla="*/ 2147483647 h 865"/>
                <a:gd name="T30" fmla="*/ 2147483647 w 1205"/>
                <a:gd name="T31" fmla="*/ 2147483647 h 865"/>
                <a:gd name="T32" fmla="*/ 2147483647 w 1205"/>
                <a:gd name="T33" fmla="*/ 2147483647 h 865"/>
                <a:gd name="T34" fmla="*/ 2147483647 w 1205"/>
                <a:gd name="T35" fmla="*/ 2147483647 h 865"/>
                <a:gd name="T36" fmla="*/ 2147483647 w 1205"/>
                <a:gd name="T37" fmla="*/ 2147483647 h 865"/>
                <a:gd name="T38" fmla="*/ 2147483647 w 1205"/>
                <a:gd name="T39" fmla="*/ 2147483647 h 865"/>
                <a:gd name="T40" fmla="*/ 2147483647 w 1205"/>
                <a:gd name="T41" fmla="*/ 2147483647 h 865"/>
                <a:gd name="T42" fmla="*/ 2147483647 w 1205"/>
                <a:gd name="T43" fmla="*/ 2147483647 h 865"/>
                <a:gd name="T44" fmla="*/ 2147483647 w 1205"/>
                <a:gd name="T45" fmla="*/ 2147483647 h 865"/>
                <a:gd name="T46" fmla="*/ 2147483647 w 1205"/>
                <a:gd name="T47" fmla="*/ 2147483647 h 865"/>
                <a:gd name="T48" fmla="*/ 2147483647 w 1205"/>
                <a:gd name="T49" fmla="*/ 2147483647 h 865"/>
                <a:gd name="T50" fmla="*/ 2147483647 w 1205"/>
                <a:gd name="T51" fmla="*/ 2147483647 h 865"/>
                <a:gd name="T52" fmla="*/ 2147483647 w 1205"/>
                <a:gd name="T53" fmla="*/ 2147483647 h 865"/>
                <a:gd name="T54" fmla="*/ 2147483647 w 1205"/>
                <a:gd name="T55" fmla="*/ 2147483647 h 865"/>
                <a:gd name="T56" fmla="*/ 2147483647 w 1205"/>
                <a:gd name="T57" fmla="*/ 2147483647 h 865"/>
                <a:gd name="T58" fmla="*/ 2147483647 w 1205"/>
                <a:gd name="T59" fmla="*/ 2147483647 h 865"/>
                <a:gd name="T60" fmla="*/ 2147483647 w 1205"/>
                <a:gd name="T61" fmla="*/ 2147483647 h 865"/>
                <a:gd name="T62" fmla="*/ 2147483647 w 1205"/>
                <a:gd name="T63" fmla="*/ 2147483647 h 865"/>
                <a:gd name="T64" fmla="*/ 2147483647 w 1205"/>
                <a:gd name="T65" fmla="*/ 2147483647 h 865"/>
                <a:gd name="T66" fmla="*/ 2147483647 w 1205"/>
                <a:gd name="T67" fmla="*/ 2147483647 h 865"/>
                <a:gd name="T68" fmla="*/ 2147483647 w 1205"/>
                <a:gd name="T69" fmla="*/ 2147483647 h 865"/>
                <a:gd name="T70" fmla="*/ 2147483647 w 1205"/>
                <a:gd name="T71" fmla="*/ 2147483647 h 865"/>
                <a:gd name="T72" fmla="*/ 2147483647 w 1205"/>
                <a:gd name="T73" fmla="*/ 2147483647 h 865"/>
                <a:gd name="T74" fmla="*/ 2147483647 w 1205"/>
                <a:gd name="T75" fmla="*/ 2147483647 h 865"/>
                <a:gd name="T76" fmla="*/ 2147483647 w 1205"/>
                <a:gd name="T77" fmla="*/ 2147483647 h 865"/>
                <a:gd name="T78" fmla="*/ 2147483647 w 1205"/>
                <a:gd name="T79" fmla="*/ 2147483647 h 865"/>
                <a:gd name="T80" fmla="*/ 2147483647 w 1205"/>
                <a:gd name="T81" fmla="*/ 2147483647 h 865"/>
                <a:gd name="T82" fmla="*/ 0 w 1205"/>
                <a:gd name="T83" fmla="*/ 2147483647 h 865"/>
                <a:gd name="T84" fmla="*/ 2147483647 w 1205"/>
                <a:gd name="T85" fmla="*/ 2147483647 h 865"/>
                <a:gd name="T86" fmla="*/ 2147483647 w 1205"/>
                <a:gd name="T87" fmla="*/ 2147483647 h 865"/>
                <a:gd name="T88" fmla="*/ 2147483647 w 1205"/>
                <a:gd name="T89" fmla="*/ 2147483647 h 865"/>
                <a:gd name="T90" fmla="*/ 2147483647 w 1205"/>
                <a:gd name="T91" fmla="*/ 2147483647 h 865"/>
                <a:gd name="T92" fmla="*/ 2147483647 w 1205"/>
                <a:gd name="T93" fmla="*/ 2147483647 h 865"/>
                <a:gd name="T94" fmla="*/ 2147483647 w 1205"/>
                <a:gd name="T95" fmla="*/ 2147483647 h 865"/>
                <a:gd name="T96" fmla="*/ 2147483647 w 1205"/>
                <a:gd name="T97" fmla="*/ 2147483647 h 865"/>
                <a:gd name="T98" fmla="*/ 2147483647 w 1205"/>
                <a:gd name="T99" fmla="*/ 2147483647 h 865"/>
                <a:gd name="T100" fmla="*/ 2147483647 w 1205"/>
                <a:gd name="T101" fmla="*/ 2147483647 h 865"/>
                <a:gd name="T102" fmla="*/ 2147483647 w 1205"/>
                <a:gd name="T103" fmla="*/ 2147483647 h 865"/>
                <a:gd name="T104" fmla="*/ 2147483647 w 1205"/>
                <a:gd name="T105" fmla="*/ 2147483647 h 865"/>
                <a:gd name="T106" fmla="*/ 2147483647 w 1205"/>
                <a:gd name="T107" fmla="*/ 2147483647 h 865"/>
                <a:gd name="T108" fmla="*/ 2147483647 w 1205"/>
                <a:gd name="T109" fmla="*/ 2147483647 h 865"/>
                <a:gd name="T110" fmla="*/ 2147483647 w 1205"/>
                <a:gd name="T111" fmla="*/ 2147483647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noFill/>
            <a:ln w="0">
              <a:solidFill>
                <a:srgbClr val="000000"/>
              </a:solidFill>
              <a:round/>
              <a:headEnd/>
              <a:tailEnd/>
            </a:ln>
          </p:spPr>
          <p:txBody>
            <a:bodyPr/>
            <a:lstStyle/>
            <a:p>
              <a:endParaRPr lang="ja-JP" altLang="en-US"/>
            </a:p>
          </p:txBody>
        </p:sp>
        <p:sp>
          <p:nvSpPr>
            <p:cNvPr id="3216" name="Freeform 225"/>
            <p:cNvSpPr>
              <a:spLocks noChangeAspect="1"/>
            </p:cNvSpPr>
            <p:nvPr/>
          </p:nvSpPr>
          <p:spPr bwMode="auto">
            <a:xfrm>
              <a:off x="9278" y="1802"/>
              <a:ext cx="3396" cy="3432"/>
            </a:xfrm>
            <a:custGeom>
              <a:avLst/>
              <a:gdLst>
                <a:gd name="T0" fmla="*/ 2147483647 w 2128"/>
                <a:gd name="T1" fmla="*/ 2147483647 h 2156"/>
                <a:gd name="T2" fmla="*/ 2147483647 w 2128"/>
                <a:gd name="T3" fmla="*/ 2147483647 h 2156"/>
                <a:gd name="T4" fmla="*/ 2147483647 w 2128"/>
                <a:gd name="T5" fmla="*/ 2147483647 h 2156"/>
                <a:gd name="T6" fmla="*/ 2147483647 w 2128"/>
                <a:gd name="T7" fmla="*/ 2147483647 h 2156"/>
                <a:gd name="T8" fmla="*/ 2147483647 w 2128"/>
                <a:gd name="T9" fmla="*/ 2147483647 h 2156"/>
                <a:gd name="T10" fmla="*/ 2147483647 w 2128"/>
                <a:gd name="T11" fmla="*/ 2147483647 h 2156"/>
                <a:gd name="T12" fmla="*/ 2147483647 w 2128"/>
                <a:gd name="T13" fmla="*/ 2147483647 h 2156"/>
                <a:gd name="T14" fmla="*/ 2147483647 w 2128"/>
                <a:gd name="T15" fmla="*/ 2147483647 h 2156"/>
                <a:gd name="T16" fmla="*/ 2147483647 w 2128"/>
                <a:gd name="T17" fmla="*/ 2147483647 h 2156"/>
                <a:gd name="T18" fmla="*/ 2147483647 w 2128"/>
                <a:gd name="T19" fmla="*/ 2147483647 h 2156"/>
                <a:gd name="T20" fmla="*/ 2147483647 w 2128"/>
                <a:gd name="T21" fmla="*/ 2147483647 h 2156"/>
                <a:gd name="T22" fmla="*/ 2147483647 w 2128"/>
                <a:gd name="T23" fmla="*/ 2147483647 h 2156"/>
                <a:gd name="T24" fmla="*/ 2147483647 w 2128"/>
                <a:gd name="T25" fmla="*/ 2147483647 h 2156"/>
                <a:gd name="T26" fmla="*/ 2147483647 w 2128"/>
                <a:gd name="T27" fmla="*/ 2147483647 h 2156"/>
                <a:gd name="T28" fmla="*/ 2147483647 w 2128"/>
                <a:gd name="T29" fmla="*/ 2147483647 h 2156"/>
                <a:gd name="T30" fmla="*/ 2147483647 w 2128"/>
                <a:gd name="T31" fmla="*/ 2147483647 h 2156"/>
                <a:gd name="T32" fmla="*/ 2147483647 w 2128"/>
                <a:gd name="T33" fmla="*/ 2147483647 h 2156"/>
                <a:gd name="T34" fmla="*/ 2147483647 w 2128"/>
                <a:gd name="T35" fmla="*/ 2147483647 h 2156"/>
                <a:gd name="T36" fmla="*/ 2147483647 w 2128"/>
                <a:gd name="T37" fmla="*/ 2147483647 h 2156"/>
                <a:gd name="T38" fmla="*/ 2147483647 w 2128"/>
                <a:gd name="T39" fmla="*/ 2147483647 h 2156"/>
                <a:gd name="T40" fmla="*/ 2147483647 w 2128"/>
                <a:gd name="T41" fmla="*/ 2147483647 h 2156"/>
                <a:gd name="T42" fmla="*/ 2147483647 w 2128"/>
                <a:gd name="T43" fmla="*/ 2147483647 h 2156"/>
                <a:gd name="T44" fmla="*/ 2147483647 w 2128"/>
                <a:gd name="T45" fmla="*/ 2147483647 h 2156"/>
                <a:gd name="T46" fmla="*/ 2147483647 w 2128"/>
                <a:gd name="T47" fmla="*/ 2147483647 h 2156"/>
                <a:gd name="T48" fmla="*/ 2147483647 w 2128"/>
                <a:gd name="T49" fmla="*/ 2147483647 h 2156"/>
                <a:gd name="T50" fmla="*/ 2147483647 w 2128"/>
                <a:gd name="T51" fmla="*/ 2147483647 h 2156"/>
                <a:gd name="T52" fmla="*/ 2147483647 w 2128"/>
                <a:gd name="T53" fmla="*/ 2147483647 h 2156"/>
                <a:gd name="T54" fmla="*/ 2147483647 w 2128"/>
                <a:gd name="T55" fmla="*/ 2147483647 h 2156"/>
                <a:gd name="T56" fmla="*/ 2147483647 w 2128"/>
                <a:gd name="T57" fmla="*/ 2147483647 h 2156"/>
                <a:gd name="T58" fmla="*/ 0 w 2128"/>
                <a:gd name="T59" fmla="*/ 2147483647 h 2156"/>
                <a:gd name="T60" fmla="*/ 0 w 2128"/>
                <a:gd name="T61" fmla="*/ 2147483647 h 2156"/>
                <a:gd name="T62" fmla="*/ 2147483647 w 2128"/>
                <a:gd name="T63" fmla="*/ 2147483647 h 2156"/>
                <a:gd name="T64" fmla="*/ 2147483647 w 2128"/>
                <a:gd name="T65" fmla="*/ 2147483647 h 2156"/>
                <a:gd name="T66" fmla="*/ 2147483647 w 2128"/>
                <a:gd name="T67" fmla="*/ 2147483647 h 2156"/>
                <a:gd name="T68" fmla="*/ 2147483647 w 2128"/>
                <a:gd name="T69" fmla="*/ 2147483647 h 2156"/>
                <a:gd name="T70" fmla="*/ 2147483647 w 2128"/>
                <a:gd name="T71" fmla="*/ 2147483647 h 2156"/>
                <a:gd name="T72" fmla="*/ 2147483647 w 2128"/>
                <a:gd name="T73" fmla="*/ 2147483647 h 2156"/>
                <a:gd name="T74" fmla="*/ 2147483647 w 2128"/>
                <a:gd name="T75" fmla="*/ 2147483647 h 2156"/>
                <a:gd name="T76" fmla="*/ 2147483647 w 2128"/>
                <a:gd name="T77" fmla="*/ 2147483647 h 2156"/>
                <a:gd name="T78" fmla="*/ 2147483647 w 2128"/>
                <a:gd name="T79" fmla="*/ 2147483647 h 2156"/>
                <a:gd name="T80" fmla="*/ 2147483647 w 2128"/>
                <a:gd name="T81" fmla="*/ 2147483647 h 2156"/>
                <a:gd name="T82" fmla="*/ 2147483647 w 2128"/>
                <a:gd name="T83" fmla="*/ 2147483647 h 2156"/>
                <a:gd name="T84" fmla="*/ 2147483647 w 2128"/>
                <a:gd name="T85" fmla="*/ 2147483647 h 2156"/>
                <a:gd name="T86" fmla="*/ 2147483647 w 2128"/>
                <a:gd name="T87" fmla="*/ 2147483647 h 2156"/>
                <a:gd name="T88" fmla="*/ 2147483647 w 2128"/>
                <a:gd name="T89" fmla="*/ 2147483647 h 2156"/>
                <a:gd name="T90" fmla="*/ 2147483647 w 2128"/>
                <a:gd name="T91" fmla="*/ 2147483647 h 2156"/>
                <a:gd name="T92" fmla="*/ 2147483647 w 2128"/>
                <a:gd name="T93" fmla="*/ 2147483647 h 2156"/>
                <a:gd name="T94" fmla="*/ 2147483647 w 2128"/>
                <a:gd name="T95" fmla="*/ 2147483647 h 2156"/>
                <a:gd name="T96" fmla="*/ 2147483647 w 2128"/>
                <a:gd name="T97" fmla="*/ 2147483647 h 2156"/>
                <a:gd name="T98" fmla="*/ 2147483647 w 2128"/>
                <a:gd name="T99" fmla="*/ 2147483647 h 2156"/>
                <a:gd name="T100" fmla="*/ 2147483647 w 2128"/>
                <a:gd name="T101" fmla="*/ 2147483647 h 2156"/>
                <a:gd name="T102" fmla="*/ 2147483647 w 2128"/>
                <a:gd name="T103" fmla="*/ 2147483647 h 2156"/>
                <a:gd name="T104" fmla="*/ 2147483647 w 2128"/>
                <a:gd name="T105" fmla="*/ 2147483647 h 2156"/>
                <a:gd name="T106" fmla="*/ 2147483647 w 2128"/>
                <a:gd name="T107" fmla="*/ 2147483647 h 2156"/>
                <a:gd name="T108" fmla="*/ 2147483647 w 2128"/>
                <a:gd name="T109" fmla="*/ 2147483647 h 2156"/>
                <a:gd name="T110" fmla="*/ 2147483647 w 2128"/>
                <a:gd name="T111" fmla="*/ 2147483647 h 2156"/>
                <a:gd name="T112" fmla="*/ 2147483647 w 2128"/>
                <a:gd name="T113" fmla="*/ 2147483647 h 2156"/>
                <a:gd name="T114" fmla="*/ 2147483647 w 2128"/>
                <a:gd name="T115" fmla="*/ 2147483647 h 2156"/>
                <a:gd name="T116" fmla="*/ 2147483647 w 2128"/>
                <a:gd name="T117" fmla="*/ 2147483647 h 2156"/>
                <a:gd name="T118" fmla="*/ 2147483647 w 2128"/>
                <a:gd name="T119" fmla="*/ 2147483647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a:solidFill>
                <a:srgbClr val="000000"/>
              </a:solidFill>
              <a:round/>
              <a:headEnd/>
              <a:tailEnd/>
            </a:ln>
          </p:spPr>
          <p:txBody>
            <a:bodyPr/>
            <a:lstStyle/>
            <a:p>
              <a:endParaRPr lang="ja-JP" altLang="en-US"/>
            </a:p>
          </p:txBody>
        </p:sp>
        <p:sp>
          <p:nvSpPr>
            <p:cNvPr id="3217" name="Freeform 226"/>
            <p:cNvSpPr>
              <a:spLocks noChangeAspect="1"/>
            </p:cNvSpPr>
            <p:nvPr/>
          </p:nvSpPr>
          <p:spPr bwMode="auto">
            <a:xfrm>
              <a:off x="6948" y="6161"/>
              <a:ext cx="1697" cy="1829"/>
            </a:xfrm>
            <a:custGeom>
              <a:avLst/>
              <a:gdLst>
                <a:gd name="T0" fmla="*/ 2147483647 w 1063"/>
                <a:gd name="T1" fmla="*/ 2147483647 h 1149"/>
                <a:gd name="T2" fmla="*/ 2147483647 w 1063"/>
                <a:gd name="T3" fmla="*/ 2147483647 h 1149"/>
                <a:gd name="T4" fmla="*/ 2147483647 w 1063"/>
                <a:gd name="T5" fmla="*/ 2147483647 h 1149"/>
                <a:gd name="T6" fmla="*/ 2147483647 w 1063"/>
                <a:gd name="T7" fmla="*/ 2147483647 h 1149"/>
                <a:gd name="T8" fmla="*/ 2147483647 w 1063"/>
                <a:gd name="T9" fmla="*/ 2147483647 h 1149"/>
                <a:gd name="T10" fmla="*/ 2147483647 w 1063"/>
                <a:gd name="T11" fmla="*/ 2147483647 h 1149"/>
                <a:gd name="T12" fmla="*/ 2147483647 w 1063"/>
                <a:gd name="T13" fmla="*/ 2147483647 h 1149"/>
                <a:gd name="T14" fmla="*/ 2147483647 w 1063"/>
                <a:gd name="T15" fmla="*/ 2147483647 h 1149"/>
                <a:gd name="T16" fmla="*/ 2147483647 w 1063"/>
                <a:gd name="T17" fmla="*/ 2147483647 h 1149"/>
                <a:gd name="T18" fmla="*/ 2147483647 w 1063"/>
                <a:gd name="T19" fmla="*/ 2147483647 h 1149"/>
                <a:gd name="T20" fmla="*/ 2147483647 w 1063"/>
                <a:gd name="T21" fmla="*/ 2147483647 h 1149"/>
                <a:gd name="T22" fmla="*/ 2147483647 w 1063"/>
                <a:gd name="T23" fmla="*/ 2147483647 h 1149"/>
                <a:gd name="T24" fmla="*/ 2147483647 w 1063"/>
                <a:gd name="T25" fmla="*/ 2147483647 h 1149"/>
                <a:gd name="T26" fmla="*/ 2147483647 w 1063"/>
                <a:gd name="T27" fmla="*/ 2147483647 h 1149"/>
                <a:gd name="T28" fmla="*/ 2147483647 w 1063"/>
                <a:gd name="T29" fmla="*/ 2147483647 h 1149"/>
                <a:gd name="T30" fmla="*/ 2147483647 w 1063"/>
                <a:gd name="T31" fmla="*/ 2147483647 h 1149"/>
                <a:gd name="T32" fmla="*/ 2147483647 w 1063"/>
                <a:gd name="T33" fmla="*/ 2147483647 h 1149"/>
                <a:gd name="T34" fmla="*/ 2147483647 w 1063"/>
                <a:gd name="T35" fmla="*/ 2147483647 h 1149"/>
                <a:gd name="T36" fmla="*/ 2147483647 w 1063"/>
                <a:gd name="T37" fmla="*/ 2147483647 h 1149"/>
                <a:gd name="T38" fmla="*/ 2147483647 w 1063"/>
                <a:gd name="T39" fmla="*/ 2147483647 h 1149"/>
                <a:gd name="T40" fmla="*/ 2147483647 w 1063"/>
                <a:gd name="T41" fmla="*/ 2147483647 h 1149"/>
                <a:gd name="T42" fmla="*/ 2147483647 w 1063"/>
                <a:gd name="T43" fmla="*/ 2147483647 h 1149"/>
                <a:gd name="T44" fmla="*/ 2147483647 w 1063"/>
                <a:gd name="T45" fmla="*/ 2147483647 h 1149"/>
                <a:gd name="T46" fmla="*/ 2147483647 w 1063"/>
                <a:gd name="T47" fmla="*/ 2147483647 h 1149"/>
                <a:gd name="T48" fmla="*/ 2147483647 w 1063"/>
                <a:gd name="T49" fmla="*/ 2147483647 h 1149"/>
                <a:gd name="T50" fmla="*/ 2147483647 w 1063"/>
                <a:gd name="T51" fmla="*/ 2147483647 h 1149"/>
                <a:gd name="T52" fmla="*/ 2147483647 w 1063"/>
                <a:gd name="T53" fmla="*/ 2147483647 h 1149"/>
                <a:gd name="T54" fmla="*/ 2147483647 w 1063"/>
                <a:gd name="T55" fmla="*/ 2147483647 h 1149"/>
                <a:gd name="T56" fmla="*/ 2147483647 w 1063"/>
                <a:gd name="T57" fmla="*/ 2147483647 h 1149"/>
                <a:gd name="T58" fmla="*/ 2147483647 w 1063"/>
                <a:gd name="T59" fmla="*/ 2147483647 h 1149"/>
                <a:gd name="T60" fmla="*/ 2147483647 w 1063"/>
                <a:gd name="T61" fmla="*/ 2147483647 h 1149"/>
                <a:gd name="T62" fmla="*/ 2147483647 w 1063"/>
                <a:gd name="T63" fmla="*/ 2147483647 h 1149"/>
                <a:gd name="T64" fmla="*/ 2147483647 w 1063"/>
                <a:gd name="T65" fmla="*/ 2147483647 h 1149"/>
                <a:gd name="T66" fmla="*/ 2147483647 w 1063"/>
                <a:gd name="T67" fmla="*/ 2147483647 h 1149"/>
                <a:gd name="T68" fmla="*/ 2147483647 w 1063"/>
                <a:gd name="T69" fmla="*/ 2147483647 h 1149"/>
                <a:gd name="T70" fmla="*/ 2147483647 w 1063"/>
                <a:gd name="T71" fmla="*/ 2147483647 h 1149"/>
                <a:gd name="T72" fmla="*/ 2147483647 w 1063"/>
                <a:gd name="T73" fmla="*/ 2147483647 h 1149"/>
                <a:gd name="T74" fmla="*/ 2147483647 w 1063"/>
                <a:gd name="T75" fmla="*/ 2147483647 h 1149"/>
                <a:gd name="T76" fmla="*/ 2147483647 w 1063"/>
                <a:gd name="T77" fmla="*/ 2147483647 h 1149"/>
                <a:gd name="T78" fmla="*/ 2147483647 w 1063"/>
                <a:gd name="T79" fmla="*/ 2147483647 h 1149"/>
                <a:gd name="T80" fmla="*/ 2147483647 w 1063"/>
                <a:gd name="T81" fmla="*/ 2147483647 h 1149"/>
                <a:gd name="T82" fmla="*/ 2147483647 w 1063"/>
                <a:gd name="T83" fmla="*/ 2147483647 h 1149"/>
                <a:gd name="T84" fmla="*/ 2147483647 w 1063"/>
                <a:gd name="T85" fmla="*/ 2147483647 h 1149"/>
                <a:gd name="T86" fmla="*/ 2147483647 w 1063"/>
                <a:gd name="T87" fmla="*/ 2147483647 h 1149"/>
                <a:gd name="T88" fmla="*/ 2147483647 w 1063"/>
                <a:gd name="T89" fmla="*/ 2147483647 h 1149"/>
                <a:gd name="T90" fmla="*/ 2147483647 w 1063"/>
                <a:gd name="T91" fmla="*/ 2147483647 h 1149"/>
                <a:gd name="T92" fmla="*/ 2147483647 w 1063"/>
                <a:gd name="T93" fmla="*/ 2147483647 h 1149"/>
                <a:gd name="T94" fmla="*/ 2147483647 w 1063"/>
                <a:gd name="T95" fmla="*/ 2147483647 h 1149"/>
                <a:gd name="T96" fmla="*/ 2147483647 w 1063"/>
                <a:gd name="T97" fmla="*/ 2147483647 h 1149"/>
                <a:gd name="T98" fmla="*/ 2147483647 w 1063"/>
                <a:gd name="T99" fmla="*/ 2147483647 h 1149"/>
                <a:gd name="T100" fmla="*/ 2147483647 w 1063"/>
                <a:gd name="T101" fmla="*/ 2147483647 h 1149"/>
                <a:gd name="T102" fmla="*/ 2147483647 w 1063"/>
                <a:gd name="T103" fmla="*/ 2147483647 h 1149"/>
                <a:gd name="T104" fmla="*/ 2147483647 w 1063"/>
                <a:gd name="T105" fmla="*/ 0 h 1149"/>
                <a:gd name="T106" fmla="*/ 2147483647 w 1063"/>
                <a:gd name="T107" fmla="*/ 2147483647 h 1149"/>
                <a:gd name="T108" fmla="*/ 2147483647 w 1063"/>
                <a:gd name="T109" fmla="*/ 2147483647 h 1149"/>
                <a:gd name="T110" fmla="*/ 2147483647 w 1063"/>
                <a:gd name="T111" fmla="*/ 2147483647 h 1149"/>
                <a:gd name="T112" fmla="*/ 2147483647 w 1063"/>
                <a:gd name="T113" fmla="*/ 2147483647 h 1149"/>
                <a:gd name="T114" fmla="*/ 2147483647 w 1063"/>
                <a:gd name="T115" fmla="*/ 2147483647 h 1149"/>
                <a:gd name="T116" fmla="*/ 2147483647 w 1063"/>
                <a:gd name="T117" fmla="*/ 2147483647 h 1149"/>
                <a:gd name="T118" fmla="*/ 2147483647 w 1063"/>
                <a:gd name="T119" fmla="*/ 2147483647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noFill/>
            <a:ln w="0">
              <a:solidFill>
                <a:srgbClr val="000000"/>
              </a:solidFill>
              <a:round/>
              <a:headEnd/>
              <a:tailEnd/>
            </a:ln>
          </p:spPr>
          <p:txBody>
            <a:bodyPr/>
            <a:lstStyle/>
            <a:p>
              <a:endParaRPr lang="ja-JP" altLang="en-US"/>
            </a:p>
          </p:txBody>
        </p:sp>
        <p:sp>
          <p:nvSpPr>
            <p:cNvPr id="3218" name="Freeform 227"/>
            <p:cNvSpPr>
              <a:spLocks noChangeAspect="1"/>
            </p:cNvSpPr>
            <p:nvPr/>
          </p:nvSpPr>
          <p:spPr bwMode="auto">
            <a:xfrm>
              <a:off x="11496" y="10564"/>
              <a:ext cx="2717" cy="4041"/>
            </a:xfrm>
            <a:custGeom>
              <a:avLst/>
              <a:gdLst>
                <a:gd name="T0" fmla="*/ 2147483647 w 1702"/>
                <a:gd name="T1" fmla="*/ 2147483647 h 2539"/>
                <a:gd name="T2" fmla="*/ 2147483647 w 1702"/>
                <a:gd name="T3" fmla="*/ 2147483647 h 2539"/>
                <a:gd name="T4" fmla="*/ 2147483647 w 1702"/>
                <a:gd name="T5" fmla="*/ 2147483647 h 2539"/>
                <a:gd name="T6" fmla="*/ 2147483647 w 1702"/>
                <a:gd name="T7" fmla="*/ 2147483647 h 2539"/>
                <a:gd name="T8" fmla="*/ 2147483647 w 1702"/>
                <a:gd name="T9" fmla="*/ 2147483647 h 2539"/>
                <a:gd name="T10" fmla="*/ 2147483647 w 1702"/>
                <a:gd name="T11" fmla="*/ 2147483647 h 2539"/>
                <a:gd name="T12" fmla="*/ 2147483647 w 1702"/>
                <a:gd name="T13" fmla="*/ 2147483647 h 2539"/>
                <a:gd name="T14" fmla="*/ 2147483647 w 1702"/>
                <a:gd name="T15" fmla="*/ 2147483647 h 2539"/>
                <a:gd name="T16" fmla="*/ 2147483647 w 1702"/>
                <a:gd name="T17" fmla="*/ 2147483647 h 2539"/>
                <a:gd name="T18" fmla="*/ 2147483647 w 1702"/>
                <a:gd name="T19" fmla="*/ 2147483647 h 2539"/>
                <a:gd name="T20" fmla="*/ 2147483647 w 1702"/>
                <a:gd name="T21" fmla="*/ 2147483647 h 2539"/>
                <a:gd name="T22" fmla="*/ 2147483647 w 1702"/>
                <a:gd name="T23" fmla="*/ 2147483647 h 2539"/>
                <a:gd name="T24" fmla="*/ 2147483647 w 1702"/>
                <a:gd name="T25" fmla="*/ 2147483647 h 2539"/>
                <a:gd name="T26" fmla="*/ 2147483647 w 1702"/>
                <a:gd name="T27" fmla="*/ 2147483647 h 2539"/>
                <a:gd name="T28" fmla="*/ 2147483647 w 1702"/>
                <a:gd name="T29" fmla="*/ 2147483647 h 2539"/>
                <a:gd name="T30" fmla="*/ 2147483647 w 1702"/>
                <a:gd name="T31" fmla="*/ 2147483647 h 2539"/>
                <a:gd name="T32" fmla="*/ 2147483647 w 1702"/>
                <a:gd name="T33" fmla="*/ 2147483647 h 2539"/>
                <a:gd name="T34" fmla="*/ 2147483647 w 1702"/>
                <a:gd name="T35" fmla="*/ 2147483647 h 2539"/>
                <a:gd name="T36" fmla="*/ 2147483647 w 1702"/>
                <a:gd name="T37" fmla="*/ 2147483647 h 2539"/>
                <a:gd name="T38" fmla="*/ 2147483647 w 1702"/>
                <a:gd name="T39" fmla="*/ 2147483647 h 2539"/>
                <a:gd name="T40" fmla="*/ 2147483647 w 1702"/>
                <a:gd name="T41" fmla="*/ 2147483647 h 2539"/>
                <a:gd name="T42" fmla="*/ 2147483647 w 1702"/>
                <a:gd name="T43" fmla="*/ 2147483647 h 2539"/>
                <a:gd name="T44" fmla="*/ 2147483647 w 1702"/>
                <a:gd name="T45" fmla="*/ 2147483647 h 2539"/>
                <a:gd name="T46" fmla="*/ 2147483647 w 1702"/>
                <a:gd name="T47" fmla="*/ 2147483647 h 2539"/>
                <a:gd name="T48" fmla="*/ 2147483647 w 1702"/>
                <a:gd name="T49" fmla="*/ 2147483647 h 2539"/>
                <a:gd name="T50" fmla="*/ 2147483647 w 1702"/>
                <a:gd name="T51" fmla="*/ 2147483647 h 2539"/>
                <a:gd name="T52" fmla="*/ 2147483647 w 1702"/>
                <a:gd name="T53" fmla="*/ 2147483647 h 2539"/>
                <a:gd name="T54" fmla="*/ 2147483647 w 1702"/>
                <a:gd name="T55" fmla="*/ 2147483647 h 2539"/>
                <a:gd name="T56" fmla="*/ 2147483647 w 1702"/>
                <a:gd name="T57" fmla="*/ 2147483647 h 2539"/>
                <a:gd name="T58" fmla="*/ 2147483647 w 1702"/>
                <a:gd name="T59" fmla="*/ 2147483647 h 2539"/>
                <a:gd name="T60" fmla="*/ 2147483647 w 1702"/>
                <a:gd name="T61" fmla="*/ 2147483647 h 2539"/>
                <a:gd name="T62" fmla="*/ 2147483647 w 1702"/>
                <a:gd name="T63" fmla="*/ 2147483647 h 2539"/>
                <a:gd name="T64" fmla="*/ 2147483647 w 1702"/>
                <a:gd name="T65" fmla="*/ 2147483647 h 2539"/>
                <a:gd name="T66" fmla="*/ 2147483647 w 1702"/>
                <a:gd name="T67" fmla="*/ 2147483647 h 2539"/>
                <a:gd name="T68" fmla="*/ 2147483647 w 1702"/>
                <a:gd name="T69" fmla="*/ 2147483647 h 2539"/>
                <a:gd name="T70" fmla="*/ 2147483647 w 1702"/>
                <a:gd name="T71" fmla="*/ 2147483647 h 2539"/>
                <a:gd name="T72" fmla="*/ 2147483647 w 1702"/>
                <a:gd name="T73" fmla="*/ 2147483647 h 2539"/>
                <a:gd name="T74" fmla="*/ 2147483647 w 1702"/>
                <a:gd name="T75" fmla="*/ 2147483647 h 2539"/>
                <a:gd name="T76" fmla="*/ 2147483647 w 1702"/>
                <a:gd name="T77" fmla="*/ 2147483647 h 2539"/>
                <a:gd name="T78" fmla="*/ 2147483647 w 1702"/>
                <a:gd name="T79" fmla="*/ 2147483647 h 2539"/>
                <a:gd name="T80" fmla="*/ 2147483647 w 1702"/>
                <a:gd name="T81" fmla="*/ 2147483647 h 2539"/>
                <a:gd name="T82" fmla="*/ 2147483647 w 1702"/>
                <a:gd name="T83" fmla="*/ 2147483647 h 2539"/>
                <a:gd name="T84" fmla="*/ 2147483647 w 1702"/>
                <a:gd name="T85" fmla="*/ 2147483647 h 2539"/>
                <a:gd name="T86" fmla="*/ 2147483647 w 1702"/>
                <a:gd name="T87" fmla="*/ 2147483647 h 2539"/>
                <a:gd name="T88" fmla="*/ 2147483647 w 1702"/>
                <a:gd name="T89" fmla="*/ 2147483647 h 2539"/>
                <a:gd name="T90" fmla="*/ 2147483647 w 1702"/>
                <a:gd name="T91" fmla="*/ 2147483647 h 2539"/>
                <a:gd name="T92" fmla="*/ 2147483647 w 1702"/>
                <a:gd name="T93" fmla="*/ 2147483647 h 2539"/>
                <a:gd name="T94" fmla="*/ 2147483647 w 1702"/>
                <a:gd name="T95" fmla="*/ 2147483647 h 2539"/>
                <a:gd name="T96" fmla="*/ 2147483647 w 1702"/>
                <a:gd name="T97" fmla="*/ 2147483647 h 2539"/>
                <a:gd name="T98" fmla="*/ 2147483647 w 1702"/>
                <a:gd name="T99" fmla="*/ 2147483647 h 2539"/>
                <a:gd name="T100" fmla="*/ 2147483647 w 1702"/>
                <a:gd name="T101" fmla="*/ 2147483647 h 2539"/>
                <a:gd name="T102" fmla="*/ 2147483647 w 1702"/>
                <a:gd name="T103" fmla="*/ 2147483647 h 2539"/>
                <a:gd name="T104" fmla="*/ 2147483647 w 1702"/>
                <a:gd name="T105" fmla="*/ 2147483647 h 2539"/>
                <a:gd name="T106" fmla="*/ 2147483647 w 1702"/>
                <a:gd name="T107" fmla="*/ 2147483647 h 2539"/>
                <a:gd name="T108" fmla="*/ 2147483647 w 1702"/>
                <a:gd name="T109" fmla="*/ 2147483647 h 2539"/>
                <a:gd name="T110" fmla="*/ 0 w 1702"/>
                <a:gd name="T111" fmla="*/ 2147483647 h 2539"/>
                <a:gd name="T112" fmla="*/ 0 w 1702"/>
                <a:gd name="T113" fmla="*/ 2147483647 h 2539"/>
                <a:gd name="T114" fmla="*/ 2147483647 w 1702"/>
                <a:gd name="T115" fmla="*/ 2147483647 h 2539"/>
                <a:gd name="T116" fmla="*/ 2147483647 w 1702"/>
                <a:gd name="T117" fmla="*/ 2147483647 h 2539"/>
                <a:gd name="T118" fmla="*/ 2147483647 w 1702"/>
                <a:gd name="T119" fmla="*/ 2147483647 h 2539"/>
                <a:gd name="T120" fmla="*/ 2147483647 w 1702"/>
                <a:gd name="T121" fmla="*/ 2147483647 h 2539"/>
                <a:gd name="T122" fmla="*/ 2147483647 w 1702"/>
                <a:gd name="T123" fmla="*/ 2147483647 h 2539"/>
                <a:gd name="T124" fmla="*/ 2147483647 w 1702"/>
                <a:gd name="T125" fmla="*/ 2147483647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a:lstStyle/>
            <a:p>
              <a:endParaRPr lang="ja-JP" altLang="en-US"/>
            </a:p>
          </p:txBody>
        </p:sp>
        <p:sp>
          <p:nvSpPr>
            <p:cNvPr id="3219" name="Freeform 228"/>
            <p:cNvSpPr>
              <a:spLocks noChangeAspect="1"/>
            </p:cNvSpPr>
            <p:nvPr/>
          </p:nvSpPr>
          <p:spPr bwMode="auto">
            <a:xfrm>
              <a:off x="7649" y="5076"/>
              <a:ext cx="2852" cy="2641"/>
            </a:xfrm>
            <a:custGeom>
              <a:avLst/>
              <a:gdLst>
                <a:gd name="T0" fmla="*/ 2147483647 w 1787"/>
                <a:gd name="T1" fmla="*/ 2147483647 h 1659"/>
                <a:gd name="T2" fmla="*/ 2147483647 w 1787"/>
                <a:gd name="T3" fmla="*/ 2147483647 h 1659"/>
                <a:gd name="T4" fmla="*/ 2147483647 w 1787"/>
                <a:gd name="T5" fmla="*/ 2147483647 h 1659"/>
                <a:gd name="T6" fmla="*/ 2147483647 w 1787"/>
                <a:gd name="T7" fmla="*/ 2147483647 h 1659"/>
                <a:gd name="T8" fmla="*/ 2147483647 w 1787"/>
                <a:gd name="T9" fmla="*/ 2147483647 h 1659"/>
                <a:gd name="T10" fmla="*/ 2147483647 w 1787"/>
                <a:gd name="T11" fmla="*/ 2147483647 h 1659"/>
                <a:gd name="T12" fmla="*/ 2147483647 w 1787"/>
                <a:gd name="T13" fmla="*/ 2147483647 h 1659"/>
                <a:gd name="T14" fmla="*/ 2147483647 w 1787"/>
                <a:gd name="T15" fmla="*/ 2147483647 h 1659"/>
                <a:gd name="T16" fmla="*/ 2147483647 w 1787"/>
                <a:gd name="T17" fmla="*/ 2147483647 h 1659"/>
                <a:gd name="T18" fmla="*/ 2147483647 w 1787"/>
                <a:gd name="T19" fmla="*/ 2147483647 h 1659"/>
                <a:gd name="T20" fmla="*/ 2147483647 w 1787"/>
                <a:gd name="T21" fmla="*/ 2147483647 h 1659"/>
                <a:gd name="T22" fmla="*/ 2147483647 w 1787"/>
                <a:gd name="T23" fmla="*/ 2147483647 h 1659"/>
                <a:gd name="T24" fmla="*/ 2147483647 w 1787"/>
                <a:gd name="T25" fmla="*/ 2147483647 h 1659"/>
                <a:gd name="T26" fmla="*/ 2147483647 w 1787"/>
                <a:gd name="T27" fmla="*/ 2147483647 h 1659"/>
                <a:gd name="T28" fmla="*/ 2147483647 w 1787"/>
                <a:gd name="T29" fmla="*/ 2147483647 h 1659"/>
                <a:gd name="T30" fmla="*/ 2147483647 w 1787"/>
                <a:gd name="T31" fmla="*/ 2147483647 h 1659"/>
                <a:gd name="T32" fmla="*/ 2147483647 w 1787"/>
                <a:gd name="T33" fmla="*/ 2147483647 h 1659"/>
                <a:gd name="T34" fmla="*/ 2147483647 w 1787"/>
                <a:gd name="T35" fmla="*/ 2147483647 h 1659"/>
                <a:gd name="T36" fmla="*/ 2147483647 w 1787"/>
                <a:gd name="T37" fmla="*/ 2147483647 h 1659"/>
                <a:gd name="T38" fmla="*/ 2147483647 w 1787"/>
                <a:gd name="T39" fmla="*/ 2147483647 h 1659"/>
                <a:gd name="T40" fmla="*/ 2147483647 w 1787"/>
                <a:gd name="T41" fmla="*/ 2147483647 h 1659"/>
                <a:gd name="T42" fmla="*/ 2147483647 w 1787"/>
                <a:gd name="T43" fmla="*/ 2147483647 h 1659"/>
                <a:gd name="T44" fmla="*/ 2147483647 w 1787"/>
                <a:gd name="T45" fmla="*/ 2147483647 h 1659"/>
                <a:gd name="T46" fmla="*/ 2147483647 w 1787"/>
                <a:gd name="T47" fmla="*/ 2147483647 h 1659"/>
                <a:gd name="T48" fmla="*/ 2147483647 w 1787"/>
                <a:gd name="T49" fmla="*/ 2147483647 h 1659"/>
                <a:gd name="T50" fmla="*/ 2147483647 w 1787"/>
                <a:gd name="T51" fmla="*/ 2147483647 h 1659"/>
                <a:gd name="T52" fmla="*/ 2147483647 w 1787"/>
                <a:gd name="T53" fmla="*/ 2147483647 h 1659"/>
                <a:gd name="T54" fmla="*/ 2147483647 w 1787"/>
                <a:gd name="T55" fmla="*/ 2147483647 h 1659"/>
                <a:gd name="T56" fmla="*/ 2147483647 w 1787"/>
                <a:gd name="T57" fmla="*/ 2147483647 h 1659"/>
                <a:gd name="T58" fmla="*/ 2147483647 w 1787"/>
                <a:gd name="T59" fmla="*/ 2147483647 h 1659"/>
                <a:gd name="T60" fmla="*/ 2147483647 w 1787"/>
                <a:gd name="T61" fmla="*/ 2147483647 h 1659"/>
                <a:gd name="T62" fmla="*/ 2147483647 w 1787"/>
                <a:gd name="T63" fmla="*/ 2147483647 h 1659"/>
                <a:gd name="T64" fmla="*/ 2147483647 w 1787"/>
                <a:gd name="T65" fmla="*/ 2147483647 h 1659"/>
                <a:gd name="T66" fmla="*/ 2147483647 w 1787"/>
                <a:gd name="T67" fmla="*/ 2147483647 h 1659"/>
                <a:gd name="T68" fmla="*/ 2147483647 w 1787"/>
                <a:gd name="T69" fmla="*/ 2147483647 h 1659"/>
                <a:gd name="T70" fmla="*/ 2147483647 w 1787"/>
                <a:gd name="T71" fmla="*/ 2147483647 h 1659"/>
                <a:gd name="T72" fmla="*/ 2147483647 w 1787"/>
                <a:gd name="T73" fmla="*/ 2147483647 h 1659"/>
                <a:gd name="T74" fmla="*/ 2147483647 w 1787"/>
                <a:gd name="T75" fmla="*/ 2147483647 h 1659"/>
                <a:gd name="T76" fmla="*/ 2147483647 w 1787"/>
                <a:gd name="T77" fmla="*/ 2147483647 h 1659"/>
                <a:gd name="T78" fmla="*/ 2147483647 w 1787"/>
                <a:gd name="T79" fmla="*/ 2147483647 h 1659"/>
                <a:gd name="T80" fmla="*/ 2147483647 w 1787"/>
                <a:gd name="T81" fmla="*/ 2147483647 h 1659"/>
                <a:gd name="T82" fmla="*/ 2147483647 w 1787"/>
                <a:gd name="T83" fmla="*/ 2147483647 h 1659"/>
                <a:gd name="T84" fmla="*/ 2147483647 w 1787"/>
                <a:gd name="T85" fmla="*/ 2147483647 h 1659"/>
                <a:gd name="T86" fmla="*/ 2147483647 w 1787"/>
                <a:gd name="T87" fmla="*/ 2147483647 h 1659"/>
                <a:gd name="T88" fmla="*/ 2147483647 w 1787"/>
                <a:gd name="T89" fmla="*/ 2147483647 h 1659"/>
                <a:gd name="T90" fmla="*/ 2147483647 w 1787"/>
                <a:gd name="T91" fmla="*/ 2147483647 h 1659"/>
                <a:gd name="T92" fmla="*/ 2147483647 w 1787"/>
                <a:gd name="T93" fmla="*/ 2147483647 h 1659"/>
                <a:gd name="T94" fmla="*/ 2147483647 w 1787"/>
                <a:gd name="T95" fmla="*/ 2147483647 h 1659"/>
                <a:gd name="T96" fmla="*/ 2147483647 w 1787"/>
                <a:gd name="T97" fmla="*/ 2147483647 h 1659"/>
                <a:gd name="T98" fmla="*/ 2147483647 w 1787"/>
                <a:gd name="T99" fmla="*/ 2147483647 h 1659"/>
                <a:gd name="T100" fmla="*/ 2147483647 w 1787"/>
                <a:gd name="T101" fmla="*/ 2147483647 h 1659"/>
                <a:gd name="T102" fmla="*/ 2147483647 w 1787"/>
                <a:gd name="T103" fmla="*/ 2147483647 h 1659"/>
                <a:gd name="T104" fmla="*/ 2147483647 w 1787"/>
                <a:gd name="T105" fmla="*/ 2147483647 h 1659"/>
                <a:gd name="T106" fmla="*/ 2147483647 w 1787"/>
                <a:gd name="T107" fmla="*/ 2147483647 h 1659"/>
                <a:gd name="T108" fmla="*/ 2147483647 w 1787"/>
                <a:gd name="T109" fmla="*/ 2147483647 h 1659"/>
                <a:gd name="T110" fmla="*/ 2147483647 w 1787"/>
                <a:gd name="T111" fmla="*/ 2147483647 h 1659"/>
                <a:gd name="T112" fmla="*/ 2147483647 w 1787"/>
                <a:gd name="T113" fmla="*/ 2147483647 h 1659"/>
                <a:gd name="T114" fmla="*/ 2147483647 w 1787"/>
                <a:gd name="T115" fmla="*/ 2147483647 h 1659"/>
                <a:gd name="T116" fmla="*/ 2147483647 w 1787"/>
                <a:gd name="T117" fmla="*/ 2147483647 h 1659"/>
                <a:gd name="T118" fmla="*/ 2147483647 w 1787"/>
                <a:gd name="T119" fmla="*/ 2147483647 h 1659"/>
                <a:gd name="T120" fmla="*/ 2147483647 w 1787"/>
                <a:gd name="T121" fmla="*/ 2147483647 h 1659"/>
                <a:gd name="T122" fmla="*/ 2147483647 w 1787"/>
                <a:gd name="T123" fmla="*/ 2147483647 h 1659"/>
                <a:gd name="T124" fmla="*/ 2147483647 w 1787"/>
                <a:gd name="T125" fmla="*/ 2147483647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a:solidFill>
                <a:srgbClr val="000000"/>
              </a:solidFill>
              <a:round/>
              <a:headEnd/>
              <a:tailEnd/>
            </a:ln>
          </p:spPr>
          <p:txBody>
            <a:bodyPr/>
            <a:lstStyle/>
            <a:p>
              <a:endParaRPr lang="ja-JP" altLang="en-US"/>
            </a:p>
          </p:txBody>
        </p:sp>
        <p:sp>
          <p:nvSpPr>
            <p:cNvPr id="3220" name="Freeform 229"/>
            <p:cNvSpPr>
              <a:spLocks noChangeAspect="1"/>
            </p:cNvSpPr>
            <p:nvPr/>
          </p:nvSpPr>
          <p:spPr bwMode="auto">
            <a:xfrm>
              <a:off x="5997" y="3021"/>
              <a:ext cx="3554" cy="3140"/>
            </a:xfrm>
            <a:custGeom>
              <a:avLst/>
              <a:gdLst>
                <a:gd name="T0" fmla="*/ 2147483647 w 2227"/>
                <a:gd name="T1" fmla="*/ 2147483647 h 1972"/>
                <a:gd name="T2" fmla="*/ 2147483647 w 2227"/>
                <a:gd name="T3" fmla="*/ 2147483647 h 1972"/>
                <a:gd name="T4" fmla="*/ 2147483647 w 2227"/>
                <a:gd name="T5" fmla="*/ 2147483647 h 1972"/>
                <a:gd name="T6" fmla="*/ 2147483647 w 2227"/>
                <a:gd name="T7" fmla="*/ 2147483647 h 1972"/>
                <a:gd name="T8" fmla="*/ 2147483647 w 2227"/>
                <a:gd name="T9" fmla="*/ 2147483647 h 1972"/>
                <a:gd name="T10" fmla="*/ 2147483647 w 2227"/>
                <a:gd name="T11" fmla="*/ 2147483647 h 1972"/>
                <a:gd name="T12" fmla="*/ 2147483647 w 2227"/>
                <a:gd name="T13" fmla="*/ 2147483647 h 1972"/>
                <a:gd name="T14" fmla="*/ 2147483647 w 2227"/>
                <a:gd name="T15" fmla="*/ 2147483647 h 1972"/>
                <a:gd name="T16" fmla="*/ 2147483647 w 2227"/>
                <a:gd name="T17" fmla="*/ 2147483647 h 1972"/>
                <a:gd name="T18" fmla="*/ 2147483647 w 2227"/>
                <a:gd name="T19" fmla="*/ 2147483647 h 1972"/>
                <a:gd name="T20" fmla="*/ 2147483647 w 2227"/>
                <a:gd name="T21" fmla="*/ 2147483647 h 1972"/>
                <a:gd name="T22" fmla="*/ 2147483647 w 2227"/>
                <a:gd name="T23" fmla="*/ 2147483647 h 1972"/>
                <a:gd name="T24" fmla="*/ 2147483647 w 2227"/>
                <a:gd name="T25" fmla="*/ 2147483647 h 1972"/>
                <a:gd name="T26" fmla="*/ 2147483647 w 2227"/>
                <a:gd name="T27" fmla="*/ 2147483647 h 1972"/>
                <a:gd name="T28" fmla="*/ 2147483647 w 2227"/>
                <a:gd name="T29" fmla="*/ 2147483647 h 1972"/>
                <a:gd name="T30" fmla="*/ 2147483647 w 2227"/>
                <a:gd name="T31" fmla="*/ 2147483647 h 1972"/>
                <a:gd name="T32" fmla="*/ 2147483647 w 2227"/>
                <a:gd name="T33" fmla="*/ 2147483647 h 1972"/>
                <a:gd name="T34" fmla="*/ 2147483647 w 2227"/>
                <a:gd name="T35" fmla="*/ 2147483647 h 1972"/>
                <a:gd name="T36" fmla="*/ 2147483647 w 2227"/>
                <a:gd name="T37" fmla="*/ 2147483647 h 1972"/>
                <a:gd name="T38" fmla="*/ 2147483647 w 2227"/>
                <a:gd name="T39" fmla="*/ 2147483647 h 1972"/>
                <a:gd name="T40" fmla="*/ 2147483647 w 2227"/>
                <a:gd name="T41" fmla="*/ 2147483647 h 1972"/>
                <a:gd name="T42" fmla="*/ 2147483647 w 2227"/>
                <a:gd name="T43" fmla="*/ 2147483647 h 1972"/>
                <a:gd name="T44" fmla="*/ 2147483647 w 2227"/>
                <a:gd name="T45" fmla="*/ 2147483647 h 1972"/>
                <a:gd name="T46" fmla="*/ 2147483647 w 2227"/>
                <a:gd name="T47" fmla="*/ 2147483647 h 1972"/>
                <a:gd name="T48" fmla="*/ 2147483647 w 2227"/>
                <a:gd name="T49" fmla="*/ 2147483647 h 1972"/>
                <a:gd name="T50" fmla="*/ 2147483647 w 2227"/>
                <a:gd name="T51" fmla="*/ 2147483647 h 1972"/>
                <a:gd name="T52" fmla="*/ 2147483647 w 2227"/>
                <a:gd name="T53" fmla="*/ 2147483647 h 1972"/>
                <a:gd name="T54" fmla="*/ 2147483647 w 2227"/>
                <a:gd name="T55" fmla="*/ 2147483647 h 1972"/>
                <a:gd name="T56" fmla="*/ 2147483647 w 2227"/>
                <a:gd name="T57" fmla="*/ 2147483647 h 1972"/>
                <a:gd name="T58" fmla="*/ 2147483647 w 2227"/>
                <a:gd name="T59" fmla="*/ 2147483647 h 1972"/>
                <a:gd name="T60" fmla="*/ 2147483647 w 2227"/>
                <a:gd name="T61" fmla="*/ 2147483647 h 1972"/>
                <a:gd name="T62" fmla="*/ 2147483647 w 2227"/>
                <a:gd name="T63" fmla="*/ 2147483647 h 1972"/>
                <a:gd name="T64" fmla="*/ 2147483647 w 2227"/>
                <a:gd name="T65" fmla="*/ 2147483647 h 1972"/>
                <a:gd name="T66" fmla="*/ 2147483647 w 2227"/>
                <a:gd name="T67" fmla="*/ 2147483647 h 1972"/>
                <a:gd name="T68" fmla="*/ 2147483647 w 2227"/>
                <a:gd name="T69" fmla="*/ 2147483647 h 1972"/>
                <a:gd name="T70" fmla="*/ 2147483647 w 2227"/>
                <a:gd name="T71" fmla="*/ 2147483647 h 1972"/>
                <a:gd name="T72" fmla="*/ 2147483647 w 2227"/>
                <a:gd name="T73" fmla="*/ 2147483647 h 1972"/>
                <a:gd name="T74" fmla="*/ 0 w 2227"/>
                <a:gd name="T75" fmla="*/ 2147483647 h 1972"/>
                <a:gd name="T76" fmla="*/ 2147483647 w 2227"/>
                <a:gd name="T77" fmla="*/ 2147483647 h 1972"/>
                <a:gd name="T78" fmla="*/ 2147483647 w 2227"/>
                <a:gd name="T79" fmla="*/ 2147483647 h 1972"/>
                <a:gd name="T80" fmla="*/ 2147483647 w 2227"/>
                <a:gd name="T81" fmla="*/ 2147483647 h 1972"/>
                <a:gd name="T82" fmla="*/ 2147483647 w 2227"/>
                <a:gd name="T83" fmla="*/ 2147483647 h 1972"/>
                <a:gd name="T84" fmla="*/ 2147483647 w 2227"/>
                <a:gd name="T85" fmla="*/ 2147483647 h 1972"/>
                <a:gd name="T86" fmla="*/ 2147483647 w 2227"/>
                <a:gd name="T87" fmla="*/ 2147483647 h 1972"/>
                <a:gd name="T88" fmla="*/ 2147483647 w 2227"/>
                <a:gd name="T89" fmla="*/ 2147483647 h 1972"/>
                <a:gd name="T90" fmla="*/ 2147483647 w 2227"/>
                <a:gd name="T91" fmla="*/ 2147483647 h 1972"/>
                <a:gd name="T92" fmla="*/ 2147483647 w 2227"/>
                <a:gd name="T93" fmla="*/ 2147483647 h 1972"/>
                <a:gd name="T94" fmla="*/ 2147483647 w 2227"/>
                <a:gd name="T95" fmla="*/ 2147483647 h 1972"/>
                <a:gd name="T96" fmla="*/ 2147483647 w 2227"/>
                <a:gd name="T97" fmla="*/ 2147483647 h 1972"/>
                <a:gd name="T98" fmla="*/ 2147483647 w 2227"/>
                <a:gd name="T99" fmla="*/ 2147483647 h 1972"/>
                <a:gd name="T100" fmla="*/ 2147483647 w 2227"/>
                <a:gd name="T101" fmla="*/ 2147483647 h 1972"/>
                <a:gd name="T102" fmla="*/ 2147483647 w 2227"/>
                <a:gd name="T103" fmla="*/ 2147483647 h 1972"/>
                <a:gd name="T104" fmla="*/ 2147483647 w 2227"/>
                <a:gd name="T105" fmla="*/ 2147483647 h 1972"/>
                <a:gd name="T106" fmla="*/ 2147483647 w 2227"/>
                <a:gd name="T107" fmla="*/ 2147483647 h 1972"/>
                <a:gd name="T108" fmla="*/ 2147483647 w 2227"/>
                <a:gd name="T109" fmla="*/ 2147483647 h 1972"/>
                <a:gd name="T110" fmla="*/ 2147483647 w 2227"/>
                <a:gd name="T111" fmla="*/ 2147483647 h 1972"/>
                <a:gd name="T112" fmla="*/ 2147483647 w 2227"/>
                <a:gd name="T113" fmla="*/ 2147483647 h 1972"/>
                <a:gd name="T114" fmla="*/ 2147483647 w 2227"/>
                <a:gd name="T115" fmla="*/ 2147483647 h 1972"/>
                <a:gd name="T116" fmla="*/ 2147483647 w 2227"/>
                <a:gd name="T117" fmla="*/ 2147483647 h 1972"/>
                <a:gd name="T118" fmla="*/ 2147483647 w 2227"/>
                <a:gd name="T119" fmla="*/ 2147483647 h 1972"/>
                <a:gd name="T120" fmla="*/ 2147483647 w 2227"/>
                <a:gd name="T121" fmla="*/ 2147483647 h 1972"/>
                <a:gd name="T122" fmla="*/ 2147483647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noFill/>
            <a:ln w="0">
              <a:solidFill>
                <a:srgbClr val="000000"/>
              </a:solidFill>
              <a:round/>
              <a:headEnd/>
              <a:tailEnd/>
            </a:ln>
          </p:spPr>
          <p:txBody>
            <a:bodyPr/>
            <a:lstStyle/>
            <a:p>
              <a:endParaRPr lang="ja-JP" altLang="en-US"/>
            </a:p>
          </p:txBody>
        </p:sp>
        <p:sp>
          <p:nvSpPr>
            <p:cNvPr id="3221" name="Freeform 230" descr="50%"/>
            <p:cNvSpPr>
              <a:spLocks noChangeAspect="1"/>
            </p:cNvSpPr>
            <p:nvPr/>
          </p:nvSpPr>
          <p:spPr bwMode="auto">
            <a:xfrm>
              <a:off x="8011" y="8735"/>
              <a:ext cx="1765" cy="1512"/>
            </a:xfrm>
            <a:custGeom>
              <a:avLst/>
              <a:gdLst>
                <a:gd name="T0" fmla="*/ 2147483647 w 1106"/>
                <a:gd name="T1" fmla="*/ 2147483647 h 950"/>
                <a:gd name="T2" fmla="*/ 2147483647 w 1106"/>
                <a:gd name="T3" fmla="*/ 2147483647 h 950"/>
                <a:gd name="T4" fmla="*/ 2147483647 w 1106"/>
                <a:gd name="T5" fmla="*/ 2147483647 h 950"/>
                <a:gd name="T6" fmla="*/ 2147483647 w 1106"/>
                <a:gd name="T7" fmla="*/ 2147483647 h 950"/>
                <a:gd name="T8" fmla="*/ 2147483647 w 1106"/>
                <a:gd name="T9" fmla="*/ 2147483647 h 950"/>
                <a:gd name="T10" fmla="*/ 2147483647 w 1106"/>
                <a:gd name="T11" fmla="*/ 2147483647 h 950"/>
                <a:gd name="T12" fmla="*/ 2147483647 w 1106"/>
                <a:gd name="T13" fmla="*/ 2147483647 h 950"/>
                <a:gd name="T14" fmla="*/ 2147483647 w 1106"/>
                <a:gd name="T15" fmla="*/ 2147483647 h 950"/>
                <a:gd name="T16" fmla="*/ 2147483647 w 1106"/>
                <a:gd name="T17" fmla="*/ 2147483647 h 950"/>
                <a:gd name="T18" fmla="*/ 2147483647 w 1106"/>
                <a:gd name="T19" fmla="*/ 2147483647 h 950"/>
                <a:gd name="T20" fmla="*/ 2147483647 w 1106"/>
                <a:gd name="T21" fmla="*/ 2147483647 h 950"/>
                <a:gd name="T22" fmla="*/ 2147483647 w 1106"/>
                <a:gd name="T23" fmla="*/ 2147483647 h 950"/>
                <a:gd name="T24" fmla="*/ 2147483647 w 1106"/>
                <a:gd name="T25" fmla="*/ 2147483647 h 950"/>
                <a:gd name="T26" fmla="*/ 2147483647 w 1106"/>
                <a:gd name="T27" fmla="*/ 2147483647 h 950"/>
                <a:gd name="T28" fmla="*/ 2147483647 w 1106"/>
                <a:gd name="T29" fmla="*/ 2147483647 h 950"/>
                <a:gd name="T30" fmla="*/ 2147483647 w 1106"/>
                <a:gd name="T31" fmla="*/ 2147483647 h 950"/>
                <a:gd name="T32" fmla="*/ 2147483647 w 1106"/>
                <a:gd name="T33" fmla="*/ 2147483647 h 950"/>
                <a:gd name="T34" fmla="*/ 2147483647 w 1106"/>
                <a:gd name="T35" fmla="*/ 2147483647 h 950"/>
                <a:gd name="T36" fmla="*/ 2147483647 w 1106"/>
                <a:gd name="T37" fmla="*/ 2147483647 h 950"/>
                <a:gd name="T38" fmla="*/ 2147483647 w 1106"/>
                <a:gd name="T39" fmla="*/ 2147483647 h 950"/>
                <a:gd name="T40" fmla="*/ 2147483647 w 1106"/>
                <a:gd name="T41" fmla="*/ 2147483647 h 950"/>
                <a:gd name="T42" fmla="*/ 2147483647 w 1106"/>
                <a:gd name="T43" fmla="*/ 2147483647 h 950"/>
                <a:gd name="T44" fmla="*/ 2147483647 w 1106"/>
                <a:gd name="T45" fmla="*/ 2147483647 h 950"/>
                <a:gd name="T46" fmla="*/ 2147483647 w 1106"/>
                <a:gd name="T47" fmla="*/ 2147483647 h 950"/>
                <a:gd name="T48" fmla="*/ 2147483647 w 1106"/>
                <a:gd name="T49" fmla="*/ 2147483647 h 950"/>
                <a:gd name="T50" fmla="*/ 2147483647 w 1106"/>
                <a:gd name="T51" fmla="*/ 2147483647 h 950"/>
                <a:gd name="T52" fmla="*/ 2147483647 w 1106"/>
                <a:gd name="T53" fmla="*/ 2147483647 h 950"/>
                <a:gd name="T54" fmla="*/ 2147483647 w 1106"/>
                <a:gd name="T55" fmla="*/ 2147483647 h 950"/>
                <a:gd name="T56" fmla="*/ 2147483647 w 1106"/>
                <a:gd name="T57" fmla="*/ 2147483647 h 950"/>
                <a:gd name="T58" fmla="*/ 2147483647 w 1106"/>
                <a:gd name="T59" fmla="*/ 2147483647 h 950"/>
                <a:gd name="T60" fmla="*/ 2147483647 w 1106"/>
                <a:gd name="T61" fmla="*/ 2147483647 h 950"/>
                <a:gd name="T62" fmla="*/ 2147483647 w 1106"/>
                <a:gd name="T63" fmla="*/ 2147483647 h 950"/>
                <a:gd name="T64" fmla="*/ 2147483647 w 1106"/>
                <a:gd name="T65" fmla="*/ 2147483647 h 950"/>
                <a:gd name="T66" fmla="*/ 2147483647 w 1106"/>
                <a:gd name="T67" fmla="*/ 2147483647 h 950"/>
                <a:gd name="T68" fmla="*/ 2147483647 w 1106"/>
                <a:gd name="T69" fmla="*/ 2147483647 h 950"/>
                <a:gd name="T70" fmla="*/ 2147483647 w 1106"/>
                <a:gd name="T71" fmla="*/ 2147483647 h 950"/>
                <a:gd name="T72" fmla="*/ 2147483647 w 1106"/>
                <a:gd name="T73" fmla="*/ 2147483647 h 950"/>
                <a:gd name="T74" fmla="*/ 2147483647 w 1106"/>
                <a:gd name="T75" fmla="*/ 2147483647 h 950"/>
                <a:gd name="T76" fmla="*/ 2147483647 w 1106"/>
                <a:gd name="T77" fmla="*/ 2147483647 h 950"/>
                <a:gd name="T78" fmla="*/ 2147483647 w 1106"/>
                <a:gd name="T79" fmla="*/ 2147483647 h 950"/>
                <a:gd name="T80" fmla="*/ 2147483647 w 1106"/>
                <a:gd name="T81" fmla="*/ 2147483647 h 950"/>
                <a:gd name="T82" fmla="*/ 2147483647 w 1106"/>
                <a:gd name="T83" fmla="*/ 2147483647 h 950"/>
                <a:gd name="T84" fmla="*/ 2147483647 w 1106"/>
                <a:gd name="T85" fmla="*/ 2147483647 h 950"/>
                <a:gd name="T86" fmla="*/ 2147483647 w 1106"/>
                <a:gd name="T87" fmla="*/ 2147483647 h 950"/>
                <a:gd name="T88" fmla="*/ 2147483647 w 1106"/>
                <a:gd name="T89" fmla="*/ 2147483647 h 950"/>
                <a:gd name="T90" fmla="*/ 2147483647 w 1106"/>
                <a:gd name="T91" fmla="*/ 2147483647 h 950"/>
                <a:gd name="T92" fmla="*/ 2147483647 w 1106"/>
                <a:gd name="T93" fmla="*/ 2147483647 h 950"/>
                <a:gd name="T94" fmla="*/ 2147483647 w 1106"/>
                <a:gd name="T95" fmla="*/ 2147483647 h 950"/>
                <a:gd name="T96" fmla="*/ 2147483647 w 1106"/>
                <a:gd name="T97" fmla="*/ 2147483647 h 950"/>
                <a:gd name="T98" fmla="*/ 2147483647 w 1106"/>
                <a:gd name="T99" fmla="*/ 2147483647 h 950"/>
                <a:gd name="T100" fmla="*/ 2147483647 w 1106"/>
                <a:gd name="T101" fmla="*/ 2147483647 h 950"/>
                <a:gd name="T102" fmla="*/ 2147483647 w 1106"/>
                <a:gd name="T103" fmla="*/ 2147483647 h 950"/>
                <a:gd name="T104" fmla="*/ 2147483647 w 1106"/>
                <a:gd name="T105" fmla="*/ 2147483647 h 950"/>
                <a:gd name="T106" fmla="*/ 2147483647 w 1106"/>
                <a:gd name="T107" fmla="*/ 2147483647 h 950"/>
                <a:gd name="T108" fmla="*/ 2147483647 w 1106"/>
                <a:gd name="T109" fmla="*/ 2147483647 h 950"/>
                <a:gd name="T110" fmla="*/ 2147483647 w 1106"/>
                <a:gd name="T111" fmla="*/ 2147483647 h 950"/>
                <a:gd name="T112" fmla="*/ 2147483647 w 1106"/>
                <a:gd name="T113" fmla="*/ 2147483647 h 950"/>
                <a:gd name="T114" fmla="*/ 2147483647 w 1106"/>
                <a:gd name="T115" fmla="*/ 2147483647 h 950"/>
                <a:gd name="T116" fmla="*/ 2147483647 w 1106"/>
                <a:gd name="T117" fmla="*/ 0 h 950"/>
                <a:gd name="T118" fmla="*/ 2147483647 w 1106"/>
                <a:gd name="T119" fmla="*/ 2147483647 h 950"/>
                <a:gd name="T120" fmla="*/ 2147483647 w 1106"/>
                <a:gd name="T121" fmla="*/ 2147483647 h 950"/>
                <a:gd name="T122" fmla="*/ 2147483647 w 1106"/>
                <a:gd name="T123" fmla="*/ 2147483647 h 950"/>
                <a:gd name="T124" fmla="*/ 2147483647 w 1106"/>
                <a:gd name="T125" fmla="*/ 2147483647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grpSp>
      <p:sp>
        <p:nvSpPr>
          <p:cNvPr id="3170" name="AutoShape 168"/>
          <p:cNvSpPr>
            <a:spLocks/>
          </p:cNvSpPr>
          <p:nvPr/>
        </p:nvSpPr>
        <p:spPr bwMode="auto">
          <a:xfrm>
            <a:off x="8072438" y="836613"/>
            <a:ext cx="468312" cy="179387"/>
          </a:xfrm>
          <a:prstGeom prst="borderCallout2">
            <a:avLst>
              <a:gd name="adj1" fmla="val 111505"/>
              <a:gd name="adj2" fmla="val 66176"/>
              <a:gd name="adj3" fmla="val 180532"/>
              <a:gd name="adj4" fmla="val 80148"/>
              <a:gd name="adj5" fmla="val 254866"/>
              <a:gd name="adj6" fmla="val 93750"/>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住之江区</a:t>
            </a:r>
          </a:p>
        </p:txBody>
      </p:sp>
      <p:sp>
        <p:nvSpPr>
          <p:cNvPr id="3171" name="AutoShape 168"/>
          <p:cNvSpPr>
            <a:spLocks/>
          </p:cNvSpPr>
          <p:nvPr/>
        </p:nvSpPr>
        <p:spPr bwMode="auto">
          <a:xfrm>
            <a:off x="9285288" y="1304925"/>
            <a:ext cx="468312" cy="179388"/>
          </a:xfrm>
          <a:prstGeom prst="borderCallout2">
            <a:avLst>
              <a:gd name="adj1" fmla="val 69028"/>
              <a:gd name="adj2" fmla="val -2208"/>
              <a:gd name="adj3" fmla="val 63718"/>
              <a:gd name="adj4" fmla="val -3676"/>
              <a:gd name="adj5" fmla="val 63713"/>
              <a:gd name="adj6" fmla="val -4742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住吉区</a:t>
            </a:r>
          </a:p>
        </p:txBody>
      </p:sp>
      <p:sp>
        <p:nvSpPr>
          <p:cNvPr id="3172" name="AutoShape 168"/>
          <p:cNvSpPr>
            <a:spLocks/>
          </p:cNvSpPr>
          <p:nvPr/>
        </p:nvSpPr>
        <p:spPr bwMode="auto">
          <a:xfrm>
            <a:off x="9244013" y="1062038"/>
            <a:ext cx="468312" cy="179387"/>
          </a:xfrm>
          <a:prstGeom prst="borderCallout2">
            <a:avLst>
              <a:gd name="adj1" fmla="val 69028"/>
              <a:gd name="adj2" fmla="val -2208"/>
              <a:gd name="adj3" fmla="val 63718"/>
              <a:gd name="adj4" fmla="val -3676"/>
              <a:gd name="adj5" fmla="val 63713"/>
              <a:gd name="adj6" fmla="val -4742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西成区</a:t>
            </a:r>
          </a:p>
        </p:txBody>
      </p:sp>
      <p:sp>
        <p:nvSpPr>
          <p:cNvPr id="3173" name="AutoShape 168"/>
          <p:cNvSpPr>
            <a:spLocks/>
          </p:cNvSpPr>
          <p:nvPr/>
        </p:nvSpPr>
        <p:spPr bwMode="auto">
          <a:xfrm>
            <a:off x="8385175" y="549275"/>
            <a:ext cx="468313" cy="179388"/>
          </a:xfrm>
          <a:prstGeom prst="borderCallout2">
            <a:avLst>
              <a:gd name="adj1" fmla="val 122125"/>
              <a:gd name="adj2" fmla="val 63972"/>
              <a:gd name="adj3" fmla="val 180532"/>
              <a:gd name="adj4" fmla="val 64708"/>
              <a:gd name="adj5" fmla="val 249556"/>
              <a:gd name="adj6" fmla="val 12242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浪速区</a:t>
            </a:r>
          </a:p>
        </p:txBody>
      </p:sp>
      <p:sp>
        <p:nvSpPr>
          <p:cNvPr id="3174" name="AutoShape 168"/>
          <p:cNvSpPr>
            <a:spLocks/>
          </p:cNvSpPr>
          <p:nvPr/>
        </p:nvSpPr>
        <p:spPr bwMode="auto">
          <a:xfrm>
            <a:off x="9010650" y="404813"/>
            <a:ext cx="466725" cy="179387"/>
          </a:xfrm>
          <a:prstGeom prst="borderCallout2">
            <a:avLst>
              <a:gd name="adj1" fmla="val 122125"/>
              <a:gd name="adj2" fmla="val 79412"/>
              <a:gd name="adj3" fmla="val 180532"/>
              <a:gd name="adj4" fmla="val 80148"/>
              <a:gd name="adj5" fmla="val 238935"/>
              <a:gd name="adj6" fmla="val 40810"/>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中央区</a:t>
            </a:r>
          </a:p>
        </p:txBody>
      </p:sp>
      <p:sp>
        <p:nvSpPr>
          <p:cNvPr id="99" name="正方形/長方形 98"/>
          <p:cNvSpPr/>
          <p:nvPr/>
        </p:nvSpPr>
        <p:spPr bwMode="auto">
          <a:xfrm>
            <a:off x="5600700" y="4240213"/>
            <a:ext cx="79375" cy="7302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dirty="0">
              <a:solidFill>
                <a:schemeClr val="tx1"/>
              </a:solidFill>
            </a:endParaRPr>
          </a:p>
        </p:txBody>
      </p:sp>
      <p:sp>
        <p:nvSpPr>
          <p:cNvPr id="3177" name="テキスト ボックス 57"/>
          <p:cNvSpPr>
            <a:spLocks noChangeArrowheads="1"/>
          </p:cNvSpPr>
          <p:nvPr/>
        </p:nvSpPr>
        <p:spPr bwMode="auto">
          <a:xfrm>
            <a:off x="4448175" y="6165850"/>
            <a:ext cx="5272088" cy="466725"/>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地下鉄８路線、</a:t>
            </a:r>
            <a:r>
              <a:rPr lang="ja-JP" altLang="en-US" sz="1100">
                <a:latin typeface="HGP創英角ｺﾞｼｯｸUB" pitchFamily="50" charset="-128"/>
              </a:rPr>
              <a:t>ＪＲ３路線、</a:t>
            </a:r>
            <a:r>
              <a:rPr lang="ja-JP" altLang="en-US" sz="1100"/>
              <a:t>私鉄９路線が走り、主要駅として、難波駅、淀屋橋駅を有する。</a:t>
            </a:r>
          </a:p>
        </p:txBody>
      </p:sp>
      <p:sp>
        <p:nvSpPr>
          <p:cNvPr id="203" name="正方形/長方形 22"/>
          <p:cNvSpPr/>
          <p:nvPr/>
        </p:nvSpPr>
        <p:spPr bwMode="gray">
          <a:xfrm>
            <a:off x="8586788" y="2406650"/>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中央区</a:t>
            </a:r>
            <a:r>
              <a:rPr lang="ja-JP" altLang="en-US" sz="800" dirty="0">
                <a:solidFill>
                  <a:schemeClr val="tx1"/>
                </a:solidFill>
              </a:rPr>
              <a:t>役所</a:t>
            </a:r>
          </a:p>
        </p:txBody>
      </p:sp>
      <p:sp>
        <p:nvSpPr>
          <p:cNvPr id="204" name="正方形/長方形 22"/>
          <p:cNvSpPr/>
          <p:nvPr/>
        </p:nvSpPr>
        <p:spPr bwMode="gray">
          <a:xfrm>
            <a:off x="8266113" y="3213100"/>
            <a:ext cx="898525"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浪速区</a:t>
            </a:r>
            <a:r>
              <a:rPr lang="ja-JP" altLang="en-US" sz="800" dirty="0">
                <a:solidFill>
                  <a:schemeClr val="tx1"/>
                </a:solidFill>
              </a:rPr>
              <a:t>役所</a:t>
            </a:r>
          </a:p>
        </p:txBody>
      </p:sp>
      <p:sp>
        <p:nvSpPr>
          <p:cNvPr id="205" name="正方形/長方形 22"/>
          <p:cNvSpPr/>
          <p:nvPr/>
        </p:nvSpPr>
        <p:spPr bwMode="gray">
          <a:xfrm>
            <a:off x="8193088" y="4292600"/>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西成区</a:t>
            </a:r>
            <a:r>
              <a:rPr lang="ja-JP" altLang="en-US" sz="800" dirty="0">
                <a:solidFill>
                  <a:schemeClr val="tx1"/>
                </a:solidFill>
              </a:rPr>
              <a:t>役所</a:t>
            </a:r>
          </a:p>
        </p:txBody>
      </p:sp>
      <p:sp>
        <p:nvSpPr>
          <p:cNvPr id="206" name="正方形/長方形 22"/>
          <p:cNvSpPr/>
          <p:nvPr/>
        </p:nvSpPr>
        <p:spPr bwMode="gray">
          <a:xfrm>
            <a:off x="8258175" y="5503863"/>
            <a:ext cx="900113" cy="1571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住吉区</a:t>
            </a:r>
            <a:r>
              <a:rPr lang="ja-JP" altLang="en-US" sz="800" dirty="0">
                <a:solidFill>
                  <a:schemeClr val="tx1"/>
                </a:solidFill>
              </a:rPr>
              <a:t>役所</a:t>
            </a:r>
          </a:p>
        </p:txBody>
      </p:sp>
      <p:sp>
        <p:nvSpPr>
          <p:cNvPr id="208" name="正方形/長方形 22"/>
          <p:cNvSpPr/>
          <p:nvPr/>
        </p:nvSpPr>
        <p:spPr bwMode="gray">
          <a:xfrm>
            <a:off x="6684963" y="4876800"/>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住之江区</a:t>
            </a:r>
            <a:r>
              <a:rPr lang="ja-JP" altLang="en-US" sz="800" dirty="0">
                <a:solidFill>
                  <a:schemeClr val="tx1"/>
                </a:solidFill>
              </a:rPr>
              <a:t>役所</a:t>
            </a:r>
          </a:p>
        </p:txBody>
      </p:sp>
      <p:sp>
        <p:nvSpPr>
          <p:cNvPr id="209" name="正方形/長方形 208"/>
          <p:cNvSpPr/>
          <p:nvPr/>
        </p:nvSpPr>
        <p:spPr bwMode="gray">
          <a:xfrm>
            <a:off x="4808538" y="4365625"/>
            <a:ext cx="857250"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南港ポートタウン</a:t>
            </a:r>
            <a:endParaRPr lang="en-US" altLang="ja-JP" sz="700" dirty="0">
              <a:solidFill>
                <a:schemeClr val="tx1"/>
              </a:solidFill>
            </a:endParaRPr>
          </a:p>
          <a:p>
            <a:pPr algn="ctr">
              <a:defRPr/>
            </a:pPr>
            <a:r>
              <a:rPr lang="ja-JP" altLang="en-US" sz="700" dirty="0">
                <a:solidFill>
                  <a:schemeClr val="tx1"/>
                </a:solidFill>
              </a:rPr>
              <a:t>サービスコーナー</a:t>
            </a:r>
          </a:p>
        </p:txBody>
      </p:sp>
      <p:sp>
        <p:nvSpPr>
          <p:cNvPr id="210" name="正方形/長方形 209"/>
          <p:cNvSpPr/>
          <p:nvPr/>
        </p:nvSpPr>
        <p:spPr bwMode="gray">
          <a:xfrm>
            <a:off x="6248400" y="2708275"/>
            <a:ext cx="792163"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難波駅</a:t>
            </a:r>
          </a:p>
        </p:txBody>
      </p:sp>
      <p:sp>
        <p:nvSpPr>
          <p:cNvPr id="212" name="正方形/長方形 211"/>
          <p:cNvSpPr/>
          <p:nvPr/>
        </p:nvSpPr>
        <p:spPr bwMode="gray">
          <a:xfrm>
            <a:off x="6824663" y="1773238"/>
            <a:ext cx="792162"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淀屋橋駅</a:t>
            </a:r>
          </a:p>
        </p:txBody>
      </p:sp>
      <p:sp>
        <p:nvSpPr>
          <p:cNvPr id="219" name="正方形/長方形 218"/>
          <p:cNvSpPr/>
          <p:nvPr/>
        </p:nvSpPr>
        <p:spPr bwMode="gray">
          <a:xfrm>
            <a:off x="8394700" y="2967038"/>
            <a:ext cx="936625" cy="1428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近鉄難波線</a:t>
            </a:r>
            <a:endParaRPr lang="en-US" altLang="ja-JP" sz="700" dirty="0">
              <a:solidFill>
                <a:schemeClr val="tx1"/>
              </a:solidFill>
            </a:endParaRPr>
          </a:p>
        </p:txBody>
      </p:sp>
      <p:grpSp>
        <p:nvGrpSpPr>
          <p:cNvPr id="11" name="グループ化 134"/>
          <p:cNvGrpSpPr>
            <a:grpSpLocks/>
          </p:cNvGrpSpPr>
          <p:nvPr/>
        </p:nvGrpSpPr>
        <p:grpSpPr bwMode="auto">
          <a:xfrm>
            <a:off x="4432300" y="908050"/>
            <a:ext cx="1690688" cy="1584325"/>
            <a:chOff x="4090989" y="908053"/>
            <a:chExt cx="1561132" cy="1584846"/>
          </a:xfrm>
        </p:grpSpPr>
        <p:grpSp>
          <p:nvGrpSpPr>
            <p:cNvPr id="12" name="グループ化 64"/>
            <p:cNvGrpSpPr>
              <a:grpSpLocks/>
            </p:cNvGrpSpPr>
            <p:nvPr/>
          </p:nvGrpSpPr>
          <p:grpSpPr bwMode="auto">
            <a:xfrm>
              <a:off x="4090989" y="908053"/>
              <a:ext cx="1561132" cy="1584846"/>
              <a:chOff x="5508104" y="3645025"/>
              <a:chExt cx="1561335" cy="1584923"/>
            </a:xfrm>
          </p:grpSpPr>
          <p:sp>
            <p:nvSpPr>
              <p:cNvPr id="3192" name="Rectangle 63"/>
              <p:cNvSpPr>
                <a:spLocks noChangeArrowheads="1"/>
              </p:cNvSpPr>
              <p:nvPr/>
            </p:nvSpPr>
            <p:spPr bwMode="auto">
              <a:xfrm>
                <a:off x="5508104" y="3645025"/>
                <a:ext cx="1561335" cy="1440898"/>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a:p>
            </p:txBody>
          </p:sp>
          <p:sp>
            <p:nvSpPr>
              <p:cNvPr id="3193"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a:p>
            </p:txBody>
          </p:sp>
          <p:sp>
            <p:nvSpPr>
              <p:cNvPr id="3194"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a:p>
            </p:txBody>
          </p:sp>
          <p:sp>
            <p:nvSpPr>
              <p:cNvPr id="3195" name="Text Box 67"/>
              <p:cNvSpPr txBox="1">
                <a:spLocks noChangeArrowheads="1"/>
              </p:cNvSpPr>
              <p:nvPr/>
            </p:nvSpPr>
            <p:spPr bwMode="auto">
              <a:xfrm>
                <a:off x="6025627" y="3759324"/>
                <a:ext cx="899777" cy="1470624"/>
              </a:xfrm>
              <a:prstGeom prst="rect">
                <a:avLst/>
              </a:prstGeom>
              <a:noFill/>
              <a:ln w="9525">
                <a:noFill/>
                <a:miter lim="800000"/>
                <a:headEnd/>
                <a:tailEnd/>
              </a:ln>
            </p:spPr>
            <p:txBody>
              <a:bodyPr lIns="74295" tIns="8890" rIns="74295" bIns="8890"/>
              <a:lstStyle/>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地下鉄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私鉄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ＪＲ</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区役所</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出張所等</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endParaRPr lang="en-US" altLang="ja-JP" sz="1000">
                  <a:solidFill>
                    <a:srgbClr val="000000"/>
                  </a:solidFill>
                  <a:latin typeface="ＭＳ ゴシック" pitchFamily="49" charset="-128"/>
                  <a:ea typeface="ＭＳ ゴシック" pitchFamily="49" charset="-128"/>
                </a:endParaRPr>
              </a:p>
            </p:txBody>
          </p:sp>
          <p:sp>
            <p:nvSpPr>
              <p:cNvPr id="3196"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a:p>
            </p:txBody>
          </p:sp>
          <p:sp>
            <p:nvSpPr>
              <p:cNvPr id="3197"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a:p>
            </p:txBody>
          </p:sp>
        </p:grpSp>
        <p:sp>
          <p:nvSpPr>
            <p:cNvPr id="137" name="円/楕円 136"/>
            <p:cNvSpPr/>
            <p:nvPr/>
          </p:nvSpPr>
          <p:spPr>
            <a:xfrm>
              <a:off x="4300606" y="1729061"/>
              <a:ext cx="126063" cy="12704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8" name="正方形/長方形 137"/>
            <p:cNvSpPr/>
            <p:nvPr/>
          </p:nvSpPr>
          <p:spPr>
            <a:xfrm>
              <a:off x="4300606" y="1956148"/>
              <a:ext cx="126063" cy="12704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35" name="正方形/長方形 134"/>
          <p:cNvSpPr/>
          <p:nvPr/>
        </p:nvSpPr>
        <p:spPr bwMode="gray">
          <a:xfrm>
            <a:off x="8366125" y="3575050"/>
            <a:ext cx="752475" cy="2159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ＪＲ大和路線</a:t>
            </a:r>
          </a:p>
        </p:txBody>
      </p:sp>
      <p:sp>
        <p:nvSpPr>
          <p:cNvPr id="136" name="正方形/長方形 27"/>
          <p:cNvSpPr>
            <a:spLocks noChangeArrowheads="1"/>
          </p:cNvSpPr>
          <p:nvPr/>
        </p:nvSpPr>
        <p:spPr bwMode="auto">
          <a:xfrm>
            <a:off x="8889677" y="-7297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-86</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90"/>
          <p:cNvGrpSpPr>
            <a:grpSpLocks/>
          </p:cNvGrpSpPr>
          <p:nvPr/>
        </p:nvGrpSpPr>
        <p:grpSpPr bwMode="auto">
          <a:xfrm>
            <a:off x="4462463" y="966788"/>
            <a:ext cx="5157787" cy="4360862"/>
            <a:chOff x="1258888" y="133685"/>
            <a:chExt cx="7002462" cy="6417928"/>
          </a:xfrm>
        </p:grpSpPr>
        <p:grpSp>
          <p:nvGrpSpPr>
            <p:cNvPr id="3" name="グループ化 1"/>
            <p:cNvGrpSpPr>
              <a:grpSpLocks/>
            </p:cNvGrpSpPr>
            <p:nvPr/>
          </p:nvGrpSpPr>
          <p:grpSpPr bwMode="auto">
            <a:xfrm>
              <a:off x="1258888" y="260350"/>
              <a:ext cx="7002462" cy="6291263"/>
              <a:chOff x="0" y="0"/>
              <a:chExt cx="9105900" cy="8181975"/>
            </a:xfrm>
          </p:grpSpPr>
          <p:grpSp>
            <p:nvGrpSpPr>
              <p:cNvPr id="5" name="グループ化 2"/>
              <p:cNvGrpSpPr>
                <a:grpSpLocks/>
              </p:cNvGrpSpPr>
              <p:nvPr/>
            </p:nvGrpSpPr>
            <p:grpSpPr bwMode="auto">
              <a:xfrm>
                <a:off x="57150" y="47625"/>
                <a:ext cx="9010650" cy="8134350"/>
                <a:chOff x="57150" y="47625"/>
                <a:chExt cx="9010650" cy="8134350"/>
              </a:xfrm>
            </p:grpSpPr>
            <p:pic>
              <p:nvPicPr>
                <p:cNvPr id="4168" name="Picture 7"/>
                <p:cNvPicPr>
                  <a:picLocks noChangeAspect="1" noChangeArrowheads="1"/>
                </p:cNvPicPr>
                <p:nvPr/>
              </p:nvPicPr>
              <p:blipFill>
                <a:blip r:embed="rId3" cstate="print"/>
                <a:srcRect l="5257" t="2177" r="41266"/>
                <a:stretch>
                  <a:fillRect/>
                </a:stretch>
              </p:blipFill>
              <p:spPr bwMode="gray">
                <a:xfrm>
                  <a:off x="57150" y="47625"/>
                  <a:ext cx="9010650" cy="6848475"/>
                </a:xfrm>
                <a:prstGeom prst="rect">
                  <a:avLst/>
                </a:prstGeom>
                <a:noFill/>
                <a:ln w="1">
                  <a:noFill/>
                  <a:miter lim="800000"/>
                  <a:headEnd/>
                  <a:tailEnd/>
                </a:ln>
              </p:spPr>
            </p:pic>
            <p:pic>
              <p:nvPicPr>
                <p:cNvPr id="4169" name="Picture 8"/>
                <p:cNvPicPr>
                  <a:picLocks noChangeAspect="1" noChangeArrowheads="1"/>
                </p:cNvPicPr>
                <p:nvPr/>
              </p:nvPicPr>
              <p:blipFill>
                <a:blip r:embed="rId4" cstate="print"/>
                <a:srcRect l="44545" t="40137" r="24364" b="37415"/>
                <a:stretch>
                  <a:fillRect/>
                </a:stretch>
              </p:blipFill>
              <p:spPr bwMode="gray">
                <a:xfrm>
                  <a:off x="2952750" y="6610350"/>
                  <a:ext cx="5238750" cy="1571625"/>
                </a:xfrm>
                <a:prstGeom prst="rect">
                  <a:avLst/>
                </a:prstGeom>
                <a:noFill/>
                <a:ln w="1">
                  <a:noFill/>
                  <a:miter lim="800000"/>
                  <a:headEnd/>
                  <a:tailEnd/>
                </a:ln>
              </p:spPr>
            </p:pic>
          </p:grpSp>
          <p:sp>
            <p:nvSpPr>
              <p:cNvPr id="180" name="正方形/長方形 179"/>
              <p:cNvSpPr/>
              <p:nvPr/>
            </p:nvSpPr>
            <p:spPr bwMode="gray">
              <a:xfrm>
                <a:off x="58855" y="17578"/>
                <a:ext cx="5504460" cy="185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1" name="正方形/長方形 180"/>
              <p:cNvSpPr/>
              <p:nvPr/>
            </p:nvSpPr>
            <p:spPr bwMode="gray">
              <a:xfrm>
                <a:off x="1989901" y="1779897"/>
                <a:ext cx="3096958" cy="160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2" name="正方形/長方形 181"/>
              <p:cNvSpPr/>
              <p:nvPr/>
            </p:nvSpPr>
            <p:spPr bwMode="gray">
              <a:xfrm>
                <a:off x="4523522" y="1676589"/>
                <a:ext cx="1048202" cy="589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3" name="正方形/長方形 182"/>
              <p:cNvSpPr/>
              <p:nvPr/>
            </p:nvSpPr>
            <p:spPr bwMode="gray">
              <a:xfrm>
                <a:off x="5381142" y="8462"/>
                <a:ext cx="1048202" cy="829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4" name="正方形/長方形 183"/>
              <p:cNvSpPr/>
              <p:nvPr/>
            </p:nvSpPr>
            <p:spPr bwMode="gray">
              <a:xfrm>
                <a:off x="3245501" y="3353830"/>
                <a:ext cx="1051003" cy="513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5" name="正方形/長方形 184"/>
              <p:cNvSpPr/>
              <p:nvPr/>
            </p:nvSpPr>
            <p:spPr bwMode="gray">
              <a:xfrm>
                <a:off x="8200636" y="1627973"/>
                <a:ext cx="868830" cy="3248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6" name="正方形/長方形 9"/>
              <p:cNvSpPr/>
              <p:nvPr/>
            </p:nvSpPr>
            <p:spPr bwMode="gray">
              <a:xfrm>
                <a:off x="7715772" y="4848763"/>
                <a:ext cx="866028" cy="1209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7" name="正方形/長方形 186"/>
              <p:cNvSpPr/>
              <p:nvPr/>
            </p:nvSpPr>
            <p:spPr bwMode="gray">
              <a:xfrm>
                <a:off x="7247725" y="3493600"/>
                <a:ext cx="1048202" cy="279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8" name="正方形/長方形 11"/>
              <p:cNvSpPr/>
              <p:nvPr/>
            </p:nvSpPr>
            <p:spPr bwMode="gray">
              <a:xfrm>
                <a:off x="8954555" y="789352"/>
                <a:ext cx="151345" cy="27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9" name="正方形/長方形 12"/>
              <p:cNvSpPr/>
              <p:nvPr/>
            </p:nvSpPr>
            <p:spPr bwMode="gray">
              <a:xfrm>
                <a:off x="8060502" y="-653"/>
                <a:ext cx="176568" cy="124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0" name="正方形/長方形 13"/>
              <p:cNvSpPr/>
              <p:nvPr/>
            </p:nvSpPr>
            <p:spPr bwMode="gray">
              <a:xfrm>
                <a:off x="0" y="4001026"/>
                <a:ext cx="257846" cy="130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1" name="正方形/長方形 14"/>
              <p:cNvSpPr/>
              <p:nvPr/>
            </p:nvSpPr>
            <p:spPr bwMode="gray">
              <a:xfrm>
                <a:off x="8099739" y="7467933"/>
                <a:ext cx="255043" cy="133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44" name="フリーフォーム 143"/>
            <p:cNvSpPr/>
            <p:nvPr/>
          </p:nvSpPr>
          <p:spPr bwMode="gray">
            <a:xfrm>
              <a:off x="5815123" y="1685015"/>
              <a:ext cx="1224192" cy="210271"/>
            </a:xfrm>
            <a:custGeom>
              <a:avLst/>
              <a:gdLst>
                <a:gd name="connsiteX0" fmla="*/ 52387 w 1223962"/>
                <a:gd name="connsiteY0" fmla="*/ 0 h 209550"/>
                <a:gd name="connsiteX1" fmla="*/ 195262 w 1223962"/>
                <a:gd name="connsiteY1" fmla="*/ 171450 h 209550"/>
                <a:gd name="connsiteX2" fmla="*/ 1223962 w 1223962"/>
                <a:gd name="connsiteY2" fmla="*/ 209550 h 209550"/>
              </a:gdLst>
              <a:ahLst/>
              <a:cxnLst>
                <a:cxn ang="0">
                  <a:pos x="connsiteX0" y="connsiteY0"/>
                </a:cxn>
                <a:cxn ang="0">
                  <a:pos x="connsiteX1" y="connsiteY1"/>
                </a:cxn>
                <a:cxn ang="0">
                  <a:pos x="connsiteX2" y="connsiteY2"/>
                </a:cxn>
              </a:cxnLst>
              <a:rect l="l" t="t" r="r" b="b"/>
              <a:pathLst>
                <a:path w="1223962" h="209550">
                  <a:moveTo>
                    <a:pt x="52387" y="0"/>
                  </a:moveTo>
                  <a:cubicBezTo>
                    <a:pt x="26193" y="68262"/>
                    <a:pt x="0" y="136525"/>
                    <a:pt x="195262" y="171450"/>
                  </a:cubicBezTo>
                  <a:cubicBezTo>
                    <a:pt x="390524" y="206375"/>
                    <a:pt x="807243" y="207962"/>
                    <a:pt x="1223962" y="209550"/>
                  </a:cubicBezTo>
                </a:path>
              </a:pathLst>
            </a:custGeom>
            <a:ln w="63500" cmpd="tri">
              <a:solidFill>
                <a:srgbClr val="FF66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0" name="正方形/長方形 149"/>
            <p:cNvSpPr/>
            <p:nvPr/>
          </p:nvSpPr>
          <p:spPr bwMode="gray">
            <a:xfrm rot="17524465">
              <a:off x="4865534" y="3546706"/>
              <a:ext cx="894819" cy="2413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木津川</a:t>
              </a:r>
              <a:endParaRPr lang="en-US" altLang="ja-JP" sz="700" dirty="0">
                <a:solidFill>
                  <a:schemeClr val="tx1"/>
                </a:solidFill>
              </a:endParaRPr>
            </a:p>
          </p:txBody>
        </p:sp>
        <p:sp>
          <p:nvSpPr>
            <p:cNvPr id="154" name="正方形/長方形 153"/>
            <p:cNvSpPr/>
            <p:nvPr/>
          </p:nvSpPr>
          <p:spPr bwMode="gray">
            <a:xfrm>
              <a:off x="2217981" y="3544743"/>
              <a:ext cx="88367" cy="88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56" name="正方形/長方形 155"/>
            <p:cNvSpPr/>
            <p:nvPr/>
          </p:nvSpPr>
          <p:spPr bwMode="gray">
            <a:xfrm>
              <a:off x="3489589" y="5453533"/>
              <a:ext cx="1075479" cy="317742"/>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工場集積地</a:t>
              </a:r>
              <a:endParaRPr lang="en-US" altLang="ja-JP" sz="900" dirty="0">
                <a:solidFill>
                  <a:schemeClr val="tx1"/>
                </a:solidFill>
              </a:endParaRPr>
            </a:p>
          </p:txBody>
        </p:sp>
        <p:cxnSp>
          <p:nvCxnSpPr>
            <p:cNvPr id="158" name="直線コネクタ 157"/>
            <p:cNvCxnSpPr>
              <a:stCxn id="96" idx="4"/>
              <a:endCxn id="156" idx="0"/>
            </p:cNvCxnSpPr>
            <p:nvPr/>
          </p:nvCxnSpPr>
          <p:spPr bwMode="gray">
            <a:xfrm flipH="1">
              <a:off x="4028405" y="4528342"/>
              <a:ext cx="390104" cy="925191"/>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0" name="正方形/長方形 159"/>
            <p:cNvSpPr/>
            <p:nvPr/>
          </p:nvSpPr>
          <p:spPr bwMode="gray">
            <a:xfrm>
              <a:off x="1924865" y="5346061"/>
              <a:ext cx="1206950" cy="29671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大型物流施設</a:t>
              </a:r>
              <a:endParaRPr lang="en-US" altLang="ja-JP" sz="900" dirty="0">
                <a:solidFill>
                  <a:schemeClr val="tx1"/>
                </a:solidFill>
              </a:endParaRPr>
            </a:p>
          </p:txBody>
        </p:sp>
        <p:sp>
          <p:nvSpPr>
            <p:cNvPr id="170" name="正方形/長方形 169"/>
            <p:cNvSpPr/>
            <p:nvPr/>
          </p:nvSpPr>
          <p:spPr bwMode="gray">
            <a:xfrm>
              <a:off x="6522050" y="2687305"/>
              <a:ext cx="90521" cy="911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73" name="正方形/長方形 172"/>
            <p:cNvSpPr/>
            <p:nvPr/>
          </p:nvSpPr>
          <p:spPr bwMode="gray">
            <a:xfrm>
              <a:off x="7323810" y="1523807"/>
              <a:ext cx="614250" cy="19625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上町</a:t>
              </a:r>
              <a:endParaRPr lang="en-US" altLang="ja-JP" sz="900" dirty="0">
                <a:solidFill>
                  <a:schemeClr val="tx1"/>
                </a:solidFill>
              </a:endParaRPr>
            </a:p>
            <a:p>
              <a:pPr algn="ctr">
                <a:defRPr/>
              </a:pPr>
              <a:r>
                <a:rPr lang="ja-JP" altLang="en-US" sz="900" dirty="0">
                  <a:solidFill>
                    <a:schemeClr val="tx1"/>
                  </a:solidFill>
                </a:rPr>
                <a:t>台地</a:t>
              </a:r>
              <a:endParaRPr lang="en-US" altLang="ja-JP" sz="900" dirty="0">
                <a:solidFill>
                  <a:schemeClr val="tx1"/>
                </a:solidFill>
              </a:endParaRPr>
            </a:p>
          </p:txBody>
        </p:sp>
        <p:sp>
          <p:nvSpPr>
            <p:cNvPr id="174" name="正方形/長方形 173"/>
            <p:cNvSpPr/>
            <p:nvPr/>
          </p:nvSpPr>
          <p:spPr bwMode="gray">
            <a:xfrm>
              <a:off x="6172897" y="1607915"/>
              <a:ext cx="1028062" cy="22428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道頓堀川</a:t>
              </a:r>
              <a:endParaRPr lang="en-US" altLang="ja-JP" sz="700" dirty="0">
                <a:solidFill>
                  <a:schemeClr val="tx1"/>
                </a:solidFill>
              </a:endParaRPr>
            </a:p>
          </p:txBody>
        </p:sp>
        <p:sp>
          <p:nvSpPr>
            <p:cNvPr id="175" name="正方形/長方形 174"/>
            <p:cNvSpPr/>
            <p:nvPr/>
          </p:nvSpPr>
          <p:spPr bwMode="gray">
            <a:xfrm>
              <a:off x="5907798" y="133685"/>
              <a:ext cx="1051770" cy="2266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土佐堀川</a:t>
              </a:r>
              <a:endParaRPr lang="en-US" altLang="ja-JP" sz="700" dirty="0">
                <a:solidFill>
                  <a:schemeClr val="tx1"/>
                </a:solidFill>
              </a:endParaRPr>
            </a:p>
          </p:txBody>
        </p:sp>
      </p:grpSp>
      <p:sp>
        <p:nvSpPr>
          <p:cNvPr id="4" name="テキスト ボックス 24"/>
          <p:cNvSpPr txBox="1"/>
          <p:nvPr/>
        </p:nvSpPr>
        <p:spPr bwMode="gray">
          <a:xfrm>
            <a:off x="134938" y="50800"/>
            <a:ext cx="15605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4100" name="タイトル 3"/>
          <p:cNvSpPr txBox="1">
            <a:spLocks/>
          </p:cNvSpPr>
          <p:nvPr/>
        </p:nvSpPr>
        <p:spPr bwMode="auto">
          <a:xfrm>
            <a:off x="4365625" y="30163"/>
            <a:ext cx="5457825" cy="6767512"/>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4101" name="タイトル 3"/>
          <p:cNvSpPr>
            <a:spLocks/>
          </p:cNvSpPr>
          <p:nvPr/>
        </p:nvSpPr>
        <p:spPr bwMode="auto">
          <a:xfrm>
            <a:off x="117475" y="30163"/>
            <a:ext cx="4133850" cy="3111500"/>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a:solidFill>
                <a:srgbClr val="000000"/>
              </a:solidFill>
              <a:latin typeface="HGP創英角ｺﾞｼｯｸUB" pitchFamily="50" charset="-128"/>
              <a:ea typeface="HGP創英角ｺﾞｼｯｸUB" pitchFamily="50" charset="-128"/>
            </a:endParaRPr>
          </a:p>
        </p:txBody>
      </p:sp>
      <p:sp>
        <p:nvSpPr>
          <p:cNvPr id="83" name="テキスト ボックス 24"/>
          <p:cNvSpPr txBox="1"/>
          <p:nvPr/>
        </p:nvSpPr>
        <p:spPr bwMode="gray">
          <a:xfrm>
            <a:off x="123825" y="3194050"/>
            <a:ext cx="2651125"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5128" name="タイトル 3"/>
          <p:cNvSpPr>
            <a:spLocks/>
          </p:cNvSpPr>
          <p:nvPr/>
        </p:nvSpPr>
        <p:spPr bwMode="auto">
          <a:xfrm>
            <a:off x="117475" y="3179763"/>
            <a:ext cx="4133850" cy="363537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600" dirty="0">
              <a:latin typeface="HGP創英角ｺﾞｼｯｸUB" pitchFamily="50" charset="-128"/>
              <a:ea typeface="HGP創英角ｺﾞｼｯｸUB"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人口</a:t>
            </a:r>
            <a:r>
              <a:rPr lang="en-US" altLang="ja-JP" sz="1100" dirty="0">
                <a:latin typeface="HGP創英角ｺﾞｼｯｸUB" pitchFamily="50" charset="-128"/>
                <a:ea typeface="HGP創英角ｺﾞｼｯｸUB" pitchFamily="50" charset="-128"/>
              </a:rPr>
              <a:t>】</a:t>
            </a:r>
          </a:p>
          <a:p>
            <a:pPr marL="85725" indent="-85725">
              <a:defRPr/>
            </a:pPr>
            <a:r>
              <a:rPr lang="ja-JP" altLang="en-US" sz="1100" dirty="0">
                <a:latin typeface="ＭＳ Ｐ明朝" pitchFamily="18" charset="-128"/>
                <a:ea typeface="ＭＳ Ｐ明朝" pitchFamily="18" charset="-128"/>
              </a:rPr>
              <a:t>　</a:t>
            </a:r>
            <a:r>
              <a:rPr lang="ja-JP" altLang="en-US" sz="1100" dirty="0">
                <a:latin typeface="ＭＳ Ｐゴシック" pitchFamily="50" charset="-128"/>
                <a:ea typeface="ＭＳ Ｐゴシック" pitchFamily="50" charset="-128"/>
              </a:rPr>
              <a:t>○平成</a:t>
            </a:r>
            <a:r>
              <a:rPr lang="en-US" altLang="ja-JP" sz="1100" dirty="0">
                <a:latin typeface="ＭＳ Ｐゴシック" pitchFamily="50" charset="-128"/>
                <a:ea typeface="ＭＳ Ｐゴシック" pitchFamily="50" charset="-128"/>
              </a:rPr>
              <a:t>27</a:t>
            </a:r>
            <a:r>
              <a:rPr lang="ja-JP" altLang="en-US" sz="1100" dirty="0">
                <a:latin typeface="ＭＳ Ｐゴシック" pitchFamily="50" charset="-128"/>
                <a:ea typeface="ＭＳ Ｐゴシック" pitchFamily="50" charset="-128"/>
              </a:rPr>
              <a:t>年の人口は</a:t>
            </a:r>
            <a:r>
              <a:rPr lang="en-US" altLang="ja-JP" sz="1100" dirty="0">
                <a:latin typeface="ＭＳ Ｐゴシック" pitchFamily="50" charset="-128"/>
                <a:ea typeface="ＭＳ Ｐゴシック" pitchFamily="50" charset="-128"/>
              </a:rPr>
              <a:t>551,945</a:t>
            </a:r>
            <a:r>
              <a:rPr lang="ja-JP" altLang="en-US" sz="1100" dirty="0">
                <a:latin typeface="ＭＳ Ｐゴシック" pitchFamily="50" charset="-128"/>
                <a:ea typeface="ＭＳ Ｐゴシック" pitchFamily="50" charset="-128"/>
              </a:rPr>
              <a:t>人で東大阪市（</a:t>
            </a:r>
            <a:r>
              <a:rPr lang="en-US" altLang="ja-JP" sz="1100" dirty="0">
                <a:latin typeface="ＭＳ Ｐゴシック" pitchFamily="50" charset="-128"/>
                <a:ea typeface="ＭＳ Ｐゴシック" pitchFamily="50" charset="-128"/>
              </a:rPr>
              <a:t>502,784</a:t>
            </a:r>
            <a:r>
              <a:rPr lang="ja-JP" altLang="en-US" sz="1100" dirty="0">
                <a:latin typeface="ＭＳ Ｐゴシック" pitchFamily="50" charset="-128"/>
                <a:ea typeface="ＭＳ Ｐゴシック" pitchFamily="50" charset="-128"/>
              </a:rPr>
              <a:t>人）を上回る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○昼夜間人口比率は</a:t>
            </a:r>
            <a:r>
              <a:rPr lang="en-US" altLang="ja-JP" sz="1100" dirty="0">
                <a:latin typeface="ＭＳ Ｐゴシック" pitchFamily="50" charset="-128"/>
                <a:ea typeface="ＭＳ Ｐゴシック" pitchFamily="50" charset="-128"/>
              </a:rPr>
              <a:t>174</a:t>
            </a:r>
            <a:r>
              <a:rPr lang="ja-JP" altLang="en-US" sz="1100" dirty="0">
                <a:latin typeface="ＭＳ Ｐゴシック" pitchFamily="50" charset="-128"/>
                <a:ea typeface="ＭＳ Ｐゴシック" pitchFamily="50" charset="-128"/>
              </a:rPr>
              <a:t>％で</a:t>
            </a:r>
            <a:r>
              <a:rPr lang="ja-JP" altLang="en-US" sz="1100" dirty="0" smtClean="0">
                <a:latin typeface="ＭＳ Ｐゴシック" pitchFamily="50" charset="-128"/>
                <a:ea typeface="ＭＳ Ｐゴシック" pitchFamily="50" charset="-128"/>
              </a:rPr>
              <a:t>、特別区の中で最も高く、比較</a:t>
            </a:r>
            <a:r>
              <a:rPr lang="ja-JP" altLang="en-US" sz="1100" dirty="0">
                <a:latin typeface="ＭＳ Ｐゴシック" pitchFamily="50" charset="-128"/>
                <a:ea typeface="ＭＳ Ｐゴシック" pitchFamily="50" charset="-128"/>
              </a:rPr>
              <a:t>都市の中で最も高い京都市（</a:t>
            </a:r>
            <a:r>
              <a:rPr lang="en-US" altLang="ja-JP" sz="1100" dirty="0">
                <a:latin typeface="ＭＳ Ｐゴシック" pitchFamily="50" charset="-128"/>
                <a:ea typeface="ＭＳ Ｐゴシック" pitchFamily="50" charset="-128"/>
              </a:rPr>
              <a:t>109</a:t>
            </a:r>
            <a:r>
              <a:rPr lang="ja-JP" altLang="en-US" sz="1100" dirty="0">
                <a:latin typeface="ＭＳ Ｐゴシック" pitchFamily="50" charset="-128"/>
                <a:ea typeface="ＭＳ Ｐゴシック" pitchFamily="50" charset="-128"/>
              </a:rPr>
              <a:t>％）を大きく上回る</a:t>
            </a: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産業</a:t>
            </a:r>
            <a:r>
              <a:rPr lang="en-US" altLang="ja-JP" sz="1100" dirty="0">
                <a:latin typeface="HGP創英角ｺﾞｼｯｸUB" pitchFamily="50" charset="-128"/>
                <a:ea typeface="HGP創英角ｺﾞｼｯｸUB" pitchFamily="50" charset="-128"/>
              </a:rPr>
              <a:t>】</a:t>
            </a:r>
          </a:p>
          <a:p>
            <a:pPr marL="85725" indent="-85725">
              <a:defRPr/>
            </a:pPr>
            <a:r>
              <a:rPr lang="ja-JP" altLang="en-US" sz="1100" dirty="0">
                <a:latin typeface="ＭＳ Ｐゴシック" pitchFamily="50" charset="-128"/>
                <a:ea typeface="ＭＳ Ｐゴシック" pitchFamily="50" charset="-128"/>
              </a:rPr>
              <a:t>○商業の販売額は</a:t>
            </a:r>
            <a:r>
              <a:rPr lang="en-US" altLang="ja-JP" sz="1100" dirty="0">
                <a:latin typeface="ＭＳ Ｐゴシック" pitchFamily="50" charset="-128"/>
                <a:ea typeface="ＭＳ Ｐゴシック" pitchFamily="50" charset="-128"/>
              </a:rPr>
              <a:t>14</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882</a:t>
            </a:r>
            <a:r>
              <a:rPr lang="ja-JP" altLang="en-US" sz="1100" dirty="0">
                <a:latin typeface="ＭＳ Ｐゴシック" pitchFamily="50" charset="-128"/>
                <a:ea typeface="ＭＳ Ｐゴシック" pitchFamily="50" charset="-128"/>
              </a:rPr>
              <a:t>億円で、特別区の中で最も多く、比較都市の中で最も多い神戸市（</a:t>
            </a:r>
            <a:r>
              <a:rPr lang="en-US" altLang="ja-JP" sz="1100" dirty="0">
                <a:latin typeface="ＭＳ Ｐゴシック" pitchFamily="50" charset="-128"/>
                <a:ea typeface="ＭＳ Ｐゴシック" pitchFamily="50" charset="-128"/>
              </a:rPr>
              <a:t>4</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8,503</a:t>
            </a:r>
            <a:r>
              <a:rPr lang="ja-JP" altLang="en-US" sz="1100" dirty="0">
                <a:latin typeface="ＭＳ Ｐゴシック" pitchFamily="50" charset="-128"/>
                <a:ea typeface="ＭＳ Ｐゴシック" pitchFamily="50" charset="-128"/>
              </a:rPr>
              <a:t>億円）の約</a:t>
            </a:r>
            <a:r>
              <a:rPr lang="en-US" altLang="ja-JP" sz="1100" dirty="0">
                <a:latin typeface="ＭＳ Ｐゴシック" pitchFamily="50" charset="-128"/>
                <a:ea typeface="ＭＳ Ｐゴシック" pitchFamily="50" charset="-128"/>
              </a:rPr>
              <a:t>3</a:t>
            </a:r>
            <a:r>
              <a:rPr lang="ja-JP" altLang="en-US" sz="1100" dirty="0">
                <a:latin typeface="ＭＳ Ｐゴシック" pitchFamily="50" charset="-128"/>
                <a:ea typeface="ＭＳ Ｐゴシック" pitchFamily="50" charset="-128"/>
              </a:rPr>
              <a:t>倍程度</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○工業の出荷額は</a:t>
            </a:r>
            <a:r>
              <a:rPr lang="en-US" altLang="ja-JP" sz="1100" dirty="0">
                <a:latin typeface="ＭＳ Ｐゴシック" pitchFamily="50" charset="-128"/>
                <a:ea typeface="ＭＳ Ｐゴシック" pitchFamily="50" charset="-128"/>
              </a:rPr>
              <a:t>4,478</a:t>
            </a:r>
            <a:r>
              <a:rPr lang="zh-TW" altLang="en-US" sz="1100" dirty="0">
                <a:latin typeface="ＭＳ Ｐゴシック" pitchFamily="50" charset="-128"/>
                <a:ea typeface="ＭＳ Ｐゴシック" pitchFamily="50" charset="-128"/>
              </a:rPr>
              <a:t>億円</a:t>
            </a:r>
            <a:r>
              <a:rPr lang="ja-JP" altLang="en-US" sz="1100" dirty="0">
                <a:latin typeface="ＭＳ Ｐゴシック" pitchFamily="50" charset="-128"/>
                <a:ea typeface="ＭＳ Ｐゴシック" pitchFamily="50" charset="-128"/>
              </a:rPr>
              <a:t>で高槻市（</a:t>
            </a:r>
            <a:r>
              <a:rPr lang="en-US" altLang="ja-JP" sz="1100" dirty="0">
                <a:latin typeface="ＭＳ Ｐゴシック" pitchFamily="50" charset="-128"/>
                <a:ea typeface="ＭＳ Ｐゴシック" pitchFamily="50" charset="-128"/>
              </a:rPr>
              <a:t>3,838</a:t>
            </a:r>
            <a:r>
              <a:rPr lang="ja-JP" altLang="en-US" sz="1100" dirty="0">
                <a:latin typeface="ＭＳ Ｐゴシック" pitchFamily="50" charset="-128"/>
                <a:ea typeface="ＭＳ Ｐゴシック" pitchFamily="50" charset="-128"/>
              </a:rPr>
              <a:t>億円）を上回る</a:t>
            </a:r>
            <a:endParaRPr lang="en-US" altLang="ja-JP" sz="1100" dirty="0">
              <a:latin typeface="ＭＳ Ｐゴシック" pitchFamily="50" charset="-128"/>
              <a:ea typeface="ＭＳ Ｐゴシック" pitchFamily="50" charset="-128"/>
            </a:endParaRPr>
          </a:p>
          <a:p>
            <a:pPr marL="85725" indent="-85725">
              <a:buFont typeface="Wingdings" pitchFamily="2" charset="2"/>
              <a:buNone/>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まち・暮らし</a:t>
            </a:r>
            <a:r>
              <a:rPr lang="en-US" altLang="ja-JP" sz="1100" dirty="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建物用途の割合は商業が</a:t>
            </a:r>
            <a:r>
              <a:rPr lang="en-US" altLang="ja-JP" sz="1100" dirty="0">
                <a:latin typeface="ＭＳ Ｐゴシック" pitchFamily="50" charset="-128"/>
                <a:ea typeface="ＭＳ Ｐゴシック" pitchFamily="50" charset="-128"/>
              </a:rPr>
              <a:t>22.3</a:t>
            </a:r>
            <a:r>
              <a:rPr lang="ja-JP" altLang="en-US" sz="1100" dirty="0">
                <a:latin typeface="ＭＳ Ｐゴシック" pitchFamily="50" charset="-128"/>
                <a:ea typeface="ＭＳ Ｐゴシック" pitchFamily="50" charset="-128"/>
              </a:rPr>
              <a:t>％で、比較都市をいずれも大きく上回る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○就業前児童</a:t>
            </a:r>
            <a:r>
              <a:rPr lang="en-US" altLang="ja-JP" sz="1100" dirty="0">
                <a:latin typeface="ＭＳ Ｐゴシック" pitchFamily="50" charset="-128"/>
                <a:ea typeface="ＭＳ Ｐゴシック" pitchFamily="50" charset="-128"/>
              </a:rPr>
              <a:t>100</a:t>
            </a:r>
            <a:r>
              <a:rPr lang="ja-JP" altLang="en-US" sz="1100" dirty="0">
                <a:latin typeface="ＭＳ Ｐゴシック" pitchFamily="50" charset="-128"/>
                <a:ea typeface="ＭＳ Ｐゴシック" pitchFamily="50" charset="-128"/>
              </a:rPr>
              <a:t>人あたりの認可保育所定員数は</a:t>
            </a:r>
            <a:r>
              <a:rPr lang="en-US" altLang="ja-JP" sz="1100" dirty="0">
                <a:latin typeface="ＭＳ Ｐゴシック" pitchFamily="50" charset="-128"/>
                <a:ea typeface="ＭＳ Ｐゴシック" pitchFamily="50" charset="-128"/>
              </a:rPr>
              <a:t>36.1</a:t>
            </a:r>
            <a:r>
              <a:rPr lang="ja-JP" altLang="en-US" sz="1100" dirty="0">
                <a:latin typeface="ＭＳ Ｐゴシック" pitchFamily="50" charset="-128"/>
                <a:ea typeface="ＭＳ Ｐゴシック" pitchFamily="50" charset="-128"/>
              </a:rPr>
              <a:t>人で、枚方市（</a:t>
            </a:r>
            <a:r>
              <a:rPr lang="en-US" altLang="ja-JP" sz="1100" dirty="0">
                <a:latin typeface="ＭＳ Ｐゴシック" pitchFamily="50" charset="-128"/>
                <a:ea typeface="ＭＳ Ｐゴシック" pitchFamily="50" charset="-128"/>
              </a:rPr>
              <a:t>31.0</a:t>
            </a:r>
            <a:r>
              <a:rPr lang="ja-JP" altLang="en-US" sz="1100" dirty="0">
                <a:latin typeface="ＭＳ Ｐゴシック" pitchFamily="50" charset="-128"/>
                <a:ea typeface="ＭＳ Ｐゴシック" pitchFamily="50" charset="-128"/>
              </a:rPr>
              <a:t>人）を上回る</a:t>
            </a:r>
            <a:endParaRPr lang="en-US" altLang="ja-JP" sz="1100" dirty="0">
              <a:ea typeface="ＭＳ Ｐゴシック" pitchFamily="50" charset="-128"/>
            </a:endParaRPr>
          </a:p>
          <a:p>
            <a:pPr marL="85725" indent="-85725">
              <a:buFont typeface="Wingdings" pitchFamily="2" charset="2"/>
              <a:buNone/>
              <a:defRPr/>
            </a:pPr>
            <a:r>
              <a:rPr lang="ja-JP" altLang="en-US" sz="1100" dirty="0">
                <a:latin typeface="ＭＳ Ｐゴシック" pitchFamily="50" charset="-128"/>
                <a:ea typeface="ＭＳ Ｐゴシック" pitchFamily="50" charset="-128"/>
              </a:rPr>
              <a:t>○千人あたりの病院・診療所数は</a:t>
            </a:r>
            <a:r>
              <a:rPr lang="en-US" altLang="ja-JP" sz="1100" dirty="0">
                <a:latin typeface="ＭＳ Ｐゴシック" pitchFamily="50" charset="-128"/>
                <a:ea typeface="ＭＳ Ｐゴシック" pitchFamily="50" charset="-128"/>
              </a:rPr>
              <a:t>2.7</a:t>
            </a:r>
            <a:r>
              <a:rPr lang="ja-JP" altLang="en-US" sz="1100" dirty="0">
                <a:latin typeface="ＭＳ Ｐゴシック" pitchFamily="50" charset="-128"/>
                <a:ea typeface="ＭＳ Ｐゴシック" pitchFamily="50" charset="-128"/>
              </a:rPr>
              <a:t>ヵ所で、比較都市をいずれも上回る</a:t>
            </a: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graphicFrame>
        <p:nvGraphicFramePr>
          <p:cNvPr id="63" name="Group 154"/>
          <p:cNvGraphicFramePr>
            <a:graphicFrameLocks noGrp="1"/>
          </p:cNvGraphicFramePr>
          <p:nvPr/>
        </p:nvGraphicFramePr>
        <p:xfrm>
          <a:off x="271463" y="3500438"/>
          <a:ext cx="3745169" cy="376692"/>
        </p:xfrm>
        <a:graphic>
          <a:graphicData uri="http://schemas.openxmlformats.org/drawingml/2006/table">
            <a:tbl>
              <a:tblPr/>
              <a:tblGrid>
                <a:gridCol w="383509"/>
                <a:gridCol w="3361660"/>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・近畿の３政令指定都市（京都・堺・神戸）</a:t>
                      </a:r>
                      <a:endPar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endParaRP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4112" name="Rectangle 1"/>
          <p:cNvSpPr>
            <a:spLocks noChangeArrowheads="1"/>
          </p:cNvSpPr>
          <p:nvPr/>
        </p:nvSpPr>
        <p:spPr bwMode="auto">
          <a:xfrm>
            <a:off x="117475" y="217488"/>
            <a:ext cx="4094163" cy="2863850"/>
          </a:xfrm>
          <a:prstGeom prst="rect">
            <a:avLst/>
          </a:prstGeom>
          <a:noFill/>
          <a:ln w="9525">
            <a:noFill/>
            <a:miter lim="800000"/>
            <a:headEnd/>
            <a:tailEnd/>
          </a:ln>
        </p:spPr>
        <p:txBody>
          <a:bodyPr anchor="ctr">
            <a:spAutoFit/>
          </a:bodyPr>
          <a:lstStyle/>
          <a:p>
            <a:r>
              <a:rPr lang="ja-JP" altLang="en-US" sz="1200" b="1">
                <a:latin typeface="HG創英角ｺﾞｼｯｸUB" pitchFamily="49" charset="-128"/>
                <a:ea typeface="HG創英角ｺﾞｼｯｸUB" pitchFamily="49" charset="-128"/>
                <a:cs typeface="Times New Roman" pitchFamily="18" charset="0"/>
              </a:rPr>
              <a:t>○日本屈指のインバウンド観光拠点であるミナミや大阪城公園、船場地区など大阪を代表するビジネス街、国際戦略コンテナ港湾である大阪港、住吉大社や路面電車などの趣きのあるまちなみなどがあり、ビジネス・集客・物流機能と利便性の高い居住環境などを有する都市</a:t>
            </a:r>
          </a:p>
          <a:p>
            <a:r>
              <a:rPr lang="ja-JP" altLang="en-US" sz="1200" b="1">
                <a:latin typeface="HG創英角ｺﾞｼｯｸUB" pitchFamily="49" charset="-128"/>
                <a:ea typeface="HG創英角ｺﾞｼｯｸUB" pitchFamily="49" charset="-128"/>
                <a:cs typeface="Times New Roman" pitchFamily="18" charset="0"/>
              </a:rPr>
              <a:t>○ミナミにおけるなんば駅前広場の改造や御堂筋の道路空間再生、新今宮駅への観光ホテル進出等に加え、民間活力による魅力向上が進む大阪城公園など、更なる賑わい創出が図られている</a:t>
            </a:r>
          </a:p>
          <a:p>
            <a:r>
              <a:rPr lang="ja-JP" altLang="en-US" sz="1200" b="1">
                <a:latin typeface="HG創英角ｺﾞｼｯｸUB" pitchFamily="49" charset="-128"/>
                <a:ea typeface="HG創英角ｺﾞｼｯｸUB" pitchFamily="49" charset="-128"/>
                <a:cs typeface="Times New Roman" pitchFamily="18" charset="0"/>
              </a:rPr>
              <a:t>○ベイエリアでは、大阪港の国際競争力の強化、咲洲地区の活性化などの取組みが進む一方で、国際バカロレアコースを設ける新たな中高一貫教育校が公設民営校として開設予定</a:t>
            </a:r>
          </a:p>
          <a:p>
            <a:r>
              <a:rPr lang="ja-JP" altLang="en-US" sz="1200" b="1">
                <a:latin typeface="HG創英角ｺﾞｼｯｸUB" pitchFamily="49" charset="-128"/>
                <a:ea typeface="HG創英角ｺﾞｼｯｸUB" pitchFamily="49" charset="-128"/>
                <a:cs typeface="Times New Roman" pitchFamily="18" charset="0"/>
              </a:rPr>
              <a:t>○西成特区構想により地域と警察・行政が連携した安全なまちづくりに向けた取組みが進められている</a:t>
            </a:r>
          </a:p>
        </p:txBody>
      </p:sp>
      <p:sp>
        <p:nvSpPr>
          <p:cNvPr id="4113" name="テキスト ボックス 24"/>
          <p:cNvSpPr txBox="1">
            <a:spLocks noChangeArrowheads="1"/>
          </p:cNvSpPr>
          <p:nvPr/>
        </p:nvSpPr>
        <p:spPr bwMode="gray">
          <a:xfrm>
            <a:off x="4389438" y="41275"/>
            <a:ext cx="183356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地域の特徴</a:t>
            </a:r>
          </a:p>
        </p:txBody>
      </p:sp>
      <p:sp>
        <p:nvSpPr>
          <p:cNvPr id="4114" name="テキスト ボックス 57"/>
          <p:cNvSpPr>
            <a:spLocks noChangeArrowheads="1"/>
          </p:cNvSpPr>
          <p:nvPr/>
        </p:nvSpPr>
        <p:spPr bwMode="auto">
          <a:xfrm>
            <a:off x="4521200" y="6237288"/>
            <a:ext cx="5187950" cy="468312"/>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dirty="0"/>
              <a:t>西を大阪湾に面し、中央部を東西に道頓堀川、南北に木</a:t>
            </a:r>
            <a:r>
              <a:rPr lang="ja-JP" altLang="en-US" sz="1100" dirty="0" smtClean="0"/>
              <a:t>津川、南を東西に大和側が</a:t>
            </a:r>
            <a:r>
              <a:rPr lang="ja-JP" altLang="ja-JP" sz="1100" dirty="0"/>
              <a:t>流れる</a:t>
            </a:r>
            <a:r>
              <a:rPr lang="ja-JP" altLang="en-US" sz="1100" dirty="0"/>
              <a:t>。</a:t>
            </a:r>
          </a:p>
        </p:txBody>
      </p:sp>
      <p:sp>
        <p:nvSpPr>
          <p:cNvPr id="58" name="正方形/長方形 57"/>
          <p:cNvSpPr/>
          <p:nvPr/>
        </p:nvSpPr>
        <p:spPr bwMode="gray">
          <a:xfrm>
            <a:off x="4808538" y="3644900"/>
            <a:ext cx="1030287" cy="2889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中高一貫教育校開設予定</a:t>
            </a:r>
            <a:endParaRPr lang="en-US" altLang="ja-JP" sz="900" dirty="0">
              <a:solidFill>
                <a:schemeClr val="tx1"/>
              </a:solidFill>
            </a:endParaRPr>
          </a:p>
        </p:txBody>
      </p:sp>
      <p:sp>
        <p:nvSpPr>
          <p:cNvPr id="59" name="正方形/長方形 58"/>
          <p:cNvSpPr/>
          <p:nvPr/>
        </p:nvSpPr>
        <p:spPr bwMode="gray">
          <a:xfrm>
            <a:off x="8048625" y="4292600"/>
            <a:ext cx="66675" cy="619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60" name="正方形/長方形 59"/>
          <p:cNvSpPr/>
          <p:nvPr/>
        </p:nvSpPr>
        <p:spPr bwMode="gray">
          <a:xfrm>
            <a:off x="5600700" y="3573463"/>
            <a:ext cx="66675" cy="61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61" name="正方形/長方形 60"/>
          <p:cNvSpPr/>
          <p:nvPr/>
        </p:nvSpPr>
        <p:spPr bwMode="gray">
          <a:xfrm>
            <a:off x="5457825" y="3284538"/>
            <a:ext cx="66675" cy="61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cxnSp>
        <p:nvCxnSpPr>
          <p:cNvPr id="66" name="直線コネクタ 65"/>
          <p:cNvCxnSpPr>
            <a:endCxn id="160" idx="0"/>
          </p:cNvCxnSpPr>
          <p:nvPr/>
        </p:nvCxnSpPr>
        <p:spPr bwMode="gray">
          <a:xfrm flipH="1">
            <a:off x="5397500" y="3716338"/>
            <a:ext cx="635000" cy="792162"/>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0" name="正方形/長方形 69"/>
          <p:cNvSpPr/>
          <p:nvPr/>
        </p:nvSpPr>
        <p:spPr bwMode="gray">
          <a:xfrm>
            <a:off x="5745163" y="4192588"/>
            <a:ext cx="546100" cy="3603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大和川</a:t>
            </a:r>
            <a:endParaRPr lang="en-US" altLang="ja-JP" sz="700" dirty="0">
              <a:solidFill>
                <a:schemeClr val="tx1"/>
              </a:solidFill>
            </a:endParaRPr>
          </a:p>
        </p:txBody>
      </p:sp>
      <p:sp>
        <p:nvSpPr>
          <p:cNvPr id="72" name="円/楕円 71"/>
          <p:cNvSpPr/>
          <p:nvPr/>
        </p:nvSpPr>
        <p:spPr bwMode="gray">
          <a:xfrm rot="473270">
            <a:off x="8162925" y="2819400"/>
            <a:ext cx="249238" cy="242888"/>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正方形/長方形 72"/>
          <p:cNvSpPr/>
          <p:nvPr/>
        </p:nvSpPr>
        <p:spPr bwMode="gray">
          <a:xfrm>
            <a:off x="8720138" y="3319463"/>
            <a:ext cx="935037" cy="2667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西成特区構想</a:t>
            </a:r>
          </a:p>
        </p:txBody>
      </p:sp>
      <p:sp>
        <p:nvSpPr>
          <p:cNvPr id="74" name="円/楕円 73"/>
          <p:cNvSpPr/>
          <p:nvPr/>
        </p:nvSpPr>
        <p:spPr bwMode="gray">
          <a:xfrm>
            <a:off x="8259763" y="2636838"/>
            <a:ext cx="222250" cy="1778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正方形/長方形 74"/>
          <p:cNvSpPr/>
          <p:nvPr/>
        </p:nvSpPr>
        <p:spPr bwMode="gray">
          <a:xfrm>
            <a:off x="8697913" y="2781300"/>
            <a:ext cx="976312" cy="2889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新今宮駅前</a:t>
            </a:r>
            <a:endParaRPr lang="en-US" altLang="ja-JP" sz="900" dirty="0">
              <a:solidFill>
                <a:schemeClr val="tx1"/>
              </a:solidFill>
            </a:endParaRPr>
          </a:p>
          <a:p>
            <a:pPr algn="ctr">
              <a:defRPr/>
            </a:pPr>
            <a:r>
              <a:rPr lang="ja-JP" altLang="en-US" sz="900" dirty="0">
                <a:solidFill>
                  <a:schemeClr val="tx1"/>
                </a:solidFill>
              </a:rPr>
              <a:t>観光ホテル進出</a:t>
            </a:r>
            <a:endParaRPr lang="en-US" altLang="ja-JP" sz="900" dirty="0">
              <a:solidFill>
                <a:schemeClr val="tx1"/>
              </a:solidFill>
            </a:endParaRPr>
          </a:p>
        </p:txBody>
      </p:sp>
      <p:cxnSp>
        <p:nvCxnSpPr>
          <p:cNvPr id="76" name="直線コネクタ 75"/>
          <p:cNvCxnSpPr>
            <a:stCxn id="170" idx="3"/>
            <a:endCxn id="75" idx="1"/>
          </p:cNvCxnSpPr>
          <p:nvPr/>
        </p:nvCxnSpPr>
        <p:spPr bwMode="gray">
          <a:xfrm>
            <a:off x="8405813" y="2733675"/>
            <a:ext cx="292100" cy="192088"/>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72" idx="5"/>
            <a:endCxn id="73" idx="1"/>
          </p:cNvCxnSpPr>
          <p:nvPr/>
        </p:nvCxnSpPr>
        <p:spPr bwMode="gray">
          <a:xfrm>
            <a:off x="8362950" y="3038475"/>
            <a:ext cx="357188" cy="414338"/>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8" name="円/楕円 87"/>
          <p:cNvSpPr/>
          <p:nvPr/>
        </p:nvSpPr>
        <p:spPr bwMode="gray">
          <a:xfrm>
            <a:off x="7940675" y="1443038"/>
            <a:ext cx="647700" cy="877887"/>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9" name="正方形/長方形 88"/>
          <p:cNvSpPr/>
          <p:nvPr/>
        </p:nvSpPr>
        <p:spPr bwMode="gray">
          <a:xfrm>
            <a:off x="5961063" y="1125538"/>
            <a:ext cx="1871662" cy="4333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ミナミ・船場地区</a:t>
            </a:r>
            <a:r>
              <a:rPr lang="en-US" altLang="ja-JP" sz="900" dirty="0">
                <a:solidFill>
                  <a:schemeClr val="tx1"/>
                </a:solidFill>
              </a:rPr>
              <a:t/>
            </a:r>
            <a:br>
              <a:rPr lang="en-US" altLang="ja-JP" sz="900" dirty="0">
                <a:solidFill>
                  <a:schemeClr val="tx1"/>
                </a:solidFill>
              </a:rPr>
            </a:br>
            <a:r>
              <a:rPr lang="ja-JP" altLang="en-US" sz="900" dirty="0">
                <a:solidFill>
                  <a:schemeClr val="tx1"/>
                </a:solidFill>
              </a:rPr>
              <a:t>（観光拠点・ビジネス街の都心部）</a:t>
            </a:r>
          </a:p>
        </p:txBody>
      </p:sp>
      <p:cxnSp>
        <p:nvCxnSpPr>
          <p:cNvPr id="90" name="直線コネクタ 89"/>
          <p:cNvCxnSpPr>
            <a:stCxn id="88" idx="1"/>
            <a:endCxn id="89" idx="3"/>
          </p:cNvCxnSpPr>
          <p:nvPr/>
        </p:nvCxnSpPr>
        <p:spPr bwMode="gray">
          <a:xfrm flipH="1" flipV="1">
            <a:off x="7832725" y="1343025"/>
            <a:ext cx="203200" cy="228600"/>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1" name="フリーフォーム 70"/>
          <p:cNvSpPr/>
          <p:nvPr/>
        </p:nvSpPr>
        <p:spPr>
          <a:xfrm>
            <a:off x="8048625" y="1989138"/>
            <a:ext cx="269875" cy="706437"/>
          </a:xfrm>
          <a:custGeom>
            <a:avLst/>
            <a:gdLst>
              <a:gd name="connsiteX0" fmla="*/ 0 w 203993"/>
              <a:gd name="connsiteY0" fmla="*/ 0 h 661987"/>
              <a:gd name="connsiteX1" fmla="*/ 176212 w 203993"/>
              <a:gd name="connsiteY1" fmla="*/ 219075 h 661987"/>
              <a:gd name="connsiteX2" fmla="*/ 166687 w 203993"/>
              <a:gd name="connsiteY2" fmla="*/ 661987 h 661987"/>
            </a:gdLst>
            <a:ahLst/>
            <a:cxnLst>
              <a:cxn ang="0">
                <a:pos x="connsiteX0" y="connsiteY0"/>
              </a:cxn>
              <a:cxn ang="0">
                <a:pos x="connsiteX1" y="connsiteY1"/>
              </a:cxn>
              <a:cxn ang="0">
                <a:pos x="connsiteX2" y="connsiteY2"/>
              </a:cxn>
            </a:cxnLst>
            <a:rect l="l" t="t" r="r" b="b"/>
            <a:pathLst>
              <a:path w="203993" h="661987">
                <a:moveTo>
                  <a:pt x="0" y="0"/>
                </a:moveTo>
                <a:cubicBezTo>
                  <a:pt x="74215" y="54372"/>
                  <a:pt x="148431" y="108744"/>
                  <a:pt x="176212" y="219075"/>
                </a:cubicBezTo>
                <a:cubicBezTo>
                  <a:pt x="203993" y="329406"/>
                  <a:pt x="185340" y="495696"/>
                  <a:pt x="166687" y="661987"/>
                </a:cubicBezTo>
              </a:path>
            </a:pathLst>
          </a:cu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7" name="左矢印吹き出し 76"/>
          <p:cNvSpPr/>
          <p:nvPr/>
        </p:nvSpPr>
        <p:spPr bwMode="gray">
          <a:xfrm flipH="1">
            <a:off x="6829425" y="2295525"/>
            <a:ext cx="1482725" cy="231775"/>
          </a:xfrm>
          <a:prstGeom prst="leftArrowCallout">
            <a:avLst>
              <a:gd name="adj1" fmla="val 30291"/>
              <a:gd name="adj2" fmla="val 35582"/>
              <a:gd name="adj3" fmla="val 46212"/>
              <a:gd name="adj4" fmla="val 87733"/>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なにわ筋線整備区間</a:t>
            </a:r>
          </a:p>
        </p:txBody>
      </p:sp>
      <p:sp>
        <p:nvSpPr>
          <p:cNvPr id="78" name="正方形/長方形 77"/>
          <p:cNvSpPr/>
          <p:nvPr/>
        </p:nvSpPr>
        <p:spPr bwMode="gray">
          <a:xfrm>
            <a:off x="8553450" y="1196975"/>
            <a:ext cx="576263" cy="2206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大川</a:t>
            </a:r>
            <a:endParaRPr lang="en-US" altLang="ja-JP" sz="700" dirty="0">
              <a:solidFill>
                <a:schemeClr val="tx1"/>
              </a:solidFill>
            </a:endParaRPr>
          </a:p>
        </p:txBody>
      </p:sp>
      <p:sp>
        <p:nvSpPr>
          <p:cNvPr id="92" name="円/楕円 91"/>
          <p:cNvSpPr/>
          <p:nvPr/>
        </p:nvSpPr>
        <p:spPr bwMode="gray">
          <a:xfrm rot="21079481">
            <a:off x="6021388" y="3136900"/>
            <a:ext cx="280987" cy="863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4" name="正方形/長方形 93"/>
          <p:cNvSpPr/>
          <p:nvPr/>
        </p:nvSpPr>
        <p:spPr bwMode="gray">
          <a:xfrm>
            <a:off x="5673725" y="3284538"/>
            <a:ext cx="785813"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咲洲地区</a:t>
            </a:r>
          </a:p>
        </p:txBody>
      </p:sp>
      <p:sp>
        <p:nvSpPr>
          <p:cNvPr id="96" name="円/楕円 95"/>
          <p:cNvSpPr/>
          <p:nvPr/>
        </p:nvSpPr>
        <p:spPr bwMode="gray">
          <a:xfrm>
            <a:off x="6537325" y="3808413"/>
            <a:ext cx="503238" cy="14446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0" name="正方形/長方形 99"/>
          <p:cNvSpPr/>
          <p:nvPr/>
        </p:nvSpPr>
        <p:spPr bwMode="gray">
          <a:xfrm>
            <a:off x="5103813" y="2943225"/>
            <a:ext cx="792162"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インテックス大阪</a:t>
            </a:r>
          </a:p>
        </p:txBody>
      </p:sp>
      <p:sp>
        <p:nvSpPr>
          <p:cNvPr id="101" name="正方形/長方形 100"/>
          <p:cNvSpPr/>
          <p:nvPr/>
        </p:nvSpPr>
        <p:spPr bwMode="gray">
          <a:xfrm>
            <a:off x="4678363" y="3257550"/>
            <a:ext cx="431800"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en-US" altLang="ja-JP" sz="900" dirty="0"/>
              <a:t>ATC</a:t>
            </a:r>
            <a:endParaRPr lang="ja-JP" altLang="en-US" sz="900" dirty="0"/>
          </a:p>
        </p:txBody>
      </p:sp>
      <p:sp>
        <p:nvSpPr>
          <p:cNvPr id="102" name="円/楕円 101"/>
          <p:cNvSpPr/>
          <p:nvPr/>
        </p:nvSpPr>
        <p:spPr bwMode="gray">
          <a:xfrm rot="21438073">
            <a:off x="8996363" y="1225550"/>
            <a:ext cx="444500" cy="301625"/>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3" name="正方形/長方形 102"/>
          <p:cNvSpPr/>
          <p:nvPr/>
        </p:nvSpPr>
        <p:spPr bwMode="gray">
          <a:xfrm>
            <a:off x="8870950" y="884238"/>
            <a:ext cx="785813"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大阪城公園</a:t>
            </a:r>
            <a:endParaRPr lang="en-US" altLang="ja-JP" sz="900" dirty="0">
              <a:solidFill>
                <a:schemeClr val="tx1"/>
              </a:solidFill>
            </a:endParaRPr>
          </a:p>
        </p:txBody>
      </p:sp>
      <p:sp>
        <p:nvSpPr>
          <p:cNvPr id="104" name="正方形/長方形 103"/>
          <p:cNvSpPr/>
          <p:nvPr/>
        </p:nvSpPr>
        <p:spPr bwMode="gray">
          <a:xfrm>
            <a:off x="8769350" y="2276475"/>
            <a:ext cx="785813"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新世界</a:t>
            </a:r>
          </a:p>
        </p:txBody>
      </p:sp>
      <p:cxnSp>
        <p:nvCxnSpPr>
          <p:cNvPr id="108" name="直線コネクタ 107"/>
          <p:cNvCxnSpPr>
            <a:stCxn id="74" idx="7"/>
            <a:endCxn id="104" idx="1"/>
          </p:cNvCxnSpPr>
          <p:nvPr/>
        </p:nvCxnSpPr>
        <p:spPr bwMode="gray">
          <a:xfrm flipV="1">
            <a:off x="8448675" y="2411413"/>
            <a:ext cx="320675" cy="250825"/>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2" name="正方形/長方形 111"/>
          <p:cNvSpPr/>
          <p:nvPr/>
        </p:nvSpPr>
        <p:spPr bwMode="gray">
          <a:xfrm>
            <a:off x="7696200" y="4373563"/>
            <a:ext cx="785813" cy="26987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住吉大社</a:t>
            </a:r>
            <a:endParaRPr lang="en-US" altLang="ja-JP" sz="900" dirty="0">
              <a:solidFill>
                <a:schemeClr val="tx1"/>
              </a:solidFill>
            </a:endParaRPr>
          </a:p>
        </p:txBody>
      </p:sp>
      <p:cxnSp>
        <p:nvCxnSpPr>
          <p:cNvPr id="69" name="直線コネクタ 68"/>
          <p:cNvCxnSpPr/>
          <p:nvPr/>
        </p:nvCxnSpPr>
        <p:spPr>
          <a:xfrm>
            <a:off x="8048625" y="1989138"/>
            <a:ext cx="96838" cy="182562"/>
          </a:xfrm>
          <a:prstGeom prst="line">
            <a:avLst/>
          </a:prstGeom>
          <a:ln w="2857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正方形/長方形 27"/>
          <p:cNvSpPr>
            <a:spLocks noChangeArrowheads="1"/>
          </p:cNvSpPr>
          <p:nvPr/>
        </p:nvSpPr>
        <p:spPr bwMode="auto">
          <a:xfrm>
            <a:off x="8863012" y="657479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-87</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rrowheads="1"/>
          </p:cNvPicPr>
          <p:nvPr/>
        </p:nvPicPr>
        <p:blipFill>
          <a:blip r:embed="rId2" cstate="print"/>
          <a:srcRect/>
          <a:stretch>
            <a:fillRect/>
          </a:stretch>
        </p:blipFill>
        <p:spPr bwMode="auto">
          <a:xfrm>
            <a:off x="6347620" y="1278300"/>
            <a:ext cx="3503295" cy="2485644"/>
          </a:xfrm>
          <a:prstGeom prst="rect">
            <a:avLst/>
          </a:prstGeom>
          <a:noFill/>
          <a:ln w="9525">
            <a:noFill/>
            <a:miter lim="800000"/>
            <a:headEnd/>
            <a:tailEnd/>
          </a:ln>
          <a:effectLst/>
        </p:spPr>
      </p:pic>
      <p:sp>
        <p:nvSpPr>
          <p:cNvPr id="5122" name="タイトル 3"/>
          <p:cNvSpPr txBox="1">
            <a:spLocks/>
          </p:cNvSpPr>
          <p:nvPr/>
        </p:nvSpPr>
        <p:spPr bwMode="auto">
          <a:xfrm>
            <a:off x="117475" y="620713"/>
            <a:ext cx="9671050"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463" y="523875"/>
            <a:ext cx="42910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5124" name="テキスト ボックス 24"/>
          <p:cNvSpPr txBox="1">
            <a:spLocks noChangeArrowheads="1"/>
          </p:cNvSpPr>
          <p:nvPr/>
        </p:nvSpPr>
        <p:spPr bwMode="auto">
          <a:xfrm>
            <a:off x="193675" y="765175"/>
            <a:ext cx="390525"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5125"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第五区（中央区・浪速区・住之江区・</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住吉区・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西成</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20" name="Group 23"/>
          <p:cNvGraphicFramePr>
            <a:graphicFrameLocks noGrp="1"/>
          </p:cNvGraphicFramePr>
          <p:nvPr/>
        </p:nvGraphicFramePr>
        <p:xfrm>
          <a:off x="661988" y="765175"/>
          <a:ext cx="2184000" cy="4825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551,945</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9.7%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26.9%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470,391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304,488</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38.4%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17.9%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21.7%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958,536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174%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10,899</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17,386</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50.64k㎡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5183" name="Rectangle 6"/>
          <p:cNvSpPr>
            <a:spLocks noChangeArrowheads="1"/>
          </p:cNvSpPr>
          <p:nvPr/>
        </p:nvSpPr>
        <p:spPr bwMode="auto">
          <a:xfrm>
            <a:off x="2925763" y="3833813"/>
            <a:ext cx="3314700" cy="519112"/>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人口密度は、豊中市と同程度</a:t>
            </a:r>
          </a:p>
        </p:txBody>
      </p:sp>
      <p:sp>
        <p:nvSpPr>
          <p:cNvPr id="5184" name="Rectangle 7"/>
          <p:cNvSpPr>
            <a:spLocks noChangeArrowheads="1"/>
          </p:cNvSpPr>
          <p:nvPr/>
        </p:nvSpPr>
        <p:spPr bwMode="auto">
          <a:xfrm>
            <a:off x="2925763" y="765175"/>
            <a:ext cx="3313112"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人口は、東大阪市を上回る</a:t>
            </a:r>
          </a:p>
          <a:p>
            <a:r>
              <a:rPr lang="ja-JP" altLang="en-US" sz="1000">
                <a:latin typeface="ＭＳ Ｐゴシック" charset="-128"/>
              </a:rPr>
              <a:t>◆面積は、尼崎市と同程度</a:t>
            </a:r>
            <a:endParaRPr lang="ja-JP" altLang="en-US" sz="900">
              <a:ea typeface="ＭＳ 明朝" pitchFamily="17" charset="-128"/>
            </a:endParaRPr>
          </a:p>
        </p:txBody>
      </p:sp>
      <p:sp>
        <p:nvSpPr>
          <p:cNvPr id="5185" name="Rectangle 10"/>
          <p:cNvSpPr>
            <a:spLocks noChangeArrowheads="1"/>
          </p:cNvSpPr>
          <p:nvPr/>
        </p:nvSpPr>
        <p:spPr bwMode="auto">
          <a:xfrm>
            <a:off x="6342063" y="765175"/>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昼間人口は、堺市を上回る</a:t>
            </a:r>
          </a:p>
          <a:p>
            <a:r>
              <a:rPr lang="ja-JP" altLang="en-US" sz="1000">
                <a:latin typeface="ＭＳ Ｐゴシック" charset="-128"/>
              </a:rPr>
              <a:t>◆昼夜間人口比率は、京都市を大きく上回る</a:t>
            </a:r>
          </a:p>
        </p:txBody>
      </p:sp>
      <p:sp>
        <p:nvSpPr>
          <p:cNvPr id="5186" name="Rectangle 11"/>
          <p:cNvSpPr>
            <a:spLocks noChangeArrowheads="1"/>
          </p:cNvSpPr>
          <p:nvPr/>
        </p:nvSpPr>
        <p:spPr bwMode="auto">
          <a:xfrm>
            <a:off x="6831013" y="765175"/>
            <a:ext cx="2338387" cy="163513"/>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昼間人口・昼夜間人口比率</a:t>
            </a:r>
          </a:p>
        </p:txBody>
      </p:sp>
      <p:sp>
        <p:nvSpPr>
          <p:cNvPr id="5187" name="Rectangle 12"/>
          <p:cNvSpPr>
            <a:spLocks noChangeArrowheads="1"/>
          </p:cNvSpPr>
          <p:nvPr/>
        </p:nvSpPr>
        <p:spPr bwMode="auto">
          <a:xfrm>
            <a:off x="6342063" y="3833813"/>
            <a:ext cx="3316287" cy="519112"/>
          </a:xfrm>
          <a:prstGeom prst="rect">
            <a:avLst/>
          </a:prstGeom>
          <a:solidFill>
            <a:srgbClr val="FFCC99"/>
          </a:solidFill>
          <a:ln w="9525" algn="ctr">
            <a:noFill/>
            <a:prstDash val="sysDot"/>
            <a:miter lim="800000"/>
            <a:headEnd/>
            <a:tailEnd/>
          </a:ln>
        </p:spPr>
        <p:txBody>
          <a:bodyPr lIns="36000" tIns="0" rIns="0" bIns="0"/>
          <a:lstStyle/>
          <a:p>
            <a:pPr marL="85725" indent="-85725"/>
            <a:endParaRPr lang="en-US" altLang="ja-JP" sz="1000">
              <a:latin typeface="ＭＳ Ｐゴシック" charset="-128"/>
            </a:endParaRPr>
          </a:p>
          <a:p>
            <a:pPr marL="85725" indent="-85725">
              <a:spcBef>
                <a:spcPct val="15000"/>
              </a:spcBef>
            </a:pPr>
            <a:r>
              <a:rPr lang="en-US" altLang="ja-JP" sz="1000">
                <a:latin typeface="ＭＳ Ｐゴシック" charset="-128"/>
              </a:rPr>
              <a:t>◆</a:t>
            </a:r>
            <a:r>
              <a:rPr lang="ja-JP" altLang="en-US" sz="1000">
                <a:latin typeface="ＭＳ Ｐゴシック" charset="-128"/>
              </a:rPr>
              <a:t>生産年齢人口</a:t>
            </a:r>
            <a:r>
              <a:rPr lang="ja-JP" altLang="en-US" sz="800">
                <a:latin typeface="ＭＳ Ｐゴシック" charset="-128"/>
              </a:rPr>
              <a:t>（</a:t>
            </a:r>
            <a:r>
              <a:rPr lang="en-US" altLang="ja-JP" sz="800">
                <a:latin typeface="ＭＳ Ｐゴシック" charset="-128"/>
              </a:rPr>
              <a:t>15</a:t>
            </a:r>
            <a:r>
              <a:rPr lang="ja-JP" altLang="en-US" sz="800">
                <a:latin typeface="ＭＳ Ｐゴシック" charset="-128"/>
              </a:rPr>
              <a:t>～</a:t>
            </a:r>
            <a:r>
              <a:rPr lang="en-US" altLang="ja-JP" sz="800">
                <a:latin typeface="ＭＳ Ｐゴシック" charset="-128"/>
              </a:rPr>
              <a:t>64</a:t>
            </a:r>
            <a:r>
              <a:rPr lang="ja-JP" altLang="en-US" sz="800">
                <a:latin typeface="ＭＳ Ｐゴシック" charset="-128"/>
              </a:rPr>
              <a:t>歳）</a:t>
            </a:r>
            <a:r>
              <a:rPr lang="ja-JP" altLang="en-US" sz="1000">
                <a:latin typeface="ＭＳ Ｐゴシック" charset="-128"/>
              </a:rPr>
              <a:t>割合は、比較都市をいずれも</a:t>
            </a:r>
          </a:p>
          <a:p>
            <a:pPr marL="85725" indent="-85725"/>
            <a:r>
              <a:rPr lang="ja-JP" altLang="en-US" sz="1000">
                <a:latin typeface="ＭＳ Ｐゴシック" charset="-128"/>
              </a:rPr>
              <a:t>   上回る</a:t>
            </a:r>
          </a:p>
        </p:txBody>
      </p:sp>
      <p:sp>
        <p:nvSpPr>
          <p:cNvPr id="5188" name="Rectangle 13"/>
          <p:cNvSpPr>
            <a:spLocks noChangeArrowheads="1"/>
          </p:cNvSpPr>
          <p:nvPr/>
        </p:nvSpPr>
        <p:spPr bwMode="auto">
          <a:xfrm>
            <a:off x="6831013" y="3833813"/>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年齢別人口割合</a:t>
            </a:r>
          </a:p>
        </p:txBody>
      </p:sp>
      <p:sp>
        <p:nvSpPr>
          <p:cNvPr id="5189" name="Rectangle 14"/>
          <p:cNvSpPr>
            <a:spLocks noChangeArrowheads="1"/>
          </p:cNvSpPr>
          <p:nvPr/>
        </p:nvSpPr>
        <p:spPr bwMode="auto">
          <a:xfrm>
            <a:off x="3470275" y="3833813"/>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人口密度</a:t>
            </a:r>
          </a:p>
        </p:txBody>
      </p:sp>
      <p:sp>
        <p:nvSpPr>
          <p:cNvPr id="5190" name="Rectangle 15"/>
          <p:cNvSpPr>
            <a:spLocks noChangeArrowheads="1"/>
          </p:cNvSpPr>
          <p:nvPr/>
        </p:nvSpPr>
        <p:spPr bwMode="auto">
          <a:xfrm>
            <a:off x="3470275" y="765175"/>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人口・面積</a:t>
            </a:r>
          </a:p>
        </p:txBody>
      </p:sp>
      <p:pic>
        <p:nvPicPr>
          <p:cNvPr id="5192" name="Picture 96"/>
          <p:cNvPicPr>
            <a:picLocks noChangeAspect="1" noChangeArrowheads="1"/>
          </p:cNvPicPr>
          <p:nvPr/>
        </p:nvPicPr>
        <p:blipFill>
          <a:blip r:embed="rId3" cstate="print"/>
          <a:srcRect/>
          <a:stretch>
            <a:fillRect/>
          </a:stretch>
        </p:blipFill>
        <p:spPr bwMode="auto">
          <a:xfrm>
            <a:off x="2941638" y="4278313"/>
            <a:ext cx="3498850" cy="2403475"/>
          </a:xfrm>
          <a:prstGeom prst="rect">
            <a:avLst/>
          </a:prstGeom>
          <a:noFill/>
          <a:ln w="9525">
            <a:noFill/>
            <a:miter lim="800000"/>
            <a:headEnd/>
            <a:tailEnd/>
          </a:ln>
        </p:spPr>
      </p:pic>
      <p:pic>
        <p:nvPicPr>
          <p:cNvPr id="5193" name="Picture 98"/>
          <p:cNvPicPr>
            <a:picLocks noChangeAspect="1" noChangeArrowheads="1"/>
          </p:cNvPicPr>
          <p:nvPr/>
        </p:nvPicPr>
        <p:blipFill>
          <a:blip r:embed="rId4" cstate="print"/>
          <a:srcRect/>
          <a:stretch>
            <a:fillRect/>
          </a:stretch>
        </p:blipFill>
        <p:spPr bwMode="auto">
          <a:xfrm>
            <a:off x="2855913" y="1268413"/>
            <a:ext cx="3525837" cy="2486025"/>
          </a:xfrm>
          <a:prstGeom prst="rect">
            <a:avLst/>
          </a:prstGeom>
          <a:noFill/>
          <a:ln w="9525">
            <a:noFill/>
            <a:miter lim="800000"/>
            <a:headEnd/>
            <a:tailEnd/>
          </a:ln>
        </p:spPr>
      </p:pic>
      <p:sp>
        <p:nvSpPr>
          <p:cNvPr id="5194" name="テキスト ボックス 36"/>
          <p:cNvSpPr txBox="1">
            <a:spLocks noChangeArrowheads="1"/>
          </p:cNvSpPr>
          <p:nvPr/>
        </p:nvSpPr>
        <p:spPr bwMode="auto">
          <a:xfrm>
            <a:off x="5421313" y="6597650"/>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5" name="テキスト ボックス 37"/>
          <p:cNvSpPr txBox="1">
            <a:spLocks noChangeArrowheads="1"/>
          </p:cNvSpPr>
          <p:nvPr/>
        </p:nvSpPr>
        <p:spPr bwMode="auto">
          <a:xfrm>
            <a:off x="8970963" y="6597650"/>
            <a:ext cx="935037"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6" name="テキスト ボックス 36"/>
          <p:cNvSpPr txBox="1">
            <a:spLocks noChangeArrowheads="1"/>
          </p:cNvSpPr>
          <p:nvPr/>
        </p:nvSpPr>
        <p:spPr bwMode="auto">
          <a:xfrm>
            <a:off x="8940800" y="3589338"/>
            <a:ext cx="858838"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7" name="テキスト ボックス 36"/>
          <p:cNvSpPr txBox="1">
            <a:spLocks noChangeArrowheads="1"/>
          </p:cNvSpPr>
          <p:nvPr/>
        </p:nvSpPr>
        <p:spPr bwMode="auto">
          <a:xfrm>
            <a:off x="5421313" y="3589338"/>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198" name="AutoShape 93"/>
          <p:cNvSpPr>
            <a:spLocks noChangeArrowheads="1"/>
          </p:cNvSpPr>
          <p:nvPr/>
        </p:nvSpPr>
        <p:spPr bwMode="auto">
          <a:xfrm>
            <a:off x="3170238" y="4464050"/>
            <a:ext cx="300037" cy="2195513"/>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199" name="Oval 16"/>
          <p:cNvSpPr>
            <a:spLocks noChangeArrowheads="1"/>
          </p:cNvSpPr>
          <p:nvPr/>
        </p:nvSpPr>
        <p:spPr bwMode="auto">
          <a:xfrm>
            <a:off x="4635500" y="2759075"/>
            <a:ext cx="544513"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200" name="AutoShape 18"/>
          <p:cNvSpPr>
            <a:spLocks/>
          </p:cNvSpPr>
          <p:nvPr/>
        </p:nvSpPr>
        <p:spPr bwMode="auto">
          <a:xfrm>
            <a:off x="5343525" y="2420938"/>
            <a:ext cx="698500" cy="263525"/>
          </a:xfrm>
          <a:prstGeom prst="borderCallout2">
            <a:avLst>
              <a:gd name="adj1" fmla="val 108435"/>
              <a:gd name="adj2" fmla="val 38269"/>
              <a:gd name="adj3" fmla="val 172292"/>
              <a:gd name="adj4" fmla="val 38546"/>
              <a:gd name="adj5" fmla="val 170481"/>
              <a:gd name="adj6" fmla="val -25463"/>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55</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面積：</a:t>
            </a:r>
            <a:r>
              <a:rPr lang="en-US" altLang="ja-JP" sz="700">
                <a:latin typeface="ＭＳ Ｐゴシック" charset="-128"/>
              </a:rPr>
              <a:t>51k㎡</a:t>
            </a:r>
            <a:endParaRPr lang="ja-JP" altLang="en-US" sz="700">
              <a:latin typeface="ＭＳ Ｐゴシック" charset="-128"/>
            </a:endParaRPr>
          </a:p>
        </p:txBody>
      </p:sp>
      <p:sp>
        <p:nvSpPr>
          <p:cNvPr id="5201" name="Line 87"/>
          <p:cNvSpPr>
            <a:spLocks noChangeShapeType="1"/>
          </p:cNvSpPr>
          <p:nvPr/>
        </p:nvSpPr>
        <p:spPr bwMode="auto">
          <a:xfrm>
            <a:off x="4522788" y="2574925"/>
            <a:ext cx="468312" cy="0"/>
          </a:xfrm>
          <a:prstGeom prst="line">
            <a:avLst/>
          </a:prstGeom>
          <a:noFill/>
          <a:ln w="19050">
            <a:solidFill>
              <a:srgbClr val="FF0000"/>
            </a:solidFill>
            <a:round/>
            <a:headEnd/>
            <a:tailEnd/>
          </a:ln>
        </p:spPr>
        <p:txBody>
          <a:bodyPr anchor="ctr"/>
          <a:lstStyle/>
          <a:p>
            <a:endParaRPr lang="ja-JP" altLang="en-US"/>
          </a:p>
        </p:txBody>
      </p:sp>
      <p:sp>
        <p:nvSpPr>
          <p:cNvPr id="5202" name="AutoShape 17"/>
          <p:cNvSpPr>
            <a:spLocks/>
          </p:cNvSpPr>
          <p:nvPr/>
        </p:nvSpPr>
        <p:spPr bwMode="auto">
          <a:xfrm>
            <a:off x="5186363" y="1916113"/>
            <a:ext cx="649287" cy="257175"/>
          </a:xfrm>
          <a:prstGeom prst="borderCallout2">
            <a:avLst>
              <a:gd name="adj1" fmla="val 48148"/>
              <a:gd name="adj2" fmla="val -9815"/>
              <a:gd name="adj3" fmla="val 48148"/>
              <a:gd name="adj4" fmla="val -53046"/>
              <a:gd name="adj5" fmla="val 206171"/>
              <a:gd name="adj6" fmla="val -5305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62k㎡</a:t>
            </a:r>
          </a:p>
        </p:txBody>
      </p:sp>
      <p:sp>
        <p:nvSpPr>
          <p:cNvPr id="5203" name="Line 87"/>
          <p:cNvSpPr>
            <a:spLocks noChangeShapeType="1"/>
          </p:cNvSpPr>
          <p:nvPr/>
        </p:nvSpPr>
        <p:spPr bwMode="auto">
          <a:xfrm>
            <a:off x="4213225" y="2824163"/>
            <a:ext cx="417513" cy="0"/>
          </a:xfrm>
          <a:prstGeom prst="line">
            <a:avLst/>
          </a:prstGeom>
          <a:noFill/>
          <a:ln w="19050">
            <a:solidFill>
              <a:srgbClr val="FF0000"/>
            </a:solidFill>
            <a:round/>
            <a:headEnd/>
            <a:tailEnd/>
          </a:ln>
        </p:spPr>
        <p:txBody>
          <a:bodyPr anchor="ctr"/>
          <a:lstStyle/>
          <a:p>
            <a:endParaRPr lang="ja-JP" altLang="en-US"/>
          </a:p>
        </p:txBody>
      </p:sp>
      <p:sp>
        <p:nvSpPr>
          <p:cNvPr id="5204" name="AutoShape 17"/>
          <p:cNvSpPr>
            <a:spLocks/>
          </p:cNvSpPr>
          <p:nvPr/>
        </p:nvSpPr>
        <p:spPr bwMode="auto">
          <a:xfrm>
            <a:off x="3314700" y="2349500"/>
            <a:ext cx="647700" cy="257175"/>
          </a:xfrm>
          <a:prstGeom prst="borderCallout2">
            <a:avLst>
              <a:gd name="adj1" fmla="val 111111"/>
              <a:gd name="adj2" fmla="val 69759"/>
              <a:gd name="adj3" fmla="val 170370"/>
              <a:gd name="adj4" fmla="val 71093"/>
              <a:gd name="adj5" fmla="val 169134"/>
              <a:gd name="adj6" fmla="val 12838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45</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51k㎡</a:t>
            </a:r>
          </a:p>
        </p:txBody>
      </p:sp>
      <p:sp>
        <p:nvSpPr>
          <p:cNvPr id="5205" name="AutoShape 18"/>
          <p:cNvSpPr>
            <a:spLocks/>
          </p:cNvSpPr>
          <p:nvPr/>
        </p:nvSpPr>
        <p:spPr bwMode="auto">
          <a:xfrm>
            <a:off x="6904038" y="1773238"/>
            <a:ext cx="696912" cy="263525"/>
          </a:xfrm>
          <a:prstGeom prst="borderCallout2">
            <a:avLst>
              <a:gd name="adj1" fmla="val 62171"/>
              <a:gd name="adj2" fmla="val 102116"/>
              <a:gd name="adj3" fmla="val 57111"/>
              <a:gd name="adj4" fmla="val 158935"/>
              <a:gd name="adj5" fmla="val -8792"/>
              <a:gd name="adj6" fmla="val 159560"/>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96</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174</a:t>
            </a:r>
            <a:r>
              <a:rPr lang="ja-JP" altLang="en-US" sz="700">
                <a:latin typeface="ＭＳ Ｐゴシック" charset="-128"/>
              </a:rPr>
              <a:t>％</a:t>
            </a:r>
          </a:p>
        </p:txBody>
      </p:sp>
      <p:sp>
        <p:nvSpPr>
          <p:cNvPr id="5206" name="Oval 16"/>
          <p:cNvSpPr>
            <a:spLocks noChangeArrowheads="1"/>
          </p:cNvSpPr>
          <p:nvPr/>
        </p:nvSpPr>
        <p:spPr bwMode="auto">
          <a:xfrm>
            <a:off x="7653338" y="1495330"/>
            <a:ext cx="544512"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207" name="Line 87"/>
          <p:cNvSpPr>
            <a:spLocks noChangeShapeType="1"/>
          </p:cNvSpPr>
          <p:nvPr/>
        </p:nvSpPr>
        <p:spPr bwMode="auto">
          <a:xfrm>
            <a:off x="8683625" y="2276475"/>
            <a:ext cx="400050" cy="0"/>
          </a:xfrm>
          <a:prstGeom prst="line">
            <a:avLst/>
          </a:prstGeom>
          <a:noFill/>
          <a:ln w="19050">
            <a:solidFill>
              <a:srgbClr val="FF0000"/>
            </a:solidFill>
            <a:round/>
            <a:headEnd/>
            <a:tailEnd/>
          </a:ln>
        </p:spPr>
        <p:txBody>
          <a:bodyPr anchor="ctr"/>
          <a:lstStyle/>
          <a:p>
            <a:endParaRPr lang="ja-JP" altLang="en-US"/>
          </a:p>
        </p:txBody>
      </p:sp>
      <p:sp>
        <p:nvSpPr>
          <p:cNvPr id="5208" name="AutoShape 17"/>
          <p:cNvSpPr>
            <a:spLocks/>
          </p:cNvSpPr>
          <p:nvPr/>
        </p:nvSpPr>
        <p:spPr bwMode="auto">
          <a:xfrm>
            <a:off x="8853488" y="1700213"/>
            <a:ext cx="727075" cy="257175"/>
          </a:xfrm>
          <a:prstGeom prst="borderCallout2">
            <a:avLst>
              <a:gd name="adj1" fmla="val 114815"/>
              <a:gd name="adj2" fmla="val 71560"/>
              <a:gd name="adj3" fmla="val 207407"/>
              <a:gd name="adj4" fmla="val 72269"/>
              <a:gd name="adj5" fmla="val 209875"/>
              <a:gd name="adj6" fmla="val 3911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161</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109</a:t>
            </a:r>
            <a:r>
              <a:rPr lang="ja-JP" altLang="en-US" sz="700">
                <a:latin typeface="ＭＳ Ｐゴシック" charset="-128"/>
              </a:rPr>
              <a:t>％</a:t>
            </a:r>
          </a:p>
        </p:txBody>
      </p:sp>
      <p:cxnSp>
        <p:nvCxnSpPr>
          <p:cNvPr id="37" name="直線コネクタ 36"/>
          <p:cNvCxnSpPr/>
          <p:nvPr/>
        </p:nvCxnSpPr>
        <p:spPr>
          <a:xfrm>
            <a:off x="7772400" y="2613025"/>
            <a:ext cx="3111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10" name="AutoShape 17"/>
          <p:cNvSpPr>
            <a:spLocks/>
          </p:cNvSpPr>
          <p:nvPr/>
        </p:nvSpPr>
        <p:spPr bwMode="auto">
          <a:xfrm>
            <a:off x="8229600" y="2708275"/>
            <a:ext cx="725488" cy="257175"/>
          </a:xfrm>
          <a:prstGeom prst="borderCallout2">
            <a:avLst>
              <a:gd name="adj1" fmla="val 51852"/>
              <a:gd name="adj2" fmla="val -2338"/>
              <a:gd name="adj3" fmla="val 55556"/>
              <a:gd name="adj4" fmla="val -44245"/>
              <a:gd name="adj5" fmla="val -30866"/>
              <a:gd name="adj6" fmla="val -4618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79</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94</a:t>
            </a:r>
            <a:r>
              <a:rPr lang="ja-JP" altLang="en-US" sz="700">
                <a:latin typeface="ＭＳ Ｐゴシック" charset="-128"/>
              </a:rPr>
              <a:t>％</a:t>
            </a:r>
          </a:p>
        </p:txBody>
      </p:sp>
      <p:pic>
        <p:nvPicPr>
          <p:cNvPr id="5211" name="Picture 93"/>
          <p:cNvPicPr>
            <a:picLocks noChangeAspect="1" noChangeArrowheads="1"/>
          </p:cNvPicPr>
          <p:nvPr/>
        </p:nvPicPr>
        <p:blipFill>
          <a:blip r:embed="rId5" cstate="print"/>
          <a:srcRect/>
          <a:stretch>
            <a:fillRect/>
          </a:stretch>
        </p:blipFill>
        <p:spPr bwMode="auto">
          <a:xfrm>
            <a:off x="6302375" y="4278313"/>
            <a:ext cx="3544888" cy="2403475"/>
          </a:xfrm>
          <a:prstGeom prst="rect">
            <a:avLst/>
          </a:prstGeom>
          <a:noFill/>
          <a:ln w="9525">
            <a:noFill/>
            <a:miter lim="800000"/>
            <a:headEnd/>
            <a:tailEnd/>
          </a:ln>
        </p:spPr>
      </p:pic>
      <p:sp>
        <p:nvSpPr>
          <p:cNvPr id="5212" name="AutoShape 17"/>
          <p:cNvSpPr>
            <a:spLocks noChangeArrowheads="1"/>
          </p:cNvSpPr>
          <p:nvPr/>
        </p:nvSpPr>
        <p:spPr bwMode="auto">
          <a:xfrm>
            <a:off x="6367463" y="4518025"/>
            <a:ext cx="3354387" cy="211138"/>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213" name="Text Box 29"/>
          <p:cNvSpPr txBox="1">
            <a:spLocks noChangeArrowheads="1"/>
          </p:cNvSpPr>
          <p:nvPr/>
        </p:nvSpPr>
        <p:spPr bwMode="auto">
          <a:xfrm>
            <a:off x="612775" y="5589588"/>
            <a:ext cx="2263775" cy="581025"/>
          </a:xfrm>
          <a:prstGeom prst="rect">
            <a:avLst/>
          </a:prstGeom>
          <a:noFill/>
          <a:ln w="9525" algn="ctr">
            <a:noFill/>
            <a:miter lim="800000"/>
            <a:headEnd/>
            <a:tailEnd/>
          </a:ln>
        </p:spPr>
        <p:txBody>
          <a:bodyPr>
            <a:spAutoFit/>
          </a:bodyPr>
          <a:lstStyle/>
          <a:p>
            <a:pPr>
              <a:spcBef>
                <a:spcPct val="50000"/>
              </a:spcBef>
            </a:pPr>
            <a:r>
              <a:rPr lang="en-US" altLang="ja-JP" sz="800"/>
              <a:t>※</a:t>
            </a:r>
            <a:r>
              <a:rPr lang="ja-JP" altLang="en-US" sz="800"/>
              <a:t>他都市比較は、近隣の中核市（豊中・高槻・東大阪・枚方・尼崎・西宮）及び近畿の政令指定都市（京都・堺・神戸）と比較し、一部は特別区に近い都市のみを抜粋</a:t>
            </a:r>
          </a:p>
        </p:txBody>
      </p:sp>
      <p:sp>
        <p:nvSpPr>
          <p:cNvPr id="38" name="正方形/長方形 27"/>
          <p:cNvSpPr>
            <a:spLocks noChangeArrowheads="1"/>
          </p:cNvSpPr>
          <p:nvPr/>
        </p:nvSpPr>
        <p:spPr bwMode="auto">
          <a:xfrm>
            <a:off x="887412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-88</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463" y="163513"/>
            <a:ext cx="4291012"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6148" name="テキスト ボックス 24"/>
          <p:cNvSpPr txBox="1">
            <a:spLocks noChangeArrowheads="1"/>
          </p:cNvSpPr>
          <p:nvPr/>
        </p:nvSpPr>
        <p:spPr bwMode="auto">
          <a:xfrm>
            <a:off x="203200"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24" name="Group 30"/>
          <p:cNvGraphicFramePr>
            <a:graphicFrameLocks noGrp="1"/>
          </p:cNvGraphicFramePr>
          <p:nvPr/>
        </p:nvGraphicFramePr>
        <p:xfrm>
          <a:off x="661988" y="414338"/>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6</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6,348</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6.8%</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62.1%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19,732</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882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10,707</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117,732</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7,765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5,474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3,117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5,233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4,478</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6.2</a:t>
                      </a:r>
                      <a:r>
                        <a:rPr lang="zh-TW" altLang="en-US" sz="1000" b="0" i="0" u="none" strike="noStrike" dirty="0" smtClean="0">
                          <a:solidFill>
                            <a:schemeClr val="tx1"/>
                          </a:solidFill>
                          <a:latin typeface="ＭＳ Ｐゴシック" pitchFamily="50" charset="-128"/>
                          <a:ea typeface="ＭＳ Ｐゴシック" pitchFamily="50" charset="-128"/>
                        </a:rPr>
                        <a:t>億円）</a:t>
                      </a:r>
                      <a:endParaRPr lang="zh-TW"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727</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16,183</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2,239</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32,263</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31" name="Rectangle 17"/>
          <p:cNvSpPr>
            <a:spLocks noChangeArrowheads="1"/>
          </p:cNvSpPr>
          <p:nvPr/>
        </p:nvSpPr>
        <p:spPr bwMode="auto">
          <a:xfrm>
            <a:off x="2997200" y="364490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工業出荷額は、高槻市を上回る</a:t>
            </a:r>
          </a:p>
          <a:p>
            <a:r>
              <a:rPr lang="ja-JP" altLang="en-US" sz="1000"/>
              <a:t>◆事業所数は、豊中市を上回る</a:t>
            </a:r>
          </a:p>
        </p:txBody>
      </p:sp>
      <p:sp>
        <p:nvSpPr>
          <p:cNvPr id="6232" name="Rectangle 18"/>
          <p:cNvSpPr>
            <a:spLocks noChangeArrowheads="1"/>
          </p:cNvSpPr>
          <p:nvPr/>
        </p:nvSpPr>
        <p:spPr bwMode="auto">
          <a:xfrm>
            <a:off x="3484563" y="3644900"/>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工業（出荷額・事業所数）</a:t>
            </a:r>
          </a:p>
        </p:txBody>
      </p:sp>
      <p:sp>
        <p:nvSpPr>
          <p:cNvPr id="6233" name="Rectangle 24"/>
          <p:cNvSpPr>
            <a:spLocks noChangeArrowheads="1"/>
          </p:cNvSpPr>
          <p:nvPr/>
        </p:nvSpPr>
        <p:spPr bwMode="auto">
          <a:xfrm>
            <a:off x="6426200" y="364490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dirty="0"/>
          </a:p>
          <a:p>
            <a:pPr>
              <a:spcBef>
                <a:spcPct val="15000"/>
              </a:spcBef>
            </a:pPr>
            <a:r>
              <a:rPr lang="en-US" altLang="ja-JP" sz="1000" dirty="0"/>
              <a:t>◆</a:t>
            </a:r>
            <a:r>
              <a:rPr lang="ja-JP" altLang="en-US" sz="1000" dirty="0"/>
              <a:t>売上金額は、京都市の</a:t>
            </a:r>
            <a:r>
              <a:rPr lang="ja-JP" altLang="en-US" sz="1000" dirty="0">
                <a:latin typeface="ＭＳ Ｐゴシック" charset="-128"/>
              </a:rPr>
              <a:t>３</a:t>
            </a:r>
            <a:r>
              <a:rPr lang="ja-JP" altLang="en-US" sz="1000" dirty="0"/>
              <a:t>倍程度</a:t>
            </a:r>
          </a:p>
          <a:p>
            <a:r>
              <a:rPr lang="ja-JP" altLang="en-US" sz="1000" dirty="0"/>
              <a:t>◆事業所数は、京都市を上回る</a:t>
            </a:r>
          </a:p>
        </p:txBody>
      </p:sp>
      <p:sp>
        <p:nvSpPr>
          <p:cNvPr id="6234" name="Rectangle 25"/>
          <p:cNvSpPr>
            <a:spLocks noChangeArrowheads="1"/>
          </p:cNvSpPr>
          <p:nvPr/>
        </p:nvSpPr>
        <p:spPr bwMode="auto">
          <a:xfrm>
            <a:off x="6915150" y="364490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サービス業（売上金額・事業所数）</a:t>
            </a:r>
          </a:p>
        </p:txBody>
      </p:sp>
      <p:sp>
        <p:nvSpPr>
          <p:cNvPr id="6235" name="Rectangle 12"/>
          <p:cNvSpPr>
            <a:spLocks noChangeArrowheads="1"/>
          </p:cNvSpPr>
          <p:nvPr/>
        </p:nvSpPr>
        <p:spPr bwMode="auto">
          <a:xfrm>
            <a:off x="2997200" y="38100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dirty="0"/>
          </a:p>
          <a:p>
            <a:pPr>
              <a:spcBef>
                <a:spcPct val="15000"/>
              </a:spcBef>
            </a:pPr>
            <a:r>
              <a:rPr lang="en-US" altLang="ja-JP" sz="1000" dirty="0"/>
              <a:t>◆</a:t>
            </a:r>
            <a:r>
              <a:rPr lang="ja-JP" altLang="en-US" sz="1000" dirty="0"/>
              <a:t>商業販売額は、神戸市</a:t>
            </a:r>
            <a:r>
              <a:rPr lang="ja-JP" altLang="en-US" sz="1000" dirty="0" smtClean="0"/>
              <a:t>の３倍</a:t>
            </a:r>
            <a:r>
              <a:rPr lang="ja-JP" altLang="en-US" sz="1000" dirty="0"/>
              <a:t>程度</a:t>
            </a:r>
          </a:p>
          <a:p>
            <a:r>
              <a:rPr lang="ja-JP" altLang="en-US" sz="1000" dirty="0"/>
              <a:t>◆事業所数は、堺市の２倍を超える</a:t>
            </a:r>
            <a:endParaRPr lang="en-US" altLang="ja-JP" sz="1000" dirty="0"/>
          </a:p>
        </p:txBody>
      </p:sp>
      <p:sp>
        <p:nvSpPr>
          <p:cNvPr id="6236" name="Rectangle 86"/>
          <p:cNvSpPr>
            <a:spLocks noChangeArrowheads="1"/>
          </p:cNvSpPr>
          <p:nvPr/>
        </p:nvSpPr>
        <p:spPr bwMode="auto">
          <a:xfrm>
            <a:off x="3484563" y="381000"/>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商業（販売額・事業所数）</a:t>
            </a:r>
          </a:p>
        </p:txBody>
      </p:sp>
      <p:sp>
        <p:nvSpPr>
          <p:cNvPr id="6237" name="Rectangle 12"/>
          <p:cNvSpPr>
            <a:spLocks noChangeArrowheads="1"/>
          </p:cNvSpPr>
          <p:nvPr/>
        </p:nvSpPr>
        <p:spPr bwMode="auto">
          <a:xfrm>
            <a:off x="6426200" y="38100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卸売販売額は、神戸市の４倍を超える</a:t>
            </a:r>
          </a:p>
          <a:p>
            <a:r>
              <a:rPr lang="ja-JP" altLang="en-US" sz="1000">
                <a:latin typeface="ＭＳ Ｐゴシック" charset="-128"/>
              </a:rPr>
              <a:t>◆小売販売額は、堺市の２倍を超える</a:t>
            </a:r>
          </a:p>
        </p:txBody>
      </p:sp>
      <p:sp>
        <p:nvSpPr>
          <p:cNvPr id="6238" name="Rectangle 13"/>
          <p:cNvSpPr>
            <a:spLocks noChangeArrowheads="1"/>
          </p:cNvSpPr>
          <p:nvPr/>
        </p:nvSpPr>
        <p:spPr bwMode="auto">
          <a:xfrm>
            <a:off x="6915150" y="38100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商業のうち卸売・小売（販売額）</a:t>
            </a:r>
          </a:p>
        </p:txBody>
      </p:sp>
      <p:pic>
        <p:nvPicPr>
          <p:cNvPr id="6239" name="Picture 118"/>
          <p:cNvPicPr>
            <a:picLocks noChangeAspect="1" noChangeArrowheads="1"/>
          </p:cNvPicPr>
          <p:nvPr/>
        </p:nvPicPr>
        <p:blipFill>
          <a:blip r:embed="rId3" cstate="print"/>
          <a:srcRect/>
          <a:stretch>
            <a:fillRect/>
          </a:stretch>
        </p:blipFill>
        <p:spPr bwMode="auto">
          <a:xfrm>
            <a:off x="2946400" y="4149725"/>
            <a:ext cx="3675063" cy="2522538"/>
          </a:xfrm>
          <a:prstGeom prst="rect">
            <a:avLst/>
          </a:prstGeom>
          <a:noFill/>
          <a:ln w="9525">
            <a:noFill/>
            <a:miter lim="800000"/>
            <a:headEnd/>
            <a:tailEnd/>
          </a:ln>
        </p:spPr>
      </p:pic>
      <p:pic>
        <p:nvPicPr>
          <p:cNvPr id="6240" name="Picture 119"/>
          <p:cNvPicPr>
            <a:picLocks noChangeAspect="1" noChangeArrowheads="1"/>
          </p:cNvPicPr>
          <p:nvPr/>
        </p:nvPicPr>
        <p:blipFill>
          <a:blip r:embed="rId4" cstate="print"/>
          <a:srcRect/>
          <a:stretch>
            <a:fillRect/>
          </a:stretch>
        </p:blipFill>
        <p:spPr bwMode="auto">
          <a:xfrm>
            <a:off x="2925763" y="981075"/>
            <a:ext cx="3675062" cy="2522538"/>
          </a:xfrm>
          <a:prstGeom prst="rect">
            <a:avLst/>
          </a:prstGeom>
          <a:noFill/>
          <a:ln w="9525">
            <a:noFill/>
            <a:miter lim="800000"/>
            <a:headEnd/>
            <a:tailEnd/>
          </a:ln>
        </p:spPr>
      </p:pic>
      <p:pic>
        <p:nvPicPr>
          <p:cNvPr id="6241" name="Picture 120"/>
          <p:cNvPicPr>
            <a:picLocks noChangeAspect="1" noChangeArrowheads="1"/>
          </p:cNvPicPr>
          <p:nvPr/>
        </p:nvPicPr>
        <p:blipFill>
          <a:blip r:embed="rId5" cstate="print"/>
          <a:srcRect/>
          <a:stretch>
            <a:fillRect/>
          </a:stretch>
        </p:blipFill>
        <p:spPr bwMode="auto">
          <a:xfrm>
            <a:off x="6303963" y="981075"/>
            <a:ext cx="3722687" cy="2522538"/>
          </a:xfrm>
          <a:prstGeom prst="rect">
            <a:avLst/>
          </a:prstGeom>
          <a:noFill/>
          <a:ln w="9525">
            <a:noFill/>
            <a:miter lim="800000"/>
            <a:headEnd/>
            <a:tailEnd/>
          </a:ln>
        </p:spPr>
      </p:pic>
      <p:pic>
        <p:nvPicPr>
          <p:cNvPr id="6242" name="Picture 121"/>
          <p:cNvPicPr>
            <a:picLocks noChangeAspect="1" noChangeArrowheads="1"/>
          </p:cNvPicPr>
          <p:nvPr/>
        </p:nvPicPr>
        <p:blipFill>
          <a:blip r:embed="rId6" cstate="print"/>
          <a:srcRect/>
          <a:stretch>
            <a:fillRect/>
          </a:stretch>
        </p:blipFill>
        <p:spPr bwMode="auto">
          <a:xfrm>
            <a:off x="6294438" y="4149725"/>
            <a:ext cx="3675062" cy="2522538"/>
          </a:xfrm>
          <a:prstGeom prst="rect">
            <a:avLst/>
          </a:prstGeom>
          <a:noFill/>
          <a:ln w="9525">
            <a:noFill/>
            <a:miter lim="800000"/>
            <a:headEnd/>
            <a:tailEnd/>
          </a:ln>
        </p:spPr>
      </p:pic>
      <p:sp>
        <p:nvSpPr>
          <p:cNvPr id="6243" name="Oval 16"/>
          <p:cNvSpPr>
            <a:spLocks noChangeArrowheads="1"/>
          </p:cNvSpPr>
          <p:nvPr/>
        </p:nvSpPr>
        <p:spPr bwMode="auto">
          <a:xfrm>
            <a:off x="5468938" y="1716088"/>
            <a:ext cx="544512"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4" name="AutoShape 18"/>
          <p:cNvSpPr>
            <a:spLocks/>
          </p:cNvSpPr>
          <p:nvPr/>
        </p:nvSpPr>
        <p:spPr bwMode="auto">
          <a:xfrm>
            <a:off x="4953000" y="2276475"/>
            <a:ext cx="1166813" cy="263525"/>
          </a:xfrm>
          <a:prstGeom prst="borderCallout2">
            <a:avLst>
              <a:gd name="adj1" fmla="val -7227"/>
              <a:gd name="adj2" fmla="val 76782"/>
              <a:gd name="adj3" fmla="val -112046"/>
              <a:gd name="adj4" fmla="val 75750"/>
              <a:gd name="adj5" fmla="val -110718"/>
              <a:gd name="adj6" fmla="val 77648"/>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14</a:t>
            </a:r>
            <a:r>
              <a:rPr lang="ja-JP" altLang="en-US" sz="700">
                <a:latin typeface="ＭＳ Ｐゴシック" charset="-128"/>
              </a:rPr>
              <a:t>兆</a:t>
            </a:r>
            <a:r>
              <a:rPr lang="en-US" altLang="ja-JP" sz="700">
                <a:latin typeface="ＭＳ Ｐゴシック" charset="-128"/>
              </a:rPr>
              <a:t>882</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10,707</a:t>
            </a:r>
            <a:r>
              <a:rPr lang="ja-JP" altLang="en-US" sz="700">
                <a:latin typeface="ＭＳ Ｐゴシック" charset="-128"/>
              </a:rPr>
              <a:t>カ所 </a:t>
            </a:r>
          </a:p>
        </p:txBody>
      </p:sp>
      <p:cxnSp>
        <p:nvCxnSpPr>
          <p:cNvPr id="20" name="直線コネクタ 19"/>
          <p:cNvCxnSpPr/>
          <p:nvPr/>
        </p:nvCxnSpPr>
        <p:spPr>
          <a:xfrm>
            <a:off x="3851275" y="1657350"/>
            <a:ext cx="4667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46" name="AutoShape 76"/>
          <p:cNvSpPr>
            <a:spLocks/>
          </p:cNvSpPr>
          <p:nvPr/>
        </p:nvSpPr>
        <p:spPr bwMode="auto">
          <a:xfrm>
            <a:off x="3938588" y="1844675"/>
            <a:ext cx="1092200" cy="263525"/>
          </a:xfrm>
          <a:prstGeom prst="borderCallout2">
            <a:avLst>
              <a:gd name="adj1" fmla="val -5782"/>
              <a:gd name="adj2" fmla="val 21903"/>
              <a:gd name="adj3" fmla="val -73009"/>
              <a:gd name="adj4" fmla="val 20569"/>
              <a:gd name="adj5" fmla="val -73375"/>
              <a:gd name="adj6" fmla="val 20676"/>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4</a:t>
            </a:r>
            <a:r>
              <a:rPr lang="ja-JP" altLang="en-US" sz="700">
                <a:latin typeface="ＭＳ Ｐゴシック" charset="-128"/>
              </a:rPr>
              <a:t>兆</a:t>
            </a:r>
            <a:r>
              <a:rPr lang="en-US" altLang="ja-JP" sz="700">
                <a:latin typeface="ＭＳ Ｐゴシック" charset="-128"/>
              </a:rPr>
              <a:t>8,503</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12,557</a:t>
            </a:r>
            <a:r>
              <a:rPr lang="ja-JP" altLang="en-US" sz="700">
                <a:latin typeface="ＭＳ Ｐゴシック" charset="-128"/>
              </a:rPr>
              <a:t>カ所</a:t>
            </a:r>
          </a:p>
        </p:txBody>
      </p:sp>
      <p:cxnSp>
        <p:nvCxnSpPr>
          <p:cNvPr id="22" name="直線コネクタ 21"/>
          <p:cNvCxnSpPr/>
          <p:nvPr/>
        </p:nvCxnSpPr>
        <p:spPr>
          <a:xfrm>
            <a:off x="3392488" y="2781300"/>
            <a:ext cx="330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48" name="AutoShape 76"/>
          <p:cNvSpPr>
            <a:spLocks/>
          </p:cNvSpPr>
          <p:nvPr/>
        </p:nvSpPr>
        <p:spPr bwMode="auto">
          <a:xfrm>
            <a:off x="3705225" y="2247900"/>
            <a:ext cx="1090613" cy="263525"/>
          </a:xfrm>
          <a:prstGeom prst="borderCallout2">
            <a:avLst>
              <a:gd name="adj1" fmla="val 117111"/>
              <a:gd name="adj2" fmla="val 35134"/>
              <a:gd name="adj3" fmla="val 180005"/>
              <a:gd name="adj4" fmla="val 35690"/>
              <a:gd name="adj5" fmla="val 179639"/>
              <a:gd name="adj6" fmla="val 83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4,020</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4,659</a:t>
            </a:r>
            <a:r>
              <a:rPr lang="ja-JP" altLang="en-US" sz="700">
                <a:latin typeface="ＭＳ Ｐゴシック" charset="-128"/>
              </a:rPr>
              <a:t>カ所</a:t>
            </a:r>
          </a:p>
        </p:txBody>
      </p:sp>
      <p:sp>
        <p:nvSpPr>
          <p:cNvPr id="6249" name="Oval 16"/>
          <p:cNvSpPr>
            <a:spLocks noChangeArrowheads="1"/>
          </p:cNvSpPr>
          <p:nvPr/>
        </p:nvSpPr>
        <p:spPr bwMode="auto">
          <a:xfrm>
            <a:off x="8142288" y="1125538"/>
            <a:ext cx="544512"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50" name="AutoShape 18"/>
          <p:cNvSpPr>
            <a:spLocks/>
          </p:cNvSpPr>
          <p:nvPr/>
        </p:nvSpPr>
        <p:spPr bwMode="auto">
          <a:xfrm>
            <a:off x="7151688" y="1470025"/>
            <a:ext cx="1166812" cy="263525"/>
          </a:xfrm>
          <a:prstGeom prst="borderCallout2">
            <a:avLst>
              <a:gd name="adj1" fmla="val 54222"/>
              <a:gd name="adj2" fmla="val 101417"/>
              <a:gd name="adj3" fmla="val 54222"/>
              <a:gd name="adj4" fmla="val 114861"/>
              <a:gd name="adj5" fmla="val -20116"/>
              <a:gd name="adj6" fmla="val 115106"/>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12</a:t>
            </a:r>
            <a:r>
              <a:rPr lang="ja-JP" altLang="en-US" sz="700">
                <a:latin typeface="ＭＳ Ｐゴシック" charset="-128"/>
              </a:rPr>
              <a:t>兆</a:t>
            </a:r>
            <a:r>
              <a:rPr lang="en-US" altLang="ja-JP" sz="700">
                <a:latin typeface="ＭＳ Ｐゴシック" charset="-128"/>
              </a:rPr>
              <a:t>7,765</a:t>
            </a:r>
            <a:r>
              <a:rPr lang="ja-JP" altLang="en-US" sz="700">
                <a:latin typeface="ＭＳ Ｐゴシック" charset="-128"/>
              </a:rPr>
              <a:t>億円 </a:t>
            </a:r>
          </a:p>
          <a:p>
            <a:r>
              <a:rPr lang="ja-JP" altLang="en-US" sz="700">
                <a:latin typeface="ＭＳ Ｐゴシック" charset="-128"/>
              </a:rPr>
              <a:t>小売額：  </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3,117</a:t>
            </a:r>
            <a:r>
              <a:rPr lang="ja-JP" altLang="en-US" sz="700">
                <a:latin typeface="ＭＳ Ｐゴシック" charset="-128"/>
              </a:rPr>
              <a:t>億円</a:t>
            </a:r>
          </a:p>
        </p:txBody>
      </p:sp>
      <p:cxnSp>
        <p:nvCxnSpPr>
          <p:cNvPr id="27" name="直線コネクタ 26"/>
          <p:cNvCxnSpPr/>
          <p:nvPr/>
        </p:nvCxnSpPr>
        <p:spPr>
          <a:xfrm>
            <a:off x="8864600" y="2679700"/>
            <a:ext cx="3667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2" name="AutoShape 76"/>
          <p:cNvSpPr>
            <a:spLocks/>
          </p:cNvSpPr>
          <p:nvPr/>
        </p:nvSpPr>
        <p:spPr bwMode="auto">
          <a:xfrm>
            <a:off x="8307388" y="2060575"/>
            <a:ext cx="1012825" cy="263525"/>
          </a:xfrm>
          <a:prstGeom prst="borderCallout2">
            <a:avLst>
              <a:gd name="adj1" fmla="val 101208"/>
              <a:gd name="adj2" fmla="val 63380"/>
              <a:gd name="adj3" fmla="val 185782"/>
              <a:gd name="adj4" fmla="val 64153"/>
              <a:gd name="adj5" fmla="val 180361"/>
              <a:gd name="adj6" fmla="val 6506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3</a:t>
            </a:r>
            <a:r>
              <a:rPr lang="ja-JP" altLang="en-US" sz="700">
                <a:latin typeface="ＭＳ Ｐゴシック" charset="-128"/>
              </a:rPr>
              <a:t>兆</a:t>
            </a:r>
            <a:r>
              <a:rPr lang="en-US" altLang="ja-JP" sz="700">
                <a:latin typeface="ＭＳ Ｐゴシック" charset="-128"/>
              </a:rPr>
              <a:t>1,931</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6,572</a:t>
            </a:r>
            <a:r>
              <a:rPr lang="ja-JP" altLang="en-US" sz="700">
                <a:latin typeface="ＭＳ Ｐゴシック" charset="-128"/>
              </a:rPr>
              <a:t>億円 </a:t>
            </a:r>
          </a:p>
        </p:txBody>
      </p:sp>
      <p:cxnSp>
        <p:nvCxnSpPr>
          <p:cNvPr id="29" name="直線コネクタ 28"/>
          <p:cNvCxnSpPr/>
          <p:nvPr/>
        </p:nvCxnSpPr>
        <p:spPr>
          <a:xfrm>
            <a:off x="7215188" y="2997200"/>
            <a:ext cx="3127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4" name="AutoShape 76"/>
          <p:cNvSpPr>
            <a:spLocks/>
          </p:cNvSpPr>
          <p:nvPr/>
        </p:nvSpPr>
        <p:spPr bwMode="auto">
          <a:xfrm>
            <a:off x="7605713" y="2565400"/>
            <a:ext cx="936625" cy="263525"/>
          </a:xfrm>
          <a:prstGeom prst="borderCallout2">
            <a:avLst>
              <a:gd name="adj1" fmla="val 107231"/>
              <a:gd name="adj2" fmla="val 32917"/>
              <a:gd name="adj3" fmla="val 156870"/>
              <a:gd name="adj4" fmla="val 33463"/>
              <a:gd name="adj5" fmla="val 156264"/>
              <a:gd name="adj6" fmla="val -4111"/>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7,884</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6,136</a:t>
            </a:r>
            <a:r>
              <a:rPr lang="ja-JP" altLang="en-US" sz="700">
                <a:latin typeface="ＭＳ Ｐゴシック" charset="-128"/>
              </a:rPr>
              <a:t>億円 </a:t>
            </a:r>
          </a:p>
        </p:txBody>
      </p:sp>
      <p:sp>
        <p:nvSpPr>
          <p:cNvPr id="6255" name="AutoShape 18"/>
          <p:cNvSpPr>
            <a:spLocks/>
          </p:cNvSpPr>
          <p:nvPr/>
        </p:nvSpPr>
        <p:spPr bwMode="auto">
          <a:xfrm>
            <a:off x="3586163" y="5116513"/>
            <a:ext cx="1014412" cy="263525"/>
          </a:xfrm>
          <a:prstGeom prst="borderCallout2">
            <a:avLst>
              <a:gd name="adj1" fmla="val 99037"/>
              <a:gd name="adj2" fmla="val 67130"/>
              <a:gd name="adj3" fmla="val 204338"/>
              <a:gd name="adj4" fmla="val 67995"/>
              <a:gd name="adj5" fmla="val 203255"/>
              <a:gd name="adj6" fmla="val 34787"/>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4,478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727</a:t>
            </a:r>
            <a:r>
              <a:rPr lang="ja-JP" altLang="en-US" sz="700">
                <a:latin typeface="ＭＳ Ｐゴシック" charset="-128"/>
              </a:rPr>
              <a:t>カ所 </a:t>
            </a:r>
          </a:p>
        </p:txBody>
      </p:sp>
      <p:sp>
        <p:nvSpPr>
          <p:cNvPr id="6256" name="Oval 16"/>
          <p:cNvSpPr>
            <a:spLocks noChangeArrowheads="1"/>
          </p:cNvSpPr>
          <p:nvPr/>
        </p:nvSpPr>
        <p:spPr bwMode="auto">
          <a:xfrm>
            <a:off x="3371850" y="5538788"/>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cxnSp>
        <p:nvCxnSpPr>
          <p:cNvPr id="33" name="直線コネクタ 32"/>
          <p:cNvCxnSpPr/>
          <p:nvPr/>
        </p:nvCxnSpPr>
        <p:spPr>
          <a:xfrm>
            <a:off x="3613150" y="6000750"/>
            <a:ext cx="4683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8" name="AutoShape 76"/>
          <p:cNvSpPr>
            <a:spLocks/>
          </p:cNvSpPr>
          <p:nvPr/>
        </p:nvSpPr>
        <p:spPr bwMode="auto">
          <a:xfrm>
            <a:off x="4573588" y="5429250"/>
            <a:ext cx="1092200" cy="263525"/>
          </a:xfrm>
          <a:prstGeom prst="borderCallout2">
            <a:avLst>
              <a:gd name="adj1" fmla="val 82653"/>
              <a:gd name="adj2" fmla="val 162"/>
              <a:gd name="adj3" fmla="val 95662"/>
              <a:gd name="adj4" fmla="val -15236"/>
              <a:gd name="adj5" fmla="val 202287"/>
              <a:gd name="adj6" fmla="val -4646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2,548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532</a:t>
            </a:r>
            <a:r>
              <a:rPr lang="ja-JP" altLang="en-US" sz="700">
                <a:latin typeface="ＭＳ Ｐゴシック" charset="-128"/>
              </a:rPr>
              <a:t>カ所 </a:t>
            </a:r>
          </a:p>
        </p:txBody>
      </p:sp>
      <p:cxnSp>
        <p:nvCxnSpPr>
          <p:cNvPr id="35" name="直線コネクタ 34"/>
          <p:cNvCxnSpPr/>
          <p:nvPr/>
        </p:nvCxnSpPr>
        <p:spPr>
          <a:xfrm>
            <a:off x="3382963" y="6143625"/>
            <a:ext cx="3905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0" name="AutoShape 76"/>
          <p:cNvSpPr>
            <a:spLocks/>
          </p:cNvSpPr>
          <p:nvPr/>
        </p:nvSpPr>
        <p:spPr bwMode="auto">
          <a:xfrm>
            <a:off x="4641850" y="5815013"/>
            <a:ext cx="1092200" cy="263525"/>
          </a:xfrm>
          <a:prstGeom prst="borderCallout2">
            <a:avLst>
              <a:gd name="adj1" fmla="val 56148"/>
              <a:gd name="adj2" fmla="val -1653"/>
              <a:gd name="adj3" fmla="val 99278"/>
              <a:gd name="adj4" fmla="val -83361"/>
              <a:gd name="adj5" fmla="val 87833"/>
              <a:gd name="adj6" fmla="val -8193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3,838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213</a:t>
            </a:r>
            <a:r>
              <a:rPr lang="ja-JP" altLang="en-US" sz="700">
                <a:latin typeface="ＭＳ Ｐゴシック" charset="-128"/>
              </a:rPr>
              <a:t>カ所 </a:t>
            </a:r>
          </a:p>
        </p:txBody>
      </p:sp>
      <p:sp>
        <p:nvSpPr>
          <p:cNvPr id="6261" name="Oval 16"/>
          <p:cNvSpPr>
            <a:spLocks noChangeArrowheads="1"/>
          </p:cNvSpPr>
          <p:nvPr/>
        </p:nvSpPr>
        <p:spPr bwMode="auto">
          <a:xfrm>
            <a:off x="8775700" y="4518025"/>
            <a:ext cx="547688"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62" name="AutoShape 18"/>
          <p:cNvSpPr>
            <a:spLocks/>
          </p:cNvSpPr>
          <p:nvPr/>
        </p:nvSpPr>
        <p:spPr bwMode="auto">
          <a:xfrm>
            <a:off x="8462963" y="5013325"/>
            <a:ext cx="1014412" cy="263525"/>
          </a:xfrm>
          <a:prstGeom prst="borderCallout2">
            <a:avLst>
              <a:gd name="adj1" fmla="val -5782"/>
              <a:gd name="adj2" fmla="val 61005"/>
              <a:gd name="adj3" fmla="val -88190"/>
              <a:gd name="adj4" fmla="val 59792"/>
              <a:gd name="adj5" fmla="val -91199"/>
              <a:gd name="adj6" fmla="val 6050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14</a:t>
            </a:r>
            <a:r>
              <a:rPr lang="ja-JP" altLang="en-US" sz="700">
                <a:latin typeface="ＭＳ Ｐゴシック" charset="-128"/>
              </a:rPr>
              <a:t>兆</a:t>
            </a:r>
            <a:r>
              <a:rPr lang="en-US" altLang="ja-JP" sz="700">
                <a:latin typeface="ＭＳ Ｐゴシック" charset="-128"/>
              </a:rPr>
              <a:t>2,239</a:t>
            </a:r>
            <a:r>
              <a:rPr lang="ja-JP" altLang="en-US" sz="700">
                <a:latin typeface="ＭＳ Ｐゴシック" charset="-128"/>
              </a:rPr>
              <a:t>億円</a:t>
            </a:r>
            <a:r>
              <a:rPr lang="en-US" altLang="ja-JP" sz="700">
                <a:latin typeface="ＭＳ Ｐゴシック" charset="-128"/>
              </a:rPr>
              <a:t> </a:t>
            </a:r>
            <a:endParaRPr lang="ja-JP" altLang="en-US" sz="700">
              <a:latin typeface="ＭＳ Ｐゴシック" charset="-128"/>
            </a:endParaRPr>
          </a:p>
          <a:p>
            <a:r>
              <a:rPr lang="ja-JP" altLang="en-US" sz="700">
                <a:latin typeface="ＭＳ Ｐゴシック" charset="-128"/>
              </a:rPr>
              <a:t>事業所：</a:t>
            </a:r>
            <a:r>
              <a:rPr lang="en-US" altLang="ja-JP" sz="700">
                <a:latin typeface="ＭＳ Ｐゴシック" charset="-128"/>
              </a:rPr>
              <a:t>32,263</a:t>
            </a:r>
            <a:r>
              <a:rPr lang="ja-JP" altLang="en-US" sz="700">
                <a:latin typeface="ＭＳ Ｐゴシック" charset="-128"/>
              </a:rPr>
              <a:t>カ所 </a:t>
            </a:r>
          </a:p>
        </p:txBody>
      </p:sp>
      <p:cxnSp>
        <p:nvCxnSpPr>
          <p:cNvPr id="39" name="直線コネクタ 38"/>
          <p:cNvCxnSpPr/>
          <p:nvPr/>
        </p:nvCxnSpPr>
        <p:spPr>
          <a:xfrm>
            <a:off x="7215188" y="4773613"/>
            <a:ext cx="3905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4" name="AutoShape 76"/>
          <p:cNvSpPr>
            <a:spLocks/>
          </p:cNvSpPr>
          <p:nvPr/>
        </p:nvSpPr>
        <p:spPr bwMode="auto">
          <a:xfrm>
            <a:off x="6904038" y="5037138"/>
            <a:ext cx="1014412" cy="263525"/>
          </a:xfrm>
          <a:prstGeom prst="borderCallout2">
            <a:avLst>
              <a:gd name="adj1" fmla="val -18069"/>
              <a:gd name="adj2" fmla="val 45440"/>
              <a:gd name="adj3" fmla="val -111806"/>
              <a:gd name="adj4" fmla="val 44259"/>
              <a:gd name="adj5" fmla="val -108796"/>
              <a:gd name="adj6" fmla="val 4515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4</a:t>
            </a:r>
            <a:r>
              <a:rPr lang="ja-JP" altLang="en-US" sz="700">
                <a:latin typeface="ＭＳ Ｐゴシック" charset="-128"/>
              </a:rPr>
              <a:t>兆</a:t>
            </a:r>
            <a:r>
              <a:rPr lang="en-US" altLang="ja-JP" sz="700">
                <a:latin typeface="ＭＳ Ｐゴシック" charset="-128"/>
              </a:rPr>
              <a:t>9,600</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31,252</a:t>
            </a:r>
            <a:r>
              <a:rPr lang="ja-JP" altLang="en-US" sz="700">
                <a:latin typeface="ＭＳ Ｐゴシック" charset="-128"/>
              </a:rPr>
              <a:t>カ所 </a:t>
            </a:r>
          </a:p>
        </p:txBody>
      </p:sp>
      <p:sp>
        <p:nvSpPr>
          <p:cNvPr id="40" name="正方形/長方形 27"/>
          <p:cNvSpPr>
            <a:spLocks noChangeArrowheads="1"/>
          </p:cNvSpPr>
          <p:nvPr/>
        </p:nvSpPr>
        <p:spPr bwMode="auto">
          <a:xfrm>
            <a:off x="8863012" y="657479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-89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463" y="160338"/>
            <a:ext cx="4291012"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7172" name="テキスト ボックス 24"/>
          <p:cNvSpPr txBox="1">
            <a:spLocks noChangeArrowheads="1"/>
          </p:cNvSpPr>
          <p:nvPr/>
        </p:nvSpPr>
        <p:spPr bwMode="auto">
          <a:xfrm>
            <a:off x="173038"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1" name="Group 22"/>
          <p:cNvGraphicFramePr>
            <a:graphicFrameLocks noGrp="1"/>
          </p:cNvGraphicFramePr>
          <p:nvPr/>
        </p:nvGraphicFramePr>
        <p:xfrm>
          <a:off x="620713" y="404813"/>
          <a:ext cx="2340260" cy="6286317"/>
        </p:xfrm>
        <a:graphic>
          <a:graphicData uri="http://schemas.openxmlformats.org/drawingml/2006/table">
            <a:tbl>
              <a:tblPr/>
              <a:tblGrid>
                <a:gridCol w="312035"/>
                <a:gridCol w="312035"/>
                <a:gridCol w="234026"/>
                <a:gridCol w="624069"/>
                <a:gridCol w="858095"/>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59.6%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smtClean="0">
                          <a:latin typeface="+mn-ea"/>
                          <a:ea typeface="+mn-ea"/>
                        </a:rPr>
                        <a:t>住居</a:t>
                      </a:r>
                      <a:endParaRPr kumimoji="1" lang="ja-JP" altLang="en-US" sz="1000" dirty="0" smtClean="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31.1</a:t>
                      </a:r>
                      <a:r>
                        <a:rPr lang="en-US" altLang="ja-JP" sz="1000" b="0" i="0" u="none" strike="noStrike" dirty="0">
                          <a:solidFill>
                            <a:schemeClr val="tx1"/>
                          </a:solidFill>
                          <a:latin typeface="ＭＳ Ｐゴシック" pitchFamily="50" charset="-128"/>
                          <a:ea typeface="ＭＳ Ｐゴシック" pitchFamily="50" charset="-128"/>
                        </a:rPr>
                        <a:t>%</a:t>
                      </a: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22.3%</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31.2%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15.4%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63.2%</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8,472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1,086</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21.4</a:t>
                      </a:r>
                      <a:r>
                        <a:rPr lang="zh-TW" altLang="en-US" sz="1000" b="0" i="0" u="none" strike="noStrike" dirty="0" smtClean="0">
                          <a:solidFill>
                            <a:schemeClr val="tx1"/>
                          </a:solidFill>
                          <a:latin typeface="ＭＳ Ｐゴシック" pitchFamily="50" charset="-128"/>
                          <a:ea typeface="ＭＳ Ｐゴシック" pitchFamily="50" charset="-128"/>
                        </a:rPr>
                        <a:t>業者）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1,497</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2.7</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156,996</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28.4%</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52,018</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94.2‰</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112</a:t>
                      </a:r>
                      <a:r>
                        <a:rPr lang="ja-JP" altLang="en-US" sz="1000" b="0" i="0" u="none" strike="noStrike" dirty="0" smtClean="0">
                          <a:solidFill>
                            <a:schemeClr val="tx1"/>
                          </a:solidFill>
                          <a:latin typeface="ＭＳ Ｐゴシック" pitchFamily="50" charset="-128"/>
                          <a:ea typeface="ＭＳ Ｐゴシック" pitchFamily="50" charset="-128"/>
                        </a:rPr>
                        <a:t>駅 </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2.2</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3,198</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50.9%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49.1%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0" name="Rectangle 8"/>
          <p:cNvSpPr>
            <a:spLocks noChangeArrowheads="1"/>
          </p:cNvSpPr>
          <p:nvPr/>
        </p:nvSpPr>
        <p:spPr bwMode="auto">
          <a:xfrm>
            <a:off x="6423025" y="409575"/>
            <a:ext cx="3314700"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就学前児童</a:t>
            </a:r>
            <a:r>
              <a:rPr lang="en-US" altLang="ja-JP" sz="1000">
                <a:latin typeface="ＭＳ Ｐゴシック" charset="-128"/>
              </a:rPr>
              <a:t>100</a:t>
            </a:r>
            <a:r>
              <a:rPr lang="ja-JP" altLang="en-US" sz="1000">
                <a:latin typeface="ＭＳ Ｐゴシック" charset="-128"/>
              </a:rPr>
              <a:t>人あたり認可保育所定員数は、枚方市を上回る</a:t>
            </a:r>
            <a:endParaRPr lang="ja-JP" altLang="en-US" sz="700">
              <a:latin typeface="ＭＳ Ｐゴシック" charset="-128"/>
            </a:endParaRPr>
          </a:p>
        </p:txBody>
      </p:sp>
      <p:sp>
        <p:nvSpPr>
          <p:cNvPr id="7271" name="Rectangle 11"/>
          <p:cNvSpPr>
            <a:spLocks noChangeArrowheads="1"/>
          </p:cNvSpPr>
          <p:nvPr/>
        </p:nvSpPr>
        <p:spPr bwMode="auto">
          <a:xfrm>
            <a:off x="3033713" y="3482975"/>
            <a:ext cx="3316287"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◆1k㎡</a:t>
            </a:r>
            <a:r>
              <a:rPr lang="ja-JP" altLang="en-US" sz="1000">
                <a:latin typeface="ＭＳ Ｐゴシック" charset="-128"/>
              </a:rPr>
              <a:t>あたりの居宅介護事業者数は、比較都市をいず</a:t>
            </a:r>
          </a:p>
          <a:p>
            <a:pPr marL="85725" indent="-85725"/>
            <a:r>
              <a:rPr lang="ja-JP" altLang="en-US" sz="1000">
                <a:latin typeface="ＭＳ Ｐゴシック" charset="-128"/>
              </a:rPr>
              <a:t>   れも上回る</a:t>
            </a:r>
          </a:p>
        </p:txBody>
      </p:sp>
      <p:sp>
        <p:nvSpPr>
          <p:cNvPr id="7272" name="Rectangle 12"/>
          <p:cNvSpPr>
            <a:spLocks noChangeArrowheads="1"/>
          </p:cNvSpPr>
          <p:nvPr/>
        </p:nvSpPr>
        <p:spPr bwMode="auto">
          <a:xfrm>
            <a:off x="3522663" y="3482975"/>
            <a:ext cx="2338387" cy="161925"/>
          </a:xfrm>
          <a:prstGeom prst="rect">
            <a:avLst/>
          </a:prstGeom>
          <a:solidFill>
            <a:srgbClr val="008000"/>
          </a:solidFill>
          <a:ln w="9525" algn="ctr">
            <a:noFill/>
            <a:miter lim="800000"/>
            <a:headEnd/>
            <a:tailEnd/>
          </a:ln>
        </p:spPr>
        <p:txBody>
          <a:bodyPr wrap="none" anchor="ctr"/>
          <a:lstStyle/>
          <a:p>
            <a:pPr algn="ctr"/>
            <a:r>
              <a:rPr lang="en-US" altLang="ja-JP" sz="1000" b="1">
                <a:solidFill>
                  <a:schemeClr val="bg1"/>
                </a:solidFill>
                <a:latin typeface="ＭＳ Ｐゴシック" charset="-128"/>
              </a:rPr>
              <a:t>1k㎡</a:t>
            </a:r>
            <a:r>
              <a:rPr lang="ja-JP" altLang="en-US" sz="1000" b="1">
                <a:solidFill>
                  <a:schemeClr val="bg1"/>
                </a:solidFill>
                <a:latin typeface="ＭＳ Ｐゴシック" charset="-128"/>
              </a:rPr>
              <a:t>あたり居宅介護事業者数</a:t>
            </a:r>
          </a:p>
        </p:txBody>
      </p:sp>
      <p:sp>
        <p:nvSpPr>
          <p:cNvPr id="7273" name="Rectangle 14"/>
          <p:cNvSpPr>
            <a:spLocks noChangeArrowheads="1"/>
          </p:cNvSpPr>
          <p:nvPr/>
        </p:nvSpPr>
        <p:spPr bwMode="auto">
          <a:xfrm>
            <a:off x="6423025" y="3482975"/>
            <a:ext cx="3314700"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dirty="0"/>
          </a:p>
          <a:p>
            <a:pPr marL="85725" indent="-85725">
              <a:spcBef>
                <a:spcPct val="15000"/>
              </a:spcBef>
            </a:pPr>
            <a:r>
              <a:rPr lang="en-US" altLang="ja-JP" sz="1000" dirty="0">
                <a:latin typeface="ＭＳ Ｐゴシック" charset="-128"/>
              </a:rPr>
              <a:t>◆</a:t>
            </a:r>
            <a:r>
              <a:rPr lang="ja-JP" altLang="en-US" sz="1000" dirty="0">
                <a:latin typeface="ＭＳ Ｐゴシック" charset="-128"/>
              </a:rPr>
              <a:t>人口千人あたりの病院・診療所数は、比較都市をいずれも上回る</a:t>
            </a:r>
          </a:p>
        </p:txBody>
      </p:sp>
      <p:sp>
        <p:nvSpPr>
          <p:cNvPr id="7274" name="Rectangle 15"/>
          <p:cNvSpPr>
            <a:spLocks noChangeArrowheads="1"/>
          </p:cNvSpPr>
          <p:nvPr/>
        </p:nvSpPr>
        <p:spPr bwMode="auto">
          <a:xfrm>
            <a:off x="6910388" y="34829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latin typeface="ＭＳ Ｐゴシック" charset="-128"/>
              </a:rPr>
              <a:t>千人あたり病院・診療所数</a:t>
            </a:r>
          </a:p>
        </p:txBody>
      </p:sp>
      <p:sp>
        <p:nvSpPr>
          <p:cNvPr id="7275" name="Rectangle 8"/>
          <p:cNvSpPr>
            <a:spLocks noChangeArrowheads="1"/>
          </p:cNvSpPr>
          <p:nvPr/>
        </p:nvSpPr>
        <p:spPr bwMode="auto">
          <a:xfrm>
            <a:off x="3033713" y="409575"/>
            <a:ext cx="3316287"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建物用途の割合は、商業の土地利用が比較都市をいずれも上回る</a:t>
            </a:r>
          </a:p>
        </p:txBody>
      </p:sp>
      <p:sp>
        <p:nvSpPr>
          <p:cNvPr id="7276" name="Rectangle 86"/>
          <p:cNvSpPr>
            <a:spLocks noChangeArrowheads="1"/>
          </p:cNvSpPr>
          <p:nvPr/>
        </p:nvSpPr>
        <p:spPr bwMode="auto">
          <a:xfrm>
            <a:off x="3522663" y="4095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建物用途の内訳</a:t>
            </a:r>
          </a:p>
        </p:txBody>
      </p:sp>
      <p:sp>
        <p:nvSpPr>
          <p:cNvPr id="7277" name="Rectangle 86"/>
          <p:cNvSpPr>
            <a:spLocks noChangeArrowheads="1"/>
          </p:cNvSpPr>
          <p:nvPr/>
        </p:nvSpPr>
        <p:spPr bwMode="auto">
          <a:xfrm>
            <a:off x="6675438" y="409575"/>
            <a:ext cx="28098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就学前児童</a:t>
            </a:r>
            <a:r>
              <a:rPr lang="en-US" altLang="ja-JP" sz="1000" b="1">
                <a:solidFill>
                  <a:schemeClr val="bg1"/>
                </a:solidFill>
              </a:rPr>
              <a:t>100</a:t>
            </a:r>
            <a:r>
              <a:rPr lang="ja-JP" altLang="en-US" sz="1000" b="1">
                <a:solidFill>
                  <a:schemeClr val="bg1"/>
                </a:solidFill>
              </a:rPr>
              <a:t>人あたり認可保育所定員数</a:t>
            </a:r>
          </a:p>
        </p:txBody>
      </p:sp>
      <p:pic>
        <p:nvPicPr>
          <p:cNvPr id="7278" name="Picture 124"/>
          <p:cNvPicPr>
            <a:picLocks noChangeAspect="1" noChangeArrowheads="1"/>
          </p:cNvPicPr>
          <p:nvPr/>
        </p:nvPicPr>
        <p:blipFill>
          <a:blip r:embed="rId2" cstate="print"/>
          <a:srcRect/>
          <a:stretch>
            <a:fillRect/>
          </a:stretch>
        </p:blipFill>
        <p:spPr bwMode="auto">
          <a:xfrm>
            <a:off x="6389688" y="855663"/>
            <a:ext cx="3500437" cy="2403475"/>
          </a:xfrm>
          <a:prstGeom prst="rect">
            <a:avLst/>
          </a:prstGeom>
          <a:noFill/>
          <a:ln w="9525">
            <a:noFill/>
            <a:miter lim="800000"/>
            <a:headEnd/>
            <a:tailEnd/>
          </a:ln>
        </p:spPr>
      </p:pic>
      <p:pic>
        <p:nvPicPr>
          <p:cNvPr id="7279" name="Picture 125"/>
          <p:cNvPicPr>
            <a:picLocks noChangeAspect="1" noChangeArrowheads="1"/>
          </p:cNvPicPr>
          <p:nvPr/>
        </p:nvPicPr>
        <p:blipFill>
          <a:blip r:embed="rId3" cstate="print"/>
          <a:srcRect/>
          <a:stretch>
            <a:fillRect/>
          </a:stretch>
        </p:blipFill>
        <p:spPr bwMode="auto">
          <a:xfrm>
            <a:off x="3003550" y="3933825"/>
            <a:ext cx="3498850" cy="2401888"/>
          </a:xfrm>
          <a:prstGeom prst="rect">
            <a:avLst/>
          </a:prstGeom>
          <a:noFill/>
          <a:ln w="9525">
            <a:noFill/>
            <a:miter lim="800000"/>
            <a:headEnd/>
            <a:tailEnd/>
          </a:ln>
        </p:spPr>
      </p:pic>
      <p:pic>
        <p:nvPicPr>
          <p:cNvPr id="7280" name="Picture 127"/>
          <p:cNvPicPr>
            <a:picLocks noChangeAspect="1" noChangeArrowheads="1"/>
          </p:cNvPicPr>
          <p:nvPr/>
        </p:nvPicPr>
        <p:blipFill>
          <a:blip r:embed="rId4" cstate="print"/>
          <a:srcRect/>
          <a:stretch>
            <a:fillRect/>
          </a:stretch>
        </p:blipFill>
        <p:spPr bwMode="auto">
          <a:xfrm>
            <a:off x="6405563" y="3933825"/>
            <a:ext cx="3500437" cy="2401888"/>
          </a:xfrm>
          <a:prstGeom prst="rect">
            <a:avLst/>
          </a:prstGeom>
          <a:noFill/>
          <a:ln w="9525">
            <a:noFill/>
            <a:miter lim="800000"/>
            <a:headEnd/>
            <a:tailEnd/>
          </a:ln>
        </p:spPr>
      </p:pic>
      <p:grpSp>
        <p:nvGrpSpPr>
          <p:cNvPr id="2" name="グループ化 46"/>
          <p:cNvGrpSpPr>
            <a:grpSpLocks/>
          </p:cNvGrpSpPr>
          <p:nvPr/>
        </p:nvGrpSpPr>
        <p:grpSpPr bwMode="auto">
          <a:xfrm>
            <a:off x="3392488" y="3051175"/>
            <a:ext cx="3197225" cy="449263"/>
            <a:chOff x="3132138" y="3051175"/>
            <a:chExt cx="2951162" cy="449833"/>
          </a:xfrm>
        </p:grpSpPr>
        <p:sp>
          <p:nvSpPr>
            <p:cNvPr id="7292" name="テキスト ボックス 34"/>
            <p:cNvSpPr txBox="1">
              <a:spLocks noChangeArrowheads="1"/>
            </p:cNvSpPr>
            <p:nvPr/>
          </p:nvSpPr>
          <p:spPr bwMode="auto">
            <a:xfrm>
              <a:off x="3708400" y="3193033"/>
              <a:ext cx="2374900" cy="307975"/>
            </a:xfrm>
            <a:prstGeom prst="rect">
              <a:avLst/>
            </a:prstGeom>
            <a:noFill/>
            <a:ln w="9525">
              <a:noFill/>
              <a:miter lim="800000"/>
              <a:headEnd/>
              <a:tailEnd/>
            </a:ln>
          </p:spPr>
          <p:txBody>
            <a:bodyPr>
              <a:spAutoFit/>
            </a:bodyPr>
            <a:lstStyle/>
            <a:p>
              <a:r>
                <a:rPr lang="ja-JP" altLang="en-US" sz="700"/>
                <a:t>（特別区：</a:t>
              </a:r>
              <a:r>
                <a:rPr lang="en-US" altLang="ja-JP" sz="700"/>
                <a:t>H27</a:t>
              </a:r>
              <a:r>
                <a:rPr lang="ja-JP" altLang="en-US" sz="700"/>
                <a:t>建物用途別土地利用現況調査）</a:t>
              </a:r>
              <a:endParaRPr lang="en-US" altLang="ja-JP" sz="700"/>
            </a:p>
            <a:p>
              <a:r>
                <a:rPr lang="ja-JP" altLang="en-US" sz="700"/>
                <a:t>（各市：</a:t>
              </a:r>
              <a:r>
                <a:rPr lang="en-US" altLang="ja-JP" sz="700"/>
                <a:t>H27</a:t>
              </a:r>
              <a:r>
                <a:rPr lang="ja-JP" altLang="en-US" sz="700"/>
                <a:t>府都市計画基礎調査（土地利用現況調査））</a:t>
              </a:r>
              <a:endParaRPr lang="en-US" altLang="ja-JP" sz="700"/>
            </a:p>
          </p:txBody>
        </p:sp>
        <p:sp>
          <p:nvSpPr>
            <p:cNvPr id="7293" name="Text Box 22"/>
            <p:cNvSpPr txBox="1">
              <a:spLocks noChangeArrowheads="1"/>
            </p:cNvSpPr>
            <p:nvPr/>
          </p:nvSpPr>
          <p:spPr bwMode="auto">
            <a:xfrm>
              <a:off x="3132138" y="3051175"/>
              <a:ext cx="2663825" cy="200025"/>
            </a:xfrm>
            <a:prstGeom prst="rect">
              <a:avLst/>
            </a:prstGeom>
            <a:noFill/>
            <a:ln w="9525" algn="ctr">
              <a:noFill/>
              <a:miter lim="800000"/>
              <a:headEnd/>
              <a:tailEnd/>
            </a:ln>
          </p:spPr>
          <p:txBody>
            <a:bodyPr>
              <a:spAutoFit/>
            </a:bodyPr>
            <a:lstStyle/>
            <a:p>
              <a:pPr>
                <a:spcBef>
                  <a:spcPct val="50000"/>
                </a:spcBef>
              </a:pPr>
              <a:r>
                <a:rPr lang="en-US" altLang="ja-JP" sz="700">
                  <a:latin typeface="ＭＳ Ｐゴシック" charset="-128"/>
                </a:rPr>
                <a:t>※</a:t>
              </a:r>
              <a:r>
                <a:rPr lang="ja-JP" altLang="en-US" sz="700">
                  <a:latin typeface="ＭＳ Ｐゴシック" charset="-128"/>
                </a:rPr>
                <a:t>京都市・神戸市・尼崎市・西宮市はデータが無いため記載せず</a:t>
              </a:r>
            </a:p>
          </p:txBody>
        </p:sp>
      </p:grpSp>
      <p:sp>
        <p:nvSpPr>
          <p:cNvPr id="7282" name="Text Box 111"/>
          <p:cNvSpPr txBox="1">
            <a:spLocks noChangeArrowheads="1"/>
          </p:cNvSpPr>
          <p:nvPr/>
        </p:nvSpPr>
        <p:spPr bwMode="auto">
          <a:xfrm>
            <a:off x="3549650" y="6530975"/>
            <a:ext cx="2886075" cy="107950"/>
          </a:xfrm>
          <a:prstGeom prst="rect">
            <a:avLst/>
          </a:prstGeom>
          <a:noFill/>
          <a:ln w="9525" cap="rnd" algn="ctr">
            <a:noFill/>
            <a:prstDash val="sysDot"/>
            <a:miter lim="800000"/>
            <a:headEnd/>
            <a:tailEnd/>
          </a:ln>
        </p:spPr>
        <p:txBody>
          <a:bodyPr lIns="0" tIns="0" rIns="0" bIns="0">
            <a:spAutoFit/>
          </a:bodyPr>
          <a:lstStyle/>
          <a:p>
            <a:pPr>
              <a:spcBef>
                <a:spcPct val="50000"/>
              </a:spcBef>
            </a:pPr>
            <a:r>
              <a:rPr lang="ja-JP" altLang="en-US" sz="700">
                <a:latin typeface="ＭＳ Ｐゴシック" charset="-128"/>
              </a:rPr>
              <a:t>（Ｈ</a:t>
            </a:r>
            <a:r>
              <a:rPr lang="en-US" altLang="ja-JP" sz="700">
                <a:latin typeface="ＭＳ Ｐゴシック" charset="-128"/>
              </a:rPr>
              <a:t>29</a:t>
            </a:r>
            <a:r>
              <a:rPr lang="ja-JP" altLang="en-US" sz="700">
                <a:latin typeface="ＭＳ Ｐゴシック" charset="-128"/>
              </a:rPr>
              <a:t>年</a:t>
            </a:r>
            <a:r>
              <a:rPr lang="en-US" altLang="ja-JP" sz="700">
                <a:latin typeface="ＭＳ Ｐゴシック" charset="-128"/>
              </a:rPr>
              <a:t>4</a:t>
            </a:r>
            <a:r>
              <a:rPr lang="ja-JP" altLang="en-US" sz="700">
                <a:latin typeface="ＭＳ Ｐゴシック" charset="-128"/>
              </a:rPr>
              <a:t>月厚生労働省ＨＰ「介護サービス情報公表システム」より算出）</a:t>
            </a:r>
          </a:p>
        </p:txBody>
      </p:sp>
      <p:sp>
        <p:nvSpPr>
          <p:cNvPr id="7283" name="AutoShape 112"/>
          <p:cNvSpPr>
            <a:spLocks noChangeArrowheads="1"/>
          </p:cNvSpPr>
          <p:nvPr/>
        </p:nvSpPr>
        <p:spPr bwMode="auto">
          <a:xfrm>
            <a:off x="6904038" y="6308725"/>
            <a:ext cx="2706687" cy="438150"/>
          </a:xfrm>
          <a:prstGeom prst="bracketPair">
            <a:avLst>
              <a:gd name="adj" fmla="val 16667"/>
            </a:avLst>
          </a:prstGeom>
          <a:noFill/>
          <a:ln w="9525">
            <a:solidFill>
              <a:schemeClr val="tx1"/>
            </a:solidFill>
            <a:round/>
            <a:headEnd/>
            <a:tailEnd/>
          </a:ln>
        </p:spPr>
        <p:txBody>
          <a:bodyPr wrap="none" anchor="ctr"/>
          <a:lstStyle/>
          <a:p>
            <a:pPr>
              <a:spcBef>
                <a:spcPct val="50000"/>
              </a:spcBef>
            </a:pPr>
            <a:r>
              <a:rPr lang="ja-JP" altLang="en-US" sz="500">
                <a:latin typeface="ＭＳ Ｐゴシック" charset="-128"/>
              </a:rPr>
              <a:t>特別区：平成</a:t>
            </a:r>
            <a:r>
              <a:rPr lang="en-US" altLang="ja-JP" sz="500">
                <a:latin typeface="ＭＳ Ｐゴシック" charset="-128"/>
              </a:rPr>
              <a:t>29</a:t>
            </a:r>
            <a:r>
              <a:rPr lang="ja-JP" altLang="en-US" sz="500">
                <a:latin typeface="ＭＳ Ｐゴシック" charset="-128"/>
              </a:rPr>
              <a:t>年</a:t>
            </a:r>
            <a:r>
              <a:rPr lang="en-US" altLang="ja-JP" sz="500">
                <a:latin typeface="ＭＳ Ｐゴシック" charset="-128"/>
              </a:rPr>
              <a:t>3</a:t>
            </a:r>
            <a:r>
              <a:rPr lang="ja-JP" altLang="en-US" sz="500">
                <a:latin typeface="ＭＳ Ｐゴシック" charset="-128"/>
              </a:rPr>
              <a:t>月副首都推進局調べ</a:t>
            </a:r>
            <a:endParaRPr lang="en-US" altLang="ja-JP" sz="500">
              <a:latin typeface="ＭＳ Ｐゴシック" charset="-128"/>
            </a:endParaRPr>
          </a:p>
          <a:p>
            <a:pPr>
              <a:spcBef>
                <a:spcPct val="50000"/>
              </a:spcBef>
            </a:pPr>
            <a:r>
              <a:rPr lang="ja-JP" altLang="en-US" sz="500">
                <a:latin typeface="ＭＳ Ｐゴシック" charset="-128"/>
              </a:rPr>
              <a:t>堺市、豊中市、高槻市、東大阪市、枚方市：</a:t>
            </a:r>
            <a:r>
              <a:rPr lang="en-US" altLang="ja-JP" sz="500">
                <a:latin typeface="ＭＳ Ｐゴシック" charset="-128"/>
              </a:rPr>
              <a:t>H27</a:t>
            </a:r>
            <a:r>
              <a:rPr lang="ja-JP" altLang="en-US" sz="500">
                <a:latin typeface="ＭＳ Ｐゴシック" charset="-128"/>
              </a:rPr>
              <a:t>大阪府医療施設調査</a:t>
            </a:r>
            <a:endParaRPr lang="en-US" altLang="ja-JP" sz="500">
              <a:latin typeface="ＭＳ Ｐゴシック" charset="-128"/>
            </a:endParaRPr>
          </a:p>
          <a:p>
            <a:pPr>
              <a:spcBef>
                <a:spcPct val="50000"/>
              </a:spcBef>
            </a:pPr>
            <a:r>
              <a:rPr lang="ja-JP" altLang="en-US" sz="500">
                <a:latin typeface="ＭＳ Ｐゴシック" charset="-128"/>
              </a:rPr>
              <a:t>神戸市、尼崎市、西宮市：</a:t>
            </a:r>
            <a:r>
              <a:rPr lang="en-US" altLang="ja-JP" sz="500">
                <a:latin typeface="ＭＳ Ｐゴシック" charset="-128"/>
              </a:rPr>
              <a:t>H27</a:t>
            </a:r>
            <a:r>
              <a:rPr lang="ja-JP" altLang="en-US" sz="500">
                <a:latin typeface="ＭＳ Ｐゴシック" charset="-128"/>
              </a:rPr>
              <a:t>兵庫県医療施設調査</a:t>
            </a:r>
            <a:endParaRPr lang="en-US" altLang="ja-JP" sz="500">
              <a:latin typeface="ＭＳ Ｐゴシック" charset="-128"/>
            </a:endParaRPr>
          </a:p>
          <a:p>
            <a:pPr>
              <a:spcBef>
                <a:spcPct val="50000"/>
              </a:spcBef>
            </a:pPr>
            <a:r>
              <a:rPr lang="ja-JP" altLang="en-US" sz="500">
                <a:latin typeface="ＭＳ Ｐゴシック" charset="-128"/>
              </a:rPr>
              <a:t>京都市：</a:t>
            </a:r>
            <a:r>
              <a:rPr lang="en-US" altLang="ja-JP" sz="500">
                <a:latin typeface="ＭＳ Ｐゴシック" charset="-128"/>
              </a:rPr>
              <a:t>H27</a:t>
            </a:r>
            <a:r>
              <a:rPr lang="ja-JP" altLang="en-US" sz="500">
                <a:latin typeface="ＭＳ Ｐゴシック" charset="-128"/>
              </a:rPr>
              <a:t>京都市統計書</a:t>
            </a:r>
          </a:p>
        </p:txBody>
      </p:sp>
      <p:grpSp>
        <p:nvGrpSpPr>
          <p:cNvPr id="3" name="グループ化 43"/>
          <p:cNvGrpSpPr>
            <a:grpSpLocks/>
          </p:cNvGrpSpPr>
          <p:nvPr/>
        </p:nvGrpSpPr>
        <p:grpSpPr bwMode="auto">
          <a:xfrm>
            <a:off x="7215188" y="3165475"/>
            <a:ext cx="2833687" cy="276225"/>
            <a:chOff x="6659563" y="3165475"/>
            <a:chExt cx="2616200" cy="275997"/>
          </a:xfrm>
        </p:grpSpPr>
        <p:sp>
          <p:nvSpPr>
            <p:cNvPr id="7290" name="Text Box 110"/>
            <p:cNvSpPr txBox="1">
              <a:spLocks noChangeArrowheads="1"/>
            </p:cNvSpPr>
            <p:nvPr/>
          </p:nvSpPr>
          <p:spPr bwMode="auto">
            <a:xfrm>
              <a:off x="6754813" y="3333750"/>
              <a:ext cx="2520950" cy="107722"/>
            </a:xfrm>
            <a:prstGeom prst="rect">
              <a:avLst/>
            </a:prstGeom>
            <a:noFill/>
            <a:ln w="9525" algn="ctr">
              <a:noFill/>
              <a:miter lim="800000"/>
              <a:headEnd/>
              <a:tailEnd/>
            </a:ln>
          </p:spPr>
          <p:txBody>
            <a:bodyPr lIns="0" tIns="0" rIns="0" bIns="0">
              <a:spAutoFit/>
            </a:bodyPr>
            <a:lstStyle/>
            <a:p>
              <a:pPr>
                <a:spcBef>
                  <a:spcPct val="50000"/>
                </a:spcBef>
              </a:pPr>
              <a:r>
                <a:rPr lang="ja-JP" altLang="en-US" sz="700">
                  <a:latin typeface="ＭＳ Ｐゴシック" charset="-128"/>
                </a:rPr>
                <a:t>（各市：</a:t>
              </a:r>
              <a:r>
                <a:rPr lang="en-US" altLang="ja-JP" sz="700">
                  <a:latin typeface="ＭＳ Ｐゴシック" charset="-128"/>
                </a:rPr>
                <a:t>H27</a:t>
              </a:r>
              <a:r>
                <a:rPr lang="ja-JP" altLang="en-US" sz="700">
                  <a:latin typeface="ＭＳ Ｐゴシック" charset="-128"/>
                </a:rPr>
                <a:t>年度福祉行政報告例及び</a:t>
              </a:r>
              <a:r>
                <a:rPr lang="en-US" altLang="ja-JP" sz="700">
                  <a:latin typeface="ＭＳ Ｐゴシック" charset="-128"/>
                </a:rPr>
                <a:t>H27</a:t>
              </a:r>
              <a:r>
                <a:rPr lang="ja-JP" altLang="en-US" sz="700">
                  <a:latin typeface="ＭＳ Ｐゴシック" charset="-128"/>
                </a:rPr>
                <a:t>国勢調査より算出）</a:t>
              </a:r>
              <a:endParaRPr lang="ja-JP" altLang="en-US" sz="700">
                <a:latin typeface="HG丸ｺﾞｼｯｸM-PRO" pitchFamily="50" charset="-128"/>
              </a:endParaRPr>
            </a:p>
          </p:txBody>
        </p:sp>
        <p:sp>
          <p:nvSpPr>
            <p:cNvPr id="47" name="テキスト ボックス 46"/>
            <p:cNvSpPr txBox="1">
              <a:spLocks noChangeArrowheads="1"/>
            </p:cNvSpPr>
            <p:nvPr/>
          </p:nvSpPr>
          <p:spPr bwMode="auto">
            <a:xfrm>
              <a:off x="6659563" y="3165475"/>
              <a:ext cx="1943463" cy="199860"/>
            </a:xfrm>
            <a:prstGeom prst="rect">
              <a:avLst/>
            </a:prstGeom>
            <a:noFill/>
            <a:ln w="9525">
              <a:noFill/>
              <a:miter lim="800000"/>
              <a:headEnd/>
              <a:tailEnd/>
            </a:ln>
          </p:spPr>
          <p:txBody>
            <a:bodyPr>
              <a:spAutoFit/>
            </a:bodyPr>
            <a:lstStyle/>
            <a:p>
              <a:pPr>
                <a:defRPr/>
              </a:pPr>
              <a:r>
                <a:rPr lang="ja-JP" altLang="en-US" sz="700" dirty="0">
                  <a:latin typeface="+mn-ea"/>
                  <a:ea typeface="+mn-ea"/>
                </a:rPr>
                <a:t>（特別区：</a:t>
              </a:r>
              <a:r>
                <a:rPr lang="en-US" altLang="ja-JP" sz="700" dirty="0">
                  <a:latin typeface="+mn-ea"/>
                  <a:ea typeface="+mn-ea"/>
                </a:rPr>
                <a:t>H29</a:t>
              </a:r>
              <a:r>
                <a:rPr lang="ja-JP" altLang="en-US" sz="700" dirty="0">
                  <a:latin typeface="+mn-ea"/>
                  <a:ea typeface="+mn-ea"/>
                </a:rPr>
                <a:t>年</a:t>
              </a:r>
              <a:r>
                <a:rPr lang="en-US" altLang="ja-JP" sz="700" dirty="0">
                  <a:latin typeface="+mn-ea"/>
                  <a:ea typeface="+mn-ea"/>
                </a:rPr>
                <a:t>4</a:t>
              </a:r>
              <a:r>
                <a:rPr lang="ja-JP" altLang="en-US" sz="700" dirty="0">
                  <a:latin typeface="+mn-ea"/>
                  <a:ea typeface="+mn-ea"/>
                </a:rPr>
                <a:t>月副首都推進局調べ）</a:t>
              </a:r>
              <a:endParaRPr lang="en-US" altLang="ja-JP" sz="700" dirty="0">
                <a:latin typeface="+mn-ea"/>
                <a:ea typeface="+mn-ea"/>
              </a:endParaRPr>
            </a:p>
          </p:txBody>
        </p:sp>
      </p:grpSp>
      <p:sp>
        <p:nvSpPr>
          <p:cNvPr id="7285" name="AutoShape 9"/>
          <p:cNvSpPr>
            <a:spLocks noChangeArrowheads="1"/>
          </p:cNvSpPr>
          <p:nvPr/>
        </p:nvSpPr>
        <p:spPr bwMode="auto">
          <a:xfrm>
            <a:off x="6640513" y="1047750"/>
            <a:ext cx="312737" cy="2208213"/>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6" name="AutoShape 13"/>
          <p:cNvSpPr>
            <a:spLocks noChangeArrowheads="1"/>
          </p:cNvSpPr>
          <p:nvPr/>
        </p:nvSpPr>
        <p:spPr bwMode="auto">
          <a:xfrm>
            <a:off x="3267075" y="4168775"/>
            <a:ext cx="282575" cy="2162175"/>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7" name="AutoShape 13"/>
          <p:cNvSpPr>
            <a:spLocks noChangeArrowheads="1"/>
          </p:cNvSpPr>
          <p:nvPr/>
        </p:nvSpPr>
        <p:spPr bwMode="auto">
          <a:xfrm>
            <a:off x="6659563" y="4149725"/>
            <a:ext cx="277812" cy="2160588"/>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pic>
        <p:nvPicPr>
          <p:cNvPr id="7288" name="Picture 126"/>
          <p:cNvPicPr>
            <a:picLocks noChangeAspect="1" noChangeArrowheads="1"/>
          </p:cNvPicPr>
          <p:nvPr/>
        </p:nvPicPr>
        <p:blipFill>
          <a:blip r:embed="rId5" cstate="print"/>
          <a:srcRect/>
          <a:stretch>
            <a:fillRect/>
          </a:stretch>
        </p:blipFill>
        <p:spPr bwMode="auto">
          <a:xfrm>
            <a:off x="2957513" y="879475"/>
            <a:ext cx="3544887" cy="2216150"/>
          </a:xfrm>
          <a:prstGeom prst="rect">
            <a:avLst/>
          </a:prstGeom>
          <a:noFill/>
          <a:ln w="9525">
            <a:noFill/>
            <a:miter lim="800000"/>
            <a:headEnd/>
            <a:tailEnd/>
          </a:ln>
        </p:spPr>
      </p:pic>
      <p:sp>
        <p:nvSpPr>
          <p:cNvPr id="7289" name="AutoShape 13"/>
          <p:cNvSpPr>
            <a:spLocks noChangeArrowheads="1"/>
          </p:cNvSpPr>
          <p:nvPr/>
        </p:nvSpPr>
        <p:spPr bwMode="auto">
          <a:xfrm rot="5400000">
            <a:off x="4597401" y="-401638"/>
            <a:ext cx="234950" cy="3343275"/>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sp>
        <p:nvSpPr>
          <p:cNvPr id="30" name="正方形/長方形 27"/>
          <p:cNvSpPr>
            <a:spLocks noChangeArrowheads="1"/>
          </p:cNvSpPr>
          <p:nvPr/>
        </p:nvSpPr>
        <p:spPr bwMode="auto">
          <a:xfrm>
            <a:off x="887412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-90</a:t>
            </a:r>
            <a:endParaRPr lang="ja-JP" altLang="en-US" sz="1100" b="1" dirty="0">
              <a:solidFill>
                <a:srgbClr val="000000"/>
              </a:solidFill>
              <a:latin typeface="Meiryo UI" pitchFamily="50" charset="-128"/>
              <a:ea typeface="Meiryo UI" pitchFamily="50" charset="-128"/>
              <a:cs typeface="Meiryo UI" pitchFamily="50" charset="-128"/>
            </a:endParaRPr>
          </a:p>
        </p:txBody>
      </p:sp>
      <p:cxnSp>
        <p:nvCxnSpPr>
          <p:cNvPr id="31" name="直線コネクタ 30"/>
          <p:cNvCxnSpPr/>
          <p:nvPr/>
        </p:nvCxnSpPr>
        <p:spPr>
          <a:xfrm>
            <a:off x="9423400" y="3198813"/>
            <a:ext cx="2873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a:latin typeface="HGS創英角ｺﾞｼｯｸUB" pitchFamily="50" charset="-128"/>
              </a:rPr>
              <a:t>第六区</a:t>
            </a:r>
          </a:p>
          <a:p>
            <a:pPr algn="ctr">
              <a:spcBef>
                <a:spcPct val="50000"/>
              </a:spcBef>
              <a:buFont typeface="Wingdings" pitchFamily="2" charset="2"/>
              <a:buNone/>
            </a:pPr>
            <a:r>
              <a:rPr lang="ja-JP" altLang="en-US" sz="2400" b="1">
                <a:latin typeface="HGS創英角ｺﾞｼｯｸUB" pitchFamily="50" charset="-128"/>
              </a:rPr>
              <a:t>（</a:t>
            </a:r>
            <a:r>
              <a:rPr lang="ja-JP" altLang="en-US" sz="2400" b="1">
                <a:latin typeface="ＭＳ Ｐゴシック" charset="-128"/>
              </a:rPr>
              <a:t>天王寺区・生野区・阿倍野区・東住吉区・平野区</a:t>
            </a:r>
            <a:r>
              <a:rPr lang="ja-JP" altLang="en-US" sz="2400" b="1">
                <a:latin typeface="HGS創英角ｺﾞｼｯｸUB" pitchFamily="50" charset="-128"/>
              </a:rPr>
              <a:t>）</a:t>
            </a:r>
          </a:p>
        </p:txBody>
      </p:sp>
      <p:sp>
        <p:nvSpPr>
          <p:cNvPr id="3" name="正方形/長方形 27"/>
          <p:cNvSpPr>
            <a:spLocks noChangeArrowheads="1"/>
          </p:cNvSpPr>
          <p:nvPr/>
        </p:nvSpPr>
        <p:spPr bwMode="auto">
          <a:xfrm>
            <a:off x="8863012" y="657479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-91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97"/>
          <p:cNvGrpSpPr>
            <a:grpSpLocks/>
          </p:cNvGrpSpPr>
          <p:nvPr/>
        </p:nvGrpSpPr>
        <p:grpSpPr bwMode="auto">
          <a:xfrm>
            <a:off x="5399088" y="1557338"/>
            <a:ext cx="4308475" cy="4464050"/>
            <a:chOff x="4966939" y="1267967"/>
            <a:chExt cx="3977035" cy="4464496"/>
          </a:xfrm>
        </p:grpSpPr>
        <p:grpSp>
          <p:nvGrpSpPr>
            <p:cNvPr id="4" name="グループ化 91"/>
            <p:cNvGrpSpPr>
              <a:grpSpLocks/>
            </p:cNvGrpSpPr>
            <p:nvPr/>
          </p:nvGrpSpPr>
          <p:grpSpPr bwMode="auto">
            <a:xfrm>
              <a:off x="4966939" y="1267967"/>
              <a:ext cx="3977035" cy="4464496"/>
              <a:chOff x="1704541" y="135903"/>
              <a:chExt cx="5713844" cy="6414122"/>
            </a:xfrm>
          </p:grpSpPr>
          <p:grpSp>
            <p:nvGrpSpPr>
              <p:cNvPr id="5" name="グループ化 87"/>
              <p:cNvGrpSpPr>
                <a:grpSpLocks/>
              </p:cNvGrpSpPr>
              <p:nvPr/>
            </p:nvGrpSpPr>
            <p:grpSpPr bwMode="auto">
              <a:xfrm>
                <a:off x="1704541" y="135903"/>
                <a:ext cx="5713844" cy="6414122"/>
                <a:chOff x="1704542" y="135903"/>
                <a:chExt cx="5713843" cy="6414122"/>
              </a:xfrm>
            </p:grpSpPr>
            <p:grpSp>
              <p:nvGrpSpPr>
                <p:cNvPr id="6" name="グループ化 86"/>
                <p:cNvGrpSpPr>
                  <a:grpSpLocks/>
                </p:cNvGrpSpPr>
                <p:nvPr/>
              </p:nvGrpSpPr>
              <p:grpSpPr bwMode="auto">
                <a:xfrm>
                  <a:off x="1704542" y="135903"/>
                  <a:ext cx="5713843" cy="6414122"/>
                  <a:chOff x="1704542" y="135903"/>
                  <a:chExt cx="5713843" cy="6414122"/>
                </a:xfrm>
              </p:grpSpPr>
              <p:grpSp>
                <p:nvGrpSpPr>
                  <p:cNvPr id="7" name="グループ化 85"/>
                  <p:cNvGrpSpPr>
                    <a:grpSpLocks/>
                  </p:cNvGrpSpPr>
                  <p:nvPr/>
                </p:nvGrpSpPr>
                <p:grpSpPr bwMode="auto">
                  <a:xfrm>
                    <a:off x="1704542" y="135903"/>
                    <a:ext cx="5713843" cy="6414122"/>
                    <a:chOff x="1704542" y="135903"/>
                    <a:chExt cx="5713843" cy="6414122"/>
                  </a:xfrm>
                </p:grpSpPr>
                <p:grpSp>
                  <p:nvGrpSpPr>
                    <p:cNvPr id="8" name="グループ化 84"/>
                    <p:cNvGrpSpPr>
                      <a:grpSpLocks/>
                    </p:cNvGrpSpPr>
                    <p:nvPr/>
                  </p:nvGrpSpPr>
                  <p:grpSpPr bwMode="auto">
                    <a:xfrm>
                      <a:off x="1704542" y="135903"/>
                      <a:ext cx="5713843" cy="6414122"/>
                      <a:chOff x="1704542" y="135903"/>
                      <a:chExt cx="5713843" cy="6414122"/>
                    </a:xfrm>
                  </p:grpSpPr>
                  <p:grpSp>
                    <p:nvGrpSpPr>
                      <p:cNvPr id="9" name="グループ化 83"/>
                      <p:cNvGrpSpPr>
                        <a:grpSpLocks/>
                      </p:cNvGrpSpPr>
                      <p:nvPr/>
                    </p:nvGrpSpPr>
                    <p:grpSpPr bwMode="auto">
                      <a:xfrm>
                        <a:off x="1704542" y="135903"/>
                        <a:ext cx="5713843" cy="6414122"/>
                        <a:chOff x="1704542" y="135903"/>
                        <a:chExt cx="5713843" cy="6414122"/>
                      </a:xfrm>
                    </p:grpSpPr>
                    <p:grpSp>
                      <p:nvGrpSpPr>
                        <p:cNvPr id="10" name="グループ化 1"/>
                        <p:cNvGrpSpPr>
                          <a:grpSpLocks/>
                        </p:cNvGrpSpPr>
                        <p:nvPr/>
                      </p:nvGrpSpPr>
                      <p:grpSpPr bwMode="auto">
                        <a:xfrm>
                          <a:off x="1704542" y="307601"/>
                          <a:ext cx="5713843" cy="6242424"/>
                          <a:chOff x="-21070" y="-374"/>
                          <a:chExt cx="5713656" cy="6242051"/>
                        </a:xfrm>
                      </p:grpSpPr>
                      <p:pic>
                        <p:nvPicPr>
                          <p:cNvPr id="3260" name="Picture 9"/>
                          <p:cNvPicPr>
                            <a:picLocks noChangeAspect="1" noChangeArrowheads="1"/>
                          </p:cNvPicPr>
                          <p:nvPr/>
                        </p:nvPicPr>
                        <p:blipFill>
                          <a:blip r:embed="rId3" cstate="print"/>
                          <a:srcRect l="25887" t="980" r="40620" b="9425"/>
                          <a:stretch>
                            <a:fillRect/>
                          </a:stretch>
                        </p:blipFill>
                        <p:spPr bwMode="gray">
                          <a:xfrm>
                            <a:off x="67237" y="33618"/>
                            <a:ext cx="5625349" cy="6152032"/>
                          </a:xfrm>
                          <a:prstGeom prst="rect">
                            <a:avLst/>
                          </a:prstGeom>
                          <a:noFill/>
                          <a:ln w="1">
                            <a:noFill/>
                            <a:miter lim="800000"/>
                            <a:headEnd/>
                            <a:tailEnd/>
                          </a:ln>
                        </p:spPr>
                      </p:pic>
                      <p:sp>
                        <p:nvSpPr>
                          <p:cNvPr id="172" name="正方形/長方形 3"/>
                          <p:cNvSpPr/>
                          <p:nvPr/>
                        </p:nvSpPr>
                        <p:spPr bwMode="gray">
                          <a:xfrm>
                            <a:off x="-21070" y="446047"/>
                            <a:ext cx="827364" cy="510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79" name="正方形/長方形 4"/>
                          <p:cNvSpPr/>
                          <p:nvPr/>
                        </p:nvSpPr>
                        <p:spPr bwMode="gray">
                          <a:xfrm>
                            <a:off x="2087" y="1757534"/>
                            <a:ext cx="734734" cy="255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1" name="正方形/長方形 5"/>
                          <p:cNvSpPr/>
                          <p:nvPr/>
                        </p:nvSpPr>
                        <p:spPr bwMode="gray">
                          <a:xfrm>
                            <a:off x="56824" y="5990784"/>
                            <a:ext cx="1549466" cy="250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4" name="正方形/長方形 6"/>
                          <p:cNvSpPr/>
                          <p:nvPr/>
                        </p:nvSpPr>
                        <p:spPr bwMode="gray">
                          <a:xfrm>
                            <a:off x="3808384" y="35495"/>
                            <a:ext cx="448420" cy="713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5" name="正方形/長方形 7"/>
                          <p:cNvSpPr/>
                          <p:nvPr/>
                        </p:nvSpPr>
                        <p:spPr bwMode="gray">
                          <a:xfrm>
                            <a:off x="2416813" y="-999"/>
                            <a:ext cx="195788" cy="168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88" name="正方形/長方形 8"/>
                          <p:cNvSpPr/>
                          <p:nvPr/>
                        </p:nvSpPr>
                        <p:spPr bwMode="gray">
                          <a:xfrm>
                            <a:off x="71561" y="5810596"/>
                            <a:ext cx="193683" cy="168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139" name="円/楕円 138"/>
                        <p:cNvSpPr/>
                        <p:nvPr/>
                      </p:nvSpPr>
                      <p:spPr bwMode="gray">
                        <a:xfrm>
                          <a:off x="3195110" y="1579764"/>
                          <a:ext cx="145267" cy="14370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0" name="円/楕円 139"/>
                        <p:cNvSpPr/>
                        <p:nvPr/>
                      </p:nvSpPr>
                      <p:spPr bwMode="gray">
                        <a:xfrm>
                          <a:off x="3603542" y="4056911"/>
                          <a:ext cx="145267" cy="14826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1" name="円/楕円 140"/>
                        <p:cNvSpPr/>
                        <p:nvPr/>
                      </p:nvSpPr>
                      <p:spPr bwMode="gray">
                        <a:xfrm>
                          <a:off x="4691993" y="4198332"/>
                          <a:ext cx="147373" cy="14826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3" name="正方形/長方形 142"/>
                        <p:cNvSpPr/>
                        <p:nvPr/>
                      </p:nvSpPr>
                      <p:spPr bwMode="gray">
                        <a:xfrm>
                          <a:off x="5028844" y="4928246"/>
                          <a:ext cx="1006344" cy="40601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谷町</a:t>
                          </a:r>
                          <a:r>
                            <a:rPr lang="ja-JP" altLang="en-US" sz="700" dirty="0">
                              <a:solidFill>
                                <a:schemeClr val="tx1"/>
                              </a:solidFill>
                            </a:rPr>
                            <a:t>線</a:t>
                          </a:r>
                        </a:p>
                      </p:txBody>
                    </p:sp>
                    <p:sp>
                      <p:nvSpPr>
                        <p:cNvPr id="144" name="円/楕円 143"/>
                        <p:cNvSpPr/>
                        <p:nvPr/>
                      </p:nvSpPr>
                      <p:spPr bwMode="gray">
                        <a:xfrm>
                          <a:off x="3117212" y="3089774"/>
                          <a:ext cx="145268" cy="14370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45" name="フリーフォーム 144"/>
                        <p:cNvSpPr/>
                        <p:nvPr/>
                      </p:nvSpPr>
                      <p:spPr bwMode="gray">
                        <a:xfrm>
                          <a:off x="2477194" y="2400918"/>
                          <a:ext cx="713705" cy="2417841"/>
                        </a:xfrm>
                        <a:custGeom>
                          <a:avLst/>
                          <a:gdLst>
                            <a:gd name="connsiteX0" fmla="*/ 0 w 714375"/>
                            <a:gd name="connsiteY0" fmla="*/ 0 h 2419350"/>
                            <a:gd name="connsiteX1" fmla="*/ 609600 w 714375"/>
                            <a:gd name="connsiteY1" fmla="*/ 180975 h 2419350"/>
                            <a:gd name="connsiteX2" fmla="*/ 628650 w 714375"/>
                            <a:gd name="connsiteY2" fmla="*/ 542925 h 2419350"/>
                            <a:gd name="connsiteX3" fmla="*/ 495300 w 714375"/>
                            <a:gd name="connsiteY3" fmla="*/ 1447800 h 2419350"/>
                            <a:gd name="connsiteX4" fmla="*/ 419100 w 714375"/>
                            <a:gd name="connsiteY4" fmla="*/ 2419350 h 241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 h="2419350">
                              <a:moveTo>
                                <a:pt x="0" y="0"/>
                              </a:moveTo>
                              <a:cubicBezTo>
                                <a:pt x="252412" y="45244"/>
                                <a:pt x="504825" y="90488"/>
                                <a:pt x="609600" y="180975"/>
                              </a:cubicBezTo>
                              <a:cubicBezTo>
                                <a:pt x="714375" y="271462"/>
                                <a:pt x="647700" y="331788"/>
                                <a:pt x="628650" y="542925"/>
                              </a:cubicBezTo>
                              <a:cubicBezTo>
                                <a:pt x="609600" y="754062"/>
                                <a:pt x="530225" y="1135063"/>
                                <a:pt x="495300" y="1447800"/>
                              </a:cubicBezTo>
                              <a:cubicBezTo>
                                <a:pt x="460375" y="1760538"/>
                                <a:pt x="439737" y="2089944"/>
                                <a:pt x="419100" y="2419350"/>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46" name="正方形/長方形 145"/>
                        <p:cNvSpPr/>
                        <p:nvPr/>
                      </p:nvSpPr>
                      <p:spPr bwMode="gray">
                        <a:xfrm rot="16748843">
                          <a:off x="2327578" y="3442727"/>
                          <a:ext cx="1069780" cy="2863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47" name="正方形/長方形 146"/>
                        <p:cNvSpPr/>
                        <p:nvPr/>
                      </p:nvSpPr>
                      <p:spPr bwMode="gray">
                        <a:xfrm>
                          <a:off x="2832994" y="719834"/>
                          <a:ext cx="1145295" cy="3238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sp>
                      <p:nvSpPr>
                        <p:cNvPr id="148" name="フリーフォーム 147"/>
                        <p:cNvSpPr/>
                        <p:nvPr/>
                      </p:nvSpPr>
                      <p:spPr bwMode="gray">
                        <a:xfrm>
                          <a:off x="2763518" y="970742"/>
                          <a:ext cx="1210561" cy="41058"/>
                        </a:xfrm>
                        <a:custGeom>
                          <a:avLst/>
                          <a:gdLst>
                            <a:gd name="connsiteX0" fmla="*/ 0 w 1209675"/>
                            <a:gd name="connsiteY0" fmla="*/ 0 h 41275"/>
                            <a:gd name="connsiteX1" fmla="*/ 685800 w 1209675"/>
                            <a:gd name="connsiteY1" fmla="*/ 38100 h 41275"/>
                            <a:gd name="connsiteX2" fmla="*/ 1209675 w 1209675"/>
                            <a:gd name="connsiteY2" fmla="*/ 19050 h 41275"/>
                          </a:gdLst>
                          <a:ahLst/>
                          <a:cxnLst>
                            <a:cxn ang="0">
                              <a:pos x="connsiteX0" y="connsiteY0"/>
                            </a:cxn>
                            <a:cxn ang="0">
                              <a:pos x="connsiteX1" y="connsiteY1"/>
                            </a:cxn>
                            <a:cxn ang="0">
                              <a:pos x="connsiteX2" y="connsiteY2"/>
                            </a:cxn>
                          </a:cxnLst>
                          <a:rect l="l" t="t" r="r" b="b"/>
                          <a:pathLst>
                            <a:path w="1209675" h="41275">
                              <a:moveTo>
                                <a:pt x="0" y="0"/>
                              </a:moveTo>
                              <a:cubicBezTo>
                                <a:pt x="242094" y="17462"/>
                                <a:pt x="484188" y="34925"/>
                                <a:pt x="685800" y="38100"/>
                              </a:cubicBezTo>
                              <a:cubicBezTo>
                                <a:pt x="887412" y="41275"/>
                                <a:pt x="1048543" y="30162"/>
                                <a:pt x="1209675" y="19050"/>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49" name="フリーフォーム 148"/>
                        <p:cNvSpPr/>
                        <p:nvPr/>
                      </p:nvSpPr>
                      <p:spPr bwMode="gray">
                        <a:xfrm>
                          <a:off x="3578278" y="405059"/>
                          <a:ext cx="564226" cy="141421"/>
                        </a:xfrm>
                        <a:custGeom>
                          <a:avLst/>
                          <a:gdLst>
                            <a:gd name="connsiteX0" fmla="*/ 0 w 561975"/>
                            <a:gd name="connsiteY0" fmla="*/ 0 h 142875"/>
                            <a:gd name="connsiteX1" fmla="*/ 561975 w 561975"/>
                            <a:gd name="connsiteY1" fmla="*/ 142875 h 142875"/>
                          </a:gdLst>
                          <a:ahLst/>
                          <a:cxnLst>
                            <a:cxn ang="0">
                              <a:pos x="connsiteX0" y="connsiteY0"/>
                            </a:cxn>
                            <a:cxn ang="0">
                              <a:pos x="connsiteX1" y="connsiteY1"/>
                            </a:cxn>
                          </a:cxnLst>
                          <a:rect l="l" t="t" r="r" b="b"/>
                          <a:pathLst>
                            <a:path w="561975" h="142875">
                              <a:moveTo>
                                <a:pt x="0" y="0"/>
                              </a:moveTo>
                              <a:lnTo>
                                <a:pt x="561975" y="142875"/>
                              </a:ln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50" name="正方形/長方形 149"/>
                        <p:cNvSpPr/>
                        <p:nvPr/>
                      </p:nvSpPr>
                      <p:spPr bwMode="gray">
                        <a:xfrm rot="747446">
                          <a:off x="3119318" y="135903"/>
                          <a:ext cx="1549517" cy="4128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長堀</a:t>
                          </a:r>
                          <a:r>
                            <a:rPr lang="ja-JP" altLang="en-US" sz="700" dirty="0">
                              <a:solidFill>
                                <a:schemeClr val="tx1"/>
                              </a:solidFill>
                            </a:rPr>
                            <a:t>鶴見緑地線</a:t>
                          </a:r>
                        </a:p>
                      </p:txBody>
                    </p:sp>
                    <p:sp>
                      <p:nvSpPr>
                        <p:cNvPr id="151" name="正方形/長方形 150"/>
                        <p:cNvSpPr/>
                        <p:nvPr/>
                      </p:nvSpPr>
                      <p:spPr bwMode="gray">
                        <a:xfrm>
                          <a:off x="3887760" y="5587451"/>
                          <a:ext cx="134741" cy="1368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52" name="正方形/長方形 151"/>
                        <p:cNvSpPr/>
                        <p:nvPr/>
                      </p:nvSpPr>
                      <p:spPr bwMode="gray">
                        <a:xfrm>
                          <a:off x="6235194" y="5122130"/>
                          <a:ext cx="134741" cy="1368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53" name="正方形/長方形 152"/>
                        <p:cNvSpPr/>
                        <p:nvPr/>
                      </p:nvSpPr>
                      <p:spPr bwMode="gray">
                        <a:xfrm>
                          <a:off x="5986766" y="3988481"/>
                          <a:ext cx="136845" cy="13685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59" name="正方形/長方形 158"/>
                        <p:cNvSpPr/>
                        <p:nvPr/>
                      </p:nvSpPr>
                      <p:spPr bwMode="gray">
                        <a:xfrm>
                          <a:off x="3887760" y="1132692"/>
                          <a:ext cx="1328459" cy="2166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近鉄大阪線・難波線</a:t>
                          </a:r>
                        </a:p>
                      </p:txBody>
                    </p:sp>
                    <p:sp>
                      <p:nvSpPr>
                        <p:cNvPr id="168" name="正方形/長方形 167"/>
                        <p:cNvSpPr/>
                        <p:nvPr/>
                      </p:nvSpPr>
                      <p:spPr bwMode="gray">
                        <a:xfrm>
                          <a:off x="5860447" y="2777280"/>
                          <a:ext cx="1218981" cy="4037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ＪＲおおさか東線</a:t>
                          </a:r>
                        </a:p>
                      </p:txBody>
                    </p:sp>
                  </p:grpSp>
                  <p:sp>
                    <p:nvSpPr>
                      <p:cNvPr id="137" name="フリーフォーム 27"/>
                      <p:cNvSpPr/>
                      <p:nvPr/>
                    </p:nvSpPr>
                    <p:spPr bwMode="gray">
                      <a:xfrm>
                        <a:off x="2658252" y="724396"/>
                        <a:ext cx="4334858" cy="5369432"/>
                      </a:xfrm>
                      <a:custGeom>
                        <a:avLst/>
                        <a:gdLst>
                          <a:gd name="connsiteX0" fmla="*/ 4260850 w 4260850"/>
                          <a:gd name="connsiteY0" fmla="*/ 5283200 h 5374217"/>
                          <a:gd name="connsiteX1" fmla="*/ 4006850 w 4260850"/>
                          <a:gd name="connsiteY1" fmla="*/ 5283200 h 5374217"/>
                          <a:gd name="connsiteX2" fmla="*/ 3841750 w 4260850"/>
                          <a:gd name="connsiteY2" fmla="*/ 4737100 h 5374217"/>
                          <a:gd name="connsiteX3" fmla="*/ 3498850 w 4260850"/>
                          <a:gd name="connsiteY3" fmla="*/ 4572000 h 5374217"/>
                          <a:gd name="connsiteX4" fmla="*/ 2393950 w 4260850"/>
                          <a:gd name="connsiteY4" fmla="*/ 4470400 h 5374217"/>
                          <a:gd name="connsiteX5" fmla="*/ 2343150 w 4260850"/>
                          <a:gd name="connsiteY5" fmla="*/ 3619500 h 5374217"/>
                          <a:gd name="connsiteX6" fmla="*/ 2101850 w 4260850"/>
                          <a:gd name="connsiteY6" fmla="*/ 3416300 h 5374217"/>
                          <a:gd name="connsiteX7" fmla="*/ 1390650 w 4260850"/>
                          <a:gd name="connsiteY7" fmla="*/ 3492500 h 5374217"/>
                          <a:gd name="connsiteX8" fmla="*/ 742950 w 4260850"/>
                          <a:gd name="connsiteY8" fmla="*/ 2921000 h 5374217"/>
                          <a:gd name="connsiteX9" fmla="*/ 196850 w 4260850"/>
                          <a:gd name="connsiteY9" fmla="*/ 2209800 h 5374217"/>
                          <a:gd name="connsiteX10" fmla="*/ 6350 w 4260850"/>
                          <a:gd name="connsiteY10" fmla="*/ 2070100 h 5374217"/>
                          <a:gd name="connsiteX11" fmla="*/ 158750 w 4260850"/>
                          <a:gd name="connsiteY11" fmla="*/ 1435100 h 5374217"/>
                          <a:gd name="connsiteX12" fmla="*/ 285750 w 4260850"/>
                          <a:gd name="connsiteY12" fmla="*/ 0 h 537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0850" h="5374217">
                            <a:moveTo>
                              <a:pt x="4260850" y="5283200"/>
                            </a:moveTo>
                            <a:cubicBezTo>
                              <a:pt x="4168775" y="5328708"/>
                              <a:pt x="4076700" y="5374217"/>
                              <a:pt x="4006850" y="5283200"/>
                            </a:cubicBezTo>
                            <a:cubicBezTo>
                              <a:pt x="3937000" y="5192183"/>
                              <a:pt x="3926417" y="4855633"/>
                              <a:pt x="3841750" y="4737100"/>
                            </a:cubicBezTo>
                            <a:cubicBezTo>
                              <a:pt x="3757083" y="4618567"/>
                              <a:pt x="3740150" y="4616450"/>
                              <a:pt x="3498850" y="4572000"/>
                            </a:cubicBezTo>
                            <a:cubicBezTo>
                              <a:pt x="3257550" y="4527550"/>
                              <a:pt x="2586567" y="4629150"/>
                              <a:pt x="2393950" y="4470400"/>
                            </a:cubicBezTo>
                            <a:cubicBezTo>
                              <a:pt x="2201333" y="4311650"/>
                              <a:pt x="2391833" y="3795183"/>
                              <a:pt x="2343150" y="3619500"/>
                            </a:cubicBezTo>
                            <a:cubicBezTo>
                              <a:pt x="2294467" y="3443817"/>
                              <a:pt x="2260600" y="3437467"/>
                              <a:pt x="2101850" y="3416300"/>
                            </a:cubicBezTo>
                            <a:cubicBezTo>
                              <a:pt x="1943100" y="3395133"/>
                              <a:pt x="1617133" y="3575050"/>
                              <a:pt x="1390650" y="3492500"/>
                            </a:cubicBezTo>
                            <a:cubicBezTo>
                              <a:pt x="1164167" y="3409950"/>
                              <a:pt x="941917" y="3134783"/>
                              <a:pt x="742950" y="2921000"/>
                            </a:cubicBezTo>
                            <a:cubicBezTo>
                              <a:pt x="543983" y="2707217"/>
                              <a:pt x="319617" y="2351617"/>
                              <a:pt x="196850" y="2209800"/>
                            </a:cubicBezTo>
                            <a:cubicBezTo>
                              <a:pt x="74083" y="2067983"/>
                              <a:pt x="12700" y="2199217"/>
                              <a:pt x="6350" y="2070100"/>
                            </a:cubicBezTo>
                            <a:cubicBezTo>
                              <a:pt x="0" y="1940983"/>
                              <a:pt x="112183" y="1780117"/>
                              <a:pt x="158750" y="1435100"/>
                            </a:cubicBezTo>
                            <a:cubicBezTo>
                              <a:pt x="205317" y="1090083"/>
                              <a:pt x="245533" y="545041"/>
                              <a:pt x="285750" y="0"/>
                            </a:cubicBez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grpSp>
                <p:sp>
                  <p:nvSpPr>
                    <p:cNvPr id="134" name="正方形/長方形 133"/>
                    <p:cNvSpPr/>
                    <p:nvPr/>
                  </p:nvSpPr>
                  <p:spPr bwMode="gray">
                    <a:xfrm rot="17614949">
                      <a:off x="1815115" y="3446769"/>
                      <a:ext cx="928359" cy="4379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阪堺上町線</a:t>
                      </a:r>
                    </a:p>
                  </p:txBody>
                </p:sp>
                <p:sp>
                  <p:nvSpPr>
                    <p:cNvPr id="135" name="正方形/長方形 134"/>
                    <p:cNvSpPr/>
                    <p:nvPr/>
                  </p:nvSpPr>
                  <p:spPr bwMode="gray">
                    <a:xfrm rot="17614949">
                      <a:off x="2666802" y="3781107"/>
                      <a:ext cx="980822" cy="3873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ＪＲ阪和線</a:t>
                      </a:r>
                    </a:p>
                  </p:txBody>
                </p:sp>
              </p:grpSp>
              <p:sp>
                <p:nvSpPr>
                  <p:cNvPr id="131" name="正方形/長方形 130"/>
                  <p:cNvSpPr/>
                  <p:nvPr/>
                </p:nvSpPr>
                <p:spPr bwMode="gray">
                  <a:xfrm rot="917194">
                    <a:off x="4809891" y="3559657"/>
                    <a:ext cx="1052661" cy="3626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ＪＲ大和路線</a:t>
                    </a:r>
                  </a:p>
                </p:txBody>
              </p:sp>
              <p:sp>
                <p:nvSpPr>
                  <p:cNvPr id="132" name="正方形/長方形 131"/>
                  <p:cNvSpPr/>
                  <p:nvPr/>
                </p:nvSpPr>
                <p:spPr bwMode="gray">
                  <a:xfrm rot="4199189">
                    <a:off x="3413745" y="3549757"/>
                    <a:ext cx="1129087" cy="28211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近鉄南大阪線</a:t>
                    </a:r>
                  </a:p>
                </p:txBody>
              </p:sp>
            </p:grpSp>
            <p:sp>
              <p:nvSpPr>
                <p:cNvPr id="129" name="フリーフォーム 128"/>
                <p:cNvSpPr/>
                <p:nvPr/>
              </p:nvSpPr>
              <p:spPr bwMode="gray">
                <a:xfrm>
                  <a:off x="5306747" y="1075668"/>
                  <a:ext cx="181058" cy="1457547"/>
                </a:xfrm>
                <a:custGeom>
                  <a:avLst/>
                  <a:gdLst>
                    <a:gd name="connsiteX0" fmla="*/ 180975 w 180975"/>
                    <a:gd name="connsiteY0" fmla="*/ 0 h 1457325"/>
                    <a:gd name="connsiteX1" fmla="*/ 123825 w 180975"/>
                    <a:gd name="connsiteY1" fmla="*/ 552450 h 1457325"/>
                    <a:gd name="connsiteX2" fmla="*/ 114300 w 180975"/>
                    <a:gd name="connsiteY2" fmla="*/ 866775 h 1457325"/>
                    <a:gd name="connsiteX3" fmla="*/ 0 w 180975"/>
                    <a:gd name="connsiteY3" fmla="*/ 1457325 h 1457325"/>
                  </a:gdLst>
                  <a:ahLst/>
                  <a:cxnLst>
                    <a:cxn ang="0">
                      <a:pos x="connsiteX0" y="connsiteY0"/>
                    </a:cxn>
                    <a:cxn ang="0">
                      <a:pos x="connsiteX1" y="connsiteY1"/>
                    </a:cxn>
                    <a:cxn ang="0">
                      <a:pos x="connsiteX2" y="connsiteY2"/>
                    </a:cxn>
                    <a:cxn ang="0">
                      <a:pos x="connsiteX3" y="connsiteY3"/>
                    </a:cxn>
                  </a:cxnLst>
                  <a:rect l="l" t="t" r="r" b="b"/>
                  <a:pathLst>
                    <a:path w="180975" h="1457325">
                      <a:moveTo>
                        <a:pt x="180975" y="0"/>
                      </a:moveTo>
                      <a:cubicBezTo>
                        <a:pt x="157956" y="203993"/>
                        <a:pt x="134938" y="407987"/>
                        <a:pt x="123825" y="552450"/>
                      </a:cubicBezTo>
                      <a:cubicBezTo>
                        <a:pt x="112712" y="696913"/>
                        <a:pt x="134937" y="715963"/>
                        <a:pt x="114300" y="866775"/>
                      </a:cubicBezTo>
                      <a:cubicBezTo>
                        <a:pt x="93663" y="1017587"/>
                        <a:pt x="46831" y="1237456"/>
                        <a:pt x="0" y="1457325"/>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grpSp>
          <p:grpSp>
            <p:nvGrpSpPr>
              <p:cNvPr id="11" name="グループ化 90"/>
              <p:cNvGrpSpPr>
                <a:grpSpLocks/>
              </p:cNvGrpSpPr>
              <p:nvPr/>
            </p:nvGrpSpPr>
            <p:grpSpPr bwMode="auto">
              <a:xfrm>
                <a:off x="1973246" y="649202"/>
                <a:ext cx="2482743" cy="1975645"/>
                <a:chOff x="1973246" y="649202"/>
                <a:chExt cx="2482743" cy="1975645"/>
              </a:xfrm>
            </p:grpSpPr>
            <p:cxnSp>
              <p:nvCxnSpPr>
                <p:cNvPr id="124" name="直線コネクタ 123"/>
                <p:cNvCxnSpPr>
                  <a:stCxn id="360" idx="1"/>
                </p:cNvCxnSpPr>
                <p:nvPr/>
              </p:nvCxnSpPr>
              <p:spPr bwMode="gray">
                <a:xfrm flipH="1">
                  <a:off x="3936182" y="649123"/>
                  <a:ext cx="520014" cy="410577"/>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2" name="グループ化 72"/>
                <p:cNvGrpSpPr>
                  <a:grpSpLocks/>
                </p:cNvGrpSpPr>
                <p:nvPr/>
              </p:nvGrpSpPr>
              <p:grpSpPr bwMode="auto">
                <a:xfrm>
                  <a:off x="1973246" y="963532"/>
                  <a:ext cx="2079564" cy="1661315"/>
                  <a:chOff x="1973497" y="962705"/>
                  <a:chExt cx="2079120" cy="1662598"/>
                </a:xfrm>
              </p:grpSpPr>
              <p:cxnSp>
                <p:nvCxnSpPr>
                  <p:cNvPr id="115" name="直線コネクタ 114"/>
                  <p:cNvCxnSpPr>
                    <a:endCxn id="116" idx="2"/>
                  </p:cNvCxnSpPr>
                  <p:nvPr/>
                </p:nvCxnSpPr>
                <p:spPr bwMode="gray">
                  <a:xfrm>
                    <a:off x="1974273" y="2307608"/>
                    <a:ext cx="852473" cy="184902"/>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6" name="円/楕円 115"/>
                  <p:cNvSpPr/>
                  <p:nvPr/>
                </p:nvSpPr>
                <p:spPr bwMode="gray">
                  <a:xfrm>
                    <a:off x="2826746" y="2357829"/>
                    <a:ext cx="265214" cy="267080"/>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sp>
                <p:nvSpPr>
                  <p:cNvPr id="259" name="円/楕円 258"/>
                  <p:cNvSpPr/>
                  <p:nvPr/>
                </p:nvSpPr>
                <p:spPr bwMode="gray">
                  <a:xfrm>
                    <a:off x="3818141" y="963072"/>
                    <a:ext cx="265214" cy="267082"/>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grpSp>
          </p:grpSp>
        </p:grpSp>
        <p:sp>
          <p:nvSpPr>
            <p:cNvPr id="99" name="正方形/長方形 98"/>
            <p:cNvSpPr/>
            <p:nvPr/>
          </p:nvSpPr>
          <p:spPr bwMode="gray">
            <a:xfrm rot="17177538">
              <a:off x="6050789" y="2416834"/>
              <a:ext cx="774777" cy="2520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ＪＲ大阪環状線</a:t>
              </a:r>
            </a:p>
          </p:txBody>
        </p:sp>
      </p:grpSp>
      <p:sp>
        <p:nvSpPr>
          <p:cNvPr id="3075" name="正方形/長方形 25"/>
          <p:cNvSpPr>
            <a:spLocks noChangeArrowheads="1"/>
          </p:cNvSpPr>
          <p:nvPr/>
        </p:nvSpPr>
        <p:spPr bwMode="gray">
          <a:xfrm>
            <a:off x="4763" y="0"/>
            <a:ext cx="9472612"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第六区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（天王寺区・生野区・阿倍野区・東住吉区・平野区）</a:t>
            </a:r>
          </a:p>
        </p:txBody>
      </p:sp>
      <p:sp>
        <p:nvSpPr>
          <p:cNvPr id="3" name="テキスト ボックス 24"/>
          <p:cNvSpPr txBox="1"/>
          <p:nvPr/>
        </p:nvSpPr>
        <p:spPr bwMode="gray">
          <a:xfrm>
            <a:off x="98425" y="565150"/>
            <a:ext cx="1325563"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3077" name="Text Box 8"/>
          <p:cNvSpPr txBox="1">
            <a:spLocks noChangeArrowheads="1"/>
          </p:cNvSpPr>
          <p:nvPr/>
        </p:nvSpPr>
        <p:spPr bwMode="auto">
          <a:xfrm>
            <a:off x="80963" y="2565400"/>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3078" name="Text Box 9"/>
          <p:cNvSpPr txBox="1">
            <a:spLocks noChangeArrowheads="1"/>
          </p:cNvSpPr>
          <p:nvPr/>
        </p:nvSpPr>
        <p:spPr bwMode="auto">
          <a:xfrm>
            <a:off x="80963" y="836613"/>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3079" name="Text Box 10"/>
          <p:cNvSpPr txBox="1">
            <a:spLocks noChangeArrowheads="1"/>
          </p:cNvSpPr>
          <p:nvPr/>
        </p:nvSpPr>
        <p:spPr bwMode="auto">
          <a:xfrm>
            <a:off x="80963" y="5084763"/>
            <a:ext cx="2808287"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市民利用施設</a:t>
            </a:r>
            <a:r>
              <a:rPr lang="ja-JP" altLang="en-US" sz="900">
                <a:solidFill>
                  <a:srgbClr val="000000"/>
                </a:solidFill>
                <a:latin typeface="HGP創英角ｺﾞｼｯｸUB" pitchFamily="50" charset="-128"/>
                <a:ea typeface="HGP創英角ｺﾞｼｯｸUB" pitchFamily="50" charset="-128"/>
              </a:rPr>
              <a:t>（Ｈ</a:t>
            </a:r>
            <a:r>
              <a:rPr lang="en-US" altLang="ja-JP" sz="900">
                <a:solidFill>
                  <a:srgbClr val="000000"/>
                </a:solidFill>
                <a:latin typeface="HGP創英角ｺﾞｼｯｸUB" pitchFamily="50" charset="-128"/>
                <a:ea typeface="HGP創英角ｺﾞｼｯｸUB" pitchFamily="50" charset="-128"/>
              </a:rPr>
              <a:t>29</a:t>
            </a:r>
            <a:r>
              <a:rPr lang="ja-JP" altLang="en-US" sz="900">
                <a:solidFill>
                  <a:srgbClr val="000000"/>
                </a:solidFill>
                <a:latin typeface="HGP創英角ｺﾞｼｯｸUB" pitchFamily="50" charset="-128"/>
                <a:ea typeface="HGP創英角ｺﾞｼｯｸUB" pitchFamily="50" charset="-128"/>
              </a:rPr>
              <a:t>年</a:t>
            </a:r>
            <a:r>
              <a:rPr lang="en-US" altLang="ja-JP" sz="900">
                <a:solidFill>
                  <a:srgbClr val="000000"/>
                </a:solidFill>
                <a:latin typeface="HGP創英角ｺﾞｼｯｸUB" pitchFamily="50" charset="-128"/>
                <a:ea typeface="HGP創英角ｺﾞｼｯｸUB" pitchFamily="50" charset="-128"/>
              </a:rPr>
              <a:t>4</a:t>
            </a:r>
            <a:r>
              <a:rPr lang="ja-JP" altLang="en-US" sz="900">
                <a:solidFill>
                  <a:srgbClr val="000000"/>
                </a:solidFill>
                <a:latin typeface="HGP創英角ｺﾞｼｯｸUB" pitchFamily="50" charset="-128"/>
                <a:ea typeface="HGP創英角ｺﾞｼｯｸUB" pitchFamily="50" charset="-128"/>
              </a:rPr>
              <a:t>月現在）</a:t>
            </a:r>
            <a:r>
              <a:rPr lang="en-US" altLang="ja-JP" sz="1100">
                <a:solidFill>
                  <a:srgbClr val="000000"/>
                </a:solidFill>
                <a:latin typeface="HGP創英角ｺﾞｼｯｸUB" pitchFamily="50" charset="-128"/>
                <a:ea typeface="HGP創英角ｺﾞｼｯｸUB" pitchFamily="50" charset="-128"/>
              </a:rPr>
              <a:t>】</a:t>
            </a:r>
          </a:p>
        </p:txBody>
      </p:sp>
      <p:sp>
        <p:nvSpPr>
          <p:cNvPr id="3080" name="Rectangle 106"/>
          <p:cNvSpPr>
            <a:spLocks noChangeArrowheads="1"/>
          </p:cNvSpPr>
          <p:nvPr/>
        </p:nvSpPr>
        <p:spPr bwMode="auto">
          <a:xfrm>
            <a:off x="284163" y="4840288"/>
            <a:ext cx="3665537"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a:latin typeface="ＭＳ Ｐ明朝" charset="-128"/>
                <a:ea typeface="ＭＳ Ｐ明朝" charset="-128"/>
              </a:rPr>
              <a:t>※</a:t>
            </a:r>
            <a:r>
              <a:rPr lang="ja-JP" altLang="en-US" sz="800">
                <a:latin typeface="ＭＳ Ｐ明朝" charset="-128"/>
                <a:ea typeface="ＭＳ Ｐ明朝" charset="-128"/>
              </a:rPr>
              <a:t>近似市は、府内市が対象。近似市の歳出額（一般財源）は、消防、下水道、</a:t>
            </a:r>
          </a:p>
          <a:p>
            <a:pPr marL="85725" indent="-85725">
              <a:lnSpc>
                <a:spcPct val="90000"/>
              </a:lnSpc>
              <a:buFont typeface="Wingdings" pitchFamily="2" charset="2"/>
              <a:buNone/>
            </a:pPr>
            <a:r>
              <a:rPr lang="ja-JP" altLang="en-US" sz="800">
                <a:latin typeface="ＭＳ Ｐ明朝" charset="-128"/>
                <a:ea typeface="ＭＳ Ｐ明朝" charset="-128"/>
              </a:rPr>
              <a:t>　 病院、高等学校、特別支援学校、港湾を除いたベース</a:t>
            </a:r>
          </a:p>
        </p:txBody>
      </p:sp>
      <p:sp>
        <p:nvSpPr>
          <p:cNvPr id="3081" name="テキスト ボックス 24"/>
          <p:cNvSpPr txBox="1">
            <a:spLocks noChangeArrowheads="1"/>
          </p:cNvSpPr>
          <p:nvPr/>
        </p:nvSpPr>
        <p:spPr bwMode="gray">
          <a:xfrm>
            <a:off x="4370388" y="568325"/>
            <a:ext cx="1793875"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区役所等の現況位置図</a:t>
            </a:r>
          </a:p>
        </p:txBody>
      </p:sp>
      <p:sp>
        <p:nvSpPr>
          <p:cNvPr id="3082" name="タイトル 3"/>
          <p:cNvSpPr>
            <a:spLocks/>
          </p:cNvSpPr>
          <p:nvPr/>
        </p:nvSpPr>
        <p:spPr bwMode="auto">
          <a:xfrm>
            <a:off x="80963" y="549275"/>
            <a:ext cx="4133850"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083" name="タイトル 3"/>
          <p:cNvSpPr txBox="1">
            <a:spLocks/>
          </p:cNvSpPr>
          <p:nvPr/>
        </p:nvSpPr>
        <p:spPr bwMode="auto">
          <a:xfrm>
            <a:off x="4354513" y="549275"/>
            <a:ext cx="5461000"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graphicFrame>
        <p:nvGraphicFramePr>
          <p:cNvPr id="100" name="Group 11"/>
          <p:cNvGraphicFramePr>
            <a:graphicFrameLocks noGrp="1"/>
          </p:cNvGraphicFramePr>
          <p:nvPr/>
        </p:nvGraphicFramePr>
        <p:xfrm>
          <a:off x="160338" y="1125538"/>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636,454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599,711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554,067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298,541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663,562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14,393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28,909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44.22k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1" name="Group 40"/>
          <p:cNvGraphicFramePr>
            <a:graphicFrameLocks noGrp="1"/>
          </p:cNvGraphicFramePr>
          <p:nvPr/>
        </p:nvGraphicFramePr>
        <p:xfrm>
          <a:off x="193675" y="5300663"/>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228</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3.16㎡</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3" name="Group 180"/>
          <p:cNvGraphicFramePr>
            <a:graphicFrameLocks noGrp="1"/>
          </p:cNvGraphicFramePr>
          <p:nvPr/>
        </p:nvGraphicFramePr>
        <p:xfrm>
          <a:off x="142875" y="2800350"/>
          <a:ext cx="4009533" cy="2010256"/>
        </p:xfrm>
        <a:graphic>
          <a:graphicData uri="http://schemas.openxmlformats.org/drawingml/2006/table">
            <a:tbl>
              <a:tblPr/>
              <a:tblGrid>
                <a:gridCol w="1377875"/>
                <a:gridCol w="527967"/>
                <a:gridCol w="798181"/>
                <a:gridCol w="1305510"/>
              </a:tblGrid>
              <a:tr h="36891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2,660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7,241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47498">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1,629</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堺市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1,906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16599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88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生野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1.6km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阿倍野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2.5km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東住吉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4.5km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天王寺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5.3km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生野 ⇔ 阿倍野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2.6km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生野 ⇔ 東住吉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4.0km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生野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4.2km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阿倍野 ⇔ 東住吉</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2.2km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阿倍野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3.7km</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東住吉 ⇔ 平野   </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1.9km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 name="正方形/長方形 101"/>
          <p:cNvSpPr>
            <a:spLocks/>
          </p:cNvSpPr>
          <p:nvPr/>
        </p:nvSpPr>
        <p:spPr bwMode="gray">
          <a:xfrm>
            <a:off x="7908925" y="0"/>
            <a:ext cx="1989138"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104" name="正方形/長方形 26"/>
          <p:cNvSpPr>
            <a:spLocks/>
          </p:cNvSpPr>
          <p:nvPr/>
        </p:nvSpPr>
        <p:spPr bwMode="gray">
          <a:xfrm>
            <a:off x="8008938" y="84138"/>
            <a:ext cx="1790700"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3" name="グループ化 104"/>
          <p:cNvGrpSpPr>
            <a:grpSpLocks/>
          </p:cNvGrpSpPr>
          <p:nvPr/>
        </p:nvGrpSpPr>
        <p:grpSpPr bwMode="auto">
          <a:xfrm>
            <a:off x="8101013" y="130175"/>
            <a:ext cx="1611312" cy="1439863"/>
            <a:chOff x="7476567" y="130175"/>
            <a:chExt cx="1487673" cy="1439862"/>
          </a:xfrm>
        </p:grpSpPr>
        <p:grpSp>
          <p:nvGrpSpPr>
            <p:cNvPr id="14" name="Group 2"/>
            <p:cNvGrpSpPr>
              <a:grpSpLocks noChangeAspect="1"/>
            </p:cNvGrpSpPr>
            <p:nvPr/>
          </p:nvGrpSpPr>
          <p:grpSpPr bwMode="auto">
            <a:xfrm>
              <a:off x="7476567" y="130175"/>
              <a:ext cx="1484313" cy="1439862"/>
              <a:chOff x="1698" y="1802"/>
              <a:chExt cx="13239" cy="12848"/>
            </a:xfrm>
          </p:grpSpPr>
          <p:sp>
            <p:nvSpPr>
              <p:cNvPr id="3200" name="Freeform 3" descr="50%"/>
              <p:cNvSpPr>
                <a:spLocks noChangeAspect="1"/>
              </p:cNvSpPr>
              <p:nvPr/>
            </p:nvSpPr>
            <p:spPr bwMode="auto">
              <a:xfrm>
                <a:off x="8871" y="10269"/>
                <a:ext cx="1970" cy="2259"/>
              </a:xfrm>
              <a:custGeom>
                <a:avLst/>
                <a:gdLst>
                  <a:gd name="T0" fmla="*/ 2147483647 w 1234"/>
                  <a:gd name="T1" fmla="*/ 2147483647 h 1419"/>
                  <a:gd name="T2" fmla="*/ 2147483647 w 1234"/>
                  <a:gd name="T3" fmla="*/ 2147483647 h 1419"/>
                  <a:gd name="T4" fmla="*/ 2147483647 w 1234"/>
                  <a:gd name="T5" fmla="*/ 2147483647 h 1419"/>
                  <a:gd name="T6" fmla="*/ 2147483647 w 1234"/>
                  <a:gd name="T7" fmla="*/ 2147483647 h 1419"/>
                  <a:gd name="T8" fmla="*/ 2147483647 w 1234"/>
                  <a:gd name="T9" fmla="*/ 2147483647 h 1419"/>
                  <a:gd name="T10" fmla="*/ 2147483647 w 1234"/>
                  <a:gd name="T11" fmla="*/ 2147483647 h 1419"/>
                  <a:gd name="T12" fmla="*/ 2147483647 w 1234"/>
                  <a:gd name="T13" fmla="*/ 2147483647 h 1419"/>
                  <a:gd name="T14" fmla="*/ 2147483647 w 1234"/>
                  <a:gd name="T15" fmla="*/ 2147483647 h 1419"/>
                  <a:gd name="T16" fmla="*/ 2147483647 w 1234"/>
                  <a:gd name="T17" fmla="*/ 2147483647 h 1419"/>
                  <a:gd name="T18" fmla="*/ 2147483647 w 1234"/>
                  <a:gd name="T19" fmla="*/ 2147483647 h 1419"/>
                  <a:gd name="T20" fmla="*/ 2147483647 w 1234"/>
                  <a:gd name="T21" fmla="*/ 2147483647 h 1419"/>
                  <a:gd name="T22" fmla="*/ 2147483647 w 1234"/>
                  <a:gd name="T23" fmla="*/ 2147483647 h 1419"/>
                  <a:gd name="T24" fmla="*/ 2147483647 w 1234"/>
                  <a:gd name="T25" fmla="*/ 2147483647 h 1419"/>
                  <a:gd name="T26" fmla="*/ 2147483647 w 1234"/>
                  <a:gd name="T27" fmla="*/ 2147483647 h 1419"/>
                  <a:gd name="T28" fmla="*/ 2147483647 w 1234"/>
                  <a:gd name="T29" fmla="*/ 2147483647 h 1419"/>
                  <a:gd name="T30" fmla="*/ 2147483647 w 1234"/>
                  <a:gd name="T31" fmla="*/ 2147483647 h 1419"/>
                  <a:gd name="T32" fmla="*/ 2147483647 w 1234"/>
                  <a:gd name="T33" fmla="*/ 2147483647 h 1419"/>
                  <a:gd name="T34" fmla="*/ 2147483647 w 1234"/>
                  <a:gd name="T35" fmla="*/ 2147483647 h 1419"/>
                  <a:gd name="T36" fmla="*/ 2147483647 w 1234"/>
                  <a:gd name="T37" fmla="*/ 2147483647 h 1419"/>
                  <a:gd name="T38" fmla="*/ 2147483647 w 1234"/>
                  <a:gd name="T39" fmla="*/ 2147483647 h 1419"/>
                  <a:gd name="T40" fmla="*/ 2147483647 w 1234"/>
                  <a:gd name="T41" fmla="*/ 2147483647 h 1419"/>
                  <a:gd name="T42" fmla="*/ 2147483647 w 1234"/>
                  <a:gd name="T43" fmla="*/ 2147483647 h 1419"/>
                  <a:gd name="T44" fmla="*/ 1510698136 w 1234"/>
                  <a:gd name="T45" fmla="*/ 2147483647 h 1419"/>
                  <a:gd name="T46" fmla="*/ 0 w 1234"/>
                  <a:gd name="T47" fmla="*/ 2147483647 h 1419"/>
                  <a:gd name="T48" fmla="*/ 718820212 w 1234"/>
                  <a:gd name="T49" fmla="*/ 2147483647 h 1419"/>
                  <a:gd name="T50" fmla="*/ 718820212 w 1234"/>
                  <a:gd name="T51" fmla="*/ 2147483647 h 1419"/>
                  <a:gd name="T52" fmla="*/ 1510698136 w 1234"/>
                  <a:gd name="T53" fmla="*/ 2147483647 h 1419"/>
                  <a:gd name="T54" fmla="*/ 2147483647 w 1234"/>
                  <a:gd name="T55" fmla="*/ 2147483647 h 1419"/>
                  <a:gd name="T56" fmla="*/ 2147483647 w 1234"/>
                  <a:gd name="T57" fmla="*/ 2147483647 h 1419"/>
                  <a:gd name="T58" fmla="*/ 2147483647 w 1234"/>
                  <a:gd name="T59" fmla="*/ 2147483647 h 1419"/>
                  <a:gd name="T60" fmla="*/ 2147483647 w 1234"/>
                  <a:gd name="T61" fmla="*/ 2147483647 h 1419"/>
                  <a:gd name="T62" fmla="*/ 2147483647 w 1234"/>
                  <a:gd name="T63" fmla="*/ 2147483647 h 1419"/>
                  <a:gd name="T64" fmla="*/ 2147483647 w 1234"/>
                  <a:gd name="T65" fmla="*/ 2147483647 h 1419"/>
                  <a:gd name="T66" fmla="*/ 2147483647 w 1234"/>
                  <a:gd name="T67" fmla="*/ 2147483647 h 1419"/>
                  <a:gd name="T68" fmla="*/ 2147483647 w 1234"/>
                  <a:gd name="T69" fmla="*/ 2147483647 h 1419"/>
                  <a:gd name="T70" fmla="*/ 2147483647 w 1234"/>
                  <a:gd name="T71" fmla="*/ 2147483647 h 1419"/>
                  <a:gd name="T72" fmla="*/ 2147483647 w 1234"/>
                  <a:gd name="T73" fmla="*/ 2147483647 h 1419"/>
                  <a:gd name="T74" fmla="*/ 2147483647 w 1234"/>
                  <a:gd name="T75" fmla="*/ 2147483647 h 1419"/>
                  <a:gd name="T76" fmla="*/ 2147483647 w 1234"/>
                  <a:gd name="T77" fmla="*/ 2147483647 h 1419"/>
                  <a:gd name="T78" fmla="*/ 2147483647 w 1234"/>
                  <a:gd name="T79" fmla="*/ 2147483647 h 1419"/>
                  <a:gd name="T80" fmla="*/ 2147483647 w 1234"/>
                  <a:gd name="T81" fmla="*/ 2147483647 h 1419"/>
                  <a:gd name="T82" fmla="*/ 2147483647 w 1234"/>
                  <a:gd name="T83" fmla="*/ 2147483647 h 1419"/>
                  <a:gd name="T84" fmla="*/ 2147483647 w 1234"/>
                  <a:gd name="T85" fmla="*/ 2147483647 h 1419"/>
                  <a:gd name="T86" fmla="*/ 2147483647 w 1234"/>
                  <a:gd name="T87" fmla="*/ 2147483647 h 1419"/>
                  <a:gd name="T88" fmla="*/ 2147483647 w 1234"/>
                  <a:gd name="T89" fmla="*/ 2147483647 h 1419"/>
                  <a:gd name="T90" fmla="*/ 2147483647 w 1234"/>
                  <a:gd name="T91" fmla="*/ 2147483647 h 1419"/>
                  <a:gd name="T92" fmla="*/ 2147483647 w 1234"/>
                  <a:gd name="T93" fmla="*/ 2147483647 h 1419"/>
                  <a:gd name="T94" fmla="*/ 2147483647 w 1234"/>
                  <a:gd name="T95" fmla="*/ 2147483647 h 1419"/>
                  <a:gd name="T96" fmla="*/ 2147483647 w 1234"/>
                  <a:gd name="T97" fmla="*/ 2147483647 h 1419"/>
                  <a:gd name="T98" fmla="*/ 2147483647 w 1234"/>
                  <a:gd name="T99" fmla="*/ 2147483647 h 1419"/>
                  <a:gd name="T100" fmla="*/ 2147483647 w 1234"/>
                  <a:gd name="T101" fmla="*/ 2147483647 h 1419"/>
                  <a:gd name="T102" fmla="*/ 2147483647 w 1234"/>
                  <a:gd name="T103" fmla="*/ 654976330 h 1419"/>
                  <a:gd name="T104" fmla="*/ 2147483647 w 1234"/>
                  <a:gd name="T105" fmla="*/ 654976330 h 1419"/>
                  <a:gd name="T106" fmla="*/ 2147483647 w 1234"/>
                  <a:gd name="T107" fmla="*/ 1361044720 h 1419"/>
                  <a:gd name="T108" fmla="*/ 2147483647 w 1234"/>
                  <a:gd name="T109" fmla="*/ 2147483647 h 1419"/>
                  <a:gd name="T110" fmla="*/ 2147483647 w 1234"/>
                  <a:gd name="T111" fmla="*/ 2147483647 h 1419"/>
                  <a:gd name="T112" fmla="*/ 2147483647 w 1234"/>
                  <a:gd name="T113" fmla="*/ 2147483647 h 1419"/>
                  <a:gd name="T114" fmla="*/ 2147483647 w 1234"/>
                  <a:gd name="T115" fmla="*/ 2147483647 h 1419"/>
                  <a:gd name="T116" fmla="*/ 2147483647 w 1234"/>
                  <a:gd name="T117" fmla="*/ 2147483647 h 1419"/>
                  <a:gd name="T118" fmla="*/ 2147483647 w 1234"/>
                  <a:gd name="T119" fmla="*/ 2147483647 h 1419"/>
                  <a:gd name="T120" fmla="*/ 2147483647 w 1234"/>
                  <a:gd name="T121" fmla="*/ 2147483647 h 1419"/>
                  <a:gd name="T122" fmla="*/ 2147483647 w 1234"/>
                  <a:gd name="T123" fmla="*/ 1361044720 h 1419"/>
                  <a:gd name="T124" fmla="*/ 2147483647 w 1234"/>
                  <a:gd name="T125" fmla="*/ 2010385339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1" name="Freeform 4"/>
              <p:cNvSpPr>
                <a:spLocks noChangeAspect="1"/>
              </p:cNvSpPr>
              <p:nvPr/>
            </p:nvSpPr>
            <p:spPr bwMode="auto">
              <a:xfrm>
                <a:off x="10660" y="3383"/>
                <a:ext cx="2443" cy="2461"/>
              </a:xfrm>
              <a:custGeom>
                <a:avLst/>
                <a:gdLst>
                  <a:gd name="T0" fmla="*/ 2147483647 w 1531"/>
                  <a:gd name="T1" fmla="*/ 2147483647 h 1546"/>
                  <a:gd name="T2" fmla="*/ 2147483647 w 1531"/>
                  <a:gd name="T3" fmla="*/ 2147483647 h 1546"/>
                  <a:gd name="T4" fmla="*/ 2147483647 w 1531"/>
                  <a:gd name="T5" fmla="*/ 2147483647 h 1546"/>
                  <a:gd name="T6" fmla="*/ 2147483647 w 1531"/>
                  <a:gd name="T7" fmla="*/ 2147483647 h 1546"/>
                  <a:gd name="T8" fmla="*/ 2147483647 w 1531"/>
                  <a:gd name="T9" fmla="*/ 2147483647 h 1546"/>
                  <a:gd name="T10" fmla="*/ 2147483647 w 1531"/>
                  <a:gd name="T11" fmla="*/ 2147483647 h 1546"/>
                  <a:gd name="T12" fmla="*/ 2147483647 w 1531"/>
                  <a:gd name="T13" fmla="*/ 2147483647 h 1546"/>
                  <a:gd name="T14" fmla="*/ 2147483647 w 1531"/>
                  <a:gd name="T15" fmla="*/ 2147483647 h 1546"/>
                  <a:gd name="T16" fmla="*/ 2147483647 w 1531"/>
                  <a:gd name="T17" fmla="*/ 2147483647 h 1546"/>
                  <a:gd name="T18" fmla="*/ 2147483647 w 1531"/>
                  <a:gd name="T19" fmla="*/ 2147483647 h 1546"/>
                  <a:gd name="T20" fmla="*/ 2147483647 w 1531"/>
                  <a:gd name="T21" fmla="*/ 2147483647 h 1546"/>
                  <a:gd name="T22" fmla="*/ 2147483647 w 1531"/>
                  <a:gd name="T23" fmla="*/ 2147483647 h 1546"/>
                  <a:gd name="T24" fmla="*/ 2147483647 w 1531"/>
                  <a:gd name="T25" fmla="*/ 2147483647 h 1546"/>
                  <a:gd name="T26" fmla="*/ 2147483647 w 1531"/>
                  <a:gd name="T27" fmla="*/ 2147483647 h 1546"/>
                  <a:gd name="T28" fmla="*/ 2147483647 w 1531"/>
                  <a:gd name="T29" fmla="*/ 2147483647 h 1546"/>
                  <a:gd name="T30" fmla="*/ 2147483647 w 1531"/>
                  <a:gd name="T31" fmla="*/ 2147483647 h 1546"/>
                  <a:gd name="T32" fmla="*/ 2147483647 w 1531"/>
                  <a:gd name="T33" fmla="*/ 2147483647 h 1546"/>
                  <a:gd name="T34" fmla="*/ 2147483647 w 1531"/>
                  <a:gd name="T35" fmla="*/ 2147483647 h 1546"/>
                  <a:gd name="T36" fmla="*/ 2147483647 w 1531"/>
                  <a:gd name="T37" fmla="*/ 2147483647 h 1546"/>
                  <a:gd name="T38" fmla="*/ 2147483647 w 1531"/>
                  <a:gd name="T39" fmla="*/ 2147483647 h 1546"/>
                  <a:gd name="T40" fmla="*/ 2147483647 w 1531"/>
                  <a:gd name="T41" fmla="*/ 2147483647 h 1546"/>
                  <a:gd name="T42" fmla="*/ 2147483647 w 1531"/>
                  <a:gd name="T43" fmla="*/ 2147483647 h 1546"/>
                  <a:gd name="T44" fmla="*/ 2147483647 w 1531"/>
                  <a:gd name="T45" fmla="*/ 2147483647 h 1546"/>
                  <a:gd name="T46" fmla="*/ 2147483647 w 1531"/>
                  <a:gd name="T47" fmla="*/ 2147483647 h 1546"/>
                  <a:gd name="T48" fmla="*/ 2147483647 w 1531"/>
                  <a:gd name="T49" fmla="*/ 2147483647 h 1546"/>
                  <a:gd name="T50" fmla="*/ 2147483647 w 1531"/>
                  <a:gd name="T51" fmla="*/ 2147483647 h 1546"/>
                  <a:gd name="T52" fmla="*/ 2147483647 w 1531"/>
                  <a:gd name="T53" fmla="*/ 2147483647 h 1546"/>
                  <a:gd name="T54" fmla="*/ 2147483647 w 1531"/>
                  <a:gd name="T55" fmla="*/ 2147483647 h 1546"/>
                  <a:gd name="T56" fmla="*/ 2147483647 w 1531"/>
                  <a:gd name="T57" fmla="*/ 2147483647 h 1546"/>
                  <a:gd name="T58" fmla="*/ 2147483647 w 1531"/>
                  <a:gd name="T59" fmla="*/ 2147483647 h 1546"/>
                  <a:gd name="T60" fmla="*/ 2147483647 w 1531"/>
                  <a:gd name="T61" fmla="*/ 2147483647 h 1546"/>
                  <a:gd name="T62" fmla="*/ 2147483647 w 1531"/>
                  <a:gd name="T63" fmla="*/ 2147483647 h 1546"/>
                  <a:gd name="T64" fmla="*/ 2147483647 w 1531"/>
                  <a:gd name="T65" fmla="*/ 2147483647 h 1546"/>
                  <a:gd name="T66" fmla="*/ 2147483647 w 1531"/>
                  <a:gd name="T67" fmla="*/ 2147483647 h 1546"/>
                  <a:gd name="T68" fmla="*/ 2147483647 w 1531"/>
                  <a:gd name="T69" fmla="*/ 2147483647 h 1546"/>
                  <a:gd name="T70" fmla="*/ 2147483647 w 1531"/>
                  <a:gd name="T71" fmla="*/ 2147483647 h 1546"/>
                  <a:gd name="T72" fmla="*/ 2147483647 w 1531"/>
                  <a:gd name="T73" fmla="*/ 2147483647 h 1546"/>
                  <a:gd name="T74" fmla="*/ 2147483647 w 1531"/>
                  <a:gd name="T75" fmla="*/ 2147483647 h 1546"/>
                  <a:gd name="T76" fmla="*/ 2147483647 w 1531"/>
                  <a:gd name="T77" fmla="*/ 2147483647 h 1546"/>
                  <a:gd name="T78" fmla="*/ 2147483647 w 1531"/>
                  <a:gd name="T79" fmla="*/ 2147483647 h 1546"/>
                  <a:gd name="T80" fmla="*/ 2147483647 w 1531"/>
                  <a:gd name="T81" fmla="*/ 2147483647 h 1546"/>
                  <a:gd name="T82" fmla="*/ 2147483647 w 1531"/>
                  <a:gd name="T83" fmla="*/ 2147483647 h 1546"/>
                  <a:gd name="T84" fmla="*/ 2147483647 w 1531"/>
                  <a:gd name="T85" fmla="*/ 2147483647 h 1546"/>
                  <a:gd name="T86" fmla="*/ 1463662995 w 1531"/>
                  <a:gd name="T87" fmla="*/ 2147483647 h 1546"/>
                  <a:gd name="T88" fmla="*/ 2147483647 w 1531"/>
                  <a:gd name="T89" fmla="*/ 2147483647 h 1546"/>
                  <a:gd name="T90" fmla="*/ 2147483647 w 1531"/>
                  <a:gd name="T91" fmla="*/ 2147483647 h 1546"/>
                  <a:gd name="T92" fmla="*/ 2147483647 w 1531"/>
                  <a:gd name="T93" fmla="*/ 2147483647 h 1546"/>
                  <a:gd name="T94" fmla="*/ 2147483647 w 1531"/>
                  <a:gd name="T95" fmla="*/ 2147483647 h 1546"/>
                  <a:gd name="T96" fmla="*/ 2147483647 w 1531"/>
                  <a:gd name="T97" fmla="*/ 2147483647 h 1546"/>
                  <a:gd name="T98" fmla="*/ 2147483647 w 1531"/>
                  <a:gd name="T99" fmla="*/ 2147483647 h 1546"/>
                  <a:gd name="T100" fmla="*/ 2147483647 w 1531"/>
                  <a:gd name="T101" fmla="*/ 2147483647 h 1546"/>
                  <a:gd name="T102" fmla="*/ 2147483647 w 1531"/>
                  <a:gd name="T103" fmla="*/ 2147483647 h 1546"/>
                  <a:gd name="T104" fmla="*/ 2147483647 w 1531"/>
                  <a:gd name="T105" fmla="*/ 2147483647 h 1546"/>
                  <a:gd name="T106" fmla="*/ 2147483647 w 1531"/>
                  <a:gd name="T107" fmla="*/ 2147483647 h 1546"/>
                  <a:gd name="T108" fmla="*/ 2147483647 w 1531"/>
                  <a:gd name="T109" fmla="*/ 653337592 h 1546"/>
                  <a:gd name="T110" fmla="*/ 2147483647 w 1531"/>
                  <a:gd name="T111" fmla="*/ 2147483647 h 1546"/>
                  <a:gd name="T112" fmla="*/ 2147483647 w 1531"/>
                  <a:gd name="T113" fmla="*/ 2147483647 h 1546"/>
                  <a:gd name="T114" fmla="*/ 2147483647 w 1531"/>
                  <a:gd name="T115" fmla="*/ 2147483647 h 1546"/>
                  <a:gd name="T116" fmla="*/ 2147483647 w 1531"/>
                  <a:gd name="T117" fmla="*/ 2147483647 h 1546"/>
                  <a:gd name="T118" fmla="*/ 2147483647 w 1531"/>
                  <a:gd name="T119" fmla="*/ 2147483647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noFill/>
              <a:ln w="0">
                <a:solidFill>
                  <a:srgbClr val="000000"/>
                </a:solidFill>
                <a:round/>
                <a:headEnd/>
                <a:tailEnd/>
              </a:ln>
            </p:spPr>
            <p:txBody>
              <a:bodyPr/>
              <a:lstStyle/>
              <a:p>
                <a:endParaRPr lang="ja-JP" altLang="en-US"/>
              </a:p>
            </p:txBody>
          </p:sp>
          <p:sp>
            <p:nvSpPr>
              <p:cNvPr id="3202" name="Freeform 5"/>
              <p:cNvSpPr>
                <a:spLocks noChangeAspect="1"/>
              </p:cNvSpPr>
              <p:nvPr/>
            </p:nvSpPr>
            <p:spPr bwMode="auto">
              <a:xfrm>
                <a:off x="4526" y="8192"/>
                <a:ext cx="3147" cy="2461"/>
              </a:xfrm>
              <a:custGeom>
                <a:avLst/>
                <a:gdLst>
                  <a:gd name="T0" fmla="*/ 2147483647 w 1972"/>
                  <a:gd name="T1" fmla="*/ 2147483647 h 1546"/>
                  <a:gd name="T2" fmla="*/ 2147483647 w 1972"/>
                  <a:gd name="T3" fmla="*/ 2147483647 h 1546"/>
                  <a:gd name="T4" fmla="*/ 2147483647 w 1972"/>
                  <a:gd name="T5" fmla="*/ 2147483647 h 1546"/>
                  <a:gd name="T6" fmla="*/ 2147483647 w 1972"/>
                  <a:gd name="T7" fmla="*/ 2147483647 h 1546"/>
                  <a:gd name="T8" fmla="*/ 2147483647 w 1972"/>
                  <a:gd name="T9" fmla="*/ 2147483647 h 1546"/>
                  <a:gd name="T10" fmla="*/ 2147483647 w 1972"/>
                  <a:gd name="T11" fmla="*/ 2147483647 h 1546"/>
                  <a:gd name="T12" fmla="*/ 2147483647 w 1972"/>
                  <a:gd name="T13" fmla="*/ 2147483647 h 1546"/>
                  <a:gd name="T14" fmla="*/ 2147483647 w 1972"/>
                  <a:gd name="T15" fmla="*/ 2147483647 h 1546"/>
                  <a:gd name="T16" fmla="*/ 2147483647 w 1972"/>
                  <a:gd name="T17" fmla="*/ 2147483647 h 1546"/>
                  <a:gd name="T18" fmla="*/ 2147483647 w 1972"/>
                  <a:gd name="T19" fmla="*/ 2147483647 h 1546"/>
                  <a:gd name="T20" fmla="*/ 2147483647 w 1972"/>
                  <a:gd name="T21" fmla="*/ 2147483647 h 1546"/>
                  <a:gd name="T22" fmla="*/ 2147483647 w 1972"/>
                  <a:gd name="T23" fmla="*/ 2147483647 h 1546"/>
                  <a:gd name="T24" fmla="*/ 2147483647 w 1972"/>
                  <a:gd name="T25" fmla="*/ 2147483647 h 1546"/>
                  <a:gd name="T26" fmla="*/ 2147483647 w 1972"/>
                  <a:gd name="T27" fmla="*/ 2147483647 h 1546"/>
                  <a:gd name="T28" fmla="*/ 2147483647 w 1972"/>
                  <a:gd name="T29" fmla="*/ 2147483647 h 1546"/>
                  <a:gd name="T30" fmla="*/ 2147483647 w 1972"/>
                  <a:gd name="T31" fmla="*/ 2147483647 h 1546"/>
                  <a:gd name="T32" fmla="*/ 2147483647 w 1972"/>
                  <a:gd name="T33" fmla="*/ 2147483647 h 1546"/>
                  <a:gd name="T34" fmla="*/ 2147483647 w 1972"/>
                  <a:gd name="T35" fmla="*/ 2147483647 h 1546"/>
                  <a:gd name="T36" fmla="*/ 2147483647 w 1972"/>
                  <a:gd name="T37" fmla="*/ 2147483647 h 1546"/>
                  <a:gd name="T38" fmla="*/ 2147483647 w 1972"/>
                  <a:gd name="T39" fmla="*/ 2147483647 h 1546"/>
                  <a:gd name="T40" fmla="*/ 2147483647 w 1972"/>
                  <a:gd name="T41" fmla="*/ 2147483647 h 1546"/>
                  <a:gd name="T42" fmla="*/ 2147483647 w 1972"/>
                  <a:gd name="T43" fmla="*/ 2147483647 h 1546"/>
                  <a:gd name="T44" fmla="*/ 2147483647 w 1972"/>
                  <a:gd name="T45" fmla="*/ 2147483647 h 1546"/>
                  <a:gd name="T46" fmla="*/ 2147483647 w 1972"/>
                  <a:gd name="T47" fmla="*/ 2147483647 h 1546"/>
                  <a:gd name="T48" fmla="*/ 2147483647 w 1972"/>
                  <a:gd name="T49" fmla="*/ 2147483647 h 1546"/>
                  <a:gd name="T50" fmla="*/ 2147483647 w 1972"/>
                  <a:gd name="T51" fmla="*/ 2147483647 h 1546"/>
                  <a:gd name="T52" fmla="*/ 2147483647 w 1972"/>
                  <a:gd name="T53" fmla="*/ 2147483647 h 1546"/>
                  <a:gd name="T54" fmla="*/ 2147483647 w 1972"/>
                  <a:gd name="T55" fmla="*/ 2147483647 h 1546"/>
                  <a:gd name="T56" fmla="*/ 2147483647 w 1972"/>
                  <a:gd name="T57" fmla="*/ 2147483647 h 1546"/>
                  <a:gd name="T58" fmla="*/ 2147483647 w 1972"/>
                  <a:gd name="T59" fmla="*/ 2147483647 h 1546"/>
                  <a:gd name="T60" fmla="*/ 2147483647 w 1972"/>
                  <a:gd name="T61" fmla="*/ 2147483647 h 1546"/>
                  <a:gd name="T62" fmla="*/ 2147483647 w 1972"/>
                  <a:gd name="T63" fmla="*/ 2147483647 h 1546"/>
                  <a:gd name="T64" fmla="*/ 2147483647 w 1972"/>
                  <a:gd name="T65" fmla="*/ 2147483647 h 1546"/>
                  <a:gd name="T66" fmla="*/ 2147483647 w 1972"/>
                  <a:gd name="T67" fmla="*/ 2147483647 h 1546"/>
                  <a:gd name="T68" fmla="*/ 2147483647 w 1972"/>
                  <a:gd name="T69" fmla="*/ 2147483647 h 1546"/>
                  <a:gd name="T70" fmla="*/ 2147483647 w 1972"/>
                  <a:gd name="T71" fmla="*/ 2147483647 h 1546"/>
                  <a:gd name="T72" fmla="*/ 2147483647 w 1972"/>
                  <a:gd name="T73" fmla="*/ 2147483647 h 1546"/>
                  <a:gd name="T74" fmla="*/ 2147483647 w 1972"/>
                  <a:gd name="T75" fmla="*/ 2147483647 h 1546"/>
                  <a:gd name="T76" fmla="*/ 2147483647 w 1972"/>
                  <a:gd name="T77" fmla="*/ 2147483647 h 1546"/>
                  <a:gd name="T78" fmla="*/ 2147483647 w 1972"/>
                  <a:gd name="T79" fmla="*/ 2147483647 h 1546"/>
                  <a:gd name="T80" fmla="*/ 2147483647 w 1972"/>
                  <a:gd name="T81" fmla="*/ 2147483647 h 1546"/>
                  <a:gd name="T82" fmla="*/ 2147483647 w 1972"/>
                  <a:gd name="T83" fmla="*/ 2147483647 h 1546"/>
                  <a:gd name="T84" fmla="*/ 2147483647 w 1972"/>
                  <a:gd name="T85" fmla="*/ 2147483647 h 1546"/>
                  <a:gd name="T86" fmla="*/ 2147483647 w 1972"/>
                  <a:gd name="T87" fmla="*/ 2147483647 h 1546"/>
                  <a:gd name="T88" fmla="*/ 2147483647 w 1972"/>
                  <a:gd name="T89" fmla="*/ 653337592 h 1546"/>
                  <a:gd name="T90" fmla="*/ 2147483647 w 1972"/>
                  <a:gd name="T91" fmla="*/ 653337592 h 1546"/>
                  <a:gd name="T92" fmla="*/ 2147483647 w 1972"/>
                  <a:gd name="T93" fmla="*/ 2147483647 h 1546"/>
                  <a:gd name="T94" fmla="*/ 2147483647 w 1972"/>
                  <a:gd name="T95" fmla="*/ 2147483647 h 1546"/>
                  <a:gd name="T96" fmla="*/ 2147483647 w 1972"/>
                  <a:gd name="T97" fmla="*/ 2147483647 h 1546"/>
                  <a:gd name="T98" fmla="*/ 2147483647 w 1972"/>
                  <a:gd name="T99" fmla="*/ 2147483647 h 1546"/>
                  <a:gd name="T100" fmla="*/ 2147483647 w 1972"/>
                  <a:gd name="T101" fmla="*/ 2147483647 h 1546"/>
                  <a:gd name="T102" fmla="*/ 2147483647 w 1972"/>
                  <a:gd name="T103" fmla="*/ 2147483647 h 1546"/>
                  <a:gd name="T104" fmla="*/ 2147483647 w 1972"/>
                  <a:gd name="T105" fmla="*/ 2147483647 h 1546"/>
                  <a:gd name="T106" fmla="*/ 2147483647 w 1972"/>
                  <a:gd name="T107" fmla="*/ 2147483647 h 1546"/>
                  <a:gd name="T108" fmla="*/ 2147483647 w 1972"/>
                  <a:gd name="T109" fmla="*/ 2147483647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a:lstStyle/>
              <a:p>
                <a:endParaRPr lang="ja-JP" altLang="en-US"/>
              </a:p>
            </p:txBody>
          </p:sp>
          <p:sp>
            <p:nvSpPr>
              <p:cNvPr id="3203" name="Freeform 6"/>
              <p:cNvSpPr>
                <a:spLocks noChangeAspect="1"/>
              </p:cNvSpPr>
              <p:nvPr/>
            </p:nvSpPr>
            <p:spPr bwMode="auto">
              <a:xfrm>
                <a:off x="1698" y="6633"/>
                <a:ext cx="5838" cy="4133"/>
              </a:xfrm>
              <a:custGeom>
                <a:avLst/>
                <a:gdLst>
                  <a:gd name="T0" fmla="*/ 5613 w 5838"/>
                  <a:gd name="T1" fmla="*/ 1017 h 4133"/>
                  <a:gd name="T2" fmla="*/ 5635 w 5838"/>
                  <a:gd name="T3" fmla="*/ 1017 h 4133"/>
                  <a:gd name="T4" fmla="*/ 5635 w 5838"/>
                  <a:gd name="T5" fmla="*/ 1040 h 4133"/>
                  <a:gd name="T6" fmla="*/ 5635 w 5838"/>
                  <a:gd name="T7" fmla="*/ 1040 h 4133"/>
                  <a:gd name="T8" fmla="*/ 5658 w 5838"/>
                  <a:gd name="T9" fmla="*/ 1062 h 4133"/>
                  <a:gd name="T10" fmla="*/ 5726 w 5838"/>
                  <a:gd name="T11" fmla="*/ 1175 h 4133"/>
                  <a:gd name="T12" fmla="*/ 5793 w 5838"/>
                  <a:gd name="T13" fmla="*/ 1288 h 4133"/>
                  <a:gd name="T14" fmla="*/ 5816 w 5838"/>
                  <a:gd name="T15" fmla="*/ 1333 h 4133"/>
                  <a:gd name="T16" fmla="*/ 5680 w 5838"/>
                  <a:gd name="T17" fmla="*/ 1401 h 4133"/>
                  <a:gd name="T18" fmla="*/ 5477 w 5838"/>
                  <a:gd name="T19" fmla="*/ 1468 h 4133"/>
                  <a:gd name="T20" fmla="*/ 5228 w 5838"/>
                  <a:gd name="T21" fmla="*/ 1559 h 4133"/>
                  <a:gd name="T22" fmla="*/ 4979 w 5838"/>
                  <a:gd name="T23" fmla="*/ 1672 h 4133"/>
                  <a:gd name="T24" fmla="*/ 4753 w 5838"/>
                  <a:gd name="T25" fmla="*/ 1740 h 4133"/>
                  <a:gd name="T26" fmla="*/ 4571 w 5838"/>
                  <a:gd name="T27" fmla="*/ 1853 h 4133"/>
                  <a:gd name="T28" fmla="*/ 4344 w 5838"/>
                  <a:gd name="T29" fmla="*/ 1988 h 4133"/>
                  <a:gd name="T30" fmla="*/ 4300 w 5838"/>
                  <a:gd name="T31" fmla="*/ 2055 h 4133"/>
                  <a:gd name="T32" fmla="*/ 4051 w 5838"/>
                  <a:gd name="T33" fmla="*/ 2485 h 4133"/>
                  <a:gd name="T34" fmla="*/ 3984 w 5838"/>
                  <a:gd name="T35" fmla="*/ 2598 h 4133"/>
                  <a:gd name="T36" fmla="*/ 3937 w 5838"/>
                  <a:gd name="T37" fmla="*/ 2621 h 4133"/>
                  <a:gd name="T38" fmla="*/ 3893 w 5838"/>
                  <a:gd name="T39" fmla="*/ 2643 h 4133"/>
                  <a:gd name="T40" fmla="*/ 3824 w 5838"/>
                  <a:gd name="T41" fmla="*/ 2665 h 4133"/>
                  <a:gd name="T42" fmla="*/ 3733 w 5838"/>
                  <a:gd name="T43" fmla="*/ 2734 h 4133"/>
                  <a:gd name="T44" fmla="*/ 3621 w 5838"/>
                  <a:gd name="T45" fmla="*/ 2778 h 4133"/>
                  <a:gd name="T46" fmla="*/ 3530 w 5838"/>
                  <a:gd name="T47" fmla="*/ 2824 h 4133"/>
                  <a:gd name="T48" fmla="*/ 3508 w 5838"/>
                  <a:gd name="T49" fmla="*/ 2847 h 4133"/>
                  <a:gd name="T50" fmla="*/ 3395 w 5838"/>
                  <a:gd name="T51" fmla="*/ 2891 h 4133"/>
                  <a:gd name="T52" fmla="*/ 3123 w 5838"/>
                  <a:gd name="T53" fmla="*/ 3095 h 4133"/>
                  <a:gd name="T54" fmla="*/ 2601 w 5838"/>
                  <a:gd name="T55" fmla="*/ 3614 h 4133"/>
                  <a:gd name="T56" fmla="*/ 1403 w 5838"/>
                  <a:gd name="T57" fmla="*/ 4133 h 4133"/>
                  <a:gd name="T58" fmla="*/ 814 w 5838"/>
                  <a:gd name="T59" fmla="*/ 2576 h 4133"/>
                  <a:gd name="T60" fmla="*/ 1765 w 5838"/>
                  <a:gd name="T61" fmla="*/ 1446 h 4133"/>
                  <a:gd name="T62" fmla="*/ 2466 w 5838"/>
                  <a:gd name="T63" fmla="*/ 1266 h 4133"/>
                  <a:gd name="T64" fmla="*/ 3348 w 5838"/>
                  <a:gd name="T65" fmla="*/ 995 h 4133"/>
                  <a:gd name="T66" fmla="*/ 3484 w 5838"/>
                  <a:gd name="T67" fmla="*/ 927 h 4133"/>
                  <a:gd name="T68" fmla="*/ 3621 w 5838"/>
                  <a:gd name="T69" fmla="*/ 860 h 4133"/>
                  <a:gd name="T70" fmla="*/ 3757 w 5838"/>
                  <a:gd name="T71" fmla="*/ 814 h 4133"/>
                  <a:gd name="T72" fmla="*/ 3960 w 5838"/>
                  <a:gd name="T73" fmla="*/ 723 h 4133"/>
                  <a:gd name="T74" fmla="*/ 4368 w 5838"/>
                  <a:gd name="T75" fmla="*/ 498 h 4133"/>
                  <a:gd name="T76" fmla="*/ 4435 w 5838"/>
                  <a:gd name="T77" fmla="*/ 474 h 4133"/>
                  <a:gd name="T78" fmla="*/ 4706 w 5838"/>
                  <a:gd name="T79" fmla="*/ 317 h 4133"/>
                  <a:gd name="T80" fmla="*/ 4911 w 5838"/>
                  <a:gd name="T81" fmla="*/ 226 h 4133"/>
                  <a:gd name="T82" fmla="*/ 5046 w 5838"/>
                  <a:gd name="T83" fmla="*/ 137 h 4133"/>
                  <a:gd name="T84" fmla="*/ 5251 w 5838"/>
                  <a:gd name="T85" fmla="*/ 0 h 4133"/>
                  <a:gd name="T86" fmla="*/ 5364 w 5838"/>
                  <a:gd name="T87" fmla="*/ 181 h 4133"/>
                  <a:gd name="T88" fmla="*/ 5386 w 5838"/>
                  <a:gd name="T89" fmla="*/ 204 h 4133"/>
                  <a:gd name="T90" fmla="*/ 5364 w 5838"/>
                  <a:gd name="T91" fmla="*/ 226 h 4133"/>
                  <a:gd name="T92" fmla="*/ 5318 w 5838"/>
                  <a:gd name="T93" fmla="*/ 272 h 4133"/>
                  <a:gd name="T94" fmla="*/ 5295 w 5838"/>
                  <a:gd name="T95" fmla="*/ 295 h 4133"/>
                  <a:gd name="T96" fmla="*/ 5295 w 5838"/>
                  <a:gd name="T97" fmla="*/ 317 h 4133"/>
                  <a:gd name="T98" fmla="*/ 5340 w 5838"/>
                  <a:gd name="T99" fmla="*/ 408 h 4133"/>
                  <a:gd name="T100" fmla="*/ 5364 w 5838"/>
                  <a:gd name="T101" fmla="*/ 521 h 4133"/>
                  <a:gd name="T102" fmla="*/ 5364 w 5838"/>
                  <a:gd name="T103" fmla="*/ 610 h 4133"/>
                  <a:gd name="T104" fmla="*/ 5295 w 5838"/>
                  <a:gd name="T105" fmla="*/ 747 h 4133"/>
                  <a:gd name="T106" fmla="*/ 5273 w 5838"/>
                  <a:gd name="T107" fmla="*/ 836 h 4133"/>
                  <a:gd name="T108" fmla="*/ 5273 w 5838"/>
                  <a:gd name="T109" fmla="*/ 860 h 4133"/>
                  <a:gd name="T110" fmla="*/ 5273 w 5838"/>
                  <a:gd name="T111" fmla="*/ 882 h 4133"/>
                  <a:gd name="T112" fmla="*/ 5364 w 5838"/>
                  <a:gd name="T113" fmla="*/ 904 h 4133"/>
                  <a:gd name="T114" fmla="*/ 5409 w 5838"/>
                  <a:gd name="T115" fmla="*/ 904 h 4133"/>
                  <a:gd name="T116" fmla="*/ 5477 w 5838"/>
                  <a:gd name="T117" fmla="*/ 927 h 4133"/>
                  <a:gd name="T118" fmla="*/ 5522 w 5838"/>
                  <a:gd name="T119" fmla="*/ 927 h 4133"/>
                  <a:gd name="T120" fmla="*/ 5589 w 5838"/>
                  <a:gd name="T121" fmla="*/ 971 h 4133"/>
                  <a:gd name="T122" fmla="*/ 5613 w 5838"/>
                  <a:gd name="T123" fmla="*/ 995 h 4133"/>
                  <a:gd name="T124" fmla="*/ 5613 w 5838"/>
                  <a:gd name="T125" fmla="*/ 995 h 4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8"/>
                  <a:gd name="T190" fmla="*/ 0 h 4133"/>
                  <a:gd name="T191" fmla="*/ 5838 w 5838"/>
                  <a:gd name="T192" fmla="*/ 4133 h 4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a:lstStyle/>
              <a:p>
                <a:endParaRPr lang="ja-JP" altLang="en-US"/>
              </a:p>
            </p:txBody>
          </p:sp>
          <p:sp>
            <p:nvSpPr>
              <p:cNvPr id="3204" name="Freeform 7"/>
              <p:cNvSpPr>
                <a:spLocks noChangeAspect="1"/>
              </p:cNvSpPr>
              <p:nvPr/>
            </p:nvSpPr>
            <p:spPr bwMode="auto">
              <a:xfrm>
                <a:off x="8373" y="11918"/>
                <a:ext cx="2128" cy="2732"/>
              </a:xfrm>
              <a:custGeom>
                <a:avLst/>
                <a:gdLst>
                  <a:gd name="T0" fmla="*/ 2147483647 w 1333"/>
                  <a:gd name="T1" fmla="*/ 656156468 h 1716"/>
                  <a:gd name="T2" fmla="*/ 2147483647 w 1333"/>
                  <a:gd name="T3" fmla="*/ 2147483647 h 1716"/>
                  <a:gd name="T4" fmla="*/ 2147483647 w 1333"/>
                  <a:gd name="T5" fmla="*/ 2147483647 h 1716"/>
                  <a:gd name="T6" fmla="*/ 2147483647 w 1333"/>
                  <a:gd name="T7" fmla="*/ 2147483647 h 1716"/>
                  <a:gd name="T8" fmla="*/ 2147483647 w 1333"/>
                  <a:gd name="T9" fmla="*/ 2147483647 h 1716"/>
                  <a:gd name="T10" fmla="*/ 2147483647 w 1333"/>
                  <a:gd name="T11" fmla="*/ 2147483647 h 1716"/>
                  <a:gd name="T12" fmla="*/ 2147483647 w 1333"/>
                  <a:gd name="T13" fmla="*/ 2147483647 h 1716"/>
                  <a:gd name="T14" fmla="*/ 2147483647 w 1333"/>
                  <a:gd name="T15" fmla="*/ 2147483647 h 1716"/>
                  <a:gd name="T16" fmla="*/ 2147483647 w 1333"/>
                  <a:gd name="T17" fmla="*/ 2147483647 h 1716"/>
                  <a:gd name="T18" fmla="*/ 2147483647 w 1333"/>
                  <a:gd name="T19" fmla="*/ 2147483647 h 1716"/>
                  <a:gd name="T20" fmla="*/ 2147483647 w 1333"/>
                  <a:gd name="T21" fmla="*/ 2147483647 h 1716"/>
                  <a:gd name="T22" fmla="*/ 2147483647 w 1333"/>
                  <a:gd name="T23" fmla="*/ 2147483647 h 1716"/>
                  <a:gd name="T24" fmla="*/ 2147483647 w 1333"/>
                  <a:gd name="T25" fmla="*/ 2147483647 h 1716"/>
                  <a:gd name="T26" fmla="*/ 2147483647 w 1333"/>
                  <a:gd name="T27" fmla="*/ 2147483647 h 1716"/>
                  <a:gd name="T28" fmla="*/ 2147483647 w 1333"/>
                  <a:gd name="T29" fmla="*/ 2147483647 h 1716"/>
                  <a:gd name="T30" fmla="*/ 2147483647 w 1333"/>
                  <a:gd name="T31" fmla="*/ 2147483647 h 1716"/>
                  <a:gd name="T32" fmla="*/ 2147483647 w 1333"/>
                  <a:gd name="T33" fmla="*/ 2147483647 h 1716"/>
                  <a:gd name="T34" fmla="*/ 2147483647 w 1333"/>
                  <a:gd name="T35" fmla="*/ 2147483647 h 1716"/>
                  <a:gd name="T36" fmla="*/ 2147483647 w 1333"/>
                  <a:gd name="T37" fmla="*/ 2147483647 h 1716"/>
                  <a:gd name="T38" fmla="*/ 2147483647 w 1333"/>
                  <a:gd name="T39" fmla="*/ 2147483647 h 1716"/>
                  <a:gd name="T40" fmla="*/ 2147483647 w 1333"/>
                  <a:gd name="T41" fmla="*/ 2147483647 h 1716"/>
                  <a:gd name="T42" fmla="*/ 2147483647 w 1333"/>
                  <a:gd name="T43" fmla="*/ 2147483647 h 1716"/>
                  <a:gd name="T44" fmla="*/ 2147483647 w 1333"/>
                  <a:gd name="T45" fmla="*/ 2147483647 h 1716"/>
                  <a:gd name="T46" fmla="*/ 2147483647 w 1333"/>
                  <a:gd name="T47" fmla="*/ 2147483647 h 1716"/>
                  <a:gd name="T48" fmla="*/ 2147483647 w 1333"/>
                  <a:gd name="T49" fmla="*/ 2147483647 h 1716"/>
                  <a:gd name="T50" fmla="*/ 2147483647 w 1333"/>
                  <a:gd name="T51" fmla="*/ 2147483647 h 1716"/>
                  <a:gd name="T52" fmla="*/ 2147483647 w 1333"/>
                  <a:gd name="T53" fmla="*/ 2147483647 h 1716"/>
                  <a:gd name="T54" fmla="*/ 2147483647 w 1333"/>
                  <a:gd name="T55" fmla="*/ 2147483647 h 1716"/>
                  <a:gd name="T56" fmla="*/ 2147483647 w 1333"/>
                  <a:gd name="T57" fmla="*/ 2147483647 h 1716"/>
                  <a:gd name="T58" fmla="*/ 2147483647 w 1333"/>
                  <a:gd name="T59" fmla="*/ 2147483647 h 1716"/>
                  <a:gd name="T60" fmla="*/ 2147483647 w 1333"/>
                  <a:gd name="T61" fmla="*/ 2147483647 h 1716"/>
                  <a:gd name="T62" fmla="*/ 2147483647 w 1333"/>
                  <a:gd name="T63" fmla="*/ 2147483647 h 1716"/>
                  <a:gd name="T64" fmla="*/ 2147483647 w 1333"/>
                  <a:gd name="T65" fmla="*/ 2147483647 h 1716"/>
                  <a:gd name="T66" fmla="*/ 2147483647 w 1333"/>
                  <a:gd name="T67" fmla="*/ 2147483647 h 1716"/>
                  <a:gd name="T68" fmla="*/ 2147483647 w 1333"/>
                  <a:gd name="T69" fmla="*/ 2147483647 h 1716"/>
                  <a:gd name="T70" fmla="*/ 2147483647 w 1333"/>
                  <a:gd name="T71" fmla="*/ 2147483647 h 1716"/>
                  <a:gd name="T72" fmla="*/ 2147483647 w 1333"/>
                  <a:gd name="T73" fmla="*/ 2147483647 h 1716"/>
                  <a:gd name="T74" fmla="*/ 2147483647 w 1333"/>
                  <a:gd name="T75" fmla="*/ 2147483647 h 1716"/>
                  <a:gd name="T76" fmla="*/ 2147483647 w 1333"/>
                  <a:gd name="T77" fmla="*/ 2147483647 h 1716"/>
                  <a:gd name="T78" fmla="*/ 2147483647 w 1333"/>
                  <a:gd name="T79" fmla="*/ 2147483647 h 1716"/>
                  <a:gd name="T80" fmla="*/ 2147483647 w 1333"/>
                  <a:gd name="T81" fmla="*/ 2147483647 h 1716"/>
                  <a:gd name="T82" fmla="*/ 2147483647 w 1333"/>
                  <a:gd name="T83" fmla="*/ 2147483647 h 1716"/>
                  <a:gd name="T84" fmla="*/ 2147483647 w 1333"/>
                  <a:gd name="T85" fmla="*/ 2147483647 h 1716"/>
                  <a:gd name="T86" fmla="*/ 2147483647 w 1333"/>
                  <a:gd name="T87" fmla="*/ 2147483647 h 1716"/>
                  <a:gd name="T88" fmla="*/ 2147483647 w 1333"/>
                  <a:gd name="T89" fmla="*/ 2147483647 h 1716"/>
                  <a:gd name="T90" fmla="*/ 2147483647 w 1333"/>
                  <a:gd name="T91" fmla="*/ 2147483647 h 1716"/>
                  <a:gd name="T92" fmla="*/ 2147483647 w 1333"/>
                  <a:gd name="T93" fmla="*/ 2147483647 h 1716"/>
                  <a:gd name="T94" fmla="*/ 2147483647 w 1333"/>
                  <a:gd name="T95" fmla="*/ 2147483647 h 1716"/>
                  <a:gd name="T96" fmla="*/ 2147483647 w 1333"/>
                  <a:gd name="T97" fmla="*/ 2147483647 h 1716"/>
                  <a:gd name="T98" fmla="*/ 2147483647 w 1333"/>
                  <a:gd name="T99" fmla="*/ 2147483647 h 1716"/>
                  <a:gd name="T100" fmla="*/ 2147483647 w 1333"/>
                  <a:gd name="T101" fmla="*/ 2147483647 h 1716"/>
                  <a:gd name="T102" fmla="*/ 2147483647 w 1333"/>
                  <a:gd name="T103" fmla="*/ 2147483647 h 1716"/>
                  <a:gd name="T104" fmla="*/ 2147483647 w 1333"/>
                  <a:gd name="T105" fmla="*/ 2147483647 h 1716"/>
                  <a:gd name="T106" fmla="*/ 2147483647 w 1333"/>
                  <a:gd name="T107" fmla="*/ 2147483647 h 1716"/>
                  <a:gd name="T108" fmla="*/ 2147483647 w 1333"/>
                  <a:gd name="T109" fmla="*/ 2147483647 h 1716"/>
                  <a:gd name="T110" fmla="*/ 2147483647 w 1333"/>
                  <a:gd name="T111" fmla="*/ 2147483647 h 1716"/>
                  <a:gd name="T112" fmla="*/ 2147483647 w 1333"/>
                  <a:gd name="T113" fmla="*/ 2147483647 h 1716"/>
                  <a:gd name="T114" fmla="*/ 2147483647 w 1333"/>
                  <a:gd name="T115" fmla="*/ 2147483647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solidFill>
                <a:srgbClr val="FFFFFF"/>
              </a:solidFill>
              <a:ln w="0">
                <a:solidFill>
                  <a:srgbClr val="000000"/>
                </a:solidFill>
                <a:round/>
                <a:headEnd/>
                <a:tailEnd/>
              </a:ln>
            </p:spPr>
            <p:txBody>
              <a:bodyPr/>
              <a:lstStyle/>
              <a:p>
                <a:endParaRPr lang="ja-JP" altLang="en-US"/>
              </a:p>
            </p:txBody>
          </p:sp>
          <p:sp>
            <p:nvSpPr>
              <p:cNvPr id="3205" name="Freeform 8"/>
              <p:cNvSpPr>
                <a:spLocks noChangeAspect="1"/>
              </p:cNvSpPr>
              <p:nvPr/>
            </p:nvSpPr>
            <p:spPr bwMode="auto">
              <a:xfrm>
                <a:off x="2670" y="10156"/>
                <a:ext cx="6043" cy="3794"/>
              </a:xfrm>
              <a:custGeom>
                <a:avLst/>
                <a:gdLst>
                  <a:gd name="T0" fmla="*/ 2147483647 w 3787"/>
                  <a:gd name="T1" fmla="*/ 2147483647 h 2383"/>
                  <a:gd name="T2" fmla="*/ 2147483647 w 3787"/>
                  <a:gd name="T3" fmla="*/ 2147483647 h 2383"/>
                  <a:gd name="T4" fmla="*/ 2147483647 w 3787"/>
                  <a:gd name="T5" fmla="*/ 2147483647 h 2383"/>
                  <a:gd name="T6" fmla="*/ 2147483647 w 3787"/>
                  <a:gd name="T7" fmla="*/ 2147483647 h 2383"/>
                  <a:gd name="T8" fmla="*/ 2147483647 w 3787"/>
                  <a:gd name="T9" fmla="*/ 2147483647 h 2383"/>
                  <a:gd name="T10" fmla="*/ 2147483647 w 3787"/>
                  <a:gd name="T11" fmla="*/ 2147483647 h 2383"/>
                  <a:gd name="T12" fmla="*/ 2147483647 w 3787"/>
                  <a:gd name="T13" fmla="*/ 2147483647 h 2383"/>
                  <a:gd name="T14" fmla="*/ 2147483647 w 3787"/>
                  <a:gd name="T15" fmla="*/ 2147483647 h 2383"/>
                  <a:gd name="T16" fmla="*/ 2147483647 w 3787"/>
                  <a:gd name="T17" fmla="*/ 2147483647 h 2383"/>
                  <a:gd name="T18" fmla="*/ 2147483647 w 3787"/>
                  <a:gd name="T19" fmla="*/ 2147483647 h 2383"/>
                  <a:gd name="T20" fmla="*/ 2147483647 w 3787"/>
                  <a:gd name="T21" fmla="*/ 2147483647 h 2383"/>
                  <a:gd name="T22" fmla="*/ 2147483647 w 3787"/>
                  <a:gd name="T23" fmla="*/ 2147483647 h 2383"/>
                  <a:gd name="T24" fmla="*/ 2147483647 w 3787"/>
                  <a:gd name="T25" fmla="*/ 2147483647 h 2383"/>
                  <a:gd name="T26" fmla="*/ 2147483647 w 3787"/>
                  <a:gd name="T27" fmla="*/ 2147483647 h 2383"/>
                  <a:gd name="T28" fmla="*/ 2147483647 w 3787"/>
                  <a:gd name="T29" fmla="*/ 2147483647 h 2383"/>
                  <a:gd name="T30" fmla="*/ 2147483647 w 3787"/>
                  <a:gd name="T31" fmla="*/ 2147483647 h 2383"/>
                  <a:gd name="T32" fmla="*/ 2147483647 w 3787"/>
                  <a:gd name="T33" fmla="*/ 2147483647 h 2383"/>
                  <a:gd name="T34" fmla="*/ 2147483647 w 3787"/>
                  <a:gd name="T35" fmla="*/ 2147483647 h 2383"/>
                  <a:gd name="T36" fmla="*/ 2147483647 w 3787"/>
                  <a:gd name="T37" fmla="*/ 2147483647 h 2383"/>
                  <a:gd name="T38" fmla="*/ 2147483647 w 3787"/>
                  <a:gd name="T39" fmla="*/ 2147483647 h 2383"/>
                  <a:gd name="T40" fmla="*/ 2147483647 w 3787"/>
                  <a:gd name="T41" fmla="*/ 2147483647 h 2383"/>
                  <a:gd name="T42" fmla="*/ 2147483647 w 3787"/>
                  <a:gd name="T43" fmla="*/ 2147483647 h 2383"/>
                  <a:gd name="T44" fmla="*/ 2147483647 w 3787"/>
                  <a:gd name="T45" fmla="*/ 2147483647 h 2383"/>
                  <a:gd name="T46" fmla="*/ 2147483647 w 3787"/>
                  <a:gd name="T47" fmla="*/ 2147483647 h 2383"/>
                  <a:gd name="T48" fmla="*/ 2147483647 w 3787"/>
                  <a:gd name="T49" fmla="*/ 2147483647 h 2383"/>
                  <a:gd name="T50" fmla="*/ 2147483647 w 3787"/>
                  <a:gd name="T51" fmla="*/ 2147483647 h 2383"/>
                  <a:gd name="T52" fmla="*/ 2147483647 w 3787"/>
                  <a:gd name="T53" fmla="*/ 2147483647 h 2383"/>
                  <a:gd name="T54" fmla="*/ 2147483647 w 3787"/>
                  <a:gd name="T55" fmla="*/ 2147483647 h 2383"/>
                  <a:gd name="T56" fmla="*/ 2147483647 w 3787"/>
                  <a:gd name="T57" fmla="*/ 2147483647 h 2383"/>
                  <a:gd name="T58" fmla="*/ 2147483647 w 3787"/>
                  <a:gd name="T59" fmla="*/ 2147483647 h 2383"/>
                  <a:gd name="T60" fmla="*/ 2147483647 w 3787"/>
                  <a:gd name="T61" fmla="*/ 2147483647 h 2383"/>
                  <a:gd name="T62" fmla="*/ 2147483647 w 3787"/>
                  <a:gd name="T63" fmla="*/ 2147483647 h 2383"/>
                  <a:gd name="T64" fmla="*/ 2147483647 w 3787"/>
                  <a:gd name="T65" fmla="*/ 2147483647 h 2383"/>
                  <a:gd name="T66" fmla="*/ 2147483647 w 3787"/>
                  <a:gd name="T67" fmla="*/ 2147483647 h 2383"/>
                  <a:gd name="T68" fmla="*/ 2147483647 w 3787"/>
                  <a:gd name="T69" fmla="*/ 2147483647 h 2383"/>
                  <a:gd name="T70" fmla="*/ 2147483647 w 3787"/>
                  <a:gd name="T71" fmla="*/ 2147483647 h 2383"/>
                  <a:gd name="T72" fmla="*/ 2147483647 w 3787"/>
                  <a:gd name="T73" fmla="*/ 2147483647 h 2383"/>
                  <a:gd name="T74" fmla="*/ 2147483647 w 3787"/>
                  <a:gd name="T75" fmla="*/ 2147483647 h 2383"/>
                  <a:gd name="T76" fmla="*/ 2147483647 w 3787"/>
                  <a:gd name="T77" fmla="*/ 2147483647 h 2383"/>
                  <a:gd name="T78" fmla="*/ 2147483647 w 3787"/>
                  <a:gd name="T79" fmla="*/ 2147483647 h 2383"/>
                  <a:gd name="T80" fmla="*/ 2147483647 w 3787"/>
                  <a:gd name="T81" fmla="*/ 2147483647 h 2383"/>
                  <a:gd name="T82" fmla="*/ 2147483647 w 3787"/>
                  <a:gd name="T83" fmla="*/ 2147483647 h 2383"/>
                  <a:gd name="T84" fmla="*/ 2147483647 w 3787"/>
                  <a:gd name="T85" fmla="*/ 2147483647 h 2383"/>
                  <a:gd name="T86" fmla="*/ 2147483647 w 3787"/>
                  <a:gd name="T87" fmla="*/ 2147483647 h 2383"/>
                  <a:gd name="T88" fmla="*/ 2147483647 w 3787"/>
                  <a:gd name="T89" fmla="*/ 2147483647 h 2383"/>
                  <a:gd name="T90" fmla="*/ 2147483647 w 3787"/>
                  <a:gd name="T91" fmla="*/ 2147483647 h 2383"/>
                  <a:gd name="T92" fmla="*/ 2147483647 w 3787"/>
                  <a:gd name="T93" fmla="*/ 2147483647 h 2383"/>
                  <a:gd name="T94" fmla="*/ 2147483647 w 3787"/>
                  <a:gd name="T95" fmla="*/ 2147483647 h 2383"/>
                  <a:gd name="T96" fmla="*/ 2147483647 w 3787"/>
                  <a:gd name="T97" fmla="*/ 2147483647 h 2383"/>
                  <a:gd name="T98" fmla="*/ 2147483647 w 3787"/>
                  <a:gd name="T99" fmla="*/ 2147483647 h 2383"/>
                  <a:gd name="T100" fmla="*/ 2147483647 w 3787"/>
                  <a:gd name="T101" fmla="*/ 2147483647 h 2383"/>
                  <a:gd name="T102" fmla="*/ 2147483647 w 3787"/>
                  <a:gd name="T103" fmla="*/ 2147483647 h 2383"/>
                  <a:gd name="T104" fmla="*/ 2147483647 w 3787"/>
                  <a:gd name="T105" fmla="*/ 2147483647 h 2383"/>
                  <a:gd name="T106" fmla="*/ 2147483647 w 3787"/>
                  <a:gd name="T107" fmla="*/ 656569100 h 2383"/>
                  <a:gd name="T108" fmla="*/ 2147483647 w 3787"/>
                  <a:gd name="T109" fmla="*/ 2147483647 h 2383"/>
                  <a:gd name="T110" fmla="*/ 2147483647 w 3787"/>
                  <a:gd name="T111" fmla="*/ 2147483647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a:lstStyle/>
              <a:p>
                <a:endParaRPr lang="ja-JP" altLang="en-US"/>
              </a:p>
            </p:txBody>
          </p:sp>
          <p:sp>
            <p:nvSpPr>
              <p:cNvPr id="3206" name="Freeform 9"/>
              <p:cNvSpPr>
                <a:spLocks noChangeAspect="1"/>
              </p:cNvSpPr>
              <p:nvPr/>
            </p:nvSpPr>
            <p:spPr bwMode="auto">
              <a:xfrm>
                <a:off x="11134" y="5573"/>
                <a:ext cx="1925" cy="2596"/>
              </a:xfrm>
              <a:custGeom>
                <a:avLst/>
                <a:gdLst>
                  <a:gd name="T0" fmla="*/ 2147483647 w 1206"/>
                  <a:gd name="T1" fmla="*/ 0 h 1631"/>
                  <a:gd name="T2" fmla="*/ 2147483647 w 1206"/>
                  <a:gd name="T3" fmla="*/ 0 h 1631"/>
                  <a:gd name="T4" fmla="*/ 2147483647 w 1206"/>
                  <a:gd name="T5" fmla="*/ 651245780 h 1631"/>
                  <a:gd name="T6" fmla="*/ 2147483647 w 1206"/>
                  <a:gd name="T7" fmla="*/ 2147483647 h 1631"/>
                  <a:gd name="T8" fmla="*/ 2147483647 w 1206"/>
                  <a:gd name="T9" fmla="*/ 2147483647 h 1631"/>
                  <a:gd name="T10" fmla="*/ 2147483647 w 1206"/>
                  <a:gd name="T11" fmla="*/ 2147483647 h 1631"/>
                  <a:gd name="T12" fmla="*/ 2147483647 w 1206"/>
                  <a:gd name="T13" fmla="*/ 2147483647 h 1631"/>
                  <a:gd name="T14" fmla="*/ 2147483647 w 1206"/>
                  <a:gd name="T15" fmla="*/ 2147483647 h 1631"/>
                  <a:gd name="T16" fmla="*/ 2147483647 w 1206"/>
                  <a:gd name="T17" fmla="*/ 2147483647 h 1631"/>
                  <a:gd name="T18" fmla="*/ 2147483647 w 1206"/>
                  <a:gd name="T19" fmla="*/ 2147483647 h 1631"/>
                  <a:gd name="T20" fmla="*/ 2147483647 w 1206"/>
                  <a:gd name="T21" fmla="*/ 2147483647 h 1631"/>
                  <a:gd name="T22" fmla="*/ 2147483647 w 1206"/>
                  <a:gd name="T23" fmla="*/ 2147483647 h 1631"/>
                  <a:gd name="T24" fmla="*/ 2147483647 w 1206"/>
                  <a:gd name="T25" fmla="*/ 2147483647 h 1631"/>
                  <a:gd name="T26" fmla="*/ 2147483647 w 1206"/>
                  <a:gd name="T27" fmla="*/ 2147483647 h 1631"/>
                  <a:gd name="T28" fmla="*/ 2147483647 w 1206"/>
                  <a:gd name="T29" fmla="*/ 2147483647 h 1631"/>
                  <a:gd name="T30" fmla="*/ 2147483647 w 1206"/>
                  <a:gd name="T31" fmla="*/ 2147483647 h 1631"/>
                  <a:gd name="T32" fmla="*/ 2147483647 w 1206"/>
                  <a:gd name="T33" fmla="*/ 2147483647 h 1631"/>
                  <a:gd name="T34" fmla="*/ 2147483647 w 1206"/>
                  <a:gd name="T35" fmla="*/ 2147483647 h 1631"/>
                  <a:gd name="T36" fmla="*/ 2147483647 w 1206"/>
                  <a:gd name="T37" fmla="*/ 2147483647 h 1631"/>
                  <a:gd name="T38" fmla="*/ 2147483647 w 1206"/>
                  <a:gd name="T39" fmla="*/ 2147483647 h 1631"/>
                  <a:gd name="T40" fmla="*/ 2147483647 w 1206"/>
                  <a:gd name="T41" fmla="*/ 2147483647 h 1631"/>
                  <a:gd name="T42" fmla="*/ 2147483647 w 1206"/>
                  <a:gd name="T43" fmla="*/ 2147483647 h 1631"/>
                  <a:gd name="T44" fmla="*/ 2147483647 w 1206"/>
                  <a:gd name="T45" fmla="*/ 2147483647 h 1631"/>
                  <a:gd name="T46" fmla="*/ 2147483647 w 1206"/>
                  <a:gd name="T47" fmla="*/ 2147483647 h 1631"/>
                  <a:gd name="T48" fmla="*/ 2147483647 w 1206"/>
                  <a:gd name="T49" fmla="*/ 2147483647 h 1631"/>
                  <a:gd name="T50" fmla="*/ 2147483647 w 1206"/>
                  <a:gd name="T51" fmla="*/ 2147483647 h 1631"/>
                  <a:gd name="T52" fmla="*/ 2147483647 w 1206"/>
                  <a:gd name="T53" fmla="*/ 2147483647 h 1631"/>
                  <a:gd name="T54" fmla="*/ 2147483647 w 1206"/>
                  <a:gd name="T55" fmla="*/ 2147483647 h 1631"/>
                  <a:gd name="T56" fmla="*/ 2147483647 w 1206"/>
                  <a:gd name="T57" fmla="*/ 2147483647 h 1631"/>
                  <a:gd name="T58" fmla="*/ 2147483647 w 1206"/>
                  <a:gd name="T59" fmla="*/ 2147483647 h 1631"/>
                  <a:gd name="T60" fmla="*/ 2147483647 w 1206"/>
                  <a:gd name="T61" fmla="*/ 2147483647 h 1631"/>
                  <a:gd name="T62" fmla="*/ 2147483647 w 1206"/>
                  <a:gd name="T63" fmla="*/ 2147483647 h 1631"/>
                  <a:gd name="T64" fmla="*/ 2147483647 w 1206"/>
                  <a:gd name="T65" fmla="*/ 2147483647 h 1631"/>
                  <a:gd name="T66" fmla="*/ 2147483647 w 1206"/>
                  <a:gd name="T67" fmla="*/ 2147483647 h 1631"/>
                  <a:gd name="T68" fmla="*/ 2147483647 w 1206"/>
                  <a:gd name="T69" fmla="*/ 2147483647 h 1631"/>
                  <a:gd name="T70" fmla="*/ 2147483647 w 1206"/>
                  <a:gd name="T71" fmla="*/ 2147483647 h 1631"/>
                  <a:gd name="T72" fmla="*/ 0 w 1206"/>
                  <a:gd name="T73" fmla="*/ 2147483647 h 1631"/>
                  <a:gd name="T74" fmla="*/ 778641868 w 1206"/>
                  <a:gd name="T75" fmla="*/ 2147483647 h 1631"/>
                  <a:gd name="T76" fmla="*/ 1500523497 w 1206"/>
                  <a:gd name="T77" fmla="*/ 2147483647 h 1631"/>
                  <a:gd name="T78" fmla="*/ 2147483647 w 1206"/>
                  <a:gd name="T79" fmla="*/ 2147483647 h 1631"/>
                  <a:gd name="T80" fmla="*/ 2147483647 w 1206"/>
                  <a:gd name="T81" fmla="*/ 2147483647 h 1631"/>
                  <a:gd name="T82" fmla="*/ 2147483647 w 1206"/>
                  <a:gd name="T83" fmla="*/ 2147483647 h 1631"/>
                  <a:gd name="T84" fmla="*/ 1500523497 w 1206"/>
                  <a:gd name="T85" fmla="*/ 2147483647 h 1631"/>
                  <a:gd name="T86" fmla="*/ 778641868 w 1206"/>
                  <a:gd name="T87" fmla="*/ 2147483647 h 1631"/>
                  <a:gd name="T88" fmla="*/ 2147483647 w 1206"/>
                  <a:gd name="T89" fmla="*/ 2147483647 h 1631"/>
                  <a:gd name="T90" fmla="*/ 2147483647 w 1206"/>
                  <a:gd name="T91" fmla="*/ 2147483647 h 1631"/>
                  <a:gd name="T92" fmla="*/ 2147483647 w 1206"/>
                  <a:gd name="T93" fmla="*/ 2147483647 h 1631"/>
                  <a:gd name="T94" fmla="*/ 2147483647 w 1206"/>
                  <a:gd name="T95" fmla="*/ 2147483647 h 1631"/>
                  <a:gd name="T96" fmla="*/ 2147483647 w 1206"/>
                  <a:gd name="T97" fmla="*/ 2147483647 h 1631"/>
                  <a:gd name="T98" fmla="*/ 2147483647 w 1206"/>
                  <a:gd name="T99" fmla="*/ 2147483647 h 1631"/>
                  <a:gd name="T100" fmla="*/ 2147483647 w 1206"/>
                  <a:gd name="T101" fmla="*/ 2147483647 h 1631"/>
                  <a:gd name="T102" fmla="*/ 2147483647 w 1206"/>
                  <a:gd name="T103" fmla="*/ 2147483647 h 1631"/>
                  <a:gd name="T104" fmla="*/ 2147483647 w 1206"/>
                  <a:gd name="T105" fmla="*/ 2147483647 h 1631"/>
                  <a:gd name="T106" fmla="*/ 2147483647 w 1206"/>
                  <a:gd name="T107" fmla="*/ 2147483647 h 1631"/>
                  <a:gd name="T108" fmla="*/ 2147483647 w 1206"/>
                  <a:gd name="T109" fmla="*/ 2147483647 h 1631"/>
                  <a:gd name="T110" fmla="*/ 2147483647 w 1206"/>
                  <a:gd name="T111" fmla="*/ 2147483647 h 1631"/>
                  <a:gd name="T112" fmla="*/ 2147483647 w 1206"/>
                  <a:gd name="T113" fmla="*/ 2147483647 h 1631"/>
                  <a:gd name="T114" fmla="*/ 2147483647 w 1206"/>
                  <a:gd name="T115" fmla="*/ 1333063676 h 1631"/>
                  <a:gd name="T116" fmla="*/ 2147483647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solidFill>
                <a:srgbClr val="FFFFFF"/>
              </a:solidFill>
              <a:ln w="0">
                <a:solidFill>
                  <a:srgbClr val="000000"/>
                </a:solidFill>
                <a:round/>
                <a:headEnd/>
                <a:tailEnd/>
              </a:ln>
            </p:spPr>
            <p:txBody>
              <a:bodyPr/>
              <a:lstStyle/>
              <a:p>
                <a:endParaRPr lang="ja-JP" altLang="en-US"/>
              </a:p>
            </p:txBody>
          </p:sp>
          <p:sp>
            <p:nvSpPr>
              <p:cNvPr id="3207" name="Freeform 10" descr="50%"/>
              <p:cNvSpPr>
                <a:spLocks noChangeAspect="1"/>
              </p:cNvSpPr>
              <p:nvPr/>
            </p:nvSpPr>
            <p:spPr bwMode="auto">
              <a:xfrm>
                <a:off x="10547" y="9050"/>
                <a:ext cx="2330" cy="2303"/>
              </a:xfrm>
              <a:custGeom>
                <a:avLst/>
                <a:gdLst>
                  <a:gd name="T0" fmla="*/ 2147483647 w 1460"/>
                  <a:gd name="T1" fmla="*/ 650265375 h 1447"/>
                  <a:gd name="T2" fmla="*/ 2147483647 w 1460"/>
                  <a:gd name="T3" fmla="*/ 650265375 h 1447"/>
                  <a:gd name="T4" fmla="*/ 2147483647 w 1460"/>
                  <a:gd name="T5" fmla="*/ 1345769790 h 1447"/>
                  <a:gd name="T6" fmla="*/ 2147483647 w 1460"/>
                  <a:gd name="T7" fmla="*/ 1995448653 h 1447"/>
                  <a:gd name="T8" fmla="*/ 2147483647 w 1460"/>
                  <a:gd name="T9" fmla="*/ 1995448653 h 1447"/>
                  <a:gd name="T10" fmla="*/ 2147483647 w 1460"/>
                  <a:gd name="T11" fmla="*/ 1995448653 h 1447"/>
                  <a:gd name="T12" fmla="*/ 2147483647 w 1460"/>
                  <a:gd name="T13" fmla="*/ 2147483647 h 1447"/>
                  <a:gd name="T14" fmla="*/ 2147483647 w 1460"/>
                  <a:gd name="T15" fmla="*/ 2147483647 h 1447"/>
                  <a:gd name="T16" fmla="*/ 2147483647 w 1460"/>
                  <a:gd name="T17" fmla="*/ 2147483647 h 1447"/>
                  <a:gd name="T18" fmla="*/ 2147483647 w 1460"/>
                  <a:gd name="T19" fmla="*/ 2147483647 h 1447"/>
                  <a:gd name="T20" fmla="*/ 2147483647 w 1460"/>
                  <a:gd name="T21" fmla="*/ 2147483647 h 1447"/>
                  <a:gd name="T22" fmla="*/ 2147483647 w 1460"/>
                  <a:gd name="T23" fmla="*/ 2147483647 h 1447"/>
                  <a:gd name="T24" fmla="*/ 2147483647 w 1460"/>
                  <a:gd name="T25" fmla="*/ 2147483647 h 1447"/>
                  <a:gd name="T26" fmla="*/ 2147483647 w 1460"/>
                  <a:gd name="T27" fmla="*/ 2147483647 h 1447"/>
                  <a:gd name="T28" fmla="*/ 2147483647 w 1460"/>
                  <a:gd name="T29" fmla="*/ 2147483647 h 1447"/>
                  <a:gd name="T30" fmla="*/ 2147483647 w 1460"/>
                  <a:gd name="T31" fmla="*/ 2147483647 h 1447"/>
                  <a:gd name="T32" fmla="*/ 2147483647 w 1460"/>
                  <a:gd name="T33" fmla="*/ 2147483647 h 1447"/>
                  <a:gd name="T34" fmla="*/ 2147483647 w 1460"/>
                  <a:gd name="T35" fmla="*/ 2147483647 h 1447"/>
                  <a:gd name="T36" fmla="*/ 2147483647 w 1460"/>
                  <a:gd name="T37" fmla="*/ 2147483647 h 1447"/>
                  <a:gd name="T38" fmla="*/ 2147483647 w 1460"/>
                  <a:gd name="T39" fmla="*/ 2147483647 h 1447"/>
                  <a:gd name="T40" fmla="*/ 2147483647 w 1460"/>
                  <a:gd name="T41" fmla="*/ 2147483647 h 1447"/>
                  <a:gd name="T42" fmla="*/ 2147483647 w 1460"/>
                  <a:gd name="T43" fmla="*/ 2147483647 h 1447"/>
                  <a:gd name="T44" fmla="*/ 2147483647 w 1460"/>
                  <a:gd name="T45" fmla="*/ 2147483647 h 1447"/>
                  <a:gd name="T46" fmla="*/ 2147483647 w 1460"/>
                  <a:gd name="T47" fmla="*/ 2147483647 h 1447"/>
                  <a:gd name="T48" fmla="*/ 2147483647 w 1460"/>
                  <a:gd name="T49" fmla="*/ 2147483647 h 1447"/>
                  <a:gd name="T50" fmla="*/ 2147483647 w 1460"/>
                  <a:gd name="T51" fmla="*/ 2147483647 h 1447"/>
                  <a:gd name="T52" fmla="*/ 2147483647 w 1460"/>
                  <a:gd name="T53" fmla="*/ 2147483647 h 1447"/>
                  <a:gd name="T54" fmla="*/ 2147483647 w 1460"/>
                  <a:gd name="T55" fmla="*/ 2147483647 h 1447"/>
                  <a:gd name="T56" fmla="*/ 2147483647 w 1460"/>
                  <a:gd name="T57" fmla="*/ 2147483647 h 1447"/>
                  <a:gd name="T58" fmla="*/ 2147483647 w 1460"/>
                  <a:gd name="T59" fmla="*/ 2147483647 h 1447"/>
                  <a:gd name="T60" fmla="*/ 2147483647 w 1460"/>
                  <a:gd name="T61" fmla="*/ 2147483647 h 1447"/>
                  <a:gd name="T62" fmla="*/ 2147483647 w 1460"/>
                  <a:gd name="T63" fmla="*/ 2147483647 h 1447"/>
                  <a:gd name="T64" fmla="*/ 2147483647 w 1460"/>
                  <a:gd name="T65" fmla="*/ 2147483647 h 1447"/>
                  <a:gd name="T66" fmla="*/ 2147483647 w 1460"/>
                  <a:gd name="T67" fmla="*/ 2147483647 h 1447"/>
                  <a:gd name="T68" fmla="*/ 2147483647 w 1460"/>
                  <a:gd name="T69" fmla="*/ 2147483647 h 1447"/>
                  <a:gd name="T70" fmla="*/ 2147483647 w 1460"/>
                  <a:gd name="T71" fmla="*/ 2147483647 h 1447"/>
                  <a:gd name="T72" fmla="*/ 2147483647 w 1460"/>
                  <a:gd name="T73" fmla="*/ 2147483647 h 1447"/>
                  <a:gd name="T74" fmla="*/ 2147483647 w 1460"/>
                  <a:gd name="T75" fmla="*/ 2147483647 h 1447"/>
                  <a:gd name="T76" fmla="*/ 2147483647 w 1460"/>
                  <a:gd name="T77" fmla="*/ 2147483647 h 1447"/>
                  <a:gd name="T78" fmla="*/ 2147483647 w 1460"/>
                  <a:gd name="T79" fmla="*/ 2147483647 h 1447"/>
                  <a:gd name="T80" fmla="*/ 2147483647 w 1460"/>
                  <a:gd name="T81" fmla="*/ 2147483647 h 1447"/>
                  <a:gd name="T82" fmla="*/ 2147483647 w 1460"/>
                  <a:gd name="T83" fmla="*/ 2147483647 h 1447"/>
                  <a:gd name="T84" fmla="*/ 2147483647 w 1460"/>
                  <a:gd name="T85" fmla="*/ 2147483647 h 1447"/>
                  <a:gd name="T86" fmla="*/ 2147483647 w 1460"/>
                  <a:gd name="T87" fmla="*/ 2147483647 h 1447"/>
                  <a:gd name="T88" fmla="*/ 2147483647 w 1460"/>
                  <a:gd name="T89" fmla="*/ 2147483647 h 1447"/>
                  <a:gd name="T90" fmla="*/ 2147483647 w 1460"/>
                  <a:gd name="T91" fmla="*/ 2147483647 h 1447"/>
                  <a:gd name="T92" fmla="*/ 2147483647 w 1460"/>
                  <a:gd name="T93" fmla="*/ 2147483647 h 1447"/>
                  <a:gd name="T94" fmla="*/ 1468851528 w 1460"/>
                  <a:gd name="T95" fmla="*/ 2147483647 h 1447"/>
                  <a:gd name="T96" fmla="*/ 2147483647 w 1460"/>
                  <a:gd name="T97" fmla="*/ 2147483647 h 1447"/>
                  <a:gd name="T98" fmla="*/ 2147483647 w 1460"/>
                  <a:gd name="T99" fmla="*/ 2147483647 h 1447"/>
                  <a:gd name="T100" fmla="*/ 2147483647 w 1460"/>
                  <a:gd name="T101" fmla="*/ 2147483647 h 1447"/>
                  <a:gd name="T102" fmla="*/ 2147483647 w 1460"/>
                  <a:gd name="T103" fmla="*/ 2147483647 h 1447"/>
                  <a:gd name="T104" fmla="*/ 2147483647 w 1460"/>
                  <a:gd name="T105" fmla="*/ 2147483647 h 1447"/>
                  <a:gd name="T106" fmla="*/ 2147483647 w 1460"/>
                  <a:gd name="T107" fmla="*/ 2147483647 h 1447"/>
                  <a:gd name="T108" fmla="*/ 2147483647 w 1460"/>
                  <a:gd name="T109" fmla="*/ 2147483647 h 1447"/>
                  <a:gd name="T110" fmla="*/ 2147483647 w 1460"/>
                  <a:gd name="T111" fmla="*/ 2147483647 h 1447"/>
                  <a:gd name="T112" fmla="*/ 2147483647 w 1460"/>
                  <a:gd name="T113" fmla="*/ 2147483647 h 1447"/>
                  <a:gd name="T114" fmla="*/ 2147483647 w 1460"/>
                  <a:gd name="T115" fmla="*/ 2147483647 h 1447"/>
                  <a:gd name="T116" fmla="*/ 2147483647 w 1460"/>
                  <a:gd name="T117" fmla="*/ 650265375 h 1447"/>
                  <a:gd name="T118" fmla="*/ 2147483647 w 1460"/>
                  <a:gd name="T119" fmla="*/ 650265375 h 1447"/>
                  <a:gd name="T120" fmla="*/ 2147483647 w 1460"/>
                  <a:gd name="T121" fmla="*/ 650265375 h 1447"/>
                  <a:gd name="T122" fmla="*/ 2147483647 w 1460"/>
                  <a:gd name="T123" fmla="*/ 650265375 h 1447"/>
                  <a:gd name="T124" fmla="*/ 2147483647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8" name="Freeform 11"/>
              <p:cNvSpPr>
                <a:spLocks noChangeAspect="1"/>
              </p:cNvSpPr>
              <p:nvPr/>
            </p:nvSpPr>
            <p:spPr bwMode="auto">
              <a:xfrm>
                <a:off x="6948" y="7132"/>
                <a:ext cx="2081" cy="1827"/>
              </a:xfrm>
              <a:custGeom>
                <a:avLst/>
                <a:gdLst>
                  <a:gd name="T0" fmla="*/ 2147483647 w 1304"/>
                  <a:gd name="T1" fmla="*/ 1327830136 h 1148"/>
                  <a:gd name="T2" fmla="*/ 2147483647 w 1304"/>
                  <a:gd name="T3" fmla="*/ 1967885995 h 1148"/>
                  <a:gd name="T4" fmla="*/ 2147483647 w 1304"/>
                  <a:gd name="T5" fmla="*/ 2147483647 h 1148"/>
                  <a:gd name="T6" fmla="*/ 2147483647 w 1304"/>
                  <a:gd name="T7" fmla="*/ 2147483647 h 1148"/>
                  <a:gd name="T8" fmla="*/ 2147483647 w 1304"/>
                  <a:gd name="T9" fmla="*/ 2147483647 h 1148"/>
                  <a:gd name="T10" fmla="*/ 2147483647 w 1304"/>
                  <a:gd name="T11" fmla="*/ 2147483647 h 1148"/>
                  <a:gd name="T12" fmla="*/ 2147483647 w 1304"/>
                  <a:gd name="T13" fmla="*/ 2147483647 h 1148"/>
                  <a:gd name="T14" fmla="*/ 2147483647 w 1304"/>
                  <a:gd name="T15" fmla="*/ 2147483647 h 1148"/>
                  <a:gd name="T16" fmla="*/ 2147483647 w 1304"/>
                  <a:gd name="T17" fmla="*/ 2147483647 h 1148"/>
                  <a:gd name="T18" fmla="*/ 2147483647 w 1304"/>
                  <a:gd name="T19" fmla="*/ 2147483647 h 1148"/>
                  <a:gd name="T20" fmla="*/ 2147483647 w 1304"/>
                  <a:gd name="T21" fmla="*/ 2147483647 h 1148"/>
                  <a:gd name="T22" fmla="*/ 2147483647 w 1304"/>
                  <a:gd name="T23" fmla="*/ 2147483647 h 1148"/>
                  <a:gd name="T24" fmla="*/ 2147483647 w 1304"/>
                  <a:gd name="T25" fmla="*/ 2147483647 h 1148"/>
                  <a:gd name="T26" fmla="*/ 2147483647 w 1304"/>
                  <a:gd name="T27" fmla="*/ 2147483647 h 1148"/>
                  <a:gd name="T28" fmla="*/ 2147483647 w 1304"/>
                  <a:gd name="T29" fmla="*/ 2147483647 h 1148"/>
                  <a:gd name="T30" fmla="*/ 2147483647 w 1304"/>
                  <a:gd name="T31" fmla="*/ 2147483647 h 1148"/>
                  <a:gd name="T32" fmla="*/ 2147483647 w 1304"/>
                  <a:gd name="T33" fmla="*/ 2147483647 h 1148"/>
                  <a:gd name="T34" fmla="*/ 2147483647 w 1304"/>
                  <a:gd name="T35" fmla="*/ 2147483647 h 1148"/>
                  <a:gd name="T36" fmla="*/ 2147483647 w 1304"/>
                  <a:gd name="T37" fmla="*/ 2147483647 h 1148"/>
                  <a:gd name="T38" fmla="*/ 2147483647 w 1304"/>
                  <a:gd name="T39" fmla="*/ 2147483647 h 1148"/>
                  <a:gd name="T40" fmla="*/ 2147483647 w 1304"/>
                  <a:gd name="T41" fmla="*/ 2147483647 h 1148"/>
                  <a:gd name="T42" fmla="*/ 2147483647 w 1304"/>
                  <a:gd name="T43" fmla="*/ 2147483647 h 1148"/>
                  <a:gd name="T44" fmla="*/ 2147483647 w 1304"/>
                  <a:gd name="T45" fmla="*/ 2147483647 h 1148"/>
                  <a:gd name="T46" fmla="*/ 2147483647 w 1304"/>
                  <a:gd name="T47" fmla="*/ 2147483647 h 1148"/>
                  <a:gd name="T48" fmla="*/ 2147483647 w 1304"/>
                  <a:gd name="T49" fmla="*/ 2147483647 h 1148"/>
                  <a:gd name="T50" fmla="*/ 2147483647 w 1304"/>
                  <a:gd name="T51" fmla="*/ 2147483647 h 1148"/>
                  <a:gd name="T52" fmla="*/ 2147483647 w 1304"/>
                  <a:gd name="T53" fmla="*/ 2147483647 h 1148"/>
                  <a:gd name="T54" fmla="*/ 2147483647 w 1304"/>
                  <a:gd name="T55" fmla="*/ 2147483647 h 1148"/>
                  <a:gd name="T56" fmla="*/ 2147483647 w 1304"/>
                  <a:gd name="T57" fmla="*/ 2147483647 h 1148"/>
                  <a:gd name="T58" fmla="*/ 2147483647 w 1304"/>
                  <a:gd name="T59" fmla="*/ 2147483647 h 1148"/>
                  <a:gd name="T60" fmla="*/ 2147483647 w 1304"/>
                  <a:gd name="T61" fmla="*/ 2147483647 h 1148"/>
                  <a:gd name="T62" fmla="*/ 2147483647 w 1304"/>
                  <a:gd name="T63" fmla="*/ 2147483647 h 1148"/>
                  <a:gd name="T64" fmla="*/ 2147483647 w 1304"/>
                  <a:gd name="T65" fmla="*/ 2147483647 h 1148"/>
                  <a:gd name="T66" fmla="*/ 2147483647 w 1304"/>
                  <a:gd name="T67" fmla="*/ 2147483647 h 1148"/>
                  <a:gd name="T68" fmla="*/ 2147483647 w 1304"/>
                  <a:gd name="T69" fmla="*/ 2147483647 h 1148"/>
                  <a:gd name="T70" fmla="*/ 2147483647 w 1304"/>
                  <a:gd name="T71" fmla="*/ 2147483647 h 1148"/>
                  <a:gd name="T72" fmla="*/ 2147483647 w 1304"/>
                  <a:gd name="T73" fmla="*/ 2147483647 h 1148"/>
                  <a:gd name="T74" fmla="*/ 2147483647 w 1304"/>
                  <a:gd name="T75" fmla="*/ 2147483647 h 1148"/>
                  <a:gd name="T76" fmla="*/ 2147483647 w 1304"/>
                  <a:gd name="T77" fmla="*/ 2147483647 h 1148"/>
                  <a:gd name="T78" fmla="*/ 2147483647 w 1304"/>
                  <a:gd name="T79" fmla="*/ 2147483647 h 1148"/>
                  <a:gd name="T80" fmla="*/ 2147483647 w 1304"/>
                  <a:gd name="T81" fmla="*/ 2147483647 h 1148"/>
                  <a:gd name="T82" fmla="*/ 2147483647 w 1304"/>
                  <a:gd name="T83" fmla="*/ 2147483647 h 1148"/>
                  <a:gd name="T84" fmla="*/ 710454870 w 1304"/>
                  <a:gd name="T85" fmla="*/ 2147483647 h 1148"/>
                  <a:gd name="T86" fmla="*/ 710454870 w 1304"/>
                  <a:gd name="T87" fmla="*/ 2147483647 h 1148"/>
                  <a:gd name="T88" fmla="*/ 2147483647 w 1304"/>
                  <a:gd name="T89" fmla="*/ 2147483647 h 1148"/>
                  <a:gd name="T90" fmla="*/ 2147483647 w 1304"/>
                  <a:gd name="T91" fmla="*/ 2147483647 h 1148"/>
                  <a:gd name="T92" fmla="*/ 2147483647 w 1304"/>
                  <a:gd name="T93" fmla="*/ 2147483647 h 1148"/>
                  <a:gd name="T94" fmla="*/ 2147483647 w 1304"/>
                  <a:gd name="T95" fmla="*/ 2147483647 h 1148"/>
                  <a:gd name="T96" fmla="*/ 2147483647 w 1304"/>
                  <a:gd name="T97" fmla="*/ 2147483647 h 1148"/>
                  <a:gd name="T98" fmla="*/ 2147483647 w 1304"/>
                  <a:gd name="T99" fmla="*/ 2147483647 h 1148"/>
                  <a:gd name="T100" fmla="*/ 2147483647 w 1304"/>
                  <a:gd name="T101" fmla="*/ 2147483647 h 1148"/>
                  <a:gd name="T102" fmla="*/ 2147483647 w 1304"/>
                  <a:gd name="T103" fmla="*/ 2147483647 h 1148"/>
                  <a:gd name="T104" fmla="*/ 2147483647 w 1304"/>
                  <a:gd name="T105" fmla="*/ 2147483647 h 1148"/>
                  <a:gd name="T106" fmla="*/ 2147483647 w 1304"/>
                  <a:gd name="T107" fmla="*/ 2147483647 h 1148"/>
                  <a:gd name="T108" fmla="*/ 2147483647 w 1304"/>
                  <a:gd name="T109" fmla="*/ 2147483647 h 1148"/>
                  <a:gd name="T110" fmla="*/ 2147483647 w 1304"/>
                  <a:gd name="T111" fmla="*/ 2147483647 h 1148"/>
                  <a:gd name="T112" fmla="*/ 2147483647 w 1304"/>
                  <a:gd name="T113" fmla="*/ 2147483647 h 1148"/>
                  <a:gd name="T114" fmla="*/ 2147483647 w 1304"/>
                  <a:gd name="T115" fmla="*/ 1967885995 h 1148"/>
                  <a:gd name="T116" fmla="*/ 2147483647 w 1304"/>
                  <a:gd name="T117" fmla="*/ 648562877 h 1148"/>
                  <a:gd name="T118" fmla="*/ 2147483647 w 1304"/>
                  <a:gd name="T119" fmla="*/ 648562877 h 1148"/>
                  <a:gd name="T120" fmla="*/ 2147483647 w 1304"/>
                  <a:gd name="T121" fmla="*/ 648562877 h 1148"/>
                  <a:gd name="T122" fmla="*/ 2147483647 w 1304"/>
                  <a:gd name="T123" fmla="*/ 648562877 h 1148"/>
                  <a:gd name="T124" fmla="*/ 2147483647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noFill/>
              <a:ln w="0">
                <a:solidFill>
                  <a:srgbClr val="000000"/>
                </a:solidFill>
                <a:round/>
                <a:headEnd/>
                <a:tailEnd/>
              </a:ln>
            </p:spPr>
            <p:txBody>
              <a:bodyPr/>
              <a:lstStyle/>
              <a:p>
                <a:endParaRPr lang="ja-JP" altLang="en-US"/>
              </a:p>
            </p:txBody>
          </p:sp>
          <p:sp>
            <p:nvSpPr>
              <p:cNvPr id="3209" name="Freeform 12"/>
              <p:cNvSpPr>
                <a:spLocks noChangeAspect="1"/>
              </p:cNvSpPr>
              <p:nvPr/>
            </p:nvSpPr>
            <p:spPr bwMode="auto">
              <a:xfrm>
                <a:off x="7604" y="9615"/>
                <a:ext cx="2036" cy="2506"/>
              </a:xfrm>
              <a:custGeom>
                <a:avLst/>
                <a:gdLst>
                  <a:gd name="T0" fmla="*/ 2147483647 w 1276"/>
                  <a:gd name="T1" fmla="*/ 2147483647 h 1574"/>
                  <a:gd name="T2" fmla="*/ 2147483647 w 1276"/>
                  <a:gd name="T3" fmla="*/ 2147483647 h 1574"/>
                  <a:gd name="T4" fmla="*/ 2147483647 w 1276"/>
                  <a:gd name="T5" fmla="*/ 2147483647 h 1574"/>
                  <a:gd name="T6" fmla="*/ 2147483647 w 1276"/>
                  <a:gd name="T7" fmla="*/ 2147483647 h 1574"/>
                  <a:gd name="T8" fmla="*/ 2147483647 w 1276"/>
                  <a:gd name="T9" fmla="*/ 2147483647 h 1574"/>
                  <a:gd name="T10" fmla="*/ 2147483647 w 1276"/>
                  <a:gd name="T11" fmla="*/ 2147483647 h 1574"/>
                  <a:gd name="T12" fmla="*/ 2147483647 w 1276"/>
                  <a:gd name="T13" fmla="*/ 2147483647 h 1574"/>
                  <a:gd name="T14" fmla="*/ 2147483647 w 1276"/>
                  <a:gd name="T15" fmla="*/ 2147483647 h 1574"/>
                  <a:gd name="T16" fmla="*/ 2147483647 w 1276"/>
                  <a:gd name="T17" fmla="*/ 2147483647 h 1574"/>
                  <a:gd name="T18" fmla="*/ 2147483647 w 1276"/>
                  <a:gd name="T19" fmla="*/ 2147483647 h 1574"/>
                  <a:gd name="T20" fmla="*/ 2147483647 w 1276"/>
                  <a:gd name="T21" fmla="*/ 2147483647 h 1574"/>
                  <a:gd name="T22" fmla="*/ 2147483647 w 1276"/>
                  <a:gd name="T23" fmla="*/ 2147483647 h 1574"/>
                  <a:gd name="T24" fmla="*/ 2147483647 w 1276"/>
                  <a:gd name="T25" fmla="*/ 2147483647 h 1574"/>
                  <a:gd name="T26" fmla="*/ 2147483647 w 1276"/>
                  <a:gd name="T27" fmla="*/ 2147483647 h 1574"/>
                  <a:gd name="T28" fmla="*/ 2147483647 w 1276"/>
                  <a:gd name="T29" fmla="*/ 2147483647 h 1574"/>
                  <a:gd name="T30" fmla="*/ 2147483647 w 1276"/>
                  <a:gd name="T31" fmla="*/ 2147483647 h 1574"/>
                  <a:gd name="T32" fmla="*/ 2147483647 w 1276"/>
                  <a:gd name="T33" fmla="*/ 2147483647 h 1574"/>
                  <a:gd name="T34" fmla="*/ 2147483647 w 1276"/>
                  <a:gd name="T35" fmla="*/ 2147483647 h 1574"/>
                  <a:gd name="T36" fmla="*/ 2147483647 w 1276"/>
                  <a:gd name="T37" fmla="*/ 2147483647 h 1574"/>
                  <a:gd name="T38" fmla="*/ 2147483647 w 1276"/>
                  <a:gd name="T39" fmla="*/ 2147483647 h 1574"/>
                  <a:gd name="T40" fmla="*/ 2147483647 w 1276"/>
                  <a:gd name="T41" fmla="*/ 2147483647 h 1574"/>
                  <a:gd name="T42" fmla="*/ 2147483647 w 1276"/>
                  <a:gd name="T43" fmla="*/ 2147483647 h 1574"/>
                  <a:gd name="T44" fmla="*/ 2147483647 w 1276"/>
                  <a:gd name="T45" fmla="*/ 2147483647 h 1574"/>
                  <a:gd name="T46" fmla="*/ 2147483647 w 1276"/>
                  <a:gd name="T47" fmla="*/ 2147483647 h 1574"/>
                  <a:gd name="T48" fmla="*/ 2147483647 w 1276"/>
                  <a:gd name="T49" fmla="*/ 2147483647 h 1574"/>
                  <a:gd name="T50" fmla="*/ 2147483647 w 1276"/>
                  <a:gd name="T51" fmla="*/ 2147483647 h 1574"/>
                  <a:gd name="T52" fmla="*/ 2147483647 w 1276"/>
                  <a:gd name="T53" fmla="*/ 2147483647 h 1574"/>
                  <a:gd name="T54" fmla="*/ 2147483647 w 1276"/>
                  <a:gd name="T55" fmla="*/ 2147483647 h 1574"/>
                  <a:gd name="T56" fmla="*/ 2147483647 w 1276"/>
                  <a:gd name="T57" fmla="*/ 2147483647 h 1574"/>
                  <a:gd name="T58" fmla="*/ 2147483647 w 1276"/>
                  <a:gd name="T59" fmla="*/ 2147483647 h 1574"/>
                  <a:gd name="T60" fmla="*/ 2147483647 w 1276"/>
                  <a:gd name="T61" fmla="*/ 2147483647 h 1574"/>
                  <a:gd name="T62" fmla="*/ 2147483647 w 1276"/>
                  <a:gd name="T63" fmla="*/ 2147483647 h 1574"/>
                  <a:gd name="T64" fmla="*/ 2147483647 w 1276"/>
                  <a:gd name="T65" fmla="*/ 2147483647 h 1574"/>
                  <a:gd name="T66" fmla="*/ 2147483647 w 1276"/>
                  <a:gd name="T67" fmla="*/ 2147483647 h 1574"/>
                  <a:gd name="T68" fmla="*/ 2147483647 w 1276"/>
                  <a:gd name="T69" fmla="*/ 2147483647 h 1574"/>
                  <a:gd name="T70" fmla="*/ 2147483647 w 1276"/>
                  <a:gd name="T71" fmla="*/ 2147483647 h 1574"/>
                  <a:gd name="T72" fmla="*/ 2147483647 w 1276"/>
                  <a:gd name="T73" fmla="*/ 2147483647 h 1574"/>
                  <a:gd name="T74" fmla="*/ 2147483647 w 1276"/>
                  <a:gd name="T75" fmla="*/ 2147483647 h 1574"/>
                  <a:gd name="T76" fmla="*/ 2147483647 w 1276"/>
                  <a:gd name="T77" fmla="*/ 2147483647 h 1574"/>
                  <a:gd name="T78" fmla="*/ 2147483647 w 1276"/>
                  <a:gd name="T79" fmla="*/ 2147483647 h 1574"/>
                  <a:gd name="T80" fmla="*/ 2147483647 w 1276"/>
                  <a:gd name="T81" fmla="*/ 2147483647 h 1574"/>
                  <a:gd name="T82" fmla="*/ 2147483647 w 1276"/>
                  <a:gd name="T83" fmla="*/ 2147483647 h 1574"/>
                  <a:gd name="T84" fmla="*/ 2147483647 w 1276"/>
                  <a:gd name="T85" fmla="*/ 2147483647 h 1574"/>
                  <a:gd name="T86" fmla="*/ 2147483647 w 1276"/>
                  <a:gd name="T87" fmla="*/ 2147483647 h 1574"/>
                  <a:gd name="T88" fmla="*/ 2147483647 w 1276"/>
                  <a:gd name="T89" fmla="*/ 2147483647 h 1574"/>
                  <a:gd name="T90" fmla="*/ 2147483647 w 1276"/>
                  <a:gd name="T91" fmla="*/ 2147483647 h 1574"/>
                  <a:gd name="T92" fmla="*/ 2147483647 w 1276"/>
                  <a:gd name="T93" fmla="*/ 2147483647 h 1574"/>
                  <a:gd name="T94" fmla="*/ 0 w 1276"/>
                  <a:gd name="T95" fmla="*/ 2147483647 h 1574"/>
                  <a:gd name="T96" fmla="*/ 2147483647 w 1276"/>
                  <a:gd name="T97" fmla="*/ 2147483647 h 1574"/>
                  <a:gd name="T98" fmla="*/ 2147483647 w 1276"/>
                  <a:gd name="T99" fmla="*/ 2147483647 h 1574"/>
                  <a:gd name="T100" fmla="*/ 2147483647 w 1276"/>
                  <a:gd name="T101" fmla="*/ 2147483647 h 1574"/>
                  <a:gd name="T102" fmla="*/ 2147483647 w 1276"/>
                  <a:gd name="T103" fmla="*/ 2147483647 h 1574"/>
                  <a:gd name="T104" fmla="*/ 2147483647 w 1276"/>
                  <a:gd name="T105" fmla="*/ 2147483647 h 1574"/>
                  <a:gd name="T106" fmla="*/ 2147483647 w 1276"/>
                  <a:gd name="T107" fmla="*/ 2147483647 h 1574"/>
                  <a:gd name="T108" fmla="*/ 2147483647 w 1276"/>
                  <a:gd name="T109" fmla="*/ 2147483647 h 1574"/>
                  <a:gd name="T110" fmla="*/ 2147483647 w 1276"/>
                  <a:gd name="T111" fmla="*/ 2147483647 h 1574"/>
                  <a:gd name="T112" fmla="*/ 2147483647 w 1276"/>
                  <a:gd name="T113" fmla="*/ 2147483647 h 1574"/>
                  <a:gd name="T114" fmla="*/ 2147483647 w 1276"/>
                  <a:gd name="T115" fmla="*/ 1344871390 h 1574"/>
                  <a:gd name="T116" fmla="*/ 2147483647 w 1276"/>
                  <a:gd name="T117" fmla="*/ 656682608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a:lstStyle/>
              <a:p>
                <a:endParaRPr lang="ja-JP" altLang="en-US"/>
              </a:p>
            </p:txBody>
          </p:sp>
          <p:sp>
            <p:nvSpPr>
              <p:cNvPr id="3210" name="Freeform 13"/>
              <p:cNvSpPr>
                <a:spLocks noChangeAspect="1"/>
              </p:cNvSpPr>
              <p:nvPr/>
            </p:nvSpPr>
            <p:spPr bwMode="auto">
              <a:xfrm>
                <a:off x="3372" y="4558"/>
                <a:ext cx="4255" cy="3454"/>
              </a:xfrm>
              <a:custGeom>
                <a:avLst/>
                <a:gdLst>
                  <a:gd name="T0" fmla="*/ 0 w 2666"/>
                  <a:gd name="T1" fmla="*/ 2147483647 h 2170"/>
                  <a:gd name="T2" fmla="*/ 2147483647 w 2666"/>
                  <a:gd name="T3" fmla="*/ 2147483647 h 2170"/>
                  <a:gd name="T4" fmla="*/ 2147483647 w 2666"/>
                  <a:gd name="T5" fmla="*/ 2147483647 h 2170"/>
                  <a:gd name="T6" fmla="*/ 2147483647 w 2666"/>
                  <a:gd name="T7" fmla="*/ 2147483647 h 2170"/>
                  <a:gd name="T8" fmla="*/ 2147483647 w 2666"/>
                  <a:gd name="T9" fmla="*/ 2147483647 h 2170"/>
                  <a:gd name="T10" fmla="*/ 2147483647 w 2666"/>
                  <a:gd name="T11" fmla="*/ 2147483647 h 2170"/>
                  <a:gd name="T12" fmla="*/ 2147483647 w 2666"/>
                  <a:gd name="T13" fmla="*/ 2147483647 h 2170"/>
                  <a:gd name="T14" fmla="*/ 2147483647 w 2666"/>
                  <a:gd name="T15" fmla="*/ 2147483647 h 2170"/>
                  <a:gd name="T16" fmla="*/ 2147483647 w 2666"/>
                  <a:gd name="T17" fmla="*/ 2147483647 h 2170"/>
                  <a:gd name="T18" fmla="*/ 2147483647 w 2666"/>
                  <a:gd name="T19" fmla="*/ 2147483647 h 2170"/>
                  <a:gd name="T20" fmla="*/ 2147483647 w 2666"/>
                  <a:gd name="T21" fmla="*/ 2147483647 h 2170"/>
                  <a:gd name="T22" fmla="*/ 2147483647 w 2666"/>
                  <a:gd name="T23" fmla="*/ 2147483647 h 2170"/>
                  <a:gd name="T24" fmla="*/ 2147483647 w 2666"/>
                  <a:gd name="T25" fmla="*/ 2147483647 h 2170"/>
                  <a:gd name="T26" fmla="*/ 2147483647 w 2666"/>
                  <a:gd name="T27" fmla="*/ 2147483647 h 2170"/>
                  <a:gd name="T28" fmla="*/ 2147483647 w 2666"/>
                  <a:gd name="T29" fmla="*/ 2147483647 h 2170"/>
                  <a:gd name="T30" fmla="*/ 2147483647 w 2666"/>
                  <a:gd name="T31" fmla="*/ 2147483647 h 2170"/>
                  <a:gd name="T32" fmla="*/ 2147483647 w 2666"/>
                  <a:gd name="T33" fmla="*/ 2147483647 h 2170"/>
                  <a:gd name="T34" fmla="*/ 2147483647 w 2666"/>
                  <a:gd name="T35" fmla="*/ 2147483647 h 2170"/>
                  <a:gd name="T36" fmla="*/ 2147483647 w 2666"/>
                  <a:gd name="T37" fmla="*/ 2147483647 h 2170"/>
                  <a:gd name="T38" fmla="*/ 2147483647 w 2666"/>
                  <a:gd name="T39" fmla="*/ 2147483647 h 2170"/>
                  <a:gd name="T40" fmla="*/ 2147483647 w 2666"/>
                  <a:gd name="T41" fmla="*/ 2147483647 h 2170"/>
                  <a:gd name="T42" fmla="*/ 2147483647 w 2666"/>
                  <a:gd name="T43" fmla="*/ 2147483647 h 2170"/>
                  <a:gd name="T44" fmla="*/ 2147483647 w 2666"/>
                  <a:gd name="T45" fmla="*/ 2147483647 h 2170"/>
                  <a:gd name="T46" fmla="*/ 2147483647 w 2666"/>
                  <a:gd name="T47" fmla="*/ 2147483647 h 2170"/>
                  <a:gd name="T48" fmla="*/ 2147483647 w 2666"/>
                  <a:gd name="T49" fmla="*/ 651670961 h 2170"/>
                  <a:gd name="T50" fmla="*/ 2147483647 w 2666"/>
                  <a:gd name="T51" fmla="*/ 2147483647 h 2170"/>
                  <a:gd name="T52" fmla="*/ 2147483647 w 2666"/>
                  <a:gd name="T53" fmla="*/ 2147483647 h 2170"/>
                  <a:gd name="T54" fmla="*/ 2147483647 w 2666"/>
                  <a:gd name="T55" fmla="*/ 2147483647 h 2170"/>
                  <a:gd name="T56" fmla="*/ 2147483647 w 2666"/>
                  <a:gd name="T57" fmla="*/ 2147483647 h 2170"/>
                  <a:gd name="T58" fmla="*/ 2147483647 w 2666"/>
                  <a:gd name="T59" fmla="*/ 2147483647 h 2170"/>
                  <a:gd name="T60" fmla="*/ 2147483647 w 2666"/>
                  <a:gd name="T61" fmla="*/ 2147483647 h 2170"/>
                  <a:gd name="T62" fmla="*/ 2147483647 w 2666"/>
                  <a:gd name="T63" fmla="*/ 2147483647 h 2170"/>
                  <a:gd name="T64" fmla="*/ 2147483647 w 2666"/>
                  <a:gd name="T65" fmla="*/ 2147483647 h 2170"/>
                  <a:gd name="T66" fmla="*/ 2147483647 w 2666"/>
                  <a:gd name="T67" fmla="*/ 2147483647 h 2170"/>
                  <a:gd name="T68" fmla="*/ 2147483647 w 2666"/>
                  <a:gd name="T69" fmla="*/ 2147483647 h 2170"/>
                  <a:gd name="T70" fmla="*/ 2147483647 w 2666"/>
                  <a:gd name="T71" fmla="*/ 2147483647 h 2170"/>
                  <a:gd name="T72" fmla="*/ 2147483647 w 2666"/>
                  <a:gd name="T73" fmla="*/ 2147483647 h 2170"/>
                  <a:gd name="T74" fmla="*/ 2147483647 w 2666"/>
                  <a:gd name="T75" fmla="*/ 2147483647 h 2170"/>
                  <a:gd name="T76" fmla="*/ 2147483647 w 2666"/>
                  <a:gd name="T77" fmla="*/ 2147483647 h 2170"/>
                  <a:gd name="T78" fmla="*/ 2147483647 w 2666"/>
                  <a:gd name="T79" fmla="*/ 2147483647 h 2170"/>
                  <a:gd name="T80" fmla="*/ 2147483647 w 2666"/>
                  <a:gd name="T81" fmla="*/ 2147483647 h 2170"/>
                  <a:gd name="T82" fmla="*/ 2147483647 w 2666"/>
                  <a:gd name="T83" fmla="*/ 2147483647 h 2170"/>
                  <a:gd name="T84" fmla="*/ 2147483647 w 2666"/>
                  <a:gd name="T85" fmla="*/ 2147483647 h 2170"/>
                  <a:gd name="T86" fmla="*/ 2147483647 w 2666"/>
                  <a:gd name="T87" fmla="*/ 2147483647 h 2170"/>
                  <a:gd name="T88" fmla="*/ 2147483647 w 2666"/>
                  <a:gd name="T89" fmla="*/ 2147483647 h 2170"/>
                  <a:gd name="T90" fmla="*/ 2147483647 w 2666"/>
                  <a:gd name="T91" fmla="*/ 2147483647 h 2170"/>
                  <a:gd name="T92" fmla="*/ 2147483647 w 2666"/>
                  <a:gd name="T93" fmla="*/ 2147483647 h 2170"/>
                  <a:gd name="T94" fmla="*/ 2147483647 w 2666"/>
                  <a:gd name="T95" fmla="*/ 2147483647 h 2170"/>
                  <a:gd name="T96" fmla="*/ 2147483647 w 2666"/>
                  <a:gd name="T97" fmla="*/ 2147483647 h 2170"/>
                  <a:gd name="T98" fmla="*/ 2147483647 w 2666"/>
                  <a:gd name="T99" fmla="*/ 2147483647 h 2170"/>
                  <a:gd name="T100" fmla="*/ 2147483647 w 2666"/>
                  <a:gd name="T101" fmla="*/ 2147483647 h 2170"/>
                  <a:gd name="T102" fmla="*/ 2147483647 w 2666"/>
                  <a:gd name="T103" fmla="*/ 2147483647 h 2170"/>
                  <a:gd name="T104" fmla="*/ 2147483647 w 2666"/>
                  <a:gd name="T105" fmla="*/ 2147483647 h 2170"/>
                  <a:gd name="T106" fmla="*/ 2147483647 w 2666"/>
                  <a:gd name="T107" fmla="*/ 2147483647 h 2170"/>
                  <a:gd name="T108" fmla="*/ 2147483647 w 2666"/>
                  <a:gd name="T109" fmla="*/ 2147483647 h 2170"/>
                  <a:gd name="T110" fmla="*/ 2147483647 w 2666"/>
                  <a:gd name="T111" fmla="*/ 2147483647 h 2170"/>
                  <a:gd name="T112" fmla="*/ 2147483647 w 2666"/>
                  <a:gd name="T113" fmla="*/ 2147483647 h 2170"/>
                  <a:gd name="T114" fmla="*/ 2147483647 w 2666"/>
                  <a:gd name="T115" fmla="*/ 2147483647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a:lstStyle/>
              <a:p>
                <a:endParaRPr lang="ja-JP" altLang="en-US"/>
              </a:p>
            </p:txBody>
          </p:sp>
          <p:sp>
            <p:nvSpPr>
              <p:cNvPr id="3211" name="Freeform 14"/>
              <p:cNvSpPr>
                <a:spLocks noChangeAspect="1"/>
              </p:cNvSpPr>
              <p:nvPr/>
            </p:nvSpPr>
            <p:spPr bwMode="auto">
              <a:xfrm>
                <a:off x="5681" y="8870"/>
                <a:ext cx="2421" cy="3048"/>
              </a:xfrm>
              <a:custGeom>
                <a:avLst/>
                <a:gdLst>
                  <a:gd name="T0" fmla="*/ 2147483647 w 1517"/>
                  <a:gd name="T1" fmla="*/ 2147483647 h 1915"/>
                  <a:gd name="T2" fmla="*/ 2147483647 w 1517"/>
                  <a:gd name="T3" fmla="*/ 2147483647 h 1915"/>
                  <a:gd name="T4" fmla="*/ 2147483647 w 1517"/>
                  <a:gd name="T5" fmla="*/ 2147483647 h 1915"/>
                  <a:gd name="T6" fmla="*/ 2147483647 w 1517"/>
                  <a:gd name="T7" fmla="*/ 2147483647 h 1915"/>
                  <a:gd name="T8" fmla="*/ 2147483647 w 1517"/>
                  <a:gd name="T9" fmla="*/ 2147483647 h 1915"/>
                  <a:gd name="T10" fmla="*/ 2147483647 w 1517"/>
                  <a:gd name="T11" fmla="*/ 2147483647 h 1915"/>
                  <a:gd name="T12" fmla="*/ 2147483647 w 1517"/>
                  <a:gd name="T13" fmla="*/ 2147483647 h 1915"/>
                  <a:gd name="T14" fmla="*/ 2147483647 w 1517"/>
                  <a:gd name="T15" fmla="*/ 2147483647 h 1915"/>
                  <a:gd name="T16" fmla="*/ 2147483647 w 1517"/>
                  <a:gd name="T17" fmla="*/ 2147483647 h 1915"/>
                  <a:gd name="T18" fmla="*/ 2147483647 w 1517"/>
                  <a:gd name="T19" fmla="*/ 2147483647 h 1915"/>
                  <a:gd name="T20" fmla="*/ 2147483647 w 1517"/>
                  <a:gd name="T21" fmla="*/ 2147483647 h 1915"/>
                  <a:gd name="T22" fmla="*/ 2147483647 w 1517"/>
                  <a:gd name="T23" fmla="*/ 2147483647 h 1915"/>
                  <a:gd name="T24" fmla="*/ 2147483647 w 1517"/>
                  <a:gd name="T25" fmla="*/ 2147483647 h 1915"/>
                  <a:gd name="T26" fmla="*/ 2147483647 w 1517"/>
                  <a:gd name="T27" fmla="*/ 2147483647 h 1915"/>
                  <a:gd name="T28" fmla="*/ 2147483647 w 1517"/>
                  <a:gd name="T29" fmla="*/ 2147483647 h 1915"/>
                  <a:gd name="T30" fmla="*/ 2147483647 w 1517"/>
                  <a:gd name="T31" fmla="*/ 2147483647 h 1915"/>
                  <a:gd name="T32" fmla="*/ 2147483647 w 1517"/>
                  <a:gd name="T33" fmla="*/ 2147483647 h 1915"/>
                  <a:gd name="T34" fmla="*/ 2147483647 w 1517"/>
                  <a:gd name="T35" fmla="*/ 2147483647 h 1915"/>
                  <a:gd name="T36" fmla="*/ 2147483647 w 1517"/>
                  <a:gd name="T37" fmla="*/ 2147483647 h 1915"/>
                  <a:gd name="T38" fmla="*/ 2147483647 w 1517"/>
                  <a:gd name="T39" fmla="*/ 2147483647 h 1915"/>
                  <a:gd name="T40" fmla="*/ 2147483647 w 1517"/>
                  <a:gd name="T41" fmla="*/ 2147483647 h 1915"/>
                  <a:gd name="T42" fmla="*/ 2147483647 w 1517"/>
                  <a:gd name="T43" fmla="*/ 2147483647 h 1915"/>
                  <a:gd name="T44" fmla="*/ 2147483647 w 1517"/>
                  <a:gd name="T45" fmla="*/ 2147483647 h 1915"/>
                  <a:gd name="T46" fmla="*/ 2147483647 w 1517"/>
                  <a:gd name="T47" fmla="*/ 2147483647 h 1915"/>
                  <a:gd name="T48" fmla="*/ 2147483647 w 1517"/>
                  <a:gd name="T49" fmla="*/ 2147483647 h 1915"/>
                  <a:gd name="T50" fmla="*/ 2147483647 w 1517"/>
                  <a:gd name="T51" fmla="*/ 2147483647 h 1915"/>
                  <a:gd name="T52" fmla="*/ 2147483647 w 1517"/>
                  <a:gd name="T53" fmla="*/ 2147483647 h 1915"/>
                  <a:gd name="T54" fmla="*/ 2147483647 w 1517"/>
                  <a:gd name="T55" fmla="*/ 2147483647 h 1915"/>
                  <a:gd name="T56" fmla="*/ 2147483647 w 1517"/>
                  <a:gd name="T57" fmla="*/ 2147483647 h 1915"/>
                  <a:gd name="T58" fmla="*/ 2147483647 w 1517"/>
                  <a:gd name="T59" fmla="*/ 2147483647 h 1915"/>
                  <a:gd name="T60" fmla="*/ 2147483647 w 1517"/>
                  <a:gd name="T61" fmla="*/ 2147483647 h 1915"/>
                  <a:gd name="T62" fmla="*/ 2147483647 w 1517"/>
                  <a:gd name="T63" fmla="*/ 2147483647 h 1915"/>
                  <a:gd name="T64" fmla="*/ 2147483647 w 1517"/>
                  <a:gd name="T65" fmla="*/ 2147483647 h 1915"/>
                  <a:gd name="T66" fmla="*/ 2147483647 w 1517"/>
                  <a:gd name="T67" fmla="*/ 2147483647 h 1915"/>
                  <a:gd name="T68" fmla="*/ 2147483647 w 1517"/>
                  <a:gd name="T69" fmla="*/ 2147483647 h 1915"/>
                  <a:gd name="T70" fmla="*/ 2147483647 w 1517"/>
                  <a:gd name="T71" fmla="*/ 2147483647 h 1915"/>
                  <a:gd name="T72" fmla="*/ 2147483647 w 1517"/>
                  <a:gd name="T73" fmla="*/ 2147483647 h 1915"/>
                  <a:gd name="T74" fmla="*/ 2147483647 w 1517"/>
                  <a:gd name="T75" fmla="*/ 2147483647 h 1915"/>
                  <a:gd name="T76" fmla="*/ 2147483647 w 1517"/>
                  <a:gd name="T77" fmla="*/ 2147483647 h 1915"/>
                  <a:gd name="T78" fmla="*/ 2147483647 w 1517"/>
                  <a:gd name="T79" fmla="*/ 2147483647 h 1915"/>
                  <a:gd name="T80" fmla="*/ 2147483647 w 1517"/>
                  <a:gd name="T81" fmla="*/ 2147483647 h 1915"/>
                  <a:gd name="T82" fmla="*/ 2147483647 w 1517"/>
                  <a:gd name="T83" fmla="*/ 2147483647 h 1915"/>
                  <a:gd name="T84" fmla="*/ 711107752 w 1517"/>
                  <a:gd name="T85" fmla="*/ 2147483647 h 1915"/>
                  <a:gd name="T86" fmla="*/ 2147483647 w 1517"/>
                  <a:gd name="T87" fmla="*/ 2147483647 h 1915"/>
                  <a:gd name="T88" fmla="*/ 2147483647 w 1517"/>
                  <a:gd name="T89" fmla="*/ 2147483647 h 1915"/>
                  <a:gd name="T90" fmla="*/ 2147483647 w 1517"/>
                  <a:gd name="T91" fmla="*/ 2147483647 h 1915"/>
                  <a:gd name="T92" fmla="*/ 2147483647 w 1517"/>
                  <a:gd name="T93" fmla="*/ 2147483647 h 1915"/>
                  <a:gd name="T94" fmla="*/ 2147483647 w 1517"/>
                  <a:gd name="T95" fmla="*/ 2147483647 h 1915"/>
                  <a:gd name="T96" fmla="*/ 2147483647 w 1517"/>
                  <a:gd name="T97" fmla="*/ 2147483647 h 1915"/>
                  <a:gd name="T98" fmla="*/ 2147483647 w 1517"/>
                  <a:gd name="T99" fmla="*/ 2147483647 h 1915"/>
                  <a:gd name="T100" fmla="*/ 2147483647 w 1517"/>
                  <a:gd name="T101" fmla="*/ 2147483647 h 1915"/>
                  <a:gd name="T102" fmla="*/ 2147483647 w 1517"/>
                  <a:gd name="T103" fmla="*/ 2147483647 h 1915"/>
                  <a:gd name="T104" fmla="*/ 2147483647 w 1517"/>
                  <a:gd name="T105" fmla="*/ 2147483647 h 1915"/>
                  <a:gd name="T106" fmla="*/ 2147483647 w 1517"/>
                  <a:gd name="T107" fmla="*/ 2147483647 h 1915"/>
                  <a:gd name="T108" fmla="*/ 2147483647 w 1517"/>
                  <a:gd name="T109" fmla="*/ 2147483647 h 1915"/>
                  <a:gd name="T110" fmla="*/ 2147483647 w 1517"/>
                  <a:gd name="T111" fmla="*/ 2147483647 h 1915"/>
                  <a:gd name="T112" fmla="*/ 2147483647 w 1517"/>
                  <a:gd name="T113" fmla="*/ 1973818466 h 1915"/>
                  <a:gd name="T114" fmla="*/ 2147483647 w 1517"/>
                  <a:gd name="T115" fmla="*/ 1973818466 h 1915"/>
                  <a:gd name="T116" fmla="*/ 2147483647 w 1517"/>
                  <a:gd name="T117" fmla="*/ 651005929 h 1915"/>
                  <a:gd name="T118" fmla="*/ 2147483647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0">
                <a:solidFill>
                  <a:srgbClr val="000000"/>
                </a:solidFill>
                <a:round/>
                <a:headEnd/>
                <a:tailEnd/>
              </a:ln>
            </p:spPr>
            <p:txBody>
              <a:bodyPr/>
              <a:lstStyle/>
              <a:p>
                <a:endParaRPr lang="ja-JP" altLang="en-US"/>
              </a:p>
            </p:txBody>
          </p:sp>
          <p:sp>
            <p:nvSpPr>
              <p:cNvPr id="3212" name="Freeform 15"/>
              <p:cNvSpPr>
                <a:spLocks noChangeAspect="1"/>
              </p:cNvSpPr>
              <p:nvPr/>
            </p:nvSpPr>
            <p:spPr bwMode="auto">
              <a:xfrm>
                <a:off x="8962" y="6972"/>
                <a:ext cx="2263" cy="2304"/>
              </a:xfrm>
              <a:custGeom>
                <a:avLst/>
                <a:gdLst>
                  <a:gd name="T0" fmla="*/ 2147483647 w 1418"/>
                  <a:gd name="T1" fmla="*/ 2147483647 h 1447"/>
                  <a:gd name="T2" fmla="*/ 2147483647 w 1418"/>
                  <a:gd name="T3" fmla="*/ 2147483647 h 1447"/>
                  <a:gd name="T4" fmla="*/ 2147483647 w 1418"/>
                  <a:gd name="T5" fmla="*/ 2147483647 h 1447"/>
                  <a:gd name="T6" fmla="*/ 2147483647 w 1418"/>
                  <a:gd name="T7" fmla="*/ 2147483647 h 1447"/>
                  <a:gd name="T8" fmla="*/ 2147483647 w 1418"/>
                  <a:gd name="T9" fmla="*/ 2147483647 h 1447"/>
                  <a:gd name="T10" fmla="*/ 2147483647 w 1418"/>
                  <a:gd name="T11" fmla="*/ 2147483647 h 1447"/>
                  <a:gd name="T12" fmla="*/ 2147483647 w 1418"/>
                  <a:gd name="T13" fmla="*/ 2147483647 h 1447"/>
                  <a:gd name="T14" fmla="*/ 2147483647 w 1418"/>
                  <a:gd name="T15" fmla="*/ 2147483647 h 1447"/>
                  <a:gd name="T16" fmla="*/ 2147483647 w 1418"/>
                  <a:gd name="T17" fmla="*/ 2147483647 h 1447"/>
                  <a:gd name="T18" fmla="*/ 2147483647 w 1418"/>
                  <a:gd name="T19" fmla="*/ 2147483647 h 1447"/>
                  <a:gd name="T20" fmla="*/ 2147483647 w 1418"/>
                  <a:gd name="T21" fmla="*/ 2147483647 h 1447"/>
                  <a:gd name="T22" fmla="*/ 2147483647 w 1418"/>
                  <a:gd name="T23" fmla="*/ 2147483647 h 1447"/>
                  <a:gd name="T24" fmla="*/ 2147483647 w 1418"/>
                  <a:gd name="T25" fmla="*/ 2147483647 h 1447"/>
                  <a:gd name="T26" fmla="*/ 2147483647 w 1418"/>
                  <a:gd name="T27" fmla="*/ 2147483647 h 1447"/>
                  <a:gd name="T28" fmla="*/ 2147483647 w 1418"/>
                  <a:gd name="T29" fmla="*/ 2147483647 h 1447"/>
                  <a:gd name="T30" fmla="*/ 2147483647 w 1418"/>
                  <a:gd name="T31" fmla="*/ 2147483647 h 1447"/>
                  <a:gd name="T32" fmla="*/ 2147483647 w 1418"/>
                  <a:gd name="T33" fmla="*/ 2147483647 h 1447"/>
                  <a:gd name="T34" fmla="*/ 2147483647 w 1418"/>
                  <a:gd name="T35" fmla="*/ 2147483647 h 1447"/>
                  <a:gd name="T36" fmla="*/ 2147483647 w 1418"/>
                  <a:gd name="T37" fmla="*/ 2147483647 h 1447"/>
                  <a:gd name="T38" fmla="*/ 2147483647 w 1418"/>
                  <a:gd name="T39" fmla="*/ 2147483647 h 1447"/>
                  <a:gd name="T40" fmla="*/ 2147483647 w 1418"/>
                  <a:gd name="T41" fmla="*/ 2147483647 h 1447"/>
                  <a:gd name="T42" fmla="*/ 2147483647 w 1418"/>
                  <a:gd name="T43" fmla="*/ 2147483647 h 1447"/>
                  <a:gd name="T44" fmla="*/ 2147483647 w 1418"/>
                  <a:gd name="T45" fmla="*/ 2147483647 h 1447"/>
                  <a:gd name="T46" fmla="*/ 2147483647 w 1418"/>
                  <a:gd name="T47" fmla="*/ 2147483647 h 1447"/>
                  <a:gd name="T48" fmla="*/ 2147483647 w 1418"/>
                  <a:gd name="T49" fmla="*/ 2147483647 h 1447"/>
                  <a:gd name="T50" fmla="*/ 2147483647 w 1418"/>
                  <a:gd name="T51" fmla="*/ 2147483647 h 1447"/>
                  <a:gd name="T52" fmla="*/ 711075236 w 1418"/>
                  <a:gd name="T53" fmla="*/ 2147483647 h 1447"/>
                  <a:gd name="T54" fmla="*/ 711075236 w 1418"/>
                  <a:gd name="T55" fmla="*/ 2147483647 h 1447"/>
                  <a:gd name="T56" fmla="*/ 1470226508 w 1418"/>
                  <a:gd name="T57" fmla="*/ 2147483647 h 1447"/>
                  <a:gd name="T58" fmla="*/ 2147483647 w 1418"/>
                  <a:gd name="T59" fmla="*/ 2147483647 h 1447"/>
                  <a:gd name="T60" fmla="*/ 2147483647 w 1418"/>
                  <a:gd name="T61" fmla="*/ 2147483647 h 1447"/>
                  <a:gd name="T62" fmla="*/ 2147483647 w 1418"/>
                  <a:gd name="T63" fmla="*/ 2147483647 h 1447"/>
                  <a:gd name="T64" fmla="*/ 2147483647 w 1418"/>
                  <a:gd name="T65" fmla="*/ 2147483647 h 1447"/>
                  <a:gd name="T66" fmla="*/ 2147483647 w 1418"/>
                  <a:gd name="T67" fmla="*/ 2147483647 h 1447"/>
                  <a:gd name="T68" fmla="*/ 2147483647 w 1418"/>
                  <a:gd name="T69" fmla="*/ 2147483647 h 1447"/>
                  <a:gd name="T70" fmla="*/ 1470226508 w 1418"/>
                  <a:gd name="T71" fmla="*/ 2147483647 h 1447"/>
                  <a:gd name="T72" fmla="*/ 1470226508 w 1418"/>
                  <a:gd name="T73" fmla="*/ 2147483647 h 1447"/>
                  <a:gd name="T74" fmla="*/ 2147483647 w 1418"/>
                  <a:gd name="T75" fmla="*/ 2147483647 h 1447"/>
                  <a:gd name="T76" fmla="*/ 2147483647 w 1418"/>
                  <a:gd name="T77" fmla="*/ 2147483647 h 1447"/>
                  <a:gd name="T78" fmla="*/ 2147483647 w 1418"/>
                  <a:gd name="T79" fmla="*/ 2147483647 h 1447"/>
                  <a:gd name="T80" fmla="*/ 2147483647 w 1418"/>
                  <a:gd name="T81" fmla="*/ 2147483647 h 1447"/>
                  <a:gd name="T82" fmla="*/ 2147483647 w 1418"/>
                  <a:gd name="T83" fmla="*/ 2147483647 h 1447"/>
                  <a:gd name="T84" fmla="*/ 2147483647 w 1418"/>
                  <a:gd name="T85" fmla="*/ 2147483647 h 1447"/>
                  <a:gd name="T86" fmla="*/ 2147483647 w 1418"/>
                  <a:gd name="T87" fmla="*/ 2147483647 h 1447"/>
                  <a:gd name="T88" fmla="*/ 2147483647 w 1418"/>
                  <a:gd name="T89" fmla="*/ 2147483647 h 1447"/>
                  <a:gd name="T90" fmla="*/ 2147483647 w 1418"/>
                  <a:gd name="T91" fmla="*/ 2147483647 h 1447"/>
                  <a:gd name="T92" fmla="*/ 2147483647 w 1418"/>
                  <a:gd name="T93" fmla="*/ 2147483647 h 1447"/>
                  <a:gd name="T94" fmla="*/ 2147483647 w 1418"/>
                  <a:gd name="T95" fmla="*/ 2147483647 h 1447"/>
                  <a:gd name="T96" fmla="*/ 2147483647 w 1418"/>
                  <a:gd name="T97" fmla="*/ 2147483647 h 1447"/>
                  <a:gd name="T98" fmla="*/ 2147483647 w 1418"/>
                  <a:gd name="T99" fmla="*/ 2147483647 h 1447"/>
                  <a:gd name="T100" fmla="*/ 2147483647 w 1418"/>
                  <a:gd name="T101" fmla="*/ 2147483647 h 1447"/>
                  <a:gd name="T102" fmla="*/ 2147483647 w 1418"/>
                  <a:gd name="T103" fmla="*/ 2147483647 h 1447"/>
                  <a:gd name="T104" fmla="*/ 2147483647 w 1418"/>
                  <a:gd name="T105" fmla="*/ 2147483647 h 1447"/>
                  <a:gd name="T106" fmla="*/ 2147483647 w 1418"/>
                  <a:gd name="T107" fmla="*/ 2147483647 h 1447"/>
                  <a:gd name="T108" fmla="*/ 2147483647 w 1418"/>
                  <a:gd name="T109" fmla="*/ 2147483647 h 1447"/>
                  <a:gd name="T110" fmla="*/ 2147483647 w 1418"/>
                  <a:gd name="T111" fmla="*/ 2147483647 h 1447"/>
                  <a:gd name="T112" fmla="*/ 2147483647 w 1418"/>
                  <a:gd name="T113" fmla="*/ 2147483647 h 1447"/>
                  <a:gd name="T114" fmla="*/ 2147483647 w 1418"/>
                  <a:gd name="T115" fmla="*/ 2021696691 h 1447"/>
                  <a:gd name="T116" fmla="*/ 2147483647 w 1418"/>
                  <a:gd name="T117" fmla="*/ 1368518803 h 1447"/>
                  <a:gd name="T118" fmla="*/ 2147483647 w 1418"/>
                  <a:gd name="T119" fmla="*/ 658110682 h 1447"/>
                  <a:gd name="T120" fmla="*/ 2147483647 w 1418"/>
                  <a:gd name="T121" fmla="*/ 0 h 1447"/>
                  <a:gd name="T122" fmla="*/ 2147483647 w 1418"/>
                  <a:gd name="T123" fmla="*/ 214748364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0">
                <a:solidFill>
                  <a:srgbClr val="000000"/>
                </a:solidFill>
                <a:round/>
                <a:headEnd/>
                <a:tailEnd/>
              </a:ln>
            </p:spPr>
            <p:txBody>
              <a:bodyPr/>
              <a:lstStyle/>
              <a:p>
                <a:endParaRPr lang="ja-JP" altLang="en-US"/>
              </a:p>
            </p:txBody>
          </p:sp>
          <p:sp>
            <p:nvSpPr>
              <p:cNvPr id="3213" name="Freeform 16"/>
              <p:cNvSpPr>
                <a:spLocks noChangeAspect="1"/>
              </p:cNvSpPr>
              <p:nvPr/>
            </p:nvSpPr>
            <p:spPr bwMode="auto">
              <a:xfrm>
                <a:off x="12583" y="5008"/>
                <a:ext cx="2354" cy="2552"/>
              </a:xfrm>
              <a:custGeom>
                <a:avLst/>
                <a:gdLst>
                  <a:gd name="T0" fmla="*/ 2147483647 w 1475"/>
                  <a:gd name="T1" fmla="*/ 2147483647 h 1603"/>
                  <a:gd name="T2" fmla="*/ 2147483647 w 1475"/>
                  <a:gd name="T3" fmla="*/ 2147483647 h 1603"/>
                  <a:gd name="T4" fmla="*/ 2147483647 w 1475"/>
                  <a:gd name="T5" fmla="*/ 2147483647 h 1603"/>
                  <a:gd name="T6" fmla="*/ 2147483647 w 1475"/>
                  <a:gd name="T7" fmla="*/ 2147483647 h 1603"/>
                  <a:gd name="T8" fmla="*/ 2147483647 w 1475"/>
                  <a:gd name="T9" fmla="*/ 2147483647 h 1603"/>
                  <a:gd name="T10" fmla="*/ 2147483647 w 1475"/>
                  <a:gd name="T11" fmla="*/ 2147483647 h 1603"/>
                  <a:gd name="T12" fmla="*/ 2147483647 w 1475"/>
                  <a:gd name="T13" fmla="*/ 2147483647 h 1603"/>
                  <a:gd name="T14" fmla="*/ 2147483647 w 1475"/>
                  <a:gd name="T15" fmla="*/ 2147483647 h 1603"/>
                  <a:gd name="T16" fmla="*/ 2147483647 w 1475"/>
                  <a:gd name="T17" fmla="*/ 2147483647 h 1603"/>
                  <a:gd name="T18" fmla="*/ 2147483647 w 1475"/>
                  <a:gd name="T19" fmla="*/ 2147483647 h 1603"/>
                  <a:gd name="T20" fmla="*/ 2147483647 w 1475"/>
                  <a:gd name="T21" fmla="*/ 2147483647 h 1603"/>
                  <a:gd name="T22" fmla="*/ 2147483647 w 1475"/>
                  <a:gd name="T23" fmla="*/ 2147483647 h 1603"/>
                  <a:gd name="T24" fmla="*/ 2147483647 w 1475"/>
                  <a:gd name="T25" fmla="*/ 2147483647 h 1603"/>
                  <a:gd name="T26" fmla="*/ 2147483647 w 1475"/>
                  <a:gd name="T27" fmla="*/ 2147483647 h 1603"/>
                  <a:gd name="T28" fmla="*/ 2147483647 w 1475"/>
                  <a:gd name="T29" fmla="*/ 2147483647 h 1603"/>
                  <a:gd name="T30" fmla="*/ 2147483647 w 1475"/>
                  <a:gd name="T31" fmla="*/ 2147483647 h 1603"/>
                  <a:gd name="T32" fmla="*/ 2147483647 w 1475"/>
                  <a:gd name="T33" fmla="*/ 2147483647 h 1603"/>
                  <a:gd name="T34" fmla="*/ 2147483647 w 1475"/>
                  <a:gd name="T35" fmla="*/ 2147483647 h 1603"/>
                  <a:gd name="T36" fmla="*/ 2147483647 w 1475"/>
                  <a:gd name="T37" fmla="*/ 2147483647 h 1603"/>
                  <a:gd name="T38" fmla="*/ 2147483647 w 1475"/>
                  <a:gd name="T39" fmla="*/ 2147483647 h 1603"/>
                  <a:gd name="T40" fmla="*/ 2147483647 w 1475"/>
                  <a:gd name="T41" fmla="*/ 2147483647 h 1603"/>
                  <a:gd name="T42" fmla="*/ 2147483647 w 1475"/>
                  <a:gd name="T43" fmla="*/ 2147483647 h 1603"/>
                  <a:gd name="T44" fmla="*/ 2147483647 w 1475"/>
                  <a:gd name="T45" fmla="*/ 2147483647 h 1603"/>
                  <a:gd name="T46" fmla="*/ 2147483647 w 1475"/>
                  <a:gd name="T47" fmla="*/ 2147483647 h 1603"/>
                  <a:gd name="T48" fmla="*/ 2147483647 w 1475"/>
                  <a:gd name="T49" fmla="*/ 2147483647 h 1603"/>
                  <a:gd name="T50" fmla="*/ 2147483647 w 1475"/>
                  <a:gd name="T51" fmla="*/ 2147483647 h 1603"/>
                  <a:gd name="T52" fmla="*/ 2147483647 w 1475"/>
                  <a:gd name="T53" fmla="*/ 2147483647 h 1603"/>
                  <a:gd name="T54" fmla="*/ 2147483647 w 1475"/>
                  <a:gd name="T55" fmla="*/ 2147483647 h 1603"/>
                  <a:gd name="T56" fmla="*/ 2147483647 w 1475"/>
                  <a:gd name="T57" fmla="*/ 2147483647 h 1603"/>
                  <a:gd name="T58" fmla="*/ 2147483647 w 1475"/>
                  <a:gd name="T59" fmla="*/ 2147483647 h 1603"/>
                  <a:gd name="T60" fmla="*/ 2147483647 w 1475"/>
                  <a:gd name="T61" fmla="*/ 2147483647 h 1603"/>
                  <a:gd name="T62" fmla="*/ 2147483647 w 1475"/>
                  <a:gd name="T63" fmla="*/ 2147483647 h 1603"/>
                  <a:gd name="T64" fmla="*/ 2147483647 w 1475"/>
                  <a:gd name="T65" fmla="*/ 2147483647 h 1603"/>
                  <a:gd name="T66" fmla="*/ 2147483647 w 1475"/>
                  <a:gd name="T67" fmla="*/ 2147483647 h 1603"/>
                  <a:gd name="T68" fmla="*/ 2147483647 w 1475"/>
                  <a:gd name="T69" fmla="*/ 2147483647 h 1603"/>
                  <a:gd name="T70" fmla="*/ 2147483647 w 1475"/>
                  <a:gd name="T71" fmla="*/ 2147483647 h 1603"/>
                  <a:gd name="T72" fmla="*/ 2147483647 w 1475"/>
                  <a:gd name="T73" fmla="*/ 2147483647 h 1603"/>
                  <a:gd name="T74" fmla="*/ 2147483647 w 1475"/>
                  <a:gd name="T75" fmla="*/ 2147483647 h 1603"/>
                  <a:gd name="T76" fmla="*/ 2147483647 w 1475"/>
                  <a:gd name="T77" fmla="*/ 2147483647 h 1603"/>
                  <a:gd name="T78" fmla="*/ 2147483647 w 1475"/>
                  <a:gd name="T79" fmla="*/ 2147483647 h 1603"/>
                  <a:gd name="T80" fmla="*/ 2147483647 w 1475"/>
                  <a:gd name="T81" fmla="*/ 2147483647 h 1603"/>
                  <a:gd name="T82" fmla="*/ 2147483647 w 1475"/>
                  <a:gd name="T83" fmla="*/ 2147483647 h 1603"/>
                  <a:gd name="T84" fmla="*/ 711363895 w 1475"/>
                  <a:gd name="T85" fmla="*/ 2147483647 h 1603"/>
                  <a:gd name="T86" fmla="*/ 2147483647 w 1475"/>
                  <a:gd name="T87" fmla="*/ 2147483647 h 1603"/>
                  <a:gd name="T88" fmla="*/ 2147483647 w 1475"/>
                  <a:gd name="T89" fmla="*/ 2147483647 h 1603"/>
                  <a:gd name="T90" fmla="*/ 2147483647 w 1475"/>
                  <a:gd name="T91" fmla="*/ 2147483647 h 1603"/>
                  <a:gd name="T92" fmla="*/ 2147483647 w 1475"/>
                  <a:gd name="T93" fmla="*/ 2147483647 h 1603"/>
                  <a:gd name="T94" fmla="*/ 2147483647 w 1475"/>
                  <a:gd name="T95" fmla="*/ 2147483647 h 1603"/>
                  <a:gd name="T96" fmla="*/ 2147483647 w 1475"/>
                  <a:gd name="T97" fmla="*/ 2147483647 h 1603"/>
                  <a:gd name="T98" fmla="*/ 2147483647 w 1475"/>
                  <a:gd name="T99" fmla="*/ 2147483647 h 1603"/>
                  <a:gd name="T100" fmla="*/ 2147483647 w 1475"/>
                  <a:gd name="T101" fmla="*/ 2147483647 h 1603"/>
                  <a:gd name="T102" fmla="*/ 2147483647 w 1475"/>
                  <a:gd name="T103" fmla="*/ 2147483647 h 1603"/>
                  <a:gd name="T104" fmla="*/ 2147483647 w 1475"/>
                  <a:gd name="T105" fmla="*/ 2147483647 h 1603"/>
                  <a:gd name="T106" fmla="*/ 2147483647 w 1475"/>
                  <a:gd name="T107" fmla="*/ 2147483647 h 1603"/>
                  <a:gd name="T108" fmla="*/ 2147483647 w 1475"/>
                  <a:gd name="T109" fmla="*/ 2147483647 h 1603"/>
                  <a:gd name="T110" fmla="*/ 2147483647 w 1475"/>
                  <a:gd name="T111" fmla="*/ 2147483647 h 1603"/>
                  <a:gd name="T112" fmla="*/ 2147483647 w 1475"/>
                  <a:gd name="T113" fmla="*/ 2147483647 h 1603"/>
                  <a:gd name="T114" fmla="*/ 2147483647 w 1475"/>
                  <a:gd name="T115" fmla="*/ 2147483647 h 1603"/>
                  <a:gd name="T116" fmla="*/ 2147483647 w 1475"/>
                  <a:gd name="T117" fmla="*/ 2147483647 h 1603"/>
                  <a:gd name="T118" fmla="*/ 2147483647 w 1475"/>
                  <a:gd name="T119" fmla="*/ 2147483647 h 1603"/>
                  <a:gd name="T120" fmla="*/ 2147483647 w 1475"/>
                  <a:gd name="T121" fmla="*/ 2147483647 h 1603"/>
                  <a:gd name="T122" fmla="*/ 2147483647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solidFill>
                <a:srgbClr val="FFFFFF"/>
              </a:solidFill>
              <a:ln w="0">
                <a:solidFill>
                  <a:srgbClr val="000000"/>
                </a:solidFill>
                <a:round/>
                <a:headEnd/>
                <a:tailEnd/>
              </a:ln>
            </p:spPr>
            <p:txBody>
              <a:bodyPr/>
              <a:lstStyle/>
              <a:p>
                <a:endParaRPr lang="ja-JP" altLang="en-US"/>
              </a:p>
            </p:txBody>
          </p:sp>
          <p:sp>
            <p:nvSpPr>
              <p:cNvPr id="3214" name="Freeform 17" descr="50%"/>
              <p:cNvSpPr>
                <a:spLocks noChangeAspect="1"/>
              </p:cNvSpPr>
              <p:nvPr/>
            </p:nvSpPr>
            <p:spPr bwMode="auto">
              <a:xfrm>
                <a:off x="9505" y="8351"/>
                <a:ext cx="1584" cy="2100"/>
              </a:xfrm>
              <a:custGeom>
                <a:avLst/>
                <a:gdLst>
                  <a:gd name="T0" fmla="*/ 2147483647 w 993"/>
                  <a:gd name="T1" fmla="*/ 2147483647 h 1319"/>
                  <a:gd name="T2" fmla="*/ 2147483647 w 993"/>
                  <a:gd name="T3" fmla="*/ 2147483647 h 1319"/>
                  <a:gd name="T4" fmla="*/ 2147483647 w 993"/>
                  <a:gd name="T5" fmla="*/ 2147483647 h 1319"/>
                  <a:gd name="T6" fmla="*/ 2147483647 w 993"/>
                  <a:gd name="T7" fmla="*/ 2147483647 h 1319"/>
                  <a:gd name="T8" fmla="*/ 2147483647 w 993"/>
                  <a:gd name="T9" fmla="*/ 2147483647 h 1319"/>
                  <a:gd name="T10" fmla="*/ 2147483647 w 993"/>
                  <a:gd name="T11" fmla="*/ 2147483647 h 1319"/>
                  <a:gd name="T12" fmla="*/ 2147483647 w 993"/>
                  <a:gd name="T13" fmla="*/ 2147483647 h 1319"/>
                  <a:gd name="T14" fmla="*/ 2147483647 w 993"/>
                  <a:gd name="T15" fmla="*/ 2147483647 h 1319"/>
                  <a:gd name="T16" fmla="*/ 2147483647 w 993"/>
                  <a:gd name="T17" fmla="*/ 2147483647 h 1319"/>
                  <a:gd name="T18" fmla="*/ 2147483647 w 993"/>
                  <a:gd name="T19" fmla="*/ 2147483647 h 1319"/>
                  <a:gd name="T20" fmla="*/ 2147483647 w 993"/>
                  <a:gd name="T21" fmla="*/ 2147483647 h 1319"/>
                  <a:gd name="T22" fmla="*/ 2147483647 w 993"/>
                  <a:gd name="T23" fmla="*/ 2147483647 h 1319"/>
                  <a:gd name="T24" fmla="*/ 2147483647 w 993"/>
                  <a:gd name="T25" fmla="*/ 2147483647 h 1319"/>
                  <a:gd name="T26" fmla="*/ 2147483647 w 993"/>
                  <a:gd name="T27" fmla="*/ 2147483647 h 1319"/>
                  <a:gd name="T28" fmla="*/ 2147483647 w 993"/>
                  <a:gd name="T29" fmla="*/ 2147483647 h 1319"/>
                  <a:gd name="T30" fmla="*/ 2147483647 w 993"/>
                  <a:gd name="T31" fmla="*/ 2147483647 h 1319"/>
                  <a:gd name="T32" fmla="*/ 2147483647 w 993"/>
                  <a:gd name="T33" fmla="*/ 2147483647 h 1319"/>
                  <a:gd name="T34" fmla="*/ 2147483647 w 993"/>
                  <a:gd name="T35" fmla="*/ 2147483647 h 1319"/>
                  <a:gd name="T36" fmla="*/ 2147483647 w 993"/>
                  <a:gd name="T37" fmla="*/ 2147483647 h 1319"/>
                  <a:gd name="T38" fmla="*/ 2147483647 w 993"/>
                  <a:gd name="T39" fmla="*/ 2147483647 h 1319"/>
                  <a:gd name="T40" fmla="*/ 2147483647 w 993"/>
                  <a:gd name="T41" fmla="*/ 2147483647 h 1319"/>
                  <a:gd name="T42" fmla="*/ 2147483647 w 993"/>
                  <a:gd name="T43" fmla="*/ 2147483647 h 1319"/>
                  <a:gd name="T44" fmla="*/ 2147483647 w 993"/>
                  <a:gd name="T45" fmla="*/ 2147483647 h 1319"/>
                  <a:gd name="T46" fmla="*/ 2147483647 w 993"/>
                  <a:gd name="T47" fmla="*/ 2147483647 h 1319"/>
                  <a:gd name="T48" fmla="*/ 2147483647 w 993"/>
                  <a:gd name="T49" fmla="*/ 2147483647 h 1319"/>
                  <a:gd name="T50" fmla="*/ 2147483647 w 993"/>
                  <a:gd name="T51" fmla="*/ 2147483647 h 1319"/>
                  <a:gd name="T52" fmla="*/ 2147483647 w 993"/>
                  <a:gd name="T53" fmla="*/ 2147483647 h 1319"/>
                  <a:gd name="T54" fmla="*/ 2147483647 w 993"/>
                  <a:gd name="T55" fmla="*/ 2147483647 h 1319"/>
                  <a:gd name="T56" fmla="*/ 2147483647 w 993"/>
                  <a:gd name="T57" fmla="*/ 2147483647 h 1319"/>
                  <a:gd name="T58" fmla="*/ 2147483647 w 993"/>
                  <a:gd name="T59" fmla="*/ 2147483647 h 1319"/>
                  <a:gd name="T60" fmla="*/ 2147483647 w 993"/>
                  <a:gd name="T61" fmla="*/ 2147483647 h 1319"/>
                  <a:gd name="T62" fmla="*/ 2147483647 w 993"/>
                  <a:gd name="T63" fmla="*/ 2147483647 h 1319"/>
                  <a:gd name="T64" fmla="*/ 2147483647 w 993"/>
                  <a:gd name="T65" fmla="*/ 2147483647 h 1319"/>
                  <a:gd name="T66" fmla="*/ 2147483647 w 993"/>
                  <a:gd name="T67" fmla="*/ 2147483647 h 1319"/>
                  <a:gd name="T68" fmla="*/ 2147483647 w 993"/>
                  <a:gd name="T69" fmla="*/ 2147483647 h 1319"/>
                  <a:gd name="T70" fmla="*/ 2147483647 w 993"/>
                  <a:gd name="T71" fmla="*/ 2147483647 h 1319"/>
                  <a:gd name="T72" fmla="*/ 2147483647 w 993"/>
                  <a:gd name="T73" fmla="*/ 2147483647 h 1319"/>
                  <a:gd name="T74" fmla="*/ 2147483647 w 993"/>
                  <a:gd name="T75" fmla="*/ 2147483647 h 1319"/>
                  <a:gd name="T76" fmla="*/ 2147483647 w 993"/>
                  <a:gd name="T77" fmla="*/ 2147483647 h 1319"/>
                  <a:gd name="T78" fmla="*/ 2147483647 w 993"/>
                  <a:gd name="T79" fmla="*/ 2147483647 h 1319"/>
                  <a:gd name="T80" fmla="*/ 2147483647 w 993"/>
                  <a:gd name="T81" fmla="*/ 2147483647 h 1319"/>
                  <a:gd name="T82" fmla="*/ 2147483647 w 993"/>
                  <a:gd name="T83" fmla="*/ 2147483647 h 1319"/>
                  <a:gd name="T84" fmla="*/ 2147483647 w 993"/>
                  <a:gd name="T85" fmla="*/ 2147483647 h 1319"/>
                  <a:gd name="T86" fmla="*/ 700470827 w 993"/>
                  <a:gd name="T87" fmla="*/ 2147483647 h 1319"/>
                  <a:gd name="T88" fmla="*/ 0 w 993"/>
                  <a:gd name="T89" fmla="*/ 2147483647 h 1319"/>
                  <a:gd name="T90" fmla="*/ 2147483647 w 993"/>
                  <a:gd name="T91" fmla="*/ 2147483647 h 1319"/>
                  <a:gd name="T92" fmla="*/ 2147483647 w 993"/>
                  <a:gd name="T93" fmla="*/ 2147483647 h 1319"/>
                  <a:gd name="T94" fmla="*/ 2147483647 w 993"/>
                  <a:gd name="T95" fmla="*/ 2147483647 h 1319"/>
                  <a:gd name="T96" fmla="*/ 2147483647 w 993"/>
                  <a:gd name="T97" fmla="*/ 2147483647 h 1319"/>
                  <a:gd name="T98" fmla="*/ 2147483647 w 993"/>
                  <a:gd name="T99" fmla="*/ 2147483647 h 1319"/>
                  <a:gd name="T100" fmla="*/ 2147483647 w 993"/>
                  <a:gd name="T101" fmla="*/ 2147483647 h 1319"/>
                  <a:gd name="T102" fmla="*/ 2147483647 w 993"/>
                  <a:gd name="T103" fmla="*/ 2147483647 h 1319"/>
                  <a:gd name="T104" fmla="*/ 2147483647 w 993"/>
                  <a:gd name="T105" fmla="*/ 2147483647 h 1319"/>
                  <a:gd name="T106" fmla="*/ 2147483647 w 993"/>
                  <a:gd name="T107" fmla="*/ 2147483647 h 1319"/>
                  <a:gd name="T108" fmla="*/ 2147483647 w 993"/>
                  <a:gd name="T109" fmla="*/ 2147483647 h 1319"/>
                  <a:gd name="T110" fmla="*/ 2147483647 w 993"/>
                  <a:gd name="T111" fmla="*/ 0 h 1319"/>
                  <a:gd name="T112" fmla="*/ 2147483647 w 993"/>
                  <a:gd name="T113" fmla="*/ 1344744154 h 1319"/>
                  <a:gd name="T114" fmla="*/ 2147483647 w 993"/>
                  <a:gd name="T115" fmla="*/ 1993722487 h 1319"/>
                  <a:gd name="T116" fmla="*/ 2147483647 w 993"/>
                  <a:gd name="T117" fmla="*/ 2147483647 h 1319"/>
                  <a:gd name="T118" fmla="*/ 2147483647 w 993"/>
                  <a:gd name="T119" fmla="*/ 2147483647 h 1319"/>
                  <a:gd name="T120" fmla="*/ 2147483647 w 993"/>
                  <a:gd name="T121" fmla="*/ 2147483647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15" name="Freeform 18"/>
              <p:cNvSpPr>
                <a:spLocks noChangeAspect="1"/>
              </p:cNvSpPr>
              <p:nvPr/>
            </p:nvSpPr>
            <p:spPr bwMode="auto">
              <a:xfrm>
                <a:off x="9913" y="4285"/>
                <a:ext cx="1606" cy="2982"/>
              </a:xfrm>
              <a:custGeom>
                <a:avLst/>
                <a:gdLst>
                  <a:gd name="T0" fmla="*/ 2147483647 w 1006"/>
                  <a:gd name="T1" fmla="*/ 2147483647 h 1873"/>
                  <a:gd name="T2" fmla="*/ 2147483647 w 1006"/>
                  <a:gd name="T3" fmla="*/ 2147483647 h 1873"/>
                  <a:gd name="T4" fmla="*/ 2147483647 w 1006"/>
                  <a:gd name="T5" fmla="*/ 2147483647 h 1873"/>
                  <a:gd name="T6" fmla="*/ 2147483647 w 1006"/>
                  <a:gd name="T7" fmla="*/ 2147483647 h 1873"/>
                  <a:gd name="T8" fmla="*/ 2147483647 w 1006"/>
                  <a:gd name="T9" fmla="*/ 2147483647 h 1873"/>
                  <a:gd name="T10" fmla="*/ 2147483647 w 1006"/>
                  <a:gd name="T11" fmla="*/ 2147483647 h 1873"/>
                  <a:gd name="T12" fmla="*/ 2147483647 w 1006"/>
                  <a:gd name="T13" fmla="*/ 2147483647 h 1873"/>
                  <a:gd name="T14" fmla="*/ 2147483647 w 1006"/>
                  <a:gd name="T15" fmla="*/ 2147483647 h 1873"/>
                  <a:gd name="T16" fmla="*/ 2147483647 w 1006"/>
                  <a:gd name="T17" fmla="*/ 2147483647 h 1873"/>
                  <a:gd name="T18" fmla="*/ 2147483647 w 1006"/>
                  <a:gd name="T19" fmla="*/ 2147483647 h 1873"/>
                  <a:gd name="T20" fmla="*/ 2147483647 w 1006"/>
                  <a:gd name="T21" fmla="*/ 2147483647 h 1873"/>
                  <a:gd name="T22" fmla="*/ 2147483647 w 1006"/>
                  <a:gd name="T23" fmla="*/ 2147483647 h 1873"/>
                  <a:gd name="T24" fmla="*/ 2147483647 w 1006"/>
                  <a:gd name="T25" fmla="*/ 2147483647 h 1873"/>
                  <a:gd name="T26" fmla="*/ 2147483647 w 1006"/>
                  <a:gd name="T27" fmla="*/ 2147483647 h 1873"/>
                  <a:gd name="T28" fmla="*/ 2147483647 w 1006"/>
                  <a:gd name="T29" fmla="*/ 2147483647 h 1873"/>
                  <a:gd name="T30" fmla="*/ 2147483647 w 1006"/>
                  <a:gd name="T31" fmla="*/ 2147483647 h 1873"/>
                  <a:gd name="T32" fmla="*/ 2147483647 w 1006"/>
                  <a:gd name="T33" fmla="*/ 2147483647 h 1873"/>
                  <a:gd name="T34" fmla="*/ 2147483647 w 1006"/>
                  <a:gd name="T35" fmla="*/ 2147483647 h 1873"/>
                  <a:gd name="T36" fmla="*/ 2147483647 w 1006"/>
                  <a:gd name="T37" fmla="*/ 2147483647 h 1873"/>
                  <a:gd name="T38" fmla="*/ 2147483647 w 1006"/>
                  <a:gd name="T39" fmla="*/ 2147483647 h 1873"/>
                  <a:gd name="T40" fmla="*/ 2147483647 w 1006"/>
                  <a:gd name="T41" fmla="*/ 2147483647 h 1873"/>
                  <a:gd name="T42" fmla="*/ 2147483647 w 1006"/>
                  <a:gd name="T43" fmla="*/ 2147483647 h 1873"/>
                  <a:gd name="T44" fmla="*/ 2147483647 w 1006"/>
                  <a:gd name="T45" fmla="*/ 2147483647 h 1873"/>
                  <a:gd name="T46" fmla="*/ 2147483647 w 1006"/>
                  <a:gd name="T47" fmla="*/ 2147483647 h 1873"/>
                  <a:gd name="T48" fmla="*/ 2147483647 w 1006"/>
                  <a:gd name="T49" fmla="*/ 2147483647 h 1873"/>
                  <a:gd name="T50" fmla="*/ 2147483647 w 1006"/>
                  <a:gd name="T51" fmla="*/ 2147483647 h 1873"/>
                  <a:gd name="T52" fmla="*/ 2147483647 w 1006"/>
                  <a:gd name="T53" fmla="*/ 2147483647 h 1873"/>
                  <a:gd name="T54" fmla="*/ 2147483647 w 1006"/>
                  <a:gd name="T55" fmla="*/ 2147483647 h 1873"/>
                  <a:gd name="T56" fmla="*/ 2147483647 w 1006"/>
                  <a:gd name="T57" fmla="*/ 2147483647 h 1873"/>
                  <a:gd name="T58" fmla="*/ 2147483647 w 1006"/>
                  <a:gd name="T59" fmla="*/ 2147483647 h 1873"/>
                  <a:gd name="T60" fmla="*/ 2147483647 w 1006"/>
                  <a:gd name="T61" fmla="*/ 2147483647 h 1873"/>
                  <a:gd name="T62" fmla="*/ 2147483647 w 1006"/>
                  <a:gd name="T63" fmla="*/ 2147483647 h 1873"/>
                  <a:gd name="T64" fmla="*/ 2147483647 w 1006"/>
                  <a:gd name="T65" fmla="*/ 2147483647 h 1873"/>
                  <a:gd name="T66" fmla="*/ 2147483647 w 1006"/>
                  <a:gd name="T67" fmla="*/ 2147483647 h 1873"/>
                  <a:gd name="T68" fmla="*/ 2147483647 w 1006"/>
                  <a:gd name="T69" fmla="*/ 2147483647 h 1873"/>
                  <a:gd name="T70" fmla="*/ 2147483647 w 1006"/>
                  <a:gd name="T71" fmla="*/ 2147483647 h 1873"/>
                  <a:gd name="T72" fmla="*/ 2147483647 w 1006"/>
                  <a:gd name="T73" fmla="*/ 2147483647 h 1873"/>
                  <a:gd name="T74" fmla="*/ 2147483647 w 1006"/>
                  <a:gd name="T75" fmla="*/ 2147483647 h 1873"/>
                  <a:gd name="T76" fmla="*/ 2147483647 w 1006"/>
                  <a:gd name="T77" fmla="*/ 2147483647 h 1873"/>
                  <a:gd name="T78" fmla="*/ 2147483647 w 1006"/>
                  <a:gd name="T79" fmla="*/ 2147483647 h 1873"/>
                  <a:gd name="T80" fmla="*/ 2147483647 w 1006"/>
                  <a:gd name="T81" fmla="*/ 2147483647 h 1873"/>
                  <a:gd name="T82" fmla="*/ 2147483647 w 1006"/>
                  <a:gd name="T83" fmla="*/ 2147483647 h 1873"/>
                  <a:gd name="T84" fmla="*/ 2147483647 w 1006"/>
                  <a:gd name="T85" fmla="*/ 2147483647 h 1873"/>
                  <a:gd name="T86" fmla="*/ 2147483647 w 1006"/>
                  <a:gd name="T87" fmla="*/ 2147483647 h 1873"/>
                  <a:gd name="T88" fmla="*/ 2147483647 w 1006"/>
                  <a:gd name="T89" fmla="*/ 2147483647 h 1873"/>
                  <a:gd name="T90" fmla="*/ 2147483647 w 1006"/>
                  <a:gd name="T91" fmla="*/ 2147483647 h 1873"/>
                  <a:gd name="T92" fmla="*/ 2147483647 w 1006"/>
                  <a:gd name="T93" fmla="*/ 2147483647 h 1873"/>
                  <a:gd name="T94" fmla="*/ 2147483647 w 1006"/>
                  <a:gd name="T95" fmla="*/ 2147483647 h 1873"/>
                  <a:gd name="T96" fmla="*/ 2147483647 w 1006"/>
                  <a:gd name="T97" fmla="*/ 2147483647 h 1873"/>
                  <a:gd name="T98" fmla="*/ 2147483647 w 1006"/>
                  <a:gd name="T99" fmla="*/ 2147483647 h 1873"/>
                  <a:gd name="T100" fmla="*/ 2147483647 w 1006"/>
                  <a:gd name="T101" fmla="*/ 2147483647 h 1873"/>
                  <a:gd name="T102" fmla="*/ 2147483647 w 1006"/>
                  <a:gd name="T103" fmla="*/ 2147483647 h 1873"/>
                  <a:gd name="T104" fmla="*/ 2147483647 w 1006"/>
                  <a:gd name="T105" fmla="*/ 2015436685 h 1873"/>
                  <a:gd name="T106" fmla="*/ 2147483647 w 1006"/>
                  <a:gd name="T107" fmla="*/ 0 h 1873"/>
                  <a:gd name="T108" fmla="*/ 2147483647 w 1006"/>
                  <a:gd name="T109" fmla="*/ 2147483647 h 1873"/>
                  <a:gd name="T110" fmla="*/ 2147483647 w 1006"/>
                  <a:gd name="T111" fmla="*/ 2147483647 h 1873"/>
                  <a:gd name="T112" fmla="*/ 2147483647 w 1006"/>
                  <a:gd name="T113" fmla="*/ 2147483647 h 1873"/>
                  <a:gd name="T114" fmla="*/ 2147483647 w 1006"/>
                  <a:gd name="T115" fmla="*/ 2147483647 h 1873"/>
                  <a:gd name="T116" fmla="*/ 2147483647 w 1006"/>
                  <a:gd name="T117" fmla="*/ 2147483647 h 1873"/>
                  <a:gd name="T118" fmla="*/ 2147483647 w 1006"/>
                  <a:gd name="T119" fmla="*/ 2147483647 h 1873"/>
                  <a:gd name="T120" fmla="*/ 2147483647 w 1006"/>
                  <a:gd name="T121" fmla="*/ 2147483647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noFill/>
              <a:ln w="0">
                <a:solidFill>
                  <a:srgbClr val="000000"/>
                </a:solidFill>
                <a:round/>
                <a:headEnd/>
                <a:tailEnd/>
              </a:ln>
            </p:spPr>
            <p:txBody>
              <a:bodyPr/>
              <a:lstStyle/>
              <a:p>
                <a:endParaRPr lang="ja-JP" altLang="en-US"/>
              </a:p>
            </p:txBody>
          </p:sp>
          <p:sp>
            <p:nvSpPr>
              <p:cNvPr id="3216" name="Freeform 19" descr="50%"/>
              <p:cNvSpPr>
                <a:spLocks noChangeAspect="1"/>
              </p:cNvSpPr>
              <p:nvPr/>
            </p:nvSpPr>
            <p:spPr bwMode="auto">
              <a:xfrm>
                <a:off x="9918" y="10537"/>
                <a:ext cx="1992" cy="3906"/>
              </a:xfrm>
              <a:custGeom>
                <a:avLst/>
                <a:gdLst>
                  <a:gd name="T0" fmla="*/ 2147483647 w 1248"/>
                  <a:gd name="T1" fmla="*/ 2147483647 h 2454"/>
                  <a:gd name="T2" fmla="*/ 2147483647 w 1248"/>
                  <a:gd name="T3" fmla="*/ 2147483647 h 2454"/>
                  <a:gd name="T4" fmla="*/ 2147483647 w 1248"/>
                  <a:gd name="T5" fmla="*/ 2147483647 h 2454"/>
                  <a:gd name="T6" fmla="*/ 2147483647 w 1248"/>
                  <a:gd name="T7" fmla="*/ 2147483647 h 2454"/>
                  <a:gd name="T8" fmla="*/ 2147483647 w 1248"/>
                  <a:gd name="T9" fmla="*/ 2147483647 h 2454"/>
                  <a:gd name="T10" fmla="*/ 2147483647 w 1248"/>
                  <a:gd name="T11" fmla="*/ 2147483647 h 2454"/>
                  <a:gd name="T12" fmla="*/ 2147483647 w 1248"/>
                  <a:gd name="T13" fmla="*/ 2147483647 h 2454"/>
                  <a:gd name="T14" fmla="*/ 2147483647 w 1248"/>
                  <a:gd name="T15" fmla="*/ 2147483647 h 2454"/>
                  <a:gd name="T16" fmla="*/ 2147483647 w 1248"/>
                  <a:gd name="T17" fmla="*/ 2147483647 h 2454"/>
                  <a:gd name="T18" fmla="*/ 2147483647 w 1248"/>
                  <a:gd name="T19" fmla="*/ 2147483647 h 2454"/>
                  <a:gd name="T20" fmla="*/ 2147483647 w 1248"/>
                  <a:gd name="T21" fmla="*/ 2147483647 h 2454"/>
                  <a:gd name="T22" fmla="*/ 2147483647 w 1248"/>
                  <a:gd name="T23" fmla="*/ 2147483647 h 2454"/>
                  <a:gd name="T24" fmla="*/ 2147483647 w 1248"/>
                  <a:gd name="T25" fmla="*/ 2147483647 h 2454"/>
                  <a:gd name="T26" fmla="*/ 2147483647 w 1248"/>
                  <a:gd name="T27" fmla="*/ 2147483647 h 2454"/>
                  <a:gd name="T28" fmla="*/ 2147483647 w 1248"/>
                  <a:gd name="T29" fmla="*/ 2147483647 h 2454"/>
                  <a:gd name="T30" fmla="*/ 2147483647 w 1248"/>
                  <a:gd name="T31" fmla="*/ 2147483647 h 2454"/>
                  <a:gd name="T32" fmla="*/ 2147483647 w 1248"/>
                  <a:gd name="T33" fmla="*/ 2147483647 h 2454"/>
                  <a:gd name="T34" fmla="*/ 2147483647 w 1248"/>
                  <a:gd name="T35" fmla="*/ 2147483647 h 2454"/>
                  <a:gd name="T36" fmla="*/ 2147483647 w 1248"/>
                  <a:gd name="T37" fmla="*/ 2147483647 h 2454"/>
                  <a:gd name="T38" fmla="*/ 2147483647 w 1248"/>
                  <a:gd name="T39" fmla="*/ 2147483647 h 2454"/>
                  <a:gd name="T40" fmla="*/ 2147483647 w 1248"/>
                  <a:gd name="T41" fmla="*/ 2147483647 h 2454"/>
                  <a:gd name="T42" fmla="*/ 2147483647 w 1248"/>
                  <a:gd name="T43" fmla="*/ 2147483647 h 2454"/>
                  <a:gd name="T44" fmla="*/ 2147483647 w 1248"/>
                  <a:gd name="T45" fmla="*/ 2147483647 h 2454"/>
                  <a:gd name="T46" fmla="*/ 2147483647 w 1248"/>
                  <a:gd name="T47" fmla="*/ 2147483647 h 2454"/>
                  <a:gd name="T48" fmla="*/ 2147483647 w 1248"/>
                  <a:gd name="T49" fmla="*/ 2147483647 h 2454"/>
                  <a:gd name="T50" fmla="*/ 2147483647 w 1248"/>
                  <a:gd name="T51" fmla="*/ 2147483647 h 2454"/>
                  <a:gd name="T52" fmla="*/ 2147483647 w 1248"/>
                  <a:gd name="T53" fmla="*/ 2147483647 h 2454"/>
                  <a:gd name="T54" fmla="*/ 2147483647 w 1248"/>
                  <a:gd name="T55" fmla="*/ 2147483647 h 2454"/>
                  <a:gd name="T56" fmla="*/ 2147483647 w 1248"/>
                  <a:gd name="T57" fmla="*/ 2147483647 h 2454"/>
                  <a:gd name="T58" fmla="*/ 2147483647 w 1248"/>
                  <a:gd name="T59" fmla="*/ 2147483647 h 2454"/>
                  <a:gd name="T60" fmla="*/ 2147483647 w 1248"/>
                  <a:gd name="T61" fmla="*/ 2147483647 h 2454"/>
                  <a:gd name="T62" fmla="*/ 2147483647 w 1248"/>
                  <a:gd name="T63" fmla="*/ 2147483647 h 2454"/>
                  <a:gd name="T64" fmla="*/ 2147483647 w 1248"/>
                  <a:gd name="T65" fmla="*/ 2147483647 h 2454"/>
                  <a:gd name="T66" fmla="*/ 2147483647 w 1248"/>
                  <a:gd name="T67" fmla="*/ 2147483647 h 2454"/>
                  <a:gd name="T68" fmla="*/ 2147483647 w 1248"/>
                  <a:gd name="T69" fmla="*/ 2147483647 h 2454"/>
                  <a:gd name="T70" fmla="*/ 2147483647 w 1248"/>
                  <a:gd name="T71" fmla="*/ 2147483647 h 2454"/>
                  <a:gd name="T72" fmla="*/ 2147483647 w 1248"/>
                  <a:gd name="T73" fmla="*/ 2147483647 h 2454"/>
                  <a:gd name="T74" fmla="*/ 2147483647 w 1248"/>
                  <a:gd name="T75" fmla="*/ 2147483647 h 2454"/>
                  <a:gd name="T76" fmla="*/ 2147483647 w 1248"/>
                  <a:gd name="T77" fmla="*/ 2147483647 h 2454"/>
                  <a:gd name="T78" fmla="*/ 2147483647 w 1248"/>
                  <a:gd name="T79" fmla="*/ 2147483647 h 2454"/>
                  <a:gd name="T80" fmla="*/ 2147483647 w 1248"/>
                  <a:gd name="T81" fmla="*/ 2147483647 h 2454"/>
                  <a:gd name="T82" fmla="*/ 2147483647 w 1248"/>
                  <a:gd name="T83" fmla="*/ 2147483647 h 2454"/>
                  <a:gd name="T84" fmla="*/ 2147483647 w 1248"/>
                  <a:gd name="T85" fmla="*/ 2147483647 h 2454"/>
                  <a:gd name="T86" fmla="*/ 2147483647 w 1248"/>
                  <a:gd name="T87" fmla="*/ 2147483647 h 2454"/>
                  <a:gd name="T88" fmla="*/ 2147483647 w 1248"/>
                  <a:gd name="T89" fmla="*/ 2147483647 h 2454"/>
                  <a:gd name="T90" fmla="*/ 2147483647 w 1248"/>
                  <a:gd name="T91" fmla="*/ 2147483647 h 2454"/>
                  <a:gd name="T92" fmla="*/ 2147483647 w 1248"/>
                  <a:gd name="T93" fmla="*/ 2147483647 h 2454"/>
                  <a:gd name="T94" fmla="*/ 2147483647 w 1248"/>
                  <a:gd name="T95" fmla="*/ 2147483647 h 2454"/>
                  <a:gd name="T96" fmla="*/ 714994307 w 1248"/>
                  <a:gd name="T97" fmla="*/ 2147483647 h 2454"/>
                  <a:gd name="T98" fmla="*/ 2147483647 w 1248"/>
                  <a:gd name="T99" fmla="*/ 2147483647 h 2454"/>
                  <a:gd name="T100" fmla="*/ 2147483647 w 1248"/>
                  <a:gd name="T101" fmla="*/ 2147483647 h 2454"/>
                  <a:gd name="T102" fmla="*/ 2147483647 w 1248"/>
                  <a:gd name="T103" fmla="*/ 2147483647 h 2454"/>
                  <a:gd name="T104" fmla="*/ 2147483647 w 1248"/>
                  <a:gd name="T105" fmla="*/ 2147483647 h 2454"/>
                  <a:gd name="T106" fmla="*/ 2147483647 w 1248"/>
                  <a:gd name="T107" fmla="*/ 2147483647 h 2454"/>
                  <a:gd name="T108" fmla="*/ 2147483647 w 1248"/>
                  <a:gd name="T109" fmla="*/ 2147483647 h 2454"/>
                  <a:gd name="T110" fmla="*/ 2147483647 w 1248"/>
                  <a:gd name="T111" fmla="*/ 2147483647 h 2454"/>
                  <a:gd name="T112" fmla="*/ 2147483647 w 1248"/>
                  <a:gd name="T113" fmla="*/ 2147483647 h 2454"/>
                  <a:gd name="T114" fmla="*/ 2147483647 w 1248"/>
                  <a:gd name="T115" fmla="*/ 2147483647 h 2454"/>
                  <a:gd name="T116" fmla="*/ 2147483647 w 1248"/>
                  <a:gd name="T117" fmla="*/ 2147483647 h 2454"/>
                  <a:gd name="T118" fmla="*/ 2147483647 w 1248"/>
                  <a:gd name="T119" fmla="*/ 2147483647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17" name="Freeform 20"/>
              <p:cNvSpPr>
                <a:spLocks noChangeAspect="1"/>
              </p:cNvSpPr>
              <p:nvPr/>
            </p:nvSpPr>
            <p:spPr bwMode="auto">
              <a:xfrm>
                <a:off x="10909" y="7786"/>
                <a:ext cx="1923" cy="1377"/>
              </a:xfrm>
              <a:custGeom>
                <a:avLst/>
                <a:gdLst>
                  <a:gd name="T0" fmla="*/ 2147483647 w 1205"/>
                  <a:gd name="T1" fmla="*/ 2147483647 h 865"/>
                  <a:gd name="T2" fmla="*/ 2147483647 w 1205"/>
                  <a:gd name="T3" fmla="*/ 2147483647 h 865"/>
                  <a:gd name="T4" fmla="*/ 2147483647 w 1205"/>
                  <a:gd name="T5" fmla="*/ 2147483647 h 865"/>
                  <a:gd name="T6" fmla="*/ 2147483647 w 1205"/>
                  <a:gd name="T7" fmla="*/ 2147483647 h 865"/>
                  <a:gd name="T8" fmla="*/ 2147483647 w 1205"/>
                  <a:gd name="T9" fmla="*/ 2147483647 h 865"/>
                  <a:gd name="T10" fmla="*/ 2147483647 w 1205"/>
                  <a:gd name="T11" fmla="*/ 2147483647 h 865"/>
                  <a:gd name="T12" fmla="*/ 2147483647 w 1205"/>
                  <a:gd name="T13" fmla="*/ 2147483647 h 865"/>
                  <a:gd name="T14" fmla="*/ 2147483647 w 1205"/>
                  <a:gd name="T15" fmla="*/ 2147483647 h 865"/>
                  <a:gd name="T16" fmla="*/ 2147483647 w 1205"/>
                  <a:gd name="T17" fmla="*/ 2147483647 h 865"/>
                  <a:gd name="T18" fmla="*/ 2147483647 w 1205"/>
                  <a:gd name="T19" fmla="*/ 2147483647 h 865"/>
                  <a:gd name="T20" fmla="*/ 2147483647 w 1205"/>
                  <a:gd name="T21" fmla="*/ 2147483647 h 865"/>
                  <a:gd name="T22" fmla="*/ 2147483647 w 1205"/>
                  <a:gd name="T23" fmla="*/ 2147483647 h 865"/>
                  <a:gd name="T24" fmla="*/ 2147483647 w 1205"/>
                  <a:gd name="T25" fmla="*/ 2147483647 h 865"/>
                  <a:gd name="T26" fmla="*/ 2147483647 w 1205"/>
                  <a:gd name="T27" fmla="*/ 2147483647 h 865"/>
                  <a:gd name="T28" fmla="*/ 2147483647 w 1205"/>
                  <a:gd name="T29" fmla="*/ 2147483647 h 865"/>
                  <a:gd name="T30" fmla="*/ 2147483647 w 1205"/>
                  <a:gd name="T31" fmla="*/ 2147483647 h 865"/>
                  <a:gd name="T32" fmla="*/ 2147483647 w 1205"/>
                  <a:gd name="T33" fmla="*/ 2147483647 h 865"/>
                  <a:gd name="T34" fmla="*/ 2147483647 w 1205"/>
                  <a:gd name="T35" fmla="*/ 2147483647 h 865"/>
                  <a:gd name="T36" fmla="*/ 2147483647 w 1205"/>
                  <a:gd name="T37" fmla="*/ 2147483647 h 865"/>
                  <a:gd name="T38" fmla="*/ 2147483647 w 1205"/>
                  <a:gd name="T39" fmla="*/ 2147483647 h 865"/>
                  <a:gd name="T40" fmla="*/ 2147483647 w 1205"/>
                  <a:gd name="T41" fmla="*/ 2147483647 h 865"/>
                  <a:gd name="T42" fmla="*/ 2147483647 w 1205"/>
                  <a:gd name="T43" fmla="*/ 2147483647 h 865"/>
                  <a:gd name="T44" fmla="*/ 2147483647 w 1205"/>
                  <a:gd name="T45" fmla="*/ 2147483647 h 865"/>
                  <a:gd name="T46" fmla="*/ 2147483647 w 1205"/>
                  <a:gd name="T47" fmla="*/ 2147483647 h 865"/>
                  <a:gd name="T48" fmla="*/ 2147483647 w 1205"/>
                  <a:gd name="T49" fmla="*/ 2147483647 h 865"/>
                  <a:gd name="T50" fmla="*/ 2147483647 w 1205"/>
                  <a:gd name="T51" fmla="*/ 2147483647 h 865"/>
                  <a:gd name="T52" fmla="*/ 2147483647 w 1205"/>
                  <a:gd name="T53" fmla="*/ 2147483647 h 865"/>
                  <a:gd name="T54" fmla="*/ 2147483647 w 1205"/>
                  <a:gd name="T55" fmla="*/ 2147483647 h 865"/>
                  <a:gd name="T56" fmla="*/ 2147483647 w 1205"/>
                  <a:gd name="T57" fmla="*/ 2147483647 h 865"/>
                  <a:gd name="T58" fmla="*/ 2147483647 w 1205"/>
                  <a:gd name="T59" fmla="*/ 2147483647 h 865"/>
                  <a:gd name="T60" fmla="*/ 2147483647 w 1205"/>
                  <a:gd name="T61" fmla="*/ 2147483647 h 865"/>
                  <a:gd name="T62" fmla="*/ 2147483647 w 1205"/>
                  <a:gd name="T63" fmla="*/ 2147483647 h 865"/>
                  <a:gd name="T64" fmla="*/ 2147483647 w 1205"/>
                  <a:gd name="T65" fmla="*/ 2147483647 h 865"/>
                  <a:gd name="T66" fmla="*/ 2147483647 w 1205"/>
                  <a:gd name="T67" fmla="*/ 2147483647 h 865"/>
                  <a:gd name="T68" fmla="*/ 2147483647 w 1205"/>
                  <a:gd name="T69" fmla="*/ 2147483647 h 865"/>
                  <a:gd name="T70" fmla="*/ 2147483647 w 1205"/>
                  <a:gd name="T71" fmla="*/ 2147483647 h 865"/>
                  <a:gd name="T72" fmla="*/ 2147483647 w 1205"/>
                  <a:gd name="T73" fmla="*/ 2147483647 h 865"/>
                  <a:gd name="T74" fmla="*/ 2147483647 w 1205"/>
                  <a:gd name="T75" fmla="*/ 2147483647 h 865"/>
                  <a:gd name="T76" fmla="*/ 2147483647 w 1205"/>
                  <a:gd name="T77" fmla="*/ 2147483647 h 865"/>
                  <a:gd name="T78" fmla="*/ 2147483647 w 1205"/>
                  <a:gd name="T79" fmla="*/ 2147483647 h 865"/>
                  <a:gd name="T80" fmla="*/ 709965006 w 1205"/>
                  <a:gd name="T81" fmla="*/ 2147483647 h 865"/>
                  <a:gd name="T82" fmla="*/ 0 w 1205"/>
                  <a:gd name="T83" fmla="*/ 2147483647 h 865"/>
                  <a:gd name="T84" fmla="*/ 1467539348 w 1205"/>
                  <a:gd name="T85" fmla="*/ 2147483647 h 865"/>
                  <a:gd name="T86" fmla="*/ 2147483647 w 1205"/>
                  <a:gd name="T87" fmla="*/ 2147483647 h 865"/>
                  <a:gd name="T88" fmla="*/ 2147483647 w 1205"/>
                  <a:gd name="T89" fmla="*/ 2147483647 h 865"/>
                  <a:gd name="T90" fmla="*/ 2147483647 w 1205"/>
                  <a:gd name="T91" fmla="*/ 2147483647 h 865"/>
                  <a:gd name="T92" fmla="*/ 2147483647 w 1205"/>
                  <a:gd name="T93" fmla="*/ 2147483647 h 865"/>
                  <a:gd name="T94" fmla="*/ 2147483647 w 1205"/>
                  <a:gd name="T95" fmla="*/ 2147483647 h 865"/>
                  <a:gd name="T96" fmla="*/ 2147483647 w 1205"/>
                  <a:gd name="T97" fmla="*/ 2147483647 h 865"/>
                  <a:gd name="T98" fmla="*/ 2147483647 w 1205"/>
                  <a:gd name="T99" fmla="*/ 2147483647 h 865"/>
                  <a:gd name="T100" fmla="*/ 2147483647 w 1205"/>
                  <a:gd name="T101" fmla="*/ 2147483647 h 865"/>
                  <a:gd name="T102" fmla="*/ 2147483647 w 1205"/>
                  <a:gd name="T103" fmla="*/ 2147483647 h 865"/>
                  <a:gd name="T104" fmla="*/ 2147483647 w 1205"/>
                  <a:gd name="T105" fmla="*/ 2147483647 h 865"/>
                  <a:gd name="T106" fmla="*/ 2147483647 w 1205"/>
                  <a:gd name="T107" fmla="*/ 2147483647 h 865"/>
                  <a:gd name="T108" fmla="*/ 2147483647 w 1205"/>
                  <a:gd name="T109" fmla="*/ 654086239 h 865"/>
                  <a:gd name="T110" fmla="*/ 2147483647 w 1205"/>
                  <a:gd name="T111" fmla="*/ 2147483647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solidFill>
                <a:srgbClr val="FFFFFF"/>
              </a:solidFill>
              <a:ln w="0">
                <a:solidFill>
                  <a:srgbClr val="000000"/>
                </a:solidFill>
                <a:round/>
                <a:headEnd/>
                <a:tailEnd/>
              </a:ln>
            </p:spPr>
            <p:txBody>
              <a:bodyPr/>
              <a:lstStyle/>
              <a:p>
                <a:endParaRPr lang="ja-JP" altLang="en-US"/>
              </a:p>
            </p:txBody>
          </p:sp>
          <p:sp>
            <p:nvSpPr>
              <p:cNvPr id="3218" name="Freeform 21"/>
              <p:cNvSpPr>
                <a:spLocks noChangeAspect="1"/>
              </p:cNvSpPr>
              <p:nvPr/>
            </p:nvSpPr>
            <p:spPr bwMode="auto">
              <a:xfrm>
                <a:off x="9278" y="1802"/>
                <a:ext cx="3396" cy="3432"/>
              </a:xfrm>
              <a:custGeom>
                <a:avLst/>
                <a:gdLst>
                  <a:gd name="T0" fmla="*/ 2147483647 w 2128"/>
                  <a:gd name="T1" fmla="*/ 653232245 h 2156"/>
                  <a:gd name="T2" fmla="*/ 2147483647 w 2128"/>
                  <a:gd name="T3" fmla="*/ 2147483647 h 2156"/>
                  <a:gd name="T4" fmla="*/ 2147483647 w 2128"/>
                  <a:gd name="T5" fmla="*/ 2147483647 h 2156"/>
                  <a:gd name="T6" fmla="*/ 2147483647 w 2128"/>
                  <a:gd name="T7" fmla="*/ 2147483647 h 2156"/>
                  <a:gd name="T8" fmla="*/ 2147483647 w 2128"/>
                  <a:gd name="T9" fmla="*/ 2147483647 h 2156"/>
                  <a:gd name="T10" fmla="*/ 2147483647 w 2128"/>
                  <a:gd name="T11" fmla="*/ 2147483647 h 2156"/>
                  <a:gd name="T12" fmla="*/ 2147483647 w 2128"/>
                  <a:gd name="T13" fmla="*/ 2147483647 h 2156"/>
                  <a:gd name="T14" fmla="*/ 2147483647 w 2128"/>
                  <a:gd name="T15" fmla="*/ 2147483647 h 2156"/>
                  <a:gd name="T16" fmla="*/ 2147483647 w 2128"/>
                  <a:gd name="T17" fmla="*/ 2147483647 h 2156"/>
                  <a:gd name="T18" fmla="*/ 2147483647 w 2128"/>
                  <a:gd name="T19" fmla="*/ 2147483647 h 2156"/>
                  <a:gd name="T20" fmla="*/ 2147483647 w 2128"/>
                  <a:gd name="T21" fmla="*/ 2147483647 h 2156"/>
                  <a:gd name="T22" fmla="*/ 2147483647 w 2128"/>
                  <a:gd name="T23" fmla="*/ 2147483647 h 2156"/>
                  <a:gd name="T24" fmla="*/ 2147483647 w 2128"/>
                  <a:gd name="T25" fmla="*/ 2147483647 h 2156"/>
                  <a:gd name="T26" fmla="*/ 2147483647 w 2128"/>
                  <a:gd name="T27" fmla="*/ 2147483647 h 2156"/>
                  <a:gd name="T28" fmla="*/ 2147483647 w 2128"/>
                  <a:gd name="T29" fmla="*/ 2147483647 h 2156"/>
                  <a:gd name="T30" fmla="*/ 2147483647 w 2128"/>
                  <a:gd name="T31" fmla="*/ 2147483647 h 2156"/>
                  <a:gd name="T32" fmla="*/ 2147483647 w 2128"/>
                  <a:gd name="T33" fmla="*/ 2147483647 h 2156"/>
                  <a:gd name="T34" fmla="*/ 2147483647 w 2128"/>
                  <a:gd name="T35" fmla="*/ 2147483647 h 2156"/>
                  <a:gd name="T36" fmla="*/ 2147483647 w 2128"/>
                  <a:gd name="T37" fmla="*/ 2147483647 h 2156"/>
                  <a:gd name="T38" fmla="*/ 2147483647 w 2128"/>
                  <a:gd name="T39" fmla="*/ 2147483647 h 2156"/>
                  <a:gd name="T40" fmla="*/ 2147483647 w 2128"/>
                  <a:gd name="T41" fmla="*/ 2147483647 h 2156"/>
                  <a:gd name="T42" fmla="*/ 2147483647 w 2128"/>
                  <a:gd name="T43" fmla="*/ 2147483647 h 2156"/>
                  <a:gd name="T44" fmla="*/ 2147483647 w 2128"/>
                  <a:gd name="T45" fmla="*/ 2147483647 h 2156"/>
                  <a:gd name="T46" fmla="*/ 2147483647 w 2128"/>
                  <a:gd name="T47" fmla="*/ 2147483647 h 2156"/>
                  <a:gd name="T48" fmla="*/ 2147483647 w 2128"/>
                  <a:gd name="T49" fmla="*/ 2147483647 h 2156"/>
                  <a:gd name="T50" fmla="*/ 2147483647 w 2128"/>
                  <a:gd name="T51" fmla="*/ 2147483647 h 2156"/>
                  <a:gd name="T52" fmla="*/ 2147483647 w 2128"/>
                  <a:gd name="T53" fmla="*/ 2147483647 h 2156"/>
                  <a:gd name="T54" fmla="*/ 2147483647 w 2128"/>
                  <a:gd name="T55" fmla="*/ 2147483647 h 2156"/>
                  <a:gd name="T56" fmla="*/ 1475857822 w 2128"/>
                  <a:gd name="T57" fmla="*/ 2147483647 h 2156"/>
                  <a:gd name="T58" fmla="*/ 0 w 2128"/>
                  <a:gd name="T59" fmla="*/ 2147483647 h 2156"/>
                  <a:gd name="T60" fmla="*/ 0 w 2128"/>
                  <a:gd name="T61" fmla="*/ 2147483647 h 2156"/>
                  <a:gd name="T62" fmla="*/ 773894832 w 2128"/>
                  <a:gd name="T63" fmla="*/ 2147483647 h 2156"/>
                  <a:gd name="T64" fmla="*/ 1475857822 w 2128"/>
                  <a:gd name="T65" fmla="*/ 2147483647 h 2156"/>
                  <a:gd name="T66" fmla="*/ 2147483647 w 2128"/>
                  <a:gd name="T67" fmla="*/ 2147483647 h 2156"/>
                  <a:gd name="T68" fmla="*/ 2147483647 w 2128"/>
                  <a:gd name="T69" fmla="*/ 2147483647 h 2156"/>
                  <a:gd name="T70" fmla="*/ 2147483647 w 2128"/>
                  <a:gd name="T71" fmla="*/ 2147483647 h 2156"/>
                  <a:gd name="T72" fmla="*/ 2147483647 w 2128"/>
                  <a:gd name="T73" fmla="*/ 2147483647 h 2156"/>
                  <a:gd name="T74" fmla="*/ 2147483647 w 2128"/>
                  <a:gd name="T75" fmla="*/ 2147483647 h 2156"/>
                  <a:gd name="T76" fmla="*/ 2147483647 w 2128"/>
                  <a:gd name="T77" fmla="*/ 2147483647 h 2156"/>
                  <a:gd name="T78" fmla="*/ 2147483647 w 2128"/>
                  <a:gd name="T79" fmla="*/ 2147483647 h 2156"/>
                  <a:gd name="T80" fmla="*/ 2147483647 w 2128"/>
                  <a:gd name="T81" fmla="*/ 2147483647 h 2156"/>
                  <a:gd name="T82" fmla="*/ 2147483647 w 2128"/>
                  <a:gd name="T83" fmla="*/ 2147483647 h 2156"/>
                  <a:gd name="T84" fmla="*/ 2147483647 w 2128"/>
                  <a:gd name="T85" fmla="*/ 2147483647 h 2156"/>
                  <a:gd name="T86" fmla="*/ 2147483647 w 2128"/>
                  <a:gd name="T87" fmla="*/ 2147483647 h 2156"/>
                  <a:gd name="T88" fmla="*/ 2147483647 w 2128"/>
                  <a:gd name="T89" fmla="*/ 2147483647 h 2156"/>
                  <a:gd name="T90" fmla="*/ 2147483647 w 2128"/>
                  <a:gd name="T91" fmla="*/ 2147483647 h 2156"/>
                  <a:gd name="T92" fmla="*/ 2147483647 w 2128"/>
                  <a:gd name="T93" fmla="*/ 2147483647 h 2156"/>
                  <a:gd name="T94" fmla="*/ 2147483647 w 2128"/>
                  <a:gd name="T95" fmla="*/ 2147483647 h 2156"/>
                  <a:gd name="T96" fmla="*/ 2147483647 w 2128"/>
                  <a:gd name="T97" fmla="*/ 2147483647 h 2156"/>
                  <a:gd name="T98" fmla="*/ 2147483647 w 2128"/>
                  <a:gd name="T99" fmla="*/ 2147483647 h 2156"/>
                  <a:gd name="T100" fmla="*/ 2147483647 w 2128"/>
                  <a:gd name="T101" fmla="*/ 2147483647 h 2156"/>
                  <a:gd name="T102" fmla="*/ 2147483647 w 2128"/>
                  <a:gd name="T103" fmla="*/ 2147483647 h 2156"/>
                  <a:gd name="T104" fmla="*/ 2147483647 w 2128"/>
                  <a:gd name="T105" fmla="*/ 2147483647 h 2156"/>
                  <a:gd name="T106" fmla="*/ 2147483647 w 2128"/>
                  <a:gd name="T107" fmla="*/ 2147483647 h 2156"/>
                  <a:gd name="T108" fmla="*/ 2147483647 w 2128"/>
                  <a:gd name="T109" fmla="*/ 2147483647 h 2156"/>
                  <a:gd name="T110" fmla="*/ 2147483647 w 2128"/>
                  <a:gd name="T111" fmla="*/ 2147483647 h 2156"/>
                  <a:gd name="T112" fmla="*/ 2147483647 w 2128"/>
                  <a:gd name="T113" fmla="*/ 2147483647 h 2156"/>
                  <a:gd name="T114" fmla="*/ 2147483647 w 2128"/>
                  <a:gd name="T115" fmla="*/ 2147483647 h 2156"/>
                  <a:gd name="T116" fmla="*/ 2147483647 w 2128"/>
                  <a:gd name="T117" fmla="*/ 2147483647 h 2156"/>
                  <a:gd name="T118" fmla="*/ 2147483647 w 2128"/>
                  <a:gd name="T119" fmla="*/ 653232245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noFill/>
              <a:ln w="0">
                <a:solidFill>
                  <a:srgbClr val="000000"/>
                </a:solidFill>
                <a:round/>
                <a:headEnd/>
                <a:tailEnd/>
              </a:ln>
            </p:spPr>
            <p:txBody>
              <a:bodyPr/>
              <a:lstStyle/>
              <a:p>
                <a:endParaRPr lang="ja-JP" altLang="en-US"/>
              </a:p>
            </p:txBody>
          </p:sp>
          <p:sp>
            <p:nvSpPr>
              <p:cNvPr id="3219" name="Freeform 22"/>
              <p:cNvSpPr>
                <a:spLocks noChangeAspect="1"/>
              </p:cNvSpPr>
              <p:nvPr/>
            </p:nvSpPr>
            <p:spPr bwMode="auto">
              <a:xfrm>
                <a:off x="6948" y="6161"/>
                <a:ext cx="1697" cy="1829"/>
              </a:xfrm>
              <a:custGeom>
                <a:avLst/>
                <a:gdLst>
                  <a:gd name="T0" fmla="*/ 2147483647 w 1063"/>
                  <a:gd name="T1" fmla="*/ 2147483647 h 1149"/>
                  <a:gd name="T2" fmla="*/ 2147483647 w 1063"/>
                  <a:gd name="T3" fmla="*/ 2147483647 h 1149"/>
                  <a:gd name="T4" fmla="*/ 2147483647 w 1063"/>
                  <a:gd name="T5" fmla="*/ 2147483647 h 1149"/>
                  <a:gd name="T6" fmla="*/ 2147483647 w 1063"/>
                  <a:gd name="T7" fmla="*/ 2147483647 h 1149"/>
                  <a:gd name="T8" fmla="*/ 2147483647 w 1063"/>
                  <a:gd name="T9" fmla="*/ 2147483647 h 1149"/>
                  <a:gd name="T10" fmla="*/ 2147483647 w 1063"/>
                  <a:gd name="T11" fmla="*/ 2147483647 h 1149"/>
                  <a:gd name="T12" fmla="*/ 2147483647 w 1063"/>
                  <a:gd name="T13" fmla="*/ 2147483647 h 1149"/>
                  <a:gd name="T14" fmla="*/ 2147483647 w 1063"/>
                  <a:gd name="T15" fmla="*/ 2147483647 h 1149"/>
                  <a:gd name="T16" fmla="*/ 2147483647 w 1063"/>
                  <a:gd name="T17" fmla="*/ 2147483647 h 1149"/>
                  <a:gd name="T18" fmla="*/ 2147483647 w 1063"/>
                  <a:gd name="T19" fmla="*/ 2147483647 h 1149"/>
                  <a:gd name="T20" fmla="*/ 2147483647 w 1063"/>
                  <a:gd name="T21" fmla="*/ 2147483647 h 1149"/>
                  <a:gd name="T22" fmla="*/ 2147483647 w 1063"/>
                  <a:gd name="T23" fmla="*/ 2147483647 h 1149"/>
                  <a:gd name="T24" fmla="*/ 2147483647 w 1063"/>
                  <a:gd name="T25" fmla="*/ 2147483647 h 1149"/>
                  <a:gd name="T26" fmla="*/ 2147483647 w 1063"/>
                  <a:gd name="T27" fmla="*/ 2147483647 h 1149"/>
                  <a:gd name="T28" fmla="*/ 2147483647 w 1063"/>
                  <a:gd name="T29" fmla="*/ 2147483647 h 1149"/>
                  <a:gd name="T30" fmla="*/ 2147483647 w 1063"/>
                  <a:gd name="T31" fmla="*/ 2147483647 h 1149"/>
                  <a:gd name="T32" fmla="*/ 2147483647 w 1063"/>
                  <a:gd name="T33" fmla="*/ 2147483647 h 1149"/>
                  <a:gd name="T34" fmla="*/ 2147483647 w 1063"/>
                  <a:gd name="T35" fmla="*/ 2147483647 h 1149"/>
                  <a:gd name="T36" fmla="*/ 2147483647 w 1063"/>
                  <a:gd name="T37" fmla="*/ 2147483647 h 1149"/>
                  <a:gd name="T38" fmla="*/ 2147483647 w 1063"/>
                  <a:gd name="T39" fmla="*/ 2147483647 h 1149"/>
                  <a:gd name="T40" fmla="*/ 2147483647 w 1063"/>
                  <a:gd name="T41" fmla="*/ 2147483647 h 1149"/>
                  <a:gd name="T42" fmla="*/ 2147483647 w 1063"/>
                  <a:gd name="T43" fmla="*/ 2147483647 h 1149"/>
                  <a:gd name="T44" fmla="*/ 2147483647 w 1063"/>
                  <a:gd name="T45" fmla="*/ 2147483647 h 1149"/>
                  <a:gd name="T46" fmla="*/ 2147483647 w 1063"/>
                  <a:gd name="T47" fmla="*/ 2147483647 h 1149"/>
                  <a:gd name="T48" fmla="*/ 2147483647 w 1063"/>
                  <a:gd name="T49" fmla="*/ 2147483647 h 1149"/>
                  <a:gd name="T50" fmla="*/ 2147483647 w 1063"/>
                  <a:gd name="T51" fmla="*/ 2147483647 h 1149"/>
                  <a:gd name="T52" fmla="*/ 2147483647 w 1063"/>
                  <a:gd name="T53" fmla="*/ 2147483647 h 1149"/>
                  <a:gd name="T54" fmla="*/ 2147483647 w 1063"/>
                  <a:gd name="T55" fmla="*/ 2147483647 h 1149"/>
                  <a:gd name="T56" fmla="*/ 2147483647 w 1063"/>
                  <a:gd name="T57" fmla="*/ 2147483647 h 1149"/>
                  <a:gd name="T58" fmla="*/ 2147483647 w 1063"/>
                  <a:gd name="T59" fmla="*/ 2147483647 h 1149"/>
                  <a:gd name="T60" fmla="*/ 2147483647 w 1063"/>
                  <a:gd name="T61" fmla="*/ 2147483647 h 1149"/>
                  <a:gd name="T62" fmla="*/ 2147483647 w 1063"/>
                  <a:gd name="T63" fmla="*/ 2147483647 h 1149"/>
                  <a:gd name="T64" fmla="*/ 2147483647 w 1063"/>
                  <a:gd name="T65" fmla="*/ 2147483647 h 1149"/>
                  <a:gd name="T66" fmla="*/ 2147483647 w 1063"/>
                  <a:gd name="T67" fmla="*/ 2147483647 h 1149"/>
                  <a:gd name="T68" fmla="*/ 2147483647 w 1063"/>
                  <a:gd name="T69" fmla="*/ 2147483647 h 1149"/>
                  <a:gd name="T70" fmla="*/ 2147483647 w 1063"/>
                  <a:gd name="T71" fmla="*/ 2147483647 h 1149"/>
                  <a:gd name="T72" fmla="*/ 2147483647 w 1063"/>
                  <a:gd name="T73" fmla="*/ 2147483647 h 1149"/>
                  <a:gd name="T74" fmla="*/ 2147483647 w 1063"/>
                  <a:gd name="T75" fmla="*/ 2147483647 h 1149"/>
                  <a:gd name="T76" fmla="*/ 718739623 w 1063"/>
                  <a:gd name="T77" fmla="*/ 2147483647 h 1149"/>
                  <a:gd name="T78" fmla="*/ 718739623 w 1063"/>
                  <a:gd name="T79" fmla="*/ 2147483647 h 1149"/>
                  <a:gd name="T80" fmla="*/ 1486447026 w 1063"/>
                  <a:gd name="T81" fmla="*/ 2147483647 h 1149"/>
                  <a:gd name="T82" fmla="*/ 2147483647 w 1063"/>
                  <a:gd name="T83" fmla="*/ 2147483647 h 1149"/>
                  <a:gd name="T84" fmla="*/ 2147483647 w 1063"/>
                  <a:gd name="T85" fmla="*/ 2147483647 h 1149"/>
                  <a:gd name="T86" fmla="*/ 1486447026 w 1063"/>
                  <a:gd name="T87" fmla="*/ 2147483647 h 1149"/>
                  <a:gd name="T88" fmla="*/ 1486447026 w 1063"/>
                  <a:gd name="T89" fmla="*/ 2147483647 h 1149"/>
                  <a:gd name="T90" fmla="*/ 2147483647 w 1063"/>
                  <a:gd name="T91" fmla="*/ 2147483647 h 1149"/>
                  <a:gd name="T92" fmla="*/ 2147483647 w 1063"/>
                  <a:gd name="T93" fmla="*/ 2147483647 h 1149"/>
                  <a:gd name="T94" fmla="*/ 2147483647 w 1063"/>
                  <a:gd name="T95" fmla="*/ 2147483647 h 1149"/>
                  <a:gd name="T96" fmla="*/ 1486447026 w 1063"/>
                  <a:gd name="T97" fmla="*/ 2147483647 h 1149"/>
                  <a:gd name="T98" fmla="*/ 2147483647 w 1063"/>
                  <a:gd name="T99" fmla="*/ 2147483647 h 1149"/>
                  <a:gd name="T100" fmla="*/ 2147483647 w 1063"/>
                  <a:gd name="T101" fmla="*/ 2147483647 h 1149"/>
                  <a:gd name="T102" fmla="*/ 2147483647 w 1063"/>
                  <a:gd name="T103" fmla="*/ 1981365829 h 1149"/>
                  <a:gd name="T104" fmla="*/ 2147483647 w 1063"/>
                  <a:gd name="T105" fmla="*/ 0 h 1149"/>
                  <a:gd name="T106" fmla="*/ 2147483647 w 1063"/>
                  <a:gd name="T107" fmla="*/ 2147483647 h 1149"/>
                  <a:gd name="T108" fmla="*/ 2147483647 w 1063"/>
                  <a:gd name="T109" fmla="*/ 2147483647 h 1149"/>
                  <a:gd name="T110" fmla="*/ 2147483647 w 1063"/>
                  <a:gd name="T111" fmla="*/ 2147483647 h 1149"/>
                  <a:gd name="T112" fmla="*/ 2147483647 w 1063"/>
                  <a:gd name="T113" fmla="*/ 2147483647 h 1149"/>
                  <a:gd name="T114" fmla="*/ 2147483647 w 1063"/>
                  <a:gd name="T115" fmla="*/ 2147483647 h 1149"/>
                  <a:gd name="T116" fmla="*/ 2147483647 w 1063"/>
                  <a:gd name="T117" fmla="*/ 2147483647 h 1149"/>
                  <a:gd name="T118" fmla="*/ 2147483647 w 1063"/>
                  <a:gd name="T119" fmla="*/ 2147483647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noFill/>
              <a:ln w="0">
                <a:solidFill>
                  <a:srgbClr val="000000"/>
                </a:solidFill>
                <a:round/>
                <a:headEnd/>
                <a:tailEnd/>
              </a:ln>
            </p:spPr>
            <p:txBody>
              <a:bodyPr/>
              <a:lstStyle/>
              <a:p>
                <a:endParaRPr lang="ja-JP" altLang="en-US"/>
              </a:p>
            </p:txBody>
          </p:sp>
          <p:sp>
            <p:nvSpPr>
              <p:cNvPr id="3220" name="Freeform 23" descr="50%"/>
              <p:cNvSpPr>
                <a:spLocks noChangeAspect="1"/>
              </p:cNvSpPr>
              <p:nvPr/>
            </p:nvSpPr>
            <p:spPr bwMode="auto">
              <a:xfrm>
                <a:off x="11496" y="10564"/>
                <a:ext cx="2717" cy="4041"/>
              </a:xfrm>
              <a:custGeom>
                <a:avLst/>
                <a:gdLst>
                  <a:gd name="T0" fmla="*/ 2147483647 w 1702"/>
                  <a:gd name="T1" fmla="*/ 2147483647 h 2539"/>
                  <a:gd name="T2" fmla="*/ 2147483647 w 1702"/>
                  <a:gd name="T3" fmla="*/ 2147483647 h 2539"/>
                  <a:gd name="T4" fmla="*/ 2147483647 w 1702"/>
                  <a:gd name="T5" fmla="*/ 2147483647 h 2539"/>
                  <a:gd name="T6" fmla="*/ 2147483647 w 1702"/>
                  <a:gd name="T7" fmla="*/ 2147483647 h 2539"/>
                  <a:gd name="T8" fmla="*/ 2147483647 w 1702"/>
                  <a:gd name="T9" fmla="*/ 2147483647 h 2539"/>
                  <a:gd name="T10" fmla="*/ 2147483647 w 1702"/>
                  <a:gd name="T11" fmla="*/ 2147483647 h 2539"/>
                  <a:gd name="T12" fmla="*/ 2147483647 w 1702"/>
                  <a:gd name="T13" fmla="*/ 2147483647 h 2539"/>
                  <a:gd name="T14" fmla="*/ 2147483647 w 1702"/>
                  <a:gd name="T15" fmla="*/ 2147483647 h 2539"/>
                  <a:gd name="T16" fmla="*/ 2147483647 w 1702"/>
                  <a:gd name="T17" fmla="*/ 2147483647 h 2539"/>
                  <a:gd name="T18" fmla="*/ 2147483647 w 1702"/>
                  <a:gd name="T19" fmla="*/ 2147483647 h 2539"/>
                  <a:gd name="T20" fmla="*/ 2147483647 w 1702"/>
                  <a:gd name="T21" fmla="*/ 2147483647 h 2539"/>
                  <a:gd name="T22" fmla="*/ 2147483647 w 1702"/>
                  <a:gd name="T23" fmla="*/ 2147483647 h 2539"/>
                  <a:gd name="T24" fmla="*/ 2147483647 w 1702"/>
                  <a:gd name="T25" fmla="*/ 2147483647 h 2539"/>
                  <a:gd name="T26" fmla="*/ 2147483647 w 1702"/>
                  <a:gd name="T27" fmla="*/ 2147483647 h 2539"/>
                  <a:gd name="T28" fmla="*/ 2147483647 w 1702"/>
                  <a:gd name="T29" fmla="*/ 2147483647 h 2539"/>
                  <a:gd name="T30" fmla="*/ 2147483647 w 1702"/>
                  <a:gd name="T31" fmla="*/ 2147483647 h 2539"/>
                  <a:gd name="T32" fmla="*/ 2147483647 w 1702"/>
                  <a:gd name="T33" fmla="*/ 2147483647 h 2539"/>
                  <a:gd name="T34" fmla="*/ 2147483647 w 1702"/>
                  <a:gd name="T35" fmla="*/ 2147483647 h 2539"/>
                  <a:gd name="T36" fmla="*/ 2147483647 w 1702"/>
                  <a:gd name="T37" fmla="*/ 2147483647 h 2539"/>
                  <a:gd name="T38" fmla="*/ 2147483647 w 1702"/>
                  <a:gd name="T39" fmla="*/ 2147483647 h 2539"/>
                  <a:gd name="T40" fmla="*/ 2147483647 w 1702"/>
                  <a:gd name="T41" fmla="*/ 2147483647 h 2539"/>
                  <a:gd name="T42" fmla="*/ 2147483647 w 1702"/>
                  <a:gd name="T43" fmla="*/ 2147483647 h 2539"/>
                  <a:gd name="T44" fmla="*/ 2147483647 w 1702"/>
                  <a:gd name="T45" fmla="*/ 2147483647 h 2539"/>
                  <a:gd name="T46" fmla="*/ 2147483647 w 1702"/>
                  <a:gd name="T47" fmla="*/ 2147483647 h 2539"/>
                  <a:gd name="T48" fmla="*/ 2147483647 w 1702"/>
                  <a:gd name="T49" fmla="*/ 2147483647 h 2539"/>
                  <a:gd name="T50" fmla="*/ 2147483647 w 1702"/>
                  <a:gd name="T51" fmla="*/ 2147483647 h 2539"/>
                  <a:gd name="T52" fmla="*/ 2147483647 w 1702"/>
                  <a:gd name="T53" fmla="*/ 2147483647 h 2539"/>
                  <a:gd name="T54" fmla="*/ 2147483647 w 1702"/>
                  <a:gd name="T55" fmla="*/ 2147483647 h 2539"/>
                  <a:gd name="T56" fmla="*/ 2147483647 w 1702"/>
                  <a:gd name="T57" fmla="*/ 2147483647 h 2539"/>
                  <a:gd name="T58" fmla="*/ 2147483647 w 1702"/>
                  <a:gd name="T59" fmla="*/ 2147483647 h 2539"/>
                  <a:gd name="T60" fmla="*/ 2147483647 w 1702"/>
                  <a:gd name="T61" fmla="*/ 2147483647 h 2539"/>
                  <a:gd name="T62" fmla="*/ 2147483647 w 1702"/>
                  <a:gd name="T63" fmla="*/ 2147483647 h 2539"/>
                  <a:gd name="T64" fmla="*/ 2147483647 w 1702"/>
                  <a:gd name="T65" fmla="*/ 2147483647 h 2539"/>
                  <a:gd name="T66" fmla="*/ 2147483647 w 1702"/>
                  <a:gd name="T67" fmla="*/ 2147483647 h 2539"/>
                  <a:gd name="T68" fmla="*/ 2147483647 w 1702"/>
                  <a:gd name="T69" fmla="*/ 2147483647 h 2539"/>
                  <a:gd name="T70" fmla="*/ 2147483647 w 1702"/>
                  <a:gd name="T71" fmla="*/ 2147483647 h 2539"/>
                  <a:gd name="T72" fmla="*/ 2147483647 w 1702"/>
                  <a:gd name="T73" fmla="*/ 2147483647 h 2539"/>
                  <a:gd name="T74" fmla="*/ 2147483647 w 1702"/>
                  <a:gd name="T75" fmla="*/ 2147483647 h 2539"/>
                  <a:gd name="T76" fmla="*/ 2147483647 w 1702"/>
                  <a:gd name="T77" fmla="*/ 2147483647 h 2539"/>
                  <a:gd name="T78" fmla="*/ 2147483647 w 1702"/>
                  <a:gd name="T79" fmla="*/ 2147483647 h 2539"/>
                  <a:gd name="T80" fmla="*/ 2147483647 w 1702"/>
                  <a:gd name="T81" fmla="*/ 2147483647 h 2539"/>
                  <a:gd name="T82" fmla="*/ 2147483647 w 1702"/>
                  <a:gd name="T83" fmla="*/ 2147483647 h 2539"/>
                  <a:gd name="T84" fmla="*/ 2147483647 w 1702"/>
                  <a:gd name="T85" fmla="*/ 2147483647 h 2539"/>
                  <a:gd name="T86" fmla="*/ 2147483647 w 1702"/>
                  <a:gd name="T87" fmla="*/ 2147483647 h 2539"/>
                  <a:gd name="T88" fmla="*/ 2147483647 w 1702"/>
                  <a:gd name="T89" fmla="*/ 2147483647 h 2539"/>
                  <a:gd name="T90" fmla="*/ 2147483647 w 1702"/>
                  <a:gd name="T91" fmla="*/ 2147483647 h 2539"/>
                  <a:gd name="T92" fmla="*/ 2147483647 w 1702"/>
                  <a:gd name="T93" fmla="*/ 2147483647 h 2539"/>
                  <a:gd name="T94" fmla="*/ 2147483647 w 1702"/>
                  <a:gd name="T95" fmla="*/ 2147483647 h 2539"/>
                  <a:gd name="T96" fmla="*/ 2147483647 w 1702"/>
                  <a:gd name="T97" fmla="*/ 2147483647 h 2539"/>
                  <a:gd name="T98" fmla="*/ 2147483647 w 1702"/>
                  <a:gd name="T99" fmla="*/ 2147483647 h 2539"/>
                  <a:gd name="T100" fmla="*/ 2147483647 w 1702"/>
                  <a:gd name="T101" fmla="*/ 2147483647 h 2539"/>
                  <a:gd name="T102" fmla="*/ 2147483647 w 1702"/>
                  <a:gd name="T103" fmla="*/ 2147483647 h 2539"/>
                  <a:gd name="T104" fmla="*/ 2147483647 w 1702"/>
                  <a:gd name="T105" fmla="*/ 2147483647 h 2539"/>
                  <a:gd name="T106" fmla="*/ 2147483647 w 1702"/>
                  <a:gd name="T107" fmla="*/ 2147483647 h 2539"/>
                  <a:gd name="T108" fmla="*/ 2147483647 w 1702"/>
                  <a:gd name="T109" fmla="*/ 2147483647 h 2539"/>
                  <a:gd name="T110" fmla="*/ 0 w 1702"/>
                  <a:gd name="T111" fmla="*/ 2147483647 h 2539"/>
                  <a:gd name="T112" fmla="*/ 0 w 1702"/>
                  <a:gd name="T113" fmla="*/ 2147483647 h 2539"/>
                  <a:gd name="T114" fmla="*/ 2147483647 w 1702"/>
                  <a:gd name="T115" fmla="*/ 2147483647 h 2539"/>
                  <a:gd name="T116" fmla="*/ 2147483647 w 1702"/>
                  <a:gd name="T117" fmla="*/ 2147483647 h 2539"/>
                  <a:gd name="T118" fmla="*/ 2147483647 w 1702"/>
                  <a:gd name="T119" fmla="*/ 2147483647 h 2539"/>
                  <a:gd name="T120" fmla="*/ 2147483647 w 1702"/>
                  <a:gd name="T121" fmla="*/ 2147483647 h 2539"/>
                  <a:gd name="T122" fmla="*/ 2147483647 w 1702"/>
                  <a:gd name="T123" fmla="*/ 2147483647 h 2539"/>
                  <a:gd name="T124" fmla="*/ 2147483647 w 1702"/>
                  <a:gd name="T125" fmla="*/ 2147483647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21" name="Freeform 24"/>
              <p:cNvSpPr>
                <a:spLocks noChangeAspect="1"/>
              </p:cNvSpPr>
              <p:nvPr/>
            </p:nvSpPr>
            <p:spPr bwMode="auto">
              <a:xfrm>
                <a:off x="7649" y="5076"/>
                <a:ext cx="2852" cy="2641"/>
              </a:xfrm>
              <a:custGeom>
                <a:avLst/>
                <a:gdLst>
                  <a:gd name="T0" fmla="*/ 2147483647 w 1787"/>
                  <a:gd name="T1" fmla="*/ 2147483647 h 1659"/>
                  <a:gd name="T2" fmla="*/ 2147483647 w 1787"/>
                  <a:gd name="T3" fmla="*/ 2147483647 h 1659"/>
                  <a:gd name="T4" fmla="*/ 2147483647 w 1787"/>
                  <a:gd name="T5" fmla="*/ 2147483647 h 1659"/>
                  <a:gd name="T6" fmla="*/ 2147483647 w 1787"/>
                  <a:gd name="T7" fmla="*/ 2147483647 h 1659"/>
                  <a:gd name="T8" fmla="*/ 2147483647 w 1787"/>
                  <a:gd name="T9" fmla="*/ 2147483647 h 1659"/>
                  <a:gd name="T10" fmla="*/ 2147483647 w 1787"/>
                  <a:gd name="T11" fmla="*/ 2147483647 h 1659"/>
                  <a:gd name="T12" fmla="*/ 2147483647 w 1787"/>
                  <a:gd name="T13" fmla="*/ 2147483647 h 1659"/>
                  <a:gd name="T14" fmla="*/ 2147483647 w 1787"/>
                  <a:gd name="T15" fmla="*/ 2147483647 h 1659"/>
                  <a:gd name="T16" fmla="*/ 2147483647 w 1787"/>
                  <a:gd name="T17" fmla="*/ 2147483647 h 1659"/>
                  <a:gd name="T18" fmla="*/ 2147483647 w 1787"/>
                  <a:gd name="T19" fmla="*/ 2147483647 h 1659"/>
                  <a:gd name="T20" fmla="*/ 2147483647 w 1787"/>
                  <a:gd name="T21" fmla="*/ 2147483647 h 1659"/>
                  <a:gd name="T22" fmla="*/ 2147483647 w 1787"/>
                  <a:gd name="T23" fmla="*/ 2147483647 h 1659"/>
                  <a:gd name="T24" fmla="*/ 2147483647 w 1787"/>
                  <a:gd name="T25" fmla="*/ 2147483647 h 1659"/>
                  <a:gd name="T26" fmla="*/ 2147483647 w 1787"/>
                  <a:gd name="T27" fmla="*/ 2147483647 h 1659"/>
                  <a:gd name="T28" fmla="*/ 2147483647 w 1787"/>
                  <a:gd name="T29" fmla="*/ 2147483647 h 1659"/>
                  <a:gd name="T30" fmla="*/ 2147483647 w 1787"/>
                  <a:gd name="T31" fmla="*/ 2147483647 h 1659"/>
                  <a:gd name="T32" fmla="*/ 2147483647 w 1787"/>
                  <a:gd name="T33" fmla="*/ 2147483647 h 1659"/>
                  <a:gd name="T34" fmla="*/ 2147483647 w 1787"/>
                  <a:gd name="T35" fmla="*/ 2147483647 h 1659"/>
                  <a:gd name="T36" fmla="*/ 2147483647 w 1787"/>
                  <a:gd name="T37" fmla="*/ 2147483647 h 1659"/>
                  <a:gd name="T38" fmla="*/ 2147483647 w 1787"/>
                  <a:gd name="T39" fmla="*/ 2147483647 h 1659"/>
                  <a:gd name="T40" fmla="*/ 2147483647 w 1787"/>
                  <a:gd name="T41" fmla="*/ 2147483647 h 1659"/>
                  <a:gd name="T42" fmla="*/ 2147483647 w 1787"/>
                  <a:gd name="T43" fmla="*/ 2147483647 h 1659"/>
                  <a:gd name="T44" fmla="*/ 2147483647 w 1787"/>
                  <a:gd name="T45" fmla="*/ 2147483647 h 1659"/>
                  <a:gd name="T46" fmla="*/ 2147483647 w 1787"/>
                  <a:gd name="T47" fmla="*/ 2147483647 h 1659"/>
                  <a:gd name="T48" fmla="*/ 2147483647 w 1787"/>
                  <a:gd name="T49" fmla="*/ 2147483647 h 1659"/>
                  <a:gd name="T50" fmla="*/ 2147483647 w 1787"/>
                  <a:gd name="T51" fmla="*/ 2147483647 h 1659"/>
                  <a:gd name="T52" fmla="*/ 2147483647 w 1787"/>
                  <a:gd name="T53" fmla="*/ 2147483647 h 1659"/>
                  <a:gd name="T54" fmla="*/ 2147483647 w 1787"/>
                  <a:gd name="T55" fmla="*/ 2147483647 h 1659"/>
                  <a:gd name="T56" fmla="*/ 2147483647 w 1787"/>
                  <a:gd name="T57" fmla="*/ 2147483647 h 1659"/>
                  <a:gd name="T58" fmla="*/ 2147483647 w 1787"/>
                  <a:gd name="T59" fmla="*/ 2147483647 h 1659"/>
                  <a:gd name="T60" fmla="*/ 2147483647 w 1787"/>
                  <a:gd name="T61" fmla="*/ 2147483647 h 1659"/>
                  <a:gd name="T62" fmla="*/ 2147483647 w 1787"/>
                  <a:gd name="T63" fmla="*/ 2147483647 h 1659"/>
                  <a:gd name="T64" fmla="*/ 2147483647 w 1787"/>
                  <a:gd name="T65" fmla="*/ 2147483647 h 1659"/>
                  <a:gd name="T66" fmla="*/ 2147483647 w 1787"/>
                  <a:gd name="T67" fmla="*/ 2147483647 h 1659"/>
                  <a:gd name="T68" fmla="*/ 2147483647 w 1787"/>
                  <a:gd name="T69" fmla="*/ 2147483647 h 1659"/>
                  <a:gd name="T70" fmla="*/ 2147483647 w 1787"/>
                  <a:gd name="T71" fmla="*/ 2147483647 h 1659"/>
                  <a:gd name="T72" fmla="*/ 2147483647 w 1787"/>
                  <a:gd name="T73" fmla="*/ 2147483647 h 1659"/>
                  <a:gd name="T74" fmla="*/ 2147483647 w 1787"/>
                  <a:gd name="T75" fmla="*/ 2147483647 h 1659"/>
                  <a:gd name="T76" fmla="*/ 2147483647 w 1787"/>
                  <a:gd name="T77" fmla="*/ 2147483647 h 1659"/>
                  <a:gd name="T78" fmla="*/ 2147483647 w 1787"/>
                  <a:gd name="T79" fmla="*/ 2147483647 h 1659"/>
                  <a:gd name="T80" fmla="*/ 2147483647 w 1787"/>
                  <a:gd name="T81" fmla="*/ 2147483647 h 1659"/>
                  <a:gd name="T82" fmla="*/ 2147483647 w 1787"/>
                  <a:gd name="T83" fmla="*/ 2147483647 h 1659"/>
                  <a:gd name="T84" fmla="*/ 2147483647 w 1787"/>
                  <a:gd name="T85" fmla="*/ 2147483647 h 1659"/>
                  <a:gd name="T86" fmla="*/ 2147483647 w 1787"/>
                  <a:gd name="T87" fmla="*/ 2147483647 h 1659"/>
                  <a:gd name="T88" fmla="*/ 2147483647 w 1787"/>
                  <a:gd name="T89" fmla="*/ 2147483647 h 1659"/>
                  <a:gd name="T90" fmla="*/ 2147483647 w 1787"/>
                  <a:gd name="T91" fmla="*/ 2147483647 h 1659"/>
                  <a:gd name="T92" fmla="*/ 2147483647 w 1787"/>
                  <a:gd name="T93" fmla="*/ 2147483647 h 1659"/>
                  <a:gd name="T94" fmla="*/ 2147483647 w 1787"/>
                  <a:gd name="T95" fmla="*/ 2147483647 h 1659"/>
                  <a:gd name="T96" fmla="*/ 2147483647 w 1787"/>
                  <a:gd name="T97" fmla="*/ 2147483647 h 1659"/>
                  <a:gd name="T98" fmla="*/ 2147483647 w 1787"/>
                  <a:gd name="T99" fmla="*/ 2147483647 h 1659"/>
                  <a:gd name="T100" fmla="*/ 2147483647 w 1787"/>
                  <a:gd name="T101" fmla="*/ 2147483647 h 1659"/>
                  <a:gd name="T102" fmla="*/ 2147483647 w 1787"/>
                  <a:gd name="T103" fmla="*/ 2147483647 h 1659"/>
                  <a:gd name="T104" fmla="*/ 2147483647 w 1787"/>
                  <a:gd name="T105" fmla="*/ 2147483647 h 1659"/>
                  <a:gd name="T106" fmla="*/ 1495187662 w 1787"/>
                  <a:gd name="T107" fmla="*/ 2147483647 h 1659"/>
                  <a:gd name="T108" fmla="*/ 2147483647 w 1787"/>
                  <a:gd name="T109" fmla="*/ 2147483647 h 1659"/>
                  <a:gd name="T110" fmla="*/ 2147483647 w 1787"/>
                  <a:gd name="T111" fmla="*/ 2147483647 h 1659"/>
                  <a:gd name="T112" fmla="*/ 2147483647 w 1787"/>
                  <a:gd name="T113" fmla="*/ 2147483647 h 1659"/>
                  <a:gd name="T114" fmla="*/ 2147483647 w 1787"/>
                  <a:gd name="T115" fmla="*/ 2147483647 h 1659"/>
                  <a:gd name="T116" fmla="*/ 2147483647 w 1787"/>
                  <a:gd name="T117" fmla="*/ 2147483647 h 1659"/>
                  <a:gd name="T118" fmla="*/ 2147483647 w 1787"/>
                  <a:gd name="T119" fmla="*/ 2147483647 h 1659"/>
                  <a:gd name="T120" fmla="*/ 2147483647 w 1787"/>
                  <a:gd name="T121" fmla="*/ 2147483647 h 1659"/>
                  <a:gd name="T122" fmla="*/ 2147483647 w 1787"/>
                  <a:gd name="T123" fmla="*/ 2147483647 h 1659"/>
                  <a:gd name="T124" fmla="*/ 2147483647 w 1787"/>
                  <a:gd name="T125" fmla="*/ 1339162392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noFill/>
              <a:ln w="0">
                <a:solidFill>
                  <a:srgbClr val="000000"/>
                </a:solidFill>
                <a:round/>
                <a:headEnd/>
                <a:tailEnd/>
              </a:ln>
            </p:spPr>
            <p:txBody>
              <a:bodyPr/>
              <a:lstStyle/>
              <a:p>
                <a:endParaRPr lang="ja-JP" altLang="en-US"/>
              </a:p>
            </p:txBody>
          </p:sp>
          <p:sp>
            <p:nvSpPr>
              <p:cNvPr id="3222" name="Freeform 25"/>
              <p:cNvSpPr>
                <a:spLocks noChangeAspect="1"/>
              </p:cNvSpPr>
              <p:nvPr/>
            </p:nvSpPr>
            <p:spPr bwMode="auto">
              <a:xfrm>
                <a:off x="5997" y="3021"/>
                <a:ext cx="3554" cy="3140"/>
              </a:xfrm>
              <a:custGeom>
                <a:avLst/>
                <a:gdLst>
                  <a:gd name="T0" fmla="*/ 2147483647 w 2227"/>
                  <a:gd name="T1" fmla="*/ 1349839018 h 1972"/>
                  <a:gd name="T2" fmla="*/ 2147483647 w 2227"/>
                  <a:gd name="T3" fmla="*/ 2022986778 h 1972"/>
                  <a:gd name="T4" fmla="*/ 2147483647 w 2227"/>
                  <a:gd name="T5" fmla="*/ 2147483647 h 1972"/>
                  <a:gd name="T6" fmla="*/ 2147483647 w 2227"/>
                  <a:gd name="T7" fmla="*/ 2147483647 h 1972"/>
                  <a:gd name="T8" fmla="*/ 2147483647 w 2227"/>
                  <a:gd name="T9" fmla="*/ 2147483647 h 1972"/>
                  <a:gd name="T10" fmla="*/ 2147483647 w 2227"/>
                  <a:gd name="T11" fmla="*/ 2147483647 h 1972"/>
                  <a:gd name="T12" fmla="*/ 2147483647 w 2227"/>
                  <a:gd name="T13" fmla="*/ 2147483647 h 1972"/>
                  <a:gd name="T14" fmla="*/ 2147483647 w 2227"/>
                  <a:gd name="T15" fmla="*/ 2147483647 h 1972"/>
                  <a:gd name="T16" fmla="*/ 2147483647 w 2227"/>
                  <a:gd name="T17" fmla="*/ 2147483647 h 1972"/>
                  <a:gd name="T18" fmla="*/ 2147483647 w 2227"/>
                  <a:gd name="T19" fmla="*/ 2147483647 h 1972"/>
                  <a:gd name="T20" fmla="*/ 2147483647 w 2227"/>
                  <a:gd name="T21" fmla="*/ 2147483647 h 1972"/>
                  <a:gd name="T22" fmla="*/ 2147483647 w 2227"/>
                  <a:gd name="T23" fmla="*/ 2147483647 h 1972"/>
                  <a:gd name="T24" fmla="*/ 2147483647 w 2227"/>
                  <a:gd name="T25" fmla="*/ 2147483647 h 1972"/>
                  <a:gd name="T26" fmla="*/ 2147483647 w 2227"/>
                  <a:gd name="T27" fmla="*/ 2147483647 h 1972"/>
                  <a:gd name="T28" fmla="*/ 2147483647 w 2227"/>
                  <a:gd name="T29" fmla="*/ 2147483647 h 1972"/>
                  <a:gd name="T30" fmla="*/ 2147483647 w 2227"/>
                  <a:gd name="T31" fmla="*/ 2147483647 h 1972"/>
                  <a:gd name="T32" fmla="*/ 2147483647 w 2227"/>
                  <a:gd name="T33" fmla="*/ 2147483647 h 1972"/>
                  <a:gd name="T34" fmla="*/ 2147483647 w 2227"/>
                  <a:gd name="T35" fmla="*/ 2147483647 h 1972"/>
                  <a:gd name="T36" fmla="*/ 2147483647 w 2227"/>
                  <a:gd name="T37" fmla="*/ 2147483647 h 1972"/>
                  <a:gd name="T38" fmla="*/ 2147483647 w 2227"/>
                  <a:gd name="T39" fmla="*/ 2147483647 h 1972"/>
                  <a:gd name="T40" fmla="*/ 2147483647 w 2227"/>
                  <a:gd name="T41" fmla="*/ 2147483647 h 1972"/>
                  <a:gd name="T42" fmla="*/ 2147483647 w 2227"/>
                  <a:gd name="T43" fmla="*/ 2147483647 h 1972"/>
                  <a:gd name="T44" fmla="*/ 2147483647 w 2227"/>
                  <a:gd name="T45" fmla="*/ 2147483647 h 1972"/>
                  <a:gd name="T46" fmla="*/ 2147483647 w 2227"/>
                  <a:gd name="T47" fmla="*/ 2147483647 h 1972"/>
                  <a:gd name="T48" fmla="*/ 2147483647 w 2227"/>
                  <a:gd name="T49" fmla="*/ 2147483647 h 1972"/>
                  <a:gd name="T50" fmla="*/ 2147483647 w 2227"/>
                  <a:gd name="T51" fmla="*/ 2147483647 h 1972"/>
                  <a:gd name="T52" fmla="*/ 2147483647 w 2227"/>
                  <a:gd name="T53" fmla="*/ 2147483647 h 1972"/>
                  <a:gd name="T54" fmla="*/ 2147483647 w 2227"/>
                  <a:gd name="T55" fmla="*/ 2147483647 h 1972"/>
                  <a:gd name="T56" fmla="*/ 2147483647 w 2227"/>
                  <a:gd name="T57" fmla="*/ 2147483647 h 1972"/>
                  <a:gd name="T58" fmla="*/ 2147483647 w 2227"/>
                  <a:gd name="T59" fmla="*/ 2147483647 h 1972"/>
                  <a:gd name="T60" fmla="*/ 2147483647 w 2227"/>
                  <a:gd name="T61" fmla="*/ 2147483647 h 1972"/>
                  <a:gd name="T62" fmla="*/ 2147483647 w 2227"/>
                  <a:gd name="T63" fmla="*/ 2147483647 h 1972"/>
                  <a:gd name="T64" fmla="*/ 2147483647 w 2227"/>
                  <a:gd name="T65" fmla="*/ 2147483647 h 1972"/>
                  <a:gd name="T66" fmla="*/ 2147483647 w 2227"/>
                  <a:gd name="T67" fmla="*/ 2147483647 h 1972"/>
                  <a:gd name="T68" fmla="*/ 2147483647 w 2227"/>
                  <a:gd name="T69" fmla="*/ 2147483647 h 1972"/>
                  <a:gd name="T70" fmla="*/ 2147483647 w 2227"/>
                  <a:gd name="T71" fmla="*/ 2147483647 h 1972"/>
                  <a:gd name="T72" fmla="*/ 2147483647 w 2227"/>
                  <a:gd name="T73" fmla="*/ 2147483647 h 1972"/>
                  <a:gd name="T74" fmla="*/ 0 w 2227"/>
                  <a:gd name="T75" fmla="*/ 2147483647 h 1972"/>
                  <a:gd name="T76" fmla="*/ 1468176258 w 2227"/>
                  <a:gd name="T77" fmla="*/ 2147483647 h 1972"/>
                  <a:gd name="T78" fmla="*/ 2147483647 w 2227"/>
                  <a:gd name="T79" fmla="*/ 2147483647 h 1972"/>
                  <a:gd name="T80" fmla="*/ 2147483647 w 2227"/>
                  <a:gd name="T81" fmla="*/ 2147483647 h 1972"/>
                  <a:gd name="T82" fmla="*/ 2147483647 w 2227"/>
                  <a:gd name="T83" fmla="*/ 2147483647 h 1972"/>
                  <a:gd name="T84" fmla="*/ 2147483647 w 2227"/>
                  <a:gd name="T85" fmla="*/ 2147483647 h 1972"/>
                  <a:gd name="T86" fmla="*/ 2147483647 w 2227"/>
                  <a:gd name="T87" fmla="*/ 2147483647 h 1972"/>
                  <a:gd name="T88" fmla="*/ 2147483647 w 2227"/>
                  <a:gd name="T89" fmla="*/ 2147483647 h 1972"/>
                  <a:gd name="T90" fmla="*/ 2147483647 w 2227"/>
                  <a:gd name="T91" fmla="*/ 2147483647 h 1972"/>
                  <a:gd name="T92" fmla="*/ 2147483647 w 2227"/>
                  <a:gd name="T93" fmla="*/ 2147483647 h 1972"/>
                  <a:gd name="T94" fmla="*/ 2147483647 w 2227"/>
                  <a:gd name="T95" fmla="*/ 2147483647 h 1972"/>
                  <a:gd name="T96" fmla="*/ 2147483647 w 2227"/>
                  <a:gd name="T97" fmla="*/ 2147483647 h 1972"/>
                  <a:gd name="T98" fmla="*/ 2147483647 w 2227"/>
                  <a:gd name="T99" fmla="*/ 2147483647 h 1972"/>
                  <a:gd name="T100" fmla="*/ 2147483647 w 2227"/>
                  <a:gd name="T101" fmla="*/ 2147483647 h 1972"/>
                  <a:gd name="T102" fmla="*/ 2147483647 w 2227"/>
                  <a:gd name="T103" fmla="*/ 2147483647 h 1972"/>
                  <a:gd name="T104" fmla="*/ 2147483647 w 2227"/>
                  <a:gd name="T105" fmla="*/ 2147483647 h 1972"/>
                  <a:gd name="T106" fmla="*/ 2147483647 w 2227"/>
                  <a:gd name="T107" fmla="*/ 2147483647 h 1972"/>
                  <a:gd name="T108" fmla="*/ 2147483647 w 2227"/>
                  <a:gd name="T109" fmla="*/ 2147483647 h 1972"/>
                  <a:gd name="T110" fmla="*/ 2147483647 w 2227"/>
                  <a:gd name="T111" fmla="*/ 2147483647 h 1972"/>
                  <a:gd name="T112" fmla="*/ 2147483647 w 2227"/>
                  <a:gd name="T113" fmla="*/ 2147483647 h 1972"/>
                  <a:gd name="T114" fmla="*/ 2147483647 w 2227"/>
                  <a:gd name="T115" fmla="*/ 2147483647 h 1972"/>
                  <a:gd name="T116" fmla="*/ 2147483647 w 2227"/>
                  <a:gd name="T117" fmla="*/ 2147483647 h 1972"/>
                  <a:gd name="T118" fmla="*/ 2147483647 w 2227"/>
                  <a:gd name="T119" fmla="*/ 2147483647 h 1972"/>
                  <a:gd name="T120" fmla="*/ 2147483647 w 2227"/>
                  <a:gd name="T121" fmla="*/ 658444054 h 1972"/>
                  <a:gd name="T122" fmla="*/ 2147483647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noFill/>
              <a:ln w="0">
                <a:solidFill>
                  <a:srgbClr val="000000"/>
                </a:solidFill>
                <a:round/>
                <a:headEnd/>
                <a:tailEnd/>
              </a:ln>
            </p:spPr>
            <p:txBody>
              <a:bodyPr/>
              <a:lstStyle/>
              <a:p>
                <a:endParaRPr lang="ja-JP" altLang="en-US"/>
              </a:p>
            </p:txBody>
          </p:sp>
          <p:sp>
            <p:nvSpPr>
              <p:cNvPr id="3223" name="Freeform 26"/>
              <p:cNvSpPr>
                <a:spLocks noChangeAspect="1"/>
              </p:cNvSpPr>
              <p:nvPr/>
            </p:nvSpPr>
            <p:spPr bwMode="auto">
              <a:xfrm>
                <a:off x="8011" y="8735"/>
                <a:ext cx="1765" cy="1512"/>
              </a:xfrm>
              <a:custGeom>
                <a:avLst/>
                <a:gdLst>
                  <a:gd name="T0" fmla="*/ 2147483647 w 1106"/>
                  <a:gd name="T1" fmla="*/ 2147483647 h 950"/>
                  <a:gd name="T2" fmla="*/ 2147483647 w 1106"/>
                  <a:gd name="T3" fmla="*/ 2147483647 h 950"/>
                  <a:gd name="T4" fmla="*/ 2147483647 w 1106"/>
                  <a:gd name="T5" fmla="*/ 2147483647 h 950"/>
                  <a:gd name="T6" fmla="*/ 2147483647 w 1106"/>
                  <a:gd name="T7" fmla="*/ 2147483647 h 950"/>
                  <a:gd name="T8" fmla="*/ 2147483647 w 1106"/>
                  <a:gd name="T9" fmla="*/ 2147483647 h 950"/>
                  <a:gd name="T10" fmla="*/ 2147483647 w 1106"/>
                  <a:gd name="T11" fmla="*/ 2147483647 h 950"/>
                  <a:gd name="T12" fmla="*/ 2147483647 w 1106"/>
                  <a:gd name="T13" fmla="*/ 2147483647 h 950"/>
                  <a:gd name="T14" fmla="*/ 2147483647 w 1106"/>
                  <a:gd name="T15" fmla="*/ 2147483647 h 950"/>
                  <a:gd name="T16" fmla="*/ 2147483647 w 1106"/>
                  <a:gd name="T17" fmla="*/ 2147483647 h 950"/>
                  <a:gd name="T18" fmla="*/ 2147483647 w 1106"/>
                  <a:gd name="T19" fmla="*/ 2147483647 h 950"/>
                  <a:gd name="T20" fmla="*/ 2147483647 w 1106"/>
                  <a:gd name="T21" fmla="*/ 2147483647 h 950"/>
                  <a:gd name="T22" fmla="*/ 2147483647 w 1106"/>
                  <a:gd name="T23" fmla="*/ 2147483647 h 950"/>
                  <a:gd name="T24" fmla="*/ 2147483647 w 1106"/>
                  <a:gd name="T25" fmla="*/ 2147483647 h 950"/>
                  <a:gd name="T26" fmla="*/ 2147483647 w 1106"/>
                  <a:gd name="T27" fmla="*/ 2147483647 h 950"/>
                  <a:gd name="T28" fmla="*/ 2147483647 w 1106"/>
                  <a:gd name="T29" fmla="*/ 2147483647 h 950"/>
                  <a:gd name="T30" fmla="*/ 2147483647 w 1106"/>
                  <a:gd name="T31" fmla="*/ 2147483647 h 950"/>
                  <a:gd name="T32" fmla="*/ 2147483647 w 1106"/>
                  <a:gd name="T33" fmla="*/ 2147483647 h 950"/>
                  <a:gd name="T34" fmla="*/ 2147483647 w 1106"/>
                  <a:gd name="T35" fmla="*/ 2147483647 h 950"/>
                  <a:gd name="T36" fmla="*/ 2147483647 w 1106"/>
                  <a:gd name="T37" fmla="*/ 2147483647 h 950"/>
                  <a:gd name="T38" fmla="*/ 2147483647 w 1106"/>
                  <a:gd name="T39" fmla="*/ 2147483647 h 950"/>
                  <a:gd name="T40" fmla="*/ 2147483647 w 1106"/>
                  <a:gd name="T41" fmla="*/ 2147483647 h 950"/>
                  <a:gd name="T42" fmla="*/ 2147483647 w 1106"/>
                  <a:gd name="T43" fmla="*/ 2147483647 h 950"/>
                  <a:gd name="T44" fmla="*/ 2147483647 w 1106"/>
                  <a:gd name="T45" fmla="*/ 2147483647 h 950"/>
                  <a:gd name="T46" fmla="*/ 2147483647 w 1106"/>
                  <a:gd name="T47" fmla="*/ 2147483647 h 950"/>
                  <a:gd name="T48" fmla="*/ 2147483647 w 1106"/>
                  <a:gd name="T49" fmla="*/ 2147483647 h 950"/>
                  <a:gd name="T50" fmla="*/ 2147483647 w 1106"/>
                  <a:gd name="T51" fmla="*/ 2147483647 h 950"/>
                  <a:gd name="T52" fmla="*/ 2147483647 w 1106"/>
                  <a:gd name="T53" fmla="*/ 2147483647 h 950"/>
                  <a:gd name="T54" fmla="*/ 2147483647 w 1106"/>
                  <a:gd name="T55" fmla="*/ 2147483647 h 950"/>
                  <a:gd name="T56" fmla="*/ 2147483647 w 1106"/>
                  <a:gd name="T57" fmla="*/ 2147483647 h 950"/>
                  <a:gd name="T58" fmla="*/ 2147483647 w 1106"/>
                  <a:gd name="T59" fmla="*/ 2147483647 h 950"/>
                  <a:gd name="T60" fmla="*/ 2147483647 w 1106"/>
                  <a:gd name="T61" fmla="*/ 2147483647 h 950"/>
                  <a:gd name="T62" fmla="*/ 2147483647 w 1106"/>
                  <a:gd name="T63" fmla="*/ 2147483647 h 950"/>
                  <a:gd name="T64" fmla="*/ 2147483647 w 1106"/>
                  <a:gd name="T65" fmla="*/ 2147483647 h 950"/>
                  <a:gd name="T66" fmla="*/ 2147483647 w 1106"/>
                  <a:gd name="T67" fmla="*/ 2147483647 h 950"/>
                  <a:gd name="T68" fmla="*/ 2147483647 w 1106"/>
                  <a:gd name="T69" fmla="*/ 2147483647 h 950"/>
                  <a:gd name="T70" fmla="*/ 2147483647 w 1106"/>
                  <a:gd name="T71" fmla="*/ 2147483647 h 950"/>
                  <a:gd name="T72" fmla="*/ 2147483647 w 1106"/>
                  <a:gd name="T73" fmla="*/ 2147483647 h 950"/>
                  <a:gd name="T74" fmla="*/ 2147483647 w 1106"/>
                  <a:gd name="T75" fmla="*/ 2147483647 h 950"/>
                  <a:gd name="T76" fmla="*/ 2147483647 w 1106"/>
                  <a:gd name="T77" fmla="*/ 2147483647 h 950"/>
                  <a:gd name="T78" fmla="*/ 2147483647 w 1106"/>
                  <a:gd name="T79" fmla="*/ 2147483647 h 950"/>
                  <a:gd name="T80" fmla="*/ 2147483647 w 1106"/>
                  <a:gd name="T81" fmla="*/ 2147483647 h 950"/>
                  <a:gd name="T82" fmla="*/ 2147483647 w 1106"/>
                  <a:gd name="T83" fmla="*/ 2147483647 h 950"/>
                  <a:gd name="T84" fmla="*/ 2147483647 w 1106"/>
                  <a:gd name="T85" fmla="*/ 2147483647 h 950"/>
                  <a:gd name="T86" fmla="*/ 2147483647 w 1106"/>
                  <a:gd name="T87" fmla="*/ 2147483647 h 950"/>
                  <a:gd name="T88" fmla="*/ 2147483647 w 1106"/>
                  <a:gd name="T89" fmla="*/ 2147483647 h 950"/>
                  <a:gd name="T90" fmla="*/ 2147483647 w 1106"/>
                  <a:gd name="T91" fmla="*/ 2147483647 h 950"/>
                  <a:gd name="T92" fmla="*/ 2147483647 w 1106"/>
                  <a:gd name="T93" fmla="*/ 2147483647 h 950"/>
                  <a:gd name="T94" fmla="*/ 2147483647 w 1106"/>
                  <a:gd name="T95" fmla="*/ 2147483647 h 950"/>
                  <a:gd name="T96" fmla="*/ 1475210784 w 1106"/>
                  <a:gd name="T97" fmla="*/ 2147483647 h 950"/>
                  <a:gd name="T98" fmla="*/ 2147483647 w 1106"/>
                  <a:gd name="T99" fmla="*/ 2147483647 h 950"/>
                  <a:gd name="T100" fmla="*/ 2147483647 w 1106"/>
                  <a:gd name="T101" fmla="*/ 2147483647 h 950"/>
                  <a:gd name="T102" fmla="*/ 2147483647 w 1106"/>
                  <a:gd name="T103" fmla="*/ 2147483647 h 950"/>
                  <a:gd name="T104" fmla="*/ 2147483647 w 1106"/>
                  <a:gd name="T105" fmla="*/ 2147483647 h 950"/>
                  <a:gd name="T106" fmla="*/ 2147483647 w 1106"/>
                  <a:gd name="T107" fmla="*/ 2147483647 h 950"/>
                  <a:gd name="T108" fmla="*/ 709857281 w 1106"/>
                  <a:gd name="T109" fmla="*/ 2147483647 h 950"/>
                  <a:gd name="T110" fmla="*/ 709857281 w 1106"/>
                  <a:gd name="T111" fmla="*/ 2147483647 h 950"/>
                  <a:gd name="T112" fmla="*/ 2147483647 w 1106"/>
                  <a:gd name="T113" fmla="*/ 1330951619 h 950"/>
                  <a:gd name="T114" fmla="*/ 2147483647 w 1106"/>
                  <a:gd name="T115" fmla="*/ 1330951619 h 950"/>
                  <a:gd name="T116" fmla="*/ 2147483647 w 1106"/>
                  <a:gd name="T117" fmla="*/ 0 h 950"/>
                  <a:gd name="T118" fmla="*/ 2147483647 w 1106"/>
                  <a:gd name="T119" fmla="*/ 650371857 h 950"/>
                  <a:gd name="T120" fmla="*/ 2147483647 w 1106"/>
                  <a:gd name="T121" fmla="*/ 1330951619 h 950"/>
                  <a:gd name="T122" fmla="*/ 2147483647 w 1106"/>
                  <a:gd name="T123" fmla="*/ 1330951619 h 950"/>
                  <a:gd name="T124" fmla="*/ 2147483647 w 1106"/>
                  <a:gd name="T125" fmla="*/ 197172063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0">
                <a:solidFill>
                  <a:srgbClr val="000000"/>
                </a:solidFill>
                <a:round/>
                <a:headEnd/>
                <a:tailEnd/>
              </a:ln>
            </p:spPr>
            <p:txBody>
              <a:bodyPr/>
              <a:lstStyle/>
              <a:p>
                <a:endParaRPr lang="ja-JP" altLang="en-US"/>
              </a:p>
            </p:txBody>
          </p:sp>
        </p:grpSp>
        <p:sp>
          <p:nvSpPr>
            <p:cNvPr id="3195" name="AutoShape 168"/>
            <p:cNvSpPr>
              <a:spLocks/>
            </p:cNvSpPr>
            <p:nvPr/>
          </p:nvSpPr>
          <p:spPr bwMode="auto">
            <a:xfrm>
              <a:off x="8532440" y="692696"/>
              <a:ext cx="431800" cy="179388"/>
            </a:xfrm>
            <a:prstGeom prst="borderCallout2">
              <a:avLst>
                <a:gd name="adj1" fmla="val 122125"/>
                <a:gd name="adj2" fmla="val 79412"/>
                <a:gd name="adj3" fmla="val 223009"/>
                <a:gd name="adj4" fmla="val 80148"/>
                <a:gd name="adj5" fmla="val 318583"/>
                <a:gd name="adj6" fmla="val 4742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平野区</a:t>
              </a:r>
            </a:p>
          </p:txBody>
        </p:sp>
        <p:sp>
          <p:nvSpPr>
            <p:cNvPr id="3196" name="AutoShape 168"/>
            <p:cNvSpPr>
              <a:spLocks/>
            </p:cNvSpPr>
            <p:nvPr/>
          </p:nvSpPr>
          <p:spPr bwMode="auto">
            <a:xfrm>
              <a:off x="8028384" y="548680"/>
              <a:ext cx="431800" cy="179388"/>
            </a:xfrm>
            <a:prstGeom prst="borderCallout2">
              <a:avLst>
                <a:gd name="adj1" fmla="val 122125"/>
                <a:gd name="adj2" fmla="val 79412"/>
                <a:gd name="adj3" fmla="val 180532"/>
                <a:gd name="adj4" fmla="val 80148"/>
                <a:gd name="adj5" fmla="val 244245"/>
                <a:gd name="adj6" fmla="val 120222"/>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生野区</a:t>
              </a:r>
            </a:p>
          </p:txBody>
        </p:sp>
        <p:sp>
          <p:nvSpPr>
            <p:cNvPr id="3197" name="AutoShape 168"/>
            <p:cNvSpPr>
              <a:spLocks/>
            </p:cNvSpPr>
            <p:nvPr/>
          </p:nvSpPr>
          <p:spPr bwMode="auto">
            <a:xfrm>
              <a:off x="7740352" y="764704"/>
              <a:ext cx="431800" cy="179388"/>
            </a:xfrm>
            <a:prstGeom prst="borderCallout2">
              <a:avLst>
                <a:gd name="adj1" fmla="val 122125"/>
                <a:gd name="adj2" fmla="val 79412"/>
                <a:gd name="adj3" fmla="val 180532"/>
                <a:gd name="adj4" fmla="val 80148"/>
                <a:gd name="adj5" fmla="val 153981"/>
                <a:gd name="adj6" fmla="val 151102"/>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天王寺区</a:t>
              </a:r>
            </a:p>
          </p:txBody>
        </p:sp>
        <p:sp>
          <p:nvSpPr>
            <p:cNvPr id="3198" name="AutoShape 168"/>
            <p:cNvSpPr>
              <a:spLocks/>
            </p:cNvSpPr>
            <p:nvPr/>
          </p:nvSpPr>
          <p:spPr bwMode="auto">
            <a:xfrm>
              <a:off x="7596336" y="980728"/>
              <a:ext cx="431800" cy="179388"/>
            </a:xfrm>
            <a:prstGeom prst="borderCallout2">
              <a:avLst>
                <a:gd name="adj1" fmla="val 122125"/>
                <a:gd name="adj2" fmla="val 79412"/>
                <a:gd name="adj3" fmla="val 143366"/>
                <a:gd name="adj4" fmla="val 80148"/>
                <a:gd name="adj5" fmla="val 148671"/>
                <a:gd name="adj6" fmla="val 18198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阿倍野区</a:t>
              </a:r>
            </a:p>
          </p:txBody>
        </p:sp>
        <p:sp>
          <p:nvSpPr>
            <p:cNvPr id="3199" name="AutoShape 168"/>
            <p:cNvSpPr>
              <a:spLocks/>
            </p:cNvSpPr>
            <p:nvPr/>
          </p:nvSpPr>
          <p:spPr bwMode="auto">
            <a:xfrm>
              <a:off x="7740352" y="1340768"/>
              <a:ext cx="431800" cy="179388"/>
            </a:xfrm>
            <a:prstGeom prst="borderCallout2">
              <a:avLst>
                <a:gd name="adj1" fmla="val 79648"/>
                <a:gd name="adj2" fmla="val 105884"/>
                <a:gd name="adj3" fmla="val 84958"/>
                <a:gd name="adj4" fmla="val 141912"/>
                <a:gd name="adj5" fmla="val 5310"/>
                <a:gd name="adj6" fmla="val 175366"/>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東住吉区</a:t>
              </a:r>
            </a:p>
          </p:txBody>
        </p:sp>
      </p:grpSp>
      <p:sp>
        <p:nvSpPr>
          <p:cNvPr id="3171" name="テキスト ボックス 57"/>
          <p:cNvSpPr>
            <a:spLocks noChangeArrowheads="1"/>
          </p:cNvSpPr>
          <p:nvPr/>
        </p:nvSpPr>
        <p:spPr bwMode="auto">
          <a:xfrm>
            <a:off x="4505325" y="6165850"/>
            <a:ext cx="5187950" cy="466725"/>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地下鉄４路線、</a:t>
            </a:r>
            <a:r>
              <a:rPr lang="ja-JP" altLang="en-US" sz="1100">
                <a:latin typeface="HGP創英角ｺﾞｼｯｸUB" pitchFamily="50" charset="-128"/>
              </a:rPr>
              <a:t>ＪＲ４路線、</a:t>
            </a:r>
            <a:r>
              <a:rPr lang="ja-JP" altLang="en-US" sz="1100"/>
              <a:t>私鉄４路線が走り、主要駅として、天王寺駅・大阪阿部野橋駅、鶴橋駅を有する。</a:t>
            </a:r>
          </a:p>
        </p:txBody>
      </p:sp>
      <p:sp>
        <p:nvSpPr>
          <p:cNvPr id="260" name="正方形/長方形 22"/>
          <p:cNvSpPr/>
          <p:nvPr/>
        </p:nvSpPr>
        <p:spPr bwMode="gray">
          <a:xfrm>
            <a:off x="5600700" y="2543175"/>
            <a:ext cx="900113"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天王寺区</a:t>
            </a:r>
            <a:r>
              <a:rPr lang="ja-JP" altLang="en-US" sz="800" dirty="0">
                <a:solidFill>
                  <a:schemeClr val="tx1"/>
                </a:solidFill>
              </a:rPr>
              <a:t>役所</a:t>
            </a:r>
          </a:p>
        </p:txBody>
      </p:sp>
      <p:sp>
        <p:nvSpPr>
          <p:cNvPr id="261" name="正方形/長方形 22"/>
          <p:cNvSpPr/>
          <p:nvPr/>
        </p:nvSpPr>
        <p:spPr bwMode="gray">
          <a:xfrm>
            <a:off x="5457825" y="3573463"/>
            <a:ext cx="898525" cy="1571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阿倍野区</a:t>
            </a:r>
            <a:r>
              <a:rPr lang="ja-JP" altLang="en-US" sz="800" dirty="0">
                <a:solidFill>
                  <a:schemeClr val="tx1"/>
                </a:solidFill>
              </a:rPr>
              <a:t>役所</a:t>
            </a:r>
          </a:p>
        </p:txBody>
      </p:sp>
      <p:sp>
        <p:nvSpPr>
          <p:cNvPr id="262" name="正方形/長方形 22"/>
          <p:cNvSpPr/>
          <p:nvPr/>
        </p:nvSpPr>
        <p:spPr bwMode="gray">
          <a:xfrm>
            <a:off x="6248400" y="4437063"/>
            <a:ext cx="900113"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東住吉区</a:t>
            </a:r>
            <a:r>
              <a:rPr lang="ja-JP" altLang="en-US" sz="800" dirty="0">
                <a:solidFill>
                  <a:schemeClr val="tx1"/>
                </a:solidFill>
              </a:rPr>
              <a:t>役所</a:t>
            </a:r>
          </a:p>
        </p:txBody>
      </p:sp>
      <p:sp>
        <p:nvSpPr>
          <p:cNvPr id="263" name="正方形/長方形 22"/>
          <p:cNvSpPr/>
          <p:nvPr/>
        </p:nvSpPr>
        <p:spPr bwMode="gray">
          <a:xfrm>
            <a:off x="7627938" y="4522788"/>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平野区</a:t>
            </a:r>
            <a:r>
              <a:rPr lang="ja-JP" altLang="en-US" sz="800" dirty="0">
                <a:solidFill>
                  <a:schemeClr val="tx1"/>
                </a:solidFill>
              </a:rPr>
              <a:t>役所</a:t>
            </a:r>
          </a:p>
        </p:txBody>
      </p:sp>
      <p:sp>
        <p:nvSpPr>
          <p:cNvPr id="358" name="正方形/長方形 90"/>
          <p:cNvSpPr/>
          <p:nvPr/>
        </p:nvSpPr>
        <p:spPr bwMode="gray">
          <a:xfrm>
            <a:off x="4448175" y="2852738"/>
            <a:ext cx="1189038" cy="3968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天王寺駅・</a:t>
            </a:r>
            <a:endParaRPr lang="en-US" altLang="ja-JP" sz="1050" b="1" dirty="0">
              <a:solidFill>
                <a:schemeClr val="tx1"/>
              </a:solidFill>
            </a:endParaRPr>
          </a:p>
          <a:p>
            <a:pPr algn="ctr">
              <a:defRPr/>
            </a:pPr>
            <a:r>
              <a:rPr lang="ja-JP" altLang="en-US" sz="1050" b="1" dirty="0">
                <a:solidFill>
                  <a:schemeClr val="tx1"/>
                </a:solidFill>
              </a:rPr>
              <a:t>大阪阿部野橋駅</a:t>
            </a:r>
            <a:endParaRPr lang="en-US" altLang="ja-JP" sz="1050" b="1" dirty="0">
              <a:solidFill>
                <a:schemeClr val="tx1"/>
              </a:solidFill>
            </a:endParaRPr>
          </a:p>
        </p:txBody>
      </p:sp>
      <p:sp>
        <p:nvSpPr>
          <p:cNvPr id="360" name="正方形/長方形 359"/>
          <p:cNvSpPr/>
          <p:nvPr/>
        </p:nvSpPr>
        <p:spPr bwMode="gray">
          <a:xfrm>
            <a:off x="7473950" y="1773238"/>
            <a:ext cx="790575"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鶴橋駅</a:t>
            </a:r>
          </a:p>
        </p:txBody>
      </p:sp>
      <p:sp>
        <p:nvSpPr>
          <p:cNvPr id="362" name="正方形/長方形 361"/>
          <p:cNvSpPr/>
          <p:nvPr/>
        </p:nvSpPr>
        <p:spPr bwMode="gray">
          <a:xfrm>
            <a:off x="8761413" y="4224338"/>
            <a:ext cx="1008062"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平野区役所</a:t>
            </a:r>
            <a:endParaRPr lang="en-US" altLang="ja-JP" sz="700" dirty="0">
              <a:solidFill>
                <a:schemeClr val="tx1"/>
              </a:solidFill>
            </a:endParaRPr>
          </a:p>
          <a:p>
            <a:pPr algn="ctr">
              <a:defRPr/>
            </a:pPr>
            <a:r>
              <a:rPr lang="ja-JP" altLang="en-US" sz="700" dirty="0">
                <a:solidFill>
                  <a:schemeClr val="tx1"/>
                </a:solidFill>
              </a:rPr>
              <a:t>北部サービスセンター</a:t>
            </a:r>
          </a:p>
        </p:txBody>
      </p:sp>
      <p:sp>
        <p:nvSpPr>
          <p:cNvPr id="363" name="正方形/長方形 362"/>
          <p:cNvSpPr/>
          <p:nvPr/>
        </p:nvSpPr>
        <p:spPr bwMode="gray">
          <a:xfrm>
            <a:off x="8766175" y="5189538"/>
            <a:ext cx="1008063"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平野区役所</a:t>
            </a:r>
            <a:endParaRPr lang="en-US" altLang="ja-JP" sz="700" dirty="0">
              <a:solidFill>
                <a:schemeClr val="tx1"/>
              </a:solidFill>
            </a:endParaRPr>
          </a:p>
          <a:p>
            <a:pPr algn="ctr">
              <a:defRPr/>
            </a:pPr>
            <a:r>
              <a:rPr lang="ja-JP" altLang="en-US" sz="700" dirty="0">
                <a:solidFill>
                  <a:schemeClr val="tx1"/>
                </a:solidFill>
              </a:rPr>
              <a:t>南部サービスセンター</a:t>
            </a:r>
          </a:p>
        </p:txBody>
      </p:sp>
      <p:sp>
        <p:nvSpPr>
          <p:cNvPr id="364" name="正方形/長方形 363"/>
          <p:cNvSpPr/>
          <p:nvPr/>
        </p:nvSpPr>
        <p:spPr bwMode="gray">
          <a:xfrm>
            <a:off x="5961063" y="5229225"/>
            <a:ext cx="1008062"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東住吉区役所</a:t>
            </a:r>
            <a:endParaRPr lang="en-US" altLang="ja-JP" sz="700" dirty="0">
              <a:solidFill>
                <a:schemeClr val="tx1"/>
              </a:solidFill>
            </a:endParaRPr>
          </a:p>
          <a:p>
            <a:pPr algn="ctr">
              <a:defRPr/>
            </a:pPr>
            <a:r>
              <a:rPr lang="ja-JP" altLang="en-US" sz="700" dirty="0">
                <a:solidFill>
                  <a:schemeClr val="tx1"/>
                </a:solidFill>
              </a:rPr>
              <a:t>矢田出張所</a:t>
            </a:r>
          </a:p>
        </p:txBody>
      </p:sp>
      <p:grpSp>
        <p:nvGrpSpPr>
          <p:cNvPr id="15" name="グループ化 112"/>
          <p:cNvGrpSpPr>
            <a:grpSpLocks/>
          </p:cNvGrpSpPr>
          <p:nvPr/>
        </p:nvGrpSpPr>
        <p:grpSpPr bwMode="auto">
          <a:xfrm>
            <a:off x="4432300" y="908050"/>
            <a:ext cx="1690688" cy="1584325"/>
            <a:chOff x="4090989" y="908053"/>
            <a:chExt cx="1561132" cy="1584846"/>
          </a:xfrm>
        </p:grpSpPr>
        <p:grpSp>
          <p:nvGrpSpPr>
            <p:cNvPr id="16" name="グループ化 64"/>
            <p:cNvGrpSpPr>
              <a:grpSpLocks/>
            </p:cNvGrpSpPr>
            <p:nvPr/>
          </p:nvGrpSpPr>
          <p:grpSpPr bwMode="auto">
            <a:xfrm>
              <a:off x="4090989" y="908053"/>
              <a:ext cx="1561132" cy="1584846"/>
              <a:chOff x="5508104" y="3645025"/>
              <a:chExt cx="1561335" cy="1584923"/>
            </a:xfrm>
          </p:grpSpPr>
          <p:sp>
            <p:nvSpPr>
              <p:cNvPr id="3188" name="Rectangle 63"/>
              <p:cNvSpPr>
                <a:spLocks noChangeArrowheads="1"/>
              </p:cNvSpPr>
              <p:nvPr/>
            </p:nvSpPr>
            <p:spPr bwMode="auto">
              <a:xfrm>
                <a:off x="5508104" y="3645025"/>
                <a:ext cx="1561335" cy="1440898"/>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a:p>
            </p:txBody>
          </p:sp>
          <p:sp>
            <p:nvSpPr>
              <p:cNvPr id="3189"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a:p>
            </p:txBody>
          </p:sp>
          <p:sp>
            <p:nvSpPr>
              <p:cNvPr id="3190"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a:p>
            </p:txBody>
          </p:sp>
          <p:sp>
            <p:nvSpPr>
              <p:cNvPr id="3191" name="Text Box 67"/>
              <p:cNvSpPr txBox="1">
                <a:spLocks noChangeArrowheads="1"/>
              </p:cNvSpPr>
              <p:nvPr/>
            </p:nvSpPr>
            <p:spPr bwMode="auto">
              <a:xfrm>
                <a:off x="6025627" y="3759324"/>
                <a:ext cx="899777" cy="1470624"/>
              </a:xfrm>
              <a:prstGeom prst="rect">
                <a:avLst/>
              </a:prstGeom>
              <a:noFill/>
              <a:ln w="9525">
                <a:noFill/>
                <a:miter lim="800000"/>
                <a:headEnd/>
                <a:tailEnd/>
              </a:ln>
            </p:spPr>
            <p:txBody>
              <a:bodyPr lIns="74295" tIns="8890" rIns="74295" bIns="8890"/>
              <a:lstStyle/>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地下鉄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私鉄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ＪＲ</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区役所</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出張所等</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endParaRPr lang="en-US" altLang="ja-JP" sz="1000">
                  <a:solidFill>
                    <a:srgbClr val="000000"/>
                  </a:solidFill>
                  <a:latin typeface="ＭＳ ゴシック" pitchFamily="49" charset="-128"/>
                  <a:ea typeface="ＭＳ ゴシック" pitchFamily="49" charset="-128"/>
                </a:endParaRPr>
              </a:p>
            </p:txBody>
          </p:sp>
          <p:sp>
            <p:nvSpPr>
              <p:cNvPr id="3192"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a:p>
            </p:txBody>
          </p:sp>
          <p:sp>
            <p:nvSpPr>
              <p:cNvPr id="3193"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a:p>
            </p:txBody>
          </p:sp>
        </p:grpSp>
        <p:sp>
          <p:nvSpPr>
            <p:cNvPr id="117" name="円/楕円 116"/>
            <p:cNvSpPr/>
            <p:nvPr/>
          </p:nvSpPr>
          <p:spPr>
            <a:xfrm>
              <a:off x="4300606" y="1729061"/>
              <a:ext cx="126063" cy="12704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8" name="正方形/長方形 117"/>
            <p:cNvSpPr/>
            <p:nvPr/>
          </p:nvSpPr>
          <p:spPr>
            <a:xfrm>
              <a:off x="4300606" y="1956148"/>
              <a:ext cx="126063" cy="12704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12" name="正方形/長方形 111"/>
          <p:cNvSpPr/>
          <p:nvPr/>
        </p:nvSpPr>
        <p:spPr bwMode="gray">
          <a:xfrm rot="16527432">
            <a:off x="7669213" y="2705100"/>
            <a:ext cx="863600" cy="2254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千日</a:t>
            </a:r>
            <a:r>
              <a:rPr lang="ja-JP" altLang="en-US" sz="700" dirty="0">
                <a:solidFill>
                  <a:schemeClr val="tx1"/>
                </a:solidFill>
              </a:rPr>
              <a:t>前線</a:t>
            </a:r>
          </a:p>
        </p:txBody>
      </p:sp>
      <p:sp>
        <p:nvSpPr>
          <p:cNvPr id="113" name="円/楕円 112"/>
          <p:cNvSpPr/>
          <p:nvPr/>
        </p:nvSpPr>
        <p:spPr bwMode="gray">
          <a:xfrm>
            <a:off x="7113588" y="2781300"/>
            <a:ext cx="109537" cy="10001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14" name="正方形/長方形 22"/>
          <p:cNvSpPr/>
          <p:nvPr/>
        </p:nvSpPr>
        <p:spPr bwMode="gray">
          <a:xfrm>
            <a:off x="7185025" y="2565400"/>
            <a:ext cx="900113"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生野区</a:t>
            </a:r>
            <a:r>
              <a:rPr lang="ja-JP" altLang="en-US" sz="800" dirty="0">
                <a:solidFill>
                  <a:schemeClr val="tx1"/>
                </a:solidFill>
              </a:rPr>
              <a:t>役所</a:t>
            </a:r>
          </a:p>
        </p:txBody>
      </p:sp>
      <p:sp>
        <p:nvSpPr>
          <p:cNvPr id="119"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-92</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91"/>
          <p:cNvGrpSpPr>
            <a:grpSpLocks/>
          </p:cNvGrpSpPr>
          <p:nvPr/>
        </p:nvGrpSpPr>
        <p:grpSpPr bwMode="auto">
          <a:xfrm>
            <a:off x="4432300" y="908050"/>
            <a:ext cx="5376863" cy="5041900"/>
            <a:chOff x="1182155" y="307601"/>
            <a:chExt cx="6236231" cy="6242424"/>
          </a:xfrm>
        </p:grpSpPr>
        <p:grpSp>
          <p:nvGrpSpPr>
            <p:cNvPr id="3" name="グループ化 88"/>
            <p:cNvGrpSpPr>
              <a:grpSpLocks/>
            </p:cNvGrpSpPr>
            <p:nvPr/>
          </p:nvGrpSpPr>
          <p:grpSpPr bwMode="auto">
            <a:xfrm>
              <a:off x="1705465" y="307601"/>
              <a:ext cx="5712921" cy="6242424"/>
              <a:chOff x="1705465" y="307601"/>
              <a:chExt cx="5712921" cy="6242424"/>
            </a:xfrm>
          </p:grpSpPr>
          <p:grpSp>
            <p:nvGrpSpPr>
              <p:cNvPr id="5" name="グループ化 87"/>
              <p:cNvGrpSpPr>
                <a:grpSpLocks/>
              </p:cNvGrpSpPr>
              <p:nvPr/>
            </p:nvGrpSpPr>
            <p:grpSpPr bwMode="auto">
              <a:xfrm>
                <a:off x="1705465" y="307601"/>
                <a:ext cx="5712921" cy="6242424"/>
                <a:chOff x="1705465" y="307601"/>
                <a:chExt cx="5712921" cy="6242424"/>
              </a:xfrm>
            </p:grpSpPr>
            <p:grpSp>
              <p:nvGrpSpPr>
                <p:cNvPr id="6" name="グループ化 83"/>
                <p:cNvGrpSpPr>
                  <a:grpSpLocks/>
                </p:cNvGrpSpPr>
                <p:nvPr/>
              </p:nvGrpSpPr>
              <p:grpSpPr bwMode="auto">
                <a:xfrm>
                  <a:off x="1705465" y="307601"/>
                  <a:ext cx="5712921" cy="6242424"/>
                  <a:chOff x="1705465" y="307601"/>
                  <a:chExt cx="5712921" cy="6242424"/>
                </a:xfrm>
              </p:grpSpPr>
              <p:grpSp>
                <p:nvGrpSpPr>
                  <p:cNvPr id="7" name="グループ化 1"/>
                  <p:cNvGrpSpPr>
                    <a:grpSpLocks/>
                  </p:cNvGrpSpPr>
                  <p:nvPr/>
                </p:nvGrpSpPr>
                <p:grpSpPr bwMode="auto">
                  <a:xfrm>
                    <a:off x="1705465" y="307601"/>
                    <a:ext cx="5712921" cy="6242424"/>
                    <a:chOff x="-20147" y="-374"/>
                    <a:chExt cx="5712734" cy="6242051"/>
                  </a:xfrm>
                </p:grpSpPr>
                <p:pic>
                  <p:nvPicPr>
                    <p:cNvPr id="4153" name="Picture 9"/>
                    <p:cNvPicPr>
                      <a:picLocks noChangeAspect="1" noChangeArrowheads="1"/>
                    </p:cNvPicPr>
                    <p:nvPr/>
                  </p:nvPicPr>
                  <p:blipFill>
                    <a:blip r:embed="rId3" cstate="print"/>
                    <a:srcRect l="25887" t="980" r="40620" b="9425"/>
                    <a:stretch>
                      <a:fillRect/>
                    </a:stretch>
                  </p:blipFill>
                  <p:spPr bwMode="gray">
                    <a:xfrm>
                      <a:off x="67237" y="33618"/>
                      <a:ext cx="5625350" cy="6152032"/>
                    </a:xfrm>
                    <a:prstGeom prst="rect">
                      <a:avLst/>
                    </a:prstGeom>
                    <a:noFill/>
                    <a:ln w="1">
                      <a:noFill/>
                      <a:miter lim="800000"/>
                      <a:headEnd/>
                      <a:tailEnd/>
                    </a:ln>
                  </p:spPr>
                </p:pic>
                <p:sp>
                  <p:nvSpPr>
                    <p:cNvPr id="186" name="正方形/長方形 3"/>
                    <p:cNvSpPr/>
                    <p:nvPr/>
                  </p:nvSpPr>
                  <p:spPr bwMode="gray">
                    <a:xfrm>
                      <a:off x="-20549" y="445768"/>
                      <a:ext cx="826684" cy="51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7" name="正方形/長方形 4"/>
                    <p:cNvSpPr/>
                    <p:nvPr/>
                  </p:nvSpPr>
                  <p:spPr bwMode="gray">
                    <a:xfrm>
                      <a:off x="3386" y="1758643"/>
                      <a:ext cx="734624" cy="25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8" name="正方形/長方形 5"/>
                    <p:cNvSpPr/>
                    <p:nvPr/>
                  </p:nvSpPr>
                  <p:spPr bwMode="gray">
                    <a:xfrm>
                      <a:off x="56779" y="5990108"/>
                      <a:ext cx="1550261" cy="251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89" name="正方形/長方形 6"/>
                    <p:cNvSpPr/>
                    <p:nvPr/>
                  </p:nvSpPr>
                  <p:spPr bwMode="gray">
                    <a:xfrm>
                      <a:off x="3809074" y="36969"/>
                      <a:ext cx="447404" cy="71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0" name="正方形/長方形 7"/>
                    <p:cNvSpPr/>
                    <p:nvPr/>
                  </p:nvSpPr>
                  <p:spPr bwMode="gray">
                    <a:xfrm>
                      <a:off x="2417153" y="-374"/>
                      <a:ext cx="195164" cy="169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91" name="正方形/長方形 8"/>
                    <p:cNvSpPr/>
                    <p:nvPr/>
                  </p:nvSpPr>
                  <p:spPr bwMode="gray">
                    <a:xfrm>
                      <a:off x="71509" y="5811259"/>
                      <a:ext cx="193323" cy="169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grpSp>
              <p:sp>
                <p:nvSpPr>
                  <p:cNvPr id="159" name="フリーフォーム 158"/>
                  <p:cNvSpPr/>
                  <p:nvPr/>
                </p:nvSpPr>
                <p:spPr bwMode="gray">
                  <a:xfrm>
                    <a:off x="3579430" y="405876"/>
                    <a:ext cx="563415" cy="141516"/>
                  </a:xfrm>
                  <a:custGeom>
                    <a:avLst/>
                    <a:gdLst>
                      <a:gd name="connsiteX0" fmla="*/ 0 w 561975"/>
                      <a:gd name="connsiteY0" fmla="*/ 0 h 142875"/>
                      <a:gd name="connsiteX1" fmla="*/ 561975 w 561975"/>
                      <a:gd name="connsiteY1" fmla="*/ 142875 h 142875"/>
                    </a:gdLst>
                    <a:ahLst/>
                    <a:cxnLst>
                      <a:cxn ang="0">
                        <a:pos x="connsiteX0" y="connsiteY0"/>
                      </a:cxn>
                      <a:cxn ang="0">
                        <a:pos x="connsiteX1" y="connsiteY1"/>
                      </a:cxn>
                    </a:cxnLst>
                    <a:rect l="l" t="t" r="r" b="b"/>
                    <a:pathLst>
                      <a:path w="561975" h="142875">
                        <a:moveTo>
                          <a:pt x="0" y="0"/>
                        </a:moveTo>
                        <a:lnTo>
                          <a:pt x="561975" y="142875"/>
                        </a:ln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7" name="正方形/長方形 166"/>
                  <p:cNvSpPr/>
                  <p:nvPr/>
                </p:nvSpPr>
                <p:spPr bwMode="gray">
                  <a:xfrm>
                    <a:off x="2958938" y="1697209"/>
                    <a:ext cx="106791" cy="1061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71" name="正方形/長方形 170"/>
                  <p:cNvSpPr/>
                  <p:nvPr/>
                </p:nvSpPr>
                <p:spPr bwMode="gray">
                  <a:xfrm rot="16767915">
                    <a:off x="3762764" y="2232858"/>
                    <a:ext cx="927715" cy="2927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a:t>
                    </a:r>
                    <a:endParaRPr lang="en-US" altLang="ja-JP" sz="700" dirty="0">
                      <a:solidFill>
                        <a:schemeClr val="tx1"/>
                      </a:solidFill>
                    </a:endParaRPr>
                  </a:p>
                </p:txBody>
              </p:sp>
              <p:sp>
                <p:nvSpPr>
                  <p:cNvPr id="174" name="正方形/長方形 173"/>
                  <p:cNvSpPr/>
                  <p:nvPr/>
                </p:nvSpPr>
                <p:spPr bwMode="gray">
                  <a:xfrm>
                    <a:off x="5083712" y="3963429"/>
                    <a:ext cx="1202320" cy="310549"/>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平野環濠集落</a:t>
                    </a:r>
                    <a:endParaRPr lang="en-US" altLang="ja-JP" sz="900" dirty="0">
                      <a:solidFill>
                        <a:schemeClr val="tx1"/>
                      </a:solidFill>
                    </a:endParaRPr>
                  </a:p>
                </p:txBody>
              </p:sp>
              <p:sp>
                <p:nvSpPr>
                  <p:cNvPr id="175" name="正方形/長方形 174"/>
                  <p:cNvSpPr/>
                  <p:nvPr/>
                </p:nvSpPr>
                <p:spPr bwMode="gray">
                  <a:xfrm>
                    <a:off x="5275199" y="3757052"/>
                    <a:ext cx="139933" cy="1375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76" name="正方形/長方形 175"/>
                  <p:cNvSpPr/>
                  <p:nvPr/>
                </p:nvSpPr>
                <p:spPr bwMode="gray">
                  <a:xfrm rot="1234803">
                    <a:off x="5672904" y="4362426"/>
                    <a:ext cx="848804" cy="2417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a:t>
                    </a:r>
                    <a:endParaRPr lang="en-US" altLang="ja-JP" sz="700" dirty="0">
                      <a:solidFill>
                        <a:schemeClr val="tx1"/>
                      </a:solidFill>
                    </a:endParaRPr>
                  </a:p>
                </p:txBody>
              </p:sp>
              <p:sp>
                <p:nvSpPr>
                  <p:cNvPr id="177" name="正方形/長方形 176"/>
                  <p:cNvSpPr/>
                  <p:nvPr/>
                </p:nvSpPr>
                <p:spPr bwMode="gray">
                  <a:xfrm>
                    <a:off x="3461592" y="3963429"/>
                    <a:ext cx="1240986" cy="310549"/>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駒川商店街</a:t>
                    </a:r>
                    <a:endParaRPr lang="en-US" altLang="ja-JP" sz="900" dirty="0">
                      <a:solidFill>
                        <a:schemeClr val="tx1"/>
                      </a:solidFill>
                    </a:endParaRPr>
                  </a:p>
                </p:txBody>
              </p:sp>
              <p:sp>
                <p:nvSpPr>
                  <p:cNvPr id="179" name="正方形/長方形 178"/>
                  <p:cNvSpPr/>
                  <p:nvPr/>
                </p:nvSpPr>
                <p:spPr bwMode="gray">
                  <a:xfrm>
                    <a:off x="3837202" y="4309356"/>
                    <a:ext cx="139933" cy="139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80" name="正方形/長方形 179"/>
                  <p:cNvSpPr/>
                  <p:nvPr/>
                </p:nvSpPr>
                <p:spPr bwMode="gray">
                  <a:xfrm>
                    <a:off x="3829837" y="5883722"/>
                    <a:ext cx="1043975" cy="3026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大和川</a:t>
                    </a:r>
                    <a:endParaRPr lang="en-US" altLang="ja-JP" sz="700" dirty="0">
                      <a:solidFill>
                        <a:schemeClr val="tx1"/>
                      </a:solidFill>
                    </a:endParaRPr>
                  </a:p>
                </p:txBody>
              </p:sp>
            </p:grpSp>
            <p:sp>
              <p:nvSpPr>
                <p:cNvPr id="129" name="フリーフォーム 128"/>
                <p:cNvSpPr/>
                <p:nvPr/>
              </p:nvSpPr>
              <p:spPr bwMode="gray">
                <a:xfrm>
                  <a:off x="5306500" y="1076112"/>
                  <a:ext cx="182282" cy="1458400"/>
                </a:xfrm>
                <a:custGeom>
                  <a:avLst/>
                  <a:gdLst>
                    <a:gd name="connsiteX0" fmla="*/ 180975 w 180975"/>
                    <a:gd name="connsiteY0" fmla="*/ 0 h 1457325"/>
                    <a:gd name="connsiteX1" fmla="*/ 123825 w 180975"/>
                    <a:gd name="connsiteY1" fmla="*/ 552450 h 1457325"/>
                    <a:gd name="connsiteX2" fmla="*/ 114300 w 180975"/>
                    <a:gd name="connsiteY2" fmla="*/ 866775 h 1457325"/>
                    <a:gd name="connsiteX3" fmla="*/ 0 w 180975"/>
                    <a:gd name="connsiteY3" fmla="*/ 1457325 h 1457325"/>
                  </a:gdLst>
                  <a:ahLst/>
                  <a:cxnLst>
                    <a:cxn ang="0">
                      <a:pos x="connsiteX0" y="connsiteY0"/>
                    </a:cxn>
                    <a:cxn ang="0">
                      <a:pos x="connsiteX1" y="connsiteY1"/>
                    </a:cxn>
                    <a:cxn ang="0">
                      <a:pos x="connsiteX2" y="connsiteY2"/>
                    </a:cxn>
                    <a:cxn ang="0">
                      <a:pos x="connsiteX3" y="connsiteY3"/>
                    </a:cxn>
                  </a:cxnLst>
                  <a:rect l="l" t="t" r="r" b="b"/>
                  <a:pathLst>
                    <a:path w="180975" h="1457325">
                      <a:moveTo>
                        <a:pt x="180975" y="0"/>
                      </a:moveTo>
                      <a:cubicBezTo>
                        <a:pt x="157956" y="203993"/>
                        <a:pt x="134938" y="407987"/>
                        <a:pt x="123825" y="552450"/>
                      </a:cubicBezTo>
                      <a:cubicBezTo>
                        <a:pt x="112712" y="696913"/>
                        <a:pt x="134937" y="715963"/>
                        <a:pt x="114300" y="866775"/>
                      </a:cubicBezTo>
                      <a:cubicBezTo>
                        <a:pt x="93663" y="1017587"/>
                        <a:pt x="46831" y="1237456"/>
                        <a:pt x="0" y="1457325"/>
                      </a:cubicBezTo>
                    </a:path>
                  </a:pathLst>
                </a:custGeom>
                <a:ln w="63500" cmpd="tri">
                  <a:solidFill>
                    <a:srgbClr val="FF66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27" name="正方形/長方形 126"/>
              <p:cNvSpPr/>
              <p:nvPr/>
            </p:nvSpPr>
            <p:spPr bwMode="gray">
              <a:xfrm rot="15991165">
                <a:off x="4133740" y="2453120"/>
                <a:ext cx="1481986" cy="2964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平野川分水路</a:t>
                </a:r>
                <a:endParaRPr lang="en-US" altLang="ja-JP" sz="700" dirty="0">
                  <a:solidFill>
                    <a:schemeClr val="tx1"/>
                  </a:solidFill>
                </a:endParaRPr>
              </a:p>
            </p:txBody>
          </p:sp>
        </p:grpSp>
        <p:grpSp>
          <p:nvGrpSpPr>
            <p:cNvPr id="8" name="グループ化 90"/>
            <p:cNvGrpSpPr>
              <a:grpSpLocks/>
            </p:cNvGrpSpPr>
            <p:nvPr/>
          </p:nvGrpSpPr>
          <p:grpSpPr bwMode="auto">
            <a:xfrm>
              <a:off x="1182155" y="1918050"/>
              <a:ext cx="6210863" cy="912505"/>
              <a:chOff x="1182155" y="1918050"/>
              <a:chExt cx="6210863" cy="912505"/>
            </a:xfrm>
          </p:grpSpPr>
          <p:grpSp>
            <p:nvGrpSpPr>
              <p:cNvPr id="9" name="グループ化 82"/>
              <p:cNvGrpSpPr>
                <a:grpSpLocks/>
              </p:cNvGrpSpPr>
              <p:nvPr/>
            </p:nvGrpSpPr>
            <p:grpSpPr bwMode="auto">
              <a:xfrm>
                <a:off x="1182155" y="2321947"/>
                <a:ext cx="1355225" cy="508608"/>
                <a:chOff x="4421129" y="3442722"/>
                <a:chExt cx="1354841" cy="508608"/>
              </a:xfrm>
            </p:grpSpPr>
            <p:sp>
              <p:nvSpPr>
                <p:cNvPr id="121" name="正方形/長方形 120"/>
                <p:cNvSpPr/>
                <p:nvPr/>
              </p:nvSpPr>
              <p:spPr bwMode="gray">
                <a:xfrm>
                  <a:off x="4421129" y="3443013"/>
                  <a:ext cx="1106263" cy="509064"/>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商業・</a:t>
                  </a:r>
                  <a:endParaRPr lang="en-US" altLang="ja-JP" sz="900" dirty="0">
                    <a:solidFill>
                      <a:schemeClr val="tx1"/>
                    </a:solidFill>
                  </a:endParaRPr>
                </a:p>
                <a:p>
                  <a:pPr algn="ctr">
                    <a:defRPr/>
                  </a:pPr>
                  <a:r>
                    <a:rPr lang="ja-JP" altLang="en-US" sz="900" dirty="0">
                      <a:solidFill>
                        <a:schemeClr val="tx1"/>
                      </a:solidFill>
                    </a:rPr>
                    <a:t>業務集積地</a:t>
                  </a:r>
                  <a:endParaRPr lang="en-US" altLang="ja-JP" sz="900" dirty="0">
                    <a:solidFill>
                      <a:schemeClr val="tx1"/>
                    </a:solidFill>
                  </a:endParaRPr>
                </a:p>
              </p:txBody>
            </p:sp>
            <p:cxnSp>
              <p:nvCxnSpPr>
                <p:cNvPr id="122" name="直線コネクタ 121"/>
                <p:cNvCxnSpPr>
                  <a:stCxn id="71" idx="0"/>
                  <a:endCxn id="121" idx="3"/>
                </p:cNvCxnSpPr>
                <p:nvPr/>
              </p:nvCxnSpPr>
              <p:spPr bwMode="gray">
                <a:xfrm flipH="1">
                  <a:off x="5527392" y="3645459"/>
                  <a:ext cx="248494" cy="5306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0" name="グループ化 98"/>
              <p:cNvGrpSpPr>
                <a:grpSpLocks/>
              </p:cNvGrpSpPr>
              <p:nvPr/>
            </p:nvGrpSpPr>
            <p:grpSpPr bwMode="auto">
              <a:xfrm>
                <a:off x="5582556" y="1918050"/>
                <a:ext cx="1810462" cy="437642"/>
                <a:chOff x="7585884" y="2205541"/>
                <a:chExt cx="1810157" cy="437664"/>
              </a:xfrm>
            </p:grpSpPr>
            <p:sp>
              <p:nvSpPr>
                <p:cNvPr id="116" name="正方形/長方形 115"/>
                <p:cNvSpPr/>
                <p:nvPr/>
              </p:nvSpPr>
              <p:spPr bwMode="gray">
                <a:xfrm>
                  <a:off x="8169582" y="2320806"/>
                  <a:ext cx="1226049" cy="322358"/>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中小工場立地</a:t>
                  </a:r>
                  <a:endParaRPr lang="en-US" altLang="ja-JP" sz="900" dirty="0">
                    <a:solidFill>
                      <a:schemeClr val="tx1"/>
                    </a:solidFill>
                  </a:endParaRPr>
                </a:p>
              </p:txBody>
            </p:sp>
            <p:cxnSp>
              <p:nvCxnSpPr>
                <p:cNvPr id="117" name="直線コネクタ 116"/>
                <p:cNvCxnSpPr>
                  <a:stCxn id="67" idx="4"/>
                  <a:endCxn id="116" idx="1"/>
                </p:cNvCxnSpPr>
                <p:nvPr/>
              </p:nvCxnSpPr>
              <p:spPr bwMode="gray">
                <a:xfrm>
                  <a:off x="7586012" y="2204836"/>
                  <a:ext cx="583571" cy="27714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sp>
        <p:nvSpPr>
          <p:cNvPr id="4" name="テキスト ボックス 24"/>
          <p:cNvSpPr txBox="1"/>
          <p:nvPr/>
        </p:nvSpPr>
        <p:spPr bwMode="gray">
          <a:xfrm>
            <a:off x="128588" y="50800"/>
            <a:ext cx="15605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4100" name="タイトル 3"/>
          <p:cNvSpPr>
            <a:spLocks/>
          </p:cNvSpPr>
          <p:nvPr/>
        </p:nvSpPr>
        <p:spPr bwMode="auto">
          <a:xfrm>
            <a:off x="117475" y="30163"/>
            <a:ext cx="4054475" cy="309562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a:solidFill>
                <a:srgbClr val="000000"/>
              </a:solidFill>
              <a:latin typeface="HGP創英角ｺﾞｼｯｸUB" pitchFamily="50" charset="-128"/>
              <a:ea typeface="HGP創英角ｺﾞｼｯｸUB" pitchFamily="50" charset="-128"/>
            </a:endParaRPr>
          </a:p>
        </p:txBody>
      </p:sp>
      <p:sp>
        <p:nvSpPr>
          <p:cNvPr id="83" name="テキスト ボックス 24"/>
          <p:cNvSpPr txBox="1"/>
          <p:nvPr/>
        </p:nvSpPr>
        <p:spPr bwMode="gray">
          <a:xfrm>
            <a:off x="123825" y="3257550"/>
            <a:ext cx="2651125"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graphicFrame>
        <p:nvGraphicFramePr>
          <p:cNvPr id="63" name="Group 154"/>
          <p:cNvGraphicFramePr>
            <a:graphicFrameLocks noGrp="1"/>
          </p:cNvGraphicFramePr>
          <p:nvPr/>
        </p:nvGraphicFramePr>
        <p:xfrm>
          <a:off x="271463" y="3573463"/>
          <a:ext cx="3745169" cy="376692"/>
        </p:xfrm>
        <a:graphic>
          <a:graphicData uri="http://schemas.openxmlformats.org/drawingml/2006/table">
            <a:tbl>
              <a:tblPr/>
              <a:tblGrid>
                <a:gridCol w="383509"/>
                <a:gridCol w="3361660"/>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
        <p:nvSpPr>
          <p:cNvPr id="4110" name="タイトル 3"/>
          <p:cNvSpPr txBox="1">
            <a:spLocks/>
          </p:cNvSpPr>
          <p:nvPr/>
        </p:nvSpPr>
        <p:spPr bwMode="auto">
          <a:xfrm>
            <a:off x="4365625" y="30163"/>
            <a:ext cx="5457825" cy="67691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5128" name="タイトル 3"/>
          <p:cNvSpPr>
            <a:spLocks/>
          </p:cNvSpPr>
          <p:nvPr/>
        </p:nvSpPr>
        <p:spPr bwMode="auto">
          <a:xfrm>
            <a:off x="117475" y="3252788"/>
            <a:ext cx="4068763" cy="354647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人口</a:t>
            </a:r>
            <a:r>
              <a:rPr lang="en-US" altLang="ja-JP" sz="1100" dirty="0">
                <a:latin typeface="HGP創英角ｺﾞｼｯｸUB" pitchFamily="50" charset="-128"/>
                <a:ea typeface="HGP創英角ｺﾞｼｯｸUB" pitchFamily="50" charset="-128"/>
              </a:rPr>
              <a:t>】</a:t>
            </a:r>
            <a:r>
              <a:rPr lang="ja-JP" altLang="en-US" sz="1100" dirty="0">
                <a:latin typeface="ＭＳ Ｐ明朝" pitchFamily="18" charset="-128"/>
                <a:ea typeface="ＭＳ Ｐ明朝" pitchFamily="18" charset="-128"/>
              </a:rPr>
              <a:t>　</a:t>
            </a:r>
            <a:endParaRPr lang="en-US" altLang="ja-JP" sz="1100" dirty="0">
              <a:latin typeface="ＭＳ Ｐ明朝" pitchFamily="18" charset="-128"/>
              <a:ea typeface="ＭＳ Ｐ明朝" pitchFamily="18" charset="-128"/>
            </a:endParaRPr>
          </a:p>
          <a:p>
            <a:pPr marL="85725" indent="-85725">
              <a:defRPr/>
            </a:pPr>
            <a:r>
              <a:rPr lang="ja-JP" altLang="en-US" sz="1100" dirty="0">
                <a:latin typeface="ＭＳ Ｐゴシック" pitchFamily="50" charset="-128"/>
                <a:ea typeface="ＭＳ Ｐゴシック" pitchFamily="50" charset="-128"/>
              </a:rPr>
              <a:t>○平成</a:t>
            </a:r>
            <a:r>
              <a:rPr lang="en-US" altLang="ja-JP" sz="1100" dirty="0">
                <a:latin typeface="ＭＳ Ｐゴシック" pitchFamily="50" charset="-128"/>
                <a:ea typeface="ＭＳ Ｐゴシック" pitchFamily="50" charset="-128"/>
              </a:rPr>
              <a:t>27</a:t>
            </a:r>
            <a:r>
              <a:rPr lang="ja-JP" altLang="en-US" sz="1100" dirty="0">
                <a:latin typeface="ＭＳ Ｐゴシック" pitchFamily="50" charset="-128"/>
                <a:ea typeface="ＭＳ Ｐゴシック" pitchFamily="50" charset="-128"/>
              </a:rPr>
              <a:t>年の人口は</a:t>
            </a:r>
            <a:r>
              <a:rPr lang="en-US" altLang="ja-JP" sz="1100" dirty="0">
                <a:latin typeface="ＭＳ Ｐゴシック" pitchFamily="50" charset="-128"/>
                <a:ea typeface="ＭＳ Ｐゴシック" pitchFamily="50" charset="-128"/>
              </a:rPr>
              <a:t>636,454</a:t>
            </a:r>
            <a:r>
              <a:rPr lang="ja-JP" altLang="en-US" sz="1100" dirty="0">
                <a:latin typeface="ＭＳ Ｐゴシック" pitchFamily="50" charset="-128"/>
                <a:ea typeface="ＭＳ Ｐゴシック" pitchFamily="50" charset="-128"/>
              </a:rPr>
              <a:t>人で、東大阪市（</a:t>
            </a:r>
            <a:r>
              <a:rPr lang="en-US" altLang="ja-JP" sz="1100" dirty="0">
                <a:latin typeface="ＭＳ Ｐゴシック" pitchFamily="50" charset="-128"/>
                <a:ea typeface="ＭＳ Ｐゴシック" pitchFamily="50" charset="-128"/>
              </a:rPr>
              <a:t>502,784</a:t>
            </a:r>
            <a:r>
              <a:rPr lang="ja-JP" altLang="en-US" sz="1100" dirty="0">
                <a:latin typeface="ＭＳ Ｐゴシック" pitchFamily="50" charset="-128"/>
                <a:ea typeface="ＭＳ Ｐゴシック" pitchFamily="50" charset="-128"/>
              </a:rPr>
              <a:t>人）を上回る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104</a:t>
            </a:r>
            <a:r>
              <a:rPr lang="ja-JP" altLang="en-US" sz="1100" dirty="0" smtClean="0">
                <a:latin typeface="ＭＳ Ｐゴシック" pitchFamily="50" charset="-128"/>
                <a:ea typeface="ＭＳ Ｐゴシック" pitchFamily="50" charset="-128"/>
              </a:rPr>
              <a:t>％で、東大阪市（</a:t>
            </a:r>
            <a:r>
              <a:rPr lang="en-US" altLang="ja-JP" sz="1100" dirty="0" smtClean="0">
                <a:latin typeface="ＭＳ Ｐゴシック" pitchFamily="50" charset="-128"/>
                <a:ea typeface="ＭＳ Ｐゴシック" pitchFamily="50" charset="-128"/>
              </a:rPr>
              <a:t>104</a:t>
            </a:r>
            <a:r>
              <a:rPr lang="ja-JP" altLang="en-US" sz="1100" dirty="0" smtClean="0">
                <a:latin typeface="ＭＳ Ｐゴシック" pitchFamily="50" charset="-128"/>
                <a:ea typeface="ＭＳ Ｐゴシック" pitchFamily="50" charset="-128"/>
              </a:rPr>
              <a:t>％）と同程度</a:t>
            </a:r>
            <a:endParaRPr lang="ja-JP" altLang="en-US" sz="1100" dirty="0">
              <a:latin typeface="ＭＳ Ｐゴシック" pitchFamily="50" charset="-128"/>
              <a:ea typeface="ＭＳ Ｐゴシック"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産業</a:t>
            </a:r>
            <a:r>
              <a:rPr lang="en-US" altLang="ja-JP" sz="1100" dirty="0">
                <a:latin typeface="HGP創英角ｺﾞｼｯｸUB" pitchFamily="50" charset="-128"/>
                <a:ea typeface="HGP創英角ｺﾞｼｯｸUB" pitchFamily="50" charset="-128"/>
              </a:rPr>
              <a:t>】</a:t>
            </a:r>
          </a:p>
          <a:p>
            <a:pPr marL="85725" indent="-85725">
              <a:defRPr/>
            </a:pPr>
            <a:r>
              <a:rPr lang="ja-JP" altLang="en-US" sz="1100" dirty="0">
                <a:latin typeface="ＭＳ Ｐゴシック" pitchFamily="50" charset="-128"/>
                <a:ea typeface="ＭＳ Ｐゴシック" pitchFamily="50" charset="-128"/>
              </a:rPr>
              <a:t>○商業の販売額は</a:t>
            </a:r>
            <a:r>
              <a:rPr lang="en-US" altLang="ja-JP" sz="1100" dirty="0">
                <a:latin typeface="ＭＳ Ｐゴシック" pitchFamily="50" charset="-128"/>
                <a:ea typeface="ＭＳ Ｐゴシック" pitchFamily="50" charset="-128"/>
              </a:rPr>
              <a:t>1</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6,782</a:t>
            </a:r>
            <a:r>
              <a:rPr lang="ja-JP" altLang="en-US" sz="1100" dirty="0">
                <a:latin typeface="ＭＳ Ｐゴシック" pitchFamily="50" charset="-128"/>
                <a:ea typeface="ＭＳ Ｐゴシック" pitchFamily="50" charset="-128"/>
              </a:rPr>
              <a:t>億円で、堺市（</a:t>
            </a:r>
            <a:r>
              <a:rPr lang="en-US" altLang="ja-JP" sz="1100" dirty="0">
                <a:latin typeface="ＭＳ Ｐゴシック" pitchFamily="50" charset="-128"/>
                <a:ea typeface="ＭＳ Ｐゴシック" pitchFamily="50" charset="-128"/>
              </a:rPr>
              <a:t>1</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4,020</a:t>
            </a:r>
            <a:r>
              <a:rPr lang="ja-JP" altLang="en-US" sz="1100" dirty="0">
                <a:latin typeface="ＭＳ Ｐゴシック" pitchFamily="50" charset="-128"/>
                <a:ea typeface="ＭＳ Ｐゴシック" pitchFamily="50" charset="-128"/>
              </a:rPr>
              <a:t>億円）を上回る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○工業の出荷額は</a:t>
            </a:r>
            <a:r>
              <a:rPr lang="en-US" altLang="zh-TW" sz="1100" dirty="0">
                <a:latin typeface="ＭＳ Ｐゴシック" pitchFamily="50" charset="-128"/>
                <a:ea typeface="ＭＳ Ｐゴシック" pitchFamily="50" charset="-128"/>
              </a:rPr>
              <a:t>4,998</a:t>
            </a:r>
            <a:r>
              <a:rPr lang="zh-TW" altLang="en-US" sz="1100" dirty="0">
                <a:latin typeface="ＭＳ Ｐゴシック" pitchFamily="50" charset="-128"/>
                <a:ea typeface="ＭＳ Ｐゴシック" pitchFamily="50" charset="-128"/>
              </a:rPr>
              <a:t>億円</a:t>
            </a:r>
            <a:r>
              <a:rPr lang="ja-JP" altLang="en-US" sz="1100" dirty="0">
                <a:latin typeface="ＭＳ Ｐゴシック" pitchFamily="50" charset="-128"/>
                <a:ea typeface="ＭＳ Ｐゴシック" pitchFamily="50" charset="-128"/>
              </a:rPr>
              <a:t>で高槻市（</a:t>
            </a:r>
            <a:r>
              <a:rPr lang="en-US" altLang="ja-JP" sz="1100" dirty="0">
                <a:latin typeface="ＭＳ Ｐゴシック" pitchFamily="50" charset="-128"/>
                <a:ea typeface="ＭＳ Ｐゴシック" pitchFamily="50" charset="-128"/>
              </a:rPr>
              <a:t>3,838</a:t>
            </a:r>
            <a:r>
              <a:rPr lang="ja-JP" altLang="en-US" sz="1100" dirty="0">
                <a:latin typeface="ＭＳ Ｐゴシック" pitchFamily="50" charset="-128"/>
                <a:ea typeface="ＭＳ Ｐゴシック" pitchFamily="50" charset="-128"/>
              </a:rPr>
              <a:t>億円）を上回る</a:t>
            </a: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まち・暮らし</a:t>
            </a:r>
            <a:r>
              <a:rPr lang="en-US" altLang="ja-JP" sz="1100" dirty="0">
                <a:latin typeface="HGP創英角ｺﾞｼｯｸUB" pitchFamily="50" charset="-128"/>
                <a:ea typeface="HGP創英角ｺﾞｼｯｸUB" pitchFamily="50" charset="-128"/>
              </a:rPr>
              <a:t>】</a:t>
            </a:r>
          </a:p>
          <a:p>
            <a:pPr marL="85725" indent="-85725">
              <a:buFont typeface="Wingdings" pitchFamily="2" charset="2"/>
              <a:buNone/>
              <a:defRPr/>
            </a:pPr>
            <a:r>
              <a:rPr lang="en-US" altLang="ja-JP" sz="1100" dirty="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建物用途割合は住居が</a:t>
            </a:r>
            <a:r>
              <a:rPr lang="en-US" altLang="ja-JP" sz="1100" dirty="0">
                <a:latin typeface="ＭＳ Ｐゴシック" pitchFamily="50" charset="-128"/>
                <a:ea typeface="ＭＳ Ｐゴシック" pitchFamily="50" charset="-128"/>
              </a:rPr>
              <a:t>51.5</a:t>
            </a:r>
            <a:r>
              <a:rPr lang="ja-JP" altLang="en-US" sz="1100" dirty="0">
                <a:latin typeface="ＭＳ Ｐゴシック" pitchFamily="50" charset="-128"/>
                <a:ea typeface="ＭＳ Ｐゴシック" pitchFamily="50" charset="-128"/>
              </a:rPr>
              <a:t>％で、堺市と同程度</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○就業前児童</a:t>
            </a:r>
            <a:r>
              <a:rPr lang="en-US" altLang="ja-JP" sz="1100" dirty="0">
                <a:latin typeface="ＭＳ Ｐゴシック" pitchFamily="50" charset="-128"/>
                <a:ea typeface="ＭＳ Ｐゴシック" pitchFamily="50" charset="-128"/>
              </a:rPr>
              <a:t>100</a:t>
            </a:r>
            <a:r>
              <a:rPr lang="ja-JP" altLang="en-US" sz="1100" dirty="0">
                <a:latin typeface="ＭＳ Ｐゴシック" pitchFamily="50" charset="-128"/>
                <a:ea typeface="ＭＳ Ｐゴシック" pitchFamily="50" charset="-128"/>
              </a:rPr>
              <a:t>人あたりの認可保育所定員数は</a:t>
            </a:r>
            <a:r>
              <a:rPr lang="en-US" altLang="ja-JP" sz="1100" dirty="0">
                <a:latin typeface="ＭＳ Ｐゴシック" pitchFamily="50" charset="-128"/>
                <a:ea typeface="ＭＳ Ｐゴシック" pitchFamily="50" charset="-128"/>
              </a:rPr>
              <a:t>45.3</a:t>
            </a:r>
            <a:r>
              <a:rPr lang="ja-JP" altLang="en-US" sz="1100" dirty="0">
                <a:latin typeface="ＭＳ Ｐゴシック" pitchFamily="50" charset="-128"/>
                <a:ea typeface="ＭＳ Ｐゴシック" pitchFamily="50" charset="-128"/>
              </a:rPr>
              <a:t>人で、比較都市いずれも上回る</a:t>
            </a:r>
            <a:endParaRPr lang="en-US" altLang="ja-JP" sz="1100" dirty="0">
              <a:ea typeface="ＭＳ Ｐゴシック" pitchFamily="50" charset="-128"/>
            </a:endParaRPr>
          </a:p>
          <a:p>
            <a:pPr marL="85725" indent="-85725">
              <a:buFont typeface="Wingdings" pitchFamily="2" charset="2"/>
              <a:buNone/>
              <a:defRPr/>
            </a:pPr>
            <a:r>
              <a:rPr lang="ja-JP" altLang="en-US" sz="1100" dirty="0">
                <a:latin typeface="ＭＳ Ｐゴシック" pitchFamily="50" charset="-128"/>
                <a:ea typeface="ＭＳ Ｐゴシック" pitchFamily="50" charset="-128"/>
              </a:rPr>
              <a:t>○千人あたりの病院・診療所数は</a:t>
            </a:r>
            <a:r>
              <a:rPr lang="en-US" altLang="ja-JP" sz="1100" dirty="0">
                <a:latin typeface="ＭＳ Ｐゴシック" pitchFamily="50" charset="-128"/>
                <a:ea typeface="ＭＳ Ｐゴシック" pitchFamily="50" charset="-128"/>
              </a:rPr>
              <a:t>2.1</a:t>
            </a:r>
            <a:r>
              <a:rPr lang="ja-JP" altLang="en-US" sz="1100" dirty="0">
                <a:latin typeface="ＭＳ Ｐゴシック" pitchFamily="50" charset="-128"/>
                <a:ea typeface="ＭＳ Ｐゴシック" pitchFamily="50" charset="-128"/>
              </a:rPr>
              <a:t>ヵ所で、比較都市をいずれも上回る</a:t>
            </a:r>
          </a:p>
          <a:p>
            <a:pPr marL="85725" indent="-85725">
              <a:buFont typeface="Wingdings" pitchFamily="2" charset="2"/>
              <a:buNone/>
              <a:defRPr/>
            </a:pP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sp>
        <p:nvSpPr>
          <p:cNvPr id="4112" name="Rectangle 1"/>
          <p:cNvSpPr>
            <a:spLocks noChangeArrowheads="1"/>
          </p:cNvSpPr>
          <p:nvPr/>
        </p:nvSpPr>
        <p:spPr bwMode="auto">
          <a:xfrm>
            <a:off x="139700" y="352425"/>
            <a:ext cx="4010025" cy="2678113"/>
          </a:xfrm>
          <a:prstGeom prst="rect">
            <a:avLst/>
          </a:prstGeom>
          <a:noFill/>
          <a:ln w="9525">
            <a:noFill/>
            <a:miter lim="800000"/>
            <a:headEnd/>
            <a:tailEnd/>
          </a:ln>
        </p:spPr>
        <p:txBody>
          <a:bodyPr anchor="ctr">
            <a:spAutoFit/>
          </a:bodyPr>
          <a:lstStyle/>
          <a:p>
            <a:r>
              <a:rPr lang="ja-JP" altLang="ja-JP" sz="1200" b="1">
                <a:latin typeface="HG創英角ｺﾞｼｯｸUB" pitchFamily="49" charset="-128"/>
                <a:ea typeface="HG創英角ｺﾞｼｯｸUB" pitchFamily="49" charset="-128"/>
                <a:cs typeface="Times New Roman" pitchFamily="18" charset="0"/>
              </a:rPr>
              <a:t>○日本で最も高層の商業ビルであるあべのハルカスや、天王寺公園や長居公園</a:t>
            </a:r>
            <a:r>
              <a:rPr lang="ja-JP" altLang="en-US" sz="1200" b="1">
                <a:latin typeface="HG創英角ｺﾞｼｯｸUB" pitchFamily="49" charset="-128"/>
                <a:ea typeface="HG創英角ｺﾞｼｯｸUB" pitchFamily="49" charset="-128"/>
                <a:cs typeface="Times New Roman" pitchFamily="18" charset="0"/>
              </a:rPr>
              <a:t>などのみどり</a:t>
            </a:r>
            <a:r>
              <a:rPr lang="ja-JP" altLang="ja-JP" sz="1200" b="1">
                <a:latin typeface="HG創英角ｺﾞｼｯｸUB" pitchFamily="49" charset="-128"/>
                <a:ea typeface="HG創英角ｺﾞｼｯｸUB" pitchFamily="49" charset="-128"/>
                <a:cs typeface="Times New Roman" pitchFamily="18" charset="0"/>
              </a:rPr>
              <a:t>、コリアタウンや平野環壕集落といった</a:t>
            </a:r>
            <a:r>
              <a:rPr lang="ja-JP" altLang="en-US" sz="1200" b="1">
                <a:latin typeface="HG創英角ｺﾞｼｯｸUB" pitchFamily="49" charset="-128"/>
                <a:ea typeface="HG創英角ｺﾞｼｯｸUB" pitchFamily="49" charset="-128"/>
                <a:cs typeface="Times New Roman" pitchFamily="18" charset="0"/>
              </a:rPr>
              <a:t>個性豊かな</a:t>
            </a:r>
            <a:r>
              <a:rPr lang="ja-JP" altLang="ja-JP" sz="1200" b="1">
                <a:latin typeface="HG創英角ｺﾞｼｯｸUB" pitchFamily="49" charset="-128"/>
                <a:ea typeface="HG創英角ｺﾞｼｯｸUB" pitchFamily="49" charset="-128"/>
                <a:cs typeface="Times New Roman" pitchFamily="18" charset="0"/>
              </a:rPr>
              <a:t>まちなみなどを有</a:t>
            </a:r>
            <a:r>
              <a:rPr lang="ja-JP" altLang="en-US" sz="1200" b="1">
                <a:latin typeface="HG創英角ｺﾞｼｯｸUB" pitchFamily="49" charset="-128"/>
                <a:ea typeface="HG創英角ｺﾞｼｯｸUB" pitchFamily="49" charset="-128"/>
                <a:cs typeface="Times New Roman" pitchFamily="18" charset="0"/>
              </a:rPr>
              <a:t>し</a:t>
            </a:r>
            <a:r>
              <a:rPr lang="ja-JP" altLang="ja-JP" sz="1200" b="1">
                <a:latin typeface="HG創英角ｺﾞｼｯｸUB" pitchFamily="49" charset="-128"/>
                <a:ea typeface="HG創英角ｺﾞｼｯｸUB" pitchFamily="49" charset="-128"/>
                <a:cs typeface="Times New Roman" pitchFamily="18" charset="0"/>
              </a:rPr>
              <a:t>、文教地区として学校も多く立地。</a:t>
            </a:r>
            <a:r>
              <a:rPr lang="ja-JP" altLang="en-US" sz="1200" b="1">
                <a:latin typeface="HG創英角ｺﾞｼｯｸUB" pitchFamily="49" charset="-128"/>
                <a:ea typeface="HG創英角ｺﾞｼｯｸUB" pitchFamily="49" charset="-128"/>
                <a:cs typeface="Times New Roman" pitchFamily="18" charset="0"/>
              </a:rPr>
              <a:t>歴史・文化豊かな居住環境と賑わい・集客機能などを有する都市</a:t>
            </a:r>
          </a:p>
          <a:p>
            <a:r>
              <a:rPr lang="ja-JP" altLang="ja-JP" sz="1200" b="1">
                <a:latin typeface="HG創英角ｺﾞｼｯｸUB" pitchFamily="49" charset="-128"/>
                <a:ea typeface="HG創英角ｺﾞｼｯｸUB" pitchFamily="49" charset="-128"/>
                <a:cs typeface="Times New Roman" pitchFamily="18" charset="0"/>
              </a:rPr>
              <a:t>○天王寺・阿倍野地区では</a:t>
            </a:r>
            <a:r>
              <a:rPr lang="ja-JP" altLang="en-US" sz="1200" b="1">
                <a:latin typeface="HG創英角ｺﾞｼｯｸUB" pitchFamily="49" charset="-128"/>
                <a:ea typeface="HG創英角ｺﾞｼｯｸUB" pitchFamily="49" charset="-128"/>
                <a:cs typeface="Times New Roman" pitchFamily="18" charset="0"/>
              </a:rPr>
              <a:t>、</a:t>
            </a:r>
            <a:r>
              <a:rPr lang="ja-JP" altLang="ja-JP" sz="1200" b="1">
                <a:latin typeface="HG創英角ｺﾞｼｯｸUB" pitchFamily="49" charset="-128"/>
                <a:ea typeface="HG創英角ｺﾞｼｯｸUB" pitchFamily="49" charset="-128"/>
                <a:cs typeface="Times New Roman" pitchFamily="18" charset="0"/>
              </a:rPr>
              <a:t>民間活力により整備された天王寺公園エントランスエリア「てんしば」や、ナイト</a:t>
            </a:r>
            <a:r>
              <a:rPr lang="en-US" altLang="ja-JP" sz="1200" b="1">
                <a:latin typeface="HG創英角ｺﾞｼｯｸUB" pitchFamily="49" charset="-128"/>
                <a:ea typeface="HG創英角ｺﾞｼｯｸUB" pitchFamily="49" charset="-128"/>
                <a:cs typeface="Times New Roman" pitchFamily="18" charset="0"/>
              </a:rPr>
              <a:t>ZOO</a:t>
            </a:r>
            <a:r>
              <a:rPr lang="ja-JP" altLang="ja-JP" sz="1200" b="1">
                <a:latin typeface="HG創英角ｺﾞｼｯｸUB" pitchFamily="49" charset="-128"/>
                <a:ea typeface="HG創英角ｺﾞｼｯｸUB" pitchFamily="49" charset="-128"/>
                <a:cs typeface="Times New Roman" pitchFamily="18" charset="0"/>
              </a:rPr>
              <a:t>など新たな魅力づくりが進む天王寺</a:t>
            </a:r>
            <a:r>
              <a:rPr lang="ja-JP" altLang="en-US" sz="1200" b="1">
                <a:latin typeface="HG創英角ｺﾞｼｯｸUB" pitchFamily="49" charset="-128"/>
                <a:ea typeface="HG創英角ｺﾞｼｯｸUB" pitchFamily="49" charset="-128"/>
                <a:cs typeface="Times New Roman" pitchFamily="18" charset="0"/>
              </a:rPr>
              <a:t>動物園</a:t>
            </a:r>
            <a:r>
              <a:rPr lang="ja-JP" altLang="ja-JP" sz="1200" b="1">
                <a:latin typeface="HG創英角ｺﾞｼｯｸUB" pitchFamily="49" charset="-128"/>
                <a:ea typeface="HG創英角ｺﾞｼｯｸUB" pitchFamily="49" charset="-128"/>
                <a:cs typeface="Times New Roman" pitchFamily="18" charset="0"/>
              </a:rPr>
              <a:t>など、都市魅力向上の取組みが進む</a:t>
            </a:r>
          </a:p>
          <a:p>
            <a:r>
              <a:rPr lang="ja-JP" altLang="ja-JP" sz="1200" b="1">
                <a:latin typeface="HG創英角ｺﾞｼｯｸUB" pitchFamily="49" charset="-128"/>
                <a:ea typeface="HG創英角ｺﾞｼｯｸUB" pitchFamily="49" charset="-128"/>
                <a:cs typeface="Times New Roman" pitchFamily="18" charset="0"/>
              </a:rPr>
              <a:t>○日本有数の大規模な陸上競技場・植物園・自然史博物館等を有する長居公園では、スタジアム改修を</a:t>
            </a:r>
            <a:r>
              <a:rPr lang="ja-JP" altLang="en-US" sz="1200" b="1">
                <a:latin typeface="HG創英角ｺﾞｼｯｸUB" pitchFamily="49" charset="-128"/>
                <a:ea typeface="HG創英角ｺﾞｼｯｸUB" pitchFamily="49" charset="-128"/>
                <a:cs typeface="Times New Roman" pitchFamily="18" charset="0"/>
              </a:rPr>
              <a:t>核</a:t>
            </a:r>
            <a:r>
              <a:rPr lang="ja-JP" altLang="ja-JP" sz="1200" b="1">
                <a:latin typeface="HG創英角ｺﾞｼｯｸUB" pitchFamily="49" charset="-128"/>
                <a:ea typeface="HG創英角ｺﾞｼｯｸUB" pitchFamily="49" charset="-128"/>
                <a:cs typeface="Times New Roman" pitchFamily="18" charset="0"/>
              </a:rPr>
              <a:t>としたサッカー拠点の形成も計画されている</a:t>
            </a:r>
          </a:p>
          <a:p>
            <a:r>
              <a:rPr lang="ja-JP" altLang="ja-JP" sz="1200" b="1">
                <a:latin typeface="HG創英角ｺﾞｼｯｸUB" pitchFamily="49" charset="-128"/>
                <a:ea typeface="HG創英角ｺﾞｼｯｸUB" pitchFamily="49" charset="-128"/>
                <a:cs typeface="Times New Roman" pitchFamily="18" charset="0"/>
              </a:rPr>
              <a:t>○</a:t>
            </a:r>
            <a:r>
              <a:rPr lang="en-US" altLang="ja-JP" sz="1200" b="1">
                <a:latin typeface="HG創英角ｺﾞｼｯｸUB" pitchFamily="49" charset="-128"/>
                <a:ea typeface="HG創英角ｺﾞｼｯｸUB" pitchFamily="49" charset="-128"/>
                <a:cs typeface="Times New Roman" pitchFamily="18" charset="0"/>
              </a:rPr>
              <a:t>JR</a:t>
            </a:r>
            <a:r>
              <a:rPr lang="ja-JP" altLang="ja-JP" sz="1200" b="1">
                <a:latin typeface="HG創英角ｺﾞｼｯｸUB" pitchFamily="49" charset="-128"/>
                <a:ea typeface="HG創英角ｺﾞｼｯｸUB" pitchFamily="49" charset="-128"/>
                <a:cs typeface="Times New Roman" pitchFamily="18" charset="0"/>
              </a:rPr>
              <a:t>おおさか東線の全線開業により、新大阪駅へのアクセス改善などの交通利便性の向上が見込まれる</a:t>
            </a:r>
          </a:p>
        </p:txBody>
      </p:sp>
      <p:sp>
        <p:nvSpPr>
          <p:cNvPr id="97" name="正方形/長方形 96"/>
          <p:cNvSpPr/>
          <p:nvPr/>
        </p:nvSpPr>
        <p:spPr bwMode="gray">
          <a:xfrm>
            <a:off x="5816600" y="2736850"/>
            <a:ext cx="79375" cy="746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4114" name="テキスト ボックス 24"/>
          <p:cNvSpPr txBox="1">
            <a:spLocks noChangeArrowheads="1"/>
          </p:cNvSpPr>
          <p:nvPr/>
        </p:nvSpPr>
        <p:spPr bwMode="gray">
          <a:xfrm>
            <a:off x="4383088" y="47625"/>
            <a:ext cx="183356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地域の特徴</a:t>
            </a:r>
          </a:p>
        </p:txBody>
      </p:sp>
      <p:sp>
        <p:nvSpPr>
          <p:cNvPr id="4115" name="テキスト ボックス 57"/>
          <p:cNvSpPr>
            <a:spLocks noChangeArrowheads="1"/>
          </p:cNvSpPr>
          <p:nvPr/>
        </p:nvSpPr>
        <p:spPr bwMode="auto">
          <a:xfrm>
            <a:off x="4511675" y="6237288"/>
            <a:ext cx="5187950" cy="468312"/>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東部を南北に平野川・平野川分水路、南を東西に大和川</a:t>
            </a:r>
            <a:r>
              <a:rPr lang="ja-JP" altLang="ja-JP" sz="1100"/>
              <a:t>が流れる</a:t>
            </a:r>
            <a:r>
              <a:rPr lang="ja-JP" altLang="en-US" sz="1100"/>
              <a:t>。</a:t>
            </a:r>
          </a:p>
        </p:txBody>
      </p:sp>
      <p:sp>
        <p:nvSpPr>
          <p:cNvPr id="51" name="円/楕円 50"/>
          <p:cNvSpPr/>
          <p:nvPr/>
        </p:nvSpPr>
        <p:spPr bwMode="gray">
          <a:xfrm>
            <a:off x="5595938" y="2159000"/>
            <a:ext cx="312737" cy="325438"/>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正方形/長方形 53"/>
          <p:cNvSpPr/>
          <p:nvPr/>
        </p:nvSpPr>
        <p:spPr bwMode="gray">
          <a:xfrm>
            <a:off x="5627688" y="2301875"/>
            <a:ext cx="79375" cy="746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58" name="円/楕円 57"/>
          <p:cNvSpPr/>
          <p:nvPr/>
        </p:nvSpPr>
        <p:spPr bwMode="gray">
          <a:xfrm>
            <a:off x="5961063" y="4484688"/>
            <a:ext cx="576262" cy="360362"/>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2" name="正方形/長方形 61"/>
          <p:cNvSpPr/>
          <p:nvPr/>
        </p:nvSpPr>
        <p:spPr bwMode="gray">
          <a:xfrm>
            <a:off x="4435475" y="1760538"/>
            <a:ext cx="976313" cy="3603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天王寺公園</a:t>
            </a:r>
            <a:endParaRPr lang="en-US" altLang="ja-JP" sz="900" dirty="0">
              <a:solidFill>
                <a:schemeClr val="tx1"/>
              </a:solidFill>
            </a:endParaRPr>
          </a:p>
          <a:p>
            <a:pPr algn="ctr">
              <a:defRPr/>
            </a:pPr>
            <a:r>
              <a:rPr lang="ja-JP" altLang="en-US" sz="900" dirty="0">
                <a:solidFill>
                  <a:schemeClr val="tx1"/>
                </a:solidFill>
              </a:rPr>
              <a:t>（てんしば）</a:t>
            </a:r>
            <a:endParaRPr lang="en-US" altLang="ja-JP" sz="900" dirty="0">
              <a:solidFill>
                <a:schemeClr val="tx1"/>
              </a:solidFill>
            </a:endParaRPr>
          </a:p>
        </p:txBody>
      </p:sp>
      <p:sp>
        <p:nvSpPr>
          <p:cNvPr id="64" name="正方形/長方形 63"/>
          <p:cNvSpPr/>
          <p:nvPr/>
        </p:nvSpPr>
        <p:spPr bwMode="gray">
          <a:xfrm>
            <a:off x="4435475" y="2239963"/>
            <a:ext cx="976313" cy="1793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天王寺動物園</a:t>
            </a:r>
            <a:endParaRPr lang="en-US" altLang="ja-JP" sz="900" dirty="0">
              <a:solidFill>
                <a:schemeClr val="tx1"/>
              </a:solidFill>
            </a:endParaRPr>
          </a:p>
        </p:txBody>
      </p:sp>
      <p:sp>
        <p:nvSpPr>
          <p:cNvPr id="68" name="円/楕円 67"/>
          <p:cNvSpPr/>
          <p:nvPr/>
        </p:nvSpPr>
        <p:spPr bwMode="gray">
          <a:xfrm>
            <a:off x="6948488" y="1731963"/>
            <a:ext cx="360362" cy="11271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円/楕円 70"/>
          <p:cNvSpPr/>
          <p:nvPr/>
        </p:nvSpPr>
        <p:spPr bwMode="gray">
          <a:xfrm rot="16200000">
            <a:off x="5594350" y="2513013"/>
            <a:ext cx="384175" cy="37147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7" name="円/楕円 66"/>
          <p:cNvSpPr/>
          <p:nvPr/>
        </p:nvSpPr>
        <p:spPr bwMode="gray">
          <a:xfrm rot="16200000">
            <a:off x="7408069" y="1805782"/>
            <a:ext cx="828675" cy="80803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0" name="正方形/長方形 69"/>
          <p:cNvSpPr/>
          <p:nvPr/>
        </p:nvSpPr>
        <p:spPr bwMode="gray">
          <a:xfrm>
            <a:off x="6969125" y="1484313"/>
            <a:ext cx="863600" cy="219075"/>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コリアタウン</a:t>
            </a:r>
            <a:endParaRPr lang="en-US" altLang="ja-JP" sz="900" dirty="0">
              <a:solidFill>
                <a:schemeClr val="tx1"/>
              </a:solidFill>
            </a:endParaRPr>
          </a:p>
        </p:txBody>
      </p:sp>
      <p:sp>
        <p:nvSpPr>
          <p:cNvPr id="72" name="円/楕円 71"/>
          <p:cNvSpPr/>
          <p:nvPr/>
        </p:nvSpPr>
        <p:spPr bwMode="gray">
          <a:xfrm rot="16200000">
            <a:off x="7905750" y="2852738"/>
            <a:ext cx="863600" cy="8636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73" name="直線コネクタ 72"/>
          <p:cNvCxnSpPr>
            <a:stCxn id="72" idx="5"/>
            <a:endCxn id="116" idx="1"/>
          </p:cNvCxnSpPr>
          <p:nvPr/>
        </p:nvCxnSpPr>
        <p:spPr bwMode="gray">
          <a:xfrm flipV="1">
            <a:off x="8642350" y="2433638"/>
            <a:ext cx="87313" cy="546100"/>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2" name="正方形/長方形 81"/>
          <p:cNvSpPr/>
          <p:nvPr/>
        </p:nvSpPr>
        <p:spPr bwMode="gray">
          <a:xfrm>
            <a:off x="8624888" y="3429000"/>
            <a:ext cx="1092200" cy="1793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dirty="0">
                <a:solidFill>
                  <a:schemeClr val="tx1"/>
                </a:solidFill>
              </a:rPr>
              <a:t>JR</a:t>
            </a:r>
            <a:r>
              <a:rPr lang="ja-JP" altLang="en-US" sz="900" dirty="0">
                <a:solidFill>
                  <a:schemeClr val="tx1"/>
                </a:solidFill>
              </a:rPr>
              <a:t>おおさか東線</a:t>
            </a:r>
            <a:endParaRPr lang="en-US" altLang="ja-JP" sz="900" dirty="0">
              <a:solidFill>
                <a:schemeClr val="tx1"/>
              </a:solidFill>
            </a:endParaRPr>
          </a:p>
        </p:txBody>
      </p:sp>
      <p:sp>
        <p:nvSpPr>
          <p:cNvPr id="69" name="正方形/長方形 68"/>
          <p:cNvSpPr/>
          <p:nvPr/>
        </p:nvSpPr>
        <p:spPr bwMode="gray">
          <a:xfrm>
            <a:off x="5070475" y="4589463"/>
            <a:ext cx="792163"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長居公園</a:t>
            </a:r>
            <a:endParaRPr lang="en-US" altLang="ja-JP" sz="900" dirty="0">
              <a:solidFill>
                <a:schemeClr val="tx1"/>
              </a:solidFill>
            </a:endParaRPr>
          </a:p>
        </p:txBody>
      </p:sp>
      <p:sp>
        <p:nvSpPr>
          <p:cNvPr id="74" name="正方形/長方形 73"/>
          <p:cNvSpPr/>
          <p:nvPr/>
        </p:nvSpPr>
        <p:spPr bwMode="gray">
          <a:xfrm>
            <a:off x="5861050" y="2876550"/>
            <a:ext cx="1008063"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900" dirty="0">
                <a:solidFill>
                  <a:schemeClr val="tx1"/>
                </a:solidFill>
              </a:rPr>
              <a:t>あべのハルカス</a:t>
            </a:r>
            <a:endParaRPr lang="en-US" altLang="ja-JP" sz="900" dirty="0">
              <a:solidFill>
                <a:schemeClr val="tx1"/>
              </a:solidFill>
            </a:endParaRPr>
          </a:p>
        </p:txBody>
      </p:sp>
      <p:sp>
        <p:nvSpPr>
          <p:cNvPr id="75" name="正方形/長方形 74"/>
          <p:cNvSpPr/>
          <p:nvPr/>
        </p:nvSpPr>
        <p:spPr bwMode="gray">
          <a:xfrm>
            <a:off x="5816600" y="1773238"/>
            <a:ext cx="647700" cy="215900"/>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defRPr/>
            </a:pPr>
            <a:r>
              <a:rPr lang="ja-JP" altLang="en-US" sz="900" dirty="0"/>
              <a:t>四天王寺</a:t>
            </a:r>
          </a:p>
        </p:txBody>
      </p:sp>
      <p:sp>
        <p:nvSpPr>
          <p:cNvPr id="57" name="正方形/長方形 27"/>
          <p:cNvSpPr>
            <a:spLocks noChangeArrowheads="1"/>
          </p:cNvSpPr>
          <p:nvPr/>
        </p:nvSpPr>
        <p:spPr bwMode="auto">
          <a:xfrm>
            <a:off x="8863012" y="657479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-93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2" name="Rectangle 26"/>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試案Ｃ（６区Ｃ案） 　特別区基礎データ①</a:t>
            </a:r>
          </a:p>
        </p:txBody>
      </p:sp>
      <p:pic>
        <p:nvPicPr>
          <p:cNvPr id="5123" name="Picture 88"/>
          <p:cNvPicPr>
            <a:picLocks noChangeAspect="1" noChangeArrowheads="1"/>
          </p:cNvPicPr>
          <p:nvPr/>
        </p:nvPicPr>
        <p:blipFill>
          <a:blip r:embed="rId2" cstate="print"/>
          <a:srcRect/>
          <a:stretch>
            <a:fillRect/>
          </a:stretch>
        </p:blipFill>
        <p:spPr bwMode="auto">
          <a:xfrm>
            <a:off x="225425" y="538163"/>
            <a:ext cx="9428163" cy="6275387"/>
          </a:xfrm>
          <a:prstGeom prst="rect">
            <a:avLst/>
          </a:prstGeom>
          <a:noFill/>
          <a:ln w="9525">
            <a:noFill/>
            <a:miter lim="800000"/>
            <a:headEnd/>
            <a:tailEnd/>
          </a:ln>
        </p:spPr>
      </p:pic>
      <p:sp>
        <p:nvSpPr>
          <p:cNvPr id="4"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-58</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5" name="Picture 5"/>
          <p:cNvPicPr>
            <a:picLocks noChangeArrowheads="1"/>
          </p:cNvPicPr>
          <p:nvPr/>
        </p:nvPicPr>
        <p:blipFill>
          <a:blip r:embed="rId2" cstate="print"/>
          <a:srcRect/>
          <a:stretch>
            <a:fillRect/>
          </a:stretch>
        </p:blipFill>
        <p:spPr bwMode="auto">
          <a:xfrm>
            <a:off x="2864768" y="1268760"/>
            <a:ext cx="3563620" cy="2485644"/>
          </a:xfrm>
          <a:prstGeom prst="rect">
            <a:avLst/>
          </a:prstGeom>
          <a:noFill/>
          <a:ln w="9525">
            <a:noFill/>
            <a:miter lim="800000"/>
            <a:headEnd/>
            <a:tailEnd/>
          </a:ln>
          <a:effectLst/>
        </p:spPr>
      </p:pic>
      <p:pic>
        <p:nvPicPr>
          <p:cNvPr id="168963" name="Picture 3"/>
          <p:cNvPicPr>
            <a:picLocks noChangeArrowheads="1"/>
          </p:cNvPicPr>
          <p:nvPr/>
        </p:nvPicPr>
        <p:blipFill>
          <a:blip r:embed="rId3" cstate="print"/>
          <a:srcRect/>
          <a:stretch>
            <a:fillRect/>
          </a:stretch>
        </p:blipFill>
        <p:spPr bwMode="auto">
          <a:xfrm>
            <a:off x="2936776" y="4293096"/>
            <a:ext cx="3473196" cy="2402840"/>
          </a:xfrm>
          <a:prstGeom prst="rect">
            <a:avLst/>
          </a:prstGeom>
          <a:noFill/>
          <a:ln w="9525">
            <a:noFill/>
            <a:miter lim="800000"/>
            <a:headEnd/>
            <a:tailEnd/>
          </a:ln>
          <a:effectLst/>
        </p:spPr>
      </p:pic>
      <p:pic>
        <p:nvPicPr>
          <p:cNvPr id="168962" name="Picture 2"/>
          <p:cNvPicPr>
            <a:picLocks noChangeArrowheads="1"/>
          </p:cNvPicPr>
          <p:nvPr/>
        </p:nvPicPr>
        <p:blipFill>
          <a:blip r:embed="rId4" cstate="print"/>
          <a:srcRect/>
          <a:stretch>
            <a:fillRect/>
          </a:stretch>
        </p:blipFill>
        <p:spPr bwMode="auto">
          <a:xfrm>
            <a:off x="6402705" y="1268760"/>
            <a:ext cx="3503295" cy="2485644"/>
          </a:xfrm>
          <a:prstGeom prst="rect">
            <a:avLst/>
          </a:prstGeom>
          <a:noFill/>
          <a:ln w="9525">
            <a:noFill/>
            <a:miter lim="800000"/>
            <a:headEnd/>
            <a:tailEnd/>
          </a:ln>
          <a:effectLst/>
        </p:spPr>
      </p:pic>
      <p:sp>
        <p:nvSpPr>
          <p:cNvPr id="5122" name="タイトル 3"/>
          <p:cNvSpPr txBox="1">
            <a:spLocks/>
          </p:cNvSpPr>
          <p:nvPr/>
        </p:nvSpPr>
        <p:spPr bwMode="auto">
          <a:xfrm>
            <a:off x="117475" y="620713"/>
            <a:ext cx="9671050" cy="6127750"/>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25" name="テキスト ボックス 24"/>
          <p:cNvSpPr txBox="1"/>
          <p:nvPr/>
        </p:nvSpPr>
        <p:spPr bwMode="gray">
          <a:xfrm>
            <a:off x="271463" y="523875"/>
            <a:ext cx="4291012"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1</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5124" name="テキスト ボックス 24"/>
          <p:cNvSpPr txBox="1">
            <a:spLocks noChangeArrowheads="1"/>
          </p:cNvSpPr>
          <p:nvPr/>
        </p:nvSpPr>
        <p:spPr bwMode="auto">
          <a:xfrm>
            <a:off x="193675" y="765175"/>
            <a:ext cx="390525" cy="5903913"/>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人口・面積</a:t>
            </a:r>
          </a:p>
        </p:txBody>
      </p:sp>
      <p:sp>
        <p:nvSpPr>
          <p:cNvPr id="5125" name="正方形/長方形 25"/>
          <p:cNvSpPr>
            <a:spLocks noChangeArrowheads="1"/>
          </p:cNvSpPr>
          <p:nvPr/>
        </p:nvSpPr>
        <p:spPr bwMode="gray">
          <a:xfrm>
            <a:off x="0" y="0"/>
            <a:ext cx="9906000"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第六区（天王寺区・生野区・阿倍野区・東住吉区・平野区）</a:t>
            </a:r>
          </a:p>
        </p:txBody>
      </p:sp>
      <p:graphicFrame>
        <p:nvGraphicFramePr>
          <p:cNvPr id="20" name="Group 23"/>
          <p:cNvGraphicFramePr>
            <a:graphicFrameLocks noGrp="1"/>
          </p:cNvGraphicFramePr>
          <p:nvPr/>
        </p:nvGraphicFramePr>
        <p:xfrm>
          <a:off x="661988" y="765175"/>
          <a:ext cx="2184000" cy="4825188"/>
        </p:xfrm>
        <a:graphic>
          <a:graphicData uri="http://schemas.openxmlformats.org/drawingml/2006/table">
            <a:tbl>
              <a:tblPr/>
              <a:tblGrid>
                <a:gridCol w="234000"/>
                <a:gridCol w="1014000"/>
                <a:gridCol w="936000"/>
              </a:tblGrid>
              <a:tr h="1238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73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636,454</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374650">
                <a:tc row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年齢別人口割合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11.7%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15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r>
                        <a:rPr kumimoji="1" lang="en-US" altLang="ja-JP" sz="9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歳未満</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60.9%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603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65</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歳以上</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27.4%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〔H47〕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554,067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74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298,541</a:t>
                      </a:r>
                      <a:r>
                        <a:rPr lang="ja-JP" altLang="en-US" sz="1000" b="0" i="0" u="none" strike="noStrike" dirty="0" smtClean="0">
                          <a:solidFill>
                            <a:schemeClr val="tx1"/>
                          </a:solidFill>
                          <a:latin typeface="ＭＳ Ｐゴシック" pitchFamily="50" charset="-128"/>
                          <a:ea typeface="ＭＳ Ｐゴシック" pitchFamily="50" charset="-128"/>
                        </a:rPr>
                        <a:t>世帯</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188913">
                <a:tc rowSpan="5">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世帯構成割合</a:t>
                      </a:r>
                    </a:p>
                  </a:txBody>
                  <a:tcPr marL="0" marR="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単身世帯</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（高齢単身除く）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26.1%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397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高齢者単身世帯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16.7%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3556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人世帯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（高齢者夫婦除く）</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14446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高齢者夫婦世帯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8.4%</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794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人以上世帯）</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30.8</a:t>
                      </a:r>
                      <a:r>
                        <a:rPr lang="en-US" altLang="ja-JP" sz="1000" b="0" i="0" u="none" strike="noStrike" dirty="0">
                          <a:solidFill>
                            <a:schemeClr val="tx1"/>
                          </a:solidFill>
                          <a:latin typeface="ＭＳ Ｐゴシック" pitchFamily="50" charset="-128"/>
                          <a:ea typeface="ＭＳ Ｐゴシック" pitchFamily="50" charset="-128"/>
                        </a:rPr>
                        <a:t>%</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（昼夜間人口比率）</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c hMerge="1">
                  <a:txBody>
                    <a:bodyPr/>
                    <a:lstStyle/>
                    <a:p>
                      <a:endParaRPr kumimoji="1" lang="ja-JP" altLang="en-US"/>
                    </a:p>
                  </a:txBody>
                  <a:tcPr/>
                </a:tc>
                <a:tc>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663,562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80000"/>
                      </a:srgbClr>
                    </a:solid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14,393</a:t>
                      </a:r>
                      <a:r>
                        <a:rPr lang="ja-JP" altLang="en-US" sz="1000" b="0" i="0" u="none" strike="noStrike" dirty="0" smtClean="0">
                          <a:solidFill>
                            <a:schemeClr val="tx1"/>
                          </a:solidFill>
                          <a:latin typeface="ＭＳ Ｐゴシック" pitchFamily="50" charset="-128"/>
                          <a:ea typeface="ＭＳ Ｐゴシック" pitchFamily="50" charset="-128"/>
                        </a:rPr>
                        <a:t>人</a:t>
                      </a:r>
                      <a:r>
                        <a:rPr lang="en-US" altLang="ja-JP" sz="1000" b="0" i="0" u="none" strike="noStrike" dirty="0" smtClean="0">
                          <a:solidFill>
                            <a:schemeClr val="tx1"/>
                          </a:solidFill>
                          <a:latin typeface="ＭＳ Ｐゴシック" pitchFamily="50" charset="-128"/>
                          <a:ea typeface="ＭＳ Ｐゴシック" pitchFamily="50" charset="-128"/>
                        </a:rPr>
                        <a:t>/k㎡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28,909</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面積</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c hMerge="1">
                  <a:txBody>
                    <a:bodyPr/>
                    <a:lstStyle/>
                    <a:p>
                      <a:endParaRPr kumimoji="1" lang="ja-JP" altLang="en-US"/>
                    </a:p>
                  </a:txBody>
                  <a:tcPr/>
                </a:tc>
                <a:tc>
                  <a:txBody>
                    <a:bodyPr/>
                    <a:lstStyle/>
                    <a:p>
                      <a:pPr algn="ctr" fontAlgn="ctr"/>
                      <a:r>
                        <a:rPr lang="en-US" sz="1000" b="0" i="0" u="none" strike="noStrike" dirty="0" smtClean="0">
                          <a:solidFill>
                            <a:schemeClr val="tx1"/>
                          </a:solidFill>
                          <a:latin typeface="ＭＳ Ｐゴシック" pitchFamily="50" charset="-128"/>
                          <a:ea typeface="ＭＳ Ｐゴシック" pitchFamily="50" charset="-128"/>
                        </a:rPr>
                        <a:t>44.22k㎡</a:t>
                      </a:r>
                      <a:endParaRPr 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alpha val="80000"/>
                      </a:srgbClr>
                    </a:solidFill>
                  </a:tcPr>
                </a:tc>
              </a:tr>
            </a:tbl>
          </a:graphicData>
        </a:graphic>
      </p:graphicFrame>
      <p:sp>
        <p:nvSpPr>
          <p:cNvPr id="5186" name="Rectangle 6"/>
          <p:cNvSpPr>
            <a:spLocks noChangeArrowheads="1"/>
          </p:cNvSpPr>
          <p:nvPr/>
        </p:nvSpPr>
        <p:spPr bwMode="auto">
          <a:xfrm>
            <a:off x="2946400" y="3833813"/>
            <a:ext cx="3314700" cy="519112"/>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人口密度は、比較都市をいずれも上回る</a:t>
            </a:r>
          </a:p>
        </p:txBody>
      </p:sp>
      <p:sp>
        <p:nvSpPr>
          <p:cNvPr id="5187" name="Rectangle 7"/>
          <p:cNvSpPr>
            <a:spLocks noChangeArrowheads="1"/>
          </p:cNvSpPr>
          <p:nvPr/>
        </p:nvSpPr>
        <p:spPr bwMode="auto">
          <a:xfrm>
            <a:off x="2946400" y="765175"/>
            <a:ext cx="3313113"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latin typeface="ＭＳ Ｐゴシック" charset="-128"/>
              </a:rPr>
              <a:t>◆</a:t>
            </a:r>
            <a:r>
              <a:rPr lang="ja-JP" altLang="en-US" sz="1000">
                <a:latin typeface="ＭＳ Ｐゴシック" charset="-128"/>
              </a:rPr>
              <a:t>人口は、東大阪市を上回る</a:t>
            </a:r>
          </a:p>
          <a:p>
            <a:r>
              <a:rPr lang="ja-JP" altLang="en-US" sz="1000">
                <a:latin typeface="ＭＳ Ｐゴシック" charset="-128"/>
              </a:rPr>
              <a:t>◆面積は、豊中市を上回る</a:t>
            </a:r>
            <a:r>
              <a:rPr lang="ja-JP" altLang="en-US" sz="1000">
                <a:solidFill>
                  <a:srgbClr val="FF0000"/>
                </a:solidFill>
              </a:rPr>
              <a:t>　</a:t>
            </a:r>
            <a:endParaRPr lang="ja-JP" altLang="en-US" sz="900">
              <a:solidFill>
                <a:srgbClr val="FF0000"/>
              </a:solidFill>
              <a:ea typeface="ＭＳ 明朝" pitchFamily="17" charset="-128"/>
            </a:endParaRPr>
          </a:p>
        </p:txBody>
      </p:sp>
      <p:sp>
        <p:nvSpPr>
          <p:cNvPr id="5188" name="Rectangle 10"/>
          <p:cNvSpPr>
            <a:spLocks noChangeArrowheads="1"/>
          </p:cNvSpPr>
          <p:nvPr/>
        </p:nvSpPr>
        <p:spPr bwMode="auto">
          <a:xfrm>
            <a:off x="6362700" y="765175"/>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昼間人口は、東大阪市を上回る</a:t>
            </a:r>
          </a:p>
          <a:p>
            <a:r>
              <a:rPr lang="ja-JP" altLang="en-US" sz="1000">
                <a:latin typeface="ＭＳ Ｐゴシック" charset="-128"/>
              </a:rPr>
              <a:t>◆昼夜間人口比率は、東大阪市と同程度</a:t>
            </a:r>
          </a:p>
        </p:txBody>
      </p:sp>
      <p:sp>
        <p:nvSpPr>
          <p:cNvPr id="5189" name="Rectangle 11"/>
          <p:cNvSpPr>
            <a:spLocks noChangeArrowheads="1"/>
          </p:cNvSpPr>
          <p:nvPr/>
        </p:nvSpPr>
        <p:spPr bwMode="auto">
          <a:xfrm>
            <a:off x="6851650" y="765175"/>
            <a:ext cx="2338388" cy="163513"/>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昼間人口・昼夜間人口比率</a:t>
            </a:r>
          </a:p>
        </p:txBody>
      </p:sp>
      <p:sp>
        <p:nvSpPr>
          <p:cNvPr id="5190" name="Rectangle 12"/>
          <p:cNvSpPr>
            <a:spLocks noChangeArrowheads="1"/>
          </p:cNvSpPr>
          <p:nvPr/>
        </p:nvSpPr>
        <p:spPr bwMode="auto">
          <a:xfrm>
            <a:off x="6362700" y="3833813"/>
            <a:ext cx="3316288" cy="519112"/>
          </a:xfrm>
          <a:prstGeom prst="rect">
            <a:avLst/>
          </a:prstGeom>
          <a:solidFill>
            <a:srgbClr val="FFCC99"/>
          </a:solidFill>
          <a:ln w="9525" algn="ctr">
            <a:noFill/>
            <a:prstDash val="sysDot"/>
            <a:miter lim="800000"/>
            <a:headEnd/>
            <a:tailEnd/>
          </a:ln>
        </p:spPr>
        <p:txBody>
          <a:bodyPr lIns="36000" tIns="0" rIns="0" bIns="0"/>
          <a:lstStyle/>
          <a:p>
            <a:pPr marL="85725" indent="-85725"/>
            <a:endParaRPr lang="en-US" altLang="ja-JP" sz="1000">
              <a:latin typeface="ＭＳ Ｐゴシック" charset="-128"/>
            </a:endParaRPr>
          </a:p>
          <a:p>
            <a:pPr marL="85725" indent="-85725">
              <a:spcBef>
                <a:spcPct val="15000"/>
              </a:spcBef>
            </a:pPr>
            <a:r>
              <a:rPr lang="en-US" altLang="ja-JP" sz="1000">
                <a:latin typeface="ＭＳ Ｐゴシック" charset="-128"/>
              </a:rPr>
              <a:t>◆</a:t>
            </a:r>
            <a:r>
              <a:rPr lang="ja-JP" altLang="en-US" sz="1000">
                <a:latin typeface="ＭＳ Ｐゴシック" charset="-128"/>
              </a:rPr>
              <a:t>生産年齢人口</a:t>
            </a:r>
            <a:r>
              <a:rPr lang="ja-JP" altLang="en-US" sz="800">
                <a:latin typeface="ＭＳ Ｐゴシック" charset="-128"/>
              </a:rPr>
              <a:t>（</a:t>
            </a:r>
            <a:r>
              <a:rPr lang="en-US" altLang="ja-JP" sz="800">
                <a:latin typeface="ＭＳ Ｐゴシック" charset="-128"/>
              </a:rPr>
              <a:t>15</a:t>
            </a:r>
            <a:r>
              <a:rPr lang="ja-JP" altLang="en-US" sz="800">
                <a:latin typeface="ＭＳ Ｐゴシック" charset="-128"/>
              </a:rPr>
              <a:t>～</a:t>
            </a:r>
            <a:r>
              <a:rPr lang="en-US" altLang="ja-JP" sz="800">
                <a:latin typeface="ＭＳ Ｐゴシック" charset="-128"/>
              </a:rPr>
              <a:t>64</a:t>
            </a:r>
            <a:r>
              <a:rPr lang="ja-JP" altLang="en-US" sz="800">
                <a:latin typeface="ＭＳ Ｐゴシック" charset="-128"/>
              </a:rPr>
              <a:t>歳）</a:t>
            </a:r>
            <a:r>
              <a:rPr lang="ja-JP" altLang="en-US" sz="1000">
                <a:latin typeface="ＭＳ Ｐゴシック" charset="-128"/>
              </a:rPr>
              <a:t>割合は、豊中市と同程度</a:t>
            </a:r>
          </a:p>
        </p:txBody>
      </p:sp>
      <p:sp>
        <p:nvSpPr>
          <p:cNvPr id="5191" name="Rectangle 13"/>
          <p:cNvSpPr>
            <a:spLocks noChangeArrowheads="1"/>
          </p:cNvSpPr>
          <p:nvPr/>
        </p:nvSpPr>
        <p:spPr bwMode="auto">
          <a:xfrm>
            <a:off x="6851650" y="3833813"/>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年齢別人口割合</a:t>
            </a:r>
          </a:p>
        </p:txBody>
      </p:sp>
      <p:sp>
        <p:nvSpPr>
          <p:cNvPr id="5192" name="Rectangle 14"/>
          <p:cNvSpPr>
            <a:spLocks noChangeArrowheads="1"/>
          </p:cNvSpPr>
          <p:nvPr/>
        </p:nvSpPr>
        <p:spPr bwMode="auto">
          <a:xfrm>
            <a:off x="3490913" y="3833813"/>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人口密度</a:t>
            </a:r>
          </a:p>
        </p:txBody>
      </p:sp>
      <p:sp>
        <p:nvSpPr>
          <p:cNvPr id="5193" name="Rectangle 15"/>
          <p:cNvSpPr>
            <a:spLocks noChangeArrowheads="1"/>
          </p:cNvSpPr>
          <p:nvPr/>
        </p:nvSpPr>
        <p:spPr bwMode="auto">
          <a:xfrm>
            <a:off x="3490913" y="765175"/>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人口・面積</a:t>
            </a:r>
          </a:p>
        </p:txBody>
      </p:sp>
      <p:sp>
        <p:nvSpPr>
          <p:cNvPr id="5194" name="Oval 16"/>
          <p:cNvSpPr>
            <a:spLocks noChangeArrowheads="1"/>
          </p:cNvSpPr>
          <p:nvPr/>
        </p:nvSpPr>
        <p:spPr bwMode="auto">
          <a:xfrm>
            <a:off x="4736976" y="2708920"/>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195" name="AutoShape 18"/>
          <p:cNvSpPr>
            <a:spLocks/>
          </p:cNvSpPr>
          <p:nvPr/>
        </p:nvSpPr>
        <p:spPr bwMode="auto">
          <a:xfrm>
            <a:off x="5130800" y="2243138"/>
            <a:ext cx="696913" cy="263525"/>
          </a:xfrm>
          <a:prstGeom prst="borderCallout2">
            <a:avLst>
              <a:gd name="adj1" fmla="val 104820"/>
              <a:gd name="adj2" fmla="val 59417"/>
              <a:gd name="adj3" fmla="val 197593"/>
              <a:gd name="adj4" fmla="val 59704"/>
              <a:gd name="adj5" fmla="val 206631"/>
              <a:gd name="adj6" fmla="val 2309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64</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面積：</a:t>
            </a:r>
            <a:r>
              <a:rPr lang="en-US" altLang="ja-JP" sz="700">
                <a:latin typeface="ＭＳ Ｐゴシック" charset="-128"/>
              </a:rPr>
              <a:t>44k㎡</a:t>
            </a:r>
            <a:endParaRPr lang="ja-JP" altLang="en-US" sz="700">
              <a:latin typeface="ＭＳ Ｐゴシック" charset="-128"/>
            </a:endParaRPr>
          </a:p>
        </p:txBody>
      </p:sp>
      <p:sp>
        <p:nvSpPr>
          <p:cNvPr id="5196" name="Oval 16"/>
          <p:cNvSpPr>
            <a:spLocks noChangeArrowheads="1"/>
          </p:cNvSpPr>
          <p:nvPr/>
        </p:nvSpPr>
        <p:spPr bwMode="auto">
          <a:xfrm>
            <a:off x="7689304" y="1484784"/>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5197" name="AutoShape 18"/>
          <p:cNvSpPr>
            <a:spLocks/>
          </p:cNvSpPr>
          <p:nvPr/>
        </p:nvSpPr>
        <p:spPr bwMode="auto">
          <a:xfrm>
            <a:off x="7859713" y="2205038"/>
            <a:ext cx="698500" cy="263525"/>
          </a:xfrm>
          <a:prstGeom prst="borderCallout2">
            <a:avLst>
              <a:gd name="adj1" fmla="val -2889"/>
              <a:gd name="adj2" fmla="val 41528"/>
              <a:gd name="adj3" fmla="val -54218"/>
              <a:gd name="adj4" fmla="val 40731"/>
              <a:gd name="adj5" fmla="val -181565"/>
              <a:gd name="adj6" fmla="val 1888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66</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104</a:t>
            </a:r>
            <a:r>
              <a:rPr lang="ja-JP" altLang="en-US" sz="700">
                <a:latin typeface="ＭＳ Ｐゴシック" charset="-128"/>
              </a:rPr>
              <a:t>％</a:t>
            </a:r>
          </a:p>
        </p:txBody>
      </p:sp>
      <p:sp>
        <p:nvSpPr>
          <p:cNvPr id="5198" name="AutoShape 93"/>
          <p:cNvSpPr>
            <a:spLocks noChangeArrowheads="1"/>
          </p:cNvSpPr>
          <p:nvPr/>
        </p:nvSpPr>
        <p:spPr bwMode="auto">
          <a:xfrm>
            <a:off x="3151188" y="4489450"/>
            <a:ext cx="287337" cy="2214563"/>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5199" name="Line 87"/>
          <p:cNvSpPr>
            <a:spLocks noChangeShapeType="1"/>
          </p:cNvSpPr>
          <p:nvPr/>
        </p:nvSpPr>
        <p:spPr bwMode="auto">
          <a:xfrm>
            <a:off x="4520952" y="2564904"/>
            <a:ext cx="468312" cy="0"/>
          </a:xfrm>
          <a:prstGeom prst="line">
            <a:avLst/>
          </a:prstGeom>
          <a:noFill/>
          <a:ln w="19050">
            <a:solidFill>
              <a:srgbClr val="FF0000"/>
            </a:solidFill>
            <a:round/>
            <a:headEnd/>
            <a:tailEnd/>
          </a:ln>
        </p:spPr>
        <p:txBody>
          <a:bodyPr anchor="ctr"/>
          <a:lstStyle/>
          <a:p>
            <a:endParaRPr lang="ja-JP" altLang="en-US"/>
          </a:p>
        </p:txBody>
      </p:sp>
      <p:sp>
        <p:nvSpPr>
          <p:cNvPr id="5200" name="AutoShape 17"/>
          <p:cNvSpPr>
            <a:spLocks/>
          </p:cNvSpPr>
          <p:nvPr/>
        </p:nvSpPr>
        <p:spPr bwMode="auto">
          <a:xfrm>
            <a:off x="4816475" y="1844675"/>
            <a:ext cx="649288" cy="257175"/>
          </a:xfrm>
          <a:prstGeom prst="borderCallout2">
            <a:avLst>
              <a:gd name="adj1" fmla="val 114815"/>
              <a:gd name="adj2" fmla="val 34745"/>
              <a:gd name="adj3" fmla="val 237037"/>
              <a:gd name="adj4" fmla="val 24935"/>
              <a:gd name="adj5" fmla="val 235801"/>
              <a:gd name="adj6" fmla="val 21750"/>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62k㎡</a:t>
            </a:r>
          </a:p>
        </p:txBody>
      </p:sp>
      <p:sp>
        <p:nvSpPr>
          <p:cNvPr id="5201" name="Line 87"/>
          <p:cNvSpPr>
            <a:spLocks noChangeShapeType="1"/>
          </p:cNvSpPr>
          <p:nvPr/>
        </p:nvSpPr>
        <p:spPr bwMode="auto">
          <a:xfrm>
            <a:off x="4016896" y="2996952"/>
            <a:ext cx="468313" cy="0"/>
          </a:xfrm>
          <a:prstGeom prst="line">
            <a:avLst/>
          </a:prstGeom>
          <a:noFill/>
          <a:ln w="19050">
            <a:solidFill>
              <a:srgbClr val="FF0000"/>
            </a:solidFill>
            <a:round/>
            <a:headEnd/>
            <a:tailEnd/>
          </a:ln>
        </p:spPr>
        <p:txBody>
          <a:bodyPr anchor="ctr"/>
          <a:lstStyle/>
          <a:p>
            <a:endParaRPr lang="ja-JP" altLang="en-US"/>
          </a:p>
        </p:txBody>
      </p:sp>
      <p:sp>
        <p:nvSpPr>
          <p:cNvPr id="5202" name="AutoShape 17"/>
          <p:cNvSpPr>
            <a:spLocks/>
          </p:cNvSpPr>
          <p:nvPr/>
        </p:nvSpPr>
        <p:spPr bwMode="auto">
          <a:xfrm>
            <a:off x="3413125" y="3068638"/>
            <a:ext cx="649288" cy="257175"/>
          </a:xfrm>
          <a:prstGeom prst="borderCallout2">
            <a:avLst>
              <a:gd name="adj1" fmla="val 51852"/>
              <a:gd name="adj2" fmla="val 106366"/>
              <a:gd name="adj3" fmla="val 51852"/>
              <a:gd name="adj4" fmla="val 142708"/>
              <a:gd name="adj5" fmla="val -19755"/>
              <a:gd name="adj6" fmla="val 14270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40</a:t>
            </a:r>
            <a:r>
              <a:rPr lang="ja-JP" altLang="en-US" sz="700">
                <a:latin typeface="ＭＳ Ｐゴシック" charset="-128"/>
              </a:rPr>
              <a:t>万人</a:t>
            </a:r>
          </a:p>
          <a:p>
            <a:r>
              <a:rPr lang="ja-JP" altLang="en-US" sz="700">
                <a:latin typeface="ＭＳ Ｐゴシック" charset="-128"/>
              </a:rPr>
              <a:t>面積：</a:t>
            </a:r>
            <a:r>
              <a:rPr lang="en-US" altLang="ja-JP" sz="700">
                <a:latin typeface="ＭＳ Ｐゴシック" charset="-128"/>
              </a:rPr>
              <a:t>36k㎡</a:t>
            </a:r>
          </a:p>
        </p:txBody>
      </p:sp>
      <p:sp>
        <p:nvSpPr>
          <p:cNvPr id="5203" name="Line 87"/>
          <p:cNvSpPr>
            <a:spLocks noChangeShapeType="1"/>
          </p:cNvSpPr>
          <p:nvPr/>
        </p:nvSpPr>
        <p:spPr bwMode="auto">
          <a:xfrm>
            <a:off x="7160865" y="1590700"/>
            <a:ext cx="468000" cy="0"/>
          </a:xfrm>
          <a:prstGeom prst="line">
            <a:avLst/>
          </a:prstGeom>
          <a:noFill/>
          <a:ln w="19050">
            <a:solidFill>
              <a:srgbClr val="FF0000"/>
            </a:solidFill>
            <a:round/>
            <a:headEnd/>
            <a:tailEnd/>
          </a:ln>
        </p:spPr>
        <p:txBody>
          <a:bodyPr anchor="ctr"/>
          <a:lstStyle/>
          <a:p>
            <a:endParaRPr lang="ja-JP" altLang="en-US"/>
          </a:p>
        </p:txBody>
      </p:sp>
      <p:sp>
        <p:nvSpPr>
          <p:cNvPr id="5204" name="AutoShape 17"/>
          <p:cNvSpPr>
            <a:spLocks/>
          </p:cNvSpPr>
          <p:nvPr/>
        </p:nvSpPr>
        <p:spPr bwMode="auto">
          <a:xfrm>
            <a:off x="6904038" y="2420938"/>
            <a:ext cx="725487" cy="257175"/>
          </a:xfrm>
          <a:prstGeom prst="borderCallout2">
            <a:avLst>
              <a:gd name="adj1" fmla="val -14815"/>
              <a:gd name="adj2" fmla="val 26074"/>
              <a:gd name="adj3" fmla="val -7407"/>
              <a:gd name="adj4" fmla="val 25366"/>
              <a:gd name="adj5" fmla="val -304940"/>
              <a:gd name="adj6" fmla="val 61782"/>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人口：</a:t>
            </a:r>
            <a:r>
              <a:rPr lang="en-US" altLang="ja-JP" sz="700">
                <a:latin typeface="ＭＳ Ｐゴシック" charset="-128"/>
              </a:rPr>
              <a:t>52</a:t>
            </a:r>
            <a:r>
              <a:rPr lang="ja-JP" altLang="en-US" sz="700">
                <a:latin typeface="ＭＳ Ｐゴシック" charset="-128"/>
              </a:rPr>
              <a:t>万人</a:t>
            </a:r>
            <a:endParaRPr lang="en-US" altLang="ja-JP" sz="700">
              <a:latin typeface="ＭＳ Ｐゴシック" charset="-128"/>
            </a:endParaRPr>
          </a:p>
          <a:p>
            <a:r>
              <a:rPr lang="ja-JP" altLang="en-US" sz="700">
                <a:latin typeface="ＭＳ Ｐゴシック" charset="-128"/>
              </a:rPr>
              <a:t>比率：</a:t>
            </a:r>
            <a:r>
              <a:rPr lang="en-US" altLang="ja-JP" sz="700">
                <a:latin typeface="ＭＳ Ｐゴシック" charset="-128"/>
              </a:rPr>
              <a:t>104</a:t>
            </a:r>
            <a:r>
              <a:rPr lang="ja-JP" altLang="en-US" sz="700">
                <a:latin typeface="ＭＳ Ｐゴシック" charset="-128"/>
              </a:rPr>
              <a:t>％</a:t>
            </a:r>
          </a:p>
        </p:txBody>
      </p:sp>
      <p:sp>
        <p:nvSpPr>
          <p:cNvPr id="5205" name="テキスト ボックス 36"/>
          <p:cNvSpPr txBox="1">
            <a:spLocks noChangeArrowheads="1"/>
          </p:cNvSpPr>
          <p:nvPr/>
        </p:nvSpPr>
        <p:spPr bwMode="auto">
          <a:xfrm>
            <a:off x="5421313" y="6597650"/>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06" name="テキスト ボックス 37"/>
          <p:cNvSpPr txBox="1">
            <a:spLocks noChangeArrowheads="1"/>
          </p:cNvSpPr>
          <p:nvPr/>
        </p:nvSpPr>
        <p:spPr bwMode="auto">
          <a:xfrm>
            <a:off x="8970963" y="6597650"/>
            <a:ext cx="935037"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07" name="テキスト ボックス 36"/>
          <p:cNvSpPr txBox="1">
            <a:spLocks noChangeArrowheads="1"/>
          </p:cNvSpPr>
          <p:nvPr/>
        </p:nvSpPr>
        <p:spPr bwMode="auto">
          <a:xfrm>
            <a:off x="8940800" y="3551238"/>
            <a:ext cx="858838"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sp>
        <p:nvSpPr>
          <p:cNvPr id="5208" name="テキスト ボックス 36"/>
          <p:cNvSpPr txBox="1">
            <a:spLocks noChangeArrowheads="1"/>
          </p:cNvSpPr>
          <p:nvPr/>
        </p:nvSpPr>
        <p:spPr bwMode="auto">
          <a:xfrm>
            <a:off x="5464175" y="3535363"/>
            <a:ext cx="857250" cy="200025"/>
          </a:xfrm>
          <a:prstGeom prst="rect">
            <a:avLst/>
          </a:prstGeom>
          <a:noFill/>
          <a:ln w="9525">
            <a:noFill/>
            <a:miter lim="800000"/>
            <a:headEnd/>
            <a:tailEnd/>
          </a:ln>
        </p:spPr>
        <p:txBody>
          <a:bodyPr>
            <a:spAutoFit/>
          </a:bodyPr>
          <a:lstStyle/>
          <a:p>
            <a:r>
              <a:rPr lang="ja-JP" altLang="en-US" sz="700"/>
              <a:t>（</a:t>
            </a:r>
            <a:r>
              <a:rPr lang="en-US" altLang="ja-JP" sz="700"/>
              <a:t>H27</a:t>
            </a:r>
            <a:r>
              <a:rPr lang="ja-JP" altLang="en-US" sz="700"/>
              <a:t>国勢調査）</a:t>
            </a:r>
            <a:endParaRPr lang="en-US" altLang="ja-JP" sz="700"/>
          </a:p>
        </p:txBody>
      </p:sp>
      <p:pic>
        <p:nvPicPr>
          <p:cNvPr id="5209" name="Picture 93"/>
          <p:cNvPicPr>
            <a:picLocks noChangeAspect="1" noChangeArrowheads="1"/>
          </p:cNvPicPr>
          <p:nvPr/>
        </p:nvPicPr>
        <p:blipFill>
          <a:blip r:embed="rId5" cstate="print"/>
          <a:srcRect/>
          <a:stretch>
            <a:fillRect/>
          </a:stretch>
        </p:blipFill>
        <p:spPr bwMode="auto">
          <a:xfrm>
            <a:off x="6302375" y="4292600"/>
            <a:ext cx="3544888" cy="2403475"/>
          </a:xfrm>
          <a:prstGeom prst="rect">
            <a:avLst/>
          </a:prstGeom>
          <a:noFill/>
          <a:ln w="9525">
            <a:noFill/>
            <a:miter lim="800000"/>
            <a:headEnd/>
            <a:tailEnd/>
          </a:ln>
        </p:spPr>
      </p:pic>
      <p:sp>
        <p:nvSpPr>
          <p:cNvPr id="5210" name="AutoShape 17"/>
          <p:cNvSpPr>
            <a:spLocks noChangeArrowheads="1"/>
          </p:cNvSpPr>
          <p:nvPr/>
        </p:nvSpPr>
        <p:spPr bwMode="auto">
          <a:xfrm>
            <a:off x="6375400" y="4532313"/>
            <a:ext cx="3354388" cy="211137"/>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cxnSp>
        <p:nvCxnSpPr>
          <p:cNvPr id="37" name="直線コネクタ 36"/>
          <p:cNvCxnSpPr/>
          <p:nvPr/>
        </p:nvCxnSpPr>
        <p:spPr>
          <a:xfrm>
            <a:off x="6427788" y="5876925"/>
            <a:ext cx="28733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12" name="Text Box 29"/>
          <p:cNvSpPr txBox="1">
            <a:spLocks noChangeArrowheads="1"/>
          </p:cNvSpPr>
          <p:nvPr/>
        </p:nvSpPr>
        <p:spPr bwMode="auto">
          <a:xfrm>
            <a:off x="615950" y="5589588"/>
            <a:ext cx="2262188" cy="581025"/>
          </a:xfrm>
          <a:prstGeom prst="rect">
            <a:avLst/>
          </a:prstGeom>
          <a:noFill/>
          <a:ln w="9525" algn="ctr">
            <a:noFill/>
            <a:miter lim="800000"/>
            <a:headEnd/>
            <a:tailEnd/>
          </a:ln>
        </p:spPr>
        <p:txBody>
          <a:bodyPr>
            <a:spAutoFit/>
          </a:bodyPr>
          <a:lstStyle/>
          <a:p>
            <a:pPr>
              <a:spcBef>
                <a:spcPct val="50000"/>
              </a:spcBef>
            </a:pPr>
            <a:r>
              <a:rPr lang="en-US" altLang="ja-JP" sz="800"/>
              <a:t>※</a:t>
            </a:r>
            <a:r>
              <a:rPr lang="ja-JP" altLang="en-US" sz="800"/>
              <a:t>他都市比較は、近隣の中核市（豊中・高槻・東大阪・枚方・尼崎・西宮）及び近畿の政令指定都市（京都・堺・神戸）と比較し、一部は特別区に近い都市のみを抜粋</a:t>
            </a:r>
          </a:p>
        </p:txBody>
      </p:sp>
      <p:sp>
        <p:nvSpPr>
          <p:cNvPr id="38" name="正方形/長方形 27"/>
          <p:cNvSpPr>
            <a:spLocks noChangeArrowheads="1"/>
          </p:cNvSpPr>
          <p:nvPr/>
        </p:nvSpPr>
        <p:spPr bwMode="auto">
          <a:xfrm>
            <a:off x="887412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-94</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40" name="Picture 4"/>
          <p:cNvPicPr>
            <a:picLocks noChangeArrowheads="1"/>
          </p:cNvPicPr>
          <p:nvPr/>
        </p:nvPicPr>
        <p:blipFill>
          <a:blip r:embed="rId2" cstate="print"/>
          <a:srcRect/>
          <a:stretch>
            <a:fillRect/>
          </a:stretch>
        </p:blipFill>
        <p:spPr bwMode="auto">
          <a:xfrm>
            <a:off x="6271260" y="4149080"/>
            <a:ext cx="3634740" cy="2522982"/>
          </a:xfrm>
          <a:prstGeom prst="rect">
            <a:avLst/>
          </a:prstGeom>
          <a:noFill/>
          <a:ln w="9525">
            <a:noFill/>
            <a:miter lim="800000"/>
            <a:headEnd/>
            <a:tailEnd/>
          </a:ln>
          <a:effectLst/>
        </p:spPr>
      </p:pic>
      <p:pic>
        <p:nvPicPr>
          <p:cNvPr id="167939" name="Picture 3"/>
          <p:cNvPicPr>
            <a:picLocks noChangeArrowheads="1"/>
          </p:cNvPicPr>
          <p:nvPr/>
        </p:nvPicPr>
        <p:blipFill>
          <a:blip r:embed="rId3" cstate="print"/>
          <a:srcRect/>
          <a:stretch>
            <a:fillRect/>
          </a:stretch>
        </p:blipFill>
        <p:spPr bwMode="auto">
          <a:xfrm>
            <a:off x="2936776" y="4149080"/>
            <a:ext cx="3634740" cy="2522982"/>
          </a:xfrm>
          <a:prstGeom prst="rect">
            <a:avLst/>
          </a:prstGeom>
          <a:noFill/>
          <a:ln w="9525">
            <a:noFill/>
            <a:miter lim="800000"/>
            <a:headEnd/>
            <a:tailEnd/>
          </a:ln>
          <a:effectLst/>
        </p:spPr>
      </p:pic>
      <p:pic>
        <p:nvPicPr>
          <p:cNvPr id="167938" name="Picture 2"/>
          <p:cNvPicPr>
            <a:picLocks noChangeArrowheads="1"/>
          </p:cNvPicPr>
          <p:nvPr/>
        </p:nvPicPr>
        <p:blipFill>
          <a:blip r:embed="rId4" cstate="print"/>
          <a:srcRect/>
          <a:stretch>
            <a:fillRect/>
          </a:stretch>
        </p:blipFill>
        <p:spPr bwMode="auto">
          <a:xfrm>
            <a:off x="6321152" y="908720"/>
            <a:ext cx="3762248" cy="2522982"/>
          </a:xfrm>
          <a:prstGeom prst="rect">
            <a:avLst/>
          </a:prstGeom>
          <a:noFill/>
          <a:ln w="9525">
            <a:noFill/>
            <a:miter lim="800000"/>
            <a:headEnd/>
            <a:tailEnd/>
          </a:ln>
          <a:effectLst/>
        </p:spPr>
      </p:pic>
      <p:pic>
        <p:nvPicPr>
          <p:cNvPr id="167937" name="Picture 1"/>
          <p:cNvPicPr>
            <a:picLocks noChangeArrowheads="1"/>
          </p:cNvPicPr>
          <p:nvPr/>
        </p:nvPicPr>
        <p:blipFill>
          <a:blip r:embed="rId5" cstate="print"/>
          <a:srcRect/>
          <a:stretch>
            <a:fillRect/>
          </a:stretch>
        </p:blipFill>
        <p:spPr bwMode="auto">
          <a:xfrm>
            <a:off x="2936776" y="908720"/>
            <a:ext cx="3634740" cy="2522982"/>
          </a:xfrm>
          <a:prstGeom prst="rect">
            <a:avLst/>
          </a:prstGeom>
          <a:noFill/>
          <a:ln w="9525">
            <a:noFill/>
            <a:miter lim="800000"/>
            <a:headEnd/>
            <a:tailEnd/>
          </a:ln>
          <a:effectLst/>
        </p:spPr>
      </p:pic>
      <p:sp>
        <p:nvSpPr>
          <p:cNvPr id="6146"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bwMode="gray">
          <a:xfrm>
            <a:off x="271463" y="163513"/>
            <a:ext cx="4291012" cy="185737"/>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2</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6148" name="テキスト ボックス 24"/>
          <p:cNvSpPr txBox="1">
            <a:spLocks noChangeArrowheads="1"/>
          </p:cNvSpPr>
          <p:nvPr/>
        </p:nvSpPr>
        <p:spPr bwMode="auto">
          <a:xfrm>
            <a:off x="203200"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産　業</a:t>
            </a:r>
          </a:p>
        </p:txBody>
      </p:sp>
      <p:graphicFrame>
        <p:nvGraphicFramePr>
          <p:cNvPr id="24" name="Group 30"/>
          <p:cNvGraphicFramePr>
            <a:graphicFrameLocks noGrp="1"/>
          </p:cNvGraphicFramePr>
          <p:nvPr/>
        </p:nvGraphicFramePr>
        <p:xfrm>
          <a:off x="661988" y="404813"/>
          <a:ext cx="2261069" cy="6280134"/>
        </p:xfrm>
        <a:graphic>
          <a:graphicData uri="http://schemas.openxmlformats.org/drawingml/2006/table">
            <a:tbl>
              <a:tblPr/>
              <a:tblGrid>
                <a:gridCol w="258936"/>
                <a:gridCol w="910012"/>
                <a:gridCol w="1092121"/>
              </a:tblGrid>
              <a:tr h="21272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区内総生産</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総生産</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812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rowSpan="4">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業種</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分類別</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製造業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21.2%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卸・小売業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20.2%</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7338">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55.1%</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lnTlToBr>
                      <a:noFill/>
                    </a:lnTlToBr>
                    <a:lnBlToTr>
                      <a:noFill/>
                    </a:lnBlToTr>
                    <a:noFill/>
                  </a:tcPr>
                </a:tc>
              </a:tr>
              <a:tr h="288000">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その他</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企業本社数</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dirty="0"/>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22,639</a:t>
                      </a:r>
                      <a:r>
                        <a:rPr lang="ja-JP" altLang="en-US" sz="1000" b="0" i="0" u="none" strike="noStrike" dirty="0" smtClean="0">
                          <a:solidFill>
                            <a:schemeClr val="tx1"/>
                          </a:solidFill>
                          <a:latin typeface="ＭＳ Ｐゴシック" pitchFamily="50" charset="-128"/>
                          <a:ea typeface="ＭＳ Ｐゴシック" pitchFamily="50" charset="-128"/>
                        </a:rPr>
                        <a:t>社</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商業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販売額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ja-JP" altLang="en-US" sz="1000" b="0" i="0" u="none" strike="noStrike" dirty="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a:t>
                      </a:r>
                      <a:r>
                        <a:rPr lang="ja-JP" altLang="en-US" sz="1000" b="0" i="0" u="none" strike="noStrike" dirty="0" smtClean="0">
                          <a:solidFill>
                            <a:schemeClr val="tx1"/>
                          </a:solidFill>
                          <a:latin typeface="ＭＳ Ｐゴシック" pitchFamily="50" charset="-128"/>
                          <a:ea typeface="ＭＳ Ｐゴシック" pitchFamily="50" charset="-128"/>
                        </a:rPr>
                        <a:t>兆</a:t>
                      </a:r>
                      <a:r>
                        <a:rPr lang="en-US" altLang="ja-JP" sz="1000" b="0" i="0" u="none" strike="noStrike" dirty="0" smtClean="0">
                          <a:solidFill>
                            <a:schemeClr val="tx1"/>
                          </a:solidFill>
                          <a:latin typeface="ＭＳ Ｐゴシック" pitchFamily="50" charset="-128"/>
                          <a:ea typeface="ＭＳ Ｐゴシック" pitchFamily="50" charset="-128"/>
                        </a:rPr>
                        <a:t>6,782</a:t>
                      </a:r>
                      <a:r>
                        <a:rPr lang="ja-JP" altLang="en-US" sz="1000" b="0" i="0" u="none" strike="noStrike" dirty="0" smtClean="0">
                          <a:solidFill>
                            <a:schemeClr val="tx1"/>
                          </a:solidFill>
                          <a:latin typeface="ＭＳ Ｐゴシック" pitchFamily="50" charset="-128"/>
                          <a:ea typeface="ＭＳ Ｐゴシック" pitchFamily="50" charset="-128"/>
                        </a:rPr>
                        <a:t>億円</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6,345</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46,148</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卸売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1,258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20861">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小売</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販売額</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5,524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r>
              <a:tr h="23291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ja-JP" altLang="en-US" sz="1000" b="0" i="0" u="none" strike="noStrike" dirty="0" smtClean="0">
                          <a:solidFill>
                            <a:schemeClr val="tx1"/>
                          </a:solidFill>
                          <a:latin typeface="ＭＳ Ｐゴシック" pitchFamily="50" charset="-128"/>
                          <a:ea typeface="ＭＳ Ｐゴシック" pitchFamily="50" charset="-128"/>
                        </a:rPr>
                        <a:t>事業所</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4,355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58500" marR="58500" marT="46800" marB="46800" anchor="ctr" horzOverflow="overflow">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工業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r>
              <a:tr h="2880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出荷額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（事業所あたり）</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zh-TW" sz="1000" b="0" i="0" u="none" strike="noStrike" dirty="0" smtClean="0">
                          <a:solidFill>
                            <a:schemeClr val="tx1"/>
                          </a:solidFill>
                          <a:latin typeface="ＭＳ Ｐゴシック" pitchFamily="50" charset="-128"/>
                          <a:ea typeface="ＭＳ Ｐゴシック" pitchFamily="50" charset="-128"/>
                        </a:rPr>
                        <a:t>4,998</a:t>
                      </a:r>
                      <a:r>
                        <a:rPr lang="zh-TW" altLang="en-US" sz="1000" b="0" i="0" u="none" strike="noStrike" dirty="0" smtClean="0">
                          <a:solidFill>
                            <a:schemeClr val="tx1"/>
                          </a:solidFill>
                          <a:latin typeface="ＭＳ Ｐゴシック" pitchFamily="50" charset="-128"/>
                          <a:ea typeface="ＭＳ Ｐゴシック" pitchFamily="50" charset="-128"/>
                        </a:rPr>
                        <a:t>億円</a:t>
                      </a:r>
                    </a:p>
                    <a:p>
                      <a:pPr algn="ctr" fontAlgn="ct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2.7</a:t>
                      </a:r>
                      <a:r>
                        <a:rPr lang="zh-TW" altLang="en-US" sz="1000" b="0" i="0" u="none" strike="noStrike" dirty="0" smtClean="0">
                          <a:solidFill>
                            <a:schemeClr val="tx1"/>
                          </a:solidFill>
                          <a:latin typeface="ＭＳ Ｐゴシック" pitchFamily="50" charset="-128"/>
                          <a:ea typeface="ＭＳ Ｐゴシック" pitchFamily="50" charset="-128"/>
                        </a:rPr>
                        <a:t>億円）</a:t>
                      </a:r>
                      <a:endParaRPr lang="zh-TW"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1,834</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従業者</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28,067</a:t>
                      </a:r>
                      <a:r>
                        <a:rPr lang="ja-JP" altLang="en-US" sz="1000" b="0" i="0" u="none" strike="noStrike" dirty="0" smtClean="0">
                          <a:solidFill>
                            <a:schemeClr val="tx1"/>
                          </a:solidFill>
                          <a:latin typeface="ＭＳ Ｐゴシック" pitchFamily="50" charset="-128"/>
                          <a:ea typeface="ＭＳ Ｐゴシック" pitchFamily="50" charset="-128"/>
                        </a:rPr>
                        <a:t>人</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3">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サービス業</a:t>
                      </a:r>
                    </a:p>
                  </a:txBody>
                  <a:tcPr marL="58500" marR="585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pPr algn="ctr" fontAlgn="ctr"/>
                      <a:endParaRPr lang="ja-JP" altLang="en-US" sz="1000" b="0" i="0" u="none" strike="noStrike" dirty="0">
                        <a:solidFill>
                          <a:schemeClr val="tx1"/>
                        </a:solidFill>
                        <a:latin typeface="ＭＳ Ｐゴシック" pitchFamily="50" charset="-128"/>
                        <a:ea typeface="ＭＳ Ｐゴシック" pitchFamily="50" charset="-128"/>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売上金額</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3,060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gridSpan="2">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事業所</a:t>
                      </a:r>
                    </a:p>
                  </a:txBody>
                  <a:tcPr marL="58500" marR="585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14,018</a:t>
                      </a:r>
                      <a:r>
                        <a:rPr lang="ja-JP" altLang="en-US" sz="1000" b="0" i="0" u="none" strike="noStrike" dirty="0" smtClean="0">
                          <a:solidFill>
                            <a:schemeClr val="tx1"/>
                          </a:solidFill>
                          <a:latin typeface="ＭＳ Ｐゴシック" pitchFamily="50" charset="-128"/>
                          <a:ea typeface="ＭＳ Ｐゴシック" pitchFamily="50" charset="-128"/>
                        </a:rPr>
                        <a:t>ヵ所</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35" name="Rectangle 17"/>
          <p:cNvSpPr>
            <a:spLocks noChangeArrowheads="1"/>
          </p:cNvSpPr>
          <p:nvPr/>
        </p:nvSpPr>
        <p:spPr bwMode="auto">
          <a:xfrm>
            <a:off x="2997200" y="366395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工業出荷額は、高槻市を上回る</a:t>
            </a:r>
          </a:p>
          <a:p>
            <a:r>
              <a:rPr lang="ja-JP" altLang="en-US" sz="1000"/>
              <a:t>◆事業所数は、神戸市を上回る</a:t>
            </a:r>
          </a:p>
        </p:txBody>
      </p:sp>
      <p:sp>
        <p:nvSpPr>
          <p:cNvPr id="6236" name="Rectangle 18"/>
          <p:cNvSpPr>
            <a:spLocks noChangeArrowheads="1"/>
          </p:cNvSpPr>
          <p:nvPr/>
        </p:nvSpPr>
        <p:spPr bwMode="auto">
          <a:xfrm>
            <a:off x="3484563" y="3663950"/>
            <a:ext cx="23399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工業（出荷額・事業所数）</a:t>
            </a:r>
          </a:p>
        </p:txBody>
      </p:sp>
      <p:sp>
        <p:nvSpPr>
          <p:cNvPr id="6237" name="Rectangle 24"/>
          <p:cNvSpPr>
            <a:spLocks noChangeArrowheads="1"/>
          </p:cNvSpPr>
          <p:nvPr/>
        </p:nvSpPr>
        <p:spPr bwMode="auto">
          <a:xfrm>
            <a:off x="6426200" y="366395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売上金額は、堺市を上回る</a:t>
            </a:r>
          </a:p>
          <a:p>
            <a:r>
              <a:rPr lang="ja-JP" altLang="en-US" sz="1000"/>
              <a:t>◆事業所数は、堺市を上回る</a:t>
            </a:r>
          </a:p>
        </p:txBody>
      </p:sp>
      <p:sp>
        <p:nvSpPr>
          <p:cNvPr id="6238" name="Rectangle 25"/>
          <p:cNvSpPr>
            <a:spLocks noChangeArrowheads="1"/>
          </p:cNvSpPr>
          <p:nvPr/>
        </p:nvSpPr>
        <p:spPr bwMode="auto">
          <a:xfrm>
            <a:off x="6915150" y="366395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サービス業（売上金額・事業所数）</a:t>
            </a:r>
          </a:p>
        </p:txBody>
      </p:sp>
      <p:sp>
        <p:nvSpPr>
          <p:cNvPr id="6239" name="Rectangle 12"/>
          <p:cNvSpPr>
            <a:spLocks noChangeArrowheads="1"/>
          </p:cNvSpPr>
          <p:nvPr/>
        </p:nvSpPr>
        <p:spPr bwMode="auto">
          <a:xfrm>
            <a:off x="2997200" y="400050"/>
            <a:ext cx="3314700"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pPr>
              <a:spcBef>
                <a:spcPct val="15000"/>
              </a:spcBef>
            </a:pPr>
            <a:r>
              <a:rPr lang="en-US" altLang="ja-JP" sz="1000"/>
              <a:t>◆</a:t>
            </a:r>
            <a:r>
              <a:rPr lang="ja-JP" altLang="en-US" sz="1000"/>
              <a:t>商業販売額は、堺市を上回る</a:t>
            </a:r>
          </a:p>
          <a:p>
            <a:r>
              <a:rPr lang="ja-JP" altLang="en-US" sz="1000"/>
              <a:t>◆事業所数は、堺市を上回る</a:t>
            </a:r>
          </a:p>
        </p:txBody>
      </p:sp>
      <p:sp>
        <p:nvSpPr>
          <p:cNvPr id="6240" name="Rectangle 86"/>
          <p:cNvSpPr>
            <a:spLocks noChangeArrowheads="1"/>
          </p:cNvSpPr>
          <p:nvPr/>
        </p:nvSpPr>
        <p:spPr bwMode="auto">
          <a:xfrm>
            <a:off x="3484563" y="400050"/>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商業（販売額・事業所数）</a:t>
            </a:r>
          </a:p>
        </p:txBody>
      </p:sp>
      <p:sp>
        <p:nvSpPr>
          <p:cNvPr id="6241" name="Rectangle 12"/>
          <p:cNvSpPr>
            <a:spLocks noChangeArrowheads="1"/>
          </p:cNvSpPr>
          <p:nvPr/>
        </p:nvSpPr>
        <p:spPr bwMode="auto">
          <a:xfrm>
            <a:off x="6426200" y="400050"/>
            <a:ext cx="3316288" cy="519113"/>
          </a:xfrm>
          <a:prstGeom prst="rect">
            <a:avLst/>
          </a:prstGeom>
          <a:solidFill>
            <a:srgbClr val="FFCC99"/>
          </a:solidFill>
          <a:ln w="9525" algn="ctr">
            <a:noFill/>
            <a:prstDash val="sysDot"/>
            <a:miter lim="800000"/>
            <a:headEnd/>
            <a:tailEnd/>
          </a:ln>
        </p:spPr>
        <p:txBody>
          <a:bodyPr lIns="36000" tIns="0" rIns="36000" bIns="0"/>
          <a:lstStyle/>
          <a:p>
            <a:endParaRPr lang="en-US" altLang="ja-JP" sz="1000"/>
          </a:p>
          <a:p>
            <a:r>
              <a:rPr lang="ja-JP" altLang="en-US" sz="1000">
                <a:latin typeface="ＭＳ Ｐゴシック" charset="-128"/>
              </a:rPr>
              <a:t>◆卸売販売額は、豊中市を上回る</a:t>
            </a:r>
            <a:endParaRPr lang="en-US" altLang="ja-JP" sz="1000">
              <a:latin typeface="ＭＳ Ｐゴシック" charset="-128"/>
            </a:endParaRPr>
          </a:p>
          <a:p>
            <a:r>
              <a:rPr lang="ja-JP" altLang="en-US" sz="1000">
                <a:latin typeface="ＭＳ Ｐゴシック" charset="-128"/>
              </a:rPr>
              <a:t>◆小売販売額は、西宮市を上回る</a:t>
            </a:r>
          </a:p>
        </p:txBody>
      </p:sp>
      <p:sp>
        <p:nvSpPr>
          <p:cNvPr id="6242" name="Rectangle 13"/>
          <p:cNvSpPr>
            <a:spLocks noChangeArrowheads="1"/>
          </p:cNvSpPr>
          <p:nvPr/>
        </p:nvSpPr>
        <p:spPr bwMode="auto">
          <a:xfrm>
            <a:off x="6915150" y="400050"/>
            <a:ext cx="2338388"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商業のうち卸売・小売（販売額）</a:t>
            </a:r>
          </a:p>
        </p:txBody>
      </p:sp>
      <p:sp>
        <p:nvSpPr>
          <p:cNvPr id="6243" name="Oval 16"/>
          <p:cNvSpPr>
            <a:spLocks noChangeArrowheads="1"/>
          </p:cNvSpPr>
          <p:nvPr/>
        </p:nvSpPr>
        <p:spPr bwMode="auto">
          <a:xfrm>
            <a:off x="3770313" y="2138363"/>
            <a:ext cx="544512"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4" name="AutoShape 18"/>
          <p:cNvSpPr>
            <a:spLocks/>
          </p:cNvSpPr>
          <p:nvPr/>
        </p:nvSpPr>
        <p:spPr bwMode="auto">
          <a:xfrm>
            <a:off x="3798888" y="1647825"/>
            <a:ext cx="1166812" cy="263525"/>
          </a:xfrm>
          <a:prstGeom prst="borderCallout2">
            <a:avLst>
              <a:gd name="adj1" fmla="val 112773"/>
              <a:gd name="adj2" fmla="val 70231"/>
              <a:gd name="adj3" fmla="val 228435"/>
              <a:gd name="adj4" fmla="val 70796"/>
              <a:gd name="adj5" fmla="val 232653"/>
              <a:gd name="adj6" fmla="val 46324"/>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6,782</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6,345</a:t>
            </a:r>
            <a:r>
              <a:rPr lang="ja-JP" altLang="en-US" sz="700">
                <a:latin typeface="ＭＳ Ｐゴシック" charset="-128"/>
              </a:rPr>
              <a:t>カ所 </a:t>
            </a:r>
          </a:p>
        </p:txBody>
      </p:sp>
      <p:sp>
        <p:nvSpPr>
          <p:cNvPr id="6245" name="Oval 16"/>
          <p:cNvSpPr>
            <a:spLocks noChangeArrowheads="1"/>
          </p:cNvSpPr>
          <p:nvPr/>
        </p:nvSpPr>
        <p:spPr bwMode="auto">
          <a:xfrm>
            <a:off x="7577138" y="2267347"/>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6" name="AutoShape 18"/>
          <p:cNvSpPr>
            <a:spLocks/>
          </p:cNvSpPr>
          <p:nvPr/>
        </p:nvSpPr>
        <p:spPr bwMode="auto">
          <a:xfrm>
            <a:off x="7761288" y="1863725"/>
            <a:ext cx="1166812" cy="263525"/>
          </a:xfrm>
          <a:prstGeom prst="borderCallout2">
            <a:avLst>
              <a:gd name="adj1" fmla="val 112773"/>
              <a:gd name="adj2" fmla="val 53241"/>
              <a:gd name="adj3" fmla="val 187954"/>
              <a:gd name="adj4" fmla="val 53097"/>
              <a:gd name="adj5" fmla="val 191690"/>
              <a:gd name="adj6" fmla="val 32282"/>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卸売額： </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1,258</a:t>
            </a:r>
            <a:r>
              <a:rPr lang="ja-JP" altLang="en-US" sz="700">
                <a:latin typeface="ＭＳ Ｐゴシック" charset="-128"/>
              </a:rPr>
              <a:t>億円 </a:t>
            </a:r>
          </a:p>
          <a:p>
            <a:r>
              <a:rPr lang="ja-JP" altLang="en-US" sz="700">
                <a:latin typeface="ＭＳ Ｐゴシック" charset="-128"/>
              </a:rPr>
              <a:t>小売額： 　　 </a:t>
            </a:r>
            <a:r>
              <a:rPr lang="en-US" altLang="ja-JP" sz="700">
                <a:latin typeface="ＭＳ Ｐゴシック" charset="-128"/>
              </a:rPr>
              <a:t>5,524</a:t>
            </a:r>
            <a:r>
              <a:rPr lang="ja-JP" altLang="en-US" sz="700">
                <a:latin typeface="ＭＳ Ｐゴシック" charset="-128"/>
              </a:rPr>
              <a:t>億円</a:t>
            </a:r>
          </a:p>
        </p:txBody>
      </p:sp>
      <p:sp>
        <p:nvSpPr>
          <p:cNvPr id="6247" name="Oval 16"/>
          <p:cNvSpPr>
            <a:spLocks noChangeArrowheads="1"/>
          </p:cNvSpPr>
          <p:nvPr/>
        </p:nvSpPr>
        <p:spPr bwMode="auto">
          <a:xfrm>
            <a:off x="3692525" y="4924425"/>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48" name="AutoShape 18"/>
          <p:cNvSpPr>
            <a:spLocks/>
          </p:cNvSpPr>
          <p:nvPr/>
        </p:nvSpPr>
        <p:spPr bwMode="auto">
          <a:xfrm>
            <a:off x="3997325" y="5354638"/>
            <a:ext cx="935038" cy="263525"/>
          </a:xfrm>
          <a:prstGeom prst="borderCallout2">
            <a:avLst>
              <a:gd name="adj1" fmla="val 46264"/>
              <a:gd name="adj2" fmla="val -3213"/>
              <a:gd name="adj3" fmla="val 49157"/>
              <a:gd name="adj4" fmla="val -26000"/>
              <a:gd name="adj5" fmla="val -68069"/>
              <a:gd name="adj6" fmla="val -17759"/>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4,998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1,834</a:t>
            </a:r>
            <a:r>
              <a:rPr lang="ja-JP" altLang="en-US" sz="700">
                <a:latin typeface="ＭＳ Ｐゴシック" charset="-128"/>
              </a:rPr>
              <a:t>カ所 </a:t>
            </a:r>
          </a:p>
        </p:txBody>
      </p:sp>
      <p:sp>
        <p:nvSpPr>
          <p:cNvPr id="6249" name="Oval 16"/>
          <p:cNvSpPr>
            <a:spLocks noChangeArrowheads="1"/>
          </p:cNvSpPr>
          <p:nvPr/>
        </p:nvSpPr>
        <p:spPr bwMode="auto">
          <a:xfrm>
            <a:off x="8121352" y="4725144"/>
            <a:ext cx="546100" cy="238125"/>
          </a:xfrm>
          <a:prstGeom prst="ellipse">
            <a:avLst/>
          </a:prstGeom>
          <a:noFill/>
          <a:ln w="28575" algn="ctr">
            <a:solidFill>
              <a:srgbClr val="FF0000"/>
            </a:solidFill>
            <a:prstDash val="sysDot"/>
            <a:round/>
            <a:headEnd/>
            <a:tailEnd/>
          </a:ln>
        </p:spPr>
        <p:txBody>
          <a:bodyPr wrap="none" anchor="ctr"/>
          <a:lstStyle/>
          <a:p>
            <a:endParaRPr lang="ja-JP" altLang="en-US"/>
          </a:p>
        </p:txBody>
      </p:sp>
      <p:sp>
        <p:nvSpPr>
          <p:cNvPr id="6250" name="AutoShape 18"/>
          <p:cNvSpPr>
            <a:spLocks/>
          </p:cNvSpPr>
          <p:nvPr/>
        </p:nvSpPr>
        <p:spPr bwMode="auto">
          <a:xfrm>
            <a:off x="7041232" y="4437112"/>
            <a:ext cx="1014412" cy="263525"/>
          </a:xfrm>
          <a:prstGeom prst="borderCallout2">
            <a:avLst>
              <a:gd name="adj1" fmla="val 66509"/>
              <a:gd name="adj2" fmla="val 101727"/>
              <a:gd name="adj3" fmla="val 114222"/>
              <a:gd name="adj4" fmla="val 123912"/>
              <a:gd name="adj5" fmla="val 118435"/>
              <a:gd name="adj6" fmla="val 124625"/>
            </a:avLst>
          </a:prstGeom>
          <a:solidFill>
            <a:srgbClr val="FF99CC">
              <a:alpha val="79999"/>
            </a:srgbClr>
          </a:solidFill>
          <a:ln w="19050" algn="ctr">
            <a:solidFill>
              <a:srgbClr val="FF0000"/>
            </a:solidFill>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3,060</a:t>
            </a:r>
            <a:r>
              <a:rPr lang="ja-JP" altLang="en-US" sz="700">
                <a:latin typeface="ＭＳ Ｐゴシック" charset="-128"/>
              </a:rPr>
              <a:t>億円</a:t>
            </a:r>
            <a:r>
              <a:rPr lang="en-US" altLang="ja-JP" sz="700">
                <a:latin typeface="ＭＳ Ｐゴシック" charset="-128"/>
              </a:rPr>
              <a:t> </a:t>
            </a:r>
            <a:endParaRPr lang="ja-JP" altLang="en-US" sz="700">
              <a:latin typeface="ＭＳ Ｐゴシック" charset="-128"/>
            </a:endParaRPr>
          </a:p>
          <a:p>
            <a:r>
              <a:rPr lang="ja-JP" altLang="en-US" sz="700">
                <a:latin typeface="ＭＳ Ｐゴシック" charset="-128"/>
              </a:rPr>
              <a:t>事業所：</a:t>
            </a:r>
            <a:r>
              <a:rPr lang="en-US" altLang="ja-JP" sz="700">
                <a:latin typeface="ＭＳ Ｐゴシック" charset="-128"/>
              </a:rPr>
              <a:t>14,018</a:t>
            </a:r>
            <a:r>
              <a:rPr lang="ja-JP" altLang="en-US" sz="700">
                <a:latin typeface="ＭＳ Ｐゴシック" charset="-128"/>
              </a:rPr>
              <a:t>カ所 </a:t>
            </a:r>
          </a:p>
        </p:txBody>
      </p:sp>
      <p:cxnSp>
        <p:nvCxnSpPr>
          <p:cNvPr id="57" name="直線コネクタ 56"/>
          <p:cNvCxnSpPr/>
          <p:nvPr/>
        </p:nvCxnSpPr>
        <p:spPr>
          <a:xfrm>
            <a:off x="3786188" y="2521471"/>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2" name="AutoShape 76"/>
          <p:cNvSpPr>
            <a:spLocks/>
          </p:cNvSpPr>
          <p:nvPr/>
        </p:nvSpPr>
        <p:spPr bwMode="auto">
          <a:xfrm>
            <a:off x="5030788" y="2079625"/>
            <a:ext cx="1092200" cy="263525"/>
          </a:xfrm>
          <a:prstGeom prst="borderCallout2">
            <a:avLst>
              <a:gd name="adj1" fmla="val 53014"/>
              <a:gd name="adj2" fmla="val -1718"/>
              <a:gd name="adj3" fmla="val 170602"/>
              <a:gd name="adj4" fmla="val -79014"/>
              <a:gd name="adj5" fmla="val 166384"/>
              <a:gd name="adj6" fmla="val -78403"/>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販売額：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4,020</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4,659</a:t>
            </a:r>
            <a:r>
              <a:rPr lang="ja-JP" altLang="en-US" sz="700">
                <a:latin typeface="ＭＳ Ｐゴシック" charset="-128"/>
              </a:rPr>
              <a:t>カ所 </a:t>
            </a:r>
          </a:p>
        </p:txBody>
      </p:sp>
      <p:cxnSp>
        <p:nvCxnSpPr>
          <p:cNvPr id="59" name="直線コネクタ 58"/>
          <p:cNvCxnSpPr/>
          <p:nvPr/>
        </p:nvCxnSpPr>
        <p:spPr>
          <a:xfrm>
            <a:off x="7450137" y="2828925"/>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4" name="AutoShape 76"/>
          <p:cNvSpPr>
            <a:spLocks/>
          </p:cNvSpPr>
          <p:nvPr/>
        </p:nvSpPr>
        <p:spPr bwMode="auto">
          <a:xfrm>
            <a:off x="8229600" y="2679700"/>
            <a:ext cx="935038" cy="263525"/>
          </a:xfrm>
          <a:prstGeom prst="borderCallout2">
            <a:avLst>
              <a:gd name="adj1" fmla="val 53014"/>
              <a:gd name="adj2" fmla="val -5662"/>
              <a:gd name="adj3" fmla="val 59278"/>
              <a:gd name="adj4" fmla="val -48106"/>
              <a:gd name="adj5" fmla="val 62287"/>
              <a:gd name="adj6" fmla="val -47097"/>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6,230</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4,038</a:t>
            </a:r>
            <a:r>
              <a:rPr lang="ja-JP" altLang="en-US" sz="700">
                <a:latin typeface="ＭＳ Ｐゴシック" charset="-128"/>
              </a:rPr>
              <a:t>億円 </a:t>
            </a:r>
          </a:p>
        </p:txBody>
      </p:sp>
      <p:cxnSp>
        <p:nvCxnSpPr>
          <p:cNvPr id="61" name="直線コネクタ 60"/>
          <p:cNvCxnSpPr/>
          <p:nvPr/>
        </p:nvCxnSpPr>
        <p:spPr>
          <a:xfrm>
            <a:off x="6875463" y="2511425"/>
            <a:ext cx="36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6" name="AutoShape 76"/>
          <p:cNvSpPr>
            <a:spLocks/>
          </p:cNvSpPr>
          <p:nvPr/>
        </p:nvSpPr>
        <p:spPr bwMode="auto">
          <a:xfrm>
            <a:off x="7448550" y="1360488"/>
            <a:ext cx="936625" cy="263525"/>
          </a:xfrm>
          <a:prstGeom prst="borderCallout2">
            <a:avLst>
              <a:gd name="adj1" fmla="val 43375"/>
              <a:gd name="adj2" fmla="val -2727"/>
              <a:gd name="adj3" fmla="val 47231"/>
              <a:gd name="adj4" fmla="val -41495"/>
              <a:gd name="adj5" fmla="val 358676"/>
              <a:gd name="adj6" fmla="val -4195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卸売額：</a:t>
            </a:r>
            <a:r>
              <a:rPr lang="en-US" altLang="ja-JP" sz="700">
                <a:latin typeface="ＭＳ Ｐゴシック" charset="-128"/>
              </a:rPr>
              <a:t>9,654</a:t>
            </a:r>
            <a:r>
              <a:rPr lang="ja-JP" altLang="en-US" sz="700">
                <a:latin typeface="ＭＳ Ｐゴシック" charset="-128"/>
              </a:rPr>
              <a:t>億円 </a:t>
            </a:r>
          </a:p>
          <a:p>
            <a:r>
              <a:rPr lang="ja-JP" altLang="en-US" sz="700">
                <a:latin typeface="ＭＳ Ｐゴシック" charset="-128"/>
              </a:rPr>
              <a:t>小売額：</a:t>
            </a:r>
            <a:r>
              <a:rPr lang="en-US" altLang="ja-JP" sz="700">
                <a:latin typeface="ＭＳ Ｐゴシック" charset="-128"/>
              </a:rPr>
              <a:t>2,615</a:t>
            </a:r>
            <a:r>
              <a:rPr lang="ja-JP" altLang="en-US" sz="700">
                <a:latin typeface="ＭＳ Ｐゴシック" charset="-128"/>
              </a:rPr>
              <a:t>億円 </a:t>
            </a:r>
          </a:p>
        </p:txBody>
      </p:sp>
      <p:cxnSp>
        <p:nvCxnSpPr>
          <p:cNvPr id="63" name="直線コネクタ 62"/>
          <p:cNvCxnSpPr/>
          <p:nvPr/>
        </p:nvCxnSpPr>
        <p:spPr>
          <a:xfrm>
            <a:off x="4991100" y="5287963"/>
            <a:ext cx="4699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58" name="AutoShape 76"/>
          <p:cNvSpPr>
            <a:spLocks/>
          </p:cNvSpPr>
          <p:nvPr/>
        </p:nvSpPr>
        <p:spPr bwMode="auto">
          <a:xfrm>
            <a:off x="5110163" y="4600575"/>
            <a:ext cx="1092200" cy="263525"/>
          </a:xfrm>
          <a:prstGeom prst="borderCallout2">
            <a:avLst>
              <a:gd name="adj1" fmla="val 105546"/>
              <a:gd name="adj2" fmla="val 41495"/>
              <a:gd name="adj3" fmla="val 248676"/>
              <a:gd name="adj4" fmla="val 31593"/>
              <a:gd name="adj5" fmla="val 251685"/>
              <a:gd name="adj6" fmla="val 31134"/>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2</a:t>
            </a:r>
            <a:r>
              <a:rPr lang="ja-JP" altLang="en-US" sz="700">
                <a:latin typeface="ＭＳ Ｐゴシック" charset="-128"/>
              </a:rPr>
              <a:t>兆</a:t>
            </a:r>
            <a:r>
              <a:rPr lang="en-US" altLang="ja-JP" sz="700">
                <a:latin typeface="ＭＳ Ｐゴシック" charset="-128"/>
              </a:rPr>
              <a:t>8,318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1,617</a:t>
            </a:r>
            <a:r>
              <a:rPr lang="ja-JP" altLang="en-US" sz="700">
                <a:latin typeface="ＭＳ Ｐゴシック" charset="-128"/>
              </a:rPr>
              <a:t>カ所 </a:t>
            </a:r>
          </a:p>
        </p:txBody>
      </p:sp>
      <p:cxnSp>
        <p:nvCxnSpPr>
          <p:cNvPr id="65" name="直線コネクタ 64"/>
          <p:cNvCxnSpPr/>
          <p:nvPr/>
        </p:nvCxnSpPr>
        <p:spPr>
          <a:xfrm>
            <a:off x="3502025" y="6153150"/>
            <a:ext cx="3889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0" name="AutoShape 76"/>
          <p:cNvSpPr>
            <a:spLocks/>
          </p:cNvSpPr>
          <p:nvPr/>
        </p:nvSpPr>
        <p:spPr bwMode="auto">
          <a:xfrm>
            <a:off x="4795838" y="5751513"/>
            <a:ext cx="1092200" cy="263525"/>
          </a:xfrm>
          <a:prstGeom prst="borderCallout2">
            <a:avLst>
              <a:gd name="adj1" fmla="val 110361"/>
              <a:gd name="adj2" fmla="val 31417"/>
              <a:gd name="adj3" fmla="val 164338"/>
              <a:gd name="adj4" fmla="val 30963"/>
              <a:gd name="adj5" fmla="val 160120"/>
              <a:gd name="adj6" fmla="val -90435"/>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出荷額：</a:t>
            </a:r>
            <a:r>
              <a:rPr lang="en-US" altLang="ja-JP" sz="700">
                <a:latin typeface="ＭＳ Ｐゴシック" charset="-128"/>
              </a:rPr>
              <a:t>3,838</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213</a:t>
            </a:r>
            <a:r>
              <a:rPr lang="ja-JP" altLang="en-US" sz="700">
                <a:latin typeface="ＭＳ Ｐゴシック" charset="-128"/>
              </a:rPr>
              <a:t>カ所 </a:t>
            </a:r>
          </a:p>
        </p:txBody>
      </p:sp>
      <p:cxnSp>
        <p:nvCxnSpPr>
          <p:cNvPr id="67" name="直線コネクタ 66"/>
          <p:cNvCxnSpPr/>
          <p:nvPr/>
        </p:nvCxnSpPr>
        <p:spPr>
          <a:xfrm>
            <a:off x="8121352" y="5085184"/>
            <a:ext cx="3905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62" name="AutoShape 76"/>
          <p:cNvSpPr>
            <a:spLocks/>
          </p:cNvSpPr>
          <p:nvPr/>
        </p:nvSpPr>
        <p:spPr bwMode="auto">
          <a:xfrm>
            <a:off x="8462963" y="5464175"/>
            <a:ext cx="1014412" cy="263525"/>
          </a:xfrm>
          <a:prstGeom prst="borderCallout2">
            <a:avLst>
              <a:gd name="adj1" fmla="val -2407"/>
              <a:gd name="adj2" fmla="val 24750"/>
              <a:gd name="adj3" fmla="val -134699"/>
              <a:gd name="adj4" fmla="val -4579"/>
              <a:gd name="adj5" fmla="val -135301"/>
              <a:gd name="adj6" fmla="val -5718"/>
            </a:avLst>
          </a:prstGeom>
          <a:solidFill>
            <a:srgbClr val="FFCC99">
              <a:alpha val="79999"/>
            </a:srgbClr>
          </a:solidFill>
          <a:ln w="12700" algn="ctr">
            <a:solidFill>
              <a:srgbClr val="FF6600"/>
            </a:solidFill>
            <a:prstDash val="dash"/>
            <a:miter lim="800000"/>
            <a:headEnd/>
            <a:tailEnd/>
          </a:ln>
        </p:spPr>
        <p:txBody>
          <a:bodyPr lIns="36000" rIns="36000" anchor="ctr"/>
          <a:lstStyle/>
          <a:p>
            <a:r>
              <a:rPr lang="ja-JP" altLang="en-US" sz="700">
                <a:latin typeface="ＭＳ Ｐゴシック" charset="-128"/>
              </a:rPr>
              <a:t>売上額：</a:t>
            </a:r>
            <a:r>
              <a:rPr lang="en-US" altLang="ja-JP" sz="700">
                <a:latin typeface="ＭＳ Ｐゴシック" charset="-128"/>
              </a:rPr>
              <a:t>1</a:t>
            </a:r>
            <a:r>
              <a:rPr lang="ja-JP" altLang="en-US" sz="700">
                <a:latin typeface="ＭＳ Ｐゴシック" charset="-128"/>
              </a:rPr>
              <a:t>兆</a:t>
            </a:r>
            <a:r>
              <a:rPr lang="en-US" altLang="ja-JP" sz="700">
                <a:latin typeface="ＭＳ Ｐゴシック" charset="-128"/>
              </a:rPr>
              <a:t>1,526</a:t>
            </a:r>
            <a:r>
              <a:rPr lang="ja-JP" altLang="en-US" sz="700">
                <a:latin typeface="ＭＳ Ｐゴシック" charset="-128"/>
              </a:rPr>
              <a:t>億円 </a:t>
            </a:r>
          </a:p>
          <a:p>
            <a:r>
              <a:rPr lang="ja-JP" altLang="en-US" sz="700">
                <a:latin typeface="ＭＳ Ｐゴシック" charset="-128"/>
              </a:rPr>
              <a:t>事業所：</a:t>
            </a:r>
            <a:r>
              <a:rPr lang="en-US" altLang="ja-JP" sz="700">
                <a:latin typeface="ＭＳ Ｐゴシック" charset="-128"/>
              </a:rPr>
              <a:t>12,748</a:t>
            </a:r>
            <a:r>
              <a:rPr lang="ja-JP" altLang="en-US" sz="700">
                <a:latin typeface="ＭＳ Ｐゴシック" charset="-128"/>
              </a:rPr>
              <a:t>カ所 </a:t>
            </a:r>
          </a:p>
        </p:txBody>
      </p:sp>
      <p:sp>
        <p:nvSpPr>
          <p:cNvPr id="6263" name="Text Box 84"/>
          <p:cNvSpPr txBox="1">
            <a:spLocks noChangeArrowheads="1"/>
          </p:cNvSpPr>
          <p:nvPr/>
        </p:nvSpPr>
        <p:spPr bwMode="auto">
          <a:xfrm>
            <a:off x="5264150" y="6634163"/>
            <a:ext cx="96520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工業統計調査）</a:t>
            </a:r>
          </a:p>
        </p:txBody>
      </p:sp>
      <p:sp>
        <p:nvSpPr>
          <p:cNvPr id="6264" name="Text Box 81"/>
          <p:cNvSpPr txBox="1">
            <a:spLocks noChangeArrowheads="1"/>
          </p:cNvSpPr>
          <p:nvPr/>
        </p:nvSpPr>
        <p:spPr bwMode="auto">
          <a:xfrm>
            <a:off x="5421313" y="3352800"/>
            <a:ext cx="8572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6265" name="Text Box 81"/>
          <p:cNvSpPr txBox="1">
            <a:spLocks noChangeArrowheads="1"/>
          </p:cNvSpPr>
          <p:nvPr/>
        </p:nvSpPr>
        <p:spPr bwMode="auto">
          <a:xfrm>
            <a:off x="8385175" y="6634163"/>
            <a:ext cx="1327150"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経済センサス基礎調査）</a:t>
            </a:r>
          </a:p>
        </p:txBody>
      </p:sp>
      <p:sp>
        <p:nvSpPr>
          <p:cNvPr id="6266" name="Text Box 81"/>
          <p:cNvSpPr txBox="1">
            <a:spLocks noChangeArrowheads="1"/>
          </p:cNvSpPr>
          <p:nvPr/>
        </p:nvSpPr>
        <p:spPr bwMode="auto">
          <a:xfrm>
            <a:off x="8853488" y="3357563"/>
            <a:ext cx="858837" cy="107950"/>
          </a:xfrm>
          <a:prstGeom prst="rect">
            <a:avLst/>
          </a:prstGeom>
          <a:noFill/>
          <a:ln w="9525" algn="ctr">
            <a:noFill/>
            <a:miter lim="800000"/>
            <a:headEnd/>
            <a:tailEnd/>
          </a:ln>
        </p:spPr>
        <p:txBody>
          <a:bodyPr lIns="0" tIns="0" rIns="0" bIns="0">
            <a:spAutoFit/>
          </a:bodyPr>
          <a:lstStyle/>
          <a:p>
            <a:pPr algn="r">
              <a:spcBef>
                <a:spcPct val="50000"/>
              </a:spcBef>
            </a:pPr>
            <a:r>
              <a:rPr lang="ja-JP" altLang="en-US" sz="700">
                <a:latin typeface="ＭＳ Ｐゴシック" charset="-128"/>
              </a:rPr>
              <a:t>（</a:t>
            </a:r>
            <a:r>
              <a:rPr lang="en-US" altLang="ja-JP" sz="700">
                <a:latin typeface="ＭＳ Ｐゴシック" charset="-128"/>
              </a:rPr>
              <a:t>H26</a:t>
            </a:r>
            <a:r>
              <a:rPr lang="ja-JP" altLang="en-US" sz="700">
                <a:latin typeface="ＭＳ Ｐゴシック" charset="-128"/>
              </a:rPr>
              <a:t>商業統計確報）</a:t>
            </a:r>
          </a:p>
        </p:txBody>
      </p:sp>
      <p:sp>
        <p:nvSpPr>
          <p:cNvPr id="42" name="正方形/長方形 27"/>
          <p:cNvSpPr>
            <a:spLocks noChangeArrowheads="1"/>
          </p:cNvSpPr>
          <p:nvPr/>
        </p:nvSpPr>
        <p:spPr bwMode="auto">
          <a:xfrm>
            <a:off x="8874125" y="6426528"/>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-95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5" name="Picture 3"/>
          <p:cNvPicPr>
            <a:picLocks noChangeArrowheads="1"/>
          </p:cNvPicPr>
          <p:nvPr/>
        </p:nvPicPr>
        <p:blipFill>
          <a:blip r:embed="rId2" cstate="print"/>
          <a:srcRect/>
          <a:stretch>
            <a:fillRect/>
          </a:stretch>
        </p:blipFill>
        <p:spPr bwMode="auto">
          <a:xfrm>
            <a:off x="6432804" y="3933056"/>
            <a:ext cx="3473196" cy="2402840"/>
          </a:xfrm>
          <a:prstGeom prst="rect">
            <a:avLst/>
          </a:prstGeom>
          <a:noFill/>
          <a:ln w="9525">
            <a:noFill/>
            <a:miter lim="800000"/>
            <a:headEnd/>
            <a:tailEnd/>
          </a:ln>
          <a:effectLst/>
        </p:spPr>
      </p:pic>
      <p:pic>
        <p:nvPicPr>
          <p:cNvPr id="166914" name="Picture 2"/>
          <p:cNvPicPr>
            <a:picLocks noChangeArrowheads="1"/>
          </p:cNvPicPr>
          <p:nvPr/>
        </p:nvPicPr>
        <p:blipFill>
          <a:blip r:embed="rId3" cstate="print"/>
          <a:srcRect/>
          <a:stretch>
            <a:fillRect/>
          </a:stretch>
        </p:blipFill>
        <p:spPr bwMode="auto">
          <a:xfrm>
            <a:off x="3008784" y="3933056"/>
            <a:ext cx="3473196" cy="2402840"/>
          </a:xfrm>
          <a:prstGeom prst="rect">
            <a:avLst/>
          </a:prstGeom>
          <a:noFill/>
          <a:ln w="9525">
            <a:noFill/>
            <a:miter lim="800000"/>
            <a:headEnd/>
            <a:tailEnd/>
          </a:ln>
          <a:effectLst/>
        </p:spPr>
      </p:pic>
      <p:pic>
        <p:nvPicPr>
          <p:cNvPr id="166913" name="Picture 1"/>
          <p:cNvPicPr>
            <a:picLocks noChangeArrowheads="1"/>
          </p:cNvPicPr>
          <p:nvPr/>
        </p:nvPicPr>
        <p:blipFill>
          <a:blip r:embed="rId4" cstate="print"/>
          <a:srcRect/>
          <a:stretch>
            <a:fillRect/>
          </a:stretch>
        </p:blipFill>
        <p:spPr bwMode="auto">
          <a:xfrm>
            <a:off x="6432804" y="836712"/>
            <a:ext cx="3473196" cy="2402840"/>
          </a:xfrm>
          <a:prstGeom prst="rect">
            <a:avLst/>
          </a:prstGeom>
          <a:noFill/>
          <a:ln w="9525">
            <a:noFill/>
            <a:miter lim="800000"/>
            <a:headEnd/>
            <a:tailEnd/>
          </a:ln>
          <a:effectLst/>
        </p:spPr>
      </p:pic>
      <p:sp>
        <p:nvSpPr>
          <p:cNvPr id="7170" name="タイトル 3"/>
          <p:cNvSpPr txBox="1">
            <a:spLocks/>
          </p:cNvSpPr>
          <p:nvPr/>
        </p:nvSpPr>
        <p:spPr bwMode="auto">
          <a:xfrm>
            <a:off x="117475" y="260350"/>
            <a:ext cx="9671050" cy="6488113"/>
          </a:xfrm>
          <a:prstGeom prst="rect">
            <a:avLst/>
          </a:prstGeom>
          <a:noFill/>
          <a:ln w="19050"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4" name="テキスト ボックス 3"/>
          <p:cNvSpPr txBox="1"/>
          <p:nvPr/>
        </p:nvSpPr>
        <p:spPr bwMode="gray">
          <a:xfrm>
            <a:off x="271463" y="160338"/>
            <a:ext cx="4291012" cy="187325"/>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Meiryo UI" pitchFamily="50" charset="-128"/>
                <a:ea typeface="Meiryo UI" pitchFamily="50" charset="-128"/>
                <a:cs typeface="Meiryo UI" pitchFamily="50" charset="-128"/>
              </a:rPr>
              <a:t>特別区の状況（統計データ）＜</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r>
              <a:rPr lang="en-US" altLang="ja-JP" sz="1200" b="1" dirty="0">
                <a:solidFill>
                  <a:schemeClr val="bg1"/>
                </a:solidFill>
                <a:latin typeface="Meiryo UI" pitchFamily="50" charset="-128"/>
                <a:ea typeface="Meiryo UI" pitchFamily="50" charset="-128"/>
                <a:cs typeface="Meiryo UI" pitchFamily="50" charset="-128"/>
              </a:rPr>
              <a:t>3</a:t>
            </a:r>
            <a:r>
              <a:rPr lang="ja-JP" altLang="en-US" sz="1200" b="1" dirty="0">
                <a:solidFill>
                  <a:schemeClr val="bg1"/>
                </a:solidFill>
                <a:latin typeface="Meiryo UI" pitchFamily="50" charset="-128"/>
                <a:ea typeface="Meiryo UI" pitchFamily="50" charset="-128"/>
                <a:cs typeface="Meiryo UI" pitchFamily="50" charset="-128"/>
              </a:rPr>
              <a:t>＞</a:t>
            </a:r>
          </a:p>
        </p:txBody>
      </p:sp>
      <p:sp>
        <p:nvSpPr>
          <p:cNvPr id="7172" name="テキスト ボックス 24"/>
          <p:cNvSpPr txBox="1">
            <a:spLocks noChangeArrowheads="1"/>
          </p:cNvSpPr>
          <p:nvPr/>
        </p:nvSpPr>
        <p:spPr bwMode="auto">
          <a:xfrm>
            <a:off x="173038" y="401638"/>
            <a:ext cx="390525" cy="6300787"/>
          </a:xfrm>
          <a:prstGeom prst="rect">
            <a:avLst/>
          </a:prstGeom>
          <a:solidFill>
            <a:srgbClr val="993300"/>
          </a:solidFill>
          <a:ln w="22225">
            <a:noFill/>
            <a:miter lim="800000"/>
            <a:headEnd/>
            <a:tailEnd/>
          </a:ln>
        </p:spPr>
        <p:txBody>
          <a:bodyPr vert="eaVert" lIns="0" tIns="0" rIns="0" bIns="0" anchor="ctr"/>
          <a:lstStyle/>
          <a:p>
            <a:pPr algn="ctr"/>
            <a:r>
              <a:rPr lang="ja-JP" altLang="en-US" sz="1200" b="1">
                <a:solidFill>
                  <a:schemeClr val="bg1"/>
                </a:solidFill>
                <a:latin typeface="ＭＳ ゴシック" pitchFamily="49" charset="-128"/>
                <a:ea typeface="ＭＳ ゴシック" pitchFamily="49" charset="-128"/>
              </a:rPr>
              <a:t>まち・暮らし</a:t>
            </a:r>
          </a:p>
        </p:txBody>
      </p:sp>
      <p:graphicFrame>
        <p:nvGraphicFramePr>
          <p:cNvPr id="21" name="Group 22"/>
          <p:cNvGraphicFramePr>
            <a:graphicFrameLocks noGrp="1"/>
          </p:cNvGraphicFramePr>
          <p:nvPr/>
        </p:nvGraphicFramePr>
        <p:xfrm>
          <a:off x="641350" y="404813"/>
          <a:ext cx="2340260" cy="6286317"/>
        </p:xfrm>
        <a:graphic>
          <a:graphicData uri="http://schemas.openxmlformats.org/drawingml/2006/table">
            <a:tbl>
              <a:tblPr/>
              <a:tblGrid>
                <a:gridCol w="312035"/>
                <a:gridCol w="312035"/>
                <a:gridCol w="234026"/>
                <a:gridCol w="624069"/>
                <a:gridCol w="858095"/>
              </a:tblGrid>
              <a:tr h="21529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p>
                  </a:txBody>
                  <a:tcPr marL="59436" marR="594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864" marR="5486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Ｐゴシック" pitchFamily="50" charset="-128"/>
                          <a:ea typeface="ＭＳ Ｐゴシック" pitchFamily="50" charset="-128"/>
                        </a:rPr>
                        <a:t>状況</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88208">
                <a:tc row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土地利用</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建物用途</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63.7%</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内訳</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住居</a:t>
                      </a:r>
                    </a:p>
                  </a:txBody>
                  <a:tcPr marL="10319" marR="10319"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51.5%</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商業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14.9%</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工業</a:t>
                      </a:r>
                      <a:endParaRPr kumimoji="1" lang="ja-JP" altLang="en-US" sz="1000" dirty="0">
                        <a:latin typeface="+mn-ea"/>
                        <a:ea typeface="+mn-ea"/>
                      </a:endParaRPr>
                    </a:p>
                  </a:txBody>
                  <a:tcPr marL="10319" marR="10319"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14.6%</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algn="ctr"/>
                      <a:r>
                        <a:rPr kumimoji="1" lang="ja-JP" altLang="en-US" sz="1000" dirty="0" smtClean="0">
                          <a:latin typeface="+mn-ea"/>
                          <a:ea typeface="+mn-ea"/>
                        </a:rPr>
                        <a:t>その他</a:t>
                      </a:r>
                      <a:endParaRPr kumimoji="1" lang="ja-JP" altLang="en-US" sz="1000" dirty="0">
                        <a:latin typeface="+mn-ea"/>
                        <a:ea typeface="+mn-ea"/>
                      </a:endParaRPr>
                    </a:p>
                  </a:txBody>
                  <a:tcPr marL="10319" marR="10319" marT="9525" marB="0" anchor="ctr">
                    <a:lnT w="12700" cap="flat" cmpd="sng" algn="ctr">
                      <a:solidFill>
                        <a:schemeClr val="tx1"/>
                      </a:solidFill>
                      <a:prstDash val="sysDash"/>
                      <a:round/>
                      <a:headEnd type="none" w="med" len="med"/>
                      <a:tailEnd type="none" w="med" len="med"/>
                    </a:lnT>
                  </a:tcPr>
                </a:tc>
                <a:tc hMerge="1">
                  <a:txBody>
                    <a:bodyPr/>
                    <a:lstStyle/>
                    <a:p>
                      <a:pPr algn="ctr" fontAlgn="ctr"/>
                      <a:endParaRPr lang="en-US" altLang="ja-JP" sz="1000" b="0" i="0" u="none" strike="noStrike" dirty="0">
                        <a:solidFill>
                          <a:schemeClr val="tx1"/>
                        </a:solidFill>
                        <a:latin typeface="ＭＳ Ｐゴシック" pitchFamily="50" charset="-128"/>
                        <a:ea typeface="ＭＳ Ｐゴシック" pitchFamily="50" charset="-128"/>
                      </a:endParaRPr>
                    </a:p>
                  </a:txBody>
                  <a:tcPr marL="9525" marR="9525" marT="9525" marB="0" anchor="ct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19.0%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612">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持ち家割合：借家割合</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49.8%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50.2%</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rowSpan="9">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子ども・教育</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84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認可保育所定員</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（就学前児童</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100</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13,792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45.3</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 </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待機児童数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幼稚園数</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園</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小学校数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中学校数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高等学校数（全日）</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短期大学数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139676">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大学数</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校</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福祉・医療</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居宅介護事業者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zh-TW" sz="1000" b="0" i="0" u="none" strike="noStrike" dirty="0" smtClean="0">
                          <a:solidFill>
                            <a:schemeClr val="tx1"/>
                          </a:solidFill>
                          <a:latin typeface="ＭＳ Ｐゴシック" pitchFamily="50" charset="-128"/>
                          <a:ea typeface="ＭＳ Ｐゴシック" pitchFamily="50" charset="-128"/>
                        </a:rPr>
                        <a:t>1,346</a:t>
                      </a:r>
                      <a:r>
                        <a:rPr lang="zh-TW" altLang="en-US" sz="1000" b="0" i="0" u="none" strike="noStrike" dirty="0" smtClean="0">
                          <a:solidFill>
                            <a:schemeClr val="tx1"/>
                          </a:solidFill>
                          <a:latin typeface="ＭＳ Ｐゴシック" pitchFamily="50" charset="-128"/>
                          <a:ea typeface="ＭＳ Ｐゴシック" pitchFamily="50" charset="-128"/>
                        </a:rPr>
                        <a:t>業者</a:t>
                      </a:r>
                    </a:p>
                    <a:p>
                      <a:pPr marL="0" marR="0" lvl="0" indent="0" algn="ctr" defTabSz="914400" rtl="0" eaLnBrk="1" fontAlgn="base" latinLnBrk="0" hangingPunct="1">
                        <a:lnSpc>
                          <a:spcPct val="90000"/>
                        </a:lnSpc>
                        <a:spcBef>
                          <a:spcPct val="0"/>
                        </a:spcBef>
                        <a:spcAft>
                          <a:spcPct val="0"/>
                        </a:spcAft>
                        <a:buClrTx/>
                        <a:buSzTx/>
                        <a:buFontTx/>
                        <a:buNone/>
                        <a:tabLst/>
                        <a:defRPr/>
                      </a:pPr>
                      <a:r>
                        <a:rPr lang="zh-TW" altLang="en-US" sz="1000" b="0" i="0" u="none" strike="noStrike" dirty="0" smtClean="0">
                          <a:solidFill>
                            <a:schemeClr val="tx1"/>
                          </a:solidFill>
                          <a:latin typeface="ＭＳ Ｐゴシック" pitchFamily="50" charset="-128"/>
                          <a:ea typeface="ＭＳ Ｐゴシック" pitchFamily="50" charset="-128"/>
                        </a:rPr>
                        <a:t>（</a:t>
                      </a:r>
                      <a:r>
                        <a:rPr lang="en-US" altLang="zh-TW" sz="1000" b="0" i="0" u="none" strike="noStrike" dirty="0" smtClean="0">
                          <a:solidFill>
                            <a:schemeClr val="tx1"/>
                          </a:solidFill>
                          <a:latin typeface="ＭＳ Ｐゴシック" pitchFamily="50" charset="-128"/>
                          <a:ea typeface="ＭＳ Ｐゴシック" pitchFamily="50" charset="-128"/>
                        </a:rPr>
                        <a:t>30.4</a:t>
                      </a:r>
                      <a:r>
                        <a:rPr lang="zh-TW" altLang="en-US" sz="1000" b="0" i="0" u="none" strike="noStrike" dirty="0" smtClean="0">
                          <a:solidFill>
                            <a:schemeClr val="tx1"/>
                          </a:solidFill>
                          <a:latin typeface="ＭＳ Ｐゴシック" pitchFamily="50" charset="-128"/>
                          <a:ea typeface="ＭＳ Ｐゴシック" pitchFamily="50" charset="-128"/>
                        </a:rPr>
                        <a:t>業者）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病院・診療所数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（千人あたり）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1,368</a:t>
                      </a:r>
                      <a:r>
                        <a:rPr lang="ja-JP" altLang="en-US" sz="1000" b="0" i="0" u="none" strike="noStrike" dirty="0" smtClean="0">
                          <a:solidFill>
                            <a:schemeClr val="tx1"/>
                          </a:solidFill>
                          <a:latin typeface="ＭＳ Ｐゴシック" pitchFamily="50" charset="-128"/>
                          <a:ea typeface="ＭＳ Ｐゴシック" pitchFamily="50" charset="-128"/>
                        </a:rPr>
                        <a:t>ヵ所</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2.1</a:t>
                      </a:r>
                      <a:r>
                        <a:rPr lang="ja-JP" altLang="en-US" sz="1000" b="0" i="0" u="none" strike="noStrike" dirty="0" smtClean="0">
                          <a:solidFill>
                            <a:schemeClr val="tx1"/>
                          </a:solidFill>
                          <a:latin typeface="ＭＳ Ｐゴシック" pitchFamily="50" charset="-128"/>
                          <a:ea typeface="ＭＳ Ｐゴシック" pitchFamily="50" charset="-128"/>
                        </a:rPr>
                        <a:t>ヵ所）</a:t>
                      </a: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国民健康保険加入者数（加入率）</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180,412</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28.3%</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被保護実人員（生活保護）（保護率</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千分比</a:t>
                      </a:r>
                      <a:r>
                        <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36,152</a:t>
                      </a:r>
                      <a:r>
                        <a:rPr lang="ja-JP" altLang="en-US" sz="1000" b="0" i="0" u="none" strike="noStrike" dirty="0" smtClean="0">
                          <a:solidFill>
                            <a:schemeClr val="tx1"/>
                          </a:solidFill>
                          <a:latin typeface="ＭＳ Ｐゴシック" pitchFamily="50" charset="-128"/>
                          <a:ea typeface="ＭＳ Ｐゴシック" pitchFamily="50" charset="-128"/>
                        </a:rPr>
                        <a:t>人</a:t>
                      </a: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a:t>
                      </a:r>
                      <a:r>
                        <a:rPr lang="en-US" altLang="ja-JP" sz="1000" b="0" i="0" u="none" strike="noStrike" dirty="0" smtClean="0">
                          <a:solidFill>
                            <a:schemeClr val="tx1"/>
                          </a:solidFill>
                          <a:latin typeface="ＭＳ Ｐゴシック" pitchFamily="50" charset="-128"/>
                          <a:ea typeface="ＭＳ Ｐゴシック" pitchFamily="50" charset="-128"/>
                        </a:rPr>
                        <a:t>56.7‰</a:t>
                      </a:r>
                      <a:r>
                        <a:rPr lang="ja-JP" altLang="en-US" sz="1000" b="0" i="0" u="none" strike="noStrike" dirty="0" smtClean="0">
                          <a:solidFill>
                            <a:schemeClr val="tx1"/>
                          </a:solidFill>
                          <a:latin typeface="ＭＳ Ｐゴシック" pitchFamily="50" charset="-128"/>
                          <a:ea typeface="ＭＳ Ｐゴシック" pitchFamily="50" charset="-128"/>
                        </a:rPr>
                        <a:t>）</a:t>
                      </a:r>
                      <a:endParaRPr lang="ja-JP" altLang="en-US"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3">
                <a:tc row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交通</a:t>
                      </a:r>
                    </a:p>
                  </a:txBody>
                  <a:tcPr marL="58500" marR="585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鉄道駅数</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あたり）</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50</a:t>
                      </a:r>
                      <a:r>
                        <a:rPr lang="ja-JP" altLang="en-US" sz="1000" b="0" i="0" u="none" strike="noStrike" dirty="0" smtClean="0">
                          <a:solidFill>
                            <a:schemeClr val="tx1"/>
                          </a:solidFill>
                          <a:latin typeface="ＭＳ Ｐゴシック" pitchFamily="50" charset="-128"/>
                          <a:ea typeface="ＭＳ Ｐゴシック" pitchFamily="50" charset="-128"/>
                        </a:rPr>
                        <a:t>駅</a:t>
                      </a:r>
                      <a:endParaRPr lang="en-US" altLang="ja-JP" sz="1000" b="0" i="0" u="none" strike="noStrike" dirty="0" smtClean="0">
                        <a:solidFill>
                          <a:schemeClr val="tx1"/>
                        </a:solidFill>
                        <a:latin typeface="ＭＳ Ｐゴシック" pitchFamily="50" charset="-128"/>
                        <a:ea typeface="ＭＳ Ｐゴシック" pitchFamily="50" charset="-128"/>
                      </a:endParaRPr>
                    </a:p>
                    <a:p>
                      <a:pPr algn="ctr" fontAlgn="ctr"/>
                      <a:r>
                        <a:rPr lang="ja-JP" altLang="en-US" sz="1000" b="0" i="0" u="none" strike="noStrike" dirty="0" smtClean="0">
                          <a:solidFill>
                            <a:schemeClr val="tx1"/>
                          </a:solidFill>
                          <a:latin typeface="ＭＳ Ｐゴシック" pitchFamily="50" charset="-128"/>
                          <a:ea typeface="ＭＳ Ｐゴシック" pitchFamily="50" charset="-128"/>
                        </a:rPr>
                        <a:t> （</a:t>
                      </a:r>
                      <a:r>
                        <a:rPr lang="en-US" altLang="ja-JP" sz="1000" b="0" i="0" u="none" strike="noStrike" dirty="0" smtClean="0">
                          <a:solidFill>
                            <a:schemeClr val="tx1"/>
                          </a:solidFill>
                          <a:latin typeface="ＭＳ Ｐゴシック" pitchFamily="50" charset="-128"/>
                          <a:ea typeface="ＭＳ Ｐゴシック" pitchFamily="50" charset="-128"/>
                        </a:rPr>
                        <a:t>1.1</a:t>
                      </a:r>
                      <a:r>
                        <a:rPr lang="ja-JP" altLang="en-US" sz="1000" b="0" i="0" u="none" strike="noStrike" dirty="0" smtClean="0">
                          <a:solidFill>
                            <a:schemeClr val="tx1"/>
                          </a:solidFill>
                          <a:latin typeface="ＭＳ Ｐゴシック" pitchFamily="50" charset="-128"/>
                          <a:ea typeface="ＭＳ Ｐゴシック" pitchFamily="50" charset="-128"/>
                        </a:rPr>
                        <a:t>駅）</a:t>
                      </a:r>
                    </a:p>
                  </a:txBody>
                  <a:tcPr marL="58500" marR="585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放置自転車台数（原付除く）</a:t>
                      </a: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pitchFamily="50" charset="-128"/>
                          <a:ea typeface="ＭＳ Ｐゴシック" pitchFamily="50" charset="-128"/>
                        </a:rPr>
                        <a:t>918</a:t>
                      </a:r>
                      <a:r>
                        <a:rPr lang="ja-JP" altLang="en-US" sz="1000" b="0" i="0" u="none" strike="noStrike" dirty="0" smtClean="0">
                          <a:solidFill>
                            <a:schemeClr val="tx1"/>
                          </a:solidFill>
                          <a:latin typeface="ＭＳ Ｐゴシック" pitchFamily="50" charset="-128"/>
                          <a:ea typeface="ＭＳ Ｐゴシック" pitchFamily="50" charset="-128"/>
                        </a:rPr>
                        <a:t>台</a:t>
                      </a:r>
                      <a:endParaRPr lang="en-US" altLang="ja-JP" sz="1000" b="0" i="0" u="none" strike="noStrike" dirty="0" smtClean="0">
                        <a:solidFill>
                          <a:schemeClr val="tx1"/>
                        </a:solidFill>
                        <a:latin typeface="ＭＳ Ｐゴシック" pitchFamily="50" charset="-128"/>
                        <a:ea typeface="ＭＳ Ｐゴシック" pitchFamily="50" charset="-128"/>
                      </a:endParaRPr>
                    </a:p>
                  </a:txBody>
                  <a:tcPr marL="10319" marR="10319"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48">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通勤・</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通学者</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Ｐゴシック" pitchFamily="50" charset="-128"/>
                          <a:ea typeface="ＭＳ Ｐゴシック" pitchFamily="50" charset="-128"/>
                        </a:rPr>
                        <a:t>割合</a:t>
                      </a:r>
                      <a:endParaRPr kumimoji="1" lang="en-US" altLang="ja-JP" sz="8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域内</a:t>
                      </a:r>
                    </a:p>
                  </a:txBody>
                  <a:tcPr marL="58500" marR="58500" marT="46800" marB="46800" anchor="ct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47.0%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216000">
                <a:tc vMerge="1">
                  <a:txBody>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4000" marR="54000" marT="46800" marB="468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域外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58500" marR="58500" marT="46800" marB="46800" anchor="ctr" horzOverflow="overflow">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latin typeface="ＭＳ Ｐゴシック" pitchFamily="50" charset="-128"/>
                          <a:ea typeface="ＭＳ Ｐゴシック" pitchFamily="50" charset="-128"/>
                        </a:rPr>
                        <a:t>53.0%</a:t>
                      </a:r>
                      <a:endParaRPr lang="en-US" altLang="ja-JP" sz="1000" b="0" i="0" u="none" strike="noStrike" dirty="0">
                        <a:solidFill>
                          <a:schemeClr val="tx1"/>
                        </a:solidFill>
                        <a:latin typeface="ＭＳ Ｐゴシック" pitchFamily="50" charset="-128"/>
                        <a:ea typeface="ＭＳ Ｐゴシック" pitchFamily="50" charset="-128"/>
                      </a:endParaRPr>
                    </a:p>
                  </a:txBody>
                  <a:tcPr marL="10319" marR="10319" marT="9525" marB="0" anchor="ctr">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3" name="Rectangle 8"/>
          <p:cNvSpPr>
            <a:spLocks noChangeArrowheads="1"/>
          </p:cNvSpPr>
          <p:nvPr/>
        </p:nvSpPr>
        <p:spPr bwMode="auto">
          <a:xfrm>
            <a:off x="6423025" y="409575"/>
            <a:ext cx="3314700"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就学前児童</a:t>
            </a:r>
            <a:r>
              <a:rPr lang="en-US" altLang="ja-JP" sz="1000">
                <a:latin typeface="ＭＳ Ｐゴシック" charset="-128"/>
              </a:rPr>
              <a:t>100</a:t>
            </a:r>
            <a:r>
              <a:rPr lang="ja-JP" altLang="en-US" sz="1000">
                <a:latin typeface="ＭＳ Ｐゴシック" charset="-128"/>
              </a:rPr>
              <a:t>人あたり認可保育所定員数は、比較 </a:t>
            </a:r>
            <a:r>
              <a:rPr lang="en-US" altLang="ja-JP" sz="1000">
                <a:latin typeface="ＭＳ Ｐゴシック" charset="-128"/>
              </a:rPr>
              <a:t>   </a:t>
            </a:r>
          </a:p>
          <a:p>
            <a:pPr>
              <a:spcBef>
                <a:spcPct val="15000"/>
              </a:spcBef>
            </a:pPr>
            <a:r>
              <a:rPr lang="en-US" altLang="ja-JP" sz="1000">
                <a:latin typeface="ＭＳ Ｐゴシック" charset="-128"/>
              </a:rPr>
              <a:t>   </a:t>
            </a:r>
            <a:r>
              <a:rPr lang="ja-JP" altLang="en-US" sz="1000">
                <a:latin typeface="ＭＳ Ｐゴシック" charset="-128"/>
              </a:rPr>
              <a:t>都市をいずれも上回る</a:t>
            </a:r>
            <a:endParaRPr lang="ja-JP" altLang="en-US" sz="700">
              <a:latin typeface="ＭＳ Ｐゴシック" charset="-128"/>
            </a:endParaRPr>
          </a:p>
        </p:txBody>
      </p:sp>
      <p:sp>
        <p:nvSpPr>
          <p:cNvPr id="7274" name="Rectangle 11"/>
          <p:cNvSpPr>
            <a:spLocks noChangeArrowheads="1"/>
          </p:cNvSpPr>
          <p:nvPr/>
        </p:nvSpPr>
        <p:spPr bwMode="auto">
          <a:xfrm>
            <a:off x="3033713" y="3482975"/>
            <a:ext cx="3316287"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◆1k㎡</a:t>
            </a:r>
            <a:r>
              <a:rPr lang="ja-JP" altLang="en-US" sz="1000">
                <a:latin typeface="ＭＳ Ｐゴシック" charset="-128"/>
              </a:rPr>
              <a:t>あたりの居宅介護事業者数は、比較都市をいずれも大きく上回る</a:t>
            </a:r>
          </a:p>
        </p:txBody>
      </p:sp>
      <p:sp>
        <p:nvSpPr>
          <p:cNvPr id="7275" name="Rectangle 12"/>
          <p:cNvSpPr>
            <a:spLocks noChangeArrowheads="1"/>
          </p:cNvSpPr>
          <p:nvPr/>
        </p:nvSpPr>
        <p:spPr bwMode="auto">
          <a:xfrm>
            <a:off x="3522663" y="3482975"/>
            <a:ext cx="2338387" cy="161925"/>
          </a:xfrm>
          <a:prstGeom prst="rect">
            <a:avLst/>
          </a:prstGeom>
          <a:solidFill>
            <a:srgbClr val="008000"/>
          </a:solidFill>
          <a:ln w="9525" algn="ctr">
            <a:noFill/>
            <a:miter lim="800000"/>
            <a:headEnd/>
            <a:tailEnd/>
          </a:ln>
        </p:spPr>
        <p:txBody>
          <a:bodyPr wrap="none" anchor="ctr"/>
          <a:lstStyle/>
          <a:p>
            <a:pPr algn="ctr"/>
            <a:r>
              <a:rPr lang="en-US" altLang="ja-JP" sz="1000" b="1">
                <a:solidFill>
                  <a:schemeClr val="bg1"/>
                </a:solidFill>
                <a:latin typeface="ＭＳ Ｐゴシック" charset="-128"/>
              </a:rPr>
              <a:t>1k㎡</a:t>
            </a:r>
            <a:r>
              <a:rPr lang="ja-JP" altLang="en-US" sz="1000" b="1">
                <a:solidFill>
                  <a:schemeClr val="bg1"/>
                </a:solidFill>
                <a:latin typeface="ＭＳ Ｐゴシック" charset="-128"/>
              </a:rPr>
              <a:t>あたり居宅介護事業者数</a:t>
            </a:r>
          </a:p>
        </p:txBody>
      </p:sp>
      <p:sp>
        <p:nvSpPr>
          <p:cNvPr id="7276" name="Rectangle 14"/>
          <p:cNvSpPr>
            <a:spLocks noChangeArrowheads="1"/>
          </p:cNvSpPr>
          <p:nvPr/>
        </p:nvSpPr>
        <p:spPr bwMode="auto">
          <a:xfrm>
            <a:off x="6423025" y="3482975"/>
            <a:ext cx="3314700" cy="517525"/>
          </a:xfrm>
          <a:prstGeom prst="rect">
            <a:avLst/>
          </a:prstGeom>
          <a:solidFill>
            <a:srgbClr val="FFCC99"/>
          </a:solidFill>
          <a:ln w="9525" algn="ctr">
            <a:noFill/>
            <a:prstDash val="sysDot"/>
            <a:miter lim="800000"/>
            <a:headEnd/>
            <a:tailEnd/>
          </a:ln>
        </p:spPr>
        <p:txBody>
          <a:bodyPr lIns="36000" tIns="0" rIns="36000" bIns="0"/>
          <a:lstStyle/>
          <a:p>
            <a:pPr marL="85725" indent="-85725"/>
            <a:endParaRPr lang="en-US" altLang="ja-JP" sz="1000"/>
          </a:p>
          <a:p>
            <a:pPr marL="85725" indent="-85725">
              <a:spcBef>
                <a:spcPct val="15000"/>
              </a:spcBef>
            </a:pPr>
            <a:r>
              <a:rPr lang="en-US" altLang="ja-JP" sz="1000">
                <a:latin typeface="ＭＳ Ｐゴシック" charset="-128"/>
              </a:rPr>
              <a:t>◆</a:t>
            </a:r>
            <a:r>
              <a:rPr lang="ja-JP" altLang="en-US" sz="1000">
                <a:latin typeface="ＭＳ Ｐゴシック" charset="-128"/>
              </a:rPr>
              <a:t>人口千人あたりの病院・診療所数は、比較都市をいずれも上回る</a:t>
            </a:r>
          </a:p>
        </p:txBody>
      </p:sp>
      <p:sp>
        <p:nvSpPr>
          <p:cNvPr id="7277" name="Rectangle 15"/>
          <p:cNvSpPr>
            <a:spLocks noChangeArrowheads="1"/>
          </p:cNvSpPr>
          <p:nvPr/>
        </p:nvSpPr>
        <p:spPr bwMode="auto">
          <a:xfrm>
            <a:off x="6910388" y="34829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latin typeface="ＭＳ Ｐゴシック" charset="-128"/>
              </a:rPr>
              <a:t>千人あたり病院・診療所数</a:t>
            </a:r>
          </a:p>
        </p:txBody>
      </p:sp>
      <p:sp>
        <p:nvSpPr>
          <p:cNvPr id="7278" name="Rectangle 8"/>
          <p:cNvSpPr>
            <a:spLocks noChangeArrowheads="1"/>
          </p:cNvSpPr>
          <p:nvPr/>
        </p:nvSpPr>
        <p:spPr bwMode="auto">
          <a:xfrm>
            <a:off x="3033713" y="409575"/>
            <a:ext cx="3316287" cy="517525"/>
          </a:xfrm>
          <a:prstGeom prst="rect">
            <a:avLst/>
          </a:prstGeom>
          <a:solidFill>
            <a:srgbClr val="FFCC99"/>
          </a:solidFill>
          <a:ln w="9525" algn="ctr">
            <a:noFill/>
            <a:prstDash val="sysDot"/>
            <a:miter lim="800000"/>
            <a:headEnd/>
            <a:tailEnd/>
          </a:ln>
        </p:spPr>
        <p:txBody>
          <a:bodyPr lIns="36000" tIns="0" rIns="36000" bIns="0"/>
          <a:lstStyle/>
          <a:p>
            <a:endParaRPr lang="en-US" altLang="ja-JP" sz="1000">
              <a:latin typeface="ＭＳ Ｐゴシック" charset="-128"/>
            </a:endParaRPr>
          </a:p>
          <a:p>
            <a:pPr>
              <a:spcBef>
                <a:spcPct val="15000"/>
              </a:spcBef>
            </a:pPr>
            <a:r>
              <a:rPr lang="en-US" altLang="ja-JP" sz="1000">
                <a:latin typeface="ＭＳ Ｐゴシック" charset="-128"/>
              </a:rPr>
              <a:t>◆</a:t>
            </a:r>
            <a:r>
              <a:rPr lang="ja-JP" altLang="en-US" sz="1000">
                <a:latin typeface="ＭＳ Ｐゴシック" charset="-128"/>
              </a:rPr>
              <a:t>建物用途の割合は、住居の土地利用が堺市と同程度</a:t>
            </a:r>
          </a:p>
        </p:txBody>
      </p:sp>
      <p:sp>
        <p:nvSpPr>
          <p:cNvPr id="7279" name="Rectangle 86"/>
          <p:cNvSpPr>
            <a:spLocks noChangeArrowheads="1"/>
          </p:cNvSpPr>
          <p:nvPr/>
        </p:nvSpPr>
        <p:spPr bwMode="auto">
          <a:xfrm>
            <a:off x="3522663" y="409575"/>
            <a:ext cx="2338387"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建物用途の内訳</a:t>
            </a:r>
          </a:p>
        </p:txBody>
      </p:sp>
      <p:sp>
        <p:nvSpPr>
          <p:cNvPr id="7280" name="Rectangle 86"/>
          <p:cNvSpPr>
            <a:spLocks noChangeArrowheads="1"/>
          </p:cNvSpPr>
          <p:nvPr/>
        </p:nvSpPr>
        <p:spPr bwMode="auto">
          <a:xfrm>
            <a:off x="6675438" y="409575"/>
            <a:ext cx="2809875" cy="161925"/>
          </a:xfrm>
          <a:prstGeom prst="rect">
            <a:avLst/>
          </a:prstGeom>
          <a:solidFill>
            <a:srgbClr val="008000"/>
          </a:solidFill>
          <a:ln w="9525" algn="ctr">
            <a:noFill/>
            <a:miter lim="800000"/>
            <a:headEnd/>
            <a:tailEnd/>
          </a:ln>
        </p:spPr>
        <p:txBody>
          <a:bodyPr wrap="none" anchor="ctr"/>
          <a:lstStyle/>
          <a:p>
            <a:pPr algn="ctr"/>
            <a:r>
              <a:rPr lang="ja-JP" altLang="en-US" sz="1000" b="1">
                <a:solidFill>
                  <a:schemeClr val="bg1"/>
                </a:solidFill>
              </a:rPr>
              <a:t>就学前児童</a:t>
            </a:r>
            <a:r>
              <a:rPr lang="en-US" altLang="ja-JP" sz="1000" b="1">
                <a:solidFill>
                  <a:schemeClr val="bg1"/>
                </a:solidFill>
              </a:rPr>
              <a:t>100</a:t>
            </a:r>
            <a:r>
              <a:rPr lang="ja-JP" altLang="en-US" sz="1000" b="1">
                <a:solidFill>
                  <a:schemeClr val="bg1"/>
                </a:solidFill>
              </a:rPr>
              <a:t>人あたり認可保育所定員数</a:t>
            </a:r>
          </a:p>
        </p:txBody>
      </p:sp>
      <p:sp>
        <p:nvSpPr>
          <p:cNvPr id="7281" name="AutoShape 9"/>
          <p:cNvSpPr>
            <a:spLocks noChangeArrowheads="1"/>
          </p:cNvSpPr>
          <p:nvPr/>
        </p:nvSpPr>
        <p:spPr bwMode="auto">
          <a:xfrm>
            <a:off x="6661150" y="1052513"/>
            <a:ext cx="312738" cy="21653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2" name="AutoShape 13"/>
          <p:cNvSpPr>
            <a:spLocks noChangeArrowheads="1"/>
          </p:cNvSpPr>
          <p:nvPr/>
        </p:nvSpPr>
        <p:spPr bwMode="auto">
          <a:xfrm>
            <a:off x="3278188" y="4149725"/>
            <a:ext cx="277812" cy="21907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3" name="AutoShape 13"/>
          <p:cNvSpPr>
            <a:spLocks noChangeArrowheads="1"/>
          </p:cNvSpPr>
          <p:nvPr/>
        </p:nvSpPr>
        <p:spPr bwMode="auto">
          <a:xfrm>
            <a:off x="6669088" y="4149725"/>
            <a:ext cx="279400" cy="2190750"/>
          </a:xfrm>
          <a:prstGeom prst="roundRect">
            <a:avLst>
              <a:gd name="adj" fmla="val 50000"/>
            </a:avLst>
          </a:prstGeom>
          <a:noFill/>
          <a:ln w="28575" algn="ctr">
            <a:solidFill>
              <a:srgbClr val="FF0000"/>
            </a:solidFill>
            <a:prstDash val="sysDot"/>
            <a:round/>
            <a:headEnd/>
            <a:tailEnd/>
          </a:ln>
        </p:spPr>
        <p:txBody>
          <a:bodyPr wrap="none" anchor="ctr"/>
          <a:lstStyle/>
          <a:p>
            <a:pPr algn="ctr"/>
            <a:endParaRPr lang="ja-JP" altLang="ja-JP" sz="700">
              <a:latin typeface="ＭＳ Ｐゴシック" charset="-128"/>
            </a:endParaRPr>
          </a:p>
        </p:txBody>
      </p:sp>
      <p:sp>
        <p:nvSpPr>
          <p:cNvPr id="7284" name="Text Box 111"/>
          <p:cNvSpPr txBox="1">
            <a:spLocks noChangeArrowheads="1"/>
          </p:cNvSpPr>
          <p:nvPr/>
        </p:nvSpPr>
        <p:spPr bwMode="auto">
          <a:xfrm>
            <a:off x="3549650" y="6530975"/>
            <a:ext cx="2886075" cy="107950"/>
          </a:xfrm>
          <a:prstGeom prst="rect">
            <a:avLst/>
          </a:prstGeom>
          <a:noFill/>
          <a:ln w="9525" cap="rnd" algn="ctr">
            <a:noFill/>
            <a:prstDash val="sysDot"/>
            <a:miter lim="800000"/>
            <a:headEnd/>
            <a:tailEnd/>
          </a:ln>
        </p:spPr>
        <p:txBody>
          <a:bodyPr lIns="0" tIns="0" rIns="0" bIns="0">
            <a:spAutoFit/>
          </a:bodyPr>
          <a:lstStyle/>
          <a:p>
            <a:pPr>
              <a:spcBef>
                <a:spcPct val="50000"/>
              </a:spcBef>
            </a:pPr>
            <a:r>
              <a:rPr lang="ja-JP" altLang="en-US" sz="700">
                <a:latin typeface="ＭＳ Ｐゴシック" charset="-128"/>
              </a:rPr>
              <a:t>（Ｈ</a:t>
            </a:r>
            <a:r>
              <a:rPr lang="en-US" altLang="ja-JP" sz="700">
                <a:latin typeface="ＭＳ Ｐゴシック" charset="-128"/>
              </a:rPr>
              <a:t>29</a:t>
            </a:r>
            <a:r>
              <a:rPr lang="ja-JP" altLang="en-US" sz="700">
                <a:latin typeface="ＭＳ Ｐゴシック" charset="-128"/>
              </a:rPr>
              <a:t>年</a:t>
            </a:r>
            <a:r>
              <a:rPr lang="en-US" altLang="ja-JP" sz="700">
                <a:latin typeface="ＭＳ Ｐゴシック" charset="-128"/>
              </a:rPr>
              <a:t>4</a:t>
            </a:r>
            <a:r>
              <a:rPr lang="ja-JP" altLang="en-US" sz="700">
                <a:latin typeface="ＭＳ Ｐゴシック" charset="-128"/>
              </a:rPr>
              <a:t>月厚生労働省ＨＰ「介護サービス情報公表システム」より算出）</a:t>
            </a:r>
          </a:p>
        </p:txBody>
      </p:sp>
      <p:sp>
        <p:nvSpPr>
          <p:cNvPr id="7285" name="AutoShape 112"/>
          <p:cNvSpPr>
            <a:spLocks noChangeArrowheads="1"/>
          </p:cNvSpPr>
          <p:nvPr/>
        </p:nvSpPr>
        <p:spPr bwMode="auto">
          <a:xfrm>
            <a:off x="6904038" y="6308725"/>
            <a:ext cx="2706687" cy="438150"/>
          </a:xfrm>
          <a:prstGeom prst="bracketPair">
            <a:avLst>
              <a:gd name="adj" fmla="val 16667"/>
            </a:avLst>
          </a:prstGeom>
          <a:noFill/>
          <a:ln w="9525">
            <a:solidFill>
              <a:schemeClr val="tx1"/>
            </a:solidFill>
            <a:round/>
            <a:headEnd/>
            <a:tailEnd/>
          </a:ln>
        </p:spPr>
        <p:txBody>
          <a:bodyPr wrap="none" anchor="ctr"/>
          <a:lstStyle/>
          <a:p>
            <a:pPr>
              <a:spcBef>
                <a:spcPct val="50000"/>
              </a:spcBef>
            </a:pPr>
            <a:r>
              <a:rPr lang="ja-JP" altLang="en-US" sz="500">
                <a:latin typeface="ＭＳ Ｐゴシック" charset="-128"/>
              </a:rPr>
              <a:t>特別区：平成</a:t>
            </a:r>
            <a:r>
              <a:rPr lang="en-US" altLang="ja-JP" sz="500">
                <a:latin typeface="ＭＳ Ｐゴシック" charset="-128"/>
              </a:rPr>
              <a:t>29</a:t>
            </a:r>
            <a:r>
              <a:rPr lang="ja-JP" altLang="en-US" sz="500">
                <a:latin typeface="ＭＳ Ｐゴシック" charset="-128"/>
              </a:rPr>
              <a:t>年</a:t>
            </a:r>
            <a:r>
              <a:rPr lang="en-US" altLang="ja-JP" sz="500">
                <a:latin typeface="ＭＳ Ｐゴシック" charset="-128"/>
              </a:rPr>
              <a:t>3</a:t>
            </a:r>
            <a:r>
              <a:rPr lang="ja-JP" altLang="en-US" sz="500">
                <a:latin typeface="ＭＳ Ｐゴシック" charset="-128"/>
              </a:rPr>
              <a:t>月副首都推進局調べ</a:t>
            </a:r>
            <a:endParaRPr lang="en-US" altLang="ja-JP" sz="500">
              <a:latin typeface="ＭＳ Ｐゴシック" charset="-128"/>
            </a:endParaRPr>
          </a:p>
          <a:p>
            <a:pPr>
              <a:spcBef>
                <a:spcPct val="50000"/>
              </a:spcBef>
            </a:pPr>
            <a:r>
              <a:rPr lang="ja-JP" altLang="en-US" sz="500">
                <a:latin typeface="ＭＳ Ｐゴシック" charset="-128"/>
              </a:rPr>
              <a:t>堺市、豊中市、高槻市、東大阪市、枚方市：</a:t>
            </a:r>
            <a:r>
              <a:rPr lang="en-US" altLang="ja-JP" sz="500">
                <a:latin typeface="ＭＳ Ｐゴシック" charset="-128"/>
              </a:rPr>
              <a:t>H27</a:t>
            </a:r>
            <a:r>
              <a:rPr lang="ja-JP" altLang="en-US" sz="500">
                <a:latin typeface="ＭＳ Ｐゴシック" charset="-128"/>
              </a:rPr>
              <a:t>大阪府医療施設調査</a:t>
            </a:r>
            <a:endParaRPr lang="en-US" altLang="ja-JP" sz="500">
              <a:latin typeface="ＭＳ Ｐゴシック" charset="-128"/>
            </a:endParaRPr>
          </a:p>
          <a:p>
            <a:pPr>
              <a:spcBef>
                <a:spcPct val="50000"/>
              </a:spcBef>
            </a:pPr>
            <a:r>
              <a:rPr lang="ja-JP" altLang="en-US" sz="500">
                <a:latin typeface="ＭＳ Ｐゴシック" charset="-128"/>
              </a:rPr>
              <a:t>神戸市、尼崎市、西宮市：</a:t>
            </a:r>
            <a:r>
              <a:rPr lang="en-US" altLang="ja-JP" sz="500">
                <a:latin typeface="ＭＳ Ｐゴシック" charset="-128"/>
              </a:rPr>
              <a:t>H27</a:t>
            </a:r>
            <a:r>
              <a:rPr lang="ja-JP" altLang="en-US" sz="500">
                <a:latin typeface="ＭＳ Ｐゴシック" charset="-128"/>
              </a:rPr>
              <a:t>兵庫県医療施設調査</a:t>
            </a:r>
            <a:endParaRPr lang="en-US" altLang="ja-JP" sz="500">
              <a:latin typeface="ＭＳ Ｐゴシック" charset="-128"/>
            </a:endParaRPr>
          </a:p>
          <a:p>
            <a:pPr>
              <a:spcBef>
                <a:spcPct val="50000"/>
              </a:spcBef>
            </a:pPr>
            <a:r>
              <a:rPr lang="ja-JP" altLang="en-US" sz="500">
                <a:latin typeface="ＭＳ Ｐゴシック" charset="-128"/>
              </a:rPr>
              <a:t>京都市：</a:t>
            </a:r>
            <a:r>
              <a:rPr lang="en-US" altLang="ja-JP" sz="500">
                <a:latin typeface="ＭＳ Ｐゴシック" charset="-128"/>
              </a:rPr>
              <a:t>H27</a:t>
            </a:r>
            <a:r>
              <a:rPr lang="ja-JP" altLang="en-US" sz="500">
                <a:latin typeface="ＭＳ Ｐゴシック" charset="-128"/>
              </a:rPr>
              <a:t>京都市統計書</a:t>
            </a:r>
          </a:p>
        </p:txBody>
      </p:sp>
      <p:grpSp>
        <p:nvGrpSpPr>
          <p:cNvPr id="2" name="グループ化 67"/>
          <p:cNvGrpSpPr>
            <a:grpSpLocks/>
          </p:cNvGrpSpPr>
          <p:nvPr/>
        </p:nvGrpSpPr>
        <p:grpSpPr bwMode="auto">
          <a:xfrm>
            <a:off x="3392488" y="3025775"/>
            <a:ext cx="3197225" cy="476250"/>
            <a:chOff x="3131840" y="3025527"/>
            <a:chExt cx="2951336" cy="476176"/>
          </a:xfrm>
        </p:grpSpPr>
        <p:sp>
          <p:nvSpPr>
            <p:cNvPr id="7293" name="テキスト ボックス 68"/>
            <p:cNvSpPr txBox="1">
              <a:spLocks noChangeArrowheads="1"/>
            </p:cNvSpPr>
            <p:nvPr/>
          </p:nvSpPr>
          <p:spPr bwMode="auto">
            <a:xfrm>
              <a:off x="3707904" y="3193926"/>
              <a:ext cx="2375272" cy="307777"/>
            </a:xfrm>
            <a:prstGeom prst="rect">
              <a:avLst/>
            </a:prstGeom>
            <a:noFill/>
            <a:ln w="9525">
              <a:noFill/>
              <a:miter lim="800000"/>
              <a:headEnd/>
              <a:tailEnd/>
            </a:ln>
          </p:spPr>
          <p:txBody>
            <a:bodyPr>
              <a:spAutoFit/>
            </a:bodyPr>
            <a:lstStyle/>
            <a:p>
              <a:r>
                <a:rPr lang="ja-JP" altLang="en-US" sz="700"/>
                <a:t>（特別区：</a:t>
              </a:r>
              <a:r>
                <a:rPr lang="en-US" altLang="ja-JP" sz="700"/>
                <a:t>H27</a:t>
              </a:r>
              <a:r>
                <a:rPr lang="ja-JP" altLang="en-US" sz="700"/>
                <a:t>建物用途別土地利用現況調査）</a:t>
              </a:r>
              <a:endParaRPr lang="en-US" altLang="ja-JP" sz="700"/>
            </a:p>
            <a:p>
              <a:r>
                <a:rPr lang="ja-JP" altLang="en-US" sz="700"/>
                <a:t>（各市：</a:t>
              </a:r>
              <a:r>
                <a:rPr lang="en-US" altLang="ja-JP" sz="700"/>
                <a:t>H27</a:t>
              </a:r>
              <a:r>
                <a:rPr lang="ja-JP" altLang="en-US" sz="700"/>
                <a:t>府都市計画基礎調査（土地利用現況調査））</a:t>
              </a:r>
              <a:endParaRPr lang="en-US" altLang="ja-JP" sz="700"/>
            </a:p>
          </p:txBody>
        </p:sp>
        <p:sp>
          <p:nvSpPr>
            <p:cNvPr id="7294" name="Text Box 22"/>
            <p:cNvSpPr txBox="1">
              <a:spLocks noChangeArrowheads="1"/>
            </p:cNvSpPr>
            <p:nvPr/>
          </p:nvSpPr>
          <p:spPr bwMode="auto">
            <a:xfrm>
              <a:off x="3131840" y="3025527"/>
              <a:ext cx="2663825" cy="200055"/>
            </a:xfrm>
            <a:prstGeom prst="rect">
              <a:avLst/>
            </a:prstGeom>
            <a:noFill/>
            <a:ln w="9525" algn="ctr">
              <a:noFill/>
              <a:miter lim="800000"/>
              <a:headEnd/>
              <a:tailEnd/>
            </a:ln>
          </p:spPr>
          <p:txBody>
            <a:bodyPr>
              <a:spAutoFit/>
            </a:bodyPr>
            <a:lstStyle/>
            <a:p>
              <a:pPr>
                <a:spcBef>
                  <a:spcPct val="50000"/>
                </a:spcBef>
              </a:pPr>
              <a:r>
                <a:rPr lang="en-US" altLang="ja-JP" sz="700">
                  <a:latin typeface="ＭＳ Ｐゴシック" charset="-128"/>
                </a:rPr>
                <a:t>※</a:t>
              </a:r>
              <a:r>
                <a:rPr lang="ja-JP" altLang="en-US" sz="700">
                  <a:latin typeface="ＭＳ Ｐゴシック" charset="-128"/>
                </a:rPr>
                <a:t>京都市・神戸市・尼崎市・西宮市はデータが無いため記載せず</a:t>
              </a:r>
            </a:p>
          </p:txBody>
        </p:sp>
      </p:grpSp>
      <p:grpSp>
        <p:nvGrpSpPr>
          <p:cNvPr id="3" name="グループ化 70"/>
          <p:cNvGrpSpPr>
            <a:grpSpLocks/>
          </p:cNvGrpSpPr>
          <p:nvPr/>
        </p:nvGrpSpPr>
        <p:grpSpPr bwMode="auto">
          <a:xfrm>
            <a:off x="7221538" y="3165475"/>
            <a:ext cx="2832100" cy="274638"/>
            <a:chOff x="6665565" y="3165351"/>
            <a:chExt cx="2615530" cy="275332"/>
          </a:xfrm>
        </p:grpSpPr>
        <p:sp>
          <p:nvSpPr>
            <p:cNvPr id="7291" name="Text Box 110"/>
            <p:cNvSpPr txBox="1">
              <a:spLocks noChangeArrowheads="1"/>
            </p:cNvSpPr>
            <p:nvPr/>
          </p:nvSpPr>
          <p:spPr bwMode="auto">
            <a:xfrm>
              <a:off x="6760815" y="3332961"/>
              <a:ext cx="2520280" cy="107722"/>
            </a:xfrm>
            <a:prstGeom prst="rect">
              <a:avLst/>
            </a:prstGeom>
            <a:noFill/>
            <a:ln w="9525" algn="ctr">
              <a:noFill/>
              <a:miter lim="800000"/>
              <a:headEnd/>
              <a:tailEnd/>
            </a:ln>
          </p:spPr>
          <p:txBody>
            <a:bodyPr lIns="0" tIns="0" rIns="0" bIns="0">
              <a:spAutoFit/>
            </a:bodyPr>
            <a:lstStyle/>
            <a:p>
              <a:pPr>
                <a:spcBef>
                  <a:spcPct val="50000"/>
                </a:spcBef>
              </a:pPr>
              <a:r>
                <a:rPr lang="ja-JP" altLang="en-US" sz="700">
                  <a:latin typeface="ＭＳ Ｐゴシック" charset="-128"/>
                </a:rPr>
                <a:t>（各市：</a:t>
              </a:r>
              <a:r>
                <a:rPr lang="en-US" altLang="ja-JP" sz="700">
                  <a:latin typeface="ＭＳ Ｐゴシック" charset="-128"/>
                </a:rPr>
                <a:t>H27</a:t>
              </a:r>
              <a:r>
                <a:rPr lang="ja-JP" altLang="en-US" sz="700">
                  <a:latin typeface="ＭＳ Ｐゴシック" charset="-128"/>
                </a:rPr>
                <a:t>年度福祉行政報告例及び</a:t>
              </a:r>
              <a:r>
                <a:rPr lang="en-US" altLang="ja-JP" sz="700">
                  <a:latin typeface="ＭＳ Ｐゴシック" charset="-128"/>
                </a:rPr>
                <a:t>H27</a:t>
              </a:r>
              <a:r>
                <a:rPr lang="ja-JP" altLang="en-US" sz="700">
                  <a:latin typeface="ＭＳ Ｐゴシック" charset="-128"/>
                </a:rPr>
                <a:t>国勢調査より算出）</a:t>
              </a:r>
              <a:endParaRPr lang="ja-JP" altLang="en-US" sz="700">
                <a:latin typeface="HG丸ｺﾞｼｯｸM-PRO" pitchFamily="50" charset="-128"/>
              </a:endParaRPr>
            </a:p>
          </p:txBody>
        </p:sp>
        <p:sp>
          <p:nvSpPr>
            <p:cNvPr id="73" name="テキスト ボックス 34"/>
            <p:cNvSpPr txBox="1">
              <a:spLocks noChangeArrowheads="1"/>
            </p:cNvSpPr>
            <p:nvPr/>
          </p:nvSpPr>
          <p:spPr bwMode="auto">
            <a:xfrm>
              <a:off x="6665565" y="3165351"/>
              <a:ext cx="1944054" cy="200530"/>
            </a:xfrm>
            <a:prstGeom prst="rect">
              <a:avLst/>
            </a:prstGeom>
            <a:noFill/>
            <a:ln w="9525">
              <a:noFill/>
              <a:miter lim="800000"/>
              <a:headEnd/>
              <a:tailEnd/>
            </a:ln>
          </p:spPr>
          <p:txBody>
            <a:bodyPr>
              <a:spAutoFit/>
            </a:bodyPr>
            <a:lstStyle/>
            <a:p>
              <a:pPr>
                <a:defRPr/>
              </a:pPr>
              <a:r>
                <a:rPr lang="ja-JP" altLang="en-US" sz="700" dirty="0">
                  <a:latin typeface="+mn-ea"/>
                  <a:ea typeface="+mn-ea"/>
                </a:rPr>
                <a:t>（特別区：</a:t>
              </a:r>
              <a:r>
                <a:rPr lang="en-US" altLang="ja-JP" sz="700" dirty="0">
                  <a:latin typeface="+mn-ea"/>
                  <a:ea typeface="+mn-ea"/>
                </a:rPr>
                <a:t>H29</a:t>
              </a:r>
              <a:r>
                <a:rPr lang="ja-JP" altLang="en-US" sz="700" dirty="0">
                  <a:latin typeface="+mn-ea"/>
                  <a:ea typeface="+mn-ea"/>
                </a:rPr>
                <a:t>年</a:t>
              </a:r>
              <a:r>
                <a:rPr lang="en-US" altLang="ja-JP" sz="700" dirty="0">
                  <a:latin typeface="+mn-ea"/>
                  <a:ea typeface="+mn-ea"/>
                </a:rPr>
                <a:t>4</a:t>
              </a:r>
              <a:r>
                <a:rPr lang="ja-JP" altLang="en-US" sz="700" dirty="0">
                  <a:latin typeface="+mn-ea"/>
                  <a:ea typeface="+mn-ea"/>
                </a:rPr>
                <a:t>月副首都推進局調べ）</a:t>
              </a:r>
              <a:endParaRPr lang="en-US" altLang="ja-JP" sz="700" dirty="0">
                <a:latin typeface="+mn-ea"/>
                <a:ea typeface="+mn-ea"/>
              </a:endParaRPr>
            </a:p>
          </p:txBody>
        </p:sp>
      </p:grpSp>
      <p:pic>
        <p:nvPicPr>
          <p:cNvPr id="7288" name="Picture 126"/>
          <p:cNvPicPr>
            <a:picLocks noChangeAspect="1" noChangeArrowheads="1"/>
          </p:cNvPicPr>
          <p:nvPr/>
        </p:nvPicPr>
        <p:blipFill>
          <a:blip r:embed="rId5" cstate="print"/>
          <a:srcRect/>
          <a:stretch>
            <a:fillRect/>
          </a:stretch>
        </p:blipFill>
        <p:spPr bwMode="auto">
          <a:xfrm>
            <a:off x="2957513" y="877888"/>
            <a:ext cx="3544887" cy="2216150"/>
          </a:xfrm>
          <a:prstGeom prst="rect">
            <a:avLst/>
          </a:prstGeom>
          <a:noFill/>
          <a:ln w="9525">
            <a:noFill/>
            <a:miter lim="800000"/>
            <a:headEnd/>
            <a:tailEnd/>
          </a:ln>
        </p:spPr>
      </p:pic>
      <p:sp>
        <p:nvSpPr>
          <p:cNvPr id="7289" name="AutoShape 13"/>
          <p:cNvSpPr>
            <a:spLocks noChangeArrowheads="1"/>
          </p:cNvSpPr>
          <p:nvPr/>
        </p:nvSpPr>
        <p:spPr bwMode="auto">
          <a:xfrm rot="5400000">
            <a:off x="4587876" y="-401638"/>
            <a:ext cx="234950" cy="3343275"/>
          </a:xfrm>
          <a:prstGeom prst="roundRect">
            <a:avLst>
              <a:gd name="adj" fmla="val 50000"/>
            </a:avLst>
          </a:prstGeom>
          <a:noFill/>
          <a:ln w="28575" algn="ctr">
            <a:solidFill>
              <a:srgbClr val="FF0000"/>
            </a:solidFill>
            <a:prstDash val="sysDot"/>
            <a:round/>
            <a:headEnd/>
            <a:tailEnd/>
          </a:ln>
        </p:spPr>
        <p:txBody>
          <a:bodyPr wrap="none" anchor="ctr"/>
          <a:lstStyle/>
          <a:p>
            <a:endParaRPr lang="ja-JP" altLang="en-US"/>
          </a:p>
        </p:txBody>
      </p:sp>
      <p:cxnSp>
        <p:nvCxnSpPr>
          <p:cNvPr id="30" name="直線コネクタ 29"/>
          <p:cNvCxnSpPr/>
          <p:nvPr/>
        </p:nvCxnSpPr>
        <p:spPr>
          <a:xfrm>
            <a:off x="3133725" y="2800350"/>
            <a:ext cx="2873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-96</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7" name="Rectangle 27"/>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試案Ｃ（６区Ｃ案） 　特別区基礎データ②</a:t>
            </a:r>
          </a:p>
        </p:txBody>
      </p:sp>
      <p:sp>
        <p:nvSpPr>
          <p:cNvPr id="4" name="正方形/長方形 27"/>
          <p:cNvSpPr>
            <a:spLocks noChangeArrowheads="1"/>
          </p:cNvSpPr>
          <p:nvPr/>
        </p:nvSpPr>
        <p:spPr bwMode="auto">
          <a:xfrm>
            <a:off x="8874125" y="662377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-59</a:t>
            </a:r>
          </a:p>
        </p:txBody>
      </p:sp>
      <p:pic>
        <p:nvPicPr>
          <p:cNvPr id="5" name="Picture 1"/>
          <p:cNvPicPr>
            <a:picLocks noChangeArrowheads="1"/>
          </p:cNvPicPr>
          <p:nvPr/>
        </p:nvPicPr>
        <p:blipFill>
          <a:blip r:embed="rId2" cstate="print"/>
          <a:srcRect/>
          <a:stretch>
            <a:fillRect/>
          </a:stretch>
        </p:blipFill>
        <p:spPr bwMode="auto">
          <a:xfrm>
            <a:off x="171224" y="536770"/>
            <a:ext cx="9633600" cy="6130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9" name="Rectangle 19"/>
          <p:cNvSpPr>
            <a:spLocks noChangeArrowheads="1"/>
          </p:cNvSpPr>
          <p:nvPr/>
        </p:nvSpPr>
        <p:spPr bwMode="auto">
          <a:xfrm>
            <a:off x="0" y="0"/>
            <a:ext cx="9906000" cy="476250"/>
          </a:xfrm>
          <a:prstGeom prst="rect">
            <a:avLst/>
          </a:prstGeom>
          <a:gradFill rotWithShape="1">
            <a:gsLst>
              <a:gs pos="0">
                <a:srgbClr val="E6B9B8"/>
              </a:gs>
              <a:gs pos="50000">
                <a:schemeClr val="bg1"/>
              </a:gs>
              <a:gs pos="100000">
                <a:srgbClr val="E6B9B8"/>
              </a:gs>
            </a:gsLst>
            <a:lin ang="5400000" scaled="1"/>
          </a:gradFill>
          <a:ln w="9525">
            <a:noFill/>
            <a:miter lim="800000"/>
            <a:headEnd/>
            <a:tailEnd/>
          </a:ln>
          <a:effectLst/>
        </p:spPr>
        <p:txBody>
          <a:bodyPr anchor="ctr"/>
          <a:lstStyle/>
          <a:p>
            <a:pPr algn="ctr">
              <a:defRPr/>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試案Ｃ（６区Ｃ案） 　特別区基礎データ③</a:t>
            </a:r>
          </a:p>
        </p:txBody>
      </p:sp>
      <p:pic>
        <p:nvPicPr>
          <p:cNvPr id="7171" name="Picture 84"/>
          <p:cNvPicPr>
            <a:picLocks noChangeAspect="1" noChangeArrowheads="1"/>
          </p:cNvPicPr>
          <p:nvPr/>
        </p:nvPicPr>
        <p:blipFill>
          <a:blip r:embed="rId2" cstate="print"/>
          <a:srcRect/>
          <a:stretch>
            <a:fillRect/>
          </a:stretch>
        </p:blipFill>
        <p:spPr bwMode="auto">
          <a:xfrm>
            <a:off x="250825" y="538163"/>
            <a:ext cx="9429750" cy="6275387"/>
          </a:xfrm>
          <a:prstGeom prst="rect">
            <a:avLst/>
          </a:prstGeom>
          <a:noFill/>
          <a:ln w="9525">
            <a:noFill/>
            <a:miter lim="800000"/>
            <a:headEnd/>
            <a:tailEnd/>
          </a:ln>
        </p:spPr>
      </p:pic>
      <p:sp>
        <p:nvSpPr>
          <p:cNvPr id="4" name="正方形/長方形 27"/>
          <p:cNvSpPr>
            <a:spLocks noChangeArrowheads="1"/>
          </p:cNvSpPr>
          <p:nvPr/>
        </p:nvSpPr>
        <p:spPr bwMode="auto">
          <a:xfrm>
            <a:off x="8896935" y="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-60</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正方形/長方形 25"/>
          <p:cNvSpPr>
            <a:spLocks noChangeArrowheads="1"/>
          </p:cNvSpPr>
          <p:nvPr/>
        </p:nvSpPr>
        <p:spPr bwMode="gray">
          <a:xfrm>
            <a:off x="0" y="2924175"/>
            <a:ext cx="9906000" cy="1009650"/>
          </a:xfrm>
          <a:prstGeom prst="rect">
            <a:avLst/>
          </a:prstGeom>
          <a:solidFill>
            <a:srgbClr val="E6B9B8"/>
          </a:solidFill>
          <a:ln w="22225" algn="ctr">
            <a:solidFill>
              <a:srgbClr val="E6B9B8"/>
            </a:solidFill>
            <a:miter lim="800000"/>
            <a:headEnd/>
            <a:tailEnd/>
          </a:ln>
        </p:spPr>
        <p:txBody>
          <a:bodyPr anchor="ctr"/>
          <a:lstStyle/>
          <a:p>
            <a:pPr algn="ctr">
              <a:spcBef>
                <a:spcPct val="50000"/>
              </a:spcBef>
              <a:buFont typeface="Wingdings" pitchFamily="2" charset="2"/>
              <a:buNone/>
            </a:pPr>
            <a:r>
              <a:rPr lang="ja-JP" altLang="en-US" sz="2400" b="1">
                <a:latin typeface="HGS創英角ｺﾞｼｯｸUB" pitchFamily="50" charset="-128"/>
              </a:rPr>
              <a:t>第一区</a:t>
            </a:r>
          </a:p>
          <a:p>
            <a:pPr algn="ctr">
              <a:spcBef>
                <a:spcPct val="50000"/>
              </a:spcBef>
              <a:buFont typeface="Wingdings" pitchFamily="2" charset="2"/>
              <a:buNone/>
            </a:pPr>
            <a:r>
              <a:rPr lang="ja-JP" altLang="en-US" sz="2400" b="1">
                <a:latin typeface="HGS創英角ｺﾞｼｯｸUB" pitchFamily="50" charset="-128"/>
              </a:rPr>
              <a:t>（</a:t>
            </a:r>
            <a:r>
              <a:rPr lang="ja-JP" altLang="ja-JP" sz="2400" b="1">
                <a:latin typeface="ＭＳ Ｐゴシック" charset="-128"/>
              </a:rPr>
              <a:t>北区・</a:t>
            </a:r>
            <a:r>
              <a:rPr lang="ja-JP" altLang="en-US" sz="2400" b="1">
                <a:latin typeface="ＭＳ Ｐゴシック" charset="-128"/>
              </a:rPr>
              <a:t>都島区・</a:t>
            </a:r>
            <a:r>
              <a:rPr lang="ja-JP" altLang="ja-JP" sz="2400" b="1">
                <a:latin typeface="ＭＳ Ｐゴシック" charset="-128"/>
              </a:rPr>
              <a:t>東淀川区</a:t>
            </a:r>
            <a:r>
              <a:rPr lang="ja-JP" altLang="en-US" sz="2400" b="1">
                <a:latin typeface="ＭＳ Ｐゴシック" charset="-128"/>
              </a:rPr>
              <a:t>・旭区</a:t>
            </a:r>
            <a:r>
              <a:rPr lang="ja-JP" altLang="en-US" sz="2400" b="1">
                <a:latin typeface="HGS創英角ｺﾞｼｯｸUB" pitchFamily="50" charset="-128"/>
              </a:rPr>
              <a:t>）</a:t>
            </a:r>
          </a:p>
        </p:txBody>
      </p:sp>
      <p:sp>
        <p:nvSpPr>
          <p:cNvPr id="3" name="正方形/長方形 27"/>
          <p:cNvSpPr>
            <a:spLocks noChangeArrowheads="1"/>
          </p:cNvSpPr>
          <p:nvPr/>
        </p:nvSpPr>
        <p:spPr bwMode="auto">
          <a:xfrm>
            <a:off x="8874125" y="658157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-61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89"/>
          <p:cNvGrpSpPr>
            <a:grpSpLocks/>
          </p:cNvGrpSpPr>
          <p:nvPr/>
        </p:nvGrpSpPr>
        <p:grpSpPr bwMode="auto">
          <a:xfrm>
            <a:off x="5297488" y="1844675"/>
            <a:ext cx="4192587" cy="4160838"/>
            <a:chOff x="1236256" y="188641"/>
            <a:chExt cx="6083559" cy="6541293"/>
          </a:xfrm>
        </p:grpSpPr>
        <p:grpSp>
          <p:nvGrpSpPr>
            <p:cNvPr id="4" name="グループ化 77"/>
            <p:cNvGrpSpPr>
              <a:grpSpLocks/>
            </p:cNvGrpSpPr>
            <p:nvPr/>
          </p:nvGrpSpPr>
          <p:grpSpPr bwMode="auto">
            <a:xfrm>
              <a:off x="1236256" y="188641"/>
              <a:ext cx="6083559" cy="6541293"/>
              <a:chOff x="1523742" y="188914"/>
              <a:chExt cx="6083559" cy="6541293"/>
            </a:xfrm>
          </p:grpSpPr>
          <p:grpSp>
            <p:nvGrpSpPr>
              <p:cNvPr id="5" name="グループ化 76"/>
              <p:cNvGrpSpPr>
                <a:grpSpLocks/>
              </p:cNvGrpSpPr>
              <p:nvPr/>
            </p:nvGrpSpPr>
            <p:grpSpPr bwMode="auto">
              <a:xfrm>
                <a:off x="1523742" y="188914"/>
                <a:ext cx="6083559" cy="6541293"/>
                <a:chOff x="1523742" y="188914"/>
                <a:chExt cx="6083559" cy="6541293"/>
              </a:xfrm>
            </p:grpSpPr>
            <p:grpSp>
              <p:nvGrpSpPr>
                <p:cNvPr id="6" name="グループ化 2"/>
                <p:cNvGrpSpPr>
                  <a:grpSpLocks/>
                </p:cNvGrpSpPr>
                <p:nvPr/>
              </p:nvGrpSpPr>
              <p:grpSpPr bwMode="auto">
                <a:xfrm>
                  <a:off x="1835438" y="188914"/>
                  <a:ext cx="5771863" cy="6450011"/>
                  <a:chOff x="288" y="1"/>
                  <a:chExt cx="5771863" cy="6450283"/>
                </a:xfrm>
              </p:grpSpPr>
              <p:pic>
                <p:nvPicPr>
                  <p:cNvPr id="3266" name="Picture 2"/>
                  <p:cNvPicPr>
                    <a:picLocks noChangeAspect="1" noChangeArrowheads="1"/>
                  </p:cNvPicPr>
                  <p:nvPr/>
                </p:nvPicPr>
                <p:blipFill>
                  <a:blip r:embed="rId3" cstate="print"/>
                  <a:srcRect l="20068" r="46410" b="8980"/>
                  <a:stretch>
                    <a:fillRect/>
                  </a:stretch>
                </p:blipFill>
                <p:spPr bwMode="gray">
                  <a:xfrm>
                    <a:off x="123825" y="1"/>
                    <a:ext cx="5648326" cy="6372224"/>
                  </a:xfrm>
                  <a:prstGeom prst="rect">
                    <a:avLst/>
                  </a:prstGeom>
                  <a:noFill/>
                  <a:ln w="1">
                    <a:noFill/>
                    <a:miter lim="800000"/>
                    <a:headEnd/>
                    <a:tailEnd/>
                  </a:ln>
                </p:spPr>
              </p:pic>
              <p:sp>
                <p:nvSpPr>
                  <p:cNvPr id="189" name="正方形/長方形 4"/>
                  <p:cNvSpPr/>
                  <p:nvPr/>
                </p:nvSpPr>
                <p:spPr bwMode="gray">
                  <a:xfrm>
                    <a:off x="437230" y="1230445"/>
                    <a:ext cx="1584812" cy="608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90" name="正方形/長方形 5"/>
                  <p:cNvSpPr/>
                  <p:nvPr/>
                </p:nvSpPr>
                <p:spPr bwMode="gray">
                  <a:xfrm>
                    <a:off x="-436" y="1772039"/>
                    <a:ext cx="734819" cy="713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91" name="正方形/長方形 6"/>
                  <p:cNvSpPr/>
                  <p:nvPr/>
                </p:nvSpPr>
                <p:spPr bwMode="gray">
                  <a:xfrm>
                    <a:off x="5030422" y="4123110"/>
                    <a:ext cx="737122" cy="2326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92" name="正方形/長方形 7"/>
                  <p:cNvSpPr/>
                  <p:nvPr/>
                </p:nvSpPr>
                <p:spPr bwMode="gray">
                  <a:xfrm>
                    <a:off x="3839510" y="5675516"/>
                    <a:ext cx="76015" cy="74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93" name="正方形/長方形 8"/>
                  <p:cNvSpPr/>
                  <p:nvPr/>
                </p:nvSpPr>
                <p:spPr bwMode="gray">
                  <a:xfrm>
                    <a:off x="1294135" y="5750391"/>
                    <a:ext cx="87533" cy="638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94" name="正方形/長方形 9"/>
                  <p:cNvSpPr/>
                  <p:nvPr/>
                </p:nvSpPr>
                <p:spPr bwMode="gray">
                  <a:xfrm>
                    <a:off x="3733549" y="5762871"/>
                    <a:ext cx="161245" cy="636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118" name="円/楕円 117"/>
                <p:cNvSpPr/>
                <p:nvPr/>
              </p:nvSpPr>
              <p:spPr bwMode="gray">
                <a:xfrm>
                  <a:off x="5114907" y="2158041"/>
                  <a:ext cx="145122" cy="14225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19" name="正方形/長方形 13"/>
                <p:cNvSpPr/>
                <p:nvPr/>
              </p:nvSpPr>
              <p:spPr bwMode="gray">
                <a:xfrm>
                  <a:off x="4479140" y="2462519"/>
                  <a:ext cx="119782" cy="11729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120" name="円/楕円 15"/>
                <p:cNvSpPr/>
                <p:nvPr/>
              </p:nvSpPr>
              <p:spPr bwMode="gray">
                <a:xfrm>
                  <a:off x="6091594" y="3675441"/>
                  <a:ext cx="142817" cy="14225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22" name="円/楕円 121"/>
                <p:cNvSpPr/>
                <p:nvPr/>
              </p:nvSpPr>
              <p:spPr bwMode="gray">
                <a:xfrm>
                  <a:off x="3942423" y="4900841"/>
                  <a:ext cx="145120" cy="142257"/>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23" name="フリーフォーム 122"/>
                <p:cNvSpPr/>
                <p:nvPr/>
              </p:nvSpPr>
              <p:spPr bwMode="gray">
                <a:xfrm>
                  <a:off x="3371154" y="3989902"/>
                  <a:ext cx="142817" cy="1879279"/>
                </a:xfrm>
                <a:custGeom>
                  <a:avLst/>
                  <a:gdLst>
                    <a:gd name="connsiteX0" fmla="*/ 30162 w 144462"/>
                    <a:gd name="connsiteY0" fmla="*/ 0 h 1876425"/>
                    <a:gd name="connsiteX1" fmla="*/ 96837 w 144462"/>
                    <a:gd name="connsiteY1" fmla="*/ 781050 h 1876425"/>
                    <a:gd name="connsiteX2" fmla="*/ 1587 w 144462"/>
                    <a:gd name="connsiteY2" fmla="*/ 1238250 h 1876425"/>
                    <a:gd name="connsiteX3" fmla="*/ 87312 w 144462"/>
                    <a:gd name="connsiteY3" fmla="*/ 1371600 h 1876425"/>
                    <a:gd name="connsiteX4" fmla="*/ 144462 w 144462"/>
                    <a:gd name="connsiteY4" fmla="*/ 1876425 h 187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62" h="1876425">
                      <a:moveTo>
                        <a:pt x="30162" y="0"/>
                      </a:moveTo>
                      <a:cubicBezTo>
                        <a:pt x="65880" y="287337"/>
                        <a:pt x="101599" y="574675"/>
                        <a:pt x="96837" y="781050"/>
                      </a:cubicBezTo>
                      <a:cubicBezTo>
                        <a:pt x="92075" y="987425"/>
                        <a:pt x="3175" y="1139825"/>
                        <a:pt x="1587" y="1238250"/>
                      </a:cubicBezTo>
                      <a:cubicBezTo>
                        <a:pt x="0" y="1336675"/>
                        <a:pt x="63500" y="1265238"/>
                        <a:pt x="87312" y="1371600"/>
                      </a:cubicBezTo>
                      <a:cubicBezTo>
                        <a:pt x="111124" y="1477962"/>
                        <a:pt x="127793" y="1677193"/>
                        <a:pt x="144462" y="1876425"/>
                      </a:cubicBezTo>
                    </a:path>
                  </a:pathLst>
                </a:custGeom>
                <a:ln w="63500" cmpd="tri">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24" name="円/楕円 123"/>
                <p:cNvSpPr/>
                <p:nvPr/>
              </p:nvSpPr>
              <p:spPr bwMode="gray">
                <a:xfrm>
                  <a:off x="5020464" y="5222790"/>
                  <a:ext cx="145120" cy="14225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25" name="フリーフォーム 124"/>
                <p:cNvSpPr/>
                <p:nvPr/>
              </p:nvSpPr>
              <p:spPr bwMode="gray">
                <a:xfrm>
                  <a:off x="3352726" y="4471576"/>
                  <a:ext cx="2400253" cy="1549845"/>
                </a:xfrm>
                <a:custGeom>
                  <a:avLst/>
                  <a:gdLst>
                    <a:gd name="connsiteX0" fmla="*/ 2397125 w 2397125"/>
                    <a:gd name="connsiteY0" fmla="*/ 271462 h 1547812"/>
                    <a:gd name="connsiteX1" fmla="*/ 1539875 w 2397125"/>
                    <a:gd name="connsiteY1" fmla="*/ 223837 h 1547812"/>
                    <a:gd name="connsiteX2" fmla="*/ 1282700 w 2397125"/>
                    <a:gd name="connsiteY2" fmla="*/ 261937 h 1547812"/>
                    <a:gd name="connsiteX3" fmla="*/ 815975 w 2397125"/>
                    <a:gd name="connsiteY3" fmla="*/ 119062 h 1547812"/>
                    <a:gd name="connsiteX4" fmla="*/ 644525 w 2397125"/>
                    <a:gd name="connsiteY4" fmla="*/ 90487 h 1547812"/>
                    <a:gd name="connsiteX5" fmla="*/ 82550 w 2397125"/>
                    <a:gd name="connsiteY5" fmla="*/ 661987 h 1547812"/>
                    <a:gd name="connsiteX6" fmla="*/ 149225 w 2397125"/>
                    <a:gd name="connsiteY6" fmla="*/ 1033462 h 1547812"/>
                    <a:gd name="connsiteX7" fmla="*/ 444500 w 2397125"/>
                    <a:gd name="connsiteY7" fmla="*/ 1052512 h 1547812"/>
                    <a:gd name="connsiteX8" fmla="*/ 958850 w 2397125"/>
                    <a:gd name="connsiteY8" fmla="*/ 1081087 h 1547812"/>
                    <a:gd name="connsiteX9" fmla="*/ 1187450 w 2397125"/>
                    <a:gd name="connsiteY9" fmla="*/ 1147762 h 1547812"/>
                    <a:gd name="connsiteX10" fmla="*/ 1130300 w 2397125"/>
                    <a:gd name="connsiteY10" fmla="*/ 1547812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7125" h="1547812">
                      <a:moveTo>
                        <a:pt x="2397125" y="271462"/>
                      </a:moveTo>
                      <a:cubicBezTo>
                        <a:pt x="2061368" y="248443"/>
                        <a:pt x="1725612" y="225424"/>
                        <a:pt x="1539875" y="223837"/>
                      </a:cubicBezTo>
                      <a:cubicBezTo>
                        <a:pt x="1354138" y="222250"/>
                        <a:pt x="1403350" y="279400"/>
                        <a:pt x="1282700" y="261937"/>
                      </a:cubicBezTo>
                      <a:cubicBezTo>
                        <a:pt x="1162050" y="244474"/>
                        <a:pt x="922338" y="147637"/>
                        <a:pt x="815975" y="119062"/>
                      </a:cubicBezTo>
                      <a:cubicBezTo>
                        <a:pt x="709613" y="90487"/>
                        <a:pt x="766763" y="0"/>
                        <a:pt x="644525" y="90487"/>
                      </a:cubicBezTo>
                      <a:cubicBezTo>
                        <a:pt x="522288" y="180975"/>
                        <a:pt x="165100" y="504825"/>
                        <a:pt x="82550" y="661987"/>
                      </a:cubicBezTo>
                      <a:cubicBezTo>
                        <a:pt x="0" y="819149"/>
                        <a:pt x="88900" y="968375"/>
                        <a:pt x="149225" y="1033462"/>
                      </a:cubicBezTo>
                      <a:cubicBezTo>
                        <a:pt x="209550" y="1098549"/>
                        <a:pt x="444500" y="1052512"/>
                        <a:pt x="444500" y="1052512"/>
                      </a:cubicBezTo>
                      <a:cubicBezTo>
                        <a:pt x="579438" y="1060450"/>
                        <a:pt x="835025" y="1065212"/>
                        <a:pt x="958850" y="1081087"/>
                      </a:cubicBezTo>
                      <a:cubicBezTo>
                        <a:pt x="1082675" y="1096962"/>
                        <a:pt x="1158875" y="1069975"/>
                        <a:pt x="1187450" y="1147762"/>
                      </a:cubicBezTo>
                      <a:cubicBezTo>
                        <a:pt x="1216025" y="1225549"/>
                        <a:pt x="1173162" y="1386680"/>
                        <a:pt x="1130300" y="1547812"/>
                      </a:cubicBez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27" name="正方形/長方形 126"/>
                <p:cNvSpPr/>
                <p:nvPr/>
              </p:nvSpPr>
              <p:spPr bwMode="gray">
                <a:xfrm>
                  <a:off x="6559206" y="2871818"/>
                  <a:ext cx="801620" cy="3618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谷町</a:t>
                  </a:r>
                  <a:r>
                    <a:rPr lang="ja-JP" altLang="en-US" sz="700" dirty="0">
                      <a:solidFill>
                        <a:schemeClr val="tx1"/>
                      </a:solidFill>
                    </a:rPr>
                    <a:t>線</a:t>
                  </a:r>
                </a:p>
              </p:txBody>
            </p:sp>
            <p:sp>
              <p:nvSpPr>
                <p:cNvPr id="128" name="正方形/長方形 127"/>
                <p:cNvSpPr/>
                <p:nvPr/>
              </p:nvSpPr>
              <p:spPr bwMode="gray">
                <a:xfrm rot="15965674">
                  <a:off x="2804726" y="4221930"/>
                  <a:ext cx="1010767" cy="41693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御堂筋</a:t>
                  </a:r>
                  <a:r>
                    <a:rPr lang="ja-JP" altLang="en-US" sz="700" dirty="0">
                      <a:solidFill>
                        <a:schemeClr val="tx1"/>
                      </a:solidFill>
                    </a:rPr>
                    <a:t>線</a:t>
                  </a:r>
                </a:p>
              </p:txBody>
            </p:sp>
            <p:sp>
              <p:nvSpPr>
                <p:cNvPr id="131" name="正方形/長方形 130"/>
                <p:cNvSpPr/>
                <p:nvPr/>
              </p:nvSpPr>
              <p:spPr bwMode="gray">
                <a:xfrm>
                  <a:off x="3408010" y="5000670"/>
                  <a:ext cx="955954" cy="484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堺筋</a:t>
                  </a:r>
                  <a:r>
                    <a:rPr lang="ja-JP" altLang="en-US" sz="700" dirty="0">
                      <a:solidFill>
                        <a:schemeClr val="tx1"/>
                      </a:solidFill>
                    </a:rPr>
                    <a:t>線</a:t>
                  </a:r>
                </a:p>
              </p:txBody>
            </p:sp>
            <p:sp>
              <p:nvSpPr>
                <p:cNvPr id="132" name="フリーフォーム 131"/>
                <p:cNvSpPr/>
                <p:nvPr/>
              </p:nvSpPr>
              <p:spPr bwMode="gray">
                <a:xfrm>
                  <a:off x="3894049" y="4379235"/>
                  <a:ext cx="262600" cy="1564818"/>
                </a:xfrm>
                <a:custGeom>
                  <a:avLst/>
                  <a:gdLst>
                    <a:gd name="connsiteX0" fmla="*/ 0 w 260350"/>
                    <a:gd name="connsiteY0" fmla="*/ 1390650 h 1390650"/>
                    <a:gd name="connsiteX1" fmla="*/ 57150 w 260350"/>
                    <a:gd name="connsiteY1" fmla="*/ 1238250 h 1390650"/>
                    <a:gd name="connsiteX2" fmla="*/ 228600 w 260350"/>
                    <a:gd name="connsiteY2" fmla="*/ 1219200 h 1390650"/>
                    <a:gd name="connsiteX3" fmla="*/ 247650 w 260350"/>
                    <a:gd name="connsiteY3" fmla="*/ 923925 h 1390650"/>
                    <a:gd name="connsiteX4" fmla="*/ 171450 w 260350"/>
                    <a:gd name="connsiteY4" fmla="*/ 0 h 13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350" h="1390650">
                      <a:moveTo>
                        <a:pt x="0" y="1390650"/>
                      </a:moveTo>
                      <a:cubicBezTo>
                        <a:pt x="9525" y="1328737"/>
                        <a:pt x="19050" y="1266825"/>
                        <a:pt x="57150" y="1238250"/>
                      </a:cubicBezTo>
                      <a:cubicBezTo>
                        <a:pt x="95250" y="1209675"/>
                        <a:pt x="196850" y="1271587"/>
                        <a:pt x="228600" y="1219200"/>
                      </a:cubicBezTo>
                      <a:cubicBezTo>
                        <a:pt x="260350" y="1166813"/>
                        <a:pt x="257175" y="1127125"/>
                        <a:pt x="247650" y="923925"/>
                      </a:cubicBezTo>
                      <a:cubicBezTo>
                        <a:pt x="238125" y="720725"/>
                        <a:pt x="204787" y="360362"/>
                        <a:pt x="171450" y="0"/>
                      </a:cubicBezTo>
                    </a:path>
                  </a:pathLst>
                </a:custGeom>
                <a:ln w="63500" cmpd="tri">
                  <a:solidFill>
                    <a:srgbClr val="CC3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36" name="フリーフォーム 135"/>
                <p:cNvSpPr/>
                <p:nvPr/>
              </p:nvSpPr>
              <p:spPr bwMode="gray">
                <a:xfrm>
                  <a:off x="6285088" y="3096433"/>
                  <a:ext cx="421542" cy="1150528"/>
                </a:xfrm>
                <a:custGeom>
                  <a:avLst/>
                  <a:gdLst>
                    <a:gd name="connsiteX0" fmla="*/ 0 w 419100"/>
                    <a:gd name="connsiteY0" fmla="*/ 1152525 h 1152525"/>
                    <a:gd name="connsiteX1" fmla="*/ 190500 w 419100"/>
                    <a:gd name="connsiteY1" fmla="*/ 371475 h 1152525"/>
                    <a:gd name="connsiteX2" fmla="*/ 419100 w 419100"/>
                    <a:gd name="connsiteY2" fmla="*/ 0 h 1152525"/>
                  </a:gdLst>
                  <a:ahLst/>
                  <a:cxnLst>
                    <a:cxn ang="0">
                      <a:pos x="connsiteX0" y="connsiteY0"/>
                    </a:cxn>
                    <a:cxn ang="0">
                      <a:pos x="connsiteX1" y="connsiteY1"/>
                    </a:cxn>
                    <a:cxn ang="0">
                      <a:pos x="connsiteX2" y="connsiteY2"/>
                    </a:cxn>
                  </a:cxnLst>
                  <a:rect l="l" t="t" r="r" b="b"/>
                  <a:pathLst>
                    <a:path w="419100" h="1152525">
                      <a:moveTo>
                        <a:pt x="0" y="1152525"/>
                      </a:moveTo>
                      <a:cubicBezTo>
                        <a:pt x="60325" y="858043"/>
                        <a:pt x="120650" y="563562"/>
                        <a:pt x="190500" y="371475"/>
                      </a:cubicBezTo>
                      <a:cubicBezTo>
                        <a:pt x="260350" y="179388"/>
                        <a:pt x="339725" y="89694"/>
                        <a:pt x="419100" y="0"/>
                      </a:cubicBezTo>
                    </a:path>
                  </a:pathLst>
                </a:custGeom>
                <a:ln w="63500" cmpd="tri">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42" name="フリーフォーム 141"/>
                <p:cNvSpPr/>
                <p:nvPr/>
              </p:nvSpPr>
              <p:spPr bwMode="gray">
                <a:xfrm>
                  <a:off x="5845120" y="887717"/>
                  <a:ext cx="909884" cy="1931690"/>
                </a:xfrm>
                <a:custGeom>
                  <a:avLst/>
                  <a:gdLst>
                    <a:gd name="connsiteX0" fmla="*/ 908050 w 908050"/>
                    <a:gd name="connsiteY0" fmla="*/ 1933575 h 1933575"/>
                    <a:gd name="connsiteX1" fmla="*/ 307975 w 908050"/>
                    <a:gd name="connsiteY1" fmla="*/ 1181100 h 1933575"/>
                    <a:gd name="connsiteX2" fmla="*/ 60325 w 908050"/>
                    <a:gd name="connsiteY2" fmla="*/ 971550 h 1933575"/>
                    <a:gd name="connsiteX3" fmla="*/ 3175 w 908050"/>
                    <a:gd name="connsiteY3" fmla="*/ 676275 h 1933575"/>
                    <a:gd name="connsiteX4" fmla="*/ 79375 w 908050"/>
                    <a:gd name="connsiteY4" fmla="*/ 514350 h 1933575"/>
                    <a:gd name="connsiteX5" fmla="*/ 231775 w 908050"/>
                    <a:gd name="connsiteY5" fmla="*/ 504825 h 1933575"/>
                    <a:gd name="connsiteX6" fmla="*/ 469900 w 908050"/>
                    <a:gd name="connsiteY6" fmla="*/ 0 h 19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050" h="1933575">
                      <a:moveTo>
                        <a:pt x="908050" y="1933575"/>
                      </a:moveTo>
                      <a:cubicBezTo>
                        <a:pt x="678656" y="1637506"/>
                        <a:pt x="449262" y="1341437"/>
                        <a:pt x="307975" y="1181100"/>
                      </a:cubicBezTo>
                      <a:cubicBezTo>
                        <a:pt x="166688" y="1020763"/>
                        <a:pt x="111125" y="1055687"/>
                        <a:pt x="60325" y="971550"/>
                      </a:cubicBezTo>
                      <a:cubicBezTo>
                        <a:pt x="9525" y="887413"/>
                        <a:pt x="0" y="752475"/>
                        <a:pt x="3175" y="676275"/>
                      </a:cubicBezTo>
                      <a:cubicBezTo>
                        <a:pt x="6350" y="600075"/>
                        <a:pt x="41275" y="542925"/>
                        <a:pt x="79375" y="514350"/>
                      </a:cubicBezTo>
                      <a:cubicBezTo>
                        <a:pt x="117475" y="485775"/>
                        <a:pt x="166688" y="590550"/>
                        <a:pt x="231775" y="504825"/>
                      </a:cubicBezTo>
                      <a:cubicBezTo>
                        <a:pt x="296862" y="419100"/>
                        <a:pt x="383381" y="209550"/>
                        <a:pt x="469900" y="0"/>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43" name="フリーフォーム 142"/>
                <p:cNvSpPr/>
                <p:nvPr/>
              </p:nvSpPr>
              <p:spPr bwMode="gray">
                <a:xfrm>
                  <a:off x="6296607" y="3353492"/>
                  <a:ext cx="926009" cy="940889"/>
                </a:xfrm>
                <a:custGeom>
                  <a:avLst/>
                  <a:gdLst>
                    <a:gd name="connsiteX0" fmla="*/ 847725 w 927100"/>
                    <a:gd name="connsiteY0" fmla="*/ 0 h 941388"/>
                    <a:gd name="connsiteX1" fmla="*/ 876300 w 927100"/>
                    <a:gd name="connsiteY1" fmla="*/ 790575 h 941388"/>
                    <a:gd name="connsiteX2" fmla="*/ 542925 w 927100"/>
                    <a:gd name="connsiteY2" fmla="*/ 904875 h 941388"/>
                    <a:gd name="connsiteX3" fmla="*/ 0 w 927100"/>
                    <a:gd name="connsiteY3" fmla="*/ 866775 h 941388"/>
                  </a:gdLst>
                  <a:ahLst/>
                  <a:cxnLst>
                    <a:cxn ang="0">
                      <a:pos x="connsiteX0" y="connsiteY0"/>
                    </a:cxn>
                    <a:cxn ang="0">
                      <a:pos x="connsiteX1" y="connsiteY1"/>
                    </a:cxn>
                    <a:cxn ang="0">
                      <a:pos x="connsiteX2" y="connsiteY2"/>
                    </a:cxn>
                    <a:cxn ang="0">
                      <a:pos x="connsiteX3" y="connsiteY3"/>
                    </a:cxn>
                  </a:cxnLst>
                  <a:rect l="l" t="t" r="r" b="b"/>
                  <a:pathLst>
                    <a:path w="927100" h="941388">
                      <a:moveTo>
                        <a:pt x="847725" y="0"/>
                      </a:moveTo>
                      <a:cubicBezTo>
                        <a:pt x="887412" y="319881"/>
                        <a:pt x="927100" y="639762"/>
                        <a:pt x="876300" y="790575"/>
                      </a:cubicBezTo>
                      <a:cubicBezTo>
                        <a:pt x="825500" y="941388"/>
                        <a:pt x="688975" y="892175"/>
                        <a:pt x="542925" y="904875"/>
                      </a:cubicBezTo>
                      <a:cubicBezTo>
                        <a:pt x="396875" y="917575"/>
                        <a:pt x="198437" y="892175"/>
                        <a:pt x="0" y="866775"/>
                      </a:cubicBezTo>
                    </a:path>
                  </a:pathLst>
                </a:custGeom>
                <a:ln w="63500" cmpd="tri">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45" name="フリーフォーム 144"/>
                <p:cNvSpPr/>
                <p:nvPr/>
              </p:nvSpPr>
              <p:spPr bwMode="gray">
                <a:xfrm>
                  <a:off x="5303795" y="5542242"/>
                  <a:ext cx="260297" cy="381845"/>
                </a:xfrm>
                <a:custGeom>
                  <a:avLst/>
                  <a:gdLst>
                    <a:gd name="connsiteX0" fmla="*/ 192087 w 258762"/>
                    <a:gd name="connsiteY0" fmla="*/ 381000 h 381000"/>
                    <a:gd name="connsiteX1" fmla="*/ 11112 w 258762"/>
                    <a:gd name="connsiteY1" fmla="*/ 171450 h 381000"/>
                    <a:gd name="connsiteX2" fmla="*/ 258762 w 258762"/>
                    <a:gd name="connsiteY2" fmla="*/ 0 h 381000"/>
                  </a:gdLst>
                  <a:ahLst/>
                  <a:cxnLst>
                    <a:cxn ang="0">
                      <a:pos x="connsiteX0" y="connsiteY0"/>
                    </a:cxn>
                    <a:cxn ang="0">
                      <a:pos x="connsiteX1" y="connsiteY1"/>
                    </a:cxn>
                    <a:cxn ang="0">
                      <a:pos x="connsiteX2" y="connsiteY2"/>
                    </a:cxn>
                  </a:cxnLst>
                  <a:rect l="l" t="t" r="r" b="b"/>
                  <a:pathLst>
                    <a:path w="258762" h="381000">
                      <a:moveTo>
                        <a:pt x="192087" y="381000"/>
                      </a:moveTo>
                      <a:cubicBezTo>
                        <a:pt x="96043" y="307975"/>
                        <a:pt x="0" y="234950"/>
                        <a:pt x="11112" y="171450"/>
                      </a:cubicBezTo>
                      <a:cubicBezTo>
                        <a:pt x="22225" y="107950"/>
                        <a:pt x="140493" y="53975"/>
                        <a:pt x="258762" y="0"/>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50" name="正方形/長方形 149"/>
                <p:cNvSpPr/>
                <p:nvPr/>
              </p:nvSpPr>
              <p:spPr bwMode="gray">
                <a:xfrm>
                  <a:off x="5098784" y="5866687"/>
                  <a:ext cx="1534135" cy="3793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長堀</a:t>
                  </a:r>
                  <a:r>
                    <a:rPr lang="ja-JP" altLang="en-US" sz="700" dirty="0">
                      <a:solidFill>
                        <a:schemeClr val="tx1"/>
                      </a:solidFill>
                    </a:rPr>
                    <a:t>鶴見緑地線</a:t>
                  </a:r>
                </a:p>
              </p:txBody>
            </p:sp>
            <p:sp>
              <p:nvSpPr>
                <p:cNvPr id="152" name="正方形/長方形 151"/>
                <p:cNvSpPr/>
                <p:nvPr/>
              </p:nvSpPr>
              <p:spPr bwMode="gray">
                <a:xfrm rot="16666025">
                  <a:off x="5008691" y="1096794"/>
                  <a:ext cx="1232888" cy="25569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阪急京都線</a:t>
                  </a:r>
                </a:p>
              </p:txBody>
            </p:sp>
            <p:sp>
              <p:nvSpPr>
                <p:cNvPr id="153" name="正方形/長方形 152"/>
                <p:cNvSpPr/>
                <p:nvPr/>
              </p:nvSpPr>
              <p:spPr bwMode="gray">
                <a:xfrm>
                  <a:off x="3882532" y="1381870"/>
                  <a:ext cx="1174788" cy="2470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阪急千里線</a:t>
                  </a:r>
                </a:p>
              </p:txBody>
            </p:sp>
            <p:sp>
              <p:nvSpPr>
                <p:cNvPr id="157" name="正方形/長方形 156"/>
                <p:cNvSpPr/>
                <p:nvPr/>
              </p:nvSpPr>
              <p:spPr bwMode="gray">
                <a:xfrm>
                  <a:off x="6404871" y="842794"/>
                  <a:ext cx="801620" cy="3319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新幹線</a:t>
                  </a:r>
                </a:p>
              </p:txBody>
            </p:sp>
            <p:sp>
              <p:nvSpPr>
                <p:cNvPr id="161" name="正方形/長方形 160"/>
                <p:cNvSpPr/>
                <p:nvPr/>
              </p:nvSpPr>
              <p:spPr bwMode="gray">
                <a:xfrm rot="18026451">
                  <a:off x="6299424" y="3584070"/>
                  <a:ext cx="1182973" cy="20270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京阪本線</a:t>
                  </a:r>
                </a:p>
              </p:txBody>
            </p:sp>
            <p:sp>
              <p:nvSpPr>
                <p:cNvPr id="162" name="正方形/長方形 161"/>
                <p:cNvSpPr/>
                <p:nvPr/>
              </p:nvSpPr>
              <p:spPr bwMode="gray">
                <a:xfrm rot="16378636">
                  <a:off x="3138630" y="4140044"/>
                  <a:ext cx="1163007" cy="2787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ＪＲ京都線</a:t>
                  </a:r>
                </a:p>
              </p:txBody>
            </p:sp>
            <p:sp>
              <p:nvSpPr>
                <p:cNvPr id="163" name="正方形/長方形 162"/>
                <p:cNvSpPr/>
                <p:nvPr/>
              </p:nvSpPr>
              <p:spPr bwMode="gray">
                <a:xfrm>
                  <a:off x="1523742" y="3977423"/>
                  <a:ext cx="1435084" cy="3643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阪急神戸・宝塚線</a:t>
                  </a:r>
                </a:p>
              </p:txBody>
            </p:sp>
            <p:sp>
              <p:nvSpPr>
                <p:cNvPr id="164" name="正方形/長方形 163"/>
                <p:cNvSpPr/>
                <p:nvPr/>
              </p:nvSpPr>
              <p:spPr bwMode="gray">
                <a:xfrm rot="152963">
                  <a:off x="4076027" y="5275199"/>
                  <a:ext cx="1061916" cy="3019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ＪＲ東西線</a:t>
                  </a:r>
                </a:p>
              </p:txBody>
            </p:sp>
            <p:sp>
              <p:nvSpPr>
                <p:cNvPr id="165" name="正方形/長方形 164"/>
                <p:cNvSpPr/>
                <p:nvPr/>
              </p:nvSpPr>
              <p:spPr bwMode="gray">
                <a:xfrm>
                  <a:off x="4679545" y="4688705"/>
                  <a:ext cx="1128718" cy="41678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ＪＲ</a:t>
                  </a:r>
                  <a:endParaRPr lang="en-US" altLang="ja-JP" sz="700" dirty="0">
                    <a:solidFill>
                      <a:schemeClr val="tx1"/>
                    </a:solidFill>
                  </a:endParaRPr>
                </a:p>
                <a:p>
                  <a:pPr algn="ctr">
                    <a:defRPr/>
                  </a:pPr>
                  <a:r>
                    <a:rPr lang="ja-JP" altLang="en-US" sz="700" dirty="0">
                      <a:solidFill>
                        <a:schemeClr val="tx1"/>
                      </a:solidFill>
                    </a:rPr>
                    <a:t>大阪環状線</a:t>
                  </a:r>
                </a:p>
              </p:txBody>
            </p:sp>
            <p:sp>
              <p:nvSpPr>
                <p:cNvPr id="166" name="正方形/長方形 165"/>
                <p:cNvSpPr/>
                <p:nvPr/>
              </p:nvSpPr>
              <p:spPr bwMode="gray">
                <a:xfrm rot="20258887">
                  <a:off x="2106528" y="5225285"/>
                  <a:ext cx="1248500" cy="3344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700" dirty="0">
                      <a:solidFill>
                        <a:schemeClr val="tx1"/>
                      </a:solidFill>
                    </a:rPr>
                    <a:t>JR</a:t>
                  </a:r>
                  <a:r>
                    <a:rPr lang="ja-JP" altLang="en-US" sz="700" dirty="0">
                      <a:solidFill>
                        <a:schemeClr val="tx1"/>
                      </a:solidFill>
                    </a:rPr>
                    <a:t>神戸・宝塚線</a:t>
                  </a:r>
                </a:p>
              </p:txBody>
            </p:sp>
            <p:sp>
              <p:nvSpPr>
                <p:cNvPr id="167" name="正方形/長方形 166"/>
                <p:cNvSpPr/>
                <p:nvPr/>
              </p:nvSpPr>
              <p:spPr bwMode="gray">
                <a:xfrm rot="20284511">
                  <a:off x="2304630" y="5320122"/>
                  <a:ext cx="1114897" cy="3344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阪神本線</a:t>
                  </a:r>
                </a:p>
              </p:txBody>
            </p:sp>
            <p:sp>
              <p:nvSpPr>
                <p:cNvPr id="168" name="正方形/長方形 167"/>
                <p:cNvSpPr/>
                <p:nvPr/>
              </p:nvSpPr>
              <p:spPr bwMode="gray">
                <a:xfrm rot="16200000">
                  <a:off x="2683689" y="5964425"/>
                  <a:ext cx="1133059" cy="3985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smtClean="0">
                      <a:solidFill>
                        <a:schemeClr val="tx1"/>
                      </a:solidFill>
                    </a:rPr>
                    <a:t>四つ橋</a:t>
                  </a:r>
                  <a:r>
                    <a:rPr lang="ja-JP" altLang="en-US" sz="700" dirty="0">
                      <a:solidFill>
                        <a:schemeClr val="tx1"/>
                      </a:solidFill>
                    </a:rPr>
                    <a:t>線</a:t>
                  </a:r>
                </a:p>
              </p:txBody>
            </p:sp>
            <p:sp>
              <p:nvSpPr>
                <p:cNvPr id="169" name="フリーフォーム 168"/>
                <p:cNvSpPr/>
                <p:nvPr/>
              </p:nvSpPr>
              <p:spPr bwMode="gray">
                <a:xfrm>
                  <a:off x="3173052" y="5582174"/>
                  <a:ext cx="29945" cy="217127"/>
                </a:xfrm>
                <a:custGeom>
                  <a:avLst/>
                  <a:gdLst>
                    <a:gd name="connsiteX0" fmla="*/ 0 w 28575"/>
                    <a:gd name="connsiteY0" fmla="*/ 0 h 219075"/>
                    <a:gd name="connsiteX1" fmla="*/ 28575 w 28575"/>
                    <a:gd name="connsiteY1" fmla="*/ 219075 h 219075"/>
                  </a:gdLst>
                  <a:ahLst/>
                  <a:cxnLst>
                    <a:cxn ang="0">
                      <a:pos x="connsiteX0" y="connsiteY0"/>
                    </a:cxn>
                    <a:cxn ang="0">
                      <a:pos x="connsiteX1" y="connsiteY1"/>
                    </a:cxn>
                  </a:cxnLst>
                  <a:rect l="l" t="t" r="r" b="b"/>
                  <a:pathLst>
                    <a:path w="28575" h="219075">
                      <a:moveTo>
                        <a:pt x="0" y="0"/>
                      </a:moveTo>
                      <a:lnTo>
                        <a:pt x="28575" y="219075"/>
                      </a:lnTo>
                    </a:path>
                  </a:pathLst>
                </a:custGeom>
                <a:ln w="63500" cmpd="tri">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71" name="正方形/長方形 170"/>
                <p:cNvSpPr/>
                <p:nvPr/>
              </p:nvSpPr>
              <p:spPr bwMode="gray">
                <a:xfrm rot="19493241">
                  <a:off x="2111135" y="5921592"/>
                  <a:ext cx="1253107" cy="33692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京阪中之島線</a:t>
                  </a:r>
                </a:p>
              </p:txBody>
            </p:sp>
            <p:sp>
              <p:nvSpPr>
                <p:cNvPr id="175" name="正方形/長方形 174"/>
                <p:cNvSpPr/>
                <p:nvPr/>
              </p:nvSpPr>
              <p:spPr bwMode="gray">
                <a:xfrm>
                  <a:off x="6874786" y="1628947"/>
                  <a:ext cx="640375" cy="16471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淀川</a:t>
                  </a:r>
                  <a:endParaRPr lang="en-US" altLang="ja-JP" sz="700" dirty="0">
                    <a:solidFill>
                      <a:schemeClr val="tx1"/>
                    </a:solidFill>
                  </a:endParaRPr>
                </a:p>
              </p:txBody>
            </p:sp>
          </p:grpSp>
          <p:sp>
            <p:nvSpPr>
              <p:cNvPr id="115" name="正方形/長方形 114"/>
              <p:cNvSpPr/>
              <p:nvPr/>
            </p:nvSpPr>
            <p:spPr bwMode="gray">
              <a:xfrm rot="2862299">
                <a:off x="5669232" y="2205474"/>
                <a:ext cx="1038221" cy="2994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今里筋</a:t>
                </a:r>
                <a:r>
                  <a:rPr lang="ja-JP" altLang="en-US" sz="700" dirty="0">
                    <a:solidFill>
                      <a:schemeClr val="tx1"/>
                    </a:solidFill>
                  </a:rPr>
                  <a:t>線</a:t>
                </a:r>
              </a:p>
            </p:txBody>
          </p:sp>
        </p:grpSp>
        <p:cxnSp>
          <p:nvCxnSpPr>
            <p:cNvPr id="102" name="直線コネクタ 101"/>
            <p:cNvCxnSpPr>
              <a:endCxn id="103" idx="2"/>
            </p:cNvCxnSpPr>
            <p:nvPr/>
          </p:nvCxnSpPr>
          <p:spPr bwMode="gray">
            <a:xfrm flipV="1">
              <a:off x="1736116" y="5087748"/>
              <a:ext cx="1253107" cy="169709"/>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3" name="円/楕円 102"/>
            <p:cNvSpPr/>
            <p:nvPr/>
          </p:nvSpPr>
          <p:spPr bwMode="gray">
            <a:xfrm>
              <a:off x="2989223" y="4940499"/>
              <a:ext cx="294849" cy="294495"/>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cxnSp>
          <p:nvCxnSpPr>
            <p:cNvPr id="106" name="直線コネクタ 105"/>
            <p:cNvCxnSpPr/>
            <p:nvPr/>
          </p:nvCxnSpPr>
          <p:spPr bwMode="gray">
            <a:xfrm flipH="1">
              <a:off x="5290427" y="5659268"/>
              <a:ext cx="714087" cy="7488"/>
            </a:xfrm>
            <a:prstGeom prst="line">
              <a:avLst/>
            </a:prstGeom>
            <a:ln w="1270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075" name="正方形/長方形 25"/>
          <p:cNvSpPr>
            <a:spLocks noChangeArrowheads="1"/>
          </p:cNvSpPr>
          <p:nvPr/>
        </p:nvSpPr>
        <p:spPr bwMode="auto">
          <a:xfrm>
            <a:off x="4763" y="0"/>
            <a:ext cx="9472612" cy="476250"/>
          </a:xfrm>
          <a:prstGeom prst="rect">
            <a:avLst/>
          </a:prstGeom>
          <a:solidFill>
            <a:srgbClr val="E6B9B8"/>
          </a:solidFill>
          <a:ln w="22225" algn="ctr">
            <a:solidFill>
              <a:srgbClr val="E6B9B8"/>
            </a:solidFill>
            <a:miter lim="800000"/>
            <a:headEnd/>
            <a:tailEnd/>
          </a:ln>
        </p:spPr>
        <p:txBody>
          <a:bodyPr anchor="ctr"/>
          <a:lstStyle/>
          <a:p>
            <a:pPr>
              <a:spcBef>
                <a:spcPct val="50000"/>
              </a:spcBef>
              <a:buFont typeface="Wingdings" pitchFamily="2" charset="2"/>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第一区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北区・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都島区・</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東淀川区</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・旭区</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76" name="タイトル 3"/>
          <p:cNvSpPr txBox="1">
            <a:spLocks/>
          </p:cNvSpPr>
          <p:nvPr/>
        </p:nvSpPr>
        <p:spPr bwMode="auto">
          <a:xfrm>
            <a:off x="4305300" y="549275"/>
            <a:ext cx="5461000" cy="6192838"/>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en-US" altLang="ja-JP" sz="900">
              <a:solidFill>
                <a:srgbClr val="000000"/>
              </a:solidFill>
              <a:latin typeface="Meiryo UI" pitchFamily="50" charset="-128"/>
              <a:ea typeface="Meiryo UI" pitchFamily="50" charset="-128"/>
              <a:cs typeface="Meiryo UI" pitchFamily="50" charset="-128"/>
            </a:endParaRPr>
          </a:p>
        </p:txBody>
      </p:sp>
      <p:sp>
        <p:nvSpPr>
          <p:cNvPr id="3077" name="タイトル 3"/>
          <p:cNvSpPr>
            <a:spLocks/>
          </p:cNvSpPr>
          <p:nvPr/>
        </p:nvSpPr>
        <p:spPr bwMode="auto">
          <a:xfrm>
            <a:off x="80963" y="549275"/>
            <a:ext cx="4133850" cy="6192838"/>
          </a:xfrm>
          <a:prstGeom prst="rect">
            <a:avLst/>
          </a:prstGeom>
          <a:noFill/>
          <a:ln w="22225" algn="ctr">
            <a:solidFill>
              <a:schemeClr val="accent2"/>
            </a:solidFill>
            <a:miter lim="800000"/>
            <a:headEnd/>
            <a:tailEnd/>
          </a:ln>
        </p:spPr>
        <p:txBody>
          <a:bodyPr lIns="72000" rIns="36000"/>
          <a:lstStyle/>
          <a:p>
            <a:pPr marL="85725" indent="-85725">
              <a:lnSpc>
                <a:spcPct val="40000"/>
              </a:lnSpc>
              <a:buFont typeface="Wingdings" pitchFamily="2" charset="2"/>
              <a:buNone/>
            </a:pPr>
            <a:r>
              <a:rPr lang="ja-JP" altLang="en-US" sz="1000">
                <a:solidFill>
                  <a:srgbClr val="000000"/>
                </a:solidFill>
                <a:latin typeface="HGP創英角ｺﾞｼｯｸUB" pitchFamily="50" charset="-128"/>
                <a:ea typeface="HGP創英角ｺﾞｼｯｸUB" pitchFamily="50" charset="-128"/>
              </a:rPr>
              <a:t>　　　　　　　　　　　　　　　　　　　　　　　</a:t>
            </a:r>
            <a:endParaRPr lang="ja-JP" altLang="en-US" sz="800">
              <a:solidFill>
                <a:srgbClr val="000000"/>
              </a:solidFill>
              <a:latin typeface="HGP創英角ｺﾞｼｯｸUB" pitchFamily="50" charset="-128"/>
              <a:ea typeface="HGP創英角ｺﾞｼｯｸUB" pitchFamily="50" charset="-128"/>
            </a:endParaRPr>
          </a:p>
        </p:txBody>
      </p:sp>
      <p:sp>
        <p:nvSpPr>
          <p:cNvPr id="3" name="テキスト ボックス 24"/>
          <p:cNvSpPr txBox="1"/>
          <p:nvPr/>
        </p:nvSpPr>
        <p:spPr bwMode="gray">
          <a:xfrm>
            <a:off x="95250" y="558800"/>
            <a:ext cx="1325563"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p>
            <a:pPr algn="ctr">
              <a:defRPr/>
            </a:pPr>
            <a:r>
              <a:rPr lang="ja-JP" altLang="en-US" sz="1200" b="1" dirty="0">
                <a:solidFill>
                  <a:schemeClr val="bg1"/>
                </a:solidFill>
                <a:latin typeface="ＭＳ Ｐゴシック" pitchFamily="50" charset="-128"/>
                <a:ea typeface="ＭＳ Ｐゴシック" pitchFamily="50" charset="-128"/>
              </a:rPr>
              <a:t>概要</a:t>
            </a:r>
          </a:p>
        </p:txBody>
      </p:sp>
      <p:sp>
        <p:nvSpPr>
          <p:cNvPr id="3079" name="Text Box 8"/>
          <p:cNvSpPr txBox="1">
            <a:spLocks noChangeArrowheads="1"/>
          </p:cNvSpPr>
          <p:nvPr/>
        </p:nvSpPr>
        <p:spPr bwMode="auto">
          <a:xfrm>
            <a:off x="80963" y="2565400"/>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行政関連</a:t>
            </a:r>
            <a:r>
              <a:rPr lang="en-US" altLang="ja-JP" sz="1100">
                <a:solidFill>
                  <a:srgbClr val="000000"/>
                </a:solidFill>
                <a:latin typeface="HGP創英角ｺﾞｼｯｸUB" pitchFamily="50" charset="-128"/>
                <a:ea typeface="HGP創英角ｺﾞｼｯｸUB" pitchFamily="50" charset="-128"/>
              </a:rPr>
              <a:t>】</a:t>
            </a:r>
          </a:p>
        </p:txBody>
      </p:sp>
      <p:sp>
        <p:nvSpPr>
          <p:cNvPr id="3080" name="Text Box 9"/>
          <p:cNvSpPr txBox="1">
            <a:spLocks noChangeArrowheads="1"/>
          </p:cNvSpPr>
          <p:nvPr/>
        </p:nvSpPr>
        <p:spPr bwMode="auto">
          <a:xfrm>
            <a:off x="80963" y="836613"/>
            <a:ext cx="1325562"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人口・面積</a:t>
            </a:r>
            <a:r>
              <a:rPr lang="en-US" altLang="ja-JP" sz="1100">
                <a:solidFill>
                  <a:srgbClr val="000000"/>
                </a:solidFill>
                <a:latin typeface="HGP創英角ｺﾞｼｯｸUB" pitchFamily="50" charset="-128"/>
                <a:ea typeface="HGP創英角ｺﾞｼｯｸUB" pitchFamily="50" charset="-128"/>
              </a:rPr>
              <a:t>】</a:t>
            </a:r>
          </a:p>
        </p:txBody>
      </p:sp>
      <p:sp>
        <p:nvSpPr>
          <p:cNvPr id="3081" name="Text Box 10"/>
          <p:cNvSpPr txBox="1">
            <a:spLocks noChangeArrowheads="1"/>
          </p:cNvSpPr>
          <p:nvPr/>
        </p:nvSpPr>
        <p:spPr bwMode="auto">
          <a:xfrm>
            <a:off x="80963" y="5084763"/>
            <a:ext cx="2808287" cy="260350"/>
          </a:xfrm>
          <a:prstGeom prst="rect">
            <a:avLst/>
          </a:prstGeom>
          <a:noFill/>
          <a:ln w="57150" cmpd="thickThin" algn="ctr">
            <a:noFill/>
            <a:miter lim="800000"/>
            <a:headEnd/>
            <a:tailEnd/>
          </a:ln>
        </p:spPr>
        <p:txBody>
          <a:bodyPr>
            <a:spAutoFit/>
          </a:bodyPr>
          <a:lstStyle/>
          <a:p>
            <a:pPr marL="85725" indent="-85725">
              <a:spcBef>
                <a:spcPct val="50000"/>
              </a:spcBef>
              <a:buFont typeface="Wingdings" pitchFamily="2" charset="2"/>
              <a:buNone/>
            </a:pPr>
            <a:r>
              <a:rPr lang="en-US" altLang="ja-JP" sz="1100">
                <a:solidFill>
                  <a:srgbClr val="000000"/>
                </a:solidFill>
                <a:latin typeface="HGP創英角ｺﾞｼｯｸUB" pitchFamily="50" charset="-128"/>
                <a:ea typeface="HGP創英角ｺﾞｼｯｸUB" pitchFamily="50" charset="-128"/>
              </a:rPr>
              <a:t>【</a:t>
            </a:r>
            <a:r>
              <a:rPr lang="ja-JP" altLang="en-US" sz="1100">
                <a:solidFill>
                  <a:srgbClr val="000000"/>
                </a:solidFill>
                <a:latin typeface="HGP創英角ｺﾞｼｯｸUB" pitchFamily="50" charset="-128"/>
                <a:ea typeface="HGP創英角ｺﾞｼｯｸUB" pitchFamily="50" charset="-128"/>
              </a:rPr>
              <a:t>市民利用施設</a:t>
            </a:r>
            <a:r>
              <a:rPr lang="ja-JP" altLang="en-US" sz="900">
                <a:solidFill>
                  <a:srgbClr val="000000"/>
                </a:solidFill>
                <a:latin typeface="HGP創英角ｺﾞｼｯｸUB" pitchFamily="50" charset="-128"/>
                <a:ea typeface="HGP創英角ｺﾞｼｯｸUB" pitchFamily="50" charset="-128"/>
              </a:rPr>
              <a:t>（Ｈ</a:t>
            </a:r>
            <a:r>
              <a:rPr lang="en-US" altLang="ja-JP" sz="900">
                <a:solidFill>
                  <a:srgbClr val="000000"/>
                </a:solidFill>
                <a:latin typeface="HGP創英角ｺﾞｼｯｸUB" pitchFamily="50" charset="-128"/>
                <a:ea typeface="HGP創英角ｺﾞｼｯｸUB" pitchFamily="50" charset="-128"/>
              </a:rPr>
              <a:t>29</a:t>
            </a:r>
            <a:r>
              <a:rPr lang="ja-JP" altLang="en-US" sz="900">
                <a:solidFill>
                  <a:srgbClr val="000000"/>
                </a:solidFill>
                <a:latin typeface="HGP創英角ｺﾞｼｯｸUB" pitchFamily="50" charset="-128"/>
                <a:ea typeface="HGP創英角ｺﾞｼｯｸUB" pitchFamily="50" charset="-128"/>
              </a:rPr>
              <a:t>年</a:t>
            </a:r>
            <a:r>
              <a:rPr lang="en-US" altLang="ja-JP" sz="900">
                <a:solidFill>
                  <a:srgbClr val="000000"/>
                </a:solidFill>
                <a:latin typeface="HGP創英角ｺﾞｼｯｸUB" pitchFamily="50" charset="-128"/>
                <a:ea typeface="HGP創英角ｺﾞｼｯｸUB" pitchFamily="50" charset="-128"/>
              </a:rPr>
              <a:t>4</a:t>
            </a:r>
            <a:r>
              <a:rPr lang="ja-JP" altLang="en-US" sz="900">
                <a:solidFill>
                  <a:srgbClr val="000000"/>
                </a:solidFill>
                <a:latin typeface="HGP創英角ｺﾞｼｯｸUB" pitchFamily="50" charset="-128"/>
                <a:ea typeface="HGP創英角ｺﾞｼｯｸUB" pitchFamily="50" charset="-128"/>
              </a:rPr>
              <a:t>月現在）</a:t>
            </a:r>
            <a:r>
              <a:rPr lang="en-US" altLang="ja-JP" sz="1100">
                <a:solidFill>
                  <a:srgbClr val="000000"/>
                </a:solidFill>
                <a:latin typeface="HGP創英角ｺﾞｼｯｸUB" pitchFamily="50" charset="-128"/>
                <a:ea typeface="HGP創英角ｺﾞｼｯｸUB" pitchFamily="50" charset="-128"/>
              </a:rPr>
              <a:t>】</a:t>
            </a:r>
          </a:p>
        </p:txBody>
      </p:sp>
      <p:sp>
        <p:nvSpPr>
          <p:cNvPr id="3082" name="Rectangle 106"/>
          <p:cNvSpPr>
            <a:spLocks noChangeArrowheads="1"/>
          </p:cNvSpPr>
          <p:nvPr/>
        </p:nvSpPr>
        <p:spPr bwMode="auto">
          <a:xfrm>
            <a:off x="314325" y="4857750"/>
            <a:ext cx="3667125" cy="288925"/>
          </a:xfrm>
          <a:prstGeom prst="rect">
            <a:avLst/>
          </a:prstGeom>
          <a:noFill/>
          <a:ln w="9525" algn="ctr">
            <a:noFill/>
            <a:miter lim="800000"/>
            <a:headEnd/>
            <a:tailEnd/>
          </a:ln>
        </p:spPr>
        <p:txBody>
          <a:bodyPr wrap="none" anchor="ctr"/>
          <a:lstStyle/>
          <a:p>
            <a:pPr marL="85725" indent="-85725">
              <a:lnSpc>
                <a:spcPct val="90000"/>
              </a:lnSpc>
              <a:buFont typeface="Wingdings" pitchFamily="2" charset="2"/>
              <a:buNone/>
            </a:pPr>
            <a:r>
              <a:rPr lang="en-US" altLang="ja-JP" sz="800">
                <a:latin typeface="ＭＳ Ｐ明朝" charset="-128"/>
                <a:ea typeface="ＭＳ Ｐ明朝" charset="-128"/>
              </a:rPr>
              <a:t>※</a:t>
            </a:r>
            <a:r>
              <a:rPr lang="ja-JP" altLang="en-US" sz="800">
                <a:latin typeface="ＭＳ Ｐ明朝" charset="-128"/>
                <a:ea typeface="ＭＳ Ｐ明朝" charset="-128"/>
              </a:rPr>
              <a:t>近似市は、府内市が対象。近似市の歳出額（一般財源）は、消防、下水道、</a:t>
            </a:r>
          </a:p>
          <a:p>
            <a:pPr marL="85725" indent="-85725">
              <a:lnSpc>
                <a:spcPct val="90000"/>
              </a:lnSpc>
              <a:buFont typeface="Wingdings" pitchFamily="2" charset="2"/>
              <a:buNone/>
            </a:pPr>
            <a:r>
              <a:rPr lang="ja-JP" altLang="en-US" sz="800">
                <a:latin typeface="ＭＳ Ｐ明朝" charset="-128"/>
                <a:ea typeface="ＭＳ Ｐ明朝" charset="-128"/>
              </a:rPr>
              <a:t>　 病院、高等学校、特別支援学校、港湾を除いたベース</a:t>
            </a:r>
          </a:p>
        </p:txBody>
      </p:sp>
      <p:sp>
        <p:nvSpPr>
          <p:cNvPr id="3083" name="テキスト ボックス 24"/>
          <p:cNvSpPr txBox="1">
            <a:spLocks noChangeArrowheads="1"/>
          </p:cNvSpPr>
          <p:nvPr/>
        </p:nvSpPr>
        <p:spPr bwMode="gray">
          <a:xfrm>
            <a:off x="4314825" y="558800"/>
            <a:ext cx="1793875"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区役所等の現況位置図</a:t>
            </a:r>
          </a:p>
        </p:txBody>
      </p:sp>
      <p:graphicFrame>
        <p:nvGraphicFramePr>
          <p:cNvPr id="94" name="Group 11"/>
          <p:cNvGraphicFramePr>
            <a:graphicFrameLocks noGrp="1"/>
          </p:cNvGraphicFramePr>
          <p:nvPr/>
        </p:nvGraphicFramePr>
        <p:xfrm>
          <a:off x="160338" y="1125538"/>
          <a:ext cx="3977878" cy="1369088"/>
        </p:xfrm>
        <a:graphic>
          <a:graphicData uri="http://schemas.openxmlformats.org/drawingml/2006/table">
            <a:tbl>
              <a:tblPr/>
              <a:tblGrid>
                <a:gridCol w="1325959"/>
                <a:gridCol w="1325960"/>
                <a:gridCol w="1325959"/>
              </a:tblGrid>
              <a:tr h="24288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人　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〔H37〕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将来推計人口</a:t>
                      </a:r>
                      <a:r>
                        <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〔H47〕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495,532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478,212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smtClean="0">
                          <a:ln>
                            <a:noFill/>
                          </a:ln>
                          <a:solidFill>
                            <a:schemeClr val="tx1"/>
                          </a:solidFill>
                          <a:effectLst/>
                          <a:latin typeface="ＭＳ Ｐゴシック" pitchFamily="50" charset="-128"/>
                          <a:ea typeface="ＭＳ Ｐゴシック" pitchFamily="50" charset="-128"/>
                        </a:rPr>
                        <a:t>454,997</a:t>
                      </a: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人</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no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gridSpan="2">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昼間人口（昼夜間人口比率）</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261,967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世帯</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85725" marR="0" lvl="0" indent="-85725"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769,387</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155%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2700" cap="flat" cmpd="thickThin"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r>
              <a:tr h="228600">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人口密度</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外国籍住民数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面　積</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rgbClr val="000000"/>
                      </a:solidFill>
                      <a:prstDash val="solid"/>
                      <a:round/>
                      <a:headEnd type="none" w="med" len="med"/>
                      <a:tailEnd type="none" w="med" len="med"/>
                    </a:lnT>
                    <a:lnB w="6350" cap="flat" cmpd="thickThin" algn="ctr">
                      <a:solidFill>
                        <a:srgbClr val="000000"/>
                      </a:solidFill>
                      <a:prstDash val="solid"/>
                      <a:round/>
                      <a:headEnd type="none" w="med" len="med"/>
                      <a:tailEnd type="none" w="med" len="med"/>
                    </a:lnB>
                    <a:lnTlToBr>
                      <a:noFill/>
                    </a:lnTlToBr>
                    <a:lnBlToTr>
                      <a:noFill/>
                    </a:lnBlToTr>
                    <a:solidFill>
                      <a:srgbClr val="CCECFF"/>
                    </a:solidFill>
                  </a:tcPr>
                </a:tc>
              </a:tr>
              <a:tr h="223838">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13,761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10,898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p>
                  </a:txBody>
                  <a:tcPr marL="19500" marR="19500" marT="36000" marB="36000" anchor="ctr" horzOverflow="overflow">
                    <a:lnL w="12700" cap="flat" cmpd="thickThin" algn="ctr">
                      <a:solidFill>
                        <a:srgbClr val="000000"/>
                      </a:solidFill>
                      <a:prstDash val="solid"/>
                      <a:round/>
                      <a:headEnd type="none" w="med" len="med"/>
                      <a:tailEnd type="none" w="med" len="med"/>
                    </a:lnL>
                    <a:lnR w="12700" cap="flat" cmpd="thickThin" algn="ctr">
                      <a:solidFill>
                        <a:srgbClr val="000000"/>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85725" marR="0" lvl="0" indent="-85725" algn="ctr" defTabSz="914400" rtl="0" eaLnBrk="1" fontAlgn="base" latinLnBrk="0" hangingPunct="1">
                        <a:lnSpc>
                          <a:spcPct val="100000"/>
                        </a:lnSpc>
                        <a:spcBef>
                          <a:spcPct val="50000"/>
                        </a:spcBef>
                        <a:spcAft>
                          <a:spcPct val="0"/>
                        </a:spcAft>
                        <a:buClrTx/>
                        <a:buSzTx/>
                        <a:buFont typeface="Wingdings" pitchFamily="2" charset="2"/>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36.01k</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12700" cap="flat" cmpd="thickThin"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5" name="Group 40"/>
          <p:cNvGraphicFramePr>
            <a:graphicFrameLocks noGrp="1"/>
          </p:cNvGraphicFramePr>
          <p:nvPr/>
        </p:nvGraphicFramePr>
        <p:xfrm>
          <a:off x="193675" y="5300663"/>
          <a:ext cx="3977878" cy="1346400"/>
        </p:xfrm>
        <a:graphic>
          <a:graphicData uri="http://schemas.openxmlformats.org/drawingml/2006/table">
            <a:tbl>
              <a:tblPr/>
              <a:tblGrid>
                <a:gridCol w="1325959"/>
                <a:gridCol w="1325960"/>
                <a:gridCol w="1325959"/>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図書館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スポーツセンター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プール施設</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館</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区民センター・ホール</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老人福祉センター</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子ども・子育てプラザ</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6</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9050" cap="flat" cmpd="sng"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ヵ所</a:t>
                      </a:r>
                    </a:p>
                  </a:txBody>
                  <a:tcPr marL="19500" marR="19500" marT="36000" marB="36000" anchor="ctr" horzOverflow="overflow">
                    <a:lnL w="12700" cap="flat" cmpd="thickThin"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公園数（</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人あたりの面積）</a:t>
                      </a: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tr>
              <a:tr h="0">
                <a:tc gridSpan="2">
                  <a:txBody>
                    <a:bodyPr/>
                    <a:lstStyle/>
                    <a:p>
                      <a:pPr algn="ctr"/>
                      <a:r>
                        <a:rPr lang="en-US" altLang="ja-JP" sz="1000" dirty="0" smtClean="0">
                          <a:solidFill>
                            <a:schemeClr val="tx1"/>
                          </a:solidFill>
                          <a:latin typeface="ＭＳ Ｐゴシック" pitchFamily="50" charset="-128"/>
                          <a:ea typeface="ＭＳ Ｐゴシック" pitchFamily="50" charset="-128"/>
                        </a:rPr>
                        <a:t>176</a:t>
                      </a:r>
                      <a:r>
                        <a:rPr lang="ja-JP" altLang="en-US" sz="1000" dirty="0" smtClean="0">
                          <a:solidFill>
                            <a:schemeClr val="tx1"/>
                          </a:solidFill>
                          <a:latin typeface="ＭＳ Ｐゴシック" pitchFamily="50" charset="-128"/>
                          <a:ea typeface="ＭＳ Ｐゴシック" pitchFamily="50" charset="-128"/>
                        </a:rPr>
                        <a:t>ヵ所（</a:t>
                      </a:r>
                      <a:r>
                        <a:rPr lang="en-US" altLang="ja-JP" sz="1000" dirty="0" smtClean="0">
                          <a:solidFill>
                            <a:schemeClr val="tx1"/>
                          </a:solidFill>
                          <a:latin typeface="ＭＳ Ｐゴシック" pitchFamily="50" charset="-128"/>
                          <a:ea typeface="ＭＳ Ｐゴシック" pitchFamily="50" charset="-128"/>
                        </a:rPr>
                        <a:t>3.06㎡</a:t>
                      </a:r>
                      <a:r>
                        <a:rPr lang="ja-JP" altLang="en-US" sz="1000" dirty="0" smtClean="0">
                          <a:solidFill>
                            <a:schemeClr val="tx1"/>
                          </a:solidFill>
                          <a:latin typeface="ＭＳ Ｐゴシック" pitchFamily="50" charset="-128"/>
                          <a:ea typeface="ＭＳ Ｐゴシック" pitchFamily="50" charset="-128"/>
                        </a:rPr>
                        <a:t>）</a:t>
                      </a:r>
                      <a:endParaRPr lang="ja-JP" altLang="en-US" sz="1000" dirty="0">
                        <a:solidFill>
                          <a:schemeClr val="tx1"/>
                        </a:solidFill>
                        <a:latin typeface="ＭＳ Ｐゴシック" pitchFamily="50" charset="-128"/>
                        <a:ea typeface="ＭＳ Ｐゴシック" pitchFamily="50" charset="-128"/>
                      </a:endParaRPr>
                    </a:p>
                  </a:txBody>
                  <a:tcPr marL="19500" marR="19500" marT="36000" marB="36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8000" marR="180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9332" name="Group 180"/>
          <p:cNvGraphicFramePr>
            <a:graphicFrameLocks noGrp="1"/>
          </p:cNvGraphicFramePr>
          <p:nvPr/>
        </p:nvGraphicFramePr>
        <p:xfrm>
          <a:off x="163513" y="2819400"/>
          <a:ext cx="3900433" cy="1907244"/>
        </p:xfrm>
        <a:graphic>
          <a:graphicData uri="http://schemas.openxmlformats.org/drawingml/2006/table">
            <a:tbl>
              <a:tblPr/>
              <a:tblGrid>
                <a:gridCol w="1357238"/>
                <a:gridCol w="548604"/>
                <a:gridCol w="777543"/>
                <a:gridCol w="1217048"/>
              </a:tblGrid>
              <a:tr h="3240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職員数</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特別区に承継される財産</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28575"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2,030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人</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兆</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3,428</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324000">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参考：近似市</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p>
                    <a:p>
                      <a:pPr marL="0" marR="0" lvl="0" indent="0" algn="ctr" defTabSz="914400" rtl="0" eaLnBrk="1" fontAlgn="base" latinLnBrk="0" hangingPunct="1">
                        <a:lnSpc>
                          <a:spcPct val="9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歳出額（一般財源ベース）</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〔H27</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決算</a:t>
                      </a:r>
                      <a:r>
                        <a:rPr kumimoji="1" lang="en-US" altLang="ja-JP"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ja-JP" sz="900" b="0" i="0" u="none" strike="noStrike" cap="none" normalizeH="0" baseline="0" dirty="0" smtClean="0">
                        <a:ln>
                          <a:noFill/>
                        </a:ln>
                        <a:solidFill>
                          <a:schemeClr val="tx1"/>
                        </a:solidFill>
                        <a:effectLst/>
                        <a:latin typeface="Arial" pitchFamily="34" charset="0"/>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r>
              <a:tr h="1659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1,184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東大阪市  </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1,039</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億円</a:t>
                      </a:r>
                      <a:endPar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1270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16599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itchFamily="50" charset="-128"/>
                          <a:ea typeface="ＭＳ Ｐゴシック" pitchFamily="50" charset="-128"/>
                        </a:rPr>
                        <a:t>区役所間道路距離</a:t>
                      </a:r>
                    </a:p>
                  </a:txBody>
                  <a:tcPr marL="19500" marR="19500" marT="36000" marB="36000" anchor="ctr" horzOverflow="overflow">
                    <a:lnL w="28575"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1270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002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北 ⇔ 都島        </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rPr>
                        <a:t>1.9km</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北 ⇔ 東淀川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5.1km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北 ⇔ 旭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4.3km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6350" cap="flat" cmpd="thickThin" algn="ctr">
                      <a:solidFill>
                        <a:schemeClr val="tx1"/>
                      </a:solidFill>
                      <a:prstDash val="solid"/>
                      <a:round/>
                      <a:headEnd type="none" w="med" len="med"/>
                      <a:tailEnd type="none" w="med" len="med"/>
                    </a:lnB>
                    <a:lnTlToBr>
                      <a:noFill/>
                    </a:lnTlToBr>
                    <a:lnBlToTr>
                      <a:noFill/>
                    </a:lnBlToTr>
                    <a:noFill/>
                  </a:tcPr>
                </a:tc>
              </a:tr>
              <a:tr h="2857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 ⇔ 東淀川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5.4km</a:t>
                      </a:r>
                    </a:p>
                  </a:txBody>
                  <a:tcPr marL="19500" marR="19500" marT="36000" marB="36000" anchor="ctr" horzOverflow="overflow">
                    <a:lnL w="28575"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都島 ⇔ 旭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3.2km</a:t>
                      </a:r>
                    </a:p>
                  </a:txBody>
                  <a:tcPr marL="19500" marR="19500" marT="36000" marB="36000" anchor="ctr" horzOverflow="overflow">
                    <a:lnL w="12700" cap="flat" cmpd="thickThin" algn="ctr">
                      <a:solidFill>
                        <a:schemeClr val="tx1"/>
                      </a:solidFill>
                      <a:prstDash val="solid"/>
                      <a:round/>
                      <a:headEnd type="none" w="med" len="med"/>
                      <a:tailEnd type="none" w="med" len="med"/>
                    </a:lnL>
                    <a:lnR w="12700"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東淀川 ⇔ 旭 </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3.0km</a:t>
                      </a:r>
                    </a:p>
                  </a:txBody>
                  <a:tcPr marL="19500" marR="19500" marT="36000" marB="36000" anchor="ctr" horzOverflow="overflow">
                    <a:lnL w="12700" cap="flat" cmpd="thickThin" algn="ctr">
                      <a:solidFill>
                        <a:schemeClr val="tx1"/>
                      </a:solidFill>
                      <a:prstDash val="solid"/>
                      <a:round/>
                      <a:headEnd type="none" w="med" len="med"/>
                      <a:tailEnd type="none" w="med" len="med"/>
                    </a:lnL>
                    <a:lnR w="28575" cap="flat" cmpd="thickThin" algn="ctr">
                      <a:solidFill>
                        <a:schemeClr val="tx1"/>
                      </a:solidFill>
                      <a:prstDash val="solid"/>
                      <a:round/>
                      <a:headEnd type="none" w="med" len="med"/>
                      <a:tailEnd type="none" w="med" len="med"/>
                    </a:lnR>
                    <a:lnT w="6350" cap="flat" cmpd="thickThin" algn="ctr">
                      <a:solidFill>
                        <a:schemeClr val="tx1"/>
                      </a:solidFill>
                      <a:prstDash val="solid"/>
                      <a:round/>
                      <a:headEnd type="none" w="med" len="med"/>
                      <a:tailEnd type="none" w="med" len="med"/>
                    </a:lnT>
                    <a:lnB w="28575" cap="flat" cmpd="thickThin"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6" name="正方形/長方形 95"/>
          <p:cNvSpPr>
            <a:spLocks/>
          </p:cNvSpPr>
          <p:nvPr/>
        </p:nvSpPr>
        <p:spPr bwMode="gray">
          <a:xfrm>
            <a:off x="7918450" y="0"/>
            <a:ext cx="1987550" cy="1700213"/>
          </a:xfrm>
          <a:prstGeom prst="rect">
            <a:avLst/>
          </a:prstGeom>
          <a:solidFill>
            <a:srgbClr val="E6B9B8"/>
          </a:solidFill>
          <a:ln w="22225" algn="ctr">
            <a:solidFill>
              <a:srgbClr val="E6B9B8"/>
            </a:solidFill>
            <a:miter lim="800000"/>
            <a:headEnd/>
            <a:tailEnd/>
          </a:ln>
        </p:spPr>
        <p:txBody>
          <a:bodyPr anchor="ctr"/>
          <a:lstStyle/>
          <a:p>
            <a:pPr algn="ctr">
              <a:defRPr/>
            </a:pPr>
            <a:endParaRPr lang="ja-JP" altLang="en-US">
              <a:solidFill>
                <a:schemeClr val="lt1"/>
              </a:solidFill>
              <a:latin typeface="+mn-lt"/>
              <a:ea typeface="+mn-ea"/>
            </a:endParaRPr>
          </a:p>
        </p:txBody>
      </p:sp>
      <p:sp>
        <p:nvSpPr>
          <p:cNvPr id="97" name="正方形/長方形 26"/>
          <p:cNvSpPr>
            <a:spLocks/>
          </p:cNvSpPr>
          <p:nvPr/>
        </p:nvSpPr>
        <p:spPr bwMode="gray">
          <a:xfrm>
            <a:off x="8018463" y="84138"/>
            <a:ext cx="1789112" cy="15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7" name="Group 178"/>
          <p:cNvGrpSpPr>
            <a:grpSpLocks noChangeAspect="1"/>
          </p:cNvGrpSpPr>
          <p:nvPr/>
        </p:nvGrpSpPr>
        <p:grpSpPr bwMode="auto">
          <a:xfrm>
            <a:off x="8108950" y="130175"/>
            <a:ext cx="1606550" cy="1439863"/>
            <a:chOff x="1698" y="1802"/>
            <a:chExt cx="13239" cy="12848"/>
          </a:xfrm>
        </p:grpSpPr>
        <p:sp>
          <p:nvSpPr>
            <p:cNvPr id="3205" name="Freeform 179"/>
            <p:cNvSpPr>
              <a:spLocks noChangeAspect="1"/>
            </p:cNvSpPr>
            <p:nvPr/>
          </p:nvSpPr>
          <p:spPr bwMode="auto">
            <a:xfrm>
              <a:off x="8871" y="10269"/>
              <a:ext cx="1970" cy="2259"/>
            </a:xfrm>
            <a:custGeom>
              <a:avLst/>
              <a:gdLst>
                <a:gd name="T0" fmla="*/ 2147483647 w 1234"/>
                <a:gd name="T1" fmla="*/ 2147483647 h 1419"/>
                <a:gd name="T2" fmla="*/ 2147483647 w 1234"/>
                <a:gd name="T3" fmla="*/ 2147483647 h 1419"/>
                <a:gd name="T4" fmla="*/ 2147483647 w 1234"/>
                <a:gd name="T5" fmla="*/ 2147483647 h 1419"/>
                <a:gd name="T6" fmla="*/ 2147483647 w 1234"/>
                <a:gd name="T7" fmla="*/ 2147483647 h 1419"/>
                <a:gd name="T8" fmla="*/ 2147483647 w 1234"/>
                <a:gd name="T9" fmla="*/ 2147483647 h 1419"/>
                <a:gd name="T10" fmla="*/ 2147483647 w 1234"/>
                <a:gd name="T11" fmla="*/ 2147483647 h 1419"/>
                <a:gd name="T12" fmla="*/ 2147483647 w 1234"/>
                <a:gd name="T13" fmla="*/ 2147483647 h 1419"/>
                <a:gd name="T14" fmla="*/ 2147483647 w 1234"/>
                <a:gd name="T15" fmla="*/ 2147483647 h 1419"/>
                <a:gd name="T16" fmla="*/ 2147483647 w 1234"/>
                <a:gd name="T17" fmla="*/ 2147483647 h 1419"/>
                <a:gd name="T18" fmla="*/ 2147483647 w 1234"/>
                <a:gd name="T19" fmla="*/ 2147483647 h 1419"/>
                <a:gd name="T20" fmla="*/ 2147483647 w 1234"/>
                <a:gd name="T21" fmla="*/ 2147483647 h 1419"/>
                <a:gd name="T22" fmla="*/ 2147483647 w 1234"/>
                <a:gd name="T23" fmla="*/ 2147483647 h 1419"/>
                <a:gd name="T24" fmla="*/ 2147483647 w 1234"/>
                <a:gd name="T25" fmla="*/ 2147483647 h 1419"/>
                <a:gd name="T26" fmla="*/ 2147483647 w 1234"/>
                <a:gd name="T27" fmla="*/ 2147483647 h 1419"/>
                <a:gd name="T28" fmla="*/ 2147483647 w 1234"/>
                <a:gd name="T29" fmla="*/ 2147483647 h 1419"/>
                <a:gd name="T30" fmla="*/ 2147483647 w 1234"/>
                <a:gd name="T31" fmla="*/ 2147483647 h 1419"/>
                <a:gd name="T32" fmla="*/ 2147483647 w 1234"/>
                <a:gd name="T33" fmla="*/ 2147483647 h 1419"/>
                <a:gd name="T34" fmla="*/ 2147483647 w 1234"/>
                <a:gd name="T35" fmla="*/ 2147483647 h 1419"/>
                <a:gd name="T36" fmla="*/ 2147483647 w 1234"/>
                <a:gd name="T37" fmla="*/ 2147483647 h 1419"/>
                <a:gd name="T38" fmla="*/ 2147483647 w 1234"/>
                <a:gd name="T39" fmla="*/ 2147483647 h 1419"/>
                <a:gd name="T40" fmla="*/ 2147483647 w 1234"/>
                <a:gd name="T41" fmla="*/ 2147483647 h 1419"/>
                <a:gd name="T42" fmla="*/ 2147483647 w 1234"/>
                <a:gd name="T43" fmla="*/ 2147483647 h 1419"/>
                <a:gd name="T44" fmla="*/ 2147483647 w 1234"/>
                <a:gd name="T45" fmla="*/ 2147483647 h 1419"/>
                <a:gd name="T46" fmla="*/ 0 w 1234"/>
                <a:gd name="T47" fmla="*/ 2147483647 h 1419"/>
                <a:gd name="T48" fmla="*/ 2147483647 w 1234"/>
                <a:gd name="T49" fmla="*/ 2147483647 h 1419"/>
                <a:gd name="T50" fmla="*/ 2147483647 w 1234"/>
                <a:gd name="T51" fmla="*/ 2147483647 h 1419"/>
                <a:gd name="T52" fmla="*/ 2147483647 w 1234"/>
                <a:gd name="T53" fmla="*/ 2147483647 h 1419"/>
                <a:gd name="T54" fmla="*/ 2147483647 w 1234"/>
                <a:gd name="T55" fmla="*/ 2147483647 h 1419"/>
                <a:gd name="T56" fmla="*/ 2147483647 w 1234"/>
                <a:gd name="T57" fmla="*/ 2147483647 h 1419"/>
                <a:gd name="T58" fmla="*/ 2147483647 w 1234"/>
                <a:gd name="T59" fmla="*/ 2147483647 h 1419"/>
                <a:gd name="T60" fmla="*/ 2147483647 w 1234"/>
                <a:gd name="T61" fmla="*/ 2147483647 h 1419"/>
                <a:gd name="T62" fmla="*/ 2147483647 w 1234"/>
                <a:gd name="T63" fmla="*/ 2147483647 h 1419"/>
                <a:gd name="T64" fmla="*/ 2147483647 w 1234"/>
                <a:gd name="T65" fmla="*/ 2147483647 h 1419"/>
                <a:gd name="T66" fmla="*/ 2147483647 w 1234"/>
                <a:gd name="T67" fmla="*/ 2147483647 h 1419"/>
                <a:gd name="T68" fmla="*/ 2147483647 w 1234"/>
                <a:gd name="T69" fmla="*/ 2147483647 h 1419"/>
                <a:gd name="T70" fmla="*/ 2147483647 w 1234"/>
                <a:gd name="T71" fmla="*/ 2147483647 h 1419"/>
                <a:gd name="T72" fmla="*/ 2147483647 w 1234"/>
                <a:gd name="T73" fmla="*/ 2147483647 h 1419"/>
                <a:gd name="T74" fmla="*/ 2147483647 w 1234"/>
                <a:gd name="T75" fmla="*/ 2147483647 h 1419"/>
                <a:gd name="T76" fmla="*/ 2147483647 w 1234"/>
                <a:gd name="T77" fmla="*/ 2147483647 h 1419"/>
                <a:gd name="T78" fmla="*/ 2147483647 w 1234"/>
                <a:gd name="T79" fmla="*/ 2147483647 h 1419"/>
                <a:gd name="T80" fmla="*/ 2147483647 w 1234"/>
                <a:gd name="T81" fmla="*/ 2147483647 h 1419"/>
                <a:gd name="T82" fmla="*/ 2147483647 w 1234"/>
                <a:gd name="T83" fmla="*/ 2147483647 h 1419"/>
                <a:gd name="T84" fmla="*/ 2147483647 w 1234"/>
                <a:gd name="T85" fmla="*/ 2147483647 h 1419"/>
                <a:gd name="T86" fmla="*/ 2147483647 w 1234"/>
                <a:gd name="T87" fmla="*/ 2147483647 h 1419"/>
                <a:gd name="T88" fmla="*/ 2147483647 w 1234"/>
                <a:gd name="T89" fmla="*/ 2147483647 h 1419"/>
                <a:gd name="T90" fmla="*/ 2147483647 w 1234"/>
                <a:gd name="T91" fmla="*/ 2147483647 h 1419"/>
                <a:gd name="T92" fmla="*/ 2147483647 w 1234"/>
                <a:gd name="T93" fmla="*/ 2147483647 h 1419"/>
                <a:gd name="T94" fmla="*/ 2147483647 w 1234"/>
                <a:gd name="T95" fmla="*/ 2147483647 h 1419"/>
                <a:gd name="T96" fmla="*/ 2147483647 w 1234"/>
                <a:gd name="T97" fmla="*/ 2147483647 h 1419"/>
                <a:gd name="T98" fmla="*/ 2147483647 w 1234"/>
                <a:gd name="T99" fmla="*/ 2147483647 h 1419"/>
                <a:gd name="T100" fmla="*/ 2147483647 w 1234"/>
                <a:gd name="T101" fmla="*/ 2147483647 h 1419"/>
                <a:gd name="T102" fmla="*/ 2147483647 w 1234"/>
                <a:gd name="T103" fmla="*/ 2147483647 h 1419"/>
                <a:gd name="T104" fmla="*/ 2147483647 w 1234"/>
                <a:gd name="T105" fmla="*/ 2147483647 h 1419"/>
                <a:gd name="T106" fmla="*/ 2147483647 w 1234"/>
                <a:gd name="T107" fmla="*/ 2147483647 h 1419"/>
                <a:gd name="T108" fmla="*/ 2147483647 w 1234"/>
                <a:gd name="T109" fmla="*/ 2147483647 h 1419"/>
                <a:gd name="T110" fmla="*/ 2147483647 w 1234"/>
                <a:gd name="T111" fmla="*/ 2147483647 h 1419"/>
                <a:gd name="T112" fmla="*/ 2147483647 w 1234"/>
                <a:gd name="T113" fmla="*/ 2147483647 h 1419"/>
                <a:gd name="T114" fmla="*/ 2147483647 w 1234"/>
                <a:gd name="T115" fmla="*/ 2147483647 h 1419"/>
                <a:gd name="T116" fmla="*/ 2147483647 w 1234"/>
                <a:gd name="T117" fmla="*/ 2147483647 h 1419"/>
                <a:gd name="T118" fmla="*/ 2147483647 w 1234"/>
                <a:gd name="T119" fmla="*/ 2147483647 h 1419"/>
                <a:gd name="T120" fmla="*/ 2147483647 w 1234"/>
                <a:gd name="T121" fmla="*/ 2147483647 h 1419"/>
                <a:gd name="T122" fmla="*/ 2147483647 w 1234"/>
                <a:gd name="T123" fmla="*/ 2147483647 h 1419"/>
                <a:gd name="T124" fmla="*/ 2147483647 w 1234"/>
                <a:gd name="T125" fmla="*/ 2147483647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noFill/>
            <a:ln w="0">
              <a:solidFill>
                <a:srgbClr val="000000"/>
              </a:solidFill>
              <a:round/>
              <a:headEnd/>
              <a:tailEnd/>
            </a:ln>
          </p:spPr>
          <p:txBody>
            <a:bodyPr/>
            <a:lstStyle/>
            <a:p>
              <a:endParaRPr lang="ja-JP" altLang="en-US"/>
            </a:p>
          </p:txBody>
        </p:sp>
        <p:sp>
          <p:nvSpPr>
            <p:cNvPr id="3206" name="Freeform 180" descr="50%"/>
            <p:cNvSpPr>
              <a:spLocks noChangeAspect="1"/>
            </p:cNvSpPr>
            <p:nvPr/>
          </p:nvSpPr>
          <p:spPr bwMode="auto">
            <a:xfrm>
              <a:off x="10660" y="3383"/>
              <a:ext cx="2443" cy="2461"/>
            </a:xfrm>
            <a:custGeom>
              <a:avLst/>
              <a:gdLst>
                <a:gd name="T0" fmla="*/ 2147483647 w 1531"/>
                <a:gd name="T1" fmla="*/ 2147483647 h 1546"/>
                <a:gd name="T2" fmla="*/ 2147483647 w 1531"/>
                <a:gd name="T3" fmla="*/ 2147483647 h 1546"/>
                <a:gd name="T4" fmla="*/ 2147483647 w 1531"/>
                <a:gd name="T5" fmla="*/ 2147483647 h 1546"/>
                <a:gd name="T6" fmla="*/ 2147483647 w 1531"/>
                <a:gd name="T7" fmla="*/ 2147483647 h 1546"/>
                <a:gd name="T8" fmla="*/ 2147483647 w 1531"/>
                <a:gd name="T9" fmla="*/ 2147483647 h 1546"/>
                <a:gd name="T10" fmla="*/ 2147483647 w 1531"/>
                <a:gd name="T11" fmla="*/ 2147483647 h 1546"/>
                <a:gd name="T12" fmla="*/ 2147483647 w 1531"/>
                <a:gd name="T13" fmla="*/ 2147483647 h 1546"/>
                <a:gd name="T14" fmla="*/ 2147483647 w 1531"/>
                <a:gd name="T15" fmla="*/ 2147483647 h 1546"/>
                <a:gd name="T16" fmla="*/ 2147483647 w 1531"/>
                <a:gd name="T17" fmla="*/ 2147483647 h 1546"/>
                <a:gd name="T18" fmla="*/ 2147483647 w 1531"/>
                <a:gd name="T19" fmla="*/ 2147483647 h 1546"/>
                <a:gd name="T20" fmla="*/ 2147483647 w 1531"/>
                <a:gd name="T21" fmla="*/ 2147483647 h 1546"/>
                <a:gd name="T22" fmla="*/ 2147483647 w 1531"/>
                <a:gd name="T23" fmla="*/ 2147483647 h 1546"/>
                <a:gd name="T24" fmla="*/ 2147483647 w 1531"/>
                <a:gd name="T25" fmla="*/ 2147483647 h 1546"/>
                <a:gd name="T26" fmla="*/ 2147483647 w 1531"/>
                <a:gd name="T27" fmla="*/ 2147483647 h 1546"/>
                <a:gd name="T28" fmla="*/ 2147483647 w 1531"/>
                <a:gd name="T29" fmla="*/ 2147483647 h 1546"/>
                <a:gd name="T30" fmla="*/ 2147483647 w 1531"/>
                <a:gd name="T31" fmla="*/ 2147483647 h 1546"/>
                <a:gd name="T32" fmla="*/ 2147483647 w 1531"/>
                <a:gd name="T33" fmla="*/ 2147483647 h 1546"/>
                <a:gd name="T34" fmla="*/ 2147483647 w 1531"/>
                <a:gd name="T35" fmla="*/ 2147483647 h 1546"/>
                <a:gd name="T36" fmla="*/ 2147483647 w 1531"/>
                <a:gd name="T37" fmla="*/ 2147483647 h 1546"/>
                <a:gd name="T38" fmla="*/ 2147483647 w 1531"/>
                <a:gd name="T39" fmla="*/ 2147483647 h 1546"/>
                <a:gd name="T40" fmla="*/ 2147483647 w 1531"/>
                <a:gd name="T41" fmla="*/ 2147483647 h 1546"/>
                <a:gd name="T42" fmla="*/ 2147483647 w 1531"/>
                <a:gd name="T43" fmla="*/ 2147483647 h 1546"/>
                <a:gd name="T44" fmla="*/ 2147483647 w 1531"/>
                <a:gd name="T45" fmla="*/ 2147483647 h 1546"/>
                <a:gd name="T46" fmla="*/ 2147483647 w 1531"/>
                <a:gd name="T47" fmla="*/ 2147483647 h 1546"/>
                <a:gd name="T48" fmla="*/ 2147483647 w 1531"/>
                <a:gd name="T49" fmla="*/ 2147483647 h 1546"/>
                <a:gd name="T50" fmla="*/ 2147483647 w 1531"/>
                <a:gd name="T51" fmla="*/ 2147483647 h 1546"/>
                <a:gd name="T52" fmla="*/ 2147483647 w 1531"/>
                <a:gd name="T53" fmla="*/ 2147483647 h 1546"/>
                <a:gd name="T54" fmla="*/ 2147483647 w 1531"/>
                <a:gd name="T55" fmla="*/ 2147483647 h 1546"/>
                <a:gd name="T56" fmla="*/ 2147483647 w 1531"/>
                <a:gd name="T57" fmla="*/ 2147483647 h 1546"/>
                <a:gd name="T58" fmla="*/ 2147483647 w 1531"/>
                <a:gd name="T59" fmla="*/ 2147483647 h 1546"/>
                <a:gd name="T60" fmla="*/ 2147483647 w 1531"/>
                <a:gd name="T61" fmla="*/ 2147483647 h 1546"/>
                <a:gd name="T62" fmla="*/ 2147483647 w 1531"/>
                <a:gd name="T63" fmla="*/ 2147483647 h 1546"/>
                <a:gd name="T64" fmla="*/ 2147483647 w 1531"/>
                <a:gd name="T65" fmla="*/ 2147483647 h 1546"/>
                <a:gd name="T66" fmla="*/ 2147483647 w 1531"/>
                <a:gd name="T67" fmla="*/ 2147483647 h 1546"/>
                <a:gd name="T68" fmla="*/ 2147483647 w 1531"/>
                <a:gd name="T69" fmla="*/ 2147483647 h 1546"/>
                <a:gd name="T70" fmla="*/ 2147483647 w 1531"/>
                <a:gd name="T71" fmla="*/ 2147483647 h 1546"/>
                <a:gd name="T72" fmla="*/ 2147483647 w 1531"/>
                <a:gd name="T73" fmla="*/ 2147483647 h 1546"/>
                <a:gd name="T74" fmla="*/ 2147483647 w 1531"/>
                <a:gd name="T75" fmla="*/ 2147483647 h 1546"/>
                <a:gd name="T76" fmla="*/ 2147483647 w 1531"/>
                <a:gd name="T77" fmla="*/ 2147483647 h 1546"/>
                <a:gd name="T78" fmla="*/ 2147483647 w 1531"/>
                <a:gd name="T79" fmla="*/ 2147483647 h 1546"/>
                <a:gd name="T80" fmla="*/ 2147483647 w 1531"/>
                <a:gd name="T81" fmla="*/ 2147483647 h 1546"/>
                <a:gd name="T82" fmla="*/ 2147483647 w 1531"/>
                <a:gd name="T83" fmla="*/ 2147483647 h 1546"/>
                <a:gd name="T84" fmla="*/ 2147483647 w 1531"/>
                <a:gd name="T85" fmla="*/ 2147483647 h 1546"/>
                <a:gd name="T86" fmla="*/ 2147483647 w 1531"/>
                <a:gd name="T87" fmla="*/ 2147483647 h 1546"/>
                <a:gd name="T88" fmla="*/ 2147483647 w 1531"/>
                <a:gd name="T89" fmla="*/ 2147483647 h 1546"/>
                <a:gd name="T90" fmla="*/ 2147483647 w 1531"/>
                <a:gd name="T91" fmla="*/ 2147483647 h 1546"/>
                <a:gd name="T92" fmla="*/ 2147483647 w 1531"/>
                <a:gd name="T93" fmla="*/ 2147483647 h 1546"/>
                <a:gd name="T94" fmla="*/ 2147483647 w 1531"/>
                <a:gd name="T95" fmla="*/ 2147483647 h 1546"/>
                <a:gd name="T96" fmla="*/ 2147483647 w 1531"/>
                <a:gd name="T97" fmla="*/ 2147483647 h 1546"/>
                <a:gd name="T98" fmla="*/ 2147483647 w 1531"/>
                <a:gd name="T99" fmla="*/ 2147483647 h 1546"/>
                <a:gd name="T100" fmla="*/ 2147483647 w 1531"/>
                <a:gd name="T101" fmla="*/ 2147483647 h 1546"/>
                <a:gd name="T102" fmla="*/ 2147483647 w 1531"/>
                <a:gd name="T103" fmla="*/ 2147483647 h 1546"/>
                <a:gd name="T104" fmla="*/ 2147483647 w 1531"/>
                <a:gd name="T105" fmla="*/ 2147483647 h 1546"/>
                <a:gd name="T106" fmla="*/ 2147483647 w 1531"/>
                <a:gd name="T107" fmla="*/ 2147483647 h 1546"/>
                <a:gd name="T108" fmla="*/ 2147483647 w 1531"/>
                <a:gd name="T109" fmla="*/ 2147483647 h 1546"/>
                <a:gd name="T110" fmla="*/ 2147483647 w 1531"/>
                <a:gd name="T111" fmla="*/ 2147483647 h 1546"/>
                <a:gd name="T112" fmla="*/ 2147483647 w 1531"/>
                <a:gd name="T113" fmla="*/ 2147483647 h 1546"/>
                <a:gd name="T114" fmla="*/ 2147483647 w 1531"/>
                <a:gd name="T115" fmla="*/ 2147483647 h 1546"/>
                <a:gd name="T116" fmla="*/ 2147483647 w 1531"/>
                <a:gd name="T117" fmla="*/ 2147483647 h 1546"/>
                <a:gd name="T118" fmla="*/ 2147483647 w 1531"/>
                <a:gd name="T119" fmla="*/ 2147483647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07" name="Freeform 181"/>
            <p:cNvSpPr>
              <a:spLocks noChangeAspect="1"/>
            </p:cNvSpPr>
            <p:nvPr/>
          </p:nvSpPr>
          <p:spPr bwMode="auto">
            <a:xfrm>
              <a:off x="4526" y="8192"/>
              <a:ext cx="3147" cy="2461"/>
            </a:xfrm>
            <a:custGeom>
              <a:avLst/>
              <a:gdLst>
                <a:gd name="T0" fmla="*/ 2147483647 w 1972"/>
                <a:gd name="T1" fmla="*/ 2147483647 h 1546"/>
                <a:gd name="T2" fmla="*/ 2147483647 w 1972"/>
                <a:gd name="T3" fmla="*/ 2147483647 h 1546"/>
                <a:gd name="T4" fmla="*/ 2147483647 w 1972"/>
                <a:gd name="T5" fmla="*/ 2147483647 h 1546"/>
                <a:gd name="T6" fmla="*/ 2147483647 w 1972"/>
                <a:gd name="T7" fmla="*/ 2147483647 h 1546"/>
                <a:gd name="T8" fmla="*/ 2147483647 w 1972"/>
                <a:gd name="T9" fmla="*/ 2147483647 h 1546"/>
                <a:gd name="T10" fmla="*/ 2147483647 w 1972"/>
                <a:gd name="T11" fmla="*/ 2147483647 h 1546"/>
                <a:gd name="T12" fmla="*/ 2147483647 w 1972"/>
                <a:gd name="T13" fmla="*/ 2147483647 h 1546"/>
                <a:gd name="T14" fmla="*/ 2147483647 w 1972"/>
                <a:gd name="T15" fmla="*/ 2147483647 h 1546"/>
                <a:gd name="T16" fmla="*/ 2147483647 w 1972"/>
                <a:gd name="T17" fmla="*/ 2147483647 h 1546"/>
                <a:gd name="T18" fmla="*/ 2147483647 w 1972"/>
                <a:gd name="T19" fmla="*/ 2147483647 h 1546"/>
                <a:gd name="T20" fmla="*/ 2147483647 w 1972"/>
                <a:gd name="T21" fmla="*/ 2147483647 h 1546"/>
                <a:gd name="T22" fmla="*/ 2147483647 w 1972"/>
                <a:gd name="T23" fmla="*/ 2147483647 h 1546"/>
                <a:gd name="T24" fmla="*/ 2147483647 w 1972"/>
                <a:gd name="T25" fmla="*/ 2147483647 h 1546"/>
                <a:gd name="T26" fmla="*/ 2147483647 w 1972"/>
                <a:gd name="T27" fmla="*/ 2147483647 h 1546"/>
                <a:gd name="T28" fmla="*/ 2147483647 w 1972"/>
                <a:gd name="T29" fmla="*/ 2147483647 h 1546"/>
                <a:gd name="T30" fmla="*/ 2147483647 w 1972"/>
                <a:gd name="T31" fmla="*/ 2147483647 h 1546"/>
                <a:gd name="T32" fmla="*/ 2147483647 w 1972"/>
                <a:gd name="T33" fmla="*/ 2147483647 h 1546"/>
                <a:gd name="T34" fmla="*/ 2147483647 w 1972"/>
                <a:gd name="T35" fmla="*/ 2147483647 h 1546"/>
                <a:gd name="T36" fmla="*/ 2147483647 w 1972"/>
                <a:gd name="T37" fmla="*/ 2147483647 h 1546"/>
                <a:gd name="T38" fmla="*/ 2147483647 w 1972"/>
                <a:gd name="T39" fmla="*/ 2147483647 h 1546"/>
                <a:gd name="T40" fmla="*/ 2147483647 w 1972"/>
                <a:gd name="T41" fmla="*/ 2147483647 h 1546"/>
                <a:gd name="T42" fmla="*/ 2147483647 w 1972"/>
                <a:gd name="T43" fmla="*/ 2147483647 h 1546"/>
                <a:gd name="T44" fmla="*/ 2147483647 w 1972"/>
                <a:gd name="T45" fmla="*/ 2147483647 h 1546"/>
                <a:gd name="T46" fmla="*/ 2147483647 w 1972"/>
                <a:gd name="T47" fmla="*/ 2147483647 h 1546"/>
                <a:gd name="T48" fmla="*/ 2147483647 w 1972"/>
                <a:gd name="T49" fmla="*/ 2147483647 h 1546"/>
                <a:gd name="T50" fmla="*/ 2147483647 w 1972"/>
                <a:gd name="T51" fmla="*/ 2147483647 h 1546"/>
                <a:gd name="T52" fmla="*/ 2147483647 w 1972"/>
                <a:gd name="T53" fmla="*/ 2147483647 h 1546"/>
                <a:gd name="T54" fmla="*/ 2147483647 w 1972"/>
                <a:gd name="T55" fmla="*/ 2147483647 h 1546"/>
                <a:gd name="T56" fmla="*/ 2147483647 w 1972"/>
                <a:gd name="T57" fmla="*/ 2147483647 h 1546"/>
                <a:gd name="T58" fmla="*/ 2147483647 w 1972"/>
                <a:gd name="T59" fmla="*/ 2147483647 h 1546"/>
                <a:gd name="T60" fmla="*/ 2147483647 w 1972"/>
                <a:gd name="T61" fmla="*/ 2147483647 h 1546"/>
                <a:gd name="T62" fmla="*/ 2147483647 w 1972"/>
                <a:gd name="T63" fmla="*/ 2147483647 h 1546"/>
                <a:gd name="T64" fmla="*/ 2147483647 w 1972"/>
                <a:gd name="T65" fmla="*/ 2147483647 h 1546"/>
                <a:gd name="T66" fmla="*/ 2147483647 w 1972"/>
                <a:gd name="T67" fmla="*/ 2147483647 h 1546"/>
                <a:gd name="T68" fmla="*/ 2147483647 w 1972"/>
                <a:gd name="T69" fmla="*/ 2147483647 h 1546"/>
                <a:gd name="T70" fmla="*/ 2147483647 w 1972"/>
                <a:gd name="T71" fmla="*/ 2147483647 h 1546"/>
                <a:gd name="T72" fmla="*/ 2147483647 w 1972"/>
                <a:gd name="T73" fmla="*/ 2147483647 h 1546"/>
                <a:gd name="T74" fmla="*/ 2147483647 w 1972"/>
                <a:gd name="T75" fmla="*/ 2147483647 h 1546"/>
                <a:gd name="T76" fmla="*/ 2147483647 w 1972"/>
                <a:gd name="T77" fmla="*/ 2147483647 h 1546"/>
                <a:gd name="T78" fmla="*/ 2147483647 w 1972"/>
                <a:gd name="T79" fmla="*/ 2147483647 h 1546"/>
                <a:gd name="T80" fmla="*/ 2147483647 w 1972"/>
                <a:gd name="T81" fmla="*/ 2147483647 h 1546"/>
                <a:gd name="T82" fmla="*/ 2147483647 w 1972"/>
                <a:gd name="T83" fmla="*/ 2147483647 h 1546"/>
                <a:gd name="T84" fmla="*/ 2147483647 w 1972"/>
                <a:gd name="T85" fmla="*/ 2147483647 h 1546"/>
                <a:gd name="T86" fmla="*/ 2147483647 w 1972"/>
                <a:gd name="T87" fmla="*/ 2147483647 h 1546"/>
                <a:gd name="T88" fmla="*/ 2147483647 w 1972"/>
                <a:gd name="T89" fmla="*/ 2147483647 h 1546"/>
                <a:gd name="T90" fmla="*/ 2147483647 w 1972"/>
                <a:gd name="T91" fmla="*/ 2147483647 h 1546"/>
                <a:gd name="T92" fmla="*/ 2147483647 w 1972"/>
                <a:gd name="T93" fmla="*/ 2147483647 h 1546"/>
                <a:gd name="T94" fmla="*/ 2147483647 w 1972"/>
                <a:gd name="T95" fmla="*/ 2147483647 h 1546"/>
                <a:gd name="T96" fmla="*/ 2147483647 w 1972"/>
                <a:gd name="T97" fmla="*/ 2147483647 h 1546"/>
                <a:gd name="T98" fmla="*/ 2147483647 w 1972"/>
                <a:gd name="T99" fmla="*/ 2147483647 h 1546"/>
                <a:gd name="T100" fmla="*/ 2147483647 w 1972"/>
                <a:gd name="T101" fmla="*/ 2147483647 h 1546"/>
                <a:gd name="T102" fmla="*/ 2147483647 w 1972"/>
                <a:gd name="T103" fmla="*/ 2147483647 h 1546"/>
                <a:gd name="T104" fmla="*/ 2147483647 w 1972"/>
                <a:gd name="T105" fmla="*/ 2147483647 h 1546"/>
                <a:gd name="T106" fmla="*/ 2147483647 w 1972"/>
                <a:gd name="T107" fmla="*/ 2147483647 h 1546"/>
                <a:gd name="T108" fmla="*/ 2147483647 w 1972"/>
                <a:gd name="T109" fmla="*/ 2147483647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noFill/>
            <a:ln w="0">
              <a:solidFill>
                <a:srgbClr val="000000"/>
              </a:solidFill>
              <a:prstDash val="dash"/>
              <a:round/>
              <a:headEnd/>
              <a:tailEnd/>
            </a:ln>
          </p:spPr>
          <p:txBody>
            <a:bodyPr/>
            <a:lstStyle/>
            <a:p>
              <a:endParaRPr lang="ja-JP" altLang="en-US"/>
            </a:p>
          </p:txBody>
        </p:sp>
        <p:sp>
          <p:nvSpPr>
            <p:cNvPr id="3208" name="Freeform 182"/>
            <p:cNvSpPr>
              <a:spLocks noChangeAspect="1"/>
            </p:cNvSpPr>
            <p:nvPr/>
          </p:nvSpPr>
          <p:spPr bwMode="auto">
            <a:xfrm>
              <a:off x="1698" y="6633"/>
              <a:ext cx="5838" cy="4133"/>
            </a:xfrm>
            <a:custGeom>
              <a:avLst/>
              <a:gdLst>
                <a:gd name="T0" fmla="*/ 5613 w 5838"/>
                <a:gd name="T1" fmla="*/ 1017 h 4133"/>
                <a:gd name="T2" fmla="*/ 5635 w 5838"/>
                <a:gd name="T3" fmla="*/ 1017 h 4133"/>
                <a:gd name="T4" fmla="*/ 5635 w 5838"/>
                <a:gd name="T5" fmla="*/ 1040 h 4133"/>
                <a:gd name="T6" fmla="*/ 5635 w 5838"/>
                <a:gd name="T7" fmla="*/ 1040 h 4133"/>
                <a:gd name="T8" fmla="*/ 5658 w 5838"/>
                <a:gd name="T9" fmla="*/ 1062 h 4133"/>
                <a:gd name="T10" fmla="*/ 5726 w 5838"/>
                <a:gd name="T11" fmla="*/ 1175 h 4133"/>
                <a:gd name="T12" fmla="*/ 5793 w 5838"/>
                <a:gd name="T13" fmla="*/ 1288 h 4133"/>
                <a:gd name="T14" fmla="*/ 5816 w 5838"/>
                <a:gd name="T15" fmla="*/ 1333 h 4133"/>
                <a:gd name="T16" fmla="*/ 5680 w 5838"/>
                <a:gd name="T17" fmla="*/ 1401 h 4133"/>
                <a:gd name="T18" fmla="*/ 5477 w 5838"/>
                <a:gd name="T19" fmla="*/ 1468 h 4133"/>
                <a:gd name="T20" fmla="*/ 5228 w 5838"/>
                <a:gd name="T21" fmla="*/ 1559 h 4133"/>
                <a:gd name="T22" fmla="*/ 4979 w 5838"/>
                <a:gd name="T23" fmla="*/ 1672 h 4133"/>
                <a:gd name="T24" fmla="*/ 4753 w 5838"/>
                <a:gd name="T25" fmla="*/ 1740 h 4133"/>
                <a:gd name="T26" fmla="*/ 4571 w 5838"/>
                <a:gd name="T27" fmla="*/ 1853 h 4133"/>
                <a:gd name="T28" fmla="*/ 4344 w 5838"/>
                <a:gd name="T29" fmla="*/ 1988 h 4133"/>
                <a:gd name="T30" fmla="*/ 4300 w 5838"/>
                <a:gd name="T31" fmla="*/ 2055 h 4133"/>
                <a:gd name="T32" fmla="*/ 4051 w 5838"/>
                <a:gd name="T33" fmla="*/ 2485 h 4133"/>
                <a:gd name="T34" fmla="*/ 3984 w 5838"/>
                <a:gd name="T35" fmla="*/ 2598 h 4133"/>
                <a:gd name="T36" fmla="*/ 3937 w 5838"/>
                <a:gd name="T37" fmla="*/ 2621 h 4133"/>
                <a:gd name="T38" fmla="*/ 3893 w 5838"/>
                <a:gd name="T39" fmla="*/ 2643 h 4133"/>
                <a:gd name="T40" fmla="*/ 3824 w 5838"/>
                <a:gd name="T41" fmla="*/ 2665 h 4133"/>
                <a:gd name="T42" fmla="*/ 3733 w 5838"/>
                <a:gd name="T43" fmla="*/ 2734 h 4133"/>
                <a:gd name="T44" fmla="*/ 3621 w 5838"/>
                <a:gd name="T45" fmla="*/ 2778 h 4133"/>
                <a:gd name="T46" fmla="*/ 3530 w 5838"/>
                <a:gd name="T47" fmla="*/ 2824 h 4133"/>
                <a:gd name="T48" fmla="*/ 3508 w 5838"/>
                <a:gd name="T49" fmla="*/ 2847 h 4133"/>
                <a:gd name="T50" fmla="*/ 3395 w 5838"/>
                <a:gd name="T51" fmla="*/ 2891 h 4133"/>
                <a:gd name="T52" fmla="*/ 3123 w 5838"/>
                <a:gd name="T53" fmla="*/ 3095 h 4133"/>
                <a:gd name="T54" fmla="*/ 2601 w 5838"/>
                <a:gd name="T55" fmla="*/ 3614 h 4133"/>
                <a:gd name="T56" fmla="*/ 1403 w 5838"/>
                <a:gd name="T57" fmla="*/ 4133 h 4133"/>
                <a:gd name="T58" fmla="*/ 814 w 5838"/>
                <a:gd name="T59" fmla="*/ 2576 h 4133"/>
                <a:gd name="T60" fmla="*/ 1765 w 5838"/>
                <a:gd name="T61" fmla="*/ 1446 h 4133"/>
                <a:gd name="T62" fmla="*/ 2466 w 5838"/>
                <a:gd name="T63" fmla="*/ 1266 h 4133"/>
                <a:gd name="T64" fmla="*/ 3348 w 5838"/>
                <a:gd name="T65" fmla="*/ 995 h 4133"/>
                <a:gd name="T66" fmla="*/ 3484 w 5838"/>
                <a:gd name="T67" fmla="*/ 927 h 4133"/>
                <a:gd name="T68" fmla="*/ 3621 w 5838"/>
                <a:gd name="T69" fmla="*/ 860 h 4133"/>
                <a:gd name="T70" fmla="*/ 3757 w 5838"/>
                <a:gd name="T71" fmla="*/ 814 h 4133"/>
                <a:gd name="T72" fmla="*/ 3960 w 5838"/>
                <a:gd name="T73" fmla="*/ 723 h 4133"/>
                <a:gd name="T74" fmla="*/ 4368 w 5838"/>
                <a:gd name="T75" fmla="*/ 498 h 4133"/>
                <a:gd name="T76" fmla="*/ 4435 w 5838"/>
                <a:gd name="T77" fmla="*/ 474 h 4133"/>
                <a:gd name="T78" fmla="*/ 4706 w 5838"/>
                <a:gd name="T79" fmla="*/ 317 h 4133"/>
                <a:gd name="T80" fmla="*/ 4911 w 5838"/>
                <a:gd name="T81" fmla="*/ 226 h 4133"/>
                <a:gd name="T82" fmla="*/ 5046 w 5838"/>
                <a:gd name="T83" fmla="*/ 137 h 4133"/>
                <a:gd name="T84" fmla="*/ 5251 w 5838"/>
                <a:gd name="T85" fmla="*/ 0 h 4133"/>
                <a:gd name="T86" fmla="*/ 5364 w 5838"/>
                <a:gd name="T87" fmla="*/ 181 h 4133"/>
                <a:gd name="T88" fmla="*/ 5386 w 5838"/>
                <a:gd name="T89" fmla="*/ 204 h 4133"/>
                <a:gd name="T90" fmla="*/ 5364 w 5838"/>
                <a:gd name="T91" fmla="*/ 226 h 4133"/>
                <a:gd name="T92" fmla="*/ 5318 w 5838"/>
                <a:gd name="T93" fmla="*/ 272 h 4133"/>
                <a:gd name="T94" fmla="*/ 5295 w 5838"/>
                <a:gd name="T95" fmla="*/ 295 h 4133"/>
                <a:gd name="T96" fmla="*/ 5295 w 5838"/>
                <a:gd name="T97" fmla="*/ 317 h 4133"/>
                <a:gd name="T98" fmla="*/ 5340 w 5838"/>
                <a:gd name="T99" fmla="*/ 408 h 4133"/>
                <a:gd name="T100" fmla="*/ 5364 w 5838"/>
                <a:gd name="T101" fmla="*/ 521 h 4133"/>
                <a:gd name="T102" fmla="*/ 5364 w 5838"/>
                <a:gd name="T103" fmla="*/ 610 h 4133"/>
                <a:gd name="T104" fmla="*/ 5295 w 5838"/>
                <a:gd name="T105" fmla="*/ 747 h 4133"/>
                <a:gd name="T106" fmla="*/ 5273 w 5838"/>
                <a:gd name="T107" fmla="*/ 836 h 4133"/>
                <a:gd name="T108" fmla="*/ 5273 w 5838"/>
                <a:gd name="T109" fmla="*/ 860 h 4133"/>
                <a:gd name="T110" fmla="*/ 5273 w 5838"/>
                <a:gd name="T111" fmla="*/ 882 h 4133"/>
                <a:gd name="T112" fmla="*/ 5364 w 5838"/>
                <a:gd name="T113" fmla="*/ 904 h 4133"/>
                <a:gd name="T114" fmla="*/ 5409 w 5838"/>
                <a:gd name="T115" fmla="*/ 904 h 4133"/>
                <a:gd name="T116" fmla="*/ 5477 w 5838"/>
                <a:gd name="T117" fmla="*/ 927 h 4133"/>
                <a:gd name="T118" fmla="*/ 5522 w 5838"/>
                <a:gd name="T119" fmla="*/ 927 h 4133"/>
                <a:gd name="T120" fmla="*/ 5589 w 5838"/>
                <a:gd name="T121" fmla="*/ 971 h 4133"/>
                <a:gd name="T122" fmla="*/ 5613 w 5838"/>
                <a:gd name="T123" fmla="*/ 995 h 4133"/>
                <a:gd name="T124" fmla="*/ 5613 w 5838"/>
                <a:gd name="T125" fmla="*/ 995 h 41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38"/>
                <a:gd name="T190" fmla="*/ 0 h 4133"/>
                <a:gd name="T191" fmla="*/ 5838 w 5838"/>
                <a:gd name="T192" fmla="*/ 4133 h 41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38" h="4133">
                  <a:moveTo>
                    <a:pt x="5613" y="995"/>
                  </a:moveTo>
                  <a:lnTo>
                    <a:pt x="5613" y="995"/>
                  </a:lnTo>
                  <a:lnTo>
                    <a:pt x="5613" y="1017"/>
                  </a:lnTo>
                  <a:lnTo>
                    <a:pt x="5635" y="1017"/>
                  </a:lnTo>
                  <a:lnTo>
                    <a:pt x="5635" y="1040"/>
                  </a:lnTo>
                  <a:lnTo>
                    <a:pt x="5635" y="1062"/>
                  </a:lnTo>
                  <a:lnTo>
                    <a:pt x="5658" y="1062"/>
                  </a:lnTo>
                  <a:lnTo>
                    <a:pt x="5658" y="1084"/>
                  </a:lnTo>
                  <a:lnTo>
                    <a:pt x="5702" y="1130"/>
                  </a:lnTo>
                  <a:lnTo>
                    <a:pt x="5726" y="1175"/>
                  </a:lnTo>
                  <a:lnTo>
                    <a:pt x="5749" y="1197"/>
                  </a:lnTo>
                  <a:lnTo>
                    <a:pt x="5749" y="1220"/>
                  </a:lnTo>
                  <a:lnTo>
                    <a:pt x="5771" y="1243"/>
                  </a:lnTo>
                  <a:lnTo>
                    <a:pt x="5771" y="1266"/>
                  </a:lnTo>
                  <a:lnTo>
                    <a:pt x="5793" y="1266"/>
                  </a:lnTo>
                  <a:lnTo>
                    <a:pt x="5793" y="1288"/>
                  </a:lnTo>
                  <a:lnTo>
                    <a:pt x="5793" y="1310"/>
                  </a:lnTo>
                  <a:lnTo>
                    <a:pt x="5816" y="1310"/>
                  </a:lnTo>
                  <a:lnTo>
                    <a:pt x="5816" y="1333"/>
                  </a:lnTo>
                  <a:lnTo>
                    <a:pt x="5838" y="1356"/>
                  </a:lnTo>
                  <a:lnTo>
                    <a:pt x="5816" y="1356"/>
                  </a:lnTo>
                  <a:lnTo>
                    <a:pt x="5793" y="1356"/>
                  </a:lnTo>
                  <a:lnTo>
                    <a:pt x="5771" y="1356"/>
                  </a:lnTo>
                  <a:lnTo>
                    <a:pt x="5726" y="1379"/>
                  </a:lnTo>
                  <a:lnTo>
                    <a:pt x="5680" y="1401"/>
                  </a:lnTo>
                  <a:lnTo>
                    <a:pt x="5658" y="1401"/>
                  </a:lnTo>
                  <a:lnTo>
                    <a:pt x="5589" y="1423"/>
                  </a:lnTo>
                  <a:lnTo>
                    <a:pt x="5544" y="1446"/>
                  </a:lnTo>
                  <a:lnTo>
                    <a:pt x="5522" y="1446"/>
                  </a:lnTo>
                  <a:lnTo>
                    <a:pt x="5477" y="1468"/>
                  </a:lnTo>
                  <a:lnTo>
                    <a:pt x="5431" y="1492"/>
                  </a:lnTo>
                  <a:lnTo>
                    <a:pt x="5409" y="1492"/>
                  </a:lnTo>
                  <a:lnTo>
                    <a:pt x="5340" y="1536"/>
                  </a:lnTo>
                  <a:lnTo>
                    <a:pt x="5273" y="1559"/>
                  </a:lnTo>
                  <a:lnTo>
                    <a:pt x="5251" y="1559"/>
                  </a:lnTo>
                  <a:lnTo>
                    <a:pt x="5228" y="1559"/>
                  </a:lnTo>
                  <a:lnTo>
                    <a:pt x="5228" y="1581"/>
                  </a:lnTo>
                  <a:lnTo>
                    <a:pt x="5115" y="1627"/>
                  </a:lnTo>
                  <a:lnTo>
                    <a:pt x="5024" y="1649"/>
                  </a:lnTo>
                  <a:lnTo>
                    <a:pt x="5002" y="1649"/>
                  </a:lnTo>
                  <a:lnTo>
                    <a:pt x="4979" y="1672"/>
                  </a:lnTo>
                  <a:lnTo>
                    <a:pt x="4955" y="1672"/>
                  </a:lnTo>
                  <a:lnTo>
                    <a:pt x="4911" y="1694"/>
                  </a:lnTo>
                  <a:lnTo>
                    <a:pt x="4888" y="1694"/>
                  </a:lnTo>
                  <a:lnTo>
                    <a:pt x="4797" y="1718"/>
                  </a:lnTo>
                  <a:lnTo>
                    <a:pt x="4753" y="1740"/>
                  </a:lnTo>
                  <a:lnTo>
                    <a:pt x="4706" y="1740"/>
                  </a:lnTo>
                  <a:lnTo>
                    <a:pt x="4662" y="1785"/>
                  </a:lnTo>
                  <a:lnTo>
                    <a:pt x="4639" y="1807"/>
                  </a:lnTo>
                  <a:lnTo>
                    <a:pt x="4593" y="1829"/>
                  </a:lnTo>
                  <a:lnTo>
                    <a:pt x="4571" y="1853"/>
                  </a:lnTo>
                  <a:lnTo>
                    <a:pt x="4548" y="1853"/>
                  </a:lnTo>
                  <a:lnTo>
                    <a:pt x="4526" y="1875"/>
                  </a:lnTo>
                  <a:lnTo>
                    <a:pt x="4390" y="1966"/>
                  </a:lnTo>
                  <a:lnTo>
                    <a:pt x="4368" y="1988"/>
                  </a:lnTo>
                  <a:lnTo>
                    <a:pt x="4344" y="1988"/>
                  </a:lnTo>
                  <a:lnTo>
                    <a:pt x="4344" y="2011"/>
                  </a:lnTo>
                  <a:lnTo>
                    <a:pt x="4322" y="2011"/>
                  </a:lnTo>
                  <a:lnTo>
                    <a:pt x="4322" y="2033"/>
                  </a:lnTo>
                  <a:lnTo>
                    <a:pt x="4300" y="2033"/>
                  </a:lnTo>
                  <a:lnTo>
                    <a:pt x="4300" y="2055"/>
                  </a:lnTo>
                  <a:lnTo>
                    <a:pt x="4277" y="2078"/>
                  </a:lnTo>
                  <a:lnTo>
                    <a:pt x="4255" y="2102"/>
                  </a:lnTo>
                  <a:lnTo>
                    <a:pt x="4232" y="2146"/>
                  </a:lnTo>
                  <a:lnTo>
                    <a:pt x="4209" y="2191"/>
                  </a:lnTo>
                  <a:lnTo>
                    <a:pt x="4073" y="2439"/>
                  </a:lnTo>
                  <a:lnTo>
                    <a:pt x="4051" y="2485"/>
                  </a:lnTo>
                  <a:lnTo>
                    <a:pt x="4028" y="2508"/>
                  </a:lnTo>
                  <a:lnTo>
                    <a:pt x="4006" y="2576"/>
                  </a:lnTo>
                  <a:lnTo>
                    <a:pt x="3984" y="2576"/>
                  </a:lnTo>
                  <a:lnTo>
                    <a:pt x="3984" y="2598"/>
                  </a:lnTo>
                  <a:lnTo>
                    <a:pt x="3960" y="2621"/>
                  </a:lnTo>
                  <a:lnTo>
                    <a:pt x="3937" y="2621"/>
                  </a:lnTo>
                  <a:lnTo>
                    <a:pt x="3937" y="2643"/>
                  </a:lnTo>
                  <a:lnTo>
                    <a:pt x="3915" y="2643"/>
                  </a:lnTo>
                  <a:lnTo>
                    <a:pt x="3893" y="2643"/>
                  </a:lnTo>
                  <a:lnTo>
                    <a:pt x="3870" y="2643"/>
                  </a:lnTo>
                  <a:lnTo>
                    <a:pt x="3846" y="2665"/>
                  </a:lnTo>
                  <a:lnTo>
                    <a:pt x="3824" y="2665"/>
                  </a:lnTo>
                  <a:lnTo>
                    <a:pt x="3802" y="2665"/>
                  </a:lnTo>
                  <a:lnTo>
                    <a:pt x="3802" y="2687"/>
                  </a:lnTo>
                  <a:lnTo>
                    <a:pt x="3779" y="2687"/>
                  </a:lnTo>
                  <a:lnTo>
                    <a:pt x="3733" y="2711"/>
                  </a:lnTo>
                  <a:lnTo>
                    <a:pt x="3733" y="2734"/>
                  </a:lnTo>
                  <a:lnTo>
                    <a:pt x="3711" y="2734"/>
                  </a:lnTo>
                  <a:lnTo>
                    <a:pt x="3688" y="2756"/>
                  </a:lnTo>
                  <a:lnTo>
                    <a:pt x="3666" y="2756"/>
                  </a:lnTo>
                  <a:lnTo>
                    <a:pt x="3621" y="2778"/>
                  </a:lnTo>
                  <a:lnTo>
                    <a:pt x="3597" y="2778"/>
                  </a:lnTo>
                  <a:lnTo>
                    <a:pt x="3597" y="2800"/>
                  </a:lnTo>
                  <a:lnTo>
                    <a:pt x="3575" y="2800"/>
                  </a:lnTo>
                  <a:lnTo>
                    <a:pt x="3553" y="2824"/>
                  </a:lnTo>
                  <a:lnTo>
                    <a:pt x="3530" y="2824"/>
                  </a:lnTo>
                  <a:lnTo>
                    <a:pt x="3508" y="2847"/>
                  </a:lnTo>
                  <a:lnTo>
                    <a:pt x="3484" y="2847"/>
                  </a:lnTo>
                  <a:lnTo>
                    <a:pt x="3484" y="2869"/>
                  </a:lnTo>
                  <a:lnTo>
                    <a:pt x="3462" y="2869"/>
                  </a:lnTo>
                  <a:lnTo>
                    <a:pt x="3439" y="2869"/>
                  </a:lnTo>
                  <a:lnTo>
                    <a:pt x="3417" y="2891"/>
                  </a:lnTo>
                  <a:lnTo>
                    <a:pt x="3395" y="2891"/>
                  </a:lnTo>
                  <a:lnTo>
                    <a:pt x="3395" y="2913"/>
                  </a:lnTo>
                  <a:lnTo>
                    <a:pt x="3372" y="2913"/>
                  </a:lnTo>
                  <a:lnTo>
                    <a:pt x="3348" y="2936"/>
                  </a:lnTo>
                  <a:lnTo>
                    <a:pt x="3168" y="3027"/>
                  </a:lnTo>
                  <a:lnTo>
                    <a:pt x="3123" y="3095"/>
                  </a:lnTo>
                  <a:lnTo>
                    <a:pt x="3055" y="3186"/>
                  </a:lnTo>
                  <a:lnTo>
                    <a:pt x="2828" y="3546"/>
                  </a:lnTo>
                  <a:lnTo>
                    <a:pt x="2806" y="3523"/>
                  </a:lnTo>
                  <a:lnTo>
                    <a:pt x="2601" y="3614"/>
                  </a:lnTo>
                  <a:lnTo>
                    <a:pt x="2081" y="3840"/>
                  </a:lnTo>
                  <a:lnTo>
                    <a:pt x="1788" y="3975"/>
                  </a:lnTo>
                  <a:lnTo>
                    <a:pt x="1606" y="4066"/>
                  </a:lnTo>
                  <a:lnTo>
                    <a:pt x="1403" y="4133"/>
                  </a:lnTo>
                  <a:lnTo>
                    <a:pt x="387" y="4050"/>
                  </a:lnTo>
                  <a:lnTo>
                    <a:pt x="0" y="3354"/>
                  </a:lnTo>
                  <a:lnTo>
                    <a:pt x="438" y="2715"/>
                  </a:lnTo>
                  <a:lnTo>
                    <a:pt x="814" y="2643"/>
                  </a:lnTo>
                  <a:lnTo>
                    <a:pt x="814" y="2576"/>
                  </a:lnTo>
                  <a:lnTo>
                    <a:pt x="814" y="2281"/>
                  </a:lnTo>
                  <a:lnTo>
                    <a:pt x="814" y="2168"/>
                  </a:lnTo>
                  <a:lnTo>
                    <a:pt x="1697" y="1785"/>
                  </a:lnTo>
                  <a:lnTo>
                    <a:pt x="1765" y="1762"/>
                  </a:lnTo>
                  <a:lnTo>
                    <a:pt x="1765" y="1627"/>
                  </a:lnTo>
                  <a:lnTo>
                    <a:pt x="1765" y="1446"/>
                  </a:lnTo>
                  <a:lnTo>
                    <a:pt x="2081" y="1401"/>
                  </a:lnTo>
                  <a:lnTo>
                    <a:pt x="2150" y="1379"/>
                  </a:lnTo>
                  <a:lnTo>
                    <a:pt x="2376" y="1310"/>
                  </a:lnTo>
                  <a:lnTo>
                    <a:pt x="2399" y="1310"/>
                  </a:lnTo>
                  <a:lnTo>
                    <a:pt x="2466" y="1266"/>
                  </a:lnTo>
                  <a:lnTo>
                    <a:pt x="2512" y="1266"/>
                  </a:lnTo>
                  <a:lnTo>
                    <a:pt x="2534" y="1243"/>
                  </a:lnTo>
                  <a:lnTo>
                    <a:pt x="2737" y="1197"/>
                  </a:lnTo>
                  <a:lnTo>
                    <a:pt x="2761" y="1175"/>
                  </a:lnTo>
                  <a:lnTo>
                    <a:pt x="3235" y="1017"/>
                  </a:lnTo>
                  <a:lnTo>
                    <a:pt x="3348" y="995"/>
                  </a:lnTo>
                  <a:lnTo>
                    <a:pt x="3372" y="971"/>
                  </a:lnTo>
                  <a:lnTo>
                    <a:pt x="3395" y="971"/>
                  </a:lnTo>
                  <a:lnTo>
                    <a:pt x="3417" y="949"/>
                  </a:lnTo>
                  <a:lnTo>
                    <a:pt x="3439" y="949"/>
                  </a:lnTo>
                  <a:lnTo>
                    <a:pt x="3462" y="949"/>
                  </a:lnTo>
                  <a:lnTo>
                    <a:pt x="3484" y="927"/>
                  </a:lnTo>
                  <a:lnTo>
                    <a:pt x="3508" y="927"/>
                  </a:lnTo>
                  <a:lnTo>
                    <a:pt x="3530" y="904"/>
                  </a:lnTo>
                  <a:lnTo>
                    <a:pt x="3553" y="904"/>
                  </a:lnTo>
                  <a:lnTo>
                    <a:pt x="3575" y="882"/>
                  </a:lnTo>
                  <a:lnTo>
                    <a:pt x="3597" y="882"/>
                  </a:lnTo>
                  <a:lnTo>
                    <a:pt x="3621" y="860"/>
                  </a:lnTo>
                  <a:lnTo>
                    <a:pt x="3644" y="860"/>
                  </a:lnTo>
                  <a:lnTo>
                    <a:pt x="3666" y="860"/>
                  </a:lnTo>
                  <a:lnTo>
                    <a:pt x="3711" y="836"/>
                  </a:lnTo>
                  <a:lnTo>
                    <a:pt x="3733" y="814"/>
                  </a:lnTo>
                  <a:lnTo>
                    <a:pt x="3757" y="814"/>
                  </a:lnTo>
                  <a:lnTo>
                    <a:pt x="3802" y="791"/>
                  </a:lnTo>
                  <a:lnTo>
                    <a:pt x="3824" y="769"/>
                  </a:lnTo>
                  <a:lnTo>
                    <a:pt x="3870" y="769"/>
                  </a:lnTo>
                  <a:lnTo>
                    <a:pt x="3915" y="747"/>
                  </a:lnTo>
                  <a:lnTo>
                    <a:pt x="3937" y="723"/>
                  </a:lnTo>
                  <a:lnTo>
                    <a:pt x="3960" y="723"/>
                  </a:lnTo>
                  <a:lnTo>
                    <a:pt x="3984" y="701"/>
                  </a:lnTo>
                  <a:lnTo>
                    <a:pt x="4006" y="701"/>
                  </a:lnTo>
                  <a:lnTo>
                    <a:pt x="4051" y="678"/>
                  </a:lnTo>
                  <a:lnTo>
                    <a:pt x="4073" y="656"/>
                  </a:lnTo>
                  <a:lnTo>
                    <a:pt x="4368" y="498"/>
                  </a:lnTo>
                  <a:lnTo>
                    <a:pt x="4390" y="498"/>
                  </a:lnTo>
                  <a:lnTo>
                    <a:pt x="4435" y="474"/>
                  </a:lnTo>
                  <a:lnTo>
                    <a:pt x="4458" y="452"/>
                  </a:lnTo>
                  <a:lnTo>
                    <a:pt x="4617" y="361"/>
                  </a:lnTo>
                  <a:lnTo>
                    <a:pt x="4639" y="361"/>
                  </a:lnTo>
                  <a:lnTo>
                    <a:pt x="4706" y="317"/>
                  </a:lnTo>
                  <a:lnTo>
                    <a:pt x="4730" y="317"/>
                  </a:lnTo>
                  <a:lnTo>
                    <a:pt x="4775" y="295"/>
                  </a:lnTo>
                  <a:lnTo>
                    <a:pt x="4820" y="272"/>
                  </a:lnTo>
                  <a:lnTo>
                    <a:pt x="4866" y="250"/>
                  </a:lnTo>
                  <a:lnTo>
                    <a:pt x="4888" y="226"/>
                  </a:lnTo>
                  <a:lnTo>
                    <a:pt x="4911" y="226"/>
                  </a:lnTo>
                  <a:lnTo>
                    <a:pt x="4933" y="204"/>
                  </a:lnTo>
                  <a:lnTo>
                    <a:pt x="4955" y="204"/>
                  </a:lnTo>
                  <a:lnTo>
                    <a:pt x="4955" y="181"/>
                  </a:lnTo>
                  <a:lnTo>
                    <a:pt x="5002" y="159"/>
                  </a:lnTo>
                  <a:lnTo>
                    <a:pt x="5046" y="137"/>
                  </a:lnTo>
                  <a:lnTo>
                    <a:pt x="5091" y="113"/>
                  </a:lnTo>
                  <a:lnTo>
                    <a:pt x="5160" y="68"/>
                  </a:lnTo>
                  <a:lnTo>
                    <a:pt x="5204" y="46"/>
                  </a:lnTo>
                  <a:lnTo>
                    <a:pt x="5228" y="24"/>
                  </a:lnTo>
                  <a:lnTo>
                    <a:pt x="5251" y="0"/>
                  </a:lnTo>
                  <a:lnTo>
                    <a:pt x="5251" y="24"/>
                  </a:lnTo>
                  <a:lnTo>
                    <a:pt x="5318" y="91"/>
                  </a:lnTo>
                  <a:lnTo>
                    <a:pt x="5340" y="159"/>
                  </a:lnTo>
                  <a:lnTo>
                    <a:pt x="5364" y="181"/>
                  </a:lnTo>
                  <a:lnTo>
                    <a:pt x="5386" y="204"/>
                  </a:lnTo>
                  <a:lnTo>
                    <a:pt x="5386" y="226"/>
                  </a:lnTo>
                  <a:lnTo>
                    <a:pt x="5364" y="226"/>
                  </a:lnTo>
                  <a:lnTo>
                    <a:pt x="5340" y="250"/>
                  </a:lnTo>
                  <a:lnTo>
                    <a:pt x="5318" y="250"/>
                  </a:lnTo>
                  <a:lnTo>
                    <a:pt x="5318" y="272"/>
                  </a:lnTo>
                  <a:lnTo>
                    <a:pt x="5295" y="295"/>
                  </a:lnTo>
                  <a:lnTo>
                    <a:pt x="5295" y="317"/>
                  </a:lnTo>
                  <a:lnTo>
                    <a:pt x="5318" y="339"/>
                  </a:lnTo>
                  <a:lnTo>
                    <a:pt x="5318" y="385"/>
                  </a:lnTo>
                  <a:lnTo>
                    <a:pt x="5340" y="385"/>
                  </a:lnTo>
                  <a:lnTo>
                    <a:pt x="5340" y="408"/>
                  </a:lnTo>
                  <a:lnTo>
                    <a:pt x="5340" y="430"/>
                  </a:lnTo>
                  <a:lnTo>
                    <a:pt x="5340" y="452"/>
                  </a:lnTo>
                  <a:lnTo>
                    <a:pt x="5364" y="474"/>
                  </a:lnTo>
                  <a:lnTo>
                    <a:pt x="5364" y="498"/>
                  </a:lnTo>
                  <a:lnTo>
                    <a:pt x="5364" y="521"/>
                  </a:lnTo>
                  <a:lnTo>
                    <a:pt x="5364" y="543"/>
                  </a:lnTo>
                  <a:lnTo>
                    <a:pt x="5364" y="565"/>
                  </a:lnTo>
                  <a:lnTo>
                    <a:pt x="5364" y="610"/>
                  </a:lnTo>
                  <a:lnTo>
                    <a:pt x="5364" y="634"/>
                  </a:lnTo>
                  <a:lnTo>
                    <a:pt x="5364" y="656"/>
                  </a:lnTo>
                  <a:lnTo>
                    <a:pt x="5340" y="656"/>
                  </a:lnTo>
                  <a:lnTo>
                    <a:pt x="5295" y="747"/>
                  </a:lnTo>
                  <a:lnTo>
                    <a:pt x="5273" y="769"/>
                  </a:lnTo>
                  <a:lnTo>
                    <a:pt x="5273" y="814"/>
                  </a:lnTo>
                  <a:lnTo>
                    <a:pt x="5273" y="836"/>
                  </a:lnTo>
                  <a:lnTo>
                    <a:pt x="5273" y="860"/>
                  </a:lnTo>
                  <a:lnTo>
                    <a:pt x="5273" y="882"/>
                  </a:lnTo>
                  <a:lnTo>
                    <a:pt x="5318" y="904"/>
                  </a:lnTo>
                  <a:lnTo>
                    <a:pt x="5364" y="904"/>
                  </a:lnTo>
                  <a:lnTo>
                    <a:pt x="5386" y="904"/>
                  </a:lnTo>
                  <a:lnTo>
                    <a:pt x="5409" y="904"/>
                  </a:lnTo>
                  <a:lnTo>
                    <a:pt x="5431" y="927"/>
                  </a:lnTo>
                  <a:lnTo>
                    <a:pt x="5453" y="927"/>
                  </a:lnTo>
                  <a:lnTo>
                    <a:pt x="5477" y="927"/>
                  </a:lnTo>
                  <a:lnTo>
                    <a:pt x="5500" y="927"/>
                  </a:lnTo>
                  <a:lnTo>
                    <a:pt x="5522" y="927"/>
                  </a:lnTo>
                  <a:lnTo>
                    <a:pt x="5567" y="949"/>
                  </a:lnTo>
                  <a:lnTo>
                    <a:pt x="5567" y="971"/>
                  </a:lnTo>
                  <a:lnTo>
                    <a:pt x="5589" y="971"/>
                  </a:lnTo>
                  <a:lnTo>
                    <a:pt x="5589" y="995"/>
                  </a:lnTo>
                  <a:lnTo>
                    <a:pt x="5613" y="995"/>
                  </a:lnTo>
                  <a:close/>
                </a:path>
              </a:pathLst>
            </a:custGeom>
            <a:noFill/>
            <a:ln w="0">
              <a:solidFill>
                <a:srgbClr val="000000"/>
              </a:solidFill>
              <a:round/>
              <a:headEnd/>
              <a:tailEnd/>
            </a:ln>
          </p:spPr>
          <p:txBody>
            <a:bodyPr/>
            <a:lstStyle/>
            <a:p>
              <a:endParaRPr lang="ja-JP" altLang="en-US"/>
            </a:p>
          </p:txBody>
        </p:sp>
        <p:sp>
          <p:nvSpPr>
            <p:cNvPr id="3209" name="Freeform 183"/>
            <p:cNvSpPr>
              <a:spLocks noChangeAspect="1"/>
            </p:cNvSpPr>
            <p:nvPr/>
          </p:nvSpPr>
          <p:spPr bwMode="auto">
            <a:xfrm>
              <a:off x="8373" y="11918"/>
              <a:ext cx="2128" cy="2732"/>
            </a:xfrm>
            <a:custGeom>
              <a:avLst/>
              <a:gdLst>
                <a:gd name="T0" fmla="*/ 2147483647 w 1333"/>
                <a:gd name="T1" fmla="*/ 2147483647 h 1716"/>
                <a:gd name="T2" fmla="*/ 2147483647 w 1333"/>
                <a:gd name="T3" fmla="*/ 2147483647 h 1716"/>
                <a:gd name="T4" fmla="*/ 2147483647 w 1333"/>
                <a:gd name="T5" fmla="*/ 2147483647 h 1716"/>
                <a:gd name="T6" fmla="*/ 2147483647 w 1333"/>
                <a:gd name="T7" fmla="*/ 2147483647 h 1716"/>
                <a:gd name="T8" fmla="*/ 2147483647 w 1333"/>
                <a:gd name="T9" fmla="*/ 2147483647 h 1716"/>
                <a:gd name="T10" fmla="*/ 2147483647 w 1333"/>
                <a:gd name="T11" fmla="*/ 2147483647 h 1716"/>
                <a:gd name="T12" fmla="*/ 2147483647 w 1333"/>
                <a:gd name="T13" fmla="*/ 2147483647 h 1716"/>
                <a:gd name="T14" fmla="*/ 2147483647 w 1333"/>
                <a:gd name="T15" fmla="*/ 2147483647 h 1716"/>
                <a:gd name="T16" fmla="*/ 2147483647 w 1333"/>
                <a:gd name="T17" fmla="*/ 2147483647 h 1716"/>
                <a:gd name="T18" fmla="*/ 2147483647 w 1333"/>
                <a:gd name="T19" fmla="*/ 2147483647 h 1716"/>
                <a:gd name="T20" fmla="*/ 2147483647 w 1333"/>
                <a:gd name="T21" fmla="*/ 2147483647 h 1716"/>
                <a:gd name="T22" fmla="*/ 2147483647 w 1333"/>
                <a:gd name="T23" fmla="*/ 2147483647 h 1716"/>
                <a:gd name="T24" fmla="*/ 2147483647 w 1333"/>
                <a:gd name="T25" fmla="*/ 2147483647 h 1716"/>
                <a:gd name="T26" fmla="*/ 2147483647 w 1333"/>
                <a:gd name="T27" fmla="*/ 2147483647 h 1716"/>
                <a:gd name="T28" fmla="*/ 2147483647 w 1333"/>
                <a:gd name="T29" fmla="*/ 2147483647 h 1716"/>
                <a:gd name="T30" fmla="*/ 2147483647 w 1333"/>
                <a:gd name="T31" fmla="*/ 2147483647 h 1716"/>
                <a:gd name="T32" fmla="*/ 2147483647 w 1333"/>
                <a:gd name="T33" fmla="*/ 2147483647 h 1716"/>
                <a:gd name="T34" fmla="*/ 2147483647 w 1333"/>
                <a:gd name="T35" fmla="*/ 2147483647 h 1716"/>
                <a:gd name="T36" fmla="*/ 2147483647 w 1333"/>
                <a:gd name="T37" fmla="*/ 2147483647 h 1716"/>
                <a:gd name="T38" fmla="*/ 2147483647 w 1333"/>
                <a:gd name="T39" fmla="*/ 2147483647 h 1716"/>
                <a:gd name="T40" fmla="*/ 2147483647 w 1333"/>
                <a:gd name="T41" fmla="*/ 2147483647 h 1716"/>
                <a:gd name="T42" fmla="*/ 2147483647 w 1333"/>
                <a:gd name="T43" fmla="*/ 2147483647 h 1716"/>
                <a:gd name="T44" fmla="*/ 2147483647 w 1333"/>
                <a:gd name="T45" fmla="*/ 2147483647 h 1716"/>
                <a:gd name="T46" fmla="*/ 2147483647 w 1333"/>
                <a:gd name="T47" fmla="*/ 2147483647 h 1716"/>
                <a:gd name="T48" fmla="*/ 2147483647 w 1333"/>
                <a:gd name="T49" fmla="*/ 2147483647 h 1716"/>
                <a:gd name="T50" fmla="*/ 2147483647 w 1333"/>
                <a:gd name="T51" fmla="*/ 2147483647 h 1716"/>
                <a:gd name="T52" fmla="*/ 2147483647 w 1333"/>
                <a:gd name="T53" fmla="*/ 2147483647 h 1716"/>
                <a:gd name="T54" fmla="*/ 2147483647 w 1333"/>
                <a:gd name="T55" fmla="*/ 2147483647 h 1716"/>
                <a:gd name="T56" fmla="*/ 2147483647 w 1333"/>
                <a:gd name="T57" fmla="*/ 2147483647 h 1716"/>
                <a:gd name="T58" fmla="*/ 2147483647 w 1333"/>
                <a:gd name="T59" fmla="*/ 2147483647 h 1716"/>
                <a:gd name="T60" fmla="*/ 2147483647 w 1333"/>
                <a:gd name="T61" fmla="*/ 2147483647 h 1716"/>
                <a:gd name="T62" fmla="*/ 2147483647 w 1333"/>
                <a:gd name="T63" fmla="*/ 2147483647 h 1716"/>
                <a:gd name="T64" fmla="*/ 2147483647 w 1333"/>
                <a:gd name="T65" fmla="*/ 2147483647 h 1716"/>
                <a:gd name="T66" fmla="*/ 2147483647 w 1333"/>
                <a:gd name="T67" fmla="*/ 2147483647 h 1716"/>
                <a:gd name="T68" fmla="*/ 2147483647 w 1333"/>
                <a:gd name="T69" fmla="*/ 2147483647 h 1716"/>
                <a:gd name="T70" fmla="*/ 2147483647 w 1333"/>
                <a:gd name="T71" fmla="*/ 2147483647 h 1716"/>
                <a:gd name="T72" fmla="*/ 2147483647 w 1333"/>
                <a:gd name="T73" fmla="*/ 2147483647 h 1716"/>
                <a:gd name="T74" fmla="*/ 2147483647 w 1333"/>
                <a:gd name="T75" fmla="*/ 2147483647 h 1716"/>
                <a:gd name="T76" fmla="*/ 2147483647 w 1333"/>
                <a:gd name="T77" fmla="*/ 2147483647 h 1716"/>
                <a:gd name="T78" fmla="*/ 2147483647 w 1333"/>
                <a:gd name="T79" fmla="*/ 2147483647 h 1716"/>
                <a:gd name="T80" fmla="*/ 2147483647 w 1333"/>
                <a:gd name="T81" fmla="*/ 2147483647 h 1716"/>
                <a:gd name="T82" fmla="*/ 2147483647 w 1333"/>
                <a:gd name="T83" fmla="*/ 2147483647 h 1716"/>
                <a:gd name="T84" fmla="*/ 2147483647 w 1333"/>
                <a:gd name="T85" fmla="*/ 2147483647 h 1716"/>
                <a:gd name="T86" fmla="*/ 2147483647 w 1333"/>
                <a:gd name="T87" fmla="*/ 2147483647 h 1716"/>
                <a:gd name="T88" fmla="*/ 2147483647 w 1333"/>
                <a:gd name="T89" fmla="*/ 2147483647 h 1716"/>
                <a:gd name="T90" fmla="*/ 2147483647 w 1333"/>
                <a:gd name="T91" fmla="*/ 2147483647 h 1716"/>
                <a:gd name="T92" fmla="*/ 2147483647 w 1333"/>
                <a:gd name="T93" fmla="*/ 2147483647 h 1716"/>
                <a:gd name="T94" fmla="*/ 2147483647 w 1333"/>
                <a:gd name="T95" fmla="*/ 2147483647 h 1716"/>
                <a:gd name="T96" fmla="*/ 2147483647 w 1333"/>
                <a:gd name="T97" fmla="*/ 2147483647 h 1716"/>
                <a:gd name="T98" fmla="*/ 2147483647 w 1333"/>
                <a:gd name="T99" fmla="*/ 2147483647 h 1716"/>
                <a:gd name="T100" fmla="*/ 2147483647 w 1333"/>
                <a:gd name="T101" fmla="*/ 2147483647 h 1716"/>
                <a:gd name="T102" fmla="*/ 2147483647 w 1333"/>
                <a:gd name="T103" fmla="*/ 2147483647 h 1716"/>
                <a:gd name="T104" fmla="*/ 2147483647 w 1333"/>
                <a:gd name="T105" fmla="*/ 2147483647 h 1716"/>
                <a:gd name="T106" fmla="*/ 2147483647 w 1333"/>
                <a:gd name="T107" fmla="*/ 2147483647 h 1716"/>
                <a:gd name="T108" fmla="*/ 2147483647 w 1333"/>
                <a:gd name="T109" fmla="*/ 2147483647 h 1716"/>
                <a:gd name="T110" fmla="*/ 2147483647 w 1333"/>
                <a:gd name="T111" fmla="*/ 2147483647 h 1716"/>
                <a:gd name="T112" fmla="*/ 2147483647 w 1333"/>
                <a:gd name="T113" fmla="*/ 2147483647 h 1716"/>
                <a:gd name="T114" fmla="*/ 2147483647 w 1333"/>
                <a:gd name="T115" fmla="*/ 2147483647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0">
              <a:solidFill>
                <a:srgbClr val="000000"/>
              </a:solidFill>
              <a:round/>
              <a:headEnd/>
              <a:tailEnd/>
            </a:ln>
          </p:spPr>
          <p:txBody>
            <a:bodyPr/>
            <a:lstStyle/>
            <a:p>
              <a:endParaRPr lang="ja-JP" altLang="en-US"/>
            </a:p>
          </p:txBody>
        </p:sp>
        <p:sp>
          <p:nvSpPr>
            <p:cNvPr id="3210" name="Freeform 184"/>
            <p:cNvSpPr>
              <a:spLocks noChangeAspect="1"/>
            </p:cNvSpPr>
            <p:nvPr/>
          </p:nvSpPr>
          <p:spPr bwMode="auto">
            <a:xfrm>
              <a:off x="2670" y="10156"/>
              <a:ext cx="6043" cy="3794"/>
            </a:xfrm>
            <a:custGeom>
              <a:avLst/>
              <a:gdLst>
                <a:gd name="T0" fmla="*/ 2147483647 w 3787"/>
                <a:gd name="T1" fmla="*/ 2147483647 h 2383"/>
                <a:gd name="T2" fmla="*/ 2147483647 w 3787"/>
                <a:gd name="T3" fmla="*/ 2147483647 h 2383"/>
                <a:gd name="T4" fmla="*/ 2147483647 w 3787"/>
                <a:gd name="T5" fmla="*/ 2147483647 h 2383"/>
                <a:gd name="T6" fmla="*/ 2147483647 w 3787"/>
                <a:gd name="T7" fmla="*/ 2147483647 h 2383"/>
                <a:gd name="T8" fmla="*/ 2147483647 w 3787"/>
                <a:gd name="T9" fmla="*/ 2147483647 h 2383"/>
                <a:gd name="T10" fmla="*/ 2147483647 w 3787"/>
                <a:gd name="T11" fmla="*/ 2147483647 h 2383"/>
                <a:gd name="T12" fmla="*/ 2147483647 w 3787"/>
                <a:gd name="T13" fmla="*/ 2147483647 h 2383"/>
                <a:gd name="T14" fmla="*/ 2147483647 w 3787"/>
                <a:gd name="T15" fmla="*/ 2147483647 h 2383"/>
                <a:gd name="T16" fmla="*/ 2147483647 w 3787"/>
                <a:gd name="T17" fmla="*/ 2147483647 h 2383"/>
                <a:gd name="T18" fmla="*/ 2147483647 w 3787"/>
                <a:gd name="T19" fmla="*/ 2147483647 h 2383"/>
                <a:gd name="T20" fmla="*/ 2147483647 w 3787"/>
                <a:gd name="T21" fmla="*/ 2147483647 h 2383"/>
                <a:gd name="T22" fmla="*/ 2147483647 w 3787"/>
                <a:gd name="T23" fmla="*/ 2147483647 h 2383"/>
                <a:gd name="T24" fmla="*/ 2147483647 w 3787"/>
                <a:gd name="T25" fmla="*/ 2147483647 h 2383"/>
                <a:gd name="T26" fmla="*/ 2147483647 w 3787"/>
                <a:gd name="T27" fmla="*/ 2147483647 h 2383"/>
                <a:gd name="T28" fmla="*/ 2147483647 w 3787"/>
                <a:gd name="T29" fmla="*/ 2147483647 h 2383"/>
                <a:gd name="T30" fmla="*/ 2147483647 w 3787"/>
                <a:gd name="T31" fmla="*/ 2147483647 h 2383"/>
                <a:gd name="T32" fmla="*/ 2147483647 w 3787"/>
                <a:gd name="T33" fmla="*/ 2147483647 h 2383"/>
                <a:gd name="T34" fmla="*/ 2147483647 w 3787"/>
                <a:gd name="T35" fmla="*/ 2147483647 h 2383"/>
                <a:gd name="T36" fmla="*/ 2147483647 w 3787"/>
                <a:gd name="T37" fmla="*/ 2147483647 h 2383"/>
                <a:gd name="T38" fmla="*/ 2147483647 w 3787"/>
                <a:gd name="T39" fmla="*/ 2147483647 h 2383"/>
                <a:gd name="T40" fmla="*/ 2147483647 w 3787"/>
                <a:gd name="T41" fmla="*/ 2147483647 h 2383"/>
                <a:gd name="T42" fmla="*/ 2147483647 w 3787"/>
                <a:gd name="T43" fmla="*/ 2147483647 h 2383"/>
                <a:gd name="T44" fmla="*/ 2147483647 w 3787"/>
                <a:gd name="T45" fmla="*/ 2147483647 h 2383"/>
                <a:gd name="T46" fmla="*/ 2147483647 w 3787"/>
                <a:gd name="T47" fmla="*/ 2147483647 h 2383"/>
                <a:gd name="T48" fmla="*/ 2147483647 w 3787"/>
                <a:gd name="T49" fmla="*/ 2147483647 h 2383"/>
                <a:gd name="T50" fmla="*/ 2147483647 w 3787"/>
                <a:gd name="T51" fmla="*/ 2147483647 h 2383"/>
                <a:gd name="T52" fmla="*/ 2147483647 w 3787"/>
                <a:gd name="T53" fmla="*/ 2147483647 h 2383"/>
                <a:gd name="T54" fmla="*/ 2147483647 w 3787"/>
                <a:gd name="T55" fmla="*/ 2147483647 h 2383"/>
                <a:gd name="T56" fmla="*/ 2147483647 w 3787"/>
                <a:gd name="T57" fmla="*/ 2147483647 h 2383"/>
                <a:gd name="T58" fmla="*/ 2147483647 w 3787"/>
                <a:gd name="T59" fmla="*/ 2147483647 h 2383"/>
                <a:gd name="T60" fmla="*/ 2147483647 w 3787"/>
                <a:gd name="T61" fmla="*/ 2147483647 h 2383"/>
                <a:gd name="T62" fmla="*/ 2147483647 w 3787"/>
                <a:gd name="T63" fmla="*/ 2147483647 h 2383"/>
                <a:gd name="T64" fmla="*/ 2147483647 w 3787"/>
                <a:gd name="T65" fmla="*/ 2147483647 h 2383"/>
                <a:gd name="T66" fmla="*/ 2147483647 w 3787"/>
                <a:gd name="T67" fmla="*/ 2147483647 h 2383"/>
                <a:gd name="T68" fmla="*/ 2147483647 w 3787"/>
                <a:gd name="T69" fmla="*/ 2147483647 h 2383"/>
                <a:gd name="T70" fmla="*/ 2147483647 w 3787"/>
                <a:gd name="T71" fmla="*/ 2147483647 h 2383"/>
                <a:gd name="T72" fmla="*/ 2147483647 w 3787"/>
                <a:gd name="T73" fmla="*/ 2147483647 h 2383"/>
                <a:gd name="T74" fmla="*/ 2147483647 w 3787"/>
                <a:gd name="T75" fmla="*/ 2147483647 h 2383"/>
                <a:gd name="T76" fmla="*/ 2147483647 w 3787"/>
                <a:gd name="T77" fmla="*/ 2147483647 h 2383"/>
                <a:gd name="T78" fmla="*/ 2147483647 w 3787"/>
                <a:gd name="T79" fmla="*/ 2147483647 h 2383"/>
                <a:gd name="T80" fmla="*/ 2147483647 w 3787"/>
                <a:gd name="T81" fmla="*/ 2147483647 h 2383"/>
                <a:gd name="T82" fmla="*/ 2147483647 w 3787"/>
                <a:gd name="T83" fmla="*/ 2147483647 h 2383"/>
                <a:gd name="T84" fmla="*/ 2147483647 w 3787"/>
                <a:gd name="T85" fmla="*/ 2147483647 h 2383"/>
                <a:gd name="T86" fmla="*/ 2147483647 w 3787"/>
                <a:gd name="T87" fmla="*/ 2147483647 h 2383"/>
                <a:gd name="T88" fmla="*/ 2147483647 w 3787"/>
                <a:gd name="T89" fmla="*/ 2147483647 h 2383"/>
                <a:gd name="T90" fmla="*/ 2147483647 w 3787"/>
                <a:gd name="T91" fmla="*/ 2147483647 h 2383"/>
                <a:gd name="T92" fmla="*/ 2147483647 w 3787"/>
                <a:gd name="T93" fmla="*/ 2147483647 h 2383"/>
                <a:gd name="T94" fmla="*/ 2147483647 w 3787"/>
                <a:gd name="T95" fmla="*/ 2147483647 h 2383"/>
                <a:gd name="T96" fmla="*/ 2147483647 w 3787"/>
                <a:gd name="T97" fmla="*/ 2147483647 h 2383"/>
                <a:gd name="T98" fmla="*/ 2147483647 w 3787"/>
                <a:gd name="T99" fmla="*/ 2147483647 h 2383"/>
                <a:gd name="T100" fmla="*/ 2147483647 w 3787"/>
                <a:gd name="T101" fmla="*/ 2147483647 h 2383"/>
                <a:gd name="T102" fmla="*/ 2147483647 w 3787"/>
                <a:gd name="T103" fmla="*/ 2147483647 h 2383"/>
                <a:gd name="T104" fmla="*/ 2147483647 w 3787"/>
                <a:gd name="T105" fmla="*/ 2147483647 h 2383"/>
                <a:gd name="T106" fmla="*/ 2147483647 w 3787"/>
                <a:gd name="T107" fmla="*/ 2147483647 h 2383"/>
                <a:gd name="T108" fmla="*/ 2147483647 w 3787"/>
                <a:gd name="T109" fmla="*/ 2147483647 h 2383"/>
                <a:gd name="T110" fmla="*/ 2147483647 w 3787"/>
                <a:gd name="T111" fmla="*/ 2147483647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0">
              <a:solidFill>
                <a:srgbClr val="000000"/>
              </a:solidFill>
              <a:round/>
              <a:headEnd/>
              <a:tailEnd/>
            </a:ln>
          </p:spPr>
          <p:txBody>
            <a:bodyPr/>
            <a:lstStyle/>
            <a:p>
              <a:endParaRPr lang="ja-JP" altLang="en-US"/>
            </a:p>
          </p:txBody>
        </p:sp>
        <p:sp>
          <p:nvSpPr>
            <p:cNvPr id="3211" name="Freeform 185"/>
            <p:cNvSpPr>
              <a:spLocks noChangeAspect="1"/>
            </p:cNvSpPr>
            <p:nvPr/>
          </p:nvSpPr>
          <p:spPr bwMode="auto">
            <a:xfrm>
              <a:off x="11134" y="5573"/>
              <a:ext cx="1925" cy="2596"/>
            </a:xfrm>
            <a:custGeom>
              <a:avLst/>
              <a:gdLst>
                <a:gd name="T0" fmla="*/ 2147483647 w 1206"/>
                <a:gd name="T1" fmla="*/ 0 h 1631"/>
                <a:gd name="T2" fmla="*/ 2147483647 w 1206"/>
                <a:gd name="T3" fmla="*/ 0 h 1631"/>
                <a:gd name="T4" fmla="*/ 2147483647 w 1206"/>
                <a:gd name="T5" fmla="*/ 2147483647 h 1631"/>
                <a:gd name="T6" fmla="*/ 2147483647 w 1206"/>
                <a:gd name="T7" fmla="*/ 2147483647 h 1631"/>
                <a:gd name="T8" fmla="*/ 2147483647 w 1206"/>
                <a:gd name="T9" fmla="*/ 2147483647 h 1631"/>
                <a:gd name="T10" fmla="*/ 2147483647 w 1206"/>
                <a:gd name="T11" fmla="*/ 2147483647 h 1631"/>
                <a:gd name="T12" fmla="*/ 2147483647 w 1206"/>
                <a:gd name="T13" fmla="*/ 2147483647 h 1631"/>
                <a:gd name="T14" fmla="*/ 2147483647 w 1206"/>
                <a:gd name="T15" fmla="*/ 2147483647 h 1631"/>
                <a:gd name="T16" fmla="*/ 2147483647 w 1206"/>
                <a:gd name="T17" fmla="*/ 2147483647 h 1631"/>
                <a:gd name="T18" fmla="*/ 2147483647 w 1206"/>
                <a:gd name="T19" fmla="*/ 2147483647 h 1631"/>
                <a:gd name="T20" fmla="*/ 2147483647 w 1206"/>
                <a:gd name="T21" fmla="*/ 2147483647 h 1631"/>
                <a:gd name="T22" fmla="*/ 2147483647 w 1206"/>
                <a:gd name="T23" fmla="*/ 2147483647 h 1631"/>
                <a:gd name="T24" fmla="*/ 2147483647 w 1206"/>
                <a:gd name="T25" fmla="*/ 2147483647 h 1631"/>
                <a:gd name="T26" fmla="*/ 2147483647 w 1206"/>
                <a:gd name="T27" fmla="*/ 2147483647 h 1631"/>
                <a:gd name="T28" fmla="*/ 2147483647 w 1206"/>
                <a:gd name="T29" fmla="*/ 2147483647 h 1631"/>
                <a:gd name="T30" fmla="*/ 2147483647 w 1206"/>
                <a:gd name="T31" fmla="*/ 2147483647 h 1631"/>
                <a:gd name="T32" fmla="*/ 2147483647 w 1206"/>
                <a:gd name="T33" fmla="*/ 2147483647 h 1631"/>
                <a:gd name="T34" fmla="*/ 2147483647 w 1206"/>
                <a:gd name="T35" fmla="*/ 2147483647 h 1631"/>
                <a:gd name="T36" fmla="*/ 2147483647 w 1206"/>
                <a:gd name="T37" fmla="*/ 2147483647 h 1631"/>
                <a:gd name="T38" fmla="*/ 2147483647 w 1206"/>
                <a:gd name="T39" fmla="*/ 2147483647 h 1631"/>
                <a:gd name="T40" fmla="*/ 2147483647 w 1206"/>
                <a:gd name="T41" fmla="*/ 2147483647 h 1631"/>
                <a:gd name="T42" fmla="*/ 2147483647 w 1206"/>
                <a:gd name="T43" fmla="*/ 2147483647 h 1631"/>
                <a:gd name="T44" fmla="*/ 2147483647 w 1206"/>
                <a:gd name="T45" fmla="*/ 2147483647 h 1631"/>
                <a:gd name="T46" fmla="*/ 2147483647 w 1206"/>
                <a:gd name="T47" fmla="*/ 2147483647 h 1631"/>
                <a:gd name="T48" fmla="*/ 2147483647 w 1206"/>
                <a:gd name="T49" fmla="*/ 2147483647 h 1631"/>
                <a:gd name="T50" fmla="*/ 2147483647 w 1206"/>
                <a:gd name="T51" fmla="*/ 2147483647 h 1631"/>
                <a:gd name="T52" fmla="*/ 2147483647 w 1206"/>
                <a:gd name="T53" fmla="*/ 2147483647 h 1631"/>
                <a:gd name="T54" fmla="*/ 2147483647 w 1206"/>
                <a:gd name="T55" fmla="*/ 2147483647 h 1631"/>
                <a:gd name="T56" fmla="*/ 2147483647 w 1206"/>
                <a:gd name="T57" fmla="*/ 2147483647 h 1631"/>
                <a:gd name="T58" fmla="*/ 2147483647 w 1206"/>
                <a:gd name="T59" fmla="*/ 2147483647 h 1631"/>
                <a:gd name="T60" fmla="*/ 2147483647 w 1206"/>
                <a:gd name="T61" fmla="*/ 2147483647 h 1631"/>
                <a:gd name="T62" fmla="*/ 2147483647 w 1206"/>
                <a:gd name="T63" fmla="*/ 2147483647 h 1631"/>
                <a:gd name="T64" fmla="*/ 2147483647 w 1206"/>
                <a:gd name="T65" fmla="*/ 2147483647 h 1631"/>
                <a:gd name="T66" fmla="*/ 2147483647 w 1206"/>
                <a:gd name="T67" fmla="*/ 2147483647 h 1631"/>
                <a:gd name="T68" fmla="*/ 2147483647 w 1206"/>
                <a:gd name="T69" fmla="*/ 2147483647 h 1631"/>
                <a:gd name="T70" fmla="*/ 2147483647 w 1206"/>
                <a:gd name="T71" fmla="*/ 2147483647 h 1631"/>
                <a:gd name="T72" fmla="*/ 0 w 1206"/>
                <a:gd name="T73" fmla="*/ 2147483647 h 1631"/>
                <a:gd name="T74" fmla="*/ 2147483647 w 1206"/>
                <a:gd name="T75" fmla="*/ 2147483647 h 1631"/>
                <a:gd name="T76" fmla="*/ 2147483647 w 1206"/>
                <a:gd name="T77" fmla="*/ 2147483647 h 1631"/>
                <a:gd name="T78" fmla="*/ 2147483647 w 1206"/>
                <a:gd name="T79" fmla="*/ 2147483647 h 1631"/>
                <a:gd name="T80" fmla="*/ 2147483647 w 1206"/>
                <a:gd name="T81" fmla="*/ 2147483647 h 1631"/>
                <a:gd name="T82" fmla="*/ 2147483647 w 1206"/>
                <a:gd name="T83" fmla="*/ 2147483647 h 1631"/>
                <a:gd name="T84" fmla="*/ 2147483647 w 1206"/>
                <a:gd name="T85" fmla="*/ 2147483647 h 1631"/>
                <a:gd name="T86" fmla="*/ 2147483647 w 1206"/>
                <a:gd name="T87" fmla="*/ 2147483647 h 1631"/>
                <a:gd name="T88" fmla="*/ 2147483647 w 1206"/>
                <a:gd name="T89" fmla="*/ 2147483647 h 1631"/>
                <a:gd name="T90" fmla="*/ 2147483647 w 1206"/>
                <a:gd name="T91" fmla="*/ 2147483647 h 1631"/>
                <a:gd name="T92" fmla="*/ 2147483647 w 1206"/>
                <a:gd name="T93" fmla="*/ 2147483647 h 1631"/>
                <a:gd name="T94" fmla="*/ 2147483647 w 1206"/>
                <a:gd name="T95" fmla="*/ 2147483647 h 1631"/>
                <a:gd name="T96" fmla="*/ 2147483647 w 1206"/>
                <a:gd name="T97" fmla="*/ 2147483647 h 1631"/>
                <a:gd name="T98" fmla="*/ 2147483647 w 1206"/>
                <a:gd name="T99" fmla="*/ 2147483647 h 1631"/>
                <a:gd name="T100" fmla="*/ 2147483647 w 1206"/>
                <a:gd name="T101" fmla="*/ 2147483647 h 1631"/>
                <a:gd name="T102" fmla="*/ 2147483647 w 1206"/>
                <a:gd name="T103" fmla="*/ 2147483647 h 1631"/>
                <a:gd name="T104" fmla="*/ 2147483647 w 1206"/>
                <a:gd name="T105" fmla="*/ 2147483647 h 1631"/>
                <a:gd name="T106" fmla="*/ 2147483647 w 1206"/>
                <a:gd name="T107" fmla="*/ 2147483647 h 1631"/>
                <a:gd name="T108" fmla="*/ 2147483647 w 1206"/>
                <a:gd name="T109" fmla="*/ 2147483647 h 1631"/>
                <a:gd name="T110" fmla="*/ 2147483647 w 1206"/>
                <a:gd name="T111" fmla="*/ 2147483647 h 1631"/>
                <a:gd name="T112" fmla="*/ 2147483647 w 1206"/>
                <a:gd name="T113" fmla="*/ 2147483647 h 1631"/>
                <a:gd name="T114" fmla="*/ 2147483647 w 1206"/>
                <a:gd name="T115" fmla="*/ 2147483647 h 1631"/>
                <a:gd name="T116" fmla="*/ 2147483647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noFill/>
            <a:ln w="0">
              <a:solidFill>
                <a:srgbClr val="000000"/>
              </a:solidFill>
              <a:round/>
              <a:headEnd/>
              <a:tailEnd/>
            </a:ln>
          </p:spPr>
          <p:txBody>
            <a:bodyPr/>
            <a:lstStyle/>
            <a:p>
              <a:endParaRPr lang="ja-JP" altLang="en-US"/>
            </a:p>
          </p:txBody>
        </p:sp>
        <p:sp>
          <p:nvSpPr>
            <p:cNvPr id="3212" name="Freeform 186"/>
            <p:cNvSpPr>
              <a:spLocks noChangeAspect="1"/>
            </p:cNvSpPr>
            <p:nvPr/>
          </p:nvSpPr>
          <p:spPr bwMode="auto">
            <a:xfrm>
              <a:off x="10547" y="9050"/>
              <a:ext cx="2330" cy="2303"/>
            </a:xfrm>
            <a:custGeom>
              <a:avLst/>
              <a:gdLst>
                <a:gd name="T0" fmla="*/ 2147483647 w 1460"/>
                <a:gd name="T1" fmla="*/ 2147483647 h 1447"/>
                <a:gd name="T2" fmla="*/ 2147483647 w 1460"/>
                <a:gd name="T3" fmla="*/ 2147483647 h 1447"/>
                <a:gd name="T4" fmla="*/ 2147483647 w 1460"/>
                <a:gd name="T5" fmla="*/ 2147483647 h 1447"/>
                <a:gd name="T6" fmla="*/ 2147483647 w 1460"/>
                <a:gd name="T7" fmla="*/ 2147483647 h 1447"/>
                <a:gd name="T8" fmla="*/ 2147483647 w 1460"/>
                <a:gd name="T9" fmla="*/ 2147483647 h 1447"/>
                <a:gd name="T10" fmla="*/ 2147483647 w 1460"/>
                <a:gd name="T11" fmla="*/ 2147483647 h 1447"/>
                <a:gd name="T12" fmla="*/ 2147483647 w 1460"/>
                <a:gd name="T13" fmla="*/ 2147483647 h 1447"/>
                <a:gd name="T14" fmla="*/ 2147483647 w 1460"/>
                <a:gd name="T15" fmla="*/ 2147483647 h 1447"/>
                <a:gd name="T16" fmla="*/ 2147483647 w 1460"/>
                <a:gd name="T17" fmla="*/ 2147483647 h 1447"/>
                <a:gd name="T18" fmla="*/ 2147483647 w 1460"/>
                <a:gd name="T19" fmla="*/ 2147483647 h 1447"/>
                <a:gd name="T20" fmla="*/ 2147483647 w 1460"/>
                <a:gd name="T21" fmla="*/ 2147483647 h 1447"/>
                <a:gd name="T22" fmla="*/ 2147483647 w 1460"/>
                <a:gd name="T23" fmla="*/ 2147483647 h 1447"/>
                <a:gd name="T24" fmla="*/ 2147483647 w 1460"/>
                <a:gd name="T25" fmla="*/ 2147483647 h 1447"/>
                <a:gd name="T26" fmla="*/ 2147483647 w 1460"/>
                <a:gd name="T27" fmla="*/ 2147483647 h 1447"/>
                <a:gd name="T28" fmla="*/ 2147483647 w 1460"/>
                <a:gd name="T29" fmla="*/ 2147483647 h 1447"/>
                <a:gd name="T30" fmla="*/ 2147483647 w 1460"/>
                <a:gd name="T31" fmla="*/ 2147483647 h 1447"/>
                <a:gd name="T32" fmla="*/ 2147483647 w 1460"/>
                <a:gd name="T33" fmla="*/ 2147483647 h 1447"/>
                <a:gd name="T34" fmla="*/ 2147483647 w 1460"/>
                <a:gd name="T35" fmla="*/ 2147483647 h 1447"/>
                <a:gd name="T36" fmla="*/ 2147483647 w 1460"/>
                <a:gd name="T37" fmla="*/ 2147483647 h 1447"/>
                <a:gd name="T38" fmla="*/ 2147483647 w 1460"/>
                <a:gd name="T39" fmla="*/ 2147483647 h 1447"/>
                <a:gd name="T40" fmla="*/ 2147483647 w 1460"/>
                <a:gd name="T41" fmla="*/ 2147483647 h 1447"/>
                <a:gd name="T42" fmla="*/ 2147483647 w 1460"/>
                <a:gd name="T43" fmla="*/ 2147483647 h 1447"/>
                <a:gd name="T44" fmla="*/ 2147483647 w 1460"/>
                <a:gd name="T45" fmla="*/ 2147483647 h 1447"/>
                <a:gd name="T46" fmla="*/ 2147483647 w 1460"/>
                <a:gd name="T47" fmla="*/ 2147483647 h 1447"/>
                <a:gd name="T48" fmla="*/ 2147483647 w 1460"/>
                <a:gd name="T49" fmla="*/ 2147483647 h 1447"/>
                <a:gd name="T50" fmla="*/ 2147483647 w 1460"/>
                <a:gd name="T51" fmla="*/ 2147483647 h 1447"/>
                <a:gd name="T52" fmla="*/ 2147483647 w 1460"/>
                <a:gd name="T53" fmla="*/ 2147483647 h 1447"/>
                <a:gd name="T54" fmla="*/ 2147483647 w 1460"/>
                <a:gd name="T55" fmla="*/ 2147483647 h 1447"/>
                <a:gd name="T56" fmla="*/ 2147483647 w 1460"/>
                <a:gd name="T57" fmla="*/ 2147483647 h 1447"/>
                <a:gd name="T58" fmla="*/ 2147483647 w 1460"/>
                <a:gd name="T59" fmla="*/ 2147483647 h 1447"/>
                <a:gd name="T60" fmla="*/ 2147483647 w 1460"/>
                <a:gd name="T61" fmla="*/ 2147483647 h 1447"/>
                <a:gd name="T62" fmla="*/ 2147483647 w 1460"/>
                <a:gd name="T63" fmla="*/ 2147483647 h 1447"/>
                <a:gd name="T64" fmla="*/ 2147483647 w 1460"/>
                <a:gd name="T65" fmla="*/ 2147483647 h 1447"/>
                <a:gd name="T66" fmla="*/ 2147483647 w 1460"/>
                <a:gd name="T67" fmla="*/ 2147483647 h 1447"/>
                <a:gd name="T68" fmla="*/ 2147483647 w 1460"/>
                <a:gd name="T69" fmla="*/ 2147483647 h 1447"/>
                <a:gd name="T70" fmla="*/ 2147483647 w 1460"/>
                <a:gd name="T71" fmla="*/ 2147483647 h 1447"/>
                <a:gd name="T72" fmla="*/ 2147483647 w 1460"/>
                <a:gd name="T73" fmla="*/ 2147483647 h 1447"/>
                <a:gd name="T74" fmla="*/ 2147483647 w 1460"/>
                <a:gd name="T75" fmla="*/ 2147483647 h 1447"/>
                <a:gd name="T76" fmla="*/ 2147483647 w 1460"/>
                <a:gd name="T77" fmla="*/ 2147483647 h 1447"/>
                <a:gd name="T78" fmla="*/ 2147483647 w 1460"/>
                <a:gd name="T79" fmla="*/ 2147483647 h 1447"/>
                <a:gd name="T80" fmla="*/ 2147483647 w 1460"/>
                <a:gd name="T81" fmla="*/ 2147483647 h 1447"/>
                <a:gd name="T82" fmla="*/ 2147483647 w 1460"/>
                <a:gd name="T83" fmla="*/ 2147483647 h 1447"/>
                <a:gd name="T84" fmla="*/ 2147483647 w 1460"/>
                <a:gd name="T85" fmla="*/ 2147483647 h 1447"/>
                <a:gd name="T86" fmla="*/ 2147483647 w 1460"/>
                <a:gd name="T87" fmla="*/ 2147483647 h 1447"/>
                <a:gd name="T88" fmla="*/ 2147483647 w 1460"/>
                <a:gd name="T89" fmla="*/ 2147483647 h 1447"/>
                <a:gd name="T90" fmla="*/ 2147483647 w 1460"/>
                <a:gd name="T91" fmla="*/ 2147483647 h 1447"/>
                <a:gd name="T92" fmla="*/ 2147483647 w 1460"/>
                <a:gd name="T93" fmla="*/ 2147483647 h 1447"/>
                <a:gd name="T94" fmla="*/ 2147483647 w 1460"/>
                <a:gd name="T95" fmla="*/ 2147483647 h 1447"/>
                <a:gd name="T96" fmla="*/ 2147483647 w 1460"/>
                <a:gd name="T97" fmla="*/ 2147483647 h 1447"/>
                <a:gd name="T98" fmla="*/ 2147483647 w 1460"/>
                <a:gd name="T99" fmla="*/ 2147483647 h 1447"/>
                <a:gd name="T100" fmla="*/ 2147483647 w 1460"/>
                <a:gd name="T101" fmla="*/ 2147483647 h 1447"/>
                <a:gd name="T102" fmla="*/ 2147483647 w 1460"/>
                <a:gd name="T103" fmla="*/ 2147483647 h 1447"/>
                <a:gd name="T104" fmla="*/ 2147483647 w 1460"/>
                <a:gd name="T105" fmla="*/ 2147483647 h 1447"/>
                <a:gd name="T106" fmla="*/ 2147483647 w 1460"/>
                <a:gd name="T107" fmla="*/ 2147483647 h 1447"/>
                <a:gd name="T108" fmla="*/ 2147483647 w 1460"/>
                <a:gd name="T109" fmla="*/ 2147483647 h 1447"/>
                <a:gd name="T110" fmla="*/ 2147483647 w 1460"/>
                <a:gd name="T111" fmla="*/ 2147483647 h 1447"/>
                <a:gd name="T112" fmla="*/ 2147483647 w 1460"/>
                <a:gd name="T113" fmla="*/ 2147483647 h 1447"/>
                <a:gd name="T114" fmla="*/ 2147483647 w 1460"/>
                <a:gd name="T115" fmla="*/ 2147483647 h 1447"/>
                <a:gd name="T116" fmla="*/ 2147483647 w 1460"/>
                <a:gd name="T117" fmla="*/ 2147483647 h 1447"/>
                <a:gd name="T118" fmla="*/ 2147483647 w 1460"/>
                <a:gd name="T119" fmla="*/ 2147483647 h 1447"/>
                <a:gd name="T120" fmla="*/ 2147483647 w 1460"/>
                <a:gd name="T121" fmla="*/ 2147483647 h 1447"/>
                <a:gd name="T122" fmla="*/ 2147483647 w 1460"/>
                <a:gd name="T123" fmla="*/ 2147483647 h 1447"/>
                <a:gd name="T124" fmla="*/ 2147483647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noFill/>
            <a:ln w="0">
              <a:solidFill>
                <a:srgbClr val="000000"/>
              </a:solidFill>
              <a:round/>
              <a:headEnd/>
              <a:tailEnd/>
            </a:ln>
          </p:spPr>
          <p:txBody>
            <a:bodyPr/>
            <a:lstStyle/>
            <a:p>
              <a:endParaRPr lang="ja-JP" altLang="en-US"/>
            </a:p>
          </p:txBody>
        </p:sp>
        <p:sp>
          <p:nvSpPr>
            <p:cNvPr id="3213" name="Freeform 187"/>
            <p:cNvSpPr>
              <a:spLocks noChangeAspect="1"/>
            </p:cNvSpPr>
            <p:nvPr/>
          </p:nvSpPr>
          <p:spPr bwMode="auto">
            <a:xfrm>
              <a:off x="6948" y="7132"/>
              <a:ext cx="2081" cy="1827"/>
            </a:xfrm>
            <a:custGeom>
              <a:avLst/>
              <a:gdLst>
                <a:gd name="T0" fmla="*/ 2147483647 w 1304"/>
                <a:gd name="T1" fmla="*/ 2147483647 h 1148"/>
                <a:gd name="T2" fmla="*/ 2147483647 w 1304"/>
                <a:gd name="T3" fmla="*/ 2147483647 h 1148"/>
                <a:gd name="T4" fmla="*/ 2147483647 w 1304"/>
                <a:gd name="T5" fmla="*/ 2147483647 h 1148"/>
                <a:gd name="T6" fmla="*/ 2147483647 w 1304"/>
                <a:gd name="T7" fmla="*/ 2147483647 h 1148"/>
                <a:gd name="T8" fmla="*/ 2147483647 w 1304"/>
                <a:gd name="T9" fmla="*/ 2147483647 h 1148"/>
                <a:gd name="T10" fmla="*/ 2147483647 w 1304"/>
                <a:gd name="T11" fmla="*/ 2147483647 h 1148"/>
                <a:gd name="T12" fmla="*/ 2147483647 w 1304"/>
                <a:gd name="T13" fmla="*/ 2147483647 h 1148"/>
                <a:gd name="T14" fmla="*/ 2147483647 w 1304"/>
                <a:gd name="T15" fmla="*/ 2147483647 h 1148"/>
                <a:gd name="T16" fmla="*/ 2147483647 w 1304"/>
                <a:gd name="T17" fmla="*/ 2147483647 h 1148"/>
                <a:gd name="T18" fmla="*/ 2147483647 w 1304"/>
                <a:gd name="T19" fmla="*/ 2147483647 h 1148"/>
                <a:gd name="T20" fmla="*/ 2147483647 w 1304"/>
                <a:gd name="T21" fmla="*/ 2147483647 h 1148"/>
                <a:gd name="T22" fmla="*/ 2147483647 w 1304"/>
                <a:gd name="T23" fmla="*/ 2147483647 h 1148"/>
                <a:gd name="T24" fmla="*/ 2147483647 w 1304"/>
                <a:gd name="T25" fmla="*/ 2147483647 h 1148"/>
                <a:gd name="T26" fmla="*/ 2147483647 w 1304"/>
                <a:gd name="T27" fmla="*/ 2147483647 h 1148"/>
                <a:gd name="T28" fmla="*/ 2147483647 w 1304"/>
                <a:gd name="T29" fmla="*/ 2147483647 h 1148"/>
                <a:gd name="T30" fmla="*/ 2147483647 w 1304"/>
                <a:gd name="T31" fmla="*/ 2147483647 h 1148"/>
                <a:gd name="T32" fmla="*/ 2147483647 w 1304"/>
                <a:gd name="T33" fmla="*/ 2147483647 h 1148"/>
                <a:gd name="T34" fmla="*/ 2147483647 w 1304"/>
                <a:gd name="T35" fmla="*/ 2147483647 h 1148"/>
                <a:gd name="T36" fmla="*/ 2147483647 w 1304"/>
                <a:gd name="T37" fmla="*/ 2147483647 h 1148"/>
                <a:gd name="T38" fmla="*/ 2147483647 w 1304"/>
                <a:gd name="T39" fmla="*/ 2147483647 h 1148"/>
                <a:gd name="T40" fmla="*/ 2147483647 w 1304"/>
                <a:gd name="T41" fmla="*/ 2147483647 h 1148"/>
                <a:gd name="T42" fmla="*/ 2147483647 w 1304"/>
                <a:gd name="T43" fmla="*/ 2147483647 h 1148"/>
                <a:gd name="T44" fmla="*/ 2147483647 w 1304"/>
                <a:gd name="T45" fmla="*/ 2147483647 h 1148"/>
                <a:gd name="T46" fmla="*/ 2147483647 w 1304"/>
                <a:gd name="T47" fmla="*/ 2147483647 h 1148"/>
                <a:gd name="T48" fmla="*/ 2147483647 w 1304"/>
                <a:gd name="T49" fmla="*/ 2147483647 h 1148"/>
                <a:gd name="T50" fmla="*/ 2147483647 w 1304"/>
                <a:gd name="T51" fmla="*/ 2147483647 h 1148"/>
                <a:gd name="T52" fmla="*/ 2147483647 w 1304"/>
                <a:gd name="T53" fmla="*/ 2147483647 h 1148"/>
                <a:gd name="T54" fmla="*/ 2147483647 w 1304"/>
                <a:gd name="T55" fmla="*/ 2147483647 h 1148"/>
                <a:gd name="T56" fmla="*/ 2147483647 w 1304"/>
                <a:gd name="T57" fmla="*/ 2147483647 h 1148"/>
                <a:gd name="T58" fmla="*/ 2147483647 w 1304"/>
                <a:gd name="T59" fmla="*/ 2147483647 h 1148"/>
                <a:gd name="T60" fmla="*/ 2147483647 w 1304"/>
                <a:gd name="T61" fmla="*/ 2147483647 h 1148"/>
                <a:gd name="T62" fmla="*/ 2147483647 w 1304"/>
                <a:gd name="T63" fmla="*/ 2147483647 h 1148"/>
                <a:gd name="T64" fmla="*/ 2147483647 w 1304"/>
                <a:gd name="T65" fmla="*/ 2147483647 h 1148"/>
                <a:gd name="T66" fmla="*/ 2147483647 w 1304"/>
                <a:gd name="T67" fmla="*/ 2147483647 h 1148"/>
                <a:gd name="T68" fmla="*/ 2147483647 w 1304"/>
                <a:gd name="T69" fmla="*/ 2147483647 h 1148"/>
                <a:gd name="T70" fmla="*/ 2147483647 w 1304"/>
                <a:gd name="T71" fmla="*/ 2147483647 h 1148"/>
                <a:gd name="T72" fmla="*/ 2147483647 w 1304"/>
                <a:gd name="T73" fmla="*/ 2147483647 h 1148"/>
                <a:gd name="T74" fmla="*/ 2147483647 w 1304"/>
                <a:gd name="T75" fmla="*/ 2147483647 h 1148"/>
                <a:gd name="T76" fmla="*/ 2147483647 w 1304"/>
                <a:gd name="T77" fmla="*/ 2147483647 h 1148"/>
                <a:gd name="T78" fmla="*/ 2147483647 w 1304"/>
                <a:gd name="T79" fmla="*/ 2147483647 h 1148"/>
                <a:gd name="T80" fmla="*/ 2147483647 w 1304"/>
                <a:gd name="T81" fmla="*/ 2147483647 h 1148"/>
                <a:gd name="T82" fmla="*/ 2147483647 w 1304"/>
                <a:gd name="T83" fmla="*/ 2147483647 h 1148"/>
                <a:gd name="T84" fmla="*/ 2147483647 w 1304"/>
                <a:gd name="T85" fmla="*/ 2147483647 h 1148"/>
                <a:gd name="T86" fmla="*/ 2147483647 w 1304"/>
                <a:gd name="T87" fmla="*/ 2147483647 h 1148"/>
                <a:gd name="T88" fmla="*/ 2147483647 w 1304"/>
                <a:gd name="T89" fmla="*/ 2147483647 h 1148"/>
                <a:gd name="T90" fmla="*/ 2147483647 w 1304"/>
                <a:gd name="T91" fmla="*/ 2147483647 h 1148"/>
                <a:gd name="T92" fmla="*/ 2147483647 w 1304"/>
                <a:gd name="T93" fmla="*/ 2147483647 h 1148"/>
                <a:gd name="T94" fmla="*/ 2147483647 w 1304"/>
                <a:gd name="T95" fmla="*/ 2147483647 h 1148"/>
                <a:gd name="T96" fmla="*/ 2147483647 w 1304"/>
                <a:gd name="T97" fmla="*/ 2147483647 h 1148"/>
                <a:gd name="T98" fmla="*/ 2147483647 w 1304"/>
                <a:gd name="T99" fmla="*/ 2147483647 h 1148"/>
                <a:gd name="T100" fmla="*/ 2147483647 w 1304"/>
                <a:gd name="T101" fmla="*/ 2147483647 h 1148"/>
                <a:gd name="T102" fmla="*/ 2147483647 w 1304"/>
                <a:gd name="T103" fmla="*/ 2147483647 h 1148"/>
                <a:gd name="T104" fmla="*/ 2147483647 w 1304"/>
                <a:gd name="T105" fmla="*/ 2147483647 h 1148"/>
                <a:gd name="T106" fmla="*/ 2147483647 w 1304"/>
                <a:gd name="T107" fmla="*/ 2147483647 h 1148"/>
                <a:gd name="T108" fmla="*/ 2147483647 w 1304"/>
                <a:gd name="T109" fmla="*/ 2147483647 h 1148"/>
                <a:gd name="T110" fmla="*/ 2147483647 w 1304"/>
                <a:gd name="T111" fmla="*/ 2147483647 h 1148"/>
                <a:gd name="T112" fmla="*/ 2147483647 w 1304"/>
                <a:gd name="T113" fmla="*/ 2147483647 h 1148"/>
                <a:gd name="T114" fmla="*/ 2147483647 w 1304"/>
                <a:gd name="T115" fmla="*/ 2147483647 h 1148"/>
                <a:gd name="T116" fmla="*/ 2147483647 w 1304"/>
                <a:gd name="T117" fmla="*/ 2147483647 h 1148"/>
                <a:gd name="T118" fmla="*/ 2147483647 w 1304"/>
                <a:gd name="T119" fmla="*/ 2147483647 h 1148"/>
                <a:gd name="T120" fmla="*/ 2147483647 w 1304"/>
                <a:gd name="T121" fmla="*/ 2147483647 h 1148"/>
                <a:gd name="T122" fmla="*/ 2147483647 w 1304"/>
                <a:gd name="T123" fmla="*/ 2147483647 h 1148"/>
                <a:gd name="T124" fmla="*/ 2147483647 w 1304"/>
                <a:gd name="T125" fmla="*/ 0 h 1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4"/>
                <a:gd name="T190" fmla="*/ 0 h 1148"/>
                <a:gd name="T191" fmla="*/ 1304 w 1304"/>
                <a:gd name="T192" fmla="*/ 1148 h 11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4" h="1148">
                  <a:moveTo>
                    <a:pt x="1290" y="0"/>
                  </a:moveTo>
                  <a:lnTo>
                    <a:pt x="1290" y="14"/>
                  </a:lnTo>
                  <a:lnTo>
                    <a:pt x="1290" y="28"/>
                  </a:lnTo>
                  <a:lnTo>
                    <a:pt x="1290" y="42"/>
                  </a:lnTo>
                  <a:lnTo>
                    <a:pt x="1290" y="56"/>
                  </a:lnTo>
                  <a:lnTo>
                    <a:pt x="1290" y="99"/>
                  </a:lnTo>
                  <a:lnTo>
                    <a:pt x="1290" y="113"/>
                  </a:lnTo>
                  <a:lnTo>
                    <a:pt x="1290" y="141"/>
                  </a:lnTo>
                  <a:lnTo>
                    <a:pt x="1304" y="156"/>
                  </a:lnTo>
                  <a:lnTo>
                    <a:pt x="1304" y="170"/>
                  </a:lnTo>
                  <a:lnTo>
                    <a:pt x="1304" y="198"/>
                  </a:lnTo>
                  <a:lnTo>
                    <a:pt x="1304" y="212"/>
                  </a:lnTo>
                  <a:lnTo>
                    <a:pt x="1304" y="227"/>
                  </a:lnTo>
                  <a:lnTo>
                    <a:pt x="1304" y="255"/>
                  </a:lnTo>
                  <a:lnTo>
                    <a:pt x="1304" y="269"/>
                  </a:lnTo>
                  <a:lnTo>
                    <a:pt x="1304" y="283"/>
                  </a:lnTo>
                  <a:lnTo>
                    <a:pt x="1304" y="297"/>
                  </a:lnTo>
                  <a:lnTo>
                    <a:pt x="1304" y="326"/>
                  </a:lnTo>
                  <a:lnTo>
                    <a:pt x="1304" y="340"/>
                  </a:lnTo>
                  <a:lnTo>
                    <a:pt x="1304" y="383"/>
                  </a:lnTo>
                  <a:lnTo>
                    <a:pt x="1304" y="397"/>
                  </a:lnTo>
                  <a:lnTo>
                    <a:pt x="1304" y="411"/>
                  </a:lnTo>
                  <a:lnTo>
                    <a:pt x="1304" y="439"/>
                  </a:lnTo>
                  <a:lnTo>
                    <a:pt x="1304" y="453"/>
                  </a:lnTo>
                  <a:lnTo>
                    <a:pt x="1304" y="468"/>
                  </a:lnTo>
                  <a:lnTo>
                    <a:pt x="1304" y="482"/>
                  </a:lnTo>
                  <a:lnTo>
                    <a:pt x="1304" y="496"/>
                  </a:lnTo>
                  <a:lnTo>
                    <a:pt x="1304" y="510"/>
                  </a:lnTo>
                  <a:lnTo>
                    <a:pt x="1304" y="524"/>
                  </a:lnTo>
                  <a:lnTo>
                    <a:pt x="1304" y="539"/>
                  </a:lnTo>
                  <a:lnTo>
                    <a:pt x="1304" y="581"/>
                  </a:lnTo>
                  <a:lnTo>
                    <a:pt x="1304" y="595"/>
                  </a:lnTo>
                  <a:lnTo>
                    <a:pt x="1304" y="609"/>
                  </a:lnTo>
                  <a:lnTo>
                    <a:pt x="1304" y="624"/>
                  </a:lnTo>
                  <a:lnTo>
                    <a:pt x="1304" y="638"/>
                  </a:lnTo>
                  <a:lnTo>
                    <a:pt x="1304" y="652"/>
                  </a:lnTo>
                  <a:lnTo>
                    <a:pt x="1304" y="666"/>
                  </a:lnTo>
                  <a:lnTo>
                    <a:pt x="1304" y="680"/>
                  </a:lnTo>
                  <a:lnTo>
                    <a:pt x="1304" y="695"/>
                  </a:lnTo>
                  <a:lnTo>
                    <a:pt x="1290" y="709"/>
                  </a:lnTo>
                  <a:lnTo>
                    <a:pt x="1290" y="751"/>
                  </a:lnTo>
                  <a:lnTo>
                    <a:pt x="1290" y="766"/>
                  </a:lnTo>
                  <a:lnTo>
                    <a:pt x="1290" y="794"/>
                  </a:lnTo>
                  <a:lnTo>
                    <a:pt x="1290" y="808"/>
                  </a:lnTo>
                  <a:lnTo>
                    <a:pt x="1290" y="851"/>
                  </a:lnTo>
                  <a:lnTo>
                    <a:pt x="1276" y="907"/>
                  </a:lnTo>
                  <a:lnTo>
                    <a:pt x="1276" y="936"/>
                  </a:lnTo>
                  <a:lnTo>
                    <a:pt x="1276" y="950"/>
                  </a:lnTo>
                  <a:lnTo>
                    <a:pt x="1276" y="964"/>
                  </a:lnTo>
                  <a:lnTo>
                    <a:pt x="1276" y="992"/>
                  </a:lnTo>
                  <a:lnTo>
                    <a:pt x="1276" y="1035"/>
                  </a:lnTo>
                  <a:lnTo>
                    <a:pt x="1262" y="1035"/>
                  </a:lnTo>
                  <a:lnTo>
                    <a:pt x="1262" y="1049"/>
                  </a:lnTo>
                  <a:lnTo>
                    <a:pt x="1248" y="1049"/>
                  </a:lnTo>
                  <a:lnTo>
                    <a:pt x="1205" y="1049"/>
                  </a:lnTo>
                  <a:lnTo>
                    <a:pt x="1191" y="1049"/>
                  </a:lnTo>
                  <a:lnTo>
                    <a:pt x="1177" y="1049"/>
                  </a:lnTo>
                  <a:lnTo>
                    <a:pt x="1163" y="1035"/>
                  </a:lnTo>
                  <a:lnTo>
                    <a:pt x="1148" y="1035"/>
                  </a:lnTo>
                  <a:lnTo>
                    <a:pt x="1134" y="1035"/>
                  </a:lnTo>
                  <a:lnTo>
                    <a:pt x="1120" y="1035"/>
                  </a:lnTo>
                  <a:lnTo>
                    <a:pt x="1092" y="1035"/>
                  </a:lnTo>
                  <a:lnTo>
                    <a:pt x="1078" y="1021"/>
                  </a:lnTo>
                  <a:lnTo>
                    <a:pt x="1035" y="1021"/>
                  </a:lnTo>
                  <a:lnTo>
                    <a:pt x="1021" y="1021"/>
                  </a:lnTo>
                  <a:lnTo>
                    <a:pt x="1007" y="1021"/>
                  </a:lnTo>
                  <a:lnTo>
                    <a:pt x="964" y="1021"/>
                  </a:lnTo>
                  <a:lnTo>
                    <a:pt x="950" y="1021"/>
                  </a:lnTo>
                  <a:lnTo>
                    <a:pt x="907" y="1007"/>
                  </a:lnTo>
                  <a:lnTo>
                    <a:pt x="893" y="1007"/>
                  </a:lnTo>
                  <a:lnTo>
                    <a:pt x="879" y="1007"/>
                  </a:lnTo>
                  <a:lnTo>
                    <a:pt x="865" y="1007"/>
                  </a:lnTo>
                  <a:lnTo>
                    <a:pt x="851" y="1021"/>
                  </a:lnTo>
                  <a:lnTo>
                    <a:pt x="808" y="1021"/>
                  </a:lnTo>
                  <a:lnTo>
                    <a:pt x="780" y="1035"/>
                  </a:lnTo>
                  <a:lnTo>
                    <a:pt x="751" y="1035"/>
                  </a:lnTo>
                  <a:lnTo>
                    <a:pt x="737" y="1035"/>
                  </a:lnTo>
                  <a:lnTo>
                    <a:pt x="723" y="1035"/>
                  </a:lnTo>
                  <a:lnTo>
                    <a:pt x="709" y="1049"/>
                  </a:lnTo>
                  <a:lnTo>
                    <a:pt x="695" y="1049"/>
                  </a:lnTo>
                  <a:lnTo>
                    <a:pt x="695" y="1063"/>
                  </a:lnTo>
                  <a:lnTo>
                    <a:pt x="680" y="1078"/>
                  </a:lnTo>
                  <a:lnTo>
                    <a:pt x="666" y="1092"/>
                  </a:lnTo>
                  <a:lnTo>
                    <a:pt x="652" y="1092"/>
                  </a:lnTo>
                  <a:lnTo>
                    <a:pt x="638" y="1106"/>
                  </a:lnTo>
                  <a:lnTo>
                    <a:pt x="624" y="1106"/>
                  </a:lnTo>
                  <a:lnTo>
                    <a:pt x="610" y="1106"/>
                  </a:lnTo>
                  <a:lnTo>
                    <a:pt x="567" y="1120"/>
                  </a:lnTo>
                  <a:lnTo>
                    <a:pt x="524" y="1134"/>
                  </a:lnTo>
                  <a:lnTo>
                    <a:pt x="510" y="1134"/>
                  </a:lnTo>
                  <a:lnTo>
                    <a:pt x="496" y="1134"/>
                  </a:lnTo>
                  <a:lnTo>
                    <a:pt x="482" y="1134"/>
                  </a:lnTo>
                  <a:lnTo>
                    <a:pt x="454" y="1148"/>
                  </a:lnTo>
                  <a:lnTo>
                    <a:pt x="425" y="1120"/>
                  </a:lnTo>
                  <a:lnTo>
                    <a:pt x="411" y="1106"/>
                  </a:lnTo>
                  <a:lnTo>
                    <a:pt x="411" y="1092"/>
                  </a:lnTo>
                  <a:lnTo>
                    <a:pt x="397" y="1092"/>
                  </a:lnTo>
                  <a:lnTo>
                    <a:pt x="383" y="1078"/>
                  </a:lnTo>
                  <a:lnTo>
                    <a:pt x="368" y="1063"/>
                  </a:lnTo>
                  <a:lnTo>
                    <a:pt x="354" y="1049"/>
                  </a:lnTo>
                  <a:lnTo>
                    <a:pt x="326" y="1021"/>
                  </a:lnTo>
                  <a:lnTo>
                    <a:pt x="283" y="992"/>
                  </a:lnTo>
                  <a:lnTo>
                    <a:pt x="227" y="936"/>
                  </a:lnTo>
                  <a:lnTo>
                    <a:pt x="227" y="922"/>
                  </a:lnTo>
                  <a:lnTo>
                    <a:pt x="170" y="865"/>
                  </a:lnTo>
                  <a:lnTo>
                    <a:pt x="127" y="836"/>
                  </a:lnTo>
                  <a:lnTo>
                    <a:pt x="85" y="794"/>
                  </a:lnTo>
                  <a:lnTo>
                    <a:pt x="56" y="766"/>
                  </a:lnTo>
                  <a:lnTo>
                    <a:pt x="42" y="751"/>
                  </a:lnTo>
                  <a:lnTo>
                    <a:pt x="14" y="723"/>
                  </a:lnTo>
                  <a:lnTo>
                    <a:pt x="14" y="709"/>
                  </a:lnTo>
                  <a:lnTo>
                    <a:pt x="0" y="709"/>
                  </a:lnTo>
                  <a:lnTo>
                    <a:pt x="0" y="695"/>
                  </a:lnTo>
                  <a:lnTo>
                    <a:pt x="0" y="680"/>
                  </a:lnTo>
                  <a:lnTo>
                    <a:pt x="0" y="666"/>
                  </a:lnTo>
                  <a:lnTo>
                    <a:pt x="14" y="666"/>
                  </a:lnTo>
                  <a:lnTo>
                    <a:pt x="56" y="652"/>
                  </a:lnTo>
                  <a:lnTo>
                    <a:pt x="99" y="624"/>
                  </a:lnTo>
                  <a:lnTo>
                    <a:pt x="113" y="624"/>
                  </a:lnTo>
                  <a:lnTo>
                    <a:pt x="142" y="609"/>
                  </a:lnTo>
                  <a:lnTo>
                    <a:pt x="170" y="595"/>
                  </a:lnTo>
                  <a:lnTo>
                    <a:pt x="184" y="595"/>
                  </a:lnTo>
                  <a:lnTo>
                    <a:pt x="212" y="581"/>
                  </a:lnTo>
                  <a:lnTo>
                    <a:pt x="255" y="567"/>
                  </a:lnTo>
                  <a:lnTo>
                    <a:pt x="269" y="567"/>
                  </a:lnTo>
                  <a:lnTo>
                    <a:pt x="298" y="553"/>
                  </a:lnTo>
                  <a:lnTo>
                    <a:pt x="326" y="539"/>
                  </a:lnTo>
                  <a:lnTo>
                    <a:pt x="340" y="539"/>
                  </a:lnTo>
                  <a:lnTo>
                    <a:pt x="354" y="539"/>
                  </a:lnTo>
                  <a:lnTo>
                    <a:pt x="368" y="539"/>
                  </a:lnTo>
                  <a:lnTo>
                    <a:pt x="383" y="539"/>
                  </a:lnTo>
                  <a:lnTo>
                    <a:pt x="383" y="524"/>
                  </a:lnTo>
                  <a:lnTo>
                    <a:pt x="397" y="524"/>
                  </a:lnTo>
                  <a:lnTo>
                    <a:pt x="411" y="524"/>
                  </a:lnTo>
                  <a:lnTo>
                    <a:pt x="496" y="482"/>
                  </a:lnTo>
                  <a:lnTo>
                    <a:pt x="510" y="482"/>
                  </a:lnTo>
                  <a:lnTo>
                    <a:pt x="524" y="468"/>
                  </a:lnTo>
                  <a:lnTo>
                    <a:pt x="581" y="453"/>
                  </a:lnTo>
                  <a:lnTo>
                    <a:pt x="624" y="425"/>
                  </a:lnTo>
                  <a:lnTo>
                    <a:pt x="652" y="411"/>
                  </a:lnTo>
                  <a:lnTo>
                    <a:pt x="680" y="368"/>
                  </a:lnTo>
                  <a:lnTo>
                    <a:pt x="709" y="354"/>
                  </a:lnTo>
                  <a:lnTo>
                    <a:pt x="737" y="354"/>
                  </a:lnTo>
                  <a:lnTo>
                    <a:pt x="751" y="340"/>
                  </a:lnTo>
                  <a:lnTo>
                    <a:pt x="766" y="340"/>
                  </a:lnTo>
                  <a:lnTo>
                    <a:pt x="780" y="312"/>
                  </a:lnTo>
                  <a:lnTo>
                    <a:pt x="794" y="312"/>
                  </a:lnTo>
                  <a:lnTo>
                    <a:pt x="794" y="297"/>
                  </a:lnTo>
                  <a:lnTo>
                    <a:pt x="808" y="297"/>
                  </a:lnTo>
                  <a:lnTo>
                    <a:pt x="822" y="283"/>
                  </a:lnTo>
                  <a:lnTo>
                    <a:pt x="836" y="283"/>
                  </a:lnTo>
                  <a:lnTo>
                    <a:pt x="851" y="269"/>
                  </a:lnTo>
                  <a:lnTo>
                    <a:pt x="922" y="227"/>
                  </a:lnTo>
                  <a:lnTo>
                    <a:pt x="950" y="198"/>
                  </a:lnTo>
                  <a:lnTo>
                    <a:pt x="964" y="198"/>
                  </a:lnTo>
                  <a:lnTo>
                    <a:pt x="964" y="184"/>
                  </a:lnTo>
                  <a:lnTo>
                    <a:pt x="1035" y="141"/>
                  </a:lnTo>
                  <a:lnTo>
                    <a:pt x="1049" y="141"/>
                  </a:lnTo>
                  <a:lnTo>
                    <a:pt x="1063" y="141"/>
                  </a:lnTo>
                  <a:lnTo>
                    <a:pt x="1063" y="127"/>
                  </a:lnTo>
                  <a:lnTo>
                    <a:pt x="1078" y="127"/>
                  </a:lnTo>
                  <a:lnTo>
                    <a:pt x="1092" y="113"/>
                  </a:lnTo>
                  <a:lnTo>
                    <a:pt x="1092" y="99"/>
                  </a:lnTo>
                  <a:lnTo>
                    <a:pt x="1106" y="85"/>
                  </a:lnTo>
                  <a:lnTo>
                    <a:pt x="1120" y="85"/>
                  </a:lnTo>
                  <a:lnTo>
                    <a:pt x="1120" y="70"/>
                  </a:lnTo>
                  <a:lnTo>
                    <a:pt x="1134" y="70"/>
                  </a:lnTo>
                  <a:lnTo>
                    <a:pt x="1148" y="56"/>
                  </a:lnTo>
                  <a:lnTo>
                    <a:pt x="1163" y="42"/>
                  </a:lnTo>
                  <a:lnTo>
                    <a:pt x="1163" y="28"/>
                  </a:lnTo>
                  <a:lnTo>
                    <a:pt x="1177" y="28"/>
                  </a:lnTo>
                  <a:lnTo>
                    <a:pt x="1177" y="14"/>
                  </a:lnTo>
                  <a:lnTo>
                    <a:pt x="1191" y="14"/>
                  </a:lnTo>
                  <a:lnTo>
                    <a:pt x="1205" y="14"/>
                  </a:lnTo>
                  <a:lnTo>
                    <a:pt x="1219" y="14"/>
                  </a:lnTo>
                  <a:lnTo>
                    <a:pt x="1234" y="14"/>
                  </a:lnTo>
                  <a:lnTo>
                    <a:pt x="1248" y="14"/>
                  </a:lnTo>
                  <a:lnTo>
                    <a:pt x="1262" y="0"/>
                  </a:lnTo>
                  <a:lnTo>
                    <a:pt x="1276" y="0"/>
                  </a:lnTo>
                  <a:lnTo>
                    <a:pt x="1290" y="0"/>
                  </a:lnTo>
                  <a:close/>
                </a:path>
              </a:pathLst>
            </a:custGeom>
            <a:solidFill>
              <a:srgbClr val="FFFFFF"/>
            </a:solidFill>
            <a:ln w="0">
              <a:solidFill>
                <a:srgbClr val="000000"/>
              </a:solidFill>
              <a:round/>
              <a:headEnd/>
              <a:tailEnd/>
            </a:ln>
          </p:spPr>
          <p:txBody>
            <a:bodyPr/>
            <a:lstStyle/>
            <a:p>
              <a:endParaRPr lang="ja-JP" altLang="en-US"/>
            </a:p>
          </p:txBody>
        </p:sp>
        <p:sp>
          <p:nvSpPr>
            <p:cNvPr id="3214" name="Freeform 188"/>
            <p:cNvSpPr>
              <a:spLocks noChangeAspect="1"/>
            </p:cNvSpPr>
            <p:nvPr/>
          </p:nvSpPr>
          <p:spPr bwMode="auto">
            <a:xfrm>
              <a:off x="7604" y="9615"/>
              <a:ext cx="2036" cy="2506"/>
            </a:xfrm>
            <a:custGeom>
              <a:avLst/>
              <a:gdLst>
                <a:gd name="T0" fmla="*/ 2147483647 w 1276"/>
                <a:gd name="T1" fmla="*/ 2147483647 h 1574"/>
                <a:gd name="T2" fmla="*/ 2147483647 w 1276"/>
                <a:gd name="T3" fmla="*/ 2147483647 h 1574"/>
                <a:gd name="T4" fmla="*/ 2147483647 w 1276"/>
                <a:gd name="T5" fmla="*/ 2147483647 h 1574"/>
                <a:gd name="T6" fmla="*/ 2147483647 w 1276"/>
                <a:gd name="T7" fmla="*/ 2147483647 h 1574"/>
                <a:gd name="T8" fmla="*/ 2147483647 w 1276"/>
                <a:gd name="T9" fmla="*/ 2147483647 h 1574"/>
                <a:gd name="T10" fmla="*/ 2147483647 w 1276"/>
                <a:gd name="T11" fmla="*/ 2147483647 h 1574"/>
                <a:gd name="T12" fmla="*/ 2147483647 w 1276"/>
                <a:gd name="T13" fmla="*/ 2147483647 h 1574"/>
                <a:gd name="T14" fmla="*/ 2147483647 w 1276"/>
                <a:gd name="T15" fmla="*/ 2147483647 h 1574"/>
                <a:gd name="T16" fmla="*/ 2147483647 w 1276"/>
                <a:gd name="T17" fmla="*/ 2147483647 h 1574"/>
                <a:gd name="T18" fmla="*/ 2147483647 w 1276"/>
                <a:gd name="T19" fmla="*/ 2147483647 h 1574"/>
                <a:gd name="T20" fmla="*/ 2147483647 w 1276"/>
                <a:gd name="T21" fmla="*/ 2147483647 h 1574"/>
                <a:gd name="T22" fmla="*/ 2147483647 w 1276"/>
                <a:gd name="T23" fmla="*/ 2147483647 h 1574"/>
                <a:gd name="T24" fmla="*/ 2147483647 w 1276"/>
                <a:gd name="T25" fmla="*/ 2147483647 h 1574"/>
                <a:gd name="T26" fmla="*/ 2147483647 w 1276"/>
                <a:gd name="T27" fmla="*/ 2147483647 h 1574"/>
                <a:gd name="T28" fmla="*/ 2147483647 w 1276"/>
                <a:gd name="T29" fmla="*/ 2147483647 h 1574"/>
                <a:gd name="T30" fmla="*/ 2147483647 w 1276"/>
                <a:gd name="T31" fmla="*/ 2147483647 h 1574"/>
                <a:gd name="T32" fmla="*/ 2147483647 w 1276"/>
                <a:gd name="T33" fmla="*/ 2147483647 h 1574"/>
                <a:gd name="T34" fmla="*/ 2147483647 w 1276"/>
                <a:gd name="T35" fmla="*/ 2147483647 h 1574"/>
                <a:gd name="T36" fmla="*/ 2147483647 w 1276"/>
                <a:gd name="T37" fmla="*/ 2147483647 h 1574"/>
                <a:gd name="T38" fmla="*/ 2147483647 w 1276"/>
                <a:gd name="T39" fmla="*/ 2147483647 h 1574"/>
                <a:gd name="T40" fmla="*/ 2147483647 w 1276"/>
                <a:gd name="T41" fmla="*/ 2147483647 h 1574"/>
                <a:gd name="T42" fmla="*/ 2147483647 w 1276"/>
                <a:gd name="T43" fmla="*/ 2147483647 h 1574"/>
                <a:gd name="T44" fmla="*/ 2147483647 w 1276"/>
                <a:gd name="T45" fmla="*/ 2147483647 h 1574"/>
                <a:gd name="T46" fmla="*/ 2147483647 w 1276"/>
                <a:gd name="T47" fmla="*/ 2147483647 h 1574"/>
                <a:gd name="T48" fmla="*/ 2147483647 w 1276"/>
                <a:gd name="T49" fmla="*/ 2147483647 h 1574"/>
                <a:gd name="T50" fmla="*/ 2147483647 w 1276"/>
                <a:gd name="T51" fmla="*/ 2147483647 h 1574"/>
                <a:gd name="T52" fmla="*/ 2147483647 w 1276"/>
                <a:gd name="T53" fmla="*/ 2147483647 h 1574"/>
                <a:gd name="T54" fmla="*/ 2147483647 w 1276"/>
                <a:gd name="T55" fmla="*/ 2147483647 h 1574"/>
                <a:gd name="T56" fmla="*/ 2147483647 w 1276"/>
                <a:gd name="T57" fmla="*/ 2147483647 h 1574"/>
                <a:gd name="T58" fmla="*/ 2147483647 w 1276"/>
                <a:gd name="T59" fmla="*/ 2147483647 h 1574"/>
                <a:gd name="T60" fmla="*/ 2147483647 w 1276"/>
                <a:gd name="T61" fmla="*/ 2147483647 h 1574"/>
                <a:gd name="T62" fmla="*/ 2147483647 w 1276"/>
                <a:gd name="T63" fmla="*/ 2147483647 h 1574"/>
                <a:gd name="T64" fmla="*/ 2147483647 w 1276"/>
                <a:gd name="T65" fmla="*/ 2147483647 h 1574"/>
                <a:gd name="T66" fmla="*/ 2147483647 w 1276"/>
                <a:gd name="T67" fmla="*/ 2147483647 h 1574"/>
                <a:gd name="T68" fmla="*/ 2147483647 w 1276"/>
                <a:gd name="T69" fmla="*/ 2147483647 h 1574"/>
                <a:gd name="T70" fmla="*/ 2147483647 w 1276"/>
                <a:gd name="T71" fmla="*/ 2147483647 h 1574"/>
                <a:gd name="T72" fmla="*/ 2147483647 w 1276"/>
                <a:gd name="T73" fmla="*/ 2147483647 h 1574"/>
                <a:gd name="T74" fmla="*/ 2147483647 w 1276"/>
                <a:gd name="T75" fmla="*/ 2147483647 h 1574"/>
                <a:gd name="T76" fmla="*/ 2147483647 w 1276"/>
                <a:gd name="T77" fmla="*/ 2147483647 h 1574"/>
                <a:gd name="T78" fmla="*/ 2147483647 w 1276"/>
                <a:gd name="T79" fmla="*/ 2147483647 h 1574"/>
                <a:gd name="T80" fmla="*/ 2147483647 w 1276"/>
                <a:gd name="T81" fmla="*/ 2147483647 h 1574"/>
                <a:gd name="T82" fmla="*/ 2147483647 w 1276"/>
                <a:gd name="T83" fmla="*/ 2147483647 h 1574"/>
                <a:gd name="T84" fmla="*/ 2147483647 w 1276"/>
                <a:gd name="T85" fmla="*/ 2147483647 h 1574"/>
                <a:gd name="T86" fmla="*/ 2147483647 w 1276"/>
                <a:gd name="T87" fmla="*/ 2147483647 h 1574"/>
                <a:gd name="T88" fmla="*/ 2147483647 w 1276"/>
                <a:gd name="T89" fmla="*/ 2147483647 h 1574"/>
                <a:gd name="T90" fmla="*/ 2147483647 w 1276"/>
                <a:gd name="T91" fmla="*/ 2147483647 h 1574"/>
                <a:gd name="T92" fmla="*/ 2147483647 w 1276"/>
                <a:gd name="T93" fmla="*/ 2147483647 h 1574"/>
                <a:gd name="T94" fmla="*/ 0 w 1276"/>
                <a:gd name="T95" fmla="*/ 2147483647 h 1574"/>
                <a:gd name="T96" fmla="*/ 2147483647 w 1276"/>
                <a:gd name="T97" fmla="*/ 2147483647 h 1574"/>
                <a:gd name="T98" fmla="*/ 2147483647 w 1276"/>
                <a:gd name="T99" fmla="*/ 2147483647 h 1574"/>
                <a:gd name="T100" fmla="*/ 2147483647 w 1276"/>
                <a:gd name="T101" fmla="*/ 2147483647 h 1574"/>
                <a:gd name="T102" fmla="*/ 2147483647 w 1276"/>
                <a:gd name="T103" fmla="*/ 2147483647 h 1574"/>
                <a:gd name="T104" fmla="*/ 2147483647 w 1276"/>
                <a:gd name="T105" fmla="*/ 2147483647 h 1574"/>
                <a:gd name="T106" fmla="*/ 2147483647 w 1276"/>
                <a:gd name="T107" fmla="*/ 2147483647 h 1574"/>
                <a:gd name="T108" fmla="*/ 2147483647 w 1276"/>
                <a:gd name="T109" fmla="*/ 2147483647 h 1574"/>
                <a:gd name="T110" fmla="*/ 2147483647 w 1276"/>
                <a:gd name="T111" fmla="*/ 2147483647 h 1574"/>
                <a:gd name="T112" fmla="*/ 2147483647 w 1276"/>
                <a:gd name="T113" fmla="*/ 2147483647 h 1574"/>
                <a:gd name="T114" fmla="*/ 2147483647 w 1276"/>
                <a:gd name="T115" fmla="*/ 2147483647 h 1574"/>
                <a:gd name="T116" fmla="*/ 2147483647 w 1276"/>
                <a:gd name="T117" fmla="*/ 2147483647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0">
              <a:solidFill>
                <a:srgbClr val="000000"/>
              </a:solidFill>
              <a:round/>
              <a:headEnd/>
              <a:tailEnd/>
            </a:ln>
          </p:spPr>
          <p:txBody>
            <a:bodyPr/>
            <a:lstStyle/>
            <a:p>
              <a:endParaRPr lang="ja-JP" altLang="en-US"/>
            </a:p>
          </p:txBody>
        </p:sp>
        <p:sp>
          <p:nvSpPr>
            <p:cNvPr id="3215" name="Freeform 189"/>
            <p:cNvSpPr>
              <a:spLocks noChangeAspect="1"/>
            </p:cNvSpPr>
            <p:nvPr/>
          </p:nvSpPr>
          <p:spPr bwMode="auto">
            <a:xfrm>
              <a:off x="3372" y="4558"/>
              <a:ext cx="4255" cy="3454"/>
            </a:xfrm>
            <a:custGeom>
              <a:avLst/>
              <a:gdLst>
                <a:gd name="T0" fmla="*/ 0 w 2666"/>
                <a:gd name="T1" fmla="*/ 2147483647 h 2170"/>
                <a:gd name="T2" fmla="*/ 2147483647 w 2666"/>
                <a:gd name="T3" fmla="*/ 2147483647 h 2170"/>
                <a:gd name="T4" fmla="*/ 2147483647 w 2666"/>
                <a:gd name="T5" fmla="*/ 2147483647 h 2170"/>
                <a:gd name="T6" fmla="*/ 2147483647 w 2666"/>
                <a:gd name="T7" fmla="*/ 2147483647 h 2170"/>
                <a:gd name="T8" fmla="*/ 2147483647 w 2666"/>
                <a:gd name="T9" fmla="*/ 2147483647 h 2170"/>
                <a:gd name="T10" fmla="*/ 2147483647 w 2666"/>
                <a:gd name="T11" fmla="*/ 2147483647 h 2170"/>
                <a:gd name="T12" fmla="*/ 2147483647 w 2666"/>
                <a:gd name="T13" fmla="*/ 2147483647 h 2170"/>
                <a:gd name="T14" fmla="*/ 2147483647 w 2666"/>
                <a:gd name="T15" fmla="*/ 2147483647 h 2170"/>
                <a:gd name="T16" fmla="*/ 2147483647 w 2666"/>
                <a:gd name="T17" fmla="*/ 2147483647 h 2170"/>
                <a:gd name="T18" fmla="*/ 2147483647 w 2666"/>
                <a:gd name="T19" fmla="*/ 2147483647 h 2170"/>
                <a:gd name="T20" fmla="*/ 2147483647 w 2666"/>
                <a:gd name="T21" fmla="*/ 2147483647 h 2170"/>
                <a:gd name="T22" fmla="*/ 2147483647 w 2666"/>
                <a:gd name="T23" fmla="*/ 2147483647 h 2170"/>
                <a:gd name="T24" fmla="*/ 2147483647 w 2666"/>
                <a:gd name="T25" fmla="*/ 2147483647 h 2170"/>
                <a:gd name="T26" fmla="*/ 2147483647 w 2666"/>
                <a:gd name="T27" fmla="*/ 2147483647 h 2170"/>
                <a:gd name="T28" fmla="*/ 2147483647 w 2666"/>
                <a:gd name="T29" fmla="*/ 2147483647 h 2170"/>
                <a:gd name="T30" fmla="*/ 2147483647 w 2666"/>
                <a:gd name="T31" fmla="*/ 2147483647 h 2170"/>
                <a:gd name="T32" fmla="*/ 2147483647 w 2666"/>
                <a:gd name="T33" fmla="*/ 2147483647 h 2170"/>
                <a:gd name="T34" fmla="*/ 2147483647 w 2666"/>
                <a:gd name="T35" fmla="*/ 2147483647 h 2170"/>
                <a:gd name="T36" fmla="*/ 2147483647 w 2666"/>
                <a:gd name="T37" fmla="*/ 2147483647 h 2170"/>
                <a:gd name="T38" fmla="*/ 2147483647 w 2666"/>
                <a:gd name="T39" fmla="*/ 2147483647 h 2170"/>
                <a:gd name="T40" fmla="*/ 2147483647 w 2666"/>
                <a:gd name="T41" fmla="*/ 2147483647 h 2170"/>
                <a:gd name="T42" fmla="*/ 2147483647 w 2666"/>
                <a:gd name="T43" fmla="*/ 2147483647 h 2170"/>
                <a:gd name="T44" fmla="*/ 2147483647 w 2666"/>
                <a:gd name="T45" fmla="*/ 2147483647 h 2170"/>
                <a:gd name="T46" fmla="*/ 2147483647 w 2666"/>
                <a:gd name="T47" fmla="*/ 2147483647 h 2170"/>
                <a:gd name="T48" fmla="*/ 2147483647 w 2666"/>
                <a:gd name="T49" fmla="*/ 2147483647 h 2170"/>
                <a:gd name="T50" fmla="*/ 2147483647 w 2666"/>
                <a:gd name="T51" fmla="*/ 2147483647 h 2170"/>
                <a:gd name="T52" fmla="*/ 2147483647 w 2666"/>
                <a:gd name="T53" fmla="*/ 2147483647 h 2170"/>
                <a:gd name="T54" fmla="*/ 2147483647 w 2666"/>
                <a:gd name="T55" fmla="*/ 2147483647 h 2170"/>
                <a:gd name="T56" fmla="*/ 2147483647 w 2666"/>
                <a:gd name="T57" fmla="*/ 2147483647 h 2170"/>
                <a:gd name="T58" fmla="*/ 2147483647 w 2666"/>
                <a:gd name="T59" fmla="*/ 2147483647 h 2170"/>
                <a:gd name="T60" fmla="*/ 2147483647 w 2666"/>
                <a:gd name="T61" fmla="*/ 2147483647 h 2170"/>
                <a:gd name="T62" fmla="*/ 2147483647 w 2666"/>
                <a:gd name="T63" fmla="*/ 2147483647 h 2170"/>
                <a:gd name="T64" fmla="*/ 2147483647 w 2666"/>
                <a:gd name="T65" fmla="*/ 2147483647 h 2170"/>
                <a:gd name="T66" fmla="*/ 2147483647 w 2666"/>
                <a:gd name="T67" fmla="*/ 2147483647 h 2170"/>
                <a:gd name="T68" fmla="*/ 2147483647 w 2666"/>
                <a:gd name="T69" fmla="*/ 2147483647 h 2170"/>
                <a:gd name="T70" fmla="*/ 2147483647 w 2666"/>
                <a:gd name="T71" fmla="*/ 2147483647 h 2170"/>
                <a:gd name="T72" fmla="*/ 2147483647 w 2666"/>
                <a:gd name="T73" fmla="*/ 2147483647 h 2170"/>
                <a:gd name="T74" fmla="*/ 2147483647 w 2666"/>
                <a:gd name="T75" fmla="*/ 2147483647 h 2170"/>
                <a:gd name="T76" fmla="*/ 2147483647 w 2666"/>
                <a:gd name="T77" fmla="*/ 2147483647 h 2170"/>
                <a:gd name="T78" fmla="*/ 2147483647 w 2666"/>
                <a:gd name="T79" fmla="*/ 2147483647 h 2170"/>
                <a:gd name="T80" fmla="*/ 2147483647 w 2666"/>
                <a:gd name="T81" fmla="*/ 2147483647 h 2170"/>
                <a:gd name="T82" fmla="*/ 2147483647 w 2666"/>
                <a:gd name="T83" fmla="*/ 2147483647 h 2170"/>
                <a:gd name="T84" fmla="*/ 2147483647 w 2666"/>
                <a:gd name="T85" fmla="*/ 2147483647 h 2170"/>
                <a:gd name="T86" fmla="*/ 2147483647 w 2666"/>
                <a:gd name="T87" fmla="*/ 2147483647 h 2170"/>
                <a:gd name="T88" fmla="*/ 2147483647 w 2666"/>
                <a:gd name="T89" fmla="*/ 2147483647 h 2170"/>
                <a:gd name="T90" fmla="*/ 2147483647 w 2666"/>
                <a:gd name="T91" fmla="*/ 2147483647 h 2170"/>
                <a:gd name="T92" fmla="*/ 2147483647 w 2666"/>
                <a:gd name="T93" fmla="*/ 2147483647 h 2170"/>
                <a:gd name="T94" fmla="*/ 2147483647 w 2666"/>
                <a:gd name="T95" fmla="*/ 2147483647 h 2170"/>
                <a:gd name="T96" fmla="*/ 2147483647 w 2666"/>
                <a:gd name="T97" fmla="*/ 2147483647 h 2170"/>
                <a:gd name="T98" fmla="*/ 2147483647 w 2666"/>
                <a:gd name="T99" fmla="*/ 2147483647 h 2170"/>
                <a:gd name="T100" fmla="*/ 2147483647 w 2666"/>
                <a:gd name="T101" fmla="*/ 2147483647 h 2170"/>
                <a:gd name="T102" fmla="*/ 2147483647 w 2666"/>
                <a:gd name="T103" fmla="*/ 2147483647 h 2170"/>
                <a:gd name="T104" fmla="*/ 2147483647 w 2666"/>
                <a:gd name="T105" fmla="*/ 2147483647 h 2170"/>
                <a:gd name="T106" fmla="*/ 2147483647 w 2666"/>
                <a:gd name="T107" fmla="*/ 2147483647 h 2170"/>
                <a:gd name="T108" fmla="*/ 2147483647 w 2666"/>
                <a:gd name="T109" fmla="*/ 2147483647 h 2170"/>
                <a:gd name="T110" fmla="*/ 2147483647 w 2666"/>
                <a:gd name="T111" fmla="*/ 2147483647 h 2170"/>
                <a:gd name="T112" fmla="*/ 2147483647 w 2666"/>
                <a:gd name="T113" fmla="*/ 2147483647 h 2170"/>
                <a:gd name="T114" fmla="*/ 2147483647 w 2666"/>
                <a:gd name="T115" fmla="*/ 2147483647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noFill/>
            <a:ln w="0">
              <a:solidFill>
                <a:srgbClr val="000000"/>
              </a:solidFill>
              <a:round/>
              <a:headEnd/>
              <a:tailEnd/>
            </a:ln>
          </p:spPr>
          <p:txBody>
            <a:bodyPr/>
            <a:lstStyle/>
            <a:p>
              <a:endParaRPr lang="ja-JP" altLang="en-US"/>
            </a:p>
          </p:txBody>
        </p:sp>
        <p:sp>
          <p:nvSpPr>
            <p:cNvPr id="3216" name="Freeform 190"/>
            <p:cNvSpPr>
              <a:spLocks noChangeAspect="1"/>
            </p:cNvSpPr>
            <p:nvPr/>
          </p:nvSpPr>
          <p:spPr bwMode="auto">
            <a:xfrm>
              <a:off x="5681" y="8870"/>
              <a:ext cx="2421" cy="3048"/>
            </a:xfrm>
            <a:custGeom>
              <a:avLst/>
              <a:gdLst>
                <a:gd name="T0" fmla="*/ 2147483647 w 1517"/>
                <a:gd name="T1" fmla="*/ 2147483647 h 1915"/>
                <a:gd name="T2" fmla="*/ 2147483647 w 1517"/>
                <a:gd name="T3" fmla="*/ 2147483647 h 1915"/>
                <a:gd name="T4" fmla="*/ 2147483647 w 1517"/>
                <a:gd name="T5" fmla="*/ 2147483647 h 1915"/>
                <a:gd name="T6" fmla="*/ 2147483647 w 1517"/>
                <a:gd name="T7" fmla="*/ 2147483647 h 1915"/>
                <a:gd name="T8" fmla="*/ 2147483647 w 1517"/>
                <a:gd name="T9" fmla="*/ 2147483647 h 1915"/>
                <a:gd name="T10" fmla="*/ 2147483647 w 1517"/>
                <a:gd name="T11" fmla="*/ 2147483647 h 1915"/>
                <a:gd name="T12" fmla="*/ 2147483647 w 1517"/>
                <a:gd name="T13" fmla="*/ 2147483647 h 1915"/>
                <a:gd name="T14" fmla="*/ 2147483647 w 1517"/>
                <a:gd name="T15" fmla="*/ 2147483647 h 1915"/>
                <a:gd name="T16" fmla="*/ 2147483647 w 1517"/>
                <a:gd name="T17" fmla="*/ 2147483647 h 1915"/>
                <a:gd name="T18" fmla="*/ 2147483647 w 1517"/>
                <a:gd name="T19" fmla="*/ 2147483647 h 1915"/>
                <a:gd name="T20" fmla="*/ 2147483647 w 1517"/>
                <a:gd name="T21" fmla="*/ 2147483647 h 1915"/>
                <a:gd name="T22" fmla="*/ 2147483647 w 1517"/>
                <a:gd name="T23" fmla="*/ 2147483647 h 1915"/>
                <a:gd name="T24" fmla="*/ 2147483647 w 1517"/>
                <a:gd name="T25" fmla="*/ 2147483647 h 1915"/>
                <a:gd name="T26" fmla="*/ 2147483647 w 1517"/>
                <a:gd name="T27" fmla="*/ 2147483647 h 1915"/>
                <a:gd name="T28" fmla="*/ 2147483647 w 1517"/>
                <a:gd name="T29" fmla="*/ 2147483647 h 1915"/>
                <a:gd name="T30" fmla="*/ 2147483647 w 1517"/>
                <a:gd name="T31" fmla="*/ 2147483647 h 1915"/>
                <a:gd name="T32" fmla="*/ 2147483647 w 1517"/>
                <a:gd name="T33" fmla="*/ 2147483647 h 1915"/>
                <a:gd name="T34" fmla="*/ 2147483647 w 1517"/>
                <a:gd name="T35" fmla="*/ 2147483647 h 1915"/>
                <a:gd name="T36" fmla="*/ 2147483647 w 1517"/>
                <a:gd name="T37" fmla="*/ 2147483647 h 1915"/>
                <a:gd name="T38" fmla="*/ 2147483647 w 1517"/>
                <a:gd name="T39" fmla="*/ 2147483647 h 1915"/>
                <a:gd name="T40" fmla="*/ 2147483647 w 1517"/>
                <a:gd name="T41" fmla="*/ 2147483647 h 1915"/>
                <a:gd name="T42" fmla="*/ 2147483647 w 1517"/>
                <a:gd name="T43" fmla="*/ 2147483647 h 1915"/>
                <a:gd name="T44" fmla="*/ 2147483647 w 1517"/>
                <a:gd name="T45" fmla="*/ 2147483647 h 1915"/>
                <a:gd name="T46" fmla="*/ 2147483647 w 1517"/>
                <a:gd name="T47" fmla="*/ 2147483647 h 1915"/>
                <a:gd name="T48" fmla="*/ 2147483647 w 1517"/>
                <a:gd name="T49" fmla="*/ 2147483647 h 1915"/>
                <a:gd name="T50" fmla="*/ 2147483647 w 1517"/>
                <a:gd name="T51" fmla="*/ 2147483647 h 1915"/>
                <a:gd name="T52" fmla="*/ 2147483647 w 1517"/>
                <a:gd name="T53" fmla="*/ 2147483647 h 1915"/>
                <a:gd name="T54" fmla="*/ 2147483647 w 1517"/>
                <a:gd name="T55" fmla="*/ 2147483647 h 1915"/>
                <a:gd name="T56" fmla="*/ 2147483647 w 1517"/>
                <a:gd name="T57" fmla="*/ 2147483647 h 1915"/>
                <a:gd name="T58" fmla="*/ 2147483647 w 1517"/>
                <a:gd name="T59" fmla="*/ 2147483647 h 1915"/>
                <a:gd name="T60" fmla="*/ 2147483647 w 1517"/>
                <a:gd name="T61" fmla="*/ 2147483647 h 1915"/>
                <a:gd name="T62" fmla="*/ 2147483647 w 1517"/>
                <a:gd name="T63" fmla="*/ 2147483647 h 1915"/>
                <a:gd name="T64" fmla="*/ 2147483647 w 1517"/>
                <a:gd name="T65" fmla="*/ 2147483647 h 1915"/>
                <a:gd name="T66" fmla="*/ 2147483647 w 1517"/>
                <a:gd name="T67" fmla="*/ 2147483647 h 1915"/>
                <a:gd name="T68" fmla="*/ 2147483647 w 1517"/>
                <a:gd name="T69" fmla="*/ 2147483647 h 1915"/>
                <a:gd name="T70" fmla="*/ 2147483647 w 1517"/>
                <a:gd name="T71" fmla="*/ 2147483647 h 1915"/>
                <a:gd name="T72" fmla="*/ 2147483647 w 1517"/>
                <a:gd name="T73" fmla="*/ 2147483647 h 1915"/>
                <a:gd name="T74" fmla="*/ 2147483647 w 1517"/>
                <a:gd name="T75" fmla="*/ 2147483647 h 1915"/>
                <a:gd name="T76" fmla="*/ 2147483647 w 1517"/>
                <a:gd name="T77" fmla="*/ 2147483647 h 1915"/>
                <a:gd name="T78" fmla="*/ 2147483647 w 1517"/>
                <a:gd name="T79" fmla="*/ 2147483647 h 1915"/>
                <a:gd name="T80" fmla="*/ 2147483647 w 1517"/>
                <a:gd name="T81" fmla="*/ 2147483647 h 1915"/>
                <a:gd name="T82" fmla="*/ 2147483647 w 1517"/>
                <a:gd name="T83" fmla="*/ 2147483647 h 1915"/>
                <a:gd name="T84" fmla="*/ 2147483647 w 1517"/>
                <a:gd name="T85" fmla="*/ 2147483647 h 1915"/>
                <a:gd name="T86" fmla="*/ 2147483647 w 1517"/>
                <a:gd name="T87" fmla="*/ 2147483647 h 1915"/>
                <a:gd name="T88" fmla="*/ 2147483647 w 1517"/>
                <a:gd name="T89" fmla="*/ 2147483647 h 1915"/>
                <a:gd name="T90" fmla="*/ 2147483647 w 1517"/>
                <a:gd name="T91" fmla="*/ 2147483647 h 1915"/>
                <a:gd name="T92" fmla="*/ 2147483647 w 1517"/>
                <a:gd name="T93" fmla="*/ 2147483647 h 1915"/>
                <a:gd name="T94" fmla="*/ 2147483647 w 1517"/>
                <a:gd name="T95" fmla="*/ 2147483647 h 1915"/>
                <a:gd name="T96" fmla="*/ 2147483647 w 1517"/>
                <a:gd name="T97" fmla="*/ 2147483647 h 1915"/>
                <a:gd name="T98" fmla="*/ 2147483647 w 1517"/>
                <a:gd name="T99" fmla="*/ 2147483647 h 1915"/>
                <a:gd name="T100" fmla="*/ 2147483647 w 1517"/>
                <a:gd name="T101" fmla="*/ 2147483647 h 1915"/>
                <a:gd name="T102" fmla="*/ 2147483647 w 1517"/>
                <a:gd name="T103" fmla="*/ 2147483647 h 1915"/>
                <a:gd name="T104" fmla="*/ 2147483647 w 1517"/>
                <a:gd name="T105" fmla="*/ 2147483647 h 1915"/>
                <a:gd name="T106" fmla="*/ 2147483647 w 1517"/>
                <a:gd name="T107" fmla="*/ 2147483647 h 1915"/>
                <a:gd name="T108" fmla="*/ 2147483647 w 1517"/>
                <a:gd name="T109" fmla="*/ 2147483647 h 1915"/>
                <a:gd name="T110" fmla="*/ 2147483647 w 1517"/>
                <a:gd name="T111" fmla="*/ 2147483647 h 1915"/>
                <a:gd name="T112" fmla="*/ 2147483647 w 1517"/>
                <a:gd name="T113" fmla="*/ 2147483647 h 1915"/>
                <a:gd name="T114" fmla="*/ 2147483647 w 1517"/>
                <a:gd name="T115" fmla="*/ 2147483647 h 1915"/>
                <a:gd name="T116" fmla="*/ 2147483647 w 1517"/>
                <a:gd name="T117" fmla="*/ 2147483647 h 1915"/>
                <a:gd name="T118" fmla="*/ 2147483647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solidFill>
              <a:srgbClr val="FFFFFF"/>
            </a:solidFill>
            <a:ln w="0">
              <a:solidFill>
                <a:srgbClr val="000000"/>
              </a:solidFill>
              <a:round/>
              <a:headEnd/>
              <a:tailEnd/>
            </a:ln>
          </p:spPr>
          <p:txBody>
            <a:bodyPr/>
            <a:lstStyle/>
            <a:p>
              <a:endParaRPr lang="ja-JP" altLang="en-US"/>
            </a:p>
          </p:txBody>
        </p:sp>
        <p:sp>
          <p:nvSpPr>
            <p:cNvPr id="3217" name="Freeform 191"/>
            <p:cNvSpPr>
              <a:spLocks noChangeAspect="1"/>
            </p:cNvSpPr>
            <p:nvPr/>
          </p:nvSpPr>
          <p:spPr bwMode="auto">
            <a:xfrm>
              <a:off x="8962" y="6972"/>
              <a:ext cx="2263" cy="2304"/>
            </a:xfrm>
            <a:custGeom>
              <a:avLst/>
              <a:gdLst>
                <a:gd name="T0" fmla="*/ 2147483647 w 1418"/>
                <a:gd name="T1" fmla="*/ 2147483647 h 1447"/>
                <a:gd name="T2" fmla="*/ 2147483647 w 1418"/>
                <a:gd name="T3" fmla="*/ 2147483647 h 1447"/>
                <a:gd name="T4" fmla="*/ 2147483647 w 1418"/>
                <a:gd name="T5" fmla="*/ 2147483647 h 1447"/>
                <a:gd name="T6" fmla="*/ 2147483647 w 1418"/>
                <a:gd name="T7" fmla="*/ 2147483647 h 1447"/>
                <a:gd name="T8" fmla="*/ 2147483647 w 1418"/>
                <a:gd name="T9" fmla="*/ 2147483647 h 1447"/>
                <a:gd name="T10" fmla="*/ 2147483647 w 1418"/>
                <a:gd name="T11" fmla="*/ 2147483647 h 1447"/>
                <a:gd name="T12" fmla="*/ 2147483647 w 1418"/>
                <a:gd name="T13" fmla="*/ 2147483647 h 1447"/>
                <a:gd name="T14" fmla="*/ 2147483647 w 1418"/>
                <a:gd name="T15" fmla="*/ 2147483647 h 1447"/>
                <a:gd name="T16" fmla="*/ 2147483647 w 1418"/>
                <a:gd name="T17" fmla="*/ 2147483647 h 1447"/>
                <a:gd name="T18" fmla="*/ 2147483647 w 1418"/>
                <a:gd name="T19" fmla="*/ 2147483647 h 1447"/>
                <a:gd name="T20" fmla="*/ 2147483647 w 1418"/>
                <a:gd name="T21" fmla="*/ 2147483647 h 1447"/>
                <a:gd name="T22" fmla="*/ 2147483647 w 1418"/>
                <a:gd name="T23" fmla="*/ 2147483647 h 1447"/>
                <a:gd name="T24" fmla="*/ 2147483647 w 1418"/>
                <a:gd name="T25" fmla="*/ 2147483647 h 1447"/>
                <a:gd name="T26" fmla="*/ 2147483647 w 1418"/>
                <a:gd name="T27" fmla="*/ 2147483647 h 1447"/>
                <a:gd name="T28" fmla="*/ 2147483647 w 1418"/>
                <a:gd name="T29" fmla="*/ 2147483647 h 1447"/>
                <a:gd name="T30" fmla="*/ 2147483647 w 1418"/>
                <a:gd name="T31" fmla="*/ 2147483647 h 1447"/>
                <a:gd name="T32" fmla="*/ 2147483647 w 1418"/>
                <a:gd name="T33" fmla="*/ 2147483647 h 1447"/>
                <a:gd name="T34" fmla="*/ 2147483647 w 1418"/>
                <a:gd name="T35" fmla="*/ 2147483647 h 1447"/>
                <a:gd name="T36" fmla="*/ 2147483647 w 1418"/>
                <a:gd name="T37" fmla="*/ 2147483647 h 1447"/>
                <a:gd name="T38" fmla="*/ 2147483647 w 1418"/>
                <a:gd name="T39" fmla="*/ 2147483647 h 1447"/>
                <a:gd name="T40" fmla="*/ 2147483647 w 1418"/>
                <a:gd name="T41" fmla="*/ 2147483647 h 1447"/>
                <a:gd name="T42" fmla="*/ 2147483647 w 1418"/>
                <a:gd name="T43" fmla="*/ 2147483647 h 1447"/>
                <a:gd name="T44" fmla="*/ 2147483647 w 1418"/>
                <a:gd name="T45" fmla="*/ 2147483647 h 1447"/>
                <a:gd name="T46" fmla="*/ 2147483647 w 1418"/>
                <a:gd name="T47" fmla="*/ 2147483647 h 1447"/>
                <a:gd name="T48" fmla="*/ 2147483647 w 1418"/>
                <a:gd name="T49" fmla="*/ 2147483647 h 1447"/>
                <a:gd name="T50" fmla="*/ 2147483647 w 1418"/>
                <a:gd name="T51" fmla="*/ 2147483647 h 1447"/>
                <a:gd name="T52" fmla="*/ 2147483647 w 1418"/>
                <a:gd name="T53" fmla="*/ 2147483647 h 1447"/>
                <a:gd name="T54" fmla="*/ 2147483647 w 1418"/>
                <a:gd name="T55" fmla="*/ 2147483647 h 1447"/>
                <a:gd name="T56" fmla="*/ 2147483647 w 1418"/>
                <a:gd name="T57" fmla="*/ 2147483647 h 1447"/>
                <a:gd name="T58" fmla="*/ 2147483647 w 1418"/>
                <a:gd name="T59" fmla="*/ 2147483647 h 1447"/>
                <a:gd name="T60" fmla="*/ 2147483647 w 1418"/>
                <a:gd name="T61" fmla="*/ 2147483647 h 1447"/>
                <a:gd name="T62" fmla="*/ 2147483647 w 1418"/>
                <a:gd name="T63" fmla="*/ 2147483647 h 1447"/>
                <a:gd name="T64" fmla="*/ 2147483647 w 1418"/>
                <a:gd name="T65" fmla="*/ 2147483647 h 1447"/>
                <a:gd name="T66" fmla="*/ 2147483647 w 1418"/>
                <a:gd name="T67" fmla="*/ 2147483647 h 1447"/>
                <a:gd name="T68" fmla="*/ 2147483647 w 1418"/>
                <a:gd name="T69" fmla="*/ 2147483647 h 1447"/>
                <a:gd name="T70" fmla="*/ 2147483647 w 1418"/>
                <a:gd name="T71" fmla="*/ 2147483647 h 1447"/>
                <a:gd name="T72" fmla="*/ 2147483647 w 1418"/>
                <a:gd name="T73" fmla="*/ 2147483647 h 1447"/>
                <a:gd name="T74" fmla="*/ 2147483647 w 1418"/>
                <a:gd name="T75" fmla="*/ 2147483647 h 1447"/>
                <a:gd name="T76" fmla="*/ 2147483647 w 1418"/>
                <a:gd name="T77" fmla="*/ 2147483647 h 1447"/>
                <a:gd name="T78" fmla="*/ 2147483647 w 1418"/>
                <a:gd name="T79" fmla="*/ 2147483647 h 1447"/>
                <a:gd name="T80" fmla="*/ 2147483647 w 1418"/>
                <a:gd name="T81" fmla="*/ 2147483647 h 1447"/>
                <a:gd name="T82" fmla="*/ 2147483647 w 1418"/>
                <a:gd name="T83" fmla="*/ 2147483647 h 1447"/>
                <a:gd name="T84" fmla="*/ 2147483647 w 1418"/>
                <a:gd name="T85" fmla="*/ 2147483647 h 1447"/>
                <a:gd name="T86" fmla="*/ 2147483647 w 1418"/>
                <a:gd name="T87" fmla="*/ 2147483647 h 1447"/>
                <a:gd name="T88" fmla="*/ 2147483647 w 1418"/>
                <a:gd name="T89" fmla="*/ 2147483647 h 1447"/>
                <a:gd name="T90" fmla="*/ 2147483647 w 1418"/>
                <a:gd name="T91" fmla="*/ 2147483647 h 1447"/>
                <a:gd name="T92" fmla="*/ 2147483647 w 1418"/>
                <a:gd name="T93" fmla="*/ 2147483647 h 1447"/>
                <a:gd name="T94" fmla="*/ 2147483647 w 1418"/>
                <a:gd name="T95" fmla="*/ 2147483647 h 1447"/>
                <a:gd name="T96" fmla="*/ 2147483647 w 1418"/>
                <a:gd name="T97" fmla="*/ 2147483647 h 1447"/>
                <a:gd name="T98" fmla="*/ 2147483647 w 1418"/>
                <a:gd name="T99" fmla="*/ 2147483647 h 1447"/>
                <a:gd name="T100" fmla="*/ 2147483647 w 1418"/>
                <a:gd name="T101" fmla="*/ 2147483647 h 1447"/>
                <a:gd name="T102" fmla="*/ 2147483647 w 1418"/>
                <a:gd name="T103" fmla="*/ 2147483647 h 1447"/>
                <a:gd name="T104" fmla="*/ 2147483647 w 1418"/>
                <a:gd name="T105" fmla="*/ 2147483647 h 1447"/>
                <a:gd name="T106" fmla="*/ 2147483647 w 1418"/>
                <a:gd name="T107" fmla="*/ 2147483647 h 1447"/>
                <a:gd name="T108" fmla="*/ 2147483647 w 1418"/>
                <a:gd name="T109" fmla="*/ 2147483647 h 1447"/>
                <a:gd name="T110" fmla="*/ 2147483647 w 1418"/>
                <a:gd name="T111" fmla="*/ 2147483647 h 1447"/>
                <a:gd name="T112" fmla="*/ 2147483647 w 1418"/>
                <a:gd name="T113" fmla="*/ 2147483647 h 1447"/>
                <a:gd name="T114" fmla="*/ 2147483647 w 1418"/>
                <a:gd name="T115" fmla="*/ 2147483647 h 1447"/>
                <a:gd name="T116" fmla="*/ 2147483647 w 1418"/>
                <a:gd name="T117" fmla="*/ 2147483647 h 1447"/>
                <a:gd name="T118" fmla="*/ 2147483647 w 1418"/>
                <a:gd name="T119" fmla="*/ 2147483647 h 1447"/>
                <a:gd name="T120" fmla="*/ 2147483647 w 1418"/>
                <a:gd name="T121" fmla="*/ 0 h 1447"/>
                <a:gd name="T122" fmla="*/ 2147483647 w 1418"/>
                <a:gd name="T123" fmla="*/ 214748364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solidFill>
              <a:srgbClr val="FFFFFF"/>
            </a:solidFill>
            <a:ln w="0">
              <a:solidFill>
                <a:srgbClr val="000000"/>
              </a:solidFill>
              <a:round/>
              <a:headEnd/>
              <a:tailEnd/>
            </a:ln>
          </p:spPr>
          <p:txBody>
            <a:bodyPr/>
            <a:lstStyle/>
            <a:p>
              <a:endParaRPr lang="ja-JP" altLang="en-US"/>
            </a:p>
          </p:txBody>
        </p:sp>
        <p:sp>
          <p:nvSpPr>
            <p:cNvPr id="3218" name="Freeform 192"/>
            <p:cNvSpPr>
              <a:spLocks noChangeAspect="1"/>
            </p:cNvSpPr>
            <p:nvPr/>
          </p:nvSpPr>
          <p:spPr bwMode="auto">
            <a:xfrm>
              <a:off x="12583" y="5008"/>
              <a:ext cx="2354" cy="2552"/>
            </a:xfrm>
            <a:custGeom>
              <a:avLst/>
              <a:gdLst>
                <a:gd name="T0" fmla="*/ 2147483647 w 1475"/>
                <a:gd name="T1" fmla="*/ 2147483647 h 1603"/>
                <a:gd name="T2" fmla="*/ 2147483647 w 1475"/>
                <a:gd name="T3" fmla="*/ 2147483647 h 1603"/>
                <a:gd name="T4" fmla="*/ 2147483647 w 1475"/>
                <a:gd name="T5" fmla="*/ 2147483647 h 1603"/>
                <a:gd name="T6" fmla="*/ 2147483647 w 1475"/>
                <a:gd name="T7" fmla="*/ 2147483647 h 1603"/>
                <a:gd name="T8" fmla="*/ 2147483647 w 1475"/>
                <a:gd name="T9" fmla="*/ 2147483647 h 1603"/>
                <a:gd name="T10" fmla="*/ 2147483647 w 1475"/>
                <a:gd name="T11" fmla="*/ 2147483647 h 1603"/>
                <a:gd name="T12" fmla="*/ 2147483647 w 1475"/>
                <a:gd name="T13" fmla="*/ 2147483647 h 1603"/>
                <a:gd name="T14" fmla="*/ 2147483647 w 1475"/>
                <a:gd name="T15" fmla="*/ 2147483647 h 1603"/>
                <a:gd name="T16" fmla="*/ 2147483647 w 1475"/>
                <a:gd name="T17" fmla="*/ 2147483647 h 1603"/>
                <a:gd name="T18" fmla="*/ 2147483647 w 1475"/>
                <a:gd name="T19" fmla="*/ 2147483647 h 1603"/>
                <a:gd name="T20" fmla="*/ 2147483647 w 1475"/>
                <a:gd name="T21" fmla="*/ 2147483647 h 1603"/>
                <a:gd name="T22" fmla="*/ 2147483647 w 1475"/>
                <a:gd name="T23" fmla="*/ 2147483647 h 1603"/>
                <a:gd name="T24" fmla="*/ 2147483647 w 1475"/>
                <a:gd name="T25" fmla="*/ 2147483647 h 1603"/>
                <a:gd name="T26" fmla="*/ 2147483647 w 1475"/>
                <a:gd name="T27" fmla="*/ 2147483647 h 1603"/>
                <a:gd name="T28" fmla="*/ 2147483647 w 1475"/>
                <a:gd name="T29" fmla="*/ 2147483647 h 1603"/>
                <a:gd name="T30" fmla="*/ 2147483647 w 1475"/>
                <a:gd name="T31" fmla="*/ 2147483647 h 1603"/>
                <a:gd name="T32" fmla="*/ 2147483647 w 1475"/>
                <a:gd name="T33" fmla="*/ 2147483647 h 1603"/>
                <a:gd name="T34" fmla="*/ 2147483647 w 1475"/>
                <a:gd name="T35" fmla="*/ 2147483647 h 1603"/>
                <a:gd name="T36" fmla="*/ 2147483647 w 1475"/>
                <a:gd name="T37" fmla="*/ 2147483647 h 1603"/>
                <a:gd name="T38" fmla="*/ 2147483647 w 1475"/>
                <a:gd name="T39" fmla="*/ 2147483647 h 1603"/>
                <a:gd name="T40" fmla="*/ 2147483647 w 1475"/>
                <a:gd name="T41" fmla="*/ 2147483647 h 1603"/>
                <a:gd name="T42" fmla="*/ 2147483647 w 1475"/>
                <a:gd name="T43" fmla="*/ 2147483647 h 1603"/>
                <a:gd name="T44" fmla="*/ 2147483647 w 1475"/>
                <a:gd name="T45" fmla="*/ 2147483647 h 1603"/>
                <a:gd name="T46" fmla="*/ 2147483647 w 1475"/>
                <a:gd name="T47" fmla="*/ 2147483647 h 1603"/>
                <a:gd name="T48" fmla="*/ 2147483647 w 1475"/>
                <a:gd name="T49" fmla="*/ 2147483647 h 1603"/>
                <a:gd name="T50" fmla="*/ 2147483647 w 1475"/>
                <a:gd name="T51" fmla="*/ 2147483647 h 1603"/>
                <a:gd name="T52" fmla="*/ 2147483647 w 1475"/>
                <a:gd name="T53" fmla="*/ 2147483647 h 1603"/>
                <a:gd name="T54" fmla="*/ 2147483647 w 1475"/>
                <a:gd name="T55" fmla="*/ 2147483647 h 1603"/>
                <a:gd name="T56" fmla="*/ 2147483647 w 1475"/>
                <a:gd name="T57" fmla="*/ 2147483647 h 1603"/>
                <a:gd name="T58" fmla="*/ 2147483647 w 1475"/>
                <a:gd name="T59" fmla="*/ 2147483647 h 1603"/>
                <a:gd name="T60" fmla="*/ 2147483647 w 1475"/>
                <a:gd name="T61" fmla="*/ 2147483647 h 1603"/>
                <a:gd name="T62" fmla="*/ 2147483647 w 1475"/>
                <a:gd name="T63" fmla="*/ 2147483647 h 1603"/>
                <a:gd name="T64" fmla="*/ 2147483647 w 1475"/>
                <a:gd name="T65" fmla="*/ 2147483647 h 1603"/>
                <a:gd name="T66" fmla="*/ 2147483647 w 1475"/>
                <a:gd name="T67" fmla="*/ 2147483647 h 1603"/>
                <a:gd name="T68" fmla="*/ 2147483647 w 1475"/>
                <a:gd name="T69" fmla="*/ 2147483647 h 1603"/>
                <a:gd name="T70" fmla="*/ 2147483647 w 1475"/>
                <a:gd name="T71" fmla="*/ 2147483647 h 1603"/>
                <a:gd name="T72" fmla="*/ 2147483647 w 1475"/>
                <a:gd name="T73" fmla="*/ 2147483647 h 1603"/>
                <a:gd name="T74" fmla="*/ 2147483647 w 1475"/>
                <a:gd name="T75" fmla="*/ 2147483647 h 1603"/>
                <a:gd name="T76" fmla="*/ 2147483647 w 1475"/>
                <a:gd name="T77" fmla="*/ 2147483647 h 1603"/>
                <a:gd name="T78" fmla="*/ 2147483647 w 1475"/>
                <a:gd name="T79" fmla="*/ 2147483647 h 1603"/>
                <a:gd name="T80" fmla="*/ 2147483647 w 1475"/>
                <a:gd name="T81" fmla="*/ 2147483647 h 1603"/>
                <a:gd name="T82" fmla="*/ 2147483647 w 1475"/>
                <a:gd name="T83" fmla="*/ 2147483647 h 1603"/>
                <a:gd name="T84" fmla="*/ 2147483647 w 1475"/>
                <a:gd name="T85" fmla="*/ 2147483647 h 1603"/>
                <a:gd name="T86" fmla="*/ 2147483647 w 1475"/>
                <a:gd name="T87" fmla="*/ 2147483647 h 1603"/>
                <a:gd name="T88" fmla="*/ 2147483647 w 1475"/>
                <a:gd name="T89" fmla="*/ 2147483647 h 1603"/>
                <a:gd name="T90" fmla="*/ 2147483647 w 1475"/>
                <a:gd name="T91" fmla="*/ 2147483647 h 1603"/>
                <a:gd name="T92" fmla="*/ 2147483647 w 1475"/>
                <a:gd name="T93" fmla="*/ 2147483647 h 1603"/>
                <a:gd name="T94" fmla="*/ 2147483647 w 1475"/>
                <a:gd name="T95" fmla="*/ 2147483647 h 1603"/>
                <a:gd name="T96" fmla="*/ 2147483647 w 1475"/>
                <a:gd name="T97" fmla="*/ 2147483647 h 1603"/>
                <a:gd name="T98" fmla="*/ 2147483647 w 1475"/>
                <a:gd name="T99" fmla="*/ 2147483647 h 1603"/>
                <a:gd name="T100" fmla="*/ 2147483647 w 1475"/>
                <a:gd name="T101" fmla="*/ 2147483647 h 1603"/>
                <a:gd name="T102" fmla="*/ 2147483647 w 1475"/>
                <a:gd name="T103" fmla="*/ 2147483647 h 1603"/>
                <a:gd name="T104" fmla="*/ 2147483647 w 1475"/>
                <a:gd name="T105" fmla="*/ 2147483647 h 1603"/>
                <a:gd name="T106" fmla="*/ 2147483647 w 1475"/>
                <a:gd name="T107" fmla="*/ 2147483647 h 1603"/>
                <a:gd name="T108" fmla="*/ 2147483647 w 1475"/>
                <a:gd name="T109" fmla="*/ 2147483647 h 1603"/>
                <a:gd name="T110" fmla="*/ 2147483647 w 1475"/>
                <a:gd name="T111" fmla="*/ 2147483647 h 1603"/>
                <a:gd name="T112" fmla="*/ 2147483647 w 1475"/>
                <a:gd name="T113" fmla="*/ 2147483647 h 1603"/>
                <a:gd name="T114" fmla="*/ 2147483647 w 1475"/>
                <a:gd name="T115" fmla="*/ 2147483647 h 1603"/>
                <a:gd name="T116" fmla="*/ 2147483647 w 1475"/>
                <a:gd name="T117" fmla="*/ 2147483647 h 1603"/>
                <a:gd name="T118" fmla="*/ 2147483647 w 1475"/>
                <a:gd name="T119" fmla="*/ 2147483647 h 1603"/>
                <a:gd name="T120" fmla="*/ 2147483647 w 1475"/>
                <a:gd name="T121" fmla="*/ 2147483647 h 1603"/>
                <a:gd name="T122" fmla="*/ 2147483647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noFill/>
            <a:ln w="0">
              <a:solidFill>
                <a:srgbClr val="000000"/>
              </a:solidFill>
              <a:round/>
              <a:headEnd/>
              <a:tailEnd/>
            </a:ln>
          </p:spPr>
          <p:txBody>
            <a:bodyPr/>
            <a:lstStyle/>
            <a:p>
              <a:endParaRPr lang="ja-JP" altLang="en-US"/>
            </a:p>
          </p:txBody>
        </p:sp>
        <p:sp>
          <p:nvSpPr>
            <p:cNvPr id="3219" name="Freeform 193"/>
            <p:cNvSpPr>
              <a:spLocks noChangeAspect="1"/>
            </p:cNvSpPr>
            <p:nvPr/>
          </p:nvSpPr>
          <p:spPr bwMode="auto">
            <a:xfrm>
              <a:off x="9505" y="8351"/>
              <a:ext cx="1584" cy="2100"/>
            </a:xfrm>
            <a:custGeom>
              <a:avLst/>
              <a:gdLst>
                <a:gd name="T0" fmla="*/ 2147483647 w 993"/>
                <a:gd name="T1" fmla="*/ 2147483647 h 1319"/>
                <a:gd name="T2" fmla="*/ 2147483647 w 993"/>
                <a:gd name="T3" fmla="*/ 2147483647 h 1319"/>
                <a:gd name="T4" fmla="*/ 2147483647 w 993"/>
                <a:gd name="T5" fmla="*/ 2147483647 h 1319"/>
                <a:gd name="T6" fmla="*/ 2147483647 w 993"/>
                <a:gd name="T7" fmla="*/ 2147483647 h 1319"/>
                <a:gd name="T8" fmla="*/ 2147483647 w 993"/>
                <a:gd name="T9" fmla="*/ 2147483647 h 1319"/>
                <a:gd name="T10" fmla="*/ 2147483647 w 993"/>
                <a:gd name="T11" fmla="*/ 2147483647 h 1319"/>
                <a:gd name="T12" fmla="*/ 2147483647 w 993"/>
                <a:gd name="T13" fmla="*/ 2147483647 h 1319"/>
                <a:gd name="T14" fmla="*/ 2147483647 w 993"/>
                <a:gd name="T15" fmla="*/ 2147483647 h 1319"/>
                <a:gd name="T16" fmla="*/ 2147483647 w 993"/>
                <a:gd name="T17" fmla="*/ 2147483647 h 1319"/>
                <a:gd name="T18" fmla="*/ 2147483647 w 993"/>
                <a:gd name="T19" fmla="*/ 2147483647 h 1319"/>
                <a:gd name="T20" fmla="*/ 2147483647 w 993"/>
                <a:gd name="T21" fmla="*/ 2147483647 h 1319"/>
                <a:gd name="T22" fmla="*/ 2147483647 w 993"/>
                <a:gd name="T23" fmla="*/ 2147483647 h 1319"/>
                <a:gd name="T24" fmla="*/ 2147483647 w 993"/>
                <a:gd name="T25" fmla="*/ 2147483647 h 1319"/>
                <a:gd name="T26" fmla="*/ 2147483647 w 993"/>
                <a:gd name="T27" fmla="*/ 2147483647 h 1319"/>
                <a:gd name="T28" fmla="*/ 2147483647 w 993"/>
                <a:gd name="T29" fmla="*/ 2147483647 h 1319"/>
                <a:gd name="T30" fmla="*/ 2147483647 w 993"/>
                <a:gd name="T31" fmla="*/ 2147483647 h 1319"/>
                <a:gd name="T32" fmla="*/ 2147483647 w 993"/>
                <a:gd name="T33" fmla="*/ 2147483647 h 1319"/>
                <a:gd name="T34" fmla="*/ 2147483647 w 993"/>
                <a:gd name="T35" fmla="*/ 2147483647 h 1319"/>
                <a:gd name="T36" fmla="*/ 2147483647 w 993"/>
                <a:gd name="T37" fmla="*/ 2147483647 h 1319"/>
                <a:gd name="T38" fmla="*/ 2147483647 w 993"/>
                <a:gd name="T39" fmla="*/ 2147483647 h 1319"/>
                <a:gd name="T40" fmla="*/ 2147483647 w 993"/>
                <a:gd name="T41" fmla="*/ 2147483647 h 1319"/>
                <a:gd name="T42" fmla="*/ 2147483647 w 993"/>
                <a:gd name="T43" fmla="*/ 2147483647 h 1319"/>
                <a:gd name="T44" fmla="*/ 2147483647 w 993"/>
                <a:gd name="T45" fmla="*/ 2147483647 h 1319"/>
                <a:gd name="T46" fmla="*/ 2147483647 w 993"/>
                <a:gd name="T47" fmla="*/ 2147483647 h 1319"/>
                <a:gd name="T48" fmla="*/ 2147483647 w 993"/>
                <a:gd name="T49" fmla="*/ 2147483647 h 1319"/>
                <a:gd name="T50" fmla="*/ 2147483647 w 993"/>
                <a:gd name="T51" fmla="*/ 2147483647 h 1319"/>
                <a:gd name="T52" fmla="*/ 2147483647 w 993"/>
                <a:gd name="T53" fmla="*/ 2147483647 h 1319"/>
                <a:gd name="T54" fmla="*/ 2147483647 w 993"/>
                <a:gd name="T55" fmla="*/ 2147483647 h 1319"/>
                <a:gd name="T56" fmla="*/ 2147483647 w 993"/>
                <a:gd name="T57" fmla="*/ 2147483647 h 1319"/>
                <a:gd name="T58" fmla="*/ 2147483647 w 993"/>
                <a:gd name="T59" fmla="*/ 2147483647 h 1319"/>
                <a:gd name="T60" fmla="*/ 2147483647 w 993"/>
                <a:gd name="T61" fmla="*/ 2147483647 h 1319"/>
                <a:gd name="T62" fmla="*/ 2147483647 w 993"/>
                <a:gd name="T63" fmla="*/ 2147483647 h 1319"/>
                <a:gd name="T64" fmla="*/ 2147483647 w 993"/>
                <a:gd name="T65" fmla="*/ 2147483647 h 1319"/>
                <a:gd name="T66" fmla="*/ 2147483647 w 993"/>
                <a:gd name="T67" fmla="*/ 2147483647 h 1319"/>
                <a:gd name="T68" fmla="*/ 2147483647 w 993"/>
                <a:gd name="T69" fmla="*/ 2147483647 h 1319"/>
                <a:gd name="T70" fmla="*/ 2147483647 w 993"/>
                <a:gd name="T71" fmla="*/ 2147483647 h 1319"/>
                <a:gd name="T72" fmla="*/ 2147483647 w 993"/>
                <a:gd name="T73" fmla="*/ 2147483647 h 1319"/>
                <a:gd name="T74" fmla="*/ 2147483647 w 993"/>
                <a:gd name="T75" fmla="*/ 2147483647 h 1319"/>
                <a:gd name="T76" fmla="*/ 2147483647 w 993"/>
                <a:gd name="T77" fmla="*/ 2147483647 h 1319"/>
                <a:gd name="T78" fmla="*/ 2147483647 w 993"/>
                <a:gd name="T79" fmla="*/ 2147483647 h 1319"/>
                <a:gd name="T80" fmla="*/ 2147483647 w 993"/>
                <a:gd name="T81" fmla="*/ 2147483647 h 1319"/>
                <a:gd name="T82" fmla="*/ 2147483647 w 993"/>
                <a:gd name="T83" fmla="*/ 2147483647 h 1319"/>
                <a:gd name="T84" fmla="*/ 2147483647 w 993"/>
                <a:gd name="T85" fmla="*/ 2147483647 h 1319"/>
                <a:gd name="T86" fmla="*/ 2147483647 w 993"/>
                <a:gd name="T87" fmla="*/ 2147483647 h 1319"/>
                <a:gd name="T88" fmla="*/ 0 w 993"/>
                <a:gd name="T89" fmla="*/ 2147483647 h 1319"/>
                <a:gd name="T90" fmla="*/ 2147483647 w 993"/>
                <a:gd name="T91" fmla="*/ 2147483647 h 1319"/>
                <a:gd name="T92" fmla="*/ 2147483647 w 993"/>
                <a:gd name="T93" fmla="*/ 2147483647 h 1319"/>
                <a:gd name="T94" fmla="*/ 2147483647 w 993"/>
                <a:gd name="T95" fmla="*/ 2147483647 h 1319"/>
                <a:gd name="T96" fmla="*/ 2147483647 w 993"/>
                <a:gd name="T97" fmla="*/ 2147483647 h 1319"/>
                <a:gd name="T98" fmla="*/ 2147483647 w 993"/>
                <a:gd name="T99" fmla="*/ 2147483647 h 1319"/>
                <a:gd name="T100" fmla="*/ 2147483647 w 993"/>
                <a:gd name="T101" fmla="*/ 2147483647 h 1319"/>
                <a:gd name="T102" fmla="*/ 2147483647 w 993"/>
                <a:gd name="T103" fmla="*/ 2147483647 h 1319"/>
                <a:gd name="T104" fmla="*/ 2147483647 w 993"/>
                <a:gd name="T105" fmla="*/ 2147483647 h 1319"/>
                <a:gd name="T106" fmla="*/ 2147483647 w 993"/>
                <a:gd name="T107" fmla="*/ 2147483647 h 1319"/>
                <a:gd name="T108" fmla="*/ 2147483647 w 993"/>
                <a:gd name="T109" fmla="*/ 2147483647 h 1319"/>
                <a:gd name="T110" fmla="*/ 2147483647 w 993"/>
                <a:gd name="T111" fmla="*/ 0 h 1319"/>
                <a:gd name="T112" fmla="*/ 2147483647 w 993"/>
                <a:gd name="T113" fmla="*/ 2147483647 h 1319"/>
                <a:gd name="T114" fmla="*/ 2147483647 w 993"/>
                <a:gd name="T115" fmla="*/ 2147483647 h 1319"/>
                <a:gd name="T116" fmla="*/ 2147483647 w 993"/>
                <a:gd name="T117" fmla="*/ 2147483647 h 1319"/>
                <a:gd name="T118" fmla="*/ 2147483647 w 993"/>
                <a:gd name="T119" fmla="*/ 2147483647 h 1319"/>
                <a:gd name="T120" fmla="*/ 2147483647 w 993"/>
                <a:gd name="T121" fmla="*/ 2147483647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noFill/>
            <a:ln w="0">
              <a:solidFill>
                <a:srgbClr val="000000"/>
              </a:solidFill>
              <a:round/>
              <a:headEnd/>
              <a:tailEnd/>
            </a:ln>
          </p:spPr>
          <p:txBody>
            <a:bodyPr/>
            <a:lstStyle/>
            <a:p>
              <a:endParaRPr lang="ja-JP" altLang="en-US"/>
            </a:p>
          </p:txBody>
        </p:sp>
        <p:sp>
          <p:nvSpPr>
            <p:cNvPr id="3220" name="Freeform 194" descr="50%"/>
            <p:cNvSpPr>
              <a:spLocks noChangeAspect="1"/>
            </p:cNvSpPr>
            <p:nvPr/>
          </p:nvSpPr>
          <p:spPr bwMode="auto">
            <a:xfrm>
              <a:off x="9913" y="4285"/>
              <a:ext cx="1606" cy="2982"/>
            </a:xfrm>
            <a:custGeom>
              <a:avLst/>
              <a:gdLst>
                <a:gd name="T0" fmla="*/ 2147483647 w 1006"/>
                <a:gd name="T1" fmla="*/ 2147483647 h 1873"/>
                <a:gd name="T2" fmla="*/ 2147483647 w 1006"/>
                <a:gd name="T3" fmla="*/ 2147483647 h 1873"/>
                <a:gd name="T4" fmla="*/ 2147483647 w 1006"/>
                <a:gd name="T5" fmla="*/ 2147483647 h 1873"/>
                <a:gd name="T6" fmla="*/ 2147483647 w 1006"/>
                <a:gd name="T7" fmla="*/ 2147483647 h 1873"/>
                <a:gd name="T8" fmla="*/ 2147483647 w 1006"/>
                <a:gd name="T9" fmla="*/ 2147483647 h 1873"/>
                <a:gd name="T10" fmla="*/ 2147483647 w 1006"/>
                <a:gd name="T11" fmla="*/ 2147483647 h 1873"/>
                <a:gd name="T12" fmla="*/ 2147483647 w 1006"/>
                <a:gd name="T13" fmla="*/ 2147483647 h 1873"/>
                <a:gd name="T14" fmla="*/ 2147483647 w 1006"/>
                <a:gd name="T15" fmla="*/ 2147483647 h 1873"/>
                <a:gd name="T16" fmla="*/ 2147483647 w 1006"/>
                <a:gd name="T17" fmla="*/ 2147483647 h 1873"/>
                <a:gd name="T18" fmla="*/ 2147483647 w 1006"/>
                <a:gd name="T19" fmla="*/ 2147483647 h 1873"/>
                <a:gd name="T20" fmla="*/ 2147483647 w 1006"/>
                <a:gd name="T21" fmla="*/ 2147483647 h 1873"/>
                <a:gd name="T22" fmla="*/ 2147483647 w 1006"/>
                <a:gd name="T23" fmla="*/ 2147483647 h 1873"/>
                <a:gd name="T24" fmla="*/ 2147483647 w 1006"/>
                <a:gd name="T25" fmla="*/ 2147483647 h 1873"/>
                <a:gd name="T26" fmla="*/ 2147483647 w 1006"/>
                <a:gd name="T27" fmla="*/ 2147483647 h 1873"/>
                <a:gd name="T28" fmla="*/ 2147483647 w 1006"/>
                <a:gd name="T29" fmla="*/ 2147483647 h 1873"/>
                <a:gd name="T30" fmla="*/ 2147483647 w 1006"/>
                <a:gd name="T31" fmla="*/ 2147483647 h 1873"/>
                <a:gd name="T32" fmla="*/ 2147483647 w 1006"/>
                <a:gd name="T33" fmla="*/ 2147483647 h 1873"/>
                <a:gd name="T34" fmla="*/ 2147483647 w 1006"/>
                <a:gd name="T35" fmla="*/ 2147483647 h 1873"/>
                <a:gd name="T36" fmla="*/ 2147483647 w 1006"/>
                <a:gd name="T37" fmla="*/ 2147483647 h 1873"/>
                <a:gd name="T38" fmla="*/ 2147483647 w 1006"/>
                <a:gd name="T39" fmla="*/ 2147483647 h 1873"/>
                <a:gd name="T40" fmla="*/ 2147483647 w 1006"/>
                <a:gd name="T41" fmla="*/ 2147483647 h 1873"/>
                <a:gd name="T42" fmla="*/ 2147483647 w 1006"/>
                <a:gd name="T43" fmla="*/ 2147483647 h 1873"/>
                <a:gd name="T44" fmla="*/ 2147483647 w 1006"/>
                <a:gd name="T45" fmla="*/ 2147483647 h 1873"/>
                <a:gd name="T46" fmla="*/ 2147483647 w 1006"/>
                <a:gd name="T47" fmla="*/ 2147483647 h 1873"/>
                <a:gd name="T48" fmla="*/ 2147483647 w 1006"/>
                <a:gd name="T49" fmla="*/ 2147483647 h 1873"/>
                <a:gd name="T50" fmla="*/ 2147483647 w 1006"/>
                <a:gd name="T51" fmla="*/ 2147483647 h 1873"/>
                <a:gd name="T52" fmla="*/ 2147483647 w 1006"/>
                <a:gd name="T53" fmla="*/ 2147483647 h 1873"/>
                <a:gd name="T54" fmla="*/ 2147483647 w 1006"/>
                <a:gd name="T55" fmla="*/ 2147483647 h 1873"/>
                <a:gd name="T56" fmla="*/ 2147483647 w 1006"/>
                <a:gd name="T57" fmla="*/ 2147483647 h 1873"/>
                <a:gd name="T58" fmla="*/ 2147483647 w 1006"/>
                <a:gd name="T59" fmla="*/ 2147483647 h 1873"/>
                <a:gd name="T60" fmla="*/ 2147483647 w 1006"/>
                <a:gd name="T61" fmla="*/ 2147483647 h 1873"/>
                <a:gd name="T62" fmla="*/ 2147483647 w 1006"/>
                <a:gd name="T63" fmla="*/ 2147483647 h 1873"/>
                <a:gd name="T64" fmla="*/ 2147483647 w 1006"/>
                <a:gd name="T65" fmla="*/ 2147483647 h 1873"/>
                <a:gd name="T66" fmla="*/ 2147483647 w 1006"/>
                <a:gd name="T67" fmla="*/ 2147483647 h 1873"/>
                <a:gd name="T68" fmla="*/ 2147483647 w 1006"/>
                <a:gd name="T69" fmla="*/ 2147483647 h 1873"/>
                <a:gd name="T70" fmla="*/ 2147483647 w 1006"/>
                <a:gd name="T71" fmla="*/ 2147483647 h 1873"/>
                <a:gd name="T72" fmla="*/ 2147483647 w 1006"/>
                <a:gd name="T73" fmla="*/ 2147483647 h 1873"/>
                <a:gd name="T74" fmla="*/ 2147483647 w 1006"/>
                <a:gd name="T75" fmla="*/ 2147483647 h 1873"/>
                <a:gd name="T76" fmla="*/ 2147483647 w 1006"/>
                <a:gd name="T77" fmla="*/ 2147483647 h 1873"/>
                <a:gd name="T78" fmla="*/ 2147483647 w 1006"/>
                <a:gd name="T79" fmla="*/ 2147483647 h 1873"/>
                <a:gd name="T80" fmla="*/ 2147483647 w 1006"/>
                <a:gd name="T81" fmla="*/ 2147483647 h 1873"/>
                <a:gd name="T82" fmla="*/ 2147483647 w 1006"/>
                <a:gd name="T83" fmla="*/ 2147483647 h 1873"/>
                <a:gd name="T84" fmla="*/ 2147483647 w 1006"/>
                <a:gd name="T85" fmla="*/ 2147483647 h 1873"/>
                <a:gd name="T86" fmla="*/ 2147483647 w 1006"/>
                <a:gd name="T87" fmla="*/ 2147483647 h 1873"/>
                <a:gd name="T88" fmla="*/ 2147483647 w 1006"/>
                <a:gd name="T89" fmla="*/ 2147483647 h 1873"/>
                <a:gd name="T90" fmla="*/ 2147483647 w 1006"/>
                <a:gd name="T91" fmla="*/ 2147483647 h 1873"/>
                <a:gd name="T92" fmla="*/ 2147483647 w 1006"/>
                <a:gd name="T93" fmla="*/ 2147483647 h 1873"/>
                <a:gd name="T94" fmla="*/ 2147483647 w 1006"/>
                <a:gd name="T95" fmla="*/ 2147483647 h 1873"/>
                <a:gd name="T96" fmla="*/ 2147483647 w 1006"/>
                <a:gd name="T97" fmla="*/ 2147483647 h 1873"/>
                <a:gd name="T98" fmla="*/ 2147483647 w 1006"/>
                <a:gd name="T99" fmla="*/ 2147483647 h 1873"/>
                <a:gd name="T100" fmla="*/ 2147483647 w 1006"/>
                <a:gd name="T101" fmla="*/ 2147483647 h 1873"/>
                <a:gd name="T102" fmla="*/ 2147483647 w 1006"/>
                <a:gd name="T103" fmla="*/ 2147483647 h 1873"/>
                <a:gd name="T104" fmla="*/ 2147483647 w 1006"/>
                <a:gd name="T105" fmla="*/ 2147483647 h 1873"/>
                <a:gd name="T106" fmla="*/ 2147483647 w 1006"/>
                <a:gd name="T107" fmla="*/ 0 h 1873"/>
                <a:gd name="T108" fmla="*/ 2147483647 w 1006"/>
                <a:gd name="T109" fmla="*/ 2147483647 h 1873"/>
                <a:gd name="T110" fmla="*/ 2147483647 w 1006"/>
                <a:gd name="T111" fmla="*/ 2147483647 h 1873"/>
                <a:gd name="T112" fmla="*/ 2147483647 w 1006"/>
                <a:gd name="T113" fmla="*/ 2147483647 h 1873"/>
                <a:gd name="T114" fmla="*/ 2147483647 w 1006"/>
                <a:gd name="T115" fmla="*/ 2147483647 h 1873"/>
                <a:gd name="T116" fmla="*/ 2147483647 w 1006"/>
                <a:gd name="T117" fmla="*/ 2147483647 h 1873"/>
                <a:gd name="T118" fmla="*/ 2147483647 w 1006"/>
                <a:gd name="T119" fmla="*/ 2147483647 h 1873"/>
                <a:gd name="T120" fmla="*/ 2147483647 w 1006"/>
                <a:gd name="T121" fmla="*/ 2147483647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21" name="Freeform 195"/>
            <p:cNvSpPr>
              <a:spLocks noChangeAspect="1"/>
            </p:cNvSpPr>
            <p:nvPr/>
          </p:nvSpPr>
          <p:spPr bwMode="auto">
            <a:xfrm>
              <a:off x="9918" y="10537"/>
              <a:ext cx="1992" cy="3906"/>
            </a:xfrm>
            <a:custGeom>
              <a:avLst/>
              <a:gdLst>
                <a:gd name="T0" fmla="*/ 2147483647 w 1248"/>
                <a:gd name="T1" fmla="*/ 2147483647 h 2454"/>
                <a:gd name="T2" fmla="*/ 2147483647 w 1248"/>
                <a:gd name="T3" fmla="*/ 2147483647 h 2454"/>
                <a:gd name="T4" fmla="*/ 2147483647 w 1248"/>
                <a:gd name="T5" fmla="*/ 2147483647 h 2454"/>
                <a:gd name="T6" fmla="*/ 2147483647 w 1248"/>
                <a:gd name="T7" fmla="*/ 2147483647 h 2454"/>
                <a:gd name="T8" fmla="*/ 2147483647 w 1248"/>
                <a:gd name="T9" fmla="*/ 2147483647 h 2454"/>
                <a:gd name="T10" fmla="*/ 2147483647 w 1248"/>
                <a:gd name="T11" fmla="*/ 2147483647 h 2454"/>
                <a:gd name="T12" fmla="*/ 2147483647 w 1248"/>
                <a:gd name="T13" fmla="*/ 2147483647 h 2454"/>
                <a:gd name="T14" fmla="*/ 2147483647 w 1248"/>
                <a:gd name="T15" fmla="*/ 2147483647 h 2454"/>
                <a:gd name="T16" fmla="*/ 2147483647 w 1248"/>
                <a:gd name="T17" fmla="*/ 2147483647 h 2454"/>
                <a:gd name="T18" fmla="*/ 2147483647 w 1248"/>
                <a:gd name="T19" fmla="*/ 2147483647 h 2454"/>
                <a:gd name="T20" fmla="*/ 2147483647 w 1248"/>
                <a:gd name="T21" fmla="*/ 2147483647 h 2454"/>
                <a:gd name="T22" fmla="*/ 2147483647 w 1248"/>
                <a:gd name="T23" fmla="*/ 2147483647 h 2454"/>
                <a:gd name="T24" fmla="*/ 2147483647 w 1248"/>
                <a:gd name="T25" fmla="*/ 2147483647 h 2454"/>
                <a:gd name="T26" fmla="*/ 2147483647 w 1248"/>
                <a:gd name="T27" fmla="*/ 2147483647 h 2454"/>
                <a:gd name="T28" fmla="*/ 2147483647 w 1248"/>
                <a:gd name="T29" fmla="*/ 2147483647 h 2454"/>
                <a:gd name="T30" fmla="*/ 2147483647 w 1248"/>
                <a:gd name="T31" fmla="*/ 2147483647 h 2454"/>
                <a:gd name="T32" fmla="*/ 2147483647 w 1248"/>
                <a:gd name="T33" fmla="*/ 2147483647 h 2454"/>
                <a:gd name="T34" fmla="*/ 2147483647 w 1248"/>
                <a:gd name="T35" fmla="*/ 2147483647 h 2454"/>
                <a:gd name="T36" fmla="*/ 2147483647 w 1248"/>
                <a:gd name="T37" fmla="*/ 2147483647 h 2454"/>
                <a:gd name="T38" fmla="*/ 2147483647 w 1248"/>
                <a:gd name="T39" fmla="*/ 2147483647 h 2454"/>
                <a:gd name="T40" fmla="*/ 2147483647 w 1248"/>
                <a:gd name="T41" fmla="*/ 2147483647 h 2454"/>
                <a:gd name="T42" fmla="*/ 2147483647 w 1248"/>
                <a:gd name="T43" fmla="*/ 2147483647 h 2454"/>
                <a:gd name="T44" fmla="*/ 2147483647 w 1248"/>
                <a:gd name="T45" fmla="*/ 2147483647 h 2454"/>
                <a:gd name="T46" fmla="*/ 2147483647 w 1248"/>
                <a:gd name="T47" fmla="*/ 2147483647 h 2454"/>
                <a:gd name="T48" fmla="*/ 2147483647 w 1248"/>
                <a:gd name="T49" fmla="*/ 2147483647 h 2454"/>
                <a:gd name="T50" fmla="*/ 2147483647 w 1248"/>
                <a:gd name="T51" fmla="*/ 2147483647 h 2454"/>
                <a:gd name="T52" fmla="*/ 2147483647 w 1248"/>
                <a:gd name="T53" fmla="*/ 2147483647 h 2454"/>
                <a:gd name="T54" fmla="*/ 2147483647 w 1248"/>
                <a:gd name="T55" fmla="*/ 2147483647 h 2454"/>
                <a:gd name="T56" fmla="*/ 2147483647 w 1248"/>
                <a:gd name="T57" fmla="*/ 2147483647 h 2454"/>
                <a:gd name="T58" fmla="*/ 2147483647 w 1248"/>
                <a:gd name="T59" fmla="*/ 2147483647 h 2454"/>
                <a:gd name="T60" fmla="*/ 2147483647 w 1248"/>
                <a:gd name="T61" fmla="*/ 2147483647 h 2454"/>
                <a:gd name="T62" fmla="*/ 2147483647 w 1248"/>
                <a:gd name="T63" fmla="*/ 2147483647 h 2454"/>
                <a:gd name="T64" fmla="*/ 2147483647 w 1248"/>
                <a:gd name="T65" fmla="*/ 2147483647 h 2454"/>
                <a:gd name="T66" fmla="*/ 2147483647 w 1248"/>
                <a:gd name="T67" fmla="*/ 2147483647 h 2454"/>
                <a:gd name="T68" fmla="*/ 2147483647 w 1248"/>
                <a:gd name="T69" fmla="*/ 2147483647 h 2454"/>
                <a:gd name="T70" fmla="*/ 2147483647 w 1248"/>
                <a:gd name="T71" fmla="*/ 2147483647 h 2454"/>
                <a:gd name="T72" fmla="*/ 2147483647 w 1248"/>
                <a:gd name="T73" fmla="*/ 2147483647 h 2454"/>
                <a:gd name="T74" fmla="*/ 2147483647 w 1248"/>
                <a:gd name="T75" fmla="*/ 2147483647 h 2454"/>
                <a:gd name="T76" fmla="*/ 2147483647 w 1248"/>
                <a:gd name="T77" fmla="*/ 2147483647 h 2454"/>
                <a:gd name="T78" fmla="*/ 2147483647 w 1248"/>
                <a:gd name="T79" fmla="*/ 2147483647 h 2454"/>
                <a:gd name="T80" fmla="*/ 2147483647 w 1248"/>
                <a:gd name="T81" fmla="*/ 2147483647 h 2454"/>
                <a:gd name="T82" fmla="*/ 2147483647 w 1248"/>
                <a:gd name="T83" fmla="*/ 2147483647 h 2454"/>
                <a:gd name="T84" fmla="*/ 2147483647 w 1248"/>
                <a:gd name="T85" fmla="*/ 2147483647 h 2454"/>
                <a:gd name="T86" fmla="*/ 2147483647 w 1248"/>
                <a:gd name="T87" fmla="*/ 2147483647 h 2454"/>
                <a:gd name="T88" fmla="*/ 2147483647 w 1248"/>
                <a:gd name="T89" fmla="*/ 2147483647 h 2454"/>
                <a:gd name="T90" fmla="*/ 2147483647 w 1248"/>
                <a:gd name="T91" fmla="*/ 2147483647 h 2454"/>
                <a:gd name="T92" fmla="*/ 2147483647 w 1248"/>
                <a:gd name="T93" fmla="*/ 2147483647 h 2454"/>
                <a:gd name="T94" fmla="*/ 2147483647 w 1248"/>
                <a:gd name="T95" fmla="*/ 2147483647 h 2454"/>
                <a:gd name="T96" fmla="*/ 2147483647 w 1248"/>
                <a:gd name="T97" fmla="*/ 2147483647 h 2454"/>
                <a:gd name="T98" fmla="*/ 2147483647 w 1248"/>
                <a:gd name="T99" fmla="*/ 2147483647 h 2454"/>
                <a:gd name="T100" fmla="*/ 2147483647 w 1248"/>
                <a:gd name="T101" fmla="*/ 2147483647 h 2454"/>
                <a:gd name="T102" fmla="*/ 2147483647 w 1248"/>
                <a:gd name="T103" fmla="*/ 2147483647 h 2454"/>
                <a:gd name="T104" fmla="*/ 2147483647 w 1248"/>
                <a:gd name="T105" fmla="*/ 2147483647 h 2454"/>
                <a:gd name="T106" fmla="*/ 2147483647 w 1248"/>
                <a:gd name="T107" fmla="*/ 2147483647 h 2454"/>
                <a:gd name="T108" fmla="*/ 2147483647 w 1248"/>
                <a:gd name="T109" fmla="*/ 2147483647 h 2454"/>
                <a:gd name="T110" fmla="*/ 2147483647 w 1248"/>
                <a:gd name="T111" fmla="*/ 2147483647 h 2454"/>
                <a:gd name="T112" fmla="*/ 2147483647 w 1248"/>
                <a:gd name="T113" fmla="*/ 2147483647 h 2454"/>
                <a:gd name="T114" fmla="*/ 2147483647 w 1248"/>
                <a:gd name="T115" fmla="*/ 2147483647 h 2454"/>
                <a:gd name="T116" fmla="*/ 2147483647 w 1248"/>
                <a:gd name="T117" fmla="*/ 2147483647 h 2454"/>
                <a:gd name="T118" fmla="*/ 2147483647 w 1248"/>
                <a:gd name="T119" fmla="*/ 2147483647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noFill/>
            <a:ln w="0">
              <a:solidFill>
                <a:srgbClr val="000000"/>
              </a:solidFill>
              <a:round/>
              <a:headEnd/>
              <a:tailEnd/>
            </a:ln>
          </p:spPr>
          <p:txBody>
            <a:bodyPr/>
            <a:lstStyle/>
            <a:p>
              <a:endParaRPr lang="ja-JP" altLang="en-US"/>
            </a:p>
          </p:txBody>
        </p:sp>
        <p:sp>
          <p:nvSpPr>
            <p:cNvPr id="3222" name="Freeform 196"/>
            <p:cNvSpPr>
              <a:spLocks noChangeAspect="1"/>
            </p:cNvSpPr>
            <p:nvPr/>
          </p:nvSpPr>
          <p:spPr bwMode="auto">
            <a:xfrm>
              <a:off x="10909" y="7786"/>
              <a:ext cx="1923" cy="1377"/>
            </a:xfrm>
            <a:custGeom>
              <a:avLst/>
              <a:gdLst>
                <a:gd name="T0" fmla="*/ 2147483647 w 1205"/>
                <a:gd name="T1" fmla="*/ 2147483647 h 865"/>
                <a:gd name="T2" fmla="*/ 2147483647 w 1205"/>
                <a:gd name="T3" fmla="*/ 2147483647 h 865"/>
                <a:gd name="T4" fmla="*/ 2147483647 w 1205"/>
                <a:gd name="T5" fmla="*/ 2147483647 h 865"/>
                <a:gd name="T6" fmla="*/ 2147483647 w 1205"/>
                <a:gd name="T7" fmla="*/ 2147483647 h 865"/>
                <a:gd name="T8" fmla="*/ 2147483647 w 1205"/>
                <a:gd name="T9" fmla="*/ 2147483647 h 865"/>
                <a:gd name="T10" fmla="*/ 2147483647 w 1205"/>
                <a:gd name="T11" fmla="*/ 2147483647 h 865"/>
                <a:gd name="T12" fmla="*/ 2147483647 w 1205"/>
                <a:gd name="T13" fmla="*/ 2147483647 h 865"/>
                <a:gd name="T14" fmla="*/ 2147483647 w 1205"/>
                <a:gd name="T15" fmla="*/ 2147483647 h 865"/>
                <a:gd name="T16" fmla="*/ 2147483647 w 1205"/>
                <a:gd name="T17" fmla="*/ 2147483647 h 865"/>
                <a:gd name="T18" fmla="*/ 2147483647 w 1205"/>
                <a:gd name="T19" fmla="*/ 2147483647 h 865"/>
                <a:gd name="T20" fmla="*/ 2147483647 w 1205"/>
                <a:gd name="T21" fmla="*/ 2147483647 h 865"/>
                <a:gd name="T22" fmla="*/ 2147483647 w 1205"/>
                <a:gd name="T23" fmla="*/ 2147483647 h 865"/>
                <a:gd name="T24" fmla="*/ 2147483647 w 1205"/>
                <a:gd name="T25" fmla="*/ 2147483647 h 865"/>
                <a:gd name="T26" fmla="*/ 2147483647 w 1205"/>
                <a:gd name="T27" fmla="*/ 2147483647 h 865"/>
                <a:gd name="T28" fmla="*/ 2147483647 w 1205"/>
                <a:gd name="T29" fmla="*/ 2147483647 h 865"/>
                <a:gd name="T30" fmla="*/ 2147483647 w 1205"/>
                <a:gd name="T31" fmla="*/ 2147483647 h 865"/>
                <a:gd name="T32" fmla="*/ 2147483647 w 1205"/>
                <a:gd name="T33" fmla="*/ 2147483647 h 865"/>
                <a:gd name="T34" fmla="*/ 2147483647 w 1205"/>
                <a:gd name="T35" fmla="*/ 2147483647 h 865"/>
                <a:gd name="T36" fmla="*/ 2147483647 w 1205"/>
                <a:gd name="T37" fmla="*/ 2147483647 h 865"/>
                <a:gd name="T38" fmla="*/ 2147483647 w 1205"/>
                <a:gd name="T39" fmla="*/ 2147483647 h 865"/>
                <a:gd name="T40" fmla="*/ 2147483647 w 1205"/>
                <a:gd name="T41" fmla="*/ 2147483647 h 865"/>
                <a:gd name="T42" fmla="*/ 2147483647 w 1205"/>
                <a:gd name="T43" fmla="*/ 2147483647 h 865"/>
                <a:gd name="T44" fmla="*/ 2147483647 w 1205"/>
                <a:gd name="T45" fmla="*/ 2147483647 h 865"/>
                <a:gd name="T46" fmla="*/ 2147483647 w 1205"/>
                <a:gd name="T47" fmla="*/ 2147483647 h 865"/>
                <a:gd name="T48" fmla="*/ 2147483647 w 1205"/>
                <a:gd name="T49" fmla="*/ 2147483647 h 865"/>
                <a:gd name="T50" fmla="*/ 2147483647 w 1205"/>
                <a:gd name="T51" fmla="*/ 2147483647 h 865"/>
                <a:gd name="T52" fmla="*/ 2147483647 w 1205"/>
                <a:gd name="T53" fmla="*/ 2147483647 h 865"/>
                <a:gd name="T54" fmla="*/ 2147483647 w 1205"/>
                <a:gd name="T55" fmla="*/ 2147483647 h 865"/>
                <a:gd name="T56" fmla="*/ 2147483647 w 1205"/>
                <a:gd name="T57" fmla="*/ 2147483647 h 865"/>
                <a:gd name="T58" fmla="*/ 2147483647 w 1205"/>
                <a:gd name="T59" fmla="*/ 2147483647 h 865"/>
                <a:gd name="T60" fmla="*/ 2147483647 w 1205"/>
                <a:gd name="T61" fmla="*/ 2147483647 h 865"/>
                <a:gd name="T62" fmla="*/ 2147483647 w 1205"/>
                <a:gd name="T63" fmla="*/ 2147483647 h 865"/>
                <a:gd name="T64" fmla="*/ 2147483647 w 1205"/>
                <a:gd name="T65" fmla="*/ 2147483647 h 865"/>
                <a:gd name="T66" fmla="*/ 2147483647 w 1205"/>
                <a:gd name="T67" fmla="*/ 2147483647 h 865"/>
                <a:gd name="T68" fmla="*/ 2147483647 w 1205"/>
                <a:gd name="T69" fmla="*/ 2147483647 h 865"/>
                <a:gd name="T70" fmla="*/ 2147483647 w 1205"/>
                <a:gd name="T71" fmla="*/ 2147483647 h 865"/>
                <a:gd name="T72" fmla="*/ 2147483647 w 1205"/>
                <a:gd name="T73" fmla="*/ 2147483647 h 865"/>
                <a:gd name="T74" fmla="*/ 2147483647 w 1205"/>
                <a:gd name="T75" fmla="*/ 2147483647 h 865"/>
                <a:gd name="T76" fmla="*/ 2147483647 w 1205"/>
                <a:gd name="T77" fmla="*/ 2147483647 h 865"/>
                <a:gd name="T78" fmla="*/ 2147483647 w 1205"/>
                <a:gd name="T79" fmla="*/ 2147483647 h 865"/>
                <a:gd name="T80" fmla="*/ 2147483647 w 1205"/>
                <a:gd name="T81" fmla="*/ 2147483647 h 865"/>
                <a:gd name="T82" fmla="*/ 0 w 1205"/>
                <a:gd name="T83" fmla="*/ 2147483647 h 865"/>
                <a:gd name="T84" fmla="*/ 2147483647 w 1205"/>
                <a:gd name="T85" fmla="*/ 2147483647 h 865"/>
                <a:gd name="T86" fmla="*/ 2147483647 w 1205"/>
                <a:gd name="T87" fmla="*/ 2147483647 h 865"/>
                <a:gd name="T88" fmla="*/ 2147483647 w 1205"/>
                <a:gd name="T89" fmla="*/ 2147483647 h 865"/>
                <a:gd name="T90" fmla="*/ 2147483647 w 1205"/>
                <a:gd name="T91" fmla="*/ 2147483647 h 865"/>
                <a:gd name="T92" fmla="*/ 2147483647 w 1205"/>
                <a:gd name="T93" fmla="*/ 2147483647 h 865"/>
                <a:gd name="T94" fmla="*/ 2147483647 w 1205"/>
                <a:gd name="T95" fmla="*/ 2147483647 h 865"/>
                <a:gd name="T96" fmla="*/ 2147483647 w 1205"/>
                <a:gd name="T97" fmla="*/ 2147483647 h 865"/>
                <a:gd name="T98" fmla="*/ 2147483647 w 1205"/>
                <a:gd name="T99" fmla="*/ 2147483647 h 865"/>
                <a:gd name="T100" fmla="*/ 2147483647 w 1205"/>
                <a:gd name="T101" fmla="*/ 2147483647 h 865"/>
                <a:gd name="T102" fmla="*/ 2147483647 w 1205"/>
                <a:gd name="T103" fmla="*/ 2147483647 h 865"/>
                <a:gd name="T104" fmla="*/ 2147483647 w 1205"/>
                <a:gd name="T105" fmla="*/ 2147483647 h 865"/>
                <a:gd name="T106" fmla="*/ 2147483647 w 1205"/>
                <a:gd name="T107" fmla="*/ 2147483647 h 865"/>
                <a:gd name="T108" fmla="*/ 2147483647 w 1205"/>
                <a:gd name="T109" fmla="*/ 2147483647 h 865"/>
                <a:gd name="T110" fmla="*/ 2147483647 w 1205"/>
                <a:gd name="T111" fmla="*/ 2147483647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noFill/>
            <a:ln w="0">
              <a:solidFill>
                <a:srgbClr val="000000"/>
              </a:solidFill>
              <a:round/>
              <a:headEnd/>
              <a:tailEnd/>
            </a:ln>
          </p:spPr>
          <p:txBody>
            <a:bodyPr/>
            <a:lstStyle/>
            <a:p>
              <a:endParaRPr lang="ja-JP" altLang="en-US"/>
            </a:p>
          </p:txBody>
        </p:sp>
        <p:sp>
          <p:nvSpPr>
            <p:cNvPr id="3223" name="Freeform 197" descr="50%"/>
            <p:cNvSpPr>
              <a:spLocks noChangeAspect="1"/>
            </p:cNvSpPr>
            <p:nvPr/>
          </p:nvSpPr>
          <p:spPr bwMode="auto">
            <a:xfrm>
              <a:off x="9278" y="1802"/>
              <a:ext cx="3396" cy="3432"/>
            </a:xfrm>
            <a:custGeom>
              <a:avLst/>
              <a:gdLst>
                <a:gd name="T0" fmla="*/ 2147483647 w 2128"/>
                <a:gd name="T1" fmla="*/ 2147483647 h 2156"/>
                <a:gd name="T2" fmla="*/ 2147483647 w 2128"/>
                <a:gd name="T3" fmla="*/ 2147483647 h 2156"/>
                <a:gd name="T4" fmla="*/ 2147483647 w 2128"/>
                <a:gd name="T5" fmla="*/ 2147483647 h 2156"/>
                <a:gd name="T6" fmla="*/ 2147483647 w 2128"/>
                <a:gd name="T7" fmla="*/ 2147483647 h 2156"/>
                <a:gd name="T8" fmla="*/ 2147483647 w 2128"/>
                <a:gd name="T9" fmla="*/ 2147483647 h 2156"/>
                <a:gd name="T10" fmla="*/ 2147483647 w 2128"/>
                <a:gd name="T11" fmla="*/ 2147483647 h 2156"/>
                <a:gd name="T12" fmla="*/ 2147483647 w 2128"/>
                <a:gd name="T13" fmla="*/ 2147483647 h 2156"/>
                <a:gd name="T14" fmla="*/ 2147483647 w 2128"/>
                <a:gd name="T15" fmla="*/ 2147483647 h 2156"/>
                <a:gd name="T16" fmla="*/ 2147483647 w 2128"/>
                <a:gd name="T17" fmla="*/ 2147483647 h 2156"/>
                <a:gd name="T18" fmla="*/ 2147483647 w 2128"/>
                <a:gd name="T19" fmla="*/ 2147483647 h 2156"/>
                <a:gd name="T20" fmla="*/ 2147483647 w 2128"/>
                <a:gd name="T21" fmla="*/ 2147483647 h 2156"/>
                <a:gd name="T22" fmla="*/ 2147483647 w 2128"/>
                <a:gd name="T23" fmla="*/ 2147483647 h 2156"/>
                <a:gd name="T24" fmla="*/ 2147483647 w 2128"/>
                <a:gd name="T25" fmla="*/ 2147483647 h 2156"/>
                <a:gd name="T26" fmla="*/ 2147483647 w 2128"/>
                <a:gd name="T27" fmla="*/ 2147483647 h 2156"/>
                <a:gd name="T28" fmla="*/ 2147483647 w 2128"/>
                <a:gd name="T29" fmla="*/ 2147483647 h 2156"/>
                <a:gd name="T30" fmla="*/ 2147483647 w 2128"/>
                <a:gd name="T31" fmla="*/ 2147483647 h 2156"/>
                <a:gd name="T32" fmla="*/ 2147483647 w 2128"/>
                <a:gd name="T33" fmla="*/ 2147483647 h 2156"/>
                <a:gd name="T34" fmla="*/ 2147483647 w 2128"/>
                <a:gd name="T35" fmla="*/ 2147483647 h 2156"/>
                <a:gd name="T36" fmla="*/ 2147483647 w 2128"/>
                <a:gd name="T37" fmla="*/ 2147483647 h 2156"/>
                <a:gd name="T38" fmla="*/ 2147483647 w 2128"/>
                <a:gd name="T39" fmla="*/ 2147483647 h 2156"/>
                <a:gd name="T40" fmla="*/ 2147483647 w 2128"/>
                <a:gd name="T41" fmla="*/ 2147483647 h 2156"/>
                <a:gd name="T42" fmla="*/ 2147483647 w 2128"/>
                <a:gd name="T43" fmla="*/ 2147483647 h 2156"/>
                <a:gd name="T44" fmla="*/ 2147483647 w 2128"/>
                <a:gd name="T45" fmla="*/ 2147483647 h 2156"/>
                <a:gd name="T46" fmla="*/ 2147483647 w 2128"/>
                <a:gd name="T47" fmla="*/ 2147483647 h 2156"/>
                <a:gd name="T48" fmla="*/ 2147483647 w 2128"/>
                <a:gd name="T49" fmla="*/ 2147483647 h 2156"/>
                <a:gd name="T50" fmla="*/ 2147483647 w 2128"/>
                <a:gd name="T51" fmla="*/ 2147483647 h 2156"/>
                <a:gd name="T52" fmla="*/ 2147483647 w 2128"/>
                <a:gd name="T53" fmla="*/ 2147483647 h 2156"/>
                <a:gd name="T54" fmla="*/ 2147483647 w 2128"/>
                <a:gd name="T55" fmla="*/ 2147483647 h 2156"/>
                <a:gd name="T56" fmla="*/ 2147483647 w 2128"/>
                <a:gd name="T57" fmla="*/ 2147483647 h 2156"/>
                <a:gd name="T58" fmla="*/ 0 w 2128"/>
                <a:gd name="T59" fmla="*/ 2147483647 h 2156"/>
                <a:gd name="T60" fmla="*/ 0 w 2128"/>
                <a:gd name="T61" fmla="*/ 2147483647 h 2156"/>
                <a:gd name="T62" fmla="*/ 2147483647 w 2128"/>
                <a:gd name="T63" fmla="*/ 2147483647 h 2156"/>
                <a:gd name="T64" fmla="*/ 2147483647 w 2128"/>
                <a:gd name="T65" fmla="*/ 2147483647 h 2156"/>
                <a:gd name="T66" fmla="*/ 2147483647 w 2128"/>
                <a:gd name="T67" fmla="*/ 2147483647 h 2156"/>
                <a:gd name="T68" fmla="*/ 2147483647 w 2128"/>
                <a:gd name="T69" fmla="*/ 2147483647 h 2156"/>
                <a:gd name="T70" fmla="*/ 2147483647 w 2128"/>
                <a:gd name="T71" fmla="*/ 2147483647 h 2156"/>
                <a:gd name="T72" fmla="*/ 2147483647 w 2128"/>
                <a:gd name="T73" fmla="*/ 2147483647 h 2156"/>
                <a:gd name="T74" fmla="*/ 2147483647 w 2128"/>
                <a:gd name="T75" fmla="*/ 2147483647 h 2156"/>
                <a:gd name="T76" fmla="*/ 2147483647 w 2128"/>
                <a:gd name="T77" fmla="*/ 2147483647 h 2156"/>
                <a:gd name="T78" fmla="*/ 2147483647 w 2128"/>
                <a:gd name="T79" fmla="*/ 2147483647 h 2156"/>
                <a:gd name="T80" fmla="*/ 2147483647 w 2128"/>
                <a:gd name="T81" fmla="*/ 2147483647 h 2156"/>
                <a:gd name="T82" fmla="*/ 2147483647 w 2128"/>
                <a:gd name="T83" fmla="*/ 2147483647 h 2156"/>
                <a:gd name="T84" fmla="*/ 2147483647 w 2128"/>
                <a:gd name="T85" fmla="*/ 2147483647 h 2156"/>
                <a:gd name="T86" fmla="*/ 2147483647 w 2128"/>
                <a:gd name="T87" fmla="*/ 2147483647 h 2156"/>
                <a:gd name="T88" fmla="*/ 2147483647 w 2128"/>
                <a:gd name="T89" fmla="*/ 2147483647 h 2156"/>
                <a:gd name="T90" fmla="*/ 2147483647 w 2128"/>
                <a:gd name="T91" fmla="*/ 2147483647 h 2156"/>
                <a:gd name="T92" fmla="*/ 2147483647 w 2128"/>
                <a:gd name="T93" fmla="*/ 2147483647 h 2156"/>
                <a:gd name="T94" fmla="*/ 2147483647 w 2128"/>
                <a:gd name="T95" fmla="*/ 2147483647 h 2156"/>
                <a:gd name="T96" fmla="*/ 2147483647 w 2128"/>
                <a:gd name="T97" fmla="*/ 2147483647 h 2156"/>
                <a:gd name="T98" fmla="*/ 2147483647 w 2128"/>
                <a:gd name="T99" fmla="*/ 2147483647 h 2156"/>
                <a:gd name="T100" fmla="*/ 2147483647 w 2128"/>
                <a:gd name="T101" fmla="*/ 2147483647 h 2156"/>
                <a:gd name="T102" fmla="*/ 2147483647 w 2128"/>
                <a:gd name="T103" fmla="*/ 2147483647 h 2156"/>
                <a:gd name="T104" fmla="*/ 2147483647 w 2128"/>
                <a:gd name="T105" fmla="*/ 2147483647 h 2156"/>
                <a:gd name="T106" fmla="*/ 2147483647 w 2128"/>
                <a:gd name="T107" fmla="*/ 2147483647 h 2156"/>
                <a:gd name="T108" fmla="*/ 2147483647 w 2128"/>
                <a:gd name="T109" fmla="*/ 2147483647 h 2156"/>
                <a:gd name="T110" fmla="*/ 2147483647 w 2128"/>
                <a:gd name="T111" fmla="*/ 2147483647 h 2156"/>
                <a:gd name="T112" fmla="*/ 2147483647 w 2128"/>
                <a:gd name="T113" fmla="*/ 2147483647 h 2156"/>
                <a:gd name="T114" fmla="*/ 2147483647 w 2128"/>
                <a:gd name="T115" fmla="*/ 2147483647 h 2156"/>
                <a:gd name="T116" fmla="*/ 2147483647 w 2128"/>
                <a:gd name="T117" fmla="*/ 2147483647 h 2156"/>
                <a:gd name="T118" fmla="*/ 2147483647 w 2128"/>
                <a:gd name="T119" fmla="*/ 2147483647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24" name="Freeform 198"/>
            <p:cNvSpPr>
              <a:spLocks noChangeAspect="1"/>
            </p:cNvSpPr>
            <p:nvPr/>
          </p:nvSpPr>
          <p:spPr bwMode="auto">
            <a:xfrm>
              <a:off x="6948" y="6161"/>
              <a:ext cx="1697" cy="1829"/>
            </a:xfrm>
            <a:custGeom>
              <a:avLst/>
              <a:gdLst>
                <a:gd name="T0" fmla="*/ 2147483647 w 1063"/>
                <a:gd name="T1" fmla="*/ 2147483647 h 1149"/>
                <a:gd name="T2" fmla="*/ 2147483647 w 1063"/>
                <a:gd name="T3" fmla="*/ 2147483647 h 1149"/>
                <a:gd name="T4" fmla="*/ 2147483647 w 1063"/>
                <a:gd name="T5" fmla="*/ 2147483647 h 1149"/>
                <a:gd name="T6" fmla="*/ 2147483647 w 1063"/>
                <a:gd name="T7" fmla="*/ 2147483647 h 1149"/>
                <a:gd name="T8" fmla="*/ 2147483647 w 1063"/>
                <a:gd name="T9" fmla="*/ 2147483647 h 1149"/>
                <a:gd name="T10" fmla="*/ 2147483647 w 1063"/>
                <a:gd name="T11" fmla="*/ 2147483647 h 1149"/>
                <a:gd name="T12" fmla="*/ 2147483647 w 1063"/>
                <a:gd name="T13" fmla="*/ 2147483647 h 1149"/>
                <a:gd name="T14" fmla="*/ 2147483647 w 1063"/>
                <a:gd name="T15" fmla="*/ 2147483647 h 1149"/>
                <a:gd name="T16" fmla="*/ 2147483647 w 1063"/>
                <a:gd name="T17" fmla="*/ 2147483647 h 1149"/>
                <a:gd name="T18" fmla="*/ 2147483647 w 1063"/>
                <a:gd name="T19" fmla="*/ 2147483647 h 1149"/>
                <a:gd name="T20" fmla="*/ 2147483647 w 1063"/>
                <a:gd name="T21" fmla="*/ 2147483647 h 1149"/>
                <a:gd name="T22" fmla="*/ 2147483647 w 1063"/>
                <a:gd name="T23" fmla="*/ 2147483647 h 1149"/>
                <a:gd name="T24" fmla="*/ 2147483647 w 1063"/>
                <a:gd name="T25" fmla="*/ 2147483647 h 1149"/>
                <a:gd name="T26" fmla="*/ 2147483647 w 1063"/>
                <a:gd name="T27" fmla="*/ 2147483647 h 1149"/>
                <a:gd name="T28" fmla="*/ 2147483647 w 1063"/>
                <a:gd name="T29" fmla="*/ 2147483647 h 1149"/>
                <a:gd name="T30" fmla="*/ 2147483647 w 1063"/>
                <a:gd name="T31" fmla="*/ 2147483647 h 1149"/>
                <a:gd name="T32" fmla="*/ 2147483647 w 1063"/>
                <a:gd name="T33" fmla="*/ 2147483647 h 1149"/>
                <a:gd name="T34" fmla="*/ 2147483647 w 1063"/>
                <a:gd name="T35" fmla="*/ 2147483647 h 1149"/>
                <a:gd name="T36" fmla="*/ 2147483647 w 1063"/>
                <a:gd name="T37" fmla="*/ 2147483647 h 1149"/>
                <a:gd name="T38" fmla="*/ 2147483647 w 1063"/>
                <a:gd name="T39" fmla="*/ 2147483647 h 1149"/>
                <a:gd name="T40" fmla="*/ 2147483647 w 1063"/>
                <a:gd name="T41" fmla="*/ 2147483647 h 1149"/>
                <a:gd name="T42" fmla="*/ 2147483647 w 1063"/>
                <a:gd name="T43" fmla="*/ 2147483647 h 1149"/>
                <a:gd name="T44" fmla="*/ 2147483647 w 1063"/>
                <a:gd name="T45" fmla="*/ 2147483647 h 1149"/>
                <a:gd name="T46" fmla="*/ 2147483647 w 1063"/>
                <a:gd name="T47" fmla="*/ 2147483647 h 1149"/>
                <a:gd name="T48" fmla="*/ 2147483647 w 1063"/>
                <a:gd name="T49" fmla="*/ 2147483647 h 1149"/>
                <a:gd name="T50" fmla="*/ 2147483647 w 1063"/>
                <a:gd name="T51" fmla="*/ 2147483647 h 1149"/>
                <a:gd name="T52" fmla="*/ 2147483647 w 1063"/>
                <a:gd name="T53" fmla="*/ 2147483647 h 1149"/>
                <a:gd name="T54" fmla="*/ 2147483647 w 1063"/>
                <a:gd name="T55" fmla="*/ 2147483647 h 1149"/>
                <a:gd name="T56" fmla="*/ 2147483647 w 1063"/>
                <a:gd name="T57" fmla="*/ 2147483647 h 1149"/>
                <a:gd name="T58" fmla="*/ 2147483647 w 1063"/>
                <a:gd name="T59" fmla="*/ 2147483647 h 1149"/>
                <a:gd name="T60" fmla="*/ 2147483647 w 1063"/>
                <a:gd name="T61" fmla="*/ 2147483647 h 1149"/>
                <a:gd name="T62" fmla="*/ 2147483647 w 1063"/>
                <a:gd name="T63" fmla="*/ 2147483647 h 1149"/>
                <a:gd name="T64" fmla="*/ 2147483647 w 1063"/>
                <a:gd name="T65" fmla="*/ 2147483647 h 1149"/>
                <a:gd name="T66" fmla="*/ 2147483647 w 1063"/>
                <a:gd name="T67" fmla="*/ 2147483647 h 1149"/>
                <a:gd name="T68" fmla="*/ 2147483647 w 1063"/>
                <a:gd name="T69" fmla="*/ 2147483647 h 1149"/>
                <a:gd name="T70" fmla="*/ 2147483647 w 1063"/>
                <a:gd name="T71" fmla="*/ 2147483647 h 1149"/>
                <a:gd name="T72" fmla="*/ 2147483647 w 1063"/>
                <a:gd name="T73" fmla="*/ 2147483647 h 1149"/>
                <a:gd name="T74" fmla="*/ 2147483647 w 1063"/>
                <a:gd name="T75" fmla="*/ 2147483647 h 1149"/>
                <a:gd name="T76" fmla="*/ 2147483647 w 1063"/>
                <a:gd name="T77" fmla="*/ 2147483647 h 1149"/>
                <a:gd name="T78" fmla="*/ 2147483647 w 1063"/>
                <a:gd name="T79" fmla="*/ 2147483647 h 1149"/>
                <a:gd name="T80" fmla="*/ 2147483647 w 1063"/>
                <a:gd name="T81" fmla="*/ 2147483647 h 1149"/>
                <a:gd name="T82" fmla="*/ 2147483647 w 1063"/>
                <a:gd name="T83" fmla="*/ 2147483647 h 1149"/>
                <a:gd name="T84" fmla="*/ 2147483647 w 1063"/>
                <a:gd name="T85" fmla="*/ 2147483647 h 1149"/>
                <a:gd name="T86" fmla="*/ 2147483647 w 1063"/>
                <a:gd name="T87" fmla="*/ 2147483647 h 1149"/>
                <a:gd name="T88" fmla="*/ 2147483647 w 1063"/>
                <a:gd name="T89" fmla="*/ 2147483647 h 1149"/>
                <a:gd name="T90" fmla="*/ 2147483647 w 1063"/>
                <a:gd name="T91" fmla="*/ 2147483647 h 1149"/>
                <a:gd name="T92" fmla="*/ 2147483647 w 1063"/>
                <a:gd name="T93" fmla="*/ 2147483647 h 1149"/>
                <a:gd name="T94" fmla="*/ 2147483647 w 1063"/>
                <a:gd name="T95" fmla="*/ 2147483647 h 1149"/>
                <a:gd name="T96" fmla="*/ 2147483647 w 1063"/>
                <a:gd name="T97" fmla="*/ 2147483647 h 1149"/>
                <a:gd name="T98" fmla="*/ 2147483647 w 1063"/>
                <a:gd name="T99" fmla="*/ 2147483647 h 1149"/>
                <a:gd name="T100" fmla="*/ 2147483647 w 1063"/>
                <a:gd name="T101" fmla="*/ 2147483647 h 1149"/>
                <a:gd name="T102" fmla="*/ 2147483647 w 1063"/>
                <a:gd name="T103" fmla="*/ 2147483647 h 1149"/>
                <a:gd name="T104" fmla="*/ 2147483647 w 1063"/>
                <a:gd name="T105" fmla="*/ 0 h 1149"/>
                <a:gd name="T106" fmla="*/ 2147483647 w 1063"/>
                <a:gd name="T107" fmla="*/ 2147483647 h 1149"/>
                <a:gd name="T108" fmla="*/ 2147483647 w 1063"/>
                <a:gd name="T109" fmla="*/ 2147483647 h 1149"/>
                <a:gd name="T110" fmla="*/ 2147483647 w 1063"/>
                <a:gd name="T111" fmla="*/ 2147483647 h 1149"/>
                <a:gd name="T112" fmla="*/ 2147483647 w 1063"/>
                <a:gd name="T113" fmla="*/ 2147483647 h 1149"/>
                <a:gd name="T114" fmla="*/ 2147483647 w 1063"/>
                <a:gd name="T115" fmla="*/ 2147483647 h 1149"/>
                <a:gd name="T116" fmla="*/ 2147483647 w 1063"/>
                <a:gd name="T117" fmla="*/ 2147483647 h 1149"/>
                <a:gd name="T118" fmla="*/ 2147483647 w 1063"/>
                <a:gd name="T119" fmla="*/ 2147483647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noFill/>
            <a:ln w="0">
              <a:solidFill>
                <a:srgbClr val="000000"/>
              </a:solidFill>
              <a:round/>
              <a:headEnd/>
              <a:tailEnd/>
            </a:ln>
          </p:spPr>
          <p:txBody>
            <a:bodyPr/>
            <a:lstStyle/>
            <a:p>
              <a:endParaRPr lang="ja-JP" altLang="en-US"/>
            </a:p>
          </p:txBody>
        </p:sp>
        <p:sp>
          <p:nvSpPr>
            <p:cNvPr id="3225" name="Freeform 199"/>
            <p:cNvSpPr>
              <a:spLocks noChangeAspect="1"/>
            </p:cNvSpPr>
            <p:nvPr/>
          </p:nvSpPr>
          <p:spPr bwMode="auto">
            <a:xfrm>
              <a:off x="11496" y="10564"/>
              <a:ext cx="2717" cy="4041"/>
            </a:xfrm>
            <a:custGeom>
              <a:avLst/>
              <a:gdLst>
                <a:gd name="T0" fmla="*/ 2147483647 w 1702"/>
                <a:gd name="T1" fmla="*/ 2147483647 h 2539"/>
                <a:gd name="T2" fmla="*/ 2147483647 w 1702"/>
                <a:gd name="T3" fmla="*/ 2147483647 h 2539"/>
                <a:gd name="T4" fmla="*/ 2147483647 w 1702"/>
                <a:gd name="T5" fmla="*/ 2147483647 h 2539"/>
                <a:gd name="T6" fmla="*/ 2147483647 w 1702"/>
                <a:gd name="T7" fmla="*/ 2147483647 h 2539"/>
                <a:gd name="T8" fmla="*/ 2147483647 w 1702"/>
                <a:gd name="T9" fmla="*/ 2147483647 h 2539"/>
                <a:gd name="T10" fmla="*/ 2147483647 w 1702"/>
                <a:gd name="T11" fmla="*/ 2147483647 h 2539"/>
                <a:gd name="T12" fmla="*/ 2147483647 w 1702"/>
                <a:gd name="T13" fmla="*/ 2147483647 h 2539"/>
                <a:gd name="T14" fmla="*/ 2147483647 w 1702"/>
                <a:gd name="T15" fmla="*/ 2147483647 h 2539"/>
                <a:gd name="T16" fmla="*/ 2147483647 w 1702"/>
                <a:gd name="T17" fmla="*/ 2147483647 h 2539"/>
                <a:gd name="T18" fmla="*/ 2147483647 w 1702"/>
                <a:gd name="T19" fmla="*/ 2147483647 h 2539"/>
                <a:gd name="T20" fmla="*/ 2147483647 w 1702"/>
                <a:gd name="T21" fmla="*/ 2147483647 h 2539"/>
                <a:gd name="T22" fmla="*/ 2147483647 w 1702"/>
                <a:gd name="T23" fmla="*/ 2147483647 h 2539"/>
                <a:gd name="T24" fmla="*/ 2147483647 w 1702"/>
                <a:gd name="T25" fmla="*/ 2147483647 h 2539"/>
                <a:gd name="T26" fmla="*/ 2147483647 w 1702"/>
                <a:gd name="T27" fmla="*/ 2147483647 h 2539"/>
                <a:gd name="T28" fmla="*/ 2147483647 w 1702"/>
                <a:gd name="T29" fmla="*/ 2147483647 h 2539"/>
                <a:gd name="T30" fmla="*/ 2147483647 w 1702"/>
                <a:gd name="T31" fmla="*/ 2147483647 h 2539"/>
                <a:gd name="T32" fmla="*/ 2147483647 w 1702"/>
                <a:gd name="T33" fmla="*/ 2147483647 h 2539"/>
                <a:gd name="T34" fmla="*/ 2147483647 w 1702"/>
                <a:gd name="T35" fmla="*/ 2147483647 h 2539"/>
                <a:gd name="T36" fmla="*/ 2147483647 w 1702"/>
                <a:gd name="T37" fmla="*/ 2147483647 h 2539"/>
                <a:gd name="T38" fmla="*/ 2147483647 w 1702"/>
                <a:gd name="T39" fmla="*/ 2147483647 h 2539"/>
                <a:gd name="T40" fmla="*/ 2147483647 w 1702"/>
                <a:gd name="T41" fmla="*/ 2147483647 h 2539"/>
                <a:gd name="T42" fmla="*/ 2147483647 w 1702"/>
                <a:gd name="T43" fmla="*/ 2147483647 h 2539"/>
                <a:gd name="T44" fmla="*/ 2147483647 w 1702"/>
                <a:gd name="T45" fmla="*/ 2147483647 h 2539"/>
                <a:gd name="T46" fmla="*/ 2147483647 w 1702"/>
                <a:gd name="T47" fmla="*/ 2147483647 h 2539"/>
                <a:gd name="T48" fmla="*/ 2147483647 w 1702"/>
                <a:gd name="T49" fmla="*/ 2147483647 h 2539"/>
                <a:gd name="T50" fmla="*/ 2147483647 w 1702"/>
                <a:gd name="T51" fmla="*/ 2147483647 h 2539"/>
                <a:gd name="T52" fmla="*/ 2147483647 w 1702"/>
                <a:gd name="T53" fmla="*/ 2147483647 h 2539"/>
                <a:gd name="T54" fmla="*/ 2147483647 w 1702"/>
                <a:gd name="T55" fmla="*/ 2147483647 h 2539"/>
                <a:gd name="T56" fmla="*/ 2147483647 w 1702"/>
                <a:gd name="T57" fmla="*/ 2147483647 h 2539"/>
                <a:gd name="T58" fmla="*/ 2147483647 w 1702"/>
                <a:gd name="T59" fmla="*/ 2147483647 h 2539"/>
                <a:gd name="T60" fmla="*/ 2147483647 w 1702"/>
                <a:gd name="T61" fmla="*/ 2147483647 h 2539"/>
                <a:gd name="T62" fmla="*/ 2147483647 w 1702"/>
                <a:gd name="T63" fmla="*/ 2147483647 h 2539"/>
                <a:gd name="T64" fmla="*/ 2147483647 w 1702"/>
                <a:gd name="T65" fmla="*/ 2147483647 h 2539"/>
                <a:gd name="T66" fmla="*/ 2147483647 w 1702"/>
                <a:gd name="T67" fmla="*/ 2147483647 h 2539"/>
                <a:gd name="T68" fmla="*/ 2147483647 w 1702"/>
                <a:gd name="T69" fmla="*/ 2147483647 h 2539"/>
                <a:gd name="T70" fmla="*/ 2147483647 w 1702"/>
                <a:gd name="T71" fmla="*/ 2147483647 h 2539"/>
                <a:gd name="T72" fmla="*/ 2147483647 w 1702"/>
                <a:gd name="T73" fmla="*/ 2147483647 h 2539"/>
                <a:gd name="T74" fmla="*/ 2147483647 w 1702"/>
                <a:gd name="T75" fmla="*/ 2147483647 h 2539"/>
                <a:gd name="T76" fmla="*/ 2147483647 w 1702"/>
                <a:gd name="T77" fmla="*/ 2147483647 h 2539"/>
                <a:gd name="T78" fmla="*/ 2147483647 w 1702"/>
                <a:gd name="T79" fmla="*/ 2147483647 h 2539"/>
                <a:gd name="T80" fmla="*/ 2147483647 w 1702"/>
                <a:gd name="T81" fmla="*/ 2147483647 h 2539"/>
                <a:gd name="T82" fmla="*/ 2147483647 w 1702"/>
                <a:gd name="T83" fmla="*/ 2147483647 h 2539"/>
                <a:gd name="T84" fmla="*/ 2147483647 w 1702"/>
                <a:gd name="T85" fmla="*/ 2147483647 h 2539"/>
                <a:gd name="T86" fmla="*/ 2147483647 w 1702"/>
                <a:gd name="T87" fmla="*/ 2147483647 h 2539"/>
                <a:gd name="T88" fmla="*/ 2147483647 w 1702"/>
                <a:gd name="T89" fmla="*/ 2147483647 h 2539"/>
                <a:gd name="T90" fmla="*/ 2147483647 w 1702"/>
                <a:gd name="T91" fmla="*/ 2147483647 h 2539"/>
                <a:gd name="T92" fmla="*/ 2147483647 w 1702"/>
                <a:gd name="T93" fmla="*/ 2147483647 h 2539"/>
                <a:gd name="T94" fmla="*/ 2147483647 w 1702"/>
                <a:gd name="T95" fmla="*/ 2147483647 h 2539"/>
                <a:gd name="T96" fmla="*/ 2147483647 w 1702"/>
                <a:gd name="T97" fmla="*/ 2147483647 h 2539"/>
                <a:gd name="T98" fmla="*/ 2147483647 w 1702"/>
                <a:gd name="T99" fmla="*/ 2147483647 h 2539"/>
                <a:gd name="T100" fmla="*/ 2147483647 w 1702"/>
                <a:gd name="T101" fmla="*/ 2147483647 h 2539"/>
                <a:gd name="T102" fmla="*/ 2147483647 w 1702"/>
                <a:gd name="T103" fmla="*/ 2147483647 h 2539"/>
                <a:gd name="T104" fmla="*/ 2147483647 w 1702"/>
                <a:gd name="T105" fmla="*/ 2147483647 h 2539"/>
                <a:gd name="T106" fmla="*/ 2147483647 w 1702"/>
                <a:gd name="T107" fmla="*/ 2147483647 h 2539"/>
                <a:gd name="T108" fmla="*/ 2147483647 w 1702"/>
                <a:gd name="T109" fmla="*/ 2147483647 h 2539"/>
                <a:gd name="T110" fmla="*/ 0 w 1702"/>
                <a:gd name="T111" fmla="*/ 2147483647 h 2539"/>
                <a:gd name="T112" fmla="*/ 0 w 1702"/>
                <a:gd name="T113" fmla="*/ 2147483647 h 2539"/>
                <a:gd name="T114" fmla="*/ 2147483647 w 1702"/>
                <a:gd name="T115" fmla="*/ 2147483647 h 2539"/>
                <a:gd name="T116" fmla="*/ 2147483647 w 1702"/>
                <a:gd name="T117" fmla="*/ 2147483647 h 2539"/>
                <a:gd name="T118" fmla="*/ 2147483647 w 1702"/>
                <a:gd name="T119" fmla="*/ 2147483647 h 2539"/>
                <a:gd name="T120" fmla="*/ 2147483647 w 1702"/>
                <a:gd name="T121" fmla="*/ 2147483647 h 2539"/>
                <a:gd name="T122" fmla="*/ 2147483647 w 1702"/>
                <a:gd name="T123" fmla="*/ 2147483647 h 2539"/>
                <a:gd name="T124" fmla="*/ 2147483647 w 1702"/>
                <a:gd name="T125" fmla="*/ 2147483647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noFill/>
            <a:ln w="0">
              <a:solidFill>
                <a:srgbClr val="000000"/>
              </a:solidFill>
              <a:round/>
              <a:headEnd/>
              <a:tailEnd/>
            </a:ln>
          </p:spPr>
          <p:txBody>
            <a:bodyPr/>
            <a:lstStyle/>
            <a:p>
              <a:endParaRPr lang="ja-JP" altLang="en-US"/>
            </a:p>
          </p:txBody>
        </p:sp>
        <p:sp>
          <p:nvSpPr>
            <p:cNvPr id="3226" name="Freeform 200" descr="50%"/>
            <p:cNvSpPr>
              <a:spLocks noChangeAspect="1"/>
            </p:cNvSpPr>
            <p:nvPr/>
          </p:nvSpPr>
          <p:spPr bwMode="auto">
            <a:xfrm>
              <a:off x="7649" y="5076"/>
              <a:ext cx="2852" cy="2641"/>
            </a:xfrm>
            <a:custGeom>
              <a:avLst/>
              <a:gdLst>
                <a:gd name="T0" fmla="*/ 2147483647 w 1787"/>
                <a:gd name="T1" fmla="*/ 2147483647 h 1659"/>
                <a:gd name="T2" fmla="*/ 2147483647 w 1787"/>
                <a:gd name="T3" fmla="*/ 2147483647 h 1659"/>
                <a:gd name="T4" fmla="*/ 2147483647 w 1787"/>
                <a:gd name="T5" fmla="*/ 2147483647 h 1659"/>
                <a:gd name="T6" fmla="*/ 2147483647 w 1787"/>
                <a:gd name="T7" fmla="*/ 2147483647 h 1659"/>
                <a:gd name="T8" fmla="*/ 2147483647 w 1787"/>
                <a:gd name="T9" fmla="*/ 2147483647 h 1659"/>
                <a:gd name="T10" fmla="*/ 2147483647 w 1787"/>
                <a:gd name="T11" fmla="*/ 2147483647 h 1659"/>
                <a:gd name="T12" fmla="*/ 2147483647 w 1787"/>
                <a:gd name="T13" fmla="*/ 2147483647 h 1659"/>
                <a:gd name="T14" fmla="*/ 2147483647 w 1787"/>
                <a:gd name="T15" fmla="*/ 2147483647 h 1659"/>
                <a:gd name="T16" fmla="*/ 2147483647 w 1787"/>
                <a:gd name="T17" fmla="*/ 2147483647 h 1659"/>
                <a:gd name="T18" fmla="*/ 2147483647 w 1787"/>
                <a:gd name="T19" fmla="*/ 2147483647 h 1659"/>
                <a:gd name="T20" fmla="*/ 2147483647 w 1787"/>
                <a:gd name="T21" fmla="*/ 2147483647 h 1659"/>
                <a:gd name="T22" fmla="*/ 2147483647 w 1787"/>
                <a:gd name="T23" fmla="*/ 2147483647 h 1659"/>
                <a:gd name="T24" fmla="*/ 2147483647 w 1787"/>
                <a:gd name="T25" fmla="*/ 2147483647 h 1659"/>
                <a:gd name="T26" fmla="*/ 2147483647 w 1787"/>
                <a:gd name="T27" fmla="*/ 2147483647 h 1659"/>
                <a:gd name="T28" fmla="*/ 2147483647 w 1787"/>
                <a:gd name="T29" fmla="*/ 2147483647 h 1659"/>
                <a:gd name="T30" fmla="*/ 2147483647 w 1787"/>
                <a:gd name="T31" fmla="*/ 2147483647 h 1659"/>
                <a:gd name="T32" fmla="*/ 2147483647 w 1787"/>
                <a:gd name="T33" fmla="*/ 2147483647 h 1659"/>
                <a:gd name="T34" fmla="*/ 2147483647 w 1787"/>
                <a:gd name="T35" fmla="*/ 2147483647 h 1659"/>
                <a:gd name="T36" fmla="*/ 2147483647 w 1787"/>
                <a:gd name="T37" fmla="*/ 2147483647 h 1659"/>
                <a:gd name="T38" fmla="*/ 2147483647 w 1787"/>
                <a:gd name="T39" fmla="*/ 2147483647 h 1659"/>
                <a:gd name="T40" fmla="*/ 2147483647 w 1787"/>
                <a:gd name="T41" fmla="*/ 2147483647 h 1659"/>
                <a:gd name="T42" fmla="*/ 2147483647 w 1787"/>
                <a:gd name="T43" fmla="*/ 2147483647 h 1659"/>
                <a:gd name="T44" fmla="*/ 2147483647 w 1787"/>
                <a:gd name="T45" fmla="*/ 2147483647 h 1659"/>
                <a:gd name="T46" fmla="*/ 2147483647 w 1787"/>
                <a:gd name="T47" fmla="*/ 2147483647 h 1659"/>
                <a:gd name="T48" fmla="*/ 2147483647 w 1787"/>
                <a:gd name="T49" fmla="*/ 2147483647 h 1659"/>
                <a:gd name="T50" fmla="*/ 2147483647 w 1787"/>
                <a:gd name="T51" fmla="*/ 2147483647 h 1659"/>
                <a:gd name="T52" fmla="*/ 2147483647 w 1787"/>
                <a:gd name="T53" fmla="*/ 2147483647 h 1659"/>
                <a:gd name="T54" fmla="*/ 2147483647 w 1787"/>
                <a:gd name="T55" fmla="*/ 2147483647 h 1659"/>
                <a:gd name="T56" fmla="*/ 2147483647 w 1787"/>
                <a:gd name="T57" fmla="*/ 2147483647 h 1659"/>
                <a:gd name="T58" fmla="*/ 2147483647 w 1787"/>
                <a:gd name="T59" fmla="*/ 2147483647 h 1659"/>
                <a:gd name="T60" fmla="*/ 2147483647 w 1787"/>
                <a:gd name="T61" fmla="*/ 2147483647 h 1659"/>
                <a:gd name="T62" fmla="*/ 2147483647 w 1787"/>
                <a:gd name="T63" fmla="*/ 2147483647 h 1659"/>
                <a:gd name="T64" fmla="*/ 2147483647 w 1787"/>
                <a:gd name="T65" fmla="*/ 2147483647 h 1659"/>
                <a:gd name="T66" fmla="*/ 2147483647 w 1787"/>
                <a:gd name="T67" fmla="*/ 2147483647 h 1659"/>
                <a:gd name="T68" fmla="*/ 2147483647 w 1787"/>
                <a:gd name="T69" fmla="*/ 2147483647 h 1659"/>
                <a:gd name="T70" fmla="*/ 2147483647 w 1787"/>
                <a:gd name="T71" fmla="*/ 2147483647 h 1659"/>
                <a:gd name="T72" fmla="*/ 2147483647 w 1787"/>
                <a:gd name="T73" fmla="*/ 2147483647 h 1659"/>
                <a:gd name="T74" fmla="*/ 2147483647 w 1787"/>
                <a:gd name="T75" fmla="*/ 2147483647 h 1659"/>
                <a:gd name="T76" fmla="*/ 2147483647 w 1787"/>
                <a:gd name="T77" fmla="*/ 2147483647 h 1659"/>
                <a:gd name="T78" fmla="*/ 2147483647 w 1787"/>
                <a:gd name="T79" fmla="*/ 2147483647 h 1659"/>
                <a:gd name="T80" fmla="*/ 2147483647 w 1787"/>
                <a:gd name="T81" fmla="*/ 2147483647 h 1659"/>
                <a:gd name="T82" fmla="*/ 2147483647 w 1787"/>
                <a:gd name="T83" fmla="*/ 2147483647 h 1659"/>
                <a:gd name="T84" fmla="*/ 2147483647 w 1787"/>
                <a:gd name="T85" fmla="*/ 2147483647 h 1659"/>
                <a:gd name="T86" fmla="*/ 2147483647 w 1787"/>
                <a:gd name="T87" fmla="*/ 2147483647 h 1659"/>
                <a:gd name="T88" fmla="*/ 2147483647 w 1787"/>
                <a:gd name="T89" fmla="*/ 2147483647 h 1659"/>
                <a:gd name="T90" fmla="*/ 2147483647 w 1787"/>
                <a:gd name="T91" fmla="*/ 2147483647 h 1659"/>
                <a:gd name="T92" fmla="*/ 2147483647 w 1787"/>
                <a:gd name="T93" fmla="*/ 2147483647 h 1659"/>
                <a:gd name="T94" fmla="*/ 2147483647 w 1787"/>
                <a:gd name="T95" fmla="*/ 2147483647 h 1659"/>
                <a:gd name="T96" fmla="*/ 2147483647 w 1787"/>
                <a:gd name="T97" fmla="*/ 2147483647 h 1659"/>
                <a:gd name="T98" fmla="*/ 2147483647 w 1787"/>
                <a:gd name="T99" fmla="*/ 2147483647 h 1659"/>
                <a:gd name="T100" fmla="*/ 2147483647 w 1787"/>
                <a:gd name="T101" fmla="*/ 2147483647 h 1659"/>
                <a:gd name="T102" fmla="*/ 2147483647 w 1787"/>
                <a:gd name="T103" fmla="*/ 2147483647 h 1659"/>
                <a:gd name="T104" fmla="*/ 2147483647 w 1787"/>
                <a:gd name="T105" fmla="*/ 2147483647 h 1659"/>
                <a:gd name="T106" fmla="*/ 2147483647 w 1787"/>
                <a:gd name="T107" fmla="*/ 2147483647 h 1659"/>
                <a:gd name="T108" fmla="*/ 2147483647 w 1787"/>
                <a:gd name="T109" fmla="*/ 2147483647 h 1659"/>
                <a:gd name="T110" fmla="*/ 2147483647 w 1787"/>
                <a:gd name="T111" fmla="*/ 2147483647 h 1659"/>
                <a:gd name="T112" fmla="*/ 2147483647 w 1787"/>
                <a:gd name="T113" fmla="*/ 2147483647 h 1659"/>
                <a:gd name="T114" fmla="*/ 2147483647 w 1787"/>
                <a:gd name="T115" fmla="*/ 2147483647 h 1659"/>
                <a:gd name="T116" fmla="*/ 2147483647 w 1787"/>
                <a:gd name="T117" fmla="*/ 2147483647 h 1659"/>
                <a:gd name="T118" fmla="*/ 2147483647 w 1787"/>
                <a:gd name="T119" fmla="*/ 2147483647 h 1659"/>
                <a:gd name="T120" fmla="*/ 2147483647 w 1787"/>
                <a:gd name="T121" fmla="*/ 2147483647 h 1659"/>
                <a:gd name="T122" fmla="*/ 2147483647 w 1787"/>
                <a:gd name="T123" fmla="*/ 2147483647 h 1659"/>
                <a:gd name="T124" fmla="*/ 2147483647 w 1787"/>
                <a:gd name="T125" fmla="*/ 2147483647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pattFill prst="pct50">
              <a:fgClr>
                <a:srgbClr val="000000"/>
              </a:fgClr>
              <a:bgClr>
                <a:srgbClr val="FFFFFF"/>
              </a:bgClr>
            </a:pattFill>
            <a:ln w="0">
              <a:solidFill>
                <a:srgbClr val="000000"/>
              </a:solidFill>
              <a:round/>
              <a:headEnd/>
              <a:tailEnd/>
            </a:ln>
          </p:spPr>
          <p:txBody>
            <a:bodyPr/>
            <a:lstStyle/>
            <a:p>
              <a:endParaRPr lang="ja-JP" altLang="en-US"/>
            </a:p>
          </p:txBody>
        </p:sp>
        <p:sp>
          <p:nvSpPr>
            <p:cNvPr id="3227" name="Freeform 201"/>
            <p:cNvSpPr>
              <a:spLocks noChangeAspect="1"/>
            </p:cNvSpPr>
            <p:nvPr/>
          </p:nvSpPr>
          <p:spPr bwMode="auto">
            <a:xfrm>
              <a:off x="5997" y="3021"/>
              <a:ext cx="3554" cy="3140"/>
            </a:xfrm>
            <a:custGeom>
              <a:avLst/>
              <a:gdLst>
                <a:gd name="T0" fmla="*/ 2147483647 w 2227"/>
                <a:gd name="T1" fmla="*/ 2147483647 h 1972"/>
                <a:gd name="T2" fmla="*/ 2147483647 w 2227"/>
                <a:gd name="T3" fmla="*/ 2147483647 h 1972"/>
                <a:gd name="T4" fmla="*/ 2147483647 w 2227"/>
                <a:gd name="T5" fmla="*/ 2147483647 h 1972"/>
                <a:gd name="T6" fmla="*/ 2147483647 w 2227"/>
                <a:gd name="T7" fmla="*/ 2147483647 h 1972"/>
                <a:gd name="T8" fmla="*/ 2147483647 w 2227"/>
                <a:gd name="T9" fmla="*/ 2147483647 h 1972"/>
                <a:gd name="T10" fmla="*/ 2147483647 w 2227"/>
                <a:gd name="T11" fmla="*/ 2147483647 h 1972"/>
                <a:gd name="T12" fmla="*/ 2147483647 w 2227"/>
                <a:gd name="T13" fmla="*/ 2147483647 h 1972"/>
                <a:gd name="T14" fmla="*/ 2147483647 w 2227"/>
                <a:gd name="T15" fmla="*/ 2147483647 h 1972"/>
                <a:gd name="T16" fmla="*/ 2147483647 w 2227"/>
                <a:gd name="T17" fmla="*/ 2147483647 h 1972"/>
                <a:gd name="T18" fmla="*/ 2147483647 w 2227"/>
                <a:gd name="T19" fmla="*/ 2147483647 h 1972"/>
                <a:gd name="T20" fmla="*/ 2147483647 w 2227"/>
                <a:gd name="T21" fmla="*/ 2147483647 h 1972"/>
                <a:gd name="T22" fmla="*/ 2147483647 w 2227"/>
                <a:gd name="T23" fmla="*/ 2147483647 h 1972"/>
                <a:gd name="T24" fmla="*/ 2147483647 w 2227"/>
                <a:gd name="T25" fmla="*/ 2147483647 h 1972"/>
                <a:gd name="T26" fmla="*/ 2147483647 w 2227"/>
                <a:gd name="T27" fmla="*/ 2147483647 h 1972"/>
                <a:gd name="T28" fmla="*/ 2147483647 w 2227"/>
                <a:gd name="T29" fmla="*/ 2147483647 h 1972"/>
                <a:gd name="T30" fmla="*/ 2147483647 w 2227"/>
                <a:gd name="T31" fmla="*/ 2147483647 h 1972"/>
                <a:gd name="T32" fmla="*/ 2147483647 w 2227"/>
                <a:gd name="T33" fmla="*/ 2147483647 h 1972"/>
                <a:gd name="T34" fmla="*/ 2147483647 w 2227"/>
                <a:gd name="T35" fmla="*/ 2147483647 h 1972"/>
                <a:gd name="T36" fmla="*/ 2147483647 w 2227"/>
                <a:gd name="T37" fmla="*/ 2147483647 h 1972"/>
                <a:gd name="T38" fmla="*/ 2147483647 w 2227"/>
                <a:gd name="T39" fmla="*/ 2147483647 h 1972"/>
                <a:gd name="T40" fmla="*/ 2147483647 w 2227"/>
                <a:gd name="T41" fmla="*/ 2147483647 h 1972"/>
                <a:gd name="T42" fmla="*/ 2147483647 w 2227"/>
                <a:gd name="T43" fmla="*/ 2147483647 h 1972"/>
                <a:gd name="T44" fmla="*/ 2147483647 w 2227"/>
                <a:gd name="T45" fmla="*/ 2147483647 h 1972"/>
                <a:gd name="T46" fmla="*/ 2147483647 w 2227"/>
                <a:gd name="T47" fmla="*/ 2147483647 h 1972"/>
                <a:gd name="T48" fmla="*/ 2147483647 w 2227"/>
                <a:gd name="T49" fmla="*/ 2147483647 h 1972"/>
                <a:gd name="T50" fmla="*/ 2147483647 w 2227"/>
                <a:gd name="T51" fmla="*/ 2147483647 h 1972"/>
                <a:gd name="T52" fmla="*/ 2147483647 w 2227"/>
                <a:gd name="T53" fmla="*/ 2147483647 h 1972"/>
                <a:gd name="T54" fmla="*/ 2147483647 w 2227"/>
                <a:gd name="T55" fmla="*/ 2147483647 h 1972"/>
                <a:gd name="T56" fmla="*/ 2147483647 w 2227"/>
                <a:gd name="T57" fmla="*/ 2147483647 h 1972"/>
                <a:gd name="T58" fmla="*/ 2147483647 w 2227"/>
                <a:gd name="T59" fmla="*/ 2147483647 h 1972"/>
                <a:gd name="T60" fmla="*/ 2147483647 w 2227"/>
                <a:gd name="T61" fmla="*/ 2147483647 h 1972"/>
                <a:gd name="T62" fmla="*/ 2147483647 w 2227"/>
                <a:gd name="T63" fmla="*/ 2147483647 h 1972"/>
                <a:gd name="T64" fmla="*/ 2147483647 w 2227"/>
                <a:gd name="T65" fmla="*/ 2147483647 h 1972"/>
                <a:gd name="T66" fmla="*/ 2147483647 w 2227"/>
                <a:gd name="T67" fmla="*/ 2147483647 h 1972"/>
                <a:gd name="T68" fmla="*/ 2147483647 w 2227"/>
                <a:gd name="T69" fmla="*/ 2147483647 h 1972"/>
                <a:gd name="T70" fmla="*/ 2147483647 w 2227"/>
                <a:gd name="T71" fmla="*/ 2147483647 h 1972"/>
                <a:gd name="T72" fmla="*/ 2147483647 w 2227"/>
                <a:gd name="T73" fmla="*/ 2147483647 h 1972"/>
                <a:gd name="T74" fmla="*/ 0 w 2227"/>
                <a:gd name="T75" fmla="*/ 2147483647 h 1972"/>
                <a:gd name="T76" fmla="*/ 2147483647 w 2227"/>
                <a:gd name="T77" fmla="*/ 2147483647 h 1972"/>
                <a:gd name="T78" fmla="*/ 2147483647 w 2227"/>
                <a:gd name="T79" fmla="*/ 2147483647 h 1972"/>
                <a:gd name="T80" fmla="*/ 2147483647 w 2227"/>
                <a:gd name="T81" fmla="*/ 2147483647 h 1972"/>
                <a:gd name="T82" fmla="*/ 2147483647 w 2227"/>
                <a:gd name="T83" fmla="*/ 2147483647 h 1972"/>
                <a:gd name="T84" fmla="*/ 2147483647 w 2227"/>
                <a:gd name="T85" fmla="*/ 2147483647 h 1972"/>
                <a:gd name="T86" fmla="*/ 2147483647 w 2227"/>
                <a:gd name="T87" fmla="*/ 2147483647 h 1972"/>
                <a:gd name="T88" fmla="*/ 2147483647 w 2227"/>
                <a:gd name="T89" fmla="*/ 2147483647 h 1972"/>
                <a:gd name="T90" fmla="*/ 2147483647 w 2227"/>
                <a:gd name="T91" fmla="*/ 2147483647 h 1972"/>
                <a:gd name="T92" fmla="*/ 2147483647 w 2227"/>
                <a:gd name="T93" fmla="*/ 2147483647 h 1972"/>
                <a:gd name="T94" fmla="*/ 2147483647 w 2227"/>
                <a:gd name="T95" fmla="*/ 2147483647 h 1972"/>
                <a:gd name="T96" fmla="*/ 2147483647 w 2227"/>
                <a:gd name="T97" fmla="*/ 2147483647 h 1972"/>
                <a:gd name="T98" fmla="*/ 2147483647 w 2227"/>
                <a:gd name="T99" fmla="*/ 2147483647 h 1972"/>
                <a:gd name="T100" fmla="*/ 2147483647 w 2227"/>
                <a:gd name="T101" fmla="*/ 2147483647 h 1972"/>
                <a:gd name="T102" fmla="*/ 2147483647 w 2227"/>
                <a:gd name="T103" fmla="*/ 2147483647 h 1972"/>
                <a:gd name="T104" fmla="*/ 2147483647 w 2227"/>
                <a:gd name="T105" fmla="*/ 2147483647 h 1972"/>
                <a:gd name="T106" fmla="*/ 2147483647 w 2227"/>
                <a:gd name="T107" fmla="*/ 2147483647 h 1972"/>
                <a:gd name="T108" fmla="*/ 2147483647 w 2227"/>
                <a:gd name="T109" fmla="*/ 2147483647 h 1972"/>
                <a:gd name="T110" fmla="*/ 2147483647 w 2227"/>
                <a:gd name="T111" fmla="*/ 2147483647 h 1972"/>
                <a:gd name="T112" fmla="*/ 2147483647 w 2227"/>
                <a:gd name="T113" fmla="*/ 2147483647 h 1972"/>
                <a:gd name="T114" fmla="*/ 2147483647 w 2227"/>
                <a:gd name="T115" fmla="*/ 2147483647 h 1972"/>
                <a:gd name="T116" fmla="*/ 2147483647 w 2227"/>
                <a:gd name="T117" fmla="*/ 2147483647 h 1972"/>
                <a:gd name="T118" fmla="*/ 2147483647 w 2227"/>
                <a:gd name="T119" fmla="*/ 2147483647 h 1972"/>
                <a:gd name="T120" fmla="*/ 2147483647 w 2227"/>
                <a:gd name="T121" fmla="*/ 2147483647 h 1972"/>
                <a:gd name="T122" fmla="*/ 2147483647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noFill/>
            <a:ln w="0">
              <a:solidFill>
                <a:srgbClr val="000000"/>
              </a:solidFill>
              <a:round/>
              <a:headEnd/>
              <a:tailEnd/>
            </a:ln>
          </p:spPr>
          <p:txBody>
            <a:bodyPr/>
            <a:lstStyle/>
            <a:p>
              <a:endParaRPr lang="ja-JP" altLang="en-US"/>
            </a:p>
          </p:txBody>
        </p:sp>
        <p:sp>
          <p:nvSpPr>
            <p:cNvPr id="3228" name="Freeform 202"/>
            <p:cNvSpPr>
              <a:spLocks noChangeAspect="1"/>
            </p:cNvSpPr>
            <p:nvPr/>
          </p:nvSpPr>
          <p:spPr bwMode="auto">
            <a:xfrm>
              <a:off x="8011" y="8735"/>
              <a:ext cx="1765" cy="1512"/>
            </a:xfrm>
            <a:custGeom>
              <a:avLst/>
              <a:gdLst>
                <a:gd name="T0" fmla="*/ 2147483647 w 1106"/>
                <a:gd name="T1" fmla="*/ 2147483647 h 950"/>
                <a:gd name="T2" fmla="*/ 2147483647 w 1106"/>
                <a:gd name="T3" fmla="*/ 2147483647 h 950"/>
                <a:gd name="T4" fmla="*/ 2147483647 w 1106"/>
                <a:gd name="T5" fmla="*/ 2147483647 h 950"/>
                <a:gd name="T6" fmla="*/ 2147483647 w 1106"/>
                <a:gd name="T7" fmla="*/ 2147483647 h 950"/>
                <a:gd name="T8" fmla="*/ 2147483647 w 1106"/>
                <a:gd name="T9" fmla="*/ 2147483647 h 950"/>
                <a:gd name="T10" fmla="*/ 2147483647 w 1106"/>
                <a:gd name="T11" fmla="*/ 2147483647 h 950"/>
                <a:gd name="T12" fmla="*/ 2147483647 w 1106"/>
                <a:gd name="T13" fmla="*/ 2147483647 h 950"/>
                <a:gd name="T14" fmla="*/ 2147483647 w 1106"/>
                <a:gd name="T15" fmla="*/ 2147483647 h 950"/>
                <a:gd name="T16" fmla="*/ 2147483647 w 1106"/>
                <a:gd name="T17" fmla="*/ 2147483647 h 950"/>
                <a:gd name="T18" fmla="*/ 2147483647 w 1106"/>
                <a:gd name="T19" fmla="*/ 2147483647 h 950"/>
                <a:gd name="T20" fmla="*/ 2147483647 w 1106"/>
                <a:gd name="T21" fmla="*/ 2147483647 h 950"/>
                <a:gd name="T22" fmla="*/ 2147483647 w 1106"/>
                <a:gd name="T23" fmla="*/ 2147483647 h 950"/>
                <a:gd name="T24" fmla="*/ 2147483647 w 1106"/>
                <a:gd name="T25" fmla="*/ 2147483647 h 950"/>
                <a:gd name="T26" fmla="*/ 2147483647 w 1106"/>
                <a:gd name="T27" fmla="*/ 2147483647 h 950"/>
                <a:gd name="T28" fmla="*/ 2147483647 w 1106"/>
                <a:gd name="T29" fmla="*/ 2147483647 h 950"/>
                <a:gd name="T30" fmla="*/ 2147483647 w 1106"/>
                <a:gd name="T31" fmla="*/ 2147483647 h 950"/>
                <a:gd name="T32" fmla="*/ 2147483647 w 1106"/>
                <a:gd name="T33" fmla="*/ 2147483647 h 950"/>
                <a:gd name="T34" fmla="*/ 2147483647 w 1106"/>
                <a:gd name="T35" fmla="*/ 2147483647 h 950"/>
                <a:gd name="T36" fmla="*/ 2147483647 w 1106"/>
                <a:gd name="T37" fmla="*/ 2147483647 h 950"/>
                <a:gd name="T38" fmla="*/ 2147483647 w 1106"/>
                <a:gd name="T39" fmla="*/ 2147483647 h 950"/>
                <a:gd name="T40" fmla="*/ 2147483647 w 1106"/>
                <a:gd name="T41" fmla="*/ 2147483647 h 950"/>
                <a:gd name="T42" fmla="*/ 2147483647 w 1106"/>
                <a:gd name="T43" fmla="*/ 2147483647 h 950"/>
                <a:gd name="T44" fmla="*/ 2147483647 w 1106"/>
                <a:gd name="T45" fmla="*/ 2147483647 h 950"/>
                <a:gd name="T46" fmla="*/ 2147483647 w 1106"/>
                <a:gd name="T47" fmla="*/ 2147483647 h 950"/>
                <a:gd name="T48" fmla="*/ 2147483647 w 1106"/>
                <a:gd name="T49" fmla="*/ 2147483647 h 950"/>
                <a:gd name="T50" fmla="*/ 2147483647 w 1106"/>
                <a:gd name="T51" fmla="*/ 2147483647 h 950"/>
                <a:gd name="T52" fmla="*/ 2147483647 w 1106"/>
                <a:gd name="T53" fmla="*/ 2147483647 h 950"/>
                <a:gd name="T54" fmla="*/ 2147483647 w 1106"/>
                <a:gd name="T55" fmla="*/ 2147483647 h 950"/>
                <a:gd name="T56" fmla="*/ 2147483647 w 1106"/>
                <a:gd name="T57" fmla="*/ 2147483647 h 950"/>
                <a:gd name="T58" fmla="*/ 2147483647 w 1106"/>
                <a:gd name="T59" fmla="*/ 2147483647 h 950"/>
                <a:gd name="T60" fmla="*/ 2147483647 w 1106"/>
                <a:gd name="T61" fmla="*/ 2147483647 h 950"/>
                <a:gd name="T62" fmla="*/ 2147483647 w 1106"/>
                <a:gd name="T63" fmla="*/ 2147483647 h 950"/>
                <a:gd name="T64" fmla="*/ 2147483647 w 1106"/>
                <a:gd name="T65" fmla="*/ 2147483647 h 950"/>
                <a:gd name="T66" fmla="*/ 2147483647 w 1106"/>
                <a:gd name="T67" fmla="*/ 2147483647 h 950"/>
                <a:gd name="T68" fmla="*/ 2147483647 w 1106"/>
                <a:gd name="T69" fmla="*/ 2147483647 h 950"/>
                <a:gd name="T70" fmla="*/ 2147483647 w 1106"/>
                <a:gd name="T71" fmla="*/ 2147483647 h 950"/>
                <a:gd name="T72" fmla="*/ 2147483647 w 1106"/>
                <a:gd name="T73" fmla="*/ 2147483647 h 950"/>
                <a:gd name="T74" fmla="*/ 2147483647 w 1106"/>
                <a:gd name="T75" fmla="*/ 2147483647 h 950"/>
                <a:gd name="T76" fmla="*/ 2147483647 w 1106"/>
                <a:gd name="T77" fmla="*/ 2147483647 h 950"/>
                <a:gd name="T78" fmla="*/ 2147483647 w 1106"/>
                <a:gd name="T79" fmla="*/ 2147483647 h 950"/>
                <a:gd name="T80" fmla="*/ 2147483647 w 1106"/>
                <a:gd name="T81" fmla="*/ 2147483647 h 950"/>
                <a:gd name="T82" fmla="*/ 2147483647 w 1106"/>
                <a:gd name="T83" fmla="*/ 2147483647 h 950"/>
                <a:gd name="T84" fmla="*/ 2147483647 w 1106"/>
                <a:gd name="T85" fmla="*/ 2147483647 h 950"/>
                <a:gd name="T86" fmla="*/ 2147483647 w 1106"/>
                <a:gd name="T87" fmla="*/ 2147483647 h 950"/>
                <a:gd name="T88" fmla="*/ 2147483647 w 1106"/>
                <a:gd name="T89" fmla="*/ 2147483647 h 950"/>
                <a:gd name="T90" fmla="*/ 2147483647 w 1106"/>
                <a:gd name="T91" fmla="*/ 2147483647 h 950"/>
                <a:gd name="T92" fmla="*/ 2147483647 w 1106"/>
                <a:gd name="T93" fmla="*/ 2147483647 h 950"/>
                <a:gd name="T94" fmla="*/ 2147483647 w 1106"/>
                <a:gd name="T95" fmla="*/ 2147483647 h 950"/>
                <a:gd name="T96" fmla="*/ 2147483647 w 1106"/>
                <a:gd name="T97" fmla="*/ 2147483647 h 950"/>
                <a:gd name="T98" fmla="*/ 2147483647 w 1106"/>
                <a:gd name="T99" fmla="*/ 2147483647 h 950"/>
                <a:gd name="T100" fmla="*/ 2147483647 w 1106"/>
                <a:gd name="T101" fmla="*/ 2147483647 h 950"/>
                <a:gd name="T102" fmla="*/ 2147483647 w 1106"/>
                <a:gd name="T103" fmla="*/ 2147483647 h 950"/>
                <a:gd name="T104" fmla="*/ 2147483647 w 1106"/>
                <a:gd name="T105" fmla="*/ 2147483647 h 950"/>
                <a:gd name="T106" fmla="*/ 2147483647 w 1106"/>
                <a:gd name="T107" fmla="*/ 2147483647 h 950"/>
                <a:gd name="T108" fmla="*/ 2147483647 w 1106"/>
                <a:gd name="T109" fmla="*/ 2147483647 h 950"/>
                <a:gd name="T110" fmla="*/ 2147483647 w 1106"/>
                <a:gd name="T111" fmla="*/ 2147483647 h 950"/>
                <a:gd name="T112" fmla="*/ 2147483647 w 1106"/>
                <a:gd name="T113" fmla="*/ 2147483647 h 950"/>
                <a:gd name="T114" fmla="*/ 2147483647 w 1106"/>
                <a:gd name="T115" fmla="*/ 2147483647 h 950"/>
                <a:gd name="T116" fmla="*/ 2147483647 w 1106"/>
                <a:gd name="T117" fmla="*/ 0 h 950"/>
                <a:gd name="T118" fmla="*/ 2147483647 w 1106"/>
                <a:gd name="T119" fmla="*/ 2147483647 h 950"/>
                <a:gd name="T120" fmla="*/ 2147483647 w 1106"/>
                <a:gd name="T121" fmla="*/ 2147483647 h 950"/>
                <a:gd name="T122" fmla="*/ 2147483647 w 1106"/>
                <a:gd name="T123" fmla="*/ 2147483647 h 950"/>
                <a:gd name="T124" fmla="*/ 2147483647 w 1106"/>
                <a:gd name="T125" fmla="*/ 2147483647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solidFill>
              <a:srgbClr val="FFFFFF"/>
            </a:solidFill>
            <a:ln w="0">
              <a:solidFill>
                <a:srgbClr val="000000"/>
              </a:solidFill>
              <a:round/>
              <a:headEnd/>
              <a:tailEnd/>
            </a:ln>
          </p:spPr>
          <p:txBody>
            <a:bodyPr/>
            <a:lstStyle/>
            <a:p>
              <a:endParaRPr lang="ja-JP" altLang="en-US"/>
            </a:p>
          </p:txBody>
        </p:sp>
      </p:grpSp>
      <p:sp>
        <p:nvSpPr>
          <p:cNvPr id="3174" name="AutoShape 168"/>
          <p:cNvSpPr>
            <a:spLocks/>
          </p:cNvSpPr>
          <p:nvPr/>
        </p:nvSpPr>
        <p:spPr bwMode="auto">
          <a:xfrm>
            <a:off x="8445500" y="127000"/>
            <a:ext cx="468313" cy="179388"/>
          </a:xfrm>
          <a:prstGeom prst="borderCallout2">
            <a:avLst>
              <a:gd name="adj1" fmla="val 55222"/>
              <a:gd name="adj2" fmla="val 104116"/>
              <a:gd name="adj3" fmla="val 55222"/>
              <a:gd name="adj4" fmla="val 128236"/>
              <a:gd name="adj5" fmla="val 105130"/>
              <a:gd name="adj6" fmla="val 165662"/>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東淀川区</a:t>
            </a:r>
          </a:p>
        </p:txBody>
      </p:sp>
      <p:sp>
        <p:nvSpPr>
          <p:cNvPr id="3175" name="AutoShape 172"/>
          <p:cNvSpPr>
            <a:spLocks/>
          </p:cNvSpPr>
          <p:nvPr/>
        </p:nvSpPr>
        <p:spPr bwMode="auto">
          <a:xfrm>
            <a:off x="8229600" y="476250"/>
            <a:ext cx="466725" cy="179388"/>
          </a:xfrm>
          <a:prstGeom prst="borderCallout2">
            <a:avLst>
              <a:gd name="adj1" fmla="val 33981"/>
              <a:gd name="adj2" fmla="val 107060"/>
              <a:gd name="adj3" fmla="val 33981"/>
              <a:gd name="adj4" fmla="val 123088"/>
              <a:gd name="adj5" fmla="val 62833"/>
              <a:gd name="adj6" fmla="val 158310"/>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北区</a:t>
            </a:r>
          </a:p>
        </p:txBody>
      </p:sp>
      <p:sp>
        <p:nvSpPr>
          <p:cNvPr id="3176" name="AutoShape 170"/>
          <p:cNvSpPr>
            <a:spLocks/>
          </p:cNvSpPr>
          <p:nvPr/>
        </p:nvSpPr>
        <p:spPr bwMode="auto">
          <a:xfrm>
            <a:off x="8462963" y="836613"/>
            <a:ext cx="468312" cy="179387"/>
          </a:xfrm>
          <a:prstGeom prst="borderCallout2">
            <a:avLst>
              <a:gd name="adj1" fmla="val 50972"/>
              <a:gd name="adj2" fmla="val 102352"/>
              <a:gd name="adj3" fmla="val -6370"/>
              <a:gd name="adj4" fmla="val 148384"/>
              <a:gd name="adj5" fmla="val -115931"/>
              <a:gd name="adj6" fmla="val 16014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都島区</a:t>
            </a:r>
          </a:p>
        </p:txBody>
      </p:sp>
      <p:sp>
        <p:nvSpPr>
          <p:cNvPr id="3177" name="AutoShape 172"/>
          <p:cNvSpPr>
            <a:spLocks/>
          </p:cNvSpPr>
          <p:nvPr/>
        </p:nvSpPr>
        <p:spPr bwMode="auto">
          <a:xfrm>
            <a:off x="9086850" y="981075"/>
            <a:ext cx="468313" cy="179388"/>
          </a:xfrm>
          <a:prstGeom prst="borderCallout2">
            <a:avLst>
              <a:gd name="adj1" fmla="val -24426"/>
              <a:gd name="adj2" fmla="val 78384"/>
              <a:gd name="adj3" fmla="val -265486"/>
              <a:gd name="adj4" fmla="val 66616"/>
              <a:gd name="adj5" fmla="val -257875"/>
              <a:gd name="adj6" fmla="val 72278"/>
            </a:avLst>
          </a:prstGeom>
          <a:solidFill>
            <a:srgbClr val="FFFF99">
              <a:alpha val="79999"/>
            </a:srgbClr>
          </a:solidFill>
          <a:ln w="9525" algn="ctr">
            <a:solidFill>
              <a:srgbClr val="FF9900"/>
            </a:solidFill>
            <a:miter lim="800000"/>
            <a:headEnd/>
            <a:tailEnd/>
          </a:ln>
        </p:spPr>
        <p:txBody>
          <a:bodyPr lIns="0" tIns="0" rIns="0" bIns="0" anchor="ctr"/>
          <a:lstStyle/>
          <a:p>
            <a:pPr algn="ctr"/>
            <a:r>
              <a:rPr lang="ja-JP" altLang="en-US" sz="800"/>
              <a:t>旭区</a:t>
            </a:r>
          </a:p>
        </p:txBody>
      </p:sp>
      <p:sp>
        <p:nvSpPr>
          <p:cNvPr id="3179" name="テキスト ボックス 57"/>
          <p:cNvSpPr>
            <a:spLocks noChangeArrowheads="1"/>
          </p:cNvSpPr>
          <p:nvPr/>
        </p:nvSpPr>
        <p:spPr bwMode="auto">
          <a:xfrm>
            <a:off x="4448175" y="6196013"/>
            <a:ext cx="5187950" cy="468312"/>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地下鉄６路線、</a:t>
            </a:r>
            <a:r>
              <a:rPr lang="ja-JP" altLang="en-US" sz="1100">
                <a:latin typeface="HGP創英角ｺﾞｼｯｸUB" pitchFamily="50" charset="-128"/>
              </a:rPr>
              <a:t>ＪＲ５路線、</a:t>
            </a:r>
            <a:r>
              <a:rPr lang="ja-JP" altLang="en-US" sz="1100"/>
              <a:t>私鉄７路線が走り、主要駅として、梅田駅・大阪駅、京橋駅を有する。</a:t>
            </a:r>
          </a:p>
        </p:txBody>
      </p:sp>
      <p:sp>
        <p:nvSpPr>
          <p:cNvPr id="198" name="正方形/長方形 22"/>
          <p:cNvSpPr/>
          <p:nvPr/>
        </p:nvSpPr>
        <p:spPr bwMode="gray">
          <a:xfrm>
            <a:off x="7761288" y="2852738"/>
            <a:ext cx="985837"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東淀川区</a:t>
            </a:r>
            <a:r>
              <a:rPr lang="ja-JP" altLang="en-US" sz="800" dirty="0">
                <a:solidFill>
                  <a:schemeClr val="tx1"/>
                </a:solidFill>
              </a:rPr>
              <a:t>役所</a:t>
            </a:r>
          </a:p>
        </p:txBody>
      </p:sp>
      <p:sp>
        <p:nvSpPr>
          <p:cNvPr id="199" name="正方形/長方形 198"/>
          <p:cNvSpPr/>
          <p:nvPr/>
        </p:nvSpPr>
        <p:spPr bwMode="gray">
          <a:xfrm>
            <a:off x="7185025" y="3429000"/>
            <a:ext cx="857250" cy="2762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東淀川区役所</a:t>
            </a:r>
            <a:endParaRPr lang="en-US" altLang="ja-JP" sz="700" dirty="0">
              <a:solidFill>
                <a:schemeClr val="tx1"/>
              </a:solidFill>
            </a:endParaRPr>
          </a:p>
          <a:p>
            <a:pPr algn="ctr">
              <a:defRPr/>
            </a:pPr>
            <a:r>
              <a:rPr lang="ja-JP" altLang="en-US" sz="700" dirty="0">
                <a:solidFill>
                  <a:schemeClr val="tx1"/>
                </a:solidFill>
              </a:rPr>
              <a:t>出張所</a:t>
            </a:r>
          </a:p>
        </p:txBody>
      </p:sp>
      <p:sp>
        <p:nvSpPr>
          <p:cNvPr id="200" name="正方形/長方形 199"/>
          <p:cNvSpPr/>
          <p:nvPr/>
        </p:nvSpPr>
        <p:spPr bwMode="gray">
          <a:xfrm>
            <a:off x="6757988" y="4643438"/>
            <a:ext cx="898525"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北区役所</a:t>
            </a:r>
          </a:p>
        </p:txBody>
      </p:sp>
      <p:sp>
        <p:nvSpPr>
          <p:cNvPr id="201" name="正方形/長方形 200"/>
          <p:cNvSpPr/>
          <p:nvPr/>
        </p:nvSpPr>
        <p:spPr bwMode="gray">
          <a:xfrm>
            <a:off x="7899400" y="4960938"/>
            <a:ext cx="900113"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smtClean="0">
                <a:solidFill>
                  <a:schemeClr val="tx1"/>
                </a:solidFill>
              </a:rPr>
              <a:t>都島区役所</a:t>
            </a:r>
            <a:endParaRPr lang="ja-JP" altLang="en-US" sz="800" dirty="0">
              <a:solidFill>
                <a:schemeClr val="tx1"/>
              </a:solidFill>
            </a:endParaRPr>
          </a:p>
        </p:txBody>
      </p:sp>
      <p:sp>
        <p:nvSpPr>
          <p:cNvPr id="202" name="フローチャート : 判断 201"/>
          <p:cNvSpPr/>
          <p:nvPr/>
        </p:nvSpPr>
        <p:spPr bwMode="auto">
          <a:xfrm>
            <a:off x="6708775" y="5353050"/>
            <a:ext cx="115888" cy="107950"/>
          </a:xfrm>
          <a:prstGeom prst="flowChartDecisi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a:p>
        </p:txBody>
      </p:sp>
      <p:sp>
        <p:nvSpPr>
          <p:cNvPr id="203" name="正方形/長方形 202"/>
          <p:cNvSpPr/>
          <p:nvPr/>
        </p:nvSpPr>
        <p:spPr bwMode="gray">
          <a:xfrm>
            <a:off x="6704013" y="5503863"/>
            <a:ext cx="985837" cy="15716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800" dirty="0">
                <a:solidFill>
                  <a:schemeClr val="tx1"/>
                </a:solidFill>
              </a:rPr>
              <a:t>市役所本庁舎</a:t>
            </a:r>
            <a:endParaRPr lang="en-US" altLang="ja-JP" sz="800" dirty="0">
              <a:solidFill>
                <a:schemeClr val="tx1"/>
              </a:solidFill>
            </a:endParaRPr>
          </a:p>
        </p:txBody>
      </p:sp>
      <p:sp>
        <p:nvSpPr>
          <p:cNvPr id="204" name="正方形/長方形 30"/>
          <p:cNvSpPr/>
          <p:nvPr/>
        </p:nvSpPr>
        <p:spPr bwMode="gray">
          <a:xfrm>
            <a:off x="7932738" y="3860800"/>
            <a:ext cx="900112" cy="15875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800" dirty="0">
                <a:solidFill>
                  <a:schemeClr val="tx1"/>
                </a:solidFill>
              </a:rPr>
              <a:t>旭区役所</a:t>
            </a:r>
          </a:p>
        </p:txBody>
      </p:sp>
      <p:sp>
        <p:nvSpPr>
          <p:cNvPr id="205" name="正方形/長方形 90"/>
          <p:cNvSpPr/>
          <p:nvPr/>
        </p:nvSpPr>
        <p:spPr bwMode="gray">
          <a:xfrm>
            <a:off x="4808538" y="4868863"/>
            <a:ext cx="819150" cy="3968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梅田駅</a:t>
            </a:r>
            <a:endParaRPr lang="en-US" altLang="ja-JP" sz="1050" b="1" dirty="0">
              <a:solidFill>
                <a:schemeClr val="tx1"/>
              </a:solidFill>
            </a:endParaRPr>
          </a:p>
          <a:p>
            <a:pPr algn="ctr">
              <a:defRPr/>
            </a:pPr>
            <a:r>
              <a:rPr lang="ja-JP" altLang="en-US" sz="1050" b="1" dirty="0">
                <a:solidFill>
                  <a:schemeClr val="tx1"/>
                </a:solidFill>
              </a:rPr>
              <a:t>・大阪駅</a:t>
            </a:r>
          </a:p>
        </p:txBody>
      </p:sp>
      <p:sp>
        <p:nvSpPr>
          <p:cNvPr id="206" name="正方形/長方形 205"/>
          <p:cNvSpPr/>
          <p:nvPr/>
        </p:nvSpPr>
        <p:spPr bwMode="gray">
          <a:xfrm>
            <a:off x="8624888" y="5157788"/>
            <a:ext cx="741362" cy="282575"/>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b="1" dirty="0">
                <a:solidFill>
                  <a:schemeClr val="tx1"/>
                </a:solidFill>
              </a:rPr>
              <a:t>京橋駅</a:t>
            </a:r>
          </a:p>
        </p:txBody>
      </p:sp>
      <p:grpSp>
        <p:nvGrpSpPr>
          <p:cNvPr id="8" name="グループ化 116"/>
          <p:cNvGrpSpPr>
            <a:grpSpLocks/>
          </p:cNvGrpSpPr>
          <p:nvPr/>
        </p:nvGrpSpPr>
        <p:grpSpPr bwMode="auto">
          <a:xfrm>
            <a:off x="4432300" y="908050"/>
            <a:ext cx="1690688" cy="1657350"/>
            <a:chOff x="4090989" y="908052"/>
            <a:chExt cx="1561132" cy="1656854"/>
          </a:xfrm>
        </p:grpSpPr>
        <p:grpSp>
          <p:nvGrpSpPr>
            <p:cNvPr id="9" name="グループ化 64"/>
            <p:cNvGrpSpPr>
              <a:grpSpLocks/>
            </p:cNvGrpSpPr>
            <p:nvPr/>
          </p:nvGrpSpPr>
          <p:grpSpPr bwMode="auto">
            <a:xfrm>
              <a:off x="4090989" y="908052"/>
              <a:ext cx="1561132" cy="1656854"/>
              <a:chOff x="5508104" y="3645025"/>
              <a:chExt cx="1561335" cy="1656935"/>
            </a:xfrm>
          </p:grpSpPr>
          <p:sp>
            <p:nvSpPr>
              <p:cNvPr id="3199" name="Rectangle 63"/>
              <p:cNvSpPr>
                <a:spLocks noChangeArrowheads="1"/>
              </p:cNvSpPr>
              <p:nvPr/>
            </p:nvSpPr>
            <p:spPr bwMode="auto">
              <a:xfrm>
                <a:off x="5508104" y="3645025"/>
                <a:ext cx="1561335" cy="1656935"/>
              </a:xfrm>
              <a:prstGeom prst="rect">
                <a:avLst/>
              </a:prstGeom>
              <a:solidFill>
                <a:srgbClr val="FFFFFF"/>
              </a:solidFill>
              <a:ln w="9525">
                <a:solidFill>
                  <a:srgbClr val="000000"/>
                </a:solidFill>
                <a:miter lim="800000"/>
                <a:headEnd/>
                <a:tailEnd/>
              </a:ln>
            </p:spPr>
            <p:txBody>
              <a:bodyPr lIns="74295" tIns="8890" rIns="74295" bIns="8890"/>
              <a:lstStyle/>
              <a:p>
                <a:endParaRPr lang="ja-JP" altLang="en-US"/>
              </a:p>
            </p:txBody>
          </p:sp>
          <p:sp>
            <p:nvSpPr>
              <p:cNvPr id="3200" name="Line 65"/>
              <p:cNvSpPr>
                <a:spLocks noChangeShapeType="1"/>
              </p:cNvSpPr>
              <p:nvPr/>
            </p:nvSpPr>
            <p:spPr bwMode="auto">
              <a:xfrm>
                <a:off x="5566842" y="3873624"/>
                <a:ext cx="457200" cy="0"/>
              </a:xfrm>
              <a:prstGeom prst="line">
                <a:avLst/>
              </a:prstGeom>
              <a:noFill/>
              <a:ln w="63500" cmpd="tri">
                <a:solidFill>
                  <a:srgbClr val="FF0000"/>
                </a:solidFill>
                <a:round/>
                <a:headEnd/>
                <a:tailEnd/>
              </a:ln>
            </p:spPr>
            <p:txBody>
              <a:bodyPr lIns="74295" tIns="8890" rIns="74295" bIns="8890"/>
              <a:lstStyle/>
              <a:p>
                <a:endParaRPr lang="ja-JP" altLang="en-US"/>
              </a:p>
            </p:txBody>
          </p:sp>
          <p:sp>
            <p:nvSpPr>
              <p:cNvPr id="3201" name="Line 66"/>
              <p:cNvSpPr>
                <a:spLocks noChangeShapeType="1"/>
              </p:cNvSpPr>
              <p:nvPr/>
            </p:nvSpPr>
            <p:spPr bwMode="auto">
              <a:xfrm>
                <a:off x="5566842" y="4102224"/>
                <a:ext cx="457200" cy="0"/>
              </a:xfrm>
              <a:prstGeom prst="line">
                <a:avLst/>
              </a:prstGeom>
              <a:noFill/>
              <a:ln w="22225">
                <a:solidFill>
                  <a:schemeClr val="tx1"/>
                </a:solidFill>
                <a:round/>
                <a:headEnd/>
                <a:tailEnd/>
              </a:ln>
            </p:spPr>
            <p:txBody>
              <a:bodyPr lIns="74295" tIns="8890" rIns="74295" bIns="8890"/>
              <a:lstStyle/>
              <a:p>
                <a:endParaRPr lang="ja-JP" altLang="en-US"/>
              </a:p>
            </p:txBody>
          </p:sp>
          <p:sp>
            <p:nvSpPr>
              <p:cNvPr id="3202" name="Text Box 67"/>
              <p:cNvSpPr txBox="1">
                <a:spLocks noChangeArrowheads="1"/>
              </p:cNvSpPr>
              <p:nvPr/>
            </p:nvSpPr>
            <p:spPr bwMode="auto">
              <a:xfrm>
                <a:off x="6025627" y="3759324"/>
                <a:ext cx="899777" cy="1470624"/>
              </a:xfrm>
              <a:prstGeom prst="rect">
                <a:avLst/>
              </a:prstGeom>
              <a:noFill/>
              <a:ln w="9525">
                <a:noFill/>
                <a:miter lim="800000"/>
                <a:headEnd/>
                <a:tailEnd/>
              </a:ln>
            </p:spPr>
            <p:txBody>
              <a:bodyPr lIns="74295" tIns="8890" rIns="74295" bIns="8890"/>
              <a:lstStyle/>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地下鉄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私鉄</a:t>
                </a: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ＪＲ</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市役所</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区役所</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r>
                  <a:rPr lang="ja-JP" altLang="en-US" sz="1000">
                    <a:solidFill>
                      <a:srgbClr val="000000"/>
                    </a:solidFill>
                    <a:latin typeface="ＭＳ ゴシック" pitchFamily="49" charset="-128"/>
                    <a:ea typeface="ＭＳ ゴシック" pitchFamily="49" charset="-128"/>
                  </a:rPr>
                  <a:t>出張所</a:t>
                </a:r>
                <a:endParaRPr lang="en-US" altLang="ja-JP" sz="1000">
                  <a:solidFill>
                    <a:srgbClr val="000000"/>
                  </a:solidFill>
                  <a:latin typeface="ＭＳ ゴシック" pitchFamily="49" charset="-128"/>
                  <a:ea typeface="ＭＳ ゴシック" pitchFamily="49" charset="-128"/>
                </a:endParaRPr>
              </a:p>
              <a:p>
                <a:pPr marL="85725" indent="-85725" algn="just">
                  <a:spcBef>
                    <a:spcPct val="50000"/>
                  </a:spcBef>
                  <a:buFont typeface="Wingdings" pitchFamily="2" charset="2"/>
                  <a:buNone/>
                </a:pPr>
                <a:endParaRPr lang="en-US" altLang="ja-JP" sz="1000">
                  <a:solidFill>
                    <a:srgbClr val="000000"/>
                  </a:solidFill>
                  <a:latin typeface="ＭＳ ゴシック" pitchFamily="49" charset="-128"/>
                  <a:ea typeface="ＭＳ ゴシック" pitchFamily="49" charset="-128"/>
                </a:endParaRPr>
              </a:p>
            </p:txBody>
          </p:sp>
          <p:sp>
            <p:nvSpPr>
              <p:cNvPr id="3203" name="Line 64"/>
              <p:cNvSpPr>
                <a:spLocks noChangeShapeType="1"/>
              </p:cNvSpPr>
              <p:nvPr/>
            </p:nvSpPr>
            <p:spPr bwMode="auto">
              <a:xfrm>
                <a:off x="5580112" y="4293096"/>
                <a:ext cx="457200" cy="0"/>
              </a:xfrm>
              <a:prstGeom prst="line">
                <a:avLst/>
              </a:prstGeom>
              <a:noFill/>
              <a:ln w="22225">
                <a:solidFill>
                  <a:srgbClr val="000000"/>
                </a:solidFill>
                <a:round/>
                <a:headEnd/>
                <a:tailEnd/>
              </a:ln>
            </p:spPr>
            <p:txBody>
              <a:bodyPr lIns="74295" tIns="8890" rIns="74295" bIns="8890"/>
              <a:lstStyle/>
              <a:p>
                <a:endParaRPr lang="ja-JP" altLang="en-US"/>
              </a:p>
            </p:txBody>
          </p:sp>
          <p:sp>
            <p:nvSpPr>
              <p:cNvPr id="3204" name="Line 68"/>
              <p:cNvSpPr>
                <a:spLocks noChangeShapeType="1"/>
              </p:cNvSpPr>
              <p:nvPr/>
            </p:nvSpPr>
            <p:spPr bwMode="auto">
              <a:xfrm>
                <a:off x="5580112" y="4293096"/>
                <a:ext cx="457200" cy="0"/>
              </a:xfrm>
              <a:prstGeom prst="line">
                <a:avLst/>
              </a:prstGeom>
              <a:noFill/>
              <a:ln w="12700">
                <a:solidFill>
                  <a:srgbClr val="FFFFFF"/>
                </a:solidFill>
                <a:prstDash val="dash"/>
                <a:round/>
                <a:headEnd/>
                <a:tailEnd/>
              </a:ln>
            </p:spPr>
            <p:txBody>
              <a:bodyPr lIns="74295" tIns="8890" rIns="74295" bIns="8890"/>
              <a:lstStyle/>
              <a:p>
                <a:endParaRPr lang="ja-JP" altLang="en-US"/>
              </a:p>
            </p:txBody>
          </p:sp>
        </p:grpSp>
        <p:sp>
          <p:nvSpPr>
            <p:cNvPr id="126" name="ひし形 125"/>
            <p:cNvSpPr/>
            <p:nvPr/>
          </p:nvSpPr>
          <p:spPr>
            <a:xfrm>
              <a:off x="4291811" y="1723783"/>
              <a:ext cx="143653" cy="144420"/>
            </a:xfrm>
            <a:prstGeom prst="diamond">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9" name="円/楕円 128"/>
            <p:cNvSpPr/>
            <p:nvPr/>
          </p:nvSpPr>
          <p:spPr>
            <a:xfrm>
              <a:off x="4300606" y="1969772"/>
              <a:ext cx="126063" cy="12537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0" name="正方形/長方形 129"/>
            <p:cNvSpPr/>
            <p:nvPr/>
          </p:nvSpPr>
          <p:spPr>
            <a:xfrm>
              <a:off x="4300606" y="2196716"/>
              <a:ext cx="126063" cy="12537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17" name="正方形/長方形 116"/>
          <p:cNvSpPr/>
          <p:nvPr/>
        </p:nvSpPr>
        <p:spPr bwMode="gray">
          <a:xfrm>
            <a:off x="6761163" y="5195888"/>
            <a:ext cx="552450" cy="2301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谷町</a:t>
            </a:r>
            <a:r>
              <a:rPr lang="ja-JP" altLang="en-US" sz="700" dirty="0">
                <a:solidFill>
                  <a:schemeClr val="tx1"/>
                </a:solidFill>
              </a:rPr>
              <a:t>線</a:t>
            </a:r>
          </a:p>
        </p:txBody>
      </p:sp>
      <p:sp>
        <p:nvSpPr>
          <p:cNvPr id="121" name="正方形/長方形 120"/>
          <p:cNvSpPr/>
          <p:nvPr/>
        </p:nvSpPr>
        <p:spPr bwMode="gray">
          <a:xfrm>
            <a:off x="8553450" y="4437063"/>
            <a:ext cx="660400" cy="2063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ja-JP" altLang="en-US" sz="700" dirty="0" smtClean="0">
                <a:solidFill>
                  <a:schemeClr val="tx1"/>
                </a:solidFill>
              </a:rPr>
              <a:t>今里筋</a:t>
            </a:r>
            <a:r>
              <a:rPr lang="ja-JP" altLang="en-US" sz="700" dirty="0">
                <a:solidFill>
                  <a:schemeClr val="tx1"/>
                </a:solidFill>
              </a:rPr>
              <a:t>線</a:t>
            </a:r>
          </a:p>
        </p:txBody>
      </p:sp>
      <p:sp>
        <p:nvSpPr>
          <p:cNvPr id="134" name="フリーフォーム 133"/>
          <p:cNvSpPr/>
          <p:nvPr/>
        </p:nvSpPr>
        <p:spPr>
          <a:xfrm rot="21445155">
            <a:off x="6399213" y="5197475"/>
            <a:ext cx="1671637" cy="287338"/>
          </a:xfrm>
          <a:custGeom>
            <a:avLst/>
            <a:gdLst>
              <a:gd name="connsiteX0" fmla="*/ 1906859 w 1906859"/>
              <a:gd name="connsiteY0" fmla="*/ 148683 h 327722"/>
              <a:gd name="connsiteX1" fmla="*/ 1594624 w 1906859"/>
              <a:gd name="connsiteY1" fmla="*/ 304800 h 327722"/>
              <a:gd name="connsiteX2" fmla="*/ 1468244 w 1906859"/>
              <a:gd name="connsiteY2" fmla="*/ 286215 h 327722"/>
              <a:gd name="connsiteX3" fmla="*/ 1256371 w 1906859"/>
              <a:gd name="connsiteY3" fmla="*/ 59473 h 327722"/>
              <a:gd name="connsiteX4" fmla="*/ 1137424 w 1906859"/>
              <a:gd name="connsiteY4" fmla="*/ 92927 h 327722"/>
              <a:gd name="connsiteX5" fmla="*/ 1029629 w 1906859"/>
              <a:gd name="connsiteY5" fmla="*/ 89210 h 327722"/>
              <a:gd name="connsiteX6" fmla="*/ 0 w 1906859"/>
              <a:gd name="connsiteY6" fmla="*/ 0 h 32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859" h="327722">
                <a:moveTo>
                  <a:pt x="1906859" y="148683"/>
                </a:moveTo>
                <a:cubicBezTo>
                  <a:pt x="1787293" y="215280"/>
                  <a:pt x="1667727" y="281878"/>
                  <a:pt x="1594624" y="304800"/>
                </a:cubicBezTo>
                <a:cubicBezTo>
                  <a:pt x="1521522" y="327722"/>
                  <a:pt x="1524619" y="327103"/>
                  <a:pt x="1468244" y="286215"/>
                </a:cubicBezTo>
                <a:cubicBezTo>
                  <a:pt x="1411869" y="245327"/>
                  <a:pt x="1311508" y="91688"/>
                  <a:pt x="1256371" y="59473"/>
                </a:cubicBezTo>
                <a:cubicBezTo>
                  <a:pt x="1201234" y="27258"/>
                  <a:pt x="1175214" y="87971"/>
                  <a:pt x="1137424" y="92927"/>
                </a:cubicBezTo>
                <a:cubicBezTo>
                  <a:pt x="1099634" y="97883"/>
                  <a:pt x="1029629" y="89210"/>
                  <a:pt x="1029629" y="89210"/>
                </a:cubicBezTo>
                <a:lnTo>
                  <a:pt x="0" y="0"/>
                </a:lnTo>
              </a:path>
            </a:pathLst>
          </a:custGeom>
          <a:ln w="22225" cmpd="dbl">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5" name="フリーフォーム 134"/>
          <p:cNvSpPr/>
          <p:nvPr/>
        </p:nvSpPr>
        <p:spPr>
          <a:xfrm rot="21445155">
            <a:off x="6396038" y="5200650"/>
            <a:ext cx="1671637" cy="287338"/>
          </a:xfrm>
          <a:custGeom>
            <a:avLst/>
            <a:gdLst>
              <a:gd name="connsiteX0" fmla="*/ 1906859 w 1906859"/>
              <a:gd name="connsiteY0" fmla="*/ 148683 h 327722"/>
              <a:gd name="connsiteX1" fmla="*/ 1594624 w 1906859"/>
              <a:gd name="connsiteY1" fmla="*/ 304800 h 327722"/>
              <a:gd name="connsiteX2" fmla="*/ 1468244 w 1906859"/>
              <a:gd name="connsiteY2" fmla="*/ 286215 h 327722"/>
              <a:gd name="connsiteX3" fmla="*/ 1256371 w 1906859"/>
              <a:gd name="connsiteY3" fmla="*/ 59473 h 327722"/>
              <a:gd name="connsiteX4" fmla="*/ 1137424 w 1906859"/>
              <a:gd name="connsiteY4" fmla="*/ 92927 h 327722"/>
              <a:gd name="connsiteX5" fmla="*/ 1029629 w 1906859"/>
              <a:gd name="connsiteY5" fmla="*/ 89210 h 327722"/>
              <a:gd name="connsiteX6" fmla="*/ 0 w 1906859"/>
              <a:gd name="connsiteY6" fmla="*/ 0 h 32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859" h="327722">
                <a:moveTo>
                  <a:pt x="1906859" y="148683"/>
                </a:moveTo>
                <a:cubicBezTo>
                  <a:pt x="1787293" y="215280"/>
                  <a:pt x="1667727" y="281878"/>
                  <a:pt x="1594624" y="304800"/>
                </a:cubicBezTo>
                <a:cubicBezTo>
                  <a:pt x="1521522" y="327722"/>
                  <a:pt x="1524619" y="327103"/>
                  <a:pt x="1468244" y="286215"/>
                </a:cubicBezTo>
                <a:cubicBezTo>
                  <a:pt x="1411869" y="245327"/>
                  <a:pt x="1311508" y="91688"/>
                  <a:pt x="1256371" y="59473"/>
                </a:cubicBezTo>
                <a:cubicBezTo>
                  <a:pt x="1201234" y="27258"/>
                  <a:pt x="1175214" y="87971"/>
                  <a:pt x="1137424" y="92927"/>
                </a:cubicBezTo>
                <a:cubicBezTo>
                  <a:pt x="1099634" y="97883"/>
                  <a:pt x="1029629" y="89210"/>
                  <a:pt x="1029629" y="89210"/>
                </a:cubicBezTo>
                <a:lnTo>
                  <a:pt x="0" y="0"/>
                </a:lnTo>
              </a:path>
            </a:pathLst>
          </a:custGeom>
          <a:ln w="19050" cmpd="sng">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8" name="円/楕円 137"/>
          <p:cNvSpPr/>
          <p:nvPr/>
        </p:nvSpPr>
        <p:spPr bwMode="gray">
          <a:xfrm>
            <a:off x="7921625" y="5240338"/>
            <a:ext cx="204788" cy="188912"/>
          </a:xfrm>
          <a:prstGeom prst="ellipse">
            <a:avLst/>
          </a:prstGeom>
          <a:gradFill>
            <a:gsLst>
              <a:gs pos="100000">
                <a:srgbClr val="FF0000"/>
              </a:gs>
              <a:gs pos="30000">
                <a:schemeClr val="bg1"/>
              </a:gs>
            </a:gsLst>
            <a:path path="shape">
              <a:fillToRect l="50000" t="50000" r="50000" b="50000"/>
            </a:path>
          </a:gradFill>
          <a:ln w="95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a:solidFill>
                <a:schemeClr val="tx1"/>
              </a:solidFill>
            </a:endParaRPr>
          </a:p>
        </p:txBody>
      </p:sp>
      <p:sp>
        <p:nvSpPr>
          <p:cNvPr id="133" name="正方形/長方形 27"/>
          <p:cNvSpPr>
            <a:spLocks noChangeArrowheads="1"/>
          </p:cNvSpPr>
          <p:nvPr/>
        </p:nvSpPr>
        <p:spPr bwMode="auto">
          <a:xfrm>
            <a:off x="8961685" y="-2738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-62</a:t>
            </a:r>
            <a:endParaRPr lang="ja-JP" altLang="en-US" sz="1100" b="1" dirty="0">
              <a:solidFill>
                <a:srgbClr val="000000"/>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4"/>
          <p:cNvSpPr txBox="1"/>
          <p:nvPr/>
        </p:nvSpPr>
        <p:spPr bwMode="gray">
          <a:xfrm>
            <a:off x="117475" y="44450"/>
            <a:ext cx="1560513" cy="185738"/>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特徴</a:t>
            </a:r>
          </a:p>
        </p:txBody>
      </p:sp>
      <p:sp>
        <p:nvSpPr>
          <p:cNvPr id="4099" name="タイトル 3"/>
          <p:cNvSpPr>
            <a:spLocks/>
          </p:cNvSpPr>
          <p:nvPr/>
        </p:nvSpPr>
        <p:spPr bwMode="auto">
          <a:xfrm>
            <a:off x="117475" y="30163"/>
            <a:ext cx="4094163" cy="2724150"/>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pPr>
            <a:endParaRPr lang="en-US" altLang="ja-JP" sz="1000">
              <a:solidFill>
                <a:srgbClr val="000000"/>
              </a:solidFill>
              <a:latin typeface="HGP創英角ｺﾞｼｯｸUB" pitchFamily="50" charset="-128"/>
              <a:ea typeface="HGP創英角ｺﾞｼｯｸUB" pitchFamily="50" charset="-128"/>
            </a:endParaRPr>
          </a:p>
        </p:txBody>
      </p:sp>
      <p:sp>
        <p:nvSpPr>
          <p:cNvPr id="83" name="テキスト ボックス 24"/>
          <p:cNvSpPr txBox="1"/>
          <p:nvPr/>
        </p:nvSpPr>
        <p:spPr bwMode="gray">
          <a:xfrm>
            <a:off x="117475" y="2862263"/>
            <a:ext cx="2651125" cy="184150"/>
          </a:xfrm>
          <a:prstGeom prst="rect">
            <a:avLst/>
          </a:prstGeom>
          <a:solidFill>
            <a:schemeClr val="accent2">
              <a:lumMod val="75000"/>
            </a:schemeClr>
          </a:solidFill>
          <a:ln w="22225">
            <a:solidFill>
              <a:schemeClr val="accent2">
                <a:lumMod val="75000"/>
              </a:schemeClr>
            </a:solidFill>
          </a:ln>
        </p:spPr>
        <p:txBody>
          <a:bodyPr lIns="0" tIns="0" rIns="0" bIns="0" anchor="ctr">
            <a:spAutoFit/>
          </a:bodyPr>
          <a:lstStyle>
            <a:lvl1pPr eaLnBrk="0" hangingPunct="0">
              <a:spcBef>
                <a:spcPct val="0"/>
              </a:spcBef>
              <a:defRPr kumimoji="1">
                <a:solidFill>
                  <a:schemeClr val="tx1"/>
                </a:solidFill>
                <a:latin typeface="Arial" charset="0"/>
                <a:ea typeface="ＭＳ Ｐゴシック" pitchFamily="50" charset="-128"/>
              </a:defRPr>
            </a:lvl1pPr>
            <a:lvl2pPr marL="742950" indent="-285750" eaLnBrk="0" hangingPunct="0">
              <a:spcBef>
                <a:spcPct val="0"/>
              </a:spcBef>
              <a:defRPr kumimoji="1">
                <a:solidFill>
                  <a:schemeClr val="tx1"/>
                </a:solidFill>
                <a:latin typeface="Arial" charset="0"/>
                <a:ea typeface="ＭＳ Ｐゴシック" pitchFamily="50" charset="-128"/>
              </a:defRPr>
            </a:lvl2pPr>
            <a:lvl3pPr marL="1143000" indent="-228600" eaLnBrk="0" hangingPunct="0">
              <a:spcBef>
                <a:spcPct val="0"/>
              </a:spcBef>
              <a:defRPr kumimoji="1">
                <a:solidFill>
                  <a:schemeClr val="tx1"/>
                </a:solidFill>
                <a:latin typeface="Arial" charset="0"/>
                <a:ea typeface="ＭＳ Ｐゴシック" pitchFamily="50" charset="-128"/>
              </a:defRPr>
            </a:lvl3pPr>
            <a:lvl4pPr marL="1600200" indent="-228600" eaLnBrk="0" hangingPunct="0">
              <a:spcBef>
                <a:spcPct val="0"/>
              </a:spcBef>
              <a:defRPr kumimoji="1">
                <a:solidFill>
                  <a:schemeClr val="tx1"/>
                </a:solidFill>
                <a:latin typeface="Arial" charset="0"/>
                <a:ea typeface="ＭＳ Ｐゴシック" pitchFamily="50" charset="-128"/>
              </a:defRPr>
            </a:lvl4pPr>
            <a:lvl5pPr marL="2057400" indent="-228600" eaLnBrk="0" hangingPunct="0">
              <a:spcBef>
                <a:spcPct val="0"/>
              </a:spcBef>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200" b="1" dirty="0" smtClean="0">
                <a:solidFill>
                  <a:schemeClr val="bg1"/>
                </a:solidFill>
                <a:latin typeface="ＭＳ Ｐゴシック" pitchFamily="50" charset="-128"/>
              </a:rPr>
              <a:t>他都市比較からみた状況</a:t>
            </a:r>
          </a:p>
        </p:txBody>
      </p:sp>
      <p:sp>
        <p:nvSpPr>
          <p:cNvPr id="5128" name="タイトル 3"/>
          <p:cNvSpPr>
            <a:spLocks/>
          </p:cNvSpPr>
          <p:nvPr/>
        </p:nvSpPr>
        <p:spPr bwMode="auto">
          <a:xfrm>
            <a:off x="117475" y="2852738"/>
            <a:ext cx="4094163" cy="3889375"/>
          </a:xfrm>
          <a:prstGeom prst="rect">
            <a:avLst/>
          </a:prstGeom>
          <a:noFill/>
          <a:ln w="22225" algn="ctr">
            <a:solidFill>
              <a:schemeClr val="accent2"/>
            </a:solidFill>
            <a:miter lim="800000"/>
            <a:headEnd/>
            <a:tailEnd/>
          </a:ln>
        </p:spPr>
        <p:txBody>
          <a:bodyPr lIns="108000" tIns="72000" rIns="108000" bIns="72000"/>
          <a:lstStyle/>
          <a:p>
            <a:pPr marL="85725" indent="-85725">
              <a:lnSpc>
                <a:spcPct val="40000"/>
              </a:lnSpc>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p>
          <a:p>
            <a:pPr marL="85725" indent="-85725">
              <a:buFont typeface="Wingdings" pitchFamily="2" charset="2"/>
              <a:buNone/>
              <a:defRPr/>
            </a:pPr>
            <a:r>
              <a:rPr lang="ja-JP" altLang="en-US" sz="1000" dirty="0">
                <a:solidFill>
                  <a:srgbClr val="000000"/>
                </a:solidFill>
                <a:latin typeface="HGP創英角ｺﾞｼｯｸUB" pitchFamily="50" charset="-128"/>
                <a:ea typeface="HGP創英角ｺﾞｼｯｸUB" pitchFamily="50" charset="-128"/>
              </a:rPr>
              <a:t>　　　　　　　　　　　　　　</a:t>
            </a:r>
            <a:endParaRPr lang="ja-JP" altLang="en-US" sz="800" dirty="0">
              <a:solidFill>
                <a:srgbClr val="000000"/>
              </a:solidFill>
              <a:latin typeface="HGP創英角ｺﾞｼｯｸUB" pitchFamily="50" charset="-128"/>
              <a:ea typeface="HGP創英角ｺﾞｼｯｸUB" pitchFamily="50" charset="-128"/>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144000" indent="-457200" eaLnBrk="0" hangingPunct="0">
              <a:defRPr/>
            </a:pPr>
            <a:endParaRPr lang="en-US" altLang="ja-JP" sz="1100" dirty="0">
              <a:solidFill>
                <a:srgbClr val="000000"/>
              </a:solidFill>
              <a:latin typeface="ＭＳ Ｐゴシック" pitchFamily="50" charset="-128"/>
              <a:ea typeface="ＭＳ Ｐゴシック" pitchFamily="50" charset="-128"/>
              <a:cs typeface="Times New Roman" pitchFamily="18" charset="0"/>
            </a:endParaRPr>
          </a:p>
          <a:p>
            <a:pPr marL="85725" indent="-85725">
              <a:buFont typeface="Wingdings" pitchFamily="2" charset="2"/>
              <a:buNone/>
              <a:defRPr/>
            </a:pPr>
            <a:endParaRPr lang="en-US" altLang="ja-JP" sz="1100" dirty="0">
              <a:solidFill>
                <a:srgbClr val="000000"/>
              </a:solidFill>
              <a:latin typeface="HGP創英角ｺﾞｼｯｸUB" pitchFamily="50" charset="-128"/>
              <a:ea typeface="HGP創英角ｺﾞｼｯｸUB" pitchFamily="50" charset="-128"/>
            </a:endParaRPr>
          </a:p>
          <a:p>
            <a:pPr marL="85725" indent="-85725">
              <a:defRPr/>
            </a:pP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HGP創英角ｺﾞｼｯｸUB" pitchFamily="50" charset="-128"/>
                <a:ea typeface="HGP創英角ｺﾞｼｯｸUB" pitchFamily="50" charset="-128"/>
              </a:rPr>
              <a:t>人口</a:t>
            </a:r>
            <a:r>
              <a:rPr lang="en-US" altLang="ja-JP" sz="1100" dirty="0">
                <a:solidFill>
                  <a:srgbClr val="000000"/>
                </a:solidFill>
                <a:latin typeface="HGP創英角ｺﾞｼｯｸUB" pitchFamily="50" charset="-128"/>
                <a:ea typeface="HGP創英角ｺﾞｼｯｸUB" pitchFamily="50" charset="-128"/>
              </a:rPr>
              <a:t>】</a:t>
            </a:r>
            <a:r>
              <a:rPr lang="ja-JP" altLang="en-US" sz="1100" dirty="0">
                <a:solidFill>
                  <a:srgbClr val="000000"/>
                </a:solidFill>
                <a:latin typeface="ＭＳ Ｐ明朝" pitchFamily="18" charset="-128"/>
                <a:ea typeface="ＭＳ Ｐ明朝" pitchFamily="18" charset="-128"/>
              </a:rPr>
              <a:t>　</a:t>
            </a:r>
            <a:r>
              <a:rPr lang="ja-JP" altLang="en-US" sz="1100" dirty="0">
                <a:latin typeface="ＭＳ Ｐゴシック" pitchFamily="50" charset="-128"/>
                <a:ea typeface="ＭＳ Ｐゴシック" pitchFamily="50" charset="-128"/>
              </a:rPr>
              <a:t>○平成</a:t>
            </a:r>
            <a:r>
              <a:rPr lang="en-US" altLang="ja-JP" sz="1100" dirty="0">
                <a:latin typeface="ＭＳ Ｐゴシック" pitchFamily="50" charset="-128"/>
                <a:ea typeface="ＭＳ Ｐゴシック" pitchFamily="50" charset="-128"/>
              </a:rPr>
              <a:t>27</a:t>
            </a:r>
            <a:r>
              <a:rPr lang="ja-JP" altLang="en-US" sz="1100" dirty="0">
                <a:latin typeface="ＭＳ Ｐゴシック" pitchFamily="50" charset="-128"/>
                <a:ea typeface="ＭＳ Ｐゴシック" pitchFamily="50" charset="-128"/>
              </a:rPr>
              <a:t>年の人口は</a:t>
            </a:r>
            <a:r>
              <a:rPr lang="en-US" altLang="ja-JP" sz="1100" dirty="0">
                <a:latin typeface="ＭＳ Ｐゴシック" pitchFamily="50" charset="-128"/>
                <a:ea typeface="ＭＳ Ｐゴシック" pitchFamily="50" charset="-128"/>
              </a:rPr>
              <a:t>495,532</a:t>
            </a:r>
            <a:r>
              <a:rPr lang="ja-JP" altLang="en-US" sz="1100" dirty="0">
                <a:latin typeface="ＭＳ Ｐゴシック" pitchFamily="50" charset="-128"/>
                <a:ea typeface="ＭＳ Ｐゴシック" pitchFamily="50" charset="-128"/>
              </a:rPr>
              <a:t>人で西宮市（</a:t>
            </a:r>
            <a:r>
              <a:rPr lang="en-US" altLang="ja-JP" sz="1100" dirty="0">
                <a:latin typeface="ＭＳ Ｐゴシック" pitchFamily="50" charset="-128"/>
                <a:ea typeface="ＭＳ Ｐゴシック" pitchFamily="50" charset="-128"/>
              </a:rPr>
              <a:t>487,850</a:t>
            </a:r>
            <a:r>
              <a:rPr lang="ja-JP" altLang="en-US" sz="1100" dirty="0">
                <a:latin typeface="ＭＳ Ｐゴシック" pitchFamily="50" charset="-128"/>
                <a:ea typeface="ＭＳ Ｐゴシック" pitchFamily="50" charset="-128"/>
              </a:rPr>
              <a:t>人）を上回る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smtClean="0">
                <a:latin typeface="ＭＳ Ｐゴシック" pitchFamily="50" charset="-128"/>
                <a:ea typeface="ＭＳ Ｐゴシック" pitchFamily="50" charset="-128"/>
              </a:rPr>
              <a:t>○昼夜間人口比率は</a:t>
            </a:r>
            <a:r>
              <a:rPr lang="en-US" altLang="ja-JP" sz="1100" dirty="0" smtClean="0">
                <a:latin typeface="ＭＳ Ｐゴシック" pitchFamily="50" charset="-128"/>
                <a:ea typeface="ＭＳ Ｐゴシック" pitchFamily="50" charset="-128"/>
              </a:rPr>
              <a:t>155</a:t>
            </a:r>
            <a:r>
              <a:rPr lang="ja-JP" altLang="en-US" sz="1100" dirty="0" smtClean="0">
                <a:latin typeface="ＭＳ Ｐゴシック" pitchFamily="50" charset="-128"/>
                <a:ea typeface="ＭＳ Ｐゴシック" pitchFamily="50" charset="-128"/>
              </a:rPr>
              <a:t>％で、比較都市の中で最も高い京都市（</a:t>
            </a:r>
            <a:r>
              <a:rPr lang="en-US" altLang="ja-JP" sz="1100" dirty="0" smtClean="0">
                <a:latin typeface="ＭＳ Ｐゴシック" pitchFamily="50" charset="-128"/>
                <a:ea typeface="ＭＳ Ｐゴシック" pitchFamily="50" charset="-128"/>
              </a:rPr>
              <a:t>109</a:t>
            </a:r>
            <a:r>
              <a:rPr lang="ja-JP" altLang="en-US" sz="1100" dirty="0" smtClean="0">
                <a:latin typeface="ＭＳ Ｐゴシック" pitchFamily="50" charset="-128"/>
                <a:ea typeface="ＭＳ Ｐゴシック" pitchFamily="50" charset="-128"/>
              </a:rPr>
              <a:t>％）を大きく上回る</a:t>
            </a:r>
            <a:endParaRPr lang="en-US" altLang="ja-JP" sz="1100" dirty="0">
              <a:latin typeface="ＭＳ Ｐゴシック" pitchFamily="50" charset="-128"/>
              <a:ea typeface="ＭＳ Ｐゴシック" pitchFamily="50" charset="-128"/>
            </a:endParaRPr>
          </a:p>
          <a:p>
            <a:pPr marL="85725" indent="-85725">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産業</a:t>
            </a:r>
            <a:r>
              <a:rPr lang="en-US" altLang="ja-JP" sz="1100" dirty="0">
                <a:latin typeface="HGP創英角ｺﾞｼｯｸUB" pitchFamily="50" charset="-128"/>
                <a:ea typeface="HGP創英角ｺﾞｼｯｸUB" pitchFamily="50" charset="-128"/>
              </a:rPr>
              <a:t>】</a:t>
            </a:r>
          </a:p>
          <a:p>
            <a:pPr marL="85725" indent="-85725">
              <a:defRPr/>
            </a:pPr>
            <a:r>
              <a:rPr lang="ja-JP" altLang="en-US" sz="1100" dirty="0">
                <a:latin typeface="ＭＳ Ｐゴシック" pitchFamily="50" charset="-128"/>
                <a:ea typeface="ＭＳ Ｐゴシック" pitchFamily="50" charset="-128"/>
              </a:rPr>
              <a:t>○商業の販売額は</a:t>
            </a:r>
            <a:r>
              <a:rPr lang="en-US" altLang="ja-JP" sz="1100" dirty="0">
                <a:latin typeface="ＭＳ Ｐゴシック" pitchFamily="50" charset="-128"/>
                <a:ea typeface="ＭＳ Ｐゴシック" pitchFamily="50" charset="-128"/>
              </a:rPr>
              <a:t>9</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2,565</a:t>
            </a:r>
            <a:r>
              <a:rPr lang="ja-JP" altLang="en-US" sz="1100" dirty="0">
                <a:latin typeface="ＭＳ Ｐゴシック" pitchFamily="50" charset="-128"/>
                <a:ea typeface="ＭＳ Ｐゴシック" pitchFamily="50" charset="-128"/>
              </a:rPr>
              <a:t>億円で、比較都市の中で最も多い神戸市（</a:t>
            </a:r>
            <a:r>
              <a:rPr lang="en-US" altLang="ja-JP" sz="1100" dirty="0">
                <a:latin typeface="ＭＳ Ｐゴシック" pitchFamily="50" charset="-128"/>
                <a:ea typeface="ＭＳ Ｐゴシック" pitchFamily="50" charset="-128"/>
              </a:rPr>
              <a:t>4</a:t>
            </a:r>
            <a:r>
              <a:rPr lang="ja-JP" altLang="en-US" sz="1100" dirty="0">
                <a:latin typeface="ＭＳ Ｐゴシック" pitchFamily="50" charset="-128"/>
                <a:ea typeface="ＭＳ Ｐゴシック" pitchFamily="50" charset="-128"/>
              </a:rPr>
              <a:t>兆</a:t>
            </a:r>
            <a:r>
              <a:rPr lang="en-US" altLang="ja-JP" sz="1100" dirty="0">
                <a:latin typeface="ＭＳ Ｐゴシック" pitchFamily="50" charset="-128"/>
                <a:ea typeface="ＭＳ Ｐゴシック" pitchFamily="50" charset="-128"/>
              </a:rPr>
              <a:t>8,503</a:t>
            </a:r>
            <a:r>
              <a:rPr lang="ja-JP" altLang="en-US" sz="1100" dirty="0">
                <a:latin typeface="ＭＳ Ｐゴシック" pitchFamily="50" charset="-128"/>
                <a:ea typeface="ＭＳ Ｐゴシック" pitchFamily="50" charset="-128"/>
              </a:rPr>
              <a:t>億円）を大きく上回る</a:t>
            </a:r>
            <a:endParaRPr lang="en-US" altLang="ja-JP" sz="1100" dirty="0">
              <a:latin typeface="ＭＳ Ｐゴシック" pitchFamily="50" charset="-128"/>
              <a:ea typeface="ＭＳ Ｐゴシック" pitchFamily="50" charset="-128"/>
            </a:endParaRPr>
          </a:p>
          <a:p>
            <a:pPr marL="85725" indent="-85725">
              <a:defRPr/>
            </a:pPr>
            <a:r>
              <a:rPr lang="ja-JP" altLang="en-US" sz="1100" dirty="0">
                <a:latin typeface="ＭＳ Ｐゴシック" pitchFamily="50" charset="-128"/>
                <a:ea typeface="ＭＳ Ｐゴシック" pitchFamily="50" charset="-128"/>
              </a:rPr>
              <a:t>○工業の出荷額は</a:t>
            </a:r>
            <a:r>
              <a:rPr lang="en-US" altLang="zh-TW" sz="1100" dirty="0">
                <a:latin typeface="ＭＳ Ｐゴシック" pitchFamily="50" charset="-128"/>
                <a:ea typeface="ＭＳ Ｐゴシック" pitchFamily="50" charset="-128"/>
              </a:rPr>
              <a:t>3,602</a:t>
            </a:r>
            <a:r>
              <a:rPr lang="zh-TW" altLang="en-US" sz="1100" dirty="0">
                <a:latin typeface="ＭＳ Ｐゴシック" pitchFamily="50" charset="-128"/>
                <a:ea typeface="ＭＳ Ｐゴシック" pitchFamily="50" charset="-128"/>
              </a:rPr>
              <a:t>億円</a:t>
            </a:r>
            <a:r>
              <a:rPr lang="ja-JP" altLang="en-US" sz="1100" dirty="0">
                <a:latin typeface="ＭＳ Ｐゴシック" pitchFamily="50" charset="-128"/>
                <a:ea typeface="ＭＳ Ｐゴシック" pitchFamily="50" charset="-128"/>
              </a:rPr>
              <a:t>で西宮市（</a:t>
            </a:r>
            <a:r>
              <a:rPr lang="en-US" altLang="ja-JP" sz="1100" dirty="0">
                <a:latin typeface="ＭＳ Ｐゴシック" pitchFamily="50" charset="-128"/>
                <a:ea typeface="ＭＳ Ｐゴシック" pitchFamily="50" charset="-128"/>
              </a:rPr>
              <a:t>3,104</a:t>
            </a:r>
            <a:r>
              <a:rPr lang="ja-JP" altLang="en-US" sz="1100" dirty="0">
                <a:latin typeface="ＭＳ Ｐゴシック" pitchFamily="50" charset="-128"/>
                <a:ea typeface="ＭＳ Ｐゴシック" pitchFamily="50" charset="-128"/>
              </a:rPr>
              <a:t>億円）を上回る</a:t>
            </a:r>
            <a:endParaRPr lang="ja-JP" altLang="en-US" sz="1100" dirty="0">
              <a:solidFill>
                <a:srgbClr val="000000"/>
              </a:solidFill>
              <a:latin typeface="ＭＳ Ｐゴシック" pitchFamily="50" charset="-128"/>
              <a:ea typeface="ＭＳ Ｐゴシック" pitchFamily="50" charset="-128"/>
            </a:endParaRPr>
          </a:p>
          <a:p>
            <a:pPr marL="85725" indent="-85725">
              <a:buFont typeface="Wingdings" pitchFamily="2" charset="2"/>
              <a:buNone/>
              <a:defRPr/>
            </a:pPr>
            <a:r>
              <a:rPr lang="en-US" altLang="ja-JP" sz="1100" dirty="0">
                <a:latin typeface="HGP創英角ｺﾞｼｯｸUB" pitchFamily="50" charset="-128"/>
                <a:ea typeface="HGP創英角ｺﾞｼｯｸUB" pitchFamily="50" charset="-128"/>
              </a:rPr>
              <a:t>【</a:t>
            </a:r>
            <a:r>
              <a:rPr lang="ja-JP" altLang="en-US" sz="1100" dirty="0">
                <a:latin typeface="HGP創英角ｺﾞｼｯｸUB" pitchFamily="50" charset="-128"/>
                <a:ea typeface="HGP創英角ｺﾞｼｯｸUB" pitchFamily="50" charset="-128"/>
              </a:rPr>
              <a:t>まち・暮らし</a:t>
            </a:r>
            <a:r>
              <a:rPr lang="en-US" altLang="ja-JP" sz="1100" dirty="0">
                <a:latin typeface="HGP創英角ｺﾞｼｯｸUB" pitchFamily="50" charset="-128"/>
                <a:ea typeface="HGP創英角ｺﾞｼｯｸUB" pitchFamily="50" charset="-128"/>
              </a:rPr>
              <a:t>】</a:t>
            </a:r>
            <a:r>
              <a:rPr lang="en-US" altLang="ja-JP" sz="1100" dirty="0">
                <a:latin typeface="ＭＳ Ｐゴシック" pitchFamily="50" charset="-128"/>
                <a:ea typeface="ＭＳ Ｐゴシック" pitchFamily="50" charset="-128"/>
              </a:rPr>
              <a:t> </a:t>
            </a:r>
          </a:p>
          <a:p>
            <a:pPr marL="85725" indent="-85725">
              <a:buFont typeface="Wingdings" pitchFamily="2" charset="2"/>
              <a:buNone/>
              <a:defRPr/>
            </a:pPr>
            <a:r>
              <a:rPr lang="en-US" altLang="ja-JP" sz="1100" dirty="0">
                <a:latin typeface="ＭＳ Ｐゴシック" pitchFamily="50" charset="-128"/>
                <a:ea typeface="ＭＳ Ｐゴシック" pitchFamily="50" charset="-128"/>
              </a:rPr>
              <a:t>○</a:t>
            </a:r>
            <a:r>
              <a:rPr lang="ja-JP" altLang="en-US" sz="1100" dirty="0">
                <a:latin typeface="ＭＳ Ｐゴシック" pitchFamily="50" charset="-128"/>
                <a:ea typeface="ＭＳ Ｐゴシック" pitchFamily="50" charset="-128"/>
              </a:rPr>
              <a:t>建物用途の割合は商業が</a:t>
            </a:r>
            <a:r>
              <a:rPr lang="en-US" altLang="ja-JP" sz="1100" dirty="0">
                <a:latin typeface="ＭＳ Ｐゴシック" pitchFamily="50" charset="-128"/>
                <a:ea typeface="ＭＳ Ｐゴシック" pitchFamily="50" charset="-128"/>
              </a:rPr>
              <a:t>23.4</a:t>
            </a:r>
            <a:r>
              <a:rPr lang="ja-JP" altLang="en-US" sz="1100" dirty="0">
                <a:latin typeface="ＭＳ Ｐゴシック" pitchFamily="50" charset="-128"/>
                <a:ea typeface="ＭＳ Ｐゴシック" pitchFamily="50" charset="-128"/>
              </a:rPr>
              <a:t>％で、比較都市をいずれも大きく上回る</a:t>
            </a:r>
            <a:endParaRPr lang="en-US" altLang="ja-JP" sz="1100" dirty="0">
              <a:latin typeface="ＭＳ Ｐゴシック" pitchFamily="50" charset="-128"/>
              <a:ea typeface="ＭＳ Ｐゴシック" pitchFamily="50" charset="-128"/>
            </a:endParaRPr>
          </a:p>
          <a:p>
            <a:pPr marL="85725" indent="-85725">
              <a:buFont typeface="Wingdings" pitchFamily="2" charset="2"/>
              <a:buNone/>
              <a:defRPr/>
            </a:pPr>
            <a:r>
              <a:rPr lang="ja-JP" altLang="en-US" sz="1100" dirty="0">
                <a:latin typeface="ＭＳ Ｐゴシック" pitchFamily="50" charset="-128"/>
                <a:ea typeface="ＭＳ Ｐゴシック" pitchFamily="50" charset="-128"/>
              </a:rPr>
              <a:t>○就業前児童</a:t>
            </a:r>
            <a:r>
              <a:rPr lang="en-US" altLang="ja-JP" sz="1100" dirty="0">
                <a:latin typeface="ＭＳ Ｐゴシック" pitchFamily="50" charset="-128"/>
                <a:ea typeface="ＭＳ Ｐゴシック" pitchFamily="50" charset="-128"/>
              </a:rPr>
              <a:t>100</a:t>
            </a:r>
            <a:r>
              <a:rPr lang="ja-JP" altLang="en-US" sz="1100" dirty="0">
                <a:latin typeface="ＭＳ Ｐゴシック" pitchFamily="50" charset="-128"/>
                <a:ea typeface="ＭＳ Ｐゴシック" pitchFamily="50" charset="-128"/>
              </a:rPr>
              <a:t>人あたりの認可保育所定員数は</a:t>
            </a:r>
            <a:r>
              <a:rPr lang="en-US" altLang="ja-JP" sz="1100" dirty="0">
                <a:latin typeface="ＭＳ Ｐゴシック" pitchFamily="50" charset="-128"/>
                <a:ea typeface="ＭＳ Ｐゴシック" pitchFamily="50" charset="-128"/>
              </a:rPr>
              <a:t>34.9</a:t>
            </a:r>
            <a:r>
              <a:rPr lang="ja-JP" altLang="en-US" sz="1100" dirty="0">
                <a:latin typeface="ＭＳ Ｐゴシック" pitchFamily="50" charset="-128"/>
                <a:ea typeface="ＭＳ Ｐゴシック" pitchFamily="50" charset="-128"/>
              </a:rPr>
              <a:t>人で、枚方市（</a:t>
            </a:r>
            <a:r>
              <a:rPr lang="en-US" altLang="ja-JP" sz="1100" dirty="0">
                <a:latin typeface="ＭＳ Ｐゴシック" pitchFamily="50" charset="-128"/>
                <a:ea typeface="ＭＳ Ｐゴシック" pitchFamily="50" charset="-128"/>
              </a:rPr>
              <a:t>31.0</a:t>
            </a:r>
            <a:r>
              <a:rPr lang="ja-JP" altLang="en-US" sz="1100" dirty="0">
                <a:latin typeface="ＭＳ Ｐゴシック" pitchFamily="50" charset="-128"/>
                <a:ea typeface="ＭＳ Ｐゴシック" pitchFamily="50" charset="-128"/>
              </a:rPr>
              <a:t>人）を上回る</a:t>
            </a:r>
            <a:endParaRPr lang="en-US" altLang="ja-JP" sz="1100" dirty="0">
              <a:ea typeface="ＭＳ Ｐゴシック" pitchFamily="50" charset="-128"/>
            </a:endParaRPr>
          </a:p>
          <a:p>
            <a:pPr marL="85725" indent="-85725">
              <a:buFont typeface="Wingdings" pitchFamily="2" charset="2"/>
              <a:buNone/>
              <a:defRPr/>
            </a:pPr>
            <a:r>
              <a:rPr lang="ja-JP" altLang="en-US" sz="1100" dirty="0">
                <a:latin typeface="ＭＳ Ｐゴシック" pitchFamily="50" charset="-128"/>
                <a:ea typeface="ＭＳ Ｐゴシック" pitchFamily="50" charset="-128"/>
              </a:rPr>
              <a:t>○千人あたりの病院・診療所数は</a:t>
            </a:r>
            <a:r>
              <a:rPr lang="en-US" altLang="ja-JP" sz="1100" dirty="0">
                <a:latin typeface="ＭＳ Ｐゴシック" pitchFamily="50" charset="-128"/>
                <a:ea typeface="ＭＳ Ｐゴシック" pitchFamily="50" charset="-128"/>
              </a:rPr>
              <a:t>2.5</a:t>
            </a:r>
            <a:r>
              <a:rPr lang="ja-JP" altLang="en-US" sz="1100" dirty="0">
                <a:latin typeface="ＭＳ Ｐゴシック" pitchFamily="50" charset="-128"/>
                <a:ea typeface="ＭＳ Ｐゴシック" pitchFamily="50" charset="-128"/>
              </a:rPr>
              <a:t>ヵ所で、比較都市をいずれも上回る</a:t>
            </a:r>
            <a:endParaRPr lang="en-US" altLang="ja-JP" sz="1100" dirty="0">
              <a:latin typeface="HGP創英角ｺﾞｼｯｸUB" pitchFamily="50" charset="-128"/>
              <a:ea typeface="HGP創英角ｺﾞｼｯｸUB" pitchFamily="50" charset="-128"/>
            </a:endParaRPr>
          </a:p>
          <a:p>
            <a:pPr marL="85725" indent="-85725">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a:p>
            <a:pPr marL="85725" indent="-85725">
              <a:lnSpc>
                <a:spcPts val="1800"/>
              </a:lnSpc>
              <a:buFont typeface="Wingdings" pitchFamily="2" charset="2"/>
              <a:buNone/>
              <a:defRPr/>
            </a:pPr>
            <a:endParaRPr lang="ja-JP" altLang="en-US" sz="1100" dirty="0">
              <a:solidFill>
                <a:srgbClr val="000000"/>
              </a:solidFill>
              <a:latin typeface="ＭＳ Ｐゴシック" pitchFamily="50" charset="-128"/>
              <a:ea typeface="ＭＳ Ｐゴシック" pitchFamily="50" charset="-128"/>
            </a:endParaRPr>
          </a:p>
        </p:txBody>
      </p:sp>
      <p:graphicFrame>
        <p:nvGraphicFramePr>
          <p:cNvPr id="63" name="Group 154"/>
          <p:cNvGraphicFramePr>
            <a:graphicFrameLocks noGrp="1"/>
          </p:cNvGraphicFramePr>
          <p:nvPr/>
        </p:nvGraphicFramePr>
        <p:xfrm>
          <a:off x="271463" y="3124200"/>
          <a:ext cx="3823177" cy="376692"/>
        </p:xfrm>
        <a:graphic>
          <a:graphicData uri="http://schemas.openxmlformats.org/drawingml/2006/table">
            <a:tbl>
              <a:tblPr/>
              <a:tblGrid>
                <a:gridCol w="391497"/>
                <a:gridCol w="3431680"/>
              </a:tblGrid>
              <a:tr h="376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比較</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都市</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Arial" pitchFamily="34" charset="0"/>
                          <a:ea typeface="ＭＳ Ｐ明朝" pitchFamily="18" charset="-128"/>
                        </a:rPr>
                        <a:t>・</a:t>
                      </a: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近隣６中核市　（豊中・高槻・東大阪・枚方・尼崎・西宮）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pitchFamily="34" charset="0"/>
                          <a:ea typeface="ＭＳ Ｐ明朝" pitchFamily="18" charset="-128"/>
                        </a:rPr>
                        <a:t>・近畿の３政令指定都市（京都・堺・神戸）</a:t>
                      </a:r>
                    </a:p>
                  </a:txBody>
                  <a:tcPr marL="19500" marR="19500" marT="35946" marB="35946"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grpSp>
        <p:nvGrpSpPr>
          <p:cNvPr id="2" name="グループ化 76"/>
          <p:cNvGrpSpPr>
            <a:grpSpLocks/>
          </p:cNvGrpSpPr>
          <p:nvPr/>
        </p:nvGrpSpPr>
        <p:grpSpPr bwMode="auto">
          <a:xfrm>
            <a:off x="5178425" y="1155700"/>
            <a:ext cx="4370388" cy="4505325"/>
            <a:chOff x="1835367" y="188914"/>
            <a:chExt cx="5771934" cy="6449699"/>
          </a:xfrm>
        </p:grpSpPr>
        <p:grpSp>
          <p:nvGrpSpPr>
            <p:cNvPr id="3" name="グループ化 2"/>
            <p:cNvGrpSpPr>
              <a:grpSpLocks/>
            </p:cNvGrpSpPr>
            <p:nvPr/>
          </p:nvGrpSpPr>
          <p:grpSpPr bwMode="auto">
            <a:xfrm>
              <a:off x="1835367" y="188914"/>
              <a:ext cx="5771934" cy="6449699"/>
              <a:chOff x="217" y="1"/>
              <a:chExt cx="5771934" cy="6449971"/>
            </a:xfrm>
          </p:grpSpPr>
          <p:pic>
            <p:nvPicPr>
              <p:cNvPr id="4148" name="Picture 2"/>
              <p:cNvPicPr>
                <a:picLocks noChangeAspect="1" noChangeArrowheads="1"/>
              </p:cNvPicPr>
              <p:nvPr/>
            </p:nvPicPr>
            <p:blipFill>
              <a:blip r:embed="rId3" cstate="print"/>
              <a:srcRect l="20068" r="46410" b="8980"/>
              <a:stretch>
                <a:fillRect/>
              </a:stretch>
            </p:blipFill>
            <p:spPr bwMode="gray">
              <a:xfrm>
                <a:off x="123825" y="1"/>
                <a:ext cx="5648326" cy="6372224"/>
              </a:xfrm>
              <a:prstGeom prst="rect">
                <a:avLst/>
              </a:prstGeom>
              <a:noFill/>
              <a:ln w="1">
                <a:noFill/>
                <a:miter lim="800000"/>
                <a:headEnd/>
                <a:tailEnd/>
              </a:ln>
            </p:spPr>
          </p:pic>
          <p:sp>
            <p:nvSpPr>
              <p:cNvPr id="165" name="正方形/長方形 4"/>
              <p:cNvSpPr/>
              <p:nvPr/>
            </p:nvSpPr>
            <p:spPr bwMode="gray">
              <a:xfrm>
                <a:off x="438407" y="1229542"/>
                <a:ext cx="1582931" cy="611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66" name="正方形/長方形 5"/>
              <p:cNvSpPr/>
              <p:nvPr/>
            </p:nvSpPr>
            <p:spPr bwMode="gray">
              <a:xfrm>
                <a:off x="217" y="1772720"/>
                <a:ext cx="733809" cy="713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67" name="正方形/長方形 6"/>
              <p:cNvSpPr/>
              <p:nvPr/>
            </p:nvSpPr>
            <p:spPr bwMode="gray">
              <a:xfrm>
                <a:off x="5029955" y="4124983"/>
                <a:ext cx="735905" cy="2324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68" name="正方形/長方形 7"/>
              <p:cNvSpPr/>
              <p:nvPr/>
            </p:nvSpPr>
            <p:spPr bwMode="gray">
              <a:xfrm>
                <a:off x="3839088" y="5677248"/>
                <a:ext cx="75478" cy="743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69" name="正方形/長方形 8"/>
              <p:cNvSpPr/>
              <p:nvPr/>
            </p:nvSpPr>
            <p:spPr bwMode="gray">
              <a:xfrm>
                <a:off x="1293818" y="5752249"/>
                <a:ext cx="88057" cy="638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sp>
            <p:nvSpPr>
              <p:cNvPr id="170" name="正方形/長方形 9"/>
              <p:cNvSpPr/>
              <p:nvPr/>
            </p:nvSpPr>
            <p:spPr bwMode="gray">
              <a:xfrm>
                <a:off x="3734258" y="5763611"/>
                <a:ext cx="159341" cy="636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sz="700">
                  <a:solidFill>
                    <a:schemeClr val="tx1"/>
                  </a:solidFill>
                </a:endParaRPr>
              </a:p>
            </p:txBody>
          </p:sp>
        </p:grpSp>
        <p:sp>
          <p:nvSpPr>
            <p:cNvPr id="138" name="フリーフォーム 137"/>
            <p:cNvSpPr/>
            <p:nvPr/>
          </p:nvSpPr>
          <p:spPr bwMode="gray">
            <a:xfrm>
              <a:off x="5303140" y="5543210"/>
              <a:ext cx="259978" cy="381800"/>
            </a:xfrm>
            <a:custGeom>
              <a:avLst/>
              <a:gdLst>
                <a:gd name="connsiteX0" fmla="*/ 192087 w 258762"/>
                <a:gd name="connsiteY0" fmla="*/ 381000 h 381000"/>
                <a:gd name="connsiteX1" fmla="*/ 11112 w 258762"/>
                <a:gd name="connsiteY1" fmla="*/ 171450 h 381000"/>
                <a:gd name="connsiteX2" fmla="*/ 258762 w 258762"/>
                <a:gd name="connsiteY2" fmla="*/ 0 h 381000"/>
              </a:gdLst>
              <a:ahLst/>
              <a:cxnLst>
                <a:cxn ang="0">
                  <a:pos x="connsiteX0" y="connsiteY0"/>
                </a:cxn>
                <a:cxn ang="0">
                  <a:pos x="connsiteX1" y="connsiteY1"/>
                </a:cxn>
                <a:cxn ang="0">
                  <a:pos x="connsiteX2" y="connsiteY2"/>
                </a:cxn>
              </a:cxnLst>
              <a:rect l="l" t="t" r="r" b="b"/>
              <a:pathLst>
                <a:path w="258762" h="381000">
                  <a:moveTo>
                    <a:pt x="192087" y="381000"/>
                  </a:moveTo>
                  <a:cubicBezTo>
                    <a:pt x="96043" y="307975"/>
                    <a:pt x="0" y="234950"/>
                    <a:pt x="11112" y="171450"/>
                  </a:cubicBezTo>
                  <a:cubicBezTo>
                    <a:pt x="22225" y="107950"/>
                    <a:pt x="140493" y="53975"/>
                    <a:pt x="258762" y="0"/>
                  </a:cubicBezTo>
                </a:path>
              </a:pathLst>
            </a:custGeom>
            <a:ln w="63500" cmpd="tri">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sp>
          <p:nvSpPr>
            <p:cNvPr id="142" name="正方形/長方形 141"/>
            <p:cNvSpPr/>
            <p:nvPr/>
          </p:nvSpPr>
          <p:spPr bwMode="gray">
            <a:xfrm rot="18769009">
              <a:off x="4483081" y="1182968"/>
              <a:ext cx="1009044" cy="1572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神崎川</a:t>
              </a:r>
              <a:endParaRPr lang="en-US" altLang="ja-JP" sz="700" dirty="0">
                <a:solidFill>
                  <a:schemeClr val="tx1"/>
                </a:solidFill>
              </a:endParaRPr>
            </a:p>
          </p:txBody>
        </p:sp>
        <p:sp>
          <p:nvSpPr>
            <p:cNvPr id="155" name="フリーフォーム 154"/>
            <p:cNvSpPr/>
            <p:nvPr/>
          </p:nvSpPr>
          <p:spPr bwMode="gray">
            <a:xfrm>
              <a:off x="3172996" y="5581845"/>
              <a:ext cx="29352" cy="218172"/>
            </a:xfrm>
            <a:custGeom>
              <a:avLst/>
              <a:gdLst>
                <a:gd name="connsiteX0" fmla="*/ 0 w 28575"/>
                <a:gd name="connsiteY0" fmla="*/ 0 h 219075"/>
                <a:gd name="connsiteX1" fmla="*/ 28575 w 28575"/>
                <a:gd name="connsiteY1" fmla="*/ 219075 h 219075"/>
              </a:gdLst>
              <a:ahLst/>
              <a:cxnLst>
                <a:cxn ang="0">
                  <a:pos x="connsiteX0" y="connsiteY0"/>
                </a:cxn>
                <a:cxn ang="0">
                  <a:pos x="connsiteX1" y="connsiteY1"/>
                </a:cxn>
              </a:cxnLst>
              <a:rect l="l" t="t" r="r" b="b"/>
              <a:pathLst>
                <a:path w="28575" h="219075">
                  <a:moveTo>
                    <a:pt x="0" y="0"/>
                  </a:moveTo>
                  <a:lnTo>
                    <a:pt x="28575" y="219075"/>
                  </a:lnTo>
                </a:path>
              </a:pathLst>
            </a:custGeom>
            <a:ln w="63500" cmpd="tri">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700"/>
            </a:p>
          </p:txBody>
        </p:sp>
      </p:grpSp>
      <p:sp>
        <p:nvSpPr>
          <p:cNvPr id="4111" name="Rectangle 1"/>
          <p:cNvSpPr>
            <a:spLocks noChangeArrowheads="1"/>
          </p:cNvSpPr>
          <p:nvPr/>
        </p:nvSpPr>
        <p:spPr bwMode="auto">
          <a:xfrm>
            <a:off x="193675" y="333375"/>
            <a:ext cx="3978275" cy="1106488"/>
          </a:xfrm>
          <a:prstGeom prst="rect">
            <a:avLst/>
          </a:prstGeom>
          <a:noFill/>
          <a:ln w="9525">
            <a:noFill/>
            <a:miter lim="800000"/>
            <a:headEnd/>
            <a:tailEnd/>
          </a:ln>
        </p:spPr>
        <p:txBody>
          <a:bodyPr anchor="ctr">
            <a:spAutoFit/>
          </a:bodyPr>
          <a:lstStyle/>
          <a:p>
            <a:endParaRPr lang="en-US" altLang="ja-JP" sz="1200" b="1">
              <a:solidFill>
                <a:srgbClr val="FF0000"/>
              </a:solidFill>
              <a:latin typeface="HG創英角ｺﾞｼｯｸUB" pitchFamily="49" charset="-128"/>
              <a:ea typeface="HG創英角ｺﾞｼｯｸUB" pitchFamily="49" charset="-128"/>
            </a:endParaRPr>
          </a:p>
          <a:p>
            <a:endParaRPr lang="en-US" altLang="ja-JP" sz="1200" b="1">
              <a:solidFill>
                <a:srgbClr val="FF0000"/>
              </a:solidFill>
              <a:latin typeface="HG創英角ｺﾞｼｯｸUB" pitchFamily="49" charset="-128"/>
              <a:ea typeface="HG創英角ｺﾞｼｯｸUB" pitchFamily="49" charset="-128"/>
            </a:endParaRPr>
          </a:p>
          <a:p>
            <a:endParaRPr lang="ja-JP" altLang="ja-JP" sz="1200" b="1">
              <a:solidFill>
                <a:srgbClr val="FF0000"/>
              </a:solidFill>
              <a:latin typeface="HG創英角ｺﾞｼｯｸUB" pitchFamily="49" charset="-128"/>
              <a:ea typeface="HG創英角ｺﾞｼｯｸUB" pitchFamily="49" charset="-128"/>
            </a:endParaRPr>
          </a:p>
          <a:p>
            <a:endParaRPr lang="en-US" altLang="ja-JP" sz="1200" b="1">
              <a:solidFill>
                <a:srgbClr val="FF0000"/>
              </a:solidFill>
              <a:latin typeface="HG創英角ｺﾞｼｯｸUB" pitchFamily="49" charset="-128"/>
              <a:ea typeface="HG創英角ｺﾞｼｯｸUB" pitchFamily="49" charset="-128"/>
              <a:cs typeface="Times New Roman" pitchFamily="18" charset="0"/>
            </a:endParaRPr>
          </a:p>
          <a:p>
            <a:endParaRPr lang="ja-JP" altLang="ja-JP" b="1">
              <a:latin typeface="HG創英角ｺﾞｼｯｸUB" pitchFamily="49" charset="-128"/>
              <a:ea typeface="HG創英角ｺﾞｼｯｸUB" pitchFamily="49" charset="-128"/>
              <a:cs typeface="ＭＳ Ｐゴシック" charset="-128"/>
            </a:endParaRPr>
          </a:p>
        </p:txBody>
      </p:sp>
      <p:sp>
        <p:nvSpPr>
          <p:cNvPr id="4112" name="Rectangle 1"/>
          <p:cNvSpPr>
            <a:spLocks noChangeArrowheads="1"/>
          </p:cNvSpPr>
          <p:nvPr/>
        </p:nvSpPr>
        <p:spPr bwMode="auto">
          <a:xfrm>
            <a:off x="117475" y="260350"/>
            <a:ext cx="4094163" cy="2493963"/>
          </a:xfrm>
          <a:prstGeom prst="rect">
            <a:avLst/>
          </a:prstGeom>
          <a:noFill/>
          <a:ln w="9525">
            <a:noFill/>
            <a:miter lim="800000"/>
            <a:headEnd/>
            <a:tailEnd/>
          </a:ln>
        </p:spPr>
        <p:txBody>
          <a:bodyPr anchor="ctr">
            <a:spAutoFit/>
          </a:bodyPr>
          <a:lstStyle/>
          <a:p>
            <a:r>
              <a:rPr lang="ja-JP" altLang="ja-JP" sz="1200" b="1">
                <a:latin typeface="HG創英角ｺﾞｼｯｸUB" pitchFamily="49" charset="-128"/>
                <a:ea typeface="HG創英角ｺﾞｼｯｸUB" pitchFamily="49" charset="-128"/>
                <a:cs typeface="Times New Roman" pitchFamily="18" charset="0"/>
              </a:rPr>
              <a:t>○西日本最大の</a:t>
            </a:r>
            <a:r>
              <a:rPr lang="ja-JP" altLang="en-US" sz="1200" b="1">
                <a:latin typeface="HG創英角ｺﾞｼｯｸUB" pitchFamily="49" charset="-128"/>
                <a:ea typeface="HG創英角ｺﾞｼｯｸUB" pitchFamily="49" charset="-128"/>
                <a:cs typeface="Times New Roman" pitchFamily="18" charset="0"/>
              </a:rPr>
              <a:t>大阪・梅田ターミナルをはじめ</a:t>
            </a:r>
            <a:r>
              <a:rPr lang="ja-JP" altLang="ja-JP" sz="1200" b="1">
                <a:latin typeface="HG創英角ｺﾞｼｯｸUB" pitchFamily="49" charset="-128"/>
                <a:ea typeface="HG創英角ｺﾞｼｯｸUB" pitchFamily="49" charset="-128"/>
                <a:cs typeface="Times New Roman" pitchFamily="18" charset="0"/>
              </a:rPr>
              <a:t>、大川・中之島エリアにある歴史的建造物、美術館などの文化集客施設、毛馬桜之宮公園</a:t>
            </a:r>
            <a:r>
              <a:rPr lang="ja-JP" altLang="en-US" sz="1200" b="1">
                <a:latin typeface="HG創英角ｺﾞｼｯｸUB" pitchFamily="49" charset="-128"/>
                <a:ea typeface="HG創英角ｺﾞｼｯｸUB" pitchFamily="49" charset="-128"/>
                <a:cs typeface="Times New Roman" pitchFamily="18" charset="0"/>
              </a:rPr>
              <a:t>、城北公園・菖蒲園</a:t>
            </a:r>
            <a:r>
              <a:rPr lang="ja-JP" altLang="ja-JP" sz="1200" b="1">
                <a:latin typeface="HG創英角ｺﾞｼｯｸUB" pitchFamily="49" charset="-128"/>
                <a:ea typeface="HG創英角ｺﾞｼｯｸUB" pitchFamily="49" charset="-128"/>
                <a:cs typeface="Times New Roman" pitchFamily="18" charset="0"/>
              </a:rPr>
              <a:t>など</a:t>
            </a:r>
            <a:r>
              <a:rPr lang="ja-JP" altLang="en-US" sz="1200" b="1">
                <a:latin typeface="HG創英角ｺﾞｼｯｸUB" pitchFamily="49" charset="-128"/>
                <a:ea typeface="HG創英角ｺﾞｼｯｸUB" pitchFamily="49" charset="-128"/>
                <a:cs typeface="Times New Roman" pitchFamily="18" charset="0"/>
              </a:rPr>
              <a:t>があり、ビジネス・文化機能と水・みどり豊かな環境などを有する都市</a:t>
            </a:r>
          </a:p>
          <a:p>
            <a:r>
              <a:rPr lang="ja-JP" altLang="ja-JP" sz="1200" b="1">
                <a:latin typeface="HG創英角ｺﾞｼｯｸUB" pitchFamily="49" charset="-128"/>
                <a:ea typeface="HG創英角ｺﾞｼｯｸUB" pitchFamily="49" charset="-128"/>
                <a:cs typeface="Times New Roman" pitchFamily="18" charset="0"/>
              </a:rPr>
              <a:t>○大阪・梅田周辺では、「みどり」と「イノベーション」の融合拠点をめざすうめきた２期区域のまちづくりや、なにわ筋線の新駅開設による鉄道ネットワークの充実等が進められている</a:t>
            </a:r>
          </a:p>
          <a:p>
            <a:r>
              <a:rPr lang="ja-JP" altLang="ja-JP" sz="1200" b="1">
                <a:latin typeface="HG創英角ｺﾞｼｯｸUB" pitchFamily="49" charset="-128"/>
                <a:ea typeface="HG創英角ｺﾞｼｯｸUB" pitchFamily="49" charset="-128"/>
                <a:cs typeface="Times New Roman" pitchFamily="18" charset="0"/>
              </a:rPr>
              <a:t>○阪急電鉄京都線・千里線（淡路駅付近）連続立体交差事業が進められており、都市内交通の円滑化を図るとともに、分断された市街地の一体化による都市の活性化が期待される</a:t>
            </a:r>
          </a:p>
        </p:txBody>
      </p:sp>
      <p:sp>
        <p:nvSpPr>
          <p:cNvPr id="4113" name="テキスト ボックス 24"/>
          <p:cNvSpPr txBox="1">
            <a:spLocks noChangeArrowheads="1"/>
          </p:cNvSpPr>
          <p:nvPr/>
        </p:nvSpPr>
        <p:spPr bwMode="gray">
          <a:xfrm>
            <a:off x="4376738" y="34925"/>
            <a:ext cx="1833562" cy="215900"/>
          </a:xfrm>
          <a:prstGeom prst="rect">
            <a:avLst/>
          </a:prstGeom>
          <a:solidFill>
            <a:srgbClr val="953735"/>
          </a:solidFill>
          <a:ln w="22225">
            <a:solidFill>
              <a:srgbClr val="953735"/>
            </a:solidFill>
            <a:miter lim="800000"/>
            <a:headEnd/>
            <a:tailEnd/>
          </a:ln>
        </p:spPr>
        <p:txBody>
          <a:bodyPr lIns="0" tIns="0" rIns="0" bIns="0" anchor="ctr"/>
          <a:lstStyle/>
          <a:p>
            <a:pPr algn="ctr"/>
            <a:r>
              <a:rPr lang="ja-JP" altLang="en-US" sz="1200" b="1">
                <a:solidFill>
                  <a:schemeClr val="bg1"/>
                </a:solidFill>
                <a:latin typeface="ＭＳ Ｐゴシック" charset="-128"/>
              </a:rPr>
              <a:t>地域の特徴</a:t>
            </a:r>
          </a:p>
        </p:txBody>
      </p:sp>
      <p:sp>
        <p:nvSpPr>
          <p:cNvPr id="4114" name="タイトル 3"/>
          <p:cNvSpPr txBox="1">
            <a:spLocks/>
          </p:cNvSpPr>
          <p:nvPr/>
        </p:nvSpPr>
        <p:spPr bwMode="auto">
          <a:xfrm>
            <a:off x="4365625" y="30163"/>
            <a:ext cx="5457825" cy="6769100"/>
          </a:xfrm>
          <a:prstGeom prst="rect">
            <a:avLst/>
          </a:prstGeom>
          <a:noFill/>
          <a:ln w="22225" algn="ctr">
            <a:solidFill>
              <a:schemeClr val="accent2"/>
            </a:solidFill>
            <a:miter lim="800000"/>
            <a:headEnd/>
            <a:tailEnd/>
          </a:ln>
        </p:spPr>
        <p:txBody>
          <a:bodyPr/>
          <a:lstStyle/>
          <a:p>
            <a:pPr marL="171450" indent="-171450">
              <a:buFont typeface="Wingdings" pitchFamily="2" charset="2"/>
              <a:buChar char="u"/>
            </a:pPr>
            <a:endParaRPr lang="ja-JP" altLang="ja-JP" sz="900">
              <a:solidFill>
                <a:srgbClr val="000000"/>
              </a:solidFill>
              <a:latin typeface="Meiryo UI" pitchFamily="50" charset="-128"/>
              <a:ea typeface="Meiryo UI" pitchFamily="50" charset="-128"/>
              <a:cs typeface="Meiryo UI" pitchFamily="50" charset="-128"/>
            </a:endParaRPr>
          </a:p>
        </p:txBody>
      </p:sp>
      <p:sp>
        <p:nvSpPr>
          <p:cNvPr id="4115" name="テキスト ボックス 57"/>
          <p:cNvSpPr>
            <a:spLocks noChangeArrowheads="1"/>
          </p:cNvSpPr>
          <p:nvPr/>
        </p:nvSpPr>
        <p:spPr bwMode="auto">
          <a:xfrm>
            <a:off x="4518025" y="6200775"/>
            <a:ext cx="5187950" cy="468313"/>
          </a:xfrm>
          <a:prstGeom prst="roundRect">
            <a:avLst>
              <a:gd name="adj" fmla="val 9315"/>
            </a:avLst>
          </a:prstGeom>
          <a:noFill/>
          <a:ln w="19050" algn="ctr">
            <a:solidFill>
              <a:schemeClr val="tx1"/>
            </a:solidFill>
            <a:round/>
            <a:headEnd/>
            <a:tailEnd/>
          </a:ln>
        </p:spPr>
        <p:txBody>
          <a:bodyPr lIns="36000" tIns="36000" rIns="0" anchor="ctr"/>
          <a:lstStyle/>
          <a:p>
            <a:r>
              <a:rPr lang="ja-JP" altLang="en-US" sz="1100"/>
              <a:t>北を東西に神崎川</a:t>
            </a:r>
            <a:r>
              <a:rPr lang="ja-JP" altLang="ja-JP" sz="1100"/>
              <a:t>、</a:t>
            </a:r>
            <a:r>
              <a:rPr lang="ja-JP" altLang="en-US" sz="1100"/>
              <a:t>中央部を東西に淀川、南北に大川、南を東西に堂島川・土佐堀川</a:t>
            </a:r>
            <a:r>
              <a:rPr lang="ja-JP" altLang="ja-JP" sz="1100"/>
              <a:t>が流れる</a:t>
            </a:r>
            <a:r>
              <a:rPr lang="ja-JP" altLang="en-US" sz="1100"/>
              <a:t>。</a:t>
            </a:r>
          </a:p>
        </p:txBody>
      </p:sp>
      <p:sp>
        <p:nvSpPr>
          <p:cNvPr id="24" name="円/楕円 23"/>
          <p:cNvSpPr/>
          <p:nvPr/>
        </p:nvSpPr>
        <p:spPr bwMode="gray">
          <a:xfrm rot="18186517">
            <a:off x="6519069" y="2312194"/>
            <a:ext cx="1376362" cy="8001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正方形/長方形 24"/>
          <p:cNvSpPr/>
          <p:nvPr/>
        </p:nvSpPr>
        <p:spPr bwMode="gray">
          <a:xfrm>
            <a:off x="5313363" y="1557338"/>
            <a:ext cx="1871662" cy="431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chemeClr val="tx1"/>
                </a:solidFill>
              </a:rPr>
              <a:t>阪急電鉄京都線・千里線</a:t>
            </a:r>
            <a:endParaRPr lang="en-US" altLang="ja-JP" sz="1050" dirty="0">
              <a:solidFill>
                <a:schemeClr val="tx1"/>
              </a:solidFill>
            </a:endParaRPr>
          </a:p>
          <a:p>
            <a:pPr algn="ctr">
              <a:defRPr/>
            </a:pPr>
            <a:r>
              <a:rPr lang="ja-JP" altLang="en-US" sz="1050" dirty="0">
                <a:solidFill>
                  <a:schemeClr val="tx1"/>
                </a:solidFill>
              </a:rPr>
              <a:t>連続立体交差事業</a:t>
            </a:r>
          </a:p>
        </p:txBody>
      </p:sp>
      <p:cxnSp>
        <p:nvCxnSpPr>
          <p:cNvPr id="26" name="直線コネクタ 25"/>
          <p:cNvCxnSpPr/>
          <p:nvPr/>
        </p:nvCxnSpPr>
        <p:spPr bwMode="gray">
          <a:xfrm flipH="1" flipV="1">
            <a:off x="6608763" y="1989138"/>
            <a:ext cx="312737" cy="576262"/>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bwMode="gray">
          <a:xfrm>
            <a:off x="8061325" y="3186113"/>
            <a:ext cx="98425" cy="8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28" name="正方形/長方形 27"/>
          <p:cNvSpPr/>
          <p:nvPr/>
        </p:nvSpPr>
        <p:spPr bwMode="gray">
          <a:xfrm>
            <a:off x="8758238" y="3397250"/>
            <a:ext cx="96837" cy="88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29" name="正方形/長方形 28"/>
          <p:cNvSpPr/>
          <p:nvPr/>
        </p:nvSpPr>
        <p:spPr bwMode="gray">
          <a:xfrm>
            <a:off x="7473950" y="4724400"/>
            <a:ext cx="96838" cy="904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700" dirty="0">
              <a:solidFill>
                <a:schemeClr val="tx1"/>
              </a:solidFill>
            </a:endParaRPr>
          </a:p>
        </p:txBody>
      </p:sp>
      <p:sp>
        <p:nvSpPr>
          <p:cNvPr id="30" name="正方形/長方形 29"/>
          <p:cNvSpPr/>
          <p:nvPr/>
        </p:nvSpPr>
        <p:spPr bwMode="gray">
          <a:xfrm>
            <a:off x="7761288" y="2924175"/>
            <a:ext cx="792162" cy="2174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城北公園</a:t>
            </a:r>
            <a:endParaRPr lang="en-US" altLang="ja-JP" sz="900" dirty="0">
              <a:solidFill>
                <a:schemeClr val="tx1"/>
              </a:solidFill>
            </a:endParaRPr>
          </a:p>
        </p:txBody>
      </p:sp>
      <p:sp>
        <p:nvSpPr>
          <p:cNvPr id="32" name="正方形/長方形 31"/>
          <p:cNvSpPr/>
          <p:nvPr/>
        </p:nvSpPr>
        <p:spPr bwMode="gray">
          <a:xfrm>
            <a:off x="8897938" y="3336925"/>
            <a:ext cx="896937" cy="1793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千林商店街</a:t>
            </a:r>
            <a:endParaRPr lang="en-US" altLang="ja-JP" sz="900" dirty="0">
              <a:solidFill>
                <a:schemeClr val="tx1"/>
              </a:solidFill>
            </a:endParaRPr>
          </a:p>
        </p:txBody>
      </p:sp>
      <p:sp>
        <p:nvSpPr>
          <p:cNvPr id="33" name="正方形/長方形 32"/>
          <p:cNvSpPr/>
          <p:nvPr/>
        </p:nvSpPr>
        <p:spPr bwMode="gray">
          <a:xfrm>
            <a:off x="7616825" y="4508500"/>
            <a:ext cx="792163" cy="28892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毛馬桜之宮</a:t>
            </a:r>
            <a:endParaRPr lang="en-US" altLang="ja-JP" sz="900" dirty="0">
              <a:solidFill>
                <a:schemeClr val="tx1"/>
              </a:solidFill>
            </a:endParaRPr>
          </a:p>
          <a:p>
            <a:pPr algn="ctr">
              <a:defRPr/>
            </a:pPr>
            <a:r>
              <a:rPr lang="ja-JP" altLang="en-US" sz="900" dirty="0">
                <a:solidFill>
                  <a:schemeClr val="tx1"/>
                </a:solidFill>
              </a:rPr>
              <a:t>公園</a:t>
            </a:r>
            <a:endParaRPr lang="en-US" altLang="ja-JP" sz="900" dirty="0">
              <a:solidFill>
                <a:schemeClr val="tx1"/>
              </a:solidFill>
            </a:endParaRPr>
          </a:p>
        </p:txBody>
      </p:sp>
      <p:sp>
        <p:nvSpPr>
          <p:cNvPr id="35" name="円/楕円 34"/>
          <p:cNvSpPr/>
          <p:nvPr/>
        </p:nvSpPr>
        <p:spPr bwMode="gray">
          <a:xfrm>
            <a:off x="5961063" y="4365625"/>
            <a:ext cx="312737" cy="180975"/>
          </a:xfrm>
          <a:prstGeom prst="ellipse">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正方形/長方形 35"/>
          <p:cNvSpPr/>
          <p:nvPr/>
        </p:nvSpPr>
        <p:spPr bwMode="gray">
          <a:xfrm>
            <a:off x="4953000" y="3500438"/>
            <a:ext cx="1247775" cy="4318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chemeClr val="tx1"/>
                </a:solidFill>
              </a:rPr>
              <a:t>うめきた</a:t>
            </a:r>
            <a:endParaRPr lang="en-US" altLang="ja-JP" sz="1050" dirty="0">
              <a:solidFill>
                <a:schemeClr val="tx1"/>
              </a:solidFill>
            </a:endParaRPr>
          </a:p>
          <a:p>
            <a:pPr algn="ctr">
              <a:defRPr/>
            </a:pPr>
            <a:r>
              <a:rPr lang="ja-JP" altLang="en-US" sz="1050" dirty="0">
                <a:solidFill>
                  <a:schemeClr val="tx1"/>
                </a:solidFill>
              </a:rPr>
              <a:t>（大阪駅北地区）</a:t>
            </a:r>
          </a:p>
        </p:txBody>
      </p:sp>
      <p:cxnSp>
        <p:nvCxnSpPr>
          <p:cNvPr id="37" name="直線コネクタ 36"/>
          <p:cNvCxnSpPr>
            <a:stCxn id="35" idx="1"/>
          </p:cNvCxnSpPr>
          <p:nvPr/>
        </p:nvCxnSpPr>
        <p:spPr bwMode="gray">
          <a:xfrm flipH="1" flipV="1">
            <a:off x="5673725" y="3933825"/>
            <a:ext cx="333375" cy="457200"/>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 name="円/楕円 40"/>
          <p:cNvSpPr/>
          <p:nvPr/>
        </p:nvSpPr>
        <p:spPr bwMode="gray">
          <a:xfrm rot="19852459">
            <a:off x="5300663" y="5137150"/>
            <a:ext cx="1117600" cy="273050"/>
          </a:xfrm>
          <a:prstGeom prst="ellipse">
            <a:avLst/>
          </a:prstGeom>
          <a:solidFill>
            <a:srgbClr val="FF0000">
              <a:alpha val="50196"/>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正方形/長方形 41"/>
          <p:cNvSpPr/>
          <p:nvPr/>
        </p:nvSpPr>
        <p:spPr bwMode="gray">
          <a:xfrm>
            <a:off x="5961063" y="5661025"/>
            <a:ext cx="1247775" cy="323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a:solidFill>
                  <a:schemeClr val="tx1"/>
                </a:solidFill>
              </a:rPr>
              <a:t>中之島エリア</a:t>
            </a:r>
          </a:p>
        </p:txBody>
      </p:sp>
      <p:cxnSp>
        <p:nvCxnSpPr>
          <p:cNvPr id="43" name="直線コネクタ 42"/>
          <p:cNvCxnSpPr>
            <a:endCxn id="41" idx="4"/>
          </p:cNvCxnSpPr>
          <p:nvPr/>
        </p:nvCxnSpPr>
        <p:spPr bwMode="gray">
          <a:xfrm flipH="1" flipV="1">
            <a:off x="5926138" y="5392738"/>
            <a:ext cx="185737" cy="268287"/>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 name="フリーフォーム 44"/>
          <p:cNvSpPr/>
          <p:nvPr/>
        </p:nvSpPr>
        <p:spPr>
          <a:xfrm>
            <a:off x="7018338" y="2238375"/>
            <a:ext cx="1217612" cy="1911350"/>
          </a:xfrm>
          <a:custGeom>
            <a:avLst/>
            <a:gdLst>
              <a:gd name="connsiteX0" fmla="*/ 0 w 1217098"/>
              <a:gd name="connsiteY0" fmla="*/ 0 h 1910781"/>
              <a:gd name="connsiteX1" fmla="*/ 397291 w 1217098"/>
              <a:gd name="connsiteY1" fmla="*/ 542334 h 1910781"/>
              <a:gd name="connsiteX2" fmla="*/ 529722 w 1217098"/>
              <a:gd name="connsiteY2" fmla="*/ 775664 h 1910781"/>
              <a:gd name="connsiteX3" fmla="*/ 863951 w 1217098"/>
              <a:gd name="connsiteY3" fmla="*/ 1431509 h 1910781"/>
              <a:gd name="connsiteX4" fmla="*/ 1217098 w 1217098"/>
              <a:gd name="connsiteY4" fmla="*/ 1910781 h 1910781"/>
              <a:gd name="connsiteX5" fmla="*/ 1217098 w 1217098"/>
              <a:gd name="connsiteY5" fmla="*/ 1910781 h 191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7098" h="1910781">
                <a:moveTo>
                  <a:pt x="0" y="0"/>
                </a:moveTo>
                <a:cubicBezTo>
                  <a:pt x="154502" y="206528"/>
                  <a:pt x="309004" y="413057"/>
                  <a:pt x="397291" y="542334"/>
                </a:cubicBezTo>
                <a:cubicBezTo>
                  <a:pt x="485578" y="671611"/>
                  <a:pt x="451945" y="627468"/>
                  <a:pt x="529722" y="775664"/>
                </a:cubicBezTo>
                <a:cubicBezTo>
                  <a:pt x="607499" y="923860"/>
                  <a:pt x="749388" y="1242323"/>
                  <a:pt x="863951" y="1431509"/>
                </a:cubicBezTo>
                <a:cubicBezTo>
                  <a:pt x="978514" y="1620695"/>
                  <a:pt x="1217098" y="1910781"/>
                  <a:pt x="1217098" y="1910781"/>
                </a:cubicBezTo>
                <a:lnTo>
                  <a:pt x="1217098" y="1910781"/>
                </a:ln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6" name="左矢印吹き出し 45"/>
          <p:cNvSpPr/>
          <p:nvPr/>
        </p:nvSpPr>
        <p:spPr bwMode="gray">
          <a:xfrm>
            <a:off x="7942263" y="3598863"/>
            <a:ext cx="1223962" cy="288925"/>
          </a:xfrm>
          <a:prstGeom prst="leftArrowCallout">
            <a:avLst>
              <a:gd name="adj1" fmla="val 34670"/>
              <a:gd name="adj2" fmla="val 26824"/>
              <a:gd name="adj3" fmla="val 39644"/>
              <a:gd name="adj4" fmla="val 79854"/>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900" dirty="0">
                <a:solidFill>
                  <a:schemeClr val="tx1"/>
                </a:solidFill>
              </a:rPr>
              <a:t>JR</a:t>
            </a:r>
            <a:r>
              <a:rPr lang="ja-JP" altLang="en-US" sz="900" dirty="0">
                <a:solidFill>
                  <a:schemeClr val="tx1"/>
                </a:solidFill>
              </a:rPr>
              <a:t>おおさか東線</a:t>
            </a:r>
            <a:endParaRPr lang="en-US" altLang="ja-JP" sz="900" dirty="0">
              <a:solidFill>
                <a:schemeClr val="tx1"/>
              </a:solidFill>
            </a:endParaRPr>
          </a:p>
          <a:p>
            <a:pPr algn="ctr">
              <a:defRPr/>
            </a:pPr>
            <a:r>
              <a:rPr lang="ja-JP" altLang="en-US" sz="900" dirty="0">
                <a:solidFill>
                  <a:schemeClr val="tx1"/>
                </a:solidFill>
              </a:rPr>
              <a:t>整備区間</a:t>
            </a:r>
          </a:p>
        </p:txBody>
      </p:sp>
      <p:sp>
        <p:nvSpPr>
          <p:cNvPr id="47" name="フリーフォーム 46"/>
          <p:cNvSpPr/>
          <p:nvPr/>
        </p:nvSpPr>
        <p:spPr>
          <a:xfrm>
            <a:off x="5778500" y="4457700"/>
            <a:ext cx="269875" cy="877888"/>
          </a:xfrm>
          <a:custGeom>
            <a:avLst/>
            <a:gdLst>
              <a:gd name="connsiteX0" fmla="*/ 269064 w 269064"/>
              <a:gd name="connsiteY0" fmla="*/ 0 h 876563"/>
              <a:gd name="connsiteX1" fmla="*/ 42041 w 269064"/>
              <a:gd name="connsiteY1" fmla="*/ 100900 h 876563"/>
              <a:gd name="connsiteX2" fmla="*/ 16816 w 269064"/>
              <a:gd name="connsiteY2" fmla="*/ 283780 h 876563"/>
              <a:gd name="connsiteX3" fmla="*/ 29429 w 269064"/>
              <a:gd name="connsiteY3" fmla="*/ 712602 h 876563"/>
              <a:gd name="connsiteX4" fmla="*/ 142940 w 269064"/>
              <a:gd name="connsiteY4" fmla="*/ 863951 h 876563"/>
              <a:gd name="connsiteX5" fmla="*/ 142940 w 269064"/>
              <a:gd name="connsiteY5" fmla="*/ 863951 h 876563"/>
              <a:gd name="connsiteX6" fmla="*/ 149246 w 269064"/>
              <a:gd name="connsiteY6" fmla="*/ 876563 h 87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064" h="876563">
                <a:moveTo>
                  <a:pt x="269064" y="0"/>
                </a:moveTo>
                <a:cubicBezTo>
                  <a:pt x="176573" y="26801"/>
                  <a:pt x="84082" y="53603"/>
                  <a:pt x="42041" y="100900"/>
                </a:cubicBezTo>
                <a:cubicBezTo>
                  <a:pt x="0" y="148197"/>
                  <a:pt x="18918" y="181830"/>
                  <a:pt x="16816" y="283780"/>
                </a:cubicBezTo>
                <a:cubicBezTo>
                  <a:pt x="14714" y="385730"/>
                  <a:pt x="8408" y="615907"/>
                  <a:pt x="29429" y="712602"/>
                </a:cubicBezTo>
                <a:cubicBezTo>
                  <a:pt x="50450" y="809297"/>
                  <a:pt x="142940" y="863951"/>
                  <a:pt x="142940" y="863951"/>
                </a:cubicBezTo>
                <a:lnTo>
                  <a:pt x="142940" y="863951"/>
                </a:lnTo>
                <a:lnTo>
                  <a:pt x="149246" y="876563"/>
                </a:ln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8" name="正方形/長方形 47"/>
          <p:cNvSpPr/>
          <p:nvPr/>
        </p:nvSpPr>
        <p:spPr bwMode="gray">
          <a:xfrm>
            <a:off x="8842375" y="2122488"/>
            <a:ext cx="668338" cy="177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淀川</a:t>
            </a:r>
            <a:endParaRPr lang="en-US" altLang="ja-JP" sz="700" dirty="0">
              <a:solidFill>
                <a:schemeClr val="tx1"/>
              </a:solidFill>
            </a:endParaRPr>
          </a:p>
        </p:txBody>
      </p:sp>
      <p:sp>
        <p:nvSpPr>
          <p:cNvPr id="49" name="正方形/長方形 48"/>
          <p:cNvSpPr/>
          <p:nvPr/>
        </p:nvSpPr>
        <p:spPr bwMode="gray">
          <a:xfrm rot="3225158">
            <a:off x="7004050" y="3594100"/>
            <a:ext cx="576263" cy="2206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大川</a:t>
            </a:r>
            <a:endParaRPr lang="en-US" altLang="ja-JP" sz="700" dirty="0">
              <a:solidFill>
                <a:schemeClr val="tx1"/>
              </a:solidFill>
            </a:endParaRPr>
          </a:p>
        </p:txBody>
      </p:sp>
      <p:sp>
        <p:nvSpPr>
          <p:cNvPr id="50" name="フリーフォーム 49"/>
          <p:cNvSpPr/>
          <p:nvPr/>
        </p:nvSpPr>
        <p:spPr>
          <a:xfrm rot="21445155">
            <a:off x="6173788" y="4795838"/>
            <a:ext cx="1795462" cy="401637"/>
          </a:xfrm>
          <a:custGeom>
            <a:avLst/>
            <a:gdLst>
              <a:gd name="connsiteX0" fmla="*/ 1906859 w 1906859"/>
              <a:gd name="connsiteY0" fmla="*/ 148683 h 327722"/>
              <a:gd name="connsiteX1" fmla="*/ 1594624 w 1906859"/>
              <a:gd name="connsiteY1" fmla="*/ 304800 h 327722"/>
              <a:gd name="connsiteX2" fmla="*/ 1468244 w 1906859"/>
              <a:gd name="connsiteY2" fmla="*/ 286215 h 327722"/>
              <a:gd name="connsiteX3" fmla="*/ 1256371 w 1906859"/>
              <a:gd name="connsiteY3" fmla="*/ 59473 h 327722"/>
              <a:gd name="connsiteX4" fmla="*/ 1137424 w 1906859"/>
              <a:gd name="connsiteY4" fmla="*/ 92927 h 327722"/>
              <a:gd name="connsiteX5" fmla="*/ 1029629 w 1906859"/>
              <a:gd name="connsiteY5" fmla="*/ 89210 h 327722"/>
              <a:gd name="connsiteX6" fmla="*/ 0 w 1906859"/>
              <a:gd name="connsiteY6" fmla="*/ 0 h 32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859" h="327722">
                <a:moveTo>
                  <a:pt x="1906859" y="148683"/>
                </a:moveTo>
                <a:cubicBezTo>
                  <a:pt x="1787293" y="215280"/>
                  <a:pt x="1667727" y="281878"/>
                  <a:pt x="1594624" y="304800"/>
                </a:cubicBezTo>
                <a:cubicBezTo>
                  <a:pt x="1521522" y="327722"/>
                  <a:pt x="1524619" y="327103"/>
                  <a:pt x="1468244" y="286215"/>
                </a:cubicBezTo>
                <a:cubicBezTo>
                  <a:pt x="1411869" y="245327"/>
                  <a:pt x="1311508" y="91688"/>
                  <a:pt x="1256371" y="59473"/>
                </a:cubicBezTo>
                <a:cubicBezTo>
                  <a:pt x="1201234" y="27258"/>
                  <a:pt x="1175214" y="87971"/>
                  <a:pt x="1137424" y="92927"/>
                </a:cubicBezTo>
                <a:cubicBezTo>
                  <a:pt x="1099634" y="97883"/>
                  <a:pt x="1029629" y="89210"/>
                  <a:pt x="1029629" y="89210"/>
                </a:cubicBezTo>
                <a:lnTo>
                  <a:pt x="0" y="0"/>
                </a:lnTo>
              </a:path>
            </a:pathLst>
          </a:custGeom>
          <a:ln w="22225" cmpd="dbl">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3" name="フリーフォーム 52"/>
          <p:cNvSpPr/>
          <p:nvPr/>
        </p:nvSpPr>
        <p:spPr>
          <a:xfrm rot="21445155">
            <a:off x="6176963" y="4799013"/>
            <a:ext cx="1795462" cy="401637"/>
          </a:xfrm>
          <a:custGeom>
            <a:avLst/>
            <a:gdLst>
              <a:gd name="connsiteX0" fmla="*/ 1906859 w 1906859"/>
              <a:gd name="connsiteY0" fmla="*/ 148683 h 327722"/>
              <a:gd name="connsiteX1" fmla="*/ 1594624 w 1906859"/>
              <a:gd name="connsiteY1" fmla="*/ 304800 h 327722"/>
              <a:gd name="connsiteX2" fmla="*/ 1468244 w 1906859"/>
              <a:gd name="connsiteY2" fmla="*/ 286215 h 327722"/>
              <a:gd name="connsiteX3" fmla="*/ 1256371 w 1906859"/>
              <a:gd name="connsiteY3" fmla="*/ 59473 h 327722"/>
              <a:gd name="connsiteX4" fmla="*/ 1137424 w 1906859"/>
              <a:gd name="connsiteY4" fmla="*/ 92927 h 327722"/>
              <a:gd name="connsiteX5" fmla="*/ 1029629 w 1906859"/>
              <a:gd name="connsiteY5" fmla="*/ 89210 h 327722"/>
              <a:gd name="connsiteX6" fmla="*/ 0 w 1906859"/>
              <a:gd name="connsiteY6" fmla="*/ 0 h 32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859" h="327722">
                <a:moveTo>
                  <a:pt x="1906859" y="148683"/>
                </a:moveTo>
                <a:cubicBezTo>
                  <a:pt x="1787293" y="215280"/>
                  <a:pt x="1667727" y="281878"/>
                  <a:pt x="1594624" y="304800"/>
                </a:cubicBezTo>
                <a:cubicBezTo>
                  <a:pt x="1521522" y="327722"/>
                  <a:pt x="1524619" y="327103"/>
                  <a:pt x="1468244" y="286215"/>
                </a:cubicBezTo>
                <a:cubicBezTo>
                  <a:pt x="1411869" y="245327"/>
                  <a:pt x="1311508" y="91688"/>
                  <a:pt x="1256371" y="59473"/>
                </a:cubicBezTo>
                <a:cubicBezTo>
                  <a:pt x="1201234" y="27258"/>
                  <a:pt x="1175214" y="87971"/>
                  <a:pt x="1137424" y="92927"/>
                </a:cubicBezTo>
                <a:cubicBezTo>
                  <a:pt x="1099634" y="97883"/>
                  <a:pt x="1029629" y="89210"/>
                  <a:pt x="1029629" y="89210"/>
                </a:cubicBezTo>
                <a:lnTo>
                  <a:pt x="0" y="0"/>
                </a:lnTo>
              </a:path>
            </a:pathLst>
          </a:custGeom>
          <a:ln w="22225" cmpd="sng">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0" name="左矢印吹き出し 39"/>
          <p:cNvSpPr/>
          <p:nvPr/>
        </p:nvSpPr>
        <p:spPr bwMode="gray">
          <a:xfrm>
            <a:off x="5816600" y="4652963"/>
            <a:ext cx="1482725" cy="231775"/>
          </a:xfrm>
          <a:prstGeom prst="leftArrowCallout">
            <a:avLst>
              <a:gd name="adj1" fmla="val 30291"/>
              <a:gd name="adj2" fmla="val 35582"/>
              <a:gd name="adj3" fmla="val 46212"/>
              <a:gd name="adj4" fmla="val 87733"/>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900" dirty="0">
                <a:solidFill>
                  <a:schemeClr val="tx1"/>
                </a:solidFill>
              </a:rPr>
              <a:t>なにわ筋線整備区間</a:t>
            </a:r>
          </a:p>
        </p:txBody>
      </p:sp>
      <p:sp>
        <p:nvSpPr>
          <p:cNvPr id="51" name="正方形/長方形 50"/>
          <p:cNvSpPr/>
          <p:nvPr/>
        </p:nvSpPr>
        <p:spPr bwMode="gray">
          <a:xfrm rot="386967">
            <a:off x="6397625" y="5195888"/>
            <a:ext cx="704850" cy="1190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土佐堀川</a:t>
            </a:r>
            <a:endParaRPr lang="en-US" altLang="ja-JP" sz="700" dirty="0">
              <a:solidFill>
                <a:schemeClr val="tx1"/>
              </a:solidFill>
            </a:endParaRPr>
          </a:p>
        </p:txBody>
      </p:sp>
      <p:sp>
        <p:nvSpPr>
          <p:cNvPr id="52" name="正方形/長方形 51"/>
          <p:cNvSpPr/>
          <p:nvPr/>
        </p:nvSpPr>
        <p:spPr bwMode="gray">
          <a:xfrm rot="20202252">
            <a:off x="5594350" y="4938713"/>
            <a:ext cx="704850" cy="1190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堂島川</a:t>
            </a:r>
            <a:endParaRPr lang="en-US" altLang="ja-JP" sz="700" dirty="0">
              <a:solidFill>
                <a:schemeClr val="tx1"/>
              </a:solidFill>
            </a:endParaRPr>
          </a:p>
        </p:txBody>
      </p:sp>
      <p:sp>
        <p:nvSpPr>
          <p:cNvPr id="54" name="正方形/長方形 53"/>
          <p:cNvSpPr/>
          <p:nvPr/>
        </p:nvSpPr>
        <p:spPr bwMode="gray">
          <a:xfrm rot="20202252">
            <a:off x="7540625" y="5160963"/>
            <a:ext cx="704850" cy="1190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700" dirty="0">
                <a:solidFill>
                  <a:schemeClr val="tx1"/>
                </a:solidFill>
              </a:rPr>
              <a:t>寝屋川</a:t>
            </a:r>
            <a:endParaRPr lang="en-US" altLang="ja-JP" sz="700" dirty="0">
              <a:solidFill>
                <a:schemeClr val="tx1"/>
              </a:solidFill>
            </a:endParaRPr>
          </a:p>
        </p:txBody>
      </p:sp>
      <p:sp>
        <p:nvSpPr>
          <p:cNvPr id="57" name="フリーフォーム 56"/>
          <p:cNvSpPr/>
          <p:nvPr/>
        </p:nvSpPr>
        <p:spPr>
          <a:xfrm>
            <a:off x="6392863" y="3716338"/>
            <a:ext cx="1728787" cy="669925"/>
          </a:xfrm>
          <a:custGeom>
            <a:avLst/>
            <a:gdLst>
              <a:gd name="connsiteX0" fmla="*/ 0 w 1828800"/>
              <a:gd name="connsiteY0" fmla="*/ 161707 h 668932"/>
              <a:gd name="connsiteX1" fmla="*/ 495591 w 1828800"/>
              <a:gd name="connsiteY1" fmla="*/ 154727 h 668932"/>
              <a:gd name="connsiteX2" fmla="*/ 795738 w 1828800"/>
              <a:gd name="connsiteY2" fmla="*/ 70965 h 668932"/>
              <a:gd name="connsiteX3" fmla="*/ 1612415 w 1828800"/>
              <a:gd name="connsiteY3" fmla="*/ 580517 h 668932"/>
              <a:gd name="connsiteX4" fmla="*/ 1828800 w 1828800"/>
              <a:gd name="connsiteY4" fmla="*/ 601457 h 668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668932">
                <a:moveTo>
                  <a:pt x="0" y="161707"/>
                </a:moveTo>
                <a:lnTo>
                  <a:pt x="495591" y="154727"/>
                </a:lnTo>
                <a:cubicBezTo>
                  <a:pt x="628214" y="139603"/>
                  <a:pt x="609601" y="0"/>
                  <a:pt x="795738" y="70965"/>
                </a:cubicBezTo>
                <a:cubicBezTo>
                  <a:pt x="981875" y="141930"/>
                  <a:pt x="1440238" y="492102"/>
                  <a:pt x="1612415" y="580517"/>
                </a:cubicBezTo>
                <a:cubicBezTo>
                  <a:pt x="1784592" y="668932"/>
                  <a:pt x="1806696" y="635194"/>
                  <a:pt x="1828800" y="601457"/>
                </a:cubicBez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8" name="左矢印吹き出し 57"/>
          <p:cNvSpPr/>
          <p:nvPr/>
        </p:nvSpPr>
        <p:spPr bwMode="gray">
          <a:xfrm>
            <a:off x="8121650" y="4149725"/>
            <a:ext cx="1296988" cy="288925"/>
          </a:xfrm>
          <a:prstGeom prst="leftArrowCallout">
            <a:avLst>
              <a:gd name="adj1" fmla="val 30291"/>
              <a:gd name="adj2" fmla="val 35582"/>
              <a:gd name="adj3" fmla="val 42905"/>
              <a:gd name="adj4" fmla="val 86177"/>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ja-JP" sz="900" dirty="0">
                <a:solidFill>
                  <a:schemeClr val="tx1"/>
                </a:solidFill>
                <a:latin typeface="+mn-ea"/>
                <a:cs typeface="Times New Roman" pitchFamily="18" charset="0"/>
              </a:rPr>
              <a:t>淀川左岸線延伸部</a:t>
            </a:r>
            <a:endParaRPr lang="ja-JP" altLang="en-US" sz="900" dirty="0">
              <a:solidFill>
                <a:schemeClr val="tx1"/>
              </a:solidFill>
              <a:latin typeface="+mn-ea"/>
            </a:endParaRPr>
          </a:p>
        </p:txBody>
      </p:sp>
      <p:sp>
        <p:nvSpPr>
          <p:cNvPr id="55" name="正方形/長方形 27"/>
          <p:cNvSpPr>
            <a:spLocks noChangeArrowheads="1"/>
          </p:cNvSpPr>
          <p:nvPr/>
        </p:nvSpPr>
        <p:spPr bwMode="auto">
          <a:xfrm>
            <a:off x="8874125" y="658157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すがた</a:t>
            </a:r>
            <a:r>
              <a:rPr lang="en-US" altLang="ja-JP" sz="1100" b="1" dirty="0" smtClean="0">
                <a:solidFill>
                  <a:srgbClr val="000000"/>
                </a:solidFill>
                <a:latin typeface="Meiryo UI" pitchFamily="50" charset="-128"/>
                <a:ea typeface="Meiryo UI" pitchFamily="50" charset="-128"/>
                <a:cs typeface="Meiryo UI" pitchFamily="50" charset="-128"/>
              </a:rPr>
              <a:t>-63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5072</TotalTime>
  <Words>10871</Words>
  <Application>Microsoft Office PowerPoint</Application>
  <PresentationFormat>A4 210 x 297 mm</PresentationFormat>
  <Paragraphs>2441</Paragraphs>
  <Slides>42</Slides>
  <Notes>14</Notes>
  <HiddenSlides>0</HiddenSlides>
  <MMClips>0</MMClips>
  <ScaleCrop>false</ScaleCrop>
  <HeadingPairs>
    <vt:vector size="4" baseType="variant">
      <vt:variant>
        <vt:lpstr>テーマ</vt:lpstr>
      </vt:variant>
      <vt:variant>
        <vt:i4>1</vt:i4>
      </vt:variant>
      <vt:variant>
        <vt:lpstr>スライド タイトル</vt:lpstr>
      </vt:variant>
      <vt:variant>
        <vt:i4>42</vt:i4>
      </vt:variant>
    </vt:vector>
  </HeadingPairs>
  <TitlesOfParts>
    <vt:vector size="43" baseType="lpstr">
      <vt:lpstr>標準デザイン</vt:lpstr>
      <vt:lpstr>10　特別区のすがた 【試案Ｃ（６区Ｃ案） 】 </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
  <cp:lastModifiedBy>岸良　将史</cp:lastModifiedBy>
  <cp:revision>334</cp:revision>
  <cp:lastPrinted>2017-09-22T09:52:44Z</cp:lastPrinted>
  <dcterms:created xsi:type="dcterms:W3CDTF">2013-06-27T08:44:08Z</dcterms:created>
  <dcterms:modified xsi:type="dcterms:W3CDTF">2017-09-26T10:31:50Z</dcterms:modified>
</cp:coreProperties>
</file>