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88" r:id="rId2"/>
    <p:sldId id="807" r:id="rId3"/>
    <p:sldId id="808" r:id="rId4"/>
    <p:sldId id="735" r:id="rId5"/>
    <p:sldId id="687" r:id="rId6"/>
    <p:sldId id="552" r:id="rId7"/>
    <p:sldId id="800" r:id="rId8"/>
    <p:sldId id="777" r:id="rId9"/>
    <p:sldId id="778" r:id="rId10"/>
    <p:sldId id="779" r:id="rId11"/>
    <p:sldId id="724" r:id="rId12"/>
    <p:sldId id="797" r:id="rId13"/>
    <p:sldId id="798" r:id="rId14"/>
    <p:sldId id="806" r:id="rId15"/>
    <p:sldId id="748" r:id="rId16"/>
    <p:sldId id="833" r:id="rId17"/>
    <p:sldId id="834" r:id="rId18"/>
    <p:sldId id="790" r:id="rId19"/>
    <p:sldId id="791" r:id="rId20"/>
    <p:sldId id="805" r:id="rId21"/>
    <p:sldId id="804" r:id="rId22"/>
    <p:sldId id="809" r:id="rId23"/>
    <p:sldId id="635" r:id="rId24"/>
    <p:sldId id="810" r:id="rId25"/>
    <p:sldId id="811" r:id="rId26"/>
    <p:sldId id="828" r:id="rId27"/>
    <p:sldId id="829" r:id="rId28"/>
    <p:sldId id="814" r:id="rId29"/>
    <p:sldId id="815" r:id="rId30"/>
    <p:sldId id="816" r:id="rId31"/>
    <p:sldId id="817" r:id="rId32"/>
    <p:sldId id="830" r:id="rId33"/>
    <p:sldId id="831" r:id="rId34"/>
    <p:sldId id="832" r:id="rId35"/>
    <p:sldId id="822" r:id="rId36"/>
    <p:sldId id="823" r:id="rId37"/>
    <p:sldId id="824" r:id="rId38"/>
    <p:sldId id="825" r:id="rId39"/>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大阪市" initials="大阪市"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2" autoAdjust="0"/>
    <p:restoredTop sz="99274" autoAdjust="0"/>
  </p:normalViewPr>
  <p:slideViewPr>
    <p:cSldViewPr>
      <p:cViewPr varScale="1">
        <p:scale>
          <a:sx n="72" d="100"/>
          <a:sy n="72" d="100"/>
        </p:scale>
        <p:origin x="-936" y="-84"/>
      </p:cViewPr>
      <p:guideLst>
        <p:guide orient="horz" pos="2160"/>
        <p:guide pos="31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63517060367473E-2"/>
          <c:y val="0.14798853377783858"/>
          <c:w val="0.8228040244969379"/>
          <c:h val="0.6073513311180827"/>
        </c:manualLayout>
      </c:layout>
      <c:barChart>
        <c:barDir val="col"/>
        <c:grouping val="clustered"/>
        <c:varyColors val="0"/>
        <c:ser>
          <c:idx val="0"/>
          <c:order val="0"/>
          <c:invertIfNegative val="0"/>
          <c:cat>
            <c:strRef>
              <c:f>Sheet1!$A$3:$A$26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Sheet1!$B$3:$B$26</c:f>
              <c:numCache>
                <c:formatCode>0.0_ </c:formatCode>
                <c:ptCount val="24"/>
                <c:pt idx="0">
                  <c:v>19.2</c:v>
                </c:pt>
                <c:pt idx="1">
                  <c:v>23.6</c:v>
                </c:pt>
                <c:pt idx="2">
                  <c:v>20</c:v>
                </c:pt>
                <c:pt idx="3">
                  <c:v>26.2</c:v>
                </c:pt>
                <c:pt idx="4">
                  <c:v>16.5</c:v>
                </c:pt>
                <c:pt idx="5">
                  <c:v>16.100000000000001</c:v>
                </c:pt>
                <c:pt idx="6">
                  <c:v>27.1</c:v>
                </c:pt>
                <c:pt idx="7">
                  <c:v>30.1</c:v>
                </c:pt>
                <c:pt idx="8">
                  <c:v>19.8</c:v>
                </c:pt>
                <c:pt idx="9">
                  <c:v>19.399999999999999</c:v>
                </c:pt>
                <c:pt idx="10">
                  <c:v>24.5</c:v>
                </c:pt>
                <c:pt idx="11">
                  <c:v>23</c:v>
                </c:pt>
                <c:pt idx="12">
                  <c:v>23.9</c:v>
                </c:pt>
                <c:pt idx="13">
                  <c:v>25.7</c:v>
                </c:pt>
                <c:pt idx="14">
                  <c:v>31.4</c:v>
                </c:pt>
                <c:pt idx="15">
                  <c:v>29.4</c:v>
                </c:pt>
                <c:pt idx="16">
                  <c:v>25.1</c:v>
                </c:pt>
                <c:pt idx="17">
                  <c:v>21.8</c:v>
                </c:pt>
                <c:pt idx="18">
                  <c:v>25.5</c:v>
                </c:pt>
                <c:pt idx="19">
                  <c:v>28.4</c:v>
                </c:pt>
                <c:pt idx="20">
                  <c:v>27.2</c:v>
                </c:pt>
                <c:pt idx="21">
                  <c:v>29.2</c:v>
                </c:pt>
                <c:pt idx="22">
                  <c:v>27.6</c:v>
                </c:pt>
                <c:pt idx="23">
                  <c:v>38.700000000000003</c:v>
                </c:pt>
              </c:numCache>
            </c:numRef>
          </c:val>
        </c:ser>
        <c:dLbls>
          <c:showLegendKey val="0"/>
          <c:showVal val="0"/>
          <c:showCatName val="0"/>
          <c:showSerName val="0"/>
          <c:showPercent val="0"/>
          <c:showBubbleSize val="0"/>
        </c:dLbls>
        <c:gapWidth val="150"/>
        <c:axId val="136601600"/>
        <c:axId val="169201024"/>
      </c:barChart>
      <c:catAx>
        <c:axId val="136601600"/>
        <c:scaling>
          <c:orientation val="minMax"/>
        </c:scaling>
        <c:delete val="0"/>
        <c:axPos val="b"/>
        <c:numFmt formatCode="General" sourceLinked="0"/>
        <c:majorTickMark val="out"/>
        <c:minorTickMark val="none"/>
        <c:tickLblPos val="nextTo"/>
        <c:txPr>
          <a:bodyPr rot="0" vert="eaVert"/>
          <a:lstStyle/>
          <a:p>
            <a:pPr>
              <a:defRPr/>
            </a:pPr>
            <a:endParaRPr lang="ja-JP"/>
          </a:p>
        </c:txPr>
        <c:crossAx val="169201024"/>
        <c:crosses val="autoZero"/>
        <c:auto val="1"/>
        <c:lblAlgn val="ctr"/>
        <c:lblOffset val="100"/>
        <c:noMultiLvlLbl val="0"/>
      </c:catAx>
      <c:valAx>
        <c:axId val="169201024"/>
        <c:scaling>
          <c:orientation val="minMax"/>
          <c:max val="40"/>
        </c:scaling>
        <c:delete val="0"/>
        <c:axPos val="l"/>
        <c:majorGridlines/>
        <c:numFmt formatCode="0_ " sourceLinked="0"/>
        <c:majorTickMark val="out"/>
        <c:minorTickMark val="none"/>
        <c:tickLblPos val="nextTo"/>
        <c:txPr>
          <a:bodyPr/>
          <a:lstStyle/>
          <a:p>
            <a:pPr>
              <a:defRPr sz="900">
                <a:latin typeface="ＭＳ Ｐゴシック" panose="020B0600070205080204" pitchFamily="50" charset="-128"/>
                <a:ea typeface="ＭＳ Ｐゴシック" panose="020B0600070205080204" pitchFamily="50" charset="-128"/>
              </a:defRPr>
            </a:pPr>
            <a:endParaRPr lang="ja-JP"/>
          </a:p>
        </c:txPr>
        <c:crossAx val="136601600"/>
        <c:crosses val="autoZero"/>
        <c:crossBetween val="between"/>
        <c:majorUnit val="10"/>
      </c:valAx>
    </c:plotArea>
    <c:plotVisOnly val="1"/>
    <c:dispBlanksAs val="gap"/>
    <c:showDLblsOverMax val="0"/>
  </c:chart>
  <c:txPr>
    <a:bodyPr/>
    <a:lstStyle/>
    <a:p>
      <a:pPr>
        <a:defRPr sz="700"/>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Sheet3!$B$3:$B$26</c:f>
            </c:numRef>
          </c:val>
        </c:ser>
        <c:ser>
          <c:idx val="1"/>
          <c:order val="1"/>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Sheet3!$C$3:$C$26</c:f>
            </c:numRef>
          </c:val>
        </c:ser>
        <c:ser>
          <c:idx val="2"/>
          <c:order val="2"/>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Sheet3!$D$3:$D$26</c:f>
            </c:numRef>
          </c:val>
        </c:ser>
        <c:ser>
          <c:idx val="3"/>
          <c:order val="3"/>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Sheet3!$E$3:$E$26</c:f>
            </c:numRef>
          </c:val>
        </c:ser>
        <c:ser>
          <c:idx val="4"/>
          <c:order val="4"/>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Sheet3!$F$3:$F$26</c:f>
            </c:numRef>
          </c:val>
        </c:ser>
        <c:ser>
          <c:idx val="5"/>
          <c:order val="5"/>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Sheet3!$G$3:$G$26</c:f>
            </c:numRef>
          </c:val>
        </c:ser>
        <c:ser>
          <c:idx val="6"/>
          <c:order val="6"/>
          <c:spPr>
            <a:solidFill>
              <a:schemeClr val="accent1"/>
            </a:solidFill>
          </c:spPr>
          <c:invertIfNegative val="0"/>
          <c:cat>
            <c:strRef>
              <c:f>H29年４月1日時点!$A$3:$A$26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H29年４月1日時点!$H$3:$H$26</c:f>
              <c:numCache>
                <c:formatCode>General</c:formatCode>
                <c:ptCount val="24"/>
                <c:pt idx="0">
                  <c:v>3</c:v>
                </c:pt>
                <c:pt idx="1">
                  <c:v>6</c:v>
                </c:pt>
                <c:pt idx="2">
                  <c:v>9</c:v>
                </c:pt>
                <c:pt idx="3">
                  <c:v>6</c:v>
                </c:pt>
                <c:pt idx="4">
                  <c:v>12</c:v>
                </c:pt>
                <c:pt idx="5">
                  <c:v>48</c:v>
                </c:pt>
                <c:pt idx="6">
                  <c:v>1</c:v>
                </c:pt>
                <c:pt idx="7">
                  <c:v>0</c:v>
                </c:pt>
                <c:pt idx="8">
                  <c:v>26</c:v>
                </c:pt>
                <c:pt idx="9">
                  <c:v>9</c:v>
                </c:pt>
                <c:pt idx="10">
                  <c:v>6</c:v>
                </c:pt>
                <c:pt idx="11">
                  <c:v>16</c:v>
                </c:pt>
                <c:pt idx="12">
                  <c:v>22</c:v>
                </c:pt>
                <c:pt idx="13">
                  <c:v>0</c:v>
                </c:pt>
                <c:pt idx="14">
                  <c:v>9</c:v>
                </c:pt>
                <c:pt idx="15">
                  <c:v>24</c:v>
                </c:pt>
                <c:pt idx="16">
                  <c:v>55</c:v>
                </c:pt>
                <c:pt idx="17">
                  <c:v>11</c:v>
                </c:pt>
                <c:pt idx="18">
                  <c:v>23</c:v>
                </c:pt>
                <c:pt idx="19">
                  <c:v>7</c:v>
                </c:pt>
                <c:pt idx="20">
                  <c:v>21</c:v>
                </c:pt>
                <c:pt idx="21">
                  <c:v>8</c:v>
                </c:pt>
                <c:pt idx="22">
                  <c:v>0</c:v>
                </c:pt>
                <c:pt idx="23">
                  <c:v>3</c:v>
                </c:pt>
              </c:numCache>
            </c:numRef>
          </c:val>
        </c:ser>
        <c:dLbls>
          <c:showLegendKey val="0"/>
          <c:showVal val="0"/>
          <c:showCatName val="0"/>
          <c:showSerName val="0"/>
          <c:showPercent val="0"/>
          <c:showBubbleSize val="0"/>
        </c:dLbls>
        <c:gapWidth val="150"/>
        <c:axId val="136602624"/>
        <c:axId val="193066624"/>
      </c:barChart>
      <c:catAx>
        <c:axId val="136602624"/>
        <c:scaling>
          <c:orientation val="minMax"/>
        </c:scaling>
        <c:delete val="0"/>
        <c:axPos val="b"/>
        <c:numFmt formatCode="General" sourceLinked="0"/>
        <c:majorTickMark val="out"/>
        <c:minorTickMark val="none"/>
        <c:tickLblPos val="nextTo"/>
        <c:txPr>
          <a:bodyPr rot="0" vert="eaVert"/>
          <a:lstStyle/>
          <a:p>
            <a:pPr>
              <a:defRPr sz="700" baseline="0"/>
            </a:pPr>
            <a:endParaRPr lang="ja-JP"/>
          </a:p>
        </c:txPr>
        <c:crossAx val="193066624"/>
        <c:crosses val="autoZero"/>
        <c:auto val="1"/>
        <c:lblAlgn val="ctr"/>
        <c:lblOffset val="100"/>
        <c:noMultiLvlLbl val="0"/>
      </c:catAx>
      <c:valAx>
        <c:axId val="193066624"/>
        <c:scaling>
          <c:orientation val="minMax"/>
        </c:scaling>
        <c:delete val="0"/>
        <c:axPos val="r"/>
        <c:majorGridlines>
          <c:spPr>
            <a:ln w="12700">
              <a:prstDash val="sysDot"/>
            </a:ln>
          </c:spPr>
        </c:majorGridlines>
        <c:numFmt formatCode="General" sourceLinked="1"/>
        <c:majorTickMark val="out"/>
        <c:minorTickMark val="none"/>
        <c:tickLblPos val="nextTo"/>
        <c:txPr>
          <a:bodyPr/>
          <a:lstStyle/>
          <a:p>
            <a:pPr>
              <a:defRPr sz="900"/>
            </a:pPr>
            <a:endParaRPr lang="ja-JP"/>
          </a:p>
        </c:txPr>
        <c:crossAx val="136602624"/>
        <c:crosses val="max"/>
        <c:crossBetween val="between"/>
      </c:valAx>
    </c:plotArea>
    <c:plotVisOnly val="1"/>
    <c:dispBlanksAs val="gap"/>
    <c:showDLblsOverMax val="0"/>
  </c:char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60295872106938E-2"/>
          <c:y val="3.4107067021957795E-2"/>
          <c:w val="0.87196526573046729"/>
          <c:h val="0.73978458787055945"/>
        </c:manualLayout>
      </c:layout>
      <c:barChart>
        <c:barDir val="col"/>
        <c:grouping val="clustered"/>
        <c:varyColors val="0"/>
        <c:ser>
          <c:idx val="0"/>
          <c:order val="0"/>
          <c:tx>
            <c:strRef>
              <c:f>グラフデータ!$C$2</c:f>
              <c:strCache>
                <c:ptCount val="1"/>
                <c:pt idx="0">
                  <c:v>ひったくり</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グラフデータ!$C$3:$C$26</c:f>
            </c:numRef>
          </c:val>
        </c:ser>
        <c:ser>
          <c:idx val="1"/>
          <c:order val="1"/>
          <c:tx>
            <c:strRef>
              <c:f>グラフデータ!$D$2</c:f>
              <c:strCache>
                <c:ptCount val="1"/>
                <c:pt idx="0">
                  <c:v>路上強盗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グラフデータ!$D$3:$D$26</c:f>
            </c:numRef>
          </c:val>
        </c:ser>
        <c:ser>
          <c:idx val="2"/>
          <c:order val="2"/>
          <c:tx>
            <c:strRef>
              <c:f>グラフデータ!$E$2</c:f>
              <c:strCache>
                <c:ptCount val="1"/>
                <c:pt idx="0">
                  <c:v>自動車盗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グラフデータ!$E$3:$E$26</c:f>
            </c:numRef>
          </c:val>
        </c:ser>
        <c:ser>
          <c:idx val="3"/>
          <c:order val="3"/>
          <c:tx>
            <c:strRef>
              <c:f>グラフデータ!$F$2</c:f>
              <c:strCache>
                <c:ptCount val="1"/>
                <c:pt idx="0">
                  <c:v>車上ねらい</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グラフデータ!$F$3:$F$26</c:f>
            </c:numRef>
          </c:val>
        </c:ser>
        <c:ser>
          <c:idx val="4"/>
          <c:order val="4"/>
          <c:tx>
            <c:strRef>
              <c:f>グラフデータ!$G$2</c:f>
              <c:strCache>
                <c:ptCount val="1"/>
                <c:pt idx="0">
                  <c:v>部品ねらい</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グラフデータ!$G$3:$G$26</c:f>
            </c:numRef>
          </c:val>
        </c:ser>
        <c:ser>
          <c:idx val="5"/>
          <c:order val="5"/>
          <c:tx>
            <c:strRef>
              <c:f>グラフデータ!$H$2</c:f>
              <c:strCache>
                <c:ptCount val="1"/>
                <c:pt idx="0">
                  <c:v>オートバイ盗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グラフデータ!$H$3:$H$26</c:f>
            </c:numRef>
          </c:val>
        </c:ser>
        <c:ser>
          <c:idx val="6"/>
          <c:order val="6"/>
          <c:tx>
            <c:strRef>
              <c:f>グラフデータ!$I$2</c:f>
              <c:strCache>
                <c:ptCount val="1"/>
                <c:pt idx="0">
                  <c:v>自転車盗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グラフデータ!$I$3:$I$26</c:f>
            </c:numRef>
          </c:val>
        </c:ser>
        <c:ser>
          <c:idx val="7"/>
          <c:order val="7"/>
          <c:tx>
            <c:strRef>
              <c:f>グラフデータ!$J$2</c:f>
              <c:strCache>
                <c:ptCount val="1"/>
                <c:pt idx="0">
                  <c:v>７種合計</c:v>
                </c:pt>
              </c:strCache>
            </c:strRef>
          </c:tx>
          <c:spPr>
            <a:solidFill>
              <a:schemeClr val="accent1"/>
            </a:solidFill>
            <a:ln>
              <a:noFill/>
            </a:ln>
          </c:spPr>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グラフデータ!$J$3:$J$26</c:f>
              <c:numCache>
                <c:formatCode>#,##0_);[Red]\(#,##0\)</c:formatCode>
                <c:ptCount val="24"/>
                <c:pt idx="0">
                  <c:v>1893</c:v>
                </c:pt>
                <c:pt idx="1">
                  <c:v>983</c:v>
                </c:pt>
                <c:pt idx="2">
                  <c:v>569</c:v>
                </c:pt>
                <c:pt idx="3">
                  <c:v>366</c:v>
                </c:pt>
                <c:pt idx="4">
                  <c:v>2096</c:v>
                </c:pt>
                <c:pt idx="5">
                  <c:v>1030</c:v>
                </c:pt>
                <c:pt idx="6">
                  <c:v>550</c:v>
                </c:pt>
                <c:pt idx="7">
                  <c:v>465</c:v>
                </c:pt>
                <c:pt idx="8">
                  <c:v>806</c:v>
                </c:pt>
                <c:pt idx="9">
                  <c:v>1282</c:v>
                </c:pt>
                <c:pt idx="10">
                  <c:v>572</c:v>
                </c:pt>
                <c:pt idx="11">
                  <c:v>1355</c:v>
                </c:pt>
                <c:pt idx="12">
                  <c:v>1484</c:v>
                </c:pt>
                <c:pt idx="13">
                  <c:v>744</c:v>
                </c:pt>
                <c:pt idx="14">
                  <c:v>1354</c:v>
                </c:pt>
                <c:pt idx="15">
                  <c:v>651</c:v>
                </c:pt>
                <c:pt idx="16">
                  <c:v>1275</c:v>
                </c:pt>
                <c:pt idx="17">
                  <c:v>788</c:v>
                </c:pt>
                <c:pt idx="18">
                  <c:v>860</c:v>
                </c:pt>
                <c:pt idx="19">
                  <c:v>986</c:v>
                </c:pt>
                <c:pt idx="20">
                  <c:v>1308</c:v>
                </c:pt>
                <c:pt idx="21">
                  <c:v>1293</c:v>
                </c:pt>
                <c:pt idx="22">
                  <c:v>1829</c:v>
                </c:pt>
                <c:pt idx="23">
                  <c:v>955</c:v>
                </c:pt>
              </c:numCache>
            </c:numRef>
          </c:val>
        </c:ser>
        <c:dLbls>
          <c:showLegendKey val="0"/>
          <c:showVal val="0"/>
          <c:showCatName val="0"/>
          <c:showSerName val="0"/>
          <c:showPercent val="0"/>
          <c:showBubbleSize val="0"/>
        </c:dLbls>
        <c:gapWidth val="150"/>
        <c:axId val="136785920"/>
        <c:axId val="206801152"/>
      </c:barChart>
      <c:catAx>
        <c:axId val="136785920"/>
        <c:scaling>
          <c:orientation val="minMax"/>
        </c:scaling>
        <c:delete val="0"/>
        <c:axPos val="b"/>
        <c:numFmt formatCode="General" sourceLinked="0"/>
        <c:majorTickMark val="out"/>
        <c:minorTickMark val="none"/>
        <c:tickLblPos val="nextTo"/>
        <c:txPr>
          <a:bodyPr rot="0" vert="eaVert"/>
          <a:lstStyle/>
          <a:p>
            <a:pPr>
              <a:defRPr sz="700"/>
            </a:pPr>
            <a:endParaRPr lang="ja-JP"/>
          </a:p>
        </c:txPr>
        <c:crossAx val="206801152"/>
        <c:crosses val="autoZero"/>
        <c:auto val="1"/>
        <c:lblAlgn val="ctr"/>
        <c:lblOffset val="100"/>
        <c:noMultiLvlLbl val="0"/>
      </c:catAx>
      <c:valAx>
        <c:axId val="206801152"/>
        <c:scaling>
          <c:orientation val="minMax"/>
        </c:scaling>
        <c:delete val="0"/>
        <c:axPos val="l"/>
        <c:majorGridlines/>
        <c:numFmt formatCode="#,##0_);[Red]\(#,##0\)" sourceLinked="1"/>
        <c:majorTickMark val="out"/>
        <c:minorTickMark val="none"/>
        <c:tickLblPos val="high"/>
        <c:txPr>
          <a:bodyPr/>
          <a:lstStyle/>
          <a:p>
            <a:pPr>
              <a:defRPr sz="900"/>
            </a:pPr>
            <a:endParaRPr lang="ja-JP"/>
          </a:p>
        </c:txPr>
        <c:crossAx val="136785920"/>
        <c:crosses val="autoZero"/>
        <c:crossBetween val="between"/>
      </c:valAx>
      <c:spPr>
        <a:ln>
          <a:noFill/>
        </a:ln>
      </c:spPr>
    </c:plotArea>
    <c:plotVisOnly val="1"/>
    <c:dispBlanksAs val="gap"/>
    <c:showDLblsOverMax val="0"/>
  </c:chart>
  <c:spPr>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0"/>
            <a:ext cx="4307047" cy="340360"/>
          </a:xfrm>
          <a:prstGeom prst="rect">
            <a:avLst/>
          </a:prstGeom>
        </p:spPr>
        <p:txBody>
          <a:bodyPr vert="horz" lIns="91406" tIns="45700" rIns="91406" bIns="45700" rtlCol="0"/>
          <a:lstStyle>
            <a:lvl1pPr algn="l">
              <a:defRPr sz="1200"/>
            </a:lvl1pPr>
          </a:lstStyle>
          <a:p>
            <a:endParaRPr kumimoji="1" lang="ja-JP" altLang="en-US"/>
          </a:p>
        </p:txBody>
      </p:sp>
      <p:sp>
        <p:nvSpPr>
          <p:cNvPr id="3" name="日付プレースホルダ 2"/>
          <p:cNvSpPr>
            <a:spLocks noGrp="1"/>
          </p:cNvSpPr>
          <p:nvPr>
            <p:ph type="dt" idx="1"/>
          </p:nvPr>
        </p:nvSpPr>
        <p:spPr>
          <a:xfrm>
            <a:off x="5629997" y="0"/>
            <a:ext cx="4307047" cy="340360"/>
          </a:xfrm>
          <a:prstGeom prst="rect">
            <a:avLst/>
          </a:prstGeom>
        </p:spPr>
        <p:txBody>
          <a:bodyPr vert="horz" lIns="91406" tIns="45700" rIns="91406" bIns="45700" rtlCol="0"/>
          <a:lstStyle>
            <a:lvl1pPr algn="r">
              <a:defRPr sz="1200"/>
            </a:lvl1pPr>
          </a:lstStyle>
          <a:p>
            <a:fld id="{4179279C-853F-4F34-A5D2-B95F4823AB07}" type="datetimeFigureOut">
              <a:rPr kumimoji="1" lang="ja-JP" altLang="en-US" smtClean="0"/>
              <a:pPr/>
              <a:t>2017/9/26</a:t>
            </a:fld>
            <a:endParaRPr kumimoji="1" lang="ja-JP" altLang="en-US"/>
          </a:p>
        </p:txBody>
      </p:sp>
      <p:sp>
        <p:nvSpPr>
          <p:cNvPr id="4" name="スライド イメージ プレースホルダ 3"/>
          <p:cNvSpPr>
            <a:spLocks noGrp="1" noRot="1" noChangeAspect="1"/>
          </p:cNvSpPr>
          <p:nvPr>
            <p:ph type="sldImg" idx="2"/>
          </p:nvPr>
        </p:nvSpPr>
        <p:spPr>
          <a:xfrm>
            <a:off x="3128963" y="511175"/>
            <a:ext cx="3683000" cy="2551113"/>
          </a:xfrm>
          <a:prstGeom prst="rect">
            <a:avLst/>
          </a:prstGeom>
          <a:noFill/>
          <a:ln w="12700">
            <a:solidFill>
              <a:prstClr val="black"/>
            </a:solidFill>
          </a:ln>
        </p:spPr>
        <p:txBody>
          <a:bodyPr vert="horz" lIns="91406" tIns="45700" rIns="91406" bIns="45700" rtlCol="0" anchor="ctr"/>
          <a:lstStyle/>
          <a:p>
            <a:endParaRPr lang="ja-JP" altLang="en-US"/>
          </a:p>
        </p:txBody>
      </p:sp>
      <p:sp>
        <p:nvSpPr>
          <p:cNvPr id="5" name="ノート プレースホルダ 4"/>
          <p:cNvSpPr>
            <a:spLocks noGrp="1"/>
          </p:cNvSpPr>
          <p:nvPr>
            <p:ph type="body" sz="quarter" idx="3"/>
          </p:nvPr>
        </p:nvSpPr>
        <p:spPr>
          <a:xfrm>
            <a:off x="993935" y="3233425"/>
            <a:ext cx="7951470" cy="3063240"/>
          </a:xfrm>
          <a:prstGeom prst="rect">
            <a:avLst/>
          </a:prstGeom>
        </p:spPr>
        <p:txBody>
          <a:bodyPr vert="horz" lIns="91406" tIns="45700" rIns="91406" bIns="4570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6" y="6465659"/>
            <a:ext cx="4307047" cy="340360"/>
          </a:xfrm>
          <a:prstGeom prst="rect">
            <a:avLst/>
          </a:prstGeom>
        </p:spPr>
        <p:txBody>
          <a:bodyPr vert="horz" lIns="91406" tIns="45700" rIns="91406" bIns="4570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997" y="6465659"/>
            <a:ext cx="4307047" cy="340360"/>
          </a:xfrm>
          <a:prstGeom prst="rect">
            <a:avLst/>
          </a:prstGeom>
        </p:spPr>
        <p:txBody>
          <a:bodyPr vert="horz" lIns="91406" tIns="45700" rIns="91406" bIns="45700" rtlCol="0" anchor="b"/>
          <a:lstStyle>
            <a:lvl1pPr algn="r">
              <a:defRPr sz="1200"/>
            </a:lvl1pPr>
          </a:lstStyle>
          <a:p>
            <a:fld id="{4308C615-631D-4AD2-8CDC-5C132F111DAD}" type="slidenum">
              <a:rPr kumimoji="1" lang="ja-JP" altLang="en-US" smtClean="0"/>
              <a:pPr/>
              <a:t>‹#›</a:t>
            </a:fld>
            <a:endParaRPr kumimoji="1" lang="ja-JP" altLang="en-US"/>
          </a:p>
        </p:txBody>
      </p:sp>
    </p:spTree>
    <p:extLst>
      <p:ext uri="{BB962C8B-B14F-4D97-AF65-F5344CB8AC3E}">
        <p14:creationId xmlns:p14="http://schemas.microsoft.com/office/powerpoint/2010/main" val="3145786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7</a:t>
            </a:fld>
            <a:endParaRPr kumimoji="1" lang="ja-JP" altLang="en-US"/>
          </a:p>
        </p:txBody>
      </p:sp>
    </p:spTree>
    <p:extLst>
      <p:ext uri="{BB962C8B-B14F-4D97-AF65-F5344CB8AC3E}">
        <p14:creationId xmlns:p14="http://schemas.microsoft.com/office/powerpoint/2010/main" val="152809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308C615-631D-4AD2-8CDC-5C132F111DAD}" type="slidenum">
              <a:rPr kumimoji="1" lang="ja-JP" altLang="en-US" smtClean="0"/>
              <a:pPr/>
              <a:t>12</a:t>
            </a:fld>
            <a:endParaRPr kumimoji="1" lang="ja-JP" altLang="en-US"/>
          </a:p>
        </p:txBody>
      </p:sp>
    </p:spTree>
    <p:extLst>
      <p:ext uri="{BB962C8B-B14F-4D97-AF65-F5344CB8AC3E}">
        <p14:creationId xmlns:p14="http://schemas.microsoft.com/office/powerpoint/2010/main" val="49215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3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0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2017/9/26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5"/>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2017/9/26</a:t>
            </a:fld>
            <a:endParaRPr kumimoji="1" lang="ja-JP" altLang="en-US"/>
          </a:p>
        </p:txBody>
      </p:sp>
      <p:sp>
        <p:nvSpPr>
          <p:cNvPr id="5" name="フッター プレースホルダ 4"/>
          <p:cNvSpPr>
            <a:spLocks noGrp="1"/>
          </p:cNvSpPr>
          <p:nvPr>
            <p:ph type="ftr" sz="quarter" idx="3"/>
          </p:nvPr>
        </p:nvSpPr>
        <p:spPr>
          <a:xfrm>
            <a:off x="3384552"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1"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 y="4941168"/>
            <a:ext cx="9906000"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a:t>
            </a: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大都市</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制度（特別区設置）協議会</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事務局：副首都推進局</a:t>
            </a:r>
            <a:r>
              <a:rPr lang="ja-JP" altLang="en-US" sz="2800" b="0" dirty="0" smtClean="0">
                <a:solidFill>
                  <a:schemeClr val="tx1"/>
                </a:solidFill>
                <a:latin typeface="+mn-ea"/>
              </a:rPr>
              <a:t>　</a:t>
            </a:r>
            <a:endParaRPr kumimoji="1" lang="ja-JP" altLang="en-US" sz="2800" b="0" dirty="0">
              <a:solidFill>
                <a:schemeClr val="tx1"/>
              </a:solidFill>
              <a:latin typeface="+mn-ea"/>
            </a:endParaRPr>
          </a:p>
        </p:txBody>
      </p:sp>
      <p:sp>
        <p:nvSpPr>
          <p:cNvPr id="6" name="テキスト ボックス 5"/>
          <p:cNvSpPr txBox="1">
            <a:spLocks noChangeArrowheads="1"/>
          </p:cNvSpPr>
          <p:nvPr/>
        </p:nvSpPr>
        <p:spPr bwMode="auto">
          <a:xfrm>
            <a:off x="0" y="0"/>
            <a:ext cx="531304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smtClean="0">
                <a:solidFill>
                  <a:srgbClr val="000000"/>
                </a:solidFill>
                <a:latin typeface="Meiryo UI" pitchFamily="50" charset="-128"/>
                <a:ea typeface="Meiryo UI" pitchFamily="50" charset="-128"/>
                <a:cs typeface="Meiryo UI" pitchFamily="50" charset="-128"/>
              </a:rPr>
              <a:t>第３回大都市制度（特別区設置）協議会資料</a:t>
            </a:r>
            <a:endParaRPr lang="en-US" altLang="ja-JP" sz="2000" dirty="0">
              <a:solidFill>
                <a:srgbClr val="000000"/>
              </a:solidFill>
              <a:latin typeface="Meiryo UI" pitchFamily="50" charset="-128"/>
              <a:ea typeface="Meiryo UI" pitchFamily="50" charset="-128"/>
              <a:cs typeface="Meiryo UI" pitchFamily="50" charset="-128"/>
            </a:endParaRPr>
          </a:p>
        </p:txBody>
      </p:sp>
      <p:sp>
        <p:nvSpPr>
          <p:cNvPr id="10" name="フローチャート : 端子 9"/>
          <p:cNvSpPr/>
          <p:nvPr/>
        </p:nvSpPr>
        <p:spPr>
          <a:xfrm>
            <a:off x="553414" y="2996952"/>
            <a:ext cx="9049005" cy="720080"/>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ja-JP" altLang="en-US" sz="3800" dirty="0">
                <a:solidFill>
                  <a:prstClr val="black"/>
                </a:solidFill>
                <a:latin typeface="HGP創英角ｺﾞｼｯｸUB" panose="020B0900000000000000" pitchFamily="50" charset="-128"/>
                <a:ea typeface="HGP創英角ｺﾞｼｯｸUB" panose="020B0900000000000000" pitchFamily="50" charset="-128"/>
              </a:rPr>
              <a:t>副首都・大阪にふさわしい大都市</a:t>
            </a:r>
            <a:r>
              <a:rPr lang="ja-JP" altLang="en-US" sz="3800" dirty="0" smtClean="0">
                <a:solidFill>
                  <a:prstClr val="black"/>
                </a:solidFill>
                <a:latin typeface="HGP創英角ｺﾞｼｯｸUB" panose="020B0900000000000000" pitchFamily="50" charset="-128"/>
                <a:ea typeface="HGP創英角ｺﾞｼｯｸUB" panose="020B0900000000000000" pitchFamily="50" charset="-128"/>
              </a:rPr>
              <a:t>制度</a:t>
            </a:r>
            <a:endParaRPr lang="en-US" altLang="ja-JP" sz="3600" dirty="0" smtClean="0">
              <a:solidFill>
                <a:schemeClr val="tx1"/>
              </a:solidFill>
            </a:endParaRPr>
          </a:p>
          <a:p>
            <a:pPr algn="ctr"/>
            <a:endParaRPr lang="en-US" altLang="ja-JP" sz="1000" dirty="0" smtClean="0">
              <a:solidFill>
                <a:schemeClr val="tx1"/>
              </a:solidFill>
            </a:endParaRPr>
          </a:p>
          <a:p>
            <a:pPr algn="ct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特別区（素案）</a:t>
            </a:r>
            <a:r>
              <a:rPr lang="en-US" altLang="ja-JP" sz="3600" dirty="0" smtClean="0">
                <a:solidFill>
                  <a:schemeClr val="tx1"/>
                </a:solidFill>
                <a:latin typeface="+mj-ea"/>
                <a:ea typeface="+mj-ea"/>
              </a:rPr>
              <a:t>》</a:t>
            </a:r>
            <a:endParaRPr lang="en-US" altLang="ja-JP" sz="3600" dirty="0">
              <a:solidFill>
                <a:schemeClr val="tx1"/>
              </a:solidFill>
              <a:latin typeface="+mj-ea"/>
              <a:ea typeface="+mj-ea"/>
            </a:endParaRPr>
          </a:p>
        </p:txBody>
      </p:sp>
    </p:spTree>
    <p:extLst>
      <p:ext uri="{BB962C8B-B14F-4D97-AF65-F5344CB8AC3E}">
        <p14:creationId xmlns:p14="http://schemas.microsoft.com/office/powerpoint/2010/main" val="2311377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27"/>
          <p:cNvSpPr>
            <a:spLocks noChangeArrowheads="1"/>
          </p:cNvSpPr>
          <p:nvPr/>
        </p:nvSpPr>
        <p:spPr bwMode="auto">
          <a:xfrm>
            <a:off x="8788136" y="5478"/>
            <a:ext cx="1117864" cy="276999"/>
          </a:xfrm>
          <a:prstGeom prst="rect">
            <a:avLst/>
          </a:prstGeom>
          <a:noFill/>
          <a:ln w="9525">
            <a:noFill/>
            <a:miter lim="800000"/>
            <a:headEnd/>
            <a:tailEnd/>
          </a:ln>
        </p:spPr>
        <p:txBody>
          <a:bodyPr>
            <a:spAutoFit/>
          </a:bodyPr>
          <a:lstStyle/>
          <a:p>
            <a:pPr algn="r"/>
            <a:r>
              <a:rPr lang="ja-JP" altLang="en-US" sz="1200" b="1" dirty="0">
                <a:solidFill>
                  <a:srgbClr val="000000"/>
                </a:solidFill>
                <a:latin typeface="ＭＳ Ｐゴシック" charset="-128"/>
                <a:ea typeface="Meiryo UI" pitchFamily="50" charset="-128"/>
                <a:cs typeface="Meiryo UI" pitchFamily="50" charset="-128"/>
              </a:rPr>
              <a:t>４</a:t>
            </a:r>
          </a:p>
        </p:txBody>
      </p:sp>
      <p:sp>
        <p:nvSpPr>
          <p:cNvPr id="31" name="正方形/長方形 30"/>
          <p:cNvSpPr/>
          <p:nvPr/>
        </p:nvSpPr>
        <p:spPr>
          <a:xfrm>
            <a:off x="375014" y="3874664"/>
            <a:ext cx="8996486" cy="2034226"/>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lvl="0">
              <a:lnSpc>
                <a:spcPts val="26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49109798"/>
              </p:ext>
            </p:extLst>
          </p:nvPr>
        </p:nvGraphicFramePr>
        <p:xfrm>
          <a:off x="701027" y="914629"/>
          <a:ext cx="8892988" cy="1053460"/>
        </p:xfrm>
        <a:graphic>
          <a:graphicData uri="http://schemas.openxmlformats.org/drawingml/2006/table">
            <a:tbl>
              <a:tblPr firstRow="1" bandRow="1">
                <a:tableStyleId>{5940675A-B579-460E-94D1-54222C63F5DA}</a:tableStyleId>
              </a:tblPr>
              <a:tblGrid>
                <a:gridCol w="2904480"/>
                <a:gridCol w="3042338"/>
                <a:gridCol w="2946170"/>
              </a:tblGrid>
              <a:tr h="282123">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大阪の成長戦略</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圏域の安全・安心</a:t>
                      </a:r>
                      <a:endParaRPr kumimoji="1" lang="en-US" altLang="ja-JP" sz="15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二重行政の解消</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r>
              <a:tr h="351853">
                <a:tc gridSpan="3">
                  <a:txBody>
                    <a:bodyPr/>
                    <a:lstStyle/>
                    <a:p>
                      <a:endParaRPr kumimoji="1" lang="en-US" altLang="ja-JP" sz="200" b="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1250" b="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大阪の成長・発展のための戦略などは連携・協力により一本化。二重行政の解消に関することは協議・調整を実施</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4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nchor="ctr">
                    <a:lnB w="12700" cap="flat" cmpd="sng" algn="ctr">
                      <a:solidFill>
                        <a:schemeClr val="tx1"/>
                      </a:solidFill>
                      <a:prstDash val="sysDash"/>
                      <a:round/>
                      <a:headEnd type="none" w="med" len="med"/>
                      <a:tailEnd type="none" w="med" len="med"/>
                    </a:lnB>
                  </a:tcPr>
                </a:tc>
                <a:tc hMerge="1">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en-US" altLang="ja-JP" sz="1400" b="1"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a:tc>
              </a:tr>
              <a:tr h="360040">
                <a:tc gridSpan="3">
                  <a:txBody>
                    <a:bodyPr/>
                    <a:lstStyle/>
                    <a:p>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事業実施にあたって調整に時間を要することや、調整が不調の場合は事業実施ができない可能性</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nchor="ctr">
                    <a:lnT w="12700" cap="flat" cmpd="sng" algn="ctr">
                      <a:solidFill>
                        <a:schemeClr val="tx1"/>
                      </a:solidFill>
                      <a:prstDash val="sysDash"/>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33" name="角丸四角形 32"/>
          <p:cNvSpPr/>
          <p:nvPr/>
        </p:nvSpPr>
        <p:spPr>
          <a:xfrm>
            <a:off x="162545" y="897605"/>
            <a:ext cx="420281" cy="116324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6" name="正方形/長方形 35"/>
          <p:cNvSpPr/>
          <p:nvPr/>
        </p:nvSpPr>
        <p:spPr>
          <a:xfrm>
            <a:off x="0" y="477931"/>
            <a:ext cx="6903217"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広域行政の現状と一元化後の効果</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大阪における特別区制度　～広域機能一元化の意義・効果～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1729403341"/>
              </p:ext>
            </p:extLst>
          </p:nvPr>
        </p:nvGraphicFramePr>
        <p:xfrm>
          <a:off x="723191" y="2686175"/>
          <a:ext cx="8906264" cy="2343205"/>
        </p:xfrm>
        <a:graphic>
          <a:graphicData uri="http://schemas.openxmlformats.org/drawingml/2006/table">
            <a:tbl>
              <a:tblPr firstRow="1" bandRow="1">
                <a:tableStyleId>{5940675A-B579-460E-94D1-54222C63F5DA}</a:tableStyleId>
              </a:tblPr>
              <a:tblGrid>
                <a:gridCol w="2899597"/>
                <a:gridCol w="3042338"/>
                <a:gridCol w="2964329"/>
              </a:tblGrid>
              <a:tr h="334599">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大阪の成長戦略</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圏域の安全・安心</a:t>
                      </a:r>
                      <a:endParaRPr kumimoji="1" lang="en-US" altLang="ja-JP" sz="15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二重行政の解消</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r>
              <a:tr h="2008606">
                <a:tc>
                  <a:txBody>
                    <a:bodyPr/>
                    <a:lstStyle/>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◇統一的な戦略のもとでスピード感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が向上、ソフト・ハード両面から</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強力に施策を展開</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◇企業ニーズや社会情勢等に即応し</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err="1"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た</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効果的な都市政策の展開が可能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◇都市ｲﾝﾌﾗや産業、大学、観光など</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大阪が有する資源をフル活用</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◇防災・減災対策の戦略が一元化され、</a:t>
                      </a:r>
                      <a:endParaRPr kumimoji="1" lang="en-US" altLang="ja-JP"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府域トータルの視点で、効果的に安</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全・安心を確保</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◇広域的・大規模な危機事象に対して</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も迅速で円滑な対応が可能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◇安全・安心を支える生活インフラな</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どの大阪が有する資源をフル活用</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◇広域と基礎の役割分担が徹底され、</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二重行政が制度的に解消</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◇広域行政については、大阪府が府域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トータルの視点から選択と集中のも</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と実施。効率的・効果的に最適な</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サービスを提供</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txBody>
                  <a:tcPr marL="99060" marR="99060">
                    <a:solidFill>
                      <a:schemeClr val="accent6">
                        <a:lumMod val="20000"/>
                        <a:lumOff val="80000"/>
                      </a:schemeClr>
                    </a:solidFill>
                  </a:tcPr>
                </a:tc>
              </a:tr>
            </a:tbl>
          </a:graphicData>
        </a:graphic>
      </p:graphicFrame>
      <p:sp>
        <p:nvSpPr>
          <p:cNvPr id="45" name="角丸四角形 44"/>
          <p:cNvSpPr/>
          <p:nvPr/>
        </p:nvSpPr>
        <p:spPr>
          <a:xfrm>
            <a:off x="173189" y="2686173"/>
            <a:ext cx="420281" cy="228470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一　元　化　後</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8" name="グループ化 7"/>
          <p:cNvGrpSpPr/>
          <p:nvPr/>
        </p:nvGrpSpPr>
        <p:grpSpPr>
          <a:xfrm>
            <a:off x="1676636" y="2054564"/>
            <a:ext cx="6942772" cy="472992"/>
            <a:chOff x="1547664" y="2242090"/>
            <a:chExt cx="6408712" cy="472992"/>
          </a:xfrm>
        </p:grpSpPr>
        <p:sp>
          <p:nvSpPr>
            <p:cNvPr id="5" name="下矢印 4"/>
            <p:cNvSpPr/>
            <p:nvPr/>
          </p:nvSpPr>
          <p:spPr>
            <a:xfrm>
              <a:off x="1547664" y="2283034"/>
              <a:ext cx="6408712"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3213396" y="2242090"/>
              <a:ext cx="31861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広域機能が一元化</a:t>
              </a:r>
              <a:r>
                <a:rPr kumimoji="1"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されれば・・・・</a:t>
              </a:r>
              <a:endParaRPr kumimoji="1"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角丸四角形 9"/>
          <p:cNvSpPr/>
          <p:nvPr/>
        </p:nvSpPr>
        <p:spPr>
          <a:xfrm>
            <a:off x="702486" y="5156138"/>
            <a:ext cx="8933286" cy="1561481"/>
          </a:xfrm>
          <a:prstGeom prst="roundRect">
            <a:avLst>
              <a:gd name="adj" fmla="val 143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1334816" y="4629502"/>
            <a:ext cx="7607213" cy="3501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◇「迅速</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強力かつ効果的な政策展開」により大阪の成長を将来にわたって確固</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たるもの</a:t>
            </a: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に◇</a:t>
            </a:r>
            <a:endPar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1" name="角丸四角形 20"/>
          <p:cNvSpPr/>
          <p:nvPr/>
        </p:nvSpPr>
        <p:spPr>
          <a:xfrm>
            <a:off x="1334816" y="5215513"/>
            <a:ext cx="7607212" cy="3501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sz="17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◇成長の果実を元に、豊かな住民生活を実現◇</a:t>
            </a:r>
            <a:endParaRPr lang="ja-JP" altLang="en-US" sz="17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4" name="右カーブ矢印 23"/>
          <p:cNvSpPr/>
          <p:nvPr/>
        </p:nvSpPr>
        <p:spPr>
          <a:xfrm rot="10800000">
            <a:off x="8816725" y="4653251"/>
            <a:ext cx="466878" cy="813380"/>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右カーブ矢印 24"/>
          <p:cNvSpPr/>
          <p:nvPr/>
        </p:nvSpPr>
        <p:spPr>
          <a:xfrm>
            <a:off x="933770" y="4676129"/>
            <a:ext cx="466878" cy="885505"/>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角丸四角形 25"/>
          <p:cNvSpPr/>
          <p:nvPr/>
        </p:nvSpPr>
        <p:spPr>
          <a:xfrm>
            <a:off x="173189" y="5179889"/>
            <a:ext cx="420281" cy="156148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50" dirty="0" smtClean="0">
                <a:solidFill>
                  <a:schemeClr val="tx1"/>
                </a:solidFill>
                <a:latin typeface="HGP創英角ﾎﾟｯﾌﾟ体" panose="040B0A00000000000000" pitchFamily="50" charset="-128"/>
                <a:ea typeface="HGP創英角ﾎﾟｯﾌﾟ体" panose="040B0A00000000000000" pitchFamily="50" charset="-128"/>
              </a:rPr>
              <a:t>期待される効果</a:t>
            </a:r>
            <a:endParaRPr kumimoji="1" lang="ja-JP" altLang="en-US" sz="165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0" name="円/楕円 49"/>
          <p:cNvSpPr/>
          <p:nvPr/>
        </p:nvSpPr>
        <p:spPr>
          <a:xfrm>
            <a:off x="7316684" y="5477469"/>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イノベーションの創出による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kumimoji="1"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健康で快適な生活</a:t>
            </a:r>
          </a:p>
        </p:txBody>
      </p:sp>
      <p:sp>
        <p:nvSpPr>
          <p:cNvPr id="51" name="円/楕円 50"/>
          <p:cNvSpPr/>
          <p:nvPr/>
        </p:nvSpPr>
        <p:spPr>
          <a:xfrm>
            <a:off x="5076106" y="5463649"/>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公共交通</a:t>
            </a:r>
            <a:r>
              <a:rPr lang="ja-JP" altLang="en-US" sz="1250" dirty="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など</a:t>
            </a: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の</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生活利便性の向上</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2" name="円/楕円 51"/>
          <p:cNvSpPr/>
          <p:nvPr/>
        </p:nvSpPr>
        <p:spPr>
          <a:xfrm>
            <a:off x="2777263" y="5496466"/>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経済成長や雇用創出による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府民所得</a:t>
            </a:r>
            <a:r>
              <a:rPr lang="ja-JP" altLang="en-US" sz="1250" dirty="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の向上</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3" name="円/楕円 52"/>
          <p:cNvSpPr/>
          <p:nvPr/>
        </p:nvSpPr>
        <p:spPr>
          <a:xfrm>
            <a:off x="468614" y="5482818"/>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税収の確保による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福祉の更なる支え</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4" name="正方形/長方形 53"/>
          <p:cNvSpPr/>
          <p:nvPr/>
        </p:nvSpPr>
        <p:spPr>
          <a:xfrm>
            <a:off x="702497" y="5644405"/>
            <a:ext cx="2074777" cy="247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例えば・・・］</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５</a:t>
            </a:r>
          </a:p>
        </p:txBody>
      </p:sp>
    </p:spTree>
    <p:extLst>
      <p:ext uri="{BB962C8B-B14F-4D97-AF65-F5344CB8AC3E}">
        <p14:creationId xmlns:p14="http://schemas.microsoft.com/office/powerpoint/2010/main" val="1799195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00739" y="728888"/>
            <a:ext cx="9672000" cy="169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dirty="0" smtClean="0">
                <a:solidFill>
                  <a:schemeClr val="tx1"/>
                </a:solidFill>
              </a:rPr>
              <a:t>◎狭隘な大阪府域の中心に大阪市が存在</a:t>
            </a:r>
            <a:endParaRPr lang="en-US" altLang="ja-JP" dirty="0" smtClean="0"/>
          </a:p>
          <a:p>
            <a:pPr>
              <a:lnSpc>
                <a:spcPct val="150000"/>
              </a:lnSpc>
            </a:pPr>
            <a:r>
              <a:rPr lang="ja-JP" altLang="en-US" dirty="0" smtClean="0">
                <a:solidFill>
                  <a:schemeClr val="tx1"/>
                </a:solidFill>
              </a:rPr>
              <a:t>◎都市の集積（人口、事業所等）は大阪市域を</a:t>
            </a:r>
            <a:r>
              <a:rPr lang="ja-JP" altLang="en-US" dirty="0">
                <a:solidFill>
                  <a:schemeClr val="tx1"/>
                </a:solidFill>
              </a:rPr>
              <a:t>越え</a:t>
            </a:r>
            <a:r>
              <a:rPr lang="ja-JP" altLang="en-US" dirty="0" smtClean="0">
                <a:solidFill>
                  <a:schemeClr val="tx1"/>
                </a:solidFill>
              </a:rPr>
              <a:t>て、ほぼ大阪府域全域に広がり</a:t>
            </a:r>
            <a:endParaRPr kumimoji="1" lang="ja-JP" altLang="en-US" dirty="0">
              <a:solidFill>
                <a:schemeClr val="tx1"/>
              </a:solidFill>
            </a:endParaRPr>
          </a:p>
        </p:txBody>
      </p:sp>
      <p:sp>
        <p:nvSpPr>
          <p:cNvPr id="6" name="正方形/長方形 5"/>
          <p:cNvSpPr/>
          <p:nvPr/>
        </p:nvSpPr>
        <p:spPr>
          <a:xfrm>
            <a:off x="684912" y="2301184"/>
            <a:ext cx="5187001"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1400" dirty="0" smtClean="0">
                <a:solidFill>
                  <a:prstClr val="black"/>
                </a:solidFill>
                <a:latin typeface="ＭＳ Ｐゴシック"/>
                <a:cs typeface="Meiryo UI" pitchFamily="50" charset="-128"/>
              </a:rPr>
              <a:t>※</a:t>
            </a:r>
            <a:r>
              <a:rPr lang="ja-JP" altLang="en-US" sz="1400" dirty="0" smtClean="0">
                <a:solidFill>
                  <a:prstClr val="black"/>
                </a:solidFill>
                <a:latin typeface="ＭＳ Ｐゴシック"/>
                <a:cs typeface="Meiryo UI" pitchFamily="50" charset="-128"/>
              </a:rPr>
              <a:t>事業所集中エリアの状況（大阪圏イメージ）</a:t>
            </a:r>
            <a:endParaRPr lang="ja-JP" altLang="en-US" sz="1400" dirty="0">
              <a:solidFill>
                <a:prstClr val="black"/>
              </a:solidFill>
              <a:latin typeface="ＭＳ Ｐゴシック"/>
              <a:cs typeface="Meiryo UI" pitchFamily="50" charset="-128"/>
            </a:endParaRPr>
          </a:p>
        </p:txBody>
      </p:sp>
      <p:grpSp>
        <p:nvGrpSpPr>
          <p:cNvPr id="3" name="グループ化 24"/>
          <p:cNvGrpSpPr/>
          <p:nvPr/>
        </p:nvGrpSpPr>
        <p:grpSpPr>
          <a:xfrm>
            <a:off x="718143" y="2646230"/>
            <a:ext cx="8525335" cy="3951125"/>
            <a:chOff x="518884" y="2168727"/>
            <a:chExt cx="8100640" cy="4248000"/>
          </a:xfrm>
        </p:grpSpPr>
        <p:pic>
          <p:nvPicPr>
            <p:cNvPr id="9"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84" y="2225486"/>
              <a:ext cx="8100640" cy="4191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フリーフォーム 11"/>
            <p:cNvSpPr/>
            <p:nvPr/>
          </p:nvSpPr>
          <p:spPr>
            <a:xfrm>
              <a:off x="2092757" y="3110385"/>
              <a:ext cx="1273994" cy="938587"/>
            </a:xfrm>
            <a:custGeom>
              <a:avLst/>
              <a:gdLst>
                <a:gd name="connsiteX0" fmla="*/ 1031082 w 1031082"/>
                <a:gd name="connsiteY0" fmla="*/ 806220 h 806220"/>
                <a:gd name="connsiteX1" fmla="*/ 1016794 w 1031082"/>
                <a:gd name="connsiteY1" fmla="*/ 718114 h 806220"/>
                <a:gd name="connsiteX2" fmla="*/ 995363 w 1031082"/>
                <a:gd name="connsiteY2" fmla="*/ 715733 h 806220"/>
                <a:gd name="connsiteX3" fmla="*/ 964407 w 1031082"/>
                <a:gd name="connsiteY3" fmla="*/ 644295 h 806220"/>
                <a:gd name="connsiteX4" fmla="*/ 969169 w 1031082"/>
                <a:gd name="connsiteY4" fmla="*/ 630008 h 806220"/>
                <a:gd name="connsiteX5" fmla="*/ 947738 w 1031082"/>
                <a:gd name="connsiteY5" fmla="*/ 618102 h 806220"/>
                <a:gd name="connsiteX6" fmla="*/ 938213 w 1031082"/>
                <a:gd name="connsiteY6" fmla="*/ 570477 h 806220"/>
                <a:gd name="connsiteX7" fmla="*/ 916782 w 1031082"/>
                <a:gd name="connsiteY7" fmla="*/ 527614 h 806220"/>
                <a:gd name="connsiteX8" fmla="*/ 897732 w 1031082"/>
                <a:gd name="connsiteY8" fmla="*/ 463320 h 806220"/>
                <a:gd name="connsiteX9" fmla="*/ 907257 w 1031082"/>
                <a:gd name="connsiteY9" fmla="*/ 429983 h 806220"/>
                <a:gd name="connsiteX10" fmla="*/ 897732 w 1031082"/>
                <a:gd name="connsiteY10" fmla="*/ 384739 h 806220"/>
                <a:gd name="connsiteX11" fmla="*/ 878682 w 1031082"/>
                <a:gd name="connsiteY11" fmla="*/ 384739 h 806220"/>
                <a:gd name="connsiteX12" fmla="*/ 854869 w 1031082"/>
                <a:gd name="connsiteY12" fmla="*/ 368070 h 806220"/>
                <a:gd name="connsiteX13" fmla="*/ 833438 w 1031082"/>
                <a:gd name="connsiteY13" fmla="*/ 375214 h 806220"/>
                <a:gd name="connsiteX14" fmla="*/ 816769 w 1031082"/>
                <a:gd name="connsiteY14" fmla="*/ 349020 h 806220"/>
                <a:gd name="connsiteX15" fmla="*/ 812007 w 1031082"/>
                <a:gd name="connsiteY15" fmla="*/ 372833 h 806220"/>
                <a:gd name="connsiteX16" fmla="*/ 771525 w 1031082"/>
                <a:gd name="connsiteY16" fmla="*/ 346639 h 806220"/>
                <a:gd name="connsiteX17" fmla="*/ 759619 w 1031082"/>
                <a:gd name="connsiteY17" fmla="*/ 287108 h 806220"/>
                <a:gd name="connsiteX18" fmla="*/ 771525 w 1031082"/>
                <a:gd name="connsiteY18" fmla="*/ 234720 h 806220"/>
                <a:gd name="connsiteX19" fmla="*/ 781050 w 1031082"/>
                <a:gd name="connsiteY19" fmla="*/ 189477 h 806220"/>
                <a:gd name="connsiteX20" fmla="*/ 804863 w 1031082"/>
                <a:gd name="connsiteY20" fmla="*/ 177570 h 806220"/>
                <a:gd name="connsiteX21" fmla="*/ 828675 w 1031082"/>
                <a:gd name="connsiteY21" fmla="*/ 191858 h 806220"/>
                <a:gd name="connsiteX22" fmla="*/ 857250 w 1031082"/>
                <a:gd name="connsiteY22" fmla="*/ 208527 h 806220"/>
                <a:gd name="connsiteX23" fmla="*/ 871538 w 1031082"/>
                <a:gd name="connsiteY23" fmla="*/ 213289 h 806220"/>
                <a:gd name="connsiteX24" fmla="*/ 895350 w 1031082"/>
                <a:gd name="connsiteY24" fmla="*/ 179952 h 806220"/>
                <a:gd name="connsiteX25" fmla="*/ 923925 w 1031082"/>
                <a:gd name="connsiteY25" fmla="*/ 187095 h 806220"/>
                <a:gd name="connsiteX26" fmla="*/ 952500 w 1031082"/>
                <a:gd name="connsiteY26" fmla="*/ 179952 h 806220"/>
                <a:gd name="connsiteX27" fmla="*/ 964407 w 1031082"/>
                <a:gd name="connsiteY27" fmla="*/ 153758 h 806220"/>
                <a:gd name="connsiteX28" fmla="*/ 988219 w 1031082"/>
                <a:gd name="connsiteY28" fmla="*/ 129945 h 806220"/>
                <a:gd name="connsiteX29" fmla="*/ 992982 w 1031082"/>
                <a:gd name="connsiteY29" fmla="*/ 118039 h 806220"/>
                <a:gd name="connsiteX30" fmla="*/ 969169 w 1031082"/>
                <a:gd name="connsiteY30" fmla="*/ 84702 h 806220"/>
                <a:gd name="connsiteX31" fmla="*/ 964407 w 1031082"/>
                <a:gd name="connsiteY31" fmla="*/ 51364 h 806220"/>
                <a:gd name="connsiteX32" fmla="*/ 950119 w 1031082"/>
                <a:gd name="connsiteY32" fmla="*/ 10883 h 806220"/>
                <a:gd name="connsiteX33" fmla="*/ 942975 w 1031082"/>
                <a:gd name="connsiteY33" fmla="*/ 10883 h 806220"/>
                <a:gd name="connsiteX34" fmla="*/ 902494 w 1031082"/>
                <a:gd name="connsiteY34" fmla="*/ 18027 h 806220"/>
                <a:gd name="connsiteX35" fmla="*/ 859632 w 1031082"/>
                <a:gd name="connsiteY35" fmla="*/ 20408 h 806220"/>
                <a:gd name="connsiteX36" fmla="*/ 831057 w 1031082"/>
                <a:gd name="connsiteY36" fmla="*/ 46602 h 806220"/>
                <a:gd name="connsiteX37" fmla="*/ 816769 w 1031082"/>
                <a:gd name="connsiteY37" fmla="*/ 46602 h 806220"/>
                <a:gd name="connsiteX38" fmla="*/ 785813 w 1031082"/>
                <a:gd name="connsiteY38" fmla="*/ 46602 h 806220"/>
                <a:gd name="connsiteX39" fmla="*/ 769144 w 1031082"/>
                <a:gd name="connsiteY39" fmla="*/ 70414 h 806220"/>
                <a:gd name="connsiteX40" fmla="*/ 728663 w 1031082"/>
                <a:gd name="connsiteY40" fmla="*/ 68033 h 806220"/>
                <a:gd name="connsiteX41" fmla="*/ 714375 w 1031082"/>
                <a:gd name="connsiteY41" fmla="*/ 58508 h 806220"/>
                <a:gd name="connsiteX42" fmla="*/ 685800 w 1031082"/>
                <a:gd name="connsiteY42" fmla="*/ 46602 h 806220"/>
                <a:gd name="connsiteX43" fmla="*/ 664369 w 1031082"/>
                <a:gd name="connsiteY43" fmla="*/ 58508 h 806220"/>
                <a:gd name="connsiteX44" fmla="*/ 638175 w 1031082"/>
                <a:gd name="connsiteY44" fmla="*/ 58508 h 806220"/>
                <a:gd name="connsiteX45" fmla="*/ 609600 w 1031082"/>
                <a:gd name="connsiteY45" fmla="*/ 22789 h 806220"/>
                <a:gd name="connsiteX46" fmla="*/ 585788 w 1031082"/>
                <a:gd name="connsiteY46" fmla="*/ 8502 h 806220"/>
                <a:gd name="connsiteX47" fmla="*/ 564357 w 1031082"/>
                <a:gd name="connsiteY47" fmla="*/ 3739 h 806220"/>
                <a:gd name="connsiteX48" fmla="*/ 552450 w 1031082"/>
                <a:gd name="connsiteY48" fmla="*/ 3739 h 806220"/>
                <a:gd name="connsiteX49" fmla="*/ 538163 w 1031082"/>
                <a:gd name="connsiteY49" fmla="*/ 1358 h 806220"/>
                <a:gd name="connsiteX50" fmla="*/ 502444 w 1031082"/>
                <a:gd name="connsiteY50" fmla="*/ 27552 h 806220"/>
                <a:gd name="connsiteX51" fmla="*/ 485775 w 1031082"/>
                <a:gd name="connsiteY51" fmla="*/ 41839 h 806220"/>
                <a:gd name="connsiteX52" fmla="*/ 500063 w 1031082"/>
                <a:gd name="connsiteY52" fmla="*/ 68033 h 806220"/>
                <a:gd name="connsiteX53" fmla="*/ 490538 w 1031082"/>
                <a:gd name="connsiteY53" fmla="*/ 103752 h 806220"/>
                <a:gd name="connsiteX54" fmla="*/ 497682 w 1031082"/>
                <a:gd name="connsiteY54" fmla="*/ 139470 h 806220"/>
                <a:gd name="connsiteX55" fmla="*/ 492919 w 1031082"/>
                <a:gd name="connsiteY55" fmla="*/ 168045 h 806220"/>
                <a:gd name="connsiteX56" fmla="*/ 492919 w 1031082"/>
                <a:gd name="connsiteY56" fmla="*/ 194239 h 806220"/>
                <a:gd name="connsiteX57" fmla="*/ 485775 w 1031082"/>
                <a:gd name="connsiteY57" fmla="*/ 213289 h 806220"/>
                <a:gd name="connsiteX58" fmla="*/ 459582 w 1031082"/>
                <a:gd name="connsiteY58" fmla="*/ 220433 h 806220"/>
                <a:gd name="connsiteX59" fmla="*/ 438150 w 1031082"/>
                <a:gd name="connsiteY59" fmla="*/ 241864 h 806220"/>
                <a:gd name="connsiteX60" fmla="*/ 419100 w 1031082"/>
                <a:gd name="connsiteY60" fmla="*/ 234720 h 806220"/>
                <a:gd name="connsiteX61" fmla="*/ 371475 w 1031082"/>
                <a:gd name="connsiteY61" fmla="*/ 229958 h 806220"/>
                <a:gd name="connsiteX62" fmla="*/ 359569 w 1031082"/>
                <a:gd name="connsiteY62" fmla="*/ 215670 h 806220"/>
                <a:gd name="connsiteX63" fmla="*/ 321469 w 1031082"/>
                <a:gd name="connsiteY63" fmla="*/ 187095 h 806220"/>
                <a:gd name="connsiteX64" fmla="*/ 304800 w 1031082"/>
                <a:gd name="connsiteY64" fmla="*/ 222814 h 806220"/>
                <a:gd name="connsiteX65" fmla="*/ 285750 w 1031082"/>
                <a:gd name="connsiteY65" fmla="*/ 244245 h 806220"/>
                <a:gd name="connsiteX66" fmla="*/ 257175 w 1031082"/>
                <a:gd name="connsiteY66" fmla="*/ 260914 h 806220"/>
                <a:gd name="connsiteX67" fmla="*/ 238125 w 1031082"/>
                <a:gd name="connsiteY67" fmla="*/ 272820 h 806220"/>
                <a:gd name="connsiteX68" fmla="*/ 235744 w 1031082"/>
                <a:gd name="connsiteY68" fmla="*/ 301395 h 806220"/>
                <a:gd name="connsiteX69" fmla="*/ 209550 w 1031082"/>
                <a:gd name="connsiteY69" fmla="*/ 313302 h 806220"/>
                <a:gd name="connsiteX70" fmla="*/ 197644 w 1031082"/>
                <a:gd name="connsiteY70" fmla="*/ 334733 h 806220"/>
                <a:gd name="connsiteX71" fmla="*/ 202407 w 1031082"/>
                <a:gd name="connsiteY71" fmla="*/ 365689 h 806220"/>
                <a:gd name="connsiteX72" fmla="*/ 209550 w 1031082"/>
                <a:gd name="connsiteY72" fmla="*/ 403789 h 806220"/>
                <a:gd name="connsiteX73" fmla="*/ 250032 w 1031082"/>
                <a:gd name="connsiteY73" fmla="*/ 437127 h 806220"/>
                <a:gd name="connsiteX74" fmla="*/ 269082 w 1031082"/>
                <a:gd name="connsiteY74" fmla="*/ 451414 h 806220"/>
                <a:gd name="connsiteX75" fmla="*/ 254794 w 1031082"/>
                <a:gd name="connsiteY75" fmla="*/ 482370 h 806220"/>
                <a:gd name="connsiteX76" fmla="*/ 254794 w 1031082"/>
                <a:gd name="connsiteY76" fmla="*/ 489514 h 806220"/>
                <a:gd name="connsiteX77" fmla="*/ 223838 w 1031082"/>
                <a:gd name="connsiteY77" fmla="*/ 487133 h 806220"/>
                <a:gd name="connsiteX78" fmla="*/ 214313 w 1031082"/>
                <a:gd name="connsiteY78" fmla="*/ 494277 h 806220"/>
                <a:gd name="connsiteX79" fmla="*/ 207169 w 1031082"/>
                <a:gd name="connsiteY79" fmla="*/ 510945 h 806220"/>
                <a:gd name="connsiteX80" fmla="*/ 192882 w 1031082"/>
                <a:gd name="connsiteY80" fmla="*/ 527614 h 806220"/>
                <a:gd name="connsiteX81" fmla="*/ 169069 w 1031082"/>
                <a:gd name="connsiteY81" fmla="*/ 541902 h 806220"/>
                <a:gd name="connsiteX82" fmla="*/ 145257 w 1031082"/>
                <a:gd name="connsiteY82" fmla="*/ 556189 h 806220"/>
                <a:gd name="connsiteX83" fmla="*/ 128588 w 1031082"/>
                <a:gd name="connsiteY83" fmla="*/ 563333 h 806220"/>
                <a:gd name="connsiteX84" fmla="*/ 97632 w 1031082"/>
                <a:gd name="connsiteY84" fmla="*/ 529995 h 806220"/>
                <a:gd name="connsiteX85" fmla="*/ 71438 w 1031082"/>
                <a:gd name="connsiteY85" fmla="*/ 527614 h 806220"/>
                <a:gd name="connsiteX86" fmla="*/ 57150 w 1031082"/>
                <a:gd name="connsiteY86" fmla="*/ 539520 h 806220"/>
                <a:gd name="connsiteX87" fmla="*/ 52388 w 1031082"/>
                <a:gd name="connsiteY87" fmla="*/ 556189 h 806220"/>
                <a:gd name="connsiteX88" fmla="*/ 26194 w 1031082"/>
                <a:gd name="connsiteY88" fmla="*/ 546664 h 806220"/>
                <a:gd name="connsiteX89" fmla="*/ 14288 w 1031082"/>
                <a:gd name="connsiteY89" fmla="*/ 551427 h 806220"/>
                <a:gd name="connsiteX90" fmla="*/ 0 w 1031082"/>
                <a:gd name="connsiteY90" fmla="*/ 560952 h 80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31082" h="806220">
                  <a:moveTo>
                    <a:pt x="1031082" y="806220"/>
                  </a:moveTo>
                  <a:cubicBezTo>
                    <a:pt x="1026914" y="769707"/>
                    <a:pt x="1022747" y="733195"/>
                    <a:pt x="1016794" y="718114"/>
                  </a:cubicBezTo>
                  <a:cubicBezTo>
                    <a:pt x="1010841" y="703033"/>
                    <a:pt x="1004094" y="728036"/>
                    <a:pt x="995363" y="715733"/>
                  </a:cubicBezTo>
                  <a:cubicBezTo>
                    <a:pt x="986632" y="703430"/>
                    <a:pt x="968773" y="658582"/>
                    <a:pt x="964407" y="644295"/>
                  </a:cubicBezTo>
                  <a:cubicBezTo>
                    <a:pt x="960041" y="630008"/>
                    <a:pt x="971947" y="634373"/>
                    <a:pt x="969169" y="630008"/>
                  </a:cubicBezTo>
                  <a:cubicBezTo>
                    <a:pt x="966391" y="625642"/>
                    <a:pt x="952897" y="628024"/>
                    <a:pt x="947738" y="618102"/>
                  </a:cubicBezTo>
                  <a:cubicBezTo>
                    <a:pt x="942579" y="608180"/>
                    <a:pt x="943372" y="585558"/>
                    <a:pt x="938213" y="570477"/>
                  </a:cubicBezTo>
                  <a:cubicBezTo>
                    <a:pt x="933054" y="555396"/>
                    <a:pt x="923529" y="545473"/>
                    <a:pt x="916782" y="527614"/>
                  </a:cubicBezTo>
                  <a:cubicBezTo>
                    <a:pt x="910035" y="509755"/>
                    <a:pt x="899319" y="479592"/>
                    <a:pt x="897732" y="463320"/>
                  </a:cubicBezTo>
                  <a:cubicBezTo>
                    <a:pt x="896144" y="447048"/>
                    <a:pt x="907257" y="443080"/>
                    <a:pt x="907257" y="429983"/>
                  </a:cubicBezTo>
                  <a:cubicBezTo>
                    <a:pt x="907257" y="416886"/>
                    <a:pt x="902494" y="392280"/>
                    <a:pt x="897732" y="384739"/>
                  </a:cubicBezTo>
                  <a:cubicBezTo>
                    <a:pt x="892970" y="377198"/>
                    <a:pt x="885826" y="387517"/>
                    <a:pt x="878682" y="384739"/>
                  </a:cubicBezTo>
                  <a:cubicBezTo>
                    <a:pt x="871538" y="381961"/>
                    <a:pt x="862410" y="369658"/>
                    <a:pt x="854869" y="368070"/>
                  </a:cubicBezTo>
                  <a:cubicBezTo>
                    <a:pt x="847328" y="366482"/>
                    <a:pt x="839788" y="378389"/>
                    <a:pt x="833438" y="375214"/>
                  </a:cubicBezTo>
                  <a:cubicBezTo>
                    <a:pt x="827088" y="372039"/>
                    <a:pt x="820341" y="349417"/>
                    <a:pt x="816769" y="349020"/>
                  </a:cubicBezTo>
                  <a:cubicBezTo>
                    <a:pt x="813197" y="348623"/>
                    <a:pt x="819548" y="373230"/>
                    <a:pt x="812007" y="372833"/>
                  </a:cubicBezTo>
                  <a:cubicBezTo>
                    <a:pt x="804466" y="372436"/>
                    <a:pt x="780256" y="360926"/>
                    <a:pt x="771525" y="346639"/>
                  </a:cubicBezTo>
                  <a:cubicBezTo>
                    <a:pt x="762794" y="332352"/>
                    <a:pt x="759619" y="305761"/>
                    <a:pt x="759619" y="287108"/>
                  </a:cubicBezTo>
                  <a:cubicBezTo>
                    <a:pt x="759619" y="268455"/>
                    <a:pt x="767953" y="250992"/>
                    <a:pt x="771525" y="234720"/>
                  </a:cubicBezTo>
                  <a:cubicBezTo>
                    <a:pt x="775097" y="218448"/>
                    <a:pt x="775494" y="199002"/>
                    <a:pt x="781050" y="189477"/>
                  </a:cubicBezTo>
                  <a:cubicBezTo>
                    <a:pt x="786606" y="179952"/>
                    <a:pt x="796926" y="177173"/>
                    <a:pt x="804863" y="177570"/>
                  </a:cubicBezTo>
                  <a:cubicBezTo>
                    <a:pt x="812800" y="177967"/>
                    <a:pt x="828675" y="191858"/>
                    <a:pt x="828675" y="191858"/>
                  </a:cubicBezTo>
                  <a:cubicBezTo>
                    <a:pt x="837406" y="197017"/>
                    <a:pt x="850106" y="204955"/>
                    <a:pt x="857250" y="208527"/>
                  </a:cubicBezTo>
                  <a:cubicBezTo>
                    <a:pt x="864394" y="212099"/>
                    <a:pt x="865188" y="218051"/>
                    <a:pt x="871538" y="213289"/>
                  </a:cubicBezTo>
                  <a:cubicBezTo>
                    <a:pt x="877888" y="208527"/>
                    <a:pt x="886619" y="184318"/>
                    <a:pt x="895350" y="179952"/>
                  </a:cubicBezTo>
                  <a:cubicBezTo>
                    <a:pt x="904081" y="175586"/>
                    <a:pt x="914400" y="187095"/>
                    <a:pt x="923925" y="187095"/>
                  </a:cubicBezTo>
                  <a:cubicBezTo>
                    <a:pt x="933450" y="187095"/>
                    <a:pt x="945753" y="185508"/>
                    <a:pt x="952500" y="179952"/>
                  </a:cubicBezTo>
                  <a:cubicBezTo>
                    <a:pt x="959247" y="174396"/>
                    <a:pt x="958454" y="162092"/>
                    <a:pt x="964407" y="153758"/>
                  </a:cubicBezTo>
                  <a:cubicBezTo>
                    <a:pt x="970360" y="145423"/>
                    <a:pt x="983457" y="135898"/>
                    <a:pt x="988219" y="129945"/>
                  </a:cubicBezTo>
                  <a:cubicBezTo>
                    <a:pt x="992981" y="123992"/>
                    <a:pt x="996157" y="125579"/>
                    <a:pt x="992982" y="118039"/>
                  </a:cubicBezTo>
                  <a:cubicBezTo>
                    <a:pt x="989807" y="110498"/>
                    <a:pt x="973931" y="95814"/>
                    <a:pt x="969169" y="84702"/>
                  </a:cubicBezTo>
                  <a:cubicBezTo>
                    <a:pt x="964407" y="73590"/>
                    <a:pt x="967582" y="63667"/>
                    <a:pt x="964407" y="51364"/>
                  </a:cubicBezTo>
                  <a:cubicBezTo>
                    <a:pt x="961232" y="39061"/>
                    <a:pt x="953691" y="17630"/>
                    <a:pt x="950119" y="10883"/>
                  </a:cubicBezTo>
                  <a:cubicBezTo>
                    <a:pt x="946547" y="4136"/>
                    <a:pt x="950913" y="9692"/>
                    <a:pt x="942975" y="10883"/>
                  </a:cubicBezTo>
                  <a:cubicBezTo>
                    <a:pt x="935037" y="12074"/>
                    <a:pt x="916385" y="16439"/>
                    <a:pt x="902494" y="18027"/>
                  </a:cubicBezTo>
                  <a:cubicBezTo>
                    <a:pt x="888603" y="19615"/>
                    <a:pt x="871538" y="15645"/>
                    <a:pt x="859632" y="20408"/>
                  </a:cubicBezTo>
                  <a:cubicBezTo>
                    <a:pt x="847726" y="25170"/>
                    <a:pt x="838201" y="42236"/>
                    <a:pt x="831057" y="46602"/>
                  </a:cubicBezTo>
                  <a:cubicBezTo>
                    <a:pt x="823913" y="50968"/>
                    <a:pt x="816769" y="46602"/>
                    <a:pt x="816769" y="46602"/>
                  </a:cubicBezTo>
                  <a:cubicBezTo>
                    <a:pt x="809228" y="46602"/>
                    <a:pt x="793750" y="42633"/>
                    <a:pt x="785813" y="46602"/>
                  </a:cubicBezTo>
                  <a:cubicBezTo>
                    <a:pt x="777876" y="50571"/>
                    <a:pt x="778669" y="66842"/>
                    <a:pt x="769144" y="70414"/>
                  </a:cubicBezTo>
                  <a:cubicBezTo>
                    <a:pt x="759619" y="73986"/>
                    <a:pt x="737791" y="70017"/>
                    <a:pt x="728663" y="68033"/>
                  </a:cubicBezTo>
                  <a:cubicBezTo>
                    <a:pt x="719535" y="66049"/>
                    <a:pt x="721519" y="62080"/>
                    <a:pt x="714375" y="58508"/>
                  </a:cubicBezTo>
                  <a:cubicBezTo>
                    <a:pt x="707231" y="54936"/>
                    <a:pt x="694134" y="46602"/>
                    <a:pt x="685800" y="46602"/>
                  </a:cubicBezTo>
                  <a:cubicBezTo>
                    <a:pt x="677466" y="46602"/>
                    <a:pt x="672306" y="56524"/>
                    <a:pt x="664369" y="58508"/>
                  </a:cubicBezTo>
                  <a:cubicBezTo>
                    <a:pt x="656432" y="60492"/>
                    <a:pt x="647303" y="64461"/>
                    <a:pt x="638175" y="58508"/>
                  </a:cubicBezTo>
                  <a:cubicBezTo>
                    <a:pt x="629047" y="52555"/>
                    <a:pt x="618331" y="31123"/>
                    <a:pt x="609600" y="22789"/>
                  </a:cubicBezTo>
                  <a:cubicBezTo>
                    <a:pt x="600869" y="14455"/>
                    <a:pt x="593328" y="11677"/>
                    <a:pt x="585788" y="8502"/>
                  </a:cubicBezTo>
                  <a:cubicBezTo>
                    <a:pt x="578247" y="5327"/>
                    <a:pt x="569913" y="4533"/>
                    <a:pt x="564357" y="3739"/>
                  </a:cubicBezTo>
                  <a:cubicBezTo>
                    <a:pt x="558801" y="2945"/>
                    <a:pt x="556816" y="4136"/>
                    <a:pt x="552450" y="3739"/>
                  </a:cubicBezTo>
                  <a:cubicBezTo>
                    <a:pt x="548084" y="3342"/>
                    <a:pt x="546497" y="-2611"/>
                    <a:pt x="538163" y="1358"/>
                  </a:cubicBezTo>
                  <a:cubicBezTo>
                    <a:pt x="529829" y="5327"/>
                    <a:pt x="511175" y="20805"/>
                    <a:pt x="502444" y="27552"/>
                  </a:cubicBezTo>
                  <a:cubicBezTo>
                    <a:pt x="493713" y="34299"/>
                    <a:pt x="486172" y="35092"/>
                    <a:pt x="485775" y="41839"/>
                  </a:cubicBezTo>
                  <a:cubicBezTo>
                    <a:pt x="485378" y="48586"/>
                    <a:pt x="499269" y="57714"/>
                    <a:pt x="500063" y="68033"/>
                  </a:cubicBezTo>
                  <a:cubicBezTo>
                    <a:pt x="500857" y="78352"/>
                    <a:pt x="490935" y="91846"/>
                    <a:pt x="490538" y="103752"/>
                  </a:cubicBezTo>
                  <a:cubicBezTo>
                    <a:pt x="490141" y="115658"/>
                    <a:pt x="497285" y="128755"/>
                    <a:pt x="497682" y="139470"/>
                  </a:cubicBezTo>
                  <a:cubicBezTo>
                    <a:pt x="498079" y="150185"/>
                    <a:pt x="493713" y="158917"/>
                    <a:pt x="492919" y="168045"/>
                  </a:cubicBezTo>
                  <a:cubicBezTo>
                    <a:pt x="492125" y="177173"/>
                    <a:pt x="494110" y="186698"/>
                    <a:pt x="492919" y="194239"/>
                  </a:cubicBezTo>
                  <a:cubicBezTo>
                    <a:pt x="491728" y="201780"/>
                    <a:pt x="491331" y="208923"/>
                    <a:pt x="485775" y="213289"/>
                  </a:cubicBezTo>
                  <a:cubicBezTo>
                    <a:pt x="480219" y="217655"/>
                    <a:pt x="467519" y="215670"/>
                    <a:pt x="459582" y="220433"/>
                  </a:cubicBezTo>
                  <a:cubicBezTo>
                    <a:pt x="451644" y="225195"/>
                    <a:pt x="444897" y="239483"/>
                    <a:pt x="438150" y="241864"/>
                  </a:cubicBezTo>
                  <a:cubicBezTo>
                    <a:pt x="431403" y="244245"/>
                    <a:pt x="430212" y="236704"/>
                    <a:pt x="419100" y="234720"/>
                  </a:cubicBezTo>
                  <a:cubicBezTo>
                    <a:pt x="407987" y="232736"/>
                    <a:pt x="381397" y="233133"/>
                    <a:pt x="371475" y="229958"/>
                  </a:cubicBezTo>
                  <a:cubicBezTo>
                    <a:pt x="361553" y="226783"/>
                    <a:pt x="367903" y="222814"/>
                    <a:pt x="359569" y="215670"/>
                  </a:cubicBezTo>
                  <a:cubicBezTo>
                    <a:pt x="351235" y="208526"/>
                    <a:pt x="330597" y="185904"/>
                    <a:pt x="321469" y="187095"/>
                  </a:cubicBezTo>
                  <a:cubicBezTo>
                    <a:pt x="312341" y="188286"/>
                    <a:pt x="310753" y="213289"/>
                    <a:pt x="304800" y="222814"/>
                  </a:cubicBezTo>
                  <a:cubicBezTo>
                    <a:pt x="298847" y="232339"/>
                    <a:pt x="293687" y="237895"/>
                    <a:pt x="285750" y="244245"/>
                  </a:cubicBezTo>
                  <a:cubicBezTo>
                    <a:pt x="277813" y="250595"/>
                    <a:pt x="265112" y="256151"/>
                    <a:pt x="257175" y="260914"/>
                  </a:cubicBezTo>
                  <a:cubicBezTo>
                    <a:pt x="249237" y="265676"/>
                    <a:pt x="241697" y="266073"/>
                    <a:pt x="238125" y="272820"/>
                  </a:cubicBezTo>
                  <a:cubicBezTo>
                    <a:pt x="234553" y="279567"/>
                    <a:pt x="240506" y="294648"/>
                    <a:pt x="235744" y="301395"/>
                  </a:cubicBezTo>
                  <a:cubicBezTo>
                    <a:pt x="230982" y="308142"/>
                    <a:pt x="215900" y="307746"/>
                    <a:pt x="209550" y="313302"/>
                  </a:cubicBezTo>
                  <a:cubicBezTo>
                    <a:pt x="203200" y="318858"/>
                    <a:pt x="198834" y="326002"/>
                    <a:pt x="197644" y="334733"/>
                  </a:cubicBezTo>
                  <a:cubicBezTo>
                    <a:pt x="196454" y="343464"/>
                    <a:pt x="200423" y="354180"/>
                    <a:pt x="202407" y="365689"/>
                  </a:cubicBezTo>
                  <a:cubicBezTo>
                    <a:pt x="204391" y="377198"/>
                    <a:pt x="201613" y="391883"/>
                    <a:pt x="209550" y="403789"/>
                  </a:cubicBezTo>
                  <a:cubicBezTo>
                    <a:pt x="217487" y="415695"/>
                    <a:pt x="240110" y="429189"/>
                    <a:pt x="250032" y="437127"/>
                  </a:cubicBezTo>
                  <a:cubicBezTo>
                    <a:pt x="259954" y="445064"/>
                    <a:pt x="268288" y="443874"/>
                    <a:pt x="269082" y="451414"/>
                  </a:cubicBezTo>
                  <a:cubicBezTo>
                    <a:pt x="269876" y="458954"/>
                    <a:pt x="257175" y="476020"/>
                    <a:pt x="254794" y="482370"/>
                  </a:cubicBezTo>
                  <a:cubicBezTo>
                    <a:pt x="252413" y="488720"/>
                    <a:pt x="259953" y="488720"/>
                    <a:pt x="254794" y="489514"/>
                  </a:cubicBezTo>
                  <a:cubicBezTo>
                    <a:pt x="249635" y="490308"/>
                    <a:pt x="230585" y="486339"/>
                    <a:pt x="223838" y="487133"/>
                  </a:cubicBezTo>
                  <a:cubicBezTo>
                    <a:pt x="217091" y="487927"/>
                    <a:pt x="217091" y="490308"/>
                    <a:pt x="214313" y="494277"/>
                  </a:cubicBezTo>
                  <a:cubicBezTo>
                    <a:pt x="211535" y="498246"/>
                    <a:pt x="210741" y="505389"/>
                    <a:pt x="207169" y="510945"/>
                  </a:cubicBezTo>
                  <a:cubicBezTo>
                    <a:pt x="203597" y="516501"/>
                    <a:pt x="199232" y="522455"/>
                    <a:pt x="192882" y="527614"/>
                  </a:cubicBezTo>
                  <a:cubicBezTo>
                    <a:pt x="186532" y="532773"/>
                    <a:pt x="169069" y="541902"/>
                    <a:pt x="169069" y="541902"/>
                  </a:cubicBezTo>
                  <a:cubicBezTo>
                    <a:pt x="161131" y="546664"/>
                    <a:pt x="152004" y="552617"/>
                    <a:pt x="145257" y="556189"/>
                  </a:cubicBezTo>
                  <a:cubicBezTo>
                    <a:pt x="138510" y="559761"/>
                    <a:pt x="136525" y="567699"/>
                    <a:pt x="128588" y="563333"/>
                  </a:cubicBezTo>
                  <a:cubicBezTo>
                    <a:pt x="120651" y="558967"/>
                    <a:pt x="107157" y="535948"/>
                    <a:pt x="97632" y="529995"/>
                  </a:cubicBezTo>
                  <a:cubicBezTo>
                    <a:pt x="88107" y="524042"/>
                    <a:pt x="78185" y="526026"/>
                    <a:pt x="71438" y="527614"/>
                  </a:cubicBezTo>
                  <a:cubicBezTo>
                    <a:pt x="64691" y="529201"/>
                    <a:pt x="60325" y="534758"/>
                    <a:pt x="57150" y="539520"/>
                  </a:cubicBezTo>
                  <a:cubicBezTo>
                    <a:pt x="53975" y="544282"/>
                    <a:pt x="57547" y="554998"/>
                    <a:pt x="52388" y="556189"/>
                  </a:cubicBezTo>
                  <a:cubicBezTo>
                    <a:pt x="47229" y="557380"/>
                    <a:pt x="32544" y="547458"/>
                    <a:pt x="26194" y="546664"/>
                  </a:cubicBezTo>
                  <a:cubicBezTo>
                    <a:pt x="19844" y="545870"/>
                    <a:pt x="18654" y="549046"/>
                    <a:pt x="14288" y="551427"/>
                  </a:cubicBezTo>
                  <a:cubicBezTo>
                    <a:pt x="9922" y="553808"/>
                    <a:pt x="0" y="560952"/>
                    <a:pt x="0" y="560952"/>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3" name="フリーフォーム 12"/>
            <p:cNvSpPr/>
            <p:nvPr/>
          </p:nvSpPr>
          <p:spPr>
            <a:xfrm>
              <a:off x="1630199" y="3704638"/>
              <a:ext cx="544877" cy="694221"/>
            </a:xfrm>
            <a:custGeom>
              <a:avLst/>
              <a:gdLst>
                <a:gd name="connsiteX0" fmla="*/ 429017 w 440939"/>
                <a:gd name="connsiteY0" fmla="*/ 66853 h 595490"/>
                <a:gd name="connsiteX1" fmla="*/ 340911 w 440939"/>
                <a:gd name="connsiteY1" fmla="*/ 31134 h 595490"/>
                <a:gd name="connsiteX2" fmla="*/ 331386 w 440939"/>
                <a:gd name="connsiteY2" fmla="*/ 178 h 595490"/>
                <a:gd name="connsiteX3" fmla="*/ 281380 w 440939"/>
                <a:gd name="connsiteY3" fmla="*/ 19228 h 595490"/>
                <a:gd name="connsiteX4" fmla="*/ 259949 w 440939"/>
                <a:gd name="connsiteY4" fmla="*/ 35897 h 595490"/>
                <a:gd name="connsiteX5" fmla="*/ 245661 w 440939"/>
                <a:gd name="connsiteY5" fmla="*/ 54947 h 595490"/>
                <a:gd name="connsiteX6" fmla="*/ 193274 w 440939"/>
                <a:gd name="connsiteY6" fmla="*/ 54947 h 595490"/>
                <a:gd name="connsiteX7" fmla="*/ 205180 w 440939"/>
                <a:gd name="connsiteY7" fmla="*/ 100190 h 595490"/>
                <a:gd name="connsiteX8" fmla="*/ 186130 w 440939"/>
                <a:gd name="connsiteY8" fmla="*/ 140672 h 595490"/>
                <a:gd name="connsiteX9" fmla="*/ 164699 w 440939"/>
                <a:gd name="connsiteY9" fmla="*/ 176390 h 595490"/>
                <a:gd name="connsiteX10" fmla="*/ 148030 w 440939"/>
                <a:gd name="connsiteY10" fmla="*/ 195440 h 595490"/>
                <a:gd name="connsiteX11" fmla="*/ 109930 w 440939"/>
                <a:gd name="connsiteY11" fmla="*/ 195440 h 595490"/>
                <a:gd name="connsiteX12" fmla="*/ 64686 w 440939"/>
                <a:gd name="connsiteY12" fmla="*/ 212109 h 595490"/>
                <a:gd name="connsiteX13" fmla="*/ 33730 w 440939"/>
                <a:gd name="connsiteY13" fmla="*/ 216872 h 595490"/>
                <a:gd name="connsiteX14" fmla="*/ 12299 w 440939"/>
                <a:gd name="connsiteY14" fmla="*/ 245447 h 595490"/>
                <a:gd name="connsiteX15" fmla="*/ 392 w 440939"/>
                <a:gd name="connsiteY15" fmla="*/ 254972 h 595490"/>
                <a:gd name="connsiteX16" fmla="*/ 7536 w 440939"/>
                <a:gd name="connsiteY16" fmla="*/ 281165 h 595490"/>
                <a:gd name="connsiteX17" fmla="*/ 50399 w 440939"/>
                <a:gd name="connsiteY17" fmla="*/ 309740 h 595490"/>
                <a:gd name="connsiteX18" fmla="*/ 57542 w 440939"/>
                <a:gd name="connsiteY18" fmla="*/ 321647 h 595490"/>
                <a:gd name="connsiteX19" fmla="*/ 83736 w 440939"/>
                <a:gd name="connsiteY19" fmla="*/ 345459 h 595490"/>
                <a:gd name="connsiteX20" fmla="*/ 117074 w 440939"/>
                <a:gd name="connsiteY20" fmla="*/ 293072 h 595490"/>
                <a:gd name="connsiteX21" fmla="*/ 148030 w 440939"/>
                <a:gd name="connsiteY21" fmla="*/ 283547 h 595490"/>
                <a:gd name="connsiteX22" fmla="*/ 193274 w 440939"/>
                <a:gd name="connsiteY22" fmla="*/ 281165 h 595490"/>
                <a:gd name="connsiteX23" fmla="*/ 207561 w 440939"/>
                <a:gd name="connsiteY23" fmla="*/ 307359 h 595490"/>
                <a:gd name="connsiteX24" fmla="*/ 202799 w 440939"/>
                <a:gd name="connsiteY24" fmla="*/ 326409 h 595490"/>
                <a:gd name="connsiteX25" fmla="*/ 214705 w 440939"/>
                <a:gd name="connsiteY25" fmla="*/ 374034 h 595490"/>
                <a:gd name="connsiteX26" fmla="*/ 205180 w 440939"/>
                <a:gd name="connsiteY26" fmla="*/ 393084 h 595490"/>
                <a:gd name="connsiteX27" fmla="*/ 224230 w 440939"/>
                <a:gd name="connsiteY27" fmla="*/ 454997 h 595490"/>
                <a:gd name="connsiteX28" fmla="*/ 236136 w 440939"/>
                <a:gd name="connsiteY28" fmla="*/ 476428 h 595490"/>
                <a:gd name="connsiteX29" fmla="*/ 236136 w 440939"/>
                <a:gd name="connsiteY29" fmla="*/ 519290 h 595490"/>
                <a:gd name="connsiteX30" fmla="*/ 250424 w 440939"/>
                <a:gd name="connsiteY30" fmla="*/ 526434 h 595490"/>
                <a:gd name="connsiteX31" fmla="*/ 264711 w 440939"/>
                <a:gd name="connsiteY31" fmla="*/ 509765 h 595490"/>
                <a:gd name="connsiteX32" fmla="*/ 286142 w 440939"/>
                <a:gd name="connsiteY32" fmla="*/ 526434 h 595490"/>
                <a:gd name="connsiteX33" fmla="*/ 340911 w 440939"/>
                <a:gd name="connsiteY33" fmla="*/ 519290 h 595490"/>
                <a:gd name="connsiteX34" fmla="*/ 379011 w 440939"/>
                <a:gd name="connsiteY34" fmla="*/ 516909 h 595490"/>
                <a:gd name="connsiteX35" fmla="*/ 424255 w 440939"/>
                <a:gd name="connsiteY35" fmla="*/ 528815 h 595490"/>
                <a:gd name="connsiteX36" fmla="*/ 440924 w 440939"/>
                <a:gd name="connsiteY36" fmla="*/ 507384 h 595490"/>
                <a:gd name="connsiteX37" fmla="*/ 426636 w 440939"/>
                <a:gd name="connsiteY37" fmla="*/ 562153 h 595490"/>
                <a:gd name="connsiteX38" fmla="*/ 398061 w 440939"/>
                <a:gd name="connsiteY38" fmla="*/ 574059 h 595490"/>
                <a:gd name="connsiteX39" fmla="*/ 400442 w 440939"/>
                <a:gd name="connsiteY39" fmla="*/ 595490 h 5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0939" h="595490">
                  <a:moveTo>
                    <a:pt x="429017" y="66853"/>
                  </a:moveTo>
                  <a:cubicBezTo>
                    <a:pt x="393100" y="54549"/>
                    <a:pt x="357183" y="42246"/>
                    <a:pt x="340911" y="31134"/>
                  </a:cubicBezTo>
                  <a:cubicBezTo>
                    <a:pt x="324639" y="20022"/>
                    <a:pt x="341308" y="2162"/>
                    <a:pt x="331386" y="178"/>
                  </a:cubicBezTo>
                  <a:cubicBezTo>
                    <a:pt x="321464" y="-1806"/>
                    <a:pt x="293286" y="13275"/>
                    <a:pt x="281380" y="19228"/>
                  </a:cubicBezTo>
                  <a:cubicBezTo>
                    <a:pt x="269474" y="25181"/>
                    <a:pt x="265902" y="29944"/>
                    <a:pt x="259949" y="35897"/>
                  </a:cubicBezTo>
                  <a:cubicBezTo>
                    <a:pt x="253996" y="41850"/>
                    <a:pt x="256774" y="51772"/>
                    <a:pt x="245661" y="54947"/>
                  </a:cubicBezTo>
                  <a:cubicBezTo>
                    <a:pt x="234548" y="58122"/>
                    <a:pt x="200021" y="47407"/>
                    <a:pt x="193274" y="54947"/>
                  </a:cubicBezTo>
                  <a:cubicBezTo>
                    <a:pt x="186527" y="62487"/>
                    <a:pt x="206371" y="85903"/>
                    <a:pt x="205180" y="100190"/>
                  </a:cubicBezTo>
                  <a:cubicBezTo>
                    <a:pt x="203989" y="114477"/>
                    <a:pt x="192877" y="127972"/>
                    <a:pt x="186130" y="140672"/>
                  </a:cubicBezTo>
                  <a:cubicBezTo>
                    <a:pt x="179383" y="153372"/>
                    <a:pt x="171049" y="167262"/>
                    <a:pt x="164699" y="176390"/>
                  </a:cubicBezTo>
                  <a:cubicBezTo>
                    <a:pt x="158349" y="185518"/>
                    <a:pt x="157158" y="192265"/>
                    <a:pt x="148030" y="195440"/>
                  </a:cubicBezTo>
                  <a:cubicBezTo>
                    <a:pt x="138902" y="198615"/>
                    <a:pt x="123821" y="192662"/>
                    <a:pt x="109930" y="195440"/>
                  </a:cubicBezTo>
                  <a:cubicBezTo>
                    <a:pt x="96039" y="198218"/>
                    <a:pt x="77386" y="208537"/>
                    <a:pt x="64686" y="212109"/>
                  </a:cubicBezTo>
                  <a:cubicBezTo>
                    <a:pt x="51986" y="215681"/>
                    <a:pt x="42461" y="211316"/>
                    <a:pt x="33730" y="216872"/>
                  </a:cubicBezTo>
                  <a:cubicBezTo>
                    <a:pt x="24999" y="222428"/>
                    <a:pt x="17855" y="239097"/>
                    <a:pt x="12299" y="245447"/>
                  </a:cubicBezTo>
                  <a:cubicBezTo>
                    <a:pt x="6743" y="251797"/>
                    <a:pt x="1186" y="249019"/>
                    <a:pt x="392" y="254972"/>
                  </a:cubicBezTo>
                  <a:cubicBezTo>
                    <a:pt x="-402" y="260925"/>
                    <a:pt x="-798" y="272037"/>
                    <a:pt x="7536" y="281165"/>
                  </a:cubicBezTo>
                  <a:cubicBezTo>
                    <a:pt x="15870" y="290293"/>
                    <a:pt x="42065" y="302993"/>
                    <a:pt x="50399" y="309740"/>
                  </a:cubicBezTo>
                  <a:cubicBezTo>
                    <a:pt x="58733" y="316487"/>
                    <a:pt x="51986" y="315694"/>
                    <a:pt x="57542" y="321647"/>
                  </a:cubicBezTo>
                  <a:cubicBezTo>
                    <a:pt x="63098" y="327600"/>
                    <a:pt x="73814" y="350221"/>
                    <a:pt x="83736" y="345459"/>
                  </a:cubicBezTo>
                  <a:cubicBezTo>
                    <a:pt x="93658" y="340697"/>
                    <a:pt x="106358" y="303391"/>
                    <a:pt x="117074" y="293072"/>
                  </a:cubicBezTo>
                  <a:cubicBezTo>
                    <a:pt x="127790" y="282753"/>
                    <a:pt x="135330" y="285531"/>
                    <a:pt x="148030" y="283547"/>
                  </a:cubicBezTo>
                  <a:cubicBezTo>
                    <a:pt x="160730" y="281563"/>
                    <a:pt x="183352" y="277196"/>
                    <a:pt x="193274" y="281165"/>
                  </a:cubicBezTo>
                  <a:cubicBezTo>
                    <a:pt x="203196" y="285134"/>
                    <a:pt x="205973" y="299818"/>
                    <a:pt x="207561" y="307359"/>
                  </a:cubicBezTo>
                  <a:cubicBezTo>
                    <a:pt x="209149" y="314900"/>
                    <a:pt x="201608" y="315297"/>
                    <a:pt x="202799" y="326409"/>
                  </a:cubicBezTo>
                  <a:cubicBezTo>
                    <a:pt x="203990" y="337522"/>
                    <a:pt x="214308" y="362922"/>
                    <a:pt x="214705" y="374034"/>
                  </a:cubicBezTo>
                  <a:cubicBezTo>
                    <a:pt x="215102" y="385146"/>
                    <a:pt x="203593" y="379590"/>
                    <a:pt x="205180" y="393084"/>
                  </a:cubicBezTo>
                  <a:cubicBezTo>
                    <a:pt x="206767" y="406578"/>
                    <a:pt x="219071" y="441106"/>
                    <a:pt x="224230" y="454997"/>
                  </a:cubicBezTo>
                  <a:cubicBezTo>
                    <a:pt x="229389" y="468888"/>
                    <a:pt x="234152" y="465712"/>
                    <a:pt x="236136" y="476428"/>
                  </a:cubicBezTo>
                  <a:cubicBezTo>
                    <a:pt x="238120" y="487144"/>
                    <a:pt x="233755" y="510956"/>
                    <a:pt x="236136" y="519290"/>
                  </a:cubicBezTo>
                  <a:cubicBezTo>
                    <a:pt x="238517" y="527624"/>
                    <a:pt x="245662" y="528021"/>
                    <a:pt x="250424" y="526434"/>
                  </a:cubicBezTo>
                  <a:cubicBezTo>
                    <a:pt x="255186" y="524847"/>
                    <a:pt x="258758" y="509765"/>
                    <a:pt x="264711" y="509765"/>
                  </a:cubicBezTo>
                  <a:cubicBezTo>
                    <a:pt x="270664" y="509765"/>
                    <a:pt x="273442" y="524847"/>
                    <a:pt x="286142" y="526434"/>
                  </a:cubicBezTo>
                  <a:cubicBezTo>
                    <a:pt x="298842" y="528021"/>
                    <a:pt x="325433" y="520878"/>
                    <a:pt x="340911" y="519290"/>
                  </a:cubicBezTo>
                  <a:cubicBezTo>
                    <a:pt x="356389" y="517703"/>
                    <a:pt x="365120" y="515321"/>
                    <a:pt x="379011" y="516909"/>
                  </a:cubicBezTo>
                  <a:cubicBezTo>
                    <a:pt x="392902" y="518497"/>
                    <a:pt x="413936" y="530403"/>
                    <a:pt x="424255" y="528815"/>
                  </a:cubicBezTo>
                  <a:cubicBezTo>
                    <a:pt x="434574" y="527228"/>
                    <a:pt x="440527" y="501828"/>
                    <a:pt x="440924" y="507384"/>
                  </a:cubicBezTo>
                  <a:cubicBezTo>
                    <a:pt x="441321" y="512940"/>
                    <a:pt x="433780" y="551041"/>
                    <a:pt x="426636" y="562153"/>
                  </a:cubicBezTo>
                  <a:cubicBezTo>
                    <a:pt x="419492" y="573265"/>
                    <a:pt x="402427" y="568503"/>
                    <a:pt x="398061" y="574059"/>
                  </a:cubicBezTo>
                  <a:cubicBezTo>
                    <a:pt x="393695" y="579615"/>
                    <a:pt x="397068" y="587552"/>
                    <a:pt x="400442" y="59549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4" name="フリーフォーム 13"/>
            <p:cNvSpPr/>
            <p:nvPr/>
          </p:nvSpPr>
          <p:spPr>
            <a:xfrm>
              <a:off x="4813223" y="2320956"/>
              <a:ext cx="123479" cy="375805"/>
            </a:xfrm>
            <a:custGeom>
              <a:avLst/>
              <a:gdLst>
                <a:gd name="connsiteX0" fmla="*/ 67762 w 201222"/>
                <a:gd name="connsiteY0" fmla="*/ 0 h 569119"/>
                <a:gd name="connsiteX1" fmla="*/ 93956 w 201222"/>
                <a:gd name="connsiteY1" fmla="*/ 42862 h 569119"/>
                <a:gd name="connsiteX2" fmla="*/ 65381 w 201222"/>
                <a:gd name="connsiteY2" fmla="*/ 57150 h 569119"/>
                <a:gd name="connsiteX3" fmla="*/ 24899 w 201222"/>
                <a:gd name="connsiteY3" fmla="*/ 45244 h 569119"/>
                <a:gd name="connsiteX4" fmla="*/ 10612 w 201222"/>
                <a:gd name="connsiteY4" fmla="*/ 102394 h 569119"/>
                <a:gd name="connsiteX5" fmla="*/ 1087 w 201222"/>
                <a:gd name="connsiteY5" fmla="*/ 138112 h 569119"/>
                <a:gd name="connsiteX6" fmla="*/ 36806 w 201222"/>
                <a:gd name="connsiteY6" fmla="*/ 159544 h 569119"/>
                <a:gd name="connsiteX7" fmla="*/ 51093 w 201222"/>
                <a:gd name="connsiteY7" fmla="*/ 197644 h 569119"/>
                <a:gd name="connsiteX8" fmla="*/ 77287 w 201222"/>
                <a:gd name="connsiteY8" fmla="*/ 169069 h 569119"/>
                <a:gd name="connsiteX9" fmla="*/ 98718 w 201222"/>
                <a:gd name="connsiteY9" fmla="*/ 171450 h 569119"/>
                <a:gd name="connsiteX10" fmla="*/ 115387 w 201222"/>
                <a:gd name="connsiteY10" fmla="*/ 195262 h 569119"/>
                <a:gd name="connsiteX11" fmla="*/ 103481 w 201222"/>
                <a:gd name="connsiteY11" fmla="*/ 223837 h 569119"/>
                <a:gd name="connsiteX12" fmla="*/ 98718 w 201222"/>
                <a:gd name="connsiteY12" fmla="*/ 259556 h 569119"/>
                <a:gd name="connsiteX13" fmla="*/ 98718 w 201222"/>
                <a:gd name="connsiteY13" fmla="*/ 292894 h 569119"/>
                <a:gd name="connsiteX14" fmla="*/ 110624 w 201222"/>
                <a:gd name="connsiteY14" fmla="*/ 304800 h 569119"/>
                <a:gd name="connsiteX15" fmla="*/ 134437 w 201222"/>
                <a:gd name="connsiteY15" fmla="*/ 292894 h 569119"/>
                <a:gd name="connsiteX16" fmla="*/ 184443 w 201222"/>
                <a:gd name="connsiteY16" fmla="*/ 371475 h 569119"/>
                <a:gd name="connsiteX17" fmla="*/ 167774 w 201222"/>
                <a:gd name="connsiteY17" fmla="*/ 392906 h 569119"/>
                <a:gd name="connsiteX18" fmla="*/ 198731 w 201222"/>
                <a:gd name="connsiteY18" fmla="*/ 442912 h 569119"/>
                <a:gd name="connsiteX19" fmla="*/ 196349 w 201222"/>
                <a:gd name="connsiteY19" fmla="*/ 469106 h 569119"/>
                <a:gd name="connsiteX20" fmla="*/ 172537 w 201222"/>
                <a:gd name="connsiteY20" fmla="*/ 488156 h 569119"/>
                <a:gd name="connsiteX21" fmla="*/ 177299 w 201222"/>
                <a:gd name="connsiteY21" fmla="*/ 502444 h 569119"/>
                <a:gd name="connsiteX22" fmla="*/ 172537 w 201222"/>
                <a:gd name="connsiteY22" fmla="*/ 545306 h 569119"/>
                <a:gd name="connsiteX23" fmla="*/ 182062 w 201222"/>
                <a:gd name="connsiteY23" fmla="*/ 569119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222" h="569119">
                  <a:moveTo>
                    <a:pt x="67762" y="0"/>
                  </a:moveTo>
                  <a:cubicBezTo>
                    <a:pt x="81057" y="16668"/>
                    <a:pt x="94353" y="33337"/>
                    <a:pt x="93956" y="42862"/>
                  </a:cubicBezTo>
                  <a:cubicBezTo>
                    <a:pt x="93559" y="52387"/>
                    <a:pt x="76890" y="56753"/>
                    <a:pt x="65381" y="57150"/>
                  </a:cubicBezTo>
                  <a:cubicBezTo>
                    <a:pt x="53872" y="57547"/>
                    <a:pt x="34027" y="37703"/>
                    <a:pt x="24899" y="45244"/>
                  </a:cubicBezTo>
                  <a:cubicBezTo>
                    <a:pt x="15771" y="52785"/>
                    <a:pt x="14581" y="86916"/>
                    <a:pt x="10612" y="102394"/>
                  </a:cubicBezTo>
                  <a:cubicBezTo>
                    <a:pt x="6643" y="117872"/>
                    <a:pt x="-3279" y="128587"/>
                    <a:pt x="1087" y="138112"/>
                  </a:cubicBezTo>
                  <a:cubicBezTo>
                    <a:pt x="5453" y="147637"/>
                    <a:pt x="28472" y="149622"/>
                    <a:pt x="36806" y="159544"/>
                  </a:cubicBezTo>
                  <a:cubicBezTo>
                    <a:pt x="45140" y="169466"/>
                    <a:pt x="44346" y="196057"/>
                    <a:pt x="51093" y="197644"/>
                  </a:cubicBezTo>
                  <a:cubicBezTo>
                    <a:pt x="57840" y="199232"/>
                    <a:pt x="69350" y="173435"/>
                    <a:pt x="77287" y="169069"/>
                  </a:cubicBezTo>
                  <a:cubicBezTo>
                    <a:pt x="85224" y="164703"/>
                    <a:pt x="92368" y="167085"/>
                    <a:pt x="98718" y="171450"/>
                  </a:cubicBezTo>
                  <a:cubicBezTo>
                    <a:pt x="105068" y="175815"/>
                    <a:pt x="114593" y="186531"/>
                    <a:pt x="115387" y="195262"/>
                  </a:cubicBezTo>
                  <a:cubicBezTo>
                    <a:pt x="116181" y="203993"/>
                    <a:pt x="106259" y="213121"/>
                    <a:pt x="103481" y="223837"/>
                  </a:cubicBezTo>
                  <a:cubicBezTo>
                    <a:pt x="100703" y="234553"/>
                    <a:pt x="99512" y="248047"/>
                    <a:pt x="98718" y="259556"/>
                  </a:cubicBezTo>
                  <a:cubicBezTo>
                    <a:pt x="97924" y="271065"/>
                    <a:pt x="96734" y="285353"/>
                    <a:pt x="98718" y="292894"/>
                  </a:cubicBezTo>
                  <a:cubicBezTo>
                    <a:pt x="100702" y="300435"/>
                    <a:pt x="104671" y="304800"/>
                    <a:pt x="110624" y="304800"/>
                  </a:cubicBezTo>
                  <a:cubicBezTo>
                    <a:pt x="116577" y="304800"/>
                    <a:pt x="122134" y="281782"/>
                    <a:pt x="134437" y="292894"/>
                  </a:cubicBezTo>
                  <a:cubicBezTo>
                    <a:pt x="146740" y="304006"/>
                    <a:pt x="178887" y="354806"/>
                    <a:pt x="184443" y="371475"/>
                  </a:cubicBezTo>
                  <a:cubicBezTo>
                    <a:pt x="189999" y="388144"/>
                    <a:pt x="165393" y="381000"/>
                    <a:pt x="167774" y="392906"/>
                  </a:cubicBezTo>
                  <a:cubicBezTo>
                    <a:pt x="170155" y="404812"/>
                    <a:pt x="193968" y="430212"/>
                    <a:pt x="198731" y="442912"/>
                  </a:cubicBezTo>
                  <a:cubicBezTo>
                    <a:pt x="203494" y="455612"/>
                    <a:pt x="200715" y="461565"/>
                    <a:pt x="196349" y="469106"/>
                  </a:cubicBezTo>
                  <a:cubicBezTo>
                    <a:pt x="191983" y="476647"/>
                    <a:pt x="175712" y="482600"/>
                    <a:pt x="172537" y="488156"/>
                  </a:cubicBezTo>
                  <a:cubicBezTo>
                    <a:pt x="169362" y="493712"/>
                    <a:pt x="177299" y="492919"/>
                    <a:pt x="177299" y="502444"/>
                  </a:cubicBezTo>
                  <a:cubicBezTo>
                    <a:pt x="177299" y="511969"/>
                    <a:pt x="171743" y="534194"/>
                    <a:pt x="172537" y="545306"/>
                  </a:cubicBezTo>
                  <a:cubicBezTo>
                    <a:pt x="173331" y="556418"/>
                    <a:pt x="182062" y="569119"/>
                    <a:pt x="182062" y="569119"/>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5" name="フリーフォーム 14"/>
            <p:cNvSpPr/>
            <p:nvPr/>
          </p:nvSpPr>
          <p:spPr>
            <a:xfrm>
              <a:off x="4813223" y="2169948"/>
              <a:ext cx="1242634" cy="916372"/>
            </a:xfrm>
            <a:custGeom>
              <a:avLst/>
              <a:gdLst>
                <a:gd name="connsiteX0" fmla="*/ 156955 w 1023919"/>
                <a:gd name="connsiteY0" fmla="*/ 585788 h 1038245"/>
                <a:gd name="connsiteX1" fmla="*/ 85517 w 1023919"/>
                <a:gd name="connsiteY1" fmla="*/ 595313 h 1038245"/>
                <a:gd name="connsiteX2" fmla="*/ 66467 w 1023919"/>
                <a:gd name="connsiteY2" fmla="*/ 600075 h 1038245"/>
                <a:gd name="connsiteX3" fmla="*/ 71230 w 1023919"/>
                <a:gd name="connsiteY3" fmla="*/ 657225 h 1038245"/>
                <a:gd name="connsiteX4" fmla="*/ 64086 w 1023919"/>
                <a:gd name="connsiteY4" fmla="*/ 678657 h 1038245"/>
                <a:gd name="connsiteX5" fmla="*/ 40274 w 1023919"/>
                <a:gd name="connsiteY5" fmla="*/ 750094 h 1038245"/>
                <a:gd name="connsiteX6" fmla="*/ 16461 w 1023919"/>
                <a:gd name="connsiteY6" fmla="*/ 762000 h 1038245"/>
                <a:gd name="connsiteX7" fmla="*/ 2174 w 1023919"/>
                <a:gd name="connsiteY7" fmla="*/ 807244 h 1038245"/>
                <a:gd name="connsiteX8" fmla="*/ 64086 w 1023919"/>
                <a:gd name="connsiteY8" fmla="*/ 802482 h 1038245"/>
                <a:gd name="connsiteX9" fmla="*/ 92661 w 1023919"/>
                <a:gd name="connsiteY9" fmla="*/ 766763 h 1038245"/>
                <a:gd name="connsiteX10" fmla="*/ 130761 w 1023919"/>
                <a:gd name="connsiteY10" fmla="*/ 771525 h 1038245"/>
                <a:gd name="connsiteX11" fmla="*/ 159336 w 1023919"/>
                <a:gd name="connsiteY11" fmla="*/ 792957 h 1038245"/>
                <a:gd name="connsiteX12" fmla="*/ 197436 w 1023919"/>
                <a:gd name="connsiteY12" fmla="*/ 785813 h 1038245"/>
                <a:gd name="connsiteX13" fmla="*/ 240299 w 1023919"/>
                <a:gd name="connsiteY13" fmla="*/ 750094 h 1038245"/>
                <a:gd name="connsiteX14" fmla="*/ 280780 w 1023919"/>
                <a:gd name="connsiteY14" fmla="*/ 726282 h 1038245"/>
                <a:gd name="connsiteX15" fmla="*/ 342692 w 1023919"/>
                <a:gd name="connsiteY15" fmla="*/ 726282 h 1038245"/>
                <a:gd name="connsiteX16" fmla="*/ 364124 w 1023919"/>
                <a:gd name="connsiteY16" fmla="*/ 716757 h 1038245"/>
                <a:gd name="connsiteX17" fmla="*/ 323642 w 1023919"/>
                <a:gd name="connsiteY17" fmla="*/ 661988 h 1038245"/>
                <a:gd name="connsiteX18" fmla="*/ 304592 w 1023919"/>
                <a:gd name="connsiteY18" fmla="*/ 609600 h 1038245"/>
                <a:gd name="connsiteX19" fmla="*/ 333167 w 1023919"/>
                <a:gd name="connsiteY19" fmla="*/ 621507 h 1038245"/>
                <a:gd name="connsiteX20" fmla="*/ 368886 w 1023919"/>
                <a:gd name="connsiteY20" fmla="*/ 621507 h 1038245"/>
                <a:gd name="connsiteX21" fmla="*/ 411749 w 1023919"/>
                <a:gd name="connsiteY21" fmla="*/ 688182 h 1038245"/>
                <a:gd name="connsiteX22" fmla="*/ 433180 w 1023919"/>
                <a:gd name="connsiteY22" fmla="*/ 697707 h 1038245"/>
                <a:gd name="connsiteX23" fmla="*/ 442705 w 1023919"/>
                <a:gd name="connsiteY23" fmla="*/ 745332 h 1038245"/>
                <a:gd name="connsiteX24" fmla="*/ 426036 w 1023919"/>
                <a:gd name="connsiteY24" fmla="*/ 759619 h 1038245"/>
                <a:gd name="connsiteX25" fmla="*/ 423655 w 1023919"/>
                <a:gd name="connsiteY25" fmla="*/ 807244 h 1038245"/>
                <a:gd name="connsiteX26" fmla="*/ 428417 w 1023919"/>
                <a:gd name="connsiteY26" fmla="*/ 823913 h 1038245"/>
                <a:gd name="connsiteX27" fmla="*/ 421274 w 1023919"/>
                <a:gd name="connsiteY27" fmla="*/ 845344 h 1038245"/>
                <a:gd name="connsiteX28" fmla="*/ 380792 w 1023919"/>
                <a:gd name="connsiteY28" fmla="*/ 873919 h 1038245"/>
                <a:gd name="connsiteX29" fmla="*/ 387936 w 1023919"/>
                <a:gd name="connsiteY29" fmla="*/ 904875 h 1038245"/>
                <a:gd name="connsiteX30" fmla="*/ 387936 w 1023919"/>
                <a:gd name="connsiteY30" fmla="*/ 933450 h 1038245"/>
                <a:gd name="connsiteX31" fmla="*/ 404605 w 1023919"/>
                <a:gd name="connsiteY31" fmla="*/ 971550 h 1038245"/>
                <a:gd name="connsiteX32" fmla="*/ 428417 w 1023919"/>
                <a:gd name="connsiteY32" fmla="*/ 1002507 h 1038245"/>
                <a:gd name="connsiteX33" fmla="*/ 495092 w 1023919"/>
                <a:gd name="connsiteY33" fmla="*/ 1038225 h 1038245"/>
                <a:gd name="connsiteX34" fmla="*/ 492711 w 1023919"/>
                <a:gd name="connsiteY34" fmla="*/ 1007269 h 1038245"/>
                <a:gd name="connsiteX35" fmla="*/ 456992 w 1023919"/>
                <a:gd name="connsiteY35" fmla="*/ 981075 h 1038245"/>
                <a:gd name="connsiteX36" fmla="*/ 435561 w 1023919"/>
                <a:gd name="connsiteY36" fmla="*/ 964407 h 1038245"/>
                <a:gd name="connsiteX37" fmla="*/ 428417 w 1023919"/>
                <a:gd name="connsiteY37" fmla="*/ 935832 h 1038245"/>
                <a:gd name="connsiteX38" fmla="*/ 471280 w 1023919"/>
                <a:gd name="connsiteY38" fmla="*/ 909638 h 1038245"/>
                <a:gd name="connsiteX39" fmla="*/ 506999 w 1023919"/>
                <a:gd name="connsiteY39" fmla="*/ 907257 h 1038245"/>
                <a:gd name="connsiteX40" fmla="*/ 516524 w 1023919"/>
                <a:gd name="connsiteY40" fmla="*/ 904875 h 1038245"/>
                <a:gd name="connsiteX41" fmla="*/ 542717 w 1023919"/>
                <a:gd name="connsiteY41" fmla="*/ 873919 h 1038245"/>
                <a:gd name="connsiteX42" fmla="*/ 566530 w 1023919"/>
                <a:gd name="connsiteY42" fmla="*/ 904875 h 1038245"/>
                <a:gd name="connsiteX43" fmla="*/ 587961 w 1023919"/>
                <a:gd name="connsiteY43" fmla="*/ 897732 h 1038245"/>
                <a:gd name="connsiteX44" fmla="*/ 621299 w 1023919"/>
                <a:gd name="connsiteY44" fmla="*/ 869157 h 1038245"/>
                <a:gd name="connsiteX45" fmla="*/ 680830 w 1023919"/>
                <a:gd name="connsiteY45" fmla="*/ 852488 h 1038245"/>
                <a:gd name="connsiteX46" fmla="*/ 692736 w 1023919"/>
                <a:gd name="connsiteY46" fmla="*/ 857250 h 1038245"/>
                <a:gd name="connsiteX47" fmla="*/ 704642 w 1023919"/>
                <a:gd name="connsiteY47" fmla="*/ 821532 h 1038245"/>
                <a:gd name="connsiteX48" fmla="*/ 709405 w 1023919"/>
                <a:gd name="connsiteY48" fmla="*/ 788194 h 1038245"/>
                <a:gd name="connsiteX49" fmla="*/ 730836 w 1023919"/>
                <a:gd name="connsiteY49" fmla="*/ 764382 h 1038245"/>
                <a:gd name="connsiteX50" fmla="*/ 773699 w 1023919"/>
                <a:gd name="connsiteY50" fmla="*/ 762000 h 1038245"/>
                <a:gd name="connsiteX51" fmla="*/ 785605 w 1023919"/>
                <a:gd name="connsiteY51" fmla="*/ 795338 h 1038245"/>
                <a:gd name="connsiteX52" fmla="*/ 809417 w 1023919"/>
                <a:gd name="connsiteY52" fmla="*/ 804863 h 1038245"/>
                <a:gd name="connsiteX53" fmla="*/ 842755 w 1023919"/>
                <a:gd name="connsiteY53" fmla="*/ 797719 h 1038245"/>
                <a:gd name="connsiteX54" fmla="*/ 842755 w 1023919"/>
                <a:gd name="connsiteY54" fmla="*/ 773907 h 1038245"/>
                <a:gd name="connsiteX55" fmla="*/ 849899 w 1023919"/>
                <a:gd name="connsiteY55" fmla="*/ 759619 h 1038245"/>
                <a:gd name="connsiteX56" fmla="*/ 876092 w 1023919"/>
                <a:gd name="connsiteY56" fmla="*/ 766763 h 1038245"/>
                <a:gd name="connsiteX57" fmla="*/ 904667 w 1023919"/>
                <a:gd name="connsiteY57" fmla="*/ 771525 h 1038245"/>
                <a:gd name="connsiteX58" fmla="*/ 890380 w 1023919"/>
                <a:gd name="connsiteY58" fmla="*/ 790575 h 1038245"/>
                <a:gd name="connsiteX59" fmla="*/ 897524 w 1023919"/>
                <a:gd name="connsiteY59" fmla="*/ 792957 h 1038245"/>
                <a:gd name="connsiteX60" fmla="*/ 916574 w 1023919"/>
                <a:gd name="connsiteY60" fmla="*/ 750094 h 1038245"/>
                <a:gd name="connsiteX61" fmla="*/ 907049 w 1023919"/>
                <a:gd name="connsiteY61" fmla="*/ 719138 h 1038245"/>
                <a:gd name="connsiteX62" fmla="*/ 914192 w 1023919"/>
                <a:gd name="connsiteY62" fmla="*/ 685800 h 1038245"/>
                <a:gd name="connsiteX63" fmla="*/ 930861 w 1023919"/>
                <a:gd name="connsiteY63" fmla="*/ 666750 h 1038245"/>
                <a:gd name="connsiteX64" fmla="*/ 959436 w 1023919"/>
                <a:gd name="connsiteY64" fmla="*/ 671513 h 1038245"/>
                <a:gd name="connsiteX65" fmla="*/ 961817 w 1023919"/>
                <a:gd name="connsiteY65" fmla="*/ 692944 h 1038245"/>
                <a:gd name="connsiteX66" fmla="*/ 1021349 w 1023919"/>
                <a:gd name="connsiteY66" fmla="*/ 716757 h 1038245"/>
                <a:gd name="connsiteX67" fmla="*/ 1011824 w 1023919"/>
                <a:gd name="connsiteY67" fmla="*/ 690563 h 1038245"/>
                <a:gd name="connsiteX68" fmla="*/ 999917 w 1023919"/>
                <a:gd name="connsiteY68" fmla="*/ 673894 h 1038245"/>
                <a:gd name="connsiteX69" fmla="*/ 959436 w 1023919"/>
                <a:gd name="connsiteY69" fmla="*/ 664369 h 1038245"/>
                <a:gd name="connsiteX70" fmla="*/ 938005 w 1023919"/>
                <a:gd name="connsiteY70" fmla="*/ 631032 h 1038245"/>
                <a:gd name="connsiteX71" fmla="*/ 933242 w 1023919"/>
                <a:gd name="connsiteY71" fmla="*/ 581025 h 1038245"/>
                <a:gd name="connsiteX72" fmla="*/ 933242 w 1023919"/>
                <a:gd name="connsiteY72" fmla="*/ 554832 h 1038245"/>
                <a:gd name="connsiteX73" fmla="*/ 918955 w 1023919"/>
                <a:gd name="connsiteY73" fmla="*/ 545307 h 1038245"/>
                <a:gd name="connsiteX74" fmla="*/ 911811 w 1023919"/>
                <a:gd name="connsiteY74" fmla="*/ 516732 h 1038245"/>
                <a:gd name="connsiteX75" fmla="*/ 864186 w 1023919"/>
                <a:gd name="connsiteY75" fmla="*/ 528638 h 1038245"/>
                <a:gd name="connsiteX76" fmla="*/ 833230 w 1023919"/>
                <a:gd name="connsiteY76" fmla="*/ 516732 h 1038245"/>
                <a:gd name="connsiteX77" fmla="*/ 871330 w 1023919"/>
                <a:gd name="connsiteY77" fmla="*/ 473869 h 1038245"/>
                <a:gd name="connsiteX78" fmla="*/ 847517 w 1023919"/>
                <a:gd name="connsiteY78" fmla="*/ 440532 h 1038245"/>
                <a:gd name="connsiteX79" fmla="*/ 823705 w 1023919"/>
                <a:gd name="connsiteY79" fmla="*/ 435769 h 1038245"/>
                <a:gd name="connsiteX80" fmla="*/ 811799 w 1023919"/>
                <a:gd name="connsiteY80" fmla="*/ 414338 h 1038245"/>
                <a:gd name="connsiteX81" fmla="*/ 852280 w 1023919"/>
                <a:gd name="connsiteY81" fmla="*/ 423863 h 1038245"/>
                <a:gd name="connsiteX82" fmla="*/ 876092 w 1023919"/>
                <a:gd name="connsiteY82" fmla="*/ 414338 h 1038245"/>
                <a:gd name="connsiteX83" fmla="*/ 861805 w 1023919"/>
                <a:gd name="connsiteY83" fmla="*/ 383382 h 1038245"/>
                <a:gd name="connsiteX84" fmla="*/ 840374 w 1023919"/>
                <a:gd name="connsiteY84" fmla="*/ 388144 h 1038245"/>
                <a:gd name="connsiteX85" fmla="*/ 828467 w 1023919"/>
                <a:gd name="connsiteY85" fmla="*/ 373857 h 1038245"/>
                <a:gd name="connsiteX86" fmla="*/ 837992 w 1023919"/>
                <a:gd name="connsiteY86" fmla="*/ 357188 h 1038245"/>
                <a:gd name="connsiteX87" fmla="*/ 833230 w 1023919"/>
                <a:gd name="connsiteY87" fmla="*/ 328613 h 1038245"/>
                <a:gd name="connsiteX88" fmla="*/ 792749 w 1023919"/>
                <a:gd name="connsiteY88" fmla="*/ 285750 h 1038245"/>
                <a:gd name="connsiteX89" fmla="*/ 799892 w 1023919"/>
                <a:gd name="connsiteY89" fmla="*/ 273844 h 1038245"/>
                <a:gd name="connsiteX90" fmla="*/ 818942 w 1023919"/>
                <a:gd name="connsiteY90" fmla="*/ 250032 h 1038245"/>
                <a:gd name="connsiteX91" fmla="*/ 830849 w 1023919"/>
                <a:gd name="connsiteY91" fmla="*/ 235744 h 1038245"/>
                <a:gd name="connsiteX92" fmla="*/ 847517 w 1023919"/>
                <a:gd name="connsiteY92" fmla="*/ 240507 h 1038245"/>
                <a:gd name="connsiteX93" fmla="*/ 866567 w 1023919"/>
                <a:gd name="connsiteY93" fmla="*/ 233363 h 1038245"/>
                <a:gd name="connsiteX94" fmla="*/ 861805 w 1023919"/>
                <a:gd name="connsiteY94" fmla="*/ 200025 h 1038245"/>
                <a:gd name="connsiteX95" fmla="*/ 861805 w 1023919"/>
                <a:gd name="connsiteY95" fmla="*/ 176213 h 1038245"/>
                <a:gd name="connsiteX96" fmla="*/ 854661 w 1023919"/>
                <a:gd name="connsiteY96" fmla="*/ 154782 h 1038245"/>
                <a:gd name="connsiteX97" fmla="*/ 880855 w 1023919"/>
                <a:gd name="connsiteY97" fmla="*/ 107157 h 1038245"/>
                <a:gd name="connsiteX98" fmla="*/ 878474 w 1023919"/>
                <a:gd name="connsiteY98" fmla="*/ 90488 h 1038245"/>
                <a:gd name="connsiteX99" fmla="*/ 868949 w 1023919"/>
                <a:gd name="connsiteY99" fmla="*/ 61913 h 1038245"/>
                <a:gd name="connsiteX100" fmla="*/ 880855 w 1023919"/>
                <a:gd name="connsiteY100" fmla="*/ 35719 h 1038245"/>
                <a:gd name="connsiteX101" fmla="*/ 895142 w 1023919"/>
                <a:gd name="connsiteY101" fmla="*/ 0 h 103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23919" h="1038245">
                  <a:moveTo>
                    <a:pt x="156955" y="585788"/>
                  </a:moveTo>
                  <a:lnTo>
                    <a:pt x="85517" y="595313"/>
                  </a:lnTo>
                  <a:cubicBezTo>
                    <a:pt x="70436" y="597694"/>
                    <a:pt x="68848" y="589756"/>
                    <a:pt x="66467" y="600075"/>
                  </a:cubicBezTo>
                  <a:cubicBezTo>
                    <a:pt x="64086" y="610394"/>
                    <a:pt x="71627" y="644128"/>
                    <a:pt x="71230" y="657225"/>
                  </a:cubicBezTo>
                  <a:cubicBezTo>
                    <a:pt x="70833" y="670322"/>
                    <a:pt x="64086" y="678657"/>
                    <a:pt x="64086" y="678657"/>
                  </a:cubicBezTo>
                  <a:cubicBezTo>
                    <a:pt x="58927" y="694135"/>
                    <a:pt x="48211" y="736204"/>
                    <a:pt x="40274" y="750094"/>
                  </a:cubicBezTo>
                  <a:cubicBezTo>
                    <a:pt x="32337" y="763984"/>
                    <a:pt x="22811" y="752475"/>
                    <a:pt x="16461" y="762000"/>
                  </a:cubicBezTo>
                  <a:cubicBezTo>
                    <a:pt x="10111" y="771525"/>
                    <a:pt x="-5763" y="800497"/>
                    <a:pt x="2174" y="807244"/>
                  </a:cubicBezTo>
                  <a:cubicBezTo>
                    <a:pt x="10111" y="813991"/>
                    <a:pt x="49005" y="809229"/>
                    <a:pt x="64086" y="802482"/>
                  </a:cubicBezTo>
                  <a:cubicBezTo>
                    <a:pt x="79167" y="795735"/>
                    <a:pt x="81549" y="771922"/>
                    <a:pt x="92661" y="766763"/>
                  </a:cubicBezTo>
                  <a:cubicBezTo>
                    <a:pt x="103773" y="761604"/>
                    <a:pt x="119649" y="767159"/>
                    <a:pt x="130761" y="771525"/>
                  </a:cubicBezTo>
                  <a:cubicBezTo>
                    <a:pt x="141873" y="775891"/>
                    <a:pt x="148224" y="790576"/>
                    <a:pt x="159336" y="792957"/>
                  </a:cubicBezTo>
                  <a:cubicBezTo>
                    <a:pt x="170448" y="795338"/>
                    <a:pt x="183942" y="792957"/>
                    <a:pt x="197436" y="785813"/>
                  </a:cubicBezTo>
                  <a:cubicBezTo>
                    <a:pt x="210930" y="778669"/>
                    <a:pt x="226408" y="760016"/>
                    <a:pt x="240299" y="750094"/>
                  </a:cubicBezTo>
                  <a:cubicBezTo>
                    <a:pt x="254190" y="740172"/>
                    <a:pt x="263715" y="730251"/>
                    <a:pt x="280780" y="726282"/>
                  </a:cubicBezTo>
                  <a:cubicBezTo>
                    <a:pt x="297846" y="722313"/>
                    <a:pt x="328801" y="727870"/>
                    <a:pt x="342692" y="726282"/>
                  </a:cubicBezTo>
                  <a:cubicBezTo>
                    <a:pt x="356583" y="724694"/>
                    <a:pt x="367299" y="727473"/>
                    <a:pt x="364124" y="716757"/>
                  </a:cubicBezTo>
                  <a:cubicBezTo>
                    <a:pt x="360949" y="706041"/>
                    <a:pt x="333564" y="679848"/>
                    <a:pt x="323642" y="661988"/>
                  </a:cubicBezTo>
                  <a:cubicBezTo>
                    <a:pt x="313720" y="644129"/>
                    <a:pt x="303005" y="616347"/>
                    <a:pt x="304592" y="609600"/>
                  </a:cubicBezTo>
                  <a:cubicBezTo>
                    <a:pt x="306180" y="602853"/>
                    <a:pt x="322451" y="619523"/>
                    <a:pt x="333167" y="621507"/>
                  </a:cubicBezTo>
                  <a:cubicBezTo>
                    <a:pt x="343883" y="623492"/>
                    <a:pt x="355789" y="610395"/>
                    <a:pt x="368886" y="621507"/>
                  </a:cubicBezTo>
                  <a:cubicBezTo>
                    <a:pt x="381983" y="632619"/>
                    <a:pt x="401033" y="675482"/>
                    <a:pt x="411749" y="688182"/>
                  </a:cubicBezTo>
                  <a:cubicBezTo>
                    <a:pt x="422465" y="700882"/>
                    <a:pt x="428021" y="688182"/>
                    <a:pt x="433180" y="697707"/>
                  </a:cubicBezTo>
                  <a:cubicBezTo>
                    <a:pt x="438339" y="707232"/>
                    <a:pt x="443896" y="735013"/>
                    <a:pt x="442705" y="745332"/>
                  </a:cubicBezTo>
                  <a:cubicBezTo>
                    <a:pt x="441514" y="755651"/>
                    <a:pt x="429211" y="749300"/>
                    <a:pt x="426036" y="759619"/>
                  </a:cubicBezTo>
                  <a:cubicBezTo>
                    <a:pt x="422861" y="769938"/>
                    <a:pt x="423258" y="796528"/>
                    <a:pt x="423655" y="807244"/>
                  </a:cubicBezTo>
                  <a:cubicBezTo>
                    <a:pt x="424052" y="817960"/>
                    <a:pt x="428814" y="817563"/>
                    <a:pt x="428417" y="823913"/>
                  </a:cubicBezTo>
                  <a:cubicBezTo>
                    <a:pt x="428020" y="830263"/>
                    <a:pt x="429212" y="837010"/>
                    <a:pt x="421274" y="845344"/>
                  </a:cubicBezTo>
                  <a:cubicBezTo>
                    <a:pt x="413336" y="853678"/>
                    <a:pt x="386348" y="863997"/>
                    <a:pt x="380792" y="873919"/>
                  </a:cubicBezTo>
                  <a:cubicBezTo>
                    <a:pt x="375236" y="883841"/>
                    <a:pt x="386745" y="894953"/>
                    <a:pt x="387936" y="904875"/>
                  </a:cubicBezTo>
                  <a:cubicBezTo>
                    <a:pt x="389127" y="914797"/>
                    <a:pt x="385158" y="922338"/>
                    <a:pt x="387936" y="933450"/>
                  </a:cubicBezTo>
                  <a:cubicBezTo>
                    <a:pt x="390714" y="944562"/>
                    <a:pt x="397858" y="960041"/>
                    <a:pt x="404605" y="971550"/>
                  </a:cubicBezTo>
                  <a:cubicBezTo>
                    <a:pt x="411352" y="983059"/>
                    <a:pt x="413336" y="991394"/>
                    <a:pt x="428417" y="1002507"/>
                  </a:cubicBezTo>
                  <a:cubicBezTo>
                    <a:pt x="443498" y="1013620"/>
                    <a:pt x="484376" y="1037431"/>
                    <a:pt x="495092" y="1038225"/>
                  </a:cubicBezTo>
                  <a:cubicBezTo>
                    <a:pt x="505808" y="1039019"/>
                    <a:pt x="499061" y="1016794"/>
                    <a:pt x="492711" y="1007269"/>
                  </a:cubicBezTo>
                  <a:cubicBezTo>
                    <a:pt x="486361" y="997744"/>
                    <a:pt x="466517" y="988219"/>
                    <a:pt x="456992" y="981075"/>
                  </a:cubicBezTo>
                  <a:cubicBezTo>
                    <a:pt x="447467" y="973931"/>
                    <a:pt x="440324" y="971948"/>
                    <a:pt x="435561" y="964407"/>
                  </a:cubicBezTo>
                  <a:cubicBezTo>
                    <a:pt x="430799" y="956867"/>
                    <a:pt x="422464" y="944960"/>
                    <a:pt x="428417" y="935832"/>
                  </a:cubicBezTo>
                  <a:cubicBezTo>
                    <a:pt x="434370" y="926704"/>
                    <a:pt x="458183" y="914400"/>
                    <a:pt x="471280" y="909638"/>
                  </a:cubicBezTo>
                  <a:cubicBezTo>
                    <a:pt x="484377" y="904876"/>
                    <a:pt x="499458" y="908051"/>
                    <a:pt x="506999" y="907257"/>
                  </a:cubicBezTo>
                  <a:cubicBezTo>
                    <a:pt x="514540" y="906463"/>
                    <a:pt x="510571" y="910431"/>
                    <a:pt x="516524" y="904875"/>
                  </a:cubicBezTo>
                  <a:cubicBezTo>
                    <a:pt x="522477" y="899319"/>
                    <a:pt x="534383" y="873919"/>
                    <a:pt x="542717" y="873919"/>
                  </a:cubicBezTo>
                  <a:cubicBezTo>
                    <a:pt x="551051" y="873919"/>
                    <a:pt x="558989" y="900906"/>
                    <a:pt x="566530" y="904875"/>
                  </a:cubicBezTo>
                  <a:cubicBezTo>
                    <a:pt x="574071" y="908844"/>
                    <a:pt x="578833" y="903685"/>
                    <a:pt x="587961" y="897732"/>
                  </a:cubicBezTo>
                  <a:cubicBezTo>
                    <a:pt x="597089" y="891779"/>
                    <a:pt x="605821" y="876698"/>
                    <a:pt x="621299" y="869157"/>
                  </a:cubicBezTo>
                  <a:cubicBezTo>
                    <a:pt x="636777" y="861616"/>
                    <a:pt x="668924" y="854473"/>
                    <a:pt x="680830" y="852488"/>
                  </a:cubicBezTo>
                  <a:cubicBezTo>
                    <a:pt x="692736" y="850504"/>
                    <a:pt x="688767" y="862409"/>
                    <a:pt x="692736" y="857250"/>
                  </a:cubicBezTo>
                  <a:cubicBezTo>
                    <a:pt x="696705" y="852091"/>
                    <a:pt x="701864" y="833041"/>
                    <a:pt x="704642" y="821532"/>
                  </a:cubicBezTo>
                  <a:cubicBezTo>
                    <a:pt x="707420" y="810023"/>
                    <a:pt x="705039" y="797719"/>
                    <a:pt x="709405" y="788194"/>
                  </a:cubicBezTo>
                  <a:cubicBezTo>
                    <a:pt x="713771" y="778669"/>
                    <a:pt x="720120" y="768748"/>
                    <a:pt x="730836" y="764382"/>
                  </a:cubicBezTo>
                  <a:cubicBezTo>
                    <a:pt x="741552" y="760016"/>
                    <a:pt x="764571" y="756841"/>
                    <a:pt x="773699" y="762000"/>
                  </a:cubicBezTo>
                  <a:cubicBezTo>
                    <a:pt x="782827" y="767159"/>
                    <a:pt x="779652" y="788194"/>
                    <a:pt x="785605" y="795338"/>
                  </a:cubicBezTo>
                  <a:cubicBezTo>
                    <a:pt x="791558" y="802482"/>
                    <a:pt x="799892" y="804466"/>
                    <a:pt x="809417" y="804863"/>
                  </a:cubicBezTo>
                  <a:cubicBezTo>
                    <a:pt x="818942" y="805260"/>
                    <a:pt x="837199" y="802878"/>
                    <a:pt x="842755" y="797719"/>
                  </a:cubicBezTo>
                  <a:cubicBezTo>
                    <a:pt x="848311" y="792560"/>
                    <a:pt x="841564" y="780257"/>
                    <a:pt x="842755" y="773907"/>
                  </a:cubicBezTo>
                  <a:cubicBezTo>
                    <a:pt x="843946" y="767557"/>
                    <a:pt x="844343" y="760810"/>
                    <a:pt x="849899" y="759619"/>
                  </a:cubicBezTo>
                  <a:cubicBezTo>
                    <a:pt x="855455" y="758428"/>
                    <a:pt x="866964" y="764779"/>
                    <a:pt x="876092" y="766763"/>
                  </a:cubicBezTo>
                  <a:cubicBezTo>
                    <a:pt x="885220" y="768747"/>
                    <a:pt x="902286" y="767556"/>
                    <a:pt x="904667" y="771525"/>
                  </a:cubicBezTo>
                  <a:cubicBezTo>
                    <a:pt x="907048" y="775494"/>
                    <a:pt x="891570" y="787003"/>
                    <a:pt x="890380" y="790575"/>
                  </a:cubicBezTo>
                  <a:cubicBezTo>
                    <a:pt x="889190" y="794147"/>
                    <a:pt x="893158" y="799704"/>
                    <a:pt x="897524" y="792957"/>
                  </a:cubicBezTo>
                  <a:cubicBezTo>
                    <a:pt x="901890" y="786210"/>
                    <a:pt x="914987" y="762397"/>
                    <a:pt x="916574" y="750094"/>
                  </a:cubicBezTo>
                  <a:cubicBezTo>
                    <a:pt x="918161" y="737791"/>
                    <a:pt x="907446" y="729854"/>
                    <a:pt x="907049" y="719138"/>
                  </a:cubicBezTo>
                  <a:cubicBezTo>
                    <a:pt x="906652" y="708422"/>
                    <a:pt x="910223" y="694531"/>
                    <a:pt x="914192" y="685800"/>
                  </a:cubicBezTo>
                  <a:cubicBezTo>
                    <a:pt x="918161" y="677069"/>
                    <a:pt x="923320" y="669131"/>
                    <a:pt x="930861" y="666750"/>
                  </a:cubicBezTo>
                  <a:cubicBezTo>
                    <a:pt x="938402" y="664369"/>
                    <a:pt x="954277" y="667147"/>
                    <a:pt x="959436" y="671513"/>
                  </a:cubicBezTo>
                  <a:cubicBezTo>
                    <a:pt x="964595" y="675879"/>
                    <a:pt x="951498" y="685403"/>
                    <a:pt x="961817" y="692944"/>
                  </a:cubicBezTo>
                  <a:cubicBezTo>
                    <a:pt x="972136" y="700485"/>
                    <a:pt x="1013015" y="717154"/>
                    <a:pt x="1021349" y="716757"/>
                  </a:cubicBezTo>
                  <a:cubicBezTo>
                    <a:pt x="1029683" y="716360"/>
                    <a:pt x="1015396" y="697707"/>
                    <a:pt x="1011824" y="690563"/>
                  </a:cubicBezTo>
                  <a:cubicBezTo>
                    <a:pt x="1008252" y="683419"/>
                    <a:pt x="1008648" y="678260"/>
                    <a:pt x="999917" y="673894"/>
                  </a:cubicBezTo>
                  <a:cubicBezTo>
                    <a:pt x="991186" y="669528"/>
                    <a:pt x="969755" y="671513"/>
                    <a:pt x="959436" y="664369"/>
                  </a:cubicBezTo>
                  <a:cubicBezTo>
                    <a:pt x="949117" y="657225"/>
                    <a:pt x="942371" y="644923"/>
                    <a:pt x="938005" y="631032"/>
                  </a:cubicBezTo>
                  <a:cubicBezTo>
                    <a:pt x="933639" y="617141"/>
                    <a:pt x="934036" y="593725"/>
                    <a:pt x="933242" y="581025"/>
                  </a:cubicBezTo>
                  <a:cubicBezTo>
                    <a:pt x="932448" y="568325"/>
                    <a:pt x="935623" y="560785"/>
                    <a:pt x="933242" y="554832"/>
                  </a:cubicBezTo>
                  <a:cubicBezTo>
                    <a:pt x="930861" y="548879"/>
                    <a:pt x="922527" y="551657"/>
                    <a:pt x="918955" y="545307"/>
                  </a:cubicBezTo>
                  <a:cubicBezTo>
                    <a:pt x="915383" y="538957"/>
                    <a:pt x="920939" y="519510"/>
                    <a:pt x="911811" y="516732"/>
                  </a:cubicBezTo>
                  <a:cubicBezTo>
                    <a:pt x="902683" y="513954"/>
                    <a:pt x="877283" y="528638"/>
                    <a:pt x="864186" y="528638"/>
                  </a:cubicBezTo>
                  <a:cubicBezTo>
                    <a:pt x="851089" y="528638"/>
                    <a:pt x="832039" y="525860"/>
                    <a:pt x="833230" y="516732"/>
                  </a:cubicBezTo>
                  <a:cubicBezTo>
                    <a:pt x="834421" y="507604"/>
                    <a:pt x="868949" y="486569"/>
                    <a:pt x="871330" y="473869"/>
                  </a:cubicBezTo>
                  <a:cubicBezTo>
                    <a:pt x="873711" y="461169"/>
                    <a:pt x="855454" y="446882"/>
                    <a:pt x="847517" y="440532"/>
                  </a:cubicBezTo>
                  <a:cubicBezTo>
                    <a:pt x="839580" y="434182"/>
                    <a:pt x="829658" y="440135"/>
                    <a:pt x="823705" y="435769"/>
                  </a:cubicBezTo>
                  <a:cubicBezTo>
                    <a:pt x="817752" y="431403"/>
                    <a:pt x="807037" y="416322"/>
                    <a:pt x="811799" y="414338"/>
                  </a:cubicBezTo>
                  <a:cubicBezTo>
                    <a:pt x="816562" y="412354"/>
                    <a:pt x="841565" y="423863"/>
                    <a:pt x="852280" y="423863"/>
                  </a:cubicBezTo>
                  <a:cubicBezTo>
                    <a:pt x="862995" y="423863"/>
                    <a:pt x="874505" y="421085"/>
                    <a:pt x="876092" y="414338"/>
                  </a:cubicBezTo>
                  <a:cubicBezTo>
                    <a:pt x="877680" y="407591"/>
                    <a:pt x="867758" y="387748"/>
                    <a:pt x="861805" y="383382"/>
                  </a:cubicBezTo>
                  <a:cubicBezTo>
                    <a:pt x="855852" y="379016"/>
                    <a:pt x="845930" y="389731"/>
                    <a:pt x="840374" y="388144"/>
                  </a:cubicBezTo>
                  <a:cubicBezTo>
                    <a:pt x="834818" y="386557"/>
                    <a:pt x="828864" y="379016"/>
                    <a:pt x="828467" y="373857"/>
                  </a:cubicBezTo>
                  <a:cubicBezTo>
                    <a:pt x="828070" y="368698"/>
                    <a:pt x="837198" y="364729"/>
                    <a:pt x="837992" y="357188"/>
                  </a:cubicBezTo>
                  <a:cubicBezTo>
                    <a:pt x="838786" y="349647"/>
                    <a:pt x="840770" y="340519"/>
                    <a:pt x="833230" y="328613"/>
                  </a:cubicBezTo>
                  <a:cubicBezTo>
                    <a:pt x="825690" y="316707"/>
                    <a:pt x="798305" y="294878"/>
                    <a:pt x="792749" y="285750"/>
                  </a:cubicBezTo>
                  <a:cubicBezTo>
                    <a:pt x="787193" y="276622"/>
                    <a:pt x="795527" y="279797"/>
                    <a:pt x="799892" y="273844"/>
                  </a:cubicBezTo>
                  <a:cubicBezTo>
                    <a:pt x="804257" y="267891"/>
                    <a:pt x="813783" y="256382"/>
                    <a:pt x="818942" y="250032"/>
                  </a:cubicBezTo>
                  <a:cubicBezTo>
                    <a:pt x="824101" y="243682"/>
                    <a:pt x="826087" y="237331"/>
                    <a:pt x="830849" y="235744"/>
                  </a:cubicBezTo>
                  <a:cubicBezTo>
                    <a:pt x="835611" y="234157"/>
                    <a:pt x="841564" y="240904"/>
                    <a:pt x="847517" y="240507"/>
                  </a:cubicBezTo>
                  <a:cubicBezTo>
                    <a:pt x="853470" y="240110"/>
                    <a:pt x="864186" y="240110"/>
                    <a:pt x="866567" y="233363"/>
                  </a:cubicBezTo>
                  <a:cubicBezTo>
                    <a:pt x="868948" y="226616"/>
                    <a:pt x="862599" y="209550"/>
                    <a:pt x="861805" y="200025"/>
                  </a:cubicBezTo>
                  <a:cubicBezTo>
                    <a:pt x="861011" y="190500"/>
                    <a:pt x="862996" y="183753"/>
                    <a:pt x="861805" y="176213"/>
                  </a:cubicBezTo>
                  <a:cubicBezTo>
                    <a:pt x="860614" y="168673"/>
                    <a:pt x="851486" y="166291"/>
                    <a:pt x="854661" y="154782"/>
                  </a:cubicBezTo>
                  <a:cubicBezTo>
                    <a:pt x="857836" y="143273"/>
                    <a:pt x="876886" y="117873"/>
                    <a:pt x="880855" y="107157"/>
                  </a:cubicBezTo>
                  <a:cubicBezTo>
                    <a:pt x="884824" y="96441"/>
                    <a:pt x="880458" y="98029"/>
                    <a:pt x="878474" y="90488"/>
                  </a:cubicBezTo>
                  <a:cubicBezTo>
                    <a:pt x="876490" y="82947"/>
                    <a:pt x="868552" y="71041"/>
                    <a:pt x="868949" y="61913"/>
                  </a:cubicBezTo>
                  <a:cubicBezTo>
                    <a:pt x="869346" y="52785"/>
                    <a:pt x="876490" y="46038"/>
                    <a:pt x="880855" y="35719"/>
                  </a:cubicBezTo>
                  <a:cubicBezTo>
                    <a:pt x="885220" y="25400"/>
                    <a:pt x="890181" y="12700"/>
                    <a:pt x="895142" y="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6" name="テキスト ボックス 27"/>
            <p:cNvSpPr txBox="1">
              <a:spLocks noChangeArrowheads="1"/>
            </p:cNvSpPr>
            <p:nvPr/>
          </p:nvSpPr>
          <p:spPr bwMode="auto">
            <a:xfrm>
              <a:off x="2126347" y="3763579"/>
              <a:ext cx="1044000" cy="3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b="1" dirty="0" smtClean="0">
                  <a:solidFill>
                    <a:srgbClr val="000000"/>
                  </a:solidFill>
                  <a:latin typeface="Calibri" pitchFamily="34" charset="0"/>
                </a:rPr>
                <a:t>（神戸市）</a:t>
              </a:r>
            </a:p>
          </p:txBody>
        </p:sp>
        <p:sp>
          <p:nvSpPr>
            <p:cNvPr id="17" name="テキスト ボックス 27"/>
            <p:cNvSpPr txBox="1">
              <a:spLocks noChangeArrowheads="1"/>
            </p:cNvSpPr>
            <p:nvPr/>
          </p:nvSpPr>
          <p:spPr bwMode="auto">
            <a:xfrm>
              <a:off x="4911915" y="2412095"/>
              <a:ext cx="1008000" cy="3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b="1" dirty="0" smtClean="0">
                  <a:solidFill>
                    <a:srgbClr val="000000"/>
                  </a:solidFill>
                  <a:latin typeface="Calibri" pitchFamily="34" charset="0"/>
                </a:rPr>
                <a:t>（京都市</a:t>
              </a:r>
              <a:r>
                <a:rPr lang="ja-JP" altLang="en-US" sz="800" b="1" dirty="0" smtClean="0">
                  <a:solidFill>
                    <a:srgbClr val="000000"/>
                  </a:solidFill>
                  <a:latin typeface="Calibri" pitchFamily="34" charset="0"/>
                </a:rPr>
                <a:t>）</a:t>
              </a:r>
            </a:p>
          </p:txBody>
        </p:sp>
        <p:sp>
          <p:nvSpPr>
            <p:cNvPr id="18" name="正方形/長方形 17"/>
            <p:cNvSpPr/>
            <p:nvPr/>
          </p:nvSpPr>
          <p:spPr>
            <a:xfrm>
              <a:off x="1970263" y="4560894"/>
              <a:ext cx="1656000" cy="505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PｺﾞｼｯｸE" pitchFamily="50" charset="-128"/>
                  <a:ea typeface="HGPｺﾞｼｯｸE" pitchFamily="50" charset="-128"/>
                </a:rPr>
                <a:t>（大阪市）</a:t>
              </a:r>
              <a:endParaRPr lang="ja-JP" altLang="en-US" sz="2800" dirty="0">
                <a:solidFill>
                  <a:prstClr val="black"/>
                </a:solidFill>
                <a:latin typeface="HGPｺﾞｼｯｸE" pitchFamily="50" charset="-128"/>
                <a:ea typeface="HGPｺﾞｼｯｸE" pitchFamily="50" charset="-128"/>
              </a:endParaRPr>
            </a:p>
          </p:txBody>
        </p:sp>
        <p:sp>
          <p:nvSpPr>
            <p:cNvPr id="19" name="正方形/長方形 18"/>
            <p:cNvSpPr/>
            <p:nvPr/>
          </p:nvSpPr>
          <p:spPr>
            <a:xfrm>
              <a:off x="964465" y="5017618"/>
              <a:ext cx="2937418" cy="32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prstClr val="black"/>
                  </a:solidFill>
                </a:rPr>
                <a:t>※</a:t>
              </a:r>
              <a:r>
                <a:rPr lang="ja-JP" altLang="en-US" sz="2000" b="1" dirty="0" smtClean="0">
                  <a:solidFill>
                    <a:prstClr val="black"/>
                  </a:solidFill>
                </a:rPr>
                <a:t>大阪府域の中心に位置</a:t>
              </a:r>
              <a:endParaRPr lang="ja-JP" altLang="en-US" sz="2000" b="1" dirty="0">
                <a:solidFill>
                  <a:prstClr val="black"/>
                </a:solidFill>
              </a:endParaRPr>
            </a:p>
          </p:txBody>
        </p:sp>
        <p:cxnSp>
          <p:nvCxnSpPr>
            <p:cNvPr id="20" name="直線コネクタ 19"/>
            <p:cNvCxnSpPr/>
            <p:nvPr/>
          </p:nvCxnSpPr>
          <p:spPr>
            <a:xfrm flipH="1">
              <a:off x="3576735" y="4102133"/>
              <a:ext cx="526751" cy="67889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789990" y="2168727"/>
              <a:ext cx="1485165" cy="505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PｺﾞｼｯｸE" pitchFamily="50" charset="-128"/>
                  <a:ea typeface="HGPｺﾞｼｯｸE" pitchFamily="50" charset="-128"/>
                </a:rPr>
                <a:t>大阪府</a:t>
              </a:r>
              <a:endParaRPr lang="ja-JP" altLang="en-US" sz="2800" dirty="0">
                <a:solidFill>
                  <a:prstClr val="black"/>
                </a:solidFill>
                <a:latin typeface="HGPｺﾞｼｯｸE" pitchFamily="50" charset="-128"/>
                <a:ea typeface="HGPｺﾞｼｯｸE" pitchFamily="50" charset="-128"/>
              </a:endParaRPr>
            </a:p>
          </p:txBody>
        </p:sp>
        <p:sp>
          <p:nvSpPr>
            <p:cNvPr id="22" name="正方形/長方形 21"/>
            <p:cNvSpPr/>
            <p:nvPr/>
          </p:nvSpPr>
          <p:spPr>
            <a:xfrm>
              <a:off x="781164" y="2749845"/>
              <a:ext cx="2795570" cy="3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prstClr val="black"/>
                  </a:solidFill>
                  <a:latin typeface="ＭＳ Ｐゴシック"/>
                </a:rPr>
                <a:t>※</a:t>
              </a:r>
              <a:r>
                <a:rPr lang="ja-JP" altLang="en-US" sz="2000" b="1" dirty="0" smtClean="0">
                  <a:solidFill>
                    <a:prstClr val="black"/>
                  </a:solidFill>
                  <a:latin typeface="ＭＳ Ｐゴシック"/>
                </a:rPr>
                <a:t>面積  全国</a:t>
              </a:r>
              <a:r>
                <a:rPr lang="en-US" altLang="ja-JP" sz="2000" b="1" dirty="0" smtClean="0">
                  <a:solidFill>
                    <a:prstClr val="black"/>
                  </a:solidFill>
                  <a:latin typeface="ＭＳ Ｐゴシック"/>
                </a:rPr>
                <a:t>46/47</a:t>
              </a:r>
              <a:r>
                <a:rPr lang="ja-JP" altLang="en-US" sz="2000" b="1" dirty="0" smtClean="0">
                  <a:solidFill>
                    <a:prstClr val="black"/>
                  </a:solidFill>
                  <a:latin typeface="ＭＳ Ｐゴシック"/>
                </a:rPr>
                <a:t>位</a:t>
              </a:r>
              <a:endParaRPr lang="ja-JP" altLang="en-US" sz="2000" b="1" dirty="0">
                <a:solidFill>
                  <a:prstClr val="black"/>
                </a:solidFill>
                <a:latin typeface="ＭＳ Ｐゴシック"/>
              </a:endParaRPr>
            </a:p>
          </p:txBody>
        </p:sp>
        <p:cxnSp>
          <p:nvCxnSpPr>
            <p:cNvPr id="23" name="直線コネクタ 22"/>
            <p:cNvCxnSpPr/>
            <p:nvPr/>
          </p:nvCxnSpPr>
          <p:spPr>
            <a:xfrm>
              <a:off x="2993760" y="2495236"/>
              <a:ext cx="1297310" cy="58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23"/>
          <p:cNvGrpSpPr/>
          <p:nvPr/>
        </p:nvGrpSpPr>
        <p:grpSpPr>
          <a:xfrm>
            <a:off x="4119902" y="4071863"/>
            <a:ext cx="1046196" cy="936000"/>
            <a:chOff x="3823427" y="3717136"/>
            <a:chExt cx="965719" cy="936000"/>
          </a:xfrm>
        </p:grpSpPr>
        <p:sp>
          <p:nvSpPr>
            <p:cNvPr id="10" name="フリーフォーム 9"/>
            <p:cNvSpPr/>
            <p:nvPr/>
          </p:nvSpPr>
          <p:spPr>
            <a:xfrm>
              <a:off x="3823427" y="3717136"/>
              <a:ext cx="936000" cy="936000"/>
            </a:xfrm>
            <a:custGeom>
              <a:avLst/>
              <a:gdLst>
                <a:gd name="connsiteX0" fmla="*/ 0 w 779731"/>
                <a:gd name="connsiteY0" fmla="*/ 413643 h 775593"/>
                <a:gd name="connsiteX1" fmla="*/ 57150 w 779731"/>
                <a:gd name="connsiteY1" fmla="*/ 401737 h 775593"/>
                <a:gd name="connsiteX2" fmla="*/ 97632 w 779731"/>
                <a:gd name="connsiteY2" fmla="*/ 349350 h 775593"/>
                <a:gd name="connsiteX3" fmla="*/ 114300 w 779731"/>
                <a:gd name="connsiteY3" fmla="*/ 313631 h 775593"/>
                <a:gd name="connsiteX4" fmla="*/ 185738 w 779731"/>
                <a:gd name="connsiteY4" fmla="*/ 282675 h 775593"/>
                <a:gd name="connsiteX5" fmla="*/ 209550 w 779731"/>
                <a:gd name="connsiteY5" fmla="*/ 242193 h 775593"/>
                <a:gd name="connsiteX6" fmla="*/ 257175 w 779731"/>
                <a:gd name="connsiteY6" fmla="*/ 232668 h 775593"/>
                <a:gd name="connsiteX7" fmla="*/ 276225 w 779731"/>
                <a:gd name="connsiteY7" fmla="*/ 206475 h 775593"/>
                <a:gd name="connsiteX8" fmla="*/ 269082 w 779731"/>
                <a:gd name="connsiteY8" fmla="*/ 177900 h 775593"/>
                <a:gd name="connsiteX9" fmla="*/ 269082 w 779731"/>
                <a:gd name="connsiteY9" fmla="*/ 149325 h 775593"/>
                <a:gd name="connsiteX10" fmla="*/ 314325 w 779731"/>
                <a:gd name="connsiteY10" fmla="*/ 154087 h 775593"/>
                <a:gd name="connsiteX11" fmla="*/ 345282 w 779731"/>
                <a:gd name="connsiteY11" fmla="*/ 168375 h 775593"/>
                <a:gd name="connsiteX12" fmla="*/ 376238 w 779731"/>
                <a:gd name="connsiteY12" fmla="*/ 144562 h 775593"/>
                <a:gd name="connsiteX13" fmla="*/ 395288 w 779731"/>
                <a:gd name="connsiteY13" fmla="*/ 146943 h 775593"/>
                <a:gd name="connsiteX14" fmla="*/ 402432 w 779731"/>
                <a:gd name="connsiteY14" fmla="*/ 127893 h 775593"/>
                <a:gd name="connsiteX15" fmla="*/ 423863 w 779731"/>
                <a:gd name="connsiteY15" fmla="*/ 80268 h 775593"/>
                <a:gd name="connsiteX16" fmla="*/ 457200 w 779731"/>
                <a:gd name="connsiteY16" fmla="*/ 77887 h 775593"/>
                <a:gd name="connsiteX17" fmla="*/ 492919 w 779731"/>
                <a:gd name="connsiteY17" fmla="*/ 104081 h 775593"/>
                <a:gd name="connsiteX18" fmla="*/ 521494 w 779731"/>
                <a:gd name="connsiteY18" fmla="*/ 89793 h 775593"/>
                <a:gd name="connsiteX19" fmla="*/ 542925 w 779731"/>
                <a:gd name="connsiteY19" fmla="*/ 77887 h 775593"/>
                <a:gd name="connsiteX20" fmla="*/ 564357 w 779731"/>
                <a:gd name="connsiteY20" fmla="*/ 99318 h 775593"/>
                <a:gd name="connsiteX21" fmla="*/ 573882 w 779731"/>
                <a:gd name="connsiteY21" fmla="*/ 85031 h 775593"/>
                <a:gd name="connsiteX22" fmla="*/ 573882 w 779731"/>
                <a:gd name="connsiteY22" fmla="*/ 63600 h 775593"/>
                <a:gd name="connsiteX23" fmla="*/ 595313 w 779731"/>
                <a:gd name="connsiteY23" fmla="*/ 32643 h 775593"/>
                <a:gd name="connsiteX24" fmla="*/ 616744 w 779731"/>
                <a:gd name="connsiteY24" fmla="*/ 4068 h 775593"/>
                <a:gd name="connsiteX25" fmla="*/ 647700 w 779731"/>
                <a:gd name="connsiteY25" fmla="*/ 1687 h 775593"/>
                <a:gd name="connsiteX26" fmla="*/ 654844 w 779731"/>
                <a:gd name="connsiteY26" fmla="*/ 18356 h 775593"/>
                <a:gd name="connsiteX27" fmla="*/ 650082 w 779731"/>
                <a:gd name="connsiteY27" fmla="*/ 46931 h 775593"/>
                <a:gd name="connsiteX28" fmla="*/ 659607 w 779731"/>
                <a:gd name="connsiteY28" fmla="*/ 51693 h 775593"/>
                <a:gd name="connsiteX29" fmla="*/ 678657 w 779731"/>
                <a:gd name="connsiteY29" fmla="*/ 56456 h 775593"/>
                <a:gd name="connsiteX30" fmla="*/ 673894 w 779731"/>
                <a:gd name="connsiteY30" fmla="*/ 75506 h 775593"/>
                <a:gd name="connsiteX31" fmla="*/ 673894 w 779731"/>
                <a:gd name="connsiteY31" fmla="*/ 94556 h 775593"/>
                <a:gd name="connsiteX32" fmla="*/ 683419 w 779731"/>
                <a:gd name="connsiteY32" fmla="*/ 115987 h 775593"/>
                <a:gd name="connsiteX33" fmla="*/ 690563 w 779731"/>
                <a:gd name="connsiteY33" fmla="*/ 132656 h 775593"/>
                <a:gd name="connsiteX34" fmla="*/ 676275 w 779731"/>
                <a:gd name="connsiteY34" fmla="*/ 163612 h 775593"/>
                <a:gd name="connsiteX35" fmla="*/ 659607 w 779731"/>
                <a:gd name="connsiteY35" fmla="*/ 189806 h 775593"/>
                <a:gd name="connsiteX36" fmla="*/ 688182 w 779731"/>
                <a:gd name="connsiteY36" fmla="*/ 194568 h 775593"/>
                <a:gd name="connsiteX37" fmla="*/ 702469 w 779731"/>
                <a:gd name="connsiteY37" fmla="*/ 206475 h 775593"/>
                <a:gd name="connsiteX38" fmla="*/ 714375 w 779731"/>
                <a:gd name="connsiteY38" fmla="*/ 220762 h 775593"/>
                <a:gd name="connsiteX39" fmla="*/ 683419 w 779731"/>
                <a:gd name="connsiteY39" fmla="*/ 242193 h 775593"/>
                <a:gd name="connsiteX40" fmla="*/ 681038 w 779731"/>
                <a:gd name="connsiteY40" fmla="*/ 339825 h 775593"/>
                <a:gd name="connsiteX41" fmla="*/ 685800 w 779731"/>
                <a:gd name="connsiteY41" fmla="*/ 356493 h 775593"/>
                <a:gd name="connsiteX42" fmla="*/ 700088 w 779731"/>
                <a:gd name="connsiteY42" fmla="*/ 373162 h 775593"/>
                <a:gd name="connsiteX43" fmla="*/ 692944 w 779731"/>
                <a:gd name="connsiteY43" fmla="*/ 396975 h 775593"/>
                <a:gd name="connsiteX44" fmla="*/ 685800 w 779731"/>
                <a:gd name="connsiteY44" fmla="*/ 413643 h 775593"/>
                <a:gd name="connsiteX45" fmla="*/ 690563 w 779731"/>
                <a:gd name="connsiteY45" fmla="*/ 437456 h 775593"/>
                <a:gd name="connsiteX46" fmla="*/ 685800 w 779731"/>
                <a:gd name="connsiteY46" fmla="*/ 449362 h 775593"/>
                <a:gd name="connsiteX47" fmla="*/ 669132 w 779731"/>
                <a:gd name="connsiteY47" fmla="*/ 458887 h 775593"/>
                <a:gd name="connsiteX48" fmla="*/ 666750 w 779731"/>
                <a:gd name="connsiteY48" fmla="*/ 473175 h 775593"/>
                <a:gd name="connsiteX49" fmla="*/ 683419 w 779731"/>
                <a:gd name="connsiteY49" fmla="*/ 477937 h 775593"/>
                <a:gd name="connsiteX50" fmla="*/ 690563 w 779731"/>
                <a:gd name="connsiteY50" fmla="*/ 492225 h 775593"/>
                <a:gd name="connsiteX51" fmla="*/ 673894 w 779731"/>
                <a:gd name="connsiteY51" fmla="*/ 508893 h 775593"/>
                <a:gd name="connsiteX52" fmla="*/ 690563 w 779731"/>
                <a:gd name="connsiteY52" fmla="*/ 525562 h 775593"/>
                <a:gd name="connsiteX53" fmla="*/ 676275 w 779731"/>
                <a:gd name="connsiteY53" fmla="*/ 554137 h 775593"/>
                <a:gd name="connsiteX54" fmla="*/ 676275 w 779731"/>
                <a:gd name="connsiteY54" fmla="*/ 561281 h 775593"/>
                <a:gd name="connsiteX55" fmla="*/ 716757 w 779731"/>
                <a:gd name="connsiteY55" fmla="*/ 589856 h 775593"/>
                <a:gd name="connsiteX56" fmla="*/ 731044 w 779731"/>
                <a:gd name="connsiteY56" fmla="*/ 608906 h 775593"/>
                <a:gd name="connsiteX57" fmla="*/ 735807 w 779731"/>
                <a:gd name="connsiteY57" fmla="*/ 625575 h 775593"/>
                <a:gd name="connsiteX58" fmla="*/ 731044 w 779731"/>
                <a:gd name="connsiteY58" fmla="*/ 666056 h 775593"/>
                <a:gd name="connsiteX59" fmla="*/ 735807 w 779731"/>
                <a:gd name="connsiteY59" fmla="*/ 685106 h 775593"/>
                <a:gd name="connsiteX60" fmla="*/ 764382 w 779731"/>
                <a:gd name="connsiteY60" fmla="*/ 699393 h 775593"/>
                <a:gd name="connsiteX61" fmla="*/ 778669 w 779731"/>
                <a:gd name="connsiteY61" fmla="*/ 727968 h 775593"/>
                <a:gd name="connsiteX62" fmla="*/ 776288 w 779731"/>
                <a:gd name="connsiteY62" fmla="*/ 739875 h 775593"/>
                <a:gd name="connsiteX63" fmla="*/ 757238 w 779731"/>
                <a:gd name="connsiteY63" fmla="*/ 747018 h 775593"/>
                <a:gd name="connsiteX64" fmla="*/ 754857 w 779731"/>
                <a:gd name="connsiteY64" fmla="*/ 768450 h 775593"/>
                <a:gd name="connsiteX65" fmla="*/ 742950 w 779731"/>
                <a:gd name="connsiteY65" fmla="*/ 775593 h 77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9731" h="775593">
                  <a:moveTo>
                    <a:pt x="0" y="413643"/>
                  </a:moveTo>
                  <a:cubicBezTo>
                    <a:pt x="20439" y="413047"/>
                    <a:pt x="40878" y="412452"/>
                    <a:pt x="57150" y="401737"/>
                  </a:cubicBezTo>
                  <a:cubicBezTo>
                    <a:pt x="73422" y="391022"/>
                    <a:pt x="88107" y="364034"/>
                    <a:pt x="97632" y="349350"/>
                  </a:cubicBezTo>
                  <a:cubicBezTo>
                    <a:pt x="107157" y="334666"/>
                    <a:pt x="99616" y="324743"/>
                    <a:pt x="114300" y="313631"/>
                  </a:cubicBezTo>
                  <a:cubicBezTo>
                    <a:pt x="128984" y="302518"/>
                    <a:pt x="169863" y="294581"/>
                    <a:pt x="185738" y="282675"/>
                  </a:cubicBezTo>
                  <a:cubicBezTo>
                    <a:pt x="201613" y="270769"/>
                    <a:pt x="197644" y="250527"/>
                    <a:pt x="209550" y="242193"/>
                  </a:cubicBezTo>
                  <a:cubicBezTo>
                    <a:pt x="221456" y="233859"/>
                    <a:pt x="246063" y="238621"/>
                    <a:pt x="257175" y="232668"/>
                  </a:cubicBezTo>
                  <a:cubicBezTo>
                    <a:pt x="268287" y="226715"/>
                    <a:pt x="274241" y="215603"/>
                    <a:pt x="276225" y="206475"/>
                  </a:cubicBezTo>
                  <a:cubicBezTo>
                    <a:pt x="278209" y="197347"/>
                    <a:pt x="270272" y="187425"/>
                    <a:pt x="269082" y="177900"/>
                  </a:cubicBezTo>
                  <a:cubicBezTo>
                    <a:pt x="267892" y="168375"/>
                    <a:pt x="261542" y="153294"/>
                    <a:pt x="269082" y="149325"/>
                  </a:cubicBezTo>
                  <a:cubicBezTo>
                    <a:pt x="276622" y="145356"/>
                    <a:pt x="301625" y="150912"/>
                    <a:pt x="314325" y="154087"/>
                  </a:cubicBezTo>
                  <a:cubicBezTo>
                    <a:pt x="327025" y="157262"/>
                    <a:pt x="334963" y="169962"/>
                    <a:pt x="345282" y="168375"/>
                  </a:cubicBezTo>
                  <a:cubicBezTo>
                    <a:pt x="355601" y="166787"/>
                    <a:pt x="367904" y="148134"/>
                    <a:pt x="376238" y="144562"/>
                  </a:cubicBezTo>
                  <a:cubicBezTo>
                    <a:pt x="384572" y="140990"/>
                    <a:pt x="390922" y="149721"/>
                    <a:pt x="395288" y="146943"/>
                  </a:cubicBezTo>
                  <a:cubicBezTo>
                    <a:pt x="399654" y="144165"/>
                    <a:pt x="397670" y="139005"/>
                    <a:pt x="402432" y="127893"/>
                  </a:cubicBezTo>
                  <a:cubicBezTo>
                    <a:pt x="407194" y="116781"/>
                    <a:pt x="414735" y="88602"/>
                    <a:pt x="423863" y="80268"/>
                  </a:cubicBezTo>
                  <a:cubicBezTo>
                    <a:pt x="432991" y="71934"/>
                    <a:pt x="445691" y="73918"/>
                    <a:pt x="457200" y="77887"/>
                  </a:cubicBezTo>
                  <a:cubicBezTo>
                    <a:pt x="468709" y="81856"/>
                    <a:pt x="482203" y="102097"/>
                    <a:pt x="492919" y="104081"/>
                  </a:cubicBezTo>
                  <a:cubicBezTo>
                    <a:pt x="503635" y="106065"/>
                    <a:pt x="513160" y="94159"/>
                    <a:pt x="521494" y="89793"/>
                  </a:cubicBezTo>
                  <a:cubicBezTo>
                    <a:pt x="529828" y="85427"/>
                    <a:pt x="535781" y="76299"/>
                    <a:pt x="542925" y="77887"/>
                  </a:cubicBezTo>
                  <a:cubicBezTo>
                    <a:pt x="550069" y="79474"/>
                    <a:pt x="559198" y="98127"/>
                    <a:pt x="564357" y="99318"/>
                  </a:cubicBezTo>
                  <a:cubicBezTo>
                    <a:pt x="569516" y="100509"/>
                    <a:pt x="572295" y="90984"/>
                    <a:pt x="573882" y="85031"/>
                  </a:cubicBezTo>
                  <a:cubicBezTo>
                    <a:pt x="575470" y="79078"/>
                    <a:pt x="570310" y="72331"/>
                    <a:pt x="573882" y="63600"/>
                  </a:cubicBezTo>
                  <a:cubicBezTo>
                    <a:pt x="577454" y="54869"/>
                    <a:pt x="588169" y="42565"/>
                    <a:pt x="595313" y="32643"/>
                  </a:cubicBezTo>
                  <a:cubicBezTo>
                    <a:pt x="602457" y="22721"/>
                    <a:pt x="608013" y="9227"/>
                    <a:pt x="616744" y="4068"/>
                  </a:cubicBezTo>
                  <a:cubicBezTo>
                    <a:pt x="625475" y="-1091"/>
                    <a:pt x="641350" y="-694"/>
                    <a:pt x="647700" y="1687"/>
                  </a:cubicBezTo>
                  <a:cubicBezTo>
                    <a:pt x="654050" y="4068"/>
                    <a:pt x="654447" y="10815"/>
                    <a:pt x="654844" y="18356"/>
                  </a:cubicBezTo>
                  <a:cubicBezTo>
                    <a:pt x="655241" y="25897"/>
                    <a:pt x="649288" y="41375"/>
                    <a:pt x="650082" y="46931"/>
                  </a:cubicBezTo>
                  <a:cubicBezTo>
                    <a:pt x="650876" y="52487"/>
                    <a:pt x="654845" y="50106"/>
                    <a:pt x="659607" y="51693"/>
                  </a:cubicBezTo>
                  <a:cubicBezTo>
                    <a:pt x="664369" y="53280"/>
                    <a:pt x="676276" y="52487"/>
                    <a:pt x="678657" y="56456"/>
                  </a:cubicBezTo>
                  <a:cubicBezTo>
                    <a:pt x="681038" y="60425"/>
                    <a:pt x="674688" y="69156"/>
                    <a:pt x="673894" y="75506"/>
                  </a:cubicBezTo>
                  <a:cubicBezTo>
                    <a:pt x="673100" y="81856"/>
                    <a:pt x="672307" y="87809"/>
                    <a:pt x="673894" y="94556"/>
                  </a:cubicBezTo>
                  <a:cubicBezTo>
                    <a:pt x="675482" y="101303"/>
                    <a:pt x="680641" y="109637"/>
                    <a:pt x="683419" y="115987"/>
                  </a:cubicBezTo>
                  <a:cubicBezTo>
                    <a:pt x="686197" y="122337"/>
                    <a:pt x="691754" y="124718"/>
                    <a:pt x="690563" y="132656"/>
                  </a:cubicBezTo>
                  <a:cubicBezTo>
                    <a:pt x="689372" y="140594"/>
                    <a:pt x="681434" y="154087"/>
                    <a:pt x="676275" y="163612"/>
                  </a:cubicBezTo>
                  <a:cubicBezTo>
                    <a:pt x="671116" y="173137"/>
                    <a:pt x="657622" y="184647"/>
                    <a:pt x="659607" y="189806"/>
                  </a:cubicBezTo>
                  <a:cubicBezTo>
                    <a:pt x="661592" y="194965"/>
                    <a:pt x="681039" y="191790"/>
                    <a:pt x="688182" y="194568"/>
                  </a:cubicBezTo>
                  <a:cubicBezTo>
                    <a:pt x="695325" y="197346"/>
                    <a:pt x="698104" y="202109"/>
                    <a:pt x="702469" y="206475"/>
                  </a:cubicBezTo>
                  <a:cubicBezTo>
                    <a:pt x="706834" y="210841"/>
                    <a:pt x="717550" y="214809"/>
                    <a:pt x="714375" y="220762"/>
                  </a:cubicBezTo>
                  <a:cubicBezTo>
                    <a:pt x="711200" y="226715"/>
                    <a:pt x="688975" y="222349"/>
                    <a:pt x="683419" y="242193"/>
                  </a:cubicBezTo>
                  <a:cubicBezTo>
                    <a:pt x="677863" y="262037"/>
                    <a:pt x="680641" y="320775"/>
                    <a:pt x="681038" y="339825"/>
                  </a:cubicBezTo>
                  <a:cubicBezTo>
                    <a:pt x="681435" y="358875"/>
                    <a:pt x="682625" y="350937"/>
                    <a:pt x="685800" y="356493"/>
                  </a:cubicBezTo>
                  <a:cubicBezTo>
                    <a:pt x="688975" y="362049"/>
                    <a:pt x="698897" y="366415"/>
                    <a:pt x="700088" y="373162"/>
                  </a:cubicBezTo>
                  <a:cubicBezTo>
                    <a:pt x="701279" y="379909"/>
                    <a:pt x="695325" y="390228"/>
                    <a:pt x="692944" y="396975"/>
                  </a:cubicBezTo>
                  <a:cubicBezTo>
                    <a:pt x="690563" y="403722"/>
                    <a:pt x="686197" y="406896"/>
                    <a:pt x="685800" y="413643"/>
                  </a:cubicBezTo>
                  <a:cubicBezTo>
                    <a:pt x="685403" y="420390"/>
                    <a:pt x="690563" y="431503"/>
                    <a:pt x="690563" y="437456"/>
                  </a:cubicBezTo>
                  <a:cubicBezTo>
                    <a:pt x="690563" y="443409"/>
                    <a:pt x="689372" y="445790"/>
                    <a:pt x="685800" y="449362"/>
                  </a:cubicBezTo>
                  <a:cubicBezTo>
                    <a:pt x="682228" y="452934"/>
                    <a:pt x="672307" y="454918"/>
                    <a:pt x="669132" y="458887"/>
                  </a:cubicBezTo>
                  <a:cubicBezTo>
                    <a:pt x="665957" y="462856"/>
                    <a:pt x="664369" y="470000"/>
                    <a:pt x="666750" y="473175"/>
                  </a:cubicBezTo>
                  <a:cubicBezTo>
                    <a:pt x="669131" y="476350"/>
                    <a:pt x="679450" y="474762"/>
                    <a:pt x="683419" y="477937"/>
                  </a:cubicBezTo>
                  <a:cubicBezTo>
                    <a:pt x="687388" y="481112"/>
                    <a:pt x="692150" y="487066"/>
                    <a:pt x="690563" y="492225"/>
                  </a:cubicBezTo>
                  <a:cubicBezTo>
                    <a:pt x="688976" y="497384"/>
                    <a:pt x="673894" y="503337"/>
                    <a:pt x="673894" y="508893"/>
                  </a:cubicBezTo>
                  <a:cubicBezTo>
                    <a:pt x="673894" y="514449"/>
                    <a:pt x="690166" y="518021"/>
                    <a:pt x="690563" y="525562"/>
                  </a:cubicBezTo>
                  <a:cubicBezTo>
                    <a:pt x="690960" y="533103"/>
                    <a:pt x="678656" y="548184"/>
                    <a:pt x="676275" y="554137"/>
                  </a:cubicBezTo>
                  <a:cubicBezTo>
                    <a:pt x="673894" y="560090"/>
                    <a:pt x="669528" y="555328"/>
                    <a:pt x="676275" y="561281"/>
                  </a:cubicBezTo>
                  <a:cubicBezTo>
                    <a:pt x="683022" y="567234"/>
                    <a:pt x="707629" y="581918"/>
                    <a:pt x="716757" y="589856"/>
                  </a:cubicBezTo>
                  <a:cubicBezTo>
                    <a:pt x="725885" y="597794"/>
                    <a:pt x="727869" y="602953"/>
                    <a:pt x="731044" y="608906"/>
                  </a:cubicBezTo>
                  <a:cubicBezTo>
                    <a:pt x="734219" y="614859"/>
                    <a:pt x="735807" y="616050"/>
                    <a:pt x="735807" y="625575"/>
                  </a:cubicBezTo>
                  <a:cubicBezTo>
                    <a:pt x="735807" y="635100"/>
                    <a:pt x="731044" y="656134"/>
                    <a:pt x="731044" y="666056"/>
                  </a:cubicBezTo>
                  <a:cubicBezTo>
                    <a:pt x="731044" y="675978"/>
                    <a:pt x="730251" y="679550"/>
                    <a:pt x="735807" y="685106"/>
                  </a:cubicBezTo>
                  <a:cubicBezTo>
                    <a:pt x="741363" y="690662"/>
                    <a:pt x="757238" y="692249"/>
                    <a:pt x="764382" y="699393"/>
                  </a:cubicBezTo>
                  <a:cubicBezTo>
                    <a:pt x="771526" y="706537"/>
                    <a:pt x="776685" y="721221"/>
                    <a:pt x="778669" y="727968"/>
                  </a:cubicBezTo>
                  <a:cubicBezTo>
                    <a:pt x="780653" y="734715"/>
                    <a:pt x="779860" y="736700"/>
                    <a:pt x="776288" y="739875"/>
                  </a:cubicBezTo>
                  <a:cubicBezTo>
                    <a:pt x="772716" y="743050"/>
                    <a:pt x="760810" y="742256"/>
                    <a:pt x="757238" y="747018"/>
                  </a:cubicBezTo>
                  <a:cubicBezTo>
                    <a:pt x="753666" y="751780"/>
                    <a:pt x="757238" y="763688"/>
                    <a:pt x="754857" y="768450"/>
                  </a:cubicBezTo>
                  <a:cubicBezTo>
                    <a:pt x="752476" y="773212"/>
                    <a:pt x="744935" y="773609"/>
                    <a:pt x="742950" y="775593"/>
                  </a:cubicBezTo>
                </a:path>
              </a:pathLst>
            </a:cu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1" name="フリーフォーム 10"/>
            <p:cNvSpPr/>
            <p:nvPr/>
          </p:nvSpPr>
          <p:spPr>
            <a:xfrm>
              <a:off x="4033146" y="4512535"/>
              <a:ext cx="756000" cy="133290"/>
            </a:xfrm>
            <a:custGeom>
              <a:avLst/>
              <a:gdLst>
                <a:gd name="connsiteX0" fmla="*/ 566481 w 566481"/>
                <a:gd name="connsiteY0" fmla="*/ 73996 h 114135"/>
                <a:gd name="connsiteX1" fmla="*/ 471231 w 566481"/>
                <a:gd name="connsiteY1" fmla="*/ 78758 h 114135"/>
                <a:gd name="connsiteX2" fmla="*/ 440275 w 566481"/>
                <a:gd name="connsiteY2" fmla="*/ 64471 h 114135"/>
                <a:gd name="connsiteX3" fmla="*/ 406938 w 566481"/>
                <a:gd name="connsiteY3" fmla="*/ 59708 h 114135"/>
                <a:gd name="connsiteX4" fmla="*/ 385506 w 566481"/>
                <a:gd name="connsiteY4" fmla="*/ 73996 h 114135"/>
                <a:gd name="connsiteX5" fmla="*/ 371219 w 566481"/>
                <a:gd name="connsiteY5" fmla="*/ 69233 h 114135"/>
                <a:gd name="connsiteX6" fmla="*/ 328356 w 566481"/>
                <a:gd name="connsiteY6" fmla="*/ 88283 h 114135"/>
                <a:gd name="connsiteX7" fmla="*/ 299781 w 566481"/>
                <a:gd name="connsiteY7" fmla="*/ 109714 h 114135"/>
                <a:gd name="connsiteX8" fmla="*/ 271206 w 566481"/>
                <a:gd name="connsiteY8" fmla="*/ 112096 h 114135"/>
                <a:gd name="connsiteX9" fmla="*/ 266444 w 566481"/>
                <a:gd name="connsiteY9" fmla="*/ 85902 h 114135"/>
                <a:gd name="connsiteX10" fmla="*/ 216438 w 566481"/>
                <a:gd name="connsiteY10" fmla="*/ 62089 h 114135"/>
                <a:gd name="connsiteX11" fmla="*/ 166431 w 566481"/>
                <a:gd name="connsiteY11" fmla="*/ 43039 h 114135"/>
                <a:gd name="connsiteX12" fmla="*/ 130713 w 566481"/>
                <a:gd name="connsiteY12" fmla="*/ 28752 h 114135"/>
                <a:gd name="connsiteX13" fmla="*/ 75944 w 566481"/>
                <a:gd name="connsiteY13" fmla="*/ 19227 h 114135"/>
                <a:gd name="connsiteX14" fmla="*/ 75944 w 566481"/>
                <a:gd name="connsiteY14" fmla="*/ 12083 h 114135"/>
                <a:gd name="connsiteX15" fmla="*/ 73563 w 566481"/>
                <a:gd name="connsiteY15" fmla="*/ 177 h 114135"/>
                <a:gd name="connsiteX16" fmla="*/ 6888 w 566481"/>
                <a:gd name="connsiteY16" fmla="*/ 4939 h 114135"/>
                <a:gd name="connsiteX17" fmla="*/ 2125 w 566481"/>
                <a:gd name="connsiteY17" fmla="*/ 4939 h 11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481" h="114135">
                  <a:moveTo>
                    <a:pt x="566481" y="73996"/>
                  </a:moveTo>
                  <a:cubicBezTo>
                    <a:pt x="529373" y="77170"/>
                    <a:pt x="492265" y="80345"/>
                    <a:pt x="471231" y="78758"/>
                  </a:cubicBezTo>
                  <a:cubicBezTo>
                    <a:pt x="450197" y="77171"/>
                    <a:pt x="450990" y="67646"/>
                    <a:pt x="440275" y="64471"/>
                  </a:cubicBezTo>
                  <a:cubicBezTo>
                    <a:pt x="429560" y="61296"/>
                    <a:pt x="416066" y="58120"/>
                    <a:pt x="406938" y="59708"/>
                  </a:cubicBezTo>
                  <a:cubicBezTo>
                    <a:pt x="397810" y="61295"/>
                    <a:pt x="391459" y="72408"/>
                    <a:pt x="385506" y="73996"/>
                  </a:cubicBezTo>
                  <a:cubicBezTo>
                    <a:pt x="379553" y="75584"/>
                    <a:pt x="380744" y="66852"/>
                    <a:pt x="371219" y="69233"/>
                  </a:cubicBezTo>
                  <a:cubicBezTo>
                    <a:pt x="361694" y="71614"/>
                    <a:pt x="340262" y="81536"/>
                    <a:pt x="328356" y="88283"/>
                  </a:cubicBezTo>
                  <a:cubicBezTo>
                    <a:pt x="316450" y="95030"/>
                    <a:pt x="309306" y="105745"/>
                    <a:pt x="299781" y="109714"/>
                  </a:cubicBezTo>
                  <a:cubicBezTo>
                    <a:pt x="290256" y="113683"/>
                    <a:pt x="276762" y="116065"/>
                    <a:pt x="271206" y="112096"/>
                  </a:cubicBezTo>
                  <a:cubicBezTo>
                    <a:pt x="265650" y="108127"/>
                    <a:pt x="275572" y="94236"/>
                    <a:pt x="266444" y="85902"/>
                  </a:cubicBezTo>
                  <a:cubicBezTo>
                    <a:pt x="257316" y="77568"/>
                    <a:pt x="233107" y="69233"/>
                    <a:pt x="216438" y="62089"/>
                  </a:cubicBezTo>
                  <a:cubicBezTo>
                    <a:pt x="199769" y="54945"/>
                    <a:pt x="180718" y="48595"/>
                    <a:pt x="166431" y="43039"/>
                  </a:cubicBezTo>
                  <a:cubicBezTo>
                    <a:pt x="152143" y="37483"/>
                    <a:pt x="145794" y="32721"/>
                    <a:pt x="130713" y="28752"/>
                  </a:cubicBezTo>
                  <a:cubicBezTo>
                    <a:pt x="115632" y="24783"/>
                    <a:pt x="85072" y="22005"/>
                    <a:pt x="75944" y="19227"/>
                  </a:cubicBezTo>
                  <a:cubicBezTo>
                    <a:pt x="66816" y="16449"/>
                    <a:pt x="76341" y="15258"/>
                    <a:pt x="75944" y="12083"/>
                  </a:cubicBezTo>
                  <a:cubicBezTo>
                    <a:pt x="75547" y="8908"/>
                    <a:pt x="85072" y="1368"/>
                    <a:pt x="73563" y="177"/>
                  </a:cubicBezTo>
                  <a:cubicBezTo>
                    <a:pt x="62054" y="-1014"/>
                    <a:pt x="18794" y="4145"/>
                    <a:pt x="6888" y="4939"/>
                  </a:cubicBezTo>
                  <a:cubicBezTo>
                    <a:pt x="-5018" y="5733"/>
                    <a:pt x="2125" y="4939"/>
                    <a:pt x="2125" y="4939"/>
                  </a:cubicBezTo>
                </a:path>
              </a:pathLst>
            </a:cu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grpSp>
      <p:sp>
        <p:nvSpPr>
          <p:cNvPr id="24" name="テキスト ボックス 23"/>
          <p:cNvSpPr txBox="1"/>
          <p:nvPr/>
        </p:nvSpPr>
        <p:spPr>
          <a:xfrm>
            <a:off x="1712640" y="6597352"/>
            <a:ext cx="7488832" cy="261610"/>
          </a:xfrm>
          <a:prstGeom prst="rect">
            <a:avLst/>
          </a:prstGeom>
          <a:noFill/>
        </p:spPr>
        <p:txBody>
          <a:bodyPr wrap="square" rtlCol="0">
            <a:spAutoFit/>
          </a:bodyPr>
          <a:lstStyle/>
          <a:p>
            <a:pPr algn="r"/>
            <a:r>
              <a:rPr lang="ja-JP" altLang="en-US" sz="1100" dirty="0" smtClean="0">
                <a:latin typeface="Meiryo UI" pitchFamily="50" charset="-128"/>
                <a:ea typeface="Meiryo UI" pitchFamily="50" charset="-128"/>
                <a:cs typeface="Meiryo UI" pitchFamily="50" charset="-128"/>
              </a:rPr>
              <a:t>出典：関西経済同友会　地域主権推進委員会（Ｈ</a:t>
            </a:r>
            <a:r>
              <a:rPr lang="en-US" altLang="ja-JP" sz="1100" dirty="0" smtClean="0">
                <a:latin typeface="Meiryo UI" pitchFamily="50" charset="-128"/>
                <a:ea typeface="Meiryo UI" pitchFamily="50" charset="-128"/>
                <a:cs typeface="Meiryo UI" pitchFamily="50" charset="-128"/>
              </a:rPr>
              <a:t>25.12</a:t>
            </a:r>
            <a:r>
              <a:rPr lang="ja-JP" altLang="en-US" sz="1100" dirty="0" smtClean="0">
                <a:latin typeface="Meiryo UI" pitchFamily="50" charset="-128"/>
                <a:ea typeface="Meiryo UI" pitchFamily="50" charset="-128"/>
                <a:cs typeface="Meiryo UI" pitchFamily="50" charset="-128"/>
              </a:rPr>
              <a:t>）資料</a:t>
            </a:r>
            <a:endParaRPr kumimoji="1" lang="ja-JP" altLang="en-US" sz="1100" dirty="0">
              <a:latin typeface="Meiryo UI" pitchFamily="50" charset="-128"/>
              <a:ea typeface="Meiryo UI" pitchFamily="50" charset="-128"/>
              <a:cs typeface="Meiryo UI" pitchFamily="50" charset="-128"/>
            </a:endParaRPr>
          </a:p>
        </p:txBody>
      </p:sp>
      <p:sp>
        <p:nvSpPr>
          <p:cNvPr id="30" name="ストライプ矢印 29"/>
          <p:cNvSpPr/>
          <p:nvPr/>
        </p:nvSpPr>
        <p:spPr>
          <a:xfrm>
            <a:off x="226416" y="1699427"/>
            <a:ext cx="767758" cy="600376"/>
          </a:xfrm>
          <a:prstGeom prst="stripedRightArrow">
            <a:avLst>
              <a:gd name="adj1" fmla="val 50000"/>
              <a:gd name="adj2" fmla="val 8384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　圏域の広がり</a:t>
            </a:r>
            <a:r>
              <a:rPr lang="ja-JP" altLang="en-US" sz="2000" b="1" dirty="0">
                <a:solidFill>
                  <a:prstClr val="black"/>
                </a:solidFill>
                <a:latin typeface="Meiryo UI" pitchFamily="50" charset="-128"/>
                <a:ea typeface="Meiryo UI" pitchFamily="50" charset="-128"/>
                <a:cs typeface="Meiryo UI" pitchFamily="50" charset="-128"/>
              </a:rPr>
              <a:t>　</a:t>
            </a:r>
            <a:r>
              <a:rPr lang="ja-JP" altLang="en-US" sz="2000" b="1" dirty="0" smtClean="0">
                <a:solidFill>
                  <a:prstClr val="black"/>
                </a:solidFill>
                <a:latin typeface="Meiryo UI" pitchFamily="50" charset="-128"/>
                <a:ea typeface="Meiryo UI" pitchFamily="50" charset="-128"/>
                <a:cs typeface="Meiryo UI" pitchFamily="50" charset="-128"/>
              </a:rPr>
              <a:t>～大阪</a:t>
            </a:r>
            <a:r>
              <a:rPr lang="ja-JP" altLang="en-US" sz="2000" b="1" dirty="0">
                <a:solidFill>
                  <a:prstClr val="black"/>
                </a:solidFill>
                <a:latin typeface="Meiryo UI" pitchFamily="50" charset="-128"/>
                <a:ea typeface="Meiryo UI" pitchFamily="50" charset="-128"/>
                <a:cs typeface="Meiryo UI" pitchFamily="50" charset="-128"/>
              </a:rPr>
              <a:t>の</a:t>
            </a:r>
            <a:r>
              <a:rPr lang="ja-JP" altLang="en-US" sz="2000" b="1" dirty="0" smtClean="0">
                <a:solidFill>
                  <a:prstClr val="black"/>
                </a:solidFill>
                <a:latin typeface="Meiryo UI" pitchFamily="50" charset="-128"/>
                <a:ea typeface="Meiryo UI" pitchFamily="50" charset="-128"/>
                <a:cs typeface="Meiryo UI" pitchFamily="50" charset="-128"/>
              </a:rPr>
              <a:t>事業所集積～</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9" name="正方形/長方形 28"/>
          <p:cNvSpPr/>
          <p:nvPr/>
        </p:nvSpPr>
        <p:spPr>
          <a:xfrm>
            <a:off x="1187085" y="1699429"/>
            <a:ext cx="7957049" cy="625203"/>
          </a:xfrm>
          <a:prstGeom prst="rect">
            <a:avLst/>
          </a:prstGeom>
          <a:solidFill>
            <a:schemeClr val="bg1"/>
          </a:solid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大阪</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では狭いエリアの中で、</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“大阪府と大阪市</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”が広域行政を担当</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100"/>
              </a:lnSpc>
            </a:pP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（かつての大阪では「大阪市</a:t>
            </a:r>
            <a:r>
              <a:rPr lang="ja-JP" altLang="en-US" sz="15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は市域内」</a:t>
            </a: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「大阪府は</a:t>
            </a:r>
            <a:r>
              <a:rPr lang="ja-JP" altLang="en-US" sz="15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市域外」という役割分担が固定化</a:t>
            </a: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1"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６</a:t>
            </a:r>
          </a:p>
        </p:txBody>
      </p:sp>
    </p:spTree>
    <p:custDataLst>
      <p:tags r:id="rId1"/>
    </p:custDataLst>
    <p:extLst>
      <p:ext uri="{BB962C8B-B14F-4D97-AF65-F5344CB8AC3E}">
        <p14:creationId xmlns:p14="http://schemas.microsoft.com/office/powerpoint/2010/main" val="3249507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52241" y="844900"/>
            <a:ext cx="2925825" cy="441926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４</a:t>
            </a:r>
            <a:r>
              <a:rPr lang="ja-JP" altLang="en-US" sz="2000" b="1" dirty="0" smtClean="0">
                <a:solidFill>
                  <a:prstClr val="black"/>
                </a:solidFill>
                <a:latin typeface="Meiryo UI" pitchFamily="50" charset="-128"/>
                <a:ea typeface="Meiryo UI" pitchFamily="50" charset="-128"/>
                <a:cs typeface="Meiryo UI" pitchFamily="50" charset="-128"/>
              </a:rPr>
              <a:t>　広域機能一元化による効果　～役割分担（イメージ）～</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3480262" y="844901"/>
            <a:ext cx="2938084" cy="44192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606910" y="480466"/>
            <a:ext cx="2664296" cy="417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現在</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の大阪府・大阪市）</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3" name="正方形/長方形 22"/>
          <p:cNvSpPr/>
          <p:nvPr/>
        </p:nvSpPr>
        <p:spPr>
          <a:xfrm>
            <a:off x="6882435" y="490366"/>
            <a:ext cx="2664296" cy="417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（広域一元化後）</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6776519" y="844900"/>
            <a:ext cx="2965032" cy="42402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a:p>
        </p:txBody>
      </p:sp>
      <p:sp>
        <p:nvSpPr>
          <p:cNvPr id="5" name="正方形/長方形 4"/>
          <p:cNvSpPr/>
          <p:nvPr/>
        </p:nvSpPr>
        <p:spPr>
          <a:xfrm>
            <a:off x="225738" y="492336"/>
            <a:ext cx="2952328" cy="432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（かつての大阪府・大阪市）</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373448" y="1215000"/>
            <a:ext cx="1080000" cy="3079612"/>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・広域交通</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・大学</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（堺泉北港等）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800" dirty="0">
                <a:solidFill>
                  <a:schemeClr val="tx1"/>
                </a:solidFill>
                <a:latin typeface="ＭＳ Ｐゴシック" panose="020B0600070205080204" pitchFamily="50" charset="-128"/>
                <a:ea typeface="ＭＳ Ｐゴシック" panose="020B0600070205080204" pitchFamily="50" charset="-128"/>
              </a:rPr>
              <a:t>防潮堤</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等</a:t>
            </a:r>
            <a:r>
              <a:rPr lang="ja-JP" altLang="en-US" sz="800" dirty="0">
                <a:solidFill>
                  <a:schemeClr val="tx1"/>
                </a:solidFill>
                <a:latin typeface="ＭＳ Ｐゴシック" panose="020B0600070205080204" pitchFamily="50" charset="-128"/>
                <a:ea typeface="ＭＳ Ｐゴシック" panose="020B0600070205080204" pitchFamily="50" charset="-128"/>
              </a:rPr>
              <a:t>）</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rgbClr val="FF0000"/>
              </a:solidFill>
              <a:latin typeface="ＭＳ Ｐゴシック" panose="020B0600070205080204" pitchFamily="50" charset="-128"/>
              <a:ea typeface="ＭＳ Ｐゴシック" panose="020B0600070205080204" pitchFamily="50" charset="-128"/>
            </a:endParaRPr>
          </a:p>
          <a:p>
            <a:pPr algn="r"/>
            <a:r>
              <a:rPr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角丸四角形 24"/>
          <p:cNvSpPr/>
          <p:nvPr/>
        </p:nvSpPr>
        <p:spPr>
          <a:xfrm>
            <a:off x="1996385" y="1214998"/>
            <a:ext cx="1116000" cy="3079613"/>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pPr algn="ctr"/>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・成長戦略</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・産業振興</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・観光集客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・地下鉄・ﾊﾞｽ</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・都市拠点</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600" dirty="0" smtClean="0">
                <a:solidFill>
                  <a:schemeClr val="tx1"/>
                </a:solidFill>
                <a:latin typeface="ＭＳ Ｐゴシック" panose="020B0600070205080204" pitchFamily="50" charset="-128"/>
                <a:ea typeface="ＭＳ Ｐゴシック" panose="020B0600070205080204" pitchFamily="50" charset="-128"/>
              </a:rPr>
              <a:t>　　（うめきた、夢洲・咲州等）</a:t>
            </a:r>
            <a:endParaRPr kumimoji="1" lang="en-US" altLang="ja-JP" sz="6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・大学</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・港湾</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（大阪港）</a:t>
            </a:r>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a:t>
            </a:r>
            <a:r>
              <a:rPr lang="ja-JP" altLang="en-US" sz="1100" dirty="0">
                <a:solidFill>
                  <a:schemeClr val="tx1"/>
                </a:solidFill>
                <a:latin typeface="ＭＳ Ｐゴシック" panose="020B0600070205080204" pitchFamily="50" charset="-128"/>
                <a:ea typeface="ＭＳ Ｐゴシック" panose="020B0600070205080204" pitchFamily="50" charset="-128"/>
              </a:rPr>
              <a:t>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83274" y="903845"/>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019371" y="9020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大阪市</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237613" y="5373216"/>
            <a:ext cx="2952328" cy="1368000"/>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○市域内は大阪市、市域外は大阪府と</a:t>
            </a:r>
            <a:r>
              <a:rPr lang="ja-JP" altLang="en-US" sz="1200" b="1" dirty="0" err="1" smtClean="0">
                <a:solidFill>
                  <a:schemeClr val="tx1"/>
                </a:solidFill>
                <a:latin typeface="ＭＳ Ｐゴシック" panose="020B0600070205080204" pitchFamily="50" charset="-128"/>
                <a:ea typeface="ＭＳ Ｐゴシック" panose="020B0600070205080204" pitchFamily="50" charset="-128"/>
              </a:rPr>
              <a:t>い</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err="1" smtClean="0">
                <a:solidFill>
                  <a:schemeClr val="tx1"/>
                </a:solidFill>
                <a:latin typeface="ＭＳ Ｐゴシック" panose="020B0600070205080204" pitchFamily="50" charset="-128"/>
                <a:ea typeface="ＭＳ Ｐゴシック" panose="020B0600070205080204" pitchFamily="50" charset="-128"/>
              </a:rPr>
              <a:t>う</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役割分担が固定化</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大阪府と大阪市が、それぞれの考え方</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に基づいて取り組んだ結果、相乗効果</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を発揮できず、大阪の強みを十分活か</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せず</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49" name="正方形/長方形 48"/>
          <p:cNvSpPr/>
          <p:nvPr/>
        </p:nvSpPr>
        <p:spPr>
          <a:xfrm>
            <a:off x="3599299" y="903845"/>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5283021" y="9020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大阪市</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9" name="円/楕円 28"/>
          <p:cNvSpPr/>
          <p:nvPr/>
        </p:nvSpPr>
        <p:spPr>
          <a:xfrm>
            <a:off x="1546390" y="1556305"/>
            <a:ext cx="345686" cy="2412759"/>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4" name="角丸四角形 53"/>
          <p:cNvSpPr/>
          <p:nvPr/>
        </p:nvSpPr>
        <p:spPr>
          <a:xfrm>
            <a:off x="3415674" y="5373216"/>
            <a:ext cx="3046768" cy="1368000"/>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○知事と市長の方針が一致したことで、大</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阪府・大阪市の協議・連携が進み、戦略</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の</a:t>
            </a:r>
            <a:r>
              <a:rPr lang="ja-JP" altLang="en-US" sz="1200" b="1" dirty="0">
                <a:solidFill>
                  <a:schemeClr val="tx1"/>
                </a:solidFill>
                <a:latin typeface="ＭＳ Ｐゴシック" panose="020B0600070205080204" pitchFamily="50" charset="-128"/>
                <a:ea typeface="ＭＳ Ｐゴシック" panose="020B0600070205080204" pitchFamily="50" charset="-128"/>
              </a:rPr>
              <a:t>一本化や二重</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行政解消</a:t>
            </a:r>
            <a:r>
              <a:rPr lang="ja-JP" altLang="en-US" sz="1200" b="1" dirty="0">
                <a:solidFill>
                  <a:schemeClr val="tx1"/>
                </a:solidFill>
                <a:latin typeface="ＭＳ Ｐゴシック" panose="020B0600070205080204" pitchFamily="50" charset="-128"/>
                <a:ea typeface="ＭＳ Ｐゴシック" panose="020B0600070205080204" pitchFamily="50" charset="-128"/>
              </a:rPr>
              <a:t>が一定</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進む</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1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・成長戦略の一本化　　・</a:t>
            </a:r>
            <a:r>
              <a:rPr lang="ja-JP" altLang="en-US" sz="1050" dirty="0">
                <a:solidFill>
                  <a:schemeClr val="tx1"/>
                </a:solidFill>
                <a:latin typeface="Meiryo UI" panose="020B0604030504040204" pitchFamily="50" charset="-128"/>
                <a:ea typeface="Meiryo UI" panose="020B0604030504040204" pitchFamily="50" charset="-128"/>
              </a:rPr>
              <a:t>大阪観光局の</a:t>
            </a:r>
            <a:r>
              <a:rPr lang="ja-JP" altLang="en-US" sz="1050" dirty="0" smtClean="0">
                <a:solidFill>
                  <a:schemeClr val="tx1"/>
                </a:solidFill>
                <a:latin typeface="Meiryo UI" panose="020B0604030504040204" pitchFamily="50" charset="-128"/>
                <a:ea typeface="Meiryo UI" panose="020B0604030504040204" pitchFamily="50" charset="-128"/>
              </a:rPr>
              <a:t>創設</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信用保証協会や公設試験研究所の統合</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・万博とＩＲの誘致　　 ・広域交通網の整備促進</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7000292" y="1214997"/>
            <a:ext cx="2592000" cy="2448000"/>
          </a:xfrm>
          <a:prstGeom prst="roundRect">
            <a:avLst>
              <a:gd name="adj" fmla="val 112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　　　　　　・産業振興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　　　　　　・広域交通　　</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（うめきた、夢洲・咲洲、彩都、健都等）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・大学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　　　　　　　　　・防災インフラ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（大阪港、堺泉北港等）　</a:t>
            </a:r>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74" name="正方形/長方形 73"/>
          <p:cNvSpPr/>
          <p:nvPr/>
        </p:nvSpPr>
        <p:spPr>
          <a:xfrm>
            <a:off x="7732120" y="9009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7785062" y="3782762"/>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特別区</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77" name="角丸四角形 76"/>
          <p:cNvSpPr/>
          <p:nvPr/>
        </p:nvSpPr>
        <p:spPr>
          <a:xfrm>
            <a:off x="6789223" y="5224849"/>
            <a:ext cx="2952328" cy="1530518"/>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○広域と基礎の役割分担が徹底され、広</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域行政が大阪府に一元化（二重行政が</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制度的に解消）</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○司令塔機能が一本化され、責任主体の</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明確化と共に、ソフト・ハード一体と</a:t>
            </a:r>
            <a:r>
              <a:rPr lang="ja-JP" altLang="en-US" sz="1200" b="1" dirty="0" err="1">
                <a:solidFill>
                  <a:schemeClr val="tx1"/>
                </a:solidFill>
                <a:latin typeface="ＭＳ Ｐゴシック" panose="020B0600070205080204" pitchFamily="50" charset="-128"/>
                <a:ea typeface="ＭＳ Ｐゴシック" panose="020B0600070205080204" pitchFamily="50" charset="-128"/>
              </a:rPr>
              <a:t>なっ</a:t>
            </a:r>
            <a:r>
              <a:rPr lang="ja-JP" altLang="en-US" sz="1200" b="1" dirty="0">
                <a:solidFill>
                  <a:schemeClr val="tx1"/>
                </a:solidFill>
                <a:latin typeface="ＭＳ Ｐゴシック" panose="020B0600070205080204" pitchFamily="50" charset="-128"/>
                <a:ea typeface="ＭＳ Ｐゴシック" panose="020B0600070205080204" pitchFamily="50" charset="-128"/>
              </a:rPr>
              <a:t> </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a:solidFill>
                  <a:schemeClr val="tx1"/>
                </a:solidFill>
                <a:latin typeface="ＭＳ Ｐゴシック" panose="020B0600070205080204" pitchFamily="50" charset="-128"/>
                <a:ea typeface="ＭＳ Ｐゴシック" panose="020B0600070205080204" pitchFamily="50" charset="-128"/>
              </a:rPr>
              <a:t>た施策展開や広域的資源の最適化等、</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a:solidFill>
                  <a:schemeClr val="tx1"/>
                </a:solidFill>
                <a:latin typeface="ＭＳ Ｐゴシック" panose="020B0600070205080204" pitchFamily="50" charset="-128"/>
                <a:ea typeface="ＭＳ Ｐゴシック" panose="020B0600070205080204" pitchFamily="50" charset="-128"/>
              </a:rPr>
              <a:t>迅速・強力・効果的な政策展開が</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8" name="二等辺三角形 77"/>
          <p:cNvSpPr/>
          <p:nvPr/>
        </p:nvSpPr>
        <p:spPr>
          <a:xfrm rot="5400000">
            <a:off x="1796423" y="3094784"/>
            <a:ext cx="3098918" cy="21688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78"/>
          <p:cNvSpPr/>
          <p:nvPr/>
        </p:nvSpPr>
        <p:spPr>
          <a:xfrm rot="5400000">
            <a:off x="5071948" y="2997324"/>
            <a:ext cx="3098918" cy="21688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3620572" y="1215000"/>
            <a:ext cx="1080000" cy="307726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・広域交通</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・大学</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（堺泉北港等）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角丸四角形 51"/>
          <p:cNvSpPr/>
          <p:nvPr/>
        </p:nvSpPr>
        <p:spPr>
          <a:xfrm>
            <a:off x="5243509" y="1214998"/>
            <a:ext cx="1116000" cy="3079613"/>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・成長戦略</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・産業振興</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・観光集客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・地下鉄・ﾊﾞｽ</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・都市拠点</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600" dirty="0" smtClean="0">
                <a:solidFill>
                  <a:schemeClr val="tx1"/>
                </a:solidFill>
                <a:latin typeface="ＭＳ Ｐゴシック" panose="020B0600070205080204" pitchFamily="50" charset="-128"/>
                <a:ea typeface="ＭＳ Ｐゴシック" panose="020B0600070205080204" pitchFamily="50" charset="-128"/>
              </a:rPr>
              <a:t>　　（うめきた、夢洲・咲州等）</a:t>
            </a:r>
            <a:endParaRPr kumimoji="1" lang="en-US" altLang="ja-JP" sz="6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・大学</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・港湾</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（大阪港）</a:t>
            </a:r>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a:solidFill>
                  <a:schemeClr val="tx1"/>
                </a:solidFill>
                <a:latin typeface="ＭＳ Ｐゴシック" panose="020B0600070205080204" pitchFamily="50" charset="-128"/>
                <a:ea typeface="ＭＳ Ｐゴシック" panose="020B0600070205080204" pitchFamily="50" charset="-128"/>
              </a:rPr>
              <a:t>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5" name="角丸四角形 54"/>
          <p:cNvSpPr/>
          <p:nvPr/>
        </p:nvSpPr>
        <p:spPr>
          <a:xfrm>
            <a:off x="7044492" y="4154366"/>
            <a:ext cx="2547799" cy="803587"/>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800" dirty="0" smtClean="0">
              <a:solidFill>
                <a:prstClr val="black"/>
              </a:solidFill>
              <a:latin typeface="Meiryo UI" panose="020B0604030504040204" pitchFamily="50" charset="-128"/>
              <a:ea typeface="Meiryo UI" panose="020B0604030504040204" pitchFamily="50" charset="-128"/>
              <a:cs typeface="Meiryo UI"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　　基礎</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自治体として</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cs typeface="Meiryo UI"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　　サービスを実施</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87" name="角丸四角形 86"/>
          <p:cNvSpPr/>
          <p:nvPr/>
        </p:nvSpPr>
        <p:spPr>
          <a:xfrm>
            <a:off x="2007017" y="4397004"/>
            <a:ext cx="1112923" cy="79350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p>
          <a:p>
            <a:pPr algn="ct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サービスを実施</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角丸四角形 89"/>
          <p:cNvSpPr/>
          <p:nvPr/>
        </p:nvSpPr>
        <p:spPr>
          <a:xfrm>
            <a:off x="5275408" y="4397004"/>
            <a:ext cx="1076816" cy="80358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p>
          <a:p>
            <a:pPr algn="ct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サービスを実施</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角丸四角形 91"/>
          <p:cNvSpPr/>
          <p:nvPr/>
        </p:nvSpPr>
        <p:spPr>
          <a:xfrm>
            <a:off x="3583929" y="4360848"/>
            <a:ext cx="1659580" cy="864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各分野</a:t>
            </a:r>
            <a:r>
              <a:rPr lang="ja-JP" altLang="en-US" sz="1200" dirty="0">
                <a:solidFill>
                  <a:schemeClr val="tx1"/>
                </a:solidFill>
                <a:latin typeface="ＭＳ Ｐゴシック" panose="020B0600070205080204" pitchFamily="50" charset="-128"/>
                <a:ea typeface="ＭＳ Ｐゴシック" panose="020B0600070205080204" pitchFamily="50" charset="-128"/>
              </a:rPr>
              <a:t>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おいて、</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大阪府と大阪市が</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協議・連携、又は</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機能を統合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大かっこ 5"/>
          <p:cNvSpPr/>
          <p:nvPr/>
        </p:nvSpPr>
        <p:spPr>
          <a:xfrm>
            <a:off x="3583929" y="4365105"/>
            <a:ext cx="1560073" cy="803588"/>
          </a:xfrm>
          <a:prstGeom prst="bracketPair">
            <a:avLst>
              <a:gd name="adj" fmla="val 81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右矢印 9"/>
          <p:cNvSpPr/>
          <p:nvPr/>
        </p:nvSpPr>
        <p:spPr>
          <a:xfrm>
            <a:off x="1379776" y="1537038"/>
            <a:ext cx="703394" cy="2223857"/>
          </a:xfrm>
          <a:prstGeom prst="leftRightArrow">
            <a:avLst>
              <a:gd name="adj1" fmla="val 52021"/>
              <a:gd name="adj2" fmla="val 26582"/>
            </a:avLst>
          </a:prstGeom>
          <a:solidFill>
            <a:schemeClr val="tx2">
              <a:lumMod val="40000"/>
              <a:lumOff val="6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連携が不十分</a:t>
            </a:r>
            <a:endParaRPr kumimoji="1"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p:txBody>
      </p:sp>
      <p:sp>
        <p:nvSpPr>
          <p:cNvPr id="46" name="左右矢印 45"/>
          <p:cNvSpPr/>
          <p:nvPr/>
        </p:nvSpPr>
        <p:spPr>
          <a:xfrm>
            <a:off x="4655966" y="1549176"/>
            <a:ext cx="703394" cy="2223857"/>
          </a:xfrm>
          <a:prstGeom prst="leftRightArrow">
            <a:avLst>
              <a:gd name="adj1" fmla="val 52021"/>
              <a:gd name="adj2" fmla="val 26582"/>
            </a:avLst>
          </a:prstGeom>
          <a:solidFill>
            <a:schemeClr val="tx2">
              <a:lumMod val="40000"/>
              <a:lumOff val="6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200"/>
              </a:lnSpc>
            </a:pP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知事と市長、</a:t>
            </a:r>
            <a:endParaRPr kumimoji="1" lang="en-US" altLang="ja-JP"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200"/>
              </a:lnSpc>
            </a:pP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各部局間で　</a:t>
            </a:r>
            <a:endParaRPr kumimoji="1" lang="en-US" altLang="ja-JP"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200"/>
              </a:lnSpc>
            </a:pPr>
            <a:r>
              <a:rPr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a:t>
            </a: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協議・連携</a:t>
            </a:r>
            <a:endParaRPr kumimoji="1"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p:txBody>
      </p:sp>
      <p:sp>
        <p:nvSpPr>
          <p:cNvPr id="34"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７</a:t>
            </a:r>
          </a:p>
        </p:txBody>
      </p:sp>
    </p:spTree>
    <p:extLst>
      <p:ext uri="{BB962C8B-B14F-4D97-AF65-F5344CB8AC3E}">
        <p14:creationId xmlns:p14="http://schemas.microsoft.com/office/powerpoint/2010/main" val="3959703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285804" y="3685241"/>
            <a:ext cx="4392488" cy="2753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00472" y="768916"/>
            <a:ext cx="4608512" cy="594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◆日本の成長エンジンとして持続的に成長</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itchFamily="50" charset="-128"/>
                <a:ea typeface="Meiryo UI" pitchFamily="50" charset="-128"/>
                <a:cs typeface="Meiryo UI" pitchFamily="50" charset="-128"/>
              </a:rPr>
              <a:t>産業</a:t>
            </a:r>
            <a:r>
              <a:rPr lang="ja-JP" altLang="en-US" sz="1300" dirty="0">
                <a:solidFill>
                  <a:schemeClr val="tx1"/>
                </a:solidFill>
                <a:latin typeface="Meiryo UI" pitchFamily="50" charset="-128"/>
                <a:ea typeface="Meiryo UI" pitchFamily="50" charset="-128"/>
                <a:cs typeface="Meiryo UI" pitchFamily="50" charset="-128"/>
              </a:rPr>
              <a:t>・観光</a:t>
            </a:r>
            <a:r>
              <a:rPr lang="ja-JP" altLang="en-US" sz="1300" dirty="0" smtClean="0">
                <a:solidFill>
                  <a:schemeClr val="tx1"/>
                </a:solidFill>
                <a:latin typeface="Meiryo UI" pitchFamily="50" charset="-128"/>
                <a:ea typeface="Meiryo UI" pitchFamily="50" charset="-128"/>
                <a:cs typeface="Meiryo UI" pitchFamily="50" charset="-128"/>
              </a:rPr>
              <a:t>・広域インフラ</a:t>
            </a:r>
            <a:r>
              <a:rPr lang="ja-JP" altLang="en-US" sz="1300" dirty="0">
                <a:solidFill>
                  <a:schemeClr val="tx1"/>
                </a:solidFill>
                <a:latin typeface="Meiryo UI" pitchFamily="50" charset="-128"/>
                <a:ea typeface="Meiryo UI" pitchFamily="50" charset="-128"/>
                <a:cs typeface="Meiryo UI" pitchFamily="50" charset="-128"/>
              </a:rPr>
              <a:t>・雇用など経済成長に</a:t>
            </a:r>
            <a:r>
              <a:rPr lang="ja-JP" altLang="en-US" sz="1300" dirty="0" smtClean="0">
                <a:solidFill>
                  <a:schemeClr val="tx1"/>
                </a:solidFill>
                <a:latin typeface="Meiryo UI" pitchFamily="50" charset="-128"/>
                <a:ea typeface="Meiryo UI" pitchFamily="50" charset="-128"/>
                <a:cs typeface="Meiryo UI" pitchFamily="50" charset="-128"/>
              </a:rPr>
              <a:t>係る機能が大阪府に一元化され、大阪が有する資源をフル活用し、より</a:t>
            </a:r>
            <a:r>
              <a:rPr lang="ja-JP" altLang="en-US" sz="1300" dirty="0">
                <a:solidFill>
                  <a:schemeClr val="tx1"/>
                </a:solidFill>
                <a:latin typeface="Meiryo UI" pitchFamily="50" charset="-128"/>
                <a:ea typeface="Meiryo UI" pitchFamily="50" charset="-128"/>
                <a:cs typeface="Meiryo UI" pitchFamily="50" charset="-128"/>
              </a:rPr>
              <a:t>迅速・</a:t>
            </a:r>
            <a:r>
              <a:rPr lang="ja-JP" altLang="en-US" sz="1300" dirty="0" smtClean="0">
                <a:solidFill>
                  <a:schemeClr val="tx1"/>
                </a:solidFill>
                <a:latin typeface="Meiryo UI" pitchFamily="50" charset="-128"/>
                <a:ea typeface="Meiryo UI" pitchFamily="50" charset="-128"/>
                <a:cs typeface="Meiryo UI" pitchFamily="50" charset="-128"/>
              </a:rPr>
              <a:t>強力かつ効果的に成長戦略を推進</a:t>
            </a:r>
            <a:r>
              <a:rPr lang="ja-JP" altLang="en-US" sz="1300" dirty="0">
                <a:solidFill>
                  <a:schemeClr val="tx1"/>
                </a:solidFill>
                <a:latin typeface="Meiryo UI" pitchFamily="50" charset="-128"/>
                <a:ea typeface="Meiryo UI" pitchFamily="50" charset="-128"/>
                <a:cs typeface="Meiryo UI" pitchFamily="50" charset="-128"/>
              </a:rPr>
              <a:t>する</a:t>
            </a:r>
            <a:r>
              <a:rPr lang="ja-JP" altLang="en-US" sz="1300" dirty="0" smtClean="0">
                <a:solidFill>
                  <a:schemeClr val="tx1"/>
                </a:solidFill>
                <a:latin typeface="Meiryo UI" pitchFamily="50" charset="-128"/>
                <a:ea typeface="Meiryo UI" pitchFamily="50" charset="-128"/>
                <a:cs typeface="Meiryo UI" pitchFamily="50" charset="-128"/>
              </a:rPr>
              <a:t>ことが可能に</a:t>
            </a:r>
            <a:endParaRPr lang="ja-JP" altLang="en-US" sz="1300" dirty="0">
              <a:solidFill>
                <a:schemeClr val="tx1"/>
              </a:solidFill>
              <a:latin typeface="Meiryo UI" pitchFamily="50" charset="-128"/>
              <a:ea typeface="Meiryo UI" pitchFamily="50" charset="-128"/>
              <a:cs typeface="Meiryo UI"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endParaRPr lang="en-US" altLang="ja-JP" sz="1000" dirty="0">
              <a:solidFill>
                <a:schemeClr val="tx1"/>
              </a:solidFill>
              <a:latin typeface="Meiryo UI" pitchFamily="50" charset="-128"/>
              <a:ea typeface="Meiryo UI" pitchFamily="50" charset="-128"/>
              <a:cs typeface="Meiryo UI" pitchFamily="50" charset="-128"/>
            </a:endParaRPr>
          </a:p>
          <a:p>
            <a:endParaRPr kumimoji="1" lang="ja-JP" altLang="en-US" dirty="0">
              <a:solidFill>
                <a:schemeClr val="tx1"/>
              </a:solidFill>
            </a:endParaRPr>
          </a:p>
        </p:txBody>
      </p:sp>
      <p:sp>
        <p:nvSpPr>
          <p:cNvPr id="29" name="正方形/長方形 28"/>
          <p:cNvSpPr/>
          <p:nvPr/>
        </p:nvSpPr>
        <p:spPr>
          <a:xfrm>
            <a:off x="5097016" y="768915"/>
            <a:ext cx="4608512" cy="594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◆東西二極の一極にふさわしい広域交通網を整備◆</a:t>
            </a:r>
            <a:endParaRPr lang="en-US" altLang="ja-JP"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buFont typeface="Meiryo UI" panose="020B0604030504040204" pitchFamily="50" charset="-128"/>
              <a:buChar cha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圏域全体を見据えた計画・調整・整備の権能が一元化され、広域的な視点から強力な整備推進が可能に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itchFamily="50" charset="-128"/>
                <a:ea typeface="Meiryo UI" pitchFamily="50" charset="-128"/>
                <a:cs typeface="Meiryo UI" pitchFamily="50" charset="-128"/>
              </a:rPr>
              <a:t>産業</a:t>
            </a:r>
            <a:r>
              <a:rPr lang="ja-JP" altLang="en-US" sz="1300" dirty="0">
                <a:solidFill>
                  <a:schemeClr val="tx1"/>
                </a:solidFill>
                <a:latin typeface="Meiryo UI" pitchFamily="50" charset="-128"/>
                <a:ea typeface="Meiryo UI" pitchFamily="50" charset="-128"/>
                <a:cs typeface="Meiryo UI" pitchFamily="50" charset="-128"/>
              </a:rPr>
              <a:t>や観光などの</a:t>
            </a:r>
            <a:r>
              <a:rPr lang="ja-JP" altLang="en-US" sz="1300" dirty="0" smtClean="0">
                <a:solidFill>
                  <a:schemeClr val="tx1"/>
                </a:solidFill>
                <a:latin typeface="Meiryo UI" pitchFamily="50" charset="-128"/>
                <a:ea typeface="Meiryo UI" pitchFamily="50" charset="-128"/>
                <a:cs typeface="Meiryo UI" pitchFamily="50" charset="-128"/>
              </a:rPr>
              <a:t>施策との連携により、企業</a:t>
            </a:r>
            <a:r>
              <a:rPr lang="ja-JP" altLang="en-US" sz="1300" dirty="0">
                <a:solidFill>
                  <a:schemeClr val="tx1"/>
                </a:solidFill>
                <a:latin typeface="Meiryo UI" pitchFamily="50" charset="-128"/>
                <a:ea typeface="Meiryo UI" pitchFamily="50" charset="-128"/>
                <a:cs typeface="Meiryo UI" pitchFamily="50" charset="-128"/>
              </a:rPr>
              <a:t>誘致や</a:t>
            </a:r>
            <a:r>
              <a:rPr lang="ja-JP" altLang="en-US" sz="1300" dirty="0" smtClean="0">
                <a:solidFill>
                  <a:schemeClr val="tx1"/>
                </a:solidFill>
                <a:latin typeface="Meiryo UI" pitchFamily="50" charset="-128"/>
                <a:ea typeface="Meiryo UI" pitchFamily="50" charset="-128"/>
                <a:cs typeface="Meiryo UI" pitchFamily="50" charset="-128"/>
              </a:rPr>
              <a:t>観光振興などに資する交通ネットワーク</a:t>
            </a:r>
            <a:r>
              <a:rPr lang="ja-JP" altLang="en-US" sz="1300" dirty="0">
                <a:solidFill>
                  <a:schemeClr val="tx1"/>
                </a:solidFill>
                <a:latin typeface="Meiryo UI" pitchFamily="50" charset="-128"/>
                <a:ea typeface="Meiryo UI" pitchFamily="50" charset="-128"/>
                <a:cs typeface="Meiryo UI" pitchFamily="50" charset="-128"/>
              </a:rPr>
              <a:t>整備</a:t>
            </a:r>
            <a:r>
              <a:rPr lang="ja-JP" altLang="en-US" sz="1300" dirty="0" smtClean="0">
                <a:solidFill>
                  <a:schemeClr val="tx1"/>
                </a:solidFill>
                <a:latin typeface="Meiryo UI" pitchFamily="50" charset="-128"/>
                <a:ea typeface="Meiryo UI" pitchFamily="50" charset="-128"/>
                <a:cs typeface="Meiryo UI" pitchFamily="50" charset="-128"/>
              </a:rPr>
              <a:t>が可能に</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9" name="正方形/長方形 8"/>
          <p:cNvSpPr/>
          <p:nvPr/>
        </p:nvSpPr>
        <p:spPr>
          <a:xfrm>
            <a:off x="200472" y="476672"/>
            <a:ext cx="4608512"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経済成長</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097016" y="480885"/>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広域交通ネットワーク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05027" y="3515814"/>
            <a:ext cx="4402811" cy="3097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⇒観光・物流・産業の拠点性が向上</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38" name="正方形/長方形 37"/>
          <p:cNvSpPr/>
          <p:nvPr/>
        </p:nvSpPr>
        <p:spPr>
          <a:xfrm>
            <a:off x="9884258" y="4936801"/>
            <a:ext cx="929154" cy="47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16433" y="3192696"/>
            <a:ext cx="4392487" cy="339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AutoShape 6"/>
          <p:cNvSpPr>
            <a:spLocks noChangeArrowheads="1"/>
          </p:cNvSpPr>
          <p:nvPr/>
        </p:nvSpPr>
        <p:spPr bwMode="auto">
          <a:xfrm>
            <a:off x="347068" y="3048695"/>
            <a:ext cx="4342440" cy="288000"/>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成長戦略の具体化の</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推進</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490151" y="4716366"/>
            <a:ext cx="2000868" cy="553998"/>
          </a:xfrm>
          <a:prstGeom prst="rect">
            <a:avLst/>
          </a:prstGeom>
        </p:spPr>
        <p:txBody>
          <a:bodyPr wrap="none">
            <a:spAutoFit/>
          </a:bodyPr>
          <a:lstStyle/>
          <a:p>
            <a:pPr algn="ctr"/>
            <a:r>
              <a:rPr lang="ja-JP" altLang="en-US" sz="1500" b="1" dirty="0">
                <a:latin typeface="Meiryo UI" panose="020B0604030504040204" pitchFamily="50" charset="-128"/>
                <a:ea typeface="Meiryo UI" panose="020B0604030504040204" pitchFamily="50" charset="-128"/>
              </a:rPr>
              <a:t>広域で一体的に</a:t>
            </a:r>
            <a:r>
              <a:rPr lang="ja-JP" altLang="en-US" sz="1500" b="1" dirty="0" smtClean="0">
                <a:latin typeface="Meiryo UI" panose="020B0604030504040204" pitchFamily="50" charset="-128"/>
                <a:ea typeface="Meiryo UI" panose="020B0604030504040204" pitchFamily="50" charset="-128"/>
              </a:rPr>
              <a:t>推進し</a:t>
            </a:r>
            <a:endParaRPr lang="en-US" altLang="ja-JP" sz="1500" b="1" dirty="0" smtClean="0">
              <a:latin typeface="Meiryo UI" panose="020B0604030504040204" pitchFamily="50" charset="-128"/>
              <a:ea typeface="Meiryo UI" panose="020B0604030504040204" pitchFamily="50" charset="-128"/>
            </a:endParaRPr>
          </a:p>
          <a:p>
            <a:pPr algn="ctr"/>
            <a:r>
              <a:rPr lang="ja-JP" altLang="en-US" sz="1500" b="1" dirty="0" smtClean="0">
                <a:latin typeface="Meiryo UI" panose="020B0604030504040204" pitchFamily="50" charset="-128"/>
                <a:ea typeface="Meiryo UI" panose="020B0604030504040204" pitchFamily="50" charset="-128"/>
              </a:rPr>
              <a:t>持続的な成長を実現</a:t>
            </a:r>
            <a:endParaRPr lang="ja-JP" altLang="en-US" sz="1500" b="1" dirty="0">
              <a:latin typeface="Meiryo UI" panose="020B0604030504040204" pitchFamily="50" charset="-128"/>
              <a:ea typeface="Meiryo UI" panose="020B0604030504040204" pitchFamily="50" charset="-128"/>
            </a:endParaRPr>
          </a:p>
        </p:txBody>
      </p:sp>
      <p:sp>
        <p:nvSpPr>
          <p:cNvPr id="20" name="ドーナツ 19"/>
          <p:cNvSpPr/>
          <p:nvPr/>
        </p:nvSpPr>
        <p:spPr>
          <a:xfrm>
            <a:off x="1064568" y="4237934"/>
            <a:ext cx="2808311" cy="1541641"/>
          </a:xfrm>
          <a:prstGeom prst="donut">
            <a:avLst>
              <a:gd name="adj" fmla="val 108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角丸四角形 44"/>
          <p:cNvSpPr/>
          <p:nvPr/>
        </p:nvSpPr>
        <p:spPr>
          <a:xfrm>
            <a:off x="2648744" y="3512452"/>
            <a:ext cx="1993264" cy="1062530"/>
          </a:xfrm>
          <a:prstGeom prst="roundRect">
            <a:avLst>
              <a:gd name="adj"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広域ｲﾝﾌﾗの</a:t>
            </a:r>
            <a:r>
              <a:rPr lang="ja-JP" altLang="en-US" sz="11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・活用促進</a:t>
            </a:r>
            <a:endParaRPr lang="en-US" altLang="ja-JP"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・港湾や道路、産業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用地</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など産業</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活動促進にとって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なインフラ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を整備し、経済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相乗</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効果を発揮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353392" y="3520681"/>
            <a:ext cx="2015944" cy="105430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振興の政策の</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分野の産業振興や企業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促進を図り、研究開発から</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、販路開拓</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までトータルな</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が実現</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368519" y="5404211"/>
            <a:ext cx="2015943" cy="10646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集客促進の</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インバウンドの更なる増加</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向けて</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、広域的なプロモーション</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魅力創出などを図り、</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を創出</a:t>
            </a:r>
          </a:p>
        </p:txBody>
      </p:sp>
      <p:sp>
        <p:nvSpPr>
          <p:cNvPr id="47" name="角丸四角形 46"/>
          <p:cNvSpPr/>
          <p:nvPr/>
        </p:nvSpPr>
        <p:spPr>
          <a:xfrm>
            <a:off x="2648744" y="5404211"/>
            <a:ext cx="1993264" cy="10646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創出・人材育成の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や産業人材育成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、大阪の人材力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を強化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の向上や雇用</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の流動化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　</a:t>
            </a:r>
          </a:p>
        </p:txBody>
      </p:sp>
      <p:sp>
        <p:nvSpPr>
          <p:cNvPr id="2" name="二等辺三角形 1"/>
          <p:cNvSpPr/>
          <p:nvPr/>
        </p:nvSpPr>
        <p:spPr>
          <a:xfrm rot="10800000">
            <a:off x="1976711" y="1945475"/>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95353" y="2287844"/>
            <a:ext cx="3826295" cy="639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国際的な都市間競争を勝ち抜く</a:t>
            </a:r>
            <a:r>
              <a:rPr lang="ja-JP" altLang="en-US" sz="1400" b="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ため、経済</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成長に向けた都市力を総合的に強化</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二等辺三角形 31"/>
          <p:cNvSpPr/>
          <p:nvPr/>
        </p:nvSpPr>
        <p:spPr>
          <a:xfrm rot="10800000">
            <a:off x="6888097" y="2226695"/>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502819" y="2489293"/>
            <a:ext cx="3910714" cy="748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itchFamily="50" charset="-128"/>
                <a:ea typeface="Meiryo UI" pitchFamily="50" charset="-128"/>
                <a:cs typeface="Meiryo UI" pitchFamily="50" charset="-128"/>
              </a:rPr>
              <a:t>アジア・世界とつながるゲートウェイ</a:t>
            </a:r>
            <a:r>
              <a:rPr lang="ja-JP" altLang="en-US" sz="1400" b="1" dirty="0">
                <a:solidFill>
                  <a:schemeClr val="tx1"/>
                </a:solidFill>
                <a:latin typeface="Meiryo UI" pitchFamily="50" charset="-128"/>
                <a:ea typeface="Meiryo UI" pitchFamily="50" charset="-128"/>
                <a:cs typeface="Meiryo UI" pitchFamily="50" charset="-128"/>
              </a:rPr>
              <a:t>や</a:t>
            </a:r>
            <a:r>
              <a:rPr lang="ja-JP" altLang="en-US" sz="1400" b="1" dirty="0" smtClean="0">
                <a:solidFill>
                  <a:schemeClr val="tx1"/>
                </a:solidFill>
                <a:latin typeface="Meiryo UI" pitchFamily="50" charset="-128"/>
                <a:ea typeface="Meiryo UI" pitchFamily="50" charset="-128"/>
                <a:cs typeface="Meiryo UI" pitchFamily="50" charset="-128"/>
              </a:rPr>
              <a:t>国内各地を結ぶ国土軸</a:t>
            </a:r>
            <a:r>
              <a:rPr lang="ja-JP" altLang="en-US" sz="1400" b="1" dirty="0">
                <a:solidFill>
                  <a:schemeClr val="tx1"/>
                </a:solidFill>
                <a:latin typeface="Meiryo UI" pitchFamily="50" charset="-128"/>
                <a:ea typeface="Meiryo UI" pitchFamily="50" charset="-128"/>
                <a:cs typeface="Meiryo UI" pitchFamily="50" charset="-128"/>
              </a:rPr>
              <a:t>の</a:t>
            </a:r>
            <a:r>
              <a:rPr lang="ja-JP" altLang="en-US" sz="1400" b="1" dirty="0" smtClean="0">
                <a:solidFill>
                  <a:schemeClr val="tx1"/>
                </a:solidFill>
                <a:latin typeface="Meiryo UI" pitchFamily="50" charset="-128"/>
                <a:ea typeface="Meiryo UI" pitchFamily="50" charset="-128"/>
                <a:cs typeface="Meiryo UI" pitchFamily="50" charset="-128"/>
              </a:rPr>
              <a:t>強化、</a:t>
            </a:r>
            <a:r>
              <a:rPr lang="ja-JP" altLang="en-US" sz="1400" b="1" dirty="0">
                <a:solidFill>
                  <a:schemeClr val="tx1"/>
                </a:solidFill>
                <a:latin typeface="Meiryo UI" pitchFamily="50" charset="-128"/>
                <a:ea typeface="Meiryo UI" pitchFamily="50" charset="-128"/>
                <a:cs typeface="Meiryo UI" pitchFamily="50" charset="-128"/>
              </a:rPr>
              <a:t>圏域内の交通</a:t>
            </a:r>
            <a:r>
              <a:rPr lang="ja-JP" altLang="en-US" sz="1400" b="1" dirty="0" smtClean="0">
                <a:solidFill>
                  <a:schemeClr val="tx1"/>
                </a:solidFill>
                <a:latin typeface="Meiryo UI" pitchFamily="50" charset="-128"/>
                <a:ea typeface="Meiryo UI" pitchFamily="50" charset="-128"/>
                <a:cs typeface="Meiryo UI" pitchFamily="50" charset="-128"/>
              </a:rPr>
              <a:t>利便性の向上により、都市の拠点性を向上</a:t>
            </a:r>
            <a:endParaRPr lang="en-US" altLang="ja-JP" sz="1400" b="1" dirty="0" smtClean="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４　広域機能一元化による</a:t>
            </a:r>
            <a:r>
              <a:rPr lang="ja-JP" altLang="en-US" sz="2000" b="1" dirty="0" smtClean="0">
                <a:solidFill>
                  <a:prstClr val="black"/>
                </a:solidFill>
                <a:latin typeface="Meiryo UI" pitchFamily="50" charset="-128"/>
                <a:ea typeface="Meiryo UI" pitchFamily="50" charset="-128"/>
                <a:cs typeface="Meiryo UI" pitchFamily="50" charset="-128"/>
              </a:rPr>
              <a:t>効果　～具体的事例～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7" name="角丸四角形 6"/>
          <p:cNvSpPr/>
          <p:nvPr/>
        </p:nvSpPr>
        <p:spPr>
          <a:xfrm>
            <a:off x="8121352" y="3841689"/>
            <a:ext cx="1331556" cy="2394533"/>
          </a:xfrm>
          <a:prstGeom prst="roundRect">
            <a:avLst>
              <a:gd name="adj" fmla="val 565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800" b="1" dirty="0" smtClean="0">
                <a:solidFill>
                  <a:schemeClr val="tx1"/>
                </a:solidFill>
                <a:latin typeface="Meiryo UI" panose="020B0604030504040204" pitchFamily="50" charset="-128"/>
                <a:ea typeface="Meiryo UI" panose="020B0604030504040204" pitchFamily="50" charset="-128"/>
              </a:rPr>
              <a:t>◇主な開業見通し◇</a:t>
            </a:r>
            <a:endParaRPr lang="en-US" altLang="ja-JP" sz="800" b="1" dirty="0" smtClean="0">
              <a:solidFill>
                <a:schemeClr val="tx1"/>
              </a:solidFill>
              <a:latin typeface="Meiryo UI" panose="020B0604030504040204" pitchFamily="50" charset="-128"/>
              <a:ea typeface="Meiryo UI" panose="020B0604030504040204" pitchFamily="50" charset="-128"/>
            </a:endParaRPr>
          </a:p>
          <a:p>
            <a:endParaRPr lang="en-US" altLang="ja-JP" sz="5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▶なにわ筋線</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2031</a:t>
            </a:r>
            <a:r>
              <a:rPr lang="ja-JP" altLang="en-US" sz="800" dirty="0" smtClean="0">
                <a:solidFill>
                  <a:schemeClr val="tx1"/>
                </a:solidFill>
                <a:latin typeface="Meiryo UI" panose="020B0604030504040204" pitchFamily="50" charset="-128"/>
                <a:ea typeface="Meiryo UI" panose="020B0604030504040204" pitchFamily="50" charset="-128"/>
              </a:rPr>
              <a:t>年春開業目標</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▶リニア中央新幹線</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2045</a:t>
            </a:r>
            <a:r>
              <a:rPr lang="ja-JP" altLang="en-US" sz="800" dirty="0" smtClean="0">
                <a:solidFill>
                  <a:schemeClr val="tx1"/>
                </a:solidFill>
                <a:latin typeface="Meiryo UI" panose="020B0604030504040204" pitchFamily="50" charset="-128"/>
                <a:ea typeface="Meiryo UI" panose="020B0604030504040204" pitchFamily="50" charset="-128"/>
              </a:rPr>
              <a:t>年開業予定を</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　最大８年前倒し</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▶淀川左岸線延伸部</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・事業着手から概ね</a:t>
            </a:r>
            <a:r>
              <a:rPr lang="en-US" altLang="ja-JP" sz="800" dirty="0" smtClean="0">
                <a:solidFill>
                  <a:schemeClr val="tx1"/>
                </a:solidFill>
                <a:latin typeface="Meiryo UI" panose="020B0604030504040204" pitchFamily="50" charset="-128"/>
                <a:ea typeface="Meiryo UI" panose="020B0604030504040204" pitchFamily="50" charset="-128"/>
              </a:rPr>
              <a:t>15</a:t>
            </a:r>
            <a:r>
              <a:rPr lang="ja-JP" altLang="en-US" sz="800" dirty="0" smtClean="0">
                <a:solidFill>
                  <a:schemeClr val="tx1"/>
                </a:solidFill>
                <a:latin typeface="Meiryo UI" panose="020B0604030504040204" pitchFamily="50" charset="-128"/>
                <a:ea typeface="Meiryo UI" panose="020B0604030504040204" pitchFamily="50" charset="-128"/>
              </a:rPr>
              <a:t>年</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950" b="1" dirty="0">
                <a:solidFill>
                  <a:schemeClr val="tx1"/>
                </a:solidFill>
                <a:latin typeface="ＭＳ Ｐゴシック" panose="020B0600070205080204" pitchFamily="50" charset="-128"/>
                <a:ea typeface="ＭＳ Ｐゴシック" panose="020B0600070205080204" pitchFamily="50" charset="-128"/>
              </a:rPr>
              <a:t>▶</a:t>
            </a:r>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北陸新幹線敦賀以</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950" b="1" dirty="0">
                <a:solidFill>
                  <a:schemeClr val="tx1"/>
                </a:solidFill>
                <a:latin typeface="ＭＳ Ｐゴシック" panose="020B0600070205080204" pitchFamily="50" charset="-128"/>
                <a:ea typeface="ＭＳ Ｐゴシック" panose="020B0600070205080204" pitchFamily="50" charset="-128"/>
              </a:rPr>
              <a:t>　</a:t>
            </a:r>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西区間</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2031</a:t>
            </a:r>
            <a:r>
              <a:rPr lang="ja-JP" altLang="en-US" sz="800" dirty="0" smtClean="0">
                <a:solidFill>
                  <a:schemeClr val="tx1"/>
                </a:solidFill>
                <a:latin typeface="Meiryo UI" panose="020B0604030504040204" pitchFamily="50" charset="-128"/>
                <a:ea typeface="Meiryo UI" panose="020B0604030504040204" pitchFamily="50" charset="-128"/>
              </a:rPr>
              <a:t>年着工、</a:t>
            </a:r>
            <a:r>
              <a:rPr lang="en-US" altLang="ja-JP" sz="800" dirty="0" smtClean="0">
                <a:solidFill>
                  <a:schemeClr val="tx1"/>
                </a:solidFill>
                <a:latin typeface="Meiryo UI" panose="020B0604030504040204" pitchFamily="50" charset="-128"/>
                <a:ea typeface="Meiryo UI" panose="020B0604030504040204" pitchFamily="50" charset="-128"/>
              </a:rPr>
              <a:t>2046</a:t>
            </a:r>
            <a:r>
              <a:rPr lang="ja-JP" altLang="en-US" sz="800" dirty="0" smtClean="0">
                <a:solidFill>
                  <a:schemeClr val="tx1"/>
                </a:solidFill>
                <a:latin typeface="Meiryo UI" panose="020B0604030504040204" pitchFamily="50" charset="-128"/>
                <a:ea typeface="Meiryo UI" panose="020B0604030504040204" pitchFamily="50" charset="-128"/>
              </a:rPr>
              <a:t>年</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　全線開業見通し</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5337413" y="3703885"/>
            <a:ext cx="2702812" cy="2646941"/>
            <a:chOff x="5337413" y="3973707"/>
            <a:chExt cx="2702812" cy="2646941"/>
          </a:xfrm>
        </p:grpSpPr>
        <p:pic>
          <p:nvPicPr>
            <p:cNvPr id="60" name="Picture 2" descr="C:\Users\i5627673\Desktop\総合区特別区\特別区\キャプチャ４.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08"/>
            <a:stretch/>
          </p:blipFill>
          <p:spPr bwMode="auto">
            <a:xfrm>
              <a:off x="5337413" y="4135083"/>
              <a:ext cx="2702812" cy="2485565"/>
            </a:xfrm>
            <a:prstGeom prst="rect">
              <a:avLst/>
            </a:prstGeom>
            <a:noFill/>
            <a:extLst>
              <a:ext uri="{909E8E84-426E-40DD-AFC4-6F175D3DCCD1}">
                <a14:hiddenFill xmlns:a14="http://schemas.microsoft.com/office/drawing/2010/main">
                  <a:solidFill>
                    <a:srgbClr val="FFFFFF"/>
                  </a:solidFill>
                </a14:hiddenFill>
              </a:ext>
            </a:extLst>
          </p:spPr>
        </p:pic>
        <p:sp>
          <p:nvSpPr>
            <p:cNvPr id="63" name="角丸四角形 62"/>
            <p:cNvSpPr/>
            <p:nvPr/>
          </p:nvSpPr>
          <p:spPr>
            <a:xfrm>
              <a:off x="5337414" y="3973707"/>
              <a:ext cx="1415786" cy="252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ctr"/>
            <a:lstStyle/>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大阪都市再生環状道路</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淀川左岸線・大和川線など</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6765579" y="6279767"/>
              <a:ext cx="1108865" cy="252000"/>
            </a:xfrm>
            <a:prstGeom prst="round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関空や夢洲アクセス</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5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線等</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5601072" y="5618118"/>
              <a:ext cx="797714" cy="180000"/>
            </a:xfrm>
            <a:prstGeom prst="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関西</a:t>
              </a:r>
              <a:r>
                <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国際</a:t>
              </a: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空港</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cxnSp>
          <p:nvCxnSpPr>
            <p:cNvPr id="74" name="直線矢印コネクタ 73"/>
            <p:cNvCxnSpPr/>
            <p:nvPr/>
          </p:nvCxnSpPr>
          <p:spPr>
            <a:xfrm>
              <a:off x="6655653" y="4224406"/>
              <a:ext cx="109926" cy="7123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7416124" y="4571894"/>
              <a:ext cx="568806" cy="324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リニア中央</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新幹線</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2" name="角丸四角形 71"/>
            <p:cNvSpPr/>
            <p:nvPr/>
          </p:nvSpPr>
          <p:spPr>
            <a:xfrm>
              <a:off x="6825208" y="4135083"/>
              <a:ext cx="518571" cy="252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北　 陸</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新幹線</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7" name="左右矢印 76"/>
            <p:cNvSpPr/>
            <p:nvPr/>
          </p:nvSpPr>
          <p:spPr>
            <a:xfrm rot="19492828" flipV="1">
              <a:off x="6424901" y="5041427"/>
              <a:ext cx="329582" cy="176370"/>
            </a:xfrm>
            <a:prstGeom prst="leftRightArrow">
              <a:avLst>
                <a:gd name="adj1" fmla="val 33370"/>
                <a:gd name="adj2" fmla="val 50000"/>
              </a:avLst>
            </a:prstGeom>
            <a:solidFill>
              <a:schemeClr val="tx1">
                <a:lumMod val="85000"/>
                <a:lumOff val="1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左右矢印 77"/>
            <p:cNvSpPr/>
            <p:nvPr/>
          </p:nvSpPr>
          <p:spPr>
            <a:xfrm rot="18167525" flipV="1">
              <a:off x="6365944" y="5356417"/>
              <a:ext cx="619620" cy="211434"/>
            </a:xfrm>
            <a:prstGeom prst="leftRightArrow">
              <a:avLst>
                <a:gd name="adj1" fmla="val 33370"/>
                <a:gd name="adj2" fmla="val 50000"/>
              </a:avLst>
            </a:prstGeom>
            <a:solidFill>
              <a:schemeClr val="tx1">
                <a:lumMod val="85000"/>
                <a:lumOff val="1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正方形/長方形 65"/>
            <p:cNvSpPr/>
            <p:nvPr/>
          </p:nvSpPr>
          <p:spPr>
            <a:xfrm>
              <a:off x="5698054" y="5203142"/>
              <a:ext cx="730752" cy="324000"/>
            </a:xfrm>
            <a:prstGeom prst="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ベイエリア</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大阪港</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堺泉北港</a:t>
              </a:r>
            </a:p>
          </p:txBody>
        </p:sp>
        <p:cxnSp>
          <p:nvCxnSpPr>
            <p:cNvPr id="79" name="直線矢印コネクタ 78"/>
            <p:cNvCxnSpPr/>
            <p:nvPr/>
          </p:nvCxnSpPr>
          <p:spPr>
            <a:xfrm>
              <a:off x="6753200" y="5527142"/>
              <a:ext cx="595570" cy="744674"/>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888097" y="5227935"/>
              <a:ext cx="745872" cy="1027752"/>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1" name="AutoShape 6"/>
          <p:cNvSpPr>
            <a:spLocks noChangeArrowheads="1"/>
          </p:cNvSpPr>
          <p:nvPr/>
        </p:nvSpPr>
        <p:spPr bwMode="auto">
          <a:xfrm>
            <a:off x="5251355" y="3321058"/>
            <a:ext cx="4356484" cy="288000"/>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広域交通ネット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ワーク</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の整備（イメージ）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８</a:t>
            </a:r>
          </a:p>
        </p:txBody>
      </p:sp>
      <p:sp>
        <p:nvSpPr>
          <p:cNvPr id="42" name="円弧 41"/>
          <p:cNvSpPr/>
          <p:nvPr/>
        </p:nvSpPr>
        <p:spPr>
          <a:xfrm rot="450226" flipV="1">
            <a:off x="5907861" y="4296829"/>
            <a:ext cx="1944216" cy="414771"/>
          </a:xfrm>
          <a:prstGeom prst="arc">
            <a:avLst>
              <a:gd name="adj1" fmla="val 16200000"/>
              <a:gd name="adj2" fmla="val 57779"/>
            </a:avLst>
          </a:prstGeom>
          <a:ln w="76200">
            <a:solidFill>
              <a:schemeClr val="tx1">
                <a:lumMod val="85000"/>
                <a:lumOff val="1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flipV="1">
            <a:off x="6393160" y="3323101"/>
            <a:ext cx="1008112" cy="1296144"/>
          </a:xfrm>
          <a:prstGeom prst="arc">
            <a:avLst>
              <a:gd name="adj1" fmla="val 16200000"/>
              <a:gd name="adj2" fmla="val 724422"/>
            </a:avLst>
          </a:prstGeom>
          <a:ln w="76200">
            <a:solidFill>
              <a:schemeClr val="tx1">
                <a:lumMod val="85000"/>
                <a:lumOff val="1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18058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11032" y="548680"/>
            <a:ext cx="4608512" cy="6185884"/>
            <a:chOff x="238328" y="548680"/>
            <a:chExt cx="4608512" cy="6185884"/>
          </a:xfrm>
        </p:grpSpPr>
        <p:sp>
          <p:nvSpPr>
            <p:cNvPr id="29" name="正方形/長方形 28"/>
            <p:cNvSpPr/>
            <p:nvPr/>
          </p:nvSpPr>
          <p:spPr>
            <a:xfrm>
              <a:off x="238328" y="844306"/>
              <a:ext cx="4608512" cy="5890258"/>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◆大阪の発展を支える都市拠点を形成</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大阪</a:t>
              </a:r>
              <a:r>
                <a:rPr lang="ja-JP" altLang="en-US" sz="1300" dirty="0">
                  <a:solidFill>
                    <a:schemeClr val="tx1"/>
                  </a:solidFill>
                  <a:latin typeface="Meiryo UI" panose="020B0604030504040204" pitchFamily="50" charset="-128"/>
                  <a:ea typeface="Meiryo UI" panose="020B0604030504040204" pitchFamily="50" charset="-128"/>
                </a:rPr>
                <a:t>全体の発展を</a:t>
              </a:r>
              <a:r>
                <a:rPr lang="ja-JP" altLang="en-US" sz="1300" dirty="0" smtClean="0">
                  <a:solidFill>
                    <a:schemeClr val="tx1"/>
                  </a:solidFill>
                  <a:latin typeface="Meiryo UI" panose="020B0604030504040204" pitchFamily="50" charset="-128"/>
                  <a:ea typeface="Meiryo UI" panose="020B0604030504040204" pitchFamily="50" charset="-128"/>
                </a:rPr>
                <a:t>支える都市拠点の</a:t>
              </a:r>
              <a:r>
                <a:rPr lang="ja-JP" altLang="en-US" sz="1300" dirty="0">
                  <a:solidFill>
                    <a:schemeClr val="tx1"/>
                  </a:solidFill>
                  <a:latin typeface="Meiryo UI" panose="020B0604030504040204" pitchFamily="50" charset="-128"/>
                  <a:ea typeface="Meiryo UI" panose="020B0604030504040204" pitchFamily="50" charset="-128"/>
                </a:rPr>
                <a:t>形成について</a:t>
              </a:r>
              <a:r>
                <a:rPr lang="ja-JP" altLang="en-US" sz="1300" dirty="0" smtClean="0">
                  <a:solidFill>
                    <a:schemeClr val="tx1"/>
                  </a:solidFill>
                  <a:latin typeface="Meiryo UI" panose="020B0604030504040204" pitchFamily="50" charset="-128"/>
                  <a:ea typeface="Meiryo UI" panose="020B0604030504040204" pitchFamily="50" charset="-128"/>
                </a:rPr>
                <a:t>、都市計画から関連インフラ整備、ソフト施策展開までを、責任主体となる大阪府</a:t>
              </a:r>
              <a:r>
                <a:rPr lang="en-US" altLang="ja-JP" sz="1300" dirty="0" smtClean="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　のもと</a:t>
              </a:r>
              <a:r>
                <a:rPr lang="ja-JP" altLang="en-US" sz="1300" dirty="0">
                  <a:solidFill>
                    <a:schemeClr val="tx1"/>
                  </a:solidFill>
                  <a:latin typeface="Meiryo UI" panose="020B0604030504040204" pitchFamily="50" charset="-128"/>
                  <a:ea typeface="Meiryo UI" panose="020B0604030504040204" pitchFamily="50" charset="-128"/>
                </a:rPr>
                <a:t>、統一的な戦略に基づいて推進することが可能に</a:t>
              </a:r>
              <a:endParaRPr lang="en-US" altLang="ja-JP" sz="1300" dirty="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endParaRPr lang="en-US" altLang="ja-JP" sz="4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圏域全体の観点から計画的に都市拠点を整備・配置することが</a:t>
              </a:r>
              <a:r>
                <a:rPr lang="en-US" altLang="ja-JP"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可能に</a:t>
              </a:r>
              <a:endParaRPr lang="en-US" altLang="ja-JP" sz="1300" dirty="0" smtClean="0">
                <a:solidFill>
                  <a:schemeClr val="tx1"/>
                </a:solidFill>
                <a:latin typeface="Meiryo UI" panose="020B0604030504040204" pitchFamily="50" charset="-128"/>
                <a:ea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endParaRPr>
            </a:p>
            <a:p>
              <a:endParaRPr lang="ja-JP" altLang="en-US" sz="15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238328"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都市拠点の形成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9988" y="4179097"/>
              <a:ext cx="4370805" cy="237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二等辺三角形 52"/>
            <p:cNvSpPr/>
            <p:nvPr/>
          </p:nvSpPr>
          <p:spPr>
            <a:xfrm rot="10800000">
              <a:off x="2035597" y="2596036"/>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724263" y="2924944"/>
              <a:ext cx="3694911" cy="7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「ベイエリア」「うめきた」をはじめ大阪の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顔と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都市拠点をソフト・ハード一体的に整備し、圏域全体の都市機能を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p>
          </p:txBody>
        </p:sp>
        <p:sp>
          <p:nvSpPr>
            <p:cNvPr id="61" name="AutoShape 6"/>
            <p:cNvSpPr>
              <a:spLocks noChangeArrowheads="1"/>
            </p:cNvSpPr>
            <p:nvPr/>
          </p:nvSpPr>
          <p:spPr bwMode="auto">
            <a:xfrm>
              <a:off x="374705" y="3938643"/>
              <a:ext cx="4342440" cy="285149"/>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都市拠点の形成（イメージ）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412774" y="4393722"/>
              <a:ext cx="4271000" cy="1711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412774" y="4823396"/>
              <a:ext cx="1019205" cy="1163360"/>
            </a:xfrm>
            <a:prstGeom prst="roundRect">
              <a:avLst>
                <a:gd name="adj" fmla="val 11996"/>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都市計画</a:t>
              </a:r>
              <a:endParaRPr lang="en-US" altLang="ja-JP" sz="11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夢洲・咲洲</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うめきた</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中之島</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彩都・健都 等</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1516724" y="4823396"/>
              <a:ext cx="1006809" cy="1163364"/>
            </a:xfrm>
            <a:prstGeom prst="roundRect">
              <a:avLst>
                <a:gd name="adj" fmla="val 11995"/>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広域交通政策</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なにわ筋線</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ベイエリアへのアクセス</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港湾整備 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2595542" y="4819428"/>
              <a:ext cx="1008112" cy="1167332"/>
            </a:xfrm>
            <a:prstGeom prst="roundRect">
              <a:avLst>
                <a:gd name="adj" fmla="val 9661"/>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新産業の</a:t>
              </a: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ライフサイエンス</a:t>
              </a:r>
              <a:endParaRPr lang="en-US" altLang="ja-JP"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新エネルギー  </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3660754" y="4819429"/>
              <a:ext cx="1023020" cy="1167327"/>
            </a:xfrm>
            <a:prstGeom prst="roundRect">
              <a:avLst>
                <a:gd name="adj" fmla="val 11985"/>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集客・観光振興</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にぎわい形成</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集客・宿泊施設</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誘致 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87686" y="4344129"/>
              <a:ext cx="3215712" cy="38760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圏域</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全体の観点</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から計画的に</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ソフト・ハード一体となった都市拠点整備を推進</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47143" y="6195375"/>
              <a:ext cx="3496798" cy="25570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大阪全体で最適かつ調和のとれた都市拠点を形成</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10800000">
              <a:off x="2465962" y="6032717"/>
              <a:ext cx="320695" cy="2029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p:cNvSpPr/>
          <p:nvPr/>
        </p:nvSpPr>
        <p:spPr>
          <a:xfrm>
            <a:off x="9001404" y="15122"/>
            <a:ext cx="906183"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smtClean="0">
                <a:solidFill>
                  <a:schemeClr val="tx1"/>
                </a:solidFill>
                <a:latin typeface="Meiryo UI" panose="020B0604030504040204" pitchFamily="50" charset="-128"/>
                <a:ea typeface="Meiryo UI" panose="020B0604030504040204" pitchFamily="50" charset="-128"/>
              </a:rPr>
              <a:t>総論</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９</a:t>
            </a:r>
          </a:p>
        </p:txBody>
      </p:sp>
      <p:sp>
        <p:nvSpPr>
          <p:cNvPr id="45" name="正方形/長方形 44"/>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４　広域機能一元化による</a:t>
            </a:r>
            <a:r>
              <a:rPr lang="ja-JP" altLang="en-US" sz="2000" b="1" dirty="0" smtClean="0">
                <a:solidFill>
                  <a:prstClr val="black"/>
                </a:solidFill>
                <a:latin typeface="Meiryo UI" pitchFamily="50" charset="-128"/>
                <a:ea typeface="Meiryo UI" pitchFamily="50" charset="-128"/>
                <a:cs typeface="Meiryo UI" pitchFamily="50" charset="-128"/>
              </a:rPr>
              <a:t>効果</a:t>
            </a:r>
            <a:r>
              <a:rPr lang="ja-JP" altLang="en-US" sz="2000" b="1" smtClean="0">
                <a:solidFill>
                  <a:prstClr val="black"/>
                </a:solidFill>
                <a:latin typeface="Meiryo UI" pitchFamily="50" charset="-128"/>
                <a:ea typeface="Meiryo UI" pitchFamily="50" charset="-128"/>
                <a:cs typeface="Meiryo UI" pitchFamily="50" charset="-128"/>
              </a:rPr>
              <a:t>　～具体的事例～　</a:t>
            </a:r>
            <a:endParaRPr lang="ja-JP" altLang="en-US" sz="2000" b="1" dirty="0">
              <a:solidFill>
                <a:prstClr val="black"/>
              </a:solidFill>
              <a:latin typeface="Meiryo UI" pitchFamily="50" charset="-128"/>
              <a:ea typeface="Meiryo UI" pitchFamily="50" charset="-128"/>
              <a:cs typeface="Meiryo UI" pitchFamily="50" charset="-128"/>
            </a:endParaRPr>
          </a:p>
        </p:txBody>
      </p:sp>
      <p:grpSp>
        <p:nvGrpSpPr>
          <p:cNvPr id="57" name="グループ化 56"/>
          <p:cNvGrpSpPr/>
          <p:nvPr/>
        </p:nvGrpSpPr>
        <p:grpSpPr>
          <a:xfrm>
            <a:off x="5113752" y="539508"/>
            <a:ext cx="4608512" cy="6208704"/>
            <a:chOff x="200472" y="525860"/>
            <a:chExt cx="4608512" cy="6208704"/>
          </a:xfrm>
        </p:grpSpPr>
        <p:sp>
          <p:nvSpPr>
            <p:cNvPr id="58" name="正方形/長方形 57"/>
            <p:cNvSpPr/>
            <p:nvPr/>
          </p:nvSpPr>
          <p:spPr>
            <a:xfrm>
              <a:off x="200472" y="844306"/>
              <a:ext cx="4608512" cy="5890258"/>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◆生命・財産を守る防災・危機管理体制を確立</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pPr marL="72000"/>
              <a:endParaRPr lang="en-US" altLang="ja-JP" sz="1500" dirty="0"/>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広域的</a:t>
              </a:r>
              <a:r>
                <a:rPr lang="ja-JP" altLang="en-US" sz="1300" dirty="0">
                  <a:solidFill>
                    <a:schemeClr val="tx1"/>
                  </a:solidFill>
                  <a:latin typeface="Meiryo UI" panose="020B0604030504040204" pitchFamily="50" charset="-128"/>
                  <a:ea typeface="Meiryo UI" panose="020B0604030504040204" pitchFamily="50" charset="-128"/>
                </a:rPr>
                <a:t>な</a:t>
              </a:r>
              <a:r>
                <a:rPr lang="ja-JP" altLang="en-US" sz="1300" dirty="0" smtClean="0">
                  <a:solidFill>
                    <a:schemeClr val="tx1"/>
                  </a:solidFill>
                  <a:latin typeface="Meiryo UI" panose="020B0604030504040204" pitchFamily="50" charset="-128"/>
                  <a:ea typeface="Meiryo UI" panose="020B0604030504040204" pitchFamily="50" charset="-128"/>
                </a:rPr>
                <a:t>ハード整備機能</a:t>
              </a:r>
              <a:r>
                <a:rPr kumimoji="1" lang="ja-JP" altLang="en-US" sz="1300" dirty="0" smtClean="0">
                  <a:solidFill>
                    <a:schemeClr val="tx1"/>
                  </a:solidFill>
                  <a:latin typeface="Meiryo UI" panose="020B0604030504040204" pitchFamily="50" charset="-128"/>
                  <a:ea typeface="Meiryo UI" panose="020B0604030504040204" pitchFamily="50" charset="-128"/>
                </a:rPr>
                <a:t>が一元化され、津波</a:t>
              </a:r>
              <a:r>
                <a:rPr lang="ja-JP" altLang="en-US" sz="1300" dirty="0" smtClean="0">
                  <a:solidFill>
                    <a:schemeClr val="tx1"/>
                  </a:solidFill>
                  <a:latin typeface="Meiryo UI" panose="020B0604030504040204" pitchFamily="50" charset="-128"/>
                  <a:ea typeface="Meiryo UI" panose="020B0604030504040204" pitchFamily="50" charset="-128"/>
                </a:rPr>
                <a:t>浸水などへ</a:t>
              </a:r>
              <a:r>
                <a:rPr kumimoji="1" lang="ja-JP" altLang="en-US" sz="1300" dirty="0" smtClean="0">
                  <a:solidFill>
                    <a:schemeClr val="tx1"/>
                  </a:solidFill>
                  <a:latin typeface="Meiryo UI" panose="020B0604030504040204" pitchFamily="50" charset="-128"/>
                  <a:ea typeface="Meiryo UI" panose="020B0604030504040204" pitchFamily="50" charset="-128"/>
                </a:rPr>
                <a:t>の防災・減災対策</a:t>
              </a:r>
              <a:r>
                <a:rPr lang="ja-JP" altLang="en-US" sz="1300" dirty="0" smtClean="0">
                  <a:solidFill>
                    <a:schemeClr val="tx1"/>
                  </a:solidFill>
                  <a:latin typeface="Meiryo UI" panose="020B0604030504040204" pitchFamily="50" charset="-128"/>
                  <a:ea typeface="Meiryo UI" panose="020B0604030504040204" pitchFamily="50" charset="-128"/>
                </a:rPr>
                <a:t>を統一的に展開することが可能に</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endParaRPr kumimoji="1" lang="en-US" altLang="ja-JP" sz="4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警察、消防</a:t>
              </a:r>
              <a:r>
                <a:rPr lang="ja-JP" altLang="en-US" sz="1300" dirty="0">
                  <a:solidFill>
                    <a:schemeClr val="tx1"/>
                  </a:solidFill>
                  <a:latin typeface="Meiryo UI" panose="020B0604030504040204" pitchFamily="50" charset="-128"/>
                  <a:ea typeface="Meiryo UI" panose="020B0604030504040204" pitchFamily="50" charset="-128"/>
                </a:rPr>
                <a:t>、広域インフラに</a:t>
              </a:r>
              <a:r>
                <a:rPr lang="ja-JP" altLang="en-US" sz="1300" dirty="0" smtClean="0">
                  <a:solidFill>
                    <a:schemeClr val="tx1"/>
                  </a:solidFill>
                  <a:latin typeface="Meiryo UI" panose="020B0604030504040204" pitchFamily="50" charset="-128"/>
                  <a:ea typeface="Meiryo UI" panose="020B0604030504040204" pitchFamily="50" charset="-128"/>
                </a:rPr>
                <a:t>関する土木</a:t>
              </a:r>
              <a:r>
                <a:rPr lang="ja-JP" altLang="en-US" sz="1300" dirty="0">
                  <a:solidFill>
                    <a:schemeClr val="tx1"/>
                  </a:solidFill>
                  <a:latin typeface="Meiryo UI" panose="020B0604030504040204" pitchFamily="50" charset="-128"/>
                  <a:ea typeface="Meiryo UI" panose="020B0604030504040204" pitchFamily="50" charset="-128"/>
                </a:rPr>
                <a:t>部門等の</a:t>
              </a:r>
              <a:r>
                <a:rPr lang="ja-JP" altLang="en-US" sz="1300" dirty="0" smtClean="0">
                  <a:solidFill>
                    <a:schemeClr val="tx1"/>
                  </a:solidFill>
                  <a:latin typeface="Meiryo UI" panose="020B0604030504040204" pitchFamily="50" charset="-128"/>
                  <a:ea typeface="Meiryo UI" panose="020B0604030504040204" pitchFamily="50" charset="-128"/>
                </a:rPr>
                <a:t>組織が大阪府に集約</a:t>
              </a:r>
              <a:r>
                <a:rPr lang="ja-JP" altLang="en-US" sz="1300" dirty="0">
                  <a:solidFill>
                    <a:schemeClr val="tx1"/>
                  </a:solidFill>
                  <a:latin typeface="Meiryo UI" panose="020B0604030504040204" pitchFamily="50" charset="-128"/>
                  <a:ea typeface="Meiryo UI" panose="020B0604030504040204" pitchFamily="50" charset="-128"/>
                </a:rPr>
                <a:t>され、平時より広域的な視点で災害への備え</a:t>
              </a:r>
              <a:r>
                <a:rPr lang="ja-JP" altLang="en-US" sz="1300" dirty="0" smtClean="0">
                  <a:solidFill>
                    <a:schemeClr val="tx1"/>
                  </a:solidFill>
                  <a:latin typeface="Meiryo UI" panose="020B0604030504040204" pitchFamily="50" charset="-128"/>
                  <a:ea typeface="Meiryo UI" panose="020B0604030504040204" pitchFamily="50" charset="-128"/>
                </a:rPr>
                <a:t>に万全</a:t>
              </a:r>
              <a:r>
                <a:rPr lang="ja-JP" altLang="en-US" sz="1300" dirty="0">
                  <a:solidFill>
                    <a:schemeClr val="tx1"/>
                  </a:solidFill>
                  <a:latin typeface="Meiryo UI" panose="020B0604030504040204" pitchFamily="50" charset="-128"/>
                  <a:ea typeface="Meiryo UI" panose="020B0604030504040204" pitchFamily="50" charset="-128"/>
                </a:rPr>
                <a:t>を期す</a:t>
              </a:r>
              <a:r>
                <a:rPr lang="ja-JP" altLang="en-US" sz="1300" dirty="0" smtClean="0">
                  <a:solidFill>
                    <a:schemeClr val="tx1"/>
                  </a:solidFill>
                  <a:latin typeface="Meiryo UI" panose="020B0604030504040204" pitchFamily="50" charset="-128"/>
                  <a:ea typeface="Meiryo UI" panose="020B0604030504040204" pitchFamily="50" charset="-128"/>
                </a:rPr>
                <a:t>とともに</a:t>
              </a:r>
              <a:r>
                <a:rPr lang="ja-JP" altLang="en-US" sz="1300" dirty="0">
                  <a:solidFill>
                    <a:schemeClr val="tx1"/>
                  </a:solidFill>
                  <a:latin typeface="Meiryo UI" panose="020B0604030504040204" pitchFamily="50" charset="-128"/>
                  <a:ea typeface="Meiryo UI" panose="020B0604030504040204" pitchFamily="50" charset="-128"/>
                </a:rPr>
                <a:t>、非常時には迅速な対応が可能</a:t>
              </a:r>
              <a:r>
                <a:rPr lang="ja-JP" altLang="en-US" sz="1300" dirty="0" smtClean="0">
                  <a:solidFill>
                    <a:schemeClr val="tx1"/>
                  </a:solidFill>
                  <a:latin typeface="Meiryo UI" panose="020B0604030504040204" pitchFamily="50" charset="-128"/>
                  <a:ea typeface="Meiryo UI" panose="020B0604030504040204" pitchFamily="50" charset="-128"/>
                </a:rPr>
                <a:t>に</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200472" y="525860"/>
              <a:ext cx="2088232"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防災・危機管理</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336889" y="4138153"/>
              <a:ext cx="4347129" cy="2356809"/>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b="1" dirty="0" smtClean="0">
                <a:solidFill>
                  <a:prstClr val="black"/>
                </a:solidFill>
              </a:endParaRPr>
            </a:p>
          </p:txBody>
        </p:sp>
        <p:sp>
          <p:nvSpPr>
            <p:cNvPr id="62" name="二等辺三角形 61"/>
            <p:cNvSpPr/>
            <p:nvPr/>
          </p:nvSpPr>
          <p:spPr>
            <a:xfrm rot="10800000">
              <a:off x="1996319" y="2623264"/>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31199" y="2924944"/>
              <a:ext cx="3805501" cy="7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災害への備え、災害発生時の対応の両面に</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わたり、府域全体</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最適かつ効果的な</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防災・危機管理対応を迅速に実施</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AutoShape 6"/>
            <p:cNvSpPr>
              <a:spLocks noChangeArrowheads="1"/>
            </p:cNvSpPr>
            <p:nvPr/>
          </p:nvSpPr>
          <p:spPr bwMode="auto">
            <a:xfrm>
              <a:off x="402668" y="3938643"/>
              <a:ext cx="4257539" cy="285149"/>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危機管理事象への対応（イメージ）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5" name="直線コネクタ 64"/>
            <p:cNvCxnSpPr/>
            <p:nvPr/>
          </p:nvCxnSpPr>
          <p:spPr>
            <a:xfrm>
              <a:off x="2491403" y="5079792"/>
              <a:ext cx="0" cy="638996"/>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358008" y="4298025"/>
              <a:ext cx="4257539" cy="1937655"/>
              <a:chOff x="358008" y="4278975"/>
              <a:chExt cx="4257539" cy="1937655"/>
            </a:xfrm>
          </p:grpSpPr>
          <p:sp>
            <p:nvSpPr>
              <p:cNvPr id="67" name="正方形/長方形 66"/>
              <p:cNvSpPr/>
              <p:nvPr/>
            </p:nvSpPr>
            <p:spPr>
              <a:xfrm>
                <a:off x="522015" y="5718788"/>
                <a:ext cx="67670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　防</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2092966" y="5718790"/>
                <a:ext cx="73988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　察</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1280600" y="5718791"/>
                <a:ext cx="73988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　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広域インフラ等</a:t>
                </a: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898366" y="5718790"/>
                <a:ext cx="1204828" cy="49784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公衆衛生等</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603244" y="4476475"/>
                <a:ext cx="1763799" cy="580194"/>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大阪府災害対策本部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（最適かつ効果的な対応</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360068" y="4435236"/>
                <a:ext cx="801412" cy="273802"/>
              </a:xfrm>
              <a:prstGeom prst="rect">
                <a:avLst/>
              </a:prstGeom>
              <a:solidFill>
                <a:srgbClr val="FFFF00"/>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自衛隊</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358008" y="4762278"/>
                <a:ext cx="796081" cy="273802"/>
              </a:xfrm>
              <a:prstGeom prst="rect">
                <a:avLst/>
              </a:prstGeom>
              <a:solidFill>
                <a:srgbClr val="FFFF00"/>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広域連合</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rot="10800000">
                <a:off x="1207338" y="4573366"/>
                <a:ext cx="127418" cy="278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9" name="テキスト ボックス 78"/>
              <p:cNvSpPr txBox="1"/>
              <p:nvPr/>
            </p:nvSpPr>
            <p:spPr>
              <a:xfrm>
                <a:off x="1285957" y="4278975"/>
                <a:ext cx="346249" cy="814097"/>
              </a:xfrm>
              <a:prstGeom prst="rect">
                <a:avLst/>
              </a:prstGeom>
              <a:noFill/>
              <a:ln w="9525">
                <a:noFill/>
                <a:prstDash val="dash"/>
              </a:ln>
            </p:spPr>
            <p:txBody>
              <a:bodyPr vert="eaVert"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（要 　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327516" y="4513363"/>
                <a:ext cx="288031" cy="1632891"/>
              </a:xfrm>
              <a:prstGeom prst="rect">
                <a:avLst/>
              </a:prstGeom>
              <a:solidFill>
                <a:schemeClr val="accent6">
                  <a:lumMod val="60000"/>
                  <a:lumOff val="4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危機事象へ対応</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右矢印 80"/>
              <p:cNvSpPr/>
              <p:nvPr/>
            </p:nvSpPr>
            <p:spPr>
              <a:xfrm>
                <a:off x="3959087" y="4697943"/>
                <a:ext cx="303102" cy="981652"/>
              </a:xfrm>
              <a:prstGeom prst="rightArrow">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p:cNvCxnSpPr/>
              <p:nvPr/>
            </p:nvCxnSpPr>
            <p:spPr>
              <a:xfrm>
                <a:off x="882198" y="5364676"/>
                <a:ext cx="2647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860367" y="5360411"/>
                <a:ext cx="0" cy="35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643407" y="5355151"/>
                <a:ext cx="0" cy="35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530067" y="5365657"/>
                <a:ext cx="0" cy="358377"/>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９</a:t>
            </a:r>
          </a:p>
        </p:txBody>
      </p:sp>
    </p:spTree>
    <p:extLst>
      <p:ext uri="{BB962C8B-B14F-4D97-AF65-F5344CB8AC3E}">
        <p14:creationId xmlns:p14="http://schemas.microsoft.com/office/powerpoint/2010/main" val="399661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５</a:t>
            </a:r>
            <a:r>
              <a:rPr lang="ja-JP" altLang="en-US" sz="2000" b="1" dirty="0" smtClean="0">
                <a:solidFill>
                  <a:prstClr val="black"/>
                </a:solidFill>
                <a:latin typeface="Meiryo UI" pitchFamily="50" charset="-128"/>
                <a:ea typeface="Meiryo UI" pitchFamily="50" charset="-128"/>
                <a:cs typeface="Meiryo UI" pitchFamily="50" charset="-128"/>
              </a:rPr>
              <a:t>　大阪</a:t>
            </a:r>
            <a:r>
              <a:rPr lang="ja-JP" altLang="en-US" sz="2000" b="1" dirty="0">
                <a:solidFill>
                  <a:prstClr val="black"/>
                </a:solidFill>
                <a:latin typeface="Meiryo UI" pitchFamily="50" charset="-128"/>
                <a:ea typeface="Meiryo UI" pitchFamily="50" charset="-128"/>
                <a:cs typeface="Meiryo UI" pitchFamily="50" charset="-128"/>
              </a:rPr>
              <a:t>における特別区制度　</a:t>
            </a:r>
            <a:r>
              <a:rPr lang="ja-JP" altLang="en-US" sz="2000" b="1" dirty="0" smtClean="0">
                <a:solidFill>
                  <a:prstClr val="black"/>
                </a:solidFill>
                <a:latin typeface="Meiryo UI" pitchFamily="50" charset="-128"/>
                <a:ea typeface="Meiryo UI" pitchFamily="50" charset="-128"/>
                <a:cs typeface="Meiryo UI" pitchFamily="50" charset="-128"/>
              </a:rPr>
              <a:t>～特別区設置の意義・効果～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29570" y="502941"/>
            <a:ext cx="4694400"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基礎自治機能の充実に向けた取組み</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350488" y="1207113"/>
            <a:ext cx="9239145" cy="22322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近年増加傾向にあった</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人口は今後減少に転じ、高齢化</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進展</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。このため、生産年齢人口の減少等に伴い、税収の</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確保が難しくなる一方、</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医療・介護などの社会保障関連経費の増加</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が見込まれている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少人数世帯・高齢単身世帯の増加などの社会環境の変化、また、個人の生活様式の多様化など人と人のつながりの</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希薄化により、</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地域コミュニティ機能が低下する一方で、地域課題はより一層複雑・多様化</a:t>
            </a:r>
            <a:endParaRPr lang="en-US" altLang="ja-JP"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公共施設やインフラ施設の老朽化対策や密集市街地対策、防災・危機管理への対応等、</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市民の安全・安心の確保</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50488" y="1004478"/>
            <a:ext cx="1576721"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大阪</a:t>
            </a: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市の現状</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4" name="グループ化 3"/>
          <p:cNvGrpSpPr/>
          <p:nvPr/>
        </p:nvGrpSpPr>
        <p:grpSpPr>
          <a:xfrm>
            <a:off x="351276" y="4058521"/>
            <a:ext cx="9252013" cy="1890000"/>
            <a:chOff x="351107" y="4154758"/>
            <a:chExt cx="9247565" cy="1890000"/>
          </a:xfrm>
        </p:grpSpPr>
        <p:sp>
          <p:nvSpPr>
            <p:cNvPr id="84" name="正方形/長方形 83"/>
            <p:cNvSpPr/>
            <p:nvPr/>
          </p:nvSpPr>
          <p:spPr>
            <a:xfrm>
              <a:off x="363969" y="4382913"/>
              <a:ext cx="9234703" cy="1661845"/>
            </a:xfrm>
            <a:prstGeom prst="rect">
              <a:avLst/>
            </a:prstGeom>
            <a:solidFill>
              <a:schemeClr val="accent6">
                <a:lumMod val="40000"/>
                <a:lumOff val="6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000" dirty="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市役所の組織が大規模化し、カバーするサービスも幅広くなるため、個々の住民との距離が遠くなる傾向</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万市民を１人の市長がカバー</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住民に身近なサービスを住民により近い組織において提供することや、住民がより積極的に行政に参画しやすい</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仕組みの検討が必要</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厳しい財政状況のなか、限られた財源をもとに厳格な財政運営（選択と集中）が求められている</a:t>
              </a:r>
              <a:endParaRPr lang="en-US" altLang="ja-JP"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351107" y="4154758"/>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課　題</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86" name="グループ化 85"/>
          <p:cNvGrpSpPr/>
          <p:nvPr/>
        </p:nvGrpSpPr>
        <p:grpSpPr>
          <a:xfrm>
            <a:off x="2317768" y="3613284"/>
            <a:ext cx="5304589" cy="360040"/>
            <a:chOff x="2254519" y="3212976"/>
            <a:chExt cx="4896544" cy="360040"/>
          </a:xfrm>
        </p:grpSpPr>
        <p:sp>
          <p:nvSpPr>
            <p:cNvPr id="87" name="二等辺三角形 86"/>
            <p:cNvSpPr/>
            <p:nvPr/>
          </p:nvSpPr>
          <p:spPr>
            <a:xfrm rot="10800000">
              <a:off x="2254519" y="3271336"/>
              <a:ext cx="4896544" cy="288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正方形/長方形 87"/>
            <p:cNvSpPr/>
            <p:nvPr/>
          </p:nvSpPr>
          <p:spPr>
            <a:xfrm>
              <a:off x="2982981" y="3212976"/>
              <a:ext cx="34337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大阪市をはじめとする大都市では・・・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2108123" y="6168332"/>
            <a:ext cx="5676866" cy="288034"/>
            <a:chOff x="2058441" y="3271334"/>
            <a:chExt cx="5240184" cy="288034"/>
          </a:xfrm>
        </p:grpSpPr>
        <p:sp>
          <p:nvSpPr>
            <p:cNvPr id="18" name="二等辺三角形 17"/>
            <p:cNvSpPr/>
            <p:nvPr/>
          </p:nvSpPr>
          <p:spPr>
            <a:xfrm rot="10800000">
              <a:off x="2254519" y="3271334"/>
              <a:ext cx="4896544" cy="2880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058441" y="3314164"/>
              <a:ext cx="5240184" cy="20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意思</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を行政に的確に反映していくためには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１０</a:t>
            </a:r>
          </a:p>
        </p:txBody>
      </p:sp>
    </p:spTree>
    <p:extLst>
      <p:ext uri="{BB962C8B-B14F-4D97-AF65-F5344CB8AC3E}">
        <p14:creationId xmlns:p14="http://schemas.microsoft.com/office/powerpoint/2010/main" val="2397665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006686" y="1488520"/>
            <a:ext cx="7956884" cy="687712"/>
            <a:chOff x="955853" y="5444899"/>
            <a:chExt cx="7344816" cy="792087"/>
          </a:xfrm>
        </p:grpSpPr>
        <p:sp>
          <p:nvSpPr>
            <p:cNvPr id="11" name="下矢印 10"/>
            <p:cNvSpPr/>
            <p:nvPr/>
          </p:nvSpPr>
          <p:spPr>
            <a:xfrm>
              <a:off x="955853" y="5648375"/>
              <a:ext cx="7344816" cy="437298"/>
            </a:xfrm>
            <a:prstGeom prst="downArrow">
              <a:avLst>
                <a:gd name="adj1" fmla="val 54460"/>
                <a:gd name="adj2" fmla="val 62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396013" y="5444899"/>
              <a:ext cx="4464568" cy="7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lnSpc>
                  <a:spcPts val="1800"/>
                </a:lnSpc>
              </a:pP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大阪独自の「特別区」を設置</a:t>
              </a:r>
              <a:endParaRPr lang="en-US" altLang="ja-JP"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324759" y="1991849"/>
            <a:ext cx="9417147" cy="2137878"/>
            <a:chOff x="324603" y="1020901"/>
            <a:chExt cx="9412620" cy="2137878"/>
          </a:xfrm>
        </p:grpSpPr>
        <p:sp>
          <p:nvSpPr>
            <p:cNvPr id="9" name="正方形/長方形 8"/>
            <p:cNvSpPr/>
            <p:nvPr/>
          </p:nvSpPr>
          <p:spPr>
            <a:xfrm>
              <a:off x="342107" y="1178779"/>
              <a:ext cx="9395116" cy="198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よりも人口規模が小さい基礎自治体</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推計人口（Ｈ</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）＞４区：</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万人、６区：</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が設置され、</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選挙で選ばれた区長と区議会のもと</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地域の実情や住民ニーズにあった施策を展開することで、住民サービスを最</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適化</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特別区に、教育委員会や児童相談所、保健所などが設置</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され、きめ細かいサービスを展開。また、</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市並みの</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を担うことで、</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専門的かつ包括的</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なサービスの提供</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が可能</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◇加えて、</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a:t>
              </a: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区単位に地域自治区・地域協議会を設置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することにより、</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住民の利便性の維持</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地域の意見を</a:t>
              </a:r>
              <a:endPar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行政に反映</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特別</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区設置の効果例は総論</a:t>
              </a:r>
              <a:r>
                <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１３以降を参照＞</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 name="正方形/長方形 12"/>
            <p:cNvSpPr/>
            <p:nvPr/>
          </p:nvSpPr>
          <p:spPr>
            <a:xfrm>
              <a:off x="324603" y="1020901"/>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効　果</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sp>
        <p:nvSpPr>
          <p:cNvPr id="19" name="角丸四角形 18"/>
          <p:cNvSpPr/>
          <p:nvPr/>
        </p:nvSpPr>
        <p:spPr>
          <a:xfrm>
            <a:off x="367467" y="4488598"/>
            <a:ext cx="4056452" cy="230026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人口２７０万人に対し、１人の市長</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住民に身近な行政サービスを提供するため、２４行政区を設置し、一般職の区長を配置</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0" name="角丸四角形 19"/>
          <p:cNvSpPr/>
          <p:nvPr/>
        </p:nvSpPr>
        <p:spPr>
          <a:xfrm>
            <a:off x="439314" y="5422840"/>
            <a:ext cx="3912755" cy="1319715"/>
          </a:xfrm>
          <a:prstGeom prst="roundRect">
            <a:avLst>
              <a:gd name="adj" fmla="val 228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67466" y="4483505"/>
            <a:ext cx="405645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　　　　　　在</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513413" y="5524424"/>
            <a:ext cx="3529969" cy="1169241"/>
            <a:chOff x="513166" y="5422839"/>
            <a:chExt cx="3528272" cy="1270825"/>
          </a:xfrm>
        </p:grpSpPr>
        <p:grpSp>
          <p:nvGrpSpPr>
            <p:cNvPr id="3" name="グループ化 2"/>
            <p:cNvGrpSpPr/>
            <p:nvPr/>
          </p:nvGrpSpPr>
          <p:grpSpPr>
            <a:xfrm>
              <a:off x="513166" y="5422839"/>
              <a:ext cx="3528272" cy="1270825"/>
              <a:chOff x="513166" y="5422839"/>
              <a:chExt cx="3528272" cy="1270825"/>
            </a:xfrm>
          </p:grpSpPr>
          <p:sp>
            <p:nvSpPr>
              <p:cNvPr id="23" name="角丸四角形 22"/>
              <p:cNvSpPr/>
              <p:nvPr/>
            </p:nvSpPr>
            <p:spPr>
              <a:xfrm>
                <a:off x="714815" y="5422839"/>
                <a:ext cx="1091596" cy="20512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市　長</a:t>
                </a:r>
                <a:endParaRPr kumimoji="1" lang="ja-JP" altLang="en-US" sz="1100" dirty="0">
                  <a:solidFill>
                    <a:schemeClr val="tx1"/>
                  </a:solidFill>
                </a:endParaRPr>
              </a:p>
            </p:txBody>
          </p:sp>
          <p:grpSp>
            <p:nvGrpSpPr>
              <p:cNvPr id="24" name="グループ化 23"/>
              <p:cNvGrpSpPr/>
              <p:nvPr/>
            </p:nvGrpSpPr>
            <p:grpSpPr>
              <a:xfrm>
                <a:off x="984862" y="5627968"/>
                <a:ext cx="2977597" cy="241102"/>
                <a:chOff x="544715" y="2204864"/>
                <a:chExt cx="2274297" cy="504056"/>
              </a:xfrm>
            </p:grpSpPr>
            <p:cxnSp>
              <p:nvCxnSpPr>
                <p:cNvPr id="35" name="直線矢印コネクタ 34"/>
                <p:cNvCxnSpPr/>
                <p:nvPr/>
              </p:nvCxnSpPr>
              <p:spPr>
                <a:xfrm>
                  <a:off x="544715" y="2492895"/>
                  <a:ext cx="2274297"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38097" y="2204864"/>
                  <a:ext cx="0" cy="288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52584" y="2492895"/>
                  <a:ext cx="0" cy="21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正方形/長方形 24"/>
              <p:cNvSpPr/>
              <p:nvPr/>
            </p:nvSpPr>
            <p:spPr>
              <a:xfrm>
                <a:off x="612148" y="5874957"/>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6" name="正方形/長方形 25"/>
              <p:cNvSpPr/>
              <p:nvPr/>
            </p:nvSpPr>
            <p:spPr>
              <a:xfrm>
                <a:off x="1604772" y="5874957"/>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7" name="正方形/長方形 26"/>
              <p:cNvSpPr/>
              <p:nvPr/>
            </p:nvSpPr>
            <p:spPr>
              <a:xfrm>
                <a:off x="2604951" y="5877360"/>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8" name="角丸四角形 27"/>
              <p:cNvSpPr/>
              <p:nvPr/>
            </p:nvSpPr>
            <p:spPr>
              <a:xfrm>
                <a:off x="1910018" y="5422839"/>
                <a:ext cx="1020391" cy="20479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教育委員会</a:t>
                </a:r>
                <a:endParaRPr kumimoji="1" lang="ja-JP" altLang="en-US" sz="1100" dirty="0">
                  <a:solidFill>
                    <a:schemeClr val="tx1"/>
                  </a:solidFill>
                </a:endParaRPr>
              </a:p>
            </p:txBody>
          </p:sp>
          <p:sp>
            <p:nvSpPr>
              <p:cNvPr id="29" name="角丸四角形 28"/>
              <p:cNvSpPr/>
              <p:nvPr/>
            </p:nvSpPr>
            <p:spPr>
              <a:xfrm>
                <a:off x="3022373" y="5422839"/>
                <a:ext cx="940086" cy="20316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議　会</a:t>
                </a:r>
                <a:endParaRPr kumimoji="1" lang="ja-JP" altLang="en-US" sz="1100" dirty="0">
                  <a:solidFill>
                    <a:schemeClr val="tx1"/>
                  </a:solidFill>
                </a:endParaRPr>
              </a:p>
            </p:txBody>
          </p:sp>
          <p:sp>
            <p:nvSpPr>
              <p:cNvPr id="30" name="角丸四角形 29"/>
              <p:cNvSpPr/>
              <p:nvPr/>
            </p:nvSpPr>
            <p:spPr>
              <a:xfrm>
                <a:off x="612148" y="6502479"/>
                <a:ext cx="3350311" cy="191185"/>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rPr>
                  <a:t>市　　　　　民</a:t>
                </a:r>
                <a:endParaRPr kumimoji="1" lang="ja-JP" altLang="en-US" sz="1300"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a:off x="1728824" y="6272028"/>
                <a:ext cx="0" cy="20305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916587" y="6255074"/>
                <a:ext cx="0" cy="203052"/>
              </a:xfrm>
              <a:prstGeom prst="straightConnector1">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13166" y="6282474"/>
                <a:ext cx="1483483" cy="174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（サービスの提供）</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557955" y="6284343"/>
                <a:ext cx="1483483" cy="174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1960786" y="5761549"/>
              <a:ext cx="991412" cy="112871"/>
              <a:chOff x="1967081" y="5601482"/>
              <a:chExt cx="915590" cy="112871"/>
            </a:xfrm>
          </p:grpSpPr>
          <p:cxnSp>
            <p:nvCxnSpPr>
              <p:cNvPr id="17" name="直線コネクタ 16"/>
              <p:cNvCxnSpPr/>
              <p:nvPr/>
            </p:nvCxnSpPr>
            <p:spPr>
              <a:xfrm>
                <a:off x="1967081" y="5601482"/>
                <a:ext cx="0" cy="110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882671" y="5604008"/>
                <a:ext cx="0" cy="110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2" name="角丸四角形 41"/>
          <p:cNvSpPr/>
          <p:nvPr/>
        </p:nvSpPr>
        <p:spPr>
          <a:xfrm>
            <a:off x="5175707" y="4483505"/>
            <a:ext cx="4500000" cy="230167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人口２７０万人に、４人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or</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６人の公選区長</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住民に身近な行政サービスを提供するため、現在の２４区単位に地域自治区・地域協議会を設置</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0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各特別区に教育委員会や児童相談所、保健所を設置</a:t>
            </a:r>
            <a:endParaRPr lang="en-US" altLang="ja-JP"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5" name="角丸四角形 74"/>
          <p:cNvSpPr/>
          <p:nvPr/>
        </p:nvSpPr>
        <p:spPr>
          <a:xfrm>
            <a:off x="5296363" y="5532350"/>
            <a:ext cx="1716192" cy="1194761"/>
          </a:xfrm>
          <a:prstGeom prst="roundRect">
            <a:avLst>
              <a:gd name="adj" fmla="val 1027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5" name="Rectangle 10"/>
          <p:cNvSpPr>
            <a:spLocks noChangeArrowheads="1"/>
          </p:cNvSpPr>
          <p:nvPr/>
        </p:nvSpPr>
        <p:spPr bwMode="auto">
          <a:xfrm>
            <a:off x="8755425" y="6036629"/>
            <a:ext cx="839776" cy="176172"/>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175707" y="4493112"/>
            <a:ext cx="4500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特別区設置後</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252182" y="4258603"/>
            <a:ext cx="1398535" cy="198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イメージ</a:t>
            </a:r>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endParaRPr kumimoji="1" lang="ja-JP" altLang="en-US" sz="1600" dirty="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86" name="右矢印 85"/>
          <p:cNvSpPr/>
          <p:nvPr/>
        </p:nvSpPr>
        <p:spPr>
          <a:xfrm>
            <a:off x="4678376" y="4875445"/>
            <a:ext cx="247523" cy="144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p:cNvGrpSpPr/>
          <p:nvPr/>
        </p:nvGrpSpPr>
        <p:grpSpPr>
          <a:xfrm>
            <a:off x="239110" y="546942"/>
            <a:ext cx="9468703" cy="1023024"/>
            <a:chOff x="375475" y="5716705"/>
            <a:chExt cx="9464151" cy="1023024"/>
          </a:xfrm>
        </p:grpSpPr>
        <p:sp>
          <p:nvSpPr>
            <p:cNvPr id="79" name="正方形/長方形 78"/>
            <p:cNvSpPr/>
            <p:nvPr/>
          </p:nvSpPr>
          <p:spPr>
            <a:xfrm>
              <a:off x="391263" y="5983729"/>
              <a:ext cx="9448363" cy="7560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住民の視点“ に立ったきめ細かいサービスが提供できる仕組み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地域コミュニティ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を維持し、より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住民意見を行政に反映”できる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を整える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375475" y="5716705"/>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視　点</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92" name="グループ化 91"/>
          <p:cNvGrpSpPr/>
          <p:nvPr/>
        </p:nvGrpSpPr>
        <p:grpSpPr>
          <a:xfrm>
            <a:off x="5384262" y="5487654"/>
            <a:ext cx="1562627" cy="1199154"/>
            <a:chOff x="5381674" y="5487654"/>
            <a:chExt cx="1561876" cy="1199154"/>
          </a:xfrm>
        </p:grpSpPr>
        <p:sp>
          <p:nvSpPr>
            <p:cNvPr id="76" name="角丸四角形 75"/>
            <p:cNvSpPr/>
            <p:nvPr/>
          </p:nvSpPr>
          <p:spPr>
            <a:xfrm>
              <a:off x="5487445" y="6567525"/>
              <a:ext cx="1334439" cy="11928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区　民</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80" name="正方形/長方形 79"/>
            <p:cNvSpPr/>
            <p:nvPr/>
          </p:nvSpPr>
          <p:spPr>
            <a:xfrm>
              <a:off x="5400632" y="5910828"/>
              <a:ext cx="1517858" cy="545655"/>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400" dirty="0" smtClean="0">
                <a:solidFill>
                  <a:schemeClr val="tx1"/>
                </a:solidFill>
              </a:endParaRPr>
            </a:p>
            <a:p>
              <a:pPr algn="ctr"/>
              <a:endParaRPr lang="en-US" altLang="ja-JP" sz="300" dirty="0" smtClean="0">
                <a:solidFill>
                  <a:schemeClr val="tx1"/>
                </a:solidFill>
              </a:endParaRPr>
            </a:p>
            <a:p>
              <a:pPr algn="ctr"/>
              <a:r>
                <a:rPr lang="ja-JP" altLang="en-US" sz="700" dirty="0" smtClean="0">
                  <a:solidFill>
                    <a:schemeClr val="tx1"/>
                  </a:solidFill>
                </a:rPr>
                <a:t>地域自治区</a:t>
              </a:r>
              <a:endParaRPr lang="en-US" altLang="ja-JP" sz="700" dirty="0" smtClean="0">
                <a:solidFill>
                  <a:schemeClr val="tx1"/>
                </a:solidFill>
              </a:endParaRPr>
            </a:p>
            <a:p>
              <a:pPr algn="ctr"/>
              <a:endParaRPr lang="en-US" altLang="ja-JP" sz="800" dirty="0" smtClean="0">
                <a:solidFill>
                  <a:schemeClr val="tx1"/>
                </a:solidFill>
              </a:endParaRPr>
            </a:p>
            <a:p>
              <a:pPr algn="ctr"/>
              <a:endParaRPr lang="en-US" altLang="ja-JP" sz="700" dirty="0" smtClean="0">
                <a:solidFill>
                  <a:schemeClr val="tx1"/>
                </a:solidFill>
              </a:endParaRPr>
            </a:p>
            <a:p>
              <a:pPr algn="ctr"/>
              <a:endParaRPr lang="en-US" altLang="ja-JP" sz="700" dirty="0" smtClean="0">
                <a:solidFill>
                  <a:schemeClr val="tx1"/>
                </a:solidFill>
              </a:endParaRPr>
            </a:p>
            <a:p>
              <a:pPr algn="ctr"/>
              <a:endParaRPr kumimoji="1" lang="en-US" altLang="ja-JP" sz="900" dirty="0">
                <a:solidFill>
                  <a:schemeClr val="tx1"/>
                </a:solidFill>
              </a:endParaRPr>
            </a:p>
            <a:p>
              <a:pPr algn="ctr"/>
              <a:endParaRPr kumimoji="1" lang="ja-JP" altLang="en-US" sz="600" dirty="0">
                <a:solidFill>
                  <a:schemeClr val="tx1"/>
                </a:solidFill>
              </a:endParaRPr>
            </a:p>
          </p:txBody>
        </p:sp>
        <p:cxnSp>
          <p:nvCxnSpPr>
            <p:cNvPr id="81" name="直線矢印コネクタ 80"/>
            <p:cNvCxnSpPr/>
            <p:nvPr/>
          </p:nvCxnSpPr>
          <p:spPr>
            <a:xfrm>
              <a:off x="6526816" y="6442419"/>
              <a:ext cx="0" cy="121384"/>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5738999" y="6446162"/>
              <a:ext cx="0" cy="129828"/>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5527728" y="6077300"/>
              <a:ext cx="194560" cy="327875"/>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a:t>
              </a:r>
              <a:r>
                <a:rPr lang="ja-JP" altLang="en-US" sz="500" dirty="0">
                  <a:solidFill>
                    <a:schemeClr val="tx1"/>
                  </a:solidFill>
                  <a:latin typeface="Meiryo UI" panose="020B0604030504040204" pitchFamily="50" charset="-128"/>
                  <a:ea typeface="Meiryo UI" panose="020B0604030504040204" pitchFamily="50" charset="-128"/>
                </a:rPr>
                <a:t>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84" name="直線コネクタ 83"/>
            <p:cNvCxnSpPr>
              <a:endCxn id="83" idx="0"/>
            </p:cNvCxnSpPr>
            <p:nvPr/>
          </p:nvCxnSpPr>
          <p:spPr>
            <a:xfrm>
              <a:off x="5624850" y="5771216"/>
              <a:ext cx="159" cy="306084"/>
            </a:xfrm>
            <a:prstGeom prst="lin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角丸四角形 73"/>
            <p:cNvSpPr/>
            <p:nvPr/>
          </p:nvSpPr>
          <p:spPr>
            <a:xfrm>
              <a:off x="5381674" y="5689712"/>
              <a:ext cx="467183" cy="172373"/>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 dirty="0" smtClean="0">
                <a:solidFill>
                  <a:schemeClr val="tx1"/>
                </a:solidFill>
              </a:endParaRPr>
            </a:p>
            <a:p>
              <a:pPr algn="ctr">
                <a:lnSpc>
                  <a:spcPts val="500"/>
                </a:lnSpc>
              </a:pPr>
              <a:r>
                <a:rPr kumimoji="1" lang="ja-JP" altLang="en-US" sz="600" dirty="0" smtClean="0">
                  <a:solidFill>
                    <a:schemeClr val="tx1"/>
                  </a:solidFill>
                </a:rPr>
                <a:t>区長</a:t>
              </a:r>
              <a:endParaRPr kumimoji="1" lang="en-US" altLang="ja-JP" sz="600" dirty="0" smtClean="0">
                <a:solidFill>
                  <a:schemeClr val="tx1"/>
                </a:solidFill>
              </a:endParaRPr>
            </a:p>
            <a:p>
              <a:pPr algn="ctr">
                <a:lnSpc>
                  <a:spcPts val="500"/>
                </a:lnSpc>
              </a:pPr>
              <a:r>
                <a:rPr lang="ja-JP" altLang="en-US" sz="400" dirty="0" smtClean="0">
                  <a:solidFill>
                    <a:schemeClr val="tx1"/>
                  </a:solidFill>
                </a:rPr>
                <a:t>（公選職）</a:t>
              </a:r>
              <a:endParaRPr kumimoji="1" lang="ja-JP" altLang="en-US" sz="400" dirty="0">
                <a:solidFill>
                  <a:schemeClr val="tx1"/>
                </a:solidFill>
              </a:endParaRPr>
            </a:p>
          </p:txBody>
        </p:sp>
        <p:sp>
          <p:nvSpPr>
            <p:cNvPr id="65" name="角丸四角形 64"/>
            <p:cNvSpPr/>
            <p:nvPr/>
          </p:nvSpPr>
          <p:spPr>
            <a:xfrm>
              <a:off x="6476367" y="5690812"/>
              <a:ext cx="467183" cy="16351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議会</a:t>
              </a:r>
              <a:endParaRPr kumimoji="1" lang="ja-JP" altLang="en-US" sz="800" dirty="0">
                <a:solidFill>
                  <a:schemeClr val="tx1"/>
                </a:solidFill>
              </a:endParaRPr>
            </a:p>
          </p:txBody>
        </p:sp>
        <p:sp>
          <p:nvSpPr>
            <p:cNvPr id="66" name="角丸四角形 65"/>
            <p:cNvSpPr/>
            <p:nvPr/>
          </p:nvSpPr>
          <p:spPr>
            <a:xfrm>
              <a:off x="5933001" y="5698568"/>
              <a:ext cx="467183" cy="16351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rPr>
                <a:t>教育</a:t>
              </a:r>
              <a:endParaRPr lang="en-US" altLang="ja-JP" sz="500" dirty="0">
                <a:solidFill>
                  <a:schemeClr val="tx1"/>
                </a:solidFill>
              </a:endParaRPr>
            </a:p>
            <a:p>
              <a:pPr algn="ctr"/>
              <a:r>
                <a:rPr lang="ja-JP" altLang="en-US" sz="500" dirty="0" smtClean="0">
                  <a:solidFill>
                    <a:schemeClr val="tx1"/>
                  </a:solidFill>
                </a:rPr>
                <a:t>委員会</a:t>
              </a:r>
              <a:endParaRPr kumimoji="1" lang="ja-JP" altLang="en-US" sz="500" dirty="0">
                <a:solidFill>
                  <a:schemeClr val="tx1"/>
                </a:solidFill>
              </a:endParaRPr>
            </a:p>
          </p:txBody>
        </p:sp>
        <p:sp>
          <p:nvSpPr>
            <p:cNvPr id="67" name="正方形/長方形 66"/>
            <p:cNvSpPr/>
            <p:nvPr/>
          </p:nvSpPr>
          <p:spPr>
            <a:xfrm>
              <a:off x="5811710" y="6080865"/>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sp>
          <p:nvSpPr>
            <p:cNvPr id="68" name="正方形/長方形 67"/>
            <p:cNvSpPr/>
            <p:nvPr/>
          </p:nvSpPr>
          <p:spPr>
            <a:xfrm>
              <a:off x="6116288" y="6078528"/>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69" name="直線コネクタ 68"/>
            <p:cNvCxnSpPr/>
            <p:nvPr/>
          </p:nvCxnSpPr>
          <p:spPr>
            <a:xfrm flipH="1">
              <a:off x="5629671" y="6006992"/>
              <a:ext cx="9349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214800" y="600690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rot="5400000">
              <a:off x="6074164" y="5377683"/>
              <a:ext cx="248393" cy="4683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kumimoji="1" lang="ja-JP" altLang="en-US" sz="1000" b="1" dirty="0" smtClean="0">
                  <a:solidFill>
                    <a:schemeClr val="tx1"/>
                  </a:solidFill>
                  <a:latin typeface="ＭＳ Ｐゴシック" panose="020B0600070205080204" pitchFamily="50" charset="-128"/>
                  <a:ea typeface="ＭＳ Ｐゴシック" panose="020B0600070205080204" pitchFamily="50" charset="-128"/>
                </a:rPr>
                <a:t>Ａ 区</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89" name="直線コネクタ 88"/>
            <p:cNvCxnSpPr/>
            <p:nvPr/>
          </p:nvCxnSpPr>
          <p:spPr>
            <a:xfrm>
              <a:off x="5909952" y="6011655"/>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角丸四角形 92"/>
          <p:cNvSpPr/>
          <p:nvPr/>
        </p:nvSpPr>
        <p:spPr>
          <a:xfrm>
            <a:off x="7136039" y="5524424"/>
            <a:ext cx="1716192" cy="1194761"/>
          </a:xfrm>
          <a:prstGeom prst="roundRect">
            <a:avLst>
              <a:gd name="adj" fmla="val 1027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94" name="グループ化 93"/>
          <p:cNvGrpSpPr/>
          <p:nvPr/>
        </p:nvGrpSpPr>
        <p:grpSpPr>
          <a:xfrm>
            <a:off x="7223939" y="5473790"/>
            <a:ext cx="1562627" cy="1205092"/>
            <a:chOff x="5381674" y="5481716"/>
            <a:chExt cx="1561876" cy="1205092"/>
          </a:xfrm>
        </p:grpSpPr>
        <p:sp>
          <p:nvSpPr>
            <p:cNvPr id="95" name="角丸四角形 94"/>
            <p:cNvSpPr/>
            <p:nvPr/>
          </p:nvSpPr>
          <p:spPr>
            <a:xfrm>
              <a:off x="5487445" y="6567525"/>
              <a:ext cx="1334439" cy="11928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区　民</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96" name="正方形/長方形 95"/>
            <p:cNvSpPr/>
            <p:nvPr/>
          </p:nvSpPr>
          <p:spPr>
            <a:xfrm>
              <a:off x="5400632" y="5910828"/>
              <a:ext cx="1517858" cy="545655"/>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400" dirty="0" smtClean="0">
                <a:solidFill>
                  <a:schemeClr val="tx1"/>
                </a:solidFill>
              </a:endParaRPr>
            </a:p>
            <a:p>
              <a:pPr algn="ctr"/>
              <a:endParaRPr lang="en-US" altLang="ja-JP" sz="300" dirty="0" smtClean="0">
                <a:solidFill>
                  <a:schemeClr val="tx1"/>
                </a:solidFill>
              </a:endParaRPr>
            </a:p>
            <a:p>
              <a:pPr algn="ctr"/>
              <a:r>
                <a:rPr lang="ja-JP" altLang="en-US" sz="700" dirty="0" smtClean="0">
                  <a:solidFill>
                    <a:schemeClr val="tx1"/>
                  </a:solidFill>
                </a:rPr>
                <a:t>地域自治区</a:t>
              </a:r>
              <a:endParaRPr lang="en-US" altLang="ja-JP" sz="700" dirty="0" smtClean="0">
                <a:solidFill>
                  <a:schemeClr val="tx1"/>
                </a:solidFill>
              </a:endParaRPr>
            </a:p>
            <a:p>
              <a:pPr algn="ctr"/>
              <a:endParaRPr lang="en-US" altLang="ja-JP" sz="800" dirty="0" smtClean="0">
                <a:solidFill>
                  <a:schemeClr val="tx1"/>
                </a:solidFill>
              </a:endParaRPr>
            </a:p>
            <a:p>
              <a:pPr algn="ctr"/>
              <a:endParaRPr lang="en-US" altLang="ja-JP" sz="700" dirty="0" smtClean="0">
                <a:solidFill>
                  <a:schemeClr val="tx1"/>
                </a:solidFill>
              </a:endParaRPr>
            </a:p>
            <a:p>
              <a:pPr algn="ctr"/>
              <a:endParaRPr lang="en-US" altLang="ja-JP" sz="700" dirty="0" smtClean="0">
                <a:solidFill>
                  <a:schemeClr val="tx1"/>
                </a:solidFill>
              </a:endParaRPr>
            </a:p>
            <a:p>
              <a:pPr algn="ctr"/>
              <a:endParaRPr kumimoji="1" lang="en-US" altLang="ja-JP" sz="900" dirty="0">
                <a:solidFill>
                  <a:schemeClr val="tx1"/>
                </a:solidFill>
              </a:endParaRPr>
            </a:p>
            <a:p>
              <a:pPr algn="ctr"/>
              <a:endParaRPr kumimoji="1" lang="ja-JP" altLang="en-US" sz="600" dirty="0">
                <a:solidFill>
                  <a:schemeClr val="tx1"/>
                </a:solidFill>
              </a:endParaRPr>
            </a:p>
          </p:txBody>
        </p:sp>
        <p:cxnSp>
          <p:nvCxnSpPr>
            <p:cNvPr id="97" name="直線矢印コネクタ 96"/>
            <p:cNvCxnSpPr/>
            <p:nvPr/>
          </p:nvCxnSpPr>
          <p:spPr>
            <a:xfrm>
              <a:off x="6526816" y="6442419"/>
              <a:ext cx="0" cy="121384"/>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5738999" y="6446162"/>
              <a:ext cx="0" cy="129828"/>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5527728" y="6077300"/>
              <a:ext cx="194560" cy="327875"/>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a:t>
              </a:r>
              <a:r>
                <a:rPr lang="ja-JP" altLang="en-US" sz="500" dirty="0">
                  <a:solidFill>
                    <a:schemeClr val="tx1"/>
                  </a:solidFill>
                  <a:latin typeface="Meiryo UI" panose="020B0604030504040204" pitchFamily="50" charset="-128"/>
                  <a:ea typeface="Meiryo UI" panose="020B0604030504040204" pitchFamily="50" charset="-128"/>
                </a:rPr>
                <a:t>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100" name="直線コネクタ 99"/>
            <p:cNvCxnSpPr>
              <a:endCxn id="99" idx="0"/>
            </p:cNvCxnSpPr>
            <p:nvPr/>
          </p:nvCxnSpPr>
          <p:spPr>
            <a:xfrm>
              <a:off x="5624850" y="5771216"/>
              <a:ext cx="159" cy="306084"/>
            </a:xfrm>
            <a:prstGeom prst="lin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角丸四角形 100"/>
            <p:cNvSpPr/>
            <p:nvPr/>
          </p:nvSpPr>
          <p:spPr>
            <a:xfrm>
              <a:off x="5381674" y="5683774"/>
              <a:ext cx="467183" cy="172373"/>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 dirty="0" smtClean="0">
                <a:solidFill>
                  <a:schemeClr val="tx1"/>
                </a:solidFill>
              </a:endParaRPr>
            </a:p>
            <a:p>
              <a:pPr algn="ctr">
                <a:lnSpc>
                  <a:spcPts val="500"/>
                </a:lnSpc>
              </a:pPr>
              <a:r>
                <a:rPr kumimoji="1" lang="ja-JP" altLang="en-US" sz="600" dirty="0" smtClean="0">
                  <a:solidFill>
                    <a:schemeClr val="tx1"/>
                  </a:solidFill>
                </a:rPr>
                <a:t>区長</a:t>
              </a:r>
              <a:endParaRPr kumimoji="1" lang="en-US" altLang="ja-JP" sz="600" dirty="0" smtClean="0">
                <a:solidFill>
                  <a:schemeClr val="tx1"/>
                </a:solidFill>
              </a:endParaRPr>
            </a:p>
            <a:p>
              <a:pPr algn="ctr">
                <a:lnSpc>
                  <a:spcPts val="500"/>
                </a:lnSpc>
              </a:pPr>
              <a:r>
                <a:rPr lang="ja-JP" altLang="en-US" sz="400" dirty="0" smtClean="0">
                  <a:solidFill>
                    <a:schemeClr val="tx1"/>
                  </a:solidFill>
                </a:rPr>
                <a:t>（公選職）</a:t>
              </a:r>
              <a:endParaRPr kumimoji="1" lang="ja-JP" altLang="en-US" sz="400" dirty="0">
                <a:solidFill>
                  <a:schemeClr val="tx1"/>
                </a:solidFill>
              </a:endParaRPr>
            </a:p>
          </p:txBody>
        </p:sp>
        <p:sp>
          <p:nvSpPr>
            <p:cNvPr id="102" name="角丸四角形 101"/>
            <p:cNvSpPr/>
            <p:nvPr/>
          </p:nvSpPr>
          <p:spPr>
            <a:xfrm>
              <a:off x="6476367" y="5684874"/>
              <a:ext cx="467183" cy="16351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議会</a:t>
              </a:r>
              <a:endParaRPr kumimoji="1" lang="ja-JP" altLang="en-US" sz="800" dirty="0">
                <a:solidFill>
                  <a:schemeClr val="tx1"/>
                </a:solidFill>
              </a:endParaRPr>
            </a:p>
          </p:txBody>
        </p:sp>
        <p:sp>
          <p:nvSpPr>
            <p:cNvPr id="103" name="角丸四角形 102"/>
            <p:cNvSpPr/>
            <p:nvPr/>
          </p:nvSpPr>
          <p:spPr>
            <a:xfrm>
              <a:off x="5933001" y="5692630"/>
              <a:ext cx="467183" cy="16351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rPr>
                <a:t>教育</a:t>
              </a:r>
              <a:endParaRPr lang="en-US" altLang="ja-JP" sz="500" dirty="0">
                <a:solidFill>
                  <a:schemeClr val="tx1"/>
                </a:solidFill>
              </a:endParaRPr>
            </a:p>
            <a:p>
              <a:pPr algn="ctr"/>
              <a:r>
                <a:rPr lang="ja-JP" altLang="en-US" sz="500" dirty="0" smtClean="0">
                  <a:solidFill>
                    <a:schemeClr val="tx1"/>
                  </a:solidFill>
                </a:rPr>
                <a:t>委員会</a:t>
              </a:r>
              <a:endParaRPr kumimoji="1" lang="ja-JP" altLang="en-US" sz="500" dirty="0">
                <a:solidFill>
                  <a:schemeClr val="tx1"/>
                </a:solidFill>
              </a:endParaRPr>
            </a:p>
          </p:txBody>
        </p:sp>
        <p:sp>
          <p:nvSpPr>
            <p:cNvPr id="104" name="正方形/長方形 103"/>
            <p:cNvSpPr/>
            <p:nvPr/>
          </p:nvSpPr>
          <p:spPr>
            <a:xfrm>
              <a:off x="5811710" y="6080865"/>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6116288" y="6078528"/>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106" name="直線コネクタ 105"/>
            <p:cNvCxnSpPr/>
            <p:nvPr/>
          </p:nvCxnSpPr>
          <p:spPr>
            <a:xfrm flipH="1">
              <a:off x="5629671" y="6006992"/>
              <a:ext cx="9349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6214800" y="600690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rot="5400000">
              <a:off x="6074164" y="5371745"/>
              <a:ext cx="248393" cy="4683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Ｂ</a:t>
              </a:r>
              <a:r>
                <a:rPr kumimoji="1" lang="ja-JP" altLang="en-US" sz="1000" b="1" dirty="0" smtClean="0">
                  <a:solidFill>
                    <a:schemeClr val="tx1"/>
                  </a:solidFill>
                  <a:latin typeface="ＭＳ Ｐゴシック" panose="020B0600070205080204" pitchFamily="50" charset="-128"/>
                  <a:ea typeface="ＭＳ Ｐゴシック" panose="020B0600070205080204" pitchFamily="50" charset="-128"/>
                </a:rPr>
                <a:t> 区</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9" name="直線コネクタ 108"/>
            <p:cNvCxnSpPr/>
            <p:nvPr/>
          </p:nvCxnSpPr>
          <p:spPr>
            <a:xfrm>
              <a:off x="5909952" y="6011655"/>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正方形/長方形 7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５</a:t>
            </a:r>
            <a:r>
              <a:rPr lang="ja-JP" altLang="en-US" sz="2000" b="1" dirty="0" smtClean="0">
                <a:solidFill>
                  <a:prstClr val="black"/>
                </a:solidFill>
                <a:latin typeface="Meiryo UI" pitchFamily="50" charset="-128"/>
                <a:ea typeface="Meiryo UI" pitchFamily="50" charset="-128"/>
                <a:cs typeface="Meiryo UI" pitchFamily="50" charset="-128"/>
              </a:rPr>
              <a:t>　大阪</a:t>
            </a:r>
            <a:r>
              <a:rPr lang="ja-JP" altLang="en-US" sz="2000" b="1" dirty="0">
                <a:solidFill>
                  <a:prstClr val="black"/>
                </a:solidFill>
                <a:latin typeface="Meiryo UI" pitchFamily="50" charset="-128"/>
                <a:ea typeface="Meiryo UI" pitchFamily="50" charset="-128"/>
                <a:cs typeface="Meiryo UI" pitchFamily="50" charset="-128"/>
              </a:rPr>
              <a:t>における特別区制度　</a:t>
            </a:r>
            <a:r>
              <a:rPr lang="ja-JP" altLang="en-US" sz="2000" b="1" dirty="0" smtClean="0">
                <a:solidFill>
                  <a:prstClr val="black"/>
                </a:solidFill>
                <a:latin typeface="Meiryo UI" pitchFamily="50" charset="-128"/>
                <a:ea typeface="Meiryo UI" pitchFamily="50" charset="-128"/>
                <a:cs typeface="Meiryo UI" pitchFamily="50" charset="-128"/>
              </a:rPr>
              <a:t>～特別区設置の意義・効果～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90"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１１</a:t>
            </a:r>
          </a:p>
        </p:txBody>
      </p:sp>
    </p:spTree>
    <p:extLst>
      <p:ext uri="{BB962C8B-B14F-4D97-AF65-F5344CB8AC3E}">
        <p14:creationId xmlns:p14="http://schemas.microsoft.com/office/powerpoint/2010/main" val="3632474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93021551"/>
              </p:ext>
            </p:extLst>
          </p:nvPr>
        </p:nvGraphicFramePr>
        <p:xfrm>
          <a:off x="797330" y="655686"/>
          <a:ext cx="8892988" cy="2547620"/>
        </p:xfrm>
        <a:graphic>
          <a:graphicData uri="http://schemas.openxmlformats.org/drawingml/2006/table">
            <a:tbl>
              <a:tblPr firstRow="1" bandRow="1">
                <a:tableStyleId>{5940675A-B579-460E-94D1-54222C63F5DA}</a:tableStyleId>
              </a:tblPr>
              <a:tblGrid>
                <a:gridCol w="2904480"/>
                <a:gridCol w="3042338"/>
                <a:gridCol w="2946170"/>
              </a:tblGrid>
              <a:tr h="450324">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住民ニーズへの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迅速・的確な対応</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住民に身近な行政の実現</a:t>
                      </a:r>
                      <a:endParaRPr kumimoji="1" lang="en-US" altLang="ja-JP" sz="16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住民に身近な地域での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政策決定</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r>
              <a:tr h="909839">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◆住民の利便性を確保するため、</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区役所を設置</a:t>
                      </a:r>
                      <a:endParaRPr kumimoji="1" lang="en-US" altLang="ja-JP"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◆地域の声を施策に反映させるため、</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24</a:t>
                      </a: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　 区に「区政会議」を設置</a:t>
                      </a:r>
                    </a:p>
                  </a:txBody>
                  <a:tcPr marL="99060" marR="99060">
                    <a:lnB w="12700" cap="flat" cmpd="sng" algn="ctr">
                      <a:solidFill>
                        <a:schemeClr val="tx1"/>
                      </a:solidFill>
                      <a:prstDash val="sysDash"/>
                      <a:round/>
                      <a:headEnd type="none" w="med" len="med"/>
                      <a:tailEnd type="none" w="med" len="med"/>
                    </a:lnB>
                  </a:tcPr>
                </a:tc>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◆１人の市長と１つの議会で</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270</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万人の住</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50" b="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民ニーズを把握、施策を最終決定</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tx1"/>
                      </a:solidFill>
                      <a:prstDash val="sysDash"/>
                      <a:round/>
                      <a:headEnd type="none" w="med" len="med"/>
                      <a:tailEnd type="none" w="med" len="med"/>
                    </a:lnB>
                  </a:tcPr>
                </a:tc>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◆市長のもとで、地域の身近な事務の一部</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　 について区長が判断</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tx1"/>
                      </a:solidFill>
                      <a:prstDash val="sysDash"/>
                      <a:round/>
                      <a:headEnd type="none" w="med" len="med"/>
                      <a:tailEnd type="none" w="med" len="med"/>
                    </a:lnB>
                  </a:tcPr>
                </a:tc>
              </a:tr>
              <a:tr h="944303">
                <a:tc gridSpan="2">
                  <a:txBody>
                    <a:bodyPr/>
                    <a:lstStyle/>
                    <a:p>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・人口</a:t>
                      </a:r>
                      <a:r>
                        <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270</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万人の大阪市では、市長自らが住民ニーズを把握するなどのきめ細か</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err="1" smtClean="0">
                          <a:latin typeface="ＭＳ ゴシック" panose="020B0609070205080204" pitchFamily="49" charset="-128"/>
                          <a:ea typeface="ＭＳ ゴシック" panose="020B0609070205080204" pitchFamily="49" charset="-128"/>
                          <a:cs typeface="Meiryo UI" panose="020B0604030504040204" pitchFamily="50" charset="-128"/>
                        </a:rPr>
                        <a:t>い</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対応に限界</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・市域全体を踏まえた政策決定が求められるため、ぞれぞれの地域の実情を</a:t>
                      </a:r>
                      <a:r>
                        <a:rPr kumimoji="1" lang="ja-JP" altLang="en-US" sz="1250" b="0" dirty="0" err="1" smtClean="0">
                          <a:latin typeface="ＭＳ ゴシック" panose="020B0609070205080204" pitchFamily="49" charset="-128"/>
                          <a:ea typeface="ＭＳ ゴシック" panose="020B0609070205080204" pitchFamily="49" charset="-128"/>
                          <a:cs typeface="Meiryo UI" panose="020B0604030504040204" pitchFamily="50" charset="-128"/>
                        </a:rPr>
                        <a:t>踏ま</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えたサービスの展開が困難</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lnT w="12700" cap="flat" cmpd="sng" algn="ctr">
                      <a:solidFill>
                        <a:schemeClr val="tx1"/>
                      </a:solidFill>
                      <a:prstDash val="sysDash"/>
                      <a:round/>
                      <a:headEnd type="none" w="med" len="med"/>
                      <a:tailEnd type="none" w="med" len="med"/>
                    </a:lnT>
                  </a:tcPr>
                </a:tc>
                <a:tc hMerge="1">
                  <a:txBody>
                    <a:bodyPr/>
                    <a:lstStyle/>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ash"/>
                      <a:round/>
                      <a:headEnd type="none" w="med" len="med"/>
                      <a:tailEnd type="none" w="med" len="med"/>
                    </a:lnT>
                  </a:tcPr>
                </a:tc>
                <a:tc>
                  <a:txBody>
                    <a:bodyPr/>
                    <a:lstStyle/>
                    <a:p>
                      <a:r>
                        <a:rPr kumimoji="1" lang="en-US" altLang="ja-JP"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ja-JP" altLang="en-US"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課　題</a:t>
                      </a:r>
                      <a:r>
                        <a:rPr kumimoji="1" lang="en-US" altLang="ja-JP"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a:t>
                      </a: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・予算編成や条例の提案などは市長の</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権限となり、区長の権限としては限</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界</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lnT w="12700" cap="flat" cmpd="sng" algn="ctr">
                      <a:solidFill>
                        <a:schemeClr val="tx1"/>
                      </a:solidFill>
                      <a:prstDash val="sysDash"/>
                      <a:round/>
                      <a:headEnd type="none" w="med" len="med"/>
                      <a:tailEnd type="none" w="med" len="med"/>
                    </a:lnT>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981038075"/>
              </p:ext>
            </p:extLst>
          </p:nvPr>
        </p:nvGraphicFramePr>
        <p:xfrm>
          <a:off x="818542" y="3882164"/>
          <a:ext cx="8970995" cy="2750020"/>
        </p:xfrm>
        <a:graphic>
          <a:graphicData uri="http://schemas.openxmlformats.org/drawingml/2006/table">
            <a:tbl>
              <a:tblPr firstRow="1" bandRow="1">
                <a:tableStyleId>{5940675A-B579-460E-94D1-54222C63F5DA}</a:tableStyleId>
              </a:tblPr>
              <a:tblGrid>
                <a:gridCol w="2920671"/>
                <a:gridCol w="3064450"/>
                <a:gridCol w="2985874"/>
              </a:tblGrid>
              <a:tr h="532177">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住民ニーズへの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迅速・的確な対応</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住民に身近な行政の実現</a:t>
                      </a:r>
                      <a:endParaRPr kumimoji="1" lang="en-US" altLang="ja-JP" sz="16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住民に身近な地域での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政策決定</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r>
              <a:tr h="2217843">
                <a:tc>
                  <a:txBody>
                    <a:bodyPr/>
                    <a:lstStyle/>
                    <a:p>
                      <a:endParaRPr kumimoji="1" lang="en-US" altLang="ja-JP" sz="5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◇選挙で選ばれた区長が、より住民に</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身近な場所で住民提案等を受け止め、</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施策に反映していくことが</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7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◇地域コミュニティの維持や窓口サー</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ビスなどの住民の利便性を確保する</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とともに、住民の意見を区政に反映</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するため、現在の２４区単位に地域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自治区・地域協議会を設置</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◇各特別区</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（４区：将来推計人口</a:t>
                      </a:r>
                      <a:r>
                        <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45</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80</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万人、</a:t>
                      </a:r>
                      <a:endPar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６区：将来推計人口</a:t>
                      </a:r>
                      <a:r>
                        <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30</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55</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万人）</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に、選挙</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で選ばれた区長及び区議会を設置　</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endParaRPr kumimoji="1" lang="en-US" altLang="ja-JP"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首長：１人</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４</a:t>
                      </a:r>
                      <a:r>
                        <a:rPr kumimoji="1" lang="en-US" altLang="ja-JP"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or</a:t>
                      </a:r>
                      <a:r>
                        <a:rPr kumimoji="1" lang="ja-JP" altLang="en-US"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６人</a:t>
                      </a:r>
                      <a:endParaRPr kumimoji="1" lang="en-US" altLang="ja-JP" sz="12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◇教育委員会や児童相談所、保健所が各</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特別区に設置され、包括的なサービス</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が提供できる体制が整備</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endParaRPr kumimoji="1" lang="en-US" altLang="ja-JP" sz="50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◇選挙で選ばれた区長がリーダーシッ</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プを発揮して、区政全般について責</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任をもって判断</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（予算編成や条例の提案なども区長の</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権限）</a:t>
                      </a:r>
                      <a:endParaRPr kumimoji="1" lang="en-US" altLang="ja-JP" sz="1250" b="0" dirty="0" smtClean="0">
                        <a:latin typeface="ＭＳ ゴシック" panose="020B0609070205080204" pitchFamily="49" charset="-128"/>
                        <a:ea typeface="ＭＳ ゴシック" panose="020B0609070205080204" pitchFamily="49" charset="-128"/>
                      </a:endParaRPr>
                    </a:p>
                    <a:p>
                      <a:endParaRPr kumimoji="1" lang="en-US" altLang="ja-JP" sz="700" b="0" dirty="0" smtClean="0">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◇より地域の実情や住民ニーズにあっ</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250" b="0" dirty="0" err="1" smtClean="0">
                          <a:solidFill>
                            <a:schemeClr val="tx1"/>
                          </a:solidFill>
                          <a:latin typeface="ＭＳ ゴシック" panose="020B0609070205080204" pitchFamily="49" charset="-128"/>
                          <a:ea typeface="ＭＳ ゴシック" panose="020B0609070205080204" pitchFamily="49" charset="-128"/>
                        </a:rPr>
                        <a:t>た</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施策を展開することで、住民サー</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ビスを最適化</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txBody>
                  <a:tcPr marL="99060" marR="99060">
                    <a:solidFill>
                      <a:schemeClr val="accent6">
                        <a:lumMod val="20000"/>
                        <a:lumOff val="80000"/>
                      </a:schemeClr>
                    </a:solidFill>
                  </a:tcPr>
                </a:tc>
              </a:tr>
            </a:tbl>
          </a:graphicData>
        </a:graphic>
      </p:graphicFrame>
      <p:sp>
        <p:nvSpPr>
          <p:cNvPr id="15" name="角丸四角形 14"/>
          <p:cNvSpPr/>
          <p:nvPr/>
        </p:nvSpPr>
        <p:spPr>
          <a:xfrm>
            <a:off x="275959" y="809768"/>
            <a:ext cx="433559" cy="229675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6" name="角丸四角形 15"/>
          <p:cNvSpPr/>
          <p:nvPr/>
        </p:nvSpPr>
        <p:spPr>
          <a:xfrm>
            <a:off x="275960" y="3929663"/>
            <a:ext cx="441864" cy="271322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特別区設置後</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14" name="グループ化 13"/>
          <p:cNvGrpSpPr/>
          <p:nvPr/>
        </p:nvGrpSpPr>
        <p:grpSpPr>
          <a:xfrm>
            <a:off x="1835834" y="3325928"/>
            <a:ext cx="6942772" cy="446648"/>
            <a:chOff x="1547664" y="2268434"/>
            <a:chExt cx="6408712" cy="446648"/>
          </a:xfrm>
        </p:grpSpPr>
        <p:sp>
          <p:nvSpPr>
            <p:cNvPr id="17" name="下矢印 16"/>
            <p:cNvSpPr/>
            <p:nvPr/>
          </p:nvSpPr>
          <p:spPr>
            <a:xfrm>
              <a:off x="1547664" y="2283034"/>
              <a:ext cx="6408712"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13396" y="2268434"/>
              <a:ext cx="31861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特別区が設置されれば・・・・</a:t>
              </a:r>
              <a:endParaRPr kumimoji="1"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角丸四角形 18"/>
          <p:cNvSpPr/>
          <p:nvPr/>
        </p:nvSpPr>
        <p:spPr>
          <a:xfrm>
            <a:off x="1357368" y="6270120"/>
            <a:ext cx="7956883" cy="302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より住民に身近な基礎自治体が確立され、きめ細かいサービスが可能に</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533" y="298969"/>
            <a:ext cx="4670362"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住民自治</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の現状と特別区設置後の効果</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27"/>
          <p:cNvSpPr>
            <a:spLocks noChangeArrowheads="1"/>
          </p:cNvSpPr>
          <p:nvPr/>
        </p:nvSpPr>
        <p:spPr bwMode="auto">
          <a:xfrm>
            <a:off x="8898061" y="662126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１２</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0174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６</a:t>
            </a:r>
            <a:r>
              <a:rPr lang="ja-JP" altLang="en-US" sz="2000" b="1" dirty="0" smtClean="0">
                <a:solidFill>
                  <a:prstClr val="black"/>
                </a:solidFill>
                <a:latin typeface="Meiryo UI" pitchFamily="50" charset="-128"/>
                <a:ea typeface="Meiryo UI" pitchFamily="50" charset="-128"/>
                <a:cs typeface="Meiryo UI" pitchFamily="50" charset="-128"/>
              </a:rPr>
              <a:t>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2" name="正方形/長方形 31"/>
          <p:cNvSpPr/>
          <p:nvPr/>
        </p:nvSpPr>
        <p:spPr>
          <a:xfrm>
            <a:off x="272480" y="836712"/>
            <a:ext cx="9365542" cy="4680520"/>
          </a:xfrm>
          <a:prstGeom prst="rect">
            <a:avLst/>
          </a:prstGeom>
          <a:solidFill>
            <a:schemeClr val="accent6">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7" name="角丸四角形 16"/>
          <p:cNvSpPr/>
          <p:nvPr/>
        </p:nvSpPr>
        <p:spPr>
          <a:xfrm>
            <a:off x="632520" y="5661248"/>
            <a:ext cx="9033244" cy="1010285"/>
          </a:xfrm>
          <a:prstGeom prst="roundRect">
            <a:avLst/>
          </a:prstGeom>
          <a:solidFill>
            <a:schemeClr val="accent2">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500" b="1" dirty="0" smtClean="0">
                <a:solidFill>
                  <a:schemeClr val="bg1"/>
                </a:solidFill>
                <a:latin typeface="Meiryo UI" pitchFamily="50" charset="-128"/>
                <a:ea typeface="Meiryo UI" pitchFamily="50" charset="-128"/>
                <a:cs typeface="Meiryo UI" pitchFamily="50" charset="-128"/>
              </a:rPr>
              <a:t>◆大半の施策、予算配分の優先順位付けなどは市長が決定（市域全体（</a:t>
            </a:r>
            <a:r>
              <a:rPr lang="en-US" altLang="ja-JP" sz="1500" b="1" dirty="0" smtClean="0">
                <a:solidFill>
                  <a:schemeClr val="bg1"/>
                </a:solidFill>
                <a:latin typeface="Meiryo UI" pitchFamily="50" charset="-128"/>
                <a:ea typeface="Meiryo UI" pitchFamily="50" charset="-128"/>
                <a:cs typeface="Meiryo UI" pitchFamily="50" charset="-128"/>
              </a:rPr>
              <a:t>270</a:t>
            </a:r>
            <a:r>
              <a:rPr lang="ja-JP" altLang="en-US" sz="1500" b="1" dirty="0" smtClean="0">
                <a:solidFill>
                  <a:schemeClr val="bg1"/>
                </a:solidFill>
                <a:latin typeface="Meiryo UI" pitchFamily="50" charset="-128"/>
                <a:ea typeface="Meiryo UI" pitchFamily="50" charset="-128"/>
                <a:cs typeface="Meiryo UI" pitchFamily="50" charset="-128"/>
              </a:rPr>
              <a:t>万人の大阪市民）を見渡した</a:t>
            </a:r>
            <a:endParaRPr lang="en-US" altLang="ja-JP" sz="1500" b="1" dirty="0" smtClean="0">
              <a:solidFill>
                <a:schemeClr val="bg1"/>
              </a:solidFill>
              <a:latin typeface="Meiryo UI" pitchFamily="50" charset="-128"/>
              <a:ea typeface="Meiryo UI" pitchFamily="50" charset="-128"/>
              <a:cs typeface="Meiryo UI" pitchFamily="50" charset="-128"/>
            </a:endParaRPr>
          </a:p>
          <a:p>
            <a:pPr>
              <a:lnSpc>
                <a:spcPts val="1600"/>
              </a:lnSpc>
            </a:pPr>
            <a:r>
              <a:rPr lang="ja-JP" altLang="en-US" sz="1500" b="1" dirty="0">
                <a:solidFill>
                  <a:schemeClr val="bg1"/>
                </a:solidFill>
                <a:latin typeface="Meiryo UI" pitchFamily="50" charset="-128"/>
                <a:ea typeface="Meiryo UI" pitchFamily="50" charset="-128"/>
                <a:cs typeface="Meiryo UI" pitchFamily="50" charset="-128"/>
              </a:rPr>
              <a:t>　 </a:t>
            </a:r>
            <a:r>
              <a:rPr lang="ja-JP" altLang="en-US" sz="1500" b="1" dirty="0" smtClean="0">
                <a:solidFill>
                  <a:schemeClr val="bg1"/>
                </a:solidFill>
                <a:latin typeface="Meiryo UI" pitchFamily="50" charset="-128"/>
                <a:ea typeface="Meiryo UI" pitchFamily="50" charset="-128"/>
                <a:cs typeface="Meiryo UI" pitchFamily="50" charset="-128"/>
              </a:rPr>
              <a:t>市政運営）</a:t>
            </a:r>
            <a:endParaRPr lang="en-US" altLang="ja-JP" sz="1500" b="1" dirty="0" smtClean="0">
              <a:solidFill>
                <a:schemeClr val="bg1"/>
              </a:solidFill>
              <a:latin typeface="Meiryo UI" pitchFamily="50" charset="-128"/>
              <a:ea typeface="Meiryo UI" pitchFamily="50" charset="-128"/>
              <a:cs typeface="Meiryo UI" pitchFamily="50" charset="-128"/>
            </a:endParaRPr>
          </a:p>
          <a:p>
            <a:endParaRPr lang="en-US" altLang="ja-JP" sz="200" b="1" dirty="0" smtClean="0">
              <a:solidFill>
                <a:schemeClr val="bg1"/>
              </a:solidFill>
              <a:latin typeface="Meiryo UI" pitchFamily="50" charset="-128"/>
              <a:ea typeface="Meiryo UI" pitchFamily="50" charset="-128"/>
              <a:cs typeface="Meiryo UI" pitchFamily="50" charset="-128"/>
            </a:endParaRPr>
          </a:p>
          <a:p>
            <a:r>
              <a:rPr lang="ja-JP" altLang="en-US" sz="1500" b="1" dirty="0" smtClean="0">
                <a:solidFill>
                  <a:schemeClr val="bg1"/>
                </a:solidFill>
                <a:latin typeface="Meiryo UI" pitchFamily="50" charset="-128"/>
                <a:ea typeface="Meiryo UI" pitchFamily="50" charset="-128"/>
                <a:cs typeface="Meiryo UI" pitchFamily="50" charset="-128"/>
              </a:rPr>
              <a:t>◆現在の区長は、地域内の基礎自治に関する施策や事業の</a:t>
            </a:r>
            <a:endParaRPr lang="en-US" altLang="ja-JP" sz="1500" b="1" dirty="0" smtClean="0">
              <a:solidFill>
                <a:schemeClr val="bg1"/>
              </a:solidFill>
              <a:latin typeface="Meiryo UI" pitchFamily="50" charset="-128"/>
              <a:ea typeface="Meiryo UI" pitchFamily="50" charset="-128"/>
              <a:cs typeface="Meiryo UI" pitchFamily="50" charset="-128"/>
            </a:endParaRPr>
          </a:p>
          <a:p>
            <a:r>
              <a:rPr lang="ja-JP" altLang="en-US" sz="1500" b="1" dirty="0">
                <a:solidFill>
                  <a:schemeClr val="bg1"/>
                </a:solidFill>
                <a:latin typeface="Meiryo UI" pitchFamily="50" charset="-128"/>
                <a:ea typeface="Meiryo UI" pitchFamily="50" charset="-128"/>
                <a:cs typeface="Meiryo UI" pitchFamily="50" charset="-128"/>
              </a:rPr>
              <a:t>　</a:t>
            </a:r>
            <a:r>
              <a:rPr lang="ja-JP" altLang="en-US" sz="1500" b="1" dirty="0" smtClean="0">
                <a:solidFill>
                  <a:schemeClr val="bg1"/>
                </a:solidFill>
                <a:latin typeface="Meiryo UI" pitchFamily="50" charset="-128"/>
                <a:ea typeface="Meiryo UI" pitchFamily="50" charset="-128"/>
                <a:cs typeface="Meiryo UI" pitchFamily="50" charset="-128"/>
              </a:rPr>
              <a:t> 一部について判断（決定）</a:t>
            </a:r>
            <a:endParaRPr lang="en-US" altLang="ja-JP" sz="1500" b="1" dirty="0" smtClean="0">
              <a:solidFill>
                <a:schemeClr val="bg1"/>
              </a:solidFill>
              <a:latin typeface="Meiryo UI" pitchFamily="50" charset="-128"/>
              <a:ea typeface="Meiryo UI" pitchFamily="50" charset="-128"/>
              <a:cs typeface="Meiryo UI" pitchFamily="50" charset="-128"/>
            </a:endParaRPr>
          </a:p>
        </p:txBody>
      </p:sp>
      <p:sp>
        <p:nvSpPr>
          <p:cNvPr id="76" name="正方形/長方形 75"/>
          <p:cNvSpPr/>
          <p:nvPr/>
        </p:nvSpPr>
        <p:spPr>
          <a:xfrm>
            <a:off x="13655" y="496265"/>
            <a:ext cx="4322558"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■大阪市における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政運営の現状</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745088" y="2568928"/>
            <a:ext cx="3744416" cy="288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◆市長は、大阪市が抱える実情を踏まえ、自らの責任</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で予算を編成</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3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H28</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年度当初予算</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ts val="14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・一般会計：　１兆</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6,509</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,000</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万円</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ts val="13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うち、人件費、扶助費、公債費で計１兆</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239</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・特別会計：　２兆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464</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400</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万円</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endPar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◆区長は、市長の予算編成のもとで、地域内の基礎</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自治に関する施策等の予算を要求</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endParaRPr lang="en-US" altLang="ja-JP" sz="300" b="1"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H28</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年度当初予算（一般会計）　</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・区</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CM</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予算</a:t>
            </a:r>
            <a:r>
              <a:rPr lang="ja-JP" altLang="en-US" sz="10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（各局で計上）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159</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億円</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・区予算　　　　　　　　　　 ：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82</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億円</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8" name="ホームベース 77"/>
          <p:cNvSpPr/>
          <p:nvPr/>
        </p:nvSpPr>
        <p:spPr>
          <a:xfrm>
            <a:off x="272480" y="5661248"/>
            <a:ext cx="288032" cy="936104"/>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416496" y="980729"/>
            <a:ext cx="9073008" cy="1464231"/>
          </a:xfrm>
          <a:prstGeom prst="roundRect">
            <a:avLst>
              <a:gd name="adj" fmla="val 10990"/>
            </a:avLst>
          </a:prstGeom>
          <a:solidFill>
            <a:schemeClr val="bg1"/>
          </a:solidFill>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◆子育て支援、保健・福祉、教育、まちの魅力向上、防災・防犯など、基礎自治に関する事務は増大</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235674" y="2541003"/>
            <a:ext cx="2664296"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大阪市が抱える実情（例）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2144496" y="1467728"/>
            <a:ext cx="7272242" cy="885349"/>
          </a:xfrm>
          <a:prstGeom prst="roundRect">
            <a:avLst/>
          </a:prstGeom>
          <a:noFill/>
          <a:ln>
            <a:solidFill>
              <a:schemeClr val="tx1"/>
            </a:solidFill>
            <a:prstDash val="dash"/>
          </a:ln>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・それぞれの地域がおかれている状況は様々であり、より地域の実情や特性、住民ニーズ</a:t>
            </a:r>
            <a:endParaRPr lang="en-US" altLang="ja-JP" sz="1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4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に応じた、きめ細かな施策展開が必要</a:t>
            </a:r>
            <a:endParaRPr lang="en-US" altLang="ja-JP" sz="1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・住民の身近なところで、必要なサービスを判断（決定）・実施できる仕組みが必要</a:t>
            </a:r>
            <a:endParaRPr lang="en-US" altLang="ja-JP" sz="14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8" name="円/楕円 27"/>
          <p:cNvSpPr/>
          <p:nvPr/>
        </p:nvSpPr>
        <p:spPr>
          <a:xfrm rot="20520275">
            <a:off x="719630" y="3212050"/>
            <a:ext cx="4464496" cy="173701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072680" y="2780928"/>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500" dirty="0">
              <a:solidFill>
                <a:schemeClr val="tx1"/>
              </a:solidFill>
              <a:latin typeface="Meiryo UI" pitchFamily="50" charset="-128"/>
              <a:ea typeface="Meiryo UI" pitchFamily="50" charset="-128"/>
              <a:cs typeface="Meiryo UI" pitchFamily="50" charset="-128"/>
            </a:endParaRPr>
          </a:p>
        </p:txBody>
      </p:sp>
      <p:sp>
        <p:nvSpPr>
          <p:cNvPr id="25" name="円/楕円 24"/>
          <p:cNvSpPr/>
          <p:nvPr/>
        </p:nvSpPr>
        <p:spPr>
          <a:xfrm>
            <a:off x="1208584" y="4293096"/>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latin typeface="Meiryo UI" pitchFamily="50" charset="-128"/>
              <a:ea typeface="Meiryo UI" pitchFamily="50" charset="-128"/>
              <a:cs typeface="Meiryo UI" pitchFamily="50" charset="-128"/>
            </a:endParaRPr>
          </a:p>
        </p:txBody>
      </p:sp>
      <p:sp>
        <p:nvSpPr>
          <p:cNvPr id="26" name="円/楕円 25"/>
          <p:cNvSpPr/>
          <p:nvPr/>
        </p:nvSpPr>
        <p:spPr>
          <a:xfrm>
            <a:off x="416496" y="3284984"/>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itchFamily="50" charset="-128"/>
              <a:ea typeface="Meiryo UI" pitchFamily="50" charset="-128"/>
              <a:cs typeface="Meiryo UI" pitchFamily="50" charset="-128"/>
            </a:endParaRPr>
          </a:p>
        </p:txBody>
      </p:sp>
      <p:sp>
        <p:nvSpPr>
          <p:cNvPr id="27" name="円/楕円 26"/>
          <p:cNvSpPr/>
          <p:nvPr/>
        </p:nvSpPr>
        <p:spPr>
          <a:xfrm>
            <a:off x="3008784" y="4221088"/>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33" name="角丸四角形 32"/>
          <p:cNvSpPr/>
          <p:nvPr/>
        </p:nvSpPr>
        <p:spPr>
          <a:xfrm>
            <a:off x="5944295" y="6039327"/>
            <a:ext cx="3421737" cy="556181"/>
          </a:xfrm>
          <a:prstGeom prst="roundRect">
            <a:avLst/>
          </a:prstGeom>
          <a:solidFill>
            <a:schemeClr val="bg1"/>
          </a:solidFill>
          <a:ln>
            <a:noFill/>
          </a:ln>
        </p:spPr>
        <p:txBody>
          <a:bodyPr wrap="square" anchor="ctr" anchorCtr="0">
            <a:spAutoFit/>
          </a:bodyPr>
          <a:lstStyle/>
          <a:p>
            <a:pPr>
              <a:lnSpc>
                <a:spcPts val="16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“ニア・イズ・ベター”のさらなる徹底の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ための改革が必要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285024" y="2878814"/>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待機児童</a:t>
            </a:r>
            <a:endParaRPr lang="en-US" altLang="ja-JP" sz="1500" b="1" dirty="0">
              <a:solidFill>
                <a:schemeClr val="tx1"/>
              </a:solidFill>
              <a:latin typeface="Meiryo UI" pitchFamily="50" charset="-128"/>
              <a:ea typeface="Meiryo UI" pitchFamily="50" charset="-128"/>
              <a:cs typeface="Meiryo UI" pitchFamily="50" charset="-128"/>
            </a:endParaRPr>
          </a:p>
          <a:p>
            <a:pPr algn="ctr"/>
            <a:r>
              <a:rPr lang="ja-JP" altLang="en-US" sz="1500" b="1" smtClean="0">
                <a:solidFill>
                  <a:schemeClr val="tx1"/>
                </a:solidFill>
                <a:latin typeface="Meiryo UI" pitchFamily="50" charset="-128"/>
                <a:ea typeface="Meiryo UI" pitchFamily="50" charset="-128"/>
                <a:cs typeface="Meiryo UI" pitchFamily="50" charset="-128"/>
              </a:rPr>
              <a:t>問　題</a:t>
            </a:r>
            <a:endParaRPr lang="en-US" altLang="ja-JP" sz="1500" b="1" dirty="0" smtClean="0">
              <a:solidFill>
                <a:schemeClr val="tx1"/>
              </a:solidFill>
              <a:latin typeface="Meiryo UI" pitchFamily="50" charset="-128"/>
              <a:ea typeface="Meiryo UI" pitchFamily="50" charset="-128"/>
              <a:cs typeface="Meiryo UI" pitchFamily="50" charset="-128"/>
            </a:endParaRPr>
          </a:p>
        </p:txBody>
      </p:sp>
      <p:grpSp>
        <p:nvGrpSpPr>
          <p:cNvPr id="6" name="グループ化 5"/>
          <p:cNvGrpSpPr/>
          <p:nvPr/>
        </p:nvGrpSpPr>
        <p:grpSpPr>
          <a:xfrm>
            <a:off x="3878976" y="3130008"/>
            <a:ext cx="1728000" cy="1163088"/>
            <a:chOff x="416496" y="3284984"/>
            <a:chExt cx="1728000" cy="1080120"/>
          </a:xfrm>
        </p:grpSpPr>
        <p:sp>
          <p:nvSpPr>
            <p:cNvPr id="23" name="円/楕円 22"/>
            <p:cNvSpPr/>
            <p:nvPr/>
          </p:nvSpPr>
          <p:spPr>
            <a:xfrm>
              <a:off x="416496" y="3284984"/>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48" name="正方形/長方形 47"/>
            <p:cNvSpPr/>
            <p:nvPr/>
          </p:nvSpPr>
          <p:spPr>
            <a:xfrm>
              <a:off x="686152" y="3854756"/>
              <a:ext cx="1368152" cy="230832"/>
            </a:xfrm>
            <a:prstGeom prst="rect">
              <a:avLst/>
            </a:prstGeom>
          </p:spPr>
          <p:txBody>
            <a:bodyPr wrap="square" lIns="54000" rIns="54000">
              <a:spAutoFit/>
            </a:bodyPr>
            <a:lstStyle/>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587140" y="3396949"/>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高齢化の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進　展</a:t>
              </a:r>
              <a:endParaRPr lang="ja-JP" altLang="en-US" sz="1500" b="1" dirty="0">
                <a:solidFill>
                  <a:schemeClr val="tx1"/>
                </a:solidFill>
                <a:latin typeface="Meiryo UI" pitchFamily="50" charset="-128"/>
                <a:ea typeface="Meiryo UI" pitchFamily="50" charset="-128"/>
                <a:cs typeface="Meiryo UI" pitchFamily="50" charset="-128"/>
              </a:endParaRPr>
            </a:p>
          </p:txBody>
        </p:sp>
      </p:grpSp>
      <p:sp>
        <p:nvSpPr>
          <p:cNvPr id="41" name="正方形/長方形 40"/>
          <p:cNvSpPr/>
          <p:nvPr/>
        </p:nvSpPr>
        <p:spPr>
          <a:xfrm>
            <a:off x="577764" y="3367117"/>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地域の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まちづくり</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52" name="正方形/長方形 51"/>
          <p:cNvSpPr/>
          <p:nvPr/>
        </p:nvSpPr>
        <p:spPr>
          <a:xfrm>
            <a:off x="3190958" y="4293096"/>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地域の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安全・安心</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7" name="大かっこ 6"/>
          <p:cNvSpPr/>
          <p:nvPr/>
        </p:nvSpPr>
        <p:spPr>
          <a:xfrm>
            <a:off x="2401472" y="3371264"/>
            <a:ext cx="1116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H29</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lang="ja-JP" altLang="en-US" sz="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（４月時点）</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で</a:t>
            </a:r>
            <a:endPar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325</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人の待機児童</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3" name="大かっこ 52"/>
          <p:cNvSpPr/>
          <p:nvPr/>
        </p:nvSpPr>
        <p:spPr>
          <a:xfrm>
            <a:off x="4229207" y="3789456"/>
            <a:ext cx="1116000" cy="354900"/>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H47</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lang="ja-JP" altLang="en-US" sz="900" b="1" dirty="0">
                <a:latin typeface="ＭＳ Ｐゴシック" panose="020B0600070205080204" pitchFamily="50" charset="-128"/>
                <a:ea typeface="ＭＳ Ｐゴシック" panose="020B0600070205080204" pitchFamily="50" charset="-128"/>
                <a:cs typeface="Meiryo UI" panose="020B0604030504040204" pitchFamily="50" charset="-128"/>
              </a:rPr>
              <a:t>には、約３人</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に１人</a:t>
            </a:r>
            <a:r>
              <a:rPr lang="ja-JP" altLang="en-US" sz="900" b="1" dirty="0">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高齢者の見込み</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4" name="大かっこ 53"/>
          <p:cNvSpPr/>
          <p:nvPr/>
        </p:nvSpPr>
        <p:spPr>
          <a:xfrm>
            <a:off x="3310374" y="4822329"/>
            <a:ext cx="1152000" cy="310370"/>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街頭犯罪発生件数は、政令指定都市で突出</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5" name="正方形/長方形 54"/>
          <p:cNvSpPr/>
          <p:nvPr/>
        </p:nvSpPr>
        <p:spPr>
          <a:xfrm>
            <a:off x="1408106" y="4408841"/>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教育問題</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56" name="大かっこ 55"/>
          <p:cNvSpPr/>
          <p:nvPr/>
        </p:nvSpPr>
        <p:spPr>
          <a:xfrm>
            <a:off x="1513932" y="4859773"/>
            <a:ext cx="1152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学力問題、いじめ・不登校問題　等</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7" name="大かっこ 56"/>
          <p:cNvSpPr/>
          <p:nvPr/>
        </p:nvSpPr>
        <p:spPr>
          <a:xfrm>
            <a:off x="693828" y="3868594"/>
            <a:ext cx="1116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密集市街地、</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　　空き家対策　等</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33940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5097016" y="2564904"/>
            <a:ext cx="4536503" cy="30243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2" name="正方形/長方形 31"/>
          <p:cNvSpPr/>
          <p:nvPr/>
        </p:nvSpPr>
        <p:spPr>
          <a:xfrm>
            <a:off x="272480" y="1033406"/>
            <a:ext cx="9361039" cy="1099449"/>
          </a:xfrm>
          <a:prstGeom prst="rect">
            <a:avLst/>
          </a:prstGeom>
          <a:solidFill>
            <a:schemeClr val="accent6">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1" name="正方形/長方形 20"/>
          <p:cNvSpPr/>
          <p:nvPr/>
        </p:nvSpPr>
        <p:spPr>
          <a:xfrm>
            <a:off x="272481" y="2564904"/>
            <a:ext cx="4464495" cy="30243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9" name="二等辺三角形 38"/>
          <p:cNvSpPr/>
          <p:nvPr/>
        </p:nvSpPr>
        <p:spPr>
          <a:xfrm rot="10800000">
            <a:off x="3512840" y="695119"/>
            <a:ext cx="2809663" cy="2635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AutoShape 6"/>
          <p:cNvSpPr>
            <a:spLocks noChangeArrowheads="1"/>
          </p:cNvSpPr>
          <p:nvPr/>
        </p:nvSpPr>
        <p:spPr bwMode="auto">
          <a:xfrm>
            <a:off x="3152800" y="335079"/>
            <a:ext cx="3557806" cy="304800"/>
          </a:xfrm>
          <a:prstGeom prst="roundRect">
            <a:avLst>
              <a:gd name="adj" fmla="val 50000"/>
            </a:avLst>
          </a:prstGeom>
          <a:noFill/>
          <a:ln w="9525" algn="ctr">
            <a:noFill/>
            <a:round/>
            <a:headEnd/>
            <a:tailEnd/>
          </a:ln>
          <a:effectLst/>
          <a:extLst/>
        </p:spPr>
        <p:txBody>
          <a:bodyPr wrap="none" anchor="ctr"/>
          <a:lstStyle/>
          <a:p>
            <a:pPr algn="ctr"/>
            <a:r>
              <a:rPr lang="ja-JP" altLang="en-US" sz="1700" b="1" spc="300" dirty="0" smtClean="0">
                <a:latin typeface="Meiryo UI" panose="020B0604030504040204" pitchFamily="50" charset="-128"/>
                <a:ea typeface="Meiryo UI" panose="020B0604030504040204" pitchFamily="50" charset="-128"/>
                <a:cs typeface="Meiryo UI" panose="020B0604030504040204" pitchFamily="50" charset="-128"/>
              </a:rPr>
              <a:t>＜選挙で選ばれる特別区長が誕生すると・・・＞</a:t>
            </a:r>
            <a:endParaRPr lang="en-US" altLang="ja-JP" sz="1700" b="1" spc="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272480" y="5733256"/>
            <a:ext cx="9361040" cy="864096"/>
          </a:xfrm>
          <a:prstGeom prst="roundRect">
            <a:avLst/>
          </a:prstGeom>
          <a:solidFill>
            <a:schemeClr val="accent1">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b="1" dirty="0" smtClean="0">
                <a:solidFill>
                  <a:schemeClr val="bg1"/>
                </a:solidFill>
                <a:latin typeface="Meiryo UI" pitchFamily="50" charset="-128"/>
                <a:ea typeface="Meiryo UI" pitchFamily="50" charset="-128"/>
                <a:cs typeface="Meiryo UI" pitchFamily="50" charset="-128"/>
              </a:rPr>
              <a:t>◆特別区長が地域の実情や住民ニーズに応じて、区内の施策全般をきめ細かくスピーディーに決定・展開</a:t>
            </a:r>
            <a:endParaRPr lang="en-US" altLang="ja-JP" sz="1600" b="1" dirty="0" smtClean="0">
              <a:solidFill>
                <a:schemeClr val="bg1"/>
              </a:solidFill>
              <a:latin typeface="Meiryo UI" pitchFamily="50" charset="-128"/>
              <a:ea typeface="Meiryo UI" pitchFamily="50" charset="-128"/>
              <a:cs typeface="Meiryo UI" pitchFamily="50" charset="-128"/>
            </a:endParaRPr>
          </a:p>
          <a:p>
            <a:pPr>
              <a:spcBef>
                <a:spcPts val="600"/>
              </a:spcBef>
            </a:pPr>
            <a:r>
              <a:rPr lang="ja-JP" altLang="en-US" sz="1600" b="1" dirty="0" smtClean="0">
                <a:solidFill>
                  <a:schemeClr val="bg1"/>
                </a:solidFill>
                <a:latin typeface="Meiryo UI" pitchFamily="50" charset="-128"/>
                <a:ea typeface="Meiryo UI" pitchFamily="50" charset="-128"/>
                <a:cs typeface="Meiryo UI" pitchFamily="50" charset="-128"/>
              </a:rPr>
              <a:t>　　⇒ より住民に身近なところで施策を決定していく“ニア・イズ・ベター”が実現</a:t>
            </a:r>
            <a:endParaRPr lang="en-US" altLang="ja-JP" sz="1600" b="1" dirty="0" smtClean="0">
              <a:solidFill>
                <a:schemeClr val="bg1"/>
              </a:solidFill>
              <a:latin typeface="Meiryo UI" pitchFamily="50" charset="-128"/>
              <a:ea typeface="Meiryo UI" pitchFamily="50" charset="-128"/>
              <a:cs typeface="Meiryo UI" pitchFamily="50" charset="-128"/>
            </a:endParaRPr>
          </a:p>
        </p:txBody>
      </p:sp>
      <p:sp>
        <p:nvSpPr>
          <p:cNvPr id="49" name="角丸四角形 48"/>
          <p:cNvSpPr/>
          <p:nvPr/>
        </p:nvSpPr>
        <p:spPr>
          <a:xfrm>
            <a:off x="416496" y="1196752"/>
            <a:ext cx="9073008"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itchFamily="50" charset="-128"/>
                <a:ea typeface="Meiryo UI" pitchFamily="50" charset="-128"/>
                <a:cs typeface="Meiryo UI" pitchFamily="50" charset="-128"/>
              </a:rPr>
              <a:t>区内の施策全般において、特別区長自らが直接、方針決定するとともに、予算編成、条例提案などを実施</a:t>
            </a:r>
            <a:endParaRPr kumimoji="1" lang="en-US" altLang="ja-JP" sz="1600" b="1" dirty="0" smtClean="0">
              <a:solidFill>
                <a:schemeClr val="tx1"/>
              </a:solidFill>
              <a:latin typeface="Meiryo UI" pitchFamily="50" charset="-128"/>
              <a:ea typeface="Meiryo UI" pitchFamily="50" charset="-128"/>
              <a:cs typeface="Meiryo UI" pitchFamily="50" charset="-128"/>
            </a:endParaRPr>
          </a:p>
          <a:p>
            <a:pPr algn="ctr"/>
            <a:r>
              <a:rPr lang="ja-JP" altLang="en-US" sz="1500" dirty="0" smtClean="0">
                <a:solidFill>
                  <a:schemeClr val="tx1"/>
                </a:solidFill>
                <a:latin typeface="Meiryo UI" pitchFamily="50" charset="-128"/>
                <a:ea typeface="Meiryo UI" pitchFamily="50" charset="-128"/>
                <a:cs typeface="Meiryo UI" pitchFamily="50" charset="-128"/>
              </a:rPr>
              <a:t>（各区（４区</a:t>
            </a:r>
            <a:r>
              <a:rPr lang="en-US" altLang="ja-JP" sz="1500" dirty="0" smtClean="0">
                <a:solidFill>
                  <a:schemeClr val="tx1"/>
                </a:solidFill>
                <a:latin typeface="Meiryo UI" pitchFamily="50" charset="-128"/>
                <a:ea typeface="Meiryo UI" pitchFamily="50" charset="-128"/>
                <a:cs typeface="Meiryo UI" pitchFamily="50" charset="-128"/>
              </a:rPr>
              <a:t>:45</a:t>
            </a:r>
            <a:r>
              <a:rPr lang="ja-JP" altLang="en-US" sz="1500" dirty="0" smtClean="0">
                <a:solidFill>
                  <a:schemeClr val="tx1"/>
                </a:solidFill>
                <a:latin typeface="Meiryo UI" pitchFamily="50" charset="-128"/>
                <a:ea typeface="Meiryo UI" pitchFamily="50" charset="-128"/>
                <a:cs typeface="Meiryo UI" pitchFamily="50" charset="-128"/>
              </a:rPr>
              <a:t>～</a:t>
            </a:r>
            <a:r>
              <a:rPr lang="en-US" altLang="ja-JP" sz="1500" dirty="0" smtClean="0">
                <a:solidFill>
                  <a:schemeClr val="tx1"/>
                </a:solidFill>
                <a:latin typeface="Meiryo UI" pitchFamily="50" charset="-128"/>
                <a:ea typeface="Meiryo UI" pitchFamily="50" charset="-128"/>
                <a:cs typeface="Meiryo UI" pitchFamily="50" charset="-128"/>
              </a:rPr>
              <a:t>80</a:t>
            </a:r>
            <a:r>
              <a:rPr lang="ja-JP" altLang="en-US" sz="1500" dirty="0" smtClean="0">
                <a:solidFill>
                  <a:schemeClr val="tx1"/>
                </a:solidFill>
                <a:latin typeface="Meiryo UI" pitchFamily="50" charset="-128"/>
                <a:ea typeface="Meiryo UI" pitchFamily="50" charset="-128"/>
                <a:cs typeface="Meiryo UI" pitchFamily="50" charset="-128"/>
              </a:rPr>
              <a:t>万人</a:t>
            </a:r>
            <a:r>
              <a:rPr lang="en-US" altLang="ja-JP" sz="1500" dirty="0" smtClean="0">
                <a:solidFill>
                  <a:schemeClr val="tx1"/>
                </a:solidFill>
                <a:latin typeface="Meiryo UI" pitchFamily="50" charset="-128"/>
                <a:ea typeface="Meiryo UI" pitchFamily="50" charset="-128"/>
                <a:cs typeface="Meiryo UI" pitchFamily="50" charset="-128"/>
              </a:rPr>
              <a:t>､</a:t>
            </a:r>
            <a:r>
              <a:rPr lang="ja-JP" altLang="en-US" sz="1500" dirty="0" smtClean="0">
                <a:solidFill>
                  <a:schemeClr val="tx1"/>
                </a:solidFill>
                <a:latin typeface="Meiryo UI" pitchFamily="50" charset="-128"/>
                <a:ea typeface="Meiryo UI" pitchFamily="50" charset="-128"/>
                <a:cs typeface="Meiryo UI" pitchFamily="50" charset="-128"/>
              </a:rPr>
              <a:t>６区</a:t>
            </a:r>
            <a:r>
              <a:rPr lang="en-US" altLang="ja-JP" sz="1500" dirty="0" smtClean="0">
                <a:solidFill>
                  <a:schemeClr val="tx1"/>
                </a:solidFill>
                <a:latin typeface="Meiryo UI" pitchFamily="50" charset="-128"/>
                <a:ea typeface="Meiryo UI" pitchFamily="50" charset="-128"/>
                <a:cs typeface="Meiryo UI" pitchFamily="50" charset="-128"/>
              </a:rPr>
              <a:t>:30</a:t>
            </a:r>
            <a:r>
              <a:rPr lang="ja-JP" altLang="en-US" sz="1500" dirty="0" smtClean="0">
                <a:solidFill>
                  <a:schemeClr val="tx1"/>
                </a:solidFill>
                <a:latin typeface="Meiryo UI" pitchFamily="50" charset="-128"/>
                <a:ea typeface="Meiryo UI" pitchFamily="50" charset="-128"/>
                <a:cs typeface="Meiryo UI" pitchFamily="50" charset="-128"/>
              </a:rPr>
              <a:t>～</a:t>
            </a:r>
            <a:r>
              <a:rPr lang="en-US" altLang="ja-JP" sz="1500" dirty="0" smtClean="0">
                <a:solidFill>
                  <a:schemeClr val="tx1"/>
                </a:solidFill>
                <a:latin typeface="Meiryo UI" pitchFamily="50" charset="-128"/>
                <a:ea typeface="Meiryo UI" pitchFamily="50" charset="-128"/>
                <a:cs typeface="Meiryo UI" pitchFamily="50" charset="-128"/>
              </a:rPr>
              <a:t>55</a:t>
            </a:r>
            <a:r>
              <a:rPr lang="ja-JP" altLang="en-US" sz="1500" dirty="0" smtClean="0">
                <a:solidFill>
                  <a:schemeClr val="tx1"/>
                </a:solidFill>
                <a:latin typeface="Meiryo UI" pitchFamily="50" charset="-128"/>
                <a:ea typeface="Meiryo UI" pitchFamily="50" charset="-128"/>
                <a:cs typeface="Meiryo UI" pitchFamily="50" charset="-128"/>
              </a:rPr>
              <a:t>万人の区民）の実情やニーズに応じた施策運営）</a:t>
            </a:r>
            <a:endParaRPr kumimoji="1" lang="en-US" altLang="ja-JP" sz="1500" dirty="0" smtClean="0">
              <a:solidFill>
                <a:schemeClr val="tx1"/>
              </a:solidFill>
              <a:latin typeface="Meiryo UI" pitchFamily="50" charset="-128"/>
              <a:ea typeface="Meiryo UI" pitchFamily="50" charset="-128"/>
              <a:cs typeface="Meiryo UI" pitchFamily="50" charset="-128"/>
            </a:endParaRPr>
          </a:p>
        </p:txBody>
      </p:sp>
      <p:sp>
        <p:nvSpPr>
          <p:cNvPr id="50" name="角丸四角形 49"/>
          <p:cNvSpPr/>
          <p:nvPr/>
        </p:nvSpPr>
        <p:spPr>
          <a:xfrm>
            <a:off x="488504" y="3573016"/>
            <a:ext cx="4032448" cy="18722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市長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・予算編成、条例提案</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・計画策定</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（子育て支援、福祉、防災・防犯等）</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給付制度等の</a:t>
            </a:r>
            <a:r>
              <a:rPr lang="ja-JP" altLang="en-US" sz="1400" dirty="0" smtClean="0">
                <a:solidFill>
                  <a:schemeClr val="tx1"/>
                </a:solidFill>
                <a:latin typeface="Meiryo UI" pitchFamily="50" charset="-128"/>
                <a:ea typeface="Meiryo UI" pitchFamily="50" charset="-128"/>
                <a:cs typeface="Meiryo UI" pitchFamily="50" charset="-128"/>
              </a:rPr>
              <a:t>管理</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・財産の取得・処分</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・組織人事</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52" name="角丸四角形 51"/>
          <p:cNvSpPr/>
          <p:nvPr/>
        </p:nvSpPr>
        <p:spPr>
          <a:xfrm>
            <a:off x="2504728" y="3429000"/>
            <a:ext cx="2016224" cy="792088"/>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《24</a:t>
            </a:r>
            <a:r>
              <a:rPr lang="ja-JP" altLang="en-US" sz="1400" b="1" dirty="0" smtClean="0">
                <a:solidFill>
                  <a:schemeClr val="tx1"/>
                </a:solidFill>
                <a:latin typeface="Meiryo UI" pitchFamily="50" charset="-128"/>
                <a:ea typeface="Meiryo UI" pitchFamily="50" charset="-128"/>
                <a:cs typeface="Meiryo UI" pitchFamily="50" charset="-128"/>
              </a:rPr>
              <a:t>区長</a:t>
            </a:r>
            <a:r>
              <a:rPr lang="en-US" altLang="ja-JP" sz="1400" b="1" dirty="0" smtClean="0">
                <a:solidFill>
                  <a:schemeClr val="tx1"/>
                </a:solidFill>
                <a:latin typeface="Meiryo UI" pitchFamily="50" charset="-128"/>
                <a:ea typeface="Meiryo UI" pitchFamily="50" charset="-128"/>
                <a:cs typeface="Meiryo UI" pitchFamily="50" charset="-128"/>
              </a:rPr>
              <a:t>》</a:t>
            </a:r>
          </a:p>
          <a:p>
            <a:r>
              <a:rPr lang="ja-JP" altLang="en-US" sz="1400" dirty="0" smtClean="0">
                <a:solidFill>
                  <a:schemeClr val="tx1"/>
                </a:solidFill>
                <a:latin typeface="Meiryo UI" pitchFamily="50" charset="-128"/>
                <a:ea typeface="Meiryo UI" pitchFamily="50" charset="-128"/>
                <a:cs typeface="Meiryo UI" pitchFamily="50" charset="-128"/>
              </a:rPr>
              <a:t>・市長の補助機関として</a:t>
            </a:r>
            <a:r>
              <a:rPr lang="en-US" altLang="ja-JP" sz="1400" dirty="0" smtClean="0">
                <a:solidFill>
                  <a:schemeClr val="tx1"/>
                </a:solidFill>
                <a:latin typeface="Meiryo UI" pitchFamily="50" charset="-128"/>
                <a:ea typeface="Meiryo UI" pitchFamily="50" charset="-128"/>
                <a:cs typeface="Meiryo UI" pitchFamily="50" charset="-128"/>
              </a:rPr>
              <a:t/>
            </a:r>
            <a:br>
              <a:rPr lang="en-US" altLang="ja-JP" sz="1400" dirty="0" smtClean="0">
                <a:solidFill>
                  <a:schemeClr val="tx1"/>
                </a:solidFill>
                <a:latin typeface="Meiryo UI" pitchFamily="50" charset="-128"/>
                <a:ea typeface="Meiryo UI" pitchFamily="50" charset="-128"/>
                <a:cs typeface="Meiryo UI" pitchFamily="50" charset="-128"/>
              </a:rPr>
            </a:br>
            <a:r>
              <a:rPr lang="ja-JP" altLang="en-US" sz="1400" dirty="0" smtClean="0">
                <a:solidFill>
                  <a:schemeClr val="tx1"/>
                </a:solidFill>
                <a:latin typeface="Meiryo UI" pitchFamily="50" charset="-128"/>
                <a:ea typeface="Meiryo UI" pitchFamily="50" charset="-128"/>
                <a:cs typeface="Meiryo UI" pitchFamily="50" charset="-128"/>
              </a:rPr>
              <a:t>　事務執行</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61" name="角丸四角形 60"/>
          <p:cNvSpPr/>
          <p:nvPr/>
        </p:nvSpPr>
        <p:spPr>
          <a:xfrm>
            <a:off x="5313040"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cxnSp>
        <p:nvCxnSpPr>
          <p:cNvPr id="79" name="直線矢印コネクタ 78"/>
          <p:cNvCxnSpPr/>
          <p:nvPr/>
        </p:nvCxnSpPr>
        <p:spPr>
          <a:xfrm>
            <a:off x="1568624" y="2852936"/>
            <a:ext cx="0" cy="72008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632520" y="3034128"/>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9201472" y="2564904"/>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6609184"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sp>
        <p:nvSpPr>
          <p:cNvPr id="87" name="角丸四角形 86"/>
          <p:cNvSpPr/>
          <p:nvPr/>
        </p:nvSpPr>
        <p:spPr>
          <a:xfrm>
            <a:off x="7905328"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cxnSp>
        <p:nvCxnSpPr>
          <p:cNvPr id="81" name="直線矢印コネクタ 80"/>
          <p:cNvCxnSpPr/>
          <p:nvPr/>
        </p:nvCxnSpPr>
        <p:spPr>
          <a:xfrm>
            <a:off x="7185248"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5889104"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8481392"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9057456" y="2660440"/>
            <a:ext cx="5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9057456" y="3645024"/>
            <a:ext cx="5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5889104"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p:nvPr/>
        </p:nvSpPr>
        <p:spPr>
          <a:xfrm>
            <a:off x="7185248"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8481392"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p:nvPr/>
        </p:nvSpPr>
        <p:spPr>
          <a:xfrm>
            <a:off x="5219766" y="4210455"/>
            <a:ext cx="4320000" cy="1332000"/>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Meiryo UI" pitchFamily="50" charset="-128"/>
                <a:ea typeface="Meiryo UI" pitchFamily="50" charset="-128"/>
                <a:cs typeface="Meiryo UI" pitchFamily="50" charset="-128"/>
              </a:rPr>
              <a:t>◆市長と同じ首長である特別区長自らが、予算編成、条例</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300" b="1" dirty="0">
                <a:solidFill>
                  <a:schemeClr val="tx1"/>
                </a:solidFill>
                <a:latin typeface="Meiryo UI" pitchFamily="50" charset="-128"/>
                <a:ea typeface="Meiryo UI" pitchFamily="50" charset="-128"/>
                <a:cs typeface="Meiryo UI" pitchFamily="50" charset="-128"/>
              </a:rPr>
              <a:t>　 </a:t>
            </a:r>
            <a:r>
              <a:rPr lang="ja-JP" altLang="en-US" sz="1300" b="1" dirty="0" smtClean="0">
                <a:solidFill>
                  <a:schemeClr val="tx1"/>
                </a:solidFill>
                <a:latin typeface="Meiryo UI" pitchFamily="50" charset="-128"/>
                <a:ea typeface="Meiryo UI" pitchFamily="50" charset="-128"/>
                <a:cs typeface="Meiryo UI" pitchFamily="50" charset="-128"/>
              </a:rPr>
              <a:t>提案等の権限を行使し、住民ニーズに応じた施策を展開</a:t>
            </a:r>
            <a:endParaRPr lang="en-US" altLang="ja-JP" sz="1300" b="1"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・保育所整備、一時預かり事業などへの予算の重点配分</a:t>
            </a:r>
            <a:endParaRPr lang="en-US" altLang="ja-JP" sz="1100" dirty="0" smtClean="0">
              <a:solidFill>
                <a:schemeClr val="tx1"/>
              </a:solidFill>
              <a:latin typeface="Meiryo UI" pitchFamily="50" charset="-128"/>
              <a:ea typeface="Meiryo UI" pitchFamily="50" charset="-128"/>
              <a:cs typeface="Meiryo UI" pitchFamily="50" charset="-128"/>
            </a:endParaRPr>
          </a:p>
          <a:p>
            <a:pPr marL="269875" indent="-269875"/>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・市街地</a:t>
            </a:r>
            <a:r>
              <a:rPr lang="ja-JP" altLang="en-US" sz="1100" dirty="0" smtClean="0">
                <a:solidFill>
                  <a:schemeClr val="tx1"/>
                </a:solidFill>
                <a:latin typeface="Meiryo UI" pitchFamily="50" charset="-128"/>
                <a:ea typeface="Meiryo UI" pitchFamily="50" charset="-128"/>
                <a:cs typeface="Meiryo UI" pitchFamily="50" charset="-128"/>
              </a:rPr>
              <a:t>再開発事業等の許認可や建築基準法等に基づく建築物</a:t>
            </a:r>
            <a:endParaRPr lang="en-US" altLang="ja-JP" sz="1100" dirty="0" smtClean="0">
              <a:solidFill>
                <a:schemeClr val="tx1"/>
              </a:solidFill>
              <a:latin typeface="Meiryo UI" pitchFamily="50" charset="-128"/>
              <a:ea typeface="Meiryo UI" pitchFamily="50" charset="-128"/>
              <a:cs typeface="Meiryo UI" pitchFamily="50" charset="-128"/>
            </a:endParaRPr>
          </a:p>
          <a:p>
            <a:pPr marL="269875" indent="-269875"/>
            <a:r>
              <a:rPr lang="en-US" altLang="ja-JP" sz="1100" dirty="0">
                <a:solidFill>
                  <a:schemeClr val="tx1"/>
                </a:solidFill>
                <a:latin typeface="Meiryo UI" pitchFamily="50" charset="-128"/>
                <a:ea typeface="Meiryo UI" pitchFamily="50" charset="-128"/>
                <a:cs typeface="Meiryo UI" pitchFamily="50" charset="-128"/>
              </a:rPr>
              <a:t> </a:t>
            </a:r>
            <a:r>
              <a:rPr lang="en-US" altLang="ja-JP" sz="11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の規制・誘導</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・重点的な防犯対策地域の規制強化の条例制定改廃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cxnSp>
        <p:nvCxnSpPr>
          <p:cNvPr id="97" name="直線矢印コネクタ 96"/>
          <p:cNvCxnSpPr/>
          <p:nvPr/>
        </p:nvCxnSpPr>
        <p:spPr>
          <a:xfrm>
            <a:off x="3584848" y="2852936"/>
            <a:ext cx="0" cy="576064"/>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584848" y="3034128"/>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二等辺三角形 101"/>
          <p:cNvSpPr/>
          <p:nvPr/>
        </p:nvSpPr>
        <p:spPr>
          <a:xfrm rot="5400000">
            <a:off x="4149036" y="3861050"/>
            <a:ext cx="1584177" cy="2880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大かっこ 103"/>
          <p:cNvSpPr/>
          <p:nvPr/>
        </p:nvSpPr>
        <p:spPr>
          <a:xfrm>
            <a:off x="5529064" y="4889615"/>
            <a:ext cx="3872662" cy="504056"/>
          </a:xfrm>
          <a:prstGeom prst="bracketPair">
            <a:avLst>
              <a:gd name="adj" fmla="val 46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角丸四角形 104"/>
          <p:cNvSpPr/>
          <p:nvPr/>
        </p:nvSpPr>
        <p:spPr>
          <a:xfrm>
            <a:off x="2576736" y="4725144"/>
            <a:ext cx="1800200"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市域全体（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の大阪市民）を見渡し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た施策運営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88504" y="2660440"/>
            <a:ext cx="4032448"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64" name="角丸四角形 63"/>
          <p:cNvSpPr/>
          <p:nvPr/>
        </p:nvSpPr>
        <p:spPr>
          <a:xfrm>
            <a:off x="5313040"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82" name="角丸四角形 81"/>
          <p:cNvSpPr/>
          <p:nvPr/>
        </p:nvSpPr>
        <p:spPr>
          <a:xfrm>
            <a:off x="6609184"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84" name="角丸四角形 83"/>
          <p:cNvSpPr/>
          <p:nvPr/>
        </p:nvSpPr>
        <p:spPr>
          <a:xfrm>
            <a:off x="7905328"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2" name="正方形/長方形 1"/>
          <p:cNvSpPr/>
          <p:nvPr/>
        </p:nvSpPr>
        <p:spPr>
          <a:xfrm>
            <a:off x="272480" y="2338247"/>
            <a:ext cx="4464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a:t>
            </a:r>
            <a:r>
              <a:rPr kumimoji="1" lang="ja-JP" altLang="en-US" sz="1500" b="1" dirty="0" smtClean="0">
                <a:solidFill>
                  <a:schemeClr val="tx1"/>
                </a:solidFill>
                <a:latin typeface="Meiryo UI" panose="020B0604030504040204" pitchFamily="50" charset="-128"/>
                <a:ea typeface="Meiryo UI" panose="020B0604030504040204" pitchFamily="50" charset="-128"/>
              </a:rPr>
              <a:t>現在の大阪市</a:t>
            </a:r>
            <a:r>
              <a:rPr kumimoji="1" lang="en-US" altLang="ja-JP" sz="1500" b="1" dirty="0" smtClean="0">
                <a:solidFill>
                  <a:schemeClr val="tx1"/>
                </a:solidFill>
                <a:latin typeface="Meiryo UI" panose="020B0604030504040204" pitchFamily="50" charset="-128"/>
                <a:ea typeface="Meiryo UI" panose="020B0604030504040204" pitchFamily="50" charset="-128"/>
              </a:rPr>
              <a:t>】</a:t>
            </a:r>
            <a:endParaRPr kumimoji="1" lang="ja-JP" altLang="en-US" sz="15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5145932" y="2341785"/>
            <a:ext cx="4464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a:t>
            </a:r>
            <a:r>
              <a:rPr kumimoji="1" lang="ja-JP" altLang="en-US" sz="1500" b="1" dirty="0" smtClean="0">
                <a:solidFill>
                  <a:schemeClr val="tx1"/>
                </a:solidFill>
                <a:latin typeface="Meiryo UI" panose="020B0604030504040204" pitchFamily="50" charset="-128"/>
                <a:ea typeface="Meiryo UI" panose="020B0604030504040204" pitchFamily="50" charset="-128"/>
              </a:rPr>
              <a:t>特別区設置後</a:t>
            </a:r>
            <a:r>
              <a:rPr kumimoji="1" lang="en-US" altLang="ja-JP" sz="1500" b="1" dirty="0" smtClean="0">
                <a:solidFill>
                  <a:schemeClr val="tx1"/>
                </a:solidFill>
                <a:latin typeface="Meiryo UI" panose="020B0604030504040204" pitchFamily="50" charset="-128"/>
                <a:ea typeface="Meiryo UI" panose="020B0604030504040204" pitchFamily="50" charset="-128"/>
              </a:rPr>
              <a:t>】</a:t>
            </a:r>
            <a:endParaRPr kumimoji="1" lang="ja-JP" altLang="en-US" sz="1500" b="1" dirty="0">
              <a:solidFill>
                <a:schemeClr val="tx1"/>
              </a:solidFill>
              <a:latin typeface="Meiryo UI" panose="020B0604030504040204" pitchFamily="50" charset="-128"/>
              <a:ea typeface="Meiryo UI" panose="020B0604030504040204" pitchFamily="50" charset="-128"/>
            </a:endParaRPr>
          </a:p>
        </p:txBody>
      </p:sp>
      <p:sp>
        <p:nvSpPr>
          <p:cNvPr id="38"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１４</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8421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551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097016" y="908720"/>
            <a:ext cx="4608512" cy="5688632"/>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241032" y="1063909"/>
            <a:ext cx="4320480" cy="253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3659241841"/>
              </p:ext>
            </p:extLst>
          </p:nvPr>
        </p:nvGraphicFramePr>
        <p:xfrm>
          <a:off x="5187040" y="1266547"/>
          <a:ext cx="4518488" cy="2330158"/>
        </p:xfrm>
        <a:graphic>
          <a:graphicData uri="http://schemas.openxmlformats.org/drawingml/2006/chart">
            <c:chart xmlns:c="http://schemas.openxmlformats.org/drawingml/2006/chart" xmlns:r="http://schemas.openxmlformats.org/officeDocument/2006/relationships" r:id="rId2"/>
          </a:graphicData>
        </a:graphic>
      </p:graphicFrame>
      <p:sp>
        <p:nvSpPr>
          <p:cNvPr id="27" name="正方形/長方形 2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６</a:t>
            </a:r>
            <a:r>
              <a:rPr lang="ja-JP" altLang="en-US" sz="2000" b="1" dirty="0" smtClean="0">
                <a:solidFill>
                  <a:prstClr val="black"/>
                </a:solidFill>
                <a:latin typeface="Meiryo UI" pitchFamily="50" charset="-128"/>
                <a:ea typeface="Meiryo UI" pitchFamily="50" charset="-128"/>
                <a:cs typeface="Meiryo UI" pitchFamily="50" charset="-128"/>
              </a:rPr>
              <a:t>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8" name="正方形/長方形 27"/>
          <p:cNvSpPr/>
          <p:nvPr/>
        </p:nvSpPr>
        <p:spPr>
          <a:xfrm>
            <a:off x="200472" y="908720"/>
            <a:ext cx="4608512" cy="5688632"/>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44488" y="1063909"/>
            <a:ext cx="4320480" cy="253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778928128"/>
              </p:ext>
            </p:extLst>
          </p:nvPr>
        </p:nvGraphicFramePr>
        <p:xfrm>
          <a:off x="373077" y="1468360"/>
          <a:ext cx="4280272" cy="2119808"/>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6"/>
          <p:cNvSpPr>
            <a:spLocks noChangeArrowheads="1"/>
          </p:cNvSpPr>
          <p:nvPr/>
        </p:nvSpPr>
        <p:spPr bwMode="auto">
          <a:xfrm>
            <a:off x="416496" y="1132072"/>
            <a:ext cx="252028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各区の待機児童の状況（Ｈ</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29.4</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00472"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保育・子育て支援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097016"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高齢者福祉</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AutoShape 6"/>
          <p:cNvSpPr>
            <a:spLocks noChangeArrowheads="1"/>
          </p:cNvSpPr>
          <p:nvPr/>
        </p:nvSpPr>
        <p:spPr bwMode="auto">
          <a:xfrm>
            <a:off x="5313040" y="1122547"/>
            <a:ext cx="180000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各区の高齢化率</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72480" y="3607338"/>
            <a:ext cx="4464496" cy="5232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地域によって待機児童の状況などは様々であり、区民が</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求める施策ニーズも地域によって異なる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169024" y="3604558"/>
            <a:ext cx="4464496"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今後、人口</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に占める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高齢者の割合がますます高まり、</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高齢者を対象とした多様な健康・福祉対策が求め</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ら</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れる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44488" y="4342916"/>
            <a:ext cx="4320480" cy="21068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区民ニーズに応じて</a:t>
            </a:r>
            <a:r>
              <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特別区長が保育・子育て支援策について</a:t>
            </a:r>
            <a:r>
              <a:rPr lang="ja-JP" altLang="en-US" sz="13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決定</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し</a:t>
            </a:r>
            <a:r>
              <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予算の重点配分や基準を改定</a:t>
            </a:r>
            <a:endParaRPr lang="en-US" altLang="ja-JP" sz="13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200" dirty="0" smtClean="0">
              <a:solidFill>
                <a:schemeClr val="tx1"/>
              </a:solidFill>
              <a:latin typeface="Meiryo UI" pitchFamily="50" charset="-128"/>
              <a:ea typeface="Meiryo UI" pitchFamily="50" charset="-128"/>
              <a:cs typeface="Meiryo UI" pitchFamily="50" charset="-128"/>
            </a:endParaRPr>
          </a:p>
          <a:p>
            <a:pPr>
              <a:spcBef>
                <a:spcPts val="600"/>
              </a:spcBef>
            </a:pPr>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▶保育所の設置認可等の柔軟な運用</a:t>
            </a:r>
            <a:r>
              <a:rPr lang="en-US" altLang="ja-JP" sz="1100" dirty="0" smtClean="0">
                <a:solidFill>
                  <a:schemeClr val="tx1"/>
                </a:solidFill>
                <a:latin typeface="Meiryo UI" pitchFamily="50" charset="-128"/>
                <a:ea typeface="Meiryo UI" pitchFamily="50" charset="-128"/>
                <a:cs typeface="Meiryo UI" pitchFamily="50" charset="-128"/>
              </a:rPr>
              <a:t/>
            </a:r>
            <a:br>
              <a:rPr lang="en-US" altLang="ja-JP" sz="1100" dirty="0" smtClean="0">
                <a:solidFill>
                  <a:schemeClr val="tx1"/>
                </a:solidFill>
                <a:latin typeface="Meiryo UI" pitchFamily="50" charset="-128"/>
                <a:ea typeface="Meiryo UI" pitchFamily="50" charset="-128"/>
                <a:cs typeface="Meiryo UI" pitchFamily="50" charset="-128"/>
              </a:rPr>
            </a:br>
            <a:r>
              <a:rPr lang="ja-JP" altLang="en-US" sz="1100" dirty="0" smtClean="0">
                <a:solidFill>
                  <a:schemeClr val="tx1"/>
                </a:solidFill>
                <a:latin typeface="Meiryo UI" pitchFamily="50" charset="-128"/>
                <a:ea typeface="Meiryo UI" pitchFamily="50" charset="-128"/>
                <a:cs typeface="Meiryo UI" pitchFamily="50" charset="-128"/>
              </a:rPr>
              <a:t>　　 （保育所・保育士の確保、保育時間の延長）</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▶保育所の入所決定の柔軟な運用</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（保育所への入所の優先基準の策定）</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▶一時預かり事業の保育時間、利用料の柔軟な設定</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5241032" y="4343222"/>
            <a:ext cx="4320480" cy="2100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高齢者ニーズを踏まえたきめ細かい健康・福祉サービスをより身近な場所で特別区長が判断</a:t>
            </a: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itchFamily="50" charset="-128"/>
            </a:endParaRPr>
          </a:p>
          <a:p>
            <a:pPr>
              <a:spcBef>
                <a:spcPts val="600"/>
              </a:spcBef>
            </a:pPr>
            <a:endParaRPr lang="en-US" altLang="ja-JP" sz="500" dirty="0" smtClean="0">
              <a:solidFill>
                <a:schemeClr val="tx1"/>
              </a:solidFill>
              <a:latin typeface="Meiryo UI" pitchFamily="50" charset="-128"/>
              <a:ea typeface="Meiryo UI" pitchFamily="50" charset="-128"/>
              <a:cs typeface="Meiryo UI" pitchFamily="50" charset="-128"/>
            </a:endParaRPr>
          </a:p>
          <a:p>
            <a:pPr>
              <a:spcBef>
                <a:spcPts val="600"/>
              </a:spcBef>
            </a:pPr>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▶地域の実情に応じた地域包括ケアシステムの構築</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（認知症対策としての見守り・相談支援）</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▶高齢者</a:t>
            </a:r>
            <a:r>
              <a:rPr lang="ja-JP" altLang="en-US" sz="1100" dirty="0" smtClean="0">
                <a:solidFill>
                  <a:schemeClr val="tx1"/>
                </a:solidFill>
                <a:latin typeface="Meiryo UI" pitchFamily="50" charset="-128"/>
                <a:ea typeface="Meiryo UI" pitchFamily="50" charset="-128"/>
                <a:cs typeface="Meiryo UI" pitchFamily="50" charset="-128"/>
              </a:rPr>
              <a:t>の健康づくり、生きがいづく</a:t>
            </a:r>
            <a:r>
              <a:rPr lang="ja-JP" altLang="en-US" sz="1100" dirty="0" err="1" smtClean="0">
                <a:solidFill>
                  <a:schemeClr val="tx1"/>
                </a:solidFill>
                <a:latin typeface="Meiryo UI" pitchFamily="50" charset="-128"/>
                <a:ea typeface="Meiryo UI" pitchFamily="50" charset="-128"/>
                <a:cs typeface="Meiryo UI" pitchFamily="50" charset="-128"/>
              </a:rPr>
              <a:t>りに</a:t>
            </a:r>
            <a:r>
              <a:rPr lang="ja-JP" altLang="en-US" sz="1100" dirty="0" smtClean="0">
                <a:solidFill>
                  <a:schemeClr val="tx1"/>
                </a:solidFill>
                <a:latin typeface="Meiryo UI" pitchFamily="50" charset="-128"/>
                <a:ea typeface="Meiryo UI" pitchFamily="50" charset="-128"/>
                <a:cs typeface="Meiryo UI" pitchFamily="50" charset="-128"/>
              </a:rPr>
              <a:t>かかる事業</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（サークル・教室等の活動拠点、指導者の派遣の充実、　　</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老人クラブ等の魅力アップに向けた支援）</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5169024" y="2994210"/>
            <a:ext cx="530915"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88904" y="1295131"/>
            <a:ext cx="576065"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rPr>
              <a:t>（人）</a:t>
            </a:r>
            <a:endParaRPr kumimoji="1" lang="ja-JP" altLang="en-US" sz="900" dirty="0">
              <a:latin typeface="Meiryo UI" panose="020B0604030504040204" pitchFamily="50" charset="-128"/>
              <a:ea typeface="Meiryo UI" panose="020B0604030504040204" pitchFamily="50" charset="-128"/>
            </a:endParaRPr>
          </a:p>
        </p:txBody>
      </p:sp>
      <p:sp>
        <p:nvSpPr>
          <p:cNvPr id="2" name="正方形/長方形 1"/>
          <p:cNvSpPr/>
          <p:nvPr/>
        </p:nvSpPr>
        <p:spPr>
          <a:xfrm>
            <a:off x="8011494" y="1206277"/>
            <a:ext cx="1513748" cy="213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（出典）</a:t>
            </a:r>
            <a:r>
              <a:rPr kumimoji="1" lang="en-US" altLang="ja-JP" sz="800" dirty="0" smtClean="0">
                <a:solidFill>
                  <a:schemeClr val="tx1"/>
                </a:solidFill>
                <a:latin typeface="Meiryo UI" panose="020B0604030504040204" pitchFamily="50" charset="-128"/>
                <a:ea typeface="Meiryo UI" panose="020B0604030504040204" pitchFamily="50" charset="-128"/>
              </a:rPr>
              <a:t>H27</a:t>
            </a:r>
            <a:r>
              <a:rPr kumimoji="1" lang="ja-JP" altLang="en-US" sz="800" dirty="0" smtClean="0">
                <a:solidFill>
                  <a:schemeClr val="tx1"/>
                </a:solidFill>
                <a:latin typeface="Meiryo UI" panose="020B0604030504040204" pitchFamily="50" charset="-128"/>
                <a:ea typeface="Meiryo UI" panose="020B0604030504040204" pitchFamily="50" charset="-128"/>
              </a:rPr>
              <a:t>年国調人口より</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151221" y="1098991"/>
            <a:ext cx="1513748" cy="213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（出典）大阪市公表より</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2"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５</a:t>
            </a:r>
          </a:p>
        </p:txBody>
      </p:sp>
    </p:spTree>
    <p:extLst>
      <p:ext uri="{BB962C8B-B14F-4D97-AF65-F5344CB8AC3E}">
        <p14:creationId xmlns:p14="http://schemas.microsoft.com/office/powerpoint/2010/main" val="268242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97016" y="854128"/>
            <a:ext cx="4608512" cy="576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241032" y="1013557"/>
            <a:ext cx="4320480" cy="268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11535" y="866718"/>
            <a:ext cx="4608512" cy="576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0472" y="494088"/>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地域のまちづくり</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97016" y="494088"/>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地域安全</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AutoShape 6"/>
          <p:cNvSpPr>
            <a:spLocks noChangeArrowheads="1"/>
          </p:cNvSpPr>
          <p:nvPr/>
        </p:nvSpPr>
        <p:spPr bwMode="auto">
          <a:xfrm>
            <a:off x="5313040" y="1083374"/>
            <a:ext cx="2592288"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各区の街頭犯罪発生件数（Ｈ</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5241032" y="4537710"/>
            <a:ext cx="4320480" cy="20050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地域の安全の推進に向けて、地域特性や区民ニーズに応じて、特別区長</a:t>
            </a:r>
            <a:r>
              <a:rPr lang="ja-JP" altLang="en-US" sz="13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が重点的に取り組むべき対策</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を判断</a:t>
            </a:r>
            <a:endParaRPr lang="en-US" altLang="ja-JP" sz="500" dirty="0" smtClean="0">
              <a:solidFill>
                <a:schemeClr val="tx1"/>
              </a:solidFill>
              <a:latin typeface="Meiryo UI" pitchFamily="50" charset="-128"/>
              <a:ea typeface="Meiryo UI" pitchFamily="50" charset="-128"/>
              <a:cs typeface="Meiryo UI" pitchFamily="50" charset="-128"/>
            </a:endParaRPr>
          </a:p>
          <a:p>
            <a:pPr>
              <a:spcBef>
                <a:spcPts val="600"/>
              </a:spcBef>
            </a:pPr>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▶街頭</a:t>
            </a:r>
            <a:r>
              <a:rPr lang="ja-JP" altLang="en-US" sz="1100" dirty="0">
                <a:solidFill>
                  <a:schemeClr val="tx1"/>
                </a:solidFill>
                <a:latin typeface="Meiryo UI" pitchFamily="50" charset="-128"/>
                <a:ea typeface="Meiryo UI" pitchFamily="50" charset="-128"/>
                <a:cs typeface="Meiryo UI" pitchFamily="50" charset="-128"/>
              </a:rPr>
              <a:t>犯罪抑止に</a:t>
            </a:r>
            <a:r>
              <a:rPr lang="ja-JP" altLang="en-US" sz="1100" dirty="0" smtClean="0">
                <a:solidFill>
                  <a:schemeClr val="tx1"/>
                </a:solidFill>
                <a:latin typeface="Meiryo UI" pitchFamily="50" charset="-128"/>
                <a:ea typeface="Meiryo UI" pitchFamily="50" charset="-128"/>
                <a:cs typeface="Meiryo UI" pitchFamily="50" charset="-128"/>
              </a:rPr>
              <a:t>向けて予算を重点</a:t>
            </a:r>
            <a:r>
              <a:rPr lang="ja-JP" altLang="en-US" sz="1100" dirty="0">
                <a:solidFill>
                  <a:schemeClr val="tx1"/>
                </a:solidFill>
                <a:latin typeface="Meiryo UI" pitchFamily="50" charset="-128"/>
                <a:ea typeface="Meiryo UI" pitchFamily="50" charset="-128"/>
                <a:cs typeface="Meiryo UI" pitchFamily="50" charset="-128"/>
              </a:rPr>
              <a:t>配分</a:t>
            </a:r>
            <a:r>
              <a:rPr lang="en-US" altLang="ja-JP" sz="1100" dirty="0">
                <a:solidFill>
                  <a:schemeClr val="tx1"/>
                </a:solidFill>
                <a:latin typeface="Meiryo UI" pitchFamily="50" charset="-128"/>
                <a:ea typeface="Meiryo UI" pitchFamily="50" charset="-128"/>
                <a:cs typeface="Meiryo UI" pitchFamily="50" charset="-128"/>
              </a:rPr>
              <a:t/>
            </a:r>
            <a:br>
              <a:rPr lang="en-US" altLang="ja-JP" sz="1100" dirty="0">
                <a:solidFill>
                  <a:schemeClr val="tx1"/>
                </a:solidFill>
                <a:latin typeface="Meiryo UI" pitchFamily="50" charset="-128"/>
                <a:ea typeface="Meiryo UI" pitchFamily="50" charset="-128"/>
                <a:cs typeface="Meiryo UI" pitchFamily="50" charset="-128"/>
              </a:rPr>
            </a:b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防犯カメラの増設</a:t>
            </a:r>
            <a:r>
              <a:rPr lang="ja-JP" altLang="en-US" sz="1050" dirty="0" smtClean="0">
                <a:solidFill>
                  <a:schemeClr val="tx1"/>
                </a:solidFill>
                <a:latin typeface="Meiryo UI" pitchFamily="50" charset="-128"/>
                <a:ea typeface="Meiryo UI" pitchFamily="50" charset="-128"/>
                <a:cs typeface="Meiryo UI" pitchFamily="50" charset="-128"/>
              </a:rPr>
              <a:t>、防犯パトロールの実施、</a:t>
            </a:r>
            <a:r>
              <a:rPr lang="ja-JP" altLang="en-US" sz="1050" dirty="0">
                <a:solidFill>
                  <a:schemeClr val="tx1"/>
                </a:solidFill>
                <a:latin typeface="Meiryo UI" pitchFamily="50" charset="-128"/>
                <a:ea typeface="Meiryo UI" pitchFamily="50" charset="-128"/>
                <a:cs typeface="Meiryo UI" pitchFamily="50" charset="-128"/>
              </a:rPr>
              <a:t>住民</a:t>
            </a:r>
            <a:r>
              <a:rPr lang="ja-JP" altLang="en-US" sz="1050" dirty="0" smtClean="0">
                <a:solidFill>
                  <a:schemeClr val="tx1"/>
                </a:solidFill>
                <a:latin typeface="Meiryo UI" pitchFamily="50" charset="-128"/>
                <a:ea typeface="Meiryo UI" pitchFamily="50" charset="-128"/>
                <a:cs typeface="Meiryo UI" pitchFamily="50" charset="-128"/>
              </a:rPr>
              <a:t>啓発など</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客引き行為等の規制強化が必要な区域</a:t>
            </a:r>
            <a:r>
              <a:rPr lang="ja-JP" altLang="en-US" sz="1100" dirty="0" smtClean="0">
                <a:solidFill>
                  <a:schemeClr val="tx1"/>
                </a:solidFill>
                <a:latin typeface="Meiryo UI" pitchFamily="50" charset="-128"/>
                <a:ea typeface="Meiryo UI" pitchFamily="50" charset="-128"/>
                <a:cs typeface="Meiryo UI" pitchFamily="50" charset="-128"/>
              </a:rPr>
              <a:t>指定（重点区域・禁止</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区域等）の条例改正を提案　　　　　　</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2" name="角丸四角形 21"/>
          <p:cNvSpPr/>
          <p:nvPr/>
        </p:nvSpPr>
        <p:spPr>
          <a:xfrm>
            <a:off x="344488" y="4537711"/>
            <a:ext cx="4320480" cy="20764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地域のまちづくりや防災力の向上をめざし、密集市街地整備や空き家対策など、特別区長がきめ細かいまちづくりを推進</a:t>
            </a: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spcBef>
                <a:spcPts val="600"/>
              </a:spcBef>
            </a:pPr>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marL="180975" indent="-180975">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▶市街地再開発事業等</a:t>
            </a:r>
            <a:r>
              <a:rPr lang="ja-JP" altLang="en-US" sz="1100" dirty="0" smtClean="0">
                <a:solidFill>
                  <a:schemeClr val="tx1"/>
                </a:solidFill>
                <a:latin typeface="Meiryo UI" pitchFamily="50" charset="-128"/>
                <a:ea typeface="Meiryo UI" pitchFamily="50" charset="-128"/>
                <a:cs typeface="Meiryo UI" pitchFamily="50" charset="-128"/>
              </a:rPr>
              <a:t>の許認可や</a:t>
            </a:r>
            <a:r>
              <a:rPr lang="ja-JP" altLang="en-US" sz="1100" dirty="0">
                <a:solidFill>
                  <a:schemeClr val="tx1"/>
                </a:solidFill>
                <a:latin typeface="Meiryo UI" pitchFamily="50" charset="-128"/>
                <a:ea typeface="Meiryo UI" pitchFamily="50" charset="-128"/>
                <a:cs typeface="Meiryo UI" pitchFamily="50" charset="-128"/>
              </a:rPr>
              <a:t>建築基準法等に基づく</a:t>
            </a:r>
            <a:r>
              <a:rPr lang="ja-JP" altLang="en-US" sz="1100" dirty="0" smtClean="0">
                <a:solidFill>
                  <a:schemeClr val="tx1"/>
                </a:solidFill>
                <a:latin typeface="Meiryo UI" pitchFamily="50" charset="-128"/>
                <a:ea typeface="Meiryo UI" pitchFamily="50" charset="-128"/>
                <a:cs typeface="Meiryo UI" pitchFamily="50" charset="-128"/>
              </a:rPr>
              <a:t>建築物</a:t>
            </a:r>
            <a:endParaRPr lang="en-US" altLang="ja-JP" sz="1100" dirty="0" smtClean="0">
              <a:solidFill>
                <a:schemeClr val="tx1"/>
              </a:solidFill>
              <a:latin typeface="Meiryo UI" pitchFamily="50" charset="-128"/>
              <a:ea typeface="Meiryo UI" pitchFamily="50" charset="-128"/>
              <a:cs typeface="Meiryo UI" pitchFamily="50" charset="-128"/>
            </a:endParaRPr>
          </a:p>
          <a:p>
            <a:pPr marL="180975" indent="-180975">
              <a:lnSpc>
                <a:spcPts val="1400"/>
              </a:lnSpc>
            </a:pPr>
            <a:r>
              <a:rPr lang="en-US" altLang="ja-JP" sz="1100" dirty="0">
                <a:solidFill>
                  <a:schemeClr val="tx1"/>
                </a:solidFill>
                <a:latin typeface="Meiryo UI" pitchFamily="50" charset="-128"/>
                <a:ea typeface="Meiryo UI" pitchFamily="50" charset="-128"/>
                <a:cs typeface="Meiryo UI" pitchFamily="50" charset="-128"/>
              </a:rPr>
              <a:t> </a:t>
            </a:r>
            <a:r>
              <a:rPr lang="en-US" altLang="ja-JP" sz="11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の</a:t>
            </a:r>
            <a:r>
              <a:rPr lang="ja-JP" altLang="en-US" sz="1100" dirty="0">
                <a:solidFill>
                  <a:schemeClr val="tx1"/>
                </a:solidFill>
                <a:latin typeface="Meiryo UI" pitchFamily="50" charset="-128"/>
                <a:ea typeface="Meiryo UI" pitchFamily="50" charset="-128"/>
                <a:cs typeface="Meiryo UI" pitchFamily="50" charset="-128"/>
              </a:rPr>
              <a:t>規制・</a:t>
            </a:r>
            <a:r>
              <a:rPr lang="ja-JP" altLang="en-US" sz="1100" dirty="0" smtClean="0">
                <a:solidFill>
                  <a:schemeClr val="tx1"/>
                </a:solidFill>
                <a:latin typeface="Meiryo UI" pitchFamily="50" charset="-128"/>
                <a:ea typeface="Meiryo UI" pitchFamily="50" charset="-128"/>
                <a:cs typeface="Meiryo UI" pitchFamily="50" charset="-128"/>
              </a:rPr>
              <a:t>誘導によるまちづくり</a:t>
            </a:r>
            <a:endParaRPr lang="ja-JP" altLang="en-US" sz="1100" dirty="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▶建物の不燃化や狭隘な道路の拡幅、防災空地の整備など、防災</a:t>
            </a:r>
            <a:endParaRPr lang="en-US" altLang="ja-JP" sz="1100" dirty="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a:solidFill>
                  <a:schemeClr val="tx1"/>
                </a:solidFill>
                <a:latin typeface="Meiryo UI" pitchFamily="50" charset="-128"/>
                <a:ea typeface="Meiryo UI" pitchFamily="50" charset="-128"/>
                <a:cs typeface="Meiryo UI" pitchFamily="50" charset="-128"/>
              </a:rPr>
              <a:t>　　 を意識したまちづくりの促進に向けた予算を重点</a:t>
            </a:r>
            <a:r>
              <a:rPr lang="ja-JP" altLang="en-US" sz="1100" dirty="0" smtClean="0">
                <a:solidFill>
                  <a:schemeClr val="tx1"/>
                </a:solidFill>
                <a:latin typeface="Meiryo UI" pitchFamily="50" charset="-128"/>
                <a:ea typeface="Meiryo UI" pitchFamily="50" charset="-128"/>
                <a:cs typeface="Meiryo UI" pitchFamily="50" charset="-128"/>
              </a:rPr>
              <a:t>配分</a:t>
            </a:r>
            <a:endParaRPr lang="en-US" altLang="ja-JP" sz="1100" dirty="0" smtClean="0">
              <a:solidFill>
                <a:schemeClr val="tx1"/>
              </a:solidFill>
              <a:latin typeface="Meiryo UI" pitchFamily="50" charset="-128"/>
              <a:ea typeface="Meiryo UI" pitchFamily="50" charset="-128"/>
              <a:cs typeface="Meiryo UI" pitchFamily="50" charset="-128"/>
            </a:endParaRPr>
          </a:p>
          <a:p>
            <a:pPr indent="85725">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▶地域ごとの防災・減災に関する取組みを通じた地域防災力の向上</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▶空き家を活用した地域の活性化対策　　　　　　　　　　　　　　など</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272480" y="3740976"/>
            <a:ext cx="4464496"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建物の老朽化や狭隘な道路が多いなど防災や住環境</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の課題を抱えた密集住宅地が分布。また、増加する空き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家を活用したまちの活性化対策も必要</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3152800" y="1594647"/>
            <a:ext cx="576064" cy="1440160"/>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241032" y="3730296"/>
            <a:ext cx="4392488"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街頭犯罪の発生件数が政令指定都市の中で最多。</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また、各区の犯罪内容・件数も様々であり、地域での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防犯対策も異なる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グラフ 30"/>
          <p:cNvGraphicFramePr>
            <a:graphicFrameLocks/>
          </p:cNvGraphicFramePr>
          <p:nvPr>
            <p:extLst>
              <p:ext uri="{D42A27DB-BD31-4B8C-83A1-F6EECF244321}">
                <p14:modId xmlns:p14="http://schemas.microsoft.com/office/powerpoint/2010/main" val="3911421407"/>
              </p:ext>
            </p:extLst>
          </p:nvPr>
        </p:nvGraphicFramePr>
        <p:xfrm>
          <a:off x="5313040" y="1419748"/>
          <a:ext cx="4214492" cy="1970339"/>
        </p:xfrm>
        <a:graphic>
          <a:graphicData uri="http://schemas.openxmlformats.org/drawingml/2006/chart">
            <c:chart xmlns:c="http://schemas.openxmlformats.org/drawingml/2006/chart" xmlns:r="http://schemas.openxmlformats.org/officeDocument/2006/relationships" r:id="rId2"/>
          </a:graphicData>
        </a:graphic>
      </p:graphicFrame>
      <p:sp>
        <p:nvSpPr>
          <p:cNvPr id="32" name="正方形/長方形 31"/>
          <p:cNvSpPr/>
          <p:nvPr/>
        </p:nvSpPr>
        <p:spPr>
          <a:xfrm>
            <a:off x="5241032" y="3358188"/>
            <a:ext cx="4320480" cy="357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85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ひったくり、路上強盗、自動車盗、車上ねらい、部品ねらい、オートバイ盗、</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盗の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50"/>
              </a:lnSpc>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発生件数を合計したもの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839349" y="1200477"/>
            <a:ext cx="1944216"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smtClean="0">
                <a:solidFill>
                  <a:schemeClr val="tx1"/>
                </a:solidFill>
                <a:latin typeface="Meiryo UI" panose="020B0604030504040204" pitchFamily="50" charset="-128"/>
                <a:ea typeface="Meiryo UI" panose="020B0604030504040204" pitchFamily="50" charset="-128"/>
              </a:rPr>
              <a:t>出典：平成</a:t>
            </a:r>
            <a:r>
              <a:rPr lang="en-US" altLang="ja-JP" sz="600" dirty="0" smtClean="0">
                <a:solidFill>
                  <a:schemeClr val="tx1"/>
                </a:solidFill>
                <a:latin typeface="Meiryo UI" panose="020B0604030504040204" pitchFamily="50" charset="-128"/>
                <a:ea typeface="Meiryo UI" panose="020B0604030504040204" pitchFamily="50" charset="-128"/>
              </a:rPr>
              <a:t>28</a:t>
            </a:r>
            <a:r>
              <a:rPr lang="ja-JP" altLang="en-US" sz="600" dirty="0" smtClean="0">
                <a:solidFill>
                  <a:schemeClr val="tx1"/>
                </a:solidFill>
                <a:latin typeface="Meiryo UI" panose="020B0604030504040204" pitchFamily="50" charset="-128"/>
                <a:ea typeface="Meiryo UI" panose="020B0604030504040204" pitchFamily="50" charset="-128"/>
              </a:rPr>
              <a:t>年中大阪市区別街頭における犯罪</a:t>
            </a:r>
            <a:endParaRPr lang="en-US" altLang="ja-JP" sz="600" dirty="0" smtClean="0">
              <a:solidFill>
                <a:schemeClr val="tx1"/>
              </a:solidFill>
              <a:latin typeface="Meiryo UI" panose="020B0604030504040204" pitchFamily="50" charset="-128"/>
              <a:ea typeface="Meiryo UI" panose="020B0604030504040204" pitchFamily="50" charset="-128"/>
            </a:endParaRPr>
          </a:p>
          <a:p>
            <a:r>
              <a:rPr lang="ja-JP" altLang="en-US" sz="600" dirty="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　      発生件数</a:t>
            </a:r>
            <a:r>
              <a:rPr lang="en-US" altLang="ja-JP" sz="600" dirty="0" smtClean="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確定値</a:t>
            </a:r>
            <a:r>
              <a:rPr lang="en-US" altLang="ja-JP" sz="600" dirty="0" smtClean="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（大阪市市民局発表）</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355551" y="1013557"/>
            <a:ext cx="4320480" cy="268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AutoShape 6"/>
          <p:cNvSpPr>
            <a:spLocks noChangeArrowheads="1"/>
          </p:cNvSpPr>
          <p:nvPr/>
        </p:nvSpPr>
        <p:spPr bwMode="auto">
          <a:xfrm>
            <a:off x="416809" y="1074787"/>
            <a:ext cx="252028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住宅密集市街地の状況</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4" descr="アクションエリア、優先地区、重点整備エリアの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99" y="1424553"/>
            <a:ext cx="3276052" cy="221320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3043419" y="1161823"/>
            <a:ext cx="1526282"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smtClean="0">
                <a:solidFill>
                  <a:schemeClr val="tx1"/>
                </a:solidFill>
                <a:latin typeface="Meiryo UI" panose="020B0604030504040204" pitchFamily="50" charset="-128"/>
                <a:ea typeface="Meiryo UI" panose="020B0604030504040204" pitchFamily="50" charset="-128"/>
              </a:rPr>
              <a:t>出典：住宅密集市街地の整備について</a:t>
            </a:r>
            <a:endParaRPr lang="en-US" altLang="ja-JP" sz="600" dirty="0" smtClean="0">
              <a:solidFill>
                <a:schemeClr val="tx1"/>
              </a:solidFill>
              <a:latin typeface="Meiryo UI" panose="020B0604030504040204" pitchFamily="50" charset="-128"/>
              <a:ea typeface="Meiryo UI" panose="020B0604030504040204" pitchFamily="50" charset="-128"/>
            </a:endParaRPr>
          </a:p>
          <a:p>
            <a:r>
              <a:rPr lang="ja-JP" altLang="en-US" sz="600" dirty="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　　　（大阪市都市整備局発表）</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9038807" y="2983189"/>
            <a:ext cx="646331"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（件数）</a:t>
            </a:r>
            <a:endParaRPr kumimoji="1" lang="ja-JP" altLang="en-US" sz="900" dirty="0">
              <a:latin typeface="Meiryo UI" panose="020B0604030504040204" pitchFamily="50" charset="-128"/>
              <a:ea typeface="Meiryo UI" panose="020B0604030504040204" pitchFamily="50" charset="-128"/>
            </a:endParaRPr>
          </a:p>
        </p:txBody>
      </p:sp>
      <p:sp>
        <p:nvSpPr>
          <p:cNvPr id="3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１６</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51954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00474" y="899821"/>
            <a:ext cx="4375596" cy="584186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大阪市における教育行政の現状</a:t>
            </a:r>
            <a:endParaRPr kumimoji="1" lang="en-US" altLang="ja-JP" sz="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endParaRPr lang="en-US" altLang="ja-JP" sz="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・学力問題、体力向上、いじめ、暴力行為、不登校など</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教育行政には取り組むべき課題が多い</a:t>
            </a:r>
            <a:endParaRPr lang="en-US" altLang="ja-JP"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5" name="角丸四角形 24"/>
          <p:cNvSpPr/>
          <p:nvPr/>
        </p:nvSpPr>
        <p:spPr>
          <a:xfrm>
            <a:off x="5344938" y="908720"/>
            <a:ext cx="4216573" cy="2016224"/>
          </a:xfrm>
          <a:prstGeom prst="roundRect">
            <a:avLst>
              <a:gd name="adj" fmla="val 686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管理</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・運営する学校数が少なくなり、</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きめ細かい学校</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運営</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学校</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サポート体制が確立</a:t>
            </a:r>
            <a:endParaRPr lang="en-US" altLang="ja-JP"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endParaRPr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小中学校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特別区設置後</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（４区）</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６区）</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より</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学校に近い場所で、地域の実情やニーズ</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に沿った</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教育</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方針（学習指導・学校のあり方等）</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の決定</a:t>
            </a:r>
            <a:endParaRPr lang="en-US" altLang="ja-JP"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3" name="正方形/長方形 2"/>
          <p:cNvSpPr/>
          <p:nvPr/>
        </p:nvSpPr>
        <p:spPr>
          <a:xfrm>
            <a:off x="417955" y="1596602"/>
            <a:ext cx="4043240" cy="5000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市立小中学校の学校数、児童生徒数</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（Ｈ</a:t>
            </a:r>
            <a:r>
              <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28</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◇市立</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小中学校におけるいじめ・暴力行為・不登校件数</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（Ｈ</a:t>
            </a:r>
            <a:r>
              <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27</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ja-JP" altLang="en-US" dirty="0"/>
          </a:p>
        </p:txBody>
      </p:sp>
      <p:sp>
        <p:nvSpPr>
          <p:cNvPr id="30" name="正方形/長方形 29"/>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６</a:t>
            </a:r>
            <a:r>
              <a:rPr lang="ja-JP" altLang="en-US" sz="2000" b="1" dirty="0" smtClean="0">
                <a:solidFill>
                  <a:prstClr val="black"/>
                </a:solidFill>
                <a:latin typeface="Meiryo UI" pitchFamily="50" charset="-128"/>
                <a:ea typeface="Meiryo UI" pitchFamily="50" charset="-128"/>
                <a:cs typeface="Meiryo UI" pitchFamily="50" charset="-128"/>
              </a:rPr>
              <a:t>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320388758"/>
              </p:ext>
            </p:extLst>
          </p:nvPr>
        </p:nvGraphicFramePr>
        <p:xfrm>
          <a:off x="594102" y="1913317"/>
          <a:ext cx="3609344" cy="576000"/>
        </p:xfrm>
        <a:graphic>
          <a:graphicData uri="http://schemas.openxmlformats.org/drawingml/2006/table">
            <a:tbl>
              <a:tblPr firstRow="1" bandRow="1">
                <a:tableStyleId>{5940675A-B579-460E-94D1-54222C63F5DA}</a:tableStyleId>
              </a:tblPr>
              <a:tblGrid>
                <a:gridCol w="902336"/>
                <a:gridCol w="902336"/>
                <a:gridCol w="902336"/>
                <a:gridCol w="902336"/>
              </a:tblGrid>
              <a:tr h="205128">
                <a:tc>
                  <a:txBody>
                    <a:bodyPr/>
                    <a:lstStyle/>
                    <a:p>
                      <a:pPr algn="ct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小学校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中学校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計</a:t>
                      </a:r>
                      <a:endParaRPr kumimoji="1" lang="ja-JP" altLang="en-US" sz="900" dirty="0">
                        <a:latin typeface="+mn-ea"/>
                        <a:ea typeface="+mn-ea"/>
                      </a:endParaRPr>
                    </a:p>
                  </a:txBody>
                  <a:tcPr marL="99060" marR="99060" marT="10800" marB="10800" anchor="ctr">
                    <a:solidFill>
                      <a:schemeClr val="accent6">
                        <a:lumMod val="40000"/>
                        <a:lumOff val="60000"/>
                      </a:schemeClr>
                    </a:solidFill>
                  </a:tcPr>
                </a:tc>
              </a:tr>
              <a:tr h="185436">
                <a:tc>
                  <a:txBody>
                    <a:bodyPr/>
                    <a:lstStyle/>
                    <a:p>
                      <a:pPr algn="ctr"/>
                      <a:r>
                        <a:rPr kumimoji="1" lang="ja-JP" altLang="en-US" sz="800" dirty="0" smtClean="0">
                          <a:latin typeface="Meiryo UI" panose="020B0604030504040204" pitchFamily="50" charset="-128"/>
                          <a:ea typeface="Meiryo UI" panose="020B0604030504040204" pitchFamily="50" charset="-128"/>
                        </a:rPr>
                        <a:t>学校数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292</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130</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422</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r>
              <a:tr h="185436">
                <a:tc>
                  <a:txBody>
                    <a:bodyPr/>
                    <a:lstStyle/>
                    <a:p>
                      <a:pPr algn="ctr"/>
                      <a:r>
                        <a:rPr kumimoji="1" lang="ja-JP" altLang="en-US" sz="800" dirty="0" smtClean="0">
                          <a:latin typeface="Meiryo UI" panose="020B0604030504040204" pitchFamily="50" charset="-128"/>
                          <a:ea typeface="Meiryo UI" panose="020B0604030504040204" pitchFamily="50" charset="-128"/>
                        </a:rPr>
                        <a:t>児童生徒数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113,001</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53,941</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166,942</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r>
            </a:tbl>
          </a:graphicData>
        </a:graphic>
      </p:graphicFrame>
      <p:graphicFrame>
        <p:nvGraphicFramePr>
          <p:cNvPr id="34" name="表 33"/>
          <p:cNvGraphicFramePr>
            <a:graphicFrameLocks noGrp="1"/>
          </p:cNvGraphicFramePr>
          <p:nvPr>
            <p:extLst>
              <p:ext uri="{D42A27DB-BD31-4B8C-83A1-F6EECF244321}">
                <p14:modId xmlns:p14="http://schemas.microsoft.com/office/powerpoint/2010/main" val="4197432211"/>
              </p:ext>
            </p:extLst>
          </p:nvPr>
        </p:nvGraphicFramePr>
        <p:xfrm>
          <a:off x="606756" y="2938866"/>
          <a:ext cx="3628587" cy="883080"/>
        </p:xfrm>
        <a:graphic>
          <a:graphicData uri="http://schemas.openxmlformats.org/drawingml/2006/table">
            <a:tbl>
              <a:tblPr firstRow="1" bandRow="1">
                <a:tableStyleId>{5940675A-B579-460E-94D1-54222C63F5DA}</a:tableStyleId>
              </a:tblPr>
              <a:tblGrid>
                <a:gridCol w="1086325"/>
                <a:gridCol w="699567"/>
                <a:gridCol w="642329"/>
                <a:gridCol w="554671"/>
                <a:gridCol w="645695"/>
              </a:tblGrid>
              <a:tr h="192765">
                <a:tc rowSpan="2">
                  <a:txBody>
                    <a:bodyPr/>
                    <a:lstStyle/>
                    <a:p>
                      <a:pPr algn="ctr"/>
                      <a:endParaRPr kumimoji="1" lang="ja-JP" altLang="en-US" sz="900" dirty="0">
                        <a:latin typeface="+mn-ea"/>
                        <a:ea typeface="+mn-ea"/>
                      </a:endParaRPr>
                    </a:p>
                  </a:txBody>
                  <a:tcPr marL="99060" marR="99060" marT="10800" marB="10800" anchor="ctr">
                    <a:solidFill>
                      <a:schemeClr val="accent6">
                        <a:lumMod val="40000"/>
                        <a:lumOff val="60000"/>
                      </a:schemeClr>
                    </a:solidFill>
                  </a:tcPr>
                </a:tc>
                <a:tc gridSpan="2">
                  <a:txBody>
                    <a:bodyPr/>
                    <a:lstStyle/>
                    <a:p>
                      <a:pPr algn="ctr"/>
                      <a:r>
                        <a:rPr kumimoji="1" lang="ja-JP" altLang="en-US" sz="900" dirty="0" smtClean="0">
                          <a:latin typeface="+mn-ea"/>
                          <a:ea typeface="+mn-ea"/>
                        </a:rPr>
                        <a:t>小学校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900" dirty="0" smtClean="0">
                          <a:latin typeface="+mn-ea"/>
                          <a:ea typeface="+mn-ea"/>
                        </a:rPr>
                        <a:t>中学校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tc>
              </a:tr>
              <a:tr h="180828">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smtClean="0">
                          <a:latin typeface="+mn-ea"/>
                          <a:ea typeface="+mn-ea"/>
                        </a:rPr>
                        <a:t>全国</a:t>
                      </a:r>
                      <a:endParaRPr kumimoji="1" lang="ja-JP" altLang="en-US" sz="900" dirty="0">
                        <a:latin typeface="+mn-ea"/>
                        <a:ea typeface="+mn-ea"/>
                      </a:endParaRPr>
                    </a:p>
                  </a:txBody>
                  <a:tcPr marL="99060" marR="99060" marT="10800" marB="10800" anchor="ctr">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a:r>
                        <a:rPr kumimoji="1" lang="ja-JP" altLang="en-US" sz="900" dirty="0" smtClean="0">
                          <a:latin typeface="+mn-ea"/>
                          <a:ea typeface="+mn-ea"/>
                        </a:rPr>
                        <a:t>大阪市</a:t>
                      </a:r>
                      <a:endParaRPr kumimoji="1" lang="ja-JP" altLang="en-US" sz="900" dirty="0">
                        <a:latin typeface="+mn-ea"/>
                        <a:ea typeface="+mn-ea"/>
                      </a:endParaRPr>
                    </a:p>
                  </a:txBody>
                  <a:tcPr marL="99060" marR="99060" marT="10800" marB="10800" anchor="ctr">
                    <a:lnL w="12700" cap="flat" cmpd="sng" algn="ctr">
                      <a:solidFill>
                        <a:schemeClr val="tx1"/>
                      </a:solidFill>
                      <a:prstDash val="sysDot"/>
                      <a:round/>
                      <a:headEnd type="none" w="med" len="med"/>
                      <a:tailEnd type="none" w="med" len="med"/>
                    </a:lnL>
                    <a:solidFill>
                      <a:schemeClr val="accent6">
                        <a:lumMod val="40000"/>
                        <a:lumOff val="60000"/>
                      </a:schemeClr>
                    </a:solidFill>
                  </a:tcPr>
                </a:tc>
                <a:tc>
                  <a:txBody>
                    <a:bodyPr/>
                    <a:lstStyle/>
                    <a:p>
                      <a:pPr algn="ctr"/>
                      <a:r>
                        <a:rPr kumimoji="1" lang="ja-JP" altLang="en-US" sz="900" dirty="0" smtClean="0">
                          <a:latin typeface="+mn-ea"/>
                          <a:ea typeface="+mn-ea"/>
                        </a:rPr>
                        <a:t>全国</a:t>
                      </a:r>
                      <a:endParaRPr kumimoji="1" lang="ja-JP" altLang="en-US" sz="900" dirty="0">
                        <a:latin typeface="+mn-ea"/>
                        <a:ea typeface="+mn-ea"/>
                      </a:endParaRPr>
                    </a:p>
                  </a:txBody>
                  <a:tcPr marL="99060" marR="99060" marT="10800" marB="10800" anchor="ctr">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a:r>
                        <a:rPr kumimoji="1" lang="ja-JP" altLang="en-US" sz="900" dirty="0" smtClean="0">
                          <a:latin typeface="+mn-ea"/>
                          <a:ea typeface="+mn-ea"/>
                        </a:rPr>
                        <a:t>大阪市</a:t>
                      </a:r>
                      <a:endParaRPr kumimoji="1" lang="ja-JP" altLang="en-US" sz="900" dirty="0">
                        <a:latin typeface="+mn-ea"/>
                        <a:ea typeface="+mn-ea"/>
                      </a:endParaRPr>
                    </a:p>
                  </a:txBody>
                  <a:tcPr marL="99060" marR="99060" marT="10800" marB="10800" anchor="ctr">
                    <a:lnL w="12700" cap="flat" cmpd="sng" algn="ctr">
                      <a:solidFill>
                        <a:schemeClr val="tx1"/>
                      </a:solidFill>
                      <a:prstDash val="sysDot"/>
                      <a:round/>
                      <a:headEnd type="none" w="med" len="med"/>
                      <a:tailEnd type="none" w="med" len="med"/>
                    </a:lnL>
                    <a:solidFill>
                      <a:schemeClr val="accent6">
                        <a:lumMod val="40000"/>
                        <a:lumOff val="60000"/>
                      </a:schemeClr>
                    </a:solidFill>
                  </a:tcPr>
                </a:tc>
              </a:tr>
              <a:tr h="182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暴力行為発生</a:t>
                      </a:r>
                      <a:r>
                        <a:rPr kumimoji="1" lang="ja-JP" altLang="en-US" sz="800" dirty="0">
                          <a:latin typeface="Meiryo UI" panose="020B0604030504040204" pitchFamily="50" charset="-128"/>
                          <a:ea typeface="Meiryo UI" panose="020B0604030504040204" pitchFamily="50" charset="-128"/>
                        </a:rPr>
                        <a:t>件数</a:t>
                      </a:r>
                      <a:endParaRPr kumimoji="1" lang="ja-JP" altLang="en-US" sz="800" dirty="0" smtClean="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2.6</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5.0</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9.5</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29.3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r>
              <a:tr h="163469">
                <a:tc>
                  <a:txBody>
                    <a:bodyPr/>
                    <a:lstStyle/>
                    <a:p>
                      <a:pPr algn="l"/>
                      <a:r>
                        <a:rPr kumimoji="1" lang="ja-JP" altLang="en-US" sz="800" dirty="0" smtClean="0">
                          <a:latin typeface="Meiryo UI" panose="020B0604030504040204" pitchFamily="50" charset="-128"/>
                          <a:ea typeface="Meiryo UI" panose="020B0604030504040204" pitchFamily="50" charset="-128"/>
                        </a:rPr>
                        <a:t>不登校数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0.42</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0.54</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2.83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4.55</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r>
              <a:tr h="163469">
                <a:tc>
                  <a:txBody>
                    <a:bodyPr/>
                    <a:lstStyle/>
                    <a:p>
                      <a:pPr algn="l"/>
                      <a:r>
                        <a:rPr kumimoji="1" lang="ja-JP" altLang="en-US" sz="800" dirty="0" smtClean="0">
                          <a:latin typeface="Meiryo UI" panose="020B0604030504040204" pitchFamily="50" charset="-128"/>
                          <a:ea typeface="Meiryo UI" panose="020B0604030504040204" pitchFamily="50" charset="-128"/>
                        </a:rPr>
                        <a:t>いじめ認知件数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23.1</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41.9</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17.1</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r>
            </a:tbl>
          </a:graphicData>
        </a:graphic>
      </p:graphicFrame>
      <p:sp>
        <p:nvSpPr>
          <p:cNvPr id="2" name="正方形/長方形 1"/>
          <p:cNvSpPr/>
          <p:nvPr/>
        </p:nvSpPr>
        <p:spPr>
          <a:xfrm>
            <a:off x="524616" y="3832473"/>
            <a:ext cx="1764088" cy="196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大阪市教育委員会の独自調査より</a:t>
            </a:r>
            <a:endParaRPr kumimoji="1"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44524" y="4448457"/>
            <a:ext cx="4073103" cy="1068775"/>
          </a:xfrm>
          <a:prstGeom prst="roundRect">
            <a:avLst>
              <a:gd name="adj" fmla="val 0"/>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b="1" dirty="0">
                <a:solidFill>
                  <a:schemeClr val="tx1"/>
                </a:solidFill>
                <a:latin typeface="ＭＳ Ｐゴシック" panose="020B0600070205080204" pitchFamily="50" charset="-128"/>
                <a:ea typeface="ＭＳ Ｐゴシック" panose="020B0600070205080204" pitchFamily="50" charset="-128"/>
              </a:rPr>
              <a:t>大阪市が管理運営</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する公立小中学校</a:t>
            </a:r>
            <a:r>
              <a:rPr lang="ja-JP" altLang="en-US" sz="1050" b="1" dirty="0">
                <a:solidFill>
                  <a:schemeClr val="tx1"/>
                </a:solidFill>
                <a:latin typeface="ＭＳ Ｐゴシック" panose="020B0600070205080204" pitchFamily="50" charset="-128"/>
                <a:ea typeface="ＭＳ Ｐゴシック" panose="020B0600070205080204" pitchFamily="50" charset="-128"/>
              </a:rPr>
              <a:t>は、学校数・</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児童生徒数とも、</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横浜市</a:t>
            </a:r>
            <a:r>
              <a:rPr lang="ja-JP" altLang="en-US" sz="1050" b="1" dirty="0">
                <a:solidFill>
                  <a:schemeClr val="tx1"/>
                </a:solidFill>
                <a:latin typeface="ＭＳ Ｐゴシック" panose="020B0600070205080204" pitchFamily="50" charset="-128"/>
                <a:ea typeface="ＭＳ Ｐゴシック" panose="020B0600070205080204" pitchFamily="50" charset="-128"/>
              </a:rPr>
              <a:t>についで全国２番目の</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多さ</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30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b="1" dirty="0">
                <a:solidFill>
                  <a:schemeClr val="tx1"/>
                </a:solidFill>
                <a:latin typeface="ＭＳ Ｐゴシック" panose="020B0600070205080204" pitchFamily="50" charset="-128"/>
                <a:ea typeface="ＭＳ Ｐゴシック" panose="020B0600070205080204" pitchFamily="50" charset="-128"/>
              </a:rPr>
              <a:t>市立の小中学校におけるいじめ・暴力行為・</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不登校件数は、全国と</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比較して多い数値</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endParaRPr lang="ja-JP" altLang="en-US" sz="30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・市内の小中学校における「平成</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29</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年度全国学力テスト」の結果は、 </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　全国平均を下回り、政令指定都市では最下位（</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8</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科目中</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科目）</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547892" y="2459038"/>
            <a:ext cx="2134760" cy="230832"/>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大阪市教育委員会「学校現況調査」より</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144688" y="3810102"/>
            <a:ext cx="2237807" cy="338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r>
              <a:rPr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暴力行為発生</a:t>
            </a:r>
            <a:r>
              <a:rPr lang="ja-JP" altLang="en-US" sz="800" dirty="0">
                <a:solidFill>
                  <a:schemeClr val="tx1"/>
                </a:solidFill>
                <a:latin typeface="Meiryo UI" panose="020B0604030504040204" pitchFamily="50" charset="-128"/>
                <a:ea typeface="Meiryo UI" panose="020B0604030504040204" pitchFamily="50" charset="-128"/>
              </a:rPr>
              <a:t>件数、　不登校数は「在籍比率」による、</a:t>
            </a:r>
            <a:r>
              <a:rPr kumimoji="1" lang="ja-JP" altLang="en-US" sz="800" dirty="0" smtClean="0">
                <a:solidFill>
                  <a:schemeClr val="tx1"/>
                </a:solidFill>
                <a:latin typeface="Meiryo UI" panose="020B0604030504040204" pitchFamily="50" charset="-128"/>
                <a:ea typeface="Meiryo UI" panose="020B0604030504040204" pitchFamily="50" charset="-128"/>
              </a:rPr>
              <a:t>いじめ認知件数は「比率</a:t>
            </a:r>
            <a:r>
              <a:rPr kumimoji="1" lang="en-US" altLang="ja-JP" sz="800" dirty="0" smtClean="0">
                <a:solidFill>
                  <a:schemeClr val="tx1"/>
                </a:solidFill>
                <a:latin typeface="Meiryo UI" panose="020B0604030504040204" pitchFamily="50" charset="-128"/>
                <a:ea typeface="Meiryo UI" panose="020B0604030504040204" pitchFamily="50" charset="-128"/>
              </a:rPr>
              <a:t>1000</a:t>
            </a:r>
            <a:r>
              <a:rPr kumimoji="1" lang="ja-JP" altLang="en-US" sz="800" dirty="0" smtClean="0">
                <a:solidFill>
                  <a:schemeClr val="tx1"/>
                </a:solidFill>
                <a:latin typeface="Meiryo UI" panose="020B0604030504040204" pitchFamily="50" charset="-128"/>
                <a:ea typeface="Meiryo UI" panose="020B0604030504040204" pitchFamily="50" charset="-128"/>
              </a:rPr>
              <a:t>人あたり」</a:t>
            </a:r>
            <a:endParaRPr kumimoji="1"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 name="二等辺三角形 6"/>
          <p:cNvSpPr/>
          <p:nvPr/>
        </p:nvSpPr>
        <p:spPr>
          <a:xfrm rot="10800000">
            <a:off x="1650903" y="4187110"/>
            <a:ext cx="1503958" cy="1779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44939" y="3441368"/>
            <a:ext cx="4157902" cy="3155984"/>
          </a:xfrm>
          <a:prstGeom prst="roundRect">
            <a:avLst>
              <a:gd name="adj" fmla="val 4292"/>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488346" y="3550431"/>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▶学校体制の強化</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・教員の重点配置</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（例）学力・児童生徒指導で課題が大きい学校へ教員を配置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・教員の独自採用</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（例）習熟度別少人数授業の拡充　など</a:t>
            </a:r>
            <a:endParaRPr lang="en-US" altLang="ja-JP" sz="800" dirty="0" smtClean="0">
              <a:solidFill>
                <a:schemeClr val="tx1"/>
              </a:solidFill>
              <a:latin typeface="Meiryo UI" pitchFamily="50" charset="-128"/>
              <a:ea typeface="Meiryo UI" pitchFamily="50" charset="-128"/>
              <a:cs typeface="Meiryo UI"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344940" y="3017814"/>
            <a:ext cx="4109556" cy="59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教育委員会</a:t>
            </a:r>
            <a:r>
              <a:rPr lang="ja-JP" altLang="en-US" sz="1300" b="1" dirty="0" smtClean="0">
                <a:solidFill>
                  <a:schemeClr val="tx1"/>
                </a:solidFill>
                <a:latin typeface="Meiryo UI" panose="020B0604030504040204" pitchFamily="50" charset="-128"/>
                <a:ea typeface="Meiryo UI" panose="020B0604030504040204" pitchFamily="50" charset="-128"/>
              </a:rPr>
              <a:t>が判断・決定する</a:t>
            </a:r>
            <a:r>
              <a:rPr kumimoji="1" lang="ja-JP" altLang="en-US" sz="1300" b="1" dirty="0" smtClean="0">
                <a:solidFill>
                  <a:schemeClr val="tx1"/>
                </a:solidFill>
                <a:latin typeface="Meiryo UI" panose="020B0604030504040204" pitchFamily="50" charset="-128"/>
                <a:ea typeface="Meiryo UI" panose="020B0604030504040204" pitchFamily="50" charset="-128"/>
              </a:rPr>
              <a:t>施策</a:t>
            </a:r>
            <a:r>
              <a:rPr lang="ja-JP" altLang="en-US" sz="1300" b="1" dirty="0" smtClean="0">
                <a:solidFill>
                  <a:schemeClr val="tx1"/>
                </a:solidFill>
                <a:latin typeface="Meiryo UI" panose="020B0604030504040204" pitchFamily="50" charset="-128"/>
                <a:ea typeface="Meiryo UI" panose="020B0604030504040204" pitchFamily="50" charset="-128"/>
              </a:rPr>
              <a:t>（例）</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55" name="角丸四角形 54"/>
          <p:cNvSpPr/>
          <p:nvPr/>
        </p:nvSpPr>
        <p:spPr>
          <a:xfrm>
            <a:off x="5486371" y="4547198"/>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教育</a:t>
            </a:r>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内容の充実</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質の高い教育課程の提供</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例）小中</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一貫校</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導入、英語教育の導入</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グローバル人材の育成</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例）海外研修・留学の実施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5498246" y="5555331"/>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教育</a:t>
            </a:r>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環境の</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充実</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・児童・</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生徒のサポート体制の</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強化</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800" dirty="0" smtClean="0">
                <a:solidFill>
                  <a:schemeClr val="tx1"/>
                </a:solidFill>
                <a:latin typeface="Meiryo UI" pitchFamily="50" charset="-128"/>
                <a:ea typeface="Meiryo UI" pitchFamily="50" charset="-128"/>
                <a:cs typeface="Meiryo UI" pitchFamily="50" charset="-128"/>
              </a:rPr>
              <a:t>放課後等自主学習や図書活動等</a:t>
            </a:r>
            <a:r>
              <a:rPr lang="ja-JP" altLang="en-US" sz="800" dirty="0" smtClean="0">
                <a:solidFill>
                  <a:schemeClr val="tx1"/>
                </a:solidFill>
                <a:latin typeface="Meiryo UI" pitchFamily="50" charset="-128"/>
                <a:ea typeface="Meiryo UI" pitchFamily="50" charset="-128"/>
                <a:cs typeface="Meiryo UI" pitchFamily="50" charset="-128"/>
              </a:rPr>
              <a:t>に対する地域の</a:t>
            </a:r>
            <a:r>
              <a:rPr lang="ja-JP" altLang="ja-JP" sz="800" dirty="0" smtClean="0">
                <a:solidFill>
                  <a:schemeClr val="tx1"/>
                </a:solidFill>
                <a:latin typeface="Meiryo UI" pitchFamily="50" charset="-128"/>
                <a:ea typeface="Meiryo UI" pitchFamily="50" charset="-128"/>
                <a:cs typeface="Meiryo UI" pitchFamily="50" charset="-128"/>
              </a:rPr>
              <a:t>協力</a:t>
            </a:r>
            <a:r>
              <a:rPr lang="ja-JP" altLang="en-US" sz="800" dirty="0" smtClean="0">
                <a:solidFill>
                  <a:schemeClr val="tx1"/>
                </a:solidFill>
                <a:latin typeface="Meiryo UI" pitchFamily="50" charset="-128"/>
                <a:ea typeface="Meiryo UI" pitchFamily="50" charset="-128"/>
                <a:cs typeface="Meiryo UI" pitchFamily="50" charset="-128"/>
              </a:rPr>
              <a:t>・</a:t>
            </a:r>
            <a:r>
              <a:rPr lang="ja-JP" altLang="ja-JP" sz="800" dirty="0" smtClean="0">
                <a:solidFill>
                  <a:schemeClr val="tx1"/>
                </a:solidFill>
                <a:latin typeface="Meiryo UI" pitchFamily="50" charset="-128"/>
                <a:ea typeface="Meiryo UI" pitchFamily="50" charset="-128"/>
                <a:cs typeface="Meiryo UI" pitchFamily="50" charset="-128"/>
              </a:rPr>
              <a:t>支援</a:t>
            </a:r>
            <a:r>
              <a:rPr lang="ja-JP" altLang="en-US" sz="800" dirty="0">
                <a:solidFill>
                  <a:schemeClr val="tx1"/>
                </a:solidFill>
                <a:latin typeface="Meiryo UI" pitchFamily="50" charset="-128"/>
                <a:ea typeface="Meiryo UI" pitchFamily="50" charset="-128"/>
                <a:cs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rPr>
              <a:t>など</a:t>
            </a:r>
            <a:endParaRPr lang="en-US" altLang="ja-JP" sz="800" dirty="0" smtClean="0">
              <a:solidFill>
                <a:schemeClr val="tx1"/>
              </a:solidFill>
              <a:latin typeface="Meiryo UI" pitchFamily="50" charset="-128"/>
              <a:ea typeface="Meiryo UI" pitchFamily="50" charset="-128"/>
              <a:cs typeface="Meiryo UI"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・ＩＣＴを活用した教育の推進</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例）映像や音声を用いた授業の実施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36674"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学校教育</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７</a:t>
            </a:r>
          </a:p>
        </p:txBody>
      </p:sp>
      <p:grpSp>
        <p:nvGrpSpPr>
          <p:cNvPr id="4" name="グループ化 43"/>
          <p:cNvGrpSpPr/>
          <p:nvPr/>
        </p:nvGrpSpPr>
        <p:grpSpPr>
          <a:xfrm>
            <a:off x="4410955" y="1844824"/>
            <a:ext cx="686061" cy="3907683"/>
            <a:chOff x="4580686" y="2194520"/>
            <a:chExt cx="452429" cy="3907683"/>
          </a:xfrm>
        </p:grpSpPr>
        <p:sp>
          <p:nvSpPr>
            <p:cNvPr id="47" name="右矢印 46"/>
            <p:cNvSpPr/>
            <p:nvPr/>
          </p:nvSpPr>
          <p:spPr>
            <a:xfrm>
              <a:off x="4737528" y="2491209"/>
              <a:ext cx="295587" cy="3424720"/>
            </a:xfrm>
            <a:prstGeom prst="rightArrow">
              <a:avLst>
                <a:gd name="adj1" fmla="val 6676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580686" y="2194520"/>
              <a:ext cx="360040" cy="3907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3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00" dirty="0" smtClean="0">
                  <a:solidFill>
                    <a:schemeClr val="tx1"/>
                  </a:solidFill>
                  <a:latin typeface="HGPｺﾞｼｯｸE" panose="020B0900000000000000" pitchFamily="50" charset="-128"/>
                  <a:ea typeface="HGPｺﾞｼｯｸE" panose="020B0900000000000000" pitchFamily="50" charset="-128"/>
                </a:rPr>
                <a:t>（各区に教育委員会を設置）</a:t>
              </a:r>
              <a:endParaRPr kumimoji="1" lang="en-US" altLang="ja-JP" sz="1300" dirty="0" smtClean="0">
                <a:solidFill>
                  <a:schemeClr val="tx1"/>
                </a:solidFill>
                <a:latin typeface="HGPｺﾞｼｯｸE" panose="020B0900000000000000" pitchFamily="50" charset="-128"/>
                <a:ea typeface="HGPｺﾞｼｯｸE" panose="020B0900000000000000" pitchFamily="50" charset="-128"/>
              </a:endParaRPr>
            </a:p>
            <a:p>
              <a:endParaRPr kumimoji="1" lang="ja-JP" altLang="en-US" sz="1300" dirty="0">
                <a:solidFill>
                  <a:schemeClr val="tx1"/>
                </a:solidFill>
                <a:latin typeface="HGPｺﾞｼｯｸE" panose="020B0900000000000000" pitchFamily="50" charset="-128"/>
                <a:ea typeface="HGPｺﾞｼｯｸE" panose="020B0900000000000000" pitchFamily="50" charset="-128"/>
              </a:endParaRPr>
            </a:p>
          </p:txBody>
        </p:sp>
      </p:grpSp>
      <p:sp>
        <p:nvSpPr>
          <p:cNvPr id="36" name="角丸四角形 35"/>
          <p:cNvSpPr/>
          <p:nvPr/>
        </p:nvSpPr>
        <p:spPr>
          <a:xfrm>
            <a:off x="376087" y="5642198"/>
            <a:ext cx="4034757" cy="989062"/>
          </a:xfrm>
          <a:prstGeom prst="roundRect">
            <a:avLst/>
          </a:prstGeom>
          <a:solidFill>
            <a:schemeClr val="accent2">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様々な</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教育課題に対して、最終的な方針を決定・実施する</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のは教育委員会</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endParaRPr lang="en-US" altLang="ja-JP" sz="5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◆複雑・多様化する教育課題への対応や、約</a:t>
            </a: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400</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の小中学</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校のマネジメントを１つの教育委員会で対応</a:t>
            </a:r>
            <a:endParaRPr lang="en-US" altLang="ja-JP" sz="1200" b="1" dirty="0" smtClean="0">
              <a:solidFill>
                <a:schemeClr val="bg1"/>
              </a:solidFill>
              <a:latin typeface="Meiryo UI" pitchFamily="50" charset="-128"/>
              <a:ea typeface="Meiryo UI" pitchFamily="50" charset="-128"/>
              <a:cs typeface="Meiryo UI" pitchFamily="50" charset="-128"/>
            </a:endParaRPr>
          </a:p>
        </p:txBody>
      </p:sp>
      <p:sp>
        <p:nvSpPr>
          <p:cNvPr id="43" name="正方形/長方形 42"/>
          <p:cNvSpPr/>
          <p:nvPr/>
        </p:nvSpPr>
        <p:spPr>
          <a:xfrm>
            <a:off x="5169024" y="908720"/>
            <a:ext cx="4536504" cy="582879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dirty="0">
              <a:solidFill>
                <a:schemeClr val="tx1"/>
              </a:solidFill>
            </a:endParaRPr>
          </a:p>
        </p:txBody>
      </p:sp>
    </p:spTree>
    <p:extLst>
      <p:ext uri="{BB962C8B-B14F-4D97-AF65-F5344CB8AC3E}">
        <p14:creationId xmlns:p14="http://schemas.microsoft.com/office/powerpoint/2010/main" val="2326345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直線コネクタ 71"/>
          <p:cNvCxnSpPr/>
          <p:nvPr/>
        </p:nvCxnSpPr>
        <p:spPr>
          <a:xfrm flipV="1">
            <a:off x="776536" y="1700808"/>
            <a:ext cx="0" cy="32996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　特別区と大阪府の役割分担　～イメージ図～</a:t>
            </a:r>
            <a:endParaRPr lang="ja-JP" altLang="en-US" sz="2000" b="1"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458947" y="692696"/>
            <a:ext cx="9043668" cy="6094756"/>
            <a:chOff x="560121" y="3409375"/>
            <a:chExt cx="8348001" cy="3695208"/>
          </a:xfrm>
        </p:grpSpPr>
        <p:sp>
          <p:nvSpPr>
            <p:cNvPr id="53" name="Rectangle 10"/>
            <p:cNvSpPr>
              <a:spLocks noChangeArrowheads="1"/>
            </p:cNvSpPr>
            <p:nvPr/>
          </p:nvSpPr>
          <p:spPr bwMode="auto">
            <a:xfrm>
              <a:off x="1570882" y="4338337"/>
              <a:ext cx="1011920" cy="159875"/>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a:t>
              </a:r>
              <a:endParaRPr lang="en-US" altLang="ja-JP" sz="1200" dirty="0" smtClean="0">
                <a:solidFill>
                  <a:srgbClr val="000000"/>
                </a:solidFill>
                <a:ea typeface="ＭＳ Ｐゴシック" charset="-128"/>
              </a:endParaRPr>
            </a:p>
          </p:txBody>
        </p:sp>
        <p:sp>
          <p:nvSpPr>
            <p:cNvPr id="54" name="角丸四角形 53"/>
            <p:cNvSpPr/>
            <p:nvPr/>
          </p:nvSpPr>
          <p:spPr>
            <a:xfrm>
              <a:off x="560121" y="3417693"/>
              <a:ext cx="2708199" cy="2007110"/>
            </a:xfrm>
            <a:prstGeom prst="roundRect">
              <a:avLst>
                <a:gd name="adj" fmla="val 71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5" name="テキスト ボックス 54"/>
            <p:cNvSpPr txBox="1"/>
            <p:nvPr/>
          </p:nvSpPr>
          <p:spPr>
            <a:xfrm>
              <a:off x="921398" y="3669352"/>
              <a:ext cx="819815" cy="158612"/>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市長</a:t>
              </a:r>
            </a:p>
          </p:txBody>
        </p:sp>
        <p:sp>
          <p:nvSpPr>
            <p:cNvPr id="56" name="正方形/長方形 55"/>
            <p:cNvSpPr/>
            <p:nvPr/>
          </p:nvSpPr>
          <p:spPr>
            <a:xfrm>
              <a:off x="1208109" y="3507777"/>
              <a:ext cx="1357065" cy="14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7" name="正方形/長方形 56"/>
            <p:cNvSpPr/>
            <p:nvPr/>
          </p:nvSpPr>
          <p:spPr>
            <a:xfrm>
              <a:off x="1693517" y="4244983"/>
              <a:ext cx="1261018" cy="14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n-ea"/>
                </a:rPr>
                <a:t>24</a:t>
              </a:r>
              <a:r>
                <a:rPr kumimoji="1" lang="ja-JP" altLang="en-US" sz="1000" dirty="0" smtClean="0">
                  <a:solidFill>
                    <a:schemeClr val="tx1"/>
                  </a:solidFill>
                  <a:latin typeface="+mn-ea"/>
                </a:rPr>
                <a:t>行政区</a:t>
              </a:r>
              <a:r>
                <a:rPr lang="ja-JP" altLang="en-US" sz="1000" dirty="0">
                  <a:solidFill>
                    <a:schemeClr val="tx1"/>
                  </a:solidFill>
                  <a:latin typeface="+mn-ea"/>
                </a:rPr>
                <a:t>長</a:t>
              </a:r>
              <a:endParaRPr kumimoji="1" lang="ja-JP" altLang="en-US" sz="1000" dirty="0">
                <a:solidFill>
                  <a:schemeClr val="tx1"/>
                </a:solidFill>
                <a:latin typeface="+mn-ea"/>
              </a:endParaRPr>
            </a:p>
          </p:txBody>
        </p:sp>
        <p:cxnSp>
          <p:nvCxnSpPr>
            <p:cNvPr id="58" name="直線コネクタ 57"/>
            <p:cNvCxnSpPr/>
            <p:nvPr/>
          </p:nvCxnSpPr>
          <p:spPr>
            <a:xfrm flipV="1">
              <a:off x="1182903"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853280" y="4020586"/>
              <a:ext cx="1825570" cy="209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037234" y="3671445"/>
              <a:ext cx="819815" cy="158612"/>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en-US" altLang="ja-JP" sz="1100" b="1" dirty="0" smtClean="0">
                <a:solidFill>
                  <a:schemeClr val="tx1"/>
                </a:solidFill>
                <a:latin typeface="+mn-ea"/>
              </a:endParaRPr>
            </a:p>
          </p:txBody>
        </p:sp>
        <p:sp>
          <p:nvSpPr>
            <p:cNvPr id="63" name="正方形/長方形 62"/>
            <p:cNvSpPr/>
            <p:nvPr/>
          </p:nvSpPr>
          <p:spPr>
            <a:xfrm>
              <a:off x="757232"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4" name="直線コネクタ 63"/>
            <p:cNvCxnSpPr>
              <a:endCxn id="55" idx="2"/>
            </p:cNvCxnSpPr>
            <p:nvPr/>
          </p:nvCxnSpPr>
          <p:spPr>
            <a:xfrm flipV="1">
              <a:off x="1330904" y="3827964"/>
              <a:ext cx="402" cy="19700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1069720"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6" name="直線コネクタ 65"/>
            <p:cNvCxnSpPr/>
            <p:nvPr/>
          </p:nvCxnSpPr>
          <p:spPr>
            <a:xfrm flipV="1">
              <a:off x="1469067"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1373019"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8" name="直線コネクタ 67"/>
            <p:cNvCxnSpPr/>
            <p:nvPr/>
          </p:nvCxnSpPr>
          <p:spPr>
            <a:xfrm flipV="1">
              <a:off x="2682256"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2586208"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grpSp>
          <p:nvGrpSpPr>
            <p:cNvPr id="11" name="グループ化 10"/>
            <p:cNvGrpSpPr/>
            <p:nvPr/>
          </p:nvGrpSpPr>
          <p:grpSpPr>
            <a:xfrm>
              <a:off x="2913817" y="3409375"/>
              <a:ext cx="2907712" cy="3695208"/>
              <a:chOff x="1989994" y="3587544"/>
              <a:chExt cx="2314315" cy="5700547"/>
            </a:xfrm>
          </p:grpSpPr>
          <p:sp>
            <p:nvSpPr>
              <p:cNvPr id="41" name="円/楕円 40"/>
              <p:cNvSpPr/>
              <p:nvPr/>
            </p:nvSpPr>
            <p:spPr>
              <a:xfrm>
                <a:off x="2673341" y="3587544"/>
                <a:ext cx="1533578" cy="570054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角丸四角形 41"/>
              <p:cNvSpPr/>
              <p:nvPr/>
            </p:nvSpPr>
            <p:spPr>
              <a:xfrm>
                <a:off x="2836460" y="3722245"/>
                <a:ext cx="1201679" cy="556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広域・基礎の</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役割分担の徹底</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43" name="上下矢印 42"/>
              <p:cNvSpPr/>
              <p:nvPr/>
            </p:nvSpPr>
            <p:spPr>
              <a:xfrm>
                <a:off x="3097933" y="6146864"/>
                <a:ext cx="648072" cy="1077607"/>
              </a:xfrm>
              <a:prstGeom prst="upDownArrow">
                <a:avLst>
                  <a:gd name="adj1" fmla="val 43474"/>
                  <a:gd name="adj2" fmla="val 2327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44" name="正方形/長方形 43"/>
              <p:cNvSpPr/>
              <p:nvPr/>
            </p:nvSpPr>
            <p:spPr>
              <a:xfrm>
                <a:off x="2730652" y="6281565"/>
                <a:ext cx="1382633" cy="77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住民</a:t>
                </a:r>
                <a:r>
                  <a:rPr lang="ja-JP" altLang="en-US" sz="1000" dirty="0" smtClean="0">
                    <a:solidFill>
                      <a:schemeClr val="tx1"/>
                    </a:solidFill>
                  </a:rPr>
                  <a:t>サービスを</a:t>
                </a:r>
                <a:endParaRPr lang="en-US" altLang="ja-JP" sz="1000" dirty="0" smtClean="0">
                  <a:solidFill>
                    <a:schemeClr val="tx1"/>
                  </a:solidFill>
                </a:endParaRPr>
              </a:p>
              <a:p>
                <a:pPr algn="ctr"/>
                <a:r>
                  <a:rPr lang="ja-JP" altLang="en-US" sz="1000" dirty="0" smtClean="0">
                    <a:solidFill>
                      <a:schemeClr val="tx1"/>
                    </a:solidFill>
                  </a:rPr>
                  <a:t>維持するための</a:t>
                </a:r>
                <a:endParaRPr lang="en-US" altLang="ja-JP" sz="1000" dirty="0" smtClean="0">
                  <a:solidFill>
                    <a:schemeClr val="tx1"/>
                  </a:solidFill>
                </a:endParaRPr>
              </a:p>
              <a:p>
                <a:pPr algn="ctr"/>
                <a:r>
                  <a:rPr lang="ja-JP" altLang="en-US" sz="1000" dirty="0" smtClean="0">
                    <a:solidFill>
                      <a:schemeClr val="tx1"/>
                    </a:solidFill>
                  </a:rPr>
                  <a:t>財源</a:t>
                </a:r>
                <a:r>
                  <a:rPr lang="ja-JP" altLang="en-US" sz="1000" dirty="0">
                    <a:solidFill>
                      <a:schemeClr val="tx1"/>
                    </a:solidFill>
                  </a:rPr>
                  <a:t>の確保・</a:t>
                </a:r>
                <a:r>
                  <a:rPr lang="ja-JP" altLang="en-US" sz="1000" dirty="0" smtClean="0">
                    <a:solidFill>
                      <a:schemeClr val="tx1"/>
                    </a:solidFill>
                  </a:rPr>
                  <a:t>調整</a:t>
                </a:r>
                <a:endParaRPr lang="ja-JP" altLang="en-US" sz="1000" dirty="0">
                  <a:solidFill>
                    <a:schemeClr val="tx1"/>
                  </a:solidFill>
                </a:endParaRPr>
              </a:p>
            </p:txBody>
          </p:sp>
          <p:sp>
            <p:nvSpPr>
              <p:cNvPr id="45" name="右矢印 44"/>
              <p:cNvSpPr/>
              <p:nvPr/>
            </p:nvSpPr>
            <p:spPr>
              <a:xfrm>
                <a:off x="1989994" y="5546383"/>
                <a:ext cx="779549" cy="336753"/>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6" name="正方形/長方形 45"/>
              <p:cNvSpPr/>
              <p:nvPr/>
            </p:nvSpPr>
            <p:spPr>
              <a:xfrm rot="16200000">
                <a:off x="1407684" y="7260618"/>
                <a:ext cx="2185225" cy="1432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47" name="右矢印 46"/>
              <p:cNvSpPr/>
              <p:nvPr/>
            </p:nvSpPr>
            <p:spPr>
              <a:xfrm>
                <a:off x="4030369" y="5560430"/>
                <a:ext cx="273940" cy="30865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8" name="右矢印 47"/>
              <p:cNvSpPr/>
              <p:nvPr/>
            </p:nvSpPr>
            <p:spPr>
              <a:xfrm>
                <a:off x="3790988" y="8295945"/>
                <a:ext cx="511942" cy="306095"/>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9" name="角丸四角形 48"/>
              <p:cNvSpPr/>
              <p:nvPr/>
            </p:nvSpPr>
            <p:spPr>
              <a:xfrm>
                <a:off x="2785721" y="4328400"/>
                <a:ext cx="1272497" cy="175111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100" b="1" dirty="0" smtClean="0">
                    <a:solidFill>
                      <a:schemeClr val="tx1"/>
                    </a:solidFill>
                  </a:rPr>
                  <a:t>＜基礎自治体＞</a:t>
                </a:r>
                <a:endParaRPr kumimoji="1" lang="en-US" altLang="ja-JP" sz="700" b="1" dirty="0" smtClean="0">
                  <a:solidFill>
                    <a:schemeClr val="tx1"/>
                  </a:solidFill>
                  <a:latin typeface="Meiryo UI" panose="020B0604030504040204" pitchFamily="50" charset="-128"/>
                  <a:ea typeface="Meiryo UI" panose="020B0604030504040204" pitchFamily="50" charset="-128"/>
                </a:endParaRPr>
              </a:p>
              <a:p>
                <a:endParaRPr kumimoji="1" lang="en-US" altLang="ja-JP" sz="4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・戸籍、住民基本台帳</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・保育、子育て支援</a:t>
                </a:r>
                <a:endParaRPr lang="en-US" altLang="ja-JP" sz="1000" b="1"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・児童相談所</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rPr>
                  <a:t>生活保護</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・保健所・保健センター</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・地域のまちづくり</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・区道　　・地域の公園</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・防災</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・小学校、中学校　　など</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50" name="角丸四角形 49"/>
              <p:cNvSpPr/>
              <p:nvPr/>
            </p:nvSpPr>
            <p:spPr>
              <a:xfrm>
                <a:off x="2810171" y="7291823"/>
                <a:ext cx="1223595" cy="161641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100" b="1" dirty="0" smtClean="0">
                    <a:solidFill>
                      <a:schemeClr val="tx1"/>
                    </a:solidFill>
                  </a:rPr>
                  <a:t>＜</a:t>
                </a:r>
                <a:r>
                  <a:rPr lang="ja-JP" altLang="en-US" sz="1100" b="1" dirty="0">
                    <a:solidFill>
                      <a:schemeClr val="tx1"/>
                    </a:solidFill>
                  </a:rPr>
                  <a:t>広域</a:t>
                </a:r>
                <a:r>
                  <a:rPr lang="ja-JP" altLang="en-US" sz="1100" b="1" dirty="0" smtClean="0">
                    <a:solidFill>
                      <a:schemeClr val="tx1"/>
                    </a:solidFill>
                  </a:rPr>
                  <a:t>自治体</a:t>
                </a:r>
                <a:r>
                  <a:rPr lang="ja-JP" altLang="en-US" sz="1100" b="1" dirty="0">
                    <a:solidFill>
                      <a:schemeClr val="tx1"/>
                    </a:solidFill>
                  </a:rPr>
                  <a:t>＞</a:t>
                </a:r>
                <a:endParaRPr lang="en-US" altLang="ja-JP" sz="1100" b="1" dirty="0">
                  <a:solidFill>
                    <a:schemeClr val="tx1"/>
                  </a:solidFill>
                </a:endParaRPr>
              </a:p>
              <a:p>
                <a:endParaRPr lang="en-US" altLang="ja-JP" sz="400" b="1"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・救急　　　</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・成長戦略</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・広域的なまちづくり</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・港湾</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・成長分野の企業支援</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・病院</a:t>
                </a:r>
                <a:endParaRPr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・高等学校　・大学</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・消防　　　　　　　　など</a:t>
                </a:r>
                <a:endParaRPr kumimoji="1" lang="ja-JP" altLang="en-US" sz="1000" b="1" dirty="0">
                  <a:solidFill>
                    <a:schemeClr val="tx1"/>
                  </a:solidFill>
                  <a:latin typeface="Meiryo UI" pitchFamily="50" charset="-128"/>
                  <a:ea typeface="Meiryo UI" pitchFamily="50" charset="-128"/>
                  <a:cs typeface="Meiryo UI" pitchFamily="50" charset="-128"/>
                </a:endParaRPr>
              </a:p>
            </p:txBody>
          </p:sp>
          <p:sp>
            <p:nvSpPr>
              <p:cNvPr id="51" name="正方形/長方形 50"/>
              <p:cNvSpPr/>
              <p:nvPr/>
            </p:nvSpPr>
            <p:spPr>
              <a:xfrm>
                <a:off x="1989994" y="6243269"/>
                <a:ext cx="581946" cy="2020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grpSp>
        <p:grpSp>
          <p:nvGrpSpPr>
            <p:cNvPr id="12" name="グループ化 11"/>
            <p:cNvGrpSpPr/>
            <p:nvPr/>
          </p:nvGrpSpPr>
          <p:grpSpPr>
            <a:xfrm>
              <a:off x="560121" y="5761635"/>
              <a:ext cx="2708198" cy="1029879"/>
              <a:chOff x="116633" y="7381217"/>
              <a:chExt cx="2155518" cy="1588780"/>
            </a:xfrm>
          </p:grpSpPr>
          <p:sp>
            <p:nvSpPr>
              <p:cNvPr id="36" name="角丸四角形 35"/>
              <p:cNvSpPr/>
              <p:nvPr/>
            </p:nvSpPr>
            <p:spPr>
              <a:xfrm>
                <a:off x="116633" y="7381217"/>
                <a:ext cx="2155518" cy="1588780"/>
              </a:xfrm>
              <a:prstGeom prst="roundRect">
                <a:avLst>
                  <a:gd name="adj" fmla="val 1387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正方形/長方形 36"/>
              <p:cNvSpPr/>
              <p:nvPr/>
            </p:nvSpPr>
            <p:spPr>
              <a:xfrm>
                <a:off x="632377" y="752870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a:xfrm>
                <a:off x="404182" y="7892873"/>
                <a:ext cx="652510" cy="24468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知事</a:t>
                </a:r>
              </a:p>
            </p:txBody>
          </p:sp>
          <p:sp>
            <p:nvSpPr>
              <p:cNvPr id="39" name="テキスト ボックス 38"/>
              <p:cNvSpPr txBox="1"/>
              <p:nvPr/>
            </p:nvSpPr>
            <p:spPr>
              <a:xfrm>
                <a:off x="1292302" y="7892873"/>
                <a:ext cx="652510" cy="24468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ja-JP" altLang="en-US" sz="1100" b="1" dirty="0">
                  <a:solidFill>
                    <a:schemeClr val="tx1"/>
                  </a:solidFill>
                  <a:latin typeface="+mn-ea"/>
                </a:endParaRPr>
              </a:p>
            </p:txBody>
          </p:sp>
          <p:sp>
            <p:nvSpPr>
              <p:cNvPr id="40" name="正方形/長方形 39"/>
              <p:cNvSpPr/>
              <p:nvPr/>
            </p:nvSpPr>
            <p:spPr>
              <a:xfrm>
                <a:off x="273408" y="8361947"/>
                <a:ext cx="1756527"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r>
                  <a:rPr kumimoji="1" lang="ja-JP" altLang="en-US" sz="900" b="1" dirty="0" smtClean="0">
                    <a:solidFill>
                      <a:schemeClr val="tx1"/>
                    </a:solidFill>
                  </a:rPr>
                  <a:t>（都市インフラ・・・）</a:t>
                </a:r>
                <a:endParaRPr kumimoji="1" lang="ja-JP" altLang="en-US" sz="900" b="1" dirty="0">
                  <a:solidFill>
                    <a:schemeClr val="tx1"/>
                  </a:solidFill>
                </a:endParaRPr>
              </a:p>
            </p:txBody>
          </p:sp>
        </p:grpSp>
        <p:grpSp>
          <p:nvGrpSpPr>
            <p:cNvPr id="13" name="グループ化 12"/>
            <p:cNvGrpSpPr/>
            <p:nvPr/>
          </p:nvGrpSpPr>
          <p:grpSpPr>
            <a:xfrm>
              <a:off x="5847961" y="5763133"/>
              <a:ext cx="3020188" cy="1037071"/>
              <a:chOff x="4307578" y="7379841"/>
              <a:chExt cx="2403838" cy="1599876"/>
            </a:xfrm>
          </p:grpSpPr>
          <p:sp>
            <p:nvSpPr>
              <p:cNvPr id="31" name="角丸四角形 30"/>
              <p:cNvSpPr/>
              <p:nvPr/>
            </p:nvSpPr>
            <p:spPr>
              <a:xfrm>
                <a:off x="4307578" y="7379841"/>
                <a:ext cx="2403838" cy="1599876"/>
              </a:xfrm>
              <a:prstGeom prst="roundRect">
                <a:avLst>
                  <a:gd name="adj" fmla="val 161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 name="正方形/長方形 31"/>
              <p:cNvSpPr/>
              <p:nvPr/>
            </p:nvSpPr>
            <p:spPr>
              <a:xfrm>
                <a:off x="4884103" y="7518095"/>
                <a:ext cx="137812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新たな大阪府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3" name="正方形/長方形 32"/>
              <p:cNvSpPr/>
              <p:nvPr/>
            </p:nvSpPr>
            <p:spPr>
              <a:xfrm>
                <a:off x="4769480" y="8443965"/>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
            <p:nvSpPr>
              <p:cNvPr id="34" name="テキスト ボックス 33"/>
              <p:cNvSpPr txBox="1"/>
              <p:nvPr/>
            </p:nvSpPr>
            <p:spPr>
              <a:xfrm>
                <a:off x="4832234" y="7903199"/>
                <a:ext cx="652510" cy="259083"/>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知事</a:t>
                </a:r>
              </a:p>
            </p:txBody>
          </p:sp>
          <p:sp>
            <p:nvSpPr>
              <p:cNvPr id="35" name="テキスト ボックス 34"/>
              <p:cNvSpPr txBox="1"/>
              <p:nvPr/>
            </p:nvSpPr>
            <p:spPr>
              <a:xfrm>
                <a:off x="5651743" y="7903199"/>
                <a:ext cx="652510" cy="259083"/>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grpSp>
        <p:grpSp>
          <p:nvGrpSpPr>
            <p:cNvPr id="14" name="グループ化 13"/>
            <p:cNvGrpSpPr/>
            <p:nvPr/>
          </p:nvGrpSpPr>
          <p:grpSpPr>
            <a:xfrm>
              <a:off x="5811131" y="3446090"/>
              <a:ext cx="3096991" cy="1981105"/>
              <a:chOff x="4278264" y="3640492"/>
              <a:chExt cx="2464967" cy="3056227"/>
            </a:xfrm>
          </p:grpSpPr>
          <p:sp>
            <p:nvSpPr>
              <p:cNvPr id="15" name="角丸四角形 14"/>
              <p:cNvSpPr/>
              <p:nvPr/>
            </p:nvSpPr>
            <p:spPr>
              <a:xfrm>
                <a:off x="4293096"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正方形/長方形 15"/>
              <p:cNvSpPr/>
              <p:nvPr/>
            </p:nvSpPr>
            <p:spPr>
              <a:xfrm>
                <a:off x="427826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4365104" y="4337196"/>
                <a:ext cx="216024"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4636968" y="4333967"/>
                <a:ext cx="216025"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Rectangle 10"/>
              <p:cNvSpPr>
                <a:spLocks noChangeArrowheads="1"/>
              </p:cNvSpPr>
              <p:nvPr/>
            </p:nvSpPr>
            <p:spPr bwMode="auto">
              <a:xfrm>
                <a:off x="5622723" y="4768494"/>
                <a:ext cx="470573"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900" dirty="0" smtClean="0">
                    <a:solidFill>
                      <a:srgbClr val="000000"/>
                    </a:solidFill>
                    <a:ea typeface="ＭＳ Ｐゴシック" charset="-128"/>
                  </a:rPr>
                  <a:t>・・・</a:t>
                </a:r>
                <a:endParaRPr lang="en-US" altLang="ja-JP" sz="900" dirty="0" smtClean="0">
                  <a:solidFill>
                    <a:srgbClr val="000000"/>
                  </a:solidFill>
                  <a:ea typeface="ＭＳ Ｐゴシック" charset="-128"/>
                </a:endParaRPr>
              </a:p>
            </p:txBody>
          </p:sp>
          <p:sp>
            <p:nvSpPr>
              <p:cNvPr id="20" name="正方形/長方形 19"/>
              <p:cNvSpPr/>
              <p:nvPr/>
            </p:nvSpPr>
            <p:spPr>
              <a:xfrm>
                <a:off x="497700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5101353" y="4333967"/>
                <a:ext cx="196829"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5373217" y="4333967"/>
                <a:ext cx="196829"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6034199"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6121039" y="4337196"/>
                <a:ext cx="221652"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6392903" y="4337196"/>
                <a:ext cx="221652"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角丸四角形 25"/>
              <p:cNvSpPr/>
              <p:nvPr/>
            </p:nvSpPr>
            <p:spPr>
              <a:xfrm>
                <a:off x="5010788"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角丸四角形 26"/>
              <p:cNvSpPr/>
              <p:nvPr/>
            </p:nvSpPr>
            <p:spPr>
              <a:xfrm>
                <a:off x="6045691"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正方形/長方形 27"/>
              <p:cNvSpPr/>
              <p:nvPr/>
            </p:nvSpPr>
            <p:spPr>
              <a:xfrm>
                <a:off x="4365105" y="5469669"/>
                <a:ext cx="487888" cy="1013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sp>
            <p:nvSpPr>
              <p:cNvPr id="29" name="正方形/長方形 28"/>
              <p:cNvSpPr/>
              <p:nvPr/>
            </p:nvSpPr>
            <p:spPr>
              <a:xfrm>
                <a:off x="5088882" y="5469669"/>
                <a:ext cx="487888" cy="10137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sp>
            <p:nvSpPr>
              <p:cNvPr id="30" name="正方形/長方形 29"/>
              <p:cNvSpPr/>
              <p:nvPr/>
            </p:nvSpPr>
            <p:spPr>
              <a:xfrm>
                <a:off x="6126667" y="5469669"/>
                <a:ext cx="487888" cy="10137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grpSp>
        <p:sp>
          <p:nvSpPr>
            <p:cNvPr id="61" name="正方形/長方形 60"/>
            <p:cNvSpPr/>
            <p:nvPr/>
          </p:nvSpPr>
          <p:spPr>
            <a:xfrm>
              <a:off x="738373" y="4631797"/>
              <a:ext cx="2187447" cy="2712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r>
                <a:rPr kumimoji="1" lang="ja-JP" altLang="en-US" sz="900" b="1" dirty="0" smtClean="0">
                  <a:solidFill>
                    <a:schemeClr val="tx1"/>
                  </a:solidFill>
                </a:rPr>
                <a:t>（福祉・子育て、教育・・・）</a:t>
              </a:r>
              <a:endParaRPr kumimoji="1" lang="ja-JP" altLang="en-US" sz="900" b="1" dirty="0">
                <a:solidFill>
                  <a:schemeClr val="tx1"/>
                </a:solidFill>
              </a:endParaRPr>
            </a:p>
          </p:txBody>
        </p:sp>
        <p:sp>
          <p:nvSpPr>
            <p:cNvPr id="62" name="正方形/長方形 61"/>
            <p:cNvSpPr/>
            <p:nvPr/>
          </p:nvSpPr>
          <p:spPr>
            <a:xfrm>
              <a:off x="733160" y="5060233"/>
              <a:ext cx="2197872" cy="2712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r>
                <a:rPr kumimoji="1" lang="ja-JP" altLang="en-US" sz="900" b="1" dirty="0" smtClean="0">
                  <a:solidFill>
                    <a:schemeClr val="tx1"/>
                  </a:solidFill>
                </a:rPr>
                <a:t>（都市インフラ・・・）</a:t>
              </a:r>
              <a:endParaRPr kumimoji="1" lang="ja-JP" altLang="en-US" sz="900" b="1" dirty="0">
                <a:solidFill>
                  <a:schemeClr val="tx1"/>
                </a:solidFill>
              </a:endParaRPr>
            </a:p>
          </p:txBody>
        </p:sp>
      </p:grpSp>
      <p:sp>
        <p:nvSpPr>
          <p:cNvPr id="73" name="右矢印 72"/>
          <p:cNvSpPr/>
          <p:nvPr/>
        </p:nvSpPr>
        <p:spPr>
          <a:xfrm>
            <a:off x="3058855" y="5704138"/>
            <a:ext cx="1061046" cy="36004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１８</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8910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 端子 3"/>
          <p:cNvSpPr/>
          <p:nvPr/>
        </p:nvSpPr>
        <p:spPr>
          <a:xfrm>
            <a:off x="553414" y="2996952"/>
            <a:ext cx="9049005" cy="72008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＜制度設計のポイント＞</a:t>
            </a:r>
            <a:endParaRPr lang="en-US" altLang="ja-JP" sz="3600" dirty="0">
              <a:solidFill>
                <a:prstClr val="black"/>
              </a:solidFill>
            </a:endParaRPr>
          </a:p>
        </p:txBody>
      </p:sp>
      <p:sp>
        <p:nvSpPr>
          <p:cNvPr id="5"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９</a:t>
            </a:r>
          </a:p>
        </p:txBody>
      </p:sp>
    </p:spTree>
    <p:extLst>
      <p:ext uri="{BB962C8B-B14F-4D97-AF65-F5344CB8AC3E}">
        <p14:creationId xmlns:p14="http://schemas.microsoft.com/office/powerpoint/2010/main" val="409218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47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７</a:t>
            </a:r>
            <a:r>
              <a:rPr lang="ja-JP" altLang="en-US" sz="2000" b="1" dirty="0" smtClean="0">
                <a:solidFill>
                  <a:prstClr val="black"/>
                </a:solidFill>
                <a:latin typeface="Meiryo UI" pitchFamily="50" charset="-128"/>
                <a:ea typeface="Meiryo UI" pitchFamily="50" charset="-128"/>
                <a:cs typeface="Meiryo UI" pitchFamily="50" charset="-128"/>
              </a:rPr>
              <a:t>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 name="テキスト ボックス 2"/>
          <p:cNvSpPr txBox="1"/>
          <p:nvPr/>
        </p:nvSpPr>
        <p:spPr>
          <a:xfrm>
            <a:off x="1" y="583547"/>
            <a:ext cx="9475469" cy="369332"/>
          </a:xfrm>
          <a:prstGeom prst="rect">
            <a:avLst/>
          </a:prstGeom>
          <a:noFill/>
        </p:spPr>
        <p:txBody>
          <a:bodyPr wrap="square" rtlCol="0">
            <a:spAutoFit/>
          </a:bodyPr>
          <a:lstStyle/>
          <a:p>
            <a:r>
              <a:rPr lang="ja-JP" altLang="en-US" dirty="0" smtClean="0">
                <a:solidFill>
                  <a:prstClr val="black"/>
                </a:solidFill>
              </a:rPr>
              <a:t>■</a:t>
            </a:r>
            <a:r>
              <a:rPr lang="ja-JP" altLang="en-US" b="1" dirty="0" smtClean="0">
                <a:solidFill>
                  <a:prstClr val="black"/>
                </a:solidFill>
              </a:rPr>
              <a:t>　</a:t>
            </a:r>
            <a:r>
              <a:rPr lang="ja-JP" altLang="en-US" b="1" dirty="0" smtClean="0">
                <a:solidFill>
                  <a:prstClr val="black"/>
                </a:solidFill>
                <a:latin typeface="Meiryo UI" panose="020B0604030504040204" pitchFamily="50" charset="-128"/>
                <a:ea typeface="Meiryo UI" panose="020B0604030504040204" pitchFamily="50" charset="-128"/>
              </a:rPr>
              <a:t>基本方針</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13" name="角丸四角形 12"/>
          <p:cNvSpPr/>
          <p:nvPr/>
        </p:nvSpPr>
        <p:spPr>
          <a:xfrm>
            <a:off x="344488" y="943587"/>
            <a:ext cx="9289034" cy="1368152"/>
          </a:xfrm>
          <a:prstGeom prst="roundRect">
            <a:avLst>
              <a:gd name="adj" fmla="val 7046"/>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spcBef>
                <a:spcPts val="600"/>
              </a:spcBef>
              <a:buFont typeface="Wingdings" panose="05000000000000000000" pitchFamily="2" charset="2"/>
              <a:buChar char="u"/>
            </a:pPr>
            <a:r>
              <a:rPr lang="ja-JP" altLang="en-US" sz="1600" dirty="0">
                <a:solidFill>
                  <a:prstClr val="black"/>
                </a:solidFill>
                <a:latin typeface="Meiryo UI" panose="020B0604030504040204" pitchFamily="50" charset="-128"/>
                <a:ea typeface="Meiryo UI" panose="020B0604030504040204" pitchFamily="50" charset="-128"/>
              </a:rPr>
              <a:t>大阪府に広域機能を</a:t>
            </a:r>
            <a:r>
              <a:rPr lang="ja-JP" altLang="en-US" sz="1600" dirty="0" smtClean="0">
                <a:solidFill>
                  <a:prstClr val="black"/>
                </a:solidFill>
                <a:latin typeface="Meiryo UI" panose="020B0604030504040204" pitchFamily="50" charset="-128"/>
                <a:ea typeface="Meiryo UI" panose="020B0604030504040204" pitchFamily="50" charset="-128"/>
              </a:rPr>
              <a:t>一元化し、副首都・大阪の「都市機能の向上」を強力に進め、大阪の成長を実現</a:t>
            </a:r>
          </a:p>
          <a:p>
            <a:pPr marL="285750" indent="-285750">
              <a:spcBef>
                <a:spcPts val="600"/>
              </a:spcBef>
              <a:buFont typeface="Wingdings" panose="05000000000000000000" pitchFamily="2" charset="2"/>
              <a:buChar char="u"/>
            </a:pPr>
            <a:r>
              <a:rPr lang="ja-JP" altLang="en-US" sz="1600" dirty="0" smtClean="0">
                <a:solidFill>
                  <a:prstClr val="black"/>
                </a:solidFill>
                <a:latin typeface="Meiryo UI" panose="020B0604030504040204" pitchFamily="50" charset="-128"/>
                <a:ea typeface="Meiryo UI" panose="020B0604030504040204" pitchFamily="50" charset="-128"/>
              </a:rPr>
              <a:t>特別区の設置により基礎</a:t>
            </a:r>
            <a:r>
              <a:rPr lang="ja-JP" altLang="en-US" sz="1600" dirty="0">
                <a:solidFill>
                  <a:prstClr val="black"/>
                </a:solidFill>
                <a:latin typeface="Meiryo UI" panose="020B0604030504040204" pitchFamily="50" charset="-128"/>
                <a:ea typeface="Meiryo UI" panose="020B0604030504040204" pitchFamily="50" charset="-128"/>
              </a:rPr>
              <a:t>自治機能を</a:t>
            </a:r>
            <a:r>
              <a:rPr lang="ja-JP" altLang="en-US" sz="1600" dirty="0" smtClean="0">
                <a:solidFill>
                  <a:prstClr val="black"/>
                </a:solidFill>
                <a:latin typeface="Meiryo UI" panose="020B0604030504040204" pitchFamily="50" charset="-128"/>
                <a:ea typeface="Meiryo UI" panose="020B0604030504040204" pitchFamily="50" charset="-128"/>
              </a:rPr>
              <a:t>充実し、成長の果実を元にした豊かな住民生活を実現</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u"/>
            </a:pPr>
            <a:r>
              <a:rPr lang="ja-JP" altLang="en-US" sz="1600" dirty="0" smtClean="0">
                <a:solidFill>
                  <a:prstClr val="black"/>
                </a:solidFill>
                <a:latin typeface="Meiryo UI" panose="020B0604030504040204" pitchFamily="50" charset="-128"/>
                <a:ea typeface="Meiryo UI" panose="020B0604030504040204" pitchFamily="50" charset="-128"/>
              </a:rPr>
              <a:t>制度設計に当たっては、</a:t>
            </a:r>
            <a:r>
              <a:rPr lang="ja-JP" altLang="en-US" sz="1600" dirty="0">
                <a:solidFill>
                  <a:prstClr val="black"/>
                </a:solidFill>
                <a:latin typeface="Meiryo UI" panose="020B0604030504040204" pitchFamily="50" charset="-128"/>
                <a:ea typeface="Meiryo UI" panose="020B0604030504040204" pitchFamily="50" charset="-128"/>
              </a:rPr>
              <a:t>住民の</a:t>
            </a:r>
            <a:r>
              <a:rPr lang="ja-JP" altLang="en-US" sz="1600" dirty="0" smtClean="0">
                <a:solidFill>
                  <a:prstClr val="black"/>
                </a:solidFill>
                <a:latin typeface="Meiryo UI" panose="020B0604030504040204" pitchFamily="50" charset="-128"/>
                <a:ea typeface="Meiryo UI" panose="020B0604030504040204" pitchFamily="50" charset="-128"/>
              </a:rPr>
              <a:t>不安解消のため、特別区の財政基盤の安定化・均衡、</a:t>
            </a:r>
            <a:r>
              <a:rPr lang="ja-JP" altLang="en-US" sz="1600" dirty="0">
                <a:solidFill>
                  <a:prstClr val="black"/>
                </a:solidFill>
                <a:latin typeface="Meiryo UI" panose="020B0604030504040204" pitchFamily="50" charset="-128"/>
                <a:ea typeface="Meiryo UI" panose="020B0604030504040204" pitchFamily="50" charset="-128"/>
              </a:rPr>
              <a:t>住民サービス</a:t>
            </a:r>
            <a:r>
              <a:rPr lang="ja-JP" altLang="en-US" sz="1600" dirty="0" smtClean="0">
                <a:solidFill>
                  <a:prstClr val="black"/>
                </a:solidFill>
                <a:latin typeface="Meiryo UI" panose="020B0604030504040204" pitchFamily="50" charset="-128"/>
                <a:ea typeface="Meiryo UI" panose="020B0604030504040204" pitchFamily="50" charset="-128"/>
              </a:rPr>
              <a:t>の継続、地域コミュニティの維持等に配慮</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4" name="角丸四角形 13"/>
          <p:cNvSpPr/>
          <p:nvPr/>
        </p:nvSpPr>
        <p:spPr>
          <a:xfrm>
            <a:off x="344488" y="3011100"/>
            <a:ext cx="9300910" cy="3586251"/>
          </a:xfrm>
          <a:prstGeom prst="roundRect">
            <a:avLst>
              <a:gd name="adj" fmla="val 3026"/>
            </a:avLst>
          </a:prstGeom>
        </p:spPr>
        <p:style>
          <a:lnRef idx="2">
            <a:schemeClr val="accent1"/>
          </a:lnRef>
          <a:fillRef idx="1">
            <a:schemeClr val="lt1"/>
          </a:fillRef>
          <a:effectRef idx="0">
            <a:schemeClr val="accent1"/>
          </a:effectRef>
          <a:fontRef idx="minor">
            <a:schemeClr val="dk1"/>
          </a:fontRef>
        </p:style>
        <p:txBody>
          <a:bodyPr rtlCol="0" anchor="ctr"/>
          <a:lstStyle/>
          <a:p>
            <a:pPr marL="108000"/>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住民サービス、地域コミュニティ等</a:t>
            </a:r>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p>
          <a:p>
            <a:pPr>
              <a:lnSpc>
                <a:spcPct val="125000"/>
              </a:lnSpc>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　現在の住民サービスを低下させないよう、財政基盤の安定化に配慮し、区割りを策定</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5000"/>
              </a:lnSpc>
            </a:pPr>
            <a:r>
              <a:rPr lang="ja-JP" altLang="en-US" sz="1300" dirty="0" smtClean="0">
                <a:solidFill>
                  <a:prstClr val="black"/>
                </a:solidFill>
                <a:latin typeface="Meiryo UI" panose="020B0604030504040204" pitchFamily="50" charset="-128"/>
                <a:ea typeface="Meiryo UI" panose="020B0604030504040204" pitchFamily="50" charset="-128"/>
              </a:rPr>
              <a:t>　　・　大阪市が実施してきた特色ある住民サービスは</a:t>
            </a:r>
            <a:r>
              <a:rPr lang="ja-JP" altLang="en-US" sz="1300" dirty="0">
                <a:solidFill>
                  <a:prstClr val="black"/>
                </a:solidFill>
                <a:latin typeface="Meiryo UI" panose="020B0604030504040204" pitchFamily="50" charset="-128"/>
                <a:ea typeface="Meiryo UI" panose="020B0604030504040204" pitchFamily="50" charset="-128"/>
              </a:rPr>
              <a:t>適正</a:t>
            </a:r>
            <a:r>
              <a:rPr lang="ja-JP" altLang="en-US" sz="1300" dirty="0" smtClean="0">
                <a:solidFill>
                  <a:prstClr val="black"/>
                </a:solidFill>
                <a:latin typeface="Meiryo UI" panose="020B0604030504040204" pitchFamily="50" charset="-128"/>
                <a:ea typeface="Meiryo UI" panose="020B0604030504040204" pitchFamily="50" charset="-128"/>
              </a:rPr>
              <a:t>に承継することとした上で、「地域の状況やニーズも踏まえながら、内容や水準の</a:t>
            </a:r>
            <a:endParaRPr lang="en-US" altLang="ja-JP" sz="1300" dirty="0" smtClean="0">
              <a:solidFill>
                <a:prstClr val="black"/>
              </a:solidFill>
              <a:latin typeface="Meiryo UI" panose="020B0604030504040204" pitchFamily="50" charset="-128"/>
              <a:ea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維持に努める」ことを素案に明記</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5000"/>
              </a:lnSpc>
            </a:pPr>
            <a:r>
              <a:rPr lang="ja-JP" altLang="en-US" sz="1300" dirty="0" smtClean="0">
                <a:solidFill>
                  <a:prstClr val="black"/>
                </a:solidFill>
                <a:latin typeface="Meiryo UI" panose="020B0604030504040204" pitchFamily="50" charset="-128"/>
                <a:ea typeface="Meiryo UI" panose="020B0604030504040204" pitchFamily="50" charset="-128"/>
              </a:rPr>
              <a:t>　　・　役割分担を一層徹底し、特別区が担う事務を</a:t>
            </a:r>
            <a:r>
              <a:rPr lang="ja-JP" altLang="en-US" sz="1300" dirty="0">
                <a:solidFill>
                  <a:prstClr val="black"/>
                </a:solidFill>
                <a:latin typeface="Meiryo UI" panose="020B0604030504040204" pitchFamily="50" charset="-128"/>
                <a:ea typeface="Meiryo UI" panose="020B0604030504040204" pitchFamily="50" charset="-128"/>
              </a:rPr>
              <a:t>拡充</a:t>
            </a:r>
            <a:r>
              <a:rPr lang="ja-JP" altLang="en-US" sz="1300" dirty="0" smtClean="0">
                <a:solidFill>
                  <a:prstClr val="black"/>
                </a:solidFill>
                <a:latin typeface="Meiryo UI" panose="020B0604030504040204" pitchFamily="50" charset="-128"/>
                <a:ea typeface="Meiryo UI" panose="020B0604030504040204" pitchFamily="50" charset="-128"/>
              </a:rPr>
              <a:t>（私</a:t>
            </a:r>
            <a:r>
              <a:rPr lang="ja-JP" altLang="en-US" sz="1300" dirty="0">
                <a:solidFill>
                  <a:prstClr val="black"/>
                </a:solidFill>
                <a:latin typeface="Meiryo UI" panose="020B0604030504040204" pitchFamily="50" charset="-128"/>
                <a:ea typeface="Meiryo UI" panose="020B0604030504040204" pitchFamily="50" charset="-128"/>
              </a:rPr>
              <a:t>立幼稚園の設置認可</a:t>
            </a:r>
            <a:r>
              <a:rPr lang="ja-JP" altLang="en-US" sz="1300" dirty="0" smtClean="0">
                <a:solidFill>
                  <a:prstClr val="black"/>
                </a:solidFill>
                <a:latin typeface="Meiryo UI" panose="020B0604030504040204" pitchFamily="50" charset="-128"/>
                <a:ea typeface="Meiryo UI" panose="020B0604030504040204" pitchFamily="50" charset="-128"/>
              </a:rPr>
              <a:t>／認定</a:t>
            </a:r>
            <a:r>
              <a:rPr lang="ja-JP" altLang="en-US" sz="1300" dirty="0">
                <a:solidFill>
                  <a:prstClr val="black"/>
                </a:solidFill>
                <a:latin typeface="Meiryo UI" panose="020B0604030504040204" pitchFamily="50" charset="-128"/>
                <a:ea typeface="Meiryo UI" panose="020B0604030504040204" pitchFamily="50" charset="-128"/>
              </a:rPr>
              <a:t>こども園の認可・</a:t>
            </a:r>
            <a:r>
              <a:rPr lang="ja-JP" altLang="en-US" sz="1300" dirty="0" smtClean="0">
                <a:solidFill>
                  <a:prstClr val="black"/>
                </a:solidFill>
                <a:latin typeface="Meiryo UI" panose="020B0604030504040204" pitchFamily="50" charset="-128"/>
                <a:ea typeface="Meiryo UI" panose="020B0604030504040204" pitchFamily="50" charset="-128"/>
              </a:rPr>
              <a:t>認定等）</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5000"/>
              </a:lnSpc>
            </a:pPr>
            <a:r>
              <a:rPr lang="ja-JP" altLang="en-US" sz="1300" dirty="0" smtClean="0">
                <a:solidFill>
                  <a:prstClr val="black"/>
                </a:solidFill>
                <a:latin typeface="Meiryo UI" panose="020B0604030504040204" pitchFamily="50" charset="-128"/>
                <a:ea typeface="Meiryo UI" panose="020B0604030504040204" pitchFamily="50" charset="-128"/>
              </a:rPr>
              <a:t>　　・　住民サービスが支障なく特別区に引き継がれ、</a:t>
            </a:r>
            <a:r>
              <a:rPr lang="ja-JP" altLang="en-US" sz="1300" dirty="0">
                <a:solidFill>
                  <a:prstClr val="black"/>
                </a:solidFill>
                <a:latin typeface="Meiryo UI" panose="020B0604030504040204" pitchFamily="50" charset="-128"/>
                <a:ea typeface="Meiryo UI" panose="020B0604030504040204" pitchFamily="50" charset="-128"/>
              </a:rPr>
              <a:t>確実</a:t>
            </a:r>
            <a:r>
              <a:rPr lang="ja-JP" altLang="en-US" sz="1300" dirty="0" smtClean="0">
                <a:solidFill>
                  <a:prstClr val="black"/>
                </a:solidFill>
                <a:latin typeface="Meiryo UI" panose="020B0604030504040204" pitchFamily="50" charset="-128"/>
                <a:ea typeface="Meiryo UI" panose="020B0604030504040204" pitchFamily="50" charset="-128"/>
              </a:rPr>
              <a:t>に提供されるよう、特別区設置までの準備</a:t>
            </a:r>
            <a:r>
              <a:rPr lang="ja-JP" altLang="en-US" sz="1300" dirty="0">
                <a:solidFill>
                  <a:prstClr val="black"/>
                </a:solidFill>
                <a:latin typeface="Meiryo UI" panose="020B0604030504040204" pitchFamily="50" charset="-128"/>
                <a:ea typeface="Meiryo UI" panose="020B0604030504040204" pitchFamily="50" charset="-128"/>
              </a:rPr>
              <a:t>期間</a:t>
            </a:r>
            <a:r>
              <a:rPr lang="ja-JP" altLang="en-US" sz="1300" dirty="0" smtClean="0">
                <a:solidFill>
                  <a:prstClr val="black"/>
                </a:solidFill>
                <a:latin typeface="Meiryo UI" panose="020B0604030504040204" pitchFamily="50" charset="-128"/>
                <a:ea typeface="Meiryo UI" panose="020B0604030504040204" pitchFamily="50" charset="-128"/>
              </a:rPr>
              <a:t>を確保</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5000"/>
              </a:lnSpc>
            </a:pPr>
            <a:r>
              <a:rPr lang="ja-JP" altLang="en-US" sz="1300" dirty="0" smtClean="0">
                <a:solidFill>
                  <a:prstClr val="black"/>
                </a:solidFill>
                <a:latin typeface="Meiryo UI" panose="020B0604030504040204" pitchFamily="50" charset="-128"/>
                <a:ea typeface="Meiryo UI" panose="020B0604030504040204" pitchFamily="50" charset="-128"/>
              </a:rPr>
              <a:t>　　・　</a:t>
            </a:r>
            <a:r>
              <a:rPr lang="ja-JP" altLang="en-US" sz="1300" dirty="0" smtClean="0">
                <a:solidFill>
                  <a:schemeClr val="tx1"/>
                </a:solidFill>
                <a:latin typeface="Meiryo UI" panose="020B0604030504040204" pitchFamily="50" charset="-128"/>
                <a:ea typeface="Meiryo UI" panose="020B0604030504040204" pitchFamily="50" charset="-128"/>
              </a:rPr>
              <a:t>現在</a:t>
            </a:r>
            <a:r>
              <a:rPr lang="ja-JP" altLang="en-US" sz="1300" dirty="0">
                <a:solidFill>
                  <a:schemeClr val="tx1"/>
                </a:solidFill>
                <a:latin typeface="Meiryo UI" panose="020B0604030504040204" pitchFamily="50" charset="-128"/>
                <a:ea typeface="Meiryo UI" panose="020B0604030504040204" pitchFamily="50" charset="-128"/>
              </a:rPr>
              <a:t>の地域コミュニティの維持、窓口サービスの継続に配慮し、現在の</a:t>
            </a:r>
            <a:r>
              <a:rPr lang="en-US" altLang="ja-JP" sz="1300" dirty="0">
                <a:solidFill>
                  <a:schemeClr val="tx1"/>
                </a:solidFill>
                <a:latin typeface="Meiryo UI" panose="020B0604030504040204" pitchFamily="50" charset="-128"/>
                <a:ea typeface="Meiryo UI" panose="020B0604030504040204" pitchFamily="50" charset="-128"/>
              </a:rPr>
              <a:t>24</a:t>
            </a:r>
            <a:r>
              <a:rPr lang="ja-JP" altLang="en-US" sz="1300" dirty="0">
                <a:solidFill>
                  <a:schemeClr val="tx1"/>
                </a:solidFill>
                <a:latin typeface="Meiryo UI" panose="020B0604030504040204" pitchFamily="50" charset="-128"/>
                <a:ea typeface="Meiryo UI" panose="020B0604030504040204" pitchFamily="50" charset="-128"/>
              </a:rPr>
              <a:t>区単位</a:t>
            </a:r>
            <a:r>
              <a:rPr lang="ja-JP" altLang="en-US" sz="1300" dirty="0" smtClean="0">
                <a:solidFill>
                  <a:schemeClr val="tx1"/>
                </a:solidFill>
                <a:latin typeface="Meiryo UI" panose="020B0604030504040204" pitchFamily="50" charset="-128"/>
                <a:ea typeface="Meiryo UI" panose="020B0604030504040204" pitchFamily="50" charset="-128"/>
              </a:rPr>
              <a:t>で地域</a:t>
            </a:r>
            <a:r>
              <a:rPr lang="ja-JP" altLang="en-US" sz="1300" dirty="0">
                <a:solidFill>
                  <a:schemeClr val="tx1"/>
                </a:solidFill>
                <a:latin typeface="Meiryo UI" panose="020B0604030504040204" pitchFamily="50" charset="-128"/>
                <a:ea typeface="Meiryo UI" panose="020B0604030504040204" pitchFamily="50" charset="-128"/>
              </a:rPr>
              <a:t>自治区を設置</a:t>
            </a:r>
            <a:r>
              <a:rPr lang="ja-JP" altLang="en-US" sz="1300" dirty="0" smtClean="0">
                <a:solidFill>
                  <a:schemeClr val="tx1"/>
                </a:solidFill>
                <a:latin typeface="Meiryo UI" panose="020B0604030504040204" pitchFamily="50" charset="-128"/>
                <a:ea typeface="Meiryo UI" panose="020B0604030504040204" pitchFamily="50" charset="-128"/>
              </a:rPr>
              <a:t>、住民意見</a:t>
            </a:r>
            <a:r>
              <a:rPr lang="ja-JP" altLang="en-US" sz="1300" dirty="0">
                <a:solidFill>
                  <a:schemeClr val="tx1"/>
                </a:solidFill>
                <a:latin typeface="Meiryo UI" panose="020B0604030504040204" pitchFamily="50" charset="-128"/>
                <a:ea typeface="Meiryo UI" panose="020B0604030504040204" pitchFamily="50" charset="-128"/>
              </a:rPr>
              <a:t>を区政に</a:t>
            </a:r>
            <a:r>
              <a:rPr lang="ja-JP" altLang="en-US" sz="1300" dirty="0" smtClean="0">
                <a:solidFill>
                  <a:schemeClr val="tx1"/>
                </a:solidFill>
                <a:latin typeface="Meiryo UI" panose="020B0604030504040204" pitchFamily="50" charset="-128"/>
                <a:ea typeface="Meiryo UI" panose="020B0604030504040204" pitchFamily="50" charset="-128"/>
              </a:rPr>
              <a:t>反映</a:t>
            </a:r>
            <a:endParaRPr lang="en-US" altLang="ja-JP" sz="1300"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　　　 する</a:t>
            </a:r>
            <a:r>
              <a:rPr lang="ja-JP" altLang="en-US" sz="1300" dirty="0">
                <a:solidFill>
                  <a:schemeClr val="tx1"/>
                </a:solidFill>
                <a:latin typeface="Meiryo UI" panose="020B0604030504040204" pitchFamily="50" charset="-128"/>
                <a:ea typeface="Meiryo UI" panose="020B0604030504040204" pitchFamily="50" charset="-128"/>
              </a:rPr>
              <a:t>ため、地域自治区に地域協議会を設置</a:t>
            </a:r>
          </a:p>
          <a:p>
            <a:pPr marL="108000"/>
            <a:endParaRPr lang="en-US" altLang="ja-JP" sz="1000" dirty="0" smtClean="0">
              <a:solidFill>
                <a:prstClr val="black"/>
              </a:solidFill>
              <a:latin typeface="Meiryo UI" panose="020B0604030504040204" pitchFamily="50" charset="-128"/>
              <a:ea typeface="Meiryo UI" panose="020B0604030504040204" pitchFamily="50" charset="-128"/>
            </a:endParaRPr>
          </a:p>
          <a:p>
            <a:pPr marL="108000"/>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財政関係等</a:t>
            </a:r>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p>
          <a:p>
            <a:pPr marL="108000">
              <a:lnSpc>
                <a:spcPct val="125000"/>
              </a:lnSpc>
            </a:pPr>
            <a:r>
              <a:rPr lang="ja-JP" altLang="en-US" sz="1300" dirty="0" smtClean="0">
                <a:solidFill>
                  <a:prstClr val="black"/>
                </a:solidFill>
                <a:latin typeface="Meiryo UI" panose="020B0604030504040204" pitchFamily="50" charset="-128"/>
                <a:ea typeface="Meiryo UI" panose="020B0604030504040204" pitchFamily="50" charset="-128"/>
              </a:rPr>
              <a:t>　・　特別区間の自主財源格差の均衡化</a:t>
            </a:r>
            <a:endParaRPr lang="en-US" altLang="ja-JP" sz="1300" dirty="0" smtClean="0">
              <a:solidFill>
                <a:prstClr val="black"/>
              </a:solidFill>
              <a:latin typeface="Meiryo UI" panose="020B0604030504040204" pitchFamily="50" charset="-128"/>
              <a:ea typeface="Meiryo UI" panose="020B0604030504040204" pitchFamily="50" charset="-128"/>
            </a:endParaRPr>
          </a:p>
          <a:p>
            <a:pPr marL="108000">
              <a:lnSpc>
                <a:spcPct val="125000"/>
              </a:lnSpc>
            </a:pPr>
            <a:r>
              <a:rPr lang="ja-JP" altLang="en-US" sz="1300" dirty="0" smtClean="0">
                <a:solidFill>
                  <a:prstClr val="black"/>
                </a:solidFill>
                <a:latin typeface="Meiryo UI" panose="020B0604030504040204" pitchFamily="50" charset="-128"/>
                <a:ea typeface="Meiryo UI" panose="020B0604030504040204" pitchFamily="50" charset="-128"/>
              </a:rPr>
              <a:t>　・　住民サービスに必要な財源が確保されていることを示すため、特別区財政調整交付金の算定方法、算定項目を明確化</a:t>
            </a:r>
            <a:endParaRPr lang="en-US" altLang="ja-JP" sz="1300" dirty="0">
              <a:solidFill>
                <a:prstClr val="black"/>
              </a:solidFill>
              <a:latin typeface="Meiryo UI" panose="020B0604030504040204" pitchFamily="50" charset="-128"/>
              <a:ea typeface="Meiryo UI" panose="020B0604030504040204" pitchFamily="50" charset="-128"/>
            </a:endParaRPr>
          </a:p>
          <a:p>
            <a:pPr marL="108000">
              <a:lnSpc>
                <a:spcPct val="125000"/>
              </a:lnSpc>
            </a:pPr>
            <a:r>
              <a:rPr lang="ja-JP" altLang="en-US" sz="1300" dirty="0" smtClean="0">
                <a:solidFill>
                  <a:prstClr val="black"/>
                </a:solidFill>
                <a:latin typeface="Meiryo UI" panose="020B0604030504040204" pitchFamily="50" charset="-128"/>
                <a:ea typeface="Meiryo UI" panose="020B0604030504040204" pitchFamily="50" charset="-128"/>
              </a:rPr>
              <a:t>　・　特別区と大阪府</a:t>
            </a:r>
            <a:r>
              <a:rPr lang="ja-JP" altLang="en-US" sz="1300" dirty="0">
                <a:solidFill>
                  <a:prstClr val="black"/>
                </a:solidFill>
                <a:latin typeface="Meiryo UI" panose="020B0604030504040204" pitchFamily="50" charset="-128"/>
                <a:ea typeface="Meiryo UI" panose="020B0604030504040204" pitchFamily="50" charset="-128"/>
              </a:rPr>
              <a:t>、特別区相互間の財政調整の協議等が不調となった場合</a:t>
            </a:r>
            <a:r>
              <a:rPr lang="ja-JP" altLang="en-US" sz="1300" dirty="0" smtClean="0">
                <a:solidFill>
                  <a:prstClr val="black"/>
                </a:solidFill>
                <a:latin typeface="Meiryo UI" panose="020B0604030504040204" pitchFamily="50" charset="-128"/>
                <a:ea typeface="Meiryo UI" panose="020B0604030504040204" pitchFamily="50" charset="-128"/>
              </a:rPr>
              <a:t>の調整の仕組み（第三者機関）の</a:t>
            </a:r>
            <a:r>
              <a:rPr lang="ja-JP" altLang="en-US" sz="1300" dirty="0">
                <a:solidFill>
                  <a:prstClr val="black"/>
                </a:solidFill>
                <a:latin typeface="Meiryo UI" panose="020B0604030504040204" pitchFamily="50" charset="-128"/>
                <a:ea typeface="Meiryo UI" panose="020B0604030504040204" pitchFamily="50" charset="-128"/>
              </a:rPr>
              <a:t>イメージを</a:t>
            </a:r>
            <a:r>
              <a:rPr lang="ja-JP" altLang="en-US" sz="1300" dirty="0" smtClean="0">
                <a:solidFill>
                  <a:prstClr val="black"/>
                </a:solidFill>
                <a:latin typeface="Meiryo UI" panose="020B0604030504040204" pitchFamily="50" charset="-128"/>
                <a:ea typeface="Meiryo UI" panose="020B0604030504040204" pitchFamily="50" charset="-128"/>
              </a:rPr>
              <a:t>具体化</a:t>
            </a:r>
            <a:endParaRPr lang="en-US" altLang="ja-JP" sz="1300" dirty="0">
              <a:solidFill>
                <a:prstClr val="black"/>
              </a:solidFill>
              <a:latin typeface="Meiryo UI" panose="020B0604030504040204" pitchFamily="50" charset="-128"/>
              <a:ea typeface="Meiryo UI" panose="020B0604030504040204" pitchFamily="50" charset="-128"/>
            </a:endParaRPr>
          </a:p>
          <a:p>
            <a:pPr marL="108000">
              <a:lnSpc>
                <a:spcPct val="125000"/>
              </a:lnSpc>
            </a:pPr>
            <a:r>
              <a:rPr lang="ja-JP" altLang="en-US" sz="1300" dirty="0" smtClean="0">
                <a:solidFill>
                  <a:prstClr val="black"/>
                </a:solidFill>
                <a:latin typeface="Meiryo UI" panose="020B0604030504040204" pitchFamily="50" charset="-128"/>
                <a:ea typeface="Meiryo UI" panose="020B0604030504040204" pitchFamily="50" charset="-128"/>
              </a:rPr>
              <a:t>　・　特別区相互間の配分協議などは、特別区が主体的に決定できる仕組みをめざす（将来目標）</a:t>
            </a:r>
            <a:endParaRPr lang="en-US" altLang="ja-JP" sz="1300" dirty="0" smtClean="0">
              <a:solidFill>
                <a:prstClr val="black"/>
              </a:solidFill>
              <a:latin typeface="Meiryo UI" panose="020B0604030504040204" pitchFamily="50" charset="-128"/>
              <a:ea typeface="Meiryo UI" panose="020B0604030504040204" pitchFamily="50" charset="-128"/>
            </a:endParaRPr>
          </a:p>
        </p:txBody>
      </p:sp>
      <p:sp>
        <p:nvSpPr>
          <p:cNvPr id="2" name="二等辺三角形 1"/>
          <p:cNvSpPr/>
          <p:nvPr/>
        </p:nvSpPr>
        <p:spPr>
          <a:xfrm rot="10800000">
            <a:off x="3512082" y="2533128"/>
            <a:ext cx="2952328" cy="27874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a:t>
            </a:r>
            <a:r>
              <a:rPr lang="ja-JP" altLang="en-US" sz="1100" b="1" dirty="0" smtClean="0">
                <a:solidFill>
                  <a:srgbClr val="000000"/>
                </a:solidFill>
                <a:latin typeface="Meiryo UI" pitchFamily="50" charset="-128"/>
                <a:ea typeface="Meiryo UI" pitchFamily="50" charset="-128"/>
                <a:cs typeface="Meiryo UI" pitchFamily="50" charset="-128"/>
              </a:rPr>
              <a:t>０</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6280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6202" y="523660"/>
            <a:ext cx="4797001" cy="6264000"/>
          </a:xfrm>
          <a:prstGeom prst="rect">
            <a:avLst/>
          </a:prstGeom>
        </p:spPr>
        <p:style>
          <a:lnRef idx="2">
            <a:schemeClr val="accent2"/>
          </a:lnRef>
          <a:fillRef idx="1">
            <a:schemeClr val="lt1"/>
          </a:fillRef>
          <a:effectRef idx="0">
            <a:schemeClr val="accent2"/>
          </a:effectRef>
          <a:fontRef idx="minor">
            <a:schemeClr val="dk1"/>
          </a:fontRef>
        </p:style>
        <p:txBody>
          <a:bodyPr/>
          <a:lstStyle/>
          <a:p>
            <a:pPr marL="254250" lvl="1">
              <a:defRPr/>
            </a:pPr>
            <a:endParaRPr lang="en-US" altLang="ja-JP" sz="400" dirty="0">
              <a:solidFill>
                <a:prstClr val="black"/>
              </a:solidFill>
              <a:latin typeface="Meiryo UI" pitchFamily="50" charset="-128"/>
              <a:ea typeface="Meiryo UI" pitchFamily="50" charset="-128"/>
              <a:cs typeface="Meiryo UI" pitchFamily="50" charset="-128"/>
            </a:endParaRPr>
          </a:p>
        </p:txBody>
      </p:sp>
      <p:sp>
        <p:nvSpPr>
          <p:cNvPr id="7" name="コンテンツ プレースホルダー 2"/>
          <p:cNvSpPr txBox="1">
            <a:spLocks/>
          </p:cNvSpPr>
          <p:nvPr/>
        </p:nvSpPr>
        <p:spPr>
          <a:xfrm>
            <a:off x="85015" y="518642"/>
            <a:ext cx="4797001" cy="28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defRPr/>
            </a:pPr>
            <a:r>
              <a:rPr lang="ja-JP" altLang="en-US" sz="1600" b="1" dirty="0" smtClean="0">
                <a:solidFill>
                  <a:prstClr val="white"/>
                </a:solidFill>
                <a:latin typeface="Meiryo UI" pitchFamily="50" charset="-128"/>
                <a:ea typeface="Meiryo UI" pitchFamily="50" charset="-128"/>
                <a:cs typeface="Meiryo UI" pitchFamily="50" charset="-128"/>
              </a:rPr>
              <a:t>試案Ａ（４区Ａ案）</a:t>
            </a:r>
            <a:endParaRPr lang="ja-JP" altLang="en-US" sz="1600" b="1" dirty="0">
              <a:solidFill>
                <a:prstClr val="white"/>
              </a:solidFill>
              <a:latin typeface="Meiryo UI" pitchFamily="50" charset="-128"/>
              <a:ea typeface="Meiryo UI" pitchFamily="50" charset="-128"/>
              <a:cs typeface="Meiryo UI" pitchFamily="50" charset="-128"/>
            </a:endParaRPr>
          </a:p>
        </p:txBody>
      </p:sp>
      <p:graphicFrame>
        <p:nvGraphicFramePr>
          <p:cNvPr id="8" name="表 7"/>
          <p:cNvGraphicFramePr>
            <a:graphicFrameLocks noGrp="1"/>
          </p:cNvGraphicFramePr>
          <p:nvPr>
            <p:extLst/>
          </p:nvPr>
        </p:nvGraphicFramePr>
        <p:xfrm>
          <a:off x="193865" y="5373222"/>
          <a:ext cx="4563000" cy="1296545"/>
        </p:xfrm>
        <a:graphic>
          <a:graphicData uri="http://schemas.openxmlformats.org/drawingml/2006/table">
            <a:tbl>
              <a:tblPr firstRow="1" bandRow="1">
                <a:tableStyleId>{5C22544A-7EE6-4342-B048-85BDC9FD1C3A}</a:tableStyleId>
              </a:tblPr>
              <a:tblGrid>
                <a:gridCol w="679602"/>
                <a:gridCol w="3883398"/>
              </a:tblGrid>
              <a:tr h="259309">
                <a:tc>
                  <a:txBody>
                    <a:bodyPr/>
                    <a:lstStyle/>
                    <a:p>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区　　域</a:t>
                      </a:r>
                      <a:endParaRPr kumimoji="1" lang="ja-JP" altLang="en-US" sz="1100" dirty="0">
                        <a:latin typeface="Meiryo UI" pitchFamily="50" charset="-128"/>
                        <a:ea typeface="Meiryo UI" pitchFamily="50" charset="-128"/>
                        <a:cs typeface="Meiryo UI" pitchFamily="50" charset="-128"/>
                      </a:endParaRPr>
                    </a:p>
                  </a:txBody>
                  <a:tcPr marL="0" marR="0" marT="0" marB="0" anchor="ctr"/>
                </a:tc>
              </a:tr>
              <a:tr h="259309">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第一区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北区・都島区・東淀川区・東成区・旭区・城東区・鶴見区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59309">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第二区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福島区・此花区・港区・西淀川区・淀川区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59309">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第三区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中央区・西区・大正区・浪速区・住之江区・住吉区・西成区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r>
              <a:tr h="259309">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第四区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bl>
          </a:graphicData>
        </a:graphic>
      </p:graphicFrame>
      <p:sp>
        <p:nvSpPr>
          <p:cNvPr id="68" name="正方形/長方形 67"/>
          <p:cNvSpPr/>
          <p:nvPr/>
        </p:nvSpPr>
        <p:spPr>
          <a:xfrm>
            <a:off x="5011818" y="523660"/>
            <a:ext cx="4797001" cy="6264000"/>
          </a:xfrm>
          <a:prstGeom prst="rect">
            <a:avLst/>
          </a:prstGeom>
        </p:spPr>
        <p:style>
          <a:lnRef idx="2">
            <a:schemeClr val="accent2"/>
          </a:lnRef>
          <a:fillRef idx="1">
            <a:schemeClr val="lt1"/>
          </a:fillRef>
          <a:effectRef idx="0">
            <a:schemeClr val="accent2"/>
          </a:effectRef>
          <a:fontRef idx="minor">
            <a:schemeClr val="dk1"/>
          </a:fontRef>
        </p:style>
        <p:txBody>
          <a:bodyPr/>
          <a:lstStyle/>
          <a:p>
            <a:pPr marL="254250" lvl="1">
              <a:defRPr/>
            </a:pPr>
            <a:endParaRPr lang="en-US" altLang="ja-JP" sz="400" dirty="0">
              <a:solidFill>
                <a:prstClr val="black"/>
              </a:solidFill>
              <a:latin typeface="Meiryo UI" pitchFamily="50" charset="-128"/>
              <a:ea typeface="Meiryo UI" pitchFamily="50" charset="-128"/>
              <a:cs typeface="Meiryo UI" pitchFamily="50" charset="-128"/>
            </a:endParaRPr>
          </a:p>
        </p:txBody>
      </p:sp>
      <p:sp>
        <p:nvSpPr>
          <p:cNvPr id="69" name="コンテンツ プレースホルダー 2"/>
          <p:cNvSpPr txBox="1">
            <a:spLocks/>
          </p:cNvSpPr>
          <p:nvPr/>
        </p:nvSpPr>
        <p:spPr>
          <a:xfrm>
            <a:off x="5020631" y="518642"/>
            <a:ext cx="4797001" cy="28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defRPr/>
            </a:pPr>
            <a:r>
              <a:rPr lang="ja-JP" altLang="en-US" sz="1600" b="1" dirty="0" smtClean="0">
                <a:solidFill>
                  <a:prstClr val="white"/>
                </a:solidFill>
                <a:latin typeface="Meiryo UI" pitchFamily="50" charset="-128"/>
                <a:ea typeface="Meiryo UI" pitchFamily="50" charset="-128"/>
                <a:cs typeface="Meiryo UI" pitchFamily="50" charset="-128"/>
              </a:rPr>
              <a:t>試案Ｂ（４区Ｂ案）</a:t>
            </a:r>
            <a:endParaRPr lang="ja-JP" altLang="en-US" sz="1600" b="1" dirty="0">
              <a:solidFill>
                <a:prstClr val="white"/>
              </a:solidFill>
              <a:latin typeface="Meiryo UI" pitchFamily="50" charset="-128"/>
              <a:ea typeface="Meiryo UI" pitchFamily="50" charset="-128"/>
              <a:cs typeface="Meiryo UI" pitchFamily="50" charset="-128"/>
            </a:endParaRPr>
          </a:p>
        </p:txBody>
      </p:sp>
      <p:graphicFrame>
        <p:nvGraphicFramePr>
          <p:cNvPr id="70" name="表 69"/>
          <p:cNvGraphicFramePr>
            <a:graphicFrameLocks noGrp="1"/>
          </p:cNvGraphicFramePr>
          <p:nvPr>
            <p:extLst/>
          </p:nvPr>
        </p:nvGraphicFramePr>
        <p:xfrm>
          <a:off x="5129479" y="5373222"/>
          <a:ext cx="4563000" cy="1296545"/>
        </p:xfrm>
        <a:graphic>
          <a:graphicData uri="http://schemas.openxmlformats.org/drawingml/2006/table">
            <a:tbl>
              <a:tblPr firstRow="1" bandRow="1">
                <a:tableStyleId>{5C22544A-7EE6-4342-B048-85BDC9FD1C3A}</a:tableStyleId>
              </a:tblPr>
              <a:tblGrid>
                <a:gridCol w="679602"/>
                <a:gridCol w="3883398"/>
              </a:tblGrid>
              <a:tr h="259309">
                <a:tc>
                  <a:txBody>
                    <a:bodyPr/>
                    <a:lstStyle/>
                    <a:p>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区　　域</a:t>
                      </a:r>
                      <a:endParaRPr kumimoji="1" lang="ja-JP" altLang="en-US" sz="1100" dirty="0">
                        <a:latin typeface="Meiryo UI" pitchFamily="50" charset="-128"/>
                        <a:ea typeface="Meiryo UI" pitchFamily="50" charset="-128"/>
                        <a:cs typeface="Meiryo UI" pitchFamily="50" charset="-128"/>
                      </a:endParaRPr>
                    </a:p>
                  </a:txBody>
                  <a:tcPr marL="0" marR="0" marT="0" marB="0" anchor="ctr"/>
                </a:tc>
              </a:tr>
              <a:tr h="259309">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第一区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此花区・港区・西淀川区・淀川区・東淀川区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59309">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第二区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北区・都島区・福島区・東成区・旭区・城東区・鶴見区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59309">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第三区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中央区・西区・大正区・浪速区・住之江区・住吉区・西成区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r>
              <a:tr h="259309">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第四区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bl>
          </a:graphicData>
        </a:graphic>
      </p:graphicFrame>
      <p:grpSp>
        <p:nvGrpSpPr>
          <p:cNvPr id="286" name="Group 9"/>
          <p:cNvGrpSpPr>
            <a:grpSpLocks noChangeAspect="1"/>
          </p:cNvGrpSpPr>
          <p:nvPr/>
        </p:nvGrpSpPr>
        <p:grpSpPr bwMode="auto">
          <a:xfrm>
            <a:off x="350491" y="913991"/>
            <a:ext cx="4208123" cy="4351751"/>
            <a:chOff x="1" y="110"/>
            <a:chExt cx="6840" cy="6368"/>
          </a:xfrm>
        </p:grpSpPr>
        <p:grpSp>
          <p:nvGrpSpPr>
            <p:cNvPr id="287" name="Group 34"/>
            <p:cNvGrpSpPr>
              <a:grpSpLocks/>
            </p:cNvGrpSpPr>
            <p:nvPr/>
          </p:nvGrpSpPr>
          <p:grpSpPr bwMode="auto">
            <a:xfrm>
              <a:off x="1" y="110"/>
              <a:ext cx="6840" cy="6368"/>
              <a:chOff x="0" y="140"/>
              <a:chExt cx="7786" cy="7931"/>
            </a:xfrm>
          </p:grpSpPr>
          <p:sp>
            <p:nvSpPr>
              <p:cNvPr id="312"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13"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14" name="Freeform 56"/>
              <p:cNvSpPr>
                <a:spLocks/>
              </p:cNvSpPr>
              <p:nvPr/>
            </p:nvSpPr>
            <p:spPr bwMode="auto">
              <a:xfrm>
                <a:off x="1263" y="4014"/>
                <a:ext cx="1970" cy="1547"/>
              </a:xfrm>
              <a:custGeom>
                <a:avLst/>
                <a:gdLst>
                  <a:gd name="T0" fmla="*/ 1913 w 1972"/>
                  <a:gd name="T1" fmla="*/ 482 h 1546"/>
                  <a:gd name="T2" fmla="*/ 1913 w 1972"/>
                  <a:gd name="T3" fmla="*/ 482 h 1546"/>
                  <a:gd name="T4" fmla="*/ 1856 w 1972"/>
                  <a:gd name="T5" fmla="*/ 511 h 1546"/>
                  <a:gd name="T6" fmla="*/ 1800 w 1972"/>
                  <a:gd name="T7" fmla="*/ 553 h 1546"/>
                  <a:gd name="T8" fmla="*/ 1757 w 1972"/>
                  <a:gd name="T9" fmla="*/ 610 h 1546"/>
                  <a:gd name="T10" fmla="*/ 1729 w 1972"/>
                  <a:gd name="T11" fmla="*/ 639 h 1546"/>
                  <a:gd name="T12" fmla="*/ 1658 w 1972"/>
                  <a:gd name="T13" fmla="*/ 709 h 1546"/>
                  <a:gd name="T14" fmla="*/ 1644 w 1972"/>
                  <a:gd name="T15" fmla="*/ 724 h 1546"/>
                  <a:gd name="T16" fmla="*/ 1615 w 1972"/>
                  <a:gd name="T17" fmla="*/ 766 h 1546"/>
                  <a:gd name="T18" fmla="*/ 1558 w 1972"/>
                  <a:gd name="T19" fmla="*/ 859 h 1546"/>
                  <a:gd name="T20" fmla="*/ 1530 w 1972"/>
                  <a:gd name="T21" fmla="*/ 916 h 1546"/>
                  <a:gd name="T22" fmla="*/ 1467 w 1972"/>
                  <a:gd name="T23" fmla="*/ 1001 h 1546"/>
                  <a:gd name="T24" fmla="*/ 1425 w 1972"/>
                  <a:gd name="T25" fmla="*/ 1072 h 1546"/>
                  <a:gd name="T26" fmla="*/ 1396 w 1972"/>
                  <a:gd name="T27" fmla="*/ 1129 h 1546"/>
                  <a:gd name="T28" fmla="*/ 1340 w 1972"/>
                  <a:gd name="T29" fmla="*/ 1228 h 1546"/>
                  <a:gd name="T30" fmla="*/ 1127 w 1972"/>
                  <a:gd name="T31" fmla="*/ 1384 h 1546"/>
                  <a:gd name="T32" fmla="*/ 716 w 1972"/>
                  <a:gd name="T33" fmla="*/ 1554 h 1546"/>
                  <a:gd name="T34" fmla="*/ 588 w 1972"/>
                  <a:gd name="T35" fmla="*/ 1498 h 1546"/>
                  <a:gd name="T36" fmla="*/ 298 w 1972"/>
                  <a:gd name="T37" fmla="*/ 1384 h 1546"/>
                  <a:gd name="T38" fmla="*/ 99 w 1972"/>
                  <a:gd name="T39" fmla="*/ 1285 h 1546"/>
                  <a:gd name="T40" fmla="*/ 185 w 1972"/>
                  <a:gd name="T41" fmla="*/ 973 h 1546"/>
                  <a:gd name="T42" fmla="*/ 326 w 1972"/>
                  <a:gd name="T43" fmla="*/ 873 h 1546"/>
                  <a:gd name="T44" fmla="*/ 369 w 1972"/>
                  <a:gd name="T45" fmla="*/ 845 h 1546"/>
                  <a:gd name="T46" fmla="*/ 411 w 1972"/>
                  <a:gd name="T47" fmla="*/ 817 h 1546"/>
                  <a:gd name="T48" fmla="*/ 440 w 1972"/>
                  <a:gd name="T49" fmla="*/ 803 h 1546"/>
                  <a:gd name="T50" fmla="*/ 440 w 1972"/>
                  <a:gd name="T51" fmla="*/ 803 h 1546"/>
                  <a:gd name="T52" fmla="*/ 482 w 1972"/>
                  <a:gd name="T53" fmla="*/ 766 h 1546"/>
                  <a:gd name="T54" fmla="*/ 545 w 1972"/>
                  <a:gd name="T55" fmla="*/ 738 h 1546"/>
                  <a:gd name="T56" fmla="*/ 559 w 1972"/>
                  <a:gd name="T57" fmla="*/ 724 h 1546"/>
                  <a:gd name="T58" fmla="*/ 616 w 1972"/>
                  <a:gd name="T59" fmla="*/ 695 h 1546"/>
                  <a:gd name="T60" fmla="*/ 630 w 1972"/>
                  <a:gd name="T61" fmla="*/ 695 h 1546"/>
                  <a:gd name="T62" fmla="*/ 673 w 1972"/>
                  <a:gd name="T63" fmla="*/ 681 h 1546"/>
                  <a:gd name="T64" fmla="*/ 687 w 1972"/>
                  <a:gd name="T65" fmla="*/ 681 h 1546"/>
                  <a:gd name="T66" fmla="*/ 701 w 1972"/>
                  <a:gd name="T67" fmla="*/ 667 h 1546"/>
                  <a:gd name="T68" fmla="*/ 716 w 1972"/>
                  <a:gd name="T69" fmla="*/ 639 h 1546"/>
                  <a:gd name="T70" fmla="*/ 758 w 1972"/>
                  <a:gd name="T71" fmla="*/ 582 h 1546"/>
                  <a:gd name="T72" fmla="*/ 872 w 1972"/>
                  <a:gd name="T73" fmla="*/ 369 h 1546"/>
                  <a:gd name="T74" fmla="*/ 914 w 1972"/>
                  <a:gd name="T75" fmla="*/ 298 h 1546"/>
                  <a:gd name="T76" fmla="*/ 942 w 1972"/>
                  <a:gd name="T77" fmla="*/ 284 h 1546"/>
                  <a:gd name="T78" fmla="*/ 971 w 1972"/>
                  <a:gd name="T79" fmla="*/ 256 h 1546"/>
                  <a:gd name="T80" fmla="*/ 1098 w 1972"/>
                  <a:gd name="T81" fmla="*/ 170 h 1546"/>
                  <a:gd name="T82" fmla="*/ 1169 w 1972"/>
                  <a:gd name="T83" fmla="*/ 114 h 1546"/>
                  <a:gd name="T84" fmla="*/ 1297 w 1972"/>
                  <a:gd name="T85" fmla="*/ 85 h 1546"/>
                  <a:gd name="T86" fmla="*/ 1340 w 1972"/>
                  <a:gd name="T87" fmla="*/ 71 h 1546"/>
                  <a:gd name="T88" fmla="*/ 1488 w 1972"/>
                  <a:gd name="T89" fmla="*/ 14 h 1546"/>
                  <a:gd name="T90" fmla="*/ 1502 w 1972"/>
                  <a:gd name="T91" fmla="*/ 14 h 1546"/>
                  <a:gd name="T92" fmla="*/ 1516 w 1972"/>
                  <a:gd name="T93" fmla="*/ 57 h 1546"/>
                  <a:gd name="T94" fmla="*/ 1587 w 1972"/>
                  <a:gd name="T95" fmla="*/ 128 h 1546"/>
                  <a:gd name="T96" fmla="*/ 1729 w 1972"/>
                  <a:gd name="T97" fmla="*/ 256 h 1546"/>
                  <a:gd name="T98" fmla="*/ 1785 w 1972"/>
                  <a:gd name="T99" fmla="*/ 326 h 1546"/>
                  <a:gd name="T100" fmla="*/ 1856 w 1972"/>
                  <a:gd name="T101" fmla="*/ 383 h 1546"/>
                  <a:gd name="T102" fmla="*/ 1870 w 1972"/>
                  <a:gd name="T103" fmla="*/ 397 h 1546"/>
                  <a:gd name="T104" fmla="*/ 1913 w 1972"/>
                  <a:gd name="T105" fmla="*/ 426 h 1546"/>
                  <a:gd name="T106" fmla="*/ 1913 w 1972"/>
                  <a:gd name="T107" fmla="*/ 440 h 1546"/>
                  <a:gd name="T108" fmla="*/ 1927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15" name="Freeform 55"/>
              <p:cNvSpPr>
                <a:spLocks/>
              </p:cNvSpPr>
              <p:nvPr/>
            </p:nvSpPr>
            <p:spPr bwMode="auto">
              <a:xfrm>
                <a:off x="0" y="3106"/>
                <a:ext cx="3147" cy="2595"/>
              </a:xfrm>
              <a:custGeom>
                <a:avLst/>
                <a:gdLst>
                  <a:gd name="T0" fmla="*/ 2999 w 3148"/>
                  <a:gd name="T1" fmla="*/ 639 h 2596"/>
                  <a:gd name="T2" fmla="*/ 3013 w 3148"/>
                  <a:gd name="T3" fmla="*/ 653 h 2596"/>
                  <a:gd name="T4" fmla="*/ 3013 w 3148"/>
                  <a:gd name="T5" fmla="*/ 653 h 2596"/>
                  <a:gd name="T6" fmla="*/ 3027 w 3148"/>
                  <a:gd name="T7" fmla="*/ 667 h 2596"/>
                  <a:gd name="T8" fmla="*/ 3055 w 3148"/>
                  <a:gd name="T9" fmla="*/ 710 h 2596"/>
                  <a:gd name="T10" fmla="*/ 3112 w 3148"/>
                  <a:gd name="T11" fmla="*/ 809 h 2596"/>
                  <a:gd name="T12" fmla="*/ 3140 w 3148"/>
                  <a:gd name="T13" fmla="*/ 852 h 2596"/>
                  <a:gd name="T14" fmla="*/ 2984 w 3148"/>
                  <a:gd name="T15" fmla="*/ 894 h 2596"/>
                  <a:gd name="T16" fmla="*/ 2828 w 3148"/>
                  <a:gd name="T17" fmla="*/ 965 h 2596"/>
                  <a:gd name="T18" fmla="*/ 2616 w 3148"/>
                  <a:gd name="T19" fmla="*/ 1036 h 2596"/>
                  <a:gd name="T20" fmla="*/ 2488 w 3148"/>
                  <a:gd name="T21" fmla="*/ 1079 h 2596"/>
                  <a:gd name="T22" fmla="*/ 2346 w 3148"/>
                  <a:gd name="T23" fmla="*/ 1164 h 2596"/>
                  <a:gd name="T24" fmla="*/ 2204 w 3148"/>
                  <a:gd name="T25" fmla="*/ 1263 h 2596"/>
                  <a:gd name="T26" fmla="*/ 2148 w 3148"/>
                  <a:gd name="T27" fmla="*/ 1312 h 2596"/>
                  <a:gd name="T28" fmla="*/ 1992 w 3148"/>
                  <a:gd name="T29" fmla="*/ 1610 h 2596"/>
                  <a:gd name="T30" fmla="*/ 1963 w 3148"/>
                  <a:gd name="T31" fmla="*/ 1638 h 2596"/>
                  <a:gd name="T32" fmla="*/ 1935 w 3148"/>
                  <a:gd name="T33" fmla="*/ 1652 h 2596"/>
                  <a:gd name="T34" fmla="*/ 1878 w 3148"/>
                  <a:gd name="T35" fmla="*/ 1666 h 2596"/>
                  <a:gd name="T36" fmla="*/ 1807 w 3148"/>
                  <a:gd name="T37" fmla="*/ 1709 h 2596"/>
                  <a:gd name="T38" fmla="*/ 1736 w 3148"/>
                  <a:gd name="T39" fmla="*/ 1751 h 2596"/>
                  <a:gd name="T40" fmla="*/ 1694 w 3148"/>
                  <a:gd name="T41" fmla="*/ 1766 h 2596"/>
                  <a:gd name="T42" fmla="*/ 1637 w 3148"/>
                  <a:gd name="T43" fmla="*/ 1794 h 2596"/>
                  <a:gd name="T44" fmla="*/ 1475 w 3148"/>
                  <a:gd name="T45" fmla="*/ 1893 h 2596"/>
                  <a:gd name="T46" fmla="*/ 1120 w 3148"/>
                  <a:gd name="T47" fmla="*/ 2262 h 2596"/>
                  <a:gd name="T48" fmla="*/ 369 w 3148"/>
                  <a:gd name="T49" fmla="*/ 2546 h 2596"/>
                  <a:gd name="T50" fmla="*/ 397 w 3148"/>
                  <a:gd name="T51" fmla="*/ 2375 h 2596"/>
                  <a:gd name="T52" fmla="*/ 681 w 3148"/>
                  <a:gd name="T53" fmla="*/ 1978 h 2596"/>
                  <a:gd name="T54" fmla="*/ 411 w 3148"/>
                  <a:gd name="T55" fmla="*/ 1737 h 2596"/>
                  <a:gd name="T56" fmla="*/ 596 w 3148"/>
                  <a:gd name="T57" fmla="*/ 1107 h 2596"/>
                  <a:gd name="T58" fmla="*/ 993 w 3148"/>
                  <a:gd name="T59" fmla="*/ 823 h 2596"/>
                  <a:gd name="T60" fmla="*/ 1580 w 3148"/>
                  <a:gd name="T61" fmla="*/ 625 h 2596"/>
                  <a:gd name="T62" fmla="*/ 1680 w 3148"/>
                  <a:gd name="T63" fmla="*/ 582 h 2596"/>
                  <a:gd name="T64" fmla="*/ 1779 w 3148"/>
                  <a:gd name="T65" fmla="*/ 540 h 2596"/>
                  <a:gd name="T66" fmla="*/ 1907 w 3148"/>
                  <a:gd name="T67" fmla="*/ 483 h 2596"/>
                  <a:gd name="T68" fmla="*/ 2020 w 3148"/>
                  <a:gd name="T69" fmla="*/ 426 h 2596"/>
                  <a:gd name="T70" fmla="*/ 2261 w 3148"/>
                  <a:gd name="T71" fmla="*/ 298 h 2596"/>
                  <a:gd name="T72" fmla="*/ 2431 w 3148"/>
                  <a:gd name="T73" fmla="*/ 199 h 2596"/>
                  <a:gd name="T74" fmla="*/ 2559 w 3148"/>
                  <a:gd name="T75" fmla="*/ 142 h 2596"/>
                  <a:gd name="T76" fmla="*/ 2715 w 3148"/>
                  <a:gd name="T77" fmla="*/ 43 h 2596"/>
                  <a:gd name="T78" fmla="*/ 2772 w 3148"/>
                  <a:gd name="T79" fmla="*/ 15 h 2596"/>
                  <a:gd name="T80" fmla="*/ 2857 w 3148"/>
                  <a:gd name="T81" fmla="*/ 128 h 2596"/>
                  <a:gd name="T82" fmla="*/ 2857 w 3148"/>
                  <a:gd name="T83" fmla="*/ 142 h 2596"/>
                  <a:gd name="T84" fmla="*/ 2814 w 3148"/>
                  <a:gd name="T85" fmla="*/ 171 h 2596"/>
                  <a:gd name="T86" fmla="*/ 2800 w 3148"/>
                  <a:gd name="T87" fmla="*/ 185 h 2596"/>
                  <a:gd name="T88" fmla="*/ 2814 w 3148"/>
                  <a:gd name="T89" fmla="*/ 242 h 2596"/>
                  <a:gd name="T90" fmla="*/ 2843 w 3148"/>
                  <a:gd name="T91" fmla="*/ 298 h 2596"/>
                  <a:gd name="T92" fmla="*/ 2843 w 3148"/>
                  <a:gd name="T93" fmla="*/ 341 h 2596"/>
                  <a:gd name="T94" fmla="*/ 2828 w 3148"/>
                  <a:gd name="T95" fmla="*/ 412 h 2596"/>
                  <a:gd name="T96" fmla="*/ 2786 w 3148"/>
                  <a:gd name="T97" fmla="*/ 525 h 2596"/>
                  <a:gd name="T98" fmla="*/ 2786 w 3148"/>
                  <a:gd name="T99" fmla="*/ 540 h 2596"/>
                  <a:gd name="T100" fmla="*/ 2786 w 3148"/>
                  <a:gd name="T101" fmla="*/ 554 h 2596"/>
                  <a:gd name="T102" fmla="*/ 2857 w 3148"/>
                  <a:gd name="T103" fmla="*/ 568 h 2596"/>
                  <a:gd name="T104" fmla="*/ 2899 w 3148"/>
                  <a:gd name="T105" fmla="*/ 582 h 2596"/>
                  <a:gd name="T106" fmla="*/ 2942 w 3148"/>
                  <a:gd name="T107" fmla="*/ 582 h 2596"/>
                  <a:gd name="T108" fmla="*/ 2984 w 3148"/>
                  <a:gd name="T109" fmla="*/ 610 h 2596"/>
                  <a:gd name="T110" fmla="*/ 2999 w 3148"/>
                  <a:gd name="T111" fmla="*/ 625 h 2596"/>
                  <a:gd name="T112" fmla="*/ 2999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16"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317"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318"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34 h 1631"/>
                  <a:gd name="T8" fmla="*/ 951 w 1206"/>
                  <a:gd name="T9" fmla="*/ 231 h 1631"/>
                  <a:gd name="T10" fmla="*/ 951 w 1206"/>
                  <a:gd name="T11" fmla="*/ 314 h 1631"/>
                  <a:gd name="T12" fmla="*/ 936 w 1206"/>
                  <a:gd name="T13" fmla="*/ 450 h 1631"/>
                  <a:gd name="T14" fmla="*/ 908 w 1206"/>
                  <a:gd name="T15" fmla="*/ 621 h 1631"/>
                  <a:gd name="T16" fmla="*/ 993 w 1206"/>
                  <a:gd name="T17" fmla="*/ 652 h 1631"/>
                  <a:gd name="T18" fmla="*/ 1107 w 1206"/>
                  <a:gd name="T19" fmla="*/ 652 h 1631"/>
                  <a:gd name="T20" fmla="*/ 1135 w 1206"/>
                  <a:gd name="T21" fmla="*/ 644 h 1631"/>
                  <a:gd name="T22" fmla="*/ 1178 w 1206"/>
                  <a:gd name="T23" fmla="*/ 644 h 1631"/>
                  <a:gd name="T24" fmla="*/ 1149 w 1206"/>
                  <a:gd name="T25" fmla="*/ 652 h 1631"/>
                  <a:gd name="T26" fmla="*/ 1149 w 1206"/>
                  <a:gd name="T27" fmla="*/ 652 h 1631"/>
                  <a:gd name="T28" fmla="*/ 1206 w 1206"/>
                  <a:gd name="T29" fmla="*/ 659 h 1631"/>
                  <a:gd name="T30" fmla="*/ 1178 w 1206"/>
                  <a:gd name="T31" fmla="*/ 659 h 1631"/>
                  <a:gd name="T32" fmla="*/ 1149 w 1206"/>
                  <a:gd name="T33" fmla="*/ 659 h 1631"/>
                  <a:gd name="T34" fmla="*/ 1121 w 1206"/>
                  <a:gd name="T35" fmla="*/ 674 h 1631"/>
                  <a:gd name="T36" fmla="*/ 1121 w 1206"/>
                  <a:gd name="T37" fmla="*/ 689 h 1631"/>
                  <a:gd name="T38" fmla="*/ 1107 w 1206"/>
                  <a:gd name="T39" fmla="*/ 695 h 1631"/>
                  <a:gd name="T40" fmla="*/ 1092 w 1206"/>
                  <a:gd name="T41" fmla="*/ 726 h 1631"/>
                  <a:gd name="T42" fmla="*/ 1107 w 1206"/>
                  <a:gd name="T43" fmla="*/ 740 h 1631"/>
                  <a:gd name="T44" fmla="*/ 1107 w 1206"/>
                  <a:gd name="T45" fmla="*/ 756 h 1631"/>
                  <a:gd name="T46" fmla="*/ 1078 w 1206"/>
                  <a:gd name="T47" fmla="*/ 772 h 1631"/>
                  <a:gd name="T48" fmla="*/ 1078 w 1206"/>
                  <a:gd name="T49" fmla="*/ 816 h 1631"/>
                  <a:gd name="T50" fmla="*/ 1036 w 1206"/>
                  <a:gd name="T51" fmla="*/ 861 h 1631"/>
                  <a:gd name="T52" fmla="*/ 837 w 1206"/>
                  <a:gd name="T53" fmla="*/ 830 h 1631"/>
                  <a:gd name="T54" fmla="*/ 738 w 1206"/>
                  <a:gd name="T55" fmla="*/ 809 h 1631"/>
                  <a:gd name="T56" fmla="*/ 681 w 1206"/>
                  <a:gd name="T57" fmla="*/ 801 h 1631"/>
                  <a:gd name="T58" fmla="*/ 624 w 1206"/>
                  <a:gd name="T59" fmla="*/ 801 h 1631"/>
                  <a:gd name="T60" fmla="*/ 582 w 1206"/>
                  <a:gd name="T61" fmla="*/ 795 h 1631"/>
                  <a:gd name="T62" fmla="*/ 454 w 1206"/>
                  <a:gd name="T63" fmla="*/ 785 h 1631"/>
                  <a:gd name="T64" fmla="*/ 241 w 1206"/>
                  <a:gd name="T65" fmla="*/ 750 h 1631"/>
                  <a:gd name="T66" fmla="*/ 227 w 1206"/>
                  <a:gd name="T67" fmla="*/ 772 h 1631"/>
                  <a:gd name="T68" fmla="*/ 213 w 1206"/>
                  <a:gd name="T69" fmla="*/ 785 h 1631"/>
                  <a:gd name="T70" fmla="*/ 114 w 1206"/>
                  <a:gd name="T71" fmla="*/ 785 h 1631"/>
                  <a:gd name="T72" fmla="*/ 0 w 1206"/>
                  <a:gd name="T73" fmla="*/ 772 h 1631"/>
                  <a:gd name="T74" fmla="*/ 15 w 1206"/>
                  <a:gd name="T75" fmla="*/ 614 h 1631"/>
                  <a:gd name="T76" fmla="*/ 29 w 1206"/>
                  <a:gd name="T77" fmla="*/ 577 h 1631"/>
                  <a:gd name="T78" fmla="*/ 43 w 1206"/>
                  <a:gd name="T79" fmla="*/ 546 h 1631"/>
                  <a:gd name="T80" fmla="*/ 57 w 1206"/>
                  <a:gd name="T81" fmla="*/ 530 h 1631"/>
                  <a:gd name="T82" fmla="*/ 57 w 1206"/>
                  <a:gd name="T83" fmla="*/ 510 h 1631"/>
                  <a:gd name="T84" fmla="*/ 29 w 1206"/>
                  <a:gd name="T85" fmla="*/ 464 h 1631"/>
                  <a:gd name="T86" fmla="*/ 15 w 1206"/>
                  <a:gd name="T87" fmla="*/ 434 h 1631"/>
                  <a:gd name="T88" fmla="*/ 57 w 1206"/>
                  <a:gd name="T89" fmla="*/ 427 h 1631"/>
                  <a:gd name="T90" fmla="*/ 85 w 1206"/>
                  <a:gd name="T91" fmla="*/ 373 h 1631"/>
                  <a:gd name="T92" fmla="*/ 100 w 1206"/>
                  <a:gd name="T93" fmla="*/ 337 h 1631"/>
                  <a:gd name="T94" fmla="*/ 114 w 1206"/>
                  <a:gd name="T95" fmla="*/ 292 h 1631"/>
                  <a:gd name="T96" fmla="*/ 100 w 1206"/>
                  <a:gd name="T97" fmla="*/ 276 h 1631"/>
                  <a:gd name="T98" fmla="*/ 85 w 1206"/>
                  <a:gd name="T99" fmla="*/ 255 h 1631"/>
                  <a:gd name="T100" fmla="*/ 100 w 1206"/>
                  <a:gd name="T101" fmla="*/ 241 h 1631"/>
                  <a:gd name="T102" fmla="*/ 85 w 1206"/>
                  <a:gd name="T103" fmla="*/ 217 h 1631"/>
                  <a:gd name="T104" fmla="*/ 85 w 1206"/>
                  <a:gd name="T105" fmla="*/ 194 h 1631"/>
                  <a:gd name="T106" fmla="*/ 85 w 1206"/>
                  <a:gd name="T107" fmla="*/ 164 h 1631"/>
                  <a:gd name="T108" fmla="*/ 100 w 1206"/>
                  <a:gd name="T109" fmla="*/ 157 h 1631"/>
                  <a:gd name="T110" fmla="*/ 213 w 1206"/>
                  <a:gd name="T111" fmla="*/ 112 h 1631"/>
                  <a:gd name="T112" fmla="*/ 284 w 1206"/>
                  <a:gd name="T113" fmla="*/ 59 h 1631"/>
                  <a:gd name="T114" fmla="*/ 397 w 1206"/>
                  <a:gd name="T115" fmla="*/ 16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solidFill>
                    <a:prstClr val="black"/>
                  </a:solidFill>
                </a:endParaRPr>
              </a:p>
            </p:txBody>
          </p:sp>
          <p:sp>
            <p:nvSpPr>
              <p:cNvPr id="319" name="Freeform 51"/>
              <p:cNvSpPr>
                <a:spLocks/>
              </p:cNvSpPr>
              <p:nvPr/>
            </p:nvSpPr>
            <p:spPr bwMode="auto">
              <a:xfrm>
                <a:off x="5036" y="4543"/>
                <a:ext cx="1459" cy="1445"/>
              </a:xfrm>
              <a:custGeom>
                <a:avLst/>
                <a:gdLst>
                  <a:gd name="T0" fmla="*/ 666 w 1460"/>
                  <a:gd name="T1" fmla="*/ 14 h 1447"/>
                  <a:gd name="T2" fmla="*/ 723 w 1460"/>
                  <a:gd name="T3" fmla="*/ 14 h 1447"/>
                  <a:gd name="T4" fmla="*/ 800 w 1460"/>
                  <a:gd name="T5" fmla="*/ 29 h 1447"/>
                  <a:gd name="T6" fmla="*/ 885 w 1460"/>
                  <a:gd name="T7" fmla="*/ 43 h 1447"/>
                  <a:gd name="T8" fmla="*/ 942 w 1460"/>
                  <a:gd name="T9" fmla="*/ 43 h 1447"/>
                  <a:gd name="T10" fmla="*/ 970 w 1460"/>
                  <a:gd name="T11" fmla="*/ 43 h 1447"/>
                  <a:gd name="T12" fmla="*/ 1041 w 1460"/>
                  <a:gd name="T13" fmla="*/ 57 h 1447"/>
                  <a:gd name="T14" fmla="*/ 1098 w 1460"/>
                  <a:gd name="T15" fmla="*/ 57 h 1447"/>
                  <a:gd name="T16" fmla="*/ 1140 w 1460"/>
                  <a:gd name="T17" fmla="*/ 57 h 1447"/>
                  <a:gd name="T18" fmla="*/ 1197 w 1460"/>
                  <a:gd name="T19" fmla="*/ 100 h 1447"/>
                  <a:gd name="T20" fmla="*/ 1268 w 1460"/>
                  <a:gd name="T21" fmla="*/ 128 h 1447"/>
                  <a:gd name="T22" fmla="*/ 1325 w 1460"/>
                  <a:gd name="T23" fmla="*/ 128 h 1447"/>
                  <a:gd name="T24" fmla="*/ 1353 w 1460"/>
                  <a:gd name="T25" fmla="*/ 170 h 1447"/>
                  <a:gd name="T26" fmla="*/ 1339 w 1460"/>
                  <a:gd name="T27" fmla="*/ 199 h 1447"/>
                  <a:gd name="T28" fmla="*/ 1353 w 1460"/>
                  <a:gd name="T29" fmla="*/ 256 h 1447"/>
                  <a:gd name="T30" fmla="*/ 1367 w 1460"/>
                  <a:gd name="T31" fmla="*/ 284 h 1447"/>
                  <a:gd name="T32" fmla="*/ 1367 w 1460"/>
                  <a:gd name="T33" fmla="*/ 312 h 1447"/>
                  <a:gd name="T34" fmla="*/ 1382 w 1460"/>
                  <a:gd name="T35" fmla="*/ 326 h 1447"/>
                  <a:gd name="T36" fmla="*/ 1424 w 1460"/>
                  <a:gd name="T37" fmla="*/ 326 h 1447"/>
                  <a:gd name="T38" fmla="*/ 1452 w 1460"/>
                  <a:gd name="T39" fmla="*/ 355 h 1447"/>
                  <a:gd name="T40" fmla="*/ 1452 w 1460"/>
                  <a:gd name="T41" fmla="*/ 404 h 1447"/>
                  <a:gd name="T42" fmla="*/ 1410 w 1460"/>
                  <a:gd name="T43" fmla="*/ 446 h 1447"/>
                  <a:gd name="T44" fmla="*/ 1240 w 1460"/>
                  <a:gd name="T45" fmla="*/ 432 h 1447"/>
                  <a:gd name="T46" fmla="*/ 1268 w 1460"/>
                  <a:gd name="T47" fmla="*/ 489 h 1447"/>
                  <a:gd name="T48" fmla="*/ 1268 w 1460"/>
                  <a:gd name="T49" fmla="*/ 545 h 1447"/>
                  <a:gd name="T50" fmla="*/ 1367 w 1460"/>
                  <a:gd name="T51" fmla="*/ 687 h 1447"/>
                  <a:gd name="T52" fmla="*/ 1325 w 1460"/>
                  <a:gd name="T53" fmla="*/ 843 h 1447"/>
                  <a:gd name="T54" fmla="*/ 1282 w 1460"/>
                  <a:gd name="T55" fmla="*/ 985 h 1447"/>
                  <a:gd name="T56" fmla="*/ 1084 w 1460"/>
                  <a:gd name="T57" fmla="*/ 999 h 1447"/>
                  <a:gd name="T58" fmla="*/ 1084 w 1460"/>
                  <a:gd name="T59" fmla="*/ 1056 h 1447"/>
                  <a:gd name="T60" fmla="*/ 1041 w 1460"/>
                  <a:gd name="T61" fmla="*/ 1204 h 1447"/>
                  <a:gd name="T62" fmla="*/ 1041 w 1460"/>
                  <a:gd name="T63" fmla="*/ 1261 h 1447"/>
                  <a:gd name="T64" fmla="*/ 1041 w 1460"/>
                  <a:gd name="T65" fmla="*/ 1303 h 1447"/>
                  <a:gd name="T66" fmla="*/ 1084 w 1460"/>
                  <a:gd name="T67" fmla="*/ 1389 h 1447"/>
                  <a:gd name="T68" fmla="*/ 1084 w 1460"/>
                  <a:gd name="T69" fmla="*/ 1431 h 1447"/>
                  <a:gd name="T70" fmla="*/ 1041 w 1460"/>
                  <a:gd name="T71" fmla="*/ 1431 h 1447"/>
                  <a:gd name="T72" fmla="*/ 942 w 1460"/>
                  <a:gd name="T73" fmla="*/ 1374 h 1447"/>
                  <a:gd name="T74" fmla="*/ 885 w 1460"/>
                  <a:gd name="T75" fmla="*/ 1303 h 1447"/>
                  <a:gd name="T76" fmla="*/ 757 w 1460"/>
                  <a:gd name="T77" fmla="*/ 1204 h 1447"/>
                  <a:gd name="T78" fmla="*/ 743 w 1460"/>
                  <a:gd name="T79" fmla="*/ 1147 h 1447"/>
                  <a:gd name="T80" fmla="*/ 757 w 1460"/>
                  <a:gd name="T81" fmla="*/ 1105 h 1447"/>
                  <a:gd name="T82" fmla="*/ 638 w 1460"/>
                  <a:gd name="T83" fmla="*/ 1080 h 1447"/>
                  <a:gd name="T84" fmla="*/ 468 w 1460"/>
                  <a:gd name="T85" fmla="*/ 1056 h 1447"/>
                  <a:gd name="T86" fmla="*/ 411 w 1460"/>
                  <a:gd name="T87" fmla="*/ 1105 h 1447"/>
                  <a:gd name="T88" fmla="*/ 326 w 1460"/>
                  <a:gd name="T89" fmla="*/ 1070 h 1447"/>
                  <a:gd name="T90" fmla="*/ 212 w 1460"/>
                  <a:gd name="T91" fmla="*/ 957 h 1447"/>
                  <a:gd name="T92" fmla="*/ 42 w 1460"/>
                  <a:gd name="T93" fmla="*/ 815 h 1447"/>
                  <a:gd name="T94" fmla="*/ 28 w 1460"/>
                  <a:gd name="T95" fmla="*/ 716 h 1447"/>
                  <a:gd name="T96" fmla="*/ 42 w 1460"/>
                  <a:gd name="T97" fmla="*/ 673 h 1447"/>
                  <a:gd name="T98" fmla="*/ 71 w 1460"/>
                  <a:gd name="T99" fmla="*/ 588 h 1447"/>
                  <a:gd name="T100" fmla="*/ 85 w 1460"/>
                  <a:gd name="T101" fmla="*/ 545 h 1447"/>
                  <a:gd name="T102" fmla="*/ 85 w 1460"/>
                  <a:gd name="T103" fmla="*/ 517 h 1447"/>
                  <a:gd name="T104" fmla="*/ 99 w 1460"/>
                  <a:gd name="T105" fmla="*/ 460 h 1447"/>
                  <a:gd name="T106" fmla="*/ 113 w 1460"/>
                  <a:gd name="T107" fmla="*/ 432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20"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321" name="Freeform 50"/>
              <p:cNvSpPr>
                <a:spLocks/>
              </p:cNvSpPr>
              <p:nvPr/>
            </p:nvSpPr>
            <p:spPr bwMode="auto">
              <a:xfrm>
                <a:off x="2796" y="3432"/>
                <a:ext cx="1304" cy="1050"/>
              </a:xfrm>
              <a:custGeom>
                <a:avLst/>
                <a:gdLst>
                  <a:gd name="T0" fmla="*/ 1290 w 1304"/>
                  <a:gd name="T1" fmla="*/ 14 h 1148"/>
                  <a:gd name="T2" fmla="*/ 1290 w 1304"/>
                  <a:gd name="T3" fmla="*/ 21 h 1148"/>
                  <a:gd name="T4" fmla="*/ 1290 w 1304"/>
                  <a:gd name="T5" fmla="*/ 49 h 1148"/>
                  <a:gd name="T6" fmla="*/ 1290 w 1304"/>
                  <a:gd name="T7" fmla="*/ 55 h 1148"/>
                  <a:gd name="T8" fmla="*/ 1290 w 1304"/>
                  <a:gd name="T9" fmla="*/ 70 h 1148"/>
                  <a:gd name="T10" fmla="*/ 1304 w 1304"/>
                  <a:gd name="T11" fmla="*/ 83 h 1148"/>
                  <a:gd name="T12" fmla="*/ 1304 w 1304"/>
                  <a:gd name="T13" fmla="*/ 112 h 1148"/>
                  <a:gd name="T14" fmla="*/ 1304 w 1304"/>
                  <a:gd name="T15" fmla="*/ 132 h 1148"/>
                  <a:gd name="T16" fmla="*/ 1304 w 1304"/>
                  <a:gd name="T17" fmla="*/ 166 h 1148"/>
                  <a:gd name="T18" fmla="*/ 1304 w 1304"/>
                  <a:gd name="T19" fmla="*/ 194 h 1148"/>
                  <a:gd name="T20" fmla="*/ 1304 w 1304"/>
                  <a:gd name="T21" fmla="*/ 216 h 1148"/>
                  <a:gd name="T22" fmla="*/ 1304 w 1304"/>
                  <a:gd name="T23" fmla="*/ 236 h 1148"/>
                  <a:gd name="T24" fmla="*/ 1304 w 1304"/>
                  <a:gd name="T25" fmla="*/ 236 h 1148"/>
                  <a:gd name="T26" fmla="*/ 1304 w 1304"/>
                  <a:gd name="T27" fmla="*/ 236 h 1148"/>
                  <a:gd name="T28" fmla="*/ 1304 w 1304"/>
                  <a:gd name="T29" fmla="*/ 243 h 1148"/>
                  <a:gd name="T30" fmla="*/ 1304 w 1304"/>
                  <a:gd name="T31" fmla="*/ 264 h 1148"/>
                  <a:gd name="T32" fmla="*/ 1304 w 1304"/>
                  <a:gd name="T33" fmla="*/ 284 h 1148"/>
                  <a:gd name="T34" fmla="*/ 1304 w 1304"/>
                  <a:gd name="T35" fmla="*/ 312 h 1148"/>
                  <a:gd name="T36" fmla="*/ 1290 w 1304"/>
                  <a:gd name="T37" fmla="*/ 348 h 1148"/>
                  <a:gd name="T38" fmla="*/ 1290 w 1304"/>
                  <a:gd name="T39" fmla="*/ 389 h 1148"/>
                  <a:gd name="T40" fmla="*/ 1290 w 1304"/>
                  <a:gd name="T41" fmla="*/ 416 h 1148"/>
                  <a:gd name="T42" fmla="*/ 1276 w 1304"/>
                  <a:gd name="T43" fmla="*/ 445 h 1148"/>
                  <a:gd name="T44" fmla="*/ 1276 w 1304"/>
                  <a:gd name="T45" fmla="*/ 472 h 1148"/>
                  <a:gd name="T46" fmla="*/ 1276 w 1304"/>
                  <a:gd name="T47" fmla="*/ 506 h 1148"/>
                  <a:gd name="T48" fmla="*/ 1262 w 1304"/>
                  <a:gd name="T49" fmla="*/ 514 h 1148"/>
                  <a:gd name="T50" fmla="*/ 1191 w 1304"/>
                  <a:gd name="T51" fmla="*/ 514 h 1148"/>
                  <a:gd name="T52" fmla="*/ 1120 w 1304"/>
                  <a:gd name="T53" fmla="*/ 506 h 1148"/>
                  <a:gd name="T54" fmla="*/ 1078 w 1304"/>
                  <a:gd name="T55" fmla="*/ 499 h 1148"/>
                  <a:gd name="T56" fmla="*/ 964 w 1304"/>
                  <a:gd name="T57" fmla="*/ 499 h 1148"/>
                  <a:gd name="T58" fmla="*/ 879 w 1304"/>
                  <a:gd name="T59" fmla="*/ 493 h 1148"/>
                  <a:gd name="T60" fmla="*/ 780 w 1304"/>
                  <a:gd name="T61" fmla="*/ 506 h 1148"/>
                  <a:gd name="T62" fmla="*/ 723 w 1304"/>
                  <a:gd name="T63" fmla="*/ 506 h 1148"/>
                  <a:gd name="T64" fmla="*/ 695 w 1304"/>
                  <a:gd name="T65" fmla="*/ 514 h 1148"/>
                  <a:gd name="T66" fmla="*/ 666 w 1304"/>
                  <a:gd name="T67" fmla="*/ 535 h 1148"/>
                  <a:gd name="T68" fmla="*/ 624 w 1304"/>
                  <a:gd name="T69" fmla="*/ 542 h 1148"/>
                  <a:gd name="T70" fmla="*/ 510 w 1304"/>
                  <a:gd name="T71" fmla="*/ 554 h 1148"/>
                  <a:gd name="T72" fmla="*/ 454 w 1304"/>
                  <a:gd name="T73" fmla="*/ 562 h 1148"/>
                  <a:gd name="T74" fmla="*/ 411 w 1304"/>
                  <a:gd name="T75" fmla="*/ 542 h 1148"/>
                  <a:gd name="T76" fmla="*/ 397 w 1304"/>
                  <a:gd name="T77" fmla="*/ 535 h 1148"/>
                  <a:gd name="T78" fmla="*/ 354 w 1304"/>
                  <a:gd name="T79" fmla="*/ 514 h 1148"/>
                  <a:gd name="T80" fmla="*/ 227 w 1304"/>
                  <a:gd name="T81" fmla="*/ 458 h 1148"/>
                  <a:gd name="T82" fmla="*/ 127 w 1304"/>
                  <a:gd name="T83" fmla="*/ 409 h 1148"/>
                  <a:gd name="T84" fmla="*/ 14 w 1304"/>
                  <a:gd name="T85" fmla="*/ 348 h 1148"/>
                  <a:gd name="T86" fmla="*/ 14 w 1304"/>
                  <a:gd name="T87" fmla="*/ 327 h 1148"/>
                  <a:gd name="T88" fmla="*/ 184 w 1304"/>
                  <a:gd name="T89" fmla="*/ 291 h 1148"/>
                  <a:gd name="T90" fmla="*/ 326 w 1304"/>
                  <a:gd name="T91" fmla="*/ 264 h 1148"/>
                  <a:gd name="T92" fmla="*/ 383 w 1304"/>
                  <a:gd name="T93" fmla="*/ 264 h 1148"/>
                  <a:gd name="T94" fmla="*/ 510 w 1304"/>
                  <a:gd name="T95" fmla="*/ 236 h 1148"/>
                  <a:gd name="T96" fmla="*/ 680 w 1304"/>
                  <a:gd name="T97" fmla="*/ 181 h 1148"/>
                  <a:gd name="T98" fmla="*/ 737 w 1304"/>
                  <a:gd name="T99" fmla="*/ 174 h 1148"/>
                  <a:gd name="T100" fmla="*/ 780 w 1304"/>
                  <a:gd name="T101" fmla="*/ 153 h 1148"/>
                  <a:gd name="T102" fmla="*/ 794 w 1304"/>
                  <a:gd name="T103" fmla="*/ 153 h 1148"/>
                  <a:gd name="T104" fmla="*/ 836 w 1304"/>
                  <a:gd name="T105" fmla="*/ 139 h 1148"/>
                  <a:gd name="T106" fmla="*/ 950 w 1304"/>
                  <a:gd name="T107" fmla="*/ 97 h 1148"/>
                  <a:gd name="T108" fmla="*/ 1049 w 1304"/>
                  <a:gd name="T109" fmla="*/ 70 h 1148"/>
                  <a:gd name="T110" fmla="*/ 1063 w 1304"/>
                  <a:gd name="T111" fmla="*/ 62 h 1148"/>
                  <a:gd name="T112" fmla="*/ 1120 w 1304"/>
                  <a:gd name="T113" fmla="*/ 41 h 1148"/>
                  <a:gd name="T114" fmla="*/ 1163 w 1304"/>
                  <a:gd name="T115" fmla="*/ 21 h 1148"/>
                  <a:gd name="T116" fmla="*/ 1177 w 1304"/>
                  <a:gd name="T117" fmla="*/ 6 h 1148"/>
                  <a:gd name="T118" fmla="*/ 1219 w 1304"/>
                  <a:gd name="T119" fmla="*/ 6 h 1148"/>
                  <a:gd name="T120" fmla="*/ 1234 w 1304"/>
                  <a:gd name="T121" fmla="*/ 6 h 1148"/>
                  <a:gd name="T122" fmla="*/ 1248 w 1304"/>
                  <a:gd name="T123" fmla="*/ 6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322" name="Freeform 48"/>
              <p:cNvSpPr>
                <a:spLocks/>
              </p:cNvSpPr>
              <p:nvPr/>
            </p:nvSpPr>
            <p:spPr bwMode="auto">
              <a:xfrm>
                <a:off x="556" y="1829"/>
                <a:ext cx="2664" cy="2171"/>
              </a:xfrm>
              <a:custGeom>
                <a:avLst/>
                <a:gdLst>
                  <a:gd name="T0" fmla="*/ 0 w 2666"/>
                  <a:gd name="T1" fmla="*/ 1837 h 2170"/>
                  <a:gd name="T2" fmla="*/ 57 w 2666"/>
                  <a:gd name="T3" fmla="*/ 1724 h 2170"/>
                  <a:gd name="T4" fmla="*/ 184 w 2666"/>
                  <a:gd name="T5" fmla="*/ 1525 h 2170"/>
                  <a:gd name="T6" fmla="*/ 284 w 2666"/>
                  <a:gd name="T7" fmla="*/ 1369 h 2170"/>
                  <a:gd name="T8" fmla="*/ 383 w 2666"/>
                  <a:gd name="T9" fmla="*/ 1242 h 2170"/>
                  <a:gd name="T10" fmla="*/ 468 w 2666"/>
                  <a:gd name="T11" fmla="*/ 1185 h 2170"/>
                  <a:gd name="T12" fmla="*/ 567 w 2666"/>
                  <a:gd name="T13" fmla="*/ 1142 h 2170"/>
                  <a:gd name="T14" fmla="*/ 829 w 2666"/>
                  <a:gd name="T15" fmla="*/ 1049 h 2170"/>
                  <a:gd name="T16" fmla="*/ 900 w 2666"/>
                  <a:gd name="T17" fmla="*/ 1021 h 2170"/>
                  <a:gd name="T18" fmla="*/ 928 w 2666"/>
                  <a:gd name="T19" fmla="*/ 964 h 2170"/>
                  <a:gd name="T20" fmla="*/ 999 w 2666"/>
                  <a:gd name="T21" fmla="*/ 851 h 2170"/>
                  <a:gd name="T22" fmla="*/ 1041 w 2666"/>
                  <a:gd name="T23" fmla="*/ 794 h 2170"/>
                  <a:gd name="T24" fmla="*/ 1070 w 2666"/>
                  <a:gd name="T25" fmla="*/ 780 h 2170"/>
                  <a:gd name="T26" fmla="*/ 1126 w 2666"/>
                  <a:gd name="T27" fmla="*/ 737 h 2170"/>
                  <a:gd name="T28" fmla="*/ 1197 w 2666"/>
                  <a:gd name="T29" fmla="*/ 695 h 2170"/>
                  <a:gd name="T30" fmla="*/ 1297 w 2666"/>
                  <a:gd name="T31" fmla="*/ 638 h 2170"/>
                  <a:gd name="T32" fmla="*/ 1410 w 2666"/>
                  <a:gd name="T33" fmla="*/ 595 h 2170"/>
                  <a:gd name="T34" fmla="*/ 1524 w 2666"/>
                  <a:gd name="T35" fmla="*/ 553 h 2170"/>
                  <a:gd name="T36" fmla="*/ 1609 w 2666"/>
                  <a:gd name="T37" fmla="*/ 510 h 2170"/>
                  <a:gd name="T38" fmla="*/ 1694 w 2666"/>
                  <a:gd name="T39" fmla="*/ 439 h 2170"/>
                  <a:gd name="T40" fmla="*/ 1736 w 2666"/>
                  <a:gd name="T41" fmla="*/ 340 h 2170"/>
                  <a:gd name="T42" fmla="*/ 1722 w 2666"/>
                  <a:gd name="T43" fmla="*/ 269 h 2170"/>
                  <a:gd name="T44" fmla="*/ 1680 w 2666"/>
                  <a:gd name="T45" fmla="*/ 156 h 2170"/>
                  <a:gd name="T46" fmla="*/ 1651 w 2666"/>
                  <a:gd name="T47" fmla="*/ 56 h 2170"/>
                  <a:gd name="T48" fmla="*/ 1680 w 2666"/>
                  <a:gd name="T49" fmla="*/ 14 h 2170"/>
                  <a:gd name="T50" fmla="*/ 1864 w 2666"/>
                  <a:gd name="T51" fmla="*/ 56 h 2170"/>
                  <a:gd name="T52" fmla="*/ 1907 w 2666"/>
                  <a:gd name="T53" fmla="*/ 70 h 2170"/>
                  <a:gd name="T54" fmla="*/ 1935 w 2666"/>
                  <a:gd name="T55" fmla="*/ 85 h 2170"/>
                  <a:gd name="T56" fmla="*/ 1963 w 2666"/>
                  <a:gd name="T57" fmla="*/ 99 h 2170"/>
                  <a:gd name="T58" fmla="*/ 1998 w 2666"/>
                  <a:gd name="T59" fmla="*/ 127 h 2170"/>
                  <a:gd name="T60" fmla="*/ 2026 w 2666"/>
                  <a:gd name="T61" fmla="*/ 156 h 2170"/>
                  <a:gd name="T62" fmla="*/ 2040 w 2666"/>
                  <a:gd name="T63" fmla="*/ 170 h 2170"/>
                  <a:gd name="T64" fmla="*/ 2083 w 2666"/>
                  <a:gd name="T65" fmla="*/ 226 h 2170"/>
                  <a:gd name="T66" fmla="*/ 2111 w 2666"/>
                  <a:gd name="T67" fmla="*/ 269 h 2170"/>
                  <a:gd name="T68" fmla="*/ 2154 w 2666"/>
                  <a:gd name="T69" fmla="*/ 297 h 2170"/>
                  <a:gd name="T70" fmla="*/ 2196 w 2666"/>
                  <a:gd name="T71" fmla="*/ 340 h 2170"/>
                  <a:gd name="T72" fmla="*/ 2239 w 2666"/>
                  <a:gd name="T73" fmla="*/ 411 h 2170"/>
                  <a:gd name="T74" fmla="*/ 2267 w 2666"/>
                  <a:gd name="T75" fmla="*/ 453 h 2170"/>
                  <a:gd name="T76" fmla="*/ 2310 w 2666"/>
                  <a:gd name="T77" fmla="*/ 510 h 2170"/>
                  <a:gd name="T78" fmla="*/ 2338 w 2666"/>
                  <a:gd name="T79" fmla="*/ 553 h 2170"/>
                  <a:gd name="T80" fmla="*/ 2395 w 2666"/>
                  <a:gd name="T81" fmla="*/ 624 h 2170"/>
                  <a:gd name="T82" fmla="*/ 2423 w 2666"/>
                  <a:gd name="T83" fmla="*/ 680 h 2170"/>
                  <a:gd name="T84" fmla="*/ 2452 w 2666"/>
                  <a:gd name="T85" fmla="*/ 709 h 2170"/>
                  <a:gd name="T86" fmla="*/ 2480 w 2666"/>
                  <a:gd name="T87" fmla="*/ 765 h 2170"/>
                  <a:gd name="T88" fmla="*/ 2537 w 2666"/>
                  <a:gd name="T89" fmla="*/ 836 h 2170"/>
                  <a:gd name="T90" fmla="*/ 2565 w 2666"/>
                  <a:gd name="T91" fmla="*/ 879 h 2170"/>
                  <a:gd name="T92" fmla="*/ 2650 w 2666"/>
                  <a:gd name="T93" fmla="*/ 1007 h 2170"/>
                  <a:gd name="T94" fmla="*/ 2494 w 2666"/>
                  <a:gd name="T95" fmla="*/ 1128 h 2170"/>
                  <a:gd name="T96" fmla="*/ 2381 w 2666"/>
                  <a:gd name="T97" fmla="*/ 1213 h 2170"/>
                  <a:gd name="T98" fmla="*/ 2225 w 2666"/>
                  <a:gd name="T99" fmla="*/ 1312 h 2170"/>
                  <a:gd name="T100" fmla="*/ 2125 w 2666"/>
                  <a:gd name="T101" fmla="*/ 1383 h 2170"/>
                  <a:gd name="T102" fmla="*/ 1998 w 2666"/>
                  <a:gd name="T103" fmla="*/ 1454 h 2170"/>
                  <a:gd name="T104" fmla="*/ 1736 w 2666"/>
                  <a:gd name="T105" fmla="*/ 1596 h 2170"/>
                  <a:gd name="T106" fmla="*/ 1481 w 2666"/>
                  <a:gd name="T107" fmla="*/ 1738 h 2170"/>
                  <a:gd name="T108" fmla="*/ 1339 w 2666"/>
                  <a:gd name="T109" fmla="*/ 1795 h 2170"/>
                  <a:gd name="T110" fmla="*/ 1212 w 2666"/>
                  <a:gd name="T111" fmla="*/ 1852 h 2170"/>
                  <a:gd name="T112" fmla="*/ 1098 w 2666"/>
                  <a:gd name="T113" fmla="*/ 1908 h 2170"/>
                  <a:gd name="T114" fmla="*/ 539 w 2666"/>
                  <a:gd name="T115" fmla="*/ 2093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23"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324"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325" name="Freeform 45"/>
              <p:cNvSpPr>
                <a:spLocks/>
              </p:cNvSpPr>
              <p:nvPr/>
            </p:nvSpPr>
            <p:spPr bwMode="auto">
              <a:xfrm>
                <a:off x="6311" y="2169"/>
                <a:ext cx="1475" cy="1512"/>
              </a:xfrm>
              <a:custGeom>
                <a:avLst/>
                <a:gdLst>
                  <a:gd name="T0" fmla="*/ 894 w 1475"/>
                  <a:gd name="T1" fmla="*/ 30 h 1603"/>
                  <a:gd name="T2" fmla="*/ 964 w 1475"/>
                  <a:gd name="T3" fmla="*/ 38 h 1603"/>
                  <a:gd name="T4" fmla="*/ 1021 w 1475"/>
                  <a:gd name="T5" fmla="*/ 75 h 1603"/>
                  <a:gd name="T6" fmla="*/ 1035 w 1475"/>
                  <a:gd name="T7" fmla="*/ 97 h 1603"/>
                  <a:gd name="T8" fmla="*/ 1035 w 1475"/>
                  <a:gd name="T9" fmla="*/ 134 h 1603"/>
                  <a:gd name="T10" fmla="*/ 1035 w 1475"/>
                  <a:gd name="T11" fmla="*/ 164 h 1603"/>
                  <a:gd name="T12" fmla="*/ 1021 w 1475"/>
                  <a:gd name="T13" fmla="*/ 192 h 1603"/>
                  <a:gd name="T14" fmla="*/ 1007 w 1475"/>
                  <a:gd name="T15" fmla="*/ 229 h 1603"/>
                  <a:gd name="T16" fmla="*/ 979 w 1475"/>
                  <a:gd name="T17" fmla="*/ 255 h 1603"/>
                  <a:gd name="T18" fmla="*/ 1007 w 1475"/>
                  <a:gd name="T19" fmla="*/ 291 h 1603"/>
                  <a:gd name="T20" fmla="*/ 1064 w 1475"/>
                  <a:gd name="T21" fmla="*/ 244 h 1603"/>
                  <a:gd name="T22" fmla="*/ 1120 w 1475"/>
                  <a:gd name="T23" fmla="*/ 224 h 1603"/>
                  <a:gd name="T24" fmla="*/ 1191 w 1475"/>
                  <a:gd name="T25" fmla="*/ 224 h 1603"/>
                  <a:gd name="T26" fmla="*/ 1248 w 1475"/>
                  <a:gd name="T27" fmla="*/ 229 h 1603"/>
                  <a:gd name="T28" fmla="*/ 1305 w 1475"/>
                  <a:gd name="T29" fmla="*/ 229 h 1603"/>
                  <a:gd name="T30" fmla="*/ 1404 w 1475"/>
                  <a:gd name="T31" fmla="*/ 216 h 1603"/>
                  <a:gd name="T32" fmla="*/ 1475 w 1475"/>
                  <a:gd name="T33" fmla="*/ 216 h 1603"/>
                  <a:gd name="T34" fmla="*/ 1461 w 1475"/>
                  <a:gd name="T35" fmla="*/ 255 h 1603"/>
                  <a:gd name="T36" fmla="*/ 1418 w 1475"/>
                  <a:gd name="T37" fmla="*/ 328 h 1603"/>
                  <a:gd name="T38" fmla="*/ 1248 w 1475"/>
                  <a:gd name="T39" fmla="*/ 380 h 1603"/>
                  <a:gd name="T40" fmla="*/ 1177 w 1475"/>
                  <a:gd name="T41" fmla="*/ 380 h 1603"/>
                  <a:gd name="T42" fmla="*/ 1177 w 1475"/>
                  <a:gd name="T43" fmla="*/ 388 h 1603"/>
                  <a:gd name="T44" fmla="*/ 1248 w 1475"/>
                  <a:gd name="T45" fmla="*/ 417 h 1603"/>
                  <a:gd name="T46" fmla="*/ 1291 w 1475"/>
                  <a:gd name="T47" fmla="*/ 440 h 1603"/>
                  <a:gd name="T48" fmla="*/ 1234 w 1475"/>
                  <a:gd name="T49" fmla="*/ 485 h 1603"/>
                  <a:gd name="T50" fmla="*/ 1149 w 1475"/>
                  <a:gd name="T51" fmla="*/ 515 h 1603"/>
                  <a:gd name="T52" fmla="*/ 1064 w 1475"/>
                  <a:gd name="T53" fmla="*/ 552 h 1603"/>
                  <a:gd name="T54" fmla="*/ 1007 w 1475"/>
                  <a:gd name="T55" fmla="*/ 582 h 1603"/>
                  <a:gd name="T56" fmla="*/ 950 w 1475"/>
                  <a:gd name="T57" fmla="*/ 582 h 1603"/>
                  <a:gd name="T58" fmla="*/ 908 w 1475"/>
                  <a:gd name="T59" fmla="*/ 589 h 1603"/>
                  <a:gd name="T60" fmla="*/ 879 w 1475"/>
                  <a:gd name="T61" fmla="*/ 620 h 1603"/>
                  <a:gd name="T62" fmla="*/ 794 w 1475"/>
                  <a:gd name="T63" fmla="*/ 723 h 1603"/>
                  <a:gd name="T64" fmla="*/ 738 w 1475"/>
                  <a:gd name="T65" fmla="*/ 783 h 1603"/>
                  <a:gd name="T66" fmla="*/ 624 w 1475"/>
                  <a:gd name="T67" fmla="*/ 821 h 1603"/>
                  <a:gd name="T68" fmla="*/ 567 w 1475"/>
                  <a:gd name="T69" fmla="*/ 821 h 1603"/>
                  <a:gd name="T70" fmla="*/ 496 w 1475"/>
                  <a:gd name="T71" fmla="*/ 806 h 1603"/>
                  <a:gd name="T72" fmla="*/ 511 w 1475"/>
                  <a:gd name="T73" fmla="*/ 821 h 1603"/>
                  <a:gd name="T74" fmla="*/ 525 w 1475"/>
                  <a:gd name="T75" fmla="*/ 828 h 1603"/>
                  <a:gd name="T76" fmla="*/ 454 w 1475"/>
                  <a:gd name="T77" fmla="*/ 821 h 1603"/>
                  <a:gd name="T78" fmla="*/ 411 w 1475"/>
                  <a:gd name="T79" fmla="*/ 821 h 1603"/>
                  <a:gd name="T80" fmla="*/ 284 w 1475"/>
                  <a:gd name="T81" fmla="*/ 828 h 1603"/>
                  <a:gd name="T82" fmla="*/ 184 w 1475"/>
                  <a:gd name="T83" fmla="*/ 843 h 1603"/>
                  <a:gd name="T84" fmla="*/ 14 w 1475"/>
                  <a:gd name="T85" fmla="*/ 731 h 1603"/>
                  <a:gd name="T86" fmla="*/ 43 w 1475"/>
                  <a:gd name="T87" fmla="*/ 440 h 1603"/>
                  <a:gd name="T88" fmla="*/ 57 w 1475"/>
                  <a:gd name="T89" fmla="*/ 244 h 1603"/>
                  <a:gd name="T90" fmla="*/ 142 w 1475"/>
                  <a:gd name="T91" fmla="*/ 149 h 1603"/>
                  <a:gd name="T92" fmla="*/ 326 w 1475"/>
                  <a:gd name="T93" fmla="*/ 142 h 1603"/>
                  <a:gd name="T94" fmla="*/ 369 w 1475"/>
                  <a:gd name="T95" fmla="*/ 260 h 1603"/>
                  <a:gd name="T96" fmla="*/ 411 w 1475"/>
                  <a:gd name="T97" fmla="*/ 306 h 1603"/>
                  <a:gd name="T98" fmla="*/ 496 w 1475"/>
                  <a:gd name="T99" fmla="*/ 343 h 1603"/>
                  <a:gd name="T100" fmla="*/ 567 w 1475"/>
                  <a:gd name="T101" fmla="*/ 321 h 1603"/>
                  <a:gd name="T102" fmla="*/ 610 w 1475"/>
                  <a:gd name="T103" fmla="*/ 240 h 1603"/>
                  <a:gd name="T104" fmla="*/ 638 w 1475"/>
                  <a:gd name="T105" fmla="*/ 187 h 1603"/>
                  <a:gd name="T106" fmla="*/ 596 w 1475"/>
                  <a:gd name="T107" fmla="*/ 142 h 1603"/>
                  <a:gd name="T108" fmla="*/ 695 w 1475"/>
                  <a:gd name="T109" fmla="*/ 142 h 1603"/>
                  <a:gd name="T110" fmla="*/ 879 w 1475"/>
                  <a:gd name="T111" fmla="*/ 149 h 1603"/>
                  <a:gd name="T112" fmla="*/ 908 w 1475"/>
                  <a:gd name="T113" fmla="*/ 111 h 1603"/>
                  <a:gd name="T114" fmla="*/ 851 w 1475"/>
                  <a:gd name="T115" fmla="*/ 105 h 1603"/>
                  <a:gd name="T116" fmla="*/ 894 w 1475"/>
                  <a:gd name="T117" fmla="*/ 97 h 1603"/>
                  <a:gd name="T118" fmla="*/ 865 w 1475"/>
                  <a:gd name="T119" fmla="*/ 82 h 1603"/>
                  <a:gd name="T120" fmla="*/ 894 w 1475"/>
                  <a:gd name="T121" fmla="*/ 52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26" name="Freeform 44"/>
              <p:cNvSpPr>
                <a:spLocks/>
              </p:cNvSpPr>
              <p:nvPr/>
            </p:nvSpPr>
            <p:spPr bwMode="auto">
              <a:xfrm>
                <a:off x="4381" y="4116"/>
                <a:ext cx="994" cy="1317"/>
              </a:xfrm>
              <a:custGeom>
                <a:avLst/>
                <a:gdLst>
                  <a:gd name="T0" fmla="*/ 973 w 993"/>
                  <a:gd name="T1" fmla="*/ 156 h 1319"/>
                  <a:gd name="T2" fmla="*/ 958 w 993"/>
                  <a:gd name="T3" fmla="*/ 212 h 1319"/>
                  <a:gd name="T4" fmla="*/ 902 w 993"/>
                  <a:gd name="T5" fmla="*/ 374 h 1319"/>
                  <a:gd name="T6" fmla="*/ 888 w 993"/>
                  <a:gd name="T7" fmla="*/ 417 h 1319"/>
                  <a:gd name="T8" fmla="*/ 873 w 993"/>
                  <a:gd name="T9" fmla="*/ 488 h 1319"/>
                  <a:gd name="T10" fmla="*/ 859 w 993"/>
                  <a:gd name="T11" fmla="*/ 559 h 1319"/>
                  <a:gd name="T12" fmla="*/ 845 w 993"/>
                  <a:gd name="T13" fmla="*/ 587 h 1319"/>
                  <a:gd name="T14" fmla="*/ 845 w 993"/>
                  <a:gd name="T15" fmla="*/ 616 h 1319"/>
                  <a:gd name="T16" fmla="*/ 831 w 993"/>
                  <a:gd name="T17" fmla="*/ 644 h 1319"/>
                  <a:gd name="T18" fmla="*/ 817 w 993"/>
                  <a:gd name="T19" fmla="*/ 715 h 1319"/>
                  <a:gd name="T20" fmla="*/ 788 w 993"/>
                  <a:gd name="T21" fmla="*/ 786 h 1319"/>
                  <a:gd name="T22" fmla="*/ 788 w 993"/>
                  <a:gd name="T23" fmla="*/ 828 h 1319"/>
                  <a:gd name="T24" fmla="*/ 774 w 993"/>
                  <a:gd name="T25" fmla="*/ 857 h 1319"/>
                  <a:gd name="T26" fmla="*/ 774 w 993"/>
                  <a:gd name="T27" fmla="*/ 885 h 1319"/>
                  <a:gd name="T28" fmla="*/ 760 w 993"/>
                  <a:gd name="T29" fmla="*/ 899 h 1319"/>
                  <a:gd name="T30" fmla="*/ 760 w 993"/>
                  <a:gd name="T31" fmla="*/ 928 h 1319"/>
                  <a:gd name="T32" fmla="*/ 746 w 993"/>
                  <a:gd name="T33" fmla="*/ 942 h 1319"/>
                  <a:gd name="T34" fmla="*/ 746 w 993"/>
                  <a:gd name="T35" fmla="*/ 956 h 1319"/>
                  <a:gd name="T36" fmla="*/ 746 w 993"/>
                  <a:gd name="T37" fmla="*/ 982 h 1319"/>
                  <a:gd name="T38" fmla="*/ 732 w 993"/>
                  <a:gd name="T39" fmla="*/ 1005 h 1319"/>
                  <a:gd name="T40" fmla="*/ 732 w 993"/>
                  <a:gd name="T41" fmla="*/ 1019 h 1319"/>
                  <a:gd name="T42" fmla="*/ 717 w 993"/>
                  <a:gd name="T43" fmla="*/ 1047 h 1319"/>
                  <a:gd name="T44" fmla="*/ 703 w 993"/>
                  <a:gd name="T45" fmla="*/ 1090 h 1319"/>
                  <a:gd name="T46" fmla="*/ 703 w 993"/>
                  <a:gd name="T47" fmla="*/ 1118 h 1319"/>
                  <a:gd name="T48" fmla="*/ 689 w 993"/>
                  <a:gd name="T49" fmla="*/ 1147 h 1319"/>
                  <a:gd name="T50" fmla="*/ 661 w 993"/>
                  <a:gd name="T51" fmla="*/ 1175 h 1319"/>
                  <a:gd name="T52" fmla="*/ 632 w 993"/>
                  <a:gd name="T53" fmla="*/ 1203 h 1319"/>
                  <a:gd name="T54" fmla="*/ 604 w 993"/>
                  <a:gd name="T55" fmla="*/ 1246 h 1319"/>
                  <a:gd name="T56" fmla="*/ 604 w 993"/>
                  <a:gd name="T57" fmla="*/ 1260 h 1319"/>
                  <a:gd name="T58" fmla="*/ 576 w 993"/>
                  <a:gd name="T59" fmla="*/ 1274 h 1319"/>
                  <a:gd name="T60" fmla="*/ 561 w 993"/>
                  <a:gd name="T61" fmla="*/ 1288 h 1319"/>
                  <a:gd name="T62" fmla="*/ 533 w 993"/>
                  <a:gd name="T63" fmla="*/ 1303 h 1319"/>
                  <a:gd name="T64" fmla="*/ 505 w 993"/>
                  <a:gd name="T65" fmla="*/ 1303 h 1319"/>
                  <a:gd name="T66" fmla="*/ 468 w 993"/>
                  <a:gd name="T67" fmla="*/ 1303 h 1319"/>
                  <a:gd name="T68" fmla="*/ 426 w 993"/>
                  <a:gd name="T69" fmla="*/ 1303 h 1319"/>
                  <a:gd name="T70" fmla="*/ 397 w 993"/>
                  <a:gd name="T71" fmla="*/ 1303 h 1319"/>
                  <a:gd name="T72" fmla="*/ 241 w 993"/>
                  <a:gd name="T73" fmla="*/ 1246 h 1319"/>
                  <a:gd name="T74" fmla="*/ 213 w 993"/>
                  <a:gd name="T75" fmla="*/ 1246 h 1319"/>
                  <a:gd name="T76" fmla="*/ 156 w 993"/>
                  <a:gd name="T77" fmla="*/ 1218 h 1319"/>
                  <a:gd name="T78" fmla="*/ 114 w 993"/>
                  <a:gd name="T79" fmla="*/ 1203 h 1319"/>
                  <a:gd name="T80" fmla="*/ 100 w 993"/>
                  <a:gd name="T81" fmla="*/ 1203 h 1319"/>
                  <a:gd name="T82" fmla="*/ 85 w 993"/>
                  <a:gd name="T83" fmla="*/ 1203 h 1319"/>
                  <a:gd name="T84" fmla="*/ 57 w 993"/>
                  <a:gd name="T85" fmla="*/ 1189 h 1319"/>
                  <a:gd name="T86" fmla="*/ 14 w 993"/>
                  <a:gd name="T87" fmla="*/ 1175 h 1319"/>
                  <a:gd name="T88" fmla="*/ 0 w 993"/>
                  <a:gd name="T89" fmla="*/ 1161 h 1319"/>
                  <a:gd name="T90" fmla="*/ 57 w 993"/>
                  <a:gd name="T91" fmla="*/ 1005 h 1319"/>
                  <a:gd name="T92" fmla="*/ 57 w 993"/>
                  <a:gd name="T93" fmla="*/ 970 h 1319"/>
                  <a:gd name="T94" fmla="*/ 128 w 993"/>
                  <a:gd name="T95" fmla="*/ 956 h 1319"/>
                  <a:gd name="T96" fmla="*/ 156 w 993"/>
                  <a:gd name="T97" fmla="*/ 743 h 1319"/>
                  <a:gd name="T98" fmla="*/ 170 w 993"/>
                  <a:gd name="T99" fmla="*/ 672 h 1319"/>
                  <a:gd name="T100" fmla="*/ 185 w 993"/>
                  <a:gd name="T101" fmla="*/ 460 h 1319"/>
                  <a:gd name="T102" fmla="*/ 284 w 993"/>
                  <a:gd name="T103" fmla="*/ 389 h 1319"/>
                  <a:gd name="T104" fmla="*/ 383 w 993"/>
                  <a:gd name="T105" fmla="*/ 403 h 1319"/>
                  <a:gd name="T106" fmla="*/ 440 w 993"/>
                  <a:gd name="T107" fmla="*/ 403 h 1319"/>
                  <a:gd name="T108" fmla="*/ 519 w 993"/>
                  <a:gd name="T109" fmla="*/ 198 h 1319"/>
                  <a:gd name="T110" fmla="*/ 547 w 993"/>
                  <a:gd name="T111" fmla="*/ 0 h 1319"/>
                  <a:gd name="T112" fmla="*/ 746 w 993"/>
                  <a:gd name="T113" fmla="*/ 28 h 1319"/>
                  <a:gd name="T114" fmla="*/ 817 w 993"/>
                  <a:gd name="T115" fmla="*/ 42 h 1319"/>
                  <a:gd name="T116" fmla="*/ 930 w 993"/>
                  <a:gd name="T117" fmla="*/ 56 h 1319"/>
                  <a:gd name="T118" fmla="*/ 987 w 993"/>
                  <a:gd name="T119" fmla="*/ 85 h 1319"/>
                  <a:gd name="T120" fmla="*/ 987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27"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solidFill>
                    <a:prstClr val="black"/>
                  </a:solidFill>
                </a:endParaRPr>
              </a:p>
            </p:txBody>
          </p:sp>
          <p:sp>
            <p:nvSpPr>
              <p:cNvPr id="328"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29" name="Freeform 41"/>
              <p:cNvSpPr>
                <a:spLocks/>
              </p:cNvSpPr>
              <p:nvPr/>
            </p:nvSpPr>
            <p:spPr bwMode="auto">
              <a:xfrm>
                <a:off x="5262" y="3773"/>
                <a:ext cx="1205" cy="832"/>
              </a:xfrm>
              <a:custGeom>
                <a:avLst/>
                <a:gdLst>
                  <a:gd name="T0" fmla="*/ 723 w 1205"/>
                  <a:gd name="T1" fmla="*/ 73 h 865"/>
                  <a:gd name="T2" fmla="*/ 751 w 1205"/>
                  <a:gd name="T3" fmla="*/ 82 h 865"/>
                  <a:gd name="T4" fmla="*/ 822 w 1205"/>
                  <a:gd name="T5" fmla="*/ 82 h 865"/>
                  <a:gd name="T6" fmla="*/ 865 w 1205"/>
                  <a:gd name="T7" fmla="*/ 90 h 865"/>
                  <a:gd name="T8" fmla="*/ 936 w 1205"/>
                  <a:gd name="T9" fmla="*/ 109 h 865"/>
                  <a:gd name="T10" fmla="*/ 1021 w 1205"/>
                  <a:gd name="T11" fmla="*/ 127 h 865"/>
                  <a:gd name="T12" fmla="*/ 1205 w 1205"/>
                  <a:gd name="T13" fmla="*/ 163 h 865"/>
                  <a:gd name="T14" fmla="*/ 1191 w 1205"/>
                  <a:gd name="T15" fmla="*/ 199 h 865"/>
                  <a:gd name="T16" fmla="*/ 1205 w 1205"/>
                  <a:gd name="T17" fmla="*/ 209 h 865"/>
                  <a:gd name="T18" fmla="*/ 1205 w 1205"/>
                  <a:gd name="T19" fmla="*/ 227 h 865"/>
                  <a:gd name="T20" fmla="*/ 1191 w 1205"/>
                  <a:gd name="T21" fmla="*/ 255 h 865"/>
                  <a:gd name="T22" fmla="*/ 1177 w 1205"/>
                  <a:gd name="T23" fmla="*/ 280 h 865"/>
                  <a:gd name="T24" fmla="*/ 1163 w 1205"/>
                  <a:gd name="T25" fmla="*/ 309 h 865"/>
                  <a:gd name="T26" fmla="*/ 1163 w 1205"/>
                  <a:gd name="T27" fmla="*/ 363 h 865"/>
                  <a:gd name="T28" fmla="*/ 1163 w 1205"/>
                  <a:gd name="T29" fmla="*/ 390 h 865"/>
                  <a:gd name="T30" fmla="*/ 1148 w 1205"/>
                  <a:gd name="T31" fmla="*/ 408 h 865"/>
                  <a:gd name="T32" fmla="*/ 1134 w 1205"/>
                  <a:gd name="T33" fmla="*/ 445 h 865"/>
                  <a:gd name="T34" fmla="*/ 992 w 1205"/>
                  <a:gd name="T35" fmla="*/ 481 h 865"/>
                  <a:gd name="T36" fmla="*/ 950 w 1205"/>
                  <a:gd name="T37" fmla="*/ 551 h 865"/>
                  <a:gd name="T38" fmla="*/ 921 w 1205"/>
                  <a:gd name="T39" fmla="*/ 545 h 865"/>
                  <a:gd name="T40" fmla="*/ 893 w 1205"/>
                  <a:gd name="T41" fmla="*/ 545 h 865"/>
                  <a:gd name="T42" fmla="*/ 851 w 1205"/>
                  <a:gd name="T43" fmla="*/ 545 h 865"/>
                  <a:gd name="T44" fmla="*/ 822 w 1205"/>
                  <a:gd name="T45" fmla="*/ 545 h 865"/>
                  <a:gd name="T46" fmla="*/ 765 w 1205"/>
                  <a:gd name="T47" fmla="*/ 535 h 865"/>
                  <a:gd name="T48" fmla="*/ 737 w 1205"/>
                  <a:gd name="T49" fmla="*/ 535 h 865"/>
                  <a:gd name="T50" fmla="*/ 723 w 1205"/>
                  <a:gd name="T51" fmla="*/ 535 h 865"/>
                  <a:gd name="T52" fmla="*/ 680 w 1205"/>
                  <a:gd name="T53" fmla="*/ 535 h 865"/>
                  <a:gd name="T54" fmla="*/ 652 w 1205"/>
                  <a:gd name="T55" fmla="*/ 526 h 865"/>
                  <a:gd name="T56" fmla="*/ 581 w 1205"/>
                  <a:gd name="T57" fmla="*/ 526 h 865"/>
                  <a:gd name="T58" fmla="*/ 496 w 1205"/>
                  <a:gd name="T59" fmla="*/ 517 h 865"/>
                  <a:gd name="T60" fmla="*/ 468 w 1205"/>
                  <a:gd name="T61" fmla="*/ 517 h 865"/>
                  <a:gd name="T62" fmla="*/ 425 w 1205"/>
                  <a:gd name="T63" fmla="*/ 517 h 865"/>
                  <a:gd name="T64" fmla="*/ 397 w 1205"/>
                  <a:gd name="T65" fmla="*/ 517 h 865"/>
                  <a:gd name="T66" fmla="*/ 312 w 1205"/>
                  <a:gd name="T67" fmla="*/ 508 h 865"/>
                  <a:gd name="T68" fmla="*/ 283 w 1205"/>
                  <a:gd name="T69" fmla="*/ 508 h 865"/>
                  <a:gd name="T70" fmla="*/ 198 w 1205"/>
                  <a:gd name="T71" fmla="*/ 517 h 865"/>
                  <a:gd name="T72" fmla="*/ 113 w 1205"/>
                  <a:gd name="T73" fmla="*/ 517 h 865"/>
                  <a:gd name="T74" fmla="*/ 85 w 1205"/>
                  <a:gd name="T75" fmla="*/ 517 h 865"/>
                  <a:gd name="T76" fmla="*/ 70 w 1205"/>
                  <a:gd name="T77" fmla="*/ 517 h 865"/>
                  <a:gd name="T78" fmla="*/ 42 w 1205"/>
                  <a:gd name="T79" fmla="*/ 517 h 865"/>
                  <a:gd name="T80" fmla="*/ 14 w 1205"/>
                  <a:gd name="T81" fmla="*/ 517 h 865"/>
                  <a:gd name="T82" fmla="*/ 0 w 1205"/>
                  <a:gd name="T83" fmla="*/ 499 h 865"/>
                  <a:gd name="T84" fmla="*/ 28 w 1205"/>
                  <a:gd name="T85" fmla="*/ 463 h 865"/>
                  <a:gd name="T86" fmla="*/ 85 w 1205"/>
                  <a:gd name="T87" fmla="*/ 336 h 865"/>
                  <a:gd name="T88" fmla="*/ 99 w 1205"/>
                  <a:gd name="T89" fmla="*/ 290 h 865"/>
                  <a:gd name="T90" fmla="*/ 113 w 1205"/>
                  <a:gd name="T91" fmla="*/ 263 h 865"/>
                  <a:gd name="T92" fmla="*/ 141 w 1205"/>
                  <a:gd name="T93" fmla="*/ 182 h 865"/>
                  <a:gd name="T94" fmla="*/ 141 w 1205"/>
                  <a:gd name="T95" fmla="*/ 154 h 865"/>
                  <a:gd name="T96" fmla="*/ 141 w 1205"/>
                  <a:gd name="T97" fmla="*/ 127 h 865"/>
                  <a:gd name="T98" fmla="*/ 141 w 1205"/>
                  <a:gd name="T99" fmla="*/ 109 h 865"/>
                  <a:gd name="T100" fmla="*/ 141 w 1205"/>
                  <a:gd name="T101" fmla="*/ 73 h 865"/>
                  <a:gd name="T102" fmla="*/ 269 w 1205"/>
                  <a:gd name="T103" fmla="*/ 63 h 865"/>
                  <a:gd name="T104" fmla="*/ 354 w 1205"/>
                  <a:gd name="T105" fmla="*/ 63 h 865"/>
                  <a:gd name="T106" fmla="*/ 368 w 1205"/>
                  <a:gd name="T107" fmla="*/ 46 h 865"/>
                  <a:gd name="T108" fmla="*/ 368 w 1205"/>
                  <a:gd name="T109" fmla="*/ 13 h 865"/>
                  <a:gd name="T110" fmla="*/ 581 w 1205"/>
                  <a:gd name="T111" fmla="*/ 63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30"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31" name="Freeform 39"/>
              <p:cNvSpPr>
                <a:spLocks/>
              </p:cNvSpPr>
              <p:nvPr/>
            </p:nvSpPr>
            <p:spPr bwMode="auto">
              <a:xfrm>
                <a:off x="2779" y="2823"/>
                <a:ext cx="1065" cy="1148"/>
              </a:xfrm>
              <a:custGeom>
                <a:avLst/>
                <a:gdLst>
                  <a:gd name="T0" fmla="*/ 618 w 1063"/>
                  <a:gd name="T1" fmla="*/ 212 h 1149"/>
                  <a:gd name="T2" fmla="*/ 646 w 1063"/>
                  <a:gd name="T3" fmla="*/ 227 h 1149"/>
                  <a:gd name="T4" fmla="*/ 660 w 1063"/>
                  <a:gd name="T5" fmla="*/ 241 h 1149"/>
                  <a:gd name="T6" fmla="*/ 774 w 1063"/>
                  <a:gd name="T7" fmla="*/ 297 h 1149"/>
                  <a:gd name="T8" fmla="*/ 838 w 1063"/>
                  <a:gd name="T9" fmla="*/ 283 h 1149"/>
                  <a:gd name="T10" fmla="*/ 909 w 1063"/>
                  <a:gd name="T11" fmla="*/ 241 h 1149"/>
                  <a:gd name="T12" fmla="*/ 966 w 1063"/>
                  <a:gd name="T13" fmla="*/ 198 h 1149"/>
                  <a:gd name="T14" fmla="*/ 1065 w 1063"/>
                  <a:gd name="T15" fmla="*/ 184 h 1149"/>
                  <a:gd name="T16" fmla="*/ 1065 w 1063"/>
                  <a:gd name="T17" fmla="*/ 198 h 1149"/>
                  <a:gd name="T18" fmla="*/ 1051 w 1063"/>
                  <a:gd name="T19" fmla="*/ 241 h 1149"/>
                  <a:gd name="T20" fmla="*/ 1037 w 1063"/>
                  <a:gd name="T21" fmla="*/ 283 h 1149"/>
                  <a:gd name="T22" fmla="*/ 1023 w 1063"/>
                  <a:gd name="T23" fmla="*/ 297 h 1149"/>
                  <a:gd name="T24" fmla="*/ 1023 w 1063"/>
                  <a:gd name="T25" fmla="*/ 340 h 1149"/>
                  <a:gd name="T26" fmla="*/ 1023 w 1063"/>
                  <a:gd name="T27" fmla="*/ 368 h 1149"/>
                  <a:gd name="T28" fmla="*/ 1037 w 1063"/>
                  <a:gd name="T29" fmla="*/ 397 h 1149"/>
                  <a:gd name="T30" fmla="*/ 1065 w 1063"/>
                  <a:gd name="T31" fmla="*/ 524 h 1149"/>
                  <a:gd name="T32" fmla="*/ 1079 w 1063"/>
                  <a:gd name="T33" fmla="*/ 567 h 1149"/>
                  <a:gd name="T34" fmla="*/ 1037 w 1063"/>
                  <a:gd name="T35" fmla="*/ 574 h 1149"/>
                  <a:gd name="T36" fmla="*/ 994 w 1063"/>
                  <a:gd name="T37" fmla="*/ 602 h 1149"/>
                  <a:gd name="T38" fmla="*/ 980 w 1063"/>
                  <a:gd name="T39" fmla="*/ 616 h 1149"/>
                  <a:gd name="T40" fmla="*/ 938 w 1063"/>
                  <a:gd name="T41" fmla="*/ 644 h 1149"/>
                  <a:gd name="T42" fmla="*/ 895 w 1063"/>
                  <a:gd name="T43" fmla="*/ 687 h 1149"/>
                  <a:gd name="T44" fmla="*/ 788 w 1063"/>
                  <a:gd name="T45" fmla="*/ 800 h 1149"/>
                  <a:gd name="T46" fmla="*/ 745 w 1063"/>
                  <a:gd name="T47" fmla="*/ 871 h 1149"/>
                  <a:gd name="T48" fmla="*/ 717 w 1063"/>
                  <a:gd name="T49" fmla="*/ 914 h 1149"/>
                  <a:gd name="T50" fmla="*/ 504 w 1063"/>
                  <a:gd name="T51" fmla="*/ 1084 h 1149"/>
                  <a:gd name="T52" fmla="*/ 376 w 1063"/>
                  <a:gd name="T53" fmla="*/ 1141 h 1149"/>
                  <a:gd name="T54" fmla="*/ 348 w 1063"/>
                  <a:gd name="T55" fmla="*/ 1084 h 1149"/>
                  <a:gd name="T56" fmla="*/ 255 w 1063"/>
                  <a:gd name="T57" fmla="*/ 970 h 1149"/>
                  <a:gd name="T58" fmla="*/ 241 w 1063"/>
                  <a:gd name="T59" fmla="*/ 942 h 1149"/>
                  <a:gd name="T60" fmla="*/ 241 w 1063"/>
                  <a:gd name="T61" fmla="*/ 942 h 1149"/>
                  <a:gd name="T62" fmla="*/ 241 w 1063"/>
                  <a:gd name="T63" fmla="*/ 928 h 1149"/>
                  <a:gd name="T64" fmla="*/ 227 w 1063"/>
                  <a:gd name="T65" fmla="*/ 914 h 1149"/>
                  <a:gd name="T66" fmla="*/ 227 w 1063"/>
                  <a:gd name="T67" fmla="*/ 914 h 1149"/>
                  <a:gd name="T68" fmla="*/ 212 w 1063"/>
                  <a:gd name="T69" fmla="*/ 899 h 1149"/>
                  <a:gd name="T70" fmla="*/ 170 w 1063"/>
                  <a:gd name="T71" fmla="*/ 871 h 1149"/>
                  <a:gd name="T72" fmla="*/ 113 w 1063"/>
                  <a:gd name="T73" fmla="*/ 871 h 1149"/>
                  <a:gd name="T74" fmla="*/ 71 w 1063"/>
                  <a:gd name="T75" fmla="*/ 857 h 1149"/>
                  <a:gd name="T76" fmla="*/ 14 w 1063"/>
                  <a:gd name="T77" fmla="*/ 843 h 1149"/>
                  <a:gd name="T78" fmla="*/ 14 w 1063"/>
                  <a:gd name="T79" fmla="*/ 814 h 1149"/>
                  <a:gd name="T80" fmla="*/ 28 w 1063"/>
                  <a:gd name="T81" fmla="*/ 758 h 1149"/>
                  <a:gd name="T82" fmla="*/ 71 w 1063"/>
                  <a:gd name="T83" fmla="*/ 630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6 w 1063"/>
                  <a:gd name="T103" fmla="*/ 42 h 1149"/>
                  <a:gd name="T104" fmla="*/ 447 w 1063"/>
                  <a:gd name="T105" fmla="*/ 0 h 1149"/>
                  <a:gd name="T106" fmla="*/ 504 w 1063"/>
                  <a:gd name="T107" fmla="*/ 71 h 1149"/>
                  <a:gd name="T108" fmla="*/ 532 w 1063"/>
                  <a:gd name="T109" fmla="*/ 113 h 1149"/>
                  <a:gd name="T110" fmla="*/ 547 w 1063"/>
                  <a:gd name="T111" fmla="*/ 127 h 1149"/>
                  <a:gd name="T112" fmla="*/ 575 w 1063"/>
                  <a:gd name="T113" fmla="*/ 156 h 1149"/>
                  <a:gd name="T114" fmla="*/ 575 w 1063"/>
                  <a:gd name="T115" fmla="*/ 156 h 1149"/>
                  <a:gd name="T116" fmla="*/ 589 w 1063"/>
                  <a:gd name="T117" fmla="*/ 184 h 1149"/>
                  <a:gd name="T118" fmla="*/ 618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32"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33"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34"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335"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grpSp>
        <p:sp>
          <p:nvSpPr>
            <p:cNvPr id="288" name="Text Box 33"/>
            <p:cNvSpPr txBox="1">
              <a:spLocks noChangeArrowheads="1"/>
            </p:cNvSpPr>
            <p:nvPr/>
          </p:nvSpPr>
          <p:spPr bwMode="auto">
            <a:xfrm>
              <a:off x="2800" y="1478"/>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89" name="Text Box 32"/>
            <p:cNvSpPr txBox="1">
              <a:spLocks noChangeArrowheads="1"/>
            </p:cNvSpPr>
            <p:nvPr/>
          </p:nvSpPr>
          <p:spPr bwMode="auto">
            <a:xfrm>
              <a:off x="4262" y="977"/>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0" name="Text Box 31"/>
            <p:cNvSpPr txBox="1">
              <a:spLocks noChangeArrowheads="1"/>
            </p:cNvSpPr>
            <p:nvPr/>
          </p:nvSpPr>
          <p:spPr bwMode="auto">
            <a:xfrm>
              <a:off x="1232" y="24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1" name="Text Box 30"/>
            <p:cNvSpPr txBox="1">
              <a:spLocks noChangeArrowheads="1"/>
            </p:cNvSpPr>
            <p:nvPr/>
          </p:nvSpPr>
          <p:spPr bwMode="auto">
            <a:xfrm>
              <a:off x="2522" y="26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2"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3" name="Text Box 28"/>
            <p:cNvSpPr txBox="1">
              <a:spLocks noChangeArrowheads="1"/>
            </p:cNvSpPr>
            <p:nvPr/>
          </p:nvSpPr>
          <p:spPr bwMode="auto">
            <a:xfrm>
              <a:off x="4299" y="196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4" name="Text Box 27"/>
            <p:cNvSpPr txBox="1">
              <a:spLocks noChangeArrowheads="1"/>
            </p:cNvSpPr>
            <p:nvPr/>
          </p:nvSpPr>
          <p:spPr bwMode="auto">
            <a:xfrm>
              <a:off x="4929" y="167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295" name="Text Box 26"/>
            <p:cNvSpPr txBox="1">
              <a:spLocks noChangeArrowheads="1"/>
            </p:cNvSpPr>
            <p:nvPr/>
          </p:nvSpPr>
          <p:spPr bwMode="auto">
            <a:xfrm>
              <a:off x="1076" y="340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6" name="Text Box 25"/>
            <p:cNvSpPr txBox="1">
              <a:spLocks noChangeArrowheads="1"/>
            </p:cNvSpPr>
            <p:nvPr/>
          </p:nvSpPr>
          <p:spPr bwMode="auto">
            <a:xfrm>
              <a:off x="2880"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7" name="Text Box 24"/>
            <p:cNvSpPr txBox="1">
              <a:spLocks noChangeArrowheads="1"/>
            </p:cNvSpPr>
            <p:nvPr/>
          </p:nvSpPr>
          <p:spPr bwMode="auto">
            <a:xfrm>
              <a:off x="3781" y="310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8" name="Text Box 23"/>
            <p:cNvSpPr txBox="1">
              <a:spLocks noChangeArrowheads="1"/>
            </p:cNvSpPr>
            <p:nvPr/>
          </p:nvSpPr>
          <p:spPr bwMode="auto">
            <a:xfrm>
              <a:off x="4861" y="2489"/>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9" name="Text Box 21"/>
            <p:cNvSpPr txBox="1">
              <a:spLocks noChangeArrowheads="1"/>
            </p:cNvSpPr>
            <p:nvPr/>
          </p:nvSpPr>
          <p:spPr bwMode="auto">
            <a:xfrm>
              <a:off x="1175" y="515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0" name="Text Box 20"/>
            <p:cNvSpPr txBox="1">
              <a:spLocks noChangeArrowheads="1"/>
            </p:cNvSpPr>
            <p:nvPr/>
          </p:nvSpPr>
          <p:spPr bwMode="auto">
            <a:xfrm>
              <a:off x="1908" y="366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1" name="Text Box 19"/>
            <p:cNvSpPr txBox="1">
              <a:spLocks noChangeArrowheads="1"/>
            </p:cNvSpPr>
            <p:nvPr/>
          </p:nvSpPr>
          <p:spPr bwMode="auto">
            <a:xfrm>
              <a:off x="2116" y="444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302" name="Text Box 18"/>
            <p:cNvSpPr txBox="1">
              <a:spLocks noChangeArrowheads="1"/>
            </p:cNvSpPr>
            <p:nvPr/>
          </p:nvSpPr>
          <p:spPr bwMode="auto">
            <a:xfrm>
              <a:off x="2997" y="452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3" name="Text Box 17"/>
            <p:cNvSpPr txBox="1">
              <a:spLocks noChangeArrowheads="1"/>
            </p:cNvSpPr>
            <p:nvPr/>
          </p:nvSpPr>
          <p:spPr bwMode="auto">
            <a:xfrm>
              <a:off x="3151" y="378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4" name="Text Box 16"/>
            <p:cNvSpPr txBox="1">
              <a:spLocks noChangeArrowheads="1"/>
            </p:cNvSpPr>
            <p:nvPr/>
          </p:nvSpPr>
          <p:spPr bwMode="auto">
            <a:xfrm>
              <a:off x="3889" y="3708"/>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5" name="Text Box 15"/>
            <p:cNvSpPr txBox="1">
              <a:spLocks noChangeArrowheads="1"/>
            </p:cNvSpPr>
            <p:nvPr/>
          </p:nvSpPr>
          <p:spPr bwMode="auto">
            <a:xfrm>
              <a:off x="4817"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6" name="Text Box 14"/>
            <p:cNvSpPr txBox="1">
              <a:spLocks noChangeArrowheads="1"/>
            </p:cNvSpPr>
            <p:nvPr/>
          </p:nvSpPr>
          <p:spPr bwMode="auto">
            <a:xfrm>
              <a:off x="4716" y="3973"/>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7"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8" name="Text Box 12"/>
            <p:cNvSpPr txBox="1">
              <a:spLocks noChangeArrowheads="1"/>
            </p:cNvSpPr>
            <p:nvPr/>
          </p:nvSpPr>
          <p:spPr bwMode="auto">
            <a:xfrm>
              <a:off x="3623" y="471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09" name="Text Box 11"/>
            <p:cNvSpPr txBox="1">
              <a:spLocks noChangeArrowheads="1"/>
            </p:cNvSpPr>
            <p:nvPr/>
          </p:nvSpPr>
          <p:spPr bwMode="auto">
            <a:xfrm>
              <a:off x="4158" y="5200"/>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10" name="Text Box 10"/>
            <p:cNvSpPr txBox="1">
              <a:spLocks noChangeArrowheads="1"/>
            </p:cNvSpPr>
            <p:nvPr/>
          </p:nvSpPr>
          <p:spPr bwMode="auto">
            <a:xfrm>
              <a:off x="5087" y="54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11"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grpSp>
      <p:sp>
        <p:nvSpPr>
          <p:cNvPr id="339" name="Text Box 6"/>
          <p:cNvSpPr txBox="1">
            <a:spLocks noChangeAspect="1" noChangeArrowheads="1"/>
          </p:cNvSpPr>
          <p:nvPr/>
        </p:nvSpPr>
        <p:spPr bwMode="auto">
          <a:xfrm>
            <a:off x="2823061" y="1772150"/>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第一区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340" name="Text Box 6"/>
          <p:cNvSpPr txBox="1">
            <a:spLocks noChangeAspect="1" noChangeArrowheads="1"/>
          </p:cNvSpPr>
          <p:nvPr/>
        </p:nvSpPr>
        <p:spPr bwMode="auto">
          <a:xfrm>
            <a:off x="1094244" y="2839086"/>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第二区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391" name="Text Box 6"/>
          <p:cNvSpPr txBox="1">
            <a:spLocks noChangeAspect="1" noChangeArrowheads="1"/>
          </p:cNvSpPr>
          <p:nvPr/>
        </p:nvSpPr>
        <p:spPr bwMode="auto">
          <a:xfrm>
            <a:off x="1651305" y="4222386"/>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第三区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392" name="Text Box 6"/>
          <p:cNvSpPr txBox="1">
            <a:spLocks noChangeAspect="1" noChangeArrowheads="1"/>
          </p:cNvSpPr>
          <p:nvPr/>
        </p:nvSpPr>
        <p:spPr bwMode="auto">
          <a:xfrm>
            <a:off x="3089101" y="3892763"/>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第四区</a:t>
            </a:r>
            <a:endParaRPr lang="ja-JP" altLang="en-US" sz="1100" dirty="0">
              <a:solidFill>
                <a:prstClr val="black"/>
              </a:solidFill>
              <a:latin typeface="Meiryo UI" pitchFamily="50" charset="-128"/>
              <a:ea typeface="Meiryo UI" pitchFamily="50" charset="-128"/>
              <a:cs typeface="Meiryo UI" pitchFamily="50" charset="-128"/>
            </a:endParaRPr>
          </a:p>
        </p:txBody>
      </p:sp>
      <p:grpSp>
        <p:nvGrpSpPr>
          <p:cNvPr id="393" name="Group 9"/>
          <p:cNvGrpSpPr>
            <a:grpSpLocks noChangeAspect="1"/>
          </p:cNvGrpSpPr>
          <p:nvPr/>
        </p:nvGrpSpPr>
        <p:grpSpPr bwMode="auto">
          <a:xfrm>
            <a:off x="5309390" y="935062"/>
            <a:ext cx="4208126" cy="4351751"/>
            <a:chOff x="1" y="110"/>
            <a:chExt cx="6840" cy="6368"/>
          </a:xfrm>
        </p:grpSpPr>
        <p:grpSp>
          <p:nvGrpSpPr>
            <p:cNvPr id="394" name="Group 34"/>
            <p:cNvGrpSpPr>
              <a:grpSpLocks/>
            </p:cNvGrpSpPr>
            <p:nvPr/>
          </p:nvGrpSpPr>
          <p:grpSpPr bwMode="auto">
            <a:xfrm>
              <a:off x="1" y="110"/>
              <a:ext cx="6840" cy="6368"/>
              <a:chOff x="0" y="140"/>
              <a:chExt cx="7786" cy="7931"/>
            </a:xfrm>
          </p:grpSpPr>
          <p:sp>
            <p:nvSpPr>
              <p:cNvPr id="419"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20"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21" name="Freeform 56"/>
              <p:cNvSpPr>
                <a:spLocks/>
              </p:cNvSpPr>
              <p:nvPr/>
            </p:nvSpPr>
            <p:spPr bwMode="auto">
              <a:xfrm>
                <a:off x="1263" y="4014"/>
                <a:ext cx="1970" cy="1547"/>
              </a:xfrm>
              <a:custGeom>
                <a:avLst/>
                <a:gdLst>
                  <a:gd name="T0" fmla="*/ 1913 w 1972"/>
                  <a:gd name="T1" fmla="*/ 482 h 1546"/>
                  <a:gd name="T2" fmla="*/ 1913 w 1972"/>
                  <a:gd name="T3" fmla="*/ 482 h 1546"/>
                  <a:gd name="T4" fmla="*/ 1856 w 1972"/>
                  <a:gd name="T5" fmla="*/ 511 h 1546"/>
                  <a:gd name="T6" fmla="*/ 1800 w 1972"/>
                  <a:gd name="T7" fmla="*/ 553 h 1546"/>
                  <a:gd name="T8" fmla="*/ 1757 w 1972"/>
                  <a:gd name="T9" fmla="*/ 610 h 1546"/>
                  <a:gd name="T10" fmla="*/ 1729 w 1972"/>
                  <a:gd name="T11" fmla="*/ 639 h 1546"/>
                  <a:gd name="T12" fmla="*/ 1658 w 1972"/>
                  <a:gd name="T13" fmla="*/ 709 h 1546"/>
                  <a:gd name="T14" fmla="*/ 1644 w 1972"/>
                  <a:gd name="T15" fmla="*/ 724 h 1546"/>
                  <a:gd name="T16" fmla="*/ 1615 w 1972"/>
                  <a:gd name="T17" fmla="*/ 766 h 1546"/>
                  <a:gd name="T18" fmla="*/ 1558 w 1972"/>
                  <a:gd name="T19" fmla="*/ 859 h 1546"/>
                  <a:gd name="T20" fmla="*/ 1530 w 1972"/>
                  <a:gd name="T21" fmla="*/ 916 h 1546"/>
                  <a:gd name="T22" fmla="*/ 1467 w 1972"/>
                  <a:gd name="T23" fmla="*/ 1001 h 1546"/>
                  <a:gd name="T24" fmla="*/ 1425 w 1972"/>
                  <a:gd name="T25" fmla="*/ 1072 h 1546"/>
                  <a:gd name="T26" fmla="*/ 1396 w 1972"/>
                  <a:gd name="T27" fmla="*/ 1129 h 1546"/>
                  <a:gd name="T28" fmla="*/ 1340 w 1972"/>
                  <a:gd name="T29" fmla="*/ 1228 h 1546"/>
                  <a:gd name="T30" fmla="*/ 1127 w 1972"/>
                  <a:gd name="T31" fmla="*/ 1384 h 1546"/>
                  <a:gd name="T32" fmla="*/ 716 w 1972"/>
                  <a:gd name="T33" fmla="*/ 1554 h 1546"/>
                  <a:gd name="T34" fmla="*/ 588 w 1972"/>
                  <a:gd name="T35" fmla="*/ 1498 h 1546"/>
                  <a:gd name="T36" fmla="*/ 298 w 1972"/>
                  <a:gd name="T37" fmla="*/ 1384 h 1546"/>
                  <a:gd name="T38" fmla="*/ 99 w 1972"/>
                  <a:gd name="T39" fmla="*/ 1285 h 1546"/>
                  <a:gd name="T40" fmla="*/ 185 w 1972"/>
                  <a:gd name="T41" fmla="*/ 973 h 1546"/>
                  <a:gd name="T42" fmla="*/ 326 w 1972"/>
                  <a:gd name="T43" fmla="*/ 873 h 1546"/>
                  <a:gd name="T44" fmla="*/ 369 w 1972"/>
                  <a:gd name="T45" fmla="*/ 845 h 1546"/>
                  <a:gd name="T46" fmla="*/ 411 w 1972"/>
                  <a:gd name="T47" fmla="*/ 817 h 1546"/>
                  <a:gd name="T48" fmla="*/ 440 w 1972"/>
                  <a:gd name="T49" fmla="*/ 803 h 1546"/>
                  <a:gd name="T50" fmla="*/ 440 w 1972"/>
                  <a:gd name="T51" fmla="*/ 803 h 1546"/>
                  <a:gd name="T52" fmla="*/ 482 w 1972"/>
                  <a:gd name="T53" fmla="*/ 766 h 1546"/>
                  <a:gd name="T54" fmla="*/ 545 w 1972"/>
                  <a:gd name="T55" fmla="*/ 738 h 1546"/>
                  <a:gd name="T56" fmla="*/ 559 w 1972"/>
                  <a:gd name="T57" fmla="*/ 724 h 1546"/>
                  <a:gd name="T58" fmla="*/ 616 w 1972"/>
                  <a:gd name="T59" fmla="*/ 695 h 1546"/>
                  <a:gd name="T60" fmla="*/ 630 w 1972"/>
                  <a:gd name="T61" fmla="*/ 695 h 1546"/>
                  <a:gd name="T62" fmla="*/ 673 w 1972"/>
                  <a:gd name="T63" fmla="*/ 681 h 1546"/>
                  <a:gd name="T64" fmla="*/ 687 w 1972"/>
                  <a:gd name="T65" fmla="*/ 681 h 1546"/>
                  <a:gd name="T66" fmla="*/ 701 w 1972"/>
                  <a:gd name="T67" fmla="*/ 667 h 1546"/>
                  <a:gd name="T68" fmla="*/ 716 w 1972"/>
                  <a:gd name="T69" fmla="*/ 639 h 1546"/>
                  <a:gd name="T70" fmla="*/ 758 w 1972"/>
                  <a:gd name="T71" fmla="*/ 582 h 1546"/>
                  <a:gd name="T72" fmla="*/ 872 w 1972"/>
                  <a:gd name="T73" fmla="*/ 369 h 1546"/>
                  <a:gd name="T74" fmla="*/ 914 w 1972"/>
                  <a:gd name="T75" fmla="*/ 298 h 1546"/>
                  <a:gd name="T76" fmla="*/ 942 w 1972"/>
                  <a:gd name="T77" fmla="*/ 284 h 1546"/>
                  <a:gd name="T78" fmla="*/ 971 w 1972"/>
                  <a:gd name="T79" fmla="*/ 256 h 1546"/>
                  <a:gd name="T80" fmla="*/ 1098 w 1972"/>
                  <a:gd name="T81" fmla="*/ 170 h 1546"/>
                  <a:gd name="T82" fmla="*/ 1169 w 1972"/>
                  <a:gd name="T83" fmla="*/ 114 h 1546"/>
                  <a:gd name="T84" fmla="*/ 1297 w 1972"/>
                  <a:gd name="T85" fmla="*/ 85 h 1546"/>
                  <a:gd name="T86" fmla="*/ 1340 w 1972"/>
                  <a:gd name="T87" fmla="*/ 71 h 1546"/>
                  <a:gd name="T88" fmla="*/ 1488 w 1972"/>
                  <a:gd name="T89" fmla="*/ 14 h 1546"/>
                  <a:gd name="T90" fmla="*/ 1502 w 1972"/>
                  <a:gd name="T91" fmla="*/ 14 h 1546"/>
                  <a:gd name="T92" fmla="*/ 1516 w 1972"/>
                  <a:gd name="T93" fmla="*/ 57 h 1546"/>
                  <a:gd name="T94" fmla="*/ 1587 w 1972"/>
                  <a:gd name="T95" fmla="*/ 128 h 1546"/>
                  <a:gd name="T96" fmla="*/ 1729 w 1972"/>
                  <a:gd name="T97" fmla="*/ 256 h 1546"/>
                  <a:gd name="T98" fmla="*/ 1785 w 1972"/>
                  <a:gd name="T99" fmla="*/ 326 h 1546"/>
                  <a:gd name="T100" fmla="*/ 1856 w 1972"/>
                  <a:gd name="T101" fmla="*/ 383 h 1546"/>
                  <a:gd name="T102" fmla="*/ 1870 w 1972"/>
                  <a:gd name="T103" fmla="*/ 397 h 1546"/>
                  <a:gd name="T104" fmla="*/ 1913 w 1972"/>
                  <a:gd name="T105" fmla="*/ 426 h 1546"/>
                  <a:gd name="T106" fmla="*/ 1913 w 1972"/>
                  <a:gd name="T107" fmla="*/ 440 h 1546"/>
                  <a:gd name="T108" fmla="*/ 1927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22" name="Freeform 55"/>
              <p:cNvSpPr>
                <a:spLocks/>
              </p:cNvSpPr>
              <p:nvPr/>
            </p:nvSpPr>
            <p:spPr bwMode="auto">
              <a:xfrm>
                <a:off x="0" y="3106"/>
                <a:ext cx="3147" cy="2595"/>
              </a:xfrm>
              <a:custGeom>
                <a:avLst/>
                <a:gdLst>
                  <a:gd name="T0" fmla="*/ 2999 w 3148"/>
                  <a:gd name="T1" fmla="*/ 639 h 2596"/>
                  <a:gd name="T2" fmla="*/ 3013 w 3148"/>
                  <a:gd name="T3" fmla="*/ 653 h 2596"/>
                  <a:gd name="T4" fmla="*/ 3013 w 3148"/>
                  <a:gd name="T5" fmla="*/ 653 h 2596"/>
                  <a:gd name="T6" fmla="*/ 3027 w 3148"/>
                  <a:gd name="T7" fmla="*/ 667 h 2596"/>
                  <a:gd name="T8" fmla="*/ 3055 w 3148"/>
                  <a:gd name="T9" fmla="*/ 710 h 2596"/>
                  <a:gd name="T10" fmla="*/ 3112 w 3148"/>
                  <a:gd name="T11" fmla="*/ 809 h 2596"/>
                  <a:gd name="T12" fmla="*/ 3140 w 3148"/>
                  <a:gd name="T13" fmla="*/ 852 h 2596"/>
                  <a:gd name="T14" fmla="*/ 2984 w 3148"/>
                  <a:gd name="T15" fmla="*/ 894 h 2596"/>
                  <a:gd name="T16" fmla="*/ 2828 w 3148"/>
                  <a:gd name="T17" fmla="*/ 965 h 2596"/>
                  <a:gd name="T18" fmla="*/ 2616 w 3148"/>
                  <a:gd name="T19" fmla="*/ 1036 h 2596"/>
                  <a:gd name="T20" fmla="*/ 2488 w 3148"/>
                  <a:gd name="T21" fmla="*/ 1079 h 2596"/>
                  <a:gd name="T22" fmla="*/ 2346 w 3148"/>
                  <a:gd name="T23" fmla="*/ 1164 h 2596"/>
                  <a:gd name="T24" fmla="*/ 2204 w 3148"/>
                  <a:gd name="T25" fmla="*/ 1263 h 2596"/>
                  <a:gd name="T26" fmla="*/ 2148 w 3148"/>
                  <a:gd name="T27" fmla="*/ 1312 h 2596"/>
                  <a:gd name="T28" fmla="*/ 1992 w 3148"/>
                  <a:gd name="T29" fmla="*/ 1610 h 2596"/>
                  <a:gd name="T30" fmla="*/ 1963 w 3148"/>
                  <a:gd name="T31" fmla="*/ 1638 h 2596"/>
                  <a:gd name="T32" fmla="*/ 1935 w 3148"/>
                  <a:gd name="T33" fmla="*/ 1652 h 2596"/>
                  <a:gd name="T34" fmla="*/ 1878 w 3148"/>
                  <a:gd name="T35" fmla="*/ 1666 h 2596"/>
                  <a:gd name="T36" fmla="*/ 1807 w 3148"/>
                  <a:gd name="T37" fmla="*/ 1709 h 2596"/>
                  <a:gd name="T38" fmla="*/ 1736 w 3148"/>
                  <a:gd name="T39" fmla="*/ 1751 h 2596"/>
                  <a:gd name="T40" fmla="*/ 1694 w 3148"/>
                  <a:gd name="T41" fmla="*/ 1766 h 2596"/>
                  <a:gd name="T42" fmla="*/ 1637 w 3148"/>
                  <a:gd name="T43" fmla="*/ 1794 h 2596"/>
                  <a:gd name="T44" fmla="*/ 1475 w 3148"/>
                  <a:gd name="T45" fmla="*/ 1893 h 2596"/>
                  <a:gd name="T46" fmla="*/ 1120 w 3148"/>
                  <a:gd name="T47" fmla="*/ 2262 h 2596"/>
                  <a:gd name="T48" fmla="*/ 369 w 3148"/>
                  <a:gd name="T49" fmla="*/ 2546 h 2596"/>
                  <a:gd name="T50" fmla="*/ 397 w 3148"/>
                  <a:gd name="T51" fmla="*/ 2375 h 2596"/>
                  <a:gd name="T52" fmla="*/ 681 w 3148"/>
                  <a:gd name="T53" fmla="*/ 1978 h 2596"/>
                  <a:gd name="T54" fmla="*/ 411 w 3148"/>
                  <a:gd name="T55" fmla="*/ 1737 h 2596"/>
                  <a:gd name="T56" fmla="*/ 596 w 3148"/>
                  <a:gd name="T57" fmla="*/ 1107 h 2596"/>
                  <a:gd name="T58" fmla="*/ 993 w 3148"/>
                  <a:gd name="T59" fmla="*/ 823 h 2596"/>
                  <a:gd name="T60" fmla="*/ 1580 w 3148"/>
                  <a:gd name="T61" fmla="*/ 625 h 2596"/>
                  <a:gd name="T62" fmla="*/ 1680 w 3148"/>
                  <a:gd name="T63" fmla="*/ 582 h 2596"/>
                  <a:gd name="T64" fmla="*/ 1779 w 3148"/>
                  <a:gd name="T65" fmla="*/ 540 h 2596"/>
                  <a:gd name="T66" fmla="*/ 1907 w 3148"/>
                  <a:gd name="T67" fmla="*/ 483 h 2596"/>
                  <a:gd name="T68" fmla="*/ 2020 w 3148"/>
                  <a:gd name="T69" fmla="*/ 426 h 2596"/>
                  <a:gd name="T70" fmla="*/ 2261 w 3148"/>
                  <a:gd name="T71" fmla="*/ 298 h 2596"/>
                  <a:gd name="T72" fmla="*/ 2431 w 3148"/>
                  <a:gd name="T73" fmla="*/ 199 h 2596"/>
                  <a:gd name="T74" fmla="*/ 2559 w 3148"/>
                  <a:gd name="T75" fmla="*/ 142 h 2596"/>
                  <a:gd name="T76" fmla="*/ 2715 w 3148"/>
                  <a:gd name="T77" fmla="*/ 43 h 2596"/>
                  <a:gd name="T78" fmla="*/ 2772 w 3148"/>
                  <a:gd name="T79" fmla="*/ 15 h 2596"/>
                  <a:gd name="T80" fmla="*/ 2857 w 3148"/>
                  <a:gd name="T81" fmla="*/ 128 h 2596"/>
                  <a:gd name="T82" fmla="*/ 2857 w 3148"/>
                  <a:gd name="T83" fmla="*/ 142 h 2596"/>
                  <a:gd name="T84" fmla="*/ 2814 w 3148"/>
                  <a:gd name="T85" fmla="*/ 171 h 2596"/>
                  <a:gd name="T86" fmla="*/ 2800 w 3148"/>
                  <a:gd name="T87" fmla="*/ 185 h 2596"/>
                  <a:gd name="T88" fmla="*/ 2814 w 3148"/>
                  <a:gd name="T89" fmla="*/ 242 h 2596"/>
                  <a:gd name="T90" fmla="*/ 2843 w 3148"/>
                  <a:gd name="T91" fmla="*/ 298 h 2596"/>
                  <a:gd name="T92" fmla="*/ 2843 w 3148"/>
                  <a:gd name="T93" fmla="*/ 341 h 2596"/>
                  <a:gd name="T94" fmla="*/ 2828 w 3148"/>
                  <a:gd name="T95" fmla="*/ 412 h 2596"/>
                  <a:gd name="T96" fmla="*/ 2786 w 3148"/>
                  <a:gd name="T97" fmla="*/ 525 h 2596"/>
                  <a:gd name="T98" fmla="*/ 2786 w 3148"/>
                  <a:gd name="T99" fmla="*/ 540 h 2596"/>
                  <a:gd name="T100" fmla="*/ 2786 w 3148"/>
                  <a:gd name="T101" fmla="*/ 554 h 2596"/>
                  <a:gd name="T102" fmla="*/ 2857 w 3148"/>
                  <a:gd name="T103" fmla="*/ 568 h 2596"/>
                  <a:gd name="T104" fmla="*/ 2899 w 3148"/>
                  <a:gd name="T105" fmla="*/ 582 h 2596"/>
                  <a:gd name="T106" fmla="*/ 2942 w 3148"/>
                  <a:gd name="T107" fmla="*/ 582 h 2596"/>
                  <a:gd name="T108" fmla="*/ 2984 w 3148"/>
                  <a:gd name="T109" fmla="*/ 610 h 2596"/>
                  <a:gd name="T110" fmla="*/ 2999 w 3148"/>
                  <a:gd name="T111" fmla="*/ 625 h 2596"/>
                  <a:gd name="T112" fmla="*/ 2999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23"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424"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425"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34 h 1631"/>
                  <a:gd name="T8" fmla="*/ 951 w 1206"/>
                  <a:gd name="T9" fmla="*/ 231 h 1631"/>
                  <a:gd name="T10" fmla="*/ 951 w 1206"/>
                  <a:gd name="T11" fmla="*/ 314 h 1631"/>
                  <a:gd name="T12" fmla="*/ 936 w 1206"/>
                  <a:gd name="T13" fmla="*/ 450 h 1631"/>
                  <a:gd name="T14" fmla="*/ 908 w 1206"/>
                  <a:gd name="T15" fmla="*/ 621 h 1631"/>
                  <a:gd name="T16" fmla="*/ 993 w 1206"/>
                  <a:gd name="T17" fmla="*/ 652 h 1631"/>
                  <a:gd name="T18" fmla="*/ 1107 w 1206"/>
                  <a:gd name="T19" fmla="*/ 652 h 1631"/>
                  <a:gd name="T20" fmla="*/ 1135 w 1206"/>
                  <a:gd name="T21" fmla="*/ 644 h 1631"/>
                  <a:gd name="T22" fmla="*/ 1178 w 1206"/>
                  <a:gd name="T23" fmla="*/ 644 h 1631"/>
                  <a:gd name="T24" fmla="*/ 1149 w 1206"/>
                  <a:gd name="T25" fmla="*/ 652 h 1631"/>
                  <a:gd name="T26" fmla="*/ 1149 w 1206"/>
                  <a:gd name="T27" fmla="*/ 652 h 1631"/>
                  <a:gd name="T28" fmla="*/ 1206 w 1206"/>
                  <a:gd name="T29" fmla="*/ 659 h 1631"/>
                  <a:gd name="T30" fmla="*/ 1178 w 1206"/>
                  <a:gd name="T31" fmla="*/ 659 h 1631"/>
                  <a:gd name="T32" fmla="*/ 1149 w 1206"/>
                  <a:gd name="T33" fmla="*/ 659 h 1631"/>
                  <a:gd name="T34" fmla="*/ 1121 w 1206"/>
                  <a:gd name="T35" fmla="*/ 674 h 1631"/>
                  <a:gd name="T36" fmla="*/ 1121 w 1206"/>
                  <a:gd name="T37" fmla="*/ 689 h 1631"/>
                  <a:gd name="T38" fmla="*/ 1107 w 1206"/>
                  <a:gd name="T39" fmla="*/ 695 h 1631"/>
                  <a:gd name="T40" fmla="*/ 1092 w 1206"/>
                  <a:gd name="T41" fmla="*/ 726 h 1631"/>
                  <a:gd name="T42" fmla="*/ 1107 w 1206"/>
                  <a:gd name="T43" fmla="*/ 740 h 1631"/>
                  <a:gd name="T44" fmla="*/ 1107 w 1206"/>
                  <a:gd name="T45" fmla="*/ 756 h 1631"/>
                  <a:gd name="T46" fmla="*/ 1078 w 1206"/>
                  <a:gd name="T47" fmla="*/ 772 h 1631"/>
                  <a:gd name="T48" fmla="*/ 1078 w 1206"/>
                  <a:gd name="T49" fmla="*/ 816 h 1631"/>
                  <a:gd name="T50" fmla="*/ 1036 w 1206"/>
                  <a:gd name="T51" fmla="*/ 861 h 1631"/>
                  <a:gd name="T52" fmla="*/ 837 w 1206"/>
                  <a:gd name="T53" fmla="*/ 830 h 1631"/>
                  <a:gd name="T54" fmla="*/ 738 w 1206"/>
                  <a:gd name="T55" fmla="*/ 809 h 1631"/>
                  <a:gd name="T56" fmla="*/ 681 w 1206"/>
                  <a:gd name="T57" fmla="*/ 801 h 1631"/>
                  <a:gd name="T58" fmla="*/ 624 w 1206"/>
                  <a:gd name="T59" fmla="*/ 801 h 1631"/>
                  <a:gd name="T60" fmla="*/ 582 w 1206"/>
                  <a:gd name="T61" fmla="*/ 795 h 1631"/>
                  <a:gd name="T62" fmla="*/ 454 w 1206"/>
                  <a:gd name="T63" fmla="*/ 785 h 1631"/>
                  <a:gd name="T64" fmla="*/ 241 w 1206"/>
                  <a:gd name="T65" fmla="*/ 750 h 1631"/>
                  <a:gd name="T66" fmla="*/ 227 w 1206"/>
                  <a:gd name="T67" fmla="*/ 772 h 1631"/>
                  <a:gd name="T68" fmla="*/ 213 w 1206"/>
                  <a:gd name="T69" fmla="*/ 785 h 1631"/>
                  <a:gd name="T70" fmla="*/ 114 w 1206"/>
                  <a:gd name="T71" fmla="*/ 785 h 1631"/>
                  <a:gd name="T72" fmla="*/ 0 w 1206"/>
                  <a:gd name="T73" fmla="*/ 772 h 1631"/>
                  <a:gd name="T74" fmla="*/ 15 w 1206"/>
                  <a:gd name="T75" fmla="*/ 614 h 1631"/>
                  <a:gd name="T76" fmla="*/ 29 w 1206"/>
                  <a:gd name="T77" fmla="*/ 577 h 1631"/>
                  <a:gd name="T78" fmla="*/ 43 w 1206"/>
                  <a:gd name="T79" fmla="*/ 546 h 1631"/>
                  <a:gd name="T80" fmla="*/ 57 w 1206"/>
                  <a:gd name="T81" fmla="*/ 530 h 1631"/>
                  <a:gd name="T82" fmla="*/ 57 w 1206"/>
                  <a:gd name="T83" fmla="*/ 510 h 1631"/>
                  <a:gd name="T84" fmla="*/ 29 w 1206"/>
                  <a:gd name="T85" fmla="*/ 464 h 1631"/>
                  <a:gd name="T86" fmla="*/ 15 w 1206"/>
                  <a:gd name="T87" fmla="*/ 434 h 1631"/>
                  <a:gd name="T88" fmla="*/ 57 w 1206"/>
                  <a:gd name="T89" fmla="*/ 427 h 1631"/>
                  <a:gd name="T90" fmla="*/ 85 w 1206"/>
                  <a:gd name="T91" fmla="*/ 373 h 1631"/>
                  <a:gd name="T92" fmla="*/ 100 w 1206"/>
                  <a:gd name="T93" fmla="*/ 337 h 1631"/>
                  <a:gd name="T94" fmla="*/ 114 w 1206"/>
                  <a:gd name="T95" fmla="*/ 292 h 1631"/>
                  <a:gd name="T96" fmla="*/ 100 w 1206"/>
                  <a:gd name="T97" fmla="*/ 276 h 1631"/>
                  <a:gd name="T98" fmla="*/ 85 w 1206"/>
                  <a:gd name="T99" fmla="*/ 255 h 1631"/>
                  <a:gd name="T100" fmla="*/ 100 w 1206"/>
                  <a:gd name="T101" fmla="*/ 241 h 1631"/>
                  <a:gd name="T102" fmla="*/ 85 w 1206"/>
                  <a:gd name="T103" fmla="*/ 217 h 1631"/>
                  <a:gd name="T104" fmla="*/ 85 w 1206"/>
                  <a:gd name="T105" fmla="*/ 194 h 1631"/>
                  <a:gd name="T106" fmla="*/ 85 w 1206"/>
                  <a:gd name="T107" fmla="*/ 164 h 1631"/>
                  <a:gd name="T108" fmla="*/ 100 w 1206"/>
                  <a:gd name="T109" fmla="*/ 157 h 1631"/>
                  <a:gd name="T110" fmla="*/ 213 w 1206"/>
                  <a:gd name="T111" fmla="*/ 112 h 1631"/>
                  <a:gd name="T112" fmla="*/ 284 w 1206"/>
                  <a:gd name="T113" fmla="*/ 59 h 1631"/>
                  <a:gd name="T114" fmla="*/ 397 w 1206"/>
                  <a:gd name="T115" fmla="*/ 16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solidFill>
                    <a:prstClr val="black"/>
                  </a:solidFill>
                </a:endParaRPr>
              </a:p>
            </p:txBody>
          </p:sp>
          <p:sp>
            <p:nvSpPr>
              <p:cNvPr id="426" name="Freeform 51"/>
              <p:cNvSpPr>
                <a:spLocks/>
              </p:cNvSpPr>
              <p:nvPr/>
            </p:nvSpPr>
            <p:spPr bwMode="auto">
              <a:xfrm>
                <a:off x="5036" y="4543"/>
                <a:ext cx="1459" cy="1445"/>
              </a:xfrm>
              <a:custGeom>
                <a:avLst/>
                <a:gdLst>
                  <a:gd name="T0" fmla="*/ 666 w 1460"/>
                  <a:gd name="T1" fmla="*/ 14 h 1447"/>
                  <a:gd name="T2" fmla="*/ 723 w 1460"/>
                  <a:gd name="T3" fmla="*/ 14 h 1447"/>
                  <a:gd name="T4" fmla="*/ 800 w 1460"/>
                  <a:gd name="T5" fmla="*/ 29 h 1447"/>
                  <a:gd name="T6" fmla="*/ 885 w 1460"/>
                  <a:gd name="T7" fmla="*/ 43 h 1447"/>
                  <a:gd name="T8" fmla="*/ 942 w 1460"/>
                  <a:gd name="T9" fmla="*/ 43 h 1447"/>
                  <a:gd name="T10" fmla="*/ 970 w 1460"/>
                  <a:gd name="T11" fmla="*/ 43 h 1447"/>
                  <a:gd name="T12" fmla="*/ 1041 w 1460"/>
                  <a:gd name="T13" fmla="*/ 57 h 1447"/>
                  <a:gd name="T14" fmla="*/ 1098 w 1460"/>
                  <a:gd name="T15" fmla="*/ 57 h 1447"/>
                  <a:gd name="T16" fmla="*/ 1140 w 1460"/>
                  <a:gd name="T17" fmla="*/ 57 h 1447"/>
                  <a:gd name="T18" fmla="*/ 1197 w 1460"/>
                  <a:gd name="T19" fmla="*/ 100 h 1447"/>
                  <a:gd name="T20" fmla="*/ 1268 w 1460"/>
                  <a:gd name="T21" fmla="*/ 128 h 1447"/>
                  <a:gd name="T22" fmla="*/ 1325 w 1460"/>
                  <a:gd name="T23" fmla="*/ 128 h 1447"/>
                  <a:gd name="T24" fmla="*/ 1353 w 1460"/>
                  <a:gd name="T25" fmla="*/ 170 h 1447"/>
                  <a:gd name="T26" fmla="*/ 1339 w 1460"/>
                  <a:gd name="T27" fmla="*/ 199 h 1447"/>
                  <a:gd name="T28" fmla="*/ 1353 w 1460"/>
                  <a:gd name="T29" fmla="*/ 256 h 1447"/>
                  <a:gd name="T30" fmla="*/ 1367 w 1460"/>
                  <a:gd name="T31" fmla="*/ 284 h 1447"/>
                  <a:gd name="T32" fmla="*/ 1367 w 1460"/>
                  <a:gd name="T33" fmla="*/ 312 h 1447"/>
                  <a:gd name="T34" fmla="*/ 1382 w 1460"/>
                  <a:gd name="T35" fmla="*/ 326 h 1447"/>
                  <a:gd name="T36" fmla="*/ 1424 w 1460"/>
                  <a:gd name="T37" fmla="*/ 326 h 1447"/>
                  <a:gd name="T38" fmla="*/ 1452 w 1460"/>
                  <a:gd name="T39" fmla="*/ 355 h 1447"/>
                  <a:gd name="T40" fmla="*/ 1452 w 1460"/>
                  <a:gd name="T41" fmla="*/ 404 h 1447"/>
                  <a:gd name="T42" fmla="*/ 1410 w 1460"/>
                  <a:gd name="T43" fmla="*/ 446 h 1447"/>
                  <a:gd name="T44" fmla="*/ 1240 w 1460"/>
                  <a:gd name="T45" fmla="*/ 432 h 1447"/>
                  <a:gd name="T46" fmla="*/ 1268 w 1460"/>
                  <a:gd name="T47" fmla="*/ 489 h 1447"/>
                  <a:gd name="T48" fmla="*/ 1268 w 1460"/>
                  <a:gd name="T49" fmla="*/ 545 h 1447"/>
                  <a:gd name="T50" fmla="*/ 1367 w 1460"/>
                  <a:gd name="T51" fmla="*/ 687 h 1447"/>
                  <a:gd name="T52" fmla="*/ 1325 w 1460"/>
                  <a:gd name="T53" fmla="*/ 843 h 1447"/>
                  <a:gd name="T54" fmla="*/ 1282 w 1460"/>
                  <a:gd name="T55" fmla="*/ 985 h 1447"/>
                  <a:gd name="T56" fmla="*/ 1084 w 1460"/>
                  <a:gd name="T57" fmla="*/ 999 h 1447"/>
                  <a:gd name="T58" fmla="*/ 1084 w 1460"/>
                  <a:gd name="T59" fmla="*/ 1056 h 1447"/>
                  <a:gd name="T60" fmla="*/ 1041 w 1460"/>
                  <a:gd name="T61" fmla="*/ 1204 h 1447"/>
                  <a:gd name="T62" fmla="*/ 1041 w 1460"/>
                  <a:gd name="T63" fmla="*/ 1261 h 1447"/>
                  <a:gd name="T64" fmla="*/ 1041 w 1460"/>
                  <a:gd name="T65" fmla="*/ 1303 h 1447"/>
                  <a:gd name="T66" fmla="*/ 1084 w 1460"/>
                  <a:gd name="T67" fmla="*/ 1389 h 1447"/>
                  <a:gd name="T68" fmla="*/ 1084 w 1460"/>
                  <a:gd name="T69" fmla="*/ 1431 h 1447"/>
                  <a:gd name="T70" fmla="*/ 1041 w 1460"/>
                  <a:gd name="T71" fmla="*/ 1431 h 1447"/>
                  <a:gd name="T72" fmla="*/ 942 w 1460"/>
                  <a:gd name="T73" fmla="*/ 1374 h 1447"/>
                  <a:gd name="T74" fmla="*/ 885 w 1460"/>
                  <a:gd name="T75" fmla="*/ 1303 h 1447"/>
                  <a:gd name="T76" fmla="*/ 757 w 1460"/>
                  <a:gd name="T77" fmla="*/ 1204 h 1447"/>
                  <a:gd name="T78" fmla="*/ 743 w 1460"/>
                  <a:gd name="T79" fmla="*/ 1147 h 1447"/>
                  <a:gd name="T80" fmla="*/ 757 w 1460"/>
                  <a:gd name="T81" fmla="*/ 1105 h 1447"/>
                  <a:gd name="T82" fmla="*/ 638 w 1460"/>
                  <a:gd name="T83" fmla="*/ 1080 h 1447"/>
                  <a:gd name="T84" fmla="*/ 468 w 1460"/>
                  <a:gd name="T85" fmla="*/ 1056 h 1447"/>
                  <a:gd name="T86" fmla="*/ 411 w 1460"/>
                  <a:gd name="T87" fmla="*/ 1105 h 1447"/>
                  <a:gd name="T88" fmla="*/ 326 w 1460"/>
                  <a:gd name="T89" fmla="*/ 1070 h 1447"/>
                  <a:gd name="T90" fmla="*/ 212 w 1460"/>
                  <a:gd name="T91" fmla="*/ 957 h 1447"/>
                  <a:gd name="T92" fmla="*/ 42 w 1460"/>
                  <a:gd name="T93" fmla="*/ 815 h 1447"/>
                  <a:gd name="T94" fmla="*/ 28 w 1460"/>
                  <a:gd name="T95" fmla="*/ 716 h 1447"/>
                  <a:gd name="T96" fmla="*/ 42 w 1460"/>
                  <a:gd name="T97" fmla="*/ 673 h 1447"/>
                  <a:gd name="T98" fmla="*/ 71 w 1460"/>
                  <a:gd name="T99" fmla="*/ 588 h 1447"/>
                  <a:gd name="T100" fmla="*/ 85 w 1460"/>
                  <a:gd name="T101" fmla="*/ 545 h 1447"/>
                  <a:gd name="T102" fmla="*/ 85 w 1460"/>
                  <a:gd name="T103" fmla="*/ 517 h 1447"/>
                  <a:gd name="T104" fmla="*/ 99 w 1460"/>
                  <a:gd name="T105" fmla="*/ 460 h 1447"/>
                  <a:gd name="T106" fmla="*/ 113 w 1460"/>
                  <a:gd name="T107" fmla="*/ 432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27"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428" name="Freeform 50"/>
              <p:cNvSpPr>
                <a:spLocks/>
              </p:cNvSpPr>
              <p:nvPr/>
            </p:nvSpPr>
            <p:spPr bwMode="auto">
              <a:xfrm>
                <a:off x="2796" y="3432"/>
                <a:ext cx="1304" cy="1050"/>
              </a:xfrm>
              <a:custGeom>
                <a:avLst/>
                <a:gdLst>
                  <a:gd name="T0" fmla="*/ 1290 w 1304"/>
                  <a:gd name="T1" fmla="*/ 14 h 1148"/>
                  <a:gd name="T2" fmla="*/ 1290 w 1304"/>
                  <a:gd name="T3" fmla="*/ 21 h 1148"/>
                  <a:gd name="T4" fmla="*/ 1290 w 1304"/>
                  <a:gd name="T5" fmla="*/ 49 h 1148"/>
                  <a:gd name="T6" fmla="*/ 1290 w 1304"/>
                  <a:gd name="T7" fmla="*/ 55 h 1148"/>
                  <a:gd name="T8" fmla="*/ 1290 w 1304"/>
                  <a:gd name="T9" fmla="*/ 70 h 1148"/>
                  <a:gd name="T10" fmla="*/ 1304 w 1304"/>
                  <a:gd name="T11" fmla="*/ 83 h 1148"/>
                  <a:gd name="T12" fmla="*/ 1304 w 1304"/>
                  <a:gd name="T13" fmla="*/ 112 h 1148"/>
                  <a:gd name="T14" fmla="*/ 1304 w 1304"/>
                  <a:gd name="T15" fmla="*/ 132 h 1148"/>
                  <a:gd name="T16" fmla="*/ 1304 w 1304"/>
                  <a:gd name="T17" fmla="*/ 166 h 1148"/>
                  <a:gd name="T18" fmla="*/ 1304 w 1304"/>
                  <a:gd name="T19" fmla="*/ 194 h 1148"/>
                  <a:gd name="T20" fmla="*/ 1304 w 1304"/>
                  <a:gd name="T21" fmla="*/ 216 h 1148"/>
                  <a:gd name="T22" fmla="*/ 1304 w 1304"/>
                  <a:gd name="T23" fmla="*/ 236 h 1148"/>
                  <a:gd name="T24" fmla="*/ 1304 w 1304"/>
                  <a:gd name="T25" fmla="*/ 236 h 1148"/>
                  <a:gd name="T26" fmla="*/ 1304 w 1304"/>
                  <a:gd name="T27" fmla="*/ 236 h 1148"/>
                  <a:gd name="T28" fmla="*/ 1304 w 1304"/>
                  <a:gd name="T29" fmla="*/ 243 h 1148"/>
                  <a:gd name="T30" fmla="*/ 1304 w 1304"/>
                  <a:gd name="T31" fmla="*/ 264 h 1148"/>
                  <a:gd name="T32" fmla="*/ 1304 w 1304"/>
                  <a:gd name="T33" fmla="*/ 284 h 1148"/>
                  <a:gd name="T34" fmla="*/ 1304 w 1304"/>
                  <a:gd name="T35" fmla="*/ 312 h 1148"/>
                  <a:gd name="T36" fmla="*/ 1290 w 1304"/>
                  <a:gd name="T37" fmla="*/ 348 h 1148"/>
                  <a:gd name="T38" fmla="*/ 1290 w 1304"/>
                  <a:gd name="T39" fmla="*/ 389 h 1148"/>
                  <a:gd name="T40" fmla="*/ 1290 w 1304"/>
                  <a:gd name="T41" fmla="*/ 416 h 1148"/>
                  <a:gd name="T42" fmla="*/ 1276 w 1304"/>
                  <a:gd name="T43" fmla="*/ 445 h 1148"/>
                  <a:gd name="T44" fmla="*/ 1276 w 1304"/>
                  <a:gd name="T45" fmla="*/ 472 h 1148"/>
                  <a:gd name="T46" fmla="*/ 1276 w 1304"/>
                  <a:gd name="T47" fmla="*/ 506 h 1148"/>
                  <a:gd name="T48" fmla="*/ 1262 w 1304"/>
                  <a:gd name="T49" fmla="*/ 514 h 1148"/>
                  <a:gd name="T50" fmla="*/ 1191 w 1304"/>
                  <a:gd name="T51" fmla="*/ 514 h 1148"/>
                  <a:gd name="T52" fmla="*/ 1120 w 1304"/>
                  <a:gd name="T53" fmla="*/ 506 h 1148"/>
                  <a:gd name="T54" fmla="*/ 1078 w 1304"/>
                  <a:gd name="T55" fmla="*/ 499 h 1148"/>
                  <a:gd name="T56" fmla="*/ 964 w 1304"/>
                  <a:gd name="T57" fmla="*/ 499 h 1148"/>
                  <a:gd name="T58" fmla="*/ 879 w 1304"/>
                  <a:gd name="T59" fmla="*/ 493 h 1148"/>
                  <a:gd name="T60" fmla="*/ 780 w 1304"/>
                  <a:gd name="T61" fmla="*/ 506 h 1148"/>
                  <a:gd name="T62" fmla="*/ 723 w 1304"/>
                  <a:gd name="T63" fmla="*/ 506 h 1148"/>
                  <a:gd name="T64" fmla="*/ 695 w 1304"/>
                  <a:gd name="T65" fmla="*/ 514 h 1148"/>
                  <a:gd name="T66" fmla="*/ 666 w 1304"/>
                  <a:gd name="T67" fmla="*/ 535 h 1148"/>
                  <a:gd name="T68" fmla="*/ 624 w 1304"/>
                  <a:gd name="T69" fmla="*/ 542 h 1148"/>
                  <a:gd name="T70" fmla="*/ 510 w 1304"/>
                  <a:gd name="T71" fmla="*/ 554 h 1148"/>
                  <a:gd name="T72" fmla="*/ 454 w 1304"/>
                  <a:gd name="T73" fmla="*/ 562 h 1148"/>
                  <a:gd name="T74" fmla="*/ 411 w 1304"/>
                  <a:gd name="T75" fmla="*/ 542 h 1148"/>
                  <a:gd name="T76" fmla="*/ 397 w 1304"/>
                  <a:gd name="T77" fmla="*/ 535 h 1148"/>
                  <a:gd name="T78" fmla="*/ 354 w 1304"/>
                  <a:gd name="T79" fmla="*/ 514 h 1148"/>
                  <a:gd name="T80" fmla="*/ 227 w 1304"/>
                  <a:gd name="T81" fmla="*/ 458 h 1148"/>
                  <a:gd name="T82" fmla="*/ 127 w 1304"/>
                  <a:gd name="T83" fmla="*/ 409 h 1148"/>
                  <a:gd name="T84" fmla="*/ 14 w 1304"/>
                  <a:gd name="T85" fmla="*/ 348 h 1148"/>
                  <a:gd name="T86" fmla="*/ 14 w 1304"/>
                  <a:gd name="T87" fmla="*/ 327 h 1148"/>
                  <a:gd name="T88" fmla="*/ 184 w 1304"/>
                  <a:gd name="T89" fmla="*/ 291 h 1148"/>
                  <a:gd name="T90" fmla="*/ 326 w 1304"/>
                  <a:gd name="T91" fmla="*/ 264 h 1148"/>
                  <a:gd name="T92" fmla="*/ 383 w 1304"/>
                  <a:gd name="T93" fmla="*/ 264 h 1148"/>
                  <a:gd name="T94" fmla="*/ 510 w 1304"/>
                  <a:gd name="T95" fmla="*/ 236 h 1148"/>
                  <a:gd name="T96" fmla="*/ 680 w 1304"/>
                  <a:gd name="T97" fmla="*/ 181 h 1148"/>
                  <a:gd name="T98" fmla="*/ 737 w 1304"/>
                  <a:gd name="T99" fmla="*/ 174 h 1148"/>
                  <a:gd name="T100" fmla="*/ 780 w 1304"/>
                  <a:gd name="T101" fmla="*/ 153 h 1148"/>
                  <a:gd name="T102" fmla="*/ 794 w 1304"/>
                  <a:gd name="T103" fmla="*/ 153 h 1148"/>
                  <a:gd name="T104" fmla="*/ 836 w 1304"/>
                  <a:gd name="T105" fmla="*/ 139 h 1148"/>
                  <a:gd name="T106" fmla="*/ 950 w 1304"/>
                  <a:gd name="T107" fmla="*/ 97 h 1148"/>
                  <a:gd name="T108" fmla="*/ 1049 w 1304"/>
                  <a:gd name="T109" fmla="*/ 70 h 1148"/>
                  <a:gd name="T110" fmla="*/ 1063 w 1304"/>
                  <a:gd name="T111" fmla="*/ 62 h 1148"/>
                  <a:gd name="T112" fmla="*/ 1120 w 1304"/>
                  <a:gd name="T113" fmla="*/ 41 h 1148"/>
                  <a:gd name="T114" fmla="*/ 1163 w 1304"/>
                  <a:gd name="T115" fmla="*/ 21 h 1148"/>
                  <a:gd name="T116" fmla="*/ 1177 w 1304"/>
                  <a:gd name="T117" fmla="*/ 6 h 1148"/>
                  <a:gd name="T118" fmla="*/ 1219 w 1304"/>
                  <a:gd name="T119" fmla="*/ 6 h 1148"/>
                  <a:gd name="T120" fmla="*/ 1234 w 1304"/>
                  <a:gd name="T121" fmla="*/ 6 h 1148"/>
                  <a:gd name="T122" fmla="*/ 1248 w 1304"/>
                  <a:gd name="T123" fmla="*/ 6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429" name="Freeform 48"/>
              <p:cNvSpPr>
                <a:spLocks/>
              </p:cNvSpPr>
              <p:nvPr/>
            </p:nvSpPr>
            <p:spPr bwMode="auto">
              <a:xfrm>
                <a:off x="556" y="1829"/>
                <a:ext cx="2664" cy="2171"/>
              </a:xfrm>
              <a:custGeom>
                <a:avLst/>
                <a:gdLst>
                  <a:gd name="T0" fmla="*/ 0 w 2666"/>
                  <a:gd name="T1" fmla="*/ 1837 h 2170"/>
                  <a:gd name="T2" fmla="*/ 57 w 2666"/>
                  <a:gd name="T3" fmla="*/ 1724 h 2170"/>
                  <a:gd name="T4" fmla="*/ 184 w 2666"/>
                  <a:gd name="T5" fmla="*/ 1525 h 2170"/>
                  <a:gd name="T6" fmla="*/ 284 w 2666"/>
                  <a:gd name="T7" fmla="*/ 1369 h 2170"/>
                  <a:gd name="T8" fmla="*/ 383 w 2666"/>
                  <a:gd name="T9" fmla="*/ 1242 h 2170"/>
                  <a:gd name="T10" fmla="*/ 468 w 2666"/>
                  <a:gd name="T11" fmla="*/ 1185 h 2170"/>
                  <a:gd name="T12" fmla="*/ 567 w 2666"/>
                  <a:gd name="T13" fmla="*/ 1142 h 2170"/>
                  <a:gd name="T14" fmla="*/ 829 w 2666"/>
                  <a:gd name="T15" fmla="*/ 1049 h 2170"/>
                  <a:gd name="T16" fmla="*/ 900 w 2666"/>
                  <a:gd name="T17" fmla="*/ 1021 h 2170"/>
                  <a:gd name="T18" fmla="*/ 928 w 2666"/>
                  <a:gd name="T19" fmla="*/ 964 h 2170"/>
                  <a:gd name="T20" fmla="*/ 999 w 2666"/>
                  <a:gd name="T21" fmla="*/ 851 h 2170"/>
                  <a:gd name="T22" fmla="*/ 1041 w 2666"/>
                  <a:gd name="T23" fmla="*/ 794 h 2170"/>
                  <a:gd name="T24" fmla="*/ 1070 w 2666"/>
                  <a:gd name="T25" fmla="*/ 780 h 2170"/>
                  <a:gd name="T26" fmla="*/ 1126 w 2666"/>
                  <a:gd name="T27" fmla="*/ 737 h 2170"/>
                  <a:gd name="T28" fmla="*/ 1197 w 2666"/>
                  <a:gd name="T29" fmla="*/ 695 h 2170"/>
                  <a:gd name="T30" fmla="*/ 1297 w 2666"/>
                  <a:gd name="T31" fmla="*/ 638 h 2170"/>
                  <a:gd name="T32" fmla="*/ 1410 w 2666"/>
                  <a:gd name="T33" fmla="*/ 595 h 2170"/>
                  <a:gd name="T34" fmla="*/ 1524 w 2666"/>
                  <a:gd name="T35" fmla="*/ 553 h 2170"/>
                  <a:gd name="T36" fmla="*/ 1609 w 2666"/>
                  <a:gd name="T37" fmla="*/ 510 h 2170"/>
                  <a:gd name="T38" fmla="*/ 1694 w 2666"/>
                  <a:gd name="T39" fmla="*/ 439 h 2170"/>
                  <a:gd name="T40" fmla="*/ 1736 w 2666"/>
                  <a:gd name="T41" fmla="*/ 340 h 2170"/>
                  <a:gd name="T42" fmla="*/ 1722 w 2666"/>
                  <a:gd name="T43" fmla="*/ 269 h 2170"/>
                  <a:gd name="T44" fmla="*/ 1680 w 2666"/>
                  <a:gd name="T45" fmla="*/ 156 h 2170"/>
                  <a:gd name="T46" fmla="*/ 1651 w 2666"/>
                  <a:gd name="T47" fmla="*/ 56 h 2170"/>
                  <a:gd name="T48" fmla="*/ 1680 w 2666"/>
                  <a:gd name="T49" fmla="*/ 14 h 2170"/>
                  <a:gd name="T50" fmla="*/ 1864 w 2666"/>
                  <a:gd name="T51" fmla="*/ 56 h 2170"/>
                  <a:gd name="T52" fmla="*/ 1907 w 2666"/>
                  <a:gd name="T53" fmla="*/ 70 h 2170"/>
                  <a:gd name="T54" fmla="*/ 1935 w 2666"/>
                  <a:gd name="T55" fmla="*/ 85 h 2170"/>
                  <a:gd name="T56" fmla="*/ 1963 w 2666"/>
                  <a:gd name="T57" fmla="*/ 99 h 2170"/>
                  <a:gd name="T58" fmla="*/ 1998 w 2666"/>
                  <a:gd name="T59" fmla="*/ 127 h 2170"/>
                  <a:gd name="T60" fmla="*/ 2026 w 2666"/>
                  <a:gd name="T61" fmla="*/ 156 h 2170"/>
                  <a:gd name="T62" fmla="*/ 2040 w 2666"/>
                  <a:gd name="T63" fmla="*/ 170 h 2170"/>
                  <a:gd name="T64" fmla="*/ 2083 w 2666"/>
                  <a:gd name="T65" fmla="*/ 226 h 2170"/>
                  <a:gd name="T66" fmla="*/ 2111 w 2666"/>
                  <a:gd name="T67" fmla="*/ 269 h 2170"/>
                  <a:gd name="T68" fmla="*/ 2154 w 2666"/>
                  <a:gd name="T69" fmla="*/ 297 h 2170"/>
                  <a:gd name="T70" fmla="*/ 2196 w 2666"/>
                  <a:gd name="T71" fmla="*/ 340 h 2170"/>
                  <a:gd name="T72" fmla="*/ 2239 w 2666"/>
                  <a:gd name="T73" fmla="*/ 411 h 2170"/>
                  <a:gd name="T74" fmla="*/ 2267 w 2666"/>
                  <a:gd name="T75" fmla="*/ 453 h 2170"/>
                  <a:gd name="T76" fmla="*/ 2310 w 2666"/>
                  <a:gd name="T77" fmla="*/ 510 h 2170"/>
                  <a:gd name="T78" fmla="*/ 2338 w 2666"/>
                  <a:gd name="T79" fmla="*/ 553 h 2170"/>
                  <a:gd name="T80" fmla="*/ 2395 w 2666"/>
                  <a:gd name="T81" fmla="*/ 624 h 2170"/>
                  <a:gd name="T82" fmla="*/ 2423 w 2666"/>
                  <a:gd name="T83" fmla="*/ 680 h 2170"/>
                  <a:gd name="T84" fmla="*/ 2452 w 2666"/>
                  <a:gd name="T85" fmla="*/ 709 h 2170"/>
                  <a:gd name="T86" fmla="*/ 2480 w 2666"/>
                  <a:gd name="T87" fmla="*/ 765 h 2170"/>
                  <a:gd name="T88" fmla="*/ 2537 w 2666"/>
                  <a:gd name="T89" fmla="*/ 836 h 2170"/>
                  <a:gd name="T90" fmla="*/ 2565 w 2666"/>
                  <a:gd name="T91" fmla="*/ 879 h 2170"/>
                  <a:gd name="T92" fmla="*/ 2650 w 2666"/>
                  <a:gd name="T93" fmla="*/ 1007 h 2170"/>
                  <a:gd name="T94" fmla="*/ 2494 w 2666"/>
                  <a:gd name="T95" fmla="*/ 1128 h 2170"/>
                  <a:gd name="T96" fmla="*/ 2381 w 2666"/>
                  <a:gd name="T97" fmla="*/ 1213 h 2170"/>
                  <a:gd name="T98" fmla="*/ 2225 w 2666"/>
                  <a:gd name="T99" fmla="*/ 1312 h 2170"/>
                  <a:gd name="T100" fmla="*/ 2125 w 2666"/>
                  <a:gd name="T101" fmla="*/ 1383 h 2170"/>
                  <a:gd name="T102" fmla="*/ 1998 w 2666"/>
                  <a:gd name="T103" fmla="*/ 1454 h 2170"/>
                  <a:gd name="T104" fmla="*/ 1736 w 2666"/>
                  <a:gd name="T105" fmla="*/ 1596 h 2170"/>
                  <a:gd name="T106" fmla="*/ 1481 w 2666"/>
                  <a:gd name="T107" fmla="*/ 1738 h 2170"/>
                  <a:gd name="T108" fmla="*/ 1339 w 2666"/>
                  <a:gd name="T109" fmla="*/ 1795 h 2170"/>
                  <a:gd name="T110" fmla="*/ 1212 w 2666"/>
                  <a:gd name="T111" fmla="*/ 1852 h 2170"/>
                  <a:gd name="T112" fmla="*/ 1098 w 2666"/>
                  <a:gd name="T113" fmla="*/ 1908 h 2170"/>
                  <a:gd name="T114" fmla="*/ 539 w 2666"/>
                  <a:gd name="T115" fmla="*/ 2093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30"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431"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432" name="Freeform 45"/>
              <p:cNvSpPr>
                <a:spLocks/>
              </p:cNvSpPr>
              <p:nvPr/>
            </p:nvSpPr>
            <p:spPr bwMode="auto">
              <a:xfrm>
                <a:off x="6311" y="2169"/>
                <a:ext cx="1475" cy="1512"/>
              </a:xfrm>
              <a:custGeom>
                <a:avLst/>
                <a:gdLst>
                  <a:gd name="T0" fmla="*/ 894 w 1475"/>
                  <a:gd name="T1" fmla="*/ 30 h 1603"/>
                  <a:gd name="T2" fmla="*/ 964 w 1475"/>
                  <a:gd name="T3" fmla="*/ 38 h 1603"/>
                  <a:gd name="T4" fmla="*/ 1021 w 1475"/>
                  <a:gd name="T5" fmla="*/ 75 h 1603"/>
                  <a:gd name="T6" fmla="*/ 1035 w 1475"/>
                  <a:gd name="T7" fmla="*/ 97 h 1603"/>
                  <a:gd name="T8" fmla="*/ 1035 w 1475"/>
                  <a:gd name="T9" fmla="*/ 134 h 1603"/>
                  <a:gd name="T10" fmla="*/ 1035 w 1475"/>
                  <a:gd name="T11" fmla="*/ 164 h 1603"/>
                  <a:gd name="T12" fmla="*/ 1021 w 1475"/>
                  <a:gd name="T13" fmla="*/ 192 h 1603"/>
                  <a:gd name="T14" fmla="*/ 1007 w 1475"/>
                  <a:gd name="T15" fmla="*/ 229 h 1603"/>
                  <a:gd name="T16" fmla="*/ 979 w 1475"/>
                  <a:gd name="T17" fmla="*/ 255 h 1603"/>
                  <a:gd name="T18" fmla="*/ 1007 w 1475"/>
                  <a:gd name="T19" fmla="*/ 291 h 1603"/>
                  <a:gd name="T20" fmla="*/ 1064 w 1475"/>
                  <a:gd name="T21" fmla="*/ 244 h 1603"/>
                  <a:gd name="T22" fmla="*/ 1120 w 1475"/>
                  <a:gd name="T23" fmla="*/ 224 h 1603"/>
                  <a:gd name="T24" fmla="*/ 1191 w 1475"/>
                  <a:gd name="T25" fmla="*/ 224 h 1603"/>
                  <a:gd name="T26" fmla="*/ 1248 w 1475"/>
                  <a:gd name="T27" fmla="*/ 229 h 1603"/>
                  <a:gd name="T28" fmla="*/ 1305 w 1475"/>
                  <a:gd name="T29" fmla="*/ 229 h 1603"/>
                  <a:gd name="T30" fmla="*/ 1404 w 1475"/>
                  <a:gd name="T31" fmla="*/ 216 h 1603"/>
                  <a:gd name="T32" fmla="*/ 1475 w 1475"/>
                  <a:gd name="T33" fmla="*/ 216 h 1603"/>
                  <a:gd name="T34" fmla="*/ 1461 w 1475"/>
                  <a:gd name="T35" fmla="*/ 255 h 1603"/>
                  <a:gd name="T36" fmla="*/ 1418 w 1475"/>
                  <a:gd name="T37" fmla="*/ 328 h 1603"/>
                  <a:gd name="T38" fmla="*/ 1248 w 1475"/>
                  <a:gd name="T39" fmla="*/ 380 h 1603"/>
                  <a:gd name="T40" fmla="*/ 1177 w 1475"/>
                  <a:gd name="T41" fmla="*/ 380 h 1603"/>
                  <a:gd name="T42" fmla="*/ 1177 w 1475"/>
                  <a:gd name="T43" fmla="*/ 388 h 1603"/>
                  <a:gd name="T44" fmla="*/ 1248 w 1475"/>
                  <a:gd name="T45" fmla="*/ 417 h 1603"/>
                  <a:gd name="T46" fmla="*/ 1291 w 1475"/>
                  <a:gd name="T47" fmla="*/ 440 h 1603"/>
                  <a:gd name="T48" fmla="*/ 1234 w 1475"/>
                  <a:gd name="T49" fmla="*/ 485 h 1603"/>
                  <a:gd name="T50" fmla="*/ 1149 w 1475"/>
                  <a:gd name="T51" fmla="*/ 515 h 1603"/>
                  <a:gd name="T52" fmla="*/ 1064 w 1475"/>
                  <a:gd name="T53" fmla="*/ 552 h 1603"/>
                  <a:gd name="T54" fmla="*/ 1007 w 1475"/>
                  <a:gd name="T55" fmla="*/ 582 h 1603"/>
                  <a:gd name="T56" fmla="*/ 950 w 1475"/>
                  <a:gd name="T57" fmla="*/ 582 h 1603"/>
                  <a:gd name="T58" fmla="*/ 908 w 1475"/>
                  <a:gd name="T59" fmla="*/ 589 h 1603"/>
                  <a:gd name="T60" fmla="*/ 879 w 1475"/>
                  <a:gd name="T61" fmla="*/ 620 h 1603"/>
                  <a:gd name="T62" fmla="*/ 794 w 1475"/>
                  <a:gd name="T63" fmla="*/ 723 h 1603"/>
                  <a:gd name="T64" fmla="*/ 738 w 1475"/>
                  <a:gd name="T65" fmla="*/ 783 h 1603"/>
                  <a:gd name="T66" fmla="*/ 624 w 1475"/>
                  <a:gd name="T67" fmla="*/ 821 h 1603"/>
                  <a:gd name="T68" fmla="*/ 567 w 1475"/>
                  <a:gd name="T69" fmla="*/ 821 h 1603"/>
                  <a:gd name="T70" fmla="*/ 496 w 1475"/>
                  <a:gd name="T71" fmla="*/ 806 h 1603"/>
                  <a:gd name="T72" fmla="*/ 511 w 1475"/>
                  <a:gd name="T73" fmla="*/ 821 h 1603"/>
                  <a:gd name="T74" fmla="*/ 525 w 1475"/>
                  <a:gd name="T75" fmla="*/ 828 h 1603"/>
                  <a:gd name="T76" fmla="*/ 454 w 1475"/>
                  <a:gd name="T77" fmla="*/ 821 h 1603"/>
                  <a:gd name="T78" fmla="*/ 411 w 1475"/>
                  <a:gd name="T79" fmla="*/ 821 h 1603"/>
                  <a:gd name="T80" fmla="*/ 284 w 1475"/>
                  <a:gd name="T81" fmla="*/ 828 h 1603"/>
                  <a:gd name="T82" fmla="*/ 184 w 1475"/>
                  <a:gd name="T83" fmla="*/ 843 h 1603"/>
                  <a:gd name="T84" fmla="*/ 14 w 1475"/>
                  <a:gd name="T85" fmla="*/ 731 h 1603"/>
                  <a:gd name="T86" fmla="*/ 43 w 1475"/>
                  <a:gd name="T87" fmla="*/ 440 h 1603"/>
                  <a:gd name="T88" fmla="*/ 57 w 1475"/>
                  <a:gd name="T89" fmla="*/ 244 h 1603"/>
                  <a:gd name="T90" fmla="*/ 142 w 1475"/>
                  <a:gd name="T91" fmla="*/ 149 h 1603"/>
                  <a:gd name="T92" fmla="*/ 326 w 1475"/>
                  <a:gd name="T93" fmla="*/ 142 h 1603"/>
                  <a:gd name="T94" fmla="*/ 369 w 1475"/>
                  <a:gd name="T95" fmla="*/ 260 h 1603"/>
                  <a:gd name="T96" fmla="*/ 411 w 1475"/>
                  <a:gd name="T97" fmla="*/ 306 h 1603"/>
                  <a:gd name="T98" fmla="*/ 496 w 1475"/>
                  <a:gd name="T99" fmla="*/ 343 h 1603"/>
                  <a:gd name="T100" fmla="*/ 567 w 1475"/>
                  <a:gd name="T101" fmla="*/ 321 h 1603"/>
                  <a:gd name="T102" fmla="*/ 610 w 1475"/>
                  <a:gd name="T103" fmla="*/ 240 h 1603"/>
                  <a:gd name="T104" fmla="*/ 638 w 1475"/>
                  <a:gd name="T105" fmla="*/ 187 h 1603"/>
                  <a:gd name="T106" fmla="*/ 596 w 1475"/>
                  <a:gd name="T107" fmla="*/ 142 h 1603"/>
                  <a:gd name="T108" fmla="*/ 695 w 1475"/>
                  <a:gd name="T109" fmla="*/ 142 h 1603"/>
                  <a:gd name="T110" fmla="*/ 879 w 1475"/>
                  <a:gd name="T111" fmla="*/ 149 h 1603"/>
                  <a:gd name="T112" fmla="*/ 908 w 1475"/>
                  <a:gd name="T113" fmla="*/ 111 h 1603"/>
                  <a:gd name="T114" fmla="*/ 851 w 1475"/>
                  <a:gd name="T115" fmla="*/ 105 h 1603"/>
                  <a:gd name="T116" fmla="*/ 894 w 1475"/>
                  <a:gd name="T117" fmla="*/ 97 h 1603"/>
                  <a:gd name="T118" fmla="*/ 865 w 1475"/>
                  <a:gd name="T119" fmla="*/ 82 h 1603"/>
                  <a:gd name="T120" fmla="*/ 894 w 1475"/>
                  <a:gd name="T121" fmla="*/ 52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33" name="Freeform 44"/>
              <p:cNvSpPr>
                <a:spLocks/>
              </p:cNvSpPr>
              <p:nvPr/>
            </p:nvSpPr>
            <p:spPr bwMode="auto">
              <a:xfrm>
                <a:off x="4381" y="4116"/>
                <a:ext cx="994" cy="1317"/>
              </a:xfrm>
              <a:custGeom>
                <a:avLst/>
                <a:gdLst>
                  <a:gd name="T0" fmla="*/ 973 w 993"/>
                  <a:gd name="T1" fmla="*/ 156 h 1319"/>
                  <a:gd name="T2" fmla="*/ 958 w 993"/>
                  <a:gd name="T3" fmla="*/ 212 h 1319"/>
                  <a:gd name="T4" fmla="*/ 902 w 993"/>
                  <a:gd name="T5" fmla="*/ 374 h 1319"/>
                  <a:gd name="T6" fmla="*/ 888 w 993"/>
                  <a:gd name="T7" fmla="*/ 417 h 1319"/>
                  <a:gd name="T8" fmla="*/ 873 w 993"/>
                  <a:gd name="T9" fmla="*/ 488 h 1319"/>
                  <a:gd name="T10" fmla="*/ 859 w 993"/>
                  <a:gd name="T11" fmla="*/ 559 h 1319"/>
                  <a:gd name="T12" fmla="*/ 845 w 993"/>
                  <a:gd name="T13" fmla="*/ 587 h 1319"/>
                  <a:gd name="T14" fmla="*/ 845 w 993"/>
                  <a:gd name="T15" fmla="*/ 616 h 1319"/>
                  <a:gd name="T16" fmla="*/ 831 w 993"/>
                  <a:gd name="T17" fmla="*/ 644 h 1319"/>
                  <a:gd name="T18" fmla="*/ 817 w 993"/>
                  <a:gd name="T19" fmla="*/ 715 h 1319"/>
                  <a:gd name="T20" fmla="*/ 788 w 993"/>
                  <a:gd name="T21" fmla="*/ 786 h 1319"/>
                  <a:gd name="T22" fmla="*/ 788 w 993"/>
                  <a:gd name="T23" fmla="*/ 828 h 1319"/>
                  <a:gd name="T24" fmla="*/ 774 w 993"/>
                  <a:gd name="T25" fmla="*/ 857 h 1319"/>
                  <a:gd name="T26" fmla="*/ 774 w 993"/>
                  <a:gd name="T27" fmla="*/ 885 h 1319"/>
                  <a:gd name="T28" fmla="*/ 760 w 993"/>
                  <a:gd name="T29" fmla="*/ 899 h 1319"/>
                  <a:gd name="T30" fmla="*/ 760 w 993"/>
                  <a:gd name="T31" fmla="*/ 928 h 1319"/>
                  <a:gd name="T32" fmla="*/ 746 w 993"/>
                  <a:gd name="T33" fmla="*/ 942 h 1319"/>
                  <a:gd name="T34" fmla="*/ 746 w 993"/>
                  <a:gd name="T35" fmla="*/ 956 h 1319"/>
                  <a:gd name="T36" fmla="*/ 746 w 993"/>
                  <a:gd name="T37" fmla="*/ 982 h 1319"/>
                  <a:gd name="T38" fmla="*/ 732 w 993"/>
                  <a:gd name="T39" fmla="*/ 1005 h 1319"/>
                  <a:gd name="T40" fmla="*/ 732 w 993"/>
                  <a:gd name="T41" fmla="*/ 1019 h 1319"/>
                  <a:gd name="T42" fmla="*/ 717 w 993"/>
                  <a:gd name="T43" fmla="*/ 1047 h 1319"/>
                  <a:gd name="T44" fmla="*/ 703 w 993"/>
                  <a:gd name="T45" fmla="*/ 1090 h 1319"/>
                  <a:gd name="T46" fmla="*/ 703 w 993"/>
                  <a:gd name="T47" fmla="*/ 1118 h 1319"/>
                  <a:gd name="T48" fmla="*/ 689 w 993"/>
                  <a:gd name="T49" fmla="*/ 1147 h 1319"/>
                  <a:gd name="T50" fmla="*/ 661 w 993"/>
                  <a:gd name="T51" fmla="*/ 1175 h 1319"/>
                  <a:gd name="T52" fmla="*/ 632 w 993"/>
                  <a:gd name="T53" fmla="*/ 1203 h 1319"/>
                  <a:gd name="T54" fmla="*/ 604 w 993"/>
                  <a:gd name="T55" fmla="*/ 1246 h 1319"/>
                  <a:gd name="T56" fmla="*/ 604 w 993"/>
                  <a:gd name="T57" fmla="*/ 1260 h 1319"/>
                  <a:gd name="T58" fmla="*/ 576 w 993"/>
                  <a:gd name="T59" fmla="*/ 1274 h 1319"/>
                  <a:gd name="T60" fmla="*/ 561 w 993"/>
                  <a:gd name="T61" fmla="*/ 1288 h 1319"/>
                  <a:gd name="T62" fmla="*/ 533 w 993"/>
                  <a:gd name="T63" fmla="*/ 1303 h 1319"/>
                  <a:gd name="T64" fmla="*/ 505 w 993"/>
                  <a:gd name="T65" fmla="*/ 1303 h 1319"/>
                  <a:gd name="T66" fmla="*/ 468 w 993"/>
                  <a:gd name="T67" fmla="*/ 1303 h 1319"/>
                  <a:gd name="T68" fmla="*/ 426 w 993"/>
                  <a:gd name="T69" fmla="*/ 1303 h 1319"/>
                  <a:gd name="T70" fmla="*/ 397 w 993"/>
                  <a:gd name="T71" fmla="*/ 1303 h 1319"/>
                  <a:gd name="T72" fmla="*/ 241 w 993"/>
                  <a:gd name="T73" fmla="*/ 1246 h 1319"/>
                  <a:gd name="T74" fmla="*/ 213 w 993"/>
                  <a:gd name="T75" fmla="*/ 1246 h 1319"/>
                  <a:gd name="T76" fmla="*/ 156 w 993"/>
                  <a:gd name="T77" fmla="*/ 1218 h 1319"/>
                  <a:gd name="T78" fmla="*/ 114 w 993"/>
                  <a:gd name="T79" fmla="*/ 1203 h 1319"/>
                  <a:gd name="T80" fmla="*/ 100 w 993"/>
                  <a:gd name="T81" fmla="*/ 1203 h 1319"/>
                  <a:gd name="T82" fmla="*/ 85 w 993"/>
                  <a:gd name="T83" fmla="*/ 1203 h 1319"/>
                  <a:gd name="T84" fmla="*/ 57 w 993"/>
                  <a:gd name="T85" fmla="*/ 1189 h 1319"/>
                  <a:gd name="T86" fmla="*/ 14 w 993"/>
                  <a:gd name="T87" fmla="*/ 1175 h 1319"/>
                  <a:gd name="T88" fmla="*/ 0 w 993"/>
                  <a:gd name="T89" fmla="*/ 1161 h 1319"/>
                  <a:gd name="T90" fmla="*/ 57 w 993"/>
                  <a:gd name="T91" fmla="*/ 1005 h 1319"/>
                  <a:gd name="T92" fmla="*/ 57 w 993"/>
                  <a:gd name="T93" fmla="*/ 970 h 1319"/>
                  <a:gd name="T94" fmla="*/ 128 w 993"/>
                  <a:gd name="T95" fmla="*/ 956 h 1319"/>
                  <a:gd name="T96" fmla="*/ 156 w 993"/>
                  <a:gd name="T97" fmla="*/ 743 h 1319"/>
                  <a:gd name="T98" fmla="*/ 170 w 993"/>
                  <a:gd name="T99" fmla="*/ 672 h 1319"/>
                  <a:gd name="T100" fmla="*/ 185 w 993"/>
                  <a:gd name="T101" fmla="*/ 460 h 1319"/>
                  <a:gd name="T102" fmla="*/ 284 w 993"/>
                  <a:gd name="T103" fmla="*/ 389 h 1319"/>
                  <a:gd name="T104" fmla="*/ 383 w 993"/>
                  <a:gd name="T105" fmla="*/ 403 h 1319"/>
                  <a:gd name="T106" fmla="*/ 440 w 993"/>
                  <a:gd name="T107" fmla="*/ 403 h 1319"/>
                  <a:gd name="T108" fmla="*/ 519 w 993"/>
                  <a:gd name="T109" fmla="*/ 198 h 1319"/>
                  <a:gd name="T110" fmla="*/ 547 w 993"/>
                  <a:gd name="T111" fmla="*/ 0 h 1319"/>
                  <a:gd name="T112" fmla="*/ 746 w 993"/>
                  <a:gd name="T113" fmla="*/ 28 h 1319"/>
                  <a:gd name="T114" fmla="*/ 817 w 993"/>
                  <a:gd name="T115" fmla="*/ 42 h 1319"/>
                  <a:gd name="T116" fmla="*/ 930 w 993"/>
                  <a:gd name="T117" fmla="*/ 56 h 1319"/>
                  <a:gd name="T118" fmla="*/ 987 w 993"/>
                  <a:gd name="T119" fmla="*/ 85 h 1319"/>
                  <a:gd name="T120" fmla="*/ 987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34"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solidFill>
                    <a:prstClr val="black"/>
                  </a:solidFill>
                </a:endParaRPr>
              </a:p>
            </p:txBody>
          </p:sp>
          <p:sp>
            <p:nvSpPr>
              <p:cNvPr id="435"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36" name="Freeform 41"/>
              <p:cNvSpPr>
                <a:spLocks/>
              </p:cNvSpPr>
              <p:nvPr/>
            </p:nvSpPr>
            <p:spPr bwMode="auto">
              <a:xfrm>
                <a:off x="5262" y="3773"/>
                <a:ext cx="1205" cy="832"/>
              </a:xfrm>
              <a:custGeom>
                <a:avLst/>
                <a:gdLst>
                  <a:gd name="T0" fmla="*/ 723 w 1205"/>
                  <a:gd name="T1" fmla="*/ 73 h 865"/>
                  <a:gd name="T2" fmla="*/ 751 w 1205"/>
                  <a:gd name="T3" fmla="*/ 82 h 865"/>
                  <a:gd name="T4" fmla="*/ 822 w 1205"/>
                  <a:gd name="T5" fmla="*/ 82 h 865"/>
                  <a:gd name="T6" fmla="*/ 865 w 1205"/>
                  <a:gd name="T7" fmla="*/ 90 h 865"/>
                  <a:gd name="T8" fmla="*/ 936 w 1205"/>
                  <a:gd name="T9" fmla="*/ 109 h 865"/>
                  <a:gd name="T10" fmla="*/ 1021 w 1205"/>
                  <a:gd name="T11" fmla="*/ 127 h 865"/>
                  <a:gd name="T12" fmla="*/ 1205 w 1205"/>
                  <a:gd name="T13" fmla="*/ 163 h 865"/>
                  <a:gd name="T14" fmla="*/ 1191 w 1205"/>
                  <a:gd name="T15" fmla="*/ 199 h 865"/>
                  <a:gd name="T16" fmla="*/ 1205 w 1205"/>
                  <a:gd name="T17" fmla="*/ 209 h 865"/>
                  <a:gd name="T18" fmla="*/ 1205 w 1205"/>
                  <a:gd name="T19" fmla="*/ 227 h 865"/>
                  <a:gd name="T20" fmla="*/ 1191 w 1205"/>
                  <a:gd name="T21" fmla="*/ 255 h 865"/>
                  <a:gd name="T22" fmla="*/ 1177 w 1205"/>
                  <a:gd name="T23" fmla="*/ 280 h 865"/>
                  <a:gd name="T24" fmla="*/ 1163 w 1205"/>
                  <a:gd name="T25" fmla="*/ 309 h 865"/>
                  <a:gd name="T26" fmla="*/ 1163 w 1205"/>
                  <a:gd name="T27" fmla="*/ 363 h 865"/>
                  <a:gd name="T28" fmla="*/ 1163 w 1205"/>
                  <a:gd name="T29" fmla="*/ 390 h 865"/>
                  <a:gd name="T30" fmla="*/ 1148 w 1205"/>
                  <a:gd name="T31" fmla="*/ 408 h 865"/>
                  <a:gd name="T32" fmla="*/ 1134 w 1205"/>
                  <a:gd name="T33" fmla="*/ 445 h 865"/>
                  <a:gd name="T34" fmla="*/ 992 w 1205"/>
                  <a:gd name="T35" fmla="*/ 481 h 865"/>
                  <a:gd name="T36" fmla="*/ 950 w 1205"/>
                  <a:gd name="T37" fmla="*/ 551 h 865"/>
                  <a:gd name="T38" fmla="*/ 921 w 1205"/>
                  <a:gd name="T39" fmla="*/ 545 h 865"/>
                  <a:gd name="T40" fmla="*/ 893 w 1205"/>
                  <a:gd name="T41" fmla="*/ 545 h 865"/>
                  <a:gd name="T42" fmla="*/ 851 w 1205"/>
                  <a:gd name="T43" fmla="*/ 545 h 865"/>
                  <a:gd name="T44" fmla="*/ 822 w 1205"/>
                  <a:gd name="T45" fmla="*/ 545 h 865"/>
                  <a:gd name="T46" fmla="*/ 765 w 1205"/>
                  <a:gd name="T47" fmla="*/ 535 h 865"/>
                  <a:gd name="T48" fmla="*/ 737 w 1205"/>
                  <a:gd name="T49" fmla="*/ 535 h 865"/>
                  <a:gd name="T50" fmla="*/ 723 w 1205"/>
                  <a:gd name="T51" fmla="*/ 535 h 865"/>
                  <a:gd name="T52" fmla="*/ 680 w 1205"/>
                  <a:gd name="T53" fmla="*/ 535 h 865"/>
                  <a:gd name="T54" fmla="*/ 652 w 1205"/>
                  <a:gd name="T55" fmla="*/ 526 h 865"/>
                  <a:gd name="T56" fmla="*/ 581 w 1205"/>
                  <a:gd name="T57" fmla="*/ 526 h 865"/>
                  <a:gd name="T58" fmla="*/ 496 w 1205"/>
                  <a:gd name="T59" fmla="*/ 517 h 865"/>
                  <a:gd name="T60" fmla="*/ 468 w 1205"/>
                  <a:gd name="T61" fmla="*/ 517 h 865"/>
                  <a:gd name="T62" fmla="*/ 425 w 1205"/>
                  <a:gd name="T63" fmla="*/ 517 h 865"/>
                  <a:gd name="T64" fmla="*/ 397 w 1205"/>
                  <a:gd name="T65" fmla="*/ 517 h 865"/>
                  <a:gd name="T66" fmla="*/ 312 w 1205"/>
                  <a:gd name="T67" fmla="*/ 508 h 865"/>
                  <a:gd name="T68" fmla="*/ 283 w 1205"/>
                  <a:gd name="T69" fmla="*/ 508 h 865"/>
                  <a:gd name="T70" fmla="*/ 198 w 1205"/>
                  <a:gd name="T71" fmla="*/ 517 h 865"/>
                  <a:gd name="T72" fmla="*/ 113 w 1205"/>
                  <a:gd name="T73" fmla="*/ 517 h 865"/>
                  <a:gd name="T74" fmla="*/ 85 w 1205"/>
                  <a:gd name="T75" fmla="*/ 517 h 865"/>
                  <a:gd name="T76" fmla="*/ 70 w 1205"/>
                  <a:gd name="T77" fmla="*/ 517 h 865"/>
                  <a:gd name="T78" fmla="*/ 42 w 1205"/>
                  <a:gd name="T79" fmla="*/ 517 h 865"/>
                  <a:gd name="T80" fmla="*/ 14 w 1205"/>
                  <a:gd name="T81" fmla="*/ 517 h 865"/>
                  <a:gd name="T82" fmla="*/ 0 w 1205"/>
                  <a:gd name="T83" fmla="*/ 499 h 865"/>
                  <a:gd name="T84" fmla="*/ 28 w 1205"/>
                  <a:gd name="T85" fmla="*/ 463 h 865"/>
                  <a:gd name="T86" fmla="*/ 85 w 1205"/>
                  <a:gd name="T87" fmla="*/ 336 h 865"/>
                  <a:gd name="T88" fmla="*/ 99 w 1205"/>
                  <a:gd name="T89" fmla="*/ 290 h 865"/>
                  <a:gd name="T90" fmla="*/ 113 w 1205"/>
                  <a:gd name="T91" fmla="*/ 263 h 865"/>
                  <a:gd name="T92" fmla="*/ 141 w 1205"/>
                  <a:gd name="T93" fmla="*/ 182 h 865"/>
                  <a:gd name="T94" fmla="*/ 141 w 1205"/>
                  <a:gd name="T95" fmla="*/ 154 h 865"/>
                  <a:gd name="T96" fmla="*/ 141 w 1205"/>
                  <a:gd name="T97" fmla="*/ 127 h 865"/>
                  <a:gd name="T98" fmla="*/ 141 w 1205"/>
                  <a:gd name="T99" fmla="*/ 109 h 865"/>
                  <a:gd name="T100" fmla="*/ 141 w 1205"/>
                  <a:gd name="T101" fmla="*/ 73 h 865"/>
                  <a:gd name="T102" fmla="*/ 269 w 1205"/>
                  <a:gd name="T103" fmla="*/ 63 h 865"/>
                  <a:gd name="T104" fmla="*/ 354 w 1205"/>
                  <a:gd name="T105" fmla="*/ 63 h 865"/>
                  <a:gd name="T106" fmla="*/ 368 w 1205"/>
                  <a:gd name="T107" fmla="*/ 46 h 865"/>
                  <a:gd name="T108" fmla="*/ 368 w 1205"/>
                  <a:gd name="T109" fmla="*/ 13 h 865"/>
                  <a:gd name="T110" fmla="*/ 581 w 1205"/>
                  <a:gd name="T111" fmla="*/ 63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37"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38" name="Freeform 39"/>
              <p:cNvSpPr>
                <a:spLocks/>
              </p:cNvSpPr>
              <p:nvPr/>
            </p:nvSpPr>
            <p:spPr bwMode="auto">
              <a:xfrm>
                <a:off x="2779" y="2823"/>
                <a:ext cx="1065" cy="1148"/>
              </a:xfrm>
              <a:custGeom>
                <a:avLst/>
                <a:gdLst>
                  <a:gd name="T0" fmla="*/ 618 w 1063"/>
                  <a:gd name="T1" fmla="*/ 212 h 1149"/>
                  <a:gd name="T2" fmla="*/ 646 w 1063"/>
                  <a:gd name="T3" fmla="*/ 227 h 1149"/>
                  <a:gd name="T4" fmla="*/ 660 w 1063"/>
                  <a:gd name="T5" fmla="*/ 241 h 1149"/>
                  <a:gd name="T6" fmla="*/ 774 w 1063"/>
                  <a:gd name="T7" fmla="*/ 297 h 1149"/>
                  <a:gd name="T8" fmla="*/ 838 w 1063"/>
                  <a:gd name="T9" fmla="*/ 283 h 1149"/>
                  <a:gd name="T10" fmla="*/ 909 w 1063"/>
                  <a:gd name="T11" fmla="*/ 241 h 1149"/>
                  <a:gd name="T12" fmla="*/ 966 w 1063"/>
                  <a:gd name="T13" fmla="*/ 198 h 1149"/>
                  <a:gd name="T14" fmla="*/ 1065 w 1063"/>
                  <a:gd name="T15" fmla="*/ 184 h 1149"/>
                  <a:gd name="T16" fmla="*/ 1065 w 1063"/>
                  <a:gd name="T17" fmla="*/ 198 h 1149"/>
                  <a:gd name="T18" fmla="*/ 1051 w 1063"/>
                  <a:gd name="T19" fmla="*/ 241 h 1149"/>
                  <a:gd name="T20" fmla="*/ 1037 w 1063"/>
                  <a:gd name="T21" fmla="*/ 283 h 1149"/>
                  <a:gd name="T22" fmla="*/ 1023 w 1063"/>
                  <a:gd name="T23" fmla="*/ 297 h 1149"/>
                  <a:gd name="T24" fmla="*/ 1023 w 1063"/>
                  <a:gd name="T25" fmla="*/ 340 h 1149"/>
                  <a:gd name="T26" fmla="*/ 1023 w 1063"/>
                  <a:gd name="T27" fmla="*/ 368 h 1149"/>
                  <a:gd name="T28" fmla="*/ 1037 w 1063"/>
                  <a:gd name="T29" fmla="*/ 397 h 1149"/>
                  <a:gd name="T30" fmla="*/ 1065 w 1063"/>
                  <a:gd name="T31" fmla="*/ 524 h 1149"/>
                  <a:gd name="T32" fmla="*/ 1079 w 1063"/>
                  <a:gd name="T33" fmla="*/ 567 h 1149"/>
                  <a:gd name="T34" fmla="*/ 1037 w 1063"/>
                  <a:gd name="T35" fmla="*/ 574 h 1149"/>
                  <a:gd name="T36" fmla="*/ 994 w 1063"/>
                  <a:gd name="T37" fmla="*/ 602 h 1149"/>
                  <a:gd name="T38" fmla="*/ 980 w 1063"/>
                  <a:gd name="T39" fmla="*/ 616 h 1149"/>
                  <a:gd name="T40" fmla="*/ 938 w 1063"/>
                  <a:gd name="T41" fmla="*/ 644 h 1149"/>
                  <a:gd name="T42" fmla="*/ 895 w 1063"/>
                  <a:gd name="T43" fmla="*/ 687 h 1149"/>
                  <a:gd name="T44" fmla="*/ 788 w 1063"/>
                  <a:gd name="T45" fmla="*/ 800 h 1149"/>
                  <a:gd name="T46" fmla="*/ 745 w 1063"/>
                  <a:gd name="T47" fmla="*/ 871 h 1149"/>
                  <a:gd name="T48" fmla="*/ 717 w 1063"/>
                  <a:gd name="T49" fmla="*/ 914 h 1149"/>
                  <a:gd name="T50" fmla="*/ 504 w 1063"/>
                  <a:gd name="T51" fmla="*/ 1084 h 1149"/>
                  <a:gd name="T52" fmla="*/ 376 w 1063"/>
                  <a:gd name="T53" fmla="*/ 1141 h 1149"/>
                  <a:gd name="T54" fmla="*/ 348 w 1063"/>
                  <a:gd name="T55" fmla="*/ 1084 h 1149"/>
                  <a:gd name="T56" fmla="*/ 255 w 1063"/>
                  <a:gd name="T57" fmla="*/ 970 h 1149"/>
                  <a:gd name="T58" fmla="*/ 241 w 1063"/>
                  <a:gd name="T59" fmla="*/ 942 h 1149"/>
                  <a:gd name="T60" fmla="*/ 241 w 1063"/>
                  <a:gd name="T61" fmla="*/ 942 h 1149"/>
                  <a:gd name="T62" fmla="*/ 241 w 1063"/>
                  <a:gd name="T63" fmla="*/ 928 h 1149"/>
                  <a:gd name="T64" fmla="*/ 227 w 1063"/>
                  <a:gd name="T65" fmla="*/ 914 h 1149"/>
                  <a:gd name="T66" fmla="*/ 227 w 1063"/>
                  <a:gd name="T67" fmla="*/ 914 h 1149"/>
                  <a:gd name="T68" fmla="*/ 212 w 1063"/>
                  <a:gd name="T69" fmla="*/ 899 h 1149"/>
                  <a:gd name="T70" fmla="*/ 170 w 1063"/>
                  <a:gd name="T71" fmla="*/ 871 h 1149"/>
                  <a:gd name="T72" fmla="*/ 113 w 1063"/>
                  <a:gd name="T73" fmla="*/ 871 h 1149"/>
                  <a:gd name="T74" fmla="*/ 71 w 1063"/>
                  <a:gd name="T75" fmla="*/ 857 h 1149"/>
                  <a:gd name="T76" fmla="*/ 14 w 1063"/>
                  <a:gd name="T77" fmla="*/ 843 h 1149"/>
                  <a:gd name="T78" fmla="*/ 14 w 1063"/>
                  <a:gd name="T79" fmla="*/ 814 h 1149"/>
                  <a:gd name="T80" fmla="*/ 28 w 1063"/>
                  <a:gd name="T81" fmla="*/ 758 h 1149"/>
                  <a:gd name="T82" fmla="*/ 71 w 1063"/>
                  <a:gd name="T83" fmla="*/ 630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6 w 1063"/>
                  <a:gd name="T103" fmla="*/ 42 h 1149"/>
                  <a:gd name="T104" fmla="*/ 447 w 1063"/>
                  <a:gd name="T105" fmla="*/ 0 h 1149"/>
                  <a:gd name="T106" fmla="*/ 504 w 1063"/>
                  <a:gd name="T107" fmla="*/ 71 h 1149"/>
                  <a:gd name="T108" fmla="*/ 532 w 1063"/>
                  <a:gd name="T109" fmla="*/ 113 h 1149"/>
                  <a:gd name="T110" fmla="*/ 547 w 1063"/>
                  <a:gd name="T111" fmla="*/ 127 h 1149"/>
                  <a:gd name="T112" fmla="*/ 575 w 1063"/>
                  <a:gd name="T113" fmla="*/ 156 h 1149"/>
                  <a:gd name="T114" fmla="*/ 575 w 1063"/>
                  <a:gd name="T115" fmla="*/ 156 h 1149"/>
                  <a:gd name="T116" fmla="*/ 589 w 1063"/>
                  <a:gd name="T117" fmla="*/ 184 h 1149"/>
                  <a:gd name="T118" fmla="*/ 618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39"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40"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41"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442"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grpSp>
        <p:sp>
          <p:nvSpPr>
            <p:cNvPr id="395" name="Text Box 33"/>
            <p:cNvSpPr txBox="1">
              <a:spLocks noChangeArrowheads="1"/>
            </p:cNvSpPr>
            <p:nvPr/>
          </p:nvSpPr>
          <p:spPr bwMode="auto">
            <a:xfrm>
              <a:off x="2800" y="1478"/>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96" name="Text Box 32"/>
            <p:cNvSpPr txBox="1">
              <a:spLocks noChangeArrowheads="1"/>
            </p:cNvSpPr>
            <p:nvPr/>
          </p:nvSpPr>
          <p:spPr bwMode="auto">
            <a:xfrm>
              <a:off x="4262" y="977"/>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97" name="Text Box 31"/>
            <p:cNvSpPr txBox="1">
              <a:spLocks noChangeArrowheads="1"/>
            </p:cNvSpPr>
            <p:nvPr/>
          </p:nvSpPr>
          <p:spPr bwMode="auto">
            <a:xfrm>
              <a:off x="1232" y="24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98" name="Text Box 30"/>
            <p:cNvSpPr txBox="1">
              <a:spLocks noChangeArrowheads="1"/>
            </p:cNvSpPr>
            <p:nvPr/>
          </p:nvSpPr>
          <p:spPr bwMode="auto">
            <a:xfrm>
              <a:off x="2522" y="26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99"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0" name="Text Box 28"/>
            <p:cNvSpPr txBox="1">
              <a:spLocks noChangeArrowheads="1"/>
            </p:cNvSpPr>
            <p:nvPr/>
          </p:nvSpPr>
          <p:spPr bwMode="auto">
            <a:xfrm>
              <a:off x="4299" y="196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1" name="Text Box 27"/>
            <p:cNvSpPr txBox="1">
              <a:spLocks noChangeArrowheads="1"/>
            </p:cNvSpPr>
            <p:nvPr/>
          </p:nvSpPr>
          <p:spPr bwMode="auto">
            <a:xfrm>
              <a:off x="4929" y="167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dirty="0">
                  <a:solidFill>
                    <a:srgbClr val="000000"/>
                  </a:solidFill>
                  <a:latin typeface="Meiryo UI" pitchFamily="50" charset="-128"/>
                  <a:ea typeface="Meiryo UI" pitchFamily="50" charset="-128"/>
                  <a:cs typeface="Meiryo UI" pitchFamily="50" charset="-128"/>
                </a:rPr>
                <a:t>旭区</a:t>
              </a:r>
              <a:endParaRPr lang="ja-JP" altLang="en-US" sz="1000" b="1" dirty="0">
                <a:solidFill>
                  <a:prstClr val="black"/>
                </a:solidFill>
                <a:latin typeface="Meiryo UI" pitchFamily="50" charset="-128"/>
                <a:ea typeface="Meiryo UI" pitchFamily="50" charset="-128"/>
                <a:cs typeface="Meiryo UI" pitchFamily="50" charset="-128"/>
              </a:endParaRPr>
            </a:p>
          </p:txBody>
        </p:sp>
        <p:sp>
          <p:nvSpPr>
            <p:cNvPr id="402" name="Text Box 26"/>
            <p:cNvSpPr txBox="1">
              <a:spLocks noChangeArrowheads="1"/>
            </p:cNvSpPr>
            <p:nvPr/>
          </p:nvSpPr>
          <p:spPr bwMode="auto">
            <a:xfrm>
              <a:off x="1076" y="340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3" name="Text Box 25"/>
            <p:cNvSpPr txBox="1">
              <a:spLocks noChangeArrowheads="1"/>
            </p:cNvSpPr>
            <p:nvPr/>
          </p:nvSpPr>
          <p:spPr bwMode="auto">
            <a:xfrm>
              <a:off x="2880"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4" name="Text Box 24"/>
            <p:cNvSpPr txBox="1">
              <a:spLocks noChangeArrowheads="1"/>
            </p:cNvSpPr>
            <p:nvPr/>
          </p:nvSpPr>
          <p:spPr bwMode="auto">
            <a:xfrm>
              <a:off x="3781" y="310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5" name="Text Box 23"/>
            <p:cNvSpPr txBox="1">
              <a:spLocks noChangeArrowheads="1"/>
            </p:cNvSpPr>
            <p:nvPr/>
          </p:nvSpPr>
          <p:spPr bwMode="auto">
            <a:xfrm>
              <a:off x="4861" y="2649"/>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6" name="Text Box 21"/>
            <p:cNvSpPr txBox="1">
              <a:spLocks noChangeArrowheads="1"/>
            </p:cNvSpPr>
            <p:nvPr/>
          </p:nvSpPr>
          <p:spPr bwMode="auto">
            <a:xfrm>
              <a:off x="1175" y="515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7" name="Text Box 20"/>
            <p:cNvSpPr txBox="1">
              <a:spLocks noChangeArrowheads="1"/>
            </p:cNvSpPr>
            <p:nvPr/>
          </p:nvSpPr>
          <p:spPr bwMode="auto">
            <a:xfrm>
              <a:off x="1908" y="366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8" name="Text Box 19"/>
            <p:cNvSpPr txBox="1">
              <a:spLocks noChangeArrowheads="1"/>
            </p:cNvSpPr>
            <p:nvPr/>
          </p:nvSpPr>
          <p:spPr bwMode="auto">
            <a:xfrm>
              <a:off x="2116" y="444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409" name="Text Box 18"/>
            <p:cNvSpPr txBox="1">
              <a:spLocks noChangeArrowheads="1"/>
            </p:cNvSpPr>
            <p:nvPr/>
          </p:nvSpPr>
          <p:spPr bwMode="auto">
            <a:xfrm>
              <a:off x="2997" y="452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0" name="Text Box 17"/>
            <p:cNvSpPr txBox="1">
              <a:spLocks noChangeArrowheads="1"/>
            </p:cNvSpPr>
            <p:nvPr/>
          </p:nvSpPr>
          <p:spPr bwMode="auto">
            <a:xfrm>
              <a:off x="3151" y="378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1" name="Text Box 16"/>
            <p:cNvSpPr txBox="1">
              <a:spLocks noChangeArrowheads="1"/>
            </p:cNvSpPr>
            <p:nvPr/>
          </p:nvSpPr>
          <p:spPr bwMode="auto">
            <a:xfrm>
              <a:off x="3889" y="3708"/>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2" name="Text Box 15"/>
            <p:cNvSpPr txBox="1">
              <a:spLocks noChangeArrowheads="1"/>
            </p:cNvSpPr>
            <p:nvPr/>
          </p:nvSpPr>
          <p:spPr bwMode="auto">
            <a:xfrm>
              <a:off x="4817"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3" name="Text Box 14"/>
            <p:cNvSpPr txBox="1">
              <a:spLocks noChangeArrowheads="1"/>
            </p:cNvSpPr>
            <p:nvPr/>
          </p:nvSpPr>
          <p:spPr bwMode="auto">
            <a:xfrm>
              <a:off x="4716" y="3973"/>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4"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5" name="Text Box 12"/>
            <p:cNvSpPr txBox="1">
              <a:spLocks noChangeArrowheads="1"/>
            </p:cNvSpPr>
            <p:nvPr/>
          </p:nvSpPr>
          <p:spPr bwMode="auto">
            <a:xfrm>
              <a:off x="3623" y="471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6" name="Text Box 11"/>
            <p:cNvSpPr txBox="1">
              <a:spLocks noChangeArrowheads="1"/>
            </p:cNvSpPr>
            <p:nvPr/>
          </p:nvSpPr>
          <p:spPr bwMode="auto">
            <a:xfrm>
              <a:off x="4140" y="5222"/>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7" name="Text Box 10"/>
            <p:cNvSpPr txBox="1">
              <a:spLocks noChangeArrowheads="1"/>
            </p:cNvSpPr>
            <p:nvPr/>
          </p:nvSpPr>
          <p:spPr bwMode="auto">
            <a:xfrm>
              <a:off x="5087" y="54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18"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grpSp>
      <p:sp>
        <p:nvSpPr>
          <p:cNvPr id="443" name="Text Box 6"/>
          <p:cNvSpPr txBox="1">
            <a:spLocks noChangeAspect="1" noChangeArrowheads="1"/>
          </p:cNvSpPr>
          <p:nvPr/>
        </p:nvSpPr>
        <p:spPr bwMode="auto">
          <a:xfrm>
            <a:off x="7839429" y="2380921"/>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第二区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444" name="Text Box 6"/>
          <p:cNvSpPr txBox="1">
            <a:spLocks noChangeAspect="1" noChangeArrowheads="1"/>
          </p:cNvSpPr>
          <p:nvPr/>
        </p:nvSpPr>
        <p:spPr bwMode="auto">
          <a:xfrm>
            <a:off x="6050102" y="2842222"/>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第一区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445" name="Text Box 6"/>
          <p:cNvSpPr txBox="1">
            <a:spLocks noChangeAspect="1" noChangeArrowheads="1"/>
          </p:cNvSpPr>
          <p:nvPr/>
        </p:nvSpPr>
        <p:spPr bwMode="auto">
          <a:xfrm>
            <a:off x="6608188" y="4233451"/>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第三区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446" name="Text Box 6"/>
          <p:cNvSpPr txBox="1">
            <a:spLocks noChangeAspect="1" noChangeArrowheads="1"/>
          </p:cNvSpPr>
          <p:nvPr/>
        </p:nvSpPr>
        <p:spPr bwMode="auto">
          <a:xfrm>
            <a:off x="8061601" y="3893470"/>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第四区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18" name="正方形/長方形 117"/>
          <p:cNvSpPr/>
          <p:nvPr/>
        </p:nvSpPr>
        <p:spPr>
          <a:xfrm>
            <a:off x="-6133"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　区割り試案の概要</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19"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２１</a:t>
            </a:r>
          </a:p>
        </p:txBody>
      </p:sp>
      <p:sp>
        <p:nvSpPr>
          <p:cNvPr id="120" name="テキスト ボックス 119"/>
          <p:cNvSpPr txBox="1"/>
          <p:nvPr/>
        </p:nvSpPr>
        <p:spPr>
          <a:xfrm>
            <a:off x="96713" y="839101"/>
            <a:ext cx="261655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第一区～第四区は仮称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北に位置する区から順に番号を付番</a:t>
            </a:r>
            <a:endParaRPr kumimoji="1" lang="ja-JP" altLang="en-US" sz="1200" dirty="0">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5028255" y="840115"/>
            <a:ext cx="261655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第一区～第四区は仮称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北に位置する区から順に番号を付番</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2801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7991" y="372624"/>
            <a:ext cx="4797001" cy="6434560"/>
          </a:xfrm>
          <a:prstGeom prst="rect">
            <a:avLst/>
          </a:prstGeom>
        </p:spPr>
        <p:style>
          <a:lnRef idx="2">
            <a:schemeClr val="accent2"/>
          </a:lnRef>
          <a:fillRef idx="1">
            <a:schemeClr val="lt1"/>
          </a:fillRef>
          <a:effectRef idx="0">
            <a:schemeClr val="accent2"/>
          </a:effectRef>
          <a:fontRef idx="minor">
            <a:schemeClr val="dk1"/>
          </a:fontRef>
        </p:style>
        <p:txBody>
          <a:bodyPr/>
          <a:lstStyle/>
          <a:p>
            <a:pPr marL="254250" lvl="1">
              <a:defRPr/>
            </a:pPr>
            <a:endParaRPr lang="en-US" altLang="ja-JP" sz="400" dirty="0">
              <a:solidFill>
                <a:prstClr val="black"/>
              </a:solidFill>
              <a:latin typeface="Meiryo UI" pitchFamily="50" charset="-128"/>
              <a:ea typeface="Meiryo UI" pitchFamily="50" charset="-128"/>
              <a:cs typeface="Meiryo UI" pitchFamily="50" charset="-128"/>
            </a:endParaRPr>
          </a:p>
        </p:txBody>
      </p:sp>
      <p:sp>
        <p:nvSpPr>
          <p:cNvPr id="7" name="コンテンツ プレースホルダー 2"/>
          <p:cNvSpPr txBox="1">
            <a:spLocks/>
          </p:cNvSpPr>
          <p:nvPr/>
        </p:nvSpPr>
        <p:spPr>
          <a:xfrm>
            <a:off x="77991" y="372328"/>
            <a:ext cx="4797001" cy="28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defRPr/>
            </a:pPr>
            <a:r>
              <a:rPr lang="ja-JP" altLang="en-US" sz="1600" b="1" dirty="0" smtClean="0">
                <a:solidFill>
                  <a:prstClr val="white"/>
                </a:solidFill>
                <a:latin typeface="Meiryo UI" pitchFamily="50" charset="-128"/>
                <a:ea typeface="Meiryo UI" pitchFamily="50" charset="-128"/>
                <a:cs typeface="Meiryo UI" pitchFamily="50" charset="-128"/>
              </a:rPr>
              <a:t>試案Ｃ（６区Ｃ案）</a:t>
            </a:r>
            <a:endParaRPr lang="ja-JP" altLang="en-US" sz="1600" b="1" dirty="0">
              <a:solidFill>
                <a:prstClr val="white"/>
              </a:solidFill>
              <a:latin typeface="Meiryo UI" pitchFamily="50" charset="-128"/>
              <a:ea typeface="Meiryo UI" pitchFamily="50" charset="-128"/>
              <a:cs typeface="Meiryo UI"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830554525"/>
              </p:ext>
            </p:extLst>
          </p:nvPr>
        </p:nvGraphicFramePr>
        <p:xfrm>
          <a:off x="190042" y="5185222"/>
          <a:ext cx="4563000" cy="1512000"/>
        </p:xfrm>
        <a:graphic>
          <a:graphicData uri="http://schemas.openxmlformats.org/drawingml/2006/table">
            <a:tbl>
              <a:tblPr firstRow="1" bandRow="1">
                <a:tableStyleId>{5C22544A-7EE6-4342-B048-85BDC9FD1C3A}</a:tableStyleId>
              </a:tblPr>
              <a:tblGrid>
                <a:gridCol w="679602"/>
                <a:gridCol w="3883398"/>
              </a:tblGrid>
              <a:tr h="216000">
                <a:tc>
                  <a:txBody>
                    <a:bodyPr/>
                    <a:lstStyle/>
                    <a:p>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区　　域</a:t>
                      </a:r>
                      <a:endParaRPr kumimoji="1" lang="ja-JP" altLang="en-US" sz="1100" dirty="0">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第一区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北区・都島区・東淀川区・旭区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第二区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福島区・西淀川区・淀川区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第三区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latin typeface="Meiryo UI" pitchFamily="50" charset="-128"/>
                          <a:ea typeface="Meiryo UI" pitchFamily="50" charset="-128"/>
                          <a:cs typeface="Meiryo UI" pitchFamily="50" charset="-128"/>
                        </a:rPr>
                        <a:t>　東成区・城東区・鶴見区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第四区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此花区・西区・港区・大正区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第五区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中央区・浪速区・住之江区・住吉区・西成区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第六区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bl>
          </a:graphicData>
        </a:graphic>
      </p:graphicFrame>
      <p:sp>
        <p:nvSpPr>
          <p:cNvPr id="70" name="正方形/長方形 69"/>
          <p:cNvSpPr/>
          <p:nvPr/>
        </p:nvSpPr>
        <p:spPr>
          <a:xfrm>
            <a:off x="5040090" y="378816"/>
            <a:ext cx="4797001" cy="6434560"/>
          </a:xfrm>
          <a:prstGeom prst="rect">
            <a:avLst/>
          </a:prstGeom>
        </p:spPr>
        <p:style>
          <a:lnRef idx="2">
            <a:schemeClr val="accent2"/>
          </a:lnRef>
          <a:fillRef idx="1">
            <a:schemeClr val="lt1"/>
          </a:fillRef>
          <a:effectRef idx="0">
            <a:schemeClr val="accent2"/>
          </a:effectRef>
          <a:fontRef idx="minor">
            <a:schemeClr val="dk1"/>
          </a:fontRef>
        </p:style>
        <p:txBody>
          <a:bodyPr/>
          <a:lstStyle/>
          <a:p>
            <a:pPr marL="254250" lvl="1">
              <a:defRPr/>
            </a:pPr>
            <a:endParaRPr lang="en-US" altLang="ja-JP" sz="400" dirty="0">
              <a:solidFill>
                <a:prstClr val="black"/>
              </a:solidFill>
              <a:latin typeface="Meiryo UI" pitchFamily="50" charset="-128"/>
              <a:ea typeface="Meiryo UI" pitchFamily="50" charset="-128"/>
              <a:cs typeface="Meiryo UI" pitchFamily="50" charset="-128"/>
            </a:endParaRPr>
          </a:p>
        </p:txBody>
      </p:sp>
      <p:sp>
        <p:nvSpPr>
          <p:cNvPr id="71" name="コンテンツ プレースホルダー 2"/>
          <p:cNvSpPr txBox="1">
            <a:spLocks/>
          </p:cNvSpPr>
          <p:nvPr/>
        </p:nvSpPr>
        <p:spPr>
          <a:xfrm>
            <a:off x="5040090" y="372624"/>
            <a:ext cx="4797001" cy="28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defRPr/>
            </a:pPr>
            <a:r>
              <a:rPr lang="ja-JP" altLang="en-US" sz="1600" b="1" dirty="0" smtClean="0">
                <a:solidFill>
                  <a:prstClr val="white"/>
                </a:solidFill>
                <a:latin typeface="Meiryo UI" pitchFamily="50" charset="-128"/>
                <a:ea typeface="Meiryo UI" pitchFamily="50" charset="-128"/>
                <a:cs typeface="Meiryo UI" pitchFamily="50" charset="-128"/>
              </a:rPr>
              <a:t>試案Ｄ（６区Ｄ案）</a:t>
            </a:r>
            <a:endParaRPr lang="ja-JP" altLang="en-US" sz="1600" b="1" dirty="0">
              <a:solidFill>
                <a:prstClr val="white"/>
              </a:solidFill>
              <a:latin typeface="Meiryo UI" pitchFamily="50" charset="-128"/>
              <a:ea typeface="Meiryo UI" pitchFamily="50" charset="-128"/>
              <a:cs typeface="Meiryo UI" pitchFamily="50" charset="-128"/>
            </a:endParaRPr>
          </a:p>
        </p:txBody>
      </p:sp>
      <p:graphicFrame>
        <p:nvGraphicFramePr>
          <p:cNvPr id="72" name="表 71"/>
          <p:cNvGraphicFramePr>
            <a:graphicFrameLocks noGrp="1"/>
          </p:cNvGraphicFramePr>
          <p:nvPr>
            <p:extLst>
              <p:ext uri="{D42A27DB-BD31-4B8C-83A1-F6EECF244321}">
                <p14:modId xmlns:p14="http://schemas.microsoft.com/office/powerpoint/2010/main" val="2203228893"/>
              </p:ext>
            </p:extLst>
          </p:nvPr>
        </p:nvGraphicFramePr>
        <p:xfrm>
          <a:off x="5152143" y="5185518"/>
          <a:ext cx="4563000" cy="1512000"/>
        </p:xfrm>
        <a:graphic>
          <a:graphicData uri="http://schemas.openxmlformats.org/drawingml/2006/table">
            <a:tbl>
              <a:tblPr firstRow="1" bandRow="1">
                <a:tableStyleId>{5C22544A-7EE6-4342-B048-85BDC9FD1C3A}</a:tableStyleId>
              </a:tblPr>
              <a:tblGrid>
                <a:gridCol w="679602"/>
                <a:gridCol w="3883398"/>
              </a:tblGrid>
              <a:tr h="216000">
                <a:tc>
                  <a:txBody>
                    <a:bodyPr/>
                    <a:lstStyle/>
                    <a:p>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区　　域</a:t>
                      </a:r>
                      <a:endParaRPr kumimoji="1" lang="ja-JP" altLang="en-US" sz="1100" dirty="0">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第一区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西淀川区・淀川区・東淀川区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第二区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北区・都島区・福島区・旭区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第三区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latin typeface="Meiryo UI" pitchFamily="50" charset="-128"/>
                          <a:ea typeface="Meiryo UI" pitchFamily="50" charset="-128"/>
                          <a:cs typeface="Meiryo UI" pitchFamily="50" charset="-128"/>
                        </a:rPr>
                        <a:t>　東成区・城東区・鶴見区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第四区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此花区・西区・港区・大正区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第五区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中央区・浪速区・住之江区・住吉区・西成区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第六区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bl>
          </a:graphicData>
        </a:graphic>
      </p:graphicFrame>
      <p:grpSp>
        <p:nvGrpSpPr>
          <p:cNvPr id="132" name="Group 9"/>
          <p:cNvGrpSpPr>
            <a:grpSpLocks noChangeAspect="1"/>
          </p:cNvGrpSpPr>
          <p:nvPr/>
        </p:nvGrpSpPr>
        <p:grpSpPr bwMode="auto">
          <a:xfrm>
            <a:off x="354833" y="758808"/>
            <a:ext cx="4208124" cy="4351751"/>
            <a:chOff x="1" y="110"/>
            <a:chExt cx="6840" cy="6368"/>
          </a:xfrm>
        </p:grpSpPr>
        <p:grpSp>
          <p:nvGrpSpPr>
            <p:cNvPr id="133" name="Group 34"/>
            <p:cNvGrpSpPr>
              <a:grpSpLocks/>
            </p:cNvGrpSpPr>
            <p:nvPr/>
          </p:nvGrpSpPr>
          <p:grpSpPr bwMode="auto">
            <a:xfrm>
              <a:off x="1" y="110"/>
              <a:ext cx="6840" cy="6368"/>
              <a:chOff x="0" y="140"/>
              <a:chExt cx="7786" cy="7931"/>
            </a:xfrm>
          </p:grpSpPr>
          <p:sp>
            <p:nvSpPr>
              <p:cNvPr id="158"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59"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0" name="Freeform 56"/>
              <p:cNvSpPr>
                <a:spLocks/>
              </p:cNvSpPr>
              <p:nvPr/>
            </p:nvSpPr>
            <p:spPr bwMode="auto">
              <a:xfrm>
                <a:off x="1263" y="4014"/>
                <a:ext cx="1970" cy="1547"/>
              </a:xfrm>
              <a:custGeom>
                <a:avLst/>
                <a:gdLst>
                  <a:gd name="T0" fmla="*/ 1911 w 1972"/>
                  <a:gd name="T1" fmla="*/ 482 h 1546"/>
                  <a:gd name="T2" fmla="*/ 1911 w 1972"/>
                  <a:gd name="T3" fmla="*/ 482 h 1546"/>
                  <a:gd name="T4" fmla="*/ 1854 w 1972"/>
                  <a:gd name="T5" fmla="*/ 511 h 1546"/>
                  <a:gd name="T6" fmla="*/ 1798 w 1972"/>
                  <a:gd name="T7" fmla="*/ 553 h 1546"/>
                  <a:gd name="T8" fmla="*/ 1755 w 1972"/>
                  <a:gd name="T9" fmla="*/ 610 h 1546"/>
                  <a:gd name="T10" fmla="*/ 1727 w 1972"/>
                  <a:gd name="T11" fmla="*/ 639 h 1546"/>
                  <a:gd name="T12" fmla="*/ 1656 w 1972"/>
                  <a:gd name="T13" fmla="*/ 709 h 1546"/>
                  <a:gd name="T14" fmla="*/ 1642 w 1972"/>
                  <a:gd name="T15" fmla="*/ 724 h 1546"/>
                  <a:gd name="T16" fmla="*/ 1613 w 1972"/>
                  <a:gd name="T17" fmla="*/ 766 h 1546"/>
                  <a:gd name="T18" fmla="*/ 1556 w 1972"/>
                  <a:gd name="T19" fmla="*/ 860 h 1546"/>
                  <a:gd name="T20" fmla="*/ 1528 w 1972"/>
                  <a:gd name="T21" fmla="*/ 917 h 1546"/>
                  <a:gd name="T22" fmla="*/ 1466 w 1972"/>
                  <a:gd name="T23" fmla="*/ 1002 h 1546"/>
                  <a:gd name="T24" fmla="*/ 1424 w 1972"/>
                  <a:gd name="T25" fmla="*/ 1073 h 1546"/>
                  <a:gd name="T26" fmla="*/ 1395 w 1972"/>
                  <a:gd name="T27" fmla="*/ 1130 h 1546"/>
                  <a:gd name="T28" fmla="*/ 1339 w 1972"/>
                  <a:gd name="T29" fmla="*/ 1229 h 1546"/>
                  <a:gd name="T30" fmla="*/ 1126 w 1972"/>
                  <a:gd name="T31" fmla="*/ 1385 h 1546"/>
                  <a:gd name="T32" fmla="*/ 715 w 1972"/>
                  <a:gd name="T33" fmla="*/ 1555 h 1546"/>
                  <a:gd name="T34" fmla="*/ 587 w 1972"/>
                  <a:gd name="T35" fmla="*/ 1499 h 1546"/>
                  <a:gd name="T36" fmla="*/ 298 w 1972"/>
                  <a:gd name="T37" fmla="*/ 1385 h 1546"/>
                  <a:gd name="T38" fmla="*/ 99 w 1972"/>
                  <a:gd name="T39" fmla="*/ 1286 h 1546"/>
                  <a:gd name="T40" fmla="*/ 185 w 1972"/>
                  <a:gd name="T41" fmla="*/ 974 h 1546"/>
                  <a:gd name="T42" fmla="*/ 326 w 1972"/>
                  <a:gd name="T43" fmla="*/ 874 h 1546"/>
                  <a:gd name="T44" fmla="*/ 369 w 1972"/>
                  <a:gd name="T45" fmla="*/ 846 h 1546"/>
                  <a:gd name="T46" fmla="*/ 411 w 1972"/>
                  <a:gd name="T47" fmla="*/ 818 h 1546"/>
                  <a:gd name="T48" fmla="*/ 440 w 1972"/>
                  <a:gd name="T49" fmla="*/ 804 h 1546"/>
                  <a:gd name="T50" fmla="*/ 440 w 1972"/>
                  <a:gd name="T51" fmla="*/ 804 h 1546"/>
                  <a:gd name="T52" fmla="*/ 482 w 1972"/>
                  <a:gd name="T53" fmla="*/ 766 h 1546"/>
                  <a:gd name="T54" fmla="*/ 544 w 1972"/>
                  <a:gd name="T55" fmla="*/ 738 h 1546"/>
                  <a:gd name="T56" fmla="*/ 558 w 1972"/>
                  <a:gd name="T57" fmla="*/ 724 h 1546"/>
                  <a:gd name="T58" fmla="*/ 615 w 1972"/>
                  <a:gd name="T59" fmla="*/ 695 h 1546"/>
                  <a:gd name="T60" fmla="*/ 629 w 1972"/>
                  <a:gd name="T61" fmla="*/ 695 h 1546"/>
                  <a:gd name="T62" fmla="*/ 672 w 1972"/>
                  <a:gd name="T63" fmla="*/ 681 h 1546"/>
                  <a:gd name="T64" fmla="*/ 686 w 1972"/>
                  <a:gd name="T65" fmla="*/ 681 h 1546"/>
                  <a:gd name="T66" fmla="*/ 700 w 1972"/>
                  <a:gd name="T67" fmla="*/ 667 h 1546"/>
                  <a:gd name="T68" fmla="*/ 715 w 1972"/>
                  <a:gd name="T69" fmla="*/ 639 h 1546"/>
                  <a:gd name="T70" fmla="*/ 757 w 1972"/>
                  <a:gd name="T71" fmla="*/ 582 h 1546"/>
                  <a:gd name="T72" fmla="*/ 871 w 1972"/>
                  <a:gd name="T73" fmla="*/ 369 h 1546"/>
                  <a:gd name="T74" fmla="*/ 913 w 1972"/>
                  <a:gd name="T75" fmla="*/ 298 h 1546"/>
                  <a:gd name="T76" fmla="*/ 941 w 1972"/>
                  <a:gd name="T77" fmla="*/ 284 h 1546"/>
                  <a:gd name="T78" fmla="*/ 970 w 1972"/>
                  <a:gd name="T79" fmla="*/ 256 h 1546"/>
                  <a:gd name="T80" fmla="*/ 1097 w 1972"/>
                  <a:gd name="T81" fmla="*/ 170 h 1546"/>
                  <a:gd name="T82" fmla="*/ 1168 w 1972"/>
                  <a:gd name="T83" fmla="*/ 114 h 1546"/>
                  <a:gd name="T84" fmla="*/ 1296 w 1972"/>
                  <a:gd name="T85" fmla="*/ 85 h 1546"/>
                  <a:gd name="T86" fmla="*/ 1339 w 1972"/>
                  <a:gd name="T87" fmla="*/ 71 h 1546"/>
                  <a:gd name="T88" fmla="*/ 1486 w 1972"/>
                  <a:gd name="T89" fmla="*/ 14 h 1546"/>
                  <a:gd name="T90" fmla="*/ 1500 w 1972"/>
                  <a:gd name="T91" fmla="*/ 14 h 1546"/>
                  <a:gd name="T92" fmla="*/ 1514 w 1972"/>
                  <a:gd name="T93" fmla="*/ 57 h 1546"/>
                  <a:gd name="T94" fmla="*/ 1585 w 1972"/>
                  <a:gd name="T95" fmla="*/ 128 h 1546"/>
                  <a:gd name="T96" fmla="*/ 1727 w 1972"/>
                  <a:gd name="T97" fmla="*/ 256 h 1546"/>
                  <a:gd name="T98" fmla="*/ 1783 w 1972"/>
                  <a:gd name="T99" fmla="*/ 326 h 1546"/>
                  <a:gd name="T100" fmla="*/ 1854 w 1972"/>
                  <a:gd name="T101" fmla="*/ 383 h 1546"/>
                  <a:gd name="T102" fmla="*/ 1868 w 1972"/>
                  <a:gd name="T103" fmla="*/ 397 h 1546"/>
                  <a:gd name="T104" fmla="*/ 1911 w 1972"/>
                  <a:gd name="T105" fmla="*/ 426 h 1546"/>
                  <a:gd name="T106" fmla="*/ 1911 w 1972"/>
                  <a:gd name="T107" fmla="*/ 440 h 1546"/>
                  <a:gd name="T108" fmla="*/ 192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1" name="Freeform 55"/>
              <p:cNvSpPr>
                <a:spLocks/>
              </p:cNvSpPr>
              <p:nvPr/>
            </p:nvSpPr>
            <p:spPr bwMode="auto">
              <a:xfrm>
                <a:off x="0" y="3106"/>
                <a:ext cx="3147" cy="2595"/>
              </a:xfrm>
              <a:custGeom>
                <a:avLst/>
                <a:gdLst>
                  <a:gd name="T0" fmla="*/ 2998 w 3148"/>
                  <a:gd name="T1" fmla="*/ 639 h 2596"/>
                  <a:gd name="T2" fmla="*/ 3012 w 3148"/>
                  <a:gd name="T3" fmla="*/ 653 h 2596"/>
                  <a:gd name="T4" fmla="*/ 3012 w 3148"/>
                  <a:gd name="T5" fmla="*/ 653 h 2596"/>
                  <a:gd name="T6" fmla="*/ 3026 w 3148"/>
                  <a:gd name="T7" fmla="*/ 667 h 2596"/>
                  <a:gd name="T8" fmla="*/ 3054 w 3148"/>
                  <a:gd name="T9" fmla="*/ 710 h 2596"/>
                  <a:gd name="T10" fmla="*/ 3111 w 3148"/>
                  <a:gd name="T11" fmla="*/ 809 h 2596"/>
                  <a:gd name="T12" fmla="*/ 3139 w 3148"/>
                  <a:gd name="T13" fmla="*/ 852 h 2596"/>
                  <a:gd name="T14" fmla="*/ 2983 w 3148"/>
                  <a:gd name="T15" fmla="*/ 894 h 2596"/>
                  <a:gd name="T16" fmla="*/ 2827 w 3148"/>
                  <a:gd name="T17" fmla="*/ 965 h 2596"/>
                  <a:gd name="T18" fmla="*/ 2615 w 3148"/>
                  <a:gd name="T19" fmla="*/ 1036 h 2596"/>
                  <a:gd name="T20" fmla="*/ 2487 w 3148"/>
                  <a:gd name="T21" fmla="*/ 1079 h 2596"/>
                  <a:gd name="T22" fmla="*/ 2345 w 3148"/>
                  <a:gd name="T23" fmla="*/ 1164 h 2596"/>
                  <a:gd name="T24" fmla="*/ 2203 w 3148"/>
                  <a:gd name="T25" fmla="*/ 1263 h 2596"/>
                  <a:gd name="T26" fmla="*/ 2147 w 3148"/>
                  <a:gd name="T27" fmla="*/ 1311 h 2596"/>
                  <a:gd name="T28" fmla="*/ 1991 w 3148"/>
                  <a:gd name="T29" fmla="*/ 1609 h 2596"/>
                  <a:gd name="T30" fmla="*/ 1962 w 3148"/>
                  <a:gd name="T31" fmla="*/ 1637 h 2596"/>
                  <a:gd name="T32" fmla="*/ 1934 w 3148"/>
                  <a:gd name="T33" fmla="*/ 1651 h 2596"/>
                  <a:gd name="T34" fmla="*/ 1877 w 3148"/>
                  <a:gd name="T35" fmla="*/ 1665 h 2596"/>
                  <a:gd name="T36" fmla="*/ 1806 w 3148"/>
                  <a:gd name="T37" fmla="*/ 1708 h 2596"/>
                  <a:gd name="T38" fmla="*/ 1735 w 3148"/>
                  <a:gd name="T39" fmla="*/ 1750 h 2596"/>
                  <a:gd name="T40" fmla="*/ 1693 w 3148"/>
                  <a:gd name="T41" fmla="*/ 1765 h 2596"/>
                  <a:gd name="T42" fmla="*/ 1636 w 3148"/>
                  <a:gd name="T43" fmla="*/ 1793 h 2596"/>
                  <a:gd name="T44" fmla="*/ 1475 w 3148"/>
                  <a:gd name="T45" fmla="*/ 1892 h 2596"/>
                  <a:gd name="T46" fmla="*/ 1120 w 3148"/>
                  <a:gd name="T47" fmla="*/ 2261 h 2596"/>
                  <a:gd name="T48" fmla="*/ 369 w 3148"/>
                  <a:gd name="T49" fmla="*/ 2545 h 2596"/>
                  <a:gd name="T50" fmla="*/ 397 w 3148"/>
                  <a:gd name="T51" fmla="*/ 2374 h 2596"/>
                  <a:gd name="T52" fmla="*/ 681 w 3148"/>
                  <a:gd name="T53" fmla="*/ 1977 h 2596"/>
                  <a:gd name="T54" fmla="*/ 411 w 3148"/>
                  <a:gd name="T55" fmla="*/ 1736 h 2596"/>
                  <a:gd name="T56" fmla="*/ 596 w 3148"/>
                  <a:gd name="T57" fmla="*/ 1107 h 2596"/>
                  <a:gd name="T58" fmla="*/ 993 w 3148"/>
                  <a:gd name="T59" fmla="*/ 823 h 2596"/>
                  <a:gd name="T60" fmla="*/ 1579 w 3148"/>
                  <a:gd name="T61" fmla="*/ 625 h 2596"/>
                  <a:gd name="T62" fmla="*/ 1679 w 3148"/>
                  <a:gd name="T63" fmla="*/ 582 h 2596"/>
                  <a:gd name="T64" fmla="*/ 1778 w 3148"/>
                  <a:gd name="T65" fmla="*/ 540 h 2596"/>
                  <a:gd name="T66" fmla="*/ 1906 w 3148"/>
                  <a:gd name="T67" fmla="*/ 483 h 2596"/>
                  <a:gd name="T68" fmla="*/ 2019 w 3148"/>
                  <a:gd name="T69" fmla="*/ 426 h 2596"/>
                  <a:gd name="T70" fmla="*/ 2260 w 3148"/>
                  <a:gd name="T71" fmla="*/ 298 h 2596"/>
                  <a:gd name="T72" fmla="*/ 2430 w 3148"/>
                  <a:gd name="T73" fmla="*/ 199 h 2596"/>
                  <a:gd name="T74" fmla="*/ 2558 w 3148"/>
                  <a:gd name="T75" fmla="*/ 142 h 2596"/>
                  <a:gd name="T76" fmla="*/ 2714 w 3148"/>
                  <a:gd name="T77" fmla="*/ 43 h 2596"/>
                  <a:gd name="T78" fmla="*/ 2771 w 3148"/>
                  <a:gd name="T79" fmla="*/ 15 h 2596"/>
                  <a:gd name="T80" fmla="*/ 2856 w 3148"/>
                  <a:gd name="T81" fmla="*/ 128 h 2596"/>
                  <a:gd name="T82" fmla="*/ 2856 w 3148"/>
                  <a:gd name="T83" fmla="*/ 142 h 2596"/>
                  <a:gd name="T84" fmla="*/ 2813 w 3148"/>
                  <a:gd name="T85" fmla="*/ 171 h 2596"/>
                  <a:gd name="T86" fmla="*/ 2799 w 3148"/>
                  <a:gd name="T87" fmla="*/ 185 h 2596"/>
                  <a:gd name="T88" fmla="*/ 2813 w 3148"/>
                  <a:gd name="T89" fmla="*/ 242 h 2596"/>
                  <a:gd name="T90" fmla="*/ 2842 w 3148"/>
                  <a:gd name="T91" fmla="*/ 298 h 2596"/>
                  <a:gd name="T92" fmla="*/ 2842 w 3148"/>
                  <a:gd name="T93" fmla="*/ 341 h 2596"/>
                  <a:gd name="T94" fmla="*/ 2827 w 3148"/>
                  <a:gd name="T95" fmla="*/ 412 h 2596"/>
                  <a:gd name="T96" fmla="*/ 2785 w 3148"/>
                  <a:gd name="T97" fmla="*/ 525 h 2596"/>
                  <a:gd name="T98" fmla="*/ 2785 w 3148"/>
                  <a:gd name="T99" fmla="*/ 540 h 2596"/>
                  <a:gd name="T100" fmla="*/ 2785 w 3148"/>
                  <a:gd name="T101" fmla="*/ 554 h 2596"/>
                  <a:gd name="T102" fmla="*/ 2856 w 3148"/>
                  <a:gd name="T103" fmla="*/ 568 h 2596"/>
                  <a:gd name="T104" fmla="*/ 2898 w 3148"/>
                  <a:gd name="T105" fmla="*/ 582 h 2596"/>
                  <a:gd name="T106" fmla="*/ 2941 w 3148"/>
                  <a:gd name="T107" fmla="*/ 582 h 2596"/>
                  <a:gd name="T108" fmla="*/ 2983 w 3148"/>
                  <a:gd name="T109" fmla="*/ 610 h 2596"/>
                  <a:gd name="T110" fmla="*/ 2998 w 3148"/>
                  <a:gd name="T111" fmla="*/ 625 h 2596"/>
                  <a:gd name="T112" fmla="*/ 2998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2"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3"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4"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26 h 1631"/>
                  <a:gd name="T8" fmla="*/ 951 w 1206"/>
                  <a:gd name="T9" fmla="*/ 218 h 1631"/>
                  <a:gd name="T10" fmla="*/ 951 w 1206"/>
                  <a:gd name="T11" fmla="*/ 296 h 1631"/>
                  <a:gd name="T12" fmla="*/ 936 w 1206"/>
                  <a:gd name="T13" fmla="*/ 425 h 1631"/>
                  <a:gd name="T14" fmla="*/ 908 w 1206"/>
                  <a:gd name="T15" fmla="*/ 586 h 1631"/>
                  <a:gd name="T16" fmla="*/ 993 w 1206"/>
                  <a:gd name="T17" fmla="*/ 615 h 1631"/>
                  <a:gd name="T18" fmla="*/ 1107 w 1206"/>
                  <a:gd name="T19" fmla="*/ 615 h 1631"/>
                  <a:gd name="T20" fmla="*/ 1135 w 1206"/>
                  <a:gd name="T21" fmla="*/ 608 h 1631"/>
                  <a:gd name="T22" fmla="*/ 1178 w 1206"/>
                  <a:gd name="T23" fmla="*/ 608 h 1631"/>
                  <a:gd name="T24" fmla="*/ 1149 w 1206"/>
                  <a:gd name="T25" fmla="*/ 615 h 1631"/>
                  <a:gd name="T26" fmla="*/ 1149 w 1206"/>
                  <a:gd name="T27" fmla="*/ 615 h 1631"/>
                  <a:gd name="T28" fmla="*/ 1206 w 1206"/>
                  <a:gd name="T29" fmla="*/ 622 h 1631"/>
                  <a:gd name="T30" fmla="*/ 1178 w 1206"/>
                  <a:gd name="T31" fmla="*/ 622 h 1631"/>
                  <a:gd name="T32" fmla="*/ 1149 w 1206"/>
                  <a:gd name="T33" fmla="*/ 622 h 1631"/>
                  <a:gd name="T34" fmla="*/ 1121 w 1206"/>
                  <a:gd name="T35" fmla="*/ 636 h 1631"/>
                  <a:gd name="T36" fmla="*/ 1121 w 1206"/>
                  <a:gd name="T37" fmla="*/ 650 h 1631"/>
                  <a:gd name="T38" fmla="*/ 1107 w 1206"/>
                  <a:gd name="T39" fmla="*/ 656 h 1631"/>
                  <a:gd name="T40" fmla="*/ 1092 w 1206"/>
                  <a:gd name="T41" fmla="*/ 685 h 1631"/>
                  <a:gd name="T42" fmla="*/ 1107 w 1206"/>
                  <a:gd name="T43" fmla="*/ 698 h 1631"/>
                  <a:gd name="T44" fmla="*/ 1107 w 1206"/>
                  <a:gd name="T45" fmla="*/ 713 h 1631"/>
                  <a:gd name="T46" fmla="*/ 1078 w 1206"/>
                  <a:gd name="T47" fmla="*/ 728 h 1631"/>
                  <a:gd name="T48" fmla="*/ 1078 w 1206"/>
                  <a:gd name="T49" fmla="*/ 770 h 1631"/>
                  <a:gd name="T50" fmla="*/ 1036 w 1206"/>
                  <a:gd name="T51" fmla="*/ 812 h 1631"/>
                  <a:gd name="T52" fmla="*/ 837 w 1206"/>
                  <a:gd name="T53" fmla="*/ 783 h 1631"/>
                  <a:gd name="T54" fmla="*/ 738 w 1206"/>
                  <a:gd name="T55" fmla="*/ 763 h 1631"/>
                  <a:gd name="T56" fmla="*/ 681 w 1206"/>
                  <a:gd name="T57" fmla="*/ 756 h 1631"/>
                  <a:gd name="T58" fmla="*/ 624 w 1206"/>
                  <a:gd name="T59" fmla="*/ 756 h 1631"/>
                  <a:gd name="T60" fmla="*/ 582 w 1206"/>
                  <a:gd name="T61" fmla="*/ 750 h 1631"/>
                  <a:gd name="T62" fmla="*/ 454 w 1206"/>
                  <a:gd name="T63" fmla="*/ 741 h 1631"/>
                  <a:gd name="T64" fmla="*/ 241 w 1206"/>
                  <a:gd name="T65" fmla="*/ 708 h 1631"/>
                  <a:gd name="T66" fmla="*/ 227 w 1206"/>
                  <a:gd name="T67" fmla="*/ 728 h 1631"/>
                  <a:gd name="T68" fmla="*/ 213 w 1206"/>
                  <a:gd name="T69" fmla="*/ 741 h 1631"/>
                  <a:gd name="T70" fmla="*/ 114 w 1206"/>
                  <a:gd name="T71" fmla="*/ 741 h 1631"/>
                  <a:gd name="T72" fmla="*/ 0 w 1206"/>
                  <a:gd name="T73" fmla="*/ 728 h 1631"/>
                  <a:gd name="T74" fmla="*/ 15 w 1206"/>
                  <a:gd name="T75" fmla="*/ 579 h 1631"/>
                  <a:gd name="T76" fmla="*/ 29 w 1206"/>
                  <a:gd name="T77" fmla="*/ 544 h 1631"/>
                  <a:gd name="T78" fmla="*/ 43 w 1206"/>
                  <a:gd name="T79" fmla="*/ 515 h 1631"/>
                  <a:gd name="T80" fmla="*/ 57 w 1206"/>
                  <a:gd name="T81" fmla="*/ 500 h 1631"/>
                  <a:gd name="T82" fmla="*/ 57 w 1206"/>
                  <a:gd name="T83" fmla="*/ 481 h 1631"/>
                  <a:gd name="T84" fmla="*/ 29 w 1206"/>
                  <a:gd name="T85" fmla="*/ 438 h 1631"/>
                  <a:gd name="T86" fmla="*/ 15 w 1206"/>
                  <a:gd name="T87" fmla="*/ 410 h 1631"/>
                  <a:gd name="T88" fmla="*/ 57 w 1206"/>
                  <a:gd name="T89" fmla="*/ 403 h 1631"/>
                  <a:gd name="T90" fmla="*/ 85 w 1206"/>
                  <a:gd name="T91" fmla="*/ 352 h 1631"/>
                  <a:gd name="T92" fmla="*/ 100 w 1206"/>
                  <a:gd name="T93" fmla="*/ 318 h 1631"/>
                  <a:gd name="T94" fmla="*/ 114 w 1206"/>
                  <a:gd name="T95" fmla="*/ 276 h 1631"/>
                  <a:gd name="T96" fmla="*/ 100 w 1206"/>
                  <a:gd name="T97" fmla="*/ 260 h 1631"/>
                  <a:gd name="T98" fmla="*/ 85 w 1206"/>
                  <a:gd name="T99" fmla="*/ 241 h 1631"/>
                  <a:gd name="T100" fmla="*/ 100 w 1206"/>
                  <a:gd name="T101" fmla="*/ 227 h 1631"/>
                  <a:gd name="T102" fmla="*/ 85 w 1206"/>
                  <a:gd name="T103" fmla="*/ 205 h 1631"/>
                  <a:gd name="T104" fmla="*/ 85 w 1206"/>
                  <a:gd name="T105" fmla="*/ 183 h 1631"/>
                  <a:gd name="T106" fmla="*/ 85 w 1206"/>
                  <a:gd name="T107" fmla="*/ 155 h 1631"/>
                  <a:gd name="T108" fmla="*/ 100 w 1206"/>
                  <a:gd name="T109" fmla="*/ 148 h 1631"/>
                  <a:gd name="T110" fmla="*/ 213 w 1206"/>
                  <a:gd name="T111" fmla="*/ 106 h 1631"/>
                  <a:gd name="T112" fmla="*/ 284 w 1206"/>
                  <a:gd name="T113" fmla="*/ 56 h 1631"/>
                  <a:gd name="T114" fmla="*/ 397 w 1206"/>
                  <a:gd name="T115" fmla="*/ 15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5" cstate="print"/>
                <a:srcRect/>
                <a:tile tx="0" ty="0" sx="100000" sy="100000" flip="none" algn="tl"/>
              </a:blipFill>
              <a:ln w="9525">
                <a:solidFill>
                  <a:srgbClr val="333333"/>
                </a:solidFill>
                <a:round/>
                <a:headEnd/>
                <a:tailEnd/>
              </a:ln>
            </p:spPr>
            <p:txBody>
              <a:bodyPr anchor="ctr" anchorCtr="1"/>
              <a:lstStyle/>
              <a:p>
                <a:endParaRPr lang="ja-JP" altLang="en-US">
                  <a:solidFill>
                    <a:prstClr val="black"/>
                  </a:solidFill>
                </a:endParaRPr>
              </a:p>
            </p:txBody>
          </p:sp>
          <p:sp>
            <p:nvSpPr>
              <p:cNvPr id="165" name="Freeform 51"/>
              <p:cNvSpPr>
                <a:spLocks/>
              </p:cNvSpPr>
              <p:nvPr/>
            </p:nvSpPr>
            <p:spPr bwMode="auto">
              <a:xfrm>
                <a:off x="5036" y="4543"/>
                <a:ext cx="1459" cy="1445"/>
              </a:xfrm>
              <a:custGeom>
                <a:avLst/>
                <a:gdLst>
                  <a:gd name="T0" fmla="*/ 666 w 1460"/>
                  <a:gd name="T1" fmla="*/ 14 h 1447"/>
                  <a:gd name="T2" fmla="*/ 723 w 1460"/>
                  <a:gd name="T3" fmla="*/ 14 h 1447"/>
                  <a:gd name="T4" fmla="*/ 799 w 1460"/>
                  <a:gd name="T5" fmla="*/ 29 h 1447"/>
                  <a:gd name="T6" fmla="*/ 884 w 1460"/>
                  <a:gd name="T7" fmla="*/ 43 h 1447"/>
                  <a:gd name="T8" fmla="*/ 941 w 1460"/>
                  <a:gd name="T9" fmla="*/ 43 h 1447"/>
                  <a:gd name="T10" fmla="*/ 969 w 1460"/>
                  <a:gd name="T11" fmla="*/ 43 h 1447"/>
                  <a:gd name="T12" fmla="*/ 1040 w 1460"/>
                  <a:gd name="T13" fmla="*/ 57 h 1447"/>
                  <a:gd name="T14" fmla="*/ 1097 w 1460"/>
                  <a:gd name="T15" fmla="*/ 57 h 1447"/>
                  <a:gd name="T16" fmla="*/ 1139 w 1460"/>
                  <a:gd name="T17" fmla="*/ 57 h 1447"/>
                  <a:gd name="T18" fmla="*/ 1196 w 1460"/>
                  <a:gd name="T19" fmla="*/ 100 h 1447"/>
                  <a:gd name="T20" fmla="*/ 1267 w 1460"/>
                  <a:gd name="T21" fmla="*/ 128 h 1447"/>
                  <a:gd name="T22" fmla="*/ 1324 w 1460"/>
                  <a:gd name="T23" fmla="*/ 128 h 1447"/>
                  <a:gd name="T24" fmla="*/ 1352 w 1460"/>
                  <a:gd name="T25" fmla="*/ 170 h 1447"/>
                  <a:gd name="T26" fmla="*/ 1338 w 1460"/>
                  <a:gd name="T27" fmla="*/ 199 h 1447"/>
                  <a:gd name="T28" fmla="*/ 1352 w 1460"/>
                  <a:gd name="T29" fmla="*/ 256 h 1447"/>
                  <a:gd name="T30" fmla="*/ 1366 w 1460"/>
                  <a:gd name="T31" fmla="*/ 284 h 1447"/>
                  <a:gd name="T32" fmla="*/ 1366 w 1460"/>
                  <a:gd name="T33" fmla="*/ 312 h 1447"/>
                  <a:gd name="T34" fmla="*/ 1381 w 1460"/>
                  <a:gd name="T35" fmla="*/ 326 h 1447"/>
                  <a:gd name="T36" fmla="*/ 1423 w 1460"/>
                  <a:gd name="T37" fmla="*/ 326 h 1447"/>
                  <a:gd name="T38" fmla="*/ 1451 w 1460"/>
                  <a:gd name="T39" fmla="*/ 355 h 1447"/>
                  <a:gd name="T40" fmla="*/ 1451 w 1460"/>
                  <a:gd name="T41" fmla="*/ 403 h 1447"/>
                  <a:gd name="T42" fmla="*/ 1409 w 1460"/>
                  <a:gd name="T43" fmla="*/ 445 h 1447"/>
                  <a:gd name="T44" fmla="*/ 1239 w 1460"/>
                  <a:gd name="T45" fmla="*/ 431 h 1447"/>
                  <a:gd name="T46" fmla="*/ 1267 w 1460"/>
                  <a:gd name="T47" fmla="*/ 488 h 1447"/>
                  <a:gd name="T48" fmla="*/ 1267 w 1460"/>
                  <a:gd name="T49" fmla="*/ 544 h 1447"/>
                  <a:gd name="T50" fmla="*/ 1366 w 1460"/>
                  <a:gd name="T51" fmla="*/ 686 h 1447"/>
                  <a:gd name="T52" fmla="*/ 1324 w 1460"/>
                  <a:gd name="T53" fmla="*/ 842 h 1447"/>
                  <a:gd name="T54" fmla="*/ 1281 w 1460"/>
                  <a:gd name="T55" fmla="*/ 984 h 1447"/>
                  <a:gd name="T56" fmla="*/ 1083 w 1460"/>
                  <a:gd name="T57" fmla="*/ 998 h 1447"/>
                  <a:gd name="T58" fmla="*/ 1083 w 1460"/>
                  <a:gd name="T59" fmla="*/ 1055 h 1447"/>
                  <a:gd name="T60" fmla="*/ 1040 w 1460"/>
                  <a:gd name="T61" fmla="*/ 1202 h 1447"/>
                  <a:gd name="T62" fmla="*/ 1040 w 1460"/>
                  <a:gd name="T63" fmla="*/ 1259 h 1447"/>
                  <a:gd name="T64" fmla="*/ 1040 w 1460"/>
                  <a:gd name="T65" fmla="*/ 1301 h 1447"/>
                  <a:gd name="T66" fmla="*/ 1083 w 1460"/>
                  <a:gd name="T67" fmla="*/ 1387 h 1447"/>
                  <a:gd name="T68" fmla="*/ 1083 w 1460"/>
                  <a:gd name="T69" fmla="*/ 1429 h 1447"/>
                  <a:gd name="T70" fmla="*/ 1040 w 1460"/>
                  <a:gd name="T71" fmla="*/ 1429 h 1447"/>
                  <a:gd name="T72" fmla="*/ 941 w 1460"/>
                  <a:gd name="T73" fmla="*/ 1372 h 1447"/>
                  <a:gd name="T74" fmla="*/ 884 w 1460"/>
                  <a:gd name="T75" fmla="*/ 1301 h 1447"/>
                  <a:gd name="T76" fmla="*/ 756 w 1460"/>
                  <a:gd name="T77" fmla="*/ 1202 h 1447"/>
                  <a:gd name="T78" fmla="*/ 742 w 1460"/>
                  <a:gd name="T79" fmla="*/ 1145 h 1447"/>
                  <a:gd name="T80" fmla="*/ 756 w 1460"/>
                  <a:gd name="T81" fmla="*/ 1103 h 1447"/>
                  <a:gd name="T82" fmla="*/ 638 w 1460"/>
                  <a:gd name="T83" fmla="*/ 1079 h 1447"/>
                  <a:gd name="T84" fmla="*/ 468 w 1460"/>
                  <a:gd name="T85" fmla="*/ 1055 h 1447"/>
                  <a:gd name="T86" fmla="*/ 411 w 1460"/>
                  <a:gd name="T87" fmla="*/ 1103 h 1447"/>
                  <a:gd name="T88" fmla="*/ 326 w 1460"/>
                  <a:gd name="T89" fmla="*/ 1069 h 1447"/>
                  <a:gd name="T90" fmla="*/ 212 w 1460"/>
                  <a:gd name="T91" fmla="*/ 956 h 1447"/>
                  <a:gd name="T92" fmla="*/ 42 w 1460"/>
                  <a:gd name="T93" fmla="*/ 814 h 1447"/>
                  <a:gd name="T94" fmla="*/ 28 w 1460"/>
                  <a:gd name="T95" fmla="*/ 715 h 1447"/>
                  <a:gd name="T96" fmla="*/ 42 w 1460"/>
                  <a:gd name="T97" fmla="*/ 672 h 1447"/>
                  <a:gd name="T98" fmla="*/ 71 w 1460"/>
                  <a:gd name="T99" fmla="*/ 587 h 1447"/>
                  <a:gd name="T100" fmla="*/ 85 w 1460"/>
                  <a:gd name="T101" fmla="*/ 544 h 1447"/>
                  <a:gd name="T102" fmla="*/ 85 w 1460"/>
                  <a:gd name="T103" fmla="*/ 516 h 1447"/>
                  <a:gd name="T104" fmla="*/ 99 w 1460"/>
                  <a:gd name="T105" fmla="*/ 459 h 1447"/>
                  <a:gd name="T106" fmla="*/ 113 w 1460"/>
                  <a:gd name="T107" fmla="*/ 431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6"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7" name="Freeform 50"/>
              <p:cNvSpPr>
                <a:spLocks/>
              </p:cNvSpPr>
              <p:nvPr/>
            </p:nvSpPr>
            <p:spPr bwMode="auto">
              <a:xfrm>
                <a:off x="2796" y="3432"/>
                <a:ext cx="1304" cy="1050"/>
              </a:xfrm>
              <a:custGeom>
                <a:avLst/>
                <a:gdLst>
                  <a:gd name="T0" fmla="*/ 1290 w 1304"/>
                  <a:gd name="T1" fmla="*/ 13 h 1148"/>
                  <a:gd name="T2" fmla="*/ 1290 w 1304"/>
                  <a:gd name="T3" fmla="*/ 19 h 1148"/>
                  <a:gd name="T4" fmla="*/ 1290 w 1304"/>
                  <a:gd name="T5" fmla="*/ 45 h 1148"/>
                  <a:gd name="T6" fmla="*/ 1290 w 1304"/>
                  <a:gd name="T7" fmla="*/ 50 h 1148"/>
                  <a:gd name="T8" fmla="*/ 1290 w 1304"/>
                  <a:gd name="T9" fmla="*/ 64 h 1148"/>
                  <a:gd name="T10" fmla="*/ 1304 w 1304"/>
                  <a:gd name="T11" fmla="*/ 76 h 1148"/>
                  <a:gd name="T12" fmla="*/ 1304 w 1304"/>
                  <a:gd name="T13" fmla="*/ 102 h 1148"/>
                  <a:gd name="T14" fmla="*/ 1304 w 1304"/>
                  <a:gd name="T15" fmla="*/ 121 h 1148"/>
                  <a:gd name="T16" fmla="*/ 1304 w 1304"/>
                  <a:gd name="T17" fmla="*/ 152 h 1148"/>
                  <a:gd name="T18" fmla="*/ 1304 w 1304"/>
                  <a:gd name="T19" fmla="*/ 177 h 1148"/>
                  <a:gd name="T20" fmla="*/ 1304 w 1304"/>
                  <a:gd name="T21" fmla="*/ 198 h 1148"/>
                  <a:gd name="T22" fmla="*/ 1304 w 1304"/>
                  <a:gd name="T23" fmla="*/ 216 h 1148"/>
                  <a:gd name="T24" fmla="*/ 1304 w 1304"/>
                  <a:gd name="T25" fmla="*/ 216 h 1148"/>
                  <a:gd name="T26" fmla="*/ 1304 w 1304"/>
                  <a:gd name="T27" fmla="*/ 216 h 1148"/>
                  <a:gd name="T28" fmla="*/ 1304 w 1304"/>
                  <a:gd name="T29" fmla="*/ 222 h 1148"/>
                  <a:gd name="T30" fmla="*/ 1304 w 1304"/>
                  <a:gd name="T31" fmla="*/ 241 h 1148"/>
                  <a:gd name="T32" fmla="*/ 1304 w 1304"/>
                  <a:gd name="T33" fmla="*/ 260 h 1148"/>
                  <a:gd name="T34" fmla="*/ 1304 w 1304"/>
                  <a:gd name="T35" fmla="*/ 285 h 1148"/>
                  <a:gd name="T36" fmla="*/ 1290 w 1304"/>
                  <a:gd name="T37" fmla="*/ 318 h 1148"/>
                  <a:gd name="T38" fmla="*/ 1290 w 1304"/>
                  <a:gd name="T39" fmla="*/ 356 h 1148"/>
                  <a:gd name="T40" fmla="*/ 1290 w 1304"/>
                  <a:gd name="T41" fmla="*/ 380 h 1148"/>
                  <a:gd name="T42" fmla="*/ 1276 w 1304"/>
                  <a:gd name="T43" fmla="*/ 407 h 1148"/>
                  <a:gd name="T44" fmla="*/ 1276 w 1304"/>
                  <a:gd name="T45" fmla="*/ 432 h 1148"/>
                  <a:gd name="T46" fmla="*/ 1276 w 1304"/>
                  <a:gd name="T47" fmla="*/ 463 h 1148"/>
                  <a:gd name="T48" fmla="*/ 1262 w 1304"/>
                  <a:gd name="T49" fmla="*/ 470 h 1148"/>
                  <a:gd name="T50" fmla="*/ 1191 w 1304"/>
                  <a:gd name="T51" fmla="*/ 470 h 1148"/>
                  <a:gd name="T52" fmla="*/ 1120 w 1304"/>
                  <a:gd name="T53" fmla="*/ 463 h 1148"/>
                  <a:gd name="T54" fmla="*/ 1078 w 1304"/>
                  <a:gd name="T55" fmla="*/ 456 h 1148"/>
                  <a:gd name="T56" fmla="*/ 964 w 1304"/>
                  <a:gd name="T57" fmla="*/ 456 h 1148"/>
                  <a:gd name="T58" fmla="*/ 879 w 1304"/>
                  <a:gd name="T59" fmla="*/ 451 h 1148"/>
                  <a:gd name="T60" fmla="*/ 780 w 1304"/>
                  <a:gd name="T61" fmla="*/ 463 h 1148"/>
                  <a:gd name="T62" fmla="*/ 723 w 1304"/>
                  <a:gd name="T63" fmla="*/ 463 h 1148"/>
                  <a:gd name="T64" fmla="*/ 695 w 1304"/>
                  <a:gd name="T65" fmla="*/ 470 h 1148"/>
                  <a:gd name="T66" fmla="*/ 666 w 1304"/>
                  <a:gd name="T67" fmla="*/ 489 h 1148"/>
                  <a:gd name="T68" fmla="*/ 624 w 1304"/>
                  <a:gd name="T69" fmla="*/ 496 h 1148"/>
                  <a:gd name="T70" fmla="*/ 510 w 1304"/>
                  <a:gd name="T71" fmla="*/ 507 h 1148"/>
                  <a:gd name="T72" fmla="*/ 454 w 1304"/>
                  <a:gd name="T73" fmla="*/ 514 h 1148"/>
                  <a:gd name="T74" fmla="*/ 411 w 1304"/>
                  <a:gd name="T75" fmla="*/ 496 h 1148"/>
                  <a:gd name="T76" fmla="*/ 397 w 1304"/>
                  <a:gd name="T77" fmla="*/ 489 h 1148"/>
                  <a:gd name="T78" fmla="*/ 354 w 1304"/>
                  <a:gd name="T79" fmla="*/ 470 h 1148"/>
                  <a:gd name="T80" fmla="*/ 227 w 1304"/>
                  <a:gd name="T81" fmla="*/ 419 h 1148"/>
                  <a:gd name="T82" fmla="*/ 127 w 1304"/>
                  <a:gd name="T83" fmla="*/ 374 h 1148"/>
                  <a:gd name="T84" fmla="*/ 14 w 1304"/>
                  <a:gd name="T85" fmla="*/ 318 h 1148"/>
                  <a:gd name="T86" fmla="*/ 14 w 1304"/>
                  <a:gd name="T87" fmla="*/ 299 h 1148"/>
                  <a:gd name="T88" fmla="*/ 184 w 1304"/>
                  <a:gd name="T89" fmla="*/ 266 h 1148"/>
                  <a:gd name="T90" fmla="*/ 326 w 1304"/>
                  <a:gd name="T91" fmla="*/ 241 h 1148"/>
                  <a:gd name="T92" fmla="*/ 383 w 1304"/>
                  <a:gd name="T93" fmla="*/ 241 h 1148"/>
                  <a:gd name="T94" fmla="*/ 510 w 1304"/>
                  <a:gd name="T95" fmla="*/ 216 h 1148"/>
                  <a:gd name="T96" fmla="*/ 680 w 1304"/>
                  <a:gd name="T97" fmla="*/ 166 h 1148"/>
                  <a:gd name="T98" fmla="*/ 737 w 1304"/>
                  <a:gd name="T99" fmla="*/ 159 h 1148"/>
                  <a:gd name="T100" fmla="*/ 780 w 1304"/>
                  <a:gd name="T101" fmla="*/ 140 h 1148"/>
                  <a:gd name="T102" fmla="*/ 794 w 1304"/>
                  <a:gd name="T103" fmla="*/ 140 h 1148"/>
                  <a:gd name="T104" fmla="*/ 836 w 1304"/>
                  <a:gd name="T105" fmla="*/ 127 h 1148"/>
                  <a:gd name="T106" fmla="*/ 950 w 1304"/>
                  <a:gd name="T107" fmla="*/ 89 h 1148"/>
                  <a:gd name="T108" fmla="*/ 1049 w 1304"/>
                  <a:gd name="T109" fmla="*/ 64 h 1148"/>
                  <a:gd name="T110" fmla="*/ 1063 w 1304"/>
                  <a:gd name="T111" fmla="*/ 57 h 1148"/>
                  <a:gd name="T112" fmla="*/ 1120 w 1304"/>
                  <a:gd name="T113" fmla="*/ 37 h 1148"/>
                  <a:gd name="T114" fmla="*/ 1163 w 1304"/>
                  <a:gd name="T115" fmla="*/ 19 h 1148"/>
                  <a:gd name="T116" fmla="*/ 1177 w 1304"/>
                  <a:gd name="T117" fmla="*/ 5 h 1148"/>
                  <a:gd name="T118" fmla="*/ 1219 w 1304"/>
                  <a:gd name="T119" fmla="*/ 5 h 1148"/>
                  <a:gd name="T120" fmla="*/ 1234 w 1304"/>
                  <a:gd name="T121" fmla="*/ 5 h 1148"/>
                  <a:gd name="T122" fmla="*/ 1248 w 1304"/>
                  <a:gd name="T123" fmla="*/ 5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8" name="Freeform 48"/>
              <p:cNvSpPr>
                <a:spLocks/>
              </p:cNvSpPr>
              <p:nvPr/>
            </p:nvSpPr>
            <p:spPr bwMode="auto">
              <a:xfrm>
                <a:off x="556" y="1829"/>
                <a:ext cx="2664" cy="2171"/>
              </a:xfrm>
              <a:custGeom>
                <a:avLst/>
                <a:gdLst>
                  <a:gd name="T0" fmla="*/ 0 w 2666"/>
                  <a:gd name="T1" fmla="*/ 1838 h 2170"/>
                  <a:gd name="T2" fmla="*/ 57 w 2666"/>
                  <a:gd name="T3" fmla="*/ 1725 h 2170"/>
                  <a:gd name="T4" fmla="*/ 184 w 2666"/>
                  <a:gd name="T5" fmla="*/ 1526 h 2170"/>
                  <a:gd name="T6" fmla="*/ 284 w 2666"/>
                  <a:gd name="T7" fmla="*/ 1370 h 2170"/>
                  <a:gd name="T8" fmla="*/ 383 w 2666"/>
                  <a:gd name="T9" fmla="*/ 1243 h 2170"/>
                  <a:gd name="T10" fmla="*/ 468 w 2666"/>
                  <a:gd name="T11" fmla="*/ 1186 h 2170"/>
                  <a:gd name="T12" fmla="*/ 567 w 2666"/>
                  <a:gd name="T13" fmla="*/ 1143 h 2170"/>
                  <a:gd name="T14" fmla="*/ 828 w 2666"/>
                  <a:gd name="T15" fmla="*/ 1049 h 2170"/>
                  <a:gd name="T16" fmla="*/ 899 w 2666"/>
                  <a:gd name="T17" fmla="*/ 1021 h 2170"/>
                  <a:gd name="T18" fmla="*/ 927 w 2666"/>
                  <a:gd name="T19" fmla="*/ 964 h 2170"/>
                  <a:gd name="T20" fmla="*/ 998 w 2666"/>
                  <a:gd name="T21" fmla="*/ 851 h 2170"/>
                  <a:gd name="T22" fmla="*/ 1040 w 2666"/>
                  <a:gd name="T23" fmla="*/ 794 h 2170"/>
                  <a:gd name="T24" fmla="*/ 1069 w 2666"/>
                  <a:gd name="T25" fmla="*/ 780 h 2170"/>
                  <a:gd name="T26" fmla="*/ 1125 w 2666"/>
                  <a:gd name="T27" fmla="*/ 737 h 2170"/>
                  <a:gd name="T28" fmla="*/ 1196 w 2666"/>
                  <a:gd name="T29" fmla="*/ 695 h 2170"/>
                  <a:gd name="T30" fmla="*/ 1296 w 2666"/>
                  <a:gd name="T31" fmla="*/ 638 h 2170"/>
                  <a:gd name="T32" fmla="*/ 1409 w 2666"/>
                  <a:gd name="T33" fmla="*/ 595 h 2170"/>
                  <a:gd name="T34" fmla="*/ 1523 w 2666"/>
                  <a:gd name="T35" fmla="*/ 553 h 2170"/>
                  <a:gd name="T36" fmla="*/ 1608 w 2666"/>
                  <a:gd name="T37" fmla="*/ 510 h 2170"/>
                  <a:gd name="T38" fmla="*/ 1693 w 2666"/>
                  <a:gd name="T39" fmla="*/ 439 h 2170"/>
                  <a:gd name="T40" fmla="*/ 1735 w 2666"/>
                  <a:gd name="T41" fmla="*/ 340 h 2170"/>
                  <a:gd name="T42" fmla="*/ 1721 w 2666"/>
                  <a:gd name="T43" fmla="*/ 269 h 2170"/>
                  <a:gd name="T44" fmla="*/ 1679 w 2666"/>
                  <a:gd name="T45" fmla="*/ 156 h 2170"/>
                  <a:gd name="T46" fmla="*/ 1650 w 2666"/>
                  <a:gd name="T47" fmla="*/ 56 h 2170"/>
                  <a:gd name="T48" fmla="*/ 1679 w 2666"/>
                  <a:gd name="T49" fmla="*/ 14 h 2170"/>
                  <a:gd name="T50" fmla="*/ 1863 w 2666"/>
                  <a:gd name="T51" fmla="*/ 56 h 2170"/>
                  <a:gd name="T52" fmla="*/ 1906 w 2666"/>
                  <a:gd name="T53" fmla="*/ 70 h 2170"/>
                  <a:gd name="T54" fmla="*/ 1934 w 2666"/>
                  <a:gd name="T55" fmla="*/ 85 h 2170"/>
                  <a:gd name="T56" fmla="*/ 1962 w 2666"/>
                  <a:gd name="T57" fmla="*/ 99 h 2170"/>
                  <a:gd name="T58" fmla="*/ 1997 w 2666"/>
                  <a:gd name="T59" fmla="*/ 127 h 2170"/>
                  <a:gd name="T60" fmla="*/ 2024 w 2666"/>
                  <a:gd name="T61" fmla="*/ 156 h 2170"/>
                  <a:gd name="T62" fmla="*/ 2038 w 2666"/>
                  <a:gd name="T63" fmla="*/ 170 h 2170"/>
                  <a:gd name="T64" fmla="*/ 2081 w 2666"/>
                  <a:gd name="T65" fmla="*/ 226 h 2170"/>
                  <a:gd name="T66" fmla="*/ 2109 w 2666"/>
                  <a:gd name="T67" fmla="*/ 269 h 2170"/>
                  <a:gd name="T68" fmla="*/ 2152 w 2666"/>
                  <a:gd name="T69" fmla="*/ 297 h 2170"/>
                  <a:gd name="T70" fmla="*/ 2194 w 2666"/>
                  <a:gd name="T71" fmla="*/ 340 h 2170"/>
                  <a:gd name="T72" fmla="*/ 2237 w 2666"/>
                  <a:gd name="T73" fmla="*/ 411 h 2170"/>
                  <a:gd name="T74" fmla="*/ 2265 w 2666"/>
                  <a:gd name="T75" fmla="*/ 453 h 2170"/>
                  <a:gd name="T76" fmla="*/ 2308 w 2666"/>
                  <a:gd name="T77" fmla="*/ 510 h 2170"/>
                  <a:gd name="T78" fmla="*/ 2336 w 2666"/>
                  <a:gd name="T79" fmla="*/ 553 h 2170"/>
                  <a:gd name="T80" fmla="*/ 2393 w 2666"/>
                  <a:gd name="T81" fmla="*/ 624 h 2170"/>
                  <a:gd name="T82" fmla="*/ 2421 w 2666"/>
                  <a:gd name="T83" fmla="*/ 680 h 2170"/>
                  <a:gd name="T84" fmla="*/ 2450 w 2666"/>
                  <a:gd name="T85" fmla="*/ 709 h 2170"/>
                  <a:gd name="T86" fmla="*/ 2478 w 2666"/>
                  <a:gd name="T87" fmla="*/ 765 h 2170"/>
                  <a:gd name="T88" fmla="*/ 2535 w 2666"/>
                  <a:gd name="T89" fmla="*/ 836 h 2170"/>
                  <a:gd name="T90" fmla="*/ 2563 w 2666"/>
                  <a:gd name="T91" fmla="*/ 879 h 2170"/>
                  <a:gd name="T92" fmla="*/ 2648 w 2666"/>
                  <a:gd name="T93" fmla="*/ 1007 h 2170"/>
                  <a:gd name="T94" fmla="*/ 2492 w 2666"/>
                  <a:gd name="T95" fmla="*/ 1129 h 2170"/>
                  <a:gd name="T96" fmla="*/ 2379 w 2666"/>
                  <a:gd name="T97" fmla="*/ 1214 h 2170"/>
                  <a:gd name="T98" fmla="*/ 2223 w 2666"/>
                  <a:gd name="T99" fmla="*/ 1313 h 2170"/>
                  <a:gd name="T100" fmla="*/ 2123 w 2666"/>
                  <a:gd name="T101" fmla="*/ 1384 h 2170"/>
                  <a:gd name="T102" fmla="*/ 1997 w 2666"/>
                  <a:gd name="T103" fmla="*/ 1455 h 2170"/>
                  <a:gd name="T104" fmla="*/ 1735 w 2666"/>
                  <a:gd name="T105" fmla="*/ 1597 h 2170"/>
                  <a:gd name="T106" fmla="*/ 1480 w 2666"/>
                  <a:gd name="T107" fmla="*/ 1739 h 2170"/>
                  <a:gd name="T108" fmla="*/ 1338 w 2666"/>
                  <a:gd name="T109" fmla="*/ 1796 h 2170"/>
                  <a:gd name="T110" fmla="*/ 1211 w 2666"/>
                  <a:gd name="T111" fmla="*/ 1853 h 2170"/>
                  <a:gd name="T112" fmla="*/ 1097 w 2666"/>
                  <a:gd name="T113" fmla="*/ 1909 h 2170"/>
                  <a:gd name="T114" fmla="*/ 539 w 2666"/>
                  <a:gd name="T115" fmla="*/ 2094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9"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0"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1" name="Freeform 45"/>
              <p:cNvSpPr>
                <a:spLocks/>
              </p:cNvSpPr>
              <p:nvPr/>
            </p:nvSpPr>
            <p:spPr bwMode="auto">
              <a:xfrm>
                <a:off x="6311" y="2169"/>
                <a:ext cx="1475" cy="1512"/>
              </a:xfrm>
              <a:custGeom>
                <a:avLst/>
                <a:gdLst>
                  <a:gd name="T0" fmla="*/ 894 w 1475"/>
                  <a:gd name="T1" fmla="*/ 28 h 1603"/>
                  <a:gd name="T2" fmla="*/ 964 w 1475"/>
                  <a:gd name="T3" fmla="*/ 36 h 1603"/>
                  <a:gd name="T4" fmla="*/ 1021 w 1475"/>
                  <a:gd name="T5" fmla="*/ 71 h 1603"/>
                  <a:gd name="T6" fmla="*/ 1035 w 1475"/>
                  <a:gd name="T7" fmla="*/ 91 h 1603"/>
                  <a:gd name="T8" fmla="*/ 1035 w 1475"/>
                  <a:gd name="T9" fmla="*/ 126 h 1603"/>
                  <a:gd name="T10" fmla="*/ 1035 w 1475"/>
                  <a:gd name="T11" fmla="*/ 155 h 1603"/>
                  <a:gd name="T12" fmla="*/ 1021 w 1475"/>
                  <a:gd name="T13" fmla="*/ 181 h 1603"/>
                  <a:gd name="T14" fmla="*/ 1007 w 1475"/>
                  <a:gd name="T15" fmla="*/ 216 h 1603"/>
                  <a:gd name="T16" fmla="*/ 979 w 1475"/>
                  <a:gd name="T17" fmla="*/ 241 h 1603"/>
                  <a:gd name="T18" fmla="*/ 1007 w 1475"/>
                  <a:gd name="T19" fmla="*/ 274 h 1603"/>
                  <a:gd name="T20" fmla="*/ 1064 w 1475"/>
                  <a:gd name="T21" fmla="*/ 230 h 1603"/>
                  <a:gd name="T22" fmla="*/ 1120 w 1475"/>
                  <a:gd name="T23" fmla="*/ 211 h 1603"/>
                  <a:gd name="T24" fmla="*/ 1191 w 1475"/>
                  <a:gd name="T25" fmla="*/ 211 h 1603"/>
                  <a:gd name="T26" fmla="*/ 1248 w 1475"/>
                  <a:gd name="T27" fmla="*/ 216 h 1603"/>
                  <a:gd name="T28" fmla="*/ 1305 w 1475"/>
                  <a:gd name="T29" fmla="*/ 216 h 1603"/>
                  <a:gd name="T30" fmla="*/ 1404 w 1475"/>
                  <a:gd name="T31" fmla="*/ 204 h 1603"/>
                  <a:gd name="T32" fmla="*/ 1475 w 1475"/>
                  <a:gd name="T33" fmla="*/ 204 h 1603"/>
                  <a:gd name="T34" fmla="*/ 1461 w 1475"/>
                  <a:gd name="T35" fmla="*/ 241 h 1603"/>
                  <a:gd name="T36" fmla="*/ 1418 w 1475"/>
                  <a:gd name="T37" fmla="*/ 309 h 1603"/>
                  <a:gd name="T38" fmla="*/ 1248 w 1475"/>
                  <a:gd name="T39" fmla="*/ 358 h 1603"/>
                  <a:gd name="T40" fmla="*/ 1177 w 1475"/>
                  <a:gd name="T41" fmla="*/ 358 h 1603"/>
                  <a:gd name="T42" fmla="*/ 1177 w 1475"/>
                  <a:gd name="T43" fmla="*/ 366 h 1603"/>
                  <a:gd name="T44" fmla="*/ 1248 w 1475"/>
                  <a:gd name="T45" fmla="*/ 393 h 1603"/>
                  <a:gd name="T46" fmla="*/ 1291 w 1475"/>
                  <a:gd name="T47" fmla="*/ 415 h 1603"/>
                  <a:gd name="T48" fmla="*/ 1234 w 1475"/>
                  <a:gd name="T49" fmla="*/ 457 h 1603"/>
                  <a:gd name="T50" fmla="*/ 1149 w 1475"/>
                  <a:gd name="T51" fmla="*/ 486 h 1603"/>
                  <a:gd name="T52" fmla="*/ 1064 w 1475"/>
                  <a:gd name="T53" fmla="*/ 521 h 1603"/>
                  <a:gd name="T54" fmla="*/ 1007 w 1475"/>
                  <a:gd name="T55" fmla="*/ 549 h 1603"/>
                  <a:gd name="T56" fmla="*/ 950 w 1475"/>
                  <a:gd name="T57" fmla="*/ 549 h 1603"/>
                  <a:gd name="T58" fmla="*/ 908 w 1475"/>
                  <a:gd name="T59" fmla="*/ 556 h 1603"/>
                  <a:gd name="T60" fmla="*/ 879 w 1475"/>
                  <a:gd name="T61" fmla="*/ 585 h 1603"/>
                  <a:gd name="T62" fmla="*/ 794 w 1475"/>
                  <a:gd name="T63" fmla="*/ 682 h 1603"/>
                  <a:gd name="T64" fmla="*/ 738 w 1475"/>
                  <a:gd name="T65" fmla="*/ 739 h 1603"/>
                  <a:gd name="T66" fmla="*/ 624 w 1475"/>
                  <a:gd name="T67" fmla="*/ 774 h 1603"/>
                  <a:gd name="T68" fmla="*/ 567 w 1475"/>
                  <a:gd name="T69" fmla="*/ 774 h 1603"/>
                  <a:gd name="T70" fmla="*/ 496 w 1475"/>
                  <a:gd name="T71" fmla="*/ 760 h 1603"/>
                  <a:gd name="T72" fmla="*/ 511 w 1475"/>
                  <a:gd name="T73" fmla="*/ 774 h 1603"/>
                  <a:gd name="T74" fmla="*/ 525 w 1475"/>
                  <a:gd name="T75" fmla="*/ 781 h 1603"/>
                  <a:gd name="T76" fmla="*/ 454 w 1475"/>
                  <a:gd name="T77" fmla="*/ 774 h 1603"/>
                  <a:gd name="T78" fmla="*/ 411 w 1475"/>
                  <a:gd name="T79" fmla="*/ 774 h 1603"/>
                  <a:gd name="T80" fmla="*/ 284 w 1475"/>
                  <a:gd name="T81" fmla="*/ 781 h 1603"/>
                  <a:gd name="T82" fmla="*/ 184 w 1475"/>
                  <a:gd name="T83" fmla="*/ 795 h 1603"/>
                  <a:gd name="T84" fmla="*/ 14 w 1475"/>
                  <a:gd name="T85" fmla="*/ 690 h 1603"/>
                  <a:gd name="T86" fmla="*/ 43 w 1475"/>
                  <a:gd name="T87" fmla="*/ 415 h 1603"/>
                  <a:gd name="T88" fmla="*/ 57 w 1475"/>
                  <a:gd name="T89" fmla="*/ 230 h 1603"/>
                  <a:gd name="T90" fmla="*/ 142 w 1475"/>
                  <a:gd name="T91" fmla="*/ 141 h 1603"/>
                  <a:gd name="T92" fmla="*/ 326 w 1475"/>
                  <a:gd name="T93" fmla="*/ 134 h 1603"/>
                  <a:gd name="T94" fmla="*/ 369 w 1475"/>
                  <a:gd name="T95" fmla="*/ 245 h 1603"/>
                  <a:gd name="T96" fmla="*/ 411 w 1475"/>
                  <a:gd name="T97" fmla="*/ 289 h 1603"/>
                  <a:gd name="T98" fmla="*/ 496 w 1475"/>
                  <a:gd name="T99" fmla="*/ 324 h 1603"/>
                  <a:gd name="T100" fmla="*/ 567 w 1475"/>
                  <a:gd name="T101" fmla="*/ 303 h 1603"/>
                  <a:gd name="T102" fmla="*/ 610 w 1475"/>
                  <a:gd name="T103" fmla="*/ 226 h 1603"/>
                  <a:gd name="T104" fmla="*/ 638 w 1475"/>
                  <a:gd name="T105" fmla="*/ 176 h 1603"/>
                  <a:gd name="T106" fmla="*/ 596 w 1475"/>
                  <a:gd name="T107" fmla="*/ 134 h 1603"/>
                  <a:gd name="T108" fmla="*/ 695 w 1475"/>
                  <a:gd name="T109" fmla="*/ 134 h 1603"/>
                  <a:gd name="T110" fmla="*/ 879 w 1475"/>
                  <a:gd name="T111" fmla="*/ 141 h 1603"/>
                  <a:gd name="T112" fmla="*/ 908 w 1475"/>
                  <a:gd name="T113" fmla="*/ 105 h 1603"/>
                  <a:gd name="T114" fmla="*/ 851 w 1475"/>
                  <a:gd name="T115" fmla="*/ 99 h 1603"/>
                  <a:gd name="T116" fmla="*/ 894 w 1475"/>
                  <a:gd name="T117" fmla="*/ 91 h 1603"/>
                  <a:gd name="T118" fmla="*/ 865 w 1475"/>
                  <a:gd name="T119" fmla="*/ 77 h 1603"/>
                  <a:gd name="T120" fmla="*/ 894 w 1475"/>
                  <a:gd name="T121" fmla="*/ 49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2" name="Freeform 44"/>
              <p:cNvSpPr>
                <a:spLocks/>
              </p:cNvSpPr>
              <p:nvPr/>
            </p:nvSpPr>
            <p:spPr bwMode="auto">
              <a:xfrm>
                <a:off x="4381" y="4116"/>
                <a:ext cx="994" cy="1317"/>
              </a:xfrm>
              <a:custGeom>
                <a:avLst/>
                <a:gdLst>
                  <a:gd name="T0" fmla="*/ 974 w 993"/>
                  <a:gd name="T1" fmla="*/ 156 h 1319"/>
                  <a:gd name="T2" fmla="*/ 959 w 993"/>
                  <a:gd name="T3" fmla="*/ 212 h 1319"/>
                  <a:gd name="T4" fmla="*/ 903 w 993"/>
                  <a:gd name="T5" fmla="*/ 373 h 1319"/>
                  <a:gd name="T6" fmla="*/ 889 w 993"/>
                  <a:gd name="T7" fmla="*/ 416 h 1319"/>
                  <a:gd name="T8" fmla="*/ 874 w 993"/>
                  <a:gd name="T9" fmla="*/ 487 h 1319"/>
                  <a:gd name="T10" fmla="*/ 860 w 993"/>
                  <a:gd name="T11" fmla="*/ 558 h 1319"/>
                  <a:gd name="T12" fmla="*/ 846 w 993"/>
                  <a:gd name="T13" fmla="*/ 586 h 1319"/>
                  <a:gd name="T14" fmla="*/ 846 w 993"/>
                  <a:gd name="T15" fmla="*/ 615 h 1319"/>
                  <a:gd name="T16" fmla="*/ 832 w 993"/>
                  <a:gd name="T17" fmla="*/ 643 h 1319"/>
                  <a:gd name="T18" fmla="*/ 818 w 993"/>
                  <a:gd name="T19" fmla="*/ 714 h 1319"/>
                  <a:gd name="T20" fmla="*/ 789 w 993"/>
                  <a:gd name="T21" fmla="*/ 785 h 1319"/>
                  <a:gd name="T22" fmla="*/ 789 w 993"/>
                  <a:gd name="T23" fmla="*/ 827 h 1319"/>
                  <a:gd name="T24" fmla="*/ 775 w 993"/>
                  <a:gd name="T25" fmla="*/ 856 h 1319"/>
                  <a:gd name="T26" fmla="*/ 775 w 993"/>
                  <a:gd name="T27" fmla="*/ 884 h 1319"/>
                  <a:gd name="T28" fmla="*/ 761 w 993"/>
                  <a:gd name="T29" fmla="*/ 898 h 1319"/>
                  <a:gd name="T30" fmla="*/ 761 w 993"/>
                  <a:gd name="T31" fmla="*/ 927 h 1319"/>
                  <a:gd name="T32" fmla="*/ 747 w 993"/>
                  <a:gd name="T33" fmla="*/ 941 h 1319"/>
                  <a:gd name="T34" fmla="*/ 747 w 993"/>
                  <a:gd name="T35" fmla="*/ 955 h 1319"/>
                  <a:gd name="T36" fmla="*/ 747 w 993"/>
                  <a:gd name="T37" fmla="*/ 981 h 1319"/>
                  <a:gd name="T38" fmla="*/ 733 w 993"/>
                  <a:gd name="T39" fmla="*/ 1003 h 1319"/>
                  <a:gd name="T40" fmla="*/ 733 w 993"/>
                  <a:gd name="T41" fmla="*/ 1017 h 1319"/>
                  <a:gd name="T42" fmla="*/ 718 w 993"/>
                  <a:gd name="T43" fmla="*/ 1045 h 1319"/>
                  <a:gd name="T44" fmla="*/ 704 w 993"/>
                  <a:gd name="T45" fmla="*/ 1088 h 1319"/>
                  <a:gd name="T46" fmla="*/ 704 w 993"/>
                  <a:gd name="T47" fmla="*/ 1116 h 1319"/>
                  <a:gd name="T48" fmla="*/ 690 w 993"/>
                  <a:gd name="T49" fmla="*/ 1145 h 1319"/>
                  <a:gd name="T50" fmla="*/ 662 w 993"/>
                  <a:gd name="T51" fmla="*/ 1173 h 1319"/>
                  <a:gd name="T52" fmla="*/ 633 w 993"/>
                  <a:gd name="T53" fmla="*/ 1201 h 1319"/>
                  <a:gd name="T54" fmla="*/ 605 w 993"/>
                  <a:gd name="T55" fmla="*/ 1244 h 1319"/>
                  <a:gd name="T56" fmla="*/ 605 w 993"/>
                  <a:gd name="T57" fmla="*/ 1258 h 1319"/>
                  <a:gd name="T58" fmla="*/ 577 w 993"/>
                  <a:gd name="T59" fmla="*/ 1272 h 1319"/>
                  <a:gd name="T60" fmla="*/ 562 w 993"/>
                  <a:gd name="T61" fmla="*/ 1286 h 1319"/>
                  <a:gd name="T62" fmla="*/ 534 w 993"/>
                  <a:gd name="T63" fmla="*/ 1301 h 1319"/>
                  <a:gd name="T64" fmla="*/ 506 w 993"/>
                  <a:gd name="T65" fmla="*/ 1301 h 1319"/>
                  <a:gd name="T66" fmla="*/ 468 w 993"/>
                  <a:gd name="T67" fmla="*/ 1301 h 1319"/>
                  <a:gd name="T68" fmla="*/ 426 w 993"/>
                  <a:gd name="T69" fmla="*/ 1301 h 1319"/>
                  <a:gd name="T70" fmla="*/ 397 w 993"/>
                  <a:gd name="T71" fmla="*/ 1301 h 1319"/>
                  <a:gd name="T72" fmla="*/ 241 w 993"/>
                  <a:gd name="T73" fmla="*/ 1244 h 1319"/>
                  <a:gd name="T74" fmla="*/ 213 w 993"/>
                  <a:gd name="T75" fmla="*/ 1244 h 1319"/>
                  <a:gd name="T76" fmla="*/ 156 w 993"/>
                  <a:gd name="T77" fmla="*/ 1216 h 1319"/>
                  <a:gd name="T78" fmla="*/ 114 w 993"/>
                  <a:gd name="T79" fmla="*/ 1201 h 1319"/>
                  <a:gd name="T80" fmla="*/ 100 w 993"/>
                  <a:gd name="T81" fmla="*/ 1201 h 1319"/>
                  <a:gd name="T82" fmla="*/ 85 w 993"/>
                  <a:gd name="T83" fmla="*/ 1201 h 1319"/>
                  <a:gd name="T84" fmla="*/ 57 w 993"/>
                  <a:gd name="T85" fmla="*/ 1187 h 1319"/>
                  <a:gd name="T86" fmla="*/ 14 w 993"/>
                  <a:gd name="T87" fmla="*/ 1173 h 1319"/>
                  <a:gd name="T88" fmla="*/ 0 w 993"/>
                  <a:gd name="T89" fmla="*/ 1159 h 1319"/>
                  <a:gd name="T90" fmla="*/ 57 w 993"/>
                  <a:gd name="T91" fmla="*/ 1003 h 1319"/>
                  <a:gd name="T92" fmla="*/ 57 w 993"/>
                  <a:gd name="T93" fmla="*/ 969 h 1319"/>
                  <a:gd name="T94" fmla="*/ 128 w 993"/>
                  <a:gd name="T95" fmla="*/ 955 h 1319"/>
                  <a:gd name="T96" fmla="*/ 156 w 993"/>
                  <a:gd name="T97" fmla="*/ 742 h 1319"/>
                  <a:gd name="T98" fmla="*/ 170 w 993"/>
                  <a:gd name="T99" fmla="*/ 671 h 1319"/>
                  <a:gd name="T100" fmla="*/ 185 w 993"/>
                  <a:gd name="T101" fmla="*/ 459 h 1319"/>
                  <a:gd name="T102" fmla="*/ 284 w 993"/>
                  <a:gd name="T103" fmla="*/ 388 h 1319"/>
                  <a:gd name="T104" fmla="*/ 383 w 993"/>
                  <a:gd name="T105" fmla="*/ 402 h 1319"/>
                  <a:gd name="T106" fmla="*/ 440 w 993"/>
                  <a:gd name="T107" fmla="*/ 402 h 1319"/>
                  <a:gd name="T108" fmla="*/ 520 w 993"/>
                  <a:gd name="T109" fmla="*/ 198 h 1319"/>
                  <a:gd name="T110" fmla="*/ 548 w 993"/>
                  <a:gd name="T111" fmla="*/ 0 h 1319"/>
                  <a:gd name="T112" fmla="*/ 747 w 993"/>
                  <a:gd name="T113" fmla="*/ 28 h 1319"/>
                  <a:gd name="T114" fmla="*/ 818 w 993"/>
                  <a:gd name="T115" fmla="*/ 42 h 1319"/>
                  <a:gd name="T116" fmla="*/ 931 w 993"/>
                  <a:gd name="T117" fmla="*/ 56 h 1319"/>
                  <a:gd name="T118" fmla="*/ 988 w 993"/>
                  <a:gd name="T119" fmla="*/ 85 h 1319"/>
                  <a:gd name="T120" fmla="*/ 988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3"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solidFill>
                    <a:prstClr val="black"/>
                  </a:solidFill>
                </a:endParaRPr>
              </a:p>
            </p:txBody>
          </p:sp>
          <p:sp>
            <p:nvSpPr>
              <p:cNvPr id="174"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5" name="Freeform 41"/>
              <p:cNvSpPr>
                <a:spLocks/>
              </p:cNvSpPr>
              <p:nvPr/>
            </p:nvSpPr>
            <p:spPr bwMode="auto">
              <a:xfrm>
                <a:off x="5262" y="3773"/>
                <a:ext cx="1205" cy="832"/>
              </a:xfrm>
              <a:custGeom>
                <a:avLst/>
                <a:gdLst>
                  <a:gd name="T0" fmla="*/ 723 w 1205"/>
                  <a:gd name="T1" fmla="*/ 70 h 865"/>
                  <a:gd name="T2" fmla="*/ 751 w 1205"/>
                  <a:gd name="T3" fmla="*/ 79 h 865"/>
                  <a:gd name="T4" fmla="*/ 822 w 1205"/>
                  <a:gd name="T5" fmla="*/ 79 h 865"/>
                  <a:gd name="T6" fmla="*/ 865 w 1205"/>
                  <a:gd name="T7" fmla="*/ 87 h 865"/>
                  <a:gd name="T8" fmla="*/ 936 w 1205"/>
                  <a:gd name="T9" fmla="*/ 105 h 865"/>
                  <a:gd name="T10" fmla="*/ 1021 w 1205"/>
                  <a:gd name="T11" fmla="*/ 122 h 865"/>
                  <a:gd name="T12" fmla="*/ 1205 w 1205"/>
                  <a:gd name="T13" fmla="*/ 157 h 865"/>
                  <a:gd name="T14" fmla="*/ 1191 w 1205"/>
                  <a:gd name="T15" fmla="*/ 191 h 865"/>
                  <a:gd name="T16" fmla="*/ 1205 w 1205"/>
                  <a:gd name="T17" fmla="*/ 201 h 865"/>
                  <a:gd name="T18" fmla="*/ 1205 w 1205"/>
                  <a:gd name="T19" fmla="*/ 218 h 865"/>
                  <a:gd name="T20" fmla="*/ 1191 w 1205"/>
                  <a:gd name="T21" fmla="*/ 245 h 865"/>
                  <a:gd name="T22" fmla="*/ 1177 w 1205"/>
                  <a:gd name="T23" fmla="*/ 269 h 865"/>
                  <a:gd name="T24" fmla="*/ 1163 w 1205"/>
                  <a:gd name="T25" fmla="*/ 297 h 865"/>
                  <a:gd name="T26" fmla="*/ 1163 w 1205"/>
                  <a:gd name="T27" fmla="*/ 349 h 865"/>
                  <a:gd name="T28" fmla="*/ 1163 w 1205"/>
                  <a:gd name="T29" fmla="*/ 375 h 865"/>
                  <a:gd name="T30" fmla="*/ 1148 w 1205"/>
                  <a:gd name="T31" fmla="*/ 392 h 865"/>
                  <a:gd name="T32" fmla="*/ 1134 w 1205"/>
                  <a:gd name="T33" fmla="*/ 428 h 865"/>
                  <a:gd name="T34" fmla="*/ 992 w 1205"/>
                  <a:gd name="T35" fmla="*/ 463 h 865"/>
                  <a:gd name="T36" fmla="*/ 950 w 1205"/>
                  <a:gd name="T37" fmla="*/ 530 h 865"/>
                  <a:gd name="T38" fmla="*/ 921 w 1205"/>
                  <a:gd name="T39" fmla="*/ 524 h 865"/>
                  <a:gd name="T40" fmla="*/ 893 w 1205"/>
                  <a:gd name="T41" fmla="*/ 524 h 865"/>
                  <a:gd name="T42" fmla="*/ 851 w 1205"/>
                  <a:gd name="T43" fmla="*/ 524 h 865"/>
                  <a:gd name="T44" fmla="*/ 822 w 1205"/>
                  <a:gd name="T45" fmla="*/ 524 h 865"/>
                  <a:gd name="T46" fmla="*/ 765 w 1205"/>
                  <a:gd name="T47" fmla="*/ 515 h 865"/>
                  <a:gd name="T48" fmla="*/ 737 w 1205"/>
                  <a:gd name="T49" fmla="*/ 515 h 865"/>
                  <a:gd name="T50" fmla="*/ 723 w 1205"/>
                  <a:gd name="T51" fmla="*/ 515 h 865"/>
                  <a:gd name="T52" fmla="*/ 680 w 1205"/>
                  <a:gd name="T53" fmla="*/ 515 h 865"/>
                  <a:gd name="T54" fmla="*/ 652 w 1205"/>
                  <a:gd name="T55" fmla="*/ 506 h 865"/>
                  <a:gd name="T56" fmla="*/ 581 w 1205"/>
                  <a:gd name="T57" fmla="*/ 506 h 865"/>
                  <a:gd name="T58" fmla="*/ 496 w 1205"/>
                  <a:gd name="T59" fmla="*/ 497 h 865"/>
                  <a:gd name="T60" fmla="*/ 468 w 1205"/>
                  <a:gd name="T61" fmla="*/ 497 h 865"/>
                  <a:gd name="T62" fmla="*/ 425 w 1205"/>
                  <a:gd name="T63" fmla="*/ 497 h 865"/>
                  <a:gd name="T64" fmla="*/ 397 w 1205"/>
                  <a:gd name="T65" fmla="*/ 497 h 865"/>
                  <a:gd name="T66" fmla="*/ 312 w 1205"/>
                  <a:gd name="T67" fmla="*/ 489 h 865"/>
                  <a:gd name="T68" fmla="*/ 283 w 1205"/>
                  <a:gd name="T69" fmla="*/ 489 h 865"/>
                  <a:gd name="T70" fmla="*/ 198 w 1205"/>
                  <a:gd name="T71" fmla="*/ 497 h 865"/>
                  <a:gd name="T72" fmla="*/ 113 w 1205"/>
                  <a:gd name="T73" fmla="*/ 497 h 865"/>
                  <a:gd name="T74" fmla="*/ 85 w 1205"/>
                  <a:gd name="T75" fmla="*/ 497 h 865"/>
                  <a:gd name="T76" fmla="*/ 70 w 1205"/>
                  <a:gd name="T77" fmla="*/ 497 h 865"/>
                  <a:gd name="T78" fmla="*/ 42 w 1205"/>
                  <a:gd name="T79" fmla="*/ 497 h 865"/>
                  <a:gd name="T80" fmla="*/ 14 w 1205"/>
                  <a:gd name="T81" fmla="*/ 497 h 865"/>
                  <a:gd name="T82" fmla="*/ 0 w 1205"/>
                  <a:gd name="T83" fmla="*/ 480 h 865"/>
                  <a:gd name="T84" fmla="*/ 28 w 1205"/>
                  <a:gd name="T85" fmla="*/ 445 h 865"/>
                  <a:gd name="T86" fmla="*/ 85 w 1205"/>
                  <a:gd name="T87" fmla="*/ 323 h 865"/>
                  <a:gd name="T88" fmla="*/ 99 w 1205"/>
                  <a:gd name="T89" fmla="*/ 279 h 865"/>
                  <a:gd name="T90" fmla="*/ 113 w 1205"/>
                  <a:gd name="T91" fmla="*/ 253 h 865"/>
                  <a:gd name="T92" fmla="*/ 141 w 1205"/>
                  <a:gd name="T93" fmla="*/ 175 h 865"/>
                  <a:gd name="T94" fmla="*/ 141 w 1205"/>
                  <a:gd name="T95" fmla="*/ 148 h 865"/>
                  <a:gd name="T96" fmla="*/ 141 w 1205"/>
                  <a:gd name="T97" fmla="*/ 122 h 865"/>
                  <a:gd name="T98" fmla="*/ 141 w 1205"/>
                  <a:gd name="T99" fmla="*/ 105 h 865"/>
                  <a:gd name="T100" fmla="*/ 141 w 1205"/>
                  <a:gd name="T101" fmla="*/ 70 h 865"/>
                  <a:gd name="T102" fmla="*/ 269 w 1205"/>
                  <a:gd name="T103" fmla="*/ 61 h 865"/>
                  <a:gd name="T104" fmla="*/ 354 w 1205"/>
                  <a:gd name="T105" fmla="*/ 61 h 865"/>
                  <a:gd name="T106" fmla="*/ 368 w 1205"/>
                  <a:gd name="T107" fmla="*/ 44 h 865"/>
                  <a:gd name="T108" fmla="*/ 368 w 1205"/>
                  <a:gd name="T109" fmla="*/ 13 h 865"/>
                  <a:gd name="T110" fmla="*/ 581 w 1205"/>
                  <a:gd name="T111" fmla="*/ 61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6"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7" name="Freeform 39"/>
              <p:cNvSpPr>
                <a:spLocks/>
              </p:cNvSpPr>
              <p:nvPr/>
            </p:nvSpPr>
            <p:spPr bwMode="auto">
              <a:xfrm>
                <a:off x="2779" y="2823"/>
                <a:ext cx="1065" cy="1148"/>
              </a:xfrm>
              <a:custGeom>
                <a:avLst/>
                <a:gdLst>
                  <a:gd name="T0" fmla="*/ 619 w 1063"/>
                  <a:gd name="T1" fmla="*/ 212 h 1149"/>
                  <a:gd name="T2" fmla="*/ 647 w 1063"/>
                  <a:gd name="T3" fmla="*/ 227 h 1149"/>
                  <a:gd name="T4" fmla="*/ 661 w 1063"/>
                  <a:gd name="T5" fmla="*/ 241 h 1149"/>
                  <a:gd name="T6" fmla="*/ 775 w 1063"/>
                  <a:gd name="T7" fmla="*/ 297 h 1149"/>
                  <a:gd name="T8" fmla="*/ 840 w 1063"/>
                  <a:gd name="T9" fmla="*/ 283 h 1149"/>
                  <a:gd name="T10" fmla="*/ 911 w 1063"/>
                  <a:gd name="T11" fmla="*/ 241 h 1149"/>
                  <a:gd name="T12" fmla="*/ 968 w 1063"/>
                  <a:gd name="T13" fmla="*/ 198 h 1149"/>
                  <a:gd name="T14" fmla="*/ 1067 w 1063"/>
                  <a:gd name="T15" fmla="*/ 184 h 1149"/>
                  <a:gd name="T16" fmla="*/ 1067 w 1063"/>
                  <a:gd name="T17" fmla="*/ 198 h 1149"/>
                  <a:gd name="T18" fmla="*/ 1053 w 1063"/>
                  <a:gd name="T19" fmla="*/ 241 h 1149"/>
                  <a:gd name="T20" fmla="*/ 1039 w 1063"/>
                  <a:gd name="T21" fmla="*/ 283 h 1149"/>
                  <a:gd name="T22" fmla="*/ 1025 w 1063"/>
                  <a:gd name="T23" fmla="*/ 297 h 1149"/>
                  <a:gd name="T24" fmla="*/ 1025 w 1063"/>
                  <a:gd name="T25" fmla="*/ 340 h 1149"/>
                  <a:gd name="T26" fmla="*/ 1025 w 1063"/>
                  <a:gd name="T27" fmla="*/ 368 h 1149"/>
                  <a:gd name="T28" fmla="*/ 1039 w 1063"/>
                  <a:gd name="T29" fmla="*/ 397 h 1149"/>
                  <a:gd name="T30" fmla="*/ 1067 w 1063"/>
                  <a:gd name="T31" fmla="*/ 524 h 1149"/>
                  <a:gd name="T32" fmla="*/ 1081 w 1063"/>
                  <a:gd name="T33" fmla="*/ 567 h 1149"/>
                  <a:gd name="T34" fmla="*/ 1039 w 1063"/>
                  <a:gd name="T35" fmla="*/ 574 h 1149"/>
                  <a:gd name="T36" fmla="*/ 996 w 1063"/>
                  <a:gd name="T37" fmla="*/ 601 h 1149"/>
                  <a:gd name="T38" fmla="*/ 982 w 1063"/>
                  <a:gd name="T39" fmla="*/ 615 h 1149"/>
                  <a:gd name="T40" fmla="*/ 940 w 1063"/>
                  <a:gd name="T41" fmla="*/ 643 h 1149"/>
                  <a:gd name="T42" fmla="*/ 897 w 1063"/>
                  <a:gd name="T43" fmla="*/ 686 h 1149"/>
                  <a:gd name="T44" fmla="*/ 789 w 1063"/>
                  <a:gd name="T45" fmla="*/ 799 h 1149"/>
                  <a:gd name="T46" fmla="*/ 746 w 1063"/>
                  <a:gd name="T47" fmla="*/ 870 h 1149"/>
                  <a:gd name="T48" fmla="*/ 718 w 1063"/>
                  <a:gd name="T49" fmla="*/ 913 h 1149"/>
                  <a:gd name="T50" fmla="*/ 505 w 1063"/>
                  <a:gd name="T51" fmla="*/ 1083 h 1149"/>
                  <a:gd name="T52" fmla="*/ 377 w 1063"/>
                  <a:gd name="T53" fmla="*/ 1140 h 1149"/>
                  <a:gd name="T54" fmla="*/ 349 w 1063"/>
                  <a:gd name="T55" fmla="*/ 1083 h 1149"/>
                  <a:gd name="T56" fmla="*/ 255 w 1063"/>
                  <a:gd name="T57" fmla="*/ 969 h 1149"/>
                  <a:gd name="T58" fmla="*/ 241 w 1063"/>
                  <a:gd name="T59" fmla="*/ 941 h 1149"/>
                  <a:gd name="T60" fmla="*/ 241 w 1063"/>
                  <a:gd name="T61" fmla="*/ 941 h 1149"/>
                  <a:gd name="T62" fmla="*/ 241 w 1063"/>
                  <a:gd name="T63" fmla="*/ 927 h 1149"/>
                  <a:gd name="T64" fmla="*/ 227 w 1063"/>
                  <a:gd name="T65" fmla="*/ 913 h 1149"/>
                  <a:gd name="T66" fmla="*/ 227 w 1063"/>
                  <a:gd name="T67" fmla="*/ 913 h 1149"/>
                  <a:gd name="T68" fmla="*/ 212 w 1063"/>
                  <a:gd name="T69" fmla="*/ 898 h 1149"/>
                  <a:gd name="T70" fmla="*/ 170 w 1063"/>
                  <a:gd name="T71" fmla="*/ 870 h 1149"/>
                  <a:gd name="T72" fmla="*/ 113 w 1063"/>
                  <a:gd name="T73" fmla="*/ 870 h 1149"/>
                  <a:gd name="T74" fmla="*/ 71 w 1063"/>
                  <a:gd name="T75" fmla="*/ 856 h 1149"/>
                  <a:gd name="T76" fmla="*/ 14 w 1063"/>
                  <a:gd name="T77" fmla="*/ 842 h 1149"/>
                  <a:gd name="T78" fmla="*/ 14 w 1063"/>
                  <a:gd name="T79" fmla="*/ 813 h 1149"/>
                  <a:gd name="T80" fmla="*/ 28 w 1063"/>
                  <a:gd name="T81" fmla="*/ 757 h 1149"/>
                  <a:gd name="T82" fmla="*/ 71 w 1063"/>
                  <a:gd name="T83" fmla="*/ 629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7 w 1063"/>
                  <a:gd name="T103" fmla="*/ 42 h 1149"/>
                  <a:gd name="T104" fmla="*/ 448 w 1063"/>
                  <a:gd name="T105" fmla="*/ 0 h 1149"/>
                  <a:gd name="T106" fmla="*/ 505 w 1063"/>
                  <a:gd name="T107" fmla="*/ 71 h 1149"/>
                  <a:gd name="T108" fmla="*/ 533 w 1063"/>
                  <a:gd name="T109" fmla="*/ 113 h 1149"/>
                  <a:gd name="T110" fmla="*/ 548 w 1063"/>
                  <a:gd name="T111" fmla="*/ 127 h 1149"/>
                  <a:gd name="T112" fmla="*/ 576 w 1063"/>
                  <a:gd name="T113" fmla="*/ 156 h 1149"/>
                  <a:gd name="T114" fmla="*/ 576 w 1063"/>
                  <a:gd name="T115" fmla="*/ 156 h 1149"/>
                  <a:gd name="T116" fmla="*/ 590 w 1063"/>
                  <a:gd name="T117" fmla="*/ 184 h 1149"/>
                  <a:gd name="T118" fmla="*/ 619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8"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9"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80"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81"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grpSp>
        <p:sp>
          <p:nvSpPr>
            <p:cNvPr id="134" name="Text Box 33"/>
            <p:cNvSpPr txBox="1">
              <a:spLocks noChangeArrowheads="1"/>
            </p:cNvSpPr>
            <p:nvPr/>
          </p:nvSpPr>
          <p:spPr bwMode="auto">
            <a:xfrm>
              <a:off x="2800" y="1478"/>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5" name="Text Box 32"/>
            <p:cNvSpPr txBox="1">
              <a:spLocks noChangeArrowheads="1"/>
            </p:cNvSpPr>
            <p:nvPr/>
          </p:nvSpPr>
          <p:spPr bwMode="auto">
            <a:xfrm>
              <a:off x="4262" y="977"/>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6" name="Text Box 31"/>
            <p:cNvSpPr txBox="1">
              <a:spLocks noChangeArrowheads="1"/>
            </p:cNvSpPr>
            <p:nvPr/>
          </p:nvSpPr>
          <p:spPr bwMode="auto">
            <a:xfrm>
              <a:off x="994" y="2432"/>
              <a:ext cx="1139" cy="37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7" name="Text Box 30"/>
            <p:cNvSpPr txBox="1">
              <a:spLocks noChangeArrowheads="1"/>
            </p:cNvSpPr>
            <p:nvPr/>
          </p:nvSpPr>
          <p:spPr bwMode="auto">
            <a:xfrm>
              <a:off x="2522" y="26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8"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9" name="Text Box 28"/>
            <p:cNvSpPr txBox="1">
              <a:spLocks noChangeArrowheads="1"/>
            </p:cNvSpPr>
            <p:nvPr/>
          </p:nvSpPr>
          <p:spPr bwMode="auto">
            <a:xfrm>
              <a:off x="4299" y="196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0" name="Text Box 27"/>
            <p:cNvSpPr txBox="1">
              <a:spLocks noChangeArrowheads="1"/>
            </p:cNvSpPr>
            <p:nvPr/>
          </p:nvSpPr>
          <p:spPr bwMode="auto">
            <a:xfrm>
              <a:off x="4929" y="167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141" name="Text Box 26"/>
            <p:cNvSpPr txBox="1">
              <a:spLocks noChangeArrowheads="1"/>
            </p:cNvSpPr>
            <p:nvPr/>
          </p:nvSpPr>
          <p:spPr bwMode="auto">
            <a:xfrm>
              <a:off x="994" y="3524"/>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2" name="Text Box 25"/>
            <p:cNvSpPr txBox="1">
              <a:spLocks noChangeArrowheads="1"/>
            </p:cNvSpPr>
            <p:nvPr/>
          </p:nvSpPr>
          <p:spPr bwMode="auto">
            <a:xfrm>
              <a:off x="2880"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3" name="Text Box 24"/>
            <p:cNvSpPr txBox="1">
              <a:spLocks noChangeArrowheads="1"/>
            </p:cNvSpPr>
            <p:nvPr/>
          </p:nvSpPr>
          <p:spPr bwMode="auto">
            <a:xfrm>
              <a:off x="3781" y="310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4" name="Text Box 23"/>
            <p:cNvSpPr txBox="1">
              <a:spLocks noChangeArrowheads="1"/>
            </p:cNvSpPr>
            <p:nvPr/>
          </p:nvSpPr>
          <p:spPr bwMode="auto">
            <a:xfrm>
              <a:off x="4861" y="2489"/>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5" name="Text Box 21"/>
            <p:cNvSpPr txBox="1">
              <a:spLocks noChangeArrowheads="1"/>
            </p:cNvSpPr>
            <p:nvPr/>
          </p:nvSpPr>
          <p:spPr bwMode="auto">
            <a:xfrm>
              <a:off x="1175" y="515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6" name="Text Box 20"/>
            <p:cNvSpPr txBox="1">
              <a:spLocks noChangeArrowheads="1"/>
            </p:cNvSpPr>
            <p:nvPr/>
          </p:nvSpPr>
          <p:spPr bwMode="auto">
            <a:xfrm>
              <a:off x="1839" y="377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7" name="Text Box 19"/>
            <p:cNvSpPr txBox="1">
              <a:spLocks noChangeArrowheads="1"/>
            </p:cNvSpPr>
            <p:nvPr/>
          </p:nvSpPr>
          <p:spPr bwMode="auto">
            <a:xfrm>
              <a:off x="2116" y="444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148" name="Text Box 18"/>
            <p:cNvSpPr txBox="1">
              <a:spLocks noChangeArrowheads="1"/>
            </p:cNvSpPr>
            <p:nvPr/>
          </p:nvSpPr>
          <p:spPr bwMode="auto">
            <a:xfrm>
              <a:off x="2997" y="452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9" name="Text Box 17"/>
            <p:cNvSpPr txBox="1">
              <a:spLocks noChangeArrowheads="1"/>
            </p:cNvSpPr>
            <p:nvPr/>
          </p:nvSpPr>
          <p:spPr bwMode="auto">
            <a:xfrm>
              <a:off x="3151" y="378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0" name="Text Box 16"/>
            <p:cNvSpPr txBox="1">
              <a:spLocks noChangeArrowheads="1"/>
            </p:cNvSpPr>
            <p:nvPr/>
          </p:nvSpPr>
          <p:spPr bwMode="auto">
            <a:xfrm>
              <a:off x="3889" y="3708"/>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1" name="Text Box 15"/>
            <p:cNvSpPr txBox="1">
              <a:spLocks noChangeArrowheads="1"/>
            </p:cNvSpPr>
            <p:nvPr/>
          </p:nvSpPr>
          <p:spPr bwMode="auto">
            <a:xfrm>
              <a:off x="4817"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2" name="Text Box 14"/>
            <p:cNvSpPr txBox="1">
              <a:spLocks noChangeArrowheads="1"/>
            </p:cNvSpPr>
            <p:nvPr/>
          </p:nvSpPr>
          <p:spPr bwMode="auto">
            <a:xfrm>
              <a:off x="4716" y="3973"/>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3"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4" name="Text Box 12"/>
            <p:cNvSpPr txBox="1">
              <a:spLocks noChangeArrowheads="1"/>
            </p:cNvSpPr>
            <p:nvPr/>
          </p:nvSpPr>
          <p:spPr bwMode="auto">
            <a:xfrm>
              <a:off x="3623" y="471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5" name="Text Box 11"/>
            <p:cNvSpPr txBox="1">
              <a:spLocks noChangeArrowheads="1"/>
            </p:cNvSpPr>
            <p:nvPr/>
          </p:nvSpPr>
          <p:spPr bwMode="auto">
            <a:xfrm>
              <a:off x="4179" y="5222"/>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6" name="Text Box 10"/>
            <p:cNvSpPr txBox="1">
              <a:spLocks noChangeArrowheads="1"/>
            </p:cNvSpPr>
            <p:nvPr/>
          </p:nvSpPr>
          <p:spPr bwMode="auto">
            <a:xfrm>
              <a:off x="5087" y="54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7"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grpSp>
      <p:sp>
        <p:nvSpPr>
          <p:cNvPr id="182" name="Text Box 6"/>
          <p:cNvSpPr txBox="1">
            <a:spLocks noChangeAspect="1" noChangeArrowheads="1"/>
          </p:cNvSpPr>
          <p:nvPr/>
        </p:nvSpPr>
        <p:spPr bwMode="auto">
          <a:xfrm>
            <a:off x="2768189" y="1571342"/>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第一区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3" name="Text Box 6"/>
          <p:cNvSpPr txBox="1">
            <a:spLocks noChangeAspect="1" noChangeArrowheads="1"/>
          </p:cNvSpPr>
          <p:nvPr/>
        </p:nvSpPr>
        <p:spPr bwMode="auto">
          <a:xfrm>
            <a:off x="1475318" y="2053272"/>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第二区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4" name="Text Box 6"/>
          <p:cNvSpPr txBox="1">
            <a:spLocks noChangeAspect="1" noChangeArrowheads="1"/>
          </p:cNvSpPr>
          <p:nvPr/>
        </p:nvSpPr>
        <p:spPr bwMode="auto">
          <a:xfrm>
            <a:off x="3344817" y="2583620"/>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第三区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5" name="Text Box 6"/>
          <p:cNvSpPr txBox="1">
            <a:spLocks noChangeAspect="1" noChangeArrowheads="1"/>
          </p:cNvSpPr>
          <p:nvPr/>
        </p:nvSpPr>
        <p:spPr bwMode="auto">
          <a:xfrm>
            <a:off x="1189239" y="2780928"/>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第四区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6" name="Text Box 6"/>
          <p:cNvSpPr txBox="1">
            <a:spLocks noChangeAspect="1" noChangeArrowheads="1"/>
          </p:cNvSpPr>
          <p:nvPr/>
        </p:nvSpPr>
        <p:spPr bwMode="auto">
          <a:xfrm>
            <a:off x="1778396" y="4233180"/>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第五区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7" name="Text Box 6"/>
          <p:cNvSpPr txBox="1">
            <a:spLocks noChangeAspect="1" noChangeArrowheads="1"/>
          </p:cNvSpPr>
          <p:nvPr/>
        </p:nvSpPr>
        <p:spPr bwMode="auto">
          <a:xfrm>
            <a:off x="3063913" y="3870034"/>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第六区</a:t>
            </a:r>
            <a:endParaRPr lang="ja-JP" altLang="en-US" sz="1100" dirty="0">
              <a:solidFill>
                <a:prstClr val="black"/>
              </a:solidFill>
              <a:latin typeface="Meiryo UI" pitchFamily="50" charset="-128"/>
              <a:ea typeface="Meiryo UI" pitchFamily="50" charset="-128"/>
              <a:cs typeface="Meiryo UI" pitchFamily="50" charset="-128"/>
            </a:endParaRPr>
          </a:p>
        </p:txBody>
      </p:sp>
      <p:grpSp>
        <p:nvGrpSpPr>
          <p:cNvPr id="188" name="Group 9"/>
          <p:cNvGrpSpPr>
            <a:grpSpLocks noChangeAspect="1"/>
          </p:cNvGrpSpPr>
          <p:nvPr/>
        </p:nvGrpSpPr>
        <p:grpSpPr bwMode="auto">
          <a:xfrm>
            <a:off x="5347388" y="758808"/>
            <a:ext cx="4208124" cy="4351751"/>
            <a:chOff x="1" y="110"/>
            <a:chExt cx="6840" cy="6368"/>
          </a:xfrm>
        </p:grpSpPr>
        <p:grpSp>
          <p:nvGrpSpPr>
            <p:cNvPr id="189" name="Group 34"/>
            <p:cNvGrpSpPr>
              <a:grpSpLocks/>
            </p:cNvGrpSpPr>
            <p:nvPr/>
          </p:nvGrpSpPr>
          <p:grpSpPr bwMode="auto">
            <a:xfrm>
              <a:off x="1" y="110"/>
              <a:ext cx="6840" cy="6368"/>
              <a:chOff x="0" y="140"/>
              <a:chExt cx="7786" cy="7931"/>
            </a:xfrm>
          </p:grpSpPr>
          <p:sp>
            <p:nvSpPr>
              <p:cNvPr id="214"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15"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16" name="Freeform 56"/>
              <p:cNvSpPr>
                <a:spLocks/>
              </p:cNvSpPr>
              <p:nvPr/>
            </p:nvSpPr>
            <p:spPr bwMode="auto">
              <a:xfrm>
                <a:off x="1263" y="4014"/>
                <a:ext cx="1970" cy="1547"/>
              </a:xfrm>
              <a:custGeom>
                <a:avLst/>
                <a:gdLst>
                  <a:gd name="T0" fmla="*/ 1911 w 1972"/>
                  <a:gd name="T1" fmla="*/ 482 h 1546"/>
                  <a:gd name="T2" fmla="*/ 1911 w 1972"/>
                  <a:gd name="T3" fmla="*/ 482 h 1546"/>
                  <a:gd name="T4" fmla="*/ 1854 w 1972"/>
                  <a:gd name="T5" fmla="*/ 511 h 1546"/>
                  <a:gd name="T6" fmla="*/ 1798 w 1972"/>
                  <a:gd name="T7" fmla="*/ 553 h 1546"/>
                  <a:gd name="T8" fmla="*/ 1755 w 1972"/>
                  <a:gd name="T9" fmla="*/ 610 h 1546"/>
                  <a:gd name="T10" fmla="*/ 1727 w 1972"/>
                  <a:gd name="T11" fmla="*/ 639 h 1546"/>
                  <a:gd name="T12" fmla="*/ 1656 w 1972"/>
                  <a:gd name="T13" fmla="*/ 709 h 1546"/>
                  <a:gd name="T14" fmla="*/ 1642 w 1972"/>
                  <a:gd name="T15" fmla="*/ 724 h 1546"/>
                  <a:gd name="T16" fmla="*/ 1613 w 1972"/>
                  <a:gd name="T17" fmla="*/ 766 h 1546"/>
                  <a:gd name="T18" fmla="*/ 1556 w 1972"/>
                  <a:gd name="T19" fmla="*/ 860 h 1546"/>
                  <a:gd name="T20" fmla="*/ 1528 w 1972"/>
                  <a:gd name="T21" fmla="*/ 917 h 1546"/>
                  <a:gd name="T22" fmla="*/ 1466 w 1972"/>
                  <a:gd name="T23" fmla="*/ 1002 h 1546"/>
                  <a:gd name="T24" fmla="*/ 1424 w 1972"/>
                  <a:gd name="T25" fmla="*/ 1073 h 1546"/>
                  <a:gd name="T26" fmla="*/ 1395 w 1972"/>
                  <a:gd name="T27" fmla="*/ 1130 h 1546"/>
                  <a:gd name="T28" fmla="*/ 1339 w 1972"/>
                  <a:gd name="T29" fmla="*/ 1229 h 1546"/>
                  <a:gd name="T30" fmla="*/ 1126 w 1972"/>
                  <a:gd name="T31" fmla="*/ 1385 h 1546"/>
                  <a:gd name="T32" fmla="*/ 715 w 1972"/>
                  <a:gd name="T33" fmla="*/ 1555 h 1546"/>
                  <a:gd name="T34" fmla="*/ 587 w 1972"/>
                  <a:gd name="T35" fmla="*/ 1499 h 1546"/>
                  <a:gd name="T36" fmla="*/ 298 w 1972"/>
                  <a:gd name="T37" fmla="*/ 1385 h 1546"/>
                  <a:gd name="T38" fmla="*/ 99 w 1972"/>
                  <a:gd name="T39" fmla="*/ 1286 h 1546"/>
                  <a:gd name="T40" fmla="*/ 185 w 1972"/>
                  <a:gd name="T41" fmla="*/ 974 h 1546"/>
                  <a:gd name="T42" fmla="*/ 326 w 1972"/>
                  <a:gd name="T43" fmla="*/ 874 h 1546"/>
                  <a:gd name="T44" fmla="*/ 369 w 1972"/>
                  <a:gd name="T45" fmla="*/ 846 h 1546"/>
                  <a:gd name="T46" fmla="*/ 411 w 1972"/>
                  <a:gd name="T47" fmla="*/ 818 h 1546"/>
                  <a:gd name="T48" fmla="*/ 440 w 1972"/>
                  <a:gd name="T49" fmla="*/ 804 h 1546"/>
                  <a:gd name="T50" fmla="*/ 440 w 1972"/>
                  <a:gd name="T51" fmla="*/ 804 h 1546"/>
                  <a:gd name="T52" fmla="*/ 482 w 1972"/>
                  <a:gd name="T53" fmla="*/ 766 h 1546"/>
                  <a:gd name="T54" fmla="*/ 544 w 1972"/>
                  <a:gd name="T55" fmla="*/ 738 h 1546"/>
                  <a:gd name="T56" fmla="*/ 558 w 1972"/>
                  <a:gd name="T57" fmla="*/ 724 h 1546"/>
                  <a:gd name="T58" fmla="*/ 615 w 1972"/>
                  <a:gd name="T59" fmla="*/ 695 h 1546"/>
                  <a:gd name="T60" fmla="*/ 629 w 1972"/>
                  <a:gd name="T61" fmla="*/ 695 h 1546"/>
                  <a:gd name="T62" fmla="*/ 672 w 1972"/>
                  <a:gd name="T63" fmla="*/ 681 h 1546"/>
                  <a:gd name="T64" fmla="*/ 686 w 1972"/>
                  <a:gd name="T65" fmla="*/ 681 h 1546"/>
                  <a:gd name="T66" fmla="*/ 700 w 1972"/>
                  <a:gd name="T67" fmla="*/ 667 h 1546"/>
                  <a:gd name="T68" fmla="*/ 715 w 1972"/>
                  <a:gd name="T69" fmla="*/ 639 h 1546"/>
                  <a:gd name="T70" fmla="*/ 757 w 1972"/>
                  <a:gd name="T71" fmla="*/ 582 h 1546"/>
                  <a:gd name="T72" fmla="*/ 871 w 1972"/>
                  <a:gd name="T73" fmla="*/ 369 h 1546"/>
                  <a:gd name="T74" fmla="*/ 913 w 1972"/>
                  <a:gd name="T75" fmla="*/ 298 h 1546"/>
                  <a:gd name="T76" fmla="*/ 941 w 1972"/>
                  <a:gd name="T77" fmla="*/ 284 h 1546"/>
                  <a:gd name="T78" fmla="*/ 970 w 1972"/>
                  <a:gd name="T79" fmla="*/ 256 h 1546"/>
                  <a:gd name="T80" fmla="*/ 1097 w 1972"/>
                  <a:gd name="T81" fmla="*/ 170 h 1546"/>
                  <a:gd name="T82" fmla="*/ 1168 w 1972"/>
                  <a:gd name="T83" fmla="*/ 114 h 1546"/>
                  <a:gd name="T84" fmla="*/ 1296 w 1972"/>
                  <a:gd name="T85" fmla="*/ 85 h 1546"/>
                  <a:gd name="T86" fmla="*/ 1339 w 1972"/>
                  <a:gd name="T87" fmla="*/ 71 h 1546"/>
                  <a:gd name="T88" fmla="*/ 1486 w 1972"/>
                  <a:gd name="T89" fmla="*/ 14 h 1546"/>
                  <a:gd name="T90" fmla="*/ 1500 w 1972"/>
                  <a:gd name="T91" fmla="*/ 14 h 1546"/>
                  <a:gd name="T92" fmla="*/ 1514 w 1972"/>
                  <a:gd name="T93" fmla="*/ 57 h 1546"/>
                  <a:gd name="T94" fmla="*/ 1585 w 1972"/>
                  <a:gd name="T95" fmla="*/ 128 h 1546"/>
                  <a:gd name="T96" fmla="*/ 1727 w 1972"/>
                  <a:gd name="T97" fmla="*/ 256 h 1546"/>
                  <a:gd name="T98" fmla="*/ 1783 w 1972"/>
                  <a:gd name="T99" fmla="*/ 326 h 1546"/>
                  <a:gd name="T100" fmla="*/ 1854 w 1972"/>
                  <a:gd name="T101" fmla="*/ 383 h 1546"/>
                  <a:gd name="T102" fmla="*/ 1868 w 1972"/>
                  <a:gd name="T103" fmla="*/ 397 h 1546"/>
                  <a:gd name="T104" fmla="*/ 1911 w 1972"/>
                  <a:gd name="T105" fmla="*/ 426 h 1546"/>
                  <a:gd name="T106" fmla="*/ 1911 w 1972"/>
                  <a:gd name="T107" fmla="*/ 440 h 1546"/>
                  <a:gd name="T108" fmla="*/ 192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17" name="Freeform 55"/>
              <p:cNvSpPr>
                <a:spLocks/>
              </p:cNvSpPr>
              <p:nvPr/>
            </p:nvSpPr>
            <p:spPr bwMode="auto">
              <a:xfrm>
                <a:off x="0" y="3106"/>
                <a:ext cx="3147" cy="2595"/>
              </a:xfrm>
              <a:custGeom>
                <a:avLst/>
                <a:gdLst>
                  <a:gd name="T0" fmla="*/ 2998 w 3148"/>
                  <a:gd name="T1" fmla="*/ 639 h 2596"/>
                  <a:gd name="T2" fmla="*/ 3012 w 3148"/>
                  <a:gd name="T3" fmla="*/ 653 h 2596"/>
                  <a:gd name="T4" fmla="*/ 3012 w 3148"/>
                  <a:gd name="T5" fmla="*/ 653 h 2596"/>
                  <a:gd name="T6" fmla="*/ 3026 w 3148"/>
                  <a:gd name="T7" fmla="*/ 667 h 2596"/>
                  <a:gd name="T8" fmla="*/ 3054 w 3148"/>
                  <a:gd name="T9" fmla="*/ 710 h 2596"/>
                  <a:gd name="T10" fmla="*/ 3111 w 3148"/>
                  <a:gd name="T11" fmla="*/ 809 h 2596"/>
                  <a:gd name="T12" fmla="*/ 3139 w 3148"/>
                  <a:gd name="T13" fmla="*/ 852 h 2596"/>
                  <a:gd name="T14" fmla="*/ 2983 w 3148"/>
                  <a:gd name="T15" fmla="*/ 894 h 2596"/>
                  <a:gd name="T16" fmla="*/ 2827 w 3148"/>
                  <a:gd name="T17" fmla="*/ 965 h 2596"/>
                  <a:gd name="T18" fmla="*/ 2615 w 3148"/>
                  <a:gd name="T19" fmla="*/ 1036 h 2596"/>
                  <a:gd name="T20" fmla="*/ 2487 w 3148"/>
                  <a:gd name="T21" fmla="*/ 1079 h 2596"/>
                  <a:gd name="T22" fmla="*/ 2345 w 3148"/>
                  <a:gd name="T23" fmla="*/ 1164 h 2596"/>
                  <a:gd name="T24" fmla="*/ 2203 w 3148"/>
                  <a:gd name="T25" fmla="*/ 1263 h 2596"/>
                  <a:gd name="T26" fmla="*/ 2147 w 3148"/>
                  <a:gd name="T27" fmla="*/ 1311 h 2596"/>
                  <a:gd name="T28" fmla="*/ 1991 w 3148"/>
                  <a:gd name="T29" fmla="*/ 1609 h 2596"/>
                  <a:gd name="T30" fmla="*/ 1962 w 3148"/>
                  <a:gd name="T31" fmla="*/ 1637 h 2596"/>
                  <a:gd name="T32" fmla="*/ 1934 w 3148"/>
                  <a:gd name="T33" fmla="*/ 1651 h 2596"/>
                  <a:gd name="T34" fmla="*/ 1877 w 3148"/>
                  <a:gd name="T35" fmla="*/ 1665 h 2596"/>
                  <a:gd name="T36" fmla="*/ 1806 w 3148"/>
                  <a:gd name="T37" fmla="*/ 1708 h 2596"/>
                  <a:gd name="T38" fmla="*/ 1735 w 3148"/>
                  <a:gd name="T39" fmla="*/ 1750 h 2596"/>
                  <a:gd name="T40" fmla="*/ 1693 w 3148"/>
                  <a:gd name="T41" fmla="*/ 1765 h 2596"/>
                  <a:gd name="T42" fmla="*/ 1636 w 3148"/>
                  <a:gd name="T43" fmla="*/ 1793 h 2596"/>
                  <a:gd name="T44" fmla="*/ 1475 w 3148"/>
                  <a:gd name="T45" fmla="*/ 1892 h 2596"/>
                  <a:gd name="T46" fmla="*/ 1120 w 3148"/>
                  <a:gd name="T47" fmla="*/ 2261 h 2596"/>
                  <a:gd name="T48" fmla="*/ 369 w 3148"/>
                  <a:gd name="T49" fmla="*/ 2545 h 2596"/>
                  <a:gd name="T50" fmla="*/ 397 w 3148"/>
                  <a:gd name="T51" fmla="*/ 2374 h 2596"/>
                  <a:gd name="T52" fmla="*/ 681 w 3148"/>
                  <a:gd name="T53" fmla="*/ 1977 h 2596"/>
                  <a:gd name="T54" fmla="*/ 411 w 3148"/>
                  <a:gd name="T55" fmla="*/ 1736 h 2596"/>
                  <a:gd name="T56" fmla="*/ 596 w 3148"/>
                  <a:gd name="T57" fmla="*/ 1107 h 2596"/>
                  <a:gd name="T58" fmla="*/ 993 w 3148"/>
                  <a:gd name="T59" fmla="*/ 823 h 2596"/>
                  <a:gd name="T60" fmla="*/ 1579 w 3148"/>
                  <a:gd name="T61" fmla="*/ 625 h 2596"/>
                  <a:gd name="T62" fmla="*/ 1679 w 3148"/>
                  <a:gd name="T63" fmla="*/ 582 h 2596"/>
                  <a:gd name="T64" fmla="*/ 1778 w 3148"/>
                  <a:gd name="T65" fmla="*/ 540 h 2596"/>
                  <a:gd name="T66" fmla="*/ 1906 w 3148"/>
                  <a:gd name="T67" fmla="*/ 483 h 2596"/>
                  <a:gd name="T68" fmla="*/ 2019 w 3148"/>
                  <a:gd name="T69" fmla="*/ 426 h 2596"/>
                  <a:gd name="T70" fmla="*/ 2260 w 3148"/>
                  <a:gd name="T71" fmla="*/ 298 h 2596"/>
                  <a:gd name="T72" fmla="*/ 2430 w 3148"/>
                  <a:gd name="T73" fmla="*/ 199 h 2596"/>
                  <a:gd name="T74" fmla="*/ 2558 w 3148"/>
                  <a:gd name="T75" fmla="*/ 142 h 2596"/>
                  <a:gd name="T76" fmla="*/ 2714 w 3148"/>
                  <a:gd name="T77" fmla="*/ 43 h 2596"/>
                  <a:gd name="T78" fmla="*/ 2771 w 3148"/>
                  <a:gd name="T79" fmla="*/ 15 h 2596"/>
                  <a:gd name="T80" fmla="*/ 2856 w 3148"/>
                  <a:gd name="T81" fmla="*/ 128 h 2596"/>
                  <a:gd name="T82" fmla="*/ 2856 w 3148"/>
                  <a:gd name="T83" fmla="*/ 142 h 2596"/>
                  <a:gd name="T84" fmla="*/ 2813 w 3148"/>
                  <a:gd name="T85" fmla="*/ 171 h 2596"/>
                  <a:gd name="T86" fmla="*/ 2799 w 3148"/>
                  <a:gd name="T87" fmla="*/ 185 h 2596"/>
                  <a:gd name="T88" fmla="*/ 2813 w 3148"/>
                  <a:gd name="T89" fmla="*/ 242 h 2596"/>
                  <a:gd name="T90" fmla="*/ 2842 w 3148"/>
                  <a:gd name="T91" fmla="*/ 298 h 2596"/>
                  <a:gd name="T92" fmla="*/ 2842 w 3148"/>
                  <a:gd name="T93" fmla="*/ 341 h 2596"/>
                  <a:gd name="T94" fmla="*/ 2827 w 3148"/>
                  <a:gd name="T95" fmla="*/ 412 h 2596"/>
                  <a:gd name="T96" fmla="*/ 2785 w 3148"/>
                  <a:gd name="T97" fmla="*/ 525 h 2596"/>
                  <a:gd name="T98" fmla="*/ 2785 w 3148"/>
                  <a:gd name="T99" fmla="*/ 540 h 2596"/>
                  <a:gd name="T100" fmla="*/ 2785 w 3148"/>
                  <a:gd name="T101" fmla="*/ 554 h 2596"/>
                  <a:gd name="T102" fmla="*/ 2856 w 3148"/>
                  <a:gd name="T103" fmla="*/ 568 h 2596"/>
                  <a:gd name="T104" fmla="*/ 2898 w 3148"/>
                  <a:gd name="T105" fmla="*/ 582 h 2596"/>
                  <a:gd name="T106" fmla="*/ 2941 w 3148"/>
                  <a:gd name="T107" fmla="*/ 582 h 2596"/>
                  <a:gd name="T108" fmla="*/ 2983 w 3148"/>
                  <a:gd name="T109" fmla="*/ 610 h 2596"/>
                  <a:gd name="T110" fmla="*/ 2998 w 3148"/>
                  <a:gd name="T111" fmla="*/ 625 h 2596"/>
                  <a:gd name="T112" fmla="*/ 2998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18"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19"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20"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26 h 1631"/>
                  <a:gd name="T8" fmla="*/ 951 w 1206"/>
                  <a:gd name="T9" fmla="*/ 218 h 1631"/>
                  <a:gd name="T10" fmla="*/ 951 w 1206"/>
                  <a:gd name="T11" fmla="*/ 296 h 1631"/>
                  <a:gd name="T12" fmla="*/ 936 w 1206"/>
                  <a:gd name="T13" fmla="*/ 425 h 1631"/>
                  <a:gd name="T14" fmla="*/ 908 w 1206"/>
                  <a:gd name="T15" fmla="*/ 586 h 1631"/>
                  <a:gd name="T16" fmla="*/ 993 w 1206"/>
                  <a:gd name="T17" fmla="*/ 615 h 1631"/>
                  <a:gd name="T18" fmla="*/ 1107 w 1206"/>
                  <a:gd name="T19" fmla="*/ 615 h 1631"/>
                  <a:gd name="T20" fmla="*/ 1135 w 1206"/>
                  <a:gd name="T21" fmla="*/ 608 h 1631"/>
                  <a:gd name="T22" fmla="*/ 1178 w 1206"/>
                  <a:gd name="T23" fmla="*/ 608 h 1631"/>
                  <a:gd name="T24" fmla="*/ 1149 w 1206"/>
                  <a:gd name="T25" fmla="*/ 615 h 1631"/>
                  <a:gd name="T26" fmla="*/ 1149 w 1206"/>
                  <a:gd name="T27" fmla="*/ 615 h 1631"/>
                  <a:gd name="T28" fmla="*/ 1206 w 1206"/>
                  <a:gd name="T29" fmla="*/ 622 h 1631"/>
                  <a:gd name="T30" fmla="*/ 1178 w 1206"/>
                  <a:gd name="T31" fmla="*/ 622 h 1631"/>
                  <a:gd name="T32" fmla="*/ 1149 w 1206"/>
                  <a:gd name="T33" fmla="*/ 622 h 1631"/>
                  <a:gd name="T34" fmla="*/ 1121 w 1206"/>
                  <a:gd name="T35" fmla="*/ 636 h 1631"/>
                  <a:gd name="T36" fmla="*/ 1121 w 1206"/>
                  <a:gd name="T37" fmla="*/ 650 h 1631"/>
                  <a:gd name="T38" fmla="*/ 1107 w 1206"/>
                  <a:gd name="T39" fmla="*/ 656 h 1631"/>
                  <a:gd name="T40" fmla="*/ 1092 w 1206"/>
                  <a:gd name="T41" fmla="*/ 685 h 1631"/>
                  <a:gd name="T42" fmla="*/ 1107 w 1206"/>
                  <a:gd name="T43" fmla="*/ 698 h 1631"/>
                  <a:gd name="T44" fmla="*/ 1107 w 1206"/>
                  <a:gd name="T45" fmla="*/ 713 h 1631"/>
                  <a:gd name="T46" fmla="*/ 1078 w 1206"/>
                  <a:gd name="T47" fmla="*/ 728 h 1631"/>
                  <a:gd name="T48" fmla="*/ 1078 w 1206"/>
                  <a:gd name="T49" fmla="*/ 770 h 1631"/>
                  <a:gd name="T50" fmla="*/ 1036 w 1206"/>
                  <a:gd name="T51" fmla="*/ 812 h 1631"/>
                  <a:gd name="T52" fmla="*/ 837 w 1206"/>
                  <a:gd name="T53" fmla="*/ 783 h 1631"/>
                  <a:gd name="T54" fmla="*/ 738 w 1206"/>
                  <a:gd name="T55" fmla="*/ 763 h 1631"/>
                  <a:gd name="T56" fmla="*/ 681 w 1206"/>
                  <a:gd name="T57" fmla="*/ 756 h 1631"/>
                  <a:gd name="T58" fmla="*/ 624 w 1206"/>
                  <a:gd name="T59" fmla="*/ 756 h 1631"/>
                  <a:gd name="T60" fmla="*/ 582 w 1206"/>
                  <a:gd name="T61" fmla="*/ 750 h 1631"/>
                  <a:gd name="T62" fmla="*/ 454 w 1206"/>
                  <a:gd name="T63" fmla="*/ 741 h 1631"/>
                  <a:gd name="T64" fmla="*/ 241 w 1206"/>
                  <a:gd name="T65" fmla="*/ 708 h 1631"/>
                  <a:gd name="T66" fmla="*/ 227 w 1206"/>
                  <a:gd name="T67" fmla="*/ 728 h 1631"/>
                  <a:gd name="T68" fmla="*/ 213 w 1206"/>
                  <a:gd name="T69" fmla="*/ 741 h 1631"/>
                  <a:gd name="T70" fmla="*/ 114 w 1206"/>
                  <a:gd name="T71" fmla="*/ 741 h 1631"/>
                  <a:gd name="T72" fmla="*/ 0 w 1206"/>
                  <a:gd name="T73" fmla="*/ 728 h 1631"/>
                  <a:gd name="T74" fmla="*/ 15 w 1206"/>
                  <a:gd name="T75" fmla="*/ 579 h 1631"/>
                  <a:gd name="T76" fmla="*/ 29 w 1206"/>
                  <a:gd name="T77" fmla="*/ 544 h 1631"/>
                  <a:gd name="T78" fmla="*/ 43 w 1206"/>
                  <a:gd name="T79" fmla="*/ 515 h 1631"/>
                  <a:gd name="T80" fmla="*/ 57 w 1206"/>
                  <a:gd name="T81" fmla="*/ 500 h 1631"/>
                  <a:gd name="T82" fmla="*/ 57 w 1206"/>
                  <a:gd name="T83" fmla="*/ 481 h 1631"/>
                  <a:gd name="T84" fmla="*/ 29 w 1206"/>
                  <a:gd name="T85" fmla="*/ 438 h 1631"/>
                  <a:gd name="T86" fmla="*/ 15 w 1206"/>
                  <a:gd name="T87" fmla="*/ 410 h 1631"/>
                  <a:gd name="T88" fmla="*/ 57 w 1206"/>
                  <a:gd name="T89" fmla="*/ 403 h 1631"/>
                  <a:gd name="T90" fmla="*/ 85 w 1206"/>
                  <a:gd name="T91" fmla="*/ 352 h 1631"/>
                  <a:gd name="T92" fmla="*/ 100 w 1206"/>
                  <a:gd name="T93" fmla="*/ 318 h 1631"/>
                  <a:gd name="T94" fmla="*/ 114 w 1206"/>
                  <a:gd name="T95" fmla="*/ 276 h 1631"/>
                  <a:gd name="T96" fmla="*/ 100 w 1206"/>
                  <a:gd name="T97" fmla="*/ 260 h 1631"/>
                  <a:gd name="T98" fmla="*/ 85 w 1206"/>
                  <a:gd name="T99" fmla="*/ 241 h 1631"/>
                  <a:gd name="T100" fmla="*/ 100 w 1206"/>
                  <a:gd name="T101" fmla="*/ 227 h 1631"/>
                  <a:gd name="T102" fmla="*/ 85 w 1206"/>
                  <a:gd name="T103" fmla="*/ 205 h 1631"/>
                  <a:gd name="T104" fmla="*/ 85 w 1206"/>
                  <a:gd name="T105" fmla="*/ 183 h 1631"/>
                  <a:gd name="T106" fmla="*/ 85 w 1206"/>
                  <a:gd name="T107" fmla="*/ 155 h 1631"/>
                  <a:gd name="T108" fmla="*/ 100 w 1206"/>
                  <a:gd name="T109" fmla="*/ 148 h 1631"/>
                  <a:gd name="T110" fmla="*/ 213 w 1206"/>
                  <a:gd name="T111" fmla="*/ 106 h 1631"/>
                  <a:gd name="T112" fmla="*/ 284 w 1206"/>
                  <a:gd name="T113" fmla="*/ 56 h 1631"/>
                  <a:gd name="T114" fmla="*/ 397 w 1206"/>
                  <a:gd name="T115" fmla="*/ 15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5" cstate="print"/>
                <a:srcRect/>
                <a:tile tx="0" ty="0" sx="100000" sy="100000" flip="none" algn="tl"/>
              </a:blipFill>
              <a:ln w="9525">
                <a:solidFill>
                  <a:srgbClr val="333333"/>
                </a:solidFill>
                <a:round/>
                <a:headEnd/>
                <a:tailEnd/>
              </a:ln>
            </p:spPr>
            <p:txBody>
              <a:bodyPr anchor="ctr" anchorCtr="1"/>
              <a:lstStyle/>
              <a:p>
                <a:endParaRPr lang="ja-JP" altLang="en-US">
                  <a:solidFill>
                    <a:prstClr val="black"/>
                  </a:solidFill>
                </a:endParaRPr>
              </a:p>
            </p:txBody>
          </p:sp>
          <p:sp>
            <p:nvSpPr>
              <p:cNvPr id="221" name="Freeform 51"/>
              <p:cNvSpPr>
                <a:spLocks/>
              </p:cNvSpPr>
              <p:nvPr/>
            </p:nvSpPr>
            <p:spPr bwMode="auto">
              <a:xfrm>
                <a:off x="5036" y="4543"/>
                <a:ext cx="1459" cy="1445"/>
              </a:xfrm>
              <a:custGeom>
                <a:avLst/>
                <a:gdLst>
                  <a:gd name="T0" fmla="*/ 666 w 1460"/>
                  <a:gd name="T1" fmla="*/ 14 h 1447"/>
                  <a:gd name="T2" fmla="*/ 723 w 1460"/>
                  <a:gd name="T3" fmla="*/ 14 h 1447"/>
                  <a:gd name="T4" fmla="*/ 799 w 1460"/>
                  <a:gd name="T5" fmla="*/ 29 h 1447"/>
                  <a:gd name="T6" fmla="*/ 884 w 1460"/>
                  <a:gd name="T7" fmla="*/ 43 h 1447"/>
                  <a:gd name="T8" fmla="*/ 941 w 1460"/>
                  <a:gd name="T9" fmla="*/ 43 h 1447"/>
                  <a:gd name="T10" fmla="*/ 969 w 1460"/>
                  <a:gd name="T11" fmla="*/ 43 h 1447"/>
                  <a:gd name="T12" fmla="*/ 1040 w 1460"/>
                  <a:gd name="T13" fmla="*/ 57 h 1447"/>
                  <a:gd name="T14" fmla="*/ 1097 w 1460"/>
                  <a:gd name="T15" fmla="*/ 57 h 1447"/>
                  <a:gd name="T16" fmla="*/ 1139 w 1460"/>
                  <a:gd name="T17" fmla="*/ 57 h 1447"/>
                  <a:gd name="T18" fmla="*/ 1196 w 1460"/>
                  <a:gd name="T19" fmla="*/ 100 h 1447"/>
                  <a:gd name="T20" fmla="*/ 1267 w 1460"/>
                  <a:gd name="T21" fmla="*/ 128 h 1447"/>
                  <a:gd name="T22" fmla="*/ 1324 w 1460"/>
                  <a:gd name="T23" fmla="*/ 128 h 1447"/>
                  <a:gd name="T24" fmla="*/ 1352 w 1460"/>
                  <a:gd name="T25" fmla="*/ 170 h 1447"/>
                  <a:gd name="T26" fmla="*/ 1338 w 1460"/>
                  <a:gd name="T27" fmla="*/ 199 h 1447"/>
                  <a:gd name="T28" fmla="*/ 1352 w 1460"/>
                  <a:gd name="T29" fmla="*/ 256 h 1447"/>
                  <a:gd name="T30" fmla="*/ 1366 w 1460"/>
                  <a:gd name="T31" fmla="*/ 284 h 1447"/>
                  <a:gd name="T32" fmla="*/ 1366 w 1460"/>
                  <a:gd name="T33" fmla="*/ 312 h 1447"/>
                  <a:gd name="T34" fmla="*/ 1381 w 1460"/>
                  <a:gd name="T35" fmla="*/ 326 h 1447"/>
                  <a:gd name="T36" fmla="*/ 1423 w 1460"/>
                  <a:gd name="T37" fmla="*/ 326 h 1447"/>
                  <a:gd name="T38" fmla="*/ 1451 w 1460"/>
                  <a:gd name="T39" fmla="*/ 355 h 1447"/>
                  <a:gd name="T40" fmla="*/ 1451 w 1460"/>
                  <a:gd name="T41" fmla="*/ 403 h 1447"/>
                  <a:gd name="T42" fmla="*/ 1409 w 1460"/>
                  <a:gd name="T43" fmla="*/ 445 h 1447"/>
                  <a:gd name="T44" fmla="*/ 1239 w 1460"/>
                  <a:gd name="T45" fmla="*/ 431 h 1447"/>
                  <a:gd name="T46" fmla="*/ 1267 w 1460"/>
                  <a:gd name="T47" fmla="*/ 488 h 1447"/>
                  <a:gd name="T48" fmla="*/ 1267 w 1460"/>
                  <a:gd name="T49" fmla="*/ 544 h 1447"/>
                  <a:gd name="T50" fmla="*/ 1366 w 1460"/>
                  <a:gd name="T51" fmla="*/ 686 h 1447"/>
                  <a:gd name="T52" fmla="*/ 1324 w 1460"/>
                  <a:gd name="T53" fmla="*/ 842 h 1447"/>
                  <a:gd name="T54" fmla="*/ 1281 w 1460"/>
                  <a:gd name="T55" fmla="*/ 984 h 1447"/>
                  <a:gd name="T56" fmla="*/ 1083 w 1460"/>
                  <a:gd name="T57" fmla="*/ 998 h 1447"/>
                  <a:gd name="T58" fmla="*/ 1083 w 1460"/>
                  <a:gd name="T59" fmla="*/ 1055 h 1447"/>
                  <a:gd name="T60" fmla="*/ 1040 w 1460"/>
                  <a:gd name="T61" fmla="*/ 1202 h 1447"/>
                  <a:gd name="T62" fmla="*/ 1040 w 1460"/>
                  <a:gd name="T63" fmla="*/ 1259 h 1447"/>
                  <a:gd name="T64" fmla="*/ 1040 w 1460"/>
                  <a:gd name="T65" fmla="*/ 1301 h 1447"/>
                  <a:gd name="T66" fmla="*/ 1083 w 1460"/>
                  <a:gd name="T67" fmla="*/ 1387 h 1447"/>
                  <a:gd name="T68" fmla="*/ 1083 w 1460"/>
                  <a:gd name="T69" fmla="*/ 1429 h 1447"/>
                  <a:gd name="T70" fmla="*/ 1040 w 1460"/>
                  <a:gd name="T71" fmla="*/ 1429 h 1447"/>
                  <a:gd name="T72" fmla="*/ 941 w 1460"/>
                  <a:gd name="T73" fmla="*/ 1372 h 1447"/>
                  <a:gd name="T74" fmla="*/ 884 w 1460"/>
                  <a:gd name="T75" fmla="*/ 1301 h 1447"/>
                  <a:gd name="T76" fmla="*/ 756 w 1460"/>
                  <a:gd name="T77" fmla="*/ 1202 h 1447"/>
                  <a:gd name="T78" fmla="*/ 742 w 1460"/>
                  <a:gd name="T79" fmla="*/ 1145 h 1447"/>
                  <a:gd name="T80" fmla="*/ 756 w 1460"/>
                  <a:gd name="T81" fmla="*/ 1103 h 1447"/>
                  <a:gd name="T82" fmla="*/ 638 w 1460"/>
                  <a:gd name="T83" fmla="*/ 1079 h 1447"/>
                  <a:gd name="T84" fmla="*/ 468 w 1460"/>
                  <a:gd name="T85" fmla="*/ 1055 h 1447"/>
                  <a:gd name="T86" fmla="*/ 411 w 1460"/>
                  <a:gd name="T87" fmla="*/ 1103 h 1447"/>
                  <a:gd name="T88" fmla="*/ 326 w 1460"/>
                  <a:gd name="T89" fmla="*/ 1069 h 1447"/>
                  <a:gd name="T90" fmla="*/ 212 w 1460"/>
                  <a:gd name="T91" fmla="*/ 956 h 1447"/>
                  <a:gd name="T92" fmla="*/ 42 w 1460"/>
                  <a:gd name="T93" fmla="*/ 814 h 1447"/>
                  <a:gd name="T94" fmla="*/ 28 w 1460"/>
                  <a:gd name="T95" fmla="*/ 715 h 1447"/>
                  <a:gd name="T96" fmla="*/ 42 w 1460"/>
                  <a:gd name="T97" fmla="*/ 672 h 1447"/>
                  <a:gd name="T98" fmla="*/ 71 w 1460"/>
                  <a:gd name="T99" fmla="*/ 587 h 1447"/>
                  <a:gd name="T100" fmla="*/ 85 w 1460"/>
                  <a:gd name="T101" fmla="*/ 544 h 1447"/>
                  <a:gd name="T102" fmla="*/ 85 w 1460"/>
                  <a:gd name="T103" fmla="*/ 516 h 1447"/>
                  <a:gd name="T104" fmla="*/ 99 w 1460"/>
                  <a:gd name="T105" fmla="*/ 459 h 1447"/>
                  <a:gd name="T106" fmla="*/ 113 w 1460"/>
                  <a:gd name="T107" fmla="*/ 431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22"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23" name="Freeform 50"/>
              <p:cNvSpPr>
                <a:spLocks/>
              </p:cNvSpPr>
              <p:nvPr/>
            </p:nvSpPr>
            <p:spPr bwMode="auto">
              <a:xfrm>
                <a:off x="2796" y="3432"/>
                <a:ext cx="1304" cy="1050"/>
              </a:xfrm>
              <a:custGeom>
                <a:avLst/>
                <a:gdLst>
                  <a:gd name="T0" fmla="*/ 1290 w 1304"/>
                  <a:gd name="T1" fmla="*/ 13 h 1148"/>
                  <a:gd name="T2" fmla="*/ 1290 w 1304"/>
                  <a:gd name="T3" fmla="*/ 19 h 1148"/>
                  <a:gd name="T4" fmla="*/ 1290 w 1304"/>
                  <a:gd name="T5" fmla="*/ 45 h 1148"/>
                  <a:gd name="T6" fmla="*/ 1290 w 1304"/>
                  <a:gd name="T7" fmla="*/ 50 h 1148"/>
                  <a:gd name="T8" fmla="*/ 1290 w 1304"/>
                  <a:gd name="T9" fmla="*/ 64 h 1148"/>
                  <a:gd name="T10" fmla="*/ 1304 w 1304"/>
                  <a:gd name="T11" fmla="*/ 76 h 1148"/>
                  <a:gd name="T12" fmla="*/ 1304 w 1304"/>
                  <a:gd name="T13" fmla="*/ 102 h 1148"/>
                  <a:gd name="T14" fmla="*/ 1304 w 1304"/>
                  <a:gd name="T15" fmla="*/ 121 h 1148"/>
                  <a:gd name="T16" fmla="*/ 1304 w 1304"/>
                  <a:gd name="T17" fmla="*/ 152 h 1148"/>
                  <a:gd name="T18" fmla="*/ 1304 w 1304"/>
                  <a:gd name="T19" fmla="*/ 177 h 1148"/>
                  <a:gd name="T20" fmla="*/ 1304 w 1304"/>
                  <a:gd name="T21" fmla="*/ 198 h 1148"/>
                  <a:gd name="T22" fmla="*/ 1304 w 1304"/>
                  <a:gd name="T23" fmla="*/ 216 h 1148"/>
                  <a:gd name="T24" fmla="*/ 1304 w 1304"/>
                  <a:gd name="T25" fmla="*/ 216 h 1148"/>
                  <a:gd name="T26" fmla="*/ 1304 w 1304"/>
                  <a:gd name="T27" fmla="*/ 216 h 1148"/>
                  <a:gd name="T28" fmla="*/ 1304 w 1304"/>
                  <a:gd name="T29" fmla="*/ 222 h 1148"/>
                  <a:gd name="T30" fmla="*/ 1304 w 1304"/>
                  <a:gd name="T31" fmla="*/ 241 h 1148"/>
                  <a:gd name="T32" fmla="*/ 1304 w 1304"/>
                  <a:gd name="T33" fmla="*/ 260 h 1148"/>
                  <a:gd name="T34" fmla="*/ 1304 w 1304"/>
                  <a:gd name="T35" fmla="*/ 285 h 1148"/>
                  <a:gd name="T36" fmla="*/ 1290 w 1304"/>
                  <a:gd name="T37" fmla="*/ 318 h 1148"/>
                  <a:gd name="T38" fmla="*/ 1290 w 1304"/>
                  <a:gd name="T39" fmla="*/ 356 h 1148"/>
                  <a:gd name="T40" fmla="*/ 1290 w 1304"/>
                  <a:gd name="T41" fmla="*/ 380 h 1148"/>
                  <a:gd name="T42" fmla="*/ 1276 w 1304"/>
                  <a:gd name="T43" fmla="*/ 407 h 1148"/>
                  <a:gd name="T44" fmla="*/ 1276 w 1304"/>
                  <a:gd name="T45" fmla="*/ 432 h 1148"/>
                  <a:gd name="T46" fmla="*/ 1276 w 1304"/>
                  <a:gd name="T47" fmla="*/ 463 h 1148"/>
                  <a:gd name="T48" fmla="*/ 1262 w 1304"/>
                  <a:gd name="T49" fmla="*/ 470 h 1148"/>
                  <a:gd name="T50" fmla="*/ 1191 w 1304"/>
                  <a:gd name="T51" fmla="*/ 470 h 1148"/>
                  <a:gd name="T52" fmla="*/ 1120 w 1304"/>
                  <a:gd name="T53" fmla="*/ 463 h 1148"/>
                  <a:gd name="T54" fmla="*/ 1078 w 1304"/>
                  <a:gd name="T55" fmla="*/ 456 h 1148"/>
                  <a:gd name="T56" fmla="*/ 964 w 1304"/>
                  <a:gd name="T57" fmla="*/ 456 h 1148"/>
                  <a:gd name="T58" fmla="*/ 879 w 1304"/>
                  <a:gd name="T59" fmla="*/ 451 h 1148"/>
                  <a:gd name="T60" fmla="*/ 780 w 1304"/>
                  <a:gd name="T61" fmla="*/ 463 h 1148"/>
                  <a:gd name="T62" fmla="*/ 723 w 1304"/>
                  <a:gd name="T63" fmla="*/ 463 h 1148"/>
                  <a:gd name="T64" fmla="*/ 695 w 1304"/>
                  <a:gd name="T65" fmla="*/ 470 h 1148"/>
                  <a:gd name="T66" fmla="*/ 666 w 1304"/>
                  <a:gd name="T67" fmla="*/ 489 h 1148"/>
                  <a:gd name="T68" fmla="*/ 624 w 1304"/>
                  <a:gd name="T69" fmla="*/ 496 h 1148"/>
                  <a:gd name="T70" fmla="*/ 510 w 1304"/>
                  <a:gd name="T71" fmla="*/ 507 h 1148"/>
                  <a:gd name="T72" fmla="*/ 454 w 1304"/>
                  <a:gd name="T73" fmla="*/ 514 h 1148"/>
                  <a:gd name="T74" fmla="*/ 411 w 1304"/>
                  <a:gd name="T75" fmla="*/ 496 h 1148"/>
                  <a:gd name="T76" fmla="*/ 397 w 1304"/>
                  <a:gd name="T77" fmla="*/ 489 h 1148"/>
                  <a:gd name="T78" fmla="*/ 354 w 1304"/>
                  <a:gd name="T79" fmla="*/ 470 h 1148"/>
                  <a:gd name="T80" fmla="*/ 227 w 1304"/>
                  <a:gd name="T81" fmla="*/ 419 h 1148"/>
                  <a:gd name="T82" fmla="*/ 127 w 1304"/>
                  <a:gd name="T83" fmla="*/ 374 h 1148"/>
                  <a:gd name="T84" fmla="*/ 14 w 1304"/>
                  <a:gd name="T85" fmla="*/ 318 h 1148"/>
                  <a:gd name="T86" fmla="*/ 14 w 1304"/>
                  <a:gd name="T87" fmla="*/ 299 h 1148"/>
                  <a:gd name="T88" fmla="*/ 184 w 1304"/>
                  <a:gd name="T89" fmla="*/ 266 h 1148"/>
                  <a:gd name="T90" fmla="*/ 326 w 1304"/>
                  <a:gd name="T91" fmla="*/ 241 h 1148"/>
                  <a:gd name="T92" fmla="*/ 383 w 1304"/>
                  <a:gd name="T93" fmla="*/ 241 h 1148"/>
                  <a:gd name="T94" fmla="*/ 510 w 1304"/>
                  <a:gd name="T95" fmla="*/ 216 h 1148"/>
                  <a:gd name="T96" fmla="*/ 680 w 1304"/>
                  <a:gd name="T97" fmla="*/ 166 h 1148"/>
                  <a:gd name="T98" fmla="*/ 737 w 1304"/>
                  <a:gd name="T99" fmla="*/ 159 h 1148"/>
                  <a:gd name="T100" fmla="*/ 780 w 1304"/>
                  <a:gd name="T101" fmla="*/ 140 h 1148"/>
                  <a:gd name="T102" fmla="*/ 794 w 1304"/>
                  <a:gd name="T103" fmla="*/ 140 h 1148"/>
                  <a:gd name="T104" fmla="*/ 836 w 1304"/>
                  <a:gd name="T105" fmla="*/ 127 h 1148"/>
                  <a:gd name="T106" fmla="*/ 950 w 1304"/>
                  <a:gd name="T107" fmla="*/ 89 h 1148"/>
                  <a:gd name="T108" fmla="*/ 1049 w 1304"/>
                  <a:gd name="T109" fmla="*/ 64 h 1148"/>
                  <a:gd name="T110" fmla="*/ 1063 w 1304"/>
                  <a:gd name="T111" fmla="*/ 57 h 1148"/>
                  <a:gd name="T112" fmla="*/ 1120 w 1304"/>
                  <a:gd name="T113" fmla="*/ 37 h 1148"/>
                  <a:gd name="T114" fmla="*/ 1163 w 1304"/>
                  <a:gd name="T115" fmla="*/ 19 h 1148"/>
                  <a:gd name="T116" fmla="*/ 1177 w 1304"/>
                  <a:gd name="T117" fmla="*/ 5 h 1148"/>
                  <a:gd name="T118" fmla="*/ 1219 w 1304"/>
                  <a:gd name="T119" fmla="*/ 5 h 1148"/>
                  <a:gd name="T120" fmla="*/ 1234 w 1304"/>
                  <a:gd name="T121" fmla="*/ 5 h 1148"/>
                  <a:gd name="T122" fmla="*/ 1248 w 1304"/>
                  <a:gd name="T123" fmla="*/ 5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24" name="Freeform 48"/>
              <p:cNvSpPr>
                <a:spLocks/>
              </p:cNvSpPr>
              <p:nvPr/>
            </p:nvSpPr>
            <p:spPr bwMode="auto">
              <a:xfrm>
                <a:off x="556" y="1829"/>
                <a:ext cx="2664" cy="2171"/>
              </a:xfrm>
              <a:custGeom>
                <a:avLst/>
                <a:gdLst>
                  <a:gd name="T0" fmla="*/ 0 w 2666"/>
                  <a:gd name="T1" fmla="*/ 1838 h 2170"/>
                  <a:gd name="T2" fmla="*/ 57 w 2666"/>
                  <a:gd name="T3" fmla="*/ 1725 h 2170"/>
                  <a:gd name="T4" fmla="*/ 184 w 2666"/>
                  <a:gd name="T5" fmla="*/ 1526 h 2170"/>
                  <a:gd name="T6" fmla="*/ 284 w 2666"/>
                  <a:gd name="T7" fmla="*/ 1370 h 2170"/>
                  <a:gd name="T8" fmla="*/ 383 w 2666"/>
                  <a:gd name="T9" fmla="*/ 1243 h 2170"/>
                  <a:gd name="T10" fmla="*/ 468 w 2666"/>
                  <a:gd name="T11" fmla="*/ 1186 h 2170"/>
                  <a:gd name="T12" fmla="*/ 567 w 2666"/>
                  <a:gd name="T13" fmla="*/ 1143 h 2170"/>
                  <a:gd name="T14" fmla="*/ 828 w 2666"/>
                  <a:gd name="T15" fmla="*/ 1049 h 2170"/>
                  <a:gd name="T16" fmla="*/ 899 w 2666"/>
                  <a:gd name="T17" fmla="*/ 1021 h 2170"/>
                  <a:gd name="T18" fmla="*/ 927 w 2666"/>
                  <a:gd name="T19" fmla="*/ 964 h 2170"/>
                  <a:gd name="T20" fmla="*/ 998 w 2666"/>
                  <a:gd name="T21" fmla="*/ 851 h 2170"/>
                  <a:gd name="T22" fmla="*/ 1040 w 2666"/>
                  <a:gd name="T23" fmla="*/ 794 h 2170"/>
                  <a:gd name="T24" fmla="*/ 1069 w 2666"/>
                  <a:gd name="T25" fmla="*/ 780 h 2170"/>
                  <a:gd name="T26" fmla="*/ 1125 w 2666"/>
                  <a:gd name="T27" fmla="*/ 737 h 2170"/>
                  <a:gd name="T28" fmla="*/ 1196 w 2666"/>
                  <a:gd name="T29" fmla="*/ 695 h 2170"/>
                  <a:gd name="T30" fmla="*/ 1296 w 2666"/>
                  <a:gd name="T31" fmla="*/ 638 h 2170"/>
                  <a:gd name="T32" fmla="*/ 1409 w 2666"/>
                  <a:gd name="T33" fmla="*/ 595 h 2170"/>
                  <a:gd name="T34" fmla="*/ 1523 w 2666"/>
                  <a:gd name="T35" fmla="*/ 553 h 2170"/>
                  <a:gd name="T36" fmla="*/ 1608 w 2666"/>
                  <a:gd name="T37" fmla="*/ 510 h 2170"/>
                  <a:gd name="T38" fmla="*/ 1693 w 2666"/>
                  <a:gd name="T39" fmla="*/ 439 h 2170"/>
                  <a:gd name="T40" fmla="*/ 1735 w 2666"/>
                  <a:gd name="T41" fmla="*/ 340 h 2170"/>
                  <a:gd name="T42" fmla="*/ 1721 w 2666"/>
                  <a:gd name="T43" fmla="*/ 269 h 2170"/>
                  <a:gd name="T44" fmla="*/ 1679 w 2666"/>
                  <a:gd name="T45" fmla="*/ 156 h 2170"/>
                  <a:gd name="T46" fmla="*/ 1650 w 2666"/>
                  <a:gd name="T47" fmla="*/ 56 h 2170"/>
                  <a:gd name="T48" fmla="*/ 1679 w 2666"/>
                  <a:gd name="T49" fmla="*/ 14 h 2170"/>
                  <a:gd name="T50" fmla="*/ 1863 w 2666"/>
                  <a:gd name="T51" fmla="*/ 56 h 2170"/>
                  <a:gd name="T52" fmla="*/ 1906 w 2666"/>
                  <a:gd name="T53" fmla="*/ 70 h 2170"/>
                  <a:gd name="T54" fmla="*/ 1934 w 2666"/>
                  <a:gd name="T55" fmla="*/ 85 h 2170"/>
                  <a:gd name="T56" fmla="*/ 1962 w 2666"/>
                  <a:gd name="T57" fmla="*/ 99 h 2170"/>
                  <a:gd name="T58" fmla="*/ 1997 w 2666"/>
                  <a:gd name="T59" fmla="*/ 127 h 2170"/>
                  <a:gd name="T60" fmla="*/ 2024 w 2666"/>
                  <a:gd name="T61" fmla="*/ 156 h 2170"/>
                  <a:gd name="T62" fmla="*/ 2038 w 2666"/>
                  <a:gd name="T63" fmla="*/ 170 h 2170"/>
                  <a:gd name="T64" fmla="*/ 2081 w 2666"/>
                  <a:gd name="T65" fmla="*/ 226 h 2170"/>
                  <a:gd name="T66" fmla="*/ 2109 w 2666"/>
                  <a:gd name="T67" fmla="*/ 269 h 2170"/>
                  <a:gd name="T68" fmla="*/ 2152 w 2666"/>
                  <a:gd name="T69" fmla="*/ 297 h 2170"/>
                  <a:gd name="T70" fmla="*/ 2194 w 2666"/>
                  <a:gd name="T71" fmla="*/ 340 h 2170"/>
                  <a:gd name="T72" fmla="*/ 2237 w 2666"/>
                  <a:gd name="T73" fmla="*/ 411 h 2170"/>
                  <a:gd name="T74" fmla="*/ 2265 w 2666"/>
                  <a:gd name="T75" fmla="*/ 453 h 2170"/>
                  <a:gd name="T76" fmla="*/ 2308 w 2666"/>
                  <a:gd name="T77" fmla="*/ 510 h 2170"/>
                  <a:gd name="T78" fmla="*/ 2336 w 2666"/>
                  <a:gd name="T79" fmla="*/ 553 h 2170"/>
                  <a:gd name="T80" fmla="*/ 2393 w 2666"/>
                  <a:gd name="T81" fmla="*/ 624 h 2170"/>
                  <a:gd name="T82" fmla="*/ 2421 w 2666"/>
                  <a:gd name="T83" fmla="*/ 680 h 2170"/>
                  <a:gd name="T84" fmla="*/ 2450 w 2666"/>
                  <a:gd name="T85" fmla="*/ 709 h 2170"/>
                  <a:gd name="T86" fmla="*/ 2478 w 2666"/>
                  <a:gd name="T87" fmla="*/ 765 h 2170"/>
                  <a:gd name="T88" fmla="*/ 2535 w 2666"/>
                  <a:gd name="T89" fmla="*/ 836 h 2170"/>
                  <a:gd name="T90" fmla="*/ 2563 w 2666"/>
                  <a:gd name="T91" fmla="*/ 879 h 2170"/>
                  <a:gd name="T92" fmla="*/ 2648 w 2666"/>
                  <a:gd name="T93" fmla="*/ 1007 h 2170"/>
                  <a:gd name="T94" fmla="*/ 2492 w 2666"/>
                  <a:gd name="T95" fmla="*/ 1129 h 2170"/>
                  <a:gd name="T96" fmla="*/ 2379 w 2666"/>
                  <a:gd name="T97" fmla="*/ 1214 h 2170"/>
                  <a:gd name="T98" fmla="*/ 2223 w 2666"/>
                  <a:gd name="T99" fmla="*/ 1313 h 2170"/>
                  <a:gd name="T100" fmla="*/ 2123 w 2666"/>
                  <a:gd name="T101" fmla="*/ 1384 h 2170"/>
                  <a:gd name="T102" fmla="*/ 1997 w 2666"/>
                  <a:gd name="T103" fmla="*/ 1455 h 2170"/>
                  <a:gd name="T104" fmla="*/ 1735 w 2666"/>
                  <a:gd name="T105" fmla="*/ 1597 h 2170"/>
                  <a:gd name="T106" fmla="*/ 1480 w 2666"/>
                  <a:gd name="T107" fmla="*/ 1739 h 2170"/>
                  <a:gd name="T108" fmla="*/ 1338 w 2666"/>
                  <a:gd name="T109" fmla="*/ 1796 h 2170"/>
                  <a:gd name="T110" fmla="*/ 1211 w 2666"/>
                  <a:gd name="T111" fmla="*/ 1853 h 2170"/>
                  <a:gd name="T112" fmla="*/ 1097 w 2666"/>
                  <a:gd name="T113" fmla="*/ 1909 h 2170"/>
                  <a:gd name="T114" fmla="*/ 539 w 2666"/>
                  <a:gd name="T115" fmla="*/ 2094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25"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26"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27" name="Freeform 45"/>
              <p:cNvSpPr>
                <a:spLocks/>
              </p:cNvSpPr>
              <p:nvPr/>
            </p:nvSpPr>
            <p:spPr bwMode="auto">
              <a:xfrm>
                <a:off x="6311" y="2169"/>
                <a:ext cx="1475" cy="1512"/>
              </a:xfrm>
              <a:custGeom>
                <a:avLst/>
                <a:gdLst>
                  <a:gd name="T0" fmla="*/ 894 w 1475"/>
                  <a:gd name="T1" fmla="*/ 28 h 1603"/>
                  <a:gd name="T2" fmla="*/ 964 w 1475"/>
                  <a:gd name="T3" fmla="*/ 36 h 1603"/>
                  <a:gd name="T4" fmla="*/ 1021 w 1475"/>
                  <a:gd name="T5" fmla="*/ 71 h 1603"/>
                  <a:gd name="T6" fmla="*/ 1035 w 1475"/>
                  <a:gd name="T7" fmla="*/ 91 h 1603"/>
                  <a:gd name="T8" fmla="*/ 1035 w 1475"/>
                  <a:gd name="T9" fmla="*/ 126 h 1603"/>
                  <a:gd name="T10" fmla="*/ 1035 w 1475"/>
                  <a:gd name="T11" fmla="*/ 155 h 1603"/>
                  <a:gd name="T12" fmla="*/ 1021 w 1475"/>
                  <a:gd name="T13" fmla="*/ 181 h 1603"/>
                  <a:gd name="T14" fmla="*/ 1007 w 1475"/>
                  <a:gd name="T15" fmla="*/ 216 h 1603"/>
                  <a:gd name="T16" fmla="*/ 979 w 1475"/>
                  <a:gd name="T17" fmla="*/ 241 h 1603"/>
                  <a:gd name="T18" fmla="*/ 1007 w 1475"/>
                  <a:gd name="T19" fmla="*/ 274 h 1603"/>
                  <a:gd name="T20" fmla="*/ 1064 w 1475"/>
                  <a:gd name="T21" fmla="*/ 230 h 1603"/>
                  <a:gd name="T22" fmla="*/ 1120 w 1475"/>
                  <a:gd name="T23" fmla="*/ 211 h 1603"/>
                  <a:gd name="T24" fmla="*/ 1191 w 1475"/>
                  <a:gd name="T25" fmla="*/ 211 h 1603"/>
                  <a:gd name="T26" fmla="*/ 1248 w 1475"/>
                  <a:gd name="T27" fmla="*/ 216 h 1603"/>
                  <a:gd name="T28" fmla="*/ 1305 w 1475"/>
                  <a:gd name="T29" fmla="*/ 216 h 1603"/>
                  <a:gd name="T30" fmla="*/ 1404 w 1475"/>
                  <a:gd name="T31" fmla="*/ 204 h 1603"/>
                  <a:gd name="T32" fmla="*/ 1475 w 1475"/>
                  <a:gd name="T33" fmla="*/ 204 h 1603"/>
                  <a:gd name="T34" fmla="*/ 1461 w 1475"/>
                  <a:gd name="T35" fmla="*/ 241 h 1603"/>
                  <a:gd name="T36" fmla="*/ 1418 w 1475"/>
                  <a:gd name="T37" fmla="*/ 309 h 1603"/>
                  <a:gd name="T38" fmla="*/ 1248 w 1475"/>
                  <a:gd name="T39" fmla="*/ 358 h 1603"/>
                  <a:gd name="T40" fmla="*/ 1177 w 1475"/>
                  <a:gd name="T41" fmla="*/ 358 h 1603"/>
                  <a:gd name="T42" fmla="*/ 1177 w 1475"/>
                  <a:gd name="T43" fmla="*/ 366 h 1603"/>
                  <a:gd name="T44" fmla="*/ 1248 w 1475"/>
                  <a:gd name="T45" fmla="*/ 393 h 1603"/>
                  <a:gd name="T46" fmla="*/ 1291 w 1475"/>
                  <a:gd name="T47" fmla="*/ 415 h 1603"/>
                  <a:gd name="T48" fmla="*/ 1234 w 1475"/>
                  <a:gd name="T49" fmla="*/ 457 h 1603"/>
                  <a:gd name="T50" fmla="*/ 1149 w 1475"/>
                  <a:gd name="T51" fmla="*/ 486 h 1603"/>
                  <a:gd name="T52" fmla="*/ 1064 w 1475"/>
                  <a:gd name="T53" fmla="*/ 521 h 1603"/>
                  <a:gd name="T54" fmla="*/ 1007 w 1475"/>
                  <a:gd name="T55" fmla="*/ 549 h 1603"/>
                  <a:gd name="T56" fmla="*/ 950 w 1475"/>
                  <a:gd name="T57" fmla="*/ 549 h 1603"/>
                  <a:gd name="T58" fmla="*/ 908 w 1475"/>
                  <a:gd name="T59" fmla="*/ 556 h 1603"/>
                  <a:gd name="T60" fmla="*/ 879 w 1475"/>
                  <a:gd name="T61" fmla="*/ 585 h 1603"/>
                  <a:gd name="T62" fmla="*/ 794 w 1475"/>
                  <a:gd name="T63" fmla="*/ 682 h 1603"/>
                  <a:gd name="T64" fmla="*/ 738 w 1475"/>
                  <a:gd name="T65" fmla="*/ 739 h 1603"/>
                  <a:gd name="T66" fmla="*/ 624 w 1475"/>
                  <a:gd name="T67" fmla="*/ 774 h 1603"/>
                  <a:gd name="T68" fmla="*/ 567 w 1475"/>
                  <a:gd name="T69" fmla="*/ 774 h 1603"/>
                  <a:gd name="T70" fmla="*/ 496 w 1475"/>
                  <a:gd name="T71" fmla="*/ 760 h 1603"/>
                  <a:gd name="T72" fmla="*/ 511 w 1475"/>
                  <a:gd name="T73" fmla="*/ 774 h 1603"/>
                  <a:gd name="T74" fmla="*/ 525 w 1475"/>
                  <a:gd name="T75" fmla="*/ 781 h 1603"/>
                  <a:gd name="T76" fmla="*/ 454 w 1475"/>
                  <a:gd name="T77" fmla="*/ 774 h 1603"/>
                  <a:gd name="T78" fmla="*/ 411 w 1475"/>
                  <a:gd name="T79" fmla="*/ 774 h 1603"/>
                  <a:gd name="T80" fmla="*/ 284 w 1475"/>
                  <a:gd name="T81" fmla="*/ 781 h 1603"/>
                  <a:gd name="T82" fmla="*/ 184 w 1475"/>
                  <a:gd name="T83" fmla="*/ 795 h 1603"/>
                  <a:gd name="T84" fmla="*/ 14 w 1475"/>
                  <a:gd name="T85" fmla="*/ 690 h 1603"/>
                  <a:gd name="T86" fmla="*/ 43 w 1475"/>
                  <a:gd name="T87" fmla="*/ 415 h 1603"/>
                  <a:gd name="T88" fmla="*/ 57 w 1475"/>
                  <a:gd name="T89" fmla="*/ 230 h 1603"/>
                  <a:gd name="T90" fmla="*/ 142 w 1475"/>
                  <a:gd name="T91" fmla="*/ 141 h 1603"/>
                  <a:gd name="T92" fmla="*/ 326 w 1475"/>
                  <a:gd name="T93" fmla="*/ 134 h 1603"/>
                  <a:gd name="T94" fmla="*/ 369 w 1475"/>
                  <a:gd name="T95" fmla="*/ 245 h 1603"/>
                  <a:gd name="T96" fmla="*/ 411 w 1475"/>
                  <a:gd name="T97" fmla="*/ 289 h 1603"/>
                  <a:gd name="T98" fmla="*/ 496 w 1475"/>
                  <a:gd name="T99" fmla="*/ 324 h 1603"/>
                  <a:gd name="T100" fmla="*/ 567 w 1475"/>
                  <a:gd name="T101" fmla="*/ 303 h 1603"/>
                  <a:gd name="T102" fmla="*/ 610 w 1475"/>
                  <a:gd name="T103" fmla="*/ 226 h 1603"/>
                  <a:gd name="T104" fmla="*/ 638 w 1475"/>
                  <a:gd name="T105" fmla="*/ 176 h 1603"/>
                  <a:gd name="T106" fmla="*/ 596 w 1475"/>
                  <a:gd name="T107" fmla="*/ 134 h 1603"/>
                  <a:gd name="T108" fmla="*/ 695 w 1475"/>
                  <a:gd name="T109" fmla="*/ 134 h 1603"/>
                  <a:gd name="T110" fmla="*/ 879 w 1475"/>
                  <a:gd name="T111" fmla="*/ 141 h 1603"/>
                  <a:gd name="T112" fmla="*/ 908 w 1475"/>
                  <a:gd name="T113" fmla="*/ 105 h 1603"/>
                  <a:gd name="T114" fmla="*/ 851 w 1475"/>
                  <a:gd name="T115" fmla="*/ 99 h 1603"/>
                  <a:gd name="T116" fmla="*/ 894 w 1475"/>
                  <a:gd name="T117" fmla="*/ 91 h 1603"/>
                  <a:gd name="T118" fmla="*/ 865 w 1475"/>
                  <a:gd name="T119" fmla="*/ 77 h 1603"/>
                  <a:gd name="T120" fmla="*/ 894 w 1475"/>
                  <a:gd name="T121" fmla="*/ 49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28" name="Freeform 44"/>
              <p:cNvSpPr>
                <a:spLocks/>
              </p:cNvSpPr>
              <p:nvPr/>
            </p:nvSpPr>
            <p:spPr bwMode="auto">
              <a:xfrm>
                <a:off x="4381" y="4116"/>
                <a:ext cx="994" cy="1317"/>
              </a:xfrm>
              <a:custGeom>
                <a:avLst/>
                <a:gdLst>
                  <a:gd name="T0" fmla="*/ 974 w 993"/>
                  <a:gd name="T1" fmla="*/ 156 h 1319"/>
                  <a:gd name="T2" fmla="*/ 959 w 993"/>
                  <a:gd name="T3" fmla="*/ 212 h 1319"/>
                  <a:gd name="T4" fmla="*/ 903 w 993"/>
                  <a:gd name="T5" fmla="*/ 373 h 1319"/>
                  <a:gd name="T6" fmla="*/ 889 w 993"/>
                  <a:gd name="T7" fmla="*/ 416 h 1319"/>
                  <a:gd name="T8" fmla="*/ 874 w 993"/>
                  <a:gd name="T9" fmla="*/ 487 h 1319"/>
                  <a:gd name="T10" fmla="*/ 860 w 993"/>
                  <a:gd name="T11" fmla="*/ 558 h 1319"/>
                  <a:gd name="T12" fmla="*/ 846 w 993"/>
                  <a:gd name="T13" fmla="*/ 586 h 1319"/>
                  <a:gd name="T14" fmla="*/ 846 w 993"/>
                  <a:gd name="T15" fmla="*/ 615 h 1319"/>
                  <a:gd name="T16" fmla="*/ 832 w 993"/>
                  <a:gd name="T17" fmla="*/ 643 h 1319"/>
                  <a:gd name="T18" fmla="*/ 818 w 993"/>
                  <a:gd name="T19" fmla="*/ 714 h 1319"/>
                  <a:gd name="T20" fmla="*/ 789 w 993"/>
                  <a:gd name="T21" fmla="*/ 785 h 1319"/>
                  <a:gd name="T22" fmla="*/ 789 w 993"/>
                  <a:gd name="T23" fmla="*/ 827 h 1319"/>
                  <a:gd name="T24" fmla="*/ 775 w 993"/>
                  <a:gd name="T25" fmla="*/ 856 h 1319"/>
                  <a:gd name="T26" fmla="*/ 775 w 993"/>
                  <a:gd name="T27" fmla="*/ 884 h 1319"/>
                  <a:gd name="T28" fmla="*/ 761 w 993"/>
                  <a:gd name="T29" fmla="*/ 898 h 1319"/>
                  <a:gd name="T30" fmla="*/ 761 w 993"/>
                  <a:gd name="T31" fmla="*/ 927 h 1319"/>
                  <a:gd name="T32" fmla="*/ 747 w 993"/>
                  <a:gd name="T33" fmla="*/ 941 h 1319"/>
                  <a:gd name="T34" fmla="*/ 747 w 993"/>
                  <a:gd name="T35" fmla="*/ 955 h 1319"/>
                  <a:gd name="T36" fmla="*/ 747 w 993"/>
                  <a:gd name="T37" fmla="*/ 981 h 1319"/>
                  <a:gd name="T38" fmla="*/ 733 w 993"/>
                  <a:gd name="T39" fmla="*/ 1003 h 1319"/>
                  <a:gd name="T40" fmla="*/ 733 w 993"/>
                  <a:gd name="T41" fmla="*/ 1017 h 1319"/>
                  <a:gd name="T42" fmla="*/ 718 w 993"/>
                  <a:gd name="T43" fmla="*/ 1045 h 1319"/>
                  <a:gd name="T44" fmla="*/ 704 w 993"/>
                  <a:gd name="T45" fmla="*/ 1088 h 1319"/>
                  <a:gd name="T46" fmla="*/ 704 w 993"/>
                  <a:gd name="T47" fmla="*/ 1116 h 1319"/>
                  <a:gd name="T48" fmla="*/ 690 w 993"/>
                  <a:gd name="T49" fmla="*/ 1145 h 1319"/>
                  <a:gd name="T50" fmla="*/ 662 w 993"/>
                  <a:gd name="T51" fmla="*/ 1173 h 1319"/>
                  <a:gd name="T52" fmla="*/ 633 w 993"/>
                  <a:gd name="T53" fmla="*/ 1201 h 1319"/>
                  <a:gd name="T54" fmla="*/ 605 w 993"/>
                  <a:gd name="T55" fmla="*/ 1244 h 1319"/>
                  <a:gd name="T56" fmla="*/ 605 w 993"/>
                  <a:gd name="T57" fmla="*/ 1258 h 1319"/>
                  <a:gd name="T58" fmla="*/ 577 w 993"/>
                  <a:gd name="T59" fmla="*/ 1272 h 1319"/>
                  <a:gd name="T60" fmla="*/ 562 w 993"/>
                  <a:gd name="T61" fmla="*/ 1286 h 1319"/>
                  <a:gd name="T62" fmla="*/ 534 w 993"/>
                  <a:gd name="T63" fmla="*/ 1301 h 1319"/>
                  <a:gd name="T64" fmla="*/ 506 w 993"/>
                  <a:gd name="T65" fmla="*/ 1301 h 1319"/>
                  <a:gd name="T66" fmla="*/ 468 w 993"/>
                  <a:gd name="T67" fmla="*/ 1301 h 1319"/>
                  <a:gd name="T68" fmla="*/ 426 w 993"/>
                  <a:gd name="T69" fmla="*/ 1301 h 1319"/>
                  <a:gd name="T70" fmla="*/ 397 w 993"/>
                  <a:gd name="T71" fmla="*/ 1301 h 1319"/>
                  <a:gd name="T72" fmla="*/ 241 w 993"/>
                  <a:gd name="T73" fmla="*/ 1244 h 1319"/>
                  <a:gd name="T74" fmla="*/ 213 w 993"/>
                  <a:gd name="T75" fmla="*/ 1244 h 1319"/>
                  <a:gd name="T76" fmla="*/ 156 w 993"/>
                  <a:gd name="T77" fmla="*/ 1216 h 1319"/>
                  <a:gd name="T78" fmla="*/ 114 w 993"/>
                  <a:gd name="T79" fmla="*/ 1201 h 1319"/>
                  <a:gd name="T80" fmla="*/ 100 w 993"/>
                  <a:gd name="T81" fmla="*/ 1201 h 1319"/>
                  <a:gd name="T82" fmla="*/ 85 w 993"/>
                  <a:gd name="T83" fmla="*/ 1201 h 1319"/>
                  <a:gd name="T84" fmla="*/ 57 w 993"/>
                  <a:gd name="T85" fmla="*/ 1187 h 1319"/>
                  <a:gd name="T86" fmla="*/ 14 w 993"/>
                  <a:gd name="T87" fmla="*/ 1173 h 1319"/>
                  <a:gd name="T88" fmla="*/ 0 w 993"/>
                  <a:gd name="T89" fmla="*/ 1159 h 1319"/>
                  <a:gd name="T90" fmla="*/ 57 w 993"/>
                  <a:gd name="T91" fmla="*/ 1003 h 1319"/>
                  <a:gd name="T92" fmla="*/ 57 w 993"/>
                  <a:gd name="T93" fmla="*/ 969 h 1319"/>
                  <a:gd name="T94" fmla="*/ 128 w 993"/>
                  <a:gd name="T95" fmla="*/ 955 h 1319"/>
                  <a:gd name="T96" fmla="*/ 156 w 993"/>
                  <a:gd name="T97" fmla="*/ 742 h 1319"/>
                  <a:gd name="T98" fmla="*/ 170 w 993"/>
                  <a:gd name="T99" fmla="*/ 671 h 1319"/>
                  <a:gd name="T100" fmla="*/ 185 w 993"/>
                  <a:gd name="T101" fmla="*/ 459 h 1319"/>
                  <a:gd name="T102" fmla="*/ 284 w 993"/>
                  <a:gd name="T103" fmla="*/ 388 h 1319"/>
                  <a:gd name="T104" fmla="*/ 383 w 993"/>
                  <a:gd name="T105" fmla="*/ 402 h 1319"/>
                  <a:gd name="T106" fmla="*/ 440 w 993"/>
                  <a:gd name="T107" fmla="*/ 402 h 1319"/>
                  <a:gd name="T108" fmla="*/ 520 w 993"/>
                  <a:gd name="T109" fmla="*/ 198 h 1319"/>
                  <a:gd name="T110" fmla="*/ 548 w 993"/>
                  <a:gd name="T111" fmla="*/ 0 h 1319"/>
                  <a:gd name="T112" fmla="*/ 747 w 993"/>
                  <a:gd name="T113" fmla="*/ 28 h 1319"/>
                  <a:gd name="T114" fmla="*/ 818 w 993"/>
                  <a:gd name="T115" fmla="*/ 42 h 1319"/>
                  <a:gd name="T116" fmla="*/ 931 w 993"/>
                  <a:gd name="T117" fmla="*/ 56 h 1319"/>
                  <a:gd name="T118" fmla="*/ 988 w 993"/>
                  <a:gd name="T119" fmla="*/ 85 h 1319"/>
                  <a:gd name="T120" fmla="*/ 988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29"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solidFill>
                    <a:prstClr val="black"/>
                  </a:solidFill>
                </a:endParaRPr>
              </a:p>
            </p:txBody>
          </p:sp>
          <p:sp>
            <p:nvSpPr>
              <p:cNvPr id="230"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31" name="Freeform 41"/>
              <p:cNvSpPr>
                <a:spLocks/>
              </p:cNvSpPr>
              <p:nvPr/>
            </p:nvSpPr>
            <p:spPr bwMode="auto">
              <a:xfrm>
                <a:off x="5262" y="3773"/>
                <a:ext cx="1205" cy="832"/>
              </a:xfrm>
              <a:custGeom>
                <a:avLst/>
                <a:gdLst>
                  <a:gd name="T0" fmla="*/ 723 w 1205"/>
                  <a:gd name="T1" fmla="*/ 70 h 865"/>
                  <a:gd name="T2" fmla="*/ 751 w 1205"/>
                  <a:gd name="T3" fmla="*/ 79 h 865"/>
                  <a:gd name="T4" fmla="*/ 822 w 1205"/>
                  <a:gd name="T5" fmla="*/ 79 h 865"/>
                  <a:gd name="T6" fmla="*/ 865 w 1205"/>
                  <a:gd name="T7" fmla="*/ 87 h 865"/>
                  <a:gd name="T8" fmla="*/ 936 w 1205"/>
                  <a:gd name="T9" fmla="*/ 105 h 865"/>
                  <a:gd name="T10" fmla="*/ 1021 w 1205"/>
                  <a:gd name="T11" fmla="*/ 122 h 865"/>
                  <a:gd name="T12" fmla="*/ 1205 w 1205"/>
                  <a:gd name="T13" fmla="*/ 157 h 865"/>
                  <a:gd name="T14" fmla="*/ 1191 w 1205"/>
                  <a:gd name="T15" fmla="*/ 191 h 865"/>
                  <a:gd name="T16" fmla="*/ 1205 w 1205"/>
                  <a:gd name="T17" fmla="*/ 201 h 865"/>
                  <a:gd name="T18" fmla="*/ 1205 w 1205"/>
                  <a:gd name="T19" fmla="*/ 218 h 865"/>
                  <a:gd name="T20" fmla="*/ 1191 w 1205"/>
                  <a:gd name="T21" fmla="*/ 245 h 865"/>
                  <a:gd name="T22" fmla="*/ 1177 w 1205"/>
                  <a:gd name="T23" fmla="*/ 269 h 865"/>
                  <a:gd name="T24" fmla="*/ 1163 w 1205"/>
                  <a:gd name="T25" fmla="*/ 297 h 865"/>
                  <a:gd name="T26" fmla="*/ 1163 w 1205"/>
                  <a:gd name="T27" fmla="*/ 349 h 865"/>
                  <a:gd name="T28" fmla="*/ 1163 w 1205"/>
                  <a:gd name="T29" fmla="*/ 375 h 865"/>
                  <a:gd name="T30" fmla="*/ 1148 w 1205"/>
                  <a:gd name="T31" fmla="*/ 392 h 865"/>
                  <a:gd name="T32" fmla="*/ 1134 w 1205"/>
                  <a:gd name="T33" fmla="*/ 428 h 865"/>
                  <a:gd name="T34" fmla="*/ 992 w 1205"/>
                  <a:gd name="T35" fmla="*/ 463 h 865"/>
                  <a:gd name="T36" fmla="*/ 950 w 1205"/>
                  <a:gd name="T37" fmla="*/ 530 h 865"/>
                  <a:gd name="T38" fmla="*/ 921 w 1205"/>
                  <a:gd name="T39" fmla="*/ 524 h 865"/>
                  <a:gd name="T40" fmla="*/ 893 w 1205"/>
                  <a:gd name="T41" fmla="*/ 524 h 865"/>
                  <a:gd name="T42" fmla="*/ 851 w 1205"/>
                  <a:gd name="T43" fmla="*/ 524 h 865"/>
                  <a:gd name="T44" fmla="*/ 822 w 1205"/>
                  <a:gd name="T45" fmla="*/ 524 h 865"/>
                  <a:gd name="T46" fmla="*/ 765 w 1205"/>
                  <a:gd name="T47" fmla="*/ 515 h 865"/>
                  <a:gd name="T48" fmla="*/ 737 w 1205"/>
                  <a:gd name="T49" fmla="*/ 515 h 865"/>
                  <a:gd name="T50" fmla="*/ 723 w 1205"/>
                  <a:gd name="T51" fmla="*/ 515 h 865"/>
                  <a:gd name="T52" fmla="*/ 680 w 1205"/>
                  <a:gd name="T53" fmla="*/ 515 h 865"/>
                  <a:gd name="T54" fmla="*/ 652 w 1205"/>
                  <a:gd name="T55" fmla="*/ 506 h 865"/>
                  <a:gd name="T56" fmla="*/ 581 w 1205"/>
                  <a:gd name="T57" fmla="*/ 506 h 865"/>
                  <a:gd name="T58" fmla="*/ 496 w 1205"/>
                  <a:gd name="T59" fmla="*/ 497 h 865"/>
                  <a:gd name="T60" fmla="*/ 468 w 1205"/>
                  <a:gd name="T61" fmla="*/ 497 h 865"/>
                  <a:gd name="T62" fmla="*/ 425 w 1205"/>
                  <a:gd name="T63" fmla="*/ 497 h 865"/>
                  <a:gd name="T64" fmla="*/ 397 w 1205"/>
                  <a:gd name="T65" fmla="*/ 497 h 865"/>
                  <a:gd name="T66" fmla="*/ 312 w 1205"/>
                  <a:gd name="T67" fmla="*/ 489 h 865"/>
                  <a:gd name="T68" fmla="*/ 283 w 1205"/>
                  <a:gd name="T69" fmla="*/ 489 h 865"/>
                  <a:gd name="T70" fmla="*/ 198 w 1205"/>
                  <a:gd name="T71" fmla="*/ 497 h 865"/>
                  <a:gd name="T72" fmla="*/ 113 w 1205"/>
                  <a:gd name="T73" fmla="*/ 497 h 865"/>
                  <a:gd name="T74" fmla="*/ 85 w 1205"/>
                  <a:gd name="T75" fmla="*/ 497 h 865"/>
                  <a:gd name="T76" fmla="*/ 70 w 1205"/>
                  <a:gd name="T77" fmla="*/ 497 h 865"/>
                  <a:gd name="T78" fmla="*/ 42 w 1205"/>
                  <a:gd name="T79" fmla="*/ 497 h 865"/>
                  <a:gd name="T80" fmla="*/ 14 w 1205"/>
                  <a:gd name="T81" fmla="*/ 497 h 865"/>
                  <a:gd name="T82" fmla="*/ 0 w 1205"/>
                  <a:gd name="T83" fmla="*/ 480 h 865"/>
                  <a:gd name="T84" fmla="*/ 28 w 1205"/>
                  <a:gd name="T85" fmla="*/ 445 h 865"/>
                  <a:gd name="T86" fmla="*/ 85 w 1205"/>
                  <a:gd name="T87" fmla="*/ 323 h 865"/>
                  <a:gd name="T88" fmla="*/ 99 w 1205"/>
                  <a:gd name="T89" fmla="*/ 279 h 865"/>
                  <a:gd name="T90" fmla="*/ 113 w 1205"/>
                  <a:gd name="T91" fmla="*/ 253 h 865"/>
                  <a:gd name="T92" fmla="*/ 141 w 1205"/>
                  <a:gd name="T93" fmla="*/ 175 h 865"/>
                  <a:gd name="T94" fmla="*/ 141 w 1205"/>
                  <a:gd name="T95" fmla="*/ 148 h 865"/>
                  <a:gd name="T96" fmla="*/ 141 w 1205"/>
                  <a:gd name="T97" fmla="*/ 122 h 865"/>
                  <a:gd name="T98" fmla="*/ 141 w 1205"/>
                  <a:gd name="T99" fmla="*/ 105 h 865"/>
                  <a:gd name="T100" fmla="*/ 141 w 1205"/>
                  <a:gd name="T101" fmla="*/ 70 h 865"/>
                  <a:gd name="T102" fmla="*/ 269 w 1205"/>
                  <a:gd name="T103" fmla="*/ 61 h 865"/>
                  <a:gd name="T104" fmla="*/ 354 w 1205"/>
                  <a:gd name="T105" fmla="*/ 61 h 865"/>
                  <a:gd name="T106" fmla="*/ 368 w 1205"/>
                  <a:gd name="T107" fmla="*/ 44 h 865"/>
                  <a:gd name="T108" fmla="*/ 368 w 1205"/>
                  <a:gd name="T109" fmla="*/ 13 h 865"/>
                  <a:gd name="T110" fmla="*/ 581 w 1205"/>
                  <a:gd name="T111" fmla="*/ 61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32"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33" name="Freeform 39"/>
              <p:cNvSpPr>
                <a:spLocks/>
              </p:cNvSpPr>
              <p:nvPr/>
            </p:nvSpPr>
            <p:spPr bwMode="auto">
              <a:xfrm>
                <a:off x="2779" y="2823"/>
                <a:ext cx="1065" cy="1148"/>
              </a:xfrm>
              <a:custGeom>
                <a:avLst/>
                <a:gdLst>
                  <a:gd name="T0" fmla="*/ 619 w 1063"/>
                  <a:gd name="T1" fmla="*/ 212 h 1149"/>
                  <a:gd name="T2" fmla="*/ 647 w 1063"/>
                  <a:gd name="T3" fmla="*/ 227 h 1149"/>
                  <a:gd name="T4" fmla="*/ 661 w 1063"/>
                  <a:gd name="T5" fmla="*/ 241 h 1149"/>
                  <a:gd name="T6" fmla="*/ 775 w 1063"/>
                  <a:gd name="T7" fmla="*/ 297 h 1149"/>
                  <a:gd name="T8" fmla="*/ 840 w 1063"/>
                  <a:gd name="T9" fmla="*/ 283 h 1149"/>
                  <a:gd name="T10" fmla="*/ 911 w 1063"/>
                  <a:gd name="T11" fmla="*/ 241 h 1149"/>
                  <a:gd name="T12" fmla="*/ 968 w 1063"/>
                  <a:gd name="T13" fmla="*/ 198 h 1149"/>
                  <a:gd name="T14" fmla="*/ 1067 w 1063"/>
                  <a:gd name="T15" fmla="*/ 184 h 1149"/>
                  <a:gd name="T16" fmla="*/ 1067 w 1063"/>
                  <a:gd name="T17" fmla="*/ 198 h 1149"/>
                  <a:gd name="T18" fmla="*/ 1053 w 1063"/>
                  <a:gd name="T19" fmla="*/ 241 h 1149"/>
                  <a:gd name="T20" fmla="*/ 1039 w 1063"/>
                  <a:gd name="T21" fmla="*/ 283 h 1149"/>
                  <a:gd name="T22" fmla="*/ 1025 w 1063"/>
                  <a:gd name="T23" fmla="*/ 297 h 1149"/>
                  <a:gd name="T24" fmla="*/ 1025 w 1063"/>
                  <a:gd name="T25" fmla="*/ 340 h 1149"/>
                  <a:gd name="T26" fmla="*/ 1025 w 1063"/>
                  <a:gd name="T27" fmla="*/ 368 h 1149"/>
                  <a:gd name="T28" fmla="*/ 1039 w 1063"/>
                  <a:gd name="T29" fmla="*/ 397 h 1149"/>
                  <a:gd name="T30" fmla="*/ 1067 w 1063"/>
                  <a:gd name="T31" fmla="*/ 524 h 1149"/>
                  <a:gd name="T32" fmla="*/ 1081 w 1063"/>
                  <a:gd name="T33" fmla="*/ 567 h 1149"/>
                  <a:gd name="T34" fmla="*/ 1039 w 1063"/>
                  <a:gd name="T35" fmla="*/ 574 h 1149"/>
                  <a:gd name="T36" fmla="*/ 996 w 1063"/>
                  <a:gd name="T37" fmla="*/ 601 h 1149"/>
                  <a:gd name="T38" fmla="*/ 982 w 1063"/>
                  <a:gd name="T39" fmla="*/ 615 h 1149"/>
                  <a:gd name="T40" fmla="*/ 940 w 1063"/>
                  <a:gd name="T41" fmla="*/ 643 h 1149"/>
                  <a:gd name="T42" fmla="*/ 897 w 1063"/>
                  <a:gd name="T43" fmla="*/ 686 h 1149"/>
                  <a:gd name="T44" fmla="*/ 789 w 1063"/>
                  <a:gd name="T45" fmla="*/ 799 h 1149"/>
                  <a:gd name="T46" fmla="*/ 746 w 1063"/>
                  <a:gd name="T47" fmla="*/ 870 h 1149"/>
                  <a:gd name="T48" fmla="*/ 718 w 1063"/>
                  <a:gd name="T49" fmla="*/ 913 h 1149"/>
                  <a:gd name="T50" fmla="*/ 505 w 1063"/>
                  <a:gd name="T51" fmla="*/ 1083 h 1149"/>
                  <a:gd name="T52" fmla="*/ 377 w 1063"/>
                  <a:gd name="T53" fmla="*/ 1140 h 1149"/>
                  <a:gd name="T54" fmla="*/ 349 w 1063"/>
                  <a:gd name="T55" fmla="*/ 1083 h 1149"/>
                  <a:gd name="T56" fmla="*/ 255 w 1063"/>
                  <a:gd name="T57" fmla="*/ 969 h 1149"/>
                  <a:gd name="T58" fmla="*/ 241 w 1063"/>
                  <a:gd name="T59" fmla="*/ 941 h 1149"/>
                  <a:gd name="T60" fmla="*/ 241 w 1063"/>
                  <a:gd name="T61" fmla="*/ 941 h 1149"/>
                  <a:gd name="T62" fmla="*/ 241 w 1063"/>
                  <a:gd name="T63" fmla="*/ 927 h 1149"/>
                  <a:gd name="T64" fmla="*/ 227 w 1063"/>
                  <a:gd name="T65" fmla="*/ 913 h 1149"/>
                  <a:gd name="T66" fmla="*/ 227 w 1063"/>
                  <a:gd name="T67" fmla="*/ 913 h 1149"/>
                  <a:gd name="T68" fmla="*/ 212 w 1063"/>
                  <a:gd name="T69" fmla="*/ 898 h 1149"/>
                  <a:gd name="T70" fmla="*/ 170 w 1063"/>
                  <a:gd name="T71" fmla="*/ 870 h 1149"/>
                  <a:gd name="T72" fmla="*/ 113 w 1063"/>
                  <a:gd name="T73" fmla="*/ 870 h 1149"/>
                  <a:gd name="T74" fmla="*/ 71 w 1063"/>
                  <a:gd name="T75" fmla="*/ 856 h 1149"/>
                  <a:gd name="T76" fmla="*/ 14 w 1063"/>
                  <a:gd name="T77" fmla="*/ 842 h 1149"/>
                  <a:gd name="T78" fmla="*/ 14 w 1063"/>
                  <a:gd name="T79" fmla="*/ 813 h 1149"/>
                  <a:gd name="T80" fmla="*/ 28 w 1063"/>
                  <a:gd name="T81" fmla="*/ 757 h 1149"/>
                  <a:gd name="T82" fmla="*/ 71 w 1063"/>
                  <a:gd name="T83" fmla="*/ 629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7 w 1063"/>
                  <a:gd name="T103" fmla="*/ 42 h 1149"/>
                  <a:gd name="T104" fmla="*/ 448 w 1063"/>
                  <a:gd name="T105" fmla="*/ 0 h 1149"/>
                  <a:gd name="T106" fmla="*/ 505 w 1063"/>
                  <a:gd name="T107" fmla="*/ 71 h 1149"/>
                  <a:gd name="T108" fmla="*/ 533 w 1063"/>
                  <a:gd name="T109" fmla="*/ 113 h 1149"/>
                  <a:gd name="T110" fmla="*/ 548 w 1063"/>
                  <a:gd name="T111" fmla="*/ 127 h 1149"/>
                  <a:gd name="T112" fmla="*/ 576 w 1063"/>
                  <a:gd name="T113" fmla="*/ 156 h 1149"/>
                  <a:gd name="T114" fmla="*/ 576 w 1063"/>
                  <a:gd name="T115" fmla="*/ 156 h 1149"/>
                  <a:gd name="T116" fmla="*/ 590 w 1063"/>
                  <a:gd name="T117" fmla="*/ 184 h 1149"/>
                  <a:gd name="T118" fmla="*/ 619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34"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35"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36"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237"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grpSp>
        <p:sp>
          <p:nvSpPr>
            <p:cNvPr id="190" name="Text Box 33"/>
            <p:cNvSpPr txBox="1">
              <a:spLocks noChangeArrowheads="1"/>
            </p:cNvSpPr>
            <p:nvPr/>
          </p:nvSpPr>
          <p:spPr bwMode="auto">
            <a:xfrm>
              <a:off x="2800" y="1478"/>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91" name="Text Box 32"/>
            <p:cNvSpPr txBox="1">
              <a:spLocks noChangeArrowheads="1"/>
            </p:cNvSpPr>
            <p:nvPr/>
          </p:nvSpPr>
          <p:spPr bwMode="auto">
            <a:xfrm>
              <a:off x="4262" y="977"/>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92" name="Text Box 31"/>
            <p:cNvSpPr txBox="1">
              <a:spLocks noChangeArrowheads="1"/>
            </p:cNvSpPr>
            <p:nvPr/>
          </p:nvSpPr>
          <p:spPr bwMode="auto">
            <a:xfrm>
              <a:off x="1111" y="2432"/>
              <a:ext cx="1022" cy="32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93" name="Text Box 30"/>
            <p:cNvSpPr txBox="1">
              <a:spLocks noChangeArrowheads="1"/>
            </p:cNvSpPr>
            <p:nvPr/>
          </p:nvSpPr>
          <p:spPr bwMode="auto">
            <a:xfrm>
              <a:off x="2522" y="26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94"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95" name="Text Box 28"/>
            <p:cNvSpPr txBox="1">
              <a:spLocks noChangeArrowheads="1"/>
            </p:cNvSpPr>
            <p:nvPr/>
          </p:nvSpPr>
          <p:spPr bwMode="auto">
            <a:xfrm>
              <a:off x="4299" y="196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96" name="Text Box 27"/>
            <p:cNvSpPr txBox="1">
              <a:spLocks noChangeArrowheads="1"/>
            </p:cNvSpPr>
            <p:nvPr/>
          </p:nvSpPr>
          <p:spPr bwMode="auto">
            <a:xfrm>
              <a:off x="4929" y="167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197" name="Text Box 26"/>
            <p:cNvSpPr txBox="1">
              <a:spLocks noChangeArrowheads="1"/>
            </p:cNvSpPr>
            <p:nvPr/>
          </p:nvSpPr>
          <p:spPr bwMode="auto">
            <a:xfrm>
              <a:off x="994" y="3524"/>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98" name="Text Box 25"/>
            <p:cNvSpPr txBox="1">
              <a:spLocks noChangeArrowheads="1"/>
            </p:cNvSpPr>
            <p:nvPr/>
          </p:nvSpPr>
          <p:spPr bwMode="auto">
            <a:xfrm>
              <a:off x="2880"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99" name="Text Box 24"/>
            <p:cNvSpPr txBox="1">
              <a:spLocks noChangeArrowheads="1"/>
            </p:cNvSpPr>
            <p:nvPr/>
          </p:nvSpPr>
          <p:spPr bwMode="auto">
            <a:xfrm>
              <a:off x="3781" y="310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0" name="Text Box 23"/>
            <p:cNvSpPr txBox="1">
              <a:spLocks noChangeArrowheads="1"/>
            </p:cNvSpPr>
            <p:nvPr/>
          </p:nvSpPr>
          <p:spPr bwMode="auto">
            <a:xfrm>
              <a:off x="4861" y="2489"/>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1" name="Text Box 21"/>
            <p:cNvSpPr txBox="1">
              <a:spLocks noChangeArrowheads="1"/>
            </p:cNvSpPr>
            <p:nvPr/>
          </p:nvSpPr>
          <p:spPr bwMode="auto">
            <a:xfrm>
              <a:off x="1175" y="515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2" name="Text Box 20"/>
            <p:cNvSpPr txBox="1">
              <a:spLocks noChangeArrowheads="1"/>
            </p:cNvSpPr>
            <p:nvPr/>
          </p:nvSpPr>
          <p:spPr bwMode="auto">
            <a:xfrm>
              <a:off x="1839" y="377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3" name="Text Box 19"/>
            <p:cNvSpPr txBox="1">
              <a:spLocks noChangeArrowheads="1"/>
            </p:cNvSpPr>
            <p:nvPr/>
          </p:nvSpPr>
          <p:spPr bwMode="auto">
            <a:xfrm>
              <a:off x="2116" y="444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204" name="Text Box 18"/>
            <p:cNvSpPr txBox="1">
              <a:spLocks noChangeArrowheads="1"/>
            </p:cNvSpPr>
            <p:nvPr/>
          </p:nvSpPr>
          <p:spPr bwMode="auto">
            <a:xfrm>
              <a:off x="2997" y="452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5" name="Text Box 17"/>
            <p:cNvSpPr txBox="1">
              <a:spLocks noChangeArrowheads="1"/>
            </p:cNvSpPr>
            <p:nvPr/>
          </p:nvSpPr>
          <p:spPr bwMode="auto">
            <a:xfrm>
              <a:off x="3151" y="378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6" name="Text Box 16"/>
            <p:cNvSpPr txBox="1">
              <a:spLocks noChangeArrowheads="1"/>
            </p:cNvSpPr>
            <p:nvPr/>
          </p:nvSpPr>
          <p:spPr bwMode="auto">
            <a:xfrm>
              <a:off x="3889" y="3708"/>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7" name="Text Box 15"/>
            <p:cNvSpPr txBox="1">
              <a:spLocks noChangeArrowheads="1"/>
            </p:cNvSpPr>
            <p:nvPr/>
          </p:nvSpPr>
          <p:spPr bwMode="auto">
            <a:xfrm>
              <a:off x="4817"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8" name="Text Box 14"/>
            <p:cNvSpPr txBox="1">
              <a:spLocks noChangeArrowheads="1"/>
            </p:cNvSpPr>
            <p:nvPr/>
          </p:nvSpPr>
          <p:spPr bwMode="auto">
            <a:xfrm>
              <a:off x="4716" y="3973"/>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09"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10" name="Text Box 12"/>
            <p:cNvSpPr txBox="1">
              <a:spLocks noChangeArrowheads="1"/>
            </p:cNvSpPr>
            <p:nvPr/>
          </p:nvSpPr>
          <p:spPr bwMode="auto">
            <a:xfrm>
              <a:off x="3623" y="471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11" name="Text Box 11"/>
            <p:cNvSpPr txBox="1">
              <a:spLocks noChangeArrowheads="1"/>
            </p:cNvSpPr>
            <p:nvPr/>
          </p:nvSpPr>
          <p:spPr bwMode="auto">
            <a:xfrm>
              <a:off x="4159" y="5221"/>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12" name="Text Box 10"/>
            <p:cNvSpPr txBox="1">
              <a:spLocks noChangeArrowheads="1"/>
            </p:cNvSpPr>
            <p:nvPr/>
          </p:nvSpPr>
          <p:spPr bwMode="auto">
            <a:xfrm>
              <a:off x="5087" y="54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13"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grpSp>
      <p:sp>
        <p:nvSpPr>
          <p:cNvPr id="238" name="Text Box 6"/>
          <p:cNvSpPr txBox="1">
            <a:spLocks noChangeAspect="1" noChangeArrowheads="1"/>
          </p:cNvSpPr>
          <p:nvPr/>
        </p:nvSpPr>
        <p:spPr bwMode="auto">
          <a:xfrm>
            <a:off x="6470544" y="2022616"/>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第一区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239" name="Text Box 6"/>
          <p:cNvSpPr txBox="1">
            <a:spLocks noChangeAspect="1" noChangeArrowheads="1"/>
          </p:cNvSpPr>
          <p:nvPr/>
        </p:nvSpPr>
        <p:spPr bwMode="auto">
          <a:xfrm>
            <a:off x="7687872" y="2359155"/>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第二区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240" name="Text Box 6"/>
          <p:cNvSpPr txBox="1">
            <a:spLocks noChangeAspect="1" noChangeArrowheads="1"/>
          </p:cNvSpPr>
          <p:nvPr/>
        </p:nvSpPr>
        <p:spPr bwMode="auto">
          <a:xfrm>
            <a:off x="8341882" y="2574113"/>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第三区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241" name="Text Box 6"/>
          <p:cNvSpPr txBox="1">
            <a:spLocks noChangeAspect="1" noChangeArrowheads="1"/>
          </p:cNvSpPr>
          <p:nvPr/>
        </p:nvSpPr>
        <p:spPr bwMode="auto">
          <a:xfrm>
            <a:off x="6187467" y="2800967"/>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第四区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242" name="Text Box 6"/>
          <p:cNvSpPr txBox="1">
            <a:spLocks noChangeAspect="1" noChangeArrowheads="1"/>
          </p:cNvSpPr>
          <p:nvPr/>
        </p:nvSpPr>
        <p:spPr bwMode="auto">
          <a:xfrm>
            <a:off x="6775462" y="4234306"/>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第五区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243" name="Text Box 6"/>
          <p:cNvSpPr txBox="1">
            <a:spLocks noChangeAspect="1" noChangeArrowheads="1"/>
          </p:cNvSpPr>
          <p:nvPr/>
        </p:nvSpPr>
        <p:spPr bwMode="auto">
          <a:xfrm>
            <a:off x="8060978" y="3871158"/>
            <a:ext cx="584934" cy="21600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第六区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21" name="正方形/長方形 27"/>
          <p:cNvSpPr>
            <a:spLocks noChangeArrowheads="1"/>
          </p:cNvSpPr>
          <p:nvPr/>
        </p:nvSpPr>
        <p:spPr bwMode="auto">
          <a:xfrm>
            <a:off x="8874125" y="656398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２</a:t>
            </a:r>
          </a:p>
        </p:txBody>
      </p:sp>
      <p:sp>
        <p:nvSpPr>
          <p:cNvPr id="122" name="テキスト ボックス 121"/>
          <p:cNvSpPr txBox="1"/>
          <p:nvPr/>
        </p:nvSpPr>
        <p:spPr>
          <a:xfrm>
            <a:off x="83660" y="670861"/>
            <a:ext cx="261655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第一区～第六区は仮称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北に位置する区から順に番号を付番</a:t>
            </a:r>
            <a:endParaRPr kumimoji="1" lang="ja-JP" altLang="en-US" sz="1200" dirty="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5046990" y="679817"/>
            <a:ext cx="261655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第一区～第六区は仮称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北に位置する区から順に番号を付番</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819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７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8" name="角丸四角形 37"/>
          <p:cNvSpPr/>
          <p:nvPr/>
        </p:nvSpPr>
        <p:spPr>
          <a:xfrm>
            <a:off x="118282" y="510821"/>
            <a:ext cx="1440000" cy="2580721"/>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区割り</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39" name="角丸四角形 38"/>
          <p:cNvSpPr/>
          <p:nvPr/>
        </p:nvSpPr>
        <p:spPr>
          <a:xfrm>
            <a:off x="1640632" y="510821"/>
            <a:ext cx="8100000" cy="2580722"/>
          </a:xfrm>
          <a:prstGeom prst="roundRect">
            <a:avLst>
              <a:gd name="adj" fmla="val 26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7" name="角丸四角形 6"/>
          <p:cNvSpPr/>
          <p:nvPr/>
        </p:nvSpPr>
        <p:spPr>
          <a:xfrm>
            <a:off x="1741766" y="583495"/>
            <a:ext cx="7920000"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地域コミュニティ等を踏まえつつ、各特別区間の財政の均衡・人口バランスを重視</a:t>
            </a:r>
          </a:p>
        </p:txBody>
      </p:sp>
      <p:sp>
        <p:nvSpPr>
          <p:cNvPr id="8" name="正方形/長方形 7"/>
          <p:cNvSpPr/>
          <p:nvPr/>
        </p:nvSpPr>
        <p:spPr>
          <a:xfrm>
            <a:off x="1638018" y="892627"/>
            <a:ext cx="8100001" cy="2158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◆財政</a:t>
            </a:r>
            <a:r>
              <a:rPr lang="ja-JP" altLang="en-US" sz="1300" b="1" dirty="0">
                <a:solidFill>
                  <a:prstClr val="black"/>
                </a:solidFill>
                <a:latin typeface="Meiryo UI" pitchFamily="50" charset="-128"/>
                <a:ea typeface="Meiryo UI" pitchFamily="50" charset="-128"/>
                <a:cs typeface="Meiryo UI" pitchFamily="50" charset="-128"/>
              </a:rPr>
              <a:t>の</a:t>
            </a:r>
            <a:r>
              <a:rPr lang="ja-JP" altLang="en-US" sz="1300" b="1" dirty="0" smtClean="0">
                <a:solidFill>
                  <a:prstClr val="black"/>
                </a:solidFill>
                <a:latin typeface="Meiryo UI" pitchFamily="50" charset="-128"/>
                <a:ea typeface="Meiryo UI" pitchFamily="50" charset="-128"/>
                <a:cs typeface="Meiryo UI" pitchFamily="50" charset="-128"/>
              </a:rPr>
              <a:t>均衡</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○基礎自治体として住民に必要なサービスを安定的に提供できるよう、各特別区間の財政の均衡を最大限考慮</a:t>
            </a:r>
            <a:r>
              <a:rPr lang="en-US" altLang="ja-JP" sz="1050" dirty="0" smtClean="0">
                <a:solidFill>
                  <a:prstClr val="black"/>
                </a:solidFill>
                <a:latin typeface="Meiryo UI" pitchFamily="50" charset="-128"/>
                <a:ea typeface="Meiryo UI" pitchFamily="50" charset="-128"/>
                <a:cs typeface="Meiryo UI" pitchFamily="50" charset="-128"/>
              </a:rPr>
              <a:t/>
            </a:r>
            <a:br>
              <a:rPr lang="en-US" altLang="ja-JP" sz="1050" dirty="0" smtClean="0">
                <a:solidFill>
                  <a:prstClr val="black"/>
                </a:solidFill>
                <a:latin typeface="Meiryo UI" pitchFamily="50" charset="-128"/>
                <a:ea typeface="Meiryo UI" pitchFamily="50" charset="-128"/>
                <a:cs typeface="Meiryo UI" pitchFamily="50" charset="-128"/>
              </a:rPr>
            </a:br>
            <a:r>
              <a:rPr lang="ja-JP" altLang="en-US" sz="1050" dirty="0" smtClean="0">
                <a:solidFill>
                  <a:prstClr val="black"/>
                </a:solidFill>
                <a:latin typeface="Meiryo UI" pitchFamily="50" charset="-128"/>
                <a:ea typeface="Meiryo UI" pitchFamily="50" charset="-128"/>
                <a:cs typeface="Meiryo UI" pitchFamily="50" charset="-128"/>
              </a:rPr>
              <a:t>　　 ⇒人口一人当たりの自主財源の最大格差（４区Ａ案：</a:t>
            </a:r>
            <a:r>
              <a:rPr lang="en-US" altLang="ja-JP" sz="1050" dirty="0" smtClean="0">
                <a:solidFill>
                  <a:prstClr val="black"/>
                </a:solidFill>
                <a:latin typeface="Meiryo UI" pitchFamily="50" charset="-128"/>
                <a:ea typeface="Meiryo UI" pitchFamily="50" charset="-128"/>
                <a:cs typeface="Meiryo UI" pitchFamily="50" charset="-128"/>
              </a:rPr>
              <a:t>1.14</a:t>
            </a:r>
            <a:r>
              <a:rPr lang="ja-JP" altLang="en-US" sz="1050" dirty="0" smtClean="0">
                <a:solidFill>
                  <a:prstClr val="black"/>
                </a:solidFill>
                <a:latin typeface="Meiryo UI" pitchFamily="50" charset="-128"/>
                <a:ea typeface="Meiryo UI" pitchFamily="50" charset="-128"/>
                <a:cs typeface="Meiryo UI" pitchFamily="50" charset="-128"/>
              </a:rPr>
              <a:t>倍　 ４区Ｂ案：</a:t>
            </a:r>
            <a:r>
              <a:rPr lang="en-US" altLang="ja-JP" sz="1050" dirty="0" smtClean="0">
                <a:solidFill>
                  <a:prstClr val="black"/>
                </a:solidFill>
                <a:latin typeface="Meiryo UI" pitchFamily="50" charset="-128"/>
                <a:ea typeface="Meiryo UI" pitchFamily="50" charset="-128"/>
                <a:cs typeface="Meiryo UI" pitchFamily="50" charset="-128"/>
              </a:rPr>
              <a:t>1.19</a:t>
            </a:r>
            <a:r>
              <a:rPr lang="ja-JP" altLang="en-US" sz="1050" dirty="0" smtClean="0">
                <a:solidFill>
                  <a:prstClr val="black"/>
                </a:solidFill>
                <a:latin typeface="Meiryo UI" pitchFamily="50" charset="-128"/>
                <a:ea typeface="Meiryo UI" pitchFamily="50" charset="-128"/>
                <a:cs typeface="Meiryo UI" pitchFamily="50" charset="-128"/>
              </a:rPr>
              <a:t>倍　 ６区Ｃ案：</a:t>
            </a:r>
            <a:r>
              <a:rPr lang="en-US" altLang="ja-JP" sz="1050" dirty="0" smtClean="0">
                <a:solidFill>
                  <a:prstClr val="black"/>
                </a:solidFill>
                <a:latin typeface="Meiryo UI" pitchFamily="50" charset="-128"/>
                <a:ea typeface="Meiryo UI" pitchFamily="50" charset="-128"/>
                <a:cs typeface="Meiryo UI" pitchFamily="50" charset="-128"/>
              </a:rPr>
              <a:t>1.20</a:t>
            </a:r>
            <a:r>
              <a:rPr lang="ja-JP" altLang="en-US" sz="1050" dirty="0" smtClean="0">
                <a:solidFill>
                  <a:prstClr val="black"/>
                </a:solidFill>
                <a:latin typeface="Meiryo UI" pitchFamily="50" charset="-128"/>
                <a:ea typeface="Meiryo UI" pitchFamily="50" charset="-128"/>
                <a:cs typeface="Meiryo UI" pitchFamily="50" charset="-128"/>
              </a:rPr>
              <a:t>倍　 ６区Ｄ案：</a:t>
            </a:r>
            <a:r>
              <a:rPr lang="en-US" altLang="ja-JP" sz="1050" dirty="0" smtClean="0">
                <a:solidFill>
                  <a:prstClr val="black"/>
                </a:solidFill>
                <a:latin typeface="Meiryo UI" pitchFamily="50" charset="-128"/>
                <a:ea typeface="Meiryo UI" pitchFamily="50" charset="-128"/>
                <a:cs typeface="Meiryo UI" pitchFamily="50" charset="-128"/>
              </a:rPr>
              <a:t>1.37</a:t>
            </a:r>
            <a:r>
              <a:rPr lang="ja-JP" altLang="en-US" sz="1050" dirty="0" smtClean="0">
                <a:solidFill>
                  <a:prstClr val="black"/>
                </a:solidFill>
                <a:latin typeface="Meiryo UI" pitchFamily="50" charset="-128"/>
                <a:ea typeface="Meiryo UI" pitchFamily="50" charset="-128"/>
                <a:cs typeface="Meiryo UI" pitchFamily="50" charset="-128"/>
              </a:rPr>
              <a:t>倍）</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800" dirty="0" smtClean="0">
                <a:solidFill>
                  <a:prstClr val="black"/>
                </a:solidFill>
                <a:latin typeface="Meiryo UI" pitchFamily="50" charset="-128"/>
                <a:ea typeface="Meiryo UI" pitchFamily="50" charset="-128"/>
                <a:cs typeface="Meiryo UI" pitchFamily="50" charset="-128"/>
              </a:rPr>
              <a:t>　</a:t>
            </a:r>
            <a:r>
              <a:rPr lang="ja-JP" altLang="en-US" sz="800" dirty="0">
                <a:solidFill>
                  <a:prstClr val="black"/>
                </a:solidFill>
                <a:latin typeface="Meiryo UI" pitchFamily="50" charset="-128"/>
                <a:ea typeface="Meiryo UI" pitchFamily="50" charset="-128"/>
                <a:cs typeface="Meiryo UI" pitchFamily="50" charset="-128"/>
              </a:rPr>
              <a:t>　</a:t>
            </a:r>
            <a:r>
              <a:rPr lang="ja-JP" altLang="en-US" sz="800" dirty="0" smtClean="0">
                <a:solidFill>
                  <a:prstClr val="black"/>
                </a:solidFill>
                <a:latin typeface="Meiryo UI" pitchFamily="50" charset="-128"/>
                <a:ea typeface="Meiryo UI" pitchFamily="50" charset="-128"/>
                <a:cs typeface="Meiryo UI" pitchFamily="50" charset="-128"/>
              </a:rPr>
              <a:t>　　　</a:t>
            </a: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自主財源・・・個人市民税、軽自動車税、市たばこ税、譲与税・税交付金（一部）、交付金（一部）の合計</a:t>
            </a:r>
            <a:endParaRPr lang="en-US" altLang="ja-JP" sz="800" dirty="0" smtClean="0">
              <a:solidFill>
                <a:prstClr val="black"/>
              </a:solidFill>
              <a:latin typeface="Meiryo UI" pitchFamily="50" charset="-128"/>
              <a:ea typeface="Meiryo UI" pitchFamily="50" charset="-128"/>
              <a:cs typeface="Meiryo UI" pitchFamily="50" charset="-128"/>
            </a:endParaRPr>
          </a:p>
          <a:p>
            <a:endParaRPr lang="en-US" altLang="ja-JP" sz="400"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◆人口バランス</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○将来の人口格差を概ね２倍以内とする</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H47</a:t>
            </a:r>
            <a:r>
              <a:rPr lang="ja-JP" altLang="en-US" sz="1050" dirty="0" smtClean="0">
                <a:solidFill>
                  <a:prstClr val="black"/>
                </a:solidFill>
                <a:latin typeface="Meiryo UI" pitchFamily="50" charset="-128"/>
                <a:ea typeface="Meiryo UI" pitchFamily="50" charset="-128"/>
                <a:cs typeface="Meiryo UI" pitchFamily="50" charset="-128"/>
              </a:rPr>
              <a:t>年の将来推計人口の最大格差（４区Ａ案：</a:t>
            </a:r>
            <a:r>
              <a:rPr lang="en-US" altLang="ja-JP" sz="1050" dirty="0" smtClean="0">
                <a:solidFill>
                  <a:prstClr val="black"/>
                </a:solidFill>
                <a:latin typeface="Meiryo UI" pitchFamily="50" charset="-128"/>
                <a:ea typeface="Meiryo UI" pitchFamily="50" charset="-128"/>
                <a:cs typeface="Meiryo UI" pitchFamily="50" charset="-128"/>
              </a:rPr>
              <a:t>1.77</a:t>
            </a:r>
            <a:r>
              <a:rPr lang="ja-JP" altLang="en-US" sz="1050" dirty="0" smtClean="0">
                <a:solidFill>
                  <a:prstClr val="black"/>
                </a:solidFill>
                <a:latin typeface="Meiryo UI" pitchFamily="50" charset="-128"/>
                <a:ea typeface="Meiryo UI" pitchFamily="50" charset="-128"/>
                <a:cs typeface="Meiryo UI" pitchFamily="50" charset="-128"/>
              </a:rPr>
              <a:t>倍　 </a:t>
            </a:r>
            <a:r>
              <a:rPr lang="en-US" altLang="ja-JP" sz="1050" dirty="0" smtClean="0">
                <a:solidFill>
                  <a:prstClr val="black"/>
                </a:solidFill>
                <a:latin typeface="Meiryo UI" pitchFamily="50" charset="-128"/>
                <a:ea typeface="Meiryo UI" pitchFamily="50" charset="-128"/>
                <a:cs typeface="Meiryo UI" pitchFamily="50" charset="-128"/>
              </a:rPr>
              <a:t>4</a:t>
            </a:r>
            <a:r>
              <a:rPr lang="ja-JP" altLang="en-US" sz="1050" dirty="0" smtClean="0">
                <a:solidFill>
                  <a:prstClr val="black"/>
                </a:solidFill>
                <a:latin typeface="Meiryo UI" pitchFamily="50" charset="-128"/>
                <a:ea typeface="Meiryo UI" pitchFamily="50" charset="-128"/>
                <a:cs typeface="Meiryo UI" pitchFamily="50" charset="-128"/>
              </a:rPr>
              <a:t>区Ｂ案：</a:t>
            </a:r>
            <a:r>
              <a:rPr lang="en-US" altLang="ja-JP" sz="1050" dirty="0" smtClean="0">
                <a:solidFill>
                  <a:prstClr val="black"/>
                </a:solidFill>
                <a:latin typeface="Meiryo UI" pitchFamily="50" charset="-128"/>
                <a:ea typeface="Meiryo UI" pitchFamily="50" charset="-128"/>
                <a:cs typeface="Meiryo UI" pitchFamily="50" charset="-128"/>
              </a:rPr>
              <a:t>1.33</a:t>
            </a:r>
            <a:r>
              <a:rPr lang="ja-JP" altLang="en-US" sz="1050" dirty="0" smtClean="0">
                <a:solidFill>
                  <a:prstClr val="black"/>
                </a:solidFill>
                <a:latin typeface="Meiryo UI" pitchFamily="50" charset="-128"/>
                <a:ea typeface="Meiryo UI" pitchFamily="50" charset="-128"/>
                <a:cs typeface="Meiryo UI" pitchFamily="50" charset="-128"/>
              </a:rPr>
              <a:t>倍　６区Ｃ案：</a:t>
            </a:r>
            <a:r>
              <a:rPr lang="en-US" altLang="ja-JP" sz="1050" dirty="0" smtClean="0">
                <a:solidFill>
                  <a:prstClr val="black"/>
                </a:solidFill>
                <a:latin typeface="Meiryo UI" pitchFamily="50" charset="-128"/>
                <a:ea typeface="Meiryo UI" pitchFamily="50" charset="-128"/>
                <a:cs typeface="Meiryo UI" pitchFamily="50" charset="-128"/>
              </a:rPr>
              <a:t>1.99</a:t>
            </a:r>
            <a:r>
              <a:rPr lang="ja-JP" altLang="en-US" sz="1050" dirty="0" smtClean="0">
                <a:solidFill>
                  <a:prstClr val="black"/>
                </a:solidFill>
                <a:latin typeface="Meiryo UI" pitchFamily="50" charset="-128"/>
                <a:ea typeface="Meiryo UI" pitchFamily="50" charset="-128"/>
                <a:cs typeface="Meiryo UI" pitchFamily="50" charset="-128"/>
              </a:rPr>
              <a:t>倍　 ６区Ｄ案：</a:t>
            </a:r>
            <a:r>
              <a:rPr lang="en-US" altLang="ja-JP" sz="1050" dirty="0" smtClean="0">
                <a:solidFill>
                  <a:prstClr val="black"/>
                </a:solidFill>
                <a:latin typeface="Meiryo UI" pitchFamily="50" charset="-128"/>
                <a:ea typeface="Meiryo UI" pitchFamily="50" charset="-128"/>
                <a:cs typeface="Meiryo UI" pitchFamily="50" charset="-128"/>
              </a:rPr>
              <a:t>1.99</a:t>
            </a:r>
            <a:r>
              <a:rPr lang="ja-JP" altLang="en-US" sz="1050" dirty="0" smtClean="0">
                <a:solidFill>
                  <a:prstClr val="black"/>
                </a:solidFill>
                <a:latin typeface="Meiryo UI" pitchFamily="50" charset="-128"/>
                <a:ea typeface="Meiryo UI" pitchFamily="50" charset="-128"/>
                <a:cs typeface="Meiryo UI" pitchFamily="50" charset="-128"/>
              </a:rPr>
              <a:t>倍）</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400" dirty="0">
              <a:solidFill>
                <a:prstClr val="black"/>
              </a:solidFill>
              <a:latin typeface="Meiryo UI" pitchFamily="50" charset="-128"/>
              <a:ea typeface="Meiryo UI" pitchFamily="50" charset="-128"/>
              <a:cs typeface="Meiryo UI" pitchFamily="50" charset="-128"/>
            </a:endParaRPr>
          </a:p>
          <a:p>
            <a:pPr lvl="0"/>
            <a:r>
              <a:rPr lang="ja-JP" altLang="en-US" sz="1300" b="1" dirty="0" smtClean="0">
                <a:solidFill>
                  <a:prstClr val="black"/>
                </a:solidFill>
                <a:latin typeface="Meiryo UI" pitchFamily="50" charset="-128"/>
                <a:ea typeface="Meiryo UI" pitchFamily="50" charset="-128"/>
                <a:cs typeface="Meiryo UI" pitchFamily="50" charset="-128"/>
              </a:rPr>
              <a:t>◆地域</a:t>
            </a:r>
            <a:r>
              <a:rPr lang="ja-JP" altLang="en-US" sz="1300" b="1" dirty="0">
                <a:solidFill>
                  <a:prstClr val="black"/>
                </a:solidFill>
                <a:latin typeface="Meiryo UI" pitchFamily="50" charset="-128"/>
                <a:ea typeface="Meiryo UI" pitchFamily="50" charset="-128"/>
                <a:cs typeface="Meiryo UI" pitchFamily="50" charset="-128"/>
              </a:rPr>
              <a:t>コミュニティ</a:t>
            </a:r>
            <a:r>
              <a:rPr lang="ja-JP" altLang="en-US" sz="1300" b="1" dirty="0" smtClean="0">
                <a:solidFill>
                  <a:prstClr val="black"/>
                </a:solidFill>
                <a:latin typeface="Meiryo UI" pitchFamily="50" charset="-128"/>
                <a:ea typeface="Meiryo UI" pitchFamily="50" charset="-128"/>
                <a:cs typeface="Meiryo UI" pitchFamily="50" charset="-128"/>
              </a:rPr>
              <a:t>等</a:t>
            </a:r>
            <a:endParaRPr lang="en-US" altLang="ja-JP" sz="1300" b="1" dirty="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○これまで築きあげてきたコミュニティや過去の合区・分区の歴史的な経緯、住民の円滑な移動や交流を確保するための鉄道網、商業集積の状況、</a:t>
            </a:r>
            <a:endParaRPr lang="en-US" altLang="ja-JP" sz="1050" dirty="0" smtClean="0">
              <a:solidFill>
                <a:prstClr val="black"/>
              </a:solidFill>
              <a:latin typeface="Meiryo UI" pitchFamily="50" charset="-128"/>
              <a:ea typeface="Meiryo UI" pitchFamily="50" charset="-128"/>
              <a:cs typeface="Meiryo UI" pitchFamily="50" charset="-128"/>
            </a:endParaRPr>
          </a:p>
          <a:p>
            <a:r>
              <a:rPr lang="en-US" altLang="ja-JP" sz="105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災害対策としての防災上の視点を考慮</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500" dirty="0" smtClean="0">
              <a:solidFill>
                <a:prstClr val="black"/>
              </a:solidFill>
              <a:latin typeface="Meiryo UI" pitchFamily="50" charset="-128"/>
              <a:ea typeface="Meiryo UI" pitchFamily="50" charset="-128"/>
              <a:cs typeface="Meiryo UI" pitchFamily="50" charset="-128"/>
            </a:endParaRPr>
          </a:p>
          <a:p>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区の名称及び本庁舎の位置</a:t>
            </a:r>
            <a:r>
              <a:rPr lang="ja-JP" altLang="en-US" sz="1050" dirty="0">
                <a:solidFill>
                  <a:prstClr val="black"/>
                </a:solidFill>
                <a:latin typeface="Meiryo UI" pitchFamily="50" charset="-128"/>
                <a:ea typeface="Meiryo UI" pitchFamily="50" charset="-128"/>
                <a:cs typeface="Meiryo UI" pitchFamily="50" charset="-128"/>
              </a:rPr>
              <a:t>に</a:t>
            </a:r>
            <a:r>
              <a:rPr lang="ja-JP" altLang="en-US" sz="1050" dirty="0" smtClean="0">
                <a:solidFill>
                  <a:prstClr val="black"/>
                </a:solidFill>
                <a:latin typeface="Meiryo UI" pitchFamily="50" charset="-128"/>
                <a:ea typeface="Meiryo UI" pitchFamily="50" charset="-128"/>
                <a:cs typeface="Meiryo UI" pitchFamily="50" charset="-128"/>
              </a:rPr>
              <a:t>ついては、今後、法定協議会における議論を踏まえたうえで、案</a:t>
            </a:r>
            <a:r>
              <a:rPr lang="ja-JP" altLang="en-US" sz="1050" dirty="0">
                <a:solidFill>
                  <a:prstClr val="black"/>
                </a:solidFill>
                <a:latin typeface="Meiryo UI" pitchFamily="50" charset="-128"/>
                <a:ea typeface="Meiryo UI" pitchFamily="50" charset="-128"/>
                <a:cs typeface="Meiryo UI" pitchFamily="50" charset="-128"/>
              </a:rPr>
              <a:t>を</a:t>
            </a:r>
            <a:r>
              <a:rPr lang="ja-JP" altLang="en-US" sz="1050" dirty="0" smtClean="0">
                <a:solidFill>
                  <a:prstClr val="black"/>
                </a:solidFill>
                <a:latin typeface="Meiryo UI" pitchFamily="50" charset="-128"/>
                <a:ea typeface="Meiryo UI" pitchFamily="50" charset="-128"/>
                <a:cs typeface="Meiryo UI" pitchFamily="50" charset="-128"/>
              </a:rPr>
              <a:t>提示</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14"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a:t>
            </a:r>
            <a:r>
              <a:rPr lang="ja-JP" altLang="en-US" sz="1100" b="1" dirty="0" smtClean="0">
                <a:solidFill>
                  <a:srgbClr val="000000"/>
                </a:solidFill>
                <a:latin typeface="Meiryo UI" pitchFamily="50" charset="-128"/>
                <a:ea typeface="Meiryo UI" pitchFamily="50" charset="-128"/>
                <a:cs typeface="Meiryo UI" pitchFamily="50" charset="-128"/>
              </a:rPr>
              <a:t>３</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3" name="角丸四角形 12"/>
          <p:cNvSpPr/>
          <p:nvPr/>
        </p:nvSpPr>
        <p:spPr>
          <a:xfrm>
            <a:off x="121300" y="3248602"/>
            <a:ext cx="1440000" cy="349276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事務分担</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1638018" y="3248602"/>
            <a:ext cx="8100000" cy="3492766"/>
          </a:xfrm>
          <a:prstGeom prst="roundRect">
            <a:avLst>
              <a:gd name="adj" fmla="val 44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6" name="角丸四角形 15"/>
          <p:cNvSpPr/>
          <p:nvPr/>
        </p:nvSpPr>
        <p:spPr>
          <a:xfrm>
            <a:off x="1757486" y="3320608"/>
            <a:ext cx="7920000" cy="72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◆特別区は、中核市並みの権限を基本として、住民に身近な事務を担う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◆大阪府は、大阪全体の成長、都市の発展、安全・安心に関わる事務などを担う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◆現在の住民サービスは、特別区等に適正に引き継ぎ、内容や水準を維持するよう努める</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638020" y="3979710"/>
            <a:ext cx="8222147" cy="2761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◆特別区</a:t>
            </a:r>
            <a:r>
              <a:rPr lang="ja-JP" altLang="en-US" sz="1300" b="1" dirty="0">
                <a:solidFill>
                  <a:prstClr val="black"/>
                </a:solidFill>
                <a:latin typeface="Meiryo UI" pitchFamily="50" charset="-128"/>
                <a:ea typeface="Meiryo UI" pitchFamily="50" charset="-128"/>
                <a:cs typeface="Meiryo UI" pitchFamily="50" charset="-128"/>
              </a:rPr>
              <a:t>が担う</a:t>
            </a:r>
            <a:r>
              <a:rPr lang="ja-JP" altLang="en-US" sz="1300" b="1" dirty="0" smtClean="0">
                <a:solidFill>
                  <a:prstClr val="black"/>
                </a:solidFill>
                <a:latin typeface="Meiryo UI" pitchFamily="50" charset="-128"/>
                <a:ea typeface="Meiryo UI" pitchFamily="50" charset="-128"/>
                <a:cs typeface="Meiryo UI" pitchFamily="50" charset="-128"/>
              </a:rPr>
              <a:t>事務</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b="1"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中核</a:t>
            </a:r>
            <a:r>
              <a:rPr lang="ja-JP" altLang="en-US" sz="1050" dirty="0" smtClean="0">
                <a:solidFill>
                  <a:prstClr val="black"/>
                </a:solidFill>
                <a:latin typeface="Meiryo UI" pitchFamily="50" charset="-128"/>
                <a:ea typeface="Meiryo UI" pitchFamily="50" charset="-128"/>
                <a:cs typeface="Meiryo UI" pitchFamily="50" charset="-128"/>
              </a:rPr>
              <a:t>市・一般市の権限にかかる事務（保育・子育て支援、高齢者福祉、幼稚園・小中学校、保健所など）</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○地域のまちづくりや住民生活に密着した都市基盤整備に関する事務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（都市計画（地区計画等）、市街地整備・景観等</a:t>
            </a:r>
            <a:r>
              <a:rPr lang="ja-JP" altLang="en-US" sz="1050" smtClean="0">
                <a:solidFill>
                  <a:prstClr val="black"/>
                </a:solidFill>
                <a:latin typeface="Meiryo UI" pitchFamily="50" charset="-128"/>
                <a:ea typeface="Meiryo UI" pitchFamily="50" charset="-128"/>
                <a:cs typeface="Meiryo UI" pitchFamily="50" charset="-128"/>
              </a:rPr>
              <a:t>、住民に</a:t>
            </a:r>
            <a:r>
              <a:rPr lang="ja-JP" altLang="en-US" sz="1050" dirty="0" smtClean="0">
                <a:solidFill>
                  <a:prstClr val="black"/>
                </a:solidFill>
                <a:latin typeface="Meiryo UI" pitchFamily="50" charset="-128"/>
                <a:ea typeface="Meiryo UI" pitchFamily="50" charset="-128"/>
                <a:cs typeface="Meiryo UI" pitchFamily="50" charset="-128"/>
              </a:rPr>
              <a:t>身近な道路・公園、河川の表面管理など）</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○都道府県や政令指定都市の権限にかかる事務のうち、住民に身近な事務</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（児童相談所、</a:t>
            </a:r>
            <a:r>
              <a:rPr lang="ja-JP" altLang="en-US" sz="1050" dirty="0" err="1" smtClean="0">
                <a:solidFill>
                  <a:prstClr val="black"/>
                </a:solidFill>
                <a:latin typeface="Meiryo UI" pitchFamily="50" charset="-128"/>
                <a:ea typeface="Meiryo UI" pitchFamily="50" charset="-128"/>
                <a:cs typeface="Meiryo UI" pitchFamily="50" charset="-128"/>
              </a:rPr>
              <a:t>身体障がい</a:t>
            </a:r>
            <a:r>
              <a:rPr lang="ja-JP" altLang="en-US" sz="1050" dirty="0" smtClean="0">
                <a:solidFill>
                  <a:prstClr val="black"/>
                </a:solidFill>
                <a:latin typeface="Meiryo UI" pitchFamily="50" charset="-128"/>
                <a:ea typeface="Meiryo UI" pitchFamily="50" charset="-128"/>
                <a:cs typeface="Meiryo UI" pitchFamily="50" charset="-128"/>
              </a:rPr>
              <a:t>者更生相談所、知的障がい者更生相談所、小中学校教職員人事権、旅券交付、私立幼稚園の設置認可など）</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b="1" dirty="0">
                <a:solidFill>
                  <a:prstClr val="black"/>
                </a:solidFill>
                <a:latin typeface="Meiryo UI" pitchFamily="50" charset="-128"/>
                <a:ea typeface="Meiryo UI" pitchFamily="50" charset="-128"/>
                <a:cs typeface="Meiryo UI" pitchFamily="50" charset="-128"/>
              </a:rPr>
              <a:t>　</a:t>
            </a:r>
            <a:r>
              <a:rPr lang="ja-JP" altLang="en-US" sz="1050" b="1"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東京の特別区が法令により処理することとされている事務とは異なる事務分担としているものは、事務処理特例条例等での事務移譲を基本とする</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400"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◆大阪府が担う事務</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b="1"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○大阪府と大阪市で現在行っている広域的な事務は、大阪府が一元的に実施</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◆住民サービスの維持</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○特別区と大阪府は、住民サービスを低下させないよう適正に事務を引き継ぐ。大阪市が実施してきた特色ある住民サービスは、地域の状況や住民</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ニーズも踏まえながら、内容や水準を維持するよう努める</a:t>
            </a:r>
            <a:endParaRPr lang="en-US" altLang="ja-JP" sz="1050" dirty="0">
              <a:solidFill>
                <a:prstClr val="black"/>
              </a:solidFill>
              <a:latin typeface="Meiryo UI" pitchFamily="50" charset="-128"/>
              <a:ea typeface="Meiryo UI" pitchFamily="50" charset="-128"/>
              <a:cs typeface="Meiryo UI" pitchFamily="50" charset="-128"/>
            </a:endParaRPr>
          </a:p>
          <a:p>
            <a:endParaRPr lang="en-US" altLang="ja-JP" sz="1100" dirty="0" smtClean="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a:p>
            <a:r>
              <a:rPr lang="ja-JP" altLang="en-US" sz="1300" dirty="0">
                <a:solidFill>
                  <a:prstClr val="black"/>
                </a:solidFill>
                <a:latin typeface="Meiryo UI" pitchFamily="50" charset="-128"/>
                <a:ea typeface="Meiryo UI" pitchFamily="50" charset="-128"/>
                <a:cs typeface="Meiryo UI" pitchFamily="50" charset="-128"/>
              </a:rPr>
              <a:t>　</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017220" y="6294899"/>
            <a:ext cx="7533406" cy="374461"/>
          </a:xfrm>
          <a:prstGeom prst="rect">
            <a:avLst/>
          </a:prstGeom>
          <a:noFill/>
          <a:ln>
            <a:solidFill>
              <a:schemeClr val="tx1"/>
            </a:solidFill>
            <a:prstDash val="dash"/>
          </a:ln>
        </p:spPr>
        <p:txBody>
          <a:bodyPr wrap="square" rtlCol="0">
            <a:spAutoFit/>
          </a:bodyPr>
          <a:lstStyle/>
          <a:p>
            <a:pPr>
              <a:lnSpc>
                <a:spcPts val="1100"/>
              </a:lnSpc>
            </a:pP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事務の仕分け</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別途、終了事務として</a:t>
            </a:r>
            <a:r>
              <a:rPr lang="en-US" altLang="ja-JP" sz="1000" dirty="0">
                <a:solidFill>
                  <a:prstClr val="black"/>
                </a:solidFill>
                <a:latin typeface="Meiryo UI" panose="020B0604030504040204" pitchFamily="50" charset="-128"/>
                <a:ea typeface="Meiryo UI" panose="020B0604030504040204" pitchFamily="50" charset="-128"/>
              </a:rPr>
              <a:t>97</a:t>
            </a:r>
            <a:r>
              <a:rPr lang="ja-JP" altLang="en-US" sz="1000" dirty="0">
                <a:solidFill>
                  <a:prstClr val="black"/>
                </a:solidFill>
                <a:latin typeface="Meiryo UI" panose="020B0604030504040204" pitchFamily="50" charset="-128"/>
                <a:ea typeface="Meiryo UI" panose="020B0604030504040204" pitchFamily="50" charset="-128"/>
              </a:rPr>
              <a:t>事務</a:t>
            </a:r>
          </a:p>
          <a:p>
            <a:pPr>
              <a:lnSpc>
                <a:spcPts val="1100"/>
              </a:lnSpc>
            </a:pPr>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rPr>
              <a:t>＜仕分け前＞合計</a:t>
            </a:r>
            <a:r>
              <a:rPr lang="en-US" altLang="ja-JP" sz="1000" dirty="0" smtClean="0">
                <a:solidFill>
                  <a:prstClr val="black"/>
                </a:solidFill>
                <a:latin typeface="Meiryo UI" panose="020B0604030504040204" pitchFamily="50" charset="-128"/>
                <a:ea typeface="Meiryo UI" panose="020B0604030504040204" pitchFamily="50" charset="-128"/>
              </a:rPr>
              <a:t>4,587</a:t>
            </a:r>
            <a:r>
              <a:rPr lang="ja-JP" altLang="en-US" sz="1000" dirty="0" smtClean="0">
                <a:solidFill>
                  <a:prstClr val="black"/>
                </a:solidFill>
                <a:latin typeface="Meiryo UI" panose="020B0604030504040204" pitchFamily="50" charset="-128"/>
                <a:ea typeface="Meiryo UI" panose="020B0604030504040204" pitchFamily="50" charset="-128"/>
              </a:rPr>
              <a:t>事務（大阪市</a:t>
            </a:r>
            <a:r>
              <a:rPr lang="en-US" altLang="ja-JP" sz="1000" dirty="0" smtClean="0">
                <a:solidFill>
                  <a:prstClr val="black"/>
                </a:solidFill>
                <a:latin typeface="Meiryo UI" panose="020B0604030504040204" pitchFamily="50" charset="-128"/>
                <a:ea typeface="Meiryo UI" panose="020B0604030504040204" pitchFamily="50" charset="-128"/>
              </a:rPr>
              <a:t>2,918</a:t>
            </a:r>
            <a:r>
              <a:rPr lang="ja-JP" altLang="en-US" sz="1000" dirty="0" smtClean="0">
                <a:solidFill>
                  <a:prstClr val="black"/>
                </a:solidFill>
                <a:latin typeface="Meiryo UI" panose="020B0604030504040204" pitchFamily="50" charset="-128"/>
                <a:ea typeface="Meiryo UI" panose="020B0604030504040204" pitchFamily="50" charset="-128"/>
              </a:rPr>
              <a:t>事務、大阪府</a:t>
            </a:r>
            <a:r>
              <a:rPr lang="en-US" altLang="ja-JP" sz="1000" dirty="0" smtClean="0">
                <a:solidFill>
                  <a:prstClr val="black"/>
                </a:solidFill>
                <a:latin typeface="Meiryo UI" panose="020B0604030504040204" pitchFamily="50" charset="-128"/>
                <a:ea typeface="Meiryo UI" panose="020B0604030504040204" pitchFamily="50" charset="-128"/>
              </a:rPr>
              <a:t>1,669</a:t>
            </a:r>
            <a:r>
              <a:rPr lang="ja-JP" altLang="en-US" sz="1000" dirty="0" smtClean="0">
                <a:solidFill>
                  <a:prstClr val="black"/>
                </a:solidFill>
                <a:latin typeface="Meiryo UI" panose="020B0604030504040204" pitchFamily="50" charset="-128"/>
                <a:ea typeface="Meiryo UI" panose="020B0604030504040204" pitchFamily="50" charset="-128"/>
              </a:rPr>
              <a:t>事務）⇒　＜仕分け後＞特別区</a:t>
            </a:r>
            <a:r>
              <a:rPr lang="en-US" altLang="ja-JP" sz="1000" dirty="0" smtClean="0">
                <a:solidFill>
                  <a:prstClr val="black"/>
                </a:solidFill>
                <a:latin typeface="Meiryo UI" panose="020B0604030504040204" pitchFamily="50" charset="-128"/>
                <a:ea typeface="Meiryo UI" panose="020B0604030504040204" pitchFamily="50" charset="-128"/>
              </a:rPr>
              <a:t>2,410</a:t>
            </a:r>
            <a:r>
              <a:rPr lang="ja-JP" altLang="en-US" sz="1000" dirty="0" smtClean="0">
                <a:solidFill>
                  <a:prstClr val="black"/>
                </a:solidFill>
                <a:latin typeface="Meiryo UI" panose="020B0604030504040204" pitchFamily="50" charset="-128"/>
                <a:ea typeface="Meiryo UI" panose="020B0604030504040204" pitchFamily="50" charset="-128"/>
              </a:rPr>
              <a:t>事務、大阪府</a:t>
            </a:r>
            <a:r>
              <a:rPr lang="en-US" altLang="ja-JP" sz="1000" dirty="0" smtClean="0">
                <a:solidFill>
                  <a:prstClr val="black"/>
                </a:solidFill>
                <a:latin typeface="Meiryo UI" panose="020B0604030504040204" pitchFamily="50" charset="-128"/>
                <a:ea typeface="Meiryo UI" panose="020B0604030504040204" pitchFamily="50" charset="-128"/>
              </a:rPr>
              <a:t>2,070</a:t>
            </a:r>
            <a:r>
              <a:rPr lang="ja-JP" altLang="en-US" sz="1000" dirty="0" smtClean="0">
                <a:solidFill>
                  <a:prstClr val="black"/>
                </a:solidFill>
                <a:latin typeface="Meiryo UI" panose="020B0604030504040204" pitchFamily="50" charset="-128"/>
                <a:ea typeface="Meiryo UI" panose="020B0604030504040204" pitchFamily="50" charset="-128"/>
              </a:rPr>
              <a:t>事務　　　　　　　　　　　　　　　　　　　　　　　　　</a:t>
            </a:r>
            <a:endParaRPr lang="ja-JP" altLang="en-US" sz="1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067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587959" y="522655"/>
            <a:ext cx="8100000" cy="2786601"/>
          </a:xfrm>
          <a:prstGeom prst="roundRect">
            <a:avLst>
              <a:gd name="adj" fmla="val 268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角丸四角形 12"/>
          <p:cNvSpPr/>
          <p:nvPr/>
        </p:nvSpPr>
        <p:spPr>
          <a:xfrm>
            <a:off x="81112" y="534531"/>
            <a:ext cx="1440000" cy="277472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組織体制</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4" name="角丸四角形 13"/>
          <p:cNvSpPr/>
          <p:nvPr/>
        </p:nvSpPr>
        <p:spPr>
          <a:xfrm>
            <a:off x="1602158" y="3505200"/>
            <a:ext cx="8100000" cy="3102466"/>
          </a:xfrm>
          <a:prstGeom prst="roundRect">
            <a:avLst>
              <a:gd name="adj" fmla="val 321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5" name="角丸四角形 14"/>
          <p:cNvSpPr/>
          <p:nvPr/>
        </p:nvSpPr>
        <p:spPr>
          <a:xfrm>
            <a:off x="76948" y="3518079"/>
            <a:ext cx="1440000" cy="310246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財産・債務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1686855" y="3606427"/>
            <a:ext cx="7920000" cy="576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◆特別区や大阪府において、現在の住民サービスを適切に提供できるよう、財産・債務を承継</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◆事務分担（案）や財産・債務の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性格</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などを踏まえた承継ルールを設定</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1677951" y="624231"/>
            <a:ext cx="7920000" cy="576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◆特別区は、地域ニーズに沿った身近なサービスを提供できる効果的・効率的な組織体制</a:t>
            </a:r>
          </a:p>
          <a:p>
            <a:pPr>
              <a:lnSpc>
                <a:spcPct val="120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◆大阪府は、全国トップクラスのスリムな組織体制を維持しつつ、広域機能を強力に推進できる組織体制</a:t>
            </a:r>
          </a:p>
        </p:txBody>
      </p:sp>
      <p:sp>
        <p:nvSpPr>
          <p:cNvPr id="23"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４</a:t>
            </a:r>
          </a:p>
        </p:txBody>
      </p:sp>
      <p:sp>
        <p:nvSpPr>
          <p:cNvPr id="11" name="正方形/長方形 10"/>
          <p:cNvSpPr/>
          <p:nvPr/>
        </p:nvSpPr>
        <p:spPr>
          <a:xfrm>
            <a:off x="1602158" y="4221088"/>
            <a:ext cx="8100000"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300" b="1" dirty="0" smtClean="0">
                <a:solidFill>
                  <a:schemeClr val="tx1"/>
                </a:solidFill>
                <a:latin typeface="Meiryo UI" pitchFamily="50" charset="-128"/>
                <a:ea typeface="Meiryo UI" pitchFamily="50" charset="-128"/>
                <a:cs typeface="Meiryo UI" pitchFamily="50" charset="-128"/>
              </a:rPr>
              <a:t>◆財産の承継</a:t>
            </a:r>
            <a:endParaRPr kumimoji="1"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行政</a:t>
            </a:r>
            <a:r>
              <a:rPr lang="ja-JP" altLang="en-US" sz="1050" dirty="0" smtClean="0">
                <a:solidFill>
                  <a:schemeClr val="tx1"/>
                </a:solidFill>
                <a:latin typeface="Meiryo UI" pitchFamily="50" charset="-128"/>
                <a:ea typeface="Meiryo UI" pitchFamily="50" charset="-128"/>
                <a:cs typeface="Meiryo UI" pitchFamily="50" charset="-128"/>
              </a:rPr>
              <a:t>財産（行政目的達成のため、直接使用する財産）は、事務分担（案）に基づき、財産の所在特別区等や大阪府に承継</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○普通財産等は、大阪府が担う役割と密接不可分なものを除き、所在特別区に承継することを基本</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⇒市有財産</a:t>
            </a:r>
            <a:r>
              <a:rPr lang="en-US" altLang="ja-JP" sz="1050" dirty="0" smtClean="0">
                <a:solidFill>
                  <a:schemeClr val="tx1"/>
                </a:solidFill>
                <a:latin typeface="Meiryo UI" pitchFamily="50" charset="-128"/>
                <a:ea typeface="Meiryo UI" pitchFamily="50" charset="-128"/>
                <a:cs typeface="Meiryo UI" pitchFamily="50" charset="-128"/>
              </a:rPr>
              <a:t>10</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a:solidFill>
                  <a:schemeClr val="tx1"/>
                </a:solidFill>
                <a:latin typeface="Meiryo UI" pitchFamily="50" charset="-128"/>
                <a:ea typeface="Meiryo UI" pitchFamily="50" charset="-128"/>
                <a:cs typeface="Meiryo UI" pitchFamily="50" charset="-128"/>
              </a:rPr>
              <a:t>7,812</a:t>
            </a:r>
            <a:r>
              <a:rPr lang="ja-JP" altLang="en-US" sz="1050" dirty="0" smtClean="0">
                <a:solidFill>
                  <a:schemeClr val="tx1"/>
                </a:solidFill>
                <a:latin typeface="Meiryo UI" pitchFamily="50" charset="-128"/>
                <a:ea typeface="Meiryo UI" pitchFamily="50" charset="-128"/>
                <a:cs typeface="Meiryo UI" pitchFamily="50" charset="-128"/>
              </a:rPr>
              <a:t>億円（一般会計、政令等会計）が、特別区等に</a:t>
            </a:r>
            <a:r>
              <a:rPr lang="en-US" altLang="ja-JP" sz="1050" dirty="0">
                <a:solidFill>
                  <a:schemeClr val="tx1"/>
                </a:solidFill>
                <a:latin typeface="Meiryo UI" pitchFamily="50" charset="-128"/>
                <a:ea typeface="Meiryo UI" pitchFamily="50" charset="-128"/>
                <a:cs typeface="Meiryo UI" pitchFamily="50" charset="-128"/>
              </a:rPr>
              <a:t>7</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5,031</a:t>
            </a:r>
            <a:r>
              <a:rPr lang="ja-JP" altLang="en-US" sz="1050" dirty="0" smtClean="0">
                <a:solidFill>
                  <a:schemeClr val="tx1"/>
                </a:solidFill>
                <a:latin typeface="Meiryo UI" pitchFamily="50" charset="-128"/>
                <a:ea typeface="Meiryo UI" pitchFamily="50" charset="-128"/>
                <a:cs typeface="Meiryo UI" pitchFamily="50" charset="-128"/>
              </a:rPr>
              <a:t>億円（</a:t>
            </a:r>
            <a:r>
              <a:rPr lang="en-US" altLang="ja-JP" sz="1050" dirty="0" smtClean="0">
                <a:solidFill>
                  <a:schemeClr val="tx1"/>
                </a:solidFill>
                <a:latin typeface="Meiryo UI" pitchFamily="50" charset="-128"/>
                <a:ea typeface="Meiryo UI" pitchFamily="50" charset="-128"/>
                <a:cs typeface="Meiryo UI" pitchFamily="50" charset="-128"/>
              </a:rPr>
              <a:t>69.6</a:t>
            </a:r>
            <a:r>
              <a:rPr lang="ja-JP" altLang="en-US" sz="1050" dirty="0" smtClean="0">
                <a:solidFill>
                  <a:schemeClr val="tx1"/>
                </a:solidFill>
                <a:latin typeface="Meiryo UI" pitchFamily="50" charset="-128"/>
                <a:ea typeface="Meiryo UI" pitchFamily="50" charset="-128"/>
                <a:cs typeface="Meiryo UI" pitchFamily="50" charset="-128"/>
              </a:rPr>
              <a:t>％）、大阪府に</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2,581</a:t>
            </a:r>
            <a:r>
              <a:rPr lang="ja-JP" altLang="en-US" sz="1050" dirty="0" smtClean="0">
                <a:solidFill>
                  <a:schemeClr val="tx1"/>
                </a:solidFill>
                <a:latin typeface="Meiryo UI" pitchFamily="50" charset="-128"/>
                <a:ea typeface="Meiryo UI" pitchFamily="50" charset="-128"/>
                <a:cs typeface="Meiryo UI" pitchFamily="50" charset="-128"/>
              </a:rPr>
              <a:t>億円</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30.2</a:t>
            </a:r>
            <a:r>
              <a:rPr lang="ja-JP" altLang="en-US" sz="1050" dirty="0" smtClean="0">
                <a:solidFill>
                  <a:schemeClr val="tx1"/>
                </a:solidFill>
                <a:latin typeface="Meiryo UI" pitchFamily="50" charset="-128"/>
                <a:ea typeface="Meiryo UI" pitchFamily="50" charset="-128"/>
                <a:cs typeface="Meiryo UI" pitchFamily="50" charset="-128"/>
              </a:rPr>
              <a:t>％）を承継（事務分担の仕分けが調整中の事務を除く）</a:t>
            </a: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◆債務の承継</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kumimoji="1" lang="ja-JP" altLang="en-US" sz="1050" dirty="0" smtClean="0">
                <a:solidFill>
                  <a:schemeClr val="tx1"/>
                </a:solidFill>
                <a:latin typeface="Meiryo UI" pitchFamily="50" charset="-128"/>
                <a:ea typeface="Meiryo UI" pitchFamily="50" charset="-128"/>
                <a:cs typeface="Meiryo UI" pitchFamily="50" charset="-128"/>
              </a:rPr>
              <a:t>○債務負担行為</a:t>
            </a:r>
            <a:endParaRPr kumimoji="1"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・確定債務は、事務分担（案）に基づき、特別区等又は大阪府に承継する</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・偶発債務（将来債務となる可能性があるもの</a:t>
            </a:r>
            <a:r>
              <a:rPr lang="en-US" altLang="ja-JP"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ATC</a:t>
            </a:r>
            <a:r>
              <a:rPr lang="ja-JP" altLang="en-US" sz="1050" dirty="0" err="1"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クリスタ長堀など</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）は、事務分担（案）に対応して承継すべきものを除き、大阪府に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一元化して承継することを基本とする（引き当て財源として大阪市財政調整基金のうち、財務リスク相当額を併せて承継）</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なお、大阪府に承継する大阪市財政調整基金は、毎年度減少する損失補償相当額を、減少の都度、特別区に配分</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○地方債</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・市債</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707</a:t>
            </a:r>
            <a:r>
              <a:rPr lang="ja-JP" altLang="en-US" sz="1050" dirty="0" smtClean="0">
                <a:solidFill>
                  <a:schemeClr val="tx1"/>
                </a:solidFill>
                <a:latin typeface="Meiryo UI" pitchFamily="50" charset="-128"/>
                <a:ea typeface="Meiryo UI" pitchFamily="50" charset="-128"/>
                <a:cs typeface="Meiryo UI" pitchFamily="50" charset="-128"/>
              </a:rPr>
              <a:t>億円は、債権者保護の観点等から大阪府に一元化して承継し償還（償還</a:t>
            </a:r>
            <a:r>
              <a:rPr lang="ja-JP" altLang="en-US" sz="1050" dirty="0">
                <a:solidFill>
                  <a:schemeClr val="tx1"/>
                </a:solidFill>
                <a:latin typeface="Meiryo UI" pitchFamily="50" charset="-128"/>
                <a:ea typeface="Meiryo UI" pitchFamily="50" charset="-128"/>
                <a:cs typeface="Meiryo UI" pitchFamily="50" charset="-128"/>
              </a:rPr>
              <a:t>費用</a:t>
            </a:r>
            <a:r>
              <a:rPr lang="ja-JP" altLang="en-US" sz="1050" dirty="0" smtClean="0">
                <a:solidFill>
                  <a:schemeClr val="tx1"/>
                </a:solidFill>
                <a:latin typeface="Meiryo UI" pitchFamily="50" charset="-128"/>
                <a:ea typeface="Meiryo UI" pitchFamily="50" charset="-128"/>
                <a:cs typeface="Meiryo UI" pitchFamily="50" charset="-128"/>
              </a:rPr>
              <a:t>は特別区と大阪府が財政調整財源等で</a:t>
            </a:r>
            <a:r>
              <a:rPr lang="ja-JP" altLang="en-US" sz="1050" dirty="0">
                <a:solidFill>
                  <a:schemeClr val="tx1"/>
                </a:solidFill>
                <a:latin typeface="Meiryo UI" pitchFamily="50" charset="-128"/>
                <a:ea typeface="Meiryo UI" pitchFamily="50" charset="-128"/>
                <a:cs typeface="Meiryo UI" pitchFamily="50" charset="-128"/>
              </a:rPr>
              <a:t>負担</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1602158" y="1286454"/>
            <a:ext cx="8083602" cy="199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300" b="1" dirty="0" smtClean="0">
                <a:solidFill>
                  <a:schemeClr val="tx1"/>
                </a:solidFill>
                <a:latin typeface="Meiryo UI" pitchFamily="50" charset="-128"/>
                <a:ea typeface="Meiryo UI" pitchFamily="50" charset="-128"/>
                <a:cs typeface="Meiryo UI" pitchFamily="50" charset="-128"/>
              </a:rPr>
              <a:t>◆特別区</a:t>
            </a:r>
            <a:r>
              <a:rPr kumimoji="1" lang="ja-JP" altLang="en-US" sz="900" dirty="0" smtClean="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一部事務組合含む特別区合計）</a:t>
            </a:r>
            <a:endParaRPr kumimoji="1" lang="en-US" altLang="ja-JP" sz="9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○事務分担（案）に基づき、大阪都市圏にある中核市６市の職員数をモデルに、中核市権限を上回る事務や大阪市の特性を</a:t>
            </a:r>
            <a:r>
              <a:rPr lang="ja-JP" altLang="en-US" sz="1050" dirty="0">
                <a:solidFill>
                  <a:schemeClr val="tx1"/>
                </a:solidFill>
                <a:latin typeface="Meiryo UI" pitchFamily="50" charset="-128"/>
                <a:ea typeface="Meiryo UI" pitchFamily="50" charset="-128"/>
                <a:cs typeface="Meiryo UI" pitchFamily="50" charset="-128"/>
              </a:rPr>
              <a:t>反映</a:t>
            </a:r>
            <a:r>
              <a:rPr lang="ja-JP" altLang="en-US" sz="1050" dirty="0" smtClean="0">
                <a:solidFill>
                  <a:schemeClr val="tx1"/>
                </a:solidFill>
                <a:latin typeface="Meiryo UI" pitchFamily="50" charset="-128"/>
                <a:ea typeface="Meiryo UI" pitchFamily="50" charset="-128"/>
                <a:cs typeface="Meiryo UI" pitchFamily="50" charset="-128"/>
              </a:rPr>
              <a:t>して、</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職員数を算定</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（４区Ａ案 及び ４区</a:t>
            </a:r>
            <a:r>
              <a:rPr lang="ja-JP" altLang="en-US" sz="1050" dirty="0">
                <a:solidFill>
                  <a:schemeClr val="tx1"/>
                </a:solidFill>
                <a:latin typeface="Meiryo UI" pitchFamily="50" charset="-128"/>
                <a:ea typeface="Meiryo UI" pitchFamily="50" charset="-128"/>
                <a:cs typeface="Meiryo UI" pitchFamily="50" charset="-128"/>
              </a:rPr>
              <a:t>Ｂ</a:t>
            </a:r>
            <a:r>
              <a:rPr lang="ja-JP" altLang="en-US" sz="1050" dirty="0" smtClean="0">
                <a:solidFill>
                  <a:schemeClr val="tx1"/>
                </a:solidFill>
                <a:latin typeface="Meiryo UI" pitchFamily="50" charset="-128"/>
                <a:ea typeface="Meiryo UI" pitchFamily="50" charset="-128"/>
                <a:cs typeface="Meiryo UI" pitchFamily="50" charset="-128"/>
              </a:rPr>
              <a:t>案：</a:t>
            </a:r>
            <a:r>
              <a:rPr lang="en-US" altLang="ja-JP" sz="1050" dirty="0" smtClean="0">
                <a:solidFill>
                  <a:schemeClr val="tx1"/>
                </a:solidFill>
                <a:latin typeface="Meiryo UI" pitchFamily="50" charset="-128"/>
                <a:ea typeface="Meiryo UI" pitchFamily="50" charset="-128"/>
                <a:cs typeface="Meiryo UI" pitchFamily="50" charset="-128"/>
              </a:rPr>
              <a:t>10,150</a:t>
            </a:r>
            <a:r>
              <a:rPr lang="ja-JP" altLang="en-US" sz="1050" dirty="0" smtClean="0">
                <a:solidFill>
                  <a:schemeClr val="tx1"/>
                </a:solidFill>
                <a:latin typeface="Meiryo UI" pitchFamily="50" charset="-128"/>
                <a:ea typeface="Meiryo UI" pitchFamily="50" charset="-128"/>
                <a:cs typeface="Meiryo UI" pitchFamily="50" charset="-128"/>
              </a:rPr>
              <a:t>人、 ６区Ｃ案 及び ６区</a:t>
            </a:r>
            <a:r>
              <a:rPr lang="ja-JP" altLang="en-US" sz="1050" dirty="0">
                <a:solidFill>
                  <a:schemeClr val="tx1"/>
                </a:solidFill>
                <a:latin typeface="Meiryo UI" pitchFamily="50" charset="-128"/>
                <a:ea typeface="Meiryo UI" pitchFamily="50" charset="-128"/>
                <a:cs typeface="Meiryo UI" pitchFamily="50" charset="-128"/>
              </a:rPr>
              <a:t>Ｄ</a:t>
            </a:r>
            <a:r>
              <a:rPr lang="ja-JP" altLang="en-US" sz="1050" dirty="0" smtClean="0">
                <a:solidFill>
                  <a:schemeClr val="tx1"/>
                </a:solidFill>
                <a:latin typeface="Meiryo UI" pitchFamily="50" charset="-128"/>
                <a:ea typeface="Meiryo UI" pitchFamily="50" charset="-128"/>
                <a:cs typeface="Meiryo UI" pitchFamily="50" charset="-128"/>
              </a:rPr>
              <a:t>案：</a:t>
            </a:r>
            <a:r>
              <a:rPr lang="en-US" altLang="ja-JP" sz="1050" dirty="0" smtClean="0">
                <a:solidFill>
                  <a:schemeClr val="tx1"/>
                </a:solidFill>
                <a:latin typeface="Meiryo UI" pitchFamily="50" charset="-128"/>
                <a:ea typeface="Meiryo UI" pitchFamily="50" charset="-128"/>
                <a:cs typeface="Meiryo UI" pitchFamily="50" charset="-128"/>
              </a:rPr>
              <a:t>10,740</a:t>
            </a:r>
            <a:r>
              <a:rPr lang="ja-JP" altLang="en-US" sz="1050" dirty="0" smtClean="0">
                <a:solidFill>
                  <a:schemeClr val="tx1"/>
                </a:solidFill>
                <a:latin typeface="Meiryo UI" pitchFamily="50" charset="-128"/>
                <a:ea typeface="Meiryo UI" pitchFamily="50" charset="-128"/>
                <a:cs typeface="Meiryo UI" pitchFamily="50" charset="-128"/>
              </a:rPr>
              <a:t>人）　　　　　</a:t>
            </a:r>
            <a:r>
              <a:rPr lang="ja-JP" altLang="en-US" sz="900" dirty="0" smtClean="0">
                <a:solidFill>
                  <a:schemeClr val="tx1"/>
                </a:solidFill>
                <a:latin typeface="Meiryo UI" pitchFamily="50" charset="-128"/>
                <a:ea typeface="Meiryo UI" pitchFamily="50" charset="-128"/>
                <a:cs typeface="Meiryo UI" pitchFamily="50" charset="-128"/>
              </a:rPr>
              <a:t>　　　　　　　　　　　　　　　　　　　　　　　　　　　　　　　　　　　　　　　　　　　　　　　　　　　　　　　　　　　　　　　　　　　　　　　　　　　　</a:t>
            </a:r>
            <a:endParaRPr lang="en-US" altLang="ja-JP" sz="900"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◆大阪府</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○事務分担（案）に基づき、</a:t>
            </a:r>
            <a:r>
              <a:rPr lang="en-US" altLang="ja-JP" sz="1050" dirty="0" smtClean="0">
                <a:solidFill>
                  <a:schemeClr val="tx1"/>
                </a:solidFill>
                <a:latin typeface="Meiryo UI" pitchFamily="50" charset="-128"/>
                <a:ea typeface="Meiryo UI" pitchFamily="50" charset="-128"/>
                <a:cs typeface="Meiryo UI" pitchFamily="50" charset="-128"/>
              </a:rPr>
              <a:t>1,370</a:t>
            </a:r>
            <a:r>
              <a:rPr lang="ja-JP" altLang="en-US" sz="1050" dirty="0" smtClean="0">
                <a:solidFill>
                  <a:schemeClr val="tx1"/>
                </a:solidFill>
                <a:latin typeface="Meiryo UI" pitchFamily="50" charset="-128"/>
                <a:ea typeface="Meiryo UI" pitchFamily="50" charset="-128"/>
                <a:cs typeface="Meiryo UI" pitchFamily="50" charset="-128"/>
              </a:rPr>
              <a:t>人を移管</a:t>
            </a:r>
            <a:r>
              <a:rPr lang="en-US" altLang="ja-JP" sz="1000" dirty="0" smtClean="0">
                <a:solidFill>
                  <a:schemeClr val="tx1"/>
                </a:solidFill>
                <a:latin typeface="Meiryo UI" pitchFamily="50" charset="-128"/>
                <a:ea typeface="Meiryo UI" pitchFamily="50" charset="-128"/>
                <a:cs typeface="Meiryo UI" pitchFamily="50" charset="-128"/>
              </a:rPr>
              <a:t>〔</a:t>
            </a:r>
            <a:r>
              <a:rPr lang="zh-TW" altLang="en-US" sz="1000" dirty="0" smtClean="0">
                <a:solidFill>
                  <a:schemeClr val="tx1"/>
                </a:solidFill>
                <a:latin typeface="Meiryo UI" pitchFamily="50" charset="-128"/>
                <a:ea typeface="Meiryo UI" pitchFamily="50" charset="-128"/>
                <a:cs typeface="Meiryo UI" pitchFamily="50" charset="-128"/>
              </a:rPr>
              <a:t>各試案共通</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　</a:t>
            </a:r>
            <a:endParaRPr lang="en-US" altLang="ja-JP" sz="600" b="1" dirty="0" smtClean="0">
              <a:solidFill>
                <a:schemeClr val="tx1"/>
              </a:solidFill>
              <a:latin typeface="Meiryo UI" pitchFamily="50" charset="-128"/>
              <a:ea typeface="Meiryo UI" pitchFamily="50" charset="-128"/>
              <a:cs typeface="Meiryo UI" pitchFamily="50" charset="-128"/>
            </a:endParaRPr>
          </a:p>
          <a:p>
            <a:endParaRPr lang="en-US" altLang="ja-JP" sz="3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　</a:t>
            </a:r>
            <a:r>
              <a:rPr lang="en-US" altLang="ja-JP" sz="1000" b="1"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経営形態見直し部門・学校園等、技能労務職を除く（特別区・大阪府共通）</a:t>
            </a:r>
            <a:endParaRPr lang="en-US" altLang="ja-JP" sz="1000"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◆組織体制の整備に向けた職員採用</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○特別区設置当初、組織体制整備のため、４区案 </a:t>
            </a:r>
            <a:r>
              <a:rPr lang="en-US" altLang="ja-JP" sz="1050" dirty="0" smtClean="0">
                <a:solidFill>
                  <a:schemeClr val="tx1"/>
                </a:solidFill>
                <a:latin typeface="Meiryo UI" pitchFamily="50" charset="-128"/>
                <a:ea typeface="Meiryo UI" pitchFamily="50" charset="-128"/>
                <a:cs typeface="Meiryo UI" pitchFamily="50" charset="-128"/>
              </a:rPr>
              <a:t>210</a:t>
            </a:r>
            <a:r>
              <a:rPr lang="ja-JP" altLang="en-US" sz="1050" dirty="0" smtClean="0">
                <a:solidFill>
                  <a:schemeClr val="tx1"/>
                </a:solidFill>
                <a:latin typeface="Meiryo UI" pitchFamily="50" charset="-128"/>
                <a:ea typeface="Meiryo UI" pitchFamily="50" charset="-128"/>
                <a:cs typeface="Meiryo UI" pitchFamily="50" charset="-128"/>
              </a:rPr>
              <a:t>人、６区案 </a:t>
            </a:r>
            <a:r>
              <a:rPr lang="en-US" altLang="ja-JP" sz="1050" dirty="0" smtClean="0">
                <a:solidFill>
                  <a:schemeClr val="tx1"/>
                </a:solidFill>
                <a:latin typeface="Meiryo UI" pitchFamily="50" charset="-128"/>
                <a:ea typeface="Meiryo UI" pitchFamily="50" charset="-128"/>
                <a:cs typeface="Meiryo UI" pitchFamily="50" charset="-128"/>
              </a:rPr>
              <a:t>800</a:t>
            </a:r>
            <a:r>
              <a:rPr lang="ja-JP" altLang="en-US" sz="1050" dirty="0" smtClean="0">
                <a:solidFill>
                  <a:schemeClr val="tx1"/>
                </a:solidFill>
                <a:latin typeface="Meiryo UI" pitchFamily="50" charset="-128"/>
                <a:ea typeface="Meiryo UI" pitchFamily="50" charset="-128"/>
                <a:cs typeface="Meiryo UI" pitchFamily="50" charset="-128"/>
              </a:rPr>
              <a:t>人の採用が必要</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⇒特別区の円滑な設置に向け、準備期</a:t>
            </a:r>
            <a:r>
              <a:rPr lang="ja-JP" altLang="en-US" sz="1050" dirty="0">
                <a:solidFill>
                  <a:schemeClr val="tx1"/>
                </a:solidFill>
                <a:latin typeface="Meiryo UI" pitchFamily="50" charset="-128"/>
                <a:ea typeface="Meiryo UI" pitchFamily="50" charset="-128"/>
                <a:cs typeface="Meiryo UI" pitchFamily="50" charset="-128"/>
              </a:rPr>
              <a:t>間中</a:t>
            </a:r>
            <a:r>
              <a:rPr lang="ja-JP" altLang="en-US" sz="1050" dirty="0" smtClean="0">
                <a:solidFill>
                  <a:schemeClr val="tx1"/>
                </a:solidFill>
                <a:latin typeface="Meiryo UI" pitchFamily="50" charset="-128"/>
                <a:ea typeface="Meiryo UI" pitchFamily="50" charset="-128"/>
                <a:cs typeface="Meiryo UI" pitchFamily="50" charset="-128"/>
              </a:rPr>
              <a:t>に、大阪市・大阪府において計画的</a:t>
            </a:r>
            <a:r>
              <a:rPr lang="ja-JP" altLang="en-US" sz="1050" dirty="0">
                <a:solidFill>
                  <a:schemeClr val="tx1"/>
                </a:solidFill>
                <a:latin typeface="Meiryo UI" pitchFamily="50" charset="-128"/>
                <a:ea typeface="Meiryo UI" pitchFamily="50" charset="-128"/>
                <a:cs typeface="Meiryo UI" pitchFamily="50" charset="-128"/>
              </a:rPr>
              <a:t>な</a:t>
            </a:r>
            <a:r>
              <a:rPr lang="ja-JP" altLang="en-US" sz="1050" dirty="0" smtClean="0">
                <a:solidFill>
                  <a:schemeClr val="tx1"/>
                </a:solidFill>
                <a:latin typeface="Meiryo UI" pitchFamily="50" charset="-128"/>
                <a:ea typeface="Meiryo UI" pitchFamily="50" charset="-128"/>
                <a:cs typeface="Meiryo UI" pitchFamily="50" charset="-128"/>
              </a:rPr>
              <a:t>職員採用を実施</a:t>
            </a:r>
            <a:endParaRPr lang="en-US" altLang="ja-JP" sz="9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8160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490" y="2636913"/>
            <a:ext cx="9906000" cy="1469813"/>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600" dirty="0" smtClean="0">
                <a:solidFill>
                  <a:prstClr val="black"/>
                </a:solidFill>
                <a:latin typeface="メイリオ" pitchFamily="50" charset="-128"/>
                <a:ea typeface="メイリオ" pitchFamily="50" charset="-128"/>
                <a:cs typeface="メイリオ" pitchFamily="50" charset="-128"/>
              </a:rPr>
              <a:t> </a:t>
            </a:r>
            <a:r>
              <a:rPr lang="en-US" altLang="ja-JP"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　総　　論　</a:t>
            </a:r>
            <a:r>
              <a:rPr lang="en-US" altLang="ja-JP"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a:t>
            </a:r>
            <a:endParaRPr lang="en-US" altLang="ja-JP" sz="3600" dirty="0" smtClean="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85154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７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121582" y="559797"/>
            <a:ext cx="1440000" cy="357281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財政</a:t>
            </a:r>
            <a:r>
              <a:rPr lang="ja-JP" altLang="en-US" sz="1600" b="1" dirty="0">
                <a:solidFill>
                  <a:prstClr val="black"/>
                </a:solidFill>
                <a:latin typeface="Meiryo UI" pitchFamily="50" charset="-128"/>
                <a:ea typeface="Meiryo UI" pitchFamily="50" charset="-128"/>
                <a:cs typeface="Meiryo UI" pitchFamily="50" charset="-128"/>
              </a:rPr>
              <a:t>調整</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1661524" y="559796"/>
            <a:ext cx="8100000" cy="3572817"/>
          </a:xfrm>
          <a:prstGeom prst="roundRect">
            <a:avLst>
              <a:gd name="adj" fmla="val 388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角丸四角形 12"/>
          <p:cNvSpPr/>
          <p:nvPr/>
        </p:nvSpPr>
        <p:spPr>
          <a:xfrm>
            <a:off x="1763735" y="686091"/>
            <a:ext cx="7920000" cy="972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住民サービスを適切に提供できる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よう財源</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配分を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応じた財政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調整制度</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構築</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区財政調整交付金の算定方法</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・算定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項目を明確化</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大阪府に特別会計を設置するなど、財政調整制度の透明性を確保</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５</a:t>
            </a:r>
          </a:p>
        </p:txBody>
      </p:sp>
      <p:sp>
        <p:nvSpPr>
          <p:cNvPr id="24" name="角丸四角形 23"/>
          <p:cNvSpPr/>
          <p:nvPr/>
        </p:nvSpPr>
        <p:spPr>
          <a:xfrm>
            <a:off x="114831" y="4346369"/>
            <a:ext cx="1440000" cy="2291914"/>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spc="-110" dirty="0" smtClean="0">
                <a:solidFill>
                  <a:prstClr val="black"/>
                </a:solidFill>
                <a:latin typeface="Meiryo UI" pitchFamily="50" charset="-128"/>
                <a:ea typeface="Meiryo UI" pitchFamily="50" charset="-128"/>
                <a:cs typeface="Meiryo UI" pitchFamily="50" charset="-128"/>
              </a:rPr>
              <a:t>大阪府・特別区</a:t>
            </a:r>
            <a:endParaRPr lang="en-US" altLang="ja-JP" sz="1500" b="1" spc="-110" dirty="0" smtClean="0">
              <a:solidFill>
                <a:prstClr val="black"/>
              </a:solidFill>
              <a:latin typeface="Meiryo UI" pitchFamily="50" charset="-128"/>
              <a:ea typeface="Meiryo UI" pitchFamily="50" charset="-128"/>
              <a:cs typeface="Meiryo UI" pitchFamily="50" charset="-128"/>
            </a:endParaRPr>
          </a:p>
          <a:p>
            <a:pPr algn="ctr"/>
            <a:r>
              <a:rPr lang="ja-JP" altLang="en-US" sz="1500" b="1" dirty="0" smtClean="0">
                <a:solidFill>
                  <a:prstClr val="black"/>
                </a:solidFill>
                <a:latin typeface="Meiryo UI" pitchFamily="50" charset="-128"/>
                <a:ea typeface="Meiryo UI" pitchFamily="50" charset="-128"/>
                <a:cs typeface="Meiryo UI" pitchFamily="50" charset="-128"/>
              </a:rPr>
              <a:t>協議会</a:t>
            </a:r>
            <a:endParaRPr lang="en-US" altLang="ja-JP" sz="1500" b="1" dirty="0" smtClean="0">
              <a:solidFill>
                <a:prstClr val="black"/>
              </a:solidFill>
              <a:latin typeface="Meiryo UI" pitchFamily="50" charset="-128"/>
              <a:ea typeface="Meiryo UI" pitchFamily="50" charset="-128"/>
              <a:cs typeface="Meiryo UI" pitchFamily="50" charset="-128"/>
            </a:endParaRPr>
          </a:p>
          <a:p>
            <a:pPr algn="ctr"/>
            <a:r>
              <a:rPr lang="ja-JP" altLang="en-US" sz="1500" b="1" dirty="0" smtClean="0">
                <a:solidFill>
                  <a:prstClr val="black"/>
                </a:solidFill>
                <a:latin typeface="Meiryo UI" pitchFamily="50" charset="-128"/>
                <a:ea typeface="Meiryo UI" pitchFamily="50" charset="-128"/>
                <a:cs typeface="Meiryo UI" pitchFamily="50" charset="-128"/>
              </a:rPr>
              <a:t>（仮称）</a:t>
            </a:r>
            <a:endParaRPr lang="en-US" altLang="ja-JP" sz="1500" b="1" dirty="0" smtClean="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1661526" y="4346369"/>
            <a:ext cx="8100000" cy="2291914"/>
          </a:xfrm>
          <a:prstGeom prst="roundRect">
            <a:avLst>
              <a:gd name="adj" fmla="val 234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26" name="角丸四角形 25"/>
          <p:cNvSpPr/>
          <p:nvPr/>
        </p:nvSpPr>
        <p:spPr>
          <a:xfrm>
            <a:off x="1763735" y="4451262"/>
            <a:ext cx="7920000" cy="54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◆特別区と大阪府</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特別区相互の間の連絡調整を図るために設置</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◆東京の都区協議会を発展・充実させ、特別区の考えがより反映される「特別区重視」の仕組みを構築</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674405" y="5173926"/>
            <a:ext cx="8100000" cy="143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prstClr val="black"/>
                </a:solidFill>
                <a:latin typeface="Meiryo UI" pitchFamily="50" charset="-128"/>
                <a:ea typeface="Meiryo UI" pitchFamily="50" charset="-128"/>
                <a:cs typeface="Meiryo UI" pitchFamily="50" charset="-128"/>
              </a:rPr>
              <a:t>◆協議会の組織・運営</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○委員は、各特別区の区長（４</a:t>
            </a:r>
            <a:r>
              <a:rPr lang="en-US" altLang="ja-JP" sz="1050" dirty="0" smtClean="0">
                <a:solidFill>
                  <a:prstClr val="black"/>
                </a:solidFill>
                <a:latin typeface="Meiryo UI" pitchFamily="50" charset="-128"/>
                <a:ea typeface="Meiryo UI" pitchFamily="50" charset="-128"/>
                <a:cs typeface="Meiryo UI" pitchFamily="50" charset="-128"/>
              </a:rPr>
              <a:t>or</a:t>
            </a:r>
            <a:r>
              <a:rPr lang="ja-JP" altLang="en-US" sz="1050" dirty="0" smtClean="0">
                <a:solidFill>
                  <a:prstClr val="black"/>
                </a:solidFill>
                <a:latin typeface="Meiryo UI" pitchFamily="50" charset="-128"/>
                <a:ea typeface="Meiryo UI" pitchFamily="50" charset="-128"/>
                <a:cs typeface="Meiryo UI" pitchFamily="50" charset="-128"/>
              </a:rPr>
              <a:t>６人）と知事を基本とし、必要に応じ、議会の代表者、職員、学識経験者等を加える</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○財政調整交付金条例制定（改正含む）時に、知事に意見具申を行うほか、財産・債務等の取扱いなど幅広い協議事項を設定</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500"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◆第三者機関の設置</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○協議不調時に、第三者機関を設置</a:t>
            </a:r>
            <a:r>
              <a:rPr lang="ja-JP" altLang="en-US" sz="1050" dirty="0">
                <a:solidFill>
                  <a:prstClr val="black"/>
                </a:solidFill>
                <a:latin typeface="Meiryo UI" pitchFamily="50" charset="-128"/>
                <a:ea typeface="Meiryo UI" pitchFamily="50" charset="-128"/>
                <a:cs typeface="Meiryo UI" pitchFamily="50" charset="-128"/>
              </a:rPr>
              <a:t>し、調整委員が協議会委員から意見聴取を行い、合議</a:t>
            </a:r>
            <a:r>
              <a:rPr lang="ja-JP" altLang="en-US" sz="1050" dirty="0" smtClean="0">
                <a:solidFill>
                  <a:prstClr val="black"/>
                </a:solidFill>
                <a:latin typeface="Meiryo UI" pitchFamily="50" charset="-128"/>
                <a:ea typeface="Meiryo UI" pitchFamily="50" charset="-128"/>
                <a:cs typeface="Meiryo UI" pitchFamily="50" charset="-128"/>
              </a:rPr>
              <a:t>により「調停案」を提示する</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調整委員は、地方行政、地方財政等の学識経験者などから３名を任命し、各協議会委員に調停案への尊重義務を課す</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1674405" y="1754528"/>
            <a:ext cx="8087119" cy="2313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◆財政調整制度</a:t>
            </a:r>
            <a:endParaRPr lang="en-US" altLang="ja-JP" sz="1300" b="1" dirty="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○財政調整財源</a:t>
            </a:r>
            <a:r>
              <a:rPr lang="ja-JP" altLang="en-US" sz="1050" dirty="0">
                <a:solidFill>
                  <a:schemeClr val="tx1"/>
                </a:solidFill>
                <a:latin typeface="Meiryo UI" pitchFamily="50" charset="-128"/>
                <a:ea typeface="Meiryo UI" pitchFamily="50" charset="-128"/>
                <a:cs typeface="Meiryo UI" pitchFamily="50" charset="-128"/>
              </a:rPr>
              <a:t>と</a:t>
            </a:r>
            <a:r>
              <a:rPr lang="ja-JP" altLang="en-US" sz="1050" dirty="0" smtClean="0">
                <a:solidFill>
                  <a:schemeClr val="tx1"/>
                </a:solidFill>
                <a:latin typeface="Meiryo UI" pitchFamily="50" charset="-128"/>
                <a:ea typeface="Meiryo UI" pitchFamily="50" charset="-128"/>
                <a:cs typeface="Meiryo UI" pitchFamily="50" charset="-128"/>
              </a:rPr>
              <a:t>して、普通税三税（法人市町村民税、固定資産税、特別土地保有税）のほか、地方交付税相当額</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（市町村算定分</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臨時財政対策債を含む</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）を追加</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⇒事務分担（案）に応じ、特別区と大阪府に財源を配分（特別区</a:t>
            </a:r>
            <a:r>
              <a:rPr lang="en-US" altLang="ja-JP" sz="1050" dirty="0" smtClean="0">
                <a:solidFill>
                  <a:schemeClr val="tx1"/>
                </a:solidFill>
                <a:latin typeface="Meiryo UI" pitchFamily="50" charset="-128"/>
                <a:ea typeface="Meiryo UI" pitchFamily="50" charset="-128"/>
                <a:cs typeface="Meiryo UI" pitchFamily="50" charset="-128"/>
              </a:rPr>
              <a:t>79.2%</a:t>
            </a:r>
            <a:r>
              <a:rPr lang="ja-JP" altLang="en-US" sz="1050" dirty="0" smtClean="0">
                <a:solidFill>
                  <a:schemeClr val="tx1"/>
                </a:solidFill>
                <a:latin typeface="Meiryo UI" pitchFamily="50" charset="-128"/>
                <a:ea typeface="Meiryo UI" pitchFamily="50" charset="-128"/>
                <a:cs typeface="Meiryo UI" pitchFamily="50" charset="-128"/>
              </a:rPr>
              <a:t>：大阪府</a:t>
            </a:r>
            <a:r>
              <a:rPr lang="en-US" altLang="ja-JP" sz="1050" dirty="0" smtClean="0">
                <a:solidFill>
                  <a:schemeClr val="tx1"/>
                </a:solidFill>
                <a:latin typeface="Meiryo UI" pitchFamily="50" charset="-128"/>
                <a:ea typeface="Meiryo UI" pitchFamily="50" charset="-128"/>
                <a:cs typeface="Meiryo UI" pitchFamily="50" charset="-128"/>
              </a:rPr>
              <a:t>20.8%</a:t>
            </a:r>
            <a:r>
              <a:rPr lang="ja-JP" altLang="en-US" sz="1050" dirty="0" smtClean="0">
                <a:solidFill>
                  <a:schemeClr val="tx1"/>
                </a:solidFill>
                <a:latin typeface="Meiryo UI" pitchFamily="50" charset="-128"/>
                <a:ea typeface="Meiryo UI" pitchFamily="50" charset="-128"/>
                <a:cs typeface="Meiryo UI" pitchFamily="50" charset="-128"/>
              </a:rPr>
              <a:t>）（過去</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年間の平均値）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⇒特別区に配分される財源は、「特別区財政調整交付金」として各特別区に交付</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⇒大阪府に配分される財源は、現在大阪市が担っている広域的な役割を果たすための事業に充当</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○大阪府が徴収する目的税二税（都市計画税、事業所税）は、過去の実績を勘案し、特別区と大阪府双方の事業に充当することとし、</a:t>
            </a:r>
            <a:endParaRPr lang="en-US" altLang="ja-JP" sz="1050" dirty="0" smtClean="0">
              <a:solidFill>
                <a:schemeClr val="tx1"/>
              </a:solidFill>
              <a:latin typeface="Meiryo UI" pitchFamily="50" charset="-128"/>
              <a:ea typeface="Meiryo UI" pitchFamily="50" charset="-128"/>
              <a:cs typeface="Meiryo UI" pitchFamily="50" charset="-128"/>
            </a:endParaRPr>
          </a:p>
          <a:p>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目的税交付金として各特別区に配分（特別区：</a:t>
            </a:r>
            <a:r>
              <a:rPr lang="en-US" altLang="ja-JP" sz="1050" dirty="0" smtClean="0">
                <a:solidFill>
                  <a:schemeClr val="tx1"/>
                </a:solidFill>
                <a:latin typeface="Meiryo UI" pitchFamily="50" charset="-128"/>
                <a:ea typeface="Meiryo UI" pitchFamily="50" charset="-128"/>
                <a:cs typeface="Meiryo UI" pitchFamily="50" charset="-128"/>
              </a:rPr>
              <a:t>54</a:t>
            </a:r>
            <a:r>
              <a:rPr lang="ja-JP" altLang="en-US" sz="1050" dirty="0" smtClean="0">
                <a:solidFill>
                  <a:schemeClr val="tx1"/>
                </a:solidFill>
                <a:latin typeface="Meiryo UI" pitchFamily="50" charset="-128"/>
                <a:ea typeface="Meiryo UI" pitchFamily="50" charset="-128"/>
                <a:cs typeface="Meiryo UI" pitchFamily="50" charset="-128"/>
              </a:rPr>
              <a:t>％、大阪府：</a:t>
            </a:r>
            <a:r>
              <a:rPr lang="en-US" altLang="ja-JP" sz="1050" dirty="0" smtClean="0">
                <a:solidFill>
                  <a:schemeClr val="tx1"/>
                </a:solidFill>
                <a:latin typeface="Meiryo UI" pitchFamily="50" charset="-128"/>
                <a:ea typeface="Meiryo UI" pitchFamily="50" charset="-128"/>
                <a:cs typeface="Meiryo UI" pitchFamily="50" charset="-128"/>
              </a:rPr>
              <a:t>46</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endParaRPr lang="en-US" altLang="ja-JP" sz="500"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◆透明性の確保</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○財政調整制度にかかる経理は、全て「財政調整特別会計（仮称）」で行うことにより、透明性を確保</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○特別区設置後は、毎年度「大阪府・特別区協議会（仮称）」で運用状況等の報告を行うなど、検証を実施し、必要に応じて協議</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○特別区相互の財源配分については、特別区が主体的に財政調整を行う制度の実現をめざしていく</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endParaRPr lang="en-US" altLang="ja-JP" sz="13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371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10760" y="2132859"/>
            <a:ext cx="9645591" cy="1620002"/>
            <a:chOff x="108645" y="2923500"/>
            <a:chExt cx="9662232" cy="1523448"/>
          </a:xfrm>
        </p:grpSpPr>
        <p:sp>
          <p:nvSpPr>
            <p:cNvPr id="54" name="角丸四角形 53"/>
            <p:cNvSpPr/>
            <p:nvPr/>
          </p:nvSpPr>
          <p:spPr>
            <a:xfrm>
              <a:off x="108645" y="2923500"/>
              <a:ext cx="1442485" cy="152344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一部事務</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組合等</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57" name="角丸四角形 56"/>
            <p:cNvSpPr/>
            <p:nvPr/>
          </p:nvSpPr>
          <p:spPr>
            <a:xfrm>
              <a:off x="1656901" y="2923502"/>
              <a:ext cx="8113976" cy="1523446"/>
            </a:xfrm>
            <a:prstGeom prst="roundRect">
              <a:avLst>
                <a:gd name="adj" fmla="val 33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4" name="角丸四角形 13"/>
            <p:cNvSpPr/>
            <p:nvPr/>
          </p:nvSpPr>
          <p:spPr>
            <a:xfrm>
              <a:off x="1800961" y="3001676"/>
              <a:ext cx="7933666" cy="54167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◆公平性</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効率性、専門性の確保が特に必要な事務については、一部事務組合の設置や機関等の共同</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設置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より処理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83843" y="3622701"/>
              <a:ext cx="8086517" cy="76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50" dirty="0" smtClean="0">
                  <a:solidFill>
                    <a:prstClr val="black"/>
                  </a:solidFill>
                  <a:latin typeface="Meiryo UI" pitchFamily="50" charset="-128"/>
                  <a:ea typeface="Meiryo UI" pitchFamily="50" charset="-128"/>
                  <a:cs typeface="Meiryo UI" pitchFamily="50" charset="-128"/>
                </a:rPr>
                <a:t>○一部事務組合で処理する事務</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介護保険事業等の実施、情報システムの管理、施設の管理等</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○機関等の共同設置で処理</a:t>
              </a:r>
              <a:r>
                <a:rPr lang="ja-JP" altLang="en-US" sz="1050" dirty="0">
                  <a:solidFill>
                    <a:prstClr val="black"/>
                  </a:solidFill>
                  <a:latin typeface="Meiryo UI" pitchFamily="50" charset="-128"/>
                  <a:ea typeface="Meiryo UI" pitchFamily="50" charset="-128"/>
                  <a:cs typeface="Meiryo UI" pitchFamily="50" charset="-128"/>
                </a:rPr>
                <a:t>する</a:t>
              </a:r>
              <a:r>
                <a:rPr lang="ja-JP" altLang="en-US" sz="1050" dirty="0" smtClean="0">
                  <a:solidFill>
                    <a:prstClr val="black"/>
                  </a:solidFill>
                  <a:latin typeface="Meiryo UI" pitchFamily="50" charset="-128"/>
                  <a:ea typeface="Meiryo UI" pitchFamily="50" charset="-128"/>
                  <a:cs typeface="Meiryo UI" pitchFamily="50" charset="-128"/>
                </a:rPr>
                <a:t>事務</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監査委員及びそ</a:t>
              </a:r>
              <a:r>
                <a:rPr lang="ja-JP" altLang="en-US" sz="1050" dirty="0">
                  <a:solidFill>
                    <a:prstClr val="black"/>
                  </a:solidFill>
                  <a:latin typeface="Meiryo UI" pitchFamily="50" charset="-128"/>
                  <a:ea typeface="Meiryo UI" pitchFamily="50" charset="-128"/>
                  <a:cs typeface="Meiryo UI" pitchFamily="50" charset="-128"/>
                </a:rPr>
                <a:t>の</a:t>
              </a:r>
              <a:r>
                <a:rPr lang="ja-JP" altLang="en-US" sz="1050" dirty="0" smtClean="0">
                  <a:solidFill>
                    <a:prstClr val="black"/>
                  </a:solidFill>
                  <a:latin typeface="Meiryo UI" pitchFamily="50" charset="-128"/>
                  <a:ea typeface="Meiryo UI" pitchFamily="50" charset="-128"/>
                  <a:cs typeface="Meiryo UI" pitchFamily="50" charset="-128"/>
                </a:rPr>
                <a:t>事務局、心身障が</a:t>
              </a:r>
              <a:r>
                <a:rPr lang="ja-JP" altLang="en-US" sz="1050" dirty="0" err="1" smtClean="0">
                  <a:solidFill>
                    <a:prstClr val="black"/>
                  </a:solidFill>
                  <a:latin typeface="Meiryo UI" pitchFamily="50" charset="-128"/>
                  <a:ea typeface="Meiryo UI" pitchFamily="50" charset="-128"/>
                  <a:cs typeface="Meiryo UI" pitchFamily="50" charset="-128"/>
                </a:rPr>
                <a:t>い</a:t>
              </a:r>
              <a:r>
                <a:rPr lang="ja-JP" altLang="en-US" sz="1050" dirty="0" smtClean="0">
                  <a:solidFill>
                    <a:prstClr val="black"/>
                  </a:solidFill>
                  <a:latin typeface="Meiryo UI" pitchFamily="50" charset="-128"/>
                  <a:ea typeface="Meiryo UI" pitchFamily="50" charset="-128"/>
                  <a:cs typeface="Meiryo UI" pitchFamily="50" charset="-128"/>
                </a:rPr>
                <a:t>者リハビリテーションセンターで行う事務、児童相談所及び一時保護所</a:t>
              </a:r>
              <a:r>
                <a:rPr lang="ja-JP" altLang="en-US" sz="800" dirty="0" smtClean="0">
                  <a:solidFill>
                    <a:prstClr val="black"/>
                  </a:solidFill>
                  <a:latin typeface="Meiryo UI" pitchFamily="50" charset="-128"/>
                  <a:ea typeface="Meiryo UI" pitchFamily="50" charset="-128"/>
                  <a:cs typeface="Meiryo UI" pitchFamily="50" charset="-128"/>
                </a:rPr>
                <a:t>＜一部の区において暫定対応＞</a:t>
              </a:r>
              <a:endParaRPr lang="en-US" altLang="ja-JP" sz="800" dirty="0" smtClean="0">
                <a:solidFill>
                  <a:prstClr val="black"/>
                </a:solidFill>
                <a:latin typeface="Meiryo UI" pitchFamily="50" charset="-128"/>
                <a:ea typeface="Meiryo UI" pitchFamily="50" charset="-128"/>
                <a:cs typeface="Meiryo UI" pitchFamily="50" charset="-128"/>
              </a:endParaRPr>
            </a:p>
          </p:txBody>
        </p:sp>
      </p:grpSp>
      <p:grpSp>
        <p:nvGrpSpPr>
          <p:cNvPr id="4" name="グループ化 3"/>
          <p:cNvGrpSpPr/>
          <p:nvPr/>
        </p:nvGrpSpPr>
        <p:grpSpPr>
          <a:xfrm>
            <a:off x="123639" y="4011238"/>
            <a:ext cx="9646276" cy="1260001"/>
            <a:chOff x="133153" y="4437110"/>
            <a:chExt cx="9646276" cy="1260001"/>
          </a:xfrm>
        </p:grpSpPr>
        <p:sp>
          <p:nvSpPr>
            <p:cNvPr id="17" name="角丸四角形 16"/>
            <p:cNvSpPr/>
            <p:nvPr/>
          </p:nvSpPr>
          <p:spPr>
            <a:xfrm>
              <a:off x="133153" y="4437111"/>
              <a:ext cx="1440000" cy="1260000"/>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設置の日</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1679429" y="4437110"/>
              <a:ext cx="8100000" cy="1260000"/>
            </a:xfrm>
            <a:prstGeom prst="roundRect">
              <a:avLst>
                <a:gd name="adj" fmla="val 33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20" name="角丸四角形 19"/>
            <p:cNvSpPr/>
            <p:nvPr/>
          </p:nvSpPr>
          <p:spPr>
            <a:xfrm>
              <a:off x="1785001" y="4519002"/>
              <a:ext cx="7920000"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な準備期間を確保した上で、特別区の設置の日を</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690662" y="4980615"/>
              <a:ext cx="8074687" cy="588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住民サービスに支障がでないこと、また、十分な周知と関係機関との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調整期間を</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確保するため、住民投票の日から</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概ね３～４年後</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a:t>
              </a: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⇒組織体制の整備、システム改修、庁舎整備、街区表示板等の</a:t>
              </a:r>
              <a:r>
                <a:rPr lang="ja-JP" altLang="en-US" sz="1050" dirty="0">
                  <a:solidFill>
                    <a:prstClr val="black"/>
                  </a:solidFill>
                  <a:latin typeface="Meiryo UI" pitchFamily="50" charset="-128"/>
                  <a:ea typeface="Meiryo UI" pitchFamily="50" charset="-128"/>
                  <a:cs typeface="Meiryo UI" pitchFamily="50" charset="-128"/>
                </a:rPr>
                <a:t>変更</a:t>
              </a:r>
              <a:r>
                <a:rPr lang="ja-JP" altLang="en-US" sz="1050" dirty="0" smtClean="0">
                  <a:solidFill>
                    <a:prstClr val="black"/>
                  </a:solidFill>
                  <a:latin typeface="Meiryo UI" pitchFamily="50" charset="-128"/>
                  <a:ea typeface="Meiryo UI" pitchFamily="50" charset="-128"/>
                  <a:cs typeface="Meiryo UI" pitchFamily="50" charset="-128"/>
                </a:rPr>
                <a:t>その他を考慮</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30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b="1" dirty="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設置の日については、</a:t>
              </a:r>
              <a:r>
                <a:rPr lang="ja-JP" altLang="en-US" sz="1050" dirty="0">
                  <a:solidFill>
                    <a:prstClr val="black"/>
                  </a:solidFill>
                  <a:latin typeface="Meiryo UI" pitchFamily="50" charset="-128"/>
                  <a:ea typeface="Meiryo UI" pitchFamily="50" charset="-128"/>
                  <a:cs typeface="Meiryo UI" pitchFamily="50" charset="-128"/>
                </a:rPr>
                <a:t>今後</a:t>
              </a:r>
              <a:r>
                <a:rPr lang="ja-JP" altLang="en-US" sz="1050" dirty="0" smtClean="0">
                  <a:solidFill>
                    <a:prstClr val="black"/>
                  </a:solidFill>
                  <a:latin typeface="Meiryo UI" pitchFamily="50" charset="-128"/>
                  <a:ea typeface="Meiryo UI" pitchFamily="50" charset="-128"/>
                  <a:cs typeface="Meiryo UI" pitchFamily="50" charset="-128"/>
                </a:rPr>
                <a:t>、法定協議会</a:t>
              </a:r>
              <a:r>
                <a:rPr lang="ja-JP" altLang="en-US" sz="1050" dirty="0">
                  <a:solidFill>
                    <a:prstClr val="black"/>
                  </a:solidFill>
                  <a:latin typeface="Meiryo UI" pitchFamily="50" charset="-128"/>
                  <a:ea typeface="Meiryo UI" pitchFamily="50" charset="-128"/>
                  <a:cs typeface="Meiryo UI" pitchFamily="50" charset="-128"/>
                </a:rPr>
                <a:t>における議論を踏まえたうえで、案を</a:t>
              </a:r>
              <a:r>
                <a:rPr lang="ja-JP" altLang="en-US" sz="1050" dirty="0" smtClean="0">
                  <a:solidFill>
                    <a:prstClr val="black"/>
                  </a:solidFill>
                  <a:latin typeface="Meiryo UI" pitchFamily="50" charset="-128"/>
                  <a:ea typeface="Meiryo UI" pitchFamily="50" charset="-128"/>
                  <a:cs typeface="Meiryo UI" pitchFamily="50" charset="-128"/>
                </a:rPr>
                <a:t>提示</a:t>
              </a:r>
              <a:endParaRPr lang="en-US" altLang="ja-JP" sz="1050" dirty="0">
                <a:solidFill>
                  <a:prstClr val="black"/>
                </a:solidFill>
                <a:latin typeface="Meiryo UI" pitchFamily="50" charset="-128"/>
                <a:ea typeface="Meiryo UI" pitchFamily="50" charset="-128"/>
                <a:cs typeface="Meiryo UI" pitchFamily="50" charset="-128"/>
              </a:endParaRPr>
            </a:p>
          </p:txBody>
        </p:sp>
      </p:grpSp>
      <p:sp>
        <p:nvSpPr>
          <p:cNvPr id="25"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６</a:t>
            </a:r>
          </a:p>
        </p:txBody>
      </p:sp>
      <p:sp>
        <p:nvSpPr>
          <p:cNvPr id="6" name="正方形/長方形 5"/>
          <p:cNvSpPr/>
          <p:nvPr/>
        </p:nvSpPr>
        <p:spPr>
          <a:xfrm>
            <a:off x="159701" y="5379391"/>
            <a:ext cx="9731265" cy="209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smtClean="0">
                <a:solidFill>
                  <a:prstClr val="black"/>
                </a:solidFill>
              </a:rPr>
              <a:t>※</a:t>
            </a:r>
            <a:r>
              <a:rPr lang="ja-JP" altLang="en-US" sz="1100" dirty="0" smtClean="0">
                <a:solidFill>
                  <a:prstClr val="black"/>
                </a:solidFill>
              </a:rPr>
              <a:t>このほか、特別区の議員定数については、今後、法定協議会における議論を踏まえたうえで決定</a:t>
            </a:r>
            <a:endParaRPr lang="ja-JP" altLang="en-US" sz="1100" dirty="0">
              <a:solidFill>
                <a:prstClr val="black"/>
              </a:solidFill>
            </a:endParaRPr>
          </a:p>
        </p:txBody>
      </p:sp>
      <p:sp>
        <p:nvSpPr>
          <p:cNvPr id="32" name="角丸四角形 31"/>
          <p:cNvSpPr/>
          <p:nvPr/>
        </p:nvSpPr>
        <p:spPr>
          <a:xfrm>
            <a:off x="110760" y="330535"/>
            <a:ext cx="1440000" cy="1514290"/>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地域自治区</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地域協議会</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23" name="角丸四角形 22"/>
          <p:cNvSpPr/>
          <p:nvPr/>
        </p:nvSpPr>
        <p:spPr>
          <a:xfrm>
            <a:off x="1759915" y="440856"/>
            <a:ext cx="7920000"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区のコミュニティに配慮した仕組みとして、地域自治区・地域協議会を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置く</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655835" y="911178"/>
            <a:ext cx="8100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prstClr val="black"/>
                </a:solidFill>
                <a:latin typeface="Meiryo UI" pitchFamily="50" charset="-128"/>
                <a:ea typeface="Meiryo UI" pitchFamily="50" charset="-128"/>
                <a:cs typeface="Meiryo UI" pitchFamily="50" charset="-128"/>
              </a:rPr>
              <a:t>◆</a:t>
            </a:r>
            <a:r>
              <a:rPr lang="en-US" altLang="ja-JP" sz="1300" b="1" dirty="0" smtClean="0">
                <a:solidFill>
                  <a:prstClr val="black"/>
                </a:solidFill>
                <a:latin typeface="Meiryo UI" pitchFamily="50" charset="-128"/>
                <a:ea typeface="Meiryo UI" pitchFamily="50" charset="-128"/>
                <a:cs typeface="Meiryo UI" pitchFamily="50" charset="-128"/>
              </a:rPr>
              <a:t>24</a:t>
            </a:r>
            <a:r>
              <a:rPr lang="ja-JP" altLang="en-US" sz="1300" b="1" dirty="0" smtClean="0">
                <a:solidFill>
                  <a:prstClr val="black"/>
                </a:solidFill>
                <a:latin typeface="Meiryo UI" pitchFamily="50" charset="-128"/>
                <a:ea typeface="Meiryo UI" pitchFamily="50" charset="-128"/>
                <a:cs typeface="Meiryo UI" pitchFamily="50" charset="-128"/>
              </a:rPr>
              <a:t>区単位での窓口サービスの継続と住民意見の反映</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○地域自治区の事務所では、現在の</a:t>
            </a:r>
            <a:r>
              <a:rPr lang="en-US" altLang="ja-JP" sz="1050" dirty="0" smtClean="0">
                <a:solidFill>
                  <a:prstClr val="black"/>
                </a:solidFill>
                <a:latin typeface="Meiryo UI" pitchFamily="50" charset="-128"/>
                <a:ea typeface="Meiryo UI" pitchFamily="50" charset="-128"/>
                <a:cs typeface="Meiryo UI" pitchFamily="50" charset="-128"/>
              </a:rPr>
              <a:t>24</a:t>
            </a:r>
            <a:r>
              <a:rPr lang="ja-JP" altLang="en-US" sz="1050" dirty="0" smtClean="0">
                <a:solidFill>
                  <a:prstClr val="black"/>
                </a:solidFill>
                <a:latin typeface="Meiryo UI" pitchFamily="50" charset="-128"/>
                <a:ea typeface="Meiryo UI" pitchFamily="50" charset="-128"/>
                <a:cs typeface="Meiryo UI" pitchFamily="50" charset="-128"/>
              </a:rPr>
              <a:t>区役所で提供する窓口サービス（</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）を継続して</a:t>
            </a:r>
            <a:r>
              <a:rPr lang="ja-JP" altLang="en-US" sz="1050" dirty="0">
                <a:solidFill>
                  <a:prstClr val="black"/>
                </a:solidFill>
                <a:latin typeface="Meiryo UI" pitchFamily="50" charset="-128"/>
                <a:ea typeface="Meiryo UI" pitchFamily="50" charset="-128"/>
                <a:cs typeface="Meiryo UI" pitchFamily="50" charset="-128"/>
              </a:rPr>
              <a:t>実施</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住民票の写し等の交付、国民健康保険、地域協議会運営関係事務　等</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地域協議会は、</a:t>
            </a:r>
            <a:r>
              <a:rPr lang="ja-JP" altLang="en-US" sz="1050" dirty="0" smtClean="0">
                <a:solidFill>
                  <a:prstClr val="black"/>
                </a:solidFill>
                <a:latin typeface="Meiryo UI" pitchFamily="50" charset="-128"/>
                <a:ea typeface="Meiryo UI" pitchFamily="50" charset="-128"/>
                <a:cs typeface="Meiryo UI" pitchFamily="50" charset="-128"/>
              </a:rPr>
              <a:t>特別区長</a:t>
            </a:r>
            <a:r>
              <a:rPr lang="ja-JP" altLang="en-US" sz="1050" dirty="0">
                <a:solidFill>
                  <a:prstClr val="black"/>
                </a:solidFill>
                <a:latin typeface="Meiryo UI" pitchFamily="50" charset="-128"/>
                <a:ea typeface="Meiryo UI" pitchFamily="50" charset="-128"/>
                <a:cs typeface="Meiryo UI" pitchFamily="50" charset="-128"/>
              </a:rPr>
              <a:t>などに意見を述べることが</a:t>
            </a:r>
            <a:r>
              <a:rPr lang="ja-JP" altLang="en-US" sz="1050" dirty="0" smtClean="0">
                <a:solidFill>
                  <a:prstClr val="black"/>
                </a:solidFill>
                <a:latin typeface="Meiryo UI" pitchFamily="50" charset="-128"/>
                <a:ea typeface="Meiryo UI" pitchFamily="50" charset="-128"/>
                <a:cs typeface="Meiryo UI" pitchFamily="50" charset="-128"/>
              </a:rPr>
              <a:t>できる。特別区長</a:t>
            </a:r>
            <a:r>
              <a:rPr lang="ja-JP" altLang="en-US" sz="1050" dirty="0">
                <a:solidFill>
                  <a:prstClr val="black"/>
                </a:solidFill>
                <a:latin typeface="Meiryo UI" pitchFamily="50" charset="-128"/>
                <a:ea typeface="Meiryo UI" pitchFamily="50" charset="-128"/>
                <a:cs typeface="Meiryo UI" pitchFamily="50" charset="-128"/>
              </a:rPr>
              <a:t>などは、必要に応じ、適切な措置を講</a:t>
            </a:r>
            <a:r>
              <a:rPr lang="ja-JP" altLang="en-US" sz="1050" dirty="0" smtClean="0">
                <a:solidFill>
                  <a:prstClr val="black"/>
                </a:solidFill>
                <a:latin typeface="Meiryo UI" pitchFamily="50" charset="-128"/>
                <a:ea typeface="Meiryo UI" pitchFamily="50" charset="-128"/>
                <a:cs typeface="Meiryo UI" pitchFamily="50" charset="-128"/>
              </a:rPr>
              <a:t>ずる</a:t>
            </a:r>
            <a:r>
              <a:rPr lang="ja-JP" altLang="en-US" sz="1050" dirty="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1655835" y="330534"/>
            <a:ext cx="8100000" cy="1514290"/>
          </a:xfrm>
          <a:prstGeom prst="roundRect">
            <a:avLst>
              <a:gd name="adj" fmla="val 213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Tree>
    <p:extLst>
      <p:ext uri="{BB962C8B-B14F-4D97-AF65-F5344CB8AC3E}">
        <p14:creationId xmlns:p14="http://schemas.microsoft.com/office/powerpoint/2010/main" val="3896662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6035"/>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８　区割り試案ごとの比較　～項目ごと～</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2" name="テキスト ボックス 5"/>
          <p:cNvSpPr txBox="1">
            <a:spLocks noChangeArrowheads="1"/>
          </p:cNvSpPr>
          <p:nvPr/>
        </p:nvSpPr>
        <p:spPr bwMode="auto">
          <a:xfrm>
            <a:off x="-14293" y="434975"/>
            <a:ext cx="9148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smtClean="0">
                <a:solidFill>
                  <a:prstClr val="black"/>
                </a:solidFill>
                <a:latin typeface="Meiryo UI" pitchFamily="50" charset="-128"/>
                <a:ea typeface="Meiryo UI" pitchFamily="50" charset="-128"/>
                <a:cs typeface="Meiryo UI" pitchFamily="50" charset="-128"/>
              </a:rPr>
              <a:t>（１</a:t>
            </a:r>
            <a:r>
              <a:rPr lang="ja-JP" altLang="en-US" b="1" dirty="0">
                <a:solidFill>
                  <a:prstClr val="black"/>
                </a:solidFill>
                <a:latin typeface="Meiryo UI" pitchFamily="50" charset="-128"/>
                <a:ea typeface="Meiryo UI" pitchFamily="50" charset="-128"/>
                <a:cs typeface="Meiryo UI" pitchFamily="50" charset="-128"/>
              </a:rPr>
              <a:t>）組織体制　</a:t>
            </a:r>
            <a:r>
              <a:rPr lang="en-US" altLang="ja-JP" b="1" dirty="0">
                <a:solidFill>
                  <a:prstClr val="black"/>
                </a:solidFill>
                <a:latin typeface="Meiryo UI" pitchFamily="50" charset="-128"/>
                <a:ea typeface="Meiryo UI" pitchFamily="50" charset="-128"/>
                <a:cs typeface="Meiryo UI" pitchFamily="50" charset="-128"/>
              </a:rPr>
              <a:t>  </a:t>
            </a:r>
            <a:r>
              <a:rPr lang="ja-JP" altLang="en-US" b="1" dirty="0">
                <a:solidFill>
                  <a:prstClr val="black"/>
                </a:solidFill>
                <a:latin typeface="Meiryo UI" pitchFamily="50" charset="-128"/>
                <a:ea typeface="Meiryo UI" pitchFamily="50" charset="-128"/>
                <a:cs typeface="Meiryo UI" pitchFamily="50" charset="-128"/>
              </a:rPr>
              <a:t>　</a:t>
            </a:r>
            <a:r>
              <a:rPr lang="en-US" altLang="ja-JP" b="1" dirty="0">
                <a:solidFill>
                  <a:prstClr val="black"/>
                </a:solidFill>
                <a:latin typeface="Meiryo UI" pitchFamily="50" charset="-128"/>
                <a:ea typeface="Meiryo UI" pitchFamily="50" charset="-128"/>
                <a:cs typeface="Meiryo UI" pitchFamily="50" charset="-128"/>
              </a:rPr>
              <a:t>  </a:t>
            </a:r>
            <a:endParaRPr lang="ja-JP" altLang="en-US" b="1" dirty="0">
              <a:solidFill>
                <a:prstClr val="black"/>
              </a:solidFill>
              <a:latin typeface="Meiryo UI" pitchFamily="50" charset="-128"/>
              <a:ea typeface="Meiryo UI" pitchFamily="50" charset="-128"/>
              <a:cs typeface="Meiryo UI" pitchFamily="50" charset="-128"/>
            </a:endParaRPr>
          </a:p>
        </p:txBody>
      </p:sp>
      <p:sp>
        <p:nvSpPr>
          <p:cNvPr id="1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７</a:t>
            </a:r>
          </a:p>
        </p:txBody>
      </p:sp>
      <p:sp>
        <p:nvSpPr>
          <p:cNvPr id="25" name="正方形/長方形 24"/>
          <p:cNvSpPr/>
          <p:nvPr/>
        </p:nvSpPr>
        <p:spPr>
          <a:xfrm>
            <a:off x="241292" y="764704"/>
            <a:ext cx="9433048" cy="39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dirty="0" smtClean="0">
                <a:latin typeface="ＭＳ Ｐゴシック" charset="-128"/>
                <a:ea typeface="Meiryo UI" pitchFamily="50" charset="-128"/>
                <a:cs typeface="Meiryo UI" pitchFamily="50" charset="-128"/>
              </a:rPr>
              <a:t>　</a:t>
            </a:r>
            <a:r>
              <a:rPr lang="ja-JP" altLang="en-US" sz="1400" dirty="0">
                <a:latin typeface="Meiryo UI" panose="020B0604030504040204" pitchFamily="50" charset="-128"/>
                <a:ea typeface="Meiryo UI" panose="020B0604030504040204" pitchFamily="50" charset="-128"/>
                <a:cs typeface="Meiryo UI" pitchFamily="50" charset="-128"/>
              </a:rPr>
              <a:t>各特別区・一部事務</a:t>
            </a:r>
            <a:r>
              <a:rPr lang="ja-JP" altLang="en-US" sz="1400" dirty="0" smtClean="0">
                <a:latin typeface="Meiryo UI" panose="020B0604030504040204" pitchFamily="50" charset="-128"/>
                <a:ea typeface="Meiryo UI" panose="020B0604030504040204" pitchFamily="50" charset="-128"/>
                <a:cs typeface="Meiryo UI" pitchFamily="50" charset="-128"/>
              </a:rPr>
              <a:t>組合の職員数</a:t>
            </a:r>
            <a:r>
              <a:rPr lang="ja-JP" altLang="en-US" sz="1200" dirty="0" smtClean="0">
                <a:latin typeface="Meiryo UI" panose="020B0604030504040204" pitchFamily="50" charset="-128"/>
                <a:ea typeface="Meiryo UI" panose="020B0604030504040204" pitchFamily="50" charset="-128"/>
                <a:cs typeface="Meiryo UI" pitchFamily="50" charset="-128"/>
              </a:rPr>
              <a:t>（特別区設置</a:t>
            </a:r>
            <a:r>
              <a:rPr lang="ja-JP" altLang="en-US" sz="1200" dirty="0">
                <a:latin typeface="Meiryo UI" panose="020B0604030504040204" pitchFamily="50" charset="-128"/>
                <a:ea typeface="Meiryo UI" panose="020B0604030504040204" pitchFamily="50" charset="-128"/>
                <a:cs typeface="Meiryo UI" pitchFamily="50" charset="-128"/>
              </a:rPr>
              <a:t>当初</a:t>
            </a:r>
            <a:r>
              <a:rPr lang="ja-JP" altLang="en-US" sz="1200" dirty="0" smtClean="0">
                <a:latin typeface="Meiryo UI" panose="020B0604030504040204" pitchFamily="50" charset="-128"/>
                <a:ea typeface="Meiryo UI" panose="020B0604030504040204" pitchFamily="50" charset="-128"/>
                <a:cs typeface="Meiryo UI" pitchFamily="50" charset="-128"/>
              </a:rPr>
              <a:t>）　　　　　　　　　　　　　　</a:t>
            </a:r>
            <a:r>
              <a:rPr lang="en-US" altLang="ja-JP" sz="1200" dirty="0" smtClean="0">
                <a:latin typeface="Meiryo UI" panose="020B0604030504040204" pitchFamily="50" charset="-128"/>
                <a:ea typeface="Meiryo UI" panose="020B0604030504040204" pitchFamily="50" charset="-128"/>
                <a:cs typeface="Meiryo UI" pitchFamily="50" charset="-128"/>
              </a:rPr>
              <a:t> </a:t>
            </a:r>
            <a:r>
              <a:rPr lang="ja-JP" altLang="en-US" sz="1400" dirty="0" smtClean="0">
                <a:latin typeface="Meiryo UI" panose="020B0604030504040204" pitchFamily="50" charset="-128"/>
                <a:ea typeface="Meiryo UI" panose="020B0604030504040204" pitchFamily="50" charset="-128"/>
                <a:cs typeface="Meiryo UI" pitchFamily="50" charset="-128"/>
              </a:rPr>
              <a:t>　　　　</a:t>
            </a:r>
            <a:r>
              <a:rPr lang="en-US" altLang="ja-JP" sz="1050" dirty="0" smtClean="0">
                <a:latin typeface="ＭＳ Ｐゴシック"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経営</a:t>
            </a:r>
            <a:r>
              <a:rPr lang="ja-JP" altLang="en-US" sz="1050" dirty="0">
                <a:latin typeface="Meiryo UI" pitchFamily="50" charset="-128"/>
                <a:ea typeface="Meiryo UI" pitchFamily="50" charset="-128"/>
                <a:cs typeface="Meiryo UI" pitchFamily="50" charset="-128"/>
              </a:rPr>
              <a:t>形態</a:t>
            </a:r>
            <a:r>
              <a:rPr lang="ja-JP" altLang="en-US" sz="1050" dirty="0" smtClean="0">
                <a:latin typeface="Meiryo UI" pitchFamily="50" charset="-128"/>
                <a:ea typeface="Meiryo UI" pitchFamily="50" charset="-128"/>
                <a:cs typeface="Meiryo UI" pitchFamily="50" charset="-128"/>
              </a:rPr>
              <a:t>見直し</a:t>
            </a:r>
            <a:r>
              <a:rPr lang="ja-JP" altLang="en-US" sz="1050" dirty="0">
                <a:latin typeface="Meiryo UI" pitchFamily="50" charset="-128"/>
                <a:ea typeface="Meiryo UI" pitchFamily="50" charset="-128"/>
                <a:cs typeface="Meiryo UI" pitchFamily="50" charset="-128"/>
              </a:rPr>
              <a:t>部門</a:t>
            </a:r>
            <a:r>
              <a:rPr lang="ja-JP" altLang="en-US" sz="1050" dirty="0" smtClean="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学校園</a:t>
            </a:r>
            <a:r>
              <a:rPr lang="ja-JP" altLang="en-US" sz="1050" dirty="0" smtClean="0">
                <a:latin typeface="Meiryo UI" pitchFamily="50" charset="-128"/>
                <a:ea typeface="Meiryo UI" pitchFamily="50" charset="-128"/>
                <a:cs typeface="Meiryo UI" pitchFamily="50" charset="-128"/>
              </a:rPr>
              <a:t>等及び</a:t>
            </a:r>
            <a:r>
              <a:rPr lang="ja-JP" altLang="en-US" sz="1050" dirty="0" smtClean="0">
                <a:latin typeface="ＭＳ Ｐゴシック" charset="-128"/>
                <a:ea typeface="Meiryo UI" pitchFamily="50" charset="-128"/>
                <a:cs typeface="Meiryo UI" pitchFamily="50" charset="-128"/>
              </a:rPr>
              <a:t>技能労務職は含まず</a:t>
            </a:r>
            <a:endParaRPr lang="en-US" altLang="ja-JP" sz="1050" dirty="0">
              <a:latin typeface="Meiryo UI" pitchFamily="50" charset="-128"/>
              <a:ea typeface="Meiryo UI" pitchFamily="50" charset="-128"/>
              <a:cs typeface="Meiryo UI" pitchFamily="50" charset="-128"/>
            </a:endParaRPr>
          </a:p>
        </p:txBody>
      </p:sp>
      <p:graphicFrame>
        <p:nvGraphicFramePr>
          <p:cNvPr id="27" name="表 26"/>
          <p:cNvGraphicFramePr>
            <a:graphicFrameLocks noGrp="1"/>
          </p:cNvGraphicFramePr>
          <p:nvPr>
            <p:extLst/>
          </p:nvPr>
        </p:nvGraphicFramePr>
        <p:xfrm>
          <a:off x="233752" y="1268760"/>
          <a:ext cx="4576572" cy="2448000"/>
        </p:xfrm>
        <a:graphic>
          <a:graphicData uri="http://schemas.openxmlformats.org/drawingml/2006/table">
            <a:tbl>
              <a:tblPr firstRow="1" bandRow="1">
                <a:tableStyleId>{21E4AEA4-8DFA-4A89-87EB-49C32662AFE0}</a:tableStyleId>
              </a:tblPr>
              <a:tblGrid>
                <a:gridCol w="4576572"/>
              </a:tblGrid>
              <a:tr h="377958">
                <a:tc>
                  <a:txBody>
                    <a:bodyPr/>
                    <a:lstStyle/>
                    <a:p>
                      <a:pPr algn="ctr"/>
                      <a:r>
                        <a:rPr kumimoji="1" lang="ja-JP" altLang="en-US" sz="1600" dirty="0" smtClean="0">
                          <a:latin typeface="Meiryo UI" pitchFamily="50" charset="-128"/>
                          <a:ea typeface="Meiryo UI" pitchFamily="50" charset="-128"/>
                          <a:cs typeface="Meiryo UI" pitchFamily="50" charset="-128"/>
                        </a:rPr>
                        <a:t>試案Ａ</a:t>
                      </a:r>
                      <a:r>
                        <a:rPr kumimoji="1" lang="ja-JP" altLang="en-US" sz="1400" dirty="0" smtClean="0">
                          <a:latin typeface="Meiryo UI" pitchFamily="50" charset="-128"/>
                          <a:ea typeface="Meiryo UI" pitchFamily="50" charset="-128"/>
                          <a:cs typeface="Meiryo UI" pitchFamily="50" charset="-128"/>
                        </a:rPr>
                        <a:t>（４区Ａ案）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070042">
                <a:tc>
                  <a:txBody>
                    <a:bodyPr/>
                    <a:lstStyle/>
                    <a:p>
                      <a:r>
                        <a:rPr kumimoji="1" lang="ja-JP" altLang="en-US" sz="1400" dirty="0" smtClean="0">
                          <a:latin typeface="Meiryo UI" pitchFamily="50" charset="-128"/>
                          <a:ea typeface="Meiryo UI" pitchFamily="50" charset="-128"/>
                          <a:cs typeface="Meiryo UI" pitchFamily="50" charset="-128"/>
                        </a:rPr>
                        <a:t>　　</a:t>
                      </a:r>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28" name="表 27"/>
          <p:cNvGraphicFramePr>
            <a:graphicFrameLocks noGrp="1"/>
          </p:cNvGraphicFramePr>
          <p:nvPr>
            <p:extLst/>
          </p:nvPr>
        </p:nvGraphicFramePr>
        <p:xfrm>
          <a:off x="5115945" y="1274366"/>
          <a:ext cx="4576572" cy="2448000"/>
        </p:xfrm>
        <a:graphic>
          <a:graphicData uri="http://schemas.openxmlformats.org/drawingml/2006/table">
            <a:tbl>
              <a:tblPr firstRow="1" bandRow="1">
                <a:tableStyleId>{21E4AEA4-8DFA-4A89-87EB-49C32662AFE0}</a:tableStyleId>
              </a:tblPr>
              <a:tblGrid>
                <a:gridCol w="4576572"/>
              </a:tblGrid>
              <a:tr h="378788">
                <a:tc>
                  <a:txBody>
                    <a:bodyPr/>
                    <a:lstStyle/>
                    <a:p>
                      <a:pPr algn="ctr"/>
                      <a:r>
                        <a:rPr kumimoji="1" lang="ja-JP" altLang="en-US" sz="1600" dirty="0" smtClean="0">
                          <a:latin typeface="Meiryo UI" pitchFamily="50" charset="-128"/>
                          <a:ea typeface="Meiryo UI" pitchFamily="50" charset="-128"/>
                          <a:cs typeface="Meiryo UI" pitchFamily="50" charset="-128"/>
                        </a:rPr>
                        <a:t>試案Ｂ</a:t>
                      </a:r>
                      <a:r>
                        <a:rPr kumimoji="1" lang="ja-JP" altLang="en-US" sz="1400" dirty="0" smtClean="0">
                          <a:latin typeface="Meiryo UI" pitchFamily="50" charset="-128"/>
                          <a:ea typeface="Meiryo UI" pitchFamily="50" charset="-128"/>
                          <a:cs typeface="Meiryo UI" pitchFamily="50" charset="-128"/>
                        </a:rPr>
                        <a:t>（４区Ｂ案）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069212">
                <a:tc>
                  <a:txBody>
                    <a:bodyPr/>
                    <a:lstStyle/>
                    <a:p>
                      <a:r>
                        <a:rPr kumimoji="1" lang="ja-JP" altLang="en-US" sz="1400" dirty="0" smtClean="0">
                          <a:latin typeface="Meiryo UI" pitchFamily="50" charset="-128"/>
                          <a:ea typeface="Meiryo UI" pitchFamily="50" charset="-128"/>
                          <a:cs typeface="Meiryo UI" pitchFamily="50" charset="-128"/>
                        </a:rPr>
                        <a:t>　　　　</a:t>
                      </a:r>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29" name="表 28"/>
          <p:cNvGraphicFramePr>
            <a:graphicFrameLocks noGrp="1"/>
          </p:cNvGraphicFramePr>
          <p:nvPr>
            <p:extLst/>
          </p:nvPr>
        </p:nvGraphicFramePr>
        <p:xfrm>
          <a:off x="227114" y="3869430"/>
          <a:ext cx="4576572" cy="2700000"/>
        </p:xfrm>
        <a:graphic>
          <a:graphicData uri="http://schemas.openxmlformats.org/drawingml/2006/table">
            <a:tbl>
              <a:tblPr firstRow="1" bandRow="1">
                <a:tableStyleId>{21E4AEA4-8DFA-4A89-87EB-49C32662AFE0}</a:tableStyleId>
              </a:tblPr>
              <a:tblGrid>
                <a:gridCol w="4576572"/>
              </a:tblGrid>
              <a:tr h="380335">
                <a:tc>
                  <a:txBody>
                    <a:bodyPr/>
                    <a:lstStyle/>
                    <a:p>
                      <a:pPr algn="ctr"/>
                      <a:r>
                        <a:rPr kumimoji="1" lang="ja-JP" altLang="en-US" sz="1600" dirty="0" smtClean="0">
                          <a:latin typeface="Meiryo UI" pitchFamily="50" charset="-128"/>
                          <a:ea typeface="Meiryo UI" pitchFamily="50" charset="-128"/>
                          <a:cs typeface="Meiryo UI" pitchFamily="50" charset="-128"/>
                        </a:rPr>
                        <a:t>試案Ｃ</a:t>
                      </a:r>
                      <a:r>
                        <a:rPr kumimoji="1" lang="ja-JP" altLang="en-US" sz="1400" dirty="0" smtClean="0">
                          <a:latin typeface="Meiryo UI" pitchFamily="50" charset="-128"/>
                          <a:ea typeface="Meiryo UI" pitchFamily="50" charset="-128"/>
                          <a:cs typeface="Meiryo UI" pitchFamily="50" charset="-128"/>
                        </a:rPr>
                        <a:t>（６区Ｃ案）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319665">
                <a:tc>
                  <a:txBody>
                    <a:bodyPr/>
                    <a:lstStyle/>
                    <a:p>
                      <a:r>
                        <a:rPr kumimoji="1" lang="ja-JP" altLang="en-US" sz="1400" dirty="0" smtClean="0">
                          <a:latin typeface="Meiryo UI" pitchFamily="50" charset="-128"/>
                          <a:ea typeface="Meiryo UI" pitchFamily="50" charset="-128"/>
                          <a:cs typeface="Meiryo UI" pitchFamily="50" charset="-128"/>
                        </a:rPr>
                        <a:t>　　　　</a:t>
                      </a:r>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30" name="表 29"/>
          <p:cNvGraphicFramePr>
            <a:graphicFrameLocks noGrp="1"/>
          </p:cNvGraphicFramePr>
          <p:nvPr>
            <p:extLst/>
          </p:nvPr>
        </p:nvGraphicFramePr>
        <p:xfrm>
          <a:off x="5118953" y="3861048"/>
          <a:ext cx="4576572" cy="2700000"/>
        </p:xfrm>
        <a:graphic>
          <a:graphicData uri="http://schemas.openxmlformats.org/drawingml/2006/table">
            <a:tbl>
              <a:tblPr firstRow="1" bandRow="1">
                <a:tableStyleId>{21E4AEA4-8DFA-4A89-87EB-49C32662AFE0}</a:tableStyleId>
              </a:tblPr>
              <a:tblGrid>
                <a:gridCol w="4576572"/>
              </a:tblGrid>
              <a:tr h="390899">
                <a:tc>
                  <a:txBody>
                    <a:bodyPr/>
                    <a:lstStyle/>
                    <a:p>
                      <a:pPr algn="ctr"/>
                      <a:r>
                        <a:rPr kumimoji="1" lang="ja-JP" altLang="en-US" sz="1600" dirty="0" smtClean="0">
                          <a:latin typeface="Meiryo UI" pitchFamily="50" charset="-128"/>
                          <a:ea typeface="Meiryo UI" pitchFamily="50" charset="-128"/>
                          <a:cs typeface="Meiryo UI" pitchFamily="50" charset="-128"/>
                        </a:rPr>
                        <a:t>試案Ｄ</a:t>
                      </a:r>
                      <a:r>
                        <a:rPr kumimoji="1" lang="ja-JP" altLang="en-US" sz="1400" dirty="0" smtClean="0">
                          <a:latin typeface="Meiryo UI" pitchFamily="50" charset="-128"/>
                          <a:ea typeface="Meiryo UI" pitchFamily="50" charset="-128"/>
                          <a:cs typeface="Meiryo UI" pitchFamily="50" charset="-128"/>
                        </a:rPr>
                        <a:t>（６区Ｄ案）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309101">
                <a:tc>
                  <a:txBody>
                    <a:bodyPr/>
                    <a:lstStyle/>
                    <a:p>
                      <a:r>
                        <a:rPr kumimoji="1" lang="ja-JP" altLang="en-US" sz="1400" dirty="0" smtClean="0">
                          <a:latin typeface="Meiryo UI" pitchFamily="50" charset="-128"/>
                          <a:ea typeface="Meiryo UI" pitchFamily="50" charset="-128"/>
                          <a:cs typeface="Meiryo UI" pitchFamily="50" charset="-128"/>
                        </a:rPr>
                        <a:t>　　　　</a:t>
                      </a:r>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31" name="表 30"/>
          <p:cNvGraphicFramePr>
            <a:graphicFrameLocks noGrp="1"/>
          </p:cNvGraphicFramePr>
          <p:nvPr>
            <p:extLst/>
          </p:nvPr>
        </p:nvGraphicFramePr>
        <p:xfrm>
          <a:off x="632521" y="2161436"/>
          <a:ext cx="3888000" cy="1375876"/>
        </p:xfrm>
        <a:graphic>
          <a:graphicData uri="http://schemas.openxmlformats.org/drawingml/2006/table">
            <a:tbl>
              <a:tblPr>
                <a:tableStyleId>{793D81CF-94F2-401A-BA57-92F5A7B2D0C5}</a:tableStyleId>
              </a:tblPr>
              <a:tblGrid>
                <a:gridCol w="678223"/>
                <a:gridCol w="1260573"/>
                <a:gridCol w="688552"/>
                <a:gridCol w="1260652"/>
              </a:tblGrid>
              <a:tr h="3439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Meiryo UI" pitchFamily="50" charset="-128"/>
                        </a:rPr>
                        <a:t>区名</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職員数</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Meiryo UI" pitchFamily="50" charset="-128"/>
                        </a:rPr>
                        <a:t>区名</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職員数</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第一区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2,860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第三区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2,850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第二区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1,790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第四区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2,370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6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一部事務組合</a:t>
                      </a:r>
                      <a:endParaRPr kumimoji="1" lang="ja-JP" altLang="en-US" sz="105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3" name="表 32"/>
          <p:cNvGraphicFramePr>
            <a:graphicFrameLocks noGrp="1"/>
          </p:cNvGraphicFramePr>
          <p:nvPr>
            <p:extLst/>
          </p:nvPr>
        </p:nvGraphicFramePr>
        <p:xfrm>
          <a:off x="605257" y="4771572"/>
          <a:ext cx="3887999" cy="1640725"/>
        </p:xfrm>
        <a:graphic>
          <a:graphicData uri="http://schemas.openxmlformats.org/drawingml/2006/table">
            <a:tbl>
              <a:tblPr>
                <a:tableStyleId>{793D81CF-94F2-401A-BA57-92F5A7B2D0C5}</a:tableStyleId>
              </a:tblPr>
              <a:tblGrid>
                <a:gridCol w="721960"/>
                <a:gridCol w="1243760"/>
                <a:gridCol w="644613"/>
                <a:gridCol w="1277666"/>
              </a:tblGrid>
              <a:tr h="32814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区名</a:t>
                      </a:r>
                      <a:endParaRPr kumimoji="1" lang="ja-JP" altLang="en-US" sz="105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職員数</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区名</a:t>
                      </a:r>
                      <a:endParaRPr kumimoji="1" lang="ja-JP" altLang="en-US" sz="105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職員数</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4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第一区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1,800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第四区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1,250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4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第二区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1,320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第五区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2,370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4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第三区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1,340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第六区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2,370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4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一部事務組合</a:t>
                      </a:r>
                      <a:endParaRPr kumimoji="1" lang="ja-JP" altLang="en-US" sz="105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表 34"/>
          <p:cNvGraphicFramePr>
            <a:graphicFrameLocks noGrp="1"/>
          </p:cNvGraphicFramePr>
          <p:nvPr>
            <p:extLst/>
          </p:nvPr>
        </p:nvGraphicFramePr>
        <p:xfrm>
          <a:off x="5457057" y="2161436"/>
          <a:ext cx="3888432" cy="1375876"/>
        </p:xfrm>
        <a:graphic>
          <a:graphicData uri="http://schemas.openxmlformats.org/drawingml/2006/table">
            <a:tbl>
              <a:tblPr>
                <a:tableStyleId>{793D81CF-94F2-401A-BA57-92F5A7B2D0C5}</a:tableStyleId>
              </a:tblPr>
              <a:tblGrid>
                <a:gridCol w="678299"/>
                <a:gridCol w="1260713"/>
                <a:gridCol w="687871"/>
                <a:gridCol w="1261549"/>
              </a:tblGrid>
              <a:tr h="3439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区名</a:t>
                      </a:r>
                      <a:endParaRPr kumimoji="1" lang="ja-JP" altLang="en-US" sz="105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職員数</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区名</a:t>
                      </a:r>
                      <a:endParaRPr kumimoji="1" lang="ja-JP" altLang="en-US" sz="105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職員数</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第一区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2,140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第三区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2,850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第二区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2,510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第四区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2,370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6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一部事務組合</a:t>
                      </a:r>
                      <a:endParaRPr kumimoji="1" lang="ja-JP" altLang="en-US" sz="105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r>
            </a:tbl>
          </a:graphicData>
        </a:graphic>
      </p:graphicFrame>
      <p:graphicFrame>
        <p:nvGraphicFramePr>
          <p:cNvPr id="41" name="表 40"/>
          <p:cNvGraphicFramePr>
            <a:graphicFrameLocks noGrp="1"/>
          </p:cNvGraphicFramePr>
          <p:nvPr>
            <p:extLst/>
          </p:nvPr>
        </p:nvGraphicFramePr>
        <p:xfrm>
          <a:off x="5453400" y="4798867"/>
          <a:ext cx="3888000" cy="1613430"/>
        </p:xfrm>
        <a:graphic>
          <a:graphicData uri="http://schemas.openxmlformats.org/drawingml/2006/table">
            <a:tbl>
              <a:tblPr>
                <a:tableStyleId>{793D81CF-94F2-401A-BA57-92F5A7B2D0C5}</a:tableStyleId>
              </a:tblPr>
              <a:tblGrid>
                <a:gridCol w="721960"/>
                <a:gridCol w="1243760"/>
                <a:gridCol w="644613"/>
                <a:gridCol w="1277667"/>
              </a:tblGrid>
              <a:tr h="322686">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区名</a:t>
                      </a:r>
                      <a:endParaRPr kumimoji="1" lang="ja-JP" altLang="en-US" sz="105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職員数</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区名</a:t>
                      </a:r>
                      <a:endParaRPr kumimoji="1" lang="ja-JP" altLang="en-US" sz="105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職員数</a:t>
                      </a:r>
                      <a:endParaRPr kumimoji="1" lang="ja-JP" altLang="en-US" sz="1050" b="1" i="0" u="none" strike="noStrike" cap="none" normalizeH="0" baseline="0" dirty="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686">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第一区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1,670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第四区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1,250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686">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第二区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1,460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第五区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2,370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686">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第三区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1,340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第六区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2,370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68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一部事務組合</a:t>
                      </a:r>
                      <a:endParaRPr kumimoji="1" lang="ja-JP" altLang="en-US" sz="105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270</a:t>
                      </a: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r>
            </a:tbl>
          </a:graphicData>
        </a:graphic>
      </p:graphicFrame>
      <p:sp>
        <p:nvSpPr>
          <p:cNvPr id="42" name="正方形/長方形 41"/>
          <p:cNvSpPr/>
          <p:nvPr/>
        </p:nvSpPr>
        <p:spPr>
          <a:xfrm>
            <a:off x="632614" y="1721883"/>
            <a:ext cx="3888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400" b="1" dirty="0" smtClean="0">
                <a:solidFill>
                  <a:schemeClr val="tx1"/>
                </a:solidFill>
                <a:latin typeface="Meiryo UI" panose="020B0604030504040204" pitchFamily="50" charset="-128"/>
                <a:ea typeface="Meiryo UI" panose="020B0604030504040204" pitchFamily="50" charset="-128"/>
                <a:cs typeface="Meiryo UI" pitchFamily="50" charset="-128"/>
              </a:rPr>
              <a:t>特別区の職員数は</a:t>
            </a:r>
            <a:r>
              <a:rPr lang="en-US" altLang="ja-JP" sz="1400" b="1" dirty="0" smtClean="0">
                <a:solidFill>
                  <a:schemeClr val="tx1"/>
                </a:solidFill>
                <a:latin typeface="Meiryo UI" panose="020B0604030504040204" pitchFamily="50" charset="-128"/>
                <a:ea typeface="Meiryo UI" panose="020B0604030504040204" pitchFamily="50" charset="-128"/>
                <a:cs typeface="Meiryo UI" pitchFamily="50" charset="-128"/>
              </a:rPr>
              <a:t>10,150</a:t>
            </a:r>
            <a:r>
              <a:rPr lang="ja-JP" altLang="en-US" sz="1400" b="1" dirty="0" smtClean="0">
                <a:solidFill>
                  <a:schemeClr val="tx1"/>
                </a:solidFill>
                <a:latin typeface="Meiryo UI" panose="020B0604030504040204" pitchFamily="50" charset="-128"/>
                <a:ea typeface="Meiryo UI" panose="020B0604030504040204" pitchFamily="50" charset="-128"/>
                <a:cs typeface="Meiryo UI" pitchFamily="50" charset="-128"/>
              </a:rPr>
              <a:t>人</a:t>
            </a:r>
            <a:endParaRPr lang="en-US" altLang="ja-JP" sz="1400" b="1" dirty="0">
              <a:solidFill>
                <a:schemeClr val="tx1"/>
              </a:solidFill>
              <a:latin typeface="Meiryo UI" panose="020B0604030504040204" pitchFamily="50" charset="-128"/>
              <a:ea typeface="Meiryo UI" panose="020B0604030504040204" pitchFamily="50" charset="-128"/>
              <a:cs typeface="Meiryo UI" pitchFamily="50" charset="-128"/>
            </a:endParaRPr>
          </a:p>
        </p:txBody>
      </p:sp>
      <p:sp>
        <p:nvSpPr>
          <p:cNvPr id="43" name="正方形/長方形 42"/>
          <p:cNvSpPr/>
          <p:nvPr/>
        </p:nvSpPr>
        <p:spPr>
          <a:xfrm>
            <a:off x="5446433" y="1734624"/>
            <a:ext cx="3888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400" b="1" dirty="0" smtClean="0">
                <a:solidFill>
                  <a:schemeClr val="tx1"/>
                </a:solidFill>
                <a:latin typeface="Meiryo UI" panose="020B0604030504040204" pitchFamily="50" charset="-128"/>
                <a:ea typeface="Meiryo UI" panose="020B0604030504040204" pitchFamily="50" charset="-128"/>
                <a:cs typeface="Meiryo UI" pitchFamily="50" charset="-128"/>
              </a:rPr>
              <a:t>特別区の職員数は</a:t>
            </a:r>
            <a:r>
              <a:rPr lang="en-US" altLang="ja-JP" sz="1400" b="1" dirty="0" smtClean="0">
                <a:solidFill>
                  <a:schemeClr val="tx1"/>
                </a:solidFill>
                <a:latin typeface="Meiryo UI" panose="020B0604030504040204" pitchFamily="50" charset="-128"/>
                <a:ea typeface="Meiryo UI" panose="020B0604030504040204" pitchFamily="50" charset="-128"/>
                <a:cs typeface="Meiryo UI" pitchFamily="50" charset="-128"/>
              </a:rPr>
              <a:t>10,150</a:t>
            </a:r>
            <a:r>
              <a:rPr lang="ja-JP" altLang="en-US" sz="1400" b="1" dirty="0" smtClean="0">
                <a:solidFill>
                  <a:schemeClr val="tx1"/>
                </a:solidFill>
                <a:latin typeface="Meiryo UI" panose="020B0604030504040204" pitchFamily="50" charset="-128"/>
                <a:ea typeface="Meiryo UI" panose="020B0604030504040204" pitchFamily="50" charset="-128"/>
                <a:cs typeface="Meiryo UI" pitchFamily="50" charset="-128"/>
              </a:rPr>
              <a:t>人</a:t>
            </a:r>
            <a:endParaRPr lang="en-US" altLang="ja-JP" sz="1400" b="1" dirty="0">
              <a:solidFill>
                <a:schemeClr val="tx1"/>
              </a:solidFill>
              <a:latin typeface="Meiryo UI" panose="020B0604030504040204" pitchFamily="50" charset="-128"/>
              <a:ea typeface="Meiryo UI" panose="020B0604030504040204" pitchFamily="50" charset="-128"/>
              <a:cs typeface="Meiryo UI" pitchFamily="50" charset="-128"/>
            </a:endParaRPr>
          </a:p>
        </p:txBody>
      </p:sp>
      <p:sp>
        <p:nvSpPr>
          <p:cNvPr id="44" name="正方形/長方形 43"/>
          <p:cNvSpPr/>
          <p:nvPr/>
        </p:nvSpPr>
        <p:spPr>
          <a:xfrm>
            <a:off x="618129" y="4346191"/>
            <a:ext cx="3888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400" b="1" dirty="0" smtClean="0">
                <a:solidFill>
                  <a:schemeClr val="tx1"/>
                </a:solidFill>
                <a:latin typeface="Meiryo UI" panose="020B0604030504040204" pitchFamily="50" charset="-128"/>
                <a:ea typeface="Meiryo UI" panose="020B0604030504040204" pitchFamily="50" charset="-128"/>
                <a:cs typeface="Meiryo UI" pitchFamily="50" charset="-128"/>
              </a:rPr>
              <a:t>特別区の職員数は</a:t>
            </a:r>
            <a:r>
              <a:rPr lang="en-US" altLang="ja-JP" sz="1400" b="1" dirty="0" smtClean="0">
                <a:solidFill>
                  <a:schemeClr val="tx1"/>
                </a:solidFill>
                <a:latin typeface="Meiryo UI" panose="020B0604030504040204" pitchFamily="50" charset="-128"/>
                <a:ea typeface="Meiryo UI" panose="020B0604030504040204" pitchFamily="50" charset="-128"/>
                <a:cs typeface="Meiryo UI" pitchFamily="50" charset="-128"/>
              </a:rPr>
              <a:t>10,740</a:t>
            </a:r>
            <a:r>
              <a:rPr lang="ja-JP" altLang="en-US" sz="1400" b="1" dirty="0" smtClean="0">
                <a:solidFill>
                  <a:schemeClr val="tx1"/>
                </a:solidFill>
                <a:latin typeface="Meiryo UI" panose="020B0604030504040204" pitchFamily="50" charset="-128"/>
                <a:ea typeface="Meiryo UI" panose="020B0604030504040204" pitchFamily="50" charset="-128"/>
                <a:cs typeface="Meiryo UI" pitchFamily="50" charset="-128"/>
              </a:rPr>
              <a:t>人</a:t>
            </a:r>
            <a:endParaRPr lang="en-US" altLang="ja-JP" sz="1400" b="1" dirty="0">
              <a:solidFill>
                <a:schemeClr val="tx1"/>
              </a:solidFill>
              <a:latin typeface="Meiryo UI" panose="020B0604030504040204" pitchFamily="50" charset="-128"/>
              <a:ea typeface="Meiryo UI" panose="020B0604030504040204" pitchFamily="50" charset="-128"/>
              <a:cs typeface="Meiryo UI" pitchFamily="50" charset="-128"/>
            </a:endParaRPr>
          </a:p>
        </p:txBody>
      </p:sp>
      <p:sp>
        <p:nvSpPr>
          <p:cNvPr id="45" name="正方形/長方形 44"/>
          <p:cNvSpPr/>
          <p:nvPr/>
        </p:nvSpPr>
        <p:spPr>
          <a:xfrm>
            <a:off x="5446433" y="4359839"/>
            <a:ext cx="3888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400" b="1" dirty="0" smtClean="0">
                <a:solidFill>
                  <a:schemeClr val="tx1"/>
                </a:solidFill>
                <a:latin typeface="Meiryo UI" panose="020B0604030504040204" pitchFamily="50" charset="-128"/>
                <a:ea typeface="Meiryo UI" panose="020B0604030504040204" pitchFamily="50" charset="-128"/>
                <a:cs typeface="Meiryo UI" pitchFamily="50" charset="-128"/>
              </a:rPr>
              <a:t>特別区の職員数は</a:t>
            </a:r>
            <a:r>
              <a:rPr lang="en-US" altLang="ja-JP" sz="1400" b="1" dirty="0" smtClean="0">
                <a:solidFill>
                  <a:schemeClr val="tx1"/>
                </a:solidFill>
                <a:latin typeface="Meiryo UI" panose="020B0604030504040204" pitchFamily="50" charset="-128"/>
                <a:ea typeface="Meiryo UI" panose="020B0604030504040204" pitchFamily="50" charset="-128"/>
                <a:cs typeface="Meiryo UI" pitchFamily="50" charset="-128"/>
              </a:rPr>
              <a:t>10,740</a:t>
            </a:r>
            <a:r>
              <a:rPr lang="ja-JP" altLang="en-US" sz="1400" b="1" dirty="0" smtClean="0">
                <a:solidFill>
                  <a:schemeClr val="tx1"/>
                </a:solidFill>
                <a:latin typeface="Meiryo UI" panose="020B0604030504040204" pitchFamily="50" charset="-128"/>
                <a:ea typeface="Meiryo UI" panose="020B0604030504040204" pitchFamily="50" charset="-128"/>
                <a:cs typeface="Meiryo UI" pitchFamily="50" charset="-128"/>
              </a:rPr>
              <a:t>人</a:t>
            </a:r>
            <a:endParaRPr lang="en-US" altLang="ja-JP" sz="1400" b="1" dirty="0">
              <a:solidFill>
                <a:schemeClr val="tx1"/>
              </a:solidFill>
              <a:latin typeface="Meiryo UI" panose="020B0604030504040204" pitchFamily="50" charset="-128"/>
              <a:ea typeface="Meiryo UI" panose="020B0604030504040204" pitchFamily="50" charset="-128"/>
              <a:cs typeface="Meiryo UI" pitchFamily="50" charset="-128"/>
            </a:endParaRPr>
          </a:p>
        </p:txBody>
      </p:sp>
      <p:sp>
        <p:nvSpPr>
          <p:cNvPr id="46" name="テキスト ボックス 45"/>
          <p:cNvSpPr txBox="1"/>
          <p:nvPr/>
        </p:nvSpPr>
        <p:spPr>
          <a:xfrm>
            <a:off x="259228" y="6538596"/>
            <a:ext cx="7344816" cy="261610"/>
          </a:xfrm>
          <a:prstGeom prst="rect">
            <a:avLst/>
          </a:prstGeom>
          <a:noFill/>
        </p:spPr>
        <p:txBody>
          <a:bodyPr wrap="square" rtlCol="0">
            <a:spAutoFit/>
          </a:bodyPr>
          <a:lstStyle/>
          <a:p>
            <a:r>
              <a:rPr kumimoji="1" lang="en-US" altLang="ja-JP" sz="1100" dirty="0" smtClean="0">
                <a:latin typeface="Meiryo UI" pitchFamily="50" charset="-128"/>
                <a:ea typeface="Meiryo UI" pitchFamily="50" charset="-128"/>
                <a:cs typeface="Meiryo UI" pitchFamily="50" charset="-128"/>
              </a:rPr>
              <a:t>※</a:t>
            </a:r>
            <a:r>
              <a:rPr kumimoji="1" lang="ja-JP" altLang="en-US" sz="1100" dirty="0" smtClean="0">
                <a:latin typeface="Meiryo UI" pitchFamily="50" charset="-128"/>
                <a:ea typeface="Meiryo UI" pitchFamily="50" charset="-128"/>
                <a:cs typeface="Meiryo UI" pitchFamily="50" charset="-128"/>
              </a:rPr>
              <a:t>端数処理の影響で、合計数等において一致していない。</a:t>
            </a:r>
            <a:endParaRPr kumimoji="1" lang="ja-JP" altLang="en-US"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32128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5"/>
          <p:cNvSpPr txBox="1">
            <a:spLocks noChangeArrowheads="1"/>
          </p:cNvSpPr>
          <p:nvPr/>
        </p:nvSpPr>
        <p:spPr bwMode="auto">
          <a:xfrm>
            <a:off x="-14293" y="332656"/>
            <a:ext cx="9148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smtClean="0">
                <a:solidFill>
                  <a:prstClr val="black"/>
                </a:solidFill>
                <a:latin typeface="Meiryo UI" pitchFamily="50" charset="-128"/>
                <a:ea typeface="Meiryo UI" pitchFamily="50" charset="-128"/>
                <a:cs typeface="Meiryo UI" pitchFamily="50" charset="-128"/>
              </a:rPr>
              <a:t>（２）財産・債務</a:t>
            </a:r>
            <a:r>
              <a:rPr lang="ja-JP" altLang="en-US" b="1" dirty="0">
                <a:solidFill>
                  <a:prstClr val="black"/>
                </a:solidFill>
                <a:latin typeface="Meiryo UI" pitchFamily="50" charset="-128"/>
                <a:ea typeface="Meiryo UI" pitchFamily="50" charset="-128"/>
                <a:cs typeface="Meiryo UI" pitchFamily="50" charset="-128"/>
              </a:rPr>
              <a:t>　</a:t>
            </a:r>
            <a:r>
              <a:rPr lang="en-US" altLang="ja-JP" b="1" dirty="0">
                <a:solidFill>
                  <a:prstClr val="black"/>
                </a:solidFill>
                <a:latin typeface="Meiryo UI" pitchFamily="50" charset="-128"/>
                <a:ea typeface="Meiryo UI" pitchFamily="50" charset="-128"/>
                <a:cs typeface="Meiryo UI" pitchFamily="50" charset="-128"/>
              </a:rPr>
              <a:t>  </a:t>
            </a:r>
            <a:r>
              <a:rPr lang="ja-JP" altLang="en-US" b="1" dirty="0">
                <a:solidFill>
                  <a:prstClr val="black"/>
                </a:solidFill>
                <a:latin typeface="Meiryo UI" pitchFamily="50" charset="-128"/>
                <a:ea typeface="Meiryo UI" pitchFamily="50" charset="-128"/>
                <a:cs typeface="Meiryo UI" pitchFamily="50" charset="-128"/>
              </a:rPr>
              <a:t>　</a:t>
            </a:r>
            <a:r>
              <a:rPr lang="en-US" altLang="ja-JP" b="1" dirty="0">
                <a:solidFill>
                  <a:prstClr val="black"/>
                </a:solidFill>
                <a:latin typeface="Meiryo UI" pitchFamily="50" charset="-128"/>
                <a:ea typeface="Meiryo UI" pitchFamily="50" charset="-128"/>
                <a:cs typeface="Meiryo UI" pitchFamily="50" charset="-128"/>
              </a:rPr>
              <a:t>  </a:t>
            </a:r>
            <a:endParaRPr lang="ja-JP" altLang="en-US"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41292" y="734155"/>
            <a:ext cx="9433048" cy="3602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dirty="0" smtClean="0">
                <a:latin typeface="Meiryo UI" panose="020B0604030504040204" pitchFamily="50" charset="-128"/>
                <a:ea typeface="Meiryo UI" panose="020B0604030504040204" pitchFamily="50" charset="-128"/>
                <a:cs typeface="Meiryo UI" pitchFamily="50" charset="-128"/>
              </a:rPr>
              <a:t>各特別区・一部事務組合へ承継される財産の状況</a:t>
            </a:r>
            <a:r>
              <a:rPr lang="ja-JP" altLang="en-US" sz="1200" dirty="0" smtClean="0">
                <a:latin typeface="Meiryo UI" panose="020B0604030504040204" pitchFamily="50" charset="-128"/>
                <a:ea typeface="Meiryo UI" panose="020B0604030504040204" pitchFamily="50" charset="-128"/>
                <a:cs typeface="Meiryo UI" pitchFamily="50" charset="-128"/>
              </a:rPr>
              <a:t>（平成</a:t>
            </a:r>
            <a:r>
              <a:rPr lang="en-US" altLang="ja-JP" sz="1200" dirty="0" smtClean="0">
                <a:latin typeface="Meiryo UI" panose="020B0604030504040204" pitchFamily="50" charset="-128"/>
                <a:ea typeface="Meiryo UI" panose="020B0604030504040204" pitchFamily="50" charset="-128"/>
                <a:cs typeface="Meiryo UI" pitchFamily="50" charset="-128"/>
              </a:rPr>
              <a:t>27</a:t>
            </a:r>
            <a:r>
              <a:rPr lang="ja-JP" altLang="en-US" sz="1200" dirty="0" smtClean="0">
                <a:latin typeface="Meiryo UI" panose="020B0604030504040204" pitchFamily="50" charset="-128"/>
                <a:ea typeface="Meiryo UI" panose="020B0604030504040204" pitchFamily="50" charset="-128"/>
                <a:cs typeface="Meiryo UI" pitchFamily="50" charset="-128"/>
              </a:rPr>
              <a:t>年度末現在＜処分済のもの等を</a:t>
            </a:r>
            <a:r>
              <a:rPr lang="ja-JP" altLang="en-US" sz="1200" dirty="0">
                <a:latin typeface="Meiryo UI" panose="020B0604030504040204" pitchFamily="50" charset="-128"/>
                <a:ea typeface="Meiryo UI" panose="020B0604030504040204" pitchFamily="50" charset="-128"/>
                <a:cs typeface="Meiryo UI" pitchFamily="50" charset="-128"/>
              </a:rPr>
              <a:t>反映</a:t>
            </a:r>
            <a:r>
              <a:rPr lang="ja-JP" altLang="en-US" sz="1200" dirty="0" smtClean="0">
                <a:latin typeface="Meiryo UI" panose="020B0604030504040204" pitchFamily="50" charset="-128"/>
                <a:ea typeface="Meiryo UI" panose="020B0604030504040204" pitchFamily="50" charset="-128"/>
                <a:cs typeface="Meiryo UI" pitchFamily="50" charset="-128"/>
              </a:rPr>
              <a:t>＞）　　　　　</a:t>
            </a:r>
            <a:r>
              <a:rPr lang="ja-JP" altLang="en-US" sz="1400" dirty="0" smtClean="0">
                <a:latin typeface="Meiryo UI" panose="020B0604030504040204" pitchFamily="50" charset="-128"/>
                <a:ea typeface="Meiryo UI" panose="020B0604030504040204" pitchFamily="50" charset="-128"/>
                <a:cs typeface="Meiryo UI" pitchFamily="50" charset="-128"/>
              </a:rPr>
              <a:t>　</a:t>
            </a:r>
            <a:r>
              <a:rPr lang="en-US" altLang="ja-JP" sz="1050" dirty="0" smtClean="0">
                <a:latin typeface="ＭＳ Ｐゴシック" charset="-128"/>
                <a:ea typeface="Meiryo UI" pitchFamily="50" charset="-128"/>
                <a:cs typeface="Meiryo UI" pitchFamily="50" charset="-128"/>
              </a:rPr>
              <a:t>※</a:t>
            </a:r>
            <a:r>
              <a:rPr lang="ja-JP" altLang="en-US" sz="1050" dirty="0" smtClean="0">
                <a:latin typeface="ＭＳ Ｐゴシック" charset="-128"/>
                <a:ea typeface="Meiryo UI" pitchFamily="50" charset="-128"/>
                <a:cs typeface="Meiryo UI" pitchFamily="50" charset="-128"/>
              </a:rPr>
              <a:t>準公営・公営企業会計を除く</a:t>
            </a:r>
            <a:endParaRPr lang="en-US" altLang="ja-JP" sz="1050" dirty="0">
              <a:latin typeface="Meiryo UI" pitchFamily="50" charset="-128"/>
              <a:ea typeface="Meiryo UI" pitchFamily="50" charset="-128"/>
              <a:cs typeface="Meiryo UI" pitchFamily="50" charset="-128"/>
            </a:endParaRPr>
          </a:p>
        </p:txBody>
      </p:sp>
      <p:graphicFrame>
        <p:nvGraphicFramePr>
          <p:cNvPr id="27" name="表 26"/>
          <p:cNvGraphicFramePr>
            <a:graphicFrameLocks noGrp="1"/>
          </p:cNvGraphicFramePr>
          <p:nvPr>
            <p:extLst/>
          </p:nvPr>
        </p:nvGraphicFramePr>
        <p:xfrm>
          <a:off x="233752" y="1238448"/>
          <a:ext cx="4572000" cy="2448000"/>
        </p:xfrm>
        <a:graphic>
          <a:graphicData uri="http://schemas.openxmlformats.org/drawingml/2006/table">
            <a:tbl>
              <a:tblPr firstRow="1" bandRow="1">
                <a:tableStyleId>{21E4AEA4-8DFA-4A89-87EB-49C32662AFE0}</a:tableStyleId>
              </a:tblPr>
              <a:tblGrid>
                <a:gridCol w="4572000"/>
              </a:tblGrid>
              <a:tr h="377959">
                <a:tc>
                  <a:txBody>
                    <a:bodyPr/>
                    <a:lstStyle/>
                    <a:p>
                      <a:pPr algn="ctr"/>
                      <a:r>
                        <a:rPr kumimoji="1" lang="ja-JP" altLang="en-US" sz="1600" dirty="0" smtClean="0">
                          <a:latin typeface="Meiryo UI" pitchFamily="50" charset="-128"/>
                          <a:ea typeface="Meiryo UI" pitchFamily="50" charset="-128"/>
                          <a:cs typeface="Meiryo UI" pitchFamily="50" charset="-128"/>
                        </a:rPr>
                        <a:t>試案Ａ</a:t>
                      </a:r>
                      <a:r>
                        <a:rPr kumimoji="1" lang="ja-JP" altLang="en-US" sz="1400" dirty="0" smtClean="0">
                          <a:latin typeface="Meiryo UI" pitchFamily="50" charset="-128"/>
                          <a:ea typeface="Meiryo UI" pitchFamily="50" charset="-128"/>
                          <a:cs typeface="Meiryo UI" pitchFamily="50" charset="-128"/>
                        </a:rPr>
                        <a:t>（４区Ａ案）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070041">
                <a:tc>
                  <a:txBody>
                    <a:bodyPr/>
                    <a:lstStyle/>
                    <a:p>
                      <a:r>
                        <a:rPr kumimoji="1" lang="ja-JP" altLang="en-US" sz="1400" dirty="0" smtClean="0">
                          <a:latin typeface="Meiryo UI" pitchFamily="50" charset="-128"/>
                          <a:ea typeface="Meiryo UI" pitchFamily="50" charset="-128"/>
                          <a:cs typeface="Meiryo UI" pitchFamily="50" charset="-128"/>
                        </a:rPr>
                        <a:t>　　</a:t>
                      </a:r>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28" name="表 27"/>
          <p:cNvGraphicFramePr>
            <a:graphicFrameLocks noGrp="1"/>
          </p:cNvGraphicFramePr>
          <p:nvPr>
            <p:extLst/>
          </p:nvPr>
        </p:nvGraphicFramePr>
        <p:xfrm>
          <a:off x="5115945" y="1244055"/>
          <a:ext cx="4572000" cy="2448000"/>
        </p:xfrm>
        <a:graphic>
          <a:graphicData uri="http://schemas.openxmlformats.org/drawingml/2006/table">
            <a:tbl>
              <a:tblPr firstRow="1" bandRow="1">
                <a:tableStyleId>{21E4AEA4-8DFA-4A89-87EB-49C32662AFE0}</a:tableStyleId>
              </a:tblPr>
              <a:tblGrid>
                <a:gridCol w="4572000"/>
              </a:tblGrid>
              <a:tr h="378788">
                <a:tc>
                  <a:txBody>
                    <a:bodyPr/>
                    <a:lstStyle/>
                    <a:p>
                      <a:pPr algn="ctr"/>
                      <a:r>
                        <a:rPr kumimoji="1" lang="ja-JP" altLang="en-US" sz="1600" dirty="0" smtClean="0">
                          <a:latin typeface="Meiryo UI" pitchFamily="50" charset="-128"/>
                          <a:ea typeface="Meiryo UI" pitchFamily="50" charset="-128"/>
                          <a:cs typeface="Meiryo UI" pitchFamily="50" charset="-128"/>
                        </a:rPr>
                        <a:t>試案Ｂ</a:t>
                      </a:r>
                      <a:r>
                        <a:rPr kumimoji="1" lang="ja-JP" altLang="en-US" sz="1400" dirty="0" smtClean="0">
                          <a:latin typeface="Meiryo UI" pitchFamily="50" charset="-128"/>
                          <a:ea typeface="Meiryo UI" pitchFamily="50" charset="-128"/>
                          <a:cs typeface="Meiryo UI" pitchFamily="50" charset="-128"/>
                        </a:rPr>
                        <a:t>（４区Ｂ案）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069212">
                <a:tc>
                  <a:txBody>
                    <a:bodyPr/>
                    <a:lstStyle/>
                    <a:p>
                      <a:r>
                        <a:rPr kumimoji="1" lang="ja-JP" altLang="en-US" sz="1400" dirty="0" smtClean="0">
                          <a:latin typeface="Meiryo UI" pitchFamily="50" charset="-128"/>
                          <a:ea typeface="Meiryo UI" pitchFamily="50" charset="-128"/>
                          <a:cs typeface="Meiryo UI" pitchFamily="50" charset="-128"/>
                        </a:rPr>
                        <a:t>　　　　</a:t>
                      </a:r>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29" name="表 28"/>
          <p:cNvGraphicFramePr>
            <a:graphicFrameLocks noGrp="1"/>
          </p:cNvGraphicFramePr>
          <p:nvPr>
            <p:extLst/>
          </p:nvPr>
        </p:nvGraphicFramePr>
        <p:xfrm>
          <a:off x="227114" y="3839119"/>
          <a:ext cx="4572000" cy="2772000"/>
        </p:xfrm>
        <a:graphic>
          <a:graphicData uri="http://schemas.openxmlformats.org/drawingml/2006/table">
            <a:tbl>
              <a:tblPr firstRow="1" bandRow="1">
                <a:tableStyleId>{21E4AEA4-8DFA-4A89-87EB-49C32662AFE0}</a:tableStyleId>
              </a:tblPr>
              <a:tblGrid>
                <a:gridCol w="4572000"/>
              </a:tblGrid>
              <a:tr h="390477">
                <a:tc>
                  <a:txBody>
                    <a:bodyPr/>
                    <a:lstStyle/>
                    <a:p>
                      <a:pPr algn="ctr"/>
                      <a:r>
                        <a:rPr kumimoji="1" lang="ja-JP" altLang="en-US" sz="1600" dirty="0" smtClean="0">
                          <a:latin typeface="Meiryo UI" pitchFamily="50" charset="-128"/>
                          <a:ea typeface="Meiryo UI" pitchFamily="50" charset="-128"/>
                          <a:cs typeface="Meiryo UI" pitchFamily="50" charset="-128"/>
                        </a:rPr>
                        <a:t>試案Ｃ</a:t>
                      </a:r>
                      <a:r>
                        <a:rPr kumimoji="1" lang="ja-JP" altLang="en-US" sz="1400" dirty="0" smtClean="0">
                          <a:latin typeface="Meiryo UI" pitchFamily="50" charset="-128"/>
                          <a:ea typeface="Meiryo UI" pitchFamily="50" charset="-128"/>
                          <a:cs typeface="Meiryo UI" pitchFamily="50" charset="-128"/>
                        </a:rPr>
                        <a:t>（６区Ｃ案）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381523">
                <a:tc>
                  <a:txBody>
                    <a:bodyPr/>
                    <a:lstStyle/>
                    <a:p>
                      <a:r>
                        <a:rPr kumimoji="1" lang="ja-JP" altLang="en-US" sz="1400" dirty="0" smtClean="0">
                          <a:latin typeface="Meiryo UI" pitchFamily="50" charset="-128"/>
                          <a:ea typeface="Meiryo UI" pitchFamily="50" charset="-128"/>
                          <a:cs typeface="Meiryo UI" pitchFamily="50" charset="-128"/>
                        </a:rPr>
                        <a:t>　　　　</a:t>
                      </a:r>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30" name="表 29"/>
          <p:cNvGraphicFramePr>
            <a:graphicFrameLocks noGrp="1"/>
          </p:cNvGraphicFramePr>
          <p:nvPr>
            <p:extLst/>
          </p:nvPr>
        </p:nvGraphicFramePr>
        <p:xfrm>
          <a:off x="5118953" y="3830737"/>
          <a:ext cx="4572000" cy="2772000"/>
        </p:xfrm>
        <a:graphic>
          <a:graphicData uri="http://schemas.openxmlformats.org/drawingml/2006/table">
            <a:tbl>
              <a:tblPr firstRow="1" bandRow="1">
                <a:tableStyleId>{21E4AEA4-8DFA-4A89-87EB-49C32662AFE0}</a:tableStyleId>
              </a:tblPr>
              <a:tblGrid>
                <a:gridCol w="4572000"/>
              </a:tblGrid>
              <a:tr h="401323">
                <a:tc>
                  <a:txBody>
                    <a:bodyPr/>
                    <a:lstStyle/>
                    <a:p>
                      <a:pPr algn="ctr"/>
                      <a:r>
                        <a:rPr kumimoji="1" lang="ja-JP" altLang="en-US" sz="1600" dirty="0" smtClean="0">
                          <a:latin typeface="Meiryo UI" pitchFamily="50" charset="-128"/>
                          <a:ea typeface="Meiryo UI" pitchFamily="50" charset="-128"/>
                          <a:cs typeface="Meiryo UI" pitchFamily="50" charset="-128"/>
                        </a:rPr>
                        <a:t>試案Ｄ</a:t>
                      </a:r>
                      <a:r>
                        <a:rPr kumimoji="1" lang="ja-JP" altLang="en-US" sz="1400" dirty="0" smtClean="0">
                          <a:latin typeface="Meiryo UI" pitchFamily="50" charset="-128"/>
                          <a:ea typeface="Meiryo UI" pitchFamily="50" charset="-128"/>
                          <a:cs typeface="Meiryo UI" pitchFamily="50" charset="-128"/>
                        </a:rPr>
                        <a:t>（６区Ｄ案）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370677">
                <a:tc>
                  <a:txBody>
                    <a:bodyPr/>
                    <a:lstStyle/>
                    <a:p>
                      <a:r>
                        <a:rPr kumimoji="1" lang="ja-JP" altLang="en-US" sz="1400" dirty="0" smtClean="0">
                          <a:latin typeface="Meiryo UI" pitchFamily="50" charset="-128"/>
                          <a:ea typeface="Meiryo UI" pitchFamily="50" charset="-128"/>
                          <a:cs typeface="Meiryo UI" pitchFamily="50" charset="-128"/>
                        </a:rPr>
                        <a:t>　　　　</a:t>
                      </a:r>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31" name="表 30"/>
          <p:cNvGraphicFramePr>
            <a:graphicFrameLocks noGrp="1"/>
          </p:cNvGraphicFramePr>
          <p:nvPr>
            <p:extLst/>
          </p:nvPr>
        </p:nvGraphicFramePr>
        <p:xfrm>
          <a:off x="482393" y="1742505"/>
          <a:ext cx="4067999" cy="1800715"/>
        </p:xfrm>
        <a:graphic>
          <a:graphicData uri="http://schemas.openxmlformats.org/drawingml/2006/table">
            <a:tbl>
              <a:tblPr>
                <a:tableStyleId>{793D81CF-94F2-401A-BA57-92F5A7B2D0C5}</a:tableStyleId>
              </a:tblPr>
              <a:tblGrid>
                <a:gridCol w="971024"/>
                <a:gridCol w="1032325"/>
                <a:gridCol w="1032325"/>
                <a:gridCol w="1032325"/>
              </a:tblGrid>
              <a:tr h="28122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区名</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財産合計</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うち</a:t>
                      </a: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行政財産</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うち</a:t>
                      </a: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普通財産等</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第一区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1,566</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   </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268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202</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第二区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2,400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1,060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526</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第三区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   </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664</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9,124</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591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第四区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7,411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5,860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548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一部事務組合</a:t>
                      </a:r>
                      <a:endParaRPr kumimoji="1" lang="ja-JP" altLang="en-US" sz="10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2,990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2,185</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801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８</a:t>
            </a:r>
          </a:p>
        </p:txBody>
      </p:sp>
      <p:graphicFrame>
        <p:nvGraphicFramePr>
          <p:cNvPr id="21" name="表 20"/>
          <p:cNvGraphicFramePr>
            <a:graphicFrameLocks noGrp="1"/>
          </p:cNvGraphicFramePr>
          <p:nvPr>
            <p:extLst>
              <p:ext uri="{D42A27DB-BD31-4B8C-83A1-F6EECF244321}">
                <p14:modId xmlns:p14="http://schemas.microsoft.com/office/powerpoint/2010/main" val="1175904320"/>
              </p:ext>
            </p:extLst>
          </p:nvPr>
        </p:nvGraphicFramePr>
        <p:xfrm>
          <a:off x="488504" y="4334795"/>
          <a:ext cx="4061889" cy="2242820"/>
        </p:xfrm>
        <a:graphic>
          <a:graphicData uri="http://schemas.openxmlformats.org/drawingml/2006/table">
            <a:tbl>
              <a:tblPr>
                <a:tableStyleId>{793D81CF-94F2-401A-BA57-92F5A7B2D0C5}</a:tableStyleId>
              </a:tblPr>
              <a:tblGrid>
                <a:gridCol w="970917"/>
                <a:gridCol w="1030324"/>
                <a:gridCol w="1030324"/>
                <a:gridCol w="1030324"/>
              </a:tblGrid>
              <a:tr h="253493">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区名</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財産合計</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うち行政財産</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うち普通財産等</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118">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第一区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3,428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2,532</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194</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118">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第二区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7,090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6,532</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16</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118">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第三区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8,329</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7,768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118">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第四区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   </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515</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9,380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601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118">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第五区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5,438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4,251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500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118">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第六区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7,241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5,849</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548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118">
                <a:tc>
                  <a:txBody>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一部事務組合</a:t>
                      </a:r>
                      <a:endParaRPr kumimoji="1" lang="ja-JP" altLang="en-US" sz="10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2,990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2,185</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801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3" name="表 22"/>
          <p:cNvGraphicFramePr>
            <a:graphicFrameLocks noGrp="1"/>
          </p:cNvGraphicFramePr>
          <p:nvPr>
            <p:extLst/>
          </p:nvPr>
        </p:nvGraphicFramePr>
        <p:xfrm>
          <a:off x="5373828" y="4322416"/>
          <a:ext cx="4066206" cy="2242820"/>
        </p:xfrm>
        <a:graphic>
          <a:graphicData uri="http://schemas.openxmlformats.org/drawingml/2006/table">
            <a:tbl>
              <a:tblPr>
                <a:tableStyleId>{793D81CF-94F2-401A-BA57-92F5A7B2D0C5}</a:tableStyleId>
              </a:tblPr>
              <a:tblGrid>
                <a:gridCol w="965713"/>
                <a:gridCol w="1023549"/>
                <a:gridCol w="1038472"/>
                <a:gridCol w="1038472"/>
              </a:tblGrid>
              <a:tr h="252601">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区名</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財産合計</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うち</a:t>
                      </a: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行政財産</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うち</a:t>
                      </a: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普通財産等</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14">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第一区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   </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661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9,984</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29</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14">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第二区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9,857</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9,081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181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14">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第三区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8,329</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7,768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14">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第四区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   </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515</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9,380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601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14">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第五区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5,438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4,251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500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14">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第六区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7,241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5,849</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548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14">
                <a:tc>
                  <a:txBody>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9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一部事務組合</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2,990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2,185</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801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4" name="表 23"/>
          <p:cNvGraphicFramePr>
            <a:graphicFrameLocks noGrp="1"/>
          </p:cNvGraphicFramePr>
          <p:nvPr>
            <p:extLst/>
          </p:nvPr>
        </p:nvGraphicFramePr>
        <p:xfrm>
          <a:off x="5367945" y="1742505"/>
          <a:ext cx="4072089" cy="1800715"/>
        </p:xfrm>
        <a:graphic>
          <a:graphicData uri="http://schemas.openxmlformats.org/drawingml/2006/table">
            <a:tbl>
              <a:tblPr>
                <a:tableStyleId>{793D81CF-94F2-401A-BA57-92F5A7B2D0C5}</a:tableStyleId>
              </a:tblPr>
              <a:tblGrid>
                <a:gridCol w="972000"/>
                <a:gridCol w="1033363"/>
                <a:gridCol w="1033363"/>
                <a:gridCol w="1033363"/>
              </a:tblGrid>
              <a:tr h="28122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区名</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財産合計</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うち</a:t>
                      </a: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行政財産</a:t>
                      </a:r>
                      <a:endParaRPr kumimoji="1" lang="ja-JP" altLang="en-US" sz="1000" b="1"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うち</a:t>
                      </a:r>
                      <a:r>
                        <a:rPr kumimoji="1" lang="ja-JP" altLang="en-US" sz="1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itchFamily="50" charset="-128"/>
                        </a:rPr>
                        <a:t>普通財産等</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第一区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5,950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4,490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538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第二区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8,016</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6,838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190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第三区</a:t>
                      </a: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   </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664</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9,124</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591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1" lang="ja-JP" altLang="en-US" sz="1050" u="none" strike="noStrike" cap="none" normalizeH="0" baseline="0" dirty="0" smtClean="0">
                          <a:ln>
                            <a:noFill/>
                          </a:ln>
                          <a:effectLst/>
                          <a:latin typeface="Meiryo UI" pitchFamily="50" charset="-128"/>
                          <a:ea typeface="Meiryo UI" pitchFamily="50" charset="-128"/>
                          <a:cs typeface="Meiryo UI" pitchFamily="50" charset="-128"/>
                        </a:rPr>
                        <a:t>第四区</a:t>
                      </a:r>
                      <a:endParaRPr kumimoji="1" lang="ja-JP" altLang="en-US" sz="105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7,411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5,860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548</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755">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一部事務組合</a:t>
                      </a:r>
                      <a:endParaRPr kumimoji="1" lang="ja-JP" altLang="en-US" sz="10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txBody>
                  <a:tcPr marL="91484" marR="914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2,990</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2,185</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r"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801</a:t>
                      </a:r>
                      <a:r>
                        <a:rPr kumimoji="1" lang="ja-JP" altLang="en-US" sz="10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億円</a:t>
                      </a:r>
                    </a:p>
                  </a:txBody>
                  <a:tcPr marL="91484" marR="90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3054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882" y="6035"/>
            <a:ext cx="9910882"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８　区割り試案ごとの比較　～項目ごと～</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2" name="テキスト ボックス 5"/>
          <p:cNvSpPr txBox="1">
            <a:spLocks noChangeArrowheads="1"/>
          </p:cNvSpPr>
          <p:nvPr/>
        </p:nvSpPr>
        <p:spPr bwMode="auto">
          <a:xfrm>
            <a:off x="-14293" y="434975"/>
            <a:ext cx="9148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b="1" dirty="0" smtClean="0">
                <a:solidFill>
                  <a:prstClr val="black"/>
                </a:solidFill>
                <a:latin typeface="Meiryo UI" pitchFamily="50" charset="-128"/>
                <a:ea typeface="Meiryo UI" pitchFamily="50" charset="-128"/>
                <a:cs typeface="Meiryo UI" pitchFamily="50" charset="-128"/>
              </a:rPr>
              <a:t>（３</a:t>
            </a:r>
            <a:r>
              <a:rPr lang="ja-JP" altLang="en-US" b="1" dirty="0">
                <a:solidFill>
                  <a:prstClr val="black"/>
                </a:solidFill>
                <a:latin typeface="Meiryo UI" pitchFamily="50" charset="-128"/>
                <a:ea typeface="Meiryo UI" pitchFamily="50" charset="-128"/>
                <a:cs typeface="Meiryo UI" pitchFamily="50" charset="-128"/>
              </a:rPr>
              <a:t>）財政調整</a:t>
            </a:r>
            <a:r>
              <a:rPr lang="en-US" altLang="ja-JP" b="1" dirty="0">
                <a:solidFill>
                  <a:prstClr val="black"/>
                </a:solidFill>
                <a:latin typeface="Meiryo UI" pitchFamily="50" charset="-128"/>
                <a:ea typeface="Meiryo UI" pitchFamily="50" charset="-128"/>
                <a:cs typeface="Meiryo UI" pitchFamily="50" charset="-128"/>
              </a:rPr>
              <a:t> </a:t>
            </a:r>
            <a:r>
              <a:rPr lang="ja-JP" altLang="en-US" b="1" dirty="0">
                <a:solidFill>
                  <a:prstClr val="black"/>
                </a:solidFill>
                <a:latin typeface="Meiryo UI" pitchFamily="50" charset="-128"/>
                <a:ea typeface="Meiryo UI" pitchFamily="50" charset="-128"/>
                <a:cs typeface="Meiryo UI" pitchFamily="50" charset="-128"/>
              </a:rPr>
              <a:t>　</a:t>
            </a:r>
            <a:r>
              <a:rPr lang="en-US" altLang="ja-JP" b="1" dirty="0">
                <a:solidFill>
                  <a:prstClr val="black"/>
                </a:solidFill>
                <a:latin typeface="Meiryo UI" pitchFamily="50" charset="-128"/>
                <a:ea typeface="Meiryo UI" pitchFamily="50" charset="-128"/>
                <a:cs typeface="Meiryo UI" pitchFamily="50" charset="-128"/>
              </a:rPr>
              <a:t>  </a:t>
            </a:r>
            <a:endParaRPr lang="ja-JP" altLang="en-US" b="1" dirty="0">
              <a:solidFill>
                <a:prstClr val="black"/>
              </a:solidFill>
              <a:latin typeface="Meiryo UI" pitchFamily="50" charset="-128"/>
              <a:ea typeface="Meiryo UI" pitchFamily="50" charset="-128"/>
              <a:cs typeface="Meiryo UI" pitchFamily="50" charset="-128"/>
            </a:endParaRPr>
          </a:p>
        </p:txBody>
      </p:sp>
      <p:sp>
        <p:nvSpPr>
          <p:cNvPr id="14"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９</a:t>
            </a:r>
          </a:p>
        </p:txBody>
      </p:sp>
      <p:graphicFrame>
        <p:nvGraphicFramePr>
          <p:cNvPr id="19" name="表 18"/>
          <p:cNvGraphicFramePr>
            <a:graphicFrameLocks noGrp="1"/>
          </p:cNvGraphicFramePr>
          <p:nvPr>
            <p:extLst>
              <p:ext uri="{D42A27DB-BD31-4B8C-83A1-F6EECF244321}">
                <p14:modId xmlns:p14="http://schemas.microsoft.com/office/powerpoint/2010/main" val="3643378573"/>
              </p:ext>
            </p:extLst>
          </p:nvPr>
        </p:nvGraphicFramePr>
        <p:xfrm>
          <a:off x="229951" y="1357649"/>
          <a:ext cx="4567884" cy="2592000"/>
        </p:xfrm>
        <a:graphic>
          <a:graphicData uri="http://schemas.openxmlformats.org/drawingml/2006/table">
            <a:tbl>
              <a:tblPr firstRow="1" bandRow="1">
                <a:tableStyleId>{21E4AEA4-8DFA-4A89-87EB-49C32662AFE0}</a:tableStyleId>
              </a:tblPr>
              <a:tblGrid>
                <a:gridCol w="4567884"/>
              </a:tblGrid>
              <a:tr h="347052">
                <a:tc>
                  <a:txBody>
                    <a:bodyPr/>
                    <a:lstStyle/>
                    <a:p>
                      <a:pPr algn="ctr"/>
                      <a:r>
                        <a:rPr kumimoji="1" lang="ja-JP" altLang="en-US" sz="1600" dirty="0" smtClean="0">
                          <a:latin typeface="Meiryo UI" pitchFamily="50" charset="-128"/>
                          <a:ea typeface="Meiryo UI" pitchFamily="50" charset="-128"/>
                          <a:cs typeface="Meiryo UI" pitchFamily="50" charset="-128"/>
                        </a:rPr>
                        <a:t>試案Ａ</a:t>
                      </a:r>
                      <a:r>
                        <a:rPr kumimoji="1" lang="ja-JP" altLang="en-US" sz="1400" dirty="0" smtClean="0">
                          <a:latin typeface="Meiryo UI" pitchFamily="50" charset="-128"/>
                          <a:ea typeface="Meiryo UI" pitchFamily="50" charset="-128"/>
                          <a:cs typeface="Meiryo UI" pitchFamily="50" charset="-128"/>
                        </a:rPr>
                        <a:t>（４区Ａ案）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244948">
                <a:tc>
                  <a:txBody>
                    <a:bodyPr/>
                    <a:lstStyle/>
                    <a:p>
                      <a:r>
                        <a:rPr kumimoji="1" lang="ja-JP" altLang="en-US" sz="1300" dirty="0" smtClean="0">
                          <a:latin typeface="Meiryo UI" pitchFamily="50" charset="-128"/>
                          <a:ea typeface="Meiryo UI" pitchFamily="50" charset="-128"/>
                          <a:cs typeface="Meiryo UI" pitchFamily="50" charset="-128"/>
                        </a:rPr>
                        <a:t>◇各特別区の一般財源の状況</a:t>
                      </a:r>
                      <a:endParaRPr kumimoji="1" lang="en-US" altLang="ja-JP" sz="1300" dirty="0" smtClean="0">
                        <a:latin typeface="Meiryo UI" pitchFamily="50" charset="-128"/>
                        <a:ea typeface="Meiryo UI" pitchFamily="50" charset="-128"/>
                        <a:cs typeface="Meiryo UI" pitchFamily="50" charset="-128"/>
                      </a:endParaRPr>
                    </a:p>
                    <a:p>
                      <a:endParaRPr kumimoji="1" lang="en-US" altLang="ja-JP" sz="1300" dirty="0" smtClean="0">
                        <a:latin typeface="Meiryo UI" pitchFamily="50" charset="-128"/>
                        <a:ea typeface="Meiryo UI" pitchFamily="50" charset="-128"/>
                        <a:cs typeface="Meiryo UI" pitchFamily="50" charset="-128"/>
                      </a:endParaRPr>
                    </a:p>
                    <a:p>
                      <a:endParaRPr kumimoji="1" lang="en-US" altLang="ja-JP" sz="13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400" dirty="0" smtClean="0">
                        <a:latin typeface="Meiryo UI" pitchFamily="50" charset="-128"/>
                        <a:ea typeface="Meiryo UI" pitchFamily="50" charset="-128"/>
                        <a:cs typeface="Meiryo UI" pitchFamily="50" charset="-128"/>
                      </a:endParaRPr>
                    </a:p>
                    <a:p>
                      <a:r>
                        <a:rPr kumimoji="1" lang="ja-JP" altLang="en-US" sz="1300" dirty="0" smtClean="0">
                          <a:latin typeface="Meiryo UI" pitchFamily="50" charset="-128"/>
                          <a:ea typeface="Meiryo UI" pitchFamily="50" charset="-128"/>
                          <a:cs typeface="Meiryo UI" pitchFamily="50" charset="-128"/>
                        </a:rPr>
                        <a:t>◇各特別区歳入の格差</a:t>
                      </a:r>
                      <a:endParaRPr kumimoji="1" lang="en-US" altLang="ja-JP" sz="1300" dirty="0" smtClean="0">
                        <a:latin typeface="Meiryo UI" pitchFamily="50" charset="-128"/>
                        <a:ea typeface="Meiryo UI" pitchFamily="50" charset="-128"/>
                        <a:cs typeface="Meiryo UI" pitchFamily="50" charset="-128"/>
                      </a:endParaRPr>
                    </a:p>
                    <a:p>
                      <a:r>
                        <a:rPr kumimoji="1" lang="ja-JP" altLang="en-US" sz="1200" dirty="0" smtClean="0">
                          <a:latin typeface="Meiryo UI" pitchFamily="50" charset="-128"/>
                          <a:ea typeface="Meiryo UI" pitchFamily="50" charset="-128"/>
                          <a:cs typeface="Meiryo UI" pitchFamily="50" charset="-128"/>
                        </a:rPr>
                        <a:t>　</a:t>
                      </a:r>
                      <a:r>
                        <a:rPr kumimoji="1" lang="ja-JP" altLang="en-US" sz="1200" baseline="0" dirty="0" smtClean="0">
                          <a:latin typeface="Meiryo UI" pitchFamily="50" charset="-128"/>
                          <a:ea typeface="Meiryo UI" pitchFamily="50" charset="-128"/>
                          <a:cs typeface="Meiryo UI" pitchFamily="50" charset="-128"/>
                        </a:rPr>
                        <a:t> </a:t>
                      </a:r>
                      <a:r>
                        <a:rPr kumimoji="1" lang="ja-JP" altLang="en-US" sz="1200" dirty="0" smtClean="0">
                          <a:latin typeface="Meiryo UI" pitchFamily="50" charset="-128"/>
                          <a:ea typeface="Meiryo UI" pitchFamily="50" charset="-128"/>
                          <a:cs typeface="Meiryo UI" pitchFamily="50" charset="-128"/>
                        </a:rPr>
                        <a:t>⇒人口一人当たり</a:t>
                      </a:r>
                      <a:r>
                        <a:rPr kumimoji="1" lang="en-US" altLang="ja-JP" sz="1200" dirty="0" smtClean="0">
                          <a:solidFill>
                            <a:schemeClr val="tx1"/>
                          </a:solidFill>
                          <a:latin typeface="Meiryo UI" pitchFamily="50" charset="-128"/>
                          <a:ea typeface="Meiryo UI" pitchFamily="50" charset="-128"/>
                          <a:cs typeface="Meiryo UI" pitchFamily="50" charset="-128"/>
                        </a:rPr>
                        <a:t>236</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［第一区］</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272</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［第三区］</a:t>
                      </a:r>
                      <a:r>
                        <a:rPr kumimoji="1" lang="ja-JP" altLang="en-US" sz="1200" dirty="0" smtClean="0">
                          <a:solidFill>
                            <a:schemeClr val="tx1"/>
                          </a:solidFill>
                          <a:latin typeface="Meiryo UI" pitchFamily="50" charset="-128"/>
                          <a:ea typeface="Meiryo UI" pitchFamily="50" charset="-128"/>
                          <a:cs typeface="Meiryo UI" pitchFamily="50" charset="-128"/>
                        </a:rPr>
                        <a:t>（約</a:t>
                      </a:r>
                      <a:r>
                        <a:rPr kumimoji="1" lang="en-US" altLang="ja-JP" sz="1200" dirty="0" smtClean="0">
                          <a:solidFill>
                            <a:schemeClr val="tx1"/>
                          </a:solidFill>
                          <a:latin typeface="Meiryo UI" pitchFamily="50" charset="-128"/>
                          <a:ea typeface="Meiryo UI" pitchFamily="50" charset="-128"/>
                          <a:cs typeface="Meiryo UI" pitchFamily="50" charset="-128"/>
                        </a:rPr>
                        <a:t>1.2</a:t>
                      </a:r>
                      <a:r>
                        <a:rPr kumimoji="1" lang="ja-JP" altLang="en-US" sz="1200" dirty="0" smtClean="0">
                          <a:solidFill>
                            <a:schemeClr val="tx1"/>
                          </a:solidFill>
                          <a:latin typeface="Meiryo UI" pitchFamily="50" charset="-128"/>
                          <a:ea typeface="Meiryo UI" pitchFamily="50" charset="-128"/>
                          <a:cs typeface="Meiryo UI" pitchFamily="50" charset="-128"/>
                        </a:rPr>
                        <a:t>倍）</a:t>
                      </a:r>
                      <a:endParaRPr kumimoji="1" lang="en-US" altLang="ja-JP" sz="1200" dirty="0" smtClean="0">
                        <a:solidFill>
                          <a:schemeClr val="tx1"/>
                        </a:solidFill>
                        <a:latin typeface="Meiryo UI" pitchFamily="50" charset="-128"/>
                        <a:ea typeface="Meiryo UI" pitchFamily="50" charset="-128"/>
                        <a:cs typeface="Meiryo UI" pitchFamily="50" charset="-128"/>
                      </a:endParaRPr>
                    </a:p>
                    <a:p>
                      <a:endParaRPr kumimoji="1" lang="en-US" altLang="ja-JP" sz="300" dirty="0" smtClean="0">
                        <a:latin typeface="Meiryo UI" pitchFamily="50" charset="-128"/>
                        <a:ea typeface="Meiryo UI" pitchFamily="50" charset="-128"/>
                        <a:cs typeface="Meiryo UI" pitchFamily="50" charset="-128"/>
                      </a:endParaRPr>
                    </a:p>
                    <a:p>
                      <a:r>
                        <a:rPr kumimoji="1" lang="ja-JP" altLang="en-US" sz="1300" dirty="0" smtClean="0">
                          <a:latin typeface="Meiryo UI" pitchFamily="50" charset="-128"/>
                          <a:ea typeface="Meiryo UI" pitchFamily="50" charset="-128"/>
                          <a:cs typeface="Meiryo UI" pitchFamily="50" charset="-128"/>
                        </a:rPr>
                        <a:t>◇各特別区裁量経費の格差</a:t>
                      </a:r>
                      <a:endParaRPr kumimoji="1" lang="en-US" altLang="ja-JP" sz="1300" dirty="0" smtClean="0">
                        <a:latin typeface="Meiryo UI" pitchFamily="50" charset="-128"/>
                        <a:ea typeface="Meiryo UI" pitchFamily="50" charset="-128"/>
                        <a:cs typeface="Meiryo UI" pitchFamily="50" charset="-128"/>
                      </a:endParaRPr>
                    </a:p>
                    <a:p>
                      <a:r>
                        <a:rPr kumimoji="1" lang="ja-JP" altLang="en-US" sz="1200" baseline="0" dirty="0" smtClean="0">
                          <a:latin typeface="Meiryo UI" pitchFamily="50" charset="-128"/>
                          <a:ea typeface="Meiryo UI" pitchFamily="50" charset="-128"/>
                          <a:cs typeface="Meiryo UI" pitchFamily="50" charset="-128"/>
                        </a:rPr>
                        <a:t> </a:t>
                      </a:r>
                      <a:r>
                        <a:rPr kumimoji="1" lang="ja-JP" altLang="en-US" sz="1200" dirty="0" smtClean="0">
                          <a:latin typeface="Meiryo UI" pitchFamily="50" charset="-128"/>
                          <a:ea typeface="Meiryo UI" pitchFamily="50" charset="-128"/>
                          <a:cs typeface="Meiryo UI" pitchFamily="50" charset="-128"/>
                        </a:rPr>
                        <a:t>　⇒人口一人</a:t>
                      </a:r>
                      <a:r>
                        <a:rPr kumimoji="1" lang="ja-JP" altLang="en-US" sz="1200" dirty="0" smtClean="0">
                          <a:solidFill>
                            <a:schemeClr val="tx1"/>
                          </a:solidFill>
                          <a:latin typeface="Meiryo UI" pitchFamily="50" charset="-128"/>
                          <a:ea typeface="Meiryo UI" pitchFamily="50" charset="-128"/>
                          <a:cs typeface="Meiryo UI" pitchFamily="50" charset="-128"/>
                        </a:rPr>
                        <a:t>当たり</a:t>
                      </a:r>
                      <a:r>
                        <a:rPr kumimoji="1" lang="en-US" altLang="ja-JP" sz="1200" dirty="0" smtClean="0">
                          <a:solidFill>
                            <a:schemeClr val="tx1"/>
                          </a:solidFill>
                          <a:latin typeface="Meiryo UI" pitchFamily="50" charset="-128"/>
                          <a:ea typeface="Meiryo UI" pitchFamily="50" charset="-128"/>
                          <a:cs typeface="Meiryo UI" pitchFamily="50" charset="-128"/>
                        </a:rPr>
                        <a:t>39</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［第一区］</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43</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［第三区］</a:t>
                      </a:r>
                      <a:r>
                        <a:rPr kumimoji="1" lang="ja-JP" altLang="en-US" sz="1200" dirty="0" smtClean="0">
                          <a:solidFill>
                            <a:schemeClr val="tx1"/>
                          </a:solidFill>
                          <a:latin typeface="Meiryo UI" pitchFamily="50" charset="-128"/>
                          <a:ea typeface="Meiryo UI" pitchFamily="50" charset="-128"/>
                          <a:cs typeface="Meiryo UI" pitchFamily="50" charset="-128"/>
                        </a:rPr>
                        <a:t>（約</a:t>
                      </a:r>
                      <a:r>
                        <a:rPr kumimoji="1" lang="en-US" altLang="ja-JP" sz="1200" dirty="0" smtClean="0">
                          <a:solidFill>
                            <a:schemeClr val="tx1"/>
                          </a:solidFill>
                          <a:latin typeface="Meiryo UI" pitchFamily="50" charset="-128"/>
                          <a:ea typeface="Meiryo UI" pitchFamily="50" charset="-128"/>
                          <a:cs typeface="Meiryo UI" pitchFamily="50" charset="-128"/>
                        </a:rPr>
                        <a:t>1.1</a:t>
                      </a:r>
                      <a:r>
                        <a:rPr kumimoji="1" lang="ja-JP" altLang="en-US" sz="1200" dirty="0" smtClean="0">
                          <a:solidFill>
                            <a:schemeClr val="tx1"/>
                          </a:solidFill>
                          <a:latin typeface="Meiryo UI" pitchFamily="50" charset="-128"/>
                          <a:ea typeface="Meiryo UI" pitchFamily="50" charset="-128"/>
                          <a:cs typeface="Meiryo UI" pitchFamily="50" charset="-128"/>
                        </a:rPr>
                        <a:t>倍）</a:t>
                      </a:r>
                      <a:endParaRPr kumimoji="1" lang="en-US" altLang="ja-JP" sz="1200" dirty="0" smtClean="0">
                        <a:solidFill>
                          <a:schemeClr val="tx1"/>
                        </a:solidFill>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103182404"/>
              </p:ext>
            </p:extLst>
          </p:nvPr>
        </p:nvGraphicFramePr>
        <p:xfrm>
          <a:off x="223313" y="4115836"/>
          <a:ext cx="4567884" cy="2592000"/>
        </p:xfrm>
        <a:graphic>
          <a:graphicData uri="http://schemas.openxmlformats.org/drawingml/2006/table">
            <a:tbl>
              <a:tblPr firstRow="1" bandRow="1">
                <a:tableStyleId>{21E4AEA4-8DFA-4A89-87EB-49C32662AFE0}</a:tableStyleId>
              </a:tblPr>
              <a:tblGrid>
                <a:gridCol w="4567884"/>
              </a:tblGrid>
              <a:tr h="339454">
                <a:tc>
                  <a:txBody>
                    <a:bodyPr/>
                    <a:lstStyle/>
                    <a:p>
                      <a:pPr algn="ctr"/>
                      <a:r>
                        <a:rPr kumimoji="1" lang="ja-JP" altLang="en-US" sz="1600" dirty="0" smtClean="0">
                          <a:latin typeface="Meiryo UI" pitchFamily="50" charset="-128"/>
                          <a:ea typeface="Meiryo UI" pitchFamily="50" charset="-128"/>
                          <a:cs typeface="Meiryo UI" pitchFamily="50" charset="-128"/>
                        </a:rPr>
                        <a:t>試案Ｃ</a:t>
                      </a:r>
                      <a:r>
                        <a:rPr kumimoji="1" lang="ja-JP" altLang="en-US" sz="1400" dirty="0" smtClean="0">
                          <a:latin typeface="Meiryo UI" pitchFamily="50" charset="-128"/>
                          <a:ea typeface="Meiryo UI" pitchFamily="50" charset="-128"/>
                          <a:cs typeface="Meiryo UI" pitchFamily="50" charset="-128"/>
                        </a:rPr>
                        <a:t>（６区Ｃ案）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252546">
                <a:tc>
                  <a:txBody>
                    <a:bodyPr/>
                    <a:lstStyle/>
                    <a:p>
                      <a:r>
                        <a:rPr kumimoji="1" lang="ja-JP" altLang="en-US" sz="1300" dirty="0" smtClean="0">
                          <a:latin typeface="Meiryo UI" pitchFamily="50" charset="-128"/>
                          <a:ea typeface="Meiryo UI" pitchFamily="50" charset="-128"/>
                          <a:cs typeface="Meiryo UI" pitchFamily="50" charset="-128"/>
                        </a:rPr>
                        <a:t>◇各特別区の一般財源の状況</a:t>
                      </a:r>
                      <a:endParaRPr kumimoji="1" lang="en-US" altLang="ja-JP" sz="13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400" dirty="0" smtClean="0">
                        <a:latin typeface="Meiryo UI" pitchFamily="50" charset="-128"/>
                        <a:ea typeface="Meiryo UI" pitchFamily="50" charset="-128"/>
                        <a:cs typeface="Meiryo UI" pitchFamily="50" charset="-128"/>
                      </a:endParaRPr>
                    </a:p>
                    <a:p>
                      <a:r>
                        <a:rPr kumimoji="1" lang="ja-JP" altLang="en-US" sz="1300" dirty="0" smtClean="0">
                          <a:latin typeface="Meiryo UI" pitchFamily="50" charset="-128"/>
                          <a:ea typeface="Meiryo UI" pitchFamily="50" charset="-128"/>
                          <a:cs typeface="Meiryo UI" pitchFamily="50" charset="-128"/>
                        </a:rPr>
                        <a:t>◇各特別区歳入の格差</a:t>
                      </a:r>
                      <a:endParaRPr kumimoji="1" lang="en-US" altLang="ja-JP" sz="1300" dirty="0" smtClean="0">
                        <a:latin typeface="Meiryo UI" pitchFamily="50" charset="-128"/>
                        <a:ea typeface="Meiryo UI" pitchFamily="50" charset="-128"/>
                        <a:cs typeface="Meiryo UI" pitchFamily="50" charset="-128"/>
                      </a:endParaRPr>
                    </a:p>
                    <a:p>
                      <a:r>
                        <a:rPr kumimoji="1" lang="ja-JP" altLang="en-US" sz="1200" dirty="0" smtClean="0">
                          <a:latin typeface="Meiryo UI" pitchFamily="50" charset="-128"/>
                          <a:ea typeface="Meiryo UI" pitchFamily="50" charset="-128"/>
                          <a:cs typeface="Meiryo UI" pitchFamily="50" charset="-128"/>
                        </a:rPr>
                        <a:t>　 ⇒人口一人当たり</a:t>
                      </a:r>
                      <a:r>
                        <a:rPr kumimoji="1" lang="en-US" altLang="ja-JP" sz="1200" dirty="0" smtClean="0">
                          <a:solidFill>
                            <a:schemeClr val="tx1"/>
                          </a:solidFill>
                          <a:latin typeface="Meiryo UI" pitchFamily="50" charset="-128"/>
                          <a:ea typeface="Meiryo UI" pitchFamily="50" charset="-128"/>
                          <a:cs typeface="Meiryo UI" pitchFamily="50" charset="-128"/>
                        </a:rPr>
                        <a:t>231</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［第二区］</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280</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［第五区］</a:t>
                      </a:r>
                      <a:r>
                        <a:rPr kumimoji="1" lang="ja-JP" altLang="en-US" sz="1200" dirty="0" smtClean="0">
                          <a:solidFill>
                            <a:schemeClr val="tx1"/>
                          </a:solidFill>
                          <a:latin typeface="Meiryo UI" pitchFamily="50" charset="-128"/>
                          <a:ea typeface="Meiryo UI" pitchFamily="50" charset="-128"/>
                          <a:cs typeface="Meiryo UI" pitchFamily="50" charset="-128"/>
                        </a:rPr>
                        <a:t>（約</a:t>
                      </a:r>
                      <a:r>
                        <a:rPr kumimoji="1" lang="en-US" altLang="ja-JP" sz="1200" dirty="0" smtClean="0">
                          <a:solidFill>
                            <a:schemeClr val="tx1"/>
                          </a:solidFill>
                          <a:latin typeface="Meiryo UI" pitchFamily="50" charset="-128"/>
                          <a:ea typeface="Meiryo UI" pitchFamily="50" charset="-128"/>
                          <a:cs typeface="Meiryo UI" pitchFamily="50" charset="-128"/>
                        </a:rPr>
                        <a:t>1.2</a:t>
                      </a:r>
                      <a:r>
                        <a:rPr kumimoji="1" lang="ja-JP" altLang="en-US" sz="1200" dirty="0" smtClean="0">
                          <a:solidFill>
                            <a:schemeClr val="tx1"/>
                          </a:solidFill>
                          <a:latin typeface="Meiryo UI" pitchFamily="50" charset="-128"/>
                          <a:ea typeface="Meiryo UI" pitchFamily="50" charset="-128"/>
                          <a:cs typeface="Meiryo UI" pitchFamily="50" charset="-128"/>
                        </a:rPr>
                        <a:t>倍）</a:t>
                      </a:r>
                      <a:endParaRPr kumimoji="1" lang="en-US" altLang="ja-JP" sz="1200" dirty="0" smtClean="0">
                        <a:solidFill>
                          <a:schemeClr val="tx1"/>
                        </a:solidFill>
                        <a:latin typeface="Meiryo UI" pitchFamily="50" charset="-128"/>
                        <a:ea typeface="Meiryo UI" pitchFamily="50" charset="-128"/>
                        <a:cs typeface="Meiryo UI" pitchFamily="50" charset="-128"/>
                      </a:endParaRPr>
                    </a:p>
                    <a:p>
                      <a:endParaRPr kumimoji="1" lang="en-US" altLang="ja-JP" sz="300" dirty="0" smtClean="0">
                        <a:latin typeface="Meiryo UI" pitchFamily="50" charset="-128"/>
                        <a:ea typeface="Meiryo UI" pitchFamily="50" charset="-128"/>
                        <a:cs typeface="Meiryo UI" pitchFamily="50" charset="-128"/>
                      </a:endParaRPr>
                    </a:p>
                    <a:p>
                      <a:r>
                        <a:rPr kumimoji="1" lang="ja-JP" altLang="en-US" sz="1300" dirty="0" smtClean="0">
                          <a:latin typeface="Meiryo UI" pitchFamily="50" charset="-128"/>
                          <a:ea typeface="Meiryo UI" pitchFamily="50" charset="-128"/>
                          <a:cs typeface="Meiryo UI" pitchFamily="50" charset="-128"/>
                        </a:rPr>
                        <a:t>◇各特別区裁量経費の格差</a:t>
                      </a:r>
                      <a:endParaRPr kumimoji="1" lang="en-US" altLang="ja-JP" sz="13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　 ⇒人口一人当たり</a:t>
                      </a:r>
                      <a:r>
                        <a:rPr kumimoji="1" lang="en-US" altLang="ja-JP" sz="1200" dirty="0" smtClean="0">
                          <a:solidFill>
                            <a:schemeClr val="tx1"/>
                          </a:solidFill>
                          <a:latin typeface="Meiryo UI" pitchFamily="50" charset="-128"/>
                          <a:ea typeface="Meiryo UI" pitchFamily="50" charset="-128"/>
                          <a:cs typeface="Meiryo UI" pitchFamily="50" charset="-128"/>
                        </a:rPr>
                        <a:t>35</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［第三区］</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50</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［第四区］</a:t>
                      </a:r>
                      <a:r>
                        <a:rPr kumimoji="1" lang="ja-JP" altLang="en-US" sz="1200" dirty="0" smtClean="0">
                          <a:solidFill>
                            <a:schemeClr val="tx1"/>
                          </a:solidFill>
                          <a:latin typeface="Meiryo UI" pitchFamily="50" charset="-128"/>
                          <a:ea typeface="Meiryo UI" pitchFamily="50" charset="-128"/>
                          <a:cs typeface="Meiryo UI" pitchFamily="50" charset="-128"/>
                        </a:rPr>
                        <a:t>（約</a:t>
                      </a:r>
                      <a:r>
                        <a:rPr kumimoji="1" lang="en-US" altLang="ja-JP" sz="1200" dirty="0" smtClean="0">
                          <a:solidFill>
                            <a:schemeClr val="tx1"/>
                          </a:solidFill>
                          <a:latin typeface="Meiryo UI" pitchFamily="50" charset="-128"/>
                          <a:ea typeface="Meiryo UI" pitchFamily="50" charset="-128"/>
                          <a:cs typeface="Meiryo UI" pitchFamily="50" charset="-128"/>
                        </a:rPr>
                        <a:t>1.4</a:t>
                      </a:r>
                      <a:r>
                        <a:rPr kumimoji="1" lang="ja-JP" altLang="en-US" sz="1200" dirty="0" smtClean="0">
                          <a:solidFill>
                            <a:schemeClr val="tx1"/>
                          </a:solidFill>
                          <a:latin typeface="Meiryo UI" pitchFamily="50" charset="-128"/>
                          <a:ea typeface="Meiryo UI" pitchFamily="50" charset="-128"/>
                          <a:cs typeface="Meiryo UI" pitchFamily="50" charset="-128"/>
                        </a:rPr>
                        <a:t>倍）</a:t>
                      </a:r>
                      <a:endParaRPr kumimoji="1" lang="en-US" altLang="ja-JP" sz="1200" dirty="0" smtClean="0">
                        <a:solidFill>
                          <a:schemeClr val="tx1"/>
                        </a:solidFill>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sp>
        <p:nvSpPr>
          <p:cNvPr id="23" name="正方形/長方形 22"/>
          <p:cNvSpPr/>
          <p:nvPr/>
        </p:nvSpPr>
        <p:spPr>
          <a:xfrm>
            <a:off x="128464" y="774255"/>
            <a:ext cx="9577064"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36000" anchor="ctr" anchorCtr="0"/>
          <a:lstStyle/>
          <a:p>
            <a:pPr>
              <a:defRPr/>
            </a:pPr>
            <a:r>
              <a:rPr lang="ja-JP" altLang="en-US" sz="1400" dirty="0" smtClean="0">
                <a:solidFill>
                  <a:prstClr val="black"/>
                </a:solidFill>
                <a:latin typeface="Meiryo UI" pitchFamily="50" charset="-128"/>
                <a:ea typeface="Meiryo UI" pitchFamily="50" charset="-128"/>
                <a:cs typeface="Meiryo UI" pitchFamily="50" charset="-128"/>
              </a:rPr>
              <a:t>財政調整後の各特別区の一般財源の状況</a:t>
            </a:r>
            <a:r>
              <a:rPr lang="ja-JP" altLang="en-US" sz="1200" dirty="0" smtClean="0">
                <a:solidFill>
                  <a:prstClr val="black"/>
                </a:solidFill>
                <a:latin typeface="Meiryo UI" pitchFamily="50" charset="-128"/>
                <a:ea typeface="Meiryo UI" pitchFamily="50" charset="-128"/>
                <a:cs typeface="Meiryo UI" pitchFamily="50" charset="-128"/>
              </a:rPr>
              <a:t>（平成</a:t>
            </a:r>
            <a:r>
              <a:rPr lang="en-US" altLang="ja-JP" sz="1200" dirty="0" smtClean="0">
                <a:solidFill>
                  <a:prstClr val="black"/>
                </a:solidFill>
                <a:latin typeface="Meiryo UI" pitchFamily="50" charset="-128"/>
                <a:ea typeface="Meiryo UI" pitchFamily="50" charset="-128"/>
                <a:cs typeface="Meiryo UI" pitchFamily="50" charset="-128"/>
              </a:rPr>
              <a:t>27</a:t>
            </a:r>
            <a:r>
              <a:rPr lang="ja-JP" altLang="en-US" sz="1200" dirty="0" smtClean="0">
                <a:solidFill>
                  <a:prstClr val="black"/>
                </a:solidFill>
                <a:latin typeface="Meiryo UI" pitchFamily="50" charset="-128"/>
                <a:ea typeface="Meiryo UI" pitchFamily="50" charset="-128"/>
                <a:cs typeface="Meiryo UI" pitchFamily="50" charset="-128"/>
              </a:rPr>
              <a:t>年度決算ベースにより試算）</a:t>
            </a:r>
            <a:endParaRPr lang="en-US" altLang="ja-JP" sz="1200" dirty="0">
              <a:solidFill>
                <a:prstClr val="black"/>
              </a:solidFill>
              <a:latin typeface="Meiryo UI" pitchFamily="50" charset="-128"/>
              <a:ea typeface="Meiryo UI" pitchFamily="50" charset="-128"/>
              <a:cs typeface="Meiryo UI"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180322776"/>
              </p:ext>
            </p:extLst>
          </p:nvPr>
        </p:nvGraphicFramePr>
        <p:xfrm>
          <a:off x="5111314" y="1350313"/>
          <a:ext cx="4567884" cy="2592000"/>
        </p:xfrm>
        <a:graphic>
          <a:graphicData uri="http://schemas.openxmlformats.org/drawingml/2006/table">
            <a:tbl>
              <a:tblPr firstRow="1" bandRow="1">
                <a:tableStyleId>{21E4AEA4-8DFA-4A89-87EB-49C32662AFE0}</a:tableStyleId>
              </a:tblPr>
              <a:tblGrid>
                <a:gridCol w="4567884"/>
              </a:tblGrid>
              <a:tr h="339454">
                <a:tc>
                  <a:txBody>
                    <a:bodyPr/>
                    <a:lstStyle/>
                    <a:p>
                      <a:pPr algn="ctr"/>
                      <a:r>
                        <a:rPr kumimoji="1" lang="ja-JP" altLang="en-US" sz="1600" dirty="0" smtClean="0">
                          <a:latin typeface="Meiryo UI" pitchFamily="50" charset="-128"/>
                          <a:ea typeface="Meiryo UI" pitchFamily="50" charset="-128"/>
                          <a:cs typeface="Meiryo UI" pitchFamily="50" charset="-128"/>
                        </a:rPr>
                        <a:t>試案Ｂ</a:t>
                      </a:r>
                      <a:r>
                        <a:rPr kumimoji="1" lang="ja-JP" altLang="en-US" sz="1400" dirty="0" smtClean="0">
                          <a:latin typeface="Meiryo UI" pitchFamily="50" charset="-128"/>
                          <a:ea typeface="Meiryo UI" pitchFamily="50" charset="-128"/>
                          <a:cs typeface="Meiryo UI" pitchFamily="50" charset="-128"/>
                        </a:rPr>
                        <a:t>（４区Ｂ案）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252546">
                <a:tc>
                  <a:txBody>
                    <a:bodyPr/>
                    <a:lstStyle/>
                    <a:p>
                      <a:r>
                        <a:rPr kumimoji="1" lang="ja-JP" altLang="en-US" sz="1300" dirty="0" smtClean="0">
                          <a:latin typeface="Meiryo UI" pitchFamily="50" charset="-128"/>
                          <a:ea typeface="Meiryo UI" pitchFamily="50" charset="-128"/>
                          <a:cs typeface="Meiryo UI" pitchFamily="50" charset="-128"/>
                        </a:rPr>
                        <a:t>◇各特別区の一般財源の状況</a:t>
                      </a:r>
                      <a:endParaRPr kumimoji="1" lang="en-US" altLang="ja-JP" sz="13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400" dirty="0" smtClean="0">
                        <a:latin typeface="Meiryo UI" pitchFamily="50" charset="-128"/>
                        <a:ea typeface="Meiryo UI" pitchFamily="50" charset="-128"/>
                        <a:cs typeface="Meiryo UI" pitchFamily="50" charset="-128"/>
                      </a:endParaRPr>
                    </a:p>
                    <a:p>
                      <a:r>
                        <a:rPr kumimoji="1" lang="ja-JP" altLang="en-US" sz="1300" dirty="0" smtClean="0">
                          <a:latin typeface="Meiryo UI" pitchFamily="50" charset="-128"/>
                          <a:ea typeface="Meiryo UI" pitchFamily="50" charset="-128"/>
                          <a:cs typeface="Meiryo UI" pitchFamily="50" charset="-128"/>
                        </a:rPr>
                        <a:t>◇各特別区歳入の格差</a:t>
                      </a:r>
                      <a:endParaRPr kumimoji="1" lang="en-US" altLang="ja-JP" sz="1300" dirty="0" smtClean="0">
                        <a:latin typeface="Meiryo UI" pitchFamily="50" charset="-128"/>
                        <a:ea typeface="Meiryo UI" pitchFamily="50" charset="-128"/>
                        <a:cs typeface="Meiryo UI" pitchFamily="50" charset="-128"/>
                      </a:endParaRPr>
                    </a:p>
                    <a:p>
                      <a:r>
                        <a:rPr kumimoji="1" lang="ja-JP" altLang="en-US" sz="1200" dirty="0" smtClean="0">
                          <a:latin typeface="Meiryo UI" pitchFamily="50" charset="-128"/>
                          <a:ea typeface="Meiryo UI" pitchFamily="50" charset="-128"/>
                          <a:cs typeface="Meiryo UI" pitchFamily="50" charset="-128"/>
                        </a:rPr>
                        <a:t>　</a:t>
                      </a:r>
                      <a:r>
                        <a:rPr kumimoji="1" lang="ja-JP" altLang="en-US" sz="1200" baseline="0" dirty="0" smtClean="0">
                          <a:latin typeface="Meiryo UI" pitchFamily="50" charset="-128"/>
                          <a:ea typeface="Meiryo UI" pitchFamily="50" charset="-128"/>
                          <a:cs typeface="Meiryo UI" pitchFamily="50" charset="-128"/>
                        </a:rPr>
                        <a:t> </a:t>
                      </a:r>
                      <a:r>
                        <a:rPr kumimoji="1" lang="ja-JP" altLang="en-US" sz="1200" dirty="0" smtClean="0">
                          <a:latin typeface="Meiryo UI" pitchFamily="50" charset="-128"/>
                          <a:ea typeface="Meiryo UI" pitchFamily="50" charset="-128"/>
                          <a:cs typeface="Meiryo UI" pitchFamily="50" charset="-128"/>
                        </a:rPr>
                        <a:t>⇒人口一人</a:t>
                      </a:r>
                      <a:r>
                        <a:rPr kumimoji="1" lang="ja-JP" altLang="en-US" sz="1200" dirty="0" smtClean="0">
                          <a:solidFill>
                            <a:schemeClr val="tx1"/>
                          </a:solidFill>
                          <a:latin typeface="Meiryo UI" pitchFamily="50" charset="-128"/>
                          <a:ea typeface="Meiryo UI" pitchFamily="50" charset="-128"/>
                          <a:cs typeface="Meiryo UI" pitchFamily="50" charset="-128"/>
                        </a:rPr>
                        <a:t>当たり</a:t>
                      </a:r>
                      <a:r>
                        <a:rPr kumimoji="1" lang="en-US" altLang="ja-JP" sz="1200" dirty="0" smtClean="0">
                          <a:solidFill>
                            <a:schemeClr val="tx1"/>
                          </a:solidFill>
                          <a:latin typeface="Meiryo UI" pitchFamily="50" charset="-128"/>
                          <a:ea typeface="Meiryo UI" pitchFamily="50" charset="-128"/>
                          <a:cs typeface="Meiryo UI" pitchFamily="50" charset="-128"/>
                        </a:rPr>
                        <a:t>230</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［第二区］</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272</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［第三区］</a:t>
                      </a:r>
                      <a:r>
                        <a:rPr kumimoji="1" lang="ja-JP" altLang="en-US" sz="1200" dirty="0" smtClean="0">
                          <a:solidFill>
                            <a:schemeClr val="tx1"/>
                          </a:solidFill>
                          <a:latin typeface="Meiryo UI" pitchFamily="50" charset="-128"/>
                          <a:ea typeface="Meiryo UI" pitchFamily="50" charset="-128"/>
                          <a:cs typeface="Meiryo UI" pitchFamily="50" charset="-128"/>
                        </a:rPr>
                        <a:t>（約</a:t>
                      </a:r>
                      <a:r>
                        <a:rPr kumimoji="1" lang="en-US" altLang="ja-JP" sz="1200" dirty="0" smtClean="0">
                          <a:solidFill>
                            <a:schemeClr val="tx1"/>
                          </a:solidFill>
                          <a:latin typeface="Meiryo UI" pitchFamily="50" charset="-128"/>
                          <a:ea typeface="Meiryo UI" pitchFamily="50" charset="-128"/>
                          <a:cs typeface="Meiryo UI" pitchFamily="50" charset="-128"/>
                        </a:rPr>
                        <a:t>1.2</a:t>
                      </a:r>
                      <a:r>
                        <a:rPr kumimoji="1" lang="ja-JP" altLang="en-US" sz="1200" dirty="0" smtClean="0">
                          <a:solidFill>
                            <a:schemeClr val="tx1"/>
                          </a:solidFill>
                          <a:latin typeface="Meiryo UI" pitchFamily="50" charset="-128"/>
                          <a:ea typeface="Meiryo UI" pitchFamily="50" charset="-128"/>
                          <a:cs typeface="Meiryo UI" pitchFamily="50" charset="-128"/>
                        </a:rPr>
                        <a:t>倍）</a:t>
                      </a:r>
                      <a:endParaRPr kumimoji="1" lang="en-US" altLang="ja-JP" sz="1200" dirty="0" smtClean="0">
                        <a:solidFill>
                          <a:schemeClr val="tx1"/>
                        </a:solidFill>
                        <a:latin typeface="Meiryo UI" pitchFamily="50" charset="-128"/>
                        <a:ea typeface="Meiryo UI" pitchFamily="50" charset="-128"/>
                        <a:cs typeface="Meiryo UI" pitchFamily="50" charset="-128"/>
                      </a:endParaRPr>
                    </a:p>
                    <a:p>
                      <a:endParaRPr kumimoji="1" lang="en-US" altLang="ja-JP" sz="300" dirty="0" smtClean="0">
                        <a:latin typeface="Meiryo UI" pitchFamily="50" charset="-128"/>
                        <a:ea typeface="Meiryo UI" pitchFamily="50" charset="-128"/>
                        <a:cs typeface="Meiryo UI" pitchFamily="50" charset="-128"/>
                      </a:endParaRPr>
                    </a:p>
                    <a:p>
                      <a:r>
                        <a:rPr kumimoji="1" lang="ja-JP" altLang="en-US" sz="1300" dirty="0" smtClean="0">
                          <a:latin typeface="Meiryo UI" pitchFamily="50" charset="-128"/>
                          <a:ea typeface="Meiryo UI" pitchFamily="50" charset="-128"/>
                          <a:cs typeface="Meiryo UI" pitchFamily="50" charset="-128"/>
                        </a:rPr>
                        <a:t>◇各特別区裁量経費の格差</a:t>
                      </a:r>
                      <a:endParaRPr kumimoji="1" lang="en-US" altLang="ja-JP" sz="13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　 ⇒人口一人</a:t>
                      </a:r>
                      <a:r>
                        <a:rPr kumimoji="1" lang="ja-JP" altLang="en-US" sz="1200" dirty="0" smtClean="0">
                          <a:solidFill>
                            <a:schemeClr val="tx1"/>
                          </a:solidFill>
                          <a:latin typeface="Meiryo UI" pitchFamily="50" charset="-128"/>
                          <a:ea typeface="Meiryo UI" pitchFamily="50" charset="-128"/>
                          <a:cs typeface="Meiryo UI" pitchFamily="50" charset="-128"/>
                        </a:rPr>
                        <a:t>当たり</a:t>
                      </a:r>
                      <a:r>
                        <a:rPr kumimoji="1" lang="en-US" altLang="ja-JP" sz="1200" dirty="0" smtClean="0">
                          <a:solidFill>
                            <a:schemeClr val="tx1"/>
                          </a:solidFill>
                          <a:latin typeface="Meiryo UI" pitchFamily="50" charset="-128"/>
                          <a:ea typeface="Meiryo UI" pitchFamily="50" charset="-128"/>
                          <a:cs typeface="Meiryo UI" pitchFamily="50" charset="-128"/>
                        </a:rPr>
                        <a:t>38</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［第二区］</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43</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［第三区］</a:t>
                      </a:r>
                      <a:r>
                        <a:rPr kumimoji="1" lang="ja-JP" altLang="en-US" sz="1200" dirty="0" smtClean="0">
                          <a:solidFill>
                            <a:schemeClr val="tx1"/>
                          </a:solidFill>
                          <a:latin typeface="Meiryo UI" pitchFamily="50" charset="-128"/>
                          <a:ea typeface="Meiryo UI" pitchFamily="50" charset="-128"/>
                          <a:cs typeface="Meiryo UI" pitchFamily="50" charset="-128"/>
                        </a:rPr>
                        <a:t>（約</a:t>
                      </a:r>
                      <a:r>
                        <a:rPr kumimoji="1" lang="en-US" altLang="ja-JP" sz="1200" dirty="0" smtClean="0">
                          <a:solidFill>
                            <a:schemeClr val="tx1"/>
                          </a:solidFill>
                          <a:latin typeface="Meiryo UI" pitchFamily="50" charset="-128"/>
                          <a:ea typeface="Meiryo UI" pitchFamily="50" charset="-128"/>
                          <a:cs typeface="Meiryo UI" pitchFamily="50" charset="-128"/>
                        </a:rPr>
                        <a:t>1.1</a:t>
                      </a:r>
                      <a:r>
                        <a:rPr kumimoji="1" lang="ja-JP" altLang="en-US" sz="1200" dirty="0" smtClean="0">
                          <a:solidFill>
                            <a:schemeClr val="tx1"/>
                          </a:solidFill>
                          <a:latin typeface="Meiryo UI" pitchFamily="50" charset="-128"/>
                          <a:ea typeface="Meiryo UI" pitchFamily="50" charset="-128"/>
                          <a:cs typeface="Meiryo UI" pitchFamily="50" charset="-128"/>
                        </a:rPr>
                        <a:t>倍）</a:t>
                      </a:r>
                      <a:endParaRPr kumimoji="1" lang="en-US" altLang="ja-JP" sz="1200" dirty="0" smtClean="0">
                        <a:solidFill>
                          <a:schemeClr val="tx1"/>
                        </a:solidFill>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1001853745"/>
              </p:ext>
            </p:extLst>
          </p:nvPr>
        </p:nvGraphicFramePr>
        <p:xfrm>
          <a:off x="5104676" y="4108500"/>
          <a:ext cx="4567884" cy="2592000"/>
        </p:xfrm>
        <a:graphic>
          <a:graphicData uri="http://schemas.openxmlformats.org/drawingml/2006/table">
            <a:tbl>
              <a:tblPr firstRow="1" bandRow="1">
                <a:tableStyleId>{21E4AEA4-8DFA-4A89-87EB-49C32662AFE0}</a:tableStyleId>
              </a:tblPr>
              <a:tblGrid>
                <a:gridCol w="4567884"/>
              </a:tblGrid>
              <a:tr h="339454">
                <a:tc>
                  <a:txBody>
                    <a:bodyPr/>
                    <a:lstStyle/>
                    <a:p>
                      <a:pPr algn="ctr"/>
                      <a:r>
                        <a:rPr kumimoji="1" lang="ja-JP" altLang="en-US" sz="1600" dirty="0" smtClean="0">
                          <a:latin typeface="Meiryo UI" pitchFamily="50" charset="-128"/>
                          <a:ea typeface="Meiryo UI" pitchFamily="50" charset="-128"/>
                          <a:cs typeface="Meiryo UI" pitchFamily="50" charset="-128"/>
                        </a:rPr>
                        <a:t>試案Ｄ</a:t>
                      </a:r>
                      <a:r>
                        <a:rPr kumimoji="1" lang="ja-JP" altLang="en-US" sz="1400" dirty="0" smtClean="0">
                          <a:latin typeface="Meiryo UI" pitchFamily="50" charset="-128"/>
                          <a:ea typeface="Meiryo UI" pitchFamily="50" charset="-128"/>
                          <a:cs typeface="Meiryo UI" pitchFamily="50" charset="-128"/>
                        </a:rPr>
                        <a:t>（６区Ｄ案）</a:t>
                      </a:r>
                      <a:endParaRPr kumimoji="1" lang="ja-JP" altLang="en-US" sz="1400" dirty="0">
                        <a:latin typeface="Meiryo UI" pitchFamily="50" charset="-128"/>
                        <a:ea typeface="Meiryo UI" pitchFamily="50" charset="-128"/>
                        <a:cs typeface="Meiryo UI" pitchFamily="50" charset="-128"/>
                      </a:endParaRPr>
                    </a:p>
                  </a:txBody>
                  <a:tcPr marL="36014" marR="36014" marT="45737" marB="45737" anchor="ctr">
                    <a:lnB w="19050" cap="flat" cmpd="sng" algn="ctr">
                      <a:solidFill>
                        <a:schemeClr val="bg1"/>
                      </a:solidFill>
                      <a:prstDash val="solid"/>
                      <a:round/>
                      <a:headEnd type="none" w="med" len="med"/>
                      <a:tailEnd type="none" w="med" len="med"/>
                    </a:lnB>
                  </a:tcPr>
                </a:tc>
              </a:tr>
              <a:tr h="2252546">
                <a:tc>
                  <a:txBody>
                    <a:bodyPr/>
                    <a:lstStyle/>
                    <a:p>
                      <a:r>
                        <a:rPr kumimoji="1" lang="ja-JP" altLang="en-US" sz="1300" dirty="0" smtClean="0">
                          <a:latin typeface="Meiryo UI" pitchFamily="50" charset="-128"/>
                          <a:ea typeface="Meiryo UI" pitchFamily="50" charset="-128"/>
                          <a:cs typeface="Meiryo UI" pitchFamily="50" charset="-128"/>
                        </a:rPr>
                        <a:t>◇各特別区の一般財源の状況</a:t>
                      </a:r>
                      <a:endParaRPr kumimoji="1" lang="en-US" altLang="ja-JP" sz="13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1400" dirty="0" smtClean="0">
                        <a:latin typeface="Meiryo UI" pitchFamily="50" charset="-128"/>
                        <a:ea typeface="Meiryo UI" pitchFamily="50" charset="-128"/>
                        <a:cs typeface="Meiryo UI" pitchFamily="50" charset="-128"/>
                      </a:endParaRPr>
                    </a:p>
                    <a:p>
                      <a:endParaRPr kumimoji="1" lang="en-US" altLang="ja-JP" sz="400" dirty="0" smtClean="0">
                        <a:latin typeface="Meiryo UI" pitchFamily="50" charset="-128"/>
                        <a:ea typeface="Meiryo UI" pitchFamily="50" charset="-128"/>
                        <a:cs typeface="Meiryo UI" pitchFamily="50" charset="-128"/>
                      </a:endParaRPr>
                    </a:p>
                    <a:p>
                      <a:r>
                        <a:rPr kumimoji="1" lang="ja-JP" altLang="en-US" sz="1300" dirty="0" smtClean="0">
                          <a:latin typeface="Meiryo UI" pitchFamily="50" charset="-128"/>
                          <a:ea typeface="Meiryo UI" pitchFamily="50" charset="-128"/>
                          <a:cs typeface="Meiryo UI" pitchFamily="50" charset="-128"/>
                        </a:rPr>
                        <a:t>◇各特別区歳入の格差</a:t>
                      </a:r>
                      <a:endParaRPr kumimoji="1" lang="en-US" altLang="ja-JP" sz="1300" dirty="0" smtClean="0">
                        <a:latin typeface="Meiryo UI" pitchFamily="50" charset="-128"/>
                        <a:ea typeface="Meiryo UI" pitchFamily="50" charset="-128"/>
                        <a:cs typeface="Meiryo UI" pitchFamily="50" charset="-128"/>
                      </a:endParaRPr>
                    </a:p>
                    <a:p>
                      <a:r>
                        <a:rPr kumimoji="1" lang="ja-JP" altLang="en-US" sz="1200" dirty="0" smtClean="0">
                          <a:latin typeface="Meiryo UI" pitchFamily="50" charset="-128"/>
                          <a:ea typeface="Meiryo UI" pitchFamily="50" charset="-128"/>
                          <a:cs typeface="Meiryo UI" pitchFamily="50" charset="-128"/>
                        </a:rPr>
                        <a:t>　 ⇒人口一人当たり</a:t>
                      </a:r>
                      <a:r>
                        <a:rPr kumimoji="1" lang="en-US" altLang="ja-JP" sz="1200" dirty="0" smtClean="0">
                          <a:solidFill>
                            <a:schemeClr val="tx1"/>
                          </a:solidFill>
                          <a:latin typeface="Meiryo UI" pitchFamily="50" charset="-128"/>
                          <a:ea typeface="Meiryo UI" pitchFamily="50" charset="-128"/>
                          <a:cs typeface="Meiryo UI" pitchFamily="50" charset="-128"/>
                        </a:rPr>
                        <a:t>229</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［第二区］</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280</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［第五区］</a:t>
                      </a:r>
                      <a:r>
                        <a:rPr kumimoji="1" lang="ja-JP" altLang="en-US" sz="1200" dirty="0" smtClean="0">
                          <a:solidFill>
                            <a:schemeClr val="tx1"/>
                          </a:solidFill>
                          <a:latin typeface="Meiryo UI" pitchFamily="50" charset="-128"/>
                          <a:ea typeface="Meiryo UI" pitchFamily="50" charset="-128"/>
                          <a:cs typeface="Meiryo UI" pitchFamily="50" charset="-128"/>
                        </a:rPr>
                        <a:t>（約</a:t>
                      </a:r>
                      <a:r>
                        <a:rPr kumimoji="1" lang="en-US" altLang="ja-JP" sz="1200" dirty="0" smtClean="0">
                          <a:solidFill>
                            <a:schemeClr val="tx1"/>
                          </a:solidFill>
                          <a:latin typeface="Meiryo UI" pitchFamily="50" charset="-128"/>
                          <a:ea typeface="Meiryo UI" pitchFamily="50" charset="-128"/>
                          <a:cs typeface="Meiryo UI" pitchFamily="50" charset="-128"/>
                        </a:rPr>
                        <a:t>1.2</a:t>
                      </a:r>
                      <a:r>
                        <a:rPr kumimoji="1" lang="ja-JP" altLang="en-US" sz="1200" dirty="0" smtClean="0">
                          <a:solidFill>
                            <a:schemeClr val="tx1"/>
                          </a:solidFill>
                          <a:latin typeface="Meiryo UI" pitchFamily="50" charset="-128"/>
                          <a:ea typeface="Meiryo UI" pitchFamily="50" charset="-128"/>
                          <a:cs typeface="Meiryo UI" pitchFamily="50" charset="-128"/>
                        </a:rPr>
                        <a:t>倍）</a:t>
                      </a:r>
                      <a:endParaRPr kumimoji="1" lang="en-US" altLang="ja-JP" sz="1200" dirty="0" smtClean="0">
                        <a:solidFill>
                          <a:schemeClr val="tx1"/>
                        </a:solidFill>
                        <a:latin typeface="Meiryo UI" pitchFamily="50" charset="-128"/>
                        <a:ea typeface="Meiryo UI" pitchFamily="50" charset="-128"/>
                        <a:cs typeface="Meiryo UI" pitchFamily="50" charset="-128"/>
                      </a:endParaRPr>
                    </a:p>
                    <a:p>
                      <a:endParaRPr kumimoji="1" lang="en-US" altLang="ja-JP" sz="300" dirty="0" smtClean="0">
                        <a:latin typeface="Meiryo UI" pitchFamily="50" charset="-128"/>
                        <a:ea typeface="Meiryo UI" pitchFamily="50" charset="-128"/>
                        <a:cs typeface="Meiryo UI" pitchFamily="50" charset="-128"/>
                      </a:endParaRPr>
                    </a:p>
                    <a:p>
                      <a:r>
                        <a:rPr kumimoji="1" lang="ja-JP" altLang="en-US" sz="1300" dirty="0" smtClean="0">
                          <a:latin typeface="Meiryo UI" pitchFamily="50" charset="-128"/>
                          <a:ea typeface="Meiryo UI" pitchFamily="50" charset="-128"/>
                          <a:cs typeface="Meiryo UI" pitchFamily="50" charset="-128"/>
                        </a:rPr>
                        <a:t>◇各特別区裁量経費の格差</a:t>
                      </a:r>
                      <a:endParaRPr kumimoji="1" lang="en-US" altLang="ja-JP" sz="13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 　⇒人口一人</a:t>
                      </a:r>
                      <a:r>
                        <a:rPr kumimoji="1" lang="ja-JP" altLang="en-US" sz="1200" dirty="0" smtClean="0">
                          <a:solidFill>
                            <a:schemeClr val="tx1"/>
                          </a:solidFill>
                          <a:latin typeface="Meiryo UI" pitchFamily="50" charset="-128"/>
                          <a:ea typeface="Meiryo UI" pitchFamily="50" charset="-128"/>
                          <a:cs typeface="Meiryo UI" pitchFamily="50" charset="-128"/>
                        </a:rPr>
                        <a:t>当たり</a:t>
                      </a:r>
                      <a:r>
                        <a:rPr kumimoji="1" lang="en-US" altLang="ja-JP" sz="1200" dirty="0" smtClean="0">
                          <a:solidFill>
                            <a:schemeClr val="tx1"/>
                          </a:solidFill>
                          <a:latin typeface="Meiryo UI" pitchFamily="50" charset="-128"/>
                          <a:ea typeface="Meiryo UI" pitchFamily="50" charset="-128"/>
                          <a:cs typeface="Meiryo UI" pitchFamily="50" charset="-128"/>
                        </a:rPr>
                        <a:t>35</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［第三区］</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50</a:t>
                      </a:r>
                      <a:r>
                        <a:rPr kumimoji="1" lang="ja-JP" altLang="en-US" sz="1200" dirty="0" smtClean="0">
                          <a:solidFill>
                            <a:schemeClr val="tx1"/>
                          </a:solidFill>
                          <a:latin typeface="Meiryo UI" pitchFamily="50" charset="-128"/>
                          <a:ea typeface="Meiryo UI" pitchFamily="50" charset="-128"/>
                          <a:cs typeface="Meiryo UI" pitchFamily="50" charset="-128"/>
                        </a:rPr>
                        <a:t>千円</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［第四区］</a:t>
                      </a:r>
                      <a:r>
                        <a:rPr kumimoji="1" lang="ja-JP" altLang="en-US" sz="1200" dirty="0" smtClean="0">
                          <a:solidFill>
                            <a:schemeClr val="tx1"/>
                          </a:solidFill>
                          <a:latin typeface="Meiryo UI" pitchFamily="50" charset="-128"/>
                          <a:ea typeface="Meiryo UI" pitchFamily="50" charset="-128"/>
                          <a:cs typeface="Meiryo UI" pitchFamily="50" charset="-128"/>
                        </a:rPr>
                        <a:t>（約</a:t>
                      </a:r>
                      <a:r>
                        <a:rPr kumimoji="1" lang="en-US" altLang="ja-JP" sz="1200" dirty="0" smtClean="0">
                          <a:solidFill>
                            <a:schemeClr val="tx1"/>
                          </a:solidFill>
                          <a:latin typeface="Meiryo UI" pitchFamily="50" charset="-128"/>
                          <a:ea typeface="Meiryo UI" pitchFamily="50" charset="-128"/>
                          <a:cs typeface="Meiryo UI" pitchFamily="50" charset="-128"/>
                        </a:rPr>
                        <a:t>1.4</a:t>
                      </a:r>
                      <a:r>
                        <a:rPr kumimoji="1" lang="ja-JP" altLang="en-US" sz="1200" dirty="0" smtClean="0">
                          <a:solidFill>
                            <a:schemeClr val="tx1"/>
                          </a:solidFill>
                          <a:latin typeface="Meiryo UI" pitchFamily="50" charset="-128"/>
                          <a:ea typeface="Meiryo UI" pitchFamily="50" charset="-128"/>
                          <a:cs typeface="Meiryo UI" pitchFamily="50" charset="-128"/>
                        </a:rPr>
                        <a:t>倍）</a:t>
                      </a:r>
                      <a:endParaRPr kumimoji="1" lang="en-US" altLang="ja-JP" sz="1200" dirty="0" smtClean="0">
                        <a:solidFill>
                          <a:schemeClr val="tx1"/>
                        </a:solidFill>
                        <a:latin typeface="Meiryo UI" pitchFamily="50" charset="-128"/>
                        <a:ea typeface="Meiryo UI" pitchFamily="50" charset="-128"/>
                        <a:cs typeface="Meiryo UI" pitchFamily="50" charset="-128"/>
                      </a:endParaRPr>
                    </a:p>
                  </a:txBody>
                  <a:tcPr marL="36014" marR="36014" marT="45737" marB="45737">
                    <a:lnT w="19050" cap="flat" cmpd="sng" algn="ctr">
                      <a:solidFill>
                        <a:schemeClr val="bg1"/>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2" name="表 1"/>
          <p:cNvGraphicFramePr>
            <a:graphicFrameLocks noGrp="1"/>
          </p:cNvGraphicFramePr>
          <p:nvPr>
            <p:extLst/>
          </p:nvPr>
        </p:nvGraphicFramePr>
        <p:xfrm>
          <a:off x="5392584" y="1998129"/>
          <a:ext cx="3960000" cy="936000"/>
        </p:xfrm>
        <a:graphic>
          <a:graphicData uri="http://schemas.openxmlformats.org/drawingml/2006/table">
            <a:tbl>
              <a:tblPr firstRow="1" bandRow="1">
                <a:tableStyleId>{5940675A-B579-460E-94D1-54222C63F5DA}</a:tableStyleId>
              </a:tblPr>
              <a:tblGrid>
                <a:gridCol w="632817"/>
                <a:gridCol w="1347183"/>
                <a:gridCol w="718896"/>
                <a:gridCol w="1261104"/>
              </a:tblGrid>
              <a:tr h="327600">
                <a:tc>
                  <a:txBody>
                    <a:bodyPr/>
                    <a:lstStyle/>
                    <a:p>
                      <a:pPr algn="ctr"/>
                      <a:r>
                        <a:rPr kumimoji="1" lang="ja-JP" altLang="en-US" sz="105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05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05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05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105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05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05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05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solidFill>
                      <a:schemeClr val="bg1"/>
                    </a:solidFill>
                  </a:tcPr>
                </a:tc>
              </a:tr>
              <a:tr h="304200">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第一区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1,464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第三区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1,930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r>
              <a:tr h="304200">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第二区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1,726</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第四区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1,629</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tr>
            </a:tbl>
          </a:graphicData>
        </a:graphic>
      </p:graphicFrame>
      <p:graphicFrame>
        <p:nvGraphicFramePr>
          <p:cNvPr id="15" name="表 14"/>
          <p:cNvGraphicFramePr>
            <a:graphicFrameLocks noGrp="1"/>
          </p:cNvGraphicFramePr>
          <p:nvPr>
            <p:extLst/>
          </p:nvPr>
        </p:nvGraphicFramePr>
        <p:xfrm>
          <a:off x="554945" y="1998129"/>
          <a:ext cx="3960000" cy="936000"/>
        </p:xfrm>
        <a:graphic>
          <a:graphicData uri="http://schemas.openxmlformats.org/drawingml/2006/table">
            <a:tbl>
              <a:tblPr firstRow="1" bandRow="1">
                <a:tableStyleId>{5940675A-B579-460E-94D1-54222C63F5DA}</a:tableStyleId>
              </a:tblPr>
              <a:tblGrid>
                <a:gridCol w="632817"/>
                <a:gridCol w="1347183"/>
                <a:gridCol w="718895"/>
                <a:gridCol w="1261105"/>
              </a:tblGrid>
              <a:tr h="327600">
                <a:tc>
                  <a:txBody>
                    <a:bodyPr/>
                    <a:lstStyle/>
                    <a:p>
                      <a:pPr algn="ctr"/>
                      <a:r>
                        <a:rPr kumimoji="1" lang="ja-JP" altLang="en-US" sz="11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1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1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1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11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1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1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1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solidFill>
                      <a:schemeClr val="bg1"/>
                    </a:solidFill>
                  </a:tcPr>
                </a:tc>
              </a:tr>
              <a:tr h="304200">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第一区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第三区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1,930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r>
              <a:tr h="304200">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第二区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1,180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第四区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1,629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816191163"/>
              </p:ext>
            </p:extLst>
          </p:nvPr>
        </p:nvGraphicFramePr>
        <p:xfrm>
          <a:off x="5399931" y="4780250"/>
          <a:ext cx="3960000" cy="936000"/>
        </p:xfrm>
        <a:graphic>
          <a:graphicData uri="http://schemas.openxmlformats.org/drawingml/2006/table">
            <a:tbl>
              <a:tblPr firstRow="1" bandRow="1">
                <a:tableStyleId>{5940675A-B579-460E-94D1-54222C63F5DA}</a:tableStyleId>
              </a:tblPr>
              <a:tblGrid>
                <a:gridCol w="577500"/>
                <a:gridCol w="742500"/>
                <a:gridCol w="577500"/>
                <a:gridCol w="742500"/>
                <a:gridCol w="577500"/>
                <a:gridCol w="742500"/>
              </a:tblGrid>
              <a:tr h="327600">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solidFill>
                      <a:schemeClr val="bg1"/>
                    </a:solidFill>
                  </a:tcPr>
                </a:tc>
              </a:tr>
              <a:tr h="304200">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第一区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1,078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第三区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826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第五区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1,544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r>
              <a:tr h="304200">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第二区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899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第四区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772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第六区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1,629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tr>
            </a:tbl>
          </a:graphicData>
        </a:graphic>
      </p:graphicFrame>
      <p:graphicFrame>
        <p:nvGraphicFramePr>
          <p:cNvPr id="18" name="表 17"/>
          <p:cNvGraphicFramePr>
            <a:graphicFrameLocks noGrp="1"/>
          </p:cNvGraphicFramePr>
          <p:nvPr>
            <p:extLst/>
          </p:nvPr>
        </p:nvGraphicFramePr>
        <p:xfrm>
          <a:off x="554945" y="4780250"/>
          <a:ext cx="3960000" cy="936000"/>
        </p:xfrm>
        <a:graphic>
          <a:graphicData uri="http://schemas.openxmlformats.org/drawingml/2006/table">
            <a:tbl>
              <a:tblPr firstRow="1" bandRow="1">
                <a:tableStyleId>{5940675A-B579-460E-94D1-54222C63F5DA}</a:tableStyleId>
              </a:tblPr>
              <a:tblGrid>
                <a:gridCol w="577500"/>
                <a:gridCol w="742500"/>
                <a:gridCol w="577500"/>
                <a:gridCol w="742500"/>
                <a:gridCol w="577500"/>
                <a:gridCol w="742500"/>
              </a:tblGrid>
              <a:tr h="327600">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　名</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0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一般財源</a:t>
                      </a:r>
                      <a:endParaRPr kumimoji="1" lang="ja-JP" altLang="en-US" sz="1000" b="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solidFill>
                      <a:schemeClr val="bg1"/>
                    </a:solidFill>
                  </a:tcPr>
                </a:tc>
              </a:tr>
              <a:tr h="304200">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第一区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1,184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第三区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826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第五区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1,544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r>
              <a:tr h="304200">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第二区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794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第四区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772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第六区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1,629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1453049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882" y="-3832"/>
            <a:ext cx="9910882"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８　区割り試案ごとの比較　</a:t>
            </a:r>
            <a:r>
              <a:rPr lang="ja-JP" altLang="en-US" sz="2000" b="1" dirty="0">
                <a:solidFill>
                  <a:prstClr val="black"/>
                </a:solidFill>
                <a:latin typeface="Meiryo UI" pitchFamily="50" charset="-128"/>
                <a:ea typeface="Meiryo UI" pitchFamily="50" charset="-128"/>
                <a:cs typeface="Meiryo UI" pitchFamily="50" charset="-128"/>
              </a:rPr>
              <a:t>～特別区のすがた～</a:t>
            </a:r>
          </a:p>
        </p:txBody>
      </p:sp>
      <p:sp>
        <p:nvSpPr>
          <p:cNvPr id="19" name="テキスト ボックス 5"/>
          <p:cNvSpPr txBox="1">
            <a:spLocks noChangeArrowheads="1"/>
          </p:cNvSpPr>
          <p:nvPr/>
        </p:nvSpPr>
        <p:spPr bwMode="auto">
          <a:xfrm>
            <a:off x="-14294" y="476672"/>
            <a:ext cx="30221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b="1" dirty="0" smtClean="0">
                <a:solidFill>
                  <a:prstClr val="black"/>
                </a:solidFill>
                <a:latin typeface="Meiryo UI" pitchFamily="50" charset="-128"/>
                <a:ea typeface="Meiryo UI" pitchFamily="50" charset="-128"/>
                <a:cs typeface="Meiryo UI" pitchFamily="50" charset="-128"/>
              </a:rPr>
              <a:t>　</a:t>
            </a:r>
            <a:r>
              <a:rPr lang="en-US" altLang="ja-JP" sz="1600" b="1" dirty="0" smtClean="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試案Ａ（４区Ａ案）</a:t>
            </a:r>
            <a:r>
              <a:rPr lang="en-US" altLang="ja-JP" sz="1600" b="1" dirty="0" smtClean="0">
                <a:solidFill>
                  <a:prstClr val="black"/>
                </a:solidFill>
                <a:latin typeface="Meiryo UI" pitchFamily="50" charset="-128"/>
                <a:ea typeface="Meiryo UI" pitchFamily="50" charset="-128"/>
                <a:cs typeface="Meiryo UI" pitchFamily="50" charset="-128"/>
              </a:rPr>
              <a:t>】</a:t>
            </a:r>
            <a:r>
              <a:rPr lang="ja-JP" altLang="en-US" sz="2000" b="1" dirty="0">
                <a:solidFill>
                  <a:prstClr val="black"/>
                </a:solidFill>
                <a:latin typeface="Meiryo UI" pitchFamily="50" charset="-128"/>
                <a:ea typeface="Meiryo UI" pitchFamily="50" charset="-128"/>
                <a:cs typeface="Meiryo UI" pitchFamily="50" charset="-128"/>
              </a:rPr>
              <a:t>　</a:t>
            </a:r>
            <a:r>
              <a:rPr lang="en-US" altLang="ja-JP" sz="2000" b="1" dirty="0">
                <a:solidFill>
                  <a:prstClr val="black"/>
                </a:solidFill>
                <a:latin typeface="Meiryo UI" pitchFamily="50" charset="-128"/>
                <a:ea typeface="Meiryo UI" pitchFamily="50" charset="-128"/>
                <a:cs typeface="Meiryo UI" pitchFamily="50" charset="-128"/>
              </a:rPr>
              <a:t>  </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445903831"/>
              </p:ext>
            </p:extLst>
          </p:nvPr>
        </p:nvGraphicFramePr>
        <p:xfrm>
          <a:off x="179036" y="836712"/>
          <a:ext cx="4214026" cy="1440000"/>
        </p:xfrm>
        <a:graphic>
          <a:graphicData uri="http://schemas.openxmlformats.org/drawingml/2006/table">
            <a:tbl>
              <a:tblPr firstRow="1" bandRow="1">
                <a:tableStyleId>{5C22544A-7EE6-4342-B048-85BDC9FD1C3A}</a:tableStyleId>
              </a:tblPr>
              <a:tblGrid>
                <a:gridCol w="627627"/>
                <a:gridCol w="3586399"/>
              </a:tblGrid>
              <a:tr h="288000">
                <a:tc>
                  <a:txBody>
                    <a:bodyPr/>
                    <a:lstStyle/>
                    <a:p>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区　　域</a:t>
                      </a:r>
                      <a:endParaRPr kumimoji="1" lang="ja-JP" altLang="en-US" sz="1100" dirty="0">
                        <a:latin typeface="Meiryo UI" pitchFamily="50" charset="-128"/>
                        <a:ea typeface="Meiryo UI" pitchFamily="50" charset="-128"/>
                        <a:cs typeface="Meiryo UI" pitchFamily="50" charset="-128"/>
                      </a:endParaRPr>
                    </a:p>
                  </a:txBody>
                  <a:tcPr marL="0" marR="0" marT="0" marB="0" anchor="ctr"/>
                </a:tc>
              </a:tr>
              <a:tr h="288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第一区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北区・都島区・東淀川区・東成区・旭区・城東区・鶴見区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88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第二区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福島区・此花区・港区・西淀川区・淀川区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88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第三区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中央区・西区・大正区・浪速区・住之江区・住吉区・西成区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r>
              <a:tr h="288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第四区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bl>
          </a:graphicData>
        </a:graphic>
      </p:graphicFrame>
      <p:grpSp>
        <p:nvGrpSpPr>
          <p:cNvPr id="23" name="Group 9"/>
          <p:cNvGrpSpPr>
            <a:grpSpLocks noChangeAspect="1"/>
          </p:cNvGrpSpPr>
          <p:nvPr/>
        </p:nvGrpSpPr>
        <p:grpSpPr bwMode="auto">
          <a:xfrm>
            <a:off x="323684" y="2348884"/>
            <a:ext cx="3886290" cy="4351751"/>
            <a:chOff x="1" y="110"/>
            <a:chExt cx="6840" cy="6368"/>
          </a:xfrm>
        </p:grpSpPr>
        <p:grpSp>
          <p:nvGrpSpPr>
            <p:cNvPr id="24" name="Group 34"/>
            <p:cNvGrpSpPr>
              <a:grpSpLocks/>
            </p:cNvGrpSpPr>
            <p:nvPr/>
          </p:nvGrpSpPr>
          <p:grpSpPr bwMode="auto">
            <a:xfrm>
              <a:off x="1" y="110"/>
              <a:ext cx="6840" cy="6368"/>
              <a:chOff x="0" y="140"/>
              <a:chExt cx="7786" cy="7931"/>
            </a:xfrm>
          </p:grpSpPr>
          <p:sp>
            <p:nvSpPr>
              <p:cNvPr id="52"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53"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54" name="Freeform 56"/>
              <p:cNvSpPr>
                <a:spLocks/>
              </p:cNvSpPr>
              <p:nvPr/>
            </p:nvSpPr>
            <p:spPr bwMode="auto">
              <a:xfrm>
                <a:off x="1263" y="4014"/>
                <a:ext cx="1970" cy="1547"/>
              </a:xfrm>
              <a:custGeom>
                <a:avLst/>
                <a:gdLst>
                  <a:gd name="T0" fmla="*/ 1913 w 1972"/>
                  <a:gd name="T1" fmla="*/ 482 h 1546"/>
                  <a:gd name="T2" fmla="*/ 1913 w 1972"/>
                  <a:gd name="T3" fmla="*/ 482 h 1546"/>
                  <a:gd name="T4" fmla="*/ 1856 w 1972"/>
                  <a:gd name="T5" fmla="*/ 511 h 1546"/>
                  <a:gd name="T6" fmla="*/ 1800 w 1972"/>
                  <a:gd name="T7" fmla="*/ 553 h 1546"/>
                  <a:gd name="T8" fmla="*/ 1757 w 1972"/>
                  <a:gd name="T9" fmla="*/ 610 h 1546"/>
                  <a:gd name="T10" fmla="*/ 1729 w 1972"/>
                  <a:gd name="T11" fmla="*/ 639 h 1546"/>
                  <a:gd name="T12" fmla="*/ 1658 w 1972"/>
                  <a:gd name="T13" fmla="*/ 709 h 1546"/>
                  <a:gd name="T14" fmla="*/ 1644 w 1972"/>
                  <a:gd name="T15" fmla="*/ 724 h 1546"/>
                  <a:gd name="T16" fmla="*/ 1615 w 1972"/>
                  <a:gd name="T17" fmla="*/ 766 h 1546"/>
                  <a:gd name="T18" fmla="*/ 1558 w 1972"/>
                  <a:gd name="T19" fmla="*/ 859 h 1546"/>
                  <a:gd name="T20" fmla="*/ 1530 w 1972"/>
                  <a:gd name="T21" fmla="*/ 916 h 1546"/>
                  <a:gd name="T22" fmla="*/ 1467 w 1972"/>
                  <a:gd name="T23" fmla="*/ 1001 h 1546"/>
                  <a:gd name="T24" fmla="*/ 1425 w 1972"/>
                  <a:gd name="T25" fmla="*/ 1072 h 1546"/>
                  <a:gd name="T26" fmla="*/ 1396 w 1972"/>
                  <a:gd name="T27" fmla="*/ 1129 h 1546"/>
                  <a:gd name="T28" fmla="*/ 1340 w 1972"/>
                  <a:gd name="T29" fmla="*/ 1228 h 1546"/>
                  <a:gd name="T30" fmla="*/ 1127 w 1972"/>
                  <a:gd name="T31" fmla="*/ 1384 h 1546"/>
                  <a:gd name="T32" fmla="*/ 716 w 1972"/>
                  <a:gd name="T33" fmla="*/ 1554 h 1546"/>
                  <a:gd name="T34" fmla="*/ 588 w 1972"/>
                  <a:gd name="T35" fmla="*/ 1498 h 1546"/>
                  <a:gd name="T36" fmla="*/ 298 w 1972"/>
                  <a:gd name="T37" fmla="*/ 1384 h 1546"/>
                  <a:gd name="T38" fmla="*/ 99 w 1972"/>
                  <a:gd name="T39" fmla="*/ 1285 h 1546"/>
                  <a:gd name="T40" fmla="*/ 185 w 1972"/>
                  <a:gd name="T41" fmla="*/ 973 h 1546"/>
                  <a:gd name="T42" fmla="*/ 326 w 1972"/>
                  <a:gd name="T43" fmla="*/ 873 h 1546"/>
                  <a:gd name="T44" fmla="*/ 369 w 1972"/>
                  <a:gd name="T45" fmla="*/ 845 h 1546"/>
                  <a:gd name="T46" fmla="*/ 411 w 1972"/>
                  <a:gd name="T47" fmla="*/ 817 h 1546"/>
                  <a:gd name="T48" fmla="*/ 440 w 1972"/>
                  <a:gd name="T49" fmla="*/ 803 h 1546"/>
                  <a:gd name="T50" fmla="*/ 440 w 1972"/>
                  <a:gd name="T51" fmla="*/ 803 h 1546"/>
                  <a:gd name="T52" fmla="*/ 482 w 1972"/>
                  <a:gd name="T53" fmla="*/ 766 h 1546"/>
                  <a:gd name="T54" fmla="*/ 545 w 1972"/>
                  <a:gd name="T55" fmla="*/ 738 h 1546"/>
                  <a:gd name="T56" fmla="*/ 559 w 1972"/>
                  <a:gd name="T57" fmla="*/ 724 h 1546"/>
                  <a:gd name="T58" fmla="*/ 616 w 1972"/>
                  <a:gd name="T59" fmla="*/ 695 h 1546"/>
                  <a:gd name="T60" fmla="*/ 630 w 1972"/>
                  <a:gd name="T61" fmla="*/ 695 h 1546"/>
                  <a:gd name="T62" fmla="*/ 673 w 1972"/>
                  <a:gd name="T63" fmla="*/ 681 h 1546"/>
                  <a:gd name="T64" fmla="*/ 687 w 1972"/>
                  <a:gd name="T65" fmla="*/ 681 h 1546"/>
                  <a:gd name="T66" fmla="*/ 701 w 1972"/>
                  <a:gd name="T67" fmla="*/ 667 h 1546"/>
                  <a:gd name="T68" fmla="*/ 716 w 1972"/>
                  <a:gd name="T69" fmla="*/ 639 h 1546"/>
                  <a:gd name="T70" fmla="*/ 758 w 1972"/>
                  <a:gd name="T71" fmla="*/ 582 h 1546"/>
                  <a:gd name="T72" fmla="*/ 872 w 1972"/>
                  <a:gd name="T73" fmla="*/ 369 h 1546"/>
                  <a:gd name="T74" fmla="*/ 914 w 1972"/>
                  <a:gd name="T75" fmla="*/ 298 h 1546"/>
                  <a:gd name="T76" fmla="*/ 942 w 1972"/>
                  <a:gd name="T77" fmla="*/ 284 h 1546"/>
                  <a:gd name="T78" fmla="*/ 971 w 1972"/>
                  <a:gd name="T79" fmla="*/ 256 h 1546"/>
                  <a:gd name="T80" fmla="*/ 1098 w 1972"/>
                  <a:gd name="T81" fmla="*/ 170 h 1546"/>
                  <a:gd name="T82" fmla="*/ 1169 w 1972"/>
                  <a:gd name="T83" fmla="*/ 114 h 1546"/>
                  <a:gd name="T84" fmla="*/ 1297 w 1972"/>
                  <a:gd name="T85" fmla="*/ 85 h 1546"/>
                  <a:gd name="T86" fmla="*/ 1340 w 1972"/>
                  <a:gd name="T87" fmla="*/ 71 h 1546"/>
                  <a:gd name="T88" fmla="*/ 1488 w 1972"/>
                  <a:gd name="T89" fmla="*/ 14 h 1546"/>
                  <a:gd name="T90" fmla="*/ 1502 w 1972"/>
                  <a:gd name="T91" fmla="*/ 14 h 1546"/>
                  <a:gd name="T92" fmla="*/ 1516 w 1972"/>
                  <a:gd name="T93" fmla="*/ 57 h 1546"/>
                  <a:gd name="T94" fmla="*/ 1587 w 1972"/>
                  <a:gd name="T95" fmla="*/ 128 h 1546"/>
                  <a:gd name="T96" fmla="*/ 1729 w 1972"/>
                  <a:gd name="T97" fmla="*/ 256 h 1546"/>
                  <a:gd name="T98" fmla="*/ 1785 w 1972"/>
                  <a:gd name="T99" fmla="*/ 326 h 1546"/>
                  <a:gd name="T100" fmla="*/ 1856 w 1972"/>
                  <a:gd name="T101" fmla="*/ 383 h 1546"/>
                  <a:gd name="T102" fmla="*/ 1870 w 1972"/>
                  <a:gd name="T103" fmla="*/ 397 h 1546"/>
                  <a:gd name="T104" fmla="*/ 1913 w 1972"/>
                  <a:gd name="T105" fmla="*/ 426 h 1546"/>
                  <a:gd name="T106" fmla="*/ 1913 w 1972"/>
                  <a:gd name="T107" fmla="*/ 440 h 1546"/>
                  <a:gd name="T108" fmla="*/ 1927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55" name="Freeform 55"/>
              <p:cNvSpPr>
                <a:spLocks/>
              </p:cNvSpPr>
              <p:nvPr/>
            </p:nvSpPr>
            <p:spPr bwMode="auto">
              <a:xfrm>
                <a:off x="0" y="3106"/>
                <a:ext cx="3147" cy="2595"/>
              </a:xfrm>
              <a:custGeom>
                <a:avLst/>
                <a:gdLst>
                  <a:gd name="T0" fmla="*/ 2999 w 3148"/>
                  <a:gd name="T1" fmla="*/ 639 h 2596"/>
                  <a:gd name="T2" fmla="*/ 3013 w 3148"/>
                  <a:gd name="T3" fmla="*/ 653 h 2596"/>
                  <a:gd name="T4" fmla="*/ 3013 w 3148"/>
                  <a:gd name="T5" fmla="*/ 653 h 2596"/>
                  <a:gd name="T6" fmla="*/ 3027 w 3148"/>
                  <a:gd name="T7" fmla="*/ 667 h 2596"/>
                  <a:gd name="T8" fmla="*/ 3055 w 3148"/>
                  <a:gd name="T9" fmla="*/ 710 h 2596"/>
                  <a:gd name="T10" fmla="*/ 3112 w 3148"/>
                  <a:gd name="T11" fmla="*/ 809 h 2596"/>
                  <a:gd name="T12" fmla="*/ 3140 w 3148"/>
                  <a:gd name="T13" fmla="*/ 852 h 2596"/>
                  <a:gd name="T14" fmla="*/ 2984 w 3148"/>
                  <a:gd name="T15" fmla="*/ 894 h 2596"/>
                  <a:gd name="T16" fmla="*/ 2828 w 3148"/>
                  <a:gd name="T17" fmla="*/ 965 h 2596"/>
                  <a:gd name="T18" fmla="*/ 2616 w 3148"/>
                  <a:gd name="T19" fmla="*/ 1036 h 2596"/>
                  <a:gd name="T20" fmla="*/ 2488 w 3148"/>
                  <a:gd name="T21" fmla="*/ 1079 h 2596"/>
                  <a:gd name="T22" fmla="*/ 2346 w 3148"/>
                  <a:gd name="T23" fmla="*/ 1164 h 2596"/>
                  <a:gd name="T24" fmla="*/ 2204 w 3148"/>
                  <a:gd name="T25" fmla="*/ 1263 h 2596"/>
                  <a:gd name="T26" fmla="*/ 2148 w 3148"/>
                  <a:gd name="T27" fmla="*/ 1312 h 2596"/>
                  <a:gd name="T28" fmla="*/ 1992 w 3148"/>
                  <a:gd name="T29" fmla="*/ 1610 h 2596"/>
                  <a:gd name="T30" fmla="*/ 1963 w 3148"/>
                  <a:gd name="T31" fmla="*/ 1638 h 2596"/>
                  <a:gd name="T32" fmla="*/ 1935 w 3148"/>
                  <a:gd name="T33" fmla="*/ 1652 h 2596"/>
                  <a:gd name="T34" fmla="*/ 1878 w 3148"/>
                  <a:gd name="T35" fmla="*/ 1666 h 2596"/>
                  <a:gd name="T36" fmla="*/ 1807 w 3148"/>
                  <a:gd name="T37" fmla="*/ 1709 h 2596"/>
                  <a:gd name="T38" fmla="*/ 1736 w 3148"/>
                  <a:gd name="T39" fmla="*/ 1751 h 2596"/>
                  <a:gd name="T40" fmla="*/ 1694 w 3148"/>
                  <a:gd name="T41" fmla="*/ 1766 h 2596"/>
                  <a:gd name="T42" fmla="*/ 1637 w 3148"/>
                  <a:gd name="T43" fmla="*/ 1794 h 2596"/>
                  <a:gd name="T44" fmla="*/ 1475 w 3148"/>
                  <a:gd name="T45" fmla="*/ 1893 h 2596"/>
                  <a:gd name="T46" fmla="*/ 1120 w 3148"/>
                  <a:gd name="T47" fmla="*/ 2262 h 2596"/>
                  <a:gd name="T48" fmla="*/ 369 w 3148"/>
                  <a:gd name="T49" fmla="*/ 2546 h 2596"/>
                  <a:gd name="T50" fmla="*/ 397 w 3148"/>
                  <a:gd name="T51" fmla="*/ 2375 h 2596"/>
                  <a:gd name="T52" fmla="*/ 681 w 3148"/>
                  <a:gd name="T53" fmla="*/ 1978 h 2596"/>
                  <a:gd name="T54" fmla="*/ 411 w 3148"/>
                  <a:gd name="T55" fmla="*/ 1737 h 2596"/>
                  <a:gd name="T56" fmla="*/ 596 w 3148"/>
                  <a:gd name="T57" fmla="*/ 1107 h 2596"/>
                  <a:gd name="T58" fmla="*/ 993 w 3148"/>
                  <a:gd name="T59" fmla="*/ 823 h 2596"/>
                  <a:gd name="T60" fmla="*/ 1580 w 3148"/>
                  <a:gd name="T61" fmla="*/ 625 h 2596"/>
                  <a:gd name="T62" fmla="*/ 1680 w 3148"/>
                  <a:gd name="T63" fmla="*/ 582 h 2596"/>
                  <a:gd name="T64" fmla="*/ 1779 w 3148"/>
                  <a:gd name="T65" fmla="*/ 540 h 2596"/>
                  <a:gd name="T66" fmla="*/ 1907 w 3148"/>
                  <a:gd name="T67" fmla="*/ 483 h 2596"/>
                  <a:gd name="T68" fmla="*/ 2020 w 3148"/>
                  <a:gd name="T69" fmla="*/ 426 h 2596"/>
                  <a:gd name="T70" fmla="*/ 2261 w 3148"/>
                  <a:gd name="T71" fmla="*/ 298 h 2596"/>
                  <a:gd name="T72" fmla="*/ 2431 w 3148"/>
                  <a:gd name="T73" fmla="*/ 199 h 2596"/>
                  <a:gd name="T74" fmla="*/ 2559 w 3148"/>
                  <a:gd name="T75" fmla="*/ 142 h 2596"/>
                  <a:gd name="T76" fmla="*/ 2715 w 3148"/>
                  <a:gd name="T77" fmla="*/ 43 h 2596"/>
                  <a:gd name="T78" fmla="*/ 2772 w 3148"/>
                  <a:gd name="T79" fmla="*/ 15 h 2596"/>
                  <a:gd name="T80" fmla="*/ 2857 w 3148"/>
                  <a:gd name="T81" fmla="*/ 128 h 2596"/>
                  <a:gd name="T82" fmla="*/ 2857 w 3148"/>
                  <a:gd name="T83" fmla="*/ 142 h 2596"/>
                  <a:gd name="T84" fmla="*/ 2814 w 3148"/>
                  <a:gd name="T85" fmla="*/ 171 h 2596"/>
                  <a:gd name="T86" fmla="*/ 2800 w 3148"/>
                  <a:gd name="T87" fmla="*/ 185 h 2596"/>
                  <a:gd name="T88" fmla="*/ 2814 w 3148"/>
                  <a:gd name="T89" fmla="*/ 242 h 2596"/>
                  <a:gd name="T90" fmla="*/ 2843 w 3148"/>
                  <a:gd name="T91" fmla="*/ 298 h 2596"/>
                  <a:gd name="T92" fmla="*/ 2843 w 3148"/>
                  <a:gd name="T93" fmla="*/ 341 h 2596"/>
                  <a:gd name="T94" fmla="*/ 2828 w 3148"/>
                  <a:gd name="T95" fmla="*/ 412 h 2596"/>
                  <a:gd name="T96" fmla="*/ 2786 w 3148"/>
                  <a:gd name="T97" fmla="*/ 525 h 2596"/>
                  <a:gd name="T98" fmla="*/ 2786 w 3148"/>
                  <a:gd name="T99" fmla="*/ 540 h 2596"/>
                  <a:gd name="T100" fmla="*/ 2786 w 3148"/>
                  <a:gd name="T101" fmla="*/ 554 h 2596"/>
                  <a:gd name="T102" fmla="*/ 2857 w 3148"/>
                  <a:gd name="T103" fmla="*/ 568 h 2596"/>
                  <a:gd name="T104" fmla="*/ 2899 w 3148"/>
                  <a:gd name="T105" fmla="*/ 582 h 2596"/>
                  <a:gd name="T106" fmla="*/ 2942 w 3148"/>
                  <a:gd name="T107" fmla="*/ 582 h 2596"/>
                  <a:gd name="T108" fmla="*/ 2984 w 3148"/>
                  <a:gd name="T109" fmla="*/ 610 h 2596"/>
                  <a:gd name="T110" fmla="*/ 2999 w 3148"/>
                  <a:gd name="T111" fmla="*/ 625 h 2596"/>
                  <a:gd name="T112" fmla="*/ 2999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56"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7"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58"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34 h 1631"/>
                  <a:gd name="T8" fmla="*/ 951 w 1206"/>
                  <a:gd name="T9" fmla="*/ 231 h 1631"/>
                  <a:gd name="T10" fmla="*/ 951 w 1206"/>
                  <a:gd name="T11" fmla="*/ 314 h 1631"/>
                  <a:gd name="T12" fmla="*/ 936 w 1206"/>
                  <a:gd name="T13" fmla="*/ 450 h 1631"/>
                  <a:gd name="T14" fmla="*/ 908 w 1206"/>
                  <a:gd name="T15" fmla="*/ 621 h 1631"/>
                  <a:gd name="T16" fmla="*/ 993 w 1206"/>
                  <a:gd name="T17" fmla="*/ 652 h 1631"/>
                  <a:gd name="T18" fmla="*/ 1107 w 1206"/>
                  <a:gd name="T19" fmla="*/ 652 h 1631"/>
                  <a:gd name="T20" fmla="*/ 1135 w 1206"/>
                  <a:gd name="T21" fmla="*/ 644 h 1631"/>
                  <a:gd name="T22" fmla="*/ 1178 w 1206"/>
                  <a:gd name="T23" fmla="*/ 644 h 1631"/>
                  <a:gd name="T24" fmla="*/ 1149 w 1206"/>
                  <a:gd name="T25" fmla="*/ 652 h 1631"/>
                  <a:gd name="T26" fmla="*/ 1149 w 1206"/>
                  <a:gd name="T27" fmla="*/ 652 h 1631"/>
                  <a:gd name="T28" fmla="*/ 1206 w 1206"/>
                  <a:gd name="T29" fmla="*/ 659 h 1631"/>
                  <a:gd name="T30" fmla="*/ 1178 w 1206"/>
                  <a:gd name="T31" fmla="*/ 659 h 1631"/>
                  <a:gd name="T32" fmla="*/ 1149 w 1206"/>
                  <a:gd name="T33" fmla="*/ 659 h 1631"/>
                  <a:gd name="T34" fmla="*/ 1121 w 1206"/>
                  <a:gd name="T35" fmla="*/ 674 h 1631"/>
                  <a:gd name="T36" fmla="*/ 1121 w 1206"/>
                  <a:gd name="T37" fmla="*/ 689 h 1631"/>
                  <a:gd name="T38" fmla="*/ 1107 w 1206"/>
                  <a:gd name="T39" fmla="*/ 695 h 1631"/>
                  <a:gd name="T40" fmla="*/ 1092 w 1206"/>
                  <a:gd name="T41" fmla="*/ 726 h 1631"/>
                  <a:gd name="T42" fmla="*/ 1107 w 1206"/>
                  <a:gd name="T43" fmla="*/ 740 h 1631"/>
                  <a:gd name="T44" fmla="*/ 1107 w 1206"/>
                  <a:gd name="T45" fmla="*/ 756 h 1631"/>
                  <a:gd name="T46" fmla="*/ 1078 w 1206"/>
                  <a:gd name="T47" fmla="*/ 772 h 1631"/>
                  <a:gd name="T48" fmla="*/ 1078 w 1206"/>
                  <a:gd name="T49" fmla="*/ 816 h 1631"/>
                  <a:gd name="T50" fmla="*/ 1036 w 1206"/>
                  <a:gd name="T51" fmla="*/ 861 h 1631"/>
                  <a:gd name="T52" fmla="*/ 837 w 1206"/>
                  <a:gd name="T53" fmla="*/ 830 h 1631"/>
                  <a:gd name="T54" fmla="*/ 738 w 1206"/>
                  <a:gd name="T55" fmla="*/ 809 h 1631"/>
                  <a:gd name="T56" fmla="*/ 681 w 1206"/>
                  <a:gd name="T57" fmla="*/ 801 h 1631"/>
                  <a:gd name="T58" fmla="*/ 624 w 1206"/>
                  <a:gd name="T59" fmla="*/ 801 h 1631"/>
                  <a:gd name="T60" fmla="*/ 582 w 1206"/>
                  <a:gd name="T61" fmla="*/ 795 h 1631"/>
                  <a:gd name="T62" fmla="*/ 454 w 1206"/>
                  <a:gd name="T63" fmla="*/ 785 h 1631"/>
                  <a:gd name="T64" fmla="*/ 241 w 1206"/>
                  <a:gd name="T65" fmla="*/ 750 h 1631"/>
                  <a:gd name="T66" fmla="*/ 227 w 1206"/>
                  <a:gd name="T67" fmla="*/ 772 h 1631"/>
                  <a:gd name="T68" fmla="*/ 213 w 1206"/>
                  <a:gd name="T69" fmla="*/ 785 h 1631"/>
                  <a:gd name="T70" fmla="*/ 114 w 1206"/>
                  <a:gd name="T71" fmla="*/ 785 h 1631"/>
                  <a:gd name="T72" fmla="*/ 0 w 1206"/>
                  <a:gd name="T73" fmla="*/ 772 h 1631"/>
                  <a:gd name="T74" fmla="*/ 15 w 1206"/>
                  <a:gd name="T75" fmla="*/ 614 h 1631"/>
                  <a:gd name="T76" fmla="*/ 29 w 1206"/>
                  <a:gd name="T77" fmla="*/ 577 h 1631"/>
                  <a:gd name="T78" fmla="*/ 43 w 1206"/>
                  <a:gd name="T79" fmla="*/ 546 h 1631"/>
                  <a:gd name="T80" fmla="*/ 57 w 1206"/>
                  <a:gd name="T81" fmla="*/ 530 h 1631"/>
                  <a:gd name="T82" fmla="*/ 57 w 1206"/>
                  <a:gd name="T83" fmla="*/ 510 h 1631"/>
                  <a:gd name="T84" fmla="*/ 29 w 1206"/>
                  <a:gd name="T85" fmla="*/ 464 h 1631"/>
                  <a:gd name="T86" fmla="*/ 15 w 1206"/>
                  <a:gd name="T87" fmla="*/ 434 h 1631"/>
                  <a:gd name="T88" fmla="*/ 57 w 1206"/>
                  <a:gd name="T89" fmla="*/ 427 h 1631"/>
                  <a:gd name="T90" fmla="*/ 85 w 1206"/>
                  <a:gd name="T91" fmla="*/ 373 h 1631"/>
                  <a:gd name="T92" fmla="*/ 100 w 1206"/>
                  <a:gd name="T93" fmla="*/ 337 h 1631"/>
                  <a:gd name="T94" fmla="*/ 114 w 1206"/>
                  <a:gd name="T95" fmla="*/ 292 h 1631"/>
                  <a:gd name="T96" fmla="*/ 100 w 1206"/>
                  <a:gd name="T97" fmla="*/ 276 h 1631"/>
                  <a:gd name="T98" fmla="*/ 85 w 1206"/>
                  <a:gd name="T99" fmla="*/ 255 h 1631"/>
                  <a:gd name="T100" fmla="*/ 100 w 1206"/>
                  <a:gd name="T101" fmla="*/ 241 h 1631"/>
                  <a:gd name="T102" fmla="*/ 85 w 1206"/>
                  <a:gd name="T103" fmla="*/ 217 h 1631"/>
                  <a:gd name="T104" fmla="*/ 85 w 1206"/>
                  <a:gd name="T105" fmla="*/ 194 h 1631"/>
                  <a:gd name="T106" fmla="*/ 85 w 1206"/>
                  <a:gd name="T107" fmla="*/ 164 h 1631"/>
                  <a:gd name="T108" fmla="*/ 100 w 1206"/>
                  <a:gd name="T109" fmla="*/ 157 h 1631"/>
                  <a:gd name="T110" fmla="*/ 213 w 1206"/>
                  <a:gd name="T111" fmla="*/ 112 h 1631"/>
                  <a:gd name="T112" fmla="*/ 284 w 1206"/>
                  <a:gd name="T113" fmla="*/ 59 h 1631"/>
                  <a:gd name="T114" fmla="*/ 397 w 1206"/>
                  <a:gd name="T115" fmla="*/ 16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solidFill>
                    <a:prstClr val="black"/>
                  </a:solidFill>
                </a:endParaRPr>
              </a:p>
            </p:txBody>
          </p:sp>
          <p:sp>
            <p:nvSpPr>
              <p:cNvPr id="59" name="Freeform 51"/>
              <p:cNvSpPr>
                <a:spLocks/>
              </p:cNvSpPr>
              <p:nvPr/>
            </p:nvSpPr>
            <p:spPr bwMode="auto">
              <a:xfrm>
                <a:off x="5036" y="4543"/>
                <a:ext cx="1459" cy="1445"/>
              </a:xfrm>
              <a:custGeom>
                <a:avLst/>
                <a:gdLst>
                  <a:gd name="T0" fmla="*/ 666 w 1460"/>
                  <a:gd name="T1" fmla="*/ 14 h 1447"/>
                  <a:gd name="T2" fmla="*/ 723 w 1460"/>
                  <a:gd name="T3" fmla="*/ 14 h 1447"/>
                  <a:gd name="T4" fmla="*/ 800 w 1460"/>
                  <a:gd name="T5" fmla="*/ 29 h 1447"/>
                  <a:gd name="T6" fmla="*/ 885 w 1460"/>
                  <a:gd name="T7" fmla="*/ 43 h 1447"/>
                  <a:gd name="T8" fmla="*/ 942 w 1460"/>
                  <a:gd name="T9" fmla="*/ 43 h 1447"/>
                  <a:gd name="T10" fmla="*/ 970 w 1460"/>
                  <a:gd name="T11" fmla="*/ 43 h 1447"/>
                  <a:gd name="T12" fmla="*/ 1041 w 1460"/>
                  <a:gd name="T13" fmla="*/ 57 h 1447"/>
                  <a:gd name="T14" fmla="*/ 1098 w 1460"/>
                  <a:gd name="T15" fmla="*/ 57 h 1447"/>
                  <a:gd name="T16" fmla="*/ 1140 w 1460"/>
                  <a:gd name="T17" fmla="*/ 57 h 1447"/>
                  <a:gd name="T18" fmla="*/ 1197 w 1460"/>
                  <a:gd name="T19" fmla="*/ 100 h 1447"/>
                  <a:gd name="T20" fmla="*/ 1268 w 1460"/>
                  <a:gd name="T21" fmla="*/ 128 h 1447"/>
                  <a:gd name="T22" fmla="*/ 1325 w 1460"/>
                  <a:gd name="T23" fmla="*/ 128 h 1447"/>
                  <a:gd name="T24" fmla="*/ 1353 w 1460"/>
                  <a:gd name="T25" fmla="*/ 170 h 1447"/>
                  <a:gd name="T26" fmla="*/ 1339 w 1460"/>
                  <a:gd name="T27" fmla="*/ 199 h 1447"/>
                  <a:gd name="T28" fmla="*/ 1353 w 1460"/>
                  <a:gd name="T29" fmla="*/ 256 h 1447"/>
                  <a:gd name="T30" fmla="*/ 1367 w 1460"/>
                  <a:gd name="T31" fmla="*/ 284 h 1447"/>
                  <a:gd name="T32" fmla="*/ 1367 w 1460"/>
                  <a:gd name="T33" fmla="*/ 312 h 1447"/>
                  <a:gd name="T34" fmla="*/ 1382 w 1460"/>
                  <a:gd name="T35" fmla="*/ 326 h 1447"/>
                  <a:gd name="T36" fmla="*/ 1424 w 1460"/>
                  <a:gd name="T37" fmla="*/ 326 h 1447"/>
                  <a:gd name="T38" fmla="*/ 1452 w 1460"/>
                  <a:gd name="T39" fmla="*/ 355 h 1447"/>
                  <a:gd name="T40" fmla="*/ 1452 w 1460"/>
                  <a:gd name="T41" fmla="*/ 404 h 1447"/>
                  <a:gd name="T42" fmla="*/ 1410 w 1460"/>
                  <a:gd name="T43" fmla="*/ 446 h 1447"/>
                  <a:gd name="T44" fmla="*/ 1240 w 1460"/>
                  <a:gd name="T45" fmla="*/ 432 h 1447"/>
                  <a:gd name="T46" fmla="*/ 1268 w 1460"/>
                  <a:gd name="T47" fmla="*/ 489 h 1447"/>
                  <a:gd name="T48" fmla="*/ 1268 w 1460"/>
                  <a:gd name="T49" fmla="*/ 545 h 1447"/>
                  <a:gd name="T50" fmla="*/ 1367 w 1460"/>
                  <a:gd name="T51" fmla="*/ 687 h 1447"/>
                  <a:gd name="T52" fmla="*/ 1325 w 1460"/>
                  <a:gd name="T53" fmla="*/ 843 h 1447"/>
                  <a:gd name="T54" fmla="*/ 1282 w 1460"/>
                  <a:gd name="T55" fmla="*/ 985 h 1447"/>
                  <a:gd name="T56" fmla="*/ 1084 w 1460"/>
                  <a:gd name="T57" fmla="*/ 999 h 1447"/>
                  <a:gd name="T58" fmla="*/ 1084 w 1460"/>
                  <a:gd name="T59" fmla="*/ 1056 h 1447"/>
                  <a:gd name="T60" fmla="*/ 1041 w 1460"/>
                  <a:gd name="T61" fmla="*/ 1204 h 1447"/>
                  <a:gd name="T62" fmla="*/ 1041 w 1460"/>
                  <a:gd name="T63" fmla="*/ 1261 h 1447"/>
                  <a:gd name="T64" fmla="*/ 1041 w 1460"/>
                  <a:gd name="T65" fmla="*/ 1303 h 1447"/>
                  <a:gd name="T66" fmla="*/ 1084 w 1460"/>
                  <a:gd name="T67" fmla="*/ 1389 h 1447"/>
                  <a:gd name="T68" fmla="*/ 1084 w 1460"/>
                  <a:gd name="T69" fmla="*/ 1431 h 1447"/>
                  <a:gd name="T70" fmla="*/ 1041 w 1460"/>
                  <a:gd name="T71" fmla="*/ 1431 h 1447"/>
                  <a:gd name="T72" fmla="*/ 942 w 1460"/>
                  <a:gd name="T73" fmla="*/ 1374 h 1447"/>
                  <a:gd name="T74" fmla="*/ 885 w 1460"/>
                  <a:gd name="T75" fmla="*/ 1303 h 1447"/>
                  <a:gd name="T76" fmla="*/ 757 w 1460"/>
                  <a:gd name="T77" fmla="*/ 1204 h 1447"/>
                  <a:gd name="T78" fmla="*/ 743 w 1460"/>
                  <a:gd name="T79" fmla="*/ 1147 h 1447"/>
                  <a:gd name="T80" fmla="*/ 757 w 1460"/>
                  <a:gd name="T81" fmla="*/ 1105 h 1447"/>
                  <a:gd name="T82" fmla="*/ 638 w 1460"/>
                  <a:gd name="T83" fmla="*/ 1080 h 1447"/>
                  <a:gd name="T84" fmla="*/ 468 w 1460"/>
                  <a:gd name="T85" fmla="*/ 1056 h 1447"/>
                  <a:gd name="T86" fmla="*/ 411 w 1460"/>
                  <a:gd name="T87" fmla="*/ 1105 h 1447"/>
                  <a:gd name="T88" fmla="*/ 326 w 1460"/>
                  <a:gd name="T89" fmla="*/ 1070 h 1447"/>
                  <a:gd name="T90" fmla="*/ 212 w 1460"/>
                  <a:gd name="T91" fmla="*/ 957 h 1447"/>
                  <a:gd name="T92" fmla="*/ 42 w 1460"/>
                  <a:gd name="T93" fmla="*/ 815 h 1447"/>
                  <a:gd name="T94" fmla="*/ 28 w 1460"/>
                  <a:gd name="T95" fmla="*/ 716 h 1447"/>
                  <a:gd name="T96" fmla="*/ 42 w 1460"/>
                  <a:gd name="T97" fmla="*/ 673 h 1447"/>
                  <a:gd name="T98" fmla="*/ 71 w 1460"/>
                  <a:gd name="T99" fmla="*/ 588 h 1447"/>
                  <a:gd name="T100" fmla="*/ 85 w 1460"/>
                  <a:gd name="T101" fmla="*/ 545 h 1447"/>
                  <a:gd name="T102" fmla="*/ 85 w 1460"/>
                  <a:gd name="T103" fmla="*/ 517 h 1447"/>
                  <a:gd name="T104" fmla="*/ 99 w 1460"/>
                  <a:gd name="T105" fmla="*/ 460 h 1447"/>
                  <a:gd name="T106" fmla="*/ 113 w 1460"/>
                  <a:gd name="T107" fmla="*/ 432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60"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61" name="Freeform 50"/>
              <p:cNvSpPr>
                <a:spLocks/>
              </p:cNvSpPr>
              <p:nvPr/>
            </p:nvSpPr>
            <p:spPr bwMode="auto">
              <a:xfrm>
                <a:off x="2796" y="3432"/>
                <a:ext cx="1304" cy="1050"/>
              </a:xfrm>
              <a:custGeom>
                <a:avLst/>
                <a:gdLst>
                  <a:gd name="T0" fmla="*/ 1290 w 1304"/>
                  <a:gd name="T1" fmla="*/ 14 h 1148"/>
                  <a:gd name="T2" fmla="*/ 1290 w 1304"/>
                  <a:gd name="T3" fmla="*/ 21 h 1148"/>
                  <a:gd name="T4" fmla="*/ 1290 w 1304"/>
                  <a:gd name="T5" fmla="*/ 49 h 1148"/>
                  <a:gd name="T6" fmla="*/ 1290 w 1304"/>
                  <a:gd name="T7" fmla="*/ 55 h 1148"/>
                  <a:gd name="T8" fmla="*/ 1290 w 1304"/>
                  <a:gd name="T9" fmla="*/ 70 h 1148"/>
                  <a:gd name="T10" fmla="*/ 1304 w 1304"/>
                  <a:gd name="T11" fmla="*/ 83 h 1148"/>
                  <a:gd name="T12" fmla="*/ 1304 w 1304"/>
                  <a:gd name="T13" fmla="*/ 112 h 1148"/>
                  <a:gd name="T14" fmla="*/ 1304 w 1304"/>
                  <a:gd name="T15" fmla="*/ 132 h 1148"/>
                  <a:gd name="T16" fmla="*/ 1304 w 1304"/>
                  <a:gd name="T17" fmla="*/ 166 h 1148"/>
                  <a:gd name="T18" fmla="*/ 1304 w 1304"/>
                  <a:gd name="T19" fmla="*/ 194 h 1148"/>
                  <a:gd name="T20" fmla="*/ 1304 w 1304"/>
                  <a:gd name="T21" fmla="*/ 216 h 1148"/>
                  <a:gd name="T22" fmla="*/ 1304 w 1304"/>
                  <a:gd name="T23" fmla="*/ 236 h 1148"/>
                  <a:gd name="T24" fmla="*/ 1304 w 1304"/>
                  <a:gd name="T25" fmla="*/ 236 h 1148"/>
                  <a:gd name="T26" fmla="*/ 1304 w 1304"/>
                  <a:gd name="T27" fmla="*/ 236 h 1148"/>
                  <a:gd name="T28" fmla="*/ 1304 w 1304"/>
                  <a:gd name="T29" fmla="*/ 243 h 1148"/>
                  <a:gd name="T30" fmla="*/ 1304 w 1304"/>
                  <a:gd name="T31" fmla="*/ 264 h 1148"/>
                  <a:gd name="T32" fmla="*/ 1304 w 1304"/>
                  <a:gd name="T33" fmla="*/ 284 h 1148"/>
                  <a:gd name="T34" fmla="*/ 1304 w 1304"/>
                  <a:gd name="T35" fmla="*/ 312 h 1148"/>
                  <a:gd name="T36" fmla="*/ 1290 w 1304"/>
                  <a:gd name="T37" fmla="*/ 348 h 1148"/>
                  <a:gd name="T38" fmla="*/ 1290 w 1304"/>
                  <a:gd name="T39" fmla="*/ 389 h 1148"/>
                  <a:gd name="T40" fmla="*/ 1290 w 1304"/>
                  <a:gd name="T41" fmla="*/ 416 h 1148"/>
                  <a:gd name="T42" fmla="*/ 1276 w 1304"/>
                  <a:gd name="T43" fmla="*/ 445 h 1148"/>
                  <a:gd name="T44" fmla="*/ 1276 w 1304"/>
                  <a:gd name="T45" fmla="*/ 472 h 1148"/>
                  <a:gd name="T46" fmla="*/ 1276 w 1304"/>
                  <a:gd name="T47" fmla="*/ 506 h 1148"/>
                  <a:gd name="T48" fmla="*/ 1262 w 1304"/>
                  <a:gd name="T49" fmla="*/ 514 h 1148"/>
                  <a:gd name="T50" fmla="*/ 1191 w 1304"/>
                  <a:gd name="T51" fmla="*/ 514 h 1148"/>
                  <a:gd name="T52" fmla="*/ 1120 w 1304"/>
                  <a:gd name="T53" fmla="*/ 506 h 1148"/>
                  <a:gd name="T54" fmla="*/ 1078 w 1304"/>
                  <a:gd name="T55" fmla="*/ 499 h 1148"/>
                  <a:gd name="T56" fmla="*/ 964 w 1304"/>
                  <a:gd name="T57" fmla="*/ 499 h 1148"/>
                  <a:gd name="T58" fmla="*/ 879 w 1304"/>
                  <a:gd name="T59" fmla="*/ 493 h 1148"/>
                  <a:gd name="T60" fmla="*/ 780 w 1304"/>
                  <a:gd name="T61" fmla="*/ 506 h 1148"/>
                  <a:gd name="T62" fmla="*/ 723 w 1304"/>
                  <a:gd name="T63" fmla="*/ 506 h 1148"/>
                  <a:gd name="T64" fmla="*/ 695 w 1304"/>
                  <a:gd name="T65" fmla="*/ 514 h 1148"/>
                  <a:gd name="T66" fmla="*/ 666 w 1304"/>
                  <a:gd name="T67" fmla="*/ 535 h 1148"/>
                  <a:gd name="T68" fmla="*/ 624 w 1304"/>
                  <a:gd name="T69" fmla="*/ 542 h 1148"/>
                  <a:gd name="T70" fmla="*/ 510 w 1304"/>
                  <a:gd name="T71" fmla="*/ 554 h 1148"/>
                  <a:gd name="T72" fmla="*/ 454 w 1304"/>
                  <a:gd name="T73" fmla="*/ 562 h 1148"/>
                  <a:gd name="T74" fmla="*/ 411 w 1304"/>
                  <a:gd name="T75" fmla="*/ 542 h 1148"/>
                  <a:gd name="T76" fmla="*/ 397 w 1304"/>
                  <a:gd name="T77" fmla="*/ 535 h 1148"/>
                  <a:gd name="T78" fmla="*/ 354 w 1304"/>
                  <a:gd name="T79" fmla="*/ 514 h 1148"/>
                  <a:gd name="T80" fmla="*/ 227 w 1304"/>
                  <a:gd name="T81" fmla="*/ 458 h 1148"/>
                  <a:gd name="T82" fmla="*/ 127 w 1304"/>
                  <a:gd name="T83" fmla="*/ 409 h 1148"/>
                  <a:gd name="T84" fmla="*/ 14 w 1304"/>
                  <a:gd name="T85" fmla="*/ 348 h 1148"/>
                  <a:gd name="T86" fmla="*/ 14 w 1304"/>
                  <a:gd name="T87" fmla="*/ 327 h 1148"/>
                  <a:gd name="T88" fmla="*/ 184 w 1304"/>
                  <a:gd name="T89" fmla="*/ 291 h 1148"/>
                  <a:gd name="T90" fmla="*/ 326 w 1304"/>
                  <a:gd name="T91" fmla="*/ 264 h 1148"/>
                  <a:gd name="T92" fmla="*/ 383 w 1304"/>
                  <a:gd name="T93" fmla="*/ 264 h 1148"/>
                  <a:gd name="T94" fmla="*/ 510 w 1304"/>
                  <a:gd name="T95" fmla="*/ 236 h 1148"/>
                  <a:gd name="T96" fmla="*/ 680 w 1304"/>
                  <a:gd name="T97" fmla="*/ 181 h 1148"/>
                  <a:gd name="T98" fmla="*/ 737 w 1304"/>
                  <a:gd name="T99" fmla="*/ 174 h 1148"/>
                  <a:gd name="T100" fmla="*/ 780 w 1304"/>
                  <a:gd name="T101" fmla="*/ 153 h 1148"/>
                  <a:gd name="T102" fmla="*/ 794 w 1304"/>
                  <a:gd name="T103" fmla="*/ 153 h 1148"/>
                  <a:gd name="T104" fmla="*/ 836 w 1304"/>
                  <a:gd name="T105" fmla="*/ 139 h 1148"/>
                  <a:gd name="T106" fmla="*/ 950 w 1304"/>
                  <a:gd name="T107" fmla="*/ 97 h 1148"/>
                  <a:gd name="T108" fmla="*/ 1049 w 1304"/>
                  <a:gd name="T109" fmla="*/ 70 h 1148"/>
                  <a:gd name="T110" fmla="*/ 1063 w 1304"/>
                  <a:gd name="T111" fmla="*/ 62 h 1148"/>
                  <a:gd name="T112" fmla="*/ 1120 w 1304"/>
                  <a:gd name="T113" fmla="*/ 41 h 1148"/>
                  <a:gd name="T114" fmla="*/ 1163 w 1304"/>
                  <a:gd name="T115" fmla="*/ 21 h 1148"/>
                  <a:gd name="T116" fmla="*/ 1177 w 1304"/>
                  <a:gd name="T117" fmla="*/ 6 h 1148"/>
                  <a:gd name="T118" fmla="*/ 1219 w 1304"/>
                  <a:gd name="T119" fmla="*/ 6 h 1148"/>
                  <a:gd name="T120" fmla="*/ 1234 w 1304"/>
                  <a:gd name="T121" fmla="*/ 6 h 1148"/>
                  <a:gd name="T122" fmla="*/ 1248 w 1304"/>
                  <a:gd name="T123" fmla="*/ 6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62" name="Freeform 48"/>
              <p:cNvSpPr>
                <a:spLocks/>
              </p:cNvSpPr>
              <p:nvPr/>
            </p:nvSpPr>
            <p:spPr bwMode="auto">
              <a:xfrm>
                <a:off x="556" y="1829"/>
                <a:ext cx="2664" cy="2171"/>
              </a:xfrm>
              <a:custGeom>
                <a:avLst/>
                <a:gdLst>
                  <a:gd name="T0" fmla="*/ 0 w 2666"/>
                  <a:gd name="T1" fmla="*/ 1837 h 2170"/>
                  <a:gd name="T2" fmla="*/ 57 w 2666"/>
                  <a:gd name="T3" fmla="*/ 1724 h 2170"/>
                  <a:gd name="T4" fmla="*/ 184 w 2666"/>
                  <a:gd name="T5" fmla="*/ 1525 h 2170"/>
                  <a:gd name="T6" fmla="*/ 284 w 2666"/>
                  <a:gd name="T7" fmla="*/ 1369 h 2170"/>
                  <a:gd name="T8" fmla="*/ 383 w 2666"/>
                  <a:gd name="T9" fmla="*/ 1242 h 2170"/>
                  <a:gd name="T10" fmla="*/ 468 w 2666"/>
                  <a:gd name="T11" fmla="*/ 1185 h 2170"/>
                  <a:gd name="T12" fmla="*/ 567 w 2666"/>
                  <a:gd name="T13" fmla="*/ 1142 h 2170"/>
                  <a:gd name="T14" fmla="*/ 829 w 2666"/>
                  <a:gd name="T15" fmla="*/ 1049 h 2170"/>
                  <a:gd name="T16" fmla="*/ 900 w 2666"/>
                  <a:gd name="T17" fmla="*/ 1021 h 2170"/>
                  <a:gd name="T18" fmla="*/ 928 w 2666"/>
                  <a:gd name="T19" fmla="*/ 964 h 2170"/>
                  <a:gd name="T20" fmla="*/ 999 w 2666"/>
                  <a:gd name="T21" fmla="*/ 851 h 2170"/>
                  <a:gd name="T22" fmla="*/ 1041 w 2666"/>
                  <a:gd name="T23" fmla="*/ 794 h 2170"/>
                  <a:gd name="T24" fmla="*/ 1070 w 2666"/>
                  <a:gd name="T25" fmla="*/ 780 h 2170"/>
                  <a:gd name="T26" fmla="*/ 1126 w 2666"/>
                  <a:gd name="T27" fmla="*/ 737 h 2170"/>
                  <a:gd name="T28" fmla="*/ 1197 w 2666"/>
                  <a:gd name="T29" fmla="*/ 695 h 2170"/>
                  <a:gd name="T30" fmla="*/ 1297 w 2666"/>
                  <a:gd name="T31" fmla="*/ 638 h 2170"/>
                  <a:gd name="T32" fmla="*/ 1410 w 2666"/>
                  <a:gd name="T33" fmla="*/ 595 h 2170"/>
                  <a:gd name="T34" fmla="*/ 1524 w 2666"/>
                  <a:gd name="T35" fmla="*/ 553 h 2170"/>
                  <a:gd name="T36" fmla="*/ 1609 w 2666"/>
                  <a:gd name="T37" fmla="*/ 510 h 2170"/>
                  <a:gd name="T38" fmla="*/ 1694 w 2666"/>
                  <a:gd name="T39" fmla="*/ 439 h 2170"/>
                  <a:gd name="T40" fmla="*/ 1736 w 2666"/>
                  <a:gd name="T41" fmla="*/ 340 h 2170"/>
                  <a:gd name="T42" fmla="*/ 1722 w 2666"/>
                  <a:gd name="T43" fmla="*/ 269 h 2170"/>
                  <a:gd name="T44" fmla="*/ 1680 w 2666"/>
                  <a:gd name="T45" fmla="*/ 156 h 2170"/>
                  <a:gd name="T46" fmla="*/ 1651 w 2666"/>
                  <a:gd name="T47" fmla="*/ 56 h 2170"/>
                  <a:gd name="T48" fmla="*/ 1680 w 2666"/>
                  <a:gd name="T49" fmla="*/ 14 h 2170"/>
                  <a:gd name="T50" fmla="*/ 1864 w 2666"/>
                  <a:gd name="T51" fmla="*/ 56 h 2170"/>
                  <a:gd name="T52" fmla="*/ 1907 w 2666"/>
                  <a:gd name="T53" fmla="*/ 70 h 2170"/>
                  <a:gd name="T54" fmla="*/ 1935 w 2666"/>
                  <a:gd name="T55" fmla="*/ 85 h 2170"/>
                  <a:gd name="T56" fmla="*/ 1963 w 2666"/>
                  <a:gd name="T57" fmla="*/ 99 h 2170"/>
                  <a:gd name="T58" fmla="*/ 1998 w 2666"/>
                  <a:gd name="T59" fmla="*/ 127 h 2170"/>
                  <a:gd name="T60" fmla="*/ 2026 w 2666"/>
                  <a:gd name="T61" fmla="*/ 156 h 2170"/>
                  <a:gd name="T62" fmla="*/ 2040 w 2666"/>
                  <a:gd name="T63" fmla="*/ 170 h 2170"/>
                  <a:gd name="T64" fmla="*/ 2083 w 2666"/>
                  <a:gd name="T65" fmla="*/ 226 h 2170"/>
                  <a:gd name="T66" fmla="*/ 2111 w 2666"/>
                  <a:gd name="T67" fmla="*/ 269 h 2170"/>
                  <a:gd name="T68" fmla="*/ 2154 w 2666"/>
                  <a:gd name="T69" fmla="*/ 297 h 2170"/>
                  <a:gd name="T70" fmla="*/ 2196 w 2666"/>
                  <a:gd name="T71" fmla="*/ 340 h 2170"/>
                  <a:gd name="T72" fmla="*/ 2239 w 2666"/>
                  <a:gd name="T73" fmla="*/ 411 h 2170"/>
                  <a:gd name="T74" fmla="*/ 2267 w 2666"/>
                  <a:gd name="T75" fmla="*/ 453 h 2170"/>
                  <a:gd name="T76" fmla="*/ 2310 w 2666"/>
                  <a:gd name="T77" fmla="*/ 510 h 2170"/>
                  <a:gd name="T78" fmla="*/ 2338 w 2666"/>
                  <a:gd name="T79" fmla="*/ 553 h 2170"/>
                  <a:gd name="T80" fmla="*/ 2395 w 2666"/>
                  <a:gd name="T81" fmla="*/ 624 h 2170"/>
                  <a:gd name="T82" fmla="*/ 2423 w 2666"/>
                  <a:gd name="T83" fmla="*/ 680 h 2170"/>
                  <a:gd name="T84" fmla="*/ 2452 w 2666"/>
                  <a:gd name="T85" fmla="*/ 709 h 2170"/>
                  <a:gd name="T86" fmla="*/ 2480 w 2666"/>
                  <a:gd name="T87" fmla="*/ 765 h 2170"/>
                  <a:gd name="T88" fmla="*/ 2537 w 2666"/>
                  <a:gd name="T89" fmla="*/ 836 h 2170"/>
                  <a:gd name="T90" fmla="*/ 2565 w 2666"/>
                  <a:gd name="T91" fmla="*/ 879 h 2170"/>
                  <a:gd name="T92" fmla="*/ 2650 w 2666"/>
                  <a:gd name="T93" fmla="*/ 1007 h 2170"/>
                  <a:gd name="T94" fmla="*/ 2494 w 2666"/>
                  <a:gd name="T95" fmla="*/ 1128 h 2170"/>
                  <a:gd name="T96" fmla="*/ 2381 w 2666"/>
                  <a:gd name="T97" fmla="*/ 1213 h 2170"/>
                  <a:gd name="T98" fmla="*/ 2225 w 2666"/>
                  <a:gd name="T99" fmla="*/ 1312 h 2170"/>
                  <a:gd name="T100" fmla="*/ 2125 w 2666"/>
                  <a:gd name="T101" fmla="*/ 1383 h 2170"/>
                  <a:gd name="T102" fmla="*/ 1998 w 2666"/>
                  <a:gd name="T103" fmla="*/ 1454 h 2170"/>
                  <a:gd name="T104" fmla="*/ 1736 w 2666"/>
                  <a:gd name="T105" fmla="*/ 1596 h 2170"/>
                  <a:gd name="T106" fmla="*/ 1481 w 2666"/>
                  <a:gd name="T107" fmla="*/ 1738 h 2170"/>
                  <a:gd name="T108" fmla="*/ 1339 w 2666"/>
                  <a:gd name="T109" fmla="*/ 1795 h 2170"/>
                  <a:gd name="T110" fmla="*/ 1212 w 2666"/>
                  <a:gd name="T111" fmla="*/ 1852 h 2170"/>
                  <a:gd name="T112" fmla="*/ 1098 w 2666"/>
                  <a:gd name="T113" fmla="*/ 1908 h 2170"/>
                  <a:gd name="T114" fmla="*/ 539 w 2666"/>
                  <a:gd name="T115" fmla="*/ 2093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63"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64"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65" name="Freeform 45"/>
              <p:cNvSpPr>
                <a:spLocks/>
              </p:cNvSpPr>
              <p:nvPr/>
            </p:nvSpPr>
            <p:spPr bwMode="auto">
              <a:xfrm>
                <a:off x="6311" y="2169"/>
                <a:ext cx="1475" cy="1512"/>
              </a:xfrm>
              <a:custGeom>
                <a:avLst/>
                <a:gdLst>
                  <a:gd name="T0" fmla="*/ 894 w 1475"/>
                  <a:gd name="T1" fmla="*/ 30 h 1603"/>
                  <a:gd name="T2" fmla="*/ 964 w 1475"/>
                  <a:gd name="T3" fmla="*/ 38 h 1603"/>
                  <a:gd name="T4" fmla="*/ 1021 w 1475"/>
                  <a:gd name="T5" fmla="*/ 75 h 1603"/>
                  <a:gd name="T6" fmla="*/ 1035 w 1475"/>
                  <a:gd name="T7" fmla="*/ 97 h 1603"/>
                  <a:gd name="T8" fmla="*/ 1035 w 1475"/>
                  <a:gd name="T9" fmla="*/ 134 h 1603"/>
                  <a:gd name="T10" fmla="*/ 1035 w 1475"/>
                  <a:gd name="T11" fmla="*/ 164 h 1603"/>
                  <a:gd name="T12" fmla="*/ 1021 w 1475"/>
                  <a:gd name="T13" fmla="*/ 192 h 1603"/>
                  <a:gd name="T14" fmla="*/ 1007 w 1475"/>
                  <a:gd name="T15" fmla="*/ 229 h 1603"/>
                  <a:gd name="T16" fmla="*/ 979 w 1475"/>
                  <a:gd name="T17" fmla="*/ 255 h 1603"/>
                  <a:gd name="T18" fmla="*/ 1007 w 1475"/>
                  <a:gd name="T19" fmla="*/ 291 h 1603"/>
                  <a:gd name="T20" fmla="*/ 1064 w 1475"/>
                  <a:gd name="T21" fmla="*/ 244 h 1603"/>
                  <a:gd name="T22" fmla="*/ 1120 w 1475"/>
                  <a:gd name="T23" fmla="*/ 224 h 1603"/>
                  <a:gd name="T24" fmla="*/ 1191 w 1475"/>
                  <a:gd name="T25" fmla="*/ 224 h 1603"/>
                  <a:gd name="T26" fmla="*/ 1248 w 1475"/>
                  <a:gd name="T27" fmla="*/ 229 h 1603"/>
                  <a:gd name="T28" fmla="*/ 1305 w 1475"/>
                  <a:gd name="T29" fmla="*/ 229 h 1603"/>
                  <a:gd name="T30" fmla="*/ 1404 w 1475"/>
                  <a:gd name="T31" fmla="*/ 216 h 1603"/>
                  <a:gd name="T32" fmla="*/ 1475 w 1475"/>
                  <a:gd name="T33" fmla="*/ 216 h 1603"/>
                  <a:gd name="T34" fmla="*/ 1461 w 1475"/>
                  <a:gd name="T35" fmla="*/ 255 h 1603"/>
                  <a:gd name="T36" fmla="*/ 1418 w 1475"/>
                  <a:gd name="T37" fmla="*/ 328 h 1603"/>
                  <a:gd name="T38" fmla="*/ 1248 w 1475"/>
                  <a:gd name="T39" fmla="*/ 380 h 1603"/>
                  <a:gd name="T40" fmla="*/ 1177 w 1475"/>
                  <a:gd name="T41" fmla="*/ 380 h 1603"/>
                  <a:gd name="T42" fmla="*/ 1177 w 1475"/>
                  <a:gd name="T43" fmla="*/ 388 h 1603"/>
                  <a:gd name="T44" fmla="*/ 1248 w 1475"/>
                  <a:gd name="T45" fmla="*/ 417 h 1603"/>
                  <a:gd name="T46" fmla="*/ 1291 w 1475"/>
                  <a:gd name="T47" fmla="*/ 440 h 1603"/>
                  <a:gd name="T48" fmla="*/ 1234 w 1475"/>
                  <a:gd name="T49" fmla="*/ 485 h 1603"/>
                  <a:gd name="T50" fmla="*/ 1149 w 1475"/>
                  <a:gd name="T51" fmla="*/ 515 h 1603"/>
                  <a:gd name="T52" fmla="*/ 1064 w 1475"/>
                  <a:gd name="T53" fmla="*/ 552 h 1603"/>
                  <a:gd name="T54" fmla="*/ 1007 w 1475"/>
                  <a:gd name="T55" fmla="*/ 582 h 1603"/>
                  <a:gd name="T56" fmla="*/ 950 w 1475"/>
                  <a:gd name="T57" fmla="*/ 582 h 1603"/>
                  <a:gd name="T58" fmla="*/ 908 w 1475"/>
                  <a:gd name="T59" fmla="*/ 589 h 1603"/>
                  <a:gd name="T60" fmla="*/ 879 w 1475"/>
                  <a:gd name="T61" fmla="*/ 620 h 1603"/>
                  <a:gd name="T62" fmla="*/ 794 w 1475"/>
                  <a:gd name="T63" fmla="*/ 723 h 1603"/>
                  <a:gd name="T64" fmla="*/ 738 w 1475"/>
                  <a:gd name="T65" fmla="*/ 783 h 1603"/>
                  <a:gd name="T66" fmla="*/ 624 w 1475"/>
                  <a:gd name="T67" fmla="*/ 821 h 1603"/>
                  <a:gd name="T68" fmla="*/ 567 w 1475"/>
                  <a:gd name="T69" fmla="*/ 821 h 1603"/>
                  <a:gd name="T70" fmla="*/ 496 w 1475"/>
                  <a:gd name="T71" fmla="*/ 806 h 1603"/>
                  <a:gd name="T72" fmla="*/ 511 w 1475"/>
                  <a:gd name="T73" fmla="*/ 821 h 1603"/>
                  <a:gd name="T74" fmla="*/ 525 w 1475"/>
                  <a:gd name="T75" fmla="*/ 828 h 1603"/>
                  <a:gd name="T76" fmla="*/ 454 w 1475"/>
                  <a:gd name="T77" fmla="*/ 821 h 1603"/>
                  <a:gd name="T78" fmla="*/ 411 w 1475"/>
                  <a:gd name="T79" fmla="*/ 821 h 1603"/>
                  <a:gd name="T80" fmla="*/ 284 w 1475"/>
                  <a:gd name="T81" fmla="*/ 828 h 1603"/>
                  <a:gd name="T82" fmla="*/ 184 w 1475"/>
                  <a:gd name="T83" fmla="*/ 843 h 1603"/>
                  <a:gd name="T84" fmla="*/ 14 w 1475"/>
                  <a:gd name="T85" fmla="*/ 731 h 1603"/>
                  <a:gd name="T86" fmla="*/ 43 w 1475"/>
                  <a:gd name="T87" fmla="*/ 440 h 1603"/>
                  <a:gd name="T88" fmla="*/ 57 w 1475"/>
                  <a:gd name="T89" fmla="*/ 244 h 1603"/>
                  <a:gd name="T90" fmla="*/ 142 w 1475"/>
                  <a:gd name="T91" fmla="*/ 149 h 1603"/>
                  <a:gd name="T92" fmla="*/ 326 w 1475"/>
                  <a:gd name="T93" fmla="*/ 142 h 1603"/>
                  <a:gd name="T94" fmla="*/ 369 w 1475"/>
                  <a:gd name="T95" fmla="*/ 260 h 1603"/>
                  <a:gd name="T96" fmla="*/ 411 w 1475"/>
                  <a:gd name="T97" fmla="*/ 306 h 1603"/>
                  <a:gd name="T98" fmla="*/ 496 w 1475"/>
                  <a:gd name="T99" fmla="*/ 343 h 1603"/>
                  <a:gd name="T100" fmla="*/ 567 w 1475"/>
                  <a:gd name="T101" fmla="*/ 321 h 1603"/>
                  <a:gd name="T102" fmla="*/ 610 w 1475"/>
                  <a:gd name="T103" fmla="*/ 240 h 1603"/>
                  <a:gd name="T104" fmla="*/ 638 w 1475"/>
                  <a:gd name="T105" fmla="*/ 187 h 1603"/>
                  <a:gd name="T106" fmla="*/ 596 w 1475"/>
                  <a:gd name="T107" fmla="*/ 142 h 1603"/>
                  <a:gd name="T108" fmla="*/ 695 w 1475"/>
                  <a:gd name="T109" fmla="*/ 142 h 1603"/>
                  <a:gd name="T110" fmla="*/ 879 w 1475"/>
                  <a:gd name="T111" fmla="*/ 149 h 1603"/>
                  <a:gd name="T112" fmla="*/ 908 w 1475"/>
                  <a:gd name="T113" fmla="*/ 111 h 1603"/>
                  <a:gd name="T114" fmla="*/ 851 w 1475"/>
                  <a:gd name="T115" fmla="*/ 105 h 1603"/>
                  <a:gd name="T116" fmla="*/ 894 w 1475"/>
                  <a:gd name="T117" fmla="*/ 97 h 1603"/>
                  <a:gd name="T118" fmla="*/ 865 w 1475"/>
                  <a:gd name="T119" fmla="*/ 82 h 1603"/>
                  <a:gd name="T120" fmla="*/ 894 w 1475"/>
                  <a:gd name="T121" fmla="*/ 52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66" name="Freeform 44"/>
              <p:cNvSpPr>
                <a:spLocks/>
              </p:cNvSpPr>
              <p:nvPr/>
            </p:nvSpPr>
            <p:spPr bwMode="auto">
              <a:xfrm>
                <a:off x="4381" y="4116"/>
                <a:ext cx="994" cy="1317"/>
              </a:xfrm>
              <a:custGeom>
                <a:avLst/>
                <a:gdLst>
                  <a:gd name="T0" fmla="*/ 973 w 993"/>
                  <a:gd name="T1" fmla="*/ 156 h 1319"/>
                  <a:gd name="T2" fmla="*/ 958 w 993"/>
                  <a:gd name="T3" fmla="*/ 212 h 1319"/>
                  <a:gd name="T4" fmla="*/ 902 w 993"/>
                  <a:gd name="T5" fmla="*/ 374 h 1319"/>
                  <a:gd name="T6" fmla="*/ 888 w 993"/>
                  <a:gd name="T7" fmla="*/ 417 h 1319"/>
                  <a:gd name="T8" fmla="*/ 873 w 993"/>
                  <a:gd name="T9" fmla="*/ 488 h 1319"/>
                  <a:gd name="T10" fmla="*/ 859 w 993"/>
                  <a:gd name="T11" fmla="*/ 559 h 1319"/>
                  <a:gd name="T12" fmla="*/ 845 w 993"/>
                  <a:gd name="T13" fmla="*/ 587 h 1319"/>
                  <a:gd name="T14" fmla="*/ 845 w 993"/>
                  <a:gd name="T15" fmla="*/ 616 h 1319"/>
                  <a:gd name="T16" fmla="*/ 831 w 993"/>
                  <a:gd name="T17" fmla="*/ 644 h 1319"/>
                  <a:gd name="T18" fmla="*/ 817 w 993"/>
                  <a:gd name="T19" fmla="*/ 715 h 1319"/>
                  <a:gd name="T20" fmla="*/ 788 w 993"/>
                  <a:gd name="T21" fmla="*/ 786 h 1319"/>
                  <a:gd name="T22" fmla="*/ 788 w 993"/>
                  <a:gd name="T23" fmla="*/ 828 h 1319"/>
                  <a:gd name="T24" fmla="*/ 774 w 993"/>
                  <a:gd name="T25" fmla="*/ 857 h 1319"/>
                  <a:gd name="T26" fmla="*/ 774 w 993"/>
                  <a:gd name="T27" fmla="*/ 885 h 1319"/>
                  <a:gd name="T28" fmla="*/ 760 w 993"/>
                  <a:gd name="T29" fmla="*/ 899 h 1319"/>
                  <a:gd name="T30" fmla="*/ 760 w 993"/>
                  <a:gd name="T31" fmla="*/ 928 h 1319"/>
                  <a:gd name="T32" fmla="*/ 746 w 993"/>
                  <a:gd name="T33" fmla="*/ 942 h 1319"/>
                  <a:gd name="T34" fmla="*/ 746 w 993"/>
                  <a:gd name="T35" fmla="*/ 956 h 1319"/>
                  <a:gd name="T36" fmla="*/ 746 w 993"/>
                  <a:gd name="T37" fmla="*/ 982 h 1319"/>
                  <a:gd name="T38" fmla="*/ 732 w 993"/>
                  <a:gd name="T39" fmla="*/ 1005 h 1319"/>
                  <a:gd name="T40" fmla="*/ 732 w 993"/>
                  <a:gd name="T41" fmla="*/ 1019 h 1319"/>
                  <a:gd name="T42" fmla="*/ 717 w 993"/>
                  <a:gd name="T43" fmla="*/ 1047 h 1319"/>
                  <a:gd name="T44" fmla="*/ 703 w 993"/>
                  <a:gd name="T45" fmla="*/ 1090 h 1319"/>
                  <a:gd name="T46" fmla="*/ 703 w 993"/>
                  <a:gd name="T47" fmla="*/ 1118 h 1319"/>
                  <a:gd name="T48" fmla="*/ 689 w 993"/>
                  <a:gd name="T49" fmla="*/ 1147 h 1319"/>
                  <a:gd name="T50" fmla="*/ 661 w 993"/>
                  <a:gd name="T51" fmla="*/ 1175 h 1319"/>
                  <a:gd name="T52" fmla="*/ 632 w 993"/>
                  <a:gd name="T53" fmla="*/ 1203 h 1319"/>
                  <a:gd name="T54" fmla="*/ 604 w 993"/>
                  <a:gd name="T55" fmla="*/ 1246 h 1319"/>
                  <a:gd name="T56" fmla="*/ 604 w 993"/>
                  <a:gd name="T57" fmla="*/ 1260 h 1319"/>
                  <a:gd name="T58" fmla="*/ 576 w 993"/>
                  <a:gd name="T59" fmla="*/ 1274 h 1319"/>
                  <a:gd name="T60" fmla="*/ 561 w 993"/>
                  <a:gd name="T61" fmla="*/ 1288 h 1319"/>
                  <a:gd name="T62" fmla="*/ 533 w 993"/>
                  <a:gd name="T63" fmla="*/ 1303 h 1319"/>
                  <a:gd name="T64" fmla="*/ 505 w 993"/>
                  <a:gd name="T65" fmla="*/ 1303 h 1319"/>
                  <a:gd name="T66" fmla="*/ 468 w 993"/>
                  <a:gd name="T67" fmla="*/ 1303 h 1319"/>
                  <a:gd name="T68" fmla="*/ 426 w 993"/>
                  <a:gd name="T69" fmla="*/ 1303 h 1319"/>
                  <a:gd name="T70" fmla="*/ 397 w 993"/>
                  <a:gd name="T71" fmla="*/ 1303 h 1319"/>
                  <a:gd name="T72" fmla="*/ 241 w 993"/>
                  <a:gd name="T73" fmla="*/ 1246 h 1319"/>
                  <a:gd name="T74" fmla="*/ 213 w 993"/>
                  <a:gd name="T75" fmla="*/ 1246 h 1319"/>
                  <a:gd name="T76" fmla="*/ 156 w 993"/>
                  <a:gd name="T77" fmla="*/ 1218 h 1319"/>
                  <a:gd name="T78" fmla="*/ 114 w 993"/>
                  <a:gd name="T79" fmla="*/ 1203 h 1319"/>
                  <a:gd name="T80" fmla="*/ 100 w 993"/>
                  <a:gd name="T81" fmla="*/ 1203 h 1319"/>
                  <a:gd name="T82" fmla="*/ 85 w 993"/>
                  <a:gd name="T83" fmla="*/ 1203 h 1319"/>
                  <a:gd name="T84" fmla="*/ 57 w 993"/>
                  <a:gd name="T85" fmla="*/ 1189 h 1319"/>
                  <a:gd name="T86" fmla="*/ 14 w 993"/>
                  <a:gd name="T87" fmla="*/ 1175 h 1319"/>
                  <a:gd name="T88" fmla="*/ 0 w 993"/>
                  <a:gd name="T89" fmla="*/ 1161 h 1319"/>
                  <a:gd name="T90" fmla="*/ 57 w 993"/>
                  <a:gd name="T91" fmla="*/ 1005 h 1319"/>
                  <a:gd name="T92" fmla="*/ 57 w 993"/>
                  <a:gd name="T93" fmla="*/ 970 h 1319"/>
                  <a:gd name="T94" fmla="*/ 128 w 993"/>
                  <a:gd name="T95" fmla="*/ 956 h 1319"/>
                  <a:gd name="T96" fmla="*/ 156 w 993"/>
                  <a:gd name="T97" fmla="*/ 743 h 1319"/>
                  <a:gd name="T98" fmla="*/ 170 w 993"/>
                  <a:gd name="T99" fmla="*/ 672 h 1319"/>
                  <a:gd name="T100" fmla="*/ 185 w 993"/>
                  <a:gd name="T101" fmla="*/ 460 h 1319"/>
                  <a:gd name="T102" fmla="*/ 284 w 993"/>
                  <a:gd name="T103" fmla="*/ 389 h 1319"/>
                  <a:gd name="T104" fmla="*/ 383 w 993"/>
                  <a:gd name="T105" fmla="*/ 403 h 1319"/>
                  <a:gd name="T106" fmla="*/ 440 w 993"/>
                  <a:gd name="T107" fmla="*/ 403 h 1319"/>
                  <a:gd name="T108" fmla="*/ 519 w 993"/>
                  <a:gd name="T109" fmla="*/ 198 h 1319"/>
                  <a:gd name="T110" fmla="*/ 547 w 993"/>
                  <a:gd name="T111" fmla="*/ 0 h 1319"/>
                  <a:gd name="T112" fmla="*/ 746 w 993"/>
                  <a:gd name="T113" fmla="*/ 28 h 1319"/>
                  <a:gd name="T114" fmla="*/ 817 w 993"/>
                  <a:gd name="T115" fmla="*/ 42 h 1319"/>
                  <a:gd name="T116" fmla="*/ 930 w 993"/>
                  <a:gd name="T117" fmla="*/ 56 h 1319"/>
                  <a:gd name="T118" fmla="*/ 987 w 993"/>
                  <a:gd name="T119" fmla="*/ 85 h 1319"/>
                  <a:gd name="T120" fmla="*/ 987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67"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solidFill>
                    <a:prstClr val="black"/>
                  </a:solidFill>
                </a:endParaRPr>
              </a:p>
            </p:txBody>
          </p:sp>
          <p:sp>
            <p:nvSpPr>
              <p:cNvPr id="68"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69" name="Freeform 41"/>
              <p:cNvSpPr>
                <a:spLocks/>
              </p:cNvSpPr>
              <p:nvPr/>
            </p:nvSpPr>
            <p:spPr bwMode="auto">
              <a:xfrm>
                <a:off x="5262" y="3773"/>
                <a:ext cx="1205" cy="832"/>
              </a:xfrm>
              <a:custGeom>
                <a:avLst/>
                <a:gdLst>
                  <a:gd name="T0" fmla="*/ 723 w 1205"/>
                  <a:gd name="T1" fmla="*/ 73 h 865"/>
                  <a:gd name="T2" fmla="*/ 751 w 1205"/>
                  <a:gd name="T3" fmla="*/ 82 h 865"/>
                  <a:gd name="T4" fmla="*/ 822 w 1205"/>
                  <a:gd name="T5" fmla="*/ 82 h 865"/>
                  <a:gd name="T6" fmla="*/ 865 w 1205"/>
                  <a:gd name="T7" fmla="*/ 90 h 865"/>
                  <a:gd name="T8" fmla="*/ 936 w 1205"/>
                  <a:gd name="T9" fmla="*/ 109 h 865"/>
                  <a:gd name="T10" fmla="*/ 1021 w 1205"/>
                  <a:gd name="T11" fmla="*/ 127 h 865"/>
                  <a:gd name="T12" fmla="*/ 1205 w 1205"/>
                  <a:gd name="T13" fmla="*/ 163 h 865"/>
                  <a:gd name="T14" fmla="*/ 1191 w 1205"/>
                  <a:gd name="T15" fmla="*/ 199 h 865"/>
                  <a:gd name="T16" fmla="*/ 1205 w 1205"/>
                  <a:gd name="T17" fmla="*/ 209 h 865"/>
                  <a:gd name="T18" fmla="*/ 1205 w 1205"/>
                  <a:gd name="T19" fmla="*/ 227 h 865"/>
                  <a:gd name="T20" fmla="*/ 1191 w 1205"/>
                  <a:gd name="T21" fmla="*/ 255 h 865"/>
                  <a:gd name="T22" fmla="*/ 1177 w 1205"/>
                  <a:gd name="T23" fmla="*/ 280 h 865"/>
                  <a:gd name="T24" fmla="*/ 1163 w 1205"/>
                  <a:gd name="T25" fmla="*/ 309 h 865"/>
                  <a:gd name="T26" fmla="*/ 1163 w 1205"/>
                  <a:gd name="T27" fmla="*/ 363 h 865"/>
                  <a:gd name="T28" fmla="*/ 1163 w 1205"/>
                  <a:gd name="T29" fmla="*/ 390 h 865"/>
                  <a:gd name="T30" fmla="*/ 1148 w 1205"/>
                  <a:gd name="T31" fmla="*/ 408 h 865"/>
                  <a:gd name="T32" fmla="*/ 1134 w 1205"/>
                  <a:gd name="T33" fmla="*/ 445 h 865"/>
                  <a:gd name="T34" fmla="*/ 992 w 1205"/>
                  <a:gd name="T35" fmla="*/ 481 h 865"/>
                  <a:gd name="T36" fmla="*/ 950 w 1205"/>
                  <a:gd name="T37" fmla="*/ 551 h 865"/>
                  <a:gd name="T38" fmla="*/ 921 w 1205"/>
                  <a:gd name="T39" fmla="*/ 545 h 865"/>
                  <a:gd name="T40" fmla="*/ 893 w 1205"/>
                  <a:gd name="T41" fmla="*/ 545 h 865"/>
                  <a:gd name="T42" fmla="*/ 851 w 1205"/>
                  <a:gd name="T43" fmla="*/ 545 h 865"/>
                  <a:gd name="T44" fmla="*/ 822 w 1205"/>
                  <a:gd name="T45" fmla="*/ 545 h 865"/>
                  <a:gd name="T46" fmla="*/ 765 w 1205"/>
                  <a:gd name="T47" fmla="*/ 535 h 865"/>
                  <a:gd name="T48" fmla="*/ 737 w 1205"/>
                  <a:gd name="T49" fmla="*/ 535 h 865"/>
                  <a:gd name="T50" fmla="*/ 723 w 1205"/>
                  <a:gd name="T51" fmla="*/ 535 h 865"/>
                  <a:gd name="T52" fmla="*/ 680 w 1205"/>
                  <a:gd name="T53" fmla="*/ 535 h 865"/>
                  <a:gd name="T54" fmla="*/ 652 w 1205"/>
                  <a:gd name="T55" fmla="*/ 526 h 865"/>
                  <a:gd name="T56" fmla="*/ 581 w 1205"/>
                  <a:gd name="T57" fmla="*/ 526 h 865"/>
                  <a:gd name="T58" fmla="*/ 496 w 1205"/>
                  <a:gd name="T59" fmla="*/ 517 h 865"/>
                  <a:gd name="T60" fmla="*/ 468 w 1205"/>
                  <a:gd name="T61" fmla="*/ 517 h 865"/>
                  <a:gd name="T62" fmla="*/ 425 w 1205"/>
                  <a:gd name="T63" fmla="*/ 517 h 865"/>
                  <a:gd name="T64" fmla="*/ 397 w 1205"/>
                  <a:gd name="T65" fmla="*/ 517 h 865"/>
                  <a:gd name="T66" fmla="*/ 312 w 1205"/>
                  <a:gd name="T67" fmla="*/ 508 h 865"/>
                  <a:gd name="T68" fmla="*/ 283 w 1205"/>
                  <a:gd name="T69" fmla="*/ 508 h 865"/>
                  <a:gd name="T70" fmla="*/ 198 w 1205"/>
                  <a:gd name="T71" fmla="*/ 517 h 865"/>
                  <a:gd name="T72" fmla="*/ 113 w 1205"/>
                  <a:gd name="T73" fmla="*/ 517 h 865"/>
                  <a:gd name="T74" fmla="*/ 85 w 1205"/>
                  <a:gd name="T75" fmla="*/ 517 h 865"/>
                  <a:gd name="T76" fmla="*/ 70 w 1205"/>
                  <a:gd name="T77" fmla="*/ 517 h 865"/>
                  <a:gd name="T78" fmla="*/ 42 w 1205"/>
                  <a:gd name="T79" fmla="*/ 517 h 865"/>
                  <a:gd name="T80" fmla="*/ 14 w 1205"/>
                  <a:gd name="T81" fmla="*/ 517 h 865"/>
                  <a:gd name="T82" fmla="*/ 0 w 1205"/>
                  <a:gd name="T83" fmla="*/ 499 h 865"/>
                  <a:gd name="T84" fmla="*/ 28 w 1205"/>
                  <a:gd name="T85" fmla="*/ 463 h 865"/>
                  <a:gd name="T86" fmla="*/ 85 w 1205"/>
                  <a:gd name="T87" fmla="*/ 336 h 865"/>
                  <a:gd name="T88" fmla="*/ 99 w 1205"/>
                  <a:gd name="T89" fmla="*/ 290 h 865"/>
                  <a:gd name="T90" fmla="*/ 113 w 1205"/>
                  <a:gd name="T91" fmla="*/ 263 h 865"/>
                  <a:gd name="T92" fmla="*/ 141 w 1205"/>
                  <a:gd name="T93" fmla="*/ 182 h 865"/>
                  <a:gd name="T94" fmla="*/ 141 w 1205"/>
                  <a:gd name="T95" fmla="*/ 154 h 865"/>
                  <a:gd name="T96" fmla="*/ 141 w 1205"/>
                  <a:gd name="T97" fmla="*/ 127 h 865"/>
                  <a:gd name="T98" fmla="*/ 141 w 1205"/>
                  <a:gd name="T99" fmla="*/ 109 h 865"/>
                  <a:gd name="T100" fmla="*/ 141 w 1205"/>
                  <a:gd name="T101" fmla="*/ 73 h 865"/>
                  <a:gd name="T102" fmla="*/ 269 w 1205"/>
                  <a:gd name="T103" fmla="*/ 63 h 865"/>
                  <a:gd name="T104" fmla="*/ 354 w 1205"/>
                  <a:gd name="T105" fmla="*/ 63 h 865"/>
                  <a:gd name="T106" fmla="*/ 368 w 1205"/>
                  <a:gd name="T107" fmla="*/ 46 h 865"/>
                  <a:gd name="T108" fmla="*/ 368 w 1205"/>
                  <a:gd name="T109" fmla="*/ 13 h 865"/>
                  <a:gd name="T110" fmla="*/ 581 w 1205"/>
                  <a:gd name="T111" fmla="*/ 63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70"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71" name="Freeform 39"/>
              <p:cNvSpPr>
                <a:spLocks/>
              </p:cNvSpPr>
              <p:nvPr/>
            </p:nvSpPr>
            <p:spPr bwMode="auto">
              <a:xfrm>
                <a:off x="2779" y="2823"/>
                <a:ext cx="1065" cy="1148"/>
              </a:xfrm>
              <a:custGeom>
                <a:avLst/>
                <a:gdLst>
                  <a:gd name="T0" fmla="*/ 618 w 1063"/>
                  <a:gd name="T1" fmla="*/ 212 h 1149"/>
                  <a:gd name="T2" fmla="*/ 646 w 1063"/>
                  <a:gd name="T3" fmla="*/ 227 h 1149"/>
                  <a:gd name="T4" fmla="*/ 660 w 1063"/>
                  <a:gd name="T5" fmla="*/ 241 h 1149"/>
                  <a:gd name="T6" fmla="*/ 774 w 1063"/>
                  <a:gd name="T7" fmla="*/ 297 h 1149"/>
                  <a:gd name="T8" fmla="*/ 838 w 1063"/>
                  <a:gd name="T9" fmla="*/ 283 h 1149"/>
                  <a:gd name="T10" fmla="*/ 909 w 1063"/>
                  <a:gd name="T11" fmla="*/ 241 h 1149"/>
                  <a:gd name="T12" fmla="*/ 966 w 1063"/>
                  <a:gd name="T13" fmla="*/ 198 h 1149"/>
                  <a:gd name="T14" fmla="*/ 1065 w 1063"/>
                  <a:gd name="T15" fmla="*/ 184 h 1149"/>
                  <a:gd name="T16" fmla="*/ 1065 w 1063"/>
                  <a:gd name="T17" fmla="*/ 198 h 1149"/>
                  <a:gd name="T18" fmla="*/ 1051 w 1063"/>
                  <a:gd name="T19" fmla="*/ 241 h 1149"/>
                  <a:gd name="T20" fmla="*/ 1037 w 1063"/>
                  <a:gd name="T21" fmla="*/ 283 h 1149"/>
                  <a:gd name="T22" fmla="*/ 1023 w 1063"/>
                  <a:gd name="T23" fmla="*/ 297 h 1149"/>
                  <a:gd name="T24" fmla="*/ 1023 w 1063"/>
                  <a:gd name="T25" fmla="*/ 340 h 1149"/>
                  <a:gd name="T26" fmla="*/ 1023 w 1063"/>
                  <a:gd name="T27" fmla="*/ 368 h 1149"/>
                  <a:gd name="T28" fmla="*/ 1037 w 1063"/>
                  <a:gd name="T29" fmla="*/ 397 h 1149"/>
                  <a:gd name="T30" fmla="*/ 1065 w 1063"/>
                  <a:gd name="T31" fmla="*/ 524 h 1149"/>
                  <a:gd name="T32" fmla="*/ 1079 w 1063"/>
                  <a:gd name="T33" fmla="*/ 567 h 1149"/>
                  <a:gd name="T34" fmla="*/ 1037 w 1063"/>
                  <a:gd name="T35" fmla="*/ 574 h 1149"/>
                  <a:gd name="T36" fmla="*/ 994 w 1063"/>
                  <a:gd name="T37" fmla="*/ 602 h 1149"/>
                  <a:gd name="T38" fmla="*/ 980 w 1063"/>
                  <a:gd name="T39" fmla="*/ 616 h 1149"/>
                  <a:gd name="T40" fmla="*/ 938 w 1063"/>
                  <a:gd name="T41" fmla="*/ 644 h 1149"/>
                  <a:gd name="T42" fmla="*/ 895 w 1063"/>
                  <a:gd name="T43" fmla="*/ 687 h 1149"/>
                  <a:gd name="T44" fmla="*/ 788 w 1063"/>
                  <a:gd name="T45" fmla="*/ 800 h 1149"/>
                  <a:gd name="T46" fmla="*/ 745 w 1063"/>
                  <a:gd name="T47" fmla="*/ 871 h 1149"/>
                  <a:gd name="T48" fmla="*/ 717 w 1063"/>
                  <a:gd name="T49" fmla="*/ 914 h 1149"/>
                  <a:gd name="T50" fmla="*/ 504 w 1063"/>
                  <a:gd name="T51" fmla="*/ 1084 h 1149"/>
                  <a:gd name="T52" fmla="*/ 376 w 1063"/>
                  <a:gd name="T53" fmla="*/ 1141 h 1149"/>
                  <a:gd name="T54" fmla="*/ 348 w 1063"/>
                  <a:gd name="T55" fmla="*/ 1084 h 1149"/>
                  <a:gd name="T56" fmla="*/ 255 w 1063"/>
                  <a:gd name="T57" fmla="*/ 970 h 1149"/>
                  <a:gd name="T58" fmla="*/ 241 w 1063"/>
                  <a:gd name="T59" fmla="*/ 942 h 1149"/>
                  <a:gd name="T60" fmla="*/ 241 w 1063"/>
                  <a:gd name="T61" fmla="*/ 942 h 1149"/>
                  <a:gd name="T62" fmla="*/ 241 w 1063"/>
                  <a:gd name="T63" fmla="*/ 928 h 1149"/>
                  <a:gd name="T64" fmla="*/ 227 w 1063"/>
                  <a:gd name="T65" fmla="*/ 914 h 1149"/>
                  <a:gd name="T66" fmla="*/ 227 w 1063"/>
                  <a:gd name="T67" fmla="*/ 914 h 1149"/>
                  <a:gd name="T68" fmla="*/ 212 w 1063"/>
                  <a:gd name="T69" fmla="*/ 899 h 1149"/>
                  <a:gd name="T70" fmla="*/ 170 w 1063"/>
                  <a:gd name="T71" fmla="*/ 871 h 1149"/>
                  <a:gd name="T72" fmla="*/ 113 w 1063"/>
                  <a:gd name="T73" fmla="*/ 871 h 1149"/>
                  <a:gd name="T74" fmla="*/ 71 w 1063"/>
                  <a:gd name="T75" fmla="*/ 857 h 1149"/>
                  <a:gd name="T76" fmla="*/ 14 w 1063"/>
                  <a:gd name="T77" fmla="*/ 843 h 1149"/>
                  <a:gd name="T78" fmla="*/ 14 w 1063"/>
                  <a:gd name="T79" fmla="*/ 814 h 1149"/>
                  <a:gd name="T80" fmla="*/ 28 w 1063"/>
                  <a:gd name="T81" fmla="*/ 758 h 1149"/>
                  <a:gd name="T82" fmla="*/ 71 w 1063"/>
                  <a:gd name="T83" fmla="*/ 630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6 w 1063"/>
                  <a:gd name="T103" fmla="*/ 42 h 1149"/>
                  <a:gd name="T104" fmla="*/ 447 w 1063"/>
                  <a:gd name="T105" fmla="*/ 0 h 1149"/>
                  <a:gd name="T106" fmla="*/ 504 w 1063"/>
                  <a:gd name="T107" fmla="*/ 71 h 1149"/>
                  <a:gd name="T108" fmla="*/ 532 w 1063"/>
                  <a:gd name="T109" fmla="*/ 113 h 1149"/>
                  <a:gd name="T110" fmla="*/ 547 w 1063"/>
                  <a:gd name="T111" fmla="*/ 127 h 1149"/>
                  <a:gd name="T112" fmla="*/ 575 w 1063"/>
                  <a:gd name="T113" fmla="*/ 156 h 1149"/>
                  <a:gd name="T114" fmla="*/ 575 w 1063"/>
                  <a:gd name="T115" fmla="*/ 156 h 1149"/>
                  <a:gd name="T116" fmla="*/ 589 w 1063"/>
                  <a:gd name="T117" fmla="*/ 184 h 1149"/>
                  <a:gd name="T118" fmla="*/ 618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72"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73"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74"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75"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grpSp>
        <p:sp>
          <p:nvSpPr>
            <p:cNvPr id="25" name="Text Box 33"/>
            <p:cNvSpPr txBox="1">
              <a:spLocks noChangeArrowheads="1"/>
            </p:cNvSpPr>
            <p:nvPr/>
          </p:nvSpPr>
          <p:spPr bwMode="auto">
            <a:xfrm>
              <a:off x="2800" y="1478"/>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6" name="Text Box 32"/>
            <p:cNvSpPr txBox="1">
              <a:spLocks noChangeArrowheads="1"/>
            </p:cNvSpPr>
            <p:nvPr/>
          </p:nvSpPr>
          <p:spPr bwMode="auto">
            <a:xfrm>
              <a:off x="4262" y="977"/>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7" name="Text Box 31"/>
            <p:cNvSpPr txBox="1">
              <a:spLocks noChangeArrowheads="1"/>
            </p:cNvSpPr>
            <p:nvPr/>
          </p:nvSpPr>
          <p:spPr bwMode="auto">
            <a:xfrm>
              <a:off x="1232" y="24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29" name="Text Box 30"/>
            <p:cNvSpPr txBox="1">
              <a:spLocks noChangeArrowheads="1"/>
            </p:cNvSpPr>
            <p:nvPr/>
          </p:nvSpPr>
          <p:spPr bwMode="auto">
            <a:xfrm>
              <a:off x="2522" y="26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1"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2" name="Text Box 28"/>
            <p:cNvSpPr txBox="1">
              <a:spLocks noChangeArrowheads="1"/>
            </p:cNvSpPr>
            <p:nvPr/>
          </p:nvSpPr>
          <p:spPr bwMode="auto">
            <a:xfrm>
              <a:off x="4299" y="196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3" name="Text Box 27"/>
            <p:cNvSpPr txBox="1">
              <a:spLocks noChangeArrowheads="1"/>
            </p:cNvSpPr>
            <p:nvPr/>
          </p:nvSpPr>
          <p:spPr bwMode="auto">
            <a:xfrm>
              <a:off x="4929" y="167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34" name="Text Box 26"/>
            <p:cNvSpPr txBox="1">
              <a:spLocks noChangeArrowheads="1"/>
            </p:cNvSpPr>
            <p:nvPr/>
          </p:nvSpPr>
          <p:spPr bwMode="auto">
            <a:xfrm>
              <a:off x="1076" y="340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5" name="Text Box 25"/>
            <p:cNvSpPr txBox="1">
              <a:spLocks noChangeArrowheads="1"/>
            </p:cNvSpPr>
            <p:nvPr/>
          </p:nvSpPr>
          <p:spPr bwMode="auto">
            <a:xfrm>
              <a:off x="2880"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6" name="Text Box 24"/>
            <p:cNvSpPr txBox="1">
              <a:spLocks noChangeArrowheads="1"/>
            </p:cNvSpPr>
            <p:nvPr/>
          </p:nvSpPr>
          <p:spPr bwMode="auto">
            <a:xfrm>
              <a:off x="3781" y="310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7" name="Text Box 23"/>
            <p:cNvSpPr txBox="1">
              <a:spLocks noChangeArrowheads="1"/>
            </p:cNvSpPr>
            <p:nvPr/>
          </p:nvSpPr>
          <p:spPr bwMode="auto">
            <a:xfrm>
              <a:off x="4861" y="2489"/>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8" name="Text Box 21"/>
            <p:cNvSpPr txBox="1">
              <a:spLocks noChangeArrowheads="1"/>
            </p:cNvSpPr>
            <p:nvPr/>
          </p:nvSpPr>
          <p:spPr bwMode="auto">
            <a:xfrm>
              <a:off x="1175" y="515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39" name="Text Box 20"/>
            <p:cNvSpPr txBox="1">
              <a:spLocks noChangeArrowheads="1"/>
            </p:cNvSpPr>
            <p:nvPr/>
          </p:nvSpPr>
          <p:spPr bwMode="auto">
            <a:xfrm>
              <a:off x="1908" y="366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0" name="Text Box 19"/>
            <p:cNvSpPr txBox="1">
              <a:spLocks noChangeArrowheads="1"/>
            </p:cNvSpPr>
            <p:nvPr/>
          </p:nvSpPr>
          <p:spPr bwMode="auto">
            <a:xfrm>
              <a:off x="2116" y="444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41" name="Text Box 18"/>
            <p:cNvSpPr txBox="1">
              <a:spLocks noChangeArrowheads="1"/>
            </p:cNvSpPr>
            <p:nvPr/>
          </p:nvSpPr>
          <p:spPr bwMode="auto">
            <a:xfrm>
              <a:off x="2997" y="452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2" name="Text Box 17"/>
            <p:cNvSpPr txBox="1">
              <a:spLocks noChangeArrowheads="1"/>
            </p:cNvSpPr>
            <p:nvPr/>
          </p:nvSpPr>
          <p:spPr bwMode="auto">
            <a:xfrm>
              <a:off x="3151" y="378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3" name="Text Box 16"/>
            <p:cNvSpPr txBox="1">
              <a:spLocks noChangeArrowheads="1"/>
            </p:cNvSpPr>
            <p:nvPr/>
          </p:nvSpPr>
          <p:spPr bwMode="auto">
            <a:xfrm>
              <a:off x="3889" y="3708"/>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5" name="Text Box 15"/>
            <p:cNvSpPr txBox="1">
              <a:spLocks noChangeArrowheads="1"/>
            </p:cNvSpPr>
            <p:nvPr/>
          </p:nvSpPr>
          <p:spPr bwMode="auto">
            <a:xfrm>
              <a:off x="4817"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6" name="Text Box 14"/>
            <p:cNvSpPr txBox="1">
              <a:spLocks noChangeArrowheads="1"/>
            </p:cNvSpPr>
            <p:nvPr/>
          </p:nvSpPr>
          <p:spPr bwMode="auto">
            <a:xfrm>
              <a:off x="4716" y="3973"/>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7"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8" name="Text Box 12"/>
            <p:cNvSpPr txBox="1">
              <a:spLocks noChangeArrowheads="1"/>
            </p:cNvSpPr>
            <p:nvPr/>
          </p:nvSpPr>
          <p:spPr bwMode="auto">
            <a:xfrm>
              <a:off x="3623" y="471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49" name="Text Box 11"/>
            <p:cNvSpPr txBox="1">
              <a:spLocks noChangeArrowheads="1"/>
            </p:cNvSpPr>
            <p:nvPr/>
          </p:nvSpPr>
          <p:spPr bwMode="auto">
            <a:xfrm>
              <a:off x="4104" y="5398"/>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50" name="Text Box 10"/>
            <p:cNvSpPr txBox="1">
              <a:spLocks noChangeArrowheads="1"/>
            </p:cNvSpPr>
            <p:nvPr/>
          </p:nvSpPr>
          <p:spPr bwMode="auto">
            <a:xfrm>
              <a:off x="5087" y="54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51"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grpSp>
      <p:sp>
        <p:nvSpPr>
          <p:cNvPr id="76" name="Text Box 6"/>
          <p:cNvSpPr txBox="1">
            <a:spLocks noChangeAspect="1" noChangeArrowheads="1"/>
          </p:cNvSpPr>
          <p:nvPr/>
        </p:nvSpPr>
        <p:spPr bwMode="auto">
          <a:xfrm>
            <a:off x="2595760" y="3180790"/>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第一区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77" name="Text Box 6"/>
          <p:cNvSpPr txBox="1">
            <a:spLocks noChangeAspect="1" noChangeArrowheads="1"/>
          </p:cNvSpPr>
          <p:nvPr/>
        </p:nvSpPr>
        <p:spPr bwMode="auto">
          <a:xfrm>
            <a:off x="1009959" y="4273805"/>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第二区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78" name="Text Box 6"/>
          <p:cNvSpPr txBox="1">
            <a:spLocks noChangeAspect="1" noChangeArrowheads="1"/>
          </p:cNvSpPr>
          <p:nvPr/>
        </p:nvSpPr>
        <p:spPr bwMode="auto">
          <a:xfrm>
            <a:off x="1513260" y="5667839"/>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第三区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79" name="Text Box 6"/>
          <p:cNvSpPr txBox="1">
            <a:spLocks noChangeAspect="1" noChangeArrowheads="1"/>
          </p:cNvSpPr>
          <p:nvPr/>
        </p:nvSpPr>
        <p:spPr bwMode="auto">
          <a:xfrm>
            <a:off x="2852849" y="5404932"/>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第四区</a:t>
            </a:r>
            <a:endParaRPr lang="ja-JP" altLang="en-US" sz="1100" dirty="0">
              <a:solidFill>
                <a:prstClr val="black"/>
              </a:solidFill>
              <a:latin typeface="Meiryo UI" pitchFamily="50" charset="-128"/>
              <a:ea typeface="Meiryo UI" pitchFamily="50" charset="-128"/>
              <a:cs typeface="Meiryo UI" pitchFamily="50" charset="-128"/>
            </a:endParaRPr>
          </a:p>
        </p:txBody>
      </p:sp>
      <p:graphicFrame>
        <p:nvGraphicFramePr>
          <p:cNvPr id="80" name="Group 425"/>
          <p:cNvGraphicFramePr>
            <a:graphicFrameLocks noGrp="1"/>
          </p:cNvGraphicFramePr>
          <p:nvPr>
            <p:extLst>
              <p:ext uri="{D42A27DB-BD31-4B8C-83A1-F6EECF244321}">
                <p14:modId xmlns:p14="http://schemas.microsoft.com/office/powerpoint/2010/main" val="1091240043"/>
              </p:ext>
            </p:extLst>
          </p:nvPr>
        </p:nvGraphicFramePr>
        <p:xfrm>
          <a:off x="4592788" y="620692"/>
          <a:ext cx="5182314" cy="1440161"/>
        </p:xfrm>
        <a:graphic>
          <a:graphicData uri="http://schemas.openxmlformats.org/drawingml/2006/table">
            <a:tbl>
              <a:tblPr/>
              <a:tblGrid>
                <a:gridCol w="257514"/>
                <a:gridCol w="1254826"/>
                <a:gridCol w="386774"/>
                <a:gridCol w="909370"/>
                <a:gridCol w="732230"/>
                <a:gridCol w="491906"/>
                <a:gridCol w="1149694"/>
              </a:tblGrid>
              <a:tr h="359099">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第一区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34283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852,349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787,233</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57.10</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3,240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334842">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9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40339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2,010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1,566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81" name="Group 425"/>
          <p:cNvGraphicFramePr>
            <a:graphicFrameLocks noGrp="1"/>
          </p:cNvGraphicFramePr>
          <p:nvPr>
            <p:extLst>
              <p:ext uri="{D42A27DB-BD31-4B8C-83A1-F6EECF244321}">
                <p14:modId xmlns:p14="http://schemas.microsoft.com/office/powerpoint/2010/main" val="3006260334"/>
              </p:ext>
            </p:extLst>
          </p:nvPr>
        </p:nvGraphicFramePr>
        <p:xfrm>
          <a:off x="4592788" y="2137686"/>
          <a:ext cx="5182314" cy="1440161"/>
        </p:xfrm>
        <a:graphic>
          <a:graphicData uri="http://schemas.openxmlformats.org/drawingml/2006/table">
            <a:tbl>
              <a:tblPr/>
              <a:tblGrid>
                <a:gridCol w="257514"/>
                <a:gridCol w="1254826"/>
                <a:gridCol w="386774"/>
                <a:gridCol w="909370"/>
                <a:gridCol w="732230"/>
                <a:gridCol w="491906"/>
                <a:gridCol w="1149694"/>
              </a:tblGrid>
              <a:tr h="359099">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第二区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34283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492,866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444,351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58.64</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2,010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334842">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9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40339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1,180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東大阪市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1,039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2,400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82" name="Group 425"/>
          <p:cNvGraphicFramePr>
            <a:graphicFrameLocks noGrp="1"/>
          </p:cNvGraphicFramePr>
          <p:nvPr>
            <p:extLst>
              <p:ext uri="{D42A27DB-BD31-4B8C-83A1-F6EECF244321}">
                <p14:modId xmlns:p14="http://schemas.microsoft.com/office/powerpoint/2010/main" val="1459354230"/>
              </p:ext>
            </p:extLst>
          </p:nvPr>
        </p:nvGraphicFramePr>
        <p:xfrm>
          <a:off x="4592788" y="3646566"/>
          <a:ext cx="5182314" cy="1440161"/>
        </p:xfrm>
        <a:graphic>
          <a:graphicData uri="http://schemas.openxmlformats.org/drawingml/2006/table">
            <a:tbl>
              <a:tblPr/>
              <a:tblGrid>
                <a:gridCol w="257514"/>
                <a:gridCol w="1254826"/>
                <a:gridCol w="386774"/>
                <a:gridCol w="909370"/>
                <a:gridCol w="732230"/>
                <a:gridCol w="491906"/>
                <a:gridCol w="1149694"/>
              </a:tblGrid>
              <a:tr h="359099">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第三区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34283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709,516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623,666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65.28</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3,170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334842">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9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40339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1,930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664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83" name="Group 425"/>
          <p:cNvGraphicFramePr>
            <a:graphicFrameLocks noGrp="1"/>
          </p:cNvGraphicFramePr>
          <p:nvPr>
            <p:extLst>
              <p:ext uri="{D42A27DB-BD31-4B8C-83A1-F6EECF244321}">
                <p14:modId xmlns:p14="http://schemas.microsoft.com/office/powerpoint/2010/main" val="567504338"/>
              </p:ext>
            </p:extLst>
          </p:nvPr>
        </p:nvGraphicFramePr>
        <p:xfrm>
          <a:off x="4592788" y="5160125"/>
          <a:ext cx="5182314" cy="1440161"/>
        </p:xfrm>
        <a:graphic>
          <a:graphicData uri="http://schemas.openxmlformats.org/drawingml/2006/table">
            <a:tbl>
              <a:tblPr/>
              <a:tblGrid>
                <a:gridCol w="257514"/>
                <a:gridCol w="1254826"/>
                <a:gridCol w="386774"/>
                <a:gridCol w="909370"/>
                <a:gridCol w="732230"/>
                <a:gridCol w="491906"/>
                <a:gridCol w="1149694"/>
              </a:tblGrid>
              <a:tr h="359099">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第四区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34283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636,454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554,067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44.22</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2,660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334842">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9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7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0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40339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1,629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7,411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sp>
        <p:nvSpPr>
          <p:cNvPr id="13" name="正方形/長方形 27"/>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３０</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84" name="テキスト ボックス 83"/>
          <p:cNvSpPr txBox="1"/>
          <p:nvPr/>
        </p:nvSpPr>
        <p:spPr>
          <a:xfrm>
            <a:off x="186866" y="2302630"/>
            <a:ext cx="261655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第一区～第四区は仮称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北に位置する区から順に番号を付番</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0156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5"/>
          <p:cNvSpPr txBox="1">
            <a:spLocks noChangeArrowheads="1"/>
          </p:cNvSpPr>
          <p:nvPr/>
        </p:nvSpPr>
        <p:spPr bwMode="auto">
          <a:xfrm>
            <a:off x="-14294" y="476672"/>
            <a:ext cx="30221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b="1" dirty="0" smtClean="0">
                <a:solidFill>
                  <a:prstClr val="black"/>
                </a:solidFill>
                <a:latin typeface="Meiryo UI" pitchFamily="50" charset="-128"/>
                <a:ea typeface="Meiryo UI" pitchFamily="50" charset="-128"/>
                <a:cs typeface="Meiryo UI" pitchFamily="50" charset="-128"/>
              </a:rPr>
              <a:t>　</a:t>
            </a:r>
            <a:r>
              <a:rPr lang="en-US" altLang="ja-JP" sz="1600" b="1" dirty="0" smtClean="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試案Ｂ（４区Ｂ案）</a:t>
            </a:r>
            <a:r>
              <a:rPr lang="en-US" altLang="ja-JP" sz="1600" b="1" dirty="0" smtClean="0">
                <a:solidFill>
                  <a:prstClr val="black"/>
                </a:solidFill>
                <a:latin typeface="Meiryo UI" pitchFamily="50" charset="-128"/>
                <a:ea typeface="Meiryo UI" pitchFamily="50" charset="-128"/>
                <a:cs typeface="Meiryo UI" pitchFamily="50" charset="-128"/>
              </a:rPr>
              <a:t>】</a:t>
            </a:r>
            <a:r>
              <a:rPr lang="ja-JP" altLang="en-US" sz="2000" b="1" dirty="0">
                <a:solidFill>
                  <a:prstClr val="black"/>
                </a:solidFill>
                <a:latin typeface="Meiryo UI" pitchFamily="50" charset="-128"/>
                <a:ea typeface="Meiryo UI" pitchFamily="50" charset="-128"/>
                <a:cs typeface="Meiryo UI" pitchFamily="50" charset="-128"/>
              </a:rPr>
              <a:t>　</a:t>
            </a:r>
            <a:r>
              <a:rPr lang="en-US" altLang="ja-JP" sz="2000" b="1" dirty="0">
                <a:solidFill>
                  <a:prstClr val="black"/>
                </a:solidFill>
                <a:latin typeface="Meiryo UI" pitchFamily="50" charset="-128"/>
                <a:ea typeface="Meiryo UI" pitchFamily="50" charset="-128"/>
                <a:cs typeface="Meiryo UI" pitchFamily="50" charset="-128"/>
              </a:rPr>
              <a:t>  </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66" name="表 65"/>
          <p:cNvGraphicFramePr>
            <a:graphicFrameLocks noGrp="1"/>
          </p:cNvGraphicFramePr>
          <p:nvPr>
            <p:extLst>
              <p:ext uri="{D42A27DB-BD31-4B8C-83A1-F6EECF244321}">
                <p14:modId xmlns:p14="http://schemas.microsoft.com/office/powerpoint/2010/main" val="371889831"/>
              </p:ext>
            </p:extLst>
          </p:nvPr>
        </p:nvGraphicFramePr>
        <p:xfrm>
          <a:off x="179036" y="836712"/>
          <a:ext cx="4214026" cy="1440000"/>
        </p:xfrm>
        <a:graphic>
          <a:graphicData uri="http://schemas.openxmlformats.org/drawingml/2006/table">
            <a:tbl>
              <a:tblPr firstRow="1" bandRow="1">
                <a:tableStyleId>{5C22544A-7EE6-4342-B048-85BDC9FD1C3A}</a:tableStyleId>
              </a:tblPr>
              <a:tblGrid>
                <a:gridCol w="627627"/>
                <a:gridCol w="3586399"/>
              </a:tblGrid>
              <a:tr h="288000">
                <a:tc>
                  <a:txBody>
                    <a:bodyPr/>
                    <a:lstStyle/>
                    <a:p>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区　　域</a:t>
                      </a:r>
                      <a:endParaRPr kumimoji="1" lang="en-US" altLang="ja-JP" sz="1100" dirty="0" smtClean="0">
                        <a:latin typeface="Meiryo UI" pitchFamily="50" charset="-128"/>
                        <a:ea typeface="Meiryo UI" pitchFamily="50" charset="-128"/>
                        <a:cs typeface="Meiryo UI" pitchFamily="50" charset="-128"/>
                      </a:endParaRPr>
                    </a:p>
                  </a:txBody>
                  <a:tcPr marL="0" marR="0" marT="0" marB="0" anchor="ctr"/>
                </a:tc>
              </a:tr>
              <a:tr h="288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第一区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此花区・港区・西淀川区・淀川区・東淀川区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88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第二区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北区・都島区・福島区・東成区・旭区・城東区・鶴見区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88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第三区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中央区・西区・大正区・浪速区・住之江区・住吉区・西成区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r>
              <a:tr h="288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第四区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bl>
          </a:graphicData>
        </a:graphic>
      </p:graphicFrame>
      <p:graphicFrame>
        <p:nvGraphicFramePr>
          <p:cNvPr id="67" name="Group 425"/>
          <p:cNvGraphicFramePr>
            <a:graphicFrameLocks noGrp="1"/>
          </p:cNvGraphicFramePr>
          <p:nvPr>
            <p:extLst>
              <p:ext uri="{D42A27DB-BD31-4B8C-83A1-F6EECF244321}">
                <p14:modId xmlns:p14="http://schemas.microsoft.com/office/powerpoint/2010/main" val="4065314401"/>
              </p:ext>
            </p:extLst>
          </p:nvPr>
        </p:nvGraphicFramePr>
        <p:xfrm>
          <a:off x="4592788" y="620692"/>
          <a:ext cx="5182314" cy="1440161"/>
        </p:xfrm>
        <a:graphic>
          <a:graphicData uri="http://schemas.openxmlformats.org/drawingml/2006/table">
            <a:tbl>
              <a:tblPr/>
              <a:tblGrid>
                <a:gridCol w="257514"/>
                <a:gridCol w="1254826"/>
                <a:gridCol w="386774"/>
                <a:gridCol w="820800"/>
                <a:gridCol w="820800"/>
                <a:gridCol w="491906"/>
                <a:gridCol w="1149694"/>
              </a:tblGrid>
              <a:tr h="359099">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第一区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34283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595,912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529,281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67.24</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2,410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334842">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9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40339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1,464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東大阪市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1,039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5,950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68" name="Group 425"/>
          <p:cNvGraphicFramePr>
            <a:graphicFrameLocks noGrp="1"/>
          </p:cNvGraphicFramePr>
          <p:nvPr>
            <p:extLst>
              <p:ext uri="{D42A27DB-BD31-4B8C-83A1-F6EECF244321}">
                <p14:modId xmlns:p14="http://schemas.microsoft.com/office/powerpoint/2010/main" val="1730648763"/>
              </p:ext>
            </p:extLst>
          </p:nvPr>
        </p:nvGraphicFramePr>
        <p:xfrm>
          <a:off x="4592788" y="2137686"/>
          <a:ext cx="5182314" cy="1440161"/>
        </p:xfrm>
        <a:graphic>
          <a:graphicData uri="http://schemas.openxmlformats.org/drawingml/2006/table">
            <a:tbl>
              <a:tblPr/>
              <a:tblGrid>
                <a:gridCol w="257514"/>
                <a:gridCol w="1254826"/>
                <a:gridCol w="386774"/>
                <a:gridCol w="820800"/>
                <a:gridCol w="820800"/>
                <a:gridCol w="491906"/>
                <a:gridCol w="1149694"/>
              </a:tblGrid>
              <a:tr h="359099">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第二区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34283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749,303</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702,303</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48.50</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2,850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334842">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9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40339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1,726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8,016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69" name="Group 425"/>
          <p:cNvGraphicFramePr>
            <a:graphicFrameLocks noGrp="1"/>
          </p:cNvGraphicFramePr>
          <p:nvPr>
            <p:extLst>
              <p:ext uri="{D42A27DB-BD31-4B8C-83A1-F6EECF244321}">
                <p14:modId xmlns:p14="http://schemas.microsoft.com/office/powerpoint/2010/main" val="3316455881"/>
              </p:ext>
            </p:extLst>
          </p:nvPr>
        </p:nvGraphicFramePr>
        <p:xfrm>
          <a:off x="4592788" y="3646566"/>
          <a:ext cx="5182314" cy="1440161"/>
        </p:xfrm>
        <a:graphic>
          <a:graphicData uri="http://schemas.openxmlformats.org/drawingml/2006/table">
            <a:tbl>
              <a:tblPr/>
              <a:tblGrid>
                <a:gridCol w="257514"/>
                <a:gridCol w="1254826"/>
                <a:gridCol w="386774"/>
                <a:gridCol w="820800"/>
                <a:gridCol w="820800"/>
                <a:gridCol w="491906"/>
                <a:gridCol w="1149694"/>
              </a:tblGrid>
              <a:tr h="359099">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第三区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34283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709,516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623,666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65.28</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3,170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334842">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9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40339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1,930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664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70" name="Group 425"/>
          <p:cNvGraphicFramePr>
            <a:graphicFrameLocks noGrp="1"/>
          </p:cNvGraphicFramePr>
          <p:nvPr>
            <p:extLst>
              <p:ext uri="{D42A27DB-BD31-4B8C-83A1-F6EECF244321}">
                <p14:modId xmlns:p14="http://schemas.microsoft.com/office/powerpoint/2010/main" val="676245560"/>
              </p:ext>
            </p:extLst>
          </p:nvPr>
        </p:nvGraphicFramePr>
        <p:xfrm>
          <a:off x="4592788" y="5160125"/>
          <a:ext cx="5182314" cy="1440161"/>
        </p:xfrm>
        <a:graphic>
          <a:graphicData uri="http://schemas.openxmlformats.org/drawingml/2006/table">
            <a:tbl>
              <a:tblPr/>
              <a:tblGrid>
                <a:gridCol w="257514"/>
                <a:gridCol w="1254826"/>
                <a:gridCol w="386774"/>
                <a:gridCol w="820800"/>
                <a:gridCol w="820800"/>
                <a:gridCol w="491906"/>
                <a:gridCol w="1149694"/>
              </a:tblGrid>
              <a:tr h="359099">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第四区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34283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636,454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554,067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44.22</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2,660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334842">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9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403390">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1,629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7,411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pSp>
        <p:nvGrpSpPr>
          <p:cNvPr id="71" name="Group 9"/>
          <p:cNvGrpSpPr>
            <a:grpSpLocks noChangeAspect="1"/>
          </p:cNvGrpSpPr>
          <p:nvPr/>
        </p:nvGrpSpPr>
        <p:grpSpPr bwMode="auto">
          <a:xfrm>
            <a:off x="342273" y="2348884"/>
            <a:ext cx="3886293" cy="4351751"/>
            <a:chOff x="1" y="110"/>
            <a:chExt cx="6840" cy="6368"/>
          </a:xfrm>
        </p:grpSpPr>
        <p:grpSp>
          <p:nvGrpSpPr>
            <p:cNvPr id="72" name="Group 34"/>
            <p:cNvGrpSpPr>
              <a:grpSpLocks/>
            </p:cNvGrpSpPr>
            <p:nvPr/>
          </p:nvGrpSpPr>
          <p:grpSpPr bwMode="auto">
            <a:xfrm>
              <a:off x="1" y="110"/>
              <a:ext cx="6840" cy="6368"/>
              <a:chOff x="0" y="140"/>
              <a:chExt cx="7786" cy="7931"/>
            </a:xfrm>
          </p:grpSpPr>
          <p:sp>
            <p:nvSpPr>
              <p:cNvPr id="155"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56"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57" name="Freeform 56"/>
              <p:cNvSpPr>
                <a:spLocks/>
              </p:cNvSpPr>
              <p:nvPr/>
            </p:nvSpPr>
            <p:spPr bwMode="auto">
              <a:xfrm>
                <a:off x="1263" y="4014"/>
                <a:ext cx="1970" cy="1547"/>
              </a:xfrm>
              <a:custGeom>
                <a:avLst/>
                <a:gdLst>
                  <a:gd name="T0" fmla="*/ 1913 w 1972"/>
                  <a:gd name="T1" fmla="*/ 482 h 1546"/>
                  <a:gd name="T2" fmla="*/ 1913 w 1972"/>
                  <a:gd name="T3" fmla="*/ 482 h 1546"/>
                  <a:gd name="T4" fmla="*/ 1856 w 1972"/>
                  <a:gd name="T5" fmla="*/ 511 h 1546"/>
                  <a:gd name="T6" fmla="*/ 1800 w 1972"/>
                  <a:gd name="T7" fmla="*/ 553 h 1546"/>
                  <a:gd name="T8" fmla="*/ 1757 w 1972"/>
                  <a:gd name="T9" fmla="*/ 610 h 1546"/>
                  <a:gd name="T10" fmla="*/ 1729 w 1972"/>
                  <a:gd name="T11" fmla="*/ 639 h 1546"/>
                  <a:gd name="T12" fmla="*/ 1658 w 1972"/>
                  <a:gd name="T13" fmla="*/ 709 h 1546"/>
                  <a:gd name="T14" fmla="*/ 1644 w 1972"/>
                  <a:gd name="T15" fmla="*/ 724 h 1546"/>
                  <a:gd name="T16" fmla="*/ 1615 w 1972"/>
                  <a:gd name="T17" fmla="*/ 766 h 1546"/>
                  <a:gd name="T18" fmla="*/ 1558 w 1972"/>
                  <a:gd name="T19" fmla="*/ 859 h 1546"/>
                  <a:gd name="T20" fmla="*/ 1530 w 1972"/>
                  <a:gd name="T21" fmla="*/ 916 h 1546"/>
                  <a:gd name="T22" fmla="*/ 1467 w 1972"/>
                  <a:gd name="T23" fmla="*/ 1001 h 1546"/>
                  <a:gd name="T24" fmla="*/ 1425 w 1972"/>
                  <a:gd name="T25" fmla="*/ 1072 h 1546"/>
                  <a:gd name="T26" fmla="*/ 1396 w 1972"/>
                  <a:gd name="T27" fmla="*/ 1129 h 1546"/>
                  <a:gd name="T28" fmla="*/ 1340 w 1972"/>
                  <a:gd name="T29" fmla="*/ 1228 h 1546"/>
                  <a:gd name="T30" fmla="*/ 1127 w 1972"/>
                  <a:gd name="T31" fmla="*/ 1384 h 1546"/>
                  <a:gd name="T32" fmla="*/ 716 w 1972"/>
                  <a:gd name="T33" fmla="*/ 1554 h 1546"/>
                  <a:gd name="T34" fmla="*/ 588 w 1972"/>
                  <a:gd name="T35" fmla="*/ 1498 h 1546"/>
                  <a:gd name="T36" fmla="*/ 298 w 1972"/>
                  <a:gd name="T37" fmla="*/ 1384 h 1546"/>
                  <a:gd name="T38" fmla="*/ 99 w 1972"/>
                  <a:gd name="T39" fmla="*/ 1285 h 1546"/>
                  <a:gd name="T40" fmla="*/ 185 w 1972"/>
                  <a:gd name="T41" fmla="*/ 973 h 1546"/>
                  <a:gd name="T42" fmla="*/ 326 w 1972"/>
                  <a:gd name="T43" fmla="*/ 873 h 1546"/>
                  <a:gd name="T44" fmla="*/ 369 w 1972"/>
                  <a:gd name="T45" fmla="*/ 845 h 1546"/>
                  <a:gd name="T46" fmla="*/ 411 w 1972"/>
                  <a:gd name="T47" fmla="*/ 817 h 1546"/>
                  <a:gd name="T48" fmla="*/ 440 w 1972"/>
                  <a:gd name="T49" fmla="*/ 803 h 1546"/>
                  <a:gd name="T50" fmla="*/ 440 w 1972"/>
                  <a:gd name="T51" fmla="*/ 803 h 1546"/>
                  <a:gd name="T52" fmla="*/ 482 w 1972"/>
                  <a:gd name="T53" fmla="*/ 766 h 1546"/>
                  <a:gd name="T54" fmla="*/ 545 w 1972"/>
                  <a:gd name="T55" fmla="*/ 738 h 1546"/>
                  <a:gd name="T56" fmla="*/ 559 w 1972"/>
                  <a:gd name="T57" fmla="*/ 724 h 1546"/>
                  <a:gd name="T58" fmla="*/ 616 w 1972"/>
                  <a:gd name="T59" fmla="*/ 695 h 1546"/>
                  <a:gd name="T60" fmla="*/ 630 w 1972"/>
                  <a:gd name="T61" fmla="*/ 695 h 1546"/>
                  <a:gd name="T62" fmla="*/ 673 w 1972"/>
                  <a:gd name="T63" fmla="*/ 681 h 1546"/>
                  <a:gd name="T64" fmla="*/ 687 w 1972"/>
                  <a:gd name="T65" fmla="*/ 681 h 1546"/>
                  <a:gd name="T66" fmla="*/ 701 w 1972"/>
                  <a:gd name="T67" fmla="*/ 667 h 1546"/>
                  <a:gd name="T68" fmla="*/ 716 w 1972"/>
                  <a:gd name="T69" fmla="*/ 639 h 1546"/>
                  <a:gd name="T70" fmla="*/ 758 w 1972"/>
                  <a:gd name="T71" fmla="*/ 582 h 1546"/>
                  <a:gd name="T72" fmla="*/ 872 w 1972"/>
                  <a:gd name="T73" fmla="*/ 369 h 1546"/>
                  <a:gd name="T74" fmla="*/ 914 w 1972"/>
                  <a:gd name="T75" fmla="*/ 298 h 1546"/>
                  <a:gd name="T76" fmla="*/ 942 w 1972"/>
                  <a:gd name="T77" fmla="*/ 284 h 1546"/>
                  <a:gd name="T78" fmla="*/ 971 w 1972"/>
                  <a:gd name="T79" fmla="*/ 256 h 1546"/>
                  <a:gd name="T80" fmla="*/ 1098 w 1972"/>
                  <a:gd name="T81" fmla="*/ 170 h 1546"/>
                  <a:gd name="T82" fmla="*/ 1169 w 1972"/>
                  <a:gd name="T83" fmla="*/ 114 h 1546"/>
                  <a:gd name="T84" fmla="*/ 1297 w 1972"/>
                  <a:gd name="T85" fmla="*/ 85 h 1546"/>
                  <a:gd name="T86" fmla="*/ 1340 w 1972"/>
                  <a:gd name="T87" fmla="*/ 71 h 1546"/>
                  <a:gd name="T88" fmla="*/ 1488 w 1972"/>
                  <a:gd name="T89" fmla="*/ 14 h 1546"/>
                  <a:gd name="T90" fmla="*/ 1502 w 1972"/>
                  <a:gd name="T91" fmla="*/ 14 h 1546"/>
                  <a:gd name="T92" fmla="*/ 1516 w 1972"/>
                  <a:gd name="T93" fmla="*/ 57 h 1546"/>
                  <a:gd name="T94" fmla="*/ 1587 w 1972"/>
                  <a:gd name="T95" fmla="*/ 128 h 1546"/>
                  <a:gd name="T96" fmla="*/ 1729 w 1972"/>
                  <a:gd name="T97" fmla="*/ 256 h 1546"/>
                  <a:gd name="T98" fmla="*/ 1785 w 1972"/>
                  <a:gd name="T99" fmla="*/ 326 h 1546"/>
                  <a:gd name="T100" fmla="*/ 1856 w 1972"/>
                  <a:gd name="T101" fmla="*/ 383 h 1546"/>
                  <a:gd name="T102" fmla="*/ 1870 w 1972"/>
                  <a:gd name="T103" fmla="*/ 397 h 1546"/>
                  <a:gd name="T104" fmla="*/ 1913 w 1972"/>
                  <a:gd name="T105" fmla="*/ 426 h 1546"/>
                  <a:gd name="T106" fmla="*/ 1913 w 1972"/>
                  <a:gd name="T107" fmla="*/ 440 h 1546"/>
                  <a:gd name="T108" fmla="*/ 1927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58" name="Freeform 55"/>
              <p:cNvSpPr>
                <a:spLocks/>
              </p:cNvSpPr>
              <p:nvPr/>
            </p:nvSpPr>
            <p:spPr bwMode="auto">
              <a:xfrm>
                <a:off x="0" y="3106"/>
                <a:ext cx="3147" cy="2595"/>
              </a:xfrm>
              <a:custGeom>
                <a:avLst/>
                <a:gdLst>
                  <a:gd name="T0" fmla="*/ 2999 w 3148"/>
                  <a:gd name="T1" fmla="*/ 639 h 2596"/>
                  <a:gd name="T2" fmla="*/ 3013 w 3148"/>
                  <a:gd name="T3" fmla="*/ 653 h 2596"/>
                  <a:gd name="T4" fmla="*/ 3013 w 3148"/>
                  <a:gd name="T5" fmla="*/ 653 h 2596"/>
                  <a:gd name="T6" fmla="*/ 3027 w 3148"/>
                  <a:gd name="T7" fmla="*/ 667 h 2596"/>
                  <a:gd name="T8" fmla="*/ 3055 w 3148"/>
                  <a:gd name="T9" fmla="*/ 710 h 2596"/>
                  <a:gd name="T10" fmla="*/ 3112 w 3148"/>
                  <a:gd name="T11" fmla="*/ 809 h 2596"/>
                  <a:gd name="T12" fmla="*/ 3140 w 3148"/>
                  <a:gd name="T13" fmla="*/ 852 h 2596"/>
                  <a:gd name="T14" fmla="*/ 2984 w 3148"/>
                  <a:gd name="T15" fmla="*/ 894 h 2596"/>
                  <a:gd name="T16" fmla="*/ 2828 w 3148"/>
                  <a:gd name="T17" fmla="*/ 965 h 2596"/>
                  <a:gd name="T18" fmla="*/ 2616 w 3148"/>
                  <a:gd name="T19" fmla="*/ 1036 h 2596"/>
                  <a:gd name="T20" fmla="*/ 2488 w 3148"/>
                  <a:gd name="T21" fmla="*/ 1079 h 2596"/>
                  <a:gd name="T22" fmla="*/ 2346 w 3148"/>
                  <a:gd name="T23" fmla="*/ 1164 h 2596"/>
                  <a:gd name="T24" fmla="*/ 2204 w 3148"/>
                  <a:gd name="T25" fmla="*/ 1263 h 2596"/>
                  <a:gd name="T26" fmla="*/ 2148 w 3148"/>
                  <a:gd name="T27" fmla="*/ 1312 h 2596"/>
                  <a:gd name="T28" fmla="*/ 1992 w 3148"/>
                  <a:gd name="T29" fmla="*/ 1610 h 2596"/>
                  <a:gd name="T30" fmla="*/ 1963 w 3148"/>
                  <a:gd name="T31" fmla="*/ 1638 h 2596"/>
                  <a:gd name="T32" fmla="*/ 1935 w 3148"/>
                  <a:gd name="T33" fmla="*/ 1652 h 2596"/>
                  <a:gd name="T34" fmla="*/ 1878 w 3148"/>
                  <a:gd name="T35" fmla="*/ 1666 h 2596"/>
                  <a:gd name="T36" fmla="*/ 1807 w 3148"/>
                  <a:gd name="T37" fmla="*/ 1709 h 2596"/>
                  <a:gd name="T38" fmla="*/ 1736 w 3148"/>
                  <a:gd name="T39" fmla="*/ 1751 h 2596"/>
                  <a:gd name="T40" fmla="*/ 1694 w 3148"/>
                  <a:gd name="T41" fmla="*/ 1766 h 2596"/>
                  <a:gd name="T42" fmla="*/ 1637 w 3148"/>
                  <a:gd name="T43" fmla="*/ 1794 h 2596"/>
                  <a:gd name="T44" fmla="*/ 1475 w 3148"/>
                  <a:gd name="T45" fmla="*/ 1893 h 2596"/>
                  <a:gd name="T46" fmla="*/ 1120 w 3148"/>
                  <a:gd name="T47" fmla="*/ 2262 h 2596"/>
                  <a:gd name="T48" fmla="*/ 369 w 3148"/>
                  <a:gd name="T49" fmla="*/ 2546 h 2596"/>
                  <a:gd name="T50" fmla="*/ 397 w 3148"/>
                  <a:gd name="T51" fmla="*/ 2375 h 2596"/>
                  <a:gd name="T52" fmla="*/ 681 w 3148"/>
                  <a:gd name="T53" fmla="*/ 1978 h 2596"/>
                  <a:gd name="T54" fmla="*/ 411 w 3148"/>
                  <a:gd name="T55" fmla="*/ 1737 h 2596"/>
                  <a:gd name="T56" fmla="*/ 596 w 3148"/>
                  <a:gd name="T57" fmla="*/ 1107 h 2596"/>
                  <a:gd name="T58" fmla="*/ 993 w 3148"/>
                  <a:gd name="T59" fmla="*/ 823 h 2596"/>
                  <a:gd name="T60" fmla="*/ 1580 w 3148"/>
                  <a:gd name="T61" fmla="*/ 625 h 2596"/>
                  <a:gd name="T62" fmla="*/ 1680 w 3148"/>
                  <a:gd name="T63" fmla="*/ 582 h 2596"/>
                  <a:gd name="T64" fmla="*/ 1779 w 3148"/>
                  <a:gd name="T65" fmla="*/ 540 h 2596"/>
                  <a:gd name="T66" fmla="*/ 1907 w 3148"/>
                  <a:gd name="T67" fmla="*/ 483 h 2596"/>
                  <a:gd name="T68" fmla="*/ 2020 w 3148"/>
                  <a:gd name="T69" fmla="*/ 426 h 2596"/>
                  <a:gd name="T70" fmla="*/ 2261 w 3148"/>
                  <a:gd name="T71" fmla="*/ 298 h 2596"/>
                  <a:gd name="T72" fmla="*/ 2431 w 3148"/>
                  <a:gd name="T73" fmla="*/ 199 h 2596"/>
                  <a:gd name="T74" fmla="*/ 2559 w 3148"/>
                  <a:gd name="T75" fmla="*/ 142 h 2596"/>
                  <a:gd name="T76" fmla="*/ 2715 w 3148"/>
                  <a:gd name="T77" fmla="*/ 43 h 2596"/>
                  <a:gd name="T78" fmla="*/ 2772 w 3148"/>
                  <a:gd name="T79" fmla="*/ 15 h 2596"/>
                  <a:gd name="T80" fmla="*/ 2857 w 3148"/>
                  <a:gd name="T81" fmla="*/ 128 h 2596"/>
                  <a:gd name="T82" fmla="*/ 2857 w 3148"/>
                  <a:gd name="T83" fmla="*/ 142 h 2596"/>
                  <a:gd name="T84" fmla="*/ 2814 w 3148"/>
                  <a:gd name="T85" fmla="*/ 171 h 2596"/>
                  <a:gd name="T86" fmla="*/ 2800 w 3148"/>
                  <a:gd name="T87" fmla="*/ 185 h 2596"/>
                  <a:gd name="T88" fmla="*/ 2814 w 3148"/>
                  <a:gd name="T89" fmla="*/ 242 h 2596"/>
                  <a:gd name="T90" fmla="*/ 2843 w 3148"/>
                  <a:gd name="T91" fmla="*/ 298 h 2596"/>
                  <a:gd name="T92" fmla="*/ 2843 w 3148"/>
                  <a:gd name="T93" fmla="*/ 341 h 2596"/>
                  <a:gd name="T94" fmla="*/ 2828 w 3148"/>
                  <a:gd name="T95" fmla="*/ 412 h 2596"/>
                  <a:gd name="T96" fmla="*/ 2786 w 3148"/>
                  <a:gd name="T97" fmla="*/ 525 h 2596"/>
                  <a:gd name="T98" fmla="*/ 2786 w 3148"/>
                  <a:gd name="T99" fmla="*/ 540 h 2596"/>
                  <a:gd name="T100" fmla="*/ 2786 w 3148"/>
                  <a:gd name="T101" fmla="*/ 554 h 2596"/>
                  <a:gd name="T102" fmla="*/ 2857 w 3148"/>
                  <a:gd name="T103" fmla="*/ 568 h 2596"/>
                  <a:gd name="T104" fmla="*/ 2899 w 3148"/>
                  <a:gd name="T105" fmla="*/ 582 h 2596"/>
                  <a:gd name="T106" fmla="*/ 2942 w 3148"/>
                  <a:gd name="T107" fmla="*/ 582 h 2596"/>
                  <a:gd name="T108" fmla="*/ 2984 w 3148"/>
                  <a:gd name="T109" fmla="*/ 610 h 2596"/>
                  <a:gd name="T110" fmla="*/ 2999 w 3148"/>
                  <a:gd name="T111" fmla="*/ 625 h 2596"/>
                  <a:gd name="T112" fmla="*/ 2999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59"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0"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1"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34 h 1631"/>
                  <a:gd name="T8" fmla="*/ 951 w 1206"/>
                  <a:gd name="T9" fmla="*/ 231 h 1631"/>
                  <a:gd name="T10" fmla="*/ 951 w 1206"/>
                  <a:gd name="T11" fmla="*/ 314 h 1631"/>
                  <a:gd name="T12" fmla="*/ 936 w 1206"/>
                  <a:gd name="T13" fmla="*/ 450 h 1631"/>
                  <a:gd name="T14" fmla="*/ 908 w 1206"/>
                  <a:gd name="T15" fmla="*/ 621 h 1631"/>
                  <a:gd name="T16" fmla="*/ 993 w 1206"/>
                  <a:gd name="T17" fmla="*/ 652 h 1631"/>
                  <a:gd name="T18" fmla="*/ 1107 w 1206"/>
                  <a:gd name="T19" fmla="*/ 652 h 1631"/>
                  <a:gd name="T20" fmla="*/ 1135 w 1206"/>
                  <a:gd name="T21" fmla="*/ 644 h 1631"/>
                  <a:gd name="T22" fmla="*/ 1178 w 1206"/>
                  <a:gd name="T23" fmla="*/ 644 h 1631"/>
                  <a:gd name="T24" fmla="*/ 1149 w 1206"/>
                  <a:gd name="T25" fmla="*/ 652 h 1631"/>
                  <a:gd name="T26" fmla="*/ 1149 w 1206"/>
                  <a:gd name="T27" fmla="*/ 652 h 1631"/>
                  <a:gd name="T28" fmla="*/ 1206 w 1206"/>
                  <a:gd name="T29" fmla="*/ 659 h 1631"/>
                  <a:gd name="T30" fmla="*/ 1178 w 1206"/>
                  <a:gd name="T31" fmla="*/ 659 h 1631"/>
                  <a:gd name="T32" fmla="*/ 1149 w 1206"/>
                  <a:gd name="T33" fmla="*/ 659 h 1631"/>
                  <a:gd name="T34" fmla="*/ 1121 w 1206"/>
                  <a:gd name="T35" fmla="*/ 674 h 1631"/>
                  <a:gd name="T36" fmla="*/ 1121 w 1206"/>
                  <a:gd name="T37" fmla="*/ 689 h 1631"/>
                  <a:gd name="T38" fmla="*/ 1107 w 1206"/>
                  <a:gd name="T39" fmla="*/ 695 h 1631"/>
                  <a:gd name="T40" fmla="*/ 1092 w 1206"/>
                  <a:gd name="T41" fmla="*/ 726 h 1631"/>
                  <a:gd name="T42" fmla="*/ 1107 w 1206"/>
                  <a:gd name="T43" fmla="*/ 740 h 1631"/>
                  <a:gd name="T44" fmla="*/ 1107 w 1206"/>
                  <a:gd name="T45" fmla="*/ 756 h 1631"/>
                  <a:gd name="T46" fmla="*/ 1078 w 1206"/>
                  <a:gd name="T47" fmla="*/ 772 h 1631"/>
                  <a:gd name="T48" fmla="*/ 1078 w 1206"/>
                  <a:gd name="T49" fmla="*/ 816 h 1631"/>
                  <a:gd name="T50" fmla="*/ 1036 w 1206"/>
                  <a:gd name="T51" fmla="*/ 861 h 1631"/>
                  <a:gd name="T52" fmla="*/ 837 w 1206"/>
                  <a:gd name="T53" fmla="*/ 830 h 1631"/>
                  <a:gd name="T54" fmla="*/ 738 w 1206"/>
                  <a:gd name="T55" fmla="*/ 809 h 1631"/>
                  <a:gd name="T56" fmla="*/ 681 w 1206"/>
                  <a:gd name="T57" fmla="*/ 801 h 1631"/>
                  <a:gd name="T58" fmla="*/ 624 w 1206"/>
                  <a:gd name="T59" fmla="*/ 801 h 1631"/>
                  <a:gd name="T60" fmla="*/ 582 w 1206"/>
                  <a:gd name="T61" fmla="*/ 795 h 1631"/>
                  <a:gd name="T62" fmla="*/ 454 w 1206"/>
                  <a:gd name="T63" fmla="*/ 785 h 1631"/>
                  <a:gd name="T64" fmla="*/ 241 w 1206"/>
                  <a:gd name="T65" fmla="*/ 750 h 1631"/>
                  <a:gd name="T66" fmla="*/ 227 w 1206"/>
                  <a:gd name="T67" fmla="*/ 772 h 1631"/>
                  <a:gd name="T68" fmla="*/ 213 w 1206"/>
                  <a:gd name="T69" fmla="*/ 785 h 1631"/>
                  <a:gd name="T70" fmla="*/ 114 w 1206"/>
                  <a:gd name="T71" fmla="*/ 785 h 1631"/>
                  <a:gd name="T72" fmla="*/ 0 w 1206"/>
                  <a:gd name="T73" fmla="*/ 772 h 1631"/>
                  <a:gd name="T74" fmla="*/ 15 w 1206"/>
                  <a:gd name="T75" fmla="*/ 614 h 1631"/>
                  <a:gd name="T76" fmla="*/ 29 w 1206"/>
                  <a:gd name="T77" fmla="*/ 577 h 1631"/>
                  <a:gd name="T78" fmla="*/ 43 w 1206"/>
                  <a:gd name="T79" fmla="*/ 546 h 1631"/>
                  <a:gd name="T80" fmla="*/ 57 w 1206"/>
                  <a:gd name="T81" fmla="*/ 530 h 1631"/>
                  <a:gd name="T82" fmla="*/ 57 w 1206"/>
                  <a:gd name="T83" fmla="*/ 510 h 1631"/>
                  <a:gd name="T84" fmla="*/ 29 w 1206"/>
                  <a:gd name="T85" fmla="*/ 464 h 1631"/>
                  <a:gd name="T86" fmla="*/ 15 w 1206"/>
                  <a:gd name="T87" fmla="*/ 434 h 1631"/>
                  <a:gd name="T88" fmla="*/ 57 w 1206"/>
                  <a:gd name="T89" fmla="*/ 427 h 1631"/>
                  <a:gd name="T90" fmla="*/ 85 w 1206"/>
                  <a:gd name="T91" fmla="*/ 373 h 1631"/>
                  <a:gd name="T92" fmla="*/ 100 w 1206"/>
                  <a:gd name="T93" fmla="*/ 337 h 1631"/>
                  <a:gd name="T94" fmla="*/ 114 w 1206"/>
                  <a:gd name="T95" fmla="*/ 292 h 1631"/>
                  <a:gd name="T96" fmla="*/ 100 w 1206"/>
                  <a:gd name="T97" fmla="*/ 276 h 1631"/>
                  <a:gd name="T98" fmla="*/ 85 w 1206"/>
                  <a:gd name="T99" fmla="*/ 255 h 1631"/>
                  <a:gd name="T100" fmla="*/ 100 w 1206"/>
                  <a:gd name="T101" fmla="*/ 241 h 1631"/>
                  <a:gd name="T102" fmla="*/ 85 w 1206"/>
                  <a:gd name="T103" fmla="*/ 217 h 1631"/>
                  <a:gd name="T104" fmla="*/ 85 w 1206"/>
                  <a:gd name="T105" fmla="*/ 194 h 1631"/>
                  <a:gd name="T106" fmla="*/ 85 w 1206"/>
                  <a:gd name="T107" fmla="*/ 164 h 1631"/>
                  <a:gd name="T108" fmla="*/ 100 w 1206"/>
                  <a:gd name="T109" fmla="*/ 157 h 1631"/>
                  <a:gd name="T110" fmla="*/ 213 w 1206"/>
                  <a:gd name="T111" fmla="*/ 112 h 1631"/>
                  <a:gd name="T112" fmla="*/ 284 w 1206"/>
                  <a:gd name="T113" fmla="*/ 59 h 1631"/>
                  <a:gd name="T114" fmla="*/ 397 w 1206"/>
                  <a:gd name="T115" fmla="*/ 16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solidFill>
                    <a:prstClr val="black"/>
                  </a:solidFill>
                </a:endParaRPr>
              </a:p>
            </p:txBody>
          </p:sp>
          <p:sp>
            <p:nvSpPr>
              <p:cNvPr id="162" name="Freeform 51"/>
              <p:cNvSpPr>
                <a:spLocks/>
              </p:cNvSpPr>
              <p:nvPr/>
            </p:nvSpPr>
            <p:spPr bwMode="auto">
              <a:xfrm>
                <a:off x="5036" y="4543"/>
                <a:ext cx="1459" cy="1445"/>
              </a:xfrm>
              <a:custGeom>
                <a:avLst/>
                <a:gdLst>
                  <a:gd name="T0" fmla="*/ 666 w 1460"/>
                  <a:gd name="T1" fmla="*/ 14 h 1447"/>
                  <a:gd name="T2" fmla="*/ 723 w 1460"/>
                  <a:gd name="T3" fmla="*/ 14 h 1447"/>
                  <a:gd name="T4" fmla="*/ 800 w 1460"/>
                  <a:gd name="T5" fmla="*/ 29 h 1447"/>
                  <a:gd name="T6" fmla="*/ 885 w 1460"/>
                  <a:gd name="T7" fmla="*/ 43 h 1447"/>
                  <a:gd name="T8" fmla="*/ 942 w 1460"/>
                  <a:gd name="T9" fmla="*/ 43 h 1447"/>
                  <a:gd name="T10" fmla="*/ 970 w 1460"/>
                  <a:gd name="T11" fmla="*/ 43 h 1447"/>
                  <a:gd name="T12" fmla="*/ 1041 w 1460"/>
                  <a:gd name="T13" fmla="*/ 57 h 1447"/>
                  <a:gd name="T14" fmla="*/ 1098 w 1460"/>
                  <a:gd name="T15" fmla="*/ 57 h 1447"/>
                  <a:gd name="T16" fmla="*/ 1140 w 1460"/>
                  <a:gd name="T17" fmla="*/ 57 h 1447"/>
                  <a:gd name="T18" fmla="*/ 1197 w 1460"/>
                  <a:gd name="T19" fmla="*/ 100 h 1447"/>
                  <a:gd name="T20" fmla="*/ 1268 w 1460"/>
                  <a:gd name="T21" fmla="*/ 128 h 1447"/>
                  <a:gd name="T22" fmla="*/ 1325 w 1460"/>
                  <a:gd name="T23" fmla="*/ 128 h 1447"/>
                  <a:gd name="T24" fmla="*/ 1353 w 1460"/>
                  <a:gd name="T25" fmla="*/ 170 h 1447"/>
                  <a:gd name="T26" fmla="*/ 1339 w 1460"/>
                  <a:gd name="T27" fmla="*/ 199 h 1447"/>
                  <a:gd name="T28" fmla="*/ 1353 w 1460"/>
                  <a:gd name="T29" fmla="*/ 256 h 1447"/>
                  <a:gd name="T30" fmla="*/ 1367 w 1460"/>
                  <a:gd name="T31" fmla="*/ 284 h 1447"/>
                  <a:gd name="T32" fmla="*/ 1367 w 1460"/>
                  <a:gd name="T33" fmla="*/ 312 h 1447"/>
                  <a:gd name="T34" fmla="*/ 1382 w 1460"/>
                  <a:gd name="T35" fmla="*/ 326 h 1447"/>
                  <a:gd name="T36" fmla="*/ 1424 w 1460"/>
                  <a:gd name="T37" fmla="*/ 326 h 1447"/>
                  <a:gd name="T38" fmla="*/ 1452 w 1460"/>
                  <a:gd name="T39" fmla="*/ 355 h 1447"/>
                  <a:gd name="T40" fmla="*/ 1452 w 1460"/>
                  <a:gd name="T41" fmla="*/ 404 h 1447"/>
                  <a:gd name="T42" fmla="*/ 1410 w 1460"/>
                  <a:gd name="T43" fmla="*/ 446 h 1447"/>
                  <a:gd name="T44" fmla="*/ 1240 w 1460"/>
                  <a:gd name="T45" fmla="*/ 432 h 1447"/>
                  <a:gd name="T46" fmla="*/ 1268 w 1460"/>
                  <a:gd name="T47" fmla="*/ 489 h 1447"/>
                  <a:gd name="T48" fmla="*/ 1268 w 1460"/>
                  <a:gd name="T49" fmla="*/ 545 h 1447"/>
                  <a:gd name="T50" fmla="*/ 1367 w 1460"/>
                  <a:gd name="T51" fmla="*/ 687 h 1447"/>
                  <a:gd name="T52" fmla="*/ 1325 w 1460"/>
                  <a:gd name="T53" fmla="*/ 843 h 1447"/>
                  <a:gd name="T54" fmla="*/ 1282 w 1460"/>
                  <a:gd name="T55" fmla="*/ 985 h 1447"/>
                  <a:gd name="T56" fmla="*/ 1084 w 1460"/>
                  <a:gd name="T57" fmla="*/ 999 h 1447"/>
                  <a:gd name="T58" fmla="*/ 1084 w 1460"/>
                  <a:gd name="T59" fmla="*/ 1056 h 1447"/>
                  <a:gd name="T60" fmla="*/ 1041 w 1460"/>
                  <a:gd name="T61" fmla="*/ 1204 h 1447"/>
                  <a:gd name="T62" fmla="*/ 1041 w 1460"/>
                  <a:gd name="T63" fmla="*/ 1261 h 1447"/>
                  <a:gd name="T64" fmla="*/ 1041 w 1460"/>
                  <a:gd name="T65" fmla="*/ 1303 h 1447"/>
                  <a:gd name="T66" fmla="*/ 1084 w 1460"/>
                  <a:gd name="T67" fmla="*/ 1389 h 1447"/>
                  <a:gd name="T68" fmla="*/ 1084 w 1460"/>
                  <a:gd name="T69" fmla="*/ 1431 h 1447"/>
                  <a:gd name="T70" fmla="*/ 1041 w 1460"/>
                  <a:gd name="T71" fmla="*/ 1431 h 1447"/>
                  <a:gd name="T72" fmla="*/ 942 w 1460"/>
                  <a:gd name="T73" fmla="*/ 1374 h 1447"/>
                  <a:gd name="T74" fmla="*/ 885 w 1460"/>
                  <a:gd name="T75" fmla="*/ 1303 h 1447"/>
                  <a:gd name="T76" fmla="*/ 757 w 1460"/>
                  <a:gd name="T77" fmla="*/ 1204 h 1447"/>
                  <a:gd name="T78" fmla="*/ 743 w 1460"/>
                  <a:gd name="T79" fmla="*/ 1147 h 1447"/>
                  <a:gd name="T80" fmla="*/ 757 w 1460"/>
                  <a:gd name="T81" fmla="*/ 1105 h 1447"/>
                  <a:gd name="T82" fmla="*/ 638 w 1460"/>
                  <a:gd name="T83" fmla="*/ 1080 h 1447"/>
                  <a:gd name="T84" fmla="*/ 468 w 1460"/>
                  <a:gd name="T85" fmla="*/ 1056 h 1447"/>
                  <a:gd name="T86" fmla="*/ 411 w 1460"/>
                  <a:gd name="T87" fmla="*/ 1105 h 1447"/>
                  <a:gd name="T88" fmla="*/ 326 w 1460"/>
                  <a:gd name="T89" fmla="*/ 1070 h 1447"/>
                  <a:gd name="T90" fmla="*/ 212 w 1460"/>
                  <a:gd name="T91" fmla="*/ 957 h 1447"/>
                  <a:gd name="T92" fmla="*/ 42 w 1460"/>
                  <a:gd name="T93" fmla="*/ 815 h 1447"/>
                  <a:gd name="T94" fmla="*/ 28 w 1460"/>
                  <a:gd name="T95" fmla="*/ 716 h 1447"/>
                  <a:gd name="T96" fmla="*/ 42 w 1460"/>
                  <a:gd name="T97" fmla="*/ 673 h 1447"/>
                  <a:gd name="T98" fmla="*/ 71 w 1460"/>
                  <a:gd name="T99" fmla="*/ 588 h 1447"/>
                  <a:gd name="T100" fmla="*/ 85 w 1460"/>
                  <a:gd name="T101" fmla="*/ 545 h 1447"/>
                  <a:gd name="T102" fmla="*/ 85 w 1460"/>
                  <a:gd name="T103" fmla="*/ 517 h 1447"/>
                  <a:gd name="T104" fmla="*/ 99 w 1460"/>
                  <a:gd name="T105" fmla="*/ 460 h 1447"/>
                  <a:gd name="T106" fmla="*/ 113 w 1460"/>
                  <a:gd name="T107" fmla="*/ 432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3"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4" name="Freeform 50"/>
              <p:cNvSpPr>
                <a:spLocks/>
              </p:cNvSpPr>
              <p:nvPr/>
            </p:nvSpPr>
            <p:spPr bwMode="auto">
              <a:xfrm>
                <a:off x="2796" y="3432"/>
                <a:ext cx="1304" cy="1050"/>
              </a:xfrm>
              <a:custGeom>
                <a:avLst/>
                <a:gdLst>
                  <a:gd name="T0" fmla="*/ 1290 w 1304"/>
                  <a:gd name="T1" fmla="*/ 14 h 1148"/>
                  <a:gd name="T2" fmla="*/ 1290 w 1304"/>
                  <a:gd name="T3" fmla="*/ 21 h 1148"/>
                  <a:gd name="T4" fmla="*/ 1290 w 1304"/>
                  <a:gd name="T5" fmla="*/ 49 h 1148"/>
                  <a:gd name="T6" fmla="*/ 1290 w 1304"/>
                  <a:gd name="T7" fmla="*/ 55 h 1148"/>
                  <a:gd name="T8" fmla="*/ 1290 w 1304"/>
                  <a:gd name="T9" fmla="*/ 70 h 1148"/>
                  <a:gd name="T10" fmla="*/ 1304 w 1304"/>
                  <a:gd name="T11" fmla="*/ 83 h 1148"/>
                  <a:gd name="T12" fmla="*/ 1304 w 1304"/>
                  <a:gd name="T13" fmla="*/ 112 h 1148"/>
                  <a:gd name="T14" fmla="*/ 1304 w 1304"/>
                  <a:gd name="T15" fmla="*/ 132 h 1148"/>
                  <a:gd name="T16" fmla="*/ 1304 w 1304"/>
                  <a:gd name="T17" fmla="*/ 166 h 1148"/>
                  <a:gd name="T18" fmla="*/ 1304 w 1304"/>
                  <a:gd name="T19" fmla="*/ 194 h 1148"/>
                  <a:gd name="T20" fmla="*/ 1304 w 1304"/>
                  <a:gd name="T21" fmla="*/ 216 h 1148"/>
                  <a:gd name="T22" fmla="*/ 1304 w 1304"/>
                  <a:gd name="T23" fmla="*/ 236 h 1148"/>
                  <a:gd name="T24" fmla="*/ 1304 w 1304"/>
                  <a:gd name="T25" fmla="*/ 236 h 1148"/>
                  <a:gd name="T26" fmla="*/ 1304 w 1304"/>
                  <a:gd name="T27" fmla="*/ 236 h 1148"/>
                  <a:gd name="T28" fmla="*/ 1304 w 1304"/>
                  <a:gd name="T29" fmla="*/ 243 h 1148"/>
                  <a:gd name="T30" fmla="*/ 1304 w 1304"/>
                  <a:gd name="T31" fmla="*/ 264 h 1148"/>
                  <a:gd name="T32" fmla="*/ 1304 w 1304"/>
                  <a:gd name="T33" fmla="*/ 284 h 1148"/>
                  <a:gd name="T34" fmla="*/ 1304 w 1304"/>
                  <a:gd name="T35" fmla="*/ 312 h 1148"/>
                  <a:gd name="T36" fmla="*/ 1290 w 1304"/>
                  <a:gd name="T37" fmla="*/ 348 h 1148"/>
                  <a:gd name="T38" fmla="*/ 1290 w 1304"/>
                  <a:gd name="T39" fmla="*/ 389 h 1148"/>
                  <a:gd name="T40" fmla="*/ 1290 w 1304"/>
                  <a:gd name="T41" fmla="*/ 416 h 1148"/>
                  <a:gd name="T42" fmla="*/ 1276 w 1304"/>
                  <a:gd name="T43" fmla="*/ 445 h 1148"/>
                  <a:gd name="T44" fmla="*/ 1276 w 1304"/>
                  <a:gd name="T45" fmla="*/ 472 h 1148"/>
                  <a:gd name="T46" fmla="*/ 1276 w 1304"/>
                  <a:gd name="T47" fmla="*/ 506 h 1148"/>
                  <a:gd name="T48" fmla="*/ 1262 w 1304"/>
                  <a:gd name="T49" fmla="*/ 514 h 1148"/>
                  <a:gd name="T50" fmla="*/ 1191 w 1304"/>
                  <a:gd name="T51" fmla="*/ 514 h 1148"/>
                  <a:gd name="T52" fmla="*/ 1120 w 1304"/>
                  <a:gd name="T53" fmla="*/ 506 h 1148"/>
                  <a:gd name="T54" fmla="*/ 1078 w 1304"/>
                  <a:gd name="T55" fmla="*/ 499 h 1148"/>
                  <a:gd name="T56" fmla="*/ 964 w 1304"/>
                  <a:gd name="T57" fmla="*/ 499 h 1148"/>
                  <a:gd name="T58" fmla="*/ 879 w 1304"/>
                  <a:gd name="T59" fmla="*/ 493 h 1148"/>
                  <a:gd name="T60" fmla="*/ 780 w 1304"/>
                  <a:gd name="T61" fmla="*/ 506 h 1148"/>
                  <a:gd name="T62" fmla="*/ 723 w 1304"/>
                  <a:gd name="T63" fmla="*/ 506 h 1148"/>
                  <a:gd name="T64" fmla="*/ 695 w 1304"/>
                  <a:gd name="T65" fmla="*/ 514 h 1148"/>
                  <a:gd name="T66" fmla="*/ 666 w 1304"/>
                  <a:gd name="T67" fmla="*/ 535 h 1148"/>
                  <a:gd name="T68" fmla="*/ 624 w 1304"/>
                  <a:gd name="T69" fmla="*/ 542 h 1148"/>
                  <a:gd name="T70" fmla="*/ 510 w 1304"/>
                  <a:gd name="T71" fmla="*/ 554 h 1148"/>
                  <a:gd name="T72" fmla="*/ 454 w 1304"/>
                  <a:gd name="T73" fmla="*/ 562 h 1148"/>
                  <a:gd name="T74" fmla="*/ 411 w 1304"/>
                  <a:gd name="T75" fmla="*/ 542 h 1148"/>
                  <a:gd name="T76" fmla="*/ 397 w 1304"/>
                  <a:gd name="T77" fmla="*/ 535 h 1148"/>
                  <a:gd name="T78" fmla="*/ 354 w 1304"/>
                  <a:gd name="T79" fmla="*/ 514 h 1148"/>
                  <a:gd name="T80" fmla="*/ 227 w 1304"/>
                  <a:gd name="T81" fmla="*/ 458 h 1148"/>
                  <a:gd name="T82" fmla="*/ 127 w 1304"/>
                  <a:gd name="T83" fmla="*/ 409 h 1148"/>
                  <a:gd name="T84" fmla="*/ 14 w 1304"/>
                  <a:gd name="T85" fmla="*/ 348 h 1148"/>
                  <a:gd name="T86" fmla="*/ 14 w 1304"/>
                  <a:gd name="T87" fmla="*/ 327 h 1148"/>
                  <a:gd name="T88" fmla="*/ 184 w 1304"/>
                  <a:gd name="T89" fmla="*/ 291 h 1148"/>
                  <a:gd name="T90" fmla="*/ 326 w 1304"/>
                  <a:gd name="T91" fmla="*/ 264 h 1148"/>
                  <a:gd name="T92" fmla="*/ 383 w 1304"/>
                  <a:gd name="T93" fmla="*/ 264 h 1148"/>
                  <a:gd name="T94" fmla="*/ 510 w 1304"/>
                  <a:gd name="T95" fmla="*/ 236 h 1148"/>
                  <a:gd name="T96" fmla="*/ 680 w 1304"/>
                  <a:gd name="T97" fmla="*/ 181 h 1148"/>
                  <a:gd name="T98" fmla="*/ 737 w 1304"/>
                  <a:gd name="T99" fmla="*/ 174 h 1148"/>
                  <a:gd name="T100" fmla="*/ 780 w 1304"/>
                  <a:gd name="T101" fmla="*/ 153 h 1148"/>
                  <a:gd name="T102" fmla="*/ 794 w 1304"/>
                  <a:gd name="T103" fmla="*/ 153 h 1148"/>
                  <a:gd name="T104" fmla="*/ 836 w 1304"/>
                  <a:gd name="T105" fmla="*/ 139 h 1148"/>
                  <a:gd name="T106" fmla="*/ 950 w 1304"/>
                  <a:gd name="T107" fmla="*/ 97 h 1148"/>
                  <a:gd name="T108" fmla="*/ 1049 w 1304"/>
                  <a:gd name="T109" fmla="*/ 70 h 1148"/>
                  <a:gd name="T110" fmla="*/ 1063 w 1304"/>
                  <a:gd name="T111" fmla="*/ 62 h 1148"/>
                  <a:gd name="T112" fmla="*/ 1120 w 1304"/>
                  <a:gd name="T113" fmla="*/ 41 h 1148"/>
                  <a:gd name="T114" fmla="*/ 1163 w 1304"/>
                  <a:gd name="T115" fmla="*/ 21 h 1148"/>
                  <a:gd name="T116" fmla="*/ 1177 w 1304"/>
                  <a:gd name="T117" fmla="*/ 6 h 1148"/>
                  <a:gd name="T118" fmla="*/ 1219 w 1304"/>
                  <a:gd name="T119" fmla="*/ 6 h 1148"/>
                  <a:gd name="T120" fmla="*/ 1234 w 1304"/>
                  <a:gd name="T121" fmla="*/ 6 h 1148"/>
                  <a:gd name="T122" fmla="*/ 1248 w 1304"/>
                  <a:gd name="T123" fmla="*/ 6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5" name="Freeform 48"/>
              <p:cNvSpPr>
                <a:spLocks/>
              </p:cNvSpPr>
              <p:nvPr/>
            </p:nvSpPr>
            <p:spPr bwMode="auto">
              <a:xfrm>
                <a:off x="556" y="1829"/>
                <a:ext cx="2664" cy="2171"/>
              </a:xfrm>
              <a:custGeom>
                <a:avLst/>
                <a:gdLst>
                  <a:gd name="T0" fmla="*/ 0 w 2666"/>
                  <a:gd name="T1" fmla="*/ 1837 h 2170"/>
                  <a:gd name="T2" fmla="*/ 57 w 2666"/>
                  <a:gd name="T3" fmla="*/ 1724 h 2170"/>
                  <a:gd name="T4" fmla="*/ 184 w 2666"/>
                  <a:gd name="T5" fmla="*/ 1525 h 2170"/>
                  <a:gd name="T6" fmla="*/ 284 w 2666"/>
                  <a:gd name="T7" fmla="*/ 1369 h 2170"/>
                  <a:gd name="T8" fmla="*/ 383 w 2666"/>
                  <a:gd name="T9" fmla="*/ 1242 h 2170"/>
                  <a:gd name="T10" fmla="*/ 468 w 2666"/>
                  <a:gd name="T11" fmla="*/ 1185 h 2170"/>
                  <a:gd name="T12" fmla="*/ 567 w 2666"/>
                  <a:gd name="T13" fmla="*/ 1142 h 2170"/>
                  <a:gd name="T14" fmla="*/ 829 w 2666"/>
                  <a:gd name="T15" fmla="*/ 1049 h 2170"/>
                  <a:gd name="T16" fmla="*/ 900 w 2666"/>
                  <a:gd name="T17" fmla="*/ 1021 h 2170"/>
                  <a:gd name="T18" fmla="*/ 928 w 2666"/>
                  <a:gd name="T19" fmla="*/ 964 h 2170"/>
                  <a:gd name="T20" fmla="*/ 999 w 2666"/>
                  <a:gd name="T21" fmla="*/ 851 h 2170"/>
                  <a:gd name="T22" fmla="*/ 1041 w 2666"/>
                  <a:gd name="T23" fmla="*/ 794 h 2170"/>
                  <a:gd name="T24" fmla="*/ 1070 w 2666"/>
                  <a:gd name="T25" fmla="*/ 780 h 2170"/>
                  <a:gd name="T26" fmla="*/ 1126 w 2666"/>
                  <a:gd name="T27" fmla="*/ 737 h 2170"/>
                  <a:gd name="T28" fmla="*/ 1197 w 2666"/>
                  <a:gd name="T29" fmla="*/ 695 h 2170"/>
                  <a:gd name="T30" fmla="*/ 1297 w 2666"/>
                  <a:gd name="T31" fmla="*/ 638 h 2170"/>
                  <a:gd name="T32" fmla="*/ 1410 w 2666"/>
                  <a:gd name="T33" fmla="*/ 595 h 2170"/>
                  <a:gd name="T34" fmla="*/ 1524 w 2666"/>
                  <a:gd name="T35" fmla="*/ 553 h 2170"/>
                  <a:gd name="T36" fmla="*/ 1609 w 2666"/>
                  <a:gd name="T37" fmla="*/ 510 h 2170"/>
                  <a:gd name="T38" fmla="*/ 1694 w 2666"/>
                  <a:gd name="T39" fmla="*/ 439 h 2170"/>
                  <a:gd name="T40" fmla="*/ 1736 w 2666"/>
                  <a:gd name="T41" fmla="*/ 340 h 2170"/>
                  <a:gd name="T42" fmla="*/ 1722 w 2666"/>
                  <a:gd name="T43" fmla="*/ 269 h 2170"/>
                  <a:gd name="T44" fmla="*/ 1680 w 2666"/>
                  <a:gd name="T45" fmla="*/ 156 h 2170"/>
                  <a:gd name="T46" fmla="*/ 1651 w 2666"/>
                  <a:gd name="T47" fmla="*/ 56 h 2170"/>
                  <a:gd name="T48" fmla="*/ 1680 w 2666"/>
                  <a:gd name="T49" fmla="*/ 14 h 2170"/>
                  <a:gd name="T50" fmla="*/ 1864 w 2666"/>
                  <a:gd name="T51" fmla="*/ 56 h 2170"/>
                  <a:gd name="T52" fmla="*/ 1907 w 2666"/>
                  <a:gd name="T53" fmla="*/ 70 h 2170"/>
                  <a:gd name="T54" fmla="*/ 1935 w 2666"/>
                  <a:gd name="T55" fmla="*/ 85 h 2170"/>
                  <a:gd name="T56" fmla="*/ 1963 w 2666"/>
                  <a:gd name="T57" fmla="*/ 99 h 2170"/>
                  <a:gd name="T58" fmla="*/ 1998 w 2666"/>
                  <a:gd name="T59" fmla="*/ 127 h 2170"/>
                  <a:gd name="T60" fmla="*/ 2026 w 2666"/>
                  <a:gd name="T61" fmla="*/ 156 h 2170"/>
                  <a:gd name="T62" fmla="*/ 2040 w 2666"/>
                  <a:gd name="T63" fmla="*/ 170 h 2170"/>
                  <a:gd name="T64" fmla="*/ 2083 w 2666"/>
                  <a:gd name="T65" fmla="*/ 226 h 2170"/>
                  <a:gd name="T66" fmla="*/ 2111 w 2666"/>
                  <a:gd name="T67" fmla="*/ 269 h 2170"/>
                  <a:gd name="T68" fmla="*/ 2154 w 2666"/>
                  <a:gd name="T69" fmla="*/ 297 h 2170"/>
                  <a:gd name="T70" fmla="*/ 2196 w 2666"/>
                  <a:gd name="T71" fmla="*/ 340 h 2170"/>
                  <a:gd name="T72" fmla="*/ 2239 w 2666"/>
                  <a:gd name="T73" fmla="*/ 411 h 2170"/>
                  <a:gd name="T74" fmla="*/ 2267 w 2666"/>
                  <a:gd name="T75" fmla="*/ 453 h 2170"/>
                  <a:gd name="T76" fmla="*/ 2310 w 2666"/>
                  <a:gd name="T77" fmla="*/ 510 h 2170"/>
                  <a:gd name="T78" fmla="*/ 2338 w 2666"/>
                  <a:gd name="T79" fmla="*/ 553 h 2170"/>
                  <a:gd name="T80" fmla="*/ 2395 w 2666"/>
                  <a:gd name="T81" fmla="*/ 624 h 2170"/>
                  <a:gd name="T82" fmla="*/ 2423 w 2666"/>
                  <a:gd name="T83" fmla="*/ 680 h 2170"/>
                  <a:gd name="T84" fmla="*/ 2452 w 2666"/>
                  <a:gd name="T85" fmla="*/ 709 h 2170"/>
                  <a:gd name="T86" fmla="*/ 2480 w 2666"/>
                  <a:gd name="T87" fmla="*/ 765 h 2170"/>
                  <a:gd name="T88" fmla="*/ 2537 w 2666"/>
                  <a:gd name="T89" fmla="*/ 836 h 2170"/>
                  <a:gd name="T90" fmla="*/ 2565 w 2666"/>
                  <a:gd name="T91" fmla="*/ 879 h 2170"/>
                  <a:gd name="T92" fmla="*/ 2650 w 2666"/>
                  <a:gd name="T93" fmla="*/ 1007 h 2170"/>
                  <a:gd name="T94" fmla="*/ 2494 w 2666"/>
                  <a:gd name="T95" fmla="*/ 1128 h 2170"/>
                  <a:gd name="T96" fmla="*/ 2381 w 2666"/>
                  <a:gd name="T97" fmla="*/ 1213 h 2170"/>
                  <a:gd name="T98" fmla="*/ 2225 w 2666"/>
                  <a:gd name="T99" fmla="*/ 1312 h 2170"/>
                  <a:gd name="T100" fmla="*/ 2125 w 2666"/>
                  <a:gd name="T101" fmla="*/ 1383 h 2170"/>
                  <a:gd name="T102" fmla="*/ 1998 w 2666"/>
                  <a:gd name="T103" fmla="*/ 1454 h 2170"/>
                  <a:gd name="T104" fmla="*/ 1736 w 2666"/>
                  <a:gd name="T105" fmla="*/ 1596 h 2170"/>
                  <a:gd name="T106" fmla="*/ 1481 w 2666"/>
                  <a:gd name="T107" fmla="*/ 1738 h 2170"/>
                  <a:gd name="T108" fmla="*/ 1339 w 2666"/>
                  <a:gd name="T109" fmla="*/ 1795 h 2170"/>
                  <a:gd name="T110" fmla="*/ 1212 w 2666"/>
                  <a:gd name="T111" fmla="*/ 1852 h 2170"/>
                  <a:gd name="T112" fmla="*/ 1098 w 2666"/>
                  <a:gd name="T113" fmla="*/ 1908 h 2170"/>
                  <a:gd name="T114" fmla="*/ 539 w 2666"/>
                  <a:gd name="T115" fmla="*/ 2093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6"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7"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8" name="Freeform 45"/>
              <p:cNvSpPr>
                <a:spLocks/>
              </p:cNvSpPr>
              <p:nvPr/>
            </p:nvSpPr>
            <p:spPr bwMode="auto">
              <a:xfrm>
                <a:off x="6311" y="2169"/>
                <a:ext cx="1475" cy="1512"/>
              </a:xfrm>
              <a:custGeom>
                <a:avLst/>
                <a:gdLst>
                  <a:gd name="T0" fmla="*/ 894 w 1475"/>
                  <a:gd name="T1" fmla="*/ 30 h 1603"/>
                  <a:gd name="T2" fmla="*/ 964 w 1475"/>
                  <a:gd name="T3" fmla="*/ 38 h 1603"/>
                  <a:gd name="T4" fmla="*/ 1021 w 1475"/>
                  <a:gd name="T5" fmla="*/ 75 h 1603"/>
                  <a:gd name="T6" fmla="*/ 1035 w 1475"/>
                  <a:gd name="T7" fmla="*/ 97 h 1603"/>
                  <a:gd name="T8" fmla="*/ 1035 w 1475"/>
                  <a:gd name="T9" fmla="*/ 134 h 1603"/>
                  <a:gd name="T10" fmla="*/ 1035 w 1475"/>
                  <a:gd name="T11" fmla="*/ 164 h 1603"/>
                  <a:gd name="T12" fmla="*/ 1021 w 1475"/>
                  <a:gd name="T13" fmla="*/ 192 h 1603"/>
                  <a:gd name="T14" fmla="*/ 1007 w 1475"/>
                  <a:gd name="T15" fmla="*/ 229 h 1603"/>
                  <a:gd name="T16" fmla="*/ 979 w 1475"/>
                  <a:gd name="T17" fmla="*/ 255 h 1603"/>
                  <a:gd name="T18" fmla="*/ 1007 w 1475"/>
                  <a:gd name="T19" fmla="*/ 291 h 1603"/>
                  <a:gd name="T20" fmla="*/ 1064 w 1475"/>
                  <a:gd name="T21" fmla="*/ 244 h 1603"/>
                  <a:gd name="T22" fmla="*/ 1120 w 1475"/>
                  <a:gd name="T23" fmla="*/ 224 h 1603"/>
                  <a:gd name="T24" fmla="*/ 1191 w 1475"/>
                  <a:gd name="T25" fmla="*/ 224 h 1603"/>
                  <a:gd name="T26" fmla="*/ 1248 w 1475"/>
                  <a:gd name="T27" fmla="*/ 229 h 1603"/>
                  <a:gd name="T28" fmla="*/ 1305 w 1475"/>
                  <a:gd name="T29" fmla="*/ 229 h 1603"/>
                  <a:gd name="T30" fmla="*/ 1404 w 1475"/>
                  <a:gd name="T31" fmla="*/ 216 h 1603"/>
                  <a:gd name="T32" fmla="*/ 1475 w 1475"/>
                  <a:gd name="T33" fmla="*/ 216 h 1603"/>
                  <a:gd name="T34" fmla="*/ 1461 w 1475"/>
                  <a:gd name="T35" fmla="*/ 255 h 1603"/>
                  <a:gd name="T36" fmla="*/ 1418 w 1475"/>
                  <a:gd name="T37" fmla="*/ 328 h 1603"/>
                  <a:gd name="T38" fmla="*/ 1248 w 1475"/>
                  <a:gd name="T39" fmla="*/ 380 h 1603"/>
                  <a:gd name="T40" fmla="*/ 1177 w 1475"/>
                  <a:gd name="T41" fmla="*/ 380 h 1603"/>
                  <a:gd name="T42" fmla="*/ 1177 w 1475"/>
                  <a:gd name="T43" fmla="*/ 388 h 1603"/>
                  <a:gd name="T44" fmla="*/ 1248 w 1475"/>
                  <a:gd name="T45" fmla="*/ 417 h 1603"/>
                  <a:gd name="T46" fmla="*/ 1291 w 1475"/>
                  <a:gd name="T47" fmla="*/ 440 h 1603"/>
                  <a:gd name="T48" fmla="*/ 1234 w 1475"/>
                  <a:gd name="T49" fmla="*/ 485 h 1603"/>
                  <a:gd name="T50" fmla="*/ 1149 w 1475"/>
                  <a:gd name="T51" fmla="*/ 515 h 1603"/>
                  <a:gd name="T52" fmla="*/ 1064 w 1475"/>
                  <a:gd name="T53" fmla="*/ 552 h 1603"/>
                  <a:gd name="T54" fmla="*/ 1007 w 1475"/>
                  <a:gd name="T55" fmla="*/ 582 h 1603"/>
                  <a:gd name="T56" fmla="*/ 950 w 1475"/>
                  <a:gd name="T57" fmla="*/ 582 h 1603"/>
                  <a:gd name="T58" fmla="*/ 908 w 1475"/>
                  <a:gd name="T59" fmla="*/ 589 h 1603"/>
                  <a:gd name="T60" fmla="*/ 879 w 1475"/>
                  <a:gd name="T61" fmla="*/ 620 h 1603"/>
                  <a:gd name="T62" fmla="*/ 794 w 1475"/>
                  <a:gd name="T63" fmla="*/ 723 h 1603"/>
                  <a:gd name="T64" fmla="*/ 738 w 1475"/>
                  <a:gd name="T65" fmla="*/ 783 h 1603"/>
                  <a:gd name="T66" fmla="*/ 624 w 1475"/>
                  <a:gd name="T67" fmla="*/ 821 h 1603"/>
                  <a:gd name="T68" fmla="*/ 567 w 1475"/>
                  <a:gd name="T69" fmla="*/ 821 h 1603"/>
                  <a:gd name="T70" fmla="*/ 496 w 1475"/>
                  <a:gd name="T71" fmla="*/ 806 h 1603"/>
                  <a:gd name="T72" fmla="*/ 511 w 1475"/>
                  <a:gd name="T73" fmla="*/ 821 h 1603"/>
                  <a:gd name="T74" fmla="*/ 525 w 1475"/>
                  <a:gd name="T75" fmla="*/ 828 h 1603"/>
                  <a:gd name="T76" fmla="*/ 454 w 1475"/>
                  <a:gd name="T77" fmla="*/ 821 h 1603"/>
                  <a:gd name="T78" fmla="*/ 411 w 1475"/>
                  <a:gd name="T79" fmla="*/ 821 h 1603"/>
                  <a:gd name="T80" fmla="*/ 284 w 1475"/>
                  <a:gd name="T81" fmla="*/ 828 h 1603"/>
                  <a:gd name="T82" fmla="*/ 184 w 1475"/>
                  <a:gd name="T83" fmla="*/ 843 h 1603"/>
                  <a:gd name="T84" fmla="*/ 14 w 1475"/>
                  <a:gd name="T85" fmla="*/ 731 h 1603"/>
                  <a:gd name="T86" fmla="*/ 43 w 1475"/>
                  <a:gd name="T87" fmla="*/ 440 h 1603"/>
                  <a:gd name="T88" fmla="*/ 57 w 1475"/>
                  <a:gd name="T89" fmla="*/ 244 h 1603"/>
                  <a:gd name="T90" fmla="*/ 142 w 1475"/>
                  <a:gd name="T91" fmla="*/ 149 h 1603"/>
                  <a:gd name="T92" fmla="*/ 326 w 1475"/>
                  <a:gd name="T93" fmla="*/ 142 h 1603"/>
                  <a:gd name="T94" fmla="*/ 369 w 1475"/>
                  <a:gd name="T95" fmla="*/ 260 h 1603"/>
                  <a:gd name="T96" fmla="*/ 411 w 1475"/>
                  <a:gd name="T97" fmla="*/ 306 h 1603"/>
                  <a:gd name="T98" fmla="*/ 496 w 1475"/>
                  <a:gd name="T99" fmla="*/ 343 h 1603"/>
                  <a:gd name="T100" fmla="*/ 567 w 1475"/>
                  <a:gd name="T101" fmla="*/ 321 h 1603"/>
                  <a:gd name="T102" fmla="*/ 610 w 1475"/>
                  <a:gd name="T103" fmla="*/ 240 h 1603"/>
                  <a:gd name="T104" fmla="*/ 638 w 1475"/>
                  <a:gd name="T105" fmla="*/ 187 h 1603"/>
                  <a:gd name="T106" fmla="*/ 596 w 1475"/>
                  <a:gd name="T107" fmla="*/ 142 h 1603"/>
                  <a:gd name="T108" fmla="*/ 695 w 1475"/>
                  <a:gd name="T109" fmla="*/ 142 h 1603"/>
                  <a:gd name="T110" fmla="*/ 879 w 1475"/>
                  <a:gd name="T111" fmla="*/ 149 h 1603"/>
                  <a:gd name="T112" fmla="*/ 908 w 1475"/>
                  <a:gd name="T113" fmla="*/ 111 h 1603"/>
                  <a:gd name="T114" fmla="*/ 851 w 1475"/>
                  <a:gd name="T115" fmla="*/ 105 h 1603"/>
                  <a:gd name="T116" fmla="*/ 894 w 1475"/>
                  <a:gd name="T117" fmla="*/ 97 h 1603"/>
                  <a:gd name="T118" fmla="*/ 865 w 1475"/>
                  <a:gd name="T119" fmla="*/ 82 h 1603"/>
                  <a:gd name="T120" fmla="*/ 894 w 1475"/>
                  <a:gd name="T121" fmla="*/ 52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9" name="Freeform 44"/>
              <p:cNvSpPr>
                <a:spLocks/>
              </p:cNvSpPr>
              <p:nvPr/>
            </p:nvSpPr>
            <p:spPr bwMode="auto">
              <a:xfrm>
                <a:off x="4381" y="4116"/>
                <a:ext cx="994" cy="1317"/>
              </a:xfrm>
              <a:custGeom>
                <a:avLst/>
                <a:gdLst>
                  <a:gd name="T0" fmla="*/ 973 w 993"/>
                  <a:gd name="T1" fmla="*/ 156 h 1319"/>
                  <a:gd name="T2" fmla="*/ 958 w 993"/>
                  <a:gd name="T3" fmla="*/ 212 h 1319"/>
                  <a:gd name="T4" fmla="*/ 902 w 993"/>
                  <a:gd name="T5" fmla="*/ 374 h 1319"/>
                  <a:gd name="T6" fmla="*/ 888 w 993"/>
                  <a:gd name="T7" fmla="*/ 417 h 1319"/>
                  <a:gd name="T8" fmla="*/ 873 w 993"/>
                  <a:gd name="T9" fmla="*/ 488 h 1319"/>
                  <a:gd name="T10" fmla="*/ 859 w 993"/>
                  <a:gd name="T11" fmla="*/ 559 h 1319"/>
                  <a:gd name="T12" fmla="*/ 845 w 993"/>
                  <a:gd name="T13" fmla="*/ 587 h 1319"/>
                  <a:gd name="T14" fmla="*/ 845 w 993"/>
                  <a:gd name="T15" fmla="*/ 616 h 1319"/>
                  <a:gd name="T16" fmla="*/ 831 w 993"/>
                  <a:gd name="T17" fmla="*/ 644 h 1319"/>
                  <a:gd name="T18" fmla="*/ 817 w 993"/>
                  <a:gd name="T19" fmla="*/ 715 h 1319"/>
                  <a:gd name="T20" fmla="*/ 788 w 993"/>
                  <a:gd name="T21" fmla="*/ 786 h 1319"/>
                  <a:gd name="T22" fmla="*/ 788 w 993"/>
                  <a:gd name="T23" fmla="*/ 828 h 1319"/>
                  <a:gd name="T24" fmla="*/ 774 w 993"/>
                  <a:gd name="T25" fmla="*/ 857 h 1319"/>
                  <a:gd name="T26" fmla="*/ 774 w 993"/>
                  <a:gd name="T27" fmla="*/ 885 h 1319"/>
                  <a:gd name="T28" fmla="*/ 760 w 993"/>
                  <a:gd name="T29" fmla="*/ 899 h 1319"/>
                  <a:gd name="T30" fmla="*/ 760 w 993"/>
                  <a:gd name="T31" fmla="*/ 928 h 1319"/>
                  <a:gd name="T32" fmla="*/ 746 w 993"/>
                  <a:gd name="T33" fmla="*/ 942 h 1319"/>
                  <a:gd name="T34" fmla="*/ 746 w 993"/>
                  <a:gd name="T35" fmla="*/ 956 h 1319"/>
                  <a:gd name="T36" fmla="*/ 746 w 993"/>
                  <a:gd name="T37" fmla="*/ 982 h 1319"/>
                  <a:gd name="T38" fmla="*/ 732 w 993"/>
                  <a:gd name="T39" fmla="*/ 1005 h 1319"/>
                  <a:gd name="T40" fmla="*/ 732 w 993"/>
                  <a:gd name="T41" fmla="*/ 1019 h 1319"/>
                  <a:gd name="T42" fmla="*/ 717 w 993"/>
                  <a:gd name="T43" fmla="*/ 1047 h 1319"/>
                  <a:gd name="T44" fmla="*/ 703 w 993"/>
                  <a:gd name="T45" fmla="*/ 1090 h 1319"/>
                  <a:gd name="T46" fmla="*/ 703 w 993"/>
                  <a:gd name="T47" fmla="*/ 1118 h 1319"/>
                  <a:gd name="T48" fmla="*/ 689 w 993"/>
                  <a:gd name="T49" fmla="*/ 1147 h 1319"/>
                  <a:gd name="T50" fmla="*/ 661 w 993"/>
                  <a:gd name="T51" fmla="*/ 1175 h 1319"/>
                  <a:gd name="T52" fmla="*/ 632 w 993"/>
                  <a:gd name="T53" fmla="*/ 1203 h 1319"/>
                  <a:gd name="T54" fmla="*/ 604 w 993"/>
                  <a:gd name="T55" fmla="*/ 1246 h 1319"/>
                  <a:gd name="T56" fmla="*/ 604 w 993"/>
                  <a:gd name="T57" fmla="*/ 1260 h 1319"/>
                  <a:gd name="T58" fmla="*/ 576 w 993"/>
                  <a:gd name="T59" fmla="*/ 1274 h 1319"/>
                  <a:gd name="T60" fmla="*/ 561 w 993"/>
                  <a:gd name="T61" fmla="*/ 1288 h 1319"/>
                  <a:gd name="T62" fmla="*/ 533 w 993"/>
                  <a:gd name="T63" fmla="*/ 1303 h 1319"/>
                  <a:gd name="T64" fmla="*/ 505 w 993"/>
                  <a:gd name="T65" fmla="*/ 1303 h 1319"/>
                  <a:gd name="T66" fmla="*/ 468 w 993"/>
                  <a:gd name="T67" fmla="*/ 1303 h 1319"/>
                  <a:gd name="T68" fmla="*/ 426 w 993"/>
                  <a:gd name="T69" fmla="*/ 1303 h 1319"/>
                  <a:gd name="T70" fmla="*/ 397 w 993"/>
                  <a:gd name="T71" fmla="*/ 1303 h 1319"/>
                  <a:gd name="T72" fmla="*/ 241 w 993"/>
                  <a:gd name="T73" fmla="*/ 1246 h 1319"/>
                  <a:gd name="T74" fmla="*/ 213 w 993"/>
                  <a:gd name="T75" fmla="*/ 1246 h 1319"/>
                  <a:gd name="T76" fmla="*/ 156 w 993"/>
                  <a:gd name="T77" fmla="*/ 1218 h 1319"/>
                  <a:gd name="T78" fmla="*/ 114 w 993"/>
                  <a:gd name="T79" fmla="*/ 1203 h 1319"/>
                  <a:gd name="T80" fmla="*/ 100 w 993"/>
                  <a:gd name="T81" fmla="*/ 1203 h 1319"/>
                  <a:gd name="T82" fmla="*/ 85 w 993"/>
                  <a:gd name="T83" fmla="*/ 1203 h 1319"/>
                  <a:gd name="T84" fmla="*/ 57 w 993"/>
                  <a:gd name="T85" fmla="*/ 1189 h 1319"/>
                  <a:gd name="T86" fmla="*/ 14 w 993"/>
                  <a:gd name="T87" fmla="*/ 1175 h 1319"/>
                  <a:gd name="T88" fmla="*/ 0 w 993"/>
                  <a:gd name="T89" fmla="*/ 1161 h 1319"/>
                  <a:gd name="T90" fmla="*/ 57 w 993"/>
                  <a:gd name="T91" fmla="*/ 1005 h 1319"/>
                  <a:gd name="T92" fmla="*/ 57 w 993"/>
                  <a:gd name="T93" fmla="*/ 970 h 1319"/>
                  <a:gd name="T94" fmla="*/ 128 w 993"/>
                  <a:gd name="T95" fmla="*/ 956 h 1319"/>
                  <a:gd name="T96" fmla="*/ 156 w 993"/>
                  <a:gd name="T97" fmla="*/ 743 h 1319"/>
                  <a:gd name="T98" fmla="*/ 170 w 993"/>
                  <a:gd name="T99" fmla="*/ 672 h 1319"/>
                  <a:gd name="T100" fmla="*/ 185 w 993"/>
                  <a:gd name="T101" fmla="*/ 460 h 1319"/>
                  <a:gd name="T102" fmla="*/ 284 w 993"/>
                  <a:gd name="T103" fmla="*/ 389 h 1319"/>
                  <a:gd name="T104" fmla="*/ 383 w 993"/>
                  <a:gd name="T105" fmla="*/ 403 h 1319"/>
                  <a:gd name="T106" fmla="*/ 440 w 993"/>
                  <a:gd name="T107" fmla="*/ 403 h 1319"/>
                  <a:gd name="T108" fmla="*/ 519 w 993"/>
                  <a:gd name="T109" fmla="*/ 198 h 1319"/>
                  <a:gd name="T110" fmla="*/ 547 w 993"/>
                  <a:gd name="T111" fmla="*/ 0 h 1319"/>
                  <a:gd name="T112" fmla="*/ 746 w 993"/>
                  <a:gd name="T113" fmla="*/ 28 h 1319"/>
                  <a:gd name="T114" fmla="*/ 817 w 993"/>
                  <a:gd name="T115" fmla="*/ 42 h 1319"/>
                  <a:gd name="T116" fmla="*/ 930 w 993"/>
                  <a:gd name="T117" fmla="*/ 56 h 1319"/>
                  <a:gd name="T118" fmla="*/ 987 w 993"/>
                  <a:gd name="T119" fmla="*/ 85 h 1319"/>
                  <a:gd name="T120" fmla="*/ 987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0"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solidFill>
                    <a:prstClr val="black"/>
                  </a:solidFill>
                </a:endParaRPr>
              </a:p>
            </p:txBody>
          </p:sp>
          <p:sp>
            <p:nvSpPr>
              <p:cNvPr id="171"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2" name="Freeform 41"/>
              <p:cNvSpPr>
                <a:spLocks/>
              </p:cNvSpPr>
              <p:nvPr/>
            </p:nvSpPr>
            <p:spPr bwMode="auto">
              <a:xfrm>
                <a:off x="5262" y="3773"/>
                <a:ext cx="1205" cy="832"/>
              </a:xfrm>
              <a:custGeom>
                <a:avLst/>
                <a:gdLst>
                  <a:gd name="T0" fmla="*/ 723 w 1205"/>
                  <a:gd name="T1" fmla="*/ 73 h 865"/>
                  <a:gd name="T2" fmla="*/ 751 w 1205"/>
                  <a:gd name="T3" fmla="*/ 82 h 865"/>
                  <a:gd name="T4" fmla="*/ 822 w 1205"/>
                  <a:gd name="T5" fmla="*/ 82 h 865"/>
                  <a:gd name="T6" fmla="*/ 865 w 1205"/>
                  <a:gd name="T7" fmla="*/ 90 h 865"/>
                  <a:gd name="T8" fmla="*/ 936 w 1205"/>
                  <a:gd name="T9" fmla="*/ 109 h 865"/>
                  <a:gd name="T10" fmla="*/ 1021 w 1205"/>
                  <a:gd name="T11" fmla="*/ 127 h 865"/>
                  <a:gd name="T12" fmla="*/ 1205 w 1205"/>
                  <a:gd name="T13" fmla="*/ 163 h 865"/>
                  <a:gd name="T14" fmla="*/ 1191 w 1205"/>
                  <a:gd name="T15" fmla="*/ 199 h 865"/>
                  <a:gd name="T16" fmla="*/ 1205 w 1205"/>
                  <a:gd name="T17" fmla="*/ 209 h 865"/>
                  <a:gd name="T18" fmla="*/ 1205 w 1205"/>
                  <a:gd name="T19" fmla="*/ 227 h 865"/>
                  <a:gd name="T20" fmla="*/ 1191 w 1205"/>
                  <a:gd name="T21" fmla="*/ 255 h 865"/>
                  <a:gd name="T22" fmla="*/ 1177 w 1205"/>
                  <a:gd name="T23" fmla="*/ 280 h 865"/>
                  <a:gd name="T24" fmla="*/ 1163 w 1205"/>
                  <a:gd name="T25" fmla="*/ 309 h 865"/>
                  <a:gd name="T26" fmla="*/ 1163 w 1205"/>
                  <a:gd name="T27" fmla="*/ 363 h 865"/>
                  <a:gd name="T28" fmla="*/ 1163 w 1205"/>
                  <a:gd name="T29" fmla="*/ 390 h 865"/>
                  <a:gd name="T30" fmla="*/ 1148 w 1205"/>
                  <a:gd name="T31" fmla="*/ 408 h 865"/>
                  <a:gd name="T32" fmla="*/ 1134 w 1205"/>
                  <a:gd name="T33" fmla="*/ 445 h 865"/>
                  <a:gd name="T34" fmla="*/ 992 w 1205"/>
                  <a:gd name="T35" fmla="*/ 481 h 865"/>
                  <a:gd name="T36" fmla="*/ 950 w 1205"/>
                  <a:gd name="T37" fmla="*/ 551 h 865"/>
                  <a:gd name="T38" fmla="*/ 921 w 1205"/>
                  <a:gd name="T39" fmla="*/ 545 h 865"/>
                  <a:gd name="T40" fmla="*/ 893 w 1205"/>
                  <a:gd name="T41" fmla="*/ 545 h 865"/>
                  <a:gd name="T42" fmla="*/ 851 w 1205"/>
                  <a:gd name="T43" fmla="*/ 545 h 865"/>
                  <a:gd name="T44" fmla="*/ 822 w 1205"/>
                  <a:gd name="T45" fmla="*/ 545 h 865"/>
                  <a:gd name="T46" fmla="*/ 765 w 1205"/>
                  <a:gd name="T47" fmla="*/ 535 h 865"/>
                  <a:gd name="T48" fmla="*/ 737 w 1205"/>
                  <a:gd name="T49" fmla="*/ 535 h 865"/>
                  <a:gd name="T50" fmla="*/ 723 w 1205"/>
                  <a:gd name="T51" fmla="*/ 535 h 865"/>
                  <a:gd name="T52" fmla="*/ 680 w 1205"/>
                  <a:gd name="T53" fmla="*/ 535 h 865"/>
                  <a:gd name="T54" fmla="*/ 652 w 1205"/>
                  <a:gd name="T55" fmla="*/ 526 h 865"/>
                  <a:gd name="T56" fmla="*/ 581 w 1205"/>
                  <a:gd name="T57" fmla="*/ 526 h 865"/>
                  <a:gd name="T58" fmla="*/ 496 w 1205"/>
                  <a:gd name="T59" fmla="*/ 517 h 865"/>
                  <a:gd name="T60" fmla="*/ 468 w 1205"/>
                  <a:gd name="T61" fmla="*/ 517 h 865"/>
                  <a:gd name="T62" fmla="*/ 425 w 1205"/>
                  <a:gd name="T63" fmla="*/ 517 h 865"/>
                  <a:gd name="T64" fmla="*/ 397 w 1205"/>
                  <a:gd name="T65" fmla="*/ 517 h 865"/>
                  <a:gd name="T66" fmla="*/ 312 w 1205"/>
                  <a:gd name="T67" fmla="*/ 508 h 865"/>
                  <a:gd name="T68" fmla="*/ 283 w 1205"/>
                  <a:gd name="T69" fmla="*/ 508 h 865"/>
                  <a:gd name="T70" fmla="*/ 198 w 1205"/>
                  <a:gd name="T71" fmla="*/ 517 h 865"/>
                  <a:gd name="T72" fmla="*/ 113 w 1205"/>
                  <a:gd name="T73" fmla="*/ 517 h 865"/>
                  <a:gd name="T74" fmla="*/ 85 w 1205"/>
                  <a:gd name="T75" fmla="*/ 517 h 865"/>
                  <a:gd name="T76" fmla="*/ 70 w 1205"/>
                  <a:gd name="T77" fmla="*/ 517 h 865"/>
                  <a:gd name="T78" fmla="*/ 42 w 1205"/>
                  <a:gd name="T79" fmla="*/ 517 h 865"/>
                  <a:gd name="T80" fmla="*/ 14 w 1205"/>
                  <a:gd name="T81" fmla="*/ 517 h 865"/>
                  <a:gd name="T82" fmla="*/ 0 w 1205"/>
                  <a:gd name="T83" fmla="*/ 499 h 865"/>
                  <a:gd name="T84" fmla="*/ 28 w 1205"/>
                  <a:gd name="T85" fmla="*/ 463 h 865"/>
                  <a:gd name="T86" fmla="*/ 85 w 1205"/>
                  <a:gd name="T87" fmla="*/ 336 h 865"/>
                  <a:gd name="T88" fmla="*/ 99 w 1205"/>
                  <a:gd name="T89" fmla="*/ 290 h 865"/>
                  <a:gd name="T90" fmla="*/ 113 w 1205"/>
                  <a:gd name="T91" fmla="*/ 263 h 865"/>
                  <a:gd name="T92" fmla="*/ 141 w 1205"/>
                  <a:gd name="T93" fmla="*/ 182 h 865"/>
                  <a:gd name="T94" fmla="*/ 141 w 1205"/>
                  <a:gd name="T95" fmla="*/ 154 h 865"/>
                  <a:gd name="T96" fmla="*/ 141 w 1205"/>
                  <a:gd name="T97" fmla="*/ 127 h 865"/>
                  <a:gd name="T98" fmla="*/ 141 w 1205"/>
                  <a:gd name="T99" fmla="*/ 109 h 865"/>
                  <a:gd name="T100" fmla="*/ 141 w 1205"/>
                  <a:gd name="T101" fmla="*/ 73 h 865"/>
                  <a:gd name="T102" fmla="*/ 269 w 1205"/>
                  <a:gd name="T103" fmla="*/ 63 h 865"/>
                  <a:gd name="T104" fmla="*/ 354 w 1205"/>
                  <a:gd name="T105" fmla="*/ 63 h 865"/>
                  <a:gd name="T106" fmla="*/ 368 w 1205"/>
                  <a:gd name="T107" fmla="*/ 46 h 865"/>
                  <a:gd name="T108" fmla="*/ 368 w 1205"/>
                  <a:gd name="T109" fmla="*/ 13 h 865"/>
                  <a:gd name="T110" fmla="*/ 581 w 1205"/>
                  <a:gd name="T111" fmla="*/ 63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3"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4" name="Freeform 39"/>
              <p:cNvSpPr>
                <a:spLocks/>
              </p:cNvSpPr>
              <p:nvPr/>
            </p:nvSpPr>
            <p:spPr bwMode="auto">
              <a:xfrm>
                <a:off x="2779" y="2823"/>
                <a:ext cx="1065" cy="1148"/>
              </a:xfrm>
              <a:custGeom>
                <a:avLst/>
                <a:gdLst>
                  <a:gd name="T0" fmla="*/ 618 w 1063"/>
                  <a:gd name="T1" fmla="*/ 212 h 1149"/>
                  <a:gd name="T2" fmla="*/ 646 w 1063"/>
                  <a:gd name="T3" fmla="*/ 227 h 1149"/>
                  <a:gd name="T4" fmla="*/ 660 w 1063"/>
                  <a:gd name="T5" fmla="*/ 241 h 1149"/>
                  <a:gd name="T6" fmla="*/ 774 w 1063"/>
                  <a:gd name="T7" fmla="*/ 297 h 1149"/>
                  <a:gd name="T8" fmla="*/ 838 w 1063"/>
                  <a:gd name="T9" fmla="*/ 283 h 1149"/>
                  <a:gd name="T10" fmla="*/ 909 w 1063"/>
                  <a:gd name="T11" fmla="*/ 241 h 1149"/>
                  <a:gd name="T12" fmla="*/ 966 w 1063"/>
                  <a:gd name="T13" fmla="*/ 198 h 1149"/>
                  <a:gd name="T14" fmla="*/ 1065 w 1063"/>
                  <a:gd name="T15" fmla="*/ 184 h 1149"/>
                  <a:gd name="T16" fmla="*/ 1065 w 1063"/>
                  <a:gd name="T17" fmla="*/ 198 h 1149"/>
                  <a:gd name="T18" fmla="*/ 1051 w 1063"/>
                  <a:gd name="T19" fmla="*/ 241 h 1149"/>
                  <a:gd name="T20" fmla="*/ 1037 w 1063"/>
                  <a:gd name="T21" fmla="*/ 283 h 1149"/>
                  <a:gd name="T22" fmla="*/ 1023 w 1063"/>
                  <a:gd name="T23" fmla="*/ 297 h 1149"/>
                  <a:gd name="T24" fmla="*/ 1023 w 1063"/>
                  <a:gd name="T25" fmla="*/ 340 h 1149"/>
                  <a:gd name="T26" fmla="*/ 1023 w 1063"/>
                  <a:gd name="T27" fmla="*/ 368 h 1149"/>
                  <a:gd name="T28" fmla="*/ 1037 w 1063"/>
                  <a:gd name="T29" fmla="*/ 397 h 1149"/>
                  <a:gd name="T30" fmla="*/ 1065 w 1063"/>
                  <a:gd name="T31" fmla="*/ 524 h 1149"/>
                  <a:gd name="T32" fmla="*/ 1079 w 1063"/>
                  <a:gd name="T33" fmla="*/ 567 h 1149"/>
                  <a:gd name="T34" fmla="*/ 1037 w 1063"/>
                  <a:gd name="T35" fmla="*/ 574 h 1149"/>
                  <a:gd name="T36" fmla="*/ 994 w 1063"/>
                  <a:gd name="T37" fmla="*/ 602 h 1149"/>
                  <a:gd name="T38" fmla="*/ 980 w 1063"/>
                  <a:gd name="T39" fmla="*/ 616 h 1149"/>
                  <a:gd name="T40" fmla="*/ 938 w 1063"/>
                  <a:gd name="T41" fmla="*/ 644 h 1149"/>
                  <a:gd name="T42" fmla="*/ 895 w 1063"/>
                  <a:gd name="T43" fmla="*/ 687 h 1149"/>
                  <a:gd name="T44" fmla="*/ 788 w 1063"/>
                  <a:gd name="T45" fmla="*/ 800 h 1149"/>
                  <a:gd name="T46" fmla="*/ 745 w 1063"/>
                  <a:gd name="T47" fmla="*/ 871 h 1149"/>
                  <a:gd name="T48" fmla="*/ 717 w 1063"/>
                  <a:gd name="T49" fmla="*/ 914 h 1149"/>
                  <a:gd name="T50" fmla="*/ 504 w 1063"/>
                  <a:gd name="T51" fmla="*/ 1084 h 1149"/>
                  <a:gd name="T52" fmla="*/ 376 w 1063"/>
                  <a:gd name="T53" fmla="*/ 1141 h 1149"/>
                  <a:gd name="T54" fmla="*/ 348 w 1063"/>
                  <a:gd name="T55" fmla="*/ 1084 h 1149"/>
                  <a:gd name="T56" fmla="*/ 255 w 1063"/>
                  <a:gd name="T57" fmla="*/ 970 h 1149"/>
                  <a:gd name="T58" fmla="*/ 241 w 1063"/>
                  <a:gd name="T59" fmla="*/ 942 h 1149"/>
                  <a:gd name="T60" fmla="*/ 241 w 1063"/>
                  <a:gd name="T61" fmla="*/ 942 h 1149"/>
                  <a:gd name="T62" fmla="*/ 241 w 1063"/>
                  <a:gd name="T63" fmla="*/ 928 h 1149"/>
                  <a:gd name="T64" fmla="*/ 227 w 1063"/>
                  <a:gd name="T65" fmla="*/ 914 h 1149"/>
                  <a:gd name="T66" fmla="*/ 227 w 1063"/>
                  <a:gd name="T67" fmla="*/ 914 h 1149"/>
                  <a:gd name="T68" fmla="*/ 212 w 1063"/>
                  <a:gd name="T69" fmla="*/ 899 h 1149"/>
                  <a:gd name="T70" fmla="*/ 170 w 1063"/>
                  <a:gd name="T71" fmla="*/ 871 h 1149"/>
                  <a:gd name="T72" fmla="*/ 113 w 1063"/>
                  <a:gd name="T73" fmla="*/ 871 h 1149"/>
                  <a:gd name="T74" fmla="*/ 71 w 1063"/>
                  <a:gd name="T75" fmla="*/ 857 h 1149"/>
                  <a:gd name="T76" fmla="*/ 14 w 1063"/>
                  <a:gd name="T77" fmla="*/ 843 h 1149"/>
                  <a:gd name="T78" fmla="*/ 14 w 1063"/>
                  <a:gd name="T79" fmla="*/ 814 h 1149"/>
                  <a:gd name="T80" fmla="*/ 28 w 1063"/>
                  <a:gd name="T81" fmla="*/ 758 h 1149"/>
                  <a:gd name="T82" fmla="*/ 71 w 1063"/>
                  <a:gd name="T83" fmla="*/ 630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6 w 1063"/>
                  <a:gd name="T103" fmla="*/ 42 h 1149"/>
                  <a:gd name="T104" fmla="*/ 447 w 1063"/>
                  <a:gd name="T105" fmla="*/ 0 h 1149"/>
                  <a:gd name="T106" fmla="*/ 504 w 1063"/>
                  <a:gd name="T107" fmla="*/ 71 h 1149"/>
                  <a:gd name="T108" fmla="*/ 532 w 1063"/>
                  <a:gd name="T109" fmla="*/ 113 h 1149"/>
                  <a:gd name="T110" fmla="*/ 547 w 1063"/>
                  <a:gd name="T111" fmla="*/ 127 h 1149"/>
                  <a:gd name="T112" fmla="*/ 575 w 1063"/>
                  <a:gd name="T113" fmla="*/ 156 h 1149"/>
                  <a:gd name="T114" fmla="*/ 575 w 1063"/>
                  <a:gd name="T115" fmla="*/ 156 h 1149"/>
                  <a:gd name="T116" fmla="*/ 589 w 1063"/>
                  <a:gd name="T117" fmla="*/ 184 h 1149"/>
                  <a:gd name="T118" fmla="*/ 618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5"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6"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7"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8"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grpSp>
        <p:sp>
          <p:nvSpPr>
            <p:cNvPr id="73" name="Text Box 33"/>
            <p:cNvSpPr txBox="1">
              <a:spLocks noChangeArrowheads="1"/>
            </p:cNvSpPr>
            <p:nvPr/>
          </p:nvSpPr>
          <p:spPr bwMode="auto">
            <a:xfrm>
              <a:off x="2800" y="1478"/>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74" name="Text Box 32"/>
            <p:cNvSpPr txBox="1">
              <a:spLocks noChangeArrowheads="1"/>
            </p:cNvSpPr>
            <p:nvPr/>
          </p:nvSpPr>
          <p:spPr bwMode="auto">
            <a:xfrm>
              <a:off x="4262" y="977"/>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29" name="Text Box 31"/>
            <p:cNvSpPr txBox="1">
              <a:spLocks noChangeArrowheads="1"/>
            </p:cNvSpPr>
            <p:nvPr/>
          </p:nvSpPr>
          <p:spPr bwMode="auto">
            <a:xfrm>
              <a:off x="1232" y="24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0" name="Text Box 30"/>
            <p:cNvSpPr txBox="1">
              <a:spLocks noChangeArrowheads="1"/>
            </p:cNvSpPr>
            <p:nvPr/>
          </p:nvSpPr>
          <p:spPr bwMode="auto">
            <a:xfrm>
              <a:off x="2522" y="26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1"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2" name="Text Box 28"/>
            <p:cNvSpPr txBox="1">
              <a:spLocks noChangeArrowheads="1"/>
            </p:cNvSpPr>
            <p:nvPr/>
          </p:nvSpPr>
          <p:spPr bwMode="auto">
            <a:xfrm>
              <a:off x="4242" y="1896"/>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3" name="Text Box 27"/>
            <p:cNvSpPr txBox="1">
              <a:spLocks noChangeArrowheads="1"/>
            </p:cNvSpPr>
            <p:nvPr/>
          </p:nvSpPr>
          <p:spPr bwMode="auto">
            <a:xfrm>
              <a:off x="4929" y="167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dirty="0">
                  <a:solidFill>
                    <a:srgbClr val="000000"/>
                  </a:solidFill>
                  <a:latin typeface="Meiryo UI" pitchFamily="50" charset="-128"/>
                  <a:ea typeface="Meiryo UI" pitchFamily="50" charset="-128"/>
                  <a:cs typeface="Meiryo UI" pitchFamily="50" charset="-128"/>
                </a:rPr>
                <a:t>旭区</a:t>
              </a:r>
              <a:endParaRPr lang="ja-JP" altLang="en-US" sz="1000" b="1" dirty="0">
                <a:solidFill>
                  <a:prstClr val="black"/>
                </a:solidFill>
                <a:latin typeface="Meiryo UI" pitchFamily="50" charset="-128"/>
                <a:ea typeface="Meiryo UI" pitchFamily="50" charset="-128"/>
                <a:cs typeface="Meiryo UI" pitchFamily="50" charset="-128"/>
              </a:endParaRPr>
            </a:p>
          </p:txBody>
        </p:sp>
        <p:sp>
          <p:nvSpPr>
            <p:cNvPr id="134" name="Text Box 26"/>
            <p:cNvSpPr txBox="1">
              <a:spLocks noChangeArrowheads="1"/>
            </p:cNvSpPr>
            <p:nvPr/>
          </p:nvSpPr>
          <p:spPr bwMode="auto">
            <a:xfrm>
              <a:off x="1076" y="340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5" name="Text Box 25"/>
            <p:cNvSpPr txBox="1">
              <a:spLocks noChangeArrowheads="1"/>
            </p:cNvSpPr>
            <p:nvPr/>
          </p:nvSpPr>
          <p:spPr bwMode="auto">
            <a:xfrm>
              <a:off x="2880"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6" name="Text Box 24"/>
            <p:cNvSpPr txBox="1">
              <a:spLocks noChangeArrowheads="1"/>
            </p:cNvSpPr>
            <p:nvPr/>
          </p:nvSpPr>
          <p:spPr bwMode="auto">
            <a:xfrm>
              <a:off x="3781" y="310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7" name="Text Box 23"/>
            <p:cNvSpPr txBox="1">
              <a:spLocks noChangeArrowheads="1"/>
            </p:cNvSpPr>
            <p:nvPr/>
          </p:nvSpPr>
          <p:spPr bwMode="auto">
            <a:xfrm>
              <a:off x="4861" y="2489"/>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2" name="Text Box 21"/>
            <p:cNvSpPr txBox="1">
              <a:spLocks noChangeArrowheads="1"/>
            </p:cNvSpPr>
            <p:nvPr/>
          </p:nvSpPr>
          <p:spPr bwMode="auto">
            <a:xfrm>
              <a:off x="1175" y="515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3" name="Text Box 20"/>
            <p:cNvSpPr txBox="1">
              <a:spLocks noChangeArrowheads="1"/>
            </p:cNvSpPr>
            <p:nvPr/>
          </p:nvSpPr>
          <p:spPr bwMode="auto">
            <a:xfrm>
              <a:off x="1908" y="366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4" name="Text Box 19"/>
            <p:cNvSpPr txBox="1">
              <a:spLocks noChangeArrowheads="1"/>
            </p:cNvSpPr>
            <p:nvPr/>
          </p:nvSpPr>
          <p:spPr bwMode="auto">
            <a:xfrm>
              <a:off x="2116" y="444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145" name="Text Box 18"/>
            <p:cNvSpPr txBox="1">
              <a:spLocks noChangeArrowheads="1"/>
            </p:cNvSpPr>
            <p:nvPr/>
          </p:nvSpPr>
          <p:spPr bwMode="auto">
            <a:xfrm>
              <a:off x="2997" y="452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6" name="Text Box 17"/>
            <p:cNvSpPr txBox="1">
              <a:spLocks noChangeArrowheads="1"/>
            </p:cNvSpPr>
            <p:nvPr/>
          </p:nvSpPr>
          <p:spPr bwMode="auto">
            <a:xfrm>
              <a:off x="3151" y="378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7" name="Text Box 16"/>
            <p:cNvSpPr txBox="1">
              <a:spLocks noChangeArrowheads="1"/>
            </p:cNvSpPr>
            <p:nvPr/>
          </p:nvSpPr>
          <p:spPr bwMode="auto">
            <a:xfrm>
              <a:off x="3889" y="3708"/>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8" name="Text Box 15"/>
            <p:cNvSpPr txBox="1">
              <a:spLocks noChangeArrowheads="1"/>
            </p:cNvSpPr>
            <p:nvPr/>
          </p:nvSpPr>
          <p:spPr bwMode="auto">
            <a:xfrm>
              <a:off x="4817"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9" name="Text Box 14"/>
            <p:cNvSpPr txBox="1">
              <a:spLocks noChangeArrowheads="1"/>
            </p:cNvSpPr>
            <p:nvPr/>
          </p:nvSpPr>
          <p:spPr bwMode="auto">
            <a:xfrm>
              <a:off x="4716" y="3973"/>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0"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1" name="Text Box 12"/>
            <p:cNvSpPr txBox="1">
              <a:spLocks noChangeArrowheads="1"/>
            </p:cNvSpPr>
            <p:nvPr/>
          </p:nvSpPr>
          <p:spPr bwMode="auto">
            <a:xfrm>
              <a:off x="3623" y="471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2" name="Text Box 11"/>
            <p:cNvSpPr txBox="1">
              <a:spLocks noChangeArrowheads="1"/>
            </p:cNvSpPr>
            <p:nvPr/>
          </p:nvSpPr>
          <p:spPr bwMode="auto">
            <a:xfrm>
              <a:off x="4104" y="5398"/>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3" name="Text Box 10"/>
            <p:cNvSpPr txBox="1">
              <a:spLocks noChangeArrowheads="1"/>
            </p:cNvSpPr>
            <p:nvPr/>
          </p:nvSpPr>
          <p:spPr bwMode="auto">
            <a:xfrm>
              <a:off x="5087" y="54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4"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grpSp>
      <p:sp>
        <p:nvSpPr>
          <p:cNvPr id="179" name="Text Box 6"/>
          <p:cNvSpPr txBox="1">
            <a:spLocks noChangeAspect="1" noChangeArrowheads="1"/>
          </p:cNvSpPr>
          <p:nvPr/>
        </p:nvSpPr>
        <p:spPr bwMode="auto">
          <a:xfrm>
            <a:off x="2686102" y="3800979"/>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第二区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0" name="Text Box 6"/>
          <p:cNvSpPr txBox="1">
            <a:spLocks noChangeAspect="1" noChangeArrowheads="1"/>
          </p:cNvSpPr>
          <p:nvPr/>
        </p:nvSpPr>
        <p:spPr bwMode="auto">
          <a:xfrm>
            <a:off x="1025305" y="4281662"/>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第一区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1" name="Text Box 6"/>
          <p:cNvSpPr txBox="1">
            <a:spLocks noChangeAspect="1" noChangeArrowheads="1"/>
          </p:cNvSpPr>
          <p:nvPr/>
        </p:nvSpPr>
        <p:spPr bwMode="auto">
          <a:xfrm>
            <a:off x="1543956" y="5672525"/>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第三区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2" name="Text Box 6"/>
          <p:cNvSpPr txBox="1">
            <a:spLocks noChangeAspect="1" noChangeArrowheads="1"/>
          </p:cNvSpPr>
          <p:nvPr/>
        </p:nvSpPr>
        <p:spPr bwMode="auto">
          <a:xfrm>
            <a:off x="2883997" y="5410326"/>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第四区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63" name="正方形/長方形 62"/>
          <p:cNvSpPr/>
          <p:nvPr/>
        </p:nvSpPr>
        <p:spPr>
          <a:xfrm>
            <a:off x="-4882" y="-3832"/>
            <a:ext cx="9910882"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８　区割り試案ごとの比較　</a:t>
            </a:r>
            <a:r>
              <a:rPr lang="ja-JP" altLang="en-US" sz="2000" b="1" dirty="0">
                <a:solidFill>
                  <a:prstClr val="black"/>
                </a:solidFill>
                <a:latin typeface="Meiryo UI" pitchFamily="50" charset="-128"/>
                <a:ea typeface="Meiryo UI" pitchFamily="50" charset="-128"/>
                <a:cs typeface="Meiryo UI" pitchFamily="50" charset="-128"/>
              </a:rPr>
              <a:t>～特別区のすがた～</a:t>
            </a:r>
          </a:p>
        </p:txBody>
      </p:sp>
      <p:sp>
        <p:nvSpPr>
          <p:cNvPr id="65" name="正方形/長方形 27"/>
          <p:cNvSpPr>
            <a:spLocks noChangeArrowheads="1"/>
          </p:cNvSpPr>
          <p:nvPr/>
        </p:nvSpPr>
        <p:spPr bwMode="auto">
          <a:xfrm>
            <a:off x="8874125" y="-8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a:t>
            </a:r>
            <a:r>
              <a:rPr lang="ja-JP" altLang="en-US" sz="1100" b="1" dirty="0">
                <a:solidFill>
                  <a:srgbClr val="000000"/>
                </a:solidFill>
                <a:latin typeface="Meiryo UI" pitchFamily="50" charset="-128"/>
                <a:ea typeface="Meiryo UI" pitchFamily="50" charset="-128"/>
                <a:cs typeface="Meiryo UI" pitchFamily="50" charset="-128"/>
              </a:rPr>
              <a:t>１</a:t>
            </a:r>
          </a:p>
        </p:txBody>
      </p:sp>
      <p:sp>
        <p:nvSpPr>
          <p:cNvPr id="75" name="テキスト ボックス 74"/>
          <p:cNvSpPr txBox="1"/>
          <p:nvPr/>
        </p:nvSpPr>
        <p:spPr>
          <a:xfrm>
            <a:off x="199745" y="2289751"/>
            <a:ext cx="261655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第一区～第四区は仮称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北に位置する区から順に番号を付番</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0733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テキスト ボックス 5"/>
          <p:cNvSpPr txBox="1">
            <a:spLocks noChangeArrowheads="1"/>
          </p:cNvSpPr>
          <p:nvPr/>
        </p:nvSpPr>
        <p:spPr bwMode="auto">
          <a:xfrm>
            <a:off x="-14294" y="437067"/>
            <a:ext cx="30221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b="1" dirty="0" smtClean="0">
                <a:solidFill>
                  <a:prstClr val="black"/>
                </a:solidFill>
                <a:latin typeface="Meiryo UI" pitchFamily="50" charset="-128"/>
                <a:ea typeface="Meiryo UI" pitchFamily="50" charset="-128"/>
                <a:cs typeface="Meiryo UI" pitchFamily="50" charset="-128"/>
              </a:rPr>
              <a:t>　</a:t>
            </a:r>
            <a:r>
              <a:rPr lang="en-US" altLang="ja-JP" sz="1600" b="1" dirty="0" smtClean="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試案Ｃ（６区Ｃ案）</a:t>
            </a:r>
            <a:r>
              <a:rPr lang="en-US" altLang="ja-JP" sz="1600" b="1" dirty="0" smtClean="0">
                <a:solidFill>
                  <a:prstClr val="black"/>
                </a:solidFill>
                <a:latin typeface="Meiryo UI" pitchFamily="50" charset="-128"/>
                <a:ea typeface="Meiryo UI" pitchFamily="50" charset="-128"/>
                <a:cs typeface="Meiryo UI" pitchFamily="50" charset="-128"/>
              </a:rPr>
              <a:t>】</a:t>
            </a:r>
            <a:r>
              <a:rPr lang="ja-JP" altLang="en-US" sz="2000" b="1" dirty="0">
                <a:solidFill>
                  <a:prstClr val="black"/>
                </a:solidFill>
                <a:latin typeface="Meiryo UI" pitchFamily="50" charset="-128"/>
                <a:ea typeface="Meiryo UI" pitchFamily="50" charset="-128"/>
                <a:cs typeface="Meiryo UI" pitchFamily="50" charset="-128"/>
              </a:rPr>
              <a:t>　</a:t>
            </a:r>
            <a:r>
              <a:rPr lang="en-US" altLang="ja-JP" sz="2000" b="1" dirty="0">
                <a:solidFill>
                  <a:prstClr val="black"/>
                </a:solidFill>
                <a:latin typeface="Meiryo UI" pitchFamily="50" charset="-128"/>
                <a:ea typeface="Meiryo UI" pitchFamily="50" charset="-128"/>
                <a:cs typeface="Meiryo UI" pitchFamily="50" charset="-128"/>
              </a:rPr>
              <a:t>  </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77" name="Group 425"/>
          <p:cNvGraphicFramePr>
            <a:graphicFrameLocks noGrp="1"/>
          </p:cNvGraphicFramePr>
          <p:nvPr>
            <p:extLst>
              <p:ext uri="{D42A27DB-BD31-4B8C-83A1-F6EECF244321}">
                <p14:modId xmlns:p14="http://schemas.microsoft.com/office/powerpoint/2010/main" val="498738357"/>
              </p:ext>
            </p:extLst>
          </p:nvPr>
        </p:nvGraphicFramePr>
        <p:xfrm>
          <a:off x="4592788" y="625799"/>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第一区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495,532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454,997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36.01</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2,030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1,184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東大阪市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1,039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3,428</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78" name="表 77"/>
          <p:cNvGraphicFramePr>
            <a:graphicFrameLocks noGrp="1"/>
          </p:cNvGraphicFramePr>
          <p:nvPr>
            <p:extLst>
              <p:ext uri="{D42A27DB-BD31-4B8C-83A1-F6EECF244321}">
                <p14:modId xmlns:p14="http://schemas.microsoft.com/office/powerpoint/2010/main" val="4009119980"/>
              </p:ext>
            </p:extLst>
          </p:nvPr>
        </p:nvGraphicFramePr>
        <p:xfrm>
          <a:off x="175507" y="800735"/>
          <a:ext cx="4214026" cy="1512000"/>
        </p:xfrm>
        <a:graphic>
          <a:graphicData uri="http://schemas.openxmlformats.org/drawingml/2006/table">
            <a:tbl>
              <a:tblPr firstRow="1" bandRow="1">
                <a:tableStyleId>{5C22544A-7EE6-4342-B048-85BDC9FD1C3A}</a:tableStyleId>
              </a:tblPr>
              <a:tblGrid>
                <a:gridCol w="627627"/>
                <a:gridCol w="3586399"/>
              </a:tblGrid>
              <a:tr h="216000">
                <a:tc>
                  <a:txBody>
                    <a:bodyPr/>
                    <a:lstStyle/>
                    <a:p>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区　　域</a:t>
                      </a:r>
                      <a:endParaRPr kumimoji="1" lang="ja-JP" altLang="en-US" sz="1100" dirty="0">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第一区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北区・都島区・東淀川区・旭区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第二区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福島区・西淀川区・淀川区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第三区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latin typeface="Meiryo UI" pitchFamily="50" charset="-128"/>
                          <a:ea typeface="Meiryo UI" pitchFamily="50" charset="-128"/>
                          <a:cs typeface="Meiryo UI" pitchFamily="50" charset="-128"/>
                        </a:rPr>
                        <a:t>　東成区・城東区・鶴見区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第四区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此花区・西区・港区・大正区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第五区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中央区・浪速区・住之江区・住吉区・西成区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第六区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bl>
          </a:graphicData>
        </a:graphic>
      </p:graphicFrame>
      <p:grpSp>
        <p:nvGrpSpPr>
          <p:cNvPr id="79" name="Group 9"/>
          <p:cNvGrpSpPr>
            <a:grpSpLocks noChangeAspect="1"/>
          </p:cNvGrpSpPr>
          <p:nvPr/>
        </p:nvGrpSpPr>
        <p:grpSpPr bwMode="auto">
          <a:xfrm>
            <a:off x="327694" y="2389617"/>
            <a:ext cx="3886291" cy="4351751"/>
            <a:chOff x="1" y="110"/>
            <a:chExt cx="6840" cy="6368"/>
          </a:xfrm>
        </p:grpSpPr>
        <p:grpSp>
          <p:nvGrpSpPr>
            <p:cNvPr id="80" name="Group 34"/>
            <p:cNvGrpSpPr>
              <a:grpSpLocks/>
            </p:cNvGrpSpPr>
            <p:nvPr/>
          </p:nvGrpSpPr>
          <p:grpSpPr bwMode="auto">
            <a:xfrm>
              <a:off x="1" y="110"/>
              <a:ext cx="6840" cy="6368"/>
              <a:chOff x="0" y="140"/>
              <a:chExt cx="7786" cy="7931"/>
            </a:xfrm>
          </p:grpSpPr>
          <p:sp>
            <p:nvSpPr>
              <p:cNvPr id="105"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06"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07" name="Freeform 56"/>
              <p:cNvSpPr>
                <a:spLocks/>
              </p:cNvSpPr>
              <p:nvPr/>
            </p:nvSpPr>
            <p:spPr bwMode="auto">
              <a:xfrm>
                <a:off x="1263" y="4014"/>
                <a:ext cx="1970" cy="1547"/>
              </a:xfrm>
              <a:custGeom>
                <a:avLst/>
                <a:gdLst>
                  <a:gd name="T0" fmla="*/ 1911 w 1972"/>
                  <a:gd name="T1" fmla="*/ 482 h 1546"/>
                  <a:gd name="T2" fmla="*/ 1911 w 1972"/>
                  <a:gd name="T3" fmla="*/ 482 h 1546"/>
                  <a:gd name="T4" fmla="*/ 1854 w 1972"/>
                  <a:gd name="T5" fmla="*/ 511 h 1546"/>
                  <a:gd name="T6" fmla="*/ 1798 w 1972"/>
                  <a:gd name="T7" fmla="*/ 553 h 1546"/>
                  <a:gd name="T8" fmla="*/ 1755 w 1972"/>
                  <a:gd name="T9" fmla="*/ 610 h 1546"/>
                  <a:gd name="T10" fmla="*/ 1727 w 1972"/>
                  <a:gd name="T11" fmla="*/ 639 h 1546"/>
                  <a:gd name="T12" fmla="*/ 1656 w 1972"/>
                  <a:gd name="T13" fmla="*/ 709 h 1546"/>
                  <a:gd name="T14" fmla="*/ 1642 w 1972"/>
                  <a:gd name="T15" fmla="*/ 724 h 1546"/>
                  <a:gd name="T16" fmla="*/ 1613 w 1972"/>
                  <a:gd name="T17" fmla="*/ 766 h 1546"/>
                  <a:gd name="T18" fmla="*/ 1556 w 1972"/>
                  <a:gd name="T19" fmla="*/ 860 h 1546"/>
                  <a:gd name="T20" fmla="*/ 1528 w 1972"/>
                  <a:gd name="T21" fmla="*/ 917 h 1546"/>
                  <a:gd name="T22" fmla="*/ 1466 w 1972"/>
                  <a:gd name="T23" fmla="*/ 1002 h 1546"/>
                  <a:gd name="T24" fmla="*/ 1424 w 1972"/>
                  <a:gd name="T25" fmla="*/ 1073 h 1546"/>
                  <a:gd name="T26" fmla="*/ 1395 w 1972"/>
                  <a:gd name="T27" fmla="*/ 1130 h 1546"/>
                  <a:gd name="T28" fmla="*/ 1339 w 1972"/>
                  <a:gd name="T29" fmla="*/ 1229 h 1546"/>
                  <a:gd name="T30" fmla="*/ 1126 w 1972"/>
                  <a:gd name="T31" fmla="*/ 1385 h 1546"/>
                  <a:gd name="T32" fmla="*/ 715 w 1972"/>
                  <a:gd name="T33" fmla="*/ 1555 h 1546"/>
                  <a:gd name="T34" fmla="*/ 587 w 1972"/>
                  <a:gd name="T35" fmla="*/ 1499 h 1546"/>
                  <a:gd name="T36" fmla="*/ 298 w 1972"/>
                  <a:gd name="T37" fmla="*/ 1385 h 1546"/>
                  <a:gd name="T38" fmla="*/ 99 w 1972"/>
                  <a:gd name="T39" fmla="*/ 1286 h 1546"/>
                  <a:gd name="T40" fmla="*/ 185 w 1972"/>
                  <a:gd name="T41" fmla="*/ 974 h 1546"/>
                  <a:gd name="T42" fmla="*/ 326 w 1972"/>
                  <a:gd name="T43" fmla="*/ 874 h 1546"/>
                  <a:gd name="T44" fmla="*/ 369 w 1972"/>
                  <a:gd name="T45" fmla="*/ 846 h 1546"/>
                  <a:gd name="T46" fmla="*/ 411 w 1972"/>
                  <a:gd name="T47" fmla="*/ 818 h 1546"/>
                  <a:gd name="T48" fmla="*/ 440 w 1972"/>
                  <a:gd name="T49" fmla="*/ 804 h 1546"/>
                  <a:gd name="T50" fmla="*/ 440 w 1972"/>
                  <a:gd name="T51" fmla="*/ 804 h 1546"/>
                  <a:gd name="T52" fmla="*/ 482 w 1972"/>
                  <a:gd name="T53" fmla="*/ 766 h 1546"/>
                  <a:gd name="T54" fmla="*/ 544 w 1972"/>
                  <a:gd name="T55" fmla="*/ 738 h 1546"/>
                  <a:gd name="T56" fmla="*/ 558 w 1972"/>
                  <a:gd name="T57" fmla="*/ 724 h 1546"/>
                  <a:gd name="T58" fmla="*/ 615 w 1972"/>
                  <a:gd name="T59" fmla="*/ 695 h 1546"/>
                  <a:gd name="T60" fmla="*/ 629 w 1972"/>
                  <a:gd name="T61" fmla="*/ 695 h 1546"/>
                  <a:gd name="T62" fmla="*/ 672 w 1972"/>
                  <a:gd name="T63" fmla="*/ 681 h 1546"/>
                  <a:gd name="T64" fmla="*/ 686 w 1972"/>
                  <a:gd name="T65" fmla="*/ 681 h 1546"/>
                  <a:gd name="T66" fmla="*/ 700 w 1972"/>
                  <a:gd name="T67" fmla="*/ 667 h 1546"/>
                  <a:gd name="T68" fmla="*/ 715 w 1972"/>
                  <a:gd name="T69" fmla="*/ 639 h 1546"/>
                  <a:gd name="T70" fmla="*/ 757 w 1972"/>
                  <a:gd name="T71" fmla="*/ 582 h 1546"/>
                  <a:gd name="T72" fmla="*/ 871 w 1972"/>
                  <a:gd name="T73" fmla="*/ 369 h 1546"/>
                  <a:gd name="T74" fmla="*/ 913 w 1972"/>
                  <a:gd name="T75" fmla="*/ 298 h 1546"/>
                  <a:gd name="T76" fmla="*/ 941 w 1972"/>
                  <a:gd name="T77" fmla="*/ 284 h 1546"/>
                  <a:gd name="T78" fmla="*/ 970 w 1972"/>
                  <a:gd name="T79" fmla="*/ 256 h 1546"/>
                  <a:gd name="T80" fmla="*/ 1097 w 1972"/>
                  <a:gd name="T81" fmla="*/ 170 h 1546"/>
                  <a:gd name="T82" fmla="*/ 1168 w 1972"/>
                  <a:gd name="T83" fmla="*/ 114 h 1546"/>
                  <a:gd name="T84" fmla="*/ 1296 w 1972"/>
                  <a:gd name="T85" fmla="*/ 85 h 1546"/>
                  <a:gd name="T86" fmla="*/ 1339 w 1972"/>
                  <a:gd name="T87" fmla="*/ 71 h 1546"/>
                  <a:gd name="T88" fmla="*/ 1486 w 1972"/>
                  <a:gd name="T89" fmla="*/ 14 h 1546"/>
                  <a:gd name="T90" fmla="*/ 1500 w 1972"/>
                  <a:gd name="T91" fmla="*/ 14 h 1546"/>
                  <a:gd name="T92" fmla="*/ 1514 w 1972"/>
                  <a:gd name="T93" fmla="*/ 57 h 1546"/>
                  <a:gd name="T94" fmla="*/ 1585 w 1972"/>
                  <a:gd name="T95" fmla="*/ 128 h 1546"/>
                  <a:gd name="T96" fmla="*/ 1727 w 1972"/>
                  <a:gd name="T97" fmla="*/ 256 h 1546"/>
                  <a:gd name="T98" fmla="*/ 1783 w 1972"/>
                  <a:gd name="T99" fmla="*/ 326 h 1546"/>
                  <a:gd name="T100" fmla="*/ 1854 w 1972"/>
                  <a:gd name="T101" fmla="*/ 383 h 1546"/>
                  <a:gd name="T102" fmla="*/ 1868 w 1972"/>
                  <a:gd name="T103" fmla="*/ 397 h 1546"/>
                  <a:gd name="T104" fmla="*/ 1911 w 1972"/>
                  <a:gd name="T105" fmla="*/ 426 h 1546"/>
                  <a:gd name="T106" fmla="*/ 1911 w 1972"/>
                  <a:gd name="T107" fmla="*/ 440 h 1546"/>
                  <a:gd name="T108" fmla="*/ 192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08" name="Freeform 55"/>
              <p:cNvSpPr>
                <a:spLocks/>
              </p:cNvSpPr>
              <p:nvPr/>
            </p:nvSpPr>
            <p:spPr bwMode="auto">
              <a:xfrm>
                <a:off x="0" y="3106"/>
                <a:ext cx="3147" cy="2595"/>
              </a:xfrm>
              <a:custGeom>
                <a:avLst/>
                <a:gdLst>
                  <a:gd name="T0" fmla="*/ 2998 w 3148"/>
                  <a:gd name="T1" fmla="*/ 639 h 2596"/>
                  <a:gd name="T2" fmla="*/ 3012 w 3148"/>
                  <a:gd name="T3" fmla="*/ 653 h 2596"/>
                  <a:gd name="T4" fmla="*/ 3012 w 3148"/>
                  <a:gd name="T5" fmla="*/ 653 h 2596"/>
                  <a:gd name="T6" fmla="*/ 3026 w 3148"/>
                  <a:gd name="T7" fmla="*/ 667 h 2596"/>
                  <a:gd name="T8" fmla="*/ 3054 w 3148"/>
                  <a:gd name="T9" fmla="*/ 710 h 2596"/>
                  <a:gd name="T10" fmla="*/ 3111 w 3148"/>
                  <a:gd name="T11" fmla="*/ 809 h 2596"/>
                  <a:gd name="T12" fmla="*/ 3139 w 3148"/>
                  <a:gd name="T13" fmla="*/ 852 h 2596"/>
                  <a:gd name="T14" fmla="*/ 2983 w 3148"/>
                  <a:gd name="T15" fmla="*/ 894 h 2596"/>
                  <a:gd name="T16" fmla="*/ 2827 w 3148"/>
                  <a:gd name="T17" fmla="*/ 965 h 2596"/>
                  <a:gd name="T18" fmla="*/ 2615 w 3148"/>
                  <a:gd name="T19" fmla="*/ 1036 h 2596"/>
                  <a:gd name="T20" fmla="*/ 2487 w 3148"/>
                  <a:gd name="T21" fmla="*/ 1079 h 2596"/>
                  <a:gd name="T22" fmla="*/ 2345 w 3148"/>
                  <a:gd name="T23" fmla="*/ 1164 h 2596"/>
                  <a:gd name="T24" fmla="*/ 2203 w 3148"/>
                  <a:gd name="T25" fmla="*/ 1263 h 2596"/>
                  <a:gd name="T26" fmla="*/ 2147 w 3148"/>
                  <a:gd name="T27" fmla="*/ 1311 h 2596"/>
                  <a:gd name="T28" fmla="*/ 1991 w 3148"/>
                  <a:gd name="T29" fmla="*/ 1609 h 2596"/>
                  <a:gd name="T30" fmla="*/ 1962 w 3148"/>
                  <a:gd name="T31" fmla="*/ 1637 h 2596"/>
                  <a:gd name="T32" fmla="*/ 1934 w 3148"/>
                  <a:gd name="T33" fmla="*/ 1651 h 2596"/>
                  <a:gd name="T34" fmla="*/ 1877 w 3148"/>
                  <a:gd name="T35" fmla="*/ 1665 h 2596"/>
                  <a:gd name="T36" fmla="*/ 1806 w 3148"/>
                  <a:gd name="T37" fmla="*/ 1708 h 2596"/>
                  <a:gd name="T38" fmla="*/ 1735 w 3148"/>
                  <a:gd name="T39" fmla="*/ 1750 h 2596"/>
                  <a:gd name="T40" fmla="*/ 1693 w 3148"/>
                  <a:gd name="T41" fmla="*/ 1765 h 2596"/>
                  <a:gd name="T42" fmla="*/ 1636 w 3148"/>
                  <a:gd name="T43" fmla="*/ 1793 h 2596"/>
                  <a:gd name="T44" fmla="*/ 1475 w 3148"/>
                  <a:gd name="T45" fmla="*/ 1892 h 2596"/>
                  <a:gd name="T46" fmla="*/ 1120 w 3148"/>
                  <a:gd name="T47" fmla="*/ 2261 h 2596"/>
                  <a:gd name="T48" fmla="*/ 369 w 3148"/>
                  <a:gd name="T49" fmla="*/ 2545 h 2596"/>
                  <a:gd name="T50" fmla="*/ 397 w 3148"/>
                  <a:gd name="T51" fmla="*/ 2374 h 2596"/>
                  <a:gd name="T52" fmla="*/ 681 w 3148"/>
                  <a:gd name="T53" fmla="*/ 1977 h 2596"/>
                  <a:gd name="T54" fmla="*/ 411 w 3148"/>
                  <a:gd name="T55" fmla="*/ 1736 h 2596"/>
                  <a:gd name="T56" fmla="*/ 596 w 3148"/>
                  <a:gd name="T57" fmla="*/ 1107 h 2596"/>
                  <a:gd name="T58" fmla="*/ 993 w 3148"/>
                  <a:gd name="T59" fmla="*/ 823 h 2596"/>
                  <a:gd name="T60" fmla="*/ 1579 w 3148"/>
                  <a:gd name="T61" fmla="*/ 625 h 2596"/>
                  <a:gd name="T62" fmla="*/ 1679 w 3148"/>
                  <a:gd name="T63" fmla="*/ 582 h 2596"/>
                  <a:gd name="T64" fmla="*/ 1778 w 3148"/>
                  <a:gd name="T65" fmla="*/ 540 h 2596"/>
                  <a:gd name="T66" fmla="*/ 1906 w 3148"/>
                  <a:gd name="T67" fmla="*/ 483 h 2596"/>
                  <a:gd name="T68" fmla="*/ 2019 w 3148"/>
                  <a:gd name="T69" fmla="*/ 426 h 2596"/>
                  <a:gd name="T70" fmla="*/ 2260 w 3148"/>
                  <a:gd name="T71" fmla="*/ 298 h 2596"/>
                  <a:gd name="T72" fmla="*/ 2430 w 3148"/>
                  <a:gd name="T73" fmla="*/ 199 h 2596"/>
                  <a:gd name="T74" fmla="*/ 2558 w 3148"/>
                  <a:gd name="T75" fmla="*/ 142 h 2596"/>
                  <a:gd name="T76" fmla="*/ 2714 w 3148"/>
                  <a:gd name="T77" fmla="*/ 43 h 2596"/>
                  <a:gd name="T78" fmla="*/ 2771 w 3148"/>
                  <a:gd name="T79" fmla="*/ 15 h 2596"/>
                  <a:gd name="T80" fmla="*/ 2856 w 3148"/>
                  <a:gd name="T81" fmla="*/ 128 h 2596"/>
                  <a:gd name="T82" fmla="*/ 2856 w 3148"/>
                  <a:gd name="T83" fmla="*/ 142 h 2596"/>
                  <a:gd name="T84" fmla="*/ 2813 w 3148"/>
                  <a:gd name="T85" fmla="*/ 171 h 2596"/>
                  <a:gd name="T86" fmla="*/ 2799 w 3148"/>
                  <a:gd name="T87" fmla="*/ 185 h 2596"/>
                  <a:gd name="T88" fmla="*/ 2813 w 3148"/>
                  <a:gd name="T89" fmla="*/ 242 h 2596"/>
                  <a:gd name="T90" fmla="*/ 2842 w 3148"/>
                  <a:gd name="T91" fmla="*/ 298 h 2596"/>
                  <a:gd name="T92" fmla="*/ 2842 w 3148"/>
                  <a:gd name="T93" fmla="*/ 341 h 2596"/>
                  <a:gd name="T94" fmla="*/ 2827 w 3148"/>
                  <a:gd name="T95" fmla="*/ 412 h 2596"/>
                  <a:gd name="T96" fmla="*/ 2785 w 3148"/>
                  <a:gd name="T97" fmla="*/ 525 h 2596"/>
                  <a:gd name="T98" fmla="*/ 2785 w 3148"/>
                  <a:gd name="T99" fmla="*/ 540 h 2596"/>
                  <a:gd name="T100" fmla="*/ 2785 w 3148"/>
                  <a:gd name="T101" fmla="*/ 554 h 2596"/>
                  <a:gd name="T102" fmla="*/ 2856 w 3148"/>
                  <a:gd name="T103" fmla="*/ 568 h 2596"/>
                  <a:gd name="T104" fmla="*/ 2898 w 3148"/>
                  <a:gd name="T105" fmla="*/ 582 h 2596"/>
                  <a:gd name="T106" fmla="*/ 2941 w 3148"/>
                  <a:gd name="T107" fmla="*/ 582 h 2596"/>
                  <a:gd name="T108" fmla="*/ 2983 w 3148"/>
                  <a:gd name="T109" fmla="*/ 610 h 2596"/>
                  <a:gd name="T110" fmla="*/ 2998 w 3148"/>
                  <a:gd name="T111" fmla="*/ 625 h 2596"/>
                  <a:gd name="T112" fmla="*/ 2998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09"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10"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11"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26 h 1631"/>
                  <a:gd name="T8" fmla="*/ 951 w 1206"/>
                  <a:gd name="T9" fmla="*/ 218 h 1631"/>
                  <a:gd name="T10" fmla="*/ 951 w 1206"/>
                  <a:gd name="T11" fmla="*/ 296 h 1631"/>
                  <a:gd name="T12" fmla="*/ 936 w 1206"/>
                  <a:gd name="T13" fmla="*/ 425 h 1631"/>
                  <a:gd name="T14" fmla="*/ 908 w 1206"/>
                  <a:gd name="T15" fmla="*/ 586 h 1631"/>
                  <a:gd name="T16" fmla="*/ 993 w 1206"/>
                  <a:gd name="T17" fmla="*/ 615 h 1631"/>
                  <a:gd name="T18" fmla="*/ 1107 w 1206"/>
                  <a:gd name="T19" fmla="*/ 615 h 1631"/>
                  <a:gd name="T20" fmla="*/ 1135 w 1206"/>
                  <a:gd name="T21" fmla="*/ 608 h 1631"/>
                  <a:gd name="T22" fmla="*/ 1178 w 1206"/>
                  <a:gd name="T23" fmla="*/ 608 h 1631"/>
                  <a:gd name="T24" fmla="*/ 1149 w 1206"/>
                  <a:gd name="T25" fmla="*/ 615 h 1631"/>
                  <a:gd name="T26" fmla="*/ 1149 w 1206"/>
                  <a:gd name="T27" fmla="*/ 615 h 1631"/>
                  <a:gd name="T28" fmla="*/ 1206 w 1206"/>
                  <a:gd name="T29" fmla="*/ 622 h 1631"/>
                  <a:gd name="T30" fmla="*/ 1178 w 1206"/>
                  <a:gd name="T31" fmla="*/ 622 h 1631"/>
                  <a:gd name="T32" fmla="*/ 1149 w 1206"/>
                  <a:gd name="T33" fmla="*/ 622 h 1631"/>
                  <a:gd name="T34" fmla="*/ 1121 w 1206"/>
                  <a:gd name="T35" fmla="*/ 636 h 1631"/>
                  <a:gd name="T36" fmla="*/ 1121 w 1206"/>
                  <a:gd name="T37" fmla="*/ 650 h 1631"/>
                  <a:gd name="T38" fmla="*/ 1107 w 1206"/>
                  <a:gd name="T39" fmla="*/ 656 h 1631"/>
                  <a:gd name="T40" fmla="*/ 1092 w 1206"/>
                  <a:gd name="T41" fmla="*/ 685 h 1631"/>
                  <a:gd name="T42" fmla="*/ 1107 w 1206"/>
                  <a:gd name="T43" fmla="*/ 698 h 1631"/>
                  <a:gd name="T44" fmla="*/ 1107 w 1206"/>
                  <a:gd name="T45" fmla="*/ 713 h 1631"/>
                  <a:gd name="T46" fmla="*/ 1078 w 1206"/>
                  <a:gd name="T47" fmla="*/ 728 h 1631"/>
                  <a:gd name="T48" fmla="*/ 1078 w 1206"/>
                  <a:gd name="T49" fmla="*/ 770 h 1631"/>
                  <a:gd name="T50" fmla="*/ 1036 w 1206"/>
                  <a:gd name="T51" fmla="*/ 812 h 1631"/>
                  <a:gd name="T52" fmla="*/ 837 w 1206"/>
                  <a:gd name="T53" fmla="*/ 783 h 1631"/>
                  <a:gd name="T54" fmla="*/ 738 w 1206"/>
                  <a:gd name="T55" fmla="*/ 763 h 1631"/>
                  <a:gd name="T56" fmla="*/ 681 w 1206"/>
                  <a:gd name="T57" fmla="*/ 756 h 1631"/>
                  <a:gd name="T58" fmla="*/ 624 w 1206"/>
                  <a:gd name="T59" fmla="*/ 756 h 1631"/>
                  <a:gd name="T60" fmla="*/ 582 w 1206"/>
                  <a:gd name="T61" fmla="*/ 750 h 1631"/>
                  <a:gd name="T62" fmla="*/ 454 w 1206"/>
                  <a:gd name="T63" fmla="*/ 741 h 1631"/>
                  <a:gd name="T64" fmla="*/ 241 w 1206"/>
                  <a:gd name="T65" fmla="*/ 708 h 1631"/>
                  <a:gd name="T66" fmla="*/ 227 w 1206"/>
                  <a:gd name="T67" fmla="*/ 728 h 1631"/>
                  <a:gd name="T68" fmla="*/ 213 w 1206"/>
                  <a:gd name="T69" fmla="*/ 741 h 1631"/>
                  <a:gd name="T70" fmla="*/ 114 w 1206"/>
                  <a:gd name="T71" fmla="*/ 741 h 1631"/>
                  <a:gd name="T72" fmla="*/ 0 w 1206"/>
                  <a:gd name="T73" fmla="*/ 728 h 1631"/>
                  <a:gd name="T74" fmla="*/ 15 w 1206"/>
                  <a:gd name="T75" fmla="*/ 579 h 1631"/>
                  <a:gd name="T76" fmla="*/ 29 w 1206"/>
                  <a:gd name="T77" fmla="*/ 544 h 1631"/>
                  <a:gd name="T78" fmla="*/ 43 w 1206"/>
                  <a:gd name="T79" fmla="*/ 515 h 1631"/>
                  <a:gd name="T80" fmla="*/ 57 w 1206"/>
                  <a:gd name="T81" fmla="*/ 500 h 1631"/>
                  <a:gd name="T82" fmla="*/ 57 w 1206"/>
                  <a:gd name="T83" fmla="*/ 481 h 1631"/>
                  <a:gd name="T84" fmla="*/ 29 w 1206"/>
                  <a:gd name="T85" fmla="*/ 438 h 1631"/>
                  <a:gd name="T86" fmla="*/ 15 w 1206"/>
                  <a:gd name="T87" fmla="*/ 410 h 1631"/>
                  <a:gd name="T88" fmla="*/ 57 w 1206"/>
                  <a:gd name="T89" fmla="*/ 403 h 1631"/>
                  <a:gd name="T90" fmla="*/ 85 w 1206"/>
                  <a:gd name="T91" fmla="*/ 352 h 1631"/>
                  <a:gd name="T92" fmla="*/ 100 w 1206"/>
                  <a:gd name="T93" fmla="*/ 318 h 1631"/>
                  <a:gd name="T94" fmla="*/ 114 w 1206"/>
                  <a:gd name="T95" fmla="*/ 276 h 1631"/>
                  <a:gd name="T96" fmla="*/ 100 w 1206"/>
                  <a:gd name="T97" fmla="*/ 260 h 1631"/>
                  <a:gd name="T98" fmla="*/ 85 w 1206"/>
                  <a:gd name="T99" fmla="*/ 241 h 1631"/>
                  <a:gd name="T100" fmla="*/ 100 w 1206"/>
                  <a:gd name="T101" fmla="*/ 227 h 1631"/>
                  <a:gd name="T102" fmla="*/ 85 w 1206"/>
                  <a:gd name="T103" fmla="*/ 205 h 1631"/>
                  <a:gd name="T104" fmla="*/ 85 w 1206"/>
                  <a:gd name="T105" fmla="*/ 183 h 1631"/>
                  <a:gd name="T106" fmla="*/ 85 w 1206"/>
                  <a:gd name="T107" fmla="*/ 155 h 1631"/>
                  <a:gd name="T108" fmla="*/ 100 w 1206"/>
                  <a:gd name="T109" fmla="*/ 148 h 1631"/>
                  <a:gd name="T110" fmla="*/ 213 w 1206"/>
                  <a:gd name="T111" fmla="*/ 106 h 1631"/>
                  <a:gd name="T112" fmla="*/ 284 w 1206"/>
                  <a:gd name="T113" fmla="*/ 56 h 1631"/>
                  <a:gd name="T114" fmla="*/ 397 w 1206"/>
                  <a:gd name="T115" fmla="*/ 15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5" cstate="print"/>
                <a:srcRect/>
                <a:tile tx="0" ty="0" sx="100000" sy="100000" flip="none" algn="tl"/>
              </a:blipFill>
              <a:ln w="9525">
                <a:solidFill>
                  <a:srgbClr val="333333"/>
                </a:solidFill>
                <a:round/>
                <a:headEnd/>
                <a:tailEnd/>
              </a:ln>
            </p:spPr>
            <p:txBody>
              <a:bodyPr anchor="ctr" anchorCtr="1"/>
              <a:lstStyle/>
              <a:p>
                <a:endParaRPr lang="ja-JP" altLang="en-US">
                  <a:solidFill>
                    <a:prstClr val="black"/>
                  </a:solidFill>
                </a:endParaRPr>
              </a:p>
            </p:txBody>
          </p:sp>
          <p:sp>
            <p:nvSpPr>
              <p:cNvPr id="112" name="Freeform 51"/>
              <p:cNvSpPr>
                <a:spLocks/>
              </p:cNvSpPr>
              <p:nvPr/>
            </p:nvSpPr>
            <p:spPr bwMode="auto">
              <a:xfrm>
                <a:off x="5036" y="4543"/>
                <a:ext cx="1459" cy="1445"/>
              </a:xfrm>
              <a:custGeom>
                <a:avLst/>
                <a:gdLst>
                  <a:gd name="T0" fmla="*/ 666 w 1460"/>
                  <a:gd name="T1" fmla="*/ 14 h 1447"/>
                  <a:gd name="T2" fmla="*/ 723 w 1460"/>
                  <a:gd name="T3" fmla="*/ 14 h 1447"/>
                  <a:gd name="T4" fmla="*/ 799 w 1460"/>
                  <a:gd name="T5" fmla="*/ 29 h 1447"/>
                  <a:gd name="T6" fmla="*/ 884 w 1460"/>
                  <a:gd name="T7" fmla="*/ 43 h 1447"/>
                  <a:gd name="T8" fmla="*/ 941 w 1460"/>
                  <a:gd name="T9" fmla="*/ 43 h 1447"/>
                  <a:gd name="T10" fmla="*/ 969 w 1460"/>
                  <a:gd name="T11" fmla="*/ 43 h 1447"/>
                  <a:gd name="T12" fmla="*/ 1040 w 1460"/>
                  <a:gd name="T13" fmla="*/ 57 h 1447"/>
                  <a:gd name="T14" fmla="*/ 1097 w 1460"/>
                  <a:gd name="T15" fmla="*/ 57 h 1447"/>
                  <a:gd name="T16" fmla="*/ 1139 w 1460"/>
                  <a:gd name="T17" fmla="*/ 57 h 1447"/>
                  <a:gd name="T18" fmla="*/ 1196 w 1460"/>
                  <a:gd name="T19" fmla="*/ 100 h 1447"/>
                  <a:gd name="T20" fmla="*/ 1267 w 1460"/>
                  <a:gd name="T21" fmla="*/ 128 h 1447"/>
                  <a:gd name="T22" fmla="*/ 1324 w 1460"/>
                  <a:gd name="T23" fmla="*/ 128 h 1447"/>
                  <a:gd name="T24" fmla="*/ 1352 w 1460"/>
                  <a:gd name="T25" fmla="*/ 170 h 1447"/>
                  <a:gd name="T26" fmla="*/ 1338 w 1460"/>
                  <a:gd name="T27" fmla="*/ 199 h 1447"/>
                  <a:gd name="T28" fmla="*/ 1352 w 1460"/>
                  <a:gd name="T29" fmla="*/ 256 h 1447"/>
                  <a:gd name="T30" fmla="*/ 1366 w 1460"/>
                  <a:gd name="T31" fmla="*/ 284 h 1447"/>
                  <a:gd name="T32" fmla="*/ 1366 w 1460"/>
                  <a:gd name="T33" fmla="*/ 312 h 1447"/>
                  <a:gd name="T34" fmla="*/ 1381 w 1460"/>
                  <a:gd name="T35" fmla="*/ 326 h 1447"/>
                  <a:gd name="T36" fmla="*/ 1423 w 1460"/>
                  <a:gd name="T37" fmla="*/ 326 h 1447"/>
                  <a:gd name="T38" fmla="*/ 1451 w 1460"/>
                  <a:gd name="T39" fmla="*/ 355 h 1447"/>
                  <a:gd name="T40" fmla="*/ 1451 w 1460"/>
                  <a:gd name="T41" fmla="*/ 403 h 1447"/>
                  <a:gd name="T42" fmla="*/ 1409 w 1460"/>
                  <a:gd name="T43" fmla="*/ 445 h 1447"/>
                  <a:gd name="T44" fmla="*/ 1239 w 1460"/>
                  <a:gd name="T45" fmla="*/ 431 h 1447"/>
                  <a:gd name="T46" fmla="*/ 1267 w 1460"/>
                  <a:gd name="T47" fmla="*/ 488 h 1447"/>
                  <a:gd name="T48" fmla="*/ 1267 w 1460"/>
                  <a:gd name="T49" fmla="*/ 544 h 1447"/>
                  <a:gd name="T50" fmla="*/ 1366 w 1460"/>
                  <a:gd name="T51" fmla="*/ 686 h 1447"/>
                  <a:gd name="T52" fmla="*/ 1324 w 1460"/>
                  <a:gd name="T53" fmla="*/ 842 h 1447"/>
                  <a:gd name="T54" fmla="*/ 1281 w 1460"/>
                  <a:gd name="T55" fmla="*/ 984 h 1447"/>
                  <a:gd name="T56" fmla="*/ 1083 w 1460"/>
                  <a:gd name="T57" fmla="*/ 998 h 1447"/>
                  <a:gd name="T58" fmla="*/ 1083 w 1460"/>
                  <a:gd name="T59" fmla="*/ 1055 h 1447"/>
                  <a:gd name="T60" fmla="*/ 1040 w 1460"/>
                  <a:gd name="T61" fmla="*/ 1202 h 1447"/>
                  <a:gd name="T62" fmla="*/ 1040 w 1460"/>
                  <a:gd name="T63" fmla="*/ 1259 h 1447"/>
                  <a:gd name="T64" fmla="*/ 1040 w 1460"/>
                  <a:gd name="T65" fmla="*/ 1301 h 1447"/>
                  <a:gd name="T66" fmla="*/ 1083 w 1460"/>
                  <a:gd name="T67" fmla="*/ 1387 h 1447"/>
                  <a:gd name="T68" fmla="*/ 1083 w 1460"/>
                  <a:gd name="T69" fmla="*/ 1429 h 1447"/>
                  <a:gd name="T70" fmla="*/ 1040 w 1460"/>
                  <a:gd name="T71" fmla="*/ 1429 h 1447"/>
                  <a:gd name="T72" fmla="*/ 941 w 1460"/>
                  <a:gd name="T73" fmla="*/ 1372 h 1447"/>
                  <a:gd name="T74" fmla="*/ 884 w 1460"/>
                  <a:gd name="T75" fmla="*/ 1301 h 1447"/>
                  <a:gd name="T76" fmla="*/ 756 w 1460"/>
                  <a:gd name="T77" fmla="*/ 1202 h 1447"/>
                  <a:gd name="T78" fmla="*/ 742 w 1460"/>
                  <a:gd name="T79" fmla="*/ 1145 h 1447"/>
                  <a:gd name="T80" fmla="*/ 756 w 1460"/>
                  <a:gd name="T81" fmla="*/ 1103 h 1447"/>
                  <a:gd name="T82" fmla="*/ 638 w 1460"/>
                  <a:gd name="T83" fmla="*/ 1079 h 1447"/>
                  <a:gd name="T84" fmla="*/ 468 w 1460"/>
                  <a:gd name="T85" fmla="*/ 1055 h 1447"/>
                  <a:gd name="T86" fmla="*/ 411 w 1460"/>
                  <a:gd name="T87" fmla="*/ 1103 h 1447"/>
                  <a:gd name="T88" fmla="*/ 326 w 1460"/>
                  <a:gd name="T89" fmla="*/ 1069 h 1447"/>
                  <a:gd name="T90" fmla="*/ 212 w 1460"/>
                  <a:gd name="T91" fmla="*/ 956 h 1447"/>
                  <a:gd name="T92" fmla="*/ 42 w 1460"/>
                  <a:gd name="T93" fmla="*/ 814 h 1447"/>
                  <a:gd name="T94" fmla="*/ 28 w 1460"/>
                  <a:gd name="T95" fmla="*/ 715 h 1447"/>
                  <a:gd name="T96" fmla="*/ 42 w 1460"/>
                  <a:gd name="T97" fmla="*/ 672 h 1447"/>
                  <a:gd name="T98" fmla="*/ 71 w 1460"/>
                  <a:gd name="T99" fmla="*/ 587 h 1447"/>
                  <a:gd name="T100" fmla="*/ 85 w 1460"/>
                  <a:gd name="T101" fmla="*/ 544 h 1447"/>
                  <a:gd name="T102" fmla="*/ 85 w 1460"/>
                  <a:gd name="T103" fmla="*/ 516 h 1447"/>
                  <a:gd name="T104" fmla="*/ 99 w 1460"/>
                  <a:gd name="T105" fmla="*/ 459 h 1447"/>
                  <a:gd name="T106" fmla="*/ 113 w 1460"/>
                  <a:gd name="T107" fmla="*/ 431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13"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14" name="Freeform 50"/>
              <p:cNvSpPr>
                <a:spLocks/>
              </p:cNvSpPr>
              <p:nvPr/>
            </p:nvSpPr>
            <p:spPr bwMode="auto">
              <a:xfrm>
                <a:off x="2796" y="3432"/>
                <a:ext cx="1304" cy="1050"/>
              </a:xfrm>
              <a:custGeom>
                <a:avLst/>
                <a:gdLst>
                  <a:gd name="T0" fmla="*/ 1290 w 1304"/>
                  <a:gd name="T1" fmla="*/ 13 h 1148"/>
                  <a:gd name="T2" fmla="*/ 1290 w 1304"/>
                  <a:gd name="T3" fmla="*/ 19 h 1148"/>
                  <a:gd name="T4" fmla="*/ 1290 w 1304"/>
                  <a:gd name="T5" fmla="*/ 45 h 1148"/>
                  <a:gd name="T6" fmla="*/ 1290 w 1304"/>
                  <a:gd name="T7" fmla="*/ 50 h 1148"/>
                  <a:gd name="T8" fmla="*/ 1290 w 1304"/>
                  <a:gd name="T9" fmla="*/ 64 h 1148"/>
                  <a:gd name="T10" fmla="*/ 1304 w 1304"/>
                  <a:gd name="T11" fmla="*/ 76 h 1148"/>
                  <a:gd name="T12" fmla="*/ 1304 w 1304"/>
                  <a:gd name="T13" fmla="*/ 102 h 1148"/>
                  <a:gd name="T14" fmla="*/ 1304 w 1304"/>
                  <a:gd name="T15" fmla="*/ 121 h 1148"/>
                  <a:gd name="T16" fmla="*/ 1304 w 1304"/>
                  <a:gd name="T17" fmla="*/ 152 h 1148"/>
                  <a:gd name="T18" fmla="*/ 1304 w 1304"/>
                  <a:gd name="T19" fmla="*/ 177 h 1148"/>
                  <a:gd name="T20" fmla="*/ 1304 w 1304"/>
                  <a:gd name="T21" fmla="*/ 198 h 1148"/>
                  <a:gd name="T22" fmla="*/ 1304 w 1304"/>
                  <a:gd name="T23" fmla="*/ 216 h 1148"/>
                  <a:gd name="T24" fmla="*/ 1304 w 1304"/>
                  <a:gd name="T25" fmla="*/ 216 h 1148"/>
                  <a:gd name="T26" fmla="*/ 1304 w 1304"/>
                  <a:gd name="T27" fmla="*/ 216 h 1148"/>
                  <a:gd name="T28" fmla="*/ 1304 w 1304"/>
                  <a:gd name="T29" fmla="*/ 222 h 1148"/>
                  <a:gd name="T30" fmla="*/ 1304 w 1304"/>
                  <a:gd name="T31" fmla="*/ 241 h 1148"/>
                  <a:gd name="T32" fmla="*/ 1304 w 1304"/>
                  <a:gd name="T33" fmla="*/ 260 h 1148"/>
                  <a:gd name="T34" fmla="*/ 1304 w 1304"/>
                  <a:gd name="T35" fmla="*/ 285 h 1148"/>
                  <a:gd name="T36" fmla="*/ 1290 w 1304"/>
                  <a:gd name="T37" fmla="*/ 318 h 1148"/>
                  <a:gd name="T38" fmla="*/ 1290 w 1304"/>
                  <a:gd name="T39" fmla="*/ 356 h 1148"/>
                  <a:gd name="T40" fmla="*/ 1290 w 1304"/>
                  <a:gd name="T41" fmla="*/ 380 h 1148"/>
                  <a:gd name="T42" fmla="*/ 1276 w 1304"/>
                  <a:gd name="T43" fmla="*/ 407 h 1148"/>
                  <a:gd name="T44" fmla="*/ 1276 w 1304"/>
                  <a:gd name="T45" fmla="*/ 432 h 1148"/>
                  <a:gd name="T46" fmla="*/ 1276 w 1304"/>
                  <a:gd name="T47" fmla="*/ 463 h 1148"/>
                  <a:gd name="T48" fmla="*/ 1262 w 1304"/>
                  <a:gd name="T49" fmla="*/ 470 h 1148"/>
                  <a:gd name="T50" fmla="*/ 1191 w 1304"/>
                  <a:gd name="T51" fmla="*/ 470 h 1148"/>
                  <a:gd name="T52" fmla="*/ 1120 w 1304"/>
                  <a:gd name="T53" fmla="*/ 463 h 1148"/>
                  <a:gd name="T54" fmla="*/ 1078 w 1304"/>
                  <a:gd name="T55" fmla="*/ 456 h 1148"/>
                  <a:gd name="T56" fmla="*/ 964 w 1304"/>
                  <a:gd name="T57" fmla="*/ 456 h 1148"/>
                  <a:gd name="T58" fmla="*/ 879 w 1304"/>
                  <a:gd name="T59" fmla="*/ 451 h 1148"/>
                  <a:gd name="T60" fmla="*/ 780 w 1304"/>
                  <a:gd name="T61" fmla="*/ 463 h 1148"/>
                  <a:gd name="T62" fmla="*/ 723 w 1304"/>
                  <a:gd name="T63" fmla="*/ 463 h 1148"/>
                  <a:gd name="T64" fmla="*/ 695 w 1304"/>
                  <a:gd name="T65" fmla="*/ 470 h 1148"/>
                  <a:gd name="T66" fmla="*/ 666 w 1304"/>
                  <a:gd name="T67" fmla="*/ 489 h 1148"/>
                  <a:gd name="T68" fmla="*/ 624 w 1304"/>
                  <a:gd name="T69" fmla="*/ 496 h 1148"/>
                  <a:gd name="T70" fmla="*/ 510 w 1304"/>
                  <a:gd name="T71" fmla="*/ 507 h 1148"/>
                  <a:gd name="T72" fmla="*/ 454 w 1304"/>
                  <a:gd name="T73" fmla="*/ 514 h 1148"/>
                  <a:gd name="T74" fmla="*/ 411 w 1304"/>
                  <a:gd name="T75" fmla="*/ 496 h 1148"/>
                  <a:gd name="T76" fmla="*/ 397 w 1304"/>
                  <a:gd name="T77" fmla="*/ 489 h 1148"/>
                  <a:gd name="T78" fmla="*/ 354 w 1304"/>
                  <a:gd name="T79" fmla="*/ 470 h 1148"/>
                  <a:gd name="T80" fmla="*/ 227 w 1304"/>
                  <a:gd name="T81" fmla="*/ 419 h 1148"/>
                  <a:gd name="T82" fmla="*/ 127 w 1304"/>
                  <a:gd name="T83" fmla="*/ 374 h 1148"/>
                  <a:gd name="T84" fmla="*/ 14 w 1304"/>
                  <a:gd name="T85" fmla="*/ 318 h 1148"/>
                  <a:gd name="T86" fmla="*/ 14 w 1304"/>
                  <a:gd name="T87" fmla="*/ 299 h 1148"/>
                  <a:gd name="T88" fmla="*/ 184 w 1304"/>
                  <a:gd name="T89" fmla="*/ 266 h 1148"/>
                  <a:gd name="T90" fmla="*/ 326 w 1304"/>
                  <a:gd name="T91" fmla="*/ 241 h 1148"/>
                  <a:gd name="T92" fmla="*/ 383 w 1304"/>
                  <a:gd name="T93" fmla="*/ 241 h 1148"/>
                  <a:gd name="T94" fmla="*/ 510 w 1304"/>
                  <a:gd name="T95" fmla="*/ 216 h 1148"/>
                  <a:gd name="T96" fmla="*/ 680 w 1304"/>
                  <a:gd name="T97" fmla="*/ 166 h 1148"/>
                  <a:gd name="T98" fmla="*/ 737 w 1304"/>
                  <a:gd name="T99" fmla="*/ 159 h 1148"/>
                  <a:gd name="T100" fmla="*/ 780 w 1304"/>
                  <a:gd name="T101" fmla="*/ 140 h 1148"/>
                  <a:gd name="T102" fmla="*/ 794 w 1304"/>
                  <a:gd name="T103" fmla="*/ 140 h 1148"/>
                  <a:gd name="T104" fmla="*/ 836 w 1304"/>
                  <a:gd name="T105" fmla="*/ 127 h 1148"/>
                  <a:gd name="T106" fmla="*/ 950 w 1304"/>
                  <a:gd name="T107" fmla="*/ 89 h 1148"/>
                  <a:gd name="T108" fmla="*/ 1049 w 1304"/>
                  <a:gd name="T109" fmla="*/ 64 h 1148"/>
                  <a:gd name="T110" fmla="*/ 1063 w 1304"/>
                  <a:gd name="T111" fmla="*/ 57 h 1148"/>
                  <a:gd name="T112" fmla="*/ 1120 w 1304"/>
                  <a:gd name="T113" fmla="*/ 37 h 1148"/>
                  <a:gd name="T114" fmla="*/ 1163 w 1304"/>
                  <a:gd name="T115" fmla="*/ 19 h 1148"/>
                  <a:gd name="T116" fmla="*/ 1177 w 1304"/>
                  <a:gd name="T117" fmla="*/ 5 h 1148"/>
                  <a:gd name="T118" fmla="*/ 1219 w 1304"/>
                  <a:gd name="T119" fmla="*/ 5 h 1148"/>
                  <a:gd name="T120" fmla="*/ 1234 w 1304"/>
                  <a:gd name="T121" fmla="*/ 5 h 1148"/>
                  <a:gd name="T122" fmla="*/ 1248 w 1304"/>
                  <a:gd name="T123" fmla="*/ 5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15" name="Freeform 48"/>
              <p:cNvSpPr>
                <a:spLocks/>
              </p:cNvSpPr>
              <p:nvPr/>
            </p:nvSpPr>
            <p:spPr bwMode="auto">
              <a:xfrm>
                <a:off x="556" y="1829"/>
                <a:ext cx="2664" cy="2171"/>
              </a:xfrm>
              <a:custGeom>
                <a:avLst/>
                <a:gdLst>
                  <a:gd name="T0" fmla="*/ 0 w 2666"/>
                  <a:gd name="T1" fmla="*/ 1838 h 2170"/>
                  <a:gd name="T2" fmla="*/ 57 w 2666"/>
                  <a:gd name="T3" fmla="*/ 1725 h 2170"/>
                  <a:gd name="T4" fmla="*/ 184 w 2666"/>
                  <a:gd name="T5" fmla="*/ 1526 h 2170"/>
                  <a:gd name="T6" fmla="*/ 284 w 2666"/>
                  <a:gd name="T7" fmla="*/ 1370 h 2170"/>
                  <a:gd name="T8" fmla="*/ 383 w 2666"/>
                  <a:gd name="T9" fmla="*/ 1243 h 2170"/>
                  <a:gd name="T10" fmla="*/ 468 w 2666"/>
                  <a:gd name="T11" fmla="*/ 1186 h 2170"/>
                  <a:gd name="T12" fmla="*/ 567 w 2666"/>
                  <a:gd name="T13" fmla="*/ 1143 h 2170"/>
                  <a:gd name="T14" fmla="*/ 828 w 2666"/>
                  <a:gd name="T15" fmla="*/ 1049 h 2170"/>
                  <a:gd name="T16" fmla="*/ 899 w 2666"/>
                  <a:gd name="T17" fmla="*/ 1021 h 2170"/>
                  <a:gd name="T18" fmla="*/ 927 w 2666"/>
                  <a:gd name="T19" fmla="*/ 964 h 2170"/>
                  <a:gd name="T20" fmla="*/ 998 w 2666"/>
                  <a:gd name="T21" fmla="*/ 851 h 2170"/>
                  <a:gd name="T22" fmla="*/ 1040 w 2666"/>
                  <a:gd name="T23" fmla="*/ 794 h 2170"/>
                  <a:gd name="T24" fmla="*/ 1069 w 2666"/>
                  <a:gd name="T25" fmla="*/ 780 h 2170"/>
                  <a:gd name="T26" fmla="*/ 1125 w 2666"/>
                  <a:gd name="T27" fmla="*/ 737 h 2170"/>
                  <a:gd name="T28" fmla="*/ 1196 w 2666"/>
                  <a:gd name="T29" fmla="*/ 695 h 2170"/>
                  <a:gd name="T30" fmla="*/ 1296 w 2666"/>
                  <a:gd name="T31" fmla="*/ 638 h 2170"/>
                  <a:gd name="T32" fmla="*/ 1409 w 2666"/>
                  <a:gd name="T33" fmla="*/ 595 h 2170"/>
                  <a:gd name="T34" fmla="*/ 1523 w 2666"/>
                  <a:gd name="T35" fmla="*/ 553 h 2170"/>
                  <a:gd name="T36" fmla="*/ 1608 w 2666"/>
                  <a:gd name="T37" fmla="*/ 510 h 2170"/>
                  <a:gd name="T38" fmla="*/ 1693 w 2666"/>
                  <a:gd name="T39" fmla="*/ 439 h 2170"/>
                  <a:gd name="T40" fmla="*/ 1735 w 2666"/>
                  <a:gd name="T41" fmla="*/ 340 h 2170"/>
                  <a:gd name="T42" fmla="*/ 1721 w 2666"/>
                  <a:gd name="T43" fmla="*/ 269 h 2170"/>
                  <a:gd name="T44" fmla="*/ 1679 w 2666"/>
                  <a:gd name="T45" fmla="*/ 156 h 2170"/>
                  <a:gd name="T46" fmla="*/ 1650 w 2666"/>
                  <a:gd name="T47" fmla="*/ 56 h 2170"/>
                  <a:gd name="T48" fmla="*/ 1679 w 2666"/>
                  <a:gd name="T49" fmla="*/ 14 h 2170"/>
                  <a:gd name="T50" fmla="*/ 1863 w 2666"/>
                  <a:gd name="T51" fmla="*/ 56 h 2170"/>
                  <a:gd name="T52" fmla="*/ 1906 w 2666"/>
                  <a:gd name="T53" fmla="*/ 70 h 2170"/>
                  <a:gd name="T54" fmla="*/ 1934 w 2666"/>
                  <a:gd name="T55" fmla="*/ 85 h 2170"/>
                  <a:gd name="T56" fmla="*/ 1962 w 2666"/>
                  <a:gd name="T57" fmla="*/ 99 h 2170"/>
                  <a:gd name="T58" fmla="*/ 1997 w 2666"/>
                  <a:gd name="T59" fmla="*/ 127 h 2170"/>
                  <a:gd name="T60" fmla="*/ 2024 w 2666"/>
                  <a:gd name="T61" fmla="*/ 156 h 2170"/>
                  <a:gd name="T62" fmla="*/ 2038 w 2666"/>
                  <a:gd name="T63" fmla="*/ 170 h 2170"/>
                  <a:gd name="T64" fmla="*/ 2081 w 2666"/>
                  <a:gd name="T65" fmla="*/ 226 h 2170"/>
                  <a:gd name="T66" fmla="*/ 2109 w 2666"/>
                  <a:gd name="T67" fmla="*/ 269 h 2170"/>
                  <a:gd name="T68" fmla="*/ 2152 w 2666"/>
                  <a:gd name="T69" fmla="*/ 297 h 2170"/>
                  <a:gd name="T70" fmla="*/ 2194 w 2666"/>
                  <a:gd name="T71" fmla="*/ 340 h 2170"/>
                  <a:gd name="T72" fmla="*/ 2237 w 2666"/>
                  <a:gd name="T73" fmla="*/ 411 h 2170"/>
                  <a:gd name="T74" fmla="*/ 2265 w 2666"/>
                  <a:gd name="T75" fmla="*/ 453 h 2170"/>
                  <a:gd name="T76" fmla="*/ 2308 w 2666"/>
                  <a:gd name="T77" fmla="*/ 510 h 2170"/>
                  <a:gd name="T78" fmla="*/ 2336 w 2666"/>
                  <a:gd name="T79" fmla="*/ 553 h 2170"/>
                  <a:gd name="T80" fmla="*/ 2393 w 2666"/>
                  <a:gd name="T81" fmla="*/ 624 h 2170"/>
                  <a:gd name="T82" fmla="*/ 2421 w 2666"/>
                  <a:gd name="T83" fmla="*/ 680 h 2170"/>
                  <a:gd name="T84" fmla="*/ 2450 w 2666"/>
                  <a:gd name="T85" fmla="*/ 709 h 2170"/>
                  <a:gd name="T86" fmla="*/ 2478 w 2666"/>
                  <a:gd name="T87" fmla="*/ 765 h 2170"/>
                  <a:gd name="T88" fmla="*/ 2535 w 2666"/>
                  <a:gd name="T89" fmla="*/ 836 h 2170"/>
                  <a:gd name="T90" fmla="*/ 2563 w 2666"/>
                  <a:gd name="T91" fmla="*/ 879 h 2170"/>
                  <a:gd name="T92" fmla="*/ 2648 w 2666"/>
                  <a:gd name="T93" fmla="*/ 1007 h 2170"/>
                  <a:gd name="T94" fmla="*/ 2492 w 2666"/>
                  <a:gd name="T95" fmla="*/ 1129 h 2170"/>
                  <a:gd name="T96" fmla="*/ 2379 w 2666"/>
                  <a:gd name="T97" fmla="*/ 1214 h 2170"/>
                  <a:gd name="T98" fmla="*/ 2223 w 2666"/>
                  <a:gd name="T99" fmla="*/ 1313 h 2170"/>
                  <a:gd name="T100" fmla="*/ 2123 w 2666"/>
                  <a:gd name="T101" fmla="*/ 1384 h 2170"/>
                  <a:gd name="T102" fmla="*/ 1997 w 2666"/>
                  <a:gd name="T103" fmla="*/ 1455 h 2170"/>
                  <a:gd name="T104" fmla="*/ 1735 w 2666"/>
                  <a:gd name="T105" fmla="*/ 1597 h 2170"/>
                  <a:gd name="T106" fmla="*/ 1480 w 2666"/>
                  <a:gd name="T107" fmla="*/ 1739 h 2170"/>
                  <a:gd name="T108" fmla="*/ 1338 w 2666"/>
                  <a:gd name="T109" fmla="*/ 1796 h 2170"/>
                  <a:gd name="T110" fmla="*/ 1211 w 2666"/>
                  <a:gd name="T111" fmla="*/ 1853 h 2170"/>
                  <a:gd name="T112" fmla="*/ 1097 w 2666"/>
                  <a:gd name="T113" fmla="*/ 1909 h 2170"/>
                  <a:gd name="T114" fmla="*/ 539 w 2666"/>
                  <a:gd name="T115" fmla="*/ 2094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16"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17"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18" name="Freeform 45"/>
              <p:cNvSpPr>
                <a:spLocks/>
              </p:cNvSpPr>
              <p:nvPr/>
            </p:nvSpPr>
            <p:spPr bwMode="auto">
              <a:xfrm>
                <a:off x="6311" y="2169"/>
                <a:ext cx="1475" cy="1512"/>
              </a:xfrm>
              <a:custGeom>
                <a:avLst/>
                <a:gdLst>
                  <a:gd name="T0" fmla="*/ 894 w 1475"/>
                  <a:gd name="T1" fmla="*/ 28 h 1603"/>
                  <a:gd name="T2" fmla="*/ 964 w 1475"/>
                  <a:gd name="T3" fmla="*/ 36 h 1603"/>
                  <a:gd name="T4" fmla="*/ 1021 w 1475"/>
                  <a:gd name="T5" fmla="*/ 71 h 1603"/>
                  <a:gd name="T6" fmla="*/ 1035 w 1475"/>
                  <a:gd name="T7" fmla="*/ 91 h 1603"/>
                  <a:gd name="T8" fmla="*/ 1035 w 1475"/>
                  <a:gd name="T9" fmla="*/ 126 h 1603"/>
                  <a:gd name="T10" fmla="*/ 1035 w 1475"/>
                  <a:gd name="T11" fmla="*/ 155 h 1603"/>
                  <a:gd name="T12" fmla="*/ 1021 w 1475"/>
                  <a:gd name="T13" fmla="*/ 181 h 1603"/>
                  <a:gd name="T14" fmla="*/ 1007 w 1475"/>
                  <a:gd name="T15" fmla="*/ 216 h 1603"/>
                  <a:gd name="T16" fmla="*/ 979 w 1475"/>
                  <a:gd name="T17" fmla="*/ 241 h 1603"/>
                  <a:gd name="T18" fmla="*/ 1007 w 1475"/>
                  <a:gd name="T19" fmla="*/ 274 h 1603"/>
                  <a:gd name="T20" fmla="*/ 1064 w 1475"/>
                  <a:gd name="T21" fmla="*/ 230 h 1603"/>
                  <a:gd name="T22" fmla="*/ 1120 w 1475"/>
                  <a:gd name="T23" fmla="*/ 211 h 1603"/>
                  <a:gd name="T24" fmla="*/ 1191 w 1475"/>
                  <a:gd name="T25" fmla="*/ 211 h 1603"/>
                  <a:gd name="T26" fmla="*/ 1248 w 1475"/>
                  <a:gd name="T27" fmla="*/ 216 h 1603"/>
                  <a:gd name="T28" fmla="*/ 1305 w 1475"/>
                  <a:gd name="T29" fmla="*/ 216 h 1603"/>
                  <a:gd name="T30" fmla="*/ 1404 w 1475"/>
                  <a:gd name="T31" fmla="*/ 204 h 1603"/>
                  <a:gd name="T32" fmla="*/ 1475 w 1475"/>
                  <a:gd name="T33" fmla="*/ 204 h 1603"/>
                  <a:gd name="T34" fmla="*/ 1461 w 1475"/>
                  <a:gd name="T35" fmla="*/ 241 h 1603"/>
                  <a:gd name="T36" fmla="*/ 1418 w 1475"/>
                  <a:gd name="T37" fmla="*/ 309 h 1603"/>
                  <a:gd name="T38" fmla="*/ 1248 w 1475"/>
                  <a:gd name="T39" fmla="*/ 358 h 1603"/>
                  <a:gd name="T40" fmla="*/ 1177 w 1475"/>
                  <a:gd name="T41" fmla="*/ 358 h 1603"/>
                  <a:gd name="T42" fmla="*/ 1177 w 1475"/>
                  <a:gd name="T43" fmla="*/ 366 h 1603"/>
                  <a:gd name="T44" fmla="*/ 1248 w 1475"/>
                  <a:gd name="T45" fmla="*/ 393 h 1603"/>
                  <a:gd name="T46" fmla="*/ 1291 w 1475"/>
                  <a:gd name="T47" fmla="*/ 415 h 1603"/>
                  <a:gd name="T48" fmla="*/ 1234 w 1475"/>
                  <a:gd name="T49" fmla="*/ 457 h 1603"/>
                  <a:gd name="T50" fmla="*/ 1149 w 1475"/>
                  <a:gd name="T51" fmla="*/ 486 h 1603"/>
                  <a:gd name="T52" fmla="*/ 1064 w 1475"/>
                  <a:gd name="T53" fmla="*/ 521 h 1603"/>
                  <a:gd name="T54" fmla="*/ 1007 w 1475"/>
                  <a:gd name="T55" fmla="*/ 549 h 1603"/>
                  <a:gd name="T56" fmla="*/ 950 w 1475"/>
                  <a:gd name="T57" fmla="*/ 549 h 1603"/>
                  <a:gd name="T58" fmla="*/ 908 w 1475"/>
                  <a:gd name="T59" fmla="*/ 556 h 1603"/>
                  <a:gd name="T60" fmla="*/ 879 w 1475"/>
                  <a:gd name="T61" fmla="*/ 585 h 1603"/>
                  <a:gd name="T62" fmla="*/ 794 w 1475"/>
                  <a:gd name="T63" fmla="*/ 682 h 1603"/>
                  <a:gd name="T64" fmla="*/ 738 w 1475"/>
                  <a:gd name="T65" fmla="*/ 739 h 1603"/>
                  <a:gd name="T66" fmla="*/ 624 w 1475"/>
                  <a:gd name="T67" fmla="*/ 774 h 1603"/>
                  <a:gd name="T68" fmla="*/ 567 w 1475"/>
                  <a:gd name="T69" fmla="*/ 774 h 1603"/>
                  <a:gd name="T70" fmla="*/ 496 w 1475"/>
                  <a:gd name="T71" fmla="*/ 760 h 1603"/>
                  <a:gd name="T72" fmla="*/ 511 w 1475"/>
                  <a:gd name="T73" fmla="*/ 774 h 1603"/>
                  <a:gd name="T74" fmla="*/ 525 w 1475"/>
                  <a:gd name="T75" fmla="*/ 781 h 1603"/>
                  <a:gd name="T76" fmla="*/ 454 w 1475"/>
                  <a:gd name="T77" fmla="*/ 774 h 1603"/>
                  <a:gd name="T78" fmla="*/ 411 w 1475"/>
                  <a:gd name="T79" fmla="*/ 774 h 1603"/>
                  <a:gd name="T80" fmla="*/ 284 w 1475"/>
                  <a:gd name="T81" fmla="*/ 781 h 1603"/>
                  <a:gd name="T82" fmla="*/ 184 w 1475"/>
                  <a:gd name="T83" fmla="*/ 795 h 1603"/>
                  <a:gd name="T84" fmla="*/ 14 w 1475"/>
                  <a:gd name="T85" fmla="*/ 690 h 1603"/>
                  <a:gd name="T86" fmla="*/ 43 w 1475"/>
                  <a:gd name="T87" fmla="*/ 415 h 1603"/>
                  <a:gd name="T88" fmla="*/ 57 w 1475"/>
                  <a:gd name="T89" fmla="*/ 230 h 1603"/>
                  <a:gd name="T90" fmla="*/ 142 w 1475"/>
                  <a:gd name="T91" fmla="*/ 141 h 1603"/>
                  <a:gd name="T92" fmla="*/ 326 w 1475"/>
                  <a:gd name="T93" fmla="*/ 134 h 1603"/>
                  <a:gd name="T94" fmla="*/ 369 w 1475"/>
                  <a:gd name="T95" fmla="*/ 245 h 1603"/>
                  <a:gd name="T96" fmla="*/ 411 w 1475"/>
                  <a:gd name="T97" fmla="*/ 289 h 1603"/>
                  <a:gd name="T98" fmla="*/ 496 w 1475"/>
                  <a:gd name="T99" fmla="*/ 324 h 1603"/>
                  <a:gd name="T100" fmla="*/ 567 w 1475"/>
                  <a:gd name="T101" fmla="*/ 303 h 1603"/>
                  <a:gd name="T102" fmla="*/ 610 w 1475"/>
                  <a:gd name="T103" fmla="*/ 226 h 1603"/>
                  <a:gd name="T104" fmla="*/ 638 w 1475"/>
                  <a:gd name="T105" fmla="*/ 176 h 1603"/>
                  <a:gd name="T106" fmla="*/ 596 w 1475"/>
                  <a:gd name="T107" fmla="*/ 134 h 1603"/>
                  <a:gd name="T108" fmla="*/ 695 w 1475"/>
                  <a:gd name="T109" fmla="*/ 134 h 1603"/>
                  <a:gd name="T110" fmla="*/ 879 w 1475"/>
                  <a:gd name="T111" fmla="*/ 141 h 1603"/>
                  <a:gd name="T112" fmla="*/ 908 w 1475"/>
                  <a:gd name="T113" fmla="*/ 105 h 1603"/>
                  <a:gd name="T114" fmla="*/ 851 w 1475"/>
                  <a:gd name="T115" fmla="*/ 99 h 1603"/>
                  <a:gd name="T116" fmla="*/ 894 w 1475"/>
                  <a:gd name="T117" fmla="*/ 91 h 1603"/>
                  <a:gd name="T118" fmla="*/ 865 w 1475"/>
                  <a:gd name="T119" fmla="*/ 77 h 1603"/>
                  <a:gd name="T120" fmla="*/ 894 w 1475"/>
                  <a:gd name="T121" fmla="*/ 49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19" name="Freeform 44"/>
              <p:cNvSpPr>
                <a:spLocks/>
              </p:cNvSpPr>
              <p:nvPr/>
            </p:nvSpPr>
            <p:spPr bwMode="auto">
              <a:xfrm>
                <a:off x="4381" y="4116"/>
                <a:ext cx="994" cy="1317"/>
              </a:xfrm>
              <a:custGeom>
                <a:avLst/>
                <a:gdLst>
                  <a:gd name="T0" fmla="*/ 974 w 993"/>
                  <a:gd name="T1" fmla="*/ 156 h 1319"/>
                  <a:gd name="T2" fmla="*/ 959 w 993"/>
                  <a:gd name="T3" fmla="*/ 212 h 1319"/>
                  <a:gd name="T4" fmla="*/ 903 w 993"/>
                  <a:gd name="T5" fmla="*/ 373 h 1319"/>
                  <a:gd name="T6" fmla="*/ 889 w 993"/>
                  <a:gd name="T7" fmla="*/ 416 h 1319"/>
                  <a:gd name="T8" fmla="*/ 874 w 993"/>
                  <a:gd name="T9" fmla="*/ 487 h 1319"/>
                  <a:gd name="T10" fmla="*/ 860 w 993"/>
                  <a:gd name="T11" fmla="*/ 558 h 1319"/>
                  <a:gd name="T12" fmla="*/ 846 w 993"/>
                  <a:gd name="T13" fmla="*/ 586 h 1319"/>
                  <a:gd name="T14" fmla="*/ 846 w 993"/>
                  <a:gd name="T15" fmla="*/ 615 h 1319"/>
                  <a:gd name="T16" fmla="*/ 832 w 993"/>
                  <a:gd name="T17" fmla="*/ 643 h 1319"/>
                  <a:gd name="T18" fmla="*/ 818 w 993"/>
                  <a:gd name="T19" fmla="*/ 714 h 1319"/>
                  <a:gd name="T20" fmla="*/ 789 w 993"/>
                  <a:gd name="T21" fmla="*/ 785 h 1319"/>
                  <a:gd name="T22" fmla="*/ 789 w 993"/>
                  <a:gd name="T23" fmla="*/ 827 h 1319"/>
                  <a:gd name="T24" fmla="*/ 775 w 993"/>
                  <a:gd name="T25" fmla="*/ 856 h 1319"/>
                  <a:gd name="T26" fmla="*/ 775 w 993"/>
                  <a:gd name="T27" fmla="*/ 884 h 1319"/>
                  <a:gd name="T28" fmla="*/ 761 w 993"/>
                  <a:gd name="T29" fmla="*/ 898 h 1319"/>
                  <a:gd name="T30" fmla="*/ 761 w 993"/>
                  <a:gd name="T31" fmla="*/ 927 h 1319"/>
                  <a:gd name="T32" fmla="*/ 747 w 993"/>
                  <a:gd name="T33" fmla="*/ 941 h 1319"/>
                  <a:gd name="T34" fmla="*/ 747 w 993"/>
                  <a:gd name="T35" fmla="*/ 955 h 1319"/>
                  <a:gd name="T36" fmla="*/ 747 w 993"/>
                  <a:gd name="T37" fmla="*/ 981 h 1319"/>
                  <a:gd name="T38" fmla="*/ 733 w 993"/>
                  <a:gd name="T39" fmla="*/ 1003 h 1319"/>
                  <a:gd name="T40" fmla="*/ 733 w 993"/>
                  <a:gd name="T41" fmla="*/ 1017 h 1319"/>
                  <a:gd name="T42" fmla="*/ 718 w 993"/>
                  <a:gd name="T43" fmla="*/ 1045 h 1319"/>
                  <a:gd name="T44" fmla="*/ 704 w 993"/>
                  <a:gd name="T45" fmla="*/ 1088 h 1319"/>
                  <a:gd name="T46" fmla="*/ 704 w 993"/>
                  <a:gd name="T47" fmla="*/ 1116 h 1319"/>
                  <a:gd name="T48" fmla="*/ 690 w 993"/>
                  <a:gd name="T49" fmla="*/ 1145 h 1319"/>
                  <a:gd name="T50" fmla="*/ 662 w 993"/>
                  <a:gd name="T51" fmla="*/ 1173 h 1319"/>
                  <a:gd name="T52" fmla="*/ 633 w 993"/>
                  <a:gd name="T53" fmla="*/ 1201 h 1319"/>
                  <a:gd name="T54" fmla="*/ 605 w 993"/>
                  <a:gd name="T55" fmla="*/ 1244 h 1319"/>
                  <a:gd name="T56" fmla="*/ 605 w 993"/>
                  <a:gd name="T57" fmla="*/ 1258 h 1319"/>
                  <a:gd name="T58" fmla="*/ 577 w 993"/>
                  <a:gd name="T59" fmla="*/ 1272 h 1319"/>
                  <a:gd name="T60" fmla="*/ 562 w 993"/>
                  <a:gd name="T61" fmla="*/ 1286 h 1319"/>
                  <a:gd name="T62" fmla="*/ 534 w 993"/>
                  <a:gd name="T63" fmla="*/ 1301 h 1319"/>
                  <a:gd name="T64" fmla="*/ 506 w 993"/>
                  <a:gd name="T65" fmla="*/ 1301 h 1319"/>
                  <a:gd name="T66" fmla="*/ 468 w 993"/>
                  <a:gd name="T67" fmla="*/ 1301 h 1319"/>
                  <a:gd name="T68" fmla="*/ 426 w 993"/>
                  <a:gd name="T69" fmla="*/ 1301 h 1319"/>
                  <a:gd name="T70" fmla="*/ 397 w 993"/>
                  <a:gd name="T71" fmla="*/ 1301 h 1319"/>
                  <a:gd name="T72" fmla="*/ 241 w 993"/>
                  <a:gd name="T73" fmla="*/ 1244 h 1319"/>
                  <a:gd name="T74" fmla="*/ 213 w 993"/>
                  <a:gd name="T75" fmla="*/ 1244 h 1319"/>
                  <a:gd name="T76" fmla="*/ 156 w 993"/>
                  <a:gd name="T77" fmla="*/ 1216 h 1319"/>
                  <a:gd name="T78" fmla="*/ 114 w 993"/>
                  <a:gd name="T79" fmla="*/ 1201 h 1319"/>
                  <a:gd name="T80" fmla="*/ 100 w 993"/>
                  <a:gd name="T81" fmla="*/ 1201 h 1319"/>
                  <a:gd name="T82" fmla="*/ 85 w 993"/>
                  <a:gd name="T83" fmla="*/ 1201 h 1319"/>
                  <a:gd name="T84" fmla="*/ 57 w 993"/>
                  <a:gd name="T85" fmla="*/ 1187 h 1319"/>
                  <a:gd name="T86" fmla="*/ 14 w 993"/>
                  <a:gd name="T87" fmla="*/ 1173 h 1319"/>
                  <a:gd name="T88" fmla="*/ 0 w 993"/>
                  <a:gd name="T89" fmla="*/ 1159 h 1319"/>
                  <a:gd name="T90" fmla="*/ 57 w 993"/>
                  <a:gd name="T91" fmla="*/ 1003 h 1319"/>
                  <a:gd name="T92" fmla="*/ 57 w 993"/>
                  <a:gd name="T93" fmla="*/ 969 h 1319"/>
                  <a:gd name="T94" fmla="*/ 128 w 993"/>
                  <a:gd name="T95" fmla="*/ 955 h 1319"/>
                  <a:gd name="T96" fmla="*/ 156 w 993"/>
                  <a:gd name="T97" fmla="*/ 742 h 1319"/>
                  <a:gd name="T98" fmla="*/ 170 w 993"/>
                  <a:gd name="T99" fmla="*/ 671 h 1319"/>
                  <a:gd name="T100" fmla="*/ 185 w 993"/>
                  <a:gd name="T101" fmla="*/ 459 h 1319"/>
                  <a:gd name="T102" fmla="*/ 284 w 993"/>
                  <a:gd name="T103" fmla="*/ 388 h 1319"/>
                  <a:gd name="T104" fmla="*/ 383 w 993"/>
                  <a:gd name="T105" fmla="*/ 402 h 1319"/>
                  <a:gd name="T106" fmla="*/ 440 w 993"/>
                  <a:gd name="T107" fmla="*/ 402 h 1319"/>
                  <a:gd name="T108" fmla="*/ 520 w 993"/>
                  <a:gd name="T109" fmla="*/ 198 h 1319"/>
                  <a:gd name="T110" fmla="*/ 548 w 993"/>
                  <a:gd name="T111" fmla="*/ 0 h 1319"/>
                  <a:gd name="T112" fmla="*/ 747 w 993"/>
                  <a:gd name="T113" fmla="*/ 28 h 1319"/>
                  <a:gd name="T114" fmla="*/ 818 w 993"/>
                  <a:gd name="T115" fmla="*/ 42 h 1319"/>
                  <a:gd name="T116" fmla="*/ 931 w 993"/>
                  <a:gd name="T117" fmla="*/ 56 h 1319"/>
                  <a:gd name="T118" fmla="*/ 988 w 993"/>
                  <a:gd name="T119" fmla="*/ 85 h 1319"/>
                  <a:gd name="T120" fmla="*/ 988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20"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solidFill>
                    <a:prstClr val="black"/>
                  </a:solidFill>
                </a:endParaRPr>
              </a:p>
            </p:txBody>
          </p:sp>
          <p:sp>
            <p:nvSpPr>
              <p:cNvPr id="121"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22" name="Freeform 41"/>
              <p:cNvSpPr>
                <a:spLocks/>
              </p:cNvSpPr>
              <p:nvPr/>
            </p:nvSpPr>
            <p:spPr bwMode="auto">
              <a:xfrm>
                <a:off x="5262" y="3773"/>
                <a:ext cx="1205" cy="832"/>
              </a:xfrm>
              <a:custGeom>
                <a:avLst/>
                <a:gdLst>
                  <a:gd name="T0" fmla="*/ 723 w 1205"/>
                  <a:gd name="T1" fmla="*/ 70 h 865"/>
                  <a:gd name="T2" fmla="*/ 751 w 1205"/>
                  <a:gd name="T3" fmla="*/ 79 h 865"/>
                  <a:gd name="T4" fmla="*/ 822 w 1205"/>
                  <a:gd name="T5" fmla="*/ 79 h 865"/>
                  <a:gd name="T6" fmla="*/ 865 w 1205"/>
                  <a:gd name="T7" fmla="*/ 87 h 865"/>
                  <a:gd name="T8" fmla="*/ 936 w 1205"/>
                  <a:gd name="T9" fmla="*/ 105 h 865"/>
                  <a:gd name="T10" fmla="*/ 1021 w 1205"/>
                  <a:gd name="T11" fmla="*/ 122 h 865"/>
                  <a:gd name="T12" fmla="*/ 1205 w 1205"/>
                  <a:gd name="T13" fmla="*/ 157 h 865"/>
                  <a:gd name="T14" fmla="*/ 1191 w 1205"/>
                  <a:gd name="T15" fmla="*/ 191 h 865"/>
                  <a:gd name="T16" fmla="*/ 1205 w 1205"/>
                  <a:gd name="T17" fmla="*/ 201 h 865"/>
                  <a:gd name="T18" fmla="*/ 1205 w 1205"/>
                  <a:gd name="T19" fmla="*/ 218 h 865"/>
                  <a:gd name="T20" fmla="*/ 1191 w 1205"/>
                  <a:gd name="T21" fmla="*/ 245 h 865"/>
                  <a:gd name="T22" fmla="*/ 1177 w 1205"/>
                  <a:gd name="T23" fmla="*/ 269 h 865"/>
                  <a:gd name="T24" fmla="*/ 1163 w 1205"/>
                  <a:gd name="T25" fmla="*/ 297 h 865"/>
                  <a:gd name="T26" fmla="*/ 1163 w 1205"/>
                  <a:gd name="T27" fmla="*/ 349 h 865"/>
                  <a:gd name="T28" fmla="*/ 1163 w 1205"/>
                  <a:gd name="T29" fmla="*/ 375 h 865"/>
                  <a:gd name="T30" fmla="*/ 1148 w 1205"/>
                  <a:gd name="T31" fmla="*/ 392 h 865"/>
                  <a:gd name="T32" fmla="*/ 1134 w 1205"/>
                  <a:gd name="T33" fmla="*/ 428 h 865"/>
                  <a:gd name="T34" fmla="*/ 992 w 1205"/>
                  <a:gd name="T35" fmla="*/ 463 h 865"/>
                  <a:gd name="T36" fmla="*/ 950 w 1205"/>
                  <a:gd name="T37" fmla="*/ 530 h 865"/>
                  <a:gd name="T38" fmla="*/ 921 w 1205"/>
                  <a:gd name="T39" fmla="*/ 524 h 865"/>
                  <a:gd name="T40" fmla="*/ 893 w 1205"/>
                  <a:gd name="T41" fmla="*/ 524 h 865"/>
                  <a:gd name="T42" fmla="*/ 851 w 1205"/>
                  <a:gd name="T43" fmla="*/ 524 h 865"/>
                  <a:gd name="T44" fmla="*/ 822 w 1205"/>
                  <a:gd name="T45" fmla="*/ 524 h 865"/>
                  <a:gd name="T46" fmla="*/ 765 w 1205"/>
                  <a:gd name="T47" fmla="*/ 515 h 865"/>
                  <a:gd name="T48" fmla="*/ 737 w 1205"/>
                  <a:gd name="T49" fmla="*/ 515 h 865"/>
                  <a:gd name="T50" fmla="*/ 723 w 1205"/>
                  <a:gd name="T51" fmla="*/ 515 h 865"/>
                  <a:gd name="T52" fmla="*/ 680 w 1205"/>
                  <a:gd name="T53" fmla="*/ 515 h 865"/>
                  <a:gd name="T54" fmla="*/ 652 w 1205"/>
                  <a:gd name="T55" fmla="*/ 506 h 865"/>
                  <a:gd name="T56" fmla="*/ 581 w 1205"/>
                  <a:gd name="T57" fmla="*/ 506 h 865"/>
                  <a:gd name="T58" fmla="*/ 496 w 1205"/>
                  <a:gd name="T59" fmla="*/ 497 h 865"/>
                  <a:gd name="T60" fmla="*/ 468 w 1205"/>
                  <a:gd name="T61" fmla="*/ 497 h 865"/>
                  <a:gd name="T62" fmla="*/ 425 w 1205"/>
                  <a:gd name="T63" fmla="*/ 497 h 865"/>
                  <a:gd name="T64" fmla="*/ 397 w 1205"/>
                  <a:gd name="T65" fmla="*/ 497 h 865"/>
                  <a:gd name="T66" fmla="*/ 312 w 1205"/>
                  <a:gd name="T67" fmla="*/ 489 h 865"/>
                  <a:gd name="T68" fmla="*/ 283 w 1205"/>
                  <a:gd name="T69" fmla="*/ 489 h 865"/>
                  <a:gd name="T70" fmla="*/ 198 w 1205"/>
                  <a:gd name="T71" fmla="*/ 497 h 865"/>
                  <a:gd name="T72" fmla="*/ 113 w 1205"/>
                  <a:gd name="T73" fmla="*/ 497 h 865"/>
                  <a:gd name="T74" fmla="*/ 85 w 1205"/>
                  <a:gd name="T75" fmla="*/ 497 h 865"/>
                  <a:gd name="T76" fmla="*/ 70 w 1205"/>
                  <a:gd name="T77" fmla="*/ 497 h 865"/>
                  <a:gd name="T78" fmla="*/ 42 w 1205"/>
                  <a:gd name="T79" fmla="*/ 497 h 865"/>
                  <a:gd name="T80" fmla="*/ 14 w 1205"/>
                  <a:gd name="T81" fmla="*/ 497 h 865"/>
                  <a:gd name="T82" fmla="*/ 0 w 1205"/>
                  <a:gd name="T83" fmla="*/ 480 h 865"/>
                  <a:gd name="T84" fmla="*/ 28 w 1205"/>
                  <a:gd name="T85" fmla="*/ 445 h 865"/>
                  <a:gd name="T86" fmla="*/ 85 w 1205"/>
                  <a:gd name="T87" fmla="*/ 323 h 865"/>
                  <a:gd name="T88" fmla="*/ 99 w 1205"/>
                  <a:gd name="T89" fmla="*/ 279 h 865"/>
                  <a:gd name="T90" fmla="*/ 113 w 1205"/>
                  <a:gd name="T91" fmla="*/ 253 h 865"/>
                  <a:gd name="T92" fmla="*/ 141 w 1205"/>
                  <a:gd name="T93" fmla="*/ 175 h 865"/>
                  <a:gd name="T94" fmla="*/ 141 w 1205"/>
                  <a:gd name="T95" fmla="*/ 148 h 865"/>
                  <a:gd name="T96" fmla="*/ 141 w 1205"/>
                  <a:gd name="T97" fmla="*/ 122 h 865"/>
                  <a:gd name="T98" fmla="*/ 141 w 1205"/>
                  <a:gd name="T99" fmla="*/ 105 h 865"/>
                  <a:gd name="T100" fmla="*/ 141 w 1205"/>
                  <a:gd name="T101" fmla="*/ 70 h 865"/>
                  <a:gd name="T102" fmla="*/ 269 w 1205"/>
                  <a:gd name="T103" fmla="*/ 61 h 865"/>
                  <a:gd name="T104" fmla="*/ 354 w 1205"/>
                  <a:gd name="T105" fmla="*/ 61 h 865"/>
                  <a:gd name="T106" fmla="*/ 368 w 1205"/>
                  <a:gd name="T107" fmla="*/ 44 h 865"/>
                  <a:gd name="T108" fmla="*/ 368 w 1205"/>
                  <a:gd name="T109" fmla="*/ 13 h 865"/>
                  <a:gd name="T110" fmla="*/ 581 w 1205"/>
                  <a:gd name="T111" fmla="*/ 61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23"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24" name="Freeform 39"/>
              <p:cNvSpPr>
                <a:spLocks/>
              </p:cNvSpPr>
              <p:nvPr/>
            </p:nvSpPr>
            <p:spPr bwMode="auto">
              <a:xfrm>
                <a:off x="2779" y="2823"/>
                <a:ext cx="1065" cy="1148"/>
              </a:xfrm>
              <a:custGeom>
                <a:avLst/>
                <a:gdLst>
                  <a:gd name="T0" fmla="*/ 619 w 1063"/>
                  <a:gd name="T1" fmla="*/ 212 h 1149"/>
                  <a:gd name="T2" fmla="*/ 647 w 1063"/>
                  <a:gd name="T3" fmla="*/ 227 h 1149"/>
                  <a:gd name="T4" fmla="*/ 661 w 1063"/>
                  <a:gd name="T5" fmla="*/ 241 h 1149"/>
                  <a:gd name="T6" fmla="*/ 775 w 1063"/>
                  <a:gd name="T7" fmla="*/ 297 h 1149"/>
                  <a:gd name="T8" fmla="*/ 840 w 1063"/>
                  <a:gd name="T9" fmla="*/ 283 h 1149"/>
                  <a:gd name="T10" fmla="*/ 911 w 1063"/>
                  <a:gd name="T11" fmla="*/ 241 h 1149"/>
                  <a:gd name="T12" fmla="*/ 968 w 1063"/>
                  <a:gd name="T13" fmla="*/ 198 h 1149"/>
                  <a:gd name="T14" fmla="*/ 1067 w 1063"/>
                  <a:gd name="T15" fmla="*/ 184 h 1149"/>
                  <a:gd name="T16" fmla="*/ 1067 w 1063"/>
                  <a:gd name="T17" fmla="*/ 198 h 1149"/>
                  <a:gd name="T18" fmla="*/ 1053 w 1063"/>
                  <a:gd name="T19" fmla="*/ 241 h 1149"/>
                  <a:gd name="T20" fmla="*/ 1039 w 1063"/>
                  <a:gd name="T21" fmla="*/ 283 h 1149"/>
                  <a:gd name="T22" fmla="*/ 1025 w 1063"/>
                  <a:gd name="T23" fmla="*/ 297 h 1149"/>
                  <a:gd name="T24" fmla="*/ 1025 w 1063"/>
                  <a:gd name="T25" fmla="*/ 340 h 1149"/>
                  <a:gd name="T26" fmla="*/ 1025 w 1063"/>
                  <a:gd name="T27" fmla="*/ 368 h 1149"/>
                  <a:gd name="T28" fmla="*/ 1039 w 1063"/>
                  <a:gd name="T29" fmla="*/ 397 h 1149"/>
                  <a:gd name="T30" fmla="*/ 1067 w 1063"/>
                  <a:gd name="T31" fmla="*/ 524 h 1149"/>
                  <a:gd name="T32" fmla="*/ 1081 w 1063"/>
                  <a:gd name="T33" fmla="*/ 567 h 1149"/>
                  <a:gd name="T34" fmla="*/ 1039 w 1063"/>
                  <a:gd name="T35" fmla="*/ 574 h 1149"/>
                  <a:gd name="T36" fmla="*/ 996 w 1063"/>
                  <a:gd name="T37" fmla="*/ 601 h 1149"/>
                  <a:gd name="T38" fmla="*/ 982 w 1063"/>
                  <a:gd name="T39" fmla="*/ 615 h 1149"/>
                  <a:gd name="T40" fmla="*/ 940 w 1063"/>
                  <a:gd name="T41" fmla="*/ 643 h 1149"/>
                  <a:gd name="T42" fmla="*/ 897 w 1063"/>
                  <a:gd name="T43" fmla="*/ 686 h 1149"/>
                  <a:gd name="T44" fmla="*/ 789 w 1063"/>
                  <a:gd name="T45" fmla="*/ 799 h 1149"/>
                  <a:gd name="T46" fmla="*/ 746 w 1063"/>
                  <a:gd name="T47" fmla="*/ 870 h 1149"/>
                  <a:gd name="T48" fmla="*/ 718 w 1063"/>
                  <a:gd name="T49" fmla="*/ 913 h 1149"/>
                  <a:gd name="T50" fmla="*/ 505 w 1063"/>
                  <a:gd name="T51" fmla="*/ 1083 h 1149"/>
                  <a:gd name="T52" fmla="*/ 377 w 1063"/>
                  <a:gd name="T53" fmla="*/ 1140 h 1149"/>
                  <a:gd name="T54" fmla="*/ 349 w 1063"/>
                  <a:gd name="T55" fmla="*/ 1083 h 1149"/>
                  <a:gd name="T56" fmla="*/ 255 w 1063"/>
                  <a:gd name="T57" fmla="*/ 969 h 1149"/>
                  <a:gd name="T58" fmla="*/ 241 w 1063"/>
                  <a:gd name="T59" fmla="*/ 941 h 1149"/>
                  <a:gd name="T60" fmla="*/ 241 w 1063"/>
                  <a:gd name="T61" fmla="*/ 941 h 1149"/>
                  <a:gd name="T62" fmla="*/ 241 w 1063"/>
                  <a:gd name="T63" fmla="*/ 927 h 1149"/>
                  <a:gd name="T64" fmla="*/ 227 w 1063"/>
                  <a:gd name="T65" fmla="*/ 913 h 1149"/>
                  <a:gd name="T66" fmla="*/ 227 w 1063"/>
                  <a:gd name="T67" fmla="*/ 913 h 1149"/>
                  <a:gd name="T68" fmla="*/ 212 w 1063"/>
                  <a:gd name="T69" fmla="*/ 898 h 1149"/>
                  <a:gd name="T70" fmla="*/ 170 w 1063"/>
                  <a:gd name="T71" fmla="*/ 870 h 1149"/>
                  <a:gd name="T72" fmla="*/ 113 w 1063"/>
                  <a:gd name="T73" fmla="*/ 870 h 1149"/>
                  <a:gd name="T74" fmla="*/ 71 w 1063"/>
                  <a:gd name="T75" fmla="*/ 856 h 1149"/>
                  <a:gd name="T76" fmla="*/ 14 w 1063"/>
                  <a:gd name="T77" fmla="*/ 842 h 1149"/>
                  <a:gd name="T78" fmla="*/ 14 w 1063"/>
                  <a:gd name="T79" fmla="*/ 813 h 1149"/>
                  <a:gd name="T80" fmla="*/ 28 w 1063"/>
                  <a:gd name="T81" fmla="*/ 757 h 1149"/>
                  <a:gd name="T82" fmla="*/ 71 w 1063"/>
                  <a:gd name="T83" fmla="*/ 629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7 w 1063"/>
                  <a:gd name="T103" fmla="*/ 42 h 1149"/>
                  <a:gd name="T104" fmla="*/ 448 w 1063"/>
                  <a:gd name="T105" fmla="*/ 0 h 1149"/>
                  <a:gd name="T106" fmla="*/ 505 w 1063"/>
                  <a:gd name="T107" fmla="*/ 71 h 1149"/>
                  <a:gd name="T108" fmla="*/ 533 w 1063"/>
                  <a:gd name="T109" fmla="*/ 113 h 1149"/>
                  <a:gd name="T110" fmla="*/ 548 w 1063"/>
                  <a:gd name="T111" fmla="*/ 127 h 1149"/>
                  <a:gd name="T112" fmla="*/ 576 w 1063"/>
                  <a:gd name="T113" fmla="*/ 156 h 1149"/>
                  <a:gd name="T114" fmla="*/ 576 w 1063"/>
                  <a:gd name="T115" fmla="*/ 156 h 1149"/>
                  <a:gd name="T116" fmla="*/ 590 w 1063"/>
                  <a:gd name="T117" fmla="*/ 184 h 1149"/>
                  <a:gd name="T118" fmla="*/ 619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25"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26"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27"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28"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grpSp>
        <p:sp>
          <p:nvSpPr>
            <p:cNvPr id="81" name="Text Box 33"/>
            <p:cNvSpPr txBox="1">
              <a:spLocks noChangeArrowheads="1"/>
            </p:cNvSpPr>
            <p:nvPr/>
          </p:nvSpPr>
          <p:spPr bwMode="auto">
            <a:xfrm>
              <a:off x="2800" y="1478"/>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82" name="Text Box 32"/>
            <p:cNvSpPr txBox="1">
              <a:spLocks noChangeArrowheads="1"/>
            </p:cNvSpPr>
            <p:nvPr/>
          </p:nvSpPr>
          <p:spPr bwMode="auto">
            <a:xfrm>
              <a:off x="4262" y="977"/>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83" name="Text Box 31"/>
            <p:cNvSpPr txBox="1">
              <a:spLocks noChangeArrowheads="1"/>
            </p:cNvSpPr>
            <p:nvPr/>
          </p:nvSpPr>
          <p:spPr bwMode="auto">
            <a:xfrm>
              <a:off x="1232" y="24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84" name="Text Box 30"/>
            <p:cNvSpPr txBox="1">
              <a:spLocks noChangeArrowheads="1"/>
            </p:cNvSpPr>
            <p:nvPr/>
          </p:nvSpPr>
          <p:spPr bwMode="auto">
            <a:xfrm>
              <a:off x="2465" y="261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85"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86" name="Text Box 28"/>
            <p:cNvSpPr txBox="1">
              <a:spLocks noChangeArrowheads="1"/>
            </p:cNvSpPr>
            <p:nvPr/>
          </p:nvSpPr>
          <p:spPr bwMode="auto">
            <a:xfrm>
              <a:off x="4299" y="196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87" name="Text Box 27"/>
            <p:cNvSpPr txBox="1">
              <a:spLocks noChangeArrowheads="1"/>
            </p:cNvSpPr>
            <p:nvPr/>
          </p:nvSpPr>
          <p:spPr bwMode="auto">
            <a:xfrm>
              <a:off x="4929" y="167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88" name="Text Box 26"/>
            <p:cNvSpPr txBox="1">
              <a:spLocks noChangeArrowheads="1"/>
            </p:cNvSpPr>
            <p:nvPr/>
          </p:nvSpPr>
          <p:spPr bwMode="auto">
            <a:xfrm>
              <a:off x="994" y="3524"/>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89" name="Text Box 25"/>
            <p:cNvSpPr txBox="1">
              <a:spLocks noChangeArrowheads="1"/>
            </p:cNvSpPr>
            <p:nvPr/>
          </p:nvSpPr>
          <p:spPr bwMode="auto">
            <a:xfrm>
              <a:off x="2880"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0" name="Text Box 24"/>
            <p:cNvSpPr txBox="1">
              <a:spLocks noChangeArrowheads="1"/>
            </p:cNvSpPr>
            <p:nvPr/>
          </p:nvSpPr>
          <p:spPr bwMode="auto">
            <a:xfrm>
              <a:off x="3781" y="310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1" name="Text Box 23"/>
            <p:cNvSpPr txBox="1">
              <a:spLocks noChangeArrowheads="1"/>
            </p:cNvSpPr>
            <p:nvPr/>
          </p:nvSpPr>
          <p:spPr bwMode="auto">
            <a:xfrm>
              <a:off x="4861" y="2409"/>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2" name="Text Box 21"/>
            <p:cNvSpPr txBox="1">
              <a:spLocks noChangeArrowheads="1"/>
            </p:cNvSpPr>
            <p:nvPr/>
          </p:nvSpPr>
          <p:spPr bwMode="auto">
            <a:xfrm>
              <a:off x="1175" y="515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3" name="Text Box 20"/>
            <p:cNvSpPr txBox="1">
              <a:spLocks noChangeArrowheads="1"/>
            </p:cNvSpPr>
            <p:nvPr/>
          </p:nvSpPr>
          <p:spPr bwMode="auto">
            <a:xfrm>
              <a:off x="1839" y="377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4" name="Text Box 19"/>
            <p:cNvSpPr txBox="1">
              <a:spLocks noChangeArrowheads="1"/>
            </p:cNvSpPr>
            <p:nvPr/>
          </p:nvSpPr>
          <p:spPr bwMode="auto">
            <a:xfrm>
              <a:off x="2116" y="444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95" name="Text Box 18"/>
            <p:cNvSpPr txBox="1">
              <a:spLocks noChangeArrowheads="1"/>
            </p:cNvSpPr>
            <p:nvPr/>
          </p:nvSpPr>
          <p:spPr bwMode="auto">
            <a:xfrm>
              <a:off x="2997" y="452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6" name="Text Box 17"/>
            <p:cNvSpPr txBox="1">
              <a:spLocks noChangeArrowheads="1"/>
            </p:cNvSpPr>
            <p:nvPr/>
          </p:nvSpPr>
          <p:spPr bwMode="auto">
            <a:xfrm>
              <a:off x="3151" y="378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7" name="Text Box 16"/>
            <p:cNvSpPr txBox="1">
              <a:spLocks noChangeArrowheads="1"/>
            </p:cNvSpPr>
            <p:nvPr/>
          </p:nvSpPr>
          <p:spPr bwMode="auto">
            <a:xfrm>
              <a:off x="3889" y="3708"/>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8" name="Text Box 15"/>
            <p:cNvSpPr txBox="1">
              <a:spLocks noChangeArrowheads="1"/>
            </p:cNvSpPr>
            <p:nvPr/>
          </p:nvSpPr>
          <p:spPr bwMode="auto">
            <a:xfrm>
              <a:off x="4817"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99" name="Text Box 14"/>
            <p:cNvSpPr txBox="1">
              <a:spLocks noChangeArrowheads="1"/>
            </p:cNvSpPr>
            <p:nvPr/>
          </p:nvSpPr>
          <p:spPr bwMode="auto">
            <a:xfrm>
              <a:off x="4716" y="3973"/>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00"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01" name="Text Box 12"/>
            <p:cNvSpPr txBox="1">
              <a:spLocks noChangeArrowheads="1"/>
            </p:cNvSpPr>
            <p:nvPr/>
          </p:nvSpPr>
          <p:spPr bwMode="auto">
            <a:xfrm>
              <a:off x="3623" y="471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02" name="Text Box 11"/>
            <p:cNvSpPr txBox="1">
              <a:spLocks noChangeArrowheads="1"/>
            </p:cNvSpPr>
            <p:nvPr/>
          </p:nvSpPr>
          <p:spPr bwMode="auto">
            <a:xfrm>
              <a:off x="4104" y="5398"/>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03" name="Text Box 10"/>
            <p:cNvSpPr txBox="1">
              <a:spLocks noChangeArrowheads="1"/>
            </p:cNvSpPr>
            <p:nvPr/>
          </p:nvSpPr>
          <p:spPr bwMode="auto">
            <a:xfrm>
              <a:off x="5087" y="54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04"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grpSp>
      <p:sp>
        <p:nvSpPr>
          <p:cNvPr id="176" name="Text Box 6"/>
          <p:cNvSpPr txBox="1">
            <a:spLocks noChangeAspect="1" noChangeArrowheads="1"/>
          </p:cNvSpPr>
          <p:nvPr/>
        </p:nvSpPr>
        <p:spPr bwMode="auto">
          <a:xfrm>
            <a:off x="2595759" y="3221716"/>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第一区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7" name="Text Box 6"/>
          <p:cNvSpPr txBox="1">
            <a:spLocks noChangeAspect="1" noChangeArrowheads="1"/>
          </p:cNvSpPr>
          <p:nvPr/>
        </p:nvSpPr>
        <p:spPr bwMode="auto">
          <a:xfrm>
            <a:off x="1301493" y="3660516"/>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第二区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8" name="Text Box 6"/>
          <p:cNvSpPr txBox="1">
            <a:spLocks noChangeAspect="1" noChangeArrowheads="1"/>
          </p:cNvSpPr>
          <p:nvPr/>
        </p:nvSpPr>
        <p:spPr bwMode="auto">
          <a:xfrm>
            <a:off x="3089006" y="4180828"/>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第三区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9" name="Text Box 6"/>
          <p:cNvSpPr txBox="1">
            <a:spLocks noChangeAspect="1" noChangeArrowheads="1"/>
          </p:cNvSpPr>
          <p:nvPr/>
        </p:nvSpPr>
        <p:spPr bwMode="auto">
          <a:xfrm>
            <a:off x="1364079" y="4561265"/>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第四区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0" name="Text Box 6"/>
          <p:cNvSpPr txBox="1">
            <a:spLocks noChangeAspect="1" noChangeArrowheads="1"/>
          </p:cNvSpPr>
          <p:nvPr/>
        </p:nvSpPr>
        <p:spPr bwMode="auto">
          <a:xfrm>
            <a:off x="1642386" y="5847759"/>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第五区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1" name="Text Box 6"/>
          <p:cNvSpPr txBox="1">
            <a:spLocks noChangeAspect="1" noChangeArrowheads="1"/>
          </p:cNvSpPr>
          <p:nvPr/>
        </p:nvSpPr>
        <p:spPr bwMode="auto">
          <a:xfrm>
            <a:off x="2829587" y="5357017"/>
            <a:ext cx="576000" cy="230315"/>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第六区</a:t>
            </a:r>
            <a:endParaRPr lang="ja-JP" altLang="en-US" sz="1100" dirty="0">
              <a:solidFill>
                <a:prstClr val="black"/>
              </a:solidFill>
              <a:latin typeface="Meiryo UI" pitchFamily="50" charset="-128"/>
              <a:ea typeface="Meiryo UI" pitchFamily="50" charset="-128"/>
              <a:cs typeface="Meiryo UI" pitchFamily="50" charset="-128"/>
            </a:endParaRPr>
          </a:p>
        </p:txBody>
      </p:sp>
      <p:graphicFrame>
        <p:nvGraphicFramePr>
          <p:cNvPr id="182" name="Group 425"/>
          <p:cNvGraphicFramePr>
            <a:graphicFrameLocks noGrp="1"/>
          </p:cNvGraphicFramePr>
          <p:nvPr>
            <p:extLst>
              <p:ext uri="{D42A27DB-BD31-4B8C-83A1-F6EECF244321}">
                <p14:modId xmlns:p14="http://schemas.microsoft.com/office/powerpoint/2010/main" val="3790643791"/>
              </p:ext>
            </p:extLst>
          </p:nvPr>
        </p:nvGraphicFramePr>
        <p:xfrm>
          <a:off x="4592788" y="1633911"/>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第二区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344,175</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318,797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31.53</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1,470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794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枚方市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764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7,090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183" name="Group 425"/>
          <p:cNvGraphicFramePr>
            <a:graphicFrameLocks noGrp="1"/>
          </p:cNvGraphicFramePr>
          <p:nvPr>
            <p:extLst>
              <p:ext uri="{D42A27DB-BD31-4B8C-83A1-F6EECF244321}">
                <p14:modId xmlns:p14="http://schemas.microsoft.com/office/powerpoint/2010/main" val="146039911"/>
              </p:ext>
            </p:extLst>
          </p:nvPr>
        </p:nvGraphicFramePr>
        <p:xfrm>
          <a:off x="4592788" y="2645385"/>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第三区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356,817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332,236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21.09</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1,500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826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豊中市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835</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8,329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184" name="Group 425"/>
          <p:cNvGraphicFramePr>
            <a:graphicFrameLocks noGrp="1"/>
          </p:cNvGraphicFramePr>
          <p:nvPr>
            <p:extLst>
              <p:ext uri="{D42A27DB-BD31-4B8C-83A1-F6EECF244321}">
                <p14:modId xmlns:p14="http://schemas.microsoft.com/office/powerpoint/2010/main" val="516804619"/>
              </p:ext>
            </p:extLst>
          </p:nvPr>
        </p:nvGraphicFramePr>
        <p:xfrm>
          <a:off x="4592788" y="3671362"/>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第四区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306,262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278,829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41.75</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1,390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772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枚方市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764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515</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185" name="Group 425"/>
          <p:cNvGraphicFramePr>
            <a:graphicFrameLocks noGrp="1"/>
          </p:cNvGraphicFramePr>
          <p:nvPr>
            <p:extLst>
              <p:ext uri="{D42A27DB-BD31-4B8C-83A1-F6EECF244321}">
                <p14:modId xmlns:p14="http://schemas.microsoft.com/office/powerpoint/2010/main" val="443534806"/>
              </p:ext>
            </p:extLst>
          </p:nvPr>
        </p:nvGraphicFramePr>
        <p:xfrm>
          <a:off x="4592788" y="4677240"/>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第五区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551,945</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470,391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50.64</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2,620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1,544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5,438</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186" name="Group 425"/>
          <p:cNvGraphicFramePr>
            <a:graphicFrameLocks noGrp="1"/>
          </p:cNvGraphicFramePr>
          <p:nvPr>
            <p:extLst>
              <p:ext uri="{D42A27DB-BD31-4B8C-83A1-F6EECF244321}">
                <p14:modId xmlns:p14="http://schemas.microsoft.com/office/powerpoint/2010/main" val="2411817539"/>
              </p:ext>
            </p:extLst>
          </p:nvPr>
        </p:nvGraphicFramePr>
        <p:xfrm>
          <a:off x="4592788" y="5688714"/>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第六区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636,454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554,067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44.22</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2,660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1,629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7,241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sp>
        <p:nvSpPr>
          <p:cNvPr id="75" name="正方形/長方形 27"/>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３２</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67" name="テキスト ボックス 66"/>
          <p:cNvSpPr txBox="1"/>
          <p:nvPr/>
        </p:nvSpPr>
        <p:spPr>
          <a:xfrm>
            <a:off x="212624" y="2328388"/>
            <a:ext cx="261655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第一区～第六区は仮称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北に位置する区から順に番号を付番</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7981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テキスト ボックス 5"/>
          <p:cNvSpPr txBox="1">
            <a:spLocks noChangeArrowheads="1"/>
          </p:cNvSpPr>
          <p:nvPr/>
        </p:nvSpPr>
        <p:spPr bwMode="auto">
          <a:xfrm>
            <a:off x="-14294" y="429658"/>
            <a:ext cx="30221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b="1" dirty="0" smtClean="0">
                <a:solidFill>
                  <a:prstClr val="black"/>
                </a:solidFill>
                <a:latin typeface="Meiryo UI" pitchFamily="50" charset="-128"/>
                <a:ea typeface="Meiryo UI" pitchFamily="50" charset="-128"/>
                <a:cs typeface="Meiryo UI" pitchFamily="50" charset="-128"/>
              </a:rPr>
              <a:t>　</a:t>
            </a:r>
            <a:r>
              <a:rPr lang="en-US" altLang="ja-JP" sz="1600" b="1" dirty="0" smtClean="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試案Ｄ（６区Ｄ案）</a:t>
            </a:r>
            <a:r>
              <a:rPr lang="en-US" altLang="ja-JP" sz="1600" b="1" dirty="0" smtClean="0">
                <a:solidFill>
                  <a:prstClr val="black"/>
                </a:solidFill>
                <a:latin typeface="Meiryo UI" pitchFamily="50" charset="-128"/>
                <a:ea typeface="Meiryo UI" pitchFamily="50" charset="-128"/>
                <a:cs typeface="Meiryo UI" pitchFamily="50" charset="-128"/>
              </a:rPr>
              <a:t>】</a:t>
            </a:r>
            <a:r>
              <a:rPr lang="ja-JP" altLang="en-US" sz="2000" b="1" dirty="0">
                <a:solidFill>
                  <a:prstClr val="black"/>
                </a:solidFill>
                <a:latin typeface="Meiryo UI" pitchFamily="50" charset="-128"/>
                <a:ea typeface="Meiryo UI" pitchFamily="50" charset="-128"/>
                <a:cs typeface="Meiryo UI" pitchFamily="50" charset="-128"/>
              </a:rPr>
              <a:t>　</a:t>
            </a:r>
            <a:r>
              <a:rPr lang="en-US" altLang="ja-JP" sz="2000" b="1" dirty="0">
                <a:solidFill>
                  <a:prstClr val="black"/>
                </a:solidFill>
                <a:latin typeface="Meiryo UI" pitchFamily="50" charset="-128"/>
                <a:ea typeface="Meiryo UI" pitchFamily="50" charset="-128"/>
                <a:cs typeface="Meiryo UI" pitchFamily="50" charset="-128"/>
              </a:rPr>
              <a:t>  </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68" name="Group 425"/>
          <p:cNvGraphicFramePr>
            <a:graphicFrameLocks noGrp="1"/>
          </p:cNvGraphicFramePr>
          <p:nvPr>
            <p:extLst>
              <p:ext uri="{D42A27DB-BD31-4B8C-83A1-F6EECF244321}">
                <p14:modId xmlns:p14="http://schemas.microsoft.com/office/powerpoint/2010/main" val="3617864317"/>
              </p:ext>
            </p:extLst>
          </p:nvPr>
        </p:nvGraphicFramePr>
        <p:xfrm>
          <a:off x="4592788" y="620692"/>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第一区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447,221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403,727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40.13</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1,870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1,078</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東大阪市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1,039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661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70" name="表 69"/>
          <p:cNvGraphicFramePr>
            <a:graphicFrameLocks noGrp="1"/>
          </p:cNvGraphicFramePr>
          <p:nvPr>
            <p:extLst>
              <p:ext uri="{D42A27DB-BD31-4B8C-83A1-F6EECF244321}">
                <p14:modId xmlns:p14="http://schemas.microsoft.com/office/powerpoint/2010/main" val="2302546466"/>
              </p:ext>
            </p:extLst>
          </p:nvPr>
        </p:nvGraphicFramePr>
        <p:xfrm>
          <a:off x="175507" y="795769"/>
          <a:ext cx="4214026" cy="1512000"/>
        </p:xfrm>
        <a:graphic>
          <a:graphicData uri="http://schemas.openxmlformats.org/drawingml/2006/table">
            <a:tbl>
              <a:tblPr firstRow="1" bandRow="1">
                <a:tableStyleId>{5C22544A-7EE6-4342-B048-85BDC9FD1C3A}</a:tableStyleId>
              </a:tblPr>
              <a:tblGrid>
                <a:gridCol w="627627"/>
                <a:gridCol w="3586399"/>
              </a:tblGrid>
              <a:tr h="216000">
                <a:tc>
                  <a:txBody>
                    <a:bodyPr/>
                    <a:lstStyle/>
                    <a:p>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区　　域</a:t>
                      </a:r>
                      <a:endParaRPr kumimoji="1" lang="ja-JP" altLang="en-US" sz="1100" dirty="0">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第一区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西淀川区・淀川区・東淀川区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第二区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北区・都島区・福島区・旭区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第三区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latin typeface="Meiryo UI" pitchFamily="50" charset="-128"/>
                          <a:ea typeface="Meiryo UI" pitchFamily="50" charset="-128"/>
                          <a:cs typeface="Meiryo UI" pitchFamily="50" charset="-128"/>
                        </a:rPr>
                        <a:t>　東成区・城東区・鶴見区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第四区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此花区・西区・港区・大正区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第五区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中央区・浪速区・住之江区・住吉区・西成区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r h="216000">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第六区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r>
            </a:tbl>
          </a:graphicData>
        </a:graphic>
      </p:graphicFrame>
      <p:graphicFrame>
        <p:nvGraphicFramePr>
          <p:cNvPr id="71" name="Group 425"/>
          <p:cNvGraphicFramePr>
            <a:graphicFrameLocks noGrp="1"/>
          </p:cNvGraphicFramePr>
          <p:nvPr>
            <p:extLst>
              <p:ext uri="{D42A27DB-BD31-4B8C-83A1-F6EECF244321}">
                <p14:modId xmlns:p14="http://schemas.microsoft.com/office/powerpoint/2010/main" val="3299115417"/>
              </p:ext>
            </p:extLst>
          </p:nvPr>
        </p:nvGraphicFramePr>
        <p:xfrm>
          <a:off x="4592788" y="1628804"/>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第二区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392,486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370,067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27.41</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1,630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899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豊中市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835</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9,857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72" name="Group 425"/>
          <p:cNvGraphicFramePr>
            <a:graphicFrameLocks noGrp="1"/>
          </p:cNvGraphicFramePr>
          <p:nvPr>
            <p:extLst>
              <p:ext uri="{D42A27DB-BD31-4B8C-83A1-F6EECF244321}">
                <p14:modId xmlns:p14="http://schemas.microsoft.com/office/powerpoint/2010/main" val="1565010433"/>
              </p:ext>
            </p:extLst>
          </p:nvPr>
        </p:nvGraphicFramePr>
        <p:xfrm>
          <a:off x="4592788" y="2640278"/>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第三区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356,817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332,236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21.09</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1,500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826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豊中市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835</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8,329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73" name="Group 425"/>
          <p:cNvGraphicFramePr>
            <a:graphicFrameLocks noGrp="1"/>
          </p:cNvGraphicFramePr>
          <p:nvPr>
            <p:extLst>
              <p:ext uri="{D42A27DB-BD31-4B8C-83A1-F6EECF244321}">
                <p14:modId xmlns:p14="http://schemas.microsoft.com/office/powerpoint/2010/main" val="3341321497"/>
              </p:ext>
            </p:extLst>
          </p:nvPr>
        </p:nvGraphicFramePr>
        <p:xfrm>
          <a:off x="4592788" y="3666255"/>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第四区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306,262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278,829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41.75</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1,390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772</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枚方市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764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515</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74" name="Group 425"/>
          <p:cNvGraphicFramePr>
            <a:graphicFrameLocks noGrp="1"/>
          </p:cNvGraphicFramePr>
          <p:nvPr>
            <p:extLst>
              <p:ext uri="{D42A27DB-BD31-4B8C-83A1-F6EECF244321}">
                <p14:modId xmlns:p14="http://schemas.microsoft.com/office/powerpoint/2010/main" val="2101108802"/>
              </p:ext>
            </p:extLst>
          </p:nvPr>
        </p:nvGraphicFramePr>
        <p:xfrm>
          <a:off x="4592788" y="4672133"/>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第五区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551,945</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470,391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50.64</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2,620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1,544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5,438</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aphicFrame>
        <p:nvGraphicFramePr>
          <p:cNvPr id="129" name="Group 425"/>
          <p:cNvGraphicFramePr>
            <a:graphicFrameLocks noGrp="1"/>
          </p:cNvGraphicFramePr>
          <p:nvPr>
            <p:extLst>
              <p:ext uri="{D42A27DB-BD31-4B8C-83A1-F6EECF244321}">
                <p14:modId xmlns:p14="http://schemas.microsoft.com/office/powerpoint/2010/main" val="3178899477"/>
              </p:ext>
            </p:extLst>
          </p:nvPr>
        </p:nvGraphicFramePr>
        <p:xfrm>
          <a:off x="4592788" y="5683607"/>
          <a:ext cx="5182314" cy="937790"/>
        </p:xfrm>
        <a:graphic>
          <a:graphicData uri="http://schemas.openxmlformats.org/drawingml/2006/table">
            <a:tbl>
              <a:tblPr/>
              <a:tblGrid>
                <a:gridCol w="257514"/>
                <a:gridCol w="1254826"/>
                <a:gridCol w="386774"/>
                <a:gridCol w="820800"/>
                <a:gridCol w="820800"/>
                <a:gridCol w="491906"/>
                <a:gridCol w="1149694"/>
              </a:tblGrid>
              <a:tr h="213166">
                <a:tc rowSpan="4">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第六区</a:t>
                      </a:r>
                    </a:p>
                  </a:txBody>
                  <a:tcPr marL="0" marR="0" marT="18000" marB="18000" vert="eaVert"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将来推計人口（</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H47</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面積</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cap="none" spc="-100" normalizeH="0" baseline="0" dirty="0" smtClean="0">
                          <a:ln>
                            <a:noFill/>
                          </a:ln>
                          <a:solidFill>
                            <a:schemeClr val="tx1"/>
                          </a:solidFill>
                          <a:effectLst/>
                          <a:latin typeface="Meiryo UI" pitchFamily="50" charset="-128"/>
                          <a:ea typeface="Meiryo UI" pitchFamily="50" charset="-128"/>
                          <a:cs typeface="Meiryo UI" pitchFamily="50" charset="-128"/>
                        </a:rPr>
                        <a:t>職員数</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r>
              <a:tr h="226375">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ja-JP" altLang="en-US"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636,454</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554,067</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44.22</a:t>
                      </a:r>
                      <a:r>
                        <a:rPr kumimoji="1" lang="ja-JP" altLang="en-US" sz="10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ｋ</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2,660</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人</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r>
              <a:tr h="273463">
                <a:tc v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歳出額</a:t>
                      </a: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（一般財源ベース）</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[H27</a:t>
                      </a:r>
                      <a:r>
                        <a:rPr kumimoji="1" lang="ja-JP" altLang="en-US"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決算</a:t>
                      </a:r>
                      <a:r>
                        <a:rPr kumimoji="1" lang="en-US" altLang="ja-JP" sz="6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9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参考：近似市</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歳出額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90000"/>
                        </a:lnSpc>
                        <a:spcBef>
                          <a:spcPct val="0"/>
                        </a:spcBef>
                        <a:spcAft>
                          <a:spcPct val="0"/>
                        </a:spcAft>
                        <a:buClrTx/>
                        <a:buSzTx/>
                        <a:buFont typeface="Arial" charset="0"/>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一般財源ベース</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[H27</a:t>
                      </a:r>
                      <a:r>
                        <a:rPr kumimoji="1" lang="ja-JP" altLang="en-US"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決算</a:t>
                      </a:r>
                      <a:r>
                        <a:rPr kumimoji="1" lang="en-US" altLang="ja-JP" sz="6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区に承継される財産</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4786">
                <a:tc vMerge="1">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ＭＳ Ｐゴシック" charset="-128"/>
                        <a:ea typeface="ＭＳ Ｐゴシック" charset="-128"/>
                      </a:endParaRPr>
                    </a:p>
                  </a:txBody>
                  <a:tcPr marL="0" marR="0" marT="18000" marB="18000" anchor="ctr" horzOverflow="overflow">
                    <a:lnL w="19050" cap="flat" cmpd="sng" algn="ctr">
                      <a:solidFill>
                        <a:srgbClr val="808080"/>
                      </a:solidFill>
                      <a:prstDash val="solid"/>
                      <a:round/>
                      <a:headEnd type="none" w="med" len="med"/>
                      <a:tailEnd type="none" w="med" len="med"/>
                    </a:lnL>
                    <a:lnR w="6350" cap="flat" cmpd="thickThin"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1,629</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thickThin" algn="ctr">
                      <a:solidFill>
                        <a:srgbClr val="808080"/>
                      </a:solidFill>
                      <a:prstDash val="solid"/>
                      <a:round/>
                      <a:headEnd type="none" w="med" len="med"/>
                      <a:tailEnd type="none" w="med" len="med"/>
                    </a:lnL>
                    <a:lnR w="6350" cap="flat" cmpd="thickThin" algn="ctr">
                      <a:solidFill>
                        <a:srgbClr val="808080"/>
                      </a:solidFill>
                      <a:prstDash val="dash"/>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堺市　　</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1,906</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18000" marB="18000" anchor="ctr" horzOverflow="overflow">
                    <a:lnL w="6350" cap="flat" cmpd="thickThin" algn="ctr">
                      <a:solidFill>
                        <a:srgbClr val="808080"/>
                      </a:solidFill>
                      <a:prstDash val="dash"/>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兆</a:t>
                      </a:r>
                      <a:r>
                        <a:rPr kumimoji="1" lang="en-US" altLang="ja-JP"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7,241</a:t>
                      </a:r>
                      <a:r>
                        <a:rPr kumimoji="1" lang="ja-JP" altLang="en-US" sz="10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p>
                  </a:txBody>
                  <a:tcPr marL="0" marR="0" marT="18000" marB="18000" anchor="ctr" horzOverflow="overflow">
                    <a:lnL w="63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grpSp>
        <p:nvGrpSpPr>
          <p:cNvPr id="130" name="Group 9"/>
          <p:cNvGrpSpPr>
            <a:grpSpLocks noChangeAspect="1"/>
          </p:cNvGrpSpPr>
          <p:nvPr/>
        </p:nvGrpSpPr>
        <p:grpSpPr bwMode="auto">
          <a:xfrm>
            <a:off x="349777" y="2389621"/>
            <a:ext cx="3886291" cy="4351751"/>
            <a:chOff x="1" y="110"/>
            <a:chExt cx="6840" cy="6368"/>
          </a:xfrm>
        </p:grpSpPr>
        <p:grpSp>
          <p:nvGrpSpPr>
            <p:cNvPr id="131" name="Group 34"/>
            <p:cNvGrpSpPr>
              <a:grpSpLocks/>
            </p:cNvGrpSpPr>
            <p:nvPr/>
          </p:nvGrpSpPr>
          <p:grpSpPr bwMode="auto">
            <a:xfrm>
              <a:off x="1" y="110"/>
              <a:ext cx="6840" cy="6368"/>
              <a:chOff x="0" y="140"/>
              <a:chExt cx="7786" cy="7931"/>
            </a:xfrm>
          </p:grpSpPr>
          <p:sp>
            <p:nvSpPr>
              <p:cNvPr id="157"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58"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59" name="Freeform 56"/>
              <p:cNvSpPr>
                <a:spLocks/>
              </p:cNvSpPr>
              <p:nvPr/>
            </p:nvSpPr>
            <p:spPr bwMode="auto">
              <a:xfrm>
                <a:off x="1263" y="4014"/>
                <a:ext cx="1970" cy="1547"/>
              </a:xfrm>
              <a:custGeom>
                <a:avLst/>
                <a:gdLst>
                  <a:gd name="T0" fmla="*/ 1911 w 1972"/>
                  <a:gd name="T1" fmla="*/ 482 h 1546"/>
                  <a:gd name="T2" fmla="*/ 1911 w 1972"/>
                  <a:gd name="T3" fmla="*/ 482 h 1546"/>
                  <a:gd name="T4" fmla="*/ 1854 w 1972"/>
                  <a:gd name="T5" fmla="*/ 511 h 1546"/>
                  <a:gd name="T6" fmla="*/ 1798 w 1972"/>
                  <a:gd name="T7" fmla="*/ 553 h 1546"/>
                  <a:gd name="T8" fmla="*/ 1755 w 1972"/>
                  <a:gd name="T9" fmla="*/ 610 h 1546"/>
                  <a:gd name="T10" fmla="*/ 1727 w 1972"/>
                  <a:gd name="T11" fmla="*/ 639 h 1546"/>
                  <a:gd name="T12" fmla="*/ 1656 w 1972"/>
                  <a:gd name="T13" fmla="*/ 709 h 1546"/>
                  <a:gd name="T14" fmla="*/ 1642 w 1972"/>
                  <a:gd name="T15" fmla="*/ 724 h 1546"/>
                  <a:gd name="T16" fmla="*/ 1613 w 1972"/>
                  <a:gd name="T17" fmla="*/ 766 h 1546"/>
                  <a:gd name="T18" fmla="*/ 1556 w 1972"/>
                  <a:gd name="T19" fmla="*/ 860 h 1546"/>
                  <a:gd name="T20" fmla="*/ 1528 w 1972"/>
                  <a:gd name="T21" fmla="*/ 917 h 1546"/>
                  <a:gd name="T22" fmla="*/ 1466 w 1972"/>
                  <a:gd name="T23" fmla="*/ 1002 h 1546"/>
                  <a:gd name="T24" fmla="*/ 1424 w 1972"/>
                  <a:gd name="T25" fmla="*/ 1073 h 1546"/>
                  <a:gd name="T26" fmla="*/ 1395 w 1972"/>
                  <a:gd name="T27" fmla="*/ 1130 h 1546"/>
                  <a:gd name="T28" fmla="*/ 1339 w 1972"/>
                  <a:gd name="T29" fmla="*/ 1229 h 1546"/>
                  <a:gd name="T30" fmla="*/ 1126 w 1972"/>
                  <a:gd name="T31" fmla="*/ 1385 h 1546"/>
                  <a:gd name="T32" fmla="*/ 715 w 1972"/>
                  <a:gd name="T33" fmla="*/ 1555 h 1546"/>
                  <a:gd name="T34" fmla="*/ 587 w 1972"/>
                  <a:gd name="T35" fmla="*/ 1499 h 1546"/>
                  <a:gd name="T36" fmla="*/ 298 w 1972"/>
                  <a:gd name="T37" fmla="*/ 1385 h 1546"/>
                  <a:gd name="T38" fmla="*/ 99 w 1972"/>
                  <a:gd name="T39" fmla="*/ 1286 h 1546"/>
                  <a:gd name="T40" fmla="*/ 185 w 1972"/>
                  <a:gd name="T41" fmla="*/ 974 h 1546"/>
                  <a:gd name="T42" fmla="*/ 326 w 1972"/>
                  <a:gd name="T43" fmla="*/ 874 h 1546"/>
                  <a:gd name="T44" fmla="*/ 369 w 1972"/>
                  <a:gd name="T45" fmla="*/ 846 h 1546"/>
                  <a:gd name="T46" fmla="*/ 411 w 1972"/>
                  <a:gd name="T47" fmla="*/ 818 h 1546"/>
                  <a:gd name="T48" fmla="*/ 440 w 1972"/>
                  <a:gd name="T49" fmla="*/ 804 h 1546"/>
                  <a:gd name="T50" fmla="*/ 440 w 1972"/>
                  <a:gd name="T51" fmla="*/ 804 h 1546"/>
                  <a:gd name="T52" fmla="*/ 482 w 1972"/>
                  <a:gd name="T53" fmla="*/ 766 h 1546"/>
                  <a:gd name="T54" fmla="*/ 544 w 1972"/>
                  <a:gd name="T55" fmla="*/ 738 h 1546"/>
                  <a:gd name="T56" fmla="*/ 558 w 1972"/>
                  <a:gd name="T57" fmla="*/ 724 h 1546"/>
                  <a:gd name="T58" fmla="*/ 615 w 1972"/>
                  <a:gd name="T59" fmla="*/ 695 h 1546"/>
                  <a:gd name="T60" fmla="*/ 629 w 1972"/>
                  <a:gd name="T61" fmla="*/ 695 h 1546"/>
                  <a:gd name="T62" fmla="*/ 672 w 1972"/>
                  <a:gd name="T63" fmla="*/ 681 h 1546"/>
                  <a:gd name="T64" fmla="*/ 686 w 1972"/>
                  <a:gd name="T65" fmla="*/ 681 h 1546"/>
                  <a:gd name="T66" fmla="*/ 700 w 1972"/>
                  <a:gd name="T67" fmla="*/ 667 h 1546"/>
                  <a:gd name="T68" fmla="*/ 715 w 1972"/>
                  <a:gd name="T69" fmla="*/ 639 h 1546"/>
                  <a:gd name="T70" fmla="*/ 757 w 1972"/>
                  <a:gd name="T71" fmla="*/ 582 h 1546"/>
                  <a:gd name="T72" fmla="*/ 871 w 1972"/>
                  <a:gd name="T73" fmla="*/ 369 h 1546"/>
                  <a:gd name="T74" fmla="*/ 913 w 1972"/>
                  <a:gd name="T75" fmla="*/ 298 h 1546"/>
                  <a:gd name="T76" fmla="*/ 941 w 1972"/>
                  <a:gd name="T77" fmla="*/ 284 h 1546"/>
                  <a:gd name="T78" fmla="*/ 970 w 1972"/>
                  <a:gd name="T79" fmla="*/ 256 h 1546"/>
                  <a:gd name="T80" fmla="*/ 1097 w 1972"/>
                  <a:gd name="T81" fmla="*/ 170 h 1546"/>
                  <a:gd name="T82" fmla="*/ 1168 w 1972"/>
                  <a:gd name="T83" fmla="*/ 114 h 1546"/>
                  <a:gd name="T84" fmla="*/ 1296 w 1972"/>
                  <a:gd name="T85" fmla="*/ 85 h 1546"/>
                  <a:gd name="T86" fmla="*/ 1339 w 1972"/>
                  <a:gd name="T87" fmla="*/ 71 h 1546"/>
                  <a:gd name="T88" fmla="*/ 1486 w 1972"/>
                  <a:gd name="T89" fmla="*/ 14 h 1546"/>
                  <a:gd name="T90" fmla="*/ 1500 w 1972"/>
                  <a:gd name="T91" fmla="*/ 14 h 1546"/>
                  <a:gd name="T92" fmla="*/ 1514 w 1972"/>
                  <a:gd name="T93" fmla="*/ 57 h 1546"/>
                  <a:gd name="T94" fmla="*/ 1585 w 1972"/>
                  <a:gd name="T95" fmla="*/ 128 h 1546"/>
                  <a:gd name="T96" fmla="*/ 1727 w 1972"/>
                  <a:gd name="T97" fmla="*/ 256 h 1546"/>
                  <a:gd name="T98" fmla="*/ 1783 w 1972"/>
                  <a:gd name="T99" fmla="*/ 326 h 1546"/>
                  <a:gd name="T100" fmla="*/ 1854 w 1972"/>
                  <a:gd name="T101" fmla="*/ 383 h 1546"/>
                  <a:gd name="T102" fmla="*/ 1868 w 1972"/>
                  <a:gd name="T103" fmla="*/ 397 h 1546"/>
                  <a:gd name="T104" fmla="*/ 1911 w 1972"/>
                  <a:gd name="T105" fmla="*/ 426 h 1546"/>
                  <a:gd name="T106" fmla="*/ 1911 w 1972"/>
                  <a:gd name="T107" fmla="*/ 440 h 1546"/>
                  <a:gd name="T108" fmla="*/ 192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0" name="Freeform 55"/>
              <p:cNvSpPr>
                <a:spLocks/>
              </p:cNvSpPr>
              <p:nvPr/>
            </p:nvSpPr>
            <p:spPr bwMode="auto">
              <a:xfrm>
                <a:off x="0" y="3106"/>
                <a:ext cx="3147" cy="2595"/>
              </a:xfrm>
              <a:custGeom>
                <a:avLst/>
                <a:gdLst>
                  <a:gd name="T0" fmla="*/ 2998 w 3148"/>
                  <a:gd name="T1" fmla="*/ 639 h 2596"/>
                  <a:gd name="T2" fmla="*/ 3012 w 3148"/>
                  <a:gd name="T3" fmla="*/ 653 h 2596"/>
                  <a:gd name="T4" fmla="*/ 3012 w 3148"/>
                  <a:gd name="T5" fmla="*/ 653 h 2596"/>
                  <a:gd name="T6" fmla="*/ 3026 w 3148"/>
                  <a:gd name="T7" fmla="*/ 667 h 2596"/>
                  <a:gd name="T8" fmla="*/ 3054 w 3148"/>
                  <a:gd name="T9" fmla="*/ 710 h 2596"/>
                  <a:gd name="T10" fmla="*/ 3111 w 3148"/>
                  <a:gd name="T11" fmla="*/ 809 h 2596"/>
                  <a:gd name="T12" fmla="*/ 3139 w 3148"/>
                  <a:gd name="T13" fmla="*/ 852 h 2596"/>
                  <a:gd name="T14" fmla="*/ 2983 w 3148"/>
                  <a:gd name="T15" fmla="*/ 894 h 2596"/>
                  <a:gd name="T16" fmla="*/ 2827 w 3148"/>
                  <a:gd name="T17" fmla="*/ 965 h 2596"/>
                  <a:gd name="T18" fmla="*/ 2615 w 3148"/>
                  <a:gd name="T19" fmla="*/ 1036 h 2596"/>
                  <a:gd name="T20" fmla="*/ 2487 w 3148"/>
                  <a:gd name="T21" fmla="*/ 1079 h 2596"/>
                  <a:gd name="T22" fmla="*/ 2345 w 3148"/>
                  <a:gd name="T23" fmla="*/ 1164 h 2596"/>
                  <a:gd name="T24" fmla="*/ 2203 w 3148"/>
                  <a:gd name="T25" fmla="*/ 1263 h 2596"/>
                  <a:gd name="T26" fmla="*/ 2147 w 3148"/>
                  <a:gd name="T27" fmla="*/ 1311 h 2596"/>
                  <a:gd name="T28" fmla="*/ 1991 w 3148"/>
                  <a:gd name="T29" fmla="*/ 1609 h 2596"/>
                  <a:gd name="T30" fmla="*/ 1962 w 3148"/>
                  <a:gd name="T31" fmla="*/ 1637 h 2596"/>
                  <a:gd name="T32" fmla="*/ 1934 w 3148"/>
                  <a:gd name="T33" fmla="*/ 1651 h 2596"/>
                  <a:gd name="T34" fmla="*/ 1877 w 3148"/>
                  <a:gd name="T35" fmla="*/ 1665 h 2596"/>
                  <a:gd name="T36" fmla="*/ 1806 w 3148"/>
                  <a:gd name="T37" fmla="*/ 1708 h 2596"/>
                  <a:gd name="T38" fmla="*/ 1735 w 3148"/>
                  <a:gd name="T39" fmla="*/ 1750 h 2596"/>
                  <a:gd name="T40" fmla="*/ 1693 w 3148"/>
                  <a:gd name="T41" fmla="*/ 1765 h 2596"/>
                  <a:gd name="T42" fmla="*/ 1636 w 3148"/>
                  <a:gd name="T43" fmla="*/ 1793 h 2596"/>
                  <a:gd name="T44" fmla="*/ 1475 w 3148"/>
                  <a:gd name="T45" fmla="*/ 1892 h 2596"/>
                  <a:gd name="T46" fmla="*/ 1120 w 3148"/>
                  <a:gd name="T47" fmla="*/ 2261 h 2596"/>
                  <a:gd name="T48" fmla="*/ 369 w 3148"/>
                  <a:gd name="T49" fmla="*/ 2545 h 2596"/>
                  <a:gd name="T50" fmla="*/ 397 w 3148"/>
                  <a:gd name="T51" fmla="*/ 2374 h 2596"/>
                  <a:gd name="T52" fmla="*/ 681 w 3148"/>
                  <a:gd name="T53" fmla="*/ 1977 h 2596"/>
                  <a:gd name="T54" fmla="*/ 411 w 3148"/>
                  <a:gd name="T55" fmla="*/ 1736 h 2596"/>
                  <a:gd name="T56" fmla="*/ 596 w 3148"/>
                  <a:gd name="T57" fmla="*/ 1107 h 2596"/>
                  <a:gd name="T58" fmla="*/ 993 w 3148"/>
                  <a:gd name="T59" fmla="*/ 823 h 2596"/>
                  <a:gd name="T60" fmla="*/ 1579 w 3148"/>
                  <a:gd name="T61" fmla="*/ 625 h 2596"/>
                  <a:gd name="T62" fmla="*/ 1679 w 3148"/>
                  <a:gd name="T63" fmla="*/ 582 h 2596"/>
                  <a:gd name="T64" fmla="*/ 1778 w 3148"/>
                  <a:gd name="T65" fmla="*/ 540 h 2596"/>
                  <a:gd name="T66" fmla="*/ 1906 w 3148"/>
                  <a:gd name="T67" fmla="*/ 483 h 2596"/>
                  <a:gd name="T68" fmla="*/ 2019 w 3148"/>
                  <a:gd name="T69" fmla="*/ 426 h 2596"/>
                  <a:gd name="T70" fmla="*/ 2260 w 3148"/>
                  <a:gd name="T71" fmla="*/ 298 h 2596"/>
                  <a:gd name="T72" fmla="*/ 2430 w 3148"/>
                  <a:gd name="T73" fmla="*/ 199 h 2596"/>
                  <a:gd name="T74" fmla="*/ 2558 w 3148"/>
                  <a:gd name="T75" fmla="*/ 142 h 2596"/>
                  <a:gd name="T76" fmla="*/ 2714 w 3148"/>
                  <a:gd name="T77" fmla="*/ 43 h 2596"/>
                  <a:gd name="T78" fmla="*/ 2771 w 3148"/>
                  <a:gd name="T79" fmla="*/ 15 h 2596"/>
                  <a:gd name="T80" fmla="*/ 2856 w 3148"/>
                  <a:gd name="T81" fmla="*/ 128 h 2596"/>
                  <a:gd name="T82" fmla="*/ 2856 w 3148"/>
                  <a:gd name="T83" fmla="*/ 142 h 2596"/>
                  <a:gd name="T84" fmla="*/ 2813 w 3148"/>
                  <a:gd name="T85" fmla="*/ 171 h 2596"/>
                  <a:gd name="T86" fmla="*/ 2799 w 3148"/>
                  <a:gd name="T87" fmla="*/ 185 h 2596"/>
                  <a:gd name="T88" fmla="*/ 2813 w 3148"/>
                  <a:gd name="T89" fmla="*/ 242 h 2596"/>
                  <a:gd name="T90" fmla="*/ 2842 w 3148"/>
                  <a:gd name="T91" fmla="*/ 298 h 2596"/>
                  <a:gd name="T92" fmla="*/ 2842 w 3148"/>
                  <a:gd name="T93" fmla="*/ 341 h 2596"/>
                  <a:gd name="T94" fmla="*/ 2827 w 3148"/>
                  <a:gd name="T95" fmla="*/ 412 h 2596"/>
                  <a:gd name="T96" fmla="*/ 2785 w 3148"/>
                  <a:gd name="T97" fmla="*/ 525 h 2596"/>
                  <a:gd name="T98" fmla="*/ 2785 w 3148"/>
                  <a:gd name="T99" fmla="*/ 540 h 2596"/>
                  <a:gd name="T100" fmla="*/ 2785 w 3148"/>
                  <a:gd name="T101" fmla="*/ 554 h 2596"/>
                  <a:gd name="T102" fmla="*/ 2856 w 3148"/>
                  <a:gd name="T103" fmla="*/ 568 h 2596"/>
                  <a:gd name="T104" fmla="*/ 2898 w 3148"/>
                  <a:gd name="T105" fmla="*/ 582 h 2596"/>
                  <a:gd name="T106" fmla="*/ 2941 w 3148"/>
                  <a:gd name="T107" fmla="*/ 582 h 2596"/>
                  <a:gd name="T108" fmla="*/ 2983 w 3148"/>
                  <a:gd name="T109" fmla="*/ 610 h 2596"/>
                  <a:gd name="T110" fmla="*/ 2998 w 3148"/>
                  <a:gd name="T111" fmla="*/ 625 h 2596"/>
                  <a:gd name="T112" fmla="*/ 2998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1"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2"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3"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26 h 1631"/>
                  <a:gd name="T8" fmla="*/ 951 w 1206"/>
                  <a:gd name="T9" fmla="*/ 218 h 1631"/>
                  <a:gd name="T10" fmla="*/ 951 w 1206"/>
                  <a:gd name="T11" fmla="*/ 296 h 1631"/>
                  <a:gd name="T12" fmla="*/ 936 w 1206"/>
                  <a:gd name="T13" fmla="*/ 425 h 1631"/>
                  <a:gd name="T14" fmla="*/ 908 w 1206"/>
                  <a:gd name="T15" fmla="*/ 586 h 1631"/>
                  <a:gd name="T16" fmla="*/ 993 w 1206"/>
                  <a:gd name="T17" fmla="*/ 615 h 1631"/>
                  <a:gd name="T18" fmla="*/ 1107 w 1206"/>
                  <a:gd name="T19" fmla="*/ 615 h 1631"/>
                  <a:gd name="T20" fmla="*/ 1135 w 1206"/>
                  <a:gd name="T21" fmla="*/ 608 h 1631"/>
                  <a:gd name="T22" fmla="*/ 1178 w 1206"/>
                  <a:gd name="T23" fmla="*/ 608 h 1631"/>
                  <a:gd name="T24" fmla="*/ 1149 w 1206"/>
                  <a:gd name="T25" fmla="*/ 615 h 1631"/>
                  <a:gd name="T26" fmla="*/ 1149 w 1206"/>
                  <a:gd name="T27" fmla="*/ 615 h 1631"/>
                  <a:gd name="T28" fmla="*/ 1206 w 1206"/>
                  <a:gd name="T29" fmla="*/ 622 h 1631"/>
                  <a:gd name="T30" fmla="*/ 1178 w 1206"/>
                  <a:gd name="T31" fmla="*/ 622 h 1631"/>
                  <a:gd name="T32" fmla="*/ 1149 w 1206"/>
                  <a:gd name="T33" fmla="*/ 622 h 1631"/>
                  <a:gd name="T34" fmla="*/ 1121 w 1206"/>
                  <a:gd name="T35" fmla="*/ 636 h 1631"/>
                  <a:gd name="T36" fmla="*/ 1121 w 1206"/>
                  <a:gd name="T37" fmla="*/ 650 h 1631"/>
                  <a:gd name="T38" fmla="*/ 1107 w 1206"/>
                  <a:gd name="T39" fmla="*/ 656 h 1631"/>
                  <a:gd name="T40" fmla="*/ 1092 w 1206"/>
                  <a:gd name="T41" fmla="*/ 685 h 1631"/>
                  <a:gd name="T42" fmla="*/ 1107 w 1206"/>
                  <a:gd name="T43" fmla="*/ 698 h 1631"/>
                  <a:gd name="T44" fmla="*/ 1107 w 1206"/>
                  <a:gd name="T45" fmla="*/ 713 h 1631"/>
                  <a:gd name="T46" fmla="*/ 1078 w 1206"/>
                  <a:gd name="T47" fmla="*/ 728 h 1631"/>
                  <a:gd name="T48" fmla="*/ 1078 w 1206"/>
                  <a:gd name="T49" fmla="*/ 770 h 1631"/>
                  <a:gd name="T50" fmla="*/ 1036 w 1206"/>
                  <a:gd name="T51" fmla="*/ 812 h 1631"/>
                  <a:gd name="T52" fmla="*/ 837 w 1206"/>
                  <a:gd name="T53" fmla="*/ 783 h 1631"/>
                  <a:gd name="T54" fmla="*/ 738 w 1206"/>
                  <a:gd name="T55" fmla="*/ 763 h 1631"/>
                  <a:gd name="T56" fmla="*/ 681 w 1206"/>
                  <a:gd name="T57" fmla="*/ 756 h 1631"/>
                  <a:gd name="T58" fmla="*/ 624 w 1206"/>
                  <a:gd name="T59" fmla="*/ 756 h 1631"/>
                  <a:gd name="T60" fmla="*/ 582 w 1206"/>
                  <a:gd name="T61" fmla="*/ 750 h 1631"/>
                  <a:gd name="T62" fmla="*/ 454 w 1206"/>
                  <a:gd name="T63" fmla="*/ 741 h 1631"/>
                  <a:gd name="T64" fmla="*/ 241 w 1206"/>
                  <a:gd name="T65" fmla="*/ 708 h 1631"/>
                  <a:gd name="T66" fmla="*/ 227 w 1206"/>
                  <a:gd name="T67" fmla="*/ 728 h 1631"/>
                  <a:gd name="T68" fmla="*/ 213 w 1206"/>
                  <a:gd name="T69" fmla="*/ 741 h 1631"/>
                  <a:gd name="T70" fmla="*/ 114 w 1206"/>
                  <a:gd name="T71" fmla="*/ 741 h 1631"/>
                  <a:gd name="T72" fmla="*/ 0 w 1206"/>
                  <a:gd name="T73" fmla="*/ 728 h 1631"/>
                  <a:gd name="T74" fmla="*/ 15 w 1206"/>
                  <a:gd name="T75" fmla="*/ 579 h 1631"/>
                  <a:gd name="T76" fmla="*/ 29 w 1206"/>
                  <a:gd name="T77" fmla="*/ 544 h 1631"/>
                  <a:gd name="T78" fmla="*/ 43 w 1206"/>
                  <a:gd name="T79" fmla="*/ 515 h 1631"/>
                  <a:gd name="T80" fmla="*/ 57 w 1206"/>
                  <a:gd name="T81" fmla="*/ 500 h 1631"/>
                  <a:gd name="T82" fmla="*/ 57 w 1206"/>
                  <a:gd name="T83" fmla="*/ 481 h 1631"/>
                  <a:gd name="T84" fmla="*/ 29 w 1206"/>
                  <a:gd name="T85" fmla="*/ 438 h 1631"/>
                  <a:gd name="T86" fmla="*/ 15 w 1206"/>
                  <a:gd name="T87" fmla="*/ 410 h 1631"/>
                  <a:gd name="T88" fmla="*/ 57 w 1206"/>
                  <a:gd name="T89" fmla="*/ 403 h 1631"/>
                  <a:gd name="T90" fmla="*/ 85 w 1206"/>
                  <a:gd name="T91" fmla="*/ 352 h 1631"/>
                  <a:gd name="T92" fmla="*/ 100 w 1206"/>
                  <a:gd name="T93" fmla="*/ 318 h 1631"/>
                  <a:gd name="T94" fmla="*/ 114 w 1206"/>
                  <a:gd name="T95" fmla="*/ 276 h 1631"/>
                  <a:gd name="T96" fmla="*/ 100 w 1206"/>
                  <a:gd name="T97" fmla="*/ 260 h 1631"/>
                  <a:gd name="T98" fmla="*/ 85 w 1206"/>
                  <a:gd name="T99" fmla="*/ 241 h 1631"/>
                  <a:gd name="T100" fmla="*/ 100 w 1206"/>
                  <a:gd name="T101" fmla="*/ 227 h 1631"/>
                  <a:gd name="T102" fmla="*/ 85 w 1206"/>
                  <a:gd name="T103" fmla="*/ 205 h 1631"/>
                  <a:gd name="T104" fmla="*/ 85 w 1206"/>
                  <a:gd name="T105" fmla="*/ 183 h 1631"/>
                  <a:gd name="T106" fmla="*/ 85 w 1206"/>
                  <a:gd name="T107" fmla="*/ 155 h 1631"/>
                  <a:gd name="T108" fmla="*/ 100 w 1206"/>
                  <a:gd name="T109" fmla="*/ 148 h 1631"/>
                  <a:gd name="T110" fmla="*/ 213 w 1206"/>
                  <a:gd name="T111" fmla="*/ 106 h 1631"/>
                  <a:gd name="T112" fmla="*/ 284 w 1206"/>
                  <a:gd name="T113" fmla="*/ 56 h 1631"/>
                  <a:gd name="T114" fmla="*/ 397 w 1206"/>
                  <a:gd name="T115" fmla="*/ 15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5" cstate="print"/>
                <a:srcRect/>
                <a:tile tx="0" ty="0" sx="100000" sy="100000" flip="none" algn="tl"/>
              </a:blipFill>
              <a:ln w="9525">
                <a:solidFill>
                  <a:srgbClr val="333333"/>
                </a:solidFill>
                <a:round/>
                <a:headEnd/>
                <a:tailEnd/>
              </a:ln>
            </p:spPr>
            <p:txBody>
              <a:bodyPr anchor="ctr" anchorCtr="1"/>
              <a:lstStyle/>
              <a:p>
                <a:endParaRPr lang="ja-JP" altLang="en-US">
                  <a:solidFill>
                    <a:prstClr val="black"/>
                  </a:solidFill>
                </a:endParaRPr>
              </a:p>
            </p:txBody>
          </p:sp>
          <p:sp>
            <p:nvSpPr>
              <p:cNvPr id="164" name="Freeform 51"/>
              <p:cNvSpPr>
                <a:spLocks/>
              </p:cNvSpPr>
              <p:nvPr/>
            </p:nvSpPr>
            <p:spPr bwMode="auto">
              <a:xfrm>
                <a:off x="5036" y="4543"/>
                <a:ext cx="1459" cy="1445"/>
              </a:xfrm>
              <a:custGeom>
                <a:avLst/>
                <a:gdLst>
                  <a:gd name="T0" fmla="*/ 666 w 1460"/>
                  <a:gd name="T1" fmla="*/ 14 h 1447"/>
                  <a:gd name="T2" fmla="*/ 723 w 1460"/>
                  <a:gd name="T3" fmla="*/ 14 h 1447"/>
                  <a:gd name="T4" fmla="*/ 799 w 1460"/>
                  <a:gd name="T5" fmla="*/ 29 h 1447"/>
                  <a:gd name="T6" fmla="*/ 884 w 1460"/>
                  <a:gd name="T7" fmla="*/ 43 h 1447"/>
                  <a:gd name="T8" fmla="*/ 941 w 1460"/>
                  <a:gd name="T9" fmla="*/ 43 h 1447"/>
                  <a:gd name="T10" fmla="*/ 969 w 1460"/>
                  <a:gd name="T11" fmla="*/ 43 h 1447"/>
                  <a:gd name="T12" fmla="*/ 1040 w 1460"/>
                  <a:gd name="T13" fmla="*/ 57 h 1447"/>
                  <a:gd name="T14" fmla="*/ 1097 w 1460"/>
                  <a:gd name="T15" fmla="*/ 57 h 1447"/>
                  <a:gd name="T16" fmla="*/ 1139 w 1460"/>
                  <a:gd name="T17" fmla="*/ 57 h 1447"/>
                  <a:gd name="T18" fmla="*/ 1196 w 1460"/>
                  <a:gd name="T19" fmla="*/ 100 h 1447"/>
                  <a:gd name="T20" fmla="*/ 1267 w 1460"/>
                  <a:gd name="T21" fmla="*/ 128 h 1447"/>
                  <a:gd name="T22" fmla="*/ 1324 w 1460"/>
                  <a:gd name="T23" fmla="*/ 128 h 1447"/>
                  <a:gd name="T24" fmla="*/ 1352 w 1460"/>
                  <a:gd name="T25" fmla="*/ 170 h 1447"/>
                  <a:gd name="T26" fmla="*/ 1338 w 1460"/>
                  <a:gd name="T27" fmla="*/ 199 h 1447"/>
                  <a:gd name="T28" fmla="*/ 1352 w 1460"/>
                  <a:gd name="T29" fmla="*/ 256 h 1447"/>
                  <a:gd name="T30" fmla="*/ 1366 w 1460"/>
                  <a:gd name="T31" fmla="*/ 284 h 1447"/>
                  <a:gd name="T32" fmla="*/ 1366 w 1460"/>
                  <a:gd name="T33" fmla="*/ 312 h 1447"/>
                  <a:gd name="T34" fmla="*/ 1381 w 1460"/>
                  <a:gd name="T35" fmla="*/ 326 h 1447"/>
                  <a:gd name="T36" fmla="*/ 1423 w 1460"/>
                  <a:gd name="T37" fmla="*/ 326 h 1447"/>
                  <a:gd name="T38" fmla="*/ 1451 w 1460"/>
                  <a:gd name="T39" fmla="*/ 355 h 1447"/>
                  <a:gd name="T40" fmla="*/ 1451 w 1460"/>
                  <a:gd name="T41" fmla="*/ 403 h 1447"/>
                  <a:gd name="T42" fmla="*/ 1409 w 1460"/>
                  <a:gd name="T43" fmla="*/ 445 h 1447"/>
                  <a:gd name="T44" fmla="*/ 1239 w 1460"/>
                  <a:gd name="T45" fmla="*/ 431 h 1447"/>
                  <a:gd name="T46" fmla="*/ 1267 w 1460"/>
                  <a:gd name="T47" fmla="*/ 488 h 1447"/>
                  <a:gd name="T48" fmla="*/ 1267 w 1460"/>
                  <a:gd name="T49" fmla="*/ 544 h 1447"/>
                  <a:gd name="T50" fmla="*/ 1366 w 1460"/>
                  <a:gd name="T51" fmla="*/ 686 h 1447"/>
                  <a:gd name="T52" fmla="*/ 1324 w 1460"/>
                  <a:gd name="T53" fmla="*/ 842 h 1447"/>
                  <a:gd name="T54" fmla="*/ 1281 w 1460"/>
                  <a:gd name="T55" fmla="*/ 984 h 1447"/>
                  <a:gd name="T56" fmla="*/ 1083 w 1460"/>
                  <a:gd name="T57" fmla="*/ 998 h 1447"/>
                  <a:gd name="T58" fmla="*/ 1083 w 1460"/>
                  <a:gd name="T59" fmla="*/ 1055 h 1447"/>
                  <a:gd name="T60" fmla="*/ 1040 w 1460"/>
                  <a:gd name="T61" fmla="*/ 1202 h 1447"/>
                  <a:gd name="T62" fmla="*/ 1040 w 1460"/>
                  <a:gd name="T63" fmla="*/ 1259 h 1447"/>
                  <a:gd name="T64" fmla="*/ 1040 w 1460"/>
                  <a:gd name="T65" fmla="*/ 1301 h 1447"/>
                  <a:gd name="T66" fmla="*/ 1083 w 1460"/>
                  <a:gd name="T67" fmla="*/ 1387 h 1447"/>
                  <a:gd name="T68" fmla="*/ 1083 w 1460"/>
                  <a:gd name="T69" fmla="*/ 1429 h 1447"/>
                  <a:gd name="T70" fmla="*/ 1040 w 1460"/>
                  <a:gd name="T71" fmla="*/ 1429 h 1447"/>
                  <a:gd name="T72" fmla="*/ 941 w 1460"/>
                  <a:gd name="T73" fmla="*/ 1372 h 1447"/>
                  <a:gd name="T74" fmla="*/ 884 w 1460"/>
                  <a:gd name="T75" fmla="*/ 1301 h 1447"/>
                  <a:gd name="T76" fmla="*/ 756 w 1460"/>
                  <a:gd name="T77" fmla="*/ 1202 h 1447"/>
                  <a:gd name="T78" fmla="*/ 742 w 1460"/>
                  <a:gd name="T79" fmla="*/ 1145 h 1447"/>
                  <a:gd name="T80" fmla="*/ 756 w 1460"/>
                  <a:gd name="T81" fmla="*/ 1103 h 1447"/>
                  <a:gd name="T82" fmla="*/ 638 w 1460"/>
                  <a:gd name="T83" fmla="*/ 1079 h 1447"/>
                  <a:gd name="T84" fmla="*/ 468 w 1460"/>
                  <a:gd name="T85" fmla="*/ 1055 h 1447"/>
                  <a:gd name="T86" fmla="*/ 411 w 1460"/>
                  <a:gd name="T87" fmla="*/ 1103 h 1447"/>
                  <a:gd name="T88" fmla="*/ 326 w 1460"/>
                  <a:gd name="T89" fmla="*/ 1069 h 1447"/>
                  <a:gd name="T90" fmla="*/ 212 w 1460"/>
                  <a:gd name="T91" fmla="*/ 956 h 1447"/>
                  <a:gd name="T92" fmla="*/ 42 w 1460"/>
                  <a:gd name="T93" fmla="*/ 814 h 1447"/>
                  <a:gd name="T94" fmla="*/ 28 w 1460"/>
                  <a:gd name="T95" fmla="*/ 715 h 1447"/>
                  <a:gd name="T96" fmla="*/ 42 w 1460"/>
                  <a:gd name="T97" fmla="*/ 672 h 1447"/>
                  <a:gd name="T98" fmla="*/ 71 w 1460"/>
                  <a:gd name="T99" fmla="*/ 587 h 1447"/>
                  <a:gd name="T100" fmla="*/ 85 w 1460"/>
                  <a:gd name="T101" fmla="*/ 544 h 1447"/>
                  <a:gd name="T102" fmla="*/ 85 w 1460"/>
                  <a:gd name="T103" fmla="*/ 516 h 1447"/>
                  <a:gd name="T104" fmla="*/ 99 w 1460"/>
                  <a:gd name="T105" fmla="*/ 459 h 1447"/>
                  <a:gd name="T106" fmla="*/ 113 w 1460"/>
                  <a:gd name="T107" fmla="*/ 431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5"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6" name="Freeform 50"/>
              <p:cNvSpPr>
                <a:spLocks/>
              </p:cNvSpPr>
              <p:nvPr/>
            </p:nvSpPr>
            <p:spPr bwMode="auto">
              <a:xfrm>
                <a:off x="2796" y="3432"/>
                <a:ext cx="1304" cy="1050"/>
              </a:xfrm>
              <a:custGeom>
                <a:avLst/>
                <a:gdLst>
                  <a:gd name="T0" fmla="*/ 1290 w 1304"/>
                  <a:gd name="T1" fmla="*/ 13 h 1148"/>
                  <a:gd name="T2" fmla="*/ 1290 w 1304"/>
                  <a:gd name="T3" fmla="*/ 19 h 1148"/>
                  <a:gd name="T4" fmla="*/ 1290 w 1304"/>
                  <a:gd name="T5" fmla="*/ 45 h 1148"/>
                  <a:gd name="T6" fmla="*/ 1290 w 1304"/>
                  <a:gd name="T7" fmla="*/ 50 h 1148"/>
                  <a:gd name="T8" fmla="*/ 1290 w 1304"/>
                  <a:gd name="T9" fmla="*/ 64 h 1148"/>
                  <a:gd name="T10" fmla="*/ 1304 w 1304"/>
                  <a:gd name="T11" fmla="*/ 76 h 1148"/>
                  <a:gd name="T12" fmla="*/ 1304 w 1304"/>
                  <a:gd name="T13" fmla="*/ 102 h 1148"/>
                  <a:gd name="T14" fmla="*/ 1304 w 1304"/>
                  <a:gd name="T15" fmla="*/ 121 h 1148"/>
                  <a:gd name="T16" fmla="*/ 1304 w 1304"/>
                  <a:gd name="T17" fmla="*/ 152 h 1148"/>
                  <a:gd name="T18" fmla="*/ 1304 w 1304"/>
                  <a:gd name="T19" fmla="*/ 177 h 1148"/>
                  <a:gd name="T20" fmla="*/ 1304 w 1304"/>
                  <a:gd name="T21" fmla="*/ 198 h 1148"/>
                  <a:gd name="T22" fmla="*/ 1304 w 1304"/>
                  <a:gd name="T23" fmla="*/ 216 h 1148"/>
                  <a:gd name="T24" fmla="*/ 1304 w 1304"/>
                  <a:gd name="T25" fmla="*/ 216 h 1148"/>
                  <a:gd name="T26" fmla="*/ 1304 w 1304"/>
                  <a:gd name="T27" fmla="*/ 216 h 1148"/>
                  <a:gd name="T28" fmla="*/ 1304 w 1304"/>
                  <a:gd name="T29" fmla="*/ 222 h 1148"/>
                  <a:gd name="T30" fmla="*/ 1304 w 1304"/>
                  <a:gd name="T31" fmla="*/ 241 h 1148"/>
                  <a:gd name="T32" fmla="*/ 1304 w 1304"/>
                  <a:gd name="T33" fmla="*/ 260 h 1148"/>
                  <a:gd name="T34" fmla="*/ 1304 w 1304"/>
                  <a:gd name="T35" fmla="*/ 285 h 1148"/>
                  <a:gd name="T36" fmla="*/ 1290 w 1304"/>
                  <a:gd name="T37" fmla="*/ 318 h 1148"/>
                  <a:gd name="T38" fmla="*/ 1290 w 1304"/>
                  <a:gd name="T39" fmla="*/ 356 h 1148"/>
                  <a:gd name="T40" fmla="*/ 1290 w 1304"/>
                  <a:gd name="T41" fmla="*/ 380 h 1148"/>
                  <a:gd name="T42" fmla="*/ 1276 w 1304"/>
                  <a:gd name="T43" fmla="*/ 407 h 1148"/>
                  <a:gd name="T44" fmla="*/ 1276 w 1304"/>
                  <a:gd name="T45" fmla="*/ 432 h 1148"/>
                  <a:gd name="T46" fmla="*/ 1276 w 1304"/>
                  <a:gd name="T47" fmla="*/ 463 h 1148"/>
                  <a:gd name="T48" fmla="*/ 1262 w 1304"/>
                  <a:gd name="T49" fmla="*/ 470 h 1148"/>
                  <a:gd name="T50" fmla="*/ 1191 w 1304"/>
                  <a:gd name="T51" fmla="*/ 470 h 1148"/>
                  <a:gd name="T52" fmla="*/ 1120 w 1304"/>
                  <a:gd name="T53" fmla="*/ 463 h 1148"/>
                  <a:gd name="T54" fmla="*/ 1078 w 1304"/>
                  <a:gd name="T55" fmla="*/ 456 h 1148"/>
                  <a:gd name="T56" fmla="*/ 964 w 1304"/>
                  <a:gd name="T57" fmla="*/ 456 h 1148"/>
                  <a:gd name="T58" fmla="*/ 879 w 1304"/>
                  <a:gd name="T59" fmla="*/ 451 h 1148"/>
                  <a:gd name="T60" fmla="*/ 780 w 1304"/>
                  <a:gd name="T61" fmla="*/ 463 h 1148"/>
                  <a:gd name="T62" fmla="*/ 723 w 1304"/>
                  <a:gd name="T63" fmla="*/ 463 h 1148"/>
                  <a:gd name="T64" fmla="*/ 695 w 1304"/>
                  <a:gd name="T65" fmla="*/ 470 h 1148"/>
                  <a:gd name="T66" fmla="*/ 666 w 1304"/>
                  <a:gd name="T67" fmla="*/ 489 h 1148"/>
                  <a:gd name="T68" fmla="*/ 624 w 1304"/>
                  <a:gd name="T69" fmla="*/ 496 h 1148"/>
                  <a:gd name="T70" fmla="*/ 510 w 1304"/>
                  <a:gd name="T71" fmla="*/ 507 h 1148"/>
                  <a:gd name="T72" fmla="*/ 454 w 1304"/>
                  <a:gd name="T73" fmla="*/ 514 h 1148"/>
                  <a:gd name="T74" fmla="*/ 411 w 1304"/>
                  <a:gd name="T75" fmla="*/ 496 h 1148"/>
                  <a:gd name="T76" fmla="*/ 397 w 1304"/>
                  <a:gd name="T77" fmla="*/ 489 h 1148"/>
                  <a:gd name="T78" fmla="*/ 354 w 1304"/>
                  <a:gd name="T79" fmla="*/ 470 h 1148"/>
                  <a:gd name="T80" fmla="*/ 227 w 1304"/>
                  <a:gd name="T81" fmla="*/ 419 h 1148"/>
                  <a:gd name="T82" fmla="*/ 127 w 1304"/>
                  <a:gd name="T83" fmla="*/ 374 h 1148"/>
                  <a:gd name="T84" fmla="*/ 14 w 1304"/>
                  <a:gd name="T85" fmla="*/ 318 h 1148"/>
                  <a:gd name="T86" fmla="*/ 14 w 1304"/>
                  <a:gd name="T87" fmla="*/ 299 h 1148"/>
                  <a:gd name="T88" fmla="*/ 184 w 1304"/>
                  <a:gd name="T89" fmla="*/ 266 h 1148"/>
                  <a:gd name="T90" fmla="*/ 326 w 1304"/>
                  <a:gd name="T91" fmla="*/ 241 h 1148"/>
                  <a:gd name="T92" fmla="*/ 383 w 1304"/>
                  <a:gd name="T93" fmla="*/ 241 h 1148"/>
                  <a:gd name="T94" fmla="*/ 510 w 1304"/>
                  <a:gd name="T95" fmla="*/ 216 h 1148"/>
                  <a:gd name="T96" fmla="*/ 680 w 1304"/>
                  <a:gd name="T97" fmla="*/ 166 h 1148"/>
                  <a:gd name="T98" fmla="*/ 737 w 1304"/>
                  <a:gd name="T99" fmla="*/ 159 h 1148"/>
                  <a:gd name="T100" fmla="*/ 780 w 1304"/>
                  <a:gd name="T101" fmla="*/ 140 h 1148"/>
                  <a:gd name="T102" fmla="*/ 794 w 1304"/>
                  <a:gd name="T103" fmla="*/ 140 h 1148"/>
                  <a:gd name="T104" fmla="*/ 836 w 1304"/>
                  <a:gd name="T105" fmla="*/ 127 h 1148"/>
                  <a:gd name="T106" fmla="*/ 950 w 1304"/>
                  <a:gd name="T107" fmla="*/ 89 h 1148"/>
                  <a:gd name="T108" fmla="*/ 1049 w 1304"/>
                  <a:gd name="T109" fmla="*/ 64 h 1148"/>
                  <a:gd name="T110" fmla="*/ 1063 w 1304"/>
                  <a:gd name="T111" fmla="*/ 57 h 1148"/>
                  <a:gd name="T112" fmla="*/ 1120 w 1304"/>
                  <a:gd name="T113" fmla="*/ 37 h 1148"/>
                  <a:gd name="T114" fmla="*/ 1163 w 1304"/>
                  <a:gd name="T115" fmla="*/ 19 h 1148"/>
                  <a:gd name="T116" fmla="*/ 1177 w 1304"/>
                  <a:gd name="T117" fmla="*/ 5 h 1148"/>
                  <a:gd name="T118" fmla="*/ 1219 w 1304"/>
                  <a:gd name="T119" fmla="*/ 5 h 1148"/>
                  <a:gd name="T120" fmla="*/ 1234 w 1304"/>
                  <a:gd name="T121" fmla="*/ 5 h 1148"/>
                  <a:gd name="T122" fmla="*/ 1248 w 1304"/>
                  <a:gd name="T123" fmla="*/ 5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7" name="Freeform 48"/>
              <p:cNvSpPr>
                <a:spLocks/>
              </p:cNvSpPr>
              <p:nvPr/>
            </p:nvSpPr>
            <p:spPr bwMode="auto">
              <a:xfrm>
                <a:off x="556" y="1829"/>
                <a:ext cx="2664" cy="2171"/>
              </a:xfrm>
              <a:custGeom>
                <a:avLst/>
                <a:gdLst>
                  <a:gd name="T0" fmla="*/ 0 w 2666"/>
                  <a:gd name="T1" fmla="*/ 1838 h 2170"/>
                  <a:gd name="T2" fmla="*/ 57 w 2666"/>
                  <a:gd name="T3" fmla="*/ 1725 h 2170"/>
                  <a:gd name="T4" fmla="*/ 184 w 2666"/>
                  <a:gd name="T5" fmla="*/ 1526 h 2170"/>
                  <a:gd name="T6" fmla="*/ 284 w 2666"/>
                  <a:gd name="T7" fmla="*/ 1370 h 2170"/>
                  <a:gd name="T8" fmla="*/ 383 w 2666"/>
                  <a:gd name="T9" fmla="*/ 1243 h 2170"/>
                  <a:gd name="T10" fmla="*/ 468 w 2666"/>
                  <a:gd name="T11" fmla="*/ 1186 h 2170"/>
                  <a:gd name="T12" fmla="*/ 567 w 2666"/>
                  <a:gd name="T13" fmla="*/ 1143 h 2170"/>
                  <a:gd name="T14" fmla="*/ 828 w 2666"/>
                  <a:gd name="T15" fmla="*/ 1049 h 2170"/>
                  <a:gd name="T16" fmla="*/ 899 w 2666"/>
                  <a:gd name="T17" fmla="*/ 1021 h 2170"/>
                  <a:gd name="T18" fmla="*/ 927 w 2666"/>
                  <a:gd name="T19" fmla="*/ 964 h 2170"/>
                  <a:gd name="T20" fmla="*/ 998 w 2666"/>
                  <a:gd name="T21" fmla="*/ 851 h 2170"/>
                  <a:gd name="T22" fmla="*/ 1040 w 2666"/>
                  <a:gd name="T23" fmla="*/ 794 h 2170"/>
                  <a:gd name="T24" fmla="*/ 1069 w 2666"/>
                  <a:gd name="T25" fmla="*/ 780 h 2170"/>
                  <a:gd name="T26" fmla="*/ 1125 w 2666"/>
                  <a:gd name="T27" fmla="*/ 737 h 2170"/>
                  <a:gd name="T28" fmla="*/ 1196 w 2666"/>
                  <a:gd name="T29" fmla="*/ 695 h 2170"/>
                  <a:gd name="T30" fmla="*/ 1296 w 2666"/>
                  <a:gd name="T31" fmla="*/ 638 h 2170"/>
                  <a:gd name="T32" fmla="*/ 1409 w 2666"/>
                  <a:gd name="T33" fmla="*/ 595 h 2170"/>
                  <a:gd name="T34" fmla="*/ 1523 w 2666"/>
                  <a:gd name="T35" fmla="*/ 553 h 2170"/>
                  <a:gd name="T36" fmla="*/ 1608 w 2666"/>
                  <a:gd name="T37" fmla="*/ 510 h 2170"/>
                  <a:gd name="T38" fmla="*/ 1693 w 2666"/>
                  <a:gd name="T39" fmla="*/ 439 h 2170"/>
                  <a:gd name="T40" fmla="*/ 1735 w 2666"/>
                  <a:gd name="T41" fmla="*/ 340 h 2170"/>
                  <a:gd name="T42" fmla="*/ 1721 w 2666"/>
                  <a:gd name="T43" fmla="*/ 269 h 2170"/>
                  <a:gd name="T44" fmla="*/ 1679 w 2666"/>
                  <a:gd name="T45" fmla="*/ 156 h 2170"/>
                  <a:gd name="T46" fmla="*/ 1650 w 2666"/>
                  <a:gd name="T47" fmla="*/ 56 h 2170"/>
                  <a:gd name="T48" fmla="*/ 1679 w 2666"/>
                  <a:gd name="T49" fmla="*/ 14 h 2170"/>
                  <a:gd name="T50" fmla="*/ 1863 w 2666"/>
                  <a:gd name="T51" fmla="*/ 56 h 2170"/>
                  <a:gd name="T52" fmla="*/ 1906 w 2666"/>
                  <a:gd name="T53" fmla="*/ 70 h 2170"/>
                  <a:gd name="T54" fmla="*/ 1934 w 2666"/>
                  <a:gd name="T55" fmla="*/ 85 h 2170"/>
                  <a:gd name="T56" fmla="*/ 1962 w 2666"/>
                  <a:gd name="T57" fmla="*/ 99 h 2170"/>
                  <a:gd name="T58" fmla="*/ 1997 w 2666"/>
                  <a:gd name="T59" fmla="*/ 127 h 2170"/>
                  <a:gd name="T60" fmla="*/ 2024 w 2666"/>
                  <a:gd name="T61" fmla="*/ 156 h 2170"/>
                  <a:gd name="T62" fmla="*/ 2038 w 2666"/>
                  <a:gd name="T63" fmla="*/ 170 h 2170"/>
                  <a:gd name="T64" fmla="*/ 2081 w 2666"/>
                  <a:gd name="T65" fmla="*/ 226 h 2170"/>
                  <a:gd name="T66" fmla="*/ 2109 w 2666"/>
                  <a:gd name="T67" fmla="*/ 269 h 2170"/>
                  <a:gd name="T68" fmla="*/ 2152 w 2666"/>
                  <a:gd name="T69" fmla="*/ 297 h 2170"/>
                  <a:gd name="T70" fmla="*/ 2194 w 2666"/>
                  <a:gd name="T71" fmla="*/ 340 h 2170"/>
                  <a:gd name="T72" fmla="*/ 2237 w 2666"/>
                  <a:gd name="T73" fmla="*/ 411 h 2170"/>
                  <a:gd name="T74" fmla="*/ 2265 w 2666"/>
                  <a:gd name="T75" fmla="*/ 453 h 2170"/>
                  <a:gd name="T76" fmla="*/ 2308 w 2666"/>
                  <a:gd name="T77" fmla="*/ 510 h 2170"/>
                  <a:gd name="T78" fmla="*/ 2336 w 2666"/>
                  <a:gd name="T79" fmla="*/ 553 h 2170"/>
                  <a:gd name="T80" fmla="*/ 2393 w 2666"/>
                  <a:gd name="T81" fmla="*/ 624 h 2170"/>
                  <a:gd name="T82" fmla="*/ 2421 w 2666"/>
                  <a:gd name="T83" fmla="*/ 680 h 2170"/>
                  <a:gd name="T84" fmla="*/ 2450 w 2666"/>
                  <a:gd name="T85" fmla="*/ 709 h 2170"/>
                  <a:gd name="T86" fmla="*/ 2478 w 2666"/>
                  <a:gd name="T87" fmla="*/ 765 h 2170"/>
                  <a:gd name="T88" fmla="*/ 2535 w 2666"/>
                  <a:gd name="T89" fmla="*/ 836 h 2170"/>
                  <a:gd name="T90" fmla="*/ 2563 w 2666"/>
                  <a:gd name="T91" fmla="*/ 879 h 2170"/>
                  <a:gd name="T92" fmla="*/ 2648 w 2666"/>
                  <a:gd name="T93" fmla="*/ 1007 h 2170"/>
                  <a:gd name="T94" fmla="*/ 2492 w 2666"/>
                  <a:gd name="T95" fmla="*/ 1129 h 2170"/>
                  <a:gd name="T96" fmla="*/ 2379 w 2666"/>
                  <a:gd name="T97" fmla="*/ 1214 h 2170"/>
                  <a:gd name="T98" fmla="*/ 2223 w 2666"/>
                  <a:gd name="T99" fmla="*/ 1313 h 2170"/>
                  <a:gd name="T100" fmla="*/ 2123 w 2666"/>
                  <a:gd name="T101" fmla="*/ 1384 h 2170"/>
                  <a:gd name="T102" fmla="*/ 1997 w 2666"/>
                  <a:gd name="T103" fmla="*/ 1455 h 2170"/>
                  <a:gd name="T104" fmla="*/ 1735 w 2666"/>
                  <a:gd name="T105" fmla="*/ 1597 h 2170"/>
                  <a:gd name="T106" fmla="*/ 1480 w 2666"/>
                  <a:gd name="T107" fmla="*/ 1739 h 2170"/>
                  <a:gd name="T108" fmla="*/ 1338 w 2666"/>
                  <a:gd name="T109" fmla="*/ 1796 h 2170"/>
                  <a:gd name="T110" fmla="*/ 1211 w 2666"/>
                  <a:gd name="T111" fmla="*/ 1853 h 2170"/>
                  <a:gd name="T112" fmla="*/ 1097 w 2666"/>
                  <a:gd name="T113" fmla="*/ 1909 h 2170"/>
                  <a:gd name="T114" fmla="*/ 539 w 2666"/>
                  <a:gd name="T115" fmla="*/ 2094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8"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69"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0" name="Freeform 45"/>
              <p:cNvSpPr>
                <a:spLocks/>
              </p:cNvSpPr>
              <p:nvPr/>
            </p:nvSpPr>
            <p:spPr bwMode="auto">
              <a:xfrm>
                <a:off x="6311" y="2169"/>
                <a:ext cx="1475" cy="1512"/>
              </a:xfrm>
              <a:custGeom>
                <a:avLst/>
                <a:gdLst>
                  <a:gd name="T0" fmla="*/ 894 w 1475"/>
                  <a:gd name="T1" fmla="*/ 28 h 1603"/>
                  <a:gd name="T2" fmla="*/ 964 w 1475"/>
                  <a:gd name="T3" fmla="*/ 36 h 1603"/>
                  <a:gd name="T4" fmla="*/ 1021 w 1475"/>
                  <a:gd name="T5" fmla="*/ 71 h 1603"/>
                  <a:gd name="T6" fmla="*/ 1035 w 1475"/>
                  <a:gd name="T7" fmla="*/ 91 h 1603"/>
                  <a:gd name="T8" fmla="*/ 1035 w 1475"/>
                  <a:gd name="T9" fmla="*/ 126 h 1603"/>
                  <a:gd name="T10" fmla="*/ 1035 w 1475"/>
                  <a:gd name="T11" fmla="*/ 155 h 1603"/>
                  <a:gd name="T12" fmla="*/ 1021 w 1475"/>
                  <a:gd name="T13" fmla="*/ 181 h 1603"/>
                  <a:gd name="T14" fmla="*/ 1007 w 1475"/>
                  <a:gd name="T15" fmla="*/ 216 h 1603"/>
                  <a:gd name="T16" fmla="*/ 979 w 1475"/>
                  <a:gd name="T17" fmla="*/ 241 h 1603"/>
                  <a:gd name="T18" fmla="*/ 1007 w 1475"/>
                  <a:gd name="T19" fmla="*/ 274 h 1603"/>
                  <a:gd name="T20" fmla="*/ 1064 w 1475"/>
                  <a:gd name="T21" fmla="*/ 230 h 1603"/>
                  <a:gd name="T22" fmla="*/ 1120 w 1475"/>
                  <a:gd name="T23" fmla="*/ 211 h 1603"/>
                  <a:gd name="T24" fmla="*/ 1191 w 1475"/>
                  <a:gd name="T25" fmla="*/ 211 h 1603"/>
                  <a:gd name="T26" fmla="*/ 1248 w 1475"/>
                  <a:gd name="T27" fmla="*/ 216 h 1603"/>
                  <a:gd name="T28" fmla="*/ 1305 w 1475"/>
                  <a:gd name="T29" fmla="*/ 216 h 1603"/>
                  <a:gd name="T30" fmla="*/ 1404 w 1475"/>
                  <a:gd name="T31" fmla="*/ 204 h 1603"/>
                  <a:gd name="T32" fmla="*/ 1475 w 1475"/>
                  <a:gd name="T33" fmla="*/ 204 h 1603"/>
                  <a:gd name="T34" fmla="*/ 1461 w 1475"/>
                  <a:gd name="T35" fmla="*/ 241 h 1603"/>
                  <a:gd name="T36" fmla="*/ 1418 w 1475"/>
                  <a:gd name="T37" fmla="*/ 309 h 1603"/>
                  <a:gd name="T38" fmla="*/ 1248 w 1475"/>
                  <a:gd name="T39" fmla="*/ 358 h 1603"/>
                  <a:gd name="T40" fmla="*/ 1177 w 1475"/>
                  <a:gd name="T41" fmla="*/ 358 h 1603"/>
                  <a:gd name="T42" fmla="*/ 1177 w 1475"/>
                  <a:gd name="T43" fmla="*/ 366 h 1603"/>
                  <a:gd name="T44" fmla="*/ 1248 w 1475"/>
                  <a:gd name="T45" fmla="*/ 393 h 1603"/>
                  <a:gd name="T46" fmla="*/ 1291 w 1475"/>
                  <a:gd name="T47" fmla="*/ 415 h 1603"/>
                  <a:gd name="T48" fmla="*/ 1234 w 1475"/>
                  <a:gd name="T49" fmla="*/ 457 h 1603"/>
                  <a:gd name="T50" fmla="*/ 1149 w 1475"/>
                  <a:gd name="T51" fmla="*/ 486 h 1603"/>
                  <a:gd name="T52" fmla="*/ 1064 w 1475"/>
                  <a:gd name="T53" fmla="*/ 521 h 1603"/>
                  <a:gd name="T54" fmla="*/ 1007 w 1475"/>
                  <a:gd name="T55" fmla="*/ 549 h 1603"/>
                  <a:gd name="T56" fmla="*/ 950 w 1475"/>
                  <a:gd name="T57" fmla="*/ 549 h 1603"/>
                  <a:gd name="T58" fmla="*/ 908 w 1475"/>
                  <a:gd name="T59" fmla="*/ 556 h 1603"/>
                  <a:gd name="T60" fmla="*/ 879 w 1475"/>
                  <a:gd name="T61" fmla="*/ 585 h 1603"/>
                  <a:gd name="T62" fmla="*/ 794 w 1475"/>
                  <a:gd name="T63" fmla="*/ 682 h 1603"/>
                  <a:gd name="T64" fmla="*/ 738 w 1475"/>
                  <a:gd name="T65" fmla="*/ 739 h 1603"/>
                  <a:gd name="T66" fmla="*/ 624 w 1475"/>
                  <a:gd name="T67" fmla="*/ 774 h 1603"/>
                  <a:gd name="T68" fmla="*/ 567 w 1475"/>
                  <a:gd name="T69" fmla="*/ 774 h 1603"/>
                  <a:gd name="T70" fmla="*/ 496 w 1475"/>
                  <a:gd name="T71" fmla="*/ 760 h 1603"/>
                  <a:gd name="T72" fmla="*/ 511 w 1475"/>
                  <a:gd name="T73" fmla="*/ 774 h 1603"/>
                  <a:gd name="T74" fmla="*/ 525 w 1475"/>
                  <a:gd name="T75" fmla="*/ 781 h 1603"/>
                  <a:gd name="T76" fmla="*/ 454 w 1475"/>
                  <a:gd name="T77" fmla="*/ 774 h 1603"/>
                  <a:gd name="T78" fmla="*/ 411 w 1475"/>
                  <a:gd name="T79" fmla="*/ 774 h 1603"/>
                  <a:gd name="T80" fmla="*/ 284 w 1475"/>
                  <a:gd name="T81" fmla="*/ 781 h 1603"/>
                  <a:gd name="T82" fmla="*/ 184 w 1475"/>
                  <a:gd name="T83" fmla="*/ 795 h 1603"/>
                  <a:gd name="T84" fmla="*/ 14 w 1475"/>
                  <a:gd name="T85" fmla="*/ 690 h 1603"/>
                  <a:gd name="T86" fmla="*/ 43 w 1475"/>
                  <a:gd name="T87" fmla="*/ 415 h 1603"/>
                  <a:gd name="T88" fmla="*/ 57 w 1475"/>
                  <a:gd name="T89" fmla="*/ 230 h 1603"/>
                  <a:gd name="T90" fmla="*/ 142 w 1475"/>
                  <a:gd name="T91" fmla="*/ 141 h 1603"/>
                  <a:gd name="T92" fmla="*/ 326 w 1475"/>
                  <a:gd name="T93" fmla="*/ 134 h 1603"/>
                  <a:gd name="T94" fmla="*/ 369 w 1475"/>
                  <a:gd name="T95" fmla="*/ 245 h 1603"/>
                  <a:gd name="T96" fmla="*/ 411 w 1475"/>
                  <a:gd name="T97" fmla="*/ 289 h 1603"/>
                  <a:gd name="T98" fmla="*/ 496 w 1475"/>
                  <a:gd name="T99" fmla="*/ 324 h 1603"/>
                  <a:gd name="T100" fmla="*/ 567 w 1475"/>
                  <a:gd name="T101" fmla="*/ 303 h 1603"/>
                  <a:gd name="T102" fmla="*/ 610 w 1475"/>
                  <a:gd name="T103" fmla="*/ 226 h 1603"/>
                  <a:gd name="T104" fmla="*/ 638 w 1475"/>
                  <a:gd name="T105" fmla="*/ 176 h 1603"/>
                  <a:gd name="T106" fmla="*/ 596 w 1475"/>
                  <a:gd name="T107" fmla="*/ 134 h 1603"/>
                  <a:gd name="T108" fmla="*/ 695 w 1475"/>
                  <a:gd name="T109" fmla="*/ 134 h 1603"/>
                  <a:gd name="T110" fmla="*/ 879 w 1475"/>
                  <a:gd name="T111" fmla="*/ 141 h 1603"/>
                  <a:gd name="T112" fmla="*/ 908 w 1475"/>
                  <a:gd name="T113" fmla="*/ 105 h 1603"/>
                  <a:gd name="T114" fmla="*/ 851 w 1475"/>
                  <a:gd name="T115" fmla="*/ 99 h 1603"/>
                  <a:gd name="T116" fmla="*/ 894 w 1475"/>
                  <a:gd name="T117" fmla="*/ 91 h 1603"/>
                  <a:gd name="T118" fmla="*/ 865 w 1475"/>
                  <a:gd name="T119" fmla="*/ 77 h 1603"/>
                  <a:gd name="T120" fmla="*/ 894 w 1475"/>
                  <a:gd name="T121" fmla="*/ 49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1" name="Freeform 44"/>
              <p:cNvSpPr>
                <a:spLocks/>
              </p:cNvSpPr>
              <p:nvPr/>
            </p:nvSpPr>
            <p:spPr bwMode="auto">
              <a:xfrm>
                <a:off x="4381" y="4116"/>
                <a:ext cx="994" cy="1317"/>
              </a:xfrm>
              <a:custGeom>
                <a:avLst/>
                <a:gdLst>
                  <a:gd name="T0" fmla="*/ 974 w 993"/>
                  <a:gd name="T1" fmla="*/ 156 h 1319"/>
                  <a:gd name="T2" fmla="*/ 959 w 993"/>
                  <a:gd name="T3" fmla="*/ 212 h 1319"/>
                  <a:gd name="T4" fmla="*/ 903 w 993"/>
                  <a:gd name="T5" fmla="*/ 373 h 1319"/>
                  <a:gd name="T6" fmla="*/ 889 w 993"/>
                  <a:gd name="T7" fmla="*/ 416 h 1319"/>
                  <a:gd name="T8" fmla="*/ 874 w 993"/>
                  <a:gd name="T9" fmla="*/ 487 h 1319"/>
                  <a:gd name="T10" fmla="*/ 860 w 993"/>
                  <a:gd name="T11" fmla="*/ 558 h 1319"/>
                  <a:gd name="T12" fmla="*/ 846 w 993"/>
                  <a:gd name="T13" fmla="*/ 586 h 1319"/>
                  <a:gd name="T14" fmla="*/ 846 w 993"/>
                  <a:gd name="T15" fmla="*/ 615 h 1319"/>
                  <a:gd name="T16" fmla="*/ 832 w 993"/>
                  <a:gd name="T17" fmla="*/ 643 h 1319"/>
                  <a:gd name="T18" fmla="*/ 818 w 993"/>
                  <a:gd name="T19" fmla="*/ 714 h 1319"/>
                  <a:gd name="T20" fmla="*/ 789 w 993"/>
                  <a:gd name="T21" fmla="*/ 785 h 1319"/>
                  <a:gd name="T22" fmla="*/ 789 w 993"/>
                  <a:gd name="T23" fmla="*/ 827 h 1319"/>
                  <a:gd name="T24" fmla="*/ 775 w 993"/>
                  <a:gd name="T25" fmla="*/ 856 h 1319"/>
                  <a:gd name="T26" fmla="*/ 775 w 993"/>
                  <a:gd name="T27" fmla="*/ 884 h 1319"/>
                  <a:gd name="T28" fmla="*/ 761 w 993"/>
                  <a:gd name="T29" fmla="*/ 898 h 1319"/>
                  <a:gd name="T30" fmla="*/ 761 w 993"/>
                  <a:gd name="T31" fmla="*/ 927 h 1319"/>
                  <a:gd name="T32" fmla="*/ 747 w 993"/>
                  <a:gd name="T33" fmla="*/ 941 h 1319"/>
                  <a:gd name="T34" fmla="*/ 747 w 993"/>
                  <a:gd name="T35" fmla="*/ 955 h 1319"/>
                  <a:gd name="T36" fmla="*/ 747 w 993"/>
                  <a:gd name="T37" fmla="*/ 981 h 1319"/>
                  <a:gd name="T38" fmla="*/ 733 w 993"/>
                  <a:gd name="T39" fmla="*/ 1003 h 1319"/>
                  <a:gd name="T40" fmla="*/ 733 w 993"/>
                  <a:gd name="T41" fmla="*/ 1017 h 1319"/>
                  <a:gd name="T42" fmla="*/ 718 w 993"/>
                  <a:gd name="T43" fmla="*/ 1045 h 1319"/>
                  <a:gd name="T44" fmla="*/ 704 w 993"/>
                  <a:gd name="T45" fmla="*/ 1088 h 1319"/>
                  <a:gd name="T46" fmla="*/ 704 w 993"/>
                  <a:gd name="T47" fmla="*/ 1116 h 1319"/>
                  <a:gd name="T48" fmla="*/ 690 w 993"/>
                  <a:gd name="T49" fmla="*/ 1145 h 1319"/>
                  <a:gd name="T50" fmla="*/ 662 w 993"/>
                  <a:gd name="T51" fmla="*/ 1173 h 1319"/>
                  <a:gd name="T52" fmla="*/ 633 w 993"/>
                  <a:gd name="T53" fmla="*/ 1201 h 1319"/>
                  <a:gd name="T54" fmla="*/ 605 w 993"/>
                  <a:gd name="T55" fmla="*/ 1244 h 1319"/>
                  <a:gd name="T56" fmla="*/ 605 w 993"/>
                  <a:gd name="T57" fmla="*/ 1258 h 1319"/>
                  <a:gd name="T58" fmla="*/ 577 w 993"/>
                  <a:gd name="T59" fmla="*/ 1272 h 1319"/>
                  <a:gd name="T60" fmla="*/ 562 w 993"/>
                  <a:gd name="T61" fmla="*/ 1286 h 1319"/>
                  <a:gd name="T62" fmla="*/ 534 w 993"/>
                  <a:gd name="T63" fmla="*/ 1301 h 1319"/>
                  <a:gd name="T64" fmla="*/ 506 w 993"/>
                  <a:gd name="T65" fmla="*/ 1301 h 1319"/>
                  <a:gd name="T66" fmla="*/ 468 w 993"/>
                  <a:gd name="T67" fmla="*/ 1301 h 1319"/>
                  <a:gd name="T68" fmla="*/ 426 w 993"/>
                  <a:gd name="T69" fmla="*/ 1301 h 1319"/>
                  <a:gd name="T70" fmla="*/ 397 w 993"/>
                  <a:gd name="T71" fmla="*/ 1301 h 1319"/>
                  <a:gd name="T72" fmla="*/ 241 w 993"/>
                  <a:gd name="T73" fmla="*/ 1244 h 1319"/>
                  <a:gd name="T74" fmla="*/ 213 w 993"/>
                  <a:gd name="T75" fmla="*/ 1244 h 1319"/>
                  <a:gd name="T76" fmla="*/ 156 w 993"/>
                  <a:gd name="T77" fmla="*/ 1216 h 1319"/>
                  <a:gd name="T78" fmla="*/ 114 w 993"/>
                  <a:gd name="T79" fmla="*/ 1201 h 1319"/>
                  <a:gd name="T80" fmla="*/ 100 w 993"/>
                  <a:gd name="T81" fmla="*/ 1201 h 1319"/>
                  <a:gd name="T82" fmla="*/ 85 w 993"/>
                  <a:gd name="T83" fmla="*/ 1201 h 1319"/>
                  <a:gd name="T84" fmla="*/ 57 w 993"/>
                  <a:gd name="T85" fmla="*/ 1187 h 1319"/>
                  <a:gd name="T86" fmla="*/ 14 w 993"/>
                  <a:gd name="T87" fmla="*/ 1173 h 1319"/>
                  <a:gd name="T88" fmla="*/ 0 w 993"/>
                  <a:gd name="T89" fmla="*/ 1159 h 1319"/>
                  <a:gd name="T90" fmla="*/ 57 w 993"/>
                  <a:gd name="T91" fmla="*/ 1003 h 1319"/>
                  <a:gd name="T92" fmla="*/ 57 w 993"/>
                  <a:gd name="T93" fmla="*/ 969 h 1319"/>
                  <a:gd name="T94" fmla="*/ 128 w 993"/>
                  <a:gd name="T95" fmla="*/ 955 h 1319"/>
                  <a:gd name="T96" fmla="*/ 156 w 993"/>
                  <a:gd name="T97" fmla="*/ 742 h 1319"/>
                  <a:gd name="T98" fmla="*/ 170 w 993"/>
                  <a:gd name="T99" fmla="*/ 671 h 1319"/>
                  <a:gd name="T100" fmla="*/ 185 w 993"/>
                  <a:gd name="T101" fmla="*/ 459 h 1319"/>
                  <a:gd name="T102" fmla="*/ 284 w 993"/>
                  <a:gd name="T103" fmla="*/ 388 h 1319"/>
                  <a:gd name="T104" fmla="*/ 383 w 993"/>
                  <a:gd name="T105" fmla="*/ 402 h 1319"/>
                  <a:gd name="T106" fmla="*/ 440 w 993"/>
                  <a:gd name="T107" fmla="*/ 402 h 1319"/>
                  <a:gd name="T108" fmla="*/ 520 w 993"/>
                  <a:gd name="T109" fmla="*/ 198 h 1319"/>
                  <a:gd name="T110" fmla="*/ 548 w 993"/>
                  <a:gd name="T111" fmla="*/ 0 h 1319"/>
                  <a:gd name="T112" fmla="*/ 747 w 993"/>
                  <a:gd name="T113" fmla="*/ 28 h 1319"/>
                  <a:gd name="T114" fmla="*/ 818 w 993"/>
                  <a:gd name="T115" fmla="*/ 42 h 1319"/>
                  <a:gd name="T116" fmla="*/ 931 w 993"/>
                  <a:gd name="T117" fmla="*/ 56 h 1319"/>
                  <a:gd name="T118" fmla="*/ 988 w 993"/>
                  <a:gd name="T119" fmla="*/ 85 h 1319"/>
                  <a:gd name="T120" fmla="*/ 988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2"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solidFill>
                    <a:prstClr val="black"/>
                  </a:solidFill>
                </a:endParaRPr>
              </a:p>
            </p:txBody>
          </p:sp>
          <p:sp>
            <p:nvSpPr>
              <p:cNvPr id="173"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4" name="Freeform 41"/>
              <p:cNvSpPr>
                <a:spLocks/>
              </p:cNvSpPr>
              <p:nvPr/>
            </p:nvSpPr>
            <p:spPr bwMode="auto">
              <a:xfrm>
                <a:off x="5262" y="3773"/>
                <a:ext cx="1205" cy="832"/>
              </a:xfrm>
              <a:custGeom>
                <a:avLst/>
                <a:gdLst>
                  <a:gd name="T0" fmla="*/ 723 w 1205"/>
                  <a:gd name="T1" fmla="*/ 70 h 865"/>
                  <a:gd name="T2" fmla="*/ 751 w 1205"/>
                  <a:gd name="T3" fmla="*/ 79 h 865"/>
                  <a:gd name="T4" fmla="*/ 822 w 1205"/>
                  <a:gd name="T5" fmla="*/ 79 h 865"/>
                  <a:gd name="T6" fmla="*/ 865 w 1205"/>
                  <a:gd name="T7" fmla="*/ 87 h 865"/>
                  <a:gd name="T8" fmla="*/ 936 w 1205"/>
                  <a:gd name="T9" fmla="*/ 105 h 865"/>
                  <a:gd name="T10" fmla="*/ 1021 w 1205"/>
                  <a:gd name="T11" fmla="*/ 122 h 865"/>
                  <a:gd name="T12" fmla="*/ 1205 w 1205"/>
                  <a:gd name="T13" fmla="*/ 157 h 865"/>
                  <a:gd name="T14" fmla="*/ 1191 w 1205"/>
                  <a:gd name="T15" fmla="*/ 191 h 865"/>
                  <a:gd name="T16" fmla="*/ 1205 w 1205"/>
                  <a:gd name="T17" fmla="*/ 201 h 865"/>
                  <a:gd name="T18" fmla="*/ 1205 w 1205"/>
                  <a:gd name="T19" fmla="*/ 218 h 865"/>
                  <a:gd name="T20" fmla="*/ 1191 w 1205"/>
                  <a:gd name="T21" fmla="*/ 245 h 865"/>
                  <a:gd name="T22" fmla="*/ 1177 w 1205"/>
                  <a:gd name="T23" fmla="*/ 269 h 865"/>
                  <a:gd name="T24" fmla="*/ 1163 w 1205"/>
                  <a:gd name="T25" fmla="*/ 297 h 865"/>
                  <a:gd name="T26" fmla="*/ 1163 w 1205"/>
                  <a:gd name="T27" fmla="*/ 349 h 865"/>
                  <a:gd name="T28" fmla="*/ 1163 w 1205"/>
                  <a:gd name="T29" fmla="*/ 375 h 865"/>
                  <a:gd name="T30" fmla="*/ 1148 w 1205"/>
                  <a:gd name="T31" fmla="*/ 392 h 865"/>
                  <a:gd name="T32" fmla="*/ 1134 w 1205"/>
                  <a:gd name="T33" fmla="*/ 428 h 865"/>
                  <a:gd name="T34" fmla="*/ 992 w 1205"/>
                  <a:gd name="T35" fmla="*/ 463 h 865"/>
                  <a:gd name="T36" fmla="*/ 950 w 1205"/>
                  <a:gd name="T37" fmla="*/ 530 h 865"/>
                  <a:gd name="T38" fmla="*/ 921 w 1205"/>
                  <a:gd name="T39" fmla="*/ 524 h 865"/>
                  <a:gd name="T40" fmla="*/ 893 w 1205"/>
                  <a:gd name="T41" fmla="*/ 524 h 865"/>
                  <a:gd name="T42" fmla="*/ 851 w 1205"/>
                  <a:gd name="T43" fmla="*/ 524 h 865"/>
                  <a:gd name="T44" fmla="*/ 822 w 1205"/>
                  <a:gd name="T45" fmla="*/ 524 h 865"/>
                  <a:gd name="T46" fmla="*/ 765 w 1205"/>
                  <a:gd name="T47" fmla="*/ 515 h 865"/>
                  <a:gd name="T48" fmla="*/ 737 w 1205"/>
                  <a:gd name="T49" fmla="*/ 515 h 865"/>
                  <a:gd name="T50" fmla="*/ 723 w 1205"/>
                  <a:gd name="T51" fmla="*/ 515 h 865"/>
                  <a:gd name="T52" fmla="*/ 680 w 1205"/>
                  <a:gd name="T53" fmla="*/ 515 h 865"/>
                  <a:gd name="T54" fmla="*/ 652 w 1205"/>
                  <a:gd name="T55" fmla="*/ 506 h 865"/>
                  <a:gd name="T56" fmla="*/ 581 w 1205"/>
                  <a:gd name="T57" fmla="*/ 506 h 865"/>
                  <a:gd name="T58" fmla="*/ 496 w 1205"/>
                  <a:gd name="T59" fmla="*/ 497 h 865"/>
                  <a:gd name="T60" fmla="*/ 468 w 1205"/>
                  <a:gd name="T61" fmla="*/ 497 h 865"/>
                  <a:gd name="T62" fmla="*/ 425 w 1205"/>
                  <a:gd name="T63" fmla="*/ 497 h 865"/>
                  <a:gd name="T64" fmla="*/ 397 w 1205"/>
                  <a:gd name="T65" fmla="*/ 497 h 865"/>
                  <a:gd name="T66" fmla="*/ 312 w 1205"/>
                  <a:gd name="T67" fmla="*/ 489 h 865"/>
                  <a:gd name="T68" fmla="*/ 283 w 1205"/>
                  <a:gd name="T69" fmla="*/ 489 h 865"/>
                  <a:gd name="T70" fmla="*/ 198 w 1205"/>
                  <a:gd name="T71" fmla="*/ 497 h 865"/>
                  <a:gd name="T72" fmla="*/ 113 w 1205"/>
                  <a:gd name="T73" fmla="*/ 497 h 865"/>
                  <a:gd name="T74" fmla="*/ 85 w 1205"/>
                  <a:gd name="T75" fmla="*/ 497 h 865"/>
                  <a:gd name="T76" fmla="*/ 70 w 1205"/>
                  <a:gd name="T77" fmla="*/ 497 h 865"/>
                  <a:gd name="T78" fmla="*/ 42 w 1205"/>
                  <a:gd name="T79" fmla="*/ 497 h 865"/>
                  <a:gd name="T80" fmla="*/ 14 w 1205"/>
                  <a:gd name="T81" fmla="*/ 497 h 865"/>
                  <a:gd name="T82" fmla="*/ 0 w 1205"/>
                  <a:gd name="T83" fmla="*/ 480 h 865"/>
                  <a:gd name="T84" fmla="*/ 28 w 1205"/>
                  <a:gd name="T85" fmla="*/ 445 h 865"/>
                  <a:gd name="T86" fmla="*/ 85 w 1205"/>
                  <a:gd name="T87" fmla="*/ 323 h 865"/>
                  <a:gd name="T88" fmla="*/ 99 w 1205"/>
                  <a:gd name="T89" fmla="*/ 279 h 865"/>
                  <a:gd name="T90" fmla="*/ 113 w 1205"/>
                  <a:gd name="T91" fmla="*/ 253 h 865"/>
                  <a:gd name="T92" fmla="*/ 141 w 1205"/>
                  <a:gd name="T93" fmla="*/ 175 h 865"/>
                  <a:gd name="T94" fmla="*/ 141 w 1205"/>
                  <a:gd name="T95" fmla="*/ 148 h 865"/>
                  <a:gd name="T96" fmla="*/ 141 w 1205"/>
                  <a:gd name="T97" fmla="*/ 122 h 865"/>
                  <a:gd name="T98" fmla="*/ 141 w 1205"/>
                  <a:gd name="T99" fmla="*/ 105 h 865"/>
                  <a:gd name="T100" fmla="*/ 141 w 1205"/>
                  <a:gd name="T101" fmla="*/ 70 h 865"/>
                  <a:gd name="T102" fmla="*/ 269 w 1205"/>
                  <a:gd name="T103" fmla="*/ 61 h 865"/>
                  <a:gd name="T104" fmla="*/ 354 w 1205"/>
                  <a:gd name="T105" fmla="*/ 61 h 865"/>
                  <a:gd name="T106" fmla="*/ 368 w 1205"/>
                  <a:gd name="T107" fmla="*/ 44 h 865"/>
                  <a:gd name="T108" fmla="*/ 368 w 1205"/>
                  <a:gd name="T109" fmla="*/ 13 h 865"/>
                  <a:gd name="T110" fmla="*/ 581 w 1205"/>
                  <a:gd name="T111" fmla="*/ 61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5"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79" name="Freeform 39"/>
              <p:cNvSpPr>
                <a:spLocks/>
              </p:cNvSpPr>
              <p:nvPr/>
            </p:nvSpPr>
            <p:spPr bwMode="auto">
              <a:xfrm>
                <a:off x="2779" y="2823"/>
                <a:ext cx="1065" cy="1148"/>
              </a:xfrm>
              <a:custGeom>
                <a:avLst/>
                <a:gdLst>
                  <a:gd name="T0" fmla="*/ 619 w 1063"/>
                  <a:gd name="T1" fmla="*/ 212 h 1149"/>
                  <a:gd name="T2" fmla="*/ 647 w 1063"/>
                  <a:gd name="T3" fmla="*/ 227 h 1149"/>
                  <a:gd name="T4" fmla="*/ 661 w 1063"/>
                  <a:gd name="T5" fmla="*/ 241 h 1149"/>
                  <a:gd name="T6" fmla="*/ 775 w 1063"/>
                  <a:gd name="T7" fmla="*/ 297 h 1149"/>
                  <a:gd name="T8" fmla="*/ 840 w 1063"/>
                  <a:gd name="T9" fmla="*/ 283 h 1149"/>
                  <a:gd name="T10" fmla="*/ 911 w 1063"/>
                  <a:gd name="T11" fmla="*/ 241 h 1149"/>
                  <a:gd name="T12" fmla="*/ 968 w 1063"/>
                  <a:gd name="T13" fmla="*/ 198 h 1149"/>
                  <a:gd name="T14" fmla="*/ 1067 w 1063"/>
                  <a:gd name="T15" fmla="*/ 184 h 1149"/>
                  <a:gd name="T16" fmla="*/ 1067 w 1063"/>
                  <a:gd name="T17" fmla="*/ 198 h 1149"/>
                  <a:gd name="T18" fmla="*/ 1053 w 1063"/>
                  <a:gd name="T19" fmla="*/ 241 h 1149"/>
                  <a:gd name="T20" fmla="*/ 1039 w 1063"/>
                  <a:gd name="T21" fmla="*/ 283 h 1149"/>
                  <a:gd name="T22" fmla="*/ 1025 w 1063"/>
                  <a:gd name="T23" fmla="*/ 297 h 1149"/>
                  <a:gd name="T24" fmla="*/ 1025 w 1063"/>
                  <a:gd name="T25" fmla="*/ 340 h 1149"/>
                  <a:gd name="T26" fmla="*/ 1025 w 1063"/>
                  <a:gd name="T27" fmla="*/ 368 h 1149"/>
                  <a:gd name="T28" fmla="*/ 1039 w 1063"/>
                  <a:gd name="T29" fmla="*/ 397 h 1149"/>
                  <a:gd name="T30" fmla="*/ 1067 w 1063"/>
                  <a:gd name="T31" fmla="*/ 524 h 1149"/>
                  <a:gd name="T32" fmla="*/ 1081 w 1063"/>
                  <a:gd name="T33" fmla="*/ 567 h 1149"/>
                  <a:gd name="T34" fmla="*/ 1039 w 1063"/>
                  <a:gd name="T35" fmla="*/ 574 h 1149"/>
                  <a:gd name="T36" fmla="*/ 996 w 1063"/>
                  <a:gd name="T37" fmla="*/ 601 h 1149"/>
                  <a:gd name="T38" fmla="*/ 982 w 1063"/>
                  <a:gd name="T39" fmla="*/ 615 h 1149"/>
                  <a:gd name="T40" fmla="*/ 940 w 1063"/>
                  <a:gd name="T41" fmla="*/ 643 h 1149"/>
                  <a:gd name="T42" fmla="*/ 897 w 1063"/>
                  <a:gd name="T43" fmla="*/ 686 h 1149"/>
                  <a:gd name="T44" fmla="*/ 789 w 1063"/>
                  <a:gd name="T45" fmla="*/ 799 h 1149"/>
                  <a:gd name="T46" fmla="*/ 746 w 1063"/>
                  <a:gd name="T47" fmla="*/ 870 h 1149"/>
                  <a:gd name="T48" fmla="*/ 718 w 1063"/>
                  <a:gd name="T49" fmla="*/ 913 h 1149"/>
                  <a:gd name="T50" fmla="*/ 505 w 1063"/>
                  <a:gd name="T51" fmla="*/ 1083 h 1149"/>
                  <a:gd name="T52" fmla="*/ 377 w 1063"/>
                  <a:gd name="T53" fmla="*/ 1140 h 1149"/>
                  <a:gd name="T54" fmla="*/ 349 w 1063"/>
                  <a:gd name="T55" fmla="*/ 1083 h 1149"/>
                  <a:gd name="T56" fmla="*/ 255 w 1063"/>
                  <a:gd name="T57" fmla="*/ 969 h 1149"/>
                  <a:gd name="T58" fmla="*/ 241 w 1063"/>
                  <a:gd name="T59" fmla="*/ 941 h 1149"/>
                  <a:gd name="T60" fmla="*/ 241 w 1063"/>
                  <a:gd name="T61" fmla="*/ 941 h 1149"/>
                  <a:gd name="T62" fmla="*/ 241 w 1063"/>
                  <a:gd name="T63" fmla="*/ 927 h 1149"/>
                  <a:gd name="T64" fmla="*/ 227 w 1063"/>
                  <a:gd name="T65" fmla="*/ 913 h 1149"/>
                  <a:gd name="T66" fmla="*/ 227 w 1063"/>
                  <a:gd name="T67" fmla="*/ 913 h 1149"/>
                  <a:gd name="T68" fmla="*/ 212 w 1063"/>
                  <a:gd name="T69" fmla="*/ 898 h 1149"/>
                  <a:gd name="T70" fmla="*/ 170 w 1063"/>
                  <a:gd name="T71" fmla="*/ 870 h 1149"/>
                  <a:gd name="T72" fmla="*/ 113 w 1063"/>
                  <a:gd name="T73" fmla="*/ 870 h 1149"/>
                  <a:gd name="T74" fmla="*/ 71 w 1063"/>
                  <a:gd name="T75" fmla="*/ 856 h 1149"/>
                  <a:gd name="T76" fmla="*/ 14 w 1063"/>
                  <a:gd name="T77" fmla="*/ 842 h 1149"/>
                  <a:gd name="T78" fmla="*/ 14 w 1063"/>
                  <a:gd name="T79" fmla="*/ 813 h 1149"/>
                  <a:gd name="T80" fmla="*/ 28 w 1063"/>
                  <a:gd name="T81" fmla="*/ 757 h 1149"/>
                  <a:gd name="T82" fmla="*/ 71 w 1063"/>
                  <a:gd name="T83" fmla="*/ 629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7 w 1063"/>
                  <a:gd name="T103" fmla="*/ 42 h 1149"/>
                  <a:gd name="T104" fmla="*/ 448 w 1063"/>
                  <a:gd name="T105" fmla="*/ 0 h 1149"/>
                  <a:gd name="T106" fmla="*/ 505 w 1063"/>
                  <a:gd name="T107" fmla="*/ 71 h 1149"/>
                  <a:gd name="T108" fmla="*/ 533 w 1063"/>
                  <a:gd name="T109" fmla="*/ 113 h 1149"/>
                  <a:gd name="T110" fmla="*/ 548 w 1063"/>
                  <a:gd name="T111" fmla="*/ 127 h 1149"/>
                  <a:gd name="T112" fmla="*/ 576 w 1063"/>
                  <a:gd name="T113" fmla="*/ 156 h 1149"/>
                  <a:gd name="T114" fmla="*/ 576 w 1063"/>
                  <a:gd name="T115" fmla="*/ 156 h 1149"/>
                  <a:gd name="T116" fmla="*/ 590 w 1063"/>
                  <a:gd name="T117" fmla="*/ 184 h 1149"/>
                  <a:gd name="T118" fmla="*/ 619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80"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81"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82"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solidFill>
                    <a:prstClr val="black"/>
                  </a:solidFill>
                </a:endParaRPr>
              </a:p>
            </p:txBody>
          </p:sp>
          <p:sp>
            <p:nvSpPr>
              <p:cNvPr id="183"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grpSp>
        <p:sp>
          <p:nvSpPr>
            <p:cNvPr id="132" name="Text Box 33"/>
            <p:cNvSpPr txBox="1">
              <a:spLocks noChangeArrowheads="1"/>
            </p:cNvSpPr>
            <p:nvPr/>
          </p:nvSpPr>
          <p:spPr bwMode="auto">
            <a:xfrm>
              <a:off x="2800" y="1478"/>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3" name="Text Box 32"/>
            <p:cNvSpPr txBox="1">
              <a:spLocks noChangeArrowheads="1"/>
            </p:cNvSpPr>
            <p:nvPr/>
          </p:nvSpPr>
          <p:spPr bwMode="auto">
            <a:xfrm>
              <a:off x="4262" y="977"/>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4" name="Text Box 31"/>
            <p:cNvSpPr txBox="1">
              <a:spLocks noChangeArrowheads="1"/>
            </p:cNvSpPr>
            <p:nvPr/>
          </p:nvSpPr>
          <p:spPr bwMode="auto">
            <a:xfrm>
              <a:off x="1232" y="24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5" name="Text Box 30"/>
            <p:cNvSpPr txBox="1">
              <a:spLocks noChangeArrowheads="1"/>
            </p:cNvSpPr>
            <p:nvPr/>
          </p:nvSpPr>
          <p:spPr bwMode="auto">
            <a:xfrm>
              <a:off x="2522" y="26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6" name="Text Box 29"/>
            <p:cNvSpPr txBox="1">
              <a:spLocks noChangeArrowheads="1"/>
            </p:cNvSpPr>
            <p:nvPr/>
          </p:nvSpPr>
          <p:spPr bwMode="auto">
            <a:xfrm>
              <a:off x="3504" y="215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7" name="Text Box 28"/>
            <p:cNvSpPr txBox="1">
              <a:spLocks noChangeArrowheads="1"/>
            </p:cNvSpPr>
            <p:nvPr/>
          </p:nvSpPr>
          <p:spPr bwMode="auto">
            <a:xfrm>
              <a:off x="4299" y="196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39" name="Text Box 27"/>
            <p:cNvSpPr txBox="1">
              <a:spLocks noChangeArrowheads="1"/>
            </p:cNvSpPr>
            <p:nvPr/>
          </p:nvSpPr>
          <p:spPr bwMode="auto">
            <a:xfrm>
              <a:off x="4929" y="167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140" name="Text Box 26"/>
            <p:cNvSpPr txBox="1">
              <a:spLocks noChangeArrowheads="1"/>
            </p:cNvSpPr>
            <p:nvPr/>
          </p:nvSpPr>
          <p:spPr bwMode="auto">
            <a:xfrm>
              <a:off x="994" y="3524"/>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1" name="Text Box 25"/>
            <p:cNvSpPr txBox="1">
              <a:spLocks noChangeArrowheads="1"/>
            </p:cNvSpPr>
            <p:nvPr/>
          </p:nvSpPr>
          <p:spPr bwMode="auto">
            <a:xfrm>
              <a:off x="2880"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2" name="Text Box 24"/>
            <p:cNvSpPr txBox="1">
              <a:spLocks noChangeArrowheads="1"/>
            </p:cNvSpPr>
            <p:nvPr/>
          </p:nvSpPr>
          <p:spPr bwMode="auto">
            <a:xfrm>
              <a:off x="3781" y="310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3" name="Text Box 23"/>
            <p:cNvSpPr txBox="1">
              <a:spLocks noChangeArrowheads="1"/>
            </p:cNvSpPr>
            <p:nvPr/>
          </p:nvSpPr>
          <p:spPr bwMode="auto">
            <a:xfrm>
              <a:off x="4861" y="2425"/>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4" name="Text Box 21"/>
            <p:cNvSpPr txBox="1">
              <a:spLocks noChangeArrowheads="1"/>
            </p:cNvSpPr>
            <p:nvPr/>
          </p:nvSpPr>
          <p:spPr bwMode="auto">
            <a:xfrm>
              <a:off x="1175" y="5158"/>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5" name="Text Box 20"/>
            <p:cNvSpPr txBox="1">
              <a:spLocks noChangeArrowheads="1"/>
            </p:cNvSpPr>
            <p:nvPr/>
          </p:nvSpPr>
          <p:spPr bwMode="auto">
            <a:xfrm>
              <a:off x="1839" y="377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6" name="Text Box 19"/>
            <p:cNvSpPr txBox="1">
              <a:spLocks noChangeArrowheads="1"/>
            </p:cNvSpPr>
            <p:nvPr/>
          </p:nvSpPr>
          <p:spPr bwMode="auto">
            <a:xfrm>
              <a:off x="2116" y="444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900" b="1">
                  <a:solidFill>
                    <a:srgbClr val="000000"/>
                  </a:solidFill>
                  <a:latin typeface="Meiryo UI" pitchFamily="50" charset="-128"/>
                  <a:ea typeface="Meiryo UI" pitchFamily="50" charset="-128"/>
                  <a:cs typeface="Meiryo UI" pitchFamily="50" charset="-128"/>
                </a:rPr>
                <a:t>大正区</a:t>
              </a:r>
              <a:endParaRPr lang="ja-JP" altLang="en-US" sz="1000" b="1">
                <a:solidFill>
                  <a:prstClr val="black"/>
                </a:solidFill>
                <a:latin typeface="Meiryo UI" pitchFamily="50" charset="-128"/>
                <a:ea typeface="Meiryo UI" pitchFamily="50" charset="-128"/>
                <a:cs typeface="Meiryo UI" pitchFamily="50" charset="-128"/>
              </a:endParaRPr>
            </a:p>
          </p:txBody>
        </p:sp>
        <p:sp>
          <p:nvSpPr>
            <p:cNvPr id="147" name="Text Box 18"/>
            <p:cNvSpPr txBox="1">
              <a:spLocks noChangeArrowheads="1"/>
            </p:cNvSpPr>
            <p:nvPr/>
          </p:nvSpPr>
          <p:spPr bwMode="auto">
            <a:xfrm>
              <a:off x="2997" y="452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8" name="Text Box 17"/>
            <p:cNvSpPr txBox="1">
              <a:spLocks noChangeArrowheads="1"/>
            </p:cNvSpPr>
            <p:nvPr/>
          </p:nvSpPr>
          <p:spPr bwMode="auto">
            <a:xfrm>
              <a:off x="3151" y="378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49" name="Text Box 16"/>
            <p:cNvSpPr txBox="1">
              <a:spLocks noChangeArrowheads="1"/>
            </p:cNvSpPr>
            <p:nvPr/>
          </p:nvSpPr>
          <p:spPr bwMode="auto">
            <a:xfrm>
              <a:off x="3889" y="3708"/>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0" name="Text Box 15"/>
            <p:cNvSpPr txBox="1">
              <a:spLocks noChangeArrowheads="1"/>
            </p:cNvSpPr>
            <p:nvPr/>
          </p:nvSpPr>
          <p:spPr bwMode="auto">
            <a:xfrm>
              <a:off x="4817"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1" name="Text Box 14"/>
            <p:cNvSpPr txBox="1">
              <a:spLocks noChangeArrowheads="1"/>
            </p:cNvSpPr>
            <p:nvPr/>
          </p:nvSpPr>
          <p:spPr bwMode="auto">
            <a:xfrm>
              <a:off x="4716" y="3973"/>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2"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3" name="Text Box 12"/>
            <p:cNvSpPr txBox="1">
              <a:spLocks noChangeArrowheads="1"/>
            </p:cNvSpPr>
            <p:nvPr/>
          </p:nvSpPr>
          <p:spPr bwMode="auto">
            <a:xfrm>
              <a:off x="3623" y="471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4" name="Text Box 11"/>
            <p:cNvSpPr txBox="1">
              <a:spLocks noChangeArrowheads="1"/>
            </p:cNvSpPr>
            <p:nvPr/>
          </p:nvSpPr>
          <p:spPr bwMode="auto">
            <a:xfrm>
              <a:off x="4104" y="5398"/>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5" name="Text Box 10"/>
            <p:cNvSpPr txBox="1">
              <a:spLocks noChangeArrowheads="1"/>
            </p:cNvSpPr>
            <p:nvPr/>
          </p:nvSpPr>
          <p:spPr bwMode="auto">
            <a:xfrm>
              <a:off x="5087" y="545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sp>
          <p:nvSpPr>
            <p:cNvPr id="156"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solidFill>
                  <a:prstClr val="black"/>
                </a:solidFill>
                <a:latin typeface="Meiryo UI" pitchFamily="50" charset="-128"/>
                <a:ea typeface="Meiryo UI" pitchFamily="50" charset="-128"/>
                <a:cs typeface="Meiryo UI" pitchFamily="50" charset="-128"/>
              </a:endParaRPr>
            </a:p>
          </p:txBody>
        </p:sp>
      </p:grpSp>
      <p:sp>
        <p:nvSpPr>
          <p:cNvPr id="184" name="Text Box 6"/>
          <p:cNvSpPr txBox="1">
            <a:spLocks noChangeAspect="1" noChangeArrowheads="1"/>
          </p:cNvSpPr>
          <p:nvPr/>
        </p:nvSpPr>
        <p:spPr bwMode="auto">
          <a:xfrm>
            <a:off x="1323966" y="3659504"/>
            <a:ext cx="576000" cy="23032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第一区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5" name="Text Box 6"/>
          <p:cNvSpPr txBox="1">
            <a:spLocks noChangeAspect="1" noChangeArrowheads="1"/>
          </p:cNvSpPr>
          <p:nvPr/>
        </p:nvSpPr>
        <p:spPr bwMode="auto">
          <a:xfrm>
            <a:off x="2444599" y="3962500"/>
            <a:ext cx="576000" cy="23032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第二区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6" name="Text Box 6"/>
          <p:cNvSpPr txBox="1">
            <a:spLocks noChangeAspect="1" noChangeArrowheads="1"/>
          </p:cNvSpPr>
          <p:nvPr/>
        </p:nvSpPr>
        <p:spPr bwMode="auto">
          <a:xfrm>
            <a:off x="3115255" y="4181949"/>
            <a:ext cx="576000" cy="23032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第三区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7" name="Text Box 6"/>
          <p:cNvSpPr txBox="1">
            <a:spLocks noChangeAspect="1" noChangeArrowheads="1"/>
          </p:cNvSpPr>
          <p:nvPr/>
        </p:nvSpPr>
        <p:spPr bwMode="auto">
          <a:xfrm>
            <a:off x="1390326" y="4562386"/>
            <a:ext cx="576000" cy="23032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第四区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8" name="Text Box 6"/>
          <p:cNvSpPr txBox="1">
            <a:spLocks noChangeAspect="1" noChangeArrowheads="1"/>
          </p:cNvSpPr>
          <p:nvPr/>
        </p:nvSpPr>
        <p:spPr bwMode="auto">
          <a:xfrm>
            <a:off x="1668634" y="5848880"/>
            <a:ext cx="576000" cy="23032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第五区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89" name="Text Box 6"/>
          <p:cNvSpPr txBox="1">
            <a:spLocks noChangeAspect="1" noChangeArrowheads="1"/>
          </p:cNvSpPr>
          <p:nvPr/>
        </p:nvSpPr>
        <p:spPr bwMode="auto">
          <a:xfrm>
            <a:off x="2855836" y="5358138"/>
            <a:ext cx="576000" cy="230320"/>
          </a:xfrm>
          <a:prstGeom prst="rect">
            <a:avLst/>
          </a:prstGeom>
          <a:solidFill>
            <a:srgbClr val="FFFFFF"/>
          </a:solidFill>
          <a:ln w="9525">
            <a:solidFill>
              <a:srgbClr val="000000"/>
            </a:solidFill>
            <a:miter lim="800000"/>
            <a:headEnd/>
            <a:tailEnd/>
          </a:ln>
        </p:spPr>
        <p:txBody>
          <a:bodyPr lIns="74295" tIns="8890" rIns="74295" bIns="889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1100" dirty="0" smtClean="0">
                <a:solidFill>
                  <a:prstClr val="black"/>
                </a:solidFill>
                <a:latin typeface="Meiryo UI" pitchFamily="50" charset="-128"/>
                <a:ea typeface="Meiryo UI" pitchFamily="50" charset="-128"/>
                <a:cs typeface="Meiryo UI" pitchFamily="50" charset="-128"/>
              </a:rPr>
              <a:t>第六区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75" name="正方形/長方形 74"/>
          <p:cNvSpPr/>
          <p:nvPr/>
        </p:nvSpPr>
        <p:spPr>
          <a:xfrm>
            <a:off x="-4882" y="-3832"/>
            <a:ext cx="9910882"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８　区割り試案ごとの比較　</a:t>
            </a:r>
            <a:r>
              <a:rPr lang="ja-JP" altLang="en-US" sz="2000" b="1" dirty="0">
                <a:solidFill>
                  <a:prstClr val="black"/>
                </a:solidFill>
                <a:latin typeface="Meiryo UI" pitchFamily="50" charset="-128"/>
                <a:ea typeface="Meiryo UI" pitchFamily="50" charset="-128"/>
                <a:cs typeface="Meiryo UI" pitchFamily="50" charset="-128"/>
              </a:rPr>
              <a:t>～特別区のすがた～</a:t>
            </a:r>
          </a:p>
        </p:txBody>
      </p:sp>
      <p:sp>
        <p:nvSpPr>
          <p:cNvPr id="69" name="正方形/長方形 27"/>
          <p:cNvSpPr>
            <a:spLocks noChangeArrowheads="1"/>
          </p:cNvSpPr>
          <p:nvPr/>
        </p:nvSpPr>
        <p:spPr bwMode="auto">
          <a:xfrm>
            <a:off x="8874125" y="-1373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a:t>
            </a:r>
            <a:r>
              <a:rPr lang="ja-JP" altLang="en-US" sz="1100" b="1" dirty="0">
                <a:solidFill>
                  <a:srgbClr val="000000"/>
                </a:solidFill>
                <a:latin typeface="Meiryo UI" pitchFamily="50" charset="-128"/>
                <a:ea typeface="Meiryo UI" pitchFamily="50" charset="-128"/>
                <a:cs typeface="Meiryo UI" pitchFamily="50" charset="-128"/>
              </a:rPr>
              <a:t>３</a:t>
            </a:r>
          </a:p>
        </p:txBody>
      </p:sp>
      <p:sp>
        <p:nvSpPr>
          <p:cNvPr id="76" name="テキスト ボックス 75"/>
          <p:cNvSpPr txBox="1"/>
          <p:nvPr/>
        </p:nvSpPr>
        <p:spPr>
          <a:xfrm>
            <a:off x="186866" y="2302630"/>
            <a:ext cx="2616556"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第一区～第六区は仮称</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北に位置する区から順に番号を付番</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3596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60512" y="980728"/>
            <a:ext cx="8856984" cy="5184576"/>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endParaRPr lang="en-US" altLang="ja-JP" sz="2000" b="0" dirty="0">
              <a:solidFill>
                <a:prstClr val="black"/>
              </a:solidFill>
              <a:latin typeface="Meiryo UI" pitchFamily="50" charset="-128"/>
              <a:ea typeface="Meiryo UI" pitchFamily="50" charset="-128"/>
              <a:cs typeface="Meiryo UI" pitchFamily="50" charset="-128"/>
            </a:endParaRPr>
          </a:p>
        </p:txBody>
      </p:sp>
      <p:sp>
        <p:nvSpPr>
          <p:cNvPr id="9" name="タイトル 1"/>
          <p:cNvSpPr txBox="1">
            <a:spLocks/>
          </p:cNvSpPr>
          <p:nvPr/>
        </p:nvSpPr>
        <p:spPr>
          <a:xfrm>
            <a:off x="848544" y="40922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目　　次</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正方形/長方形 9"/>
          <p:cNvSpPr/>
          <p:nvPr/>
        </p:nvSpPr>
        <p:spPr>
          <a:xfrm>
            <a:off x="4048872" y="2420888"/>
            <a:ext cx="52246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a:solidFill>
                  <a:prstClr val="black"/>
                </a:solidFill>
                <a:latin typeface="Meiryo UI" pitchFamily="50" charset="-128"/>
                <a:ea typeface="Meiryo UI" pitchFamily="50" charset="-128"/>
                <a:cs typeface="Meiryo UI" pitchFamily="50" charset="-128"/>
              </a:rPr>
              <a:t>　</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３</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1" name="正方形/長方形 10"/>
          <p:cNvSpPr/>
          <p:nvPr/>
        </p:nvSpPr>
        <p:spPr>
          <a:xfrm>
            <a:off x="2792760" y="1175844"/>
            <a:ext cx="64807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１　</a:t>
            </a:r>
            <a:endParaRPr lang="en-US" altLang="ja-JP" sz="2000" b="0" dirty="0" smtClean="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4048872" y="1787731"/>
            <a:ext cx="52246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２</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3130307" y="3009085"/>
            <a:ext cx="61431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７</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4" name="正方形/長方形 13"/>
          <p:cNvSpPr/>
          <p:nvPr/>
        </p:nvSpPr>
        <p:spPr>
          <a:xfrm>
            <a:off x="549290" y="1185745"/>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a:solidFill>
                  <a:prstClr val="black"/>
                </a:solidFill>
                <a:latin typeface="Meiryo UI" pitchFamily="50" charset="-128"/>
                <a:ea typeface="Meiryo UI" pitchFamily="50" charset="-128"/>
                <a:cs typeface="Meiryo UI" pitchFamily="50" charset="-128"/>
              </a:rPr>
              <a:t>１　素案の位置づけ</a:t>
            </a:r>
          </a:p>
        </p:txBody>
      </p:sp>
      <p:sp>
        <p:nvSpPr>
          <p:cNvPr id="15" name="正方形/長方形 14"/>
          <p:cNvSpPr/>
          <p:nvPr/>
        </p:nvSpPr>
        <p:spPr>
          <a:xfrm>
            <a:off x="549290" y="1800168"/>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a:solidFill>
                  <a:prstClr val="black"/>
                </a:solidFill>
                <a:latin typeface="Meiryo UI" pitchFamily="50" charset="-128"/>
                <a:ea typeface="Meiryo UI" pitchFamily="50" charset="-128"/>
                <a:cs typeface="Meiryo UI" pitchFamily="50" charset="-128"/>
              </a:rPr>
              <a:t>２　特別区設置に</a:t>
            </a:r>
            <a:r>
              <a:rPr lang="ja-JP" altLang="en-US" sz="2000" dirty="0" smtClean="0">
                <a:solidFill>
                  <a:prstClr val="black"/>
                </a:solidFill>
                <a:latin typeface="Meiryo UI" pitchFamily="50" charset="-128"/>
                <a:ea typeface="Meiryo UI" pitchFamily="50" charset="-128"/>
                <a:cs typeface="Meiryo UI" pitchFamily="50" charset="-128"/>
              </a:rPr>
              <a:t>より</a:t>
            </a:r>
            <a:r>
              <a:rPr lang="ja-JP" altLang="en-US" sz="2000" dirty="0">
                <a:solidFill>
                  <a:prstClr val="black"/>
                </a:solidFill>
                <a:latin typeface="Meiryo UI" pitchFamily="50" charset="-128"/>
                <a:ea typeface="Meiryo UI" pitchFamily="50" charset="-128"/>
                <a:cs typeface="Meiryo UI" pitchFamily="50" charset="-128"/>
              </a:rPr>
              <a:t>めざす</a:t>
            </a:r>
            <a:r>
              <a:rPr lang="ja-JP" altLang="en-US" sz="2000" dirty="0" smtClean="0">
                <a:solidFill>
                  <a:prstClr val="black"/>
                </a:solidFill>
                <a:latin typeface="Meiryo UI" pitchFamily="50" charset="-128"/>
                <a:ea typeface="Meiryo UI" pitchFamily="50" charset="-128"/>
                <a:cs typeface="Meiryo UI" pitchFamily="50" charset="-128"/>
              </a:rPr>
              <a:t>もの</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549290" y="2414591"/>
            <a:ext cx="735603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latin typeface="Meiryo UI" pitchFamily="50" charset="-128"/>
                <a:ea typeface="Meiryo UI" pitchFamily="50" charset="-128"/>
                <a:cs typeface="Meiryo UI" pitchFamily="50" charset="-128"/>
              </a:rPr>
              <a:t>３　大阪における特別区</a:t>
            </a:r>
            <a:r>
              <a:rPr lang="ja-JP" altLang="en-US" sz="2000" dirty="0" smtClean="0">
                <a:solidFill>
                  <a:prstClr val="black"/>
                </a:solidFill>
                <a:latin typeface="Meiryo UI" pitchFamily="50" charset="-128"/>
                <a:ea typeface="Meiryo UI" pitchFamily="50" charset="-128"/>
                <a:cs typeface="Meiryo UI" pitchFamily="50" charset="-128"/>
              </a:rPr>
              <a:t>制度</a:t>
            </a:r>
            <a:r>
              <a:rPr lang="ja-JP" altLang="en-US" sz="2000" b="1" dirty="0">
                <a:solidFill>
                  <a:prstClr val="black"/>
                </a:solidFill>
                <a:latin typeface="Meiryo UI" pitchFamily="50" charset="-128"/>
                <a:ea typeface="Meiryo UI" pitchFamily="50" charset="-128"/>
                <a:cs typeface="Meiryo UI" pitchFamily="50" charset="-128"/>
              </a:rPr>
              <a:t>　</a:t>
            </a:r>
            <a:r>
              <a:rPr lang="ja-JP" altLang="en-US" sz="1700" dirty="0">
                <a:solidFill>
                  <a:prstClr val="black"/>
                </a:solidFill>
                <a:latin typeface="Meiryo UI" pitchFamily="50" charset="-128"/>
                <a:ea typeface="Meiryo UI" pitchFamily="50" charset="-128"/>
                <a:cs typeface="Meiryo UI" pitchFamily="50" charset="-128"/>
              </a:rPr>
              <a:t>～広域機能一元化の意義・効果</a:t>
            </a:r>
            <a:r>
              <a:rPr lang="ja-JP" altLang="en-US" sz="1700" dirty="0" smtClean="0">
                <a:solidFill>
                  <a:prstClr val="black"/>
                </a:solidFill>
                <a:latin typeface="Meiryo UI" pitchFamily="50" charset="-128"/>
                <a:ea typeface="Meiryo UI" pitchFamily="50" charset="-128"/>
                <a:cs typeface="Meiryo UI" pitchFamily="50" charset="-128"/>
              </a:rPr>
              <a:t>～</a:t>
            </a:r>
            <a:endParaRPr lang="ja-JP" altLang="en-US" sz="1700" dirty="0">
              <a:solidFill>
                <a:prstClr val="black"/>
              </a:solidFill>
              <a:latin typeface="Meiryo UI" pitchFamily="50" charset="-128"/>
              <a:ea typeface="Meiryo UI" pitchFamily="50" charset="-128"/>
              <a:cs typeface="Meiryo UI" pitchFamily="50" charset="-128"/>
            </a:endParaRPr>
          </a:p>
        </p:txBody>
      </p:sp>
      <p:sp>
        <p:nvSpPr>
          <p:cNvPr id="17" name="正方形/長方形 16"/>
          <p:cNvSpPr/>
          <p:nvPr/>
        </p:nvSpPr>
        <p:spPr>
          <a:xfrm>
            <a:off x="549290" y="3029014"/>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a:solidFill>
                  <a:prstClr val="black"/>
                </a:solidFill>
                <a:latin typeface="Meiryo UI" pitchFamily="50" charset="-128"/>
                <a:ea typeface="Meiryo UI" pitchFamily="50" charset="-128"/>
                <a:cs typeface="Meiryo UI" pitchFamily="50" charset="-128"/>
              </a:rPr>
              <a:t>４　広域機能一元化による</a:t>
            </a:r>
            <a:r>
              <a:rPr lang="ja-JP" altLang="en-US" sz="2000" dirty="0" smtClean="0">
                <a:solidFill>
                  <a:prstClr val="black"/>
                </a:solidFill>
                <a:latin typeface="Meiryo UI" pitchFamily="50" charset="-128"/>
                <a:ea typeface="Meiryo UI" pitchFamily="50" charset="-128"/>
                <a:cs typeface="Meiryo UI" pitchFamily="50" charset="-128"/>
              </a:rPr>
              <a:t>効果</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549290" y="3643437"/>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５　大阪における特別区制度　</a:t>
            </a:r>
            <a:r>
              <a:rPr lang="ja-JP" altLang="en-US" sz="1700" dirty="0">
                <a:solidFill>
                  <a:prstClr val="black"/>
                </a:solidFill>
                <a:latin typeface="Meiryo UI" pitchFamily="50" charset="-128"/>
                <a:ea typeface="Meiryo UI" pitchFamily="50" charset="-128"/>
                <a:cs typeface="Meiryo UI" pitchFamily="50" charset="-128"/>
              </a:rPr>
              <a:t>～特別</a:t>
            </a:r>
            <a:r>
              <a:rPr lang="ja-JP" altLang="en-US" sz="1700" dirty="0" smtClean="0">
                <a:solidFill>
                  <a:prstClr val="black"/>
                </a:solidFill>
                <a:latin typeface="Meiryo UI" pitchFamily="50" charset="-128"/>
                <a:ea typeface="Meiryo UI" pitchFamily="50" charset="-128"/>
                <a:cs typeface="Meiryo UI" pitchFamily="50" charset="-128"/>
              </a:rPr>
              <a:t>区設置</a:t>
            </a:r>
            <a:r>
              <a:rPr lang="ja-JP" altLang="en-US" sz="1700" dirty="0">
                <a:solidFill>
                  <a:prstClr val="black"/>
                </a:solidFill>
                <a:latin typeface="Meiryo UI" pitchFamily="50" charset="-128"/>
                <a:ea typeface="Meiryo UI" pitchFamily="50" charset="-128"/>
                <a:cs typeface="Meiryo UI" pitchFamily="50" charset="-128"/>
              </a:rPr>
              <a:t>の意義・効果～</a:t>
            </a:r>
          </a:p>
        </p:txBody>
      </p:sp>
      <p:sp>
        <p:nvSpPr>
          <p:cNvPr id="19" name="正方形/長方形 18"/>
          <p:cNvSpPr/>
          <p:nvPr/>
        </p:nvSpPr>
        <p:spPr>
          <a:xfrm>
            <a:off x="4208329" y="3645024"/>
            <a:ext cx="50763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１０</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549290" y="4257860"/>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６　特別区の設置による</a:t>
            </a:r>
            <a:r>
              <a:rPr lang="ja-JP" altLang="en-US" sz="2000" dirty="0" smtClean="0">
                <a:solidFill>
                  <a:prstClr val="black"/>
                </a:solidFill>
                <a:latin typeface="Meiryo UI" pitchFamily="50" charset="-128"/>
                <a:ea typeface="Meiryo UI" pitchFamily="50" charset="-128"/>
                <a:cs typeface="Meiryo UI" pitchFamily="50" charset="-128"/>
              </a:rPr>
              <a:t>効果</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3872880" y="4280963"/>
            <a:ext cx="5423043"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１３</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2" name="正方形/長方形 21"/>
          <p:cNvSpPr/>
          <p:nvPr/>
        </p:nvSpPr>
        <p:spPr>
          <a:xfrm>
            <a:off x="549290" y="4872281"/>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７　制度設計のポイント</a:t>
            </a:r>
          </a:p>
        </p:txBody>
      </p:sp>
      <p:sp>
        <p:nvSpPr>
          <p:cNvPr id="23" name="正方形/長方形 22"/>
          <p:cNvSpPr/>
          <p:nvPr/>
        </p:nvSpPr>
        <p:spPr>
          <a:xfrm>
            <a:off x="3161594" y="4878712"/>
            <a:ext cx="61231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１９</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4" name="正方形/長方形 23"/>
          <p:cNvSpPr/>
          <p:nvPr/>
        </p:nvSpPr>
        <p:spPr>
          <a:xfrm>
            <a:off x="549290" y="5502573"/>
            <a:ext cx="41126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８　区割り試案ごとの比較</a:t>
            </a:r>
          </a:p>
        </p:txBody>
      </p:sp>
      <p:sp>
        <p:nvSpPr>
          <p:cNvPr id="25" name="正方形/長方形 24"/>
          <p:cNvSpPr/>
          <p:nvPr/>
        </p:nvSpPr>
        <p:spPr>
          <a:xfrm>
            <a:off x="3161594" y="5509004"/>
            <a:ext cx="6134329"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２７</a:t>
            </a:r>
            <a:endParaRPr lang="ja-JP" altLang="en-US" sz="2000" b="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0391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44"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a:t>
            </a:r>
            <a:r>
              <a:rPr lang="ja-JP" altLang="en-US" sz="2000" b="1" dirty="0">
                <a:solidFill>
                  <a:prstClr val="black"/>
                </a:solidFill>
                <a:latin typeface="Meiryo UI" pitchFamily="50" charset="-128"/>
                <a:ea typeface="Meiryo UI" pitchFamily="50" charset="-128"/>
                <a:cs typeface="Meiryo UI" pitchFamily="50" charset="-128"/>
              </a:rPr>
              <a:t>素案</a:t>
            </a:r>
            <a:r>
              <a:rPr lang="ja-JP" altLang="en-US" sz="2000" b="1" dirty="0" smtClean="0">
                <a:solidFill>
                  <a:prstClr val="black"/>
                </a:solidFill>
                <a:latin typeface="Meiryo UI" pitchFamily="50" charset="-128"/>
                <a:ea typeface="Meiryo UI" pitchFamily="50" charset="-128"/>
                <a:cs typeface="Meiryo UI" pitchFamily="50" charset="-128"/>
              </a:rPr>
              <a:t>の位置づけ</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396891" y="617538"/>
            <a:ext cx="9149415" cy="6051822"/>
          </a:xfrm>
          <a:prstGeom prst="rect">
            <a:avLst/>
          </a:prstGeom>
          <a:solidFill>
            <a:schemeClr val="accent3">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anchor="t" anchorCtr="0"/>
          <a:lstStyle>
            <a:lvl1pPr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en-US" altLang="ja-JP" sz="10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 ■本素案は、知事・市長の制度設計に係る指示を踏まえ、</a:t>
            </a:r>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行政的</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に調査分析を</a:t>
            </a:r>
            <a:endParaRPr lang="en-US" altLang="ja-JP"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　 </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行い、各部局の協力を得て、副首都推進局においてとりまとめたもの</a:t>
            </a:r>
            <a:endParaRPr lang="en-US" altLang="ja-JP"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endParaRPr lang="en-US" altLang="ja-JP" sz="12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endParaRPr lang="en-US" altLang="ja-JP" sz="1200" dirty="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pPr>
              <a:lnSpc>
                <a:spcPts val="125"/>
              </a:lnSpc>
            </a:pPr>
            <a:r>
              <a:rPr lang="ja-JP" altLang="en-US" sz="1500" dirty="0">
                <a:solidFill>
                  <a:srgbClr val="000000"/>
                </a:solidFill>
                <a:latin typeface="ＭＳ Ｐゴシック" charset="-128"/>
                <a:ea typeface="Meiryo UI" pitchFamily="50" charset="-128"/>
                <a:cs typeface="Meiryo UI" pitchFamily="50" charset="-128"/>
              </a:rPr>
              <a:t>　　　　　　　　　　　</a:t>
            </a:r>
            <a:endParaRPr lang="en-US" altLang="ja-JP" sz="800" dirty="0">
              <a:solidFill>
                <a:srgbClr val="000000"/>
              </a:solidFill>
              <a:latin typeface="ＭＳ Ｐゴシック" charset="-128"/>
              <a:ea typeface="Meiryo UI" pitchFamily="50" charset="-128"/>
              <a:cs typeface="Meiryo UI" pitchFamily="50" charset="-128"/>
            </a:endParaRPr>
          </a:p>
          <a:p>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 ■</a:t>
            </a:r>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制度設計の主体</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は、大都市制度（特別区設置）協議会</a:t>
            </a:r>
            <a:endParaRPr lang="en-US" altLang="ja-JP" sz="1900" dirty="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endParaRPr lang="en-US" altLang="ja-JP" sz="1200" dirty="0" smtClean="0">
              <a:solidFill>
                <a:srgbClr val="000000"/>
              </a:solidFill>
              <a:latin typeface="ＭＳ Ｐゴシック" charset="-128"/>
              <a:ea typeface="Meiryo UI" pitchFamily="50" charset="-128"/>
              <a:cs typeface="Meiryo UI" pitchFamily="50" charset="-128"/>
            </a:endParaRPr>
          </a:p>
          <a:p>
            <a:endParaRPr lang="en-US" altLang="ja-JP" sz="1200" dirty="0">
              <a:solidFill>
                <a:srgbClr val="000000"/>
              </a:solidFill>
              <a:latin typeface="ＭＳ Ｐゴシック" charset="-128"/>
              <a:ea typeface="Meiryo UI" pitchFamily="50" charset="-128"/>
              <a:cs typeface="Meiryo UI" pitchFamily="50" charset="-128"/>
            </a:endParaRPr>
          </a:p>
          <a:p>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 ■本素案をもとに、大都市制度（特別区設置）協議会においてご議論いただき、</a:t>
            </a:r>
            <a:endParaRPr lang="en-US" altLang="ja-JP"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　</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 特別区設置協定書（案）をとりまとめていただくのが目的</a:t>
            </a:r>
            <a:endParaRPr lang="en-US" altLang="ja-JP" sz="1900" dirty="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endParaRPr lang="en-US" altLang="ja-JP" sz="500" dirty="0">
              <a:solidFill>
                <a:srgbClr val="000000"/>
              </a:solidFill>
              <a:latin typeface="ＭＳ Ｐゴシック" charset="-128"/>
              <a:ea typeface="Meiryo UI" pitchFamily="50" charset="-128"/>
              <a:cs typeface="Meiryo UI"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   　⇒本素案で</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実施の</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試算</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等</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に</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ついては、一定の条件のもと、</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現時点</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で算定可能</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な数値を示したもの</a:t>
            </a:r>
            <a:endParaRPr lang="en-US" altLang="ja-JP" sz="1400" dirty="0" smtClean="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　　  　特別区設置にあたっては</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、その時点の</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条件のもと</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で</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、大阪府と大阪市で</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協議のうえ、</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最終的に</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確定</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する必要</a:t>
            </a:r>
            <a:endParaRPr lang="en-US" altLang="ja-JP" sz="1400" dirty="0" smtClean="0">
              <a:solidFill>
                <a:srgbClr val="000000"/>
              </a:solidFill>
              <a:latin typeface="Meiryo UI" panose="020B0604030504040204" pitchFamily="50" charset="-128"/>
              <a:ea typeface="Meiryo UI" panose="020B0604030504040204" pitchFamily="50" charset="-128"/>
              <a:cs typeface="Meiryo UI" pitchFamily="50" charset="-128"/>
            </a:endParaRPr>
          </a:p>
          <a:p>
            <a:endParaRPr lang="en-US" altLang="ja-JP" sz="1200" dirty="0" smtClean="0">
              <a:solidFill>
                <a:srgbClr val="000000"/>
              </a:solidFill>
              <a:latin typeface="ＭＳ Ｐゴシック" charset="-128"/>
              <a:ea typeface="Meiryo UI" pitchFamily="50" charset="-128"/>
              <a:cs typeface="Meiryo UI" pitchFamily="50" charset="-128"/>
            </a:endParaRPr>
          </a:p>
          <a:p>
            <a:endParaRPr lang="en-US" altLang="ja-JP" sz="1200" dirty="0">
              <a:solidFill>
                <a:srgbClr val="000000"/>
              </a:solidFill>
              <a:latin typeface="ＭＳ Ｐゴシック" charset="-128"/>
              <a:ea typeface="Meiryo UI" pitchFamily="50" charset="-128"/>
              <a:cs typeface="Meiryo UI" pitchFamily="50" charset="-128"/>
            </a:endParaRPr>
          </a:p>
          <a:p>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 ■</a:t>
            </a:r>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今後、</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本素案を</a:t>
            </a:r>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もって、国との調整をスタート</a:t>
            </a:r>
            <a:endParaRPr lang="en-US" altLang="ja-JP" sz="1900" dirty="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endParaRPr lang="en-US" altLang="ja-JP" sz="500" dirty="0" smtClean="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国の考えを、適宜、協議会にフィードバックして</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協定書（案）づくり</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に</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反映</a:t>
            </a:r>
            <a:endParaRPr lang="en-US" altLang="ja-JP" sz="1400" dirty="0" smtClean="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　　　　　協定書（案）が一定まとまれば、法に基づく国との事前協議に取組む</a:t>
            </a:r>
            <a:endParaRPr lang="en-US" altLang="ja-JP" sz="1400" dirty="0" smtClean="0">
              <a:solidFill>
                <a:srgbClr val="000000"/>
              </a:solidFill>
              <a:latin typeface="Meiryo UI" panose="020B0604030504040204" pitchFamily="50" charset="-128"/>
              <a:ea typeface="Meiryo UI" panose="020B0604030504040204" pitchFamily="50" charset="-128"/>
              <a:cs typeface="Meiryo UI" pitchFamily="50" charset="-128"/>
            </a:endParaRPr>
          </a:p>
          <a:p>
            <a:endParaRPr lang="en-US" altLang="ja-JP" sz="1200" dirty="0">
              <a:solidFill>
                <a:srgbClr val="000000"/>
              </a:solidFill>
              <a:latin typeface="ＭＳ Ｐゴシック" charset="-128"/>
              <a:ea typeface="Meiryo UI" pitchFamily="50" charset="-128"/>
              <a:cs typeface="Meiryo UI" pitchFamily="50" charset="-128"/>
            </a:endParaRPr>
          </a:p>
          <a:p>
            <a:endParaRPr lang="en-US" altLang="ja-JP" sz="1200" dirty="0" smtClean="0">
              <a:solidFill>
                <a:srgbClr val="000000"/>
              </a:solidFill>
              <a:latin typeface="ＭＳ Ｐゴシック" charset="-128"/>
              <a:ea typeface="Meiryo UI" pitchFamily="50" charset="-128"/>
              <a:cs typeface="Meiryo UI" pitchFamily="50" charset="-128"/>
            </a:endParaRPr>
          </a:p>
          <a:p>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 ■区割りに</a:t>
            </a:r>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ついて</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は４区（２案</a:t>
            </a:r>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と６区（２案）を作成し、大阪府と大阪市の</a:t>
            </a:r>
            <a:endParaRPr lang="en-US" altLang="ja-JP"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　 </a:t>
            </a:r>
            <a:r>
              <a:rPr lang="ja-JP" altLang="en-US" sz="1900" spc="12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事務</a:t>
            </a:r>
            <a:r>
              <a:rPr lang="ja-JP" altLang="en-US" sz="1900" spc="120" dirty="0">
                <a:solidFill>
                  <a:srgbClr val="000000"/>
                </a:solidFill>
                <a:latin typeface="ＭＳ ゴシック" panose="020B0609070205080204" pitchFamily="49" charset="-128"/>
                <a:ea typeface="ＭＳ ゴシック" panose="020B0609070205080204" pitchFamily="49" charset="-128"/>
                <a:cs typeface="Meiryo UI" pitchFamily="50" charset="-128"/>
              </a:rPr>
              <a:t>事業</a:t>
            </a:r>
            <a:r>
              <a:rPr lang="ja-JP" altLang="en-US" sz="1900" spc="12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を特別区と大阪府に仕分けてから、それをベースに組織体制や</a:t>
            </a:r>
            <a:endParaRPr lang="en-US" altLang="ja-JP" sz="1900" spc="120" dirty="0" smtClean="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　 財産</a:t>
            </a:r>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・債務</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、財政</a:t>
            </a:r>
            <a:r>
              <a:rPr lang="ja-JP" altLang="en-US" sz="1900" dirty="0">
                <a:solidFill>
                  <a:srgbClr val="000000"/>
                </a:solidFill>
                <a:latin typeface="ＭＳ ゴシック" panose="020B0609070205080204" pitchFamily="49" charset="-128"/>
                <a:ea typeface="ＭＳ ゴシック" panose="020B0609070205080204" pitchFamily="49" charset="-128"/>
                <a:cs typeface="Meiryo UI" pitchFamily="50" charset="-128"/>
              </a:rPr>
              <a:t>調整等の制度</a:t>
            </a:r>
            <a:r>
              <a:rPr lang="ja-JP" altLang="en-US"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rPr>
              <a:t>検討を行った</a:t>
            </a:r>
            <a:endParaRPr lang="en-US" altLang="ja-JP" sz="1900" dirty="0" smtClean="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endParaRPr lang="en-US" altLang="ja-JP" sz="1200" dirty="0">
              <a:solidFill>
                <a:srgbClr val="000000"/>
              </a:solidFill>
              <a:latin typeface="ＭＳ ゴシック" panose="020B0609070205080204" pitchFamily="49" charset="-128"/>
              <a:ea typeface="ＭＳ ゴシック" panose="020B0609070205080204" pitchFamily="49" charset="-128"/>
              <a:cs typeface="Meiryo UI" pitchFamily="50" charset="-128"/>
            </a:endParaRPr>
          </a:p>
          <a:p>
            <a:r>
              <a:rPr lang="ja-JP" altLang="en-US" sz="1500" dirty="0" smtClean="0">
                <a:solidFill>
                  <a:srgbClr val="000000"/>
                </a:solidFill>
                <a:latin typeface="ＭＳ Ｐ明朝" panose="02020600040205080304" pitchFamily="18" charset="-128"/>
                <a:ea typeface="ＭＳ Ｐ明朝" panose="02020600040205080304" pitchFamily="18" charset="-128"/>
                <a:cs typeface="Meiryo UI" pitchFamily="50" charset="-128"/>
              </a:rPr>
              <a:t> </a:t>
            </a:r>
            <a:r>
              <a:rPr lang="en-US" altLang="ja-JP" sz="1500" dirty="0" smtClean="0">
                <a:solidFill>
                  <a:srgbClr val="000000"/>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500" dirty="0" smtClean="0">
                <a:solidFill>
                  <a:srgbClr val="000000"/>
                </a:solidFill>
                <a:latin typeface="ＭＳ Ｐ明朝" panose="02020600040205080304" pitchFamily="18" charset="-128"/>
                <a:ea typeface="ＭＳ Ｐ明朝" panose="02020600040205080304" pitchFamily="18" charset="-128"/>
                <a:cs typeface="Meiryo UI" panose="020B0604030504040204" pitchFamily="50" charset="-128"/>
              </a:rPr>
              <a:t>財政シミュレーション（長期財政推計）及び特別区設置に伴うコストについては、現在精査中であり、</a:t>
            </a:r>
            <a:endParaRPr lang="en-US" altLang="ja-JP" sz="1500" dirty="0" smtClean="0">
              <a:solidFill>
                <a:srgbClr val="000000"/>
              </a:solidFill>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500" dirty="0" smtClean="0">
                <a:solidFill>
                  <a:srgbClr val="000000"/>
                </a:solidFill>
                <a:latin typeface="ＭＳ Ｐ明朝" panose="02020600040205080304" pitchFamily="18" charset="-128"/>
                <a:ea typeface="ＭＳ Ｐ明朝" panose="02020600040205080304" pitchFamily="18" charset="-128"/>
                <a:cs typeface="Meiryo UI" panose="020B0604030504040204" pitchFamily="50" charset="-128"/>
              </a:rPr>
              <a:t>　  後</a:t>
            </a:r>
            <a:r>
              <a:rPr lang="ja-JP" altLang="en-US" sz="1500" dirty="0">
                <a:solidFill>
                  <a:srgbClr val="000000"/>
                </a:solidFill>
                <a:latin typeface="ＭＳ Ｐ明朝" panose="02020600040205080304" pitchFamily="18" charset="-128"/>
                <a:ea typeface="ＭＳ Ｐ明朝" panose="02020600040205080304" pitchFamily="18" charset="-128"/>
                <a:cs typeface="Meiryo UI" panose="020B0604030504040204" pitchFamily="50" charset="-128"/>
              </a:rPr>
              <a:t>の</a:t>
            </a:r>
            <a:r>
              <a:rPr lang="ja-JP" altLang="en-US" sz="1500" dirty="0" smtClean="0">
                <a:solidFill>
                  <a:srgbClr val="000000"/>
                </a:solidFill>
                <a:latin typeface="ＭＳ Ｐ明朝" panose="02020600040205080304" pitchFamily="18" charset="-128"/>
                <a:ea typeface="ＭＳ Ｐ明朝" panose="02020600040205080304" pitchFamily="18" charset="-128"/>
                <a:cs typeface="Meiryo UI" panose="020B0604030504040204" pitchFamily="50" charset="-128"/>
              </a:rPr>
              <a:t>協議会に提示予定</a:t>
            </a:r>
            <a:endParaRPr lang="en-US" altLang="ja-JP" sz="1500" dirty="0">
              <a:solidFill>
                <a:srgbClr val="000000"/>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5"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１</a:t>
            </a:r>
          </a:p>
        </p:txBody>
      </p:sp>
    </p:spTree>
    <p:extLst>
      <p:ext uri="{BB962C8B-B14F-4D97-AF65-F5344CB8AC3E}">
        <p14:creationId xmlns:p14="http://schemas.microsoft.com/office/powerpoint/2010/main" val="62916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7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２</a:t>
            </a:r>
            <a:r>
              <a:rPr lang="ja-JP" altLang="en-US" sz="2000" b="1" dirty="0" smtClean="0">
                <a:solidFill>
                  <a:prstClr val="black"/>
                </a:solidFill>
                <a:latin typeface="Meiryo UI" pitchFamily="50" charset="-128"/>
                <a:ea typeface="Meiryo UI" pitchFamily="50" charset="-128"/>
                <a:cs typeface="Meiryo UI" pitchFamily="50" charset="-128"/>
              </a:rPr>
              <a:t>　</a:t>
            </a:r>
            <a:r>
              <a:rPr lang="ja-JP" altLang="en-US" sz="2000" b="1" dirty="0">
                <a:solidFill>
                  <a:prstClr val="black"/>
                </a:solidFill>
                <a:latin typeface="Meiryo UI" pitchFamily="50" charset="-128"/>
                <a:ea typeface="Meiryo UI" pitchFamily="50" charset="-128"/>
                <a:cs typeface="Meiryo UI" pitchFamily="50" charset="-128"/>
              </a:rPr>
              <a:t>特別区</a:t>
            </a:r>
            <a:r>
              <a:rPr lang="ja-JP" altLang="en-US" sz="2000" b="1" dirty="0" smtClean="0">
                <a:solidFill>
                  <a:prstClr val="black"/>
                </a:solidFill>
                <a:latin typeface="Meiryo UI" pitchFamily="50" charset="-128"/>
                <a:ea typeface="Meiryo UI" pitchFamily="50" charset="-128"/>
                <a:cs typeface="Meiryo UI" pitchFamily="50" charset="-128"/>
              </a:rPr>
              <a:t>設置により</a:t>
            </a:r>
            <a:r>
              <a:rPr lang="ja-JP" altLang="en-US" sz="2000" b="1" dirty="0">
                <a:solidFill>
                  <a:prstClr val="black"/>
                </a:solidFill>
                <a:latin typeface="Meiryo UI" pitchFamily="50" charset="-128"/>
                <a:ea typeface="Meiryo UI" pitchFamily="50" charset="-128"/>
                <a:cs typeface="Meiryo UI" pitchFamily="50" charset="-128"/>
              </a:rPr>
              <a:t>めざす</a:t>
            </a:r>
            <a:r>
              <a:rPr lang="ja-JP" altLang="en-US" sz="2000" b="1" dirty="0" smtClean="0">
                <a:solidFill>
                  <a:prstClr val="black"/>
                </a:solidFill>
                <a:latin typeface="Meiryo UI" pitchFamily="50" charset="-128"/>
                <a:ea typeface="Meiryo UI" pitchFamily="50" charset="-128"/>
                <a:cs typeface="Meiryo UI" pitchFamily="50" charset="-128"/>
              </a:rPr>
              <a:t>もの</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8" name="正方形/長方形 37"/>
          <p:cNvSpPr/>
          <p:nvPr/>
        </p:nvSpPr>
        <p:spPr>
          <a:xfrm>
            <a:off x="163481" y="624456"/>
            <a:ext cx="1170130" cy="5976000"/>
          </a:xfrm>
          <a:prstGeom prst="rect">
            <a:avLst/>
          </a:prstGeom>
          <a:solidFill>
            <a:schemeClr val="tx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600" dirty="0" smtClean="0">
                <a:solidFill>
                  <a:schemeClr val="bg1"/>
                </a:solidFill>
                <a:latin typeface="HGP創英ﾌﾟﾚｾﾞﾝｽEB" pitchFamily="18" charset="-128"/>
                <a:ea typeface="HGP創英ﾌﾟﾚｾﾞﾝｽEB" pitchFamily="18" charset="-128"/>
                <a:cs typeface="Verdana" pitchFamily="34" charset="0"/>
              </a:rPr>
              <a:t>「副首都・大阪」にふさわしい</a:t>
            </a:r>
            <a:endParaRPr lang="en-US" altLang="ja-JP" sz="2600" dirty="0" smtClean="0">
              <a:solidFill>
                <a:schemeClr val="bg1"/>
              </a:solidFill>
              <a:latin typeface="HGP創英ﾌﾟﾚｾﾞﾝｽEB" pitchFamily="18" charset="-128"/>
              <a:ea typeface="HGP創英ﾌﾟﾚｾﾞﾝｽEB" pitchFamily="18" charset="-128"/>
              <a:cs typeface="Verdana" pitchFamily="34" charset="0"/>
            </a:endParaRPr>
          </a:p>
          <a:p>
            <a:pPr algn="ctr"/>
            <a:r>
              <a:rPr lang="ja-JP" altLang="en-US" sz="2600" dirty="0" smtClean="0">
                <a:solidFill>
                  <a:schemeClr val="bg1"/>
                </a:solidFill>
                <a:latin typeface="HGP創英ﾌﾟﾚｾﾞﾝｽEB" pitchFamily="18" charset="-128"/>
                <a:ea typeface="HGP創英ﾌﾟﾚｾﾞﾝｽEB" pitchFamily="18" charset="-128"/>
                <a:cs typeface="Verdana" pitchFamily="34" charset="0"/>
              </a:rPr>
              <a:t>       新たな大都市制度の実現</a:t>
            </a:r>
            <a:endParaRPr lang="ja-JP" altLang="en-US" sz="2600" dirty="0">
              <a:solidFill>
                <a:schemeClr val="bg1"/>
              </a:solidFill>
              <a:latin typeface="HGP創英ﾌﾟﾚｾﾞﾝｽEB" pitchFamily="18" charset="-128"/>
              <a:ea typeface="HGP創英ﾌﾟﾚｾﾞﾝｽEB" pitchFamily="18" charset="-128"/>
              <a:cs typeface="Verdana" pitchFamily="34" charset="0"/>
            </a:endParaRPr>
          </a:p>
        </p:txBody>
      </p:sp>
      <p:grpSp>
        <p:nvGrpSpPr>
          <p:cNvPr id="2" name="グループ化 1"/>
          <p:cNvGrpSpPr/>
          <p:nvPr/>
        </p:nvGrpSpPr>
        <p:grpSpPr>
          <a:xfrm>
            <a:off x="1454071" y="637108"/>
            <a:ext cx="8202840" cy="2789469"/>
            <a:chOff x="1507963" y="637108"/>
            <a:chExt cx="8198897" cy="2789469"/>
          </a:xfrm>
        </p:grpSpPr>
        <p:sp>
          <p:nvSpPr>
            <p:cNvPr id="64" name="角丸四角形 63"/>
            <p:cNvSpPr/>
            <p:nvPr/>
          </p:nvSpPr>
          <p:spPr>
            <a:xfrm>
              <a:off x="1507963" y="906297"/>
              <a:ext cx="8198897" cy="2520280"/>
            </a:xfrm>
            <a:prstGeom prst="roundRect">
              <a:avLst>
                <a:gd name="adj" fmla="val 563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lvl="0" indent="-342900"/>
              <a:endParaRPr lang="en-US" altLang="ja-JP" dirty="0" smtClean="0">
                <a:solidFill>
                  <a:prstClr val="black"/>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◆副首都を確立し、発展していくため、「都市の競争力」や「副首都（圏）全体の安全・安心の</a:t>
              </a:r>
              <a:endParaRPr lang="en-US" altLang="ja-JP" sz="1600" dirty="0">
                <a:solidFill>
                  <a:schemeClr val="tx1"/>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　 確保」、「首都機能のバックアップ</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」といった広域的課題に対応し、大都市としてのポテンシャル</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 さらなる</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充実、グローバルな競争力の向上に向けた取組み</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を強力に進める体制を</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整える</a:t>
              </a:r>
              <a:r>
                <a:rPr lang="ja-JP" altLang="en-US" dirty="0" smtClean="0">
                  <a:solidFill>
                    <a:schemeClr val="tx1"/>
                  </a:solidFill>
                  <a:latin typeface="Meiryo UI" panose="020B0604030504040204" pitchFamily="50" charset="-128"/>
                  <a:ea typeface="Meiryo UI" panose="020B0604030504040204" pitchFamily="50" charset="-128"/>
                  <a:cs typeface="Meiryo UI" pitchFamily="50" charset="-128"/>
                </a:rPr>
                <a:t>　　</a:t>
              </a:r>
              <a:endParaRPr lang="ja-JP" altLang="en-US" dirty="0">
                <a:solidFill>
                  <a:schemeClr val="tx1"/>
                </a:solidFill>
                <a:latin typeface="Meiryo UI" panose="020B0604030504040204" pitchFamily="50" charset="-128"/>
                <a:ea typeface="Meiryo UI" panose="020B0604030504040204" pitchFamily="50" charset="-128"/>
                <a:cs typeface="Meiryo UI" pitchFamily="50" charset="-128"/>
              </a:endParaRPr>
            </a:p>
          </p:txBody>
        </p:sp>
        <p:sp>
          <p:nvSpPr>
            <p:cNvPr id="66" name="右矢印 65"/>
            <p:cNvSpPr/>
            <p:nvPr/>
          </p:nvSpPr>
          <p:spPr>
            <a:xfrm>
              <a:off x="1507963" y="637108"/>
              <a:ext cx="5657488" cy="524218"/>
            </a:xfrm>
            <a:prstGeom prst="rightArrow">
              <a:avLst>
                <a:gd name="adj1" fmla="val 10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r>
                <a:rPr lang="ja-JP" altLang="en-US" sz="1700" b="1" dirty="0" smtClean="0">
                  <a:solidFill>
                    <a:schemeClr val="bg1"/>
                  </a:solidFill>
                  <a:latin typeface="Meiryo UI" pitchFamily="50" charset="-128"/>
                  <a:ea typeface="Meiryo UI" pitchFamily="50" charset="-128"/>
                  <a:cs typeface="Meiryo UI" pitchFamily="50" charset="-128"/>
                </a:rPr>
                <a:t>広域機能の一元化・二重行政の解消による都市機能の強化</a:t>
              </a:r>
              <a:endParaRPr lang="en-US" altLang="ja-JP" sz="1700" b="1" dirty="0">
                <a:solidFill>
                  <a:schemeClr val="bg1"/>
                </a:solidFill>
                <a:latin typeface="Meiryo UI" pitchFamily="50" charset="-128"/>
                <a:ea typeface="Meiryo UI" pitchFamily="50" charset="-128"/>
                <a:cs typeface="Meiryo UI" pitchFamily="50" charset="-128"/>
              </a:endParaRPr>
            </a:p>
          </p:txBody>
        </p:sp>
        <p:sp>
          <p:nvSpPr>
            <p:cNvPr id="82" name="二等辺三角形 81"/>
            <p:cNvSpPr/>
            <p:nvPr/>
          </p:nvSpPr>
          <p:spPr>
            <a:xfrm rot="10800000">
              <a:off x="3320509" y="2212200"/>
              <a:ext cx="4664324" cy="180001"/>
            </a:xfrm>
            <a:prstGeom prst="triangl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sp>
        <p:nvSpPr>
          <p:cNvPr id="20" name="正方形/長方形 27"/>
          <p:cNvSpPr>
            <a:spLocks noChangeArrowheads="1"/>
          </p:cNvSpPr>
          <p:nvPr/>
        </p:nvSpPr>
        <p:spPr bwMode="auto">
          <a:xfrm>
            <a:off x="8788136" y="24528"/>
            <a:ext cx="1117864"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4" name="角丸四角形 3"/>
          <p:cNvSpPr/>
          <p:nvPr/>
        </p:nvSpPr>
        <p:spPr>
          <a:xfrm>
            <a:off x="1566996" y="2533411"/>
            <a:ext cx="7996732" cy="749325"/>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50" dirty="0" smtClean="0">
                <a:solidFill>
                  <a:schemeClr val="tx1"/>
                </a:solidFill>
                <a:latin typeface="HGｺﾞｼｯｸE" panose="020B0909000000000000" pitchFamily="49" charset="-128"/>
                <a:ea typeface="HGｺﾞｼｯｸE" panose="020B0909000000000000" pitchFamily="49" charset="-128"/>
              </a:rPr>
              <a:t>広域機能を大阪府へ一元化し、都市機能の整備を迅速・強力かつ効果的に推進</a:t>
            </a:r>
            <a:endParaRPr lang="en-US" altLang="ja-JP" sz="1650" dirty="0" smtClean="0">
              <a:solidFill>
                <a:schemeClr val="tx1"/>
              </a:solidFill>
              <a:latin typeface="HGｺﾞｼｯｸE" panose="020B0909000000000000" pitchFamily="49" charset="-128"/>
              <a:ea typeface="HGｺﾞｼｯｸE" panose="020B0909000000000000" pitchFamily="49" charset="-128"/>
            </a:endParaRPr>
          </a:p>
          <a:p>
            <a:pPr algn="ctr"/>
            <a:r>
              <a:rPr lang="ja-JP" altLang="en-US" sz="1400" dirty="0" smtClean="0">
                <a:solidFill>
                  <a:schemeClr val="tx1"/>
                </a:solidFill>
                <a:latin typeface="HGｺﾞｼｯｸE" panose="020B0909000000000000" pitchFamily="49" charset="-128"/>
                <a:ea typeface="HGｺﾞｼｯｸE" panose="020B0909000000000000" pitchFamily="49" charset="-128"/>
              </a:rPr>
              <a:t>（司令塔機能を一本化、二重行政を制度的に解消）</a:t>
            </a:r>
            <a:endParaRPr lang="ja-JP" altLang="en-US" sz="1400" dirty="0">
              <a:solidFill>
                <a:schemeClr val="tx1"/>
              </a:solidFill>
              <a:latin typeface="HGｺﾞｼｯｸE" panose="020B0909000000000000" pitchFamily="49" charset="-128"/>
              <a:ea typeface="HGｺﾞｼｯｸE" panose="020B0909000000000000" pitchFamily="49" charset="-128"/>
            </a:endParaRPr>
          </a:p>
        </p:txBody>
      </p:sp>
      <p:grpSp>
        <p:nvGrpSpPr>
          <p:cNvPr id="5" name="グループ化 4"/>
          <p:cNvGrpSpPr/>
          <p:nvPr/>
        </p:nvGrpSpPr>
        <p:grpSpPr>
          <a:xfrm>
            <a:off x="1454069" y="3678439"/>
            <a:ext cx="8193008" cy="2918913"/>
            <a:chOff x="1507962" y="3819003"/>
            <a:chExt cx="8189069" cy="2918913"/>
          </a:xfrm>
        </p:grpSpPr>
        <p:sp>
          <p:nvSpPr>
            <p:cNvPr id="63" name="角丸四角形 62"/>
            <p:cNvSpPr/>
            <p:nvPr/>
          </p:nvSpPr>
          <p:spPr>
            <a:xfrm>
              <a:off x="1507963" y="4118384"/>
              <a:ext cx="8189068" cy="2619532"/>
            </a:xfrm>
            <a:prstGeom prst="roundRect">
              <a:avLst>
                <a:gd name="adj" fmla="val 813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a:p>
            <a:p>
              <a:r>
                <a:rPr lang="ja-JP" altLang="en-US" sz="1600" dirty="0" smtClean="0">
                  <a:solidFill>
                    <a:schemeClr val="tx1"/>
                  </a:solidFill>
                  <a:latin typeface="Meiryo UI" panose="020B0604030504040204" pitchFamily="50" charset="-128"/>
                  <a:ea typeface="Meiryo UI" panose="020B0604030504040204" pitchFamily="50" charset="-128"/>
                </a:rPr>
                <a:t>◆人口減少、少子高齢化が進み、また、社会保障ニーズの増大や行政課題が多様化する中、</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公選の区長・区議会が直接住民の声を聴き、地域ニーズに沿った身近なサービスを決定・提供</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できる基礎自治機能の充実に向けた仕組みを整える</a:t>
              </a:r>
              <a:r>
                <a:rPr lang="ja-JP" altLang="en-US" sz="1600" dirty="0">
                  <a:solidFill>
                    <a:schemeClr val="tx1"/>
                  </a:solidFill>
                  <a:latin typeface="Meiryo UI" panose="020B0604030504040204" pitchFamily="50" charset="-128"/>
                  <a:ea typeface="Meiryo UI" panose="020B0604030504040204" pitchFamily="50" charset="-128"/>
                </a:rPr>
                <a:t>　　</a:t>
              </a:r>
            </a:p>
            <a:p>
              <a:endParaRPr kumimoji="1" lang="ja-JP" altLang="en-US" dirty="0"/>
            </a:p>
          </p:txBody>
        </p:sp>
        <p:sp>
          <p:nvSpPr>
            <p:cNvPr id="25" name="二等辺三角形 24"/>
            <p:cNvSpPr/>
            <p:nvPr/>
          </p:nvSpPr>
          <p:spPr>
            <a:xfrm rot="10800000">
              <a:off x="3264894" y="5488696"/>
              <a:ext cx="4664324" cy="180001"/>
            </a:xfrm>
            <a:prstGeom prst="triangl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2" name="角丸四角形 21"/>
            <p:cNvSpPr/>
            <p:nvPr/>
          </p:nvSpPr>
          <p:spPr>
            <a:xfrm>
              <a:off x="1670675" y="5829773"/>
              <a:ext cx="7848000" cy="749325"/>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r>
                <a:rPr lang="ja-JP" altLang="en-US" sz="17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大阪独自の「特別区」を設置し、豊かな住民生活を実現</a:t>
              </a:r>
              <a:endParaRPr lang="en-US" altLang="ja-JP" sz="1700" dirty="0" smtClean="0">
                <a:solidFill>
                  <a:prstClr val="black"/>
                </a:solidFill>
                <a:latin typeface="HGｺﾞｼｯｸE" panose="020B0909000000000000" pitchFamily="49" charset="-128"/>
                <a:ea typeface="HGｺﾞｼｯｸE" panose="020B0909000000000000" pitchFamily="49" charset="-128"/>
                <a:cs typeface="Meiryo UI" pitchFamily="50" charset="-128"/>
              </a:endParaRPr>
            </a:p>
            <a:p>
              <a:pPr marL="342900" lvl="0" indent="-342900" algn="ctr"/>
              <a:r>
                <a:rPr lang="ja-JP" altLang="en-US" sz="14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（基礎自治体として、住民ニーズに沿った身近なサービスを</a:t>
              </a:r>
              <a:r>
                <a:rPr lang="ja-JP" altLang="en-US" sz="1400" dirty="0">
                  <a:solidFill>
                    <a:prstClr val="black"/>
                  </a:solidFill>
                  <a:latin typeface="HGｺﾞｼｯｸE" panose="020B0909000000000000" pitchFamily="49" charset="-128"/>
                  <a:ea typeface="HGｺﾞｼｯｸE" panose="020B0909000000000000" pitchFamily="49" charset="-128"/>
                  <a:cs typeface="Meiryo UI" pitchFamily="50" charset="-128"/>
                </a:rPr>
                <a:t>展開</a:t>
              </a:r>
              <a:r>
                <a:rPr lang="ja-JP" altLang="en-US" sz="14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a:t>
              </a:r>
              <a:endParaRPr lang="en-US" altLang="ja-JP" sz="1400" dirty="0">
                <a:solidFill>
                  <a:prstClr val="black"/>
                </a:solidFill>
                <a:latin typeface="HGｺﾞｼｯｸE" panose="020B0909000000000000" pitchFamily="49" charset="-128"/>
                <a:ea typeface="HGｺﾞｼｯｸE" panose="020B0909000000000000" pitchFamily="49" charset="-128"/>
                <a:cs typeface="Meiryo UI" pitchFamily="50" charset="-128"/>
              </a:endParaRPr>
            </a:p>
          </p:txBody>
        </p:sp>
        <p:sp>
          <p:nvSpPr>
            <p:cNvPr id="28" name="右矢印 27"/>
            <p:cNvSpPr/>
            <p:nvPr/>
          </p:nvSpPr>
          <p:spPr>
            <a:xfrm>
              <a:off x="1507962" y="3819003"/>
              <a:ext cx="5657490" cy="534963"/>
            </a:xfrm>
            <a:prstGeom prst="rightArrow">
              <a:avLst>
                <a:gd name="adj1" fmla="val 10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r>
                <a:rPr lang="ja-JP" altLang="en-US" sz="1700" b="1" dirty="0" smtClean="0">
                  <a:solidFill>
                    <a:schemeClr val="bg1"/>
                  </a:solidFill>
                  <a:latin typeface="Meiryo UI" pitchFamily="50" charset="-128"/>
                  <a:ea typeface="Meiryo UI" pitchFamily="50" charset="-128"/>
                  <a:cs typeface="Meiryo UI" pitchFamily="50" charset="-128"/>
                </a:rPr>
                <a:t>住民に身近な公選区長</a:t>
              </a:r>
              <a:r>
                <a:rPr lang="ja-JP" altLang="en-US" sz="1700" b="1" dirty="0">
                  <a:solidFill>
                    <a:schemeClr val="bg1"/>
                  </a:solidFill>
                  <a:latin typeface="Meiryo UI" pitchFamily="50" charset="-128"/>
                  <a:ea typeface="Meiryo UI" pitchFamily="50" charset="-128"/>
                  <a:cs typeface="Meiryo UI" pitchFamily="50" charset="-128"/>
                </a:rPr>
                <a:t>・</a:t>
              </a:r>
              <a:r>
                <a:rPr lang="ja-JP" altLang="en-US" sz="1700" b="1" dirty="0" smtClean="0">
                  <a:solidFill>
                    <a:schemeClr val="bg1"/>
                  </a:solidFill>
                  <a:latin typeface="Meiryo UI" pitchFamily="50" charset="-128"/>
                  <a:ea typeface="Meiryo UI" pitchFamily="50" charset="-128"/>
                  <a:cs typeface="Meiryo UI" pitchFamily="50" charset="-128"/>
                </a:rPr>
                <a:t>区議会による基礎自治機能の充実</a:t>
              </a:r>
              <a:endParaRPr lang="en-US" altLang="ja-JP" sz="1700" b="1" dirty="0">
                <a:solidFill>
                  <a:schemeClr val="bg1"/>
                </a:solidFill>
                <a:latin typeface="Meiryo UI" pitchFamily="50" charset="-128"/>
                <a:ea typeface="Meiryo UI" pitchFamily="50" charset="-128"/>
                <a:cs typeface="Meiryo UI" pitchFamily="50" charset="-128"/>
              </a:endParaRPr>
            </a:p>
          </p:txBody>
        </p:sp>
      </p:grpSp>
      <p:sp>
        <p:nvSpPr>
          <p:cNvPr id="17"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a:t>
            </a:r>
          </a:p>
        </p:txBody>
      </p:sp>
    </p:spTree>
    <p:extLst>
      <p:ext uri="{BB962C8B-B14F-4D97-AF65-F5344CB8AC3E}">
        <p14:creationId xmlns:p14="http://schemas.microsoft.com/office/powerpoint/2010/main" val="1561858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44"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大阪における特別区制度　～広域機能一元化の意義・効果～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350489" y="1142423"/>
            <a:ext cx="9239145" cy="27186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かつては、</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「府市あわせ」と揶揄されるよう</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な、大阪府と大阪市の</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連携不足等が発生</a:t>
            </a:r>
            <a:endParaRPr lang="en-US" altLang="ja-JP"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現在は、</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知事と市長の方針が一致</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することで連携を強化し、</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都市機能の充実</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向けた取組みを</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0" y="463004"/>
            <a:ext cx="4484948"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（１）大阪の成長・発展に向けた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p:cNvGrpSpPr/>
          <p:nvPr/>
        </p:nvGrpSpPr>
        <p:grpSpPr>
          <a:xfrm>
            <a:off x="2317769" y="3997747"/>
            <a:ext cx="5304589" cy="360040"/>
            <a:chOff x="2254519" y="3212976"/>
            <a:chExt cx="4896544" cy="360040"/>
          </a:xfrm>
        </p:grpSpPr>
        <p:sp>
          <p:nvSpPr>
            <p:cNvPr id="5" name="二等辺三角形 4"/>
            <p:cNvSpPr/>
            <p:nvPr/>
          </p:nvSpPr>
          <p:spPr>
            <a:xfrm rot="10800000">
              <a:off x="2254519" y="3271336"/>
              <a:ext cx="4896544" cy="288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p:nvSpPr>
          <p:spPr>
            <a:xfrm>
              <a:off x="2982981" y="3212976"/>
              <a:ext cx="34337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5546262" y="2146424"/>
            <a:ext cx="3927762" cy="1474092"/>
            <a:chOff x="4806603" y="2039887"/>
            <a:chExt cx="3925874" cy="1474092"/>
          </a:xfrm>
        </p:grpSpPr>
        <p:sp>
          <p:nvSpPr>
            <p:cNvPr id="45" name="正方形/長方形 44"/>
            <p:cNvSpPr/>
            <p:nvPr/>
          </p:nvSpPr>
          <p:spPr>
            <a:xfrm>
              <a:off x="4806603" y="2320214"/>
              <a:ext cx="3925874" cy="119376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spcBef>
                  <a:spcPts val="600"/>
                </a:spcBef>
              </a:pPr>
              <a:endParaRPr lang="en-US" altLang="ja-JP" sz="200" b="1"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○知事と市長の方針の一致により、大阪の成長・発展に</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向けた取組みを連携・協力して実施</a:t>
              </a:r>
            </a:p>
            <a:p>
              <a:endParaRPr lang="en-US" altLang="ja-JP" sz="1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（例）・大阪の成長戦略の策定　・府市消防学校の一体的運用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の信用保証協会や公設試験研究所等の統合</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・ミッシングリンク解消の取組み、鉄道網の充実強化への投資　等</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806603" y="2039887"/>
              <a:ext cx="3925874" cy="2803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00" b="1" dirty="0" smtClean="0">
                  <a:solidFill>
                    <a:schemeClr val="bg1"/>
                  </a:solidFill>
                </a:rPr>
                <a:t>現在の大阪府と大阪市</a:t>
              </a:r>
              <a:endParaRPr lang="ja-JP" altLang="en-US" sz="1300" b="1" dirty="0">
                <a:solidFill>
                  <a:schemeClr val="bg1"/>
                </a:solidFill>
              </a:endParaRPr>
            </a:p>
          </p:txBody>
        </p:sp>
      </p:grpSp>
      <p:grpSp>
        <p:nvGrpSpPr>
          <p:cNvPr id="24" name="グループ化 23"/>
          <p:cNvGrpSpPr/>
          <p:nvPr/>
        </p:nvGrpSpPr>
        <p:grpSpPr>
          <a:xfrm>
            <a:off x="1927213" y="6163888"/>
            <a:ext cx="6051580" cy="330270"/>
            <a:chOff x="1880478" y="3186270"/>
            <a:chExt cx="5586074" cy="330270"/>
          </a:xfrm>
        </p:grpSpPr>
        <p:sp>
          <p:nvSpPr>
            <p:cNvPr id="25" name="二等辺三角形 24"/>
            <p:cNvSpPr/>
            <p:nvPr/>
          </p:nvSpPr>
          <p:spPr>
            <a:xfrm rot="10800000">
              <a:off x="2254519" y="3186270"/>
              <a:ext cx="4896544" cy="2880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880478" y="3314164"/>
              <a:ext cx="5586074" cy="20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7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副首都・大阪の成長</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・発展に向けた取組みを</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迅速・強力かつ効果的に進めていくためには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正方形/長方形 3"/>
          <p:cNvSpPr/>
          <p:nvPr/>
        </p:nvSpPr>
        <p:spPr>
          <a:xfrm>
            <a:off x="350488" y="919261"/>
            <a:ext cx="1404157"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10" name="グループ化 9"/>
          <p:cNvGrpSpPr/>
          <p:nvPr/>
        </p:nvGrpSpPr>
        <p:grpSpPr>
          <a:xfrm>
            <a:off x="369538" y="4355160"/>
            <a:ext cx="9236283" cy="1602746"/>
            <a:chOff x="369358" y="3636312"/>
            <a:chExt cx="9231843" cy="1602746"/>
          </a:xfrm>
        </p:grpSpPr>
        <p:sp>
          <p:nvSpPr>
            <p:cNvPr id="34" name="正方形/長方形 33"/>
            <p:cNvSpPr/>
            <p:nvPr/>
          </p:nvSpPr>
          <p:spPr>
            <a:xfrm>
              <a:off x="382221" y="3907000"/>
              <a:ext cx="9218980" cy="1332058"/>
            </a:xfrm>
            <a:prstGeom prst="rect">
              <a:avLst/>
            </a:prstGeom>
            <a:solidFill>
              <a:schemeClr val="accent6">
                <a:lumMod val="40000"/>
                <a:lumOff val="6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800" dirty="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都市インフラの整備など副首都・大阪を確立し、持続的な発展を実現するためには、中長期にわたる継続的な</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連携が必要。その間、必ず</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しも知事と市長の方針</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が常に一致</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するものでは</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ない</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現在のように、大阪府と大阪市の協議がスムーズに調えば</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良</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いが、遅れれば</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ロス</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が発生。副首都・大阪の</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・発展に向けては、継続的に</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実施ができる仕組みの構築が</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sp>
          <p:nvSpPr>
            <p:cNvPr id="21" name="正方形/長方形 20"/>
            <p:cNvSpPr/>
            <p:nvPr/>
          </p:nvSpPr>
          <p:spPr>
            <a:xfrm>
              <a:off x="369358" y="3636312"/>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課　題</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28" name="グループ化 27"/>
          <p:cNvGrpSpPr/>
          <p:nvPr/>
        </p:nvGrpSpPr>
        <p:grpSpPr>
          <a:xfrm>
            <a:off x="484999" y="2148802"/>
            <a:ext cx="3927762" cy="1471719"/>
            <a:chOff x="4806603" y="2039887"/>
            <a:chExt cx="3925874" cy="1471719"/>
          </a:xfrm>
        </p:grpSpPr>
        <p:sp>
          <p:nvSpPr>
            <p:cNvPr id="29" name="正方形/長方形 28"/>
            <p:cNvSpPr/>
            <p:nvPr/>
          </p:nvSpPr>
          <p:spPr>
            <a:xfrm>
              <a:off x="4806603" y="2320214"/>
              <a:ext cx="3925874" cy="1191392"/>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spcBef>
                  <a:spcPts val="600"/>
                </a:spcBef>
              </a:pPr>
              <a:endParaRPr kumimoji="1" lang="en-US" altLang="ja-JP" sz="200" dirty="0" smtClean="0"/>
            </a:p>
            <a:p>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○都市の集積が大阪市を中心にほぼ府域全域、さらには</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京阪神に広がっている中で、「大阪市は市域内」「大阪</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府は市域外」という役割分担が固定化</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・大阪トータルの視点に立った都市経営ができず、二重行政が発生</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・あわせて、市長は</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万人の住民自治も担当</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806603" y="2039887"/>
              <a:ext cx="3925874" cy="2803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00" b="1" dirty="0" smtClean="0">
                  <a:solidFill>
                    <a:schemeClr val="bg1"/>
                  </a:solidFill>
                </a:rPr>
                <a:t>かつての大阪府と大阪市</a:t>
              </a:r>
              <a:endParaRPr lang="ja-JP" altLang="en-US" sz="1300" b="1" dirty="0">
                <a:solidFill>
                  <a:schemeClr val="bg1"/>
                </a:solidFill>
              </a:endParaRPr>
            </a:p>
          </p:txBody>
        </p:sp>
      </p:grpSp>
      <p:sp>
        <p:nvSpPr>
          <p:cNvPr id="9" name="右矢印 8"/>
          <p:cNvSpPr/>
          <p:nvPr/>
        </p:nvSpPr>
        <p:spPr>
          <a:xfrm>
            <a:off x="4588481" y="2676945"/>
            <a:ext cx="792469" cy="556250"/>
          </a:xfrm>
          <a:prstGeom prst="rightArrow">
            <a:avLst>
              <a:gd name="adj1" fmla="val 44693"/>
              <a:gd name="adj2" fmla="val 63380"/>
            </a:avLst>
          </a:prstGeom>
          <a:solidFill>
            <a:schemeClr val="accent1"/>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３</a:t>
            </a:r>
          </a:p>
        </p:txBody>
      </p:sp>
    </p:spTree>
    <p:extLst>
      <p:ext uri="{BB962C8B-B14F-4D97-AF65-F5344CB8AC3E}">
        <p14:creationId xmlns:p14="http://schemas.microsoft.com/office/powerpoint/2010/main" val="696033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矢印 28"/>
          <p:cNvSpPr/>
          <p:nvPr/>
        </p:nvSpPr>
        <p:spPr>
          <a:xfrm>
            <a:off x="4832189" y="4840823"/>
            <a:ext cx="247523" cy="17001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7360" y="4137574"/>
            <a:ext cx="141402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r>
              <a:rPr kumimoji="1" lang="ja-JP" altLang="en-US"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イメージ</a:t>
            </a:r>
            <a:r>
              <a:rPr kumimoji="1"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endParaRPr kumimoji="1" lang="ja-JP" altLang="en-US" sz="1600" dirty="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grpSp>
        <p:nvGrpSpPr>
          <p:cNvPr id="38" name="グループ化 37"/>
          <p:cNvGrpSpPr/>
          <p:nvPr/>
        </p:nvGrpSpPr>
        <p:grpSpPr>
          <a:xfrm>
            <a:off x="1016833" y="1227816"/>
            <a:ext cx="7956884" cy="1020941"/>
            <a:chOff x="955853" y="5257017"/>
            <a:chExt cx="7344816" cy="1020941"/>
          </a:xfrm>
        </p:grpSpPr>
        <p:sp>
          <p:nvSpPr>
            <p:cNvPr id="39" name="下矢印 38"/>
            <p:cNvSpPr/>
            <p:nvPr/>
          </p:nvSpPr>
          <p:spPr>
            <a:xfrm>
              <a:off x="955853" y="5348867"/>
              <a:ext cx="7344816" cy="923380"/>
            </a:xfrm>
            <a:prstGeom prst="downArrow">
              <a:avLst>
                <a:gd name="adj1" fmla="val 54460"/>
                <a:gd name="adj2" fmla="val 62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257414" y="5257017"/>
              <a:ext cx="4955174" cy="1020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500"/>
                </a:lnSpc>
              </a:pP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と基礎の役割</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分担を徹底◆</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（現在は、大阪府は「広域」、大阪市は「広域＋基礎」）</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⇒広域機能を大阪府へ一元化</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276252" y="2115440"/>
            <a:ext cx="9431562" cy="2082896"/>
            <a:chOff x="276119" y="823244"/>
            <a:chExt cx="9427028" cy="2082896"/>
          </a:xfrm>
        </p:grpSpPr>
        <p:sp>
          <p:nvSpPr>
            <p:cNvPr id="34" name="正方形/長方形 33"/>
            <p:cNvSpPr/>
            <p:nvPr/>
          </p:nvSpPr>
          <p:spPr>
            <a:xfrm>
              <a:off x="276119" y="1034140"/>
              <a:ext cx="9427028" cy="18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司令塔機能を一本化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主体の明確化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が図られるとともに、</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統一的な戦略のもと</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大阪全体の発展を支え</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迅速に推進</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することが可能</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産業・雇用、観光・都市魅力等）</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交通・インフラ</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、都市拠点の形成等</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の両面で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一元化すること</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で、大阪</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の成長に</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強力</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に推進</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することが可能</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加えて、府域</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全体に広がる都市の集積を踏まえ、</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な視点の</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が有する</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の最適活用に</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効果的に推進</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ことが可能に</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000"/>
                </a:lnSpc>
              </a:pP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＜広域機能一元化の効果例は総論</a:t>
              </a:r>
              <a:r>
                <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７以降を参照＞</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5" name="正方形/長方形 34"/>
            <p:cNvSpPr/>
            <p:nvPr/>
          </p:nvSpPr>
          <p:spPr>
            <a:xfrm>
              <a:off x="277109" y="823244"/>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効　果</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8" name="グループ化 7"/>
          <p:cNvGrpSpPr/>
          <p:nvPr/>
        </p:nvGrpSpPr>
        <p:grpSpPr>
          <a:xfrm>
            <a:off x="5424384" y="4480369"/>
            <a:ext cx="4068000" cy="2137547"/>
            <a:chOff x="5544601" y="4377570"/>
            <a:chExt cx="4066045" cy="2137547"/>
          </a:xfrm>
        </p:grpSpPr>
        <p:sp>
          <p:nvSpPr>
            <p:cNvPr id="21" name="角丸四角形 20"/>
            <p:cNvSpPr/>
            <p:nvPr/>
          </p:nvSpPr>
          <p:spPr>
            <a:xfrm>
              <a:off x="5545391" y="4506596"/>
              <a:ext cx="4054502" cy="200852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○大阪府に一元化することで、迅速</a:t>
              </a:r>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強力かつ効果的な</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政策展開</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が可能に</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2" name="正方形/長方形 21"/>
            <p:cNvSpPr/>
            <p:nvPr/>
          </p:nvSpPr>
          <p:spPr>
            <a:xfrm>
              <a:off x="5544601" y="4377570"/>
              <a:ext cx="4066045"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広域機能の一元化後</a:t>
              </a: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5801515" y="5076736"/>
              <a:ext cx="3679423" cy="1344393"/>
              <a:chOff x="5801515" y="4822950"/>
              <a:chExt cx="3679423" cy="1344393"/>
            </a:xfrm>
          </p:grpSpPr>
          <p:grpSp>
            <p:nvGrpSpPr>
              <p:cNvPr id="9" name="グループ化 8"/>
              <p:cNvGrpSpPr/>
              <p:nvPr/>
            </p:nvGrpSpPr>
            <p:grpSpPr>
              <a:xfrm>
                <a:off x="5801515" y="4822950"/>
                <a:ext cx="3679423" cy="1323409"/>
                <a:chOff x="5364088" y="5522171"/>
                <a:chExt cx="3398024" cy="1371684"/>
              </a:xfrm>
            </p:grpSpPr>
            <p:sp>
              <p:nvSpPr>
                <p:cNvPr id="25" name="正方形/長方形 24"/>
                <p:cNvSpPr/>
                <p:nvPr/>
              </p:nvSpPr>
              <p:spPr>
                <a:xfrm>
                  <a:off x="5364088" y="5606070"/>
                  <a:ext cx="2712776" cy="810018"/>
                </a:xfrm>
                <a:prstGeom prst="rect">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大阪府が</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一元的に方針決定</a:t>
                  </a:r>
                  <a:endParaRPr kumimoji="1" lang="en-US" altLang="ja-JP" sz="15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・司令塔機能の一本化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・ソフト・ハード一体となった施策展開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・広域的資源の最適化</a:t>
                  </a:r>
                  <a:endParaRPr kumimoji="1" lang="en-US" altLang="ja-JP" sz="10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8474080" y="5522171"/>
                  <a:ext cx="288032" cy="1371684"/>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事業実施</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二等辺三角形 26"/>
                <p:cNvSpPr/>
                <p:nvPr/>
              </p:nvSpPr>
              <p:spPr>
                <a:xfrm rot="5400000">
                  <a:off x="7888217" y="6127630"/>
                  <a:ext cx="869036" cy="144014"/>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大かっこ 27"/>
                <p:cNvSpPr/>
                <p:nvPr/>
              </p:nvSpPr>
              <p:spPr>
                <a:xfrm>
                  <a:off x="5743116" y="5924280"/>
                  <a:ext cx="1928526" cy="394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6" name="角丸四角形 45"/>
              <p:cNvSpPr/>
              <p:nvPr/>
            </p:nvSpPr>
            <p:spPr>
              <a:xfrm>
                <a:off x="5827823" y="5969868"/>
                <a:ext cx="2911119" cy="197475"/>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　　議　　会</a:t>
                </a:r>
                <a:endParaRPr kumimoji="1" lang="ja-JP" altLang="en-US" sz="1200" dirty="0">
                  <a:solidFill>
                    <a:schemeClr val="tx1"/>
                  </a:solidFill>
                </a:endParaRPr>
              </a:p>
            </p:txBody>
          </p:sp>
          <p:cxnSp>
            <p:nvCxnSpPr>
              <p:cNvPr id="47" name="直線矢印コネクタ 46"/>
              <p:cNvCxnSpPr/>
              <p:nvPr/>
            </p:nvCxnSpPr>
            <p:spPr>
              <a:xfrm>
                <a:off x="6907454" y="5678730"/>
                <a:ext cx="0" cy="291138"/>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7639590" y="5673170"/>
                <a:ext cx="0" cy="296698"/>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 name="グループ化 2"/>
          <p:cNvGrpSpPr/>
          <p:nvPr/>
        </p:nvGrpSpPr>
        <p:grpSpPr>
          <a:xfrm>
            <a:off x="450193" y="4496837"/>
            <a:ext cx="4068000" cy="2121078"/>
            <a:chOff x="495562" y="4381747"/>
            <a:chExt cx="4066044" cy="2121078"/>
          </a:xfrm>
        </p:grpSpPr>
        <p:sp>
          <p:nvSpPr>
            <p:cNvPr id="6" name="角丸四角形 5"/>
            <p:cNvSpPr/>
            <p:nvPr/>
          </p:nvSpPr>
          <p:spPr>
            <a:xfrm>
              <a:off x="495565" y="4506596"/>
              <a:ext cx="4054502" cy="199622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○都市機能の充実について「副首都推進本部会議」で</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府市が調整</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 name="正方形/長方形 6"/>
            <p:cNvSpPr/>
            <p:nvPr/>
          </p:nvSpPr>
          <p:spPr>
            <a:xfrm>
              <a:off x="495562" y="4381747"/>
              <a:ext cx="4066044" cy="28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　　　　　　在</a:t>
              </a: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115471" y="5157685"/>
              <a:ext cx="311885" cy="123016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事業実施</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二等辺三角形 23"/>
            <p:cNvSpPr/>
            <p:nvPr/>
          </p:nvSpPr>
          <p:spPr>
            <a:xfrm rot="5400000">
              <a:off x="3516068" y="5702709"/>
              <a:ext cx="838451" cy="15594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765652" y="5157685"/>
              <a:ext cx="2937428" cy="1230170"/>
              <a:chOff x="765652" y="4843781"/>
              <a:chExt cx="2937428" cy="1230170"/>
            </a:xfrm>
          </p:grpSpPr>
          <p:sp>
            <p:nvSpPr>
              <p:cNvPr id="12" name="正方形/長方形 11"/>
              <p:cNvSpPr/>
              <p:nvPr/>
            </p:nvSpPr>
            <p:spPr>
              <a:xfrm>
                <a:off x="765652" y="4843781"/>
                <a:ext cx="2937428" cy="853185"/>
              </a:xfrm>
              <a:prstGeom prst="rect">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副首都推進本部会議</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890191" y="5140659"/>
                <a:ext cx="760163" cy="47525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大阪府</a:t>
                </a:r>
                <a:endParaRPr kumimoji="1" lang="ja-JP" altLang="en-US" sz="1200" dirty="0">
                  <a:solidFill>
                    <a:schemeClr val="tx1"/>
                  </a:solidFill>
                </a:endParaRPr>
              </a:p>
            </p:txBody>
          </p:sp>
          <p:sp>
            <p:nvSpPr>
              <p:cNvPr id="14" name="正方形/長方形 13"/>
              <p:cNvSpPr/>
              <p:nvPr/>
            </p:nvSpPr>
            <p:spPr>
              <a:xfrm>
                <a:off x="2796546" y="5150916"/>
                <a:ext cx="770433" cy="475120"/>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大阪市</a:t>
                </a:r>
                <a:endParaRPr kumimoji="1" lang="ja-JP" altLang="en-US" sz="1200" dirty="0">
                  <a:solidFill>
                    <a:schemeClr val="tx1"/>
                  </a:solidFill>
                </a:endParaRPr>
              </a:p>
            </p:txBody>
          </p:sp>
          <p:sp>
            <p:nvSpPr>
              <p:cNvPr id="19" name="正方形/長方形 18"/>
              <p:cNvSpPr/>
              <p:nvPr/>
            </p:nvSpPr>
            <p:spPr>
              <a:xfrm>
                <a:off x="1307548" y="5185319"/>
                <a:ext cx="1871308" cy="428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（協議・調整）</a:t>
                </a:r>
                <a:endParaRPr kumimoji="1" lang="ja-JP" altLang="en-US" sz="1000" dirty="0">
                  <a:solidFill>
                    <a:schemeClr val="tx1"/>
                  </a:solidFill>
                </a:endParaRPr>
              </a:p>
            </p:txBody>
          </p:sp>
          <p:sp>
            <p:nvSpPr>
              <p:cNvPr id="5" name="角丸四角形 4"/>
              <p:cNvSpPr/>
              <p:nvPr/>
            </p:nvSpPr>
            <p:spPr>
              <a:xfrm>
                <a:off x="890192" y="5876600"/>
                <a:ext cx="760163" cy="197351"/>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府議会</a:t>
                </a:r>
                <a:endParaRPr kumimoji="1" lang="ja-JP" altLang="en-US" sz="1200" dirty="0">
                  <a:solidFill>
                    <a:schemeClr val="tx1"/>
                  </a:solidFill>
                </a:endParaRPr>
              </a:p>
            </p:txBody>
          </p:sp>
          <p:sp>
            <p:nvSpPr>
              <p:cNvPr id="30" name="角丸四角形 29"/>
              <p:cNvSpPr/>
              <p:nvPr/>
            </p:nvSpPr>
            <p:spPr>
              <a:xfrm>
                <a:off x="2819674" y="5857726"/>
                <a:ext cx="760163" cy="197351"/>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市会</a:t>
                </a:r>
                <a:endParaRPr kumimoji="1" lang="ja-JP" altLang="en-US" sz="1200" dirty="0">
                  <a:solidFill>
                    <a:schemeClr val="tx1"/>
                  </a:solidFill>
                </a:endParaRPr>
              </a:p>
            </p:txBody>
          </p:sp>
          <p:cxnSp>
            <p:nvCxnSpPr>
              <p:cNvPr id="4" name="直線矢印コネクタ 3"/>
              <p:cNvCxnSpPr/>
              <p:nvPr/>
            </p:nvCxnSpPr>
            <p:spPr>
              <a:xfrm>
                <a:off x="1117912" y="5654612"/>
                <a:ext cx="0" cy="242846"/>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426920" y="5625545"/>
                <a:ext cx="0" cy="251055"/>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067218" y="5664137"/>
                <a:ext cx="0" cy="212463"/>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376226" y="5635070"/>
                <a:ext cx="0" cy="241530"/>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1" name="直線矢印コネクタ 40"/>
            <p:cNvCxnSpPr/>
            <p:nvPr/>
          </p:nvCxnSpPr>
          <p:spPr>
            <a:xfrm>
              <a:off x="1828928" y="5580722"/>
              <a:ext cx="746738"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831200" y="5860486"/>
              <a:ext cx="746738" cy="0"/>
            </a:xfrm>
            <a:prstGeom prst="straightConnector1">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239110" y="230745"/>
            <a:ext cx="9468703" cy="1000766"/>
            <a:chOff x="375475" y="5730353"/>
            <a:chExt cx="9464151" cy="1000766"/>
          </a:xfrm>
        </p:grpSpPr>
        <p:sp>
          <p:nvSpPr>
            <p:cNvPr id="51" name="正方形/長方形 50"/>
            <p:cNvSpPr/>
            <p:nvPr/>
          </p:nvSpPr>
          <p:spPr>
            <a:xfrm>
              <a:off x="391263" y="5983997"/>
              <a:ext cx="9448363" cy="747122"/>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知事・市長がかわっても、強力に都市機能の強化に取り組める仕組み</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二重行政が制度的に解消され、広域機能の強化が担保できる仕組み</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を整える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375475" y="5730353"/>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視　点</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sp>
        <p:nvSpPr>
          <p:cNvPr id="54"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４</a:t>
            </a:r>
          </a:p>
        </p:txBody>
      </p:sp>
    </p:spTree>
    <p:extLst>
      <p:ext uri="{BB962C8B-B14F-4D97-AF65-F5344CB8AC3E}">
        <p14:creationId xmlns:p14="http://schemas.microsoft.com/office/powerpoint/2010/main" val="32470679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0.8|0.6|0.8|0.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28007</TotalTime>
  <Words>6169</Words>
  <Application>Microsoft Office PowerPoint</Application>
  <PresentationFormat>A4 210 x 297 mm</PresentationFormat>
  <Paragraphs>2264</Paragraphs>
  <Slides>38</Slides>
  <Notes>2</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cp:lastModifiedBy>岸良　将史</cp:lastModifiedBy>
  <cp:revision>2307</cp:revision>
  <cp:lastPrinted>2017-09-26T01:14:30Z</cp:lastPrinted>
  <dcterms:created xsi:type="dcterms:W3CDTF">2013-07-16T06:48:23Z</dcterms:created>
  <dcterms:modified xsi:type="dcterms:W3CDTF">2017-09-26T10:19:46Z</dcterms:modified>
</cp:coreProperties>
</file>