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7"/>
  </p:notesMasterIdLst>
  <p:sldIdLst>
    <p:sldId id="432" r:id="rId2"/>
    <p:sldId id="443" r:id="rId3"/>
    <p:sldId id="447" r:id="rId4"/>
    <p:sldId id="449" r:id="rId5"/>
    <p:sldId id="450" r:id="rId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CCFF"/>
    <a:srgbClr val="66FFFF"/>
    <a:srgbClr val="99FFCC"/>
    <a:srgbClr val="99FF99"/>
    <a:srgbClr val="99FF33"/>
    <a:srgbClr val="99CCFF"/>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24" autoAdjust="0"/>
    <p:restoredTop sz="99640" autoAdjust="0"/>
  </p:normalViewPr>
  <p:slideViewPr>
    <p:cSldViewPr>
      <p:cViewPr>
        <p:scale>
          <a:sx n="75" d="100"/>
          <a:sy n="75" d="100"/>
        </p:scale>
        <p:origin x="-15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2017/4/12</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44035" name="ノート プレースホルダー 2"/>
          <p:cNvSpPr>
            <a:spLocks noGrp="1"/>
          </p:cNvSpPr>
          <p:nvPr>
            <p:ph type="body" idx="1"/>
          </p:nvPr>
        </p:nvSpPr>
        <p:spPr bwMode="auto">
          <a:noFill/>
        </p:spPr>
        <p:txBody>
          <a:bodyPr/>
          <a:lstStyle/>
          <a:p>
            <a:pPr eaLnBrk="1" hangingPunct="1"/>
            <a:endParaRPr lang="ja-JP" altLang="en-US" smtClean="0"/>
          </a:p>
        </p:txBody>
      </p:sp>
      <p:sp>
        <p:nvSpPr>
          <p:cNvPr id="4" name="スライド番号プレースホルダー 3"/>
          <p:cNvSpPr txBox="1">
            <a:spLocks noGrp="1"/>
          </p:cNvSpPr>
          <p:nvPr/>
        </p:nvSpPr>
        <p:spPr>
          <a:xfrm>
            <a:off x="3856038" y="9440863"/>
            <a:ext cx="2949575" cy="496887"/>
          </a:xfrm>
          <a:prstGeom prst="rect">
            <a:avLst/>
          </a:prstGeom>
          <a:noFill/>
        </p:spPr>
        <p:txBody>
          <a:bodyPr lIns="91433" tIns="45716" rIns="91433" bIns="45716" anchor="b"/>
          <a:lstStyle/>
          <a:p>
            <a:pPr algn="r" fontAlgn="auto">
              <a:spcBef>
                <a:spcPts val="0"/>
              </a:spcBef>
              <a:spcAft>
                <a:spcPts val="0"/>
              </a:spcAft>
              <a:defRPr/>
            </a:pPr>
            <a:fld id="{54DBF766-D8D5-477A-814D-0BD36B027370}" type="slidenum">
              <a:rPr lang="ja-JP" altLang="en-US" sz="1200">
                <a:solidFill>
                  <a:prstClr val="black"/>
                </a:solidFill>
                <a:latin typeface="Calibri"/>
                <a:ea typeface="ＭＳ Ｐゴシック"/>
              </a:rPr>
              <a:pPr algn="r" fontAlgn="auto">
                <a:spcBef>
                  <a:spcPts val="0"/>
                </a:spcBef>
                <a:spcAft>
                  <a:spcPts val="0"/>
                </a:spcAft>
                <a:defRPr/>
              </a:pPr>
              <a:t>5</a:t>
            </a:fld>
            <a:endParaRPr lang="ja-JP" altLang="en-US" sz="1200">
              <a:solidFill>
                <a:prstClr val="black"/>
              </a:solidFill>
              <a:latin typeface="Calibri"/>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2617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6124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517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521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206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232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0952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8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897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84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32776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2017/4/12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501631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ity.osaka.lg.jp/kensetsu/cmsfiles/contents/0000377/377441/DSC_0968(2).jpg" TargetMode="Externa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7" name="スライド番号プレースホルダー 1"/>
          <p:cNvSpPr txBox="1">
            <a:spLocks/>
          </p:cNvSpPr>
          <p:nvPr/>
        </p:nvSpPr>
        <p:spPr bwMode="auto">
          <a:xfrm>
            <a:off x="8281577" y="6433095"/>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pPr algn="r" eaLnBrk="1" hangingPunct="1">
                <a:spcBef>
                  <a:spcPct val="0"/>
                </a:spcBef>
                <a:buFontTx/>
                <a:buNone/>
              </a:pPr>
              <a:t>1</a:t>
            </a:fld>
            <a:endParaRPr lang="ja-JP" altLang="en-US" sz="1200" dirty="0"/>
          </a:p>
        </p:txBody>
      </p:sp>
      <p:sp>
        <p:nvSpPr>
          <p:cNvPr id="40" name="正方形/長方形 3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■（仮称）大阪フィランソロピー会議</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に向けた検討</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経緯</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531044" y="692696"/>
            <a:ext cx="8136904" cy="5040560"/>
          </a:xfrm>
          <a:prstGeom prst="rect">
            <a:avLst/>
          </a:prstGeom>
          <a:solidFill>
            <a:schemeClr val="accent5">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indent="-185738"/>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◆大阪府・市では、副首都推進本部を設置し、副首都化に向け</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た中長期的な取組方向について検討を進め、</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「副首都ビジョン」として本年３月にとりまとめ</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ビジョン」の中で、副首都大阪が果たすべき役割として「民都」として民の力を最大限に生かす都市の実現」を柱の一つに掲げ、「フィランソロピーにおける国際的な拠点都市」をめざして取組みを進めることとしている。</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◆「副首都ビジョン」に</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おいて、まず着手すべき取組みとして、多様なセクターが対等の立場</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で様々な検討テーマについて議論</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大阪フィランソロピー</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会議」の設置を提示</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7953192" y="12860"/>
            <a:ext cx="1093560" cy="369332"/>
          </a:xfrm>
          <a:prstGeom prst="rect">
            <a:avLst/>
          </a:prstGeom>
          <a:solidFill>
            <a:schemeClr val="bg1"/>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smtClean="0">
                <a:ln>
                  <a:noFill/>
                </a:ln>
                <a:solidFill>
                  <a:srgbClr val="000000"/>
                </a:solidFill>
                <a:effectLst/>
                <a:uLnTx/>
                <a:uFillTx/>
              </a:rPr>
              <a:t>資料１</a:t>
            </a:r>
            <a:endParaRPr kumimoji="0" lang="ja-JP" altLang="en-US" sz="1800" b="1" i="0" u="none" strike="noStrike" kern="0" cap="none" spc="0" normalizeH="0" baseline="0" noProof="0" dirty="0" smtClean="0">
              <a:ln>
                <a:noFill/>
              </a:ln>
              <a:solidFill>
                <a:srgbClr val="000000"/>
              </a:solidFill>
              <a:effectLst/>
              <a:uLnTx/>
              <a:uFillTx/>
            </a:endParaRPr>
          </a:p>
        </p:txBody>
      </p:sp>
    </p:spTree>
    <p:extLst>
      <p:ext uri="{BB962C8B-B14F-4D97-AF65-F5344CB8AC3E}">
        <p14:creationId xmlns:p14="http://schemas.microsoft.com/office/powerpoint/2010/main" val="900261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6512" y="332656"/>
            <a:ext cx="8353872"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（４） 「</a:t>
            </a:r>
            <a:r>
              <a:rPr lang="ja-JP" altLang="en-US" b="1" dirty="0">
                <a:latin typeface="Meiryo UI" panose="020B0604030504040204" pitchFamily="50" charset="-128"/>
                <a:ea typeface="Meiryo UI" panose="020B0604030504040204" pitchFamily="50" charset="-128"/>
                <a:cs typeface="Meiryo UI" panose="020B0604030504040204" pitchFamily="50" charset="-128"/>
              </a:rPr>
              <a:t>民都」として、民の力を最大限に活かす都市を実現</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Picture 20" descr="C:\Users\i4350461\Desktop\大阪の歴史\「天下の台所」のにぎわい（大阪城天守閣蔵）.bmp"/>
          <p:cNvPicPr>
            <a:picLocks noChangeAspect="1" noChangeArrowheads="1"/>
          </p:cNvPicPr>
          <p:nvPr/>
        </p:nvPicPr>
        <p:blipFill>
          <a:blip r:embed="rId2" cstate="print">
            <a:extLst>
              <a:ext uri="{28A0092B-C50C-407E-A947-70E740481C1C}">
                <a14:useLocalDpi xmlns:a14="http://schemas.microsoft.com/office/drawing/2010/main" val="0"/>
              </a:ext>
            </a:extLst>
          </a:blip>
          <a:srcRect t="10167"/>
          <a:stretch>
            <a:fillRect/>
          </a:stretch>
        </p:blipFill>
        <p:spPr bwMode="auto">
          <a:xfrm>
            <a:off x="5157392" y="2982537"/>
            <a:ext cx="1267563" cy="986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8"/>
          <p:cNvSpPr txBox="1">
            <a:spLocks noChangeArrowheads="1"/>
          </p:cNvSpPr>
          <p:nvPr/>
        </p:nvSpPr>
        <p:spPr bwMode="auto">
          <a:xfrm>
            <a:off x="5076056" y="2137099"/>
            <a:ext cx="181652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050" b="1" dirty="0">
                <a:solidFill>
                  <a:srgbClr val="000000"/>
                </a:solidFill>
                <a:latin typeface="ＭＳ Ｐゴシック" pitchFamily="50" charset="-128"/>
                <a:ea typeface="Meiryo UI" pitchFamily="50" charset="-128"/>
                <a:cs typeface="Meiryo UI" pitchFamily="50" charset="-128"/>
              </a:rPr>
              <a:t>■</a:t>
            </a:r>
            <a:r>
              <a:rPr lang="ja-JP" altLang="en-US" sz="1050" b="1" dirty="0" smtClean="0">
                <a:solidFill>
                  <a:srgbClr val="000000"/>
                </a:solidFill>
                <a:latin typeface="ＭＳ Ｐゴシック" pitchFamily="50" charset="-128"/>
                <a:ea typeface="Meiryo UI" pitchFamily="50" charset="-128"/>
                <a:cs typeface="Meiryo UI" pitchFamily="50" charset="-128"/>
              </a:rPr>
              <a:t>民が支えて</a:t>
            </a:r>
            <a:r>
              <a:rPr lang="ja-JP" altLang="en-US" sz="1050" b="1" dirty="0">
                <a:solidFill>
                  <a:srgbClr val="000000"/>
                </a:solidFill>
                <a:latin typeface="ＭＳ Ｐゴシック" pitchFamily="50" charset="-128"/>
                <a:ea typeface="Meiryo UI" pitchFamily="50" charset="-128"/>
                <a:cs typeface="Meiryo UI" pitchFamily="50" charset="-128"/>
              </a:rPr>
              <a:t>きた大阪の歴史</a:t>
            </a:r>
          </a:p>
        </p:txBody>
      </p:sp>
      <p:sp>
        <p:nvSpPr>
          <p:cNvPr id="6" name="テキスト ボックス 20"/>
          <p:cNvSpPr txBox="1">
            <a:spLocks noChangeArrowheads="1"/>
          </p:cNvSpPr>
          <p:nvPr/>
        </p:nvSpPr>
        <p:spPr bwMode="auto">
          <a:xfrm>
            <a:off x="5258936" y="3937163"/>
            <a:ext cx="1166019"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700" dirty="0">
                <a:solidFill>
                  <a:srgbClr val="000000"/>
                </a:solidFill>
                <a:latin typeface="Meiryo UI" pitchFamily="50" charset="-128"/>
                <a:ea typeface="Meiryo UI" pitchFamily="50" charset="-128"/>
                <a:cs typeface="Meiryo UI" pitchFamily="50" charset="-128"/>
              </a:rPr>
              <a:t>「天下の台所」の</a:t>
            </a:r>
            <a:r>
              <a:rPr lang="ja-JP" altLang="en-US" sz="700" dirty="0" smtClean="0">
                <a:solidFill>
                  <a:srgbClr val="000000"/>
                </a:solidFill>
                <a:latin typeface="Meiryo UI" pitchFamily="50" charset="-128"/>
                <a:ea typeface="Meiryo UI" pitchFamily="50" charset="-128"/>
                <a:cs typeface="Meiryo UI" pitchFamily="50" charset="-128"/>
              </a:rPr>
              <a:t>にぎわい</a:t>
            </a:r>
            <a:endParaRPr lang="en-US" altLang="ja-JP" sz="700"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pPr>
            <a:r>
              <a:rPr lang="ja-JP" altLang="en-US" sz="600" dirty="0" smtClean="0">
                <a:solidFill>
                  <a:srgbClr val="000000"/>
                </a:solidFill>
                <a:latin typeface="Meiryo UI" pitchFamily="50" charset="-128"/>
                <a:ea typeface="Meiryo UI" pitchFamily="50" charset="-128"/>
                <a:cs typeface="Meiryo UI" pitchFamily="50" charset="-128"/>
              </a:rPr>
              <a:t>（</a:t>
            </a:r>
            <a:r>
              <a:rPr lang="ja-JP" altLang="en-US" sz="600" dirty="0">
                <a:solidFill>
                  <a:srgbClr val="000000"/>
                </a:solidFill>
                <a:latin typeface="Meiryo UI" pitchFamily="50" charset="-128"/>
                <a:ea typeface="Meiryo UI" pitchFamily="50" charset="-128"/>
                <a:cs typeface="Meiryo UI" pitchFamily="50" charset="-128"/>
              </a:rPr>
              <a:t>大阪城天守閣蔵）</a:t>
            </a:r>
          </a:p>
        </p:txBody>
      </p:sp>
      <p:pic>
        <p:nvPicPr>
          <p:cNvPr id="7" name="Picture 21" descr="C:\Users\i4350461\Desktop\大阪の歴史\大阪万国博覧会（大阪府ホームページ）.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2881" y="2971590"/>
            <a:ext cx="1275345" cy="976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3642" y="2990445"/>
            <a:ext cx="1221694" cy="978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テキスト ボックス 2"/>
          <p:cNvSpPr txBox="1">
            <a:spLocks noChangeArrowheads="1"/>
          </p:cNvSpPr>
          <p:nvPr/>
        </p:nvSpPr>
        <p:spPr bwMode="auto">
          <a:xfrm>
            <a:off x="7732705" y="3911627"/>
            <a:ext cx="1503033"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700" dirty="0">
                <a:solidFill>
                  <a:prstClr val="black"/>
                </a:solidFill>
                <a:latin typeface="Meiryo UI" pitchFamily="50" charset="-128"/>
                <a:ea typeface="Meiryo UI" pitchFamily="50" charset="-128"/>
                <a:cs typeface="Meiryo UI" pitchFamily="50" charset="-128"/>
              </a:rPr>
              <a:t>日本万国</a:t>
            </a:r>
            <a:r>
              <a:rPr lang="ja-JP" altLang="en-US" sz="700" dirty="0" smtClean="0">
                <a:solidFill>
                  <a:prstClr val="black"/>
                </a:solidFill>
                <a:latin typeface="Meiryo UI" pitchFamily="50" charset="-128"/>
                <a:ea typeface="Meiryo UI" pitchFamily="50" charset="-128"/>
                <a:cs typeface="Meiryo UI" pitchFamily="50" charset="-128"/>
              </a:rPr>
              <a:t>博覧会</a:t>
            </a:r>
            <a:endParaRPr lang="en-US" altLang="ja-JP" sz="700" dirty="0" smtClean="0">
              <a:solidFill>
                <a:prstClr val="black"/>
              </a:solidFill>
              <a:latin typeface="Meiryo UI" pitchFamily="50" charset="-128"/>
              <a:ea typeface="Meiryo UI" pitchFamily="50" charset="-128"/>
              <a:cs typeface="Meiryo UI" pitchFamily="50" charset="-128"/>
            </a:endParaRPr>
          </a:p>
          <a:p>
            <a:pPr algn="ctr" eaLnBrk="1" hangingPunct="1">
              <a:spcBef>
                <a:spcPct val="0"/>
              </a:spcBef>
              <a:buFontTx/>
              <a:buNone/>
            </a:pPr>
            <a:r>
              <a:rPr lang="ja-JP" altLang="en-US" sz="600" dirty="0">
                <a:solidFill>
                  <a:prstClr val="black"/>
                </a:solidFill>
                <a:latin typeface="Meiryo UI" pitchFamily="50" charset="-128"/>
                <a:ea typeface="Meiryo UI" pitchFamily="50" charset="-128"/>
                <a:cs typeface="Meiryo UI" pitchFamily="50" charset="-128"/>
              </a:rPr>
              <a:t>出典　万博記念公</a:t>
            </a:r>
            <a:r>
              <a:rPr lang="ja-JP" altLang="en-US" sz="600" dirty="0" smtClean="0">
                <a:solidFill>
                  <a:prstClr val="black"/>
                </a:solidFill>
                <a:latin typeface="Meiryo UI" pitchFamily="50" charset="-128"/>
                <a:ea typeface="Meiryo UI" pitchFamily="50" charset="-128"/>
                <a:cs typeface="Meiryo UI" pitchFamily="50" charset="-128"/>
              </a:rPr>
              <a:t>園</a:t>
            </a:r>
            <a:r>
              <a:rPr lang="ja-JP" altLang="en-US" sz="600" dirty="0">
                <a:solidFill>
                  <a:prstClr val="black"/>
                </a:solidFill>
                <a:latin typeface="Meiryo UI" pitchFamily="50" charset="-128"/>
                <a:ea typeface="Meiryo UI" pitchFamily="50" charset="-128"/>
                <a:cs typeface="Meiryo UI" pitchFamily="50" charset="-128"/>
              </a:rPr>
              <a:t>ホームページ</a:t>
            </a:r>
          </a:p>
        </p:txBody>
      </p:sp>
      <p:sp>
        <p:nvSpPr>
          <p:cNvPr id="10" name="テキスト ボックス 19"/>
          <p:cNvSpPr txBox="1">
            <a:spLocks noChangeArrowheads="1"/>
          </p:cNvSpPr>
          <p:nvPr/>
        </p:nvSpPr>
        <p:spPr bwMode="auto">
          <a:xfrm>
            <a:off x="6382761" y="3936196"/>
            <a:ext cx="1512168"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700" dirty="0">
                <a:solidFill>
                  <a:srgbClr val="000000"/>
                </a:solidFill>
                <a:latin typeface="Meiryo UI" pitchFamily="50" charset="-128"/>
                <a:ea typeface="Meiryo UI" pitchFamily="50" charset="-128"/>
                <a:cs typeface="Meiryo UI" pitchFamily="50" charset="-128"/>
              </a:rPr>
              <a:t>府立中之島</a:t>
            </a:r>
            <a:r>
              <a:rPr lang="ja-JP" altLang="en-US" sz="700" dirty="0" smtClean="0">
                <a:solidFill>
                  <a:srgbClr val="000000"/>
                </a:solidFill>
                <a:latin typeface="Meiryo UI" pitchFamily="50" charset="-128"/>
                <a:ea typeface="Meiryo UI" pitchFamily="50" charset="-128"/>
                <a:cs typeface="Meiryo UI" pitchFamily="50" charset="-128"/>
              </a:rPr>
              <a:t>図書館</a:t>
            </a:r>
            <a:endParaRPr lang="en-US" altLang="ja-JP" sz="700"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 typeface="Arial" pitchFamily="34" charset="0"/>
              <a:buNone/>
            </a:pPr>
            <a:r>
              <a:rPr lang="zh-TW" altLang="en-US" sz="600" dirty="0">
                <a:solidFill>
                  <a:srgbClr val="000000"/>
                </a:solidFill>
                <a:latin typeface="Meiryo UI" pitchFamily="50" charset="-128"/>
                <a:ea typeface="Meiryo UI" pitchFamily="50" charset="-128"/>
                <a:cs typeface="Meiryo UI" pitchFamily="50" charset="-128"/>
              </a:rPr>
              <a:t>出典</a:t>
            </a:r>
            <a:r>
              <a:rPr lang="ja-JP" altLang="en-US" sz="600" dirty="0">
                <a:solidFill>
                  <a:srgbClr val="000000"/>
                </a:solidFill>
                <a:latin typeface="Meiryo UI" pitchFamily="50" charset="-128"/>
                <a:ea typeface="Meiryo UI" pitchFamily="50" charset="-128"/>
                <a:cs typeface="Meiryo UI" pitchFamily="50" charset="-128"/>
              </a:rPr>
              <a:t>　</a:t>
            </a:r>
            <a:r>
              <a:rPr lang="en-US" altLang="ja-JP" sz="600" dirty="0">
                <a:solidFill>
                  <a:srgbClr val="000000"/>
                </a:solidFill>
                <a:latin typeface="Meiryo UI" pitchFamily="50" charset="-128"/>
                <a:ea typeface="Meiryo UI" pitchFamily="50" charset="-128"/>
                <a:cs typeface="Meiryo UI" pitchFamily="50" charset="-128"/>
              </a:rPr>
              <a:t>『</a:t>
            </a:r>
            <a:r>
              <a:rPr lang="ja-JP" altLang="en-US" sz="600" dirty="0">
                <a:solidFill>
                  <a:srgbClr val="000000"/>
                </a:solidFill>
                <a:latin typeface="Meiryo UI" pitchFamily="50" charset="-128"/>
                <a:ea typeface="Meiryo UI" pitchFamily="50" charset="-128"/>
                <a:cs typeface="Meiryo UI" pitchFamily="50" charset="-128"/>
              </a:rPr>
              <a:t>大阪府立中之島</a:t>
            </a:r>
            <a:r>
              <a:rPr lang="ja-JP" altLang="en-US" sz="600" dirty="0" smtClean="0">
                <a:solidFill>
                  <a:srgbClr val="000000"/>
                </a:solidFill>
                <a:latin typeface="Meiryo UI" pitchFamily="50" charset="-128"/>
                <a:ea typeface="Meiryo UI" pitchFamily="50" charset="-128"/>
                <a:cs typeface="Meiryo UI" pitchFamily="50" charset="-128"/>
              </a:rPr>
              <a:t>図書館九十年</a:t>
            </a:r>
            <a:r>
              <a:rPr lang="en-US" altLang="ja-JP" sz="600" dirty="0" smtClean="0">
                <a:solidFill>
                  <a:srgbClr val="000000"/>
                </a:solidFill>
                <a:latin typeface="Meiryo UI" pitchFamily="50" charset="-128"/>
                <a:ea typeface="Meiryo UI" pitchFamily="50" charset="-128"/>
                <a:cs typeface="Meiryo UI" pitchFamily="50" charset="-128"/>
              </a:rPr>
              <a:t>』</a:t>
            </a:r>
            <a:endParaRPr lang="ja-JP" altLang="en-US" sz="600" dirty="0">
              <a:solidFill>
                <a:prstClr val="black"/>
              </a:solidFill>
              <a:latin typeface="Meiryo UI" pitchFamily="50" charset="-128"/>
              <a:ea typeface="Meiryo UI" pitchFamily="50" charset="-128"/>
              <a:cs typeface="Meiryo UI" pitchFamily="50" charset="-128"/>
            </a:endParaRPr>
          </a:p>
        </p:txBody>
      </p:sp>
      <p:sp>
        <p:nvSpPr>
          <p:cNvPr id="13" name="テキスト ボックス 3"/>
          <p:cNvSpPr txBox="1">
            <a:spLocks noChangeArrowheads="1"/>
          </p:cNvSpPr>
          <p:nvPr/>
        </p:nvSpPr>
        <p:spPr bwMode="auto">
          <a:xfrm>
            <a:off x="5182792" y="2423906"/>
            <a:ext cx="3819938" cy="507831"/>
          </a:xfrm>
          <a:prstGeom prst="rect">
            <a:avLst/>
          </a:prstGeom>
          <a:noFill/>
          <a:ln w="9525">
            <a:solidFill>
              <a:srgbClr val="000000"/>
            </a:solidFill>
            <a:prstDash val="sysDash"/>
            <a:miter lim="800000"/>
            <a:headEnd/>
            <a:tailEnd/>
          </a:ln>
        </p:spPr>
        <p:txBody>
          <a:bodyPr wrap="square">
            <a:spAutoFit/>
          </a:bodyPr>
          <a:lstStyle/>
          <a:p>
            <a:r>
              <a:rPr lang="ja-JP" altLang="en-US" sz="900" dirty="0" smtClean="0">
                <a:solidFill>
                  <a:srgbClr val="000000"/>
                </a:solidFill>
                <a:latin typeface="Meiryo UI" pitchFamily="50" charset="-128"/>
                <a:ea typeface="Meiryo UI" pitchFamily="50" charset="-128"/>
              </a:rPr>
              <a:t>⇒　「自由都市・堺」や「天下の台所」などの中・近世、「東洋のマンチェスター」</a:t>
            </a:r>
            <a:endParaRPr lang="en-US" altLang="ja-JP" sz="900" dirty="0" smtClean="0">
              <a:solidFill>
                <a:srgbClr val="000000"/>
              </a:solidFill>
              <a:latin typeface="Meiryo UI" pitchFamily="50" charset="-128"/>
              <a:ea typeface="Meiryo UI" pitchFamily="50" charset="-128"/>
            </a:endParaRPr>
          </a:p>
          <a:p>
            <a:r>
              <a:rPr lang="ja-JP" altLang="en-US" sz="900" dirty="0">
                <a:solidFill>
                  <a:srgbClr val="000000"/>
                </a:solidFill>
                <a:latin typeface="Meiryo UI" pitchFamily="50" charset="-128"/>
                <a:ea typeface="Meiryo UI" pitchFamily="50" charset="-128"/>
              </a:rPr>
              <a:t>　</a:t>
            </a:r>
            <a:r>
              <a:rPr lang="ja-JP" altLang="en-US" sz="900" dirty="0" smtClean="0">
                <a:solidFill>
                  <a:srgbClr val="000000"/>
                </a:solidFill>
                <a:latin typeface="Meiryo UI" pitchFamily="50" charset="-128"/>
                <a:ea typeface="Meiryo UI" pitchFamily="50" charset="-128"/>
              </a:rPr>
              <a:t>　と呼ばれた近代、アジア初の万博が開催された近年を通じて、大阪の歴史は</a:t>
            </a:r>
            <a:endParaRPr lang="en-US" altLang="ja-JP" sz="900" dirty="0" smtClean="0">
              <a:solidFill>
                <a:srgbClr val="000000"/>
              </a:solidFill>
              <a:latin typeface="Meiryo UI" pitchFamily="50" charset="-128"/>
              <a:ea typeface="Meiryo UI" pitchFamily="50" charset="-128"/>
            </a:endParaRPr>
          </a:p>
          <a:p>
            <a:r>
              <a:rPr lang="ja-JP" altLang="en-US" sz="900" dirty="0">
                <a:solidFill>
                  <a:srgbClr val="000000"/>
                </a:solidFill>
                <a:latin typeface="Meiryo UI" pitchFamily="50" charset="-128"/>
                <a:ea typeface="Meiryo UI" pitchFamily="50" charset="-128"/>
              </a:rPr>
              <a:t>　</a:t>
            </a:r>
            <a:r>
              <a:rPr lang="ja-JP" altLang="en-US" sz="900" dirty="0" smtClean="0">
                <a:solidFill>
                  <a:srgbClr val="000000"/>
                </a:solidFill>
                <a:latin typeface="Meiryo UI" pitchFamily="50" charset="-128"/>
                <a:ea typeface="Meiryo UI" pitchFamily="50" charset="-128"/>
              </a:rPr>
              <a:t>　民の力が支えてきた</a:t>
            </a:r>
            <a:endParaRPr lang="ja-JP" altLang="en-US" sz="900" dirty="0">
              <a:solidFill>
                <a:srgbClr val="000000"/>
              </a:solidFill>
              <a:latin typeface="Meiryo UI" pitchFamily="50" charset="-128"/>
              <a:ea typeface="Meiryo UI" pitchFamily="50" charset="-128"/>
            </a:endParaRPr>
          </a:p>
        </p:txBody>
      </p:sp>
      <p:sp>
        <p:nvSpPr>
          <p:cNvPr id="15" name="テキスト ボックス 23"/>
          <p:cNvSpPr txBox="1">
            <a:spLocks noChangeArrowheads="1"/>
          </p:cNvSpPr>
          <p:nvPr/>
        </p:nvSpPr>
        <p:spPr bwMode="auto">
          <a:xfrm>
            <a:off x="3466354" y="3301745"/>
            <a:ext cx="1441450" cy="215900"/>
          </a:xfrm>
          <a:prstGeom prst="rect">
            <a:avLst/>
          </a:prstGeom>
          <a:noFill/>
          <a:ln w="9525">
            <a:noFill/>
            <a:miter lim="800000"/>
            <a:headEnd/>
            <a:tailEnd/>
          </a:ln>
        </p:spPr>
        <p:txBody>
          <a:bodyPr>
            <a:spAutoFit/>
          </a:bodyPr>
          <a:lstStyle/>
          <a:p>
            <a:r>
              <a:rPr lang="ja-JP" altLang="en-US" sz="800" dirty="0">
                <a:solidFill>
                  <a:srgbClr val="000000"/>
                </a:solidFill>
                <a:latin typeface="Meiryo UI" pitchFamily="50" charset="-128"/>
                <a:ea typeface="Meiryo UI" pitchFamily="50" charset="-128"/>
              </a:rPr>
              <a:t>大阪府市副首都推進局調べ</a:t>
            </a:r>
          </a:p>
        </p:txBody>
      </p:sp>
      <p:grpSp>
        <p:nvGrpSpPr>
          <p:cNvPr id="17" name="グループ化 16"/>
          <p:cNvGrpSpPr/>
          <p:nvPr/>
        </p:nvGrpSpPr>
        <p:grpSpPr>
          <a:xfrm>
            <a:off x="5076056" y="4293096"/>
            <a:ext cx="3916040" cy="2452136"/>
            <a:chOff x="5101455" y="2103592"/>
            <a:chExt cx="3916040" cy="2452136"/>
          </a:xfrm>
        </p:grpSpPr>
        <p:sp>
          <p:nvSpPr>
            <p:cNvPr id="11" name="正方形/長方形 10"/>
            <p:cNvSpPr/>
            <p:nvPr/>
          </p:nvSpPr>
          <p:spPr>
            <a:xfrm>
              <a:off x="5101455" y="2103592"/>
              <a:ext cx="3168352" cy="317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000000"/>
                  </a:solidFill>
                  <a:latin typeface="Meiryo UI" pitchFamily="50" charset="-128"/>
                  <a:ea typeface="Meiryo UI" pitchFamily="50" charset="-128"/>
                  <a:cs typeface="Meiryo UI" pitchFamily="50" charset="-128"/>
                </a:rPr>
                <a:t>■</a:t>
              </a:r>
              <a:r>
                <a:rPr lang="ja-JP" altLang="en-US" sz="1050" b="1" dirty="0" smtClean="0">
                  <a:solidFill>
                    <a:srgbClr val="000000"/>
                  </a:solidFill>
                  <a:latin typeface="Meiryo UI" pitchFamily="50" charset="-128"/>
                  <a:ea typeface="Meiryo UI" pitchFamily="50" charset="-128"/>
                  <a:cs typeface="Meiryo UI" pitchFamily="50" charset="-128"/>
                </a:rPr>
                <a:t>大阪</a:t>
              </a:r>
              <a:r>
                <a:rPr lang="ja-JP" altLang="en-US" sz="1050" b="1" dirty="0">
                  <a:solidFill>
                    <a:srgbClr val="000000"/>
                  </a:solidFill>
                  <a:latin typeface="Meiryo UI" pitchFamily="50" charset="-128"/>
                  <a:ea typeface="Meiryo UI" pitchFamily="50" charset="-128"/>
                  <a:cs typeface="Meiryo UI" pitchFamily="50" charset="-128"/>
                </a:rPr>
                <a:t>に</a:t>
              </a:r>
              <a:r>
                <a:rPr lang="ja-JP" altLang="en-US" sz="1050" b="1" dirty="0" smtClean="0">
                  <a:solidFill>
                    <a:srgbClr val="000000"/>
                  </a:solidFill>
                  <a:latin typeface="Meiryo UI" pitchFamily="50" charset="-128"/>
                  <a:ea typeface="Meiryo UI" pitchFamily="50" charset="-128"/>
                  <a:cs typeface="Meiryo UI" pitchFamily="50" charset="-128"/>
                </a:rPr>
                <a:t>おける民間</a:t>
              </a:r>
              <a:r>
                <a:rPr lang="ja-JP" altLang="en-US" sz="1050" b="1" dirty="0">
                  <a:solidFill>
                    <a:srgbClr val="000000"/>
                  </a:solidFill>
                  <a:latin typeface="Meiryo UI" pitchFamily="50" charset="-128"/>
                  <a:ea typeface="Meiryo UI" pitchFamily="50" charset="-128"/>
                  <a:cs typeface="Meiryo UI" pitchFamily="50" charset="-128"/>
                </a:rPr>
                <a:t>の活力を生かす新たな取組み</a:t>
              </a:r>
              <a:r>
                <a:rPr lang="ja-JP" altLang="en-US" sz="1050" b="1" dirty="0" smtClean="0">
                  <a:solidFill>
                    <a:srgbClr val="000000"/>
                  </a:solidFill>
                  <a:latin typeface="Meiryo UI" pitchFamily="50" charset="-128"/>
                  <a:ea typeface="Meiryo UI" pitchFamily="50" charset="-128"/>
                  <a:cs typeface="Meiryo UI" pitchFamily="50" charset="-128"/>
                </a:rPr>
                <a:t>例</a:t>
              </a:r>
              <a:endParaRPr lang="en-US" altLang="ja-JP" sz="1050" b="1" dirty="0" smtClean="0">
                <a:solidFill>
                  <a:srgbClr val="000000"/>
                </a:solidFill>
                <a:latin typeface="Meiryo UI" pitchFamily="50" charset="-128"/>
                <a:ea typeface="Meiryo UI" pitchFamily="50" charset="-128"/>
                <a:cs typeface="Meiryo UI" pitchFamily="50" charset="-128"/>
              </a:endParaRPr>
            </a:p>
          </p:txBody>
        </p:sp>
        <p:sp>
          <p:nvSpPr>
            <p:cNvPr id="14" name="正方形/長方形 13"/>
            <p:cNvSpPr/>
            <p:nvPr/>
          </p:nvSpPr>
          <p:spPr>
            <a:xfrm>
              <a:off x="5520233" y="2683520"/>
              <a:ext cx="3231082" cy="187220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smtClean="0">
                  <a:solidFill>
                    <a:srgbClr val="000000"/>
                  </a:solidFill>
                  <a:latin typeface="Meiryo UI" pitchFamily="50" charset="-128"/>
                  <a:ea typeface="Meiryo UI" pitchFamily="50" charset="-128"/>
                  <a:cs typeface="Meiryo UI" pitchFamily="50" charset="-128"/>
                </a:rPr>
                <a:t>○特区の活用</a:t>
              </a:r>
              <a:endParaRPr lang="en-US" altLang="ja-JP" sz="1050" b="1"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smtClean="0">
                  <a:solidFill>
                    <a:srgbClr val="000000"/>
                  </a:solidFill>
                  <a:latin typeface="Meiryo UI" pitchFamily="50" charset="-128"/>
                  <a:ea typeface="Meiryo UI" pitchFamily="50" charset="-128"/>
                  <a:cs typeface="Meiryo UI" pitchFamily="50" charset="-128"/>
                </a:rPr>
                <a:t>　　 ・</a:t>
              </a:r>
              <a:r>
                <a:rPr lang="zh-CN" altLang="en-US" sz="1050" dirty="0">
                  <a:solidFill>
                    <a:srgbClr val="000000"/>
                  </a:solidFill>
                  <a:latin typeface="Meiryo UI" pitchFamily="50" charset="-128"/>
                  <a:ea typeface="Meiryo UI" pitchFamily="50" charset="-128"/>
                  <a:cs typeface="Meiryo UI" pitchFamily="50" charset="-128"/>
                </a:rPr>
                <a:t>関西圏国家戦略特</a:t>
              </a:r>
              <a:r>
                <a:rPr lang="zh-CN" altLang="en-US" sz="1050" dirty="0" smtClean="0">
                  <a:solidFill>
                    <a:srgbClr val="000000"/>
                  </a:solidFill>
                  <a:latin typeface="Meiryo UI" pitchFamily="50" charset="-128"/>
                  <a:ea typeface="Meiryo UI" pitchFamily="50" charset="-128"/>
                  <a:cs typeface="Meiryo UI" pitchFamily="50" charset="-128"/>
                </a:rPr>
                <a:t>区</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a:solidFill>
                    <a:srgbClr val="000000"/>
                  </a:solidFill>
                  <a:latin typeface="Meiryo UI" pitchFamily="50" charset="-128"/>
                  <a:ea typeface="Meiryo UI" pitchFamily="50" charset="-128"/>
                  <a:cs typeface="Meiryo UI" pitchFamily="50" charset="-128"/>
                </a:rPr>
                <a:t> </a:t>
              </a: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dirty="0">
                  <a:solidFill>
                    <a:srgbClr val="000000"/>
                  </a:solidFill>
                  <a:latin typeface="Meiryo UI" pitchFamily="50" charset="-128"/>
                  <a:ea typeface="Meiryo UI" pitchFamily="50" charset="-128"/>
                  <a:cs typeface="Meiryo UI" pitchFamily="50" charset="-128"/>
                </a:rPr>
                <a:t>関西イノベーション国際</a:t>
              </a:r>
              <a:r>
                <a:rPr lang="ja-JP" altLang="en-US" sz="1050" dirty="0" smtClean="0">
                  <a:solidFill>
                    <a:srgbClr val="000000"/>
                  </a:solidFill>
                  <a:latin typeface="Meiryo UI" pitchFamily="50" charset="-128"/>
                  <a:ea typeface="Meiryo UI" pitchFamily="50" charset="-128"/>
                  <a:cs typeface="Meiryo UI" pitchFamily="50" charset="-128"/>
                </a:rPr>
                <a:t>戦略総合</a:t>
              </a:r>
              <a:r>
                <a:rPr lang="ja-JP" altLang="en-US" sz="1050" dirty="0">
                  <a:solidFill>
                    <a:srgbClr val="000000"/>
                  </a:solidFill>
                  <a:latin typeface="Meiryo UI" pitchFamily="50" charset="-128"/>
                  <a:ea typeface="Meiryo UI" pitchFamily="50" charset="-128"/>
                  <a:cs typeface="Meiryo UI" pitchFamily="50" charset="-128"/>
                </a:rPr>
                <a:t>特区</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800" dirty="0">
                  <a:solidFill>
                    <a:srgbClr val="000000"/>
                  </a:solidFill>
                  <a:latin typeface="Meiryo UI" pitchFamily="50" charset="-128"/>
                  <a:ea typeface="Meiryo UI" pitchFamily="50" charset="-128"/>
                  <a:cs typeface="Meiryo UI" pitchFamily="50" charset="-128"/>
                </a:rPr>
                <a:t>　</a:t>
              </a:r>
              <a:endParaRPr lang="en-US" altLang="ja-JP" sz="800" dirty="0" smtClean="0">
                <a:solidFill>
                  <a:srgbClr val="000000"/>
                </a:solidFill>
                <a:latin typeface="Meiryo UI" pitchFamily="50" charset="-128"/>
                <a:ea typeface="Meiryo UI" pitchFamily="50" charset="-128"/>
                <a:cs typeface="Meiryo UI" pitchFamily="50" charset="-128"/>
              </a:endParaRPr>
            </a:p>
            <a:p>
              <a:pPr>
                <a:defRPr/>
              </a:pPr>
              <a:r>
                <a:rPr lang="ja-JP" altLang="en-US" sz="1050" b="1" dirty="0" smtClean="0">
                  <a:solidFill>
                    <a:srgbClr val="000000"/>
                  </a:solidFill>
                  <a:latin typeface="Meiryo UI" pitchFamily="50" charset="-128"/>
                  <a:ea typeface="Meiryo UI" pitchFamily="50" charset="-128"/>
                  <a:cs typeface="Meiryo UI" pitchFamily="50" charset="-128"/>
                </a:rPr>
                <a:t>○</a:t>
              </a:r>
              <a:r>
                <a:rPr lang="ja-JP" altLang="en-US" sz="1050" b="1" dirty="0">
                  <a:solidFill>
                    <a:srgbClr val="000000"/>
                  </a:solidFill>
                  <a:latin typeface="Meiryo UI" pitchFamily="50" charset="-128"/>
                  <a:ea typeface="Meiryo UI" pitchFamily="50" charset="-128"/>
                  <a:cs typeface="Meiryo UI" pitchFamily="50" charset="-128"/>
                </a:rPr>
                <a:t>関西国際空港・伊丹空港</a:t>
              </a:r>
              <a:r>
                <a:rPr lang="ja-JP" altLang="en-US" sz="1050" b="1" dirty="0" smtClean="0">
                  <a:solidFill>
                    <a:srgbClr val="000000"/>
                  </a:solidFill>
                  <a:latin typeface="Meiryo UI" pitchFamily="50" charset="-128"/>
                  <a:ea typeface="Meiryo UI" pitchFamily="50" charset="-128"/>
                  <a:cs typeface="Meiryo UI" pitchFamily="50" charset="-128"/>
                </a:rPr>
                <a:t>の運営</a:t>
              </a:r>
              <a:r>
                <a:rPr lang="ja-JP" altLang="en-US" sz="1050" b="1" dirty="0">
                  <a:solidFill>
                    <a:srgbClr val="000000"/>
                  </a:solidFill>
                  <a:latin typeface="Meiryo UI" pitchFamily="50" charset="-128"/>
                  <a:ea typeface="Meiryo UI" pitchFamily="50" charset="-128"/>
                  <a:cs typeface="Meiryo UI" pitchFamily="50" charset="-128"/>
                </a:rPr>
                <a:t>形態の変更</a:t>
              </a:r>
            </a:p>
            <a:p>
              <a:pPr>
                <a:defRPr/>
              </a:pP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dirty="0">
                  <a:solidFill>
                    <a:srgbClr val="000000"/>
                  </a:solidFill>
                  <a:latin typeface="Meiryo UI" pitchFamily="50" charset="-128"/>
                  <a:ea typeface="Meiryo UI" pitchFamily="50" charset="-128"/>
                  <a:cs typeface="Meiryo UI" pitchFamily="50" charset="-128"/>
                </a:rPr>
                <a:t>コンセッション方式の</a:t>
              </a:r>
              <a:r>
                <a:rPr lang="ja-JP" altLang="en-US" sz="1050" dirty="0" smtClean="0">
                  <a:solidFill>
                    <a:srgbClr val="000000"/>
                  </a:solidFill>
                  <a:latin typeface="Meiryo UI" pitchFamily="50" charset="-128"/>
                  <a:ea typeface="Meiryo UI" pitchFamily="50" charset="-128"/>
                  <a:cs typeface="Meiryo UI" pitchFamily="50" charset="-128"/>
                </a:rPr>
                <a:t>導入</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endParaRPr lang="en-US" altLang="ja-JP" sz="800" b="1" dirty="0" smtClean="0">
                <a:solidFill>
                  <a:srgbClr val="000000"/>
                </a:solidFill>
                <a:latin typeface="Meiryo UI" pitchFamily="50" charset="-128"/>
                <a:ea typeface="Meiryo UI" pitchFamily="50" charset="-128"/>
                <a:cs typeface="Meiryo UI" pitchFamily="50" charset="-128"/>
              </a:endParaRPr>
            </a:p>
            <a:p>
              <a:pPr>
                <a:defRPr/>
              </a:pPr>
              <a:r>
                <a:rPr lang="ja-JP" altLang="en-US" sz="1050" b="1" dirty="0" smtClean="0">
                  <a:solidFill>
                    <a:srgbClr val="000000"/>
                  </a:solidFill>
                  <a:latin typeface="Meiryo UI" pitchFamily="50" charset="-128"/>
                  <a:ea typeface="Meiryo UI" pitchFamily="50" charset="-128"/>
                  <a:cs typeface="Meiryo UI" pitchFamily="50" charset="-128"/>
                </a:rPr>
                <a:t>○</a:t>
              </a:r>
              <a:r>
                <a:rPr lang="ja-JP" altLang="en-US" sz="1050" b="1" dirty="0">
                  <a:solidFill>
                    <a:srgbClr val="000000"/>
                  </a:solidFill>
                  <a:latin typeface="Meiryo UI" pitchFamily="50" charset="-128"/>
                  <a:ea typeface="Meiryo UI" pitchFamily="50" charset="-128"/>
                  <a:cs typeface="Meiryo UI" pitchFamily="50" charset="-128"/>
                </a:rPr>
                <a:t>大阪の新たな取組み</a:t>
              </a:r>
            </a:p>
            <a:p>
              <a:pPr>
                <a:defRPr/>
              </a:pP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dirty="0">
                  <a:solidFill>
                    <a:srgbClr val="000000"/>
                  </a:solidFill>
                  <a:latin typeface="Meiryo UI" pitchFamily="50" charset="-128"/>
                  <a:ea typeface="Meiryo UI" pitchFamily="50" charset="-128"/>
                  <a:cs typeface="Meiryo UI" pitchFamily="50" charset="-128"/>
                </a:rPr>
                <a:t>公民戦略連携</a:t>
              </a:r>
              <a:r>
                <a:rPr lang="ja-JP" altLang="en-US" sz="1050" dirty="0" smtClean="0">
                  <a:solidFill>
                    <a:srgbClr val="000000"/>
                  </a:solidFill>
                  <a:latin typeface="Meiryo UI" pitchFamily="50" charset="-128"/>
                  <a:ea typeface="Meiryo UI" pitchFamily="50" charset="-128"/>
                  <a:cs typeface="Meiryo UI" pitchFamily="50" charset="-128"/>
                </a:rPr>
                <a:t>デスク（大阪府</a:t>
              </a:r>
              <a:r>
                <a:rPr lang="ja-JP" altLang="en-US" sz="1050" dirty="0">
                  <a:solidFill>
                    <a:srgbClr val="000000"/>
                  </a:solidFill>
                  <a:latin typeface="Meiryo UI" pitchFamily="50" charset="-128"/>
                  <a:ea typeface="Meiryo UI" pitchFamily="50" charset="-128"/>
                  <a:cs typeface="Meiryo UI" pitchFamily="50" charset="-128"/>
                </a:rPr>
                <a:t>・</a:t>
              </a:r>
              <a:r>
                <a:rPr lang="en-US" altLang="ja-JP" sz="1050" dirty="0">
                  <a:solidFill>
                    <a:srgbClr val="000000"/>
                  </a:solidFill>
                  <a:latin typeface="Meiryo UI" pitchFamily="50" charset="-128"/>
                  <a:ea typeface="Meiryo UI" pitchFamily="50" charset="-128"/>
                  <a:cs typeface="Meiryo UI" pitchFamily="50" charset="-128"/>
                </a:rPr>
                <a:t>H27</a:t>
              </a:r>
              <a:r>
                <a:rPr lang="ja-JP" altLang="en-US" sz="1050" dirty="0">
                  <a:solidFill>
                    <a:srgbClr val="000000"/>
                  </a:solidFill>
                  <a:latin typeface="Meiryo UI" pitchFamily="50" charset="-128"/>
                  <a:ea typeface="Meiryo UI" pitchFamily="50" charset="-128"/>
                  <a:cs typeface="Meiryo UI" pitchFamily="50" charset="-128"/>
                </a:rPr>
                <a:t>～</a:t>
              </a:r>
              <a:r>
                <a:rPr lang="ja-JP" altLang="en-US" sz="1050" dirty="0" smtClean="0">
                  <a:solidFill>
                    <a:srgbClr val="000000"/>
                  </a:solidFill>
                  <a:latin typeface="Meiryo UI" pitchFamily="50" charset="-128"/>
                  <a:ea typeface="Meiryo UI" pitchFamily="50" charset="-128"/>
                  <a:cs typeface="Meiryo UI" pitchFamily="50" charset="-128"/>
                </a:rPr>
                <a:t>）</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dirty="0">
                  <a:solidFill>
                    <a:srgbClr val="000000"/>
                  </a:solidFill>
                  <a:latin typeface="Meiryo UI" pitchFamily="50" charset="-128"/>
                  <a:ea typeface="Meiryo UI" pitchFamily="50" charset="-128"/>
                  <a:cs typeface="Meiryo UI" pitchFamily="50" charset="-128"/>
                </a:rPr>
                <a:t>ビジネス活性化地区制度（大阪市・</a:t>
              </a:r>
              <a:r>
                <a:rPr lang="en-US" altLang="ja-JP" sz="1050" dirty="0">
                  <a:solidFill>
                    <a:srgbClr val="000000"/>
                  </a:solidFill>
                  <a:latin typeface="Meiryo UI" pitchFamily="50" charset="-128"/>
                  <a:ea typeface="Meiryo UI" pitchFamily="50" charset="-128"/>
                  <a:cs typeface="Meiryo UI" pitchFamily="50" charset="-128"/>
                </a:rPr>
                <a:t>H27</a:t>
              </a:r>
              <a:r>
                <a:rPr lang="ja-JP" altLang="en-US" sz="1050" dirty="0">
                  <a:solidFill>
                    <a:srgbClr val="000000"/>
                  </a:solidFill>
                  <a:latin typeface="Meiryo UI" pitchFamily="50" charset="-128"/>
                  <a:ea typeface="Meiryo UI" pitchFamily="50" charset="-128"/>
                  <a:cs typeface="Meiryo UI" pitchFamily="50" charset="-128"/>
                </a:rPr>
                <a:t>～</a:t>
              </a:r>
              <a:r>
                <a:rPr lang="ja-JP" altLang="en-US" sz="1050" dirty="0" smtClean="0">
                  <a:solidFill>
                    <a:srgbClr val="000000"/>
                  </a:solidFill>
                  <a:latin typeface="Meiryo UI" pitchFamily="50" charset="-128"/>
                  <a:ea typeface="Meiryo UI" pitchFamily="50" charset="-128"/>
                  <a:cs typeface="Meiryo UI" pitchFamily="50" charset="-128"/>
                </a:rPr>
                <a:t>）</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パークマネジメント事業（</a:t>
              </a:r>
              <a:r>
                <a:rPr lang="ja-JP" altLang="en-US" sz="1050" dirty="0">
                  <a:solidFill>
                    <a:schemeClr val="tx1"/>
                  </a:solidFill>
                  <a:latin typeface="Meiryo UI" pitchFamily="50" charset="-128"/>
                  <a:ea typeface="Meiryo UI" pitchFamily="50" charset="-128"/>
                  <a:cs typeface="Meiryo UI" pitchFamily="50" charset="-128"/>
                </a:rPr>
                <a:t>大阪市・</a:t>
              </a:r>
              <a:r>
                <a:rPr lang="en-US" altLang="ja-JP" sz="1050" dirty="0">
                  <a:solidFill>
                    <a:schemeClr val="tx1"/>
                  </a:solidFill>
                  <a:latin typeface="Meiryo UI" pitchFamily="50" charset="-128"/>
                  <a:ea typeface="Meiryo UI" pitchFamily="50" charset="-128"/>
                  <a:cs typeface="Meiryo UI" pitchFamily="50" charset="-128"/>
                </a:rPr>
                <a:t>H27</a:t>
              </a:r>
              <a:r>
                <a:rPr lang="ja-JP" altLang="en-US" sz="1050" dirty="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6" name="テキスト ボックス 3"/>
            <p:cNvSpPr txBox="1">
              <a:spLocks noChangeArrowheads="1"/>
            </p:cNvSpPr>
            <p:nvPr/>
          </p:nvSpPr>
          <p:spPr bwMode="auto">
            <a:xfrm>
              <a:off x="5222357" y="2374280"/>
              <a:ext cx="3795138" cy="230832"/>
            </a:xfrm>
            <a:prstGeom prst="rect">
              <a:avLst/>
            </a:prstGeom>
            <a:noFill/>
            <a:ln w="9525">
              <a:solidFill>
                <a:srgbClr val="000000"/>
              </a:solidFill>
              <a:prstDash val="sysDash"/>
              <a:miter lim="800000"/>
              <a:headEnd/>
              <a:tailEnd/>
            </a:ln>
          </p:spPr>
          <p:txBody>
            <a:bodyPr wrap="square">
              <a:spAutoFit/>
            </a:bodyPr>
            <a:lstStyle/>
            <a:p>
              <a:r>
                <a:rPr lang="ja-JP" altLang="en-US" sz="900" dirty="0" smtClean="0">
                  <a:solidFill>
                    <a:srgbClr val="000000"/>
                  </a:solidFill>
                  <a:latin typeface="Meiryo UI" pitchFamily="50" charset="-128"/>
                  <a:ea typeface="Meiryo UI" pitchFamily="50" charset="-128"/>
                </a:rPr>
                <a:t>⇒　現在も、大阪府・大阪市では民の力を活かす環境整備に積極的に取り組む</a:t>
              </a:r>
              <a:endParaRPr lang="ja-JP" altLang="en-US" sz="900" dirty="0">
                <a:solidFill>
                  <a:srgbClr val="000000"/>
                </a:solidFill>
                <a:latin typeface="Meiryo UI" pitchFamily="50" charset="-128"/>
                <a:ea typeface="Meiryo UI" pitchFamily="50" charset="-128"/>
              </a:endParaRPr>
            </a:p>
          </p:txBody>
        </p:sp>
      </p:grpSp>
      <p:sp>
        <p:nvSpPr>
          <p:cNvPr id="19" name="正方形/長方形 18"/>
          <p:cNvSpPr/>
          <p:nvPr/>
        </p:nvSpPr>
        <p:spPr>
          <a:xfrm>
            <a:off x="5436096" y="4991968"/>
            <a:ext cx="3384376" cy="1677393"/>
          </a:xfrm>
          <a:prstGeom prst="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99628" y="2420888"/>
            <a:ext cx="4876428" cy="880857"/>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○フィランソロピーとは</a:t>
            </a: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社会</a:t>
            </a:r>
            <a:r>
              <a:rPr lang="ja-JP" altLang="en-US" sz="1050" dirty="0">
                <a:solidFill>
                  <a:srgbClr val="000000"/>
                </a:solidFill>
                <a:latin typeface="Meiryo UI" pitchFamily="50" charset="-128"/>
                <a:ea typeface="Meiryo UI" pitchFamily="50" charset="-128"/>
                <a:cs typeface="Meiryo UI" pitchFamily="50" charset="-128"/>
              </a:rPr>
              <a:t>貢献活動の総称</a:t>
            </a:r>
            <a:r>
              <a:rPr lang="ja-JP" altLang="en-US" sz="1050" dirty="0" smtClean="0">
                <a:solidFill>
                  <a:srgbClr val="000000"/>
                </a:solidFill>
                <a:latin typeface="Meiryo UI" pitchFamily="50" charset="-128"/>
                <a:ea typeface="Meiryo UI" pitchFamily="50" charset="-128"/>
                <a:cs typeface="Meiryo UI" pitchFamily="50" charset="-128"/>
              </a:rPr>
              <a:t>。ここでは、社会的課題解決に向けて行う</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a:solidFill>
                  <a:srgbClr val="000000"/>
                </a:solidFill>
                <a:latin typeface="Meiryo UI" pitchFamily="50" charset="-128"/>
                <a:ea typeface="Meiryo UI" pitchFamily="50" charset="-128"/>
                <a:cs typeface="Meiryo UI" pitchFamily="50" charset="-128"/>
              </a:rPr>
              <a:t>　</a:t>
            </a: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dirty="0">
                <a:solidFill>
                  <a:srgbClr val="000000"/>
                </a:solidFill>
                <a:latin typeface="Meiryo UI" pitchFamily="50" charset="-128"/>
                <a:ea typeface="Meiryo UI" pitchFamily="50" charset="-128"/>
                <a:cs typeface="Meiryo UI" pitchFamily="50" charset="-128"/>
              </a:rPr>
              <a:t>寄附</a:t>
            </a:r>
            <a:r>
              <a:rPr lang="ja-JP" altLang="en-US" sz="1050" dirty="0" smtClean="0">
                <a:solidFill>
                  <a:srgbClr val="000000"/>
                </a:solidFill>
                <a:latin typeface="Meiryo UI" pitchFamily="50" charset="-128"/>
                <a:ea typeface="Meiryo UI" pitchFamily="50" charset="-128"/>
                <a:cs typeface="Meiryo UI" pitchFamily="50" charset="-128"/>
              </a:rPr>
              <a:t>や社会的投資等を</a:t>
            </a:r>
            <a:r>
              <a:rPr lang="ja-JP" altLang="en-US" sz="1050" dirty="0">
                <a:solidFill>
                  <a:srgbClr val="000000"/>
                </a:solidFill>
                <a:latin typeface="Meiryo UI" pitchFamily="50" charset="-128"/>
                <a:ea typeface="Meiryo UI" pitchFamily="50" charset="-128"/>
                <a:cs typeface="Meiryo UI" pitchFamily="50" charset="-128"/>
              </a:rPr>
              <a:t>通じた</a:t>
            </a:r>
            <a:r>
              <a:rPr lang="ja-JP" altLang="en-US" sz="1050" dirty="0" smtClean="0">
                <a:solidFill>
                  <a:srgbClr val="000000"/>
                </a:solidFill>
                <a:latin typeface="Meiryo UI" pitchFamily="50" charset="-128"/>
                <a:ea typeface="Meiryo UI" pitchFamily="50" charset="-128"/>
                <a:cs typeface="Meiryo UI" pitchFamily="50" charset="-128"/>
              </a:rPr>
              <a:t>公益活動</a:t>
            </a:r>
            <a:r>
              <a:rPr lang="ja-JP" altLang="en-US" sz="1050" dirty="0">
                <a:solidFill>
                  <a:srgbClr val="000000"/>
                </a:solidFill>
                <a:latin typeface="Meiryo UI" pitchFamily="50" charset="-128"/>
                <a:ea typeface="Meiryo UI" pitchFamily="50" charset="-128"/>
                <a:cs typeface="Meiryo UI" pitchFamily="50" charset="-128"/>
              </a:rPr>
              <a:t>をいう</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smtClean="0">
                <a:solidFill>
                  <a:srgbClr val="000000"/>
                </a:solidFill>
                <a:latin typeface="Meiryo UI" pitchFamily="50" charset="-128"/>
                <a:ea typeface="Meiryo UI" pitchFamily="50" charset="-128"/>
                <a:cs typeface="Meiryo UI" pitchFamily="50" charset="-128"/>
              </a:rPr>
              <a:t>○</a:t>
            </a:r>
            <a:r>
              <a:rPr lang="ja-JP" altLang="en-US" sz="1050" dirty="0">
                <a:solidFill>
                  <a:srgbClr val="000000"/>
                </a:solidFill>
                <a:latin typeface="Meiryo UI" pitchFamily="50" charset="-128"/>
                <a:ea typeface="Meiryo UI" pitchFamily="50" charset="-128"/>
                <a:cs typeface="Meiryo UI" pitchFamily="50" charset="-128"/>
              </a:rPr>
              <a:t>寄附</a:t>
            </a:r>
            <a:r>
              <a:rPr lang="ja-JP" altLang="en-US" sz="1050" dirty="0" smtClean="0">
                <a:solidFill>
                  <a:srgbClr val="000000"/>
                </a:solidFill>
                <a:latin typeface="Meiryo UI" pitchFamily="50" charset="-128"/>
                <a:ea typeface="Meiryo UI" pitchFamily="50" charset="-128"/>
                <a:cs typeface="Meiryo UI" pitchFamily="50" charset="-128"/>
              </a:rPr>
              <a:t>を表明した富豪・・・マーク</a:t>
            </a:r>
            <a:r>
              <a:rPr lang="ja-JP" altLang="en-US" sz="1050" dirty="0">
                <a:solidFill>
                  <a:srgbClr val="000000"/>
                </a:solidFill>
                <a:latin typeface="Meiryo UI" pitchFamily="50" charset="-128"/>
                <a:ea typeface="Meiryo UI" pitchFamily="50" charset="-128"/>
                <a:cs typeface="Meiryo UI" pitchFamily="50" charset="-128"/>
              </a:rPr>
              <a:t>・</a:t>
            </a:r>
            <a:r>
              <a:rPr lang="ja-JP" altLang="en-US" sz="1050" dirty="0" smtClean="0">
                <a:solidFill>
                  <a:srgbClr val="000000"/>
                </a:solidFill>
                <a:latin typeface="Meiryo UI" pitchFamily="50" charset="-128"/>
                <a:ea typeface="Meiryo UI" pitchFamily="50" charset="-128"/>
                <a:cs typeface="Meiryo UI" pitchFamily="50" charset="-128"/>
              </a:rPr>
              <a:t>ザッカーバーグ氏（</a:t>
            </a:r>
            <a:r>
              <a:rPr lang="en-US" altLang="ja-JP" sz="1050" dirty="0" smtClean="0">
                <a:solidFill>
                  <a:srgbClr val="000000"/>
                </a:solidFill>
                <a:latin typeface="Meiryo UI" pitchFamily="50" charset="-128"/>
                <a:ea typeface="Meiryo UI" pitchFamily="50" charset="-128"/>
                <a:cs typeface="Meiryo UI" pitchFamily="50" charset="-128"/>
              </a:rPr>
              <a:t>Facebook CEO</a:t>
            </a:r>
            <a:r>
              <a:rPr lang="ja-JP" altLang="en-US" sz="1050" dirty="0" smtClean="0">
                <a:solidFill>
                  <a:srgbClr val="000000"/>
                </a:solidFill>
                <a:latin typeface="Meiryo UI" pitchFamily="50" charset="-128"/>
                <a:ea typeface="Meiryo UI" pitchFamily="50" charset="-128"/>
                <a:cs typeface="Meiryo UI" pitchFamily="50" charset="-128"/>
              </a:rPr>
              <a:t>）</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a:solidFill>
                  <a:srgbClr val="000000"/>
                </a:solidFill>
                <a:latin typeface="Meiryo UI" pitchFamily="50" charset="-128"/>
                <a:ea typeface="Meiryo UI" pitchFamily="50" charset="-128"/>
                <a:cs typeface="Meiryo UI" pitchFamily="50" charset="-128"/>
              </a:rPr>
              <a:t>　</a:t>
            </a:r>
            <a:r>
              <a:rPr lang="ja-JP" altLang="en-US" sz="1050" dirty="0" smtClean="0">
                <a:solidFill>
                  <a:srgbClr val="000000"/>
                </a:solidFill>
                <a:latin typeface="Meiryo UI" pitchFamily="50" charset="-128"/>
                <a:ea typeface="Meiryo UI" pitchFamily="50" charset="-128"/>
                <a:cs typeface="Meiryo UI" pitchFamily="50" charset="-128"/>
              </a:rPr>
              <a:t>　　　　　　　　　　　　　　　ビル・ゲイツ氏（</a:t>
            </a:r>
            <a:r>
              <a:rPr lang="en-US" altLang="ja-JP" sz="1050" dirty="0" smtClean="0">
                <a:solidFill>
                  <a:srgbClr val="000000"/>
                </a:solidFill>
                <a:latin typeface="Meiryo UI" pitchFamily="50" charset="-128"/>
                <a:ea typeface="Meiryo UI" pitchFamily="50" charset="-128"/>
                <a:cs typeface="Meiryo UI" pitchFamily="50" charset="-128"/>
              </a:rPr>
              <a:t>Microsoft</a:t>
            </a:r>
            <a:r>
              <a:rPr lang="ja-JP" altLang="en-US" sz="1050" dirty="0" smtClean="0">
                <a:solidFill>
                  <a:srgbClr val="000000"/>
                </a:solidFill>
                <a:latin typeface="Meiryo UI" pitchFamily="50" charset="-128"/>
                <a:ea typeface="Meiryo UI" pitchFamily="50" charset="-128"/>
                <a:cs typeface="Meiryo UI" pitchFamily="50" charset="-128"/>
              </a:rPr>
              <a:t>元会長）</a:t>
            </a:r>
            <a:endParaRPr lang="en-US" altLang="ja-JP" sz="1050" dirty="0" smtClean="0">
              <a:solidFill>
                <a:srgbClr val="000000"/>
              </a:solidFill>
              <a:latin typeface="Meiryo UI" pitchFamily="50" charset="-128"/>
              <a:ea typeface="Meiryo UI" pitchFamily="50" charset="-128"/>
              <a:cs typeface="Meiryo UI" pitchFamily="50" charset="-128"/>
            </a:endParaRPr>
          </a:p>
          <a:p>
            <a:pPr>
              <a:defRPr/>
            </a:pPr>
            <a:r>
              <a:rPr lang="ja-JP" altLang="en-US" sz="1050" dirty="0" smtClean="0">
                <a:solidFill>
                  <a:srgbClr val="000000"/>
                </a:solidFill>
                <a:latin typeface="Meiryo UI" pitchFamily="50" charset="-128"/>
                <a:ea typeface="Meiryo UI" pitchFamily="50" charset="-128"/>
                <a:cs typeface="Meiryo UI" pitchFamily="50" charset="-128"/>
              </a:rPr>
              <a:t>　　　　　　　　　　　　　　　　ウォーレン・バフェット氏（投資家）　　など</a:t>
            </a:r>
            <a:endParaRPr lang="en-US" altLang="ja-JP" sz="1050" dirty="0">
              <a:solidFill>
                <a:srgbClr val="000000"/>
              </a:solidFill>
              <a:latin typeface="Meiryo UI" pitchFamily="50" charset="-128"/>
              <a:ea typeface="Meiryo UI" pitchFamily="50" charset="-128"/>
              <a:cs typeface="Meiryo UI" pitchFamily="50" charset="-128"/>
            </a:endParaRPr>
          </a:p>
        </p:txBody>
      </p:sp>
      <p:sp>
        <p:nvSpPr>
          <p:cNvPr id="22" name="正方形/長方形 21"/>
          <p:cNvSpPr/>
          <p:nvPr/>
        </p:nvSpPr>
        <p:spPr>
          <a:xfrm>
            <a:off x="144214" y="2116907"/>
            <a:ext cx="216024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smtClean="0">
                <a:solidFill>
                  <a:srgbClr val="000000"/>
                </a:solidFill>
                <a:latin typeface="Meiryo UI" pitchFamily="50" charset="-128"/>
                <a:ea typeface="Meiryo UI" pitchFamily="50" charset="-128"/>
                <a:cs typeface="Meiryo UI" pitchFamily="50" charset="-128"/>
              </a:rPr>
              <a:t>■世界の潮流</a:t>
            </a:r>
            <a:endParaRPr lang="en-US" altLang="ja-JP" sz="1050" b="1" dirty="0" smtClean="0">
              <a:solidFill>
                <a:srgbClr val="000000"/>
              </a:solidFill>
              <a:latin typeface="Meiryo UI" pitchFamily="50" charset="-128"/>
              <a:ea typeface="Meiryo UI" pitchFamily="50" charset="-128"/>
              <a:cs typeface="Meiryo UI" pitchFamily="50" charset="-128"/>
            </a:endParaRPr>
          </a:p>
        </p:txBody>
      </p:sp>
      <p:sp>
        <p:nvSpPr>
          <p:cNvPr id="23" name="テキスト ボックス 3"/>
          <p:cNvSpPr txBox="1">
            <a:spLocks noChangeArrowheads="1"/>
          </p:cNvSpPr>
          <p:nvPr/>
        </p:nvSpPr>
        <p:spPr bwMode="auto">
          <a:xfrm>
            <a:off x="1244674" y="2153494"/>
            <a:ext cx="3368244" cy="230832"/>
          </a:xfrm>
          <a:prstGeom prst="rect">
            <a:avLst/>
          </a:prstGeom>
          <a:noFill/>
          <a:ln w="9525">
            <a:solidFill>
              <a:srgbClr val="000000"/>
            </a:solidFill>
            <a:prstDash val="sysDash"/>
            <a:miter lim="800000"/>
            <a:headEnd/>
            <a:tailEnd/>
          </a:ln>
        </p:spPr>
        <p:txBody>
          <a:bodyPr wrap="square">
            <a:spAutoFit/>
          </a:bodyPr>
          <a:lstStyle/>
          <a:p>
            <a:r>
              <a:rPr lang="ja-JP" altLang="en-US" sz="900" dirty="0" smtClean="0">
                <a:solidFill>
                  <a:srgbClr val="000000"/>
                </a:solidFill>
                <a:latin typeface="Meiryo UI" pitchFamily="50" charset="-128"/>
                <a:ea typeface="Meiryo UI" pitchFamily="50" charset="-128"/>
              </a:rPr>
              <a:t>⇒　フィランソロピーが活発なアメリカでは富豪達が巨額の</a:t>
            </a:r>
            <a:r>
              <a:rPr lang="ja-JP" altLang="en-US" sz="900" dirty="0">
                <a:solidFill>
                  <a:srgbClr val="000000"/>
                </a:solidFill>
                <a:latin typeface="Meiryo UI" pitchFamily="50" charset="-128"/>
                <a:ea typeface="Meiryo UI" pitchFamily="50" charset="-128"/>
              </a:rPr>
              <a:t>寄附</a:t>
            </a:r>
            <a:r>
              <a:rPr lang="ja-JP" altLang="en-US" sz="900" dirty="0" smtClean="0">
                <a:solidFill>
                  <a:srgbClr val="000000"/>
                </a:solidFill>
                <a:latin typeface="Meiryo UI" pitchFamily="50" charset="-128"/>
                <a:ea typeface="Meiryo UI" pitchFamily="50" charset="-128"/>
              </a:rPr>
              <a:t>表明</a:t>
            </a:r>
            <a:endParaRPr lang="en-US" altLang="ja-JP" sz="900" dirty="0" smtClean="0">
              <a:solidFill>
                <a:srgbClr val="000000"/>
              </a:solidFill>
              <a:latin typeface="Meiryo UI" pitchFamily="50" charset="-128"/>
              <a:ea typeface="Meiryo UI" pitchFamily="50" charset="-128"/>
            </a:endParaRPr>
          </a:p>
        </p:txBody>
      </p:sp>
      <p:pic>
        <p:nvPicPr>
          <p:cNvPr id="4098" name="Picture 2" descr="C:\Users\i5627699\Desktop\グラフ.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008" y="4873025"/>
            <a:ext cx="4288095" cy="1796336"/>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8"/>
          <p:cNvSpPr txBox="1">
            <a:spLocks noChangeArrowheads="1"/>
          </p:cNvSpPr>
          <p:nvPr/>
        </p:nvSpPr>
        <p:spPr bwMode="auto">
          <a:xfrm>
            <a:off x="141366" y="4688642"/>
            <a:ext cx="392657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050" b="1" dirty="0" smtClean="0">
                <a:solidFill>
                  <a:srgbClr val="000000"/>
                </a:solidFill>
                <a:latin typeface="ＭＳ Ｐゴシック" pitchFamily="50" charset="-128"/>
                <a:ea typeface="Meiryo UI" pitchFamily="50" charset="-128"/>
                <a:cs typeface="Meiryo UI" pitchFamily="50" charset="-128"/>
              </a:rPr>
              <a:t>■</a:t>
            </a:r>
            <a:r>
              <a:rPr lang="ja-JP" altLang="en-US" sz="1050" b="1" dirty="0">
                <a:solidFill>
                  <a:srgbClr val="000000"/>
                </a:solidFill>
                <a:latin typeface="ＭＳ Ｐゴシック" pitchFamily="50" charset="-128"/>
                <a:ea typeface="Meiryo UI" pitchFamily="50" charset="-128"/>
                <a:cs typeface="Meiryo UI" pitchFamily="50" charset="-128"/>
              </a:rPr>
              <a:t>アメリカにおける</a:t>
            </a:r>
            <a:r>
              <a:rPr lang="ja-JP" altLang="en-US" sz="1050" b="1" dirty="0" smtClean="0">
                <a:solidFill>
                  <a:srgbClr val="000000"/>
                </a:solidFill>
                <a:latin typeface="ＭＳ Ｐゴシック" pitchFamily="50" charset="-128"/>
                <a:ea typeface="Meiryo UI" pitchFamily="50" charset="-128"/>
                <a:cs typeface="Meiryo UI" pitchFamily="50" charset="-128"/>
              </a:rPr>
              <a:t>助成</a:t>
            </a:r>
            <a:r>
              <a:rPr lang="ja-JP" altLang="en-US" sz="1050" b="1" dirty="0">
                <a:solidFill>
                  <a:srgbClr val="000000"/>
                </a:solidFill>
                <a:latin typeface="ＭＳ Ｐゴシック" pitchFamily="50" charset="-128"/>
                <a:ea typeface="Meiryo UI" pitchFamily="50" charset="-128"/>
                <a:cs typeface="Meiryo UI" pitchFamily="50" charset="-128"/>
              </a:rPr>
              <a:t>財団の資産と助成額の</a:t>
            </a:r>
            <a:r>
              <a:rPr lang="ja-JP" altLang="en-US" sz="1050" b="1" dirty="0" smtClean="0">
                <a:solidFill>
                  <a:srgbClr val="000000"/>
                </a:solidFill>
                <a:latin typeface="ＭＳ Ｐゴシック" pitchFamily="50" charset="-128"/>
                <a:ea typeface="Meiryo UI" pitchFamily="50" charset="-128"/>
                <a:cs typeface="Meiryo UI" pitchFamily="50" charset="-128"/>
              </a:rPr>
              <a:t>推移</a:t>
            </a:r>
            <a:r>
              <a:rPr lang="ja-JP" altLang="en-US" sz="900" dirty="0" smtClean="0">
                <a:solidFill>
                  <a:srgbClr val="000000"/>
                </a:solidFill>
                <a:latin typeface="ＭＳ Ｐゴシック" pitchFamily="50" charset="-128"/>
                <a:ea typeface="Meiryo UI" pitchFamily="50" charset="-128"/>
                <a:cs typeface="Meiryo UI" pitchFamily="50" charset="-128"/>
              </a:rPr>
              <a:t>（</a:t>
            </a:r>
            <a:r>
              <a:rPr lang="en-US" altLang="ja-JP" sz="900" dirty="0" smtClean="0">
                <a:solidFill>
                  <a:srgbClr val="000000"/>
                </a:solidFill>
                <a:latin typeface="ＭＳ Ｐゴシック" pitchFamily="50" charset="-128"/>
                <a:ea typeface="Meiryo UI" pitchFamily="50" charset="-128"/>
                <a:cs typeface="Meiryo UI" pitchFamily="50" charset="-128"/>
              </a:rPr>
              <a:t>1975</a:t>
            </a:r>
            <a:r>
              <a:rPr lang="ja-JP" altLang="en-US" sz="900" dirty="0" smtClean="0">
                <a:solidFill>
                  <a:srgbClr val="000000"/>
                </a:solidFill>
                <a:latin typeface="ＭＳ Ｐゴシック" pitchFamily="50" charset="-128"/>
                <a:ea typeface="Meiryo UI" pitchFamily="50" charset="-128"/>
                <a:cs typeface="Meiryo UI" pitchFamily="50" charset="-128"/>
              </a:rPr>
              <a:t>～</a:t>
            </a:r>
            <a:r>
              <a:rPr lang="en-US" altLang="ja-JP" sz="900" dirty="0" smtClean="0">
                <a:solidFill>
                  <a:srgbClr val="000000"/>
                </a:solidFill>
                <a:latin typeface="ＭＳ Ｐゴシック" pitchFamily="50" charset="-128"/>
                <a:ea typeface="Meiryo UI" pitchFamily="50" charset="-128"/>
                <a:cs typeface="Meiryo UI" pitchFamily="50" charset="-128"/>
              </a:rPr>
              <a:t>2009</a:t>
            </a:r>
            <a:r>
              <a:rPr lang="ja-JP" altLang="en-US" sz="900" dirty="0" smtClean="0">
                <a:solidFill>
                  <a:srgbClr val="000000"/>
                </a:solidFill>
                <a:latin typeface="ＭＳ Ｐゴシック" pitchFamily="50" charset="-128"/>
                <a:ea typeface="Meiryo UI" pitchFamily="50" charset="-128"/>
                <a:cs typeface="Meiryo UI" pitchFamily="50" charset="-128"/>
              </a:rPr>
              <a:t>年）</a:t>
            </a:r>
            <a:endParaRPr lang="ja-JP" altLang="en-US" sz="900" dirty="0">
              <a:solidFill>
                <a:srgbClr val="000000"/>
              </a:solidFill>
              <a:latin typeface="ＭＳ Ｐゴシック" pitchFamily="50" charset="-128"/>
              <a:ea typeface="Meiryo UI" pitchFamily="50" charset="-128"/>
              <a:cs typeface="Meiryo UI"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4166892900"/>
              </p:ext>
            </p:extLst>
          </p:nvPr>
        </p:nvGraphicFramePr>
        <p:xfrm>
          <a:off x="230379" y="3672480"/>
          <a:ext cx="4669108" cy="836640"/>
        </p:xfrm>
        <a:graphic>
          <a:graphicData uri="http://schemas.openxmlformats.org/drawingml/2006/table">
            <a:tbl>
              <a:tblPr firstRow="1" bandRow="1">
                <a:tableStyleId>{5940675A-B579-460E-94D1-54222C63F5DA}</a:tableStyleId>
              </a:tblPr>
              <a:tblGrid>
                <a:gridCol w="564652"/>
                <a:gridCol w="1224136"/>
                <a:gridCol w="936104"/>
                <a:gridCol w="792088"/>
                <a:gridCol w="1152128"/>
              </a:tblGrid>
              <a:tr h="137971">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円換算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現地通貨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名目</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GDP</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比</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為替レート</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日本</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7,409</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p>
                  </a:txBody>
                  <a:tcPr marT="36000" marB="36000"/>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アメリカ</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3,504</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2,585</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億ドル</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ドル＝</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105.8</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イギリス</a:t>
                      </a:r>
                    </a:p>
                  </a:txBody>
                  <a:tcPr marT="36000" marB="36000"/>
                </a:tc>
                <a:tc>
                  <a:txBody>
                    <a:bodyPr/>
                    <a:lstStyle/>
                    <a:p>
                      <a:pPr algn="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8,100</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106</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億ポンド</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0.6</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ポンド＝</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170.8</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tc>
              </a:tr>
            </a:tbl>
          </a:graphicData>
        </a:graphic>
      </p:graphicFrame>
      <p:sp>
        <p:nvSpPr>
          <p:cNvPr id="27" name="テキスト ボックス 8"/>
          <p:cNvSpPr txBox="1">
            <a:spLocks noChangeArrowheads="1"/>
          </p:cNvSpPr>
          <p:nvPr/>
        </p:nvSpPr>
        <p:spPr bwMode="auto">
          <a:xfrm>
            <a:off x="154582" y="3399611"/>
            <a:ext cx="3023206"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050" b="1" dirty="0" smtClean="0">
                <a:solidFill>
                  <a:srgbClr val="000000"/>
                </a:solidFill>
                <a:latin typeface="ＭＳ Ｐゴシック" pitchFamily="50" charset="-128"/>
                <a:ea typeface="Meiryo UI" pitchFamily="50" charset="-128"/>
                <a:cs typeface="Meiryo UI" pitchFamily="50" charset="-128"/>
              </a:rPr>
              <a:t>■個人寄付総額の米英国際比較（２０１４年）</a:t>
            </a:r>
            <a:endParaRPr lang="ja-JP" altLang="en-US" sz="1050" b="1" dirty="0">
              <a:solidFill>
                <a:srgbClr val="000000"/>
              </a:solidFill>
              <a:latin typeface="ＭＳ Ｐゴシック" pitchFamily="50" charset="-128"/>
              <a:ea typeface="Meiryo UI" pitchFamily="50" charset="-128"/>
              <a:cs typeface="Meiryo UI" pitchFamily="50" charset="-128"/>
            </a:endParaRPr>
          </a:p>
        </p:txBody>
      </p:sp>
      <p:sp>
        <p:nvSpPr>
          <p:cNvPr id="28" name="テキスト ボックス 23"/>
          <p:cNvSpPr txBox="1">
            <a:spLocks noChangeArrowheads="1"/>
          </p:cNvSpPr>
          <p:nvPr/>
        </p:nvSpPr>
        <p:spPr bwMode="auto">
          <a:xfrm>
            <a:off x="3520339" y="4496420"/>
            <a:ext cx="1389449" cy="215444"/>
          </a:xfrm>
          <a:prstGeom prst="rect">
            <a:avLst/>
          </a:prstGeom>
          <a:noFill/>
          <a:ln w="9525">
            <a:noFill/>
            <a:miter lim="800000"/>
            <a:headEnd/>
            <a:tailEnd/>
          </a:ln>
        </p:spPr>
        <p:txBody>
          <a:bodyPr wrap="square">
            <a:spAutoFit/>
          </a:bodyPr>
          <a:lstStyle/>
          <a:p>
            <a:r>
              <a:rPr lang="ja-JP" altLang="en-US" sz="800" dirty="0" smtClean="0">
                <a:solidFill>
                  <a:srgbClr val="000000"/>
                </a:solidFill>
                <a:latin typeface="Meiryo UI" pitchFamily="50" charset="-128"/>
                <a:ea typeface="Meiryo UI" pitchFamily="50" charset="-128"/>
              </a:rPr>
              <a:t>出典：寄付白書２０１５</a:t>
            </a:r>
            <a:endParaRPr lang="ja-JP" altLang="en-US" sz="800" dirty="0">
              <a:solidFill>
                <a:srgbClr val="000000"/>
              </a:solidFill>
              <a:latin typeface="Meiryo UI" pitchFamily="50" charset="-128"/>
              <a:ea typeface="Meiryo UI" pitchFamily="50" charset="-128"/>
            </a:endParaRPr>
          </a:p>
        </p:txBody>
      </p:sp>
      <p:sp>
        <p:nvSpPr>
          <p:cNvPr id="29" name="テキスト ボックス 23"/>
          <p:cNvSpPr txBox="1">
            <a:spLocks noChangeArrowheads="1"/>
          </p:cNvSpPr>
          <p:nvPr/>
        </p:nvSpPr>
        <p:spPr bwMode="auto">
          <a:xfrm>
            <a:off x="940510" y="6626041"/>
            <a:ext cx="3672408" cy="215444"/>
          </a:xfrm>
          <a:prstGeom prst="rect">
            <a:avLst/>
          </a:prstGeom>
          <a:noFill/>
          <a:ln w="9525">
            <a:noFill/>
            <a:miter lim="800000"/>
            <a:headEnd/>
            <a:tailEnd/>
          </a:ln>
        </p:spPr>
        <p:txBody>
          <a:bodyPr wrap="square">
            <a:spAutoFit/>
          </a:bodyPr>
          <a:lstStyle/>
          <a:p>
            <a:r>
              <a:rPr lang="ja-JP" altLang="en-US" sz="800" dirty="0" smtClean="0">
                <a:solidFill>
                  <a:srgbClr val="000000"/>
                </a:solidFill>
                <a:latin typeface="Meiryo UI" pitchFamily="50" charset="-128"/>
                <a:ea typeface="Meiryo UI" pitchFamily="50" charset="-128"/>
              </a:rPr>
              <a:t>出典：</a:t>
            </a:r>
            <a:r>
              <a:rPr lang="zh-TW" altLang="en-US" sz="800" dirty="0" smtClean="0">
                <a:solidFill>
                  <a:srgbClr val="000000"/>
                </a:solidFill>
                <a:latin typeface="Meiryo UI" pitchFamily="50" charset="-128"/>
                <a:ea typeface="Meiryo UI" pitchFamily="50" charset="-128"/>
              </a:rPr>
              <a:t>笹川平和財団委託研究調査報告書</a:t>
            </a:r>
            <a:r>
              <a:rPr lang="ja-JP" altLang="en-US" sz="800" dirty="0" smtClean="0">
                <a:solidFill>
                  <a:srgbClr val="000000"/>
                </a:solidFill>
                <a:latin typeface="Meiryo UI" pitchFamily="50" charset="-128"/>
                <a:ea typeface="Meiryo UI" pitchFamily="50" charset="-128"/>
              </a:rPr>
              <a:t>「国際</a:t>
            </a:r>
            <a:r>
              <a:rPr lang="ja-JP" altLang="en-US" sz="800" dirty="0">
                <a:solidFill>
                  <a:srgbClr val="000000"/>
                </a:solidFill>
                <a:latin typeface="Meiryo UI" pitchFamily="50" charset="-128"/>
                <a:ea typeface="Meiryo UI" pitchFamily="50" charset="-128"/>
              </a:rPr>
              <a:t>グラント・メイキングの課題と</a:t>
            </a:r>
            <a:r>
              <a:rPr lang="ja-JP" altLang="en-US" sz="800" dirty="0" smtClean="0">
                <a:solidFill>
                  <a:srgbClr val="000000"/>
                </a:solidFill>
                <a:latin typeface="Meiryo UI" pitchFamily="50" charset="-128"/>
                <a:ea typeface="Meiryo UI" pitchFamily="50" charset="-128"/>
              </a:rPr>
              <a:t>展望」</a:t>
            </a:r>
            <a:endParaRPr lang="ja-JP" altLang="en-US" sz="800" dirty="0">
              <a:solidFill>
                <a:srgbClr val="000000"/>
              </a:solidFill>
              <a:latin typeface="Meiryo UI" pitchFamily="50" charset="-128"/>
              <a:ea typeface="Meiryo UI" pitchFamily="50" charset="-128"/>
            </a:endParaRPr>
          </a:p>
        </p:txBody>
      </p:sp>
      <p:sp>
        <p:nvSpPr>
          <p:cNvPr id="30" name="テキスト ボックス 29"/>
          <p:cNvSpPr txBox="1"/>
          <p:nvPr/>
        </p:nvSpPr>
        <p:spPr>
          <a:xfrm>
            <a:off x="179512" y="5199116"/>
            <a:ext cx="318924" cy="790986"/>
          </a:xfrm>
          <a:prstGeom prst="rect">
            <a:avLst/>
          </a:prstGeom>
          <a:solidFill>
            <a:schemeClr val="bg1"/>
          </a:solidFill>
          <a:ln>
            <a:solidFill>
              <a:schemeClr val="tx1"/>
            </a:solidFill>
          </a:ln>
        </p:spPr>
        <p:txBody>
          <a:bodyPr vert="eaVert" wrap="none" lIns="36000" rIns="36000" rtlCol="0">
            <a:spAutoFit/>
          </a:bodyPr>
          <a:lstStyle/>
          <a:p>
            <a:r>
              <a:rPr lang="ja-JP" altLang="en-US" sz="800" dirty="0" smtClean="0">
                <a:solidFill>
                  <a:prstClr val="black"/>
                </a:solidFill>
              </a:rPr>
              <a:t>資産</a:t>
            </a:r>
            <a:endParaRPr lang="en-US" altLang="ja-JP" sz="800" dirty="0" smtClean="0">
              <a:solidFill>
                <a:prstClr val="black"/>
              </a:solidFill>
            </a:endParaRPr>
          </a:p>
          <a:p>
            <a:r>
              <a:rPr lang="en-US" altLang="ja-JP" sz="800" dirty="0" smtClean="0">
                <a:solidFill>
                  <a:prstClr val="black"/>
                </a:solidFill>
              </a:rPr>
              <a:t>(</a:t>
            </a:r>
            <a:r>
              <a:rPr lang="ja-JP" altLang="en-US" sz="800" dirty="0" smtClean="0">
                <a:solidFill>
                  <a:prstClr val="black"/>
                </a:solidFill>
              </a:rPr>
              <a:t>単位</a:t>
            </a:r>
            <a:r>
              <a:rPr lang="en-US" altLang="ja-JP" sz="800" dirty="0" smtClean="0">
                <a:solidFill>
                  <a:prstClr val="black"/>
                </a:solidFill>
              </a:rPr>
              <a:t>:10</a:t>
            </a:r>
            <a:r>
              <a:rPr lang="ja-JP" altLang="en-US" sz="800" dirty="0" smtClean="0">
                <a:solidFill>
                  <a:prstClr val="black"/>
                </a:solidFill>
              </a:rPr>
              <a:t>億ドル</a:t>
            </a:r>
            <a:r>
              <a:rPr lang="en-US" altLang="ja-JP" sz="800" dirty="0" smtClean="0">
                <a:solidFill>
                  <a:prstClr val="black"/>
                </a:solidFill>
              </a:rPr>
              <a:t>)</a:t>
            </a:r>
            <a:endParaRPr lang="ja-JP" altLang="en-US" sz="800" dirty="0">
              <a:solidFill>
                <a:prstClr val="black"/>
              </a:solidFill>
            </a:endParaRPr>
          </a:p>
        </p:txBody>
      </p:sp>
      <p:sp>
        <p:nvSpPr>
          <p:cNvPr id="33" name="テキスト ボックス 32"/>
          <p:cNvSpPr txBox="1"/>
          <p:nvPr/>
        </p:nvSpPr>
        <p:spPr>
          <a:xfrm>
            <a:off x="4499992" y="5230302"/>
            <a:ext cx="318924" cy="790986"/>
          </a:xfrm>
          <a:prstGeom prst="rect">
            <a:avLst/>
          </a:prstGeom>
          <a:solidFill>
            <a:schemeClr val="bg1"/>
          </a:solidFill>
          <a:ln>
            <a:solidFill>
              <a:schemeClr val="tx1"/>
            </a:solidFill>
          </a:ln>
        </p:spPr>
        <p:txBody>
          <a:bodyPr vert="eaVert" wrap="none" lIns="36000" rIns="36000" rtlCol="0">
            <a:spAutoFit/>
          </a:bodyPr>
          <a:lstStyle/>
          <a:p>
            <a:r>
              <a:rPr lang="ja-JP" altLang="en-US" sz="800" dirty="0" smtClean="0">
                <a:solidFill>
                  <a:prstClr val="black"/>
                </a:solidFill>
              </a:rPr>
              <a:t>助成額</a:t>
            </a:r>
            <a:endParaRPr lang="en-US" altLang="ja-JP" sz="800" dirty="0" smtClean="0">
              <a:solidFill>
                <a:prstClr val="black"/>
              </a:solidFill>
            </a:endParaRPr>
          </a:p>
          <a:p>
            <a:r>
              <a:rPr lang="en-US" altLang="ja-JP" sz="800" dirty="0" smtClean="0">
                <a:solidFill>
                  <a:prstClr val="black"/>
                </a:solidFill>
              </a:rPr>
              <a:t>(</a:t>
            </a:r>
            <a:r>
              <a:rPr lang="ja-JP" altLang="en-US" sz="800" dirty="0" smtClean="0">
                <a:solidFill>
                  <a:prstClr val="black"/>
                </a:solidFill>
              </a:rPr>
              <a:t>単位</a:t>
            </a:r>
            <a:r>
              <a:rPr lang="en-US" altLang="ja-JP" sz="800" dirty="0" smtClean="0">
                <a:solidFill>
                  <a:prstClr val="black"/>
                </a:solidFill>
              </a:rPr>
              <a:t>:10</a:t>
            </a:r>
            <a:r>
              <a:rPr lang="ja-JP" altLang="en-US" sz="800" dirty="0" smtClean="0">
                <a:solidFill>
                  <a:prstClr val="black"/>
                </a:solidFill>
              </a:rPr>
              <a:t>億ドル</a:t>
            </a:r>
            <a:r>
              <a:rPr lang="en-US" altLang="ja-JP" sz="800" dirty="0" smtClean="0">
                <a:solidFill>
                  <a:prstClr val="black"/>
                </a:solidFill>
              </a:rPr>
              <a:t>)</a:t>
            </a:r>
            <a:endParaRPr lang="ja-JP" altLang="en-US" sz="800" dirty="0">
              <a:solidFill>
                <a:prstClr val="black"/>
              </a:solidFill>
            </a:endParaRPr>
          </a:p>
        </p:txBody>
      </p:sp>
      <p:cxnSp>
        <p:nvCxnSpPr>
          <p:cNvPr id="34" name="直線矢印コネクタ 33"/>
          <p:cNvCxnSpPr/>
          <p:nvPr/>
        </p:nvCxnSpPr>
        <p:spPr>
          <a:xfrm>
            <a:off x="3347864" y="5250105"/>
            <a:ext cx="172475" cy="195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613113" y="5116542"/>
            <a:ext cx="1311578" cy="184666"/>
          </a:xfrm>
          <a:prstGeom prst="rect">
            <a:avLst/>
          </a:prstGeom>
          <a:noFill/>
        </p:spPr>
        <p:txBody>
          <a:bodyPr wrap="none" rtlCol="0">
            <a:spAutoFit/>
          </a:bodyPr>
          <a:lstStyle/>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助成</a:t>
            </a:r>
            <a:r>
              <a:rPr lang="ja-JP" altLang="en-US" sz="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額：折れ線グラフ（右目盛）</a:t>
            </a:r>
            <a:endPar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8" name="直線矢印コネクタ 37"/>
          <p:cNvCxnSpPr/>
          <p:nvPr/>
        </p:nvCxnSpPr>
        <p:spPr>
          <a:xfrm>
            <a:off x="3052496" y="5352891"/>
            <a:ext cx="122893" cy="1387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2235186" y="5260558"/>
            <a:ext cx="1040670" cy="184666"/>
          </a:xfrm>
          <a:prstGeom prst="rect">
            <a:avLst/>
          </a:prstGeom>
          <a:noFill/>
        </p:spPr>
        <p:txBody>
          <a:bodyPr wrap="none" rtlCol="0">
            <a:spAutoFit/>
          </a:bodyPr>
          <a:lstStyle/>
          <a:p>
            <a:r>
              <a:rPr lang="ja-JP" altLang="en-US" sz="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資産：棒グラフ（左目盛）</a:t>
            </a:r>
            <a:endPar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395536" y="692696"/>
            <a:ext cx="8352927" cy="1440160"/>
          </a:xfrm>
          <a:prstGeom prst="rect">
            <a:avLst/>
          </a:prstGeom>
          <a:no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857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や社会的企業など新たな公共の担い手の増加、</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企業の社会的責任</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関心が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、世界では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投資等を通じた公益活動が、社会的課題解決の第三の道として新たな時代の潮流に。</a:t>
            </a:r>
          </a:p>
          <a:p>
            <a:pPr indent="-185738"/>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では、都市発展の歴史において民の力が大きな役割を果たしてきた。今日も、特区制度やコンセッションなど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手法の導入により、民間の活力を発揮できる環境づくりを進めている。</a:t>
            </a:r>
          </a:p>
          <a:p>
            <a:pPr indent="-1857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官</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の発想を超える民間のダイナミズムを社会の中心に据え、営利・非営利活動を最大限に活かせる環境づくりを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857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、「民」主役の社会づくりを大阪から発信することが必要。</a:t>
            </a:r>
          </a:p>
        </p:txBody>
      </p:sp>
      <p:sp>
        <p:nvSpPr>
          <p:cNvPr id="37"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pPr algn="r" eaLnBrk="1" hangingPunct="1">
                <a:spcBef>
                  <a:spcPct val="0"/>
                </a:spcBef>
                <a:buFontTx/>
                <a:buNone/>
              </a:pPr>
              <a:t>2</a:t>
            </a:fld>
            <a:endParaRPr lang="ja-JP" altLang="en-US" sz="1200" dirty="0"/>
          </a:p>
        </p:txBody>
      </p:sp>
      <p:sp>
        <p:nvSpPr>
          <p:cNvPr id="41" name="正方形/長方形 40"/>
          <p:cNvSpPr/>
          <p:nvPr/>
        </p:nvSpPr>
        <p:spPr>
          <a:xfrm>
            <a:off x="0" y="-27384"/>
            <a:ext cx="9144001" cy="36004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副首都ビジョン（</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H29.3.29</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公表）</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抜粋</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94268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836634" y="2050991"/>
            <a:ext cx="5392145" cy="1303539"/>
            <a:chOff x="1836634" y="2130212"/>
            <a:chExt cx="5392145" cy="1303539"/>
          </a:xfrm>
        </p:grpSpPr>
        <p:sp>
          <p:nvSpPr>
            <p:cNvPr id="39" name="円/楕円 38"/>
            <p:cNvSpPr/>
            <p:nvPr/>
          </p:nvSpPr>
          <p:spPr>
            <a:xfrm>
              <a:off x="2123728" y="2304625"/>
              <a:ext cx="2531689" cy="580815"/>
            </a:xfrm>
            <a:prstGeom prst="ellipse">
              <a:avLst/>
            </a:prstGeom>
            <a:solidFill>
              <a:schemeClr val="accent1">
                <a:alpha val="64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anchor="ctr"/>
            <a:lstStyle/>
            <a:p>
              <a:pPr algn="ctr" fontAlgn="auto">
                <a:spcBef>
                  <a:spcPts val="0"/>
                </a:spcBef>
                <a:spcAft>
                  <a:spcPts val="0"/>
                </a:spcAft>
                <a:defRPr/>
              </a:pPr>
              <a:r>
                <a:rPr lang="ja-JP" altLang="en-US" dirty="0">
                  <a:solidFill>
                    <a:prstClr val="white"/>
                  </a:solidFill>
                  <a:latin typeface="HGSｺﾞｼｯｸE" panose="020B0900000000000000" pitchFamily="50" charset="-128"/>
                  <a:ea typeface="HGSｺﾞｼｯｸE" panose="020B0900000000000000" pitchFamily="50" charset="-128"/>
                </a:rPr>
                <a:t>民</a:t>
              </a:r>
              <a:endParaRPr lang="en-US" altLang="ja-JP" dirty="0">
                <a:solidFill>
                  <a:prstClr val="white"/>
                </a:solidFill>
                <a:latin typeface="HGSｺﾞｼｯｸE" panose="020B0900000000000000" pitchFamily="50" charset="-128"/>
                <a:ea typeface="HGSｺﾞｼｯｸE" panose="020B0900000000000000" pitchFamily="50" charset="-128"/>
              </a:endParaRPr>
            </a:p>
            <a:p>
              <a:pPr algn="ctr" fontAlgn="auto">
                <a:spcBef>
                  <a:spcPts val="0"/>
                </a:spcBef>
                <a:spcAft>
                  <a:spcPts val="0"/>
                </a:spcAft>
                <a:defRPr/>
              </a:pPr>
              <a:r>
                <a:rPr lang="ja-JP" altLang="en-US" sz="1100" dirty="0">
                  <a:solidFill>
                    <a:prstClr val="white"/>
                  </a:solidFill>
                  <a:latin typeface="HGSｺﾞｼｯｸE" panose="020B0900000000000000" pitchFamily="50" charset="-128"/>
                  <a:ea typeface="HGSｺﾞｼｯｸE" panose="020B0900000000000000" pitchFamily="50" charset="-128"/>
                </a:rPr>
                <a:t>（営利セクター）</a:t>
              </a:r>
            </a:p>
          </p:txBody>
        </p:sp>
        <p:sp>
          <p:nvSpPr>
            <p:cNvPr id="28" name="円/楕円 27"/>
            <p:cNvSpPr/>
            <p:nvPr/>
          </p:nvSpPr>
          <p:spPr>
            <a:xfrm>
              <a:off x="3203848" y="2852936"/>
              <a:ext cx="2531689" cy="580815"/>
            </a:xfrm>
            <a:prstGeom prst="ellipse">
              <a:avLst/>
            </a:prstGeom>
            <a:solidFill>
              <a:schemeClr val="accent3">
                <a:lumMod val="75000"/>
                <a:alpha val="44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anchor="ctr"/>
            <a:lstStyle/>
            <a:p>
              <a:pPr algn="ctr" fontAlgn="auto">
                <a:spcBef>
                  <a:spcPts val="0"/>
                </a:spcBef>
                <a:spcAft>
                  <a:spcPts val="0"/>
                </a:spcAft>
                <a:defRPr/>
              </a:pPr>
              <a:r>
                <a:rPr lang="ja-JP" altLang="en-US" dirty="0" smtClean="0">
                  <a:solidFill>
                    <a:prstClr val="white"/>
                  </a:solidFill>
                  <a:latin typeface="HGSｺﾞｼｯｸE" panose="020B0900000000000000" pitchFamily="50" charset="-128"/>
                  <a:ea typeface="HGSｺﾞｼｯｸE" panose="020B0900000000000000" pitchFamily="50" charset="-128"/>
                </a:rPr>
                <a:t>行政</a:t>
              </a:r>
              <a:endParaRPr lang="en-US" altLang="ja-JP" dirty="0">
                <a:solidFill>
                  <a:prstClr val="white"/>
                </a:solidFill>
                <a:latin typeface="HGSｺﾞｼｯｸE" panose="020B0900000000000000" pitchFamily="50" charset="-128"/>
                <a:ea typeface="HGSｺﾞｼｯｸE" panose="020B0900000000000000" pitchFamily="50" charset="-128"/>
              </a:endParaRPr>
            </a:p>
            <a:p>
              <a:pPr algn="ctr" fontAlgn="auto">
                <a:spcBef>
                  <a:spcPts val="0"/>
                </a:spcBef>
                <a:spcAft>
                  <a:spcPts val="0"/>
                </a:spcAft>
                <a:defRPr/>
              </a:pPr>
              <a:r>
                <a:rPr lang="ja-JP" altLang="en-US" sz="1100" dirty="0" smtClean="0">
                  <a:solidFill>
                    <a:prstClr val="white"/>
                  </a:solidFill>
                  <a:latin typeface="HGSｺﾞｼｯｸE" panose="020B0900000000000000" pitchFamily="50" charset="-128"/>
                  <a:ea typeface="HGSｺﾞｼｯｸE" panose="020B0900000000000000" pitchFamily="50" charset="-128"/>
                </a:rPr>
                <a:t>（</a:t>
              </a:r>
              <a:r>
                <a:rPr lang="ja-JP" altLang="en-US" sz="1100" dirty="0">
                  <a:solidFill>
                    <a:prstClr val="white"/>
                  </a:solidFill>
                  <a:latin typeface="HGSｺﾞｼｯｸE" panose="020B0900000000000000" pitchFamily="50" charset="-128"/>
                  <a:ea typeface="HGSｺﾞｼｯｸE" panose="020B0900000000000000" pitchFamily="50" charset="-128"/>
                </a:rPr>
                <a:t>国・自治体）</a:t>
              </a:r>
            </a:p>
          </p:txBody>
        </p:sp>
        <p:sp>
          <p:nvSpPr>
            <p:cNvPr id="30" name="円/楕円 29"/>
            <p:cNvSpPr/>
            <p:nvPr/>
          </p:nvSpPr>
          <p:spPr>
            <a:xfrm>
              <a:off x="1836634" y="2130212"/>
              <a:ext cx="5392145" cy="109897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2" name="下矢印 31"/>
            <p:cNvSpPr/>
            <p:nvPr/>
          </p:nvSpPr>
          <p:spPr>
            <a:xfrm rot="9680896">
              <a:off x="2832748" y="2208471"/>
              <a:ext cx="361839" cy="280818"/>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3" name="下矢印 32"/>
            <p:cNvSpPr/>
            <p:nvPr/>
          </p:nvSpPr>
          <p:spPr>
            <a:xfrm rot="12227516">
              <a:off x="5824824" y="2220073"/>
              <a:ext cx="363440" cy="28081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4" name="下矢印 33"/>
            <p:cNvSpPr/>
            <p:nvPr/>
          </p:nvSpPr>
          <p:spPr>
            <a:xfrm rot="14772503">
              <a:off x="6627814" y="2380547"/>
              <a:ext cx="299032" cy="363440"/>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5" name="下矢印 34"/>
            <p:cNvSpPr/>
            <p:nvPr/>
          </p:nvSpPr>
          <p:spPr>
            <a:xfrm rot="10800000">
              <a:off x="4797033" y="2150702"/>
              <a:ext cx="363440" cy="28081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6" name="下矢印 35"/>
            <p:cNvSpPr/>
            <p:nvPr/>
          </p:nvSpPr>
          <p:spPr>
            <a:xfrm rot="10800000">
              <a:off x="3760867" y="2150701"/>
              <a:ext cx="361839" cy="280818"/>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7" name="下矢印 36"/>
            <p:cNvSpPr/>
            <p:nvPr/>
          </p:nvSpPr>
          <p:spPr>
            <a:xfrm rot="19425525">
              <a:off x="6327538" y="2746820"/>
              <a:ext cx="328680" cy="310517"/>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8" name="下矢印 37"/>
            <p:cNvSpPr/>
            <p:nvPr/>
          </p:nvSpPr>
          <p:spPr>
            <a:xfrm rot="2242226">
              <a:off x="2381823" y="2736041"/>
              <a:ext cx="327232" cy="310517"/>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40" name="円/楕円 39"/>
            <p:cNvSpPr/>
            <p:nvPr/>
          </p:nvSpPr>
          <p:spPr>
            <a:xfrm>
              <a:off x="4344567" y="2282937"/>
              <a:ext cx="2531689" cy="580815"/>
            </a:xfrm>
            <a:prstGeom prst="ellipse">
              <a:avLst/>
            </a:prstGeom>
            <a:solidFill>
              <a:schemeClr val="accent6">
                <a:lumMod val="75000"/>
                <a:alpha val="44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anchor="ctr"/>
            <a:lstStyle/>
            <a:p>
              <a:pPr algn="ctr" fontAlgn="auto">
                <a:spcBef>
                  <a:spcPts val="0"/>
                </a:spcBef>
                <a:spcAft>
                  <a:spcPts val="0"/>
                </a:spcAft>
                <a:defRPr/>
              </a:pPr>
              <a:r>
                <a:rPr lang="ja-JP" altLang="en-US" dirty="0">
                  <a:solidFill>
                    <a:prstClr val="white"/>
                  </a:solidFill>
                  <a:latin typeface="HGSｺﾞｼｯｸE" panose="020B0900000000000000" pitchFamily="50" charset="-128"/>
                  <a:ea typeface="HGSｺﾞｼｯｸE" panose="020B0900000000000000" pitchFamily="50" charset="-128"/>
                </a:rPr>
                <a:t>民</a:t>
              </a:r>
              <a:endParaRPr lang="en-US" altLang="ja-JP" dirty="0">
                <a:solidFill>
                  <a:prstClr val="white"/>
                </a:solidFill>
                <a:latin typeface="HGSｺﾞｼｯｸE" panose="020B0900000000000000" pitchFamily="50" charset="-128"/>
                <a:ea typeface="HGSｺﾞｼｯｸE" panose="020B0900000000000000" pitchFamily="50" charset="-128"/>
              </a:endParaRPr>
            </a:p>
            <a:p>
              <a:pPr algn="ctr" fontAlgn="auto">
                <a:spcBef>
                  <a:spcPts val="0"/>
                </a:spcBef>
                <a:spcAft>
                  <a:spcPts val="0"/>
                </a:spcAft>
                <a:defRPr/>
              </a:pPr>
              <a:r>
                <a:rPr lang="ja-JP" altLang="en-US" sz="1100" dirty="0">
                  <a:solidFill>
                    <a:prstClr val="white"/>
                  </a:solidFill>
                  <a:latin typeface="HGSｺﾞｼｯｸE" panose="020B0900000000000000" pitchFamily="50" charset="-128"/>
                  <a:ea typeface="HGSｺﾞｼｯｸE" panose="020B0900000000000000" pitchFamily="50" charset="-128"/>
                </a:rPr>
                <a:t>（非営利セクター・市民）</a:t>
              </a:r>
            </a:p>
          </p:txBody>
        </p:sp>
        <p:sp>
          <p:nvSpPr>
            <p:cNvPr id="29" name="テキスト ボックス 28"/>
            <p:cNvSpPr txBox="1"/>
            <p:nvPr/>
          </p:nvSpPr>
          <p:spPr>
            <a:xfrm>
              <a:off x="3644999" y="2725252"/>
              <a:ext cx="1620006" cy="276999"/>
            </a:xfrm>
            <a:prstGeom prst="rect">
              <a:avLst/>
            </a:prstGeom>
            <a:noFill/>
            <a:ln>
              <a:noFill/>
            </a:ln>
          </p:spPr>
          <p:txBody>
            <a:bodyPr wrap="square">
              <a:spAutoFit/>
            </a:bodyPr>
            <a:lstStyle/>
            <a:p>
              <a:pPr fontAlgn="auto">
                <a:spcBef>
                  <a:spcPts val="0"/>
                </a:spcBef>
                <a:spcAft>
                  <a:spcPts val="0"/>
                </a:spcAft>
                <a:defRPr/>
              </a:pPr>
              <a:r>
                <a:rPr lang="ja-JP" altLang="en-US" sz="1200" b="1" u="sng"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民の活動の場の拡大</a:t>
              </a:r>
            </a:p>
          </p:txBody>
        </p:sp>
      </p:grpSp>
      <p:sp>
        <p:nvSpPr>
          <p:cNvPr id="45" name="正方形/長方形 44"/>
          <p:cNvSpPr/>
          <p:nvPr/>
        </p:nvSpPr>
        <p:spPr>
          <a:xfrm>
            <a:off x="91704" y="3437429"/>
            <a:ext cx="8977502" cy="324000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AutoShape 5" descr="toukyoukaijou2"/>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53" name="正方形/長方形 52"/>
          <p:cNvSpPr/>
          <p:nvPr/>
        </p:nvSpPr>
        <p:spPr>
          <a:xfrm>
            <a:off x="91704" y="3212976"/>
            <a:ext cx="1398033" cy="2125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取組み例</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60980" y="3510796"/>
            <a:ext cx="8800776" cy="711339"/>
          </a:xfrm>
          <a:prstGeom prst="roundRect">
            <a:avLst>
              <a:gd name="adj" fmla="val 7253"/>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■民間活動を促進するための規制改革</a:t>
            </a:r>
          </a:p>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東京</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等よりも厳しい規制は全廃</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するという基本方針のもと、国</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への働きかけ、特区制度を活用した規制改革や税制措置等の総合的かつ集中的な実施</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、大阪府・大阪市に</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おける更なる規制緩和を行い、「世界で最もビジネスがしやすい環境」の実現をめざす。</a:t>
            </a:r>
          </a:p>
          <a:p>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154576" y="4269089"/>
            <a:ext cx="8807180" cy="2340000"/>
          </a:xfrm>
          <a:prstGeom prst="roundRect">
            <a:avLst>
              <a:gd name="adj" fmla="val 7253"/>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■公民連携の強化</a:t>
            </a:r>
          </a:p>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⺠でできるものは⺠へ」を</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基本に取り</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組んで</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きた</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従来の公民連携の枠組みを</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前進させる。民間企業等と行政それぞれの</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ニーズをマッチングし、「</a:t>
            </a:r>
            <a:r>
              <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win-win</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関係による新た</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な公民連携</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のモデルを</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確立する</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ことで</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社会的課題</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の解決を</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図り</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ながら、きめ</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細かな住民</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提供と経済活性化を実現する。</a:t>
            </a: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まちづくりにおけるコンセッションや</a:t>
            </a:r>
            <a:r>
              <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BID</a:t>
            </a:r>
            <a:r>
              <a:rPr lang="ja-JP" altLang="en-US" sz="1100" dirty="0" err="1"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PPP/PFI</a:t>
            </a:r>
            <a:r>
              <a:rPr lang="ja-JP" altLang="en-US" sz="1100" dirty="0" err="1"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ネーミングライツなどの活用</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進め</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民間の</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資金とノウハウを活かした</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を実現する。</a:t>
            </a:r>
          </a:p>
          <a:p>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7194942" y="4365104"/>
            <a:ext cx="1859649" cy="507831"/>
          </a:xfrm>
          <a:prstGeom prst="rect">
            <a:avLst/>
          </a:prstGeom>
          <a:noFill/>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■民間活力の導入に</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よりリニューアルした天王寺公園エントランスエリア</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てんしば</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1" name="Picture 2" descr="てんしば">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4269" y="4905304"/>
            <a:ext cx="1485773" cy="1260000"/>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2627988" y="4437112"/>
            <a:ext cx="2034022" cy="369332"/>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都道府県では全国初となる民間企業等</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一元的</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窓口</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「公民戦略連携デスク」</a:t>
            </a:r>
          </a:p>
        </p:txBody>
      </p:sp>
      <p:sp>
        <p:nvSpPr>
          <p:cNvPr id="46" name="テキスト ボックス 45"/>
          <p:cNvSpPr txBox="1"/>
          <p:nvPr/>
        </p:nvSpPr>
        <p:spPr>
          <a:xfrm>
            <a:off x="4767264" y="4365104"/>
            <a:ext cx="2478558" cy="507831"/>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■住民が住み慣れた地域で安心して快適に住み続けられるよう、多様な主体が参画して課題解決型のまちづくりを目指す「スマートエイジング・シティ</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pic>
        <p:nvPicPr>
          <p:cNvPr id="49" name="Picture 11" descr="「ＵＲ団地 森ノ...」の画像検索結果"/>
          <p:cNvPicPr/>
          <p:nvPr/>
        </p:nvPicPr>
        <p:blipFill>
          <a:blip r:embed="rId4">
            <a:extLst>
              <a:ext uri="{28A0092B-C50C-407E-A947-70E740481C1C}">
                <a14:useLocalDpi xmlns:a14="http://schemas.microsoft.com/office/drawing/2010/main" val="0"/>
              </a:ext>
            </a:extLst>
          </a:blip>
          <a:srcRect/>
          <a:stretch>
            <a:fillRect/>
          </a:stretch>
        </p:blipFill>
        <p:spPr bwMode="auto">
          <a:xfrm>
            <a:off x="4860032" y="4905304"/>
            <a:ext cx="1080120" cy="1260000"/>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みんなの拠点"/>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0152" y="4905304"/>
            <a:ext cx="1134197" cy="12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正方形/長方形 53"/>
          <p:cNvSpPr/>
          <p:nvPr/>
        </p:nvSpPr>
        <p:spPr>
          <a:xfrm>
            <a:off x="539552" y="-27384"/>
            <a:ext cx="6706270" cy="4500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lvl="0"/>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活動促進の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仕組みづくり</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683568" y="404664"/>
            <a:ext cx="7956884" cy="158417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取組みの方向性</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多様</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な人材の活躍を進めていくため、民間が自由に活動できる土壌が重要。大阪の「民都」としての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DNA</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を活かし、さらなる環境整備を進める。</a:t>
            </a: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規制</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改革等により民の活動を活発化させるとともに、公と民が手を携え、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の解決を図りながら、住民サービスの提供と経済活性化の実現をめざす公民連携の強化を図る。</a:t>
            </a: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将来</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の公益庁創設などの国制度に踏み込んだ改革を視野に、「フィランソロピーにおける国際的な拠点都市」をめざした取組みを進める。</a:t>
            </a:r>
          </a:p>
        </p:txBody>
      </p:sp>
      <p:sp>
        <p:nvSpPr>
          <p:cNvPr id="50" name="テキスト ボックス 49"/>
          <p:cNvSpPr txBox="1"/>
          <p:nvPr/>
        </p:nvSpPr>
        <p:spPr>
          <a:xfrm>
            <a:off x="7308304" y="6165304"/>
            <a:ext cx="1859649" cy="230832"/>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（出典：大阪市ホームページ</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2728077" y="6150496"/>
            <a:ext cx="2203963" cy="230832"/>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財政改革推進プラン</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下矢印 56"/>
          <p:cNvSpPr/>
          <p:nvPr/>
        </p:nvSpPr>
        <p:spPr>
          <a:xfrm rot="742210">
            <a:off x="3032878" y="2780574"/>
            <a:ext cx="327232" cy="310517"/>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58" name="下矢印 57"/>
          <p:cNvSpPr/>
          <p:nvPr/>
        </p:nvSpPr>
        <p:spPr>
          <a:xfrm rot="20485965">
            <a:off x="5708697" y="2767772"/>
            <a:ext cx="328680" cy="310517"/>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59" name="下矢印 58"/>
          <p:cNvSpPr/>
          <p:nvPr/>
        </p:nvSpPr>
        <p:spPr>
          <a:xfrm rot="7235325">
            <a:off x="1909356" y="2368576"/>
            <a:ext cx="339301" cy="280818"/>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pic>
        <p:nvPicPr>
          <p:cNvPr id="4098" name="Picture 2" descr="E:\My Documents\My Pictures\図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71800" y="4905304"/>
            <a:ext cx="1860470" cy="1245192"/>
          </a:xfrm>
          <a:prstGeom prst="rect">
            <a:avLst/>
          </a:prstGeom>
          <a:noFill/>
          <a:extLst>
            <a:ext uri="{909E8E84-426E-40DD-AFC4-6F175D3DCCD1}">
              <a14:hiddenFill xmlns:a14="http://schemas.microsoft.com/office/drawing/2010/main">
                <a:solidFill>
                  <a:srgbClr val="FFFFFF"/>
                </a:solidFill>
              </a14:hiddenFill>
            </a:ext>
          </a:extLst>
        </p:spPr>
      </p:pic>
      <p:sp>
        <p:nvSpPr>
          <p:cNvPr id="41" name="テキスト ボックス 40"/>
          <p:cNvSpPr txBox="1"/>
          <p:nvPr/>
        </p:nvSpPr>
        <p:spPr>
          <a:xfrm>
            <a:off x="4781299" y="6150496"/>
            <a:ext cx="2527005" cy="230832"/>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（左　出典：</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独</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都市再生機構ホームページ）</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スライド番号プレースホルダー 1"/>
          <p:cNvSpPr txBox="1">
            <a:spLocks/>
          </p:cNvSpPr>
          <p:nvPr/>
        </p:nvSpPr>
        <p:spPr bwMode="auto">
          <a:xfrm>
            <a:off x="8388424" y="6592267"/>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pPr algn="r" eaLnBrk="1" hangingPunct="1">
                <a:spcBef>
                  <a:spcPct val="0"/>
                </a:spcBef>
                <a:buFontTx/>
                <a:buNone/>
              </a:pPr>
              <a:t>3</a:t>
            </a:fld>
            <a:endParaRPr lang="ja-JP" altLang="en-US" sz="1200" dirty="0"/>
          </a:p>
        </p:txBody>
      </p:sp>
    </p:spTree>
    <p:extLst>
      <p:ext uri="{BB962C8B-B14F-4D97-AF65-F5344CB8AC3E}">
        <p14:creationId xmlns:p14="http://schemas.microsoft.com/office/powerpoint/2010/main" val="2744944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a:off x="8892480" y="743355"/>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4" name="Rectangle 6"/>
          <p:cNvSpPr>
            <a:spLocks noChangeArrowheads="1"/>
          </p:cNvSpPr>
          <p:nvPr/>
        </p:nvSpPr>
        <p:spPr bwMode="auto">
          <a:xfrm>
            <a:off x="8892480" y="906334"/>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5" name="Rectangle 7"/>
          <p:cNvSpPr>
            <a:spLocks noChangeArrowheads="1"/>
          </p:cNvSpPr>
          <p:nvPr/>
        </p:nvSpPr>
        <p:spPr bwMode="auto">
          <a:xfrm>
            <a:off x="14460414" y="404664"/>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6" name="Rectangle 8"/>
          <p:cNvSpPr>
            <a:spLocks noChangeArrowheads="1"/>
          </p:cNvSpPr>
          <p:nvPr/>
        </p:nvSpPr>
        <p:spPr bwMode="auto">
          <a:xfrm>
            <a:off x="16051041" y="567643"/>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7" name="Rectangle 9"/>
          <p:cNvSpPr>
            <a:spLocks noChangeArrowheads="1"/>
          </p:cNvSpPr>
          <p:nvPr/>
        </p:nvSpPr>
        <p:spPr bwMode="auto">
          <a:xfrm>
            <a:off x="16051041" y="730622"/>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8" name="Rectangle 10"/>
          <p:cNvSpPr>
            <a:spLocks noChangeArrowheads="1"/>
          </p:cNvSpPr>
          <p:nvPr/>
        </p:nvSpPr>
        <p:spPr bwMode="auto">
          <a:xfrm>
            <a:off x="16051041" y="893601"/>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9" name="Rectangle 11"/>
          <p:cNvSpPr>
            <a:spLocks noChangeArrowheads="1"/>
          </p:cNvSpPr>
          <p:nvPr/>
        </p:nvSpPr>
        <p:spPr bwMode="auto">
          <a:xfrm>
            <a:off x="16051041" y="1056581"/>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0" name="Rectangle 12"/>
          <p:cNvSpPr>
            <a:spLocks noChangeArrowheads="1"/>
          </p:cNvSpPr>
          <p:nvPr/>
        </p:nvSpPr>
        <p:spPr bwMode="auto">
          <a:xfrm>
            <a:off x="16051041" y="1219560"/>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1" name="Rectangle 13"/>
          <p:cNvSpPr>
            <a:spLocks noChangeArrowheads="1"/>
          </p:cNvSpPr>
          <p:nvPr/>
        </p:nvSpPr>
        <p:spPr bwMode="auto">
          <a:xfrm>
            <a:off x="16051041" y="1382539"/>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2" name="Rectangle 14"/>
          <p:cNvSpPr>
            <a:spLocks noChangeArrowheads="1"/>
          </p:cNvSpPr>
          <p:nvPr/>
        </p:nvSpPr>
        <p:spPr bwMode="auto">
          <a:xfrm>
            <a:off x="16051041" y="1547013"/>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3" name="Rectangle 15"/>
          <p:cNvSpPr>
            <a:spLocks noChangeArrowheads="1"/>
          </p:cNvSpPr>
          <p:nvPr/>
        </p:nvSpPr>
        <p:spPr bwMode="auto">
          <a:xfrm>
            <a:off x="16051041" y="1709992"/>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4" name="Rectangle 16"/>
          <p:cNvSpPr>
            <a:spLocks noChangeArrowheads="1"/>
          </p:cNvSpPr>
          <p:nvPr/>
        </p:nvSpPr>
        <p:spPr bwMode="auto">
          <a:xfrm>
            <a:off x="16051041" y="1872971"/>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114" name="正方形/長方形 113"/>
          <p:cNvSpPr/>
          <p:nvPr/>
        </p:nvSpPr>
        <p:spPr>
          <a:xfrm>
            <a:off x="91704" y="309717"/>
            <a:ext cx="8977502" cy="540000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5" name="角丸四角形 114"/>
          <p:cNvSpPr/>
          <p:nvPr/>
        </p:nvSpPr>
        <p:spPr>
          <a:xfrm>
            <a:off x="251520" y="347813"/>
            <a:ext cx="8724350" cy="5289346"/>
          </a:xfrm>
          <a:prstGeom prst="roundRect">
            <a:avLst>
              <a:gd name="adj" fmla="val 4953"/>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■フィランソロピーの促進、非営利セクターの活性化</a:t>
            </a:r>
          </a:p>
          <a:p>
            <a:endParaRPr lang="en-US" altLang="ja-JP" sz="14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5" name="Group 30"/>
          <p:cNvGraphicFramePr>
            <a:graphicFrameLocks noGrp="1"/>
          </p:cNvGraphicFramePr>
          <p:nvPr>
            <p:extLst>
              <p:ext uri="{D42A27DB-BD31-4B8C-83A1-F6EECF244321}">
                <p14:modId xmlns:p14="http://schemas.microsoft.com/office/powerpoint/2010/main" val="3391738714"/>
              </p:ext>
            </p:extLst>
          </p:nvPr>
        </p:nvGraphicFramePr>
        <p:xfrm>
          <a:off x="491590" y="3429000"/>
          <a:ext cx="5160530" cy="2120829"/>
        </p:xfrm>
        <a:graphic>
          <a:graphicData uri="http://schemas.openxmlformats.org/drawingml/2006/table">
            <a:tbl>
              <a:tblPr/>
              <a:tblGrid>
                <a:gridCol w="1292141"/>
                <a:gridCol w="3868389"/>
              </a:tblGrid>
              <a:tr h="140059">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chemeClr val="bg1"/>
                          </a:solidFill>
                          <a:effectLst/>
                          <a:latin typeface="Meiryo UI"/>
                          <a:ea typeface="Meiryo UI"/>
                          <a:cs typeface="Meiryo UI"/>
                        </a:rPr>
                        <a:t>検討すべき課題</a:t>
                      </a:r>
                      <a:r>
                        <a:rPr kumimoji="0" lang="en-US" altLang="ja-JP" sz="1000" b="1" i="0" u="none" strike="noStrike" cap="none" normalizeH="0" baseline="0" dirty="0" smtClean="0">
                          <a:ln>
                            <a:noFill/>
                          </a:ln>
                          <a:solidFill>
                            <a:schemeClr val="bg1"/>
                          </a:solidFill>
                          <a:effectLst/>
                          <a:latin typeface="Meiryo UI"/>
                          <a:ea typeface="Meiryo UI"/>
                          <a:cs typeface="Meiryo UI"/>
                        </a:rPr>
                        <a:t>(</a:t>
                      </a:r>
                      <a:r>
                        <a:rPr kumimoji="0" lang="ja-JP" altLang="en-US" sz="1000" b="1" i="0" u="none" strike="noStrike" cap="none" normalizeH="0" baseline="0" dirty="0" smtClean="0">
                          <a:ln>
                            <a:noFill/>
                          </a:ln>
                          <a:solidFill>
                            <a:schemeClr val="bg1"/>
                          </a:solidFill>
                          <a:effectLst/>
                          <a:latin typeface="Meiryo UI"/>
                          <a:ea typeface="Meiryo UI"/>
                          <a:cs typeface="Meiryo UI"/>
                        </a:rPr>
                        <a:t>案</a:t>
                      </a:r>
                      <a:r>
                        <a:rPr kumimoji="0" lang="en-US" altLang="ja-JP" sz="1000" b="1" i="0" u="none" strike="noStrike" cap="none" normalizeH="0" baseline="0" dirty="0" smtClean="0">
                          <a:ln>
                            <a:noFill/>
                          </a:ln>
                          <a:solidFill>
                            <a:schemeClr val="bg1"/>
                          </a:solidFill>
                          <a:effectLst/>
                          <a:latin typeface="Meiryo UI"/>
                          <a:ea typeface="Meiryo UI"/>
                          <a:cs typeface="Meiryo UI"/>
                        </a:rPr>
                        <a:t>)</a:t>
                      </a:r>
                      <a:endParaRPr kumimoji="0" lang="ja-JP" altLang="en-US" sz="1000" b="1" i="0" u="none" strike="noStrike" cap="none" normalizeH="0" baseline="0" dirty="0" smtClean="0">
                        <a:ln>
                          <a:noFill/>
                        </a:ln>
                        <a:solidFill>
                          <a:schemeClr val="bg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58ED5"/>
                    </a:solidFill>
                  </a:tcPr>
                </a:tc>
                <a:tc hMerge="1">
                  <a:txBody>
                    <a:bodyPr/>
                    <a:lstStyle/>
                    <a:p>
                      <a:endParaRPr kumimoji="1" lang="ja-JP" altLang="en-US"/>
                    </a:p>
                  </a:txBody>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連携強化</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多様な分野で活動する非営利セクターとそれらを支える中間支援組織や</a:t>
                      </a:r>
                      <a:r>
                        <a:rPr kumimoji="0" lang="ja-JP" altLang="en-US" sz="1000" b="0" i="0" u="none" strike="noStrike" kern="1200" cap="none" normalizeH="0" baseline="0" dirty="0" smtClean="0">
                          <a:ln>
                            <a:noFill/>
                          </a:ln>
                          <a:solidFill>
                            <a:schemeClr val="tx1"/>
                          </a:solidFill>
                          <a:effectLst/>
                          <a:latin typeface="Meiryo UI"/>
                          <a:ea typeface="Meiryo UI"/>
                          <a:cs typeface="Meiryo UI"/>
                        </a:rPr>
                        <a:t>営利セクター・行政・市民・大学等を結ぶ公益活動のプラットフォームを構築</a:t>
                      </a:r>
                      <a:endParaRPr kumimoji="0" lang="ja-JP" altLang="ja-JP" sz="1000" b="0" i="0" u="none" strike="no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33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新たな資金の流れ</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・寄附</a:t>
                      </a:r>
                      <a:r>
                        <a:rPr kumimoji="0" lang="ja-JP" altLang="ja-JP" sz="1000" b="0" i="0" u="none" strike="noStrike" kern="1200" cap="none" normalizeH="0" baseline="0" dirty="0" smtClean="0">
                          <a:ln>
                            <a:noFill/>
                          </a:ln>
                          <a:solidFill>
                            <a:schemeClr val="tx1"/>
                          </a:solidFill>
                          <a:effectLst/>
                          <a:latin typeface="Meiryo UI"/>
                          <a:ea typeface="Meiryo UI"/>
                          <a:cs typeface="Meiryo UI"/>
                        </a:rPr>
                        <a:t>を増やす・</a:t>
                      </a:r>
                      <a:r>
                        <a:rPr kumimoji="0" lang="ja-JP" altLang="en-US" sz="1000" b="0" i="0" u="none" strike="noStrike" kern="1200" cap="none" normalizeH="0" baseline="0" dirty="0" smtClean="0">
                          <a:ln>
                            <a:noFill/>
                          </a:ln>
                          <a:solidFill>
                            <a:schemeClr val="tx1"/>
                          </a:solidFill>
                          <a:effectLst/>
                          <a:latin typeface="Meiryo UI"/>
                          <a:ea typeface="Meiryo UI"/>
                          <a:cs typeface="Meiryo UI"/>
                        </a:rPr>
                        <a:t>寄附</a:t>
                      </a:r>
                      <a:r>
                        <a:rPr kumimoji="0" lang="ja-JP" altLang="ja-JP" sz="1000" b="0" i="0" u="none" strike="noStrike" kern="1200" cap="none" normalizeH="0" baseline="0" dirty="0" smtClean="0">
                          <a:ln>
                            <a:noFill/>
                          </a:ln>
                          <a:solidFill>
                            <a:schemeClr val="tx1"/>
                          </a:solidFill>
                          <a:effectLst/>
                          <a:latin typeface="Meiryo UI"/>
                          <a:ea typeface="Meiryo UI"/>
                          <a:cs typeface="Meiryo UI"/>
                        </a:rPr>
                        <a:t>をつなげる仕組み</a:t>
                      </a:r>
                      <a:r>
                        <a:rPr kumimoji="0" lang="ja-JP" altLang="en-US" sz="1000" b="0" i="0" u="none" strike="noStrike" kern="1200" cap="none" normalizeH="0" baseline="0" dirty="0" smtClean="0">
                          <a:ln>
                            <a:noFill/>
                          </a:ln>
                          <a:solidFill>
                            <a:schemeClr val="tx1"/>
                          </a:solidFill>
                          <a:effectLst/>
                          <a:latin typeface="Meiryo UI"/>
                          <a:ea typeface="Meiryo UI"/>
                          <a:cs typeface="Meiryo UI"/>
                        </a:rPr>
                        <a:t>、</a:t>
                      </a:r>
                      <a:r>
                        <a:rPr kumimoji="0" lang="en-US" altLang="ja-JP" sz="1000" b="0" i="0" u="none" strike="noStrike" kern="1200" cap="none" normalizeH="0" baseline="0" dirty="0" smtClean="0">
                          <a:ln>
                            <a:noFill/>
                          </a:ln>
                          <a:solidFill>
                            <a:schemeClr val="tx1"/>
                          </a:solidFill>
                          <a:effectLst/>
                          <a:latin typeface="Meiryo UI"/>
                          <a:ea typeface="Meiryo UI"/>
                          <a:cs typeface="Meiryo UI"/>
                        </a:rPr>
                        <a:t>SIB</a:t>
                      </a:r>
                      <a:r>
                        <a:rPr kumimoji="0" lang="ja-JP" altLang="en-US" sz="1000" b="0" i="0" u="none" strike="noStrike" kern="1200" cap="none" normalizeH="0" baseline="0" dirty="0" smtClean="0">
                          <a:ln>
                            <a:noFill/>
                          </a:ln>
                          <a:solidFill>
                            <a:schemeClr val="tx1"/>
                          </a:solidFill>
                          <a:effectLst/>
                          <a:latin typeface="Meiryo UI"/>
                          <a:ea typeface="Meiryo UI"/>
                          <a:cs typeface="Meiryo UI"/>
                        </a:rPr>
                        <a:t>など</a:t>
                      </a:r>
                      <a:r>
                        <a:rPr kumimoji="0" lang="ja-JP" altLang="ja-JP" sz="1000" b="0" i="0" u="none" strike="noStrike" kern="1200" cap="none" normalizeH="0" baseline="0" dirty="0" smtClean="0">
                          <a:ln>
                            <a:noFill/>
                          </a:ln>
                          <a:solidFill>
                            <a:schemeClr val="tx1"/>
                          </a:solidFill>
                          <a:effectLst/>
                          <a:latin typeface="Meiryo UI"/>
                          <a:ea typeface="Meiryo UI"/>
                          <a:cs typeface="Meiryo UI"/>
                        </a:rPr>
                        <a:t>新たな民への資金供給手法</a:t>
                      </a:r>
                      <a:r>
                        <a:rPr kumimoji="0" lang="ja-JP" altLang="en-US" sz="1000" b="0" i="0" u="none" strike="noStrike" kern="1200" cap="none" normalizeH="0" baseline="0" dirty="0" smtClean="0">
                          <a:ln>
                            <a:noFill/>
                          </a:ln>
                          <a:solidFill>
                            <a:schemeClr val="tx1"/>
                          </a:solidFill>
                          <a:effectLst/>
                          <a:latin typeface="Meiryo UI"/>
                          <a:ea typeface="Meiryo UI"/>
                          <a:cs typeface="Meiryo UI"/>
                        </a:rPr>
                        <a:t>や</a:t>
                      </a:r>
                      <a:r>
                        <a:rPr kumimoji="0" lang="ja-JP" altLang="ja-JP" sz="1000" b="0" i="0" u="none" strike="noStrike" kern="1200" cap="none" normalizeH="0" baseline="0" dirty="0" smtClean="0">
                          <a:ln>
                            <a:noFill/>
                          </a:ln>
                          <a:solidFill>
                            <a:schemeClr val="tx1"/>
                          </a:solidFill>
                          <a:effectLst/>
                          <a:latin typeface="Meiryo UI"/>
                          <a:ea typeface="Meiryo UI"/>
                          <a:cs typeface="Meiryo UI"/>
                        </a:rPr>
                        <a:t>仕組み</a:t>
                      </a:r>
                      <a:r>
                        <a:rPr kumimoji="0" lang="ja-JP" altLang="en-US" sz="1000" b="0" i="0" u="none" strike="noStrike" kern="1200" cap="none" normalizeH="0" baseline="0" dirty="0" smtClean="0">
                          <a:ln>
                            <a:noFill/>
                          </a:ln>
                          <a:solidFill>
                            <a:schemeClr val="tx1"/>
                          </a:solidFill>
                          <a:effectLst/>
                          <a:latin typeface="Meiryo UI"/>
                          <a:ea typeface="Meiryo UI"/>
                          <a:cs typeface="Meiryo UI"/>
                        </a:rPr>
                        <a:t>を</a:t>
                      </a:r>
                      <a:r>
                        <a:rPr kumimoji="0" lang="ja-JP" altLang="ja-JP" sz="1000" b="0" i="0" u="none" strike="noStrike" kern="1200" cap="none" normalizeH="0" baseline="0" dirty="0" smtClean="0">
                          <a:ln>
                            <a:noFill/>
                          </a:ln>
                          <a:solidFill>
                            <a:schemeClr val="tx1"/>
                          </a:solidFill>
                          <a:effectLst/>
                          <a:latin typeface="Meiryo UI"/>
                          <a:ea typeface="Meiryo UI"/>
                          <a:cs typeface="Meiryo UI"/>
                        </a:rPr>
                        <a:t>構築</a:t>
                      </a:r>
                      <a:endParaRPr kumimoji="0" lang="en-US" altLang="ja-JP" sz="1000" b="0" i="0" u="none" strike="no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活動の見える化</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・活動を評価する仕組みを構築し、非営利セクターの活動等を見える化</a:t>
                      </a:r>
                      <a:endParaRPr kumimoji="0" lang="ja-JP" altLang="ja-JP" sz="1000" b="0" i="0" u="none" strike="sng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56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活動の枠の拡大</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a:ea typeface="Meiryo UI"/>
                          <a:cs typeface="Meiryo UI"/>
                        </a:rPr>
                        <a:t>・</a:t>
                      </a:r>
                      <a:r>
                        <a:rPr lang="ja-JP" altLang="en-US" sz="10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民間公益活動の促進に向けた官民連携の促進や規</a:t>
                      </a:r>
                      <a:r>
                        <a:rPr kumimoji="1" lang="ja-JP" altLang="ja-JP" sz="1000" b="0" i="0" u="none" strike="noStrike" cap="none" normalizeH="0" baseline="0" dirty="0" smtClean="0">
                          <a:ln>
                            <a:noFill/>
                          </a:ln>
                          <a:solidFill>
                            <a:schemeClr val="tx1"/>
                          </a:solidFill>
                          <a:effectLst/>
                          <a:latin typeface="Meiryo UI"/>
                          <a:ea typeface="Meiryo UI"/>
                          <a:cs typeface="Meiryo UI"/>
                        </a:rPr>
                        <a:t>制改革の提案</a:t>
                      </a:r>
                      <a:endParaRPr kumimoji="1" lang="en-US" altLang="ja-JP" sz="1000" b="0" i="0" u="none" strike="noStrike" cap="none" normalizeH="0" baseline="0" dirty="0" smtClean="0">
                        <a:ln>
                          <a:noFill/>
                        </a:ln>
                        <a:solidFill>
                          <a:schemeClr val="tx1"/>
                        </a:solidFill>
                        <a:effectLst/>
                        <a:latin typeface="Meiryo UI"/>
                        <a:ea typeface="Meiryo UI"/>
                        <a:cs typeface="Meiryo UI"/>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a:ea typeface="Meiryo UI"/>
                          <a:cs typeface="Meiryo UI"/>
                        </a:rPr>
                        <a:t>・全国組織の大阪支部誘致や公益庁の創設など</a:t>
                      </a:r>
                      <a:endParaRPr kumimoji="1" lang="ja-JP" altLang="ja-JP" sz="1000" b="0" i="0" u="none" strike="noStrike"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フィランソロピー都市の発信</a:t>
                      </a:r>
                      <a:endParaRPr kumimoji="0" lang="en-US" altLang="ja-JP" sz="1000" b="0" i="0" u="none" strike="noStrike" cap="none" normalizeH="0" baseline="0" dirty="0" smtClean="0">
                        <a:ln>
                          <a:noFill/>
                        </a:ln>
                        <a:solidFill>
                          <a:srgbClr val="0D0D0D"/>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kern="1200" cap="none" normalizeH="0" baseline="0" dirty="0" smtClean="0">
                          <a:ln>
                            <a:noFill/>
                          </a:ln>
                          <a:solidFill>
                            <a:schemeClr val="tx1"/>
                          </a:solidFill>
                          <a:effectLst/>
                          <a:latin typeface="Meiryo UI"/>
                          <a:ea typeface="Meiryo UI"/>
                          <a:cs typeface="Meiryo UI"/>
                        </a:rPr>
                        <a:t>・フィランソロピーの先進都市として世界にむけた発信</a:t>
                      </a:r>
                      <a:endParaRPr kumimoji="1" lang="en-US" altLang="ja-JP" sz="1000" b="1" i="0" u="none" strike="sngStrike" kern="1200" cap="none" normalizeH="0" baseline="0" dirty="0" smtClean="0">
                        <a:ln>
                          <a:noFill/>
                        </a:ln>
                        <a:solidFill>
                          <a:srgbClr val="FF0000"/>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9" name="正方形/長方形 138"/>
          <p:cNvSpPr/>
          <p:nvPr/>
        </p:nvSpPr>
        <p:spPr>
          <a:xfrm>
            <a:off x="5688542" y="3501008"/>
            <a:ext cx="3780002"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民主導による公益活動のプラットフォームの検討イメージ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611560" y="692696"/>
            <a:ext cx="2232248" cy="2715704"/>
          </a:xfrm>
          <a:prstGeom prst="rect">
            <a:avLst/>
          </a:prstGeom>
          <a:ln w="3175">
            <a:noFill/>
            <a:prstDash val="sysDot"/>
          </a:ln>
        </p:spPr>
        <p:txBody>
          <a:bodyPr wrap="square" lIns="3600" tIns="3600" rIns="3600" bIns="3600" numCol="1" anchor="t" anchorCtr="0">
            <a:spAutoFit/>
          </a:bodyPr>
          <a:lstStyle/>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市民</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・非営利セクターの役割が世界的にも大きくなり、寄附や社会的投資等を通じて</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社会的課題</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の解決を図る</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フィランソロピーが世界の潮流になりつつある。</a:t>
            </a:r>
            <a:endParaRPr lang="en-US" altLang="ja-JP"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の促進に</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より第２の動脈（フィランソロピー・キャピタル）を大阪に取り込み、非営利</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セクターの活性化を通じて、大阪</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フィランソロピーにおける国際的な拠点都市」をめざす</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まずは行政や、多様</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な分野で活動する非営利セクターとそれらを支える中間支援組織、</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等が対等の</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立場で様々な</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テーマについて</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議論する「</a:t>
            </a:r>
            <a:r>
              <a:rPr lang="en-US" altLang="ja-JP"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大阪フィランソロピー会議」を設置</a:t>
            </a:r>
            <a:r>
              <a:rPr lang="ja-JP" altLang="en-US" sz="11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正方形/長方形 126"/>
          <p:cNvSpPr/>
          <p:nvPr/>
        </p:nvSpPr>
        <p:spPr>
          <a:xfrm>
            <a:off x="91704" y="48146"/>
            <a:ext cx="1398033" cy="2125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取組み例</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ホームベース 115"/>
          <p:cNvSpPr/>
          <p:nvPr/>
        </p:nvSpPr>
        <p:spPr>
          <a:xfrm>
            <a:off x="251520" y="5805264"/>
            <a:ext cx="8508141" cy="972000"/>
          </a:xfrm>
          <a:prstGeom prst="homePlate">
            <a:avLst>
              <a:gd name="adj" fmla="val 39307"/>
            </a:avLst>
          </a:prstGeom>
          <a:solidFill>
            <a:schemeClr val="bg1"/>
          </a:solidFill>
          <a:ln w="9525"/>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405061" y="6309320"/>
            <a:ext cx="2389276" cy="144000"/>
          </a:xfrm>
          <a:prstGeom prst="rightArrow">
            <a:avLst/>
          </a:prstGeom>
          <a:solidFill>
            <a:schemeClr val="accent1">
              <a:lumMod val="60000"/>
              <a:lumOff val="4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3" name="正方形/長方形 122"/>
          <p:cNvSpPr/>
          <p:nvPr/>
        </p:nvSpPr>
        <p:spPr>
          <a:xfrm>
            <a:off x="2556669" y="6277303"/>
            <a:ext cx="1871315" cy="246221"/>
          </a:xfrm>
          <a:prstGeom prst="rect">
            <a:avLst/>
          </a:prstGeom>
        </p:spPr>
        <p:txBody>
          <a:bodyPr wrap="square">
            <a:spAutoFit/>
          </a:bodyPr>
          <a:lstStyle/>
          <a:p>
            <a:pPr algn="ct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会議の設置</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右矢印 135"/>
          <p:cNvSpPr/>
          <p:nvPr/>
        </p:nvSpPr>
        <p:spPr>
          <a:xfrm>
            <a:off x="395536" y="5995927"/>
            <a:ext cx="7807831" cy="144000"/>
          </a:xfrm>
          <a:prstGeom prst="rightArrow">
            <a:avLst/>
          </a:prstGeom>
          <a:solidFill>
            <a:schemeClr val="accent1">
              <a:lumMod val="60000"/>
              <a:lumOff val="4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7" name="正方形/長方形 136"/>
          <p:cNvSpPr/>
          <p:nvPr/>
        </p:nvSpPr>
        <p:spPr>
          <a:xfrm>
            <a:off x="433643" y="5962492"/>
            <a:ext cx="7671195" cy="247857"/>
          </a:xfrm>
          <a:prstGeom prst="rect">
            <a:avLst/>
          </a:prstGeom>
        </p:spPr>
        <p:txBody>
          <a:bodyPr wrap="square">
            <a:spAutoFit/>
          </a:bodyPr>
          <a:lstStyle/>
          <a:p>
            <a:pPr algn="ct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民間活動を促進するための規制改革</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右矢印 147"/>
          <p:cNvSpPr/>
          <p:nvPr/>
        </p:nvSpPr>
        <p:spPr>
          <a:xfrm>
            <a:off x="395538" y="6585246"/>
            <a:ext cx="7798306" cy="144000"/>
          </a:xfrm>
          <a:prstGeom prst="rightArrow">
            <a:avLst/>
          </a:prstGeom>
          <a:solidFill>
            <a:schemeClr val="accent1">
              <a:lumMod val="60000"/>
              <a:lumOff val="4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9" name="正方形/長方形 148"/>
          <p:cNvSpPr/>
          <p:nvPr/>
        </p:nvSpPr>
        <p:spPr>
          <a:xfrm>
            <a:off x="1067556" y="6531043"/>
            <a:ext cx="6317801" cy="246221"/>
          </a:xfrm>
          <a:prstGeom prst="rect">
            <a:avLst/>
          </a:prstGeom>
        </p:spPr>
        <p:txBody>
          <a:bodyPr wrap="square">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活動の見える化や新たな資金供給の検討など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正方形/長方形 149"/>
          <p:cNvSpPr/>
          <p:nvPr/>
        </p:nvSpPr>
        <p:spPr>
          <a:xfrm>
            <a:off x="395536" y="5831686"/>
            <a:ext cx="2821036" cy="261610"/>
          </a:xfrm>
          <a:prstGeom prst="rect">
            <a:avLst/>
          </a:prstGeom>
        </p:spPr>
        <p:txBody>
          <a:bodyPr wrap="square">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rPr>
              <a:t>取組みの工程（主なもの）</a:t>
            </a:r>
            <a:endParaRPr lang="ja-JP" altLang="en-US" sz="1100" b="1" dirty="0">
              <a:solidFill>
                <a:prstClr val="black"/>
              </a:solidFill>
              <a:latin typeface="Meiryo UI" panose="020B0604030504040204" pitchFamily="50" charset="-128"/>
              <a:ea typeface="Meiryo UI" panose="020B0604030504040204" pitchFamily="50" charset="-128"/>
            </a:endParaRPr>
          </a:p>
        </p:txBody>
      </p:sp>
      <p:sp>
        <p:nvSpPr>
          <p:cNvPr id="119" name="右矢印 118"/>
          <p:cNvSpPr/>
          <p:nvPr/>
        </p:nvSpPr>
        <p:spPr>
          <a:xfrm>
            <a:off x="395537" y="6453336"/>
            <a:ext cx="4536504" cy="144000"/>
          </a:xfrm>
          <a:prstGeom prst="rightArrow">
            <a:avLst/>
          </a:prstGeom>
          <a:solidFill>
            <a:schemeClr val="accent1">
              <a:lumMod val="60000"/>
              <a:lumOff val="4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0" name="正方形/長方形 119"/>
          <p:cNvSpPr/>
          <p:nvPr/>
        </p:nvSpPr>
        <p:spPr>
          <a:xfrm>
            <a:off x="4808613" y="6397696"/>
            <a:ext cx="2261442" cy="246221"/>
          </a:xfrm>
          <a:prstGeom prst="rect">
            <a:avLst/>
          </a:prstGeom>
        </p:spPr>
        <p:txBody>
          <a:bodyPr wrap="square">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公益活動のプラットフォームの構築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右矢印 120"/>
          <p:cNvSpPr/>
          <p:nvPr/>
        </p:nvSpPr>
        <p:spPr>
          <a:xfrm>
            <a:off x="405061" y="6165320"/>
            <a:ext cx="7798307" cy="144000"/>
          </a:xfrm>
          <a:prstGeom prst="rightArrow">
            <a:avLst/>
          </a:prstGeom>
          <a:solidFill>
            <a:schemeClr val="accent1">
              <a:lumMod val="60000"/>
              <a:lumOff val="4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4" name="正方形/長方形 123"/>
          <p:cNvSpPr/>
          <p:nvPr/>
        </p:nvSpPr>
        <p:spPr>
          <a:xfrm>
            <a:off x="395538" y="6144011"/>
            <a:ext cx="7661838" cy="144000"/>
          </a:xfrm>
          <a:prstGeom prst="rect">
            <a:avLst/>
          </a:prstGeom>
        </p:spPr>
        <p:txBody>
          <a:bodyPr wrap="square">
            <a:spAutoFit/>
          </a:bodyPr>
          <a:lstStyle/>
          <a:p>
            <a:pPr algn="ct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公民連携の強化</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5" name="Picture 2" descr="E:\My Documents\My Pictures\ブラ.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5262" y="3724799"/>
            <a:ext cx="2994399" cy="1792434"/>
          </a:xfrm>
          <a:prstGeom prst="rect">
            <a:avLst/>
          </a:prstGeom>
          <a:solidFill>
            <a:srgbClr val="CCECFF"/>
          </a:solidFill>
          <a:ln>
            <a:solidFill>
              <a:schemeClr val="tx1"/>
            </a:solidFill>
          </a:ln>
        </p:spPr>
      </p:pic>
      <p:sp>
        <p:nvSpPr>
          <p:cNvPr id="46"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pPr algn="r" eaLnBrk="1" hangingPunct="1">
                <a:spcBef>
                  <a:spcPct val="0"/>
                </a:spcBef>
                <a:buFontTx/>
                <a:buNone/>
              </a:pPr>
              <a:t>4</a:t>
            </a:fld>
            <a:endParaRPr lang="ja-JP" altLang="en-US" sz="1200" dirty="0"/>
          </a:p>
        </p:txBody>
      </p:sp>
      <p:pic>
        <p:nvPicPr>
          <p:cNvPr id="5125" name="Picture 5" descr="E:\My Documents\My Pictures\第２の動脈のイメージ.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6572" y="681484"/>
            <a:ext cx="5844029" cy="261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8543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有識者等のヒアリング結果</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14"/>
          <p:cNvSpPr/>
          <p:nvPr/>
        </p:nvSpPr>
        <p:spPr>
          <a:xfrm>
            <a:off x="116662" y="980728"/>
            <a:ext cx="8928992" cy="5799186"/>
          </a:xfrm>
          <a:prstGeom prst="rect">
            <a:avLst/>
          </a:prstGeom>
          <a:solidFill>
            <a:schemeClr val="accent5">
              <a:lumMod val="40000"/>
              <a:lumOff val="60000"/>
            </a:schemeClr>
          </a:solidFill>
          <a:ln>
            <a:solidFill>
              <a:schemeClr val="tx1">
                <a:lumMod val="65000"/>
                <a:lumOff val="35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sz="1400" dirty="0">
              <a:solidFill>
                <a:prstClr val="black"/>
              </a:solidFill>
            </a:endParaRPr>
          </a:p>
        </p:txBody>
      </p:sp>
      <p:sp>
        <p:nvSpPr>
          <p:cNvPr id="43015" name="スライド番号プレースホルダー 1"/>
          <p:cNvSpPr txBox="1">
            <a:spLocks/>
          </p:cNvSpPr>
          <p:nvPr/>
        </p:nvSpPr>
        <p:spPr bwMode="auto">
          <a:xfrm>
            <a:off x="8343329" y="6597352"/>
            <a:ext cx="765175" cy="365125"/>
          </a:xfrm>
          <a:prstGeom prst="rect">
            <a:avLst/>
          </a:prstGeom>
          <a:noFill/>
          <a:ln w="9525">
            <a:noFill/>
            <a:miter lim="800000"/>
            <a:headEnd/>
            <a:tailEnd/>
          </a:ln>
        </p:spPr>
        <p:txBody>
          <a:bodyPr anchor="ctr"/>
          <a:lstStyle/>
          <a:p>
            <a:pPr algn="r"/>
            <a:fld id="{EB1E6FFE-F6E6-4FF9-A502-8EBDB1689A7B}" type="slidenum">
              <a:rPr lang="ja-JP" altLang="en-US" sz="1300">
                <a:solidFill>
                  <a:srgbClr val="898989"/>
                </a:solidFill>
                <a:latin typeface="Calibri" pitchFamily="34" charset="0"/>
              </a:rPr>
              <a:pPr algn="r"/>
              <a:t>5</a:t>
            </a:fld>
            <a:endParaRPr lang="en-US" altLang="ja-JP" sz="1300" dirty="0">
              <a:solidFill>
                <a:srgbClr val="898989"/>
              </a:solidFill>
              <a:latin typeface="Calibri" pitchFamily="34" charset="0"/>
            </a:endParaRPr>
          </a:p>
        </p:txBody>
      </p:sp>
      <p:sp>
        <p:nvSpPr>
          <p:cNvPr id="6" name="正方形/長方形 5"/>
          <p:cNvSpPr/>
          <p:nvPr/>
        </p:nvSpPr>
        <p:spPr>
          <a:xfrm>
            <a:off x="206424" y="476672"/>
            <a:ext cx="8686055" cy="432048"/>
          </a:xfrm>
          <a:prstGeom prst="rect">
            <a:avLst/>
          </a:prstGeom>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indent="-185738"/>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◆大阪府市副首都推進局を中心に関係部局とも連携し、大学教授や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中間支援</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団体、民間企業等にヒアリングを行った。</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1"/>
          <p:cNvSpPr>
            <a:spLocks noChangeArrowheads="1"/>
          </p:cNvSpPr>
          <p:nvPr/>
        </p:nvSpPr>
        <p:spPr bwMode="auto">
          <a:xfrm>
            <a:off x="161764" y="1105392"/>
            <a:ext cx="8856984" cy="6264696"/>
          </a:xfrm>
          <a:prstGeom prst="rect">
            <a:avLst/>
          </a:prstGeom>
          <a:noFill/>
          <a:ln w="9525">
            <a:noFill/>
            <a:miter lim="800000"/>
            <a:headEnd/>
            <a:tailEnd/>
          </a:ln>
          <a:effec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300" dirty="0">
                <a:solidFill>
                  <a:prstClr val="black"/>
                </a:solidFill>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官である「公益庁」を大阪にという提唱は、従来の「東京における官民関係」を超える新たな「官民関係」を大阪から興し</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、発信、波</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及させて</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いくところにこそ意義がある。官を適確に補充</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代替</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し、補完</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協働</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するとともに、ときには官に政策</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転換を迫る前向きの対</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抗軸も提示できる民間公益活動主体を増やし、その活動を促進・増進させる機能を求めるものとして理解される。</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大学教授</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「フィランソロピーが世界の大きな潮流」になってきていることに呼応し、寄附等に関心をもたれる方が増えているように</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感じる</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が、この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流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れを</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加速するには、自分が出す資金の行き先が鮮明に見えることが重要でないか。自分が望む社会</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貢献が</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明確に提示されること</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ある。</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中間支援団体</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資産家で高齢な方は、寄附先を探している場合も多い</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。どこ</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かで、つなぐ役目をすれば増える可能性がある。</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相続税</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減免など</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ンセンティブ</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があるとさらによい</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大学教授</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大阪は寄附に対して少し抵抗があると感じる。寄附控除などについて、今以上に考えていただければありがたい</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。大口</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の寄附者</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ほとんど</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東京。大阪にプラットフォームがあり、情報が集まるようになると、流れも違ってくると思う</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社会企業家</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国際比較で日本の公益法人制度を見てみると、イギリスのチャリティ制度のように一元化されておらず、所管省庁も類型</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もバラバラの</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状況</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。総じて日本の公益法人・</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等の非営利セクターはセクターとしてのまとまりがなく、今後まとまる方向</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に進む</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というの</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あって</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いいと</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思う</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大学教授</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官・民が参加できる非営利セクター活性化のための会議の場を設けるのはどうか</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中間支援団体</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非営利団体の評価機関（評価基準の標準化）については、今年、一般財団法人非営利組織評価センターが設立されたが</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動</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に自信がある団体は、評価を求めていない。また、このような評価機関は権力が集まる傾向があるため複数の設置</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政</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が特定の機関を応援するのは適切ではない。併せて、情報公開の徹底も進める必要がある。また、「評価」</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にあたって</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のガ</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バナンス</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の評価もあっても良いが、実施するプロジェクトの成果評価をこそ行うべきだ</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中間支援団体</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府の公民戦略連携デスクのようなワンストップ窓口があると、非常に企業にとってありがたい。行政と連携する</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ことの</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メリットは、行政の</a:t>
            </a:r>
            <a:r>
              <a:rPr lang="ja-JP" altLang="ja-JP" sz="13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墨付き</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があること。これは非常に大きなポイントである</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民間企業</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18238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13155</TotalTime>
  <Words>717</Words>
  <Application>Microsoft Office PowerPoint</Application>
  <PresentationFormat>画面に合わせる (4:3)</PresentationFormat>
  <Paragraphs>206</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Batchadmin</cp:lastModifiedBy>
  <cp:revision>949</cp:revision>
  <cp:lastPrinted>2017-04-12T09:35:59Z</cp:lastPrinted>
  <dcterms:created xsi:type="dcterms:W3CDTF">2014-08-01T07:03:14Z</dcterms:created>
  <dcterms:modified xsi:type="dcterms:W3CDTF">2017-04-12T10:09:51Z</dcterms:modified>
</cp:coreProperties>
</file>