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Lst>
  <p:notesMasterIdLst>
    <p:notesMasterId r:id="rId13"/>
  </p:notesMasterIdLst>
  <p:sldIdLst>
    <p:sldId id="442" r:id="rId3"/>
    <p:sldId id="432" r:id="rId4"/>
    <p:sldId id="417" r:id="rId5"/>
    <p:sldId id="433" r:id="rId6"/>
    <p:sldId id="420" r:id="rId7"/>
    <p:sldId id="441" r:id="rId8"/>
    <p:sldId id="446" r:id="rId9"/>
    <p:sldId id="443" r:id="rId10"/>
    <p:sldId id="447" r:id="rId11"/>
    <p:sldId id="449" r:id="rId1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CCFF"/>
    <a:srgbClr val="66FFFF"/>
    <a:srgbClr val="99FFCC"/>
    <a:srgbClr val="99FF99"/>
    <a:srgbClr val="99FF33"/>
    <a:srgbClr val="99CCFF"/>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9640" autoAdjust="0"/>
  </p:normalViewPr>
  <p:slideViewPr>
    <p:cSldViewPr>
      <p:cViewPr>
        <p:scale>
          <a:sx n="75" d="100"/>
          <a:sy n="75" d="100"/>
        </p:scale>
        <p:origin x="-151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33" tIns="45716" rIns="91433" bIns="4571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3" tIns="45716" rIns="91433" bIns="45716" rtlCol="0"/>
          <a:lstStyle>
            <a:lvl1pPr algn="r" fontAlgn="auto">
              <a:spcBef>
                <a:spcPts val="0"/>
              </a:spcBef>
              <a:spcAft>
                <a:spcPts val="0"/>
              </a:spcAft>
              <a:defRPr sz="1200">
                <a:latin typeface="+mn-lt"/>
                <a:ea typeface="+mn-ea"/>
              </a:defRPr>
            </a:lvl1pPr>
          </a:lstStyle>
          <a:p>
            <a:pPr>
              <a:defRPr/>
            </a:pPr>
            <a:fld id="{9E1ABCF3-2FD8-4C1A-A6BC-8D34DFA4D7C5}" type="datetimeFigureOut">
              <a:rPr lang="ja-JP" altLang="en-US"/>
              <a:pPr>
                <a:defRPr/>
              </a:pPr>
              <a:t>2017/4/20</a:t>
            </a:fld>
            <a:endParaRPr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6" rIns="91433" bIns="45716"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wrap="square" lIns="91433" tIns="45716" rIns="91433" bIns="45716" numCol="1" anchor="t" anchorCtr="0" compatLnSpc="1">
            <a:prstTxWarp prst="textNoShape">
              <a:avLst/>
            </a:prstTxWarp>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33" tIns="45716" rIns="91433" bIns="4571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33" tIns="45716" rIns="91433" bIns="45716" rtlCol="0" anchor="b"/>
          <a:lstStyle>
            <a:lvl1pPr algn="r" fontAlgn="auto">
              <a:spcBef>
                <a:spcPts val="0"/>
              </a:spcBef>
              <a:spcAft>
                <a:spcPts val="0"/>
              </a:spcAft>
              <a:defRPr sz="1200">
                <a:latin typeface="+mn-lt"/>
                <a:ea typeface="+mn-ea"/>
              </a:defRPr>
            </a:lvl1pPr>
          </a:lstStyle>
          <a:p>
            <a:pPr>
              <a:defRPr/>
            </a:pPr>
            <a:fld id="{BEC16C19-0E38-4C69-B684-AD636157C46C}" type="slidenum">
              <a:rPr lang="ja-JP" altLang="en-US"/>
              <a:pPr>
                <a:defRPr/>
              </a:pPr>
              <a:t>‹#›</a:t>
            </a:fld>
            <a:endParaRPr lang="ja-JP" altLang="en-US"/>
          </a:p>
        </p:txBody>
      </p:sp>
    </p:spTree>
    <p:extLst>
      <p:ext uri="{BB962C8B-B14F-4D97-AF65-F5344CB8AC3E}">
        <p14:creationId xmlns:p14="http://schemas.microsoft.com/office/powerpoint/2010/main" val="2780317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mn-lt"/>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2D6ACFF-9619-4283-B0E4-42406655D5FB}" type="slidenum">
              <a:rPr kumimoji="1" lang="ja-JP" altLang="en-US" smtClean="0"/>
              <a:t>6</a:t>
            </a:fld>
            <a:endParaRPr kumimoji="1" lang="ja-JP" altLang="en-US"/>
          </a:p>
        </p:txBody>
      </p:sp>
    </p:spTree>
    <p:extLst>
      <p:ext uri="{BB962C8B-B14F-4D97-AF65-F5344CB8AC3E}">
        <p14:creationId xmlns:p14="http://schemas.microsoft.com/office/powerpoint/2010/main" val="342389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ー 2"/>
          <p:cNvSpPr>
            <a:spLocks noGrp="1"/>
          </p:cNvSpPr>
          <p:nvPr>
            <p:ph type="body" idx="1"/>
          </p:nvPr>
        </p:nvSpPr>
        <p:spPr bwMode="auto">
          <a:noFill/>
        </p:spPr>
        <p:txBody>
          <a:bodyPr/>
          <a:lstStyle/>
          <a:p>
            <a:pPr eaLnBrk="1" hangingPunct="1"/>
            <a:endParaRPr lang="ja-JP" altLang="en-US" smtClean="0"/>
          </a:p>
        </p:txBody>
      </p:sp>
      <p:sp>
        <p:nvSpPr>
          <p:cNvPr id="4" name="スライド番号プレースホルダー 3"/>
          <p:cNvSpPr txBox="1">
            <a:spLocks noGrp="1"/>
          </p:cNvSpPr>
          <p:nvPr/>
        </p:nvSpPr>
        <p:spPr>
          <a:xfrm>
            <a:off x="3856038" y="9440863"/>
            <a:ext cx="2949575" cy="496887"/>
          </a:xfrm>
          <a:prstGeom prst="rect">
            <a:avLst/>
          </a:prstGeom>
          <a:noFill/>
        </p:spPr>
        <p:txBody>
          <a:bodyPr lIns="91433" tIns="45716" rIns="91433" bIns="45716" anchor="b"/>
          <a:lstStyle/>
          <a:p>
            <a:pPr algn="r" fontAlgn="auto">
              <a:spcBef>
                <a:spcPts val="0"/>
              </a:spcBef>
              <a:spcAft>
                <a:spcPts val="0"/>
              </a:spcAft>
              <a:defRPr/>
            </a:pPr>
            <a:fld id="{54DBF766-D8D5-477A-814D-0BD36B027370}" type="slidenum">
              <a:rPr lang="ja-JP" altLang="en-US" sz="1200">
                <a:latin typeface="+mn-lt"/>
                <a:ea typeface="+mn-ea"/>
              </a:rPr>
              <a:pPr algn="r" fontAlgn="auto">
                <a:spcBef>
                  <a:spcPts val="0"/>
                </a:spcBef>
                <a:spcAft>
                  <a:spcPts val="0"/>
                </a:spcAft>
                <a:defRPr/>
              </a:pPr>
              <a:t>7</a:t>
            </a:fld>
            <a:endParaRPr lang="ja-JP" altLang="en-US" sz="1200">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2EDC41C8-F93E-4F32-9E78-EB3A83A81AAC}" type="datetimeFigureOut">
              <a:rPr lang="ja-JP" altLang="en-US" smtClean="0">
                <a:solidFill>
                  <a:prstClr val="black">
                    <a:tint val="75000"/>
                  </a:prstClr>
                </a:solidFill>
              </a:rPr>
              <a:pPr>
                <a:def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F4B994B5-48AA-42F8-9952-870FA50E17F5}"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2617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DFD2C738-B6DA-4193-BE18-836AEE57F4FA}" type="datetimeFigureOut">
              <a:rPr lang="ja-JP" altLang="en-US" smtClean="0">
                <a:solidFill>
                  <a:prstClr val="black">
                    <a:tint val="75000"/>
                  </a:prstClr>
                </a:solidFill>
              </a:rPr>
              <a:pPr>
                <a:def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9777A057-D4B3-4777-8265-76AC73A092D7}"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6124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DFD2C738-B6DA-4193-BE18-836AEE57F4FA}" type="datetimeFigureOut">
              <a:rPr lang="ja-JP" altLang="en-US" smtClean="0">
                <a:solidFill>
                  <a:prstClr val="black">
                    <a:tint val="75000"/>
                  </a:prstClr>
                </a:solidFill>
              </a:rPr>
              <a:pPr>
                <a:def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9777A057-D4B3-4777-8265-76AC73A092D7}"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4517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ja-JP" altLang="en-US">
                <a:solidFill>
                  <a:srgbClr val="000000"/>
                </a:solidFill>
              </a:endParaRPr>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kumimoji="0" lang="ja-JP" altLang="en-US" sz="2400">
                <a:solidFill>
                  <a:srgbClr val="000000"/>
                </a:solidFill>
                <a:latin typeface="Times New Roman" pitchFamily="18"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kumimoji="0" lang="ja-JP" altLang="en-US">
                <a:solidFill>
                  <a:srgbClr val="000000"/>
                </a:solidFill>
              </a:endParaRPr>
            </a:p>
          </p:txBody>
        </p:sp>
      </p:grpSp>
      <p:sp>
        <p:nvSpPr>
          <p:cNvPr id="30726" name="Rectangle 6"/>
          <p:cNvSpPr>
            <a:spLocks noGrp="1" noChangeArrowheads="1"/>
          </p:cNvSpPr>
          <p:nvPr>
            <p:ph type="ctrTitle"/>
          </p:nvPr>
        </p:nvSpPr>
        <p:spPr>
          <a:xfrm>
            <a:off x="1443038" y="985838"/>
            <a:ext cx="7239000" cy="1444625"/>
          </a:xfrm>
        </p:spPr>
        <p:txBody>
          <a:bodyPr/>
          <a:lstStyle>
            <a:lvl1pPr>
              <a:defRPr sz="4000"/>
            </a:lvl1pPr>
          </a:lstStyle>
          <a:p>
            <a:r>
              <a:rPr lang="ja-JP" altLang="en-US"/>
              <a:t>マスタ タイトルの書式設定</a:t>
            </a:r>
          </a:p>
        </p:txBody>
      </p:sp>
      <p:sp>
        <p:nvSpPr>
          <p:cNvPr id="3072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ja-JP" altLang="en-US"/>
              <a:t>マスタ サブタイトルの書式設定</a:t>
            </a:r>
          </a:p>
        </p:txBody>
      </p:sp>
      <p:sp>
        <p:nvSpPr>
          <p:cNvPr id="8" name="Rectangle 8"/>
          <p:cNvSpPr>
            <a:spLocks noGrp="1" noChangeArrowheads="1"/>
          </p:cNvSpPr>
          <p:nvPr>
            <p:ph type="dt" sz="half" idx="10"/>
          </p:nvPr>
        </p:nvSpPr>
        <p:spPr/>
        <p:txBody>
          <a:bodyPr/>
          <a:lstStyle>
            <a:lvl1pPr>
              <a:defRPr/>
            </a:lvl1pPr>
          </a:lstStyle>
          <a:p>
            <a:pPr>
              <a:defRPr/>
            </a:pPr>
            <a:fld id="{CD870FF8-F6A4-41EE-B852-9C9E8D5E22D0}" type="datetimeFigureOut">
              <a:rPr lang="ja-JP" altLang="en-US">
                <a:solidFill>
                  <a:srgbClr val="000000"/>
                </a:solidFill>
              </a:rPr>
              <a:pPr>
                <a:defRPr/>
              </a:pPr>
              <a:t>2017/4/20</a:t>
            </a:fld>
            <a:endParaRPr lang="en-US" altLang="ja-JP">
              <a:solidFill>
                <a:srgbClr val="000000"/>
              </a:solidFill>
            </a:endParaRPr>
          </a:p>
        </p:txBody>
      </p:sp>
      <p:sp>
        <p:nvSpPr>
          <p:cNvPr id="9" name="Rectangle 9"/>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10" name="Rectangle 10"/>
          <p:cNvSpPr>
            <a:spLocks noGrp="1" noChangeArrowheads="1"/>
          </p:cNvSpPr>
          <p:nvPr>
            <p:ph type="sldNum" sz="quarter" idx="12"/>
          </p:nvPr>
        </p:nvSpPr>
        <p:spPr/>
        <p:txBody>
          <a:bodyPr/>
          <a:lstStyle>
            <a:lvl1pPr>
              <a:defRPr/>
            </a:lvl1pPr>
          </a:lstStyle>
          <a:p>
            <a:pPr>
              <a:defRPr/>
            </a:pPr>
            <a:fld id="{ADBB8A3B-5272-4514-8CF7-4B30667010A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59939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dt" sz="half" idx="10"/>
          </p:nvPr>
        </p:nvSpPr>
        <p:spPr>
          <a:ln/>
        </p:spPr>
        <p:txBody>
          <a:bodyPr/>
          <a:lstStyle>
            <a:lvl1pPr>
              <a:defRPr/>
            </a:lvl1pPr>
          </a:lstStyle>
          <a:p>
            <a:pPr>
              <a:defRPr/>
            </a:pPr>
            <a:fld id="{FAF194B1-1BA1-4C52-893F-408619604097}" type="datetimeFigureOut">
              <a:rPr lang="ja-JP" altLang="en-US">
                <a:solidFill>
                  <a:srgbClr val="000000"/>
                </a:solidFill>
              </a:rPr>
              <a:pPr>
                <a:defRPr/>
              </a:pPr>
              <a:t>2017/4/20</a:t>
            </a:fld>
            <a:endParaRPr lang="en-US" altLang="ja-JP">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900D8409-67FE-470F-9DF6-5F9AA529EE70}"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92631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8"/>
          <p:cNvSpPr>
            <a:spLocks noGrp="1" noChangeArrowheads="1"/>
          </p:cNvSpPr>
          <p:nvPr>
            <p:ph type="dt" sz="half" idx="10"/>
          </p:nvPr>
        </p:nvSpPr>
        <p:spPr>
          <a:ln/>
        </p:spPr>
        <p:txBody>
          <a:bodyPr/>
          <a:lstStyle>
            <a:lvl1pPr>
              <a:defRPr/>
            </a:lvl1pPr>
          </a:lstStyle>
          <a:p>
            <a:pPr>
              <a:defRPr/>
            </a:pPr>
            <a:fld id="{52606A4C-09D6-4391-9BF5-73BA1D89C7B1}" type="datetimeFigureOut">
              <a:rPr lang="ja-JP" altLang="en-US">
                <a:solidFill>
                  <a:srgbClr val="000000"/>
                </a:solidFill>
              </a:rPr>
              <a:pPr>
                <a:defRPr/>
              </a:pPr>
              <a:t>2017/4/20</a:t>
            </a:fld>
            <a:endParaRPr lang="en-US" altLang="ja-JP">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9C23F822-B709-44E0-9653-0A17DE99256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75012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8"/>
          <p:cNvSpPr>
            <a:spLocks noGrp="1" noChangeArrowheads="1"/>
          </p:cNvSpPr>
          <p:nvPr>
            <p:ph type="dt" sz="half" idx="10"/>
          </p:nvPr>
        </p:nvSpPr>
        <p:spPr>
          <a:ln/>
        </p:spPr>
        <p:txBody>
          <a:bodyPr/>
          <a:lstStyle>
            <a:lvl1pPr>
              <a:defRPr/>
            </a:lvl1pPr>
          </a:lstStyle>
          <a:p>
            <a:pPr>
              <a:defRPr/>
            </a:pPr>
            <a:fld id="{FEA8BC41-BA4A-485C-94FE-910DE338C785}" type="datetimeFigureOut">
              <a:rPr lang="ja-JP" altLang="en-US">
                <a:solidFill>
                  <a:srgbClr val="000000"/>
                </a:solidFill>
              </a:rPr>
              <a:pPr>
                <a:defRPr/>
              </a:pPr>
              <a:t>2017/4/20</a:t>
            </a:fld>
            <a:endParaRPr lang="en-US" altLang="ja-JP">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3FCD5BB5-7344-4D21-BEF5-225687A2DFC2}"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28786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8"/>
          <p:cNvSpPr>
            <a:spLocks noGrp="1" noChangeArrowheads="1"/>
          </p:cNvSpPr>
          <p:nvPr>
            <p:ph type="dt" sz="half" idx="10"/>
          </p:nvPr>
        </p:nvSpPr>
        <p:spPr>
          <a:ln/>
        </p:spPr>
        <p:txBody>
          <a:bodyPr/>
          <a:lstStyle>
            <a:lvl1pPr>
              <a:defRPr/>
            </a:lvl1pPr>
          </a:lstStyle>
          <a:p>
            <a:pPr>
              <a:defRPr/>
            </a:pPr>
            <a:fld id="{BC7EA6BD-AAA4-4617-A31F-D498699E4273}" type="datetimeFigureOut">
              <a:rPr lang="ja-JP" altLang="en-US">
                <a:solidFill>
                  <a:srgbClr val="000000"/>
                </a:solidFill>
              </a:rPr>
              <a:pPr>
                <a:defRPr/>
              </a:pPr>
              <a:t>2017/4/20</a:t>
            </a:fld>
            <a:endParaRPr lang="en-US" altLang="ja-JP">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04A45E20-41AB-4C56-8D2D-1B11BB334D95}"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70774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8"/>
          <p:cNvSpPr>
            <a:spLocks noGrp="1" noChangeArrowheads="1"/>
          </p:cNvSpPr>
          <p:nvPr>
            <p:ph type="dt" sz="half" idx="10"/>
          </p:nvPr>
        </p:nvSpPr>
        <p:spPr>
          <a:ln/>
        </p:spPr>
        <p:txBody>
          <a:bodyPr/>
          <a:lstStyle>
            <a:lvl1pPr>
              <a:defRPr/>
            </a:lvl1pPr>
          </a:lstStyle>
          <a:p>
            <a:pPr>
              <a:defRPr/>
            </a:pPr>
            <a:fld id="{F885BBE8-B32D-4395-A623-FAE077999631}" type="datetimeFigureOut">
              <a:rPr lang="ja-JP" altLang="en-US">
                <a:solidFill>
                  <a:srgbClr val="000000"/>
                </a:solidFill>
              </a:rPr>
              <a:pPr>
                <a:defRPr/>
              </a:pPr>
              <a:t>2017/4/20</a:t>
            </a:fld>
            <a:endParaRPr lang="en-US" altLang="ja-JP">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97D99A87-9BA8-433F-9C65-CF4010C787F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43800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10DECE32-C762-45C3-88E6-D8ED476A0120}" type="datetimeFigureOut">
              <a:rPr lang="ja-JP" altLang="en-US">
                <a:solidFill>
                  <a:srgbClr val="000000"/>
                </a:solidFill>
              </a:rPr>
              <a:pPr>
                <a:defRPr/>
              </a:pPr>
              <a:t>2017/4/20</a:t>
            </a:fld>
            <a:endParaRPr lang="en-US" altLang="ja-JP">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35444140-7653-4F68-8878-5D48A4F4050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81961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8"/>
          <p:cNvSpPr>
            <a:spLocks noGrp="1" noChangeArrowheads="1"/>
          </p:cNvSpPr>
          <p:nvPr>
            <p:ph type="dt" sz="half" idx="10"/>
          </p:nvPr>
        </p:nvSpPr>
        <p:spPr>
          <a:ln/>
        </p:spPr>
        <p:txBody>
          <a:bodyPr/>
          <a:lstStyle>
            <a:lvl1pPr>
              <a:defRPr/>
            </a:lvl1pPr>
          </a:lstStyle>
          <a:p>
            <a:pPr>
              <a:defRPr/>
            </a:pPr>
            <a:fld id="{00C98E1A-1A5D-443A-8AE7-81F595649F77}" type="datetimeFigureOut">
              <a:rPr lang="ja-JP" altLang="en-US">
                <a:solidFill>
                  <a:srgbClr val="000000"/>
                </a:solidFill>
              </a:rPr>
              <a:pPr>
                <a:defRPr/>
              </a:pPr>
              <a:t>2017/4/20</a:t>
            </a:fld>
            <a:endParaRPr lang="en-US" altLang="ja-JP">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41B3C35B-6D1A-4858-8F66-0E79FC2F9B6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4737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CDB0C698-7277-49AF-9C63-57A6F04A0A61}" type="datetimeFigureOut">
              <a:rPr lang="ja-JP" altLang="en-US" smtClean="0">
                <a:solidFill>
                  <a:prstClr val="black">
                    <a:tint val="75000"/>
                  </a:prstClr>
                </a:solidFill>
              </a:rPr>
              <a:pPr>
                <a:def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DEE334D-EB94-4679-844F-6AC9F8266901}"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75211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8"/>
          <p:cNvSpPr>
            <a:spLocks noGrp="1" noChangeArrowheads="1"/>
          </p:cNvSpPr>
          <p:nvPr>
            <p:ph type="dt" sz="half" idx="10"/>
          </p:nvPr>
        </p:nvSpPr>
        <p:spPr>
          <a:ln/>
        </p:spPr>
        <p:txBody>
          <a:bodyPr/>
          <a:lstStyle>
            <a:lvl1pPr>
              <a:defRPr/>
            </a:lvl1pPr>
          </a:lstStyle>
          <a:p>
            <a:pPr>
              <a:defRPr/>
            </a:pPr>
            <a:fld id="{62FE7CB7-9346-46EC-8AD2-3733821FA152}" type="datetimeFigureOut">
              <a:rPr lang="ja-JP" altLang="en-US">
                <a:solidFill>
                  <a:srgbClr val="000000"/>
                </a:solidFill>
              </a:rPr>
              <a:pPr>
                <a:defRPr/>
              </a:pPr>
              <a:t>2017/4/20</a:t>
            </a:fld>
            <a:endParaRPr lang="en-US" altLang="ja-JP">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821AE418-2F15-435C-995C-6F88574F5E0B}"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88956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dt" sz="half" idx="10"/>
          </p:nvPr>
        </p:nvSpPr>
        <p:spPr>
          <a:ln/>
        </p:spPr>
        <p:txBody>
          <a:bodyPr/>
          <a:lstStyle>
            <a:lvl1pPr>
              <a:defRPr/>
            </a:lvl1pPr>
          </a:lstStyle>
          <a:p>
            <a:pPr>
              <a:defRPr/>
            </a:pPr>
            <a:fld id="{D9779112-404F-4721-83EC-785E78971C7D}" type="datetimeFigureOut">
              <a:rPr lang="ja-JP" altLang="en-US">
                <a:solidFill>
                  <a:srgbClr val="000000"/>
                </a:solidFill>
              </a:rPr>
              <a:pPr>
                <a:defRPr/>
              </a:pPr>
              <a:t>2017/4/20</a:t>
            </a:fld>
            <a:endParaRPr lang="en-US" altLang="ja-JP">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9211DAA6-65F9-469A-A81C-354703EFCE5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48307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6413" y="301625"/>
            <a:ext cx="1827212" cy="5640388"/>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370013" y="301625"/>
            <a:ext cx="5334000" cy="5640388"/>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dt" sz="half" idx="10"/>
          </p:nvPr>
        </p:nvSpPr>
        <p:spPr>
          <a:ln/>
        </p:spPr>
        <p:txBody>
          <a:bodyPr/>
          <a:lstStyle>
            <a:lvl1pPr>
              <a:defRPr/>
            </a:lvl1pPr>
          </a:lstStyle>
          <a:p>
            <a:pPr>
              <a:defRPr/>
            </a:pPr>
            <a:fld id="{C9758B82-DBA1-4D22-BEB9-611C9ED40C11}" type="datetimeFigureOut">
              <a:rPr lang="ja-JP" altLang="en-US">
                <a:solidFill>
                  <a:srgbClr val="000000"/>
                </a:solidFill>
              </a:rPr>
              <a:pPr>
                <a:defRPr/>
              </a:pPr>
              <a:t>2017/4/20</a:t>
            </a:fld>
            <a:endParaRPr lang="en-US" altLang="ja-JP">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0D47B0B-61F8-4798-8B2E-691B0FB0EC1F}"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4324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CBE0FFF1-322F-47C0-BE15-A59558EDBF5B}" type="datetimeFigureOut">
              <a:rPr lang="ja-JP" altLang="en-US" smtClean="0">
                <a:solidFill>
                  <a:prstClr val="black">
                    <a:tint val="75000"/>
                  </a:prstClr>
                </a:solidFill>
              </a:rPr>
              <a:pPr>
                <a:def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5C2D9B6B-7E09-456F-8E6A-4A06FF476BC6}"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1206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0F524D6D-3DD0-4D5E-AAA4-537882979D92}" type="datetimeFigureOut">
              <a:rPr lang="ja-JP" altLang="en-US" smtClean="0">
                <a:solidFill>
                  <a:prstClr val="black">
                    <a:tint val="75000"/>
                  </a:prstClr>
                </a:solidFill>
              </a:rPr>
              <a:pPr>
                <a:defRPr/>
              </a:pPr>
              <a:t>2017/4/20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77AE16E1-11E3-4861-8518-AD27D3ECDFE8}"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23252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798FD84C-5AA3-455C-93D8-F7796336BEEE}" type="datetimeFigureOut">
              <a:rPr lang="ja-JP" altLang="en-US" smtClean="0">
                <a:solidFill>
                  <a:prstClr val="black">
                    <a:tint val="75000"/>
                  </a:prstClr>
                </a:solidFill>
              </a:rPr>
              <a:pPr>
                <a:defRPr/>
              </a:pPr>
              <a:t>2017/4/20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F5B402EC-3B6F-4BCD-9996-4BD92CBC9DA1}"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0952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05FEC7F0-B4BD-4A3A-8013-A3130BFF9E76}" type="datetimeFigureOut">
              <a:rPr lang="ja-JP" altLang="en-US" smtClean="0">
                <a:solidFill>
                  <a:prstClr val="black">
                    <a:tint val="75000"/>
                  </a:prstClr>
                </a:solidFill>
              </a:rPr>
              <a:pPr>
                <a:defRPr/>
              </a:pPr>
              <a:t>2017/4/20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FBAF700B-AEA3-43BA-AE4F-CBAE4B85B4B7}"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8468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8DE08C82-E453-469A-9A46-68FDA39D4D59}" type="datetimeFigureOut">
              <a:rPr lang="ja-JP" altLang="en-US" smtClean="0">
                <a:solidFill>
                  <a:prstClr val="black">
                    <a:tint val="75000"/>
                  </a:prstClr>
                </a:solidFill>
              </a:rPr>
              <a:pPr>
                <a:defRPr/>
              </a:pPr>
              <a:t>2017/4/20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9FFB63F2-C694-4ABB-886B-54F0C8258701}"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8976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DFD2C738-B6DA-4193-BE18-836AEE57F4FA}" type="datetimeFigureOut">
              <a:rPr lang="ja-JP" altLang="en-US" smtClean="0">
                <a:solidFill>
                  <a:prstClr val="black">
                    <a:tint val="75000"/>
                  </a:prstClr>
                </a:solidFill>
              </a:rPr>
              <a:pPr>
                <a:defRPr/>
              </a:pPr>
              <a:t>2017/4/20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9777A057-D4B3-4777-8265-76AC73A092D7}"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8402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C09A995A-E5F2-4329-B7C9-365D1AE32692}" type="datetimeFigureOut">
              <a:rPr lang="ja-JP" altLang="en-US" smtClean="0">
                <a:solidFill>
                  <a:prstClr val="black">
                    <a:tint val="75000"/>
                  </a:prstClr>
                </a:solidFill>
              </a:rPr>
              <a:pPr>
                <a:defRPr/>
              </a:pPr>
              <a:t>2017/4/20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D52F7212-74F6-4F60-B237-8984204CCC66}"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3277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FD2C738-B6DA-4193-BE18-836AEE57F4FA}" type="datetimeFigureOut">
              <a:rPr lang="ja-JP" altLang="en-US" smtClean="0">
                <a:solidFill>
                  <a:prstClr val="black">
                    <a:tint val="75000"/>
                  </a:prstClr>
                </a:solidFill>
              </a:rPr>
              <a:pPr>
                <a:defRPr/>
              </a:pPr>
              <a:t>2017/4/20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77A057-D4B3-4777-8265-76AC73A092D7}"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501631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3238500" y="0"/>
            <a:ext cx="11925300" cy="3810000"/>
            <a:chOff x="-2040" y="0"/>
            <a:chExt cx="7512" cy="2400"/>
          </a:xfrm>
        </p:grpSpPr>
        <p:sp>
          <p:nvSpPr>
            <p:cNvPr id="29699"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kumimoji="0" lang="ja-JP" altLang="en-US" sz="2400">
                <a:solidFill>
                  <a:srgbClr val="000000"/>
                </a:solidFill>
                <a:latin typeface="Times New Roman" pitchFamily="18" charset="0"/>
              </a:endParaRPr>
            </a:p>
          </p:txBody>
        </p:sp>
        <p:sp>
          <p:nvSpPr>
            <p:cNvPr id="29700"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kumimoji="0" lang="ja-JP" altLang="en-US">
                <a:solidFill>
                  <a:srgbClr val="000000"/>
                </a:solidFill>
              </a:endParaRPr>
            </a:p>
          </p:txBody>
        </p:sp>
        <p:sp>
          <p:nvSpPr>
            <p:cNvPr id="29701"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ja-JP" altLang="en-US">
                <a:solidFill>
                  <a:srgbClr val="000000"/>
                </a:solidFill>
              </a:endParaRPr>
            </a:p>
          </p:txBody>
        </p:sp>
      </p:grpSp>
      <p:sp>
        <p:nvSpPr>
          <p:cNvPr id="13315"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3316"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mn-lt"/>
              </a:defRPr>
            </a:lvl1pPr>
          </a:lstStyle>
          <a:p>
            <a:pPr>
              <a:defRPr/>
            </a:pPr>
            <a:fld id="{69D959AF-5E37-4FA5-97C2-07A112B3D4F8}" type="datetimeFigureOut">
              <a:rPr lang="ja-JP" altLang="en-US">
                <a:solidFill>
                  <a:srgbClr val="000000"/>
                </a:solidFill>
              </a:rPr>
              <a:pPr>
                <a:defRPr/>
              </a:pPr>
              <a:t>2017/4/20</a:t>
            </a:fld>
            <a:endParaRPr lang="en-US" altLang="ja-JP">
              <a:solidFill>
                <a:srgbClr val="000000"/>
              </a:solidFill>
            </a:endParaRPr>
          </a:p>
        </p:txBody>
      </p:sp>
      <p:sp>
        <p:nvSpPr>
          <p:cNvPr id="297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mn-lt"/>
              </a:defRPr>
            </a:lvl1pPr>
          </a:lstStyle>
          <a:p>
            <a:pPr>
              <a:defRPr/>
            </a:pPr>
            <a:endParaRPr lang="en-US" altLang="ja-JP">
              <a:solidFill>
                <a:srgbClr val="000000"/>
              </a:solidFill>
            </a:endParaRPr>
          </a:p>
        </p:txBody>
      </p:sp>
      <p:sp>
        <p:nvSpPr>
          <p:cNvPr id="297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mn-lt"/>
              </a:defRPr>
            </a:lvl1pPr>
          </a:lstStyle>
          <a:p>
            <a:pPr>
              <a:defRPr/>
            </a:pPr>
            <a:fld id="{5F69F600-F045-4861-B90A-500B2943086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047686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charset="-128"/>
        </a:defRPr>
      </a:lvl2pPr>
      <a:lvl3pPr algn="l" rtl="0" eaLnBrk="0" fontAlgn="base" hangingPunct="0">
        <a:spcBef>
          <a:spcPct val="0"/>
        </a:spcBef>
        <a:spcAft>
          <a:spcPct val="0"/>
        </a:spcAft>
        <a:defRPr kumimoji="1" sz="3600">
          <a:solidFill>
            <a:schemeClr val="tx2"/>
          </a:solidFill>
          <a:latin typeface="Arial" charset="0"/>
          <a:ea typeface="ＭＳ Ｐゴシック" charset="-128"/>
        </a:defRPr>
      </a:lvl3pPr>
      <a:lvl4pPr algn="l" rtl="0" eaLnBrk="0" fontAlgn="base" hangingPunct="0">
        <a:spcBef>
          <a:spcPct val="0"/>
        </a:spcBef>
        <a:spcAft>
          <a:spcPct val="0"/>
        </a:spcAft>
        <a:defRPr kumimoji="1" sz="3600">
          <a:solidFill>
            <a:schemeClr val="tx2"/>
          </a:solidFill>
          <a:latin typeface="Arial" charset="0"/>
          <a:ea typeface="ＭＳ Ｐゴシック" charset="-128"/>
        </a:defRPr>
      </a:lvl4pPr>
      <a:lvl5pPr algn="l" rtl="0" eaLnBrk="0" fontAlgn="base" hangingPunct="0">
        <a:spcBef>
          <a:spcPct val="0"/>
        </a:spcBef>
        <a:spcAft>
          <a:spcPct val="0"/>
        </a:spcAft>
        <a:defRPr kumimoji="1" sz="3600">
          <a:solidFill>
            <a:schemeClr val="tx2"/>
          </a:solidFill>
          <a:latin typeface="Arial" charset="0"/>
          <a:ea typeface="ＭＳ Ｐゴシック" charset="-128"/>
        </a:defRPr>
      </a:lvl5pPr>
      <a:lvl6pPr marL="457200" algn="l" rtl="0" fontAlgn="base">
        <a:spcBef>
          <a:spcPct val="0"/>
        </a:spcBef>
        <a:spcAft>
          <a:spcPct val="0"/>
        </a:spcAft>
        <a:defRPr kumimoji="1" sz="3600">
          <a:solidFill>
            <a:schemeClr val="tx2"/>
          </a:solidFill>
          <a:latin typeface="Arial" charset="0"/>
          <a:ea typeface="ＭＳ Ｐゴシック" charset="-128"/>
        </a:defRPr>
      </a:lvl6pPr>
      <a:lvl7pPr marL="914400" algn="l" rtl="0" fontAlgn="base">
        <a:spcBef>
          <a:spcPct val="0"/>
        </a:spcBef>
        <a:spcAft>
          <a:spcPct val="0"/>
        </a:spcAft>
        <a:defRPr kumimoji="1" sz="3600">
          <a:solidFill>
            <a:schemeClr val="tx2"/>
          </a:solidFill>
          <a:latin typeface="Arial" charset="0"/>
          <a:ea typeface="ＭＳ Ｐゴシック" charset="-128"/>
        </a:defRPr>
      </a:lvl7pPr>
      <a:lvl8pPr marL="1371600" algn="l" rtl="0" fontAlgn="base">
        <a:spcBef>
          <a:spcPct val="0"/>
        </a:spcBef>
        <a:spcAft>
          <a:spcPct val="0"/>
        </a:spcAft>
        <a:defRPr kumimoji="1" sz="3600">
          <a:solidFill>
            <a:schemeClr val="tx2"/>
          </a:solidFill>
          <a:latin typeface="Arial" charset="0"/>
          <a:ea typeface="ＭＳ Ｐゴシック" charset="-128"/>
        </a:defRPr>
      </a:lvl8pPr>
      <a:lvl9pPr marL="1828800" algn="l" rtl="0" fontAlgn="base">
        <a:spcBef>
          <a:spcPct val="0"/>
        </a:spcBef>
        <a:spcAft>
          <a:spcPct val="0"/>
        </a:spcAft>
        <a:defRPr kumimoji="1" sz="36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5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9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ity.osaka.lg.jp/kensetsu/cmsfiles/contents/0000377/377441/DSC_0968(2).jpg"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87624" y="3429000"/>
            <a:ext cx="8388350" cy="1944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25000" lnSpcReduction="20000"/>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charset="-128"/>
              </a:defRPr>
            </a:lvl2pPr>
            <a:lvl3pPr algn="l" rtl="0" eaLnBrk="0" fontAlgn="base" hangingPunct="0">
              <a:spcBef>
                <a:spcPct val="0"/>
              </a:spcBef>
              <a:spcAft>
                <a:spcPct val="0"/>
              </a:spcAft>
              <a:defRPr kumimoji="1" sz="3600">
                <a:solidFill>
                  <a:schemeClr val="tx2"/>
                </a:solidFill>
                <a:latin typeface="Arial" charset="0"/>
                <a:ea typeface="ＭＳ Ｐゴシック" charset="-128"/>
              </a:defRPr>
            </a:lvl3pPr>
            <a:lvl4pPr algn="l" rtl="0" eaLnBrk="0" fontAlgn="base" hangingPunct="0">
              <a:spcBef>
                <a:spcPct val="0"/>
              </a:spcBef>
              <a:spcAft>
                <a:spcPct val="0"/>
              </a:spcAft>
              <a:defRPr kumimoji="1" sz="3600">
                <a:solidFill>
                  <a:schemeClr val="tx2"/>
                </a:solidFill>
                <a:latin typeface="Arial" charset="0"/>
                <a:ea typeface="ＭＳ Ｐゴシック" charset="-128"/>
              </a:defRPr>
            </a:lvl4pPr>
            <a:lvl5pPr algn="l" rtl="0" eaLnBrk="0" fontAlgn="base" hangingPunct="0">
              <a:spcBef>
                <a:spcPct val="0"/>
              </a:spcBef>
              <a:spcAft>
                <a:spcPct val="0"/>
              </a:spcAft>
              <a:defRPr kumimoji="1" sz="3600">
                <a:solidFill>
                  <a:schemeClr val="tx2"/>
                </a:solidFill>
                <a:latin typeface="Arial" charset="0"/>
                <a:ea typeface="ＭＳ Ｐゴシック" charset="-128"/>
              </a:defRPr>
            </a:lvl5pPr>
            <a:lvl6pPr marL="457200" algn="l" rtl="0" fontAlgn="base">
              <a:spcBef>
                <a:spcPct val="0"/>
              </a:spcBef>
              <a:spcAft>
                <a:spcPct val="0"/>
              </a:spcAft>
              <a:defRPr kumimoji="1" sz="3600">
                <a:solidFill>
                  <a:schemeClr val="tx2"/>
                </a:solidFill>
                <a:latin typeface="Arial" charset="0"/>
                <a:ea typeface="ＭＳ Ｐゴシック" charset="-128"/>
              </a:defRPr>
            </a:lvl6pPr>
            <a:lvl7pPr marL="914400" algn="l" rtl="0" fontAlgn="base">
              <a:spcBef>
                <a:spcPct val="0"/>
              </a:spcBef>
              <a:spcAft>
                <a:spcPct val="0"/>
              </a:spcAft>
              <a:defRPr kumimoji="1" sz="3600">
                <a:solidFill>
                  <a:schemeClr val="tx2"/>
                </a:solidFill>
                <a:latin typeface="Arial" charset="0"/>
                <a:ea typeface="ＭＳ Ｐゴシック" charset="-128"/>
              </a:defRPr>
            </a:lvl7pPr>
            <a:lvl8pPr marL="1371600" algn="l" rtl="0" fontAlgn="base">
              <a:spcBef>
                <a:spcPct val="0"/>
              </a:spcBef>
              <a:spcAft>
                <a:spcPct val="0"/>
              </a:spcAft>
              <a:defRPr kumimoji="1" sz="3600">
                <a:solidFill>
                  <a:schemeClr val="tx2"/>
                </a:solidFill>
                <a:latin typeface="Arial" charset="0"/>
                <a:ea typeface="ＭＳ Ｐゴシック" charset="-128"/>
              </a:defRPr>
            </a:lvl8pPr>
            <a:lvl9pPr marL="1828800" algn="l" rtl="0" fontAlgn="base">
              <a:spcBef>
                <a:spcPct val="0"/>
              </a:spcBef>
              <a:spcAft>
                <a:spcPct val="0"/>
              </a:spcAft>
              <a:defRPr kumimoji="1" sz="3600">
                <a:solidFill>
                  <a:schemeClr val="tx2"/>
                </a:solidFill>
                <a:latin typeface="Arial" charset="0"/>
                <a:ea typeface="ＭＳ Ｐゴシック" charset="-128"/>
              </a:defRPr>
            </a:lvl9pPr>
          </a:lstStyle>
          <a:p>
            <a:pPr eaLnBrk="1" hangingPunct="1">
              <a:lnSpc>
                <a:spcPts val="3600"/>
              </a:lnSpc>
            </a:pPr>
            <a:r>
              <a:rPr lang="ja-JP" altLang="en-US" kern="0" dirty="0" smtClean="0"/>
              <a:t/>
            </a:r>
            <a:br>
              <a:rPr lang="ja-JP" altLang="en-US" kern="0" dirty="0" smtClean="0"/>
            </a:br>
            <a:r>
              <a:rPr lang="ja-JP" altLang="en-US" sz="12800" b="1" kern="0" dirty="0">
                <a:solidFill>
                  <a:schemeClr val="tx1"/>
                </a:solidFill>
              </a:rPr>
              <a:t>（仮称）大阪</a:t>
            </a:r>
            <a:r>
              <a:rPr lang="ja-JP" altLang="en-US" sz="12800" b="1" kern="0" dirty="0" smtClean="0">
                <a:solidFill>
                  <a:schemeClr val="tx1"/>
                </a:solidFill>
              </a:rPr>
              <a:t>フィランソロピー会議の検討</a:t>
            </a:r>
            <a:r>
              <a:rPr lang="en-US" altLang="ja-JP" sz="12800" b="1" kern="0" dirty="0" smtClean="0">
                <a:solidFill>
                  <a:schemeClr val="tx1"/>
                </a:solidFill>
              </a:rPr>
              <a:t/>
            </a:r>
            <a:br>
              <a:rPr lang="en-US" altLang="ja-JP" sz="12800" b="1" kern="0" dirty="0" smtClean="0">
                <a:solidFill>
                  <a:schemeClr val="tx1"/>
                </a:solidFill>
              </a:rPr>
            </a:br>
            <a:r>
              <a:rPr lang="ja-JP" altLang="en-US" sz="9600" b="1" kern="0" dirty="0" smtClean="0"/>
              <a:t>～大阪から新たなフィランソロピーの流れを生み出す～</a:t>
            </a:r>
            <a:r>
              <a:rPr lang="en-US" altLang="ja-JP" sz="9600" b="1" kern="0" dirty="0" smtClean="0">
                <a:solidFill>
                  <a:schemeClr val="tx1"/>
                </a:solidFill>
              </a:rPr>
              <a:t/>
            </a:r>
            <a:br>
              <a:rPr lang="en-US" altLang="ja-JP" sz="9600" b="1" kern="0" dirty="0" smtClean="0">
                <a:solidFill>
                  <a:schemeClr val="tx1"/>
                </a:solidFill>
              </a:rPr>
            </a:br>
            <a:r>
              <a:rPr lang="en-US" altLang="ja-JP" sz="11200" b="1" kern="0" dirty="0" smtClean="0">
                <a:solidFill>
                  <a:schemeClr val="tx1"/>
                </a:solidFill>
              </a:rPr>
              <a:t/>
            </a:r>
            <a:br>
              <a:rPr lang="en-US" altLang="ja-JP" sz="11200" b="1" kern="0" dirty="0" smtClean="0">
                <a:solidFill>
                  <a:schemeClr val="tx1"/>
                </a:solidFill>
              </a:rPr>
            </a:br>
            <a:r>
              <a:rPr lang="en-US" altLang="ja-JP" sz="12800" b="1" kern="0" dirty="0" smtClean="0">
                <a:solidFill>
                  <a:schemeClr val="tx1"/>
                </a:solidFill>
              </a:rPr>
              <a:t/>
            </a:r>
            <a:br>
              <a:rPr lang="en-US" altLang="ja-JP" sz="12800" b="1" kern="0" dirty="0" smtClean="0">
                <a:solidFill>
                  <a:schemeClr val="tx1"/>
                </a:solidFill>
              </a:rPr>
            </a:br>
            <a:r>
              <a:rPr lang="ja-JP" altLang="en-US" sz="3100" b="1" kern="0" dirty="0" smtClean="0">
                <a:solidFill>
                  <a:schemeClr val="tx1"/>
                </a:solidFill>
              </a:rPr>
              <a:t/>
            </a:r>
            <a:br>
              <a:rPr lang="ja-JP" altLang="en-US" sz="3100" b="1" kern="0" dirty="0" smtClean="0">
                <a:solidFill>
                  <a:schemeClr val="tx1"/>
                </a:solidFill>
              </a:rPr>
            </a:br>
            <a:r>
              <a:rPr lang="ja-JP" altLang="en-US" sz="2800" b="1" kern="0" dirty="0" smtClean="0">
                <a:solidFill>
                  <a:schemeClr val="tx1"/>
                </a:solidFill>
              </a:rPr>
              <a:t/>
            </a:r>
            <a:br>
              <a:rPr lang="ja-JP" altLang="en-US" sz="2800" b="1" kern="0" dirty="0" smtClean="0">
                <a:solidFill>
                  <a:schemeClr val="tx1"/>
                </a:solidFill>
              </a:rPr>
            </a:br>
            <a:endParaRPr lang="ja-JP" altLang="en-US" sz="2800" b="1" kern="0" dirty="0" smtClean="0">
              <a:solidFill>
                <a:schemeClr val="tx1"/>
              </a:solidFill>
            </a:endParaRPr>
          </a:p>
        </p:txBody>
      </p:sp>
      <p:sp>
        <p:nvSpPr>
          <p:cNvPr id="5" name="テキスト ボックス 4"/>
          <p:cNvSpPr txBox="1"/>
          <p:nvPr/>
        </p:nvSpPr>
        <p:spPr>
          <a:xfrm>
            <a:off x="7153200" y="518184"/>
            <a:ext cx="1811288" cy="307777"/>
          </a:xfrm>
          <a:prstGeom prst="rect">
            <a:avLst/>
          </a:prstGeom>
          <a:noFill/>
        </p:spPr>
        <p:txBody>
          <a:bodyPr wrap="square" rtlCol="0">
            <a:spAutoFit/>
          </a:bodyPr>
          <a:lstStyle/>
          <a:p>
            <a:r>
              <a:rPr kumimoji="1" lang="ja-JP" altLang="en-US" sz="1400" b="1" dirty="0" smtClean="0"/>
              <a:t>議論用ペーパー</a:t>
            </a:r>
            <a:endParaRPr kumimoji="1" lang="ja-JP" altLang="en-US" sz="1400" b="1" dirty="0"/>
          </a:p>
        </p:txBody>
      </p:sp>
    </p:spTree>
    <p:extLst>
      <p:ext uri="{BB962C8B-B14F-4D97-AF65-F5344CB8AC3E}">
        <p14:creationId xmlns:p14="http://schemas.microsoft.com/office/powerpoint/2010/main" val="3677535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5" name="Rectangle 7"/>
          <p:cNvSpPr>
            <a:spLocks noChangeArrowheads="1"/>
          </p:cNvSpPr>
          <p:nvPr/>
        </p:nvSpPr>
        <p:spPr bwMode="auto">
          <a:xfrm>
            <a:off x="14460414" y="40466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6" name="Rectangle 8"/>
          <p:cNvSpPr>
            <a:spLocks noChangeArrowheads="1"/>
          </p:cNvSpPr>
          <p:nvPr/>
        </p:nvSpPr>
        <p:spPr bwMode="auto">
          <a:xfrm>
            <a:off x="16051041" y="56764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7" name="Rectangle 9"/>
          <p:cNvSpPr>
            <a:spLocks noChangeArrowheads="1"/>
          </p:cNvSpPr>
          <p:nvPr/>
        </p:nvSpPr>
        <p:spPr bwMode="auto">
          <a:xfrm>
            <a:off x="16051041" y="73062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8" name="Rectangle 10"/>
          <p:cNvSpPr>
            <a:spLocks noChangeArrowheads="1"/>
          </p:cNvSpPr>
          <p:nvPr/>
        </p:nvSpPr>
        <p:spPr bwMode="auto">
          <a:xfrm>
            <a:off x="16051041" y="89360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9" name="Rectangle 11"/>
          <p:cNvSpPr>
            <a:spLocks noChangeArrowheads="1"/>
          </p:cNvSpPr>
          <p:nvPr/>
        </p:nvSpPr>
        <p:spPr bwMode="auto">
          <a:xfrm>
            <a:off x="16051041" y="105658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0" name="Rectangle 12"/>
          <p:cNvSpPr>
            <a:spLocks noChangeArrowheads="1"/>
          </p:cNvSpPr>
          <p:nvPr/>
        </p:nvSpPr>
        <p:spPr bwMode="auto">
          <a:xfrm>
            <a:off x="16051041" y="1219560"/>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1" name="Rectangle 13"/>
          <p:cNvSpPr>
            <a:spLocks noChangeArrowheads="1"/>
          </p:cNvSpPr>
          <p:nvPr/>
        </p:nvSpPr>
        <p:spPr bwMode="auto">
          <a:xfrm>
            <a:off x="16051041" y="1382539"/>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2" name="Rectangle 14"/>
          <p:cNvSpPr>
            <a:spLocks noChangeArrowheads="1"/>
          </p:cNvSpPr>
          <p:nvPr/>
        </p:nvSpPr>
        <p:spPr bwMode="auto">
          <a:xfrm>
            <a:off x="16051041" y="1547013"/>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3" name="Rectangle 15"/>
          <p:cNvSpPr>
            <a:spLocks noChangeArrowheads="1"/>
          </p:cNvSpPr>
          <p:nvPr/>
        </p:nvSpPr>
        <p:spPr bwMode="auto">
          <a:xfrm>
            <a:off x="16051041" y="1709992"/>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44" name="Rectangle 16"/>
          <p:cNvSpPr>
            <a:spLocks noChangeArrowheads="1"/>
          </p:cNvSpPr>
          <p:nvPr/>
        </p:nvSpPr>
        <p:spPr bwMode="auto">
          <a:xfrm>
            <a:off x="16051041" y="1872971"/>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114" name="正方形/長方形 113"/>
          <p:cNvSpPr/>
          <p:nvPr/>
        </p:nvSpPr>
        <p:spPr>
          <a:xfrm>
            <a:off x="91704" y="309717"/>
            <a:ext cx="8977502" cy="540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251520" y="347813"/>
            <a:ext cx="8724350" cy="5289346"/>
          </a:xfrm>
          <a:prstGeom prst="roundRect">
            <a:avLst>
              <a:gd name="adj" fmla="val 4953"/>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5" name="Group 30"/>
          <p:cNvGraphicFramePr>
            <a:graphicFrameLocks noGrp="1"/>
          </p:cNvGraphicFramePr>
          <p:nvPr>
            <p:extLst>
              <p:ext uri="{D42A27DB-BD31-4B8C-83A1-F6EECF244321}">
                <p14:modId xmlns:p14="http://schemas.microsoft.com/office/powerpoint/2010/main" val="3391738714"/>
              </p:ext>
            </p:extLst>
          </p:nvPr>
        </p:nvGraphicFramePr>
        <p:xfrm>
          <a:off x="491590" y="3429000"/>
          <a:ext cx="5160530" cy="2120829"/>
        </p:xfrm>
        <a:graphic>
          <a:graphicData uri="http://schemas.openxmlformats.org/drawingml/2006/table">
            <a:tbl>
              <a:tblPr/>
              <a:tblGrid>
                <a:gridCol w="1292141"/>
                <a:gridCol w="3868389"/>
              </a:tblGrid>
              <a:tr h="14005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1" i="0" u="none" strike="noStrike" cap="none" normalizeH="0" baseline="0" dirty="0" smtClean="0">
                          <a:ln>
                            <a:noFill/>
                          </a:ln>
                          <a:solidFill>
                            <a:schemeClr val="bg1"/>
                          </a:solidFill>
                          <a:effectLst/>
                          <a:latin typeface="Meiryo UI"/>
                          <a:ea typeface="Meiryo UI"/>
                          <a:cs typeface="Meiryo UI"/>
                        </a:rPr>
                        <a:t>検討すべき課題</a:t>
                      </a:r>
                      <a:r>
                        <a:rPr kumimoji="0" lang="en-US" altLang="ja-JP" sz="1000" b="1" i="0" u="none" strike="noStrike" cap="none" normalizeH="0" baseline="0" dirty="0" smtClean="0">
                          <a:ln>
                            <a:noFill/>
                          </a:ln>
                          <a:solidFill>
                            <a:schemeClr val="bg1"/>
                          </a:solidFill>
                          <a:effectLst/>
                          <a:latin typeface="Meiryo UI"/>
                          <a:ea typeface="Meiryo UI"/>
                          <a:cs typeface="Meiryo UI"/>
                        </a:rPr>
                        <a:t>(</a:t>
                      </a:r>
                      <a:r>
                        <a:rPr kumimoji="0" lang="ja-JP" altLang="en-US" sz="1000" b="1" i="0" u="none" strike="noStrike" cap="none" normalizeH="0" baseline="0" dirty="0" smtClean="0">
                          <a:ln>
                            <a:noFill/>
                          </a:ln>
                          <a:solidFill>
                            <a:schemeClr val="bg1"/>
                          </a:solidFill>
                          <a:effectLst/>
                          <a:latin typeface="Meiryo UI"/>
                          <a:ea typeface="Meiryo UI"/>
                          <a:cs typeface="Meiryo UI"/>
                        </a:rPr>
                        <a:t>案</a:t>
                      </a:r>
                      <a:r>
                        <a:rPr kumimoji="0" lang="en-US" altLang="ja-JP" sz="1000" b="1" i="0" u="none" strike="noStrike" cap="none" normalizeH="0" baseline="0" dirty="0" smtClean="0">
                          <a:ln>
                            <a:noFill/>
                          </a:ln>
                          <a:solidFill>
                            <a:schemeClr val="bg1"/>
                          </a:solidFill>
                          <a:effectLst/>
                          <a:latin typeface="Meiryo UI"/>
                          <a:ea typeface="Meiryo UI"/>
                          <a:cs typeface="Meiryo UI"/>
                        </a:rPr>
                        <a:t>)</a:t>
                      </a:r>
                      <a:endParaRPr kumimoji="0" lang="ja-JP" altLang="en-US" sz="1000" b="1" i="0" u="none" strike="noStrike" cap="none" normalizeH="0" baseline="0" dirty="0" smtClean="0">
                        <a:ln>
                          <a:noFill/>
                        </a:ln>
                        <a:solidFill>
                          <a:schemeClr val="bg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solidFill>
                  </a:tcPr>
                </a:tc>
                <a:tc hMerge="1">
                  <a:txBody>
                    <a:bodyPr/>
                    <a:lstStyle/>
                    <a:p>
                      <a:endParaRPr kumimoji="1" lang="ja-JP" altLang="en-US"/>
                    </a:p>
                  </a:txBody>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連携強化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多様な分野で活動する非営利セクターとそれらを支える中間支援組織や</a:t>
                      </a:r>
                      <a:r>
                        <a:rPr kumimoji="0" lang="ja-JP" altLang="en-US" sz="1000" b="0" i="0" u="none" strike="noStrike" kern="1200" cap="none" normalizeH="0" baseline="0" dirty="0" smtClean="0">
                          <a:ln>
                            <a:noFill/>
                          </a:ln>
                          <a:solidFill>
                            <a:schemeClr val="tx1"/>
                          </a:solidFill>
                          <a:effectLst/>
                          <a:latin typeface="Meiryo UI"/>
                          <a:ea typeface="Meiryo UI"/>
                          <a:cs typeface="Meiryo UI"/>
                        </a:rPr>
                        <a:t>営利セクター・行政・市民・大学等を結ぶ公益活動のプラットフォームを構築</a:t>
                      </a:r>
                      <a:endParaRPr kumimoji="0" lang="ja-JP"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33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新たな資金の流れ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を増やす・</a:t>
                      </a:r>
                      <a:r>
                        <a:rPr kumimoji="0" lang="ja-JP" altLang="en-US" sz="1000" b="0" i="0" u="none" strike="noStrike" kern="1200" cap="none" normalizeH="0" baseline="0" dirty="0" smtClean="0">
                          <a:ln>
                            <a:noFill/>
                          </a:ln>
                          <a:solidFill>
                            <a:schemeClr val="tx1"/>
                          </a:solidFill>
                          <a:effectLst/>
                          <a:latin typeface="Meiryo UI"/>
                          <a:ea typeface="Meiryo UI"/>
                          <a:cs typeface="Meiryo UI"/>
                        </a:rPr>
                        <a:t>寄附</a:t>
                      </a:r>
                      <a:r>
                        <a:rPr kumimoji="0" lang="ja-JP" altLang="ja-JP" sz="1000" b="0" i="0" u="none" strike="noStrike" kern="1200" cap="none" normalizeH="0" baseline="0" dirty="0" smtClean="0">
                          <a:ln>
                            <a:noFill/>
                          </a:ln>
                          <a:solidFill>
                            <a:schemeClr val="tx1"/>
                          </a:solidFill>
                          <a:effectLst/>
                          <a:latin typeface="Meiryo UI"/>
                          <a:ea typeface="Meiryo UI"/>
                          <a:cs typeface="Meiryo UI"/>
                        </a:rPr>
                        <a:t>をつなげる仕組み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a:t>
                      </a:r>
                      <a:r>
                        <a:rPr kumimoji="0" lang="en-US" altLang="ja-JP" sz="1000" b="0" i="0" u="none" strike="noStrike" kern="1200" cap="none" normalizeH="0" baseline="0" dirty="0" smtClean="0">
                          <a:ln>
                            <a:noFill/>
                          </a:ln>
                          <a:solidFill>
                            <a:schemeClr val="tx1"/>
                          </a:solidFill>
                          <a:effectLst/>
                          <a:latin typeface="Meiryo UI"/>
                          <a:ea typeface="Meiryo UI"/>
                          <a:cs typeface="Meiryo UI"/>
                        </a:rPr>
                        <a:t>SIB</a:t>
                      </a:r>
                      <a:r>
                        <a:rPr kumimoji="0" lang="ja-JP" altLang="en-US" sz="1000" b="0" i="0" u="none" strike="noStrike" kern="1200" cap="none" normalizeH="0" baseline="0" dirty="0" smtClean="0">
                          <a:ln>
                            <a:noFill/>
                          </a:ln>
                          <a:solidFill>
                            <a:schemeClr val="tx1"/>
                          </a:solidFill>
                          <a:effectLst/>
                          <a:latin typeface="Meiryo UI"/>
                          <a:ea typeface="Meiryo UI"/>
                          <a:cs typeface="Meiryo UI"/>
                        </a:rPr>
                        <a:t>など</a:t>
                      </a:r>
                      <a:r>
                        <a:rPr kumimoji="0" lang="ja-JP" altLang="ja-JP" sz="1000" b="0" i="0" u="none" strike="noStrike" kern="1200" cap="none" normalizeH="0" baseline="0" dirty="0" smtClean="0">
                          <a:ln>
                            <a:noFill/>
                          </a:ln>
                          <a:solidFill>
                            <a:schemeClr val="tx1"/>
                          </a:solidFill>
                          <a:effectLst/>
                          <a:latin typeface="Meiryo UI"/>
                          <a:ea typeface="Meiryo UI"/>
                          <a:cs typeface="Meiryo UI"/>
                        </a:rPr>
                        <a:t>新たな民への資金供給手法</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や</a:t>
                      </a:r>
                      <a:r>
                        <a:rPr kumimoji="0" lang="ja-JP" altLang="ja-JP" sz="1000" b="0" i="0" u="none" strike="noStrike" kern="1200" cap="none" normalizeH="0" baseline="0" dirty="0" smtClean="0">
                          <a:ln>
                            <a:noFill/>
                          </a:ln>
                          <a:solidFill>
                            <a:schemeClr val="tx1"/>
                          </a:solidFill>
                          <a:effectLst/>
                          <a:latin typeface="Meiryo UI"/>
                          <a:ea typeface="Meiryo UI"/>
                          <a:cs typeface="Meiryo UI"/>
                        </a:rPr>
                        <a:t>仕組み</a:t>
                      </a:r>
                      <a:r>
                        <a:rPr kumimoji="0" lang="ja-JP" altLang="en-US" sz="1000" b="0" i="0" u="none" strike="noStrike" kern="1200" cap="none" normalizeH="0" baseline="0" dirty="0" smtClean="0">
                          <a:ln>
                            <a:noFill/>
                          </a:ln>
                          <a:solidFill>
                            <a:schemeClr val="tx1"/>
                          </a:solidFill>
                          <a:effectLst/>
                          <a:latin typeface="Meiryo UI"/>
                          <a:ea typeface="Meiryo UI"/>
                          <a:cs typeface="Meiryo UI"/>
                        </a:rPr>
                        <a:t>を</a:t>
                      </a:r>
                      <a:r>
                        <a:rPr kumimoji="0" lang="ja-JP" altLang="ja-JP" sz="1000" b="0" i="0" u="none" strike="noStrike" kern="1200" cap="none" normalizeH="0" baseline="0" dirty="0" smtClean="0">
                          <a:ln>
                            <a:noFill/>
                          </a:ln>
                          <a:solidFill>
                            <a:schemeClr val="tx1"/>
                          </a:solidFill>
                          <a:effectLst/>
                          <a:latin typeface="Meiryo UI"/>
                          <a:ea typeface="Meiryo UI"/>
                          <a:cs typeface="Meiryo UI"/>
                        </a:rPr>
                        <a:t>構築</a:t>
                      </a:r>
                      <a:endParaRPr kumimoji="0" lang="en-US" altLang="ja-JP" sz="1000" b="0" i="0" u="none" strike="no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活動の見える化</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kern="1200" cap="none" normalizeH="0" baseline="0" dirty="0" smtClean="0">
                          <a:ln>
                            <a:noFill/>
                          </a:ln>
                          <a:solidFill>
                            <a:schemeClr val="tx1"/>
                          </a:solidFill>
                          <a:effectLst/>
                          <a:latin typeface="Meiryo UI"/>
                          <a:ea typeface="Meiryo UI"/>
                          <a:cs typeface="Meiryo UI"/>
                        </a:rPr>
                        <a:t>・活動を評価する仕組みを構築し、非営利セクターの活動等を見える化</a:t>
                      </a:r>
                      <a:endParaRPr kumimoji="0" lang="ja-JP" altLang="ja-JP" sz="1000" b="0" i="0" u="none" strike="sngStrike" kern="1200"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5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活動の枠の拡大</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a:t>
                      </a:r>
                      <a:r>
                        <a:rPr lang="ja-JP" altLang="en-US" sz="10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民間公益活動の促進に向けた官民連携の促進や規</a:t>
                      </a:r>
                      <a:r>
                        <a:rPr kumimoji="1" lang="ja-JP" altLang="ja-JP" sz="1000" b="0" i="0" u="none" strike="noStrike" cap="none" normalizeH="0" baseline="0" dirty="0" smtClean="0">
                          <a:ln>
                            <a:noFill/>
                          </a:ln>
                          <a:solidFill>
                            <a:schemeClr val="tx1"/>
                          </a:solidFill>
                          <a:effectLst/>
                          <a:latin typeface="Meiryo UI"/>
                          <a:ea typeface="Meiryo UI"/>
                          <a:cs typeface="Meiryo UI"/>
                        </a:rPr>
                        <a:t>制改革の提案</a:t>
                      </a:r>
                      <a:endParaRPr kumimoji="1" lang="en-US" altLang="ja-JP" sz="1000" b="0" i="0" u="none" strike="noStrike" cap="none" normalizeH="0" baseline="0" dirty="0" smtClean="0">
                        <a:ln>
                          <a:noFill/>
                        </a:ln>
                        <a:solidFill>
                          <a:schemeClr val="tx1"/>
                        </a:solidFill>
                        <a:effectLst/>
                        <a:latin typeface="Meiryo UI"/>
                        <a:ea typeface="Meiryo UI"/>
                        <a:cs typeface="Meiryo UI"/>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eiryo UI"/>
                          <a:ea typeface="Meiryo UI"/>
                          <a:cs typeface="Meiryo UI"/>
                        </a:rPr>
                        <a:t>・全国組織の大阪支部誘致や公益庁の創設など</a:t>
                      </a:r>
                      <a:endParaRPr kumimoji="1" lang="ja-JP" altLang="ja-JP" sz="1000" b="0" i="0" u="none" strike="noStrike" cap="none" normalizeH="0" baseline="0" dirty="0" smtClean="0">
                        <a:ln>
                          <a:noFill/>
                        </a:ln>
                        <a:solidFill>
                          <a:schemeClr val="tx1"/>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3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D0D0D"/>
                          </a:solidFill>
                          <a:effectLst/>
                          <a:latin typeface="Meiryo UI"/>
                          <a:ea typeface="Meiryo UI"/>
                          <a:cs typeface="Meiryo UI"/>
                        </a:rPr>
                        <a:t>フィランソロピー都市の発信</a:t>
                      </a:r>
                      <a:endParaRPr kumimoji="0" lang="en-US" altLang="ja-JP" sz="1000" b="0" i="0" u="none" strike="noStrike" cap="none" normalizeH="0" baseline="0" dirty="0" smtClean="0">
                        <a:ln>
                          <a:noFill/>
                        </a:ln>
                        <a:solidFill>
                          <a:srgbClr val="0D0D0D"/>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kern="1200" cap="none" normalizeH="0" baseline="0" dirty="0" smtClean="0">
                          <a:ln>
                            <a:noFill/>
                          </a:ln>
                          <a:solidFill>
                            <a:schemeClr val="tx1"/>
                          </a:solidFill>
                          <a:effectLst/>
                          <a:latin typeface="Meiryo UI"/>
                          <a:ea typeface="Meiryo UI"/>
                          <a:cs typeface="Meiryo UI"/>
                        </a:rPr>
                        <a:t>・フィランソロピーの先進都市として世界にむけた発信</a:t>
                      </a:r>
                      <a:endParaRPr kumimoji="1" lang="en-US" altLang="ja-JP" sz="1000" b="1" i="0" u="none" strike="sngStrike" kern="1200" cap="none" normalizeH="0" baseline="0" dirty="0" smtClean="0">
                        <a:ln>
                          <a:noFill/>
                        </a:ln>
                        <a:solidFill>
                          <a:srgbClr val="FF0000"/>
                        </a:solidFill>
                        <a:effectLst/>
                        <a:latin typeface="Meiryo UI"/>
                        <a:ea typeface="Meiryo UI"/>
                        <a:cs typeface="Meiryo UI"/>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9" name="正方形/長方形 138"/>
          <p:cNvSpPr/>
          <p:nvPr/>
        </p:nvSpPr>
        <p:spPr>
          <a:xfrm>
            <a:off x="5688542" y="3501008"/>
            <a:ext cx="3780002" cy="190240"/>
          </a:xfrm>
          <a:prstGeom prst="rect">
            <a:avLst/>
          </a:prstGeom>
          <a:ln w="3175">
            <a:noFill/>
            <a:prstDash val="sysDot"/>
          </a:ln>
        </p:spPr>
        <p:txBody>
          <a:bodyPr wrap="square" lIns="72000" tIns="18000" rIns="36000" bIns="18000" anchor="t" anchorCtr="0">
            <a:spAutoFit/>
          </a:bodyPr>
          <a:lstStyle/>
          <a:p>
            <a:pPr>
              <a:defRPr/>
            </a:pP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民主導による公益活動のプラットフォームの検討イメージ</a:t>
            </a: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611560" y="692696"/>
            <a:ext cx="2232248" cy="2715704"/>
          </a:xfrm>
          <a:prstGeom prst="rect">
            <a:avLst/>
          </a:prstGeom>
          <a:ln w="3175">
            <a:noFill/>
            <a:prstDash val="sysDot"/>
          </a:ln>
        </p:spPr>
        <p:txBody>
          <a:bodyPr wrap="square" lIns="3600" tIns="3600" rIns="3600" bIns="3600" numCol="1" anchor="t" anchorCtr="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の解決を図る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の促進に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まずは行政や、多様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な分野で活動する非営利セクターとそれらを支える中間支援組織、</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等が対等の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立場で様々な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テーマについて</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議論する「</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大阪フィランソロピー会議」を設置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ホームベース 115"/>
          <p:cNvSpPr/>
          <p:nvPr/>
        </p:nvSpPr>
        <p:spPr>
          <a:xfrm>
            <a:off x="251520" y="5805264"/>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405061" y="6309320"/>
            <a:ext cx="23892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556669" y="6277303"/>
            <a:ext cx="1871315" cy="246221"/>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会議の設置</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a:xfrm>
            <a:off x="395536" y="5995927"/>
            <a:ext cx="7807831"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433643" y="5962492"/>
            <a:ext cx="7671195" cy="247857"/>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右矢印 147"/>
          <p:cNvSpPr/>
          <p:nvPr/>
        </p:nvSpPr>
        <p:spPr>
          <a:xfrm>
            <a:off x="395538" y="6585246"/>
            <a:ext cx="779830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9" name="正方形/長方形 148"/>
          <p:cNvSpPr/>
          <p:nvPr/>
        </p:nvSpPr>
        <p:spPr>
          <a:xfrm>
            <a:off x="1067556" y="6531043"/>
            <a:ext cx="631780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活動の見える化や新たな資金供給の検討など</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19" name="右矢印 118"/>
          <p:cNvSpPr/>
          <p:nvPr/>
        </p:nvSpPr>
        <p:spPr>
          <a:xfrm>
            <a:off x="395537" y="6453336"/>
            <a:ext cx="4536504"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0" name="正方形/長方形 119"/>
          <p:cNvSpPr/>
          <p:nvPr/>
        </p:nvSpPr>
        <p:spPr>
          <a:xfrm>
            <a:off x="4808613" y="6397696"/>
            <a:ext cx="2261442"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公益活動のプラットフォームの構築</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右矢印 120"/>
          <p:cNvSpPr/>
          <p:nvPr/>
        </p:nvSpPr>
        <p:spPr>
          <a:xfrm>
            <a:off x="405061" y="6165320"/>
            <a:ext cx="779830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44011"/>
            <a:ext cx="7661838" cy="144000"/>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Picture 2" descr="E:\My Documents\My Pictures\ブ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262" y="3724799"/>
            <a:ext cx="2994399" cy="1792434"/>
          </a:xfrm>
          <a:prstGeom prst="rect">
            <a:avLst/>
          </a:prstGeom>
          <a:solidFill>
            <a:srgbClr val="CCECFF"/>
          </a:solidFill>
          <a:ln>
            <a:solidFill>
              <a:schemeClr val="tx1"/>
            </a:solidFill>
          </a:ln>
        </p:spPr>
      </p:pic>
      <p:sp>
        <p:nvSpPr>
          <p:cNvPr id="4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10</a:t>
            </a:fld>
            <a:endParaRPr lang="ja-JP" altLang="en-US" sz="1200" dirty="0"/>
          </a:p>
        </p:txBody>
      </p:sp>
      <p:pic>
        <p:nvPicPr>
          <p:cNvPr id="5125" name="Picture 5" descr="E:\My Documents\My Pictures\第２の動脈のイメージ.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572" y="681484"/>
            <a:ext cx="5844029" cy="261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543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7" name="スライド番号プレースホルダー 1"/>
          <p:cNvSpPr txBox="1">
            <a:spLocks/>
          </p:cNvSpPr>
          <p:nvPr/>
        </p:nvSpPr>
        <p:spPr bwMode="auto">
          <a:xfrm>
            <a:off x="8281577" y="6433095"/>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
        <p:nvSpPr>
          <p:cNvPr id="40" name="正方形/長方形 39"/>
          <p:cNvSpPr/>
          <p:nvPr/>
        </p:nvSpPr>
        <p:spPr>
          <a:xfrm>
            <a:off x="-1" y="-27384"/>
            <a:ext cx="9180513"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検討の背景</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467544" y="439601"/>
            <a:ext cx="8136904" cy="1462919"/>
          </a:xfrm>
          <a:prstGeom prst="rect">
            <a:avLst/>
          </a:prstGeom>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◆大阪府・市では、副首都推進本部を設置し、副首都化に向けた中長期的な取組方向について検討を進め、「副首都ビジョン」として本年３月にとりまとめ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ビジョン」の中で、副首都大阪が果たすべき役割として「民都」として民の力を最大限に生かす都市の実現」を柱の一つに掲げ、「フィランソロピーにおける国際的な拠点都市」をめざして取組みを進めることとしてい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◆「副首都ビジョン」に</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おいて、まず着手すべき取組みとして、多様なセクターが対等の立場で議論する</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大阪フィランソロピー会議」の設置を提示</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Picture 2" descr="C:\Users\i5627699\Desktop\図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31" y="1915766"/>
            <a:ext cx="8552365" cy="494223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409369" y="2053844"/>
            <a:ext cx="1872208" cy="276999"/>
          </a:xfrm>
          <a:prstGeom prst="rect">
            <a:avLst/>
          </a:prstGeom>
          <a:noFill/>
          <a:ln>
            <a:solidFill>
              <a:schemeClr val="tx1"/>
            </a:solidFill>
          </a:ln>
        </p:spPr>
        <p:txBody>
          <a:bodyPr wrap="square" rtlCol="0">
            <a:spAutoFit/>
          </a:bodyPr>
          <a:lstStyle/>
          <a:p>
            <a:r>
              <a:rPr kumimoji="1" lang="ja-JP" altLang="en-US" sz="1200" dirty="0" smtClean="0"/>
              <a:t>「副首都ビジョン」より抜粋</a:t>
            </a:r>
            <a:endParaRPr kumimoji="1" lang="ja-JP" altLang="en-US" sz="1200" dirty="0"/>
          </a:p>
        </p:txBody>
      </p:sp>
    </p:spTree>
    <p:extLst>
      <p:ext uri="{BB962C8B-B14F-4D97-AF65-F5344CB8AC3E}">
        <p14:creationId xmlns:p14="http://schemas.microsoft.com/office/powerpoint/2010/main" val="900261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4" name="角丸四角形 23"/>
          <p:cNvSpPr/>
          <p:nvPr/>
        </p:nvSpPr>
        <p:spPr>
          <a:xfrm>
            <a:off x="-1" y="4054947"/>
            <a:ext cx="9036496" cy="2769765"/>
          </a:xfrm>
          <a:prstGeom prst="roundRect">
            <a:avLst>
              <a:gd name="adj" fmla="val 14452"/>
            </a:avLst>
          </a:prstGeom>
          <a:solidFill>
            <a:schemeClr val="bg1"/>
          </a:solidFill>
        </p:spPr>
        <p:style>
          <a:lnRef idx="2">
            <a:schemeClr val="accent6"/>
          </a:lnRef>
          <a:fillRef idx="1">
            <a:schemeClr val="lt1"/>
          </a:fillRef>
          <a:effectRef idx="0">
            <a:schemeClr val="accent6"/>
          </a:effectRef>
          <a:fontRef idx="minor">
            <a:schemeClr val="dk1"/>
          </a:fontRef>
        </p:style>
        <p:txBody>
          <a:bodyPr tIns="0" rIns="72000" bIns="180000" rtlCol="0" anchor="t" anchorCtr="0"/>
          <a:lstStyle/>
          <a:p>
            <a:pPr>
              <a:lnSpc>
                <a:spcPts val="16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題解決に向け行う寄附や社会的投資など、世界的にフィランソロピーの関心が高まる中、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大阪において</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従来</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の営利・非営利を越えた多様なセクターが一堂に集う「核となる場」 </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a:t>
            </a:r>
            <a:endParaRPr lang="en-US" altLang="ja-JP"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本会議を核にして、社会的課題の解決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を行う</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ソーシャルイノベーション</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起こすことにより、大阪の国際的な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存在感を高める。</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新たな主体としての非営利セクター等の役割</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や信頼が高まる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ことにより、</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人材や寄附、投資が集まる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非営利セクター等の活動の場を広げ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、大阪での民間活動の活性化につなげる。</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 y="-27384"/>
            <a:ext cx="9180513"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（仮称）大阪</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フィランソロピー会議の目的・意義</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
        <p:nvSpPr>
          <p:cNvPr id="3" name="角丸四角形 2"/>
          <p:cNvSpPr/>
          <p:nvPr/>
        </p:nvSpPr>
        <p:spPr>
          <a:xfrm>
            <a:off x="107504" y="3808116"/>
            <a:ext cx="4104456"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（仮称）大阪フィランソロピー会議の意義・役割</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6640" y="702568"/>
            <a:ext cx="9009855" cy="3014464"/>
          </a:xfrm>
          <a:prstGeom prst="roundRect">
            <a:avLst>
              <a:gd name="adj" fmla="val 13141"/>
            </a:avLst>
          </a:prstGeom>
        </p:spPr>
        <p:style>
          <a:lnRef idx="2">
            <a:schemeClr val="accent3"/>
          </a:lnRef>
          <a:fillRef idx="1">
            <a:schemeClr val="lt1"/>
          </a:fillRef>
          <a:effectRef idx="0">
            <a:schemeClr val="accent3"/>
          </a:effectRef>
          <a:fontRef idx="minor">
            <a:schemeClr val="dk1"/>
          </a:fontRef>
        </p:style>
        <p:txBody>
          <a:bodyPr rtlCol="0" anchor="ctr"/>
          <a:lstStyle/>
          <a:p>
            <a:pPr>
              <a:lnSpc>
                <a:spcPts val="1600"/>
              </a:lnSpc>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ソーシャルイノベーション</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を生み出す環境づくりを通じて、</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大阪が「フィランソロピーにおける国際的な拠点都市」を実現</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○新たな主体間のアライアンスや従来とは異なる手法の導入などにより、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ソーシャルイノベーションを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生み出し、社会的課題の解決につなげる。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○社会的課題解決を通じて、自己実現を目指すクリエイティブ人材など多様な人材が活躍</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場や住民が社会参加できる場を創出する。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○ソーシャルイノベーションにより、新たな産業や市場、雇用の創出を生み出し、都市の成長に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寄与する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dirty="0"/>
          </a:p>
        </p:txBody>
      </p:sp>
      <p:sp>
        <p:nvSpPr>
          <p:cNvPr id="8" name="角丸四角形 7"/>
          <p:cNvSpPr/>
          <p:nvPr/>
        </p:nvSpPr>
        <p:spPr>
          <a:xfrm>
            <a:off x="8136" y="476672"/>
            <a:ext cx="4104456" cy="362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大阪がめざすもの</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17803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36512" y="1844824"/>
            <a:ext cx="3693569" cy="631805"/>
          </a:xfrm>
          <a:prstGeom prst="roundRect">
            <a:avLst>
              <a:gd name="adj" fmla="val 14452"/>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（仮称）大阪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会議の立上げに向け、</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まずは、ワーキンググループで検討を行う。</a:t>
            </a:r>
            <a:endParaRPr lang="en-US" altLang="ja-JP"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左矢印吹き出し 4"/>
          <p:cNvSpPr/>
          <p:nvPr/>
        </p:nvSpPr>
        <p:spPr>
          <a:xfrm rot="10800000">
            <a:off x="68394" y="2348878"/>
            <a:ext cx="4719627" cy="3744417"/>
          </a:xfrm>
          <a:prstGeom prst="leftArrowCallout">
            <a:avLst>
              <a:gd name="adj1" fmla="val 0"/>
              <a:gd name="adj2" fmla="val 0"/>
              <a:gd name="adj3" fmla="val 25000"/>
              <a:gd name="adj4" fmla="val 8085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4188358" y="1927633"/>
            <a:ext cx="4812560" cy="1429359"/>
          </a:xfrm>
          <a:prstGeom prst="rect">
            <a:avLst/>
          </a:prstGeom>
          <a:solidFill>
            <a:schemeClr val="accent5">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prstClr val="black"/>
              </a:solidFill>
            </a:endParaRPr>
          </a:p>
        </p:txBody>
      </p:sp>
      <p:sp>
        <p:nvSpPr>
          <p:cNvPr id="17" name="正方形/長方形 16"/>
          <p:cNvSpPr/>
          <p:nvPr/>
        </p:nvSpPr>
        <p:spPr>
          <a:xfrm>
            <a:off x="0" y="-1588"/>
            <a:ext cx="9180513"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（仮称）大阪フィランソロピー</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b="1" dirty="0" smtClean="0">
                <a:solidFill>
                  <a:srgbClr val="FFFFFF"/>
                </a:solidFill>
                <a:latin typeface="Meiryo UI"/>
                <a:ea typeface="Meiryo UI"/>
                <a:cs typeface="Meiryo UI"/>
              </a:rPr>
              <a:t>構成イメージ</a:t>
            </a:r>
            <a:endParaRPr lang="ja-JP" altLang="en-US" b="1" dirty="0">
              <a:solidFill>
                <a:srgbClr val="FFFFFF"/>
              </a:solidFill>
              <a:latin typeface="Meiryo UI"/>
              <a:ea typeface="Meiryo UI"/>
              <a:cs typeface="Meiryo UI"/>
            </a:endParaRPr>
          </a:p>
        </p:txBody>
      </p:sp>
      <p:graphicFrame>
        <p:nvGraphicFramePr>
          <p:cNvPr id="31" name="表 30"/>
          <p:cNvGraphicFramePr>
            <a:graphicFrameLocks noGrp="1"/>
          </p:cNvGraphicFramePr>
          <p:nvPr>
            <p:extLst>
              <p:ext uri="{D42A27DB-BD31-4B8C-83A1-F6EECF244321}">
                <p14:modId xmlns:p14="http://schemas.microsoft.com/office/powerpoint/2010/main" val="1245698744"/>
              </p:ext>
            </p:extLst>
          </p:nvPr>
        </p:nvGraphicFramePr>
        <p:xfrm>
          <a:off x="6101820" y="2686877"/>
          <a:ext cx="2502628" cy="560406"/>
        </p:xfrm>
        <a:graphic>
          <a:graphicData uri="http://schemas.openxmlformats.org/drawingml/2006/table">
            <a:tbl>
              <a:tblPr bandRow="1">
                <a:tableStyleId>{5C22544A-7EE6-4342-B048-85BDC9FD1C3A}</a:tableStyleId>
              </a:tblPr>
              <a:tblGrid>
                <a:gridCol w="2502628"/>
              </a:tblGrid>
              <a:tr h="2631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本会議の趣旨に賛同した団体等</a:t>
                      </a:r>
                    </a:p>
                  </a:txBody>
                  <a:tcPr>
                    <a:lnB w="12700" cap="flat" cmpd="sng" algn="ctr">
                      <a:solidFill>
                        <a:schemeClr val="bg1"/>
                      </a:solidFill>
                      <a:prstDash val="solid"/>
                      <a:round/>
                      <a:headEnd type="none" w="med" len="med"/>
                      <a:tailEnd type="none" w="med" len="med"/>
                    </a:lnB>
                  </a:tcPr>
                </a:tc>
              </a:tr>
              <a:tr h="29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コア会議メンバー</a:t>
                      </a:r>
                    </a:p>
                  </a:txBody>
                  <a:tcPr>
                    <a:lnT w="12700" cap="flat" cmpd="sng" algn="ctr">
                      <a:solidFill>
                        <a:schemeClr val="bg1"/>
                      </a:solidFill>
                      <a:prstDash val="solid"/>
                      <a:round/>
                      <a:headEnd type="none" w="med" len="med"/>
                      <a:tailEnd type="none" w="med" len="med"/>
                    </a:lnT>
                  </a:tcPr>
                </a:tc>
              </a:tr>
            </a:tbl>
          </a:graphicData>
        </a:graphic>
      </p:graphicFrame>
      <p:sp>
        <p:nvSpPr>
          <p:cNvPr id="39" name="角丸四角形 38"/>
          <p:cNvSpPr/>
          <p:nvPr/>
        </p:nvSpPr>
        <p:spPr>
          <a:xfrm>
            <a:off x="139246" y="407988"/>
            <a:ext cx="8861672" cy="788764"/>
          </a:xfrm>
          <a:prstGeom prst="roundRect">
            <a:avLst>
              <a:gd name="adj" fmla="val 14452"/>
            </a:avLst>
          </a:prstGeom>
        </p:spPr>
        <p:style>
          <a:lnRef idx="2">
            <a:schemeClr val="accent6"/>
          </a:lnRef>
          <a:fillRef idx="1">
            <a:schemeClr val="lt1"/>
          </a:fillRef>
          <a:effectRef idx="0">
            <a:schemeClr val="accent6"/>
          </a:effectRef>
          <a:fontRef idx="minor">
            <a:schemeClr val="dk1"/>
          </a:fontRef>
        </p:style>
        <p:txBody>
          <a:bodyPr rtlCol="0" anchor="ct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◆（仮称）大阪フィランソロピー会議は、非営利セクター等の関係者が集い議論を行う会議体である</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「全体会議」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と全体会議に向けて議論すべ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テーマの整理や具体的な取組みについての検討を行う</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「コア会議（仮称）」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で構成する。会議の中で必要に応じて分科会なども検討。</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◆会議は多様な非営利セクター、大学、企業、行政などが対等の立場で議論する場とする（参加者は無償で参画）</a:t>
            </a:r>
            <a:endParaRPr lang="en-US" altLang="ja-JP"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4159416" y="2019004"/>
            <a:ext cx="5669168" cy="6001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本会議の趣旨に賛同した団体等で</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構成するインクルーシブ</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会議体（自由な議論）</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■会議の成果を広く発信</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■講演</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形式やシンポジウム形式など様々な手法の会議を想定</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円/楕円 59"/>
          <p:cNvSpPr/>
          <p:nvPr/>
        </p:nvSpPr>
        <p:spPr>
          <a:xfrm>
            <a:off x="5100589" y="1580747"/>
            <a:ext cx="3070992" cy="43825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b="1" dirty="0" smtClean="0"/>
              <a:t>全体</a:t>
            </a:r>
            <a:r>
              <a:rPr kumimoji="1" lang="ja-JP" altLang="en-US" sz="1600" b="1" dirty="0" smtClean="0"/>
              <a:t>会議</a:t>
            </a:r>
            <a:endParaRPr kumimoji="1" lang="en-US" altLang="ja-JP" sz="1600" b="1" dirty="0" smtClean="0"/>
          </a:p>
        </p:txBody>
      </p:sp>
      <p:graphicFrame>
        <p:nvGraphicFramePr>
          <p:cNvPr id="64" name="表 63"/>
          <p:cNvGraphicFramePr>
            <a:graphicFrameLocks noGrp="1"/>
          </p:cNvGraphicFramePr>
          <p:nvPr>
            <p:extLst>
              <p:ext uri="{D42A27DB-BD31-4B8C-83A1-F6EECF244321}">
                <p14:modId xmlns:p14="http://schemas.microsoft.com/office/powerpoint/2010/main" val="4287293973"/>
              </p:ext>
            </p:extLst>
          </p:nvPr>
        </p:nvGraphicFramePr>
        <p:xfrm>
          <a:off x="211254" y="3530704"/>
          <a:ext cx="3568658" cy="2225040"/>
        </p:xfrm>
        <a:graphic>
          <a:graphicData uri="http://schemas.openxmlformats.org/drawingml/2006/table">
            <a:tbl>
              <a:tblPr bandRow="1">
                <a:tableStyleId>{5C22544A-7EE6-4342-B048-85BDC9FD1C3A}</a:tableStyleId>
              </a:tblPr>
              <a:tblGrid>
                <a:gridCol w="1048378"/>
                <a:gridCol w="2520280"/>
              </a:tblGrid>
              <a:tr h="1447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金井宏実氏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認定特定非営利活動法人大阪ＮＰＯセンター　代表理事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478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施治安氏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「大阪を変える</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人会議」　顧問（前事務局長）</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478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出口正之氏</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100" dirty="0" smtClean="0">
                          <a:latin typeface="Meiryo UI" panose="020B0604030504040204" pitchFamily="50" charset="-128"/>
                          <a:ea typeface="Meiryo UI" panose="020B0604030504040204" pitchFamily="50" charset="-128"/>
                          <a:cs typeface="Meiryo UI" panose="020B0604030504040204" pitchFamily="50" charset="-128"/>
                        </a:rPr>
                        <a:t>国立民族学博物館　教授</a:t>
                      </a:r>
                      <a:endPar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478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中川正隆氏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公益財団法人大阪コミュニティ財団　専務理事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478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早瀬昇氏</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社会福祉法人大阪ボランティア協会　常務理事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4780">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副首都推進局</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行政（大阪府･大阪市）</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
        <p:nvSpPr>
          <p:cNvPr id="66" name="正方形/長方形 65"/>
          <p:cNvSpPr/>
          <p:nvPr/>
        </p:nvSpPr>
        <p:spPr>
          <a:xfrm>
            <a:off x="404637" y="2431680"/>
            <a:ext cx="3297062" cy="335910"/>
          </a:xfrm>
          <a:prstGeom prst="rect">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bg1"/>
                </a:solidFill>
              </a:rPr>
              <a:t>ワーキンググループ</a:t>
            </a:r>
            <a:endParaRPr kumimoji="1" lang="ja-JP" altLang="en-US" sz="1300" b="1" dirty="0">
              <a:solidFill>
                <a:schemeClr val="bg1"/>
              </a:solidFill>
            </a:endParaRPr>
          </a:p>
        </p:txBody>
      </p:sp>
      <p:sp>
        <p:nvSpPr>
          <p:cNvPr id="69" name="Rectangle 28"/>
          <p:cNvSpPr>
            <a:spLocks noChangeArrowheads="1"/>
          </p:cNvSpPr>
          <p:nvPr/>
        </p:nvSpPr>
        <p:spPr bwMode="auto">
          <a:xfrm>
            <a:off x="4038059" y="1268760"/>
            <a:ext cx="3240360" cy="360363"/>
          </a:xfrm>
          <a:prstGeom prst="rect">
            <a:avLst/>
          </a:prstGeom>
          <a:no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r>
              <a:rPr lang="ja-JP" altLang="en-US" sz="1300" b="1" dirty="0">
                <a:solidFill>
                  <a:prstClr val="black"/>
                </a:solidFill>
              </a:rPr>
              <a:t>（仮称）　大阪フィランソロピー</a:t>
            </a:r>
            <a:r>
              <a:rPr lang="ja-JP" altLang="en-US" sz="1300" b="1" dirty="0" smtClean="0">
                <a:solidFill>
                  <a:prstClr val="black"/>
                </a:solidFill>
              </a:rPr>
              <a:t>会議イメージ</a:t>
            </a:r>
            <a:endParaRPr lang="ja-JP" altLang="en-US" sz="1300" b="1" dirty="0">
              <a:solidFill>
                <a:prstClr val="black"/>
              </a:solidFill>
            </a:endParaRPr>
          </a:p>
        </p:txBody>
      </p:sp>
      <p:sp>
        <p:nvSpPr>
          <p:cNvPr id="37" name="正方形/長方形 36"/>
          <p:cNvSpPr/>
          <p:nvPr/>
        </p:nvSpPr>
        <p:spPr>
          <a:xfrm>
            <a:off x="4188358" y="3712492"/>
            <a:ext cx="4812560" cy="3028876"/>
          </a:xfrm>
          <a:prstGeom prst="rect">
            <a:avLst/>
          </a:prstGeom>
          <a:solidFill>
            <a:schemeClr val="accent5">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solidFill>
                <a:prstClr val="black"/>
              </a:solidFill>
            </a:endParaRPr>
          </a:p>
        </p:txBody>
      </p:sp>
      <p:sp>
        <p:nvSpPr>
          <p:cNvPr id="38" name="テキスト ボックス 37"/>
          <p:cNvSpPr txBox="1"/>
          <p:nvPr/>
        </p:nvSpPr>
        <p:spPr>
          <a:xfrm>
            <a:off x="4515298" y="4015171"/>
            <a:ext cx="4377182" cy="7694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■非営利</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の各法人類型などでリーディング的な団体の責任者、学識、</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行政</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で</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構成</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活性化にむけた問題提議や課</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題の検討、取組み内容などについて議論を行う。</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0" name="表 39"/>
          <p:cNvGraphicFramePr>
            <a:graphicFrameLocks noGrp="1"/>
          </p:cNvGraphicFramePr>
          <p:nvPr>
            <p:extLst>
              <p:ext uri="{D42A27DB-BD31-4B8C-83A1-F6EECF244321}">
                <p14:modId xmlns:p14="http://schemas.microsoft.com/office/powerpoint/2010/main" val="3036829029"/>
              </p:ext>
            </p:extLst>
          </p:nvPr>
        </p:nvGraphicFramePr>
        <p:xfrm>
          <a:off x="4664779" y="5241134"/>
          <a:ext cx="3807004" cy="1295290"/>
        </p:xfrm>
        <a:graphic>
          <a:graphicData uri="http://schemas.openxmlformats.org/drawingml/2006/table">
            <a:tbl>
              <a:tblPr bandRow="1">
                <a:tableStyleId>{5C22544A-7EE6-4342-B048-85BDC9FD1C3A}</a:tableStyleId>
              </a:tblPr>
              <a:tblGrid>
                <a:gridCol w="1435744"/>
                <a:gridCol w="1172504"/>
                <a:gridCol w="1198756"/>
              </a:tblGrid>
              <a:tr h="2215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有識者</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公益法人</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社会的企業</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r>
              <a:tr h="230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大学関係</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学校法人</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企業</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CSR</a:t>
                      </a:r>
                      <a:r>
                        <a:rPr kumimoji="1"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CSV</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r>
              <a:tr h="230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中間支援組織</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医療法人</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VC</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bg1"/>
                      </a:solidFill>
                      <a:prstDash val="solid"/>
                      <a:round/>
                      <a:headEnd type="none" w="med" len="med"/>
                      <a:tailEnd type="none" w="med" len="med"/>
                    </a:lnR>
                  </a:tcPr>
                </a:tc>
              </a:tr>
              <a:tr h="230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行政</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協同組合</a:t>
                      </a:r>
                    </a:p>
                  </a:txBody>
                  <a:tcPr>
                    <a:lnR w="12700" cap="flat" cmpd="sng" algn="ctr">
                      <a:solidFill>
                        <a:schemeClr val="bg1"/>
                      </a:solidFill>
                      <a:prstDash val="solid"/>
                      <a:round/>
                      <a:headEnd type="none" w="med" len="med"/>
                      <a:tailEnd type="none" w="med" len="med"/>
                    </a:lnR>
                  </a:tcPr>
                </a:tc>
              </a:tr>
              <a:tr h="2894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経済界</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社会福祉法人</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a:t>
                      </a:r>
                    </a:p>
                  </a:txBody>
                  <a:tcPr>
                    <a:lnR w="12700" cap="flat" cmpd="sng" algn="ctr">
                      <a:solidFill>
                        <a:schemeClr val="bg1"/>
                      </a:solidFill>
                      <a:prstDash val="solid"/>
                      <a:round/>
                      <a:headEnd type="none" w="med" len="med"/>
                      <a:tailEnd type="none" w="med" len="med"/>
                    </a:lnR>
                  </a:tcPr>
                </a:tc>
              </a:tr>
            </a:tbl>
          </a:graphicData>
        </a:graphic>
      </p:graphicFrame>
      <p:sp>
        <p:nvSpPr>
          <p:cNvPr id="42" name="Rectangle 28"/>
          <p:cNvSpPr>
            <a:spLocks noChangeArrowheads="1"/>
          </p:cNvSpPr>
          <p:nvPr/>
        </p:nvSpPr>
        <p:spPr bwMode="auto">
          <a:xfrm>
            <a:off x="4564114" y="4950879"/>
            <a:ext cx="2962994" cy="166291"/>
          </a:xfrm>
          <a:prstGeom prst="rect">
            <a:avLst/>
          </a:prstGeom>
          <a:no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＜コア会議メンバー　イメージ＞</a:t>
            </a:r>
            <a:endPar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Rectangle 28"/>
          <p:cNvSpPr>
            <a:spLocks noChangeArrowheads="1"/>
          </p:cNvSpPr>
          <p:nvPr/>
        </p:nvSpPr>
        <p:spPr bwMode="auto">
          <a:xfrm>
            <a:off x="4345310" y="2696046"/>
            <a:ext cx="2962994" cy="166291"/>
          </a:xfrm>
          <a:prstGeom prst="rect">
            <a:avLst/>
          </a:prstGeom>
          <a:no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＜全体会議メンバー　イメージ＞</a:t>
            </a:r>
            <a:endPar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35"/>
          <p:cNvSpPr/>
          <p:nvPr/>
        </p:nvSpPr>
        <p:spPr>
          <a:xfrm>
            <a:off x="5100589" y="3392755"/>
            <a:ext cx="3070992" cy="43825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b="1" dirty="0" smtClean="0"/>
              <a:t>コア</a:t>
            </a:r>
            <a:r>
              <a:rPr kumimoji="1" lang="ja-JP" altLang="en-US" sz="1600" b="1" dirty="0" smtClean="0"/>
              <a:t>会議</a:t>
            </a:r>
            <a:endParaRPr kumimoji="1" lang="en-US" altLang="ja-JP" sz="1600" b="1" dirty="0" smtClean="0"/>
          </a:p>
        </p:txBody>
      </p:sp>
      <p:sp>
        <p:nvSpPr>
          <p:cNvPr id="6" name="下矢印 5"/>
          <p:cNvSpPr/>
          <p:nvPr/>
        </p:nvSpPr>
        <p:spPr>
          <a:xfrm rot="16200000">
            <a:off x="3595263" y="4623169"/>
            <a:ext cx="1015636" cy="484458"/>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5496" y="2767590"/>
            <a:ext cx="3956208" cy="7694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コア会議の立上げに向けてメンバーや議題、会議の設え等を議論</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■将来的には、コア会議で議論された取組みなどを実施していく際の</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事務局的役割を想定</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スライド番号プレースホルダー 1"/>
          <p:cNvSpPr txBox="1">
            <a:spLocks/>
          </p:cNvSpPr>
          <p:nvPr/>
        </p:nvSpPr>
        <p:spPr bwMode="auto">
          <a:xfrm>
            <a:off x="8352587" y="6391472"/>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a:t>
            </a:fld>
            <a:endParaRPr lang="ja-JP" altLang="en-US" sz="1200" dirty="0"/>
          </a:p>
        </p:txBody>
      </p:sp>
      <p:sp>
        <p:nvSpPr>
          <p:cNvPr id="2" name="正方形/長方形 1"/>
          <p:cNvSpPr/>
          <p:nvPr/>
        </p:nvSpPr>
        <p:spPr>
          <a:xfrm>
            <a:off x="3998716" y="1310812"/>
            <a:ext cx="5119046" cy="55471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600238" y="5803628"/>
            <a:ext cx="1181787" cy="2616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（五十音順）</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1669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7" name="正方形/長方形 16"/>
          <p:cNvSpPr/>
          <p:nvPr/>
        </p:nvSpPr>
        <p:spPr>
          <a:xfrm>
            <a:off x="0" y="-1588"/>
            <a:ext cx="9180513"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（仮称</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）大阪フィランソロピー会議で議論する課題のイメージ</a:t>
            </a:r>
            <a:endParaRPr lang="ja-JP" altLang="en-US" b="1" dirty="0">
              <a:solidFill>
                <a:srgbClr val="FFFFFF"/>
              </a:solidFill>
              <a:latin typeface="Meiryo UI"/>
              <a:ea typeface="Meiryo UI"/>
              <a:cs typeface="Meiryo UI"/>
            </a:endParaRPr>
          </a:p>
        </p:txBody>
      </p:sp>
      <p:sp>
        <p:nvSpPr>
          <p:cNvPr id="9" name="Rectangle 28"/>
          <p:cNvSpPr>
            <a:spLocks noChangeArrowheads="1"/>
          </p:cNvSpPr>
          <p:nvPr/>
        </p:nvSpPr>
        <p:spPr bwMode="auto">
          <a:xfrm>
            <a:off x="107504" y="476672"/>
            <a:ext cx="3240360" cy="360363"/>
          </a:xfrm>
          <a:prstGeom prst="rect">
            <a:avLst/>
          </a:prstGeom>
          <a:no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r>
              <a:rPr lang="ja-JP" altLang="en-US" sz="1600" b="1" dirty="0" smtClean="0">
                <a:solidFill>
                  <a:prstClr val="black"/>
                </a:solidFill>
              </a:rPr>
              <a:t>■検討すべき課題　イメージ</a:t>
            </a:r>
            <a:endParaRPr lang="ja-JP" altLang="en-US" sz="1600" b="1" dirty="0">
              <a:solidFill>
                <a:prstClr val="black"/>
              </a:solidFill>
            </a:endParaRPr>
          </a:p>
        </p:txBody>
      </p:sp>
      <p:sp>
        <p:nvSpPr>
          <p:cNvPr id="10" name="角丸四角形 9"/>
          <p:cNvSpPr/>
          <p:nvPr/>
        </p:nvSpPr>
        <p:spPr>
          <a:xfrm>
            <a:off x="78085" y="800570"/>
            <a:ext cx="5430019" cy="5292726"/>
          </a:xfrm>
          <a:prstGeom prst="roundRect">
            <a:avLst>
              <a:gd name="adj" fmla="val 4948"/>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pPr>
              <a:lnSpc>
                <a:spcPts val="1600"/>
              </a:lnSpc>
            </a:pP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情報発信、普及促進</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セクターの社会的な認知度向上</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（活動の発信、大学等との連携</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・非営利セクターの情報の見える化の検討（法人の決算</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概要、活動内容</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イベントなど</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6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集約・発信する仕組みの検討</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海外向け</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・民</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都・大阪としての発信（フィランソロピー都市</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宣言）</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・イベント</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（学会、フォーラムなど）の開催や誘致</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等の検討</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◆新たな資金の流れづくり</a:t>
            </a:r>
            <a:endPar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プロジェクト型</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の寄附の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SIB</a:t>
            </a:r>
            <a:r>
              <a:rPr lang="ja-JP" altLang="en-US" sz="13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ベンチャーフィランソロピーなど新たな仕組みの研究</a:t>
            </a: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のプロジェクト・活動を認定・格付けする仕組み・基準</a:t>
            </a:r>
          </a:p>
          <a:p>
            <a:pPr>
              <a:lnSpc>
                <a:spcPts val="16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遺贈</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相談など、寄附のマッチング</a:t>
            </a:r>
          </a:p>
          <a:p>
            <a:pPr>
              <a:lnSpc>
                <a:spcPts val="16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・寄附</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の受け皿としての組織の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必要性</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な運営</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（情報</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発信、資源の確保、法人運営に必要</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な、財務</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処理、役員のリスクヘッジ）</a:t>
            </a:r>
          </a:p>
          <a:p>
            <a:pPr>
              <a:lnSpc>
                <a:spcPts val="16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・必要</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な起業</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法人設立、企業等との連携、資源（人・金）の</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な制度改正・規制</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緩和</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p>
        </p:txBody>
      </p:sp>
      <p:sp>
        <p:nvSpPr>
          <p:cNvPr id="15" name="Rectangle 28"/>
          <p:cNvSpPr>
            <a:spLocks noChangeArrowheads="1"/>
          </p:cNvSpPr>
          <p:nvPr/>
        </p:nvSpPr>
        <p:spPr bwMode="auto">
          <a:xfrm>
            <a:off x="5508104" y="476672"/>
            <a:ext cx="3240360" cy="360363"/>
          </a:xfrm>
          <a:prstGeom prst="rect">
            <a:avLst/>
          </a:prstGeom>
          <a:no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r>
              <a:rPr lang="ja-JP" altLang="en-US" sz="1600" b="1" dirty="0" smtClean="0">
                <a:solidFill>
                  <a:prstClr val="black"/>
                </a:solidFill>
              </a:rPr>
              <a:t>■アウトプットイメージ</a:t>
            </a:r>
            <a:endParaRPr lang="ja-JP" altLang="en-US" sz="1600" b="1" dirty="0">
              <a:solidFill>
                <a:prstClr val="black"/>
              </a:solidFill>
            </a:endParaRPr>
          </a:p>
        </p:txBody>
      </p:sp>
      <p:sp>
        <p:nvSpPr>
          <p:cNvPr id="16" name="角丸四角形 15"/>
          <p:cNvSpPr/>
          <p:nvPr/>
        </p:nvSpPr>
        <p:spPr>
          <a:xfrm>
            <a:off x="5609552" y="800570"/>
            <a:ext cx="3431502" cy="5292726"/>
          </a:xfrm>
          <a:prstGeom prst="roundRect">
            <a:avLst>
              <a:gd name="adj" fmla="val 4948"/>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pPr>
              <a:lnSpc>
                <a:spcPts val="1600"/>
              </a:lnSpc>
            </a:pP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情報発信、普及促進</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非営利セクター見える化のポータルサイト</a:t>
            </a:r>
            <a:r>
              <a:rPr lang="ja-JP" altLang="en-US"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立上げ</a:t>
            </a:r>
            <a:endParaRPr lang="en-US" altLang="ja-JP" sz="12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プロモーション</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事業を関係者が連携して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イベント、キャンペーン、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などでの発信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フィランソロピー都市宣言</a:t>
            </a:r>
            <a:endParaRPr lang="en-US" altLang="ja-JP" sz="13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・大阪での国際</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セミナー、学会</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誘致　など</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新たな資金の流れづくり</a:t>
            </a:r>
            <a:endParaRPr lang="en-US" altLang="ja-JP"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・クラウドファンディングポータルサイトの立上げ</a:t>
            </a:r>
            <a:endParaRPr lang="en-US" altLang="ja-JP" sz="13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・寄附、遺贈の</a:t>
            </a:r>
            <a:r>
              <a:rPr lang="ja-JP" altLang="en-US" sz="13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受け皿組織、対応窓口の設置</a:t>
            </a:r>
            <a:endParaRPr lang="en-US" altLang="ja-JP" sz="13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・休眠預金の受け皿</a:t>
            </a:r>
            <a:r>
              <a:rPr lang="ja-JP" altLang="en-US" sz="13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組織、</a:t>
            </a:r>
            <a:r>
              <a:rPr lang="ja-JP" altLang="en-US" sz="13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対応窓口の</a:t>
            </a:r>
            <a:r>
              <a:rPr lang="ja-JP" altLang="en-US" sz="1300" dirty="0" smtClean="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3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SIB</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などのモデル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実施　など</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・会議</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として国へ</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提言</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・非営利とベンチャー（営利企業）との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経営支援人材と非営利の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マッチング　など</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r>
            <a:br>
              <a:rPr lang="en-US" altLang="ja-JP" sz="13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200" dirty="0"/>
          </a:p>
        </p:txBody>
      </p:sp>
      <p:sp>
        <p:nvSpPr>
          <p:cNvPr id="18" name="二等辺三角形 17"/>
          <p:cNvSpPr/>
          <p:nvPr/>
        </p:nvSpPr>
        <p:spPr>
          <a:xfrm rot="5400000">
            <a:off x="4644008" y="3140968"/>
            <a:ext cx="19442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a:t>
            </a:fld>
            <a:endParaRPr lang="ja-JP" altLang="en-US" sz="1200" dirty="0"/>
          </a:p>
        </p:txBody>
      </p:sp>
    </p:spTree>
    <p:extLst>
      <p:ext uri="{BB962C8B-B14F-4D97-AF65-F5344CB8AC3E}">
        <p14:creationId xmlns:p14="http://schemas.microsoft.com/office/powerpoint/2010/main" val="208132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表 51"/>
          <p:cNvGraphicFramePr>
            <a:graphicFrameLocks noGrp="1"/>
          </p:cNvGraphicFramePr>
          <p:nvPr>
            <p:extLst>
              <p:ext uri="{D42A27DB-BD31-4B8C-83A1-F6EECF244321}">
                <p14:modId xmlns:p14="http://schemas.microsoft.com/office/powerpoint/2010/main" val="3904602444"/>
              </p:ext>
            </p:extLst>
          </p:nvPr>
        </p:nvGraphicFramePr>
        <p:xfrm>
          <a:off x="513531" y="1052736"/>
          <a:ext cx="8137330" cy="4896544"/>
        </p:xfrm>
        <a:graphic>
          <a:graphicData uri="http://schemas.openxmlformats.org/drawingml/2006/table">
            <a:tbl>
              <a:tblPr firstRow="1" bandRow="1">
                <a:tableStyleId>{5C22544A-7EE6-4342-B048-85BDC9FD1C3A}</a:tableStyleId>
              </a:tblPr>
              <a:tblGrid>
                <a:gridCol w="1178149"/>
                <a:gridCol w="2016224"/>
                <a:gridCol w="1968634"/>
                <a:gridCol w="1534163"/>
                <a:gridCol w="1440160"/>
              </a:tblGrid>
              <a:tr h="223709">
                <a:tc>
                  <a:txBody>
                    <a:bodyPr/>
                    <a:lstStyle/>
                    <a:p>
                      <a:pPr algn="ctr"/>
                      <a:r>
                        <a:rPr kumimoji="1" lang="en-US" altLang="ja-JP" sz="1200" dirty="0" smtClean="0"/>
                        <a:t>H29.2</a:t>
                      </a:r>
                      <a:r>
                        <a:rPr kumimoji="1" lang="ja-JP" altLang="en-US" sz="1200" dirty="0" smtClean="0"/>
                        <a:t>月～</a:t>
                      </a:r>
                      <a:r>
                        <a:rPr kumimoji="1" lang="en-US" altLang="ja-JP" sz="1200" dirty="0" smtClean="0"/>
                        <a:t>3</a:t>
                      </a:r>
                      <a:r>
                        <a:rPr kumimoji="1" lang="ja-JP" altLang="en-US" sz="1200" dirty="0" smtClean="0"/>
                        <a:t>月</a:t>
                      </a:r>
                      <a:endParaRPr kumimoji="1" lang="ja-JP" altLang="en-US" sz="1200" dirty="0"/>
                    </a:p>
                  </a:txBody>
                  <a:tcPr marL="36000" marR="36000" marT="0" marB="0" anchor="ctr"/>
                </a:tc>
                <a:tc>
                  <a:txBody>
                    <a:bodyPr/>
                    <a:lstStyle/>
                    <a:p>
                      <a:pPr algn="ctr"/>
                      <a:r>
                        <a:rPr kumimoji="1" lang="en-US" altLang="ja-JP" sz="1200" dirty="0" smtClean="0"/>
                        <a:t>4</a:t>
                      </a:r>
                      <a:r>
                        <a:rPr kumimoji="1" lang="ja-JP" altLang="en-US" sz="1200" dirty="0" smtClean="0"/>
                        <a:t>月～</a:t>
                      </a:r>
                      <a:r>
                        <a:rPr kumimoji="1" lang="en-US" altLang="ja-JP" sz="1200" dirty="0" smtClean="0"/>
                        <a:t>6</a:t>
                      </a:r>
                      <a:r>
                        <a:rPr kumimoji="1" lang="ja-JP" altLang="en-US" sz="1200" dirty="0" smtClean="0"/>
                        <a:t>月</a:t>
                      </a:r>
                      <a:endParaRPr kumimoji="1" lang="ja-JP" altLang="en-US" sz="1200" dirty="0"/>
                    </a:p>
                  </a:txBody>
                  <a:tcPr marL="36000" marR="36000" marT="0" marB="0" anchor="ctr"/>
                </a:tc>
                <a:tc>
                  <a:txBody>
                    <a:bodyPr/>
                    <a:lstStyle/>
                    <a:p>
                      <a:pPr algn="ctr"/>
                      <a:r>
                        <a:rPr kumimoji="1" lang="en-US" altLang="ja-JP" sz="1200" dirty="0" smtClean="0"/>
                        <a:t>7</a:t>
                      </a:r>
                      <a:r>
                        <a:rPr kumimoji="1" lang="ja-JP" altLang="en-US" sz="1200" dirty="0" smtClean="0"/>
                        <a:t>月～</a:t>
                      </a:r>
                      <a:r>
                        <a:rPr kumimoji="1" lang="en-US" altLang="ja-JP" sz="1200" dirty="0" smtClean="0"/>
                        <a:t>9</a:t>
                      </a:r>
                      <a:r>
                        <a:rPr kumimoji="1" lang="ja-JP" altLang="en-US" sz="1200" dirty="0" smtClean="0"/>
                        <a:t>月</a:t>
                      </a:r>
                      <a:endParaRPr kumimoji="1" lang="ja-JP" altLang="en-US" sz="1200" dirty="0"/>
                    </a:p>
                  </a:txBody>
                  <a:tcPr marL="36000" marR="36000" marT="0" marB="0" anchor="ctr"/>
                </a:tc>
                <a:tc>
                  <a:txBody>
                    <a:bodyPr/>
                    <a:lstStyle/>
                    <a:p>
                      <a:pPr algn="ctr"/>
                      <a:r>
                        <a:rPr kumimoji="1" lang="en-US" altLang="ja-JP" sz="1200" dirty="0" smtClean="0"/>
                        <a:t>10</a:t>
                      </a:r>
                      <a:r>
                        <a:rPr kumimoji="1" lang="ja-JP" altLang="en-US" sz="1200" dirty="0" smtClean="0"/>
                        <a:t>月～</a:t>
                      </a:r>
                      <a:r>
                        <a:rPr kumimoji="1" lang="en-US" altLang="ja-JP" sz="1200" dirty="0" smtClean="0"/>
                        <a:t>H30.3</a:t>
                      </a:r>
                      <a:r>
                        <a:rPr kumimoji="1" lang="ja-JP" altLang="en-US" sz="1200" dirty="0" smtClean="0"/>
                        <a:t>月</a:t>
                      </a:r>
                      <a:endParaRPr kumimoji="1" lang="ja-JP" altLang="en-US" sz="1200" dirty="0"/>
                    </a:p>
                  </a:txBody>
                  <a:tcPr marL="36000" marR="36000" marT="0" marB="0" anchor="ctr"/>
                </a:tc>
                <a:tc>
                  <a:txBody>
                    <a:bodyPr/>
                    <a:lstStyle/>
                    <a:p>
                      <a:pPr algn="ctr"/>
                      <a:r>
                        <a:rPr kumimoji="1" lang="en-US" altLang="ja-JP" sz="1200" dirty="0" smtClean="0"/>
                        <a:t>H30.4</a:t>
                      </a:r>
                      <a:r>
                        <a:rPr kumimoji="1" lang="ja-JP" altLang="en-US" sz="1200" dirty="0" smtClean="0"/>
                        <a:t>月～</a:t>
                      </a:r>
                      <a:endParaRPr kumimoji="1" lang="ja-JP" altLang="en-US" sz="1200" dirty="0"/>
                    </a:p>
                  </a:txBody>
                  <a:tcPr marL="36000" marR="36000" marT="0" marB="0" anchor="ctr"/>
                </a:tc>
              </a:tr>
              <a:tr h="4672835">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r>
            </a:tbl>
          </a:graphicData>
        </a:graphic>
      </p:graphicFrame>
      <p:sp>
        <p:nvSpPr>
          <p:cNvPr id="55" name="テキスト ボックス 22"/>
          <p:cNvSpPr txBox="1"/>
          <p:nvPr/>
        </p:nvSpPr>
        <p:spPr>
          <a:xfrm>
            <a:off x="1475656" y="2030648"/>
            <a:ext cx="2118390" cy="1656275"/>
          </a:xfrm>
          <a:prstGeom prst="rect">
            <a:avLst/>
          </a:prstGeom>
          <a:solidFill>
            <a:sysClr val="window" lastClr="FFFFFF">
              <a:alpha val="0"/>
            </a:sysClr>
          </a:solidFill>
          <a:ln w="6350">
            <a:solidFill>
              <a:schemeClr val="bg1">
                <a:alpha val="0"/>
              </a:schemeClr>
            </a:solid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22"/>
          <p:cNvSpPr txBox="1"/>
          <p:nvPr/>
        </p:nvSpPr>
        <p:spPr>
          <a:xfrm>
            <a:off x="2915816" y="4437112"/>
            <a:ext cx="2137524" cy="576064"/>
          </a:xfrm>
          <a:prstGeom prst="rect">
            <a:avLst/>
          </a:prstGeom>
          <a:solidFill>
            <a:sysClr val="window" lastClr="FFFFFF">
              <a:alpha val="0"/>
            </a:sysClr>
          </a:solidFill>
          <a:ln w="6350">
            <a:solidFill>
              <a:schemeClr val="bg1">
                <a:alpha val="0"/>
              </a:schemeClr>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ja-JP" altLang="en-US" sz="1100" b="1" kern="10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■参画メンバー候補へ打診・依頼</a:t>
            </a:r>
            <a:endParaRPr lang="en-US" altLang="ja-JP" sz="1100" b="1" kern="10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100" b="1" kern="10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　（副首都局中心）</a:t>
            </a:r>
            <a:endParaRPr lang="en-US" altLang="ja-JP" sz="1100" b="1" kern="10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8" name="直線矢印コネクタ 57"/>
          <p:cNvCxnSpPr/>
          <p:nvPr/>
        </p:nvCxnSpPr>
        <p:spPr>
          <a:xfrm>
            <a:off x="2896669" y="4511034"/>
            <a:ext cx="2395411"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22"/>
          <p:cNvSpPr txBox="1"/>
          <p:nvPr/>
        </p:nvSpPr>
        <p:spPr>
          <a:xfrm>
            <a:off x="5720332" y="2275531"/>
            <a:ext cx="3024337" cy="961132"/>
          </a:xfrm>
          <a:prstGeom prst="rect">
            <a:avLst/>
          </a:prstGeom>
          <a:solidFill>
            <a:sysClr val="window" lastClr="FFFFFF">
              <a:alpha val="0"/>
            </a:sysClr>
          </a:solidFill>
          <a:ln w="6350">
            <a:solidFill>
              <a:schemeClr val="bg1">
                <a:alpha val="0"/>
              </a:schemeClr>
            </a:solidFill>
          </a:ln>
          <a:effectLst/>
        </p:spPr>
        <p:txBody>
          <a:bodyPr rot="0" spcFirstLastPara="0" vert="horz" wrap="square" lIns="0" tIns="0" rIns="0" bIns="0" numCol="1" spcCol="0" rtlCol="0" fromWordArt="0" anchor="t" anchorCtr="0" forceAA="0" compatLnSpc="1">
            <a:prstTxWarp prst="textNoShape">
              <a:avLst/>
            </a:prstTxWarp>
            <a:noAutofit/>
          </a:bodyPr>
          <a:lstStyle/>
          <a:p>
            <a:pPr>
              <a:lnSpc>
                <a:spcPts val="1800"/>
              </a:lnSpc>
              <a:spcAft>
                <a:spcPts val="0"/>
              </a:spcAft>
            </a:pPr>
            <a:r>
              <a:rPr lang="ja-JP" altLang="en-US" sz="12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■（仮称）大阪フィランソロピー会議設立</a:t>
            </a:r>
            <a:endParaRPr lang="en-US" altLang="ja-JP" sz="12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Aft>
                <a:spcPts val="0"/>
              </a:spcAft>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（具体的なテーマについて議論）</a:t>
            </a:r>
            <a:r>
              <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例：情報</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発信（大阪の非営利セクターの発信について）</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Aft>
                <a:spcPts val="0"/>
              </a:spcAft>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・資金（新たな資金・投資をうむ仕組みづくり）</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Aft>
                <a:spcPts val="0"/>
              </a:spcAft>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・「フィランソロピー都市宣言」といった提言</a:t>
            </a:r>
          </a:p>
          <a:p>
            <a:pPr>
              <a:lnSpc>
                <a:spcPts val="1800"/>
              </a:lnSpc>
              <a:spcAft>
                <a:spcPts val="0"/>
              </a:spcAft>
            </a:pP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0"/>
              </a:spcAft>
            </a:pPr>
            <a:endParaRPr lang="ja-JP" altLang="en-US" sz="10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0"/>
              </a:spcAft>
            </a:pPr>
            <a:endParaRPr lang="en-US" altLang="ja-JP" sz="1000" b="1"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22"/>
          <p:cNvSpPr txBox="1"/>
          <p:nvPr/>
        </p:nvSpPr>
        <p:spPr>
          <a:xfrm>
            <a:off x="1763688" y="3908141"/>
            <a:ext cx="2265962" cy="817003"/>
          </a:xfrm>
          <a:prstGeom prst="rect">
            <a:avLst/>
          </a:prstGeom>
          <a:solidFill>
            <a:sysClr val="window" lastClr="FFFFFF">
              <a:alpha val="0"/>
            </a:sysClr>
          </a:solidFill>
          <a:ln w="6350">
            <a:solidFill>
              <a:schemeClr val="bg1">
                <a:alpha val="0"/>
              </a:schemeClr>
            </a:solid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ja-JP" altLang="en-US" sz="1100" b="1" kern="10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■関係者へのヒアリング・意見交換</a:t>
            </a:r>
            <a:endParaRPr lang="en-US" altLang="ja-JP" sz="1100" b="1" kern="10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100" b="1" kern="100" dirty="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kern="10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rPr>
              <a:t>（副首都局中心）</a:t>
            </a:r>
            <a:endParaRPr lang="en-US" altLang="ja-JP" sz="1100" b="1" kern="100" dirty="0" smtClean="0">
              <a:solidFill>
                <a:schemeClr val="tx2">
                  <a:lumMod val="60000"/>
                  <a:lumOff val="4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0" name="直線矢印コネクタ 59"/>
          <p:cNvCxnSpPr/>
          <p:nvPr/>
        </p:nvCxnSpPr>
        <p:spPr>
          <a:xfrm>
            <a:off x="1691680" y="2511857"/>
            <a:ext cx="3672408"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2"/>
          <p:cNvSpPr txBox="1"/>
          <p:nvPr/>
        </p:nvSpPr>
        <p:spPr>
          <a:xfrm>
            <a:off x="1696954" y="1700807"/>
            <a:ext cx="2105591" cy="249505"/>
          </a:xfrm>
          <a:prstGeom prst="rect">
            <a:avLst/>
          </a:prstGeom>
          <a:solidFill>
            <a:sysClr val="window" lastClr="FFFFFF">
              <a:alpha val="0"/>
            </a:sysClr>
          </a:solidFill>
          <a:ln w="6350">
            <a:solidFill>
              <a:schemeClr val="bg1">
                <a:alpha val="0"/>
              </a:schemeClr>
            </a:solid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ja-JP" altLang="en-US" sz="1200" b="1" kern="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■ワーキンググループでの議論</a:t>
            </a:r>
            <a:endParaRPr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22"/>
          <p:cNvSpPr txBox="1"/>
          <p:nvPr/>
        </p:nvSpPr>
        <p:spPr>
          <a:xfrm>
            <a:off x="1799764" y="1916832"/>
            <a:ext cx="2587248" cy="654576"/>
          </a:xfrm>
          <a:prstGeom prst="rect">
            <a:avLst/>
          </a:prstGeom>
          <a:solidFill>
            <a:sysClr val="window" lastClr="FFFFFF">
              <a:alpha val="0"/>
            </a:sysClr>
          </a:solidFill>
          <a:ln w="6350">
            <a:solidFill>
              <a:schemeClr val="bg1">
                <a:alpha val="0"/>
              </a:schemeClr>
            </a:solid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・コア会議メンバー候補</a:t>
            </a:r>
            <a:endParaRPr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・議論テーマについて</a:t>
            </a:r>
            <a:endParaRPr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・会議の設え（時期、場所等）　など</a:t>
            </a:r>
            <a:endParaRPr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endParaRPr lang="en-US" altLang="ja-JP"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0" y="-1588"/>
            <a:ext cx="9180513"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■今後のスケジュールイメージ</a:t>
            </a:r>
            <a:endParaRPr lang="ja-JP" altLang="en-US" b="1" dirty="0">
              <a:solidFill>
                <a:srgbClr val="FFFFFF"/>
              </a:solidFill>
              <a:latin typeface="Meiryo UI"/>
              <a:ea typeface="Meiryo UI"/>
              <a:cs typeface="Meiryo UI"/>
            </a:endParaRPr>
          </a:p>
        </p:txBody>
      </p:sp>
      <p:cxnSp>
        <p:nvCxnSpPr>
          <p:cNvPr id="4" name="直線矢印コネクタ 3"/>
          <p:cNvCxnSpPr/>
          <p:nvPr/>
        </p:nvCxnSpPr>
        <p:spPr>
          <a:xfrm>
            <a:off x="5950245" y="3270354"/>
            <a:ext cx="27262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円/楕円 4"/>
          <p:cNvSpPr/>
          <p:nvPr/>
        </p:nvSpPr>
        <p:spPr>
          <a:xfrm>
            <a:off x="5950245" y="3185108"/>
            <a:ext cx="216024" cy="170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8032228" y="3166771"/>
            <a:ext cx="216024" cy="170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22"/>
          <p:cNvSpPr txBox="1"/>
          <p:nvPr/>
        </p:nvSpPr>
        <p:spPr>
          <a:xfrm>
            <a:off x="5744392" y="3399975"/>
            <a:ext cx="1082751" cy="90585"/>
          </a:xfrm>
          <a:prstGeom prst="rect">
            <a:avLst/>
          </a:prstGeom>
          <a:solidFill>
            <a:sysClr val="window" lastClr="FFFFFF">
              <a:alpha val="0"/>
            </a:sysClr>
          </a:solidFill>
          <a:ln w="6350">
            <a:solidFill>
              <a:schemeClr val="bg1">
                <a:alpha val="0"/>
              </a:schemeClr>
            </a:solid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ja-JP" altLang="en-US" sz="1000" b="1" kern="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■全体会議</a:t>
            </a:r>
            <a:endParaRPr lang="en-US" altLang="ja-JP" sz="1000" b="1" kern="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矢印コネクタ 32"/>
          <p:cNvCxnSpPr/>
          <p:nvPr/>
        </p:nvCxnSpPr>
        <p:spPr>
          <a:xfrm>
            <a:off x="5954077" y="4149078"/>
            <a:ext cx="272621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6150160" y="4063831"/>
            <a:ext cx="216024" cy="170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6616166" y="4063831"/>
            <a:ext cx="216024" cy="170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7080695" y="4065433"/>
            <a:ext cx="216024" cy="170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7596336" y="4082489"/>
            <a:ext cx="216024" cy="170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22"/>
          <p:cNvSpPr txBox="1"/>
          <p:nvPr/>
        </p:nvSpPr>
        <p:spPr>
          <a:xfrm>
            <a:off x="5849685" y="3914233"/>
            <a:ext cx="1082751" cy="90585"/>
          </a:xfrm>
          <a:prstGeom prst="rect">
            <a:avLst/>
          </a:prstGeom>
          <a:solidFill>
            <a:sysClr val="window" lastClr="FFFFFF">
              <a:alpha val="0"/>
            </a:sysClr>
          </a:solidFill>
          <a:ln w="6350">
            <a:solidFill>
              <a:schemeClr val="bg1">
                <a:alpha val="0"/>
              </a:schemeClr>
            </a:solidFill>
          </a:ln>
          <a:effectLst/>
        </p:spPr>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ja-JP" altLang="en-US" sz="1000" b="1" kern="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■コア会議</a:t>
            </a:r>
            <a:endParaRPr lang="en-US" altLang="ja-JP" sz="1000" b="1" kern="1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矢印コネクタ 40"/>
          <p:cNvCxnSpPr/>
          <p:nvPr/>
        </p:nvCxnSpPr>
        <p:spPr>
          <a:xfrm>
            <a:off x="1696954" y="3821568"/>
            <a:ext cx="3667134"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円/楕円 49"/>
          <p:cNvSpPr/>
          <p:nvPr/>
        </p:nvSpPr>
        <p:spPr>
          <a:xfrm>
            <a:off x="8119144" y="4065433"/>
            <a:ext cx="216024" cy="170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V="1">
            <a:off x="2339752" y="2690005"/>
            <a:ext cx="0" cy="1099035"/>
          </a:xfrm>
          <a:prstGeom prst="straightConnector1">
            <a:avLst/>
          </a:prstGeom>
          <a:ln w="22225">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4283968" y="2690005"/>
            <a:ext cx="0" cy="1819116"/>
          </a:xfrm>
          <a:prstGeom prst="straightConnector1">
            <a:avLst/>
          </a:prstGeom>
          <a:ln w="22225">
            <a:prstDash val="dash"/>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22"/>
          <p:cNvSpPr txBox="1"/>
          <p:nvPr/>
        </p:nvSpPr>
        <p:spPr>
          <a:xfrm>
            <a:off x="2051720" y="2914496"/>
            <a:ext cx="2970584" cy="576064"/>
          </a:xfrm>
          <a:prstGeom prst="rect">
            <a:avLst/>
          </a:prstGeom>
          <a:solidFill>
            <a:sysClr val="window" lastClr="FFFFFF">
              <a:alpha val="0"/>
            </a:sysClr>
          </a:solidFill>
          <a:ln w="6350">
            <a:solidFill>
              <a:schemeClr val="bg1">
                <a:alpha val="0"/>
              </a:schemeClr>
            </a:solidFill>
          </a:ln>
          <a:effectLst/>
        </p:spPr>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ヒアリング結果やメンバー候補への打診状況等は、</a:t>
            </a:r>
            <a:endParaRPr lang="en-US" altLang="ja-JP" sz="1100" b="1" kern="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適宜ワーキンググループに報告</a:t>
            </a:r>
            <a:endParaRPr lang="en-US" altLang="ja-JP" sz="1100" b="1"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spTree>
    <p:extLst>
      <p:ext uri="{BB962C8B-B14F-4D97-AF65-F5344CB8AC3E}">
        <p14:creationId xmlns:p14="http://schemas.microsoft.com/office/powerpoint/2010/main" val="80119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1588"/>
            <a:ext cx="9180513" cy="40957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（参考資料）有識者等のヒアリング結果</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14"/>
          <p:cNvSpPr/>
          <p:nvPr/>
        </p:nvSpPr>
        <p:spPr>
          <a:xfrm>
            <a:off x="116662" y="980728"/>
            <a:ext cx="8928992" cy="5799186"/>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sz="1400" dirty="0">
              <a:solidFill>
                <a:prstClr val="black"/>
              </a:solidFill>
            </a:endParaRPr>
          </a:p>
        </p:txBody>
      </p:sp>
      <p:sp>
        <p:nvSpPr>
          <p:cNvPr id="43015" name="スライド番号プレースホルダー 1"/>
          <p:cNvSpPr txBox="1">
            <a:spLocks/>
          </p:cNvSpPr>
          <p:nvPr/>
        </p:nvSpPr>
        <p:spPr bwMode="auto">
          <a:xfrm>
            <a:off x="8343329" y="6597352"/>
            <a:ext cx="765175" cy="365125"/>
          </a:xfrm>
          <a:prstGeom prst="rect">
            <a:avLst/>
          </a:prstGeom>
          <a:noFill/>
          <a:ln w="9525">
            <a:noFill/>
            <a:miter lim="800000"/>
            <a:headEnd/>
            <a:tailEnd/>
          </a:ln>
        </p:spPr>
        <p:txBody>
          <a:bodyPr anchor="ctr"/>
          <a:lstStyle/>
          <a:p>
            <a:pPr algn="r"/>
            <a:fld id="{EB1E6FFE-F6E6-4FF9-A502-8EBDB1689A7B}" type="slidenum">
              <a:rPr lang="ja-JP" altLang="en-US" sz="1300">
                <a:solidFill>
                  <a:srgbClr val="898989"/>
                </a:solidFill>
                <a:latin typeface="Calibri" pitchFamily="34" charset="0"/>
              </a:rPr>
              <a:pPr algn="r"/>
              <a:t>7</a:t>
            </a:fld>
            <a:endParaRPr lang="en-US" altLang="ja-JP" sz="1300" dirty="0">
              <a:solidFill>
                <a:srgbClr val="898989"/>
              </a:solidFill>
              <a:latin typeface="Calibri" pitchFamily="34" charset="0"/>
            </a:endParaRPr>
          </a:p>
        </p:txBody>
      </p:sp>
      <p:sp>
        <p:nvSpPr>
          <p:cNvPr id="6" name="正方形/長方形 5"/>
          <p:cNvSpPr/>
          <p:nvPr/>
        </p:nvSpPr>
        <p:spPr>
          <a:xfrm>
            <a:off x="206424" y="476672"/>
            <a:ext cx="8686055" cy="432048"/>
          </a:xfrm>
          <a:prstGeom prst="rect">
            <a:avLst/>
          </a:prstGeom>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◆大阪府市副首都推進局を中心に関係部局とも連携し、大学教授や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中間支援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団体、民間企業等にヒアリングを行った。</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21"/>
          <p:cNvSpPr>
            <a:spLocks noChangeArrowheads="1"/>
          </p:cNvSpPr>
          <p:nvPr/>
        </p:nvSpPr>
        <p:spPr bwMode="auto">
          <a:xfrm>
            <a:off x="161764" y="1105392"/>
            <a:ext cx="8856984" cy="6264696"/>
          </a:xfrm>
          <a:prstGeom prst="rect">
            <a:avLst/>
          </a:prstGeom>
          <a:noFill/>
          <a:ln w="9525">
            <a:noFill/>
            <a:miter lim="800000"/>
            <a:headEnd/>
            <a:tailEnd/>
          </a:ln>
          <a:effec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300" dirty="0"/>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官である「公益庁」を大阪にという提唱は、従来の「東京における官民関係」を超える新たな「官民関係」を大阪から興し</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、発信、波</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及させて</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いくところにこそ意義がある。官を適確に補充</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代替</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し、補完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協働</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するとともに、ときには官に政策</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転換を迫る前向きの対</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抗軸も提示できる民間公益活動主体を増やし、その活動を促進・増進させる機能を求めるものとして理解される。</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大学教授</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「フィランソロピーが世界の大きな潮流」になってきていることに呼応し、寄附等に関心をもたれる方が増えているように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感じる</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が、この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流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err="1" smtClean="0">
                <a:latin typeface="Meiryo UI" panose="020B0604030504040204" pitchFamily="50" charset="-128"/>
                <a:ea typeface="Meiryo UI" panose="020B0604030504040204" pitchFamily="50" charset="-128"/>
                <a:cs typeface="Meiryo UI" panose="020B0604030504040204" pitchFamily="50" charset="-128"/>
              </a:rPr>
              <a:t>れを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加速するには、自分が出す資金の行き先が鮮明に見えることが重要でないか。自分が望む社会</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貢献が</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明確に提示されること</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が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重要</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ある。</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中間支援団体</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資産家で高齢な方は、寄附先を探している場合も多い</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。どこ</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かで、つなぐ役目をすれば増える可能性がある。</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相続税</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減免など</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イ</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ンセンティブ</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があるとさらによい</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大学教授</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大阪は寄附に対して少し抵抗があると感じる。寄附控除などについて、今以上に考えていただければありがたい</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。大口</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の寄附者</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ほとんど</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東京。大阪にプラットフォームがあり、情報が集まるようになると、流れも違ってくると思う</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社会企業家</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国際比較で日本の公益法人制度を見てみると、イギリスのチャリティ制度のように一元化されておらず、所管省庁も類型</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もバラバラの</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状況</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。総じて日本の公益法人・</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等の非営利セクターはセクターとしてのまとまりがなく、今後まとまる方向</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に進む</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というの</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あって</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いいと</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思う</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大学教授</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官・民が参加できる非営利セクター活性化のための会議の場を設けるのはどうか</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中間支援団体</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非営利団体の評価機関（評価基準の標準化）については、今年、一般財団法人非営利組織評価センターが設立されたが</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、活</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動</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に自信がある団体は、評価を求めていない。また、このような評価機関は権力が集まる傾向があるため複数の設置</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が必要</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で、</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行</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政</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が特定の機関を応援するのは適切ではない。併せて、情報公開の徹底も進める必要がある。また、「評価」</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にあたって</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のガ</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バナンス</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の評価もあっても良いが、実施するプロジェクトの成果評価をこそ行うべきだ</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中間支援団体</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府の公民戦略連携デスクのようなワンストップ窓口があると、非常に企業にとってありがたい。行政と連携する</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ことの</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メリットは、行政の</a:t>
            </a:r>
            <a:r>
              <a:rPr lang="ja-JP" altLang="ja-JP" sz="1300" dirty="0" err="1" smtClean="0">
                <a:latin typeface="Meiryo UI" panose="020B0604030504040204" pitchFamily="50" charset="-128"/>
                <a:ea typeface="Meiryo UI" panose="020B0604030504040204" pitchFamily="50" charset="-128"/>
                <a:cs typeface="Meiryo UI" panose="020B0604030504040204" pitchFamily="50" charset="-128"/>
              </a:rPr>
              <a:t>お</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墨付き</a:t>
            </a:r>
            <a:r>
              <a:rPr lang="ja-JP" altLang="ja-JP" sz="1300" dirty="0">
                <a:latin typeface="Meiryo UI" panose="020B0604030504040204" pitchFamily="50" charset="-128"/>
                <a:ea typeface="Meiryo UI" panose="020B0604030504040204" pitchFamily="50" charset="-128"/>
                <a:cs typeface="Meiryo UI" panose="020B0604030504040204" pitchFamily="50" charset="-128"/>
              </a:rPr>
              <a:t>があること。これは非常に大きなポイントである</a:t>
            </a:r>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民間企業</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86143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512" y="332656"/>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0" descr="C:\Users\i4350461\Desktop\大阪の歴史\「天下の台所」のにぎわい（大阪城天守閣蔵）.bmp"/>
          <p:cNvPicPr>
            <a:picLocks noChangeAspect="1" noChangeArrowheads="1"/>
          </p:cNvPicPr>
          <p:nvPr/>
        </p:nvPicPr>
        <p:blipFill>
          <a:blip r:embed="rId2" cstate="print">
            <a:extLst>
              <a:ext uri="{28A0092B-C50C-407E-A947-70E740481C1C}">
                <a14:useLocalDpi xmlns:a14="http://schemas.microsoft.com/office/drawing/2010/main" val="0"/>
              </a:ext>
            </a:extLst>
          </a:blip>
          <a:srcRect t="10167"/>
          <a:stretch>
            <a:fillRect/>
          </a:stretch>
        </p:blipFill>
        <p:spPr bwMode="auto">
          <a:xfrm>
            <a:off x="5157392" y="2982537"/>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8"/>
          <p:cNvSpPr txBox="1">
            <a:spLocks noChangeArrowheads="1"/>
          </p:cNvSpPr>
          <p:nvPr/>
        </p:nvSpPr>
        <p:spPr bwMode="auto">
          <a:xfrm>
            <a:off x="5076056" y="2137099"/>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258936" y="3937163"/>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pic>
        <p:nvPicPr>
          <p:cNvPr id="7" name="Picture 21" descr="C:\Users\i4350461\Desktop\大阪の歴史\大阪万国博覧会（大阪府ホームページ）.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81" y="2971590"/>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642" y="2990445"/>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2"/>
          <p:cNvSpPr txBox="1">
            <a:spLocks noChangeArrowheads="1"/>
          </p:cNvSpPr>
          <p:nvPr/>
        </p:nvSpPr>
        <p:spPr bwMode="auto">
          <a:xfrm>
            <a:off x="7732705" y="3911627"/>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82761" y="3936196"/>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3" name="テキスト ボックス 3"/>
          <p:cNvSpPr txBox="1">
            <a:spLocks noChangeArrowheads="1"/>
          </p:cNvSpPr>
          <p:nvPr/>
        </p:nvSpPr>
        <p:spPr bwMode="auto">
          <a:xfrm>
            <a:off x="5182792" y="2423906"/>
            <a:ext cx="381993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466354" y="3301745"/>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76056" y="4293096"/>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ja-JP" altLang="en-US" sz="1050" dirty="0">
                  <a:solidFill>
                    <a:srgbClr val="000000"/>
                  </a:solidFill>
                  <a:latin typeface="Meiryo UI" pitchFamily="50" charset="-128"/>
                  <a:ea typeface="Meiryo UI" pitchFamily="50" charset="-128"/>
                  <a:cs typeface="Meiryo UI" pitchFamily="50" charset="-128"/>
                </a:rPr>
                <a:t>・</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en-US" altLang="ja-JP" sz="1050" dirty="0">
                  <a:solidFill>
                    <a:schemeClr val="tx1"/>
                  </a:solidFill>
                  <a:latin typeface="Meiryo UI" pitchFamily="50" charset="-128"/>
                  <a:ea typeface="Meiryo UI" pitchFamily="50" charset="-128"/>
                  <a:cs typeface="Meiryo UI" pitchFamily="50" charset="-128"/>
                </a:rPr>
                <a:t>H27</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91968"/>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199628" y="2420888"/>
            <a:ext cx="4876428"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。ここでは、社会的課題解決に向けて行う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144214" y="2116907"/>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244674" y="2153494"/>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a:t>
            </a:r>
            <a:r>
              <a:rPr lang="ja-JP" altLang="en-US" sz="900" dirty="0">
                <a:solidFill>
                  <a:srgbClr val="000000"/>
                </a:solidFill>
                <a:latin typeface="Meiryo UI" pitchFamily="50" charset="-128"/>
                <a:ea typeface="Meiryo UI" pitchFamily="50" charset="-128"/>
              </a:rPr>
              <a:t>寄附</a:t>
            </a:r>
            <a:r>
              <a:rPr lang="ja-JP" altLang="en-US" sz="900" dirty="0" smtClean="0">
                <a:solidFill>
                  <a:srgbClr val="000000"/>
                </a:solidFill>
                <a:latin typeface="Meiryo UI" pitchFamily="50" charset="-128"/>
                <a:ea typeface="Meiryo UI" pitchFamily="50" charset="-128"/>
              </a:rPr>
              <a:t>表明</a:t>
            </a:r>
            <a:endParaRPr lang="en-US" altLang="ja-JP" sz="900" dirty="0" smtClean="0">
              <a:solidFill>
                <a:srgbClr val="000000"/>
              </a:solidFill>
              <a:latin typeface="Meiryo UI" pitchFamily="50" charset="-128"/>
              <a:ea typeface="Meiryo UI" pitchFamily="50" charset="-128"/>
            </a:endParaRPr>
          </a:p>
        </p:txBody>
      </p:sp>
      <p:pic>
        <p:nvPicPr>
          <p:cNvPr id="4098" name="Picture 2" descr="C:\Users\i5627699\Desktop\グラフ.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08" y="4873025"/>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8"/>
          <p:cNvSpPr txBox="1">
            <a:spLocks noChangeArrowheads="1"/>
          </p:cNvSpPr>
          <p:nvPr/>
        </p:nvSpPr>
        <p:spPr bwMode="auto">
          <a:xfrm>
            <a:off x="141366" y="4688642"/>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4166892900"/>
              </p:ext>
            </p:extLst>
          </p:nvPr>
        </p:nvGraphicFramePr>
        <p:xfrm>
          <a:off x="230379" y="3672480"/>
          <a:ext cx="4669108" cy="836640"/>
        </p:xfrm>
        <a:graphic>
          <a:graphicData uri="http://schemas.openxmlformats.org/drawingml/2006/table">
            <a:tbl>
              <a:tblPr firstRow="1" bandRow="1">
                <a:tableStyleId>{5940675A-B579-460E-94D1-54222C63F5DA}</a:tableStyleId>
              </a:tblPr>
              <a:tblGrid>
                <a:gridCol w="564652"/>
                <a:gridCol w="1224136"/>
                <a:gridCol w="936104"/>
                <a:gridCol w="792088"/>
                <a:gridCol w="1152128"/>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bl>
          </a:graphicData>
        </a:graphic>
      </p:graphicFrame>
      <p:sp>
        <p:nvSpPr>
          <p:cNvPr id="27" name="テキスト ボックス 8"/>
          <p:cNvSpPr txBox="1">
            <a:spLocks noChangeArrowheads="1"/>
          </p:cNvSpPr>
          <p:nvPr/>
        </p:nvSpPr>
        <p:spPr bwMode="auto">
          <a:xfrm>
            <a:off x="154582" y="3399611"/>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■個人寄付総額の米英国際比較（２０１４年）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520339" y="4496420"/>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940510" y="6626041"/>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179512" y="5199116"/>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499992" y="5230302"/>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347864" y="5250105"/>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613113" y="5116542"/>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052496" y="5352891"/>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235186" y="5260558"/>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95536" y="692696"/>
            <a:ext cx="8352927"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寄附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
        <p:nvSpPr>
          <p:cNvPr id="3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8</a:t>
            </a:fld>
            <a:endParaRPr lang="ja-JP" altLang="en-US" sz="1200" dirty="0"/>
          </a:p>
        </p:txBody>
      </p:sp>
      <p:sp>
        <p:nvSpPr>
          <p:cNvPr id="41" name="正方形/長方形 40"/>
          <p:cNvSpPr/>
          <p:nvPr/>
        </p:nvSpPr>
        <p:spPr>
          <a:xfrm>
            <a:off x="0" y="-27384"/>
            <a:ext cx="9144001" cy="36004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（参考資料）副首都ビジョン（</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H29.3.29</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公表）</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抜粋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94268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836634" y="2050991"/>
            <a:ext cx="5392145" cy="1303539"/>
            <a:chOff x="1836634" y="2130212"/>
            <a:chExt cx="5392145" cy="1303539"/>
          </a:xfrm>
        </p:grpSpPr>
        <p:sp>
          <p:nvSpPr>
            <p:cNvPr id="39" name="円/楕円 38"/>
            <p:cNvSpPr/>
            <p:nvPr/>
          </p:nvSpPr>
          <p:spPr>
            <a:xfrm>
              <a:off x="2123728" y="2304625"/>
              <a:ext cx="2531689" cy="580815"/>
            </a:xfrm>
            <a:prstGeom prst="ellipse">
              <a:avLst/>
            </a:prstGeom>
            <a:solidFill>
              <a:schemeClr val="accent1">
                <a:alpha val="6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（営利セクター）</a:t>
              </a:r>
            </a:p>
          </p:txBody>
        </p:sp>
        <p:sp>
          <p:nvSpPr>
            <p:cNvPr id="28" name="円/楕円 27"/>
            <p:cNvSpPr/>
            <p:nvPr/>
          </p:nvSpPr>
          <p:spPr>
            <a:xfrm>
              <a:off x="3203848" y="2852936"/>
              <a:ext cx="2531689" cy="580815"/>
            </a:xfrm>
            <a:prstGeom prst="ellipse">
              <a:avLst/>
            </a:prstGeom>
            <a:solidFill>
              <a:schemeClr val="accent3">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smtClean="0">
                  <a:solidFill>
                    <a:prstClr val="white"/>
                  </a:solidFill>
                  <a:latin typeface="HGSｺﾞｼｯｸE" panose="020B0900000000000000" pitchFamily="50" charset="-128"/>
                  <a:ea typeface="HGSｺﾞｼｯｸE" panose="020B0900000000000000" pitchFamily="50" charset="-128"/>
                </a:rPr>
                <a:t>行政</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smtClean="0">
                  <a:solidFill>
                    <a:prstClr val="white"/>
                  </a:solidFill>
                  <a:latin typeface="HGSｺﾞｼｯｸE" panose="020B0900000000000000" pitchFamily="50" charset="-128"/>
                  <a:ea typeface="HGSｺﾞｼｯｸE" panose="020B0900000000000000" pitchFamily="50" charset="-128"/>
                </a:rPr>
                <a:t>（</a:t>
              </a:r>
              <a:r>
                <a:rPr lang="ja-JP" altLang="en-US" sz="1100" dirty="0">
                  <a:solidFill>
                    <a:prstClr val="white"/>
                  </a:solidFill>
                  <a:latin typeface="HGSｺﾞｼｯｸE" panose="020B0900000000000000" pitchFamily="50" charset="-128"/>
                  <a:ea typeface="HGSｺﾞｼｯｸE" panose="020B0900000000000000" pitchFamily="50" charset="-128"/>
                </a:rPr>
                <a:t>国・自治体）</a:t>
              </a:r>
            </a:p>
          </p:txBody>
        </p:sp>
        <p:sp>
          <p:nvSpPr>
            <p:cNvPr id="30" name="円/楕円 29"/>
            <p:cNvSpPr/>
            <p:nvPr/>
          </p:nvSpPr>
          <p:spPr>
            <a:xfrm>
              <a:off x="1836634" y="2130212"/>
              <a:ext cx="5392145" cy="1098979"/>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2" name="下矢印 31"/>
            <p:cNvSpPr/>
            <p:nvPr/>
          </p:nvSpPr>
          <p:spPr>
            <a:xfrm rot="9680896">
              <a:off x="2832748" y="2208471"/>
              <a:ext cx="361839"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3" name="下矢印 32"/>
            <p:cNvSpPr/>
            <p:nvPr/>
          </p:nvSpPr>
          <p:spPr>
            <a:xfrm rot="12227516">
              <a:off x="5824824" y="2220073"/>
              <a:ext cx="363440" cy="28081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4" name="下矢印 33"/>
            <p:cNvSpPr/>
            <p:nvPr/>
          </p:nvSpPr>
          <p:spPr>
            <a:xfrm rot="14772503">
              <a:off x="6627814" y="2380547"/>
              <a:ext cx="299032" cy="363440"/>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5" name="下矢印 34"/>
            <p:cNvSpPr/>
            <p:nvPr/>
          </p:nvSpPr>
          <p:spPr>
            <a:xfrm rot="10800000">
              <a:off x="4797033" y="2150702"/>
              <a:ext cx="363440" cy="28081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6" name="下矢印 35"/>
            <p:cNvSpPr/>
            <p:nvPr/>
          </p:nvSpPr>
          <p:spPr>
            <a:xfrm rot="10800000">
              <a:off x="3760867" y="2150701"/>
              <a:ext cx="361839"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7" name="下矢印 36"/>
            <p:cNvSpPr/>
            <p:nvPr/>
          </p:nvSpPr>
          <p:spPr>
            <a:xfrm rot="19425525">
              <a:off x="6327538" y="2746820"/>
              <a:ext cx="328680" cy="31051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38" name="下矢印 37"/>
            <p:cNvSpPr/>
            <p:nvPr/>
          </p:nvSpPr>
          <p:spPr>
            <a:xfrm rot="2242226">
              <a:off x="2381823" y="2736041"/>
              <a:ext cx="327232" cy="3105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40" name="円/楕円 39"/>
            <p:cNvSpPr/>
            <p:nvPr/>
          </p:nvSpPr>
          <p:spPr>
            <a:xfrm>
              <a:off x="4344567" y="2282937"/>
              <a:ext cx="2531689" cy="580815"/>
            </a:xfrm>
            <a:prstGeom prst="ellipse">
              <a:avLst/>
            </a:prstGeom>
            <a:solidFill>
              <a:schemeClr val="accent6">
                <a:lumMod val="75000"/>
                <a:alpha val="4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lgn="ctr" fontAlgn="auto">
                <a:spcBef>
                  <a:spcPts val="0"/>
                </a:spcBef>
                <a:spcAft>
                  <a:spcPts val="0"/>
                </a:spcAft>
                <a:defRPr/>
              </a:pPr>
              <a:r>
                <a:rPr lang="ja-JP" altLang="en-US" dirty="0">
                  <a:solidFill>
                    <a:prstClr val="white"/>
                  </a:solidFill>
                  <a:latin typeface="HGSｺﾞｼｯｸE" panose="020B0900000000000000" pitchFamily="50" charset="-128"/>
                  <a:ea typeface="HGSｺﾞｼｯｸE" panose="020B0900000000000000" pitchFamily="50" charset="-128"/>
                </a:rPr>
                <a:t>民</a:t>
              </a:r>
              <a:endParaRPr lang="en-US" altLang="ja-JP" dirty="0">
                <a:solidFill>
                  <a:prstClr val="white"/>
                </a:solidFill>
                <a:latin typeface="HGSｺﾞｼｯｸE" panose="020B0900000000000000" pitchFamily="50" charset="-128"/>
                <a:ea typeface="HGSｺﾞｼｯｸE" panose="020B0900000000000000" pitchFamily="50" charset="-128"/>
              </a:endParaRPr>
            </a:p>
            <a:p>
              <a:pPr algn="ctr" fontAlgn="auto">
                <a:spcBef>
                  <a:spcPts val="0"/>
                </a:spcBef>
                <a:spcAft>
                  <a:spcPts val="0"/>
                </a:spcAft>
                <a:defRPr/>
              </a:pPr>
              <a:r>
                <a:rPr lang="ja-JP" altLang="en-US" sz="1100" dirty="0">
                  <a:solidFill>
                    <a:prstClr val="white"/>
                  </a:solidFill>
                  <a:latin typeface="HGSｺﾞｼｯｸE" panose="020B0900000000000000" pitchFamily="50" charset="-128"/>
                  <a:ea typeface="HGSｺﾞｼｯｸE" panose="020B0900000000000000" pitchFamily="50" charset="-128"/>
                </a:rPr>
                <a:t>（非営利セクター・市民）</a:t>
              </a:r>
            </a:p>
          </p:txBody>
        </p:sp>
        <p:sp>
          <p:nvSpPr>
            <p:cNvPr id="29" name="テキスト ボックス 28"/>
            <p:cNvSpPr txBox="1"/>
            <p:nvPr/>
          </p:nvSpPr>
          <p:spPr>
            <a:xfrm>
              <a:off x="3644999" y="2725252"/>
              <a:ext cx="1620006" cy="276999"/>
            </a:xfrm>
            <a:prstGeom prst="rect">
              <a:avLst/>
            </a:prstGeom>
            <a:noFill/>
            <a:ln>
              <a:noFill/>
            </a:ln>
          </p:spPr>
          <p:txBody>
            <a:bodyPr wrap="square">
              <a:spAutoFit/>
            </a:bodyPr>
            <a:lstStyle/>
            <a:p>
              <a:pPr fontAlgn="auto">
                <a:spcBef>
                  <a:spcPts val="0"/>
                </a:spcBef>
                <a:spcAft>
                  <a:spcPts val="0"/>
                </a:spcAft>
                <a:defRPr/>
              </a:pPr>
              <a:r>
                <a:rPr lang="ja-JP" altLang="en-US" sz="1200" b="1" u="sng"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民の活動の場の拡大</a:t>
              </a:r>
            </a:p>
          </p:txBody>
        </p:sp>
      </p:grpSp>
      <p:sp>
        <p:nvSpPr>
          <p:cNvPr id="45" name="正方形/長方形 44"/>
          <p:cNvSpPr/>
          <p:nvPr/>
        </p:nvSpPr>
        <p:spPr>
          <a:xfrm>
            <a:off x="91704" y="3437429"/>
            <a:ext cx="8977502" cy="324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60980" y="3510796"/>
            <a:ext cx="8800776" cy="711339"/>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54576" y="4269089"/>
            <a:ext cx="8807180" cy="2340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従来の公民連携の枠組みを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前進させる。民間企業等と行政それぞれの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ニーズをマッチングし、「</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関係による新た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のモデルを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提供と経済活性化を実現する。</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194942" y="4365104"/>
            <a:ext cx="1859649" cy="507831"/>
          </a:xfrm>
          <a:prstGeom prst="rect">
            <a:avLst/>
          </a:prstGeom>
          <a:noFill/>
        </p:spPr>
        <p:txBody>
          <a:bodyPr wrap="square" rtlCol="0">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 name="Picture 2" descr="てんしば">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4269" y="4905304"/>
            <a:ext cx="1485773" cy="1260000"/>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a:xfrm>
            <a:off x="2627988" y="4437112"/>
            <a:ext cx="2034022" cy="3693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都道府県では全国初となる民間企業等</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一元的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「公民戦略連携デスク」</a:t>
            </a:r>
          </a:p>
        </p:txBody>
      </p:sp>
      <p:sp>
        <p:nvSpPr>
          <p:cNvPr id="46" name="テキスト ボックス 45"/>
          <p:cNvSpPr txBox="1"/>
          <p:nvPr/>
        </p:nvSpPr>
        <p:spPr>
          <a:xfrm>
            <a:off x="4767264" y="4365104"/>
            <a:ext cx="2478558" cy="507831"/>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■住民が住み慣れた地域で安心して快適に住み続けられるよう、多様な主体が参画して課題解決型のまちづくりを目指す「スマートエイジング・シティ</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49" name="Picture 11" descr="「ＵＲ団地 森ノ...」の画像検索結果"/>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905304"/>
            <a:ext cx="108012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みんなの拠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905304"/>
            <a:ext cx="1134197"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の解決を図りながら、住民サービスの提供と経済活性化の実現をめざす公民連携の強化を図る。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
        <p:nvSpPr>
          <p:cNvPr id="50" name="テキスト ボックス 49"/>
          <p:cNvSpPr txBox="1"/>
          <p:nvPr/>
        </p:nvSpPr>
        <p:spPr>
          <a:xfrm>
            <a:off x="7308304" y="6165304"/>
            <a:ext cx="1859649"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（出典：大阪市ホームページ</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2728077" y="6150496"/>
            <a:ext cx="2203963" cy="230832"/>
          </a:xfrm>
          <a:prstGeom prst="rect">
            <a:avLst/>
          </a:prstGeom>
          <a:noFill/>
        </p:spPr>
        <p:txBody>
          <a:bodyPr wrap="square" rtlCol="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財政改革推進プラン</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下矢印 56"/>
          <p:cNvSpPr/>
          <p:nvPr/>
        </p:nvSpPr>
        <p:spPr>
          <a:xfrm rot="742210">
            <a:off x="3032878" y="2780574"/>
            <a:ext cx="327232" cy="31051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8" name="下矢印 57"/>
          <p:cNvSpPr/>
          <p:nvPr/>
        </p:nvSpPr>
        <p:spPr>
          <a:xfrm rot="20485965">
            <a:off x="5708697" y="2767772"/>
            <a:ext cx="328680" cy="31051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sp>
        <p:nvSpPr>
          <p:cNvPr id="59" name="下矢印 58"/>
          <p:cNvSpPr/>
          <p:nvPr/>
        </p:nvSpPr>
        <p:spPr>
          <a:xfrm rot="7235325">
            <a:off x="1909356" y="2368576"/>
            <a:ext cx="339301" cy="2808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prstClr val="white"/>
              </a:solidFill>
            </a:endParaRPr>
          </a:p>
        </p:txBody>
      </p:sp>
      <p:pic>
        <p:nvPicPr>
          <p:cNvPr id="4098" name="Picture 2" descr="E:\My Documents\My Pictures\図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0" y="4905304"/>
            <a:ext cx="1860470" cy="1245192"/>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p:cNvSpPr txBox="1"/>
          <p:nvPr/>
        </p:nvSpPr>
        <p:spPr>
          <a:xfrm>
            <a:off x="4781299" y="6150496"/>
            <a:ext cx="2527005" cy="2308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（左　出典：</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都市再生機構ホームページ）</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スライド番号プレースホルダー 1"/>
          <p:cNvSpPr txBox="1">
            <a:spLocks/>
          </p:cNvSpPr>
          <p:nvPr/>
        </p:nvSpPr>
        <p:spPr bwMode="auto">
          <a:xfrm>
            <a:off x="8388424"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9</a:t>
            </a:fld>
            <a:endParaRPr lang="ja-JP" altLang="en-US" sz="1200" dirty="0"/>
          </a:p>
        </p:txBody>
      </p:sp>
    </p:spTree>
    <p:extLst>
      <p:ext uri="{BB962C8B-B14F-4D97-AF65-F5344CB8AC3E}">
        <p14:creationId xmlns:p14="http://schemas.microsoft.com/office/powerpoint/2010/main" val="2744944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12746</TotalTime>
  <Words>1286</Words>
  <Application>Microsoft Office PowerPoint</Application>
  <PresentationFormat>画面に合わせる (4:3)</PresentationFormat>
  <Paragraphs>356</Paragraphs>
  <Slides>10</Slides>
  <Notes>2</Notes>
  <HiddenSlides>0</HiddenSlides>
  <MMClips>0</MMClips>
  <ScaleCrop>false</ScaleCrop>
  <HeadingPairs>
    <vt:vector size="4" baseType="variant">
      <vt:variant>
        <vt:lpstr>テーマ</vt:lpstr>
      </vt:variant>
      <vt:variant>
        <vt:i4>2</vt:i4>
      </vt:variant>
      <vt:variant>
        <vt:lpstr>スライド タイトル</vt:lpstr>
      </vt:variant>
      <vt:variant>
        <vt:i4>10</vt:i4>
      </vt:variant>
    </vt:vector>
  </HeadingPairs>
  <TitlesOfParts>
    <vt:vector size="12" baseType="lpstr">
      <vt:lpstr>Office ​​テーマ</vt:lpstr>
      <vt:lpstr>Eclipse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大阪市</dc:creator>
  <cp:lastModifiedBy>Batchadmin</cp:lastModifiedBy>
  <cp:revision>934</cp:revision>
  <cp:lastPrinted>2017-04-05T00:31:07Z</cp:lastPrinted>
  <dcterms:created xsi:type="dcterms:W3CDTF">2014-08-01T07:03:14Z</dcterms:created>
  <dcterms:modified xsi:type="dcterms:W3CDTF">2017-04-20T10:26:01Z</dcterms:modified>
</cp:coreProperties>
</file>