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86" r:id="rId2"/>
    <p:sldId id="398" r:id="rId3"/>
    <p:sldId id="325" r:id="rId4"/>
    <p:sldId id="424" r:id="rId5"/>
    <p:sldId id="430" r:id="rId6"/>
    <p:sldId id="327" r:id="rId7"/>
    <p:sldId id="329" r:id="rId8"/>
    <p:sldId id="408" r:id="rId9"/>
    <p:sldId id="409" r:id="rId10"/>
    <p:sldId id="423" r:id="rId11"/>
    <p:sldId id="412" r:id="rId12"/>
    <p:sldId id="413" r:id="rId13"/>
    <p:sldId id="414" r:id="rId14"/>
    <p:sldId id="415" r:id="rId15"/>
    <p:sldId id="416" r:id="rId16"/>
    <p:sldId id="417" r:id="rId17"/>
    <p:sldId id="425" r:id="rId18"/>
    <p:sldId id="426" r:id="rId19"/>
    <p:sldId id="429" r:id="rId20"/>
    <p:sldId id="421" r:id="rId21"/>
    <p:sldId id="422" r:id="rId22"/>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南　威史" initials="南　威史" lastIdx="0" clrIdx="0">
    <p:extLst>
      <p:ext uri="{19B8F6BF-5375-455C-9EA6-DF929625EA0E}">
        <p15:presenceInfo xmlns:p15="http://schemas.microsoft.com/office/powerpoint/2012/main" userId="S-1-5-21-1307848242-1092441110-503317350-21216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44" autoAdjust="0"/>
    <p:restoredTop sz="94660"/>
  </p:normalViewPr>
  <p:slideViewPr>
    <p:cSldViewPr>
      <p:cViewPr varScale="1">
        <p:scale>
          <a:sx n="70" d="100"/>
          <a:sy n="70" d="100"/>
        </p:scale>
        <p:origin x="1344"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2"/>
            <a:ext cx="2949787" cy="496967"/>
          </a:xfrm>
          <a:prstGeom prst="rect">
            <a:avLst/>
          </a:prstGeom>
        </p:spPr>
        <p:txBody>
          <a:bodyPr vert="horz" lIns="91432" tIns="45716" rIns="91432" bIns="45716"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2"/>
            <a:ext cx="2949787" cy="496967"/>
          </a:xfrm>
          <a:prstGeom prst="rect">
            <a:avLst/>
          </a:prstGeom>
        </p:spPr>
        <p:txBody>
          <a:bodyPr vert="horz" lIns="91432" tIns="45716" rIns="91432" bIns="45716" rtlCol="0"/>
          <a:lstStyle>
            <a:lvl1pPr algn="r">
              <a:defRPr sz="1200"/>
            </a:lvl1pPr>
          </a:lstStyle>
          <a:p>
            <a:fld id="{3D16FDEC-560D-45FF-95E3-45F1DE396D79}" type="datetimeFigureOut">
              <a:rPr kumimoji="1" lang="ja-JP" altLang="en-US" smtClean="0"/>
              <a:t>2018/1/30</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32" tIns="45716" rIns="91432" bIns="45716" rtlCol="0" anchor="ctr"/>
          <a:lstStyle/>
          <a:p>
            <a:endParaRPr lang="ja-JP" altLang="en-US"/>
          </a:p>
        </p:txBody>
      </p:sp>
      <p:sp>
        <p:nvSpPr>
          <p:cNvPr id="5" name="ノート プレースホルダー 4"/>
          <p:cNvSpPr>
            <a:spLocks noGrp="1"/>
          </p:cNvSpPr>
          <p:nvPr>
            <p:ph type="body" sz="quarter" idx="3"/>
          </p:nvPr>
        </p:nvSpPr>
        <p:spPr>
          <a:xfrm>
            <a:off x="680720" y="4721186"/>
            <a:ext cx="5445760" cy="4472702"/>
          </a:xfrm>
          <a:prstGeom prst="rect">
            <a:avLst/>
          </a:prstGeom>
        </p:spPr>
        <p:txBody>
          <a:bodyPr vert="horz" lIns="91432" tIns="45716" rIns="91432" bIns="45716"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440647"/>
            <a:ext cx="2949787" cy="496967"/>
          </a:xfrm>
          <a:prstGeom prst="rect">
            <a:avLst/>
          </a:prstGeom>
        </p:spPr>
        <p:txBody>
          <a:bodyPr vert="horz" lIns="91432" tIns="45716" rIns="91432" bIns="4571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7"/>
            <a:ext cx="2949787" cy="496967"/>
          </a:xfrm>
          <a:prstGeom prst="rect">
            <a:avLst/>
          </a:prstGeom>
        </p:spPr>
        <p:txBody>
          <a:bodyPr vert="horz" lIns="91432" tIns="45716" rIns="91432" bIns="45716" rtlCol="0" anchor="b"/>
          <a:lstStyle>
            <a:lvl1pPr algn="r">
              <a:defRPr sz="1200"/>
            </a:lvl1pPr>
          </a:lstStyle>
          <a:p>
            <a:fld id="{7DFC286C-5495-4B3F-9CAF-8B4C2DB5627F}" type="slidenum">
              <a:rPr kumimoji="1" lang="ja-JP" altLang="en-US" smtClean="0"/>
              <a:t>‹#›</a:t>
            </a:fld>
            <a:endParaRPr kumimoji="1" lang="ja-JP" altLang="en-US"/>
          </a:p>
        </p:txBody>
      </p:sp>
    </p:spTree>
    <p:extLst>
      <p:ext uri="{BB962C8B-B14F-4D97-AF65-F5344CB8AC3E}">
        <p14:creationId xmlns:p14="http://schemas.microsoft.com/office/powerpoint/2010/main" val="423514427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DFC286C-5495-4B3F-9CAF-8B4C2DB5627F}" type="slidenum">
              <a:rPr kumimoji="1" lang="ja-JP" altLang="en-US" smtClean="0"/>
              <a:t>2</a:t>
            </a:fld>
            <a:endParaRPr kumimoji="1" lang="ja-JP" altLang="en-US"/>
          </a:p>
        </p:txBody>
      </p:sp>
    </p:spTree>
    <p:extLst>
      <p:ext uri="{BB962C8B-B14F-4D97-AF65-F5344CB8AC3E}">
        <p14:creationId xmlns:p14="http://schemas.microsoft.com/office/powerpoint/2010/main" val="2112891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DFC286C-5495-4B3F-9CAF-8B4C2DB5627F}" type="slidenum">
              <a:rPr kumimoji="1" lang="ja-JP" altLang="en-US" smtClean="0"/>
              <a:t>5</a:t>
            </a:fld>
            <a:endParaRPr kumimoji="1" lang="ja-JP" altLang="en-US"/>
          </a:p>
        </p:txBody>
      </p:sp>
    </p:spTree>
    <p:extLst>
      <p:ext uri="{BB962C8B-B14F-4D97-AF65-F5344CB8AC3E}">
        <p14:creationId xmlns:p14="http://schemas.microsoft.com/office/powerpoint/2010/main" val="25358257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DFC286C-5495-4B3F-9CAF-8B4C2DB5627F}" type="slidenum">
              <a:rPr kumimoji="1" lang="ja-JP" altLang="en-US" smtClean="0"/>
              <a:t>12</a:t>
            </a:fld>
            <a:endParaRPr kumimoji="1" lang="ja-JP" altLang="en-US"/>
          </a:p>
        </p:txBody>
      </p:sp>
    </p:spTree>
    <p:extLst>
      <p:ext uri="{BB962C8B-B14F-4D97-AF65-F5344CB8AC3E}">
        <p14:creationId xmlns:p14="http://schemas.microsoft.com/office/powerpoint/2010/main" val="11120646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DFC286C-5495-4B3F-9CAF-8B4C2DB5627F}" type="slidenum">
              <a:rPr lang="ja-JP" altLang="en-US" smtClean="0">
                <a:solidFill>
                  <a:prstClr val="black"/>
                </a:solidFill>
              </a:rPr>
              <a:pPr/>
              <a:t>13</a:t>
            </a:fld>
            <a:endParaRPr lang="ja-JP" altLang="en-US">
              <a:solidFill>
                <a:prstClr val="black"/>
              </a:solidFill>
            </a:endParaRPr>
          </a:p>
        </p:txBody>
      </p:sp>
    </p:spTree>
    <p:extLst>
      <p:ext uri="{BB962C8B-B14F-4D97-AF65-F5344CB8AC3E}">
        <p14:creationId xmlns:p14="http://schemas.microsoft.com/office/powerpoint/2010/main" val="36549117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DFC286C-5495-4B3F-9CAF-8B4C2DB5627F}" type="slidenum">
              <a:rPr kumimoji="1" lang="ja-JP" altLang="en-US" smtClean="0"/>
              <a:t>14</a:t>
            </a:fld>
            <a:endParaRPr kumimoji="1" lang="ja-JP" altLang="en-US"/>
          </a:p>
        </p:txBody>
      </p:sp>
    </p:spTree>
    <p:extLst>
      <p:ext uri="{BB962C8B-B14F-4D97-AF65-F5344CB8AC3E}">
        <p14:creationId xmlns:p14="http://schemas.microsoft.com/office/powerpoint/2010/main" val="35576781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DFC286C-5495-4B3F-9CAF-8B4C2DB5627F}" type="slidenum">
              <a:rPr kumimoji="1" lang="ja-JP" altLang="en-US" smtClean="0"/>
              <a:t>21</a:t>
            </a:fld>
            <a:endParaRPr kumimoji="1" lang="ja-JP" altLang="en-US"/>
          </a:p>
        </p:txBody>
      </p:sp>
    </p:spTree>
    <p:extLst>
      <p:ext uri="{BB962C8B-B14F-4D97-AF65-F5344CB8AC3E}">
        <p14:creationId xmlns:p14="http://schemas.microsoft.com/office/powerpoint/2010/main" val="34122100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EA5CEB61-D550-49C6-B080-48169EB2B425}" type="datetime1">
              <a:rPr kumimoji="1" lang="ja-JP" altLang="en-US" smtClean="0"/>
              <a:t>2018/1/30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5140C1E9-C3A9-49FF-89BE-D69ADEA35F5B}" type="datetime1">
              <a:rPr kumimoji="1" lang="ja-JP" altLang="en-US" smtClean="0"/>
              <a:t>2018/1/30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834FADCD-D22A-4C29-BE4D-8A6D79E6B0A0}" type="datetime1">
              <a:rPr kumimoji="1" lang="ja-JP" altLang="en-US" smtClean="0"/>
              <a:t>2018/1/30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18DAAF27-DC6A-41D9-B75F-12D67A6EDC02}" type="datetime1">
              <a:rPr kumimoji="1" lang="ja-JP" altLang="en-US" smtClean="0"/>
              <a:t>2018/1/30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7A11114B-564A-49C4-B6C3-E3643FDCAEA0}" type="datetime1">
              <a:rPr kumimoji="1" lang="ja-JP" altLang="en-US" smtClean="0"/>
              <a:t>2018/1/30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477898C5-5400-4D50-9E93-3E65605B6A2D}" type="datetime1">
              <a:rPr kumimoji="1" lang="ja-JP" altLang="en-US" smtClean="0"/>
              <a:t>2018/1/30</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B59A288A-4375-4E53-9EB4-F10B32466F00}" type="datetime1">
              <a:rPr kumimoji="1" lang="ja-JP" altLang="en-US" smtClean="0"/>
              <a:t>2018/1/30</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D68DE6ED-CCC1-4377-BCFB-63FE6A18BC68}" type="datetime1">
              <a:rPr kumimoji="1" lang="ja-JP" altLang="en-US" smtClean="0"/>
              <a:t>2018/1/30</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67A1FE72-98B6-42D6-8BCD-D4F7C0308C0F}" type="datetime1">
              <a:rPr kumimoji="1" lang="ja-JP" altLang="en-US" smtClean="0"/>
              <a:t>2018/1/30</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631BA953-9211-4D14-9964-C9843E55E6E8}" type="datetime1">
              <a:rPr kumimoji="1" lang="ja-JP" altLang="en-US" smtClean="0"/>
              <a:t>2018/1/30</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59A0B567-58AB-4E59-813A-F1599F8C5AD7}" type="datetime1">
              <a:rPr kumimoji="1" lang="ja-JP" altLang="en-US" smtClean="0"/>
              <a:t>2018/1/30</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526C0B-08FA-45FD-BCFA-B0A9D35959AD}" type="datetime1">
              <a:rPr kumimoji="1" lang="ja-JP" altLang="en-US" smtClean="0"/>
              <a:t>2018/1/30</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microsoft.com/office/2007/relationships/hdphoto" Target="../media/hdphoto10.wdp"/><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microsoft.com/office/2007/relationships/hdphoto" Target="../media/hdphoto9.wdp"/><Relationship Id="rId5" Type="http://schemas.openxmlformats.org/officeDocument/2006/relationships/image" Target="../media/image20.png"/><Relationship Id="rId4" Type="http://schemas.microsoft.com/office/2007/relationships/hdphoto" Target="../media/hdphoto8.wdp"/><Relationship Id="rId9" Type="http://schemas.openxmlformats.org/officeDocument/2006/relationships/image" Target="../media/image22.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microsoft.com/office/2007/relationships/hdphoto" Target="../media/hdphoto11.wdp"/><Relationship Id="rId7" Type="http://schemas.microsoft.com/office/2007/relationships/hdphoto" Target="../media/hdphoto13.wdp"/><Relationship Id="rId2" Type="http://schemas.openxmlformats.org/officeDocument/2006/relationships/image" Target="../media/image23.png"/><Relationship Id="rId1" Type="http://schemas.openxmlformats.org/officeDocument/2006/relationships/slideLayout" Target="../slideLayouts/slideLayout1.xml"/><Relationship Id="rId6" Type="http://schemas.openxmlformats.org/officeDocument/2006/relationships/image" Target="../media/image25.png"/><Relationship Id="rId5" Type="http://schemas.microsoft.com/office/2007/relationships/hdphoto" Target="../media/hdphoto12.wdp"/><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microsoft.com/office/2007/relationships/hdphoto" Target="../media/hdphoto14.wdp"/><Relationship Id="rId2" Type="http://schemas.openxmlformats.org/officeDocument/2006/relationships/image" Target="../media/image26.png"/><Relationship Id="rId1" Type="http://schemas.openxmlformats.org/officeDocument/2006/relationships/slideLayout" Target="../slideLayouts/slideLayout1.xml"/><Relationship Id="rId5" Type="http://schemas.microsoft.com/office/2007/relationships/hdphoto" Target="../media/hdphoto15.wdp"/><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8" Type="http://schemas.openxmlformats.org/officeDocument/2006/relationships/image" Target="../media/image32.jpeg"/><Relationship Id="rId3" Type="http://schemas.microsoft.com/office/2007/relationships/hdphoto" Target="../media/hdphoto16.wdp"/><Relationship Id="rId7" Type="http://schemas.openxmlformats.org/officeDocument/2006/relationships/image" Target="../media/image31.emf"/><Relationship Id="rId2" Type="http://schemas.openxmlformats.org/officeDocument/2006/relationships/image" Target="../media/image28.png"/><Relationship Id="rId1" Type="http://schemas.openxmlformats.org/officeDocument/2006/relationships/slideLayout" Target="../slideLayouts/slideLayout1.xml"/><Relationship Id="rId6" Type="http://schemas.microsoft.com/office/2007/relationships/hdphoto" Target="../media/hdphoto17.wdp"/><Relationship Id="rId5" Type="http://schemas.openxmlformats.org/officeDocument/2006/relationships/image" Target="../media/image30.png"/><Relationship Id="rId4" Type="http://schemas.openxmlformats.org/officeDocument/2006/relationships/image" Target="../media/image29.jpeg"/></Relationships>
</file>

<file path=ppt/slides/_rels/slide18.xml.rels><?xml version="1.0" encoding="UTF-8" standalone="yes"?>
<Relationships xmlns="http://schemas.openxmlformats.org/package/2006/relationships"><Relationship Id="rId8" Type="http://schemas.openxmlformats.org/officeDocument/2006/relationships/image" Target="../media/image36.emf"/><Relationship Id="rId13" Type="http://schemas.microsoft.com/office/2007/relationships/hdphoto" Target="../media/hdphoto22.wdp"/><Relationship Id="rId18" Type="http://schemas.openxmlformats.org/officeDocument/2006/relationships/image" Target="../media/image43.jpeg"/><Relationship Id="rId3" Type="http://schemas.microsoft.com/office/2007/relationships/hdphoto" Target="../media/hdphoto18.wdp"/><Relationship Id="rId7" Type="http://schemas.microsoft.com/office/2007/relationships/hdphoto" Target="../media/hdphoto20.wdp"/><Relationship Id="rId12" Type="http://schemas.openxmlformats.org/officeDocument/2006/relationships/image" Target="../media/image39.png"/><Relationship Id="rId17" Type="http://schemas.openxmlformats.org/officeDocument/2006/relationships/image" Target="../media/image42.emf"/><Relationship Id="rId2" Type="http://schemas.openxmlformats.org/officeDocument/2006/relationships/image" Target="../media/image33.png"/><Relationship Id="rId16" Type="http://schemas.openxmlformats.org/officeDocument/2006/relationships/image" Target="../media/image41.jpeg"/><Relationship Id="rId1" Type="http://schemas.openxmlformats.org/officeDocument/2006/relationships/slideLayout" Target="../slideLayouts/slideLayout1.xml"/><Relationship Id="rId6" Type="http://schemas.openxmlformats.org/officeDocument/2006/relationships/image" Target="../media/image35.png"/><Relationship Id="rId11" Type="http://schemas.microsoft.com/office/2007/relationships/hdphoto" Target="../media/hdphoto21.wdp"/><Relationship Id="rId5" Type="http://schemas.microsoft.com/office/2007/relationships/hdphoto" Target="../media/hdphoto19.wdp"/><Relationship Id="rId15" Type="http://schemas.microsoft.com/office/2007/relationships/hdphoto" Target="../media/hdphoto23.wdp"/><Relationship Id="rId10" Type="http://schemas.openxmlformats.org/officeDocument/2006/relationships/image" Target="../media/image38.png"/><Relationship Id="rId4" Type="http://schemas.openxmlformats.org/officeDocument/2006/relationships/image" Target="../media/image34.png"/><Relationship Id="rId9" Type="http://schemas.openxmlformats.org/officeDocument/2006/relationships/image" Target="../media/image37.jpeg"/><Relationship Id="rId14" Type="http://schemas.openxmlformats.org/officeDocument/2006/relationships/image" Target="../media/image40.png"/></Relationships>
</file>

<file path=ppt/slides/_rels/slide19.xml.rels><?xml version="1.0" encoding="UTF-8" standalone="yes"?>
<Relationships xmlns="http://schemas.openxmlformats.org/package/2006/relationships"><Relationship Id="rId3" Type="http://schemas.microsoft.com/office/2007/relationships/hdphoto" Target="../media/hdphoto24.wdp"/><Relationship Id="rId2" Type="http://schemas.openxmlformats.org/officeDocument/2006/relationships/image" Target="../media/image44.png"/><Relationship Id="rId1" Type="http://schemas.openxmlformats.org/officeDocument/2006/relationships/slideLayout" Target="../slideLayouts/slideLayout1.xml"/><Relationship Id="rId5" Type="http://schemas.microsoft.com/office/2007/relationships/hdphoto" Target="../media/hdphoto25.wdp"/><Relationship Id="rId4" Type="http://schemas.openxmlformats.org/officeDocument/2006/relationships/image" Target="../media/image4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microsoft.com/office/2007/relationships/hdphoto" Target="../media/hdphoto26.wdp"/><Relationship Id="rId2" Type="http://schemas.openxmlformats.org/officeDocument/2006/relationships/image" Target="../media/image46.png"/><Relationship Id="rId1" Type="http://schemas.openxmlformats.org/officeDocument/2006/relationships/slideLayout" Target="../slideLayouts/slideLayout2.xml"/><Relationship Id="rId5" Type="http://schemas.microsoft.com/office/2007/relationships/hdphoto" Target="../media/hdphoto27.wdp"/><Relationship Id="rId4" Type="http://schemas.openxmlformats.org/officeDocument/2006/relationships/image" Target="../media/image47.png"/></Relationships>
</file>

<file path=ppt/slides/_rels/slide21.xml.rels><?xml version="1.0" encoding="UTF-8" standalone="yes"?>
<Relationships xmlns="http://schemas.openxmlformats.org/package/2006/relationships"><Relationship Id="rId8" Type="http://schemas.microsoft.com/office/2007/relationships/hdphoto" Target="../media/hdphoto30.wdp"/><Relationship Id="rId13"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0.png"/><Relationship Id="rId12" Type="http://schemas.microsoft.com/office/2007/relationships/hdphoto" Target="../media/hdphoto32.wdp"/><Relationship Id="rId2" Type="http://schemas.openxmlformats.org/officeDocument/2006/relationships/notesSlide" Target="../notesSlides/notesSlide6.xml"/><Relationship Id="rId16" Type="http://schemas.microsoft.com/office/2007/relationships/hdphoto" Target="../media/hdphoto34.wdp"/><Relationship Id="rId1" Type="http://schemas.openxmlformats.org/officeDocument/2006/relationships/slideLayout" Target="../slideLayouts/slideLayout1.xml"/><Relationship Id="rId6" Type="http://schemas.microsoft.com/office/2007/relationships/hdphoto" Target="../media/hdphoto29.wdp"/><Relationship Id="rId11" Type="http://schemas.openxmlformats.org/officeDocument/2006/relationships/image" Target="../media/image52.png"/><Relationship Id="rId5" Type="http://schemas.openxmlformats.org/officeDocument/2006/relationships/image" Target="../media/image49.png"/><Relationship Id="rId15" Type="http://schemas.openxmlformats.org/officeDocument/2006/relationships/image" Target="../media/image54.png"/><Relationship Id="rId10" Type="http://schemas.microsoft.com/office/2007/relationships/hdphoto" Target="../media/hdphoto31.wdp"/><Relationship Id="rId4" Type="http://schemas.microsoft.com/office/2007/relationships/hdphoto" Target="../media/hdphoto28.wdp"/><Relationship Id="rId9" Type="http://schemas.openxmlformats.org/officeDocument/2006/relationships/image" Target="../media/image51.png"/><Relationship Id="rId14" Type="http://schemas.microsoft.com/office/2007/relationships/hdphoto" Target="../media/hdphoto33.wdp"/></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png"/><Relationship Id="rId7"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6.png"/><Relationship Id="rId5" Type="http://schemas.microsoft.com/office/2007/relationships/hdphoto" Target="../media/hdphoto1.wdp"/><Relationship Id="rId10" Type="http://schemas.openxmlformats.org/officeDocument/2006/relationships/image" Target="../media/image8.png"/><Relationship Id="rId4" Type="http://schemas.openxmlformats.org/officeDocument/2006/relationships/image" Target="../media/image5.png"/><Relationship Id="rId9" Type="http://schemas.microsoft.com/office/2007/relationships/hdphoto" Target="../media/hdphoto3.wd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1.JPG"/><Relationship Id="rId5" Type="http://schemas.microsoft.com/office/2007/relationships/hdphoto" Target="../media/hdphoto5.wdp"/><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microsoft.com/office/2007/relationships/hdphoto" Target="../media/hdphoto6.wdp"/><Relationship Id="rId7"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eg"/><Relationship Id="rId9" Type="http://schemas.microsoft.com/office/2007/relationships/hdphoto" Target="../media/hdphoto7.wdp"/></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558608" cy="794519"/>
          </a:xfrm>
        </p:spPr>
        <p:txBody>
          <a:bodyPr>
            <a:normAutofit fontScale="90000"/>
          </a:bodyPr>
          <a:lstStyle/>
          <a:p>
            <a:r>
              <a:rPr lang="ja-JP" altLang="en-US" sz="3600" dirty="0" smtClean="0">
                <a:latin typeface="Meiryo UI" panose="020B0604030504040204" pitchFamily="50" charset="-128"/>
                <a:ea typeface="Meiryo UI" panose="020B0604030504040204" pitchFamily="50" charset="-128"/>
                <a:cs typeface="Meiryo UI" panose="020B0604030504040204" pitchFamily="50" charset="-128"/>
              </a:rPr>
              <a:t>副首都</a:t>
            </a:r>
            <a:r>
              <a:rPr lang="ja-JP" altLang="en-US" sz="3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3600" dirty="0" smtClean="0">
                <a:latin typeface="Meiryo UI" panose="020B0604030504040204" pitchFamily="50" charset="-128"/>
                <a:ea typeface="Meiryo UI" panose="020B0604030504040204" pitchFamily="50" charset="-128"/>
                <a:cs typeface="Meiryo UI" panose="020B0604030504040204" pitchFamily="50" charset="-128"/>
              </a:rPr>
              <a:t>大阪に</a:t>
            </a:r>
            <a:r>
              <a:rPr lang="ja-JP" altLang="en-US" sz="3600" dirty="0">
                <a:latin typeface="Meiryo UI" panose="020B0604030504040204" pitchFamily="50" charset="-128"/>
                <a:ea typeface="Meiryo UI" panose="020B0604030504040204" pitchFamily="50" charset="-128"/>
                <a:cs typeface="Meiryo UI" panose="020B0604030504040204" pitchFamily="50" charset="-128"/>
              </a:rPr>
              <a:t>向けた</a:t>
            </a:r>
            <a:r>
              <a:rPr lang="ja-JP" altLang="en-US" sz="3600" dirty="0" smtClean="0">
                <a:latin typeface="Meiryo UI" panose="020B0604030504040204" pitchFamily="50" charset="-128"/>
                <a:ea typeface="Meiryo UI" panose="020B0604030504040204" pitchFamily="50" charset="-128"/>
                <a:cs typeface="Meiryo UI" panose="020B0604030504040204" pitchFamily="50" charset="-128"/>
              </a:rPr>
              <a:t>取組み状況につ</a:t>
            </a:r>
            <a:r>
              <a:rPr lang="ja-JP" altLang="en-US" sz="3600" dirty="0">
                <a:latin typeface="Meiryo UI" panose="020B0604030504040204" pitchFamily="50" charset="-128"/>
                <a:ea typeface="Meiryo UI" panose="020B0604030504040204" pitchFamily="50" charset="-128"/>
                <a:cs typeface="Meiryo UI" panose="020B0604030504040204" pitchFamily="50" charset="-128"/>
              </a:rPr>
              <a:t>いて</a:t>
            </a:r>
            <a:endParaRPr kumimoji="1" lang="ja-JP" altLang="en-US" sz="3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サブタイトル 2"/>
          <p:cNvSpPr>
            <a:spLocks noGrp="1"/>
          </p:cNvSpPr>
          <p:nvPr>
            <p:ph type="subTitle" idx="1"/>
          </p:nvPr>
        </p:nvSpPr>
        <p:spPr>
          <a:xfrm>
            <a:off x="1371600" y="5110336"/>
            <a:ext cx="6400800" cy="1054968"/>
          </a:xfrm>
        </p:spPr>
        <p:txBody>
          <a:bodyPr>
            <a:normAutofit/>
          </a:bodyPr>
          <a:lstStyle/>
          <a:p>
            <a:r>
              <a:rPr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a:t>
            </a:r>
            <a:r>
              <a:rPr lang="en-US" altLang="ja-JP"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a:t>
            </a:r>
            <a:r>
              <a:rPr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endParaRPr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副首都推進本部事務局</a:t>
            </a:r>
            <a:endParaRPr kumimoji="1"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p:cNvSpPr/>
          <p:nvPr/>
        </p:nvSpPr>
        <p:spPr>
          <a:xfrm>
            <a:off x="251520" y="188640"/>
            <a:ext cx="864096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6" name="直線コネクタ 5"/>
          <p:cNvCxnSpPr/>
          <p:nvPr/>
        </p:nvCxnSpPr>
        <p:spPr>
          <a:xfrm>
            <a:off x="683568" y="2924944"/>
            <a:ext cx="7704856"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71109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角丸四角形 12"/>
          <p:cNvSpPr/>
          <p:nvPr/>
        </p:nvSpPr>
        <p:spPr>
          <a:xfrm>
            <a:off x="107504" y="404664"/>
            <a:ext cx="8928992" cy="648000"/>
          </a:xfrm>
          <a:prstGeom prst="roundRect">
            <a:avLst/>
          </a:prstGeom>
          <a:noFill/>
          <a:ln w="38100" cmpd="db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85725"/>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基礎自治機能の充実に向けて、府内市町村での「基礎自治機能の維持・充実に関する研究会」の立上げなど、新たな取組みが進む。</a:t>
            </a:r>
            <a:endPar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角丸四角形 9"/>
          <p:cNvSpPr/>
          <p:nvPr/>
        </p:nvSpPr>
        <p:spPr>
          <a:xfrm>
            <a:off x="107504" y="3933128"/>
            <a:ext cx="8928992" cy="648000"/>
          </a:xfrm>
          <a:prstGeom prst="roundRect">
            <a:avLst/>
          </a:prstGeom>
          <a:noFill/>
          <a:ln w="38100" cmpd="db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85725"/>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広域機能の充実に向けて、</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INPIT‐KANSAI</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（工業所有権情報・研修館近畿統括本部）の開設</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など、国機関移転等での具体的な取組みが進む。</a:t>
            </a:r>
            <a:endPar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17"/>
          <p:cNvSpPr txBox="1"/>
          <p:nvPr/>
        </p:nvSpPr>
        <p:spPr>
          <a:xfrm>
            <a:off x="4644008" y="1105007"/>
            <a:ext cx="4356000" cy="307777"/>
          </a:xfrm>
          <a:prstGeom prst="rect">
            <a:avLst/>
          </a:prstGeom>
          <a:noFill/>
        </p:spPr>
        <p:txBody>
          <a:bodyPr wrap="square" rtlCol="0">
            <a:spAutoFit/>
          </a:bodyPr>
          <a:lstStyle/>
          <a:p>
            <a:pPr marL="180975" indent="-180975"/>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◇中核市への移行</a:t>
            </a:r>
            <a:endPar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p:cNvSpPr txBox="1"/>
          <p:nvPr/>
        </p:nvSpPr>
        <p:spPr>
          <a:xfrm>
            <a:off x="107504" y="1121487"/>
            <a:ext cx="4536504" cy="307777"/>
          </a:xfrm>
          <a:prstGeom prst="rect">
            <a:avLst/>
          </a:prstGeom>
          <a:noFill/>
        </p:spPr>
        <p:txBody>
          <a:bodyPr wrap="square" rtlCol="0">
            <a:spAutoFit/>
          </a:bodyPr>
          <a:lstStyle/>
          <a:p>
            <a:pPr marL="180975" indent="-180975"/>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基礎自治機能の維持・充実に関する研究会」を</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立上げ</a:t>
            </a:r>
            <a:endParaRPr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p:nvPr/>
        </p:nvSpPr>
        <p:spPr>
          <a:xfrm>
            <a:off x="323528" y="1412784"/>
            <a:ext cx="4274662" cy="830997"/>
          </a:xfrm>
          <a:prstGeom prst="rect">
            <a:avLst/>
          </a:prstGeom>
        </p:spPr>
        <p:txBody>
          <a:bodyPr wrap="square">
            <a:spAutoFit/>
          </a:bodyPr>
          <a:lstStyle/>
          <a:p>
            <a:pPr marL="180975" indent="-180975"/>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府内市町村における住民サービスの維持・充実に必要な方策を</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明らかにするため、府・市町村共同で「基礎自治機能の維持・充実</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に関する研究会」を設置</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2017.11</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）。具体的な課題ごとにテーマ</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別研究会を設置し、検討・研究を進めている。</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正方形/長方形 21"/>
          <p:cNvSpPr/>
          <p:nvPr/>
        </p:nvSpPr>
        <p:spPr>
          <a:xfrm>
            <a:off x="4887214" y="1342517"/>
            <a:ext cx="4221290" cy="646331"/>
          </a:xfrm>
          <a:prstGeom prst="rect">
            <a:avLst/>
          </a:prstGeom>
        </p:spPr>
        <p:txBody>
          <a:bodyPr wrap="square">
            <a:spAutoFit/>
          </a:bodyPr>
          <a:lstStyle/>
          <a:p>
            <a:pPr marL="180975" indent="-180975"/>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2018</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4</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月八尾市が中核市に移行。</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現在、寝屋川市（</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2019</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年移行予定）、吹田市（</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2020</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年移行</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予定）においても中核市移行に向けた準備が進む。</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正方形/長方形 23"/>
          <p:cNvSpPr/>
          <p:nvPr/>
        </p:nvSpPr>
        <p:spPr>
          <a:xfrm>
            <a:off x="539519" y="2336187"/>
            <a:ext cx="2531652" cy="830997"/>
          </a:xfrm>
          <a:prstGeom prst="rect">
            <a:avLst/>
          </a:prstGeom>
          <a:ln>
            <a:solidFill>
              <a:schemeClr val="tx1"/>
            </a:solidFill>
            <a:prstDash val="dash"/>
          </a:ln>
        </p:spPr>
        <p:txBody>
          <a:bodyPr wrap="square">
            <a:spAutoFit/>
          </a:bodyPr>
          <a:lstStyle/>
          <a:p>
            <a:pPr marL="180975" indent="-180975"/>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テーマ別研究会</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975" indent="-180975"/>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課題・将来見通しに関する研究会</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975" indent="-180975"/>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広域連携に関する研究会</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975" indent="-180975"/>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合併に関する研究会</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9"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55882" y="2055920"/>
            <a:ext cx="4180614" cy="1445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正方形/長方形 22"/>
          <p:cNvSpPr/>
          <p:nvPr/>
        </p:nvSpPr>
        <p:spPr>
          <a:xfrm>
            <a:off x="99893" y="0"/>
            <a:ext cx="8928992" cy="3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副首都・大阪の住民生活を支える基礎自治機能（府内市町村）の充実</a:t>
            </a:r>
          </a:p>
        </p:txBody>
      </p:sp>
      <p:sp>
        <p:nvSpPr>
          <p:cNvPr id="30" name="正方形/長方形 29"/>
          <p:cNvSpPr/>
          <p:nvPr/>
        </p:nvSpPr>
        <p:spPr>
          <a:xfrm>
            <a:off x="99893" y="3544052"/>
            <a:ext cx="8928992" cy="3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国機関移転等の働きかけ</a:t>
            </a:r>
          </a:p>
        </p:txBody>
      </p:sp>
      <p:sp>
        <p:nvSpPr>
          <p:cNvPr id="32" name="テキスト ボックス 31"/>
          <p:cNvSpPr txBox="1"/>
          <p:nvPr/>
        </p:nvSpPr>
        <p:spPr>
          <a:xfrm>
            <a:off x="170182" y="4635924"/>
            <a:ext cx="4356000" cy="307777"/>
          </a:xfrm>
          <a:prstGeom prst="rect">
            <a:avLst/>
          </a:prstGeom>
          <a:noFill/>
        </p:spPr>
        <p:txBody>
          <a:bodyPr wrap="square" rtlCol="0">
            <a:spAutoFit/>
          </a:bodyPr>
          <a:lstStyle/>
          <a:p>
            <a:pPr marL="180975" indent="-180975"/>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INPIT‐KANSAI</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の開設</a:t>
            </a:r>
            <a:endParaRPr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正方形/長方形 33"/>
          <p:cNvSpPr/>
          <p:nvPr/>
        </p:nvSpPr>
        <p:spPr>
          <a:xfrm>
            <a:off x="4850768" y="4869160"/>
            <a:ext cx="4545768" cy="461665"/>
          </a:xfrm>
          <a:prstGeom prst="rect">
            <a:avLst/>
          </a:prstGeom>
        </p:spPr>
        <p:txBody>
          <a:bodyPr wrap="square">
            <a:spAutoFit/>
          </a:bodyPr>
          <a:lstStyle/>
          <a:p>
            <a:pPr indent="-180975"/>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厚生</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労働省、国立研究開発</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法人医薬</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基盤・健康・栄養</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研究所、</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indent="-180975"/>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大阪府</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の</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者間において</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移転に関する方針を取りまとめ。（</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2017.3</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テキスト ボックス 34"/>
          <p:cNvSpPr txBox="1"/>
          <p:nvPr/>
        </p:nvSpPr>
        <p:spPr>
          <a:xfrm>
            <a:off x="323528" y="4885522"/>
            <a:ext cx="4356000" cy="461665"/>
          </a:xfrm>
          <a:prstGeom prst="rect">
            <a:avLst/>
          </a:prstGeom>
          <a:noFill/>
        </p:spPr>
        <p:txBody>
          <a:bodyPr wrap="square" rtlCol="0">
            <a:spAutoFit/>
          </a:bodyPr>
          <a:lstStyle/>
          <a:p>
            <a:pPr marL="180975" indent="-180975"/>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INPIT‐KANSAI</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（工業所有権情報・研修館近畿統括本部）が</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グランフロント大阪に開設。（</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2017.7)</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スライド番号プレースホルダー 1"/>
          <p:cNvSpPr txBox="1">
            <a:spLocks/>
          </p:cNvSpPr>
          <p:nvPr/>
        </p:nvSpPr>
        <p:spPr>
          <a:xfrm>
            <a:off x="7003360" y="6510738"/>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mtClean="0"/>
              <a:t>10</a:t>
            </a:r>
            <a:endParaRPr lang="ja-JP" altLang="en-US" dirty="0"/>
          </a:p>
        </p:txBody>
      </p:sp>
      <p:sp>
        <p:nvSpPr>
          <p:cNvPr id="37" name="正方形/長方形 36"/>
          <p:cNvSpPr/>
          <p:nvPr/>
        </p:nvSpPr>
        <p:spPr>
          <a:xfrm>
            <a:off x="4855882" y="5413041"/>
            <a:ext cx="3964590" cy="1384995"/>
          </a:xfrm>
          <a:prstGeom prst="rect">
            <a:avLst/>
          </a:prstGeom>
          <a:ln>
            <a:solidFill>
              <a:schemeClr val="tx1"/>
            </a:solidFill>
            <a:prstDash val="solid"/>
          </a:ln>
        </p:spPr>
        <p:txBody>
          <a:bodyPr wrap="square">
            <a:spAutoFit/>
          </a:bodyPr>
          <a:lstStyle/>
          <a:p>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方針の概要</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○移転先</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健</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都</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イノベーションパーク内</a:t>
            </a:r>
            <a:endParaRPr lang="ja-JP" altLang="en-US" sz="1200" strike="sngStrike"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○移転</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スケジュール</a:t>
            </a: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2019</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年度中を目標に移転を開始</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・移転に伴い増加が見込まれる研究所の運営上の負担に</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対する協力の在り方に関する合意が条件</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正方形/長方形 37"/>
          <p:cNvSpPr/>
          <p:nvPr/>
        </p:nvSpPr>
        <p:spPr>
          <a:xfrm>
            <a:off x="364620" y="5413041"/>
            <a:ext cx="3967124" cy="1384995"/>
          </a:xfrm>
          <a:prstGeom prst="rect">
            <a:avLst/>
          </a:prstGeom>
          <a:ln>
            <a:solidFill>
              <a:schemeClr val="tx1"/>
            </a:solidFill>
          </a:ln>
        </p:spPr>
        <p:txBody>
          <a:bodyPr wrap="square" lIns="72000" rIns="72000">
            <a:spAutoFit/>
          </a:bodyPr>
          <a:lstStyle/>
          <a:p>
            <a:pPr marL="180975" indent="-180975"/>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主なサービス</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p>
          <a:p>
            <a:pPr marL="180975" indent="-180975"/>
            <a:r>
              <a:rPr lang="ja-JP" altLang="en-US" sz="1200" dirty="0">
                <a:latin typeface="Meiryo UI" panose="020B0604030504040204" pitchFamily="50" charset="-128"/>
                <a:ea typeface="Meiryo UI" panose="020B0604030504040204" pitchFamily="50" charset="-128"/>
                <a:cs typeface="Meiryo UI" panose="020B0604030504040204" pitchFamily="50" charset="-128"/>
              </a:rPr>
              <a:t>○近畿地域の中堅・中小企業、ベンチャー企業</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の知的</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財産を活用した事業展開やビジネスの成長</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を支援</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知的財産に関する高度・専門的な支援</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高度検索用端末による産業財産権情報の提供</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出張面接審査・テレビ面接審査の場の</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提供</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テキスト ボックス 38"/>
          <p:cNvSpPr txBox="1"/>
          <p:nvPr/>
        </p:nvSpPr>
        <p:spPr>
          <a:xfrm>
            <a:off x="4658941" y="4618976"/>
            <a:ext cx="4356000" cy="307777"/>
          </a:xfrm>
          <a:prstGeom prst="rect">
            <a:avLst/>
          </a:prstGeom>
          <a:noFill/>
        </p:spPr>
        <p:txBody>
          <a:bodyPr wrap="square" rtlCol="0">
            <a:spAutoFit/>
          </a:bodyPr>
          <a:lstStyle/>
          <a:p>
            <a:pPr marL="180975" indent="-180975"/>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◇国立</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健康・栄養研究所の大阪府への</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移転</a:t>
            </a:r>
            <a:endParaRPr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0472287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107504" y="476672"/>
            <a:ext cx="8928992" cy="720000"/>
          </a:xfrm>
          <a:prstGeom prst="roundRect">
            <a:avLst/>
          </a:prstGeom>
          <a:noFill/>
          <a:ln w="38100" cmpd="db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85725"/>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大阪・関西における首都機能のバックアップに向けて、研究会を立ち上げ、今後の取組みの方向性を</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取</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りまとめ。</a:t>
            </a:r>
            <a:endPar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a:xfrm>
            <a:off x="323528" y="1295033"/>
            <a:ext cx="5364596" cy="1246495"/>
          </a:xfrm>
          <a:prstGeom prst="rect">
            <a:avLst/>
          </a:prstGeom>
        </p:spPr>
        <p:txBody>
          <a:bodyPr wrap="square">
            <a:spAutoFit/>
          </a:bodyPr>
          <a:lstStyle/>
          <a:p>
            <a:pPr>
              <a:lnSpc>
                <a:spcPts val="1800"/>
              </a:lnSpc>
            </a:pPr>
            <a:r>
              <a:rPr lang="ja-JP" altLang="en-US" sz="1400" b="1" dirty="0" smtClean="0">
                <a:latin typeface="Meiryo UI" panose="020B0604030504040204" pitchFamily="50" charset="-128"/>
                <a:ea typeface="Meiryo UI" panose="020B0604030504040204" pitchFamily="50" charset="-128"/>
              </a:rPr>
              <a:t>大阪・関西のこれまでの取組み</a:t>
            </a:r>
            <a:endParaRPr lang="en-US" altLang="ja-JP" sz="1400" b="1" dirty="0" smtClean="0">
              <a:latin typeface="Meiryo UI" panose="020B0604030504040204" pitchFamily="50" charset="-128"/>
              <a:ea typeface="Meiryo UI" panose="020B0604030504040204" pitchFamily="50" charset="-128"/>
            </a:endParaRPr>
          </a:p>
          <a:p>
            <a:pPr>
              <a:lnSpc>
                <a:spcPts val="1800"/>
              </a:lnSpc>
            </a:pPr>
            <a:r>
              <a:rPr lang="ja-JP" altLang="en-US" sz="1200" dirty="0" smtClean="0">
                <a:latin typeface="Meiryo UI" panose="020B0604030504040204" pitchFamily="50" charset="-128"/>
                <a:ea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rPr>
              <a:t>2008</a:t>
            </a:r>
            <a:r>
              <a:rPr lang="ja-JP" altLang="en-US" sz="1200" dirty="0" smtClean="0">
                <a:latin typeface="Meiryo UI" panose="020B0604030504040204" pitchFamily="50" charset="-128"/>
                <a:ea typeface="Meiryo UI" panose="020B0604030504040204" pitchFamily="50" charset="-128"/>
              </a:rPr>
              <a:t>　首都</a:t>
            </a:r>
            <a:r>
              <a:rPr lang="ja-JP" altLang="en-US" sz="1200" dirty="0">
                <a:latin typeface="Meiryo UI" panose="020B0604030504040204" pitchFamily="50" charset="-128"/>
                <a:ea typeface="Meiryo UI" panose="020B0604030504040204" pitchFamily="50" charset="-128"/>
              </a:rPr>
              <a:t>機能</a:t>
            </a:r>
            <a:r>
              <a:rPr lang="ja-JP" altLang="en-US" sz="1200" dirty="0" smtClean="0">
                <a:latin typeface="Meiryo UI" panose="020B0604030504040204" pitchFamily="50" charset="-128"/>
                <a:ea typeface="Meiryo UI" panose="020B0604030504040204" pitchFamily="50" charset="-128"/>
              </a:rPr>
              <a:t>代替エリア</a:t>
            </a:r>
            <a:r>
              <a:rPr lang="ja-JP" altLang="en-US" sz="1200" dirty="0">
                <a:latin typeface="Meiryo UI" panose="020B0604030504040204" pitchFamily="50" charset="-128"/>
                <a:ea typeface="Meiryo UI" panose="020B0604030504040204" pitchFamily="50" charset="-128"/>
              </a:rPr>
              <a:t>構想検討調査報告書（京都府・大阪府・兵庫県</a:t>
            </a:r>
            <a:r>
              <a:rPr lang="ja-JP" altLang="en-US" sz="1200" dirty="0" smtClean="0">
                <a:latin typeface="Meiryo UI" panose="020B0604030504040204" pitchFamily="50" charset="-128"/>
                <a:ea typeface="Meiryo UI" panose="020B0604030504040204" pitchFamily="50" charset="-128"/>
              </a:rPr>
              <a:t>）</a:t>
            </a:r>
            <a:endParaRPr lang="ja-JP" altLang="en-US" sz="1200" dirty="0">
              <a:latin typeface="Meiryo UI" panose="020B0604030504040204" pitchFamily="50" charset="-128"/>
              <a:ea typeface="Meiryo UI" panose="020B0604030504040204" pitchFamily="50" charset="-128"/>
            </a:endParaRPr>
          </a:p>
          <a:p>
            <a:pPr>
              <a:lnSpc>
                <a:spcPts val="1800"/>
              </a:lnSpc>
            </a:pPr>
            <a:r>
              <a:rPr lang="ja-JP" altLang="en-US" sz="1200" dirty="0" smtClean="0">
                <a:latin typeface="Meiryo UI" panose="020B0604030504040204" pitchFamily="50" charset="-128"/>
                <a:ea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rPr>
              <a:t>2012</a:t>
            </a:r>
            <a:r>
              <a:rPr lang="ja-JP" altLang="en-US" sz="1200" dirty="0" smtClean="0">
                <a:latin typeface="Meiryo UI" panose="020B0604030504040204" pitchFamily="50" charset="-128"/>
                <a:ea typeface="Meiryo UI" panose="020B0604030504040204" pitchFamily="50" charset="-128"/>
              </a:rPr>
              <a:t>　首都</a:t>
            </a:r>
            <a:r>
              <a:rPr lang="ja-JP" altLang="en-US" sz="1200" dirty="0">
                <a:latin typeface="Meiryo UI" panose="020B0604030504040204" pitchFamily="50" charset="-128"/>
                <a:ea typeface="Meiryo UI" panose="020B0604030504040204" pitchFamily="50" charset="-128"/>
              </a:rPr>
              <a:t>中枢機能バックアップに関する調査（関西広域連合・関経連等</a:t>
            </a:r>
            <a:r>
              <a:rPr lang="ja-JP" altLang="en-US" sz="1200" dirty="0" smtClean="0">
                <a:latin typeface="Meiryo UI" panose="020B0604030504040204" pitchFamily="50" charset="-128"/>
                <a:ea typeface="Meiryo UI" panose="020B0604030504040204" pitchFamily="50" charset="-128"/>
              </a:rPr>
              <a:t>））</a:t>
            </a:r>
            <a:endParaRPr lang="ja-JP" altLang="en-US" sz="1200" dirty="0">
              <a:latin typeface="Meiryo UI" panose="020B0604030504040204" pitchFamily="50" charset="-128"/>
              <a:ea typeface="Meiryo UI" panose="020B0604030504040204" pitchFamily="50" charset="-128"/>
            </a:endParaRPr>
          </a:p>
          <a:p>
            <a:pPr>
              <a:lnSpc>
                <a:spcPts val="1800"/>
              </a:lnSpc>
            </a:pPr>
            <a:r>
              <a:rPr lang="ja-JP" altLang="en-US" sz="1200" dirty="0" smtClean="0">
                <a:latin typeface="Meiryo UI" panose="020B0604030504040204" pitchFamily="50" charset="-128"/>
                <a:ea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rPr>
              <a:t>2016.3</a:t>
            </a:r>
            <a:r>
              <a:rPr lang="ja-JP" altLang="en-US" sz="1200" dirty="0" smtClean="0">
                <a:latin typeface="Meiryo UI" panose="020B0604030504040204" pitchFamily="50" charset="-128"/>
                <a:ea typeface="Meiryo UI" panose="020B0604030504040204" pitchFamily="50" charset="-128"/>
              </a:rPr>
              <a:t>　近畿圏広域地方計画</a:t>
            </a:r>
            <a:r>
              <a:rPr lang="ja-JP" altLang="en-US" sz="1200" dirty="0">
                <a:latin typeface="Meiryo UI" panose="020B0604030504040204" pitchFamily="50" charset="-128"/>
                <a:ea typeface="Meiryo UI" panose="020B0604030504040204" pitchFamily="50" charset="-128"/>
              </a:rPr>
              <a:t>での</a:t>
            </a:r>
            <a:r>
              <a:rPr lang="ja-JP" altLang="en-US" sz="1200" dirty="0" smtClean="0">
                <a:latin typeface="Meiryo UI" panose="020B0604030504040204" pitchFamily="50" charset="-128"/>
                <a:ea typeface="Meiryo UI" panose="020B0604030504040204" pitchFamily="50" charset="-128"/>
              </a:rPr>
              <a:t>位置づけ</a:t>
            </a:r>
            <a:endParaRPr lang="en-US" altLang="ja-JP" sz="1200" dirty="0" smtClean="0">
              <a:latin typeface="Meiryo UI" panose="020B0604030504040204" pitchFamily="50" charset="-128"/>
              <a:ea typeface="Meiryo UI" panose="020B0604030504040204" pitchFamily="50" charset="-128"/>
            </a:endParaRPr>
          </a:p>
          <a:p>
            <a:pPr>
              <a:lnSpc>
                <a:spcPts val="1800"/>
              </a:lnSpc>
            </a:pPr>
            <a:r>
              <a:rPr lang="ja-JP" altLang="en-US" sz="1200" dirty="0" smtClean="0">
                <a:latin typeface="Meiryo UI" panose="020B0604030504040204" pitchFamily="50" charset="-128"/>
                <a:ea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rPr>
              <a:t>2016.3</a:t>
            </a:r>
            <a:r>
              <a:rPr lang="ja-JP" altLang="en-US" sz="1200" dirty="0" smtClean="0">
                <a:latin typeface="Meiryo UI" panose="020B0604030504040204" pitchFamily="50" charset="-128"/>
                <a:ea typeface="Meiryo UI" panose="020B0604030504040204" pitchFamily="50" charset="-128"/>
              </a:rPr>
              <a:t>　大阪府</a:t>
            </a:r>
            <a:r>
              <a:rPr lang="ja-JP" altLang="en-US" sz="1200" dirty="0">
                <a:latin typeface="Meiryo UI" panose="020B0604030504040204" pitchFamily="50" charset="-128"/>
                <a:ea typeface="Meiryo UI" panose="020B0604030504040204" pitchFamily="50" charset="-128"/>
              </a:rPr>
              <a:t>強靭化地域</a:t>
            </a:r>
            <a:r>
              <a:rPr lang="ja-JP" altLang="en-US" sz="1200" dirty="0" smtClean="0">
                <a:latin typeface="Meiryo UI" panose="020B0604030504040204" pitchFamily="50" charset="-128"/>
                <a:ea typeface="Meiryo UI" panose="020B0604030504040204" pitchFamily="50" charset="-128"/>
              </a:rPr>
              <a:t>計画にも副首都</a:t>
            </a:r>
            <a:r>
              <a:rPr lang="ja-JP" altLang="en-US" sz="1200" dirty="0">
                <a:latin typeface="Meiryo UI" panose="020B0604030504040204" pitchFamily="50" charset="-128"/>
                <a:ea typeface="Meiryo UI" panose="020B0604030504040204" pitchFamily="50" charset="-128"/>
              </a:rPr>
              <a:t>ビジョンの検討状況と</a:t>
            </a:r>
            <a:r>
              <a:rPr lang="ja-JP" altLang="en-US" sz="1200" dirty="0" smtClean="0">
                <a:latin typeface="Meiryo UI" panose="020B0604030504040204" pitchFamily="50" charset="-128"/>
                <a:ea typeface="Meiryo UI" panose="020B0604030504040204" pitchFamily="50" charset="-128"/>
              </a:rPr>
              <a:t>して記載</a:t>
            </a:r>
            <a:endParaRPr lang="ja-JP" altLang="en-US" sz="1200" dirty="0">
              <a:latin typeface="Meiryo UI" panose="020B0604030504040204" pitchFamily="50" charset="-128"/>
              <a:ea typeface="Meiryo UI" panose="020B0604030504040204" pitchFamily="50" charset="-128"/>
            </a:endParaRPr>
          </a:p>
        </p:txBody>
      </p:sp>
      <p:sp>
        <p:nvSpPr>
          <p:cNvPr id="3" name="正方形/長方形 2"/>
          <p:cNvSpPr/>
          <p:nvPr/>
        </p:nvSpPr>
        <p:spPr>
          <a:xfrm>
            <a:off x="323528" y="2598827"/>
            <a:ext cx="4572000" cy="1277273"/>
          </a:xfrm>
          <a:prstGeom prst="rect">
            <a:avLst/>
          </a:prstGeom>
        </p:spPr>
        <p:txBody>
          <a:bodyPr>
            <a:spAutoFit/>
          </a:bodyPr>
          <a:lstStyle/>
          <a:p>
            <a:r>
              <a:rPr lang="ja-JP" altLang="en-US" sz="1400" b="1" dirty="0" smtClean="0">
                <a:latin typeface="Meiryo UI" panose="020B0604030504040204" pitchFamily="50" charset="-128"/>
                <a:ea typeface="Meiryo UI" panose="020B0604030504040204" pitchFamily="50" charset="-128"/>
              </a:rPr>
              <a:t>国の動き</a:t>
            </a:r>
            <a:endParaRPr lang="en-US" altLang="ja-JP" sz="1400" b="1" dirty="0" smtClean="0">
              <a:latin typeface="Meiryo UI" panose="020B0604030504040204" pitchFamily="50" charset="-128"/>
              <a:ea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rPr>
              <a:t>2013.12</a:t>
            </a:r>
            <a:r>
              <a:rPr lang="ja-JP" altLang="en-US" sz="1200" dirty="0" smtClean="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首都直下地震対策特別</a:t>
            </a:r>
            <a:r>
              <a:rPr lang="ja-JP" altLang="en-US" sz="1200" dirty="0" smtClean="0">
                <a:latin typeface="Meiryo UI" panose="020B0604030504040204" pitchFamily="50" charset="-128"/>
                <a:ea typeface="Meiryo UI" panose="020B0604030504040204" pitchFamily="50" charset="-128"/>
              </a:rPr>
              <a:t>措置法施行</a:t>
            </a:r>
            <a:endParaRPr lang="en-US" altLang="ja-JP" sz="1200" dirty="0" smtClean="0">
              <a:latin typeface="Meiryo UI" panose="020B0604030504040204" pitchFamily="50" charset="-128"/>
              <a:ea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rPr>
              <a:t>2014.3</a:t>
            </a:r>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　政府業務</a:t>
            </a:r>
            <a:r>
              <a:rPr lang="ja-JP" altLang="en-US" sz="1200" dirty="0">
                <a:latin typeface="Meiryo UI" panose="020B0604030504040204" pitchFamily="50" charset="-128"/>
                <a:ea typeface="Meiryo UI" panose="020B0604030504040204" pitchFamily="50" charset="-128"/>
              </a:rPr>
              <a:t>継続計画（首都直下地震対策</a:t>
            </a:r>
            <a:r>
              <a:rPr lang="ja-JP" altLang="en-US" sz="1200" dirty="0" smtClean="0">
                <a:latin typeface="Meiryo UI" panose="020B0604030504040204" pitchFamily="50" charset="-128"/>
                <a:ea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首都圏外の代替</a:t>
            </a:r>
            <a:r>
              <a:rPr lang="ja-JP" altLang="en-US" sz="1200" dirty="0" smtClean="0">
                <a:latin typeface="Meiryo UI" panose="020B0604030504040204" pitchFamily="50" charset="-128"/>
                <a:ea typeface="Meiryo UI" panose="020B0604030504040204" pitchFamily="50" charset="-128"/>
              </a:rPr>
              <a:t>拠点を今後</a:t>
            </a:r>
            <a:r>
              <a:rPr lang="ja-JP" altLang="en-US" sz="1200" dirty="0">
                <a:latin typeface="Meiryo UI" panose="020B0604030504040204" pitchFamily="50" charset="-128"/>
                <a:ea typeface="Meiryo UI" panose="020B0604030504040204" pitchFamily="50" charset="-128"/>
              </a:rPr>
              <a:t>の検討</a:t>
            </a:r>
            <a:r>
              <a:rPr lang="ja-JP" altLang="en-US" sz="1200" dirty="0" smtClean="0">
                <a:latin typeface="Meiryo UI" panose="020B0604030504040204" pitchFamily="50" charset="-128"/>
                <a:ea typeface="Meiryo UI" panose="020B0604030504040204" pitchFamily="50" charset="-128"/>
              </a:rPr>
              <a:t>課題に位置づけ</a:t>
            </a:r>
            <a:endParaRPr lang="en-US" altLang="ja-JP" sz="1200" dirty="0" smtClean="0">
              <a:latin typeface="Meiryo UI" panose="020B0604030504040204" pitchFamily="50" charset="-128"/>
              <a:ea typeface="Meiryo UI" panose="020B0604030504040204" pitchFamily="50" charset="-128"/>
            </a:endParaRPr>
          </a:p>
          <a:p>
            <a:pPr>
              <a:lnSpc>
                <a:spcPts val="1800"/>
              </a:lnSpc>
            </a:pPr>
            <a:r>
              <a:rPr lang="ja-JP" altLang="en-US" sz="1200" dirty="0" smtClean="0">
                <a:latin typeface="Meiryo UI" panose="020B0604030504040204" pitchFamily="50" charset="-128"/>
                <a:ea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rPr>
              <a:t>2016.4</a:t>
            </a:r>
            <a:r>
              <a:rPr lang="ja-JP" altLang="en-US" sz="1200" dirty="0" smtClean="0">
                <a:latin typeface="Meiryo UI" panose="020B0604030504040204" pitchFamily="50" charset="-128"/>
                <a:ea typeface="Meiryo UI" panose="020B0604030504040204" pitchFamily="50" charset="-128"/>
              </a:rPr>
              <a:t>　　中央</a:t>
            </a:r>
            <a:r>
              <a:rPr lang="ja-JP" altLang="en-US" sz="1200" dirty="0">
                <a:latin typeface="Meiryo UI" panose="020B0604030504040204" pitchFamily="50" charset="-128"/>
                <a:ea typeface="Meiryo UI" panose="020B0604030504040204" pitchFamily="50" charset="-128"/>
              </a:rPr>
              <a:t>省庁業務継続ガイドライン（第</a:t>
            </a:r>
            <a:r>
              <a:rPr lang="en-US" altLang="ja-JP" sz="1200" dirty="0">
                <a:latin typeface="Meiryo UI" panose="020B0604030504040204" pitchFamily="50" charset="-128"/>
                <a:ea typeface="Meiryo UI" panose="020B0604030504040204" pitchFamily="50" charset="-128"/>
              </a:rPr>
              <a:t>2</a:t>
            </a:r>
            <a:r>
              <a:rPr lang="ja-JP" altLang="en-US" sz="1200" dirty="0">
                <a:latin typeface="Meiryo UI" panose="020B0604030504040204" pitchFamily="50" charset="-128"/>
                <a:ea typeface="Meiryo UI" panose="020B0604030504040204" pitchFamily="50" charset="-128"/>
              </a:rPr>
              <a:t>版</a:t>
            </a:r>
            <a:r>
              <a:rPr lang="ja-JP" altLang="en-US" sz="1200" dirty="0" smtClean="0">
                <a:latin typeface="Meiryo UI" panose="020B0604030504040204" pitchFamily="50" charset="-128"/>
                <a:ea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rPr>
              <a:t>2017</a:t>
            </a:r>
            <a:r>
              <a:rPr lang="ja-JP" altLang="en-US" sz="1200" dirty="0" smtClean="0">
                <a:latin typeface="Meiryo UI" panose="020B0604030504040204" pitchFamily="50" charset="-128"/>
                <a:ea typeface="Meiryo UI" panose="020B0604030504040204" pitchFamily="50" charset="-128"/>
              </a:rPr>
              <a:t>～　　行政</a:t>
            </a:r>
            <a:r>
              <a:rPr lang="ja-JP" altLang="en-US" sz="1200" dirty="0">
                <a:latin typeface="Meiryo UI" panose="020B0604030504040204" pitchFamily="50" charset="-128"/>
                <a:ea typeface="Meiryo UI" panose="020B0604030504040204" pitchFamily="50" charset="-128"/>
              </a:rPr>
              <a:t>中枢機能の代替拠点に係る調査・</a:t>
            </a:r>
            <a:r>
              <a:rPr lang="ja-JP" altLang="en-US" sz="1200" dirty="0" smtClean="0">
                <a:latin typeface="Meiryo UI" panose="020B0604030504040204" pitchFamily="50" charset="-128"/>
                <a:ea typeface="Meiryo UI" panose="020B0604030504040204" pitchFamily="50" charset="-128"/>
              </a:rPr>
              <a:t>検討（内閣府）</a:t>
            </a:r>
            <a:endParaRPr lang="ja-JP" altLang="en-US" sz="1200" dirty="0">
              <a:latin typeface="Meiryo UI" panose="020B0604030504040204" pitchFamily="50" charset="-128"/>
              <a:ea typeface="Meiryo UI" panose="020B0604030504040204" pitchFamily="50" charset="-128"/>
            </a:endParaRPr>
          </a:p>
        </p:txBody>
      </p:sp>
      <p:sp>
        <p:nvSpPr>
          <p:cNvPr id="4" name="フローチャート : 抜出し 3"/>
          <p:cNvSpPr/>
          <p:nvPr/>
        </p:nvSpPr>
        <p:spPr>
          <a:xfrm rot="5400000">
            <a:off x="4878114" y="2508817"/>
            <a:ext cx="1440000" cy="180020"/>
          </a:xfrm>
          <a:prstGeom prst="flowChartExtra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9" name="正方形/長方形 8"/>
          <p:cNvSpPr/>
          <p:nvPr/>
        </p:nvSpPr>
        <p:spPr>
          <a:xfrm>
            <a:off x="5839221" y="1268760"/>
            <a:ext cx="3053259" cy="2526434"/>
          </a:xfrm>
          <a:prstGeom prst="rect">
            <a:avLst/>
          </a:prstGeom>
          <a:noFill/>
          <a:ln>
            <a:solidFill>
              <a:schemeClr val="tx1"/>
            </a:solidFill>
          </a:ln>
        </p:spPr>
        <p:txBody>
          <a:bodyPr wrap="square" tIns="108000" bIns="108000">
            <a:spAutoFit/>
          </a:bodyPr>
          <a:lstStyle/>
          <a:p>
            <a:pPr algn="ctr">
              <a:lnSpc>
                <a:spcPts val="1800"/>
              </a:lnSpc>
            </a:pPr>
            <a:r>
              <a:rPr lang="ja-JP" altLang="en-US" sz="1400" b="1" dirty="0" smtClean="0">
                <a:latin typeface="Meiryo UI" panose="020B0604030504040204" pitchFamily="50" charset="-128"/>
                <a:ea typeface="Meiryo UI" panose="020B0604030504040204" pitchFamily="50" charset="-128"/>
              </a:rPr>
              <a:t>首都機能のバックアップに係る研究会</a:t>
            </a:r>
            <a:endParaRPr lang="en-US" altLang="ja-JP" sz="1400" b="1" dirty="0" smtClean="0">
              <a:latin typeface="Meiryo UI" panose="020B0604030504040204" pitchFamily="50" charset="-128"/>
              <a:ea typeface="Meiryo UI" panose="020B0604030504040204" pitchFamily="50" charset="-128"/>
            </a:endParaRPr>
          </a:p>
          <a:p>
            <a:pPr algn="ctr">
              <a:lnSpc>
                <a:spcPts val="1800"/>
              </a:lnSpc>
            </a:pPr>
            <a:r>
              <a:rPr lang="ja-JP" altLang="en-US" sz="1400" b="1" dirty="0">
                <a:latin typeface="Meiryo UI" panose="020B0604030504040204" pitchFamily="50" charset="-128"/>
                <a:ea typeface="Meiryo UI" panose="020B0604030504040204" pitchFamily="50" charset="-128"/>
              </a:rPr>
              <a:t>　</a:t>
            </a:r>
            <a:r>
              <a:rPr lang="ja-JP" altLang="en-US" sz="1400" b="1" dirty="0" smtClean="0">
                <a:latin typeface="Meiryo UI" panose="020B0604030504040204" pitchFamily="50" charset="-128"/>
                <a:ea typeface="Meiryo UI" panose="020B0604030504040204" pitchFamily="50" charset="-128"/>
              </a:rPr>
              <a:t>（</a:t>
            </a:r>
            <a:r>
              <a:rPr lang="en-US" altLang="ja-JP" sz="1400" b="1" dirty="0" smtClean="0">
                <a:latin typeface="Meiryo UI" panose="020B0604030504040204" pitchFamily="50" charset="-128"/>
                <a:ea typeface="Meiryo UI" panose="020B0604030504040204" pitchFamily="50" charset="-128"/>
              </a:rPr>
              <a:t>2017.6</a:t>
            </a:r>
            <a:r>
              <a:rPr lang="ja-JP" altLang="en-US" sz="1400" b="1" dirty="0" smtClean="0">
                <a:latin typeface="Meiryo UI" panose="020B0604030504040204" pitchFamily="50" charset="-128"/>
                <a:ea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endParaRPr>
          </a:p>
          <a:p>
            <a:pPr>
              <a:lnSpc>
                <a:spcPts val="1800"/>
              </a:lnSpc>
            </a:pPr>
            <a:endParaRPr lang="en-US" altLang="ja-JP" sz="1400" b="1" dirty="0" smtClean="0">
              <a:latin typeface="Meiryo UI" panose="020B0604030504040204" pitchFamily="50" charset="-128"/>
              <a:ea typeface="Meiryo UI" panose="020B0604030504040204" pitchFamily="50" charset="-128"/>
            </a:endParaRPr>
          </a:p>
          <a:p>
            <a:pPr marL="266700" indent="-266700">
              <a:lnSpc>
                <a:spcPts val="1800"/>
              </a:lnSpc>
              <a:buFont typeface="Wingdings" panose="05000000000000000000" pitchFamily="2" charset="2"/>
              <a:buChar char="Ø"/>
            </a:pPr>
            <a:r>
              <a:rPr lang="ja-JP" altLang="en-US" sz="1400" dirty="0" smtClean="0">
                <a:latin typeface="Meiryo UI" panose="020B0604030504040204" pitchFamily="50" charset="-128"/>
                <a:ea typeface="Meiryo UI" panose="020B0604030504040204" pitchFamily="50" charset="-128"/>
              </a:rPr>
              <a:t>有識者、関西経済連合、関西広域連合及び副首都</a:t>
            </a:r>
            <a:r>
              <a:rPr lang="ja-JP" altLang="en-US" sz="1400" dirty="0">
                <a:latin typeface="Meiryo UI" panose="020B0604030504040204" pitchFamily="50" charset="-128"/>
                <a:ea typeface="Meiryo UI" panose="020B0604030504040204" pitchFamily="50" charset="-128"/>
              </a:rPr>
              <a:t>推進</a:t>
            </a:r>
            <a:r>
              <a:rPr lang="ja-JP" altLang="en-US" sz="1400" dirty="0" smtClean="0">
                <a:latin typeface="Meiryo UI" panose="020B0604030504040204" pitchFamily="50" charset="-128"/>
                <a:ea typeface="Meiryo UI" panose="020B0604030504040204" pitchFamily="50" charset="-128"/>
              </a:rPr>
              <a:t>局と府市関係部局が参加</a:t>
            </a:r>
            <a:endParaRPr lang="en-US" altLang="ja-JP" sz="1400" dirty="0" smtClean="0">
              <a:latin typeface="Meiryo UI" panose="020B0604030504040204" pitchFamily="50" charset="-128"/>
              <a:ea typeface="Meiryo UI" panose="020B0604030504040204" pitchFamily="50" charset="-128"/>
            </a:endParaRPr>
          </a:p>
          <a:p>
            <a:pPr marL="266700" indent="-266700">
              <a:lnSpc>
                <a:spcPts val="1800"/>
              </a:lnSpc>
              <a:buFont typeface="Wingdings" panose="05000000000000000000" pitchFamily="2" charset="2"/>
              <a:buChar char="Ø"/>
            </a:pPr>
            <a:endParaRPr lang="en-US" altLang="ja-JP" sz="1400" dirty="0" smtClean="0">
              <a:latin typeface="Meiryo UI" panose="020B0604030504040204" pitchFamily="50" charset="-128"/>
              <a:ea typeface="Meiryo UI" panose="020B0604030504040204" pitchFamily="50" charset="-128"/>
            </a:endParaRPr>
          </a:p>
          <a:p>
            <a:pPr marL="266700" indent="-266700">
              <a:lnSpc>
                <a:spcPts val="1800"/>
              </a:lnSpc>
              <a:buFont typeface="Wingdings" panose="05000000000000000000" pitchFamily="2" charset="2"/>
              <a:buChar char="Ø"/>
            </a:pPr>
            <a:r>
              <a:rPr lang="ja-JP" altLang="en-US" sz="1400" dirty="0" smtClean="0">
                <a:latin typeface="Meiryo UI" panose="020B0604030504040204" pitchFamily="50" charset="-128"/>
                <a:ea typeface="Meiryo UI" panose="020B0604030504040204" pitchFamily="50" charset="-128"/>
              </a:rPr>
              <a:t>行政分野、経済分野について、大阪・関西の取組み、国への働きかけをテーマに検討</a:t>
            </a:r>
            <a:endParaRPr lang="ja-JP" altLang="en-US" sz="1200" dirty="0">
              <a:latin typeface="Meiryo UI" panose="020B0604030504040204" pitchFamily="50" charset="-128"/>
              <a:ea typeface="Meiryo UI" panose="020B0604030504040204" pitchFamily="50" charset="-128"/>
            </a:endParaRPr>
          </a:p>
        </p:txBody>
      </p:sp>
      <p:sp>
        <p:nvSpPr>
          <p:cNvPr id="16" name="正方形/長方形 15"/>
          <p:cNvSpPr/>
          <p:nvPr/>
        </p:nvSpPr>
        <p:spPr>
          <a:xfrm>
            <a:off x="107504" y="0"/>
            <a:ext cx="8928992" cy="3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副首都化の取組みを支援する仕組みの働きかけ</a:t>
            </a:r>
          </a:p>
        </p:txBody>
      </p:sp>
      <p:sp>
        <p:nvSpPr>
          <p:cNvPr id="5" name="スライド番号プレースホルダー 4"/>
          <p:cNvSpPr>
            <a:spLocks noGrp="1"/>
          </p:cNvSpPr>
          <p:nvPr>
            <p:ph type="sldNum" sz="quarter" idx="12"/>
          </p:nvPr>
        </p:nvSpPr>
        <p:spPr>
          <a:xfrm>
            <a:off x="6974904" y="6520259"/>
            <a:ext cx="2133600" cy="365125"/>
          </a:xfrm>
        </p:spPr>
        <p:txBody>
          <a:bodyPr/>
          <a:lstStyle/>
          <a:p>
            <a:fld id="{D2D8002D-B5B0-4BAC-B1F6-782DDCCE6D9C}" type="slidenum">
              <a:rPr kumimoji="1" lang="ja-JP" altLang="en-US" smtClean="0"/>
              <a:t>11</a:t>
            </a:fld>
            <a:endParaRPr kumimoji="1" lang="ja-JP" altLang="en-US" dirty="0"/>
          </a:p>
        </p:txBody>
      </p:sp>
      <p:sp>
        <p:nvSpPr>
          <p:cNvPr id="17" name="正方形/長方形 16"/>
          <p:cNvSpPr/>
          <p:nvPr/>
        </p:nvSpPr>
        <p:spPr>
          <a:xfrm>
            <a:off x="280442" y="4037491"/>
            <a:ext cx="8640960" cy="2415845"/>
          </a:xfrm>
          <a:prstGeom prst="rect">
            <a:avLst/>
          </a:prstGeom>
        </p:spPr>
        <p:style>
          <a:lnRef idx="2">
            <a:schemeClr val="accent6"/>
          </a:lnRef>
          <a:fillRef idx="1">
            <a:schemeClr val="lt1"/>
          </a:fillRef>
          <a:effectRef idx="0">
            <a:schemeClr val="accent6"/>
          </a:effectRef>
          <a:fontRef idx="minor">
            <a:schemeClr val="dk1"/>
          </a:fontRef>
        </p:style>
        <p:txBody>
          <a:bodyPr tIns="108000" bIns="108000" rtlCol="0" anchor="t" anchorCtr="0"/>
          <a:lstStyle/>
          <a:p>
            <a:pPr>
              <a:lnSpc>
                <a:spcPts val="2600"/>
              </a:lnSpc>
            </a:pP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大阪・関西における首都機能のバックアップについて</a:t>
            </a:r>
            <a:endPar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600"/>
              </a:lnSpc>
            </a:pP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2018.1</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600"/>
              </a:lnSpc>
            </a:pPr>
            <a:endPar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角丸四角形 17"/>
          <p:cNvSpPr/>
          <p:nvPr/>
        </p:nvSpPr>
        <p:spPr>
          <a:xfrm>
            <a:off x="467544" y="4941168"/>
            <a:ext cx="3888432" cy="1390213"/>
          </a:xfrm>
          <a:prstGeom prst="roundRect">
            <a:avLst>
              <a:gd name="adj" fmla="val 5453"/>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政府</a:t>
            </a:r>
            <a:r>
              <a:rPr lang="ja-JP"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・中央省庁のリソースの制約に対し</a:t>
            </a:r>
            <a:r>
              <a:rPr lang="ja-JP"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、国民</a:t>
            </a:r>
            <a:r>
              <a:rPr lang="ja-JP"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全体に対する行政機能の維持のため</a:t>
            </a:r>
            <a:r>
              <a:rPr lang="ja-JP"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ま</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た</a:t>
            </a:r>
            <a:r>
              <a:rPr lang="ja-JP"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首都</a:t>
            </a:r>
            <a:r>
              <a:rPr lang="ja-JP"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の復旧</a:t>
            </a:r>
            <a:r>
              <a:rPr lang="ja-JP"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促進</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にも寄与するため、</a:t>
            </a:r>
            <a:r>
              <a:rPr lang="ja-JP"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・関西が代行や支援を行う必要性や場面を整理し、その役割を果たすための取組みを検討</a:t>
            </a:r>
            <a:r>
              <a:rPr lang="ja-JP"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角丸四角形 18"/>
          <p:cNvSpPr/>
          <p:nvPr/>
        </p:nvSpPr>
        <p:spPr>
          <a:xfrm>
            <a:off x="4716017" y="4941168"/>
            <a:ext cx="3995910" cy="1390213"/>
          </a:xfrm>
          <a:prstGeom prst="roundRect">
            <a:avLst>
              <a:gd name="adj" fmla="val 5453"/>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r>
              <a:rPr lang="ja-JP"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民間の</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更なるバックアップ拠点化や、大阪・関西の行政機関との実効性ある連携体制の構築が進むよう、平時からの取組みも含めて検討・調整を進める。</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角丸四角形 19"/>
          <p:cNvSpPr/>
          <p:nvPr/>
        </p:nvSpPr>
        <p:spPr>
          <a:xfrm>
            <a:off x="611688" y="4869184"/>
            <a:ext cx="1152000" cy="288008"/>
          </a:xfrm>
          <a:prstGeom prst="round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行政分野</a:t>
            </a:r>
            <a:endParaRPr kumimoji="1" lang="ja-JP" altLang="en-US" sz="11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角丸四角形 20"/>
          <p:cNvSpPr/>
          <p:nvPr/>
        </p:nvSpPr>
        <p:spPr>
          <a:xfrm>
            <a:off x="4860032" y="4869184"/>
            <a:ext cx="1152000" cy="288008"/>
          </a:xfrm>
          <a:prstGeom prst="round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経済</a:t>
            </a:r>
            <a:r>
              <a:rPr lang="ja-JP" altLang="en-US" sz="11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分野</a:t>
            </a:r>
            <a:endParaRPr kumimoji="1" lang="ja-JP" altLang="en-US" sz="11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角丸四角形 21"/>
          <p:cNvSpPr/>
          <p:nvPr/>
        </p:nvSpPr>
        <p:spPr>
          <a:xfrm>
            <a:off x="467752" y="4523067"/>
            <a:ext cx="2088024" cy="274085"/>
          </a:xfrm>
          <a:prstGeom prst="roundRect">
            <a:avLst>
              <a:gd name="adj" fmla="val 0"/>
            </a:avLst>
          </a:prstGeom>
          <a:gradFill>
            <a:gsLst>
              <a:gs pos="0">
                <a:schemeClr val="tx2">
                  <a:lumMod val="40000"/>
                  <a:lumOff val="60000"/>
                </a:schemeClr>
              </a:gs>
              <a:gs pos="50000">
                <a:schemeClr val="bg1"/>
              </a:gs>
              <a:gs pos="100000">
                <a:schemeClr val="tx2">
                  <a:lumMod val="40000"/>
                  <a:lumOff val="60000"/>
                </a:schemeClr>
              </a:gs>
            </a:gsLst>
            <a:lin ang="5400000" scaled="0"/>
          </a:gra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■今後の取組み方向</a:t>
            </a:r>
            <a:r>
              <a:rPr lang="ja-JP" altLang="en-US" sz="12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案）</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4074382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正方形/長方形 21"/>
          <p:cNvSpPr/>
          <p:nvPr/>
        </p:nvSpPr>
        <p:spPr>
          <a:xfrm>
            <a:off x="251520" y="2252918"/>
            <a:ext cx="4680000" cy="5652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spcCol="360000" rtlCol="0" anchor="t" anchorCtr="0"/>
          <a:lstStyle/>
          <a:p>
            <a:pPr>
              <a:lnSpc>
                <a:spcPct val="110000"/>
              </a:lnSpc>
            </a:pP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副首都・大阪</a:t>
            </a: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の発展を加速させるインパクト＞</a:t>
            </a:r>
            <a:endParaRPr lang="en-US" altLang="ja-JP"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10000"/>
              </a:lnSpc>
              <a:spcBef>
                <a:spcPts val="600"/>
              </a:spcBef>
            </a:pPr>
            <a:r>
              <a:rPr lang="en-US" altLang="ja-JP"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日本万国博覧会の開催</a:t>
            </a:r>
            <a:r>
              <a:rPr lang="en-US" altLang="ja-JP"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a:lnSpc>
                <a:spcPct val="110000"/>
              </a:lnSpc>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BIE</a:t>
            </a:r>
            <a:r>
              <a:rPr lang="ja-JP" altLang="en-US" sz="1050" b="1"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への</a:t>
            </a: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立候補</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申請文書提出</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(2017.</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９</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a:lnSpc>
                <a:spcPct val="110000"/>
              </a:lnSpc>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BIE</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調査団</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来日</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(2018.2~3</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予定</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a:lnSpc>
                <a:spcPct val="110000"/>
              </a:lnSpc>
              <a:spcBef>
                <a:spcPts val="600"/>
              </a:spcBef>
            </a:pPr>
            <a:r>
              <a:rPr lang="en-US" altLang="ja-JP"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統合型リゾート（</a:t>
            </a:r>
            <a:r>
              <a:rPr lang="en-US" altLang="ja-JP"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の立地推進</a:t>
            </a:r>
            <a:r>
              <a:rPr lang="en-US" altLang="ja-JP"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a:lnSpc>
                <a:spcPct val="110000"/>
              </a:lnSpc>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・府市で</a:t>
            </a:r>
            <a:r>
              <a:rPr lang="en-US" altLang="ja-JP"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推進会議</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立上げ</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2017.3</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10000"/>
              </a:lnSpc>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r>
              <a:rPr lang="en-US" altLang="ja-JP"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基本構想（案）・中間骨子</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取りまとめ</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(2017.8)</a:t>
            </a:r>
          </a:p>
          <a:p>
            <a:pPr>
              <a:lnSpc>
                <a:spcPct val="110000"/>
              </a:lnSpc>
            </a:pP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10000"/>
              </a:lnSpc>
            </a:pP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10000"/>
              </a:lnSpc>
            </a:pP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◆産業・技術力（健康・長寿を基軸とした新たな価値の創出）</a:t>
            </a:r>
          </a:p>
          <a:p>
            <a:pPr>
              <a:lnSpc>
                <a:spcPct val="110000"/>
              </a:lnSpc>
            </a:pP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◇世界トップクラスのライフサイエンスクラスター形成</a:t>
            </a:r>
            <a:endParaRPr lang="en-US" altLang="ja-JP"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10000"/>
              </a:lnSpc>
            </a:pP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　ものづくりの基盤を活かしたイノベーション促進</a:t>
            </a:r>
          </a:p>
          <a:p>
            <a:pPr>
              <a:lnSpc>
                <a:spcPct val="110000"/>
              </a:lnSpc>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大阪国際がんセンターのオープン</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(2017.3)</a:t>
            </a:r>
          </a:p>
          <a:p>
            <a:pPr>
              <a:lnSpc>
                <a:spcPct val="110000"/>
              </a:lnSpc>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・大阪重粒子線センター（仮称）のオープン</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2018.3</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予定</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a:lnSpc>
                <a:spcPct val="110000"/>
              </a:lnSpc>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健都イノベーションパーク初</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の優先交渉権者が決定（</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2017.3</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10000"/>
              </a:lnSpc>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中之島４丁目に</a:t>
            </a: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おける未来医療国際拠点基本計画（素案）</a:t>
            </a:r>
            <a:endParaRPr lang="en-US" altLang="ja-JP"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10000"/>
              </a:lnSpc>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取りまとめ（</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2017.7</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10000"/>
              </a:lnSpc>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b="1"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IoT</a:t>
            </a:r>
            <a:r>
              <a:rPr lang="ja-JP" altLang="en-US" sz="1050" b="1"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AI</a:t>
            </a:r>
            <a:r>
              <a:rPr lang="ja-JP" altLang="en-US" sz="1050" b="1"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ロボット技術、</a:t>
            </a: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ビッグデータ</a:t>
            </a: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等</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の活用</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p:nvPr/>
        </p:nvSpPr>
        <p:spPr>
          <a:xfrm>
            <a:off x="2087504" y="24836"/>
            <a:ext cx="5400000" cy="3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機能面の主な動き</a:t>
            </a:r>
            <a:endParaRPr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4572000" y="2252918"/>
            <a:ext cx="4752528" cy="51839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spcCol="360000" rtlCol="0" anchor="t" anchorCtr="0"/>
          <a:lstStyle/>
          <a:p>
            <a:pPr>
              <a:lnSpc>
                <a:spcPct val="110000"/>
              </a:lnSpc>
            </a:pP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資本力（世界水準の都市ブランドの確立）</a:t>
            </a:r>
          </a:p>
          <a:p>
            <a:pPr>
              <a:lnSpc>
                <a:spcPct val="110000"/>
              </a:lnSpc>
            </a:pP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◇世界に誇れる都市空間の</a:t>
            </a: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創造</a:t>
            </a:r>
            <a:endParaRPr lang="en-US" altLang="ja-JP"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10000"/>
              </a:lnSpc>
            </a:pP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／◇世界的な創造都市、国際エンターテイメント都市の確立　</a:t>
            </a:r>
          </a:p>
          <a:p>
            <a:pPr>
              <a:lnSpc>
                <a:spcPct val="110000"/>
              </a:lnSpc>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・うめきた</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２期開発事業者募集</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の開始</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2017.12)</a:t>
            </a:r>
          </a:p>
          <a:p>
            <a:pPr>
              <a:lnSpc>
                <a:spcPct val="110000"/>
              </a:lnSpc>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夢洲まちづくり構想</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策定（</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2017.8</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50" strike="sngStrike"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nSpc>
                <a:spcPct val="110000"/>
              </a:lnSpc>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・国道</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480</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号・</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第二阪和</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国道開通</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(2017.4)</a:t>
            </a:r>
          </a:p>
          <a:p>
            <a:pPr>
              <a:lnSpc>
                <a:spcPct val="110000"/>
              </a:lnSpc>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ナイトカルチャー</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の発掘・創出事業</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2017.11</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50" strike="sngStrike"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nSpc>
                <a:spcPct val="110000"/>
              </a:lnSpc>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大阪城</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公園に</a:t>
            </a:r>
            <a:r>
              <a:rPr lang="en-US" altLang="ja-JP"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JO-TERRACE</a:t>
            </a: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OSAKA</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オープン</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2017.6)</a:t>
            </a:r>
          </a:p>
          <a:p>
            <a:pPr>
              <a:lnSpc>
                <a:spcPct val="110000"/>
              </a:lnSpc>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MIRAIZA OSAKA-JO</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オープン</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2017.10</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a:lnSpc>
                <a:spcPct val="110000"/>
              </a:lnSpc>
            </a:pP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・御堂筋における社会実験（</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2017.11</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50" strike="sngStrike"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nSpc>
                <a:spcPct val="110000"/>
              </a:lnSpc>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百舌鳥・古市古墳群</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の世界文化遺産推薦候補決定</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(2017.7)</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10000"/>
              </a:lnSpc>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太陽の塔</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内部の常時公開（</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2018.3</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予定）　</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10000"/>
              </a:lnSpc>
            </a:pPr>
            <a:endPar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10000"/>
              </a:lnSpc>
            </a:pP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人材力</a:t>
            </a: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（内外から多様</a:t>
            </a: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なプレーヤーが集い、活躍する場の創出）</a:t>
            </a:r>
          </a:p>
          <a:p>
            <a:pPr>
              <a:lnSpc>
                <a:spcPct val="110000"/>
              </a:lnSpc>
            </a:pP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◇多様な人材が活躍できるオープンでチャレンジングな環境</a:t>
            </a: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整備</a:t>
            </a:r>
            <a:endParaRPr lang="en-US" altLang="ja-JP"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10000"/>
              </a:lnSpc>
            </a:pP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／◇民間</a:t>
            </a: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活動促進の</a:t>
            </a: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仕組みづくり</a:t>
            </a:r>
            <a:endPar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10000"/>
              </a:lnSpc>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公設民営学校（国際バカロレア等）の</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2019</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月開校</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向けて</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10000"/>
              </a:lnSpc>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管理</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法人決定</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(2017.5</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050" strike="sngStrike"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nSpc>
                <a:spcPct val="110000"/>
              </a:lnSpc>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OSAKA</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しごとフィールドをリニューアル</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(2017.5)</a:t>
            </a:r>
          </a:p>
          <a:p>
            <a:pPr>
              <a:lnSpc>
                <a:spcPct val="110000"/>
              </a:lnSpc>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求職者の就業と企業の人材確保両面で支援を充実</a:t>
            </a:r>
          </a:p>
          <a:p>
            <a:pPr>
              <a:lnSpc>
                <a:spcPct val="110000"/>
              </a:lnSpc>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・大学や企業等と</a:t>
            </a: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の包括連携協定</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締結</a:t>
            </a:r>
            <a:endPar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10000"/>
              </a:lnSpc>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府　</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28</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39</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社、</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大学）　市　</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32</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18</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社、</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14</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大学</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a:lnSpc>
                <a:spcPct val="110000"/>
              </a:lnSpc>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「民都･大阪」フィランソロピー会議</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の設置に向けた</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検討</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2017.4</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a:lnSpc>
                <a:spcPct val="110000"/>
              </a:lnSpc>
            </a:pPr>
            <a:endPar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116063" y="188640"/>
            <a:ext cx="8920433" cy="63557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numCol="2" spcCol="360000" rtlCol="0" anchor="t" anchorCtr="0"/>
          <a:lstStyle/>
          <a:p>
            <a:pPr>
              <a:lnSpc>
                <a:spcPct val="125000"/>
              </a:lnSpc>
            </a:pP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ct val="125000"/>
              </a:lnSpc>
            </a:pP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p:cNvSpPr txBox="1"/>
          <p:nvPr/>
        </p:nvSpPr>
        <p:spPr>
          <a:xfrm>
            <a:off x="251520" y="404664"/>
            <a:ext cx="8640960" cy="1600438"/>
          </a:xfrm>
          <a:prstGeom prst="rect">
            <a:avLst/>
          </a:prstGeom>
          <a:noFill/>
        </p:spPr>
        <p:txBody>
          <a:bodyPr wrap="square" rtlCol="0">
            <a:spAutoFit/>
          </a:bodyPr>
          <a:lstStyle/>
          <a:p>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足下では</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、好調なインバウンドに加え、雇用状況の改善や都心部の地価上昇などの経済指標</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で明るい</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兆しが見える中で、将来の成長基盤として、うめきた</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2</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期、夢洲、中之島、健都など</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、イノベーション</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を生み出す新たな拠点の構想・計画の具体化が進んでいる。</a:t>
            </a:r>
          </a:p>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また、大阪城公園の新施設をはじめ、規制改革やストック活用等により、民間の力を</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活かしたまちづくり</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も活発に推移している。</a:t>
            </a:r>
          </a:p>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さらには、</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日本万国博覧会の開催誘致や統合型リゾート（</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IR</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）の立地推進など、大阪・</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関西の</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発展に大きなインパクトを与える</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プロジェクト</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実現</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に向けて着実に歩みを進めている。</a:t>
            </a:r>
          </a:p>
        </p:txBody>
      </p:sp>
      <p:sp>
        <p:nvSpPr>
          <p:cNvPr id="19" name="正方形/長方形 18"/>
          <p:cNvSpPr/>
          <p:nvPr/>
        </p:nvSpPr>
        <p:spPr>
          <a:xfrm>
            <a:off x="1547664" y="28243"/>
            <a:ext cx="6039211" cy="372883"/>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副首都として発展するための取組み（</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経済成長面</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13" name="正方形/長方形 12"/>
          <p:cNvSpPr/>
          <p:nvPr/>
        </p:nvSpPr>
        <p:spPr>
          <a:xfrm>
            <a:off x="251520" y="2060848"/>
            <a:ext cx="8640960" cy="19207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経済</a:t>
            </a:r>
            <a:r>
              <a:rPr lang="ja-JP" altLang="en-US" sz="1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成長</a:t>
            </a:r>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面の主な動き</a:t>
            </a:r>
            <a:endParaRPr lang="ja-JP" altLang="en-US" sz="1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a:xfrm>
            <a:off x="6947084" y="6544356"/>
            <a:ext cx="2133600" cy="365125"/>
          </a:xfrm>
        </p:spPr>
        <p:txBody>
          <a:bodyPr/>
          <a:lstStyle/>
          <a:p>
            <a:fld id="{D2D8002D-B5B0-4BAC-B1F6-782DDCCE6D9C}" type="slidenum">
              <a:rPr kumimoji="1" lang="ja-JP" altLang="en-US" smtClean="0"/>
              <a:t>12</a:t>
            </a:fld>
            <a:endParaRPr kumimoji="1" lang="ja-JP" altLang="en-US" dirty="0"/>
          </a:p>
        </p:txBody>
      </p:sp>
    </p:spTree>
    <p:extLst>
      <p:ext uri="{BB962C8B-B14F-4D97-AF65-F5344CB8AC3E}">
        <p14:creationId xmlns:p14="http://schemas.microsoft.com/office/powerpoint/2010/main" val="21333963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115716" y="1340768"/>
            <a:ext cx="8848772" cy="4392000"/>
          </a:xfrm>
          <a:prstGeom prst="rect">
            <a:avLst/>
          </a:prstGeom>
          <a:noFill/>
          <a:ln w="254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正方形/長方形 34"/>
          <p:cNvSpPr/>
          <p:nvPr/>
        </p:nvSpPr>
        <p:spPr>
          <a:xfrm>
            <a:off x="179512" y="1340768"/>
            <a:ext cx="3272050" cy="400110"/>
          </a:xfrm>
          <a:prstGeom prst="rect">
            <a:avLst/>
          </a:prstGeom>
        </p:spPr>
        <p:txBody>
          <a:bodyPr wrap="none">
            <a:spAutoFit/>
          </a:bodyPr>
          <a:lstStyle/>
          <a:p>
            <a:pPr>
              <a:lnSpc>
                <a:spcPct val="125000"/>
              </a:lnSpc>
            </a:pP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◇ビッド・ドシエ（立候補申請文書）</a:t>
            </a:r>
            <a:endPar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38" name="図形 2"/>
          <p:cNvPicPr>
            <a:picLocks noChangeAspect="1"/>
          </p:cNvPicPr>
          <p:nvPr/>
        </p:nvPicPr>
        <p:blipFill>
          <a:blip r:embed="rId3" cstate="email">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a:ext>
            </a:extLst>
          </a:blip>
          <a:stretch>
            <a:fillRect/>
          </a:stretch>
        </p:blipFill>
        <p:spPr>
          <a:xfrm>
            <a:off x="3783086" y="2772824"/>
            <a:ext cx="1923494" cy="1448264"/>
          </a:xfrm>
          <a:prstGeom prst="rect">
            <a:avLst/>
          </a:prstGeom>
        </p:spPr>
      </p:pic>
      <p:sp>
        <p:nvSpPr>
          <p:cNvPr id="21" name="角丸四角形 20"/>
          <p:cNvSpPr/>
          <p:nvPr/>
        </p:nvSpPr>
        <p:spPr>
          <a:xfrm>
            <a:off x="107504" y="476752"/>
            <a:ext cx="8928992" cy="720000"/>
          </a:xfrm>
          <a:prstGeom prst="roundRect">
            <a:avLst/>
          </a:prstGeom>
          <a:noFill/>
          <a:ln w="38100" cmpd="db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85725"/>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日本万博の実現に向けて政府が</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ビッド・</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ドシエを提出。大阪では、万博誘致の機会</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を逃すこと</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なく、オール</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大阪で共通の目標に</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向かって誘致</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活動を展開。</a:t>
            </a:r>
            <a:endParaRPr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051" name="Picture 3"/>
          <p:cNvPicPr>
            <a:picLocks noChangeAspect="1" noChangeArrowheads="1"/>
          </p:cNvPicPr>
          <p:nvPr/>
        </p:nvPicPr>
        <p:blipFill>
          <a:blip r:embed="rId5" cstate="email">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a:ext>
            </a:extLst>
          </a:blip>
          <a:srcRect/>
          <a:stretch>
            <a:fillRect/>
          </a:stretch>
        </p:blipFill>
        <p:spPr bwMode="auto">
          <a:xfrm>
            <a:off x="392511" y="2179316"/>
            <a:ext cx="3315393" cy="20417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正方形/長方形 2"/>
          <p:cNvSpPr/>
          <p:nvPr/>
        </p:nvSpPr>
        <p:spPr>
          <a:xfrm>
            <a:off x="395536" y="1628800"/>
            <a:ext cx="5994856" cy="553998"/>
          </a:xfrm>
          <a:prstGeom prst="rect">
            <a:avLst/>
          </a:prstGeom>
        </p:spPr>
        <p:txBody>
          <a:bodyPr wrap="square">
            <a:spAutoFit/>
          </a:bodyPr>
          <a:lstStyle/>
          <a:p>
            <a:pPr>
              <a:lnSpc>
                <a:spcPts val="1800"/>
              </a:lnSpc>
            </a:pPr>
            <a:r>
              <a:rPr lang="ja-JP" altLang="en-US" sz="1400" dirty="0" smtClean="0">
                <a:solidFill>
                  <a:prstClr val="black"/>
                </a:solidFill>
                <a:latin typeface="Meiryo UI" panose="020B0604030504040204" pitchFamily="50" charset="-128"/>
                <a:ea typeface="Meiryo UI" panose="020B0604030504040204" pitchFamily="50" charset="-128"/>
              </a:rPr>
              <a:t>テーマ</a:t>
            </a:r>
            <a:r>
              <a:rPr lang="ja-JP" altLang="en-US" sz="1400" dirty="0">
                <a:solidFill>
                  <a:prstClr val="black"/>
                </a:solidFill>
                <a:latin typeface="Meiryo UI" panose="020B0604030504040204" pitchFamily="50" charset="-128"/>
                <a:ea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rPr>
              <a:t>　　</a:t>
            </a:r>
            <a:r>
              <a:rPr lang="ja-JP" altLang="en-US" sz="1400" b="1" dirty="0" smtClean="0">
                <a:solidFill>
                  <a:prstClr val="black"/>
                </a:solidFill>
                <a:latin typeface="Meiryo UI" panose="020B0604030504040204" pitchFamily="50" charset="-128"/>
                <a:ea typeface="Meiryo UI" panose="020B0604030504040204" pitchFamily="50" charset="-128"/>
              </a:rPr>
              <a:t>いのち</a:t>
            </a:r>
            <a:r>
              <a:rPr lang="ja-JP" altLang="en-US" sz="1400" b="1" dirty="0">
                <a:solidFill>
                  <a:prstClr val="black"/>
                </a:solidFill>
                <a:latin typeface="Meiryo UI" panose="020B0604030504040204" pitchFamily="50" charset="-128"/>
                <a:ea typeface="Meiryo UI" panose="020B0604030504040204" pitchFamily="50" charset="-128"/>
              </a:rPr>
              <a:t>輝く未来社会のデザイン </a:t>
            </a:r>
            <a:r>
              <a:rPr lang="ja-JP" altLang="en-US" sz="1400" b="1" dirty="0" smtClean="0">
                <a:solidFill>
                  <a:prstClr val="black"/>
                </a:solidFill>
                <a:latin typeface="Meiryo UI" panose="020B0604030504040204" pitchFamily="50" charset="-128"/>
                <a:ea typeface="Meiryo UI" panose="020B0604030504040204" pitchFamily="50" charset="-128"/>
              </a:rPr>
              <a:t>　</a:t>
            </a:r>
            <a:r>
              <a:rPr lang="ja-JP" altLang="en-US" sz="1200" spc="-100" dirty="0" smtClean="0">
                <a:solidFill>
                  <a:prstClr val="black"/>
                </a:solidFill>
                <a:latin typeface="Meiryo UI" panose="020B0604030504040204" pitchFamily="50" charset="-128"/>
                <a:ea typeface="Meiryo UI" panose="020B0604030504040204" pitchFamily="50" charset="-128"/>
              </a:rPr>
              <a:t>“</a:t>
            </a:r>
            <a:r>
              <a:rPr lang="en-US" altLang="ja-JP" sz="1200" spc="-100" dirty="0" smtClean="0">
                <a:solidFill>
                  <a:prstClr val="black"/>
                </a:solidFill>
                <a:latin typeface="Meiryo UI" panose="020B0604030504040204" pitchFamily="50" charset="-128"/>
                <a:ea typeface="Meiryo UI" panose="020B0604030504040204" pitchFamily="50" charset="-128"/>
              </a:rPr>
              <a:t>Designing </a:t>
            </a:r>
            <a:r>
              <a:rPr lang="en-US" altLang="ja-JP" sz="1200" spc="-100" dirty="0">
                <a:solidFill>
                  <a:prstClr val="black"/>
                </a:solidFill>
                <a:latin typeface="Meiryo UI" panose="020B0604030504040204" pitchFamily="50" charset="-128"/>
                <a:ea typeface="Meiryo UI" panose="020B0604030504040204" pitchFamily="50" charset="-128"/>
              </a:rPr>
              <a:t>Future </a:t>
            </a:r>
            <a:r>
              <a:rPr lang="en-US" altLang="ja-JP" sz="1200" spc="-100" dirty="0" smtClean="0">
                <a:solidFill>
                  <a:prstClr val="black"/>
                </a:solidFill>
                <a:latin typeface="Meiryo UI" panose="020B0604030504040204" pitchFamily="50" charset="-128"/>
                <a:ea typeface="Meiryo UI" panose="020B0604030504040204" pitchFamily="50" charset="-128"/>
              </a:rPr>
              <a:t>Society</a:t>
            </a:r>
            <a:r>
              <a:rPr lang="ja-JP" altLang="en-US" sz="1200" spc="-100" dirty="0" smtClean="0">
                <a:solidFill>
                  <a:prstClr val="black"/>
                </a:solidFill>
                <a:latin typeface="Meiryo UI" panose="020B0604030504040204" pitchFamily="50" charset="-128"/>
                <a:ea typeface="Meiryo UI" panose="020B0604030504040204" pitchFamily="50" charset="-128"/>
              </a:rPr>
              <a:t>　</a:t>
            </a:r>
            <a:r>
              <a:rPr lang="en-US" altLang="ja-JP" sz="1200" spc="-100" dirty="0" smtClean="0">
                <a:solidFill>
                  <a:prstClr val="black"/>
                </a:solidFill>
                <a:latin typeface="Meiryo UI" panose="020B0604030504040204" pitchFamily="50" charset="-128"/>
                <a:ea typeface="Meiryo UI" panose="020B0604030504040204" pitchFamily="50" charset="-128"/>
              </a:rPr>
              <a:t>for </a:t>
            </a:r>
            <a:r>
              <a:rPr lang="en-US" altLang="ja-JP" sz="1200" spc="-100" dirty="0">
                <a:solidFill>
                  <a:prstClr val="black"/>
                </a:solidFill>
                <a:latin typeface="Meiryo UI" panose="020B0604030504040204" pitchFamily="50" charset="-128"/>
                <a:ea typeface="Meiryo UI" panose="020B0604030504040204" pitchFamily="50" charset="-128"/>
              </a:rPr>
              <a:t>Our </a:t>
            </a:r>
            <a:r>
              <a:rPr lang="en-US" altLang="ja-JP" sz="1200" spc="-100" dirty="0" smtClean="0">
                <a:solidFill>
                  <a:prstClr val="black"/>
                </a:solidFill>
                <a:latin typeface="Meiryo UI" panose="020B0604030504040204" pitchFamily="50" charset="-128"/>
                <a:ea typeface="Meiryo UI" panose="020B0604030504040204" pitchFamily="50" charset="-128"/>
              </a:rPr>
              <a:t>Lives</a:t>
            </a:r>
            <a:r>
              <a:rPr lang="ja-JP" altLang="en-US" sz="1200" spc="-100" dirty="0" smtClean="0">
                <a:solidFill>
                  <a:prstClr val="black"/>
                </a:solidFill>
                <a:latin typeface="Meiryo UI" panose="020B0604030504040204" pitchFamily="50" charset="-128"/>
                <a:ea typeface="Meiryo UI" panose="020B0604030504040204" pitchFamily="50" charset="-128"/>
              </a:rPr>
              <a:t>”</a:t>
            </a:r>
            <a:endParaRPr lang="en-US" altLang="ja-JP" sz="1200" spc="-100" dirty="0" smtClean="0">
              <a:solidFill>
                <a:prstClr val="black"/>
              </a:solidFill>
              <a:latin typeface="Meiryo UI" panose="020B0604030504040204" pitchFamily="50" charset="-128"/>
              <a:ea typeface="Meiryo UI" panose="020B0604030504040204" pitchFamily="50" charset="-128"/>
            </a:endParaRPr>
          </a:p>
          <a:p>
            <a:pPr>
              <a:lnSpc>
                <a:spcPts val="1800"/>
              </a:lnSpc>
            </a:pPr>
            <a:r>
              <a:rPr lang="ja-JP" altLang="en-US" sz="1400" dirty="0" smtClean="0">
                <a:solidFill>
                  <a:prstClr val="black"/>
                </a:solidFill>
                <a:latin typeface="Meiryo UI" panose="020B0604030504040204" pitchFamily="50" charset="-128"/>
                <a:ea typeface="Meiryo UI" panose="020B0604030504040204" pitchFamily="50" charset="-128"/>
              </a:rPr>
              <a:t>コンセプト　</a:t>
            </a:r>
            <a:r>
              <a:rPr lang="ja-JP" altLang="en-US" sz="1400" b="1" dirty="0" smtClean="0">
                <a:solidFill>
                  <a:prstClr val="black"/>
                </a:solidFill>
                <a:latin typeface="Meiryo UI" panose="020B0604030504040204" pitchFamily="50" charset="-128"/>
                <a:ea typeface="Meiryo UI" panose="020B0604030504040204" pitchFamily="50" charset="-128"/>
              </a:rPr>
              <a:t>未来</a:t>
            </a:r>
            <a:r>
              <a:rPr lang="ja-JP" altLang="en-US" sz="1400" b="1" dirty="0">
                <a:solidFill>
                  <a:prstClr val="black"/>
                </a:solidFill>
                <a:latin typeface="Meiryo UI" panose="020B0604030504040204" pitchFamily="50" charset="-128"/>
                <a:ea typeface="Meiryo UI" panose="020B0604030504040204" pitchFamily="50" charset="-128"/>
              </a:rPr>
              <a:t>社会の</a:t>
            </a:r>
            <a:r>
              <a:rPr lang="ja-JP" altLang="en-US" sz="1400" b="1" dirty="0" smtClean="0">
                <a:solidFill>
                  <a:prstClr val="black"/>
                </a:solidFill>
                <a:latin typeface="Meiryo UI" panose="020B0604030504040204" pitchFamily="50" charset="-128"/>
                <a:ea typeface="Meiryo UI" panose="020B0604030504040204" pitchFamily="50" charset="-128"/>
              </a:rPr>
              <a:t>実験場　</a:t>
            </a:r>
            <a:r>
              <a:rPr lang="ja-JP" altLang="en-US" sz="1200" spc="-100" dirty="0" smtClean="0">
                <a:solidFill>
                  <a:prstClr val="black"/>
                </a:solidFill>
                <a:latin typeface="Meiryo UI" panose="020B0604030504040204" pitchFamily="50" charset="-128"/>
                <a:ea typeface="Meiryo UI" panose="020B0604030504040204" pitchFamily="50" charset="-128"/>
              </a:rPr>
              <a:t>“</a:t>
            </a:r>
            <a:r>
              <a:rPr lang="en-US" altLang="ja-JP" sz="1200" spc="-100" dirty="0">
                <a:solidFill>
                  <a:prstClr val="black"/>
                </a:solidFill>
                <a:latin typeface="Meiryo UI" panose="020B0604030504040204" pitchFamily="50" charset="-128"/>
                <a:ea typeface="Meiryo UI" panose="020B0604030504040204" pitchFamily="50" charset="-128"/>
              </a:rPr>
              <a:t>People’s Living Lab</a:t>
            </a:r>
            <a:r>
              <a:rPr lang="en-US" altLang="ja-JP" sz="1200" spc="-100" dirty="0" smtClean="0">
                <a:solidFill>
                  <a:prstClr val="black"/>
                </a:solidFill>
                <a:latin typeface="Meiryo UI" panose="020B0604030504040204" pitchFamily="50" charset="-128"/>
                <a:ea typeface="Meiryo UI" panose="020B0604030504040204" pitchFamily="50" charset="-128"/>
              </a:rPr>
              <a:t>“</a:t>
            </a:r>
            <a:endParaRPr lang="en-US" altLang="ja-JP" sz="1200" spc="-100" dirty="0">
              <a:solidFill>
                <a:prstClr val="black"/>
              </a:solidFill>
              <a:latin typeface="Meiryo UI" panose="020B0604030504040204" pitchFamily="50" charset="-128"/>
              <a:ea typeface="Meiryo UI" panose="020B0604030504040204" pitchFamily="50" charset="-128"/>
            </a:endParaRPr>
          </a:p>
        </p:txBody>
      </p:sp>
      <p:pic>
        <p:nvPicPr>
          <p:cNvPr id="2052" name="Picture 4"/>
          <p:cNvPicPr>
            <a:picLocks noChangeAspect="1" noChangeArrowheads="1"/>
          </p:cNvPicPr>
          <p:nvPr/>
        </p:nvPicPr>
        <p:blipFill>
          <a:blip r:embed="rId7" cstate="email">
            <a:extLst>
              <a:ext uri="{BEBA8EAE-BF5A-486C-A8C5-ECC9F3942E4B}">
                <a14:imgProps xmlns:a14="http://schemas.microsoft.com/office/drawing/2010/main">
                  <a14:imgLayer r:embed="rId8">
                    <a14:imgEffect>
                      <a14:sharpenSoften amount="25000"/>
                    </a14:imgEffect>
                  </a14:imgLayer>
                </a14:imgProps>
              </a:ext>
              <a:ext uri="{28A0092B-C50C-407E-A947-70E740481C1C}">
                <a14:useLocalDpi xmlns:a14="http://schemas.microsoft.com/office/drawing/2010/main"/>
              </a:ext>
            </a:extLst>
          </a:blip>
          <a:srcRect/>
          <a:stretch>
            <a:fillRect/>
          </a:stretch>
        </p:blipFill>
        <p:spPr bwMode="auto">
          <a:xfrm>
            <a:off x="5805554" y="3096030"/>
            <a:ext cx="3059960" cy="11250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正方形/長方形 24"/>
          <p:cNvSpPr/>
          <p:nvPr/>
        </p:nvSpPr>
        <p:spPr>
          <a:xfrm>
            <a:off x="1666022" y="6016987"/>
            <a:ext cx="4724370" cy="338554"/>
          </a:xfrm>
          <a:prstGeom prst="rect">
            <a:avLst/>
          </a:prstGeom>
        </p:spPr>
        <p:txBody>
          <a:bodyPr wrap="none">
            <a:spAutoFit/>
          </a:bodyPr>
          <a:lstStyle/>
          <a:p>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◇大阪から「いのち輝く未来社会」をめざすビジョン</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案</a:t>
            </a:r>
            <a:r>
              <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p:txBody>
      </p:sp>
      <p:grpSp>
        <p:nvGrpSpPr>
          <p:cNvPr id="14" name="グループ化 13"/>
          <p:cNvGrpSpPr/>
          <p:nvPr/>
        </p:nvGrpSpPr>
        <p:grpSpPr>
          <a:xfrm>
            <a:off x="6084168" y="4509120"/>
            <a:ext cx="2763805" cy="1096401"/>
            <a:chOff x="6258220" y="4587963"/>
            <a:chExt cx="2645095" cy="729526"/>
          </a:xfrm>
        </p:grpSpPr>
        <p:sp>
          <p:nvSpPr>
            <p:cNvPr id="26" name="正方形/長方形 25"/>
            <p:cNvSpPr/>
            <p:nvPr/>
          </p:nvSpPr>
          <p:spPr>
            <a:xfrm>
              <a:off x="6281141" y="4597489"/>
              <a:ext cx="2622174" cy="72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ja-JP" altLang="en-US" sz="1400" spc="-3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今後、</a:t>
              </a:r>
              <a:r>
                <a:rPr lang="en-US" altLang="ja-JP" sz="1400" spc="-3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BIE</a:t>
              </a:r>
              <a:r>
                <a:rPr lang="ja-JP" altLang="en-US" sz="1400" spc="-3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の現地視察等を経て</a:t>
              </a:r>
              <a:endParaRPr lang="en-US" altLang="ja-JP" sz="1400" spc="-3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400" b="1" spc="-3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2018</a:t>
              </a:r>
              <a:r>
                <a:rPr lang="ja-JP" altLang="en-US" sz="1400" b="1" spc="-3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spc="-3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lang="ja-JP" altLang="en-US" sz="1400" b="1" spc="-3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月の</a:t>
              </a:r>
              <a:r>
                <a:rPr lang="en-US" altLang="ja-JP" sz="1400" b="1" spc="-3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BIE</a:t>
              </a:r>
              <a:r>
                <a:rPr lang="ja-JP" altLang="en-US" sz="1400" b="1" spc="-3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総会において最終</a:t>
              </a:r>
              <a:r>
                <a:rPr lang="ja-JP" altLang="en-US" sz="1400" b="1" spc="-3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プレゼンテーション、投票により</a:t>
              </a:r>
              <a:endParaRPr lang="en-US" altLang="ja-JP" sz="1400" b="1" spc="-3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spc="-3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開催地決定</a:t>
              </a:r>
              <a:endParaRPr lang="en-US" altLang="ja-JP" sz="1400" b="1" spc="-3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ホームベース 30"/>
            <p:cNvSpPr/>
            <p:nvPr/>
          </p:nvSpPr>
          <p:spPr>
            <a:xfrm>
              <a:off x="6258220" y="4587963"/>
              <a:ext cx="2645095" cy="720000"/>
            </a:xfrm>
            <a:prstGeom prst="homePlate">
              <a:avLst>
                <a:gd name="adj" fmla="val 3206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grpSp>
      <p:grpSp>
        <p:nvGrpSpPr>
          <p:cNvPr id="13" name="グループ化 12"/>
          <p:cNvGrpSpPr/>
          <p:nvPr/>
        </p:nvGrpSpPr>
        <p:grpSpPr>
          <a:xfrm>
            <a:off x="392511" y="4267475"/>
            <a:ext cx="5896443" cy="1328522"/>
            <a:chOff x="392511" y="4570571"/>
            <a:chExt cx="5896443" cy="737393"/>
          </a:xfrm>
        </p:grpSpPr>
        <p:sp>
          <p:nvSpPr>
            <p:cNvPr id="11" name="ホームベース 10"/>
            <p:cNvSpPr/>
            <p:nvPr/>
          </p:nvSpPr>
          <p:spPr>
            <a:xfrm>
              <a:off x="392511" y="4587964"/>
              <a:ext cx="5619649" cy="720000"/>
            </a:xfrm>
            <a:prstGeom prst="homePlate">
              <a:avLst>
                <a:gd name="adj" fmla="val 3318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pc="-30">
                <a:solidFill>
                  <a:schemeClr val="tx1"/>
                </a:solidFill>
              </a:endParaRPr>
            </a:p>
          </p:txBody>
        </p:sp>
        <p:sp>
          <p:nvSpPr>
            <p:cNvPr id="18" name="正方形/長方形 17"/>
            <p:cNvSpPr/>
            <p:nvPr/>
          </p:nvSpPr>
          <p:spPr>
            <a:xfrm>
              <a:off x="395535" y="4570571"/>
              <a:ext cx="5893419" cy="7373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altLang="ja-JP" sz="1400" spc="-3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2017.3</a:t>
              </a:r>
              <a:r>
                <a:rPr lang="ja-JP" altLang="en-US" sz="1400" spc="-3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spc="-3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b="1" spc="-3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400" b="1" spc="-3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日本万国博覧会誘致委員会」設立</a:t>
              </a:r>
              <a:endParaRPr lang="en-US" altLang="ja-JP" sz="1400" b="1" spc="-3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400" spc="-3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2017.4</a:t>
              </a:r>
              <a:r>
                <a:rPr lang="ja-JP" altLang="en-US" sz="1400" spc="-3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立候補閣議了解　</a:t>
              </a:r>
              <a:r>
                <a:rPr lang="en-US" altLang="ja-JP" sz="1400" spc="-3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BIE(</a:t>
              </a:r>
              <a:r>
                <a:rPr lang="ja-JP" altLang="en-US" sz="1400" spc="-3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博覧会国際事務局）に対し</a:t>
              </a:r>
              <a:r>
                <a:rPr lang="ja-JP" altLang="en-US" sz="1400" spc="-3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立候補表明</a:t>
              </a:r>
              <a:endParaRPr lang="en-US" altLang="ja-JP" sz="1400" spc="-3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400" spc="-3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2017.6</a:t>
              </a:r>
              <a:r>
                <a:rPr lang="ja-JP" altLang="en-US" sz="1400" spc="-3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spc="-3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BIE</a:t>
              </a:r>
              <a:r>
                <a:rPr lang="ja-JP" altLang="en-US" sz="1400" spc="-3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総会（第</a:t>
              </a:r>
              <a:r>
                <a:rPr lang="en-US" altLang="ja-JP" sz="1400" spc="-3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spc="-3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回</a:t>
              </a:r>
              <a:r>
                <a:rPr lang="ja-JP" altLang="en-US" sz="1400" spc="-3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プレゼンテーション）</a:t>
              </a:r>
              <a:endParaRPr lang="ja-JP" altLang="en-US" sz="1400" spc="-3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400" spc="-3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2017.9</a:t>
              </a:r>
              <a:r>
                <a:rPr lang="ja-JP" altLang="en-US" sz="1400" spc="-3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政府が</a:t>
              </a:r>
              <a:r>
                <a:rPr lang="ja-JP" altLang="en-US" sz="1400" b="1" spc="-3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ビッド・ドシエを</a:t>
              </a:r>
              <a:r>
                <a:rPr lang="en-US" altLang="ja-JP" sz="1400" b="1" spc="-3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BIE</a:t>
              </a:r>
              <a:r>
                <a:rPr lang="ja-JP" altLang="en-US" sz="1400" b="1" spc="-3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sz="1400" b="1" spc="-3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提</a:t>
              </a:r>
              <a:r>
                <a:rPr lang="ja-JP" altLang="en-US" sz="1400" b="1" spc="-3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出</a:t>
              </a:r>
              <a:endParaRPr lang="en-US" altLang="ja-JP" sz="1400" b="1" spc="-3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400" spc="-3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2017.11</a:t>
              </a:r>
              <a:r>
                <a:rPr lang="ja-JP" altLang="en-US" sz="1400" spc="-3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spc="-3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BIE</a:t>
              </a:r>
              <a:r>
                <a:rPr lang="ja-JP" altLang="en-US" sz="1400" spc="-3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総会（第</a:t>
              </a:r>
              <a:r>
                <a:rPr lang="en-US" altLang="ja-JP" sz="1400" spc="-3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400" spc="-3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回プレゼンテーション）</a:t>
              </a:r>
            </a:p>
          </p:txBody>
        </p:sp>
      </p:grpSp>
      <p:sp>
        <p:nvSpPr>
          <p:cNvPr id="16" name="台形 15"/>
          <p:cNvSpPr/>
          <p:nvPr/>
        </p:nvSpPr>
        <p:spPr>
          <a:xfrm>
            <a:off x="392511" y="5826102"/>
            <a:ext cx="8336751" cy="976821"/>
          </a:xfrm>
          <a:prstGeom prst="trapezoid">
            <a:avLst>
              <a:gd name="adj" fmla="val 5833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5" name="正方形/長方形 4"/>
          <p:cNvSpPr/>
          <p:nvPr/>
        </p:nvSpPr>
        <p:spPr>
          <a:xfrm>
            <a:off x="392511" y="6279703"/>
            <a:ext cx="8336751" cy="523220"/>
          </a:xfrm>
          <a:prstGeom prst="rect">
            <a:avLst/>
          </a:prstGeom>
        </p:spPr>
        <p:txBody>
          <a:bodyPr wrap="square">
            <a:spAutoFit/>
          </a:bodyPr>
          <a:lstStyle/>
          <a:p>
            <a:r>
              <a:rPr lang="ja-JP" altLang="en-US"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めざす姿</a:t>
            </a:r>
            <a:r>
              <a:rPr lang="en-US" altLang="ja-JP" sz="14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　　「健康な生活」と「活躍できる社会」</a:t>
            </a:r>
            <a:endParaRPr lang="en-US" altLang="ja-JP" sz="14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　　　　　　　　　　　　　　　　　　　　　　それを支える「未来を創る産業・イノベーション」</a:t>
            </a:r>
            <a:endParaRPr lang="ja-JP" altLang="en-US" sz="1400" dirty="0">
              <a:solidFill>
                <a:prstClr val="white"/>
              </a:solidFill>
              <a:latin typeface="Meiryo UI" panose="020B0604030504040204" pitchFamily="50" charset="-128"/>
              <a:ea typeface="Meiryo UI" panose="020B0604030504040204" pitchFamily="50" charset="-128"/>
            </a:endParaRPr>
          </a:p>
        </p:txBody>
      </p:sp>
      <p:sp>
        <p:nvSpPr>
          <p:cNvPr id="36" name="正方形/長方形 35"/>
          <p:cNvSpPr/>
          <p:nvPr/>
        </p:nvSpPr>
        <p:spPr>
          <a:xfrm>
            <a:off x="1043608" y="5805264"/>
            <a:ext cx="7056784" cy="523220"/>
          </a:xfrm>
          <a:prstGeom prst="rect">
            <a:avLst/>
          </a:prstGeom>
        </p:spPr>
        <p:txBody>
          <a:bodyPr wrap="square">
            <a:spAutoFit/>
          </a:bodyPr>
          <a:lstStyle/>
          <a:p>
            <a:pPr algn="ctr"/>
            <a:r>
              <a:rPr lang="ja-JP" altLang="en-US" sz="16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大阪から「いのち輝く未来社会」をめざすビジョン</a:t>
            </a:r>
            <a:r>
              <a:rPr lang="en-US" altLang="ja-JP" sz="16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案</a:t>
            </a:r>
            <a:r>
              <a:rPr lang="en-US" altLang="ja-JP" sz="16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2017.</a:t>
            </a:r>
            <a:r>
              <a:rPr lang="ja-JP" altLang="en-US" sz="12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９ </a:t>
            </a:r>
            <a:r>
              <a:rPr lang="ja-JP" altLang="en-US" sz="12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中間取りまとめ、年度内に成案化を予定）</a:t>
            </a:r>
            <a:endParaRPr lang="en-US" altLang="ja-JP" sz="12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正方形/長方形 21"/>
          <p:cNvSpPr/>
          <p:nvPr/>
        </p:nvSpPr>
        <p:spPr>
          <a:xfrm>
            <a:off x="107504" y="0"/>
            <a:ext cx="8928992" cy="3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副首都大阪の発展を加速させるインパクト（</a:t>
            </a:r>
            <a:r>
              <a:rPr lang="en-US" altLang="ja-JP"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日本万国博覧会の開催）</a:t>
            </a:r>
          </a:p>
        </p:txBody>
      </p:sp>
      <p:sp>
        <p:nvSpPr>
          <p:cNvPr id="28" name="スライド番号プレースホルダー 1"/>
          <p:cNvSpPr>
            <a:spLocks noGrp="1"/>
          </p:cNvSpPr>
          <p:nvPr>
            <p:ph type="sldNum" sz="quarter" idx="12"/>
          </p:nvPr>
        </p:nvSpPr>
        <p:spPr>
          <a:xfrm>
            <a:off x="6902896" y="6484333"/>
            <a:ext cx="2133600" cy="365125"/>
          </a:xfrm>
        </p:spPr>
        <p:txBody>
          <a:bodyPr/>
          <a:lstStyle/>
          <a:p>
            <a:r>
              <a:rPr kumimoji="1" lang="en-US" altLang="ja-JP" dirty="0" smtClean="0"/>
              <a:t>13</a:t>
            </a:r>
            <a:endParaRPr kumimoji="1" lang="ja-JP" altLang="en-US" dirty="0"/>
          </a:p>
        </p:txBody>
      </p:sp>
      <p:sp>
        <p:nvSpPr>
          <p:cNvPr id="23" name="テキスト ボックス 4"/>
          <p:cNvSpPr txBox="1">
            <a:spLocks noChangeArrowheads="1"/>
          </p:cNvSpPr>
          <p:nvPr/>
        </p:nvSpPr>
        <p:spPr bwMode="auto">
          <a:xfrm>
            <a:off x="5731101" y="4230470"/>
            <a:ext cx="3816529" cy="230832"/>
          </a:xfrm>
          <a:prstGeom prst="rect">
            <a:avLst/>
          </a:prstGeom>
          <a:noFill/>
          <a:ln>
            <a:noFill/>
          </a:ln>
        </p:spPr>
        <p:txBody>
          <a:bodyPr wrap="square">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buFont typeface="Arial" panose="020B0604020202020204" pitchFamily="34" charset="0"/>
              <a:buNone/>
            </a:pPr>
            <a:r>
              <a:rPr lang="ja-JP" altLang="en-US" sz="900" b="1" u="sng" dirty="0" smtClean="0">
                <a:latin typeface="Meiryo UI" panose="020B0604030504040204" pitchFamily="50" charset="-128"/>
                <a:ea typeface="Meiryo UI" panose="020B0604030504040204" pitchFamily="50" charset="-128"/>
                <a:cs typeface="Meiryo UI" panose="020B0604030504040204" pitchFamily="50" charset="-128"/>
              </a:rPr>
              <a:t>出典：経済産業省「ビッド・ドシエについて（概要）」（</a:t>
            </a:r>
            <a:r>
              <a:rPr lang="en-US" altLang="ja-JP" sz="900" b="1" u="sng" dirty="0" smtClean="0">
                <a:latin typeface="Meiryo UI" panose="020B0604030504040204" pitchFamily="50" charset="-128"/>
                <a:ea typeface="Meiryo UI" panose="020B0604030504040204" pitchFamily="50" charset="-128"/>
                <a:cs typeface="Meiryo UI" panose="020B0604030504040204" pitchFamily="50" charset="-128"/>
              </a:rPr>
              <a:t>2017.9</a:t>
            </a:r>
            <a:r>
              <a:rPr lang="ja-JP" altLang="en-US" sz="900" b="1" u="sng"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900" b="1" u="sng"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24" name="図 2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168375" y="1365369"/>
            <a:ext cx="2724105" cy="1725868"/>
          </a:xfrm>
          <a:prstGeom prst="rect">
            <a:avLst/>
          </a:prstGeom>
        </p:spPr>
      </p:pic>
    </p:spTree>
    <p:extLst>
      <p:ext uri="{BB962C8B-B14F-4D97-AF65-F5344CB8AC3E}">
        <p14:creationId xmlns:p14="http://schemas.microsoft.com/office/powerpoint/2010/main" val="1689330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115716" y="1492839"/>
            <a:ext cx="8848772" cy="5320537"/>
          </a:xfrm>
          <a:prstGeom prst="rect">
            <a:avLst/>
          </a:prstGeom>
          <a:noFill/>
          <a:ln w="254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角丸四角形 19"/>
          <p:cNvSpPr/>
          <p:nvPr/>
        </p:nvSpPr>
        <p:spPr>
          <a:xfrm>
            <a:off x="107504" y="476672"/>
            <a:ext cx="8928992" cy="720000"/>
          </a:xfrm>
          <a:prstGeom prst="roundRect">
            <a:avLst/>
          </a:prstGeom>
          <a:noFill/>
          <a:ln w="38100" cmpd="db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85725"/>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a:t>
            </a:r>
            <a:r>
              <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の基本コンセプトや懸念事項対策の方向性等を明らかにした「大阪</a:t>
            </a:r>
            <a:r>
              <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基本構想</a:t>
            </a:r>
            <a:r>
              <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案</a:t>
            </a:r>
            <a:r>
              <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・中間骨子」を取りまとめるなど、</a:t>
            </a:r>
            <a:r>
              <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誘致に向けた府市一体での取組みが進む。</a:t>
            </a:r>
            <a:endPar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4" name="グループ化 23"/>
          <p:cNvGrpSpPr/>
          <p:nvPr/>
        </p:nvGrpSpPr>
        <p:grpSpPr>
          <a:xfrm>
            <a:off x="6084168" y="5616456"/>
            <a:ext cx="2645095" cy="1008000"/>
            <a:chOff x="6258220" y="4587963"/>
            <a:chExt cx="2645095" cy="739052"/>
          </a:xfrm>
        </p:grpSpPr>
        <p:sp>
          <p:nvSpPr>
            <p:cNvPr id="25" name="正方形/長方形 24"/>
            <p:cNvSpPr/>
            <p:nvPr/>
          </p:nvSpPr>
          <p:spPr>
            <a:xfrm>
              <a:off x="6281141" y="4597489"/>
              <a:ext cx="2622173" cy="7295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今後（想定）</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実施法制定</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2018</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年以降）</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　自治体</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からの申請・</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認定</a:t>
              </a:r>
              <a:endParaRPr lang="en-US" altLang="ja-JP" sz="1400" b="1" spc="-3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ホームベース 25"/>
            <p:cNvSpPr/>
            <p:nvPr/>
          </p:nvSpPr>
          <p:spPr>
            <a:xfrm>
              <a:off x="6258220" y="4587963"/>
              <a:ext cx="2645095" cy="720000"/>
            </a:xfrm>
            <a:prstGeom prst="homePlate">
              <a:avLst>
                <a:gd name="adj" fmla="val 3206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grpSp>
        <p:nvGrpSpPr>
          <p:cNvPr id="27" name="グループ化 26"/>
          <p:cNvGrpSpPr/>
          <p:nvPr/>
        </p:nvGrpSpPr>
        <p:grpSpPr>
          <a:xfrm>
            <a:off x="1907704" y="5616455"/>
            <a:ext cx="4070349" cy="1008000"/>
            <a:chOff x="343143" y="4587964"/>
            <a:chExt cx="5669017" cy="720000"/>
          </a:xfrm>
        </p:grpSpPr>
        <p:sp>
          <p:nvSpPr>
            <p:cNvPr id="30" name="ホームベース 29"/>
            <p:cNvSpPr/>
            <p:nvPr/>
          </p:nvSpPr>
          <p:spPr>
            <a:xfrm>
              <a:off x="392511" y="4587964"/>
              <a:ext cx="5619649" cy="720000"/>
            </a:xfrm>
            <a:prstGeom prst="homePlate">
              <a:avLst>
                <a:gd name="adj" fmla="val 3318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pc="-30">
                <a:solidFill>
                  <a:schemeClr val="tx1"/>
                </a:solidFill>
              </a:endParaRPr>
            </a:p>
          </p:txBody>
        </p:sp>
        <p:sp>
          <p:nvSpPr>
            <p:cNvPr id="31" name="正方形/長方形 30"/>
            <p:cNvSpPr/>
            <p:nvPr/>
          </p:nvSpPr>
          <p:spPr>
            <a:xfrm>
              <a:off x="343143" y="4587964"/>
              <a:ext cx="5544615" cy="72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altLang="ja-JP" sz="1400" spc="-3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2017.</a:t>
              </a:r>
              <a:r>
                <a:rPr lang="en-US" altLang="ja-JP" sz="1400" spc="-3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spc="-3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府市で</a:t>
              </a:r>
              <a:r>
                <a:rPr lang="en-US" altLang="ja-JP" sz="1400" spc="-3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1400" spc="-3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推進会議</a:t>
              </a:r>
              <a:r>
                <a:rPr lang="ja-JP" altLang="en-US" sz="1400" spc="-3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を立上げ</a:t>
              </a:r>
              <a:endParaRPr lang="ja-JP" altLang="en-US" sz="1400" spc="-3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400" spc="-3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2017.4</a:t>
              </a:r>
              <a:r>
                <a:rPr lang="ja-JP" altLang="en-US" sz="1400" spc="-3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府市</a:t>
              </a:r>
              <a:r>
                <a:rPr lang="en-US" altLang="ja-JP" sz="1400" spc="-3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1400" spc="-3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推進局を設置</a:t>
              </a:r>
              <a:endParaRPr lang="en-US" altLang="ja-JP" sz="1400" spc="-3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400" spc="-3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2017.8</a:t>
              </a:r>
              <a:r>
                <a:rPr lang="ja-JP" altLang="en-US" sz="1400" spc="-3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a:t>
              </a:r>
              <a:r>
                <a:rPr lang="en-US" altLang="ja-JP" sz="1400" spc="-3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1400" spc="-3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基本構想</a:t>
              </a:r>
              <a:r>
                <a:rPr lang="en-US" altLang="ja-JP" sz="1400" spc="-3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spc="-3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案</a:t>
              </a:r>
              <a:r>
                <a:rPr lang="en-US" altLang="ja-JP" sz="1400" spc="-3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spc="-3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・中間</a:t>
              </a:r>
              <a:r>
                <a:rPr lang="ja-JP" altLang="en-US" sz="1400" spc="-3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骨子取りまとめ</a:t>
              </a:r>
              <a:r>
                <a:rPr lang="ja-JP" altLang="en-US" sz="1400" spc="-3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1400" strike="sngStrike" spc="-3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32" name="グループ化 31"/>
          <p:cNvGrpSpPr/>
          <p:nvPr/>
        </p:nvGrpSpPr>
        <p:grpSpPr>
          <a:xfrm>
            <a:off x="392511" y="5616457"/>
            <a:ext cx="1421288" cy="1008000"/>
            <a:chOff x="6258221" y="4587963"/>
            <a:chExt cx="1421288" cy="739052"/>
          </a:xfrm>
        </p:grpSpPr>
        <p:sp>
          <p:nvSpPr>
            <p:cNvPr id="33" name="正方形/長方形 32"/>
            <p:cNvSpPr/>
            <p:nvPr/>
          </p:nvSpPr>
          <p:spPr>
            <a:xfrm>
              <a:off x="6281142" y="4597489"/>
              <a:ext cx="1299625" cy="7295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altLang="ja-JP" sz="1400" spc="-3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2016.12</a:t>
              </a:r>
              <a:endParaRPr lang="en-US" altLang="ja-JP" sz="1400" spc="-3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400" spc="-3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1400" spc="-3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推進法成立</a:t>
              </a:r>
              <a:endParaRPr lang="en-US" altLang="ja-JP" sz="1400" b="1" spc="-3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ホームベース 33"/>
            <p:cNvSpPr/>
            <p:nvPr/>
          </p:nvSpPr>
          <p:spPr>
            <a:xfrm>
              <a:off x="6258221" y="4587963"/>
              <a:ext cx="1421288" cy="720000"/>
            </a:xfrm>
            <a:prstGeom prst="homePlate">
              <a:avLst>
                <a:gd name="adj" fmla="val 3206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sp>
        <p:nvSpPr>
          <p:cNvPr id="28" name="正方形/長方形 27"/>
          <p:cNvSpPr/>
          <p:nvPr/>
        </p:nvSpPr>
        <p:spPr>
          <a:xfrm>
            <a:off x="107504" y="0"/>
            <a:ext cx="8928992" cy="3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副首都大阪の発展を加速させるインパクト（統合型リゾート</a:t>
            </a:r>
            <a:r>
              <a:rPr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の立地推進）</a:t>
            </a:r>
          </a:p>
        </p:txBody>
      </p:sp>
      <p:sp>
        <p:nvSpPr>
          <p:cNvPr id="2" name="スライド番号プレースホルダー 1"/>
          <p:cNvSpPr>
            <a:spLocks noGrp="1"/>
          </p:cNvSpPr>
          <p:nvPr>
            <p:ph type="sldNum" sz="quarter" idx="12"/>
          </p:nvPr>
        </p:nvSpPr>
        <p:spPr>
          <a:xfrm>
            <a:off x="6845471" y="6484333"/>
            <a:ext cx="2133600" cy="365125"/>
          </a:xfrm>
        </p:spPr>
        <p:txBody>
          <a:bodyPr/>
          <a:lstStyle/>
          <a:p>
            <a:fld id="{D2D8002D-B5B0-4BAC-B1F6-782DDCCE6D9C}" type="slidenum">
              <a:rPr kumimoji="1" lang="ja-JP" altLang="en-US" smtClean="0"/>
              <a:t>14</a:t>
            </a:fld>
            <a:endParaRPr kumimoji="1" lang="ja-JP" altLang="en-US" dirty="0"/>
          </a:p>
        </p:txBody>
      </p:sp>
      <p:sp>
        <p:nvSpPr>
          <p:cNvPr id="35" name="正方形/長方形 34"/>
          <p:cNvSpPr/>
          <p:nvPr/>
        </p:nvSpPr>
        <p:spPr>
          <a:xfrm>
            <a:off x="323528" y="1564847"/>
            <a:ext cx="2462534" cy="363882"/>
          </a:xfrm>
          <a:prstGeom prst="rect">
            <a:avLst/>
          </a:prstGeom>
        </p:spPr>
        <p:txBody>
          <a:bodyPr wrap="none">
            <a:spAutoFit/>
          </a:bodyPr>
          <a:lstStyle/>
          <a:p>
            <a:pPr>
              <a:lnSpc>
                <a:spcPct val="125000"/>
              </a:lnSpc>
            </a:pP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◇大阪</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IR</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の基本コンセプト</a:t>
            </a: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正方形/長方形 36"/>
          <p:cNvSpPr/>
          <p:nvPr/>
        </p:nvSpPr>
        <p:spPr>
          <a:xfrm>
            <a:off x="323528" y="3121410"/>
            <a:ext cx="1603324" cy="363882"/>
          </a:xfrm>
          <a:prstGeom prst="rect">
            <a:avLst/>
          </a:prstGeom>
        </p:spPr>
        <p:txBody>
          <a:bodyPr wrap="none">
            <a:spAutoFit/>
          </a:bodyPr>
          <a:lstStyle/>
          <a:p>
            <a:pPr>
              <a:lnSpc>
                <a:spcPct val="125000"/>
              </a:lnSpc>
            </a:pP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◇成長の方向性</a:t>
            </a: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正方形/長方形 38"/>
          <p:cNvSpPr/>
          <p:nvPr/>
        </p:nvSpPr>
        <p:spPr>
          <a:xfrm>
            <a:off x="6399328" y="5128045"/>
            <a:ext cx="2443362" cy="246221"/>
          </a:xfrm>
          <a:prstGeom prst="rect">
            <a:avLst/>
          </a:prstGeom>
        </p:spPr>
        <p:txBody>
          <a:bodyPr wrap="square">
            <a:spAutoFit/>
          </a:bodyPr>
          <a:lstStyle/>
          <a:p>
            <a:r>
              <a:rPr lang="ja-JP" altLang="en-US" sz="1000" kern="100" dirty="0" smtClean="0">
                <a:latin typeface="Meiryo UI" panose="020B0604030504040204" pitchFamily="50" charset="-128"/>
                <a:ea typeface="Meiryo UI" panose="020B0604030504040204" pitchFamily="50" charset="-128"/>
                <a:cs typeface="Meiryo UI" panose="020B0604030504040204" pitchFamily="50" charset="-128"/>
              </a:rPr>
              <a:t>■</a:t>
            </a:r>
            <a:r>
              <a:rPr lang="zh-TW" altLang="en-US" sz="1000" kern="100" dirty="0" smtClean="0">
                <a:latin typeface="Meiryo UI" panose="020B0604030504040204" pitchFamily="50" charset="-128"/>
                <a:ea typeface="Meiryo UI" panose="020B0604030504040204" pitchFamily="50" charset="-128"/>
                <a:cs typeface="Meiryo UI" panose="020B0604030504040204" pitchFamily="50" charset="-128"/>
              </a:rPr>
              <a:t>大阪</a:t>
            </a:r>
            <a:r>
              <a:rPr lang="en-US" altLang="zh-TW" sz="1000" kern="100" dirty="0" smtClean="0">
                <a:latin typeface="Meiryo UI" panose="020B0604030504040204" pitchFamily="50" charset="-128"/>
                <a:ea typeface="Meiryo UI" panose="020B0604030504040204" pitchFamily="50" charset="-128"/>
                <a:cs typeface="Meiryo UI" panose="020B0604030504040204" pitchFamily="50" charset="-128"/>
              </a:rPr>
              <a:t>IR</a:t>
            </a:r>
            <a:r>
              <a:rPr lang="ja-JP" altLang="en-US" sz="1000" kern="100" dirty="0" smtClean="0">
                <a:latin typeface="Meiryo UI" panose="020B0604030504040204" pitchFamily="50" charset="-128"/>
                <a:ea typeface="Meiryo UI" panose="020B0604030504040204" pitchFamily="50" charset="-128"/>
                <a:cs typeface="Meiryo UI" panose="020B0604030504040204" pitchFamily="50" charset="-128"/>
              </a:rPr>
              <a:t>基本構想（案）・中間骨子より</a:t>
            </a:r>
            <a:endParaRPr lang="zh-TW" altLang="en-US" sz="1000"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正方形/長方形 39"/>
          <p:cNvSpPr/>
          <p:nvPr/>
        </p:nvSpPr>
        <p:spPr>
          <a:xfrm>
            <a:off x="3521927" y="3121410"/>
            <a:ext cx="1090363" cy="363882"/>
          </a:xfrm>
          <a:prstGeom prst="rect">
            <a:avLst/>
          </a:prstGeom>
        </p:spPr>
        <p:txBody>
          <a:bodyPr wrap="none">
            <a:spAutoFit/>
          </a:bodyPr>
          <a:lstStyle/>
          <a:p>
            <a:pPr>
              <a:lnSpc>
                <a:spcPct val="125000"/>
              </a:lnSpc>
            </a:pP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4</a:t>
            </a:r>
            <a:r>
              <a:rPr lang="ja-JP" altLang="en-US" sz="1600" b="1" dirty="0" err="1" smtClean="0">
                <a:latin typeface="Meiryo UI" panose="020B0604030504040204" pitchFamily="50" charset="-128"/>
                <a:ea typeface="Meiryo UI" panose="020B0604030504040204" pitchFamily="50" charset="-128"/>
                <a:cs typeface="Meiryo UI" panose="020B0604030504040204" pitchFamily="50" charset="-128"/>
              </a:rPr>
              <a:t>つの</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柱</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テキスト ボックス 40"/>
          <p:cNvSpPr txBox="1">
            <a:spLocks noChangeAspect="1"/>
          </p:cNvSpPr>
          <p:nvPr/>
        </p:nvSpPr>
        <p:spPr>
          <a:xfrm>
            <a:off x="440490" y="3483179"/>
            <a:ext cx="1511719" cy="977619"/>
          </a:xfrm>
          <a:prstGeom prst="ellipse">
            <a:avLst/>
          </a:prstGeom>
          <a:solidFill>
            <a:srgbClr val="0099FF">
              <a:alpha val="25000"/>
            </a:srgbClr>
          </a:solidFill>
          <a:ln w="12700" cmpd="sng">
            <a:solidFill>
              <a:schemeClr val="tx2">
                <a:lumMod val="50000"/>
              </a:schemeClr>
            </a:solidFill>
            <a:prstDash val="solid"/>
          </a:ln>
        </p:spPr>
        <p:txBody>
          <a:bodyPr wrap="none" tIns="36000" bIns="252000" rtlCol="0" anchor="ctr" anchorCtr="1">
            <a:noAutofit/>
          </a:bodyPr>
          <a:lstStyle/>
          <a:p>
            <a:pPr algn="ct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夢</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と未来</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を</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創造する</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IR</a:t>
            </a:r>
          </a:p>
          <a:p>
            <a:pPr algn="ct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テキスト ボックス 41"/>
          <p:cNvSpPr txBox="1">
            <a:spLocks noChangeAspect="1"/>
          </p:cNvSpPr>
          <p:nvPr/>
        </p:nvSpPr>
        <p:spPr>
          <a:xfrm>
            <a:off x="1675532" y="3482178"/>
            <a:ext cx="1511719" cy="979623"/>
          </a:xfrm>
          <a:prstGeom prst="ellipse">
            <a:avLst/>
          </a:prstGeom>
          <a:solidFill>
            <a:srgbClr val="0099FF">
              <a:alpha val="25000"/>
            </a:srgbClr>
          </a:solidFill>
          <a:ln w="12700" cmpd="sng">
            <a:solidFill>
              <a:schemeClr val="tx2">
                <a:lumMod val="75000"/>
              </a:schemeClr>
            </a:solidFill>
            <a:prstDash val="solid"/>
          </a:ln>
        </p:spPr>
        <p:txBody>
          <a:bodyPr wrap="none" tIns="0" bIns="252000" rtlCol="0" anchor="ctr" anchorCtr="1">
            <a:noAutofit/>
          </a:bodyPr>
          <a:lstStyle/>
          <a:p>
            <a:pPr algn="ct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ひろがり・</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つながりを</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生み出す</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IR</a:t>
            </a:r>
          </a:p>
          <a:p>
            <a:pPr algn="ctr"/>
            <a:endParaRPr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テキスト ボックス 42"/>
          <p:cNvSpPr txBox="1">
            <a:spLocks noChangeAspect="1"/>
          </p:cNvSpPr>
          <p:nvPr/>
        </p:nvSpPr>
        <p:spPr>
          <a:xfrm>
            <a:off x="1065244" y="4123575"/>
            <a:ext cx="1511718" cy="999817"/>
          </a:xfrm>
          <a:prstGeom prst="ellipse">
            <a:avLst/>
          </a:prstGeom>
          <a:solidFill>
            <a:srgbClr val="0099FF">
              <a:alpha val="25000"/>
            </a:srgbClr>
          </a:solidFill>
          <a:ln w="12700" cmpd="sng">
            <a:solidFill>
              <a:schemeClr val="tx2">
                <a:lumMod val="75000"/>
              </a:schemeClr>
            </a:solidFill>
            <a:prstDash val="solid"/>
          </a:ln>
        </p:spPr>
        <p:txBody>
          <a:bodyPr wrap="none" tIns="144000" rtlCol="0" anchor="ctr" anchorCtr="1">
            <a:noAutofit/>
          </a:bodyPr>
          <a:lstStyle/>
          <a:p>
            <a:pPr algn="ctr" defTabSz="1420813">
              <a:tabLst>
                <a:tab pos="7624763" algn="l"/>
                <a:tab pos="7988300" algn="l"/>
                <a:tab pos="8431213" algn="l"/>
              </a:tabLst>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夢洲」を</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algn="ctr" defTabSz="1420813">
              <a:tabLst>
                <a:tab pos="7624763" algn="l"/>
                <a:tab pos="7988300" algn="l"/>
                <a:tab pos="8431213" algn="l"/>
              </a:tabLst>
            </a:pP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活かす</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IR</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44" name="グループ化 43"/>
          <p:cNvGrpSpPr/>
          <p:nvPr/>
        </p:nvGrpSpPr>
        <p:grpSpPr>
          <a:xfrm>
            <a:off x="3606339" y="3576609"/>
            <a:ext cx="5236352" cy="1446380"/>
            <a:chOff x="287809" y="8603792"/>
            <a:chExt cx="3986479" cy="1168699"/>
          </a:xfrm>
        </p:grpSpPr>
        <p:sp>
          <p:nvSpPr>
            <p:cNvPr id="45" name="角丸四角形 44"/>
            <p:cNvSpPr>
              <a:spLocks/>
            </p:cNvSpPr>
            <p:nvPr/>
          </p:nvSpPr>
          <p:spPr>
            <a:xfrm>
              <a:off x="287809" y="8603792"/>
              <a:ext cx="3986479" cy="900249"/>
            </a:xfrm>
            <a:prstGeom prst="roundRect">
              <a:avLst>
                <a:gd name="adj" fmla="val 5068"/>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576000" rIns="72000" rtlCol="0" anchor="t" anchorCtr="0"/>
            <a:lstStyle/>
            <a:p>
              <a:pPr marL="174625" indent="-174625" algn="ctr">
                <a:lnSpc>
                  <a:spcPts val="500"/>
                </a:lnSpc>
                <a:spcAft>
                  <a:spcPts val="600"/>
                </a:spcAft>
              </a:pP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gn="ctr">
                <a:spcAft>
                  <a:spcPts val="600"/>
                </a:spcAft>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③ </a:t>
              </a:r>
              <a:r>
                <a:rPr lang="ja-JP" altLang="en-US" sz="1200" spc="-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世界に類をみない魅力ある空間形成、最先端技術の活用による </a:t>
              </a:r>
              <a:r>
                <a:rPr lang="ja-JP" altLang="en-US" sz="1200" u="sng" spc="-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スマートリゾート</a:t>
              </a:r>
              <a:r>
                <a:rPr lang="ja-JP" altLang="en-US" sz="1200" spc="-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の実現</a:t>
              </a:r>
              <a:endParaRPr lang="en-US" altLang="ja-JP" sz="1200" spc="-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角丸四角形 45"/>
            <p:cNvSpPr>
              <a:spLocks/>
            </p:cNvSpPr>
            <p:nvPr/>
          </p:nvSpPr>
          <p:spPr>
            <a:xfrm>
              <a:off x="330677" y="8660588"/>
              <a:ext cx="1950371" cy="504000"/>
            </a:xfrm>
            <a:prstGeom prst="roundRect">
              <a:avLst>
                <a:gd name="adj" fmla="val 5068"/>
              </a:avLst>
            </a:prstGeom>
            <a:solidFill>
              <a:srgbClr val="FFFF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72000" rIns="0" rtlCol="0" anchor="ctr"/>
            <a:lstStyle/>
            <a:p>
              <a:pPr marL="72000"/>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①大阪・関西・日本観光の要となる</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72000"/>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独創性に富む</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72000"/>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国際的</a:t>
              </a:r>
              <a:r>
                <a:rPr lang="ja-JP" altLang="en-US" sz="12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エンターテイメント拠点</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形成</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角丸四角形 46"/>
            <p:cNvSpPr>
              <a:spLocks/>
            </p:cNvSpPr>
            <p:nvPr/>
          </p:nvSpPr>
          <p:spPr>
            <a:xfrm>
              <a:off x="2321866" y="8660584"/>
              <a:ext cx="1899263" cy="504000"/>
            </a:xfrm>
            <a:prstGeom prst="roundRect">
              <a:avLst>
                <a:gd name="adj" fmla="val 5068"/>
              </a:avLst>
            </a:prstGeom>
            <a:solidFill>
              <a:srgbClr val="FFFF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72000" rIns="0" rtlCol="0" anchor="ctr"/>
            <a:lstStyle/>
            <a:p>
              <a:pPr marL="36000"/>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②世界水準の競争力を備えた</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6000"/>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オールインワン</a:t>
              </a:r>
              <a:r>
                <a:rPr lang="en-US" altLang="ja-JP" sz="12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MICE</a:t>
              </a:r>
              <a:r>
                <a:rPr lang="ja-JP" altLang="en-US" sz="12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拠点</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の形成</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上矢印吹き出し 47"/>
            <p:cNvSpPr>
              <a:spLocks/>
            </p:cNvSpPr>
            <p:nvPr/>
          </p:nvSpPr>
          <p:spPr>
            <a:xfrm>
              <a:off x="791865" y="9360108"/>
              <a:ext cx="3060000" cy="412383"/>
            </a:xfrm>
            <a:prstGeom prst="upArrowCallout">
              <a:avLst>
                <a:gd name="adj1" fmla="val 41933"/>
                <a:gd name="adj2" fmla="val 47478"/>
                <a:gd name="adj3" fmla="val 25000"/>
                <a:gd name="adj4" fmla="val 46909"/>
              </a:avLst>
            </a:prstGeom>
            <a:solidFill>
              <a:srgbClr val="CCFF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72000" rtlCol="0" anchor="ctr"/>
            <a:lstStyle/>
            <a:p>
              <a:pPr marL="174625" algn="ct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④ 世界の先進事例を進化させた</a:t>
              </a:r>
              <a:r>
                <a:rPr lang="ja-JP" altLang="en-US" sz="12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総合的な懸念事項対策</a:t>
              </a:r>
              <a:endParaRPr lang="en-US" altLang="ja-JP" sz="12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49" name="角丸四角形 48"/>
          <p:cNvSpPr/>
          <p:nvPr/>
        </p:nvSpPr>
        <p:spPr>
          <a:xfrm>
            <a:off x="638635" y="1891304"/>
            <a:ext cx="7866729" cy="1192682"/>
          </a:xfrm>
          <a:prstGeom prst="roundRect">
            <a:avLst>
              <a:gd name="adj" fmla="val 4701"/>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大阪・関西の持続的な経済成長のエンジンとなる</a:t>
            </a:r>
            <a:endParaRPr lang="en-US" altLang="ja-JP" sz="14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gn="ctr"/>
            <a:r>
              <a:rPr lang="ja-JP" altLang="en-US" sz="1600" b="1" u="sng" spc="300"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世界最高水準の成長型</a:t>
            </a:r>
            <a:r>
              <a:rPr lang="en-US" altLang="ja-JP" sz="1600" b="1" u="sng" spc="300"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IR</a:t>
            </a:r>
          </a:p>
          <a:p>
            <a:pPr lvl="0"/>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世界中から人・モノ・投資を呼び込み、経済成長のエンジンとなる</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ため、</a:t>
            </a:r>
            <a:r>
              <a:rPr lang="ja-JP" altLang="en-US" sz="14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ビジネス客、ファミリーなど世界の</a:t>
            </a:r>
            <a:endParaRPr lang="en-US" altLang="ja-JP" sz="14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幅広い層をターゲットとする「世界最高水準」の</a:t>
            </a:r>
            <a:r>
              <a:rPr lang="en-US" altLang="ja-JP" sz="14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IR</a:t>
            </a:r>
          </a:p>
          <a:p>
            <a:pPr lvl="0"/>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50</a:t>
            </a:r>
            <a:r>
              <a:rPr lang="ja-JP" altLang="en-US" sz="14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100</a:t>
            </a:r>
            <a:r>
              <a:rPr lang="ja-JP" altLang="en-US" sz="14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年先を見据え</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、初期投資の効果だけでなく、</a:t>
            </a:r>
            <a:r>
              <a:rPr lang="ja-JP" altLang="en-US" sz="14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施設、機能が更新され続ける「成長型」の</a:t>
            </a:r>
            <a:r>
              <a:rPr lang="en-US" altLang="ja-JP" sz="14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IR</a:t>
            </a:r>
          </a:p>
        </p:txBody>
      </p:sp>
      <p:sp>
        <p:nvSpPr>
          <p:cNvPr id="50" name="正方形/長方形 49"/>
          <p:cNvSpPr/>
          <p:nvPr/>
        </p:nvSpPr>
        <p:spPr>
          <a:xfrm>
            <a:off x="323528" y="5216340"/>
            <a:ext cx="1394934" cy="363882"/>
          </a:xfrm>
          <a:prstGeom prst="rect">
            <a:avLst/>
          </a:prstGeom>
        </p:spPr>
        <p:txBody>
          <a:bodyPr wrap="none">
            <a:spAutoFit/>
          </a:bodyPr>
          <a:lstStyle/>
          <a:p>
            <a:pPr>
              <a:lnSpc>
                <a:spcPct val="125000"/>
              </a:lnSpc>
            </a:pP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◇スケジュール</a:t>
            </a: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9109505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図 20"/>
          <p:cNvPicPr>
            <a:picLocks noChangeAspect="1"/>
          </p:cNvPicPr>
          <p:nvPr/>
        </p:nvPicPr>
        <p:blipFill>
          <a:blip r:embed="rId2" cstate="email">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a:ext>
            </a:extLst>
          </a:blip>
          <a:stretch>
            <a:fillRect/>
          </a:stretch>
        </p:blipFill>
        <p:spPr>
          <a:xfrm>
            <a:off x="420545" y="2755269"/>
            <a:ext cx="2493978" cy="1536612"/>
          </a:xfrm>
          <a:prstGeom prst="rect">
            <a:avLst/>
          </a:prstGeom>
        </p:spPr>
      </p:pic>
      <p:sp>
        <p:nvSpPr>
          <p:cNvPr id="22" name="正方形/長方形 21"/>
          <p:cNvSpPr/>
          <p:nvPr/>
        </p:nvSpPr>
        <p:spPr>
          <a:xfrm>
            <a:off x="35496" y="1196752"/>
            <a:ext cx="4320480"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◇北大阪健康医療都市</a:t>
            </a: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健都</a:t>
            </a: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のまちづくりの進展</a:t>
            </a:r>
            <a:endPar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テキスト ボックス 22"/>
          <p:cNvSpPr txBox="1"/>
          <p:nvPr/>
        </p:nvSpPr>
        <p:spPr>
          <a:xfrm>
            <a:off x="2891350" y="4002751"/>
            <a:ext cx="1595652" cy="246221"/>
          </a:xfrm>
          <a:prstGeom prst="rect">
            <a:avLst/>
          </a:prstGeom>
          <a:noFill/>
        </p:spPr>
        <p:txBody>
          <a:bodyPr wrap="square" rtlCol="0">
            <a:spAutoFit/>
          </a:bodyPr>
          <a:lstStyle/>
          <a:p>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■吹田市ホームページより</a:t>
            </a:r>
            <a:endParaRPr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角丸四角形 13"/>
          <p:cNvSpPr/>
          <p:nvPr/>
        </p:nvSpPr>
        <p:spPr>
          <a:xfrm>
            <a:off x="107504" y="476672"/>
            <a:ext cx="8928992" cy="720000"/>
          </a:xfrm>
          <a:prstGeom prst="roundRect">
            <a:avLst/>
          </a:prstGeom>
          <a:noFill/>
          <a:ln w="38100" cmpd="db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85725"/>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吹田市及び摂津市における健都のまちづくり、中之島における未来医療国際拠点の基本計画取りまとめなど、ライフサイエンスクラスター形成に向けた取組みが進む。</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図 1"/>
          <p:cNvPicPr>
            <a:picLocks noChangeAspect="1"/>
          </p:cNvPicPr>
          <p:nvPr/>
        </p:nvPicPr>
        <p:blipFill>
          <a:blip r:embed="rId4" cstate="email">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a:ext>
            </a:extLst>
          </a:blip>
          <a:stretch>
            <a:fillRect/>
          </a:stretch>
        </p:blipFill>
        <p:spPr>
          <a:xfrm>
            <a:off x="2063300" y="5221931"/>
            <a:ext cx="2144814" cy="1021096"/>
          </a:xfrm>
          <a:prstGeom prst="rect">
            <a:avLst/>
          </a:prstGeom>
        </p:spPr>
      </p:pic>
      <p:sp>
        <p:nvSpPr>
          <p:cNvPr id="12" name="テキスト ボックス 11"/>
          <p:cNvSpPr txBox="1"/>
          <p:nvPr/>
        </p:nvSpPr>
        <p:spPr>
          <a:xfrm>
            <a:off x="1782399" y="6216436"/>
            <a:ext cx="2805821" cy="246221"/>
          </a:xfrm>
          <a:prstGeom prst="rect">
            <a:avLst/>
          </a:prstGeom>
          <a:noFill/>
        </p:spPr>
        <p:txBody>
          <a:bodyPr wrap="square" rtlCol="0">
            <a:spAutoFit/>
          </a:bodyPr>
          <a:lstStyle/>
          <a:p>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■国立循環器病研究センター ホームページより</a:t>
            </a:r>
            <a:endParaRPr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正方形/長方形 14"/>
          <p:cNvSpPr/>
          <p:nvPr/>
        </p:nvSpPr>
        <p:spPr>
          <a:xfrm>
            <a:off x="4355976" y="1196752"/>
            <a:ext cx="4680520"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中之島における</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未来</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医療</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拠点構想の推進</a:t>
            </a:r>
            <a:endPar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p:cNvSpPr/>
          <p:nvPr/>
        </p:nvSpPr>
        <p:spPr>
          <a:xfrm>
            <a:off x="216024" y="2371191"/>
            <a:ext cx="4572000" cy="415498"/>
          </a:xfrm>
          <a:prstGeom prst="rect">
            <a:avLst/>
          </a:prstGeom>
        </p:spPr>
        <p:txBody>
          <a:bodyPr>
            <a:spAutoFit/>
          </a:bodyPr>
          <a:lstStyle/>
          <a:p>
            <a:pPr marL="180975" indent="-180975"/>
            <a:r>
              <a:rPr lang="en-US" altLang="ja-JP" sz="105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健都イノベーションパーク・・・国立循環器病センターを中心とした</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r>
              <a:rPr lang="ja-JP" altLang="en-US" sz="105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　複合医療産業拠点の形成に向けた企業等の進出用地</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正方形/長方形 18"/>
          <p:cNvSpPr/>
          <p:nvPr/>
        </p:nvSpPr>
        <p:spPr>
          <a:xfrm>
            <a:off x="216761" y="4366346"/>
            <a:ext cx="3957949" cy="830997"/>
          </a:xfrm>
          <a:prstGeom prst="rect">
            <a:avLst/>
          </a:prstGeom>
          <a:ln>
            <a:solidFill>
              <a:schemeClr val="tx1"/>
            </a:solidFill>
          </a:ln>
        </p:spPr>
        <p:txBody>
          <a:bodyPr wrap="square">
            <a:spAutoFit/>
          </a:bodyPr>
          <a:lstStyle/>
          <a:p>
            <a:pPr marL="180975" indent="-180975"/>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事業概要</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p>
          <a:p>
            <a:pPr marL="180975" indent="-180975"/>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・研究開発管理本部</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約</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27,000㎡)</a:t>
            </a:r>
            <a:r>
              <a:rPr lang="ja-JP" altLang="en-US" sz="1200" dirty="0" err="1"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オープンイノベーション</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推進施設</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約</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7,000</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等</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r>
              <a:rPr lang="ja-JP" altLang="en-US" sz="1200" dirty="0" smtClean="0">
                <a:solidFill>
                  <a:srgbClr val="00B05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2021</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r>
              <a:rPr lang="ja-JP" altLang="en-US" sz="1200" dirty="0">
                <a:solidFill>
                  <a:srgbClr val="0000FF"/>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操業開始予定</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30171" y="5361175"/>
            <a:ext cx="2223246" cy="5036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国立循環器病研究センターが</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健都にて運用開始</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2019.7</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予定）</a:t>
            </a:r>
            <a:endPar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正方形/長方形 19"/>
          <p:cNvSpPr/>
          <p:nvPr/>
        </p:nvSpPr>
        <p:spPr>
          <a:xfrm>
            <a:off x="4646499" y="2566645"/>
            <a:ext cx="4245981" cy="800219"/>
          </a:xfrm>
          <a:prstGeom prst="rect">
            <a:avLst/>
          </a:prstGeom>
          <a:ln>
            <a:solidFill>
              <a:schemeClr val="tx1"/>
            </a:solidFill>
            <a:prstDash val="dash"/>
          </a:ln>
        </p:spPr>
        <p:txBody>
          <a:bodyPr wrap="square">
            <a:spAutoFit/>
          </a:bodyPr>
          <a:lstStyle/>
          <a:p>
            <a:pPr marL="180975" indent="-180975"/>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中之島４丁目再生医療国際拠点検討協議会</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(2016.11</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設置</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p>
          <a:p>
            <a:pPr marL="180975" indent="-180975"/>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＜構成員＞</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大阪府、大阪市、関西経済連合会、関西経済同友会、</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   </a:t>
            </a:r>
          </a:p>
          <a:p>
            <a:pPr marL="180975" indent="-180975"/>
            <a:r>
              <a:rPr lang="en-US" altLang="ja-JP" sz="11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大阪商工会議所</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＜オブザーバー＞大阪大学、日本再生医療学会</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正方形/長方形 23"/>
          <p:cNvSpPr/>
          <p:nvPr/>
        </p:nvSpPr>
        <p:spPr>
          <a:xfrm>
            <a:off x="4499992" y="1816019"/>
            <a:ext cx="4680520" cy="646331"/>
          </a:xfrm>
          <a:prstGeom prst="rect">
            <a:avLst/>
          </a:prstGeom>
        </p:spPr>
        <p:txBody>
          <a:bodyPr wrap="square">
            <a:spAutoFit/>
          </a:bodyPr>
          <a:lstStyle/>
          <a:p>
            <a:pPr marL="180975" indent="-180975"/>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2017.3</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中之島</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4</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丁目再生医療国際拠点基本方針</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案</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策定</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2017.7</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中之島</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4</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丁目における未来医療国際拠点基本計画</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素案</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p>
          <a:p>
            <a:pPr marL="180975" indent="-180975"/>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取りまとめ</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正方形/長方形 24"/>
          <p:cNvSpPr/>
          <p:nvPr/>
        </p:nvSpPr>
        <p:spPr>
          <a:xfrm>
            <a:off x="171141" y="1976912"/>
            <a:ext cx="4099597" cy="461665"/>
          </a:xfrm>
          <a:prstGeom prst="rect">
            <a:avLst/>
          </a:prstGeom>
        </p:spPr>
        <p:txBody>
          <a:bodyPr wrap="square">
            <a:spAutoFit/>
          </a:bodyPr>
          <a:lstStyle/>
          <a:p>
            <a:pPr marL="180975" indent="-180975"/>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複合医療産業拠点の形成をけん引する企業として、健都イノベー</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ションパーク初の優先交渉権者をニプロ㈱に決定（</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2017.3</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p:cNvSpPr txBox="1"/>
          <p:nvPr/>
        </p:nvSpPr>
        <p:spPr>
          <a:xfrm>
            <a:off x="4356484" y="3439838"/>
            <a:ext cx="4752020" cy="246221"/>
          </a:xfrm>
          <a:prstGeom prst="rect">
            <a:avLst/>
          </a:prstGeom>
          <a:noFill/>
        </p:spPr>
        <p:txBody>
          <a:bodyPr wrap="square" rtlCol="0">
            <a:spAutoFit/>
          </a:bodyPr>
          <a:lstStyle/>
          <a:p>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未来医療国際拠点構想</a:t>
            </a:r>
          </a:p>
        </p:txBody>
      </p:sp>
      <p:sp>
        <p:nvSpPr>
          <p:cNvPr id="27" name="正方形/長方形 26"/>
          <p:cNvSpPr/>
          <p:nvPr/>
        </p:nvSpPr>
        <p:spPr>
          <a:xfrm>
            <a:off x="4463480" y="1623743"/>
            <a:ext cx="4680520" cy="2321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未来医療</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国際拠点の実現</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に向け</a:t>
            </a:r>
            <a:r>
              <a:rPr lang="ja-JP" altLang="en-US" sz="12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産学官が連携し、検討</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を実施</a:t>
            </a:r>
          </a:p>
        </p:txBody>
      </p:sp>
      <p:sp>
        <p:nvSpPr>
          <p:cNvPr id="28" name="テキスト ボックス 27"/>
          <p:cNvSpPr txBox="1"/>
          <p:nvPr/>
        </p:nvSpPr>
        <p:spPr>
          <a:xfrm>
            <a:off x="4932040" y="6381328"/>
            <a:ext cx="3701145" cy="246221"/>
          </a:xfrm>
          <a:prstGeom prst="rect">
            <a:avLst/>
          </a:prstGeom>
          <a:noFill/>
        </p:spPr>
        <p:txBody>
          <a:bodyPr wrap="square" rtlCol="0">
            <a:spAutoFit/>
          </a:bodyPr>
          <a:lstStyle/>
          <a:p>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■中之島</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丁目における未来医療国際拠点基本計画（素案</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）より</a:t>
            </a:r>
            <a:endParaRPr lang="ja-JP" altLang="en-US" sz="1000" strike="sngStrike"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正方形/長方形 28"/>
          <p:cNvSpPr/>
          <p:nvPr/>
        </p:nvSpPr>
        <p:spPr>
          <a:xfrm>
            <a:off x="171141" y="1585710"/>
            <a:ext cx="4099597" cy="461665"/>
          </a:xfrm>
          <a:prstGeom prst="rect">
            <a:avLst/>
          </a:prstGeom>
        </p:spPr>
        <p:txBody>
          <a:bodyPr wrap="square">
            <a:spAutoFit/>
          </a:bodyPr>
          <a:lstStyle/>
          <a:p>
            <a:pPr marL="180975" indent="-180975"/>
            <a:r>
              <a:rPr lang="ja-JP" altLang="en-US" sz="1200" dirty="0">
                <a:latin typeface="Meiryo UI" panose="020B0604030504040204" pitchFamily="50" charset="-128"/>
                <a:ea typeface="Meiryo UI" panose="020B0604030504040204" pitchFamily="50" charset="-128"/>
                <a:cs typeface="Meiryo UI" panose="020B0604030504040204" pitchFamily="50" charset="-128"/>
              </a:rPr>
              <a:t>国立循環器病研究センター</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移転予定地及び健都イノベーション</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パークを成長特区に指定（</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2016.7</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正方形/長方形 29"/>
          <p:cNvSpPr/>
          <p:nvPr/>
        </p:nvSpPr>
        <p:spPr>
          <a:xfrm>
            <a:off x="57467" y="6459364"/>
            <a:ext cx="4037603" cy="5036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正方形/長方形 30"/>
          <p:cNvSpPr/>
          <p:nvPr/>
        </p:nvSpPr>
        <p:spPr>
          <a:xfrm>
            <a:off x="30171" y="6352296"/>
            <a:ext cx="4037603" cy="5036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国立健康・栄養研究所の健都イノベーションパークへの</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移転に関する方針取りまとめ（</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2017.3</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正方形/長方形 25"/>
          <p:cNvSpPr/>
          <p:nvPr/>
        </p:nvSpPr>
        <p:spPr>
          <a:xfrm>
            <a:off x="107504" y="0"/>
            <a:ext cx="8928992" cy="3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産業・技術力（健康・長寿を基軸とした新たな価値の創出）</a:t>
            </a:r>
          </a:p>
        </p:txBody>
      </p:sp>
      <p:sp>
        <p:nvSpPr>
          <p:cNvPr id="32" name="スライド番号プレースホルダー 1"/>
          <p:cNvSpPr>
            <a:spLocks noGrp="1"/>
          </p:cNvSpPr>
          <p:nvPr>
            <p:ph type="sldNum" sz="quarter" idx="12"/>
          </p:nvPr>
        </p:nvSpPr>
        <p:spPr>
          <a:xfrm>
            <a:off x="7020272" y="6525344"/>
            <a:ext cx="2133600" cy="365125"/>
          </a:xfrm>
        </p:spPr>
        <p:txBody>
          <a:bodyPr/>
          <a:lstStyle/>
          <a:p>
            <a:r>
              <a:rPr lang="en-US" altLang="ja-JP" dirty="0" smtClean="0"/>
              <a:t>15</a:t>
            </a:r>
            <a:endParaRPr kumimoji="1" lang="ja-JP" altLang="en-US" dirty="0"/>
          </a:p>
        </p:txBody>
      </p:sp>
      <p:pic>
        <p:nvPicPr>
          <p:cNvPr id="3" name="図 2"/>
          <p:cNvPicPr>
            <a:picLocks noChangeAspect="1"/>
          </p:cNvPicPr>
          <p:nvPr/>
        </p:nvPicPr>
        <p:blipFill>
          <a:blip r:embed="rId6" cstate="screen">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a:ext>
            </a:extLst>
          </a:blip>
          <a:stretch>
            <a:fillRect/>
          </a:stretch>
        </p:blipFill>
        <p:spPr>
          <a:xfrm>
            <a:off x="4788024" y="3757617"/>
            <a:ext cx="4024515" cy="2623764"/>
          </a:xfrm>
          <a:prstGeom prst="rect">
            <a:avLst/>
          </a:prstGeom>
        </p:spPr>
      </p:pic>
    </p:spTree>
    <p:extLst>
      <p:ext uri="{BB962C8B-B14F-4D97-AF65-F5344CB8AC3E}">
        <p14:creationId xmlns:p14="http://schemas.microsoft.com/office/powerpoint/2010/main" val="21732340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角丸四角形 16"/>
          <p:cNvSpPr/>
          <p:nvPr/>
        </p:nvSpPr>
        <p:spPr>
          <a:xfrm>
            <a:off x="107504" y="188640"/>
            <a:ext cx="8928992" cy="720000"/>
          </a:xfrm>
          <a:prstGeom prst="roundRect">
            <a:avLst/>
          </a:prstGeom>
          <a:noFill/>
          <a:ln w="38100" cmpd="db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85725"/>
            <a:r>
              <a:rPr lang="en-US" altLang="ja-JP" sz="1600" b="1"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IoT</a:t>
            </a:r>
            <a:r>
              <a:rPr lang="ja-JP" altLang="en-US" sz="1600" b="1"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人工知能（</a:t>
            </a:r>
            <a:r>
              <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AI</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）、ロボット、バッテリーといった技術を活かして、社会課題の解決やビジネス分野の開拓、産業化などを図るイノベーションの多様な動きが始まる。</a:t>
            </a:r>
            <a:endPar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a:xfrm>
            <a:off x="216472" y="1053316"/>
            <a:ext cx="4283520" cy="215444"/>
          </a:xfrm>
          <a:prstGeom prst="rect">
            <a:avLst/>
          </a:prstGeom>
          <a:ln>
            <a:noFill/>
          </a:ln>
        </p:spPr>
        <p:txBody>
          <a:bodyPr wrap="square" lIns="0" tIns="0" rIns="0" bIns="0" anchor="ctr" anchorCtr="0">
            <a:spAutoFit/>
          </a:bodyPr>
          <a:lstStyle/>
          <a:p>
            <a:pPr marL="180975" indent="-180975"/>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◇先進的</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なまちづくりに</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資する実証事業の推進</a:t>
            </a: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正方形/長方形 26"/>
          <p:cNvSpPr/>
          <p:nvPr/>
        </p:nvSpPr>
        <p:spPr>
          <a:xfrm>
            <a:off x="296254" y="1290826"/>
            <a:ext cx="5220000" cy="553998"/>
          </a:xfrm>
          <a:prstGeom prst="rect">
            <a:avLst/>
          </a:prstGeom>
          <a:ln>
            <a:noFill/>
          </a:ln>
        </p:spPr>
        <p:txBody>
          <a:bodyPr wrap="square" lIns="0" tIns="0" rIns="0" bIns="0" anchor="t" anchorCtr="0">
            <a:spAutoFit/>
          </a:bodyPr>
          <a:lstStyle/>
          <a:p>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実証事業都市・大阪</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の実現に向けて、大阪商工</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会議所が</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窓口となり、実証事業の実施を希望する企業を市内外から募って大阪市に紹介。効果的な実証事業の実施を両者が支援。</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正方形/長方形 28"/>
          <p:cNvSpPr/>
          <p:nvPr/>
        </p:nvSpPr>
        <p:spPr>
          <a:xfrm>
            <a:off x="296256" y="3573016"/>
            <a:ext cx="5207260" cy="738664"/>
          </a:xfrm>
          <a:prstGeom prst="rect">
            <a:avLst/>
          </a:prstGeom>
          <a:ln>
            <a:noFill/>
          </a:ln>
        </p:spPr>
        <p:txBody>
          <a:bodyPr wrap="square" lIns="0" tIns="0" rIns="0" bIns="0" anchor="t" anchorCtr="0">
            <a:spAutoFit/>
          </a:bodyPr>
          <a:lstStyle/>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＜取組例＞</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Wingdings" panose="05000000000000000000" pitchFamily="2" charset="2"/>
              <a:buChar char="Ø"/>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ドローンを活用した「大阪城・六番櫓」の画像撮影</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Wingdings" panose="05000000000000000000" pitchFamily="2" charset="2"/>
              <a:buChar char="Ø"/>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訪日外国人向け無料</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SIM</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カードアプリによる送客サービス</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Wingdings" panose="05000000000000000000" pitchFamily="2" charset="2"/>
              <a:buChar char="Ø"/>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ドローンを活用した「大阪港・海岸保全施設（防潮堤・護岸）」の画像撮影</a:t>
            </a:r>
            <a:endParaRPr lang="en-US" altLang="ja-JP" sz="1200" strike="sngStrike"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5725992" y="1053316"/>
            <a:ext cx="3958576" cy="215444"/>
          </a:xfrm>
          <a:prstGeom prst="rect">
            <a:avLst/>
          </a:prstGeom>
          <a:ln>
            <a:noFill/>
          </a:ln>
        </p:spPr>
        <p:txBody>
          <a:bodyPr wrap="square" lIns="0" tIns="0" rIns="0" bIns="0" anchor="ctr" anchorCtr="0">
            <a:spAutoFit/>
          </a:bodyPr>
          <a:lstStyle/>
          <a:p>
            <a:pPr marL="180975" indent="-180975"/>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ICT</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戦略の推進</a:t>
            </a: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スライド番号プレースホルダー 2"/>
          <p:cNvSpPr>
            <a:spLocks noGrp="1"/>
          </p:cNvSpPr>
          <p:nvPr>
            <p:ph type="sldNum" sz="quarter" idx="12"/>
          </p:nvPr>
        </p:nvSpPr>
        <p:spPr>
          <a:xfrm>
            <a:off x="6913652" y="6398600"/>
            <a:ext cx="2133600" cy="365125"/>
          </a:xfrm>
        </p:spPr>
        <p:txBody>
          <a:bodyPr/>
          <a:lstStyle/>
          <a:p>
            <a:fld id="{D2D8002D-B5B0-4BAC-B1F6-782DDCCE6D9C}" type="slidenum">
              <a:rPr kumimoji="1" lang="ja-JP" altLang="en-US" smtClean="0"/>
              <a:t>16</a:t>
            </a:fld>
            <a:endParaRPr kumimoji="1" lang="ja-JP" altLang="en-US" dirty="0"/>
          </a:p>
        </p:txBody>
      </p:sp>
      <p:sp>
        <p:nvSpPr>
          <p:cNvPr id="37" name="正方形/長方形 36"/>
          <p:cNvSpPr/>
          <p:nvPr/>
        </p:nvSpPr>
        <p:spPr>
          <a:xfrm>
            <a:off x="5814049" y="1295068"/>
            <a:ext cx="3222447" cy="553998"/>
          </a:xfrm>
          <a:prstGeom prst="rect">
            <a:avLst/>
          </a:prstGeom>
          <a:ln>
            <a:noFill/>
          </a:ln>
        </p:spPr>
        <p:txBody>
          <a:bodyPr wrap="square" lIns="0" tIns="0" rIns="0" bIns="0" anchor="t" anchorCtr="0">
            <a:spAutoFit/>
          </a:bodyPr>
          <a:lstStyle/>
          <a:p>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2016</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に「大阪市</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ICT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戦略」を</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策定し、最先端</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ICT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都市</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の実現に向けた取組みをより強力に</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推進。</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2018</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月改訂予定）</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正方形/長方形 46"/>
          <p:cNvSpPr/>
          <p:nvPr/>
        </p:nvSpPr>
        <p:spPr>
          <a:xfrm>
            <a:off x="6027034" y="2108463"/>
            <a:ext cx="2807143" cy="1420464"/>
          </a:xfrm>
          <a:prstGeom prst="rect">
            <a:avLst/>
          </a:prstGeom>
          <a:noFill/>
          <a:ln>
            <a:solidFill>
              <a:srgbClr val="2D37F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正方形/長方形 48"/>
          <p:cNvSpPr/>
          <p:nvPr/>
        </p:nvSpPr>
        <p:spPr>
          <a:xfrm>
            <a:off x="6040862" y="3787371"/>
            <a:ext cx="2794711" cy="553340"/>
          </a:xfrm>
          <a:prstGeom prst="rect">
            <a:avLst/>
          </a:prstGeom>
          <a:noFill/>
          <a:ln>
            <a:solidFill>
              <a:srgbClr val="2D37F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テキスト ボックス 49"/>
          <p:cNvSpPr txBox="1"/>
          <p:nvPr/>
        </p:nvSpPr>
        <p:spPr>
          <a:xfrm>
            <a:off x="6043650" y="3807038"/>
            <a:ext cx="2831687" cy="461665"/>
          </a:xfrm>
          <a:prstGeom prst="rect">
            <a:avLst/>
          </a:prstGeom>
          <a:noFill/>
        </p:spPr>
        <p:txBody>
          <a:bodyPr wrap="square">
            <a:spAutoFit/>
          </a:bodyPr>
          <a:lstStyle/>
          <a:p>
            <a:pPr>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Ⅰ</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ＩＣＴ経費の抑制</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Ⅱ</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システムの安全性・信頼性の</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向上</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テキスト ボックス 50"/>
          <p:cNvSpPr txBox="1"/>
          <p:nvPr/>
        </p:nvSpPr>
        <p:spPr>
          <a:xfrm>
            <a:off x="6012160" y="1916832"/>
            <a:ext cx="2834475" cy="217623"/>
          </a:xfrm>
          <a:prstGeom prst="rect">
            <a:avLst/>
          </a:prstGeom>
          <a:solidFill>
            <a:srgbClr val="0000FF"/>
          </a:solidFill>
        </p:spPr>
        <p:txBody>
          <a:bodyPr wrap="square" anchor="ctr" anchorCtr="0">
            <a:noAutofit/>
          </a:bodyPr>
          <a:lstStyle/>
          <a:p>
            <a:pPr algn="ctr">
              <a:defRPr/>
            </a:pPr>
            <a:r>
              <a:rPr lang="ja-JP" altLang="en-US" sz="1200" dirty="0" smtClean="0">
                <a:solidFill>
                  <a:srgbClr val="FFFFFF"/>
                </a:solidFill>
                <a:latin typeface="Meiryo UI" panose="020B0604030504040204" pitchFamily="50" charset="-128"/>
                <a:ea typeface="Meiryo UI" panose="020B0604030504040204" pitchFamily="50" charset="-128"/>
                <a:cs typeface="Meiryo UI" panose="020B0604030504040204" pitchFamily="50" charset="-128"/>
              </a:rPr>
              <a:t>ＩＣＴの徹底活用</a:t>
            </a:r>
            <a:endParaRPr lang="ja-JP" altLang="en-US" sz="1200" dirty="0">
              <a:solidFill>
                <a:srgbClr val="FFFF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テキスト ボックス 51"/>
          <p:cNvSpPr txBox="1"/>
          <p:nvPr/>
        </p:nvSpPr>
        <p:spPr>
          <a:xfrm>
            <a:off x="6025034" y="2108463"/>
            <a:ext cx="2781838" cy="1384995"/>
          </a:xfrm>
          <a:prstGeom prst="rect">
            <a:avLst/>
          </a:prstGeom>
          <a:noFill/>
        </p:spPr>
        <p:txBody>
          <a:bodyPr wrap="square">
            <a:spAutoFit/>
          </a:bodyPr>
          <a:lstStyle/>
          <a:p>
            <a:pPr>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Ⅰ</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情報インフラの活用</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(Wi-Fi</a:t>
            </a:r>
            <a:r>
              <a:rPr lang="ja-JP" altLang="en-US" sz="1200" dirty="0" err="1"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err="1" smtClean="0">
                <a:latin typeface="Meiryo UI" panose="020B0604030504040204" pitchFamily="50" charset="-128"/>
                <a:ea typeface="Meiryo UI" panose="020B0604030504040204" pitchFamily="50" charset="-128"/>
                <a:cs typeface="Meiryo UI" panose="020B0604030504040204" pitchFamily="50" charset="-128"/>
              </a:rPr>
              <a:t>IoT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等</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p>
          <a:p>
            <a:pPr>
              <a:defRPr/>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Ⅱ</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積極的なデータ活用の促進</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オープンデータ、ビッグデータ</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p>
          <a:p>
            <a:pPr>
              <a:defRPr/>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Ⅲ</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最新情報環境への適切な対応</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モバイル・ファースト</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Ⅳ</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施策における徹底</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活用</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Ⅴ</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効果的・効率的な行政</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運営</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テキスト ボックス 47"/>
          <p:cNvSpPr txBox="1"/>
          <p:nvPr/>
        </p:nvSpPr>
        <p:spPr>
          <a:xfrm>
            <a:off x="6031337" y="3576510"/>
            <a:ext cx="2818800" cy="246329"/>
          </a:xfrm>
          <a:prstGeom prst="rect">
            <a:avLst/>
          </a:prstGeom>
          <a:solidFill>
            <a:srgbClr val="0000FF"/>
          </a:solidFill>
        </p:spPr>
        <p:txBody>
          <a:bodyPr wrap="square" anchor="ctr" anchorCtr="0">
            <a:noAutofit/>
          </a:bodyPr>
          <a:lstStyle/>
          <a:p>
            <a:pPr algn="ctr">
              <a:defRPr/>
            </a:pPr>
            <a:r>
              <a:rPr lang="ja-JP" altLang="en-US" sz="1200" dirty="0" smtClean="0">
                <a:solidFill>
                  <a:srgbClr val="FFFFFF"/>
                </a:solidFill>
                <a:latin typeface="Meiryo UI" panose="020B0604030504040204" pitchFamily="50" charset="-128"/>
                <a:ea typeface="Meiryo UI" panose="020B0604030504040204" pitchFamily="50" charset="-128"/>
                <a:cs typeface="Meiryo UI" panose="020B0604030504040204" pitchFamily="50" charset="-128"/>
              </a:rPr>
              <a:t>ＩＣＴの適正利用</a:t>
            </a:r>
            <a:endParaRPr lang="ja-JP" altLang="en-US" sz="1200" dirty="0">
              <a:solidFill>
                <a:srgbClr val="FFFF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正方形/長方形 24"/>
          <p:cNvSpPr/>
          <p:nvPr/>
        </p:nvSpPr>
        <p:spPr>
          <a:xfrm>
            <a:off x="5725992" y="4581128"/>
            <a:ext cx="3310504" cy="1477328"/>
          </a:xfrm>
          <a:prstGeom prst="rect">
            <a:avLst/>
          </a:prstGeom>
          <a:ln>
            <a:noFill/>
          </a:ln>
        </p:spPr>
        <p:txBody>
          <a:bodyPr wrap="square" lIns="0" tIns="0" rIns="0" bIns="0" anchor="t" anchorCtr="0">
            <a:spAutoFit/>
          </a:bodyPr>
          <a:lstStyle/>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＜取組例＞</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Wingdings" panose="05000000000000000000" pitchFamily="2" charset="2"/>
              <a:buChar char="Ø"/>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ニューヨーク市提唱の「</a:t>
            </a:r>
            <a:r>
              <a:rPr lang="en-US" altLang="ja-JP" sz="120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IoT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ガイドライン</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参画</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Wingdings" panose="05000000000000000000" pitchFamily="2" charset="2"/>
              <a:buChar char="Ø"/>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戸籍</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業務の問合わせへの対応に</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AI</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導入</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東淀川区・浪速区</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Wingdings" panose="05000000000000000000" pitchFamily="2" charset="2"/>
              <a:buChar char="Ø"/>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地域の見守りサービスモデル</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事業の実施</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（浪速区）</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Wingdings" panose="05000000000000000000" pitchFamily="2" charset="2"/>
              <a:buChar char="Ø"/>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区役所窓口等における</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タブレット</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端末を活用</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した</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遠隔</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手話・外国語通訳支援モデル</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事業の実施</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テキスト ボックス 31"/>
          <p:cNvSpPr txBox="1"/>
          <p:nvPr/>
        </p:nvSpPr>
        <p:spPr>
          <a:xfrm>
            <a:off x="3131840" y="6488041"/>
            <a:ext cx="2376264" cy="253327"/>
          </a:xfrm>
          <a:prstGeom prst="rect">
            <a:avLst/>
          </a:prstGeom>
          <a:noFill/>
        </p:spPr>
        <p:txBody>
          <a:bodyPr wrap="square" rtlCol="0">
            <a:spAutoFit/>
          </a:bodyPr>
          <a:lstStyle/>
          <a:p>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■大阪市ホームページより</a:t>
            </a:r>
            <a:endPar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正方形/長方形 32"/>
          <p:cNvSpPr/>
          <p:nvPr/>
        </p:nvSpPr>
        <p:spPr>
          <a:xfrm>
            <a:off x="251520" y="4635533"/>
            <a:ext cx="2835586" cy="1107996"/>
          </a:xfrm>
          <a:prstGeom prst="rect">
            <a:avLst/>
          </a:prstGeom>
          <a:ln>
            <a:noFill/>
          </a:ln>
        </p:spPr>
        <p:txBody>
          <a:bodyPr wrap="square" lIns="0" tIns="0" rIns="0" bIns="0" anchor="ctr" anchorCtr="0">
            <a:spAutoFit/>
          </a:bodyPr>
          <a:lstStyle/>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アジア</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太平洋</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トレードセンター（大阪南港の複合商業施設）を実証実験フィールド</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した大阪市「</a:t>
            </a:r>
            <a:r>
              <a:rPr lang="en-US" altLang="ja-JP" sz="120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IoT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・ロボット実証実験支援事業」では、</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幅広い用途の実証実験に対応できる環境を活かして、先端テクノロジーのビジネス支援拠点として、効率的な実証実験を推進。</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正方形/長方形 33"/>
          <p:cNvSpPr/>
          <p:nvPr/>
        </p:nvSpPr>
        <p:spPr>
          <a:xfrm>
            <a:off x="296256" y="5804135"/>
            <a:ext cx="2688805" cy="738664"/>
          </a:xfrm>
          <a:prstGeom prst="rect">
            <a:avLst/>
          </a:prstGeom>
          <a:ln>
            <a:noFill/>
          </a:ln>
        </p:spPr>
        <p:txBody>
          <a:bodyPr wrap="square" lIns="0" tIns="0" rIns="0" bIns="0" anchor="t" anchorCtr="0">
            <a:spAutoFit/>
          </a:bodyPr>
          <a:lstStyle/>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＜取組例＞</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Wingdings" panose="05000000000000000000" pitchFamily="2" charset="2"/>
              <a:buChar char="Ø"/>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ロボットを活用したスタンプラリー</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Wingdings" panose="05000000000000000000" pitchFamily="2" charset="2"/>
              <a:buChar char="Ø"/>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現在位置及び目的地検索システム</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Wingdings" panose="05000000000000000000" pitchFamily="2" charset="2"/>
              <a:buChar char="Ø"/>
            </a:pPr>
            <a:r>
              <a:rPr lang="en-US" altLang="ja-JP" sz="120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IoT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によるゴミ箱の管理</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2" name="図 21"/>
          <p:cNvPicPr>
            <a:picLocks noChangeAspect="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1433561" y="1772816"/>
            <a:ext cx="3347875" cy="1920318"/>
          </a:xfrm>
          <a:prstGeom prst="rect">
            <a:avLst/>
          </a:prstGeom>
        </p:spPr>
      </p:pic>
      <p:pic>
        <p:nvPicPr>
          <p:cNvPr id="2" name="図 1"/>
          <p:cNvPicPr>
            <a:picLocks noChangeAspect="1"/>
          </p:cNvPicPr>
          <p:nvPr/>
        </p:nvPicPr>
        <p:blipFill>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a:ext>
            </a:extLst>
          </a:blip>
          <a:stretch>
            <a:fillRect/>
          </a:stretch>
        </p:blipFill>
        <p:spPr>
          <a:xfrm>
            <a:off x="3131840" y="4581128"/>
            <a:ext cx="2501556" cy="1871441"/>
          </a:xfrm>
          <a:prstGeom prst="rect">
            <a:avLst/>
          </a:prstGeom>
        </p:spPr>
      </p:pic>
    </p:spTree>
    <p:extLst>
      <p:ext uri="{BB962C8B-B14F-4D97-AF65-F5344CB8AC3E}">
        <p14:creationId xmlns:p14="http://schemas.microsoft.com/office/powerpoint/2010/main" val="11713960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角丸四角形 15"/>
          <p:cNvSpPr/>
          <p:nvPr/>
        </p:nvSpPr>
        <p:spPr>
          <a:xfrm>
            <a:off x="118389" y="476672"/>
            <a:ext cx="8928992" cy="720000"/>
          </a:xfrm>
          <a:prstGeom prst="roundRect">
            <a:avLst/>
          </a:prstGeom>
          <a:noFill/>
          <a:ln w="38100" cmpd="db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臨海部に新たな都市空間を形成する「夢洲まちづくり構想」を策定。</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好調なインバウンドを背景に、規制緩和や市有地売却等を活用した民間開発の動きも活性化。</a:t>
            </a:r>
            <a:endPar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p:cNvSpPr txBox="1"/>
          <p:nvPr/>
        </p:nvSpPr>
        <p:spPr>
          <a:xfrm>
            <a:off x="96466" y="1327312"/>
            <a:ext cx="4023667" cy="307777"/>
          </a:xfrm>
          <a:prstGeom prst="rect">
            <a:avLst/>
          </a:prstGeom>
          <a:noFill/>
        </p:spPr>
        <p:txBody>
          <a:bodyPr wrap="square" rtlCol="0">
            <a:spAutoFit/>
          </a:bodyPr>
          <a:lstStyle/>
          <a:p>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◇夢洲</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における新たな国際観光拠点の</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形成</a:t>
            </a: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17"/>
          <p:cNvSpPr txBox="1"/>
          <p:nvPr/>
        </p:nvSpPr>
        <p:spPr>
          <a:xfrm>
            <a:off x="7400697" y="4181893"/>
            <a:ext cx="2805821" cy="246221"/>
          </a:xfrm>
          <a:prstGeom prst="rect">
            <a:avLst/>
          </a:prstGeom>
          <a:noFill/>
        </p:spPr>
        <p:txBody>
          <a:bodyPr wrap="square" rtlCol="0">
            <a:spAutoFit/>
          </a:bodyPr>
          <a:lstStyle/>
          <a:p>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■「夢洲まちづくり構想」より</a:t>
            </a:r>
            <a:endPar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9"/>
          <p:cNvSpPr txBox="1"/>
          <p:nvPr/>
        </p:nvSpPr>
        <p:spPr>
          <a:xfrm>
            <a:off x="123374" y="1671857"/>
            <a:ext cx="4520633" cy="2492990"/>
          </a:xfrm>
          <a:prstGeom prst="rect">
            <a:avLst/>
          </a:prstGeom>
          <a:noFill/>
        </p:spPr>
        <p:txBody>
          <a:bodyPr wrap="square" rtlCol="0">
            <a:spAutoFit/>
          </a:bodyPr>
          <a:lstStyle/>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広大な用地が確保できる夢洲のポテンシャルを最大限に発揮し、臨海部の各エリアとの連携により、さらなる経済振興・都市魅力向上に資する拠点をめざして「夢洲まちづくり構想」を策定</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(2017.8)</a:t>
            </a:r>
          </a:p>
          <a:p>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＜コンセプト＞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SMART </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RESORT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CITY</a:t>
            </a: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・夢と</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創造に出会える未来</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都市</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＜都市機能＞</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361950" indent="-171450">
              <a:buFont typeface="Wingdings" panose="05000000000000000000" pitchFamily="2" charset="2"/>
              <a:buChar char="Ø"/>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大阪・関西・日本観光の要となる独創性に富む国際エンターテイメント拠点形成</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361950" indent="-171450">
              <a:buFont typeface="Wingdings" panose="05000000000000000000" pitchFamily="2" charset="2"/>
              <a:buChar char="Ø"/>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新しいビジネスにつながる技術やノウハウを世界第一</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級</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の</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MICE</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拠点を中心にショーケース化し、国内外に発信</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361950" indent="-171450">
              <a:buFont typeface="Wingdings" panose="05000000000000000000" pitchFamily="2" charset="2"/>
              <a:buChar char="Ø"/>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健康</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で活き活きとした生活をエンジョイできる革新的な技術等の創出と体験</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正方形/長方形 22"/>
          <p:cNvSpPr/>
          <p:nvPr/>
        </p:nvSpPr>
        <p:spPr>
          <a:xfrm>
            <a:off x="107504" y="0"/>
            <a:ext cx="8928992" cy="3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資本力（世界水準の都市ブランドの確立）</a:t>
            </a:r>
          </a:p>
        </p:txBody>
      </p:sp>
      <p:sp>
        <p:nvSpPr>
          <p:cNvPr id="4" name="スライド番号プレースホルダー 3"/>
          <p:cNvSpPr>
            <a:spLocks noGrp="1"/>
          </p:cNvSpPr>
          <p:nvPr>
            <p:ph type="sldNum" sz="quarter" idx="12"/>
          </p:nvPr>
        </p:nvSpPr>
        <p:spPr>
          <a:xfrm>
            <a:off x="7092280" y="6592267"/>
            <a:ext cx="2133600" cy="365125"/>
          </a:xfrm>
        </p:spPr>
        <p:txBody>
          <a:bodyPr/>
          <a:lstStyle/>
          <a:p>
            <a:fld id="{D2D8002D-B5B0-4BAC-B1F6-782DDCCE6D9C}" type="slidenum">
              <a:rPr kumimoji="1" lang="ja-JP" altLang="en-US" smtClean="0"/>
              <a:t>17</a:t>
            </a:fld>
            <a:endParaRPr kumimoji="1" lang="ja-JP" altLang="en-US" dirty="0"/>
          </a:p>
        </p:txBody>
      </p:sp>
      <p:pic>
        <p:nvPicPr>
          <p:cNvPr id="24" name="図 23"/>
          <p:cNvPicPr>
            <a:picLocks noChangeAspect="1"/>
          </p:cNvPicPr>
          <p:nvPr/>
        </p:nvPicPr>
        <p:blipFill>
          <a:blip r:embed="rId2" cstate="email">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a:ext>
            </a:extLst>
          </a:blip>
          <a:stretch>
            <a:fillRect/>
          </a:stretch>
        </p:blipFill>
        <p:spPr>
          <a:xfrm>
            <a:off x="6109936" y="5355800"/>
            <a:ext cx="1468077" cy="1169544"/>
          </a:xfrm>
          <a:prstGeom prst="rect">
            <a:avLst/>
          </a:prstGeom>
        </p:spPr>
      </p:pic>
      <p:sp>
        <p:nvSpPr>
          <p:cNvPr id="25" name="テキスト ボックス 24"/>
          <p:cNvSpPr txBox="1"/>
          <p:nvPr/>
        </p:nvSpPr>
        <p:spPr>
          <a:xfrm>
            <a:off x="251607" y="4691073"/>
            <a:ext cx="2999298" cy="292388"/>
          </a:xfrm>
          <a:prstGeom prst="rect">
            <a:avLst/>
          </a:prstGeom>
          <a:noFill/>
        </p:spPr>
        <p:txBody>
          <a:bodyPr wrap="square" rtlCol="0">
            <a:spAutoFit/>
          </a:bodyPr>
          <a:lstStyle/>
          <a:p>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◇新たな民間プロジェクトの動き</a:t>
            </a:r>
            <a:endParaRPr lang="en-US" altLang="ja-JP" sz="13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テキスト ボックス 25"/>
          <p:cNvSpPr txBox="1"/>
          <p:nvPr/>
        </p:nvSpPr>
        <p:spPr>
          <a:xfrm>
            <a:off x="388410" y="4924943"/>
            <a:ext cx="4104454" cy="430887"/>
          </a:xfrm>
          <a:prstGeom prst="rect">
            <a:avLst/>
          </a:prstGeom>
          <a:noFill/>
        </p:spPr>
        <p:txBody>
          <a:bodyPr wrap="square" rtlCol="0">
            <a:spAutoFit/>
          </a:bodyPr>
          <a:lstStyle/>
          <a:p>
            <a:r>
              <a:rPr lang="en-US" altLang="ja-JP" sz="1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特定都市再生緊急性地地域における開発</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p>
          <a:p>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中之島フェスティバルシティ（</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2017.4</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オープン）</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28" name="図 2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54025" y="5360996"/>
            <a:ext cx="1604974" cy="1146410"/>
          </a:xfrm>
          <a:prstGeom prst="rect">
            <a:avLst/>
          </a:prstGeom>
        </p:spPr>
      </p:pic>
      <p:grpSp>
        <p:nvGrpSpPr>
          <p:cNvPr id="36" name="グループ化 35"/>
          <p:cNvGrpSpPr/>
          <p:nvPr/>
        </p:nvGrpSpPr>
        <p:grpSpPr>
          <a:xfrm>
            <a:off x="118389" y="4530154"/>
            <a:ext cx="8846099" cy="2219985"/>
            <a:chOff x="9528764" y="454096"/>
            <a:chExt cx="3321412" cy="5237252"/>
          </a:xfrm>
        </p:grpSpPr>
        <p:sp>
          <p:nvSpPr>
            <p:cNvPr id="37" name="角丸四角形 36"/>
            <p:cNvSpPr/>
            <p:nvPr/>
          </p:nvSpPr>
          <p:spPr>
            <a:xfrm>
              <a:off x="9528764" y="454096"/>
              <a:ext cx="3321412" cy="5237252"/>
            </a:xfrm>
            <a:prstGeom prst="roundRect">
              <a:avLst>
                <a:gd name="adj" fmla="val 4092"/>
              </a:avLst>
            </a:prstGeom>
            <a:noFill/>
            <a:ln w="2222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p:cNvSpPr txBox="1"/>
            <p:nvPr/>
          </p:nvSpPr>
          <p:spPr>
            <a:xfrm>
              <a:off x="9528764" y="454096"/>
              <a:ext cx="3321411" cy="726089"/>
            </a:xfrm>
            <a:prstGeom prst="rect">
              <a:avLst/>
            </a:prstGeom>
            <a:noFill/>
          </p:spPr>
          <p:txBody>
            <a:bodyPr wrap="square" rtlCol="0">
              <a:spAutoFit/>
            </a:bodyPr>
            <a:lstStyle/>
            <a:p>
              <a:pPr marL="180975" indent="-180975" algn="ct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b="1" u="sng" dirty="0" smtClean="0">
                  <a:latin typeface="Meiryo UI" panose="020B0604030504040204" pitchFamily="50" charset="-128"/>
                  <a:ea typeface="Meiryo UI" panose="020B0604030504040204" pitchFamily="50" charset="-128"/>
                  <a:cs typeface="Meiryo UI" panose="020B0604030504040204" pitchFamily="50" charset="-128"/>
                </a:rPr>
                <a:t>2017</a:t>
              </a:r>
              <a:r>
                <a:rPr lang="ja-JP" altLang="en-US" sz="1400" b="1" u="sng" dirty="0" smtClean="0">
                  <a:latin typeface="Meiryo UI" panose="020B0604030504040204" pitchFamily="50" charset="-128"/>
                  <a:ea typeface="Meiryo UI" panose="020B0604030504040204" pitchFamily="50" charset="-128"/>
                  <a:cs typeface="Meiryo UI" panose="020B0604030504040204" pitchFamily="50" charset="-128"/>
                </a:rPr>
                <a:t>年度の大阪のトピックス</a:t>
              </a:r>
              <a:endParaRPr lang="en-US" altLang="ja-JP" sz="1400" b="1" u="sng" dirty="0" smtClean="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39" name="テキスト ボックス 38"/>
          <p:cNvSpPr txBox="1"/>
          <p:nvPr/>
        </p:nvSpPr>
        <p:spPr>
          <a:xfrm>
            <a:off x="603252" y="6525344"/>
            <a:ext cx="2802817" cy="230832"/>
          </a:xfrm>
          <a:prstGeom prst="rect">
            <a:avLst/>
          </a:prstGeom>
          <a:noFill/>
        </p:spPr>
        <p:txBody>
          <a:bodyPr wrap="square" rtlCol="0">
            <a:spAutoFit/>
          </a:bodyPr>
          <a:lstStyle/>
          <a:p>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■中之島フェスティバルシティホームページより</a:t>
            </a:r>
            <a:endPar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テキスト ボックス 39"/>
          <p:cNvSpPr txBox="1"/>
          <p:nvPr/>
        </p:nvSpPr>
        <p:spPr>
          <a:xfrm>
            <a:off x="3203848" y="4905294"/>
            <a:ext cx="4104454" cy="276999"/>
          </a:xfrm>
          <a:prstGeom prst="rect">
            <a:avLst/>
          </a:prstGeom>
          <a:noFill/>
        </p:spPr>
        <p:txBody>
          <a:bodyPr wrap="square" rtlCol="0">
            <a:spAutoFit/>
          </a:bodyPr>
          <a:lstStyle/>
          <a:p>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市有地のプロポーザル方式による売却</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テキスト ボックス 42"/>
          <p:cNvSpPr txBox="1"/>
          <p:nvPr/>
        </p:nvSpPr>
        <p:spPr>
          <a:xfrm>
            <a:off x="3275856" y="5086800"/>
            <a:ext cx="2741608" cy="261610"/>
          </a:xfrm>
          <a:prstGeom prst="rect">
            <a:avLst/>
          </a:prstGeom>
          <a:noFill/>
        </p:spPr>
        <p:txBody>
          <a:bodyPr wrap="square" rtlCol="0">
            <a:spAutoFit/>
          </a:bodyPr>
          <a:lstStyle/>
          <a:p>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星野リゾート・ホテル開発</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2022</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開業予定）</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テキスト ボックス 43"/>
          <p:cNvSpPr txBox="1"/>
          <p:nvPr/>
        </p:nvSpPr>
        <p:spPr>
          <a:xfrm>
            <a:off x="5805169" y="5086800"/>
            <a:ext cx="3545688" cy="261610"/>
          </a:xfrm>
          <a:prstGeom prst="rect">
            <a:avLst/>
          </a:prstGeom>
          <a:noFill/>
        </p:spPr>
        <p:txBody>
          <a:bodyPr wrap="square" rtlCol="0">
            <a:spAutoFit/>
          </a:bodyPr>
          <a:lstStyle/>
          <a:p>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南海電鉄・多文化交流拠点</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2019.9</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供用開始予定）</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テキスト ボックス 44"/>
          <p:cNvSpPr txBox="1"/>
          <p:nvPr/>
        </p:nvSpPr>
        <p:spPr>
          <a:xfrm>
            <a:off x="3347864" y="6525344"/>
            <a:ext cx="3859400" cy="230832"/>
          </a:xfrm>
          <a:prstGeom prst="rect">
            <a:avLst/>
          </a:prstGeom>
          <a:noFill/>
        </p:spPr>
        <p:txBody>
          <a:bodyPr wrap="square" rtlCol="0">
            <a:spAutoFit/>
          </a:bodyPr>
          <a:lstStyle/>
          <a:p>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■大阪市ホームページ（プロポーザル事業者最優秀提案資料）より</a:t>
            </a:r>
            <a:endPar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6" name="図 5"/>
          <p:cNvPicPr>
            <a:picLocks noChangeAspect="1"/>
          </p:cNvPicPr>
          <p:nvPr/>
        </p:nvPicPr>
        <p:blipFill>
          <a:blip r:embed="rId5" cstate="screen">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a:ext>
            </a:extLst>
          </a:blip>
          <a:stretch>
            <a:fillRect/>
          </a:stretch>
        </p:blipFill>
        <p:spPr>
          <a:xfrm>
            <a:off x="4585787" y="2269685"/>
            <a:ext cx="2866533" cy="2095419"/>
          </a:xfrm>
          <a:prstGeom prst="rect">
            <a:avLst/>
          </a:prstGeom>
        </p:spPr>
      </p:pic>
      <p:pic>
        <p:nvPicPr>
          <p:cNvPr id="2" name="図 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996981" y="1278034"/>
            <a:ext cx="1967504" cy="1627018"/>
          </a:xfrm>
          <a:prstGeom prst="rect">
            <a:avLst/>
          </a:prstGeom>
        </p:spPr>
      </p:pic>
      <p:pic>
        <p:nvPicPr>
          <p:cNvPr id="7" name="図 6"/>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3917699" y="5342535"/>
            <a:ext cx="1245997" cy="1164872"/>
          </a:xfrm>
          <a:prstGeom prst="rect">
            <a:avLst/>
          </a:prstGeom>
        </p:spPr>
      </p:pic>
    </p:spTree>
    <p:extLst>
      <p:ext uri="{BB962C8B-B14F-4D97-AF65-F5344CB8AC3E}">
        <p14:creationId xmlns:p14="http://schemas.microsoft.com/office/powerpoint/2010/main" val="30464734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テキスト ボックス 16"/>
          <p:cNvSpPr txBox="1"/>
          <p:nvPr/>
        </p:nvSpPr>
        <p:spPr>
          <a:xfrm>
            <a:off x="35496" y="1455167"/>
            <a:ext cx="2555993" cy="461665"/>
          </a:xfrm>
          <a:prstGeom prst="rect">
            <a:avLst/>
          </a:prstGeom>
          <a:noFill/>
        </p:spPr>
        <p:txBody>
          <a:bodyPr wrap="square" rtlCol="0">
            <a:spAutoFit/>
          </a:bodyPr>
          <a:lstStyle/>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JO-TERRACE</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OSAKA</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」オープン</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2017.6</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8" name="図 17"/>
          <p:cNvPicPr>
            <a:picLocks noChangeAspect="1"/>
          </p:cNvPicPr>
          <p:nvPr/>
        </p:nvPicPr>
        <p:blipFill>
          <a:blip r:embed="rId2" cstate="email">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a:ext>
            </a:extLst>
          </a:blip>
          <a:stretch>
            <a:fillRect/>
          </a:stretch>
        </p:blipFill>
        <p:spPr>
          <a:xfrm>
            <a:off x="144087" y="1864230"/>
            <a:ext cx="1568079" cy="883827"/>
          </a:xfrm>
          <a:prstGeom prst="rect">
            <a:avLst/>
          </a:prstGeom>
        </p:spPr>
      </p:pic>
      <p:pic>
        <p:nvPicPr>
          <p:cNvPr id="27" name="図 26"/>
          <p:cNvPicPr>
            <a:picLocks noChangeAspect="1"/>
          </p:cNvPicPr>
          <p:nvPr/>
        </p:nvPicPr>
        <p:blipFill>
          <a:blip r:embed="rId4" cstate="email">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a:ext>
            </a:extLst>
          </a:blip>
          <a:stretch>
            <a:fillRect/>
          </a:stretch>
        </p:blipFill>
        <p:spPr>
          <a:xfrm>
            <a:off x="170470" y="3281678"/>
            <a:ext cx="1541696" cy="867402"/>
          </a:xfrm>
          <a:prstGeom prst="rect">
            <a:avLst/>
          </a:prstGeom>
        </p:spPr>
      </p:pic>
      <p:sp>
        <p:nvSpPr>
          <p:cNvPr id="29" name="テキスト ボックス 28"/>
          <p:cNvSpPr txBox="1"/>
          <p:nvPr/>
        </p:nvSpPr>
        <p:spPr>
          <a:xfrm>
            <a:off x="71791" y="4149080"/>
            <a:ext cx="2376264" cy="253327"/>
          </a:xfrm>
          <a:prstGeom prst="rect">
            <a:avLst/>
          </a:prstGeom>
          <a:noFill/>
        </p:spPr>
        <p:txBody>
          <a:bodyPr wrap="square" rtlCol="0">
            <a:spAutoFit/>
          </a:bodyPr>
          <a:lstStyle/>
          <a:p>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MIRAIZA OSAKA-JO</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ホームページより</a:t>
            </a:r>
            <a:endPar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テキスト ボックス 32"/>
          <p:cNvSpPr txBox="1"/>
          <p:nvPr/>
        </p:nvSpPr>
        <p:spPr>
          <a:xfrm>
            <a:off x="35496" y="2708920"/>
            <a:ext cx="1873845" cy="246221"/>
          </a:xfrm>
          <a:prstGeom prst="rect">
            <a:avLst/>
          </a:prstGeom>
          <a:noFill/>
        </p:spPr>
        <p:txBody>
          <a:bodyPr wrap="square" rtlCol="0">
            <a:spAutoFit/>
          </a:bodyPr>
          <a:lstStyle/>
          <a:p>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■大阪市ホームページより</a:t>
            </a:r>
            <a:endPar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テキスト ボックス 22"/>
          <p:cNvSpPr txBox="1"/>
          <p:nvPr/>
        </p:nvSpPr>
        <p:spPr>
          <a:xfrm>
            <a:off x="7213913" y="980728"/>
            <a:ext cx="2254631" cy="523220"/>
          </a:xfrm>
          <a:prstGeom prst="rect">
            <a:avLst/>
          </a:prstGeom>
          <a:noFill/>
        </p:spPr>
        <p:txBody>
          <a:bodyPr wrap="square" rtlCol="0">
            <a:spAutoFit/>
          </a:bodyPr>
          <a:lstStyle/>
          <a:p>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◇ナイトカルチャーの</a:t>
            </a: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発掘・創出</a:t>
            </a:r>
            <a:endPar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27"/>
          <p:cNvSpPr txBox="1"/>
          <p:nvPr/>
        </p:nvSpPr>
        <p:spPr>
          <a:xfrm>
            <a:off x="7368473" y="3974867"/>
            <a:ext cx="1872208" cy="246221"/>
          </a:xfrm>
          <a:prstGeom prst="rect">
            <a:avLst/>
          </a:prstGeom>
          <a:noFill/>
        </p:spPr>
        <p:txBody>
          <a:bodyPr wrap="square" rtlCol="0">
            <a:spAutoFit/>
          </a:bodyPr>
          <a:lstStyle/>
          <a:p>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■大阪観光局ホームページより</a:t>
            </a:r>
            <a:endPar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角丸四角形 29"/>
          <p:cNvSpPr/>
          <p:nvPr/>
        </p:nvSpPr>
        <p:spPr>
          <a:xfrm>
            <a:off x="107504" y="188640"/>
            <a:ext cx="8928992" cy="720000"/>
          </a:xfrm>
          <a:prstGeom prst="roundRect">
            <a:avLst/>
          </a:prstGeom>
          <a:noFill/>
          <a:ln w="38100" cmpd="db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85725"/>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大阪城公園の新たな集客施設のオープン、大阪の都市再生をリードする民間開発など、ハード面での充実とともに、ナイトカルチャー</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の発掘・</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創出など観光ソフト面の魅力づくりも進む。</a:t>
            </a:r>
            <a:endPar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35" name="Picture 3" descr="C:\Users\i5627699\Desktop\0001287.jpg"/>
          <p:cNvPicPr>
            <a:picLocks noChangeAspect="1" noChangeArrowheads="1"/>
          </p:cNvPicPr>
          <p:nvPr/>
        </p:nvPicPr>
        <p:blipFill>
          <a:blip r:embed="rId6" cstate="email">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a:ext>
            </a:extLst>
          </a:blip>
          <a:srcRect/>
          <a:stretch>
            <a:fillRect/>
          </a:stretch>
        </p:blipFill>
        <p:spPr bwMode="auto">
          <a:xfrm>
            <a:off x="7444394" y="3001126"/>
            <a:ext cx="1592101" cy="1003938"/>
          </a:xfrm>
          <a:prstGeom prst="rect">
            <a:avLst/>
          </a:prstGeom>
          <a:noFill/>
          <a:extLst>
            <a:ext uri="{909E8E84-426E-40DD-AFC4-6F175D3DCCD1}">
              <a14:hiddenFill xmlns:a14="http://schemas.microsoft.com/office/drawing/2010/main">
                <a:solidFill>
                  <a:srgbClr val="FFFFFF"/>
                </a:solidFill>
              </a14:hiddenFill>
            </a:ext>
          </a:extLst>
        </p:spPr>
      </p:pic>
      <p:sp>
        <p:nvSpPr>
          <p:cNvPr id="25" name="テキスト ボックス 24"/>
          <p:cNvSpPr txBox="1"/>
          <p:nvPr/>
        </p:nvSpPr>
        <p:spPr>
          <a:xfrm>
            <a:off x="107504" y="2852936"/>
            <a:ext cx="2700000" cy="461665"/>
          </a:xfrm>
          <a:prstGeom prst="rect">
            <a:avLst/>
          </a:prstGeom>
          <a:noFill/>
        </p:spPr>
        <p:txBody>
          <a:bodyPr wrap="square" rtlCol="0">
            <a:spAutoFit/>
          </a:bodyPr>
          <a:lstStyle/>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MIRAIZA OSAKA-JO</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」オープン</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2017.10</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テキスト ボックス 33"/>
          <p:cNvSpPr txBox="1"/>
          <p:nvPr/>
        </p:nvSpPr>
        <p:spPr>
          <a:xfrm>
            <a:off x="-36512" y="980728"/>
            <a:ext cx="2844016" cy="523220"/>
          </a:xfrm>
          <a:prstGeom prst="rect">
            <a:avLst/>
          </a:prstGeom>
          <a:noFill/>
        </p:spPr>
        <p:txBody>
          <a:bodyPr wrap="square" rtlCol="0">
            <a:spAutoFit/>
          </a:bodyPr>
          <a:lstStyle/>
          <a:p>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◇パークマネジメント事業者による</a:t>
            </a: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大阪城公園の魅力向上</a:t>
            </a:r>
            <a:endPar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46" name="図 45"/>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97999" y="5302690"/>
            <a:ext cx="1563000" cy="1040400"/>
          </a:xfrm>
          <a:prstGeom prst="rect">
            <a:avLst/>
          </a:prstGeom>
        </p:spPr>
      </p:pic>
      <p:sp>
        <p:nvSpPr>
          <p:cNvPr id="47" name="テキスト ボックス 46"/>
          <p:cNvSpPr txBox="1"/>
          <p:nvPr/>
        </p:nvSpPr>
        <p:spPr>
          <a:xfrm>
            <a:off x="114203" y="6309320"/>
            <a:ext cx="1615213" cy="230832"/>
          </a:xfrm>
          <a:prstGeom prst="rect">
            <a:avLst/>
          </a:prstGeom>
          <a:noFill/>
        </p:spPr>
        <p:txBody>
          <a:bodyPr wrap="square" rtlCol="0">
            <a:spAutoFit/>
          </a:bodyPr>
          <a:lstStyle/>
          <a:p>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■堺市報道提供資料より</a:t>
            </a:r>
            <a:endPar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テキスト ボックス 47"/>
          <p:cNvSpPr txBox="1"/>
          <p:nvPr/>
        </p:nvSpPr>
        <p:spPr>
          <a:xfrm>
            <a:off x="170470" y="4895582"/>
            <a:ext cx="3321943" cy="261610"/>
          </a:xfrm>
          <a:prstGeom prst="rect">
            <a:avLst/>
          </a:prstGeom>
          <a:noFill/>
        </p:spPr>
        <p:txBody>
          <a:bodyPr wrap="square" rtlCol="0">
            <a:spAutoFit/>
          </a:bodyPr>
          <a:lstStyle/>
          <a:p>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工場</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夜景（堺泉北工業地帯）を活用した魅力</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創造</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12" name="図 11"/>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800787" y="5301208"/>
            <a:ext cx="1572652" cy="1041882"/>
          </a:xfrm>
          <a:prstGeom prst="rect">
            <a:avLst/>
          </a:prstGeom>
        </p:spPr>
      </p:pic>
      <p:sp>
        <p:nvSpPr>
          <p:cNvPr id="49" name="テキスト ボックス 48"/>
          <p:cNvSpPr txBox="1"/>
          <p:nvPr/>
        </p:nvSpPr>
        <p:spPr>
          <a:xfrm>
            <a:off x="1712166" y="6312076"/>
            <a:ext cx="1615213" cy="230832"/>
          </a:xfrm>
          <a:prstGeom prst="rect">
            <a:avLst/>
          </a:prstGeom>
          <a:noFill/>
        </p:spPr>
        <p:txBody>
          <a:bodyPr wrap="square" rtlCol="0">
            <a:spAutoFit/>
          </a:bodyPr>
          <a:lstStyle/>
          <a:p>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■高石市</a:t>
            </a:r>
            <a:r>
              <a:rPr lang="en-US" altLang="ja-JP" sz="90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facebook</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より</a:t>
            </a:r>
            <a:endPar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テキスト ボックス 44"/>
          <p:cNvSpPr txBox="1"/>
          <p:nvPr/>
        </p:nvSpPr>
        <p:spPr>
          <a:xfrm>
            <a:off x="2579271" y="3964994"/>
            <a:ext cx="2424777" cy="400110"/>
          </a:xfrm>
          <a:prstGeom prst="rect">
            <a:avLst/>
          </a:prstGeom>
          <a:noFill/>
        </p:spPr>
        <p:txBody>
          <a:bodyPr wrap="square" rtlCol="0">
            <a:spAutoFit/>
          </a:bodyPr>
          <a:lstStyle/>
          <a:p>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百舌鳥</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・古市古墳群世界文化遺産</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登録</a:t>
            </a: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推進本部会議ホームページより</a:t>
            </a:r>
            <a:endPar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テキスト ボックス 49"/>
          <p:cNvSpPr txBox="1"/>
          <p:nvPr/>
        </p:nvSpPr>
        <p:spPr>
          <a:xfrm>
            <a:off x="2483768" y="980728"/>
            <a:ext cx="2762901" cy="523220"/>
          </a:xfrm>
          <a:prstGeom prst="rect">
            <a:avLst/>
          </a:prstGeom>
          <a:noFill/>
        </p:spPr>
        <p:txBody>
          <a:bodyPr wrap="square" rtlCol="0">
            <a:spAutoFit/>
          </a:bodyPr>
          <a:lstStyle/>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◇百舌鳥・古市古墳群</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の世界文化</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　遺産登録</a:t>
            </a:r>
            <a:endParaRPr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51" name="Picture 4" descr="C:\Users\i4350461\Desktop\作業\キャプチャ.PNG"/>
          <p:cNvPicPr>
            <a:picLocks noChangeAspect="1" noChangeArrowheads="1"/>
          </p:cNvPicPr>
          <p:nvPr/>
        </p:nvPicPr>
        <p:blipFill>
          <a:blip r:embed="rId10">
            <a:extLst>
              <a:ext uri="{BEBA8EAE-BF5A-486C-A8C5-ECC9F3942E4B}">
                <a14:imgProps xmlns:a14="http://schemas.microsoft.com/office/drawing/2010/main">
                  <a14:imgLayer r:embed="rId11">
                    <a14:imgEffect>
                      <a14:sharpenSoften amount="25000"/>
                    </a14:imgEffect>
                  </a14:imgLayer>
                </a14:imgProps>
              </a:ext>
              <a:ext uri="{28A0092B-C50C-407E-A947-70E740481C1C}">
                <a14:useLocalDpi xmlns:a14="http://schemas.microsoft.com/office/drawing/2010/main"/>
              </a:ext>
            </a:extLst>
          </a:blip>
          <a:srcRect/>
          <a:stretch>
            <a:fillRect/>
          </a:stretch>
        </p:blipFill>
        <p:spPr bwMode="auto">
          <a:xfrm>
            <a:off x="2754057" y="2564905"/>
            <a:ext cx="2097869" cy="1440159"/>
          </a:xfrm>
          <a:prstGeom prst="rect">
            <a:avLst/>
          </a:prstGeom>
          <a:noFill/>
          <a:extLst>
            <a:ext uri="{909E8E84-426E-40DD-AFC4-6F175D3DCCD1}">
              <a14:hiddenFill xmlns:a14="http://schemas.microsoft.com/office/drawing/2010/main">
                <a:solidFill>
                  <a:srgbClr val="FFFFFF"/>
                </a:solidFill>
              </a14:hiddenFill>
            </a:ext>
          </a:extLst>
        </p:spPr>
      </p:pic>
      <p:sp>
        <p:nvSpPr>
          <p:cNvPr id="52" name="正方形/長方形 51"/>
          <p:cNvSpPr/>
          <p:nvPr/>
        </p:nvSpPr>
        <p:spPr>
          <a:xfrm>
            <a:off x="5184440" y="980728"/>
            <a:ext cx="3348000" cy="523220"/>
          </a:xfrm>
          <a:prstGeom prst="rect">
            <a:avLst/>
          </a:prstGeom>
        </p:spPr>
        <p:txBody>
          <a:bodyPr wrap="square">
            <a:spAutoFit/>
          </a:bodyPr>
          <a:lstStyle/>
          <a:p>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◇万国博覧会記念公園の</a:t>
            </a: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活性化</a:t>
            </a: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53" name="図 52"/>
          <p:cNvPicPr>
            <a:picLocks noChangeAspect="1"/>
          </p:cNvPicPr>
          <p:nvPr/>
        </p:nvPicPr>
        <p:blipFill>
          <a:blip r:embed="rId12" cstate="email">
            <a:extLst>
              <a:ext uri="{BEBA8EAE-BF5A-486C-A8C5-ECC9F3942E4B}">
                <a14:imgProps xmlns:a14="http://schemas.microsoft.com/office/drawing/2010/main">
                  <a14:imgLayer r:embed="rId13">
                    <a14:imgEffect>
                      <a14:sharpenSoften amount="25000"/>
                    </a14:imgEffect>
                  </a14:imgLayer>
                </a14:imgProps>
              </a:ext>
              <a:ext uri="{28A0092B-C50C-407E-A947-70E740481C1C}">
                <a14:useLocalDpi xmlns:a14="http://schemas.microsoft.com/office/drawing/2010/main"/>
              </a:ext>
            </a:extLst>
          </a:blip>
          <a:stretch>
            <a:fillRect/>
          </a:stretch>
        </p:blipFill>
        <p:spPr>
          <a:xfrm>
            <a:off x="5246669" y="2548523"/>
            <a:ext cx="1047605" cy="1456542"/>
          </a:xfrm>
          <a:prstGeom prst="rect">
            <a:avLst/>
          </a:prstGeom>
        </p:spPr>
      </p:pic>
      <p:pic>
        <p:nvPicPr>
          <p:cNvPr id="54" name="図 53"/>
          <p:cNvPicPr>
            <a:picLocks noChangeAspect="1"/>
          </p:cNvPicPr>
          <p:nvPr/>
        </p:nvPicPr>
        <p:blipFill>
          <a:blip r:embed="rId14" cstate="email">
            <a:extLst>
              <a:ext uri="{BEBA8EAE-BF5A-486C-A8C5-ECC9F3942E4B}">
                <a14:imgProps xmlns:a14="http://schemas.microsoft.com/office/drawing/2010/main">
                  <a14:imgLayer r:embed="rId15">
                    <a14:imgEffect>
                      <a14:sharpenSoften amount="25000"/>
                    </a14:imgEffect>
                  </a14:imgLayer>
                </a14:imgProps>
              </a:ext>
              <a:ext uri="{28A0092B-C50C-407E-A947-70E740481C1C}">
                <a14:useLocalDpi xmlns:a14="http://schemas.microsoft.com/office/drawing/2010/main"/>
              </a:ext>
            </a:extLst>
          </a:blip>
          <a:stretch>
            <a:fillRect/>
          </a:stretch>
        </p:blipFill>
        <p:spPr>
          <a:xfrm>
            <a:off x="6349055" y="2548523"/>
            <a:ext cx="991063" cy="1456541"/>
          </a:xfrm>
          <a:prstGeom prst="rect">
            <a:avLst/>
          </a:prstGeom>
        </p:spPr>
      </p:pic>
      <p:sp>
        <p:nvSpPr>
          <p:cNvPr id="55" name="テキスト ボックス 54"/>
          <p:cNvSpPr txBox="1"/>
          <p:nvPr/>
        </p:nvSpPr>
        <p:spPr>
          <a:xfrm>
            <a:off x="5223705" y="3974867"/>
            <a:ext cx="2546877" cy="246221"/>
          </a:xfrm>
          <a:prstGeom prst="rect">
            <a:avLst/>
          </a:prstGeom>
          <a:noFill/>
        </p:spPr>
        <p:txBody>
          <a:bodyPr wrap="square" rtlCol="0">
            <a:spAutoFit/>
          </a:bodyPr>
          <a:lstStyle/>
          <a:p>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■太陽の塔オフィシャルホームページより</a:t>
            </a:r>
            <a:endPar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6" name="正方形/長方形 55"/>
          <p:cNvSpPr/>
          <p:nvPr/>
        </p:nvSpPr>
        <p:spPr>
          <a:xfrm>
            <a:off x="2529179" y="1484784"/>
            <a:ext cx="2978925" cy="830997"/>
          </a:xfrm>
          <a:prstGeom prst="rect">
            <a:avLst/>
          </a:prstGeom>
        </p:spPr>
        <p:txBody>
          <a:bodyPr wrap="square">
            <a:spAutoFit/>
          </a:bodyPr>
          <a:lstStyle/>
          <a:p>
            <a:pPr marL="180975" indent="-180975"/>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2017.7</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世界文化遺産推薦候補に選定</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975" indent="-180975"/>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2018.1</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ユネスコ世界遺産センターへ</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975" indent="-180975"/>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推薦書提出</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975" indent="-180975"/>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2019</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世界文化遺産登録</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予定</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正方形/長方形 56"/>
          <p:cNvSpPr/>
          <p:nvPr/>
        </p:nvSpPr>
        <p:spPr>
          <a:xfrm>
            <a:off x="5252987" y="1484164"/>
            <a:ext cx="2216958" cy="830997"/>
          </a:xfrm>
          <a:prstGeom prst="rect">
            <a:avLst/>
          </a:prstGeom>
        </p:spPr>
        <p:txBody>
          <a:bodyPr wrap="square">
            <a:spAutoFit/>
          </a:bodyPr>
          <a:lstStyle/>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太陽</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の塔の内部を</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48</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年ぶり</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一般に常時公開（</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2018.3</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・指定</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管理者</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の導入（</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2018.10</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2028.9</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8" name="スライド番号プレースホルダー 1"/>
          <p:cNvSpPr txBox="1">
            <a:spLocks/>
          </p:cNvSpPr>
          <p:nvPr/>
        </p:nvSpPr>
        <p:spPr>
          <a:xfrm>
            <a:off x="8748464" y="6520259"/>
            <a:ext cx="432048"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D2D8002D-B5B0-4BAC-B1F6-782DDCCE6D9C}" type="slidenum">
              <a:rPr lang="ja-JP" altLang="en-US" smtClean="0"/>
              <a:pPr/>
              <a:t>18</a:t>
            </a:fld>
            <a:endParaRPr lang="ja-JP" altLang="en-US" dirty="0"/>
          </a:p>
        </p:txBody>
      </p:sp>
      <p:sp>
        <p:nvSpPr>
          <p:cNvPr id="59" name="テキスト ボックス 58"/>
          <p:cNvSpPr txBox="1"/>
          <p:nvPr/>
        </p:nvSpPr>
        <p:spPr>
          <a:xfrm>
            <a:off x="93457" y="4653136"/>
            <a:ext cx="5878059" cy="292388"/>
          </a:xfrm>
          <a:prstGeom prst="rect">
            <a:avLst/>
          </a:prstGeom>
          <a:noFill/>
        </p:spPr>
        <p:txBody>
          <a:bodyPr wrap="square" rtlCol="0">
            <a:spAutoFit/>
          </a:bodyPr>
          <a:lstStyle/>
          <a:p>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◇府内各地に</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おいて地域</a:t>
            </a: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資源を活かした</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取組みが活発化</a:t>
            </a:r>
            <a:endPar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0" name="テキスト ボックス 59"/>
          <p:cNvSpPr txBox="1"/>
          <p:nvPr/>
        </p:nvSpPr>
        <p:spPr>
          <a:xfrm>
            <a:off x="7336106" y="6453336"/>
            <a:ext cx="1737811" cy="230832"/>
          </a:xfrm>
          <a:prstGeom prst="rect">
            <a:avLst/>
          </a:prstGeom>
          <a:noFill/>
        </p:spPr>
        <p:txBody>
          <a:bodyPr wrap="square" rtlCol="0">
            <a:spAutoFit/>
          </a:bodyPr>
          <a:lstStyle/>
          <a:p>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エアポート㈱ﾌﾟﾚｽﾘﾘｰｽより</a:t>
            </a:r>
            <a:endPar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3" name="テキスト ボックス 62"/>
          <p:cNvSpPr txBox="1"/>
          <p:nvPr/>
        </p:nvSpPr>
        <p:spPr>
          <a:xfrm>
            <a:off x="3589938" y="6357637"/>
            <a:ext cx="2782262" cy="369332"/>
          </a:xfrm>
          <a:prstGeom prst="rect">
            <a:avLst/>
          </a:prstGeom>
          <a:noFill/>
        </p:spPr>
        <p:txBody>
          <a:bodyPr wrap="square" rtlCol="0">
            <a:spAutoFit/>
          </a:bodyPr>
          <a:lstStyle/>
          <a:p>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■泉佐野市</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ホームページ</a:t>
            </a:r>
            <a:endPar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（最優秀提案イメージ図）より</a:t>
            </a:r>
            <a:endPar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4" name="正方形/長方形 63"/>
          <p:cNvSpPr/>
          <p:nvPr/>
        </p:nvSpPr>
        <p:spPr>
          <a:xfrm>
            <a:off x="5687771" y="4870321"/>
            <a:ext cx="1648335" cy="430887"/>
          </a:xfrm>
          <a:prstGeom prst="rect">
            <a:avLst/>
          </a:prstGeom>
        </p:spPr>
        <p:txBody>
          <a:bodyPr wrap="square">
            <a:spAutoFit/>
          </a:bodyPr>
          <a:lstStyle/>
          <a:p>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大阪泉州夏祭りの開催</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2017.8</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5" name="テキスト ボックス 64"/>
          <p:cNvSpPr txBox="1"/>
          <p:nvPr/>
        </p:nvSpPr>
        <p:spPr>
          <a:xfrm>
            <a:off x="5771108" y="6485274"/>
            <a:ext cx="1753220" cy="230832"/>
          </a:xfrm>
          <a:prstGeom prst="rect">
            <a:avLst/>
          </a:prstGeom>
          <a:noFill/>
        </p:spPr>
        <p:txBody>
          <a:bodyPr wrap="square" rtlCol="0">
            <a:spAutoFit/>
          </a:bodyPr>
          <a:lstStyle/>
          <a:p>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■大阪観光局ホームページより</a:t>
            </a:r>
            <a:endPar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66" name="図 65"/>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5457366" y="5298012"/>
            <a:ext cx="1833863" cy="1211875"/>
          </a:xfrm>
          <a:prstGeom prst="rect">
            <a:avLst/>
          </a:prstGeom>
        </p:spPr>
      </p:pic>
      <p:pic>
        <p:nvPicPr>
          <p:cNvPr id="67" name="図 66"/>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7538605" y="5567173"/>
            <a:ext cx="1281867" cy="886163"/>
          </a:xfrm>
          <a:prstGeom prst="rect">
            <a:avLst/>
          </a:prstGeom>
        </p:spPr>
      </p:pic>
      <p:sp>
        <p:nvSpPr>
          <p:cNvPr id="68" name="正方形/長方形 67"/>
          <p:cNvSpPr/>
          <p:nvPr/>
        </p:nvSpPr>
        <p:spPr>
          <a:xfrm>
            <a:off x="7290534" y="4819799"/>
            <a:ext cx="1954899" cy="769441"/>
          </a:xfrm>
          <a:prstGeom prst="rect">
            <a:avLst/>
          </a:prstGeom>
        </p:spPr>
        <p:txBody>
          <a:bodyPr wrap="square">
            <a:spAutoFit/>
          </a:bodyPr>
          <a:lstStyle/>
          <a:p>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深</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日港</a:t>
            </a:r>
            <a:r>
              <a:rPr lang="ja-JP" altLang="en-US" sz="11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ー</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洲本港社会実験</a:t>
            </a:r>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運航</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の実施（</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2017.6~9)</a:t>
            </a:r>
          </a:p>
          <a:p>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淡路</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島・関西国際空港間</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定期航路が復活 </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(2017.7)</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70" name="グループ化 69"/>
          <p:cNvGrpSpPr/>
          <p:nvPr/>
        </p:nvGrpSpPr>
        <p:grpSpPr>
          <a:xfrm>
            <a:off x="93457" y="4398204"/>
            <a:ext cx="8966906" cy="2328765"/>
            <a:chOff x="9528764" y="454096"/>
            <a:chExt cx="3321412" cy="2732941"/>
          </a:xfrm>
        </p:grpSpPr>
        <p:sp>
          <p:nvSpPr>
            <p:cNvPr id="71" name="角丸四角形 70"/>
            <p:cNvSpPr/>
            <p:nvPr/>
          </p:nvSpPr>
          <p:spPr>
            <a:xfrm>
              <a:off x="9528764" y="454096"/>
              <a:ext cx="3321412" cy="2732941"/>
            </a:xfrm>
            <a:prstGeom prst="roundRect">
              <a:avLst>
                <a:gd name="adj" fmla="val 4092"/>
              </a:avLst>
            </a:prstGeom>
            <a:noFill/>
            <a:ln w="2222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テキスト ボックス 71"/>
            <p:cNvSpPr txBox="1"/>
            <p:nvPr/>
          </p:nvSpPr>
          <p:spPr>
            <a:xfrm>
              <a:off x="9528764" y="454096"/>
              <a:ext cx="3321411" cy="360493"/>
            </a:xfrm>
            <a:prstGeom prst="rect">
              <a:avLst/>
            </a:prstGeom>
            <a:noFill/>
          </p:spPr>
          <p:txBody>
            <a:bodyPr wrap="square" rtlCol="0">
              <a:spAutoFit/>
            </a:bodyPr>
            <a:lstStyle/>
            <a:p>
              <a:pPr marL="180975" indent="-180975" algn="ctr"/>
              <a:r>
                <a:rPr lang="en-US" altLang="ja-JP" sz="1400" b="1" u="sng" dirty="0" smtClean="0">
                  <a:latin typeface="Meiryo UI" panose="020B0604030504040204" pitchFamily="50" charset="-128"/>
                  <a:ea typeface="Meiryo UI" panose="020B0604030504040204" pitchFamily="50" charset="-128"/>
                  <a:cs typeface="Meiryo UI" panose="020B0604030504040204" pitchFamily="50" charset="-128"/>
                </a:rPr>
                <a:t>2017</a:t>
              </a:r>
              <a:r>
                <a:rPr lang="ja-JP" altLang="en-US" sz="1400" b="1" u="sng" dirty="0" smtClean="0">
                  <a:latin typeface="Meiryo UI" panose="020B0604030504040204" pitchFamily="50" charset="-128"/>
                  <a:ea typeface="Meiryo UI" panose="020B0604030504040204" pitchFamily="50" charset="-128"/>
                  <a:cs typeface="Meiryo UI" panose="020B0604030504040204" pitchFamily="50" charset="-128"/>
                </a:rPr>
                <a:t>年度の大阪のトピックス</a:t>
              </a:r>
              <a:endParaRPr lang="en-US" altLang="ja-JP" sz="1400" b="1" u="sng" dirty="0" smtClean="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62" name="正方形/長方形 61"/>
          <p:cNvSpPr/>
          <p:nvPr/>
        </p:nvSpPr>
        <p:spPr>
          <a:xfrm>
            <a:off x="3419872" y="4870321"/>
            <a:ext cx="2396671" cy="430887"/>
          </a:xfrm>
          <a:prstGeom prst="rect">
            <a:avLst/>
          </a:prstGeom>
        </p:spPr>
        <p:txBody>
          <a:bodyPr wrap="square">
            <a:spAutoFit/>
          </a:bodyPr>
          <a:lstStyle/>
          <a:p>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泉佐野東駅前</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交通広場に</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おけるホテル開発の決定（上部空間の立体利用）</a:t>
            </a:r>
            <a:endPar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テキスト ボックス 41"/>
          <p:cNvSpPr txBox="1"/>
          <p:nvPr/>
        </p:nvSpPr>
        <p:spPr>
          <a:xfrm>
            <a:off x="7380312" y="1467941"/>
            <a:ext cx="1735873" cy="2123658"/>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cs typeface="Meiryo UI" panose="020B0604030504040204" pitchFamily="50" charset="-128"/>
              </a:rPr>
              <a:t>夜間公演等の夜の観光コンテンツを新たに実施する事業者を支援するため</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2017</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年度</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に「ナイトカルチャー発掘・創出事業補助金」を創設</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2017</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年度補助</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採択事業　７事業</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Wingdings" panose="05000000000000000000" pitchFamily="2" charset="2"/>
              <a:buChar char="Ø"/>
            </a:pP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3" name="図 2"/>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683258" y="5301495"/>
            <a:ext cx="1896854" cy="1053569"/>
          </a:xfrm>
          <a:prstGeom prst="rect">
            <a:avLst/>
          </a:prstGeom>
        </p:spPr>
      </p:pic>
    </p:spTree>
    <p:extLst>
      <p:ext uri="{BB962C8B-B14F-4D97-AF65-F5344CB8AC3E}">
        <p14:creationId xmlns:p14="http://schemas.microsoft.com/office/powerpoint/2010/main" val="32441423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正方形/長方形 24"/>
          <p:cNvSpPr/>
          <p:nvPr/>
        </p:nvSpPr>
        <p:spPr>
          <a:xfrm>
            <a:off x="251520" y="944768"/>
            <a:ext cx="3304994" cy="39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◇企業等との包括連携協定</a:t>
            </a: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32" name="図 31"/>
          <p:cNvPicPr>
            <a:picLocks noChangeAspect="1"/>
          </p:cNvPicPr>
          <p:nvPr/>
        </p:nvPicPr>
        <p:blipFill>
          <a:blip r:embed="rId2" cstate="email">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a:ext>
            </a:extLst>
          </a:blip>
          <a:stretch>
            <a:fillRect/>
          </a:stretch>
        </p:blipFill>
        <p:spPr>
          <a:xfrm>
            <a:off x="6768246" y="2204863"/>
            <a:ext cx="1701062" cy="1134039"/>
          </a:xfrm>
          <a:prstGeom prst="rect">
            <a:avLst/>
          </a:prstGeom>
        </p:spPr>
      </p:pic>
      <p:sp>
        <p:nvSpPr>
          <p:cNvPr id="35" name="テキスト ボックス 34"/>
          <p:cNvSpPr txBox="1"/>
          <p:nvPr/>
        </p:nvSpPr>
        <p:spPr>
          <a:xfrm>
            <a:off x="5435035" y="3301909"/>
            <a:ext cx="2124016" cy="246221"/>
          </a:xfrm>
          <a:prstGeom prst="rect">
            <a:avLst/>
          </a:prstGeom>
          <a:noFill/>
        </p:spPr>
        <p:txBody>
          <a:bodyPr wrap="square" rtlCol="0">
            <a:spAutoFit/>
          </a:bodyPr>
          <a:lstStyle/>
          <a:p>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■大阪府・大阪市ホームページより</a:t>
            </a:r>
            <a:endPar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角丸四角形 16"/>
          <p:cNvSpPr/>
          <p:nvPr/>
        </p:nvSpPr>
        <p:spPr>
          <a:xfrm>
            <a:off x="107504" y="476672"/>
            <a:ext cx="8928992" cy="432000"/>
          </a:xfrm>
          <a:prstGeom prst="roundRect">
            <a:avLst/>
          </a:prstGeom>
          <a:noFill/>
          <a:ln w="38100" cmpd="db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85725"/>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大阪府の公民戦略連携デスクによる取組みなど、企業や大学との公民</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連携の</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強化が進む。</a:t>
            </a:r>
            <a:endPar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026" name="Picture 2"/>
          <p:cNvPicPr>
            <a:picLocks noChangeAspect="1" noChangeArrowheads="1"/>
          </p:cNvPicPr>
          <p:nvPr/>
        </p:nvPicPr>
        <p:blipFill>
          <a:blip r:embed="rId4" cstate="email">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a:ext>
            </a:extLst>
          </a:blip>
          <a:srcRect/>
          <a:stretch>
            <a:fillRect/>
          </a:stretch>
        </p:blipFill>
        <p:spPr bwMode="auto">
          <a:xfrm>
            <a:off x="4187080" y="2163927"/>
            <a:ext cx="1768338" cy="1174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正方形/長方形 22"/>
          <p:cNvSpPr/>
          <p:nvPr/>
        </p:nvSpPr>
        <p:spPr>
          <a:xfrm>
            <a:off x="3777568" y="908720"/>
            <a:ext cx="2808312"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◇大阪大学と大阪府の</a:t>
            </a: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indent="180975"/>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包括連携協定（</a:t>
            </a:r>
            <a:r>
              <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2017.12)</a:t>
            </a:r>
          </a:p>
        </p:txBody>
      </p:sp>
      <p:sp>
        <p:nvSpPr>
          <p:cNvPr id="24" name="正方形/長方形 23"/>
          <p:cNvSpPr/>
          <p:nvPr/>
        </p:nvSpPr>
        <p:spPr>
          <a:xfrm>
            <a:off x="6372200" y="908720"/>
            <a:ext cx="2952328"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◇吉本興業㈱と大阪市の</a:t>
            </a: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indent="180975"/>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包括</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連携</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協定（</a:t>
            </a:r>
            <a:r>
              <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2017.11)</a:t>
            </a:r>
          </a:p>
        </p:txBody>
      </p:sp>
      <p:sp>
        <p:nvSpPr>
          <p:cNvPr id="20" name="正方形/長方形 19"/>
          <p:cNvSpPr/>
          <p:nvPr/>
        </p:nvSpPr>
        <p:spPr>
          <a:xfrm>
            <a:off x="210576" y="1196746"/>
            <a:ext cx="3888432" cy="2123658"/>
          </a:xfrm>
          <a:prstGeom prst="rect">
            <a:avLst/>
          </a:prstGeom>
          <a:ln>
            <a:noFill/>
            <a:prstDash val="sysDot"/>
          </a:ln>
        </p:spPr>
        <p:txBody>
          <a:bodyPr wrap="square">
            <a:spAutoFit/>
          </a:bodyPr>
          <a:lstStyle/>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大阪府（</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公民戦略</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連携デスク）</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・累計</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28</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件（</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39</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社、３大学）（</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2018.1</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時点）</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協定締結先</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キリンビール</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・キリンビバレッジ、日本生命、第一生命</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住友生命</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、不二製油、ロート製薬、グンゼ、大同生命</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大学、関西大学、近畿大学　</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大阪市（各区、局）</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累計</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32</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件（</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18</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社、</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14</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大学</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2017.12</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時点</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協定締結先</a:t>
            </a: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関西</a:t>
            </a:r>
            <a:r>
              <a:rPr lang="ja-JP" altLang="en-US" sz="12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ぱど</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、東京海上日動、吉本興業</a:t>
            </a:r>
          </a:p>
        </p:txBody>
      </p:sp>
      <p:sp>
        <p:nvSpPr>
          <p:cNvPr id="27" name="正方形/長方形 26"/>
          <p:cNvSpPr/>
          <p:nvPr/>
        </p:nvSpPr>
        <p:spPr>
          <a:xfrm>
            <a:off x="4015810" y="1373867"/>
            <a:ext cx="2210030" cy="830997"/>
          </a:xfrm>
          <a:prstGeom prst="rect">
            <a:avLst/>
          </a:prstGeom>
        </p:spPr>
        <p:txBody>
          <a:bodyPr wrap="square">
            <a:spAutoFit/>
          </a:bodyPr>
          <a:lstStyle/>
          <a:p>
            <a:pPr marL="180975" indent="-180975"/>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人材育成・教育、産学共創・</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産</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975" indent="-180975"/>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業</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振興、ダイバーシティの推進</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など</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975" indent="-180975"/>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分野にわたる連携と協働に</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関</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975" indent="-180975"/>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する</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包括連携協定</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正方形/長方形 28"/>
          <p:cNvSpPr/>
          <p:nvPr/>
        </p:nvSpPr>
        <p:spPr>
          <a:xfrm>
            <a:off x="6588224" y="1482497"/>
            <a:ext cx="2304256" cy="461665"/>
          </a:xfrm>
          <a:prstGeom prst="rect">
            <a:avLst/>
          </a:prstGeom>
        </p:spPr>
        <p:txBody>
          <a:bodyPr wrap="square">
            <a:spAutoFit/>
          </a:bodyPr>
          <a:lstStyle/>
          <a:p>
            <a:pPr indent="-180975"/>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24</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区住みます芸人</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や桂</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文枝</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24</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区</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創作落語などによる地域活性化等</a:t>
            </a:r>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正方形/長方形 29"/>
          <p:cNvSpPr/>
          <p:nvPr/>
        </p:nvSpPr>
        <p:spPr>
          <a:xfrm>
            <a:off x="142336" y="3290838"/>
            <a:ext cx="5544616" cy="39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◇企業や大学との公民</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連携による具体的な取組み</a:t>
            </a: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正方形/長方形 20"/>
          <p:cNvSpPr/>
          <p:nvPr/>
        </p:nvSpPr>
        <p:spPr>
          <a:xfrm>
            <a:off x="107504" y="0"/>
            <a:ext cx="8928992" cy="3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人材力（内外から多様なプレーヤーが集い、活躍する場の創出）</a:t>
            </a:r>
          </a:p>
        </p:txBody>
      </p:sp>
      <p:sp>
        <p:nvSpPr>
          <p:cNvPr id="3" name="スライド番号プレースホルダー 2"/>
          <p:cNvSpPr>
            <a:spLocks noGrp="1"/>
          </p:cNvSpPr>
          <p:nvPr>
            <p:ph type="sldNum" sz="quarter" idx="12"/>
          </p:nvPr>
        </p:nvSpPr>
        <p:spPr>
          <a:xfrm>
            <a:off x="7066669" y="6517549"/>
            <a:ext cx="2133600" cy="365125"/>
          </a:xfrm>
        </p:spPr>
        <p:txBody>
          <a:bodyPr/>
          <a:lstStyle/>
          <a:p>
            <a:fld id="{D2D8002D-B5B0-4BAC-B1F6-782DDCCE6D9C}" type="slidenum">
              <a:rPr lang="ja-JP" altLang="en-US" smtClean="0">
                <a:solidFill>
                  <a:prstClr val="black">
                    <a:tint val="75000"/>
                  </a:prstClr>
                </a:solidFill>
              </a:rPr>
              <a:pPr/>
              <a:t>19</a:t>
            </a:fld>
            <a:endParaRPr lang="ja-JP" altLang="en-US" dirty="0">
              <a:solidFill>
                <a:prstClr val="black">
                  <a:tint val="75000"/>
                </a:prstClr>
              </a:solidFill>
            </a:endParaRPr>
          </a:p>
        </p:txBody>
      </p:sp>
      <p:graphicFrame>
        <p:nvGraphicFramePr>
          <p:cNvPr id="4" name="表 3"/>
          <p:cNvGraphicFramePr>
            <a:graphicFrameLocks noGrp="1"/>
          </p:cNvGraphicFramePr>
          <p:nvPr>
            <p:extLst>
              <p:ext uri="{D42A27DB-BD31-4B8C-83A1-F6EECF244321}">
                <p14:modId xmlns:p14="http://schemas.microsoft.com/office/powerpoint/2010/main" val="1431295917"/>
              </p:ext>
            </p:extLst>
          </p:nvPr>
        </p:nvGraphicFramePr>
        <p:xfrm>
          <a:off x="142336" y="3592342"/>
          <a:ext cx="8668928" cy="3246120"/>
        </p:xfrm>
        <a:graphic>
          <a:graphicData uri="http://schemas.openxmlformats.org/drawingml/2006/table">
            <a:tbl>
              <a:tblPr firstRow="1" bandRow="1">
                <a:tableStyleId>{5C22544A-7EE6-4342-B048-85BDC9FD1C3A}</a:tableStyleId>
              </a:tblPr>
              <a:tblGrid>
                <a:gridCol w="4248472"/>
                <a:gridCol w="4420456"/>
              </a:tblGrid>
              <a:tr h="128868">
                <a:tc>
                  <a:txBody>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取組み例</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連携・協力先</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52803">
                <a:tc>
                  <a:txBody>
                    <a:bodyPr/>
                    <a:lstStyle/>
                    <a:p>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・がん検診・特定健診の受診率向上に向けた啓発</a:t>
                      </a: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グンゼ、住友生命、損保ジャパン日本興亜、第一生命、大同生命、東京海上日動、日本生命、りそな銀行、他</a:t>
                      </a:r>
                      <a:endParaRPr kumimoji="1" lang="ja-JP" altLang="en-US" sz="800" strike="sng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81755">
                <a:tc>
                  <a:txBody>
                    <a:bodyPr/>
                    <a:lstStyle/>
                    <a:p>
                      <a:r>
                        <a:rPr kumimoji="1" lang="ja-JP" altLang="en-US" sz="800" i="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800" i="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V.O.S.</a:t>
                      </a:r>
                      <a:r>
                        <a:rPr kumimoji="1" lang="ja-JP" altLang="en-US" sz="800" i="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メニュー（野菜たっぷり・適油・適塩）の企画・販売、レシピ紹介</a:t>
                      </a:r>
                      <a:endParaRPr kumimoji="1" lang="ja-JP" altLang="en-US" sz="800" i="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いずみ市民生協、セブンーイレブン・ジャパン、東京海上日動、不二製油、ロート製薬、他</a:t>
                      </a:r>
                      <a:endParaRPr kumimoji="1" lang="ja-JP" altLang="en-US" sz="800" strike="sng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38699">
                <a:tc>
                  <a:txBody>
                    <a:bodyPr/>
                    <a:lstStyle/>
                    <a:p>
                      <a:r>
                        <a:rPr kumimoji="1" lang="ja-JP" altLang="en-US" sz="800" i="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・女性活躍推進に向けた機運醸成（取組み発信やノウハウを活かしたセミナー開催）</a:t>
                      </a:r>
                    </a:p>
                    <a:p>
                      <a:endParaRPr kumimoji="1" lang="ja-JP" altLang="en-US" sz="800" i="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strike="noStrik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大阪大学、大塚製薬、関西</a:t>
                      </a:r>
                      <a:r>
                        <a:rPr kumimoji="1" lang="ja-JP" altLang="en-US" sz="800" strike="noStrike" baseline="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ぱど</a:t>
                      </a:r>
                      <a:r>
                        <a:rPr kumimoji="1" lang="ja-JP" altLang="en-US" sz="800" strike="noStrik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、カゴメ、キリン・ビバレッジ、グンゼ、小林製薬、住友生命、セブンーイレブン・ジャパン、第一生命、東京海上日動、日本生命、ヤフー、他</a:t>
                      </a:r>
                      <a:endParaRPr kumimoji="1" lang="ja-JP" altLang="en-US" sz="800" strike="sngStrik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62436">
                <a:tc>
                  <a:txBody>
                    <a:bodyPr/>
                    <a:lstStyle/>
                    <a:p>
                      <a:r>
                        <a:rPr kumimoji="1" lang="ja-JP" altLang="en-US" sz="800" i="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・特殊詐欺被害防止・啓発</a:t>
                      </a:r>
                      <a:endParaRPr kumimoji="1" lang="ja-JP" altLang="en-US" sz="800" i="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愛眼、イオン、いずみ市民生協、大阪信用金庫、佐川急便、住友生命、セブンーイレブン・ジャパン、第一生命、大同生命、日本生命、ハークスレイ、ファミリーマート、ヤマト運輸、りそな銀行、ローソン、他</a:t>
                      </a:r>
                      <a:endParaRPr kumimoji="1" lang="ja-JP" altLang="en-US" sz="800" strike="sng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21239">
                <a:tc>
                  <a:txBody>
                    <a:bodyPr/>
                    <a:lstStyle/>
                    <a:p>
                      <a:r>
                        <a:rPr kumimoji="1" lang="ja-JP" altLang="en-US" sz="800" i="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800" i="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r>
                        <a:rPr kumimoji="1" lang="ja-JP" altLang="en-US" sz="800" i="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年国際博覧会の誘致に向けた機運醸成</a:t>
                      </a:r>
                      <a:endParaRPr kumimoji="1" lang="ja-JP" altLang="en-US" sz="800" i="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イオン、ＦＣ大阪、大阪信用金庫、関西</a:t>
                      </a:r>
                      <a:r>
                        <a:rPr kumimoji="1" lang="ja-JP" altLang="en-US" sz="800" strike="noStrike" dirty="0" err="1"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ぱど</a:t>
                      </a:r>
                      <a:r>
                        <a:rPr kumimoji="1" lang="ja-JP" altLang="en-US" sz="800"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、グンゼ、小林製薬、上新電機、住友生命、損保ジャパン日本興亜、大同生命、日本生命、東京海上日動、ナリス化粧品、</a:t>
                      </a:r>
                      <a:r>
                        <a:rPr kumimoji="1" lang="en-US" altLang="ja-JP" sz="800"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BARIKI</a:t>
                      </a:r>
                      <a:r>
                        <a:rPr kumimoji="1" lang="ja-JP" altLang="en-US" sz="800" strike="noStrike" dirty="0" err="1"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表示灯、不二製油、三井住友海上、ヤマト運輸、りそな銀行、ロート製薬、他</a:t>
                      </a:r>
                      <a:endParaRPr kumimoji="1" lang="ja-JP" altLang="en-US" sz="800" strike="sng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50191">
                <a:tc>
                  <a:txBody>
                    <a:bodyPr/>
                    <a:lstStyle/>
                    <a:p>
                      <a:r>
                        <a:rPr kumimoji="1" lang="ja-JP" altLang="en-US" sz="800" i="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・「すきや</a:t>
                      </a:r>
                      <a:r>
                        <a:rPr kumimoji="1" lang="ja-JP" altLang="en-US" sz="800" i="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ねん</a:t>
                      </a:r>
                      <a:r>
                        <a:rPr kumimoji="1" lang="ja-JP" altLang="en-US" sz="800" i="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r>
                        <a:rPr kumimoji="1" lang="en-US" altLang="ja-JP" sz="800" i="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WAON</a:t>
                      </a:r>
                      <a:r>
                        <a:rPr kumimoji="1" lang="ja-JP" altLang="en-US" sz="800" i="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」やクリック募金等を通じた寄附金を活用した市民活動の支援</a:t>
                      </a:r>
                      <a:endParaRPr kumimoji="1" lang="ja-JP" altLang="en-US" sz="800" i="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イオングループ、クリック募金協賛企業各社等</a:t>
                      </a: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・各区役所と大阪市内各営業店等の連携による地域見守りネットワークの強化</a:t>
                      </a: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大阪シティ信用金庫、東京海上日動火災保険（株）等</a:t>
                      </a: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21920">
                <a:tc>
                  <a:txBody>
                    <a:bodyPr/>
                    <a:lstStyle/>
                    <a:p>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・企業のフリーペーパー等の広報媒体を活用したターゲットに応じた行政情報の発信</a:t>
                      </a: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（株）セブン</a:t>
                      </a:r>
                      <a:r>
                        <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イレブン・ジャパン、イオングループ、大阪シティ信用金庫、（株）関西</a:t>
                      </a:r>
                      <a:r>
                        <a:rPr kumimoji="1" lang="ja-JP" altLang="en-US" sz="8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ぱど</a:t>
                      </a:r>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、東京海上日動火災保険（株）等</a:t>
                      </a: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21920">
                <a:tc>
                  <a:txBody>
                    <a:bodyPr/>
                    <a:lstStyle/>
                    <a:p>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24</a:t>
                      </a:r>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区住みます芸人や桂文枝</a:t>
                      </a:r>
                      <a:r>
                        <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24</a:t>
                      </a:r>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区創作落語などによる地域活性化等</a:t>
                      </a: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zh-TW"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吉本興業（株）</a:t>
                      </a: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r>
                        <a:rPr kumimoji="1" lang="ja-JP" altLang="en-US" sz="80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・大阪市市民</a:t>
                      </a:r>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活動総合ポータルサイトを活用した企業と市民活動団体とのマッチング（セミナーの開催、資源提供など）</a:t>
                      </a: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大阪市市民活動総合ポータルサイト登録企業各社</a:t>
                      </a: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294713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正方形/長方形 21"/>
          <p:cNvSpPr/>
          <p:nvPr/>
        </p:nvSpPr>
        <p:spPr>
          <a:xfrm>
            <a:off x="324048" y="2108902"/>
            <a:ext cx="4032448" cy="41284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spcCol="360000" rtlCol="0" anchor="t" anchorCtr="0"/>
          <a:lstStyle/>
          <a:p>
            <a:pPr>
              <a:lnSpc>
                <a:spcPct val="125000"/>
              </a:lnSpc>
            </a:pP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都市インフラの充実</a:t>
            </a:r>
          </a:p>
          <a:p>
            <a:pPr>
              <a:lnSpc>
                <a:spcPct val="125000"/>
              </a:lnSpc>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淀川</a:t>
            </a: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左岸線延伸部</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が事業化</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(2017.4</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a:lnSpc>
                <a:spcPct val="125000"/>
              </a:lnSpc>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・高槻～神戸間の</a:t>
            </a: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新名神</a:t>
            </a: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高速</a:t>
            </a: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道路</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が開通</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25000"/>
              </a:lnSpc>
            </a:pP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（川西まで</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2017.12</a:t>
            </a:r>
            <a:r>
              <a:rPr lang="ja-JP" altLang="en-US" sz="105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神戸まで</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2017</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年度内）</a:t>
            </a:r>
            <a:endPar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25000"/>
              </a:lnSpc>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・近畿圏の高速道路料金が新たな料金体系へ</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移行</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(2017.6</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a:lnSpc>
                <a:spcPct val="125000"/>
              </a:lnSpc>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なにわ筋線</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の整備主体・事業</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スキーム等について府市意思決定</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25000"/>
              </a:lnSpc>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(2017.9)</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開業</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2031</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年春</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p>
          <a:p>
            <a:pPr>
              <a:lnSpc>
                <a:spcPct val="125000"/>
              </a:lnSpc>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・大阪市営地下鉄の株式</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会社化（</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2018.4</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予定）</a:t>
            </a:r>
            <a:endPar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25000"/>
              </a:lnSpc>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・関西エアポート㈱による関西</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空港の一体</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運営</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開始</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(2018.4</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予定</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p>
          <a:p>
            <a:pPr>
              <a:lnSpc>
                <a:spcPct val="125000"/>
              </a:lnSpc>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府市で連携可能な施策」の協議・調整</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や「</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広域での港湾管理</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25000"/>
              </a:lnSpc>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あり方</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」を検討する場として</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港湾連携会議を設置</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(2017.8</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a:lnSpc>
                <a:spcPct val="125000"/>
              </a:lnSpc>
            </a:pPr>
            <a:endPar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25000"/>
              </a:lnSpc>
            </a:pP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基盤的な公共機能の高度化</a:t>
            </a:r>
          </a:p>
          <a:p>
            <a:pPr>
              <a:lnSpc>
                <a:spcPct val="125000"/>
              </a:lnSpc>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健康安全基盤研究所</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を創設</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(2017.4</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a:lnSpc>
                <a:spcPct val="125000"/>
              </a:lnSpc>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・消防</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防災のあり方、水道、下水道事業</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最適化に向けて</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25000"/>
              </a:lnSpc>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検討体制を構築</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25000"/>
              </a:lnSpc>
            </a:pPr>
            <a:endPar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25000"/>
              </a:lnSpc>
            </a:pP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◆産業支援や研究開発の機能・体制強化</a:t>
            </a:r>
          </a:p>
          <a:p>
            <a:pPr>
              <a:lnSpc>
                <a:spcPct val="125000"/>
              </a:lnSpc>
            </a:pP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大阪産業技術研究所</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を創設</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(2017.4)</a:t>
            </a:r>
          </a:p>
          <a:p>
            <a:pPr>
              <a:lnSpc>
                <a:spcPct val="125000"/>
              </a:lnSpc>
            </a:pP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・産業支援機能・体制のあり方について検討体制を構築</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25000"/>
              </a:lnSpc>
            </a:pP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p:nvPr/>
        </p:nvSpPr>
        <p:spPr>
          <a:xfrm>
            <a:off x="2087504" y="24836"/>
            <a:ext cx="5400000" cy="3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機能面の主な動き</a:t>
            </a:r>
            <a:endParaRPr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4500512" y="2108902"/>
            <a:ext cx="4175944" cy="39123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spcCol="360000" rtlCol="0" anchor="t" anchorCtr="0"/>
          <a:lstStyle/>
          <a:p>
            <a:pPr>
              <a:lnSpc>
                <a:spcPct val="125000"/>
              </a:lnSpc>
            </a:pP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◆規制改革や特区による環境整備</a:t>
            </a:r>
          </a:p>
          <a:p>
            <a:pPr>
              <a:lnSpc>
                <a:spcPct val="125000"/>
              </a:lnSpc>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外国人</a:t>
            </a: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人材の就労促進</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に関する規制改革提案の実施</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(2017.9)</a:t>
            </a:r>
          </a:p>
          <a:p>
            <a:pPr marL="361950" indent="-361950">
              <a:lnSpc>
                <a:spcPct val="125000"/>
              </a:lnSpc>
            </a:pP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25000"/>
              </a:lnSpc>
            </a:pP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人材育成環境の充実</a:t>
            </a:r>
          </a:p>
          <a:p>
            <a:pPr>
              <a:lnSpc>
                <a:spcPct val="125000"/>
              </a:lnSpc>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・府大・市大の統合に向け、新大学設計４者</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TF</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による検討</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25000"/>
              </a:lnSpc>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（新たな公立大学としての２つの機能・戦略領域）</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25000"/>
              </a:lnSpc>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・議会への</a:t>
            </a: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府大・市大の法人統合</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関連議案の提出</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(2017.9)</a:t>
            </a:r>
          </a:p>
          <a:p>
            <a:pPr>
              <a:lnSpc>
                <a:spcPct val="125000"/>
              </a:lnSpc>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・全国初の</a:t>
            </a: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公設民営の中高一貫教育校設置</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が国家戦略特区</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認定　</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25000"/>
              </a:lnSpc>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2017.12)</a:t>
            </a:r>
            <a:r>
              <a:rPr lang="ja-JP" altLang="en-US" sz="105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国際バカロレア等の教育を実施</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25000"/>
              </a:lnSpc>
            </a:pPr>
            <a:endPar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25000"/>
              </a:lnSpc>
            </a:pPr>
            <a:r>
              <a:rPr lang="en-US" altLang="ja-JP"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文化創造・情報発信の基盤</a:t>
            </a: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形成</a:t>
            </a:r>
            <a:endParaRPr lang="en-US" altLang="ja-JP"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25000"/>
              </a:lnSpc>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Ｇ</a:t>
            </a:r>
            <a:r>
              <a:rPr lang="en-US" altLang="ja-JP"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a:t>
            </a: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サミット首脳会議</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誘致を国に応募</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(2017.11</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25000"/>
              </a:lnSpc>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MICE</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推進</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委員会の設置</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(2017.5)</a:t>
            </a:r>
          </a:p>
          <a:p>
            <a:pPr>
              <a:lnSpc>
                <a:spcPct val="125000"/>
              </a:lnSpc>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（仮称）大阪新美術館</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の実施</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設計着手</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2017.12)</a:t>
            </a:r>
            <a:endPar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116063" y="188640"/>
            <a:ext cx="8920433" cy="62646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numCol="2" spcCol="360000" rtlCol="0" anchor="t" anchorCtr="0"/>
          <a:lstStyle/>
          <a:p>
            <a:pPr>
              <a:lnSpc>
                <a:spcPct val="125000"/>
              </a:lnSpc>
            </a:pP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ct val="125000"/>
              </a:lnSpc>
            </a:pP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p:cNvSpPr txBox="1"/>
          <p:nvPr/>
        </p:nvSpPr>
        <p:spPr>
          <a:xfrm>
            <a:off x="251520" y="476672"/>
            <a:ext cx="8640960" cy="1384995"/>
          </a:xfrm>
          <a:prstGeom prst="rect">
            <a:avLst/>
          </a:prstGeom>
          <a:noFill/>
        </p:spPr>
        <p:txBody>
          <a:bodyPr wrap="square" rtlCol="0">
            <a:spAutoFit/>
          </a:bodyPr>
          <a:lstStyle/>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都市インフラでは、なにわ筋線や淀川左岸線延伸部など、これまで停滞していた重要な交通</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ネットワーク</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が事業化に向けて動き出した。大阪市営地下鉄については</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、今年</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4</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月の株式会社化に</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向けて準備</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が進んでいる。</a:t>
            </a:r>
          </a:p>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試験研究機関では、西日本の中核的な地方衛生</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研究所をめざ</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す</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大阪</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健康安全基盤研究所や、知と</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技術の</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拠点「スーパー公設試</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」をめざす大阪</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産業技術</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研究所を創設し</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、首都・東京に匹敵する機能を</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発揮できる</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体制が整った。文化創造・情報発信についても、（</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仮称）</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大阪新美術館</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の設計</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開始や、</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G20 </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サミット首脳会議の誘致（国に応募中）など、基盤形成に向けた動きが進んでいる。</a:t>
            </a:r>
          </a:p>
        </p:txBody>
      </p:sp>
      <p:sp>
        <p:nvSpPr>
          <p:cNvPr id="19" name="正方形/長方形 18"/>
          <p:cNvSpPr/>
          <p:nvPr/>
        </p:nvSpPr>
        <p:spPr>
          <a:xfrm>
            <a:off x="1547664" y="28243"/>
            <a:ext cx="6039211" cy="372883"/>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副首都として必要な都市機能の充実（機能面）</a:t>
            </a:r>
            <a:endParaRPr kumimoji="1"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正方形/長方形 19"/>
          <p:cNvSpPr/>
          <p:nvPr/>
        </p:nvSpPr>
        <p:spPr>
          <a:xfrm>
            <a:off x="251520" y="1916832"/>
            <a:ext cx="8640960" cy="19207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機能面の主な動き</a:t>
            </a:r>
            <a:endParaRPr lang="ja-JP" altLang="en-US" sz="1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スライド番号プレースホルダー 2"/>
          <p:cNvSpPr>
            <a:spLocks noGrp="1"/>
          </p:cNvSpPr>
          <p:nvPr>
            <p:ph type="sldNum" sz="quarter" idx="12"/>
          </p:nvPr>
        </p:nvSpPr>
        <p:spPr>
          <a:xfrm>
            <a:off x="6902896" y="6486797"/>
            <a:ext cx="2133600" cy="365125"/>
          </a:xfrm>
        </p:spPr>
        <p:txBody>
          <a:bodyPr/>
          <a:lstStyle/>
          <a:p>
            <a:fld id="{D2D8002D-B5B0-4BAC-B1F6-782DDCCE6D9C}" type="slidenum">
              <a:rPr kumimoji="1" lang="ja-JP" altLang="en-US" smtClean="0"/>
              <a:t>2</a:t>
            </a:fld>
            <a:endParaRPr kumimoji="1" lang="ja-JP" altLang="en-US"/>
          </a:p>
        </p:txBody>
      </p:sp>
    </p:spTree>
    <p:extLst>
      <p:ext uri="{BB962C8B-B14F-4D97-AF65-F5344CB8AC3E}">
        <p14:creationId xmlns:p14="http://schemas.microsoft.com/office/powerpoint/2010/main" val="26452904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tretch>
            <a:fillRect/>
          </a:stretch>
        </p:blipFill>
        <p:spPr>
          <a:xfrm>
            <a:off x="4298478" y="1230379"/>
            <a:ext cx="4622970" cy="1558422"/>
          </a:xfrm>
          <a:prstGeom prst="rect">
            <a:avLst/>
          </a:prstGeom>
        </p:spPr>
      </p:pic>
      <p:sp>
        <p:nvSpPr>
          <p:cNvPr id="5" name="角丸四角形 4"/>
          <p:cNvSpPr/>
          <p:nvPr/>
        </p:nvSpPr>
        <p:spPr>
          <a:xfrm>
            <a:off x="107504" y="188640"/>
            <a:ext cx="8928992" cy="432000"/>
          </a:xfrm>
          <a:prstGeom prst="roundRect">
            <a:avLst/>
          </a:prstGeom>
          <a:noFill/>
          <a:ln w="38100" cmpd="db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85725"/>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フィランソロピーの促進に</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向けた「核</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となる場</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」として、非営利セクター等による会議を設立。</a:t>
            </a:r>
            <a:endPar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251520" y="1114623"/>
            <a:ext cx="3981722" cy="10182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○公益社団・財団法人や学校法人、社会福祉法人、</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NPO</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法　</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人など民間公益活動の多様な担い手が、法人格の縦割りや</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営利・非営利の区分を超えて一堂に集い、その存在感を国内</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外に示す「核となる場」として、「民都・大阪」フィランソロピー会</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議を設立（</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2018.2.5</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予定）</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○併せて、非営利セクターに共通する課題（資金や人材、情</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報発信）解決につながる新たな連携や仕組みづくりなどの検</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討を行う分科会を設置</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会議や分科会の取組みの発表・発信の場として大会を開催</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p:nvPr/>
        </p:nvSpPr>
        <p:spPr>
          <a:xfrm>
            <a:off x="179512" y="739783"/>
            <a:ext cx="6711492" cy="39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80975" indent="-180975"/>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◇フィランソロピーの促進を通じた「民都･大阪」の実現</a:t>
            </a: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4598954" y="2852935"/>
            <a:ext cx="4322494" cy="936103"/>
          </a:xfrm>
          <a:prstGeom prst="rect">
            <a:avLst/>
          </a:prstGeom>
          <a:no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①会議や分科会で課題解決につながる新たな知恵やアイデアを生み出す</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②「フィランソロピー都市宣言」など、大阪の動きを国内外に発信し、国際</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的な存在感を高める</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③</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民都・大阪</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」に、第２の動脈として資金や人材を集める</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④大阪の民間公益活動の活性化や成長につなげる</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4298478" y="980728"/>
            <a:ext cx="4738018" cy="295232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「民都・大阪」フィランソロピー会議を通じた好循環のイメージ</a:t>
            </a:r>
            <a:endPar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4" name="表 13"/>
          <p:cNvGraphicFramePr>
            <a:graphicFrameLocks noGrp="1"/>
          </p:cNvGraphicFramePr>
          <p:nvPr>
            <p:extLst>
              <p:ext uri="{D42A27DB-BD31-4B8C-83A1-F6EECF244321}">
                <p14:modId xmlns:p14="http://schemas.microsoft.com/office/powerpoint/2010/main" val="3299343900"/>
              </p:ext>
            </p:extLst>
          </p:nvPr>
        </p:nvGraphicFramePr>
        <p:xfrm>
          <a:off x="2915816" y="4363418"/>
          <a:ext cx="6120680" cy="1585862"/>
        </p:xfrm>
        <a:graphic>
          <a:graphicData uri="http://schemas.openxmlformats.org/drawingml/2006/table">
            <a:tbl>
              <a:tblPr firstRow="1" bandRow="1">
                <a:tableStyleId>{5C22544A-7EE6-4342-B048-85BDC9FD1C3A}</a:tableStyleId>
              </a:tblPr>
              <a:tblGrid>
                <a:gridCol w="1067084"/>
                <a:gridCol w="1684532"/>
                <a:gridCol w="1684532"/>
                <a:gridCol w="1684532"/>
              </a:tblGrid>
              <a:tr h="271792">
                <a:tc>
                  <a:txBody>
                    <a:bodyPr/>
                    <a:lstStyle/>
                    <a:p>
                      <a:pPr algn="ct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分野</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資金面</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人材面</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情報発信</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449974">
                <a:tc>
                  <a:txBody>
                    <a:bodyPr/>
                    <a:lstStyle/>
                    <a:p>
                      <a:pPr algn="ct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福祉・人権・医療</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algn="l"/>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・ファンドレイジング</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・クラウドファンディングの活用</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・社会的投資促進</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・寄附文化の醸成</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・税制優遇、ふるさと納税</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・ファンド・基金組成</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・遺贈・休眠預金の活用</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rowSpan="3">
                  <a:txBody>
                    <a:bodyPr/>
                    <a:lstStyle/>
                    <a:p>
                      <a:pPr algn="l"/>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・高齢化、後継者不足</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・人材の採用・育成、賃金</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・人材確保、大学との連携</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・人材バンク、ジョブネット</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・企業人材・シルバー人材・プロボノの活用</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・運営ｺﾝｻﾙﾀﾝﾄ人材の育成</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rowSpan="3">
                  <a:txBody>
                    <a:bodyPr/>
                    <a:lstStyle/>
                    <a:p>
                      <a:pPr algn="l"/>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・情報ネットワーク構築</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収集・共有・活用・発信</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algn="l"/>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1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IoT</a:t>
                      </a:r>
                      <a:r>
                        <a:rPr kumimoji="1" lang="ja-JP" altLang="en-US" sz="11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AI</a:t>
                      </a:r>
                      <a:r>
                        <a:rPr kumimoji="1" lang="ja-JP" altLang="en-US" sz="11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SNS</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等の活用</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・海外との交流</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・活動の評価付け</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100"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・特区制度の活用</a:t>
                      </a:r>
                      <a:endParaRPr kumimoji="1" lang="en-US" altLang="ja-JP" sz="1100"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・ロビー活動</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要望・提言</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r h="432048">
                <a:tc>
                  <a:txBody>
                    <a:bodyPr/>
                    <a:lstStyle/>
                    <a:p>
                      <a:pPr algn="ct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まちづくり・社会</a:t>
                      </a:r>
                      <a:endPar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vMerge="1">
                  <a:txBody>
                    <a:bodyPr/>
                    <a:lstStyle/>
                    <a:p>
                      <a:pPr algn="ct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vMerge="1">
                  <a:txBody>
                    <a:bodyPr/>
                    <a:lstStyle/>
                    <a:p>
                      <a:pPr algn="ct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r>
              <a:tr h="432048">
                <a:tc>
                  <a:txBody>
                    <a:bodyPr/>
                    <a:lstStyle/>
                    <a:p>
                      <a:pPr algn="ct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経済・産業</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vMerge="1">
                  <a:txBody>
                    <a:bodyPr/>
                    <a:lstStyle/>
                    <a:p>
                      <a:pPr algn="ct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vMerge="1">
                  <a:txBody>
                    <a:bodyPr/>
                    <a:lstStyle/>
                    <a:p>
                      <a:pPr algn="ctr"/>
                      <a:endParaRPr kumimoji="1" lang="ja-JP" altLang="en-US" sz="110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vMerge="1">
                  <a:txBody>
                    <a:bodyPr/>
                    <a:lstStyle/>
                    <a:p>
                      <a:pPr algn="ct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r>
            </a:tbl>
          </a:graphicData>
        </a:graphic>
      </p:graphicFrame>
      <p:sp>
        <p:nvSpPr>
          <p:cNvPr id="15" name="正方形/長方形 14"/>
          <p:cNvSpPr/>
          <p:nvPr/>
        </p:nvSpPr>
        <p:spPr>
          <a:xfrm>
            <a:off x="3059833" y="4101914"/>
            <a:ext cx="4466107" cy="3118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非営利セクターに共通する課題例</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p:nvPr/>
        </p:nvSpPr>
        <p:spPr>
          <a:xfrm>
            <a:off x="179512" y="3356992"/>
            <a:ext cx="2715163" cy="3118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「民都・大阪」フィランソロピー会議</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イメージ</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2" name="スライド番号プレースホルダー 1"/>
          <p:cNvSpPr>
            <a:spLocks noGrp="1"/>
          </p:cNvSpPr>
          <p:nvPr>
            <p:ph type="sldNum" sz="quarter" idx="12"/>
          </p:nvPr>
        </p:nvSpPr>
        <p:spPr>
          <a:xfrm>
            <a:off x="6978724" y="6390044"/>
            <a:ext cx="2133600" cy="365125"/>
          </a:xfrm>
        </p:spPr>
        <p:txBody>
          <a:bodyPr/>
          <a:lstStyle/>
          <a:p>
            <a:fld id="{D2D8002D-B5B0-4BAC-B1F6-782DDCCE6D9C}" type="slidenum">
              <a:rPr kumimoji="1" lang="ja-JP" altLang="en-US" smtClean="0"/>
              <a:t>20</a:t>
            </a:fld>
            <a:endParaRPr kumimoji="1" lang="ja-JP" altLang="en-US"/>
          </a:p>
        </p:txBody>
      </p:sp>
      <p:sp>
        <p:nvSpPr>
          <p:cNvPr id="17" name="テキスト ボックス 16"/>
          <p:cNvSpPr txBox="1"/>
          <p:nvPr/>
        </p:nvSpPr>
        <p:spPr>
          <a:xfrm>
            <a:off x="5295296" y="6029704"/>
            <a:ext cx="3655908" cy="246221"/>
          </a:xfrm>
          <a:prstGeom prst="rect">
            <a:avLst/>
          </a:prstGeom>
          <a:noFill/>
        </p:spPr>
        <p:txBody>
          <a:bodyPr wrap="square" rtlCol="0">
            <a:spAutoFit/>
          </a:bodyPr>
          <a:lstStyle/>
          <a:p>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■第</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7</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回「民都・大阪」フィランソロピー会議準備会資料をもとに作成</a:t>
            </a:r>
            <a:endParaRPr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9" name="Picture 2" descr="E:\My Documents\My Pictures\ブラ.png"/>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a:ext>
            </a:extLst>
          </a:blip>
          <a:srcRect/>
          <a:stretch>
            <a:fillRect/>
          </a:stretch>
        </p:blipFill>
        <p:spPr bwMode="auto">
          <a:xfrm>
            <a:off x="107503" y="3822212"/>
            <a:ext cx="2711367" cy="1623012"/>
          </a:xfrm>
          <a:prstGeom prst="rect">
            <a:avLst/>
          </a:prstGeom>
          <a:solidFill>
            <a:srgbClr val="CCECFF"/>
          </a:solidFill>
          <a:ln>
            <a:solidFill>
              <a:schemeClr val="tx1"/>
            </a:solidFill>
          </a:ln>
        </p:spPr>
      </p:pic>
    </p:spTree>
    <p:extLst>
      <p:ext uri="{BB962C8B-B14F-4D97-AF65-F5344CB8AC3E}">
        <p14:creationId xmlns:p14="http://schemas.microsoft.com/office/powerpoint/2010/main" val="13701363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5040" y="11520"/>
            <a:ext cx="9149040" cy="396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副首都・大阪の理解促進に向けた取組みについて</a:t>
            </a:r>
            <a:endParaRPr lang="ja-JP" altLang="en-US" sz="16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179512" y="4849415"/>
            <a:ext cx="3374960" cy="307777"/>
          </a:xfrm>
          <a:prstGeom prst="rect">
            <a:avLst/>
          </a:prstGeom>
          <a:noFill/>
          <a:ln>
            <a:noFill/>
          </a:ln>
        </p:spPr>
        <p:txBody>
          <a:bodyPr wrap="square" rtlCol="0">
            <a:spAutoFit/>
          </a:bodyPr>
          <a:lstStyle/>
          <a:p>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（各大学での講義）</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2987824" y="4849415"/>
            <a:ext cx="2301034" cy="307777"/>
          </a:xfrm>
          <a:prstGeom prst="rect">
            <a:avLst/>
          </a:prstGeom>
          <a:noFill/>
          <a:ln>
            <a:noFill/>
          </a:ln>
        </p:spPr>
        <p:txBody>
          <a:bodyPr wrap="square" rtlCol="0">
            <a:spAutoFit/>
          </a:bodyPr>
          <a:lstStyle/>
          <a:p>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（合同での中間発表会）</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a:xfrm>
            <a:off x="251520" y="3798997"/>
            <a:ext cx="8712968" cy="992377"/>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467544" y="3963514"/>
            <a:ext cx="1250930" cy="7461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大学ゼミ等で</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副首都ビジョン</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（概要）の講義</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p:cNvSpPr/>
          <p:nvPr/>
        </p:nvSpPr>
        <p:spPr>
          <a:xfrm>
            <a:off x="2195736" y="3973195"/>
            <a:ext cx="1250930" cy="7461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各大学でフィールドワーク実施</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正方形/長方形 18"/>
          <p:cNvSpPr/>
          <p:nvPr/>
        </p:nvSpPr>
        <p:spPr>
          <a:xfrm>
            <a:off x="3914512" y="3973195"/>
            <a:ext cx="1377568" cy="7461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1"/>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中間発表会</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正方形/長方形 20"/>
          <p:cNvSpPr/>
          <p:nvPr/>
        </p:nvSpPr>
        <p:spPr>
          <a:xfrm>
            <a:off x="5829358" y="3952220"/>
            <a:ext cx="2684972" cy="76714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＜成果発表会＞</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spcBef>
                <a:spcPts val="600"/>
              </a:spcBef>
            </a:pP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a:t>
            </a:r>
            <a:r>
              <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.2.11(</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a:t>
            </a:r>
            <a:endPar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会場：大阪工業大学梅田キャンパス</a:t>
            </a:r>
            <a:endParaRPr kumimoji="1"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二等辺三角形 1"/>
          <p:cNvSpPr/>
          <p:nvPr/>
        </p:nvSpPr>
        <p:spPr>
          <a:xfrm rot="5400000">
            <a:off x="1570545" y="4287976"/>
            <a:ext cx="852364" cy="154432"/>
          </a:xfrm>
          <a:prstGeom prst="triangle">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二等辺三角形 21"/>
          <p:cNvSpPr/>
          <p:nvPr/>
        </p:nvSpPr>
        <p:spPr>
          <a:xfrm rot="5400000">
            <a:off x="3277514" y="4287976"/>
            <a:ext cx="852364" cy="154432"/>
          </a:xfrm>
          <a:prstGeom prst="triangle">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二等辺三角形 22"/>
          <p:cNvSpPr/>
          <p:nvPr/>
        </p:nvSpPr>
        <p:spPr>
          <a:xfrm rot="5400000">
            <a:off x="5159138" y="4277159"/>
            <a:ext cx="852364" cy="154432"/>
          </a:xfrm>
          <a:prstGeom prst="triangle">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p:cNvSpPr txBox="1"/>
          <p:nvPr/>
        </p:nvSpPr>
        <p:spPr>
          <a:xfrm>
            <a:off x="6914628" y="3737676"/>
            <a:ext cx="679321" cy="261610"/>
          </a:xfrm>
          <a:prstGeom prst="rect">
            <a:avLst/>
          </a:prstGeom>
          <a:noFill/>
          <a:ln>
            <a:noFill/>
          </a:ln>
        </p:spPr>
        <p:txBody>
          <a:bodyPr wrap="square" rtlCol="0">
            <a:spAutoFit/>
          </a:bodyPr>
          <a:lstStyle/>
          <a:p>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２月</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p:cNvSpPr txBox="1"/>
          <p:nvPr/>
        </p:nvSpPr>
        <p:spPr>
          <a:xfrm>
            <a:off x="4324727" y="3737676"/>
            <a:ext cx="679321" cy="261610"/>
          </a:xfrm>
          <a:prstGeom prst="rect">
            <a:avLst/>
          </a:prstGeom>
          <a:noFill/>
          <a:ln>
            <a:noFill/>
          </a:ln>
        </p:spPr>
        <p:txBody>
          <a:bodyPr wrap="square" rtlCol="0">
            <a:spAutoFit/>
          </a:bodyPr>
          <a:lstStyle/>
          <a:p>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0</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27"/>
          <p:cNvSpPr txBox="1"/>
          <p:nvPr/>
        </p:nvSpPr>
        <p:spPr>
          <a:xfrm>
            <a:off x="2366546" y="3743454"/>
            <a:ext cx="1001130" cy="261610"/>
          </a:xfrm>
          <a:prstGeom prst="rect">
            <a:avLst/>
          </a:prstGeom>
          <a:noFill/>
          <a:ln>
            <a:noFill/>
          </a:ln>
        </p:spPr>
        <p:txBody>
          <a:bodyPr wrap="square" rtlCol="0">
            <a:spAutoFit/>
          </a:bodyPr>
          <a:lstStyle/>
          <a:p>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夏～秋</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テキスト ボックス 28"/>
          <p:cNvSpPr txBox="1"/>
          <p:nvPr/>
        </p:nvSpPr>
        <p:spPr>
          <a:xfrm>
            <a:off x="687400" y="3737676"/>
            <a:ext cx="679321" cy="261610"/>
          </a:xfrm>
          <a:prstGeom prst="rect">
            <a:avLst/>
          </a:prstGeom>
          <a:noFill/>
          <a:ln>
            <a:noFill/>
          </a:ln>
        </p:spPr>
        <p:txBody>
          <a:bodyPr wrap="square" rtlCol="0">
            <a:spAutoFit/>
          </a:bodyPr>
          <a:lstStyle/>
          <a:p>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春～夏</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円/楕円 3"/>
          <p:cNvSpPr/>
          <p:nvPr/>
        </p:nvSpPr>
        <p:spPr>
          <a:xfrm>
            <a:off x="5789639" y="5141435"/>
            <a:ext cx="1584176" cy="41230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latin typeface="Meiryo UI" panose="020B0604030504040204" pitchFamily="50" charset="-128"/>
                <a:ea typeface="Meiryo UI" panose="020B0604030504040204" pitchFamily="50" charset="-128"/>
              </a:rPr>
              <a:t>人材育成</a:t>
            </a:r>
            <a:endParaRPr kumimoji="1" lang="ja-JP" altLang="en-US" sz="1400" b="1" dirty="0">
              <a:latin typeface="Meiryo UI" panose="020B0604030504040204" pitchFamily="50" charset="-128"/>
              <a:ea typeface="Meiryo UI" panose="020B0604030504040204" pitchFamily="50" charset="-128"/>
            </a:endParaRPr>
          </a:p>
        </p:txBody>
      </p:sp>
      <p:sp>
        <p:nvSpPr>
          <p:cNvPr id="33" name="円/楕円 32"/>
          <p:cNvSpPr/>
          <p:nvPr/>
        </p:nvSpPr>
        <p:spPr>
          <a:xfrm>
            <a:off x="5789639" y="5553738"/>
            <a:ext cx="1584176" cy="41230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latin typeface="Meiryo UI" panose="020B0604030504040204" pitchFamily="50" charset="-128"/>
                <a:ea typeface="Meiryo UI" panose="020B0604030504040204" pitchFamily="50" charset="-128"/>
              </a:rPr>
              <a:t>経済</a:t>
            </a:r>
            <a:endParaRPr kumimoji="1" lang="ja-JP" altLang="en-US" sz="1400" b="1" dirty="0">
              <a:latin typeface="Meiryo UI" panose="020B0604030504040204" pitchFamily="50" charset="-128"/>
              <a:ea typeface="Meiryo UI" panose="020B0604030504040204" pitchFamily="50" charset="-128"/>
            </a:endParaRPr>
          </a:p>
        </p:txBody>
      </p:sp>
      <p:sp>
        <p:nvSpPr>
          <p:cNvPr id="34" name="円/楕円 33"/>
          <p:cNvSpPr/>
          <p:nvPr/>
        </p:nvSpPr>
        <p:spPr>
          <a:xfrm>
            <a:off x="5789639" y="5966041"/>
            <a:ext cx="1584176" cy="41230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latin typeface="Meiryo UI" panose="020B0604030504040204" pitchFamily="50" charset="-128"/>
                <a:ea typeface="Meiryo UI" panose="020B0604030504040204" pitchFamily="50" charset="-128"/>
              </a:rPr>
              <a:t>都市魅力</a:t>
            </a:r>
            <a:endParaRPr kumimoji="1" lang="ja-JP" altLang="en-US" sz="1400" b="1" dirty="0">
              <a:latin typeface="Meiryo UI" panose="020B0604030504040204" pitchFamily="50" charset="-128"/>
              <a:ea typeface="Meiryo UI" panose="020B0604030504040204" pitchFamily="50" charset="-128"/>
            </a:endParaRPr>
          </a:p>
        </p:txBody>
      </p:sp>
      <p:sp>
        <p:nvSpPr>
          <p:cNvPr id="35" name="円/楕円 34"/>
          <p:cNvSpPr/>
          <p:nvPr/>
        </p:nvSpPr>
        <p:spPr>
          <a:xfrm>
            <a:off x="7443513" y="5129143"/>
            <a:ext cx="1584176" cy="41230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latin typeface="Meiryo UI" panose="020B0604030504040204" pitchFamily="50" charset="-128"/>
                <a:ea typeface="Meiryo UI" panose="020B0604030504040204" pitchFamily="50" charset="-128"/>
              </a:rPr>
              <a:t>民都</a:t>
            </a:r>
            <a:endParaRPr kumimoji="1" lang="ja-JP" altLang="en-US" sz="1400" b="1" dirty="0">
              <a:latin typeface="Meiryo UI" panose="020B0604030504040204" pitchFamily="50" charset="-128"/>
              <a:ea typeface="Meiryo UI" panose="020B0604030504040204" pitchFamily="50" charset="-128"/>
            </a:endParaRPr>
          </a:p>
        </p:txBody>
      </p:sp>
      <p:sp>
        <p:nvSpPr>
          <p:cNvPr id="36" name="円/楕円 35"/>
          <p:cNvSpPr/>
          <p:nvPr/>
        </p:nvSpPr>
        <p:spPr>
          <a:xfrm>
            <a:off x="7443513" y="5553737"/>
            <a:ext cx="1584176" cy="41230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latin typeface="Meiryo UI" panose="020B0604030504040204" pitchFamily="50" charset="-128"/>
                <a:ea typeface="Meiryo UI" panose="020B0604030504040204" pitchFamily="50" charset="-128"/>
              </a:rPr>
              <a:t>子育て</a:t>
            </a:r>
            <a:endParaRPr kumimoji="1" lang="ja-JP" altLang="en-US" sz="1400" b="1" dirty="0">
              <a:latin typeface="Meiryo UI" panose="020B0604030504040204" pitchFamily="50" charset="-128"/>
              <a:ea typeface="Meiryo UI" panose="020B0604030504040204" pitchFamily="50" charset="-128"/>
            </a:endParaRPr>
          </a:p>
        </p:txBody>
      </p:sp>
      <p:sp>
        <p:nvSpPr>
          <p:cNvPr id="37" name="正方形/長方形 36"/>
          <p:cNvSpPr/>
          <p:nvPr/>
        </p:nvSpPr>
        <p:spPr>
          <a:xfrm>
            <a:off x="3955296" y="4277637"/>
            <a:ext cx="1296000" cy="396000"/>
          </a:xfrm>
          <a:prstGeom prst="rect">
            <a:avLst/>
          </a:prstGeom>
          <a:noFill/>
          <a:ln w="9525">
            <a:solidFill>
              <a:srgbClr val="0066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1"/>
          <a:lstStyle/>
          <a:p>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副首都</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の情報発信を</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参加</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学生にアンケート</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テキスト ボックス 37"/>
          <p:cNvSpPr txBox="1"/>
          <p:nvPr/>
        </p:nvSpPr>
        <p:spPr>
          <a:xfrm>
            <a:off x="3995936" y="1648545"/>
            <a:ext cx="2378348" cy="338554"/>
          </a:xfrm>
          <a:prstGeom prst="rect">
            <a:avLst/>
          </a:prstGeom>
          <a:noFill/>
          <a:ln>
            <a:noFill/>
          </a:ln>
        </p:spPr>
        <p:txBody>
          <a:bodyPr wrap="square" rtlCol="0">
            <a:spAutoFit/>
          </a:bodyPr>
          <a:lstStyle/>
          <a:p>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■出前講座</a:t>
            </a:r>
            <a:endPar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テキスト ボックス 38"/>
          <p:cNvSpPr txBox="1"/>
          <p:nvPr/>
        </p:nvSpPr>
        <p:spPr>
          <a:xfrm>
            <a:off x="179512" y="1628800"/>
            <a:ext cx="3898750" cy="338554"/>
          </a:xfrm>
          <a:prstGeom prst="rect">
            <a:avLst/>
          </a:prstGeom>
          <a:noFill/>
          <a:ln>
            <a:noFill/>
          </a:ln>
        </p:spPr>
        <p:txBody>
          <a:bodyPr wrap="square" rtlCol="0">
            <a:spAutoFit/>
          </a:bodyPr>
          <a:lstStyle/>
          <a:p>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P</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R</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ツール</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HP</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・フェイスブック・パンフレット）</a:t>
            </a: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テキスト ボックス 41"/>
          <p:cNvSpPr txBox="1"/>
          <p:nvPr/>
        </p:nvSpPr>
        <p:spPr>
          <a:xfrm>
            <a:off x="6732240" y="1648545"/>
            <a:ext cx="2378348" cy="338554"/>
          </a:xfrm>
          <a:prstGeom prst="rect">
            <a:avLst/>
          </a:prstGeom>
          <a:noFill/>
          <a:ln>
            <a:noFill/>
          </a:ln>
        </p:spPr>
        <p:txBody>
          <a:bodyPr wrap="square" rtlCol="0">
            <a:spAutoFit/>
          </a:bodyPr>
          <a:lstStyle/>
          <a:p>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■大学での</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講演</a:t>
            </a:r>
            <a:endPar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テキスト ボックス 42"/>
          <p:cNvSpPr txBox="1"/>
          <p:nvPr/>
        </p:nvSpPr>
        <p:spPr>
          <a:xfrm>
            <a:off x="179512" y="3429000"/>
            <a:ext cx="3898750" cy="338554"/>
          </a:xfrm>
          <a:prstGeom prst="rect">
            <a:avLst/>
          </a:prstGeom>
          <a:noFill/>
          <a:ln>
            <a:noFill/>
          </a:ln>
        </p:spPr>
        <p:txBody>
          <a:bodyPr wrap="square" rtlCol="0">
            <a:spAutoFit/>
          </a:bodyPr>
          <a:lstStyle/>
          <a:p>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大学と連携した演習活動</a:t>
            </a:r>
            <a:endPar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テキスト ボックス 39"/>
          <p:cNvSpPr txBox="1"/>
          <p:nvPr/>
        </p:nvSpPr>
        <p:spPr>
          <a:xfrm>
            <a:off x="5798446" y="4822767"/>
            <a:ext cx="3345554" cy="307777"/>
          </a:xfrm>
          <a:prstGeom prst="rect">
            <a:avLst/>
          </a:prstGeom>
          <a:noFill/>
          <a:ln>
            <a:noFill/>
          </a:ln>
        </p:spPr>
        <p:txBody>
          <a:bodyPr wrap="square" rtlCol="0">
            <a:spAutoFit/>
          </a:bodyPr>
          <a:lstStyle/>
          <a:p>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（大学生が考える「副首都・大阪」を発表）</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テキスト ボックス 40"/>
          <p:cNvSpPr txBox="1"/>
          <p:nvPr/>
        </p:nvSpPr>
        <p:spPr>
          <a:xfrm>
            <a:off x="251519" y="6516647"/>
            <a:ext cx="8776169" cy="307777"/>
          </a:xfrm>
          <a:prstGeom prst="rect">
            <a:avLst/>
          </a:prstGeom>
          <a:noFill/>
          <a:ln>
            <a:noFill/>
          </a:ln>
        </p:spPr>
        <p:txBody>
          <a:bodyPr wrap="square" rtlCol="0">
            <a:spAutoFit/>
          </a:bodyPr>
          <a:lstStyle/>
          <a:p>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＊次年度以降も、</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大学をはじめ、大阪・関西の大学と連携して副首都をテーマとした演習活動を実施予定</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角丸四角形 43"/>
          <p:cNvSpPr/>
          <p:nvPr/>
        </p:nvSpPr>
        <p:spPr>
          <a:xfrm>
            <a:off x="107504" y="503968"/>
            <a:ext cx="8928992" cy="1105218"/>
          </a:xfrm>
          <a:prstGeom prst="roundRect">
            <a:avLst/>
          </a:prstGeom>
          <a:noFill/>
          <a:ln w="38100" cmpd="db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85725"/>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◇副首都ビジョンの</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PR</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ツール（府市</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HP</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・フェイスブック・パンフレット）を作成し、出前講座や大学での</a:t>
            </a:r>
          </a:p>
          <a:p>
            <a:pPr marL="85725"/>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講演等を通じた理解促進の取組みを実施。</a:t>
            </a:r>
          </a:p>
          <a:p>
            <a:pPr marL="85725"/>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zh-CN"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大阪市立大学、</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立大学</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大学、摂南大学の４大学と連携して、大学のゼミ等で</a:t>
            </a:r>
          </a:p>
          <a:p>
            <a:pPr marL="85725"/>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「副首都・大阪」に関連するテーマについて演習活動を実施。合同発表会で報告</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H</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P</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でも</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発信。</a:t>
            </a:r>
          </a:p>
        </p:txBody>
      </p:sp>
      <p:sp>
        <p:nvSpPr>
          <p:cNvPr id="6" name="スライド番号プレースホルダー 5"/>
          <p:cNvSpPr>
            <a:spLocks noGrp="1"/>
          </p:cNvSpPr>
          <p:nvPr>
            <p:ph type="sldNum" sz="quarter" idx="12"/>
          </p:nvPr>
        </p:nvSpPr>
        <p:spPr>
          <a:xfrm>
            <a:off x="6919958" y="6444639"/>
            <a:ext cx="2133600" cy="365125"/>
          </a:xfrm>
        </p:spPr>
        <p:txBody>
          <a:bodyPr/>
          <a:lstStyle/>
          <a:p>
            <a:fld id="{D2D8002D-B5B0-4BAC-B1F6-782DDCCE6D9C}" type="slidenum">
              <a:rPr kumimoji="1" lang="ja-JP" altLang="en-US" smtClean="0"/>
              <a:t>21</a:t>
            </a:fld>
            <a:endParaRPr kumimoji="1" lang="ja-JP" altLang="en-US"/>
          </a:p>
        </p:txBody>
      </p:sp>
      <p:pic>
        <p:nvPicPr>
          <p:cNvPr id="45" name="図 44"/>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a:ext>
            </a:extLst>
          </a:blip>
          <a:stretch>
            <a:fillRect/>
          </a:stretch>
        </p:blipFill>
        <p:spPr>
          <a:xfrm>
            <a:off x="395536" y="2025587"/>
            <a:ext cx="2157317" cy="1331405"/>
          </a:xfrm>
          <a:prstGeom prst="rect">
            <a:avLst/>
          </a:prstGeom>
        </p:spPr>
      </p:pic>
      <p:pic>
        <p:nvPicPr>
          <p:cNvPr id="46" name="図 45"/>
          <p:cNvPicPr>
            <a:picLocks noChangeAspect="1"/>
          </p:cNvPicPr>
          <p:nvPr/>
        </p:nvPicPr>
        <p:blipFill>
          <a:blip r:embed="rId5" cstate="print">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a:ext>
            </a:extLst>
          </a:blip>
          <a:stretch>
            <a:fillRect/>
          </a:stretch>
        </p:blipFill>
        <p:spPr>
          <a:xfrm>
            <a:off x="2692921" y="2015872"/>
            <a:ext cx="942975" cy="1341120"/>
          </a:xfrm>
          <a:prstGeom prst="rect">
            <a:avLst/>
          </a:prstGeom>
        </p:spPr>
      </p:pic>
      <p:pic>
        <p:nvPicPr>
          <p:cNvPr id="47" name="図 46"/>
          <p:cNvPicPr>
            <a:picLocks noChangeAspect="1"/>
          </p:cNvPicPr>
          <p:nvPr/>
        </p:nvPicPr>
        <p:blipFill>
          <a:blip r:embed="rId7" cstate="print">
            <a:extLst>
              <a:ext uri="{BEBA8EAE-BF5A-486C-A8C5-ECC9F3942E4B}">
                <a14:imgProps xmlns:a14="http://schemas.microsoft.com/office/drawing/2010/main">
                  <a14:imgLayer r:embed="rId8">
                    <a14:imgEffect>
                      <a14:sharpenSoften amount="25000"/>
                    </a14:imgEffect>
                    <a14:imgEffect>
                      <a14:brightnessContrast bright="10000" contrast="-10000"/>
                    </a14:imgEffect>
                  </a14:imgLayer>
                </a14:imgProps>
              </a:ext>
              <a:ext uri="{28A0092B-C50C-407E-A947-70E740481C1C}">
                <a14:useLocalDpi xmlns:a14="http://schemas.microsoft.com/office/drawing/2010/main"/>
              </a:ext>
            </a:extLst>
          </a:blip>
          <a:stretch>
            <a:fillRect/>
          </a:stretch>
        </p:blipFill>
        <p:spPr>
          <a:xfrm>
            <a:off x="4139952" y="2005084"/>
            <a:ext cx="2283619" cy="1283494"/>
          </a:xfrm>
          <a:prstGeom prst="rect">
            <a:avLst/>
          </a:prstGeom>
        </p:spPr>
      </p:pic>
      <p:pic>
        <p:nvPicPr>
          <p:cNvPr id="48" name="図 47"/>
          <p:cNvPicPr>
            <a:picLocks noChangeAspect="1"/>
          </p:cNvPicPr>
          <p:nvPr/>
        </p:nvPicPr>
        <p:blipFill>
          <a:blip r:embed="rId9" cstate="print">
            <a:extLst>
              <a:ext uri="{BEBA8EAE-BF5A-486C-A8C5-ECC9F3942E4B}">
                <a14:imgProps xmlns:a14="http://schemas.microsoft.com/office/drawing/2010/main">
                  <a14:imgLayer r:embed="rId10">
                    <a14:imgEffect>
                      <a14:sharpenSoften amount="25000"/>
                    </a14:imgEffect>
                    <a14:imgEffect>
                      <a14:brightnessContrast bright="10000" contrast="-10000"/>
                    </a14:imgEffect>
                  </a14:imgLayer>
                </a14:imgProps>
              </a:ext>
              <a:ext uri="{28A0092B-C50C-407E-A947-70E740481C1C}">
                <a14:useLocalDpi xmlns:a14="http://schemas.microsoft.com/office/drawing/2010/main"/>
              </a:ext>
            </a:extLst>
          </a:blip>
          <a:stretch>
            <a:fillRect/>
          </a:stretch>
        </p:blipFill>
        <p:spPr>
          <a:xfrm>
            <a:off x="6876256" y="1988840"/>
            <a:ext cx="1736570" cy="1302230"/>
          </a:xfrm>
          <a:prstGeom prst="rect">
            <a:avLst/>
          </a:prstGeom>
        </p:spPr>
      </p:pic>
      <p:pic>
        <p:nvPicPr>
          <p:cNvPr id="49" name="図 48"/>
          <p:cNvPicPr>
            <a:picLocks noChangeAspect="1"/>
          </p:cNvPicPr>
          <p:nvPr/>
        </p:nvPicPr>
        <p:blipFill>
          <a:blip r:embed="rId11" cstate="print">
            <a:extLst>
              <a:ext uri="{BEBA8EAE-BF5A-486C-A8C5-ECC9F3942E4B}">
                <a14:imgProps xmlns:a14="http://schemas.microsoft.com/office/drawing/2010/main">
                  <a14:imgLayer r:embed="rId12">
                    <a14:imgEffect>
                      <a14:sharpenSoften amount="25000"/>
                    </a14:imgEffect>
                    <a14:imgEffect>
                      <a14:brightnessContrast bright="10000" contrast="-10000"/>
                    </a14:imgEffect>
                  </a14:imgLayer>
                </a14:imgProps>
              </a:ext>
              <a:ext uri="{28A0092B-C50C-407E-A947-70E740481C1C}">
                <a14:useLocalDpi xmlns:a14="http://schemas.microsoft.com/office/drawing/2010/main"/>
              </a:ext>
            </a:extLst>
          </a:blip>
          <a:stretch>
            <a:fillRect/>
          </a:stretch>
        </p:blipFill>
        <p:spPr>
          <a:xfrm>
            <a:off x="251520" y="5157192"/>
            <a:ext cx="2352725" cy="1324800"/>
          </a:xfrm>
          <a:prstGeom prst="rect">
            <a:avLst/>
          </a:prstGeom>
        </p:spPr>
      </p:pic>
      <p:pic>
        <p:nvPicPr>
          <p:cNvPr id="50" name="図 49"/>
          <p:cNvPicPr>
            <a:picLocks noChangeAspect="1"/>
          </p:cNvPicPr>
          <p:nvPr/>
        </p:nvPicPr>
        <p:blipFill>
          <a:blip r:embed="rId13" cstate="print">
            <a:extLst>
              <a:ext uri="{BEBA8EAE-BF5A-486C-A8C5-ECC9F3942E4B}">
                <a14:imgProps xmlns:a14="http://schemas.microsoft.com/office/drawing/2010/main">
                  <a14:imgLayer r:embed="rId14">
                    <a14:imgEffect>
                      <a14:sharpenSoften amount="25000"/>
                    </a14:imgEffect>
                    <a14:imgEffect>
                      <a14:brightnessContrast bright="10000" contrast="-10000"/>
                    </a14:imgEffect>
                  </a14:imgLayer>
                </a14:imgProps>
              </a:ext>
              <a:ext uri="{28A0092B-C50C-407E-A947-70E740481C1C}">
                <a14:useLocalDpi xmlns:a14="http://schemas.microsoft.com/office/drawing/2010/main"/>
              </a:ext>
            </a:extLst>
          </a:blip>
          <a:stretch>
            <a:fillRect/>
          </a:stretch>
        </p:blipFill>
        <p:spPr>
          <a:xfrm>
            <a:off x="3078976" y="5157192"/>
            <a:ext cx="2357120" cy="1325880"/>
          </a:xfrm>
          <a:prstGeom prst="rect">
            <a:avLst/>
          </a:prstGeom>
        </p:spPr>
      </p:pic>
      <p:pic>
        <p:nvPicPr>
          <p:cNvPr id="51" name="Picture 2"/>
          <p:cNvPicPr>
            <a:picLocks noChangeAspect="1" noChangeArrowheads="1"/>
          </p:cNvPicPr>
          <p:nvPr/>
        </p:nvPicPr>
        <p:blipFill>
          <a:blip r:embed="rId15" cstate="print">
            <a:extLst>
              <a:ext uri="{BEBA8EAE-BF5A-486C-A8C5-ECC9F3942E4B}">
                <a14:imgProps xmlns:a14="http://schemas.microsoft.com/office/drawing/2010/main">
                  <a14:imgLayer r:embed="rId16">
                    <a14:imgEffect>
                      <a14:sharpenSoften amount="25000"/>
                    </a14:imgEffect>
                  </a14:imgLayer>
                </a14:imgProps>
              </a:ext>
              <a:ext uri="{28A0092B-C50C-407E-A947-70E740481C1C}">
                <a14:useLocalDpi xmlns:a14="http://schemas.microsoft.com/office/drawing/2010/main"/>
              </a:ext>
            </a:extLst>
          </a:blip>
          <a:srcRect/>
          <a:stretch>
            <a:fillRect/>
          </a:stretch>
        </p:blipFill>
        <p:spPr bwMode="auto">
          <a:xfrm>
            <a:off x="8362855" y="3852042"/>
            <a:ext cx="529625" cy="7185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609472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l="2496"/>
          <a:stretch/>
        </p:blipFill>
        <p:spPr bwMode="auto">
          <a:xfrm>
            <a:off x="5076058" y="2295145"/>
            <a:ext cx="2927750" cy="430220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テキスト ボックス 28"/>
          <p:cNvSpPr txBox="1"/>
          <p:nvPr/>
        </p:nvSpPr>
        <p:spPr>
          <a:xfrm>
            <a:off x="179512" y="1268760"/>
            <a:ext cx="4225322" cy="307777"/>
          </a:xfrm>
          <a:prstGeom prst="rect">
            <a:avLst/>
          </a:prstGeom>
          <a:noFill/>
        </p:spPr>
        <p:txBody>
          <a:bodyPr wrap="square" rtlCol="0">
            <a:spAutoFit/>
          </a:bodyPr>
          <a:lstStyle/>
          <a:p>
            <a:pPr marL="180975" indent="-180975"/>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◇高速</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道路</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ネットワークの整備</a:t>
            </a:r>
            <a:endParaRPr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テキスト ボックス 29"/>
          <p:cNvSpPr txBox="1"/>
          <p:nvPr/>
        </p:nvSpPr>
        <p:spPr>
          <a:xfrm>
            <a:off x="4716016" y="1268760"/>
            <a:ext cx="3780000" cy="307777"/>
          </a:xfrm>
          <a:prstGeom prst="rect">
            <a:avLst/>
          </a:prstGeom>
          <a:noFill/>
        </p:spPr>
        <p:txBody>
          <a:bodyPr wrap="square" rtlCol="0">
            <a:spAutoFit/>
          </a:bodyPr>
          <a:lstStyle/>
          <a:p>
            <a:pPr marL="180975" indent="-180975"/>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◇「なにわ</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筋</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線」の整備</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テキスト ボックス 32"/>
          <p:cNvSpPr txBox="1"/>
          <p:nvPr/>
        </p:nvSpPr>
        <p:spPr>
          <a:xfrm>
            <a:off x="5004048" y="6544785"/>
            <a:ext cx="3456055" cy="276999"/>
          </a:xfrm>
          <a:prstGeom prst="rect">
            <a:avLst/>
          </a:prstGeom>
          <a:noFill/>
        </p:spPr>
        <p:txBody>
          <a:bodyPr wrap="square" rtlCol="0">
            <a:spAutoFit/>
          </a:bodyPr>
          <a:lstStyle/>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■大阪府市ホームページをもとに作成</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角丸四角形 21"/>
          <p:cNvSpPr/>
          <p:nvPr/>
        </p:nvSpPr>
        <p:spPr>
          <a:xfrm>
            <a:off x="107504" y="476672"/>
            <a:ext cx="8928992" cy="648000"/>
          </a:xfrm>
          <a:prstGeom prst="roundRect">
            <a:avLst/>
          </a:prstGeom>
          <a:noFill/>
          <a:ln w="38100" cmpd="db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92075"/>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淀川</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左岸</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線延伸部の事業化、なにわ</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筋線の整備主体・事業</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スキームの府市意思決定など、大阪・関西の成長を支える交通ネットワークの充実に向けて、取組みが大きく前進。</a:t>
            </a:r>
            <a:endPar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正方形/長方形 2"/>
          <p:cNvSpPr/>
          <p:nvPr/>
        </p:nvSpPr>
        <p:spPr>
          <a:xfrm>
            <a:off x="7344344" y="4005064"/>
            <a:ext cx="324000" cy="1152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900" b="1" dirty="0" smtClean="0">
                <a:latin typeface="Meiryo UI" panose="020B0604030504040204" pitchFamily="50" charset="-128"/>
                <a:ea typeface="Meiryo UI" panose="020B0604030504040204" pitchFamily="50" charset="-128"/>
              </a:rPr>
              <a:t>ＪＲ・南海</a:t>
            </a:r>
            <a:endParaRPr kumimoji="1" lang="en-US" altLang="ja-JP" sz="900" b="1" dirty="0" smtClean="0">
              <a:latin typeface="Meiryo UI" panose="020B0604030504040204" pitchFamily="50" charset="-128"/>
              <a:ea typeface="Meiryo UI" panose="020B0604030504040204" pitchFamily="50" charset="-128"/>
            </a:endParaRPr>
          </a:p>
          <a:p>
            <a:pPr algn="ctr"/>
            <a:r>
              <a:rPr kumimoji="1" lang="ja-JP" altLang="en-US" sz="900" b="1" dirty="0" smtClean="0">
                <a:latin typeface="Meiryo UI" panose="020B0604030504040204" pitchFamily="50" charset="-128"/>
                <a:ea typeface="Meiryo UI" panose="020B0604030504040204" pitchFamily="50" charset="-128"/>
              </a:rPr>
              <a:t>共同営業区間</a:t>
            </a:r>
            <a:endParaRPr kumimoji="1" lang="ja-JP" altLang="en-US" sz="900" b="1" dirty="0">
              <a:latin typeface="Meiryo UI" panose="020B0604030504040204" pitchFamily="50" charset="-128"/>
              <a:ea typeface="Meiryo UI" panose="020B0604030504040204" pitchFamily="50" charset="-128"/>
            </a:endParaRPr>
          </a:p>
        </p:txBody>
      </p:sp>
      <p:sp>
        <p:nvSpPr>
          <p:cNvPr id="25" name="正方形/長方形 24"/>
          <p:cNvSpPr/>
          <p:nvPr/>
        </p:nvSpPr>
        <p:spPr>
          <a:xfrm>
            <a:off x="7344344" y="5265312"/>
            <a:ext cx="324000" cy="972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900" b="1" dirty="0" smtClean="0">
                <a:latin typeface="Meiryo UI" panose="020B0604030504040204" pitchFamily="50" charset="-128"/>
                <a:ea typeface="Meiryo UI" panose="020B0604030504040204" pitchFamily="50" charset="-128"/>
              </a:rPr>
              <a:t>南海営業区間</a:t>
            </a:r>
            <a:endParaRPr kumimoji="1" lang="ja-JP" altLang="en-US" sz="900" b="1" dirty="0">
              <a:latin typeface="Meiryo UI" panose="020B0604030504040204" pitchFamily="50" charset="-128"/>
              <a:ea typeface="Meiryo UI" panose="020B0604030504040204" pitchFamily="50" charset="-128"/>
            </a:endParaRPr>
          </a:p>
        </p:txBody>
      </p:sp>
      <p:sp>
        <p:nvSpPr>
          <p:cNvPr id="26" name="正方形/長方形 25"/>
          <p:cNvSpPr/>
          <p:nvPr/>
        </p:nvSpPr>
        <p:spPr>
          <a:xfrm>
            <a:off x="5868144" y="4905272"/>
            <a:ext cx="324000" cy="972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900" b="1" dirty="0" smtClean="0">
                <a:latin typeface="Meiryo UI" panose="020B0604030504040204" pitchFamily="50" charset="-128"/>
                <a:ea typeface="Meiryo UI" panose="020B0604030504040204" pitchFamily="50" charset="-128"/>
              </a:rPr>
              <a:t>ＪＲ営業区間</a:t>
            </a:r>
            <a:endParaRPr kumimoji="1" lang="ja-JP" altLang="en-US" sz="900" b="1" dirty="0">
              <a:latin typeface="Meiryo UI" panose="020B0604030504040204" pitchFamily="50" charset="-128"/>
              <a:ea typeface="Meiryo UI" panose="020B0604030504040204" pitchFamily="50" charset="-128"/>
            </a:endParaRPr>
          </a:p>
        </p:txBody>
      </p:sp>
      <p:sp>
        <p:nvSpPr>
          <p:cNvPr id="27" name="正方形/長方形 26"/>
          <p:cNvSpPr/>
          <p:nvPr/>
        </p:nvSpPr>
        <p:spPr>
          <a:xfrm>
            <a:off x="5229709" y="3465040"/>
            <a:ext cx="1008000" cy="324000"/>
          </a:xfrm>
          <a:prstGeom prst="rect">
            <a:avLst/>
          </a:prstGeom>
          <a:solidFill>
            <a:schemeClr val="bg1"/>
          </a:solidFill>
          <a:ln w="254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vert="horz" lIns="36000" rIns="36000" rtlCol="0" anchor="ctr"/>
          <a:lstStyle/>
          <a:p>
            <a:pPr algn="ctr"/>
            <a:r>
              <a:rPr kumimoji="1" lang="ja-JP" altLang="en-US" sz="900" b="1" dirty="0" smtClean="0">
                <a:solidFill>
                  <a:srgbClr val="FF0000"/>
                </a:solidFill>
                <a:latin typeface="Meiryo UI" panose="020B0604030504040204" pitchFamily="50" charset="-128"/>
                <a:ea typeface="Meiryo UI" panose="020B0604030504040204" pitchFamily="50" charset="-128"/>
              </a:rPr>
              <a:t>なにわ筋連絡線の検討調査</a:t>
            </a:r>
            <a:endParaRPr kumimoji="1" lang="ja-JP" altLang="en-US" sz="900" b="1" dirty="0">
              <a:solidFill>
                <a:srgbClr val="FF0000"/>
              </a:solidFill>
              <a:latin typeface="Meiryo UI" panose="020B0604030504040204" pitchFamily="50" charset="-128"/>
              <a:ea typeface="Meiryo UI" panose="020B0604030504040204" pitchFamily="50" charset="-128"/>
            </a:endParaRPr>
          </a:p>
        </p:txBody>
      </p:sp>
      <p:sp>
        <p:nvSpPr>
          <p:cNvPr id="28" name="正方形/長方形 27"/>
          <p:cNvSpPr/>
          <p:nvPr/>
        </p:nvSpPr>
        <p:spPr>
          <a:xfrm>
            <a:off x="107504" y="0"/>
            <a:ext cx="8928992" cy="3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都市インフラの</a:t>
            </a:r>
            <a:r>
              <a:rPr lang="ja-JP" altLang="en-US"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充実</a:t>
            </a:r>
            <a:endPar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テキスト ボックス 30"/>
          <p:cNvSpPr txBox="1"/>
          <p:nvPr/>
        </p:nvSpPr>
        <p:spPr>
          <a:xfrm>
            <a:off x="179512" y="1517883"/>
            <a:ext cx="4225322" cy="646331"/>
          </a:xfrm>
          <a:prstGeom prst="rect">
            <a:avLst/>
          </a:prstGeom>
          <a:noFill/>
        </p:spPr>
        <p:txBody>
          <a:bodyPr wrap="square" rtlCol="0">
            <a:spAutoFit/>
          </a:bodyPr>
          <a:lstStyle/>
          <a:p>
            <a:pPr marL="180975" indent="-180975"/>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淀川</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左岸線</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延伸部</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事業着手（</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2017</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年）や新名神高速道路の部分開通など大阪都市再生環状道路や関西圏</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の高速道路</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ネットワークの整備が進む。</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テキスト ボックス 31"/>
          <p:cNvSpPr txBox="1"/>
          <p:nvPr/>
        </p:nvSpPr>
        <p:spPr>
          <a:xfrm>
            <a:off x="4743410" y="1517069"/>
            <a:ext cx="4400590" cy="830997"/>
          </a:xfrm>
          <a:prstGeom prst="rect">
            <a:avLst/>
          </a:prstGeom>
          <a:noFill/>
        </p:spPr>
        <p:txBody>
          <a:bodyPr wrap="square" rtlCol="0">
            <a:spAutoFit/>
          </a:bodyPr>
          <a:lstStyle/>
          <a:p>
            <a:pPr marL="180975" indent="-180975"/>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大阪</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都心部から関西国際空港や新大阪などの広域交通拠点へのアクセス改善</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等に資する「なにわ</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筋</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線」の整備主体・事業スキーム等について府市意思決定。（</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2017.9</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2"/>
          </p:nvPr>
        </p:nvSpPr>
        <p:spPr>
          <a:xfrm>
            <a:off x="6896599" y="6520259"/>
            <a:ext cx="2133600" cy="365125"/>
          </a:xfrm>
        </p:spPr>
        <p:txBody>
          <a:bodyPr/>
          <a:lstStyle/>
          <a:p>
            <a:fld id="{D2D8002D-B5B0-4BAC-B1F6-782DDCCE6D9C}" type="slidenum">
              <a:rPr kumimoji="1" lang="ja-JP" altLang="en-US" smtClean="0"/>
              <a:t>3</a:t>
            </a:fld>
            <a:endParaRPr kumimoji="1" lang="ja-JP" altLang="en-US" dirty="0"/>
          </a:p>
        </p:txBody>
      </p:sp>
      <p:grpSp>
        <p:nvGrpSpPr>
          <p:cNvPr id="40" name="グループ化 39"/>
          <p:cNvGrpSpPr/>
          <p:nvPr/>
        </p:nvGrpSpPr>
        <p:grpSpPr>
          <a:xfrm>
            <a:off x="341274" y="2276872"/>
            <a:ext cx="4446750" cy="4444171"/>
            <a:chOff x="5485694" y="3096836"/>
            <a:chExt cx="3528392" cy="3440796"/>
          </a:xfrm>
        </p:grpSpPr>
        <p:pic>
          <p:nvPicPr>
            <p:cNvPr id="41" name="図 4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5694" y="3096836"/>
              <a:ext cx="3528392" cy="3440796"/>
            </a:xfrm>
            <a:prstGeom prst="rect">
              <a:avLst/>
            </a:prstGeom>
          </p:spPr>
        </p:pic>
        <p:sp>
          <p:nvSpPr>
            <p:cNvPr id="42" name="四角形吹き出し 41"/>
            <p:cNvSpPr/>
            <p:nvPr/>
          </p:nvSpPr>
          <p:spPr>
            <a:xfrm>
              <a:off x="7208246" y="3867611"/>
              <a:ext cx="1005590" cy="288485"/>
            </a:xfrm>
            <a:prstGeom prst="wedgeRectCallout">
              <a:avLst>
                <a:gd name="adj1" fmla="val -14570"/>
                <a:gd name="adj2" fmla="val 149985"/>
              </a:avLst>
            </a:prstGeom>
            <a:solidFill>
              <a:srgbClr val="FF0000"/>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fontAlgn="auto">
                <a:spcBef>
                  <a:spcPts val="0"/>
                </a:spcBef>
                <a:spcAft>
                  <a:spcPts val="0"/>
                </a:spcAft>
              </a:pPr>
              <a:r>
                <a:rPr lang="ja-JP" altLang="en-US" sz="1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淀川左岸線延伸部</a:t>
              </a:r>
              <a:endParaRPr lang="en-US" altLang="ja-JP" sz="1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fontAlgn="auto">
                <a:spcBef>
                  <a:spcPts val="0"/>
                </a:spcBef>
                <a:spcAft>
                  <a:spcPts val="0"/>
                </a:spcAft>
              </a:pPr>
              <a:r>
                <a:rPr lang="en-US" altLang="ja-JP" sz="1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2017</a:t>
              </a:r>
              <a:r>
                <a:rPr lang="ja-JP" altLang="en-US" sz="1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年度事業着手</a:t>
              </a:r>
              <a:endParaRPr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正方形/長方形 42"/>
            <p:cNvSpPr/>
            <p:nvPr/>
          </p:nvSpPr>
          <p:spPr>
            <a:xfrm>
              <a:off x="7298957" y="5008343"/>
              <a:ext cx="262800" cy="113668"/>
            </a:xfrm>
            <a:prstGeom prst="rect">
              <a:avLst/>
            </a:prstGeom>
            <a:solidFill>
              <a:srgbClr val="FFF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四角形吹き出し 43"/>
            <p:cNvSpPr/>
            <p:nvPr/>
          </p:nvSpPr>
          <p:spPr>
            <a:xfrm>
              <a:off x="7286044" y="5213092"/>
              <a:ext cx="893664" cy="256851"/>
            </a:xfrm>
            <a:prstGeom prst="wedgeRectCallout">
              <a:avLst>
                <a:gd name="adj1" fmla="val -32712"/>
                <a:gd name="adj2" fmla="val -142109"/>
              </a:avLst>
            </a:prstGeom>
            <a:solidFill>
              <a:srgbClr val="FF0000"/>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fontAlgn="auto">
                <a:spcBef>
                  <a:spcPts val="0"/>
                </a:spcBef>
                <a:spcAft>
                  <a:spcPts val="0"/>
                </a:spcAft>
              </a:pPr>
              <a:r>
                <a:rPr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大和</a:t>
              </a:r>
              <a:r>
                <a:rPr lang="ja-JP" altLang="en-US" sz="1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川線</a:t>
              </a:r>
              <a:endParaRPr lang="en-US" altLang="ja-JP" sz="1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fontAlgn="auto">
                <a:spcBef>
                  <a:spcPts val="0"/>
                </a:spcBef>
                <a:spcAft>
                  <a:spcPts val="0"/>
                </a:spcAft>
              </a:pPr>
              <a:r>
                <a:rPr lang="en-US" altLang="ja-JP" sz="1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2019</a:t>
              </a:r>
              <a:r>
                <a:rPr lang="ja-JP" altLang="en-US" sz="1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年度開通予定</a:t>
              </a:r>
              <a:endParaRPr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45" name="四角形吹き出し 44"/>
          <p:cNvSpPr/>
          <p:nvPr/>
        </p:nvSpPr>
        <p:spPr>
          <a:xfrm>
            <a:off x="2283825" y="2547494"/>
            <a:ext cx="830941" cy="334212"/>
          </a:xfrm>
          <a:prstGeom prst="wedgeRectCallout">
            <a:avLst>
              <a:gd name="adj1" fmla="val 22077"/>
              <a:gd name="adj2" fmla="val 116405"/>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fontAlgn="auto">
              <a:spcBef>
                <a:spcPts val="0"/>
              </a:spcBef>
              <a:spcAft>
                <a:spcPts val="0"/>
              </a:spcAft>
            </a:pPr>
            <a:r>
              <a:rPr lang="en-US" altLang="ja-JP" sz="9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2017</a:t>
            </a:r>
            <a:r>
              <a:rPr lang="ja-JP" altLang="en-US" sz="9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9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9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endParaRPr lang="en-US" altLang="ja-JP" sz="9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fontAlgn="auto">
              <a:spcBef>
                <a:spcPts val="0"/>
              </a:spcBef>
              <a:spcAft>
                <a:spcPts val="0"/>
              </a:spcAft>
            </a:pPr>
            <a:r>
              <a:rPr lang="ja-JP" altLang="en-US" sz="9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部分</a:t>
            </a:r>
            <a:r>
              <a:rPr lang="ja-JP" altLang="en-US" sz="900" b="1" dirty="0" smtClean="0">
                <a:solidFill>
                  <a:prstClr val="black"/>
                </a:solidFill>
                <a:latin typeface="Meiryo UI" panose="020B0604030504040204" pitchFamily="50" charset="-128"/>
                <a:ea typeface="Meiryo UI" panose="020B0604030504040204" pitchFamily="50" charset="-128"/>
              </a:rPr>
              <a:t>開通</a:t>
            </a:r>
            <a:endParaRPr lang="ja-JP" altLang="en-US" sz="900" b="1" dirty="0">
              <a:solidFill>
                <a:prstClr val="black"/>
              </a:solidFill>
              <a:latin typeface="Meiryo UI" panose="020B0604030504040204" pitchFamily="50" charset="-128"/>
              <a:ea typeface="Meiryo UI" panose="020B0604030504040204" pitchFamily="50" charset="-128"/>
            </a:endParaRPr>
          </a:p>
        </p:txBody>
      </p:sp>
      <p:sp>
        <p:nvSpPr>
          <p:cNvPr id="46" name="四角形吹き出し 45"/>
          <p:cNvSpPr/>
          <p:nvPr/>
        </p:nvSpPr>
        <p:spPr>
          <a:xfrm>
            <a:off x="896004" y="2646639"/>
            <a:ext cx="848422" cy="334212"/>
          </a:xfrm>
          <a:prstGeom prst="wedgeRectCallout">
            <a:avLst>
              <a:gd name="adj1" fmla="val 39364"/>
              <a:gd name="adj2" fmla="val 121427"/>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fontAlgn="auto">
              <a:spcBef>
                <a:spcPts val="0"/>
              </a:spcBef>
              <a:spcAft>
                <a:spcPts val="0"/>
              </a:spcAft>
            </a:pPr>
            <a:r>
              <a:rPr lang="en-US" altLang="ja-JP" sz="9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2017</a:t>
            </a:r>
            <a:r>
              <a:rPr lang="ja-JP" altLang="en-US" sz="9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a:t>
            </a:r>
            <a:endParaRPr lang="en-US" altLang="ja-JP" sz="9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fontAlgn="auto">
              <a:spcBef>
                <a:spcPts val="0"/>
              </a:spcBef>
              <a:spcAft>
                <a:spcPts val="0"/>
              </a:spcAft>
            </a:pPr>
            <a:r>
              <a:rPr lang="ja-JP" altLang="en-US" sz="9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開通予定</a:t>
            </a:r>
            <a:endParaRPr lang="ja-JP" altLang="en-US" sz="9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四角形吹き出し 46"/>
          <p:cNvSpPr/>
          <p:nvPr/>
        </p:nvSpPr>
        <p:spPr>
          <a:xfrm>
            <a:off x="3492454" y="2572079"/>
            <a:ext cx="864096" cy="344733"/>
          </a:xfrm>
          <a:prstGeom prst="wedgeRectCallout">
            <a:avLst>
              <a:gd name="adj1" fmla="val -45903"/>
              <a:gd name="adj2" fmla="val 146294"/>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fontAlgn="auto">
              <a:spcBef>
                <a:spcPts val="0"/>
              </a:spcBef>
              <a:spcAft>
                <a:spcPts val="0"/>
              </a:spcAft>
            </a:pPr>
            <a:r>
              <a:rPr lang="en-US" altLang="ja-JP" sz="9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2023</a:t>
            </a:r>
            <a:r>
              <a:rPr lang="ja-JP" altLang="en-US" sz="9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a:t>
            </a:r>
            <a:endParaRPr lang="en-US" altLang="ja-JP" sz="9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fontAlgn="auto">
              <a:spcBef>
                <a:spcPts val="0"/>
              </a:spcBef>
              <a:spcAft>
                <a:spcPts val="0"/>
              </a:spcAft>
            </a:pPr>
            <a:r>
              <a:rPr lang="ja-JP" altLang="en-US" sz="9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開通予定</a:t>
            </a:r>
            <a:endParaRPr lang="ja-JP" altLang="en-US" sz="9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四角形吹き出し 47"/>
          <p:cNvSpPr/>
          <p:nvPr/>
        </p:nvSpPr>
        <p:spPr>
          <a:xfrm>
            <a:off x="1979712" y="6390067"/>
            <a:ext cx="900000" cy="180000"/>
          </a:xfrm>
          <a:prstGeom prst="wedgeRectCallout">
            <a:avLst>
              <a:gd name="adj1" fmla="val -57113"/>
              <a:gd name="adj2" fmla="val -101819"/>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fontAlgn="auto">
              <a:spcBef>
                <a:spcPts val="0"/>
              </a:spcBef>
              <a:spcAft>
                <a:spcPts val="0"/>
              </a:spcAft>
            </a:pPr>
            <a:r>
              <a:rPr lang="en-US" altLang="ja-JP" sz="9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2017</a:t>
            </a:r>
            <a:r>
              <a:rPr lang="ja-JP" altLang="en-US" sz="9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9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9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ja-JP" altLang="en-US" sz="900" b="1" dirty="0" smtClean="0">
                <a:solidFill>
                  <a:prstClr val="black"/>
                </a:solidFill>
                <a:latin typeface="Meiryo UI" panose="020B0604030504040204" pitchFamily="50" charset="-128"/>
                <a:ea typeface="Meiryo UI" panose="020B0604030504040204" pitchFamily="50" charset="-128"/>
              </a:rPr>
              <a:t>接続</a:t>
            </a:r>
            <a:endParaRPr lang="ja-JP" altLang="en-US" sz="900" b="1" dirty="0">
              <a:solidFill>
                <a:prstClr val="black"/>
              </a:solidFill>
              <a:latin typeface="Meiryo UI" panose="020B0604030504040204" pitchFamily="50" charset="-128"/>
              <a:ea typeface="Meiryo UI" panose="020B0604030504040204" pitchFamily="50" charset="-128"/>
            </a:endParaRPr>
          </a:p>
        </p:txBody>
      </p:sp>
      <p:sp>
        <p:nvSpPr>
          <p:cNvPr id="49" name="四角形吹き出し 48"/>
          <p:cNvSpPr/>
          <p:nvPr/>
        </p:nvSpPr>
        <p:spPr>
          <a:xfrm>
            <a:off x="395536" y="4601747"/>
            <a:ext cx="1496644" cy="324143"/>
          </a:xfrm>
          <a:prstGeom prst="wedgeRectCallout">
            <a:avLst>
              <a:gd name="adj1" fmla="val 17428"/>
              <a:gd name="adj2" fmla="val -115165"/>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fontAlgn="auto">
              <a:spcBef>
                <a:spcPts val="0"/>
              </a:spcBef>
              <a:spcAft>
                <a:spcPts val="0"/>
              </a:spcAft>
            </a:pPr>
            <a:r>
              <a:rPr lang="ja-JP" altLang="en-US" sz="9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大阪湾岸道路西伸部</a:t>
            </a:r>
            <a:endParaRPr lang="en-US" altLang="ja-JP" sz="9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fontAlgn="auto">
              <a:spcBef>
                <a:spcPts val="0"/>
              </a:spcBef>
              <a:spcAft>
                <a:spcPts val="0"/>
              </a:spcAft>
            </a:pPr>
            <a:r>
              <a:rPr lang="en-US" altLang="ja-JP" sz="9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sz="9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年度事業着手</a:t>
            </a:r>
            <a:endParaRPr lang="ja-JP" altLang="en-US" sz="9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四角形吹き出し 49"/>
          <p:cNvSpPr/>
          <p:nvPr/>
        </p:nvSpPr>
        <p:spPr>
          <a:xfrm>
            <a:off x="4167409" y="5007792"/>
            <a:ext cx="576000" cy="334212"/>
          </a:xfrm>
          <a:prstGeom prst="wedgeRectCallout">
            <a:avLst>
              <a:gd name="adj1" fmla="val -111925"/>
              <a:gd name="adj2" fmla="val 87335"/>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fontAlgn="auto">
              <a:spcBef>
                <a:spcPts val="0"/>
              </a:spcBef>
              <a:spcAft>
                <a:spcPts val="0"/>
              </a:spcAft>
            </a:pPr>
            <a:r>
              <a:rPr lang="en-US" altLang="ja-JP" sz="9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2017</a:t>
            </a:r>
            <a:r>
              <a:rPr lang="ja-JP" altLang="en-US" sz="9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endParaRPr lang="en-US" altLang="ja-JP" sz="9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fontAlgn="auto">
              <a:spcBef>
                <a:spcPts val="0"/>
              </a:spcBef>
              <a:spcAft>
                <a:spcPts val="0"/>
              </a:spcAft>
            </a:pPr>
            <a:r>
              <a:rPr lang="en-US" altLang="ja-JP" sz="9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9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ja-JP" altLang="en-US" sz="900" b="1" dirty="0" smtClean="0">
                <a:solidFill>
                  <a:prstClr val="black"/>
                </a:solidFill>
                <a:latin typeface="Meiryo UI" panose="020B0604030504040204" pitchFamily="50" charset="-128"/>
                <a:ea typeface="Meiryo UI" panose="020B0604030504040204" pitchFamily="50" charset="-128"/>
              </a:rPr>
              <a:t>開通</a:t>
            </a:r>
            <a:endParaRPr lang="ja-JP" altLang="en-US" sz="900" b="1" dirty="0">
              <a:solidFill>
                <a:prstClr val="black"/>
              </a:solidFill>
              <a:latin typeface="Meiryo UI" panose="020B0604030504040204" pitchFamily="50" charset="-128"/>
              <a:ea typeface="Meiryo UI" panose="020B0604030504040204" pitchFamily="50" charset="-128"/>
            </a:endParaRPr>
          </a:p>
        </p:txBody>
      </p:sp>
      <p:sp>
        <p:nvSpPr>
          <p:cNvPr id="34" name="テキスト ボックス 33"/>
          <p:cNvSpPr txBox="1"/>
          <p:nvPr/>
        </p:nvSpPr>
        <p:spPr>
          <a:xfrm>
            <a:off x="323528" y="6557078"/>
            <a:ext cx="3819620" cy="276999"/>
          </a:xfrm>
          <a:prstGeom prst="rect">
            <a:avLst/>
          </a:prstGeom>
          <a:noFill/>
        </p:spPr>
        <p:txBody>
          <a:bodyPr wrap="square" rtlCol="0">
            <a:spAutoFit/>
          </a:bodyPr>
          <a:lstStyle/>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■関西高速道路ネットワーク推進協議会資料より作成</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4498860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6482752" y="3209218"/>
            <a:ext cx="2520280" cy="246221"/>
          </a:xfrm>
          <a:prstGeom prst="rect">
            <a:avLst/>
          </a:prstGeom>
          <a:noFill/>
        </p:spPr>
        <p:txBody>
          <a:bodyPr wrap="square" rtlCol="0">
            <a:spAutoFit/>
          </a:bodyPr>
          <a:lstStyle/>
          <a:p>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■大阪健康安全基盤研究所リーフレットより</a:t>
            </a:r>
          </a:p>
        </p:txBody>
      </p:sp>
      <p:sp>
        <p:nvSpPr>
          <p:cNvPr id="12" name="テキスト ボックス 11"/>
          <p:cNvSpPr txBox="1"/>
          <p:nvPr/>
        </p:nvSpPr>
        <p:spPr>
          <a:xfrm>
            <a:off x="121196" y="4265204"/>
            <a:ext cx="4178609" cy="307777"/>
          </a:xfrm>
          <a:prstGeom prst="rect">
            <a:avLst/>
          </a:prstGeom>
          <a:noFill/>
        </p:spPr>
        <p:txBody>
          <a:bodyPr wrap="square" rtlCol="0">
            <a:spAutoFit/>
          </a:bodyPr>
          <a:lstStyle/>
          <a:p>
            <a:pPr marL="180975" indent="-180975"/>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◇大阪産業技術研究所の創設</a:t>
            </a:r>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328540" y="1717239"/>
            <a:ext cx="5515953" cy="1107996"/>
          </a:xfrm>
          <a:prstGeom prst="rect">
            <a:avLst/>
          </a:prstGeom>
          <a:noFill/>
          <a:ln>
            <a:solidFill>
              <a:schemeClr val="tx1"/>
            </a:solidFill>
          </a:ln>
        </p:spPr>
        <p:txBody>
          <a:bodyPr wrap="square" rtlCol="0">
            <a:spAutoFit/>
          </a:bodyPr>
          <a:lstStyle/>
          <a:p>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「西日本の中核的な地方衛生研究所」に向けた機能強化の５つの柱</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　健康危機管理部門疫学チームの設置</a:t>
            </a:r>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　疫学解析研究部門の設置</a:t>
            </a:r>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　試験検査の信頼性確保部門の設置</a:t>
            </a:r>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４　府内中核市に対する支援体制の構築</a:t>
            </a:r>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５　学術分野・産業界への支援・連携体制の確立</a:t>
            </a:r>
          </a:p>
        </p:txBody>
      </p:sp>
      <p:sp>
        <p:nvSpPr>
          <p:cNvPr id="17" name="正方形/長方形 16"/>
          <p:cNvSpPr/>
          <p:nvPr/>
        </p:nvSpPr>
        <p:spPr>
          <a:xfrm>
            <a:off x="107504" y="0"/>
            <a:ext cx="8928510" cy="345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r>
              <a:rPr lang="ja-JP" altLang="en-US" sz="16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基盤的な公共機能の高度化　</a:t>
            </a:r>
          </a:p>
        </p:txBody>
      </p:sp>
      <p:sp>
        <p:nvSpPr>
          <p:cNvPr id="3" name="スライド番号プレースホルダー 2"/>
          <p:cNvSpPr>
            <a:spLocks noGrp="1"/>
          </p:cNvSpPr>
          <p:nvPr>
            <p:ph type="sldNum" sz="quarter" idx="12"/>
          </p:nvPr>
        </p:nvSpPr>
        <p:spPr>
          <a:xfrm>
            <a:off x="6902896" y="6520259"/>
            <a:ext cx="2133600" cy="365125"/>
          </a:xfrm>
        </p:spPr>
        <p:txBody>
          <a:bodyPr/>
          <a:lstStyle/>
          <a:p>
            <a:fld id="{D2D8002D-B5B0-4BAC-B1F6-782DDCCE6D9C}" type="slidenum">
              <a:rPr lang="ja-JP" altLang="en-US" smtClean="0">
                <a:solidFill>
                  <a:prstClr val="black">
                    <a:tint val="75000"/>
                  </a:prstClr>
                </a:solidFill>
              </a:rPr>
              <a:pPr/>
              <a:t>4</a:t>
            </a:fld>
            <a:endParaRPr lang="ja-JP" altLang="en-US" dirty="0">
              <a:solidFill>
                <a:prstClr val="black">
                  <a:tint val="75000"/>
                </a:prstClr>
              </a:solidFill>
            </a:endParaRPr>
          </a:p>
        </p:txBody>
      </p:sp>
      <p:sp>
        <p:nvSpPr>
          <p:cNvPr id="18" name="角丸四角形 17"/>
          <p:cNvSpPr/>
          <p:nvPr/>
        </p:nvSpPr>
        <p:spPr>
          <a:xfrm>
            <a:off x="107022" y="367143"/>
            <a:ext cx="8928992" cy="374571"/>
          </a:xfrm>
          <a:prstGeom prst="roundRect">
            <a:avLst/>
          </a:prstGeom>
          <a:noFill/>
          <a:ln w="38100" cmpd="dbl"/>
        </p:spPr>
        <p:style>
          <a:lnRef idx="2">
            <a:schemeClr val="accent1">
              <a:shade val="50000"/>
            </a:schemeClr>
          </a:lnRef>
          <a:fillRef idx="1">
            <a:schemeClr val="accent1"/>
          </a:fillRef>
          <a:effectRef idx="0">
            <a:schemeClr val="accent1"/>
          </a:effectRef>
          <a:fontRef idx="minor">
            <a:schemeClr val="lt1"/>
          </a:fontRef>
        </p:style>
        <p:txBody>
          <a:bodyPr rtlCol="0" anchor="t" anchorCtr="0">
            <a:spAutoFit/>
          </a:bodyPr>
          <a:lstStyle/>
          <a:p>
            <a:pPr marL="85725">
              <a:tabLst>
                <a:tab pos="8610600" algn="l"/>
              </a:tabLst>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健康危機事象への対応力の向上を図るため大阪健康安全基盤研究所を創設。</a:t>
            </a:r>
          </a:p>
        </p:txBody>
      </p:sp>
      <p:sp>
        <p:nvSpPr>
          <p:cNvPr id="21" name="テキスト ボックス 20"/>
          <p:cNvSpPr txBox="1"/>
          <p:nvPr/>
        </p:nvSpPr>
        <p:spPr>
          <a:xfrm>
            <a:off x="49564" y="814592"/>
            <a:ext cx="3708407" cy="307777"/>
          </a:xfrm>
          <a:prstGeom prst="rect">
            <a:avLst/>
          </a:prstGeom>
          <a:noFill/>
        </p:spPr>
        <p:txBody>
          <a:bodyPr wrap="square" rtlCol="0">
            <a:spAutoFit/>
          </a:bodyPr>
          <a:lstStyle/>
          <a:p>
            <a:pPr marL="180975" indent="-180975"/>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大阪健康安全基盤研究所</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の創設</a:t>
            </a:r>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テキスト ボックス 21"/>
          <p:cNvSpPr txBox="1"/>
          <p:nvPr/>
        </p:nvSpPr>
        <p:spPr>
          <a:xfrm>
            <a:off x="277708" y="1105524"/>
            <a:ext cx="5674566" cy="646331"/>
          </a:xfrm>
          <a:prstGeom prst="rect">
            <a:avLst/>
          </a:prstGeom>
          <a:noFill/>
        </p:spPr>
        <p:txBody>
          <a:bodyPr wrap="square" rtlCol="0">
            <a:spAutoFit/>
          </a:bodyPr>
          <a:lstStyle/>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大阪府立公衆衛生研究所と大阪市立環境科学研究所の衛生部門が統合・独立行政法人化（</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2017.4</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）。「西日本の中核的な地方衛生研究所」に向けた機能強化を推進し、感染症等の危機から府民・市民の健康と生活の安全を守る体制を強化。</a:t>
            </a:r>
          </a:p>
        </p:txBody>
      </p:sp>
      <p:pic>
        <p:nvPicPr>
          <p:cNvPr id="23"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922801" y="2054344"/>
            <a:ext cx="925374" cy="10748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正方形/長方形 24"/>
          <p:cNvSpPr/>
          <p:nvPr/>
        </p:nvSpPr>
        <p:spPr>
          <a:xfrm>
            <a:off x="277708" y="4572982"/>
            <a:ext cx="5662444" cy="830997"/>
          </a:xfrm>
          <a:prstGeom prst="rect">
            <a:avLst/>
          </a:prstGeom>
        </p:spPr>
        <p:txBody>
          <a:bodyPr wrap="square">
            <a:spAutoFit/>
          </a:bodyPr>
          <a:lstStyle/>
          <a:p>
            <a:r>
              <a:rPr lang="ja-JP" altLang="en-US" sz="1200" dirty="0">
                <a:solidFill>
                  <a:prstClr val="black"/>
                </a:solidFill>
                <a:latin typeface="Meiryo UI" panose="020B0604030504040204" pitchFamily="50" charset="-128"/>
                <a:ea typeface="Meiryo UI" panose="020B0604030504040204" pitchFamily="50" charset="-128"/>
              </a:rPr>
              <a:t>地方独立行政法人大阪府立産業技術総合研究所と地方独立行政法人大阪市立工業研究所が統合（</a:t>
            </a:r>
            <a:r>
              <a:rPr lang="en-US" altLang="ja-JP" sz="1200" dirty="0">
                <a:solidFill>
                  <a:prstClr val="black"/>
                </a:solidFill>
                <a:latin typeface="Meiryo UI" panose="020B0604030504040204" pitchFamily="50" charset="-128"/>
                <a:ea typeface="Meiryo UI" panose="020B0604030504040204" pitchFamily="50" charset="-128"/>
              </a:rPr>
              <a:t>2017.</a:t>
            </a:r>
            <a:r>
              <a:rPr lang="ja-JP" altLang="en-US" sz="1200" dirty="0">
                <a:solidFill>
                  <a:prstClr val="black"/>
                </a:solidFill>
                <a:latin typeface="Meiryo UI" panose="020B0604030504040204" pitchFamily="50" charset="-128"/>
                <a:ea typeface="Meiryo UI" panose="020B0604030504040204" pitchFamily="50" charset="-128"/>
              </a:rPr>
              <a:t>４）。研究開発から製造まで、企業の開発ステージに応じた支援を一気通貫で提供。大阪産業の更なる飛躍に向け、企業の成長・発展に貢献し、知と技術の支援拠点「スーパー公設試」をめざす。</a:t>
            </a:r>
          </a:p>
        </p:txBody>
      </p:sp>
      <p:sp>
        <p:nvSpPr>
          <p:cNvPr id="26" name="テキスト ボックス 25"/>
          <p:cNvSpPr txBox="1"/>
          <p:nvPr/>
        </p:nvSpPr>
        <p:spPr>
          <a:xfrm>
            <a:off x="352191" y="5409957"/>
            <a:ext cx="5515953" cy="769441"/>
          </a:xfrm>
          <a:prstGeom prst="rect">
            <a:avLst/>
          </a:prstGeom>
          <a:noFill/>
          <a:ln>
            <a:solidFill>
              <a:schemeClr val="tx1"/>
            </a:solidFill>
          </a:ln>
        </p:spPr>
        <p:txBody>
          <a:bodyPr wrap="square" rtlCol="0">
            <a:spAutoFit/>
          </a:bodyPr>
          <a:lstStyle/>
          <a:p>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「スーパー公設試としてめざすべき機能」</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　多様な技術課題への総合（フルセット）対応をめざす</a:t>
            </a:r>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　川上</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川下まで、⼀気通貫⽀援をめざす</a:t>
            </a:r>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　垣根を超えた分野のプロジェクト研究により、大阪・関⻄の産業技術の先導をめざす</a:t>
            </a:r>
          </a:p>
        </p:txBody>
      </p:sp>
      <p:sp>
        <p:nvSpPr>
          <p:cNvPr id="19" name="角丸四角形 18"/>
          <p:cNvSpPr/>
          <p:nvPr/>
        </p:nvSpPr>
        <p:spPr>
          <a:xfrm>
            <a:off x="121090" y="3792808"/>
            <a:ext cx="8914924" cy="374571"/>
          </a:xfrm>
          <a:prstGeom prst="roundRect">
            <a:avLst/>
          </a:prstGeom>
          <a:noFill/>
          <a:ln w="38100" cmpd="dbl"/>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marL="85725">
              <a:tabLst>
                <a:tab pos="8610600" algn="l"/>
              </a:tabLst>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大阪産業技術研究所を創設し、</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産業発展</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に向けた研究機能を強化。</a:t>
            </a:r>
          </a:p>
        </p:txBody>
      </p:sp>
      <p:sp>
        <p:nvSpPr>
          <p:cNvPr id="20" name="正方形/長方形 19"/>
          <p:cNvSpPr/>
          <p:nvPr/>
        </p:nvSpPr>
        <p:spPr>
          <a:xfrm>
            <a:off x="107022" y="3433994"/>
            <a:ext cx="8928992" cy="3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r>
              <a:rPr lang="ja-JP" altLang="en-US" sz="16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産業支援や研究開発の機能・体制強化</a:t>
            </a:r>
          </a:p>
        </p:txBody>
      </p:sp>
      <p:sp>
        <p:nvSpPr>
          <p:cNvPr id="27" name="テキスト ボックス 26"/>
          <p:cNvSpPr txBox="1"/>
          <p:nvPr/>
        </p:nvSpPr>
        <p:spPr>
          <a:xfrm>
            <a:off x="323528" y="2828836"/>
            <a:ext cx="5934911" cy="600164"/>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cs typeface="Meiryo UI" panose="020B0604030504040204" pitchFamily="50" charset="-128"/>
              </a:rPr>
              <a:t>（経過）</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2012.6</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　基本的方向性発表　　　</a:t>
            </a:r>
            <a:endParaRPr lang="ja-JP" altLang="en-US" sz="1100" strike="dblStrike"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2013.3</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法人定款</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制定等の関連議案を可決（府議会・市会）</a:t>
            </a: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2016.10</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　中期目標案等の関連議案を可決（府議会・市会）</a:t>
            </a:r>
            <a:endParaRPr lang="ja-JP" altLang="en-US" sz="1100" strike="dblStrike"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27"/>
          <p:cNvSpPr txBox="1"/>
          <p:nvPr/>
        </p:nvSpPr>
        <p:spPr>
          <a:xfrm>
            <a:off x="373763" y="6213212"/>
            <a:ext cx="5998437" cy="600164"/>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cs typeface="Meiryo UI" panose="020B0604030504040204" pitchFamily="50" charset="-128"/>
              </a:rPr>
              <a:t>（経過）</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2012.6</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　基本的方向性発表　　　</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2012.11</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　中期</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目標案を</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可決（市会</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2013.3</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　中期目標案</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等の変更を</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可決（府議会）　</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2016.10</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　中期目標案等の関連議案を可決（府議会・市会）</a:t>
            </a:r>
          </a:p>
        </p:txBody>
      </p:sp>
      <p:pic>
        <p:nvPicPr>
          <p:cNvPr id="29" name="Picture 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239287" y="1831839"/>
            <a:ext cx="1320381" cy="13643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Picture 3"/>
          <p:cNvPicPr>
            <a:picLocks noChangeAspect="1" noChangeArrowheads="1"/>
          </p:cNvPicPr>
          <p:nvPr/>
        </p:nvPicPr>
        <p:blipFill>
          <a:blip r:embed="rId4" cstate="screen">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a:ext>
            </a:extLst>
          </a:blip>
          <a:srcRect/>
          <a:stretch>
            <a:fillRect/>
          </a:stretch>
        </p:blipFill>
        <p:spPr bwMode="auto">
          <a:xfrm>
            <a:off x="7255496" y="4291287"/>
            <a:ext cx="1680820" cy="12259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Picture 4"/>
          <p:cNvPicPr>
            <a:picLocks noChangeAspect="1" noChangeArrowheads="1"/>
          </p:cNvPicPr>
          <p:nvPr/>
        </p:nvPicPr>
        <p:blipFill>
          <a:blip r:embed="rId6" cstate="screen">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a:ext>
            </a:extLst>
          </a:blip>
          <a:srcRect/>
          <a:stretch>
            <a:fillRect/>
          </a:stretch>
        </p:blipFill>
        <p:spPr bwMode="auto">
          <a:xfrm>
            <a:off x="6300192" y="5568573"/>
            <a:ext cx="1716577" cy="12448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 name="Picture 5"/>
          <p:cNvPicPr>
            <a:picLocks noChangeAspect="1" noChangeArrowheads="1"/>
          </p:cNvPicPr>
          <p:nvPr/>
        </p:nvPicPr>
        <p:blipFill>
          <a:blip r:embed="rId8">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8100392" y="5589240"/>
            <a:ext cx="792088" cy="8959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99477" y="844787"/>
            <a:ext cx="1853651" cy="8839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77453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107504" y="0"/>
            <a:ext cx="8928992" cy="3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規制改革や特区による環境整備　</a:t>
            </a:r>
          </a:p>
        </p:txBody>
      </p:sp>
      <p:sp>
        <p:nvSpPr>
          <p:cNvPr id="124" name="角丸四角形 123"/>
          <p:cNvSpPr/>
          <p:nvPr/>
        </p:nvSpPr>
        <p:spPr>
          <a:xfrm>
            <a:off x="107504" y="418616"/>
            <a:ext cx="8928992" cy="523493"/>
          </a:xfrm>
          <a:prstGeom prst="roundRect">
            <a:avLst/>
          </a:prstGeom>
          <a:noFill/>
          <a:ln w="38100" cmpd="dbl"/>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85725"/>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国家戦略特区において、既存の規制改革メニューの活用に加え、外国人人材の就労促進に関する規制改革の提案を行うなど、特区事業を</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推進。</a:t>
            </a:r>
            <a:endPar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3" name="表 32"/>
          <p:cNvGraphicFramePr>
            <a:graphicFrameLocks noGrp="1"/>
          </p:cNvGraphicFramePr>
          <p:nvPr>
            <p:extLst>
              <p:ext uri="{D42A27DB-BD31-4B8C-83A1-F6EECF244321}">
                <p14:modId xmlns:p14="http://schemas.microsoft.com/office/powerpoint/2010/main" val="2378303538"/>
              </p:ext>
            </p:extLst>
          </p:nvPr>
        </p:nvGraphicFramePr>
        <p:xfrm>
          <a:off x="291289" y="1298381"/>
          <a:ext cx="8745208" cy="4045419"/>
        </p:xfrm>
        <a:graphic>
          <a:graphicData uri="http://schemas.openxmlformats.org/drawingml/2006/table">
            <a:tbl>
              <a:tblPr firstRow="1" bandRow="1">
                <a:tableStyleId>{5C22544A-7EE6-4342-B048-85BDC9FD1C3A}</a:tableStyleId>
              </a:tblPr>
              <a:tblGrid>
                <a:gridCol w="2912559"/>
                <a:gridCol w="4359471"/>
                <a:gridCol w="1473178"/>
              </a:tblGrid>
              <a:tr h="203459">
                <a:tc>
                  <a:txBody>
                    <a:bodyPr/>
                    <a:lstStyle/>
                    <a:p>
                      <a:pPr algn="ct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規制改革事項等</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概要</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区域計画認定日</a:t>
                      </a:r>
                      <a:endPar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98522">
                <a:tc>
                  <a:txBody>
                    <a:bodyPr/>
                    <a:lstStyle/>
                    <a:p>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保険外併用療養に関する特例</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先進医療の審査の迅速化により、審査期間６か月⇒概ね３か月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2014</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年９月</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88759">
                <a:tc>
                  <a:txBody>
                    <a:bodyPr/>
                    <a:lstStyle/>
                    <a:p>
                      <a:r>
                        <a:rPr kumimoji="1" lang="ja-JP" altLang="en-US" sz="1000" i="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雇用労働相談センターの設置</a:t>
                      </a:r>
                      <a:endParaRPr kumimoji="1" lang="ja-JP" altLang="en-US" sz="1000" i="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弁護士等が、労働法制面からグローバル、ベンチャー企業をサポート</a:t>
                      </a:r>
                    </a:p>
                    <a:p>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「雇用指針」を活用し、労働関係紛争を未然に防止</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2014</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19</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98522">
                <a:tc>
                  <a:txBody>
                    <a:bodyPr/>
                    <a:lstStyle/>
                    <a:p>
                      <a:r>
                        <a:rPr kumimoji="1" lang="ja-JP" altLang="en-US" sz="1000" i="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エリアマネジメントに係る道路法の特例</a:t>
                      </a:r>
                      <a:endParaRPr kumimoji="1" lang="ja-JP" altLang="en-US" sz="1000" i="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道路法の特例を活用し、公道を利用してイベント等を開催</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年３月</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19</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24854">
                <a:tc>
                  <a:txBody>
                    <a:bodyPr/>
                    <a:lstStyle/>
                    <a:p>
                      <a:r>
                        <a:rPr kumimoji="1" lang="ja-JP" altLang="en-US" sz="1000" i="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保育士資格に係る児童福祉法等の特例</a:t>
                      </a:r>
                      <a:endParaRPr kumimoji="1" lang="en-US" altLang="ja-JP" sz="1000" i="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i="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（地域限定保育士試験の実施）</a:t>
                      </a:r>
                      <a:endParaRPr kumimoji="1" lang="ja-JP" altLang="en-US" sz="1000" i="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待機児童対策として、保育士試験について通常試験に加えて特区試験を実施</a:t>
                      </a: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年９月９日</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88759">
                <a:tc>
                  <a:txBody>
                    <a:bodyPr/>
                    <a:lstStyle/>
                    <a:p>
                      <a:r>
                        <a:rPr kumimoji="1" lang="ja-JP" altLang="en-US" sz="1000" i="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設備投資に係る課税の特例</a:t>
                      </a:r>
                      <a:endParaRPr kumimoji="1" lang="ja-JP" altLang="en-US" sz="1000" i="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再生医療機器製品及び医療機器の研究開発等にかかる設備投資に課税特例を講じる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日ほか</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88759">
                <a:tc>
                  <a:txBody>
                    <a:bodyPr/>
                    <a:lstStyle/>
                    <a:p>
                      <a:r>
                        <a:rPr kumimoji="1" lang="zh-TW" altLang="en-US" sz="1000" i="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特区医療機器薬事戦略相談</a:t>
                      </a:r>
                      <a:endParaRPr kumimoji="1" lang="ja-JP" altLang="en-US" sz="1000" i="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革新的医療機器の開発にあたり、</a:t>
                      </a:r>
                      <a:r>
                        <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PMDA</a:t>
                      </a:r>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が、特区事前面談及び特区フォローアップ面談を実施するとともに、専属のコンシェルジュを置き、適宜必要な助言等を行う</a:t>
                      </a: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98522">
                <a:tc>
                  <a:txBody>
                    <a:bodyPr/>
                    <a:lstStyle/>
                    <a:p>
                      <a:r>
                        <a:rPr kumimoji="1" lang="ja-JP" altLang="en-US" sz="1000" i="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旅館業法の特例（特区民泊）</a:t>
                      </a:r>
                      <a:endParaRPr kumimoji="1" lang="ja-JP" altLang="en-US" sz="1000" i="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マンション、戸建て住宅において滞在施設を提供</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日ほか</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24854">
                <a:tc>
                  <a:txBody>
                    <a:bodyPr/>
                    <a:lstStyle/>
                    <a:p>
                      <a:r>
                        <a:rPr kumimoji="1" lang="ja-JP" altLang="en-US" sz="1000" i="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外国人家事支援人材の受入れに係る出入国管理</a:t>
                      </a:r>
                      <a:endParaRPr kumimoji="1" lang="en-US" altLang="ja-JP" sz="1000" i="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i="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及び難民認定法の特例</a:t>
                      </a:r>
                      <a:endParaRPr kumimoji="1" lang="en-US" altLang="ja-JP" sz="1000" i="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外国人家事支援人材を受け入れ、利用世帯に対し、家事支援サービスを提供</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2016</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年４月</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13</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88759">
                <a:tc>
                  <a:txBody>
                    <a:bodyPr/>
                    <a:lstStyle/>
                    <a:p>
                      <a:r>
                        <a:rPr kumimoji="1" lang="ja-JP" altLang="en-US" sz="1000" i="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土壌汚染対策法施行規則の特例</a:t>
                      </a:r>
                      <a:endParaRPr kumimoji="1" lang="en-US" altLang="ja-JP" sz="1000" i="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自然由来特例区域内から区域外へ土壌を搬出する際に行う有害物質調査は、全ての有害物質（</a:t>
                      </a:r>
                      <a:r>
                        <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25</a:t>
                      </a:r>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種類）ではなく、区域指定対象物質のみに限定することができる特例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2016</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年４月</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13</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98522">
                <a:tc>
                  <a:txBody>
                    <a:bodyPr/>
                    <a:lstStyle/>
                    <a:p>
                      <a:r>
                        <a:rPr kumimoji="1" lang="ja-JP" altLang="en-US" sz="1000" i="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都市公園の占用許可に係る都市公園法の特例</a:t>
                      </a:r>
                      <a:endParaRPr kumimoji="1" lang="ja-JP" altLang="en-US" sz="1000" i="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待機児童急増に対応するため、都市公園を活用して保育所を整備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2016</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年９月９日ほか</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98522">
                <a:tc>
                  <a:txBody>
                    <a:bodyPr/>
                    <a:lstStyle/>
                    <a:p>
                      <a:r>
                        <a:rPr kumimoji="1" lang="ja-JP" altLang="en-US" sz="1000" i="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公立学校運営の民間開放に係る</a:t>
                      </a:r>
                      <a:endParaRPr kumimoji="1" lang="en-US" altLang="ja-JP" sz="1000" i="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i="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学校教育法等の特例（公設民営学校の設置）</a:t>
                      </a:r>
                      <a:endParaRPr kumimoji="1" lang="ja-JP" altLang="en-US" sz="1000" i="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グローバル人材の育成や個性に応じた教育等のため、公立学校の運営を民間へ委託</a:t>
                      </a: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2017</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88759">
                <a:tc>
                  <a:txBody>
                    <a:bodyPr/>
                    <a:lstStyle/>
                    <a:p>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革新的な医薬品の開発迅速化</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臨床研究中核病院において、創薬シーズを企業主導治験に円滑に橋渡しし、アカデミア発の革新的医薬品の開発迅速化を図る</a:t>
                      </a: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2017</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37" name="正方形/長方形 36"/>
          <p:cNvSpPr/>
          <p:nvPr/>
        </p:nvSpPr>
        <p:spPr>
          <a:xfrm>
            <a:off x="107504" y="1052828"/>
            <a:ext cx="8640960" cy="184666"/>
          </a:xfrm>
          <a:prstGeom prst="rect">
            <a:avLst/>
          </a:prstGeom>
          <a:ln>
            <a:noFill/>
          </a:ln>
        </p:spPr>
        <p:txBody>
          <a:bodyPr wrap="square" lIns="0" tIns="0" rIns="0" bIns="0" anchor="ctr" anchorCtr="0">
            <a:spAutoFit/>
          </a:bodyPr>
          <a:lstStyle/>
          <a:p>
            <a:pPr marL="180975" indent="-180975"/>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rPr>
              <a:t>国家戦略特区の活用状況　</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⇒関西圏で</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大阪府は</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17</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）実施</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833336888"/>
              </p:ext>
            </p:extLst>
          </p:nvPr>
        </p:nvGraphicFramePr>
        <p:xfrm>
          <a:off x="292100" y="6005412"/>
          <a:ext cx="8744336" cy="708660"/>
        </p:xfrm>
        <a:graphic>
          <a:graphicData uri="http://schemas.openxmlformats.org/drawingml/2006/table">
            <a:tbl>
              <a:tblPr firstRow="1" bandRow="1">
                <a:tableStyleId>{5C22544A-7EE6-4342-B048-85BDC9FD1C3A}</a:tableStyleId>
              </a:tblPr>
              <a:tblGrid>
                <a:gridCol w="2911748"/>
                <a:gridCol w="4365352"/>
                <a:gridCol w="1467236"/>
              </a:tblGrid>
              <a:tr h="129168">
                <a:tc>
                  <a:txBody>
                    <a:bodyPr/>
                    <a:lstStyle/>
                    <a:p>
                      <a:pPr algn="ct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提案項目</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概要</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提案日</a:t>
                      </a:r>
                      <a:endPar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1317">
                <a:tc>
                  <a:txBody>
                    <a:bodyPr/>
                    <a:lstStyle/>
                    <a:p>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クールジャパン・インバウンド外国専門人材就労促進</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クールジャパン、インバウンド対応等に係る専門性を有する外国人材の知識、技能が企業等で最大限活用されるよう、必要に応じ上陸許可基準の特例の対象とする枠組みを設け、外国人材が柔軟かつ適切に入国・在留・就労する機会の拡大を図る</a:t>
                      </a: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2017</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13" name="正方形/長方形 12"/>
          <p:cNvSpPr/>
          <p:nvPr/>
        </p:nvSpPr>
        <p:spPr>
          <a:xfrm>
            <a:off x="107504" y="5774540"/>
            <a:ext cx="8640960" cy="184666"/>
          </a:xfrm>
          <a:prstGeom prst="rect">
            <a:avLst/>
          </a:prstGeom>
          <a:ln>
            <a:noFill/>
          </a:ln>
        </p:spPr>
        <p:txBody>
          <a:bodyPr wrap="square" lIns="0" tIns="0" rIns="0" bIns="0" anchor="ctr" anchorCtr="0">
            <a:spAutoFit/>
          </a:bodyPr>
          <a:lstStyle/>
          <a:p>
            <a:pPr marL="180975" indent="-180975"/>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◇直近の動き</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p:cNvSpPr/>
          <p:nvPr/>
        </p:nvSpPr>
        <p:spPr>
          <a:xfrm>
            <a:off x="432520" y="5394702"/>
            <a:ext cx="8747992" cy="338554"/>
          </a:xfrm>
          <a:prstGeom prst="rect">
            <a:avLst/>
          </a:prstGeom>
          <a:ln>
            <a:noFill/>
          </a:ln>
        </p:spPr>
        <p:txBody>
          <a:bodyPr wrap="square" lIns="0" tIns="0" rIns="0" bIns="0" anchor="ctr" anchorCtr="0">
            <a:spAutoFit/>
          </a:bodyPr>
          <a:lstStyle/>
          <a:p>
            <a:pPr marL="180975" indent="-180975"/>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⇒主な実績として、再⽣医療製品の事業化を⽬的とした生産施設の構築、グランフロント大阪における雇用労働相談センター開設、</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975" indent="-180975"/>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地域限定保育士試験の実施（</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H27,28</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年度で合格者計</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1175</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名）、都市公園内保育所</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か所設置　など</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スライド番号プレースホルダー 2"/>
          <p:cNvSpPr>
            <a:spLocks noGrp="1"/>
          </p:cNvSpPr>
          <p:nvPr>
            <p:ph type="sldNum" sz="quarter" idx="12"/>
          </p:nvPr>
        </p:nvSpPr>
        <p:spPr>
          <a:xfrm>
            <a:off x="7093965" y="6602146"/>
            <a:ext cx="2133600" cy="365125"/>
          </a:xfrm>
        </p:spPr>
        <p:txBody>
          <a:bodyPr/>
          <a:lstStyle/>
          <a:p>
            <a:r>
              <a:rPr lang="en-US" altLang="ja-JP" dirty="0" smtClean="0">
                <a:solidFill>
                  <a:prstClr val="black">
                    <a:tint val="75000"/>
                  </a:prstClr>
                </a:solidFill>
              </a:rPr>
              <a:t>5</a:t>
            </a:r>
            <a:endParaRPr lang="ja-JP" altLang="en-US" dirty="0">
              <a:solidFill>
                <a:prstClr val="black">
                  <a:tint val="75000"/>
                </a:prstClr>
              </a:solidFill>
            </a:endParaRPr>
          </a:p>
        </p:txBody>
      </p:sp>
    </p:spTree>
    <p:extLst>
      <p:ext uri="{BB962C8B-B14F-4D97-AF65-F5344CB8AC3E}">
        <p14:creationId xmlns:p14="http://schemas.microsoft.com/office/powerpoint/2010/main" val="17470511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正方形/長方形 100"/>
          <p:cNvSpPr/>
          <p:nvPr/>
        </p:nvSpPr>
        <p:spPr>
          <a:xfrm>
            <a:off x="4640789" y="1124744"/>
            <a:ext cx="4248000" cy="215444"/>
          </a:xfrm>
          <a:prstGeom prst="rect">
            <a:avLst/>
          </a:prstGeom>
          <a:ln>
            <a:noFill/>
          </a:ln>
        </p:spPr>
        <p:txBody>
          <a:bodyPr wrap="square" lIns="0" tIns="0" rIns="0" bIns="0" anchor="ctr" anchorCtr="0">
            <a:spAutoFit/>
          </a:bodyPr>
          <a:lstStyle/>
          <a:p>
            <a:pPr marL="180975" indent="-180975"/>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◇公設民営学校（国際バカロレア等）の</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設置</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角丸四角形 30"/>
          <p:cNvSpPr/>
          <p:nvPr/>
        </p:nvSpPr>
        <p:spPr>
          <a:xfrm>
            <a:off x="107504" y="404664"/>
            <a:ext cx="8928992" cy="640228"/>
          </a:xfrm>
          <a:prstGeom prst="roundRect">
            <a:avLst/>
          </a:prstGeom>
          <a:noFill/>
          <a:ln w="38100" cmpd="db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85725"/>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府立大学と市立大学の法人統合関連議案を提出。</a:t>
            </a:r>
          </a:p>
          <a:p>
            <a:pPr marL="85725"/>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公設</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民営学校（国際バカロレア等）の設置について、関西圏の区域計画が認定</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正方形/長方形 18"/>
          <p:cNvSpPr/>
          <p:nvPr/>
        </p:nvSpPr>
        <p:spPr>
          <a:xfrm>
            <a:off x="107504" y="1124744"/>
            <a:ext cx="4032448" cy="215444"/>
          </a:xfrm>
          <a:prstGeom prst="rect">
            <a:avLst/>
          </a:prstGeom>
          <a:ln>
            <a:noFill/>
          </a:ln>
        </p:spPr>
        <p:txBody>
          <a:bodyPr wrap="square" lIns="0" tIns="0" rIns="0" bIns="0" anchor="ctr" anchorCtr="0">
            <a:spAutoFit/>
          </a:bodyPr>
          <a:lstStyle/>
          <a:p>
            <a:pPr marL="180975" indent="-180975"/>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rPr>
              <a:t>府立大学と市立大学の法人統合</a:t>
            </a: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正方形/長方形 19"/>
          <p:cNvSpPr/>
          <p:nvPr/>
        </p:nvSpPr>
        <p:spPr>
          <a:xfrm>
            <a:off x="182889" y="1362075"/>
            <a:ext cx="4050679" cy="136132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lstStyle/>
          <a:p>
            <a:pPr>
              <a:spcBef>
                <a:spcPts val="600"/>
              </a:spcBef>
            </a:pPr>
            <a:r>
              <a:rPr lang="ja-JP" altLang="en-US" sz="1200" dirty="0" smtClean="0">
                <a:solidFill>
                  <a:schemeClr val="tx1"/>
                </a:solidFill>
                <a:latin typeface="Meiryo UI" panose="020B0604030504040204" pitchFamily="50" charset="-128"/>
                <a:ea typeface="Meiryo UI" panose="020B0604030504040204" pitchFamily="50" charset="-128"/>
              </a:rPr>
              <a:t>両大学</a:t>
            </a:r>
            <a:r>
              <a:rPr lang="ja-JP" altLang="en-US" sz="1200" dirty="0">
                <a:solidFill>
                  <a:schemeClr val="tx1"/>
                </a:solidFill>
                <a:latin typeface="Meiryo UI" panose="020B0604030504040204" pitchFamily="50" charset="-128"/>
                <a:ea typeface="Meiryo UI" panose="020B0604030504040204" pitchFamily="50" charset="-128"/>
              </a:rPr>
              <a:t>の「教育」・「研究」・「地域貢献」の基本３機能の一層の維持・向上を図ると</a:t>
            </a:r>
            <a:r>
              <a:rPr lang="ja-JP" altLang="en-US" sz="1200" dirty="0" smtClean="0">
                <a:solidFill>
                  <a:schemeClr val="tx1"/>
                </a:solidFill>
                <a:latin typeface="Meiryo UI" panose="020B0604030504040204" pitchFamily="50" charset="-128"/>
                <a:ea typeface="Meiryo UI" panose="020B0604030504040204" pitchFamily="50" charset="-128"/>
              </a:rPr>
              <a:t>とも</a:t>
            </a:r>
            <a:r>
              <a:rPr lang="ja-JP" altLang="en-US" sz="1200" dirty="0">
                <a:solidFill>
                  <a:schemeClr val="tx1"/>
                </a:solidFill>
                <a:latin typeface="Meiryo UI" panose="020B0604030504040204" pitchFamily="50" charset="-128"/>
                <a:ea typeface="Meiryo UI" panose="020B0604030504040204" pitchFamily="50" charset="-128"/>
              </a:rPr>
              <a:t>に、これらに加えて、「都市シンクタンク」・「技術インキュベーション」の２つの機能を強化・充実し、従来の“公⽴⼤学“の枠を超えたスケールで⼤阪に貢献</a:t>
            </a:r>
            <a:r>
              <a:rPr lang="ja-JP" altLang="en-US" sz="1200" dirty="0" smtClean="0">
                <a:solidFill>
                  <a:schemeClr val="tx1"/>
                </a:solidFill>
                <a:latin typeface="Meiryo UI" panose="020B0604030504040204" pitchFamily="50" charset="-128"/>
                <a:ea typeface="Meiryo UI" panose="020B0604030504040204" pitchFamily="50" charset="-128"/>
              </a:rPr>
              <a:t>するため、府立大学と市立大学の統合に向けた検討を進めており、府市議会に法人統合に係る関連議案を提出。</a:t>
            </a:r>
            <a:r>
              <a:rPr lang="en-US" altLang="ja-JP" sz="1200" dirty="0" smtClean="0">
                <a:solidFill>
                  <a:schemeClr val="tx1"/>
                </a:solidFill>
                <a:latin typeface="Meiryo UI" panose="020B0604030504040204" pitchFamily="50" charset="-128"/>
                <a:ea typeface="Meiryo UI" panose="020B0604030504040204" pitchFamily="50" charset="-128"/>
              </a:rPr>
              <a:t>(2017.9)</a:t>
            </a:r>
          </a:p>
          <a:p>
            <a:pPr>
              <a:spcBef>
                <a:spcPts val="600"/>
              </a:spcBef>
            </a:pP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182889" y="2579382"/>
            <a:ext cx="3888431" cy="1015663"/>
          </a:xfrm>
          <a:prstGeom prst="rect">
            <a:avLst/>
          </a:prstGeom>
          <a:noFill/>
          <a:ln>
            <a:solidFill>
              <a:schemeClr val="tx1"/>
            </a:solidFill>
          </a:ln>
        </p:spPr>
        <p:txBody>
          <a:bodyPr wrap="square" rtlCol="0">
            <a:spAutoFit/>
          </a:bodyPr>
          <a:lstStyle/>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＜法人統合の基本的考え方＞　</a:t>
            </a: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・新⼤学への移⾏をより円滑に進めるため、</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2019</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月にまず法⼈統合を実現</a:t>
            </a: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・新</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理事⻑のもとで、</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月の大学統合</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をめざし</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、検討を推進</a:t>
            </a:r>
          </a:p>
        </p:txBody>
      </p:sp>
      <p:sp>
        <p:nvSpPr>
          <p:cNvPr id="23" name="正方形/長方形 22"/>
          <p:cNvSpPr/>
          <p:nvPr/>
        </p:nvSpPr>
        <p:spPr>
          <a:xfrm>
            <a:off x="4818517" y="1412196"/>
            <a:ext cx="4248000" cy="553998"/>
          </a:xfrm>
          <a:prstGeom prst="rect">
            <a:avLst/>
          </a:prstGeom>
          <a:ln>
            <a:noFill/>
          </a:ln>
        </p:spPr>
        <p:txBody>
          <a:bodyPr wrap="square" lIns="0" tIns="0" rIns="0" bIns="0" anchor="ctr" anchorCtr="0">
            <a:spAutoFit/>
          </a:bodyPr>
          <a:lstStyle/>
          <a:p>
            <a:pPr marL="180975" indent="-180975"/>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校名</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を 「大阪市立水都国際中学校・高等学校」</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に決定。</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全国初の公設民営の中高</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一貫教育校設置に</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ついて、</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関西圏</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国家戦略特別区域の区域</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計画</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が認定</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される。（</a:t>
            </a:r>
            <a:r>
              <a:rPr lang="en-US" altLang="ja-JP" sz="1200" dirty="0">
                <a:latin typeface="Meiryo UI" panose="020B0604030504040204" pitchFamily="50" charset="-128"/>
                <a:ea typeface="Meiryo UI" panose="020B0604030504040204" pitchFamily="50" charset="-128"/>
              </a:rPr>
              <a:t>2017</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.12</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23"/>
          <p:cNvSpPr txBox="1"/>
          <p:nvPr/>
        </p:nvSpPr>
        <p:spPr>
          <a:xfrm>
            <a:off x="4746037" y="2060268"/>
            <a:ext cx="4142752" cy="1384995"/>
          </a:xfrm>
          <a:prstGeom prst="rect">
            <a:avLst/>
          </a:prstGeom>
          <a:noFill/>
          <a:ln>
            <a:solidFill>
              <a:schemeClr val="tx1"/>
            </a:solidFill>
          </a:ln>
        </p:spPr>
        <p:txBody>
          <a:bodyPr wrap="square" rtlCol="0">
            <a:spAutoFit/>
          </a:bodyPr>
          <a:lstStyle/>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＜学校概要＞</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・外国語</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教育及び国際理解教育に重点を置いた教育活動を行う。</a:t>
            </a: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「国際バカロレア」の手法を取り入れた教育実践を行う。</a:t>
            </a: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本市学校教育全体をけん引する拠点校とする。</a:t>
            </a: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公設民営の手法で学校運営を行い、民間の知見を活用する</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＜開設予定＞</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2019</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4</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p:nvPr/>
        </p:nvSpPr>
        <p:spPr>
          <a:xfrm>
            <a:off x="107504" y="0"/>
            <a:ext cx="8928992" cy="3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人材育成環境の充実</a:t>
            </a:r>
          </a:p>
        </p:txBody>
      </p:sp>
      <p:sp>
        <p:nvSpPr>
          <p:cNvPr id="3" name="スライド番号プレースホルダー 2"/>
          <p:cNvSpPr>
            <a:spLocks noGrp="1"/>
          </p:cNvSpPr>
          <p:nvPr>
            <p:ph type="sldNum" sz="quarter" idx="12"/>
          </p:nvPr>
        </p:nvSpPr>
        <p:spPr>
          <a:xfrm>
            <a:off x="6974904" y="6520259"/>
            <a:ext cx="2133600" cy="365125"/>
          </a:xfrm>
        </p:spPr>
        <p:txBody>
          <a:bodyPr/>
          <a:lstStyle/>
          <a:p>
            <a:fld id="{D2D8002D-B5B0-4BAC-B1F6-782DDCCE6D9C}" type="slidenum">
              <a:rPr kumimoji="1" lang="ja-JP" altLang="en-US" smtClean="0"/>
              <a:t>6</a:t>
            </a:fld>
            <a:endParaRPr kumimoji="1" lang="ja-JP" altLang="en-US" dirty="0"/>
          </a:p>
        </p:txBody>
      </p:sp>
      <p:sp>
        <p:nvSpPr>
          <p:cNvPr id="17" name="正方形/長方形 16"/>
          <p:cNvSpPr/>
          <p:nvPr/>
        </p:nvSpPr>
        <p:spPr>
          <a:xfrm>
            <a:off x="107504" y="3717032"/>
            <a:ext cx="4205189" cy="707886"/>
          </a:xfrm>
          <a:prstGeom prst="rect">
            <a:avLst/>
          </a:prstGeom>
        </p:spPr>
        <p:txBody>
          <a:bodyPr wrap="square">
            <a:spAutoFit/>
          </a:bodyPr>
          <a:lstStyle/>
          <a:p>
            <a:r>
              <a:rPr lang="ja-JP" altLang="en-US" sz="1000" dirty="0">
                <a:latin typeface="Meiryo UI" panose="020B0604030504040204" pitchFamily="50" charset="-128"/>
                <a:ea typeface="Meiryo UI" panose="020B0604030504040204" pitchFamily="50" charset="-128"/>
                <a:cs typeface="Meiryo UI" panose="020B0604030504040204" pitchFamily="50" charset="-128"/>
              </a:rPr>
              <a:t>新大学は、①両大学の伝統に裏づけられた多様な分野、②公立大学で全国一のスケール、③大都市立地、④設立団体との緊密な関係　という４つの強みを活かし、 「都市シンクタンク機能」と「技術インキュベーション機能」の</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000" dirty="0" err="1">
                <a:latin typeface="Meiryo UI" panose="020B0604030504040204" pitchFamily="50" charset="-128"/>
                <a:ea typeface="Meiryo UI" panose="020B0604030504040204" pitchFamily="50" charset="-128"/>
                <a:cs typeface="Meiryo UI" panose="020B0604030504040204" pitchFamily="50" charset="-128"/>
              </a:rPr>
              <a:t>つの</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機能を充実・強化していく。</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17"/>
          <p:cNvSpPr txBox="1"/>
          <p:nvPr/>
        </p:nvSpPr>
        <p:spPr>
          <a:xfrm>
            <a:off x="107504" y="3573016"/>
            <a:ext cx="3888432" cy="253916"/>
          </a:xfrm>
          <a:prstGeom prst="rect">
            <a:avLst/>
          </a:prstGeom>
          <a:noFill/>
        </p:spPr>
        <p:txBody>
          <a:bodyPr wrap="square" rtlCol="0">
            <a:spAutoFit/>
          </a:bodyPr>
          <a:lstStyle/>
          <a:p>
            <a:pPr algn="ctr"/>
            <a:r>
              <a:rPr kumimoji="1" lang="ja-JP" altLang="en-US" sz="1000" b="1" dirty="0">
                <a:latin typeface="Meiryo UI" panose="020B0604030504040204" pitchFamily="50" charset="-128"/>
                <a:ea typeface="Meiryo UI" panose="020B0604030504040204" pitchFamily="50" charset="-128"/>
                <a:cs typeface="Meiryo UI" panose="020B0604030504040204" pitchFamily="50" charset="-128"/>
              </a:rPr>
              <a:t>大学の基本３機能と新たな２つの機能</a:t>
            </a:r>
          </a:p>
        </p:txBody>
      </p:sp>
      <p:pic>
        <p:nvPicPr>
          <p:cNvPr id="4" name="図 3"/>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4449558" y="3518847"/>
            <a:ext cx="3218786" cy="3302142"/>
          </a:xfrm>
          <a:prstGeom prst="rect">
            <a:avLst/>
          </a:prstGeom>
          <a:noFill/>
          <a:ln>
            <a:noFill/>
          </a:ln>
        </p:spPr>
      </p:pic>
      <p:pic>
        <p:nvPicPr>
          <p:cNvPr id="6" name="図 5"/>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tretch>
            <a:fillRect/>
          </a:stretch>
        </p:blipFill>
        <p:spPr>
          <a:xfrm>
            <a:off x="182888" y="4375198"/>
            <a:ext cx="4050679" cy="2435773"/>
          </a:xfrm>
          <a:prstGeom prst="rect">
            <a:avLst/>
          </a:prstGeom>
        </p:spPr>
      </p:pic>
      <p:pic>
        <p:nvPicPr>
          <p:cNvPr id="2" name="図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07741" y="4437112"/>
            <a:ext cx="1181048" cy="1667570"/>
          </a:xfrm>
          <a:prstGeom prst="rect">
            <a:avLst/>
          </a:prstGeom>
        </p:spPr>
      </p:pic>
    </p:spTree>
    <p:extLst>
      <p:ext uri="{BB962C8B-B14F-4D97-AF65-F5344CB8AC3E}">
        <p14:creationId xmlns:p14="http://schemas.microsoft.com/office/powerpoint/2010/main" val="27649359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テキスト ボックス 19"/>
          <p:cNvSpPr txBox="1"/>
          <p:nvPr/>
        </p:nvSpPr>
        <p:spPr>
          <a:xfrm>
            <a:off x="5004048" y="1317550"/>
            <a:ext cx="3744416" cy="307777"/>
          </a:xfrm>
          <a:prstGeom prst="rect">
            <a:avLst/>
          </a:prstGeom>
          <a:noFill/>
        </p:spPr>
        <p:txBody>
          <a:bodyPr wrap="square" rtlCol="0">
            <a:spAutoFit/>
          </a:bodyPr>
          <a:lstStyle/>
          <a:p>
            <a:pPr marL="180975" indent="-180975"/>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a:t>
            </a:r>
            <a:r>
              <a:rPr lang="zh-TW" altLang="en-US" sz="1400" b="1" dirty="0">
                <a:latin typeface="Meiryo UI" panose="020B0604030504040204" pitchFamily="50" charset="-128"/>
                <a:ea typeface="Meiryo UI" panose="020B0604030504040204" pitchFamily="50" charset="-128"/>
                <a:cs typeface="Meiryo UI" panose="020B0604030504040204" pitchFamily="50" charset="-128"/>
              </a:rPr>
              <a:t>（仮称）大阪新</a:t>
            </a:r>
            <a:r>
              <a:rPr lang="zh-TW" altLang="en-US" sz="1400" b="1" dirty="0" smtClean="0">
                <a:latin typeface="Meiryo UI" panose="020B0604030504040204" pitchFamily="50" charset="-128"/>
                <a:ea typeface="Meiryo UI" panose="020B0604030504040204" pitchFamily="50" charset="-128"/>
                <a:cs typeface="Meiryo UI" panose="020B0604030504040204" pitchFamily="50" charset="-128"/>
              </a:rPr>
              <a:t>美術館</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の整備</a:t>
            </a:r>
            <a:endParaRPr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テキスト ボックス 20"/>
          <p:cNvSpPr txBox="1"/>
          <p:nvPr/>
        </p:nvSpPr>
        <p:spPr>
          <a:xfrm>
            <a:off x="5716453" y="3640737"/>
            <a:ext cx="3168352" cy="246221"/>
          </a:xfrm>
          <a:prstGeom prst="rect">
            <a:avLst/>
          </a:prstGeom>
          <a:noFill/>
        </p:spPr>
        <p:txBody>
          <a:bodyPr wrap="square" rtlCol="0">
            <a:spAutoFit/>
          </a:bodyPr>
          <a:lstStyle/>
          <a:p>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r>
              <a:rPr lang="zh-TW" altLang="en-US" sz="1000" dirty="0" smtClean="0">
                <a:latin typeface="Meiryo UI" panose="020B0604030504040204" pitchFamily="50" charset="-128"/>
                <a:ea typeface="Meiryo UI" panose="020B0604030504040204" pitchFamily="50" charset="-128"/>
                <a:cs typeface="Meiryo UI" panose="020B0604030504040204" pitchFamily="50" charset="-128"/>
              </a:rPr>
              <a:t>（</a:t>
            </a:r>
            <a:r>
              <a:rPr lang="zh-TW" altLang="en-US" sz="1000" dirty="0">
                <a:latin typeface="Meiryo UI" panose="020B0604030504040204" pitchFamily="50" charset="-128"/>
                <a:ea typeface="Meiryo UI" panose="020B0604030504040204" pitchFamily="50" charset="-128"/>
                <a:cs typeface="Meiryo UI" panose="020B0604030504040204" pitchFamily="50" charset="-128"/>
              </a:rPr>
              <a:t>仮称）大阪新</a:t>
            </a:r>
            <a:r>
              <a:rPr lang="zh-TW" altLang="en-US" sz="1000" dirty="0" smtClean="0">
                <a:latin typeface="Meiryo UI" panose="020B0604030504040204" pitchFamily="50" charset="-128"/>
                <a:ea typeface="Meiryo UI" panose="020B0604030504040204" pitchFamily="50" charset="-128"/>
                <a:cs typeface="Meiryo UI" panose="020B0604030504040204" pitchFamily="50" charset="-128"/>
              </a:rPr>
              <a:t>美術館公募型</a:t>
            </a:r>
            <a:r>
              <a:rPr lang="zh-TW" altLang="en-US" sz="1000" dirty="0">
                <a:latin typeface="Meiryo UI" panose="020B0604030504040204" pitchFamily="50" charset="-128"/>
                <a:ea typeface="Meiryo UI" panose="020B0604030504040204" pitchFamily="50" charset="-128"/>
                <a:cs typeface="Meiryo UI" panose="020B0604030504040204" pitchFamily="50" charset="-128"/>
              </a:rPr>
              <a:t>設計</a:t>
            </a:r>
            <a:r>
              <a:rPr lang="zh-TW" altLang="en-US" sz="1000" dirty="0" smtClean="0">
                <a:latin typeface="Meiryo UI" panose="020B0604030504040204" pitchFamily="50" charset="-128"/>
                <a:ea typeface="Meiryo UI" panose="020B0604030504040204" pitchFamily="50" charset="-128"/>
                <a:cs typeface="Meiryo UI" panose="020B0604030504040204" pitchFamily="50" charset="-128"/>
              </a:rPr>
              <a:t>競技最優秀</a:t>
            </a:r>
            <a:r>
              <a:rPr lang="zh-TW" altLang="en-US" sz="1000" dirty="0">
                <a:latin typeface="Meiryo UI" panose="020B0604030504040204" pitchFamily="50" charset="-128"/>
                <a:ea typeface="Meiryo UI" panose="020B0604030504040204" pitchFamily="50" charset="-128"/>
                <a:cs typeface="Meiryo UI" panose="020B0604030504040204" pitchFamily="50" charset="-128"/>
              </a:rPr>
              <a:t>案</a:t>
            </a:r>
            <a:endParaRPr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角丸四角形 17"/>
          <p:cNvSpPr/>
          <p:nvPr/>
        </p:nvSpPr>
        <p:spPr>
          <a:xfrm>
            <a:off x="107504" y="476672"/>
            <a:ext cx="8928992" cy="627514"/>
          </a:xfrm>
          <a:prstGeom prst="roundRect">
            <a:avLst/>
          </a:prstGeom>
          <a:noFill/>
          <a:ln w="38100" cmpd="db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85725"/>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G20</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サミット首脳会議の誘致</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（国に応募中）</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など、大阪を世界に発信する更なる取組みを推進。</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5725"/>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新美術館の整備など、文化的な魅力創出の取組みが進む。</a:t>
            </a:r>
          </a:p>
          <a:p>
            <a:pPr marL="85725"/>
            <a:endPar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p:cNvSpPr txBox="1"/>
          <p:nvPr/>
        </p:nvSpPr>
        <p:spPr>
          <a:xfrm>
            <a:off x="78476" y="1314561"/>
            <a:ext cx="4392488" cy="307777"/>
          </a:xfrm>
          <a:prstGeom prst="rect">
            <a:avLst/>
          </a:prstGeom>
          <a:noFill/>
        </p:spPr>
        <p:txBody>
          <a:bodyPr wrap="square" rtlCol="0">
            <a:spAutoFit/>
          </a:bodyPr>
          <a:lstStyle/>
          <a:p>
            <a:pPr marL="180975" indent="-180975"/>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◇Ｇ</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20</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サミット首脳</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会議（</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2019</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年）の誘致</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テキスト ボックス 28"/>
          <p:cNvSpPr txBox="1"/>
          <p:nvPr/>
        </p:nvSpPr>
        <p:spPr>
          <a:xfrm>
            <a:off x="1174697" y="3635376"/>
            <a:ext cx="3960440" cy="246221"/>
          </a:xfrm>
          <a:prstGeom prst="rect">
            <a:avLst/>
          </a:prstGeom>
          <a:noFill/>
        </p:spPr>
        <p:txBody>
          <a:bodyPr wrap="square" rtlCol="0">
            <a:spAutoFit/>
          </a:bodyPr>
          <a:lstStyle/>
          <a:p>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G20</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ハンブルク・</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サミット」（</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2017</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年７月）外務省ホームページより</a:t>
            </a:r>
            <a:endParaRPr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7" name="図 6"/>
          <p:cNvPicPr>
            <a:picLocks noChangeAspect="1"/>
          </p:cNvPicPr>
          <p:nvPr/>
        </p:nvPicPr>
        <p:blipFill>
          <a:blip r:embed="rId2" cstate="email">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tretch>
            <a:fillRect/>
          </a:stretch>
        </p:blipFill>
        <p:spPr>
          <a:xfrm>
            <a:off x="3376934" y="2052933"/>
            <a:ext cx="1386000" cy="913409"/>
          </a:xfrm>
          <a:prstGeom prst="rect">
            <a:avLst/>
          </a:prstGeom>
        </p:spPr>
      </p:pic>
      <p:sp>
        <p:nvSpPr>
          <p:cNvPr id="32" name="正方形/長方形 31"/>
          <p:cNvSpPr/>
          <p:nvPr/>
        </p:nvSpPr>
        <p:spPr>
          <a:xfrm>
            <a:off x="294499" y="1602594"/>
            <a:ext cx="4032449" cy="55360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lstStyle/>
          <a:p>
            <a:pPr>
              <a:spcBef>
                <a:spcPts val="600"/>
              </a:spcBef>
            </a:pPr>
            <a:r>
              <a:rPr lang="ja-JP" altLang="en-US" sz="1200" dirty="0" smtClean="0">
                <a:latin typeface="Meiryo UI" panose="020B0604030504040204" pitchFamily="50" charset="-128"/>
                <a:ea typeface="Meiryo UI" panose="020B0604030504040204" pitchFamily="50" charset="-128"/>
              </a:rPr>
              <a:t>初の日本開催となる</a:t>
            </a:r>
            <a:r>
              <a:rPr lang="en-US" altLang="ja-JP" sz="1200" dirty="0" smtClean="0">
                <a:latin typeface="Meiryo UI" panose="020B0604030504040204" pitchFamily="50" charset="-128"/>
                <a:ea typeface="Meiryo UI" panose="020B0604030504040204" pitchFamily="50" charset="-128"/>
              </a:rPr>
              <a:t>G20</a:t>
            </a:r>
            <a:r>
              <a:rPr lang="ja-JP" altLang="en-US" sz="1200" dirty="0" smtClean="0">
                <a:latin typeface="Meiryo UI" panose="020B0604030504040204" pitchFamily="50" charset="-128"/>
                <a:ea typeface="Meiryo UI" panose="020B0604030504040204" pitchFamily="50" charset="-128"/>
              </a:rPr>
              <a:t>サミット首脳会議の大阪開催に</a:t>
            </a:r>
            <a:r>
              <a:rPr lang="ja-JP" altLang="en-US" sz="1200" dirty="0">
                <a:latin typeface="Meiryo UI" panose="020B0604030504040204" pitchFamily="50" charset="-128"/>
                <a:ea typeface="Meiryo UI" panose="020B0604030504040204" pitchFamily="50" charset="-128"/>
              </a:rPr>
              <a:t>向け、外務省へ応募</a:t>
            </a:r>
            <a:r>
              <a:rPr lang="ja-JP" altLang="en-US" sz="1200" dirty="0" smtClean="0">
                <a:latin typeface="Meiryo UI" panose="020B0604030504040204" pitchFamily="50" charset="-128"/>
                <a:ea typeface="Meiryo UI" panose="020B0604030504040204" pitchFamily="50" charset="-128"/>
              </a:rPr>
              <a:t>書類を提出</a:t>
            </a:r>
            <a:r>
              <a:rPr lang="en-US" altLang="ja-JP" sz="1200" dirty="0" smtClean="0">
                <a:latin typeface="Meiryo UI" panose="020B0604030504040204" pitchFamily="50" charset="-128"/>
                <a:ea typeface="Meiryo UI" panose="020B0604030504040204" pitchFamily="50" charset="-128"/>
              </a:rPr>
              <a:t>(2017.11)</a:t>
            </a:r>
          </a:p>
        </p:txBody>
      </p:sp>
      <p:sp>
        <p:nvSpPr>
          <p:cNvPr id="36" name="テキスト ボックス 35"/>
          <p:cNvSpPr txBox="1"/>
          <p:nvPr/>
        </p:nvSpPr>
        <p:spPr>
          <a:xfrm>
            <a:off x="5064670" y="1622154"/>
            <a:ext cx="4176464" cy="646331"/>
          </a:xfrm>
          <a:prstGeom prst="rect">
            <a:avLst/>
          </a:prstGeom>
          <a:noFill/>
        </p:spPr>
        <p:txBody>
          <a:bodyPr wrap="square" rtlCol="0">
            <a:spAutoFit/>
          </a:bodyPr>
          <a:lstStyle/>
          <a:p>
            <a:pPr marL="180975" indent="-180975"/>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年度中の開館に向け整備に取り組んでいる「（仮称）大阪新美術館」について</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、実施</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設計に着手。また、運営への</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PFI</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手法導入に向け</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、導入</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可能性調査を実施。</a:t>
            </a:r>
          </a:p>
        </p:txBody>
      </p:sp>
      <p:sp>
        <p:nvSpPr>
          <p:cNvPr id="38" name="テキスト ボックス 37"/>
          <p:cNvSpPr txBox="1"/>
          <p:nvPr/>
        </p:nvSpPr>
        <p:spPr>
          <a:xfrm>
            <a:off x="366508" y="2052933"/>
            <a:ext cx="2934439" cy="1569660"/>
          </a:xfrm>
          <a:prstGeom prst="rect">
            <a:avLst/>
          </a:prstGeom>
          <a:noFill/>
          <a:ln>
            <a:solidFill>
              <a:schemeClr val="tx1"/>
            </a:solidFill>
          </a:ln>
        </p:spPr>
        <p:txBody>
          <a:bodyPr wrap="square" rtlCol="0">
            <a:spAutoFit/>
          </a:bodyPr>
          <a:lstStyle/>
          <a:p>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開催概要</a:t>
            </a:r>
            <a:r>
              <a:rPr lang="en-US" altLang="ja-JP" sz="1200" dirty="0">
                <a:latin typeface="Meiryo UI" panose="020B0604030504040204" pitchFamily="50" charset="-128"/>
                <a:ea typeface="Meiryo UI" panose="020B0604030504040204" pitchFamily="50" charset="-128"/>
              </a:rPr>
              <a:t>】</a:t>
            </a:r>
          </a:p>
          <a:p>
            <a:r>
              <a:rPr lang="ja-JP" altLang="en-US" sz="1200" dirty="0">
                <a:latin typeface="Meiryo UI" panose="020B0604030504040204" pitchFamily="50" charset="-128"/>
                <a:ea typeface="Meiryo UI" panose="020B0604030504040204" pitchFamily="50" charset="-128"/>
              </a:rPr>
              <a:t>開催時期：</a:t>
            </a:r>
            <a:r>
              <a:rPr lang="en-US" altLang="ja-JP" sz="1200" dirty="0">
                <a:latin typeface="Meiryo UI" panose="020B0604030504040204" pitchFamily="50" charset="-128"/>
                <a:ea typeface="Meiryo UI" panose="020B0604030504040204" pitchFamily="50" charset="-128"/>
              </a:rPr>
              <a:t>2019</a:t>
            </a:r>
            <a:r>
              <a:rPr lang="ja-JP" altLang="en-US" sz="1200" dirty="0">
                <a:latin typeface="Meiryo UI" panose="020B0604030504040204" pitchFamily="50" charset="-128"/>
                <a:ea typeface="Meiryo UI" panose="020B0604030504040204" pitchFamily="50" charset="-128"/>
              </a:rPr>
              <a:t>年６月～</a:t>
            </a:r>
            <a:r>
              <a:rPr lang="en-US" altLang="ja-JP" sz="1200" dirty="0">
                <a:latin typeface="Meiryo UI" panose="020B0604030504040204" pitchFamily="50" charset="-128"/>
                <a:ea typeface="Meiryo UI" panose="020B0604030504040204" pitchFamily="50" charset="-128"/>
              </a:rPr>
              <a:t>11</a:t>
            </a:r>
            <a:r>
              <a:rPr lang="ja-JP" altLang="en-US" sz="1200" dirty="0">
                <a:latin typeface="Meiryo UI" panose="020B0604030504040204" pitchFamily="50" charset="-128"/>
                <a:ea typeface="Meiryo UI" panose="020B0604030504040204" pitchFamily="50" charset="-128"/>
              </a:rPr>
              <a:t>月</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２日間</a:t>
            </a:r>
            <a:r>
              <a:rPr lang="en-US" altLang="ja-JP" sz="1200" dirty="0">
                <a:latin typeface="Meiryo UI" panose="020B0604030504040204" pitchFamily="50" charset="-128"/>
                <a:ea typeface="Meiryo UI" panose="020B0604030504040204" pitchFamily="50" charset="-128"/>
              </a:rPr>
              <a:t>)</a:t>
            </a:r>
          </a:p>
          <a:p>
            <a:r>
              <a:rPr lang="ja-JP" altLang="en-US" sz="1200" dirty="0">
                <a:latin typeface="Meiryo UI" panose="020B0604030504040204" pitchFamily="50" charset="-128"/>
                <a:ea typeface="Meiryo UI" panose="020B0604030504040204" pitchFamily="50" charset="-128"/>
              </a:rPr>
              <a:t>参加国等：約</a:t>
            </a:r>
            <a:r>
              <a:rPr lang="en-US" altLang="ja-JP" sz="1200" dirty="0">
                <a:latin typeface="Meiryo UI" panose="020B0604030504040204" pitchFamily="50" charset="-128"/>
                <a:ea typeface="Meiryo UI" panose="020B0604030504040204" pitchFamily="50" charset="-128"/>
              </a:rPr>
              <a:t>35</a:t>
            </a:r>
            <a:r>
              <a:rPr lang="ja-JP" altLang="en-US" sz="1200" dirty="0">
                <a:latin typeface="Meiryo UI" panose="020B0604030504040204" pitchFamily="50" charset="-128"/>
                <a:ea typeface="Meiryo UI" panose="020B0604030504040204" pitchFamily="50" charset="-128"/>
              </a:rPr>
              <a:t>国・機関</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政府・プレス関係者を含め</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約</a:t>
            </a:r>
            <a:r>
              <a:rPr lang="en-US" altLang="ja-JP" sz="1200" dirty="0">
                <a:latin typeface="Meiryo UI" panose="020B0604030504040204" pitchFamily="50" charset="-128"/>
                <a:ea typeface="Meiryo UI" panose="020B0604030504040204" pitchFamily="50" charset="-128"/>
              </a:rPr>
              <a:t>3</a:t>
            </a:r>
            <a:r>
              <a:rPr lang="ja-JP" altLang="en-US" sz="1200" dirty="0">
                <a:latin typeface="Meiryo UI" panose="020B0604030504040204" pitchFamily="50" charset="-128"/>
                <a:ea typeface="Meiryo UI" panose="020B0604030504040204" pitchFamily="50" charset="-128"/>
              </a:rPr>
              <a:t>万人が来訪</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会議会場：インテックス大阪</a:t>
            </a:r>
            <a:endParaRPr lang="en-US" altLang="ja-JP" sz="1200" dirty="0">
              <a:latin typeface="Meiryo UI" panose="020B0604030504040204" pitchFamily="50" charset="-128"/>
              <a:ea typeface="Meiryo UI" panose="020B0604030504040204" pitchFamily="50" charset="-128"/>
            </a:endParaRPr>
          </a:p>
          <a:p>
            <a:r>
              <a:rPr lang="en-US" altLang="ja-JP" sz="1200" dirty="0">
                <a:latin typeface="Meiryo UI" panose="020B0604030504040204" pitchFamily="50" charset="-128"/>
                <a:ea typeface="Meiryo UI" panose="020B0604030504040204" pitchFamily="50" charset="-128"/>
              </a:rPr>
              <a:t>※2018</a:t>
            </a:r>
            <a:r>
              <a:rPr lang="ja-JP" altLang="en-US" sz="1200" dirty="0">
                <a:latin typeface="Meiryo UI" panose="020B0604030504040204" pitchFamily="50" charset="-128"/>
                <a:ea typeface="Meiryo UI" panose="020B0604030504040204" pitchFamily="50" charset="-128"/>
              </a:rPr>
              <a:t>年１月～２月頃に開催都市</a:t>
            </a:r>
            <a:r>
              <a:rPr lang="ja-JP" altLang="en-US" sz="1200" dirty="0" smtClean="0">
                <a:latin typeface="Meiryo UI" panose="020B0604030504040204" pitchFamily="50" charset="-128"/>
                <a:ea typeface="Meiryo UI" panose="020B0604030504040204" pitchFamily="50" charset="-128"/>
              </a:rPr>
              <a:t>決定</a:t>
            </a:r>
            <a:endParaRPr lang="en-US" altLang="ja-JP" sz="1200" dirty="0" smtClean="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の</a:t>
            </a:r>
            <a:r>
              <a:rPr lang="ja-JP" altLang="en-US" sz="1200" dirty="0">
                <a:latin typeface="Meiryo UI" panose="020B0604030504040204" pitchFamily="50" charset="-128"/>
                <a:ea typeface="Meiryo UI" panose="020B0604030504040204" pitchFamily="50" charset="-128"/>
              </a:rPr>
              <a:t>予定</a:t>
            </a:r>
            <a:endParaRPr lang="en-US" altLang="ja-JP" sz="1200" dirty="0">
              <a:latin typeface="Meiryo UI" panose="020B0604030504040204" pitchFamily="50" charset="-128"/>
              <a:ea typeface="Meiryo UI" panose="020B0604030504040204" pitchFamily="50" charset="-128"/>
            </a:endParaRPr>
          </a:p>
        </p:txBody>
      </p:sp>
      <p:sp>
        <p:nvSpPr>
          <p:cNvPr id="30" name="正方形/長方形 29"/>
          <p:cNvSpPr/>
          <p:nvPr/>
        </p:nvSpPr>
        <p:spPr>
          <a:xfrm>
            <a:off x="107504" y="0"/>
            <a:ext cx="8928992" cy="3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文化創造・情報発信の基盤形成</a:t>
            </a:r>
          </a:p>
        </p:txBody>
      </p:sp>
      <p:sp>
        <p:nvSpPr>
          <p:cNvPr id="4" name="スライド番号プレースホルダー 3"/>
          <p:cNvSpPr>
            <a:spLocks noGrp="1"/>
          </p:cNvSpPr>
          <p:nvPr>
            <p:ph type="sldNum" sz="quarter" idx="12"/>
          </p:nvPr>
        </p:nvSpPr>
        <p:spPr>
          <a:xfrm>
            <a:off x="7015369" y="6453336"/>
            <a:ext cx="2133600" cy="365125"/>
          </a:xfrm>
        </p:spPr>
        <p:txBody>
          <a:bodyPr/>
          <a:lstStyle/>
          <a:p>
            <a:fld id="{D2D8002D-B5B0-4BAC-B1F6-782DDCCE6D9C}" type="slidenum">
              <a:rPr kumimoji="1" lang="ja-JP" altLang="en-US" smtClean="0"/>
              <a:t>7</a:t>
            </a:fld>
            <a:endParaRPr kumimoji="1" lang="ja-JP" altLang="en-US"/>
          </a:p>
        </p:txBody>
      </p:sp>
      <p:sp>
        <p:nvSpPr>
          <p:cNvPr id="31" name="テキスト ボックス 30"/>
          <p:cNvSpPr txBox="1"/>
          <p:nvPr/>
        </p:nvSpPr>
        <p:spPr>
          <a:xfrm>
            <a:off x="433997" y="4465210"/>
            <a:ext cx="7378363" cy="292388"/>
          </a:xfrm>
          <a:prstGeom prst="rect">
            <a:avLst/>
          </a:prstGeom>
          <a:noFill/>
        </p:spPr>
        <p:txBody>
          <a:bodyPr wrap="square" rtlCol="0">
            <a:spAutoFit/>
          </a:bodyPr>
          <a:lstStyle/>
          <a:p>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◇世界的な都市ランキングに大阪がランクイン</a:t>
            </a: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p>
        </p:txBody>
      </p:sp>
      <p:sp>
        <p:nvSpPr>
          <p:cNvPr id="34" name="テキスト ボックス 33"/>
          <p:cNvSpPr txBox="1"/>
          <p:nvPr/>
        </p:nvSpPr>
        <p:spPr>
          <a:xfrm>
            <a:off x="5076056" y="6574363"/>
            <a:ext cx="4392488" cy="230832"/>
          </a:xfrm>
          <a:prstGeom prst="rect">
            <a:avLst/>
          </a:prstGeom>
          <a:noFill/>
        </p:spPr>
        <p:txBody>
          <a:bodyPr wrap="square" rtlCol="0">
            <a:spAutoFit/>
          </a:bodyPr>
          <a:lstStyle/>
          <a:p>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2017.12.26</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大阪観光局（ＤＭＯ）の推進に関するトップ会議」資料より</a:t>
            </a:r>
          </a:p>
        </p:txBody>
      </p:sp>
      <p:sp>
        <p:nvSpPr>
          <p:cNvPr id="39" name="タイトル 1"/>
          <p:cNvSpPr txBox="1">
            <a:spLocks/>
          </p:cNvSpPr>
          <p:nvPr/>
        </p:nvSpPr>
        <p:spPr>
          <a:xfrm>
            <a:off x="467544" y="4751326"/>
            <a:ext cx="2956908" cy="582606"/>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marL="285750" indent="-285750" algn="l">
              <a:lnSpc>
                <a:spcPct val="100000"/>
              </a:lnSpc>
              <a:spcBef>
                <a:spcPts val="2400"/>
              </a:spcBef>
              <a:buFont typeface="Wingdings" panose="05000000000000000000" pitchFamily="2" charset="2"/>
              <a:buChar char="Ø"/>
            </a:pPr>
            <a:r>
              <a:rPr lang="ja-JP" altLang="en-US" sz="1000" b="1" dirty="0" smtClean="0">
                <a:solidFill>
                  <a:schemeClr val="accent5">
                    <a:lumMod val="75000"/>
                  </a:schemeClr>
                </a:solidFill>
                <a:latin typeface="Meiryo UI" panose="020B0604030504040204" pitchFamily="50" charset="-128"/>
                <a:ea typeface="Meiryo UI" panose="020B0604030504040204" pitchFamily="50" charset="-128"/>
                <a:cs typeface="Meiryo UI" panose="020B0604030504040204" pitchFamily="50" charset="-128"/>
              </a:rPr>
              <a:t>マスターカード「世界</a:t>
            </a:r>
            <a:r>
              <a:rPr lang="ja-JP" altLang="en-US" sz="1000" b="1" dirty="0">
                <a:solidFill>
                  <a:schemeClr val="accent5">
                    <a:lumMod val="75000"/>
                  </a:schemeClr>
                </a:solidFill>
                <a:latin typeface="Meiryo UI" panose="020B0604030504040204" pitchFamily="50" charset="-128"/>
                <a:ea typeface="Meiryo UI" panose="020B0604030504040204" pitchFamily="50" charset="-128"/>
                <a:cs typeface="Meiryo UI" panose="020B0604030504040204" pitchFamily="50" charset="-128"/>
              </a:rPr>
              <a:t>渡航先ランキング</a:t>
            </a:r>
            <a:r>
              <a:rPr lang="ja-JP" altLang="en-US" sz="1000" b="1" dirty="0" smtClean="0">
                <a:solidFill>
                  <a:schemeClr val="accent5">
                    <a:lumMod val="75000"/>
                  </a:schemeClr>
                </a:solidFill>
                <a:latin typeface="Meiryo UI" panose="020B0604030504040204" pitchFamily="50" charset="-128"/>
                <a:ea typeface="Meiryo UI" panose="020B0604030504040204" pitchFamily="50" charset="-128"/>
                <a:cs typeface="Meiryo UI" panose="020B0604030504040204" pitchFamily="50" charset="-128"/>
              </a:rPr>
              <a:t>」における急成長渡航先として大阪が</a:t>
            </a:r>
            <a:r>
              <a:rPr lang="en-US" altLang="ja-JP" sz="1000" b="1" dirty="0" smtClean="0">
                <a:solidFill>
                  <a:schemeClr val="accent5">
                    <a:lumMod val="75000"/>
                  </a:schemeClr>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000" b="1" dirty="0" smtClean="0">
                <a:solidFill>
                  <a:schemeClr val="accent5">
                    <a:lumMod val="75000"/>
                  </a:schemeClr>
                </a:solidFill>
                <a:latin typeface="Meiryo UI" panose="020B0604030504040204" pitchFamily="50" charset="-128"/>
                <a:ea typeface="Meiryo UI" panose="020B0604030504040204" pitchFamily="50" charset="-128"/>
                <a:cs typeface="Meiryo UI" panose="020B0604030504040204" pitchFamily="50" charset="-128"/>
              </a:rPr>
              <a:t>年連続</a:t>
            </a:r>
            <a:r>
              <a:rPr lang="en-US" altLang="ja-JP" sz="1000" b="1" dirty="0" smtClean="0">
                <a:solidFill>
                  <a:schemeClr val="accent5">
                    <a:lumMod val="75000"/>
                  </a:schemeClr>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000" b="1" dirty="0" smtClean="0">
                <a:solidFill>
                  <a:schemeClr val="accent5">
                    <a:lumMod val="75000"/>
                  </a:schemeClr>
                </a:solidFill>
                <a:latin typeface="Meiryo UI" panose="020B0604030504040204" pitchFamily="50" charset="-128"/>
                <a:ea typeface="Meiryo UI" panose="020B0604030504040204" pitchFamily="50" charset="-128"/>
                <a:cs typeface="Meiryo UI" panose="020B0604030504040204" pitchFamily="50" charset="-128"/>
              </a:rPr>
              <a:t>位</a:t>
            </a:r>
            <a:endParaRPr lang="en-US" altLang="ja-JP" sz="1000" b="1" dirty="0" smtClean="0">
              <a:solidFill>
                <a:schemeClr val="accent5">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marL="180000" algn="l">
              <a:lnSpc>
                <a:spcPct val="100000"/>
              </a:lnSpc>
              <a:spcBef>
                <a:spcPts val="600"/>
              </a:spcBef>
            </a:pP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正方形/長方形 41"/>
          <p:cNvSpPr/>
          <p:nvPr/>
        </p:nvSpPr>
        <p:spPr>
          <a:xfrm>
            <a:off x="3347864" y="4757598"/>
            <a:ext cx="2840366" cy="400110"/>
          </a:xfrm>
          <a:prstGeom prst="rect">
            <a:avLst/>
          </a:prstGeom>
        </p:spPr>
        <p:txBody>
          <a:bodyPr wrap="square">
            <a:spAutoFit/>
          </a:bodyPr>
          <a:lstStyle/>
          <a:p>
            <a:pPr marL="285750" indent="-285750">
              <a:spcBef>
                <a:spcPts val="1800"/>
              </a:spcBef>
              <a:buFont typeface="Wingdings" panose="05000000000000000000" pitchFamily="2" charset="2"/>
              <a:buChar char="Ø"/>
            </a:pPr>
            <a:r>
              <a:rPr lang="ja-JP" altLang="en-US" sz="1000" b="1" dirty="0">
                <a:solidFill>
                  <a:schemeClr val="accent5">
                    <a:lumMod val="75000"/>
                  </a:schemeClr>
                </a:solidFill>
                <a:latin typeface="Meiryo UI" panose="020B0604030504040204" pitchFamily="50" charset="-128"/>
                <a:ea typeface="Meiryo UI" panose="020B0604030504040204" pitchFamily="50" charset="-128"/>
                <a:cs typeface="Meiryo UI" panose="020B0604030504040204" pitchFamily="50" charset="-128"/>
              </a:rPr>
              <a:t>ＮＹタイムズ「今年行くべき</a:t>
            </a:r>
            <a:r>
              <a:rPr lang="ja-JP" altLang="en-US" sz="1000" b="1" dirty="0" smtClean="0">
                <a:solidFill>
                  <a:schemeClr val="accent5">
                    <a:lumMod val="75000"/>
                  </a:schemeClr>
                </a:solidFill>
                <a:latin typeface="Meiryo UI" panose="020B0604030504040204" pitchFamily="50" charset="-128"/>
                <a:ea typeface="Meiryo UI" panose="020B0604030504040204" pitchFamily="50" charset="-128"/>
                <a:cs typeface="Meiryo UI" panose="020B0604030504040204" pitchFamily="50" charset="-128"/>
              </a:rPr>
              <a:t>世界都市</a:t>
            </a:r>
            <a:r>
              <a:rPr lang="en-US" altLang="ja-JP" sz="1000" b="1" dirty="0">
                <a:solidFill>
                  <a:schemeClr val="accent5">
                    <a:lumMod val="75000"/>
                  </a:schemeClr>
                </a:solidFill>
                <a:latin typeface="Meiryo UI" panose="020B0604030504040204" pitchFamily="50" charset="-128"/>
                <a:ea typeface="Meiryo UI" panose="020B0604030504040204" pitchFamily="50" charset="-128"/>
                <a:cs typeface="Meiryo UI" panose="020B0604030504040204" pitchFamily="50" charset="-128"/>
              </a:rPr>
              <a:t>2017</a:t>
            </a:r>
            <a:r>
              <a:rPr lang="ja-JP" altLang="en-US" sz="1000" b="1" dirty="0">
                <a:solidFill>
                  <a:schemeClr val="accent5">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b="1" dirty="0" smtClean="0">
                <a:solidFill>
                  <a:schemeClr val="accent5">
                    <a:lumMod val="75000"/>
                  </a:schemeClr>
                </a:solidFill>
                <a:latin typeface="Meiryo UI" panose="020B0604030504040204" pitchFamily="50" charset="-128"/>
                <a:ea typeface="Meiryo UI" panose="020B0604030504040204" pitchFamily="50" charset="-128"/>
                <a:cs typeface="Meiryo UI" panose="020B0604030504040204" pitchFamily="50" charset="-128"/>
              </a:rPr>
              <a:t>に大阪</a:t>
            </a:r>
            <a:r>
              <a:rPr lang="ja-JP" altLang="en-US" sz="1000" b="1" dirty="0">
                <a:solidFill>
                  <a:schemeClr val="accent5">
                    <a:lumMod val="75000"/>
                  </a:schemeClr>
                </a:solidFill>
                <a:latin typeface="Meiryo UI" panose="020B0604030504040204" pitchFamily="50" charset="-128"/>
                <a:ea typeface="Meiryo UI" panose="020B0604030504040204" pitchFamily="50" charset="-128"/>
                <a:cs typeface="Meiryo UI" panose="020B0604030504040204" pitchFamily="50" charset="-128"/>
              </a:rPr>
              <a:t>が</a:t>
            </a:r>
            <a:r>
              <a:rPr lang="ja-JP" altLang="en-US" sz="1000" b="1" dirty="0" smtClean="0">
                <a:solidFill>
                  <a:schemeClr val="accent5">
                    <a:lumMod val="75000"/>
                  </a:schemeClr>
                </a:solidFill>
                <a:latin typeface="Meiryo UI" panose="020B0604030504040204" pitchFamily="50" charset="-128"/>
                <a:ea typeface="Meiryo UI" panose="020B0604030504040204" pitchFamily="50" charset="-128"/>
                <a:cs typeface="Meiryo UI" panose="020B0604030504040204" pitchFamily="50" charset="-128"/>
              </a:rPr>
              <a:t>ランクイン</a:t>
            </a:r>
            <a:endParaRPr lang="en-US" altLang="ja-JP" sz="1000" b="1" dirty="0">
              <a:solidFill>
                <a:schemeClr val="accent5">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正方形/長方形 42"/>
          <p:cNvSpPr/>
          <p:nvPr/>
        </p:nvSpPr>
        <p:spPr>
          <a:xfrm>
            <a:off x="3648439" y="5119500"/>
            <a:ext cx="2552334" cy="646331"/>
          </a:xfrm>
          <a:prstGeom prst="rect">
            <a:avLst/>
          </a:prstGeom>
        </p:spPr>
        <p:txBody>
          <a:bodyPr wrap="square">
            <a:sp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世界的権威の新聞ニューヨーク・タイムズ紙</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が </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52 Places to Go in 2017</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」として大阪</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を選定</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。大阪はくいだおれの都としての伝統が</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息づいて</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おり、ミシュラン星レストランも数多く</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存在する</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ことなどが選定理由</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正方形/長方形 44"/>
          <p:cNvSpPr/>
          <p:nvPr/>
        </p:nvSpPr>
        <p:spPr>
          <a:xfrm>
            <a:off x="6021144" y="4751326"/>
            <a:ext cx="2880320" cy="400110"/>
          </a:xfrm>
          <a:prstGeom prst="rect">
            <a:avLst/>
          </a:prstGeom>
        </p:spPr>
        <p:txBody>
          <a:bodyPr wrap="square">
            <a:spAutoFit/>
          </a:bodyPr>
          <a:lstStyle/>
          <a:p>
            <a:pPr marL="285750" indent="-285750">
              <a:spcBef>
                <a:spcPts val="1200"/>
              </a:spcBef>
              <a:buFont typeface="Wingdings" panose="05000000000000000000" pitchFamily="2" charset="2"/>
              <a:buChar char="Ø"/>
            </a:pPr>
            <a:r>
              <a:rPr lang="ja-JP" altLang="en-US" sz="1000" b="1" dirty="0">
                <a:solidFill>
                  <a:schemeClr val="accent5">
                    <a:lumMod val="75000"/>
                  </a:schemeClr>
                </a:solidFill>
                <a:latin typeface="Meiryo UI" panose="020B0604030504040204" pitchFamily="50" charset="-128"/>
                <a:ea typeface="Meiryo UI" panose="020B0604030504040204" pitchFamily="50" charset="-128"/>
                <a:cs typeface="Meiryo UI" panose="020B0604030504040204" pitchFamily="50" charset="-128"/>
              </a:rPr>
              <a:t>英国の旅行ガイドブック「</a:t>
            </a:r>
            <a:r>
              <a:rPr lang="en-US" altLang="ja-JP" sz="1000" b="1" dirty="0">
                <a:solidFill>
                  <a:schemeClr val="accent5">
                    <a:lumMod val="75000"/>
                  </a:schemeClr>
                </a:solidFill>
                <a:latin typeface="Meiryo UI" panose="020B0604030504040204" pitchFamily="50" charset="-128"/>
                <a:ea typeface="Meiryo UI" panose="020B0604030504040204" pitchFamily="50" charset="-128"/>
                <a:cs typeface="Meiryo UI" panose="020B0604030504040204" pitchFamily="50" charset="-128"/>
              </a:rPr>
              <a:t>Rough Guides</a:t>
            </a:r>
            <a:r>
              <a:rPr lang="ja-JP" altLang="en-US" sz="1000" b="1" dirty="0">
                <a:solidFill>
                  <a:schemeClr val="accent5">
                    <a:lumMod val="75000"/>
                  </a:schemeClr>
                </a:solidFill>
                <a:latin typeface="Meiryo UI" panose="020B0604030504040204" pitchFamily="50" charset="-128"/>
                <a:ea typeface="Meiryo UI" panose="020B0604030504040204" pitchFamily="50" charset="-128"/>
                <a:cs typeface="Meiryo UI" panose="020B0604030504040204" pitchFamily="50" charset="-128"/>
              </a:rPr>
              <a:t>」に訪れたい都市トップ</a:t>
            </a:r>
            <a:r>
              <a:rPr lang="en-US" altLang="ja-JP" sz="1000" b="1" dirty="0">
                <a:solidFill>
                  <a:schemeClr val="accent5">
                    <a:lumMod val="75000"/>
                  </a:schemeClr>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000" b="1" dirty="0">
                <a:solidFill>
                  <a:schemeClr val="accent5">
                    <a:lumMod val="75000"/>
                  </a:schemeClr>
                </a:solidFill>
                <a:latin typeface="Meiryo UI" panose="020B0604030504040204" pitchFamily="50" charset="-128"/>
                <a:ea typeface="Meiryo UI" panose="020B0604030504040204" pitchFamily="50" charset="-128"/>
                <a:cs typeface="Meiryo UI" panose="020B0604030504040204" pitchFamily="50" charset="-128"/>
              </a:rPr>
              <a:t>に大阪が</a:t>
            </a:r>
            <a:r>
              <a:rPr lang="ja-JP" altLang="en-US" sz="1000" b="1" dirty="0" smtClean="0">
                <a:solidFill>
                  <a:schemeClr val="accent5">
                    <a:lumMod val="75000"/>
                  </a:schemeClr>
                </a:solidFill>
                <a:latin typeface="Meiryo UI" panose="020B0604030504040204" pitchFamily="50" charset="-128"/>
                <a:ea typeface="Meiryo UI" panose="020B0604030504040204" pitchFamily="50" charset="-128"/>
                <a:cs typeface="Meiryo UI" panose="020B0604030504040204" pitchFamily="50" charset="-128"/>
              </a:rPr>
              <a:t>ランクイン</a:t>
            </a:r>
            <a:endParaRPr lang="en-US" altLang="ja-JP" sz="1000" b="1" dirty="0">
              <a:solidFill>
                <a:schemeClr val="accent5">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角丸四角形 45"/>
          <p:cNvSpPr/>
          <p:nvPr/>
        </p:nvSpPr>
        <p:spPr>
          <a:xfrm>
            <a:off x="383097" y="4173689"/>
            <a:ext cx="8493281" cy="2624577"/>
          </a:xfrm>
          <a:prstGeom prst="roundRect">
            <a:avLst>
              <a:gd name="adj" fmla="val 4092"/>
            </a:avLst>
          </a:prstGeom>
          <a:noFill/>
          <a:ln w="2222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p:cNvSpPr txBox="1"/>
          <p:nvPr/>
        </p:nvSpPr>
        <p:spPr>
          <a:xfrm>
            <a:off x="2513964" y="4249475"/>
            <a:ext cx="4116071" cy="292388"/>
          </a:xfrm>
          <a:prstGeom prst="rect">
            <a:avLst/>
          </a:prstGeom>
          <a:noFill/>
        </p:spPr>
        <p:txBody>
          <a:bodyPr wrap="square" rtlCol="0">
            <a:spAutoFit/>
          </a:bodyPr>
          <a:lstStyle/>
          <a:p>
            <a:pPr marL="180975" indent="-180975" algn="ctr"/>
            <a:r>
              <a:rPr lang="en-US" altLang="ja-JP" sz="1300" b="1" u="sng" dirty="0" smtClean="0">
                <a:latin typeface="Meiryo UI" panose="020B0604030504040204" pitchFamily="50" charset="-128"/>
                <a:ea typeface="Meiryo UI" panose="020B0604030504040204" pitchFamily="50" charset="-128"/>
                <a:cs typeface="Meiryo UI" panose="020B0604030504040204" pitchFamily="50" charset="-128"/>
              </a:rPr>
              <a:t>2017</a:t>
            </a:r>
            <a:r>
              <a:rPr lang="ja-JP" altLang="en-US" sz="1300" b="1" u="sng" dirty="0" smtClean="0">
                <a:latin typeface="Meiryo UI" panose="020B0604030504040204" pitchFamily="50" charset="-128"/>
                <a:ea typeface="Meiryo UI" panose="020B0604030504040204" pitchFamily="50" charset="-128"/>
                <a:cs typeface="Meiryo UI" panose="020B0604030504040204" pitchFamily="50" charset="-128"/>
              </a:rPr>
              <a:t>年度の大阪のトピックス</a:t>
            </a:r>
            <a:endParaRPr lang="en-US" altLang="ja-JP" sz="1300" b="1" u="sng"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正方形/長方形 27"/>
          <p:cNvSpPr/>
          <p:nvPr/>
        </p:nvSpPr>
        <p:spPr>
          <a:xfrm>
            <a:off x="539552" y="5153434"/>
            <a:ext cx="2804328" cy="784830"/>
          </a:xfrm>
          <a:prstGeom prst="rect">
            <a:avLst/>
          </a:prstGeom>
        </p:spPr>
        <p:txBody>
          <a:bodyPr wrap="square">
            <a:spAutoFit/>
          </a:bodyPr>
          <a:lstStyle/>
          <a:p>
            <a:pPr marL="180000">
              <a:spcBef>
                <a:spcPts val="600"/>
              </a:spcBef>
            </a:pPr>
            <a:r>
              <a:rPr lang="ja-JP" altLang="en-US" sz="900" dirty="0">
                <a:latin typeface="Meiryo UI" panose="020B0604030504040204" pitchFamily="50" charset="-128"/>
                <a:ea typeface="Meiryo UI" panose="020B0604030504040204" pitchFamily="50" charset="-128"/>
                <a:cs typeface="Meiryo UI" panose="020B0604030504040204" pitchFamily="50" charset="-128"/>
              </a:rPr>
              <a:t>クレジットカードの米マスターカードが９月末に発表した「</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2017</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年世界渡航先ランキング」における渡航者数の成長率を比較する「急成長渡航先ランキング」で大阪が１位に輝いた。大阪は</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2016</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年も</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位にランキングされている。</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正方形/長方形 32"/>
          <p:cNvSpPr/>
          <p:nvPr/>
        </p:nvSpPr>
        <p:spPr>
          <a:xfrm>
            <a:off x="6064129" y="5122984"/>
            <a:ext cx="2552334" cy="784830"/>
          </a:xfrm>
          <a:prstGeom prst="rect">
            <a:avLst/>
          </a:prstGeom>
        </p:spPr>
        <p:txBody>
          <a:bodyPr wrap="square">
            <a:spAutoFit/>
          </a:bodyPr>
          <a:lstStyle/>
          <a:p>
            <a:pPr marL="252000">
              <a:spcBef>
                <a:spcPts val="600"/>
              </a:spcBef>
            </a:pPr>
            <a:r>
              <a:rPr lang="ja-JP" altLang="en-US" sz="900" dirty="0">
                <a:latin typeface="Meiryo UI" panose="020B0604030504040204" pitchFamily="50" charset="-128"/>
                <a:ea typeface="Meiryo UI" panose="020B0604030504040204" pitchFamily="50" charset="-128"/>
                <a:cs typeface="Meiryo UI" panose="020B0604030504040204" pitchFamily="50" charset="-128"/>
              </a:rPr>
              <a:t>米「</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Lonely Planet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」と並ぶ英語圏で人気の</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Rough Guides</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が、</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2017</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年に必ず訪れたいトップ</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都市を発表し、８番目に大阪が選ばれた。大阪の魅力として、大阪の人々の温かさや交流好きなところなども記載。</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図 1"/>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756520" y="2276872"/>
            <a:ext cx="2991944" cy="1345721"/>
          </a:xfrm>
          <a:prstGeom prst="rect">
            <a:avLst/>
          </a:prstGeom>
        </p:spPr>
      </p:pic>
      <p:pic>
        <p:nvPicPr>
          <p:cNvPr id="35" name="図 34"/>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bwMode="auto">
          <a:xfrm>
            <a:off x="1401820" y="5826536"/>
            <a:ext cx="1154314" cy="770816"/>
          </a:xfrm>
          <a:prstGeom prst="rect">
            <a:avLst/>
          </a:prstGeom>
          <a:ln>
            <a:noFill/>
          </a:ln>
          <a:extLst>
            <a:ext uri="{53640926-AAD7-44D8-BBD7-CCE9431645EC}">
              <a14:shadowObscured xmlns:a14="http://schemas.microsoft.com/office/drawing/2010/main"/>
            </a:ext>
          </a:extLst>
        </p:spPr>
      </p:pic>
      <p:pic>
        <p:nvPicPr>
          <p:cNvPr id="47" name="図 46"/>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bwMode="auto">
          <a:xfrm>
            <a:off x="4440311" y="5805264"/>
            <a:ext cx="995785" cy="805731"/>
          </a:xfrm>
          <a:prstGeom prst="rect">
            <a:avLst/>
          </a:prstGeom>
          <a:ln>
            <a:noFill/>
          </a:ln>
          <a:extLst>
            <a:ext uri="{53640926-AAD7-44D8-BBD7-CCE9431645EC}">
              <a14:shadowObscured xmlns:a14="http://schemas.microsoft.com/office/drawing/2010/main"/>
            </a:ext>
          </a:extLst>
        </p:spPr>
      </p:pic>
      <p:pic>
        <p:nvPicPr>
          <p:cNvPr id="48" name="図 47"/>
          <p:cNvPicPr>
            <a:picLocks noChangeAspect="1"/>
          </p:cNvPicPr>
          <p:nvPr/>
        </p:nvPicPr>
        <p:blipFill rotWithShape="1">
          <a:blip r:embed="rId7" cstate="print">
            <a:extLst>
              <a:ext uri="{28A0092B-C50C-407E-A947-70E740481C1C}">
                <a14:useLocalDpi xmlns:a14="http://schemas.microsoft.com/office/drawing/2010/main"/>
              </a:ext>
            </a:extLst>
          </a:blip>
          <a:srcRect l="-178"/>
          <a:stretch/>
        </p:blipFill>
        <p:spPr bwMode="auto">
          <a:xfrm>
            <a:off x="6638072" y="5920859"/>
            <a:ext cx="1678344" cy="676493"/>
          </a:xfrm>
          <a:prstGeom prst="rect">
            <a:avLst/>
          </a:prstGeom>
          <a:ln>
            <a:noFill/>
          </a:ln>
          <a:extLst>
            <a:ext uri="{53640926-AAD7-44D8-BBD7-CCE9431645EC}">
              <a14:shadowObscured xmlns:a14="http://schemas.microsoft.com/office/drawing/2010/main"/>
            </a:ext>
          </a:extLst>
        </p:spPr>
      </p:pic>
      <p:pic>
        <p:nvPicPr>
          <p:cNvPr id="3" name="図 2"/>
          <p:cNvPicPr>
            <a:picLocks noChangeAspect="1"/>
          </p:cNvPicPr>
          <p:nvPr/>
        </p:nvPicPr>
        <p:blipFill>
          <a:blip r:embed="rId8" cstate="print">
            <a:extLst>
              <a:ext uri="{BEBA8EAE-BF5A-486C-A8C5-ECC9F3942E4B}">
                <a14:imgProps xmlns:a14="http://schemas.microsoft.com/office/drawing/2010/main">
                  <a14:imgLayer r:embed="rId9">
                    <a14:imgEffect>
                      <a14:sharpenSoften amount="25000"/>
                    </a14:imgEffect>
                  </a14:imgLayer>
                </a14:imgProps>
              </a:ext>
              <a:ext uri="{28A0092B-C50C-407E-A947-70E740481C1C}">
                <a14:useLocalDpi xmlns:a14="http://schemas.microsoft.com/office/drawing/2010/main" val="0"/>
              </a:ext>
            </a:extLst>
          </a:blip>
          <a:stretch>
            <a:fillRect/>
          </a:stretch>
        </p:blipFill>
        <p:spPr>
          <a:xfrm>
            <a:off x="3372957" y="2894764"/>
            <a:ext cx="1386039" cy="727829"/>
          </a:xfrm>
          <a:prstGeom prst="rect">
            <a:avLst/>
          </a:prstGeom>
        </p:spPr>
      </p:pic>
    </p:spTree>
    <p:extLst>
      <p:ext uri="{BB962C8B-B14F-4D97-AF65-F5344CB8AC3E}">
        <p14:creationId xmlns:p14="http://schemas.microsoft.com/office/powerpoint/2010/main" val="41395818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正方形/長方形 20"/>
          <p:cNvSpPr/>
          <p:nvPr/>
        </p:nvSpPr>
        <p:spPr>
          <a:xfrm>
            <a:off x="9245624" y="3789040"/>
            <a:ext cx="2952000" cy="27089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5000"/>
              </a:lnSpc>
            </a:pPr>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正方形/長方形 21"/>
          <p:cNvSpPr/>
          <p:nvPr/>
        </p:nvSpPr>
        <p:spPr>
          <a:xfrm>
            <a:off x="251520" y="2132856"/>
            <a:ext cx="4680000" cy="40999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spcCol="360000" rtlCol="0" anchor="t" anchorCtr="0"/>
          <a:lstStyle/>
          <a:p>
            <a:pPr>
              <a:lnSpc>
                <a:spcPct val="125000"/>
              </a:lnSpc>
            </a:pP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副首都・大阪に</a:t>
            </a: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ふさわしい新たな大都市制度の実現</a:t>
            </a:r>
          </a:p>
          <a:p>
            <a:pPr>
              <a:lnSpc>
                <a:spcPct val="125000"/>
              </a:lnSpc>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大都市制度（特別区設置）協議会の</a:t>
            </a: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設置</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2017.6)</a:t>
            </a:r>
          </a:p>
          <a:p>
            <a:pPr>
              <a:lnSpc>
                <a:spcPct val="125000"/>
              </a:lnSpc>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・総合区素案</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の取りまとめ</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(2017.8)</a:t>
            </a:r>
          </a:p>
          <a:p>
            <a:pPr>
              <a:lnSpc>
                <a:spcPct val="125000"/>
              </a:lnSpc>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特別区素案</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の取りまとめ</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(2017.9</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a:lnSpc>
                <a:spcPct val="125000"/>
              </a:lnSpc>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・総合区素案の住民説明会を</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実施</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2017.11</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a:lnSpc>
                <a:spcPct val="125000"/>
              </a:lnSpc>
            </a:pPr>
            <a:endParaRPr lang="en-US" altLang="ja-JP"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25000"/>
              </a:lnSpc>
            </a:pPr>
            <a:r>
              <a:rPr lang="en-US" altLang="ja-JP"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副首都・大阪の住民生活を支える基礎自治機能</a:t>
            </a:r>
          </a:p>
          <a:p>
            <a:pPr>
              <a:lnSpc>
                <a:spcPct val="125000"/>
              </a:lnSpc>
            </a:pP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府内市町村）の充実</a:t>
            </a:r>
          </a:p>
          <a:p>
            <a:pPr>
              <a:lnSpc>
                <a:spcPct val="125000"/>
              </a:lnSpc>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・「地域ブロック会議」の運用見直し・体制強化</a:t>
            </a:r>
          </a:p>
          <a:p>
            <a:pPr>
              <a:lnSpc>
                <a:spcPct val="125000"/>
              </a:lnSpc>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年度より先行実施）</a:t>
            </a:r>
          </a:p>
          <a:p>
            <a:pPr>
              <a:lnSpc>
                <a:spcPct val="125000"/>
              </a:lnSpc>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・「市町村振興補助金」によるインセンティブの強化</a:t>
            </a:r>
          </a:p>
          <a:p>
            <a:pPr>
              <a:lnSpc>
                <a:spcPct val="125000"/>
              </a:lnSpc>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基礎自治機能の維持・充実に関する研究会</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の立上げ</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25000"/>
              </a:lnSpc>
            </a:pP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2017.11</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a:lnSpc>
                <a:spcPct val="125000"/>
              </a:lnSpc>
            </a:pPr>
            <a:endParaRPr lang="en-US" altLang="ja-JP"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25000"/>
              </a:lnSpc>
            </a:pPr>
            <a:r>
              <a:rPr lang="en-US" altLang="ja-JP"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副首都（圏）（京阪神・関西）の都市機能を支える</a:t>
            </a:r>
          </a:p>
          <a:p>
            <a:pPr>
              <a:lnSpc>
                <a:spcPct val="125000"/>
              </a:lnSpc>
            </a:pP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広域機能の充実</a:t>
            </a:r>
          </a:p>
          <a:p>
            <a:pPr>
              <a:lnSpc>
                <a:spcPct val="125000"/>
              </a:lnSpc>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・関西広域連合において「広域行政のあり方検討会</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」を設置 </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25000"/>
              </a:lnSpc>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(2017.9)</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25000"/>
              </a:lnSpc>
            </a:pP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4499992" y="2132856"/>
            <a:ext cx="4392488" cy="40999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spcCol="360000" rtlCol="0" anchor="t" anchorCtr="0"/>
          <a:lstStyle/>
          <a:p>
            <a:pPr>
              <a:lnSpc>
                <a:spcPct val="125000"/>
              </a:lnSpc>
            </a:pP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◆国機関移転等の働きかけ</a:t>
            </a:r>
          </a:p>
          <a:p>
            <a:pPr>
              <a:lnSpc>
                <a:spcPct val="125000"/>
              </a:lnSpc>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国立健康・栄養研究所</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の大阪府への移転に関する方針を厚生労働省・</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25000"/>
              </a:lnSpc>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府・国立研究開発法人医薬基盤・健康・栄養研究所</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で取りまとめ</a:t>
            </a:r>
            <a:endParaRPr lang="en-US" altLang="ja-JP" sz="1050" strike="sng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25000"/>
              </a:lnSpc>
            </a:pP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移転先：健都イノベーションパーク内</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2017.3)</a:t>
            </a:r>
          </a:p>
          <a:p>
            <a:pPr>
              <a:lnSpc>
                <a:spcPct val="125000"/>
              </a:lnSpc>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工業所有権情報・研修館</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の近畿統括本部（</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INPIT-KANSAI</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が</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25000"/>
              </a:lnSpc>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オープン</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(2017.7)</a:t>
            </a:r>
          </a:p>
          <a:p>
            <a:pPr>
              <a:lnSpc>
                <a:spcPct val="125000"/>
              </a:lnSpc>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・近畿経済産業局に「中小企業政策調査課」</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設置</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2017.4)</a:t>
            </a:r>
          </a:p>
          <a:p>
            <a:pPr>
              <a:lnSpc>
                <a:spcPct val="125000"/>
              </a:lnSpc>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PMDA</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関西支部の機能</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強化</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25000"/>
              </a:lnSpc>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開発段階の各種相談に加え、市販後の医薬品等への相談対応を開始</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25000"/>
              </a:lnSpc>
            </a:pP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2017.11</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a:lnSpc>
                <a:spcPct val="125000"/>
              </a:lnSpc>
            </a:pPr>
            <a:endParaRPr lang="en-US" altLang="ja-JP"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25000"/>
              </a:lnSpc>
            </a:pPr>
            <a:r>
              <a:rPr lang="en-US" altLang="ja-JP"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副首都化の取組みを支援する仕組みの働きかけ</a:t>
            </a:r>
          </a:p>
          <a:p>
            <a:pPr>
              <a:lnSpc>
                <a:spcPct val="125000"/>
              </a:lnSpc>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首都機能バックアップに係る研究会</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を設置、</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検討</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2017.6</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a:lnSpc>
                <a:spcPct val="125000"/>
              </a:lnSpc>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内閣府での調査検討</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(2017.5)</a:t>
            </a:r>
          </a:p>
          <a:p>
            <a:pPr>
              <a:lnSpc>
                <a:spcPct val="125000"/>
              </a:lnSpc>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行政中枢機能の東京圏外における代替拠点の</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優位性</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の評価手法</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25000"/>
              </a:lnSpc>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項目</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を調査</a:t>
            </a:r>
          </a:p>
        </p:txBody>
      </p:sp>
      <p:sp>
        <p:nvSpPr>
          <p:cNvPr id="12" name="正方形/長方形 11"/>
          <p:cNvSpPr/>
          <p:nvPr/>
        </p:nvSpPr>
        <p:spPr>
          <a:xfrm>
            <a:off x="116063" y="188640"/>
            <a:ext cx="8920433" cy="59001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numCol="2" spcCol="360000" rtlCol="0" anchor="t" anchorCtr="0"/>
          <a:lstStyle/>
          <a:p>
            <a:pPr>
              <a:lnSpc>
                <a:spcPct val="125000"/>
              </a:lnSpc>
            </a:pP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ct val="125000"/>
              </a:lnSpc>
            </a:pP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p:cNvSpPr txBox="1"/>
          <p:nvPr/>
        </p:nvSpPr>
        <p:spPr>
          <a:xfrm>
            <a:off x="251520" y="459829"/>
            <a:ext cx="8640960" cy="1169551"/>
          </a:xfrm>
          <a:prstGeom prst="rect">
            <a:avLst/>
          </a:prstGeom>
          <a:noFill/>
        </p:spPr>
        <p:txBody>
          <a:bodyPr wrap="square" rtlCol="0">
            <a:spAutoFit/>
          </a:bodyPr>
          <a:lstStyle/>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副首都としての都市機能の向上を制度面から支えるため、新たな大都市制度の改革に向けて</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、総合</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区素案・特別区素案</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を</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取</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りまとめ、</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現在、議会や法定協議会に</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おいて議論が</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進められている。</a:t>
            </a:r>
          </a:p>
          <a:p>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また</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、人口減少・超高齢社会に対応した住民サービスの維持・充実を図るため、府内市町村の</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基礎自治</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機能の充実に向けた研究会を立ち上げ、検討・研究を開始した。</a:t>
            </a:r>
          </a:p>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大阪・関西の拠点性の向上をめざした国機関移転等については、</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INPIT-KANSAI</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開設など</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、具体化が進展した。</a:t>
            </a:r>
          </a:p>
        </p:txBody>
      </p:sp>
      <p:sp>
        <p:nvSpPr>
          <p:cNvPr id="19" name="正方形/長方形 18"/>
          <p:cNvSpPr/>
          <p:nvPr/>
        </p:nvSpPr>
        <p:spPr>
          <a:xfrm>
            <a:off x="1547664" y="44624"/>
            <a:ext cx="6039211" cy="372883"/>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都市機能の充実を支える制度の実現（制度面）</a:t>
            </a:r>
          </a:p>
        </p:txBody>
      </p:sp>
      <p:sp>
        <p:nvSpPr>
          <p:cNvPr id="13" name="正方形/長方形 12"/>
          <p:cNvSpPr/>
          <p:nvPr/>
        </p:nvSpPr>
        <p:spPr>
          <a:xfrm>
            <a:off x="251520" y="1916832"/>
            <a:ext cx="8640960" cy="19207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r>
              <a:rPr lang="ja-JP" altLang="en-US" sz="1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制度</a:t>
            </a:r>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面の主な動き</a:t>
            </a:r>
            <a:endParaRPr lang="ja-JP" altLang="en-US" sz="1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a:xfrm>
            <a:off x="6974904" y="6376243"/>
            <a:ext cx="2133600" cy="365125"/>
          </a:xfrm>
        </p:spPr>
        <p:txBody>
          <a:bodyPr/>
          <a:lstStyle/>
          <a:p>
            <a:fld id="{D2D8002D-B5B0-4BAC-B1F6-782DDCCE6D9C}" type="slidenum">
              <a:rPr kumimoji="1" lang="ja-JP" altLang="en-US" smtClean="0"/>
              <a:t>8</a:t>
            </a:fld>
            <a:endParaRPr kumimoji="1" lang="ja-JP" altLang="en-US" dirty="0"/>
          </a:p>
        </p:txBody>
      </p:sp>
    </p:spTree>
    <p:extLst>
      <p:ext uri="{BB962C8B-B14F-4D97-AF65-F5344CB8AC3E}">
        <p14:creationId xmlns:p14="http://schemas.microsoft.com/office/powerpoint/2010/main" val="9346965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07504" y="0"/>
            <a:ext cx="8928992" cy="3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副首都・大阪にふさわしい新たな大都市制度の実現</a:t>
            </a:r>
          </a:p>
        </p:txBody>
      </p:sp>
      <p:sp>
        <p:nvSpPr>
          <p:cNvPr id="29" name="角丸四角形 28"/>
          <p:cNvSpPr/>
          <p:nvPr/>
        </p:nvSpPr>
        <p:spPr>
          <a:xfrm>
            <a:off x="90060" y="441130"/>
            <a:ext cx="8946435" cy="698310"/>
          </a:xfrm>
          <a:prstGeom prst="roundRect">
            <a:avLst/>
          </a:prstGeom>
          <a:noFill/>
          <a:ln w="38100" cmpd="db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85725">
              <a:lnSpc>
                <a:spcPts val="2200"/>
              </a:lnSpc>
            </a:pPr>
            <a:r>
              <a:rPr lang="ja-JP" altLang="en-US" sz="15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総合</a:t>
            </a:r>
            <a:r>
              <a:rPr lang="ja-JP" altLang="en-US" sz="15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区</a:t>
            </a:r>
            <a:r>
              <a:rPr lang="ja-JP" altLang="en-US" sz="15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制度</a:t>
            </a:r>
            <a:r>
              <a:rPr lang="ja-JP" altLang="en-US" sz="15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a:t>
            </a:r>
            <a:r>
              <a:rPr lang="ja-JP" altLang="en-US" sz="15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特別</a:t>
            </a:r>
            <a:r>
              <a:rPr lang="ja-JP" altLang="en-US" sz="15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区</a:t>
            </a:r>
            <a:r>
              <a:rPr lang="ja-JP" altLang="en-US" sz="15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制度の素案が</a:t>
            </a:r>
            <a:r>
              <a:rPr lang="ja-JP" altLang="en-US" sz="15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取</a:t>
            </a:r>
            <a:r>
              <a:rPr lang="ja-JP" altLang="en-US" sz="15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りまとめられ（総合区素案</a:t>
            </a:r>
            <a:r>
              <a:rPr lang="en-US" altLang="ja-JP" sz="15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a:t>
            </a:r>
            <a:r>
              <a:rPr lang="en-US" altLang="ja-JP" sz="15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r>
              <a:rPr lang="en-US" altLang="ja-JP" sz="15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500" b="1"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特別区素案</a:t>
            </a:r>
            <a:r>
              <a:rPr lang="en-US" altLang="ja-JP" sz="15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a:t>
            </a:r>
            <a:r>
              <a:rPr lang="en-US" altLang="ja-JP" sz="15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r>
              <a:rPr lang="en-US" altLang="ja-JP" sz="15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sz="15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）、現在、これら</a:t>
            </a:r>
            <a:r>
              <a:rPr lang="ja-JP" altLang="en-US" sz="15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の素案をもとに大阪府市両議会や大都市制度（特別区設置）協議会で</a:t>
            </a:r>
            <a:r>
              <a:rPr lang="ja-JP" altLang="en-US" sz="15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議論が進められて</a:t>
            </a:r>
            <a:r>
              <a:rPr lang="ja-JP" altLang="en-US" sz="15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いる。</a:t>
            </a:r>
          </a:p>
        </p:txBody>
      </p:sp>
      <p:grpSp>
        <p:nvGrpSpPr>
          <p:cNvPr id="2" name="グループ化 1"/>
          <p:cNvGrpSpPr/>
          <p:nvPr/>
        </p:nvGrpSpPr>
        <p:grpSpPr>
          <a:xfrm>
            <a:off x="35496" y="1256570"/>
            <a:ext cx="9108504" cy="5484798"/>
            <a:chOff x="35496" y="476672"/>
            <a:chExt cx="9108504" cy="6264696"/>
          </a:xfrm>
        </p:grpSpPr>
        <p:sp>
          <p:nvSpPr>
            <p:cNvPr id="30" name="角丸四角形 29"/>
            <p:cNvSpPr/>
            <p:nvPr/>
          </p:nvSpPr>
          <p:spPr>
            <a:xfrm>
              <a:off x="35496" y="620688"/>
              <a:ext cx="9108504" cy="2713850"/>
            </a:xfrm>
            <a:prstGeom prst="roundRect">
              <a:avLst>
                <a:gd name="adj" fmla="val 4652"/>
              </a:avLst>
            </a:prstGeom>
            <a:ln/>
          </p:spPr>
          <p:style>
            <a:lnRef idx="1">
              <a:schemeClr val="accent1"/>
            </a:lnRef>
            <a:fillRef idx="2">
              <a:schemeClr val="accent1"/>
            </a:fillRef>
            <a:effectRef idx="1">
              <a:schemeClr val="accent1"/>
            </a:effectRef>
            <a:fontRef idx="minor">
              <a:schemeClr val="dk1"/>
            </a:fontRef>
          </p:style>
          <p:txBody>
            <a:bodyPr rtlCol="0" anchor="t"/>
            <a:lstStyle>
              <a:defPPr>
                <a:defRPr lang="ja-JP"/>
              </a:defPPr>
              <a:lvl1pPr marL="0" algn="l" defTabSz="1075334" rtl="0" eaLnBrk="1" latinLnBrk="0" hangingPunct="1">
                <a:defRPr kumimoji="1" sz="2117" kern="1200">
                  <a:solidFill>
                    <a:schemeClr val="dk1"/>
                  </a:solidFill>
                  <a:latin typeface="+mn-lt"/>
                  <a:ea typeface="+mn-ea"/>
                  <a:cs typeface="+mn-cs"/>
                </a:defRPr>
              </a:lvl1pPr>
              <a:lvl2pPr marL="537667" algn="l" defTabSz="1075334" rtl="0" eaLnBrk="1" latinLnBrk="0" hangingPunct="1">
                <a:defRPr kumimoji="1" sz="2117" kern="1200">
                  <a:solidFill>
                    <a:schemeClr val="dk1"/>
                  </a:solidFill>
                  <a:latin typeface="+mn-lt"/>
                  <a:ea typeface="+mn-ea"/>
                  <a:cs typeface="+mn-cs"/>
                </a:defRPr>
              </a:lvl2pPr>
              <a:lvl3pPr marL="1075334" algn="l" defTabSz="1075334" rtl="0" eaLnBrk="1" latinLnBrk="0" hangingPunct="1">
                <a:defRPr kumimoji="1" sz="2117" kern="1200">
                  <a:solidFill>
                    <a:schemeClr val="dk1"/>
                  </a:solidFill>
                  <a:latin typeface="+mn-lt"/>
                  <a:ea typeface="+mn-ea"/>
                  <a:cs typeface="+mn-cs"/>
                </a:defRPr>
              </a:lvl3pPr>
              <a:lvl4pPr marL="1613002" algn="l" defTabSz="1075334" rtl="0" eaLnBrk="1" latinLnBrk="0" hangingPunct="1">
                <a:defRPr kumimoji="1" sz="2117" kern="1200">
                  <a:solidFill>
                    <a:schemeClr val="dk1"/>
                  </a:solidFill>
                  <a:latin typeface="+mn-lt"/>
                  <a:ea typeface="+mn-ea"/>
                  <a:cs typeface="+mn-cs"/>
                </a:defRPr>
              </a:lvl4pPr>
              <a:lvl5pPr marL="2150669" algn="l" defTabSz="1075334" rtl="0" eaLnBrk="1" latinLnBrk="0" hangingPunct="1">
                <a:defRPr kumimoji="1" sz="2117" kern="1200">
                  <a:solidFill>
                    <a:schemeClr val="dk1"/>
                  </a:solidFill>
                  <a:latin typeface="+mn-lt"/>
                  <a:ea typeface="+mn-ea"/>
                  <a:cs typeface="+mn-cs"/>
                </a:defRPr>
              </a:lvl5pPr>
              <a:lvl6pPr marL="2688336" algn="l" defTabSz="1075334" rtl="0" eaLnBrk="1" latinLnBrk="0" hangingPunct="1">
                <a:defRPr kumimoji="1" sz="2117" kern="1200">
                  <a:solidFill>
                    <a:schemeClr val="dk1"/>
                  </a:solidFill>
                  <a:latin typeface="+mn-lt"/>
                  <a:ea typeface="+mn-ea"/>
                  <a:cs typeface="+mn-cs"/>
                </a:defRPr>
              </a:lvl6pPr>
              <a:lvl7pPr marL="3226003" algn="l" defTabSz="1075334" rtl="0" eaLnBrk="1" latinLnBrk="0" hangingPunct="1">
                <a:defRPr kumimoji="1" sz="2117" kern="1200">
                  <a:solidFill>
                    <a:schemeClr val="dk1"/>
                  </a:solidFill>
                  <a:latin typeface="+mn-lt"/>
                  <a:ea typeface="+mn-ea"/>
                  <a:cs typeface="+mn-cs"/>
                </a:defRPr>
              </a:lvl7pPr>
              <a:lvl8pPr marL="3763670" algn="l" defTabSz="1075334" rtl="0" eaLnBrk="1" latinLnBrk="0" hangingPunct="1">
                <a:defRPr kumimoji="1" sz="2117" kern="1200">
                  <a:solidFill>
                    <a:schemeClr val="dk1"/>
                  </a:solidFill>
                  <a:latin typeface="+mn-lt"/>
                  <a:ea typeface="+mn-ea"/>
                  <a:cs typeface="+mn-cs"/>
                </a:defRPr>
              </a:lvl8pPr>
              <a:lvl9pPr marL="4301338" algn="l" defTabSz="1075334" rtl="0" eaLnBrk="1" latinLnBrk="0" hangingPunct="1">
                <a:defRPr kumimoji="1" sz="2117" kern="1200">
                  <a:solidFill>
                    <a:schemeClr val="dk1"/>
                  </a:solidFill>
                  <a:latin typeface="+mn-lt"/>
                  <a:ea typeface="+mn-ea"/>
                  <a:cs typeface="+mn-cs"/>
                </a:defRPr>
              </a:lvl9pPr>
            </a:lstStyle>
            <a:p>
              <a:pPr lvl="0"/>
              <a:endParaRPr lang="en-US" altLang="ja-JP" sz="1100" b="1" dirty="0" smtClean="0">
                <a:solidFill>
                  <a:prstClr val="black"/>
                </a:solidFill>
                <a:latin typeface="Meiryo UI" panose="020B0604030504040204" pitchFamily="50" charset="-128"/>
                <a:ea typeface="Meiryo UI" panose="020B0604030504040204" pitchFamily="50" charset="-128"/>
              </a:endParaRPr>
            </a:p>
          </p:txBody>
        </p:sp>
        <p:sp>
          <p:nvSpPr>
            <p:cNvPr id="31" name="角丸四角形 30"/>
            <p:cNvSpPr/>
            <p:nvPr/>
          </p:nvSpPr>
          <p:spPr>
            <a:xfrm>
              <a:off x="107504" y="836711"/>
              <a:ext cx="4320480" cy="2343779"/>
            </a:xfrm>
            <a:prstGeom prst="roundRect">
              <a:avLst>
                <a:gd name="adj" fmla="val 2711"/>
              </a:avLst>
            </a:prstGeom>
            <a:ln w="6350"/>
          </p:spPr>
          <p:style>
            <a:lnRef idx="2">
              <a:schemeClr val="dk1"/>
            </a:lnRef>
            <a:fillRef idx="1">
              <a:schemeClr val="lt1"/>
            </a:fillRef>
            <a:effectRef idx="0">
              <a:schemeClr val="dk1"/>
            </a:effectRef>
            <a:fontRef idx="minor">
              <a:schemeClr val="dk1"/>
            </a:fontRef>
          </p:style>
          <p:txBody>
            <a:bodyPr rtlCol="0" anchor="t"/>
            <a:lstStyle/>
            <a:p>
              <a:pPr algn="ctr"/>
              <a:endParaRPr lang="en-US" altLang="ja-JP" sz="1050" dirty="0" smtClean="0">
                <a:latin typeface="Meiryo UI" panose="020B0604030504040204" pitchFamily="50" charset="-128"/>
                <a:ea typeface="Meiryo UI" panose="020B0604030504040204" pitchFamily="50" charset="-128"/>
              </a:endParaRPr>
            </a:p>
            <a:p>
              <a:pPr>
                <a:lnSpc>
                  <a:spcPts val="1200"/>
                </a:lnSpc>
              </a:pPr>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2016</a:t>
              </a:r>
              <a:r>
                <a:rPr lang="ja-JP" altLang="en-US" sz="900" dirty="0" smtClean="0">
                  <a:latin typeface="Meiryo UI" panose="020B0604030504040204" pitchFamily="50" charset="-128"/>
                  <a:ea typeface="Meiryo UI" panose="020B0604030504040204" pitchFamily="50" charset="-128"/>
                </a:rPr>
                <a:t>年</a:t>
              </a:r>
              <a:r>
                <a:rPr lang="en-US" altLang="ja-JP" sz="900" dirty="0" smtClean="0">
                  <a:latin typeface="Meiryo UI" panose="020B0604030504040204" pitchFamily="50" charset="-128"/>
                  <a:ea typeface="Meiryo UI" panose="020B0604030504040204" pitchFamily="50" charset="-128"/>
                </a:rPr>
                <a:t>7</a:t>
              </a:r>
              <a:r>
                <a:rPr lang="ja-JP" altLang="en-US" sz="900" dirty="0" smtClean="0">
                  <a:latin typeface="Meiryo UI" panose="020B0604030504040204" pitchFamily="50" charset="-128"/>
                  <a:ea typeface="Meiryo UI" panose="020B0604030504040204" pitchFamily="50" charset="-128"/>
                </a:rPr>
                <a:t>月</a:t>
              </a:r>
              <a:r>
                <a:rPr lang="ja-JP" altLang="en-US" sz="900" dirty="0">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総合区概案作成</a:t>
              </a:r>
              <a:endParaRPr lang="ja-JP" altLang="en-US" sz="900" dirty="0">
                <a:latin typeface="Meiryo UI" panose="020B0604030504040204" pitchFamily="50" charset="-128"/>
                <a:ea typeface="Meiryo UI" panose="020B0604030504040204" pitchFamily="50" charset="-128"/>
              </a:endParaRPr>
            </a:p>
            <a:p>
              <a:pPr>
                <a:lnSpc>
                  <a:spcPts val="500"/>
                </a:lnSpc>
              </a:pPr>
              <a:endParaRPr lang="en-US" altLang="ja-JP" sz="900" dirty="0" smtClean="0">
                <a:latin typeface="Meiryo UI" panose="020B0604030504040204" pitchFamily="50" charset="-128"/>
                <a:ea typeface="Meiryo UI" panose="020B0604030504040204" pitchFamily="50" charset="-128"/>
              </a:endParaRPr>
            </a:p>
            <a:p>
              <a:pPr>
                <a:lnSpc>
                  <a:spcPts val="1200"/>
                </a:lnSpc>
              </a:pPr>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2016</a:t>
              </a:r>
              <a:r>
                <a:rPr lang="ja-JP" altLang="en-US" sz="900" dirty="0" smtClean="0">
                  <a:latin typeface="Meiryo UI" panose="020B0604030504040204" pitchFamily="50" charset="-128"/>
                  <a:ea typeface="Meiryo UI" panose="020B0604030504040204" pitchFamily="50" charset="-128"/>
                </a:rPr>
                <a:t>年</a:t>
              </a:r>
              <a:r>
                <a:rPr lang="en-US" altLang="ja-JP" sz="900" dirty="0" smtClean="0">
                  <a:latin typeface="Meiryo UI" panose="020B0604030504040204" pitchFamily="50" charset="-128"/>
                  <a:ea typeface="Meiryo UI" panose="020B0604030504040204" pitchFamily="50" charset="-128"/>
                </a:rPr>
                <a:t>8</a:t>
              </a:r>
              <a:r>
                <a:rPr lang="ja-JP" altLang="en-US" sz="900" dirty="0" smtClean="0">
                  <a:latin typeface="Meiryo UI" panose="020B0604030504040204" pitchFamily="50" charset="-128"/>
                  <a:ea typeface="Meiryo UI" panose="020B0604030504040204" pitchFamily="50" charset="-128"/>
                </a:rPr>
                <a:t>月</a:t>
              </a:r>
              <a:endParaRPr lang="en-US" altLang="ja-JP" sz="900" dirty="0" smtClean="0">
                <a:latin typeface="Meiryo UI" panose="020B0604030504040204" pitchFamily="50" charset="-128"/>
                <a:ea typeface="Meiryo UI" panose="020B0604030504040204" pitchFamily="50" charset="-128"/>
              </a:endParaRPr>
            </a:p>
            <a:p>
              <a:pPr>
                <a:lnSpc>
                  <a:spcPts val="1200"/>
                </a:lnSpc>
              </a:pPr>
              <a:r>
                <a:rPr lang="ja-JP" altLang="en-US" sz="900" dirty="0">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　</a:t>
              </a:r>
              <a:r>
                <a:rPr lang="en-US" altLang="ja-JP" sz="900" dirty="0" smtClean="0">
                  <a:latin typeface="Meiryo UI" panose="020B0604030504040204" pitchFamily="50" charset="-128"/>
                  <a:ea typeface="Meiryo UI" panose="020B0604030504040204" pitchFamily="50" charset="-128"/>
                </a:rPr>
                <a:t>~2017</a:t>
              </a:r>
              <a:r>
                <a:rPr lang="ja-JP" altLang="en-US" sz="900" dirty="0" smtClean="0">
                  <a:latin typeface="Meiryo UI" panose="020B0604030504040204" pitchFamily="50" charset="-128"/>
                  <a:ea typeface="Meiryo UI" panose="020B0604030504040204" pitchFamily="50" charset="-128"/>
                </a:rPr>
                <a:t>年</a:t>
              </a:r>
              <a:r>
                <a:rPr lang="en-US" altLang="ja-JP" sz="900" dirty="0" smtClean="0">
                  <a:latin typeface="Meiryo UI" panose="020B0604030504040204" pitchFamily="50" charset="-128"/>
                  <a:ea typeface="Meiryo UI" panose="020B0604030504040204" pitchFamily="50" charset="-128"/>
                </a:rPr>
                <a:t>1</a:t>
              </a:r>
              <a:r>
                <a:rPr lang="ja-JP" altLang="en-US" sz="900" dirty="0" smtClean="0">
                  <a:latin typeface="Meiryo UI" panose="020B0604030504040204" pitchFamily="50" charset="-128"/>
                  <a:ea typeface="Meiryo UI" panose="020B0604030504040204" pitchFamily="50" charset="-128"/>
                </a:rPr>
                <a:t>月　総合</a:t>
              </a:r>
              <a:r>
                <a:rPr lang="ja-JP" altLang="en-US" sz="900" dirty="0">
                  <a:latin typeface="Meiryo UI" panose="020B0604030504040204" pitchFamily="50" charset="-128"/>
                  <a:ea typeface="Meiryo UI" panose="020B0604030504040204" pitchFamily="50" charset="-128"/>
                </a:rPr>
                <a:t>区概案</a:t>
              </a:r>
              <a:r>
                <a:rPr lang="ja-JP" altLang="en-US" sz="900" dirty="0" smtClean="0">
                  <a:latin typeface="Meiryo UI" panose="020B0604030504040204" pitchFamily="50" charset="-128"/>
                  <a:ea typeface="Meiryo UI" panose="020B0604030504040204" pitchFamily="50" charset="-128"/>
                </a:rPr>
                <a:t>を、</a:t>
              </a:r>
              <a:r>
                <a:rPr lang="ja-JP" altLang="en-US" sz="900" dirty="0">
                  <a:latin typeface="Meiryo UI" panose="020B0604030504040204" pitchFamily="50" charset="-128"/>
                  <a:ea typeface="Meiryo UI" panose="020B0604030504040204" pitchFamily="50" charset="-128"/>
                </a:rPr>
                <a:t>各区</a:t>
              </a:r>
              <a:r>
                <a:rPr lang="ja-JP" altLang="en-US" sz="900" dirty="0" smtClean="0">
                  <a:latin typeface="Meiryo UI" panose="020B0604030504040204" pitchFamily="50" charset="-128"/>
                  <a:ea typeface="Meiryo UI" panose="020B0604030504040204" pitchFamily="50" charset="-128"/>
                </a:rPr>
                <a:t>で開催した意見募集・説明会で説明</a:t>
              </a:r>
              <a:endParaRPr lang="en-US" altLang="ja-JP" sz="900" dirty="0" smtClean="0">
                <a:latin typeface="Meiryo UI" panose="020B0604030504040204" pitchFamily="50" charset="-128"/>
                <a:ea typeface="Meiryo UI" panose="020B0604030504040204" pitchFamily="50" charset="-128"/>
              </a:endParaRPr>
            </a:p>
            <a:p>
              <a:pPr marL="1341438" indent="-1341438">
                <a:lnSpc>
                  <a:spcPts val="500"/>
                </a:lnSpc>
              </a:pPr>
              <a:endParaRPr lang="en-US" altLang="ja-JP" sz="900" dirty="0" smtClean="0">
                <a:latin typeface="Meiryo UI" panose="020B0604030504040204" pitchFamily="50" charset="-128"/>
                <a:ea typeface="Meiryo UI" panose="020B0604030504040204" pitchFamily="50" charset="-128"/>
              </a:endParaRPr>
            </a:p>
            <a:p>
              <a:pPr marL="1341438" indent="-1341438">
                <a:lnSpc>
                  <a:spcPts val="1200"/>
                </a:lnSpc>
              </a:pPr>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2017</a:t>
              </a:r>
              <a:r>
                <a:rPr lang="ja-JP" altLang="en-US" sz="900" dirty="0" smtClean="0">
                  <a:latin typeface="Meiryo UI" panose="020B0604030504040204" pitchFamily="50" charset="-128"/>
                  <a:ea typeface="Meiryo UI" panose="020B0604030504040204" pitchFamily="50" charset="-128"/>
                </a:rPr>
                <a:t>年</a:t>
              </a:r>
              <a:r>
                <a:rPr lang="en-US" altLang="ja-JP" sz="900" dirty="0" smtClean="0">
                  <a:latin typeface="Meiryo UI" panose="020B0604030504040204" pitchFamily="50" charset="-128"/>
                  <a:ea typeface="Meiryo UI" panose="020B0604030504040204" pitchFamily="50" charset="-128"/>
                </a:rPr>
                <a:t>2</a:t>
              </a:r>
              <a:r>
                <a:rPr lang="ja-JP" altLang="en-US" sz="900" dirty="0" smtClean="0">
                  <a:latin typeface="Meiryo UI" panose="020B0604030504040204" pitchFamily="50" charset="-128"/>
                  <a:ea typeface="Meiryo UI" panose="020B0604030504040204" pitchFamily="50" charset="-128"/>
                </a:rPr>
                <a:t>月　意見</a:t>
              </a:r>
              <a:r>
                <a:rPr lang="ja-JP" altLang="en-US" sz="900" dirty="0">
                  <a:latin typeface="Meiryo UI" panose="020B0604030504040204" pitchFamily="50" charset="-128"/>
                  <a:ea typeface="Meiryo UI" panose="020B0604030504040204" pitchFamily="50" charset="-128"/>
                </a:rPr>
                <a:t>募集・説明会での意見やこれまでの市会の意見を踏まえ</a:t>
              </a:r>
              <a:r>
                <a:rPr lang="ja-JP" altLang="en-US" sz="900" dirty="0" smtClean="0">
                  <a:latin typeface="Meiryo UI" panose="020B0604030504040204" pitchFamily="50" charset="-128"/>
                  <a:ea typeface="Meiryo UI" panose="020B0604030504040204" pitchFamily="50" charset="-128"/>
                </a:rPr>
                <a:t>、</a:t>
              </a:r>
              <a:endParaRPr lang="en-US" altLang="ja-JP" sz="900" dirty="0" smtClean="0">
                <a:latin typeface="Meiryo UI" panose="020B0604030504040204" pitchFamily="50" charset="-128"/>
                <a:ea typeface="Meiryo UI" panose="020B0604030504040204" pitchFamily="50" charset="-128"/>
              </a:endParaRPr>
            </a:p>
            <a:p>
              <a:pPr marL="1341438" indent="-1341438">
                <a:lnSpc>
                  <a:spcPts val="1200"/>
                </a:lnSpc>
              </a:pPr>
              <a:r>
                <a:rPr lang="ja-JP" altLang="en-US" sz="900" dirty="0">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　　　　　 </a:t>
              </a:r>
              <a:r>
                <a:rPr lang="ja-JP" altLang="en-US" sz="900" dirty="0">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総合</a:t>
              </a:r>
              <a:r>
                <a:rPr lang="ja-JP" altLang="en-US" sz="900" dirty="0">
                  <a:latin typeface="Meiryo UI" panose="020B0604030504040204" pitchFamily="50" charset="-128"/>
                  <a:ea typeface="Meiryo UI" panose="020B0604030504040204" pitchFamily="50" charset="-128"/>
                </a:rPr>
                <a:t>区が担う事務・区数の考え方を公表</a:t>
              </a:r>
              <a:endParaRPr lang="en-US" altLang="ja-JP" sz="900" dirty="0">
                <a:latin typeface="Meiryo UI" panose="020B0604030504040204" pitchFamily="50" charset="-128"/>
                <a:ea typeface="Meiryo UI" panose="020B0604030504040204" pitchFamily="50" charset="-128"/>
              </a:endParaRPr>
            </a:p>
            <a:p>
              <a:pPr>
                <a:lnSpc>
                  <a:spcPts val="1200"/>
                </a:lnSpc>
              </a:pPr>
              <a:r>
                <a:rPr lang="ja-JP" altLang="en-US" sz="900" dirty="0">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 （</a:t>
              </a:r>
              <a:r>
                <a:rPr lang="ja-JP" altLang="en-US" sz="900" dirty="0">
                  <a:latin typeface="Meiryo UI" panose="020B0604030504040204" pitchFamily="50" charset="-128"/>
                  <a:ea typeface="Meiryo UI" panose="020B0604030504040204" pitchFamily="50" charset="-128"/>
                </a:rPr>
                <a:t>一般市並みの事務・８区</a:t>
              </a:r>
              <a:r>
                <a:rPr lang="ja-JP" altLang="en-US" sz="900" dirty="0" smtClean="0">
                  <a:latin typeface="Meiryo UI" panose="020B0604030504040204" pitchFamily="50" charset="-128"/>
                  <a:ea typeface="Meiryo UI" panose="020B0604030504040204" pitchFamily="50" charset="-128"/>
                </a:rPr>
                <a:t>）</a:t>
              </a:r>
              <a:endParaRPr lang="en-US" altLang="ja-JP" sz="900" dirty="0" smtClean="0">
                <a:latin typeface="Meiryo UI" panose="020B0604030504040204" pitchFamily="50" charset="-128"/>
                <a:ea typeface="Meiryo UI" panose="020B0604030504040204" pitchFamily="50" charset="-128"/>
              </a:endParaRPr>
            </a:p>
            <a:p>
              <a:pPr>
                <a:lnSpc>
                  <a:spcPts val="500"/>
                </a:lnSpc>
              </a:pPr>
              <a:endParaRPr lang="en-US" altLang="ja-JP" sz="900" dirty="0">
                <a:latin typeface="Meiryo UI" panose="020B0604030504040204" pitchFamily="50" charset="-128"/>
                <a:ea typeface="Meiryo UI" panose="020B0604030504040204" pitchFamily="50" charset="-128"/>
              </a:endParaRPr>
            </a:p>
            <a:p>
              <a:pPr>
                <a:lnSpc>
                  <a:spcPts val="1200"/>
                </a:lnSpc>
              </a:pPr>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2017</a:t>
              </a:r>
              <a:r>
                <a:rPr lang="ja-JP" altLang="en-US" sz="900" dirty="0" smtClean="0">
                  <a:latin typeface="Meiryo UI" panose="020B0604030504040204" pitchFamily="50" charset="-128"/>
                  <a:ea typeface="Meiryo UI" panose="020B0604030504040204" pitchFamily="50" charset="-128"/>
                </a:rPr>
                <a:t>年</a:t>
              </a:r>
              <a:r>
                <a:rPr lang="en-US" altLang="ja-JP" sz="900" dirty="0">
                  <a:latin typeface="Meiryo UI" panose="020B0604030504040204" pitchFamily="50" charset="-128"/>
                  <a:ea typeface="Meiryo UI" panose="020B0604030504040204" pitchFamily="50" charset="-128"/>
                </a:rPr>
                <a:t>3</a:t>
              </a:r>
              <a:r>
                <a:rPr lang="ja-JP" altLang="en-US" sz="900" dirty="0">
                  <a:latin typeface="Meiryo UI" panose="020B0604030504040204" pitchFamily="50" charset="-128"/>
                  <a:ea typeface="Meiryo UI" panose="020B0604030504040204" pitchFamily="50" charset="-128"/>
                </a:rPr>
                <a:t>月　</a:t>
              </a:r>
              <a:r>
                <a:rPr lang="ja-JP" altLang="en-US" sz="900" dirty="0" smtClean="0">
                  <a:latin typeface="Meiryo UI" panose="020B0604030504040204" pitchFamily="50" charset="-128"/>
                  <a:ea typeface="Meiryo UI" panose="020B0604030504040204" pitchFamily="50" charset="-128"/>
                </a:rPr>
                <a:t>区長</a:t>
              </a:r>
              <a:r>
                <a:rPr lang="ja-JP" altLang="en-US" sz="900" dirty="0">
                  <a:latin typeface="Meiryo UI" panose="020B0604030504040204" pitchFamily="50" charset="-128"/>
                  <a:ea typeface="Meiryo UI" panose="020B0604030504040204" pitchFamily="50" charset="-128"/>
                </a:rPr>
                <a:t>会議での見解を踏まえ</a:t>
              </a:r>
              <a:r>
                <a:rPr lang="ja-JP" altLang="en-US" sz="900" dirty="0" smtClean="0">
                  <a:latin typeface="Meiryo UI" panose="020B0604030504040204" pitchFamily="50" charset="-128"/>
                  <a:ea typeface="Meiryo UI" panose="020B0604030504040204" pitchFamily="50" charset="-128"/>
                </a:rPr>
                <a:t>、区割り案を</a:t>
              </a:r>
              <a:r>
                <a:rPr lang="ja-JP" altLang="en-US" sz="900" dirty="0">
                  <a:latin typeface="Meiryo UI" panose="020B0604030504040204" pitchFamily="50" charset="-128"/>
                  <a:ea typeface="Meiryo UI" panose="020B0604030504040204" pitchFamily="50" charset="-128"/>
                </a:rPr>
                <a:t>作成</a:t>
              </a:r>
              <a:endParaRPr lang="en-US" altLang="ja-JP" sz="900" dirty="0">
                <a:latin typeface="Meiryo UI" panose="020B0604030504040204" pitchFamily="50" charset="-128"/>
                <a:ea typeface="Meiryo UI" panose="020B0604030504040204" pitchFamily="50" charset="-128"/>
              </a:endParaRPr>
            </a:p>
            <a:p>
              <a:pPr>
                <a:lnSpc>
                  <a:spcPts val="500"/>
                </a:lnSpc>
              </a:pPr>
              <a:endParaRPr lang="en-US" altLang="ja-JP" sz="900" dirty="0" smtClean="0">
                <a:latin typeface="Meiryo UI" panose="020B0604030504040204" pitchFamily="50" charset="-128"/>
                <a:ea typeface="Meiryo UI" panose="020B0604030504040204" pitchFamily="50" charset="-128"/>
              </a:endParaRPr>
            </a:p>
            <a:p>
              <a:pPr>
                <a:lnSpc>
                  <a:spcPts val="1200"/>
                </a:lnSpc>
              </a:pPr>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2017</a:t>
              </a:r>
              <a:r>
                <a:rPr lang="ja-JP" altLang="en-US" sz="900" dirty="0" smtClean="0">
                  <a:latin typeface="Meiryo UI" panose="020B0604030504040204" pitchFamily="50" charset="-128"/>
                  <a:ea typeface="Meiryo UI" panose="020B0604030504040204" pitchFamily="50" charset="-128"/>
                </a:rPr>
                <a:t>年</a:t>
              </a:r>
              <a:r>
                <a:rPr lang="en-US" altLang="ja-JP" sz="900" dirty="0">
                  <a:latin typeface="Meiryo UI" panose="020B0604030504040204" pitchFamily="50" charset="-128"/>
                  <a:ea typeface="Meiryo UI" panose="020B0604030504040204" pitchFamily="50" charset="-128"/>
                </a:rPr>
                <a:t>8</a:t>
              </a:r>
              <a:r>
                <a:rPr lang="ja-JP" altLang="en-US" sz="900" dirty="0" smtClean="0">
                  <a:latin typeface="Meiryo UI" panose="020B0604030504040204" pitchFamily="50" charset="-128"/>
                  <a:ea typeface="Meiryo UI" panose="020B0604030504040204" pitchFamily="50" charset="-128"/>
                </a:rPr>
                <a:t>月　市</a:t>
              </a:r>
              <a:r>
                <a:rPr lang="ja-JP" altLang="en-US" sz="900" dirty="0">
                  <a:latin typeface="Meiryo UI" panose="020B0604030504040204" pitchFamily="50" charset="-128"/>
                  <a:ea typeface="Meiryo UI" panose="020B0604030504040204" pitchFamily="50" charset="-128"/>
                </a:rPr>
                <a:t>戦略会議において、総合区素案を</a:t>
              </a:r>
              <a:r>
                <a:rPr lang="ja-JP" altLang="en-US" sz="900" dirty="0" smtClean="0">
                  <a:latin typeface="Meiryo UI" panose="020B0604030504040204" pitchFamily="50" charset="-128"/>
                  <a:ea typeface="Meiryo UI" panose="020B0604030504040204" pitchFamily="50" charset="-128"/>
                </a:rPr>
                <a:t>決定</a:t>
              </a:r>
              <a:endParaRPr lang="en-US" altLang="ja-JP" sz="900" dirty="0" smtClean="0">
                <a:latin typeface="Meiryo UI" panose="020B0604030504040204" pitchFamily="50" charset="-128"/>
                <a:ea typeface="Meiryo UI" panose="020B0604030504040204" pitchFamily="50" charset="-128"/>
              </a:endParaRPr>
            </a:p>
            <a:p>
              <a:pPr>
                <a:lnSpc>
                  <a:spcPts val="500"/>
                </a:lnSpc>
              </a:pPr>
              <a:endParaRPr lang="en-US" altLang="ja-JP" sz="900" dirty="0">
                <a:latin typeface="Meiryo UI" panose="020B0604030504040204" pitchFamily="50" charset="-128"/>
                <a:ea typeface="Meiryo UI" panose="020B0604030504040204" pitchFamily="50" charset="-128"/>
              </a:endParaRPr>
            </a:p>
            <a:p>
              <a:pPr>
                <a:lnSpc>
                  <a:spcPts val="1200"/>
                </a:lnSpc>
              </a:pPr>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2017</a:t>
              </a:r>
              <a:r>
                <a:rPr lang="ja-JP" altLang="en-US" sz="900" dirty="0" smtClean="0">
                  <a:latin typeface="Meiryo UI" panose="020B0604030504040204" pitchFamily="50" charset="-128"/>
                  <a:ea typeface="Meiryo UI" panose="020B0604030504040204" pitchFamily="50" charset="-128"/>
                </a:rPr>
                <a:t>年</a:t>
              </a:r>
              <a:r>
                <a:rPr lang="en-US" altLang="ja-JP" sz="900" dirty="0" smtClean="0">
                  <a:latin typeface="Meiryo UI" panose="020B0604030504040204" pitchFamily="50" charset="-128"/>
                  <a:ea typeface="Meiryo UI" panose="020B0604030504040204" pitchFamily="50" charset="-128"/>
                </a:rPr>
                <a:t>11</a:t>
              </a:r>
              <a:r>
                <a:rPr lang="ja-JP" altLang="en-US" sz="900" dirty="0" smtClean="0">
                  <a:latin typeface="Meiryo UI" panose="020B0604030504040204" pitchFamily="50" charset="-128"/>
                  <a:ea typeface="Meiryo UI" panose="020B0604030504040204" pitchFamily="50" charset="-128"/>
                </a:rPr>
                <a:t>月</a:t>
              </a:r>
              <a:endParaRPr lang="en-US" altLang="ja-JP" sz="900" dirty="0" smtClean="0">
                <a:latin typeface="Meiryo UI" panose="020B0604030504040204" pitchFamily="50" charset="-128"/>
                <a:ea typeface="Meiryo UI" panose="020B0604030504040204" pitchFamily="50" charset="-128"/>
              </a:endParaRPr>
            </a:p>
            <a:p>
              <a:pPr>
                <a:lnSpc>
                  <a:spcPts val="1200"/>
                </a:lnSpc>
              </a:pPr>
              <a:r>
                <a:rPr lang="ja-JP" altLang="en-US" sz="900" dirty="0">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　　　　　</a:t>
              </a:r>
              <a:r>
                <a:rPr lang="en-US" altLang="ja-JP" sz="900" dirty="0" smtClean="0">
                  <a:latin typeface="Meiryo UI" panose="020B0604030504040204" pitchFamily="50" charset="-128"/>
                  <a:ea typeface="Meiryo UI" panose="020B0604030504040204" pitchFamily="50" charset="-128"/>
                </a:rPr>
                <a:t>~12</a:t>
              </a:r>
              <a:r>
                <a:rPr lang="ja-JP" altLang="en-US" sz="900" dirty="0" smtClean="0">
                  <a:latin typeface="Meiryo UI" panose="020B0604030504040204" pitchFamily="50" charset="-128"/>
                  <a:ea typeface="Meiryo UI" panose="020B0604030504040204" pitchFamily="50" charset="-128"/>
                </a:rPr>
                <a:t>月　総合区素案に関する住民説明会の開催</a:t>
              </a:r>
              <a:endParaRPr lang="en-US" altLang="ja-JP" sz="900" dirty="0" smtClean="0">
                <a:latin typeface="Meiryo UI" panose="020B0604030504040204" pitchFamily="50" charset="-128"/>
                <a:ea typeface="Meiryo UI" panose="020B0604030504040204" pitchFamily="50" charset="-128"/>
              </a:endParaRPr>
            </a:p>
          </p:txBody>
        </p:sp>
        <p:sp>
          <p:nvSpPr>
            <p:cNvPr id="32" name="角丸四角形 31"/>
            <p:cNvSpPr/>
            <p:nvPr/>
          </p:nvSpPr>
          <p:spPr>
            <a:xfrm>
              <a:off x="4644008" y="836711"/>
              <a:ext cx="4392488" cy="2343779"/>
            </a:xfrm>
            <a:prstGeom prst="roundRect">
              <a:avLst>
                <a:gd name="adj" fmla="val 2962"/>
              </a:avLst>
            </a:prstGeom>
            <a:ln w="6350"/>
          </p:spPr>
          <p:style>
            <a:lnRef idx="2">
              <a:schemeClr val="dk1"/>
            </a:lnRef>
            <a:fillRef idx="1">
              <a:schemeClr val="lt1"/>
            </a:fillRef>
            <a:effectRef idx="0">
              <a:schemeClr val="dk1"/>
            </a:effectRef>
            <a:fontRef idx="minor">
              <a:schemeClr val="dk1"/>
            </a:fontRef>
          </p:style>
          <p:txBody>
            <a:bodyPr rtlCol="0" anchor="t"/>
            <a:lstStyle/>
            <a:p>
              <a:pPr algn="ctr"/>
              <a:endParaRPr kumimoji="1" lang="en-US" altLang="ja-JP" sz="1050" b="1" dirty="0" smtClean="0">
                <a:latin typeface="Meiryo UI" panose="020B0604030504040204" pitchFamily="50" charset="-128"/>
                <a:ea typeface="Meiryo UI" panose="020B0604030504040204" pitchFamily="50" charset="-128"/>
              </a:endParaRPr>
            </a:p>
            <a:p>
              <a:pPr lvl="0">
                <a:lnSpc>
                  <a:spcPts val="1200"/>
                </a:lnSpc>
              </a:pPr>
              <a:r>
                <a:rPr lang="ja-JP" altLang="en-US" sz="900" dirty="0" smtClean="0">
                  <a:solidFill>
                    <a:prstClr val="black"/>
                  </a:solidFill>
                  <a:latin typeface="Meiryo UI" panose="020B0604030504040204" pitchFamily="50" charset="-128"/>
                  <a:ea typeface="Meiryo UI" panose="020B0604030504040204" pitchFamily="50" charset="-128"/>
                </a:rPr>
                <a:t>■</a:t>
              </a:r>
              <a:r>
                <a:rPr lang="en-US" altLang="ja-JP" sz="900" dirty="0" smtClean="0">
                  <a:solidFill>
                    <a:prstClr val="black"/>
                  </a:solidFill>
                  <a:latin typeface="Meiryo UI" panose="020B0604030504040204" pitchFamily="50" charset="-128"/>
                  <a:ea typeface="Meiryo UI" panose="020B0604030504040204" pitchFamily="50" charset="-128"/>
                </a:rPr>
                <a:t>2017</a:t>
              </a:r>
              <a:r>
                <a:rPr lang="ja-JP" altLang="en-US" sz="900" dirty="0" smtClean="0">
                  <a:solidFill>
                    <a:prstClr val="black"/>
                  </a:solidFill>
                  <a:latin typeface="Meiryo UI" panose="020B0604030504040204" pitchFamily="50" charset="-128"/>
                  <a:ea typeface="Meiryo UI" panose="020B0604030504040204" pitchFamily="50" charset="-128"/>
                </a:rPr>
                <a:t>年</a:t>
              </a:r>
              <a:r>
                <a:rPr lang="en-US" altLang="ja-JP" sz="900" dirty="0">
                  <a:solidFill>
                    <a:prstClr val="black"/>
                  </a:solidFill>
                  <a:latin typeface="Meiryo UI" panose="020B0604030504040204" pitchFamily="50" charset="-128"/>
                  <a:ea typeface="Meiryo UI" panose="020B0604030504040204" pitchFamily="50" charset="-128"/>
                </a:rPr>
                <a:t>5</a:t>
              </a:r>
              <a:r>
                <a:rPr lang="ja-JP" altLang="en-US" sz="900" dirty="0">
                  <a:solidFill>
                    <a:prstClr val="black"/>
                  </a:solidFill>
                  <a:latin typeface="Meiryo UI" panose="020B0604030504040204" pitchFamily="50" charset="-128"/>
                  <a:ea typeface="Meiryo UI" panose="020B0604030504040204" pitchFamily="50" charset="-128"/>
                </a:rPr>
                <a:t>・</a:t>
              </a:r>
              <a:r>
                <a:rPr lang="en-US" altLang="ja-JP" sz="900" dirty="0">
                  <a:solidFill>
                    <a:prstClr val="black"/>
                  </a:solidFill>
                  <a:latin typeface="Meiryo UI" panose="020B0604030504040204" pitchFamily="50" charset="-128"/>
                  <a:ea typeface="Meiryo UI" panose="020B0604030504040204" pitchFamily="50" charset="-128"/>
                </a:rPr>
                <a:t>6</a:t>
              </a:r>
              <a:r>
                <a:rPr lang="ja-JP" altLang="en-US" sz="900" dirty="0">
                  <a:solidFill>
                    <a:prstClr val="black"/>
                  </a:solidFill>
                  <a:latin typeface="Meiryo UI" panose="020B0604030504040204" pitchFamily="50" charset="-128"/>
                  <a:ea typeface="Meiryo UI" panose="020B0604030504040204" pitchFamily="50" charset="-128"/>
                </a:rPr>
                <a:t>月　府市両議会　協議会設置議案を</a:t>
              </a:r>
              <a:r>
                <a:rPr lang="ja-JP" altLang="en-US" sz="900" dirty="0" smtClean="0">
                  <a:solidFill>
                    <a:prstClr val="black"/>
                  </a:solidFill>
                  <a:latin typeface="Meiryo UI" panose="020B0604030504040204" pitchFamily="50" charset="-128"/>
                  <a:ea typeface="Meiryo UI" panose="020B0604030504040204" pitchFamily="50" charset="-128"/>
                </a:rPr>
                <a:t>可決</a:t>
              </a:r>
              <a:endParaRPr lang="en-US" altLang="ja-JP" sz="900" dirty="0">
                <a:solidFill>
                  <a:prstClr val="black"/>
                </a:solidFill>
                <a:latin typeface="Meiryo UI" panose="020B0604030504040204" pitchFamily="50" charset="-128"/>
                <a:ea typeface="Meiryo UI" panose="020B0604030504040204" pitchFamily="50" charset="-128"/>
              </a:endParaRPr>
            </a:p>
            <a:p>
              <a:pPr lvl="0">
                <a:lnSpc>
                  <a:spcPts val="900"/>
                </a:lnSpc>
              </a:pPr>
              <a:r>
                <a:rPr lang="ja-JP" altLang="en-US" sz="900" dirty="0" smtClean="0">
                  <a:solidFill>
                    <a:prstClr val="black"/>
                  </a:solidFill>
                  <a:latin typeface="Meiryo UI" panose="020B0604030504040204" pitchFamily="50" charset="-128"/>
                  <a:ea typeface="Meiryo UI" panose="020B0604030504040204" pitchFamily="50" charset="-128"/>
                </a:rPr>
                <a:t>　</a:t>
              </a:r>
              <a:endParaRPr lang="en-US" altLang="ja-JP" sz="900" dirty="0" smtClean="0">
                <a:solidFill>
                  <a:prstClr val="black"/>
                </a:solidFill>
                <a:latin typeface="Meiryo UI" panose="020B0604030504040204" pitchFamily="50" charset="-128"/>
                <a:ea typeface="Meiryo UI" panose="020B0604030504040204" pitchFamily="50" charset="-128"/>
              </a:endParaRPr>
            </a:p>
            <a:p>
              <a:pPr>
                <a:lnSpc>
                  <a:spcPts val="1200"/>
                </a:lnSpc>
              </a:pPr>
              <a:r>
                <a:rPr lang="ja-JP" altLang="en-US" sz="900" dirty="0" smtClean="0">
                  <a:solidFill>
                    <a:prstClr val="black"/>
                  </a:solidFill>
                  <a:latin typeface="Meiryo UI" panose="020B0604030504040204" pitchFamily="50" charset="-128"/>
                  <a:ea typeface="Meiryo UI" panose="020B0604030504040204" pitchFamily="50" charset="-128"/>
                </a:rPr>
                <a:t>■</a:t>
              </a:r>
              <a:r>
                <a:rPr lang="en-US" altLang="ja-JP" sz="900" dirty="0" smtClean="0">
                  <a:solidFill>
                    <a:prstClr val="black"/>
                  </a:solidFill>
                  <a:latin typeface="Meiryo UI" panose="020B0604030504040204" pitchFamily="50" charset="-128"/>
                  <a:ea typeface="Meiryo UI" panose="020B0604030504040204" pitchFamily="50" charset="-128"/>
                </a:rPr>
                <a:t>2017</a:t>
              </a:r>
              <a:r>
                <a:rPr lang="ja-JP" altLang="en-US" sz="900" dirty="0" smtClean="0">
                  <a:solidFill>
                    <a:prstClr val="black"/>
                  </a:solidFill>
                  <a:latin typeface="Meiryo UI" panose="020B0604030504040204" pitchFamily="50" charset="-128"/>
                  <a:ea typeface="Meiryo UI" panose="020B0604030504040204" pitchFamily="50" charset="-128"/>
                </a:rPr>
                <a:t>年</a:t>
              </a:r>
              <a:r>
                <a:rPr lang="en-US" altLang="ja-JP" sz="900" dirty="0">
                  <a:solidFill>
                    <a:prstClr val="black"/>
                  </a:solidFill>
                  <a:latin typeface="Meiryo UI" panose="020B0604030504040204" pitchFamily="50" charset="-128"/>
                  <a:ea typeface="Meiryo UI" panose="020B0604030504040204" pitchFamily="50" charset="-128"/>
                </a:rPr>
                <a:t>6</a:t>
              </a:r>
              <a:r>
                <a:rPr lang="ja-JP" altLang="en-US" sz="900" dirty="0">
                  <a:solidFill>
                    <a:prstClr val="black"/>
                  </a:solidFill>
                  <a:latin typeface="Meiryo UI" panose="020B0604030504040204" pitchFamily="50" charset="-128"/>
                  <a:ea typeface="Meiryo UI" panose="020B0604030504040204" pitchFamily="50" charset="-128"/>
                </a:rPr>
                <a:t>月　第１回 </a:t>
              </a:r>
              <a:r>
                <a:rPr lang="zh-TW" altLang="en-US" sz="900" dirty="0">
                  <a:solidFill>
                    <a:prstClr val="black"/>
                  </a:solidFill>
                  <a:latin typeface="Meiryo UI" panose="020B0604030504040204" pitchFamily="50" charset="-128"/>
                  <a:ea typeface="Meiryo UI" panose="020B0604030504040204" pitchFamily="50" charset="-128"/>
                </a:rPr>
                <a:t>大都市制度（特別区設置）協議会</a:t>
              </a:r>
              <a:r>
                <a:rPr lang="ja-JP" altLang="en-US" sz="900" dirty="0">
                  <a:solidFill>
                    <a:prstClr val="black"/>
                  </a:solidFill>
                  <a:latin typeface="Meiryo UI" panose="020B0604030504040204" pitchFamily="50" charset="-128"/>
                  <a:ea typeface="Meiryo UI" panose="020B0604030504040204" pitchFamily="50" charset="-128"/>
                </a:rPr>
                <a:t>を</a:t>
              </a:r>
              <a:r>
                <a:rPr lang="ja-JP" altLang="en-US" sz="900" dirty="0" smtClean="0">
                  <a:solidFill>
                    <a:prstClr val="black"/>
                  </a:solidFill>
                  <a:latin typeface="Meiryo UI" panose="020B0604030504040204" pitchFamily="50" charset="-128"/>
                  <a:ea typeface="Meiryo UI" panose="020B0604030504040204" pitchFamily="50" charset="-128"/>
                </a:rPr>
                <a:t>開催</a:t>
              </a:r>
              <a:endParaRPr lang="en-US" altLang="ja-JP" sz="900" dirty="0" smtClean="0">
                <a:solidFill>
                  <a:prstClr val="black"/>
                </a:solidFill>
                <a:latin typeface="Meiryo UI" panose="020B0604030504040204" pitchFamily="50" charset="-128"/>
                <a:ea typeface="Meiryo UI" panose="020B0604030504040204" pitchFamily="50" charset="-128"/>
              </a:endParaRPr>
            </a:p>
            <a:p>
              <a:pPr>
                <a:lnSpc>
                  <a:spcPts val="1200"/>
                </a:lnSpc>
              </a:pPr>
              <a:r>
                <a:rPr lang="ja-JP" altLang="en-US" sz="900" dirty="0" smtClean="0">
                  <a:solidFill>
                    <a:prstClr val="black"/>
                  </a:solidFill>
                  <a:latin typeface="Meiryo UI" panose="020B0604030504040204" pitchFamily="50" charset="-128"/>
                  <a:ea typeface="Meiryo UI" panose="020B0604030504040204" pitchFamily="50" charset="-128"/>
                </a:rPr>
                <a:t>　</a:t>
              </a:r>
              <a:r>
                <a:rPr lang="en-US" altLang="ja-JP" sz="900" dirty="0" smtClean="0">
                  <a:solidFill>
                    <a:prstClr val="black"/>
                  </a:solidFill>
                  <a:latin typeface="Meiryo UI" panose="020B0604030504040204" pitchFamily="50" charset="-128"/>
                  <a:ea typeface="Meiryo UI" panose="020B0604030504040204" pitchFamily="50" charset="-128"/>
                </a:rPr>
                <a:t>    〔</a:t>
              </a:r>
              <a:r>
                <a:rPr lang="ja-JP" altLang="en-US" sz="900" dirty="0" smtClean="0">
                  <a:solidFill>
                    <a:prstClr val="black"/>
                  </a:solidFill>
                  <a:latin typeface="Meiryo UI" panose="020B0604030504040204" pitchFamily="50" charset="-128"/>
                  <a:ea typeface="Meiryo UI" panose="020B0604030504040204" pitchFamily="50" charset="-128"/>
                </a:rPr>
                <a:t>市長指示</a:t>
              </a:r>
              <a:r>
                <a:rPr lang="en-US" altLang="ja-JP" sz="900" dirty="0" smtClean="0">
                  <a:solidFill>
                    <a:prstClr val="black"/>
                  </a:solidFill>
                  <a:latin typeface="Meiryo UI" panose="020B0604030504040204" pitchFamily="50" charset="-128"/>
                  <a:ea typeface="Meiryo UI" panose="020B0604030504040204" pitchFamily="50" charset="-128"/>
                </a:rPr>
                <a:t>〕</a:t>
              </a:r>
              <a:r>
                <a:rPr lang="ja-JP" altLang="en-US" sz="900" dirty="0" smtClean="0">
                  <a:solidFill>
                    <a:prstClr val="black"/>
                  </a:solidFill>
                  <a:latin typeface="Meiryo UI" panose="020B0604030504040204" pitchFamily="50" charset="-128"/>
                  <a:ea typeface="Meiryo UI" panose="020B0604030504040204" pitchFamily="50" charset="-128"/>
                </a:rPr>
                <a:t> </a:t>
              </a:r>
              <a:r>
                <a:rPr lang="ja-JP" altLang="en-US" sz="900" dirty="0">
                  <a:solidFill>
                    <a:prstClr val="black"/>
                  </a:solidFill>
                  <a:latin typeface="Meiryo UI" panose="020B0604030504040204" pitchFamily="50" charset="-128"/>
                  <a:ea typeface="Meiryo UI" panose="020B0604030504040204" pitchFamily="50" charset="-128"/>
                </a:rPr>
                <a:t>特別</a:t>
              </a:r>
              <a:r>
                <a:rPr lang="ja-JP" altLang="en-US" sz="900" dirty="0" smtClean="0">
                  <a:solidFill>
                    <a:prstClr val="black"/>
                  </a:solidFill>
                  <a:latin typeface="Meiryo UI" panose="020B0604030504040204" pitchFamily="50" charset="-128"/>
                  <a:ea typeface="Meiryo UI" panose="020B0604030504040204" pitchFamily="50" charset="-128"/>
                </a:rPr>
                <a:t>区が担う</a:t>
              </a:r>
              <a:r>
                <a:rPr lang="ja-JP" altLang="en-US" sz="900" dirty="0">
                  <a:solidFill>
                    <a:prstClr val="black"/>
                  </a:solidFill>
                  <a:latin typeface="Meiryo UI" panose="020B0604030504040204" pitchFamily="50" charset="-128"/>
                  <a:ea typeface="Meiryo UI" panose="020B0604030504040204" pitchFamily="50" charset="-128"/>
                </a:rPr>
                <a:t>事務は中核市並みとし、４区と６区で素案を</a:t>
              </a:r>
              <a:r>
                <a:rPr lang="ja-JP" altLang="en-US" sz="900" dirty="0" smtClean="0">
                  <a:solidFill>
                    <a:prstClr val="black"/>
                  </a:solidFill>
                  <a:latin typeface="Meiryo UI" panose="020B0604030504040204" pitchFamily="50" charset="-128"/>
                  <a:ea typeface="Meiryo UI" panose="020B0604030504040204" pitchFamily="50" charset="-128"/>
                </a:rPr>
                <a:t>作成</a:t>
              </a:r>
              <a:endParaRPr lang="en-US" altLang="ja-JP" sz="900" dirty="0" smtClean="0">
                <a:solidFill>
                  <a:prstClr val="black"/>
                </a:solidFill>
                <a:latin typeface="Meiryo UI" panose="020B0604030504040204" pitchFamily="50" charset="-128"/>
                <a:ea typeface="Meiryo UI" panose="020B0604030504040204" pitchFamily="50" charset="-128"/>
              </a:endParaRPr>
            </a:p>
            <a:p>
              <a:pPr>
                <a:lnSpc>
                  <a:spcPts val="900"/>
                </a:lnSpc>
              </a:pPr>
              <a:endParaRPr lang="en-US" altLang="ja-JP" sz="900" dirty="0" smtClean="0">
                <a:solidFill>
                  <a:prstClr val="black"/>
                </a:solidFill>
                <a:latin typeface="Meiryo UI" panose="020B0604030504040204" pitchFamily="50" charset="-128"/>
                <a:ea typeface="Meiryo UI" panose="020B0604030504040204" pitchFamily="50" charset="-128"/>
              </a:endParaRPr>
            </a:p>
            <a:p>
              <a:pPr indent="-896938">
                <a:lnSpc>
                  <a:spcPts val="1200"/>
                </a:lnSpc>
              </a:pPr>
              <a:r>
                <a:rPr lang="ja-JP" altLang="en-US" sz="900" dirty="0" smtClean="0">
                  <a:solidFill>
                    <a:prstClr val="black"/>
                  </a:solidFill>
                  <a:latin typeface="Meiryo UI" panose="020B0604030504040204" pitchFamily="50" charset="-128"/>
                  <a:ea typeface="Meiryo UI" panose="020B0604030504040204" pitchFamily="50" charset="-128"/>
                </a:rPr>
                <a:t>■</a:t>
              </a:r>
              <a:r>
                <a:rPr lang="en-US" altLang="ja-JP" sz="900" dirty="0" smtClean="0">
                  <a:solidFill>
                    <a:prstClr val="black"/>
                  </a:solidFill>
                  <a:latin typeface="Meiryo UI" panose="020B0604030504040204" pitchFamily="50" charset="-128"/>
                  <a:ea typeface="Meiryo UI" panose="020B0604030504040204" pitchFamily="50" charset="-128"/>
                </a:rPr>
                <a:t>2017</a:t>
              </a:r>
              <a:r>
                <a:rPr lang="ja-JP" altLang="en-US" sz="900" dirty="0" smtClean="0">
                  <a:solidFill>
                    <a:prstClr val="black"/>
                  </a:solidFill>
                  <a:latin typeface="Meiryo UI" panose="020B0604030504040204" pitchFamily="50" charset="-128"/>
                  <a:ea typeface="Meiryo UI" panose="020B0604030504040204" pitchFamily="50" charset="-128"/>
                </a:rPr>
                <a:t>年</a:t>
              </a:r>
              <a:r>
                <a:rPr lang="en-US" altLang="ja-JP" sz="900" dirty="0" smtClean="0">
                  <a:solidFill>
                    <a:prstClr val="black"/>
                  </a:solidFill>
                  <a:latin typeface="Meiryo UI" panose="020B0604030504040204" pitchFamily="50" charset="-128"/>
                  <a:ea typeface="Meiryo UI" panose="020B0604030504040204" pitchFamily="50" charset="-128"/>
                </a:rPr>
                <a:t>8</a:t>
              </a:r>
              <a:r>
                <a:rPr lang="ja-JP" altLang="en-US" sz="900" dirty="0" smtClean="0">
                  <a:solidFill>
                    <a:prstClr val="black"/>
                  </a:solidFill>
                  <a:latin typeface="Meiryo UI" panose="020B0604030504040204" pitchFamily="50" charset="-128"/>
                  <a:ea typeface="Meiryo UI" panose="020B0604030504040204" pitchFamily="50" charset="-128"/>
                </a:rPr>
                <a:t>月</a:t>
              </a:r>
              <a:r>
                <a:rPr lang="ja-JP" altLang="en-US" sz="900" dirty="0">
                  <a:solidFill>
                    <a:prstClr val="black"/>
                  </a:solidFill>
                  <a:latin typeface="Meiryo UI" panose="020B0604030504040204" pitchFamily="50" charset="-128"/>
                  <a:ea typeface="Meiryo UI" panose="020B0604030504040204" pitchFamily="50" charset="-128"/>
                </a:rPr>
                <a:t>　</a:t>
              </a:r>
              <a:r>
                <a:rPr lang="ja-JP" altLang="en-US" sz="900" dirty="0" smtClean="0">
                  <a:solidFill>
                    <a:prstClr val="black"/>
                  </a:solidFill>
                  <a:latin typeface="Meiryo UI" panose="020B0604030504040204" pitchFamily="50" charset="-128"/>
                  <a:ea typeface="Meiryo UI" panose="020B0604030504040204" pitchFamily="50" charset="-128"/>
                </a:rPr>
                <a:t>区長会議の</a:t>
              </a:r>
              <a:r>
                <a:rPr lang="ja-JP" altLang="en-US" sz="900" dirty="0">
                  <a:solidFill>
                    <a:prstClr val="black"/>
                  </a:solidFill>
                  <a:latin typeface="Meiryo UI" panose="020B0604030504040204" pitchFamily="50" charset="-128"/>
                  <a:ea typeface="Meiryo UI" panose="020B0604030504040204" pitchFamily="50" charset="-128"/>
                </a:rPr>
                <a:t>見解</a:t>
              </a:r>
              <a:r>
                <a:rPr lang="ja-JP" altLang="en-US" sz="900" dirty="0" smtClean="0">
                  <a:solidFill>
                    <a:prstClr val="black"/>
                  </a:solidFill>
                  <a:latin typeface="Meiryo UI" panose="020B0604030504040204" pitchFamily="50" charset="-128"/>
                  <a:ea typeface="Meiryo UI" panose="020B0604030504040204" pitchFamily="50" charset="-128"/>
                </a:rPr>
                <a:t>を踏まえ、素案作成のベースとなる４区</a:t>
              </a:r>
              <a:r>
                <a:rPr lang="ja-JP" altLang="en-US" sz="900" dirty="0">
                  <a:solidFill>
                    <a:prstClr val="black"/>
                  </a:solidFill>
                  <a:latin typeface="Meiryo UI" panose="020B0604030504040204" pitchFamily="50" charset="-128"/>
                  <a:ea typeface="Meiryo UI" panose="020B0604030504040204" pitchFamily="50" charset="-128"/>
                </a:rPr>
                <a:t>・</a:t>
              </a:r>
              <a:r>
                <a:rPr lang="ja-JP" altLang="en-US" sz="900" dirty="0" smtClean="0">
                  <a:solidFill>
                    <a:prstClr val="black"/>
                  </a:solidFill>
                  <a:latin typeface="Meiryo UI" panose="020B0604030504040204" pitchFamily="50" charset="-128"/>
                  <a:ea typeface="Meiryo UI" panose="020B0604030504040204" pitchFamily="50" charset="-128"/>
                </a:rPr>
                <a:t>６区各２案</a:t>
              </a:r>
              <a:endParaRPr lang="en-US" altLang="ja-JP" sz="900" dirty="0" smtClean="0">
                <a:solidFill>
                  <a:prstClr val="black"/>
                </a:solidFill>
                <a:latin typeface="Meiryo UI" panose="020B0604030504040204" pitchFamily="50" charset="-128"/>
                <a:ea typeface="Meiryo UI" panose="020B0604030504040204" pitchFamily="50" charset="-128"/>
              </a:endParaRPr>
            </a:p>
            <a:p>
              <a:pPr indent="-896938">
                <a:lnSpc>
                  <a:spcPts val="1200"/>
                </a:lnSpc>
              </a:pPr>
              <a:r>
                <a:rPr lang="ja-JP" altLang="en-US" sz="900" dirty="0">
                  <a:solidFill>
                    <a:prstClr val="black"/>
                  </a:solidFill>
                  <a:latin typeface="Meiryo UI" panose="020B0604030504040204" pitchFamily="50" charset="-128"/>
                  <a:ea typeface="Meiryo UI" panose="020B0604030504040204" pitchFamily="50" charset="-128"/>
                </a:rPr>
                <a:t>　</a:t>
              </a:r>
              <a:r>
                <a:rPr lang="ja-JP" altLang="en-US" sz="900" dirty="0" smtClean="0">
                  <a:solidFill>
                    <a:prstClr val="black"/>
                  </a:solidFill>
                  <a:latin typeface="Meiryo UI" panose="020B0604030504040204" pitchFamily="50" charset="-128"/>
                  <a:ea typeface="Meiryo UI" panose="020B0604030504040204" pitchFamily="50" charset="-128"/>
                </a:rPr>
                <a:t>　　　　　　　　　計４案の区割り案を作成</a:t>
              </a:r>
              <a:endParaRPr lang="en-US" altLang="ja-JP" sz="900" dirty="0" smtClean="0">
                <a:solidFill>
                  <a:prstClr val="black"/>
                </a:solidFill>
                <a:latin typeface="Meiryo UI" panose="020B0604030504040204" pitchFamily="50" charset="-128"/>
                <a:ea typeface="Meiryo UI" panose="020B0604030504040204" pitchFamily="50" charset="-128"/>
              </a:endParaRPr>
            </a:p>
            <a:p>
              <a:pPr>
                <a:lnSpc>
                  <a:spcPts val="900"/>
                </a:lnSpc>
              </a:pPr>
              <a:endParaRPr lang="en-US" altLang="ja-JP" sz="900" dirty="0" smtClean="0">
                <a:solidFill>
                  <a:prstClr val="black"/>
                </a:solidFill>
                <a:latin typeface="Meiryo UI" panose="020B0604030504040204" pitchFamily="50" charset="-128"/>
                <a:ea typeface="Meiryo UI" panose="020B0604030504040204" pitchFamily="50" charset="-128"/>
              </a:endParaRPr>
            </a:p>
            <a:p>
              <a:pPr>
                <a:lnSpc>
                  <a:spcPts val="1200"/>
                </a:lnSpc>
              </a:pPr>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2017</a:t>
              </a:r>
              <a:r>
                <a:rPr lang="ja-JP" altLang="en-US" sz="900" dirty="0" smtClean="0">
                  <a:latin typeface="Meiryo UI" panose="020B0604030504040204" pitchFamily="50" charset="-128"/>
                  <a:ea typeface="Meiryo UI" panose="020B0604030504040204" pitchFamily="50" charset="-128"/>
                </a:rPr>
                <a:t>年</a:t>
              </a:r>
              <a:r>
                <a:rPr lang="en-US" altLang="ja-JP" sz="900" dirty="0" smtClean="0">
                  <a:latin typeface="Meiryo UI" panose="020B0604030504040204" pitchFamily="50" charset="-128"/>
                  <a:ea typeface="Meiryo UI" panose="020B0604030504040204" pitchFamily="50" charset="-128"/>
                </a:rPr>
                <a:t>9</a:t>
              </a:r>
              <a:r>
                <a:rPr lang="ja-JP" altLang="en-US" sz="900" dirty="0" smtClean="0">
                  <a:latin typeface="Meiryo UI" panose="020B0604030504040204" pitchFamily="50" charset="-128"/>
                  <a:ea typeface="Meiryo UI" panose="020B0604030504040204" pitchFamily="50" charset="-128"/>
                </a:rPr>
                <a:t>月　</a:t>
              </a:r>
              <a:r>
                <a:rPr lang="ja-JP" altLang="en-US" sz="900" dirty="0">
                  <a:latin typeface="Meiryo UI" panose="020B0604030504040204" pitchFamily="50" charset="-128"/>
                  <a:ea typeface="Meiryo UI" panose="020B0604030504040204" pitchFamily="50" charset="-128"/>
                </a:rPr>
                <a:t>同</a:t>
              </a:r>
              <a:r>
                <a:rPr lang="ja-JP" altLang="en-US" sz="900" dirty="0" smtClean="0">
                  <a:latin typeface="Meiryo UI" panose="020B0604030504040204" pitchFamily="50" charset="-128"/>
                  <a:ea typeface="Meiryo UI" panose="020B0604030504040204" pitchFamily="50" charset="-128"/>
                </a:rPr>
                <a:t>協議会において特別区素案を提示</a:t>
              </a:r>
              <a:endParaRPr lang="en-US" altLang="ja-JP" sz="900" dirty="0" smtClean="0">
                <a:latin typeface="Meiryo UI" panose="020B0604030504040204" pitchFamily="50" charset="-128"/>
                <a:ea typeface="Meiryo UI" panose="020B0604030504040204" pitchFamily="50" charset="-128"/>
              </a:endParaRPr>
            </a:p>
            <a:p>
              <a:pPr>
                <a:lnSpc>
                  <a:spcPts val="900"/>
                </a:lnSpc>
              </a:pPr>
              <a:endParaRPr lang="en-US" altLang="ja-JP" sz="900" dirty="0" smtClean="0">
                <a:latin typeface="Meiryo UI" panose="020B0604030504040204" pitchFamily="50" charset="-128"/>
                <a:ea typeface="Meiryo UI" panose="020B0604030504040204" pitchFamily="50" charset="-128"/>
              </a:endParaRPr>
            </a:p>
            <a:p>
              <a:pPr>
                <a:lnSpc>
                  <a:spcPts val="1200"/>
                </a:lnSpc>
              </a:pPr>
              <a:r>
                <a:rPr kumimoji="1"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2017</a:t>
              </a:r>
              <a:r>
                <a:rPr kumimoji="1" lang="ja-JP" altLang="en-US" sz="900" dirty="0" smtClean="0">
                  <a:latin typeface="Meiryo UI" panose="020B0604030504040204" pitchFamily="50" charset="-128"/>
                  <a:ea typeface="Meiryo UI" panose="020B0604030504040204" pitchFamily="50" charset="-128"/>
                </a:rPr>
                <a:t>年</a:t>
              </a:r>
              <a:r>
                <a:rPr kumimoji="1" lang="en-US" altLang="ja-JP" sz="900" dirty="0" smtClean="0">
                  <a:latin typeface="Meiryo UI" panose="020B0604030504040204" pitchFamily="50" charset="-128"/>
                  <a:ea typeface="Meiryo UI" panose="020B0604030504040204" pitchFamily="50" charset="-128"/>
                </a:rPr>
                <a:t>11</a:t>
              </a:r>
              <a:r>
                <a:rPr kumimoji="1" lang="ja-JP" altLang="en-US" sz="900" dirty="0" smtClean="0">
                  <a:latin typeface="Meiryo UI" panose="020B0604030504040204" pitchFamily="50" charset="-128"/>
                  <a:ea typeface="Meiryo UI" panose="020B0604030504040204" pitchFamily="50" charset="-128"/>
                </a:rPr>
                <a:t>月～　同協議会において事務局質疑を実施</a:t>
              </a:r>
              <a:endParaRPr kumimoji="1" lang="en-US" altLang="ja-JP" sz="900" dirty="0" smtClean="0">
                <a:latin typeface="Meiryo UI" panose="020B0604030504040204" pitchFamily="50" charset="-128"/>
                <a:ea typeface="Meiryo UI" panose="020B0604030504040204" pitchFamily="50" charset="-128"/>
              </a:endParaRPr>
            </a:p>
          </p:txBody>
        </p:sp>
        <p:sp>
          <p:nvSpPr>
            <p:cNvPr id="33" name="正方形/長方形 32"/>
            <p:cNvSpPr/>
            <p:nvPr/>
          </p:nvSpPr>
          <p:spPr>
            <a:xfrm>
              <a:off x="35496" y="476672"/>
              <a:ext cx="1263211" cy="255926"/>
            </a:xfrm>
            <a:prstGeom prst="rect">
              <a:avLst/>
            </a:prstGeom>
            <a:solidFill>
              <a:schemeClr val="accent4"/>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smtClean="0">
                  <a:latin typeface="Meiryo UI" panose="020B0604030504040204" pitchFamily="50" charset="-128"/>
                  <a:ea typeface="Meiryo UI" panose="020B0604030504040204" pitchFamily="50" charset="-128"/>
                </a:rPr>
                <a:t>制度の</a:t>
              </a:r>
              <a:r>
                <a:rPr kumimoji="1" lang="ja-JP" altLang="en-US" sz="1100" b="1" dirty="0" smtClean="0">
                  <a:latin typeface="Meiryo UI" panose="020B0604030504040204" pitchFamily="50" charset="-128"/>
                  <a:ea typeface="Meiryo UI" panose="020B0604030504040204" pitchFamily="50" charset="-128"/>
                </a:rPr>
                <a:t>検討状況</a:t>
              </a:r>
              <a:endParaRPr kumimoji="1" lang="ja-JP" altLang="en-US" sz="1100" b="1" dirty="0">
                <a:latin typeface="Meiryo UI" panose="020B0604030504040204" pitchFamily="50" charset="-128"/>
                <a:ea typeface="Meiryo UI" panose="020B0604030504040204" pitchFamily="50" charset="-128"/>
              </a:endParaRPr>
            </a:p>
          </p:txBody>
        </p:sp>
        <p:sp>
          <p:nvSpPr>
            <p:cNvPr id="34" name="角丸四角形 33"/>
            <p:cNvSpPr/>
            <p:nvPr/>
          </p:nvSpPr>
          <p:spPr>
            <a:xfrm>
              <a:off x="35496" y="3570170"/>
              <a:ext cx="9108504" cy="3171198"/>
            </a:xfrm>
            <a:prstGeom prst="roundRect">
              <a:avLst>
                <a:gd name="adj" fmla="val 4652"/>
              </a:avLst>
            </a:prstGeom>
            <a:ln/>
          </p:spPr>
          <p:style>
            <a:lnRef idx="1">
              <a:schemeClr val="accent1"/>
            </a:lnRef>
            <a:fillRef idx="2">
              <a:schemeClr val="accent1"/>
            </a:fillRef>
            <a:effectRef idx="1">
              <a:schemeClr val="accent1"/>
            </a:effectRef>
            <a:fontRef idx="minor">
              <a:schemeClr val="dk1"/>
            </a:fontRef>
          </p:style>
          <p:txBody>
            <a:bodyPr rtlCol="0" anchor="t"/>
            <a:lstStyle>
              <a:defPPr>
                <a:defRPr lang="ja-JP"/>
              </a:defPPr>
              <a:lvl1pPr marL="0" algn="l" defTabSz="1075334" rtl="0" eaLnBrk="1" latinLnBrk="0" hangingPunct="1">
                <a:defRPr kumimoji="1" sz="2117" kern="1200">
                  <a:solidFill>
                    <a:schemeClr val="dk1"/>
                  </a:solidFill>
                  <a:latin typeface="+mn-lt"/>
                  <a:ea typeface="+mn-ea"/>
                  <a:cs typeface="+mn-cs"/>
                </a:defRPr>
              </a:lvl1pPr>
              <a:lvl2pPr marL="537667" algn="l" defTabSz="1075334" rtl="0" eaLnBrk="1" latinLnBrk="0" hangingPunct="1">
                <a:defRPr kumimoji="1" sz="2117" kern="1200">
                  <a:solidFill>
                    <a:schemeClr val="dk1"/>
                  </a:solidFill>
                  <a:latin typeface="+mn-lt"/>
                  <a:ea typeface="+mn-ea"/>
                  <a:cs typeface="+mn-cs"/>
                </a:defRPr>
              </a:lvl2pPr>
              <a:lvl3pPr marL="1075334" algn="l" defTabSz="1075334" rtl="0" eaLnBrk="1" latinLnBrk="0" hangingPunct="1">
                <a:defRPr kumimoji="1" sz="2117" kern="1200">
                  <a:solidFill>
                    <a:schemeClr val="dk1"/>
                  </a:solidFill>
                  <a:latin typeface="+mn-lt"/>
                  <a:ea typeface="+mn-ea"/>
                  <a:cs typeface="+mn-cs"/>
                </a:defRPr>
              </a:lvl3pPr>
              <a:lvl4pPr marL="1613002" algn="l" defTabSz="1075334" rtl="0" eaLnBrk="1" latinLnBrk="0" hangingPunct="1">
                <a:defRPr kumimoji="1" sz="2117" kern="1200">
                  <a:solidFill>
                    <a:schemeClr val="dk1"/>
                  </a:solidFill>
                  <a:latin typeface="+mn-lt"/>
                  <a:ea typeface="+mn-ea"/>
                  <a:cs typeface="+mn-cs"/>
                </a:defRPr>
              </a:lvl4pPr>
              <a:lvl5pPr marL="2150669" algn="l" defTabSz="1075334" rtl="0" eaLnBrk="1" latinLnBrk="0" hangingPunct="1">
                <a:defRPr kumimoji="1" sz="2117" kern="1200">
                  <a:solidFill>
                    <a:schemeClr val="dk1"/>
                  </a:solidFill>
                  <a:latin typeface="+mn-lt"/>
                  <a:ea typeface="+mn-ea"/>
                  <a:cs typeface="+mn-cs"/>
                </a:defRPr>
              </a:lvl5pPr>
              <a:lvl6pPr marL="2688336" algn="l" defTabSz="1075334" rtl="0" eaLnBrk="1" latinLnBrk="0" hangingPunct="1">
                <a:defRPr kumimoji="1" sz="2117" kern="1200">
                  <a:solidFill>
                    <a:schemeClr val="dk1"/>
                  </a:solidFill>
                  <a:latin typeface="+mn-lt"/>
                  <a:ea typeface="+mn-ea"/>
                  <a:cs typeface="+mn-cs"/>
                </a:defRPr>
              </a:lvl6pPr>
              <a:lvl7pPr marL="3226003" algn="l" defTabSz="1075334" rtl="0" eaLnBrk="1" latinLnBrk="0" hangingPunct="1">
                <a:defRPr kumimoji="1" sz="2117" kern="1200">
                  <a:solidFill>
                    <a:schemeClr val="dk1"/>
                  </a:solidFill>
                  <a:latin typeface="+mn-lt"/>
                  <a:ea typeface="+mn-ea"/>
                  <a:cs typeface="+mn-cs"/>
                </a:defRPr>
              </a:lvl7pPr>
              <a:lvl8pPr marL="3763670" algn="l" defTabSz="1075334" rtl="0" eaLnBrk="1" latinLnBrk="0" hangingPunct="1">
                <a:defRPr kumimoji="1" sz="2117" kern="1200">
                  <a:solidFill>
                    <a:schemeClr val="dk1"/>
                  </a:solidFill>
                  <a:latin typeface="+mn-lt"/>
                  <a:ea typeface="+mn-ea"/>
                  <a:cs typeface="+mn-cs"/>
                </a:defRPr>
              </a:lvl8pPr>
              <a:lvl9pPr marL="4301338" algn="l" defTabSz="1075334" rtl="0" eaLnBrk="1" latinLnBrk="0" hangingPunct="1">
                <a:defRPr kumimoji="1" sz="2117" kern="1200">
                  <a:solidFill>
                    <a:schemeClr val="dk1"/>
                  </a:solidFill>
                  <a:latin typeface="+mn-lt"/>
                  <a:ea typeface="+mn-ea"/>
                  <a:cs typeface="+mn-cs"/>
                </a:defRPr>
              </a:lvl9pPr>
            </a:lstStyle>
            <a:p>
              <a:pPr lvl="0"/>
              <a:endParaRPr lang="en-US" altLang="ja-JP" sz="1100" b="1" dirty="0" smtClean="0">
                <a:solidFill>
                  <a:prstClr val="black"/>
                </a:solidFill>
                <a:latin typeface="Meiryo UI" panose="020B0604030504040204" pitchFamily="50" charset="-128"/>
                <a:ea typeface="Meiryo UI" panose="020B0604030504040204" pitchFamily="50" charset="-128"/>
              </a:endParaRPr>
            </a:p>
          </p:txBody>
        </p:sp>
        <p:sp>
          <p:nvSpPr>
            <p:cNvPr id="35" name="正方形/長方形 34"/>
            <p:cNvSpPr/>
            <p:nvPr/>
          </p:nvSpPr>
          <p:spPr>
            <a:xfrm>
              <a:off x="35496" y="3429000"/>
              <a:ext cx="2880320" cy="255926"/>
            </a:xfrm>
            <a:prstGeom prst="rect">
              <a:avLst/>
            </a:prstGeom>
            <a:solidFill>
              <a:schemeClr val="accent4"/>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smtClean="0">
                  <a:latin typeface="Meiryo UI" panose="020B0604030504040204" pitchFamily="50" charset="-128"/>
                  <a:ea typeface="Meiryo UI" panose="020B0604030504040204" pitchFamily="50" charset="-128"/>
                </a:rPr>
                <a:t>制度の実現によりめざすもの（両素案抜粋）</a:t>
              </a:r>
              <a:endParaRPr kumimoji="1" lang="ja-JP" altLang="en-US" sz="1100" b="1" dirty="0">
                <a:latin typeface="Meiryo UI" panose="020B0604030504040204" pitchFamily="50" charset="-128"/>
                <a:ea typeface="Meiryo UI" panose="020B0604030504040204" pitchFamily="50" charset="-128"/>
              </a:endParaRPr>
            </a:p>
          </p:txBody>
        </p:sp>
        <p:sp>
          <p:nvSpPr>
            <p:cNvPr id="36" name="角丸四角形 35"/>
            <p:cNvSpPr/>
            <p:nvPr/>
          </p:nvSpPr>
          <p:spPr>
            <a:xfrm>
              <a:off x="107505" y="3826096"/>
              <a:ext cx="4320480" cy="2863214"/>
            </a:xfrm>
            <a:prstGeom prst="roundRect">
              <a:avLst>
                <a:gd name="adj" fmla="val 2711"/>
              </a:avLst>
            </a:prstGeom>
            <a:ln w="6350"/>
          </p:spPr>
          <p:style>
            <a:lnRef idx="2">
              <a:schemeClr val="dk1"/>
            </a:lnRef>
            <a:fillRef idx="1">
              <a:schemeClr val="lt1"/>
            </a:fillRef>
            <a:effectRef idx="0">
              <a:schemeClr val="dk1"/>
            </a:effectRef>
            <a:fontRef idx="minor">
              <a:schemeClr val="dk1"/>
            </a:fontRef>
          </p:style>
          <p:txBody>
            <a:bodyPr rtlCol="0" anchor="t"/>
            <a:lstStyle/>
            <a:p>
              <a:pPr algn="ctr"/>
              <a:endParaRPr lang="en-US" altLang="ja-JP" sz="1100" dirty="0" smtClean="0">
                <a:latin typeface="Meiryo UI" panose="020B0604030504040204" pitchFamily="50" charset="-128"/>
                <a:ea typeface="Meiryo UI" panose="020B0604030504040204" pitchFamily="50" charset="-128"/>
              </a:endParaRPr>
            </a:p>
            <a:p>
              <a:pPr>
                <a:lnSpc>
                  <a:spcPts val="700"/>
                </a:lnSpc>
              </a:pPr>
              <a:endParaRPr lang="en-US" altLang="ja-JP" sz="600" dirty="0" smtClean="0">
                <a:latin typeface="Meiryo UI" panose="020B0604030504040204" pitchFamily="50" charset="-128"/>
                <a:ea typeface="Meiryo UI" panose="020B0604030504040204" pitchFamily="50" charset="-128"/>
              </a:endParaRPr>
            </a:p>
            <a:p>
              <a:pPr>
                <a:lnSpc>
                  <a:spcPts val="1200"/>
                </a:lnSpc>
              </a:pPr>
              <a:endParaRPr lang="en-US" altLang="ja-JP" sz="1000" dirty="0" smtClean="0">
                <a:latin typeface="Meiryo UI" panose="020B0604030504040204" pitchFamily="50" charset="-128"/>
                <a:ea typeface="Meiryo UI" panose="020B0604030504040204" pitchFamily="50" charset="-128"/>
              </a:endParaRPr>
            </a:p>
          </p:txBody>
        </p:sp>
        <p:sp>
          <p:nvSpPr>
            <p:cNvPr id="37" name="角丸四角形 36"/>
            <p:cNvSpPr/>
            <p:nvPr/>
          </p:nvSpPr>
          <p:spPr>
            <a:xfrm>
              <a:off x="4644008" y="3826096"/>
              <a:ext cx="4392488" cy="2863214"/>
            </a:xfrm>
            <a:prstGeom prst="roundRect">
              <a:avLst>
                <a:gd name="adj" fmla="val 2962"/>
              </a:avLst>
            </a:prstGeom>
            <a:ln w="6350"/>
          </p:spPr>
          <p:style>
            <a:lnRef idx="2">
              <a:schemeClr val="dk1"/>
            </a:lnRef>
            <a:fillRef idx="1">
              <a:schemeClr val="lt1"/>
            </a:fillRef>
            <a:effectRef idx="0">
              <a:schemeClr val="dk1"/>
            </a:effectRef>
            <a:fontRef idx="minor">
              <a:schemeClr val="dk1"/>
            </a:fontRef>
          </p:style>
          <p:txBody>
            <a:bodyPr rtlCol="0" anchor="t" anchorCtr="0"/>
            <a:lstStyle/>
            <a:p>
              <a:pPr algn="ctr"/>
              <a:endParaRPr kumimoji="1" lang="en-US" altLang="ja-JP" sz="1100" b="1" dirty="0" smtClean="0">
                <a:latin typeface="Meiryo UI" panose="020B0604030504040204" pitchFamily="50" charset="-128"/>
                <a:ea typeface="Meiryo UI" panose="020B0604030504040204" pitchFamily="50" charset="-128"/>
              </a:endParaRPr>
            </a:p>
            <a:p>
              <a:pPr>
                <a:lnSpc>
                  <a:spcPts val="500"/>
                </a:lnSpc>
              </a:pPr>
              <a:endParaRPr lang="en-US" altLang="ja-JP" sz="1200" dirty="0" smtClean="0">
                <a:solidFill>
                  <a:prstClr val="black"/>
                </a:solidFill>
                <a:latin typeface="Meiryo UI" panose="020B0604030504040204" pitchFamily="50" charset="-128"/>
                <a:ea typeface="Meiryo UI" panose="020B0604030504040204" pitchFamily="50" charset="-128"/>
              </a:endParaRPr>
            </a:p>
          </p:txBody>
        </p:sp>
        <p:sp>
          <p:nvSpPr>
            <p:cNvPr id="38" name="角丸四角形 37"/>
            <p:cNvSpPr/>
            <p:nvPr/>
          </p:nvSpPr>
          <p:spPr>
            <a:xfrm>
              <a:off x="4644008" y="4085126"/>
              <a:ext cx="4464496" cy="1288090"/>
            </a:xfrm>
            <a:prstGeom prst="roundRect">
              <a:avLst>
                <a:gd name="adj" fmla="val 8464"/>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広域</a:t>
              </a:r>
              <a:r>
                <a:rPr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機能の一元化・二重行政の解消による都市機能の</a:t>
              </a: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強化</a:t>
              </a:r>
              <a:endParaRPr lang="en-US" altLang="ja-JP"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700"/>
                </a:lnSpc>
              </a:pPr>
              <a:endParaRPr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副首都を確立し、発展していくため、「都市の競争力」や「副首都（圏）全体の安全・</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安心の確保」、「首都機能のバックアップ」といった広域的課題に対応し、大都市としての</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ポテンシャルのさらなる充実、グローバルな競争力の向上に向けた取組みを強力に進める</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体制を整える。</a:t>
              </a:r>
              <a:endPar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角丸四角形 38"/>
            <p:cNvSpPr/>
            <p:nvPr/>
          </p:nvSpPr>
          <p:spPr>
            <a:xfrm>
              <a:off x="4644008" y="5497282"/>
              <a:ext cx="4464496" cy="884046"/>
            </a:xfrm>
            <a:prstGeom prst="roundRect">
              <a:avLst>
                <a:gd name="adj" fmla="val 8464"/>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■住民に身近な公選区長・区議会による基礎自治機能の充実</a:t>
              </a:r>
              <a:endParaRPr lang="en-US" altLang="ja-JP"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400"/>
                </a:lnSpc>
              </a:pPr>
              <a:endParaRPr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人口減少、少子高齢化が進み、また、社会保障ニーズの増大や行政課題が多様化する</a:t>
              </a:r>
              <a:endPar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中、公選の区長・区議会が直接住民の声を聴き、地域ニーズに沿った身近なサービスを</a:t>
              </a:r>
              <a:endPar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決定・提供できる基礎自治機能の充実に向けた仕組みを整える。</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二等辺三角形 39"/>
            <p:cNvSpPr/>
            <p:nvPr/>
          </p:nvSpPr>
          <p:spPr>
            <a:xfrm rot="5400000">
              <a:off x="4797998" y="5167167"/>
              <a:ext cx="268081" cy="144016"/>
            </a:xfrm>
            <a:prstGeom prst="triangle">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角丸四角形 40"/>
            <p:cNvSpPr/>
            <p:nvPr/>
          </p:nvSpPr>
          <p:spPr>
            <a:xfrm>
              <a:off x="5076056" y="5085184"/>
              <a:ext cx="3744415" cy="327932"/>
            </a:xfrm>
            <a:prstGeom prst="roundRect">
              <a:avLst>
                <a:gd name="adj" fmla="val 8464"/>
              </a:avLst>
            </a:prstGeom>
            <a:solidFill>
              <a:schemeClr val="accent6">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kumimoji="1" lang="ja-JP" altLang="en-US" sz="900" dirty="0" smtClean="0">
                  <a:solidFill>
                    <a:schemeClr val="tx1"/>
                  </a:solidFill>
                  <a:latin typeface="+mn-ea"/>
                  <a:cs typeface="Meiryo UI" panose="020B0604030504040204" pitchFamily="50" charset="-128"/>
                </a:rPr>
                <a:t>広域機能を大阪府へ一元化し、都市機能の整備を迅速・強力かつ効果的に推進（司令塔機能を一本化、二重行政を制度的に解消）</a:t>
              </a:r>
              <a:endParaRPr kumimoji="1" lang="en-US" altLang="ja-JP" sz="900" dirty="0" smtClean="0">
                <a:solidFill>
                  <a:schemeClr val="tx1"/>
                </a:solidFill>
                <a:latin typeface="+mn-ea"/>
                <a:cs typeface="Meiryo UI" panose="020B0604030504040204" pitchFamily="50" charset="-128"/>
              </a:endParaRPr>
            </a:p>
          </p:txBody>
        </p:sp>
        <p:sp>
          <p:nvSpPr>
            <p:cNvPr id="42" name="二等辺三角形 41"/>
            <p:cNvSpPr/>
            <p:nvPr/>
          </p:nvSpPr>
          <p:spPr>
            <a:xfrm rot="5400000">
              <a:off x="4797997" y="6391303"/>
              <a:ext cx="268081" cy="144016"/>
            </a:xfrm>
            <a:prstGeom prst="triangle">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角丸四角形 42"/>
            <p:cNvSpPr/>
            <p:nvPr/>
          </p:nvSpPr>
          <p:spPr>
            <a:xfrm>
              <a:off x="5076056" y="6309320"/>
              <a:ext cx="3744085" cy="296086"/>
            </a:xfrm>
            <a:prstGeom prst="roundRect">
              <a:avLst>
                <a:gd name="adj" fmla="val 8464"/>
              </a:avLst>
            </a:prstGeom>
            <a:solidFill>
              <a:schemeClr val="accent6">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kumimoji="1" lang="ja-JP" altLang="en-US" sz="900" dirty="0" smtClean="0">
                  <a:solidFill>
                    <a:schemeClr val="tx1"/>
                  </a:solidFill>
                  <a:latin typeface="+mn-ea"/>
                  <a:cs typeface="Meiryo UI" panose="020B0604030504040204" pitchFamily="50" charset="-128"/>
                </a:rPr>
                <a:t>大阪独自の「特別区」を設置し、豊かな住民生活を実現</a:t>
              </a:r>
              <a:endParaRPr kumimoji="1" lang="en-US" altLang="ja-JP" sz="900" dirty="0" smtClean="0">
                <a:solidFill>
                  <a:schemeClr val="tx1"/>
                </a:solidFill>
                <a:latin typeface="+mn-ea"/>
                <a:cs typeface="Meiryo UI" panose="020B0604030504040204" pitchFamily="50" charset="-128"/>
              </a:endParaRPr>
            </a:p>
            <a:p>
              <a:r>
                <a:rPr kumimoji="1" lang="ja-JP" altLang="en-US" sz="900" dirty="0" smtClean="0">
                  <a:solidFill>
                    <a:schemeClr val="tx1"/>
                  </a:solidFill>
                  <a:latin typeface="+mn-ea"/>
                  <a:cs typeface="Meiryo UI" panose="020B0604030504040204" pitchFamily="50" charset="-128"/>
                </a:rPr>
                <a:t>（基礎自治体として、住民ニーズに沿った身近なサービスを展開）</a:t>
              </a:r>
              <a:endParaRPr kumimoji="1" lang="en-US" altLang="ja-JP" sz="900" dirty="0" smtClean="0">
                <a:solidFill>
                  <a:schemeClr val="tx1"/>
                </a:solidFill>
                <a:latin typeface="+mn-ea"/>
                <a:cs typeface="Meiryo UI" panose="020B0604030504040204" pitchFamily="50" charset="-128"/>
              </a:endParaRPr>
            </a:p>
          </p:txBody>
        </p:sp>
        <p:sp>
          <p:nvSpPr>
            <p:cNvPr id="44" name="角丸四角形 43"/>
            <p:cNvSpPr/>
            <p:nvPr/>
          </p:nvSpPr>
          <p:spPr>
            <a:xfrm>
              <a:off x="107504" y="4117104"/>
              <a:ext cx="4320480" cy="971976"/>
            </a:xfrm>
            <a:prstGeom prst="roundRect">
              <a:avLst>
                <a:gd name="adj" fmla="val 8464"/>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ts val="1300"/>
                </a:lnSpc>
              </a:pP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■住民に身近なサービスを区役所で提供</a:t>
              </a:r>
              <a:endParaRPr lang="en-US" altLang="ja-JP"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■地域のことは地域でできるだけ決定　</a:t>
              </a:r>
              <a:r>
                <a:rPr lang="en-US" altLang="ja-JP"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住民自治の拡充</a:t>
              </a:r>
              <a:r>
                <a:rPr lang="en-US" altLang="ja-JP"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a:lnSpc>
                  <a:spcPts val="500"/>
                </a:lnSpc>
              </a:pPr>
              <a:endParaRPr lang="en-US" altLang="ja-JP"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・総合区長権限の拡充</a:t>
              </a:r>
              <a:endPar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・総合区長の権限を最大限発揮できる仕組みの構築</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・住民意見を反映するための仕組みの構築</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二等辺三角形 44"/>
            <p:cNvSpPr/>
            <p:nvPr/>
          </p:nvSpPr>
          <p:spPr>
            <a:xfrm rot="5400000">
              <a:off x="261496" y="5260657"/>
              <a:ext cx="268081" cy="144016"/>
            </a:xfrm>
            <a:prstGeom prst="triangle">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角丸四角形 45"/>
            <p:cNvSpPr/>
            <p:nvPr/>
          </p:nvSpPr>
          <p:spPr>
            <a:xfrm>
              <a:off x="539552" y="5178675"/>
              <a:ext cx="3744415" cy="328064"/>
            </a:xfrm>
            <a:prstGeom prst="roundRect">
              <a:avLst>
                <a:gd name="adj" fmla="val 8464"/>
              </a:avLst>
            </a:prstGeom>
            <a:solidFill>
              <a:schemeClr val="accent6">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kumimoji="1" lang="ja-JP" altLang="en-US" sz="900" dirty="0" smtClean="0">
                  <a:solidFill>
                    <a:schemeClr val="tx1"/>
                  </a:solidFill>
                  <a:latin typeface="+mn-ea"/>
                  <a:cs typeface="Meiryo UI" panose="020B0604030504040204" pitchFamily="50" charset="-128"/>
                </a:rPr>
                <a:t>総合区長（特別職）は、政策や企画の立案を含め、住民に身近なところで総合的かつ包括的に行政を実施</a:t>
              </a:r>
              <a:endParaRPr kumimoji="1" lang="en-US" altLang="ja-JP" sz="700" dirty="0" smtClean="0">
                <a:solidFill>
                  <a:schemeClr val="tx1"/>
                </a:solidFill>
                <a:latin typeface="+mn-ea"/>
                <a:cs typeface="Meiryo UI" panose="020B0604030504040204" pitchFamily="50" charset="-128"/>
              </a:endParaRPr>
            </a:p>
          </p:txBody>
        </p:sp>
        <p:sp>
          <p:nvSpPr>
            <p:cNvPr id="47" name="角丸四角形 46"/>
            <p:cNvSpPr/>
            <p:nvPr/>
          </p:nvSpPr>
          <p:spPr>
            <a:xfrm>
              <a:off x="107504" y="5533286"/>
              <a:ext cx="4320480" cy="1064066"/>
            </a:xfrm>
            <a:prstGeom prst="roundRect">
              <a:avLst>
                <a:gd name="adj" fmla="val 8464"/>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ts val="1300"/>
                </a:lnSpc>
              </a:pP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■副首都にふさわしい都市機能強化</a:t>
              </a:r>
              <a:endParaRPr lang="en-US" altLang="ja-JP"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■二重行政の解消に向けた取組みを引き続き推進　</a:t>
              </a:r>
              <a:r>
                <a:rPr lang="en-US" altLang="ja-JP"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二重行政の解消</a:t>
              </a:r>
              <a:r>
                <a:rPr lang="en-US" altLang="ja-JP"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a:lnSpc>
                  <a:spcPts val="500"/>
                </a:lnSpc>
              </a:pPr>
              <a:endParaRPr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・市長は、市全体の視点からの政策・経営や重要な課題に集中して取り組む。</a:t>
              </a:r>
              <a:endPar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・府市連携・一元化に向け、指定都市都道府県調整会議において協議・調整を行う。</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角丸四角形 47"/>
            <p:cNvSpPr/>
            <p:nvPr/>
          </p:nvSpPr>
          <p:spPr>
            <a:xfrm>
              <a:off x="107504" y="3818042"/>
              <a:ext cx="4320480" cy="259030"/>
            </a:xfrm>
            <a:prstGeom prst="roundRect">
              <a:avLst/>
            </a:prstGeom>
            <a:solidFill>
              <a:schemeClr val="tx1">
                <a:lumMod val="85000"/>
                <a:lumOff val="1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総合区制度</a:t>
              </a:r>
              <a:endParaRPr kumimoji="1" lang="ja-JP" altLang="en-US" sz="11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角丸四角形 48"/>
            <p:cNvSpPr/>
            <p:nvPr/>
          </p:nvSpPr>
          <p:spPr>
            <a:xfrm>
              <a:off x="4644008" y="3818042"/>
              <a:ext cx="4392488" cy="259030"/>
            </a:xfrm>
            <a:prstGeom prst="roundRect">
              <a:avLst/>
            </a:prstGeom>
            <a:solidFill>
              <a:schemeClr val="tx1">
                <a:lumMod val="85000"/>
                <a:lumOff val="1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特別</a:t>
              </a:r>
              <a:r>
                <a:rPr kumimoji="1"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区制度</a:t>
              </a:r>
              <a:endParaRPr kumimoji="1" lang="ja-JP" altLang="en-US" sz="11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角丸四角形 49"/>
            <p:cNvSpPr/>
            <p:nvPr/>
          </p:nvSpPr>
          <p:spPr>
            <a:xfrm>
              <a:off x="107504" y="793706"/>
              <a:ext cx="4320480" cy="259030"/>
            </a:xfrm>
            <a:prstGeom prst="roundRect">
              <a:avLst/>
            </a:prstGeom>
            <a:solidFill>
              <a:schemeClr val="tx1">
                <a:lumMod val="85000"/>
                <a:lumOff val="1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総合区制度</a:t>
              </a:r>
              <a:endParaRPr kumimoji="1" lang="ja-JP" altLang="en-US" sz="11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角丸四角形 50"/>
            <p:cNvSpPr/>
            <p:nvPr/>
          </p:nvSpPr>
          <p:spPr>
            <a:xfrm>
              <a:off x="4644008" y="793706"/>
              <a:ext cx="4392488" cy="259030"/>
            </a:xfrm>
            <a:prstGeom prst="roundRect">
              <a:avLst/>
            </a:prstGeom>
            <a:solidFill>
              <a:schemeClr val="tx1">
                <a:lumMod val="85000"/>
                <a:lumOff val="1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特別</a:t>
              </a:r>
              <a:r>
                <a:rPr kumimoji="1"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区制度</a:t>
              </a:r>
              <a:endParaRPr kumimoji="1" lang="ja-JP" altLang="en-US" sz="1100" b="1"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3" name="スライド番号プレースホルダー 2"/>
          <p:cNvSpPr>
            <a:spLocks noGrp="1"/>
          </p:cNvSpPr>
          <p:nvPr>
            <p:ph type="sldNum" sz="quarter" idx="12"/>
          </p:nvPr>
        </p:nvSpPr>
        <p:spPr>
          <a:xfrm>
            <a:off x="6948264" y="6376243"/>
            <a:ext cx="2133600" cy="365125"/>
          </a:xfrm>
        </p:spPr>
        <p:txBody>
          <a:bodyPr/>
          <a:lstStyle/>
          <a:p>
            <a:fld id="{D2D8002D-B5B0-4BAC-B1F6-782DDCCE6D9C}" type="slidenum">
              <a:rPr kumimoji="1" lang="ja-JP" altLang="en-US" smtClean="0"/>
              <a:t>9</a:t>
            </a:fld>
            <a:endParaRPr kumimoji="1" lang="ja-JP" altLang="en-US" dirty="0"/>
          </a:p>
        </p:txBody>
      </p:sp>
    </p:spTree>
    <p:extLst>
      <p:ext uri="{BB962C8B-B14F-4D97-AF65-F5344CB8AC3E}">
        <p14:creationId xmlns:p14="http://schemas.microsoft.com/office/powerpoint/2010/main" val="91409756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7114</TotalTime>
  <Words>5194</Words>
  <Application>Microsoft Office PowerPoint</Application>
  <PresentationFormat>画面に合わせる (4:3)</PresentationFormat>
  <Paragraphs>756</Paragraphs>
  <Slides>21</Slides>
  <Notes>6</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21</vt:i4>
      </vt:variant>
    </vt:vector>
  </HeadingPairs>
  <TitlesOfParts>
    <vt:vector size="27" baseType="lpstr">
      <vt:lpstr>Meiryo UI</vt:lpstr>
      <vt:lpstr>ＭＳ Ｐゴシック</vt:lpstr>
      <vt:lpstr>Arial</vt:lpstr>
      <vt:lpstr>Calibri</vt:lpstr>
      <vt:lpstr>Wingdings</vt:lpstr>
      <vt:lpstr>Office テーマ</vt:lpstr>
      <vt:lpstr>副首都・大阪に向けた取組み状況について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「副首都・大阪」に向けた取組みについて</dc:title>
  <dc:creator>白川 輝幸</dc:creator>
  <cp:lastModifiedBy>宮下　裕次郎</cp:lastModifiedBy>
  <cp:revision>673</cp:revision>
  <cp:lastPrinted>2018-01-25T04:29:49Z</cp:lastPrinted>
  <dcterms:created xsi:type="dcterms:W3CDTF">2017-07-19T02:40:43Z</dcterms:created>
  <dcterms:modified xsi:type="dcterms:W3CDTF">2018-01-30T05:49:34Z</dcterms:modified>
</cp:coreProperties>
</file>