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notesSlides/notesSlide4.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7.xml" ContentType="application/vnd.openxmlformats-officedocument.presentationml.slideLayout+xml"/>
  <Override PartName="/ppt/notesSlides/notesSlide9.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heme/theme1.xml" ContentType="application/vnd.openxmlformats-officedocument.theme+xml"/>
  <Override PartName="/ppt/handoutMasters/handoutMaster1.xml" ContentType="application/vnd.openxmlformats-officedocument.presentationml.handoutMaster+xml"/>
  <Override PartName="/ppt/theme/theme2.xml" ContentType="application/vnd.openxmlformats-officedocument.theme+xml"/>
  <Override PartName="/ppt/theme/theme3.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797" r:id="rId2"/>
    <p:sldId id="815" r:id="rId3"/>
    <p:sldId id="654" r:id="rId4"/>
    <p:sldId id="802" r:id="rId5"/>
    <p:sldId id="798" r:id="rId6"/>
    <p:sldId id="814" r:id="rId7"/>
    <p:sldId id="807" r:id="rId8"/>
    <p:sldId id="818" r:id="rId9"/>
    <p:sldId id="819" r:id="rId10"/>
    <p:sldId id="809" r:id="rId11"/>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2144">
          <p15:clr>
            <a:srgbClr val="A4A3A4"/>
          </p15:clr>
        </p15:guide>
        <p15:guide id="2" pos="313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D5B4"/>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04" autoAdjust="0"/>
    <p:restoredTop sz="94737" autoAdjust="0"/>
  </p:normalViewPr>
  <p:slideViewPr>
    <p:cSldViewPr>
      <p:cViewPr varScale="1">
        <p:scale>
          <a:sx n="74" d="100"/>
          <a:sy n="74" d="100"/>
        </p:scale>
        <p:origin x="1188" y="84"/>
      </p:cViewPr>
      <p:guideLst>
        <p:guide orient="horz" pos="2160"/>
        <p:guide pos="3120"/>
      </p:guideLst>
    </p:cSldViewPr>
  </p:slideViewPr>
  <p:notesTextViewPr>
    <p:cViewPr>
      <p:scale>
        <a:sx n="100" d="100"/>
        <a:sy n="100" d="100"/>
      </p:scale>
      <p:origin x="0" y="0"/>
    </p:cViewPr>
  </p:notesTextViewPr>
  <p:notesViewPr>
    <p:cSldViewPr>
      <p:cViewPr varScale="1">
        <p:scale>
          <a:sx n="71" d="100"/>
          <a:sy n="71" d="100"/>
        </p:scale>
        <p:origin x="-1800" y="-96"/>
      </p:cViewPr>
      <p:guideLst>
        <p:guide orient="horz" pos="2144"/>
        <p:guide pos="313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4306888" cy="33972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5629275" y="0"/>
            <a:ext cx="4308475" cy="339725"/>
          </a:xfrm>
          <a:prstGeom prst="rect">
            <a:avLst/>
          </a:prstGeom>
        </p:spPr>
        <p:txBody>
          <a:bodyPr vert="horz" lIns="91440" tIns="45720" rIns="91440" bIns="45720" rtlCol="0"/>
          <a:lstStyle>
            <a:lvl1pPr algn="r">
              <a:defRPr sz="1200"/>
            </a:lvl1pPr>
          </a:lstStyle>
          <a:p>
            <a:fld id="{B49BA508-E79A-43B4-A402-2FA8DA5C0D44}" type="datetimeFigureOut">
              <a:rPr kumimoji="1" lang="ja-JP" altLang="en-US" smtClean="0"/>
              <a:pPr/>
              <a:t>2018/4/5</a:t>
            </a:fld>
            <a:endParaRPr kumimoji="1" lang="ja-JP" altLang="en-US"/>
          </a:p>
        </p:txBody>
      </p:sp>
      <p:sp>
        <p:nvSpPr>
          <p:cNvPr id="4" name="フッター プレースホルダ 3"/>
          <p:cNvSpPr>
            <a:spLocks noGrp="1"/>
          </p:cNvSpPr>
          <p:nvPr>
            <p:ph type="ftr" sz="quarter" idx="2"/>
          </p:nvPr>
        </p:nvSpPr>
        <p:spPr>
          <a:xfrm>
            <a:off x="0" y="6465888"/>
            <a:ext cx="4306888" cy="33972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5629275" y="6465888"/>
            <a:ext cx="4308475" cy="339725"/>
          </a:xfrm>
          <a:prstGeom prst="rect">
            <a:avLst/>
          </a:prstGeom>
        </p:spPr>
        <p:txBody>
          <a:bodyPr vert="horz" lIns="91440" tIns="45720" rIns="91440" bIns="45720" rtlCol="0" anchor="b"/>
          <a:lstStyle>
            <a:lvl1pPr algn="r">
              <a:defRPr sz="1200"/>
            </a:lvl1pPr>
          </a:lstStyle>
          <a:p>
            <a:fld id="{53B13814-3325-45C6-8972-DC958694BEC7}" type="slidenum">
              <a:rPr kumimoji="1" lang="ja-JP" altLang="en-US" smtClean="0"/>
              <a:pPr/>
              <a:t>‹#›</a:t>
            </a:fld>
            <a:endParaRPr kumimoji="1" lang="ja-JP" altLang="en-US"/>
          </a:p>
        </p:txBody>
      </p:sp>
    </p:spTree>
    <p:extLst>
      <p:ext uri="{BB962C8B-B14F-4D97-AF65-F5344CB8AC3E}">
        <p14:creationId xmlns:p14="http://schemas.microsoft.com/office/powerpoint/2010/main" val="311014656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4307047" cy="34036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2" y="0"/>
            <a:ext cx="4307047" cy="340360"/>
          </a:xfrm>
          <a:prstGeom prst="rect">
            <a:avLst/>
          </a:prstGeom>
        </p:spPr>
        <p:txBody>
          <a:bodyPr vert="horz" lIns="91440" tIns="45720" rIns="91440" bIns="45720" rtlCol="0"/>
          <a:lstStyle>
            <a:lvl1pPr algn="r">
              <a:defRPr sz="1200"/>
            </a:lvl1pPr>
          </a:lstStyle>
          <a:p>
            <a:fld id="{4179279C-853F-4F34-A5D2-B95F4823AB07}" type="datetimeFigureOut">
              <a:rPr kumimoji="1" lang="ja-JP" altLang="en-US" smtClean="0"/>
              <a:pPr/>
              <a:t>2018/4/5</a:t>
            </a:fld>
            <a:endParaRPr kumimoji="1" lang="ja-JP" altLang="en-US"/>
          </a:p>
        </p:txBody>
      </p:sp>
      <p:sp>
        <p:nvSpPr>
          <p:cNvPr id="5" name="ノート プレースホルダ 4"/>
          <p:cNvSpPr>
            <a:spLocks noGrp="1"/>
          </p:cNvSpPr>
          <p:nvPr>
            <p:ph type="body" sz="quarter" idx="3"/>
          </p:nvPr>
        </p:nvSpPr>
        <p:spPr>
          <a:xfrm>
            <a:off x="993934" y="3233420"/>
            <a:ext cx="7951470" cy="3063240"/>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1" y="6465659"/>
            <a:ext cx="4307047" cy="34036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2" y="6465659"/>
            <a:ext cx="4307047" cy="340360"/>
          </a:xfrm>
          <a:prstGeom prst="rect">
            <a:avLst/>
          </a:prstGeom>
        </p:spPr>
        <p:txBody>
          <a:bodyPr vert="horz" lIns="91440" tIns="45720" rIns="91440" bIns="45720"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p14="http://schemas.microsoft.com/office/powerpoint/2010/main" val="6475315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09938" y="850900"/>
            <a:ext cx="3319462" cy="2297113"/>
          </a:xfrm>
          <a:prstGeom prst="rect">
            <a:avLst/>
          </a:prstGeom>
          <a:noFill/>
          <a:ln w="12700">
            <a:solidFill>
              <a:prstClr val="black"/>
            </a:solidFill>
          </a:ln>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2907197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09938" y="850900"/>
            <a:ext cx="3319462" cy="2297113"/>
          </a:xfrm>
          <a:prstGeom prst="rect">
            <a:avLst/>
          </a:prstGeom>
          <a:noFill/>
          <a:ln w="12700">
            <a:solidFill>
              <a:prstClr val="black"/>
            </a:solidFill>
          </a:ln>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7743573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09938" y="850900"/>
            <a:ext cx="3319462" cy="2297113"/>
          </a:xfrm>
          <a:prstGeom prst="rect">
            <a:avLst/>
          </a:prstGeom>
          <a:noFill/>
          <a:ln w="12700">
            <a:solidFill>
              <a:prstClr val="black"/>
            </a:solidFill>
          </a:ln>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6292600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09938" y="850900"/>
            <a:ext cx="3319462" cy="2297113"/>
          </a:xfrm>
          <a:prstGeom prst="rect">
            <a:avLst/>
          </a:prstGeom>
          <a:noFill/>
          <a:ln w="12700">
            <a:solidFill>
              <a:prstClr val="black"/>
            </a:solidFill>
          </a:ln>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684333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09938" y="850900"/>
            <a:ext cx="3319462" cy="2297113"/>
          </a:xfrm>
          <a:prstGeom prst="rect">
            <a:avLst/>
          </a:prstGeom>
          <a:noFill/>
          <a:ln w="12700">
            <a:solidFill>
              <a:prstClr val="black"/>
            </a:solidFill>
          </a:ln>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041754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09938" y="850900"/>
            <a:ext cx="3319462" cy="2297113"/>
          </a:xfrm>
          <a:prstGeom prst="rect">
            <a:avLst/>
          </a:prstGeom>
          <a:noFill/>
          <a:ln w="12700">
            <a:solidFill>
              <a:prstClr val="black"/>
            </a:solidFill>
          </a:ln>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3288787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09938" y="850900"/>
            <a:ext cx="3319462" cy="2297113"/>
          </a:xfrm>
          <a:prstGeom prst="rect">
            <a:avLst/>
          </a:prstGeom>
          <a:noFill/>
          <a:ln w="12700">
            <a:solidFill>
              <a:prstClr val="black"/>
            </a:solidFill>
          </a:ln>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1164641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09938" y="850900"/>
            <a:ext cx="3319462" cy="2297113"/>
          </a:xfrm>
          <a:prstGeom prst="rect">
            <a:avLst/>
          </a:prstGeom>
          <a:noFill/>
          <a:ln w="12700">
            <a:solidFill>
              <a:prstClr val="black"/>
            </a:solidFill>
          </a:ln>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9965580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40"/>
            <a:ext cx="84201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8C847B8-9050-4EE1-8B2F-0F7401DA9B87}" type="datetime1">
              <a:rPr kumimoji="1" lang="ja-JP" altLang="en-US" smtClean="0"/>
              <a:t>2018/4/5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7610152" y="39540"/>
            <a:ext cx="2311400" cy="365125"/>
          </a:xfrm>
        </p:spPr>
        <p:txBody>
          <a:bodyPr/>
          <a:lstStyle>
            <a:lvl1pPr>
              <a:defRPr sz="1600"/>
            </a:lvl1pPr>
          </a:lstStyle>
          <a:p>
            <a:fld id="{D2D8002D-B5B0-4BAC-B1F6-782DDCCE6D9C}"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27806209-9575-4B9C-A35A-DDFDAF7FB900}" type="datetime1">
              <a:rPr kumimoji="1" lang="ja-JP" altLang="en-US" smtClean="0"/>
              <a:t>2018/4/5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3"/>
            <a:ext cx="222885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95300" y="274643"/>
            <a:ext cx="652145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8879896-53A6-406E-82C3-91E9177CCB9C}" type="datetime1">
              <a:rPr kumimoji="1" lang="ja-JP" altLang="en-US" smtClean="0"/>
              <a:t>2018/4/5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89D979E-890E-484B-A889-2EA0EF8B7266}" type="datetime1">
              <a:rPr kumimoji="1" lang="ja-JP" altLang="en-US" smtClean="0"/>
              <a:t>2018/4/5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pPr/>
              <a:t>‹#›</a:t>
            </a:fld>
            <a:endParaRPr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15"/>
            <a:ext cx="84201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135DEA7-3EB4-4B6C-9C2B-425031FA18CC}" type="datetime1">
              <a:rPr kumimoji="1" lang="ja-JP" altLang="en-US" smtClean="0"/>
              <a:t>2018/4/5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9530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03555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DD85F4DF-312D-4CE8-BFE2-29068F557D8A}" type="datetime1">
              <a:rPr kumimoji="1" lang="ja-JP" altLang="en-US" smtClean="0"/>
              <a:t>2018/4/5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BCBB6516-C160-46C1-963A-5408A070E05A}" type="datetime1">
              <a:rPr kumimoji="1" lang="ja-JP" altLang="en-US" smtClean="0"/>
              <a:t>2018/4/5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5948A331-CAB8-4D94-B23B-9E2E442C8559}" type="datetime1">
              <a:rPr kumimoji="1" lang="ja-JP" altLang="en-US" smtClean="0"/>
              <a:t>2018/4/5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5EBC5C8-D75F-48C0-9D1F-F9E747EF8D0F}" type="datetime1">
              <a:rPr kumimoji="1" lang="ja-JP" altLang="en-US" smtClean="0"/>
              <a:t>2018/4/5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49C7025B-8C07-4749-B9F0-17D5694E5CAC}" type="datetime1">
              <a:rPr kumimoji="1" lang="ja-JP" altLang="en-US" smtClean="0"/>
              <a:t>2018/4/5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476BA63-6DAF-4103-B01A-2A2187937CF3}" type="datetime1">
              <a:rPr kumimoji="1" lang="ja-JP" altLang="en-US" smtClean="0"/>
              <a:t>2018/4/5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95300" y="635636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D045F0-866C-45E4-ABE1-F1478BBF592D}" type="datetime1">
              <a:rPr kumimoji="1" lang="ja-JP" altLang="en-US" smtClean="0"/>
              <a:t>2018/4/5</a:t>
            </a:fld>
            <a:endParaRPr kumimoji="1" lang="ja-JP" altLang="en-US"/>
          </a:p>
        </p:txBody>
      </p:sp>
      <p:sp>
        <p:nvSpPr>
          <p:cNvPr id="5" name="フッター プレースホルダ 4"/>
          <p:cNvSpPr>
            <a:spLocks noGrp="1"/>
          </p:cNvSpPr>
          <p:nvPr>
            <p:ph type="ftr" sz="quarter" idx="3"/>
          </p:nvPr>
        </p:nvSpPr>
        <p:spPr>
          <a:xfrm>
            <a:off x="3384550" y="635636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610152" y="-27383"/>
            <a:ext cx="2311400" cy="365125"/>
          </a:xfrm>
          <a:prstGeom prst="rect">
            <a:avLst/>
          </a:prstGeom>
        </p:spPr>
        <p:txBody>
          <a:bodyPr vert="horz" lIns="91440" tIns="45720" rIns="91440" bIns="45720" rtlCol="0" anchor="ctr"/>
          <a:lstStyle>
            <a:lvl1pPr algn="r">
              <a:defRPr sz="1200" b="1">
                <a:solidFill>
                  <a:schemeClr val="tx1">
                    <a:tint val="75000"/>
                  </a:schemeClr>
                </a:solidFill>
                <a:latin typeface="Meiryo UI" pitchFamily="50" charset="-128"/>
                <a:ea typeface="Meiryo UI" pitchFamily="50" charset="-128"/>
                <a:cs typeface="Meiryo UI" pitchFamily="50" charset="-128"/>
              </a:defRPr>
            </a:lvl1pPr>
          </a:lstStyle>
          <a:p>
            <a:fld id="{D2D8002D-B5B0-4BAC-B1F6-782DDCCE6D9C}"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0" y="5013325"/>
            <a:ext cx="9906000" cy="17287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a:t>
            </a:r>
            <a:endParaRPr lang="en-US" altLang="ja-JP"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大都市制度（特別区設置）協議会</a:t>
            </a:r>
            <a:endParaRPr lang="en-US" altLang="ja-JP"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事務局：副首都推進局</a:t>
            </a:r>
            <a:r>
              <a:rPr lang="ja-JP" altLang="en-US" sz="2800" dirty="0">
                <a:solidFill>
                  <a:schemeClr val="tx1"/>
                </a:solidFill>
                <a:latin typeface="+mn-ea"/>
              </a:rPr>
              <a:t>　</a:t>
            </a:r>
          </a:p>
        </p:txBody>
      </p:sp>
      <p:sp>
        <p:nvSpPr>
          <p:cNvPr id="8" name="フローチャート : 端子 7"/>
          <p:cNvSpPr/>
          <p:nvPr/>
        </p:nvSpPr>
        <p:spPr>
          <a:xfrm>
            <a:off x="553414" y="2852936"/>
            <a:ext cx="9049005" cy="720080"/>
          </a:xfrm>
          <a:prstGeom prst="flowChartTerminator">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lnSpc>
                <a:spcPct val="150000"/>
              </a:lnSpc>
              <a:defRPr/>
            </a:pPr>
            <a:r>
              <a:rPr lang="ja-JP" altLang="en-US" sz="3600" b="1" dirty="0">
                <a:solidFill>
                  <a:prstClr val="black"/>
                </a:solidFill>
                <a:latin typeface="+mn-ea"/>
              </a:rPr>
              <a:t>大規模プロジェクトに係る</a:t>
            </a:r>
            <a:r>
              <a:rPr lang="en-US" altLang="ja-JP" sz="3600" b="1" dirty="0">
                <a:solidFill>
                  <a:prstClr val="black"/>
                </a:solidFill>
                <a:latin typeface="+mn-ea"/>
              </a:rPr>
              <a:t/>
            </a:r>
            <a:br>
              <a:rPr lang="en-US" altLang="ja-JP" sz="3600" b="1" dirty="0">
                <a:solidFill>
                  <a:prstClr val="black"/>
                </a:solidFill>
                <a:latin typeface="+mn-ea"/>
              </a:rPr>
            </a:br>
            <a:r>
              <a:rPr lang="ja-JP" altLang="en-US" sz="3600" b="1" dirty="0" smtClean="0">
                <a:solidFill>
                  <a:prstClr val="black"/>
                </a:solidFill>
                <a:latin typeface="+mn-ea"/>
              </a:rPr>
              <a:t>財政的な影響に</a:t>
            </a:r>
            <a:r>
              <a:rPr lang="ja-JP" altLang="en-US" sz="3600" b="1" dirty="0">
                <a:solidFill>
                  <a:prstClr val="black"/>
                </a:solidFill>
                <a:latin typeface="+mn-ea"/>
              </a:rPr>
              <a:t>ついて</a:t>
            </a:r>
            <a:endParaRPr lang="en-US" altLang="ja-JP" sz="3600" b="1" dirty="0">
              <a:solidFill>
                <a:prstClr val="black"/>
              </a:solidFill>
              <a:latin typeface="+mn-ea"/>
            </a:endParaRPr>
          </a:p>
          <a:p>
            <a:pPr lvl="0" algn="ctr">
              <a:lnSpc>
                <a:spcPct val="150000"/>
              </a:lnSpc>
              <a:defRPr/>
            </a:pPr>
            <a:endParaRPr lang="en-US" altLang="ja-JP" sz="3600" b="1" dirty="0">
              <a:solidFill>
                <a:schemeClr val="tx1"/>
              </a:solidFill>
              <a:latin typeface="+mn-ea"/>
            </a:endParaRPr>
          </a:p>
        </p:txBody>
      </p:sp>
      <p:sp>
        <p:nvSpPr>
          <p:cNvPr id="6" name="テキスト ボックス 5"/>
          <p:cNvSpPr txBox="1">
            <a:spLocks noChangeArrowheads="1"/>
          </p:cNvSpPr>
          <p:nvPr/>
        </p:nvSpPr>
        <p:spPr bwMode="auto">
          <a:xfrm>
            <a:off x="4216" y="8119"/>
            <a:ext cx="5313363" cy="400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2000" dirty="0" smtClean="0">
                <a:solidFill>
                  <a:srgbClr val="000000"/>
                </a:solidFill>
                <a:latin typeface="Meiryo UI" pitchFamily="50" charset="-128"/>
                <a:ea typeface="Meiryo UI" pitchFamily="50" charset="-128"/>
                <a:cs typeface="Meiryo UI" pitchFamily="50" charset="-128"/>
              </a:rPr>
              <a:t>第</a:t>
            </a:r>
            <a:r>
              <a:rPr lang="en-US" altLang="ja-JP" sz="2000" dirty="0" smtClean="0">
                <a:solidFill>
                  <a:srgbClr val="000000"/>
                </a:solidFill>
                <a:latin typeface="Meiryo UI" pitchFamily="50" charset="-128"/>
                <a:ea typeface="Meiryo UI" pitchFamily="50" charset="-128"/>
                <a:cs typeface="Meiryo UI" pitchFamily="50" charset="-128"/>
              </a:rPr>
              <a:t>9</a:t>
            </a:r>
            <a:r>
              <a:rPr lang="ja-JP" altLang="en-US" sz="2000" dirty="0" smtClean="0">
                <a:solidFill>
                  <a:srgbClr val="000000"/>
                </a:solidFill>
                <a:latin typeface="Meiryo UI" pitchFamily="50" charset="-128"/>
                <a:ea typeface="Meiryo UI" pitchFamily="50" charset="-128"/>
                <a:cs typeface="Meiryo UI" pitchFamily="50" charset="-128"/>
              </a:rPr>
              <a:t>回</a:t>
            </a:r>
            <a:r>
              <a:rPr lang="ja-JP" altLang="en-US" sz="2000" dirty="0">
                <a:solidFill>
                  <a:srgbClr val="000000"/>
                </a:solidFill>
                <a:latin typeface="Meiryo UI" pitchFamily="50" charset="-128"/>
                <a:ea typeface="Meiryo UI" pitchFamily="50" charset="-128"/>
                <a:cs typeface="Meiryo UI" pitchFamily="50" charset="-128"/>
              </a:rPr>
              <a:t>大都市制度（特別区設置）協議会資料</a:t>
            </a:r>
            <a:endParaRPr lang="en-US" altLang="ja-JP" sz="2000" dirty="0">
              <a:solidFill>
                <a:srgbClr val="000000"/>
              </a:solidFill>
              <a:latin typeface="Meiryo UI" pitchFamily="50" charset="-128"/>
              <a:ea typeface="Meiryo UI" pitchFamily="50" charset="-128"/>
              <a:cs typeface="Meiryo UI" pitchFamily="50" charset="-128"/>
            </a:endParaRPr>
          </a:p>
        </p:txBody>
      </p:sp>
      <p:sp>
        <p:nvSpPr>
          <p:cNvPr id="7" name="正方形/長方形 6"/>
          <p:cNvSpPr/>
          <p:nvPr/>
        </p:nvSpPr>
        <p:spPr>
          <a:xfrm>
            <a:off x="7905328" y="204319"/>
            <a:ext cx="1800200" cy="86409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sz="2400" dirty="0" smtClean="0">
                <a:solidFill>
                  <a:schemeClr val="tx1"/>
                </a:solidFill>
                <a:latin typeface="ＭＳ ゴシック" panose="020B0609070205080204" pitchFamily="49" charset="-128"/>
                <a:ea typeface="ＭＳ ゴシック" panose="020B0609070205080204" pitchFamily="49" charset="-128"/>
              </a:rPr>
              <a:t>資 </a:t>
            </a:r>
            <a:r>
              <a:rPr kumimoji="1" lang="ja-JP" altLang="en-US" sz="2400" smtClean="0">
                <a:solidFill>
                  <a:schemeClr val="tx1"/>
                </a:solidFill>
                <a:latin typeface="ＭＳ ゴシック" panose="020B0609070205080204" pitchFamily="49" charset="-128"/>
                <a:ea typeface="ＭＳ ゴシック" panose="020B0609070205080204" pitchFamily="49" charset="-128"/>
              </a:rPr>
              <a:t>料 </a:t>
            </a:r>
            <a:r>
              <a:rPr kumimoji="1" lang="ja-JP" altLang="en-US" sz="2400" smtClean="0">
                <a:solidFill>
                  <a:schemeClr val="tx1"/>
                </a:solidFill>
                <a:latin typeface="ＭＳ ゴシック" panose="020B0609070205080204" pitchFamily="49" charset="-128"/>
                <a:ea typeface="ＭＳ ゴシック" panose="020B0609070205080204" pitchFamily="49" charset="-128"/>
              </a:rPr>
              <a:t>３</a:t>
            </a:r>
            <a:endParaRPr kumimoji="1" lang="ja-JP" altLang="en-US" sz="2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784694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
          <p:cNvSpPr>
            <a:spLocks noGrp="1"/>
          </p:cNvSpPr>
          <p:nvPr>
            <p:ph type="title"/>
          </p:nvPr>
        </p:nvSpPr>
        <p:spPr>
          <a:xfrm>
            <a:off x="0" y="7938"/>
            <a:ext cx="9906000" cy="419100"/>
          </a:xfrm>
        </p:spPr>
        <p:txBody>
          <a:bodyPr>
            <a:normAutofit fontScale="90000"/>
          </a:bodyPr>
          <a:lstStyle/>
          <a:p>
            <a:pPr algn="l" eaLnBrk="1" hangingPunct="1"/>
            <a:r>
              <a:rPr lang="ja-JP" altLang="en-US" sz="2400">
                <a:latin typeface="HGP創英角ｺﾞｼｯｸUB" pitchFamily="50" charset="-128"/>
                <a:ea typeface="HGP創英角ｺﾞｼｯｸUB" pitchFamily="50" charset="-128"/>
              </a:rPr>
              <a:t>　</a:t>
            </a:r>
          </a:p>
        </p:txBody>
      </p:sp>
      <p:sp>
        <p:nvSpPr>
          <p:cNvPr id="7" name="正方形/長方形 6"/>
          <p:cNvSpPr/>
          <p:nvPr/>
        </p:nvSpPr>
        <p:spPr>
          <a:xfrm>
            <a:off x="1038" y="164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a:solidFill>
                  <a:prstClr val="black"/>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２</a:t>
            </a:r>
            <a:r>
              <a:rPr lang="ja-JP" altLang="en-US" sz="2000" b="1" dirty="0">
                <a:solidFill>
                  <a:prstClr val="black"/>
                </a:solidFill>
                <a:latin typeface="Meiryo UI" pitchFamily="50" charset="-128"/>
                <a:ea typeface="Meiryo UI" pitchFamily="50" charset="-128"/>
                <a:cs typeface="Meiryo UI" pitchFamily="50" charset="-128"/>
              </a:rPr>
              <a:t>　参考資料　「財政シミュレーション」に含まれているプロジェクト計数表</a:t>
            </a:r>
          </a:p>
        </p:txBody>
      </p:sp>
      <p:graphicFrame>
        <p:nvGraphicFramePr>
          <p:cNvPr id="9" name="表 8"/>
          <p:cNvGraphicFramePr>
            <a:graphicFrameLocks noGrp="1"/>
          </p:cNvGraphicFramePr>
          <p:nvPr>
            <p:extLst/>
          </p:nvPr>
        </p:nvGraphicFramePr>
        <p:xfrm>
          <a:off x="272480" y="635185"/>
          <a:ext cx="9516996" cy="3017520"/>
        </p:xfrm>
        <a:graphic>
          <a:graphicData uri="http://schemas.openxmlformats.org/drawingml/2006/table">
            <a:tbl>
              <a:tblPr/>
              <a:tblGrid>
                <a:gridCol w="64400">
                  <a:extLst>
                    <a:ext uri="{9D8B030D-6E8A-4147-A177-3AD203B41FA5}">
                      <a16:colId xmlns:a16="http://schemas.microsoft.com/office/drawing/2014/main" xmlns="" val="20000"/>
                    </a:ext>
                  </a:extLst>
                </a:gridCol>
                <a:gridCol w="64400">
                  <a:extLst>
                    <a:ext uri="{9D8B030D-6E8A-4147-A177-3AD203B41FA5}">
                      <a16:colId xmlns:a16="http://schemas.microsoft.com/office/drawing/2014/main" xmlns="" val="20001"/>
                    </a:ext>
                  </a:extLst>
                </a:gridCol>
                <a:gridCol w="126238">
                  <a:extLst>
                    <a:ext uri="{9D8B030D-6E8A-4147-A177-3AD203B41FA5}">
                      <a16:colId xmlns:a16="http://schemas.microsoft.com/office/drawing/2014/main" xmlns="" val="20002"/>
                    </a:ext>
                  </a:extLst>
                </a:gridCol>
                <a:gridCol w="471042">
                  <a:extLst>
                    <a:ext uri="{9D8B030D-6E8A-4147-A177-3AD203B41FA5}">
                      <a16:colId xmlns:a16="http://schemas.microsoft.com/office/drawing/2014/main" xmlns="" val="20003"/>
                    </a:ext>
                  </a:extLst>
                </a:gridCol>
                <a:gridCol w="295434">
                  <a:extLst>
                    <a:ext uri="{9D8B030D-6E8A-4147-A177-3AD203B41FA5}">
                      <a16:colId xmlns:a16="http://schemas.microsoft.com/office/drawing/2014/main" xmlns="" val="20004"/>
                    </a:ext>
                  </a:extLst>
                </a:gridCol>
                <a:gridCol w="1228476">
                  <a:extLst>
                    <a:ext uri="{9D8B030D-6E8A-4147-A177-3AD203B41FA5}">
                      <a16:colId xmlns:a16="http://schemas.microsoft.com/office/drawing/2014/main" xmlns="" val="20005"/>
                    </a:ext>
                  </a:extLst>
                </a:gridCol>
                <a:gridCol w="382474">
                  <a:extLst>
                    <a:ext uri="{9D8B030D-6E8A-4147-A177-3AD203B41FA5}">
                      <a16:colId xmlns:a16="http://schemas.microsoft.com/office/drawing/2014/main" xmlns="" val="20006"/>
                    </a:ext>
                  </a:extLst>
                </a:gridCol>
                <a:gridCol w="382474">
                  <a:extLst>
                    <a:ext uri="{9D8B030D-6E8A-4147-A177-3AD203B41FA5}">
                      <a16:colId xmlns:a16="http://schemas.microsoft.com/office/drawing/2014/main" xmlns="" val="20007"/>
                    </a:ext>
                  </a:extLst>
                </a:gridCol>
                <a:gridCol w="382474">
                  <a:extLst>
                    <a:ext uri="{9D8B030D-6E8A-4147-A177-3AD203B41FA5}">
                      <a16:colId xmlns:a16="http://schemas.microsoft.com/office/drawing/2014/main" xmlns="" val="20008"/>
                    </a:ext>
                  </a:extLst>
                </a:gridCol>
                <a:gridCol w="382474">
                  <a:extLst>
                    <a:ext uri="{9D8B030D-6E8A-4147-A177-3AD203B41FA5}">
                      <a16:colId xmlns:a16="http://schemas.microsoft.com/office/drawing/2014/main" xmlns="" val="20009"/>
                    </a:ext>
                  </a:extLst>
                </a:gridCol>
                <a:gridCol w="382474">
                  <a:extLst>
                    <a:ext uri="{9D8B030D-6E8A-4147-A177-3AD203B41FA5}">
                      <a16:colId xmlns:a16="http://schemas.microsoft.com/office/drawing/2014/main" xmlns="" val="20010"/>
                    </a:ext>
                  </a:extLst>
                </a:gridCol>
                <a:gridCol w="382474">
                  <a:extLst>
                    <a:ext uri="{9D8B030D-6E8A-4147-A177-3AD203B41FA5}">
                      <a16:colId xmlns:a16="http://schemas.microsoft.com/office/drawing/2014/main" xmlns="" val="20011"/>
                    </a:ext>
                  </a:extLst>
                </a:gridCol>
                <a:gridCol w="382474">
                  <a:extLst>
                    <a:ext uri="{9D8B030D-6E8A-4147-A177-3AD203B41FA5}">
                      <a16:colId xmlns:a16="http://schemas.microsoft.com/office/drawing/2014/main" xmlns="" val="20012"/>
                    </a:ext>
                  </a:extLst>
                </a:gridCol>
                <a:gridCol w="382474">
                  <a:extLst>
                    <a:ext uri="{9D8B030D-6E8A-4147-A177-3AD203B41FA5}">
                      <a16:colId xmlns:a16="http://schemas.microsoft.com/office/drawing/2014/main" xmlns="" val="20013"/>
                    </a:ext>
                  </a:extLst>
                </a:gridCol>
                <a:gridCol w="382474">
                  <a:extLst>
                    <a:ext uri="{9D8B030D-6E8A-4147-A177-3AD203B41FA5}">
                      <a16:colId xmlns:a16="http://schemas.microsoft.com/office/drawing/2014/main" xmlns="" val="20014"/>
                    </a:ext>
                  </a:extLst>
                </a:gridCol>
                <a:gridCol w="382474">
                  <a:extLst>
                    <a:ext uri="{9D8B030D-6E8A-4147-A177-3AD203B41FA5}">
                      <a16:colId xmlns:a16="http://schemas.microsoft.com/office/drawing/2014/main" xmlns="" val="20015"/>
                    </a:ext>
                  </a:extLst>
                </a:gridCol>
                <a:gridCol w="382474">
                  <a:extLst>
                    <a:ext uri="{9D8B030D-6E8A-4147-A177-3AD203B41FA5}">
                      <a16:colId xmlns:a16="http://schemas.microsoft.com/office/drawing/2014/main" xmlns="" val="20016"/>
                    </a:ext>
                  </a:extLst>
                </a:gridCol>
                <a:gridCol w="382474">
                  <a:extLst>
                    <a:ext uri="{9D8B030D-6E8A-4147-A177-3AD203B41FA5}">
                      <a16:colId xmlns:a16="http://schemas.microsoft.com/office/drawing/2014/main" xmlns="" val="20017"/>
                    </a:ext>
                  </a:extLst>
                </a:gridCol>
                <a:gridCol w="382474">
                  <a:extLst>
                    <a:ext uri="{9D8B030D-6E8A-4147-A177-3AD203B41FA5}">
                      <a16:colId xmlns:a16="http://schemas.microsoft.com/office/drawing/2014/main" xmlns="" val="20018"/>
                    </a:ext>
                  </a:extLst>
                </a:gridCol>
                <a:gridCol w="382474">
                  <a:extLst>
                    <a:ext uri="{9D8B030D-6E8A-4147-A177-3AD203B41FA5}">
                      <a16:colId xmlns:a16="http://schemas.microsoft.com/office/drawing/2014/main" xmlns="" val="20019"/>
                    </a:ext>
                  </a:extLst>
                </a:gridCol>
                <a:gridCol w="382474">
                  <a:extLst>
                    <a:ext uri="{9D8B030D-6E8A-4147-A177-3AD203B41FA5}">
                      <a16:colId xmlns:a16="http://schemas.microsoft.com/office/drawing/2014/main" xmlns="" val="20020"/>
                    </a:ext>
                  </a:extLst>
                </a:gridCol>
                <a:gridCol w="382474">
                  <a:extLst>
                    <a:ext uri="{9D8B030D-6E8A-4147-A177-3AD203B41FA5}">
                      <a16:colId xmlns:a16="http://schemas.microsoft.com/office/drawing/2014/main" xmlns="" val="20021"/>
                    </a:ext>
                  </a:extLst>
                </a:gridCol>
                <a:gridCol w="382474">
                  <a:extLst>
                    <a:ext uri="{9D8B030D-6E8A-4147-A177-3AD203B41FA5}">
                      <a16:colId xmlns:a16="http://schemas.microsoft.com/office/drawing/2014/main" xmlns="" val="20022"/>
                    </a:ext>
                  </a:extLst>
                </a:gridCol>
                <a:gridCol w="382474">
                  <a:extLst>
                    <a:ext uri="{9D8B030D-6E8A-4147-A177-3AD203B41FA5}">
                      <a16:colId xmlns:a16="http://schemas.microsoft.com/office/drawing/2014/main" xmlns="" val="20023"/>
                    </a:ext>
                  </a:extLst>
                </a:gridCol>
                <a:gridCol w="382474">
                  <a:extLst>
                    <a:ext uri="{9D8B030D-6E8A-4147-A177-3AD203B41FA5}">
                      <a16:colId xmlns:a16="http://schemas.microsoft.com/office/drawing/2014/main" xmlns="" val="20024"/>
                    </a:ext>
                  </a:extLst>
                </a:gridCol>
              </a:tblGrid>
              <a:tr h="167640">
                <a:tc gridSpan="6">
                  <a:txBody>
                    <a:bodyPr/>
                    <a:lstStyle/>
                    <a:p>
                      <a:pPr algn="l" fontAlgn="ctr"/>
                      <a:r>
                        <a:rPr lang="ja-JP" altLang="en-US" sz="1050" b="1" i="0" u="none" strike="noStrike" dirty="0">
                          <a:solidFill>
                            <a:srgbClr val="000000"/>
                          </a:solidFill>
                          <a:latin typeface="Meiryo UI" pitchFamily="50" charset="-128"/>
                          <a:ea typeface="Meiryo UI" pitchFamily="50" charset="-128"/>
                          <a:cs typeface="Meiryo UI" pitchFamily="50" charset="-128"/>
                        </a:rPr>
                        <a:t>■　</a:t>
                      </a:r>
                      <a:r>
                        <a:rPr lang="zh-TW" altLang="en-US" sz="1050" b="1" i="0" u="none" strike="noStrike" dirty="0">
                          <a:solidFill>
                            <a:srgbClr val="000000"/>
                          </a:solidFill>
                          <a:latin typeface="Meiryo UI" pitchFamily="50" charset="-128"/>
                          <a:ea typeface="Meiryo UI" pitchFamily="50" charset="-128"/>
                          <a:cs typeface="Meiryo UI" pitchFamily="50" charset="-128"/>
                        </a:rPr>
                        <a:t>淀川左岸線（２期）</a:t>
                      </a:r>
                      <a:r>
                        <a:rPr lang="ja-JP" altLang="en-US" sz="1050" b="1" i="0" u="none" strike="noStrike" dirty="0">
                          <a:solidFill>
                            <a:srgbClr val="000000"/>
                          </a:solidFill>
                          <a:latin typeface="Meiryo UI" pitchFamily="50" charset="-128"/>
                          <a:ea typeface="Meiryo UI" pitchFamily="50" charset="-128"/>
                          <a:cs typeface="Meiryo UI" pitchFamily="50" charset="-128"/>
                        </a:rPr>
                        <a:t>の内訳</a:t>
                      </a:r>
                      <a:endParaRPr lang="ja-JP" altLang="en-US" sz="110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5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grid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67640">
                <a:tc gridSpan="5">
                  <a:txBody>
                    <a:bodyPr/>
                    <a:lstStyle/>
                    <a:p>
                      <a:pPr algn="ctr" fontAlgn="ctr"/>
                      <a:r>
                        <a:rPr lang="ja-JP" altLang="en-US" sz="1100" b="0" i="0" u="none" strike="noStrike" dirty="0">
                          <a:ln>
                            <a:solidFill>
                              <a:schemeClr val="bg1"/>
                            </a:solidFill>
                          </a:ln>
                          <a:solidFill>
                            <a:srgbClr val="000000"/>
                          </a:solidFill>
                          <a:latin typeface="Meiryo UI" pitchFamily="50" charset="-128"/>
                          <a:ea typeface="Meiryo UI" pitchFamily="50" charset="-128"/>
                          <a:cs typeface="Meiryo UI"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endParaRPr lang="ja-JP" altLang="en-US" sz="1100" b="0" i="0" u="none" strike="noStrike" dirty="0">
                        <a:ln>
                          <a:solidFill>
                            <a:schemeClr val="bg1"/>
                          </a:solidFill>
                        </a:ln>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３４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Ｈ４</a:t>
                      </a:r>
                      <a:r>
                        <a:rPr lang="ja-JP" altLang="en-US" sz="900" b="1" i="0" u="none" strike="noStrike" dirty="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xmlns="" val="10001"/>
                  </a:ext>
                </a:extLst>
              </a:tr>
              <a:tr h="167640">
                <a:tc rowSpan="12">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24">
                  <a:txBody>
                    <a:bodyPr/>
                    <a:lstStyle/>
                    <a:p>
                      <a:pPr algn="l" fontAlgn="ctr"/>
                      <a:r>
                        <a:rPr lang="ja-JP" altLang="en-US" sz="900" dirty="0">
                          <a:solidFill>
                            <a:schemeClr val="tx1"/>
                          </a:solidFill>
                          <a:latin typeface="Meiryo UI" pitchFamily="50" charset="-128"/>
                          <a:ea typeface="Meiryo UI" pitchFamily="50" charset="-128"/>
                          <a:cs typeface="Meiryo UI" pitchFamily="50" charset="-128"/>
                        </a:rPr>
                        <a:t>財政シミュレーション</a:t>
                      </a:r>
                      <a:endParaRPr lang="ja-JP" altLang="en-US" sz="9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36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extLst>
                  <a:ext uri="{0D108BD9-81ED-4DB2-BD59-A6C34878D82A}">
                    <a16:rowId xmlns:a16="http://schemas.microsoft.com/office/drawing/2014/main" xmlns="" val="10002"/>
                  </a:ext>
                </a:extLst>
              </a:tr>
              <a:tr h="167640">
                <a:tc vMerge="1">
                  <a:txBody>
                    <a:bodyPr/>
                    <a:lstStyle/>
                    <a:p>
                      <a:endParaRPr kumimoji="1" lang="ja-JP" altLang="en-US"/>
                    </a:p>
                  </a:txBody>
                  <a:tcPr/>
                </a:tc>
                <a:tc rowSpan="5">
                  <a:txBody>
                    <a:bodyPr/>
                    <a:lstStyle/>
                    <a:p>
                      <a:pPr algn="ctr" fontAlgn="ctr"/>
                      <a:r>
                        <a:rPr lang="ja-JP" altLang="en-US" sz="11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4">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事業費</a:t>
                      </a: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67640">
                <a:tc vMerge="1">
                  <a:txBody>
                    <a:bodyPr/>
                    <a:lstStyle/>
                    <a:p>
                      <a:endParaRPr kumimoji="1" lang="ja-JP" altLang="en-US"/>
                    </a:p>
                  </a:txBody>
                  <a:tcPr/>
                </a:tc>
                <a:tc vMerge="1">
                  <a:txBody>
                    <a:bodyPr/>
                    <a:lstStyle/>
                    <a:p>
                      <a:endParaRPr kumimoji="1" lang="ja-JP" altLang="en-US"/>
                    </a:p>
                  </a:txBody>
                  <a:tcPr/>
                </a:tc>
                <a:tc gridSpan="4">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財源</a:t>
                      </a: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21</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67640">
                <a:tc vMerge="1">
                  <a:txBody>
                    <a:bodyPr/>
                    <a:lstStyle/>
                    <a:p>
                      <a:endParaRPr kumimoji="1" lang="ja-JP" altLang="en-US"/>
                    </a:p>
                  </a:txBody>
                  <a:tcPr/>
                </a:tc>
                <a:tc vMerge="1">
                  <a:txBody>
                    <a:bodyPr/>
                    <a:lstStyle/>
                    <a:p>
                      <a:endParaRPr kumimoji="1" lang="ja-JP" altLang="en-US"/>
                    </a:p>
                  </a:txBody>
                  <a:tcPr/>
                </a:tc>
                <a:tc rowSpan="3">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3">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国費</a:t>
                      </a:r>
                    </a:p>
                  </a:txBody>
                  <a:tcPr marL="3960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14</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67640">
                <a:tc vMerge="1">
                  <a:txBody>
                    <a:bodyPr/>
                    <a:lstStyle/>
                    <a:p>
                      <a:endParaRPr kumimoji="1" lang="ja-JP" altLang="en-US"/>
                    </a:p>
                  </a:txBody>
                  <a:tcPr/>
                </a:tc>
                <a:tc vMerge="1">
                  <a:txBody>
                    <a:bodyPr/>
                    <a:lstStyle/>
                    <a:p>
                      <a:endParaRPr kumimoji="1" lang="ja-JP" altLang="en-US"/>
                    </a:p>
                  </a:txBody>
                  <a:tcPr/>
                </a:tc>
                <a:tc vMerge="1">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3">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起債　ア</a:t>
                      </a:r>
                    </a:p>
                  </a:txBody>
                  <a:tcPr marL="3960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67640">
                <a:tc vMerge="1">
                  <a:txBody>
                    <a:bodyPr/>
                    <a:lstStyle/>
                    <a:p>
                      <a:endParaRPr kumimoji="1" lang="ja-JP" altLang="en-US"/>
                    </a:p>
                  </a:txBody>
                  <a:tcPr/>
                </a:tc>
                <a:tc vMerge="1">
                  <a:txBody>
                    <a:bodyPr/>
                    <a:lstStyle/>
                    <a:p>
                      <a:endParaRPr kumimoji="1" lang="ja-JP" altLang="en-US"/>
                    </a:p>
                  </a:txBody>
                  <a:tcPr/>
                </a:tc>
                <a:tc vMerge="1">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3">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税等　イ</a:t>
                      </a:r>
                    </a:p>
                  </a:txBody>
                  <a:tcPr marL="3960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167640">
                <a:tc vMerge="1">
                  <a:txBody>
                    <a:bodyPr/>
                    <a:lstStyle/>
                    <a:p>
                      <a:pPr algn="ctr"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4">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latin typeface="Meiryo UI" pitchFamily="50" charset="-128"/>
                          <a:ea typeface="Meiryo UI" pitchFamily="50" charset="-128"/>
                          <a:cs typeface="Meiryo UI" pitchFamily="50" charset="-128"/>
                        </a:rPr>
                        <a:t>直近の事業スキーム</a:t>
                      </a:r>
                      <a:endParaRPr lang="ja-JP" altLang="en-US" sz="900" b="0" i="0" u="none" strike="noStrike" dirty="0">
                        <a:solidFill>
                          <a:srgbClr val="000000"/>
                        </a:solidFill>
                        <a:latin typeface="Meiryo UI" pitchFamily="50" charset="-128"/>
                        <a:ea typeface="Meiryo UI" pitchFamily="50" charset="-128"/>
                        <a:cs typeface="Meiryo UI" pitchFamily="50" charset="-128"/>
                      </a:endParaRPr>
                    </a:p>
                  </a:txBody>
                  <a:tcPr marL="39000" marR="18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D5B4"/>
                    </a:solidFill>
                  </a:tcPr>
                </a:tc>
                <a:tc hMerge="1">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extLst>
                  <a:ext uri="{0D108BD9-81ED-4DB2-BD59-A6C34878D82A}">
                    <a16:rowId xmlns:a16="http://schemas.microsoft.com/office/drawing/2014/main" xmlns="" val="10008"/>
                  </a:ext>
                </a:extLst>
              </a:tr>
              <a:tr h="167640">
                <a:tc vMerge="1">
                  <a:txBody>
                    <a:bodyPr/>
                    <a:lstStyle/>
                    <a:p>
                      <a:endParaRPr kumimoji="1" lang="ja-JP" altLang="en-US"/>
                    </a:p>
                  </a:txBody>
                  <a:tcPr/>
                </a:tc>
                <a:tc rowSpan="5">
                  <a:txBody>
                    <a:bodyPr/>
                    <a:lstStyle/>
                    <a:p>
                      <a:pPr algn="ctr"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4">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事業費</a:t>
                      </a: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62</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56</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105</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115</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137</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150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145</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167640">
                <a:tc vMerge="1">
                  <a:txBody>
                    <a:bodyPr/>
                    <a:lstStyle/>
                    <a:p>
                      <a:endParaRPr kumimoji="1" lang="ja-JP" altLang="en-US"/>
                    </a:p>
                  </a:txBody>
                  <a:tcPr/>
                </a:tc>
                <a:tc vMerge="1">
                  <a:txBody>
                    <a:bodyPr/>
                    <a:lstStyle/>
                    <a:p>
                      <a:pPr algn="ctr"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4">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財源</a:t>
                      </a: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62</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56</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105</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115</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137</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150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145</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82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167640">
                <a:tc vMerge="1">
                  <a:txBody>
                    <a:bodyPr/>
                    <a:lstStyle/>
                    <a:p>
                      <a:pPr algn="ctr" fontAlgn="ctr"/>
                      <a:endParaRPr lang="ja-JP" altLang="en-US" sz="9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ctr"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3">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3">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国費</a:t>
                      </a:r>
                    </a:p>
                  </a:txBody>
                  <a:tcPr marL="3960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43</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39</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74</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81</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96</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105</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57</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r h="167640">
                <a:tc vMerge="1">
                  <a:txBody>
                    <a:bodyPr/>
                    <a:lstStyle/>
                    <a:p>
                      <a:pPr algn="ctr" fontAlgn="ctr"/>
                      <a:endParaRPr lang="ja-JP" altLang="en-US" sz="9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ctr"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3">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起債　ウ</a:t>
                      </a:r>
                    </a:p>
                  </a:txBody>
                  <a:tcPr marL="3960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17</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15</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28</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31</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37</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39</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2"/>
                  </a:ext>
                </a:extLst>
              </a:tr>
              <a:tr h="167640">
                <a:tc vMerge="1">
                  <a:txBody>
                    <a:bodyPr/>
                    <a:lstStyle/>
                    <a:p>
                      <a:pPr algn="ctr" fontAlgn="ctr"/>
                      <a:endParaRPr lang="ja-JP" altLang="en-US" sz="9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ctr"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3">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税等　エ</a:t>
                      </a:r>
                    </a:p>
                  </a:txBody>
                  <a:tcPr marL="3960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3"/>
                  </a:ext>
                </a:extLst>
              </a:tr>
              <a:tr h="167640">
                <a:tc rowSpan="2" gridSpan="4">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差額</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6DDE8"/>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dirty="0"/>
                    </a:p>
                  </a:txBody>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起債発行額　ウーア</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6DDE8"/>
                    </a:solidFill>
                  </a:tcPr>
                </a:tc>
                <a:tc hMerge="1">
                  <a:txBody>
                    <a:bodyPr/>
                    <a:lstStyle/>
                    <a:p>
                      <a:pPr algn="l" fontAlgn="ctr"/>
                      <a:endParaRPr lang="zh-TW" altLang="en-US" sz="1050" b="0" i="0" u="none" strike="noStrike" dirty="0">
                        <a:solidFill>
                          <a:srgbClr val="000000"/>
                        </a:solidFill>
                        <a:latin typeface="Meiryo UI" pitchFamily="50" charset="-128"/>
                        <a:ea typeface="Meiryo UI" pitchFamily="50" charset="-128"/>
                        <a:cs typeface="Meiryo UI" pitchFamily="50" charset="-128"/>
                      </a:endParaRPr>
                    </a:p>
                  </a:txBody>
                  <a:tcPr marL="36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25</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35</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extLst>
                  <a:ext uri="{0D108BD9-81ED-4DB2-BD59-A6C34878D82A}">
                    <a16:rowId xmlns:a16="http://schemas.microsoft.com/office/drawing/2014/main" xmlns="" val="10014"/>
                  </a:ext>
                </a:extLst>
              </a:tr>
              <a:tr h="167640">
                <a:tc gridSpan="4" vMerge="1">
                  <a:txBody>
                    <a:bodyPr/>
                    <a:lstStyle/>
                    <a:p>
                      <a:pPr algn="l" fontAlgn="ct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6DDE8"/>
                    </a:solidFill>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税等一般財源　エーイ＝オ</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6DDE8"/>
                    </a:solidFill>
                  </a:tcPr>
                </a:tc>
                <a:tc hMerge="1">
                  <a:txBody>
                    <a:bodyPr/>
                    <a:lstStyle/>
                    <a:p>
                      <a:endParaRPr kumimoji="1" lang="ja-JP" altLang="en-US"/>
                    </a:p>
                  </a:txBody>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extLst>
                  <a:ext uri="{0D108BD9-81ED-4DB2-BD59-A6C34878D82A}">
                    <a16:rowId xmlns:a16="http://schemas.microsoft.com/office/drawing/2014/main" xmlns="" val="10015"/>
                  </a:ext>
                </a:extLst>
              </a:tr>
              <a:tr h="167640">
                <a:tc rowSpan="2" gridSpan="4">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収支影響</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公債費相当　カ</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6DDE8"/>
                    </a:solidFill>
                  </a:tcPr>
                </a:tc>
                <a:tc hMerge="1">
                  <a:txBody>
                    <a:bodyPr/>
                    <a:lstStyle/>
                    <a:p>
                      <a:endParaRPr kumimoji="1" lang="ja-JP" altLang="en-US"/>
                    </a:p>
                  </a:txBody>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17</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17</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15</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extLst>
                  <a:ext uri="{0D108BD9-81ED-4DB2-BD59-A6C34878D82A}">
                    <a16:rowId xmlns:a16="http://schemas.microsoft.com/office/drawing/2014/main" xmlns="" val="10016"/>
                  </a:ext>
                </a:extLst>
              </a:tr>
              <a:tr h="167640">
                <a:tc gridSpan="4" vMerge="1">
                  <a:txBody>
                    <a:bodyPr/>
                    <a:lstStyle/>
                    <a:p>
                      <a:pPr algn="l" fontAlgn="ct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財政的影響額　オ＋カ</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a:txBody>
                    <a:bodyPr/>
                    <a:lstStyle/>
                    <a:p>
                      <a:endParaRPr kumimoji="1" lang="ja-JP" altLang="en-US"/>
                    </a:p>
                  </a:txBody>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17</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15</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extLst>
                  <a:ext uri="{0D108BD9-81ED-4DB2-BD59-A6C34878D82A}">
                    <a16:rowId xmlns:a16="http://schemas.microsoft.com/office/drawing/2014/main" xmlns="" val="10017"/>
                  </a:ext>
                </a:extLst>
              </a:tr>
            </a:tbl>
          </a:graphicData>
        </a:graphic>
      </p:graphicFrame>
      <p:graphicFrame>
        <p:nvGraphicFramePr>
          <p:cNvPr id="10" name="表 9"/>
          <p:cNvGraphicFramePr>
            <a:graphicFrameLocks noGrp="1"/>
          </p:cNvGraphicFramePr>
          <p:nvPr>
            <p:extLst/>
          </p:nvPr>
        </p:nvGraphicFramePr>
        <p:xfrm>
          <a:off x="272480" y="3854246"/>
          <a:ext cx="9516996" cy="2638434"/>
        </p:xfrm>
        <a:graphic>
          <a:graphicData uri="http://schemas.openxmlformats.org/drawingml/2006/table">
            <a:tbl>
              <a:tblPr/>
              <a:tblGrid>
                <a:gridCol w="64400">
                  <a:extLst>
                    <a:ext uri="{9D8B030D-6E8A-4147-A177-3AD203B41FA5}">
                      <a16:colId xmlns:a16="http://schemas.microsoft.com/office/drawing/2014/main" xmlns="" val="20000"/>
                    </a:ext>
                  </a:extLst>
                </a:gridCol>
                <a:gridCol w="64400">
                  <a:extLst>
                    <a:ext uri="{9D8B030D-6E8A-4147-A177-3AD203B41FA5}">
                      <a16:colId xmlns:a16="http://schemas.microsoft.com/office/drawing/2014/main" xmlns="" val="20001"/>
                    </a:ext>
                  </a:extLst>
                </a:gridCol>
                <a:gridCol w="126238">
                  <a:extLst>
                    <a:ext uri="{9D8B030D-6E8A-4147-A177-3AD203B41FA5}">
                      <a16:colId xmlns:a16="http://schemas.microsoft.com/office/drawing/2014/main" xmlns="" val="20002"/>
                    </a:ext>
                  </a:extLst>
                </a:gridCol>
                <a:gridCol w="471042">
                  <a:extLst>
                    <a:ext uri="{9D8B030D-6E8A-4147-A177-3AD203B41FA5}">
                      <a16:colId xmlns:a16="http://schemas.microsoft.com/office/drawing/2014/main" xmlns="" val="20003"/>
                    </a:ext>
                  </a:extLst>
                </a:gridCol>
                <a:gridCol w="295434">
                  <a:extLst>
                    <a:ext uri="{9D8B030D-6E8A-4147-A177-3AD203B41FA5}">
                      <a16:colId xmlns:a16="http://schemas.microsoft.com/office/drawing/2014/main" xmlns="" val="20004"/>
                    </a:ext>
                  </a:extLst>
                </a:gridCol>
                <a:gridCol w="1228476">
                  <a:extLst>
                    <a:ext uri="{9D8B030D-6E8A-4147-A177-3AD203B41FA5}">
                      <a16:colId xmlns:a16="http://schemas.microsoft.com/office/drawing/2014/main" xmlns="" val="20005"/>
                    </a:ext>
                  </a:extLst>
                </a:gridCol>
                <a:gridCol w="382474">
                  <a:extLst>
                    <a:ext uri="{9D8B030D-6E8A-4147-A177-3AD203B41FA5}">
                      <a16:colId xmlns:a16="http://schemas.microsoft.com/office/drawing/2014/main" xmlns="" val="20006"/>
                    </a:ext>
                  </a:extLst>
                </a:gridCol>
                <a:gridCol w="382474">
                  <a:extLst>
                    <a:ext uri="{9D8B030D-6E8A-4147-A177-3AD203B41FA5}">
                      <a16:colId xmlns:a16="http://schemas.microsoft.com/office/drawing/2014/main" xmlns="" val="20007"/>
                    </a:ext>
                  </a:extLst>
                </a:gridCol>
                <a:gridCol w="382474">
                  <a:extLst>
                    <a:ext uri="{9D8B030D-6E8A-4147-A177-3AD203B41FA5}">
                      <a16:colId xmlns:a16="http://schemas.microsoft.com/office/drawing/2014/main" xmlns="" val="20008"/>
                    </a:ext>
                  </a:extLst>
                </a:gridCol>
                <a:gridCol w="382474">
                  <a:extLst>
                    <a:ext uri="{9D8B030D-6E8A-4147-A177-3AD203B41FA5}">
                      <a16:colId xmlns:a16="http://schemas.microsoft.com/office/drawing/2014/main" xmlns="" val="20009"/>
                    </a:ext>
                  </a:extLst>
                </a:gridCol>
                <a:gridCol w="382474">
                  <a:extLst>
                    <a:ext uri="{9D8B030D-6E8A-4147-A177-3AD203B41FA5}">
                      <a16:colId xmlns:a16="http://schemas.microsoft.com/office/drawing/2014/main" xmlns="" val="20010"/>
                    </a:ext>
                  </a:extLst>
                </a:gridCol>
                <a:gridCol w="382474">
                  <a:extLst>
                    <a:ext uri="{9D8B030D-6E8A-4147-A177-3AD203B41FA5}">
                      <a16:colId xmlns:a16="http://schemas.microsoft.com/office/drawing/2014/main" xmlns="" val="20011"/>
                    </a:ext>
                  </a:extLst>
                </a:gridCol>
                <a:gridCol w="382474">
                  <a:extLst>
                    <a:ext uri="{9D8B030D-6E8A-4147-A177-3AD203B41FA5}">
                      <a16:colId xmlns:a16="http://schemas.microsoft.com/office/drawing/2014/main" xmlns="" val="20012"/>
                    </a:ext>
                  </a:extLst>
                </a:gridCol>
                <a:gridCol w="382474">
                  <a:extLst>
                    <a:ext uri="{9D8B030D-6E8A-4147-A177-3AD203B41FA5}">
                      <a16:colId xmlns:a16="http://schemas.microsoft.com/office/drawing/2014/main" xmlns="" val="20013"/>
                    </a:ext>
                  </a:extLst>
                </a:gridCol>
                <a:gridCol w="382474">
                  <a:extLst>
                    <a:ext uri="{9D8B030D-6E8A-4147-A177-3AD203B41FA5}">
                      <a16:colId xmlns:a16="http://schemas.microsoft.com/office/drawing/2014/main" xmlns="" val="20014"/>
                    </a:ext>
                  </a:extLst>
                </a:gridCol>
                <a:gridCol w="382474">
                  <a:extLst>
                    <a:ext uri="{9D8B030D-6E8A-4147-A177-3AD203B41FA5}">
                      <a16:colId xmlns:a16="http://schemas.microsoft.com/office/drawing/2014/main" xmlns="" val="20015"/>
                    </a:ext>
                  </a:extLst>
                </a:gridCol>
                <a:gridCol w="382474">
                  <a:extLst>
                    <a:ext uri="{9D8B030D-6E8A-4147-A177-3AD203B41FA5}">
                      <a16:colId xmlns:a16="http://schemas.microsoft.com/office/drawing/2014/main" xmlns="" val="20016"/>
                    </a:ext>
                  </a:extLst>
                </a:gridCol>
                <a:gridCol w="382474">
                  <a:extLst>
                    <a:ext uri="{9D8B030D-6E8A-4147-A177-3AD203B41FA5}">
                      <a16:colId xmlns:a16="http://schemas.microsoft.com/office/drawing/2014/main" xmlns="" val="20017"/>
                    </a:ext>
                  </a:extLst>
                </a:gridCol>
                <a:gridCol w="382474">
                  <a:extLst>
                    <a:ext uri="{9D8B030D-6E8A-4147-A177-3AD203B41FA5}">
                      <a16:colId xmlns:a16="http://schemas.microsoft.com/office/drawing/2014/main" xmlns="" val="20018"/>
                    </a:ext>
                  </a:extLst>
                </a:gridCol>
                <a:gridCol w="382474">
                  <a:extLst>
                    <a:ext uri="{9D8B030D-6E8A-4147-A177-3AD203B41FA5}">
                      <a16:colId xmlns:a16="http://schemas.microsoft.com/office/drawing/2014/main" xmlns="" val="20019"/>
                    </a:ext>
                  </a:extLst>
                </a:gridCol>
                <a:gridCol w="382474">
                  <a:extLst>
                    <a:ext uri="{9D8B030D-6E8A-4147-A177-3AD203B41FA5}">
                      <a16:colId xmlns:a16="http://schemas.microsoft.com/office/drawing/2014/main" xmlns="" val="20020"/>
                    </a:ext>
                  </a:extLst>
                </a:gridCol>
                <a:gridCol w="382474">
                  <a:extLst>
                    <a:ext uri="{9D8B030D-6E8A-4147-A177-3AD203B41FA5}">
                      <a16:colId xmlns:a16="http://schemas.microsoft.com/office/drawing/2014/main" xmlns="" val="20021"/>
                    </a:ext>
                  </a:extLst>
                </a:gridCol>
                <a:gridCol w="382474">
                  <a:extLst>
                    <a:ext uri="{9D8B030D-6E8A-4147-A177-3AD203B41FA5}">
                      <a16:colId xmlns:a16="http://schemas.microsoft.com/office/drawing/2014/main" xmlns="" val="20022"/>
                    </a:ext>
                  </a:extLst>
                </a:gridCol>
                <a:gridCol w="382474">
                  <a:extLst>
                    <a:ext uri="{9D8B030D-6E8A-4147-A177-3AD203B41FA5}">
                      <a16:colId xmlns:a16="http://schemas.microsoft.com/office/drawing/2014/main" xmlns="" val="20023"/>
                    </a:ext>
                  </a:extLst>
                </a:gridCol>
                <a:gridCol w="382474">
                  <a:extLst>
                    <a:ext uri="{9D8B030D-6E8A-4147-A177-3AD203B41FA5}">
                      <a16:colId xmlns:a16="http://schemas.microsoft.com/office/drawing/2014/main" xmlns="" val="20024"/>
                    </a:ext>
                  </a:extLst>
                </a:gridCol>
              </a:tblGrid>
              <a:tr h="164511">
                <a:tc gridSpan="6">
                  <a:txBody>
                    <a:bodyPr/>
                    <a:lstStyle/>
                    <a:p>
                      <a:pPr algn="l" fontAlgn="ctr"/>
                      <a:r>
                        <a:rPr lang="ja-JP" altLang="en-US" sz="1050" b="1" i="0" u="none" strike="noStrike" dirty="0">
                          <a:solidFill>
                            <a:srgbClr val="000000"/>
                          </a:solidFill>
                          <a:latin typeface="Meiryo UI" pitchFamily="50" charset="-128"/>
                          <a:ea typeface="Meiryo UI" pitchFamily="50" charset="-128"/>
                          <a:cs typeface="Meiryo UI" pitchFamily="50" charset="-128"/>
                        </a:rPr>
                        <a:t>■　</a:t>
                      </a:r>
                      <a:r>
                        <a:rPr lang="zh-TW" altLang="en-US" sz="1050" b="1" i="0" u="none" strike="noStrike" dirty="0">
                          <a:solidFill>
                            <a:srgbClr val="000000"/>
                          </a:solidFill>
                          <a:latin typeface="Meiryo UI" pitchFamily="50" charset="-128"/>
                          <a:ea typeface="Meiryo UI" pitchFamily="50" charset="-128"/>
                          <a:cs typeface="Meiryo UI" pitchFamily="50" charset="-128"/>
                        </a:rPr>
                        <a:t>淀川左岸線（</a:t>
                      </a:r>
                      <a:r>
                        <a:rPr lang="ja-JP" altLang="en-US" sz="1050" b="1" i="0" u="none" strike="noStrike" dirty="0">
                          <a:solidFill>
                            <a:srgbClr val="000000"/>
                          </a:solidFill>
                          <a:latin typeface="Meiryo UI" pitchFamily="50" charset="-128"/>
                          <a:ea typeface="Meiryo UI" pitchFamily="50" charset="-128"/>
                          <a:cs typeface="Meiryo UI" pitchFamily="50" charset="-128"/>
                        </a:rPr>
                        <a:t>延伸部</a:t>
                      </a:r>
                      <a:r>
                        <a:rPr lang="zh-TW" altLang="en-US" sz="1050" b="1" i="0" u="none" strike="noStrike" dirty="0">
                          <a:solidFill>
                            <a:srgbClr val="000000"/>
                          </a:solidFill>
                          <a:latin typeface="Meiryo UI" pitchFamily="50" charset="-128"/>
                          <a:ea typeface="Meiryo UI" pitchFamily="50" charset="-128"/>
                          <a:cs typeface="Meiryo UI" pitchFamily="50" charset="-128"/>
                        </a:rPr>
                        <a:t>）</a:t>
                      </a:r>
                      <a:r>
                        <a:rPr lang="ja-JP" altLang="en-US" sz="1050" b="1" i="0" u="none" strike="noStrike" dirty="0">
                          <a:solidFill>
                            <a:srgbClr val="000000"/>
                          </a:solidFill>
                          <a:latin typeface="Meiryo UI" pitchFamily="50" charset="-128"/>
                          <a:ea typeface="Meiryo UI" pitchFamily="50" charset="-128"/>
                          <a:cs typeface="Meiryo UI" pitchFamily="50" charset="-128"/>
                        </a:rPr>
                        <a:t>の内訳</a:t>
                      </a:r>
                      <a:endParaRPr lang="ja-JP" altLang="en-US" sz="110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5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endParaRPr lang="ja-JP" altLang="en-US" sz="1100" b="0" i="0" u="none" strike="noStrike">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grid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64511">
                <a:tc gridSpan="5">
                  <a:txBody>
                    <a:bodyPr/>
                    <a:lstStyle/>
                    <a:p>
                      <a:pPr algn="ctr" fontAlgn="ctr"/>
                      <a:r>
                        <a:rPr lang="ja-JP" altLang="en-US" sz="1100" b="0" i="0" u="none" strike="noStrike" dirty="0">
                          <a:ln>
                            <a:solidFill>
                              <a:schemeClr val="bg1"/>
                            </a:solidFill>
                          </a:ln>
                          <a:solidFill>
                            <a:srgbClr val="000000"/>
                          </a:solidFill>
                          <a:latin typeface="Meiryo UI" pitchFamily="50" charset="-128"/>
                          <a:ea typeface="Meiryo UI" pitchFamily="50" charset="-128"/>
                          <a:cs typeface="Meiryo UI"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endParaRPr lang="ja-JP" altLang="en-US" sz="1100" b="0" i="0" u="none" strike="noStrike" dirty="0">
                        <a:ln>
                          <a:solidFill>
                            <a:schemeClr val="bg1"/>
                          </a:solidFill>
                        </a:ln>
                        <a:solidFill>
                          <a:srgbClr val="000000"/>
                        </a:solidFill>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３４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Ｈ４</a:t>
                      </a:r>
                      <a:r>
                        <a:rPr lang="ja-JP" altLang="en-US" sz="900" b="1" i="0" u="none" strike="noStrike" dirty="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xmlns="" val="10001"/>
                  </a:ext>
                </a:extLst>
              </a:tr>
              <a:tr h="164511">
                <a:tc rowSpan="10">
                  <a:txBody>
                    <a:bodyPr/>
                    <a:lstStyle/>
                    <a:p>
                      <a:pPr algn="ctr" fontAlgn="ctr"/>
                      <a:r>
                        <a:rPr lang="ja-JP" altLang="en-US" sz="8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24">
                  <a:txBody>
                    <a:bodyPr/>
                    <a:lstStyle/>
                    <a:p>
                      <a:pPr algn="l" fontAlgn="ctr"/>
                      <a:r>
                        <a:rPr lang="ja-JP" altLang="en-US" sz="1000" dirty="0">
                          <a:solidFill>
                            <a:schemeClr val="tx1"/>
                          </a:solidFill>
                          <a:latin typeface="Meiryo UI" pitchFamily="50" charset="-128"/>
                          <a:ea typeface="Meiryo UI" pitchFamily="50" charset="-128"/>
                          <a:cs typeface="Meiryo UI" pitchFamily="50" charset="-128"/>
                        </a:rPr>
                        <a:t>財政シミュレーション</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36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extLst>
                  <a:ext uri="{0D108BD9-81ED-4DB2-BD59-A6C34878D82A}">
                    <a16:rowId xmlns:a16="http://schemas.microsoft.com/office/drawing/2014/main" xmlns="" val="10002"/>
                  </a:ext>
                </a:extLst>
              </a:tr>
              <a:tr h="164511">
                <a:tc vMerge="1">
                  <a:txBody>
                    <a:bodyPr/>
                    <a:lstStyle/>
                    <a:p>
                      <a:endParaRPr kumimoji="1" lang="ja-JP" altLang="en-US"/>
                    </a:p>
                  </a:txBody>
                  <a:tcPr/>
                </a:tc>
                <a:tc rowSpan="4">
                  <a:txBody>
                    <a:bodyPr/>
                    <a:lstStyle/>
                    <a:p>
                      <a:pPr algn="ctr" fontAlgn="ctr"/>
                      <a:r>
                        <a:rPr lang="ja-JP" altLang="en-US" sz="11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4">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事業費</a:t>
                      </a: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25</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31</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38</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64511">
                <a:tc vMerge="1">
                  <a:txBody>
                    <a:bodyPr/>
                    <a:lstStyle/>
                    <a:p>
                      <a:endParaRPr kumimoji="1" lang="ja-JP" altLang="en-US"/>
                    </a:p>
                  </a:txBody>
                  <a:tcPr/>
                </a:tc>
                <a:tc vMerge="1">
                  <a:txBody>
                    <a:bodyPr/>
                    <a:lstStyle/>
                    <a:p>
                      <a:endParaRPr kumimoji="1" lang="ja-JP" altLang="en-US"/>
                    </a:p>
                  </a:txBody>
                  <a:tcPr/>
                </a:tc>
                <a:tc gridSpan="4">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財源</a:t>
                      </a: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25</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31</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38</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64511">
                <a:tc vMerge="1">
                  <a:txBody>
                    <a:bodyPr/>
                    <a:lstStyle/>
                    <a:p>
                      <a:endParaRPr kumimoji="1" lang="ja-JP" altLang="en-US"/>
                    </a:p>
                  </a:txBody>
                  <a:tcPr/>
                </a:tc>
                <a:tc vMerge="1">
                  <a:txBody>
                    <a:bodyPr/>
                    <a:lstStyle/>
                    <a:p>
                      <a:endParaRPr kumimoji="1" lang="ja-JP" altLang="en-US"/>
                    </a:p>
                  </a:txBody>
                  <a:tcPr/>
                </a:tc>
                <a:tc rowSpan="2">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3">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起債　ア</a:t>
                      </a:r>
                    </a:p>
                  </a:txBody>
                  <a:tcPr marL="3960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28</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57</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47</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47</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47</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47</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47</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47</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47</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47</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47</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47</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47</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64511">
                <a:tc vMerge="1">
                  <a:txBody>
                    <a:bodyPr/>
                    <a:lstStyle/>
                    <a:p>
                      <a:endParaRPr kumimoji="1" lang="ja-JP" altLang="en-US"/>
                    </a:p>
                  </a:txBody>
                  <a:tcPr/>
                </a:tc>
                <a:tc vMerge="1">
                  <a:txBody>
                    <a:bodyPr/>
                    <a:lstStyle/>
                    <a:p>
                      <a:endParaRPr kumimoji="1" lang="ja-JP" altLang="en-US"/>
                    </a:p>
                  </a:txBody>
                  <a:tcPr/>
                </a:tc>
                <a:tc vMerge="1">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3">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税等　イ</a:t>
                      </a:r>
                    </a:p>
                  </a:txBody>
                  <a:tcPr marL="3960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64511">
                <a:tc vMerge="1">
                  <a:txBody>
                    <a:bodyPr/>
                    <a:lstStyle/>
                    <a:p>
                      <a:pPr algn="ctr"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4">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chemeClr val="tx1"/>
                          </a:solidFill>
                          <a:latin typeface="Meiryo UI" pitchFamily="50" charset="-128"/>
                          <a:ea typeface="Meiryo UI" pitchFamily="50" charset="-128"/>
                          <a:cs typeface="Meiryo UI" pitchFamily="50" charset="-128"/>
                        </a:rPr>
                        <a:t>直近の事業スキーム</a:t>
                      </a:r>
                      <a:endParaRPr lang="ja-JP" altLang="en-US" sz="900" b="0" i="0" u="none" strike="noStrike" dirty="0">
                        <a:solidFill>
                          <a:srgbClr val="000000"/>
                        </a:solidFill>
                        <a:latin typeface="Meiryo UI" pitchFamily="50" charset="-128"/>
                        <a:ea typeface="Meiryo UI" pitchFamily="50" charset="-128"/>
                        <a:cs typeface="Meiryo UI" pitchFamily="50" charset="-128"/>
                      </a:endParaRPr>
                    </a:p>
                  </a:txBody>
                  <a:tcPr marL="39000" marR="18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CD5B4"/>
                    </a:solidFill>
                  </a:tcPr>
                </a:tc>
                <a:tc hMerge="1">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pPr algn="r" fontAlgn="ct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extLst>
                  <a:ext uri="{0D108BD9-81ED-4DB2-BD59-A6C34878D82A}">
                    <a16:rowId xmlns:a16="http://schemas.microsoft.com/office/drawing/2014/main" xmlns="" val="10007"/>
                  </a:ext>
                </a:extLst>
              </a:tr>
              <a:tr h="164511">
                <a:tc vMerge="1">
                  <a:txBody>
                    <a:bodyPr/>
                    <a:lstStyle/>
                    <a:p>
                      <a:endParaRPr kumimoji="1" lang="ja-JP" altLang="en-US"/>
                    </a:p>
                  </a:txBody>
                  <a:tcPr/>
                </a:tc>
                <a:tc rowSpan="4">
                  <a:txBody>
                    <a:bodyPr/>
                    <a:lstStyle/>
                    <a:p>
                      <a:pPr algn="ctr" fontAlgn="ctr"/>
                      <a:r>
                        <a:rPr lang="ja-JP" altLang="en-US" sz="110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4">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事業費</a:t>
                      </a: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9</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17</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35</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164511">
                <a:tc vMerge="1">
                  <a:txBody>
                    <a:bodyPr/>
                    <a:lstStyle/>
                    <a:p>
                      <a:endParaRPr kumimoji="1" lang="ja-JP" altLang="en-US"/>
                    </a:p>
                  </a:txBody>
                  <a:tcPr/>
                </a:tc>
                <a:tc vMerge="1">
                  <a:txBody>
                    <a:bodyPr/>
                    <a:lstStyle/>
                    <a:p>
                      <a:endParaRPr kumimoji="1" lang="ja-JP" altLang="en-US"/>
                    </a:p>
                  </a:txBody>
                  <a:tcPr/>
                </a:tc>
                <a:tc gridSpan="4">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財源</a:t>
                      </a: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17</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35</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164511">
                <a:tc vMerge="1">
                  <a:txBody>
                    <a:bodyPr/>
                    <a:lstStyle/>
                    <a:p>
                      <a:endParaRPr kumimoji="1" lang="ja-JP" altLang="en-US"/>
                    </a:p>
                  </a:txBody>
                  <a:tcPr/>
                </a:tc>
                <a:tc vMerge="1">
                  <a:txBody>
                    <a:bodyPr/>
                    <a:lstStyle/>
                    <a:p>
                      <a:endParaRPr kumimoji="1" lang="ja-JP" altLang="en-US"/>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rowSpan="2">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3">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起債　ウ</a:t>
                      </a:r>
                    </a:p>
                  </a:txBody>
                  <a:tcPr marL="3960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8</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15</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27</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38</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38</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164511">
                <a:tc vMerge="1">
                  <a:txBody>
                    <a:bodyPr/>
                    <a:lstStyle/>
                    <a:p>
                      <a:endParaRPr kumimoji="1" lang="ja-JP" altLang="en-US"/>
                    </a:p>
                  </a:txBody>
                  <a:tcPr/>
                </a:tc>
                <a:tc vMerge="1">
                  <a:txBody>
                    <a:bodyPr/>
                    <a:lstStyle/>
                    <a:p>
                      <a:pPr algn="ctr" fontAlgn="ctr"/>
                      <a:endParaRPr lang="ja-JP" altLang="en-US" sz="8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tcPr>
                </a:tc>
                <a:tc vMerge="1">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96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3">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税等　エ</a:t>
                      </a:r>
                    </a:p>
                  </a:txBody>
                  <a:tcPr marL="3960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pPr algn="l" fontAlgn="ct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18000" marT="9525"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r h="164511">
                <a:tc rowSpan="2" gridSpan="4">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差額</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6DDE8"/>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dirty="0"/>
                    </a:p>
                  </a:txBody>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起債発行額　ウーア</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6DDE8"/>
                    </a:solidFill>
                  </a:tcPr>
                </a:tc>
                <a:tc hMerge="1">
                  <a:txBody>
                    <a:bodyPr/>
                    <a:lstStyle/>
                    <a:p>
                      <a:pPr algn="l" fontAlgn="ctr"/>
                      <a:endParaRPr lang="zh-TW" altLang="en-US" sz="1050" b="0" i="0" u="none" strike="noStrike" dirty="0">
                        <a:solidFill>
                          <a:srgbClr val="000000"/>
                        </a:solidFill>
                        <a:latin typeface="Meiryo UI" pitchFamily="50" charset="-128"/>
                        <a:ea typeface="Meiryo UI" pitchFamily="50" charset="-128"/>
                        <a:cs typeface="Meiryo UI" pitchFamily="50" charset="-128"/>
                      </a:endParaRPr>
                    </a:p>
                  </a:txBody>
                  <a:tcPr marL="36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19</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19</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15</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9</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9</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47</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47</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47</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47</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47</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extLst>
                  <a:ext uri="{0D108BD9-81ED-4DB2-BD59-A6C34878D82A}">
                    <a16:rowId xmlns:a16="http://schemas.microsoft.com/office/drawing/2014/main" xmlns="" val="10012"/>
                  </a:ext>
                </a:extLst>
              </a:tr>
              <a:tr h="164511">
                <a:tc gridSpan="4" vMerge="1">
                  <a:txBody>
                    <a:bodyPr/>
                    <a:lstStyle/>
                    <a:p>
                      <a:pPr algn="l" fontAlgn="ct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6DDE8"/>
                    </a:solidFill>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税等一般財源　エーイ＝オ</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6DDE8"/>
                    </a:solidFill>
                  </a:tcPr>
                </a:tc>
                <a:tc hMerge="1">
                  <a:txBody>
                    <a:bodyPr/>
                    <a:lstStyle/>
                    <a:p>
                      <a:endParaRPr kumimoji="1" lang="ja-JP" altLang="en-US"/>
                    </a:p>
                  </a:txBody>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extLst>
                  <a:ext uri="{0D108BD9-81ED-4DB2-BD59-A6C34878D82A}">
                    <a16:rowId xmlns:a16="http://schemas.microsoft.com/office/drawing/2014/main" xmlns="" val="10013"/>
                  </a:ext>
                </a:extLst>
              </a:tr>
              <a:tr h="164511">
                <a:tc rowSpan="2" gridSpan="4">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収支影響</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公債費相当　カ</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B6DDE8"/>
                    </a:solidFill>
                  </a:tcPr>
                </a:tc>
                <a:tc hMerge="1">
                  <a:txBody>
                    <a:bodyPr/>
                    <a:lstStyle/>
                    <a:p>
                      <a:endParaRPr kumimoji="1" lang="ja-JP" altLang="en-US"/>
                    </a:p>
                  </a:txBody>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0.01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0.04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0.3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8</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9</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15</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17</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19</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extLst>
                  <a:ext uri="{0D108BD9-81ED-4DB2-BD59-A6C34878D82A}">
                    <a16:rowId xmlns:a16="http://schemas.microsoft.com/office/drawing/2014/main" xmlns="" val="10014"/>
                  </a:ext>
                </a:extLst>
              </a:tr>
              <a:tr h="164511">
                <a:tc gridSpan="4" vMerge="1">
                  <a:txBody>
                    <a:bodyPr/>
                    <a:lstStyle/>
                    <a:p>
                      <a:pPr algn="l" fontAlgn="ct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2">
                  <a:txBody>
                    <a:bodyPr/>
                    <a:lstStyle/>
                    <a:p>
                      <a:pPr algn="l" fontAlgn="ctr"/>
                      <a:r>
                        <a:rPr lang="ja-JP" altLang="en-US" sz="1000" b="0" i="0" u="none" strike="noStrike" dirty="0">
                          <a:solidFill>
                            <a:srgbClr val="000000"/>
                          </a:solidFill>
                          <a:latin typeface="Meiryo UI" pitchFamily="50" charset="-128"/>
                          <a:ea typeface="Meiryo UI" pitchFamily="50" charset="-128"/>
                          <a:cs typeface="Meiryo UI" pitchFamily="50" charset="-128"/>
                        </a:rPr>
                        <a:t>財政的影響額　オ＋カ</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hMerge="1">
                  <a:txBody>
                    <a:bodyPr/>
                    <a:lstStyle/>
                    <a:p>
                      <a:endParaRPr kumimoji="1" lang="ja-JP" altLang="en-US"/>
                    </a:p>
                  </a:txBody>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8</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9</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14</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15</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16</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20</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21</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23</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25</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28</a:t>
                      </a:r>
                    </a:p>
                  </a:txBody>
                  <a:tcPr marL="9525" marR="1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extLst>
                  <a:ext uri="{0D108BD9-81ED-4DB2-BD59-A6C34878D82A}">
                    <a16:rowId xmlns:a16="http://schemas.microsoft.com/office/drawing/2014/main" xmlns="" val="10015"/>
                  </a:ext>
                </a:extLst>
              </a:tr>
            </a:tbl>
          </a:graphicData>
        </a:graphic>
      </p:graphicFrame>
      <p:sp>
        <p:nvSpPr>
          <p:cNvPr id="11" name="テキスト ボックス 10"/>
          <p:cNvSpPr txBox="1">
            <a:spLocks noChangeArrowheads="1"/>
          </p:cNvSpPr>
          <p:nvPr/>
        </p:nvSpPr>
        <p:spPr bwMode="auto">
          <a:xfrm>
            <a:off x="2144688" y="604507"/>
            <a:ext cx="1037903" cy="246221"/>
          </a:xfrm>
          <a:prstGeom prst="rect">
            <a:avLst/>
          </a:prstGeom>
          <a:noFill/>
          <a:ln w="9525">
            <a:noFill/>
            <a:miter lim="800000"/>
            <a:headEnd/>
            <a:tailEnd/>
          </a:ln>
        </p:spPr>
        <p:txBody>
          <a:bodyPr wrap="square">
            <a:spAutoFit/>
          </a:bodyPr>
          <a:lstStyle/>
          <a:p>
            <a:r>
              <a:rPr lang="en-US" altLang="ja-JP" sz="1000" b="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大プロ</a:t>
            </a:r>
            <a:r>
              <a:rPr lang="en-US" altLang="ja-JP" sz="1000" dirty="0" smtClean="0">
                <a:latin typeface="Meiryo UI" pitchFamily="50" charset="-128"/>
                <a:ea typeface="Meiryo UI" pitchFamily="50" charset="-128"/>
                <a:cs typeface="Meiryo UI" pitchFamily="50" charset="-128"/>
              </a:rPr>
              <a:t>-2</a:t>
            </a:r>
            <a:r>
              <a:rPr lang="ja-JP" altLang="en-US" sz="1000" b="0" dirty="0" smtClean="0">
                <a:latin typeface="Meiryo UI" pitchFamily="50" charset="-128"/>
                <a:ea typeface="Meiryo UI" pitchFamily="50" charset="-128"/>
                <a:cs typeface="Meiryo UI" pitchFamily="50" charset="-128"/>
              </a:rPr>
              <a:t>参照</a:t>
            </a:r>
            <a:r>
              <a:rPr lang="en-US" altLang="ja-JP" sz="1000" b="0" dirty="0" smtClean="0">
                <a:latin typeface="Meiryo UI" pitchFamily="50" charset="-128"/>
                <a:ea typeface="Meiryo UI" pitchFamily="50" charset="-128"/>
                <a:cs typeface="Meiryo UI" pitchFamily="50" charset="-128"/>
              </a:rPr>
              <a:t>】</a:t>
            </a:r>
            <a:endParaRPr lang="ja-JP" altLang="en-US" sz="1000" b="0" dirty="0">
              <a:latin typeface="Meiryo UI" pitchFamily="50" charset="-128"/>
              <a:ea typeface="Meiryo UI" pitchFamily="50" charset="-128"/>
              <a:cs typeface="Meiryo UI" pitchFamily="50" charset="-128"/>
            </a:endParaRPr>
          </a:p>
        </p:txBody>
      </p:sp>
      <p:sp>
        <p:nvSpPr>
          <p:cNvPr id="12" name="テキスト ボックス 11"/>
          <p:cNvSpPr txBox="1">
            <a:spLocks noChangeArrowheads="1"/>
          </p:cNvSpPr>
          <p:nvPr/>
        </p:nvSpPr>
        <p:spPr bwMode="auto">
          <a:xfrm>
            <a:off x="2288704" y="3813916"/>
            <a:ext cx="1037903" cy="246221"/>
          </a:xfrm>
          <a:prstGeom prst="rect">
            <a:avLst/>
          </a:prstGeom>
          <a:noFill/>
          <a:ln w="9525">
            <a:noFill/>
            <a:miter lim="800000"/>
            <a:headEnd/>
            <a:tailEnd/>
          </a:ln>
        </p:spPr>
        <p:txBody>
          <a:bodyPr wrap="square">
            <a:spAutoFit/>
          </a:bodyPr>
          <a:lstStyle/>
          <a:p>
            <a:r>
              <a:rPr lang="en-US" altLang="ja-JP" sz="1000" b="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大プロ</a:t>
            </a:r>
            <a:r>
              <a:rPr lang="en-US" altLang="ja-JP" sz="1000" dirty="0" smtClean="0">
                <a:latin typeface="Meiryo UI" pitchFamily="50" charset="-128"/>
                <a:ea typeface="Meiryo UI" pitchFamily="50" charset="-128"/>
                <a:cs typeface="Meiryo UI" pitchFamily="50" charset="-128"/>
              </a:rPr>
              <a:t>-2</a:t>
            </a:r>
            <a:r>
              <a:rPr lang="ja-JP" altLang="en-US" sz="1000" b="0" dirty="0" smtClean="0">
                <a:latin typeface="Meiryo UI" pitchFamily="50" charset="-128"/>
                <a:ea typeface="Meiryo UI" pitchFamily="50" charset="-128"/>
                <a:cs typeface="Meiryo UI" pitchFamily="50" charset="-128"/>
              </a:rPr>
              <a:t>参照</a:t>
            </a:r>
            <a:r>
              <a:rPr lang="en-US" altLang="ja-JP" sz="1000" b="0" dirty="0" smtClean="0">
                <a:latin typeface="Meiryo UI" pitchFamily="50" charset="-128"/>
                <a:ea typeface="Meiryo UI" pitchFamily="50" charset="-128"/>
                <a:cs typeface="Meiryo UI" pitchFamily="50" charset="-128"/>
              </a:rPr>
              <a:t>】</a:t>
            </a:r>
            <a:endParaRPr lang="ja-JP" altLang="en-US" sz="1000" b="0" dirty="0">
              <a:latin typeface="Meiryo UI" pitchFamily="50" charset="-128"/>
              <a:ea typeface="Meiryo UI" pitchFamily="50" charset="-128"/>
              <a:cs typeface="Meiryo UI" pitchFamily="50" charset="-128"/>
            </a:endParaRPr>
          </a:p>
        </p:txBody>
      </p:sp>
      <p:sp>
        <p:nvSpPr>
          <p:cNvPr id="13"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大プロ</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６</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581239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300694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632520" y="1844824"/>
            <a:ext cx="8640960" cy="41636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defRPr/>
            </a:pPr>
            <a:r>
              <a:rPr lang="en-US" altLang="ja-JP" sz="1600" b="1" dirty="0">
                <a:solidFill>
                  <a:schemeClr val="tx1"/>
                </a:solidFill>
                <a:latin typeface="Meiryo UI" pitchFamily="50" charset="-128"/>
                <a:ea typeface="Meiryo UI" pitchFamily="50" charset="-128"/>
                <a:cs typeface="Meiryo UI" pitchFamily="50" charset="-128"/>
              </a:rPr>
              <a:t>【</a:t>
            </a:r>
            <a:r>
              <a:rPr lang="ja-JP" altLang="en-US" sz="1600" b="1" dirty="0">
                <a:solidFill>
                  <a:schemeClr val="tx1"/>
                </a:solidFill>
                <a:latin typeface="Meiryo UI" pitchFamily="50" charset="-128"/>
                <a:ea typeface="Meiryo UI" pitchFamily="50" charset="-128"/>
                <a:cs typeface="Meiryo UI" pitchFamily="50" charset="-128"/>
              </a:rPr>
              <a:t>資料の目的・位置づけ</a:t>
            </a:r>
            <a:r>
              <a:rPr lang="en-US" altLang="ja-JP" sz="1600" b="1" dirty="0">
                <a:solidFill>
                  <a:schemeClr val="tx1"/>
                </a:solidFill>
                <a:latin typeface="Meiryo UI" pitchFamily="50" charset="-128"/>
                <a:ea typeface="Meiryo UI" pitchFamily="50" charset="-128"/>
                <a:cs typeface="Meiryo UI" pitchFamily="50" charset="-128"/>
              </a:rPr>
              <a:t>】</a:t>
            </a:r>
          </a:p>
          <a:p>
            <a:pPr marL="288000" indent="-288000" fontAlgn="auto">
              <a:spcBef>
                <a:spcPts val="1200"/>
              </a:spcBef>
              <a:spcAft>
                <a:spcPts val="0"/>
              </a:spcAft>
              <a:buFont typeface="Wingdings" pitchFamily="2" charset="2"/>
              <a:buChar char="u"/>
              <a:defRPr/>
            </a:pPr>
            <a:r>
              <a:rPr lang="ja-JP" altLang="en-US" sz="1600" dirty="0">
                <a:solidFill>
                  <a:schemeClr val="tx1"/>
                </a:solidFill>
                <a:latin typeface="Meiryo UI" pitchFamily="50" charset="-128"/>
                <a:ea typeface="Meiryo UI" pitchFamily="50" charset="-128"/>
                <a:cs typeface="Meiryo UI" pitchFamily="50" charset="-128"/>
              </a:rPr>
              <a:t>本資料は、第７回大都市制度（特別区設置）協議会において示された、</a:t>
            </a:r>
            <a:r>
              <a:rPr lang="ja-JP" altLang="en-US" sz="1600" b="1" u="sng" dirty="0">
                <a:solidFill>
                  <a:schemeClr val="tx1"/>
                </a:solidFill>
                <a:latin typeface="Meiryo UI" pitchFamily="50" charset="-128"/>
                <a:ea typeface="Meiryo UI" pitchFamily="50" charset="-128"/>
                <a:cs typeface="Meiryo UI" pitchFamily="50" charset="-128"/>
              </a:rPr>
              <a:t>大規模プロジェクトについてのシミュレーションが必要であるとの意見</a:t>
            </a:r>
            <a:r>
              <a:rPr lang="ja-JP" altLang="en-US" sz="1600" dirty="0">
                <a:solidFill>
                  <a:schemeClr val="tx1"/>
                </a:solidFill>
                <a:latin typeface="Meiryo UI" pitchFamily="50" charset="-128"/>
                <a:ea typeface="Meiryo UI" pitchFamily="50" charset="-128"/>
                <a:cs typeface="Meiryo UI" pitchFamily="50" charset="-128"/>
              </a:rPr>
              <a:t>を受け、協議の参考のため、その</a:t>
            </a:r>
            <a:r>
              <a:rPr lang="ja-JP" altLang="en-US" sz="1600" b="1" u="sng" dirty="0">
                <a:solidFill>
                  <a:schemeClr val="tx1"/>
                </a:solidFill>
                <a:latin typeface="Meiryo UI" pitchFamily="50" charset="-128"/>
                <a:ea typeface="Meiryo UI" pitchFamily="50" charset="-128"/>
                <a:cs typeface="Meiryo UI" pitchFamily="50" charset="-128"/>
              </a:rPr>
              <a:t>財政的影響額を副首都推進局において推計</a:t>
            </a:r>
            <a:r>
              <a:rPr lang="ja-JP" altLang="en-US" sz="1600" dirty="0">
                <a:solidFill>
                  <a:schemeClr val="tx1"/>
                </a:solidFill>
                <a:latin typeface="Meiryo UI" pitchFamily="50" charset="-128"/>
                <a:ea typeface="Meiryo UI" pitchFamily="50" charset="-128"/>
                <a:cs typeface="Meiryo UI" pitchFamily="50" charset="-128"/>
              </a:rPr>
              <a:t>したもの</a:t>
            </a:r>
            <a:endParaRPr lang="en-US" altLang="ja-JP" sz="1600" dirty="0">
              <a:solidFill>
                <a:schemeClr val="tx1"/>
              </a:solidFill>
              <a:latin typeface="Meiryo UI" pitchFamily="50" charset="-128"/>
              <a:ea typeface="Meiryo UI" pitchFamily="50" charset="-128"/>
              <a:cs typeface="Meiryo UI" pitchFamily="50" charset="-128"/>
            </a:endParaRPr>
          </a:p>
          <a:p>
            <a:pPr marL="288000" indent="-288000" fontAlgn="auto">
              <a:spcBef>
                <a:spcPts val="1200"/>
              </a:spcBef>
              <a:spcAft>
                <a:spcPts val="0"/>
              </a:spcAft>
              <a:buFont typeface="Wingdings" pitchFamily="2" charset="2"/>
              <a:buChar char="u"/>
              <a:defRPr/>
            </a:pPr>
            <a:r>
              <a:rPr lang="ja-JP" altLang="en-US" sz="1600" dirty="0">
                <a:solidFill>
                  <a:schemeClr val="tx1"/>
                </a:solidFill>
                <a:latin typeface="Meiryo UI" pitchFamily="50" charset="-128"/>
                <a:ea typeface="Meiryo UI" pitchFamily="50" charset="-128"/>
                <a:cs typeface="Meiryo UI" pitchFamily="50" charset="-128"/>
              </a:rPr>
              <a:t>第４回大都市制度（特別区設置）協議会資料「財政シミュレーション（一般財源ベース）」に含まれていないが（一部未反映のものを含む）、</a:t>
            </a:r>
            <a:r>
              <a:rPr lang="ja-JP" altLang="en-US" sz="1600" b="1" u="sng" dirty="0">
                <a:solidFill>
                  <a:schemeClr val="tx1"/>
                </a:solidFill>
                <a:latin typeface="Meiryo UI" pitchFamily="50" charset="-128"/>
                <a:ea typeface="Meiryo UI" pitchFamily="50" charset="-128"/>
                <a:cs typeface="Meiryo UI" pitchFamily="50" charset="-128"/>
              </a:rPr>
              <a:t>現在の大阪府知事・大阪市長のもと</a:t>
            </a:r>
            <a:r>
              <a:rPr lang="ja-JP" altLang="en-US" sz="1600" b="1" u="sng" dirty="0" smtClean="0">
                <a:solidFill>
                  <a:schemeClr val="tx1"/>
                </a:solidFill>
                <a:latin typeface="Meiryo UI" pitchFamily="50" charset="-128"/>
                <a:ea typeface="Meiryo UI" pitchFamily="50" charset="-128"/>
                <a:cs typeface="Meiryo UI" pitchFamily="50" charset="-128"/>
              </a:rPr>
              <a:t>で、ほぼ方針</a:t>
            </a:r>
            <a:r>
              <a:rPr lang="ja-JP" altLang="en-US" sz="1600" b="1" u="sng" dirty="0">
                <a:solidFill>
                  <a:schemeClr val="tx1"/>
                </a:solidFill>
                <a:latin typeface="Meiryo UI" pitchFamily="50" charset="-128"/>
                <a:ea typeface="Meiryo UI" pitchFamily="50" charset="-128"/>
                <a:cs typeface="Meiryo UI" pitchFamily="50" charset="-128"/>
              </a:rPr>
              <a:t>が</a:t>
            </a:r>
            <a:r>
              <a:rPr lang="ja-JP" altLang="en-US" sz="1600" b="1" u="sng" dirty="0" smtClean="0">
                <a:solidFill>
                  <a:schemeClr val="tx1"/>
                </a:solidFill>
                <a:latin typeface="Meiryo UI" pitchFamily="50" charset="-128"/>
                <a:ea typeface="Meiryo UI" pitchFamily="50" charset="-128"/>
                <a:cs typeface="Meiryo UI" pitchFamily="50" charset="-128"/>
              </a:rPr>
              <a:t>決定され、事業が具体化している大規模</a:t>
            </a:r>
            <a:r>
              <a:rPr lang="ja-JP" altLang="en-US" sz="1600" b="1" u="sng" dirty="0">
                <a:solidFill>
                  <a:schemeClr val="tx1"/>
                </a:solidFill>
                <a:latin typeface="Meiryo UI" pitchFamily="50" charset="-128"/>
                <a:ea typeface="Meiryo UI" pitchFamily="50" charset="-128"/>
                <a:cs typeface="Meiryo UI" pitchFamily="50" charset="-128"/>
              </a:rPr>
              <a:t>プロジェクト</a:t>
            </a:r>
            <a:r>
              <a:rPr lang="ja-JP" altLang="en-US" sz="1600" dirty="0">
                <a:solidFill>
                  <a:schemeClr val="tx1"/>
                </a:solidFill>
                <a:latin typeface="Meiryo UI" pitchFamily="50" charset="-128"/>
                <a:ea typeface="Meiryo UI" pitchFamily="50" charset="-128"/>
                <a:cs typeface="Meiryo UI" pitchFamily="50" charset="-128"/>
              </a:rPr>
              <a:t>を対象とした</a:t>
            </a:r>
            <a:endParaRPr lang="en-US" altLang="ja-JP" sz="1600" dirty="0">
              <a:solidFill>
                <a:schemeClr val="tx1"/>
              </a:solidFill>
              <a:latin typeface="Meiryo UI" pitchFamily="50" charset="-128"/>
              <a:ea typeface="Meiryo UI" pitchFamily="50" charset="-128"/>
              <a:cs typeface="Meiryo UI" pitchFamily="50" charset="-128"/>
            </a:endParaRPr>
          </a:p>
          <a:p>
            <a:pPr marL="288000" indent="-288000" fontAlgn="auto">
              <a:spcBef>
                <a:spcPts val="1200"/>
              </a:spcBef>
              <a:spcAft>
                <a:spcPts val="0"/>
              </a:spcAft>
              <a:buFont typeface="Wingdings" pitchFamily="2" charset="2"/>
              <a:buChar char="u"/>
              <a:defRPr/>
            </a:pPr>
            <a:r>
              <a:rPr lang="ja-JP" altLang="en-US" sz="1600" dirty="0">
                <a:solidFill>
                  <a:schemeClr val="tx1"/>
                </a:solidFill>
                <a:latin typeface="Meiryo UI" pitchFamily="50" charset="-128"/>
                <a:ea typeface="Meiryo UI" pitchFamily="50" charset="-128"/>
                <a:cs typeface="Meiryo UI" pitchFamily="50" charset="-128"/>
              </a:rPr>
              <a:t>なお、現時点で事業スキームや負担割合等が決まっているものはそれを参考としているが、</a:t>
            </a:r>
            <a:r>
              <a:rPr lang="ja-JP" altLang="en-US" sz="1600" b="1" u="sng" dirty="0">
                <a:solidFill>
                  <a:schemeClr val="tx1"/>
                </a:solidFill>
                <a:latin typeface="Meiryo UI" pitchFamily="50" charset="-128"/>
                <a:ea typeface="Meiryo UI" pitchFamily="50" charset="-128"/>
                <a:cs typeface="Meiryo UI" pitchFamily="50" charset="-128"/>
              </a:rPr>
              <a:t>事業スキームや負担割合等が関係者間で未協議のものについては、副首都推進局において一定の仮定</a:t>
            </a:r>
            <a:r>
              <a:rPr lang="ja-JP" altLang="en-US" sz="1600" dirty="0">
                <a:solidFill>
                  <a:schemeClr val="tx1"/>
                </a:solidFill>
                <a:latin typeface="Meiryo UI" pitchFamily="50" charset="-128"/>
                <a:ea typeface="Meiryo UI" pitchFamily="50" charset="-128"/>
                <a:cs typeface="Meiryo UI" pitchFamily="50" charset="-128"/>
              </a:rPr>
              <a:t>をおいた上で試算している</a:t>
            </a:r>
            <a:endParaRPr lang="en-US" altLang="ja-JP" sz="1600" dirty="0">
              <a:solidFill>
                <a:schemeClr val="tx1"/>
              </a:solidFill>
              <a:latin typeface="Meiryo UI" pitchFamily="50" charset="-128"/>
              <a:ea typeface="Meiryo UI" pitchFamily="50" charset="-128"/>
              <a:cs typeface="Meiryo UI" pitchFamily="50" charset="-128"/>
            </a:endParaRPr>
          </a:p>
          <a:p>
            <a:pPr marL="288000" indent="-288000" fontAlgn="auto">
              <a:spcBef>
                <a:spcPts val="1200"/>
              </a:spcBef>
              <a:spcAft>
                <a:spcPts val="0"/>
              </a:spcAft>
              <a:buFont typeface="Wingdings" pitchFamily="2" charset="2"/>
              <a:buChar char="u"/>
              <a:defRPr/>
            </a:pPr>
            <a:r>
              <a:rPr lang="ja-JP" altLang="en-US" sz="1600" dirty="0" smtClean="0">
                <a:solidFill>
                  <a:schemeClr val="tx1"/>
                </a:solidFill>
                <a:latin typeface="Meiryo UI" pitchFamily="50" charset="-128"/>
                <a:ea typeface="Meiryo UI" pitchFamily="50" charset="-128"/>
                <a:cs typeface="Meiryo UI" pitchFamily="50" charset="-128"/>
              </a:rPr>
              <a:t>本資料は、</a:t>
            </a:r>
            <a:r>
              <a:rPr lang="ja-JP" altLang="en-US" sz="1600" b="1" u="sng" dirty="0">
                <a:solidFill>
                  <a:schemeClr val="tx1"/>
                </a:solidFill>
                <a:latin typeface="Meiryo UI" pitchFamily="50" charset="-128"/>
                <a:ea typeface="Meiryo UI" pitchFamily="50" charset="-128"/>
                <a:cs typeface="Meiryo UI" pitchFamily="50" charset="-128"/>
              </a:rPr>
              <a:t>府市の費用負担のあり方を決定するものでは</a:t>
            </a:r>
            <a:r>
              <a:rPr lang="ja-JP" altLang="en-US" sz="1600" b="1" u="sng" dirty="0" smtClean="0">
                <a:solidFill>
                  <a:schemeClr val="tx1"/>
                </a:solidFill>
                <a:latin typeface="Meiryo UI" pitchFamily="50" charset="-128"/>
                <a:ea typeface="Meiryo UI" pitchFamily="50" charset="-128"/>
                <a:cs typeface="Meiryo UI" pitchFamily="50" charset="-128"/>
              </a:rPr>
              <a:t>ない</a:t>
            </a:r>
            <a:r>
              <a:rPr lang="ja-JP" altLang="en-US" sz="1600" dirty="0" smtClean="0">
                <a:solidFill>
                  <a:schemeClr val="tx1"/>
                </a:solidFill>
                <a:latin typeface="Meiryo UI" pitchFamily="50" charset="-128"/>
                <a:ea typeface="Meiryo UI" pitchFamily="50" charset="-128"/>
                <a:cs typeface="Meiryo UI" pitchFamily="50" charset="-128"/>
              </a:rPr>
              <a:t>。また、</a:t>
            </a:r>
            <a:r>
              <a:rPr lang="ja-JP" altLang="en-US" sz="1600" b="1" u="sng" dirty="0" smtClean="0">
                <a:solidFill>
                  <a:schemeClr val="tx1"/>
                </a:solidFill>
                <a:latin typeface="Meiryo UI" pitchFamily="50" charset="-128"/>
                <a:ea typeface="Meiryo UI" pitchFamily="50" charset="-128"/>
                <a:cs typeface="Meiryo UI" pitchFamily="50" charset="-128"/>
              </a:rPr>
              <a:t>特別区設置の日まで</a:t>
            </a:r>
            <a:r>
              <a:rPr lang="ja-JP" altLang="en-US" sz="1600" b="1" u="sng" dirty="0">
                <a:solidFill>
                  <a:schemeClr val="tx1"/>
                </a:solidFill>
                <a:latin typeface="Meiryo UI" pitchFamily="50" charset="-128"/>
                <a:ea typeface="Meiryo UI" pitchFamily="50" charset="-128"/>
                <a:cs typeface="Meiryo UI" pitchFamily="50" charset="-128"/>
              </a:rPr>
              <a:t>に事業費や財政的影響</a:t>
            </a:r>
            <a:r>
              <a:rPr lang="ja-JP" altLang="en-US" sz="1600" b="1" u="sng" dirty="0" smtClean="0">
                <a:solidFill>
                  <a:schemeClr val="tx1"/>
                </a:solidFill>
                <a:latin typeface="Meiryo UI" pitchFamily="50" charset="-128"/>
                <a:ea typeface="Meiryo UI" pitchFamily="50" charset="-128"/>
                <a:cs typeface="Meiryo UI" pitchFamily="50" charset="-128"/>
              </a:rPr>
              <a:t>額の著しい変動が見込まれる場合には、必要に応じて大阪府知事・大阪市長の間で調整</a:t>
            </a:r>
            <a:r>
              <a:rPr lang="ja-JP" altLang="en-US" sz="1600" dirty="0" smtClean="0">
                <a:solidFill>
                  <a:schemeClr val="tx1"/>
                </a:solidFill>
                <a:latin typeface="Meiryo UI" pitchFamily="50" charset="-128"/>
                <a:ea typeface="Meiryo UI" pitchFamily="50" charset="-128"/>
                <a:cs typeface="Meiryo UI" pitchFamily="50" charset="-128"/>
              </a:rPr>
              <a:t>を行うものである</a:t>
            </a:r>
            <a:endParaRPr lang="en-US" altLang="ja-JP" sz="1600" dirty="0">
              <a:solidFill>
                <a:schemeClr val="tx1"/>
              </a:solidFill>
              <a:latin typeface="Meiryo UI" pitchFamily="50" charset="-128"/>
              <a:ea typeface="Meiryo UI" pitchFamily="50" charset="-128"/>
              <a:cs typeface="Meiryo UI" pitchFamily="50"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560511" y="1772816"/>
            <a:ext cx="8856985" cy="3240360"/>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lnSpc>
                <a:spcPct val="200000"/>
              </a:lnSpc>
              <a:spcBef>
                <a:spcPts val="0"/>
              </a:spcBef>
              <a:spcAft>
                <a:spcPts val="0"/>
              </a:spcAft>
            </a:pPr>
            <a:endParaRPr lang="en-US" altLang="ja-JP" sz="2000" b="0" dirty="0">
              <a:solidFill>
                <a:schemeClr val="tx1"/>
              </a:solidFill>
              <a:latin typeface="Meiryo UI" pitchFamily="50" charset="-128"/>
              <a:ea typeface="Meiryo UI" pitchFamily="50" charset="-128"/>
              <a:cs typeface="Meiryo UI" pitchFamily="50" charset="-128"/>
            </a:endParaRPr>
          </a:p>
        </p:txBody>
      </p:sp>
      <p:sp>
        <p:nvSpPr>
          <p:cNvPr id="3" name="タイトル 1"/>
          <p:cNvSpPr txBox="1">
            <a:spLocks/>
          </p:cNvSpPr>
          <p:nvPr/>
        </p:nvSpPr>
        <p:spPr>
          <a:xfrm>
            <a:off x="848544" y="409228"/>
            <a:ext cx="8229600" cy="1143000"/>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3600" b="0" i="0" u="none" strike="noStrike" kern="1200" cap="none" spc="0" normalizeH="0" baseline="0" noProof="0" dirty="0">
                <a:ln>
                  <a:noFill/>
                </a:ln>
                <a:solidFill>
                  <a:schemeClr val="tx1"/>
                </a:solidFill>
                <a:effectLst/>
                <a:uLnTx/>
                <a:uFillTx/>
                <a:latin typeface="+mj-lt"/>
                <a:ea typeface="+mj-ea"/>
                <a:cs typeface="+mj-cs"/>
              </a:rPr>
              <a:t>目　　次</a:t>
            </a:r>
          </a:p>
        </p:txBody>
      </p:sp>
      <p:sp>
        <p:nvSpPr>
          <p:cNvPr id="4" name="テキスト ボックス 42"/>
          <p:cNvSpPr txBox="1">
            <a:spLocks noChangeArrowheads="1"/>
          </p:cNvSpPr>
          <p:nvPr/>
        </p:nvSpPr>
        <p:spPr bwMode="auto">
          <a:xfrm>
            <a:off x="560510" y="5013176"/>
            <a:ext cx="9283435" cy="215444"/>
          </a:xfrm>
          <a:prstGeom prst="rect">
            <a:avLst/>
          </a:prstGeom>
          <a:noFill/>
          <a:ln w="9525">
            <a:noFill/>
            <a:miter lim="800000"/>
            <a:headEnd/>
            <a:tailEnd/>
          </a:ln>
        </p:spPr>
        <p:txBody>
          <a:bodyPr wrap="square">
            <a:spAutoFit/>
          </a:bodyPr>
          <a:lstStyle/>
          <a:p>
            <a:r>
              <a:rPr lang="en-US" altLang="ja-JP" sz="800" dirty="0">
                <a:latin typeface="Meiryo UI" pitchFamily="50" charset="-128"/>
                <a:ea typeface="Meiryo UI" pitchFamily="50" charset="-128"/>
                <a:cs typeface="Meiryo UI" pitchFamily="50" charset="-128"/>
              </a:rPr>
              <a:t>※</a:t>
            </a:r>
            <a:r>
              <a:rPr lang="ja-JP" altLang="en-US" sz="800" dirty="0">
                <a:latin typeface="Meiryo UI" pitchFamily="50" charset="-128"/>
                <a:ea typeface="Meiryo UI" pitchFamily="50" charset="-128"/>
                <a:cs typeface="Meiryo UI" pitchFamily="50" charset="-128"/>
              </a:rPr>
              <a:t>　本資料の各表においては、表示単位未満を四捨五入しているため、合計が一致しないことがある</a:t>
            </a:r>
            <a:endParaRPr lang="en-US" altLang="ja-JP" sz="800" dirty="0">
              <a:latin typeface="Meiryo UI" pitchFamily="50" charset="-128"/>
              <a:ea typeface="Meiryo UI" pitchFamily="50" charset="-128"/>
              <a:cs typeface="Meiryo UI" pitchFamily="50" charset="-128"/>
            </a:endParaRPr>
          </a:p>
        </p:txBody>
      </p:sp>
      <p:graphicFrame>
        <p:nvGraphicFramePr>
          <p:cNvPr id="7" name="表 6">
            <a:extLst>
              <a:ext uri="{FF2B5EF4-FFF2-40B4-BE49-F238E27FC236}">
                <a16:creationId xmlns:a16="http://schemas.microsoft.com/office/drawing/2014/main" xmlns="" id="{1BC08297-E0D7-44DE-8DD7-21B41EEF6D40}"/>
              </a:ext>
            </a:extLst>
          </p:cNvPr>
          <p:cNvGraphicFramePr>
            <a:graphicFrameLocks noGrp="1"/>
          </p:cNvGraphicFramePr>
          <p:nvPr>
            <p:extLst>
              <p:ext uri="{D42A27DB-BD31-4B8C-83A1-F6EECF244321}">
                <p14:modId xmlns:p14="http://schemas.microsoft.com/office/powerpoint/2010/main" val="402138385"/>
              </p:ext>
            </p:extLst>
          </p:nvPr>
        </p:nvGraphicFramePr>
        <p:xfrm>
          <a:off x="751065" y="2620313"/>
          <a:ext cx="8513615" cy="1545366"/>
        </p:xfrm>
        <a:graphic>
          <a:graphicData uri="http://schemas.openxmlformats.org/drawingml/2006/table">
            <a:tbl>
              <a:tblPr>
                <a:tableStyleId>{5C22544A-7EE6-4342-B048-85BDC9FD1C3A}</a:tableStyleId>
              </a:tblPr>
              <a:tblGrid>
                <a:gridCol w="3492000">
                  <a:extLst>
                    <a:ext uri="{9D8B030D-6E8A-4147-A177-3AD203B41FA5}">
                      <a16:colId xmlns:a16="http://schemas.microsoft.com/office/drawing/2014/main" xmlns="" val="2240739172"/>
                    </a:ext>
                  </a:extLst>
                </a:gridCol>
                <a:gridCol w="5021615">
                  <a:extLst>
                    <a:ext uri="{9D8B030D-6E8A-4147-A177-3AD203B41FA5}">
                      <a16:colId xmlns:a16="http://schemas.microsoft.com/office/drawing/2014/main" xmlns="" val="2379372734"/>
                    </a:ext>
                  </a:extLst>
                </a:gridCol>
              </a:tblGrid>
              <a:tr h="772683">
                <a:tc>
                  <a:txBody>
                    <a:bodyPr/>
                    <a:lstStyle/>
                    <a:p>
                      <a:r>
                        <a:rPr kumimoji="1" lang="ja-JP" altLang="en-US" sz="2000" b="1"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１</a:t>
                      </a:r>
                      <a:r>
                        <a:rPr kumimoji="1" lang="ja-JP" altLang="en-US" sz="2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　</a:t>
                      </a:r>
                      <a:r>
                        <a:rPr kumimoji="1" lang="ja-JP" altLang="en-US" sz="2000" b="1"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財政的な影響に</a:t>
                      </a:r>
                      <a:r>
                        <a:rPr kumimoji="1" lang="ja-JP" altLang="en-US" sz="2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ついて</a:t>
                      </a:r>
                      <a:endParaRPr kumimoji="1" lang="ja-JP" altLang="en-US"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・・・・・・・・・・・・・・・・・・・・・・・・・・・・・・・・・・・・・・・・・・・・大プロ</a:t>
                      </a:r>
                      <a:r>
                        <a:rPr kumimoji="1" lang="en-US" altLang="ja-JP" sz="14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4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１</a:t>
                      </a:r>
                      <a:endParaRPr kumimoji="1" lang="ja-JP" altLang="en-US" sz="1400" b="0" i="0" u="none" strike="noStrike" kern="1200" cap="none" spc="0" normalizeH="0" baseline="0" noProof="0" dirty="0">
                        <a:ln>
                          <a:noFill/>
                        </a:ln>
                        <a:solidFill>
                          <a:prstClr val="black"/>
                        </a:solidFill>
                        <a:effectLst/>
                        <a:uLnTx/>
                        <a:uFillTx/>
                        <a:latin typeface="+mn-lt"/>
                        <a:ea typeface="+mn-ea"/>
                        <a:cs typeface="+mn-cs"/>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173117"/>
                  </a:ext>
                </a:extLst>
              </a:tr>
              <a:tr h="7726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２</a:t>
                      </a:r>
                      <a:r>
                        <a:rPr kumimoji="1" lang="ja-JP" altLang="en-US" sz="2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　参考資料</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kumimoji="1" lang="ja-JP" altLang="en-US" sz="14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・・・・・・・・・・・・・・・・・・・・・・・・・・・・・・・・・・・・・・・・・・・・大プロ</a:t>
                      </a:r>
                      <a:r>
                        <a:rPr kumimoji="1" lang="en-US" altLang="ja-JP" sz="14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4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６</a:t>
                      </a:r>
                      <a:endParaRPr kumimoji="1" lang="en-US" altLang="ja-JP" sz="14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569405098"/>
                  </a:ext>
                </a:extLst>
              </a:tr>
            </a:tbl>
          </a:graphicData>
        </a:graphic>
      </p:graphicFrame>
    </p:spTree>
    <p:extLst>
      <p:ext uri="{BB962C8B-B14F-4D97-AF65-F5344CB8AC3E}">
        <p14:creationId xmlns:p14="http://schemas.microsoft.com/office/powerpoint/2010/main" val="818968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
          <p:cNvSpPr>
            <a:spLocks noGrp="1"/>
          </p:cNvSpPr>
          <p:nvPr>
            <p:ph type="title"/>
          </p:nvPr>
        </p:nvSpPr>
        <p:spPr>
          <a:xfrm>
            <a:off x="0" y="7938"/>
            <a:ext cx="9906000" cy="419100"/>
          </a:xfrm>
        </p:spPr>
        <p:txBody>
          <a:bodyPr>
            <a:normAutofit fontScale="90000"/>
          </a:bodyPr>
          <a:lstStyle/>
          <a:p>
            <a:pPr algn="l" eaLnBrk="1" hangingPunct="1"/>
            <a:r>
              <a:rPr lang="ja-JP" altLang="en-US" sz="2400">
                <a:latin typeface="HGP創英角ｺﾞｼｯｸUB" pitchFamily="50" charset="-128"/>
                <a:ea typeface="HGP創英角ｺﾞｼｯｸUB" pitchFamily="50" charset="-128"/>
              </a:rPr>
              <a:t>　</a:t>
            </a:r>
          </a:p>
        </p:txBody>
      </p:sp>
      <p:sp>
        <p:nvSpPr>
          <p:cNvPr id="7" name="正方形/長方形 6"/>
          <p:cNvSpPr/>
          <p:nvPr/>
        </p:nvSpPr>
        <p:spPr>
          <a:xfrm>
            <a:off x="1038" y="164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a:solidFill>
                  <a:prstClr val="black"/>
                </a:solidFill>
                <a:latin typeface="Meiryo UI" pitchFamily="50" charset="-128"/>
                <a:ea typeface="Meiryo UI" pitchFamily="50" charset="-128"/>
                <a:cs typeface="Meiryo UI" pitchFamily="50" charset="-128"/>
              </a:rPr>
              <a:t>　１　</a:t>
            </a:r>
            <a:r>
              <a:rPr lang="ja-JP" altLang="en-US" sz="2000" b="1" dirty="0" smtClean="0">
                <a:solidFill>
                  <a:prstClr val="black"/>
                </a:solidFill>
                <a:latin typeface="Meiryo UI" pitchFamily="50" charset="-128"/>
                <a:ea typeface="Meiryo UI" pitchFamily="50" charset="-128"/>
                <a:cs typeface="Meiryo UI" pitchFamily="50" charset="-128"/>
              </a:rPr>
              <a:t>財政的な影響について</a:t>
            </a:r>
            <a:endParaRPr lang="ja-JP" altLang="en-US" sz="2000" b="1" dirty="0">
              <a:solidFill>
                <a:prstClr val="black"/>
              </a:solidFill>
              <a:latin typeface="Meiryo UI" pitchFamily="50" charset="-128"/>
              <a:ea typeface="Meiryo UI" pitchFamily="50" charset="-128"/>
              <a:cs typeface="Meiryo UI"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1290840105"/>
              </p:ext>
            </p:extLst>
          </p:nvPr>
        </p:nvGraphicFramePr>
        <p:xfrm>
          <a:off x="195941" y="895273"/>
          <a:ext cx="9505136" cy="4383424"/>
        </p:xfrm>
        <a:graphic>
          <a:graphicData uri="http://schemas.openxmlformats.org/drawingml/2006/table">
            <a:tbl>
              <a:tblPr bandRow="1">
                <a:tableStyleId>{21E4AEA4-8DFA-4A89-87EB-49C32662AFE0}</a:tableStyleId>
              </a:tblPr>
              <a:tblGrid>
                <a:gridCol w="1944256">
                  <a:extLst>
                    <a:ext uri="{9D8B030D-6E8A-4147-A177-3AD203B41FA5}">
                      <a16:colId xmlns:a16="http://schemas.microsoft.com/office/drawing/2014/main" xmlns="" val="20000"/>
                    </a:ext>
                  </a:extLst>
                </a:gridCol>
                <a:gridCol w="3748907">
                  <a:extLst>
                    <a:ext uri="{9D8B030D-6E8A-4147-A177-3AD203B41FA5}">
                      <a16:colId xmlns:a16="http://schemas.microsoft.com/office/drawing/2014/main" xmlns="" val="20001"/>
                    </a:ext>
                  </a:extLst>
                </a:gridCol>
                <a:gridCol w="3811973">
                  <a:extLst>
                    <a:ext uri="{9D8B030D-6E8A-4147-A177-3AD203B41FA5}">
                      <a16:colId xmlns:a16="http://schemas.microsoft.com/office/drawing/2014/main" xmlns="" val="20002"/>
                    </a:ext>
                  </a:extLst>
                </a:gridCol>
              </a:tblGrid>
              <a:tr h="360040">
                <a:tc>
                  <a:txBody>
                    <a:bodyPr/>
                    <a:lstStyle/>
                    <a:p>
                      <a:pPr marL="0" marR="0" lvl="2" indent="0" algn="ctr" defTabSz="914400" rtl="0" eaLnBrk="1" fontAlgn="auto" latinLnBrk="0" hangingPunct="1">
                        <a:lnSpc>
                          <a:spcPct val="100000"/>
                        </a:lnSpc>
                        <a:spcBef>
                          <a:spcPts val="0"/>
                        </a:spcBef>
                        <a:spcAft>
                          <a:spcPts val="0"/>
                        </a:spcAft>
                        <a:buClrTx/>
                        <a:buSzTx/>
                        <a:buFontTx/>
                        <a:buNone/>
                        <a:tabLst/>
                        <a:defRPr/>
                      </a:pPr>
                      <a:r>
                        <a:rPr lang="ja-JP" altLang="en-US" sz="1200" b="1" dirty="0">
                          <a:solidFill>
                            <a:schemeClr val="tx1"/>
                          </a:solidFill>
                          <a:latin typeface="Meiryo UI" pitchFamily="50" charset="-128"/>
                          <a:ea typeface="Meiryo UI" pitchFamily="50" charset="-128"/>
                          <a:cs typeface="Meiryo UI" pitchFamily="50" charset="-128"/>
                        </a:rPr>
                        <a:t>プロジェクト</a:t>
                      </a:r>
                      <a:endParaRPr lang="en-US" altLang="ja-JP" sz="1200" b="1" dirty="0">
                        <a:solidFill>
                          <a:schemeClr val="tx1"/>
                        </a:solidFill>
                        <a:latin typeface="Meiryo UI" pitchFamily="50" charset="-128"/>
                        <a:ea typeface="Meiryo UI" pitchFamily="50" charset="-128"/>
                        <a:cs typeface="Meiryo UI" pitchFamily="50" charset="-128"/>
                      </a:endParaRPr>
                    </a:p>
                  </a:txBody>
                  <a:tcPr marL="99059" marR="99059" marT="45724" marB="45724" anchor="ctr"/>
                </a:tc>
                <a:tc>
                  <a:txBody>
                    <a:bodyPr/>
                    <a:lstStyle/>
                    <a:p>
                      <a:pPr marL="0" lvl="2" indent="0" algn="ctr">
                        <a:lnSpc>
                          <a:spcPct val="100000"/>
                        </a:lnSpc>
                        <a:buFont typeface="Wingdings" panose="05000000000000000000" pitchFamily="2" charset="2"/>
                        <a:buNone/>
                        <a:defRPr/>
                      </a:pPr>
                      <a:r>
                        <a:rPr lang="ja-JP" altLang="en-US" sz="1200" b="1" dirty="0">
                          <a:solidFill>
                            <a:schemeClr val="tx1"/>
                          </a:solidFill>
                          <a:latin typeface="Meiryo UI" pitchFamily="50" charset="-128"/>
                          <a:ea typeface="Meiryo UI" pitchFamily="50" charset="-128"/>
                          <a:cs typeface="Meiryo UI" pitchFamily="50" charset="-128"/>
                        </a:rPr>
                        <a:t>事業概要</a:t>
                      </a:r>
                      <a:endParaRPr lang="en-US" altLang="ja-JP" sz="1200" b="1" dirty="0">
                        <a:solidFill>
                          <a:schemeClr val="tx1"/>
                        </a:solidFill>
                        <a:latin typeface="Meiryo UI" pitchFamily="50" charset="-128"/>
                        <a:ea typeface="Meiryo UI" pitchFamily="50" charset="-128"/>
                        <a:cs typeface="Meiryo UI" pitchFamily="50" charset="-128"/>
                      </a:endParaRPr>
                    </a:p>
                  </a:txBody>
                  <a:tcPr marL="99059" marR="99059" marT="45724" marB="45724" anchor="ctr"/>
                </a:tc>
                <a:tc>
                  <a:txBody>
                    <a:bodyPr/>
                    <a:lstStyle/>
                    <a:p>
                      <a:pPr marL="0" lvl="2" indent="0" algn="ctr">
                        <a:lnSpc>
                          <a:spcPct val="100000"/>
                        </a:lnSpc>
                        <a:buFont typeface="Wingdings" panose="05000000000000000000" pitchFamily="2" charset="2"/>
                        <a:buNone/>
                        <a:defRPr/>
                      </a:pPr>
                      <a:r>
                        <a:rPr lang="ja-JP" altLang="en-US" sz="1200" b="1" dirty="0">
                          <a:solidFill>
                            <a:schemeClr val="tx1"/>
                          </a:solidFill>
                          <a:latin typeface="Meiryo UI" pitchFamily="50" charset="-128"/>
                          <a:ea typeface="Meiryo UI" pitchFamily="50" charset="-128"/>
                          <a:cs typeface="Meiryo UI" pitchFamily="50" charset="-128"/>
                        </a:rPr>
                        <a:t>財政的影響額試算の前提条件</a:t>
                      </a:r>
                      <a:endParaRPr lang="en-US" altLang="ja-JP" sz="1200" b="1" dirty="0">
                        <a:solidFill>
                          <a:schemeClr val="tx1"/>
                        </a:solidFill>
                        <a:latin typeface="Meiryo UI" pitchFamily="50" charset="-128"/>
                        <a:ea typeface="Meiryo UI" pitchFamily="50" charset="-128"/>
                        <a:cs typeface="Meiryo UI" pitchFamily="50" charset="-128"/>
                      </a:endParaRPr>
                    </a:p>
                  </a:txBody>
                  <a:tcPr marL="99059" marR="99059" marT="45724" marB="45724" anchor="ctr"/>
                </a:tc>
                <a:extLst>
                  <a:ext uri="{0D108BD9-81ED-4DB2-BD59-A6C34878D82A}">
                    <a16:rowId xmlns:a16="http://schemas.microsoft.com/office/drawing/2014/main" xmlns="" val="10000"/>
                  </a:ext>
                </a:extLst>
              </a:tr>
              <a:tr h="360040">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200" b="1" dirty="0">
                          <a:solidFill>
                            <a:schemeClr val="tx1"/>
                          </a:solidFill>
                          <a:latin typeface="Meiryo UI" pitchFamily="50" charset="-128"/>
                          <a:ea typeface="Meiryo UI" pitchFamily="50" charset="-128"/>
                          <a:cs typeface="Meiryo UI" pitchFamily="50" charset="-128"/>
                        </a:rPr>
                        <a:t>淀川左岸線（２期）</a:t>
                      </a:r>
                      <a:endParaRPr lang="en-US" altLang="ja-JP" sz="1200" b="1" dirty="0">
                        <a:solidFill>
                          <a:schemeClr val="tx1"/>
                        </a:solidFill>
                        <a:latin typeface="Meiryo UI" pitchFamily="50" charset="-128"/>
                        <a:ea typeface="Meiryo UI" pitchFamily="50" charset="-128"/>
                        <a:cs typeface="Meiryo UI" pitchFamily="50" charset="-128"/>
                      </a:endParaRPr>
                    </a:p>
                  </a:txBody>
                  <a:tcPr marL="99059" marR="99059" marT="45724" marB="45724" anchor="ctr"/>
                </a:tc>
                <a:tc>
                  <a:txBody>
                    <a:bodyPr/>
                    <a:lstStyle/>
                    <a:p>
                      <a:pPr marL="180000" lvl="2" indent="-180000">
                        <a:lnSpc>
                          <a:spcPct val="100000"/>
                        </a:lnSpc>
                        <a:buFont typeface="Wingdings" panose="05000000000000000000" pitchFamily="2" charset="2"/>
                        <a:buChar char="l"/>
                        <a:defRPr/>
                      </a:pPr>
                      <a:endParaRPr lang="en-US" altLang="ja-JP" sz="1200" b="0" dirty="0">
                        <a:solidFill>
                          <a:schemeClr val="tx1"/>
                        </a:solidFill>
                        <a:latin typeface="Meiryo UI" pitchFamily="50" charset="-128"/>
                        <a:ea typeface="Meiryo UI" pitchFamily="50" charset="-128"/>
                        <a:cs typeface="Meiryo UI" pitchFamily="50" charset="-128"/>
                      </a:endParaRPr>
                    </a:p>
                    <a:p>
                      <a:pPr marL="180000" lvl="2" indent="-180000">
                        <a:lnSpc>
                          <a:spcPct val="100000"/>
                        </a:lnSpc>
                        <a:buFont typeface="Wingdings" panose="05000000000000000000" pitchFamily="2" charset="2"/>
                        <a:buChar char="l"/>
                        <a:defRPr/>
                      </a:pPr>
                      <a:r>
                        <a:rPr lang="ja-JP" altLang="en-US" sz="1200" b="0" dirty="0">
                          <a:solidFill>
                            <a:schemeClr val="tx1"/>
                          </a:solidFill>
                          <a:latin typeface="Meiryo UI" pitchFamily="50" charset="-128"/>
                          <a:ea typeface="Meiryo UI" pitchFamily="50" charset="-128"/>
                          <a:cs typeface="Meiryo UI" pitchFamily="50" charset="-128"/>
                        </a:rPr>
                        <a:t>此花区高見</a:t>
                      </a:r>
                      <a:r>
                        <a:rPr lang="en-US" altLang="ja-JP" sz="1200" b="0" dirty="0">
                          <a:solidFill>
                            <a:schemeClr val="tx1"/>
                          </a:solidFill>
                          <a:latin typeface="Meiryo UI" pitchFamily="50" charset="-128"/>
                          <a:ea typeface="Meiryo UI" pitchFamily="50" charset="-128"/>
                          <a:cs typeface="Meiryo UI" pitchFamily="50" charset="-128"/>
                        </a:rPr>
                        <a:t>1</a:t>
                      </a:r>
                      <a:r>
                        <a:rPr lang="ja-JP" altLang="en-US" sz="1200" b="0" dirty="0">
                          <a:solidFill>
                            <a:schemeClr val="tx1"/>
                          </a:solidFill>
                          <a:latin typeface="Meiryo UI" pitchFamily="50" charset="-128"/>
                          <a:ea typeface="Meiryo UI" pitchFamily="50" charset="-128"/>
                          <a:cs typeface="Meiryo UI" pitchFamily="50" charset="-128"/>
                        </a:rPr>
                        <a:t>丁目～北区豊崎</a:t>
                      </a:r>
                      <a:r>
                        <a:rPr lang="en-US" altLang="ja-JP" sz="1200" b="0" dirty="0">
                          <a:solidFill>
                            <a:schemeClr val="tx1"/>
                          </a:solidFill>
                          <a:latin typeface="Meiryo UI" pitchFamily="50" charset="-128"/>
                          <a:ea typeface="Meiryo UI" pitchFamily="50" charset="-128"/>
                          <a:cs typeface="Meiryo UI" pitchFamily="50" charset="-128"/>
                        </a:rPr>
                        <a:t>6</a:t>
                      </a:r>
                      <a:r>
                        <a:rPr lang="ja-JP" altLang="en-US" sz="1200" b="0" dirty="0">
                          <a:solidFill>
                            <a:schemeClr val="tx1"/>
                          </a:solidFill>
                          <a:latin typeface="Meiryo UI" pitchFamily="50" charset="-128"/>
                          <a:ea typeface="Meiryo UI" pitchFamily="50" charset="-128"/>
                          <a:cs typeface="Meiryo UI" pitchFamily="50" charset="-128"/>
                        </a:rPr>
                        <a:t>丁目の整備</a:t>
                      </a:r>
                      <a:endParaRPr lang="en-US" altLang="ja-JP" sz="1200" b="0" dirty="0">
                        <a:solidFill>
                          <a:schemeClr val="tx1"/>
                        </a:solidFill>
                        <a:latin typeface="Meiryo UI" pitchFamily="50" charset="-128"/>
                        <a:ea typeface="Meiryo UI" pitchFamily="50" charset="-128"/>
                        <a:cs typeface="Meiryo UI" pitchFamily="50" charset="-128"/>
                      </a:endParaRPr>
                    </a:p>
                    <a:p>
                      <a:pPr marL="180000" lvl="2" indent="-180000">
                        <a:lnSpc>
                          <a:spcPct val="100000"/>
                        </a:lnSpc>
                        <a:buFont typeface="Wingdings" panose="05000000000000000000" pitchFamily="2" charset="2"/>
                        <a:buChar char="l"/>
                        <a:defRPr/>
                      </a:pPr>
                      <a:r>
                        <a:rPr lang="ja-JP" altLang="en-US" sz="1200" b="0" dirty="0">
                          <a:solidFill>
                            <a:schemeClr val="tx1"/>
                          </a:solidFill>
                          <a:latin typeface="Meiryo UI" pitchFamily="50" charset="-128"/>
                          <a:ea typeface="Meiryo UI" pitchFamily="50" charset="-128"/>
                          <a:cs typeface="Meiryo UI" pitchFamily="50" charset="-128"/>
                        </a:rPr>
                        <a:t>事業費総額</a:t>
                      </a:r>
                      <a:r>
                        <a:rPr lang="en-US" altLang="ja-JP" sz="1200" b="0" dirty="0">
                          <a:solidFill>
                            <a:schemeClr val="tx1"/>
                          </a:solidFill>
                          <a:latin typeface="Meiryo UI" pitchFamily="50" charset="-128"/>
                          <a:ea typeface="Meiryo UI" pitchFamily="50" charset="-128"/>
                          <a:cs typeface="Meiryo UI" pitchFamily="50" charset="-128"/>
                        </a:rPr>
                        <a:t>1,262</a:t>
                      </a:r>
                      <a:r>
                        <a:rPr lang="ja-JP" altLang="en-US" sz="1200" b="0" dirty="0">
                          <a:solidFill>
                            <a:schemeClr val="tx1"/>
                          </a:solidFill>
                          <a:latin typeface="Meiryo UI" pitchFamily="50" charset="-128"/>
                          <a:ea typeface="Meiryo UI" pitchFamily="50" charset="-128"/>
                          <a:cs typeface="Meiryo UI" pitchFamily="50" charset="-128"/>
                        </a:rPr>
                        <a:t>億円</a:t>
                      </a:r>
                      <a:r>
                        <a:rPr lang="en-US" altLang="ja-JP" sz="1200" b="0" dirty="0">
                          <a:solidFill>
                            <a:schemeClr val="tx1"/>
                          </a:solidFill>
                          <a:latin typeface="Meiryo UI" pitchFamily="50" charset="-128"/>
                          <a:ea typeface="Meiryo UI" pitchFamily="50" charset="-128"/>
                          <a:cs typeface="Meiryo UI" pitchFamily="50" charset="-128"/>
                        </a:rPr>
                        <a:t>(</a:t>
                      </a:r>
                      <a:r>
                        <a:rPr lang="ja-JP" altLang="en-US" sz="1200" b="0" dirty="0">
                          <a:solidFill>
                            <a:schemeClr val="tx1"/>
                          </a:solidFill>
                          <a:latin typeface="Meiryo UI" pitchFamily="50" charset="-128"/>
                          <a:ea typeface="Meiryo UI" pitchFamily="50" charset="-128"/>
                          <a:cs typeface="Meiryo UI" pitchFamily="50" charset="-128"/>
                        </a:rPr>
                        <a:t>うち街路事業費</a:t>
                      </a:r>
                      <a:r>
                        <a:rPr lang="en-US" altLang="ja-JP" sz="1200" b="0" dirty="0">
                          <a:solidFill>
                            <a:schemeClr val="tx1"/>
                          </a:solidFill>
                          <a:latin typeface="Meiryo UI" pitchFamily="50" charset="-128"/>
                          <a:ea typeface="Meiryo UI" pitchFamily="50" charset="-128"/>
                          <a:cs typeface="Meiryo UI" pitchFamily="50" charset="-128"/>
                        </a:rPr>
                        <a:t>1,162</a:t>
                      </a:r>
                      <a:r>
                        <a:rPr lang="ja-JP" altLang="en-US" sz="1200" b="0" dirty="0">
                          <a:solidFill>
                            <a:schemeClr val="tx1"/>
                          </a:solidFill>
                          <a:latin typeface="Meiryo UI" pitchFamily="50" charset="-128"/>
                          <a:ea typeface="Meiryo UI" pitchFamily="50" charset="-128"/>
                          <a:cs typeface="Meiryo UI" pitchFamily="50" charset="-128"/>
                        </a:rPr>
                        <a:t>億円</a:t>
                      </a:r>
                      <a:r>
                        <a:rPr lang="en-US" altLang="ja-JP" sz="1200" b="0" dirty="0">
                          <a:solidFill>
                            <a:schemeClr val="tx1"/>
                          </a:solidFill>
                          <a:latin typeface="Meiryo UI" pitchFamily="50" charset="-128"/>
                          <a:ea typeface="Meiryo UI" pitchFamily="50" charset="-128"/>
                          <a:cs typeface="Meiryo UI" pitchFamily="50" charset="-128"/>
                        </a:rPr>
                        <a:t>)</a:t>
                      </a:r>
                      <a:r>
                        <a:rPr lang="ja-JP" altLang="en-US" sz="1200" b="0" dirty="0" err="1">
                          <a:solidFill>
                            <a:schemeClr val="tx1"/>
                          </a:solidFill>
                          <a:latin typeface="Meiryo UI" pitchFamily="50" charset="-128"/>
                          <a:ea typeface="Meiryo UI" pitchFamily="50" charset="-128"/>
                          <a:cs typeface="Meiryo UI" pitchFamily="50" charset="-128"/>
                        </a:rPr>
                        <a:t>、</a:t>
                      </a:r>
                      <a:r>
                        <a:rPr lang="ja-JP" altLang="en-US" sz="1200" b="0" dirty="0">
                          <a:solidFill>
                            <a:schemeClr val="tx1"/>
                          </a:solidFill>
                          <a:latin typeface="Meiryo UI" pitchFamily="50" charset="-128"/>
                          <a:ea typeface="Meiryo UI" pitchFamily="50" charset="-128"/>
                          <a:cs typeface="Meiryo UI" pitchFamily="50" charset="-128"/>
                        </a:rPr>
                        <a:t>完成予定</a:t>
                      </a:r>
                      <a:r>
                        <a:rPr lang="en-US" altLang="ja-JP" sz="1200" b="0">
                          <a:solidFill>
                            <a:schemeClr val="tx1"/>
                          </a:solidFill>
                          <a:latin typeface="Meiryo UI" pitchFamily="50" charset="-128"/>
                          <a:ea typeface="Meiryo UI" pitchFamily="50" charset="-128"/>
                          <a:cs typeface="Meiryo UI" pitchFamily="50" charset="-128"/>
                        </a:rPr>
                        <a:t>H38</a:t>
                      </a:r>
                      <a:r>
                        <a:rPr lang="ja-JP" altLang="en-US" sz="1200" b="0">
                          <a:solidFill>
                            <a:schemeClr val="tx1"/>
                          </a:solidFill>
                          <a:latin typeface="Meiryo UI" pitchFamily="50" charset="-128"/>
                          <a:ea typeface="Meiryo UI" pitchFamily="50" charset="-128"/>
                          <a:cs typeface="Meiryo UI" pitchFamily="50" charset="-128"/>
                        </a:rPr>
                        <a:t>年度</a:t>
                      </a:r>
                      <a:endParaRPr lang="en-US" altLang="ja-JP" sz="1200" b="0" dirty="0">
                        <a:solidFill>
                          <a:schemeClr val="tx1"/>
                        </a:solidFill>
                        <a:latin typeface="Meiryo UI" pitchFamily="50" charset="-128"/>
                        <a:ea typeface="Meiryo UI" pitchFamily="50" charset="-128"/>
                        <a:cs typeface="Meiryo UI" pitchFamily="50" charset="-128"/>
                      </a:endParaRPr>
                    </a:p>
                    <a:p>
                      <a:pPr marL="0" lvl="2" indent="0">
                        <a:lnSpc>
                          <a:spcPct val="100000"/>
                        </a:lnSpc>
                        <a:buFont typeface="Wingdings" panose="05000000000000000000" pitchFamily="2" charset="2"/>
                        <a:buNone/>
                        <a:defRPr/>
                      </a:pPr>
                      <a:endParaRPr lang="en-US" altLang="ja-JP" sz="1200" b="0" u="none" dirty="0">
                        <a:solidFill>
                          <a:schemeClr val="tx1"/>
                        </a:solidFill>
                        <a:latin typeface="Meiryo UI" pitchFamily="50" charset="-128"/>
                        <a:ea typeface="Meiryo UI" pitchFamily="50" charset="-128"/>
                        <a:cs typeface="Meiryo UI" pitchFamily="50" charset="-128"/>
                      </a:endParaRPr>
                    </a:p>
                    <a:p>
                      <a:pPr marL="0" lvl="2" indent="0">
                        <a:lnSpc>
                          <a:spcPct val="100000"/>
                        </a:lnSpc>
                        <a:buFont typeface="Wingdings" panose="05000000000000000000" pitchFamily="2" charset="2"/>
                        <a:buNone/>
                        <a:defRPr/>
                      </a:pPr>
                      <a:r>
                        <a:rPr lang="ja-JP" altLang="en-US" sz="1200" b="0" u="none" dirty="0">
                          <a:solidFill>
                            <a:schemeClr val="tx1"/>
                          </a:solidFill>
                          <a:latin typeface="Meiryo UI" pitchFamily="50" charset="-128"/>
                          <a:ea typeface="Meiryo UI" pitchFamily="50" charset="-128"/>
                          <a:cs typeface="Meiryo UI" pitchFamily="50" charset="-128"/>
                        </a:rPr>
                        <a:t>　　 </a:t>
                      </a:r>
                      <a:r>
                        <a:rPr lang="en-US" altLang="ja-JP" sz="1050" b="0" u="none" dirty="0">
                          <a:solidFill>
                            <a:schemeClr val="tx1"/>
                          </a:solidFill>
                          <a:latin typeface="Meiryo UI" pitchFamily="50" charset="-128"/>
                          <a:ea typeface="Meiryo UI" pitchFamily="50" charset="-128"/>
                          <a:cs typeface="Meiryo UI" pitchFamily="50" charset="-128"/>
                        </a:rPr>
                        <a:t>【H30</a:t>
                      </a:r>
                      <a:r>
                        <a:rPr lang="ja-JP" altLang="en-US" sz="1050" b="0" u="none" dirty="0">
                          <a:solidFill>
                            <a:schemeClr val="tx1"/>
                          </a:solidFill>
                          <a:latin typeface="Meiryo UI" pitchFamily="50" charset="-128"/>
                          <a:ea typeface="Meiryo UI" pitchFamily="50" charset="-128"/>
                          <a:cs typeface="Meiryo UI" pitchFamily="50" charset="-128"/>
                        </a:rPr>
                        <a:t>年度大阪市当初予算</a:t>
                      </a:r>
                      <a:r>
                        <a:rPr lang="en-US" altLang="ja-JP" sz="1050" b="0" u="none" dirty="0">
                          <a:solidFill>
                            <a:schemeClr val="tx1"/>
                          </a:solidFill>
                          <a:latin typeface="Meiryo UI" pitchFamily="50" charset="-128"/>
                          <a:ea typeface="Meiryo UI" pitchFamily="50" charset="-128"/>
                          <a:cs typeface="Meiryo UI" pitchFamily="50" charset="-128"/>
                        </a:rPr>
                        <a:t>(</a:t>
                      </a:r>
                      <a:r>
                        <a:rPr lang="ja-JP" altLang="en-US" sz="1050" b="0" u="none" dirty="0">
                          <a:solidFill>
                            <a:schemeClr val="tx1"/>
                          </a:solidFill>
                          <a:latin typeface="Meiryo UI" pitchFamily="50" charset="-128"/>
                          <a:ea typeface="Meiryo UI" pitchFamily="50" charset="-128"/>
                          <a:cs typeface="Meiryo UI" pitchFamily="50" charset="-128"/>
                        </a:rPr>
                        <a:t>案</a:t>
                      </a:r>
                      <a:r>
                        <a:rPr lang="en-US" altLang="ja-JP" sz="1050" b="0" u="none" dirty="0">
                          <a:solidFill>
                            <a:schemeClr val="tx1"/>
                          </a:solidFill>
                          <a:latin typeface="Meiryo UI" pitchFamily="50" charset="-128"/>
                          <a:ea typeface="Meiryo UI" pitchFamily="50" charset="-128"/>
                          <a:cs typeface="Meiryo UI" pitchFamily="50" charset="-128"/>
                        </a:rPr>
                        <a:t>)</a:t>
                      </a:r>
                      <a:r>
                        <a:rPr lang="ja-JP" altLang="en-US" sz="1050" b="0" u="none" dirty="0">
                          <a:solidFill>
                            <a:schemeClr val="tx1"/>
                          </a:solidFill>
                          <a:latin typeface="Meiryo UI" pitchFamily="50" charset="-128"/>
                          <a:ea typeface="Meiryo UI" pitchFamily="50" charset="-128"/>
                          <a:cs typeface="Meiryo UI" pitchFamily="50" charset="-128"/>
                        </a:rPr>
                        <a:t>について</a:t>
                      </a:r>
                      <a:r>
                        <a:rPr lang="en-US" altLang="ja-JP" sz="1050" b="0" u="none" dirty="0">
                          <a:solidFill>
                            <a:schemeClr val="tx1"/>
                          </a:solidFill>
                          <a:latin typeface="Meiryo UI" pitchFamily="50" charset="-128"/>
                          <a:ea typeface="Meiryo UI" pitchFamily="50" charset="-128"/>
                          <a:cs typeface="Meiryo UI" pitchFamily="50" charset="-128"/>
                        </a:rPr>
                        <a:t>(</a:t>
                      </a:r>
                      <a:r>
                        <a:rPr lang="ja-JP" altLang="en-US" sz="1050" b="0" u="none" dirty="0">
                          <a:solidFill>
                            <a:schemeClr val="tx1"/>
                          </a:solidFill>
                          <a:latin typeface="Meiryo UI" pitchFamily="50" charset="-128"/>
                          <a:ea typeface="Meiryo UI" pitchFamily="50" charset="-128"/>
                          <a:cs typeface="Meiryo UI" pitchFamily="50" charset="-128"/>
                        </a:rPr>
                        <a:t>Ｈ</a:t>
                      </a:r>
                      <a:r>
                        <a:rPr lang="en-US" altLang="ja-JP" sz="1050" b="0" u="none" dirty="0">
                          <a:solidFill>
                            <a:schemeClr val="tx1"/>
                          </a:solidFill>
                          <a:latin typeface="Meiryo UI" pitchFamily="50" charset="-128"/>
                          <a:ea typeface="Meiryo UI" pitchFamily="50" charset="-128"/>
                          <a:cs typeface="Meiryo UI" pitchFamily="50" charset="-128"/>
                        </a:rPr>
                        <a:t>30.2)</a:t>
                      </a:r>
                      <a:r>
                        <a:rPr lang="ja-JP" altLang="en-US" sz="1050" b="0" u="none" dirty="0">
                          <a:solidFill>
                            <a:schemeClr val="tx1"/>
                          </a:solidFill>
                          <a:latin typeface="Meiryo UI" pitchFamily="50" charset="-128"/>
                          <a:ea typeface="Meiryo UI" pitchFamily="50" charset="-128"/>
                          <a:cs typeface="Meiryo UI" pitchFamily="50" charset="-128"/>
                        </a:rPr>
                        <a:t>資料より</a:t>
                      </a:r>
                      <a:r>
                        <a:rPr lang="en-US" altLang="ja-JP" sz="1050" b="0" u="none" dirty="0">
                          <a:solidFill>
                            <a:schemeClr val="tx1"/>
                          </a:solidFill>
                          <a:latin typeface="Meiryo UI" pitchFamily="50" charset="-128"/>
                          <a:ea typeface="Meiryo UI" pitchFamily="50" charset="-128"/>
                          <a:cs typeface="Meiryo UI" pitchFamily="50" charset="-128"/>
                        </a:rPr>
                        <a:t>】</a:t>
                      </a:r>
                      <a:endParaRPr lang="en-US" altLang="zh-TW" sz="1200" b="0" u="none" dirty="0">
                        <a:solidFill>
                          <a:schemeClr val="tx1"/>
                        </a:solidFill>
                        <a:latin typeface="Meiryo UI" pitchFamily="50" charset="-128"/>
                        <a:ea typeface="Meiryo UI" pitchFamily="50" charset="-128"/>
                        <a:cs typeface="Meiryo UI" pitchFamily="50" charset="-128"/>
                      </a:endParaRPr>
                    </a:p>
                  </a:txBody>
                  <a:tcPr marL="99059" marR="99059" marT="45724" marB="45724" anchor="ctr"/>
                </a:tc>
                <a:tc>
                  <a:txBody>
                    <a:bodyPr/>
                    <a:lstStyle/>
                    <a:p>
                      <a:pPr marL="180000" lvl="2" indent="-180000">
                        <a:lnSpc>
                          <a:spcPct val="100000"/>
                        </a:lnSpc>
                        <a:buFont typeface="Wingdings" panose="05000000000000000000" pitchFamily="2" charset="2"/>
                        <a:buChar char="l"/>
                        <a:defRPr/>
                      </a:pPr>
                      <a:r>
                        <a:rPr lang="ja-JP" altLang="en-US" sz="1200" b="0" dirty="0">
                          <a:solidFill>
                            <a:schemeClr val="tx1"/>
                          </a:solidFill>
                          <a:latin typeface="Meiryo UI" pitchFamily="50" charset="-128"/>
                          <a:ea typeface="Meiryo UI" pitchFamily="50" charset="-128"/>
                          <a:cs typeface="Meiryo UI" pitchFamily="50" charset="-128"/>
                        </a:rPr>
                        <a:t>直近の事業スキームにおける大阪市負担額</a:t>
                      </a:r>
                      <a:endParaRPr lang="en-US" altLang="ja-JP" sz="1200" b="0" dirty="0">
                        <a:solidFill>
                          <a:schemeClr val="tx1"/>
                        </a:solidFill>
                        <a:latin typeface="Meiryo UI" pitchFamily="50" charset="-128"/>
                        <a:ea typeface="Meiryo UI" pitchFamily="50" charset="-128"/>
                        <a:cs typeface="Meiryo UI" pitchFamily="50" charset="-128"/>
                      </a:endParaRPr>
                    </a:p>
                    <a:p>
                      <a:pPr marL="0" lvl="2" indent="0">
                        <a:lnSpc>
                          <a:spcPct val="100000"/>
                        </a:lnSpc>
                        <a:buFont typeface="Wingdings" panose="05000000000000000000" pitchFamily="2" charset="2"/>
                        <a:buNone/>
                        <a:defRPr/>
                      </a:pPr>
                      <a:r>
                        <a:rPr lang="en-US" altLang="ja-JP" sz="1200" b="0" dirty="0">
                          <a:solidFill>
                            <a:schemeClr val="tx1"/>
                          </a:solidFill>
                          <a:latin typeface="Meiryo UI" pitchFamily="50" charset="-128"/>
                          <a:ea typeface="Meiryo UI" pitchFamily="50" charset="-128"/>
                          <a:cs typeface="Meiryo UI" pitchFamily="50" charset="-128"/>
                        </a:rPr>
                        <a:t>  </a:t>
                      </a:r>
                      <a:r>
                        <a:rPr lang="ja-JP" altLang="en-US" sz="1200" b="0" dirty="0">
                          <a:solidFill>
                            <a:schemeClr val="tx1"/>
                          </a:solidFill>
                          <a:latin typeface="Meiryo UI" pitchFamily="50" charset="-128"/>
                          <a:ea typeface="Meiryo UI" pitchFamily="50" charset="-128"/>
                          <a:cs typeface="Meiryo UI" pitchFamily="50" charset="-128"/>
                        </a:rPr>
                        <a:t>（総額</a:t>
                      </a:r>
                      <a:r>
                        <a:rPr lang="en-US" altLang="ja-JP" sz="1200" b="0" dirty="0">
                          <a:solidFill>
                            <a:schemeClr val="tx1"/>
                          </a:solidFill>
                          <a:latin typeface="Meiryo UI" pitchFamily="50" charset="-128"/>
                          <a:ea typeface="Meiryo UI" pitchFamily="50" charset="-128"/>
                          <a:cs typeface="Meiryo UI" pitchFamily="50" charset="-128"/>
                        </a:rPr>
                        <a:t>358</a:t>
                      </a:r>
                      <a:r>
                        <a:rPr lang="ja-JP" altLang="en-US" sz="1200" b="0" dirty="0">
                          <a:solidFill>
                            <a:schemeClr val="tx1"/>
                          </a:solidFill>
                          <a:latin typeface="Meiryo UI" pitchFamily="50" charset="-128"/>
                          <a:ea typeface="Meiryo UI" pitchFamily="50" charset="-128"/>
                          <a:cs typeface="Meiryo UI" pitchFamily="50" charset="-128"/>
                        </a:rPr>
                        <a:t>億円）に基づき試算</a:t>
                      </a:r>
                      <a:r>
                        <a:rPr lang="en-US" altLang="ja-JP" sz="1200" b="0" dirty="0">
                          <a:solidFill>
                            <a:schemeClr val="tx1"/>
                          </a:solidFill>
                          <a:latin typeface="Meiryo UI" pitchFamily="50" charset="-128"/>
                          <a:ea typeface="Meiryo UI" pitchFamily="50" charset="-128"/>
                          <a:cs typeface="Meiryo UI" pitchFamily="50" charset="-128"/>
                        </a:rPr>
                        <a:t/>
                      </a:r>
                      <a:br>
                        <a:rPr lang="en-US" altLang="ja-JP" sz="1200" b="0" dirty="0">
                          <a:solidFill>
                            <a:schemeClr val="tx1"/>
                          </a:solidFill>
                          <a:latin typeface="Meiryo UI" pitchFamily="50" charset="-128"/>
                          <a:ea typeface="Meiryo UI" pitchFamily="50" charset="-128"/>
                          <a:cs typeface="Meiryo UI" pitchFamily="50" charset="-128"/>
                        </a:rPr>
                      </a:br>
                      <a:r>
                        <a:rPr lang="en-US" altLang="ja-JP" sz="1200" b="0" dirty="0">
                          <a:solidFill>
                            <a:schemeClr val="tx1"/>
                          </a:solidFill>
                          <a:latin typeface="Meiryo UI" pitchFamily="50" charset="-128"/>
                          <a:ea typeface="Meiryo UI" pitchFamily="50" charset="-128"/>
                          <a:cs typeface="Meiryo UI" pitchFamily="50" charset="-128"/>
                        </a:rPr>
                        <a:t> </a:t>
                      </a:r>
                      <a:r>
                        <a:rPr lang="ja-JP" altLang="en-US" sz="1200" b="0" baseline="0" dirty="0">
                          <a:solidFill>
                            <a:schemeClr val="tx1"/>
                          </a:solidFill>
                          <a:latin typeface="Meiryo UI" pitchFamily="50" charset="-128"/>
                          <a:ea typeface="Meiryo UI" pitchFamily="50" charset="-128"/>
                          <a:cs typeface="Meiryo UI" pitchFamily="50" charset="-128"/>
                        </a:rPr>
                        <a:t> </a:t>
                      </a:r>
                      <a:r>
                        <a:rPr lang="en-US" altLang="ja-JP" sz="1200" b="0" dirty="0">
                          <a:solidFill>
                            <a:schemeClr val="tx1"/>
                          </a:solidFill>
                          <a:latin typeface="Meiryo UI" pitchFamily="50" charset="-128"/>
                          <a:ea typeface="Meiryo UI" pitchFamily="50" charset="-128"/>
                          <a:cs typeface="Meiryo UI" pitchFamily="50" charset="-128"/>
                        </a:rPr>
                        <a:t>  </a:t>
                      </a:r>
                      <a:r>
                        <a:rPr lang="ja-JP" altLang="en-US" sz="1200" b="0" dirty="0">
                          <a:solidFill>
                            <a:schemeClr val="tx1"/>
                          </a:solidFill>
                          <a:latin typeface="Meiryo UI" pitchFamily="50" charset="-128"/>
                          <a:ea typeface="Meiryo UI" pitchFamily="50" charset="-128"/>
                          <a:cs typeface="Meiryo UI" pitchFamily="50" charset="-128"/>
                        </a:rPr>
                        <a:t>・大阪市「今後の財政収支概算</a:t>
                      </a:r>
                      <a:r>
                        <a:rPr lang="en-US" altLang="ja-JP" sz="1200" b="0" dirty="0">
                          <a:solidFill>
                            <a:schemeClr val="tx1"/>
                          </a:solidFill>
                          <a:latin typeface="Meiryo UI" pitchFamily="50" charset="-128"/>
                          <a:ea typeface="Meiryo UI" pitchFamily="50" charset="-128"/>
                          <a:cs typeface="Meiryo UI" pitchFamily="50" charset="-128"/>
                        </a:rPr>
                        <a:t>(</a:t>
                      </a:r>
                      <a:r>
                        <a:rPr lang="ja-JP" altLang="en-US" sz="1200" b="0" dirty="0">
                          <a:solidFill>
                            <a:schemeClr val="tx1"/>
                          </a:solidFill>
                          <a:latin typeface="Meiryo UI" pitchFamily="50" charset="-128"/>
                          <a:ea typeface="Meiryo UI" pitchFamily="50" charset="-128"/>
                          <a:cs typeface="Meiryo UI" pitchFamily="50" charset="-128"/>
                        </a:rPr>
                        <a:t>粗い試算</a:t>
                      </a:r>
                      <a:r>
                        <a:rPr lang="en-US" altLang="ja-JP" sz="1200" b="0" dirty="0">
                          <a:solidFill>
                            <a:schemeClr val="tx1"/>
                          </a:solidFill>
                          <a:latin typeface="Meiryo UI" pitchFamily="50" charset="-128"/>
                          <a:ea typeface="Meiryo UI" pitchFamily="50" charset="-128"/>
                          <a:cs typeface="Meiryo UI" pitchFamily="50" charset="-128"/>
                        </a:rPr>
                        <a:t>)</a:t>
                      </a:r>
                      <a:r>
                        <a:rPr lang="ja-JP" altLang="en-US" sz="1200" b="0" dirty="0">
                          <a:solidFill>
                            <a:schemeClr val="tx1"/>
                          </a:solidFill>
                          <a:latin typeface="Meiryo UI" pitchFamily="50" charset="-128"/>
                          <a:ea typeface="Meiryo UI" pitchFamily="50" charset="-128"/>
                          <a:cs typeface="Meiryo UI" pitchFamily="50" charset="-128"/>
                        </a:rPr>
                        <a:t>」</a:t>
                      </a:r>
                      <a:endParaRPr lang="en-US" altLang="ja-JP" sz="1200" b="0" dirty="0">
                        <a:solidFill>
                          <a:schemeClr val="tx1"/>
                        </a:solidFill>
                        <a:latin typeface="Meiryo UI" pitchFamily="50" charset="-128"/>
                        <a:ea typeface="Meiryo UI" pitchFamily="50" charset="-128"/>
                        <a:cs typeface="Meiryo UI" pitchFamily="50" charset="-128"/>
                      </a:endParaRPr>
                    </a:p>
                    <a:p>
                      <a:pPr marL="0" lvl="2" indent="0">
                        <a:lnSpc>
                          <a:spcPct val="100000"/>
                        </a:lnSpc>
                        <a:buFont typeface="Wingdings" panose="05000000000000000000" pitchFamily="2" charset="2"/>
                        <a:buNone/>
                        <a:defRPr/>
                      </a:pPr>
                      <a:r>
                        <a:rPr lang="ja-JP" altLang="en-US" sz="1200" b="0" dirty="0">
                          <a:solidFill>
                            <a:schemeClr val="tx1"/>
                          </a:solidFill>
                          <a:latin typeface="Meiryo UI" pitchFamily="50" charset="-128"/>
                          <a:ea typeface="Meiryo UI" pitchFamily="50" charset="-128"/>
                          <a:cs typeface="Meiryo UI" pitchFamily="50" charset="-128"/>
                        </a:rPr>
                        <a:t>　　　</a:t>
                      </a:r>
                      <a:r>
                        <a:rPr lang="en-US" altLang="ja-JP" sz="1200" b="0" dirty="0">
                          <a:solidFill>
                            <a:schemeClr val="tx1"/>
                          </a:solidFill>
                          <a:latin typeface="Meiryo UI" pitchFamily="50" charset="-128"/>
                          <a:ea typeface="Meiryo UI" pitchFamily="50" charset="-128"/>
                          <a:cs typeface="Meiryo UI" pitchFamily="50" charset="-128"/>
                        </a:rPr>
                        <a:t>(2017(</a:t>
                      </a:r>
                      <a:r>
                        <a:rPr lang="ja-JP" altLang="en-US" sz="1200" b="0" dirty="0">
                          <a:solidFill>
                            <a:schemeClr val="tx1"/>
                          </a:solidFill>
                          <a:latin typeface="Meiryo UI" pitchFamily="50" charset="-128"/>
                          <a:ea typeface="Meiryo UI" pitchFamily="50" charset="-128"/>
                          <a:cs typeface="Meiryo UI" pitchFamily="50" charset="-128"/>
                        </a:rPr>
                        <a:t>平成</a:t>
                      </a:r>
                      <a:r>
                        <a:rPr lang="en-US" altLang="ja-JP" sz="1200" b="0" dirty="0">
                          <a:solidFill>
                            <a:schemeClr val="tx1"/>
                          </a:solidFill>
                          <a:latin typeface="Meiryo UI" pitchFamily="50" charset="-128"/>
                          <a:ea typeface="Meiryo UI" pitchFamily="50" charset="-128"/>
                          <a:cs typeface="Meiryo UI" pitchFamily="50" charset="-128"/>
                        </a:rPr>
                        <a:t>29)</a:t>
                      </a:r>
                      <a:r>
                        <a:rPr lang="ja-JP" altLang="en-US" sz="1200" b="0" dirty="0">
                          <a:solidFill>
                            <a:schemeClr val="tx1"/>
                          </a:solidFill>
                          <a:latin typeface="Meiryo UI" pitchFamily="50" charset="-128"/>
                          <a:ea typeface="Meiryo UI" pitchFamily="50" charset="-128"/>
                          <a:cs typeface="Meiryo UI" pitchFamily="50" charset="-128"/>
                        </a:rPr>
                        <a:t>年</a:t>
                      </a:r>
                      <a:r>
                        <a:rPr lang="en-US" altLang="ja-JP" sz="1200" b="0" dirty="0">
                          <a:solidFill>
                            <a:schemeClr val="tx1"/>
                          </a:solidFill>
                          <a:latin typeface="Meiryo UI" pitchFamily="50" charset="-128"/>
                          <a:ea typeface="Meiryo UI" pitchFamily="50" charset="-128"/>
                          <a:cs typeface="Meiryo UI" pitchFamily="50" charset="-128"/>
                        </a:rPr>
                        <a:t>2</a:t>
                      </a:r>
                      <a:r>
                        <a:rPr lang="ja-JP" altLang="en-US" sz="1200" b="0" dirty="0">
                          <a:solidFill>
                            <a:schemeClr val="tx1"/>
                          </a:solidFill>
                          <a:latin typeface="Meiryo UI" pitchFamily="50" charset="-128"/>
                          <a:ea typeface="Meiryo UI" pitchFamily="50" charset="-128"/>
                          <a:cs typeface="Meiryo UI" pitchFamily="50" charset="-128"/>
                        </a:rPr>
                        <a:t>月版</a:t>
                      </a:r>
                      <a:r>
                        <a:rPr lang="en-US" altLang="ja-JP" sz="1200" b="0" dirty="0">
                          <a:solidFill>
                            <a:schemeClr val="tx1"/>
                          </a:solidFill>
                          <a:latin typeface="Meiryo UI" pitchFamily="50" charset="-128"/>
                          <a:ea typeface="Meiryo UI" pitchFamily="50" charset="-128"/>
                          <a:cs typeface="Meiryo UI" pitchFamily="50" charset="-128"/>
                        </a:rPr>
                        <a:t>)</a:t>
                      </a:r>
                      <a:r>
                        <a:rPr lang="ja-JP" altLang="en-US" sz="1200" b="0" dirty="0">
                          <a:solidFill>
                            <a:schemeClr val="tx1"/>
                          </a:solidFill>
                          <a:latin typeface="Meiryo UI" pitchFamily="50" charset="-128"/>
                          <a:ea typeface="Meiryo UI" pitchFamily="50" charset="-128"/>
                          <a:cs typeface="Meiryo UI" pitchFamily="50" charset="-128"/>
                        </a:rPr>
                        <a:t>との差額を計上</a:t>
                      </a:r>
                      <a:endParaRPr lang="en-US" altLang="ja-JP" sz="1200" b="0" dirty="0">
                        <a:solidFill>
                          <a:schemeClr val="tx1"/>
                        </a:solidFill>
                        <a:latin typeface="Meiryo UI" pitchFamily="50" charset="-128"/>
                        <a:ea typeface="Meiryo UI" pitchFamily="50" charset="-128"/>
                        <a:cs typeface="Meiryo UI" pitchFamily="50" charset="-128"/>
                      </a:endParaRPr>
                    </a:p>
                  </a:txBody>
                  <a:tcPr marL="99059" marR="99059" marT="45724" marB="45724" anchor="ctr"/>
                </a:tc>
                <a:extLst>
                  <a:ext uri="{0D108BD9-81ED-4DB2-BD59-A6C34878D82A}">
                    <a16:rowId xmlns:a16="http://schemas.microsoft.com/office/drawing/2014/main" xmlns="" val="10001"/>
                  </a:ext>
                </a:extLst>
              </a:tr>
              <a:tr h="360040">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200" b="1" dirty="0">
                          <a:solidFill>
                            <a:schemeClr val="tx1"/>
                          </a:solidFill>
                          <a:latin typeface="Meiryo UI" pitchFamily="50" charset="-128"/>
                          <a:ea typeface="Meiryo UI" pitchFamily="50" charset="-128"/>
                          <a:cs typeface="Meiryo UI" pitchFamily="50" charset="-128"/>
                        </a:rPr>
                        <a:t>淀川左岸線</a:t>
                      </a:r>
                      <a:r>
                        <a:rPr kumimoji="1" lang="ja-JP" altLang="en-US" sz="1200" b="1" dirty="0">
                          <a:solidFill>
                            <a:schemeClr val="tx1"/>
                          </a:solidFill>
                          <a:latin typeface="Meiryo UI" pitchFamily="50" charset="-128"/>
                          <a:ea typeface="Meiryo UI" pitchFamily="50" charset="-128"/>
                        </a:rPr>
                        <a:t>（延伸部）</a:t>
                      </a:r>
                    </a:p>
                  </a:txBody>
                  <a:tcPr marL="99059" marR="99059" marT="45724" marB="45724" anchor="ctr"/>
                </a:tc>
                <a:tc>
                  <a:txBody>
                    <a:bodyPr/>
                    <a:lstStyle/>
                    <a:p>
                      <a:pPr marL="180000" lvl="2" indent="-180000">
                        <a:lnSpc>
                          <a:spcPct val="100000"/>
                        </a:lnSpc>
                        <a:buFont typeface="Wingdings" panose="05000000000000000000" pitchFamily="2" charset="2"/>
                        <a:buChar char="l"/>
                        <a:defRPr/>
                      </a:pPr>
                      <a:endParaRPr lang="en-US" altLang="ja-JP" sz="1200" b="0" u="none" dirty="0">
                        <a:solidFill>
                          <a:schemeClr val="tx1"/>
                        </a:solidFill>
                        <a:latin typeface="Meiryo UI" pitchFamily="50" charset="-128"/>
                        <a:ea typeface="Meiryo UI" pitchFamily="50" charset="-128"/>
                        <a:cs typeface="Meiryo UI" pitchFamily="50" charset="-128"/>
                      </a:endParaRPr>
                    </a:p>
                    <a:p>
                      <a:pPr marL="180000" lvl="2" indent="-180000">
                        <a:lnSpc>
                          <a:spcPct val="100000"/>
                        </a:lnSpc>
                        <a:buFont typeface="Wingdings" panose="05000000000000000000" pitchFamily="2" charset="2"/>
                        <a:buChar char="l"/>
                        <a:defRPr/>
                      </a:pPr>
                      <a:r>
                        <a:rPr lang="ja-JP" altLang="en-US" sz="1200" b="0" u="none">
                          <a:solidFill>
                            <a:schemeClr val="tx1"/>
                          </a:solidFill>
                          <a:latin typeface="Meiryo UI" pitchFamily="50" charset="-128"/>
                          <a:ea typeface="Meiryo UI" pitchFamily="50" charset="-128"/>
                          <a:cs typeface="Meiryo UI" pitchFamily="50" charset="-128"/>
                        </a:rPr>
                        <a:t>北区</a:t>
                      </a:r>
                      <a:r>
                        <a:rPr lang="ja-JP" altLang="en-US" sz="1200" b="0" u="none" smtClean="0">
                          <a:solidFill>
                            <a:schemeClr val="tx1"/>
                          </a:solidFill>
                          <a:latin typeface="Meiryo UI" pitchFamily="50" charset="-128"/>
                          <a:ea typeface="Meiryo UI" pitchFamily="50" charset="-128"/>
                          <a:cs typeface="Meiryo UI" pitchFamily="50" charset="-128"/>
                        </a:rPr>
                        <a:t>豊崎６丁目～</a:t>
                      </a:r>
                      <a:r>
                        <a:rPr lang="ja-JP" altLang="en-US" sz="1200" b="0" u="none" dirty="0">
                          <a:solidFill>
                            <a:schemeClr val="tx1"/>
                          </a:solidFill>
                          <a:latin typeface="Meiryo UI" pitchFamily="50" charset="-128"/>
                          <a:ea typeface="Meiryo UI" pitchFamily="50" charset="-128"/>
                          <a:cs typeface="Meiryo UI" pitchFamily="50" charset="-128"/>
                        </a:rPr>
                        <a:t>門真市薭島の整備</a:t>
                      </a:r>
                      <a:endParaRPr lang="en-US" altLang="ja-JP" sz="1200" b="0" u="none" dirty="0">
                        <a:solidFill>
                          <a:schemeClr val="tx1"/>
                        </a:solidFill>
                        <a:latin typeface="Meiryo UI" pitchFamily="50" charset="-128"/>
                        <a:ea typeface="Meiryo UI" pitchFamily="50" charset="-128"/>
                        <a:cs typeface="Meiryo UI" pitchFamily="50" charset="-128"/>
                      </a:endParaRPr>
                    </a:p>
                    <a:p>
                      <a:pPr marL="180000" lvl="2" indent="-180000">
                        <a:lnSpc>
                          <a:spcPct val="100000"/>
                        </a:lnSpc>
                        <a:buFont typeface="Wingdings" panose="05000000000000000000" pitchFamily="2" charset="2"/>
                        <a:buChar char="l"/>
                        <a:defRPr/>
                      </a:pPr>
                      <a:r>
                        <a:rPr lang="ja-JP" altLang="en-US" sz="1200" b="0" u="none" dirty="0">
                          <a:solidFill>
                            <a:schemeClr val="tx1"/>
                          </a:solidFill>
                          <a:latin typeface="Meiryo UI" pitchFamily="50" charset="-128"/>
                          <a:ea typeface="Meiryo UI" pitchFamily="50" charset="-128"/>
                          <a:cs typeface="Meiryo UI" pitchFamily="50" charset="-128"/>
                        </a:rPr>
                        <a:t>事業費総額</a:t>
                      </a:r>
                      <a:r>
                        <a:rPr lang="en-US" altLang="ja-JP" sz="1200" b="0" u="none" dirty="0">
                          <a:solidFill>
                            <a:schemeClr val="tx1"/>
                          </a:solidFill>
                          <a:latin typeface="Meiryo UI" pitchFamily="50" charset="-128"/>
                          <a:ea typeface="Meiryo UI" pitchFamily="50" charset="-128"/>
                          <a:cs typeface="Meiryo UI" pitchFamily="50" charset="-128"/>
                        </a:rPr>
                        <a:t>4,000</a:t>
                      </a:r>
                      <a:r>
                        <a:rPr lang="ja-JP" altLang="en-US" sz="1200" b="0" u="none" dirty="0">
                          <a:solidFill>
                            <a:schemeClr val="tx1"/>
                          </a:solidFill>
                          <a:latin typeface="Meiryo UI" pitchFamily="50" charset="-128"/>
                          <a:ea typeface="Meiryo UI" pitchFamily="50" charset="-128"/>
                          <a:cs typeface="Meiryo UI" pitchFamily="50" charset="-128"/>
                        </a:rPr>
                        <a:t>億円、完成予定</a:t>
                      </a:r>
                      <a:r>
                        <a:rPr lang="en-US" altLang="ja-JP" sz="1200" b="0" u="none" dirty="0">
                          <a:solidFill>
                            <a:schemeClr val="tx1"/>
                          </a:solidFill>
                          <a:latin typeface="Meiryo UI" pitchFamily="50" charset="-128"/>
                          <a:ea typeface="Meiryo UI" pitchFamily="50" charset="-128"/>
                          <a:cs typeface="Meiryo UI" pitchFamily="50" charset="-128"/>
                        </a:rPr>
                        <a:t>H43</a:t>
                      </a:r>
                      <a:r>
                        <a:rPr lang="ja-JP" altLang="en-US" sz="1200" b="0" u="none" dirty="0">
                          <a:solidFill>
                            <a:schemeClr val="tx1"/>
                          </a:solidFill>
                          <a:latin typeface="Meiryo UI" pitchFamily="50" charset="-128"/>
                          <a:ea typeface="Meiryo UI" pitchFamily="50" charset="-128"/>
                          <a:cs typeface="Meiryo UI" pitchFamily="50" charset="-128"/>
                        </a:rPr>
                        <a:t>年度</a:t>
                      </a:r>
                      <a:endParaRPr lang="en-US" altLang="ja-JP" sz="1200" b="0" u="none" dirty="0">
                        <a:solidFill>
                          <a:schemeClr val="tx1"/>
                        </a:solidFill>
                        <a:latin typeface="Meiryo UI" pitchFamily="50" charset="-128"/>
                        <a:ea typeface="Meiryo UI" pitchFamily="50" charset="-128"/>
                        <a:cs typeface="Meiryo UI" pitchFamily="50" charset="-128"/>
                      </a:endParaRPr>
                    </a:p>
                    <a:p>
                      <a:pPr marL="0" lvl="2" indent="0">
                        <a:lnSpc>
                          <a:spcPct val="100000"/>
                        </a:lnSpc>
                        <a:buFont typeface="Wingdings" panose="05000000000000000000" pitchFamily="2" charset="2"/>
                        <a:buNone/>
                        <a:defRPr/>
                      </a:pPr>
                      <a:r>
                        <a:rPr lang="ja-JP" altLang="en-US" sz="1200" b="0" u="none" dirty="0">
                          <a:solidFill>
                            <a:schemeClr val="tx1"/>
                          </a:solidFill>
                          <a:latin typeface="Meiryo UI" pitchFamily="50" charset="-128"/>
                          <a:ea typeface="Meiryo UI" pitchFamily="50" charset="-128"/>
                          <a:cs typeface="Meiryo UI" pitchFamily="50" charset="-128"/>
                        </a:rPr>
                        <a:t>　　　</a:t>
                      </a:r>
                      <a:r>
                        <a:rPr lang="ja-JP" altLang="en-US" sz="1200" b="0" u="none" dirty="0" smtClean="0">
                          <a:solidFill>
                            <a:schemeClr val="tx1"/>
                          </a:solidFill>
                          <a:latin typeface="Meiryo UI" pitchFamily="50" charset="-128"/>
                          <a:ea typeface="Meiryo UI" pitchFamily="50" charset="-128"/>
                          <a:cs typeface="Meiryo UI" pitchFamily="50" charset="-128"/>
                        </a:rPr>
                        <a:t>地方負担</a:t>
                      </a:r>
                      <a:r>
                        <a:rPr lang="en-US" altLang="ja-JP" sz="1200" b="0" u="none" dirty="0" smtClean="0">
                          <a:solidFill>
                            <a:schemeClr val="tx1"/>
                          </a:solidFill>
                          <a:latin typeface="Meiryo UI" pitchFamily="50" charset="-128"/>
                          <a:ea typeface="Meiryo UI" pitchFamily="50" charset="-128"/>
                          <a:cs typeface="Meiryo UI" pitchFamily="50" charset="-128"/>
                        </a:rPr>
                        <a:t>600</a:t>
                      </a:r>
                      <a:r>
                        <a:rPr lang="ja-JP" altLang="en-US" sz="1200" b="0" u="none" dirty="0" smtClean="0">
                          <a:solidFill>
                            <a:schemeClr val="tx1"/>
                          </a:solidFill>
                          <a:latin typeface="Meiryo UI" pitchFamily="50" charset="-128"/>
                          <a:ea typeface="Meiryo UI" pitchFamily="50" charset="-128"/>
                          <a:cs typeface="Meiryo UI" pitchFamily="50" charset="-128"/>
                        </a:rPr>
                        <a:t>億円（負担</a:t>
                      </a:r>
                      <a:r>
                        <a:rPr lang="ja-JP" altLang="en-US" sz="1200" b="0" u="none" dirty="0">
                          <a:solidFill>
                            <a:schemeClr val="tx1"/>
                          </a:solidFill>
                          <a:latin typeface="Meiryo UI" pitchFamily="50" charset="-128"/>
                          <a:ea typeface="Meiryo UI" pitchFamily="50" charset="-128"/>
                          <a:cs typeface="Meiryo UI" pitchFamily="50" charset="-128"/>
                        </a:rPr>
                        <a:t>割合は府市</a:t>
                      </a:r>
                      <a:r>
                        <a:rPr lang="ja-JP" altLang="en-US" sz="1200" b="0" u="none" dirty="0" smtClean="0">
                          <a:solidFill>
                            <a:schemeClr val="tx1"/>
                          </a:solidFill>
                          <a:latin typeface="Meiryo UI" pitchFamily="50" charset="-128"/>
                          <a:ea typeface="Meiryo UI" pitchFamily="50" charset="-128"/>
                          <a:cs typeface="Meiryo UI" pitchFamily="50" charset="-128"/>
                        </a:rPr>
                        <a:t>折半）</a:t>
                      </a:r>
                      <a:endParaRPr lang="en-US" altLang="ja-JP" sz="1200" b="0" u="none" dirty="0">
                        <a:solidFill>
                          <a:schemeClr val="tx1"/>
                        </a:solidFill>
                        <a:latin typeface="Meiryo UI" pitchFamily="50" charset="-128"/>
                        <a:ea typeface="Meiryo UI" pitchFamily="50" charset="-128"/>
                        <a:cs typeface="Meiryo UI" pitchFamily="50" charset="-128"/>
                      </a:endParaRPr>
                    </a:p>
                    <a:p>
                      <a:pPr marL="0" lvl="2" indent="0" algn="l">
                        <a:lnSpc>
                          <a:spcPct val="100000"/>
                        </a:lnSpc>
                        <a:buFont typeface="Wingdings" panose="05000000000000000000" pitchFamily="2" charset="2"/>
                        <a:buNone/>
                        <a:defRPr/>
                      </a:pPr>
                      <a:endParaRPr lang="en-US" altLang="ja-JP" sz="1200" b="0" u="none" dirty="0">
                        <a:solidFill>
                          <a:schemeClr val="tx1"/>
                        </a:solidFill>
                        <a:latin typeface="Meiryo UI" pitchFamily="50" charset="-128"/>
                        <a:ea typeface="Meiryo UI" pitchFamily="50" charset="-128"/>
                        <a:cs typeface="Meiryo UI" pitchFamily="50" charset="-128"/>
                      </a:endParaRPr>
                    </a:p>
                    <a:p>
                      <a:pPr marL="0" lvl="2" indent="0" algn="l">
                        <a:lnSpc>
                          <a:spcPct val="100000"/>
                        </a:lnSpc>
                        <a:buFont typeface="Wingdings" panose="05000000000000000000" pitchFamily="2" charset="2"/>
                        <a:buNone/>
                        <a:defRPr/>
                      </a:pPr>
                      <a:r>
                        <a:rPr lang="ja-JP" altLang="en-US" sz="1050" b="0" u="none" dirty="0">
                          <a:solidFill>
                            <a:schemeClr val="tx1"/>
                          </a:solidFill>
                          <a:latin typeface="Meiryo UI" pitchFamily="50" charset="-128"/>
                          <a:ea typeface="Meiryo UI" pitchFamily="50" charset="-128"/>
                          <a:cs typeface="Meiryo UI" pitchFamily="50" charset="-128"/>
                        </a:rPr>
                        <a:t>　　　　</a:t>
                      </a:r>
                      <a:r>
                        <a:rPr lang="en-US" altLang="ja-JP" sz="1050" b="0" u="none" dirty="0">
                          <a:solidFill>
                            <a:schemeClr val="tx1"/>
                          </a:solidFill>
                          <a:latin typeface="Meiryo UI" pitchFamily="50" charset="-128"/>
                          <a:ea typeface="Meiryo UI" pitchFamily="50" charset="-128"/>
                          <a:cs typeface="Meiryo UI" pitchFamily="50" charset="-128"/>
                        </a:rPr>
                        <a:t>H28</a:t>
                      </a:r>
                      <a:r>
                        <a:rPr lang="ja-JP" altLang="en-US" sz="1050" b="0" u="none" dirty="0">
                          <a:solidFill>
                            <a:schemeClr val="tx1"/>
                          </a:solidFill>
                          <a:latin typeface="Meiryo UI" pitchFamily="50" charset="-128"/>
                          <a:ea typeface="Meiryo UI" pitchFamily="50" charset="-128"/>
                          <a:cs typeface="Meiryo UI" pitchFamily="50" charset="-128"/>
                        </a:rPr>
                        <a:t>年度第</a:t>
                      </a:r>
                      <a:r>
                        <a:rPr lang="en-US" altLang="ja-JP" sz="1050" b="0" u="none" dirty="0">
                          <a:solidFill>
                            <a:schemeClr val="tx1"/>
                          </a:solidFill>
                          <a:latin typeface="Meiryo UI" pitchFamily="50" charset="-128"/>
                          <a:ea typeface="Meiryo UI" pitchFamily="50" charset="-128"/>
                          <a:cs typeface="Meiryo UI" pitchFamily="50" charset="-128"/>
                        </a:rPr>
                        <a:t>4</a:t>
                      </a:r>
                      <a:r>
                        <a:rPr lang="ja-JP" altLang="en-US" sz="1050" b="0" u="none" dirty="0">
                          <a:solidFill>
                            <a:schemeClr val="tx1"/>
                          </a:solidFill>
                          <a:latin typeface="Meiryo UI" pitchFamily="50" charset="-128"/>
                          <a:ea typeface="Meiryo UI" pitchFamily="50" charset="-128"/>
                          <a:cs typeface="Meiryo UI" pitchFamily="50" charset="-128"/>
                        </a:rPr>
                        <a:t>回大阪府戦略本部会議</a:t>
                      </a:r>
                      <a:r>
                        <a:rPr lang="en-US" altLang="ja-JP" sz="1050" b="0" u="none" dirty="0">
                          <a:solidFill>
                            <a:schemeClr val="tx1"/>
                          </a:solidFill>
                          <a:latin typeface="Meiryo UI" pitchFamily="50" charset="-128"/>
                          <a:ea typeface="Meiryo UI" pitchFamily="50" charset="-128"/>
                          <a:cs typeface="Meiryo UI" pitchFamily="50" charset="-128"/>
                        </a:rPr>
                        <a:t>(H29.1)</a:t>
                      </a:r>
                      <a:r>
                        <a:rPr lang="ja-JP" altLang="en-US" sz="1050" b="0" u="none" dirty="0">
                          <a:solidFill>
                            <a:schemeClr val="tx1"/>
                          </a:solidFill>
                          <a:latin typeface="Meiryo UI" pitchFamily="50" charset="-128"/>
                          <a:ea typeface="Meiryo UI" pitchFamily="50" charset="-128"/>
                          <a:cs typeface="Meiryo UI" pitchFamily="50" charset="-128"/>
                        </a:rPr>
                        <a:t>資料及び</a:t>
                      </a:r>
                      <a:endParaRPr lang="en-US" altLang="ja-JP" sz="1050" b="0" u="none" dirty="0">
                        <a:solidFill>
                          <a:schemeClr val="tx1"/>
                        </a:solidFill>
                        <a:latin typeface="Meiryo UI" pitchFamily="50" charset="-128"/>
                        <a:ea typeface="Meiryo UI" pitchFamily="50" charset="-128"/>
                        <a:cs typeface="Meiryo UI" pitchFamily="50" charset="-128"/>
                      </a:endParaRPr>
                    </a:p>
                    <a:p>
                      <a:pPr marL="0" lvl="2" indent="0" algn="l">
                        <a:lnSpc>
                          <a:spcPct val="100000"/>
                        </a:lnSpc>
                        <a:buFont typeface="Wingdings" panose="05000000000000000000" pitchFamily="2" charset="2"/>
                        <a:buNone/>
                        <a:defRPr/>
                      </a:pPr>
                      <a:r>
                        <a:rPr lang="ja-JP" altLang="en-US" sz="1050" b="0" u="none" dirty="0">
                          <a:solidFill>
                            <a:schemeClr val="tx1"/>
                          </a:solidFill>
                          <a:latin typeface="Meiryo UI" pitchFamily="50" charset="-128"/>
                          <a:ea typeface="Meiryo UI" pitchFamily="50" charset="-128"/>
                          <a:cs typeface="Meiryo UI" pitchFamily="50" charset="-128"/>
                        </a:rPr>
                        <a:t>　　　　</a:t>
                      </a:r>
                      <a:r>
                        <a:rPr lang="en-US" altLang="ja-JP" sz="1050" b="0" u="none" dirty="0">
                          <a:solidFill>
                            <a:schemeClr val="tx1"/>
                          </a:solidFill>
                          <a:latin typeface="Meiryo UI" pitchFamily="50" charset="-128"/>
                          <a:ea typeface="Meiryo UI" pitchFamily="50" charset="-128"/>
                          <a:cs typeface="Meiryo UI" pitchFamily="50" charset="-128"/>
                        </a:rPr>
                        <a:t>H29</a:t>
                      </a:r>
                      <a:r>
                        <a:rPr lang="ja-JP" altLang="en-US" sz="1050" b="0" u="none" dirty="0">
                          <a:solidFill>
                            <a:schemeClr val="tx1"/>
                          </a:solidFill>
                          <a:latin typeface="Meiryo UI" pitchFamily="50" charset="-128"/>
                          <a:ea typeface="Meiryo UI" pitchFamily="50" charset="-128"/>
                          <a:cs typeface="Meiryo UI" pitchFamily="50" charset="-128"/>
                        </a:rPr>
                        <a:t>年度大阪市当初予算</a:t>
                      </a:r>
                      <a:r>
                        <a:rPr lang="en-US" altLang="ja-JP" sz="1050" b="0" u="none" dirty="0">
                          <a:solidFill>
                            <a:schemeClr val="tx1"/>
                          </a:solidFill>
                          <a:latin typeface="Meiryo UI" pitchFamily="50" charset="-128"/>
                          <a:ea typeface="Meiryo UI" pitchFamily="50" charset="-128"/>
                          <a:cs typeface="Meiryo UI" pitchFamily="50" charset="-128"/>
                        </a:rPr>
                        <a:t>(</a:t>
                      </a:r>
                      <a:r>
                        <a:rPr lang="ja-JP" altLang="en-US" sz="1050" b="0" u="none" dirty="0">
                          <a:solidFill>
                            <a:schemeClr val="tx1"/>
                          </a:solidFill>
                          <a:latin typeface="Meiryo UI" pitchFamily="50" charset="-128"/>
                          <a:ea typeface="Meiryo UI" pitchFamily="50" charset="-128"/>
                          <a:cs typeface="Meiryo UI" pitchFamily="50" charset="-128"/>
                        </a:rPr>
                        <a:t>案</a:t>
                      </a:r>
                      <a:r>
                        <a:rPr lang="en-US" altLang="ja-JP" sz="1050" b="0" u="none" dirty="0">
                          <a:solidFill>
                            <a:schemeClr val="tx1"/>
                          </a:solidFill>
                          <a:latin typeface="Meiryo UI" pitchFamily="50" charset="-128"/>
                          <a:ea typeface="Meiryo UI" pitchFamily="50" charset="-128"/>
                          <a:cs typeface="Meiryo UI" pitchFamily="50" charset="-128"/>
                        </a:rPr>
                        <a:t>)</a:t>
                      </a:r>
                      <a:r>
                        <a:rPr lang="ja-JP" altLang="en-US" sz="1050" b="0" u="none" dirty="0">
                          <a:solidFill>
                            <a:schemeClr val="tx1"/>
                          </a:solidFill>
                          <a:latin typeface="Meiryo UI" pitchFamily="50" charset="-128"/>
                          <a:ea typeface="Meiryo UI" pitchFamily="50" charset="-128"/>
                          <a:cs typeface="Meiryo UI" pitchFamily="50" charset="-128"/>
                        </a:rPr>
                        <a:t>について</a:t>
                      </a:r>
                      <a:r>
                        <a:rPr lang="en-US" altLang="ja-JP" sz="1050" b="0" u="none" dirty="0">
                          <a:solidFill>
                            <a:schemeClr val="tx1"/>
                          </a:solidFill>
                          <a:latin typeface="Meiryo UI" pitchFamily="50" charset="-128"/>
                          <a:ea typeface="Meiryo UI" pitchFamily="50" charset="-128"/>
                          <a:cs typeface="Meiryo UI" pitchFamily="50" charset="-128"/>
                        </a:rPr>
                        <a:t>(</a:t>
                      </a:r>
                      <a:r>
                        <a:rPr lang="ja-JP" altLang="en-US" sz="1050" b="0" u="none" dirty="0">
                          <a:solidFill>
                            <a:schemeClr val="tx1"/>
                          </a:solidFill>
                          <a:latin typeface="Meiryo UI" pitchFamily="50" charset="-128"/>
                          <a:ea typeface="Meiryo UI" pitchFamily="50" charset="-128"/>
                          <a:cs typeface="Meiryo UI" pitchFamily="50" charset="-128"/>
                        </a:rPr>
                        <a:t>Ｈ</a:t>
                      </a:r>
                      <a:r>
                        <a:rPr lang="en-US" altLang="ja-JP" sz="1050" b="0" u="none" dirty="0">
                          <a:solidFill>
                            <a:schemeClr val="tx1"/>
                          </a:solidFill>
                          <a:latin typeface="Meiryo UI" pitchFamily="50" charset="-128"/>
                          <a:ea typeface="Meiryo UI" pitchFamily="50" charset="-128"/>
                          <a:cs typeface="Meiryo UI" pitchFamily="50" charset="-128"/>
                        </a:rPr>
                        <a:t>29.2)</a:t>
                      </a:r>
                      <a:r>
                        <a:rPr lang="ja-JP" altLang="en-US" sz="1050" b="0" u="none" dirty="0">
                          <a:solidFill>
                            <a:schemeClr val="tx1"/>
                          </a:solidFill>
                          <a:latin typeface="Meiryo UI" pitchFamily="50" charset="-128"/>
                          <a:ea typeface="Meiryo UI" pitchFamily="50" charset="-128"/>
                          <a:cs typeface="Meiryo UI" pitchFamily="50" charset="-128"/>
                        </a:rPr>
                        <a:t>資料より</a:t>
                      </a:r>
                      <a:endParaRPr lang="en-US" altLang="zh-TW" sz="1200" b="0" u="none" dirty="0">
                        <a:solidFill>
                          <a:schemeClr val="tx1"/>
                        </a:solidFill>
                        <a:latin typeface="Meiryo UI" pitchFamily="50" charset="-128"/>
                        <a:ea typeface="Meiryo UI" pitchFamily="50" charset="-128"/>
                        <a:cs typeface="Meiryo UI" pitchFamily="50" charset="-128"/>
                      </a:endParaRPr>
                    </a:p>
                  </a:txBody>
                  <a:tcPr marL="99059" marR="99059" marT="45724" marB="45724" anchor="ctr"/>
                </a:tc>
                <a:tc>
                  <a:txBody>
                    <a:bodyPr/>
                    <a:lstStyle/>
                    <a:p>
                      <a:pPr marL="180000" marR="0" lvl="2" indent="-18000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200" b="0" dirty="0">
                          <a:solidFill>
                            <a:schemeClr val="tx1"/>
                          </a:solidFill>
                          <a:latin typeface="Meiryo UI" pitchFamily="50" charset="-128"/>
                          <a:ea typeface="Meiryo UI" pitchFamily="50" charset="-128"/>
                          <a:cs typeface="Meiryo UI" pitchFamily="50" charset="-128"/>
                        </a:rPr>
                        <a:t>直近の事業スキームにおける大阪市負担額</a:t>
                      </a:r>
                      <a:endParaRPr lang="en-US" altLang="ja-JP" sz="1200" b="0" dirty="0">
                        <a:solidFill>
                          <a:schemeClr val="tx1"/>
                        </a:solidFill>
                        <a:latin typeface="Meiryo UI" pitchFamily="50" charset="-128"/>
                        <a:ea typeface="Meiryo UI" pitchFamily="50" charset="-128"/>
                        <a:cs typeface="Meiryo UI" pitchFamily="50" charset="-128"/>
                      </a:endParaRPr>
                    </a:p>
                    <a:p>
                      <a:pPr marL="0" lvl="2" indent="0">
                        <a:lnSpc>
                          <a:spcPct val="100000"/>
                        </a:lnSpc>
                        <a:buFont typeface="Wingdings" panose="05000000000000000000" pitchFamily="2" charset="2"/>
                        <a:buNone/>
                        <a:defRPr/>
                      </a:pPr>
                      <a:r>
                        <a:rPr lang="ja-JP" altLang="en-US" sz="1200" b="0" dirty="0">
                          <a:solidFill>
                            <a:schemeClr val="tx1"/>
                          </a:solidFill>
                          <a:latin typeface="Meiryo UI" pitchFamily="50" charset="-128"/>
                          <a:ea typeface="Meiryo UI" pitchFamily="50" charset="-128"/>
                          <a:cs typeface="Meiryo UI" pitchFamily="50" charset="-128"/>
                        </a:rPr>
                        <a:t>　（総額</a:t>
                      </a:r>
                      <a:r>
                        <a:rPr lang="en-US" altLang="ja-JP" sz="1200" b="0" dirty="0">
                          <a:solidFill>
                            <a:schemeClr val="tx1"/>
                          </a:solidFill>
                          <a:latin typeface="Meiryo UI" pitchFamily="50" charset="-128"/>
                          <a:ea typeface="Meiryo UI" pitchFamily="50" charset="-128"/>
                          <a:cs typeface="Meiryo UI" pitchFamily="50" charset="-128"/>
                        </a:rPr>
                        <a:t>300</a:t>
                      </a:r>
                      <a:r>
                        <a:rPr lang="ja-JP" altLang="en-US" sz="1200" b="0" dirty="0">
                          <a:solidFill>
                            <a:schemeClr val="tx1"/>
                          </a:solidFill>
                          <a:latin typeface="Meiryo UI" pitchFamily="50" charset="-128"/>
                          <a:ea typeface="Meiryo UI" pitchFamily="50" charset="-128"/>
                          <a:cs typeface="Meiryo UI" pitchFamily="50" charset="-128"/>
                        </a:rPr>
                        <a:t>億円）に基づき試算</a:t>
                      </a:r>
                      <a:r>
                        <a:rPr lang="en-US" altLang="ja-JP" sz="1200" b="0" dirty="0">
                          <a:solidFill>
                            <a:schemeClr val="tx1"/>
                          </a:solidFill>
                          <a:latin typeface="Meiryo UI" pitchFamily="50" charset="-128"/>
                          <a:ea typeface="Meiryo UI" pitchFamily="50" charset="-128"/>
                          <a:cs typeface="Meiryo UI" pitchFamily="50" charset="-128"/>
                        </a:rPr>
                        <a:t/>
                      </a:r>
                      <a:br>
                        <a:rPr lang="en-US" altLang="ja-JP" sz="1200" b="0" dirty="0">
                          <a:solidFill>
                            <a:schemeClr val="tx1"/>
                          </a:solidFill>
                          <a:latin typeface="Meiryo UI" pitchFamily="50" charset="-128"/>
                          <a:ea typeface="Meiryo UI" pitchFamily="50" charset="-128"/>
                          <a:cs typeface="Meiryo UI" pitchFamily="50" charset="-128"/>
                        </a:rPr>
                      </a:br>
                      <a:r>
                        <a:rPr lang="ja-JP" altLang="en-US" sz="1200" b="0" dirty="0">
                          <a:solidFill>
                            <a:schemeClr val="tx1"/>
                          </a:solidFill>
                          <a:latin typeface="Meiryo UI" pitchFamily="50" charset="-128"/>
                          <a:ea typeface="Meiryo UI" pitchFamily="50" charset="-128"/>
                          <a:cs typeface="Meiryo UI" pitchFamily="50" charset="-128"/>
                        </a:rPr>
                        <a:t>　  ・大阪市「今後の財政収支概算</a:t>
                      </a:r>
                      <a:r>
                        <a:rPr lang="en-US" altLang="ja-JP" sz="1200" b="0" dirty="0">
                          <a:solidFill>
                            <a:schemeClr val="tx1"/>
                          </a:solidFill>
                          <a:latin typeface="Meiryo UI" pitchFamily="50" charset="-128"/>
                          <a:ea typeface="Meiryo UI" pitchFamily="50" charset="-128"/>
                          <a:cs typeface="Meiryo UI" pitchFamily="50" charset="-128"/>
                        </a:rPr>
                        <a:t>(</a:t>
                      </a:r>
                      <a:r>
                        <a:rPr lang="ja-JP" altLang="en-US" sz="1200" b="0" dirty="0">
                          <a:solidFill>
                            <a:schemeClr val="tx1"/>
                          </a:solidFill>
                          <a:latin typeface="Meiryo UI" pitchFamily="50" charset="-128"/>
                          <a:ea typeface="Meiryo UI" pitchFamily="50" charset="-128"/>
                          <a:cs typeface="Meiryo UI" pitchFamily="50" charset="-128"/>
                        </a:rPr>
                        <a:t>粗い試算</a:t>
                      </a:r>
                      <a:r>
                        <a:rPr lang="en-US" altLang="ja-JP" sz="1200" b="0" dirty="0">
                          <a:solidFill>
                            <a:schemeClr val="tx1"/>
                          </a:solidFill>
                          <a:latin typeface="Meiryo UI" pitchFamily="50" charset="-128"/>
                          <a:ea typeface="Meiryo UI" pitchFamily="50" charset="-128"/>
                          <a:cs typeface="Meiryo UI" pitchFamily="50" charset="-128"/>
                        </a:rPr>
                        <a:t>)</a:t>
                      </a:r>
                      <a:r>
                        <a:rPr lang="ja-JP" altLang="en-US" sz="1200" b="0" dirty="0">
                          <a:solidFill>
                            <a:schemeClr val="tx1"/>
                          </a:solidFill>
                          <a:latin typeface="Meiryo UI" pitchFamily="50" charset="-128"/>
                          <a:ea typeface="Meiryo UI" pitchFamily="50" charset="-128"/>
                          <a:cs typeface="Meiryo UI" pitchFamily="50" charset="-128"/>
                        </a:rPr>
                        <a:t>」</a:t>
                      </a:r>
                      <a:endParaRPr lang="en-US" altLang="ja-JP" sz="1200" b="0" dirty="0">
                        <a:solidFill>
                          <a:schemeClr val="tx1"/>
                        </a:solidFill>
                        <a:latin typeface="Meiryo UI" pitchFamily="50" charset="-128"/>
                        <a:ea typeface="Meiryo UI" pitchFamily="50" charset="-128"/>
                        <a:cs typeface="Meiryo UI" pitchFamily="50" charset="-128"/>
                      </a:endParaRPr>
                    </a:p>
                    <a:p>
                      <a:pPr marL="0" lvl="2" indent="0">
                        <a:lnSpc>
                          <a:spcPct val="100000"/>
                        </a:lnSpc>
                        <a:buFont typeface="Wingdings" panose="05000000000000000000" pitchFamily="2" charset="2"/>
                        <a:buNone/>
                        <a:defRPr/>
                      </a:pPr>
                      <a:r>
                        <a:rPr lang="ja-JP" altLang="en-US" sz="1200" b="0" dirty="0">
                          <a:solidFill>
                            <a:schemeClr val="tx1"/>
                          </a:solidFill>
                          <a:latin typeface="Meiryo UI" pitchFamily="50" charset="-128"/>
                          <a:ea typeface="Meiryo UI" pitchFamily="50" charset="-128"/>
                          <a:cs typeface="Meiryo UI" pitchFamily="50" charset="-128"/>
                        </a:rPr>
                        <a:t>　　　</a:t>
                      </a:r>
                      <a:r>
                        <a:rPr lang="en-US" altLang="ja-JP" sz="1200" b="0" dirty="0">
                          <a:solidFill>
                            <a:schemeClr val="tx1"/>
                          </a:solidFill>
                          <a:latin typeface="Meiryo UI" pitchFamily="50" charset="-128"/>
                          <a:ea typeface="Meiryo UI" pitchFamily="50" charset="-128"/>
                          <a:cs typeface="Meiryo UI" pitchFamily="50" charset="-128"/>
                        </a:rPr>
                        <a:t>(2017(</a:t>
                      </a:r>
                      <a:r>
                        <a:rPr lang="ja-JP" altLang="en-US" sz="1200" b="0" dirty="0">
                          <a:solidFill>
                            <a:schemeClr val="tx1"/>
                          </a:solidFill>
                          <a:latin typeface="Meiryo UI" pitchFamily="50" charset="-128"/>
                          <a:ea typeface="Meiryo UI" pitchFamily="50" charset="-128"/>
                          <a:cs typeface="Meiryo UI" pitchFamily="50" charset="-128"/>
                        </a:rPr>
                        <a:t>平成</a:t>
                      </a:r>
                      <a:r>
                        <a:rPr lang="en-US" altLang="ja-JP" sz="1200" b="0" dirty="0">
                          <a:solidFill>
                            <a:schemeClr val="tx1"/>
                          </a:solidFill>
                          <a:latin typeface="Meiryo UI" pitchFamily="50" charset="-128"/>
                          <a:ea typeface="Meiryo UI" pitchFamily="50" charset="-128"/>
                          <a:cs typeface="Meiryo UI" pitchFamily="50" charset="-128"/>
                        </a:rPr>
                        <a:t>29)</a:t>
                      </a:r>
                      <a:r>
                        <a:rPr lang="ja-JP" altLang="en-US" sz="1200" b="0" dirty="0">
                          <a:solidFill>
                            <a:schemeClr val="tx1"/>
                          </a:solidFill>
                          <a:latin typeface="Meiryo UI" pitchFamily="50" charset="-128"/>
                          <a:ea typeface="Meiryo UI" pitchFamily="50" charset="-128"/>
                          <a:cs typeface="Meiryo UI" pitchFamily="50" charset="-128"/>
                        </a:rPr>
                        <a:t>年</a:t>
                      </a:r>
                      <a:r>
                        <a:rPr lang="en-US" altLang="ja-JP" sz="1200" b="0" dirty="0">
                          <a:solidFill>
                            <a:schemeClr val="tx1"/>
                          </a:solidFill>
                          <a:latin typeface="Meiryo UI" pitchFamily="50" charset="-128"/>
                          <a:ea typeface="Meiryo UI" pitchFamily="50" charset="-128"/>
                          <a:cs typeface="Meiryo UI" pitchFamily="50" charset="-128"/>
                        </a:rPr>
                        <a:t>2</a:t>
                      </a:r>
                      <a:r>
                        <a:rPr lang="ja-JP" altLang="en-US" sz="1200" b="0" dirty="0">
                          <a:solidFill>
                            <a:schemeClr val="tx1"/>
                          </a:solidFill>
                          <a:latin typeface="Meiryo UI" pitchFamily="50" charset="-128"/>
                          <a:ea typeface="Meiryo UI" pitchFamily="50" charset="-128"/>
                          <a:cs typeface="Meiryo UI" pitchFamily="50" charset="-128"/>
                        </a:rPr>
                        <a:t>月版</a:t>
                      </a:r>
                      <a:r>
                        <a:rPr lang="en-US" altLang="ja-JP" sz="1200" b="0" dirty="0">
                          <a:solidFill>
                            <a:schemeClr val="tx1"/>
                          </a:solidFill>
                          <a:latin typeface="Meiryo UI" pitchFamily="50" charset="-128"/>
                          <a:ea typeface="Meiryo UI" pitchFamily="50" charset="-128"/>
                          <a:cs typeface="Meiryo UI" pitchFamily="50" charset="-128"/>
                        </a:rPr>
                        <a:t>)</a:t>
                      </a:r>
                      <a:r>
                        <a:rPr lang="ja-JP" altLang="en-US" sz="1200" b="0" dirty="0">
                          <a:solidFill>
                            <a:schemeClr val="tx1"/>
                          </a:solidFill>
                          <a:latin typeface="Meiryo UI" pitchFamily="50" charset="-128"/>
                          <a:ea typeface="Meiryo UI" pitchFamily="50" charset="-128"/>
                          <a:cs typeface="Meiryo UI" pitchFamily="50" charset="-128"/>
                        </a:rPr>
                        <a:t>との差額を計上</a:t>
                      </a:r>
                      <a:endParaRPr lang="en-US" altLang="ja-JP" sz="1200" b="0" dirty="0">
                        <a:solidFill>
                          <a:schemeClr val="tx1"/>
                        </a:solidFill>
                        <a:latin typeface="Meiryo UI" pitchFamily="50" charset="-128"/>
                        <a:ea typeface="Meiryo UI" pitchFamily="50" charset="-128"/>
                        <a:cs typeface="Meiryo UI" pitchFamily="50" charset="-128"/>
                      </a:endParaRPr>
                    </a:p>
                  </a:txBody>
                  <a:tcPr marL="99059" marR="99059" marT="45724" marB="45724" anchor="ctr"/>
                </a:tc>
                <a:extLst>
                  <a:ext uri="{0D108BD9-81ED-4DB2-BD59-A6C34878D82A}">
                    <a16:rowId xmlns:a16="http://schemas.microsoft.com/office/drawing/2014/main" xmlns="" val="10002"/>
                  </a:ext>
                </a:extLst>
              </a:tr>
              <a:tr h="360040">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200" b="1" dirty="0">
                          <a:solidFill>
                            <a:schemeClr val="tx1"/>
                          </a:solidFill>
                          <a:latin typeface="Meiryo UI" pitchFamily="50" charset="-128"/>
                          <a:ea typeface="Meiryo UI" pitchFamily="50" charset="-128"/>
                          <a:cs typeface="Meiryo UI" pitchFamily="50" charset="-128"/>
                        </a:rPr>
                        <a:t>なにわ筋線</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marL="99059" marR="99059" marT="45724" marB="45724" anchor="ctr"/>
                </a:tc>
                <a:tc>
                  <a:txBody>
                    <a:bodyPr/>
                    <a:lstStyle/>
                    <a:p>
                      <a:pPr marL="171450" marR="0" lvl="2"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200" dirty="0">
                        <a:solidFill>
                          <a:schemeClr val="tx1"/>
                        </a:solidFill>
                        <a:latin typeface="Meiryo UI" pitchFamily="50" charset="-128"/>
                        <a:ea typeface="Meiryo UI" pitchFamily="50" charset="-128"/>
                        <a:cs typeface="Meiryo UI" pitchFamily="50" charset="-128"/>
                      </a:endParaRPr>
                    </a:p>
                    <a:p>
                      <a:pPr marL="171450" marR="0" lvl="2"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仮称</a:t>
                      </a: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北梅田駅～</a:t>
                      </a: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仮称</a:t>
                      </a: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西本町駅～ＪＲ難波駅、南海新今宮駅（約</a:t>
                      </a:r>
                      <a:r>
                        <a:rPr lang="en-US" altLang="ja-JP" sz="1200" dirty="0">
                          <a:solidFill>
                            <a:schemeClr val="tx1"/>
                          </a:solidFill>
                          <a:latin typeface="Meiryo UI" pitchFamily="50" charset="-128"/>
                          <a:ea typeface="Meiryo UI" pitchFamily="50" charset="-128"/>
                          <a:cs typeface="Meiryo UI" pitchFamily="50" charset="-128"/>
                        </a:rPr>
                        <a:t>7.4Km</a:t>
                      </a:r>
                      <a:r>
                        <a:rPr lang="ja-JP" altLang="en-US" sz="1200" dirty="0">
                          <a:solidFill>
                            <a:schemeClr val="tx1"/>
                          </a:solidFill>
                          <a:latin typeface="Meiryo UI" pitchFamily="50" charset="-128"/>
                          <a:ea typeface="Meiryo UI" pitchFamily="50" charset="-128"/>
                          <a:cs typeface="Meiryo UI" pitchFamily="50" charset="-128"/>
                        </a:rPr>
                        <a:t>）の整備</a:t>
                      </a:r>
                      <a:endParaRPr lang="en-US" altLang="ja-JP" sz="1200" dirty="0">
                        <a:solidFill>
                          <a:schemeClr val="tx1"/>
                        </a:solidFill>
                        <a:latin typeface="Meiryo UI" pitchFamily="50" charset="-128"/>
                        <a:ea typeface="Meiryo UI" pitchFamily="50" charset="-128"/>
                        <a:cs typeface="Meiryo UI" pitchFamily="50" charset="-128"/>
                      </a:endParaRPr>
                    </a:p>
                    <a:p>
                      <a:pPr marL="171450" marR="0" lvl="2"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200" dirty="0">
                          <a:solidFill>
                            <a:schemeClr val="tx1"/>
                          </a:solidFill>
                          <a:latin typeface="Meiryo UI" pitchFamily="50" charset="-128"/>
                          <a:ea typeface="Meiryo UI" pitchFamily="50" charset="-128"/>
                          <a:cs typeface="Meiryo UI" pitchFamily="50" charset="-128"/>
                        </a:rPr>
                        <a:t>事業費総額</a:t>
                      </a:r>
                      <a:r>
                        <a:rPr lang="en-US" altLang="ja-JP" sz="1200" dirty="0">
                          <a:solidFill>
                            <a:schemeClr val="tx1"/>
                          </a:solidFill>
                          <a:latin typeface="Meiryo UI" pitchFamily="50" charset="-128"/>
                          <a:ea typeface="Meiryo UI" pitchFamily="50" charset="-128"/>
                          <a:cs typeface="Meiryo UI" pitchFamily="50" charset="-128"/>
                        </a:rPr>
                        <a:t>3,300</a:t>
                      </a:r>
                      <a:r>
                        <a:rPr lang="ja-JP" altLang="en-US" sz="1200" dirty="0">
                          <a:solidFill>
                            <a:schemeClr val="tx1"/>
                          </a:solidFill>
                          <a:latin typeface="Meiryo UI" pitchFamily="50" charset="-128"/>
                          <a:ea typeface="Meiryo UI" pitchFamily="50" charset="-128"/>
                          <a:cs typeface="Meiryo UI" pitchFamily="50" charset="-128"/>
                        </a:rPr>
                        <a:t>億円、開業目標</a:t>
                      </a:r>
                      <a:r>
                        <a:rPr lang="en-US" altLang="ja-JP" sz="1200" dirty="0">
                          <a:solidFill>
                            <a:schemeClr val="tx1"/>
                          </a:solidFill>
                          <a:latin typeface="Meiryo UI" pitchFamily="50" charset="-128"/>
                          <a:ea typeface="Meiryo UI" pitchFamily="50" charset="-128"/>
                          <a:cs typeface="Meiryo UI" pitchFamily="50" charset="-128"/>
                        </a:rPr>
                        <a:t>H43</a:t>
                      </a:r>
                      <a:r>
                        <a:rPr lang="ja-JP" altLang="en-US" sz="1200" dirty="0">
                          <a:solidFill>
                            <a:schemeClr val="tx1"/>
                          </a:solidFill>
                          <a:latin typeface="Meiryo UI" pitchFamily="50" charset="-128"/>
                          <a:ea typeface="Meiryo UI" pitchFamily="50" charset="-128"/>
                          <a:cs typeface="Meiryo UI" pitchFamily="50" charset="-128"/>
                        </a:rPr>
                        <a:t>年春</a:t>
                      </a:r>
                      <a:endParaRPr lang="en-US" altLang="ja-JP" sz="1200" dirty="0">
                        <a:solidFill>
                          <a:schemeClr val="tx1"/>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ja-JP" altLang="en-US" sz="1200" dirty="0">
                          <a:solidFill>
                            <a:schemeClr val="tx1"/>
                          </a:solidFill>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地方負担</a:t>
                      </a:r>
                      <a:r>
                        <a:rPr lang="en-US" altLang="ja-JP" sz="1200" dirty="0" smtClean="0">
                          <a:solidFill>
                            <a:schemeClr val="tx1"/>
                          </a:solidFill>
                          <a:latin typeface="Meiryo UI" pitchFamily="50" charset="-128"/>
                          <a:ea typeface="Meiryo UI" pitchFamily="50" charset="-128"/>
                          <a:cs typeface="Meiryo UI" pitchFamily="50" charset="-128"/>
                        </a:rPr>
                        <a:t>1,180</a:t>
                      </a:r>
                      <a:r>
                        <a:rPr lang="ja-JP" altLang="en-US" sz="1200" dirty="0" smtClean="0">
                          <a:solidFill>
                            <a:schemeClr val="tx1"/>
                          </a:solidFill>
                          <a:latin typeface="Meiryo UI" pitchFamily="50" charset="-128"/>
                          <a:ea typeface="Meiryo UI" pitchFamily="50" charset="-128"/>
                          <a:cs typeface="Meiryo UI" pitchFamily="50" charset="-128"/>
                        </a:rPr>
                        <a:t>億円（負担</a:t>
                      </a:r>
                      <a:r>
                        <a:rPr lang="ja-JP" altLang="en-US" sz="1200" dirty="0">
                          <a:solidFill>
                            <a:schemeClr val="tx1"/>
                          </a:solidFill>
                          <a:latin typeface="Meiryo UI" pitchFamily="50" charset="-128"/>
                          <a:ea typeface="Meiryo UI" pitchFamily="50" charset="-128"/>
                          <a:cs typeface="Meiryo UI" pitchFamily="50" charset="-128"/>
                        </a:rPr>
                        <a:t>割合は府市</a:t>
                      </a:r>
                      <a:r>
                        <a:rPr lang="ja-JP" altLang="en-US" sz="1200" dirty="0" smtClean="0">
                          <a:solidFill>
                            <a:schemeClr val="tx1"/>
                          </a:solidFill>
                          <a:latin typeface="Meiryo UI" pitchFamily="50" charset="-128"/>
                          <a:ea typeface="Meiryo UI" pitchFamily="50" charset="-128"/>
                          <a:cs typeface="Meiryo UI" pitchFamily="50" charset="-128"/>
                        </a:rPr>
                        <a:t>折半）</a:t>
                      </a:r>
                      <a:endParaRPr lang="en-US" altLang="ja-JP" sz="1200" dirty="0">
                        <a:solidFill>
                          <a:schemeClr val="tx1"/>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altLang="ja-JP" sz="1200" dirty="0">
                        <a:solidFill>
                          <a:schemeClr val="tx1"/>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ja-JP" altLang="en-US" sz="1050" dirty="0">
                          <a:solidFill>
                            <a:schemeClr val="tx1"/>
                          </a:solidFill>
                          <a:latin typeface="Meiryo UI" pitchFamily="50" charset="-128"/>
                          <a:ea typeface="Meiryo UI" pitchFamily="50" charset="-128"/>
                          <a:cs typeface="Meiryo UI" pitchFamily="50" charset="-128"/>
                        </a:rPr>
                        <a:t>　　　　</a:t>
                      </a:r>
                      <a:r>
                        <a:rPr lang="en-US" altLang="ja-JP" sz="1050" dirty="0">
                          <a:solidFill>
                            <a:schemeClr val="tx1"/>
                          </a:solidFill>
                          <a:latin typeface="Meiryo UI" pitchFamily="50" charset="-128"/>
                          <a:ea typeface="Meiryo UI" pitchFamily="50" charset="-128"/>
                          <a:cs typeface="Meiryo UI" pitchFamily="50" charset="-128"/>
                        </a:rPr>
                        <a:t>H29</a:t>
                      </a:r>
                      <a:r>
                        <a:rPr lang="ja-JP" altLang="en-US" sz="1050" dirty="0">
                          <a:solidFill>
                            <a:schemeClr val="tx1"/>
                          </a:solidFill>
                          <a:latin typeface="Meiryo UI" pitchFamily="50" charset="-128"/>
                          <a:ea typeface="Meiryo UI" pitchFamily="50" charset="-128"/>
                          <a:cs typeface="Meiryo UI" pitchFamily="50" charset="-128"/>
                        </a:rPr>
                        <a:t>年度第</a:t>
                      </a:r>
                      <a:r>
                        <a:rPr lang="en-US" altLang="ja-JP" sz="1050" dirty="0">
                          <a:solidFill>
                            <a:schemeClr val="tx1"/>
                          </a:solidFill>
                          <a:latin typeface="Meiryo UI" pitchFamily="50" charset="-128"/>
                          <a:ea typeface="Meiryo UI" pitchFamily="50" charset="-128"/>
                          <a:cs typeface="Meiryo UI" pitchFamily="50" charset="-128"/>
                        </a:rPr>
                        <a:t>2</a:t>
                      </a:r>
                      <a:r>
                        <a:rPr lang="ja-JP" altLang="en-US" sz="1050" dirty="0">
                          <a:solidFill>
                            <a:schemeClr val="tx1"/>
                          </a:solidFill>
                          <a:latin typeface="Meiryo UI" pitchFamily="50" charset="-128"/>
                          <a:ea typeface="Meiryo UI" pitchFamily="50" charset="-128"/>
                          <a:cs typeface="Meiryo UI" pitchFamily="50" charset="-128"/>
                        </a:rPr>
                        <a:t>回大阪府戦略本部会議</a:t>
                      </a:r>
                      <a:r>
                        <a:rPr lang="en-US" altLang="ja-JP" sz="1050" dirty="0">
                          <a:solidFill>
                            <a:schemeClr val="tx1"/>
                          </a:solidFill>
                          <a:latin typeface="Meiryo UI" pitchFamily="50" charset="-128"/>
                          <a:ea typeface="Meiryo UI" pitchFamily="50" charset="-128"/>
                          <a:cs typeface="Meiryo UI" pitchFamily="50" charset="-128"/>
                        </a:rPr>
                        <a:t>(H29.9)</a:t>
                      </a:r>
                      <a:r>
                        <a:rPr lang="ja-JP" altLang="en-US" sz="1050" dirty="0">
                          <a:solidFill>
                            <a:schemeClr val="tx1"/>
                          </a:solidFill>
                          <a:latin typeface="Meiryo UI" pitchFamily="50" charset="-128"/>
                          <a:ea typeface="Meiryo UI" pitchFamily="50" charset="-128"/>
                          <a:cs typeface="Meiryo UI" pitchFamily="50" charset="-128"/>
                        </a:rPr>
                        <a:t>資料及び</a:t>
                      </a:r>
                      <a:r>
                        <a:rPr lang="en-US" altLang="ja-JP" sz="1050" dirty="0">
                          <a:solidFill>
                            <a:schemeClr val="tx1"/>
                          </a:solidFill>
                          <a:latin typeface="Meiryo UI" pitchFamily="50" charset="-128"/>
                          <a:ea typeface="Meiryo UI" pitchFamily="50" charset="-128"/>
                          <a:cs typeface="Meiryo UI" pitchFamily="50" charset="-128"/>
                        </a:rPr>
                        <a:t/>
                      </a:r>
                      <a:br>
                        <a:rPr lang="en-US" altLang="ja-JP" sz="1050" dirty="0">
                          <a:solidFill>
                            <a:schemeClr val="tx1"/>
                          </a:solidFill>
                          <a:latin typeface="Meiryo UI" pitchFamily="50" charset="-128"/>
                          <a:ea typeface="Meiryo UI" pitchFamily="50" charset="-128"/>
                          <a:cs typeface="Meiryo UI" pitchFamily="50" charset="-128"/>
                        </a:rPr>
                      </a:br>
                      <a:r>
                        <a:rPr lang="ja-JP" altLang="en-US" sz="1050" dirty="0">
                          <a:solidFill>
                            <a:schemeClr val="tx1"/>
                          </a:solidFill>
                          <a:latin typeface="Meiryo UI" pitchFamily="50" charset="-128"/>
                          <a:ea typeface="Meiryo UI" pitchFamily="50" charset="-128"/>
                          <a:cs typeface="Meiryo UI" pitchFamily="50" charset="-128"/>
                        </a:rPr>
                        <a:t>　　　　</a:t>
                      </a:r>
                      <a:r>
                        <a:rPr lang="en-US" altLang="ja-JP" sz="1050" dirty="0">
                          <a:solidFill>
                            <a:schemeClr val="tx1"/>
                          </a:solidFill>
                          <a:latin typeface="Meiryo UI" pitchFamily="50" charset="-128"/>
                          <a:ea typeface="Meiryo UI" pitchFamily="50" charset="-128"/>
                          <a:cs typeface="Meiryo UI" pitchFamily="50" charset="-128"/>
                        </a:rPr>
                        <a:t>H29</a:t>
                      </a:r>
                      <a:r>
                        <a:rPr lang="ja-JP" altLang="en-US" sz="1050" dirty="0">
                          <a:solidFill>
                            <a:schemeClr val="tx1"/>
                          </a:solidFill>
                          <a:latin typeface="Meiryo UI" pitchFamily="50" charset="-128"/>
                          <a:ea typeface="Meiryo UI" pitchFamily="50" charset="-128"/>
                          <a:cs typeface="Meiryo UI" pitchFamily="50" charset="-128"/>
                        </a:rPr>
                        <a:t>年度大阪市戦略会議</a:t>
                      </a:r>
                      <a:r>
                        <a:rPr lang="en-US" altLang="ja-JP" sz="1050" dirty="0">
                          <a:solidFill>
                            <a:schemeClr val="tx1"/>
                          </a:solidFill>
                          <a:latin typeface="Meiryo UI" pitchFamily="50" charset="-128"/>
                          <a:ea typeface="Meiryo UI" pitchFamily="50" charset="-128"/>
                          <a:cs typeface="Meiryo UI" pitchFamily="50" charset="-128"/>
                        </a:rPr>
                        <a:t>(H29.9)</a:t>
                      </a:r>
                      <a:r>
                        <a:rPr lang="ja-JP" altLang="en-US" sz="1050" dirty="0">
                          <a:solidFill>
                            <a:schemeClr val="tx1"/>
                          </a:solidFill>
                          <a:latin typeface="Meiryo UI" pitchFamily="50" charset="-128"/>
                          <a:ea typeface="Meiryo UI" pitchFamily="50" charset="-128"/>
                          <a:cs typeface="Meiryo UI" pitchFamily="50" charset="-128"/>
                        </a:rPr>
                        <a:t>資料</a:t>
                      </a:r>
                      <a:r>
                        <a:rPr lang="ja-JP" altLang="en-US" sz="1050" dirty="0" smtClean="0">
                          <a:solidFill>
                            <a:schemeClr val="tx1"/>
                          </a:solidFill>
                          <a:latin typeface="Meiryo UI" pitchFamily="50" charset="-128"/>
                          <a:ea typeface="Meiryo UI" pitchFamily="50" charset="-128"/>
                          <a:cs typeface="Meiryo UI" pitchFamily="50" charset="-128"/>
                        </a:rPr>
                        <a:t>より</a:t>
                      </a:r>
                      <a:endParaRPr lang="en-US" altLang="ja-JP" sz="1050" dirty="0">
                        <a:solidFill>
                          <a:schemeClr val="tx1"/>
                        </a:solidFill>
                        <a:latin typeface="Meiryo UI" pitchFamily="50" charset="-128"/>
                        <a:ea typeface="Meiryo UI" pitchFamily="50" charset="-128"/>
                        <a:cs typeface="Meiryo UI" pitchFamily="50" charset="-128"/>
                      </a:endParaRPr>
                    </a:p>
                  </a:txBody>
                  <a:tcPr marL="99059" marR="99059" marT="45724" marB="45724" anchor="ctr"/>
                </a:tc>
                <a:tc>
                  <a:txBody>
                    <a:bodyPr/>
                    <a:lstStyle/>
                    <a:p>
                      <a:pPr marL="171450" marR="0" lvl="2"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200" b="0" dirty="0">
                          <a:solidFill>
                            <a:schemeClr val="tx1"/>
                          </a:solidFill>
                          <a:latin typeface="Meiryo UI" pitchFamily="50" charset="-128"/>
                          <a:ea typeface="Meiryo UI" pitchFamily="50" charset="-128"/>
                          <a:cs typeface="Meiryo UI" pitchFamily="50" charset="-128"/>
                        </a:rPr>
                        <a:t>直近の事業スキームにおける大阪市負担額</a:t>
                      </a:r>
                      <a:endParaRPr lang="en-US" altLang="ja-JP" sz="1200" b="0" dirty="0">
                        <a:solidFill>
                          <a:schemeClr val="tx1"/>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altLang="ja-JP" sz="1200" b="0" dirty="0">
                          <a:solidFill>
                            <a:schemeClr val="tx1"/>
                          </a:solidFill>
                          <a:latin typeface="Meiryo UI" pitchFamily="50" charset="-128"/>
                          <a:ea typeface="Meiryo UI" pitchFamily="50" charset="-128"/>
                          <a:cs typeface="Meiryo UI" pitchFamily="50" charset="-128"/>
                        </a:rPr>
                        <a:t>  </a:t>
                      </a:r>
                      <a:r>
                        <a:rPr lang="ja-JP" altLang="en-US" sz="1200" b="0" dirty="0">
                          <a:solidFill>
                            <a:schemeClr val="tx1"/>
                          </a:solidFill>
                          <a:latin typeface="Meiryo UI" pitchFamily="50" charset="-128"/>
                          <a:ea typeface="Meiryo UI" pitchFamily="50" charset="-128"/>
                          <a:cs typeface="Meiryo UI" pitchFamily="50" charset="-128"/>
                        </a:rPr>
                        <a:t>（総額</a:t>
                      </a:r>
                      <a:r>
                        <a:rPr lang="en-US" altLang="ja-JP" sz="1200" b="0" dirty="0">
                          <a:solidFill>
                            <a:schemeClr val="tx1"/>
                          </a:solidFill>
                          <a:latin typeface="Meiryo UI" pitchFamily="50" charset="-128"/>
                          <a:ea typeface="Meiryo UI" pitchFamily="50" charset="-128"/>
                          <a:cs typeface="Meiryo UI" pitchFamily="50" charset="-128"/>
                        </a:rPr>
                        <a:t>590</a:t>
                      </a:r>
                      <a:r>
                        <a:rPr lang="ja-JP" altLang="en-US" sz="1200" b="0" dirty="0">
                          <a:solidFill>
                            <a:schemeClr val="tx1"/>
                          </a:solidFill>
                          <a:latin typeface="Meiryo UI" pitchFamily="50" charset="-128"/>
                          <a:ea typeface="Meiryo UI" pitchFamily="50" charset="-128"/>
                          <a:cs typeface="Meiryo UI" pitchFamily="50" charset="-128"/>
                        </a:rPr>
                        <a:t>億円）に基づき試算</a:t>
                      </a:r>
                      <a:endParaRPr lang="en-US" altLang="ja-JP" sz="1200" b="0" dirty="0">
                        <a:solidFill>
                          <a:schemeClr val="tx1"/>
                        </a:solidFill>
                        <a:latin typeface="Meiryo UI" pitchFamily="50" charset="-128"/>
                        <a:ea typeface="Meiryo UI" pitchFamily="50" charset="-128"/>
                        <a:cs typeface="Meiryo UI" pitchFamily="50" charset="-128"/>
                      </a:endParaRPr>
                    </a:p>
                  </a:txBody>
                  <a:tcPr marL="99059" marR="99059" marT="45724" marB="45724" anchor="ctr"/>
                </a:tc>
                <a:extLst>
                  <a:ext uri="{0D108BD9-81ED-4DB2-BD59-A6C34878D82A}">
                    <a16:rowId xmlns:a16="http://schemas.microsoft.com/office/drawing/2014/main" xmlns="" val="10003"/>
                  </a:ext>
                </a:extLst>
              </a:tr>
            </a:tbl>
          </a:graphicData>
        </a:graphic>
      </p:graphicFrame>
      <p:sp>
        <p:nvSpPr>
          <p:cNvPr id="16" name="正方形/長方形 15"/>
          <p:cNvSpPr/>
          <p:nvPr/>
        </p:nvSpPr>
        <p:spPr>
          <a:xfrm>
            <a:off x="0" y="476672"/>
            <a:ext cx="5904735" cy="338554"/>
          </a:xfrm>
          <a:prstGeom prst="rect">
            <a:avLst/>
          </a:prstGeom>
        </p:spPr>
        <p:txBody>
          <a:bodyPr wrap="square">
            <a:spAutoFit/>
          </a:bodyPr>
          <a:lstStyle/>
          <a:p>
            <a:r>
              <a:rPr lang="ja-JP" altLang="en-US" sz="1600" b="1" dirty="0" smtClean="0">
                <a:latin typeface="Meiryo UI" pitchFamily="50" charset="-128"/>
                <a:ea typeface="Meiryo UI" pitchFamily="50" charset="-128"/>
                <a:cs typeface="Meiryo UI" pitchFamily="50" charset="-128"/>
              </a:rPr>
              <a:t>（１）</a:t>
            </a:r>
            <a:r>
              <a:rPr lang="ja-JP" altLang="en-US" sz="1600" b="1" dirty="0">
                <a:latin typeface="Meiryo UI" pitchFamily="50" charset="-128"/>
                <a:ea typeface="Meiryo UI" pitchFamily="50" charset="-128"/>
                <a:cs typeface="Meiryo UI" pitchFamily="50" charset="-128"/>
              </a:rPr>
              <a:t>　大規模プロジェクトに</a:t>
            </a:r>
            <a:r>
              <a:rPr lang="ja-JP" altLang="en-US" sz="1600" b="1" dirty="0" smtClean="0">
                <a:latin typeface="Meiryo UI" pitchFamily="50" charset="-128"/>
                <a:ea typeface="Meiryo UI" pitchFamily="50" charset="-128"/>
                <a:cs typeface="Meiryo UI" pitchFamily="50" charset="-128"/>
              </a:rPr>
              <a:t>ついて（事業実施決定分）</a:t>
            </a:r>
            <a:endParaRPr lang="ja-JP" altLang="en-US" sz="1600" b="1" dirty="0">
              <a:latin typeface="Meiryo UI" pitchFamily="50" charset="-128"/>
              <a:ea typeface="Meiryo UI" pitchFamily="50" charset="-128"/>
              <a:cs typeface="Meiryo UI" pitchFamily="50" charset="-128"/>
            </a:endParaRPr>
          </a:p>
        </p:txBody>
      </p:sp>
      <p:sp>
        <p:nvSpPr>
          <p:cNvPr id="10" name="正方形/長方形 9"/>
          <p:cNvSpPr/>
          <p:nvPr/>
        </p:nvSpPr>
        <p:spPr>
          <a:xfrm>
            <a:off x="5061571" y="548680"/>
            <a:ext cx="4787973" cy="276999"/>
          </a:xfrm>
          <a:prstGeom prst="rect">
            <a:avLst/>
          </a:prstGeom>
        </p:spPr>
        <p:txBody>
          <a:bodyPr wrap="square">
            <a:spAutoFit/>
          </a:bodyPr>
          <a:lstStyle/>
          <a:p>
            <a:r>
              <a:rPr lang="en-US" altLang="ja-JP" sz="1200" dirty="0" smtClean="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直近の事業スキームによる試算であるため、今後変動する可能性がある</a:t>
            </a:r>
          </a:p>
        </p:txBody>
      </p:sp>
      <p:sp>
        <p:nvSpPr>
          <p:cNvPr id="11" name="テキスト ボックス 10"/>
          <p:cNvSpPr txBox="1"/>
          <p:nvPr/>
        </p:nvSpPr>
        <p:spPr>
          <a:xfrm>
            <a:off x="2360712" y="3329476"/>
            <a:ext cx="303066" cy="461665"/>
          </a:xfrm>
          <a:prstGeom prst="rect">
            <a:avLst/>
          </a:prstGeom>
          <a:noFill/>
        </p:spPr>
        <p:txBody>
          <a:bodyPr wrap="square" rtlCol="0">
            <a:spAutoFit/>
          </a:bodyPr>
          <a:lstStyle/>
          <a:p>
            <a:r>
              <a:rPr lang="en-US" altLang="ja-JP" sz="2400" dirty="0">
                <a:solidFill>
                  <a:schemeClr val="tx1">
                    <a:lumMod val="75000"/>
                    <a:lumOff val="25000"/>
                  </a:schemeClr>
                </a:solidFill>
                <a:latin typeface="Meiryo UI" panose="020B0604030504040204" pitchFamily="50" charset="-128"/>
                <a:ea typeface="Meiryo UI" panose="020B0604030504040204" pitchFamily="50" charset="-128"/>
              </a:rPr>
              <a:t>【</a:t>
            </a:r>
            <a:endParaRPr lang="ja-JP" altLang="en-US" sz="24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5644334" y="3326489"/>
            <a:ext cx="303066" cy="461665"/>
          </a:xfrm>
          <a:prstGeom prst="rect">
            <a:avLst/>
          </a:prstGeom>
          <a:noFill/>
        </p:spPr>
        <p:txBody>
          <a:bodyPr wrap="square" rtlCol="0">
            <a:spAutoFit/>
          </a:bodyPr>
          <a:lstStyle/>
          <a:p>
            <a:r>
              <a:rPr lang="en-US" altLang="ja-JP" sz="2400" dirty="0">
                <a:solidFill>
                  <a:schemeClr val="tx1">
                    <a:lumMod val="75000"/>
                    <a:lumOff val="25000"/>
                  </a:schemeClr>
                </a:solidFill>
                <a:latin typeface="Meiryo UI" panose="020B0604030504040204" pitchFamily="50" charset="-128"/>
                <a:ea typeface="Meiryo UI" panose="020B0604030504040204" pitchFamily="50" charset="-128"/>
              </a:rPr>
              <a:t>】</a:t>
            </a:r>
            <a:endParaRPr lang="ja-JP" altLang="en-US" sz="24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2360712" y="4830795"/>
            <a:ext cx="303066" cy="461665"/>
          </a:xfrm>
          <a:prstGeom prst="rect">
            <a:avLst/>
          </a:prstGeom>
          <a:noFill/>
        </p:spPr>
        <p:txBody>
          <a:bodyPr wrap="square" rtlCol="0">
            <a:spAutoFit/>
          </a:bodyPr>
          <a:lstStyle/>
          <a:p>
            <a:r>
              <a:rPr lang="en-US" altLang="ja-JP" sz="2400" dirty="0">
                <a:solidFill>
                  <a:schemeClr val="tx1">
                    <a:lumMod val="75000"/>
                    <a:lumOff val="25000"/>
                  </a:schemeClr>
                </a:solidFill>
                <a:latin typeface="Meiryo UI" panose="020B0604030504040204" pitchFamily="50" charset="-128"/>
                <a:ea typeface="Meiryo UI" panose="020B0604030504040204" pitchFamily="50" charset="-128"/>
              </a:rPr>
              <a:t>【</a:t>
            </a:r>
            <a:endParaRPr lang="ja-JP" altLang="en-US" sz="24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5644334" y="4827808"/>
            <a:ext cx="303066" cy="461665"/>
          </a:xfrm>
          <a:prstGeom prst="rect">
            <a:avLst/>
          </a:prstGeom>
          <a:noFill/>
        </p:spPr>
        <p:txBody>
          <a:bodyPr wrap="square" rtlCol="0">
            <a:spAutoFit/>
          </a:bodyPr>
          <a:lstStyle/>
          <a:p>
            <a:r>
              <a:rPr lang="en-US" altLang="ja-JP" sz="2400" dirty="0">
                <a:solidFill>
                  <a:schemeClr val="tx1">
                    <a:lumMod val="75000"/>
                    <a:lumOff val="25000"/>
                  </a:schemeClr>
                </a:solidFill>
                <a:latin typeface="Meiryo UI" panose="020B0604030504040204" pitchFamily="50" charset="-128"/>
                <a:ea typeface="Meiryo UI" panose="020B0604030504040204" pitchFamily="50" charset="-128"/>
              </a:rPr>
              <a:t>】</a:t>
            </a:r>
            <a:endParaRPr lang="ja-JP" altLang="en-US" sz="2400" dirty="0">
              <a:solidFill>
                <a:schemeClr val="tx1">
                  <a:lumMod val="75000"/>
                  <a:lumOff val="25000"/>
                </a:schemeClr>
              </a:solidFill>
              <a:latin typeface="Meiryo UI" panose="020B0604030504040204" pitchFamily="50" charset="-128"/>
              <a:ea typeface="Meiryo UI" panose="020B0604030504040204" pitchFamily="50" charset="-128"/>
            </a:endParaRPr>
          </a:p>
        </p:txBody>
      </p:sp>
      <p:graphicFrame>
        <p:nvGraphicFramePr>
          <p:cNvPr id="18" name="表 17"/>
          <p:cNvGraphicFramePr>
            <a:graphicFrameLocks noGrp="1"/>
          </p:cNvGraphicFramePr>
          <p:nvPr>
            <p:extLst>
              <p:ext uri="{D42A27DB-BD31-4B8C-83A1-F6EECF244321}">
                <p14:modId xmlns:p14="http://schemas.microsoft.com/office/powerpoint/2010/main" val="4132686845"/>
              </p:ext>
            </p:extLst>
          </p:nvPr>
        </p:nvGraphicFramePr>
        <p:xfrm>
          <a:off x="200472" y="5699918"/>
          <a:ext cx="9505135" cy="883928"/>
        </p:xfrm>
        <a:graphic>
          <a:graphicData uri="http://schemas.openxmlformats.org/drawingml/2006/table">
            <a:tbl>
              <a:tblPr bandRow="1">
                <a:tableStyleId>{21E4AEA4-8DFA-4A89-87EB-49C32662AFE0}</a:tableStyleId>
              </a:tblPr>
              <a:tblGrid>
                <a:gridCol w="9505135">
                  <a:extLst>
                    <a:ext uri="{9D8B030D-6E8A-4147-A177-3AD203B41FA5}">
                      <a16:colId xmlns:a16="http://schemas.microsoft.com/office/drawing/2014/main" xmlns="" val="20000"/>
                    </a:ext>
                  </a:extLst>
                </a:gridCol>
              </a:tblGrid>
              <a:tr h="787308">
                <a:tc>
                  <a:txBody>
                    <a:bodyPr/>
                    <a:lstStyle/>
                    <a:p>
                      <a:pPr marL="171450" marR="0" lvl="2"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800" b="0" dirty="0">
                        <a:solidFill>
                          <a:schemeClr val="tx1"/>
                        </a:solidFill>
                        <a:latin typeface="Meiryo UI" panose="020B0604030504040204" pitchFamily="50" charset="-128"/>
                        <a:ea typeface="Meiryo UI" panose="020B0604030504040204" pitchFamily="50" charset="-128"/>
                      </a:endParaRPr>
                    </a:p>
                    <a:p>
                      <a:pPr marL="171450" marR="0" lvl="2"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rPr>
                        <a:t>プロジェクト</a:t>
                      </a:r>
                      <a:r>
                        <a:rPr kumimoji="1" lang="ja-JP" altLang="en-US" sz="1200" b="0" dirty="0">
                          <a:solidFill>
                            <a:schemeClr val="tx1"/>
                          </a:solidFill>
                          <a:latin typeface="Meiryo UI" panose="020B0604030504040204" pitchFamily="50" charset="-128"/>
                          <a:ea typeface="Meiryo UI" panose="020B0604030504040204" pitchFamily="50" charset="-128"/>
                        </a:rPr>
                        <a:t>ごとに、各年度</a:t>
                      </a:r>
                      <a:r>
                        <a:rPr kumimoji="1" lang="ja-JP" altLang="en-US" sz="1200" b="0" dirty="0" smtClean="0">
                          <a:solidFill>
                            <a:schemeClr val="tx1"/>
                          </a:solidFill>
                          <a:latin typeface="Meiryo UI" panose="020B0604030504040204" pitchFamily="50" charset="-128"/>
                          <a:ea typeface="Meiryo UI" panose="020B0604030504040204" pitchFamily="50" charset="-128"/>
                        </a:rPr>
                        <a:t>（Ｈ</a:t>
                      </a:r>
                      <a:r>
                        <a:rPr kumimoji="1" lang="en-US" altLang="ja-JP" sz="1200" b="0" dirty="0" smtClean="0">
                          <a:solidFill>
                            <a:schemeClr val="tx1"/>
                          </a:solidFill>
                          <a:latin typeface="Meiryo UI" panose="020B0604030504040204" pitchFamily="50" charset="-128"/>
                          <a:ea typeface="Meiryo UI" panose="020B0604030504040204" pitchFamily="50" charset="-128"/>
                        </a:rPr>
                        <a:t>30</a:t>
                      </a:r>
                      <a:r>
                        <a:rPr kumimoji="1" lang="ja-JP" altLang="en-US" sz="1200" b="0" dirty="0">
                          <a:solidFill>
                            <a:schemeClr val="tx1"/>
                          </a:solidFill>
                          <a:latin typeface="Meiryo UI" panose="020B0604030504040204" pitchFamily="50" charset="-128"/>
                          <a:ea typeface="Meiryo UI" panose="020B0604030504040204" pitchFamily="50" charset="-128"/>
                        </a:rPr>
                        <a:t>年度</a:t>
                      </a:r>
                      <a:r>
                        <a:rPr kumimoji="1" lang="ja-JP" altLang="en-US" sz="1200" b="0" dirty="0" smtClean="0">
                          <a:solidFill>
                            <a:schemeClr val="tx1"/>
                          </a:solidFill>
                          <a:latin typeface="Meiryo UI" panose="020B0604030504040204" pitchFamily="50" charset="-128"/>
                          <a:ea typeface="Meiryo UI" panose="020B0604030504040204" pitchFamily="50" charset="-128"/>
                        </a:rPr>
                        <a:t>～Ｈ</a:t>
                      </a:r>
                      <a:r>
                        <a:rPr kumimoji="1" lang="en-US" altLang="ja-JP" sz="1200" b="0" dirty="0" smtClean="0">
                          <a:solidFill>
                            <a:schemeClr val="tx1"/>
                          </a:solidFill>
                          <a:latin typeface="Meiryo UI" panose="020B0604030504040204" pitchFamily="50" charset="-128"/>
                          <a:ea typeface="Meiryo UI" panose="020B0604030504040204" pitchFamily="50" charset="-128"/>
                        </a:rPr>
                        <a:t>48</a:t>
                      </a:r>
                      <a:r>
                        <a:rPr kumimoji="1" lang="ja-JP" altLang="en-US" sz="1200" b="0" dirty="0">
                          <a:solidFill>
                            <a:schemeClr val="tx1"/>
                          </a:solidFill>
                          <a:latin typeface="Meiryo UI" panose="020B0604030504040204" pitchFamily="50" charset="-128"/>
                          <a:ea typeface="Meiryo UI" panose="020B0604030504040204" pitchFamily="50" charset="-128"/>
                        </a:rPr>
                        <a:t>年度）の起債発行額・税等一般財源額を推計</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171450" marR="0" lvl="2"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200" b="0" dirty="0">
                          <a:solidFill>
                            <a:schemeClr val="tx1"/>
                          </a:solidFill>
                          <a:latin typeface="Meiryo UI" panose="020B0604030504040204" pitchFamily="50" charset="-128"/>
                          <a:ea typeface="Meiryo UI" panose="020B0604030504040204" pitchFamily="50" charset="-128"/>
                        </a:rPr>
                        <a:t>起債発行額に基づいて公債費（各年度の元利償還金）を算出し、上記の税等一般財源額と合計することにより、各年度の財政的影響額を算出</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0" marR="0" lvl="2"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　　</a:t>
                      </a:r>
                      <a:r>
                        <a:rPr kumimoji="1" lang="en-US" altLang="ja-JP" sz="1200" b="0" dirty="0">
                          <a:solidFill>
                            <a:schemeClr val="tx1"/>
                          </a:solidFill>
                          <a:latin typeface="Meiryo UI" panose="020B0604030504040204" pitchFamily="50" charset="-128"/>
                          <a:ea typeface="Meiryo UI" panose="020B0604030504040204" pitchFamily="50" charset="-128"/>
                        </a:rPr>
                        <a:t>※</a:t>
                      </a:r>
                      <a:r>
                        <a:rPr kumimoji="1" lang="ja-JP" altLang="en-US" sz="1200" b="0" dirty="0">
                          <a:solidFill>
                            <a:schemeClr val="tx1"/>
                          </a:solidFill>
                          <a:latin typeface="Meiryo UI" panose="020B0604030504040204" pitchFamily="50" charset="-128"/>
                          <a:ea typeface="Meiryo UI" panose="020B0604030504040204" pitchFamily="50" charset="-128"/>
                        </a:rPr>
                        <a:t>公債費は、大阪市の償還ルール（３０年間で償還・３年据置・６％積立）で算出</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marL="0" marR="0" lvl="2"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b="0" dirty="0">
                        <a:solidFill>
                          <a:schemeClr val="tx1"/>
                        </a:solidFill>
                        <a:latin typeface="Meiryo UI" panose="020B0604030504040204" pitchFamily="50" charset="-128"/>
                        <a:ea typeface="Meiryo UI" panose="020B0604030504040204" pitchFamily="50" charset="-128"/>
                      </a:endParaRPr>
                    </a:p>
                  </a:txBody>
                  <a:tcPr marL="99059" marR="99059" marT="45724" marB="45724" anchor="ctr"/>
                </a:tc>
                <a:extLst>
                  <a:ext uri="{0D108BD9-81ED-4DB2-BD59-A6C34878D82A}">
                    <a16:rowId xmlns:a16="http://schemas.microsoft.com/office/drawing/2014/main" xmlns="" val="10000"/>
                  </a:ext>
                </a:extLst>
              </a:tr>
            </a:tbl>
          </a:graphicData>
        </a:graphic>
      </p:graphicFrame>
      <p:sp>
        <p:nvSpPr>
          <p:cNvPr id="19" name="正方形/長方形 18"/>
          <p:cNvSpPr/>
          <p:nvPr/>
        </p:nvSpPr>
        <p:spPr>
          <a:xfrm>
            <a:off x="128464" y="5373216"/>
            <a:ext cx="5904735" cy="307777"/>
          </a:xfrm>
          <a:prstGeom prst="rect">
            <a:avLst/>
          </a:prstGeom>
        </p:spPr>
        <p:txBody>
          <a:bodyPr wrap="square">
            <a:spAutoFit/>
          </a:bodyPr>
          <a:lstStyle/>
          <a:p>
            <a:r>
              <a:rPr lang="ja-JP" altLang="en-US" sz="1400" b="1" dirty="0">
                <a:latin typeface="Meiryo UI" pitchFamily="50" charset="-128"/>
                <a:ea typeface="Meiryo UI" pitchFamily="50" charset="-128"/>
                <a:cs typeface="Meiryo UI" pitchFamily="50" charset="-128"/>
              </a:rPr>
              <a:t>■　財政的影響額の算出方法</a:t>
            </a:r>
          </a:p>
        </p:txBody>
      </p:sp>
      <p:sp>
        <p:nvSpPr>
          <p:cNvPr id="20" name="正方形/長方形 27"/>
          <p:cNvSpPr>
            <a:spLocks noChangeArrowheads="1"/>
          </p:cNvSpPr>
          <p:nvPr/>
        </p:nvSpPr>
        <p:spPr bwMode="auto">
          <a:xfrm>
            <a:off x="8889677" y="659735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大プロ</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2836170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1038" y="164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a:solidFill>
                  <a:prstClr val="black"/>
                </a:solidFill>
                <a:latin typeface="Meiryo UI" pitchFamily="50" charset="-128"/>
                <a:ea typeface="Meiryo UI" pitchFamily="50" charset="-128"/>
                <a:cs typeface="Meiryo UI" pitchFamily="50" charset="-128"/>
              </a:rPr>
              <a:t>　１　</a:t>
            </a:r>
            <a:r>
              <a:rPr lang="ja-JP" altLang="en-US" sz="2000" b="1" dirty="0" smtClean="0">
                <a:solidFill>
                  <a:prstClr val="black"/>
                </a:solidFill>
                <a:latin typeface="Meiryo UI" pitchFamily="50" charset="-128"/>
                <a:ea typeface="Meiryo UI" pitchFamily="50" charset="-128"/>
                <a:cs typeface="Meiryo UI" pitchFamily="50" charset="-128"/>
              </a:rPr>
              <a:t>財政的な影響について</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4" name="タイトル 1"/>
          <p:cNvSpPr>
            <a:spLocks noGrp="1"/>
          </p:cNvSpPr>
          <p:nvPr>
            <p:ph type="title"/>
          </p:nvPr>
        </p:nvSpPr>
        <p:spPr>
          <a:xfrm>
            <a:off x="0" y="7938"/>
            <a:ext cx="9906000" cy="419100"/>
          </a:xfrm>
        </p:spPr>
        <p:txBody>
          <a:bodyPr>
            <a:normAutofit fontScale="90000"/>
          </a:bodyPr>
          <a:lstStyle/>
          <a:p>
            <a:pPr algn="l" eaLnBrk="1" hangingPunct="1"/>
            <a:r>
              <a:rPr lang="ja-JP" altLang="en-US" sz="2400">
                <a:latin typeface="HGP創英角ｺﾞｼｯｸUB" pitchFamily="50" charset="-128"/>
                <a:ea typeface="HGP創英角ｺﾞｼｯｸUB" pitchFamily="50" charset="-128"/>
              </a:rPr>
              <a:t>　</a:t>
            </a:r>
          </a:p>
        </p:txBody>
      </p:sp>
      <p:graphicFrame>
        <p:nvGraphicFramePr>
          <p:cNvPr id="6" name="表 5"/>
          <p:cNvGraphicFramePr>
            <a:graphicFrameLocks noGrp="1"/>
          </p:cNvGraphicFramePr>
          <p:nvPr>
            <p:extLst/>
          </p:nvPr>
        </p:nvGraphicFramePr>
        <p:xfrm>
          <a:off x="183533" y="1052737"/>
          <a:ext cx="9573370" cy="1595884"/>
        </p:xfrm>
        <a:graphic>
          <a:graphicData uri="http://schemas.openxmlformats.org/drawingml/2006/table">
            <a:tbl>
              <a:tblPr/>
              <a:tblGrid>
                <a:gridCol w="73848">
                  <a:extLst>
                    <a:ext uri="{9D8B030D-6E8A-4147-A177-3AD203B41FA5}">
                      <a16:colId xmlns:a16="http://schemas.microsoft.com/office/drawing/2014/main" xmlns="" val="20000"/>
                    </a:ext>
                  </a:extLst>
                </a:gridCol>
                <a:gridCol w="85307">
                  <a:extLst>
                    <a:ext uri="{9D8B030D-6E8A-4147-A177-3AD203B41FA5}">
                      <a16:colId xmlns:a16="http://schemas.microsoft.com/office/drawing/2014/main" xmlns="" val="20001"/>
                    </a:ext>
                  </a:extLst>
                </a:gridCol>
                <a:gridCol w="1874008">
                  <a:extLst>
                    <a:ext uri="{9D8B030D-6E8A-4147-A177-3AD203B41FA5}">
                      <a16:colId xmlns:a16="http://schemas.microsoft.com/office/drawing/2014/main" xmlns="" val="20002"/>
                    </a:ext>
                  </a:extLst>
                </a:gridCol>
                <a:gridCol w="396853">
                  <a:extLst>
                    <a:ext uri="{9D8B030D-6E8A-4147-A177-3AD203B41FA5}">
                      <a16:colId xmlns:a16="http://schemas.microsoft.com/office/drawing/2014/main" xmlns="" val="20003"/>
                    </a:ext>
                  </a:extLst>
                </a:gridCol>
                <a:gridCol w="396853">
                  <a:extLst>
                    <a:ext uri="{9D8B030D-6E8A-4147-A177-3AD203B41FA5}">
                      <a16:colId xmlns:a16="http://schemas.microsoft.com/office/drawing/2014/main" xmlns="" val="20004"/>
                    </a:ext>
                  </a:extLst>
                </a:gridCol>
                <a:gridCol w="396853">
                  <a:extLst>
                    <a:ext uri="{9D8B030D-6E8A-4147-A177-3AD203B41FA5}">
                      <a16:colId xmlns:a16="http://schemas.microsoft.com/office/drawing/2014/main" xmlns="" val="20005"/>
                    </a:ext>
                  </a:extLst>
                </a:gridCol>
                <a:gridCol w="396853">
                  <a:extLst>
                    <a:ext uri="{9D8B030D-6E8A-4147-A177-3AD203B41FA5}">
                      <a16:colId xmlns:a16="http://schemas.microsoft.com/office/drawing/2014/main" xmlns="" val="20006"/>
                    </a:ext>
                  </a:extLst>
                </a:gridCol>
                <a:gridCol w="396853">
                  <a:extLst>
                    <a:ext uri="{9D8B030D-6E8A-4147-A177-3AD203B41FA5}">
                      <a16:colId xmlns:a16="http://schemas.microsoft.com/office/drawing/2014/main" xmlns="" val="20007"/>
                    </a:ext>
                  </a:extLst>
                </a:gridCol>
                <a:gridCol w="396853">
                  <a:extLst>
                    <a:ext uri="{9D8B030D-6E8A-4147-A177-3AD203B41FA5}">
                      <a16:colId xmlns:a16="http://schemas.microsoft.com/office/drawing/2014/main" xmlns="" val="20008"/>
                    </a:ext>
                  </a:extLst>
                </a:gridCol>
                <a:gridCol w="396853">
                  <a:extLst>
                    <a:ext uri="{9D8B030D-6E8A-4147-A177-3AD203B41FA5}">
                      <a16:colId xmlns:a16="http://schemas.microsoft.com/office/drawing/2014/main" xmlns="" val="20009"/>
                    </a:ext>
                  </a:extLst>
                </a:gridCol>
                <a:gridCol w="396853">
                  <a:extLst>
                    <a:ext uri="{9D8B030D-6E8A-4147-A177-3AD203B41FA5}">
                      <a16:colId xmlns:a16="http://schemas.microsoft.com/office/drawing/2014/main" xmlns="" val="20010"/>
                    </a:ext>
                  </a:extLst>
                </a:gridCol>
                <a:gridCol w="396853">
                  <a:extLst>
                    <a:ext uri="{9D8B030D-6E8A-4147-A177-3AD203B41FA5}">
                      <a16:colId xmlns:a16="http://schemas.microsoft.com/office/drawing/2014/main" xmlns="" val="20011"/>
                    </a:ext>
                  </a:extLst>
                </a:gridCol>
                <a:gridCol w="396853">
                  <a:extLst>
                    <a:ext uri="{9D8B030D-6E8A-4147-A177-3AD203B41FA5}">
                      <a16:colId xmlns:a16="http://schemas.microsoft.com/office/drawing/2014/main" xmlns="" val="20012"/>
                    </a:ext>
                  </a:extLst>
                </a:gridCol>
                <a:gridCol w="396853">
                  <a:extLst>
                    <a:ext uri="{9D8B030D-6E8A-4147-A177-3AD203B41FA5}">
                      <a16:colId xmlns:a16="http://schemas.microsoft.com/office/drawing/2014/main" xmlns="" val="20013"/>
                    </a:ext>
                  </a:extLst>
                </a:gridCol>
                <a:gridCol w="396853">
                  <a:extLst>
                    <a:ext uri="{9D8B030D-6E8A-4147-A177-3AD203B41FA5}">
                      <a16:colId xmlns:a16="http://schemas.microsoft.com/office/drawing/2014/main" xmlns="" val="20014"/>
                    </a:ext>
                  </a:extLst>
                </a:gridCol>
                <a:gridCol w="396853">
                  <a:extLst>
                    <a:ext uri="{9D8B030D-6E8A-4147-A177-3AD203B41FA5}">
                      <a16:colId xmlns:a16="http://schemas.microsoft.com/office/drawing/2014/main" xmlns="" val="20015"/>
                    </a:ext>
                  </a:extLst>
                </a:gridCol>
                <a:gridCol w="396853">
                  <a:extLst>
                    <a:ext uri="{9D8B030D-6E8A-4147-A177-3AD203B41FA5}">
                      <a16:colId xmlns:a16="http://schemas.microsoft.com/office/drawing/2014/main" xmlns="" val="20016"/>
                    </a:ext>
                  </a:extLst>
                </a:gridCol>
                <a:gridCol w="396853">
                  <a:extLst>
                    <a:ext uri="{9D8B030D-6E8A-4147-A177-3AD203B41FA5}">
                      <a16:colId xmlns:a16="http://schemas.microsoft.com/office/drawing/2014/main" xmlns="" val="20017"/>
                    </a:ext>
                  </a:extLst>
                </a:gridCol>
                <a:gridCol w="396853">
                  <a:extLst>
                    <a:ext uri="{9D8B030D-6E8A-4147-A177-3AD203B41FA5}">
                      <a16:colId xmlns:a16="http://schemas.microsoft.com/office/drawing/2014/main" xmlns="" val="20018"/>
                    </a:ext>
                  </a:extLst>
                </a:gridCol>
                <a:gridCol w="396853">
                  <a:extLst>
                    <a:ext uri="{9D8B030D-6E8A-4147-A177-3AD203B41FA5}">
                      <a16:colId xmlns:a16="http://schemas.microsoft.com/office/drawing/2014/main" xmlns="" val="20019"/>
                    </a:ext>
                  </a:extLst>
                </a:gridCol>
                <a:gridCol w="396853">
                  <a:extLst>
                    <a:ext uri="{9D8B030D-6E8A-4147-A177-3AD203B41FA5}">
                      <a16:colId xmlns:a16="http://schemas.microsoft.com/office/drawing/2014/main" xmlns="" val="20020"/>
                    </a:ext>
                  </a:extLst>
                </a:gridCol>
                <a:gridCol w="396853">
                  <a:extLst>
                    <a:ext uri="{9D8B030D-6E8A-4147-A177-3AD203B41FA5}">
                      <a16:colId xmlns:a16="http://schemas.microsoft.com/office/drawing/2014/main" xmlns="" val="20021"/>
                    </a:ext>
                  </a:extLst>
                </a:gridCol>
              </a:tblGrid>
              <a:tr h="207515">
                <a:tc gridSpan="4">
                  <a:txBody>
                    <a:bodyPr/>
                    <a:lstStyle/>
                    <a:p>
                      <a:pPr algn="l" fontAlgn="ctr"/>
                      <a:endParaRPr lang="ja-JP" altLang="en-US" sz="105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07515">
                <a:tc gridSpan="3">
                  <a:txBody>
                    <a:bodyPr/>
                    <a:lstStyle/>
                    <a:p>
                      <a:pPr algn="ctr" fontAlgn="ctr"/>
                      <a:r>
                        <a:rPr lang="ja-JP" altLang="en-US" sz="1050" b="0" i="0" u="none" strike="noStrike" dirty="0">
                          <a:ln>
                            <a:solidFill>
                              <a:schemeClr val="bg1"/>
                            </a:solidFill>
                          </a:ln>
                          <a:solidFill>
                            <a:srgbClr val="000000"/>
                          </a:solidFill>
                          <a:latin typeface="Meiryo UI" pitchFamily="50" charset="-128"/>
                          <a:ea typeface="Meiryo UI" pitchFamily="50" charset="-128"/>
                          <a:cs typeface="Meiryo UI" pitchFamily="50"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３４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Ｈ４</a:t>
                      </a:r>
                      <a:r>
                        <a:rPr lang="ja-JP" altLang="en-US" sz="900" b="1" i="0" u="none" strike="noStrike" dirty="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xmlns="" val="10001"/>
                  </a:ext>
                </a:extLst>
              </a:tr>
              <a:tr h="209985">
                <a:tc rowSpan="6">
                  <a:txBody>
                    <a:bodyPr/>
                    <a:lstStyle/>
                    <a:p>
                      <a:pPr algn="ctr" fontAlgn="ctr"/>
                      <a:r>
                        <a:rPr lang="ja-JP" altLang="en-US" sz="105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000" b="1" i="0" u="none" strike="noStrike" dirty="0">
                          <a:solidFill>
                            <a:srgbClr val="000000"/>
                          </a:solidFill>
                          <a:latin typeface="Meiryo UI" pitchFamily="50" charset="-128"/>
                          <a:ea typeface="Meiryo UI" pitchFamily="50" charset="-128"/>
                          <a:cs typeface="Meiryo UI" pitchFamily="50" charset="-128"/>
                        </a:rPr>
                        <a:t>淀川左岸線（２期）</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kumimoji="1" lang="ja-JP" altLang="en-US"/>
                    </a:p>
                  </a:txBody>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13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16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16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extLst>
                  <a:ext uri="{0D108BD9-81ED-4DB2-BD59-A6C34878D82A}">
                    <a16:rowId xmlns:a16="http://schemas.microsoft.com/office/drawing/2014/main" xmlns="" val="10002"/>
                  </a:ext>
                </a:extLst>
              </a:tr>
              <a:tr h="190221">
                <a:tc vMerge="1">
                  <a:txBody>
                    <a:bodyPr/>
                    <a:lstStyle/>
                    <a:p>
                      <a:endParaRPr kumimoji="1" lang="ja-JP" altLang="en-US"/>
                    </a:p>
                  </a:txBody>
                  <a:tcPr/>
                </a:tc>
                <a:tc rowSpan="2">
                  <a:txBody>
                    <a:bodyPr/>
                    <a:lstStyle/>
                    <a:p>
                      <a:pPr algn="ctr" fontAlgn="ctr"/>
                      <a:r>
                        <a:rPr lang="ja-JP" altLang="en-US" sz="1050" b="0" i="0" u="none" strike="noStrike" dirty="0">
                          <a:solidFill>
                            <a:srgbClr val="000000"/>
                          </a:solidFill>
                          <a:latin typeface="Meiryo UI" pitchFamily="50" charset="-128"/>
                          <a:ea typeface="Meiryo UI" pitchFamily="50" charset="-128"/>
                          <a:cs typeface="Meiryo UI" pitchFamily="50" charset="-128"/>
                        </a:rPr>
                        <a:t>　</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latin typeface="Meiryo UI" pitchFamily="50" charset="-128"/>
                          <a:ea typeface="Meiryo UI" pitchFamily="50" charset="-128"/>
                          <a:cs typeface="Meiryo UI" pitchFamily="50" charset="-128"/>
                        </a:rPr>
                        <a:t>（参考）　起債発行額</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90221">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900" b="0" i="0" u="none" strike="noStrike" dirty="0">
                          <a:solidFill>
                            <a:srgbClr val="000000"/>
                          </a:solidFill>
                          <a:latin typeface="Meiryo UI" pitchFamily="50" charset="-128"/>
                          <a:ea typeface="Meiryo UI" pitchFamily="50" charset="-128"/>
                          <a:cs typeface="Meiryo UI" pitchFamily="50" charset="-128"/>
                        </a:rPr>
                        <a:t>（参考）　税等一般財源</a:t>
                      </a:r>
                      <a:endParaRPr lang="zh-TW" altLang="en-US" sz="9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09985">
                <a:tc vMerge="1">
                  <a:txBody>
                    <a:bodyPr/>
                    <a:lstStyle/>
                    <a:p>
                      <a:endParaRPr kumimoji="1" lang="ja-JP" altLang="en-US"/>
                    </a:p>
                  </a:txBody>
                  <a:tcPr/>
                </a:tc>
                <a:tc gridSpan="2">
                  <a:txBody>
                    <a:bodyPr/>
                    <a:lstStyle/>
                    <a:p>
                      <a:pPr algn="l" fontAlgn="ctr"/>
                      <a:r>
                        <a:rPr lang="ja-JP" altLang="en-US" sz="1000" b="1" i="0" u="none" strike="noStrike" dirty="0">
                          <a:solidFill>
                            <a:srgbClr val="000000"/>
                          </a:solidFill>
                          <a:latin typeface="Meiryo UI" pitchFamily="50" charset="-128"/>
                          <a:ea typeface="Meiryo UI" pitchFamily="50" charset="-128"/>
                          <a:cs typeface="Meiryo UI" pitchFamily="50" charset="-128"/>
                        </a:rPr>
                        <a:t>淀川左岸線（延伸部）</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kumimoji="1" lang="ja-JP" altLang="en-US"/>
                    </a:p>
                  </a:txBody>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1000" b="1" i="0" u="none" strike="noStrike">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1000" b="1" i="0" u="none" strike="noStrike">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1000" b="1" i="0" u="none" strike="noStrike">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1000" b="1" i="0" u="none" strike="noStrike">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1000" b="1" i="0" u="none" strike="noStrike">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1000" b="1" i="0" u="none" strike="noStrike">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a:solidFill>
                            <a:srgbClr val="000000"/>
                          </a:solidFill>
                          <a:effectLst/>
                          <a:latin typeface="Meiryo UI" panose="020B0604030504040204" pitchFamily="50" charset="-128"/>
                          <a:ea typeface="Meiryo UI" panose="020B0604030504040204" pitchFamily="50" charset="-128"/>
                        </a:rPr>
                        <a:t>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1000" b="1" i="0" u="none" strike="noStrike">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a:solidFill>
                            <a:srgbClr val="000000"/>
                          </a:solidFill>
                          <a:effectLst/>
                          <a:latin typeface="Meiryo UI" panose="020B0604030504040204" pitchFamily="50" charset="-128"/>
                          <a:ea typeface="Meiryo UI" panose="020B0604030504040204" pitchFamily="50" charset="-128"/>
                        </a:rPr>
                        <a:t>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1000" b="1" i="0" u="none" strike="noStrike">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1000" b="1" i="0" u="none" strike="noStrike">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1000" b="1" i="0" u="none" strike="noStrike">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a:solidFill>
                            <a:srgbClr val="000000"/>
                          </a:solidFill>
                          <a:effectLst/>
                          <a:latin typeface="Meiryo UI" panose="020B0604030504040204" pitchFamily="50" charset="-128"/>
                          <a:ea typeface="Meiryo UI" panose="020B0604030504040204" pitchFamily="50" charset="-128"/>
                        </a:rPr>
                        <a:t>25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extLst>
                  <a:ext uri="{0D108BD9-81ED-4DB2-BD59-A6C34878D82A}">
                    <a16:rowId xmlns:a16="http://schemas.microsoft.com/office/drawing/2014/main" xmlns="" val="10005"/>
                  </a:ext>
                </a:extLst>
              </a:tr>
              <a:tr h="190221">
                <a:tc vMerge="1">
                  <a:txBody>
                    <a:bodyPr/>
                    <a:lstStyle/>
                    <a:p>
                      <a:endParaRPr kumimoji="1" lang="ja-JP" altLang="en-US"/>
                    </a:p>
                  </a:txBody>
                  <a:tcPr/>
                </a:tc>
                <a:tc rowSpan="2">
                  <a:txBody>
                    <a:bodyPr/>
                    <a:lstStyle/>
                    <a:p>
                      <a:pPr algn="ctr" fontAlgn="ctr"/>
                      <a:r>
                        <a:rPr lang="ja-JP" altLang="en-US" sz="1050" b="0" i="0" u="none" strike="noStrike" dirty="0">
                          <a:solidFill>
                            <a:srgbClr val="000000"/>
                          </a:solidFill>
                          <a:latin typeface="Meiryo UI" pitchFamily="50" charset="-128"/>
                          <a:ea typeface="Meiryo UI" pitchFamily="50" charset="-128"/>
                          <a:cs typeface="Meiryo UI" pitchFamily="50" charset="-128"/>
                        </a:rPr>
                        <a:t>　</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latin typeface="Meiryo UI" pitchFamily="50" charset="-128"/>
                          <a:ea typeface="Meiryo UI" pitchFamily="50" charset="-128"/>
                          <a:cs typeface="Meiryo UI" pitchFamily="50" charset="-128"/>
                        </a:rPr>
                        <a:t>（参考）　起債発行額</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90221">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900" b="0" i="0" u="none" strike="noStrike" dirty="0">
                          <a:solidFill>
                            <a:srgbClr val="000000"/>
                          </a:solidFill>
                          <a:latin typeface="Meiryo UI" pitchFamily="50" charset="-128"/>
                          <a:ea typeface="Meiryo UI" pitchFamily="50" charset="-128"/>
                          <a:cs typeface="Meiryo UI" pitchFamily="50" charset="-128"/>
                        </a:rPr>
                        <a:t>（参考）　税等一般財源</a:t>
                      </a:r>
                      <a:endParaRPr lang="zh-TW" altLang="en-US" sz="9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graphicFrame>
        <p:nvGraphicFramePr>
          <p:cNvPr id="8" name="表 7"/>
          <p:cNvGraphicFramePr>
            <a:graphicFrameLocks noGrp="1"/>
          </p:cNvGraphicFramePr>
          <p:nvPr>
            <p:extLst/>
          </p:nvPr>
        </p:nvGraphicFramePr>
        <p:xfrm>
          <a:off x="204166" y="3236522"/>
          <a:ext cx="9573370" cy="979766"/>
        </p:xfrm>
        <a:graphic>
          <a:graphicData uri="http://schemas.openxmlformats.org/drawingml/2006/table">
            <a:tbl>
              <a:tblPr/>
              <a:tblGrid>
                <a:gridCol w="73848">
                  <a:extLst>
                    <a:ext uri="{9D8B030D-6E8A-4147-A177-3AD203B41FA5}">
                      <a16:colId xmlns:a16="http://schemas.microsoft.com/office/drawing/2014/main" xmlns="" val="20000"/>
                    </a:ext>
                  </a:extLst>
                </a:gridCol>
                <a:gridCol w="85307">
                  <a:extLst>
                    <a:ext uri="{9D8B030D-6E8A-4147-A177-3AD203B41FA5}">
                      <a16:colId xmlns:a16="http://schemas.microsoft.com/office/drawing/2014/main" xmlns="" val="20001"/>
                    </a:ext>
                  </a:extLst>
                </a:gridCol>
                <a:gridCol w="1874008">
                  <a:extLst>
                    <a:ext uri="{9D8B030D-6E8A-4147-A177-3AD203B41FA5}">
                      <a16:colId xmlns:a16="http://schemas.microsoft.com/office/drawing/2014/main" xmlns="" val="20002"/>
                    </a:ext>
                  </a:extLst>
                </a:gridCol>
                <a:gridCol w="396853">
                  <a:extLst>
                    <a:ext uri="{9D8B030D-6E8A-4147-A177-3AD203B41FA5}">
                      <a16:colId xmlns:a16="http://schemas.microsoft.com/office/drawing/2014/main" xmlns="" val="20003"/>
                    </a:ext>
                  </a:extLst>
                </a:gridCol>
                <a:gridCol w="396853">
                  <a:extLst>
                    <a:ext uri="{9D8B030D-6E8A-4147-A177-3AD203B41FA5}">
                      <a16:colId xmlns:a16="http://schemas.microsoft.com/office/drawing/2014/main" xmlns="" val="20004"/>
                    </a:ext>
                  </a:extLst>
                </a:gridCol>
                <a:gridCol w="396853">
                  <a:extLst>
                    <a:ext uri="{9D8B030D-6E8A-4147-A177-3AD203B41FA5}">
                      <a16:colId xmlns:a16="http://schemas.microsoft.com/office/drawing/2014/main" xmlns="" val="20005"/>
                    </a:ext>
                  </a:extLst>
                </a:gridCol>
                <a:gridCol w="396853">
                  <a:extLst>
                    <a:ext uri="{9D8B030D-6E8A-4147-A177-3AD203B41FA5}">
                      <a16:colId xmlns:a16="http://schemas.microsoft.com/office/drawing/2014/main" xmlns="" val="20006"/>
                    </a:ext>
                  </a:extLst>
                </a:gridCol>
                <a:gridCol w="396853">
                  <a:extLst>
                    <a:ext uri="{9D8B030D-6E8A-4147-A177-3AD203B41FA5}">
                      <a16:colId xmlns:a16="http://schemas.microsoft.com/office/drawing/2014/main" xmlns="" val="20007"/>
                    </a:ext>
                  </a:extLst>
                </a:gridCol>
                <a:gridCol w="396853">
                  <a:extLst>
                    <a:ext uri="{9D8B030D-6E8A-4147-A177-3AD203B41FA5}">
                      <a16:colId xmlns:a16="http://schemas.microsoft.com/office/drawing/2014/main" xmlns="" val="20008"/>
                    </a:ext>
                  </a:extLst>
                </a:gridCol>
                <a:gridCol w="396853">
                  <a:extLst>
                    <a:ext uri="{9D8B030D-6E8A-4147-A177-3AD203B41FA5}">
                      <a16:colId xmlns:a16="http://schemas.microsoft.com/office/drawing/2014/main" xmlns="" val="20009"/>
                    </a:ext>
                  </a:extLst>
                </a:gridCol>
                <a:gridCol w="396853">
                  <a:extLst>
                    <a:ext uri="{9D8B030D-6E8A-4147-A177-3AD203B41FA5}">
                      <a16:colId xmlns:a16="http://schemas.microsoft.com/office/drawing/2014/main" xmlns="" val="20010"/>
                    </a:ext>
                  </a:extLst>
                </a:gridCol>
                <a:gridCol w="396853">
                  <a:extLst>
                    <a:ext uri="{9D8B030D-6E8A-4147-A177-3AD203B41FA5}">
                      <a16:colId xmlns:a16="http://schemas.microsoft.com/office/drawing/2014/main" xmlns="" val="20011"/>
                    </a:ext>
                  </a:extLst>
                </a:gridCol>
                <a:gridCol w="396853">
                  <a:extLst>
                    <a:ext uri="{9D8B030D-6E8A-4147-A177-3AD203B41FA5}">
                      <a16:colId xmlns:a16="http://schemas.microsoft.com/office/drawing/2014/main" xmlns="" val="20012"/>
                    </a:ext>
                  </a:extLst>
                </a:gridCol>
                <a:gridCol w="396853">
                  <a:extLst>
                    <a:ext uri="{9D8B030D-6E8A-4147-A177-3AD203B41FA5}">
                      <a16:colId xmlns:a16="http://schemas.microsoft.com/office/drawing/2014/main" xmlns="" val="20013"/>
                    </a:ext>
                  </a:extLst>
                </a:gridCol>
                <a:gridCol w="396853">
                  <a:extLst>
                    <a:ext uri="{9D8B030D-6E8A-4147-A177-3AD203B41FA5}">
                      <a16:colId xmlns:a16="http://schemas.microsoft.com/office/drawing/2014/main" xmlns="" val="20014"/>
                    </a:ext>
                  </a:extLst>
                </a:gridCol>
                <a:gridCol w="396853">
                  <a:extLst>
                    <a:ext uri="{9D8B030D-6E8A-4147-A177-3AD203B41FA5}">
                      <a16:colId xmlns:a16="http://schemas.microsoft.com/office/drawing/2014/main" xmlns="" val="20015"/>
                    </a:ext>
                  </a:extLst>
                </a:gridCol>
                <a:gridCol w="396853">
                  <a:extLst>
                    <a:ext uri="{9D8B030D-6E8A-4147-A177-3AD203B41FA5}">
                      <a16:colId xmlns:a16="http://schemas.microsoft.com/office/drawing/2014/main" xmlns="" val="20016"/>
                    </a:ext>
                  </a:extLst>
                </a:gridCol>
                <a:gridCol w="396853">
                  <a:extLst>
                    <a:ext uri="{9D8B030D-6E8A-4147-A177-3AD203B41FA5}">
                      <a16:colId xmlns:a16="http://schemas.microsoft.com/office/drawing/2014/main" xmlns="" val="20017"/>
                    </a:ext>
                  </a:extLst>
                </a:gridCol>
                <a:gridCol w="396853">
                  <a:extLst>
                    <a:ext uri="{9D8B030D-6E8A-4147-A177-3AD203B41FA5}">
                      <a16:colId xmlns:a16="http://schemas.microsoft.com/office/drawing/2014/main" xmlns="" val="20018"/>
                    </a:ext>
                  </a:extLst>
                </a:gridCol>
                <a:gridCol w="396853">
                  <a:extLst>
                    <a:ext uri="{9D8B030D-6E8A-4147-A177-3AD203B41FA5}">
                      <a16:colId xmlns:a16="http://schemas.microsoft.com/office/drawing/2014/main" xmlns="" val="20019"/>
                    </a:ext>
                  </a:extLst>
                </a:gridCol>
                <a:gridCol w="396853">
                  <a:extLst>
                    <a:ext uri="{9D8B030D-6E8A-4147-A177-3AD203B41FA5}">
                      <a16:colId xmlns:a16="http://schemas.microsoft.com/office/drawing/2014/main" xmlns="" val="20020"/>
                    </a:ext>
                  </a:extLst>
                </a:gridCol>
                <a:gridCol w="396853">
                  <a:extLst>
                    <a:ext uri="{9D8B030D-6E8A-4147-A177-3AD203B41FA5}">
                      <a16:colId xmlns:a16="http://schemas.microsoft.com/office/drawing/2014/main" xmlns="" val="20021"/>
                    </a:ext>
                  </a:extLst>
                </a:gridCol>
              </a:tblGrid>
              <a:tr h="191460">
                <a:tc gridSpan="5">
                  <a:txBody>
                    <a:bodyPr/>
                    <a:lstStyle/>
                    <a:p>
                      <a:pPr algn="l" fontAlgn="ctr"/>
                      <a:endParaRPr lang="ja-JP" altLang="en-US" sz="105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91460">
                <a:tc gridSpan="3">
                  <a:txBody>
                    <a:bodyPr/>
                    <a:lstStyle/>
                    <a:p>
                      <a:pPr algn="ctr" fontAlgn="ctr"/>
                      <a:r>
                        <a:rPr lang="ja-JP" altLang="en-US" sz="1050" b="0" i="0" u="none" strike="noStrike" dirty="0">
                          <a:ln>
                            <a:solidFill>
                              <a:schemeClr val="bg1"/>
                            </a:solidFill>
                          </a:ln>
                          <a:solidFill>
                            <a:srgbClr val="000000"/>
                          </a:solidFill>
                          <a:latin typeface="Meiryo UI" pitchFamily="50" charset="-128"/>
                          <a:ea typeface="Meiryo UI" pitchFamily="50" charset="-128"/>
                          <a:cs typeface="Meiryo UI" pitchFamily="50"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３４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Ｈ４</a:t>
                      </a:r>
                      <a:r>
                        <a:rPr lang="ja-JP" altLang="en-US" sz="900" b="1" i="0" u="none" strike="noStrike" dirty="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xmlns="" val="10001"/>
                  </a:ext>
                </a:extLst>
              </a:tr>
              <a:tr h="217034">
                <a:tc rowSpan="3">
                  <a:txBody>
                    <a:bodyPr/>
                    <a:lstStyle/>
                    <a:p>
                      <a:pPr algn="ctr" fontAlgn="ctr"/>
                      <a:r>
                        <a:rPr lang="ja-JP" altLang="en-US" sz="1050" b="0" i="0" u="none" strike="noStrike" dirty="0">
                          <a:solidFill>
                            <a:srgbClr val="000000"/>
                          </a:solidFill>
                          <a:latin typeface="Meiryo UI" pitchFamily="50" charset="-128"/>
                          <a:ea typeface="Meiryo UI" pitchFamily="50" charset="-128"/>
                          <a:cs typeface="Meiryo UI" pitchFamily="50" charset="-128"/>
                        </a:rPr>
                        <a:t>　</a:t>
                      </a:r>
                    </a:p>
                    <a:p>
                      <a:pPr algn="ctr" fontAlgn="ctr"/>
                      <a:r>
                        <a:rPr lang="ja-JP" altLang="en-US" sz="105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000" b="1" i="0" u="none" strike="noStrike" dirty="0">
                          <a:solidFill>
                            <a:srgbClr val="000000"/>
                          </a:solidFill>
                          <a:latin typeface="Meiryo UI" pitchFamily="50" charset="-128"/>
                          <a:ea typeface="Meiryo UI" pitchFamily="50" charset="-128"/>
                          <a:cs typeface="Meiryo UI" pitchFamily="50" charset="-128"/>
                        </a:rPr>
                        <a:t>なにわ筋線</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kumimoji="1" lang="ja-JP" altLang="en-US"/>
                    </a:p>
                  </a:txBody>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12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24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29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34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42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45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44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42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42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42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41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extLst>
                  <a:ext uri="{0D108BD9-81ED-4DB2-BD59-A6C34878D82A}">
                    <a16:rowId xmlns:a16="http://schemas.microsoft.com/office/drawing/2014/main" xmlns="" val="10002"/>
                  </a:ext>
                </a:extLst>
              </a:tr>
              <a:tr h="189906">
                <a:tc vMerge="1">
                  <a:txBody>
                    <a:bodyPr/>
                    <a:lstStyle/>
                    <a:p>
                      <a:endParaRPr kumimoji="1" lang="ja-JP" altLang="en-US"/>
                    </a:p>
                  </a:txBody>
                  <a:tcPr/>
                </a:tc>
                <a:tc rowSpan="2">
                  <a:txBody>
                    <a:bodyPr/>
                    <a:lstStyle/>
                    <a:p>
                      <a:pPr algn="ctr" fontAlgn="ctr"/>
                      <a:r>
                        <a:rPr lang="ja-JP" altLang="en-US" sz="1050" b="0" i="0" u="none" strike="noStrike" dirty="0">
                          <a:solidFill>
                            <a:srgbClr val="000000"/>
                          </a:solidFill>
                          <a:latin typeface="Meiryo UI" pitchFamily="50" charset="-128"/>
                          <a:ea typeface="Meiryo UI" pitchFamily="50" charset="-128"/>
                          <a:cs typeface="Meiryo UI" pitchFamily="50" charset="-128"/>
                        </a:rPr>
                        <a:t>　</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latin typeface="Meiryo UI" pitchFamily="50" charset="-128"/>
                          <a:ea typeface="Meiryo UI" pitchFamily="50" charset="-128"/>
                          <a:cs typeface="Meiryo UI" pitchFamily="50" charset="-128"/>
                        </a:rPr>
                        <a:t>（参考）　起債発行額</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29</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57</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56</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57</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56</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111</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62</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42</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36</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29</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89906">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900" b="0" i="0" u="none" strike="noStrike" dirty="0">
                          <a:solidFill>
                            <a:srgbClr val="000000"/>
                          </a:solidFill>
                          <a:latin typeface="Meiryo UI" pitchFamily="50" charset="-128"/>
                          <a:ea typeface="Meiryo UI" pitchFamily="50" charset="-128"/>
                          <a:cs typeface="Meiryo UI" pitchFamily="50" charset="-128"/>
                        </a:rPr>
                        <a:t>（参考）　税等一般財源</a:t>
                      </a:r>
                      <a:endParaRPr lang="zh-TW" altLang="en-US" sz="9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bl>
          </a:graphicData>
        </a:graphic>
      </p:graphicFrame>
      <p:sp>
        <p:nvSpPr>
          <p:cNvPr id="10" name="正方形/長方形 9"/>
          <p:cNvSpPr/>
          <p:nvPr/>
        </p:nvSpPr>
        <p:spPr bwMode="auto">
          <a:xfrm>
            <a:off x="233896" y="845333"/>
            <a:ext cx="8640229" cy="288000"/>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85750" indent="-285750" fontAlgn="auto">
              <a:spcBef>
                <a:spcPts val="0"/>
              </a:spcBef>
              <a:spcAft>
                <a:spcPts val="0"/>
              </a:spcAft>
              <a:buFont typeface="Wingdings" panose="05000000000000000000" pitchFamily="2" charset="2"/>
              <a:buChar char="l"/>
              <a:defRPr/>
            </a:pPr>
            <a:r>
              <a:rPr lang="ja-JP" altLang="en-US" sz="1200" dirty="0">
                <a:solidFill>
                  <a:schemeClr val="tx1"/>
                </a:solidFill>
                <a:latin typeface="Meiryo UI" pitchFamily="50" charset="-128"/>
                <a:ea typeface="Meiryo UI" pitchFamily="50" charset="-128"/>
                <a:cs typeface="Meiryo UI" pitchFamily="50" charset="-128"/>
              </a:rPr>
              <a:t>「財政シミュレーション」と直近の事業スキームによる</a:t>
            </a:r>
            <a:r>
              <a:rPr lang="ja-JP" altLang="en-US" sz="1200" b="1" dirty="0">
                <a:solidFill>
                  <a:schemeClr val="tx1"/>
                </a:solidFill>
                <a:latin typeface="Meiryo UI" pitchFamily="50" charset="-128"/>
                <a:ea typeface="Meiryo UI" pitchFamily="50" charset="-128"/>
                <a:cs typeface="Meiryo UI" pitchFamily="50" charset="-128"/>
              </a:rPr>
              <a:t>負担額の</a:t>
            </a:r>
            <a:r>
              <a:rPr lang="ja-JP" altLang="en-US" sz="1200" b="1" dirty="0" smtClean="0">
                <a:solidFill>
                  <a:schemeClr val="tx1"/>
                </a:solidFill>
                <a:latin typeface="Meiryo UI" pitchFamily="50" charset="-128"/>
                <a:ea typeface="Meiryo UI" pitchFamily="50" charset="-128"/>
                <a:cs typeface="Meiryo UI" pitchFamily="50" charset="-128"/>
              </a:rPr>
              <a:t>差額</a:t>
            </a:r>
            <a:r>
              <a:rPr lang="en-US" altLang="ja-JP" sz="1000" dirty="0" smtClean="0">
                <a:solidFill>
                  <a:schemeClr val="tx1"/>
                </a:solidFill>
                <a:latin typeface="Meiryo UI" pitchFamily="50" charset="-128"/>
                <a:ea typeface="Meiryo UI" pitchFamily="50" charset="-128"/>
                <a:cs typeface="Meiryo UI" pitchFamily="50" charset="-128"/>
              </a:rPr>
              <a:t>※</a:t>
            </a:r>
            <a:r>
              <a:rPr lang="ja-JP" altLang="en-US" sz="1200" b="1" dirty="0" smtClean="0">
                <a:solidFill>
                  <a:schemeClr val="tx1"/>
                </a:solidFill>
                <a:latin typeface="Meiryo UI" pitchFamily="50" charset="-128"/>
                <a:ea typeface="Meiryo UI" pitchFamily="50" charset="-128"/>
                <a:cs typeface="Meiryo UI" pitchFamily="50" charset="-128"/>
              </a:rPr>
              <a:t>を</a:t>
            </a:r>
            <a:r>
              <a:rPr lang="ja-JP" altLang="en-US" sz="1200" b="1" dirty="0">
                <a:solidFill>
                  <a:schemeClr val="tx1"/>
                </a:solidFill>
                <a:latin typeface="Meiryo UI" pitchFamily="50" charset="-128"/>
                <a:ea typeface="Meiryo UI" pitchFamily="50" charset="-128"/>
                <a:cs typeface="Meiryo UI" pitchFamily="50" charset="-128"/>
              </a:rPr>
              <a:t>財政的影響額として算出</a:t>
            </a:r>
            <a:endParaRPr lang="en-US" altLang="ja-JP" sz="1200" b="1" dirty="0">
              <a:solidFill>
                <a:schemeClr val="tx1"/>
              </a:solidFill>
              <a:latin typeface="Meiryo UI" pitchFamily="50" charset="-128"/>
              <a:ea typeface="Meiryo UI" pitchFamily="50" charset="-128"/>
              <a:cs typeface="Meiryo UI" pitchFamily="50" charset="-128"/>
            </a:endParaRPr>
          </a:p>
        </p:txBody>
      </p:sp>
      <p:sp>
        <p:nvSpPr>
          <p:cNvPr id="4" name="テキスト ボックス 3"/>
          <p:cNvSpPr txBox="1"/>
          <p:nvPr/>
        </p:nvSpPr>
        <p:spPr>
          <a:xfrm>
            <a:off x="-15552" y="476672"/>
            <a:ext cx="4592924" cy="338554"/>
          </a:xfrm>
          <a:prstGeom prst="rect">
            <a:avLst/>
          </a:prstGeom>
          <a:noFill/>
        </p:spPr>
        <p:txBody>
          <a:bodyPr wrap="none" rtlCol="0">
            <a:spAutoFit/>
          </a:bodyPr>
          <a:lstStyle/>
          <a:p>
            <a:r>
              <a:rPr kumimoji="1" lang="ja-JP" altLang="en-US" sz="1600" b="1" dirty="0">
                <a:latin typeface="Meiryo UI" panose="020B0604030504040204" pitchFamily="50" charset="-128"/>
                <a:ea typeface="Meiryo UI" panose="020B0604030504040204" pitchFamily="50" charset="-128"/>
              </a:rPr>
              <a:t>◆　「財政シミュレーション」に含まれているプロジェクト</a:t>
            </a:r>
          </a:p>
        </p:txBody>
      </p:sp>
      <p:sp>
        <p:nvSpPr>
          <p:cNvPr id="11" name="正方形/長方形 10"/>
          <p:cNvSpPr/>
          <p:nvPr/>
        </p:nvSpPr>
        <p:spPr bwMode="auto">
          <a:xfrm>
            <a:off x="233896" y="3037408"/>
            <a:ext cx="8640229" cy="288000"/>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85750" indent="-285750" fontAlgn="auto">
              <a:spcBef>
                <a:spcPts val="0"/>
              </a:spcBef>
              <a:spcAft>
                <a:spcPts val="0"/>
              </a:spcAft>
              <a:buFont typeface="Wingdings" panose="05000000000000000000" pitchFamily="2" charset="2"/>
              <a:buChar char="l"/>
              <a:defRPr/>
            </a:pPr>
            <a:r>
              <a:rPr lang="ja-JP" altLang="en-US" sz="1200" dirty="0">
                <a:solidFill>
                  <a:schemeClr val="tx1"/>
                </a:solidFill>
                <a:latin typeface="Meiryo UI" pitchFamily="50" charset="-128"/>
                <a:ea typeface="Meiryo UI" pitchFamily="50" charset="-128"/>
                <a:cs typeface="Meiryo UI" pitchFamily="50" charset="-128"/>
              </a:rPr>
              <a:t>直近の事業スキームによる</a:t>
            </a:r>
            <a:r>
              <a:rPr lang="ja-JP" altLang="en-US" sz="1200" b="1" dirty="0">
                <a:solidFill>
                  <a:schemeClr val="tx1"/>
                </a:solidFill>
                <a:latin typeface="Meiryo UI" pitchFamily="50" charset="-128"/>
                <a:ea typeface="Meiryo UI" pitchFamily="50" charset="-128"/>
                <a:cs typeface="Meiryo UI" pitchFamily="50" charset="-128"/>
              </a:rPr>
              <a:t>負担額を財政的影響額として算出</a:t>
            </a:r>
            <a:endParaRPr lang="en-US" altLang="ja-JP" sz="1200" b="1" dirty="0">
              <a:solidFill>
                <a:schemeClr val="tx1"/>
              </a:solidFill>
              <a:latin typeface="Meiryo UI" pitchFamily="50" charset="-128"/>
              <a:ea typeface="Meiryo UI" pitchFamily="50" charset="-128"/>
              <a:cs typeface="Meiryo UI" pitchFamily="50" charset="-128"/>
            </a:endParaRPr>
          </a:p>
        </p:txBody>
      </p:sp>
      <p:sp>
        <p:nvSpPr>
          <p:cNvPr id="12" name="テキスト ボックス 11"/>
          <p:cNvSpPr txBox="1"/>
          <p:nvPr/>
        </p:nvSpPr>
        <p:spPr>
          <a:xfrm>
            <a:off x="-15552" y="2716855"/>
            <a:ext cx="4791696" cy="338554"/>
          </a:xfrm>
          <a:prstGeom prst="rect">
            <a:avLst/>
          </a:prstGeom>
          <a:noFill/>
        </p:spPr>
        <p:txBody>
          <a:bodyPr wrap="none" rtlCol="0">
            <a:spAutoFit/>
          </a:bodyPr>
          <a:lstStyle/>
          <a:p>
            <a:r>
              <a:rPr kumimoji="1" lang="ja-JP" altLang="en-US" sz="1600" b="1" dirty="0">
                <a:latin typeface="Meiryo UI" panose="020B0604030504040204" pitchFamily="50" charset="-128"/>
                <a:ea typeface="Meiryo UI" panose="020B0604030504040204" pitchFamily="50" charset="-128"/>
              </a:rPr>
              <a:t>◆　「財政シミュレーション」に含まれていないプロジェクト</a:t>
            </a:r>
          </a:p>
        </p:txBody>
      </p:sp>
      <p:sp>
        <p:nvSpPr>
          <p:cNvPr id="15" name="テキスト ボックス 14"/>
          <p:cNvSpPr txBox="1">
            <a:spLocks noChangeArrowheads="1"/>
          </p:cNvSpPr>
          <p:nvPr/>
        </p:nvSpPr>
        <p:spPr bwMode="auto">
          <a:xfrm>
            <a:off x="6969224" y="923020"/>
            <a:ext cx="1955264" cy="246221"/>
          </a:xfrm>
          <a:prstGeom prst="rect">
            <a:avLst/>
          </a:prstGeom>
          <a:noFill/>
          <a:ln w="9525">
            <a:noFill/>
            <a:miter lim="800000"/>
            <a:headEnd/>
            <a:tailEnd/>
          </a:ln>
        </p:spPr>
        <p:txBody>
          <a:bodyPr wrap="square">
            <a:spAutoFit/>
          </a:bodyPr>
          <a:lstStyle/>
          <a:p>
            <a:r>
              <a:rPr lang="en-US" altLang="ja-JP" sz="1000" dirty="0" smtClean="0">
                <a:latin typeface="Meiryo UI" pitchFamily="50" charset="-128"/>
                <a:ea typeface="Meiryo UI" pitchFamily="50" charset="-128"/>
                <a:cs typeface="Meiryo UI" pitchFamily="50" charset="-128"/>
              </a:rPr>
              <a:t>※ </a:t>
            </a:r>
            <a:r>
              <a:rPr lang="ja-JP" altLang="en-US" sz="1000" dirty="0" smtClean="0">
                <a:latin typeface="Meiryo UI" pitchFamily="50" charset="-128"/>
                <a:ea typeface="Meiryo UI" pitchFamily="50" charset="-128"/>
                <a:cs typeface="Meiryo UI" pitchFamily="50" charset="-128"/>
              </a:rPr>
              <a:t>内訳については、大プロ</a:t>
            </a:r>
            <a:r>
              <a:rPr lang="en-US" altLang="ja-JP" sz="1000" dirty="0" smtClean="0">
                <a:latin typeface="Meiryo UI" pitchFamily="50" charset="-128"/>
                <a:ea typeface="Meiryo UI" pitchFamily="50" charset="-128"/>
                <a:cs typeface="Meiryo UI" pitchFamily="50" charset="-128"/>
              </a:rPr>
              <a:t>-6</a:t>
            </a:r>
            <a:r>
              <a:rPr lang="ja-JP" altLang="en-US" sz="1000" b="0" dirty="0" smtClean="0">
                <a:latin typeface="Meiryo UI" pitchFamily="50" charset="-128"/>
                <a:ea typeface="Meiryo UI" pitchFamily="50" charset="-128"/>
                <a:cs typeface="Meiryo UI" pitchFamily="50" charset="-128"/>
              </a:rPr>
              <a:t>参照</a:t>
            </a:r>
            <a:endParaRPr lang="ja-JP" altLang="en-US" sz="1000" b="0" dirty="0">
              <a:latin typeface="Meiryo UI" pitchFamily="50" charset="-128"/>
              <a:ea typeface="Meiryo UI" pitchFamily="50" charset="-128"/>
              <a:cs typeface="Meiryo UI" pitchFamily="50" charset="-128"/>
            </a:endParaRPr>
          </a:p>
        </p:txBody>
      </p:sp>
      <p:sp>
        <p:nvSpPr>
          <p:cNvPr id="18" name="タイトル 1"/>
          <p:cNvSpPr txBox="1">
            <a:spLocks/>
          </p:cNvSpPr>
          <p:nvPr/>
        </p:nvSpPr>
        <p:spPr>
          <a:xfrm>
            <a:off x="0" y="4293096"/>
            <a:ext cx="9906000" cy="419100"/>
          </a:xfrm>
          <a:prstGeom prst="rect">
            <a:avLst/>
          </a:prstGeom>
        </p:spPr>
        <p:txBody>
          <a:bodyPr vert="horz" lIns="91440" tIns="45720" rIns="91440" bIns="45720" rtlCol="0" anchor="ctr">
            <a:normAutofit fontScale="90000"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smtClean="0">
                <a:latin typeface="HGP創英角ｺﾞｼｯｸUB" pitchFamily="50" charset="-128"/>
                <a:ea typeface="HGP創英角ｺﾞｼｯｸUB" pitchFamily="50" charset="-128"/>
              </a:rPr>
              <a:t>　</a:t>
            </a:r>
            <a:endParaRPr lang="ja-JP" altLang="en-US" sz="2400">
              <a:latin typeface="HGP創英角ｺﾞｼｯｸUB" pitchFamily="50" charset="-128"/>
              <a:ea typeface="HGP創英角ｺﾞｼｯｸUB"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85525312"/>
              </p:ext>
            </p:extLst>
          </p:nvPr>
        </p:nvGraphicFramePr>
        <p:xfrm>
          <a:off x="128464" y="4618925"/>
          <a:ext cx="9577065" cy="1736764"/>
        </p:xfrm>
        <a:graphic>
          <a:graphicData uri="http://schemas.openxmlformats.org/drawingml/2006/table">
            <a:tbl>
              <a:tblPr/>
              <a:tblGrid>
                <a:gridCol w="72008">
                  <a:extLst>
                    <a:ext uri="{9D8B030D-6E8A-4147-A177-3AD203B41FA5}">
                      <a16:colId xmlns:a16="http://schemas.microsoft.com/office/drawing/2014/main" xmlns="" val="20000"/>
                    </a:ext>
                  </a:extLst>
                </a:gridCol>
                <a:gridCol w="1944216">
                  <a:extLst>
                    <a:ext uri="{9D8B030D-6E8A-4147-A177-3AD203B41FA5}">
                      <a16:colId xmlns:a16="http://schemas.microsoft.com/office/drawing/2014/main" xmlns="" val="20001"/>
                    </a:ext>
                  </a:extLst>
                </a:gridCol>
                <a:gridCol w="397939">
                  <a:extLst>
                    <a:ext uri="{9D8B030D-6E8A-4147-A177-3AD203B41FA5}">
                      <a16:colId xmlns:a16="http://schemas.microsoft.com/office/drawing/2014/main" xmlns="" val="20002"/>
                    </a:ext>
                  </a:extLst>
                </a:gridCol>
                <a:gridCol w="397939">
                  <a:extLst>
                    <a:ext uri="{9D8B030D-6E8A-4147-A177-3AD203B41FA5}">
                      <a16:colId xmlns:a16="http://schemas.microsoft.com/office/drawing/2014/main" xmlns="" val="20003"/>
                    </a:ext>
                  </a:extLst>
                </a:gridCol>
                <a:gridCol w="397939">
                  <a:extLst>
                    <a:ext uri="{9D8B030D-6E8A-4147-A177-3AD203B41FA5}">
                      <a16:colId xmlns:a16="http://schemas.microsoft.com/office/drawing/2014/main" xmlns="" val="20004"/>
                    </a:ext>
                  </a:extLst>
                </a:gridCol>
                <a:gridCol w="397939">
                  <a:extLst>
                    <a:ext uri="{9D8B030D-6E8A-4147-A177-3AD203B41FA5}">
                      <a16:colId xmlns:a16="http://schemas.microsoft.com/office/drawing/2014/main" xmlns="" val="20005"/>
                    </a:ext>
                  </a:extLst>
                </a:gridCol>
                <a:gridCol w="397939">
                  <a:extLst>
                    <a:ext uri="{9D8B030D-6E8A-4147-A177-3AD203B41FA5}">
                      <a16:colId xmlns:a16="http://schemas.microsoft.com/office/drawing/2014/main" xmlns="" val="20006"/>
                    </a:ext>
                  </a:extLst>
                </a:gridCol>
                <a:gridCol w="397939">
                  <a:extLst>
                    <a:ext uri="{9D8B030D-6E8A-4147-A177-3AD203B41FA5}">
                      <a16:colId xmlns:a16="http://schemas.microsoft.com/office/drawing/2014/main" xmlns="" val="20007"/>
                    </a:ext>
                  </a:extLst>
                </a:gridCol>
                <a:gridCol w="397939">
                  <a:extLst>
                    <a:ext uri="{9D8B030D-6E8A-4147-A177-3AD203B41FA5}">
                      <a16:colId xmlns:a16="http://schemas.microsoft.com/office/drawing/2014/main" xmlns="" val="20008"/>
                    </a:ext>
                  </a:extLst>
                </a:gridCol>
                <a:gridCol w="397939">
                  <a:extLst>
                    <a:ext uri="{9D8B030D-6E8A-4147-A177-3AD203B41FA5}">
                      <a16:colId xmlns:a16="http://schemas.microsoft.com/office/drawing/2014/main" xmlns="" val="20009"/>
                    </a:ext>
                  </a:extLst>
                </a:gridCol>
                <a:gridCol w="397939">
                  <a:extLst>
                    <a:ext uri="{9D8B030D-6E8A-4147-A177-3AD203B41FA5}">
                      <a16:colId xmlns:a16="http://schemas.microsoft.com/office/drawing/2014/main" xmlns="" val="20010"/>
                    </a:ext>
                  </a:extLst>
                </a:gridCol>
                <a:gridCol w="397939">
                  <a:extLst>
                    <a:ext uri="{9D8B030D-6E8A-4147-A177-3AD203B41FA5}">
                      <a16:colId xmlns:a16="http://schemas.microsoft.com/office/drawing/2014/main" xmlns="" val="20011"/>
                    </a:ext>
                  </a:extLst>
                </a:gridCol>
                <a:gridCol w="397939">
                  <a:extLst>
                    <a:ext uri="{9D8B030D-6E8A-4147-A177-3AD203B41FA5}">
                      <a16:colId xmlns:a16="http://schemas.microsoft.com/office/drawing/2014/main" xmlns="" val="20012"/>
                    </a:ext>
                  </a:extLst>
                </a:gridCol>
                <a:gridCol w="397939">
                  <a:extLst>
                    <a:ext uri="{9D8B030D-6E8A-4147-A177-3AD203B41FA5}">
                      <a16:colId xmlns:a16="http://schemas.microsoft.com/office/drawing/2014/main" xmlns="" val="20013"/>
                    </a:ext>
                  </a:extLst>
                </a:gridCol>
                <a:gridCol w="397939">
                  <a:extLst>
                    <a:ext uri="{9D8B030D-6E8A-4147-A177-3AD203B41FA5}">
                      <a16:colId xmlns:a16="http://schemas.microsoft.com/office/drawing/2014/main" xmlns="" val="20014"/>
                    </a:ext>
                  </a:extLst>
                </a:gridCol>
                <a:gridCol w="397939">
                  <a:extLst>
                    <a:ext uri="{9D8B030D-6E8A-4147-A177-3AD203B41FA5}">
                      <a16:colId xmlns:a16="http://schemas.microsoft.com/office/drawing/2014/main" xmlns="" val="20015"/>
                    </a:ext>
                  </a:extLst>
                </a:gridCol>
                <a:gridCol w="397939">
                  <a:extLst>
                    <a:ext uri="{9D8B030D-6E8A-4147-A177-3AD203B41FA5}">
                      <a16:colId xmlns:a16="http://schemas.microsoft.com/office/drawing/2014/main" xmlns="" val="20016"/>
                    </a:ext>
                  </a:extLst>
                </a:gridCol>
                <a:gridCol w="397939">
                  <a:extLst>
                    <a:ext uri="{9D8B030D-6E8A-4147-A177-3AD203B41FA5}">
                      <a16:colId xmlns:a16="http://schemas.microsoft.com/office/drawing/2014/main" xmlns="" val="20017"/>
                    </a:ext>
                  </a:extLst>
                </a:gridCol>
                <a:gridCol w="397939">
                  <a:extLst>
                    <a:ext uri="{9D8B030D-6E8A-4147-A177-3AD203B41FA5}">
                      <a16:colId xmlns:a16="http://schemas.microsoft.com/office/drawing/2014/main" xmlns="" val="20018"/>
                    </a:ext>
                  </a:extLst>
                </a:gridCol>
                <a:gridCol w="397939">
                  <a:extLst>
                    <a:ext uri="{9D8B030D-6E8A-4147-A177-3AD203B41FA5}">
                      <a16:colId xmlns:a16="http://schemas.microsoft.com/office/drawing/2014/main" xmlns="" val="20019"/>
                    </a:ext>
                  </a:extLst>
                </a:gridCol>
                <a:gridCol w="397939">
                  <a:extLst>
                    <a:ext uri="{9D8B030D-6E8A-4147-A177-3AD203B41FA5}">
                      <a16:colId xmlns:a16="http://schemas.microsoft.com/office/drawing/2014/main" xmlns="" val="20020"/>
                    </a:ext>
                  </a:extLst>
                </a:gridCol>
              </a:tblGrid>
              <a:tr h="237340">
                <a:tc gridSpan="4">
                  <a:txBody>
                    <a:bodyPr/>
                    <a:lstStyle/>
                    <a:p>
                      <a:pPr algn="l" fontAlgn="ctr"/>
                      <a:endParaRPr lang="ja-JP" altLang="en-US" sz="105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83868">
                <a:tc gridSpan="2">
                  <a:txBody>
                    <a:bodyPr/>
                    <a:lstStyle/>
                    <a:p>
                      <a:pPr algn="ctr" fontAlgn="ctr"/>
                      <a:r>
                        <a:rPr lang="ja-JP" altLang="en-US" sz="1050" b="0" i="0" u="none" strike="noStrike" dirty="0">
                          <a:ln>
                            <a:solidFill>
                              <a:schemeClr val="bg1"/>
                            </a:solidFill>
                          </a:ln>
                          <a:solidFill>
                            <a:srgbClr val="000000"/>
                          </a:solidFill>
                          <a:latin typeface="Meiryo UI" pitchFamily="50" charset="-128"/>
                          <a:ea typeface="Meiryo UI" pitchFamily="50" charset="-128"/>
                          <a:cs typeface="Meiryo UI" pitchFamily="50"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endParaRPr kumimoji="1" lang="ja-JP" altLang="en-US"/>
                    </a:p>
                  </a:txBody>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３４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Ｈ４</a:t>
                      </a:r>
                      <a:r>
                        <a:rPr lang="ja-JP" altLang="en-US" sz="900" b="1" i="0" u="none" strike="noStrike" dirty="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xmlns="" val="10001"/>
                  </a:ext>
                </a:extLst>
              </a:tr>
              <a:tr h="429178">
                <a:tc gridSpan="2">
                  <a:txBody>
                    <a:bodyPr/>
                    <a:lstStyle/>
                    <a:p>
                      <a:pPr algn="l" fontAlgn="ctr"/>
                      <a:r>
                        <a:rPr lang="ja-JP" altLang="en-US" sz="1000" b="1" i="0" u="none" strike="noStrike" dirty="0">
                          <a:solidFill>
                            <a:srgbClr val="000000"/>
                          </a:solidFill>
                          <a:latin typeface="Meiryo UI" pitchFamily="50" charset="-128"/>
                          <a:ea typeface="Meiryo UI" pitchFamily="50" charset="-128"/>
                          <a:cs typeface="Meiryo UI" pitchFamily="50" charset="-128"/>
                        </a:rPr>
                        <a:t>財政的影響額　　計（あ）</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27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33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37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44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44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39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35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32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28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xmlns="" val="10002"/>
                  </a:ext>
                </a:extLst>
              </a:tr>
              <a:tr h="429178">
                <a:tc rowSpan="2">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000" b="1" i="0" u="none" strike="noStrike" dirty="0">
                          <a:solidFill>
                            <a:srgbClr val="000000"/>
                          </a:solidFill>
                          <a:latin typeface="Meiryo UI" pitchFamily="50" charset="-128"/>
                          <a:ea typeface="Meiryo UI" pitchFamily="50" charset="-128"/>
                          <a:cs typeface="Meiryo UI" pitchFamily="50" charset="-128"/>
                        </a:rPr>
                        <a:t>特別区設置までに大阪市で発行した起債（既発債）の償還費用のうち特別区負担分　</a:t>
                      </a:r>
                      <a:r>
                        <a:rPr lang="en-US" altLang="ja-JP" sz="900" b="0" i="0" u="none" strike="noStrike" dirty="0" smtClean="0">
                          <a:solidFill>
                            <a:srgbClr val="000000"/>
                          </a:solidFill>
                          <a:latin typeface="Meiryo UI" pitchFamily="50" charset="-128"/>
                          <a:ea typeface="Meiryo UI" pitchFamily="50" charset="-128"/>
                          <a:cs typeface="Meiryo UI" pitchFamily="50" charset="-128"/>
                        </a:rPr>
                        <a:t>※</a:t>
                      </a:r>
                      <a:r>
                        <a:rPr lang="ja-JP" altLang="en-US" sz="1000" b="1" i="0" u="none" strike="noStrike" dirty="0">
                          <a:solidFill>
                            <a:srgbClr val="000000"/>
                          </a:solidFill>
                          <a:latin typeface="Meiryo UI" pitchFamily="50" charset="-128"/>
                          <a:ea typeface="Meiryo UI" pitchFamily="50" charset="-128"/>
                          <a:cs typeface="Meiryo UI" pitchFamily="50" charset="-128"/>
                        </a:rPr>
                        <a:t>　（い）</a:t>
                      </a:r>
                      <a:endParaRPr lang="en-US" altLang="ja-JP" sz="1000" b="1"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000" b="1" i="0" u="none" strike="noStrike" dirty="0">
                          <a:solidFill>
                            <a:schemeClr val="tx1"/>
                          </a:solidFill>
                          <a:effectLst/>
                          <a:latin typeface="Meiryo UI" panose="020B0604030504040204" pitchFamily="50" charset="-128"/>
                          <a:ea typeface="Meiryo UI" panose="020B0604030504040204" pitchFamily="50" charset="-128"/>
                        </a:rPr>
                        <a:t>―</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000" b="1" i="0" u="none" strike="noStrike" dirty="0">
                          <a:solidFill>
                            <a:schemeClr val="tx1"/>
                          </a:solidFill>
                          <a:effectLst/>
                          <a:latin typeface="Meiryo UI" panose="020B0604030504040204" pitchFamily="50" charset="-128"/>
                          <a:ea typeface="Meiryo UI" panose="020B0604030504040204" pitchFamily="50" charset="-128"/>
                        </a:rPr>
                        <a:t>―</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000" b="1" i="0" u="none" strike="noStrike" dirty="0">
                          <a:solidFill>
                            <a:schemeClr val="tx1"/>
                          </a:solidFill>
                          <a:effectLst/>
                          <a:latin typeface="Meiryo UI" panose="020B0604030504040204" pitchFamily="50" charset="-128"/>
                          <a:ea typeface="Meiryo UI" panose="020B0604030504040204" pitchFamily="50" charset="-128"/>
                        </a:rPr>
                        <a:t>―</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000" b="1" i="0" u="none" strike="noStrike" dirty="0">
                          <a:solidFill>
                            <a:schemeClr val="tx1"/>
                          </a:solidFill>
                          <a:effectLst/>
                          <a:latin typeface="Meiryo UI" panose="020B0604030504040204" pitchFamily="50" charset="-128"/>
                          <a:ea typeface="Meiryo UI" panose="020B0604030504040204" pitchFamily="50" charset="-128"/>
                        </a:rPr>
                        <a:t>―</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3"/>
                  </a:ext>
                </a:extLst>
              </a:tr>
              <a:tr h="429178">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000" b="1" i="0" u="none" strike="noStrike" dirty="0">
                          <a:solidFill>
                            <a:srgbClr val="000000"/>
                          </a:solidFill>
                          <a:latin typeface="Meiryo UI" pitchFamily="50" charset="-128"/>
                          <a:ea typeface="Meiryo UI" pitchFamily="50" charset="-128"/>
                          <a:cs typeface="Meiryo UI" pitchFamily="50" charset="-128"/>
                        </a:rPr>
                        <a:t>上記（い）を除いた財政的影響額</a:t>
                      </a:r>
                      <a:endParaRPr lang="en-US" altLang="ja-JP" sz="1000" b="1" i="0" u="none" strike="noStrike" dirty="0">
                        <a:solidFill>
                          <a:srgbClr val="000000"/>
                        </a:solidFill>
                        <a:latin typeface="Meiryo UI" pitchFamily="50" charset="-128"/>
                        <a:ea typeface="Meiryo UI" pitchFamily="50" charset="-128"/>
                        <a:cs typeface="Meiryo UI" pitchFamily="50" charset="-128"/>
                      </a:endParaRPr>
                    </a:p>
                    <a:p>
                      <a:pPr algn="l" fontAlgn="ctr"/>
                      <a:r>
                        <a:rPr lang="ja-JP" altLang="en-US" sz="1000" b="1" i="0" u="none" strike="noStrike" dirty="0">
                          <a:solidFill>
                            <a:srgbClr val="000000"/>
                          </a:solidFill>
                          <a:latin typeface="Meiryo UI" pitchFamily="50" charset="-128"/>
                          <a:ea typeface="Meiryo UI" pitchFamily="50" charset="-128"/>
                          <a:cs typeface="Meiryo UI" pitchFamily="50" charset="-128"/>
                        </a:rPr>
                        <a:t>　（う）・・・（あ）－（い）</a:t>
                      </a:r>
                      <a:endParaRPr lang="en-US" altLang="ja-JP" sz="1000" b="1"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30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38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40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37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32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4"/>
                  </a:ext>
                </a:extLst>
              </a:tr>
            </a:tbl>
          </a:graphicData>
        </a:graphic>
      </p:graphicFrame>
      <p:sp>
        <p:nvSpPr>
          <p:cNvPr id="20" name="テキスト ボックス 19"/>
          <p:cNvSpPr txBox="1"/>
          <p:nvPr/>
        </p:nvSpPr>
        <p:spPr>
          <a:xfrm>
            <a:off x="202259" y="6355689"/>
            <a:ext cx="4323620" cy="215444"/>
          </a:xfrm>
          <a:prstGeom prst="rect">
            <a:avLst/>
          </a:prstGeom>
          <a:noFill/>
        </p:spPr>
        <p:txBody>
          <a:bodyPr wrap="none" rtlCol="0">
            <a:spAutoFit/>
          </a:bodyPr>
          <a:lstStyle/>
          <a:p>
            <a:r>
              <a:rPr kumimoji="1" lang="en-US" altLang="ja-JP" sz="800" dirty="0" smtClean="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H33</a:t>
            </a:r>
            <a:r>
              <a:rPr kumimoji="1" lang="ja-JP" altLang="en-US" sz="800" dirty="0">
                <a:latin typeface="Meiryo UI" panose="020B0604030504040204" pitchFamily="50" charset="-128"/>
                <a:ea typeface="Meiryo UI" panose="020B0604030504040204" pitchFamily="50" charset="-128"/>
              </a:rPr>
              <a:t>年度までの起債（既発債）に</a:t>
            </a:r>
            <a:r>
              <a:rPr kumimoji="1" lang="ja-JP" altLang="en-US" sz="800" dirty="0" smtClean="0">
                <a:latin typeface="Meiryo UI" panose="020B0604030504040204" pitchFamily="50" charset="-128"/>
                <a:ea typeface="Meiryo UI" panose="020B0604030504040204" pitchFamily="50" charset="-128"/>
              </a:rPr>
              <a:t>係る償還</a:t>
            </a:r>
            <a:r>
              <a:rPr kumimoji="1" lang="ja-JP" altLang="en-US" sz="800" dirty="0">
                <a:latin typeface="Meiryo UI" panose="020B0604030504040204" pitchFamily="50" charset="-128"/>
                <a:ea typeface="Meiryo UI" panose="020B0604030504040204" pitchFamily="50" charset="-128"/>
              </a:rPr>
              <a:t>費用（元利償還金）</a:t>
            </a:r>
            <a:r>
              <a:rPr kumimoji="1" lang="en-US" altLang="ja-JP" sz="800" dirty="0">
                <a:latin typeface="Meiryo UI" panose="020B0604030504040204" pitchFamily="50" charset="-128"/>
                <a:ea typeface="Meiryo UI" panose="020B0604030504040204" pitchFamily="50" charset="-128"/>
              </a:rPr>
              <a:t>×72%</a:t>
            </a:r>
            <a:r>
              <a:rPr kumimoji="1" lang="ja-JP" altLang="en-US" sz="800" dirty="0">
                <a:latin typeface="Meiryo UI" panose="020B0604030504040204" pitchFamily="50" charset="-128"/>
                <a:ea typeface="Meiryo UI" panose="020B0604030504040204" pitchFamily="50" charset="-128"/>
              </a:rPr>
              <a:t>（特別区負担割合）</a:t>
            </a:r>
          </a:p>
        </p:txBody>
      </p:sp>
      <p:sp>
        <p:nvSpPr>
          <p:cNvPr id="21" name="二等辺三角形 20"/>
          <p:cNvSpPr/>
          <p:nvPr/>
        </p:nvSpPr>
        <p:spPr>
          <a:xfrm flipV="1">
            <a:off x="4088904" y="4365104"/>
            <a:ext cx="1728192" cy="315892"/>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大プロ</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357432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257886" y="6251963"/>
            <a:ext cx="7484741" cy="215444"/>
          </a:xfrm>
          <a:prstGeom prst="rect">
            <a:avLst/>
          </a:prstGeom>
          <a:noFill/>
        </p:spPr>
        <p:txBody>
          <a:bodyPr wrap="none" rtlCol="0">
            <a:spAutoFit/>
          </a:bodyPr>
          <a:lstStyle/>
          <a:p>
            <a:r>
              <a:rPr kumimoji="1" lang="ja-JP" altLang="en-US" sz="800" dirty="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　ケース１：市税等収入増加分は、</a:t>
            </a:r>
            <a:r>
              <a:rPr kumimoji="1" lang="en-US" altLang="ja-JP" sz="800" dirty="0">
                <a:latin typeface="Meiryo UI" panose="020B0604030504040204" pitchFamily="50" charset="-128"/>
                <a:ea typeface="Meiryo UI" panose="020B0604030504040204" pitchFamily="50" charset="-128"/>
              </a:rPr>
              <a:t>100%</a:t>
            </a:r>
            <a:r>
              <a:rPr kumimoji="1" lang="ja-JP" altLang="en-US" sz="800" dirty="0">
                <a:latin typeface="Meiryo UI" panose="020B0604030504040204" pitchFamily="50" charset="-128"/>
                <a:ea typeface="Meiryo UI" panose="020B0604030504040204" pitchFamily="50" charset="-128"/>
              </a:rPr>
              <a:t>地方交付税の減少に</a:t>
            </a:r>
            <a:r>
              <a:rPr kumimoji="1" lang="ja-JP" altLang="en-US" sz="800" dirty="0" smtClean="0">
                <a:latin typeface="Meiryo UI" panose="020B0604030504040204" pitchFamily="50" charset="-128"/>
                <a:ea typeface="Meiryo UI" panose="020B0604030504040204" pitchFamily="50" charset="-128"/>
              </a:rPr>
              <a:t>反映</a:t>
            </a:r>
            <a:r>
              <a:rPr lang="ja-JP" altLang="en-US" sz="800" dirty="0">
                <a:latin typeface="Meiryo UI" panose="020B0604030504040204" pitchFamily="50" charset="-128"/>
                <a:ea typeface="Meiryo UI" panose="020B0604030504040204" pitchFamily="50" charset="-128"/>
              </a:rPr>
              <a:t>　　　 ケース２：市税等収入増加分のうち、</a:t>
            </a:r>
            <a:r>
              <a:rPr lang="en-US" altLang="ja-JP" sz="800" dirty="0">
                <a:latin typeface="Meiryo UI" panose="020B0604030504040204" pitchFamily="50" charset="-128"/>
                <a:ea typeface="Meiryo UI" panose="020B0604030504040204" pitchFamily="50" charset="-128"/>
              </a:rPr>
              <a:t>75%</a:t>
            </a:r>
            <a:r>
              <a:rPr lang="ja-JP" altLang="en-US" sz="800" dirty="0">
                <a:latin typeface="Meiryo UI" panose="020B0604030504040204" pitchFamily="50" charset="-128"/>
                <a:ea typeface="Meiryo UI" panose="020B0604030504040204" pitchFamily="50" charset="-128"/>
              </a:rPr>
              <a:t>が地方交付税の減少に反映され、</a:t>
            </a:r>
            <a:r>
              <a:rPr lang="en-US" altLang="ja-JP" sz="800" dirty="0">
                <a:latin typeface="Meiryo UI" panose="020B0604030504040204" pitchFamily="50" charset="-128"/>
                <a:ea typeface="Meiryo UI" panose="020B0604030504040204" pitchFamily="50" charset="-128"/>
              </a:rPr>
              <a:t>25%</a:t>
            </a:r>
            <a:r>
              <a:rPr lang="ja-JP" altLang="en-US" sz="800" dirty="0">
                <a:latin typeface="Meiryo UI" panose="020B0604030504040204" pitchFamily="50" charset="-128"/>
                <a:ea typeface="Meiryo UI" panose="020B0604030504040204" pitchFamily="50" charset="-128"/>
              </a:rPr>
              <a:t>が収支に寄与</a:t>
            </a:r>
            <a:endParaRPr kumimoji="1" lang="ja-JP" altLang="en-US" sz="800" dirty="0">
              <a:latin typeface="Meiryo UI" panose="020B0604030504040204" pitchFamily="50" charset="-128"/>
              <a:ea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4063198585"/>
              </p:ext>
            </p:extLst>
          </p:nvPr>
        </p:nvGraphicFramePr>
        <p:xfrm>
          <a:off x="281140" y="2527569"/>
          <a:ext cx="9477443" cy="1123692"/>
        </p:xfrm>
        <a:graphic>
          <a:graphicData uri="http://schemas.openxmlformats.org/drawingml/2006/table">
            <a:tbl>
              <a:tblPr/>
              <a:tblGrid>
                <a:gridCol w="2174834">
                  <a:extLst>
                    <a:ext uri="{9D8B030D-6E8A-4147-A177-3AD203B41FA5}">
                      <a16:colId xmlns:a16="http://schemas.microsoft.com/office/drawing/2014/main" xmlns="" val="20000"/>
                    </a:ext>
                  </a:extLst>
                </a:gridCol>
                <a:gridCol w="1296144">
                  <a:extLst>
                    <a:ext uri="{9D8B030D-6E8A-4147-A177-3AD203B41FA5}">
                      <a16:colId xmlns:a16="http://schemas.microsoft.com/office/drawing/2014/main" xmlns="" val="20001"/>
                    </a:ext>
                  </a:extLst>
                </a:gridCol>
                <a:gridCol w="400431">
                  <a:extLst>
                    <a:ext uri="{9D8B030D-6E8A-4147-A177-3AD203B41FA5}">
                      <a16:colId xmlns:a16="http://schemas.microsoft.com/office/drawing/2014/main" xmlns="" val="20002"/>
                    </a:ext>
                  </a:extLst>
                </a:gridCol>
                <a:gridCol w="400431">
                  <a:extLst>
                    <a:ext uri="{9D8B030D-6E8A-4147-A177-3AD203B41FA5}">
                      <a16:colId xmlns:a16="http://schemas.microsoft.com/office/drawing/2014/main" xmlns="" val="20003"/>
                    </a:ext>
                  </a:extLst>
                </a:gridCol>
                <a:gridCol w="400431">
                  <a:extLst>
                    <a:ext uri="{9D8B030D-6E8A-4147-A177-3AD203B41FA5}">
                      <a16:colId xmlns:a16="http://schemas.microsoft.com/office/drawing/2014/main" xmlns="" val="20004"/>
                    </a:ext>
                  </a:extLst>
                </a:gridCol>
                <a:gridCol w="400431">
                  <a:extLst>
                    <a:ext uri="{9D8B030D-6E8A-4147-A177-3AD203B41FA5}">
                      <a16:colId xmlns:a16="http://schemas.microsoft.com/office/drawing/2014/main" xmlns="" val="20005"/>
                    </a:ext>
                  </a:extLst>
                </a:gridCol>
                <a:gridCol w="400431">
                  <a:extLst>
                    <a:ext uri="{9D8B030D-6E8A-4147-A177-3AD203B41FA5}">
                      <a16:colId xmlns:a16="http://schemas.microsoft.com/office/drawing/2014/main" xmlns="" val="20006"/>
                    </a:ext>
                  </a:extLst>
                </a:gridCol>
                <a:gridCol w="400431">
                  <a:extLst>
                    <a:ext uri="{9D8B030D-6E8A-4147-A177-3AD203B41FA5}">
                      <a16:colId xmlns:a16="http://schemas.microsoft.com/office/drawing/2014/main" xmlns="" val="20007"/>
                    </a:ext>
                  </a:extLst>
                </a:gridCol>
                <a:gridCol w="400431">
                  <a:extLst>
                    <a:ext uri="{9D8B030D-6E8A-4147-A177-3AD203B41FA5}">
                      <a16:colId xmlns:a16="http://schemas.microsoft.com/office/drawing/2014/main" xmlns="" val="20008"/>
                    </a:ext>
                  </a:extLst>
                </a:gridCol>
                <a:gridCol w="400431">
                  <a:extLst>
                    <a:ext uri="{9D8B030D-6E8A-4147-A177-3AD203B41FA5}">
                      <a16:colId xmlns:a16="http://schemas.microsoft.com/office/drawing/2014/main" xmlns="" val="20009"/>
                    </a:ext>
                  </a:extLst>
                </a:gridCol>
                <a:gridCol w="400431">
                  <a:extLst>
                    <a:ext uri="{9D8B030D-6E8A-4147-A177-3AD203B41FA5}">
                      <a16:colId xmlns:a16="http://schemas.microsoft.com/office/drawing/2014/main" xmlns="" val="20010"/>
                    </a:ext>
                  </a:extLst>
                </a:gridCol>
                <a:gridCol w="400431">
                  <a:extLst>
                    <a:ext uri="{9D8B030D-6E8A-4147-A177-3AD203B41FA5}">
                      <a16:colId xmlns:a16="http://schemas.microsoft.com/office/drawing/2014/main" xmlns="" val="20011"/>
                    </a:ext>
                  </a:extLst>
                </a:gridCol>
                <a:gridCol w="400431">
                  <a:extLst>
                    <a:ext uri="{9D8B030D-6E8A-4147-A177-3AD203B41FA5}">
                      <a16:colId xmlns:a16="http://schemas.microsoft.com/office/drawing/2014/main" xmlns="" val="20012"/>
                    </a:ext>
                  </a:extLst>
                </a:gridCol>
                <a:gridCol w="400431">
                  <a:extLst>
                    <a:ext uri="{9D8B030D-6E8A-4147-A177-3AD203B41FA5}">
                      <a16:colId xmlns:a16="http://schemas.microsoft.com/office/drawing/2014/main" xmlns="" val="20013"/>
                    </a:ext>
                  </a:extLst>
                </a:gridCol>
                <a:gridCol w="400431">
                  <a:extLst>
                    <a:ext uri="{9D8B030D-6E8A-4147-A177-3AD203B41FA5}">
                      <a16:colId xmlns:a16="http://schemas.microsoft.com/office/drawing/2014/main" xmlns="" val="20014"/>
                    </a:ext>
                  </a:extLst>
                </a:gridCol>
                <a:gridCol w="400431">
                  <a:extLst>
                    <a:ext uri="{9D8B030D-6E8A-4147-A177-3AD203B41FA5}">
                      <a16:colId xmlns:a16="http://schemas.microsoft.com/office/drawing/2014/main" xmlns="" val="20015"/>
                    </a:ext>
                  </a:extLst>
                </a:gridCol>
                <a:gridCol w="400431">
                  <a:extLst>
                    <a:ext uri="{9D8B030D-6E8A-4147-A177-3AD203B41FA5}">
                      <a16:colId xmlns:a16="http://schemas.microsoft.com/office/drawing/2014/main" xmlns="" val="20016"/>
                    </a:ext>
                  </a:extLst>
                </a:gridCol>
              </a:tblGrid>
              <a:tr h="280923">
                <a:tc gridSpan="17">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rgbClr val="000000"/>
                          </a:solidFill>
                          <a:latin typeface="Meiryo UI" pitchFamily="50" charset="-128"/>
                          <a:ea typeface="Meiryo UI" pitchFamily="50" charset="-128"/>
                          <a:cs typeface="Meiryo UI" pitchFamily="50" charset="-128"/>
                        </a:rPr>
                        <a:t>　</a:t>
                      </a:r>
                      <a:r>
                        <a:rPr lang="ja-JP" altLang="en-US" sz="1050" b="1" i="0" u="none" strike="noStrike" dirty="0" smtClean="0">
                          <a:solidFill>
                            <a:srgbClr val="000000"/>
                          </a:solidFill>
                          <a:latin typeface="Meiryo UI" pitchFamily="50" charset="-128"/>
                          <a:ea typeface="Meiryo UI" pitchFamily="50" charset="-128"/>
                          <a:cs typeface="Meiryo UI" pitchFamily="50" charset="-128"/>
                        </a:rPr>
                        <a:t>（う）と</a:t>
                      </a:r>
                      <a:r>
                        <a:rPr lang="ja-JP" altLang="en-US" sz="1050" b="1" i="0" u="none" strike="noStrike" dirty="0">
                          <a:solidFill>
                            <a:srgbClr val="000000"/>
                          </a:solidFill>
                          <a:latin typeface="Meiryo UI" pitchFamily="50" charset="-128"/>
                          <a:ea typeface="Meiryo UI" pitchFamily="50" charset="-128"/>
                          <a:cs typeface="Meiryo UI" pitchFamily="50" charset="-128"/>
                        </a:rPr>
                        <a:t>「財政シミュレーション」における大阪府</a:t>
                      </a:r>
                      <a:r>
                        <a:rPr lang="ja-JP" altLang="en-US" sz="1050" b="1" i="0" u="none" strike="noStrike" dirty="0" smtClean="0">
                          <a:solidFill>
                            <a:srgbClr val="000000"/>
                          </a:solidFill>
                          <a:latin typeface="Meiryo UI" pitchFamily="50" charset="-128"/>
                          <a:ea typeface="Meiryo UI" pitchFamily="50" charset="-128"/>
                          <a:cs typeface="Meiryo UI" pitchFamily="50" charset="-128"/>
                        </a:rPr>
                        <a:t>収支 試案Ｂ</a:t>
                      </a:r>
                      <a:r>
                        <a:rPr lang="en-US" altLang="ja-JP" sz="1050" b="1" i="0" u="none" strike="noStrike" dirty="0" smtClean="0">
                          <a:solidFill>
                            <a:srgbClr val="000000"/>
                          </a:solidFill>
                          <a:latin typeface="Meiryo UI" pitchFamily="50" charset="-128"/>
                          <a:ea typeface="Meiryo UI" pitchFamily="50" charset="-128"/>
                          <a:cs typeface="Meiryo UI" pitchFamily="50" charset="-128"/>
                        </a:rPr>
                        <a:t>(4</a:t>
                      </a:r>
                      <a:r>
                        <a:rPr lang="ja-JP" altLang="en-US" sz="1050" b="1" i="0" u="none" strike="noStrike" dirty="0">
                          <a:solidFill>
                            <a:srgbClr val="000000"/>
                          </a:solidFill>
                          <a:latin typeface="Meiryo UI" pitchFamily="50" charset="-128"/>
                          <a:ea typeface="Meiryo UI" pitchFamily="50" charset="-128"/>
                          <a:cs typeface="Meiryo UI" pitchFamily="50" charset="-128"/>
                        </a:rPr>
                        <a:t>区Ｂ</a:t>
                      </a:r>
                      <a:r>
                        <a:rPr lang="ja-JP" altLang="en-US" sz="1050" b="1" i="0" u="none" strike="noStrike" dirty="0" smtClean="0">
                          <a:solidFill>
                            <a:srgbClr val="000000"/>
                          </a:solidFill>
                          <a:latin typeface="Meiryo UI" pitchFamily="50" charset="-128"/>
                          <a:ea typeface="Meiryo UI" pitchFamily="50" charset="-128"/>
                          <a:cs typeface="Meiryo UI" pitchFamily="50" charset="-128"/>
                        </a:rPr>
                        <a:t>案</a:t>
                      </a:r>
                      <a:r>
                        <a:rPr lang="en-US" altLang="ja-JP" sz="1050" b="1" i="0" u="none" strike="noStrike" dirty="0" smtClean="0">
                          <a:solidFill>
                            <a:srgbClr val="000000"/>
                          </a:solidFill>
                          <a:latin typeface="Meiryo UI" pitchFamily="50" charset="-128"/>
                          <a:ea typeface="Meiryo UI" pitchFamily="50" charset="-128"/>
                          <a:cs typeface="Meiryo UI" pitchFamily="50" charset="-128"/>
                        </a:rPr>
                        <a:t>)</a:t>
                      </a:r>
                      <a:r>
                        <a:rPr lang="ja-JP" altLang="en-US" sz="1050" b="1" i="0" u="none" strike="noStrike" dirty="0" smtClean="0">
                          <a:solidFill>
                            <a:srgbClr val="000000"/>
                          </a:solidFill>
                          <a:latin typeface="Meiryo UI" pitchFamily="50" charset="-128"/>
                          <a:ea typeface="Meiryo UI" pitchFamily="50" charset="-128"/>
                          <a:cs typeface="Meiryo UI" pitchFamily="50" charset="-128"/>
                        </a:rPr>
                        <a:t>と</a:t>
                      </a:r>
                      <a:r>
                        <a:rPr lang="ja-JP" altLang="en-US" sz="1050" b="1" i="0" u="none" strike="noStrike" dirty="0">
                          <a:solidFill>
                            <a:srgbClr val="000000"/>
                          </a:solidFill>
                          <a:latin typeface="Meiryo UI" pitchFamily="50" charset="-128"/>
                          <a:ea typeface="Meiryo UI" pitchFamily="50" charset="-128"/>
                          <a:cs typeface="Meiryo UI" pitchFamily="50" charset="-128"/>
                        </a:rPr>
                        <a:t>の</a:t>
                      </a:r>
                      <a:r>
                        <a:rPr lang="ja-JP" altLang="en-US" sz="1050" b="1" i="0" u="none" strike="noStrike" dirty="0" smtClean="0">
                          <a:solidFill>
                            <a:srgbClr val="000000"/>
                          </a:solidFill>
                          <a:latin typeface="Meiryo UI" pitchFamily="50" charset="-128"/>
                          <a:ea typeface="Meiryo UI" pitchFamily="50" charset="-128"/>
                          <a:cs typeface="Meiryo UI" pitchFamily="50" charset="-128"/>
                        </a:rPr>
                        <a:t>比較　　　　　　　　　　　　　　　　　　　　　　　　　　　　　　　　　　　　　　　</a:t>
                      </a:r>
                      <a:r>
                        <a:rPr lang="ja-JP" altLang="en-US" sz="1050" b="1" i="0" u="none" strike="noStrike" baseline="0" dirty="0" smtClean="0">
                          <a:solidFill>
                            <a:srgbClr val="000000"/>
                          </a:solidFill>
                          <a:latin typeface="Meiryo UI" pitchFamily="50" charset="-128"/>
                          <a:ea typeface="Meiryo UI" pitchFamily="50" charset="-128"/>
                          <a:cs typeface="Meiryo UI" pitchFamily="50" charset="-128"/>
                        </a:rPr>
                        <a:t> </a:t>
                      </a:r>
                      <a:r>
                        <a:rPr lang="ja-JP" altLang="en-US" sz="1050" b="0" i="0" u="none" strike="noStrike" dirty="0">
                          <a:solidFill>
                            <a:srgbClr val="000000"/>
                          </a:solidFill>
                          <a:latin typeface="Meiryo UI" pitchFamily="50" charset="-128"/>
                          <a:ea typeface="Meiryo UI" pitchFamily="50" charset="-128"/>
                          <a:cs typeface="Meiryo UI" pitchFamily="50" charset="-128"/>
                        </a:rPr>
                        <a:t>　　　　　　　　　　</a:t>
                      </a:r>
                      <a:r>
                        <a:rPr lang="ja-JP" altLang="en-US" sz="1050" b="0" i="0" u="none" strike="noStrike" dirty="0" smtClean="0">
                          <a:solidFill>
                            <a:srgbClr val="000000"/>
                          </a:solidFill>
                          <a:latin typeface="Meiryo UI" pitchFamily="50" charset="-128"/>
                          <a:ea typeface="Meiryo UI" pitchFamily="50" charset="-128"/>
                          <a:cs typeface="Meiryo UI" pitchFamily="50" charset="-128"/>
                        </a:rPr>
                        <a:t>　（</a:t>
                      </a:r>
                      <a:r>
                        <a:rPr lang="ja-JP" altLang="en-US" sz="1050" b="0" i="0" u="none" strike="noStrike" dirty="0">
                          <a:solidFill>
                            <a:srgbClr val="000000"/>
                          </a:solidFill>
                          <a:latin typeface="Meiryo UI" pitchFamily="50" charset="-128"/>
                          <a:ea typeface="Meiryo UI" pitchFamily="50" charset="-128"/>
                          <a:cs typeface="Meiryo UI" pitchFamily="50" charset="-128"/>
                        </a:rPr>
                        <a:t>億円）</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12700" cap="flat" cmpd="sng" algn="ctr">
                      <a:noFill/>
                      <a:prstDash val="solid"/>
                      <a:round/>
                      <a:headEnd type="none" w="med" len="med"/>
                      <a:tailEnd type="none" w="med" len="med"/>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280923">
                <a:tc gridSpan="2">
                  <a:txBody>
                    <a:bodyPr/>
                    <a:lstStyle/>
                    <a:p>
                      <a:pPr algn="ctr" fontAlgn="ctr"/>
                      <a:r>
                        <a:rPr lang="ja-JP" altLang="en-US" sz="1050" b="0" i="0" u="none" strike="noStrike" dirty="0">
                          <a:ln>
                            <a:solidFill>
                              <a:schemeClr val="bg1"/>
                            </a:solidFill>
                          </a:ln>
                          <a:solidFill>
                            <a:srgbClr val="000000"/>
                          </a:solidFill>
                          <a:latin typeface="Meiryo UI" pitchFamily="50" charset="-128"/>
                          <a:ea typeface="Meiryo UI" pitchFamily="50" charset="-128"/>
                          <a:cs typeface="Meiryo UI" pitchFamily="50" charset="-128"/>
                        </a:rPr>
                        <a:t>　</a:t>
                      </a: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３４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Ｈ４</a:t>
                      </a:r>
                      <a:r>
                        <a:rPr lang="ja-JP" altLang="en-US" sz="900" b="1" i="0" u="none" strike="noStrike" dirty="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xmlns="" val="10001"/>
                  </a:ext>
                </a:extLst>
              </a:tr>
              <a:tr h="280923">
                <a:tc rowSpan="2">
                  <a:txBody>
                    <a:bodyPr/>
                    <a:lstStyle/>
                    <a:p>
                      <a:r>
                        <a:rPr lang="ja-JP" altLang="en-US" sz="900" b="1" dirty="0">
                          <a:latin typeface="Meiryo UI" panose="020B0604030504040204" pitchFamily="50" charset="-128"/>
                          <a:ea typeface="Meiryo UI" panose="020B0604030504040204" pitchFamily="50" charset="-128"/>
                        </a:rPr>
                        <a:t>（参考）</a:t>
                      </a:r>
                      <a:endParaRPr lang="en-US" altLang="ja-JP" sz="900" b="1" dirty="0">
                        <a:latin typeface="Meiryo UI" panose="020B0604030504040204" pitchFamily="50" charset="-128"/>
                        <a:ea typeface="Meiryo UI" panose="020B0604030504040204" pitchFamily="50" charset="-128"/>
                      </a:endParaRPr>
                    </a:p>
                    <a:p>
                      <a:r>
                        <a:rPr lang="ja-JP" altLang="en-US" sz="900" b="0" dirty="0">
                          <a:latin typeface="Meiryo UI" panose="020B0604030504040204" pitchFamily="50" charset="-128"/>
                          <a:ea typeface="Meiryo UI" panose="020B0604030504040204" pitchFamily="50" charset="-128"/>
                        </a:rPr>
                        <a:t>　「財政シミュレーション」における</a:t>
                      </a:r>
                      <a:endParaRPr lang="en-US" altLang="ja-JP" sz="900" b="0" dirty="0">
                        <a:latin typeface="Meiryo UI" panose="020B0604030504040204" pitchFamily="50" charset="-128"/>
                        <a:ea typeface="Meiryo UI" panose="020B0604030504040204" pitchFamily="50" charset="-128"/>
                      </a:endParaRPr>
                    </a:p>
                    <a:p>
                      <a:r>
                        <a:rPr lang="ja-JP" altLang="en-US" sz="900" b="0" dirty="0">
                          <a:latin typeface="Meiryo UI" panose="020B0604030504040204" pitchFamily="50" charset="-128"/>
                          <a:ea typeface="Meiryo UI" panose="020B0604030504040204" pitchFamily="50" charset="-128"/>
                        </a:rPr>
                        <a:t>　　大阪府の各年度</a:t>
                      </a:r>
                      <a:r>
                        <a:rPr lang="ja-JP" altLang="en-US" sz="900" b="0" dirty="0" smtClean="0">
                          <a:latin typeface="Meiryo UI" panose="020B0604030504040204" pitchFamily="50" charset="-128"/>
                          <a:ea typeface="Meiryo UI" panose="020B0604030504040204" pitchFamily="50" charset="-128"/>
                        </a:rPr>
                        <a:t>収支 試案Ｂ</a:t>
                      </a:r>
                      <a:r>
                        <a:rPr lang="en-US" altLang="ja-JP" sz="900" b="0" dirty="0" smtClean="0">
                          <a:latin typeface="Meiryo UI" panose="020B0604030504040204" pitchFamily="50" charset="-128"/>
                          <a:ea typeface="Meiryo UI" panose="020B0604030504040204" pitchFamily="50" charset="-128"/>
                        </a:rPr>
                        <a:t>(</a:t>
                      </a:r>
                      <a:r>
                        <a:rPr lang="ja-JP" altLang="en-US" sz="900" b="0" dirty="0" smtClean="0">
                          <a:latin typeface="Meiryo UI" panose="020B0604030504040204" pitchFamily="50" charset="-128"/>
                          <a:ea typeface="Meiryo UI" panose="020B0604030504040204" pitchFamily="50" charset="-128"/>
                        </a:rPr>
                        <a:t>４区</a:t>
                      </a:r>
                      <a:r>
                        <a:rPr lang="ja-JP" altLang="en-US" sz="900" b="0" dirty="0">
                          <a:latin typeface="Meiryo UI" panose="020B0604030504040204" pitchFamily="50" charset="-128"/>
                          <a:ea typeface="Meiryo UI" panose="020B0604030504040204" pitchFamily="50" charset="-128"/>
                        </a:rPr>
                        <a:t>Ｂ</a:t>
                      </a:r>
                      <a:r>
                        <a:rPr lang="ja-JP" altLang="en-US" sz="900" b="0" dirty="0" smtClean="0">
                          <a:latin typeface="Meiryo UI" panose="020B0604030504040204" pitchFamily="50" charset="-128"/>
                          <a:ea typeface="Meiryo UI" panose="020B0604030504040204" pitchFamily="50" charset="-128"/>
                        </a:rPr>
                        <a:t>案</a:t>
                      </a:r>
                      <a:r>
                        <a:rPr lang="en-US" altLang="ja-JP" sz="900" b="0" dirty="0" smtClean="0">
                          <a:latin typeface="Meiryo UI" panose="020B0604030504040204" pitchFamily="50" charset="-128"/>
                          <a:ea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ケース１</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2"/>
                  </a:ext>
                </a:extLst>
              </a:tr>
              <a:tr h="280923">
                <a:tc vMerge="1">
                  <a:txBody>
                    <a:bodyPr/>
                    <a:lstStyle/>
                    <a:p>
                      <a:pPr algn="r" fontAlgn="ctr"/>
                      <a:endParaRPr lang="en-US" altLang="ja-JP" sz="1100" b="1" i="0" u="none" strike="noStrike" dirty="0">
                        <a:solidFill>
                          <a:srgbClr val="000000"/>
                        </a:solidFill>
                        <a:effectLst/>
                        <a:latin typeface="Meiryo UI" panose="020B0604030504040204" pitchFamily="50" charset="-128"/>
                        <a:ea typeface="Meiryo UI" panose="020B0604030504040204"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ケース２</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3"/>
                  </a:ext>
                </a:extLst>
              </a:tr>
            </a:tbl>
          </a:graphicData>
        </a:graphic>
      </p:graphicFrame>
      <p:sp>
        <p:nvSpPr>
          <p:cNvPr id="11" name="正方形/長方形 10"/>
          <p:cNvSpPr/>
          <p:nvPr/>
        </p:nvSpPr>
        <p:spPr bwMode="auto">
          <a:xfrm>
            <a:off x="257886" y="456044"/>
            <a:ext cx="9483646" cy="2019810"/>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noAutofit/>
          </a:bodyPr>
          <a:lstStyle/>
          <a:p>
            <a:pPr fontAlgn="auto">
              <a:spcBef>
                <a:spcPts val="0"/>
              </a:spcBef>
              <a:spcAft>
                <a:spcPts val="0"/>
              </a:spcAft>
              <a:defRPr/>
            </a:pPr>
            <a:r>
              <a:rPr lang="ja-JP" altLang="en-US" sz="1600" b="1" dirty="0" smtClean="0">
                <a:solidFill>
                  <a:schemeClr val="tx1"/>
                </a:solidFill>
                <a:latin typeface="Meiryo UI" pitchFamily="50" charset="-128"/>
                <a:ea typeface="Meiryo UI" pitchFamily="50" charset="-128"/>
                <a:cs typeface="Meiryo UI" pitchFamily="50" charset="-128"/>
              </a:rPr>
              <a:t>　論点：　</a:t>
            </a:r>
            <a:r>
              <a:rPr lang="ja-JP" altLang="en-US" sz="1600" b="1" dirty="0">
                <a:solidFill>
                  <a:schemeClr val="tx1"/>
                </a:solidFill>
                <a:latin typeface="Meiryo UI" pitchFamily="50" charset="-128"/>
                <a:ea typeface="Meiryo UI" pitchFamily="50" charset="-128"/>
                <a:cs typeface="Meiryo UI" pitchFamily="50" charset="-128"/>
              </a:rPr>
              <a:t>　</a:t>
            </a:r>
            <a:r>
              <a:rPr lang="ja-JP" altLang="en-US" sz="1600" b="1" dirty="0" smtClean="0">
                <a:solidFill>
                  <a:schemeClr val="tx1"/>
                </a:solidFill>
                <a:latin typeface="Meiryo UI" pitchFamily="50" charset="-128"/>
                <a:ea typeface="Meiryo UI" pitchFamily="50" charset="-128"/>
                <a:cs typeface="Meiryo UI" pitchFamily="50" charset="-128"/>
              </a:rPr>
              <a:t>大規模</a:t>
            </a:r>
            <a:r>
              <a:rPr lang="ja-JP" altLang="en-US" sz="1600" b="1" dirty="0">
                <a:solidFill>
                  <a:schemeClr val="tx1"/>
                </a:solidFill>
                <a:latin typeface="Meiryo UI" pitchFamily="50" charset="-128"/>
                <a:ea typeface="Meiryo UI" pitchFamily="50" charset="-128"/>
                <a:cs typeface="Meiryo UI" pitchFamily="50" charset="-128"/>
              </a:rPr>
              <a:t>プロジェクトによる財政的影響額を踏まえ、</a:t>
            </a:r>
            <a:r>
              <a:rPr lang="en-US" altLang="ja-JP" sz="1600" b="1" dirty="0">
                <a:solidFill>
                  <a:schemeClr val="tx1"/>
                </a:solidFill>
                <a:latin typeface="Meiryo UI" pitchFamily="50" charset="-128"/>
                <a:ea typeface="Meiryo UI" pitchFamily="50" charset="-128"/>
                <a:cs typeface="Meiryo UI" pitchFamily="50" charset="-128"/>
              </a:rPr>
              <a:t/>
            </a:r>
            <a:br>
              <a:rPr lang="en-US" altLang="ja-JP" sz="1600" b="1" dirty="0">
                <a:solidFill>
                  <a:schemeClr val="tx1"/>
                </a:solidFill>
                <a:latin typeface="Meiryo UI" pitchFamily="50" charset="-128"/>
                <a:ea typeface="Meiryo UI" pitchFamily="50" charset="-128"/>
                <a:cs typeface="Meiryo UI" pitchFamily="50" charset="-128"/>
              </a:rPr>
            </a:br>
            <a:r>
              <a:rPr lang="ja-JP" altLang="en-US" sz="1600" b="1" dirty="0">
                <a:solidFill>
                  <a:schemeClr val="tx1"/>
                </a:solidFill>
                <a:latin typeface="Meiryo UI" pitchFamily="50" charset="-128"/>
                <a:ea typeface="Meiryo UI" pitchFamily="50" charset="-128"/>
                <a:cs typeface="Meiryo UI" pitchFamily="50" charset="-128"/>
              </a:rPr>
              <a:t>　　　　　　　　財政調整財源の特別区と大阪府の配分割合を変更すべきか</a:t>
            </a:r>
            <a:endParaRPr lang="en-US" altLang="ja-JP" sz="1600" b="1" dirty="0">
              <a:solidFill>
                <a:schemeClr val="tx1"/>
              </a:solidFill>
              <a:latin typeface="Meiryo UI" pitchFamily="50" charset="-128"/>
              <a:ea typeface="Meiryo UI" pitchFamily="50" charset="-128"/>
              <a:cs typeface="Meiryo UI" pitchFamily="50" charset="-128"/>
            </a:endParaRPr>
          </a:p>
        </p:txBody>
      </p:sp>
      <p:sp>
        <p:nvSpPr>
          <p:cNvPr id="14" name="正方形/長方形 13"/>
          <p:cNvSpPr/>
          <p:nvPr/>
        </p:nvSpPr>
        <p:spPr>
          <a:xfrm>
            <a:off x="101600" y="188640"/>
            <a:ext cx="9695543" cy="4392040"/>
          </a:xfrm>
          <a:prstGeom prst="rect">
            <a:avLst/>
          </a:prstGeom>
          <a:no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200" dirty="0">
              <a:solidFill>
                <a:schemeClr val="tx1"/>
              </a:solidFill>
              <a:latin typeface="Meiryo UI" pitchFamily="50" charset="-128"/>
              <a:ea typeface="Meiryo UI" pitchFamily="50" charset="-128"/>
              <a:cs typeface="Meiryo UI"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478795374"/>
              </p:ext>
            </p:extLst>
          </p:nvPr>
        </p:nvGraphicFramePr>
        <p:xfrm>
          <a:off x="297764" y="3705821"/>
          <a:ext cx="9460380" cy="434627"/>
        </p:xfrm>
        <a:graphic>
          <a:graphicData uri="http://schemas.openxmlformats.org/drawingml/2006/table">
            <a:tbl>
              <a:tblPr/>
              <a:tblGrid>
                <a:gridCol w="3441675">
                  <a:extLst>
                    <a:ext uri="{9D8B030D-6E8A-4147-A177-3AD203B41FA5}">
                      <a16:colId xmlns:a16="http://schemas.microsoft.com/office/drawing/2014/main" xmlns="" val="20000"/>
                    </a:ext>
                  </a:extLst>
                </a:gridCol>
                <a:gridCol w="401247">
                  <a:extLst>
                    <a:ext uri="{9D8B030D-6E8A-4147-A177-3AD203B41FA5}">
                      <a16:colId xmlns:a16="http://schemas.microsoft.com/office/drawing/2014/main" xmlns="" val="20001"/>
                    </a:ext>
                  </a:extLst>
                </a:gridCol>
                <a:gridCol w="401247">
                  <a:extLst>
                    <a:ext uri="{9D8B030D-6E8A-4147-A177-3AD203B41FA5}">
                      <a16:colId xmlns:a16="http://schemas.microsoft.com/office/drawing/2014/main" xmlns="" val="20002"/>
                    </a:ext>
                  </a:extLst>
                </a:gridCol>
                <a:gridCol w="401247">
                  <a:extLst>
                    <a:ext uri="{9D8B030D-6E8A-4147-A177-3AD203B41FA5}">
                      <a16:colId xmlns:a16="http://schemas.microsoft.com/office/drawing/2014/main" xmlns="" val="20003"/>
                    </a:ext>
                  </a:extLst>
                </a:gridCol>
                <a:gridCol w="401247">
                  <a:extLst>
                    <a:ext uri="{9D8B030D-6E8A-4147-A177-3AD203B41FA5}">
                      <a16:colId xmlns:a16="http://schemas.microsoft.com/office/drawing/2014/main" xmlns="" val="20004"/>
                    </a:ext>
                  </a:extLst>
                </a:gridCol>
                <a:gridCol w="401247">
                  <a:extLst>
                    <a:ext uri="{9D8B030D-6E8A-4147-A177-3AD203B41FA5}">
                      <a16:colId xmlns:a16="http://schemas.microsoft.com/office/drawing/2014/main" xmlns="" val="20005"/>
                    </a:ext>
                  </a:extLst>
                </a:gridCol>
                <a:gridCol w="401247">
                  <a:extLst>
                    <a:ext uri="{9D8B030D-6E8A-4147-A177-3AD203B41FA5}">
                      <a16:colId xmlns:a16="http://schemas.microsoft.com/office/drawing/2014/main" xmlns="" val="20006"/>
                    </a:ext>
                  </a:extLst>
                </a:gridCol>
                <a:gridCol w="401247">
                  <a:extLst>
                    <a:ext uri="{9D8B030D-6E8A-4147-A177-3AD203B41FA5}">
                      <a16:colId xmlns:a16="http://schemas.microsoft.com/office/drawing/2014/main" xmlns="" val="20007"/>
                    </a:ext>
                  </a:extLst>
                </a:gridCol>
                <a:gridCol w="401247">
                  <a:extLst>
                    <a:ext uri="{9D8B030D-6E8A-4147-A177-3AD203B41FA5}">
                      <a16:colId xmlns:a16="http://schemas.microsoft.com/office/drawing/2014/main" xmlns="" val="20008"/>
                    </a:ext>
                  </a:extLst>
                </a:gridCol>
                <a:gridCol w="401247">
                  <a:extLst>
                    <a:ext uri="{9D8B030D-6E8A-4147-A177-3AD203B41FA5}">
                      <a16:colId xmlns:a16="http://schemas.microsoft.com/office/drawing/2014/main" xmlns="" val="20009"/>
                    </a:ext>
                  </a:extLst>
                </a:gridCol>
                <a:gridCol w="401247">
                  <a:extLst>
                    <a:ext uri="{9D8B030D-6E8A-4147-A177-3AD203B41FA5}">
                      <a16:colId xmlns:a16="http://schemas.microsoft.com/office/drawing/2014/main" xmlns="" val="20010"/>
                    </a:ext>
                  </a:extLst>
                </a:gridCol>
                <a:gridCol w="401247">
                  <a:extLst>
                    <a:ext uri="{9D8B030D-6E8A-4147-A177-3AD203B41FA5}">
                      <a16:colId xmlns:a16="http://schemas.microsoft.com/office/drawing/2014/main" xmlns="" val="20011"/>
                    </a:ext>
                  </a:extLst>
                </a:gridCol>
                <a:gridCol w="401247">
                  <a:extLst>
                    <a:ext uri="{9D8B030D-6E8A-4147-A177-3AD203B41FA5}">
                      <a16:colId xmlns:a16="http://schemas.microsoft.com/office/drawing/2014/main" xmlns="" val="20012"/>
                    </a:ext>
                  </a:extLst>
                </a:gridCol>
                <a:gridCol w="401247">
                  <a:extLst>
                    <a:ext uri="{9D8B030D-6E8A-4147-A177-3AD203B41FA5}">
                      <a16:colId xmlns:a16="http://schemas.microsoft.com/office/drawing/2014/main" xmlns="" val="20013"/>
                    </a:ext>
                  </a:extLst>
                </a:gridCol>
                <a:gridCol w="401247">
                  <a:extLst>
                    <a:ext uri="{9D8B030D-6E8A-4147-A177-3AD203B41FA5}">
                      <a16:colId xmlns:a16="http://schemas.microsoft.com/office/drawing/2014/main" xmlns="" val="20014"/>
                    </a:ext>
                  </a:extLst>
                </a:gridCol>
                <a:gridCol w="401247">
                  <a:extLst>
                    <a:ext uri="{9D8B030D-6E8A-4147-A177-3AD203B41FA5}">
                      <a16:colId xmlns:a16="http://schemas.microsoft.com/office/drawing/2014/main" xmlns="" val="20015"/>
                    </a:ext>
                  </a:extLst>
                </a:gridCol>
              </a:tblGrid>
              <a:tr h="434627">
                <a:tc>
                  <a:txBody>
                    <a:bodyPr/>
                    <a:lstStyle/>
                    <a:p>
                      <a:pPr algn="l" fontAlgn="ctr"/>
                      <a:r>
                        <a:rPr lang="ja-JP" altLang="en-US" sz="1100" b="1" i="0" u="none" strike="noStrike" dirty="0">
                          <a:solidFill>
                            <a:srgbClr val="000000"/>
                          </a:solidFill>
                          <a:latin typeface="Meiryo UI" pitchFamily="50" charset="-128"/>
                          <a:ea typeface="Meiryo UI" pitchFamily="50" charset="-128"/>
                          <a:cs typeface="Meiryo UI" pitchFamily="50" charset="-128"/>
                        </a:rPr>
                        <a:t>　追加負担分</a:t>
                      </a:r>
                      <a:endParaRPr lang="en-US" altLang="ja-JP" sz="1100" b="1" i="0" u="none" strike="noStrike" dirty="0">
                        <a:solidFill>
                          <a:srgbClr val="000000"/>
                        </a:solidFill>
                        <a:latin typeface="Meiryo UI" pitchFamily="50" charset="-128"/>
                        <a:ea typeface="Meiryo UI" pitchFamily="50" charset="-128"/>
                        <a:cs typeface="Meiryo UI" pitchFamily="50" charset="-128"/>
                      </a:endParaRPr>
                    </a:p>
                    <a:p>
                      <a:pPr algn="l" fontAlgn="ctr"/>
                      <a:r>
                        <a:rPr lang="ja-JP" altLang="en-US" sz="1100" b="1" i="0" u="none" strike="noStrike" dirty="0">
                          <a:solidFill>
                            <a:srgbClr val="000000"/>
                          </a:solidFill>
                          <a:latin typeface="Meiryo UI" pitchFamily="50" charset="-128"/>
                          <a:ea typeface="Meiryo UI" pitchFamily="50" charset="-128"/>
                          <a:cs typeface="Meiryo UI" pitchFamily="50" charset="-128"/>
                        </a:rPr>
                        <a:t>　　大阪府の各年度収支に与える影響額（△表示）</a:t>
                      </a:r>
                      <a:endParaRPr lang="en-US" altLang="ja-JP" sz="1100" b="1"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2</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4</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7</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8</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14</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20</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26</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30</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38</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40</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37</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32</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27</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21</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17</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xmlns="" val="10000"/>
                  </a:ext>
                </a:extLst>
              </a:tr>
            </a:tbl>
          </a:graphicData>
        </a:graphic>
      </p:graphicFrame>
      <p:graphicFrame>
        <p:nvGraphicFramePr>
          <p:cNvPr id="20" name="表 19"/>
          <p:cNvGraphicFramePr>
            <a:graphicFrameLocks noGrp="1"/>
          </p:cNvGraphicFramePr>
          <p:nvPr>
            <p:extLst>
              <p:ext uri="{D42A27DB-BD31-4B8C-83A1-F6EECF244321}">
                <p14:modId xmlns:p14="http://schemas.microsoft.com/office/powerpoint/2010/main" val="4214606881"/>
              </p:ext>
            </p:extLst>
          </p:nvPr>
        </p:nvGraphicFramePr>
        <p:xfrm>
          <a:off x="281140" y="4712552"/>
          <a:ext cx="9477443" cy="1123692"/>
        </p:xfrm>
        <a:graphic>
          <a:graphicData uri="http://schemas.openxmlformats.org/drawingml/2006/table">
            <a:tbl>
              <a:tblPr/>
              <a:tblGrid>
                <a:gridCol w="2174834">
                  <a:extLst>
                    <a:ext uri="{9D8B030D-6E8A-4147-A177-3AD203B41FA5}">
                      <a16:colId xmlns:a16="http://schemas.microsoft.com/office/drawing/2014/main" xmlns="" val="20000"/>
                    </a:ext>
                  </a:extLst>
                </a:gridCol>
                <a:gridCol w="1296144">
                  <a:extLst>
                    <a:ext uri="{9D8B030D-6E8A-4147-A177-3AD203B41FA5}">
                      <a16:colId xmlns:a16="http://schemas.microsoft.com/office/drawing/2014/main" xmlns="" val="20001"/>
                    </a:ext>
                  </a:extLst>
                </a:gridCol>
                <a:gridCol w="400431">
                  <a:extLst>
                    <a:ext uri="{9D8B030D-6E8A-4147-A177-3AD203B41FA5}">
                      <a16:colId xmlns:a16="http://schemas.microsoft.com/office/drawing/2014/main" xmlns="" val="20002"/>
                    </a:ext>
                  </a:extLst>
                </a:gridCol>
                <a:gridCol w="400431">
                  <a:extLst>
                    <a:ext uri="{9D8B030D-6E8A-4147-A177-3AD203B41FA5}">
                      <a16:colId xmlns:a16="http://schemas.microsoft.com/office/drawing/2014/main" xmlns="" val="20003"/>
                    </a:ext>
                  </a:extLst>
                </a:gridCol>
                <a:gridCol w="400431">
                  <a:extLst>
                    <a:ext uri="{9D8B030D-6E8A-4147-A177-3AD203B41FA5}">
                      <a16:colId xmlns:a16="http://schemas.microsoft.com/office/drawing/2014/main" xmlns="" val="20004"/>
                    </a:ext>
                  </a:extLst>
                </a:gridCol>
                <a:gridCol w="400431">
                  <a:extLst>
                    <a:ext uri="{9D8B030D-6E8A-4147-A177-3AD203B41FA5}">
                      <a16:colId xmlns:a16="http://schemas.microsoft.com/office/drawing/2014/main" xmlns="" val="20005"/>
                    </a:ext>
                  </a:extLst>
                </a:gridCol>
                <a:gridCol w="400431">
                  <a:extLst>
                    <a:ext uri="{9D8B030D-6E8A-4147-A177-3AD203B41FA5}">
                      <a16:colId xmlns:a16="http://schemas.microsoft.com/office/drawing/2014/main" xmlns="" val="20006"/>
                    </a:ext>
                  </a:extLst>
                </a:gridCol>
                <a:gridCol w="400431">
                  <a:extLst>
                    <a:ext uri="{9D8B030D-6E8A-4147-A177-3AD203B41FA5}">
                      <a16:colId xmlns:a16="http://schemas.microsoft.com/office/drawing/2014/main" xmlns="" val="20007"/>
                    </a:ext>
                  </a:extLst>
                </a:gridCol>
                <a:gridCol w="400431">
                  <a:extLst>
                    <a:ext uri="{9D8B030D-6E8A-4147-A177-3AD203B41FA5}">
                      <a16:colId xmlns:a16="http://schemas.microsoft.com/office/drawing/2014/main" xmlns="" val="20008"/>
                    </a:ext>
                  </a:extLst>
                </a:gridCol>
                <a:gridCol w="400431">
                  <a:extLst>
                    <a:ext uri="{9D8B030D-6E8A-4147-A177-3AD203B41FA5}">
                      <a16:colId xmlns:a16="http://schemas.microsoft.com/office/drawing/2014/main" xmlns="" val="20009"/>
                    </a:ext>
                  </a:extLst>
                </a:gridCol>
                <a:gridCol w="400431">
                  <a:extLst>
                    <a:ext uri="{9D8B030D-6E8A-4147-A177-3AD203B41FA5}">
                      <a16:colId xmlns:a16="http://schemas.microsoft.com/office/drawing/2014/main" xmlns="" val="20010"/>
                    </a:ext>
                  </a:extLst>
                </a:gridCol>
                <a:gridCol w="400431">
                  <a:extLst>
                    <a:ext uri="{9D8B030D-6E8A-4147-A177-3AD203B41FA5}">
                      <a16:colId xmlns:a16="http://schemas.microsoft.com/office/drawing/2014/main" xmlns="" val="20011"/>
                    </a:ext>
                  </a:extLst>
                </a:gridCol>
                <a:gridCol w="400431">
                  <a:extLst>
                    <a:ext uri="{9D8B030D-6E8A-4147-A177-3AD203B41FA5}">
                      <a16:colId xmlns:a16="http://schemas.microsoft.com/office/drawing/2014/main" xmlns="" val="20012"/>
                    </a:ext>
                  </a:extLst>
                </a:gridCol>
                <a:gridCol w="400431">
                  <a:extLst>
                    <a:ext uri="{9D8B030D-6E8A-4147-A177-3AD203B41FA5}">
                      <a16:colId xmlns:a16="http://schemas.microsoft.com/office/drawing/2014/main" xmlns="" val="20013"/>
                    </a:ext>
                  </a:extLst>
                </a:gridCol>
                <a:gridCol w="400431">
                  <a:extLst>
                    <a:ext uri="{9D8B030D-6E8A-4147-A177-3AD203B41FA5}">
                      <a16:colId xmlns:a16="http://schemas.microsoft.com/office/drawing/2014/main" xmlns="" val="20014"/>
                    </a:ext>
                  </a:extLst>
                </a:gridCol>
                <a:gridCol w="400431">
                  <a:extLst>
                    <a:ext uri="{9D8B030D-6E8A-4147-A177-3AD203B41FA5}">
                      <a16:colId xmlns:a16="http://schemas.microsoft.com/office/drawing/2014/main" xmlns="" val="20015"/>
                    </a:ext>
                  </a:extLst>
                </a:gridCol>
                <a:gridCol w="400431">
                  <a:extLst>
                    <a:ext uri="{9D8B030D-6E8A-4147-A177-3AD203B41FA5}">
                      <a16:colId xmlns:a16="http://schemas.microsoft.com/office/drawing/2014/main" xmlns="" val="20016"/>
                    </a:ext>
                  </a:extLst>
                </a:gridCol>
              </a:tblGrid>
              <a:tr h="280923">
                <a:tc gridSpan="6">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rgbClr val="000000"/>
                          </a:solidFill>
                          <a:latin typeface="Meiryo UI" pitchFamily="50" charset="-128"/>
                          <a:ea typeface="Meiryo UI" pitchFamily="50" charset="-128"/>
                          <a:cs typeface="Meiryo UI" pitchFamily="50" charset="-128"/>
                        </a:rPr>
                        <a:t>（参考）（い）と「財政シミュレーション」における特別区</a:t>
                      </a:r>
                      <a:r>
                        <a:rPr lang="ja-JP" altLang="en-US" sz="1050" b="0" i="0" u="none" strike="noStrike" dirty="0" smtClean="0">
                          <a:solidFill>
                            <a:srgbClr val="000000"/>
                          </a:solidFill>
                          <a:latin typeface="Meiryo UI" pitchFamily="50" charset="-128"/>
                          <a:ea typeface="Meiryo UI" pitchFamily="50" charset="-128"/>
                          <a:cs typeface="Meiryo UI" pitchFamily="50" charset="-128"/>
                        </a:rPr>
                        <a:t>収支 試案Ｂ</a:t>
                      </a:r>
                      <a:r>
                        <a:rPr lang="en-US" altLang="ja-JP" sz="1050" b="0" i="0" u="none" strike="noStrike" dirty="0" smtClean="0">
                          <a:solidFill>
                            <a:srgbClr val="000000"/>
                          </a:solidFill>
                          <a:latin typeface="Meiryo UI" pitchFamily="50" charset="-128"/>
                          <a:ea typeface="Meiryo UI" pitchFamily="50" charset="-128"/>
                          <a:cs typeface="Meiryo UI" pitchFamily="50" charset="-128"/>
                        </a:rPr>
                        <a:t>(4</a:t>
                      </a:r>
                      <a:r>
                        <a:rPr lang="ja-JP" altLang="en-US" sz="1050" b="0" i="0" u="none" strike="noStrike" dirty="0">
                          <a:solidFill>
                            <a:srgbClr val="000000"/>
                          </a:solidFill>
                          <a:latin typeface="Meiryo UI" pitchFamily="50" charset="-128"/>
                          <a:ea typeface="Meiryo UI" pitchFamily="50" charset="-128"/>
                          <a:cs typeface="Meiryo UI" pitchFamily="50" charset="-128"/>
                        </a:rPr>
                        <a:t>区Ｂ</a:t>
                      </a:r>
                      <a:r>
                        <a:rPr lang="ja-JP" altLang="en-US" sz="1050" b="0" i="0" u="none" strike="noStrike" dirty="0" smtClean="0">
                          <a:solidFill>
                            <a:srgbClr val="000000"/>
                          </a:solidFill>
                          <a:latin typeface="Meiryo UI" pitchFamily="50" charset="-128"/>
                          <a:ea typeface="Meiryo UI" pitchFamily="50" charset="-128"/>
                          <a:cs typeface="Meiryo UI" pitchFamily="50" charset="-128"/>
                        </a:rPr>
                        <a:t>案</a:t>
                      </a:r>
                      <a:r>
                        <a:rPr lang="en-US" altLang="ja-JP" sz="1050" b="0" i="0" u="none" strike="noStrike" dirty="0" smtClean="0">
                          <a:solidFill>
                            <a:srgbClr val="000000"/>
                          </a:solidFill>
                          <a:latin typeface="Meiryo UI" pitchFamily="50" charset="-128"/>
                          <a:ea typeface="Meiryo UI" pitchFamily="50" charset="-128"/>
                          <a:cs typeface="Meiryo UI" pitchFamily="50" charset="-128"/>
                        </a:rPr>
                        <a:t>)</a:t>
                      </a:r>
                      <a:r>
                        <a:rPr lang="ja-JP" altLang="en-US" sz="1050" b="0" i="0" u="none" strike="noStrike" dirty="0" smtClean="0">
                          <a:solidFill>
                            <a:srgbClr val="000000"/>
                          </a:solidFill>
                          <a:latin typeface="Meiryo UI" pitchFamily="50" charset="-128"/>
                          <a:ea typeface="Meiryo UI" pitchFamily="50" charset="-128"/>
                          <a:cs typeface="Meiryo UI" pitchFamily="50" charset="-128"/>
                        </a:rPr>
                        <a:t>と</a:t>
                      </a:r>
                      <a:r>
                        <a:rPr lang="ja-JP" altLang="en-US" sz="1050" b="0" i="0" u="none" strike="noStrike" dirty="0">
                          <a:solidFill>
                            <a:srgbClr val="000000"/>
                          </a:solidFill>
                          <a:latin typeface="Meiryo UI" pitchFamily="50" charset="-128"/>
                          <a:ea typeface="Meiryo UI" pitchFamily="50" charset="-128"/>
                          <a:cs typeface="Meiryo UI" pitchFamily="50" charset="-128"/>
                        </a:rPr>
                        <a:t>の比較　　　　　　　　　　　　　</a:t>
                      </a:r>
                    </a:p>
                  </a:txBody>
                  <a:tcPr marL="0" marR="0" marT="0" marB="0" anchor="ctr">
                    <a:lnL w="1270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pPr marL="0" marR="0" indent="0" algn="just"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11">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rgbClr val="000000"/>
                          </a:solidFill>
                          <a:latin typeface="Meiryo UI" pitchFamily="50" charset="-128"/>
                          <a:ea typeface="Meiryo UI" pitchFamily="50" charset="-128"/>
                          <a:cs typeface="Meiryo UI" pitchFamily="50" charset="-128"/>
                        </a:rPr>
                        <a:t>（億円）</a:t>
                      </a:r>
                    </a:p>
                  </a:txBody>
                  <a:tcPr marL="0" marR="0" marT="0" marB="0" anchor="ctr">
                    <a:lnL w="6350" cap="flat" cmpd="sng" algn="ctr">
                      <a:noFill/>
                      <a:prstDash val="solid"/>
                      <a:round/>
                      <a:headEnd type="none" w="med" len="med"/>
                      <a:tailEnd type="none" w="med" len="med"/>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280923">
                <a:tc gridSpan="2">
                  <a:txBody>
                    <a:bodyPr/>
                    <a:lstStyle/>
                    <a:p>
                      <a:pPr algn="ctr" fontAlgn="ctr"/>
                      <a:r>
                        <a:rPr lang="ja-JP" altLang="en-US" sz="1050" b="0" i="0" u="none" strike="noStrike" dirty="0">
                          <a:ln>
                            <a:solidFill>
                              <a:schemeClr val="bg1"/>
                            </a:solidFill>
                          </a:ln>
                          <a:solidFill>
                            <a:srgbClr val="000000"/>
                          </a:solidFill>
                          <a:latin typeface="Meiryo UI" pitchFamily="50" charset="-128"/>
                          <a:ea typeface="Meiryo UI" pitchFamily="50" charset="-128"/>
                          <a:cs typeface="Meiryo UI" pitchFamily="50" charset="-128"/>
                        </a:rPr>
                        <a:t>　</a:t>
                      </a: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pPr algn="ctr" fontAlgn="ct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３４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Ｈ４</a:t>
                      </a:r>
                      <a:r>
                        <a:rPr lang="ja-JP" altLang="en-US" sz="900" b="1" i="0" u="none" strike="noStrike" dirty="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635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xmlns="" val="10001"/>
                  </a:ext>
                </a:extLst>
              </a:tr>
              <a:tr h="280923">
                <a:tc rowSpan="2">
                  <a:txBody>
                    <a:bodyPr/>
                    <a:lstStyle/>
                    <a:p>
                      <a:r>
                        <a:rPr lang="ja-JP" altLang="en-US" sz="900" b="1" dirty="0">
                          <a:latin typeface="Meiryo UI" panose="020B0604030504040204" pitchFamily="50" charset="-128"/>
                          <a:ea typeface="Meiryo UI" panose="020B0604030504040204" pitchFamily="50" charset="-128"/>
                        </a:rPr>
                        <a:t>（参考）</a:t>
                      </a:r>
                      <a:endParaRPr lang="en-US" altLang="ja-JP" sz="900" b="1" dirty="0">
                        <a:latin typeface="Meiryo UI" panose="020B0604030504040204" pitchFamily="50" charset="-128"/>
                        <a:ea typeface="Meiryo UI" panose="020B0604030504040204" pitchFamily="50" charset="-128"/>
                      </a:endParaRPr>
                    </a:p>
                    <a:p>
                      <a:r>
                        <a:rPr lang="ja-JP" altLang="en-US" sz="900" b="0" dirty="0">
                          <a:latin typeface="Meiryo UI" panose="020B0604030504040204" pitchFamily="50" charset="-128"/>
                          <a:ea typeface="Meiryo UI" panose="020B0604030504040204" pitchFamily="50" charset="-128"/>
                        </a:rPr>
                        <a:t>　「財政シミュレーション」における</a:t>
                      </a:r>
                      <a:endParaRPr lang="en-US" altLang="ja-JP" sz="900" b="0" dirty="0">
                        <a:latin typeface="Meiryo UI" panose="020B0604030504040204" pitchFamily="50" charset="-128"/>
                        <a:ea typeface="Meiryo UI" panose="020B0604030504040204" pitchFamily="50" charset="-128"/>
                      </a:endParaRPr>
                    </a:p>
                    <a:p>
                      <a:r>
                        <a:rPr lang="ja-JP" altLang="en-US" sz="900" b="0" dirty="0">
                          <a:latin typeface="Meiryo UI" panose="020B0604030504040204" pitchFamily="50" charset="-128"/>
                          <a:ea typeface="Meiryo UI" panose="020B0604030504040204" pitchFamily="50" charset="-128"/>
                        </a:rPr>
                        <a:t>　　特別区の各年度</a:t>
                      </a:r>
                      <a:r>
                        <a:rPr lang="ja-JP" altLang="en-US" sz="900" b="0" dirty="0" smtClean="0">
                          <a:latin typeface="Meiryo UI" panose="020B0604030504040204" pitchFamily="50" charset="-128"/>
                          <a:ea typeface="Meiryo UI" panose="020B0604030504040204" pitchFamily="50" charset="-128"/>
                        </a:rPr>
                        <a:t>収支 試案Ｂ</a:t>
                      </a:r>
                      <a:r>
                        <a:rPr lang="en-US" altLang="ja-JP" sz="900" b="0" dirty="0" smtClean="0">
                          <a:latin typeface="Meiryo UI" panose="020B0604030504040204" pitchFamily="50" charset="-128"/>
                          <a:ea typeface="Meiryo UI" panose="020B0604030504040204" pitchFamily="50" charset="-128"/>
                        </a:rPr>
                        <a:t>(</a:t>
                      </a:r>
                      <a:r>
                        <a:rPr lang="ja-JP" altLang="en-US" sz="900" b="0" dirty="0" smtClean="0">
                          <a:latin typeface="Meiryo UI" panose="020B0604030504040204" pitchFamily="50" charset="-128"/>
                          <a:ea typeface="Meiryo UI" panose="020B0604030504040204" pitchFamily="50" charset="-128"/>
                        </a:rPr>
                        <a:t>４区</a:t>
                      </a:r>
                      <a:r>
                        <a:rPr lang="ja-JP" altLang="en-US" sz="900" b="0" dirty="0">
                          <a:latin typeface="Meiryo UI" panose="020B0604030504040204" pitchFamily="50" charset="-128"/>
                          <a:ea typeface="Meiryo UI" panose="020B0604030504040204" pitchFamily="50" charset="-128"/>
                        </a:rPr>
                        <a:t>Ｂ</a:t>
                      </a:r>
                      <a:r>
                        <a:rPr lang="ja-JP" altLang="en-US" sz="900" b="0" dirty="0" smtClean="0">
                          <a:latin typeface="Meiryo UI" panose="020B0604030504040204" pitchFamily="50" charset="-128"/>
                          <a:ea typeface="Meiryo UI" panose="020B0604030504040204" pitchFamily="50" charset="-128"/>
                        </a:rPr>
                        <a:t>案</a:t>
                      </a:r>
                      <a:r>
                        <a:rPr lang="en-US" altLang="ja-JP" sz="900" b="0" dirty="0" smtClean="0">
                          <a:latin typeface="Meiryo UI" panose="020B0604030504040204" pitchFamily="50" charset="-128"/>
                          <a:ea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ケース１</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71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82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91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99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2"/>
                  </a:ext>
                </a:extLst>
              </a:tr>
              <a:tr h="280923">
                <a:tc vMerge="1">
                  <a:txBody>
                    <a:bodyPr/>
                    <a:lstStyle/>
                    <a:p>
                      <a:pPr algn="r" fontAlgn="ctr"/>
                      <a:endParaRPr lang="en-US" altLang="ja-JP" sz="1100" b="1" i="0" u="none" strike="noStrike" dirty="0">
                        <a:solidFill>
                          <a:srgbClr val="000000"/>
                        </a:solidFill>
                        <a:effectLst/>
                        <a:latin typeface="Meiryo UI" panose="020B0604030504040204" pitchFamily="50" charset="-128"/>
                        <a:ea typeface="Meiryo UI" panose="020B0604030504040204"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ケース２</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76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58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78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91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129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141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131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163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176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187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196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3"/>
                  </a:ext>
                </a:extLst>
              </a:tr>
            </a:tbl>
          </a:graphicData>
        </a:graphic>
      </p:graphicFrame>
      <p:graphicFrame>
        <p:nvGraphicFramePr>
          <p:cNvPr id="21" name="表 20"/>
          <p:cNvGraphicFramePr>
            <a:graphicFrameLocks noGrp="1"/>
          </p:cNvGraphicFramePr>
          <p:nvPr>
            <p:extLst>
              <p:ext uri="{D42A27DB-BD31-4B8C-83A1-F6EECF244321}">
                <p14:modId xmlns:p14="http://schemas.microsoft.com/office/powerpoint/2010/main" val="3681715408"/>
              </p:ext>
            </p:extLst>
          </p:nvPr>
        </p:nvGraphicFramePr>
        <p:xfrm>
          <a:off x="281146" y="5874199"/>
          <a:ext cx="9476998" cy="377764"/>
        </p:xfrm>
        <a:graphic>
          <a:graphicData uri="http://schemas.openxmlformats.org/drawingml/2006/table">
            <a:tbl>
              <a:tblPr>
                <a:tableStyleId>{E8B1032C-EA38-4F05-BA0D-38AFFFC7BED3}</a:tableStyleId>
              </a:tblPr>
              <a:tblGrid>
                <a:gridCol w="3447718">
                  <a:extLst>
                    <a:ext uri="{9D8B030D-6E8A-4147-A177-3AD203B41FA5}">
                      <a16:colId xmlns:a16="http://schemas.microsoft.com/office/drawing/2014/main" xmlns="" val="20000"/>
                    </a:ext>
                  </a:extLst>
                </a:gridCol>
                <a:gridCol w="401952">
                  <a:extLst>
                    <a:ext uri="{9D8B030D-6E8A-4147-A177-3AD203B41FA5}">
                      <a16:colId xmlns:a16="http://schemas.microsoft.com/office/drawing/2014/main" xmlns="" val="20001"/>
                    </a:ext>
                  </a:extLst>
                </a:gridCol>
                <a:gridCol w="401952">
                  <a:extLst>
                    <a:ext uri="{9D8B030D-6E8A-4147-A177-3AD203B41FA5}">
                      <a16:colId xmlns:a16="http://schemas.microsoft.com/office/drawing/2014/main" xmlns="" val="20002"/>
                    </a:ext>
                  </a:extLst>
                </a:gridCol>
                <a:gridCol w="401952">
                  <a:extLst>
                    <a:ext uri="{9D8B030D-6E8A-4147-A177-3AD203B41FA5}">
                      <a16:colId xmlns:a16="http://schemas.microsoft.com/office/drawing/2014/main" xmlns="" val="20003"/>
                    </a:ext>
                  </a:extLst>
                </a:gridCol>
                <a:gridCol w="401952">
                  <a:extLst>
                    <a:ext uri="{9D8B030D-6E8A-4147-A177-3AD203B41FA5}">
                      <a16:colId xmlns:a16="http://schemas.microsoft.com/office/drawing/2014/main" xmlns="" val="20004"/>
                    </a:ext>
                  </a:extLst>
                </a:gridCol>
                <a:gridCol w="401952">
                  <a:extLst>
                    <a:ext uri="{9D8B030D-6E8A-4147-A177-3AD203B41FA5}">
                      <a16:colId xmlns:a16="http://schemas.microsoft.com/office/drawing/2014/main" xmlns="" val="20005"/>
                    </a:ext>
                  </a:extLst>
                </a:gridCol>
                <a:gridCol w="401952">
                  <a:extLst>
                    <a:ext uri="{9D8B030D-6E8A-4147-A177-3AD203B41FA5}">
                      <a16:colId xmlns:a16="http://schemas.microsoft.com/office/drawing/2014/main" xmlns="" val="20006"/>
                    </a:ext>
                  </a:extLst>
                </a:gridCol>
                <a:gridCol w="401952">
                  <a:extLst>
                    <a:ext uri="{9D8B030D-6E8A-4147-A177-3AD203B41FA5}">
                      <a16:colId xmlns:a16="http://schemas.microsoft.com/office/drawing/2014/main" xmlns="" val="20007"/>
                    </a:ext>
                  </a:extLst>
                </a:gridCol>
                <a:gridCol w="401952">
                  <a:extLst>
                    <a:ext uri="{9D8B030D-6E8A-4147-A177-3AD203B41FA5}">
                      <a16:colId xmlns:a16="http://schemas.microsoft.com/office/drawing/2014/main" xmlns="" val="20008"/>
                    </a:ext>
                  </a:extLst>
                </a:gridCol>
                <a:gridCol w="401952">
                  <a:extLst>
                    <a:ext uri="{9D8B030D-6E8A-4147-A177-3AD203B41FA5}">
                      <a16:colId xmlns:a16="http://schemas.microsoft.com/office/drawing/2014/main" xmlns="" val="20009"/>
                    </a:ext>
                  </a:extLst>
                </a:gridCol>
                <a:gridCol w="401952">
                  <a:extLst>
                    <a:ext uri="{9D8B030D-6E8A-4147-A177-3AD203B41FA5}">
                      <a16:colId xmlns:a16="http://schemas.microsoft.com/office/drawing/2014/main" xmlns="" val="20010"/>
                    </a:ext>
                  </a:extLst>
                </a:gridCol>
                <a:gridCol w="401952">
                  <a:extLst>
                    <a:ext uri="{9D8B030D-6E8A-4147-A177-3AD203B41FA5}">
                      <a16:colId xmlns:a16="http://schemas.microsoft.com/office/drawing/2014/main" xmlns="" val="20011"/>
                    </a:ext>
                  </a:extLst>
                </a:gridCol>
                <a:gridCol w="401952">
                  <a:extLst>
                    <a:ext uri="{9D8B030D-6E8A-4147-A177-3AD203B41FA5}">
                      <a16:colId xmlns:a16="http://schemas.microsoft.com/office/drawing/2014/main" xmlns="" val="20012"/>
                    </a:ext>
                  </a:extLst>
                </a:gridCol>
                <a:gridCol w="401952">
                  <a:extLst>
                    <a:ext uri="{9D8B030D-6E8A-4147-A177-3AD203B41FA5}">
                      <a16:colId xmlns:a16="http://schemas.microsoft.com/office/drawing/2014/main" xmlns="" val="20013"/>
                    </a:ext>
                  </a:extLst>
                </a:gridCol>
                <a:gridCol w="401952">
                  <a:extLst>
                    <a:ext uri="{9D8B030D-6E8A-4147-A177-3AD203B41FA5}">
                      <a16:colId xmlns:a16="http://schemas.microsoft.com/office/drawing/2014/main" xmlns="" val="20014"/>
                    </a:ext>
                  </a:extLst>
                </a:gridCol>
                <a:gridCol w="401952">
                  <a:extLst>
                    <a:ext uri="{9D8B030D-6E8A-4147-A177-3AD203B41FA5}">
                      <a16:colId xmlns:a16="http://schemas.microsoft.com/office/drawing/2014/main" xmlns="" val="20015"/>
                    </a:ext>
                  </a:extLst>
                </a:gridCol>
              </a:tblGrid>
              <a:tr h="377764">
                <a:tc>
                  <a:txBody>
                    <a:bodyPr/>
                    <a:lstStyle/>
                    <a:p>
                      <a:pPr algn="l" fontAlgn="ctr"/>
                      <a:r>
                        <a:rPr lang="ja-JP" altLang="en-US" sz="1100" u="none" strike="noStrike" dirty="0">
                          <a:latin typeface="Meiryo UI" panose="020B0604030504040204" pitchFamily="50" charset="-128"/>
                          <a:ea typeface="Meiryo UI" panose="020B0604030504040204" pitchFamily="50" charset="-128"/>
                        </a:rPr>
                        <a:t>　追加負担分</a:t>
                      </a:r>
                      <a:endParaRPr lang="en-US" altLang="ja-JP" sz="1100" u="none" strike="noStrike" dirty="0">
                        <a:latin typeface="Meiryo UI" panose="020B0604030504040204" pitchFamily="50" charset="-128"/>
                        <a:ea typeface="Meiryo UI" panose="020B0604030504040204" pitchFamily="50" charset="-128"/>
                      </a:endParaRPr>
                    </a:p>
                    <a:p>
                      <a:pPr algn="l" fontAlgn="ctr"/>
                      <a:r>
                        <a:rPr lang="ja-JP" altLang="en-US" sz="1100" u="none" strike="noStrike" dirty="0">
                          <a:latin typeface="Meiryo UI" panose="020B0604030504040204" pitchFamily="50" charset="-128"/>
                          <a:ea typeface="Meiryo UI" panose="020B0604030504040204" pitchFamily="50" charset="-128"/>
                        </a:rPr>
                        <a:t>　　特別区の各年度収支に与える影響額（△表示）</a:t>
                      </a:r>
                      <a:endParaRPr lang="en-US" altLang="ja-JP" sz="11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rPr>
                        <a:t>2</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rPr>
                        <a:t>3</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rPr>
                        <a:t>4</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rPr>
                        <a:t>7</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rPr>
                        <a:t>7</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rPr>
                        <a:t>7</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rPr>
                        <a:t>7</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rPr>
                        <a:t>7</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rPr>
                        <a:t>6</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rPr>
                        <a:t>5</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rPr>
                        <a:t>2</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rPr>
                        <a:t>3</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rPr>
                        <a:t>4</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rPr>
                        <a:t>7</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tc>
                <a:tc>
                  <a:txBody>
                    <a:bodyPr/>
                    <a:lstStyle/>
                    <a:p>
                      <a:pPr algn="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rPr>
                        <a:t>7</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tc>
                <a:extLst>
                  <a:ext uri="{0D108BD9-81ED-4DB2-BD59-A6C34878D82A}">
                    <a16:rowId xmlns:a16="http://schemas.microsoft.com/office/drawing/2014/main" xmlns="" val="10000"/>
                  </a:ext>
                </a:extLst>
              </a:tr>
            </a:tbl>
          </a:graphicData>
        </a:graphic>
      </p:graphicFrame>
      <p:sp>
        <p:nvSpPr>
          <p:cNvPr id="16" name="角丸四角形 27">
            <a:extLst>
              <a:ext uri="{FF2B5EF4-FFF2-40B4-BE49-F238E27FC236}">
                <a16:creationId xmlns:a16="http://schemas.microsoft.com/office/drawing/2014/main" xmlns="" id="{2B42484F-CDD7-49BD-9EF6-668510D222E4}"/>
              </a:ext>
            </a:extLst>
          </p:cNvPr>
          <p:cNvSpPr/>
          <p:nvPr/>
        </p:nvSpPr>
        <p:spPr>
          <a:xfrm>
            <a:off x="491815" y="1012723"/>
            <a:ext cx="5865339" cy="1294715"/>
          </a:xfrm>
          <a:prstGeom prst="roundRect">
            <a:avLst>
              <a:gd name="adj" fmla="val 7528"/>
            </a:avLst>
          </a:prstGeom>
        </p:spPr>
        <p:style>
          <a:lnRef idx="0">
            <a:schemeClr val="accent5"/>
          </a:lnRef>
          <a:fillRef idx="3">
            <a:schemeClr val="accent5"/>
          </a:fillRef>
          <a:effectRef idx="3">
            <a:schemeClr val="accent5"/>
          </a:effectRef>
          <a:fontRef idx="minor">
            <a:schemeClr val="lt1"/>
          </a:fontRef>
        </p:style>
        <p:txBody>
          <a:bodyPr wrap="square" rtlCol="0" anchor="t">
            <a:spAutoFit/>
          </a:bodyPr>
          <a:lstStyle/>
          <a:p>
            <a:r>
              <a:rPr kumimoji="1" lang="en-US" altLang="ja-JP" sz="1500" dirty="0" smtClean="0">
                <a:latin typeface="Meiryo UI" panose="020B0604030504040204" pitchFamily="50" charset="-128"/>
                <a:ea typeface="Meiryo UI" panose="020B0604030504040204" pitchFamily="50" charset="-128"/>
              </a:rPr>
              <a:t>《</a:t>
            </a:r>
            <a:r>
              <a:rPr kumimoji="1" lang="ja-JP" altLang="en-US" sz="1500" dirty="0" smtClean="0">
                <a:latin typeface="Meiryo UI" panose="020B0604030504040204" pitchFamily="50" charset="-128"/>
                <a:ea typeface="Meiryo UI" panose="020B0604030504040204" pitchFamily="50" charset="-128"/>
              </a:rPr>
              <a:t>考え方</a:t>
            </a:r>
            <a:r>
              <a:rPr kumimoji="1" lang="en-US" altLang="ja-JP" sz="1500" dirty="0">
                <a:latin typeface="Meiryo UI" panose="020B0604030504040204" pitchFamily="50" charset="-128"/>
                <a:ea typeface="Meiryo UI" panose="020B0604030504040204" pitchFamily="50" charset="-128"/>
              </a:rPr>
              <a:t>》</a:t>
            </a:r>
          </a:p>
          <a:p>
            <a:pPr marL="285750" indent="-285750">
              <a:buFont typeface="Wingdings" panose="05000000000000000000" pitchFamily="2" charset="2"/>
              <a:buChar char="u"/>
            </a:pPr>
            <a:r>
              <a:rPr kumimoji="1" lang="ja-JP" altLang="en-US" sz="1500" dirty="0" smtClean="0">
                <a:latin typeface="Meiryo UI" panose="020B0604030504040204" pitchFamily="50" charset="-128"/>
                <a:ea typeface="Meiryo UI" panose="020B0604030504040204" pitchFamily="50" charset="-128"/>
              </a:rPr>
              <a:t>特別区・大阪府の通常の役割分担における歳出の変動には、配分される財源と自主財源をマネジメントしながら対応することが基本</a:t>
            </a:r>
            <a:endParaRPr kumimoji="1" lang="en-US" altLang="ja-JP" sz="15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u"/>
            </a:pPr>
            <a:r>
              <a:rPr lang="ja-JP" altLang="en-US" sz="1500" dirty="0">
                <a:latin typeface="Meiryo UI" panose="020B0604030504040204" pitchFamily="50" charset="-128"/>
                <a:ea typeface="Meiryo UI" panose="020B0604030504040204" pitchFamily="50" charset="-128"/>
              </a:rPr>
              <a:t>幅</a:t>
            </a:r>
            <a:r>
              <a:rPr lang="ja-JP" altLang="en-US" sz="1500" dirty="0" smtClean="0">
                <a:latin typeface="Meiryo UI" panose="020B0604030504040204" pitchFamily="50" charset="-128"/>
                <a:ea typeface="Meiryo UI" panose="020B0604030504040204" pitchFamily="50" charset="-128"/>
              </a:rPr>
              <a:t>を</a:t>
            </a:r>
            <a:r>
              <a:rPr lang="ja-JP" altLang="en-US" sz="1500" dirty="0">
                <a:latin typeface="Meiryo UI" panose="020B0604030504040204" pitchFamily="50" charset="-128"/>
                <a:ea typeface="Meiryo UI" panose="020B0604030504040204" pitchFamily="50" charset="-128"/>
              </a:rPr>
              <a:t>持</a:t>
            </a:r>
            <a:r>
              <a:rPr lang="ja-JP" altLang="en-US" sz="1500" dirty="0" smtClean="0">
                <a:latin typeface="Meiryo UI" panose="020B0604030504040204" pitchFamily="50" charset="-128"/>
                <a:ea typeface="Meiryo UI" panose="020B0604030504040204" pitchFamily="50" charset="-128"/>
              </a:rPr>
              <a:t>ってみる</a:t>
            </a:r>
            <a:r>
              <a:rPr lang="ja-JP" altLang="en-US" sz="1500" dirty="0">
                <a:latin typeface="Meiryo UI" panose="020B0604030504040204" pitchFamily="50" charset="-128"/>
                <a:ea typeface="Meiryo UI" panose="020B0604030504040204" pitchFamily="50" charset="-128"/>
              </a:rPr>
              <a:t>必要</a:t>
            </a:r>
            <a:r>
              <a:rPr lang="ja-JP" altLang="en-US" sz="1500" dirty="0" smtClean="0">
                <a:latin typeface="Meiryo UI" panose="020B0604030504040204" pitchFamily="50" charset="-128"/>
                <a:ea typeface="Meiryo UI" panose="020B0604030504040204" pitchFamily="50" charset="-128"/>
              </a:rPr>
              <a:t>があるものの、現時点の試算では、</a:t>
            </a:r>
            <a:r>
              <a:rPr lang="ja-JP" altLang="en-US" sz="1500" dirty="0">
                <a:latin typeface="Meiryo UI" panose="020B0604030504040204" pitchFamily="50" charset="-128"/>
                <a:ea typeface="Meiryo UI" panose="020B0604030504040204" pitchFamily="50" charset="-128"/>
              </a:rPr>
              <a:t>大規模</a:t>
            </a:r>
            <a:r>
              <a:rPr lang="ja-JP" altLang="en-US" sz="1500" dirty="0" smtClean="0">
                <a:latin typeface="Meiryo UI" panose="020B0604030504040204" pitchFamily="50" charset="-128"/>
                <a:ea typeface="Meiryo UI" panose="020B0604030504040204" pitchFamily="50" charset="-128"/>
              </a:rPr>
              <a:t>プロジェクトが</a:t>
            </a:r>
            <a:r>
              <a:rPr lang="ja-JP" altLang="en-US" sz="1500" dirty="0" smtClean="0">
                <a:solidFill>
                  <a:schemeClr val="bg1"/>
                </a:solidFill>
                <a:latin typeface="Meiryo UI" panose="020B0604030504040204" pitchFamily="50" charset="-128"/>
                <a:ea typeface="Meiryo UI" panose="020B0604030504040204" pitchFamily="50" charset="-128"/>
              </a:rPr>
              <a:t>大阪府の収支に多大な影響を及ぼすとまではいえない状況</a:t>
            </a:r>
            <a:endParaRPr kumimoji="1" lang="ja-JP" altLang="en-US" sz="1200" dirty="0">
              <a:solidFill>
                <a:schemeClr val="bg1"/>
              </a:solidFill>
              <a:latin typeface="Meiryo UI" panose="020B0604030504040204" pitchFamily="50" charset="-128"/>
              <a:ea typeface="Meiryo UI" panose="020B0604030504040204" pitchFamily="50" charset="-128"/>
            </a:endParaRPr>
          </a:p>
        </p:txBody>
      </p:sp>
      <p:sp>
        <p:nvSpPr>
          <p:cNvPr id="17" name="角丸四角形 16"/>
          <p:cNvSpPr/>
          <p:nvPr/>
        </p:nvSpPr>
        <p:spPr>
          <a:xfrm>
            <a:off x="6429164" y="1324339"/>
            <a:ext cx="3240000" cy="987504"/>
          </a:xfrm>
          <a:prstGeom prst="roundRect">
            <a:avLst/>
          </a:prstGeom>
          <a:solidFill>
            <a:schemeClr val="accent6">
              <a:lumMod val="20000"/>
              <a:lumOff val="80000"/>
            </a:schemeClr>
          </a:solidFill>
        </p:spPr>
        <p:style>
          <a:lnRef idx="0">
            <a:schemeClr val="accent5"/>
          </a:lnRef>
          <a:fillRef idx="3">
            <a:schemeClr val="accent5"/>
          </a:fillRef>
          <a:effectRef idx="3">
            <a:schemeClr val="accent5"/>
          </a:effectRef>
          <a:fontRef idx="minor">
            <a:schemeClr val="lt1"/>
          </a:fontRef>
        </p:style>
        <p:txBody>
          <a:bodyPr wrap="square" rtlCol="0" anchor="t">
            <a:spAutoFit/>
          </a:bodyPr>
          <a:lstStyle/>
          <a:p>
            <a:pPr marL="266700" indent="-266700"/>
            <a:r>
              <a:rPr kumimoji="1" lang="ja-JP" altLang="en-US" sz="1400" b="1" dirty="0" smtClean="0">
                <a:solidFill>
                  <a:schemeClr val="tx1"/>
                </a:solidFill>
                <a:latin typeface="Meiryo UI" panose="020B0604030504040204" pitchFamily="50" charset="-128"/>
                <a:ea typeface="Meiryo UI" panose="020B0604030504040204" pitchFamily="50" charset="-128"/>
              </a:rPr>
              <a:t>⇒　配分割合は変更しないことを</a:t>
            </a:r>
            <a:r>
              <a:rPr kumimoji="1" lang="en-US" altLang="ja-JP" sz="1400" b="1" dirty="0" smtClean="0">
                <a:solidFill>
                  <a:schemeClr val="tx1"/>
                </a:solidFill>
                <a:latin typeface="Meiryo UI" panose="020B0604030504040204" pitchFamily="50" charset="-128"/>
                <a:ea typeface="Meiryo UI" panose="020B0604030504040204" pitchFamily="50" charset="-128"/>
              </a:rPr>
              <a:t/>
            </a:r>
            <a:br>
              <a:rPr kumimoji="1" lang="en-US" altLang="ja-JP" sz="1400" b="1" dirty="0" smtClean="0">
                <a:solidFill>
                  <a:schemeClr val="tx1"/>
                </a:solidFill>
                <a:latin typeface="Meiryo UI" panose="020B0604030504040204" pitchFamily="50" charset="-128"/>
                <a:ea typeface="Meiryo UI" panose="020B0604030504040204" pitchFamily="50" charset="-128"/>
              </a:rPr>
            </a:br>
            <a:r>
              <a:rPr kumimoji="1" lang="ja-JP" altLang="en-US" sz="1400" b="1" dirty="0" smtClean="0">
                <a:solidFill>
                  <a:schemeClr val="tx1"/>
                </a:solidFill>
                <a:latin typeface="Meiryo UI" panose="020B0604030504040204" pitchFamily="50" charset="-128"/>
                <a:ea typeface="Meiryo UI" panose="020B0604030504040204" pitchFamily="50" charset="-128"/>
              </a:rPr>
              <a:t>基本とすべきではないか</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marL="266700" indent="-266700"/>
            <a:r>
              <a:rPr kumimoji="1" lang="ja-JP" altLang="en-US" sz="1200" b="1" dirty="0" smtClean="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大阪府は、成長の果実のほか、必要</a:t>
            </a:r>
            <a:r>
              <a:rPr lang="ja-JP" altLang="en-US" sz="1200" dirty="0" smtClean="0">
                <a:solidFill>
                  <a:schemeClr val="tx1"/>
                </a:solidFill>
                <a:latin typeface="Meiryo UI" panose="020B0604030504040204" pitchFamily="50" charset="-128"/>
                <a:ea typeface="Meiryo UI" panose="020B0604030504040204" pitchFamily="50" charset="-128"/>
              </a:rPr>
              <a:t>に</a:t>
            </a:r>
            <a:endParaRPr lang="en-US" altLang="ja-JP" sz="1200" dirty="0" smtClean="0">
              <a:solidFill>
                <a:schemeClr val="tx1"/>
              </a:solidFill>
              <a:latin typeface="Meiryo UI" panose="020B0604030504040204" pitchFamily="50" charset="-128"/>
              <a:ea typeface="Meiryo UI" panose="020B0604030504040204" pitchFamily="50" charset="-128"/>
            </a:endParaRPr>
          </a:p>
          <a:p>
            <a:pPr marL="266700" indent="-266700"/>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　　　　応じて府税も活用して対応</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18" name="テキスト ボックス 14"/>
          <p:cNvSpPr txBox="1">
            <a:spLocks noChangeArrowheads="1"/>
          </p:cNvSpPr>
          <p:nvPr/>
        </p:nvSpPr>
        <p:spPr bwMode="auto">
          <a:xfrm>
            <a:off x="6825208" y="4184192"/>
            <a:ext cx="2971935" cy="215444"/>
          </a:xfrm>
          <a:prstGeom prst="rect">
            <a:avLst/>
          </a:prstGeom>
          <a:noFill/>
          <a:ln w="9525">
            <a:noFill/>
            <a:miter lim="800000"/>
            <a:headEnd/>
            <a:tailEnd/>
          </a:ln>
        </p:spPr>
        <p:txBody>
          <a:bodyPr wrap="square">
            <a:spAutoFit/>
          </a:bodyPr>
          <a:lstStyle/>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大</a:t>
            </a:r>
            <a:r>
              <a:rPr lang="ja-JP" altLang="en-US" sz="800" b="0" dirty="0" smtClean="0">
                <a:latin typeface="Meiryo UI" pitchFamily="50" charset="-128"/>
                <a:ea typeface="Meiryo UI" pitchFamily="50" charset="-128"/>
                <a:cs typeface="Meiryo UI" pitchFamily="50" charset="-128"/>
              </a:rPr>
              <a:t>阪府負担分は、別途府税で対応することとなるため除いている</a:t>
            </a:r>
            <a:r>
              <a:rPr lang="en-US" altLang="ja-JP" sz="800" b="0" dirty="0" smtClean="0">
                <a:latin typeface="Meiryo UI" pitchFamily="50" charset="-128"/>
                <a:ea typeface="Meiryo UI" pitchFamily="50" charset="-128"/>
                <a:cs typeface="Meiryo UI" pitchFamily="50" charset="-128"/>
              </a:rPr>
              <a:t>】</a:t>
            </a:r>
            <a:endParaRPr lang="ja-JP" altLang="en-US" sz="800" b="0" dirty="0">
              <a:latin typeface="Meiryo UI" pitchFamily="50" charset="-128"/>
              <a:ea typeface="Meiryo UI" pitchFamily="50" charset="-128"/>
              <a:cs typeface="Meiryo UI" pitchFamily="50" charset="-128"/>
            </a:endParaRPr>
          </a:p>
        </p:txBody>
      </p:sp>
      <p:sp>
        <p:nvSpPr>
          <p:cNvPr id="22" name="正方形/長方形 27"/>
          <p:cNvSpPr>
            <a:spLocks noChangeArrowheads="1"/>
          </p:cNvSpPr>
          <p:nvPr/>
        </p:nvSpPr>
        <p:spPr bwMode="auto">
          <a:xfrm>
            <a:off x="8889677" y="659735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大プロ</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３</a:t>
            </a:r>
          </a:p>
        </p:txBody>
      </p:sp>
    </p:spTree>
    <p:extLst>
      <p:ext uri="{BB962C8B-B14F-4D97-AF65-F5344CB8AC3E}">
        <p14:creationId xmlns:p14="http://schemas.microsoft.com/office/powerpoint/2010/main" val="12728330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1038" y="164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a:solidFill>
                  <a:prstClr val="black"/>
                </a:solidFill>
                <a:latin typeface="Meiryo UI" pitchFamily="50" charset="-128"/>
                <a:ea typeface="Meiryo UI" pitchFamily="50" charset="-128"/>
                <a:cs typeface="Meiryo UI" pitchFamily="50" charset="-128"/>
              </a:rPr>
              <a:t>　１　</a:t>
            </a:r>
            <a:r>
              <a:rPr lang="ja-JP" altLang="en-US" sz="2000" b="1" dirty="0" smtClean="0">
                <a:solidFill>
                  <a:prstClr val="black"/>
                </a:solidFill>
                <a:latin typeface="Meiryo UI" pitchFamily="50" charset="-128"/>
                <a:ea typeface="Meiryo UI" pitchFamily="50" charset="-128"/>
                <a:cs typeface="Meiryo UI" pitchFamily="50" charset="-128"/>
              </a:rPr>
              <a:t>財政的な影響について</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4" name="タイトル 1"/>
          <p:cNvSpPr>
            <a:spLocks noGrp="1"/>
          </p:cNvSpPr>
          <p:nvPr>
            <p:ph type="title"/>
          </p:nvPr>
        </p:nvSpPr>
        <p:spPr>
          <a:xfrm>
            <a:off x="0" y="7938"/>
            <a:ext cx="9906000" cy="419100"/>
          </a:xfrm>
        </p:spPr>
        <p:txBody>
          <a:bodyPr>
            <a:normAutofit fontScale="90000"/>
          </a:bodyPr>
          <a:lstStyle/>
          <a:p>
            <a:pPr algn="l" eaLnBrk="1" hangingPunct="1"/>
            <a:r>
              <a:rPr lang="ja-JP" altLang="en-US" sz="2400">
                <a:latin typeface="HGP創英角ｺﾞｼｯｸUB" pitchFamily="50" charset="-128"/>
                <a:ea typeface="HGP創英角ｺﾞｼｯｸUB" pitchFamily="50" charset="-128"/>
              </a:rPr>
              <a:t>　</a:t>
            </a:r>
          </a:p>
        </p:txBody>
      </p:sp>
      <p:graphicFrame>
        <p:nvGraphicFramePr>
          <p:cNvPr id="22" name="表 21"/>
          <p:cNvGraphicFramePr>
            <a:graphicFrameLocks noGrp="1"/>
          </p:cNvGraphicFramePr>
          <p:nvPr>
            <p:extLst>
              <p:ext uri="{D42A27DB-BD31-4B8C-83A1-F6EECF244321}">
                <p14:modId xmlns:p14="http://schemas.microsoft.com/office/powerpoint/2010/main" val="774754531"/>
              </p:ext>
            </p:extLst>
          </p:nvPr>
        </p:nvGraphicFramePr>
        <p:xfrm>
          <a:off x="344489" y="886346"/>
          <a:ext cx="9289031" cy="2952328"/>
        </p:xfrm>
        <a:graphic>
          <a:graphicData uri="http://schemas.openxmlformats.org/drawingml/2006/table">
            <a:tbl>
              <a:tblPr bandRow="1">
                <a:tableStyleId>{21E4AEA4-8DFA-4A89-87EB-49C32662AFE0}</a:tableStyleId>
              </a:tblPr>
              <a:tblGrid>
                <a:gridCol w="1116848">
                  <a:extLst>
                    <a:ext uri="{9D8B030D-6E8A-4147-A177-3AD203B41FA5}">
                      <a16:colId xmlns:a16="http://schemas.microsoft.com/office/drawing/2014/main" xmlns="" val="20000"/>
                    </a:ext>
                  </a:extLst>
                </a:gridCol>
                <a:gridCol w="1920388">
                  <a:extLst>
                    <a:ext uri="{9D8B030D-6E8A-4147-A177-3AD203B41FA5}">
                      <a16:colId xmlns:a16="http://schemas.microsoft.com/office/drawing/2014/main" xmlns="" val="20002"/>
                    </a:ext>
                  </a:extLst>
                </a:gridCol>
                <a:gridCol w="6251795">
                  <a:extLst>
                    <a:ext uri="{9D8B030D-6E8A-4147-A177-3AD203B41FA5}">
                      <a16:colId xmlns:a16="http://schemas.microsoft.com/office/drawing/2014/main" xmlns="" val="20003"/>
                    </a:ext>
                  </a:extLst>
                </a:gridCol>
              </a:tblGrid>
              <a:tr h="300528">
                <a:tc gridSpan="2">
                  <a:txBody>
                    <a:bodyPr/>
                    <a:lstStyle/>
                    <a:p>
                      <a:pPr marL="0" marR="0" lvl="2"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tx1"/>
                          </a:solidFill>
                          <a:latin typeface="Meiryo UI" panose="020B0604030504040204" pitchFamily="50" charset="-128"/>
                          <a:ea typeface="Meiryo UI" panose="020B0604030504040204" pitchFamily="50" charset="-128"/>
                        </a:rPr>
                        <a:t>項目</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marL="99059" marR="99059" marT="45724" marB="45724" anchor="ctr">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a:txBody>
                    <a:bodyPr/>
                    <a:lstStyle/>
                    <a:p>
                      <a:pPr marL="0" lvl="2" indent="0" algn="ctr">
                        <a:lnSpc>
                          <a:spcPct val="100000"/>
                        </a:lnSpc>
                        <a:buFont typeface="Wingdings" panose="05000000000000000000" pitchFamily="2" charset="2"/>
                        <a:buNone/>
                        <a:defRPr/>
                      </a:pPr>
                      <a:r>
                        <a:rPr lang="ja-JP" altLang="en-US" sz="1200" b="1" u="none" dirty="0" smtClean="0">
                          <a:solidFill>
                            <a:schemeClr val="tx1"/>
                          </a:solidFill>
                          <a:latin typeface="Meiryo UI" pitchFamily="50" charset="-128"/>
                          <a:ea typeface="Meiryo UI" pitchFamily="50" charset="-128"/>
                          <a:cs typeface="Meiryo UI" pitchFamily="50" charset="-128"/>
                        </a:rPr>
                        <a:t>内容</a:t>
                      </a:r>
                      <a:endParaRPr lang="en-US" altLang="ja-JP" sz="1200" b="1" u="none" dirty="0">
                        <a:solidFill>
                          <a:schemeClr val="tx1"/>
                        </a:solidFill>
                        <a:latin typeface="Meiryo UI" pitchFamily="50" charset="-128"/>
                        <a:ea typeface="Meiryo UI" pitchFamily="50" charset="-128"/>
                        <a:cs typeface="Meiryo UI" pitchFamily="50" charset="-128"/>
                      </a:endParaRPr>
                    </a:p>
                  </a:txBody>
                  <a:tcPr marL="99059" marR="99059" marT="45724" marB="45724" anchor="ctr"/>
                </a:tc>
                <a:extLst>
                  <a:ext uri="{0D108BD9-81ED-4DB2-BD59-A6C34878D82A}">
                    <a16:rowId xmlns:a16="http://schemas.microsoft.com/office/drawing/2014/main" xmlns="" val="10000"/>
                  </a:ext>
                </a:extLst>
              </a:tr>
              <a:tr h="779592">
                <a:tc grid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tx1"/>
                          </a:solidFill>
                          <a:latin typeface="Meiryo UI" panose="020B0604030504040204" pitchFamily="50" charset="-128"/>
                          <a:ea typeface="Meiryo UI" panose="020B0604030504040204" pitchFamily="50" charset="-128"/>
                        </a:rPr>
                        <a:t>万博会場</a:t>
                      </a:r>
                      <a:r>
                        <a:rPr kumimoji="1" lang="ja-JP" altLang="en-US" sz="1200" b="1" dirty="0">
                          <a:solidFill>
                            <a:schemeClr val="tx1"/>
                          </a:solidFill>
                          <a:latin typeface="Meiryo UI" panose="020B0604030504040204" pitchFamily="50" charset="-128"/>
                          <a:ea typeface="Meiryo UI" panose="020B0604030504040204" pitchFamily="50" charset="-128"/>
                        </a:rPr>
                        <a:t>建設費</a:t>
                      </a:r>
                    </a:p>
                  </a:txBody>
                  <a:tcPr marL="99059" marR="99059" marT="45724" marB="45724"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a:txBody>
                    <a:bodyPr/>
                    <a:lstStyle/>
                    <a:p>
                      <a:pPr marL="180000" lvl="2" indent="-180000">
                        <a:lnSpc>
                          <a:spcPct val="100000"/>
                        </a:lnSpc>
                        <a:buFont typeface="Wingdings" panose="05000000000000000000" pitchFamily="2" charset="2"/>
                        <a:buChar char="l"/>
                        <a:defRPr/>
                      </a:pPr>
                      <a:r>
                        <a:rPr lang="ja-JP" altLang="en-US" sz="1200" b="0" u="none" dirty="0" smtClean="0">
                          <a:solidFill>
                            <a:schemeClr val="tx1"/>
                          </a:solidFill>
                          <a:latin typeface="Meiryo UI" pitchFamily="50" charset="-128"/>
                          <a:ea typeface="Meiryo UI" pitchFamily="50" charset="-128"/>
                          <a:cs typeface="Meiryo UI" pitchFamily="50" charset="-128"/>
                        </a:rPr>
                        <a:t>万博</a:t>
                      </a:r>
                      <a:r>
                        <a:rPr lang="ja-JP" altLang="en-US" sz="1200" b="0" u="none" dirty="0">
                          <a:solidFill>
                            <a:schemeClr val="tx1"/>
                          </a:solidFill>
                          <a:latin typeface="Meiryo UI" pitchFamily="50" charset="-128"/>
                          <a:ea typeface="Meiryo UI" pitchFamily="50" charset="-128"/>
                          <a:cs typeface="Meiryo UI" pitchFamily="50" charset="-128"/>
                        </a:rPr>
                        <a:t>会場</a:t>
                      </a:r>
                      <a:r>
                        <a:rPr lang="ja-JP" altLang="en-US" sz="1200" b="0" u="none" dirty="0" smtClean="0">
                          <a:solidFill>
                            <a:schemeClr val="tx1"/>
                          </a:solidFill>
                          <a:latin typeface="Meiryo UI" pitchFamily="50" charset="-128"/>
                          <a:ea typeface="Meiryo UI" pitchFamily="50" charset="-128"/>
                          <a:cs typeface="Meiryo UI" pitchFamily="50" charset="-128"/>
                        </a:rPr>
                        <a:t>建設　　　　　（具体的な事業スキームは未確定）</a:t>
                      </a:r>
                      <a:endParaRPr lang="en-US" altLang="ja-JP" sz="1200" b="0" u="none" dirty="0">
                        <a:solidFill>
                          <a:schemeClr val="tx1"/>
                        </a:solidFill>
                        <a:latin typeface="Meiryo UI" pitchFamily="50" charset="-128"/>
                        <a:ea typeface="Meiryo UI" pitchFamily="50" charset="-128"/>
                        <a:cs typeface="Meiryo UI" pitchFamily="50" charset="-128"/>
                      </a:endParaRPr>
                    </a:p>
                    <a:p>
                      <a:pPr marL="180000" lvl="2" indent="-180000">
                        <a:lnSpc>
                          <a:spcPct val="100000"/>
                        </a:lnSpc>
                        <a:buFont typeface="Wingdings" panose="05000000000000000000" pitchFamily="2" charset="2"/>
                        <a:buChar char="l"/>
                        <a:defRPr/>
                      </a:pPr>
                      <a:r>
                        <a:rPr lang="ja-JP" altLang="en-US" sz="1200" b="0" u="none" dirty="0">
                          <a:solidFill>
                            <a:schemeClr val="tx1"/>
                          </a:solidFill>
                          <a:latin typeface="Meiryo UI" pitchFamily="50" charset="-128"/>
                          <a:ea typeface="Meiryo UI" pitchFamily="50" charset="-128"/>
                          <a:cs typeface="Meiryo UI" pitchFamily="50" charset="-128"/>
                        </a:rPr>
                        <a:t>事業費総額</a:t>
                      </a:r>
                      <a:r>
                        <a:rPr lang="en-US" altLang="ja-JP" sz="1200" b="0" u="none" dirty="0">
                          <a:solidFill>
                            <a:schemeClr val="tx1"/>
                          </a:solidFill>
                          <a:latin typeface="Meiryo UI" pitchFamily="50" charset="-128"/>
                          <a:ea typeface="Meiryo UI" pitchFamily="50" charset="-128"/>
                          <a:cs typeface="Meiryo UI" pitchFamily="50" charset="-128"/>
                        </a:rPr>
                        <a:t>1,250</a:t>
                      </a:r>
                      <a:r>
                        <a:rPr lang="ja-JP" altLang="en-US" sz="1200" b="0" u="none" dirty="0">
                          <a:solidFill>
                            <a:schemeClr val="tx1"/>
                          </a:solidFill>
                          <a:latin typeface="Meiryo UI" pitchFamily="50" charset="-128"/>
                          <a:ea typeface="Meiryo UI" pitchFamily="50" charset="-128"/>
                          <a:cs typeface="Meiryo UI" pitchFamily="50" charset="-128"/>
                        </a:rPr>
                        <a:t>億円</a:t>
                      </a:r>
                      <a:r>
                        <a:rPr lang="en-US" altLang="ja-JP" sz="1200" b="0" u="none" dirty="0">
                          <a:solidFill>
                            <a:schemeClr val="tx1"/>
                          </a:solidFill>
                          <a:latin typeface="Meiryo UI" pitchFamily="50" charset="-128"/>
                          <a:ea typeface="Meiryo UI" pitchFamily="50" charset="-128"/>
                          <a:cs typeface="Meiryo UI" pitchFamily="50" charset="-128"/>
                        </a:rPr>
                        <a:t/>
                      </a:r>
                      <a:br>
                        <a:rPr lang="en-US" altLang="ja-JP" sz="1200" b="0" u="none" dirty="0">
                          <a:solidFill>
                            <a:schemeClr val="tx1"/>
                          </a:solidFill>
                          <a:latin typeface="Meiryo UI" pitchFamily="50" charset="-128"/>
                          <a:ea typeface="Meiryo UI" pitchFamily="50" charset="-128"/>
                          <a:cs typeface="Meiryo UI" pitchFamily="50" charset="-128"/>
                        </a:rPr>
                      </a:br>
                      <a:r>
                        <a:rPr lang="ja-JP" altLang="en-US" sz="1200" b="0" u="none" dirty="0">
                          <a:solidFill>
                            <a:schemeClr val="tx1"/>
                          </a:solidFill>
                          <a:latin typeface="Meiryo UI" pitchFamily="50" charset="-128"/>
                          <a:ea typeface="Meiryo UI" pitchFamily="50" charset="-128"/>
                          <a:cs typeface="Meiryo UI" pitchFamily="50" charset="-128"/>
                        </a:rPr>
                        <a:t>　負担割合は</a:t>
                      </a:r>
                      <a:r>
                        <a:rPr lang="ja-JP" altLang="en-US" sz="1200" b="0" u="none" dirty="0" smtClean="0">
                          <a:solidFill>
                            <a:schemeClr val="tx1"/>
                          </a:solidFill>
                          <a:latin typeface="Meiryo UI" pitchFamily="50" charset="-128"/>
                          <a:ea typeface="Meiryo UI" pitchFamily="50" charset="-128"/>
                          <a:cs typeface="Meiryo UI" pitchFamily="50" charset="-128"/>
                        </a:rPr>
                        <a:t>確定　　国</a:t>
                      </a:r>
                      <a:r>
                        <a:rPr lang="ja-JP" altLang="en-US" sz="1200" b="0" u="none" dirty="0">
                          <a:solidFill>
                            <a:schemeClr val="tx1"/>
                          </a:solidFill>
                          <a:latin typeface="Meiryo UI" pitchFamily="50" charset="-128"/>
                          <a:ea typeface="Meiryo UI" pitchFamily="50" charset="-128"/>
                          <a:cs typeface="Meiryo UI" pitchFamily="50" charset="-128"/>
                        </a:rPr>
                        <a:t>：経済界：地元自治体（府市</a:t>
                      </a:r>
                      <a:r>
                        <a:rPr lang="ja-JP" altLang="en-US" sz="1200" b="0" u="none" dirty="0" smtClean="0">
                          <a:solidFill>
                            <a:schemeClr val="tx1"/>
                          </a:solidFill>
                          <a:latin typeface="Meiryo UI" pitchFamily="50" charset="-128"/>
                          <a:ea typeface="Meiryo UI" pitchFamily="50" charset="-128"/>
                          <a:cs typeface="Meiryo UI" pitchFamily="50" charset="-128"/>
                        </a:rPr>
                        <a:t>）＝１：１：１</a:t>
                      </a:r>
                      <a:endParaRPr lang="en-US" altLang="ja-JP" sz="1200" b="0" u="none" dirty="0" smtClean="0">
                        <a:solidFill>
                          <a:schemeClr val="tx1"/>
                        </a:solidFill>
                        <a:latin typeface="Meiryo UI" pitchFamily="50" charset="-128"/>
                        <a:ea typeface="Meiryo UI" pitchFamily="50" charset="-128"/>
                        <a:cs typeface="Meiryo UI" pitchFamily="50" charset="-128"/>
                      </a:endParaRPr>
                    </a:p>
                    <a:p>
                      <a:pPr marL="0" lvl="2" indent="0" algn="l">
                        <a:lnSpc>
                          <a:spcPct val="100000"/>
                        </a:lnSpc>
                        <a:buFont typeface="Wingdings" panose="05000000000000000000" pitchFamily="2" charset="2"/>
                        <a:buNone/>
                        <a:defRPr/>
                      </a:pPr>
                      <a:r>
                        <a:rPr lang="ja-JP" altLang="en-US" sz="1200" b="0" u="none" dirty="0" smtClean="0">
                          <a:solidFill>
                            <a:schemeClr val="tx1"/>
                          </a:solidFill>
                          <a:latin typeface="Meiryo UI" pitchFamily="50" charset="-128"/>
                          <a:ea typeface="Meiryo UI" pitchFamily="50" charset="-128"/>
                          <a:cs typeface="Meiryo UI" pitchFamily="50" charset="-128"/>
                        </a:rPr>
                        <a:t>　　　（地方負担額</a:t>
                      </a:r>
                      <a:r>
                        <a:rPr lang="en-US" altLang="ja-JP" sz="1200" b="0" u="none" dirty="0" smtClean="0">
                          <a:solidFill>
                            <a:schemeClr val="tx1"/>
                          </a:solidFill>
                          <a:latin typeface="Meiryo UI" pitchFamily="50" charset="-128"/>
                          <a:ea typeface="Meiryo UI" pitchFamily="50" charset="-128"/>
                          <a:cs typeface="Meiryo UI" pitchFamily="50" charset="-128"/>
                        </a:rPr>
                        <a:t>416</a:t>
                      </a:r>
                      <a:r>
                        <a:rPr lang="ja-JP" altLang="en-US" sz="1200" b="0" u="none" dirty="0" smtClean="0">
                          <a:solidFill>
                            <a:schemeClr val="tx1"/>
                          </a:solidFill>
                          <a:latin typeface="Meiryo UI" pitchFamily="50" charset="-128"/>
                          <a:ea typeface="Meiryo UI" pitchFamily="50" charset="-128"/>
                          <a:cs typeface="Meiryo UI" pitchFamily="50" charset="-128"/>
                        </a:rPr>
                        <a:t>億円　府市折半）</a:t>
                      </a:r>
                      <a:r>
                        <a:rPr lang="ja-JP" altLang="en-US" sz="1050" b="0" u="none" dirty="0">
                          <a:solidFill>
                            <a:schemeClr val="tx1"/>
                          </a:solidFill>
                          <a:latin typeface="Meiryo UI" pitchFamily="50" charset="-128"/>
                          <a:ea typeface="Meiryo UI" pitchFamily="50" charset="-128"/>
                          <a:cs typeface="Meiryo UI" pitchFamily="50" charset="-128"/>
                        </a:rPr>
                        <a:t>　</a:t>
                      </a:r>
                      <a:r>
                        <a:rPr lang="ja-JP" altLang="en-US" sz="1050" b="0" u="none" dirty="0" smtClean="0">
                          <a:solidFill>
                            <a:schemeClr val="tx1"/>
                          </a:solidFill>
                          <a:latin typeface="Meiryo UI" pitchFamily="50" charset="-128"/>
                          <a:ea typeface="Meiryo UI" pitchFamily="50" charset="-128"/>
                          <a:cs typeface="Meiryo UI" pitchFamily="50" charset="-128"/>
                        </a:rPr>
                        <a:t>　　　　　　　　　　　　　　　　　　　　　　</a:t>
                      </a:r>
                      <a:r>
                        <a:rPr lang="ja-JP" altLang="en-US" sz="1050" b="0" u="none" dirty="0">
                          <a:solidFill>
                            <a:schemeClr val="tx1"/>
                          </a:solidFill>
                          <a:latin typeface="Meiryo UI" pitchFamily="50" charset="-128"/>
                          <a:ea typeface="Meiryo UI" pitchFamily="50" charset="-128"/>
                          <a:cs typeface="Meiryo UI" pitchFamily="50" charset="-128"/>
                        </a:rPr>
                        <a:t>　　</a:t>
                      </a:r>
                      <a:endParaRPr lang="en-US" altLang="ja-JP" sz="1050" b="0" u="none" dirty="0">
                        <a:solidFill>
                          <a:schemeClr val="tx1"/>
                        </a:solidFill>
                        <a:latin typeface="Meiryo UI" pitchFamily="50" charset="-128"/>
                        <a:ea typeface="Meiryo UI" pitchFamily="50" charset="-128"/>
                        <a:cs typeface="Meiryo UI" pitchFamily="50" charset="-128"/>
                      </a:endParaRPr>
                    </a:p>
                  </a:txBody>
                  <a:tcPr marL="99059" marR="99059" marT="45724" marB="45724" anchor="ctr"/>
                </a:tc>
              </a:tr>
              <a:tr h="329560">
                <a:tc rowSpan="4">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Meiryo UI" panose="020B0604030504040204" pitchFamily="50" charset="-128"/>
                          <a:ea typeface="Meiryo UI" panose="020B0604030504040204" pitchFamily="50" charset="-128"/>
                        </a:rPr>
                        <a:t>関連事業費</a:t>
                      </a:r>
                    </a:p>
                  </a:txBody>
                  <a:tcPr marL="99059" marR="99059" marT="45724" marB="45724"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tx1"/>
                          </a:solidFill>
                          <a:latin typeface="Meiryo UI" panose="020B0604030504040204" pitchFamily="50" charset="-128"/>
                          <a:ea typeface="Meiryo UI" panose="020B0604030504040204" pitchFamily="50" charset="-128"/>
                        </a:rPr>
                        <a:t>地下鉄中央線の延伸</a:t>
                      </a:r>
                      <a:endParaRPr kumimoji="1" lang="en-US" altLang="ja-JP" sz="1200" b="1" dirty="0" smtClean="0">
                        <a:solidFill>
                          <a:schemeClr val="tx1"/>
                        </a:solidFill>
                        <a:latin typeface="Meiryo UI" panose="020B0604030504040204" pitchFamily="50" charset="-128"/>
                        <a:ea typeface="Meiryo UI" panose="020B0604030504040204" pitchFamily="50" charset="-128"/>
                      </a:endParaRPr>
                    </a:p>
                    <a:p>
                      <a:pPr marL="0" marR="0" lvl="2"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tx1"/>
                          </a:solidFill>
                          <a:latin typeface="Meiryo UI" panose="020B0604030504040204" pitchFamily="50" charset="-128"/>
                          <a:ea typeface="Meiryo UI" panose="020B0604030504040204" pitchFamily="50" charset="-128"/>
                        </a:rPr>
                        <a:t>（北港テクノポート線）</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marL="99059" marR="99059" marT="45724" marB="45724" anchor="ctr">
                    <a:lnL w="12700" cap="flat" cmpd="sng" algn="ctr">
                      <a:solidFill>
                        <a:schemeClr val="bg1"/>
                      </a:solidFill>
                      <a:prstDash val="solid"/>
                      <a:round/>
                      <a:headEnd type="none" w="med" len="med"/>
                      <a:tailEnd type="none" w="med" len="med"/>
                    </a:lnL>
                  </a:tcPr>
                </a:tc>
                <a:tc>
                  <a:txBody>
                    <a:bodyPr/>
                    <a:lstStyle/>
                    <a:p>
                      <a:pPr marL="180000" lvl="2" indent="-180000">
                        <a:lnSpc>
                          <a:spcPct val="100000"/>
                        </a:lnSpc>
                        <a:buFont typeface="Wingdings" panose="05000000000000000000" pitchFamily="2" charset="2"/>
                        <a:buChar char="l"/>
                        <a:defRPr/>
                      </a:pPr>
                      <a:r>
                        <a:rPr lang="ja-JP" altLang="en-US" sz="1200" b="0" u="none" dirty="0" smtClean="0">
                          <a:solidFill>
                            <a:schemeClr val="tx1"/>
                          </a:solidFill>
                          <a:latin typeface="Meiryo UI" pitchFamily="50" charset="-128"/>
                          <a:ea typeface="Meiryo UI" pitchFamily="50" charset="-128"/>
                          <a:cs typeface="Meiryo UI" pitchFamily="50" charset="-128"/>
                        </a:rPr>
                        <a:t>夢</a:t>
                      </a:r>
                      <a:r>
                        <a:rPr lang="ja-JP" altLang="en-US" sz="1200" b="0" u="none" dirty="0">
                          <a:solidFill>
                            <a:schemeClr val="tx1"/>
                          </a:solidFill>
                          <a:latin typeface="Meiryo UI" pitchFamily="50" charset="-128"/>
                          <a:ea typeface="Meiryo UI" pitchFamily="50" charset="-128"/>
                          <a:cs typeface="Meiryo UI" pitchFamily="50" charset="-128"/>
                        </a:rPr>
                        <a:t>洲への鉄道アクセス（コスモスクエア駅～夢洲駅）</a:t>
                      </a:r>
                      <a:endParaRPr lang="en-US" altLang="ja-JP" sz="1200" b="0" u="none" dirty="0">
                        <a:solidFill>
                          <a:schemeClr val="tx1"/>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200" b="0" u="none" dirty="0">
                          <a:solidFill>
                            <a:schemeClr val="tx1"/>
                          </a:solidFill>
                          <a:latin typeface="Meiryo UI" pitchFamily="50" charset="-128"/>
                          <a:ea typeface="Meiryo UI" pitchFamily="50" charset="-128"/>
                          <a:cs typeface="Meiryo UI" pitchFamily="50" charset="-128"/>
                        </a:rPr>
                        <a:t>事業費（残額分）総額</a:t>
                      </a:r>
                      <a:r>
                        <a:rPr lang="en-US" altLang="ja-JP" sz="1200" b="0" u="none" dirty="0">
                          <a:solidFill>
                            <a:schemeClr val="tx1"/>
                          </a:solidFill>
                          <a:latin typeface="Meiryo UI" pitchFamily="50" charset="-128"/>
                          <a:ea typeface="Meiryo UI" pitchFamily="50" charset="-128"/>
                          <a:cs typeface="Meiryo UI" pitchFamily="50" charset="-128"/>
                        </a:rPr>
                        <a:t>540</a:t>
                      </a:r>
                      <a:r>
                        <a:rPr lang="ja-JP" altLang="en-US" sz="1200" b="0" u="none" dirty="0">
                          <a:solidFill>
                            <a:schemeClr val="tx1"/>
                          </a:solidFill>
                          <a:latin typeface="Meiryo UI" pitchFamily="50" charset="-128"/>
                          <a:ea typeface="Meiryo UI" pitchFamily="50" charset="-128"/>
                          <a:cs typeface="Meiryo UI" pitchFamily="50" charset="-128"/>
                        </a:rPr>
                        <a:t>億</a:t>
                      </a:r>
                      <a:r>
                        <a:rPr lang="ja-JP" altLang="en-US" sz="1200" b="0" u="none" dirty="0" smtClean="0">
                          <a:solidFill>
                            <a:schemeClr val="tx1"/>
                          </a:solidFill>
                          <a:latin typeface="Meiryo UI" pitchFamily="50" charset="-128"/>
                          <a:ea typeface="Meiryo UI" pitchFamily="50" charset="-128"/>
                          <a:cs typeface="Meiryo UI" pitchFamily="50" charset="-128"/>
                        </a:rPr>
                        <a:t>円（地方負担額</a:t>
                      </a:r>
                      <a:r>
                        <a:rPr lang="en-US" altLang="ja-JP" sz="1200" b="0" u="none" dirty="0" smtClean="0">
                          <a:solidFill>
                            <a:schemeClr val="tx1"/>
                          </a:solidFill>
                          <a:latin typeface="Meiryo UI" pitchFamily="50" charset="-128"/>
                          <a:ea typeface="Meiryo UI" pitchFamily="50" charset="-128"/>
                          <a:cs typeface="Meiryo UI" pitchFamily="50" charset="-128"/>
                        </a:rPr>
                        <a:t>64</a:t>
                      </a:r>
                      <a:r>
                        <a:rPr lang="ja-JP" altLang="en-US" sz="1200" b="0" u="none" dirty="0" smtClean="0">
                          <a:solidFill>
                            <a:schemeClr val="tx1"/>
                          </a:solidFill>
                          <a:latin typeface="Meiryo UI" pitchFamily="50" charset="-128"/>
                          <a:ea typeface="Meiryo UI" pitchFamily="50" charset="-128"/>
                          <a:cs typeface="Meiryo UI" pitchFamily="50" charset="-128"/>
                        </a:rPr>
                        <a:t>億円</a:t>
                      </a:r>
                      <a:r>
                        <a:rPr lang="en-US" altLang="ja-JP" sz="900" b="0" u="none" dirty="0" smtClean="0">
                          <a:solidFill>
                            <a:schemeClr val="tx1"/>
                          </a:solidFill>
                          <a:latin typeface="Meiryo UI" pitchFamily="50" charset="-128"/>
                          <a:ea typeface="Meiryo UI" pitchFamily="50" charset="-128"/>
                          <a:cs typeface="Meiryo UI" pitchFamily="50" charset="-128"/>
                        </a:rPr>
                        <a:t>※2</a:t>
                      </a:r>
                      <a:r>
                        <a:rPr lang="ja-JP" altLang="en-US" sz="1200" b="0" u="none" dirty="0" smtClean="0">
                          <a:solidFill>
                            <a:schemeClr val="tx1"/>
                          </a:solidFill>
                          <a:latin typeface="Meiryo UI" pitchFamily="50" charset="-128"/>
                          <a:ea typeface="Meiryo UI" pitchFamily="50" charset="-128"/>
                          <a:cs typeface="Meiryo UI" pitchFamily="50" charset="-128"/>
                        </a:rPr>
                        <a:t>）</a:t>
                      </a:r>
                      <a:endParaRPr lang="en-US" altLang="ja-JP" sz="1050" b="0" u="none" dirty="0">
                        <a:solidFill>
                          <a:schemeClr val="tx1"/>
                        </a:solidFill>
                        <a:latin typeface="Meiryo UI" pitchFamily="50" charset="-128"/>
                        <a:ea typeface="Meiryo UI" pitchFamily="50" charset="-128"/>
                        <a:cs typeface="Meiryo UI" pitchFamily="50" charset="-128"/>
                      </a:endParaRPr>
                    </a:p>
                  </a:txBody>
                  <a:tcPr marL="99059" marR="99059" marT="45724" marB="45724" anchor="ctr"/>
                </a:tc>
                <a:extLst>
                  <a:ext uri="{0D108BD9-81ED-4DB2-BD59-A6C34878D82A}">
                    <a16:rowId xmlns:a16="http://schemas.microsoft.com/office/drawing/2014/main" xmlns="" val="10001"/>
                  </a:ext>
                </a:extLst>
              </a:tr>
              <a:tr h="329560">
                <a:tc vMerge="1">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marL="99059" marR="99059" marT="45724" marB="45724" anchor="ct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Meiryo UI" panose="020B0604030504040204" pitchFamily="50" charset="-128"/>
                          <a:ea typeface="Meiryo UI" panose="020B0604030504040204" pitchFamily="50" charset="-128"/>
                        </a:rPr>
                        <a:t>道路改良等</a:t>
                      </a:r>
                    </a:p>
                  </a:txBody>
                  <a:tcPr marL="99059" marR="99059" marT="45724" marB="45724" anchor="ctr">
                    <a:lnL w="12700" cap="flat" cmpd="sng" algn="ctr">
                      <a:solidFill>
                        <a:schemeClr val="bg1"/>
                      </a:solidFill>
                      <a:prstDash val="solid"/>
                      <a:round/>
                      <a:headEnd type="none" w="med" len="med"/>
                      <a:tailEnd type="none" w="med" len="med"/>
                    </a:lnL>
                  </a:tcPr>
                </a:tc>
                <a:tc>
                  <a:txBody>
                    <a:bodyPr/>
                    <a:lstStyle/>
                    <a:p>
                      <a:pPr marL="180000" lvl="2" indent="-180000">
                        <a:lnSpc>
                          <a:spcPct val="100000"/>
                        </a:lnSpc>
                        <a:buFont typeface="Wingdings" panose="05000000000000000000" pitchFamily="2" charset="2"/>
                        <a:buChar char="l"/>
                        <a:defRPr/>
                      </a:pPr>
                      <a:r>
                        <a:rPr lang="ja-JP" altLang="en-US" sz="1200" b="0" u="none" dirty="0" smtClean="0">
                          <a:solidFill>
                            <a:schemeClr val="tx1"/>
                          </a:solidFill>
                          <a:latin typeface="Meiryo UI" pitchFamily="50" charset="-128"/>
                          <a:ea typeface="Meiryo UI" pitchFamily="50" charset="-128"/>
                          <a:cs typeface="Meiryo UI" pitchFamily="50" charset="-128"/>
                        </a:rPr>
                        <a:t>夢</a:t>
                      </a:r>
                      <a:r>
                        <a:rPr lang="ja-JP" altLang="en-US" sz="1200" b="0" u="none" dirty="0">
                          <a:solidFill>
                            <a:schemeClr val="tx1"/>
                          </a:solidFill>
                          <a:latin typeface="Meiryo UI" pitchFamily="50" charset="-128"/>
                          <a:ea typeface="Meiryo UI" pitchFamily="50" charset="-128"/>
                          <a:cs typeface="Meiryo UI" pitchFamily="50" charset="-128"/>
                        </a:rPr>
                        <a:t>洲への道路アクセス（此花大橋、夢舞大橋拡張等）</a:t>
                      </a:r>
                      <a:endParaRPr lang="en-US" altLang="ja-JP" sz="1200" b="0" u="none" dirty="0">
                        <a:solidFill>
                          <a:schemeClr val="tx1"/>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200" b="0" u="none" dirty="0">
                          <a:solidFill>
                            <a:schemeClr val="tx1"/>
                          </a:solidFill>
                          <a:latin typeface="Meiryo UI" pitchFamily="50" charset="-128"/>
                          <a:ea typeface="Meiryo UI" pitchFamily="50" charset="-128"/>
                          <a:cs typeface="Meiryo UI" pitchFamily="50" charset="-128"/>
                        </a:rPr>
                        <a:t>事業費総額</a:t>
                      </a:r>
                      <a:r>
                        <a:rPr lang="en-US" altLang="ja-JP" sz="1200" b="0" u="none" dirty="0">
                          <a:solidFill>
                            <a:schemeClr val="tx1"/>
                          </a:solidFill>
                          <a:latin typeface="Meiryo UI" pitchFamily="50" charset="-128"/>
                          <a:ea typeface="Meiryo UI" pitchFamily="50" charset="-128"/>
                          <a:cs typeface="Meiryo UI" pitchFamily="50" charset="-128"/>
                        </a:rPr>
                        <a:t>40</a:t>
                      </a:r>
                      <a:r>
                        <a:rPr lang="ja-JP" altLang="en-US" sz="1200" b="0" u="none" dirty="0">
                          <a:solidFill>
                            <a:schemeClr val="tx1"/>
                          </a:solidFill>
                          <a:latin typeface="Meiryo UI" pitchFamily="50" charset="-128"/>
                          <a:ea typeface="Meiryo UI" pitchFamily="50" charset="-128"/>
                          <a:cs typeface="Meiryo UI" pitchFamily="50" charset="-128"/>
                        </a:rPr>
                        <a:t>億</a:t>
                      </a:r>
                      <a:r>
                        <a:rPr lang="ja-JP" altLang="en-US" sz="1200" b="0" u="none" dirty="0" smtClean="0">
                          <a:solidFill>
                            <a:schemeClr val="tx1"/>
                          </a:solidFill>
                          <a:latin typeface="Meiryo UI" pitchFamily="50" charset="-128"/>
                          <a:ea typeface="Meiryo UI" pitchFamily="50" charset="-128"/>
                          <a:cs typeface="Meiryo UI" pitchFamily="50" charset="-128"/>
                        </a:rPr>
                        <a:t>円（地方負担額</a:t>
                      </a:r>
                      <a:r>
                        <a:rPr lang="en-US" altLang="ja-JP" sz="1200" b="0" u="none" dirty="0" smtClean="0">
                          <a:solidFill>
                            <a:schemeClr val="tx1"/>
                          </a:solidFill>
                          <a:latin typeface="Meiryo UI" pitchFamily="50" charset="-128"/>
                          <a:ea typeface="Meiryo UI" pitchFamily="50" charset="-128"/>
                          <a:cs typeface="Meiryo UI" pitchFamily="50" charset="-128"/>
                        </a:rPr>
                        <a:t>20</a:t>
                      </a:r>
                      <a:r>
                        <a:rPr lang="ja-JP" altLang="en-US" sz="1200" b="0" u="none" dirty="0" smtClean="0">
                          <a:solidFill>
                            <a:schemeClr val="tx1"/>
                          </a:solidFill>
                          <a:latin typeface="Meiryo UI" pitchFamily="50" charset="-128"/>
                          <a:ea typeface="Meiryo UI" pitchFamily="50" charset="-128"/>
                          <a:cs typeface="Meiryo UI" pitchFamily="50" charset="-128"/>
                        </a:rPr>
                        <a:t>億円）</a:t>
                      </a:r>
                      <a:endParaRPr lang="en-US" altLang="ja-JP" sz="1200" b="0" u="none" dirty="0">
                        <a:solidFill>
                          <a:schemeClr val="tx1"/>
                        </a:solidFill>
                        <a:latin typeface="Meiryo UI" pitchFamily="50" charset="-128"/>
                        <a:ea typeface="Meiryo UI" pitchFamily="50" charset="-128"/>
                        <a:cs typeface="Meiryo UI" pitchFamily="50" charset="-128"/>
                      </a:endParaRPr>
                    </a:p>
                  </a:txBody>
                  <a:tcPr marL="99059" marR="99059" marT="45724" marB="45724" anchor="ctr"/>
                </a:tc>
                <a:extLst>
                  <a:ext uri="{0D108BD9-81ED-4DB2-BD59-A6C34878D82A}">
                    <a16:rowId xmlns:a16="http://schemas.microsoft.com/office/drawing/2014/main" xmlns="" val="10002"/>
                  </a:ext>
                </a:extLst>
              </a:tr>
              <a:tr h="329560">
                <a:tc vMerge="1">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solidFill>
                          <a:schemeClr val="tx1"/>
                        </a:solidFill>
                      </a:endParaRPr>
                    </a:p>
                  </a:txBody>
                  <a:tcPr marL="99059" marR="99059" marT="45724" marB="45724" anchor="ct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tx1"/>
                          </a:solidFill>
                          <a:latin typeface="Meiryo UI" panose="020B0604030504040204" pitchFamily="50" charset="-128"/>
                          <a:ea typeface="Meiryo UI" panose="020B0604030504040204" pitchFamily="50" charset="-128"/>
                        </a:rPr>
                        <a:t>地下鉄輸送力増強</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marL="99059" marR="99059" marT="45724" marB="45724" anchor="ctr">
                    <a:lnL w="12700" cap="flat" cmpd="sng" algn="ctr">
                      <a:solidFill>
                        <a:schemeClr val="bg1"/>
                      </a:solidFill>
                      <a:prstDash val="solid"/>
                      <a:round/>
                      <a:headEnd type="none" w="med" len="med"/>
                      <a:tailEnd type="none" w="med" len="med"/>
                    </a:lnL>
                  </a:tcPr>
                </a:tc>
                <a:tc>
                  <a:txBody>
                    <a:bodyPr/>
                    <a:lstStyle/>
                    <a:p>
                      <a:pPr marL="180000" lvl="2" indent="-180000">
                        <a:lnSpc>
                          <a:spcPct val="100000"/>
                        </a:lnSpc>
                        <a:buFont typeface="Wingdings" panose="05000000000000000000" pitchFamily="2" charset="2"/>
                        <a:buChar char="l"/>
                        <a:defRPr/>
                      </a:pPr>
                      <a:r>
                        <a:rPr lang="ja-JP" altLang="en-US" sz="1200" b="0" u="none" dirty="0" smtClean="0">
                          <a:solidFill>
                            <a:schemeClr val="tx1"/>
                          </a:solidFill>
                          <a:latin typeface="Meiryo UI" pitchFamily="50" charset="-128"/>
                          <a:ea typeface="Meiryo UI" pitchFamily="50" charset="-128"/>
                          <a:cs typeface="Meiryo UI" pitchFamily="50" charset="-128"/>
                        </a:rPr>
                        <a:t>地下鉄中央線の輸送力増強</a:t>
                      </a:r>
                      <a:endParaRPr lang="en-US" altLang="ja-JP" sz="1200" b="0" u="none" dirty="0">
                        <a:solidFill>
                          <a:schemeClr val="tx1"/>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200" b="0" u="none" dirty="0">
                          <a:solidFill>
                            <a:schemeClr val="tx1"/>
                          </a:solidFill>
                          <a:latin typeface="Meiryo UI" pitchFamily="50" charset="-128"/>
                          <a:ea typeface="Meiryo UI" pitchFamily="50" charset="-128"/>
                          <a:cs typeface="Meiryo UI" pitchFamily="50" charset="-128"/>
                        </a:rPr>
                        <a:t>事業費</a:t>
                      </a:r>
                      <a:r>
                        <a:rPr lang="ja-JP" altLang="en-US" sz="1200" b="0" u="none" dirty="0" smtClean="0">
                          <a:solidFill>
                            <a:schemeClr val="tx1"/>
                          </a:solidFill>
                          <a:latin typeface="Meiryo UI" pitchFamily="50" charset="-128"/>
                          <a:ea typeface="Meiryo UI" pitchFamily="50" charset="-128"/>
                          <a:cs typeface="Meiryo UI" pitchFamily="50" charset="-128"/>
                        </a:rPr>
                        <a:t>総額</a:t>
                      </a:r>
                      <a:r>
                        <a:rPr lang="en-US" altLang="ja-JP" sz="1200" b="0" u="none" dirty="0" smtClean="0">
                          <a:solidFill>
                            <a:schemeClr val="tx1"/>
                          </a:solidFill>
                          <a:latin typeface="Meiryo UI" pitchFamily="50" charset="-128"/>
                          <a:ea typeface="Meiryo UI" pitchFamily="50" charset="-128"/>
                          <a:cs typeface="Meiryo UI" pitchFamily="50" charset="-128"/>
                        </a:rPr>
                        <a:t>100</a:t>
                      </a:r>
                      <a:r>
                        <a:rPr lang="ja-JP" altLang="en-US" sz="1200" b="0" u="none" dirty="0" smtClean="0">
                          <a:solidFill>
                            <a:schemeClr val="tx1"/>
                          </a:solidFill>
                          <a:latin typeface="Meiryo UI" pitchFamily="50" charset="-128"/>
                          <a:ea typeface="Meiryo UI" pitchFamily="50" charset="-128"/>
                          <a:cs typeface="Meiryo UI" pitchFamily="50" charset="-128"/>
                        </a:rPr>
                        <a:t>億円　</a:t>
                      </a:r>
                      <a:r>
                        <a:rPr lang="en-US" altLang="ja-JP" sz="900" b="0" u="none" dirty="0" smtClean="0">
                          <a:solidFill>
                            <a:schemeClr val="tx1"/>
                          </a:solidFill>
                          <a:latin typeface="Meiryo UI" pitchFamily="50" charset="-128"/>
                          <a:ea typeface="Meiryo UI" pitchFamily="50" charset="-128"/>
                          <a:cs typeface="Meiryo UI" pitchFamily="50" charset="-128"/>
                        </a:rPr>
                        <a:t>※3</a:t>
                      </a:r>
                      <a:endParaRPr lang="en-US" altLang="ja-JP" sz="900" b="0" u="none" dirty="0">
                        <a:solidFill>
                          <a:schemeClr val="tx1"/>
                        </a:solidFill>
                        <a:latin typeface="Meiryo UI" pitchFamily="50" charset="-128"/>
                        <a:ea typeface="Meiryo UI" pitchFamily="50" charset="-128"/>
                        <a:cs typeface="Meiryo UI" pitchFamily="50" charset="-128"/>
                      </a:endParaRPr>
                    </a:p>
                  </a:txBody>
                  <a:tcPr marL="99059" marR="99059" marT="45724" marB="45724" anchor="ctr"/>
                </a:tc>
                <a:extLst>
                  <a:ext uri="{0D108BD9-81ED-4DB2-BD59-A6C34878D82A}">
                    <a16:rowId xmlns:a16="http://schemas.microsoft.com/office/drawing/2014/main" xmlns="" val="10003"/>
                  </a:ext>
                </a:extLst>
              </a:tr>
              <a:tr h="329560">
                <a:tc vMerge="1">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marL="99059" marR="99059" marT="45724" marB="45724"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Meiryo UI" panose="020B0604030504040204" pitchFamily="50" charset="-128"/>
                          <a:ea typeface="Meiryo UI" panose="020B0604030504040204" pitchFamily="50" charset="-128"/>
                        </a:rPr>
                        <a:t>南エリア埋立追加工事</a:t>
                      </a:r>
                    </a:p>
                  </a:txBody>
                  <a:tcPr marL="99059" marR="99059" marT="45724" marB="45724" anchor="ctr">
                    <a:lnL w="12700" cap="flat" cmpd="sng" algn="ctr">
                      <a:solidFill>
                        <a:schemeClr val="bg1"/>
                      </a:solidFill>
                      <a:prstDash val="solid"/>
                      <a:round/>
                      <a:headEnd type="none" w="med" len="med"/>
                      <a:tailEnd type="none" w="med" len="med"/>
                    </a:lnL>
                  </a:tcPr>
                </a:tc>
                <a:tc>
                  <a:txBody>
                    <a:bodyPr/>
                    <a:lstStyle/>
                    <a:p>
                      <a:pPr marL="180000" lvl="2" indent="-180000">
                        <a:lnSpc>
                          <a:spcPct val="100000"/>
                        </a:lnSpc>
                        <a:buFont typeface="Wingdings" panose="05000000000000000000" pitchFamily="2" charset="2"/>
                        <a:buChar char="l"/>
                        <a:defRPr/>
                      </a:pPr>
                      <a:r>
                        <a:rPr lang="ja-JP" altLang="en-US" sz="1200" b="0" u="none" dirty="0" smtClean="0">
                          <a:solidFill>
                            <a:schemeClr val="tx1"/>
                          </a:solidFill>
                          <a:latin typeface="Meiryo UI" pitchFamily="50" charset="-128"/>
                          <a:ea typeface="Meiryo UI" pitchFamily="50" charset="-128"/>
                          <a:cs typeface="Meiryo UI" pitchFamily="50" charset="-128"/>
                        </a:rPr>
                        <a:t>南エリア</a:t>
                      </a:r>
                      <a:r>
                        <a:rPr lang="en-US" altLang="ja-JP" sz="1200" b="0" u="none" dirty="0">
                          <a:solidFill>
                            <a:schemeClr val="tx1"/>
                          </a:solidFill>
                          <a:latin typeface="Meiryo UI" pitchFamily="50" charset="-128"/>
                          <a:ea typeface="Meiryo UI" pitchFamily="50" charset="-128"/>
                          <a:cs typeface="Meiryo UI" pitchFamily="50" charset="-128"/>
                        </a:rPr>
                        <a:t>30ha</a:t>
                      </a:r>
                      <a:r>
                        <a:rPr lang="ja-JP" altLang="en-US" sz="1200" b="0" u="none" dirty="0">
                          <a:solidFill>
                            <a:schemeClr val="tx1"/>
                          </a:solidFill>
                          <a:latin typeface="Meiryo UI" pitchFamily="50" charset="-128"/>
                          <a:ea typeface="Meiryo UI" pitchFamily="50" charset="-128"/>
                          <a:cs typeface="Meiryo UI" pitchFamily="50" charset="-128"/>
                        </a:rPr>
                        <a:t>埋立ての追加工事</a:t>
                      </a:r>
                      <a:endParaRPr lang="en-US" altLang="ja-JP" sz="1200" b="0" u="none" dirty="0">
                        <a:solidFill>
                          <a:schemeClr val="tx1"/>
                        </a:solidFill>
                        <a:latin typeface="Meiryo UI" pitchFamily="50" charset="-128"/>
                        <a:ea typeface="Meiryo UI" pitchFamily="50" charset="-128"/>
                        <a:cs typeface="Meiryo UI" pitchFamily="50" charset="-128"/>
                      </a:endParaRPr>
                    </a:p>
                    <a:p>
                      <a:pPr marL="180000" lvl="2" indent="-180000">
                        <a:lnSpc>
                          <a:spcPct val="100000"/>
                        </a:lnSpc>
                        <a:buFont typeface="Wingdings" panose="05000000000000000000" pitchFamily="2" charset="2"/>
                        <a:buChar char="l"/>
                        <a:defRPr/>
                      </a:pPr>
                      <a:r>
                        <a:rPr lang="ja-JP" altLang="en-US" sz="1200" b="0" u="none" dirty="0">
                          <a:solidFill>
                            <a:schemeClr val="tx1"/>
                          </a:solidFill>
                          <a:latin typeface="Meiryo UI" pitchFamily="50" charset="-128"/>
                          <a:ea typeface="Meiryo UI" pitchFamily="50" charset="-128"/>
                          <a:cs typeface="Meiryo UI" pitchFamily="50" charset="-128"/>
                        </a:rPr>
                        <a:t>事業費総額</a:t>
                      </a:r>
                      <a:r>
                        <a:rPr lang="en-US" altLang="ja-JP" sz="1200" b="0" u="none" dirty="0">
                          <a:solidFill>
                            <a:schemeClr val="tx1"/>
                          </a:solidFill>
                          <a:latin typeface="Meiryo UI" pitchFamily="50" charset="-128"/>
                          <a:ea typeface="Meiryo UI" pitchFamily="50" charset="-128"/>
                          <a:cs typeface="Meiryo UI" pitchFamily="50" charset="-128"/>
                        </a:rPr>
                        <a:t>50</a:t>
                      </a:r>
                      <a:r>
                        <a:rPr lang="ja-JP" altLang="en-US" sz="1200" b="0" u="none" dirty="0">
                          <a:solidFill>
                            <a:schemeClr val="tx1"/>
                          </a:solidFill>
                          <a:latin typeface="Meiryo UI" pitchFamily="50" charset="-128"/>
                          <a:ea typeface="Meiryo UI" pitchFamily="50" charset="-128"/>
                          <a:cs typeface="Meiryo UI" pitchFamily="50" charset="-128"/>
                        </a:rPr>
                        <a:t>億</a:t>
                      </a:r>
                      <a:r>
                        <a:rPr lang="ja-JP" altLang="en-US" sz="1200" b="0" u="none" dirty="0" smtClean="0">
                          <a:solidFill>
                            <a:schemeClr val="tx1"/>
                          </a:solidFill>
                          <a:latin typeface="Meiryo UI" pitchFamily="50" charset="-128"/>
                          <a:ea typeface="Meiryo UI" pitchFamily="50" charset="-128"/>
                          <a:cs typeface="Meiryo UI" pitchFamily="50" charset="-128"/>
                        </a:rPr>
                        <a:t>円（地方負担額</a:t>
                      </a:r>
                      <a:r>
                        <a:rPr lang="en-US" altLang="ja-JP" sz="1200" b="0" u="none" dirty="0" smtClean="0">
                          <a:solidFill>
                            <a:schemeClr val="tx1"/>
                          </a:solidFill>
                          <a:latin typeface="Meiryo UI" pitchFamily="50" charset="-128"/>
                          <a:ea typeface="Meiryo UI" pitchFamily="50" charset="-128"/>
                          <a:cs typeface="Meiryo UI" pitchFamily="50" charset="-128"/>
                        </a:rPr>
                        <a:t>50</a:t>
                      </a:r>
                      <a:r>
                        <a:rPr lang="ja-JP" altLang="en-US" sz="1200" b="0" u="none" dirty="0" smtClean="0">
                          <a:solidFill>
                            <a:schemeClr val="tx1"/>
                          </a:solidFill>
                          <a:latin typeface="Meiryo UI" pitchFamily="50" charset="-128"/>
                          <a:ea typeface="Meiryo UI" pitchFamily="50" charset="-128"/>
                          <a:cs typeface="Meiryo UI" pitchFamily="50" charset="-128"/>
                        </a:rPr>
                        <a:t>億円）</a:t>
                      </a:r>
                      <a:endParaRPr lang="en-US" altLang="ja-JP" sz="1200" b="0" u="none" dirty="0" smtClean="0">
                        <a:solidFill>
                          <a:schemeClr val="tx1"/>
                        </a:solidFill>
                        <a:latin typeface="Meiryo UI" pitchFamily="50" charset="-128"/>
                        <a:ea typeface="Meiryo UI" pitchFamily="50" charset="-128"/>
                        <a:cs typeface="Meiryo UI" pitchFamily="50" charset="-128"/>
                      </a:endParaRPr>
                    </a:p>
                  </a:txBody>
                  <a:tcPr marL="99059" marR="99059" marT="45724" marB="45724" anchor="ctr"/>
                </a:tc>
              </a:tr>
            </a:tbl>
          </a:graphicData>
        </a:graphic>
      </p:graphicFrame>
      <p:sp>
        <p:nvSpPr>
          <p:cNvPr id="30" name="テキスト ボックス 29"/>
          <p:cNvSpPr txBox="1"/>
          <p:nvPr/>
        </p:nvSpPr>
        <p:spPr>
          <a:xfrm>
            <a:off x="344488" y="3838674"/>
            <a:ext cx="8496237" cy="276999"/>
          </a:xfrm>
          <a:prstGeom prst="rect">
            <a:avLst/>
          </a:prstGeom>
          <a:noFill/>
        </p:spPr>
        <p:txBody>
          <a:bodyPr wrap="none" rtlCol="0">
            <a:spAutoFit/>
          </a:bodyPr>
          <a:lstStyle/>
          <a:p>
            <a:r>
              <a:rPr lang="en-US" altLang="ja-JP" sz="600" dirty="0">
                <a:latin typeface="Meiryo UI" panose="020B0604030504040204" pitchFamily="50" charset="-128"/>
                <a:ea typeface="Meiryo UI" panose="020B0604030504040204" pitchFamily="50" charset="-128"/>
              </a:rPr>
              <a:t>※1</a:t>
            </a:r>
            <a:r>
              <a:rPr lang="ja-JP" altLang="en-US" sz="600" dirty="0">
                <a:latin typeface="Meiryo UI" panose="020B0604030504040204" pitchFamily="50" charset="-128"/>
                <a:ea typeface="Meiryo UI" panose="020B0604030504040204" pitchFamily="50" charset="-128"/>
              </a:rPr>
              <a:t> 関連事業費には、夢洲まちづくりに係る事業と万博関連事業が</a:t>
            </a:r>
            <a:r>
              <a:rPr lang="ja-JP" altLang="en-US" sz="600" dirty="0" smtClean="0">
                <a:latin typeface="Meiryo UI" panose="020B0604030504040204" pitchFamily="50" charset="-128"/>
                <a:ea typeface="Meiryo UI" panose="020B0604030504040204" pitchFamily="50" charset="-128"/>
              </a:rPr>
              <a:t>ある。このうち、万博開催のために必要となるものについては、府市折半を基本とする　</a:t>
            </a:r>
            <a:r>
              <a:rPr lang="en-US" altLang="ja-JP" sz="600" dirty="0" smtClean="0">
                <a:latin typeface="Meiryo UI" panose="020B0604030504040204" pitchFamily="50" charset="-128"/>
                <a:ea typeface="Meiryo UI" panose="020B0604030504040204" pitchFamily="50" charset="-128"/>
              </a:rPr>
              <a:t>【2025</a:t>
            </a:r>
            <a:r>
              <a:rPr lang="ja-JP" altLang="en-US" sz="600" dirty="0" smtClean="0">
                <a:latin typeface="Meiryo UI" panose="020B0604030504040204" pitchFamily="50" charset="-128"/>
                <a:ea typeface="Meiryo UI" panose="020B0604030504040204" pitchFamily="50" charset="-128"/>
              </a:rPr>
              <a:t>日本万国博覧会開催に向けた府市の取組について（案）第</a:t>
            </a:r>
            <a:r>
              <a:rPr lang="en-US" altLang="ja-JP" sz="600" dirty="0" smtClean="0">
                <a:latin typeface="Meiryo UI" panose="020B0604030504040204" pitchFamily="50" charset="-128"/>
                <a:ea typeface="Meiryo UI" panose="020B0604030504040204" pitchFamily="50" charset="-128"/>
              </a:rPr>
              <a:t>8</a:t>
            </a:r>
            <a:r>
              <a:rPr lang="ja-JP" altLang="en-US" sz="600" dirty="0" smtClean="0">
                <a:latin typeface="Meiryo UI" panose="020B0604030504040204" pitchFamily="50" charset="-128"/>
                <a:ea typeface="Meiryo UI" panose="020B0604030504040204" pitchFamily="50" charset="-128"/>
              </a:rPr>
              <a:t>回副首都推進本部会議</a:t>
            </a:r>
            <a:r>
              <a:rPr lang="ja-JP" altLang="en-US" sz="600" dirty="0">
                <a:latin typeface="Meiryo UI" panose="020B0604030504040204" pitchFamily="50" charset="-128"/>
                <a:ea typeface="Meiryo UI" panose="020B0604030504040204" pitchFamily="50" charset="-128"/>
              </a:rPr>
              <a:t>（</a:t>
            </a:r>
            <a:r>
              <a:rPr lang="ja-JP" altLang="en-US" sz="600" dirty="0" smtClean="0">
                <a:latin typeface="Meiryo UI" panose="020B0604030504040204" pitchFamily="50" charset="-128"/>
                <a:ea typeface="Meiryo UI" panose="020B0604030504040204" pitchFamily="50" charset="-128"/>
              </a:rPr>
              <a:t>Ｈ</a:t>
            </a:r>
            <a:r>
              <a:rPr lang="en-US" altLang="ja-JP" sz="600" dirty="0" smtClean="0">
                <a:latin typeface="Meiryo UI" panose="020B0604030504040204" pitchFamily="50" charset="-128"/>
                <a:ea typeface="Meiryo UI" panose="020B0604030504040204" pitchFamily="50" charset="-128"/>
              </a:rPr>
              <a:t>29.1.31</a:t>
            </a:r>
            <a:r>
              <a:rPr lang="ja-JP" altLang="en-US" sz="600" dirty="0">
                <a:latin typeface="Meiryo UI" panose="020B0604030504040204" pitchFamily="50" charset="-128"/>
                <a:ea typeface="Meiryo UI" panose="020B0604030504040204" pitchFamily="50" charset="-128"/>
              </a:rPr>
              <a:t>）</a:t>
            </a:r>
            <a:r>
              <a:rPr lang="en-US" altLang="ja-JP" sz="600" dirty="0" smtClean="0">
                <a:latin typeface="Meiryo UI" panose="020B0604030504040204" pitchFamily="50" charset="-128"/>
                <a:ea typeface="Meiryo UI" panose="020B0604030504040204" pitchFamily="50" charset="-128"/>
              </a:rPr>
              <a:t>】</a:t>
            </a:r>
          </a:p>
          <a:p>
            <a:r>
              <a:rPr lang="en-US" altLang="ja-JP" sz="600" dirty="0" smtClean="0">
                <a:latin typeface="Meiryo UI" panose="020B0604030504040204" pitchFamily="50" charset="-128"/>
                <a:ea typeface="Meiryo UI" panose="020B0604030504040204" pitchFamily="50" charset="-128"/>
              </a:rPr>
              <a:t>※</a:t>
            </a:r>
            <a:r>
              <a:rPr lang="en-US" altLang="ja-JP" sz="600" dirty="0">
                <a:latin typeface="Meiryo UI" panose="020B0604030504040204" pitchFamily="50" charset="-128"/>
                <a:ea typeface="Meiryo UI" panose="020B0604030504040204" pitchFamily="50" charset="-128"/>
              </a:rPr>
              <a:t>2 </a:t>
            </a:r>
            <a:r>
              <a:rPr lang="ja-JP" altLang="en-US" sz="600" dirty="0" smtClean="0">
                <a:latin typeface="Meiryo UI" panose="020B0604030504040204" pitchFamily="50" charset="-128"/>
                <a:ea typeface="Meiryo UI" panose="020B0604030504040204" pitchFamily="50" charset="-128"/>
              </a:rPr>
              <a:t>記載の地方負担額以外に、国庫</a:t>
            </a:r>
            <a:r>
              <a:rPr lang="ja-JP" altLang="en-US" sz="600" dirty="0">
                <a:latin typeface="Meiryo UI" panose="020B0604030504040204" pitchFamily="50" charset="-128"/>
                <a:ea typeface="Meiryo UI" panose="020B0604030504040204" pitchFamily="50" charset="-128"/>
              </a:rPr>
              <a:t>補助金や開発者負担など（</a:t>
            </a:r>
            <a:r>
              <a:rPr lang="en-US" altLang="ja-JP" sz="600" dirty="0">
                <a:latin typeface="Meiryo UI" panose="020B0604030504040204" pitchFamily="50" charset="-128"/>
                <a:ea typeface="Meiryo UI" panose="020B0604030504040204" pitchFamily="50" charset="-128"/>
              </a:rPr>
              <a:t>476</a:t>
            </a:r>
            <a:r>
              <a:rPr lang="ja-JP" altLang="en-US" sz="600" dirty="0">
                <a:latin typeface="Meiryo UI" panose="020B0604030504040204" pitchFamily="50" charset="-128"/>
                <a:ea typeface="Meiryo UI" panose="020B0604030504040204" pitchFamily="50" charset="-128"/>
              </a:rPr>
              <a:t>億円）がある</a:t>
            </a:r>
            <a:r>
              <a:rPr lang="ja-JP" altLang="en-US" sz="600" dirty="0" smtClean="0">
                <a:latin typeface="Meiryo UI" panose="020B0604030504040204" pitchFamily="50" charset="-128"/>
                <a:ea typeface="Meiryo UI" panose="020B0604030504040204" pitchFamily="50" charset="-128"/>
              </a:rPr>
              <a:t>が、</a:t>
            </a:r>
            <a:r>
              <a:rPr lang="ja-JP" altLang="en-US" sz="600" dirty="0">
                <a:latin typeface="Meiryo UI" panose="020B0604030504040204" pitchFamily="50" charset="-128"/>
                <a:ea typeface="Meiryo UI" panose="020B0604030504040204" pitchFamily="50" charset="-128"/>
              </a:rPr>
              <a:t>実際の事業スキームや費用</a:t>
            </a:r>
            <a:r>
              <a:rPr lang="ja-JP" altLang="en-US" sz="600" dirty="0" smtClean="0">
                <a:latin typeface="Meiryo UI" panose="020B0604030504040204" pitchFamily="50" charset="-128"/>
                <a:ea typeface="Meiryo UI" panose="020B0604030504040204" pitchFamily="50" charset="-128"/>
              </a:rPr>
              <a:t>負担は未確定　　　　　</a:t>
            </a:r>
            <a:r>
              <a:rPr lang="en-US" altLang="ja-JP" sz="600" dirty="0" smtClean="0">
                <a:latin typeface="Meiryo UI" panose="020B0604030504040204" pitchFamily="50" charset="-128"/>
                <a:ea typeface="Meiryo UI" panose="020B0604030504040204" pitchFamily="50" charset="-128"/>
              </a:rPr>
              <a:t>※</a:t>
            </a:r>
            <a:r>
              <a:rPr lang="ja-JP" altLang="en-US" sz="600" dirty="0" smtClean="0">
                <a:latin typeface="Meiryo UI" panose="020B0604030504040204" pitchFamily="50" charset="-128"/>
                <a:ea typeface="Meiryo UI" panose="020B0604030504040204" pitchFamily="50" charset="-128"/>
              </a:rPr>
              <a:t>３ 地方負担は未定</a:t>
            </a:r>
            <a:endParaRPr lang="ja-JP" altLang="en-US" sz="600" dirty="0">
              <a:latin typeface="Meiryo UI" panose="020B0604030504040204" pitchFamily="50" charset="-128"/>
              <a:ea typeface="Meiryo UI" panose="020B0604030504040204" pitchFamily="50" charset="-128"/>
            </a:endParaRPr>
          </a:p>
        </p:txBody>
      </p:sp>
      <p:sp>
        <p:nvSpPr>
          <p:cNvPr id="31" name="テキスト ボックス 30"/>
          <p:cNvSpPr txBox="1"/>
          <p:nvPr/>
        </p:nvSpPr>
        <p:spPr>
          <a:xfrm>
            <a:off x="716338" y="3190602"/>
            <a:ext cx="510557" cy="230832"/>
          </a:xfrm>
          <a:prstGeom prst="rect">
            <a:avLst/>
          </a:prstGeom>
          <a:noFill/>
        </p:spPr>
        <p:txBody>
          <a:bodyPr wrap="square" rtlCol="0">
            <a:spAutoFit/>
          </a:bodyPr>
          <a:lstStyle/>
          <a:p>
            <a:r>
              <a:rPr lang="en-US" altLang="ja-JP" sz="900" dirty="0" smtClean="0">
                <a:latin typeface="Meiryo UI" panose="020B0604030504040204" pitchFamily="50" charset="-128"/>
                <a:ea typeface="Meiryo UI" panose="020B0604030504040204" pitchFamily="50" charset="-128"/>
              </a:rPr>
              <a:t>※1</a:t>
            </a:r>
            <a:endParaRPr lang="ja-JP" altLang="en-US" sz="900" dirty="0">
              <a:latin typeface="Meiryo UI" panose="020B0604030504040204" pitchFamily="50" charset="-128"/>
              <a:ea typeface="Meiryo UI" panose="020B0604030504040204" pitchFamily="50" charset="-128"/>
            </a:endParaRPr>
          </a:p>
        </p:txBody>
      </p:sp>
      <p:sp>
        <p:nvSpPr>
          <p:cNvPr id="49" name="テキスト ボックス 48"/>
          <p:cNvSpPr txBox="1"/>
          <p:nvPr/>
        </p:nvSpPr>
        <p:spPr>
          <a:xfrm>
            <a:off x="5169024" y="692696"/>
            <a:ext cx="4680520" cy="215444"/>
          </a:xfrm>
          <a:prstGeom prst="rect">
            <a:avLst/>
          </a:prstGeom>
          <a:noFill/>
        </p:spPr>
        <p:txBody>
          <a:bodyPr wrap="square" rtlCol="0">
            <a:spAutoFit/>
          </a:bodyPr>
          <a:lstStyle/>
          <a:p>
            <a:pPr marL="0" lvl="2">
              <a:defRPr/>
            </a:pPr>
            <a:r>
              <a:rPr lang="ja-JP" altLang="en-US" sz="800" dirty="0" smtClean="0">
                <a:latin typeface="Meiryo UI" pitchFamily="50" charset="-128"/>
                <a:ea typeface="Meiryo UI" pitchFamily="50" charset="-128"/>
                <a:cs typeface="Meiryo UI" pitchFamily="50" charset="-128"/>
              </a:rPr>
              <a:t>（出典）</a:t>
            </a:r>
            <a:r>
              <a:rPr lang="en-US" altLang="ja-JP" sz="800" dirty="0" smtClean="0">
                <a:latin typeface="Meiryo UI" pitchFamily="50" charset="-128"/>
                <a:ea typeface="Meiryo UI" pitchFamily="50" charset="-128"/>
                <a:cs typeface="Meiryo UI" pitchFamily="50" charset="-128"/>
              </a:rPr>
              <a:t>H28</a:t>
            </a:r>
            <a:r>
              <a:rPr lang="ja-JP" altLang="en-US" sz="800" dirty="0">
                <a:latin typeface="Meiryo UI" pitchFamily="50" charset="-128"/>
                <a:ea typeface="Meiryo UI" pitchFamily="50" charset="-128"/>
                <a:cs typeface="Meiryo UI" pitchFamily="50" charset="-128"/>
              </a:rPr>
              <a:t>年度第</a:t>
            </a:r>
            <a:r>
              <a:rPr lang="en-US" altLang="ja-JP" sz="800" dirty="0">
                <a:latin typeface="Meiryo UI" pitchFamily="50" charset="-128"/>
                <a:ea typeface="Meiryo UI" pitchFamily="50" charset="-128"/>
                <a:cs typeface="Meiryo UI" pitchFamily="50" charset="-128"/>
              </a:rPr>
              <a:t>8</a:t>
            </a:r>
            <a:r>
              <a:rPr lang="ja-JP" altLang="en-US" sz="800" dirty="0">
                <a:latin typeface="Meiryo UI" pitchFamily="50" charset="-128"/>
                <a:ea typeface="Meiryo UI" pitchFamily="50" charset="-128"/>
                <a:cs typeface="Meiryo UI" pitchFamily="50" charset="-128"/>
              </a:rPr>
              <a:t>回副首都推進本部会議</a:t>
            </a:r>
            <a:r>
              <a:rPr lang="en-US" altLang="ja-JP" sz="800" dirty="0">
                <a:latin typeface="Meiryo UI" pitchFamily="50" charset="-128"/>
                <a:ea typeface="Meiryo UI" pitchFamily="50" charset="-128"/>
                <a:cs typeface="Meiryo UI" pitchFamily="50" charset="-128"/>
              </a:rPr>
              <a:t>(</a:t>
            </a:r>
            <a:r>
              <a:rPr lang="ja-JP" altLang="en-US" sz="800" dirty="0">
                <a:latin typeface="Meiryo UI" pitchFamily="50" charset="-128"/>
                <a:ea typeface="Meiryo UI" pitchFamily="50" charset="-128"/>
                <a:cs typeface="Meiryo UI" pitchFamily="50" charset="-128"/>
              </a:rPr>
              <a:t>Ｈ</a:t>
            </a:r>
            <a:r>
              <a:rPr lang="en-US" altLang="ja-JP" sz="800" dirty="0">
                <a:latin typeface="Meiryo UI" pitchFamily="50" charset="-128"/>
                <a:ea typeface="Meiryo UI" pitchFamily="50" charset="-128"/>
                <a:cs typeface="Meiryo UI" pitchFamily="50" charset="-128"/>
              </a:rPr>
              <a:t>29.1)</a:t>
            </a:r>
            <a:r>
              <a:rPr lang="ja-JP" altLang="en-US" sz="800" dirty="0" smtClean="0">
                <a:latin typeface="Meiryo UI" pitchFamily="50" charset="-128"/>
                <a:ea typeface="Meiryo UI" pitchFamily="50" charset="-128"/>
                <a:cs typeface="Meiryo UI" pitchFamily="50" charset="-128"/>
              </a:rPr>
              <a:t>及び</a:t>
            </a:r>
            <a:r>
              <a:rPr lang="en-US" altLang="ja-JP" sz="800" dirty="0" smtClean="0">
                <a:latin typeface="Meiryo UI" pitchFamily="50" charset="-128"/>
                <a:ea typeface="Meiryo UI" pitchFamily="50" charset="-128"/>
                <a:cs typeface="Meiryo UI" pitchFamily="50" charset="-128"/>
              </a:rPr>
              <a:t>H28</a:t>
            </a:r>
            <a:r>
              <a:rPr lang="ja-JP" altLang="en-US" sz="800" dirty="0">
                <a:latin typeface="Meiryo UI" pitchFamily="50" charset="-128"/>
                <a:ea typeface="Meiryo UI" pitchFamily="50" charset="-128"/>
                <a:cs typeface="Meiryo UI" pitchFamily="50" charset="-128"/>
              </a:rPr>
              <a:t>年度大阪市戦略会議</a:t>
            </a:r>
            <a:r>
              <a:rPr lang="en-US" altLang="ja-JP" sz="800" dirty="0">
                <a:latin typeface="Meiryo UI" pitchFamily="50" charset="-128"/>
                <a:ea typeface="Meiryo UI" pitchFamily="50" charset="-128"/>
                <a:cs typeface="Meiryo UI" pitchFamily="50" charset="-128"/>
              </a:rPr>
              <a:t>(H29.2)</a:t>
            </a:r>
            <a:r>
              <a:rPr lang="ja-JP" altLang="en-US" sz="800" dirty="0" smtClean="0">
                <a:latin typeface="Meiryo UI" pitchFamily="50" charset="-128"/>
                <a:ea typeface="Meiryo UI" pitchFamily="50" charset="-128"/>
                <a:cs typeface="Meiryo UI" pitchFamily="50" charset="-128"/>
              </a:rPr>
              <a:t>資料</a:t>
            </a:r>
            <a:endParaRPr lang="en-US" altLang="ja-JP" sz="800" dirty="0">
              <a:latin typeface="Meiryo UI" pitchFamily="50" charset="-128"/>
              <a:ea typeface="Meiryo UI" pitchFamily="50" charset="-128"/>
              <a:cs typeface="Meiryo UI" pitchFamily="50" charset="-128"/>
            </a:endParaRPr>
          </a:p>
        </p:txBody>
      </p:sp>
      <p:sp>
        <p:nvSpPr>
          <p:cNvPr id="10" name="二等辺三角形 9"/>
          <p:cNvSpPr/>
          <p:nvPr/>
        </p:nvSpPr>
        <p:spPr>
          <a:xfrm flipV="1">
            <a:off x="4016896" y="4221087"/>
            <a:ext cx="1872208" cy="31182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角丸四角形 27">
            <a:extLst>
              <a:ext uri="{FF2B5EF4-FFF2-40B4-BE49-F238E27FC236}">
                <a16:creationId xmlns:a16="http://schemas.microsoft.com/office/drawing/2014/main" xmlns="" id="{2B42484F-CDD7-49BD-9EF6-668510D222E4}"/>
              </a:ext>
            </a:extLst>
          </p:cNvPr>
          <p:cNvSpPr/>
          <p:nvPr/>
        </p:nvSpPr>
        <p:spPr>
          <a:xfrm>
            <a:off x="344488" y="4774842"/>
            <a:ext cx="9324000" cy="1534478"/>
          </a:xfrm>
          <a:prstGeom prst="roundRect">
            <a:avLst>
              <a:gd name="adj" fmla="val 7528"/>
            </a:avLst>
          </a:prstGeom>
        </p:spPr>
        <p:style>
          <a:lnRef idx="0">
            <a:schemeClr val="accent5"/>
          </a:lnRef>
          <a:fillRef idx="3">
            <a:schemeClr val="accent5"/>
          </a:fillRef>
          <a:effectRef idx="3">
            <a:schemeClr val="accent5"/>
          </a:effectRef>
          <a:fontRef idx="minor">
            <a:schemeClr val="lt1"/>
          </a:fontRef>
        </p:style>
        <p:txBody>
          <a:bodyPr wrap="square" rtlCol="0" anchor="t">
            <a:spAutoFit/>
          </a:bodyPr>
          <a:lstStyle/>
          <a:p>
            <a:r>
              <a:rPr kumimoji="1" lang="en-US" altLang="ja-JP" sz="1500" dirty="0" smtClean="0">
                <a:latin typeface="Meiryo UI" panose="020B0604030504040204" pitchFamily="50" charset="-128"/>
                <a:ea typeface="Meiryo UI" panose="020B0604030504040204" pitchFamily="50" charset="-128"/>
              </a:rPr>
              <a:t>《</a:t>
            </a:r>
            <a:r>
              <a:rPr kumimoji="1" lang="ja-JP" altLang="en-US" sz="1500" dirty="0" smtClean="0">
                <a:latin typeface="Meiryo UI" panose="020B0604030504040204" pitchFamily="50" charset="-128"/>
                <a:ea typeface="Meiryo UI" panose="020B0604030504040204" pitchFamily="50" charset="-128"/>
              </a:rPr>
              <a:t>基本的な考え方</a:t>
            </a:r>
            <a:r>
              <a:rPr kumimoji="1" lang="en-US" altLang="ja-JP" sz="1500" dirty="0" smtClean="0">
                <a:latin typeface="Meiryo UI" panose="020B0604030504040204" pitchFamily="50" charset="-128"/>
                <a:ea typeface="Meiryo UI" panose="020B0604030504040204" pitchFamily="50" charset="-128"/>
              </a:rPr>
              <a:t>》</a:t>
            </a:r>
            <a:r>
              <a:rPr kumimoji="1" lang="ja-JP" altLang="en-US" sz="1500" dirty="0" smtClean="0">
                <a:latin typeface="Meiryo UI" panose="020B0604030504040204" pitchFamily="50" charset="-128"/>
                <a:ea typeface="Meiryo UI" panose="020B0604030504040204" pitchFamily="50" charset="-128"/>
              </a:rPr>
              <a:t>　</a:t>
            </a:r>
            <a:endParaRPr kumimoji="1" lang="en-US" altLang="ja-JP" sz="15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u"/>
            </a:pPr>
            <a:r>
              <a:rPr lang="ja-JP" altLang="en-US" sz="1500" dirty="0" smtClean="0">
                <a:latin typeface="Meiryo UI" panose="020B0604030504040204" pitchFamily="50" charset="-128"/>
                <a:ea typeface="Meiryo UI" panose="020B0604030504040204" pitchFamily="50" charset="-128"/>
              </a:rPr>
              <a:t>万博会場建設費など広域的な役割に係る事業は、大阪府の事務として承継</a:t>
            </a:r>
            <a:endParaRPr lang="en-US" altLang="ja-JP" sz="15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u"/>
            </a:pPr>
            <a:r>
              <a:rPr lang="ja-JP" altLang="en-US" sz="1500" dirty="0" smtClean="0">
                <a:latin typeface="Meiryo UI" panose="020B0604030504040204" pitchFamily="50" charset="-128"/>
                <a:ea typeface="Meiryo UI" panose="020B0604030504040204" pitchFamily="50" charset="-128"/>
              </a:rPr>
              <a:t>関連事業費は、３ページの考え方と同様に、配分割合を変更せず対応</a:t>
            </a:r>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（財政的影響額は次ページ参照）</a:t>
            </a:r>
            <a:endParaRPr lang="en-US" altLang="ja-JP" sz="15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u"/>
            </a:pPr>
            <a:r>
              <a:rPr lang="ja-JP" altLang="en-US" sz="1500" dirty="0" smtClean="0">
                <a:latin typeface="Meiryo UI" panose="020B0604030504040204" pitchFamily="50" charset="-128"/>
                <a:ea typeface="Meiryo UI" panose="020B0604030504040204" pitchFamily="50" charset="-128"/>
              </a:rPr>
              <a:t>万博会場建設費は、府市折半という枠組みを維持。仮に基金などを活用すれば、配分割合を変更せずに対応する</a:t>
            </a:r>
            <a:r>
              <a:rPr lang="en-US" altLang="ja-JP" sz="1500" dirty="0" smtClean="0">
                <a:latin typeface="Meiryo UI" panose="020B0604030504040204" pitchFamily="50" charset="-128"/>
                <a:ea typeface="Meiryo UI" panose="020B0604030504040204" pitchFamily="50" charset="-128"/>
              </a:rPr>
              <a:t/>
            </a:r>
            <a:br>
              <a:rPr lang="en-US" altLang="ja-JP" sz="1500" dirty="0" smtClean="0">
                <a:latin typeface="Meiryo UI" panose="020B0604030504040204" pitchFamily="50" charset="-128"/>
                <a:ea typeface="Meiryo UI" panose="020B0604030504040204" pitchFamily="50" charset="-128"/>
              </a:rPr>
            </a:br>
            <a:r>
              <a:rPr lang="ja-JP" altLang="en-US" sz="1500" dirty="0" smtClean="0">
                <a:latin typeface="Meiryo UI" panose="020B0604030504040204" pitchFamily="50" charset="-128"/>
                <a:ea typeface="Meiryo UI" panose="020B0604030504040204" pitchFamily="50" charset="-128"/>
              </a:rPr>
              <a:t>ことが可能</a:t>
            </a:r>
            <a:r>
              <a:rPr lang="en-US" altLang="ja-JP" sz="1500" dirty="0" smtClean="0">
                <a:latin typeface="Meiryo UI" panose="020B0604030504040204" pitchFamily="50" charset="-128"/>
                <a:ea typeface="Meiryo UI" panose="020B0604030504040204" pitchFamily="50" charset="-128"/>
              </a:rPr>
              <a:t/>
            </a:r>
            <a:br>
              <a:rPr lang="en-US" altLang="ja-JP" sz="1500" dirty="0" smtClean="0">
                <a:latin typeface="Meiryo UI" panose="020B0604030504040204" pitchFamily="50" charset="-128"/>
                <a:ea typeface="Meiryo UI" panose="020B0604030504040204" pitchFamily="50" charset="-128"/>
              </a:rPr>
            </a:br>
            <a:r>
              <a:rPr lang="ja-JP" altLang="en-US" sz="1500" dirty="0" smtClean="0">
                <a:latin typeface="Meiryo UI" panose="020B0604030504040204" pitchFamily="50" charset="-128"/>
                <a:ea typeface="Meiryo UI" panose="020B0604030504040204" pitchFamily="50" charset="-128"/>
              </a:rPr>
              <a:t>なお、財源負担の平準化ができるよう、事業スキームの具体化について国と協議中</a:t>
            </a:r>
            <a:endParaRPr lang="en-US" altLang="ja-JP" sz="1500" dirty="0" smtClean="0">
              <a:latin typeface="Meiryo UI" panose="020B0604030504040204" pitchFamily="50" charset="-128"/>
              <a:ea typeface="Meiryo UI" panose="020B0604030504040204" pitchFamily="50" charset="-128"/>
            </a:endParaRPr>
          </a:p>
        </p:txBody>
      </p:sp>
      <p:sp>
        <p:nvSpPr>
          <p:cNvPr id="15"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大プロ</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４</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7" name="テキスト ボックス 16"/>
          <p:cNvSpPr txBox="1"/>
          <p:nvPr/>
        </p:nvSpPr>
        <p:spPr>
          <a:xfrm>
            <a:off x="-15552" y="476672"/>
            <a:ext cx="2448272" cy="338554"/>
          </a:xfrm>
          <a:prstGeom prst="rect">
            <a:avLst/>
          </a:prstGeom>
          <a:noFill/>
        </p:spPr>
        <p:txBody>
          <a:bodyPr wrap="square" rtlCol="0">
            <a:spAutoFit/>
          </a:bodyPr>
          <a:lstStyle/>
          <a:p>
            <a:r>
              <a:rPr kumimoji="1" lang="ja-JP" altLang="en-US" sz="1600" b="1" dirty="0" smtClean="0">
                <a:latin typeface="Meiryo UI" panose="020B0604030504040204" pitchFamily="50" charset="-128"/>
                <a:ea typeface="Meiryo UI" panose="020B0604030504040204" pitchFamily="50" charset="-128"/>
              </a:rPr>
              <a:t>（２）</a:t>
            </a:r>
            <a:r>
              <a:rPr kumimoji="1" lang="ja-JP" altLang="en-US" sz="1600" b="1" dirty="0">
                <a:latin typeface="Meiryo UI" panose="020B0604030504040204" pitchFamily="50" charset="-128"/>
                <a:ea typeface="Meiryo UI" panose="020B0604030504040204" pitchFamily="50" charset="-128"/>
              </a:rPr>
              <a:t>　</a:t>
            </a:r>
            <a:r>
              <a:rPr kumimoji="1" lang="ja-JP" altLang="en-US" sz="1600" b="1" dirty="0" smtClean="0">
                <a:latin typeface="Meiryo UI" panose="020B0604030504040204" pitchFamily="50" charset="-128"/>
                <a:ea typeface="Meiryo UI" panose="020B0604030504040204" pitchFamily="50" charset="-128"/>
              </a:rPr>
              <a:t>その他</a:t>
            </a:r>
            <a:endParaRPr kumimoji="1"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490834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27"/>
          <p:cNvSpPr>
            <a:spLocks noChangeArrowheads="1"/>
          </p:cNvSpPr>
          <p:nvPr/>
        </p:nvSpPr>
        <p:spPr bwMode="auto">
          <a:xfrm>
            <a:off x="8913440"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大プロ</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５</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2" name="二等辺三角形 1"/>
          <p:cNvSpPr/>
          <p:nvPr/>
        </p:nvSpPr>
        <p:spPr>
          <a:xfrm flipV="1">
            <a:off x="4088904" y="4141406"/>
            <a:ext cx="1728192" cy="43204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bwMode="auto">
          <a:xfrm>
            <a:off x="233896" y="677704"/>
            <a:ext cx="8640229" cy="288000"/>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85750" indent="-285750" fontAlgn="auto">
              <a:spcBef>
                <a:spcPts val="0"/>
              </a:spcBef>
              <a:spcAft>
                <a:spcPts val="0"/>
              </a:spcAft>
              <a:buFont typeface="Wingdings" panose="05000000000000000000" pitchFamily="2" charset="2"/>
              <a:buChar char="l"/>
              <a:defRPr/>
            </a:pPr>
            <a:r>
              <a:rPr lang="ja-JP" altLang="en-US" sz="1200" dirty="0">
                <a:solidFill>
                  <a:schemeClr val="tx1"/>
                </a:solidFill>
                <a:latin typeface="Meiryo UI" pitchFamily="50" charset="-128"/>
                <a:ea typeface="Meiryo UI" pitchFamily="50" charset="-128"/>
                <a:cs typeface="Meiryo UI" pitchFamily="50" charset="-128"/>
              </a:rPr>
              <a:t>事業スキーム等が未確定の部分について、</a:t>
            </a:r>
            <a:r>
              <a:rPr lang="ja-JP" altLang="en-US" sz="1200" b="1" dirty="0">
                <a:solidFill>
                  <a:schemeClr val="tx1"/>
                </a:solidFill>
                <a:latin typeface="Meiryo UI" pitchFamily="50" charset="-128"/>
                <a:ea typeface="Meiryo UI" pitchFamily="50" charset="-128"/>
                <a:cs typeface="Meiryo UI" pitchFamily="50" charset="-128"/>
              </a:rPr>
              <a:t>副首都推進局が置いた仮定に基づいて算出</a:t>
            </a:r>
            <a:endParaRPr lang="en-US" altLang="ja-JP" sz="1200" b="1" dirty="0">
              <a:solidFill>
                <a:schemeClr val="tx1"/>
              </a:solidFill>
              <a:latin typeface="Meiryo UI" pitchFamily="50" charset="-128"/>
              <a:ea typeface="Meiryo UI" pitchFamily="50" charset="-128"/>
              <a:cs typeface="Meiryo UI" pitchFamily="50" charset="-128"/>
            </a:endParaRPr>
          </a:p>
        </p:txBody>
      </p:sp>
      <p:graphicFrame>
        <p:nvGraphicFramePr>
          <p:cNvPr id="21" name="表 20"/>
          <p:cNvGraphicFramePr>
            <a:graphicFrameLocks noGrp="1"/>
          </p:cNvGraphicFramePr>
          <p:nvPr>
            <p:extLst>
              <p:ext uri="{D42A27DB-BD31-4B8C-83A1-F6EECF244321}">
                <p14:modId xmlns:p14="http://schemas.microsoft.com/office/powerpoint/2010/main" val="3256645941"/>
              </p:ext>
            </p:extLst>
          </p:nvPr>
        </p:nvGraphicFramePr>
        <p:xfrm>
          <a:off x="128464" y="4429120"/>
          <a:ext cx="9577065" cy="1736764"/>
        </p:xfrm>
        <a:graphic>
          <a:graphicData uri="http://schemas.openxmlformats.org/drawingml/2006/table">
            <a:tbl>
              <a:tblPr/>
              <a:tblGrid>
                <a:gridCol w="72008">
                  <a:extLst>
                    <a:ext uri="{9D8B030D-6E8A-4147-A177-3AD203B41FA5}">
                      <a16:colId xmlns:a16="http://schemas.microsoft.com/office/drawing/2014/main" xmlns="" val="20000"/>
                    </a:ext>
                  </a:extLst>
                </a:gridCol>
                <a:gridCol w="1944216">
                  <a:extLst>
                    <a:ext uri="{9D8B030D-6E8A-4147-A177-3AD203B41FA5}">
                      <a16:colId xmlns:a16="http://schemas.microsoft.com/office/drawing/2014/main" xmlns="" val="20001"/>
                    </a:ext>
                  </a:extLst>
                </a:gridCol>
                <a:gridCol w="397939">
                  <a:extLst>
                    <a:ext uri="{9D8B030D-6E8A-4147-A177-3AD203B41FA5}">
                      <a16:colId xmlns:a16="http://schemas.microsoft.com/office/drawing/2014/main" xmlns="" val="20002"/>
                    </a:ext>
                  </a:extLst>
                </a:gridCol>
                <a:gridCol w="397939">
                  <a:extLst>
                    <a:ext uri="{9D8B030D-6E8A-4147-A177-3AD203B41FA5}">
                      <a16:colId xmlns:a16="http://schemas.microsoft.com/office/drawing/2014/main" xmlns="" val="20003"/>
                    </a:ext>
                  </a:extLst>
                </a:gridCol>
                <a:gridCol w="397939">
                  <a:extLst>
                    <a:ext uri="{9D8B030D-6E8A-4147-A177-3AD203B41FA5}">
                      <a16:colId xmlns:a16="http://schemas.microsoft.com/office/drawing/2014/main" xmlns="" val="20004"/>
                    </a:ext>
                  </a:extLst>
                </a:gridCol>
                <a:gridCol w="397939">
                  <a:extLst>
                    <a:ext uri="{9D8B030D-6E8A-4147-A177-3AD203B41FA5}">
                      <a16:colId xmlns:a16="http://schemas.microsoft.com/office/drawing/2014/main" xmlns="" val="20005"/>
                    </a:ext>
                  </a:extLst>
                </a:gridCol>
                <a:gridCol w="397939">
                  <a:extLst>
                    <a:ext uri="{9D8B030D-6E8A-4147-A177-3AD203B41FA5}">
                      <a16:colId xmlns:a16="http://schemas.microsoft.com/office/drawing/2014/main" xmlns="" val="20006"/>
                    </a:ext>
                  </a:extLst>
                </a:gridCol>
                <a:gridCol w="397939">
                  <a:extLst>
                    <a:ext uri="{9D8B030D-6E8A-4147-A177-3AD203B41FA5}">
                      <a16:colId xmlns:a16="http://schemas.microsoft.com/office/drawing/2014/main" xmlns="" val="20007"/>
                    </a:ext>
                  </a:extLst>
                </a:gridCol>
                <a:gridCol w="397939">
                  <a:extLst>
                    <a:ext uri="{9D8B030D-6E8A-4147-A177-3AD203B41FA5}">
                      <a16:colId xmlns:a16="http://schemas.microsoft.com/office/drawing/2014/main" xmlns="" val="20008"/>
                    </a:ext>
                  </a:extLst>
                </a:gridCol>
                <a:gridCol w="397939">
                  <a:extLst>
                    <a:ext uri="{9D8B030D-6E8A-4147-A177-3AD203B41FA5}">
                      <a16:colId xmlns:a16="http://schemas.microsoft.com/office/drawing/2014/main" xmlns="" val="20009"/>
                    </a:ext>
                  </a:extLst>
                </a:gridCol>
                <a:gridCol w="397939">
                  <a:extLst>
                    <a:ext uri="{9D8B030D-6E8A-4147-A177-3AD203B41FA5}">
                      <a16:colId xmlns:a16="http://schemas.microsoft.com/office/drawing/2014/main" xmlns="" val="20010"/>
                    </a:ext>
                  </a:extLst>
                </a:gridCol>
                <a:gridCol w="397939">
                  <a:extLst>
                    <a:ext uri="{9D8B030D-6E8A-4147-A177-3AD203B41FA5}">
                      <a16:colId xmlns:a16="http://schemas.microsoft.com/office/drawing/2014/main" xmlns="" val="20011"/>
                    </a:ext>
                  </a:extLst>
                </a:gridCol>
                <a:gridCol w="397939">
                  <a:extLst>
                    <a:ext uri="{9D8B030D-6E8A-4147-A177-3AD203B41FA5}">
                      <a16:colId xmlns:a16="http://schemas.microsoft.com/office/drawing/2014/main" xmlns="" val="20012"/>
                    </a:ext>
                  </a:extLst>
                </a:gridCol>
                <a:gridCol w="397939">
                  <a:extLst>
                    <a:ext uri="{9D8B030D-6E8A-4147-A177-3AD203B41FA5}">
                      <a16:colId xmlns:a16="http://schemas.microsoft.com/office/drawing/2014/main" xmlns="" val="20013"/>
                    </a:ext>
                  </a:extLst>
                </a:gridCol>
                <a:gridCol w="397939">
                  <a:extLst>
                    <a:ext uri="{9D8B030D-6E8A-4147-A177-3AD203B41FA5}">
                      <a16:colId xmlns:a16="http://schemas.microsoft.com/office/drawing/2014/main" xmlns="" val="20014"/>
                    </a:ext>
                  </a:extLst>
                </a:gridCol>
                <a:gridCol w="397939">
                  <a:extLst>
                    <a:ext uri="{9D8B030D-6E8A-4147-A177-3AD203B41FA5}">
                      <a16:colId xmlns:a16="http://schemas.microsoft.com/office/drawing/2014/main" xmlns="" val="20015"/>
                    </a:ext>
                  </a:extLst>
                </a:gridCol>
                <a:gridCol w="397939">
                  <a:extLst>
                    <a:ext uri="{9D8B030D-6E8A-4147-A177-3AD203B41FA5}">
                      <a16:colId xmlns:a16="http://schemas.microsoft.com/office/drawing/2014/main" xmlns="" val="20016"/>
                    </a:ext>
                  </a:extLst>
                </a:gridCol>
                <a:gridCol w="397939">
                  <a:extLst>
                    <a:ext uri="{9D8B030D-6E8A-4147-A177-3AD203B41FA5}">
                      <a16:colId xmlns:a16="http://schemas.microsoft.com/office/drawing/2014/main" xmlns="" val="20017"/>
                    </a:ext>
                  </a:extLst>
                </a:gridCol>
                <a:gridCol w="397939">
                  <a:extLst>
                    <a:ext uri="{9D8B030D-6E8A-4147-A177-3AD203B41FA5}">
                      <a16:colId xmlns:a16="http://schemas.microsoft.com/office/drawing/2014/main" xmlns="" val="20018"/>
                    </a:ext>
                  </a:extLst>
                </a:gridCol>
                <a:gridCol w="397939">
                  <a:extLst>
                    <a:ext uri="{9D8B030D-6E8A-4147-A177-3AD203B41FA5}">
                      <a16:colId xmlns:a16="http://schemas.microsoft.com/office/drawing/2014/main" xmlns="" val="20019"/>
                    </a:ext>
                  </a:extLst>
                </a:gridCol>
                <a:gridCol w="397939">
                  <a:extLst>
                    <a:ext uri="{9D8B030D-6E8A-4147-A177-3AD203B41FA5}">
                      <a16:colId xmlns:a16="http://schemas.microsoft.com/office/drawing/2014/main" xmlns="" val="20020"/>
                    </a:ext>
                  </a:extLst>
                </a:gridCol>
              </a:tblGrid>
              <a:tr h="237340">
                <a:tc gridSpan="4">
                  <a:txBody>
                    <a:bodyPr/>
                    <a:lstStyle/>
                    <a:p>
                      <a:pPr algn="l" fontAlgn="ctr"/>
                      <a:endParaRPr lang="ja-JP" altLang="en-US" sz="1050" b="1"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kumimoji="1" lang="ja-JP" altLang="en-US" sz="1050" dirty="0"/>
                    </a:p>
                  </a:txBody>
                  <a:tcPr marL="0" marR="0" marT="0" marB="0" anchor="ctr">
                    <a:lnL>
                      <a:noFill/>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rgbClr val="000000"/>
                          </a:solidFill>
                          <a:latin typeface="Meiryo UI" pitchFamily="50" charset="-128"/>
                          <a:ea typeface="Meiryo UI" pitchFamily="50" charset="-128"/>
                          <a:cs typeface="Meiryo UI" pitchFamily="50" charset="-128"/>
                        </a:rPr>
                        <a:t>（億円）</a:t>
                      </a:r>
                    </a:p>
                  </a:txBody>
                  <a:tcPr marL="0" marR="0" marT="0" marB="0" anchor="ctr">
                    <a:lnL>
                      <a:noFill/>
                    </a:lnL>
                    <a:lnR>
                      <a:noFill/>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marL="0" marR="0" indent="0" algn="r" defTabSz="914400" rtl="0" eaLnBrk="1" fontAlgn="ctr" latinLnBrk="0" hangingPunct="1">
                        <a:lnSpc>
                          <a:spcPct val="100000"/>
                        </a:lnSpc>
                        <a:spcBef>
                          <a:spcPts val="0"/>
                        </a:spcBef>
                        <a:spcAft>
                          <a:spcPts val="0"/>
                        </a:spcAft>
                        <a:buClrTx/>
                        <a:buSzTx/>
                        <a:buFontTx/>
                        <a:buNone/>
                        <a:tabLst/>
                        <a:defRPr/>
                      </a:pP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83868">
                <a:tc gridSpan="2">
                  <a:txBody>
                    <a:bodyPr/>
                    <a:lstStyle/>
                    <a:p>
                      <a:pPr algn="ctr" fontAlgn="ctr"/>
                      <a:r>
                        <a:rPr lang="ja-JP" altLang="en-US" sz="1050" b="0" i="0" u="none" strike="noStrike" dirty="0">
                          <a:ln>
                            <a:solidFill>
                              <a:schemeClr val="bg1"/>
                            </a:solidFill>
                          </a:ln>
                          <a:solidFill>
                            <a:srgbClr val="000000"/>
                          </a:solidFill>
                          <a:latin typeface="Meiryo UI" pitchFamily="50" charset="-128"/>
                          <a:ea typeface="Meiryo UI" pitchFamily="50" charset="-128"/>
                          <a:cs typeface="Meiryo UI" pitchFamily="50"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hMerge="1">
                  <a:txBody>
                    <a:bodyPr/>
                    <a:lstStyle/>
                    <a:p>
                      <a:endParaRPr kumimoji="1" lang="ja-JP" altLang="en-US"/>
                    </a:p>
                  </a:txBody>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３４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Ｈ４</a:t>
                      </a:r>
                      <a:r>
                        <a:rPr lang="ja-JP" altLang="en-US" sz="900" b="1" i="0" u="none" strike="noStrike" dirty="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xmlns="" val="10001"/>
                  </a:ext>
                </a:extLst>
              </a:tr>
              <a:tr h="429178">
                <a:tc gridSpan="2">
                  <a:txBody>
                    <a:bodyPr/>
                    <a:lstStyle/>
                    <a:p>
                      <a:pPr algn="l" fontAlgn="ctr"/>
                      <a:r>
                        <a:rPr lang="ja-JP" altLang="en-US" sz="1000" b="1" i="0" u="none" strike="noStrike" dirty="0">
                          <a:solidFill>
                            <a:srgbClr val="000000"/>
                          </a:solidFill>
                          <a:latin typeface="Meiryo UI" pitchFamily="50" charset="-128"/>
                          <a:ea typeface="Meiryo UI" pitchFamily="50" charset="-128"/>
                          <a:cs typeface="Meiryo UI" pitchFamily="50" charset="-128"/>
                        </a:rPr>
                        <a:t>財政的影響額　　計</a:t>
                      </a:r>
                      <a:r>
                        <a:rPr lang="ja-JP" altLang="en-US" sz="1000" b="1" i="0" u="none" strike="noStrike" dirty="0" smtClean="0">
                          <a:solidFill>
                            <a:srgbClr val="000000"/>
                          </a:solidFill>
                          <a:latin typeface="Meiryo UI" pitchFamily="50" charset="-128"/>
                          <a:ea typeface="Meiryo UI" pitchFamily="50" charset="-128"/>
                          <a:cs typeface="Meiryo UI" pitchFamily="50" charset="-128"/>
                        </a:rPr>
                        <a:t>（え）</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9</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xmlns="" val="10002"/>
                  </a:ext>
                </a:extLst>
              </a:tr>
              <a:tr h="429178">
                <a:tc rowSpan="2">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000" b="1" i="0" u="none" strike="noStrike" dirty="0">
                          <a:solidFill>
                            <a:srgbClr val="000000"/>
                          </a:solidFill>
                          <a:latin typeface="Meiryo UI" pitchFamily="50" charset="-128"/>
                          <a:ea typeface="Meiryo UI" pitchFamily="50" charset="-128"/>
                          <a:cs typeface="Meiryo UI" pitchFamily="50" charset="-128"/>
                        </a:rPr>
                        <a:t>特別区設置までに大阪市で発行した起債（既発債）の償還費用のうち特別区負担分　</a:t>
                      </a:r>
                      <a:r>
                        <a:rPr lang="en-US" altLang="ja-JP" sz="900" b="0" i="0" u="none" strike="noStrike" dirty="0" smtClean="0">
                          <a:solidFill>
                            <a:srgbClr val="000000"/>
                          </a:solidFill>
                          <a:latin typeface="Meiryo UI" pitchFamily="50" charset="-128"/>
                          <a:ea typeface="Meiryo UI" pitchFamily="50" charset="-128"/>
                          <a:cs typeface="Meiryo UI" pitchFamily="50" charset="-128"/>
                        </a:rPr>
                        <a:t>※</a:t>
                      </a:r>
                      <a:r>
                        <a:rPr lang="ja-JP" altLang="en-US" sz="1000" b="1" i="0" u="none" strike="noStrike" dirty="0">
                          <a:solidFill>
                            <a:srgbClr val="000000"/>
                          </a:solidFill>
                          <a:latin typeface="Meiryo UI" pitchFamily="50" charset="-128"/>
                          <a:ea typeface="Meiryo UI" pitchFamily="50" charset="-128"/>
                          <a:cs typeface="Meiryo UI" pitchFamily="50" charset="-128"/>
                        </a:rPr>
                        <a:t>　</a:t>
                      </a:r>
                      <a:r>
                        <a:rPr lang="ja-JP" altLang="en-US" sz="1000" b="1" i="0" u="none" strike="noStrike" dirty="0" smtClean="0">
                          <a:solidFill>
                            <a:srgbClr val="000000"/>
                          </a:solidFill>
                          <a:latin typeface="Meiryo UI" pitchFamily="50" charset="-128"/>
                          <a:ea typeface="Meiryo UI" pitchFamily="50" charset="-128"/>
                          <a:cs typeface="Meiryo UI" pitchFamily="50" charset="-128"/>
                        </a:rPr>
                        <a:t>（お）</a:t>
                      </a:r>
                      <a:endParaRPr lang="en-US" altLang="ja-JP" sz="1000" b="1"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000" b="1" i="0" u="none" strike="noStrike" dirty="0">
                          <a:solidFill>
                            <a:schemeClr val="tx1"/>
                          </a:solidFill>
                          <a:effectLst/>
                          <a:latin typeface="Meiryo UI" panose="020B0604030504040204" pitchFamily="50" charset="-128"/>
                          <a:ea typeface="Meiryo UI" panose="020B0604030504040204" pitchFamily="50" charset="-128"/>
                        </a:rPr>
                        <a:t>―</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000" b="1" i="0" u="none" strike="noStrike" dirty="0">
                          <a:solidFill>
                            <a:schemeClr val="tx1"/>
                          </a:solidFill>
                          <a:effectLst/>
                          <a:latin typeface="Meiryo UI" panose="020B0604030504040204" pitchFamily="50" charset="-128"/>
                          <a:ea typeface="Meiryo UI" panose="020B0604030504040204" pitchFamily="50" charset="-128"/>
                        </a:rPr>
                        <a:t>―</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000" b="1" i="0" u="none" strike="noStrike" dirty="0">
                          <a:solidFill>
                            <a:schemeClr val="tx1"/>
                          </a:solidFill>
                          <a:effectLst/>
                          <a:latin typeface="Meiryo UI" panose="020B0604030504040204" pitchFamily="50" charset="-128"/>
                          <a:ea typeface="Meiryo UI" panose="020B0604030504040204" pitchFamily="50" charset="-128"/>
                        </a:rPr>
                        <a:t>―</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000" b="1" i="0" u="none" strike="noStrike" dirty="0">
                          <a:solidFill>
                            <a:schemeClr val="tx1"/>
                          </a:solidFill>
                          <a:effectLst/>
                          <a:latin typeface="Meiryo UI" panose="020B0604030504040204" pitchFamily="50" charset="-128"/>
                          <a:ea typeface="Meiryo UI" panose="020B0604030504040204" pitchFamily="50" charset="-128"/>
                        </a:rPr>
                        <a:t>―</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3"/>
                  </a:ext>
                </a:extLst>
              </a:tr>
              <a:tr h="429178">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000" b="1" i="0" u="none" strike="noStrike">
                          <a:solidFill>
                            <a:srgbClr val="000000"/>
                          </a:solidFill>
                          <a:latin typeface="Meiryo UI" pitchFamily="50" charset="-128"/>
                          <a:ea typeface="Meiryo UI" pitchFamily="50" charset="-128"/>
                          <a:cs typeface="Meiryo UI" pitchFamily="50" charset="-128"/>
                        </a:rPr>
                        <a:t>上記</a:t>
                      </a:r>
                      <a:r>
                        <a:rPr lang="ja-JP" altLang="en-US" sz="1000" b="1" i="0" u="none" strike="noStrike" smtClean="0">
                          <a:solidFill>
                            <a:srgbClr val="000000"/>
                          </a:solidFill>
                          <a:latin typeface="Meiryo UI" pitchFamily="50" charset="-128"/>
                          <a:ea typeface="Meiryo UI" pitchFamily="50" charset="-128"/>
                          <a:cs typeface="Meiryo UI" pitchFamily="50" charset="-128"/>
                        </a:rPr>
                        <a:t>（お）</a:t>
                      </a:r>
                      <a:r>
                        <a:rPr lang="ja-JP" altLang="en-US" sz="1000" b="1" i="0" u="none" strike="noStrike" dirty="0">
                          <a:solidFill>
                            <a:srgbClr val="000000"/>
                          </a:solidFill>
                          <a:latin typeface="Meiryo UI" pitchFamily="50" charset="-128"/>
                          <a:ea typeface="Meiryo UI" pitchFamily="50" charset="-128"/>
                          <a:cs typeface="Meiryo UI" pitchFamily="50" charset="-128"/>
                        </a:rPr>
                        <a:t>を除いた財政的影響額</a:t>
                      </a:r>
                      <a:endParaRPr lang="en-US" altLang="ja-JP" sz="1000" b="1" i="0" u="none" strike="noStrike" dirty="0">
                        <a:solidFill>
                          <a:srgbClr val="000000"/>
                        </a:solidFill>
                        <a:latin typeface="Meiryo UI" pitchFamily="50" charset="-128"/>
                        <a:ea typeface="Meiryo UI" pitchFamily="50" charset="-128"/>
                        <a:cs typeface="Meiryo UI" pitchFamily="50" charset="-128"/>
                      </a:endParaRPr>
                    </a:p>
                    <a:p>
                      <a:pPr algn="l" fontAlgn="ctr"/>
                      <a:r>
                        <a:rPr lang="ja-JP" altLang="en-US" sz="1000" b="1" i="0" u="none" strike="noStrike" dirty="0">
                          <a:solidFill>
                            <a:srgbClr val="000000"/>
                          </a:solidFill>
                          <a:latin typeface="Meiryo UI" pitchFamily="50" charset="-128"/>
                          <a:ea typeface="Meiryo UI" pitchFamily="50" charset="-128"/>
                          <a:cs typeface="Meiryo UI" pitchFamily="50" charset="-128"/>
                        </a:rPr>
                        <a:t>　</a:t>
                      </a:r>
                      <a:r>
                        <a:rPr lang="ja-JP" altLang="en-US" sz="1000" b="1" i="0" u="none" strike="noStrike" dirty="0" smtClean="0">
                          <a:solidFill>
                            <a:srgbClr val="000000"/>
                          </a:solidFill>
                          <a:latin typeface="Meiryo UI" pitchFamily="50" charset="-128"/>
                          <a:ea typeface="Meiryo UI" pitchFamily="50" charset="-128"/>
                          <a:cs typeface="Meiryo UI" pitchFamily="50" charset="-128"/>
                        </a:rPr>
                        <a:t>（か）</a:t>
                      </a:r>
                      <a:r>
                        <a:rPr lang="ja-JP" altLang="en-US" sz="1000" b="1" i="0" u="none" strike="noStrike" dirty="0">
                          <a:solidFill>
                            <a:srgbClr val="000000"/>
                          </a:solidFill>
                          <a:latin typeface="Meiryo UI" pitchFamily="50" charset="-128"/>
                          <a:ea typeface="Meiryo UI" pitchFamily="50" charset="-128"/>
                          <a:cs typeface="Meiryo UI" pitchFamily="50" charset="-128"/>
                        </a:rPr>
                        <a:t>・・・</a:t>
                      </a:r>
                      <a:r>
                        <a:rPr lang="ja-JP" altLang="en-US" sz="1000" b="1" i="0" u="none" strike="noStrike" dirty="0" smtClean="0">
                          <a:solidFill>
                            <a:srgbClr val="000000"/>
                          </a:solidFill>
                          <a:latin typeface="Meiryo UI" pitchFamily="50" charset="-128"/>
                          <a:ea typeface="Meiryo UI" pitchFamily="50" charset="-128"/>
                          <a:cs typeface="Meiryo UI" pitchFamily="50" charset="-128"/>
                        </a:rPr>
                        <a:t>（え）</a:t>
                      </a:r>
                      <a:r>
                        <a:rPr lang="ja-JP" altLang="en-US" sz="1000" b="1" i="0" u="none" strike="noStrike" dirty="0">
                          <a:solidFill>
                            <a:srgbClr val="000000"/>
                          </a:solidFill>
                          <a:latin typeface="Meiryo UI" pitchFamily="50" charset="-128"/>
                          <a:ea typeface="Meiryo UI" pitchFamily="50" charset="-128"/>
                          <a:cs typeface="Meiryo UI" pitchFamily="50" charset="-128"/>
                        </a:rPr>
                        <a:t>－</a:t>
                      </a:r>
                      <a:r>
                        <a:rPr lang="ja-JP" altLang="en-US" sz="1000" b="1" i="0" u="none" strike="noStrike" dirty="0" smtClean="0">
                          <a:solidFill>
                            <a:srgbClr val="000000"/>
                          </a:solidFill>
                          <a:latin typeface="Meiryo UI" pitchFamily="50" charset="-128"/>
                          <a:ea typeface="Meiryo UI" pitchFamily="50" charset="-128"/>
                          <a:cs typeface="Meiryo UI" pitchFamily="50" charset="-128"/>
                        </a:rPr>
                        <a:t>（お）</a:t>
                      </a:r>
                      <a:endParaRPr lang="en-US" altLang="ja-JP" sz="1000" b="1"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8</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5</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6</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7</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4"/>
                  </a:ext>
                </a:extLst>
              </a:tr>
            </a:tbl>
          </a:graphicData>
        </a:graphic>
      </p:graphicFrame>
      <p:sp>
        <p:nvSpPr>
          <p:cNvPr id="22" name="テキスト ボックス 21"/>
          <p:cNvSpPr txBox="1"/>
          <p:nvPr/>
        </p:nvSpPr>
        <p:spPr>
          <a:xfrm>
            <a:off x="202259" y="6165884"/>
            <a:ext cx="4323620" cy="215444"/>
          </a:xfrm>
          <a:prstGeom prst="rect">
            <a:avLst/>
          </a:prstGeom>
          <a:noFill/>
        </p:spPr>
        <p:txBody>
          <a:bodyPr wrap="none" rtlCol="0">
            <a:spAutoFit/>
          </a:bodyPr>
          <a:lstStyle/>
          <a:p>
            <a:r>
              <a:rPr kumimoji="1" lang="en-US" altLang="ja-JP" sz="800" dirty="0" smtClean="0">
                <a:latin typeface="Meiryo UI" panose="020B0604030504040204" pitchFamily="50" charset="-128"/>
                <a:ea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rPr>
              <a:t>H33</a:t>
            </a:r>
            <a:r>
              <a:rPr kumimoji="1" lang="ja-JP" altLang="en-US" sz="800" dirty="0">
                <a:latin typeface="Meiryo UI" panose="020B0604030504040204" pitchFamily="50" charset="-128"/>
                <a:ea typeface="Meiryo UI" panose="020B0604030504040204" pitchFamily="50" charset="-128"/>
              </a:rPr>
              <a:t>年度までの起債（既発債）に</a:t>
            </a:r>
            <a:r>
              <a:rPr kumimoji="1" lang="ja-JP" altLang="en-US" sz="800" dirty="0" smtClean="0">
                <a:latin typeface="Meiryo UI" panose="020B0604030504040204" pitchFamily="50" charset="-128"/>
                <a:ea typeface="Meiryo UI" panose="020B0604030504040204" pitchFamily="50" charset="-128"/>
              </a:rPr>
              <a:t>係る償還</a:t>
            </a:r>
            <a:r>
              <a:rPr kumimoji="1" lang="ja-JP" altLang="en-US" sz="800" dirty="0">
                <a:latin typeface="Meiryo UI" panose="020B0604030504040204" pitchFamily="50" charset="-128"/>
                <a:ea typeface="Meiryo UI" panose="020B0604030504040204" pitchFamily="50" charset="-128"/>
              </a:rPr>
              <a:t>費用（元利償還金）</a:t>
            </a:r>
            <a:r>
              <a:rPr kumimoji="1" lang="en-US" altLang="ja-JP" sz="800" dirty="0">
                <a:latin typeface="Meiryo UI" panose="020B0604030504040204" pitchFamily="50" charset="-128"/>
                <a:ea typeface="Meiryo UI" panose="020B0604030504040204" pitchFamily="50" charset="-128"/>
              </a:rPr>
              <a:t>×72%</a:t>
            </a:r>
            <a:r>
              <a:rPr kumimoji="1" lang="ja-JP" altLang="en-US" sz="800" dirty="0">
                <a:latin typeface="Meiryo UI" panose="020B0604030504040204" pitchFamily="50" charset="-128"/>
                <a:ea typeface="Meiryo UI" panose="020B0604030504040204" pitchFamily="50" charset="-128"/>
              </a:rPr>
              <a:t>（特別区負担割合）</a:t>
            </a:r>
          </a:p>
        </p:txBody>
      </p:sp>
      <p:sp>
        <p:nvSpPr>
          <p:cNvPr id="14" name="テキスト ボックス 13"/>
          <p:cNvSpPr txBox="1"/>
          <p:nvPr/>
        </p:nvSpPr>
        <p:spPr>
          <a:xfrm>
            <a:off x="128464" y="3467662"/>
            <a:ext cx="8289449" cy="553998"/>
          </a:xfrm>
          <a:prstGeom prst="rect">
            <a:avLst/>
          </a:prstGeom>
          <a:noFill/>
        </p:spPr>
        <p:txBody>
          <a:bodyPr wrap="none" rtlCol="0">
            <a:spAutoFit/>
          </a:bodyPr>
          <a:lstStyle/>
          <a:p>
            <a:r>
              <a:rPr lang="en-US" altLang="ja-JP" sz="600" dirty="0">
                <a:latin typeface="Meiryo UI" panose="020B0604030504040204" pitchFamily="50" charset="-128"/>
                <a:ea typeface="Meiryo UI" panose="020B0604030504040204" pitchFamily="50" charset="-128"/>
              </a:rPr>
              <a:t>※</a:t>
            </a:r>
            <a:r>
              <a:rPr lang="en-US" altLang="ja-JP" sz="600" dirty="0" smtClean="0">
                <a:latin typeface="Meiryo UI" panose="020B0604030504040204" pitchFamily="50" charset="-128"/>
                <a:ea typeface="Meiryo UI" panose="020B0604030504040204" pitchFamily="50" charset="-128"/>
              </a:rPr>
              <a:t>1</a:t>
            </a:r>
            <a:r>
              <a:rPr lang="ja-JP" altLang="en-US" sz="600" dirty="0">
                <a:latin typeface="Meiryo UI" panose="020B0604030504040204" pitchFamily="50" charset="-128"/>
                <a:ea typeface="Meiryo UI" panose="020B0604030504040204" pitchFamily="50" charset="-128"/>
              </a:rPr>
              <a:t> </a:t>
            </a:r>
            <a:r>
              <a:rPr lang="ja-JP" altLang="en-US" sz="600" dirty="0" smtClean="0">
                <a:latin typeface="Meiryo UI" panose="020B0604030504040204" pitchFamily="50" charset="-128"/>
                <a:ea typeface="Meiryo UI" panose="020B0604030504040204" pitchFamily="50" charset="-128"/>
              </a:rPr>
              <a:t>関連</a:t>
            </a:r>
            <a:r>
              <a:rPr lang="ja-JP" altLang="en-US" sz="600" dirty="0">
                <a:latin typeface="Meiryo UI" panose="020B0604030504040204" pitchFamily="50" charset="-128"/>
                <a:ea typeface="Meiryo UI" panose="020B0604030504040204" pitchFamily="50" charset="-128"/>
              </a:rPr>
              <a:t>事業費には、夢洲まちづくりに係る事業と万博関連事業が</a:t>
            </a:r>
            <a:r>
              <a:rPr lang="ja-JP" altLang="en-US" sz="600" dirty="0" smtClean="0">
                <a:latin typeface="Meiryo UI" panose="020B0604030504040204" pitchFamily="50" charset="-128"/>
                <a:ea typeface="Meiryo UI" panose="020B0604030504040204" pitchFamily="50" charset="-128"/>
              </a:rPr>
              <a:t>ある。このうち、万博開催のために必要となるものについては、府市折半を基本とする　</a:t>
            </a:r>
            <a:r>
              <a:rPr lang="en-US" altLang="ja-JP" sz="600" dirty="0" smtClean="0">
                <a:latin typeface="Meiryo UI" panose="020B0604030504040204" pitchFamily="50" charset="-128"/>
                <a:ea typeface="Meiryo UI" panose="020B0604030504040204" pitchFamily="50" charset="-128"/>
              </a:rPr>
              <a:t>【2025</a:t>
            </a:r>
            <a:r>
              <a:rPr lang="ja-JP" altLang="en-US" sz="600" dirty="0" smtClean="0">
                <a:latin typeface="Meiryo UI" panose="020B0604030504040204" pitchFamily="50" charset="-128"/>
                <a:ea typeface="Meiryo UI" panose="020B0604030504040204" pitchFamily="50" charset="-128"/>
              </a:rPr>
              <a:t>日本万国博覧会開催に向けた府市の取組について（案）第</a:t>
            </a:r>
            <a:r>
              <a:rPr lang="en-US" altLang="ja-JP" sz="600" dirty="0" smtClean="0">
                <a:latin typeface="Meiryo UI" panose="020B0604030504040204" pitchFamily="50" charset="-128"/>
                <a:ea typeface="Meiryo UI" panose="020B0604030504040204" pitchFamily="50" charset="-128"/>
              </a:rPr>
              <a:t>8</a:t>
            </a:r>
            <a:r>
              <a:rPr lang="ja-JP" altLang="en-US" sz="600" dirty="0" smtClean="0">
                <a:latin typeface="Meiryo UI" panose="020B0604030504040204" pitchFamily="50" charset="-128"/>
                <a:ea typeface="Meiryo UI" panose="020B0604030504040204" pitchFamily="50" charset="-128"/>
              </a:rPr>
              <a:t>回副首都推進本部会議</a:t>
            </a:r>
            <a:r>
              <a:rPr lang="ja-JP" altLang="en-US" sz="600" dirty="0">
                <a:latin typeface="Meiryo UI" panose="020B0604030504040204" pitchFamily="50" charset="-128"/>
                <a:ea typeface="Meiryo UI" panose="020B0604030504040204" pitchFamily="50" charset="-128"/>
              </a:rPr>
              <a:t>（</a:t>
            </a:r>
            <a:r>
              <a:rPr lang="ja-JP" altLang="en-US" sz="600" dirty="0" smtClean="0">
                <a:latin typeface="Meiryo UI" panose="020B0604030504040204" pitchFamily="50" charset="-128"/>
                <a:ea typeface="Meiryo UI" panose="020B0604030504040204" pitchFamily="50" charset="-128"/>
              </a:rPr>
              <a:t>Ｈ</a:t>
            </a:r>
            <a:r>
              <a:rPr lang="en-US" altLang="ja-JP" sz="600" dirty="0" smtClean="0">
                <a:latin typeface="Meiryo UI" panose="020B0604030504040204" pitchFamily="50" charset="-128"/>
                <a:ea typeface="Meiryo UI" panose="020B0604030504040204" pitchFamily="50" charset="-128"/>
              </a:rPr>
              <a:t>29.1.31</a:t>
            </a:r>
            <a:r>
              <a:rPr lang="ja-JP" altLang="en-US" sz="600" dirty="0">
                <a:latin typeface="Meiryo UI" panose="020B0604030504040204" pitchFamily="50" charset="-128"/>
                <a:ea typeface="Meiryo UI" panose="020B0604030504040204" pitchFamily="50" charset="-128"/>
              </a:rPr>
              <a:t>）</a:t>
            </a:r>
            <a:r>
              <a:rPr lang="en-US" altLang="ja-JP" sz="600" dirty="0" smtClean="0">
                <a:latin typeface="Meiryo UI" panose="020B0604030504040204" pitchFamily="50" charset="-128"/>
                <a:ea typeface="Meiryo UI" panose="020B0604030504040204" pitchFamily="50" charset="-128"/>
              </a:rPr>
              <a:t>】</a:t>
            </a:r>
            <a:br>
              <a:rPr lang="en-US" altLang="ja-JP" sz="600" dirty="0" smtClean="0">
                <a:latin typeface="Meiryo UI" panose="020B0604030504040204" pitchFamily="50" charset="-128"/>
                <a:ea typeface="Meiryo UI" panose="020B0604030504040204" pitchFamily="50" charset="-128"/>
              </a:rPr>
            </a:br>
            <a:r>
              <a:rPr lang="ja-JP" altLang="en-US" sz="600" dirty="0" smtClean="0">
                <a:latin typeface="Meiryo UI" panose="020B0604030504040204" pitchFamily="50" charset="-128"/>
                <a:ea typeface="Meiryo UI" panose="020B0604030504040204" pitchFamily="50" charset="-128"/>
              </a:rPr>
              <a:t>　　　なお</a:t>
            </a:r>
            <a:r>
              <a:rPr lang="ja-JP" altLang="en-US" sz="600" dirty="0">
                <a:latin typeface="Meiryo UI" panose="020B0604030504040204" pitchFamily="50" charset="-128"/>
                <a:ea typeface="Meiryo UI" panose="020B0604030504040204" pitchFamily="50" charset="-128"/>
              </a:rPr>
              <a:t>、地下鉄輸送力増強に係る地方負担は</a:t>
            </a:r>
            <a:r>
              <a:rPr lang="ja-JP" altLang="en-US" sz="600" dirty="0" smtClean="0">
                <a:latin typeface="Meiryo UI" panose="020B0604030504040204" pitchFamily="50" charset="-128"/>
                <a:ea typeface="Meiryo UI" panose="020B0604030504040204" pitchFamily="50" charset="-128"/>
              </a:rPr>
              <a:t>未定</a:t>
            </a:r>
            <a:r>
              <a:rPr lang="ja-JP" altLang="en-US" sz="600" dirty="0">
                <a:latin typeface="Meiryo UI" panose="020B0604030504040204" pitchFamily="50" charset="-128"/>
                <a:ea typeface="Meiryo UI" panose="020B0604030504040204" pitchFamily="50" charset="-128"/>
              </a:rPr>
              <a:t>のため、この項目から</a:t>
            </a:r>
            <a:r>
              <a:rPr lang="ja-JP" altLang="en-US" sz="600" dirty="0" smtClean="0">
                <a:latin typeface="Meiryo UI" panose="020B0604030504040204" pitchFamily="50" charset="-128"/>
                <a:ea typeface="Meiryo UI" panose="020B0604030504040204" pitchFamily="50" charset="-128"/>
              </a:rPr>
              <a:t>除外</a:t>
            </a:r>
            <a:endParaRPr lang="en-US" altLang="ja-JP" sz="600" dirty="0" smtClean="0">
              <a:latin typeface="Meiryo UI" panose="020B0604030504040204" pitchFamily="50" charset="-128"/>
              <a:ea typeface="Meiryo UI" panose="020B0604030504040204" pitchFamily="50" charset="-128"/>
            </a:endParaRPr>
          </a:p>
          <a:p>
            <a:r>
              <a:rPr lang="en-US" altLang="ja-JP" sz="600" dirty="0" smtClean="0">
                <a:latin typeface="Meiryo UI" panose="020B0604030504040204" pitchFamily="50" charset="-128"/>
                <a:ea typeface="Meiryo UI" panose="020B0604030504040204" pitchFamily="50" charset="-128"/>
              </a:rPr>
              <a:t>※2 </a:t>
            </a:r>
            <a:r>
              <a:rPr lang="ja-JP" altLang="en-US" sz="600" dirty="0" smtClean="0">
                <a:latin typeface="Meiryo UI" panose="020B0604030504040204" pitchFamily="50" charset="-128"/>
                <a:ea typeface="Meiryo UI" panose="020B0604030504040204" pitchFamily="50" charset="-128"/>
              </a:rPr>
              <a:t>鉄道</a:t>
            </a:r>
            <a:r>
              <a:rPr lang="ja-JP" altLang="en-US" sz="600" dirty="0">
                <a:latin typeface="Meiryo UI" panose="020B0604030504040204" pitchFamily="50" charset="-128"/>
                <a:ea typeface="Meiryo UI" panose="020B0604030504040204" pitchFamily="50" charset="-128"/>
              </a:rPr>
              <a:t>事業許可取得時（</a:t>
            </a:r>
            <a:r>
              <a:rPr lang="en-US" altLang="ja-JP" sz="600" dirty="0">
                <a:latin typeface="Meiryo UI" panose="020B0604030504040204" pitchFamily="50" charset="-128"/>
                <a:ea typeface="Meiryo UI" panose="020B0604030504040204" pitchFamily="50" charset="-128"/>
              </a:rPr>
              <a:t>H12</a:t>
            </a:r>
            <a:r>
              <a:rPr lang="ja-JP" altLang="en-US" sz="600" dirty="0">
                <a:latin typeface="Meiryo UI" panose="020B0604030504040204" pitchFamily="50" charset="-128"/>
                <a:ea typeface="Meiryo UI" panose="020B0604030504040204" pitchFamily="50" charset="-128"/>
              </a:rPr>
              <a:t>年度）スキームと仮定し、国庫補助を除く、地方負担</a:t>
            </a:r>
            <a:r>
              <a:rPr lang="ja-JP" altLang="en-US" sz="600" dirty="0" smtClean="0">
                <a:latin typeface="Meiryo UI" panose="020B0604030504040204" pitchFamily="50" charset="-128"/>
                <a:ea typeface="Meiryo UI" panose="020B0604030504040204" pitchFamily="50" charset="-128"/>
              </a:rPr>
              <a:t>額（</a:t>
            </a:r>
            <a:r>
              <a:rPr lang="en-US" altLang="ja-JP" sz="600" dirty="0">
                <a:latin typeface="Meiryo UI" panose="020B0604030504040204" pitchFamily="50" charset="-128"/>
                <a:ea typeface="Meiryo UI" panose="020B0604030504040204" pitchFamily="50" charset="-128"/>
              </a:rPr>
              <a:t>64</a:t>
            </a:r>
            <a:r>
              <a:rPr lang="ja-JP" altLang="en-US" sz="600" dirty="0">
                <a:latin typeface="Meiryo UI" panose="020B0604030504040204" pitchFamily="50" charset="-128"/>
                <a:ea typeface="Meiryo UI" panose="020B0604030504040204" pitchFamily="50" charset="-128"/>
              </a:rPr>
              <a:t>億円＋利息）について</a:t>
            </a:r>
            <a:r>
              <a:rPr lang="ja-JP" altLang="en-US" sz="600" dirty="0" smtClean="0">
                <a:latin typeface="Meiryo UI" panose="020B0604030504040204" pitchFamily="50" charset="-128"/>
                <a:ea typeface="Meiryo UI" panose="020B0604030504040204" pitchFamily="50" charset="-128"/>
              </a:rPr>
              <a:t>試算（これ以外</a:t>
            </a:r>
            <a:r>
              <a:rPr lang="ja-JP" altLang="en-US" sz="600" dirty="0">
                <a:latin typeface="Meiryo UI" panose="020B0604030504040204" pitchFamily="50" charset="-128"/>
                <a:ea typeface="Meiryo UI" panose="020B0604030504040204" pitchFamily="50" charset="-128"/>
              </a:rPr>
              <a:t>にも国庫補助金や開発者負担など（</a:t>
            </a:r>
            <a:r>
              <a:rPr lang="en-US" altLang="ja-JP" sz="600" dirty="0">
                <a:latin typeface="Meiryo UI" panose="020B0604030504040204" pitchFamily="50" charset="-128"/>
                <a:ea typeface="Meiryo UI" panose="020B0604030504040204" pitchFamily="50" charset="-128"/>
              </a:rPr>
              <a:t>476</a:t>
            </a:r>
            <a:r>
              <a:rPr lang="ja-JP" altLang="en-US" sz="600" dirty="0">
                <a:latin typeface="Meiryo UI" panose="020B0604030504040204" pitchFamily="50" charset="-128"/>
                <a:ea typeface="Meiryo UI" panose="020B0604030504040204" pitchFamily="50" charset="-128"/>
              </a:rPr>
              <a:t>億円）があるが、実際の事業スキームや費用負担は</a:t>
            </a:r>
            <a:r>
              <a:rPr lang="ja-JP" altLang="en-US" sz="600" dirty="0" smtClean="0">
                <a:latin typeface="Meiryo UI" panose="020B0604030504040204" pitchFamily="50" charset="-128"/>
                <a:ea typeface="Meiryo UI" panose="020B0604030504040204" pitchFamily="50" charset="-128"/>
              </a:rPr>
              <a:t>未確定のため試算に含めず）</a:t>
            </a:r>
            <a:endParaRPr lang="en-US" altLang="ja-JP" sz="600" dirty="0">
              <a:latin typeface="Meiryo UI" panose="020B0604030504040204" pitchFamily="50" charset="-128"/>
              <a:ea typeface="Meiryo UI" panose="020B0604030504040204" pitchFamily="50" charset="-128"/>
            </a:endParaRPr>
          </a:p>
          <a:p>
            <a:r>
              <a:rPr lang="en-US" altLang="ja-JP" sz="600" dirty="0" smtClean="0">
                <a:latin typeface="Meiryo UI" panose="020B0604030504040204" pitchFamily="50" charset="-128"/>
                <a:ea typeface="Meiryo UI" panose="020B0604030504040204" pitchFamily="50" charset="-128"/>
              </a:rPr>
              <a:t>※3 </a:t>
            </a:r>
            <a:r>
              <a:rPr lang="ja-JP" altLang="en-US" sz="600" dirty="0" smtClean="0">
                <a:latin typeface="Meiryo UI" panose="020B0604030504040204" pitchFamily="50" charset="-128"/>
                <a:ea typeface="Meiryo UI" panose="020B0604030504040204" pitchFamily="50" charset="-128"/>
              </a:rPr>
              <a:t>補助</a:t>
            </a:r>
            <a:r>
              <a:rPr lang="ja-JP" altLang="en-US" sz="600" dirty="0">
                <a:latin typeface="Meiryo UI" panose="020B0604030504040204" pitchFamily="50" charset="-128"/>
                <a:ea typeface="Meiryo UI" panose="020B0604030504040204" pitchFamily="50" charset="-128"/>
              </a:rPr>
              <a:t>事業と仮定し、国庫補助を除く、地方負担</a:t>
            </a:r>
            <a:r>
              <a:rPr lang="ja-JP" altLang="en-US" sz="600" dirty="0" smtClean="0">
                <a:latin typeface="Meiryo UI" panose="020B0604030504040204" pitchFamily="50" charset="-128"/>
                <a:ea typeface="Meiryo UI" panose="020B0604030504040204" pitchFamily="50" charset="-128"/>
              </a:rPr>
              <a:t>額（</a:t>
            </a:r>
            <a:r>
              <a:rPr lang="en-US" altLang="ja-JP" sz="600" dirty="0">
                <a:latin typeface="Meiryo UI" panose="020B0604030504040204" pitchFamily="50" charset="-128"/>
                <a:ea typeface="Meiryo UI" panose="020B0604030504040204" pitchFamily="50" charset="-128"/>
              </a:rPr>
              <a:t>20</a:t>
            </a:r>
            <a:r>
              <a:rPr lang="ja-JP" altLang="en-US" sz="600" dirty="0">
                <a:latin typeface="Meiryo UI" panose="020B0604030504040204" pitchFamily="50" charset="-128"/>
                <a:ea typeface="Meiryo UI" panose="020B0604030504040204" pitchFamily="50" charset="-128"/>
              </a:rPr>
              <a:t>億円＋利息）について</a:t>
            </a:r>
            <a:r>
              <a:rPr lang="ja-JP" altLang="en-US" sz="600" dirty="0" smtClean="0">
                <a:latin typeface="Meiryo UI" panose="020B0604030504040204" pitchFamily="50" charset="-128"/>
                <a:ea typeface="Meiryo UI" panose="020B0604030504040204" pitchFamily="50" charset="-128"/>
              </a:rPr>
              <a:t>試算</a:t>
            </a:r>
            <a:endParaRPr lang="en-US" altLang="ja-JP" sz="600" dirty="0" smtClean="0">
              <a:latin typeface="Meiryo UI" panose="020B0604030504040204" pitchFamily="50" charset="-128"/>
              <a:ea typeface="Meiryo UI" panose="020B0604030504040204" pitchFamily="50" charset="-128"/>
            </a:endParaRPr>
          </a:p>
          <a:p>
            <a:r>
              <a:rPr lang="en-US" altLang="ja-JP" sz="600" dirty="0">
                <a:latin typeface="Meiryo UI" panose="020B0604030504040204" pitchFamily="50" charset="-128"/>
                <a:ea typeface="Meiryo UI" panose="020B0604030504040204" pitchFamily="50" charset="-128"/>
              </a:rPr>
              <a:t>※4 H31</a:t>
            </a:r>
            <a:r>
              <a:rPr lang="ja-JP" altLang="en-US" sz="600" dirty="0">
                <a:latin typeface="Meiryo UI" panose="020B0604030504040204" pitchFamily="50" charset="-128"/>
                <a:ea typeface="Meiryo UI" panose="020B0604030504040204" pitchFamily="50" charset="-128"/>
              </a:rPr>
              <a:t>・</a:t>
            </a:r>
            <a:r>
              <a:rPr lang="en-US" altLang="ja-JP" sz="600" dirty="0">
                <a:latin typeface="Meiryo UI" panose="020B0604030504040204" pitchFamily="50" charset="-128"/>
                <a:ea typeface="Meiryo UI" panose="020B0604030504040204" pitchFamily="50" charset="-128"/>
              </a:rPr>
              <a:t>32</a:t>
            </a:r>
            <a:r>
              <a:rPr lang="ja-JP" altLang="en-US" sz="600" dirty="0">
                <a:latin typeface="Meiryo UI" panose="020B0604030504040204" pitchFamily="50" charset="-128"/>
                <a:ea typeface="Meiryo UI" panose="020B0604030504040204" pitchFamily="50" charset="-128"/>
              </a:rPr>
              <a:t>年度の</a:t>
            </a:r>
            <a:r>
              <a:rPr lang="en-US" altLang="ja-JP" sz="600" dirty="0">
                <a:latin typeface="Meiryo UI" panose="020B0604030504040204" pitchFamily="50" charset="-128"/>
                <a:ea typeface="Meiryo UI" panose="020B0604030504040204" pitchFamily="50" charset="-128"/>
              </a:rPr>
              <a:t>2</a:t>
            </a:r>
            <a:r>
              <a:rPr lang="ja-JP" altLang="en-US" sz="600" dirty="0">
                <a:latin typeface="Meiryo UI" panose="020B0604030504040204" pitchFamily="50" charset="-128"/>
                <a:ea typeface="Meiryo UI" panose="020B0604030504040204" pitchFamily="50" charset="-128"/>
              </a:rPr>
              <a:t>年間で実施し、起債の元利償還金を負担すると仮定し、地方負担額</a:t>
            </a:r>
            <a:r>
              <a:rPr lang="en-US" altLang="ja-JP" sz="600" dirty="0">
                <a:latin typeface="Meiryo UI" panose="020B0604030504040204" pitchFamily="50" charset="-128"/>
                <a:ea typeface="Meiryo UI" panose="020B0604030504040204" pitchFamily="50" charset="-128"/>
              </a:rPr>
              <a:t> (50</a:t>
            </a:r>
            <a:r>
              <a:rPr lang="ja-JP" altLang="en-US" sz="600" dirty="0">
                <a:latin typeface="Meiryo UI" panose="020B0604030504040204" pitchFamily="50" charset="-128"/>
                <a:ea typeface="Meiryo UI" panose="020B0604030504040204" pitchFamily="50" charset="-128"/>
              </a:rPr>
              <a:t>億円</a:t>
            </a:r>
            <a:r>
              <a:rPr lang="en-US" altLang="ja-JP" sz="600" dirty="0">
                <a:latin typeface="Meiryo UI" panose="020B0604030504040204" pitchFamily="50" charset="-128"/>
                <a:ea typeface="Meiryo UI" panose="020B0604030504040204" pitchFamily="50" charset="-128"/>
              </a:rPr>
              <a:t>+</a:t>
            </a:r>
            <a:r>
              <a:rPr lang="ja-JP" altLang="en-US" sz="600" dirty="0">
                <a:latin typeface="Meiryo UI" panose="020B0604030504040204" pitchFamily="50" charset="-128"/>
                <a:ea typeface="Meiryo UI" panose="020B0604030504040204" pitchFamily="50" charset="-128"/>
              </a:rPr>
              <a:t>利息）について試算（年度</a:t>
            </a:r>
            <a:r>
              <a:rPr lang="ja-JP" altLang="en-US" sz="600" dirty="0" smtClean="0">
                <a:latin typeface="Meiryo UI" panose="020B0604030504040204" pitchFamily="50" charset="-128"/>
                <a:ea typeface="Meiryo UI" panose="020B0604030504040204" pitchFamily="50" charset="-128"/>
              </a:rPr>
              <a:t>割が</a:t>
            </a:r>
            <a:r>
              <a:rPr lang="ja-JP" altLang="en-US" sz="600" dirty="0">
                <a:latin typeface="Meiryo UI" panose="020B0604030504040204" pitchFamily="50" charset="-128"/>
                <a:ea typeface="Meiryo UI" panose="020B0604030504040204" pitchFamily="50" charset="-128"/>
              </a:rPr>
              <a:t>未確定</a:t>
            </a:r>
            <a:r>
              <a:rPr lang="ja-JP" altLang="en-US" sz="600" dirty="0" smtClean="0">
                <a:latin typeface="Meiryo UI" panose="020B0604030504040204" pitchFamily="50" charset="-128"/>
                <a:ea typeface="Meiryo UI" panose="020B0604030504040204" pitchFamily="50" charset="-128"/>
              </a:rPr>
              <a:t>の</a:t>
            </a:r>
            <a:r>
              <a:rPr lang="ja-JP" altLang="en-US" sz="600" dirty="0">
                <a:latin typeface="Meiryo UI" panose="020B0604030504040204" pitchFamily="50" charset="-128"/>
                <a:ea typeface="Meiryo UI" panose="020B0604030504040204" pitchFamily="50" charset="-128"/>
              </a:rPr>
              <a:t>ため事業費は２カ年で均等分割</a:t>
            </a:r>
            <a:r>
              <a:rPr lang="ja-JP" altLang="en-US" sz="600" dirty="0" smtClean="0">
                <a:latin typeface="Meiryo UI" panose="020B0604030504040204" pitchFamily="50" charset="-128"/>
                <a:ea typeface="Meiryo UI" panose="020B0604030504040204" pitchFamily="50" charset="-128"/>
              </a:rPr>
              <a:t>）</a:t>
            </a:r>
            <a:endParaRPr lang="ja-JP" altLang="en-US" sz="600" dirty="0">
              <a:latin typeface="Meiryo UI" panose="020B0604030504040204" pitchFamily="50" charset="-128"/>
              <a:ea typeface="Meiryo UI" panose="020B0604030504040204" pitchFamily="50" charset="-128"/>
            </a:endParaRPr>
          </a:p>
        </p:txBody>
      </p:sp>
      <p:sp>
        <p:nvSpPr>
          <p:cNvPr id="10" name="正方形/長方形 9"/>
          <p:cNvSpPr/>
          <p:nvPr/>
        </p:nvSpPr>
        <p:spPr>
          <a:xfrm>
            <a:off x="67236" y="188640"/>
            <a:ext cx="9729908" cy="6158372"/>
          </a:xfrm>
          <a:prstGeom prst="rect">
            <a:avLst/>
          </a:prstGeom>
          <a:no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200" dirty="0">
              <a:solidFill>
                <a:schemeClr val="tx1"/>
              </a:solidFill>
              <a:latin typeface="Meiryo UI" pitchFamily="50" charset="-128"/>
              <a:ea typeface="Meiryo UI" pitchFamily="50" charset="-128"/>
              <a:cs typeface="Meiryo UI" pitchFamily="50" charset="-128"/>
            </a:endParaRPr>
          </a:p>
        </p:txBody>
      </p:sp>
      <p:sp>
        <p:nvSpPr>
          <p:cNvPr id="12" name="テキスト ボックス 11"/>
          <p:cNvSpPr txBox="1"/>
          <p:nvPr/>
        </p:nvSpPr>
        <p:spPr>
          <a:xfrm>
            <a:off x="85491" y="250467"/>
            <a:ext cx="4709944" cy="307777"/>
          </a:xfrm>
          <a:prstGeom prst="rect">
            <a:avLst/>
          </a:prstGeom>
          <a:noFill/>
        </p:spPr>
        <p:txBody>
          <a:bodyPr wrap="none" rtlCol="0">
            <a:spAutoFit/>
          </a:bodyPr>
          <a:lstStyle/>
          <a:p>
            <a:r>
              <a:rPr kumimoji="1" lang="ja-JP" altLang="en-US" sz="1400" b="1" dirty="0" smtClean="0">
                <a:latin typeface="Meiryo UI" panose="020B0604030504040204" pitchFamily="50" charset="-128"/>
                <a:ea typeface="Meiryo UI" panose="020B0604030504040204" pitchFamily="50" charset="-128"/>
              </a:rPr>
              <a:t>◆（参考）関連事業費 </a:t>
            </a:r>
            <a:r>
              <a:rPr kumimoji="1" lang="en-US" altLang="ja-JP" sz="800" dirty="0" smtClean="0">
                <a:latin typeface="Meiryo UI" panose="020B0604030504040204" pitchFamily="50" charset="-128"/>
                <a:ea typeface="Meiryo UI" panose="020B0604030504040204" pitchFamily="50" charset="-128"/>
              </a:rPr>
              <a:t>※1</a:t>
            </a:r>
            <a:r>
              <a:rPr kumimoji="1" lang="ja-JP" altLang="en-US" sz="1400" b="1" dirty="0" smtClean="0">
                <a:latin typeface="Meiryo UI" panose="020B0604030504040204" pitchFamily="50" charset="-128"/>
                <a:ea typeface="Meiryo UI" panose="020B0604030504040204" pitchFamily="50" charset="-128"/>
              </a:rPr>
              <a:t>についての財政的影響額の試算</a:t>
            </a:r>
            <a:endParaRPr kumimoji="1" lang="ja-JP" altLang="en-US" sz="1400" b="1" dirty="0">
              <a:latin typeface="Meiryo UI" panose="020B0604030504040204" pitchFamily="50" charset="-128"/>
              <a:ea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2961793608"/>
              </p:ext>
            </p:extLst>
          </p:nvPr>
        </p:nvGraphicFramePr>
        <p:xfrm>
          <a:off x="128464" y="1135940"/>
          <a:ext cx="9573370" cy="2308024"/>
        </p:xfrm>
        <a:graphic>
          <a:graphicData uri="http://schemas.openxmlformats.org/drawingml/2006/table">
            <a:tbl>
              <a:tblPr/>
              <a:tblGrid>
                <a:gridCol w="73848">
                  <a:extLst>
                    <a:ext uri="{9D8B030D-6E8A-4147-A177-3AD203B41FA5}">
                      <a16:colId xmlns="" xmlns:a16="http://schemas.microsoft.com/office/drawing/2014/main" val="20000"/>
                    </a:ext>
                  </a:extLst>
                </a:gridCol>
                <a:gridCol w="85307">
                  <a:extLst>
                    <a:ext uri="{9D8B030D-6E8A-4147-A177-3AD203B41FA5}">
                      <a16:colId xmlns="" xmlns:a16="http://schemas.microsoft.com/office/drawing/2014/main" val="20001"/>
                    </a:ext>
                  </a:extLst>
                </a:gridCol>
                <a:gridCol w="1874008">
                  <a:extLst>
                    <a:ext uri="{9D8B030D-6E8A-4147-A177-3AD203B41FA5}">
                      <a16:colId xmlns="" xmlns:a16="http://schemas.microsoft.com/office/drawing/2014/main" val="20002"/>
                    </a:ext>
                  </a:extLst>
                </a:gridCol>
                <a:gridCol w="396853">
                  <a:extLst>
                    <a:ext uri="{9D8B030D-6E8A-4147-A177-3AD203B41FA5}">
                      <a16:colId xmlns="" xmlns:a16="http://schemas.microsoft.com/office/drawing/2014/main" val="20003"/>
                    </a:ext>
                  </a:extLst>
                </a:gridCol>
                <a:gridCol w="396853">
                  <a:extLst>
                    <a:ext uri="{9D8B030D-6E8A-4147-A177-3AD203B41FA5}">
                      <a16:colId xmlns="" xmlns:a16="http://schemas.microsoft.com/office/drawing/2014/main" val="20004"/>
                    </a:ext>
                  </a:extLst>
                </a:gridCol>
                <a:gridCol w="396853">
                  <a:extLst>
                    <a:ext uri="{9D8B030D-6E8A-4147-A177-3AD203B41FA5}">
                      <a16:colId xmlns="" xmlns:a16="http://schemas.microsoft.com/office/drawing/2014/main" val="20005"/>
                    </a:ext>
                  </a:extLst>
                </a:gridCol>
                <a:gridCol w="396853">
                  <a:extLst>
                    <a:ext uri="{9D8B030D-6E8A-4147-A177-3AD203B41FA5}">
                      <a16:colId xmlns="" xmlns:a16="http://schemas.microsoft.com/office/drawing/2014/main" val="20006"/>
                    </a:ext>
                  </a:extLst>
                </a:gridCol>
                <a:gridCol w="396853">
                  <a:extLst>
                    <a:ext uri="{9D8B030D-6E8A-4147-A177-3AD203B41FA5}">
                      <a16:colId xmlns="" xmlns:a16="http://schemas.microsoft.com/office/drawing/2014/main" val="20007"/>
                    </a:ext>
                  </a:extLst>
                </a:gridCol>
                <a:gridCol w="396853">
                  <a:extLst>
                    <a:ext uri="{9D8B030D-6E8A-4147-A177-3AD203B41FA5}">
                      <a16:colId xmlns="" xmlns:a16="http://schemas.microsoft.com/office/drawing/2014/main" val="20008"/>
                    </a:ext>
                  </a:extLst>
                </a:gridCol>
                <a:gridCol w="396853">
                  <a:extLst>
                    <a:ext uri="{9D8B030D-6E8A-4147-A177-3AD203B41FA5}">
                      <a16:colId xmlns="" xmlns:a16="http://schemas.microsoft.com/office/drawing/2014/main" val="20009"/>
                    </a:ext>
                  </a:extLst>
                </a:gridCol>
                <a:gridCol w="396853">
                  <a:extLst>
                    <a:ext uri="{9D8B030D-6E8A-4147-A177-3AD203B41FA5}">
                      <a16:colId xmlns="" xmlns:a16="http://schemas.microsoft.com/office/drawing/2014/main" val="20010"/>
                    </a:ext>
                  </a:extLst>
                </a:gridCol>
                <a:gridCol w="396853">
                  <a:extLst>
                    <a:ext uri="{9D8B030D-6E8A-4147-A177-3AD203B41FA5}">
                      <a16:colId xmlns="" xmlns:a16="http://schemas.microsoft.com/office/drawing/2014/main" val="20011"/>
                    </a:ext>
                  </a:extLst>
                </a:gridCol>
                <a:gridCol w="396853">
                  <a:extLst>
                    <a:ext uri="{9D8B030D-6E8A-4147-A177-3AD203B41FA5}">
                      <a16:colId xmlns="" xmlns:a16="http://schemas.microsoft.com/office/drawing/2014/main" val="20012"/>
                    </a:ext>
                  </a:extLst>
                </a:gridCol>
                <a:gridCol w="396853">
                  <a:extLst>
                    <a:ext uri="{9D8B030D-6E8A-4147-A177-3AD203B41FA5}">
                      <a16:colId xmlns="" xmlns:a16="http://schemas.microsoft.com/office/drawing/2014/main" val="20013"/>
                    </a:ext>
                  </a:extLst>
                </a:gridCol>
                <a:gridCol w="396853">
                  <a:extLst>
                    <a:ext uri="{9D8B030D-6E8A-4147-A177-3AD203B41FA5}">
                      <a16:colId xmlns="" xmlns:a16="http://schemas.microsoft.com/office/drawing/2014/main" val="20014"/>
                    </a:ext>
                  </a:extLst>
                </a:gridCol>
                <a:gridCol w="396853">
                  <a:extLst>
                    <a:ext uri="{9D8B030D-6E8A-4147-A177-3AD203B41FA5}">
                      <a16:colId xmlns="" xmlns:a16="http://schemas.microsoft.com/office/drawing/2014/main" val="20015"/>
                    </a:ext>
                  </a:extLst>
                </a:gridCol>
                <a:gridCol w="396853">
                  <a:extLst>
                    <a:ext uri="{9D8B030D-6E8A-4147-A177-3AD203B41FA5}">
                      <a16:colId xmlns="" xmlns:a16="http://schemas.microsoft.com/office/drawing/2014/main" val="20016"/>
                    </a:ext>
                  </a:extLst>
                </a:gridCol>
                <a:gridCol w="396853">
                  <a:extLst>
                    <a:ext uri="{9D8B030D-6E8A-4147-A177-3AD203B41FA5}">
                      <a16:colId xmlns="" xmlns:a16="http://schemas.microsoft.com/office/drawing/2014/main" val="20017"/>
                    </a:ext>
                  </a:extLst>
                </a:gridCol>
                <a:gridCol w="396853">
                  <a:extLst>
                    <a:ext uri="{9D8B030D-6E8A-4147-A177-3AD203B41FA5}">
                      <a16:colId xmlns="" xmlns:a16="http://schemas.microsoft.com/office/drawing/2014/main" val="20018"/>
                    </a:ext>
                  </a:extLst>
                </a:gridCol>
                <a:gridCol w="396853">
                  <a:extLst>
                    <a:ext uri="{9D8B030D-6E8A-4147-A177-3AD203B41FA5}">
                      <a16:colId xmlns="" xmlns:a16="http://schemas.microsoft.com/office/drawing/2014/main" val="20019"/>
                    </a:ext>
                  </a:extLst>
                </a:gridCol>
                <a:gridCol w="396853">
                  <a:extLst>
                    <a:ext uri="{9D8B030D-6E8A-4147-A177-3AD203B41FA5}">
                      <a16:colId xmlns="" xmlns:a16="http://schemas.microsoft.com/office/drawing/2014/main" val="20020"/>
                    </a:ext>
                  </a:extLst>
                </a:gridCol>
                <a:gridCol w="396853">
                  <a:extLst>
                    <a:ext uri="{9D8B030D-6E8A-4147-A177-3AD203B41FA5}">
                      <a16:colId xmlns="" xmlns:a16="http://schemas.microsoft.com/office/drawing/2014/main" val="20021"/>
                    </a:ext>
                  </a:extLst>
                </a:gridCol>
              </a:tblGrid>
              <a:tr h="235972">
                <a:tc gridSpan="3">
                  <a:txBody>
                    <a:bodyPr/>
                    <a:lstStyle/>
                    <a:p>
                      <a:pPr algn="ctr" fontAlgn="ctr"/>
                      <a:r>
                        <a:rPr lang="ja-JP" altLang="en-US" sz="1050" b="0" i="0" u="none" strike="noStrike" dirty="0">
                          <a:ln>
                            <a:solidFill>
                              <a:schemeClr val="bg1"/>
                            </a:solidFill>
                          </a:ln>
                          <a:solidFill>
                            <a:srgbClr val="000000"/>
                          </a:solidFill>
                          <a:latin typeface="Meiryo UI" pitchFamily="50" charset="-128"/>
                          <a:ea typeface="Meiryo UI" pitchFamily="50" charset="-128"/>
                          <a:cs typeface="Meiryo UI" pitchFamily="50" charset="-128"/>
                        </a:rPr>
                        <a:t>　</a:t>
                      </a:r>
                    </a:p>
                  </a:txBody>
                  <a:tcPr marL="0" marR="0" marT="0" marB="0" anchor="ctr">
                    <a:lnL w="63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kumimoji="1" lang="ja-JP" altLang="en-US"/>
                    </a:p>
                  </a:txBody>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Ｈ３３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３４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３９</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４０</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a:t>
                      </a:r>
                      <a:r>
                        <a:rPr lang="ja-JP" altLang="en-US" sz="900" b="1" i="0" u="none" strike="noStrike" dirty="0">
                          <a:solidFill>
                            <a:schemeClr val="bg1"/>
                          </a:solidFill>
                          <a:latin typeface="Meiryo UI" pitchFamily="50" charset="-128"/>
                          <a:ea typeface="Meiryo UI" pitchFamily="50" charset="-128"/>
                          <a:cs typeface="Meiryo UI" pitchFamily="50" charset="-128"/>
                        </a:rPr>
                        <a:t>４１</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Ｈ４２</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ja-JP" altLang="en-US" sz="900" b="1" i="0" u="none" strike="noStrike" dirty="0">
                          <a:solidFill>
                            <a:schemeClr val="bg1"/>
                          </a:solidFill>
                          <a:latin typeface="Meiryo UI" pitchFamily="50" charset="-128"/>
                          <a:ea typeface="Meiryo UI" pitchFamily="50" charset="-128"/>
                          <a:cs typeface="Meiryo UI" pitchFamily="50" charset="-128"/>
                        </a:rPr>
                        <a:t>Ｈ４３</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４４</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４５</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en-US" sz="900" b="1" i="0" u="none" strike="noStrike" dirty="0">
                          <a:solidFill>
                            <a:schemeClr val="bg1"/>
                          </a:solidFill>
                          <a:latin typeface="Meiryo UI" pitchFamily="50" charset="-128"/>
                          <a:ea typeface="Meiryo UI" pitchFamily="50" charset="-128"/>
                          <a:cs typeface="Meiryo UI" pitchFamily="50" charset="-128"/>
                        </a:rPr>
                        <a:t>Ｈ４</a:t>
                      </a:r>
                      <a:r>
                        <a:rPr lang="ja-JP" altLang="en-US" sz="900" b="1" i="0" u="none" strike="noStrike" dirty="0">
                          <a:solidFill>
                            <a:schemeClr val="bg1"/>
                          </a:solidFill>
                          <a:latin typeface="Meiryo UI" pitchFamily="50" charset="-128"/>
                          <a:ea typeface="Meiryo UI" pitchFamily="50" charset="-128"/>
                          <a:cs typeface="Meiryo UI" pitchFamily="50" charset="-128"/>
                        </a:rPr>
                        <a:t>６</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４７</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fontAlgn="ctr"/>
                      <a:r>
                        <a:rPr lang="en-US" altLang="ja-JP" sz="900" b="1" i="0" u="none" strike="noStrike" dirty="0">
                          <a:solidFill>
                            <a:schemeClr val="bg1"/>
                          </a:solidFill>
                          <a:latin typeface="Meiryo UI" pitchFamily="50" charset="-128"/>
                          <a:ea typeface="Meiryo UI" pitchFamily="50" charset="-128"/>
                          <a:cs typeface="Meiryo UI" pitchFamily="50" charset="-128"/>
                        </a:rPr>
                        <a:t>H</a:t>
                      </a:r>
                      <a:r>
                        <a:rPr lang="ja-JP" altLang="en-US" sz="900" b="1" i="0" u="none" strike="noStrike" dirty="0">
                          <a:solidFill>
                            <a:schemeClr val="bg1"/>
                          </a:solidFill>
                          <a:latin typeface="Meiryo UI" pitchFamily="50" charset="-128"/>
                          <a:ea typeface="Meiryo UI" pitchFamily="50" charset="-128"/>
                          <a:cs typeface="Meiryo UI" pitchFamily="50" charset="-128"/>
                        </a:rPr>
                        <a:t>４８</a:t>
                      </a:r>
                      <a:endParaRPr lang="en-US" sz="900" b="1"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r>
              <a:tr h="277732">
                <a:tc rowSpan="9">
                  <a:txBody>
                    <a:bodyPr/>
                    <a:lstStyle/>
                    <a:p>
                      <a:pPr algn="ctr" fontAlgn="ctr"/>
                      <a:r>
                        <a:rPr lang="ja-JP" altLang="en-US" sz="1050" b="0" i="0" u="none" strike="noStrike" dirty="0">
                          <a:solidFill>
                            <a:srgbClr val="000000"/>
                          </a:solidFill>
                          <a:latin typeface="Meiryo UI" pitchFamily="50" charset="-128"/>
                          <a:ea typeface="Meiryo UI" pitchFamily="50" charset="-128"/>
                          <a:cs typeface="Meiryo UI" pitchFamily="50" charset="-128"/>
                        </a:rPr>
                        <a:t>　</a:t>
                      </a: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000" b="1" i="0" u="none" strike="noStrike" dirty="0" smtClean="0">
                          <a:solidFill>
                            <a:srgbClr val="000000"/>
                          </a:solidFill>
                          <a:latin typeface="Meiryo UI" pitchFamily="50" charset="-128"/>
                          <a:ea typeface="Meiryo UI" pitchFamily="50" charset="-128"/>
                          <a:cs typeface="Meiryo UI" pitchFamily="50" charset="-128"/>
                        </a:rPr>
                        <a:t>北港</a:t>
                      </a:r>
                      <a:r>
                        <a:rPr lang="ja-JP" altLang="en-US" sz="1000" b="1" i="0" u="none" strike="noStrike" dirty="0">
                          <a:solidFill>
                            <a:srgbClr val="000000"/>
                          </a:solidFill>
                          <a:latin typeface="Meiryo UI" pitchFamily="50" charset="-128"/>
                          <a:ea typeface="Meiryo UI" pitchFamily="50" charset="-128"/>
                          <a:cs typeface="Meiryo UI" pitchFamily="50" charset="-128"/>
                        </a:rPr>
                        <a:t>テクノポート</a:t>
                      </a:r>
                      <a:r>
                        <a:rPr lang="ja-JP" altLang="en-US" sz="1000" b="1" i="0" u="none" strike="noStrike" dirty="0" smtClean="0">
                          <a:solidFill>
                            <a:srgbClr val="000000"/>
                          </a:solidFill>
                          <a:latin typeface="Meiryo UI" pitchFamily="50" charset="-128"/>
                          <a:ea typeface="Meiryo UI" pitchFamily="50" charset="-128"/>
                          <a:cs typeface="Meiryo UI" pitchFamily="50" charset="-128"/>
                        </a:rPr>
                        <a:t>線 </a:t>
                      </a:r>
                      <a:r>
                        <a:rPr lang="en-US" altLang="ja-JP" sz="800" b="0" i="0" u="none" strike="noStrike" dirty="0" smtClean="0">
                          <a:solidFill>
                            <a:srgbClr val="000000"/>
                          </a:solidFill>
                          <a:latin typeface="Meiryo UI" pitchFamily="50" charset="-128"/>
                          <a:ea typeface="Meiryo UI" pitchFamily="50" charset="-128"/>
                          <a:cs typeface="Meiryo UI" pitchFamily="50" charset="-128"/>
                        </a:rPr>
                        <a:t>※2</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kumimoji="1" lang="ja-JP" altLang="en-US"/>
                    </a:p>
                  </a:txBody>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rPr>
                        <a:t>0.1</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3</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4</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5</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5</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5</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5</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4</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3</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3</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3</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extLst>
                  <a:ext uri="{0D108BD9-81ED-4DB2-BD59-A6C34878D82A}">
                    <a16:rowId xmlns="" xmlns:a16="http://schemas.microsoft.com/office/drawing/2014/main" val="10000"/>
                  </a:ext>
                </a:extLst>
              </a:tr>
              <a:tr h="206476">
                <a:tc vMerge="1">
                  <a:txBody>
                    <a:bodyPr/>
                    <a:lstStyle/>
                    <a:p>
                      <a:pPr algn="ctr"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rowSpan="2">
                  <a:txBody>
                    <a:bodyPr/>
                    <a:lstStyle/>
                    <a:p>
                      <a:pPr algn="ctr" fontAlgn="ctr"/>
                      <a:r>
                        <a:rPr lang="ja-JP" altLang="en-US" sz="1050" b="0" i="0" u="none" strike="noStrike" dirty="0">
                          <a:solidFill>
                            <a:srgbClr val="000000"/>
                          </a:solidFill>
                          <a:latin typeface="Meiryo UI" pitchFamily="50" charset="-128"/>
                          <a:ea typeface="Meiryo UI" pitchFamily="50" charset="-128"/>
                          <a:cs typeface="Meiryo UI" pitchFamily="50" charset="-128"/>
                        </a:rPr>
                        <a:t>　</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latin typeface="Meiryo UI" pitchFamily="50" charset="-128"/>
                          <a:ea typeface="Meiryo UI" pitchFamily="50" charset="-128"/>
                          <a:cs typeface="Meiryo UI" pitchFamily="50" charset="-128"/>
                        </a:rPr>
                        <a:t>（参考）　起債発行額</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11</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14</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14</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14</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06476">
                <a:tc vMerge="1">
                  <a:txBody>
                    <a:bodyPr/>
                    <a:lstStyle/>
                    <a:p>
                      <a:pPr algn="ctr"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tc>
                <a:tc vMerge="1">
                  <a:txBody>
                    <a:bodyPr/>
                    <a:lstStyle/>
                    <a:p>
                      <a:endParaRPr kumimoji="1" lang="ja-JP" altLang="en-US"/>
                    </a:p>
                  </a:txBody>
                  <a:tcPr/>
                </a:tc>
                <a:tc>
                  <a:txBody>
                    <a:bodyPr/>
                    <a:lstStyle/>
                    <a:p>
                      <a:pPr algn="l" fontAlgn="ctr"/>
                      <a:r>
                        <a:rPr lang="ja-JP" altLang="en-US" sz="900" b="0" i="0" u="none" strike="noStrike" dirty="0">
                          <a:solidFill>
                            <a:srgbClr val="000000"/>
                          </a:solidFill>
                          <a:latin typeface="Meiryo UI" pitchFamily="50" charset="-128"/>
                          <a:ea typeface="Meiryo UI" pitchFamily="50" charset="-128"/>
                          <a:cs typeface="Meiryo UI" pitchFamily="50" charset="-128"/>
                        </a:rPr>
                        <a:t>（参考）　税等一般財源</a:t>
                      </a:r>
                      <a:endParaRPr lang="zh-TW" altLang="en-US" sz="9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277732">
                <a:tc vMerge="1">
                  <a:txBody>
                    <a:bodyPr/>
                    <a:lstStyle/>
                    <a:p>
                      <a:pPr algn="ctr"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000" b="1" i="0" u="none" strike="noStrike" dirty="0" smtClean="0">
                          <a:solidFill>
                            <a:srgbClr val="000000"/>
                          </a:solidFill>
                          <a:latin typeface="Meiryo UI" pitchFamily="50" charset="-128"/>
                          <a:ea typeface="Meiryo UI" pitchFamily="50" charset="-128"/>
                          <a:cs typeface="Meiryo UI" pitchFamily="50" charset="-128"/>
                        </a:rPr>
                        <a:t>道路</a:t>
                      </a:r>
                      <a:r>
                        <a:rPr lang="ja-JP" altLang="en-US" sz="1000" b="1" i="0" u="none" strike="noStrike" dirty="0">
                          <a:solidFill>
                            <a:srgbClr val="000000"/>
                          </a:solidFill>
                          <a:latin typeface="Meiryo UI" pitchFamily="50" charset="-128"/>
                          <a:ea typeface="Meiryo UI" pitchFamily="50" charset="-128"/>
                          <a:cs typeface="Meiryo UI" pitchFamily="50" charset="-128"/>
                        </a:rPr>
                        <a:t>改良</a:t>
                      </a:r>
                      <a:r>
                        <a:rPr lang="ja-JP" altLang="en-US" sz="1000" b="1" i="0" u="none" strike="noStrike" dirty="0" smtClean="0">
                          <a:solidFill>
                            <a:srgbClr val="000000"/>
                          </a:solidFill>
                          <a:latin typeface="Meiryo UI" pitchFamily="50" charset="-128"/>
                          <a:ea typeface="Meiryo UI" pitchFamily="50" charset="-128"/>
                          <a:cs typeface="Meiryo UI" pitchFamily="50" charset="-128"/>
                        </a:rPr>
                        <a:t>等 </a:t>
                      </a:r>
                      <a:r>
                        <a:rPr lang="en-US" altLang="ja-JP" sz="800" b="0" i="0" u="none" strike="noStrike" dirty="0" smtClean="0">
                          <a:solidFill>
                            <a:srgbClr val="000000"/>
                          </a:solidFill>
                          <a:latin typeface="Meiryo UI" pitchFamily="50" charset="-128"/>
                          <a:ea typeface="Meiryo UI" pitchFamily="50" charset="-128"/>
                          <a:cs typeface="Meiryo UI" pitchFamily="50" charset="-128"/>
                        </a:rPr>
                        <a:t>※3</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hMerge="1">
                  <a:txBody>
                    <a:bodyPr/>
                    <a:lstStyle/>
                    <a:p>
                      <a:endParaRPr kumimoji="1" lang="ja-JP" altLang="en-US"/>
                    </a:p>
                  </a:txBody>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800" b="1" i="0" u="none" strike="noStrike" dirty="0">
                          <a:solidFill>
                            <a:srgbClr val="000000"/>
                          </a:solidFill>
                          <a:effectLst/>
                          <a:latin typeface="Meiryo UI" panose="020B0604030504040204" pitchFamily="50" charset="-128"/>
                          <a:ea typeface="Meiryo UI" panose="020B0604030504040204" pitchFamily="50" charset="-128"/>
                        </a:rPr>
                        <a:t>0.003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 xmlns:a16="http://schemas.microsoft.com/office/drawing/2014/main" val="10003"/>
                  </a:ext>
                </a:extLst>
              </a:tr>
              <a:tr h="206476">
                <a:tc vMerge="1">
                  <a:txBody>
                    <a:bodyPr/>
                    <a:lstStyle/>
                    <a:p>
                      <a:endParaRPr kumimoji="1" lang="ja-JP" alt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endParaRPr lang="ja-JP" altLang="en-US"/>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latin typeface="Meiryo UI" pitchFamily="50" charset="-128"/>
                          <a:ea typeface="Meiryo UI" pitchFamily="50" charset="-128"/>
                          <a:cs typeface="Meiryo UI" pitchFamily="50" charset="-128"/>
                        </a:rPr>
                        <a:t>（参考）　起債発行額</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06476">
                <a:tc vMerge="1">
                  <a:txBody>
                    <a:bodyPr/>
                    <a:lstStyle/>
                    <a:p>
                      <a:endParaRPr kumimoji="1" lang="ja-JP" alt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latin typeface="Meiryo UI" pitchFamily="50" charset="-128"/>
                          <a:ea typeface="Meiryo UI" pitchFamily="50" charset="-128"/>
                          <a:cs typeface="Meiryo UI" pitchFamily="50" charset="-128"/>
                        </a:rPr>
                        <a:t>（参考）　税等一般財源</a:t>
                      </a:r>
                      <a:endParaRPr lang="zh-TW" altLang="en-US" sz="9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10800"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0.003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0.2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0.1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0.3</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277732">
                <a:tc vMerge="1">
                  <a:txBody>
                    <a:bodyPr/>
                    <a:lstStyle/>
                    <a:p>
                      <a:pPr algn="ctr" fontAlgn="ct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39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000" b="1" i="0" u="none" strike="noStrike" dirty="0" smtClean="0">
                          <a:solidFill>
                            <a:srgbClr val="000000"/>
                          </a:solidFill>
                          <a:latin typeface="Meiryo UI" pitchFamily="50" charset="-128"/>
                          <a:ea typeface="Meiryo UI" pitchFamily="50" charset="-128"/>
                          <a:cs typeface="Meiryo UI" pitchFamily="50" charset="-128"/>
                        </a:rPr>
                        <a:t>南エリア埋立</a:t>
                      </a:r>
                      <a:r>
                        <a:rPr lang="ja-JP" altLang="en-US" sz="1000" b="1" i="0" u="none" strike="noStrike" dirty="0">
                          <a:solidFill>
                            <a:srgbClr val="000000"/>
                          </a:solidFill>
                          <a:latin typeface="Meiryo UI" pitchFamily="50" charset="-128"/>
                          <a:ea typeface="Meiryo UI" pitchFamily="50" charset="-128"/>
                          <a:cs typeface="Meiryo UI" pitchFamily="50" charset="-128"/>
                        </a:rPr>
                        <a:t>追加</a:t>
                      </a:r>
                      <a:r>
                        <a:rPr lang="ja-JP" altLang="en-US" sz="1000" b="1" i="0" u="none" strike="noStrike" dirty="0" smtClean="0">
                          <a:solidFill>
                            <a:srgbClr val="000000"/>
                          </a:solidFill>
                          <a:latin typeface="Meiryo UI" pitchFamily="50" charset="-128"/>
                          <a:ea typeface="Meiryo UI" pitchFamily="50" charset="-128"/>
                          <a:cs typeface="Meiryo UI" pitchFamily="50" charset="-128"/>
                        </a:rPr>
                        <a:t>工事 </a:t>
                      </a:r>
                      <a:r>
                        <a:rPr lang="en-US" altLang="ja-JP" sz="800" b="0" i="0" u="none" strike="noStrike" dirty="0" smtClean="0">
                          <a:solidFill>
                            <a:srgbClr val="000000"/>
                          </a:solidFill>
                          <a:latin typeface="Meiryo UI" pitchFamily="50" charset="-128"/>
                          <a:ea typeface="Meiryo UI" pitchFamily="50" charset="-128"/>
                          <a:cs typeface="Meiryo UI" pitchFamily="50" charset="-128"/>
                        </a:rPr>
                        <a:t>※4</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 xmlns:a16="http://schemas.microsoft.com/office/drawing/2014/main" val="10006"/>
                  </a:ext>
                </a:extLst>
              </a:tr>
              <a:tr h="206476">
                <a:tc vMerge="1">
                  <a:txBody>
                    <a:bodyPr/>
                    <a:lstStyle/>
                    <a:p>
                      <a:endParaRPr kumimoji="1" lang="ja-JP" alt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ja-JP" altLang="en-US" sz="1050" b="0" i="0" u="none" strike="noStrike" dirty="0">
                          <a:solidFill>
                            <a:srgbClr val="000000"/>
                          </a:solidFill>
                          <a:latin typeface="Meiryo UI" pitchFamily="50" charset="-128"/>
                          <a:ea typeface="Meiryo UI" pitchFamily="50" charset="-128"/>
                          <a:cs typeface="Meiryo UI" pitchFamily="50" charset="-128"/>
                        </a:rPr>
                        <a:t>　</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latin typeface="Meiryo UI" pitchFamily="50" charset="-128"/>
                          <a:ea typeface="Meiryo UI" pitchFamily="50" charset="-128"/>
                          <a:cs typeface="Meiryo UI" pitchFamily="50" charset="-128"/>
                        </a:rPr>
                        <a:t>（参考）　起債発行額</a:t>
                      </a: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r h="206476">
                <a:tc vMerge="1">
                  <a:txBody>
                    <a:bodyPr/>
                    <a:lstStyle/>
                    <a:p>
                      <a:endParaRPr kumimoji="1" lang="ja-JP" alt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latin typeface="Meiryo UI" pitchFamily="50" charset="-128"/>
                          <a:ea typeface="Meiryo UI" pitchFamily="50" charset="-128"/>
                          <a:cs typeface="Meiryo UI" pitchFamily="50" charset="-128"/>
                        </a:rPr>
                        <a:t>（参考）　税等一般財源</a:t>
                      </a:r>
                      <a:endParaRPr lang="zh-TW" altLang="en-US" sz="900" b="0" i="0" u="none" strike="noStrike" dirty="0">
                        <a:solidFill>
                          <a:srgbClr val="000000"/>
                        </a:solidFill>
                        <a:latin typeface="Meiryo UI" pitchFamily="50" charset="-128"/>
                        <a:ea typeface="Meiryo UI" pitchFamily="50" charset="-128"/>
                        <a:cs typeface="Meiryo UI" pitchFamily="50" charset="-128"/>
                      </a:endParaRPr>
                    </a:p>
                  </a:txBody>
                  <a:tcPr marL="39000" marR="10319"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4</a:t>
                      </a:r>
                    </a:p>
                  </a:txBody>
                  <a:tcPr marL="9525" marR="396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8"/>
                  </a:ext>
                </a:extLst>
              </a:tr>
            </a:tbl>
          </a:graphicData>
        </a:graphic>
      </p:graphicFrame>
      <p:sp>
        <p:nvSpPr>
          <p:cNvPr id="11" name="正方形/長方形 10"/>
          <p:cNvSpPr/>
          <p:nvPr/>
        </p:nvSpPr>
        <p:spPr>
          <a:xfrm>
            <a:off x="8997329" y="859178"/>
            <a:ext cx="86409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rgbClr val="000000"/>
                </a:solidFill>
                <a:latin typeface="Meiryo UI" pitchFamily="50" charset="-128"/>
                <a:ea typeface="Meiryo UI" pitchFamily="50" charset="-128"/>
                <a:cs typeface="Meiryo UI" pitchFamily="50" charset="-128"/>
              </a:rPr>
              <a:t>（億円</a:t>
            </a:r>
            <a:r>
              <a:rPr lang="ja-JP" altLang="en-US" sz="1050" dirty="0" smtClean="0">
                <a:solidFill>
                  <a:srgbClr val="000000"/>
                </a:solidFill>
                <a:latin typeface="Meiryo UI" pitchFamily="50" charset="-128"/>
                <a:ea typeface="Meiryo UI" pitchFamily="50" charset="-128"/>
                <a:cs typeface="Meiryo UI" pitchFamily="50" charset="-128"/>
              </a:rPr>
              <a:t>）</a:t>
            </a:r>
            <a:endParaRPr lang="ja-JP" altLang="en-US" sz="1050"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22067815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Props1.xml><?xml version="1.0" encoding="utf-8"?>
<ds:datastoreItem xmlns:ds="http://schemas.openxmlformats.org/officeDocument/2006/customXml" ds:itemID="{C8298107-0D2C-4D24-AB8D-BE67DFEA932C}"/>
</file>

<file path=customXml/itemProps2.xml><?xml version="1.0" encoding="utf-8"?>
<ds:datastoreItem xmlns:ds="http://schemas.openxmlformats.org/officeDocument/2006/customXml" ds:itemID="{01A48181-4C0D-4EF9-9089-0E6C04C3386B}"/>
</file>

<file path=customXml/itemProps3.xml><?xml version="1.0" encoding="utf-8"?>
<ds:datastoreItem xmlns:ds="http://schemas.openxmlformats.org/officeDocument/2006/customXml" ds:itemID="{2770F885-751E-48C0-847E-F80EE242317F}"/>
</file>

<file path=docProps/app.xml><?xml version="1.0" encoding="utf-8"?>
<Properties xmlns="http://schemas.openxmlformats.org/officeDocument/2006/extended-properties" xmlns:vt="http://schemas.openxmlformats.org/officeDocument/2006/docPropsVTypes">
  <TotalTime>18282</TotalTime>
  <Words>2883</Words>
  <PresentationFormat>A4 210 x 297 mm</PresentationFormat>
  <Paragraphs>1441</Paragraphs>
  <Slides>10</Slides>
  <Notes>9</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10</vt:i4>
      </vt:variant>
    </vt:vector>
  </HeadingPairs>
  <TitlesOfParts>
    <vt:vector size="19" baseType="lpstr">
      <vt:lpstr>HGP創英角ｺﾞｼｯｸUB</vt:lpstr>
      <vt:lpstr>Meiryo UI</vt:lpstr>
      <vt:lpstr>ＭＳ Ｐゴシック</vt:lpstr>
      <vt:lpstr>ＭＳ ゴシック</vt:lpstr>
      <vt:lpstr>メイリオ</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　</vt:lpstr>
      <vt:lpstr>　</vt:lpstr>
      <vt:lpstr>PowerPoint プレゼンテーション</vt:lpstr>
      <vt:lpstr>　</vt:lpstr>
      <vt:lpstr>PowerPoint プレゼンテーション</vt:lpstr>
      <vt:lpst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2018-04-02T00:57:53Z</cp:lastPrinted>
  <dcterms:created xsi:type="dcterms:W3CDTF">2013-07-16T06:48:23Z</dcterms:created>
  <dcterms:modified xsi:type="dcterms:W3CDTF">2018-04-05T05:56:35Z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