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73" r:id="rId2"/>
  </p:sldIdLst>
  <p:sldSz cx="12801600" cy="9601200" type="A3"/>
  <p:notesSz cx="7102475" cy="10233025"/>
  <p:defaultTextStyle>
    <a:defPPr>
      <a:defRPr lang="ja-JP"/>
    </a:defPPr>
    <a:lvl1pPr marL="0" algn="l" defTabSz="1221913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33" autoAdjust="0"/>
  </p:normalViewPr>
  <p:slideViewPr>
    <p:cSldViewPr>
      <p:cViewPr varScale="1">
        <p:scale>
          <a:sx n="53" d="100"/>
          <a:sy n="53" d="100"/>
        </p:scale>
        <p:origin x="1296" y="9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7740" cy="511651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093" y="2"/>
            <a:ext cx="3077740" cy="511651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sz="1200"/>
            </a:lvl1pPr>
          </a:lstStyle>
          <a:p>
            <a:fld id="{3D16FDEC-560D-45FF-95E3-45F1DE396D79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0" tIns="47325" rIns="94650" bIns="4732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48" y="4860687"/>
            <a:ext cx="5681980" cy="4604861"/>
          </a:xfrm>
          <a:prstGeom prst="rect">
            <a:avLst/>
          </a:prstGeom>
        </p:spPr>
        <p:txBody>
          <a:bodyPr vert="horz" lIns="94650" tIns="47325" rIns="94650" bIns="4732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19598"/>
            <a:ext cx="3077740" cy="511651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093" y="9719598"/>
            <a:ext cx="3077740" cy="511651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sz="1200"/>
            </a:lvl1pPr>
          </a:lstStyle>
          <a:p>
            <a:fld id="{7DFC286C-5495-4B3F-9CAF-8B4C2DB56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14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93775" y="768350"/>
            <a:ext cx="5114925" cy="3835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C286C-5495-4B3F-9CAF-8B4C2DB5627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732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0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1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2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43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54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65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76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87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5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40080" y="384495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9" y="6169662"/>
            <a:ext cx="10881360" cy="190690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095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191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286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438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5478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6573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7669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8765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6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6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2270"/>
            <a:ext cx="4211639" cy="162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0" cy="8194358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0" y="2009142"/>
            <a:ext cx="4211639" cy="6567488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300"/>
            </a:lvl1pPr>
            <a:lvl2pPr marL="610956" indent="0">
              <a:buNone/>
              <a:defRPr sz="3700"/>
            </a:lvl2pPr>
            <a:lvl3pPr marL="1221913" indent="0">
              <a:buNone/>
              <a:defRPr sz="3200"/>
            </a:lvl3pPr>
            <a:lvl4pPr marL="1832869" indent="0">
              <a:buNone/>
              <a:defRPr sz="2700"/>
            </a:lvl4pPr>
            <a:lvl5pPr marL="2443825" indent="0">
              <a:buNone/>
              <a:defRPr sz="2700"/>
            </a:lvl5pPr>
            <a:lvl6pPr marL="3054782" indent="0">
              <a:buNone/>
              <a:defRPr sz="2700"/>
            </a:lvl6pPr>
            <a:lvl7pPr marL="3665738" indent="0">
              <a:buNone/>
              <a:defRPr sz="2700"/>
            </a:lvl7pPr>
            <a:lvl8pPr marL="4276695" indent="0">
              <a:buNone/>
              <a:defRPr sz="2700"/>
            </a:lvl8pPr>
            <a:lvl9pPr marL="4887651" indent="0">
              <a:buNone/>
              <a:defRPr sz="27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2191" tIns="61096" rIns="122191" bIns="61096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2191" tIns="61096" rIns="122191" bIns="6109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2019/2/22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21913" rtl="0" eaLnBrk="1" latinLnBrk="0" hangingPunct="1">
        <a:spcBef>
          <a:spcPct val="0"/>
        </a:spcBef>
        <a:buNone/>
        <a:defRPr kumimoji="1"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8217" indent="-458217" algn="l" defTabSz="1221913" rtl="0" eaLnBrk="1" latinLnBrk="0" hangingPunct="1">
        <a:spcBef>
          <a:spcPct val="20000"/>
        </a:spcBef>
        <a:buFont typeface="Arial" pitchFamily="34" charset="0"/>
        <a:buChar char="•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2804" indent="-381848" algn="l" defTabSz="1221913" rtl="0" eaLnBrk="1" latinLnBrk="0" hangingPunct="1">
        <a:spcBef>
          <a:spcPct val="20000"/>
        </a:spcBef>
        <a:buFont typeface="Arial" pitchFamily="34" charset="0"/>
        <a:buChar char="–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7391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8347" indent="-305478" algn="l" defTabSz="1221913" rtl="0" eaLnBrk="1" latinLnBrk="0" hangingPunct="1">
        <a:spcBef>
          <a:spcPct val="20000"/>
        </a:spcBef>
        <a:buFont typeface="Arial" pitchFamily="34" charset="0"/>
        <a:buChar char="–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9304" indent="-305478" algn="l" defTabSz="1221913" rtl="0" eaLnBrk="1" latinLnBrk="0" hangingPunct="1">
        <a:spcBef>
          <a:spcPct val="20000"/>
        </a:spcBef>
        <a:buFont typeface="Arial" pitchFamily="34" charset="0"/>
        <a:buChar char="»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60260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71216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82173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93129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正方形/長方形 55"/>
          <p:cNvSpPr/>
          <p:nvPr/>
        </p:nvSpPr>
        <p:spPr>
          <a:xfrm>
            <a:off x="8597472" y="1201112"/>
            <a:ext cx="3852000" cy="79920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360000" rtlCol="0" anchor="t" anchorCtr="0"/>
          <a:lstStyle/>
          <a:p>
            <a:pPr>
              <a:lnSpc>
                <a:spcPct val="110000"/>
              </a:lnSpc>
            </a:pP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000" dirty="0" smtClean="0">
              <a:ln>
                <a:solidFill>
                  <a:schemeClr val="accent1"/>
                </a:solidFill>
                <a:prstDash val="dash"/>
              </a:ln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産業・技術力（健康・長寿を基軸とした新たな価値の創出）</a:t>
            </a: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・大阪国際がんセンターのオープン（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2017.3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・大阪重粒子線センターのオープン（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2018.3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・国立循環器病研究センターの健都への移転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2019.7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・中之島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丁目用地に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おける未来医療国際拠点整備・運営事業に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関す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る優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交渉権者決定予定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2019.2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・「いのち輝く未来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社会」を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めざすビジョン策定（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2018.3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・大阪府、大阪市、大阪商工会議所による、大阪におけるイノベーション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に向けた実証事業検討チームの設置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2018.5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大阪府・河内長野市が共同提案した近未来技術等社会実装事業（自動運転関係）が事業採択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2018.8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・ドイツ・ノルトライン＝ヴェストファーレン州との水素・燃料電池関連分野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おける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協力関係に関する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覚書締結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2018.10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◆資本力（世界水準の都市ブランドの確立）</a:t>
            </a: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・夢洲まちづくり構想策定（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2017.8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・うめきた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２期区域の開発事業者決定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2018.7)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新大阪駅周辺地域において、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リニア中央新幹線などの開業を見据えた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新たなまちづくりの推進に向け、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都市再生緊急整備地域検討協議会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発足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2019.1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・「御堂筋将来ビジョン（案）」に係るパブリックコメントの実施（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2018.12~2019.1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・大阪城公園内に劇場型文化集客施設「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COOL JAPAN PARK 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OSAKA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」がオープン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2019.2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・おおさか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東線の全線開業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2019.3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・百舌鳥・古市古墳群の世界文化遺産登録に向け、ユネスコ世界遺産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センターへ推薦書を提出（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2018.1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　                                                                               </a:t>
            </a: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万博公園への指定管理者制度の導入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（指定期間</a:t>
            </a:r>
            <a:r>
              <a:rPr lang="en-US" altLang="ja-JP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2018.10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</a:p>
          <a:p>
            <a:pPr>
              <a:lnSpc>
                <a:spcPct val="110000"/>
              </a:lnSpc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◆人材力（内外から多様なプレーヤーが集い、活躍する場の創出）</a:t>
            </a: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・大阪ベンチャーエコシステム推進連絡会議の設置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2018.7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大学や企業等との包括連携協定の締結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2019.1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時点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件（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47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大学）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43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大学）</a:t>
            </a: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「民都・大阪」フィランソロピー会議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設立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2018.2)</a:t>
            </a:r>
            <a:r>
              <a:rPr lang="ja-JP" altLang="en-US" sz="10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都市宣言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2018.6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8741472" y="1637170"/>
            <a:ext cx="3564000" cy="154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 cmpd="dbl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5000"/>
              </a:lnSpc>
            </a:pP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25000"/>
              </a:lnSpc>
            </a:pPr>
            <a: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【2025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　</a:t>
            </a:r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博覧会の開催</a:t>
            </a:r>
            <a: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>
              <a:lnSpc>
                <a:spcPct val="125000"/>
              </a:lnSpc>
            </a:pP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・日本、大阪・関西での開催が決定（</a:t>
            </a:r>
            <a: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2018.11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>
              <a:lnSpc>
                <a:spcPct val="125000"/>
              </a:lnSpc>
            </a:pP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zh-CN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一社</a:t>
            </a:r>
            <a:r>
              <a:rPr lang="en-US" altLang="zh-CN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zh-CN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zh-CN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日本国際博覧会協会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の設</a:t>
            </a:r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立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2019.1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>
              <a:lnSpc>
                <a:spcPct val="125000"/>
              </a:lnSpc>
            </a:pPr>
            <a: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統合型リゾート（</a:t>
            </a:r>
            <a: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）の立地推進</a:t>
            </a:r>
            <a: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>
              <a:lnSpc>
                <a:spcPct val="125000"/>
              </a:lnSpc>
            </a:pP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</a:t>
            </a:r>
            <a: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基本構想（案）中間骨子取りまとめ（</a:t>
            </a:r>
            <a: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2017.8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>
              <a:lnSpc>
                <a:spcPct val="125000"/>
              </a:lnSpc>
            </a:pP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・特定複合観光施設区域整備法成立（</a:t>
            </a:r>
            <a: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2018.7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52128" y="1201112"/>
            <a:ext cx="3852000" cy="79920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360000" rtlCol="0" anchor="t" anchorCtr="0"/>
          <a:lstStyle/>
          <a:p>
            <a:pPr>
              <a:lnSpc>
                <a:spcPct val="110000"/>
              </a:lnSpc>
            </a:pP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◆都市インフラの充実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・淀川左岸線延伸部の事業化（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2017.4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・新名神高速道路の高槻～神戸間が開通（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2018.3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・なにわ筋線が国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の来年度予算案に新規に予算措置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2018.12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・大阪市営地下鉄の株式会社化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2018.4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・関西エアポート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による関西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空港一体運営開始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2018.4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・港湾における府市の連携施策や、広域での港湾管理のあり方を</a:t>
            </a:r>
            <a:r>
              <a:rPr lang="ja-JP" altLang="en-US" sz="10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検討す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る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港湾連携会議を設置（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2017.8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ja-JP" altLang="en-US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◆基盤的な公共機能の高度化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・消防広域化推進計画の再策定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年度内）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大阪健康安全基盤研究所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の設立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2017.4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・府市検討チームに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よる府内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水道事業の最適化に関する検討（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2017.8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strike="dblStrik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・府域一水道に向けた水道のあり方協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議会の設置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2018.8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・下水道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事業における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PPP/PFI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方式（コンセッション含む）導入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可能性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2018.1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ja-JP" altLang="en-US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◆規制改革や特区による環境整備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・国家戦略特区の活用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実施中事業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保険外併用療養に関する特例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地域限定保育士試験の実施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旅館業法の特例（特区民泊）　　等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規制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改革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提案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外国人材（クールジャパン分野）の就労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2017.9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帯水層蓄熱利用の普及に向けた規制緩和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2018.8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>
              <a:lnSpc>
                <a:spcPct val="110000"/>
              </a:lnSpc>
            </a:pP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◆産業支援や研究開発の機能・体制強化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・大阪産業技術研究所の創設（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2017.4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・大阪産業局の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設立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2019.4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>
              <a:lnSpc>
                <a:spcPct val="110000"/>
              </a:lnSpc>
            </a:pP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◆人材育成環境の充実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・国際バカロレアコースを設ける中高一貫教育校（大阪市立水都国際中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学校・高等学校）の設置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2019.4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・公立大学法人大阪の創設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2019.4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引き続き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大学統合に向けて検討（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2022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統合をめざす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◆文化創造・情報発信の基盤形成</a:t>
            </a: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・大阪中之島美術館運営における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PFI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事業実施方針（案）の公表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2018.10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・大阪市博物館群の地方独立行政法人化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2019.4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・来阪外国人旅行者数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1,110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万人突破（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G20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大阪サミット開催決定（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2018.2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4474800" y="1201112"/>
            <a:ext cx="3852000" cy="79920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spcCol="360000" rtlCol="0" anchor="t" anchorCtr="0"/>
          <a:lstStyle/>
          <a:p>
            <a:pPr>
              <a:lnSpc>
                <a:spcPct val="135000"/>
              </a:lnSpc>
            </a:pP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◆副首都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・大阪にふさわしい新たな大都市制度の実現</a:t>
            </a:r>
            <a:endParaRPr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・大都市制度（特別区設置）協議会の設置（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2017.6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・総合区素案の取りまとめ（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2017.8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>
              <a:lnSpc>
                <a:spcPct val="135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・特別区素案の取りまとめ（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2017.9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>
              <a:lnSpc>
                <a:spcPct val="135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・総合区制度案（副首都推進局案）の取りまとめ（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2018.3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◆副首都・大阪の住民生活を支える基礎自治機能（府内市町村）の充実</a:t>
            </a:r>
          </a:p>
          <a:p>
            <a:pPr>
              <a:lnSpc>
                <a:spcPct val="135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・基礎自治機能の維持・充実に関する研究会の設置（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2017.11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>
              <a:lnSpc>
                <a:spcPct val="135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テーマ別研究会での検討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課題・将来見通しに関する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研究会 報告書取りまとめ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2018.4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広域連携に関する研究会、合併に関する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研究会 報告書取りまとめ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zh-TW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zh-TW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2018.12</a:t>
            </a:r>
            <a:r>
              <a:rPr lang="zh-TW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市町村単独の取組に関する研究会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2018.8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</a:p>
          <a:p>
            <a:pPr>
              <a:lnSpc>
                <a:spcPct val="135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・中核市への移行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八尾市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2018.4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・寝屋川市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2019.4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→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府内計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市に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吹田市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2020.4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圏）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京阪神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都市機能を支える広域機能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充実</a:t>
            </a:r>
            <a:endParaRPr lang="ja-JP" altLang="en-US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・関西広域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連合における広域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行政のあり方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検討会の報告書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取り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まとめ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年度内）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◆国機関移転等の働きかけ</a:t>
            </a:r>
          </a:p>
          <a:p>
            <a:pPr>
              <a:lnSpc>
                <a:spcPct val="135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・国立健康・栄養研究所の大阪府への移転に関する方針を厚生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労働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・大阪府・国立研究開発法人医薬基盤・健康・栄養研究所で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取り</a:t>
            </a:r>
            <a:r>
              <a:rPr lang="ja-JP" altLang="en-US" sz="10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とめ（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2017.3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000" strike="dblStrike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工業所有権情報・研修館の近畿統括本部（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INPIT-KANSAI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2017.7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>
              <a:lnSpc>
                <a:spcPct val="1350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PMDA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関西支部に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おいて市販後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の医薬品等の相談対応を開始（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2017.11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～）</a:t>
            </a:r>
          </a:p>
          <a:p>
            <a:pPr>
              <a:lnSpc>
                <a:spcPct val="135000"/>
              </a:lnSpc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◆副首都化の取組みを支援する仕組みの働きかけ</a:t>
            </a:r>
          </a:p>
          <a:p>
            <a:pPr>
              <a:lnSpc>
                <a:spcPct val="135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・首都機能のバックアップについて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報告書取りまとめ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2018.8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国における行政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中枢機能の東京圏外の代替拠点に関する調査（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年度～）</a:t>
            </a:r>
          </a:p>
          <a:p>
            <a:pPr>
              <a:lnSpc>
                <a:spcPct val="135000"/>
              </a:lnSpc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35000"/>
              </a:lnSpc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08112" y="327096"/>
            <a:ext cx="6934179" cy="406265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副首都・大阪に向けた取組み状況について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月時点）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280800" y="746845"/>
            <a:ext cx="12240000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1">
                    <a:lumMod val="100000"/>
                  </a:schemeClr>
                </a:gs>
                <a:gs pos="5000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0"/>
                    <a:lumOff val="10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586128" y="922935"/>
            <a:ext cx="3384000" cy="504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副首都として必要な都市機能の充実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（機能面）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708800" y="912586"/>
            <a:ext cx="3384000" cy="504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都市機能の充実を</a:t>
            </a: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支える制度</a:t>
            </a:r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実現</a:t>
            </a:r>
            <a:endParaRPr lang="en-US" altLang="ja-JP" sz="14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（制度面）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831472" y="890861"/>
            <a:ext cx="3384000" cy="504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副首都として発展するための取組み</a:t>
            </a:r>
            <a:endParaRPr lang="en-US" altLang="ja-JP" sz="14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（経済成長面）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8939472" y="1488264"/>
            <a:ext cx="3168000" cy="28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 cmpd="dbl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・大阪の発展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を加速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させる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インパクト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0577264" y="9265096"/>
            <a:ext cx="2080320" cy="2553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　　）内の年次は予定を含む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太字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年度以降のもの</a:t>
            </a:r>
            <a:endParaRPr kumimoji="1"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923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PresentationFormat>A3 297x420 mm</PresentationFormat>
  <Paragraphs>144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dcterms:modified xsi:type="dcterms:W3CDTF">2019-02-22T07:45:34Z</dcterms:modified>
</cp:coreProperties>
</file>