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912" r:id="rId5"/>
    <p:sldId id="910" r:id="rId6"/>
    <p:sldId id="911" r:id="rId7"/>
    <p:sldId id="913" r:id="rId8"/>
    <p:sldId id="919" r:id="rId9"/>
    <p:sldId id="908" r:id="rId10"/>
    <p:sldId id="914" r:id="rId11"/>
    <p:sldId id="915" r:id="rId12"/>
    <p:sldId id="916" r:id="rId13"/>
    <p:sldId id="917" r:id="rId14"/>
    <p:sldId id="918" r:id="rId1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44"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D5B4"/>
    <a:srgbClr val="F4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333" autoAdjust="0"/>
  </p:normalViewPr>
  <p:slideViewPr>
    <p:cSldViewPr>
      <p:cViewPr>
        <p:scale>
          <a:sx n="100" d="100"/>
          <a:sy n="100" d="100"/>
        </p:scale>
        <p:origin x="-108" y="1422"/>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257F-4A0A-9B10-6640B5D7BB76}"/>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257F-4A0A-9B10-6640B5D7BB76}"/>
            </c:ext>
          </c:extLst>
        </c:ser>
        <c:ser>
          <c:idx val="1"/>
          <c:order val="1"/>
          <c:tx>
            <c:strRef>
              <c:f>Sheet1!$C$1</c:f>
              <c:strCache>
                <c:ptCount val="1"/>
                <c:pt idx="0">
                  <c:v>天王寺区</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2-257F-4A0A-9B10-6640B5D7BB76}"/>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257F-4A0A-9B10-6640B5D7BB76}"/>
            </c:ext>
          </c:extLst>
        </c:ser>
        <c:ser>
          <c:idx val="2"/>
          <c:order val="2"/>
          <c:tx>
            <c:strRef>
              <c:f>Sheet1!$D$1</c:f>
              <c:strCache>
                <c:ptCount val="1"/>
                <c:pt idx="0">
                  <c:v>北区</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257F-4A0A-9B10-6640B5D7BB76}"/>
            </c:ext>
          </c:extLst>
        </c:ser>
        <c:ser>
          <c:idx val="3"/>
          <c:order val="3"/>
          <c:tx>
            <c:strRef>
              <c:f>Sheet1!$E$1</c:f>
              <c:strCache>
                <c:ptCount val="1"/>
                <c:pt idx="0">
                  <c:v>淀川区</c:v>
                </c:pt>
              </c:strCache>
            </c:strRef>
          </c:tx>
          <c:spPr>
            <a:pattFill prst="lt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5-257F-4A0A-9B10-6640B5D7BB76}"/>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257F-4A0A-9B10-6640B5D7BB76}"/>
            </c:ext>
          </c:extLst>
        </c:ser>
        <c:ser>
          <c:idx val="4"/>
          <c:order val="4"/>
          <c:tx>
            <c:strRef>
              <c:f>Sheet1!$F$1</c:f>
              <c:strCache>
                <c:ptCount val="1"/>
                <c:pt idx="0">
                  <c:v>空き</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257F-4A0A-9B10-6640B5D7BB76}"/>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257F-4A0A-9B10-6640B5D7BB76}"/>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A-257F-4A0A-9B10-6640B5D7BB76}"/>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B-257F-4A0A-9B10-6640B5D7BB76}"/>
            </c:ext>
          </c:extLst>
        </c:ser>
        <c:dLbls>
          <c:showLegendKey val="0"/>
          <c:showVal val="0"/>
          <c:showCatName val="0"/>
          <c:showSerName val="0"/>
          <c:showPercent val="0"/>
          <c:showBubbleSize val="0"/>
        </c:dLbls>
        <c:gapWidth val="150"/>
        <c:shape val="box"/>
        <c:axId val="144485888"/>
        <c:axId val="130327680"/>
        <c:axId val="0"/>
      </c:bar3DChart>
      <c:catAx>
        <c:axId val="144485888"/>
        <c:scaling>
          <c:orientation val="minMax"/>
        </c:scaling>
        <c:delete val="1"/>
        <c:axPos val="b"/>
        <c:numFmt formatCode="General" sourceLinked="1"/>
        <c:majorTickMark val="out"/>
        <c:minorTickMark val="none"/>
        <c:tickLblPos val="nextTo"/>
        <c:crossAx val="130327680"/>
        <c:crosses val="autoZero"/>
        <c:auto val="1"/>
        <c:lblAlgn val="ctr"/>
        <c:lblOffset val="100"/>
        <c:noMultiLvlLbl val="0"/>
      </c:catAx>
      <c:valAx>
        <c:axId val="130327680"/>
        <c:scaling>
          <c:orientation val="minMax"/>
        </c:scaling>
        <c:delete val="1"/>
        <c:axPos val="l"/>
        <c:numFmt formatCode="General" sourceLinked="1"/>
        <c:majorTickMark val="out"/>
        <c:minorTickMark val="none"/>
        <c:tickLblPos val="nextTo"/>
        <c:crossAx val="144485888"/>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2"/>
                </a:solidFill>
              </a:ln>
              <a:effectLst/>
              <a:sp3d>
                <a:contourClr>
                  <a:schemeClr val="accent1"/>
                </a:contourClr>
              </a:sp3d>
            </c:spPr>
            <c:extLst xmlns:c16r2="http://schemas.microsoft.com/office/drawing/2015/06/chart">
              <c:ext xmlns:c16="http://schemas.microsoft.com/office/drawing/2014/chart" uri="{C3380CC4-5D6E-409C-BE32-E72D297353CC}">
                <c16:uniqueId val="{00000002-1557-4D6D-AA7D-FAA0AED99B89}"/>
              </c:ext>
            </c:extLst>
          </c:dPt>
          <c:cat>
            <c:strRef>
              <c:f>Sheet1!$A$2:$A$6</c:f>
              <c:strCache>
                <c:ptCount val="5"/>
                <c:pt idx="0">
                  <c:v>天王寺</c:v>
                </c:pt>
                <c:pt idx="1">
                  <c:v>生野</c:v>
                </c:pt>
                <c:pt idx="2">
                  <c:v>阿倍野</c:v>
                </c:pt>
                <c:pt idx="3">
                  <c:v>東住吉</c:v>
                </c:pt>
                <c:pt idx="4">
                  <c:v>平野</c:v>
                </c:pt>
              </c:strCache>
            </c:strRef>
          </c:cat>
          <c:val>
            <c:numRef>
              <c:f>Sheet1!$B$2:$B$6</c:f>
              <c:numCache>
                <c:formatCode>#,##0"㎡"</c:formatCode>
                <c:ptCount val="5"/>
                <c:pt idx="0">
                  <c:v>2009</c:v>
                </c:pt>
                <c:pt idx="1">
                  <c:v>4426.9341530343008</c:v>
                </c:pt>
                <c:pt idx="2">
                  <c:v>2592.3511345646439</c:v>
                </c:pt>
                <c:pt idx="3">
                  <c:v>4085.9851187335094</c:v>
                </c:pt>
                <c:pt idx="4">
                  <c:v>5793.4834828496041</c:v>
                </c:pt>
              </c:numCache>
            </c:numRef>
          </c:val>
          <c:extLst xmlns:c16r2="http://schemas.microsoft.com/office/drawing/2015/06/chart">
            <c:ext xmlns:c16="http://schemas.microsoft.com/office/drawing/2014/chart" uri="{C3380CC4-5D6E-409C-BE32-E72D297353CC}">
              <c16:uniqueId val="{00000000-CAFB-46BB-915C-A20C29E74565}"/>
            </c:ext>
          </c:extLst>
        </c:ser>
        <c:ser>
          <c:idx val="1"/>
          <c:order val="1"/>
          <c:tx>
            <c:strRef>
              <c:f>Sheet1!$C$1</c:f>
              <c:strCache>
                <c:ptCount val="1"/>
                <c:pt idx="0">
                  <c:v>出先</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3-1557-4D6D-AA7D-FAA0AED99B89}"/>
              </c:ext>
            </c:extLst>
          </c:dPt>
          <c:cat>
            <c:strRef>
              <c:f>Sheet1!$A$2:$A$6</c:f>
              <c:strCache>
                <c:ptCount val="5"/>
                <c:pt idx="0">
                  <c:v>天王寺</c:v>
                </c:pt>
                <c:pt idx="1">
                  <c:v>生野</c:v>
                </c:pt>
                <c:pt idx="2">
                  <c:v>阿倍野</c:v>
                </c:pt>
                <c:pt idx="3">
                  <c:v>東住吉</c:v>
                </c:pt>
                <c:pt idx="4">
                  <c:v>平野</c:v>
                </c:pt>
              </c:strCache>
            </c:strRef>
          </c:cat>
          <c:val>
            <c:numRef>
              <c:f>Sheet1!$C$2:$C$6</c:f>
              <c:numCache>
                <c:formatCode>#,##0"㎡"</c:formatCode>
                <c:ptCount val="5"/>
                <c:pt idx="0">
                  <c:v>2432</c:v>
                </c:pt>
                <c:pt idx="1">
                  <c:v>3145.5168469656992</c:v>
                </c:pt>
                <c:pt idx="2">
                  <c:v>1840.1028654353559</c:v>
                </c:pt>
                <c:pt idx="3">
                  <c:v>911.95688126649065</c:v>
                </c:pt>
                <c:pt idx="4">
                  <c:v>2523.0485171503951</c:v>
                </c:pt>
              </c:numCache>
            </c:numRef>
          </c:val>
          <c:extLst xmlns:c16r2="http://schemas.microsoft.com/office/drawing/2015/06/chart">
            <c:ext xmlns:c16="http://schemas.microsoft.com/office/drawing/2014/chart" uri="{C3380CC4-5D6E-409C-BE32-E72D297353CC}">
              <c16:uniqueId val="{00000001-CAFB-46BB-915C-A20C29E74565}"/>
            </c:ext>
          </c:extLst>
        </c:ser>
        <c:ser>
          <c:idx val="2"/>
          <c:order val="2"/>
          <c:tx>
            <c:strRef>
              <c:f>Sheet1!$D$1</c:f>
              <c:strCache>
                <c:ptCount val="1"/>
                <c:pt idx="0">
                  <c:v>列1</c:v>
                </c:pt>
              </c:strCache>
            </c:strRef>
          </c:tx>
          <c:invertIfNegative val="0"/>
          <c:dPt>
            <c:idx val="0"/>
            <c:invertIfNegative val="0"/>
            <c:bubble3D val="0"/>
            <c:spPr>
              <a:pattFill prst="ltVert">
                <a:fgClr>
                  <a:schemeClr val="tx2"/>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3-CAFB-46BB-915C-A20C29E74565}"/>
              </c:ext>
            </c:extLst>
          </c:dPt>
          <c:cat>
            <c:strRef>
              <c:f>Sheet1!$A$2:$A$6</c:f>
              <c:strCache>
                <c:ptCount val="5"/>
                <c:pt idx="0">
                  <c:v>天王寺</c:v>
                </c:pt>
                <c:pt idx="1">
                  <c:v>生野</c:v>
                </c:pt>
                <c:pt idx="2">
                  <c:v>阿倍野</c:v>
                </c:pt>
                <c:pt idx="3">
                  <c:v>東住吉</c:v>
                </c:pt>
                <c:pt idx="4">
                  <c:v>平野</c:v>
                </c:pt>
              </c:strCache>
            </c:strRef>
          </c:cat>
          <c:val>
            <c:numRef>
              <c:f>Sheet1!$D$2:$D$6</c:f>
              <c:numCache>
                <c:formatCode>General</c:formatCode>
                <c:ptCount val="5"/>
                <c:pt idx="0">
                  <c:v>665</c:v>
                </c:pt>
              </c:numCache>
            </c:numRef>
          </c:val>
          <c:extLst xmlns:c16r2="http://schemas.microsoft.com/office/drawing/2015/06/chart">
            <c:ext xmlns:c16="http://schemas.microsoft.com/office/drawing/2014/chart" uri="{C3380CC4-5D6E-409C-BE32-E72D297353CC}">
              <c16:uniqueId val="{00000002-CAFB-46BB-915C-A20C29E74565}"/>
            </c:ext>
          </c:extLst>
        </c:ser>
        <c:dLbls>
          <c:showLegendKey val="0"/>
          <c:showVal val="0"/>
          <c:showCatName val="0"/>
          <c:showSerName val="0"/>
          <c:showPercent val="0"/>
          <c:showBubbleSize val="0"/>
        </c:dLbls>
        <c:gapWidth val="70"/>
        <c:shape val="box"/>
        <c:axId val="147019264"/>
        <c:axId val="146049280"/>
        <c:axId val="0"/>
      </c:bar3DChart>
      <c:catAx>
        <c:axId val="147019264"/>
        <c:scaling>
          <c:orientation val="minMax"/>
        </c:scaling>
        <c:delete val="1"/>
        <c:axPos val="b"/>
        <c:numFmt formatCode="General" sourceLinked="1"/>
        <c:majorTickMark val="out"/>
        <c:minorTickMark val="none"/>
        <c:tickLblPos val="nextTo"/>
        <c:crossAx val="146049280"/>
        <c:crosses val="autoZero"/>
        <c:auto val="1"/>
        <c:lblAlgn val="ctr"/>
        <c:lblOffset val="100"/>
        <c:noMultiLvlLbl val="0"/>
      </c:catAx>
      <c:valAx>
        <c:axId val="146049280"/>
        <c:scaling>
          <c:orientation val="minMax"/>
          <c:max val="10000"/>
        </c:scaling>
        <c:delete val="1"/>
        <c:axPos val="l"/>
        <c:numFmt formatCode="#,##0&quot;㎡&quot;" sourceLinked="1"/>
        <c:majorTickMark val="out"/>
        <c:minorTickMark val="none"/>
        <c:tickLblPos val="nextTo"/>
        <c:crossAx val="147019264"/>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Sheet1!$A$2:$A$6</c:f>
              <c:strCache>
                <c:ptCount val="5"/>
                <c:pt idx="0">
                  <c:v>天王寺</c:v>
                </c:pt>
                <c:pt idx="1">
                  <c:v>生野</c:v>
                </c:pt>
                <c:pt idx="2">
                  <c:v>阿倍野</c:v>
                </c:pt>
                <c:pt idx="3">
                  <c:v>東住吉</c:v>
                </c:pt>
                <c:pt idx="4">
                  <c:v>平野</c:v>
                </c:pt>
              </c:strCache>
            </c:strRef>
          </c:cat>
          <c:val>
            <c:numRef>
              <c:f>Sheet1!$B$2:$B$6</c:f>
              <c:numCache>
                <c:formatCode>#,##0"㎡"</c:formatCode>
                <c:ptCount val="5"/>
                <c:pt idx="0">
                  <c:v>5105</c:v>
                </c:pt>
                <c:pt idx="1">
                  <c:v>7572</c:v>
                </c:pt>
                <c:pt idx="2">
                  <c:v>4432</c:v>
                </c:pt>
                <c:pt idx="3">
                  <c:v>4998</c:v>
                </c:pt>
                <c:pt idx="4">
                  <c:v>8317</c:v>
                </c:pt>
              </c:numCache>
            </c:numRef>
          </c:val>
          <c:extLst xmlns:c16r2="http://schemas.microsoft.com/office/drawing/2015/06/chart">
            <c:ext xmlns:c16="http://schemas.microsoft.com/office/drawing/2014/chart" uri="{C3380CC4-5D6E-409C-BE32-E72D297353CC}">
              <c16:uniqueId val="{00000000-F5B6-48E9-896E-769AD9E859BC}"/>
            </c:ext>
          </c:extLst>
        </c:ser>
        <c:dLbls>
          <c:showLegendKey val="0"/>
          <c:showVal val="0"/>
          <c:showCatName val="0"/>
          <c:showSerName val="0"/>
          <c:showPercent val="0"/>
          <c:showBubbleSize val="0"/>
        </c:dLbls>
        <c:gapWidth val="70"/>
        <c:shape val="box"/>
        <c:axId val="146899968"/>
        <c:axId val="37976832"/>
        <c:axId val="0"/>
      </c:bar3DChart>
      <c:catAx>
        <c:axId val="146899968"/>
        <c:scaling>
          <c:orientation val="minMax"/>
        </c:scaling>
        <c:delete val="1"/>
        <c:axPos val="b"/>
        <c:numFmt formatCode="General" sourceLinked="1"/>
        <c:majorTickMark val="out"/>
        <c:minorTickMark val="none"/>
        <c:tickLblPos val="nextTo"/>
        <c:crossAx val="37976832"/>
        <c:crosses val="autoZero"/>
        <c:auto val="1"/>
        <c:lblAlgn val="ctr"/>
        <c:lblOffset val="100"/>
        <c:noMultiLvlLbl val="0"/>
      </c:catAx>
      <c:valAx>
        <c:axId val="37976832"/>
        <c:scaling>
          <c:orientation val="minMax"/>
          <c:max val="10000"/>
        </c:scaling>
        <c:delete val="1"/>
        <c:axPos val="l"/>
        <c:numFmt formatCode="#,##0&quot;㎡&quot;" sourceLinked="1"/>
        <c:majorTickMark val="out"/>
        <c:minorTickMark val="none"/>
        <c:tickLblPos val="nextTo"/>
        <c:crossAx val="146899968"/>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7.008566885908675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2"/>
                </a:solidFill>
              </a:ln>
              <a:effectLst/>
              <a:sp3d>
                <a:contourClr>
                  <a:schemeClr val="accent1"/>
                </a:contourClr>
              </a:sp3d>
            </c:spPr>
            <c:extLst xmlns:c16r2="http://schemas.microsoft.com/office/drawing/2015/06/chart">
              <c:ext xmlns:c16="http://schemas.microsoft.com/office/drawing/2014/chart" uri="{C3380CC4-5D6E-409C-BE32-E72D297353CC}">
                <c16:uniqueId val="{00000001-6F1E-47A4-99B3-7E318D156C8B}"/>
              </c:ext>
            </c:extLst>
          </c:dPt>
          <c:cat>
            <c:strRef>
              <c:f>Sheet1!$A$2:$A$6</c:f>
              <c:strCache>
                <c:ptCount val="5"/>
                <c:pt idx="0">
                  <c:v>淀川</c:v>
                </c:pt>
                <c:pt idx="1">
                  <c:v>此花</c:v>
                </c:pt>
                <c:pt idx="2">
                  <c:v>港</c:v>
                </c:pt>
                <c:pt idx="3">
                  <c:v>西淀川</c:v>
                </c:pt>
                <c:pt idx="4">
                  <c:v>東淀川</c:v>
                </c:pt>
              </c:strCache>
            </c:strRef>
          </c:cat>
          <c:val>
            <c:numRef>
              <c:f>Sheet1!$B$2:$B$6</c:f>
              <c:numCache>
                <c:formatCode>#,##0"㎡"</c:formatCode>
                <c:ptCount val="5"/>
                <c:pt idx="0">
                  <c:v>3651</c:v>
                </c:pt>
                <c:pt idx="1">
                  <c:v>2268.6</c:v>
                </c:pt>
                <c:pt idx="2">
                  <c:v>2699.3</c:v>
                </c:pt>
                <c:pt idx="3">
                  <c:v>2740.4</c:v>
                </c:pt>
                <c:pt idx="4">
                  <c:v>4880.8</c:v>
                </c:pt>
              </c:numCache>
            </c:numRef>
          </c:val>
          <c:extLst xmlns:c16r2="http://schemas.microsoft.com/office/drawing/2015/06/chart">
            <c:ext xmlns:c16="http://schemas.microsoft.com/office/drawing/2014/chart" uri="{C3380CC4-5D6E-409C-BE32-E72D297353CC}">
              <c16:uniqueId val="{00000002-6F1E-47A4-99B3-7E318D156C8B}"/>
            </c:ext>
          </c:extLst>
        </c:ser>
        <c:ser>
          <c:idx val="1"/>
          <c:order val="1"/>
          <c:tx>
            <c:strRef>
              <c:f>Sheet1!$C$1</c:f>
              <c:strCache>
                <c:ptCount val="1"/>
                <c:pt idx="0">
                  <c:v>職員</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4-6F1E-47A4-99B3-7E318D156C8B}"/>
              </c:ext>
            </c:extLst>
          </c:dPt>
          <c:cat>
            <c:strRef>
              <c:f>Sheet1!$A$2:$A$6</c:f>
              <c:strCache>
                <c:ptCount val="5"/>
                <c:pt idx="0">
                  <c:v>淀川</c:v>
                </c:pt>
                <c:pt idx="1">
                  <c:v>此花</c:v>
                </c:pt>
                <c:pt idx="2">
                  <c:v>港</c:v>
                </c:pt>
                <c:pt idx="3">
                  <c:v>西淀川</c:v>
                </c:pt>
                <c:pt idx="4">
                  <c:v>東淀川</c:v>
                </c:pt>
              </c:strCache>
            </c:strRef>
          </c:cat>
          <c:val>
            <c:numRef>
              <c:f>Sheet1!$C$2:$C$6</c:f>
              <c:numCache>
                <c:formatCode>#,##0"㎡"</c:formatCode>
                <c:ptCount val="5"/>
                <c:pt idx="0">
                  <c:v>1340</c:v>
                </c:pt>
                <c:pt idx="1">
                  <c:v>1552.1</c:v>
                </c:pt>
                <c:pt idx="2">
                  <c:v>2609.4</c:v>
                </c:pt>
                <c:pt idx="3">
                  <c:v>3180.6</c:v>
                </c:pt>
                <c:pt idx="4">
                  <c:v>932</c:v>
                </c:pt>
              </c:numCache>
            </c:numRef>
          </c:val>
          <c:extLst xmlns:c16r2="http://schemas.microsoft.com/office/drawing/2015/06/chart">
            <c:ext xmlns:c16="http://schemas.microsoft.com/office/drawing/2014/chart" uri="{C3380CC4-5D6E-409C-BE32-E72D297353CC}">
              <c16:uniqueId val="{00000005-6F1E-47A4-99B3-7E318D156C8B}"/>
            </c:ext>
          </c:extLst>
        </c:ser>
        <c:ser>
          <c:idx val="2"/>
          <c:order val="2"/>
          <c:tx>
            <c:strRef>
              <c:f>Sheet1!$D$1</c:f>
              <c:strCache>
                <c:ptCount val="1"/>
                <c:pt idx="0">
                  <c:v>議員</c:v>
                </c:pt>
              </c:strCache>
            </c:strRef>
          </c:tx>
          <c:spPr>
            <a:ln>
              <a:solidFill>
                <a:schemeClr val="accent2"/>
              </a:solidFill>
            </a:ln>
          </c:spPr>
          <c:invertIfNegative val="0"/>
          <c:dPt>
            <c:idx val="0"/>
            <c:invertIfNegative val="0"/>
            <c:bubble3D val="0"/>
            <c:spPr>
              <a:pattFill prst="ltVert">
                <a:fgClr>
                  <a:schemeClr val="accent1"/>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7-6F1E-47A4-99B3-7E318D156C8B}"/>
              </c:ext>
            </c:extLst>
          </c:dPt>
          <c:cat>
            <c:strRef>
              <c:f>Sheet1!$A$2:$A$6</c:f>
              <c:strCache>
                <c:ptCount val="5"/>
                <c:pt idx="0">
                  <c:v>淀川</c:v>
                </c:pt>
                <c:pt idx="1">
                  <c:v>此花</c:v>
                </c:pt>
                <c:pt idx="2">
                  <c:v>港</c:v>
                </c:pt>
                <c:pt idx="3">
                  <c:v>西淀川</c:v>
                </c:pt>
                <c:pt idx="4">
                  <c:v>東淀川</c:v>
                </c:pt>
              </c:strCache>
            </c:strRef>
          </c:cat>
          <c:val>
            <c:numRef>
              <c:f>Sheet1!$D$2:$D$6</c:f>
              <c:numCache>
                <c:formatCode>General</c:formatCode>
                <c:ptCount val="5"/>
                <c:pt idx="0">
                  <c:v>630</c:v>
                </c:pt>
              </c:numCache>
            </c:numRef>
          </c:val>
          <c:extLst xmlns:c16r2="http://schemas.microsoft.com/office/drawing/2015/06/chart">
            <c:ext xmlns:c16="http://schemas.microsoft.com/office/drawing/2014/chart" uri="{C3380CC4-5D6E-409C-BE32-E72D297353CC}">
              <c16:uniqueId val="{00000008-6F1E-47A4-99B3-7E318D156C8B}"/>
            </c:ext>
          </c:extLst>
        </c:ser>
        <c:dLbls>
          <c:showLegendKey val="0"/>
          <c:showVal val="0"/>
          <c:showCatName val="0"/>
          <c:showSerName val="0"/>
          <c:showPercent val="0"/>
          <c:showBubbleSize val="0"/>
        </c:dLbls>
        <c:gapWidth val="70"/>
        <c:shape val="box"/>
        <c:axId val="144485376"/>
        <c:axId val="76709184"/>
        <c:axId val="0"/>
      </c:bar3DChart>
      <c:catAx>
        <c:axId val="144485376"/>
        <c:scaling>
          <c:orientation val="minMax"/>
        </c:scaling>
        <c:delete val="1"/>
        <c:axPos val="b"/>
        <c:numFmt formatCode="General" sourceLinked="1"/>
        <c:majorTickMark val="out"/>
        <c:minorTickMark val="none"/>
        <c:tickLblPos val="nextTo"/>
        <c:crossAx val="76709184"/>
        <c:crosses val="autoZero"/>
        <c:auto val="1"/>
        <c:lblAlgn val="ctr"/>
        <c:lblOffset val="100"/>
        <c:noMultiLvlLbl val="0"/>
      </c:catAx>
      <c:valAx>
        <c:axId val="76709184"/>
        <c:scaling>
          <c:orientation val="minMax"/>
          <c:max val="7000"/>
        </c:scaling>
        <c:delete val="1"/>
        <c:axPos val="l"/>
        <c:numFmt formatCode="#,##0&quot;㎡&quot;" sourceLinked="1"/>
        <c:majorTickMark val="out"/>
        <c:minorTickMark val="none"/>
        <c:tickLblPos val="nextTo"/>
        <c:crossAx val="14448537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7.008566885908675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Sheet1!$A$2:$A$6</c:f>
              <c:strCache>
                <c:ptCount val="5"/>
                <c:pt idx="0">
                  <c:v>淀川</c:v>
                </c:pt>
                <c:pt idx="1">
                  <c:v>此花</c:v>
                </c:pt>
                <c:pt idx="2">
                  <c:v>港</c:v>
                </c:pt>
                <c:pt idx="3">
                  <c:v>西淀川</c:v>
                </c:pt>
                <c:pt idx="4">
                  <c:v>東淀川</c:v>
                </c:pt>
              </c:strCache>
            </c:strRef>
          </c:cat>
          <c:val>
            <c:numRef>
              <c:f>Sheet1!$B$2:$B$6</c:f>
              <c:numCache>
                <c:formatCode>#,##0"㎡"</c:formatCode>
                <c:ptCount val="5"/>
                <c:pt idx="0">
                  <c:v>5621</c:v>
                </c:pt>
                <c:pt idx="1">
                  <c:v>3821</c:v>
                </c:pt>
                <c:pt idx="2">
                  <c:v>5309</c:v>
                </c:pt>
                <c:pt idx="3">
                  <c:v>5921</c:v>
                </c:pt>
                <c:pt idx="4">
                  <c:v>5813</c:v>
                </c:pt>
              </c:numCache>
            </c:numRef>
          </c:val>
          <c:extLst xmlns:c16r2="http://schemas.microsoft.com/office/drawing/2015/06/chart">
            <c:ext xmlns:c16="http://schemas.microsoft.com/office/drawing/2014/chart" uri="{C3380CC4-5D6E-409C-BE32-E72D297353CC}">
              <c16:uniqueId val="{00000000-C5E4-41E9-B440-B5D29C413F47}"/>
            </c:ext>
          </c:extLst>
        </c:ser>
        <c:dLbls>
          <c:showLegendKey val="0"/>
          <c:showVal val="0"/>
          <c:showCatName val="0"/>
          <c:showSerName val="0"/>
          <c:showPercent val="0"/>
          <c:showBubbleSize val="0"/>
        </c:dLbls>
        <c:gapWidth val="70"/>
        <c:shape val="box"/>
        <c:axId val="144483328"/>
        <c:axId val="41196864"/>
        <c:axId val="0"/>
      </c:bar3DChart>
      <c:catAx>
        <c:axId val="144483328"/>
        <c:scaling>
          <c:orientation val="minMax"/>
        </c:scaling>
        <c:delete val="1"/>
        <c:axPos val="b"/>
        <c:numFmt formatCode="General" sourceLinked="1"/>
        <c:majorTickMark val="out"/>
        <c:minorTickMark val="none"/>
        <c:tickLblPos val="nextTo"/>
        <c:crossAx val="41196864"/>
        <c:crosses val="autoZero"/>
        <c:auto val="1"/>
        <c:lblAlgn val="ctr"/>
        <c:lblOffset val="100"/>
        <c:noMultiLvlLbl val="0"/>
      </c:catAx>
      <c:valAx>
        <c:axId val="41196864"/>
        <c:scaling>
          <c:orientation val="minMax"/>
          <c:max val="7000"/>
        </c:scaling>
        <c:delete val="1"/>
        <c:axPos val="l"/>
        <c:numFmt formatCode="#,##0&quot;㎡&quot;" sourceLinked="1"/>
        <c:majorTickMark val="out"/>
        <c:minorTickMark val="none"/>
        <c:tickLblPos val="nextTo"/>
        <c:crossAx val="144483328"/>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616767061069E-2"/>
          <c:y val="4.5622876280920314E-3"/>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w="38100">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E05A-41AC-A472-CB17C4C65D0E}"/>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E05A-41AC-A472-CB17C4C65D0E}"/>
            </c:ext>
          </c:extLst>
        </c:ser>
        <c:ser>
          <c:idx val="1"/>
          <c:order val="1"/>
          <c:tx>
            <c:strRef>
              <c:f>Sheet1!$C$1</c:f>
              <c:strCache>
                <c:ptCount val="1"/>
                <c:pt idx="0">
                  <c:v>天王寺区</c:v>
                </c:pt>
              </c:strCache>
            </c:strRef>
          </c:tx>
          <c:spPr>
            <a:solidFill>
              <a:schemeClr val="bg1"/>
            </a:solidFill>
            <a:ln>
              <a:solidFill>
                <a:schemeClr val="accent2"/>
              </a:solidFill>
            </a:ln>
            <a:effectLst/>
            <a:sp3d>
              <a:contourClr>
                <a:schemeClr val="accent2"/>
              </a:contourClr>
            </a:sp3d>
          </c:spPr>
          <c:invertIfNegative val="0"/>
          <c:dPt>
            <c:idx val="0"/>
            <c:invertIfNegative val="0"/>
            <c:bubble3D val="0"/>
            <c:spPr>
              <a:solidFill>
                <a:schemeClr val="bg1"/>
              </a:solid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2-E05A-41AC-A472-CB17C4C65D0E}"/>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E05A-41AC-A472-CB17C4C65D0E}"/>
            </c:ext>
          </c:extLst>
        </c:ser>
        <c:ser>
          <c:idx val="2"/>
          <c:order val="2"/>
          <c:tx>
            <c:strRef>
              <c:f>Sheet1!$D$1</c:f>
              <c:strCache>
                <c:ptCount val="1"/>
                <c:pt idx="0">
                  <c:v>北区</c:v>
                </c:pt>
              </c:strCache>
            </c:strRef>
          </c:tx>
          <c:spPr>
            <a:pattFill prst="ltDnDiag">
              <a:fgClr>
                <a:schemeClr val="bg1">
                  <a:lumMod val="65000"/>
                </a:schemeClr>
              </a:fgClr>
              <a:bgClr>
                <a:schemeClr val="bg1"/>
              </a:bgClr>
            </a:pattFill>
            <a:ln w="38100">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E05A-41AC-A472-CB17C4C65D0E}"/>
            </c:ext>
          </c:extLst>
        </c:ser>
        <c:ser>
          <c:idx val="3"/>
          <c:order val="3"/>
          <c:tx>
            <c:strRef>
              <c:f>Sheet1!$E$1</c:f>
              <c:strCache>
                <c:ptCount val="1"/>
                <c:pt idx="0">
                  <c:v>淀川区</c:v>
                </c:pt>
              </c:strCache>
            </c:strRef>
          </c:tx>
          <c:spPr>
            <a:solidFill>
              <a:schemeClr val="bg1"/>
            </a:solidFill>
            <a:ln>
              <a:solidFill>
                <a:schemeClr val="accent4"/>
              </a:solidFill>
            </a:ln>
            <a:effectLst/>
            <a:sp3d>
              <a:contourClr>
                <a:schemeClr val="accent4"/>
              </a:contourClr>
            </a:sp3d>
          </c:spPr>
          <c:invertIfNegative val="0"/>
          <c:dPt>
            <c:idx val="0"/>
            <c:invertIfNegative val="0"/>
            <c:bubble3D val="0"/>
            <c:spPr>
              <a:solidFill>
                <a:schemeClr val="bg1"/>
              </a:solidFill>
              <a:ln w="38100">
                <a:solidFill>
                  <a:schemeClr val="accent4"/>
                </a:solidFill>
              </a:ln>
              <a:effectLst/>
              <a:sp3d>
                <a:contourClr>
                  <a:schemeClr val="accent4"/>
                </a:contourClr>
              </a:sp3d>
            </c:spPr>
            <c:extLst xmlns:c16r2="http://schemas.microsoft.com/office/drawing/2015/06/chart">
              <c:ext xmlns:c16="http://schemas.microsoft.com/office/drawing/2014/chart" uri="{C3380CC4-5D6E-409C-BE32-E72D297353CC}">
                <c16:uniqueId val="{00000005-E05A-41AC-A472-CB17C4C65D0E}"/>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E05A-41AC-A472-CB17C4C65D0E}"/>
            </c:ext>
          </c:extLst>
        </c:ser>
        <c:ser>
          <c:idx val="4"/>
          <c:order val="4"/>
          <c:tx>
            <c:strRef>
              <c:f>Sheet1!$F$1</c:f>
              <c:strCache>
                <c:ptCount val="1"/>
                <c:pt idx="0">
                  <c:v>空き</c:v>
                </c:pt>
              </c:strCache>
            </c:strRef>
          </c:tx>
          <c:spPr>
            <a:pattFill prst="ltVert">
              <a:fgClr>
                <a:schemeClr val="accent5"/>
              </a:fgClr>
              <a:bgClr>
                <a:schemeClr val="bg1"/>
              </a:bgClr>
            </a:pattFill>
            <a:ln w="38100">
              <a:solidFill>
                <a:schemeClr val="accent2"/>
              </a:solidFill>
            </a:ln>
            <a:effectLst/>
            <a:sp3d>
              <a:contourClr>
                <a:schemeClr val="accent5"/>
              </a:contourClr>
            </a:sp3d>
          </c:spPr>
          <c:invertIfNegative val="0"/>
          <c:dPt>
            <c:idx val="0"/>
            <c:invertIfNegative val="0"/>
            <c:bubble3D val="0"/>
            <c:spPr>
              <a:solidFill>
                <a:schemeClr val="bg1"/>
              </a:solidFill>
              <a:ln w="38100">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E05A-41AC-A472-CB17C4C65D0E}"/>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E05A-41AC-A472-CB17C4C65D0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w="38100">
                <a:solidFill>
                  <a:schemeClr val="accent2"/>
                </a:solidFill>
              </a:ln>
              <a:effectLst/>
              <a:sp3d>
                <a:contourClr>
                  <a:schemeClr val="accent6"/>
                </a:contourClr>
              </a:sp3d>
            </c:spPr>
            <c:extLst xmlns:c16r2="http://schemas.microsoft.com/office/drawing/2015/06/chart">
              <c:ext xmlns:c16="http://schemas.microsoft.com/office/drawing/2014/chart" uri="{C3380CC4-5D6E-409C-BE32-E72D297353CC}">
                <c16:uniqueId val="{0000000B-E05A-41AC-A472-CB17C4C65D0E}"/>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C-E05A-41AC-A472-CB17C4C65D0E}"/>
            </c:ext>
          </c:extLst>
        </c:ser>
        <c:dLbls>
          <c:showLegendKey val="0"/>
          <c:showVal val="0"/>
          <c:showCatName val="0"/>
          <c:showSerName val="0"/>
          <c:showPercent val="0"/>
          <c:showBubbleSize val="0"/>
        </c:dLbls>
        <c:gapWidth val="150"/>
        <c:shape val="box"/>
        <c:axId val="144603136"/>
        <c:axId val="37973376"/>
        <c:axId val="0"/>
      </c:bar3DChart>
      <c:catAx>
        <c:axId val="144603136"/>
        <c:scaling>
          <c:orientation val="minMax"/>
        </c:scaling>
        <c:delete val="1"/>
        <c:axPos val="b"/>
        <c:numFmt formatCode="General" sourceLinked="1"/>
        <c:majorTickMark val="out"/>
        <c:minorTickMark val="none"/>
        <c:tickLblPos val="nextTo"/>
        <c:crossAx val="37973376"/>
        <c:crosses val="autoZero"/>
        <c:auto val="1"/>
        <c:lblAlgn val="ctr"/>
        <c:lblOffset val="100"/>
        <c:noMultiLvlLbl val="0"/>
      </c:catAx>
      <c:valAx>
        <c:axId val="37973376"/>
        <c:scaling>
          <c:orientation val="minMax"/>
        </c:scaling>
        <c:delete val="1"/>
        <c:axPos val="l"/>
        <c:numFmt formatCode="General" sourceLinked="1"/>
        <c:majorTickMark val="out"/>
        <c:minorTickMark val="none"/>
        <c:tickLblPos val="nextTo"/>
        <c:crossAx val="144603136"/>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xmlns:c16r2="http://schemas.microsoft.com/office/drawing/2015/06/chart">
            <c:ext xmlns:c16="http://schemas.microsoft.com/office/drawing/2014/chart" uri="{C3380CC4-5D6E-409C-BE32-E72D297353CC}">
              <c16:uniqueId val="{00000000-0D0B-4C81-97C6-1BCC5C176B95}"/>
            </c:ext>
          </c:extLst>
        </c:ser>
        <c:ser>
          <c:idx val="1"/>
          <c:order val="1"/>
          <c:tx>
            <c:strRef>
              <c:f>Sheet1!$C$1</c:f>
              <c:strCache>
                <c:ptCount val="1"/>
                <c:pt idx="0">
                  <c:v>保有庁舎</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xmlns:c16r2="http://schemas.microsoft.com/office/drawing/2015/06/chart">
            <c:ext xmlns:c16="http://schemas.microsoft.com/office/drawing/2014/chart" uri="{C3380CC4-5D6E-409C-BE32-E72D297353CC}">
              <c16:uniqueId val="{00000001-0D0B-4C81-97C6-1BCC5C176B95}"/>
            </c:ext>
          </c:extLst>
        </c:ser>
        <c:dLbls>
          <c:showLegendKey val="0"/>
          <c:showVal val="0"/>
          <c:showCatName val="0"/>
          <c:showSerName val="0"/>
          <c:showPercent val="0"/>
          <c:showBubbleSize val="0"/>
        </c:dLbls>
        <c:gapWidth val="56"/>
        <c:gapDepth val="44"/>
        <c:shape val="box"/>
        <c:axId val="144710144"/>
        <c:axId val="37971648"/>
        <c:axId val="0"/>
      </c:bar3DChart>
      <c:catAx>
        <c:axId val="144710144"/>
        <c:scaling>
          <c:orientation val="minMax"/>
        </c:scaling>
        <c:delete val="1"/>
        <c:axPos val="b"/>
        <c:numFmt formatCode="General" sourceLinked="1"/>
        <c:majorTickMark val="out"/>
        <c:minorTickMark val="none"/>
        <c:tickLblPos val="nextTo"/>
        <c:crossAx val="37971648"/>
        <c:crosses val="autoZero"/>
        <c:auto val="1"/>
        <c:lblAlgn val="ctr"/>
        <c:lblOffset val="100"/>
        <c:noMultiLvlLbl val="0"/>
      </c:catAx>
      <c:valAx>
        <c:axId val="37971648"/>
        <c:scaling>
          <c:orientation val="minMax"/>
          <c:max val="7000"/>
        </c:scaling>
        <c:delete val="1"/>
        <c:axPos val="l"/>
        <c:numFmt formatCode="#,##0&quot;㎡&quot;" sourceLinked="1"/>
        <c:majorTickMark val="out"/>
        <c:minorTickMark val="none"/>
        <c:tickLblPos val="nextTo"/>
        <c:crossAx val="144710144"/>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5457</c:v>
                </c:pt>
                <c:pt idx="1">
                  <c:v>4198</c:v>
                </c:pt>
                <c:pt idx="2">
                  <c:v>5437</c:v>
                </c:pt>
                <c:pt idx="3">
                  <c:v>4874</c:v>
                </c:pt>
                <c:pt idx="4">
                  <c:v>4779</c:v>
                </c:pt>
                <c:pt idx="5">
                  <c:v>4836</c:v>
                </c:pt>
                <c:pt idx="6">
                  <c:v>5220</c:v>
                </c:pt>
              </c:numCache>
            </c:numRef>
          </c:val>
          <c:extLst xmlns:c16r2="http://schemas.microsoft.com/office/drawing/2015/06/chart">
            <c:ext xmlns:c16="http://schemas.microsoft.com/office/drawing/2014/chart" uri="{C3380CC4-5D6E-409C-BE32-E72D297353CC}">
              <c16:uniqueId val="{00000000-9C56-4510-AEEE-EAAD371BE9B0}"/>
            </c:ext>
          </c:extLst>
        </c:ser>
        <c:dLbls>
          <c:showLegendKey val="0"/>
          <c:showVal val="0"/>
          <c:showCatName val="0"/>
          <c:showSerName val="0"/>
          <c:showPercent val="0"/>
          <c:showBubbleSize val="0"/>
        </c:dLbls>
        <c:gapWidth val="56"/>
        <c:gapDepth val="44"/>
        <c:shape val="box"/>
        <c:axId val="144602624"/>
        <c:axId val="130328256"/>
        <c:axId val="0"/>
      </c:bar3DChart>
      <c:catAx>
        <c:axId val="144602624"/>
        <c:scaling>
          <c:orientation val="minMax"/>
        </c:scaling>
        <c:delete val="1"/>
        <c:axPos val="b"/>
        <c:numFmt formatCode="General" sourceLinked="1"/>
        <c:majorTickMark val="out"/>
        <c:minorTickMark val="none"/>
        <c:tickLblPos val="nextTo"/>
        <c:crossAx val="130328256"/>
        <c:crosses val="autoZero"/>
        <c:auto val="1"/>
        <c:lblAlgn val="ctr"/>
        <c:lblOffset val="100"/>
        <c:noMultiLvlLbl val="0"/>
      </c:catAx>
      <c:valAx>
        <c:axId val="130328256"/>
        <c:scaling>
          <c:orientation val="minMax"/>
          <c:max val="7000"/>
        </c:scaling>
        <c:delete val="1"/>
        <c:axPos val="l"/>
        <c:numFmt formatCode="#,##0&quot;㎡&quot;" sourceLinked="1"/>
        <c:majorTickMark val="out"/>
        <c:minorTickMark val="none"/>
        <c:tickLblPos val="nextTo"/>
        <c:crossAx val="144602624"/>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1"/>
                </a:solidFill>
              </a:ln>
              <a:effectLst/>
              <a:sp3d>
                <a:contourClr>
                  <a:schemeClr val="accent1"/>
                </a:contourClr>
              </a:sp3d>
            </c:spPr>
            <c:extLst xmlns:c16r2="http://schemas.microsoft.com/office/drawing/2015/06/chart">
              <c:ext xmlns:c16="http://schemas.microsoft.com/office/drawing/2014/chart" uri="{C3380CC4-5D6E-409C-BE32-E72D297353CC}">
                <c16:uniqueId val="{00000002-C099-40C2-9DF0-3A0F063B5A6C}"/>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Sheet1!$B$2:$B$8</c:f>
              <c:numCache>
                <c:formatCode>0</c:formatCode>
                <c:ptCount val="7"/>
                <c:pt idx="0">
                  <c:v>2550</c:v>
                </c:pt>
                <c:pt idx="1">
                  <c:v>2133.3359366754598</c:v>
                </c:pt>
                <c:pt idx="2">
                  <c:v>2520.7019525065966</c:v>
                </c:pt>
                <c:pt idx="3">
                  <c:v>3089.6173087071238</c:v>
                </c:pt>
                <c:pt idx="4">
                  <c:v>3556.1496569920846</c:v>
                </c:pt>
                <c:pt idx="5">
                  <c:v>4304.5037467018474</c:v>
                </c:pt>
                <c:pt idx="6">
                  <c:v>7965.4477040000002</c:v>
                </c:pt>
              </c:numCache>
            </c:numRef>
          </c:val>
          <c:extLst xmlns:c16r2="http://schemas.microsoft.com/office/drawing/2015/06/chart">
            <c:ext xmlns:c16="http://schemas.microsoft.com/office/drawing/2014/chart" uri="{C3380CC4-5D6E-409C-BE32-E72D297353CC}">
              <c16:uniqueId val="{00000000-932C-4E82-B39A-0E1A64D01380}"/>
            </c:ext>
          </c:extLst>
        </c:ser>
        <c:ser>
          <c:idx val="1"/>
          <c:order val="1"/>
          <c:tx>
            <c:strRef>
              <c:f>Sheet1!$C$1</c:f>
              <c:strCache>
                <c:ptCount val="1"/>
                <c:pt idx="0">
                  <c:v>執務室</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3-C099-40C2-9DF0-3A0F063B5A6C}"/>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Sheet1!$C$2:$C$8</c:f>
              <c:numCache>
                <c:formatCode>0</c:formatCode>
                <c:ptCount val="7"/>
                <c:pt idx="0">
                  <c:v>2390</c:v>
                </c:pt>
                <c:pt idx="1">
                  <c:v>2709.84406332454</c:v>
                </c:pt>
                <c:pt idx="2">
                  <c:v>1984.180047493403</c:v>
                </c:pt>
                <c:pt idx="3">
                  <c:v>2815.1696912928755</c:v>
                </c:pt>
                <c:pt idx="4">
                  <c:v>808.88134300791535</c:v>
                </c:pt>
                <c:pt idx="5">
                  <c:v>3092.0462532981519</c:v>
                </c:pt>
                <c:pt idx="6">
                  <c:v>1481.6402955145113</c:v>
                </c:pt>
              </c:numCache>
            </c:numRef>
          </c:val>
          <c:extLst xmlns:c16r2="http://schemas.microsoft.com/office/drawing/2015/06/chart">
            <c:ext xmlns:c16="http://schemas.microsoft.com/office/drawing/2014/chart" uri="{C3380CC4-5D6E-409C-BE32-E72D297353CC}">
              <c16:uniqueId val="{00000001-932C-4E82-B39A-0E1A64D01380}"/>
            </c:ext>
          </c:extLst>
        </c:ser>
        <c:ser>
          <c:idx val="2"/>
          <c:order val="2"/>
          <c:tx>
            <c:strRef>
              <c:f>Sheet1!$D$1</c:f>
              <c:strCache>
                <c:ptCount val="1"/>
                <c:pt idx="0">
                  <c:v>議会</c:v>
                </c:pt>
              </c:strCache>
            </c:strRef>
          </c:tx>
          <c:invertIfNegative val="0"/>
          <c:dPt>
            <c:idx val="0"/>
            <c:invertIfNegative val="0"/>
            <c:bubble3D val="0"/>
            <c:spPr>
              <a:pattFill prst="ltVert">
                <a:fgClr>
                  <a:schemeClr val="accent1"/>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3-932C-4E82-B39A-0E1A64D01380}"/>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Sheet1!$D$2:$D$8</c:f>
              <c:numCache>
                <c:formatCode>General</c:formatCode>
                <c:ptCount val="7"/>
                <c:pt idx="0" formatCode="0">
                  <c:v>805</c:v>
                </c:pt>
              </c:numCache>
            </c:numRef>
          </c:val>
          <c:extLst xmlns:c16r2="http://schemas.microsoft.com/office/drawing/2015/06/chart">
            <c:ext xmlns:c16="http://schemas.microsoft.com/office/drawing/2014/chart" uri="{C3380CC4-5D6E-409C-BE32-E72D297353CC}">
              <c16:uniqueId val="{00000004-932C-4E82-B39A-0E1A64D01380}"/>
            </c:ext>
          </c:extLst>
        </c:ser>
        <c:dLbls>
          <c:showLegendKey val="0"/>
          <c:showVal val="0"/>
          <c:showCatName val="0"/>
          <c:showSerName val="0"/>
          <c:showPercent val="0"/>
          <c:showBubbleSize val="0"/>
        </c:dLbls>
        <c:gapWidth val="56"/>
        <c:gapDepth val="44"/>
        <c:shape val="box"/>
        <c:axId val="145792512"/>
        <c:axId val="130332288"/>
        <c:axId val="0"/>
      </c:bar3DChart>
      <c:catAx>
        <c:axId val="145792512"/>
        <c:scaling>
          <c:orientation val="minMax"/>
        </c:scaling>
        <c:delete val="1"/>
        <c:axPos val="b"/>
        <c:numFmt formatCode="General" sourceLinked="1"/>
        <c:majorTickMark val="out"/>
        <c:minorTickMark val="none"/>
        <c:tickLblPos val="nextTo"/>
        <c:crossAx val="130332288"/>
        <c:crosses val="autoZero"/>
        <c:auto val="1"/>
        <c:lblAlgn val="ctr"/>
        <c:lblOffset val="100"/>
        <c:noMultiLvlLbl val="0"/>
      </c:catAx>
      <c:valAx>
        <c:axId val="130332288"/>
        <c:scaling>
          <c:orientation val="minMax"/>
          <c:max val="10000"/>
        </c:scaling>
        <c:delete val="1"/>
        <c:axPos val="l"/>
        <c:numFmt formatCode="0" sourceLinked="1"/>
        <c:majorTickMark val="out"/>
        <c:minorTickMark val="none"/>
        <c:tickLblPos val="nextTo"/>
        <c:crossAx val="145792512"/>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中央</c:v>
                </c:pt>
                <c:pt idx="1">
                  <c:v>西</c:v>
                </c:pt>
                <c:pt idx="2">
                  <c:v>大正</c:v>
                </c:pt>
                <c:pt idx="3">
                  <c:v>浪速</c:v>
                </c:pt>
                <c:pt idx="4">
                  <c:v>住之江</c:v>
                </c:pt>
                <c:pt idx="5">
                  <c:v>住吉</c:v>
                </c:pt>
                <c:pt idx="6">
                  <c:v>西成</c:v>
                </c:pt>
              </c:strCache>
            </c:strRef>
          </c:cat>
          <c:val>
            <c:numRef>
              <c:f>Sheet1!$B$2:$B$8</c:f>
              <c:numCache>
                <c:formatCode>0</c:formatCode>
                <c:ptCount val="7"/>
                <c:pt idx="0">
                  <c:v>5745</c:v>
                </c:pt>
                <c:pt idx="1">
                  <c:v>4843</c:v>
                </c:pt>
                <c:pt idx="2">
                  <c:v>4505</c:v>
                </c:pt>
                <c:pt idx="3">
                  <c:v>5905</c:v>
                </c:pt>
                <c:pt idx="4">
                  <c:v>4365</c:v>
                </c:pt>
                <c:pt idx="5">
                  <c:v>7397</c:v>
                </c:pt>
                <c:pt idx="6">
                  <c:v>9447</c:v>
                </c:pt>
              </c:numCache>
            </c:numRef>
          </c:val>
          <c:extLst xmlns:c16r2="http://schemas.microsoft.com/office/drawing/2015/06/chart">
            <c:ext xmlns:c16="http://schemas.microsoft.com/office/drawing/2014/chart" uri="{C3380CC4-5D6E-409C-BE32-E72D297353CC}">
              <c16:uniqueId val="{00000000-144A-4E21-91E6-633A6E11AD8E}"/>
            </c:ext>
          </c:extLst>
        </c:ser>
        <c:dLbls>
          <c:showLegendKey val="0"/>
          <c:showVal val="0"/>
          <c:showCatName val="0"/>
          <c:showSerName val="0"/>
          <c:showPercent val="0"/>
          <c:showBubbleSize val="0"/>
        </c:dLbls>
        <c:gapWidth val="56"/>
        <c:gapDepth val="44"/>
        <c:shape val="box"/>
        <c:axId val="146390016"/>
        <c:axId val="37975104"/>
        <c:axId val="0"/>
      </c:bar3DChart>
      <c:catAx>
        <c:axId val="146390016"/>
        <c:scaling>
          <c:orientation val="minMax"/>
        </c:scaling>
        <c:delete val="1"/>
        <c:axPos val="b"/>
        <c:numFmt formatCode="General" sourceLinked="1"/>
        <c:majorTickMark val="out"/>
        <c:minorTickMark val="none"/>
        <c:tickLblPos val="nextTo"/>
        <c:crossAx val="37975104"/>
        <c:crosses val="autoZero"/>
        <c:auto val="1"/>
        <c:lblAlgn val="ctr"/>
        <c:lblOffset val="100"/>
        <c:noMultiLvlLbl val="0"/>
      </c:catAx>
      <c:valAx>
        <c:axId val="37975104"/>
        <c:scaling>
          <c:orientation val="minMax"/>
          <c:max val="10000"/>
        </c:scaling>
        <c:delete val="1"/>
        <c:axPos val="l"/>
        <c:numFmt formatCode="0" sourceLinked="1"/>
        <c:majorTickMark val="out"/>
        <c:minorTickMark val="none"/>
        <c:tickLblPos val="nextTo"/>
        <c:crossAx val="146390016"/>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E36E-4B3C-9FE6-19D60A62A7F0}"/>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E36E-4B3C-9FE6-19D60A62A7F0}"/>
            </c:ext>
          </c:extLst>
        </c:ser>
        <c:ser>
          <c:idx val="1"/>
          <c:order val="1"/>
          <c:tx>
            <c:strRef>
              <c:f>Sheet1!$C$1</c:f>
              <c:strCache>
                <c:ptCount val="1"/>
                <c:pt idx="0">
                  <c:v>天王寺区</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2-E36E-4B3C-9FE6-19D60A62A7F0}"/>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E36E-4B3C-9FE6-19D60A62A7F0}"/>
            </c:ext>
          </c:extLst>
        </c:ser>
        <c:ser>
          <c:idx val="2"/>
          <c:order val="2"/>
          <c:tx>
            <c:strRef>
              <c:f>Sheet1!$D$1</c:f>
              <c:strCache>
                <c:ptCount val="1"/>
                <c:pt idx="0">
                  <c:v>北区</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E36E-4B3C-9FE6-19D60A62A7F0}"/>
            </c:ext>
          </c:extLst>
        </c:ser>
        <c:ser>
          <c:idx val="3"/>
          <c:order val="3"/>
          <c:tx>
            <c:strRef>
              <c:f>Sheet1!$E$1</c:f>
              <c:strCache>
                <c:ptCount val="1"/>
                <c:pt idx="0">
                  <c:v>淀川区</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spPr>
              <a:solidFill>
                <a:schemeClr val="bg1"/>
              </a:solidFill>
              <a:ln>
                <a:solidFill>
                  <a:schemeClr val="accent4"/>
                </a:solidFill>
              </a:ln>
              <a:effectLst/>
              <a:sp3d>
                <a:contourClr>
                  <a:schemeClr val="accent4"/>
                </a:contourClr>
              </a:sp3d>
            </c:spPr>
            <c:extLst xmlns:c16r2="http://schemas.microsoft.com/office/drawing/2015/06/chart">
              <c:ext xmlns:c16="http://schemas.microsoft.com/office/drawing/2014/chart" uri="{C3380CC4-5D6E-409C-BE32-E72D297353CC}">
                <c16:uniqueId val="{00000005-E36E-4B3C-9FE6-19D60A62A7F0}"/>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E36E-4B3C-9FE6-19D60A62A7F0}"/>
            </c:ext>
          </c:extLst>
        </c:ser>
        <c:ser>
          <c:idx val="4"/>
          <c:order val="4"/>
          <c:tx>
            <c:strRef>
              <c:f>Sheet1!$F$1</c:f>
              <c:strCache>
                <c:ptCount val="1"/>
                <c:pt idx="0">
                  <c:v>空き</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E36E-4B3C-9FE6-19D60A62A7F0}"/>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E36E-4B3C-9FE6-19D60A62A7F0}"/>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A-E36E-4B3C-9FE6-19D60A62A7F0}"/>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B-E36E-4B3C-9FE6-19D60A62A7F0}"/>
            </c:ext>
          </c:extLst>
        </c:ser>
        <c:dLbls>
          <c:showLegendKey val="0"/>
          <c:showVal val="0"/>
          <c:showCatName val="0"/>
          <c:showSerName val="0"/>
          <c:showPercent val="0"/>
          <c:showBubbleSize val="0"/>
        </c:dLbls>
        <c:gapWidth val="150"/>
        <c:shape val="box"/>
        <c:axId val="146900480"/>
        <c:axId val="130332864"/>
        <c:axId val="0"/>
      </c:bar3DChart>
      <c:catAx>
        <c:axId val="146900480"/>
        <c:scaling>
          <c:orientation val="minMax"/>
        </c:scaling>
        <c:delete val="1"/>
        <c:axPos val="b"/>
        <c:numFmt formatCode="General" sourceLinked="1"/>
        <c:majorTickMark val="out"/>
        <c:minorTickMark val="none"/>
        <c:tickLblPos val="nextTo"/>
        <c:crossAx val="130332864"/>
        <c:crosses val="autoZero"/>
        <c:auto val="1"/>
        <c:lblAlgn val="ctr"/>
        <c:lblOffset val="100"/>
        <c:noMultiLvlLbl val="0"/>
      </c:catAx>
      <c:valAx>
        <c:axId val="130332864"/>
        <c:scaling>
          <c:orientation val="minMax"/>
        </c:scaling>
        <c:delete val="1"/>
        <c:axPos val="l"/>
        <c:numFmt formatCode="General" sourceLinked="1"/>
        <c:majorTickMark val="out"/>
        <c:minorTickMark val="none"/>
        <c:tickLblPos val="nextTo"/>
        <c:crossAx val="146900480"/>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6888" cy="33972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1"/>
            <a:ext cx="4308475" cy="339725"/>
          </a:xfrm>
          <a:prstGeom prst="rect">
            <a:avLst/>
          </a:prstGeom>
        </p:spPr>
        <p:txBody>
          <a:bodyPr vert="horz" lIns="91430" tIns="45715" rIns="91430" bIns="45715" rtlCol="0"/>
          <a:lstStyle>
            <a:lvl1pPr algn="r">
              <a:defRPr sz="1200"/>
            </a:lvl1pPr>
          </a:lstStyle>
          <a:p>
            <a:fld id="{B49BA508-E79A-43B4-A402-2FA8DA5C0D44}" type="datetimeFigureOut">
              <a:rPr kumimoji="1" lang="ja-JP" altLang="en-US" smtClean="0"/>
              <a:pPr/>
              <a:t>2020/2/26</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30" tIns="45715" rIns="91430" bIns="45715"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30" tIns="45715" rIns="91430" bIns="45715" rtlCol="0"/>
          <a:lstStyle>
            <a:lvl1pPr algn="r">
              <a:defRPr sz="1200"/>
            </a:lvl1pPr>
          </a:lstStyle>
          <a:p>
            <a:fld id="{4179279C-853F-4F34-A5D2-B95F4823AB07}" type="datetimeFigureOut">
              <a:rPr kumimoji="1" lang="ja-JP" altLang="en-US" smtClean="0"/>
              <a:pPr/>
              <a:t>2020/2/26</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30" tIns="45715" rIns="91430"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30" tIns="45715" rIns="91430" bIns="45715"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6138" y="887413"/>
            <a:ext cx="3462337" cy="2397125"/>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5457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7</a:t>
            </a:fld>
            <a:endParaRPr lang="en-US" altLang="ja-JP" smtClean="0"/>
          </a:p>
        </p:txBody>
      </p:sp>
    </p:spTree>
    <p:extLst>
      <p:ext uri="{BB962C8B-B14F-4D97-AF65-F5344CB8AC3E}">
        <p14:creationId xmlns:p14="http://schemas.microsoft.com/office/powerpoint/2010/main" val="2853911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8</a:t>
            </a:fld>
            <a:endParaRPr lang="en-US" altLang="ja-JP" smtClean="0"/>
          </a:p>
        </p:txBody>
      </p:sp>
    </p:spTree>
    <p:extLst>
      <p:ext uri="{BB962C8B-B14F-4D97-AF65-F5344CB8AC3E}">
        <p14:creationId xmlns:p14="http://schemas.microsoft.com/office/powerpoint/2010/main" val="685205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9</a:t>
            </a:fld>
            <a:endParaRPr lang="en-US" altLang="ja-JP" smtClean="0"/>
          </a:p>
        </p:txBody>
      </p:sp>
    </p:spTree>
    <p:extLst>
      <p:ext uri="{BB962C8B-B14F-4D97-AF65-F5344CB8AC3E}">
        <p14:creationId xmlns:p14="http://schemas.microsoft.com/office/powerpoint/2010/main" val="1145021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10</a:t>
            </a:fld>
            <a:endParaRPr lang="en-US" altLang="ja-JP" smtClean="0"/>
          </a:p>
        </p:txBody>
      </p:sp>
    </p:spTree>
    <p:extLst>
      <p:ext uri="{BB962C8B-B14F-4D97-AF65-F5344CB8AC3E}">
        <p14:creationId xmlns:p14="http://schemas.microsoft.com/office/powerpoint/2010/main" val="2372032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11</a:t>
            </a:fld>
            <a:endParaRPr lang="en-US" altLang="ja-JP" smtClean="0"/>
          </a:p>
        </p:txBody>
      </p:sp>
    </p:spTree>
    <p:extLst>
      <p:ext uri="{BB962C8B-B14F-4D97-AF65-F5344CB8AC3E}">
        <p14:creationId xmlns:p14="http://schemas.microsoft.com/office/powerpoint/2010/main" val="211694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2020/2/26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2020/2/26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2020/2/26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2020/2/26</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381000" y="3356992"/>
            <a:ext cx="9144000" cy="468000"/>
          </a:xfrm>
          <a:prstGeom prst="rect">
            <a:avLst/>
          </a:prstGeom>
          <a:solidFill>
            <a:srgbClr val="00B0F0"/>
          </a:solidFill>
          <a:ln w="254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lt1"/>
                </a:solidFill>
                <a:latin typeface="+mn-lt"/>
                <a:ea typeface="+mn-ea"/>
                <a:cs typeface="+mn-cs"/>
              </a:defRPr>
            </a:lvl1pPr>
            <a:lvl2pPr algn="ctr" rtl="0" eaLnBrk="0" fontAlgn="base" hangingPunct="0">
              <a:spcBef>
                <a:spcPct val="0"/>
              </a:spcBef>
              <a:spcAft>
                <a:spcPct val="0"/>
              </a:spcAft>
              <a:defRPr kumimoji="1" sz="4400">
                <a:solidFill>
                  <a:schemeClr val="lt1"/>
                </a:solidFill>
                <a:latin typeface="+mn-lt"/>
                <a:ea typeface="+mn-ea"/>
                <a:cs typeface="+mn-cs"/>
              </a:defRPr>
            </a:lvl2pPr>
            <a:lvl3pPr algn="ctr" rtl="0" eaLnBrk="0" fontAlgn="base" hangingPunct="0">
              <a:spcBef>
                <a:spcPct val="0"/>
              </a:spcBef>
              <a:spcAft>
                <a:spcPct val="0"/>
              </a:spcAft>
              <a:defRPr kumimoji="1" sz="4400">
                <a:solidFill>
                  <a:schemeClr val="lt1"/>
                </a:solidFill>
                <a:latin typeface="+mn-lt"/>
                <a:ea typeface="+mn-ea"/>
                <a:cs typeface="+mn-cs"/>
              </a:defRPr>
            </a:lvl3pPr>
            <a:lvl4pPr algn="ctr" rtl="0" eaLnBrk="0" fontAlgn="base" hangingPunct="0">
              <a:spcBef>
                <a:spcPct val="0"/>
              </a:spcBef>
              <a:spcAft>
                <a:spcPct val="0"/>
              </a:spcAft>
              <a:defRPr kumimoji="1" sz="4400">
                <a:solidFill>
                  <a:schemeClr val="lt1"/>
                </a:solidFill>
                <a:latin typeface="+mn-lt"/>
                <a:ea typeface="+mn-ea"/>
                <a:cs typeface="+mn-cs"/>
              </a:defRPr>
            </a:lvl4pPr>
            <a:lvl5pPr algn="ctr" rtl="0" eaLnBrk="0" fontAlgn="base" hangingPunct="0">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400" dirty="0" smtClean="0">
                <a:solidFill>
                  <a:schemeClr val="bg1"/>
                </a:solidFill>
                <a:latin typeface="+mj-ea"/>
                <a:ea typeface="+mj-ea"/>
              </a:rPr>
              <a:t>　災害対策</a:t>
            </a:r>
            <a:r>
              <a:rPr lang="ja-JP" altLang="en-US" sz="2400" dirty="0">
                <a:solidFill>
                  <a:schemeClr val="bg1"/>
                </a:solidFill>
                <a:latin typeface="+mj-ea"/>
                <a:ea typeface="+mj-ea"/>
              </a:rPr>
              <a:t>及</a:t>
            </a:r>
            <a:r>
              <a:rPr lang="ja-JP" altLang="en-US" sz="2400" dirty="0" smtClean="0">
                <a:solidFill>
                  <a:schemeClr val="bg1"/>
                </a:solidFill>
                <a:latin typeface="+mj-ea"/>
                <a:ea typeface="+mj-ea"/>
              </a:rPr>
              <a:t>び体制</a:t>
            </a:r>
            <a:endParaRPr lang="ja-JP" altLang="en-US" sz="4800" dirty="0"/>
          </a:p>
        </p:txBody>
      </p:sp>
      <p:sp>
        <p:nvSpPr>
          <p:cNvPr id="8" name="正方形/長方形 7"/>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33</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令和２年</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8481512" y="55744"/>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資料６</a:t>
            </a:r>
            <a:endParaRPr kumimoji="1" lang="en-US" altLang="ja-JP" sz="160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2569" y="4685531"/>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推進局</a:t>
            </a:r>
            <a:r>
              <a:rPr lang="ja-JP" altLang="en-US" sz="2800" dirty="0">
                <a:solidFill>
                  <a:schemeClr val="tx1"/>
                </a:solidFill>
                <a:latin typeface="+mn-ea"/>
              </a:rPr>
              <a:t>　</a:t>
            </a:r>
          </a:p>
        </p:txBody>
      </p:sp>
    </p:spTree>
    <p:extLst>
      <p:ext uri="{BB962C8B-B14F-4D97-AF65-F5344CB8AC3E}">
        <p14:creationId xmlns:p14="http://schemas.microsoft.com/office/powerpoint/2010/main" val="3154313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 name="グラフ 45"/>
          <p:cNvGraphicFramePr>
            <a:graphicFrameLocks/>
          </p:cNvGraphicFramePr>
          <p:nvPr>
            <p:extLst>
              <p:ext uri="{D42A27DB-BD31-4B8C-83A1-F6EECF244321}">
                <p14:modId xmlns:p14="http://schemas.microsoft.com/office/powerpoint/2010/main" val="1433538884"/>
              </p:ext>
            </p:extLst>
          </p:nvPr>
        </p:nvGraphicFramePr>
        <p:xfrm>
          <a:off x="48087" y="4698051"/>
          <a:ext cx="6993144" cy="208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グラフ 45"/>
          <p:cNvGraphicFramePr>
            <a:graphicFrameLocks/>
          </p:cNvGraphicFramePr>
          <p:nvPr>
            <p:extLst>
              <p:ext uri="{D42A27DB-BD31-4B8C-83A1-F6EECF244321}">
                <p14:modId xmlns:p14="http://schemas.microsoft.com/office/powerpoint/2010/main" val="3425084786"/>
              </p:ext>
            </p:extLst>
          </p:nvPr>
        </p:nvGraphicFramePr>
        <p:xfrm>
          <a:off x="48086" y="1248851"/>
          <a:ext cx="6993145" cy="2088000"/>
        </p:xfrm>
        <a:graphic>
          <a:graphicData uri="http://schemas.openxmlformats.org/drawingml/2006/chart">
            <c:chart xmlns:c="http://schemas.openxmlformats.org/drawingml/2006/chart" xmlns:r="http://schemas.openxmlformats.org/officeDocument/2006/relationships" r:id="rId4"/>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中央</a:t>
            </a:r>
            <a:r>
              <a:rPr lang="ja-JP" altLang="en-US" sz="2000" b="1" dirty="0" smtClean="0">
                <a:solidFill>
                  <a:srgbClr val="000000"/>
                </a:solidFill>
                <a:latin typeface="ＭＳ Ｐゴシック" charset="-128"/>
                <a:ea typeface="Meiryo UI"/>
                <a:cs typeface="Meiryo UI"/>
              </a:rPr>
              <a:t>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xmlns="" val="2072528450"/>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中央区職員数：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3,110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3070122962"/>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106" name="正方形/長方形 105"/>
          <p:cNvSpPr/>
          <p:nvPr/>
        </p:nvSpPr>
        <p:spPr>
          <a:xfrm>
            <a:off x="637128" y="4658298"/>
            <a:ext cx="5796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637128" y="1270249"/>
            <a:ext cx="5796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bwMode="auto">
          <a:xfrm>
            <a:off x="1397427" y="253481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246039" y="255096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091034" y="243729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3939468" y="257852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548344" y="2453492"/>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557929" y="5737077"/>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559805" y="5558350"/>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402913" y="5833947"/>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249031" y="583226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101204" y="5683064"/>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3946517" y="5758769"/>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3280624"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177</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4121540"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216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4947536"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262</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5845540"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450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2426053"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151</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82689" y="1076479"/>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82689" y="1245333"/>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82689" y="4400446"/>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82689" y="4651638"/>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2" name="左中かっこ 1"/>
          <p:cNvSpPr/>
          <p:nvPr/>
        </p:nvSpPr>
        <p:spPr>
          <a:xfrm rot="16200000">
            <a:off x="3852269" y="2154141"/>
            <a:ext cx="148200" cy="4932000"/>
          </a:xfrm>
          <a:custGeom>
            <a:avLst/>
            <a:gdLst>
              <a:gd name="connsiteX0" fmla="*/ 72000 w 72000"/>
              <a:gd name="connsiteY0" fmla="*/ 4824000 h 4824000"/>
              <a:gd name="connsiteX1" fmla="*/ 36000 w 72000"/>
              <a:gd name="connsiteY1" fmla="*/ 4810679 h 4824000"/>
              <a:gd name="connsiteX2" fmla="*/ 36000 w 72000"/>
              <a:gd name="connsiteY2" fmla="*/ 2425321 h 4824000"/>
              <a:gd name="connsiteX3" fmla="*/ 0 w 72000"/>
              <a:gd name="connsiteY3" fmla="*/ 2412000 h 4824000"/>
              <a:gd name="connsiteX4" fmla="*/ 36000 w 72000"/>
              <a:gd name="connsiteY4" fmla="*/ 2398679 h 4824000"/>
              <a:gd name="connsiteX5" fmla="*/ 36000 w 72000"/>
              <a:gd name="connsiteY5" fmla="*/ 13321 h 4824000"/>
              <a:gd name="connsiteX6" fmla="*/ 72000 w 72000"/>
              <a:gd name="connsiteY6" fmla="*/ 0 h 4824000"/>
              <a:gd name="connsiteX7" fmla="*/ 72000 w 72000"/>
              <a:gd name="connsiteY7" fmla="*/ 4824000 h 4824000"/>
              <a:gd name="connsiteX0" fmla="*/ 72000 w 72000"/>
              <a:gd name="connsiteY0" fmla="*/ 4824000 h 4824000"/>
              <a:gd name="connsiteX1" fmla="*/ 36000 w 72000"/>
              <a:gd name="connsiteY1" fmla="*/ 4810679 h 4824000"/>
              <a:gd name="connsiteX2" fmla="*/ 36000 w 72000"/>
              <a:gd name="connsiteY2" fmla="*/ 2425321 h 4824000"/>
              <a:gd name="connsiteX3" fmla="*/ 0 w 72000"/>
              <a:gd name="connsiteY3" fmla="*/ 2412000 h 4824000"/>
              <a:gd name="connsiteX4" fmla="*/ 36000 w 72000"/>
              <a:gd name="connsiteY4" fmla="*/ 2398679 h 4824000"/>
              <a:gd name="connsiteX5" fmla="*/ 36000 w 72000"/>
              <a:gd name="connsiteY5" fmla="*/ 13321 h 4824000"/>
              <a:gd name="connsiteX6" fmla="*/ 72000 w 72000"/>
              <a:gd name="connsiteY6" fmla="*/ 0 h 4824000"/>
              <a:gd name="connsiteX0" fmla="*/ 148200 w 148200"/>
              <a:gd name="connsiteY0" fmla="*/ 4824000 h 4824000"/>
              <a:gd name="connsiteX1" fmla="*/ 112200 w 148200"/>
              <a:gd name="connsiteY1" fmla="*/ 4810679 h 4824000"/>
              <a:gd name="connsiteX2" fmla="*/ 112200 w 148200"/>
              <a:gd name="connsiteY2" fmla="*/ 2425321 h 4824000"/>
              <a:gd name="connsiteX3" fmla="*/ 76200 w 148200"/>
              <a:gd name="connsiteY3" fmla="*/ 2412000 h 4824000"/>
              <a:gd name="connsiteX4" fmla="*/ 112200 w 148200"/>
              <a:gd name="connsiteY4" fmla="*/ 2398679 h 4824000"/>
              <a:gd name="connsiteX5" fmla="*/ 112200 w 148200"/>
              <a:gd name="connsiteY5" fmla="*/ 13321 h 4824000"/>
              <a:gd name="connsiteX6" fmla="*/ 148200 w 148200"/>
              <a:gd name="connsiteY6" fmla="*/ 0 h 4824000"/>
              <a:gd name="connsiteX7" fmla="*/ 148200 w 148200"/>
              <a:gd name="connsiteY7" fmla="*/ 4824000 h 4824000"/>
              <a:gd name="connsiteX0" fmla="*/ 148200 w 148200"/>
              <a:gd name="connsiteY0" fmla="*/ 4824000 h 4824000"/>
              <a:gd name="connsiteX1" fmla="*/ 112200 w 148200"/>
              <a:gd name="connsiteY1" fmla="*/ 4810679 h 4824000"/>
              <a:gd name="connsiteX2" fmla="*/ 112200 w 148200"/>
              <a:gd name="connsiteY2" fmla="*/ 2425321 h 4824000"/>
              <a:gd name="connsiteX3" fmla="*/ 0 w 148200"/>
              <a:gd name="connsiteY3" fmla="*/ 2414382 h 4824000"/>
              <a:gd name="connsiteX4" fmla="*/ 112200 w 148200"/>
              <a:gd name="connsiteY4" fmla="*/ 2398679 h 4824000"/>
              <a:gd name="connsiteX5" fmla="*/ 112200 w 148200"/>
              <a:gd name="connsiteY5" fmla="*/ 13321 h 4824000"/>
              <a:gd name="connsiteX6" fmla="*/ 148200 w 148200"/>
              <a:gd name="connsiteY6" fmla="*/ 0 h 48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200" h="4824000" stroke="0" extrusionOk="0">
                <a:moveTo>
                  <a:pt x="148200" y="4824000"/>
                </a:moveTo>
                <a:cubicBezTo>
                  <a:pt x="128318" y="4824000"/>
                  <a:pt x="112200" y="4818036"/>
                  <a:pt x="112200" y="4810679"/>
                </a:cubicBezTo>
                <a:lnTo>
                  <a:pt x="112200" y="2425321"/>
                </a:lnTo>
                <a:cubicBezTo>
                  <a:pt x="112200" y="2417964"/>
                  <a:pt x="96082" y="2412000"/>
                  <a:pt x="76200" y="2412000"/>
                </a:cubicBezTo>
                <a:cubicBezTo>
                  <a:pt x="96082" y="2412000"/>
                  <a:pt x="112200" y="2406036"/>
                  <a:pt x="112200" y="2398679"/>
                </a:cubicBezTo>
                <a:lnTo>
                  <a:pt x="112200" y="13321"/>
                </a:lnTo>
                <a:cubicBezTo>
                  <a:pt x="112200" y="5964"/>
                  <a:pt x="128318" y="0"/>
                  <a:pt x="148200" y="0"/>
                </a:cubicBezTo>
                <a:lnTo>
                  <a:pt x="148200" y="4824000"/>
                </a:lnTo>
                <a:close/>
              </a:path>
              <a:path w="148200" h="4824000" fill="none">
                <a:moveTo>
                  <a:pt x="148200" y="4824000"/>
                </a:moveTo>
                <a:cubicBezTo>
                  <a:pt x="128318" y="4824000"/>
                  <a:pt x="112200" y="4818036"/>
                  <a:pt x="112200" y="4810679"/>
                </a:cubicBezTo>
                <a:lnTo>
                  <a:pt x="112200" y="2425321"/>
                </a:lnTo>
                <a:cubicBezTo>
                  <a:pt x="112200" y="2417964"/>
                  <a:pt x="19882" y="2414382"/>
                  <a:pt x="0" y="2414382"/>
                </a:cubicBezTo>
                <a:cubicBezTo>
                  <a:pt x="19882" y="2414382"/>
                  <a:pt x="112200" y="2406036"/>
                  <a:pt x="112200" y="2398679"/>
                </a:cubicBezTo>
                <a:lnTo>
                  <a:pt x="112200" y="13321"/>
                </a:lnTo>
                <a:cubicBezTo>
                  <a:pt x="112200" y="5964"/>
                  <a:pt x="128318" y="0"/>
                  <a:pt x="148200"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テキスト ボックス 80"/>
          <p:cNvSpPr txBox="1"/>
          <p:nvPr/>
        </p:nvSpPr>
        <p:spPr bwMode="auto">
          <a:xfrm>
            <a:off x="3611900" y="4643441"/>
            <a:ext cx="612002"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1,784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482235" y="4643441"/>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0" name="テキスト ボックス 80"/>
          <p:cNvSpPr txBox="1"/>
          <p:nvPr/>
        </p:nvSpPr>
        <p:spPr bwMode="auto">
          <a:xfrm>
            <a:off x="5809540"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9,447㎡</a:t>
            </a:r>
            <a:endParaRPr lang="en-US" altLang="ja-JP" sz="750" dirty="0">
              <a:latin typeface="Meiryo UI" panose="020B0604030504040204" pitchFamily="50" charset="-128"/>
              <a:ea typeface="Meiryo UI" panose="020B0604030504040204" pitchFamily="50" charset="-128"/>
            </a:endParaRPr>
          </a:p>
        </p:txBody>
      </p:sp>
      <p:sp>
        <p:nvSpPr>
          <p:cNvPr id="71" name="テキスト ボックス 80"/>
          <p:cNvSpPr txBox="1"/>
          <p:nvPr/>
        </p:nvSpPr>
        <p:spPr bwMode="auto">
          <a:xfrm>
            <a:off x="1512807"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72" name="テキスト ボックス 80"/>
          <p:cNvSpPr txBox="1"/>
          <p:nvPr/>
        </p:nvSpPr>
        <p:spPr bwMode="auto">
          <a:xfrm>
            <a:off x="2390053"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73" name="テキスト ボックス 80"/>
          <p:cNvSpPr txBox="1"/>
          <p:nvPr/>
        </p:nvSpPr>
        <p:spPr bwMode="auto">
          <a:xfrm>
            <a:off x="3244624"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74" name="テキスト ボックス 80"/>
          <p:cNvSpPr txBox="1"/>
          <p:nvPr/>
        </p:nvSpPr>
        <p:spPr bwMode="auto">
          <a:xfrm>
            <a:off x="4085540"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75" name="テキスト ボックス 80"/>
          <p:cNvSpPr txBox="1"/>
          <p:nvPr/>
        </p:nvSpPr>
        <p:spPr bwMode="auto">
          <a:xfrm>
            <a:off x="4911536"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76" name="テキスト ボックス 80"/>
          <p:cNvSpPr txBox="1"/>
          <p:nvPr/>
        </p:nvSpPr>
        <p:spPr bwMode="auto">
          <a:xfrm>
            <a:off x="698529"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5,745</a:t>
            </a:r>
            <a:r>
              <a:rPr lang="en-US" altLang="ja-JP"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77" name="テキスト ボックス 80"/>
          <p:cNvSpPr txBox="1"/>
          <p:nvPr/>
        </p:nvSpPr>
        <p:spPr bwMode="auto">
          <a:xfrm>
            <a:off x="1548807"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135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8" name="テキスト ボックス 80"/>
          <p:cNvSpPr txBox="1"/>
          <p:nvPr/>
        </p:nvSpPr>
        <p:spPr bwMode="auto">
          <a:xfrm>
            <a:off x="734529"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153</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81" name="テキスト ボックス 80"/>
          <p:cNvSpPr txBox="1"/>
          <p:nvPr/>
        </p:nvSpPr>
        <p:spPr bwMode="auto">
          <a:xfrm>
            <a:off x="5809540"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9,447㎡</a:t>
            </a:r>
            <a:endParaRPr lang="en-US" altLang="ja-JP" sz="750"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512807"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83" name="テキスト ボックス 80"/>
          <p:cNvSpPr txBox="1"/>
          <p:nvPr/>
        </p:nvSpPr>
        <p:spPr bwMode="auto">
          <a:xfrm>
            <a:off x="2390053"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3244624"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4085540"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4911536"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698529"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5,745</a:t>
            </a:r>
            <a:r>
              <a:rPr lang="en-US" altLang="ja-JP"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88" name="角丸四角形吹き出し 87"/>
          <p:cNvSpPr/>
          <p:nvPr/>
        </p:nvSpPr>
        <p:spPr>
          <a:xfrm>
            <a:off x="1290427" y="5002021"/>
            <a:ext cx="828000" cy="468000"/>
          </a:xfrm>
          <a:prstGeom prst="wedgeRoundRectCallout">
            <a:avLst>
              <a:gd name="adj1" fmla="val -64926"/>
              <a:gd name="adj2" fmla="val 137844"/>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23</a:t>
            </a:r>
            <a:r>
              <a:rPr lang="ja-JP" altLang="en-US" sz="700" dirty="0" smtClean="0"/>
              <a:t>人　</a:t>
            </a:r>
            <a:endParaRPr lang="en-US" altLang="ja-JP" sz="700" dirty="0" smtClean="0"/>
          </a:p>
          <a:p>
            <a:r>
              <a:rPr kumimoji="1" lang="ja-JP" altLang="en-US" sz="700" dirty="0" smtClean="0"/>
              <a:t>　政策企画部　</a:t>
            </a:r>
            <a:r>
              <a:rPr lang="en-US" altLang="ja-JP" sz="700" dirty="0" smtClean="0"/>
              <a:t>44</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25</a:t>
            </a:r>
            <a:r>
              <a:rPr lang="ja-JP" altLang="en-US" sz="700" dirty="0" smtClean="0"/>
              <a:t>人</a:t>
            </a:r>
            <a:endParaRPr kumimoji="1" lang="ja-JP" altLang="en-US" sz="700" dirty="0"/>
          </a:p>
        </p:txBody>
      </p:sp>
      <p:sp>
        <p:nvSpPr>
          <p:cNvPr id="89" name="テキスト ボックス 80"/>
          <p:cNvSpPr txBox="1"/>
          <p:nvPr/>
        </p:nvSpPr>
        <p:spPr bwMode="auto">
          <a:xfrm>
            <a:off x="4786626" y="235014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5634589" y="217324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37549" y="6134003"/>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a:t>
            </a:r>
            <a:r>
              <a:rPr lang="en-US" altLang="ja-JP" sz="750" b="1" dirty="0" smtClean="0">
                <a:latin typeface="Meiryo UI" panose="020B0604030504040204" pitchFamily="50" charset="-128"/>
                <a:ea typeface="Meiryo UI" panose="020B0604030504040204" pitchFamily="50" charset="-128"/>
              </a:rPr>
              <a:t>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033725" y="605851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2182989" y="6095129"/>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3877501" y="602956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5" name="テキスト ボックス 94"/>
          <p:cNvSpPr txBox="1"/>
          <p:nvPr/>
        </p:nvSpPr>
        <p:spPr bwMode="auto">
          <a:xfrm>
            <a:off x="4725469" y="596788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80"/>
          <p:cNvSpPr txBox="1"/>
          <p:nvPr/>
        </p:nvSpPr>
        <p:spPr bwMode="auto">
          <a:xfrm>
            <a:off x="5573437" y="567895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4793743" y="548217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8" name="テキスト ボックス 97"/>
          <p:cNvSpPr txBox="1"/>
          <p:nvPr/>
        </p:nvSpPr>
        <p:spPr bwMode="auto">
          <a:xfrm>
            <a:off x="5637764" y="5081103"/>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487423" y="608842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5" name="右矢印 104"/>
          <p:cNvSpPr/>
          <p:nvPr/>
        </p:nvSpPr>
        <p:spPr>
          <a:xfrm>
            <a:off x="6682902" y="1263427"/>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右矢印 107"/>
          <p:cNvSpPr/>
          <p:nvPr/>
        </p:nvSpPr>
        <p:spPr>
          <a:xfrm>
            <a:off x="6681192" y="4667088"/>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二等辺三角形 78"/>
          <p:cNvSpPr/>
          <p:nvPr/>
        </p:nvSpPr>
        <p:spPr>
          <a:xfrm flipV="1">
            <a:off x="387247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80"/>
          <p:cNvSpPr txBox="1"/>
          <p:nvPr/>
        </p:nvSpPr>
        <p:spPr bwMode="auto">
          <a:xfrm>
            <a:off x="5809540"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西成</a:t>
            </a:r>
            <a:endParaRPr lang="en-US" altLang="ja-JP"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1512807"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a:t>
            </a:r>
            <a:endParaRPr lang="en-US" altLang="ja-JP" sz="750"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390053"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大正</a:t>
            </a:r>
            <a:endParaRPr lang="en-US" altLang="ja-JP" sz="750"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244624"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浪速</a:t>
            </a:r>
            <a:endParaRPr lang="en-US" altLang="ja-JP" sz="750"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085540"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住之江</a:t>
            </a:r>
            <a:endParaRPr lang="en-US" altLang="ja-JP"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911536"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住吉</a:t>
            </a:r>
            <a:endParaRPr lang="en-US" altLang="ja-JP"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698529"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中央</a:t>
            </a:r>
            <a:endParaRPr lang="en-US" altLang="ja-JP"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5809540"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西成</a:t>
            </a:r>
            <a:endParaRPr lang="en-US" altLang="ja-JP"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1512807"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a:t>
            </a:r>
            <a:endParaRPr lang="en-US" altLang="ja-JP" sz="750" dirty="0">
              <a:latin typeface="Meiryo UI" panose="020B0604030504040204" pitchFamily="50" charset="-128"/>
              <a:ea typeface="Meiryo UI" panose="020B0604030504040204" pitchFamily="50" charset="-128"/>
            </a:endParaRPr>
          </a:p>
        </p:txBody>
      </p:sp>
      <p:sp>
        <p:nvSpPr>
          <p:cNvPr id="118" name="テキスト ボックス 80"/>
          <p:cNvSpPr txBox="1"/>
          <p:nvPr/>
        </p:nvSpPr>
        <p:spPr bwMode="auto">
          <a:xfrm>
            <a:off x="2390053"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大正</a:t>
            </a:r>
            <a:endParaRPr lang="en-US" altLang="ja-JP" sz="750" dirty="0">
              <a:latin typeface="Meiryo UI" panose="020B0604030504040204" pitchFamily="50" charset="-128"/>
              <a:ea typeface="Meiryo UI" panose="020B0604030504040204" pitchFamily="50" charset="-128"/>
            </a:endParaRPr>
          </a:p>
        </p:txBody>
      </p:sp>
      <p:sp>
        <p:nvSpPr>
          <p:cNvPr id="120" name="テキスト ボックス 80"/>
          <p:cNvSpPr txBox="1"/>
          <p:nvPr/>
        </p:nvSpPr>
        <p:spPr bwMode="auto">
          <a:xfrm>
            <a:off x="3244624"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浪速</a:t>
            </a:r>
            <a:endParaRPr lang="en-US" altLang="ja-JP"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4085540"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住之江</a:t>
            </a:r>
            <a:endParaRPr lang="en-US" altLang="ja-JP" sz="750" dirty="0">
              <a:latin typeface="Meiryo UI" panose="020B0604030504040204" pitchFamily="50" charset="-128"/>
              <a:ea typeface="Meiryo UI" panose="020B0604030504040204" pitchFamily="50" charset="-128"/>
            </a:endParaRPr>
          </a:p>
        </p:txBody>
      </p:sp>
      <p:sp>
        <p:nvSpPr>
          <p:cNvPr id="123" name="テキスト ボックス 80"/>
          <p:cNvSpPr txBox="1"/>
          <p:nvPr/>
        </p:nvSpPr>
        <p:spPr bwMode="auto">
          <a:xfrm>
            <a:off x="4911536"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住吉</a:t>
            </a:r>
            <a:endParaRPr lang="en-US" altLang="ja-JP" sz="750" dirty="0">
              <a:latin typeface="Meiryo UI" panose="020B0604030504040204" pitchFamily="50" charset="-128"/>
              <a:ea typeface="Meiryo UI" panose="020B0604030504040204" pitchFamily="50" charset="-128"/>
            </a:endParaRPr>
          </a:p>
        </p:txBody>
      </p:sp>
      <p:sp>
        <p:nvSpPr>
          <p:cNvPr id="124" name="テキスト ボックス 80"/>
          <p:cNvSpPr txBox="1"/>
          <p:nvPr/>
        </p:nvSpPr>
        <p:spPr bwMode="auto">
          <a:xfrm>
            <a:off x="698529"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中央</a:t>
            </a:r>
            <a:endParaRPr lang="en-US" altLang="ja-JP" sz="750"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7098726"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1,544</a:t>
            </a:r>
            <a:r>
              <a:rPr lang="ja-JP" altLang="en-US" sz="1600" b="1" dirty="0" smtClean="0">
                <a:latin typeface="+mn-ea"/>
              </a:rPr>
              <a:t>人</a:t>
            </a:r>
            <a:endParaRPr kumimoji="1" lang="ja-JP" altLang="en-US" sz="1600" b="1" dirty="0">
              <a:latin typeface="+mn-ea"/>
            </a:endParaRPr>
          </a:p>
        </p:txBody>
      </p:sp>
      <p:sp>
        <p:nvSpPr>
          <p:cNvPr id="126" name="テキスト ボックス 125"/>
          <p:cNvSpPr txBox="1"/>
          <p:nvPr/>
        </p:nvSpPr>
        <p:spPr>
          <a:xfrm>
            <a:off x="7098726"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2,049</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lang="en-US" altLang="ja-JP" sz="1000" b="1" dirty="0" smtClean="0">
                <a:latin typeface="+mn-ea"/>
              </a:rPr>
              <a:t>1,188</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spc="100" dirty="0">
                <a:latin typeface="BIZ UDPゴシック" panose="020B0400000000000000" pitchFamily="50" charset="-128"/>
                <a:ea typeface="BIZ UDPゴシック" panose="020B0400000000000000" pitchFamily="50" charset="-128"/>
              </a:rPr>
              <a:t>　　</a:t>
            </a:r>
            <a:r>
              <a:rPr lang="en-US" altLang="ja-JP" sz="1000" b="1" dirty="0" smtClean="0">
                <a:latin typeface="+mn-ea"/>
              </a:rPr>
              <a:t>612</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a:t>
            </a:r>
            <a:r>
              <a:rPr lang="ja-JP" altLang="en-US" sz="900" spc="100" dirty="0">
                <a:latin typeface="BIZ UDPゴシック" panose="020B0400000000000000" pitchFamily="50" charset="-128"/>
                <a:ea typeface="BIZ UDPゴシック" panose="020B0400000000000000" pitchFamily="50" charset="-128"/>
              </a:rPr>
              <a:t>　</a:t>
            </a:r>
            <a:r>
              <a:rPr lang="ja-JP" altLang="en-US" sz="900" spc="10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249</a:t>
            </a:r>
            <a:r>
              <a:rPr lang="ja-JP" altLang="en-US" sz="1000" b="1" dirty="0" smtClean="0">
                <a:latin typeface="+mn-ea"/>
              </a:rPr>
              <a:t>人</a:t>
            </a:r>
            <a:endParaRPr lang="en-US" altLang="ja-JP" sz="1000" b="1" dirty="0">
              <a:latin typeface="+mn-ea"/>
            </a:endParaRPr>
          </a:p>
        </p:txBody>
      </p:sp>
      <p:sp>
        <p:nvSpPr>
          <p:cNvPr id="127" name="テキスト ボックス 126"/>
          <p:cNvSpPr txBox="1"/>
          <p:nvPr/>
        </p:nvSpPr>
        <p:spPr>
          <a:xfrm>
            <a:off x="7098726" y="5517232"/>
            <a:ext cx="1692000" cy="1092607"/>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3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1,061</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pPr algn="r"/>
            <a:r>
              <a:rPr lang="ja-JP" altLang="en-US" sz="900" dirty="0">
                <a:latin typeface="BIZ UDPゴシック" panose="020B0400000000000000" pitchFamily="50" charset="-128"/>
                <a:ea typeface="BIZ UDPゴシック" panose="020B0400000000000000" pitchFamily="50" charset="-128"/>
              </a:rPr>
              <a:t>　うち　</a:t>
            </a:r>
            <a:r>
              <a:rPr lang="en-US" altLang="ja-JP" sz="900" spc="160" dirty="0" smtClean="0">
                <a:latin typeface="BIZ UDPゴシック" panose="020B0400000000000000" pitchFamily="50" charset="-128"/>
                <a:ea typeface="BIZ UDPゴシック" panose="020B0400000000000000" pitchFamily="50" charset="-128"/>
              </a:rPr>
              <a:t>ATC</a:t>
            </a:r>
            <a:r>
              <a:rPr lang="ja-JP" altLang="en-US" sz="900" spc="220" dirty="0">
                <a:latin typeface="BIZ UDPゴシック" panose="020B0400000000000000" pitchFamily="50" charset="-128"/>
                <a:ea typeface="BIZ UDPゴシック" panose="020B0400000000000000" pitchFamily="50" charset="-128"/>
              </a:rPr>
              <a:t> </a:t>
            </a:r>
            <a:r>
              <a:rPr lang="ja-JP" altLang="en-US" sz="900" spc="22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675</a:t>
            </a:r>
            <a:r>
              <a:rPr lang="ja-JP" altLang="en-US" sz="1000" b="1" dirty="0" smtClean="0">
                <a:latin typeface="+mn-ea"/>
              </a:rPr>
              <a:t>人</a:t>
            </a:r>
            <a:endParaRPr lang="en-US" altLang="ja-JP" sz="900" b="1" dirty="0">
              <a:latin typeface="+mn-ea"/>
            </a:endParaRPr>
          </a:p>
          <a:p>
            <a:pPr algn="r">
              <a:spcAft>
                <a:spcPts val="600"/>
              </a:spcAft>
            </a:pP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工営所等</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386</a:t>
            </a:r>
            <a:r>
              <a:rPr lang="ja-JP" altLang="en-US" sz="1000" b="1" dirty="0" smtClean="0">
                <a:latin typeface="+mn-ea"/>
              </a:rPr>
              <a:t>人</a:t>
            </a:r>
            <a:endParaRPr lang="en-US" altLang="ja-JP" sz="1000" b="1" dirty="0">
              <a:latin typeface="+mn-ea"/>
            </a:endParaRPr>
          </a:p>
          <a:p>
            <a:r>
              <a:rPr lang="en-US" altLang="ja-JP" sz="800" dirty="0" smtClean="0">
                <a:latin typeface="BIZ UDPゴシック" panose="020B0400000000000000" pitchFamily="50" charset="-128"/>
                <a:ea typeface="BIZ UDPゴシック" panose="020B0400000000000000" pitchFamily="50" charset="-128"/>
              </a:rPr>
              <a:t>ATC</a:t>
            </a:r>
            <a:r>
              <a:rPr lang="ja-JP" altLang="en-US" sz="800" dirty="0" err="1" smtClean="0">
                <a:latin typeface="BIZ UDPゴシック" panose="020B0400000000000000" pitchFamily="50" charset="-128"/>
                <a:ea typeface="BIZ UDPゴシック" panose="020B0400000000000000" pitchFamily="50" charset="-128"/>
              </a:rPr>
              <a:t>、</a:t>
            </a:r>
            <a:r>
              <a:rPr lang="ja-JP" altLang="en-US" sz="800" dirty="0" smtClean="0">
                <a:latin typeface="BIZ UDPゴシック" panose="020B0400000000000000" pitchFamily="50" charset="-128"/>
                <a:ea typeface="BIZ UDPゴシック" panose="020B0400000000000000" pitchFamily="50" charset="-128"/>
              </a:rPr>
              <a:t>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100" name="正方形/長方形 99"/>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20271049"/>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グラフ 83"/>
          <p:cNvGraphicFramePr>
            <a:graphicFrameLocks noChangeAspect="1"/>
          </p:cNvGraphicFramePr>
          <p:nvPr>
            <p:extLst>
              <p:ext uri="{D42A27DB-BD31-4B8C-83A1-F6EECF244321}">
                <p14:modId xmlns:p14="http://schemas.microsoft.com/office/powerpoint/2010/main" val="1908756312"/>
              </p:ext>
            </p:extLst>
          </p:nvPr>
        </p:nvGraphicFramePr>
        <p:xfrm>
          <a:off x="6897656" y="4465033"/>
          <a:ext cx="3960000" cy="27083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3" name="グラフ 49"/>
          <p:cNvGraphicFramePr>
            <a:graphicFrameLocks/>
          </p:cNvGraphicFramePr>
          <p:nvPr>
            <p:extLst>
              <p:ext uri="{D42A27DB-BD31-4B8C-83A1-F6EECF244321}">
                <p14:modId xmlns:p14="http://schemas.microsoft.com/office/powerpoint/2010/main" val="2920515870"/>
              </p:ext>
            </p:extLst>
          </p:nvPr>
        </p:nvGraphicFramePr>
        <p:xfrm>
          <a:off x="314272" y="4356577"/>
          <a:ext cx="5388740" cy="24567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4" name="グラフ 49"/>
          <p:cNvGraphicFramePr>
            <a:graphicFrameLocks/>
          </p:cNvGraphicFramePr>
          <p:nvPr>
            <p:extLst>
              <p:ext uri="{D42A27DB-BD31-4B8C-83A1-F6EECF244321}">
                <p14:modId xmlns:p14="http://schemas.microsoft.com/office/powerpoint/2010/main" val="3815318816"/>
              </p:ext>
            </p:extLst>
          </p:nvPr>
        </p:nvGraphicFramePr>
        <p:xfrm>
          <a:off x="311718" y="922546"/>
          <a:ext cx="5388740" cy="2456799"/>
        </p:xfrm>
        <a:graphic>
          <a:graphicData uri="http://schemas.openxmlformats.org/drawingml/2006/chart">
            <c:chart xmlns:c="http://schemas.openxmlformats.org/drawingml/2006/chart" xmlns:r="http://schemas.openxmlformats.org/officeDocument/2006/relationships" r:id="rId5"/>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天王寺</a:t>
            </a:r>
            <a:r>
              <a:rPr lang="ja-JP" altLang="en-US" sz="2000" b="1" dirty="0" smtClean="0">
                <a:solidFill>
                  <a:srgbClr val="000000"/>
                </a:solidFill>
                <a:latin typeface="ＭＳ Ｐゴシック" charset="-128"/>
                <a:ea typeface="Meiryo UI"/>
                <a:cs typeface="Meiryo UI"/>
              </a:rPr>
              <a:t>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ext uri="{D42A27DB-BD31-4B8C-83A1-F6EECF244321}">
                <p14:modId xmlns:p14="http://schemas.microsoft.com/office/powerpoint/2010/main" val="2217770704"/>
              </p:ext>
            </p:extLst>
          </p:nvPr>
        </p:nvGraphicFramePr>
        <p:xfrm>
          <a:off x="93536" y="553929"/>
          <a:ext cx="9720000" cy="6192000"/>
        </p:xfrm>
        <a:graphic>
          <a:graphicData uri="http://schemas.openxmlformats.org/drawingml/2006/table">
            <a:tbl>
              <a:tblPr firstRow="1" bandRow="1">
                <a:tableStyleId>{5C22544A-7EE6-4342-B048-85BDC9FD1C3A}</a:tableStyleId>
              </a:tblPr>
              <a:tblGrid>
                <a:gridCol w="7632000">
                  <a:extLst>
                    <a:ext uri="{9D8B030D-6E8A-4147-A177-3AD203B41FA5}">
                      <a16:colId xmlns:a16="http://schemas.microsoft.com/office/drawing/2014/main" xmlns="" val="2072528450"/>
                    </a:ext>
                  </a:extLst>
                </a:gridCol>
                <a:gridCol w="2088000">
                  <a:extLst>
                    <a:ext uri="{9D8B030D-6E8A-4147-A177-3AD203B41FA5}">
                      <a16:colId xmlns:a16="http://schemas.microsoft.com/office/drawing/2014/main" xmlns="" val="485281462"/>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rowSpan="2">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gridSpan="2">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gridSpan="2">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天王寺区職員数：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2,620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4182956402"/>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99" name="正方形/長方形 98"/>
          <p:cNvSpPr/>
          <p:nvPr/>
        </p:nvSpPr>
        <p:spPr>
          <a:xfrm>
            <a:off x="976573" y="4551787"/>
            <a:ext cx="4104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976573" y="1233692"/>
            <a:ext cx="4104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bwMode="auto">
          <a:xfrm>
            <a:off x="1693756" y="219401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557908" y="244471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429557" y="240058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4298926" y="2130701"/>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824594" y="2397151"/>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07" name="テキスト ボックス 106"/>
          <p:cNvSpPr txBox="1"/>
          <p:nvPr/>
        </p:nvSpPr>
        <p:spPr bwMode="auto">
          <a:xfrm>
            <a:off x="1697119" y="585604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566865" y="5990440"/>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439432" y="5872222"/>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304760" y="5744994"/>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828110" y="603380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830505" y="5685592"/>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835043" y="5488812"/>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698948" y="5295828"/>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571016" y="5691191"/>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439376" y="5524545"/>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308464" y="5126346"/>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6" name="テキスト ボックス 80"/>
          <p:cNvSpPr txBox="1"/>
          <p:nvPr/>
        </p:nvSpPr>
        <p:spPr bwMode="auto">
          <a:xfrm>
            <a:off x="966464"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1873798"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2723954"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3596649"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246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475280"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329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1002464" y="1193303"/>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130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202462" y="1066547"/>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200472" y="1206826"/>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203357" y="4252086"/>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201367" y="4545853"/>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Meiryo UI" panose="020B0604030504040204" pitchFamily="50" charset="-128"/>
                <a:ea typeface="Meiryo UI" panose="020B0604030504040204" pitchFamily="50" charset="-128"/>
              </a:rPr>
              <a:t>職員数</a:t>
            </a:r>
            <a:endParaRPr lang="ja-JP" altLang="en-US" sz="800" dirty="0">
              <a:latin typeface="Meiryo UI" panose="020B0604030504040204" pitchFamily="50" charset="-128"/>
              <a:ea typeface="Meiryo UI" panose="020B0604030504040204" pitchFamily="50" charset="-128"/>
            </a:endParaRPr>
          </a:p>
        </p:txBody>
      </p:sp>
      <p:sp>
        <p:nvSpPr>
          <p:cNvPr id="65" name="テキスト ボックス 80"/>
          <p:cNvSpPr txBox="1"/>
          <p:nvPr/>
        </p:nvSpPr>
        <p:spPr bwMode="auto">
          <a:xfrm>
            <a:off x="3123879" y="453697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1,277</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914280" y="453697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243</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7" name="テキスト ボックス 76"/>
          <p:cNvSpPr txBox="1"/>
          <p:nvPr/>
        </p:nvSpPr>
        <p:spPr bwMode="auto">
          <a:xfrm>
            <a:off x="8110313" y="5902113"/>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a:t>
            </a:r>
            <a:endParaRPr lang="en-US" altLang="ja-JP" sz="750" b="1" dirty="0" smtClean="0">
              <a:latin typeface="Meiryo UI" panose="020B0604030504040204" pitchFamily="50" charset="-128"/>
              <a:ea typeface="Meiryo UI" panose="020B0604030504040204" pitchFamily="50" charset="-128"/>
            </a:endParaRPr>
          </a:p>
        </p:txBody>
      </p:sp>
      <p:sp>
        <p:nvSpPr>
          <p:cNvPr id="78" name="テキスト ボックス 77"/>
          <p:cNvSpPr txBox="1"/>
          <p:nvPr/>
        </p:nvSpPr>
        <p:spPr bwMode="auto">
          <a:xfrm>
            <a:off x="8110313" y="517624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8110313" y="5480149"/>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8110313" y="4992876"/>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8110313" y="6426686"/>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1"/>
          <p:cNvSpPr txBox="1"/>
          <p:nvPr/>
        </p:nvSpPr>
        <p:spPr bwMode="auto">
          <a:xfrm>
            <a:off x="8110313" y="622336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　</a:t>
            </a:r>
            <a:r>
              <a:rPr lang="en-US" altLang="ja-JP" sz="750" b="1" dirty="0" smtClean="0">
                <a:latin typeface="Meiryo UI" panose="020B0604030504040204" pitchFamily="50" charset="-128"/>
                <a:ea typeface="Meiryo UI" panose="020B0604030504040204" pitchFamily="50" charset="-128"/>
              </a:rPr>
              <a:t>583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837798"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7,572</a:t>
            </a:r>
            <a:r>
              <a:rPr lang="ja-JP" altLang="en-US" sz="750" dirty="0">
                <a:latin typeface="Meiryo UI" panose="020B0604030504040204" pitchFamily="50" charset="-128"/>
                <a:ea typeface="Meiryo UI" panose="020B0604030504040204" pitchFamily="50" charset="-128"/>
              </a:rPr>
              <a:t>㎡</a:t>
            </a:r>
          </a:p>
        </p:txBody>
      </p:sp>
      <p:sp>
        <p:nvSpPr>
          <p:cNvPr id="86" name="テキスト ボックス 80"/>
          <p:cNvSpPr txBox="1"/>
          <p:nvPr/>
        </p:nvSpPr>
        <p:spPr bwMode="auto">
          <a:xfrm>
            <a:off x="2687954"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4,432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560649"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4439280"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523705" y="4872278"/>
            <a:ext cx="828000" cy="468000"/>
          </a:xfrm>
          <a:prstGeom prst="wedgeRoundRectCallout">
            <a:avLst>
              <a:gd name="adj1" fmla="val -8059"/>
              <a:gd name="adj2" fmla="val 150975"/>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21</a:t>
            </a:r>
            <a:r>
              <a:rPr lang="ja-JP" altLang="en-US" sz="700" dirty="0" smtClean="0"/>
              <a:t>人　</a:t>
            </a:r>
            <a:endParaRPr lang="en-US" altLang="ja-JP" sz="700" dirty="0" smtClean="0"/>
          </a:p>
          <a:p>
            <a:r>
              <a:rPr kumimoji="1" lang="ja-JP" altLang="en-US" sz="700" dirty="0" smtClean="0"/>
              <a:t>　政策企画部　</a:t>
            </a:r>
            <a:r>
              <a:rPr lang="en-US" altLang="ja-JP" sz="700" dirty="0" smtClean="0"/>
              <a:t>41</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22</a:t>
            </a:r>
            <a:r>
              <a:rPr lang="ja-JP" altLang="en-US" sz="700" dirty="0" smtClean="0"/>
              <a:t>人</a:t>
            </a:r>
            <a:endParaRPr kumimoji="1" lang="ja-JP" altLang="en-US" sz="700" dirty="0"/>
          </a:p>
        </p:txBody>
      </p:sp>
      <p:sp>
        <p:nvSpPr>
          <p:cNvPr id="91" name="テキスト ボックス 80"/>
          <p:cNvSpPr txBox="1"/>
          <p:nvPr/>
        </p:nvSpPr>
        <p:spPr bwMode="auto">
          <a:xfrm>
            <a:off x="1837798"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7,572</a:t>
            </a:r>
            <a:r>
              <a:rPr lang="ja-JP" altLang="en-US" sz="750" dirty="0">
                <a:latin typeface="Meiryo UI" panose="020B0604030504040204" pitchFamily="50" charset="-128"/>
                <a:ea typeface="Meiryo UI" panose="020B0604030504040204" pitchFamily="50" charset="-128"/>
              </a:rPr>
              <a:t>㎡</a:t>
            </a:r>
          </a:p>
        </p:txBody>
      </p:sp>
      <p:sp>
        <p:nvSpPr>
          <p:cNvPr id="92" name="テキスト ボックス 80"/>
          <p:cNvSpPr txBox="1"/>
          <p:nvPr/>
        </p:nvSpPr>
        <p:spPr bwMode="auto">
          <a:xfrm>
            <a:off x="2687954"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4,432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3560649"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4439280"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966464"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8" name="右矢印 97"/>
          <p:cNvSpPr/>
          <p:nvPr/>
        </p:nvSpPr>
        <p:spPr>
          <a:xfrm>
            <a:off x="5386758" y="1229822"/>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右矢印 100"/>
          <p:cNvSpPr/>
          <p:nvPr/>
        </p:nvSpPr>
        <p:spPr>
          <a:xfrm>
            <a:off x="5385048" y="456958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左中かっこ 71"/>
          <p:cNvSpPr/>
          <p:nvPr/>
        </p:nvSpPr>
        <p:spPr>
          <a:xfrm rot="16200000">
            <a:off x="3335631" y="2930149"/>
            <a:ext cx="176775" cy="3168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75" h="3060000" stroke="0" extrusionOk="0">
                <a:moveTo>
                  <a:pt x="176775" y="3060000"/>
                </a:moveTo>
                <a:cubicBezTo>
                  <a:pt x="156893" y="3060000"/>
                  <a:pt x="140775" y="3054036"/>
                  <a:pt x="140775" y="3046679"/>
                </a:cubicBezTo>
                <a:lnTo>
                  <a:pt x="140775" y="1543321"/>
                </a:lnTo>
                <a:cubicBezTo>
                  <a:pt x="140775" y="1535964"/>
                  <a:pt x="124657" y="1530000"/>
                  <a:pt x="104775" y="1530000"/>
                </a:cubicBezTo>
                <a:cubicBezTo>
                  <a:pt x="124657" y="1530000"/>
                  <a:pt x="140775" y="1524036"/>
                  <a:pt x="140775" y="1516679"/>
                </a:cubicBezTo>
                <a:lnTo>
                  <a:pt x="140775" y="13321"/>
                </a:lnTo>
                <a:cubicBezTo>
                  <a:pt x="140775" y="5964"/>
                  <a:pt x="156893" y="0"/>
                  <a:pt x="176775" y="0"/>
                </a:cubicBezTo>
                <a:lnTo>
                  <a:pt x="176775" y="3060000"/>
                </a:lnTo>
                <a:close/>
              </a:path>
              <a:path w="176775" h="3060000" fill="none">
                <a:moveTo>
                  <a:pt x="176775" y="3060000"/>
                </a:moveTo>
                <a:cubicBezTo>
                  <a:pt x="156893" y="3060000"/>
                  <a:pt x="140775" y="3054036"/>
                  <a:pt x="140775" y="3046679"/>
                </a:cubicBezTo>
                <a:lnTo>
                  <a:pt x="140775" y="1543321"/>
                </a:lnTo>
                <a:cubicBezTo>
                  <a:pt x="140775" y="1535964"/>
                  <a:pt x="19882" y="1530000"/>
                  <a:pt x="0" y="1530000"/>
                </a:cubicBezTo>
                <a:cubicBezTo>
                  <a:pt x="19882" y="1530000"/>
                  <a:pt x="140775" y="1524036"/>
                  <a:pt x="140775" y="1516679"/>
                </a:cubicBezTo>
                <a:lnTo>
                  <a:pt x="140775" y="13321"/>
                </a:lnTo>
                <a:cubicBezTo>
                  <a:pt x="140775" y="5964"/>
                  <a:pt x="156893" y="0"/>
                  <a:pt x="176775"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二等辺三角形 72"/>
          <p:cNvSpPr/>
          <p:nvPr/>
        </p:nvSpPr>
        <p:spPr>
          <a:xfrm flipV="1">
            <a:off x="289016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964297" y="4177628"/>
            <a:ext cx="1586451"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③区域外職員数</a:t>
            </a:r>
            <a:r>
              <a:rPr lang="ja-JP" altLang="en-US" sz="1100" b="1" dirty="0" smtClean="0">
                <a:latin typeface="BIZ UDPゴシック" panose="020B0400000000000000" pitchFamily="50" charset="-128"/>
                <a:ea typeface="BIZ UDPゴシック" panose="020B0400000000000000" pitchFamily="50" charset="-128"/>
              </a:rPr>
              <a:t>　</a:t>
            </a:r>
            <a:r>
              <a:rPr lang="en-US" altLang="ja-JP" sz="1100" b="1" dirty="0">
                <a:latin typeface="+mn-ea"/>
              </a:rPr>
              <a:t>583</a:t>
            </a:r>
            <a:r>
              <a:rPr lang="ja-JP" altLang="en-US" sz="1100" b="1" dirty="0" smtClean="0">
                <a:latin typeface="+mn-ea"/>
              </a:rPr>
              <a:t>人</a:t>
            </a:r>
          </a:p>
        </p:txBody>
      </p:sp>
      <p:sp>
        <p:nvSpPr>
          <p:cNvPr id="75"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966464"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天王寺</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1837798"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生野</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2687954"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阿倍野</a:t>
            </a:r>
            <a:endParaRPr lang="ja-JP" altLang="en-US" sz="750"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3560649"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東住吉</a:t>
            </a:r>
            <a:endParaRPr lang="ja-JP" altLang="en-US" sz="750"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4439280"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平野</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966464"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天王寺</a:t>
            </a:r>
            <a:endParaRPr lang="ja-JP" altLang="en-US" sz="750" dirty="0">
              <a:latin typeface="Meiryo UI" panose="020B0604030504040204" pitchFamily="50" charset="-128"/>
              <a:ea typeface="Meiryo UI" panose="020B0604030504040204" pitchFamily="50" charset="-128"/>
            </a:endParaRPr>
          </a:p>
        </p:txBody>
      </p:sp>
      <p:sp>
        <p:nvSpPr>
          <p:cNvPr id="108" name="テキスト ボックス 80"/>
          <p:cNvSpPr txBox="1"/>
          <p:nvPr/>
        </p:nvSpPr>
        <p:spPr bwMode="auto">
          <a:xfrm>
            <a:off x="1837798"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生野</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2687954"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阿倍野</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3560649"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東住吉</a:t>
            </a:r>
            <a:endParaRPr lang="ja-JP" altLang="en-US"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439280"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平野</a:t>
            </a:r>
            <a:endParaRPr lang="ja-JP" altLang="en-US" sz="75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a:latin typeface="+mn-ea"/>
              </a:rPr>
              <a:t>1,138</a:t>
            </a:r>
            <a:r>
              <a:rPr lang="ja-JP" altLang="en-US" sz="1600" b="1" dirty="0" smtClean="0">
                <a:latin typeface="+mn-ea"/>
              </a:rPr>
              <a:t>人</a:t>
            </a:r>
            <a:endParaRPr kumimoji="1" lang="ja-JP" altLang="en-US" sz="1600" b="1" dirty="0">
              <a:latin typeface="+mn-ea"/>
            </a:endParaRPr>
          </a:p>
        </p:txBody>
      </p:sp>
      <p:sp>
        <p:nvSpPr>
          <p:cNvPr id="116" name="テキスト ボックス 115"/>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a:latin typeface="+mn-ea"/>
              </a:rPr>
              <a:t>1,520</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kumimoji="1" lang="en-US" altLang="ja-JP" sz="1000" b="1" dirty="0" smtClean="0">
                <a:latin typeface="+mn-ea"/>
              </a:rPr>
              <a:t>859</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615</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ja-JP" altLang="en-US" sz="90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46</a:t>
            </a:r>
            <a:r>
              <a:rPr lang="ja-JP" altLang="en-US" sz="1000" b="1" dirty="0" smtClean="0">
                <a:latin typeface="+mn-ea"/>
              </a:rPr>
              <a:t>人</a:t>
            </a:r>
            <a:endParaRPr lang="en-US" altLang="ja-JP" sz="1000" b="1" dirty="0">
              <a:latin typeface="+mn-ea"/>
            </a:endParaRPr>
          </a:p>
        </p:txBody>
      </p:sp>
      <p:sp>
        <p:nvSpPr>
          <p:cNvPr id="117" name="テキスト ボックス 116"/>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517</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96" name="正方形/長方形 95"/>
          <p:cNvSpPr>
            <a:spLocks noChangeArrowheads="1"/>
          </p:cNvSpPr>
          <p:nvPr/>
        </p:nvSpPr>
        <p:spPr bwMode="auto">
          <a:xfrm>
            <a:off x="8855075" y="65253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3266547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smtClean="0">
                <a:solidFill>
                  <a:schemeClr val="tx1"/>
                </a:solidFill>
                <a:latin typeface="Meiryo UI" pitchFamily="50" charset="-128"/>
                <a:ea typeface="Meiryo UI" pitchFamily="50" charset="-128"/>
                <a:cs typeface="Meiryo UI" pitchFamily="50" charset="-128"/>
              </a:rPr>
              <a:t>１　災害</a:t>
            </a:r>
            <a:r>
              <a:rPr lang="ja-JP" altLang="en-US" sz="2000" b="1" dirty="0">
                <a:solidFill>
                  <a:schemeClr val="tx1"/>
                </a:solidFill>
                <a:latin typeface="Meiryo UI" pitchFamily="50" charset="-128"/>
                <a:ea typeface="Meiryo UI" pitchFamily="50" charset="-128"/>
                <a:cs typeface="Meiryo UI" pitchFamily="50" charset="-128"/>
              </a:rPr>
              <a:t>対策</a:t>
            </a:r>
            <a:r>
              <a:rPr lang="ja-JP" altLang="en-US" sz="2000" b="1" dirty="0" smtClean="0">
                <a:solidFill>
                  <a:schemeClr val="tx1"/>
                </a:solidFill>
                <a:latin typeface="Meiryo UI" pitchFamily="50" charset="-128"/>
                <a:ea typeface="Meiryo UI" pitchFamily="50" charset="-128"/>
                <a:cs typeface="Meiryo UI" pitchFamily="50" charset="-128"/>
              </a:rPr>
              <a:t>の役割分担について</a:t>
            </a:r>
            <a:endParaRPr lang="ja-JP" altLang="en-US" sz="2000" b="1" dirty="0">
              <a:latin typeface="Meiryo UI" pitchFamily="50" charset="-128"/>
              <a:ea typeface="Meiryo UI" pitchFamily="50" charset="-128"/>
              <a:cs typeface="Meiryo UI" pitchFamily="50" charset="-128"/>
            </a:endParaRPr>
          </a:p>
        </p:txBody>
      </p:sp>
      <p:sp>
        <p:nvSpPr>
          <p:cNvPr id="17" name="正方形/長方形 16"/>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15"/>
          <p:cNvSpPr txBox="1"/>
          <p:nvPr/>
        </p:nvSpPr>
        <p:spPr>
          <a:xfrm>
            <a:off x="200472" y="443853"/>
            <a:ext cx="2016224" cy="323165"/>
          </a:xfrm>
          <a:prstGeom prst="rect">
            <a:avLst/>
          </a:prstGeom>
          <a:noFill/>
          <a:ln>
            <a:noFill/>
          </a:ln>
        </p:spPr>
        <p:txBody>
          <a:bodyPr wrap="square" rtlCol="0" anchor="b" anchorCtr="0">
            <a:spAutoFit/>
          </a:bodyPr>
          <a:lstStyle/>
          <a:p>
            <a:pPr marL="0" lvl="2" algn="ctr">
              <a:defRPr/>
            </a:pPr>
            <a:r>
              <a:rPr lang="ja-JP" altLang="en-US" sz="1500" dirty="0">
                <a:latin typeface="Meiryo UI" pitchFamily="50" charset="-128"/>
                <a:ea typeface="Meiryo UI" pitchFamily="50" charset="-128"/>
                <a:cs typeface="Meiryo UI" pitchFamily="50" charset="-128"/>
              </a:rPr>
              <a:t>＜基本的な考え方＞</a:t>
            </a:r>
            <a:endParaRPr lang="en-US" altLang="ja-JP" sz="1500" dirty="0" smtClean="0">
              <a:latin typeface="Meiryo UI" pitchFamily="50" charset="-128"/>
              <a:ea typeface="Meiryo UI" pitchFamily="50" charset="-128"/>
              <a:cs typeface="Meiryo UI" pitchFamily="50" charset="-128"/>
            </a:endParaRPr>
          </a:p>
        </p:txBody>
      </p:sp>
      <p:sp>
        <p:nvSpPr>
          <p:cNvPr id="19" name="テキスト ボックス 18"/>
          <p:cNvSpPr txBox="1"/>
          <p:nvPr/>
        </p:nvSpPr>
        <p:spPr>
          <a:xfrm>
            <a:off x="368531" y="686003"/>
            <a:ext cx="9390538" cy="1990288"/>
          </a:xfrm>
          <a:prstGeom prst="rect">
            <a:avLst/>
          </a:prstGeom>
          <a:noFill/>
          <a:ln>
            <a:noFill/>
          </a:ln>
        </p:spPr>
        <p:txBody>
          <a:bodyPr wrap="square" rtlCol="0">
            <a:spAutoFit/>
          </a:bodyPr>
          <a:lstStyle/>
          <a:p>
            <a:pPr>
              <a:lnSpc>
                <a:spcPts val="1700"/>
              </a:lnSpc>
            </a:pPr>
            <a:r>
              <a:rPr lang="ja-JP" altLang="en-US" sz="1500" dirty="0">
                <a:latin typeface="Meiryo UI" panose="020B0604030504040204" pitchFamily="50" charset="-128"/>
                <a:ea typeface="Meiryo UI" panose="020B0604030504040204" pitchFamily="50" charset="-128"/>
              </a:rPr>
              <a:t>〇特別</a:t>
            </a:r>
            <a:r>
              <a:rPr lang="ja-JP" altLang="en-US" sz="1500" dirty="0" smtClean="0">
                <a:latin typeface="Meiryo UI" panose="020B0604030504040204" pitchFamily="50" charset="-128"/>
                <a:ea typeface="Meiryo UI" panose="020B0604030504040204" pitchFamily="50" charset="-128"/>
              </a:rPr>
              <a:t>区設置後は、４つの特別区が独立した自治体として、</a:t>
            </a:r>
            <a:r>
              <a:rPr lang="ja-JP" altLang="en-US" sz="1500" dirty="0">
                <a:latin typeface="Meiryo UI" panose="020B0604030504040204" pitchFamily="50" charset="-128"/>
                <a:ea typeface="Meiryo UI" panose="020B0604030504040204" pitchFamily="50" charset="-128"/>
              </a:rPr>
              <a:t>地域の実情</a:t>
            </a:r>
            <a:r>
              <a:rPr lang="ja-JP" altLang="en-US" sz="1500" dirty="0" smtClean="0">
                <a:latin typeface="Meiryo UI" panose="020B0604030504040204" pitchFamily="50" charset="-128"/>
                <a:ea typeface="Meiryo UI" panose="020B0604030504040204" pitchFamily="50" charset="-128"/>
              </a:rPr>
              <a:t>を踏まえた災害対策に取り組むこととなる。</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すなわち、それぞれ特別区地域防災計画を策定し、災害予防や体制整備に取り組むとともに、災害時は特別</a:t>
            </a:r>
            <a:r>
              <a:rPr lang="ja-JP" altLang="en-US" sz="1500" dirty="0">
                <a:latin typeface="Meiryo UI" panose="020B0604030504040204" pitchFamily="50" charset="-128"/>
                <a:ea typeface="Meiryo UI" panose="020B0604030504040204" pitchFamily="50" charset="-128"/>
              </a:rPr>
              <a:t>区</a:t>
            </a:r>
            <a:r>
              <a:rPr lang="ja-JP" altLang="en-US" sz="1500" dirty="0" smtClean="0">
                <a:latin typeface="Meiryo UI" panose="020B0604030504040204" pitchFamily="50" charset="-128"/>
                <a:ea typeface="Meiryo UI" panose="020B0604030504040204" pitchFamily="50" charset="-128"/>
              </a:rPr>
              <a:t>災害</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対策本部を設置し、特別区長のもとで、地域の被災状況等に応じたきめ細やかな応急救助や住民支援を実施</a:t>
            </a:r>
            <a:endParaRPr lang="en-US" altLang="ja-JP" sz="1500" dirty="0">
              <a:latin typeface="Meiryo UI" panose="020B0604030504040204" pitchFamily="50" charset="-128"/>
              <a:ea typeface="Meiryo UI" panose="020B0604030504040204" pitchFamily="50" charset="-128"/>
            </a:endParaRPr>
          </a:p>
          <a:p>
            <a:pPr lvl="0">
              <a:lnSpc>
                <a:spcPts val="1700"/>
              </a:lnSpc>
              <a:spcBef>
                <a:spcPts val="600"/>
              </a:spcBef>
              <a:defRPr/>
            </a:pPr>
            <a:r>
              <a:rPr lang="ja-JP" altLang="en-US" sz="1500" dirty="0">
                <a:latin typeface="Meiryo UI" panose="020B0604030504040204" pitchFamily="50" charset="-128"/>
                <a:ea typeface="Meiryo UI" panose="020B0604030504040204" pitchFamily="50" charset="-128"/>
              </a:rPr>
              <a:t>〇区役所</a:t>
            </a:r>
            <a:r>
              <a:rPr lang="ja-JP" altLang="en-US" sz="1200" dirty="0">
                <a:latin typeface="Meiryo UI" panose="020B0604030504040204" pitchFamily="50" charset="-128"/>
                <a:ea typeface="Meiryo UI" panose="020B0604030504040204" pitchFamily="50" charset="-128"/>
              </a:rPr>
              <a:t>（地域自治区の事務所</a:t>
            </a:r>
            <a:r>
              <a:rPr lang="ja-JP" altLang="en-US" sz="12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は、</a:t>
            </a:r>
            <a:r>
              <a:rPr lang="ja-JP" altLang="en-US" sz="1500" dirty="0" smtClean="0">
                <a:latin typeface="Meiryo UI" pitchFamily="50" charset="-128"/>
                <a:ea typeface="Meiryo UI" pitchFamily="50" charset="-128"/>
                <a:cs typeface="Meiryo UI" pitchFamily="50" charset="-128"/>
              </a:rPr>
              <a:t>災害時においては</a:t>
            </a:r>
            <a:r>
              <a:rPr lang="ja-JP" altLang="ja-JP" sz="1500" dirty="0" smtClean="0">
                <a:latin typeface="Meiryo UI" panose="020B0604030504040204" pitchFamily="50" charset="-128"/>
                <a:ea typeface="Meiryo UI" panose="020B0604030504040204" pitchFamily="50" charset="-128"/>
              </a:rPr>
              <a:t>特別区</a:t>
            </a:r>
            <a:r>
              <a:rPr lang="ja-JP" altLang="en-US" sz="1500" dirty="0" smtClean="0">
                <a:latin typeface="Meiryo UI" panose="020B0604030504040204" pitchFamily="50" charset="-128"/>
                <a:ea typeface="Meiryo UI" panose="020B0604030504040204" pitchFamily="50" charset="-128"/>
              </a:rPr>
              <a:t>災害対策本部の</a:t>
            </a:r>
            <a:r>
              <a:rPr lang="ja-JP" altLang="ja-JP" sz="1500" dirty="0" smtClean="0">
                <a:latin typeface="Meiryo UI" panose="020B0604030504040204" pitchFamily="50" charset="-128"/>
                <a:ea typeface="Meiryo UI" panose="020B0604030504040204" pitchFamily="50" charset="-128"/>
              </a:rPr>
              <a:t>もと、</a:t>
            </a:r>
            <a:r>
              <a:rPr lang="ja-JP" altLang="en-US" sz="1500" dirty="0" smtClean="0">
                <a:latin typeface="Meiryo UI" panose="020B0604030504040204" pitchFamily="50" charset="-128"/>
                <a:ea typeface="Meiryo UI" panose="020B0604030504040204" pitchFamily="50" charset="-128"/>
              </a:rPr>
              <a:t>現行と同様に、地域自治区内に</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en-US" altLang="ja-JP"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おける被災現場の対応等を実施。平時においても、地域に密着した災害対策を実施するとともに、計画策定等について　　</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本庁とも連携し、必要な対応を実施</a:t>
            </a:r>
            <a:endParaRPr lang="en-US" altLang="ja-JP" sz="1500" dirty="0" smtClean="0">
              <a:latin typeface="Meiryo UI" panose="020B0604030504040204" pitchFamily="50" charset="-128"/>
              <a:ea typeface="Meiryo UI" panose="020B0604030504040204" pitchFamily="50" charset="-128"/>
            </a:endParaRPr>
          </a:p>
          <a:p>
            <a:pPr lvl="0">
              <a:lnSpc>
                <a:spcPts val="1700"/>
              </a:lnSpc>
              <a:spcBef>
                <a:spcPts val="600"/>
              </a:spcBef>
              <a:defRPr/>
            </a:pPr>
            <a:r>
              <a:rPr lang="ja-JP" altLang="en-US" sz="1500" dirty="0" smtClean="0">
                <a:latin typeface="Meiryo UI" panose="020B0604030504040204" pitchFamily="50" charset="-128"/>
                <a:ea typeface="Meiryo UI" panose="020B0604030504040204" pitchFamily="50" charset="-128"/>
              </a:rPr>
              <a:t>〇特別</a:t>
            </a:r>
            <a:r>
              <a:rPr lang="ja-JP" altLang="en-US" sz="1500" dirty="0">
                <a:latin typeface="Meiryo UI" panose="020B0604030504040204" pitchFamily="50" charset="-128"/>
                <a:ea typeface="Meiryo UI" panose="020B0604030504040204" pitchFamily="50" charset="-128"/>
              </a:rPr>
              <a:t>区設置当初</a:t>
            </a:r>
            <a:r>
              <a:rPr lang="ja-JP" altLang="en-US" sz="1500" dirty="0" smtClean="0">
                <a:latin typeface="Meiryo UI" panose="020B0604030504040204" pitchFamily="50" charset="-128"/>
                <a:ea typeface="Meiryo UI" panose="020B0604030504040204" pitchFamily="50" charset="-128"/>
              </a:rPr>
              <a:t>から適切な災害</a:t>
            </a:r>
            <a:r>
              <a:rPr lang="ja-JP" altLang="en-US" sz="1500" dirty="0">
                <a:latin typeface="Meiryo UI" panose="020B0604030504040204" pitchFamily="50" charset="-128"/>
                <a:ea typeface="Meiryo UI" panose="020B0604030504040204" pitchFamily="50" charset="-128"/>
              </a:rPr>
              <a:t>対応が行えるよう、設置準備期</a:t>
            </a:r>
            <a:r>
              <a:rPr lang="ja-JP" altLang="en-US" sz="1500" dirty="0" smtClean="0">
                <a:latin typeface="Meiryo UI" panose="020B0604030504040204" pitchFamily="50" charset="-128"/>
                <a:ea typeface="Meiryo UI" panose="020B0604030504040204" pitchFamily="50" charset="-128"/>
              </a:rPr>
              <a:t>間中において災害時の本庁および区役所における</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en-US" altLang="ja-JP"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よ</a:t>
            </a:r>
            <a:r>
              <a:rPr lang="ja-JP" altLang="en-US" sz="1500" dirty="0">
                <a:latin typeface="Meiryo UI" panose="020B0604030504040204" pitchFamily="50" charset="-128"/>
                <a:ea typeface="Meiryo UI" panose="020B0604030504040204" pitchFamily="50" charset="-128"/>
              </a:rPr>
              <a:t>り</a:t>
            </a:r>
            <a:r>
              <a:rPr lang="ja-JP" altLang="en-US" sz="1500" dirty="0" smtClean="0">
                <a:latin typeface="Meiryo UI" panose="020B0604030504040204" pitchFamily="50" charset="-128"/>
                <a:ea typeface="Meiryo UI" panose="020B0604030504040204" pitchFamily="50" charset="-128"/>
              </a:rPr>
              <a:t>具体的</a:t>
            </a:r>
            <a:r>
              <a:rPr lang="ja-JP" altLang="en-US" sz="1500" dirty="0">
                <a:latin typeface="Meiryo UI" panose="020B0604030504040204" pitchFamily="50" charset="-128"/>
                <a:ea typeface="Meiryo UI" panose="020B0604030504040204" pitchFamily="50" charset="-128"/>
              </a:rPr>
              <a:t>な</a:t>
            </a:r>
            <a:r>
              <a:rPr lang="ja-JP" altLang="en-US" sz="1500" dirty="0" smtClean="0">
                <a:latin typeface="Meiryo UI" panose="020B0604030504040204" pitchFamily="50" charset="-128"/>
                <a:ea typeface="Meiryo UI" panose="020B0604030504040204" pitchFamily="50" charset="-128"/>
              </a:rPr>
              <a:t>体制や役割分担等の詳細</a:t>
            </a:r>
            <a:r>
              <a:rPr lang="ja-JP" altLang="en-US" sz="1500" dirty="0">
                <a:latin typeface="Meiryo UI" panose="020B0604030504040204" pitchFamily="50" charset="-128"/>
                <a:ea typeface="Meiryo UI" panose="020B0604030504040204" pitchFamily="50" charset="-128"/>
              </a:rPr>
              <a:t>を検討し、各特別区の</a:t>
            </a:r>
            <a:r>
              <a:rPr lang="ja-JP" altLang="en-US" sz="1500" dirty="0" smtClean="0">
                <a:latin typeface="Meiryo UI" panose="020B0604030504040204" pitchFamily="50" charset="-128"/>
                <a:ea typeface="Meiryo UI" panose="020B0604030504040204" pitchFamily="50" charset="-128"/>
              </a:rPr>
              <a:t>地域防災計画案に反映させる</a:t>
            </a:r>
            <a:r>
              <a:rPr lang="ja-JP" altLang="en-US" sz="1500" dirty="0">
                <a:latin typeface="Meiryo UI" panose="020B0604030504040204" pitchFamily="50" charset="-128"/>
                <a:ea typeface="Meiryo UI" panose="020B0604030504040204" pitchFamily="50" charset="-128"/>
              </a:rPr>
              <a:t>予定</a:t>
            </a:r>
            <a:endParaRPr lang="en-US" altLang="ja-JP" sz="1500" dirty="0">
              <a:latin typeface="Meiryo UI" panose="020B0604030504040204" pitchFamily="50" charset="-128"/>
              <a:ea typeface="Meiryo UI" panose="020B0604030504040204" pitchFamily="50" charset="-128"/>
            </a:endParaRPr>
          </a:p>
        </p:txBody>
      </p:sp>
      <p:sp>
        <p:nvSpPr>
          <p:cNvPr id="20" name="角丸四角形 19"/>
          <p:cNvSpPr/>
          <p:nvPr/>
        </p:nvSpPr>
        <p:spPr>
          <a:xfrm>
            <a:off x="272479" y="443853"/>
            <a:ext cx="9486590" cy="2231879"/>
          </a:xfrm>
          <a:prstGeom prst="roundRect">
            <a:avLst>
              <a:gd name="adj" fmla="val 8433"/>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694865870"/>
              </p:ext>
            </p:extLst>
          </p:nvPr>
        </p:nvGraphicFramePr>
        <p:xfrm>
          <a:off x="200472" y="3027222"/>
          <a:ext cx="4536504" cy="3692785"/>
        </p:xfrm>
        <a:graphic>
          <a:graphicData uri="http://schemas.openxmlformats.org/drawingml/2006/table">
            <a:tbl>
              <a:tblPr firstRow="1" bandRow="1">
                <a:tableStyleId>{5C22544A-7EE6-4342-B048-85BDC9FD1C3A}</a:tableStyleId>
              </a:tblPr>
              <a:tblGrid>
                <a:gridCol w="453003">
                  <a:extLst>
                    <a:ext uri="{9D8B030D-6E8A-4147-A177-3AD203B41FA5}">
                      <a16:colId xmlns:a16="http://schemas.microsoft.com/office/drawing/2014/main" xmlns="" val="98119096"/>
                    </a:ext>
                  </a:extLst>
                </a:gridCol>
                <a:gridCol w="4083501">
                  <a:extLst>
                    <a:ext uri="{9D8B030D-6E8A-4147-A177-3AD203B41FA5}">
                      <a16:colId xmlns:a16="http://schemas.microsoft.com/office/drawing/2014/main" xmlns="" val="3658229912"/>
                    </a:ext>
                  </a:extLst>
                </a:gridCol>
              </a:tblGrid>
              <a:tr h="401778">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現行（大阪市）</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291007">
                <a:tc>
                  <a:txBody>
                    <a:bodyPr/>
                    <a:lstStyle/>
                    <a:p>
                      <a:r>
                        <a:rPr kumimoji="1" lang="ja-JP" altLang="en-US" sz="1600" b="1" dirty="0" smtClean="0">
                          <a:latin typeface="Meiryo UI" panose="020B0604030504040204" pitchFamily="50" charset="-128"/>
                          <a:ea typeface="Meiryo UI" panose="020B0604030504040204" pitchFamily="50" charset="-128"/>
                        </a:rPr>
                        <a:t>本庁</a:t>
                      </a:r>
                      <a:endParaRPr kumimoji="1" lang="ja-JP" altLang="en-US" sz="1600" b="1" dirty="0">
                        <a:latin typeface="Meiryo UI" panose="020B0604030504040204" pitchFamily="50" charset="-128"/>
                        <a:ea typeface="Meiryo UI" panose="020B0604030504040204" pitchFamily="50" charset="-128"/>
                      </a:endParaRPr>
                    </a:p>
                  </a:txBody>
                  <a:tcPr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・危機管理室において、災害対策の総括や連絡調整、　　</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baseline="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企画・調査等のほか、下記の事務を実施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・市防災会議を設置し、市地域防災計画を策定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地域防災計画とは：災害対策本部の設置基準や、災害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時における各部や区の体制、役割分担等を規定</a:t>
                      </a:r>
                      <a:endParaRPr kumimoji="1" lang="ja-JP" altLang="en-US" sz="1200" dirty="0" smtClean="0">
                        <a:latin typeface="Meiryo UI" panose="020B0604030504040204" pitchFamily="50" charset="-128"/>
                        <a:ea typeface="Meiryo UI" panose="020B0604030504040204" pitchFamily="50" charset="-128"/>
                      </a:endParaRPr>
                    </a:p>
                    <a:p>
                      <a:pPr algn="l"/>
                      <a:endParaRPr kumimoji="1" lang="ja-JP" altLang="en-US" sz="1000" dirty="0" smtClean="0">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災害時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u="none" baseline="0" dirty="0" smtClean="0">
                          <a:latin typeface="Meiryo UI" panose="020B0604030504040204" pitchFamily="50" charset="-128"/>
                          <a:ea typeface="Meiryo UI" panose="020B0604030504040204" pitchFamily="50" charset="-128"/>
                        </a:rPr>
                        <a:t> </a:t>
                      </a:r>
                      <a:r>
                        <a:rPr kumimoji="1" lang="ja-JP" altLang="en-US" sz="1400" u="none" dirty="0" smtClean="0">
                          <a:latin typeface="Meiryo UI" panose="020B0604030504040204" pitchFamily="50" charset="-128"/>
                          <a:ea typeface="Meiryo UI" panose="020B0604030504040204" pitchFamily="50" charset="-128"/>
                        </a:rPr>
                        <a:t>市災害対策本部の設置・運営</a:t>
                      </a:r>
                    </a:p>
                    <a:p>
                      <a:pPr algn="l"/>
                      <a:r>
                        <a:rPr kumimoji="1" lang="ja-JP" altLang="en-US" sz="1400" dirty="0" smtClean="0">
                          <a:latin typeface="Meiryo UI" panose="020B0604030504040204" pitchFamily="50" charset="-128"/>
                          <a:ea typeface="Meiryo UI" panose="020B0604030504040204" pitchFamily="50" charset="-128"/>
                        </a:rPr>
                        <a:t>　・本部長は市長。所属単位で設置する部及び</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区 </a:t>
                      </a:r>
                      <a:endParaRPr kumimoji="1" lang="en-US" altLang="ja-JP"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に設置する区災害対策本</a:t>
                      </a:r>
                      <a:r>
                        <a:rPr kumimoji="1" lang="ja-JP" altLang="en-US" sz="1400" dirty="0" smtClean="0">
                          <a:solidFill>
                            <a:schemeClr val="tx1"/>
                          </a:solidFill>
                          <a:latin typeface="Meiryo UI" panose="020B0604030504040204" pitchFamily="50" charset="-128"/>
                          <a:ea typeface="Meiryo UI" panose="020B0604030504040204" pitchFamily="50" charset="-128"/>
                        </a:rPr>
                        <a:t>部が行う災害対応を総</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括し、市域全体の災害対策を推進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各所属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市長部局等</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は部を構成し、応急救助や</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情報収集、住民支援、復旧活動等に取り組む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994008423"/>
              </p:ext>
            </p:extLst>
          </p:nvPr>
        </p:nvGraphicFramePr>
        <p:xfrm>
          <a:off x="5138558" y="3011652"/>
          <a:ext cx="4620511" cy="3724428"/>
        </p:xfrm>
        <a:graphic>
          <a:graphicData uri="http://schemas.openxmlformats.org/drawingml/2006/table">
            <a:tbl>
              <a:tblPr firstRow="1" bandRow="1">
                <a:tableStyleId>{5C22544A-7EE6-4342-B048-85BDC9FD1C3A}</a:tableStyleId>
              </a:tblPr>
              <a:tblGrid>
                <a:gridCol w="461392">
                  <a:extLst>
                    <a:ext uri="{9D8B030D-6E8A-4147-A177-3AD203B41FA5}">
                      <a16:colId xmlns:a16="http://schemas.microsoft.com/office/drawing/2014/main" xmlns="" val="98119096"/>
                    </a:ext>
                  </a:extLst>
                </a:gridCol>
                <a:gridCol w="4159119">
                  <a:extLst>
                    <a:ext uri="{9D8B030D-6E8A-4147-A177-3AD203B41FA5}">
                      <a16:colId xmlns:a16="http://schemas.microsoft.com/office/drawing/2014/main" xmlns="" val="3658229912"/>
                    </a:ext>
                  </a:extLst>
                </a:gridCol>
              </a:tblGrid>
              <a:tr h="417348">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特別区設置後</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291510">
                <a:tc>
                  <a:txBody>
                    <a:bodyPr/>
                    <a:lstStyle/>
                    <a:p>
                      <a:r>
                        <a:rPr kumimoji="1" lang="ja-JP" altLang="en-US" sz="1600" b="1" dirty="0" smtClean="0">
                          <a:latin typeface="Meiryo UI" panose="020B0604030504040204" pitchFamily="50" charset="-128"/>
                          <a:ea typeface="Meiryo UI" panose="020B0604030504040204" pitchFamily="50" charset="-128"/>
                        </a:rPr>
                        <a:t>本庁</a:t>
                      </a:r>
                      <a:endParaRPr kumimoji="1" lang="ja-JP" altLang="en-US" sz="1600" b="1" dirty="0">
                        <a:latin typeface="Meiryo UI" panose="020B0604030504040204" pitchFamily="50" charset="-128"/>
                        <a:ea typeface="Meiryo UI" panose="020B0604030504040204" pitchFamily="50" charset="-128"/>
                      </a:endParaRPr>
                    </a:p>
                  </a:txBody>
                  <a:tcPr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・危機管理室において、災害対策の総括や連絡調整、</a:t>
                      </a:r>
                      <a:endParaRPr kumimoji="1" lang="en-US" altLang="ja-JP"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企画・調査等のほか、下記の事務を実施</a:t>
                      </a:r>
                    </a:p>
                    <a:p>
                      <a:pPr algn="l"/>
                      <a:r>
                        <a:rPr kumimoji="1" lang="ja-JP" altLang="en-US" sz="1400" dirty="0" smtClean="0">
                          <a:latin typeface="Meiryo UI" panose="020B0604030504040204" pitchFamily="50" charset="-128"/>
                          <a:ea typeface="Meiryo UI" panose="020B0604030504040204" pitchFamily="50" charset="-128"/>
                        </a:rPr>
                        <a:t>・特別区防災会議を設置し、特別区地域防災計画を　　</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策定</a:t>
                      </a:r>
                      <a:r>
                        <a:rPr kumimoji="1" lang="ja-JP" altLang="en-US" sz="1400" u="none" dirty="0" smtClean="0">
                          <a:solidFill>
                            <a:schemeClr val="tx1"/>
                          </a:solidFill>
                          <a:latin typeface="Meiryo UI" panose="020B0604030504040204" pitchFamily="50" charset="-128"/>
                          <a:ea typeface="Meiryo UI" panose="020B0604030504040204" pitchFamily="50" charset="-128"/>
                        </a:rPr>
                        <a:t>し、各特別区が地域の実情を踏まえた対応を実施</a:t>
                      </a:r>
                      <a:endParaRPr kumimoji="1" lang="en-US" altLang="ja-JP" sz="1400" u="none" dirty="0" smtClean="0">
                        <a:solidFill>
                          <a:schemeClr val="tx1"/>
                        </a:solidFill>
                        <a:latin typeface="Meiryo UI" panose="020B0604030504040204" pitchFamily="50" charset="-128"/>
                        <a:ea typeface="Meiryo UI" panose="020B0604030504040204" pitchFamily="50" charset="-128"/>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・避難所等の指定や備蓄品の配備、啓発等については、</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400" kern="1200" baseline="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1400" kern="1200" baseline="0" dirty="0" smtClean="0">
                          <a:solidFill>
                            <a:schemeClr val="tx1"/>
                          </a:solidFill>
                          <a:latin typeface="Meiryo UI" panose="020B0604030504040204" pitchFamily="50" charset="-128"/>
                          <a:ea typeface="Meiryo UI" panose="020B0604030504040204" pitchFamily="50" charset="-128"/>
                          <a:cs typeface="+mn-cs"/>
                        </a:rPr>
                        <a:t>区役所とも調整しながら、区域全体で統一的に実施</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災害時</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u="none" dirty="0" smtClean="0">
                          <a:solidFill>
                            <a:schemeClr val="tx1"/>
                          </a:solidFill>
                          <a:latin typeface="Meiryo UI" panose="020B0604030504040204" pitchFamily="50" charset="-128"/>
                          <a:ea typeface="Meiryo UI" panose="020B0604030504040204" pitchFamily="50" charset="-128"/>
                        </a:rPr>
                        <a:t>　特別区災害対策本部の設置・運営</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・本部長は特別区長。本庁各部等や区役所が行う災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害対応を総括し、区域内全体の災害対応を推進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b="1" u="none" dirty="0" smtClean="0">
                          <a:solidFill>
                            <a:schemeClr val="tx1"/>
                          </a:solidFill>
                          <a:latin typeface="+mn-ea"/>
                          <a:ea typeface="+mn-ea"/>
                        </a:rPr>
                        <a:t> </a:t>
                      </a:r>
                      <a:r>
                        <a:rPr kumimoji="1" lang="ja-JP" altLang="en-US" sz="1200" b="1" u="none" dirty="0" smtClean="0">
                          <a:solidFill>
                            <a:schemeClr val="tx1"/>
                          </a:solidFill>
                          <a:latin typeface="+mn-ea"/>
                          <a:ea typeface="+mn-ea"/>
                        </a:rPr>
                        <a:t>　</a:t>
                      </a:r>
                      <a:r>
                        <a:rPr kumimoji="1" lang="en-US" altLang="ja-JP" sz="1200" b="1" u="none" dirty="0" smtClean="0">
                          <a:solidFill>
                            <a:schemeClr val="tx1"/>
                          </a:solidFill>
                          <a:latin typeface="+mn-ea"/>
                          <a:ea typeface="+mn-ea"/>
                        </a:rPr>
                        <a:t>  ※</a:t>
                      </a:r>
                      <a:r>
                        <a:rPr kumimoji="1" lang="ja-JP" altLang="en-US" sz="1200" b="1" u="none" dirty="0" smtClean="0">
                          <a:solidFill>
                            <a:schemeClr val="tx1"/>
                          </a:solidFill>
                          <a:latin typeface="+mn-ea"/>
                          <a:ea typeface="+mn-ea"/>
                        </a:rPr>
                        <a:t>身近な単位となることで、被災状況を踏まえ、情報収集</a:t>
                      </a:r>
                      <a:endParaRPr kumimoji="1" lang="en-US" altLang="ja-JP" sz="1200" b="1" u="none" dirty="0" smtClean="0">
                        <a:solidFill>
                          <a:schemeClr val="tx1"/>
                        </a:solidFill>
                        <a:latin typeface="+mn-ea"/>
                        <a:ea typeface="+mn-ea"/>
                      </a:endParaRPr>
                    </a:p>
                    <a:p>
                      <a:pPr algn="l"/>
                      <a:r>
                        <a:rPr kumimoji="1" lang="ja-JP" altLang="en-US" sz="1200" b="1" u="none" dirty="0" smtClean="0">
                          <a:solidFill>
                            <a:schemeClr val="tx1"/>
                          </a:solidFill>
                          <a:latin typeface="+mn-ea"/>
                          <a:ea typeface="+mn-ea"/>
                        </a:rPr>
                        <a:t>　　　　や必要な対応がより迅速に行えることを期待</a:t>
                      </a:r>
                      <a:endParaRPr kumimoji="1" lang="en-US" altLang="ja-JP" sz="1200" b="1" u="none" dirty="0" smtClean="0">
                        <a:solidFill>
                          <a:schemeClr val="tx1"/>
                        </a:solidFill>
                        <a:latin typeface="+mn-ea"/>
                        <a:ea typeface="+mn-ea"/>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・本庁各部等は、応急救助や情報収集、住民支援、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復旧活動等に取り組む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25" name="二等辺三角形 24"/>
          <p:cNvSpPr/>
          <p:nvPr/>
        </p:nvSpPr>
        <p:spPr>
          <a:xfrm rot="5400000">
            <a:off x="3926410" y="5007760"/>
            <a:ext cx="2016222" cy="1809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6" name="テキスト ボックス 25"/>
          <p:cNvSpPr txBox="1"/>
          <p:nvPr/>
        </p:nvSpPr>
        <p:spPr>
          <a:xfrm>
            <a:off x="128464" y="2708920"/>
            <a:ext cx="4032448" cy="338554"/>
          </a:xfrm>
          <a:prstGeom prst="rect">
            <a:avLst/>
          </a:prstGeom>
          <a:noFill/>
          <a:ln>
            <a:noFill/>
          </a:ln>
        </p:spPr>
        <p:txBody>
          <a:bodyPr wrap="square" rtlCol="0" anchor="b" anchorCtr="0">
            <a:spAutoFit/>
          </a:bodyPr>
          <a:lstStyle/>
          <a:p>
            <a:pPr marL="0" lvl="2">
              <a:defRPr/>
            </a:pPr>
            <a:r>
              <a:rPr lang="ja-JP" altLang="en-US" sz="1600" b="1" dirty="0" smtClean="0">
                <a:latin typeface="Meiryo UI" pitchFamily="50" charset="-128"/>
                <a:ea typeface="Meiryo UI" pitchFamily="50" charset="-128"/>
                <a:cs typeface="Meiryo UI" pitchFamily="50" charset="-128"/>
              </a:rPr>
              <a:t>■本庁の災害対策（大阪市⇒特別区）</a:t>
            </a:r>
            <a:endParaRPr lang="en-US" altLang="ja-JP" sz="1600" b="1" dirty="0" smtClean="0">
              <a:latin typeface="Meiryo UI" pitchFamily="50" charset="-128"/>
              <a:ea typeface="Meiryo UI" pitchFamily="50" charset="-128"/>
              <a:cs typeface="Meiryo UI" pitchFamily="50" charset="-128"/>
            </a:endParaRPr>
          </a:p>
        </p:txBody>
      </p:sp>
      <p:sp>
        <p:nvSpPr>
          <p:cNvPr id="2" name="大かっこ 1"/>
          <p:cNvSpPr/>
          <p:nvPr/>
        </p:nvSpPr>
        <p:spPr>
          <a:xfrm>
            <a:off x="906420" y="4413297"/>
            <a:ext cx="3692545" cy="360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169425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en-US" altLang="ja-JP" sz="1100" b="1" dirty="0">
                <a:solidFill>
                  <a:srgbClr val="000000"/>
                </a:solidFill>
                <a:latin typeface="Meiryo UI" pitchFamily="50" charset="-128"/>
                <a:ea typeface="Meiryo UI" pitchFamily="50" charset="-128"/>
                <a:cs typeface="Meiryo UI" pitchFamily="50" charset="-128"/>
              </a:rPr>
              <a:t>2</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50145690"/>
              </p:ext>
            </p:extLst>
          </p:nvPr>
        </p:nvGraphicFramePr>
        <p:xfrm>
          <a:off x="200472" y="908719"/>
          <a:ext cx="4531176" cy="4284923"/>
        </p:xfrm>
        <a:graphic>
          <a:graphicData uri="http://schemas.openxmlformats.org/drawingml/2006/table">
            <a:tbl>
              <a:tblPr firstRow="1" bandRow="1">
                <a:tableStyleId>{5C22544A-7EE6-4342-B048-85BDC9FD1C3A}</a:tableStyleId>
              </a:tblPr>
              <a:tblGrid>
                <a:gridCol w="426720">
                  <a:extLst>
                    <a:ext uri="{9D8B030D-6E8A-4147-A177-3AD203B41FA5}">
                      <a16:colId xmlns:a16="http://schemas.microsoft.com/office/drawing/2014/main" xmlns="" val="98119096"/>
                    </a:ext>
                  </a:extLst>
                </a:gridCol>
                <a:gridCol w="4104456">
                  <a:extLst>
                    <a:ext uri="{9D8B030D-6E8A-4147-A177-3AD203B41FA5}">
                      <a16:colId xmlns:a16="http://schemas.microsoft.com/office/drawing/2014/main" xmlns="" val="3658229912"/>
                    </a:ext>
                  </a:extLst>
                </a:gridCol>
              </a:tblGrid>
              <a:tr h="432049">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a:spcBef>
                          <a:spcPts val="200"/>
                        </a:spcBef>
                        <a:spcAft>
                          <a:spcPts val="200"/>
                        </a:spcAft>
                      </a:pPr>
                      <a:r>
                        <a:rPr kumimoji="1" lang="ja-JP" altLang="en-US" sz="1600" b="1" dirty="0" smtClean="0">
                          <a:latin typeface="Meiryo UI" panose="020B0604030504040204" pitchFamily="50" charset="-128"/>
                          <a:ea typeface="Meiryo UI" panose="020B0604030504040204" pitchFamily="50" charset="-128"/>
                        </a:rPr>
                        <a:t>現行（大阪市）</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852874">
                <a:tc>
                  <a:txBody>
                    <a:bodyPr/>
                    <a:lstStyle/>
                    <a:p>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区役所（現在）</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vert="eaVert"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区地域防災計画</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の策定や、地区防災計画</a:t>
                      </a:r>
                      <a:r>
                        <a:rPr kumimoji="1" lang="en-US" altLang="ja-JP" sz="1200" dirty="0" smtClean="0">
                          <a:solidFill>
                            <a:schemeClr val="tx1"/>
                          </a:solidFill>
                          <a:latin typeface="Meiryo UI" panose="020B0604030504040204" pitchFamily="50" charset="-128"/>
                          <a:ea typeface="Meiryo UI" panose="020B0604030504040204" pitchFamily="50" charset="-128"/>
                        </a:rPr>
                        <a:t>※2</a:t>
                      </a: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の策定支援、地域防災訓練、避難所の維持管理、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避難所等の指定、備蓄品の配備、啓発等を実施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※1 </a:t>
                      </a:r>
                      <a:r>
                        <a:rPr kumimoji="1" lang="ja-JP" altLang="en-US" sz="1200" dirty="0" smtClean="0">
                          <a:solidFill>
                            <a:schemeClr val="tx1"/>
                          </a:solidFill>
                          <a:latin typeface="Meiryo UI" panose="020B0604030504040204" pitchFamily="50" charset="-128"/>
                          <a:ea typeface="Meiryo UI" panose="020B0604030504040204" pitchFamily="50" charset="-128"/>
                        </a:rPr>
                        <a:t>各区役所が、市地域防災計画をもとに区の特性を踏まえ</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て作成する区の地域防災計画</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en-US" altLang="ja-JP"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地域の住民や事業者が作成する、地域の共助による防災</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　　活動の内容を定めた地区ごとの計画</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災害時</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・区長を本部長とする区災害対策本部を設置。市災害</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対策本部のもとで、市地域防災計画に規定された区</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の役割や責務において、区内の災害対策活動を行う</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・被災現場の対応として、救助班や避難受入班、調査</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班などの班体制を整備し、区民等の安全確保や支援</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を実施</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25" name="二等辺三角形 24"/>
          <p:cNvSpPr/>
          <p:nvPr/>
        </p:nvSpPr>
        <p:spPr>
          <a:xfrm rot="5400000">
            <a:off x="3926410" y="2906465"/>
            <a:ext cx="2016222" cy="1809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0" name="表 9"/>
          <p:cNvGraphicFramePr>
            <a:graphicFrameLocks noGrp="1"/>
          </p:cNvGraphicFramePr>
          <p:nvPr>
            <p:extLst>
              <p:ext uri="{D42A27DB-BD31-4B8C-83A1-F6EECF244321}">
                <p14:modId xmlns:p14="http://schemas.microsoft.com/office/powerpoint/2010/main" val="2876675583"/>
              </p:ext>
            </p:extLst>
          </p:nvPr>
        </p:nvGraphicFramePr>
        <p:xfrm>
          <a:off x="5169024" y="908709"/>
          <a:ext cx="4536504" cy="4309751"/>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xmlns="" val="98119096"/>
                    </a:ext>
                  </a:extLst>
                </a:gridCol>
                <a:gridCol w="4104456">
                  <a:extLst>
                    <a:ext uri="{9D8B030D-6E8A-4147-A177-3AD203B41FA5}">
                      <a16:colId xmlns:a16="http://schemas.microsoft.com/office/drawing/2014/main" xmlns="" val="3658229912"/>
                    </a:ext>
                  </a:extLst>
                </a:gridCol>
              </a:tblGrid>
              <a:tr h="432059">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特別区設置後</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877692">
                <a:tc>
                  <a:txBody>
                    <a:bodyPr/>
                    <a:lstStyle/>
                    <a:p>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　区役所（地域自治区の事務所）</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vert="eaVert"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・地域住民や</a:t>
                      </a:r>
                      <a:r>
                        <a:rPr kumimoji="1" lang="ja-JP" altLang="en-US" sz="1400" dirty="0" smtClean="0">
                          <a:solidFill>
                            <a:schemeClr val="tx1"/>
                          </a:solidFill>
                          <a:latin typeface="Meiryo UI" panose="020B0604030504040204" pitchFamily="50" charset="-128"/>
                          <a:ea typeface="Meiryo UI" panose="020B0604030504040204" pitchFamily="50" charset="-128"/>
                        </a:rPr>
                        <a:t>被災現場の対応と密接に関わる下記の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事務について、引き続き、区役所で実施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・地区防災計画の策定支援、地域防災訓練、避難所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の維持管理など</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・特別区地域防災計画の策定や避難所の指定などに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ついては、本庁と連携し、必要な対応を実施</a:t>
                      </a:r>
                    </a:p>
                    <a:p>
                      <a:pPr algn="l"/>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災害時</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・特別区災害対策本部のもとで、特別区地域防災計</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画に規定される区役所の役割や責務において、現在</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と同様に、地域自治区内の災害対策</a:t>
                      </a:r>
                      <a:r>
                        <a:rPr kumimoji="1" lang="ja-JP" altLang="en-US" sz="1400" dirty="0" smtClean="0">
                          <a:latin typeface="Meiryo UI" panose="020B0604030504040204" pitchFamily="50" charset="-128"/>
                          <a:ea typeface="Meiryo UI" panose="020B0604030504040204" pitchFamily="50" charset="-128"/>
                        </a:rPr>
                        <a:t>活動を行う</a:t>
                      </a:r>
                      <a:endParaRPr kumimoji="1" lang="en-US" altLang="ja-JP" sz="1400" dirty="0" smtClean="0">
                        <a:latin typeface="Meiryo UI" panose="020B0604030504040204" pitchFamily="50" charset="-128"/>
                        <a:ea typeface="Meiryo UI" panose="020B0604030504040204" pitchFamily="50" charset="-128"/>
                      </a:endParaRPr>
                    </a:p>
                    <a:p>
                      <a:pPr algn="l">
                        <a:spcBef>
                          <a:spcPts val="200"/>
                        </a:spcBef>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b="1" u="none" dirty="0" smtClean="0">
                          <a:solidFill>
                            <a:schemeClr val="tx1"/>
                          </a:solidFill>
                          <a:latin typeface="+mn-ea"/>
                          <a:ea typeface="+mn-ea"/>
                        </a:rPr>
                        <a:t>※</a:t>
                      </a:r>
                      <a:r>
                        <a:rPr kumimoji="1" lang="ja-JP" altLang="en-US" sz="1200" b="1" u="none" dirty="0" smtClean="0">
                          <a:solidFill>
                            <a:schemeClr val="tx1"/>
                          </a:solidFill>
                          <a:latin typeface="+mn-ea"/>
                          <a:ea typeface="+mn-ea"/>
                        </a:rPr>
                        <a:t>特別区地域防災計画に位置付けることによって、</a:t>
                      </a:r>
                      <a:endParaRPr kumimoji="1" lang="en-US" altLang="ja-JP" sz="1200" b="1" u="none" dirty="0" smtClean="0">
                        <a:solidFill>
                          <a:schemeClr val="tx1"/>
                        </a:solidFill>
                        <a:latin typeface="+mn-ea"/>
                        <a:ea typeface="+mn-ea"/>
                      </a:endParaRPr>
                    </a:p>
                    <a:p>
                      <a:pPr algn="l">
                        <a:spcBef>
                          <a:spcPts val="100"/>
                        </a:spcBef>
                        <a:spcAft>
                          <a:spcPts val="300"/>
                        </a:spcAft>
                      </a:pPr>
                      <a:r>
                        <a:rPr kumimoji="1" lang="ja-JP" altLang="en-US" sz="1200" b="1" u="none" dirty="0" smtClean="0">
                          <a:solidFill>
                            <a:schemeClr val="tx1"/>
                          </a:solidFill>
                          <a:latin typeface="+mn-ea"/>
                          <a:ea typeface="+mn-ea"/>
                        </a:rPr>
                        <a:t>　　　</a:t>
                      </a:r>
                      <a:r>
                        <a:rPr kumimoji="1" lang="ja-JP" altLang="en-US" sz="1200" b="1" u="none" baseline="0" dirty="0" smtClean="0">
                          <a:solidFill>
                            <a:schemeClr val="tx1"/>
                          </a:solidFill>
                          <a:latin typeface="+mn-ea"/>
                          <a:ea typeface="+mn-ea"/>
                        </a:rPr>
                        <a:t> </a:t>
                      </a:r>
                      <a:r>
                        <a:rPr kumimoji="1" lang="ja-JP" altLang="en-US" sz="1200" b="1" u="none" dirty="0" smtClean="0">
                          <a:solidFill>
                            <a:schemeClr val="tx1"/>
                          </a:solidFill>
                          <a:latin typeface="+mn-ea"/>
                          <a:ea typeface="+mn-ea"/>
                        </a:rPr>
                        <a:t>各区役所に区災害対策本部を設置することも可能</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・被災現場の対応として、避難者の救助活動、被災者</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受入や避難誘導等の避難受入活動、被害状況の把</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握など、住民等の安全確保や支援を実施</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11" name="テキスト ボックス 10"/>
          <p:cNvSpPr txBox="1"/>
          <p:nvPr/>
        </p:nvSpPr>
        <p:spPr>
          <a:xfrm>
            <a:off x="56456" y="476672"/>
            <a:ext cx="5112568" cy="338554"/>
          </a:xfrm>
          <a:prstGeom prst="rect">
            <a:avLst/>
          </a:prstGeom>
          <a:noFill/>
          <a:ln>
            <a:noFill/>
          </a:ln>
        </p:spPr>
        <p:txBody>
          <a:bodyPr wrap="square" rtlCol="0" anchor="b" anchorCtr="0">
            <a:spAutoFit/>
          </a:bodyPr>
          <a:lstStyle/>
          <a:p>
            <a:pPr marL="0" lvl="2">
              <a:defRPr/>
            </a:pPr>
            <a:r>
              <a:rPr lang="ja-JP" altLang="en-US" sz="1600" b="1" dirty="0" smtClean="0">
                <a:latin typeface="Meiryo UI" pitchFamily="50" charset="-128"/>
                <a:ea typeface="Meiryo UI" pitchFamily="50" charset="-128"/>
                <a:cs typeface="Meiryo UI" pitchFamily="50" charset="-128"/>
              </a:rPr>
              <a:t>■区役所の災害対策（行政区⇒地域自治区）</a:t>
            </a:r>
            <a:endParaRPr lang="en-US" altLang="ja-JP" sz="1600" b="1" dirty="0" smtClean="0">
              <a:latin typeface="Meiryo UI" pitchFamily="50" charset="-128"/>
              <a:ea typeface="Meiryo UI" pitchFamily="50" charset="-128"/>
              <a:cs typeface="Meiryo UI" pitchFamily="50" charset="-128"/>
            </a:endParaRPr>
          </a:p>
        </p:txBody>
      </p:sp>
      <p:sp>
        <p:nvSpPr>
          <p:cNvPr id="12" name="テキスト ボックス 11"/>
          <p:cNvSpPr txBox="1"/>
          <p:nvPr/>
        </p:nvSpPr>
        <p:spPr>
          <a:xfrm>
            <a:off x="200472" y="5338083"/>
            <a:ext cx="8568952" cy="323165"/>
          </a:xfrm>
          <a:prstGeom prst="rect">
            <a:avLst/>
          </a:prstGeom>
          <a:noFill/>
          <a:ln>
            <a:noFill/>
          </a:ln>
        </p:spPr>
        <p:txBody>
          <a:bodyPr wrap="square" rtlCol="0" anchor="b" anchorCtr="0">
            <a:spAutoFit/>
          </a:bodyPr>
          <a:lstStyle/>
          <a:p>
            <a:pPr marL="0" lvl="2">
              <a:defRPr/>
            </a:pPr>
            <a:r>
              <a:rPr lang="ja-JP" altLang="en-US" sz="1500" dirty="0" smtClean="0">
                <a:latin typeface="Meiryo UI" pitchFamily="50" charset="-128"/>
                <a:ea typeface="Meiryo UI" pitchFamily="50" charset="-128"/>
                <a:cs typeface="Meiryo UI" pitchFamily="50" charset="-128"/>
              </a:rPr>
              <a:t>●大阪府は、災害</a:t>
            </a:r>
            <a:r>
              <a:rPr lang="ja-JP" altLang="en-US" sz="1500" dirty="0">
                <a:latin typeface="Meiryo UI" pitchFamily="50" charset="-128"/>
                <a:ea typeface="Meiryo UI" pitchFamily="50" charset="-128"/>
                <a:cs typeface="Meiryo UI" pitchFamily="50" charset="-128"/>
              </a:rPr>
              <a:t>対策基本法に基づき、</a:t>
            </a:r>
            <a:r>
              <a:rPr lang="ja-JP" altLang="en-US" sz="1500" dirty="0" smtClean="0">
                <a:latin typeface="Meiryo UI" pitchFamily="50" charset="-128"/>
                <a:ea typeface="Meiryo UI" pitchFamily="50" charset="-128"/>
                <a:cs typeface="Meiryo UI" pitchFamily="50" charset="-128"/>
              </a:rPr>
              <a:t>現行と同様に特別区を含む基礎自治体に対して支援等を実施</a:t>
            </a:r>
            <a:endParaRPr lang="en-US" altLang="ja-JP" sz="15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9478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1158" y="2244842"/>
            <a:ext cx="4060825" cy="432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 name="正方形/長方形 77"/>
          <p:cNvSpPr/>
          <p:nvPr/>
        </p:nvSpPr>
        <p:spPr>
          <a:xfrm>
            <a:off x="0" y="-658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災害対応にかかる職員の体制</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Text Box 23"/>
          <p:cNvSpPr txBox="1">
            <a:spLocks noChangeArrowheads="1"/>
          </p:cNvSpPr>
          <p:nvPr/>
        </p:nvSpPr>
        <p:spPr bwMode="auto">
          <a:xfrm>
            <a:off x="291545" y="610786"/>
            <a:ext cx="9468000" cy="1231316"/>
          </a:xfrm>
          <a:prstGeom prst="rect">
            <a:avLst/>
          </a:prstGeom>
          <a:solidFill>
            <a:schemeClr val="accent2">
              <a:lumMod val="40000"/>
              <a:lumOff val="60000"/>
            </a:schemeClr>
          </a:solidFill>
          <a:ln w="12700">
            <a:noFill/>
            <a:prstDash val="sysDash"/>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災害</a:t>
            </a:r>
            <a:r>
              <a:rPr lang="ja-JP" altLang="en-US" sz="1600" b="1" spc="-50" dirty="0">
                <a:solidFill>
                  <a:srgbClr val="000000"/>
                </a:solidFill>
                <a:latin typeface="Meiryo UI" pitchFamily="50" charset="-128"/>
                <a:ea typeface="Meiryo UI" pitchFamily="50" charset="-128"/>
                <a:cs typeface="Meiryo UI" pitchFamily="50" charset="-128"/>
              </a:rPr>
              <a:t>対策</a:t>
            </a:r>
            <a:r>
              <a:rPr lang="ja-JP" altLang="en-US" sz="1600" b="1" spc="-50" dirty="0" smtClean="0">
                <a:solidFill>
                  <a:srgbClr val="000000"/>
                </a:solidFill>
                <a:latin typeface="Meiryo UI" pitchFamily="50" charset="-128"/>
                <a:ea typeface="Meiryo UI" pitchFamily="50" charset="-128"/>
                <a:cs typeface="Meiryo UI" pitchFamily="50" charset="-128"/>
              </a:rPr>
              <a:t>について、４人の特別区長が各特別区域（人口約</a:t>
            </a:r>
            <a:r>
              <a:rPr lang="en-US" altLang="ja-JP" sz="1600" b="1" spc="-50" dirty="0" smtClean="0">
                <a:solidFill>
                  <a:srgbClr val="000000"/>
                </a:solidFill>
                <a:latin typeface="Meiryo UI" pitchFamily="50" charset="-128"/>
                <a:ea typeface="Meiryo UI" pitchFamily="50" charset="-128"/>
                <a:cs typeface="Meiryo UI" pitchFamily="50" charset="-128"/>
              </a:rPr>
              <a:t>60</a:t>
            </a:r>
            <a:r>
              <a:rPr lang="ja-JP" altLang="en-US" sz="1600" b="1" spc="-50" dirty="0" smtClean="0">
                <a:solidFill>
                  <a:srgbClr val="000000"/>
                </a:solidFill>
                <a:latin typeface="Meiryo UI" pitchFamily="50" charset="-128"/>
                <a:ea typeface="Meiryo UI" pitchFamily="50" charset="-128"/>
                <a:cs typeface="Meiryo UI" pitchFamily="50" charset="-128"/>
              </a:rPr>
              <a:t>～</a:t>
            </a:r>
            <a:r>
              <a:rPr lang="en-US" altLang="ja-JP" sz="1600" b="1" spc="-50" dirty="0" smtClean="0">
                <a:solidFill>
                  <a:srgbClr val="000000"/>
                </a:solidFill>
                <a:latin typeface="Meiryo UI" pitchFamily="50" charset="-128"/>
                <a:ea typeface="Meiryo UI" pitchFamily="50" charset="-128"/>
                <a:cs typeface="Meiryo UI" pitchFamily="50" charset="-128"/>
              </a:rPr>
              <a:t>75</a:t>
            </a:r>
            <a:r>
              <a:rPr lang="ja-JP" altLang="en-US" sz="1600" b="1" spc="-50" dirty="0" smtClean="0">
                <a:solidFill>
                  <a:srgbClr val="000000"/>
                </a:solidFill>
                <a:latin typeface="Meiryo UI" pitchFamily="50" charset="-128"/>
                <a:ea typeface="Meiryo UI" pitchFamily="50" charset="-128"/>
                <a:cs typeface="Meiryo UI" pitchFamily="50" charset="-128"/>
              </a:rPr>
              <a:t>万）において、より地域の実情に即した</a:t>
            </a:r>
            <a:endParaRPr lang="en-US" altLang="ja-JP" sz="1600" b="1" spc="-50" dirty="0" smtClean="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defRPr/>
            </a:pPr>
            <a:r>
              <a:rPr lang="ja-JP" altLang="en-US" sz="1600" b="1" spc="-50" dirty="0">
                <a:solidFill>
                  <a:srgbClr val="000000"/>
                </a:solidFill>
                <a:latin typeface="Meiryo UI" pitchFamily="50" charset="-128"/>
                <a:ea typeface="Meiryo UI" pitchFamily="50" charset="-128"/>
                <a:cs typeface="Meiryo UI" pitchFamily="50" charset="-128"/>
              </a:rPr>
              <a:t>　</a:t>
            </a:r>
            <a:r>
              <a:rPr lang="ja-JP" altLang="en-US" sz="1600" b="1" spc="-50" dirty="0" smtClean="0">
                <a:solidFill>
                  <a:srgbClr val="000000"/>
                </a:solidFill>
                <a:latin typeface="Meiryo UI" pitchFamily="50" charset="-128"/>
                <a:ea typeface="Meiryo UI" pitchFamily="50" charset="-128"/>
                <a:cs typeface="Meiryo UI" pitchFamily="50" charset="-128"/>
              </a:rPr>
              <a:t>　対応を実施　　</a:t>
            </a:r>
            <a:r>
              <a:rPr lang="en-US" altLang="ja-JP" sz="1600" b="1" spc="-50"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←現大阪市では一人の市長の下で市全域（約</a:t>
            </a:r>
            <a:r>
              <a:rPr lang="en-US" altLang="ja-JP" sz="1600" b="1" spc="-50" dirty="0" smtClean="0">
                <a:solidFill>
                  <a:srgbClr val="000000"/>
                </a:solidFill>
                <a:latin typeface="Meiryo UI" pitchFamily="50" charset="-128"/>
                <a:ea typeface="Meiryo UI" pitchFamily="50" charset="-128"/>
                <a:cs typeface="Meiryo UI" pitchFamily="50" charset="-128"/>
              </a:rPr>
              <a:t>270</a:t>
            </a:r>
            <a:r>
              <a:rPr lang="ja-JP" altLang="en-US" sz="1600" b="1" spc="-50" dirty="0" smtClean="0">
                <a:solidFill>
                  <a:srgbClr val="000000"/>
                </a:solidFill>
                <a:latin typeface="Meiryo UI" pitchFamily="50" charset="-128"/>
                <a:ea typeface="Meiryo UI" pitchFamily="50" charset="-128"/>
                <a:cs typeface="Meiryo UI" pitchFamily="50" charset="-128"/>
              </a:rPr>
              <a:t>万）に対応</a:t>
            </a:r>
            <a:r>
              <a:rPr lang="en-US" altLang="ja-JP" sz="1600" b="1" spc="-50" dirty="0" smtClean="0">
                <a:solidFill>
                  <a:srgbClr val="000000"/>
                </a:solidFill>
                <a:latin typeface="Meiryo UI" pitchFamily="50" charset="-128"/>
                <a:ea typeface="Meiryo UI" pitchFamily="50" charset="-128"/>
                <a:cs typeface="Meiryo UI" pitchFamily="50" charset="-128"/>
              </a:rPr>
              <a:t>]</a:t>
            </a:r>
            <a:endParaRPr lang="en-US" altLang="ja-JP" sz="1600" b="1" spc="-50" dirty="0">
              <a:solidFill>
                <a:srgbClr val="000000"/>
              </a:solidFill>
              <a:latin typeface="Meiryo UI" pitchFamily="50" charset="-128"/>
              <a:ea typeface="Meiryo UI" pitchFamily="50" charset="-128"/>
              <a:cs typeface="Meiryo UI" pitchFamily="50" charset="-128"/>
            </a:endParaRPr>
          </a:p>
          <a:p>
            <a:pPr>
              <a:spcBef>
                <a:spcPts val="600"/>
              </a:spcBef>
              <a:buNone/>
              <a:defRPr/>
            </a:pPr>
            <a:r>
              <a:rPr lang="ja-JP" altLang="en-US" sz="2000" b="1" spc="-50"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その際、職員の配置先</a:t>
            </a:r>
            <a:r>
              <a:rPr lang="ja-JP" altLang="en-US" sz="1600" b="1" spc="-50" dirty="0">
                <a:solidFill>
                  <a:srgbClr val="000000"/>
                </a:solidFill>
                <a:latin typeface="Meiryo UI" pitchFamily="50" charset="-128"/>
                <a:ea typeface="Meiryo UI" pitchFamily="50" charset="-128"/>
                <a:cs typeface="Meiryo UI" pitchFamily="50" charset="-128"/>
              </a:rPr>
              <a:t>が区域の内・外に関わらず、特別区地域防災計画に定められた役割に基づき</a:t>
            </a:r>
            <a:r>
              <a:rPr lang="ja-JP" altLang="en-US" sz="1600" b="1" spc="-50" dirty="0" smtClean="0">
                <a:solidFill>
                  <a:srgbClr val="000000"/>
                </a:solidFill>
                <a:latin typeface="Meiryo UI" pitchFamily="50" charset="-128"/>
                <a:ea typeface="Meiryo UI" pitchFamily="50" charset="-128"/>
                <a:cs typeface="Meiryo UI" pitchFamily="50" charset="-128"/>
              </a:rPr>
              <a:t>取り組む</a:t>
            </a:r>
            <a:endParaRPr lang="en-US" altLang="ja-JP" sz="2000" b="1" spc="-50" dirty="0" smtClean="0">
              <a:solidFill>
                <a:srgbClr val="000000"/>
              </a:solidFill>
              <a:latin typeface="Meiryo UI" pitchFamily="50" charset="-128"/>
              <a:ea typeface="Meiryo UI" pitchFamily="50" charset="-128"/>
              <a:cs typeface="Meiryo UI" pitchFamily="50" charset="-128"/>
            </a:endParaRPr>
          </a:p>
        </p:txBody>
      </p:sp>
      <p:sp>
        <p:nvSpPr>
          <p:cNvPr id="73" name="円/楕円 72"/>
          <p:cNvSpPr>
            <a:spLocks noChangeAspect="1" noChangeArrowheads="1"/>
          </p:cNvSpPr>
          <p:nvPr/>
        </p:nvSpPr>
        <p:spPr bwMode="auto">
          <a:xfrm>
            <a:off x="6716964" y="3956978"/>
            <a:ext cx="106312" cy="112069"/>
          </a:xfrm>
          <a:prstGeom prst="ellipse">
            <a:avLst/>
          </a:prstGeom>
          <a:solidFill>
            <a:schemeClr val="tx1"/>
          </a:solid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77" name="Text Box 23"/>
          <p:cNvSpPr txBox="1">
            <a:spLocks noChangeArrowheads="1"/>
          </p:cNvSpPr>
          <p:nvPr/>
        </p:nvSpPr>
        <p:spPr bwMode="auto">
          <a:xfrm>
            <a:off x="4761523" y="2382729"/>
            <a:ext cx="2198435" cy="391131"/>
          </a:xfrm>
          <a:prstGeom prst="rect">
            <a:avLst/>
          </a:prstGeom>
          <a:noFill/>
          <a:ln>
            <a:noFill/>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en-US" altLang="ja-JP" sz="1050" dirty="0" smtClean="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職員数には、技能労務職を含む</a:t>
            </a:r>
            <a:endParaRPr lang="ja-JP" altLang="en-US" sz="1200" dirty="0">
              <a:latin typeface="Meiryo UI" pitchFamily="50" charset="-128"/>
              <a:ea typeface="Meiryo UI" pitchFamily="50" charset="-128"/>
              <a:cs typeface="Meiryo UI" pitchFamily="50" charset="-128"/>
            </a:endParaRPr>
          </a:p>
        </p:txBody>
      </p:sp>
      <p:sp>
        <p:nvSpPr>
          <p:cNvPr id="89" name="Text Box 32"/>
          <p:cNvSpPr txBox="1">
            <a:spLocks noChangeArrowheads="1"/>
          </p:cNvSpPr>
          <p:nvPr/>
        </p:nvSpPr>
        <p:spPr bwMode="auto">
          <a:xfrm>
            <a:off x="7444348" y="3254137"/>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北　　　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2,790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p:txBody>
      </p:sp>
      <p:sp>
        <p:nvSpPr>
          <p:cNvPr id="90" name="Text Box 32"/>
          <p:cNvSpPr txBox="1">
            <a:spLocks noChangeArrowheads="1"/>
          </p:cNvSpPr>
          <p:nvPr/>
        </p:nvSpPr>
        <p:spPr bwMode="auto">
          <a:xfrm>
            <a:off x="5113949" y="5584811"/>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中　央　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3,110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p:txBody>
      </p:sp>
      <p:sp>
        <p:nvSpPr>
          <p:cNvPr id="91" name="Text Box 32"/>
          <p:cNvSpPr txBox="1">
            <a:spLocks noChangeArrowheads="1"/>
          </p:cNvSpPr>
          <p:nvPr/>
        </p:nvSpPr>
        <p:spPr bwMode="auto">
          <a:xfrm>
            <a:off x="7361672" y="5690729"/>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天王寺区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2,620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900" b="1" dirty="0" smtClean="0">
                <a:solidFill>
                  <a:srgbClr val="000000"/>
                </a:solidFill>
                <a:latin typeface="Meiryo UI" pitchFamily="50" charset="-128"/>
                <a:ea typeface="Meiryo UI" pitchFamily="50" charset="-128"/>
                <a:cs typeface="Meiryo UI" pitchFamily="50" charset="-128"/>
              </a:rPr>
              <a:t> (</a:t>
            </a:r>
            <a:r>
              <a:rPr lang="ja-JP" altLang="en-US" sz="900" b="1" dirty="0" smtClean="0">
                <a:solidFill>
                  <a:srgbClr val="000000"/>
                </a:solidFill>
                <a:latin typeface="Meiryo UI" pitchFamily="50" charset="-128"/>
                <a:ea typeface="Meiryo UI" pitchFamily="50" charset="-128"/>
                <a:cs typeface="Meiryo UI" pitchFamily="50" charset="-128"/>
              </a:rPr>
              <a:t>うち区域内</a:t>
            </a:r>
            <a:r>
              <a:rPr lang="en-US" altLang="ja-JP" sz="900" b="1" dirty="0" smtClean="0">
                <a:solidFill>
                  <a:srgbClr val="000000"/>
                </a:solidFill>
                <a:latin typeface="Meiryo UI" pitchFamily="50" charset="-128"/>
                <a:ea typeface="Meiryo UI" pitchFamily="50" charset="-128"/>
                <a:cs typeface="Meiryo UI" pitchFamily="50" charset="-128"/>
              </a:rPr>
              <a:t>2,037</a:t>
            </a:r>
            <a:r>
              <a:rPr lang="ja-JP" altLang="en-US" sz="900" b="1" dirty="0" smtClean="0">
                <a:solidFill>
                  <a:srgbClr val="000000"/>
                </a:solidFill>
                <a:latin typeface="Meiryo UI" pitchFamily="50" charset="-128"/>
                <a:ea typeface="Meiryo UI" pitchFamily="50" charset="-128"/>
                <a:cs typeface="Meiryo UI" pitchFamily="50" charset="-128"/>
              </a:rPr>
              <a:t>人）</a:t>
            </a:r>
            <a:endParaRPr lang="ja-JP" altLang="en-US" sz="1050" b="1" dirty="0">
              <a:latin typeface="Meiryo UI" pitchFamily="50" charset="-128"/>
              <a:ea typeface="Meiryo UI" pitchFamily="50" charset="-128"/>
              <a:cs typeface="Meiryo UI" pitchFamily="50" charset="-128"/>
            </a:endParaRPr>
          </a:p>
        </p:txBody>
      </p:sp>
      <p:sp>
        <p:nvSpPr>
          <p:cNvPr id="3" name="テキスト ボックス 2"/>
          <p:cNvSpPr txBox="1"/>
          <p:nvPr/>
        </p:nvSpPr>
        <p:spPr>
          <a:xfrm>
            <a:off x="376298" y="2382729"/>
            <a:ext cx="4373266" cy="4301554"/>
          </a:xfrm>
          <a:prstGeom prst="rect">
            <a:avLst/>
          </a:prstGeom>
          <a:noFill/>
        </p:spPr>
        <p:txBody>
          <a:bodyPr wrap="square" rtlCol="0">
            <a:noAutofit/>
          </a:bodyPr>
          <a:lstStyle/>
          <a:p>
            <a:r>
              <a:rPr lang="en-US" altLang="ja-JP" b="1" dirty="0" smtClean="0"/>
              <a:t>《</a:t>
            </a:r>
            <a:r>
              <a:rPr lang="ja-JP" altLang="en-US" b="1" dirty="0" smtClean="0"/>
              <a:t>平　時</a:t>
            </a:r>
            <a:r>
              <a:rPr lang="en-US" altLang="ja-JP" b="1" dirty="0" smtClean="0"/>
              <a:t>》</a:t>
            </a:r>
          </a:p>
          <a:p>
            <a:pPr>
              <a:lnSpc>
                <a:spcPts val="2200"/>
              </a:lnSpc>
            </a:pPr>
            <a:r>
              <a:rPr lang="ja-JP" altLang="en-US" dirty="0"/>
              <a:t>　</a:t>
            </a:r>
            <a:r>
              <a:rPr lang="ja-JP" altLang="en-US" sz="1600" dirty="0" smtClean="0">
                <a:latin typeface="Meiryo UI" panose="020B0604030504040204" pitchFamily="50" charset="-128"/>
                <a:ea typeface="Meiryo UI" panose="020B0604030504040204" pitchFamily="50" charset="-128"/>
              </a:rPr>
              <a:t>・本庁は危機管理室を中心に、区役所は</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総務・地域活動支援部門を中心</a:t>
            </a:r>
            <a:r>
              <a:rPr lang="ja-JP" altLang="en-US" sz="1600" dirty="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、本庁</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rPr>
              <a:t>区役所</a:t>
            </a:r>
            <a:r>
              <a:rPr lang="ja-JP" altLang="en-US" sz="1600" dirty="0" smtClean="0">
                <a:latin typeface="Meiryo UI" panose="020B0604030504040204" pitchFamily="50" charset="-128"/>
                <a:ea typeface="Meiryo UI" panose="020B0604030504040204" pitchFamily="50" charset="-128"/>
              </a:rPr>
              <a:t>が連携しつつ対策を進める</a:t>
            </a:r>
            <a:endParaRPr kumimoji="1" lang="en-US" altLang="ja-JP" sz="1600" dirty="0">
              <a:latin typeface="Meiryo UI" panose="020B0604030504040204" pitchFamily="50" charset="-128"/>
              <a:ea typeface="Meiryo UI" panose="020B0604030504040204" pitchFamily="50" charset="-128"/>
            </a:endParaRPr>
          </a:p>
          <a:p>
            <a:pPr>
              <a:spcBef>
                <a:spcPts val="3000"/>
              </a:spcBef>
            </a:pPr>
            <a:r>
              <a:rPr lang="en-US" altLang="ja-JP" b="1" dirty="0" smtClean="0"/>
              <a:t>《</a:t>
            </a:r>
            <a:r>
              <a:rPr lang="ja-JP" altLang="en-US" b="1" dirty="0" smtClean="0"/>
              <a:t>災害時</a:t>
            </a:r>
            <a:r>
              <a:rPr lang="en-US" altLang="ja-JP" b="1" dirty="0" smtClean="0"/>
              <a:t>》</a:t>
            </a:r>
          </a:p>
          <a:p>
            <a:pPr>
              <a:lnSpc>
                <a:spcPts val="2200"/>
              </a:lnSpc>
            </a:pPr>
            <a:r>
              <a:rPr kumimoji="1" lang="ja-JP" altLang="en-US" sz="1600" b="1"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・全職員が総力を挙げて対応することが基本</a:t>
            </a:r>
            <a:endParaRPr kumimoji="1" lang="en-US" altLang="ja-JP" sz="1600" dirty="0" smtClean="0">
              <a:latin typeface="Meiryo UI" panose="020B0604030504040204" pitchFamily="50" charset="-128"/>
              <a:ea typeface="Meiryo UI" panose="020B0604030504040204" pitchFamily="50" charset="-128"/>
            </a:endParaRPr>
          </a:p>
          <a:p>
            <a:pPr>
              <a:lnSpc>
                <a:spcPts val="2200"/>
              </a:lnSpc>
              <a:spcAft>
                <a:spcPts val="300"/>
              </a:spcAft>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（区域内の職員だけで対応する訳ではな</a:t>
            </a:r>
            <a:r>
              <a:rPr lang="ja-JP" altLang="en-US" sz="1600" dirty="0">
                <a:latin typeface="Meiryo UI" panose="020B0604030504040204" pitchFamily="50" charset="-128"/>
                <a:ea typeface="Meiryo UI" panose="020B0604030504040204" pitchFamily="50" charset="-128"/>
              </a:rPr>
              <a:t>い</a:t>
            </a:r>
            <a:r>
              <a:rPr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2200"/>
              </a:lnSpc>
              <a:spcBef>
                <a:spcPts val="100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・被災状況に応じて柔軟に体制を組む必要</a:t>
            </a:r>
            <a:r>
              <a:rPr kumimoji="1" lang="ja-JP" altLang="en-US" sz="1600" dirty="0" smtClean="0">
                <a:latin typeface="Meiryo UI" panose="020B0604030504040204" pitchFamily="50" charset="-128"/>
                <a:ea typeface="Meiryo UI" panose="020B0604030504040204" pitchFamily="50" charset="-128"/>
              </a:rPr>
              <a:t>が</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あるのは現行と同様</a:t>
            </a:r>
            <a:endParaRPr kumimoji="1" lang="en-US" altLang="ja-JP" sz="1600" dirty="0">
              <a:latin typeface="Meiryo UI" panose="020B0604030504040204" pitchFamily="50" charset="-128"/>
              <a:ea typeface="Meiryo UI" panose="020B0604030504040204" pitchFamily="50" charset="-128"/>
            </a:endParaRPr>
          </a:p>
          <a:p>
            <a:pPr>
              <a:lnSpc>
                <a:spcPts val="2200"/>
              </a:lnSpc>
              <a:spcBef>
                <a:spcPts val="1000"/>
              </a:spcBef>
            </a:pPr>
            <a:r>
              <a:rPr lang="ja-JP" altLang="en-US" sz="1600" dirty="0">
                <a:latin typeface="Meiryo UI" panose="020B0604030504040204" pitchFamily="50" charset="-128"/>
                <a:ea typeface="Meiryo UI" panose="020B0604030504040204" pitchFamily="50" charset="-128"/>
              </a:rPr>
              <a:t>　・閉庁時に発災した</a:t>
            </a:r>
            <a:r>
              <a:rPr lang="ja-JP" altLang="en-US" sz="1600" dirty="0" smtClean="0">
                <a:latin typeface="Meiryo UI" panose="020B0604030504040204" pitchFamily="50" charset="-128"/>
                <a:ea typeface="Meiryo UI" panose="020B0604030504040204" pitchFamily="50" charset="-128"/>
              </a:rPr>
              <a:t>場合は、予め定められた</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参集先で対応</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（区域外の配置職員も区域内へ</a:t>
            </a:r>
            <a:r>
              <a:rPr lang="ja-JP" altLang="en-US" sz="1600" dirty="0">
                <a:latin typeface="Meiryo UI" panose="020B0604030504040204" pitchFamily="50" charset="-128"/>
                <a:ea typeface="Meiryo UI" panose="020B0604030504040204" pitchFamily="50" charset="-128"/>
              </a:rPr>
              <a:t>参集</a:t>
            </a:r>
            <a:r>
              <a:rPr lang="ja-JP" altLang="en-US" sz="1600" dirty="0" smtClean="0">
                <a:latin typeface="Meiryo UI" panose="020B0604030504040204" pitchFamily="50" charset="-128"/>
                <a:ea typeface="Meiryo UI" panose="020B0604030504040204" pitchFamily="50" charset="-128"/>
              </a:rPr>
              <a:t>など）</a:t>
            </a:r>
            <a:endParaRPr lang="en-US" altLang="ja-JP" sz="1600"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kumimoji="1" lang="en-US" altLang="ja-JP" sz="1600" b="1"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331381" y="1988840"/>
            <a:ext cx="9432000" cy="46954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stCxn id="73" idx="5"/>
            <a:endCxn id="6" idx="1"/>
          </p:cNvCxnSpPr>
          <p:nvPr/>
        </p:nvCxnSpPr>
        <p:spPr>
          <a:xfrm>
            <a:off x="6807707" y="4052635"/>
            <a:ext cx="1294343" cy="78158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4792076" y="2092558"/>
            <a:ext cx="1978870" cy="3637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各</a:t>
            </a:r>
            <a:r>
              <a:rPr lang="ja-JP" altLang="en-US" sz="1400" dirty="0"/>
              <a:t>特別区</a:t>
            </a:r>
            <a:r>
              <a:rPr lang="ja-JP" altLang="en-US" sz="1400" dirty="0" smtClean="0"/>
              <a:t>の職員数</a:t>
            </a:r>
            <a:endParaRPr kumimoji="1" lang="ja-JP" altLang="en-US" sz="1400" dirty="0"/>
          </a:p>
        </p:txBody>
      </p:sp>
      <p:sp>
        <p:nvSpPr>
          <p:cNvPr id="6" name="角丸四角形 5"/>
          <p:cNvSpPr/>
          <p:nvPr/>
        </p:nvSpPr>
        <p:spPr>
          <a:xfrm>
            <a:off x="8102050" y="4456215"/>
            <a:ext cx="1476000" cy="756000"/>
          </a:xfrm>
          <a:prstGeom prst="round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ja-JP" altLang="en-US" sz="1100" b="1" spc="-100" dirty="0">
                <a:solidFill>
                  <a:schemeClr val="tx1"/>
                </a:solidFill>
              </a:rPr>
              <a:t>　</a:t>
            </a:r>
            <a:r>
              <a:rPr kumimoji="1" lang="ja-JP" altLang="en-US" sz="1100" b="1" spc="-100" dirty="0" smtClean="0">
                <a:solidFill>
                  <a:schemeClr val="tx1"/>
                </a:solidFill>
              </a:rPr>
              <a:t>現大阪市本庁舎</a:t>
            </a:r>
            <a:endParaRPr kumimoji="1" lang="en-US" altLang="ja-JP" sz="1100" b="1" spc="-100" dirty="0" smtClean="0">
              <a:solidFill>
                <a:schemeClr val="tx1"/>
              </a:solidFill>
            </a:endParaRPr>
          </a:p>
          <a:p>
            <a:pPr algn="ctr"/>
            <a:r>
              <a:rPr kumimoji="1" lang="ja-JP" altLang="en-US" sz="1100" b="1" spc="-100" dirty="0" smtClean="0">
                <a:solidFill>
                  <a:schemeClr val="tx1"/>
                </a:solidFill>
              </a:rPr>
              <a:t>（中之島庁舎）への配置</a:t>
            </a:r>
            <a:endParaRPr kumimoji="1" lang="en-US" altLang="ja-JP" sz="1100" b="1" spc="-100" dirty="0" smtClean="0">
              <a:solidFill>
                <a:schemeClr val="tx1"/>
              </a:solidFill>
            </a:endParaRPr>
          </a:p>
          <a:p>
            <a:r>
              <a:rPr lang="ja-JP" altLang="en-US" sz="1100" dirty="0" smtClean="0">
                <a:solidFill>
                  <a:schemeClr val="tx1"/>
                </a:solidFill>
              </a:rPr>
              <a:t>　　・</a:t>
            </a:r>
            <a:r>
              <a:rPr lang="ja-JP" altLang="en-US" sz="1100" spc="550" dirty="0" smtClean="0">
                <a:solidFill>
                  <a:schemeClr val="tx1"/>
                </a:solidFill>
              </a:rPr>
              <a:t>淀川</a:t>
            </a:r>
            <a:r>
              <a:rPr lang="ja-JP" altLang="en-US" sz="1100" dirty="0" smtClean="0">
                <a:solidFill>
                  <a:schemeClr val="tx1"/>
                </a:solidFill>
              </a:rPr>
              <a:t>区</a:t>
            </a:r>
            <a:r>
              <a:rPr lang="ja-JP" altLang="en-US" sz="1100" dirty="0" smtClean="0">
                <a:solidFill>
                  <a:schemeClr val="tx1"/>
                </a:solidFill>
                <a:sym typeface="Wingdings" panose="05000000000000000000" pitchFamily="2" charset="2"/>
              </a:rPr>
              <a:t>：</a:t>
            </a:r>
            <a:r>
              <a:rPr lang="en-US" altLang="ja-JP" sz="1100" dirty="0" smtClean="0">
                <a:solidFill>
                  <a:schemeClr val="tx1"/>
                </a:solidFill>
              </a:rPr>
              <a:t>878</a:t>
            </a:r>
            <a:r>
              <a:rPr lang="ja-JP" altLang="en-US" sz="1100" dirty="0" smtClean="0">
                <a:solidFill>
                  <a:schemeClr val="tx1"/>
                </a:solidFill>
              </a:rPr>
              <a:t>人</a:t>
            </a:r>
            <a:endParaRPr lang="en-US" altLang="ja-JP" sz="1100" dirty="0" smtClean="0">
              <a:solidFill>
                <a:schemeClr val="tx1"/>
              </a:solidFill>
            </a:endParaRPr>
          </a:p>
          <a:p>
            <a:r>
              <a:rPr kumimoji="1" lang="ja-JP" altLang="en-US" sz="1100" dirty="0" smtClean="0">
                <a:solidFill>
                  <a:schemeClr val="tx1"/>
                </a:solidFill>
              </a:rPr>
              <a:t>　　・天王寺区</a:t>
            </a:r>
            <a:r>
              <a:rPr lang="ja-JP" altLang="en-US" sz="1100" dirty="0" smtClean="0">
                <a:solidFill>
                  <a:schemeClr val="tx1"/>
                </a:solidFill>
                <a:sym typeface="Wingdings" panose="05000000000000000000" pitchFamily="2" charset="2"/>
              </a:rPr>
              <a:t>：</a:t>
            </a:r>
            <a:r>
              <a:rPr kumimoji="1" lang="en-US" altLang="ja-JP" sz="1100" dirty="0" smtClean="0">
                <a:solidFill>
                  <a:schemeClr val="tx1"/>
                </a:solidFill>
              </a:rPr>
              <a:t>583</a:t>
            </a:r>
            <a:r>
              <a:rPr kumimoji="1" lang="ja-JP" altLang="en-US" sz="1100" dirty="0" smtClean="0">
                <a:solidFill>
                  <a:schemeClr val="tx1"/>
                </a:solidFill>
              </a:rPr>
              <a:t>人</a:t>
            </a:r>
            <a:endParaRPr kumimoji="1" lang="ja-JP" altLang="en-US" sz="1100" dirty="0">
              <a:solidFill>
                <a:schemeClr val="tx1"/>
              </a:solidFill>
            </a:endParaRPr>
          </a:p>
        </p:txBody>
      </p:sp>
      <p:sp>
        <p:nvSpPr>
          <p:cNvPr id="58" name="正方形/長方形 57"/>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en-US" altLang="ja-JP" sz="1100" b="1" dirty="0" smtClean="0">
                <a:solidFill>
                  <a:srgbClr val="000000"/>
                </a:solidFill>
                <a:latin typeface="Meiryo UI" pitchFamily="50" charset="-128"/>
                <a:ea typeface="Meiryo UI" pitchFamily="50" charset="-128"/>
                <a:cs typeface="Meiryo UI" pitchFamily="50" charset="-128"/>
              </a:rPr>
              <a:t>3</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2388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 name="タイトル 1"/>
          <p:cNvSpPr txBox="1">
            <a:spLocks/>
          </p:cNvSpPr>
          <p:nvPr/>
        </p:nvSpPr>
        <p:spPr>
          <a:xfrm>
            <a:off x="273352" y="2564904"/>
            <a:ext cx="9308814" cy="1165721"/>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a:latin typeface="ＭＳ Ｐゴシック" pitchFamily="50" charset="-128"/>
                <a:ea typeface="Meiryo UI" pitchFamily="50" charset="-128"/>
                <a:cs typeface="Meiryo UI" pitchFamily="50" charset="-128"/>
              </a:rPr>
              <a:t>参考</a:t>
            </a:r>
            <a:r>
              <a:rPr lang="ja-JP" altLang="en-US" sz="2800" b="1" dirty="0" smtClean="0">
                <a:latin typeface="ＭＳ Ｐゴシック" pitchFamily="50" charset="-128"/>
                <a:ea typeface="Meiryo UI" pitchFamily="50" charset="-128"/>
                <a:cs typeface="Meiryo UI" pitchFamily="50" charset="-128"/>
              </a:rPr>
              <a:t>資料</a:t>
            </a:r>
            <a:endParaRPr lang="en-US" altLang="ja-JP" sz="2800" b="1" dirty="0" smtClean="0">
              <a:latin typeface="ＭＳ Ｐゴシック" pitchFamily="50" charset="-128"/>
              <a:ea typeface="Meiryo UI" pitchFamily="50" charset="-128"/>
              <a:cs typeface="Meiryo UI" pitchFamily="50" charset="-128"/>
            </a:endParaRPr>
          </a:p>
          <a:p>
            <a:pPr>
              <a:defRPr/>
            </a:pPr>
            <a:r>
              <a:rPr lang="ja-JP" altLang="en-US" sz="2400" b="1" dirty="0">
                <a:latin typeface="ＭＳ Ｐゴシック" pitchFamily="50" charset="-128"/>
                <a:ea typeface="Meiryo UI" pitchFamily="50" charset="-128"/>
                <a:cs typeface="Meiryo UI" pitchFamily="50" charset="-128"/>
              </a:rPr>
              <a:t>（区役所庁舎に配置される</a:t>
            </a:r>
            <a:r>
              <a:rPr lang="ja-JP" altLang="en-US" sz="2400" b="1" dirty="0" smtClean="0">
                <a:latin typeface="ＭＳ Ｐゴシック" pitchFamily="50" charset="-128"/>
                <a:ea typeface="Meiryo UI" pitchFamily="50" charset="-128"/>
                <a:cs typeface="Meiryo UI" pitchFamily="50" charset="-128"/>
              </a:rPr>
              <a:t>職員数）</a:t>
            </a:r>
            <a:endParaRPr lang="ja-JP" altLang="en-US" sz="2400" b="1" dirty="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186421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805300" y="4365104"/>
            <a:ext cx="8461660" cy="1770637"/>
          </a:xfrm>
          <a:prstGeom prst="rect">
            <a:avLst/>
          </a:prstGeom>
          <a:ln w="9525">
            <a:solidFill>
              <a:schemeClr val="tx1">
                <a:alpha val="87000"/>
              </a:schemeClr>
            </a:solidFill>
            <a:prstDash val="sysDash"/>
          </a:ln>
        </p:spPr>
        <p:style>
          <a:lnRef idx="2">
            <a:schemeClr val="accent6"/>
          </a:lnRef>
          <a:fillRef idx="1">
            <a:schemeClr val="lt1"/>
          </a:fillRef>
          <a:effectRef idx="0">
            <a:schemeClr val="accent6"/>
          </a:effectRef>
          <a:fontRef idx="minor">
            <a:schemeClr val="dk1"/>
          </a:fontRef>
        </p:style>
        <p:txBody>
          <a:bodyPr lIns="72000" anchor="ctr" anchorCtr="0"/>
          <a:lstStyle/>
          <a:p>
            <a:pPr>
              <a:spcBef>
                <a:spcPts val="600"/>
              </a:spcBef>
              <a:spcAft>
                <a:spcPts val="300"/>
              </a:spcAft>
              <a:defRPr/>
            </a:pPr>
            <a:r>
              <a:rPr lang="ja-JP" altLang="en-US" sz="1300" b="1" dirty="0" smtClean="0">
                <a:latin typeface="Meiryo UI" panose="020B0604030504040204" pitchFamily="50" charset="-128"/>
                <a:ea typeface="Meiryo UI" panose="020B0604030504040204" pitchFamily="50" charset="-128"/>
              </a:rPr>
              <a:t>＜庁舎コスト試算上の考え方＞</a:t>
            </a:r>
            <a:endParaRPr lang="en-US" altLang="ja-JP" sz="1300" b="1" dirty="0" smtClean="0">
              <a:latin typeface="Meiryo UI" panose="020B0604030504040204" pitchFamily="50" charset="-128"/>
              <a:ea typeface="Meiryo UI" panose="020B0604030504040204" pitchFamily="50" charset="-128"/>
            </a:endParaRPr>
          </a:p>
          <a:p>
            <a:pPr>
              <a:spcAft>
                <a:spcPts val="600"/>
              </a:spcAft>
              <a:defRPr/>
            </a:pPr>
            <a:r>
              <a:rPr lang="ja-JP" altLang="en-US" sz="1300" b="1" dirty="0">
                <a:latin typeface="Meiryo UI" panose="020B0604030504040204" pitchFamily="50" charset="-128"/>
                <a:ea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rPr>
              <a:t>　</a:t>
            </a:r>
            <a:r>
              <a:rPr lang="ja-JP" altLang="en-US" sz="1300" dirty="0">
                <a:latin typeface="Meiryo UI" pitchFamily="50" charset="-128"/>
                <a:ea typeface="Meiryo UI" pitchFamily="50" charset="-128"/>
                <a:cs typeface="Meiryo UI" pitchFamily="50" charset="-128"/>
              </a:rPr>
              <a:t>○各区域内の既存庁舎を最大限</a:t>
            </a:r>
            <a:r>
              <a:rPr lang="ja-JP" altLang="en-US" sz="1300" dirty="0" smtClean="0">
                <a:latin typeface="Meiryo UI" pitchFamily="50" charset="-128"/>
                <a:ea typeface="Meiryo UI" pitchFamily="50" charset="-128"/>
                <a:cs typeface="Meiryo UI" pitchFamily="50" charset="-128"/>
              </a:rPr>
              <a:t>活用</a:t>
            </a:r>
            <a:endParaRPr lang="en-US" altLang="ja-JP" sz="1300" b="1" dirty="0" smtClean="0">
              <a:latin typeface="Meiryo UI" panose="020B0604030504040204" pitchFamily="50" charset="-128"/>
              <a:ea typeface="Meiryo UI" panose="020B0604030504040204" pitchFamily="50" charset="-128"/>
            </a:endParaRPr>
          </a:p>
          <a:p>
            <a:pPr>
              <a:spcAft>
                <a:spcPts val="600"/>
              </a:spcAft>
              <a:defRPr/>
            </a:pPr>
            <a:r>
              <a:rPr lang="ja-JP" altLang="en-US" sz="1300" dirty="0" smtClean="0">
                <a:latin typeface="Meiryo UI" panose="020B0604030504040204" pitchFamily="50" charset="-128"/>
                <a:ea typeface="Meiryo UI" panose="020B0604030504040204" pitchFamily="50" charset="-128"/>
              </a:rPr>
              <a:t>　　○職員</a:t>
            </a:r>
            <a:r>
              <a:rPr lang="ja-JP" altLang="en-US" sz="1300" dirty="0">
                <a:latin typeface="Meiryo UI" panose="020B0604030504040204" pitchFamily="50" charset="-128"/>
                <a:ea typeface="Meiryo UI" panose="020B0604030504040204" pitchFamily="50" charset="-128"/>
              </a:rPr>
              <a:t>一人当たりの必要執務室</a:t>
            </a:r>
            <a:r>
              <a:rPr lang="ja-JP" altLang="en-US" sz="1300" dirty="0" smtClean="0">
                <a:latin typeface="Meiryo UI" panose="020B0604030504040204" pitchFamily="50" charset="-128"/>
                <a:ea typeface="Meiryo UI" panose="020B0604030504040204" pitchFamily="50" charset="-128"/>
              </a:rPr>
              <a:t>面積（</a:t>
            </a:r>
            <a:r>
              <a:rPr lang="ja-JP" altLang="en-US" sz="1300" dirty="0">
                <a:latin typeface="Meiryo UI" pitchFamily="50" charset="-128"/>
                <a:ea typeface="Meiryo UI" pitchFamily="50" charset="-128"/>
                <a:cs typeface="Meiryo UI" pitchFamily="50" charset="-128"/>
              </a:rPr>
              <a:t>職員数には、技能労務</a:t>
            </a:r>
            <a:r>
              <a:rPr lang="ja-JP" altLang="en-US" sz="1300" dirty="0" smtClean="0">
                <a:latin typeface="Meiryo UI" pitchFamily="50" charset="-128"/>
                <a:ea typeface="Meiryo UI" pitchFamily="50" charset="-128"/>
                <a:cs typeface="Meiryo UI" pitchFamily="50" charset="-128"/>
              </a:rPr>
              <a:t>職を</a:t>
            </a:r>
            <a:r>
              <a:rPr lang="ja-JP" altLang="en-US" sz="1300" dirty="0">
                <a:latin typeface="Meiryo UI" pitchFamily="50" charset="-128"/>
                <a:ea typeface="Meiryo UI" pitchFamily="50" charset="-128"/>
                <a:cs typeface="Meiryo UI" pitchFamily="50" charset="-128"/>
              </a:rPr>
              <a:t>含む</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pPr eaLnBrk="1" hangingPunct="1">
              <a:lnSpc>
                <a:spcPts val="1200"/>
              </a:lnSpc>
              <a:spcAft>
                <a:spcPts val="300"/>
              </a:spcAft>
              <a:defRPr/>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・本庁  ⇒  </a:t>
            </a:r>
            <a:r>
              <a:rPr lang="en-US" altLang="ja-JP" sz="1300" dirty="0" smtClean="0">
                <a:latin typeface="Meiryo UI" pitchFamily="50" charset="-128"/>
                <a:ea typeface="Meiryo UI" pitchFamily="50" charset="-128"/>
                <a:cs typeface="Meiryo UI" pitchFamily="50" charset="-128"/>
              </a:rPr>
              <a:t>16</a:t>
            </a:r>
            <a:r>
              <a:rPr lang="ja-JP" altLang="en-US" sz="1300" dirty="0" smtClean="0">
                <a:latin typeface="Meiryo UI" pitchFamily="50" charset="-128"/>
                <a:ea typeface="Meiryo UI" pitchFamily="50" charset="-128"/>
                <a:cs typeface="Meiryo UI" pitchFamily="50" charset="-128"/>
              </a:rPr>
              <a:t>㎡／人     ・事業所  ⇒  </a:t>
            </a:r>
            <a:r>
              <a:rPr lang="en-US" altLang="ja-JP" sz="1300" dirty="0" smtClean="0">
                <a:latin typeface="Meiryo UI" pitchFamily="50" charset="-128"/>
                <a:ea typeface="Meiryo UI" pitchFamily="50" charset="-128"/>
                <a:cs typeface="Meiryo UI" pitchFamily="50" charset="-128"/>
              </a:rPr>
              <a:t>22</a:t>
            </a:r>
            <a:r>
              <a:rPr lang="ja-JP" altLang="en-US" sz="1300" dirty="0" smtClean="0">
                <a:latin typeface="Meiryo UI" pitchFamily="50" charset="-128"/>
                <a:ea typeface="Meiryo UI" pitchFamily="50" charset="-128"/>
                <a:cs typeface="Meiryo UI" pitchFamily="50" charset="-128"/>
              </a:rPr>
              <a:t>㎡／人</a:t>
            </a:r>
            <a:endParaRPr lang="en-US" altLang="ja-JP" sz="1300" dirty="0" smtClean="0">
              <a:latin typeface="Meiryo UI" pitchFamily="50" charset="-128"/>
              <a:ea typeface="Meiryo UI" pitchFamily="50" charset="-128"/>
              <a:cs typeface="Meiryo UI" pitchFamily="50" charset="-128"/>
            </a:endParaRPr>
          </a:p>
          <a:p>
            <a:pPr>
              <a:spcBef>
                <a:spcPts val="300"/>
              </a:spcBef>
              <a:defRPr/>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各区</a:t>
            </a:r>
            <a:r>
              <a:rPr lang="ja-JP" altLang="en-US" sz="1300" dirty="0" smtClean="0">
                <a:latin typeface="Meiryo UI" pitchFamily="50" charset="-128"/>
                <a:ea typeface="Meiryo UI" pitchFamily="50" charset="-128"/>
                <a:cs typeface="Meiryo UI" pitchFamily="50" charset="-128"/>
              </a:rPr>
              <a:t>役所</a:t>
            </a:r>
            <a:r>
              <a:rPr lang="ja-JP" altLang="en-US" sz="1300" dirty="0">
                <a:latin typeface="Meiryo UI" pitchFamily="50" charset="-128"/>
                <a:ea typeface="Meiryo UI" pitchFamily="50" charset="-128"/>
                <a:cs typeface="Meiryo UI" pitchFamily="50" charset="-128"/>
              </a:rPr>
              <a:t>庁舎</a:t>
            </a:r>
            <a:r>
              <a:rPr lang="ja-JP" altLang="en-US" sz="1300" dirty="0" smtClean="0">
                <a:latin typeface="Meiryo UI" pitchFamily="50" charset="-128"/>
                <a:ea typeface="Meiryo UI" pitchFamily="50" charset="-128"/>
                <a:cs typeface="Meiryo UI" pitchFamily="50" charset="-128"/>
              </a:rPr>
              <a:t>には</a:t>
            </a:r>
            <a:r>
              <a:rPr lang="ja-JP" altLang="en-US" sz="1300" dirty="0">
                <a:latin typeface="Meiryo UI" pitchFamily="50" charset="-128"/>
                <a:ea typeface="Meiryo UI" pitchFamily="50" charset="-128"/>
                <a:cs typeface="Meiryo UI" pitchFamily="50" charset="-128"/>
              </a:rPr>
              <a:t>、区役所（地域自治区の事務所）職員のほか本庁及び事業所の職員を</a:t>
            </a:r>
            <a:r>
              <a:rPr lang="ja-JP" altLang="en-US" sz="1300" dirty="0" smtClean="0">
                <a:latin typeface="Meiryo UI" pitchFamily="50" charset="-128"/>
                <a:ea typeface="Meiryo UI" pitchFamily="50" charset="-128"/>
                <a:cs typeface="Meiryo UI" pitchFamily="50" charset="-128"/>
              </a:rPr>
              <a:t>配置</a:t>
            </a:r>
            <a:endParaRPr lang="en-US" altLang="ja-JP" sz="1300" dirty="0" smtClean="0">
              <a:latin typeface="Meiryo UI" pitchFamily="50" charset="-128"/>
              <a:ea typeface="Meiryo UI" pitchFamily="50" charset="-128"/>
              <a:cs typeface="Meiryo UI" pitchFamily="50" charset="-128"/>
            </a:endParaRPr>
          </a:p>
          <a:p>
            <a:pPr>
              <a:spcBef>
                <a:spcPts val="300"/>
              </a:spcBef>
              <a:defRPr/>
            </a:pP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実際の職員配置は設置準備期間中に検討</a:t>
            </a:r>
            <a:endParaRPr lang="en-US" altLang="ja-JP" sz="1100" dirty="0">
              <a:latin typeface="Meiryo UI" pitchFamily="50" charset="-128"/>
              <a:ea typeface="Meiryo UI" pitchFamily="50" charset="-128"/>
              <a:cs typeface="Meiryo UI" pitchFamily="50" charset="-128"/>
            </a:endParaRPr>
          </a:p>
        </p:txBody>
      </p:sp>
      <p:sp>
        <p:nvSpPr>
          <p:cNvPr id="5" name="大かっこ 4"/>
          <p:cNvSpPr/>
          <p:nvPr/>
        </p:nvSpPr>
        <p:spPr>
          <a:xfrm>
            <a:off x="6379604" y="4770864"/>
            <a:ext cx="2736304" cy="602352"/>
          </a:xfrm>
          <a:prstGeom prst="bracketPair">
            <a:avLst>
              <a:gd name="adj" fmla="val 1152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050" dirty="0" smtClean="0">
                <a:latin typeface="Meiryo UI" pitchFamily="50" charset="-128"/>
                <a:ea typeface="Meiryo UI" pitchFamily="50" charset="-128"/>
                <a:cs typeface="Meiryo UI" pitchFamily="50" charset="-128"/>
              </a:rPr>
              <a:t>○特別</a:t>
            </a:r>
            <a:r>
              <a:rPr lang="ja-JP" altLang="en-US" sz="1050" dirty="0">
                <a:latin typeface="Meiryo UI" pitchFamily="50" charset="-128"/>
                <a:ea typeface="Meiryo UI" pitchFamily="50" charset="-128"/>
                <a:cs typeface="Meiryo UI" pitchFamily="50" charset="-128"/>
              </a:rPr>
              <a:t>区設置前の職員数は</a:t>
            </a:r>
            <a:r>
              <a:rPr lang="ja-JP" altLang="en-US" sz="1050" dirty="0" smtClean="0">
                <a:latin typeface="Meiryo UI" pitchFamily="50" charset="-128"/>
                <a:ea typeface="Meiryo UI" pitchFamily="50" charset="-128"/>
                <a:cs typeface="Meiryo UI" pitchFamily="50" charset="-128"/>
              </a:rPr>
              <a:t>、事務事業現況</a:t>
            </a:r>
            <a:endParaRPr lang="en-US" altLang="ja-JP" sz="1050" dirty="0" smtClean="0">
              <a:latin typeface="Meiryo UI" pitchFamily="50" charset="-128"/>
              <a:ea typeface="Meiryo UI" pitchFamily="50" charset="-128"/>
              <a:cs typeface="Meiryo UI" pitchFamily="50" charset="-128"/>
            </a:endParaRPr>
          </a:p>
          <a:p>
            <a:pPr>
              <a:spcAft>
                <a:spcPts val="600"/>
              </a:spcAft>
            </a:pPr>
            <a:r>
              <a:rPr lang="ja-JP" altLang="en-US" sz="1050" dirty="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 調査（</a:t>
            </a:r>
            <a:r>
              <a:rPr lang="en-US" altLang="ja-JP" sz="1050" dirty="0">
                <a:latin typeface="Meiryo UI" pitchFamily="50" charset="-128"/>
                <a:ea typeface="Meiryo UI" pitchFamily="50" charset="-128"/>
                <a:cs typeface="Meiryo UI" pitchFamily="50" charset="-128"/>
              </a:rPr>
              <a:t>H28.5.1</a:t>
            </a:r>
            <a:r>
              <a:rPr lang="ja-JP" altLang="en-US" sz="1050" dirty="0">
                <a:latin typeface="Meiryo UI" pitchFamily="50" charset="-128"/>
                <a:ea typeface="Meiryo UI" pitchFamily="50" charset="-128"/>
                <a:cs typeface="Meiryo UI" pitchFamily="50" charset="-128"/>
              </a:rPr>
              <a:t>時点）における</a:t>
            </a:r>
            <a:r>
              <a:rPr lang="ja-JP" altLang="en-US" sz="1050" dirty="0" smtClean="0">
                <a:latin typeface="Meiryo UI" pitchFamily="50" charset="-128"/>
                <a:ea typeface="Meiryo UI" pitchFamily="50" charset="-128"/>
                <a:cs typeface="Meiryo UI" pitchFamily="50" charset="-128"/>
              </a:rPr>
              <a:t>職員数</a:t>
            </a:r>
            <a:endParaRPr lang="en-US" altLang="ja-JP" sz="1050" dirty="0" smtClean="0">
              <a:latin typeface="Meiryo UI" pitchFamily="50" charset="-128"/>
              <a:ea typeface="Meiryo UI" pitchFamily="50" charset="-128"/>
              <a:cs typeface="Meiryo UI" pitchFamily="50" charset="-128"/>
            </a:endParaRPr>
          </a:p>
          <a:p>
            <a:pPr>
              <a:spcAft>
                <a:spcPts val="300"/>
              </a:spcAft>
            </a:pPr>
            <a:r>
              <a:rPr lang="ja-JP" altLang="en-US" sz="1050" dirty="0">
                <a:latin typeface="Meiryo UI" pitchFamily="50" charset="-128"/>
                <a:ea typeface="Meiryo UI" pitchFamily="50" charset="-128"/>
              </a:rPr>
              <a:t>○</a:t>
            </a:r>
            <a:r>
              <a:rPr lang="ja-JP" altLang="en-US" sz="1050" dirty="0" smtClean="0">
                <a:latin typeface="Meiryo UI" panose="020B0604030504040204" pitchFamily="50" charset="-128"/>
                <a:ea typeface="Meiryo UI" panose="020B0604030504040204" pitchFamily="50" charset="-128"/>
              </a:rPr>
              <a:t>現</a:t>
            </a:r>
            <a:r>
              <a:rPr lang="en-US" altLang="ja-JP" sz="1050" dirty="0" smtClean="0">
                <a:latin typeface="Meiryo UI" panose="020B0604030504040204" pitchFamily="50" charset="-128"/>
                <a:ea typeface="Meiryo UI" panose="020B0604030504040204" pitchFamily="50" charset="-128"/>
              </a:rPr>
              <a:t>24</a:t>
            </a:r>
            <a:r>
              <a:rPr lang="ja-JP" altLang="en-US" sz="1050" dirty="0" smtClean="0">
                <a:latin typeface="Meiryo UI" panose="020B0604030504040204" pitchFamily="50" charset="-128"/>
                <a:ea typeface="Meiryo UI" panose="020B0604030504040204" pitchFamily="50" charset="-128"/>
              </a:rPr>
              <a:t>区役所平均</a:t>
            </a:r>
            <a:r>
              <a:rPr lang="ja-JP" altLang="en-US"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28.1</a:t>
            </a:r>
            <a:r>
              <a:rPr kumimoji="1" lang="ja-JP" altLang="en-US" sz="1050" dirty="0" smtClean="0">
                <a:latin typeface="Meiryo UI" panose="020B0604030504040204" pitchFamily="50" charset="-128"/>
                <a:ea typeface="Meiryo UI" panose="020B0604030504040204" pitchFamily="50" charset="-128"/>
              </a:rPr>
              <a:t>㎡／人</a:t>
            </a:r>
            <a:endParaRPr kumimoji="1" lang="en-US" altLang="ja-JP" sz="1050" dirty="0" smtClean="0">
              <a:latin typeface="Meiryo UI" panose="020B0604030504040204" pitchFamily="50" charset="-128"/>
              <a:ea typeface="Meiryo UI" panose="020B0604030504040204" pitchFamily="50" charset="-128"/>
            </a:endParaRPr>
          </a:p>
        </p:txBody>
      </p:sp>
      <p:sp>
        <p:nvSpPr>
          <p:cNvPr id="2" name="二等辺三角形 1"/>
          <p:cNvSpPr/>
          <p:nvPr/>
        </p:nvSpPr>
        <p:spPr>
          <a:xfrm flipV="1">
            <a:off x="3123575" y="6327827"/>
            <a:ext cx="3658851" cy="321973"/>
          </a:xfrm>
          <a:prstGeom prst="triangle">
            <a:avLst>
              <a:gd name="adj" fmla="val 5124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タイトル 1"/>
          <p:cNvSpPr txBox="1">
            <a:spLocks/>
          </p:cNvSpPr>
          <p:nvPr/>
        </p:nvSpPr>
        <p:spPr>
          <a:xfrm>
            <a:off x="273352" y="499043"/>
            <a:ext cx="9308814" cy="603250"/>
          </a:xfrm>
          <a:prstGeom prst="rect">
            <a:avLst/>
          </a:prstGeom>
          <a:solidFill>
            <a:schemeClr val="accent2">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a:latin typeface="ＭＳ Ｐゴシック" pitchFamily="50" charset="-128"/>
                <a:ea typeface="Meiryo UI" pitchFamily="50" charset="-128"/>
                <a:cs typeface="Meiryo UI" pitchFamily="50" charset="-128"/>
              </a:rPr>
              <a:t>参考</a:t>
            </a:r>
            <a:r>
              <a:rPr lang="ja-JP" altLang="en-US" sz="2800" b="1" dirty="0" smtClean="0">
                <a:latin typeface="ＭＳ Ｐゴシック" pitchFamily="50" charset="-128"/>
                <a:ea typeface="Meiryo UI" pitchFamily="50" charset="-128"/>
                <a:cs typeface="Meiryo UI" pitchFamily="50" charset="-128"/>
              </a:rPr>
              <a:t>資料</a:t>
            </a:r>
            <a:endParaRPr lang="ja-JP" altLang="en-US" sz="1800" b="1" dirty="0" smtClean="0">
              <a:latin typeface="ＭＳ Ｐゴシック" pitchFamily="50" charset="-128"/>
              <a:ea typeface="Meiryo UI" pitchFamily="50" charset="-128"/>
              <a:cs typeface="Meiryo UI" pitchFamily="50" charset="-128"/>
            </a:endParaRPr>
          </a:p>
        </p:txBody>
      </p:sp>
      <p:sp>
        <p:nvSpPr>
          <p:cNvPr id="60" name="正方形/長方形 59"/>
          <p:cNvSpPr/>
          <p:nvPr/>
        </p:nvSpPr>
        <p:spPr>
          <a:xfrm>
            <a:off x="0" y="1341221"/>
            <a:ext cx="9906000" cy="5276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u="sng" dirty="0" smtClean="0">
                <a:solidFill>
                  <a:schemeClr val="tx1"/>
                </a:solidFill>
                <a:latin typeface="Meiryo UI" panose="020B0604030504040204" pitchFamily="50" charset="-128"/>
                <a:ea typeface="Meiryo UI" panose="020B0604030504040204" pitchFamily="50" charset="-128"/>
              </a:rPr>
              <a:t>区役所</a:t>
            </a:r>
            <a:r>
              <a:rPr lang="ja-JP" altLang="en-US" sz="2800" u="sng" dirty="0">
                <a:solidFill>
                  <a:schemeClr val="tx1"/>
                </a:solidFill>
                <a:latin typeface="Meiryo UI" panose="020B0604030504040204" pitchFamily="50" charset="-128"/>
                <a:ea typeface="Meiryo UI" panose="020B0604030504040204" pitchFamily="50" charset="-128"/>
              </a:rPr>
              <a:t>庁舎</a:t>
            </a:r>
            <a:r>
              <a:rPr kumimoji="1" lang="ja-JP" altLang="en-US" sz="2800" u="sng" dirty="0" smtClean="0">
                <a:solidFill>
                  <a:schemeClr val="tx1"/>
                </a:solidFill>
                <a:latin typeface="Meiryo UI" panose="020B0604030504040204" pitchFamily="50" charset="-128"/>
                <a:ea typeface="Meiryo UI" panose="020B0604030504040204" pitchFamily="50" charset="-128"/>
              </a:rPr>
              <a:t>に配置される職員数</a:t>
            </a:r>
            <a:endParaRPr kumimoji="1" lang="ja-JP" altLang="en-US" sz="2800" u="sng"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1128187" y="2275736"/>
            <a:ext cx="8424936" cy="1592793"/>
          </a:xfrm>
          <a:prstGeom prst="roundRect">
            <a:avLst/>
          </a:prstGeom>
          <a:ln w="12700">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300" b="1" dirty="0" smtClean="0">
                <a:latin typeface="Meiryo UI" panose="020B0604030504040204" pitchFamily="50" charset="-128"/>
                <a:ea typeface="Meiryo UI" panose="020B0604030504040204" pitchFamily="50" charset="-128"/>
              </a:rPr>
              <a:t>◎区域内に配置される職員数全体について、特別区の設置前後で単純比較できない</a:t>
            </a:r>
            <a:endParaRPr lang="en-US" altLang="ja-JP" sz="1300" b="1" dirty="0" smtClean="0">
              <a:latin typeface="Meiryo UI" panose="020B0604030504040204" pitchFamily="50" charset="-128"/>
              <a:ea typeface="Meiryo UI" panose="020B0604030504040204" pitchFamily="50" charset="-128"/>
            </a:endParaRPr>
          </a:p>
          <a:p>
            <a:pPr>
              <a:spcBef>
                <a:spcPts val="900"/>
              </a:spcBef>
            </a:pPr>
            <a:r>
              <a:rPr kumimoji="1" lang="ja-JP" altLang="en-US" sz="1200" dirty="0" smtClean="0"/>
              <a:t>　　  </a:t>
            </a:r>
            <a:r>
              <a:rPr lang="ja-JP" altLang="en-US" sz="1200" dirty="0"/>
              <a:t>　</a:t>
            </a:r>
            <a:r>
              <a:rPr lang="ja-JP" altLang="en-US" sz="1200" dirty="0" smtClean="0"/>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a:t>
            </a:r>
            <a:r>
              <a:rPr lang="ja-JP" altLang="en-US" sz="1200" dirty="0" smtClean="0">
                <a:latin typeface="Meiryo UI" panose="020B0604030504040204" pitchFamily="50" charset="-128"/>
                <a:ea typeface="Meiryo UI" panose="020B0604030504040204" pitchFamily="50" charset="-128"/>
              </a:rPr>
              <a:t>への移管により</a:t>
            </a:r>
            <a:r>
              <a:rPr kumimoji="1" lang="ja-JP" altLang="en-US" sz="1200" dirty="0" smtClean="0">
                <a:latin typeface="Meiryo UI" panose="020B0604030504040204" pitchFamily="50" charset="-128"/>
                <a:ea typeface="Meiryo UI" panose="020B0604030504040204" pitchFamily="50" charset="-128"/>
              </a:rPr>
              <a:t>所掌事務が異なっている（設置前：広域＋基礎　⇒　設置後：基礎）</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lang="ja-JP" altLang="en-US" sz="1200" dirty="0"/>
              <a:t>　</a:t>
            </a:r>
            <a:r>
              <a:rPr lang="ja-JP" altLang="en-US" sz="1200" dirty="0" smtClean="0"/>
              <a:t>　   　　　　 </a:t>
            </a:r>
            <a:r>
              <a:rPr lang="ja-JP" altLang="en-US" sz="1200" dirty="0" smtClean="0">
                <a:latin typeface="Meiryo UI" panose="020B0604030504040204" pitchFamily="50" charset="-128"/>
                <a:ea typeface="Meiryo UI" panose="020B0604030504040204" pitchFamily="50" charset="-128"/>
              </a:rPr>
              <a:t>・特別区域と、現在の工営所などの管轄区域が異なっている</a:t>
            </a:r>
            <a:endParaRPr lang="en-US" altLang="ja-JP" sz="1200" dirty="0" smtClean="0">
              <a:latin typeface="Meiryo UI" panose="020B0604030504040204" pitchFamily="50" charset="-128"/>
              <a:ea typeface="Meiryo UI" panose="020B0604030504040204" pitchFamily="50" charset="-128"/>
            </a:endParaRPr>
          </a:p>
          <a:p>
            <a:pPr>
              <a:spcBef>
                <a:spcPts val="1800"/>
              </a:spcBef>
            </a:pPr>
            <a:r>
              <a:rPr lang="ja-JP" altLang="en-US" sz="1300" b="1" dirty="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参考として、庁舎コスト試算上の考え方に基づき、区役所庁舎における配置状況を比較</a:t>
            </a:r>
            <a:endParaRPr kumimoji="1" lang="en-US" altLang="ja-JP" sz="1300" b="1" dirty="0">
              <a:latin typeface="Meiryo UI" panose="020B0604030504040204" pitchFamily="50" charset="-128"/>
              <a:ea typeface="Meiryo UI" panose="020B0604030504040204" pitchFamily="50" charset="-128"/>
            </a:endParaRPr>
          </a:p>
        </p:txBody>
      </p:sp>
      <p:sp>
        <p:nvSpPr>
          <p:cNvPr id="13" name="下矢印 12"/>
          <p:cNvSpPr/>
          <p:nvPr/>
        </p:nvSpPr>
        <p:spPr>
          <a:xfrm>
            <a:off x="1449755" y="2666408"/>
            <a:ext cx="563048" cy="72008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7610152" y="-27383"/>
            <a:ext cx="2311400" cy="365125"/>
          </a:xfrm>
        </p:spPr>
        <p:txBody>
          <a:bodyPr/>
          <a:lstStyle/>
          <a:p>
            <a:r>
              <a:rPr kumimoji="1" lang="ja-JP" altLang="en-US" dirty="0" smtClean="0">
                <a:solidFill>
                  <a:schemeClr val="tx1"/>
                </a:solidFill>
              </a:rPr>
              <a:t>５</a:t>
            </a:r>
            <a:endParaRPr kumimoji="1" lang="ja-JP" altLang="en-US" dirty="0">
              <a:solidFill>
                <a:schemeClr val="tx1"/>
              </a:solidFill>
            </a:endParaRPr>
          </a:p>
        </p:txBody>
      </p:sp>
    </p:spTree>
    <p:extLst>
      <p:ext uri="{BB962C8B-B14F-4D97-AF65-F5344CB8AC3E}">
        <p14:creationId xmlns:p14="http://schemas.microsoft.com/office/powerpoint/2010/main" val="1659975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203945269"/>
              </p:ext>
            </p:extLst>
          </p:nvPr>
        </p:nvGraphicFramePr>
        <p:xfrm>
          <a:off x="56524" y="1277268"/>
          <a:ext cx="9810000" cy="5400000"/>
        </p:xfrm>
        <a:graphic>
          <a:graphicData uri="http://schemas.openxmlformats.org/drawingml/2006/table">
            <a:tbl>
              <a:tblPr firstRow="1" bandRow="1">
                <a:tableStyleId>{5C22544A-7EE6-4342-B048-85BDC9FD1C3A}</a:tableStyleId>
              </a:tblPr>
              <a:tblGrid>
                <a:gridCol w="1962000">
                  <a:extLst>
                    <a:ext uri="{9D8B030D-6E8A-4147-A177-3AD203B41FA5}">
                      <a16:colId xmlns:a16="http://schemas.microsoft.com/office/drawing/2014/main" xmlns="" val="2440057990"/>
                    </a:ext>
                  </a:extLst>
                </a:gridCol>
                <a:gridCol w="2934000">
                  <a:extLst>
                    <a:ext uri="{9D8B030D-6E8A-4147-A177-3AD203B41FA5}">
                      <a16:colId xmlns:a16="http://schemas.microsoft.com/office/drawing/2014/main" xmlns="" val="1720508940"/>
                    </a:ext>
                  </a:extLst>
                </a:gridCol>
                <a:gridCol w="2934000">
                  <a:extLst>
                    <a:ext uri="{9D8B030D-6E8A-4147-A177-3AD203B41FA5}">
                      <a16:colId xmlns:a16="http://schemas.microsoft.com/office/drawing/2014/main" xmlns="" val="3013680717"/>
                    </a:ext>
                  </a:extLst>
                </a:gridCol>
                <a:gridCol w="1980000">
                  <a:extLst>
                    <a:ext uri="{9D8B030D-6E8A-4147-A177-3AD203B41FA5}">
                      <a16:colId xmlns:a16="http://schemas.microsoft.com/office/drawing/2014/main" xmlns="" val="2473428301"/>
                    </a:ext>
                  </a:extLst>
                </a:gridCol>
              </a:tblGrid>
              <a:tr h="32400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latin typeface="Meiryo UI" panose="020B0604030504040204" pitchFamily="50" charset="-128"/>
                          <a:ea typeface="Meiryo UI" panose="020B0604030504040204" pitchFamily="50" charset="-128"/>
                        </a:rPr>
                        <a:t>　現行（大阪市）</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885317126"/>
                  </a:ext>
                </a:extLst>
              </a:tr>
              <a:tr h="2124000">
                <a:tc gridSpan="4">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17891324"/>
                  </a:ext>
                </a:extLst>
              </a:tr>
              <a:tr h="648000">
                <a:tc gridSpan="4">
                  <a:txBody>
                    <a:bodyPr/>
                    <a:lstStyle/>
                    <a:p>
                      <a:endParaRPr kumimoji="1" lang="ja-JP" altLang="en-US"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39279565"/>
                  </a:ext>
                </a:extLst>
              </a:tr>
              <a:tr h="324000">
                <a:tc gridSpan="4">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特別区設置後</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45895499"/>
                  </a:ext>
                </a:extLst>
              </a:tr>
              <a:tr h="198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04798998"/>
                  </a:ext>
                </a:extLst>
              </a:tr>
            </a:tbl>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区役所庁舎に配置される職員数（イメージ図）総括表</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6" name="正方形/長方形 95"/>
          <p:cNvSpPr/>
          <p:nvPr/>
        </p:nvSpPr>
        <p:spPr>
          <a:xfrm>
            <a:off x="4118015" y="1670957"/>
            <a:ext cx="1677566" cy="307777"/>
          </a:xfrm>
          <a:prstGeom prst="rect">
            <a:avLst/>
          </a:prstGeom>
          <a:noFill/>
        </p:spPr>
        <p:txBody>
          <a:bodyPr wrap="square" lIns="0" rIns="0" anchor="ctr">
            <a:spAutoFit/>
          </a:bodyPr>
          <a:lstStyle/>
          <a:p>
            <a:pPr algn="ctr"/>
            <a:r>
              <a:rPr lang="ja-JP" altLang="en-US" sz="1400" b="1" dirty="0" smtClean="0">
                <a:latin typeface="Meiryo UI" panose="020B0604030504040204" pitchFamily="50" charset="-128"/>
                <a:ea typeface="Meiryo UI" panose="020B0604030504040204" pitchFamily="50" charset="-128"/>
              </a:rPr>
              <a:t>大阪市長</a:t>
            </a:r>
            <a:endParaRPr lang="en-US" altLang="ja-JP" sz="1400" b="1" dirty="0" smtClean="0">
              <a:latin typeface="Meiryo UI" panose="020B0604030504040204" pitchFamily="50" charset="-128"/>
              <a:ea typeface="Meiryo UI" panose="020B0604030504040204" pitchFamily="50" charset="-128"/>
            </a:endParaRPr>
          </a:p>
        </p:txBody>
      </p:sp>
      <p:sp>
        <p:nvSpPr>
          <p:cNvPr id="153" name="正方形/長方形 152"/>
          <p:cNvSpPr/>
          <p:nvPr/>
        </p:nvSpPr>
        <p:spPr>
          <a:xfrm>
            <a:off x="143634"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淀川</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4" name="正方形/長方形 153"/>
          <p:cNvSpPr/>
          <p:nvPr/>
        </p:nvSpPr>
        <p:spPr>
          <a:xfrm>
            <a:off x="50485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此花</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5" name="正方形/長方形 154"/>
          <p:cNvSpPr/>
          <p:nvPr/>
        </p:nvSpPr>
        <p:spPr>
          <a:xfrm>
            <a:off x="866082"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港</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6" name="正方形/長方形 155"/>
          <p:cNvSpPr/>
          <p:nvPr/>
        </p:nvSpPr>
        <p:spPr>
          <a:xfrm>
            <a:off x="122730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西淀川</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7" name="正方形/長方形 156"/>
          <p:cNvSpPr/>
          <p:nvPr/>
        </p:nvSpPr>
        <p:spPr>
          <a:xfrm>
            <a:off x="1588531"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東淀川</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58" name="正方形/長方形 157"/>
          <p:cNvSpPr/>
          <p:nvPr/>
        </p:nvSpPr>
        <p:spPr>
          <a:xfrm>
            <a:off x="223956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北</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59" name="正方形/長方形 158"/>
          <p:cNvSpPr/>
          <p:nvPr/>
        </p:nvSpPr>
        <p:spPr>
          <a:xfrm>
            <a:off x="261594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都島</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0" name="正方形/長方形 159"/>
          <p:cNvSpPr/>
          <p:nvPr/>
        </p:nvSpPr>
        <p:spPr>
          <a:xfrm>
            <a:off x="2992313"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福島</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1" name="正方形/長方形 160"/>
          <p:cNvSpPr/>
          <p:nvPr/>
        </p:nvSpPr>
        <p:spPr>
          <a:xfrm>
            <a:off x="336868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東成</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2" name="正方形/長方形 161"/>
          <p:cNvSpPr/>
          <p:nvPr/>
        </p:nvSpPr>
        <p:spPr>
          <a:xfrm>
            <a:off x="3745059"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旭</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3" name="正方形/長方形 162"/>
          <p:cNvSpPr/>
          <p:nvPr/>
        </p:nvSpPr>
        <p:spPr>
          <a:xfrm>
            <a:off x="4121432"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城東</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4" name="正方形/長方形 163"/>
          <p:cNvSpPr/>
          <p:nvPr/>
        </p:nvSpPr>
        <p:spPr>
          <a:xfrm>
            <a:off x="449780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鶴見</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5" name="正方形/長方形 164"/>
          <p:cNvSpPr/>
          <p:nvPr/>
        </p:nvSpPr>
        <p:spPr>
          <a:xfrm>
            <a:off x="5171541"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中央</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6" name="正方形/長方形 165"/>
          <p:cNvSpPr/>
          <p:nvPr/>
        </p:nvSpPr>
        <p:spPr>
          <a:xfrm>
            <a:off x="5547914"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西</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7" name="正方形/長方形 166"/>
          <p:cNvSpPr/>
          <p:nvPr/>
        </p:nvSpPr>
        <p:spPr>
          <a:xfrm>
            <a:off x="592428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大正</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8" name="正方形/長方形 167"/>
          <p:cNvSpPr/>
          <p:nvPr/>
        </p:nvSpPr>
        <p:spPr>
          <a:xfrm>
            <a:off x="630066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浪速</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9" name="正方形/長方形 168"/>
          <p:cNvSpPr/>
          <p:nvPr/>
        </p:nvSpPr>
        <p:spPr>
          <a:xfrm>
            <a:off x="6677033"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住之江</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0" name="正方形/長方形 169"/>
          <p:cNvSpPr/>
          <p:nvPr/>
        </p:nvSpPr>
        <p:spPr>
          <a:xfrm>
            <a:off x="705340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住吉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1" name="正方形/長方形 170"/>
          <p:cNvSpPr/>
          <p:nvPr/>
        </p:nvSpPr>
        <p:spPr>
          <a:xfrm>
            <a:off x="742978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西成</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2" name="正方形/長方形 171"/>
          <p:cNvSpPr/>
          <p:nvPr/>
        </p:nvSpPr>
        <p:spPr>
          <a:xfrm>
            <a:off x="8057429"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天王寺</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3" name="正方形/長方形 172"/>
          <p:cNvSpPr/>
          <p:nvPr/>
        </p:nvSpPr>
        <p:spPr>
          <a:xfrm>
            <a:off x="842817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生野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4" name="正方形/長方形 173"/>
          <p:cNvSpPr/>
          <p:nvPr/>
        </p:nvSpPr>
        <p:spPr>
          <a:xfrm>
            <a:off x="879892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阿倍野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5" name="正方形/長方形 174"/>
          <p:cNvSpPr/>
          <p:nvPr/>
        </p:nvSpPr>
        <p:spPr>
          <a:xfrm>
            <a:off x="916967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東住吉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6" name="正方形/長方形 175"/>
          <p:cNvSpPr/>
          <p:nvPr/>
        </p:nvSpPr>
        <p:spPr>
          <a:xfrm>
            <a:off x="9540425" y="2298006"/>
            <a:ext cx="216000" cy="612000"/>
          </a:xfrm>
          <a:prstGeom prst="rect">
            <a:avLst/>
          </a:prstGeom>
          <a:noFill/>
          <a:ln w="12700">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平野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99" name="直線コネクタ 98"/>
          <p:cNvCxnSpPr/>
          <p:nvPr/>
        </p:nvCxnSpPr>
        <p:spPr>
          <a:xfrm flipV="1">
            <a:off x="242000" y="2137469"/>
            <a:ext cx="9414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24613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60985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8231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134460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1704530"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a:off x="234822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2733937"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311233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3481619"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385208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23158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4613696"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527157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565770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6029417"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641567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679043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7154010"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753636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816754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853910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8904085"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928543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965209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4953000" y="2000122"/>
            <a:ext cx="0" cy="14400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76075" y="4754812"/>
            <a:ext cx="9758852" cy="277031"/>
            <a:chOff x="3089622" y="12882366"/>
            <a:chExt cx="6282653" cy="180147"/>
          </a:xfrm>
          <a:noFill/>
        </p:grpSpPr>
        <p:sp>
          <p:nvSpPr>
            <p:cNvPr id="243" name="正方形/長方形 242"/>
            <p:cNvSpPr/>
            <p:nvPr/>
          </p:nvSpPr>
          <p:spPr>
            <a:xfrm>
              <a:off x="3089622" y="12882366"/>
              <a:ext cx="1188000" cy="180125"/>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淀川区長</a:t>
              </a:r>
              <a:endParaRPr lang="en-US" altLang="ja-JP" sz="1200" b="1" dirty="0" smtClean="0">
                <a:latin typeface="Meiryo UI" panose="020B0604030504040204" pitchFamily="50" charset="-128"/>
                <a:ea typeface="Meiryo UI" panose="020B0604030504040204" pitchFamily="50" charset="-128"/>
              </a:endParaRPr>
            </a:p>
          </p:txBody>
        </p:sp>
        <p:sp>
          <p:nvSpPr>
            <p:cNvPr id="244" name="正方形/長方形 243"/>
            <p:cNvSpPr/>
            <p:nvPr/>
          </p:nvSpPr>
          <p:spPr>
            <a:xfrm>
              <a:off x="4690322" y="12882366"/>
              <a:ext cx="1188000" cy="180125"/>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北区長</a:t>
              </a:r>
              <a:endParaRPr lang="en-US" altLang="ja-JP" sz="1200" b="1" dirty="0" smtClean="0">
                <a:latin typeface="Meiryo UI" panose="020B0604030504040204" pitchFamily="50" charset="-128"/>
                <a:ea typeface="Meiryo UI" panose="020B0604030504040204" pitchFamily="50" charset="-128"/>
              </a:endParaRPr>
            </a:p>
          </p:txBody>
        </p:sp>
        <p:sp>
          <p:nvSpPr>
            <p:cNvPr id="245" name="正方形/長方形 244"/>
            <p:cNvSpPr/>
            <p:nvPr/>
          </p:nvSpPr>
          <p:spPr>
            <a:xfrm>
              <a:off x="6579458" y="12882366"/>
              <a:ext cx="1188000" cy="180126"/>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中央区長</a:t>
              </a:r>
              <a:endParaRPr lang="en-US" altLang="ja-JP" sz="1200" b="1" dirty="0" smtClean="0">
                <a:latin typeface="Meiryo UI" panose="020B0604030504040204" pitchFamily="50" charset="-128"/>
                <a:ea typeface="Meiryo UI" panose="020B0604030504040204" pitchFamily="50" charset="-128"/>
              </a:endParaRPr>
            </a:p>
          </p:txBody>
        </p:sp>
        <p:sp>
          <p:nvSpPr>
            <p:cNvPr id="246" name="正方形/長方形 245"/>
            <p:cNvSpPr/>
            <p:nvPr/>
          </p:nvSpPr>
          <p:spPr>
            <a:xfrm>
              <a:off x="8184275" y="12882387"/>
              <a:ext cx="1188000" cy="180126"/>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天王寺区長</a:t>
              </a:r>
              <a:endParaRPr lang="en-US" altLang="ja-JP" sz="1200" b="1" dirty="0" smtClean="0">
                <a:latin typeface="Meiryo UI" panose="020B0604030504040204" pitchFamily="50" charset="-128"/>
                <a:ea typeface="Meiryo UI" panose="020B0604030504040204" pitchFamily="50" charset="-128"/>
              </a:endParaRPr>
            </a:p>
          </p:txBody>
        </p:sp>
      </p:grpSp>
      <p:sp>
        <p:nvSpPr>
          <p:cNvPr id="219" name="正方形/長方形 218"/>
          <p:cNvSpPr/>
          <p:nvPr/>
        </p:nvSpPr>
        <p:spPr>
          <a:xfrm>
            <a:off x="127761" y="5344039"/>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0" name="正方形/長方形 219"/>
          <p:cNvSpPr/>
          <p:nvPr/>
        </p:nvSpPr>
        <p:spPr>
          <a:xfrm>
            <a:off x="48898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此花</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850211"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港</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2" name="正方形/長方形 221"/>
          <p:cNvSpPr/>
          <p:nvPr/>
        </p:nvSpPr>
        <p:spPr>
          <a:xfrm>
            <a:off x="121143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3" name="正方形/長方形 222"/>
          <p:cNvSpPr/>
          <p:nvPr/>
        </p:nvSpPr>
        <p:spPr>
          <a:xfrm>
            <a:off x="1572660"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4" name="正方形/長方形 223"/>
          <p:cNvSpPr/>
          <p:nvPr/>
        </p:nvSpPr>
        <p:spPr>
          <a:xfrm>
            <a:off x="222369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北</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5" name="正方形/長方形 224"/>
          <p:cNvSpPr/>
          <p:nvPr/>
        </p:nvSpPr>
        <p:spPr>
          <a:xfrm>
            <a:off x="2600070"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都島</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6" name="正方形/長方形 225"/>
          <p:cNvSpPr/>
          <p:nvPr/>
        </p:nvSpPr>
        <p:spPr>
          <a:xfrm>
            <a:off x="2976444"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福島</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7" name="正方形/長方形 226"/>
          <p:cNvSpPr/>
          <p:nvPr/>
        </p:nvSpPr>
        <p:spPr>
          <a:xfrm>
            <a:off x="335281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東成</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8" name="正方形/長方形 227"/>
          <p:cNvSpPr/>
          <p:nvPr/>
        </p:nvSpPr>
        <p:spPr>
          <a:xfrm>
            <a:off x="3729192"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旭</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9" name="正方形/長方形 228"/>
          <p:cNvSpPr/>
          <p:nvPr/>
        </p:nvSpPr>
        <p:spPr>
          <a:xfrm>
            <a:off x="410556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城東</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0" name="正方形/長方形 229"/>
          <p:cNvSpPr/>
          <p:nvPr/>
        </p:nvSpPr>
        <p:spPr>
          <a:xfrm>
            <a:off x="448193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鶴見</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1" name="正方形/長方形 230"/>
          <p:cNvSpPr/>
          <p:nvPr/>
        </p:nvSpPr>
        <p:spPr>
          <a:xfrm>
            <a:off x="515566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中央</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2" name="正方形/長方形 231"/>
          <p:cNvSpPr/>
          <p:nvPr/>
        </p:nvSpPr>
        <p:spPr>
          <a:xfrm>
            <a:off x="5532042"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3" name="正方形/長方形 232"/>
          <p:cNvSpPr/>
          <p:nvPr/>
        </p:nvSpPr>
        <p:spPr>
          <a:xfrm>
            <a:off x="5908415"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大正</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4" name="正方形/長方形 233"/>
          <p:cNvSpPr/>
          <p:nvPr/>
        </p:nvSpPr>
        <p:spPr>
          <a:xfrm>
            <a:off x="628478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浪速</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5" name="正方形/長方形 234"/>
          <p:cNvSpPr/>
          <p:nvPr/>
        </p:nvSpPr>
        <p:spPr>
          <a:xfrm>
            <a:off x="6661161"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住之江</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6" name="正方形/長方形 235"/>
          <p:cNvSpPr/>
          <p:nvPr/>
        </p:nvSpPr>
        <p:spPr>
          <a:xfrm>
            <a:off x="7037534"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住吉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7" name="正方形/長方形 236"/>
          <p:cNvSpPr/>
          <p:nvPr/>
        </p:nvSpPr>
        <p:spPr>
          <a:xfrm>
            <a:off x="741390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西成</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8" name="正方形/長方形 237"/>
          <p:cNvSpPr/>
          <p:nvPr/>
        </p:nvSpPr>
        <p:spPr>
          <a:xfrm>
            <a:off x="804155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天王寺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9" name="正方形/長方形 238"/>
          <p:cNvSpPr/>
          <p:nvPr/>
        </p:nvSpPr>
        <p:spPr>
          <a:xfrm>
            <a:off x="841230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生野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0" name="正方形/長方形 239"/>
          <p:cNvSpPr/>
          <p:nvPr/>
        </p:nvSpPr>
        <p:spPr>
          <a:xfrm>
            <a:off x="8783057"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阿倍野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1" name="正方形/長方形 240"/>
          <p:cNvSpPr/>
          <p:nvPr/>
        </p:nvSpPr>
        <p:spPr>
          <a:xfrm>
            <a:off x="915380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東住吉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2" name="正方形/長方形 241"/>
          <p:cNvSpPr/>
          <p:nvPr/>
        </p:nvSpPr>
        <p:spPr>
          <a:xfrm>
            <a:off x="9524557" y="5344041"/>
            <a:ext cx="252000" cy="792000"/>
          </a:xfrm>
          <a:prstGeom prst="rect">
            <a:avLst/>
          </a:prstGeom>
          <a:noFill/>
          <a:ln w="12700">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平野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187" name="直線コネクタ 186"/>
          <p:cNvCxnSpPr/>
          <p:nvPr/>
        </p:nvCxnSpPr>
        <p:spPr>
          <a:xfrm>
            <a:off x="24632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a:off x="61265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a:xfrm>
            <a:off x="990749"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a:xfrm>
            <a:off x="135025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1710453"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234736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273403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a:off x="311117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a:xfrm>
            <a:off x="348832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a:off x="3860999"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423784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461201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528446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a:off x="5656628"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a:off x="602848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a:off x="641106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a:off x="6793116"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a:xfrm>
            <a:off x="716073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a:xfrm>
            <a:off x="754456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8165730"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a:off x="853840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a:off x="891064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a:off x="9277290"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a:off x="964685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a:off x="990749"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flipV="1">
            <a:off x="246325" y="5183490"/>
            <a:ext cx="145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2349202" y="5183490"/>
            <a:ext cx="226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a:off x="3488324"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5282993" y="5183490"/>
            <a:ext cx="226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a:off x="8159380" y="5183490"/>
            <a:ext cx="1494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6411061"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a:off x="8910641"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sp>
        <p:nvSpPr>
          <p:cNvPr id="249" name="テキスト ボックス 80"/>
          <p:cNvSpPr txBox="1"/>
          <p:nvPr/>
        </p:nvSpPr>
        <p:spPr bwMode="auto">
          <a:xfrm>
            <a:off x="35785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138</a:t>
            </a:r>
            <a:r>
              <a:rPr lang="ja-JP" altLang="en-US" sz="900" b="1" dirty="0" smtClean="0">
                <a:latin typeface="+mn-ea"/>
              </a:rPr>
              <a:t>人</a:t>
            </a:r>
            <a:endParaRPr lang="ja-JP" altLang="en-US" sz="900" b="1" dirty="0">
              <a:latin typeface="+mn-ea"/>
            </a:endParaRPr>
          </a:p>
        </p:txBody>
      </p:sp>
      <p:sp>
        <p:nvSpPr>
          <p:cNvPr id="250" name="テキスト ボックス 80"/>
          <p:cNvSpPr txBox="1"/>
          <p:nvPr/>
        </p:nvSpPr>
        <p:spPr bwMode="auto">
          <a:xfrm>
            <a:off x="73031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51" name="テキスト ボックス 80"/>
          <p:cNvSpPr txBox="1"/>
          <p:nvPr/>
        </p:nvSpPr>
        <p:spPr bwMode="auto">
          <a:xfrm>
            <a:off x="109260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52" name="テキスト ボックス 80"/>
          <p:cNvSpPr txBox="1"/>
          <p:nvPr/>
        </p:nvSpPr>
        <p:spPr bwMode="auto">
          <a:xfrm>
            <a:off x="1452530"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276</a:t>
            </a:r>
            <a:r>
              <a:rPr lang="ja-JP" altLang="en-US" sz="900" b="1" dirty="0" smtClean="0">
                <a:latin typeface="+mn-ea"/>
              </a:rPr>
              <a:t>人</a:t>
            </a:r>
            <a:endParaRPr lang="ja-JP" altLang="en-US" sz="900" b="1" dirty="0">
              <a:latin typeface="+mn-ea"/>
            </a:endParaRPr>
          </a:p>
        </p:txBody>
      </p:sp>
      <p:sp>
        <p:nvSpPr>
          <p:cNvPr id="253" name="テキスト ボックス 80"/>
          <p:cNvSpPr txBox="1"/>
          <p:nvPr/>
        </p:nvSpPr>
        <p:spPr bwMode="auto">
          <a:xfrm>
            <a:off x="-5869"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228</a:t>
            </a:r>
            <a:r>
              <a:rPr lang="ja-JP" altLang="en-US" sz="900" b="1" dirty="0" smtClean="0">
                <a:latin typeface="+mn-ea"/>
              </a:rPr>
              <a:t>人</a:t>
            </a:r>
            <a:endParaRPr lang="ja-JP" altLang="en-US" sz="900" b="1" dirty="0">
              <a:latin typeface="+mn-ea"/>
            </a:endParaRPr>
          </a:p>
        </p:txBody>
      </p:sp>
      <p:sp>
        <p:nvSpPr>
          <p:cNvPr id="254" name="テキスト ボックス 80"/>
          <p:cNvSpPr txBox="1"/>
          <p:nvPr/>
        </p:nvSpPr>
        <p:spPr bwMode="auto">
          <a:xfrm>
            <a:off x="3229619"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159</a:t>
            </a:r>
            <a:r>
              <a:rPr lang="ja-JP" altLang="en-US" sz="900" b="1" dirty="0" smtClean="0">
                <a:latin typeface="+mn-ea"/>
              </a:rPr>
              <a:t>人</a:t>
            </a:r>
            <a:endParaRPr lang="ja-JP" altLang="en-US" sz="900" b="1" dirty="0">
              <a:latin typeface="+mn-ea"/>
            </a:endParaRPr>
          </a:p>
        </p:txBody>
      </p:sp>
      <p:sp>
        <p:nvSpPr>
          <p:cNvPr id="255" name="テキスト ボックス 80"/>
          <p:cNvSpPr txBox="1"/>
          <p:nvPr/>
        </p:nvSpPr>
        <p:spPr bwMode="auto">
          <a:xfrm>
            <a:off x="360008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174</a:t>
            </a:r>
            <a:r>
              <a:rPr lang="ja-JP" altLang="en-US" sz="900" b="1" dirty="0" smtClean="0">
                <a:latin typeface="+mn-ea"/>
              </a:rPr>
              <a:t>人</a:t>
            </a:r>
            <a:endParaRPr lang="ja-JP" altLang="en-US" sz="900" b="1" dirty="0">
              <a:latin typeface="+mn-ea"/>
            </a:endParaRPr>
          </a:p>
        </p:txBody>
      </p:sp>
      <p:sp>
        <p:nvSpPr>
          <p:cNvPr id="256" name="テキスト ボックス 80"/>
          <p:cNvSpPr txBox="1"/>
          <p:nvPr/>
        </p:nvSpPr>
        <p:spPr bwMode="auto">
          <a:xfrm>
            <a:off x="3986416"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219</a:t>
            </a:r>
            <a:r>
              <a:rPr lang="ja-JP" altLang="en-US" sz="900" b="1" dirty="0" smtClean="0">
                <a:latin typeface="+mn-ea"/>
              </a:rPr>
              <a:t>人</a:t>
            </a:r>
            <a:endParaRPr lang="ja-JP" altLang="en-US" sz="900" b="1" dirty="0">
              <a:latin typeface="+mn-ea"/>
            </a:endParaRPr>
          </a:p>
        </p:txBody>
      </p:sp>
      <p:sp>
        <p:nvSpPr>
          <p:cNvPr id="257" name="テキスト ボックス 80"/>
          <p:cNvSpPr txBox="1"/>
          <p:nvPr/>
        </p:nvSpPr>
        <p:spPr bwMode="auto">
          <a:xfrm>
            <a:off x="4361696"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159</a:t>
            </a:r>
            <a:r>
              <a:rPr lang="ja-JP" altLang="en-US" sz="900" b="1" dirty="0" smtClean="0">
                <a:latin typeface="+mn-ea"/>
              </a:rPr>
              <a:t>人</a:t>
            </a:r>
            <a:endParaRPr lang="ja-JP" altLang="en-US" sz="900" b="1" dirty="0">
              <a:latin typeface="+mn-ea"/>
            </a:endParaRPr>
          </a:p>
        </p:txBody>
      </p:sp>
      <p:sp>
        <p:nvSpPr>
          <p:cNvPr id="258" name="テキスト ボックス 80"/>
          <p:cNvSpPr txBox="1"/>
          <p:nvPr/>
        </p:nvSpPr>
        <p:spPr bwMode="auto">
          <a:xfrm>
            <a:off x="286033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129</a:t>
            </a:r>
            <a:r>
              <a:rPr lang="ja-JP" altLang="en-US" sz="900" b="1" dirty="0" smtClean="0">
                <a:latin typeface="+mn-ea"/>
              </a:rPr>
              <a:t>人</a:t>
            </a:r>
            <a:endParaRPr lang="ja-JP" altLang="en-US" sz="900" b="1" dirty="0">
              <a:latin typeface="+mn-ea"/>
            </a:endParaRPr>
          </a:p>
        </p:txBody>
      </p:sp>
      <p:sp>
        <p:nvSpPr>
          <p:cNvPr id="259" name="テキスト ボックス 80"/>
          <p:cNvSpPr txBox="1"/>
          <p:nvPr/>
        </p:nvSpPr>
        <p:spPr bwMode="auto">
          <a:xfrm>
            <a:off x="2481937"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158</a:t>
            </a:r>
            <a:r>
              <a:rPr lang="ja-JP" altLang="en-US" sz="900" b="1" dirty="0" smtClean="0">
                <a:latin typeface="+mn-ea"/>
              </a:rPr>
              <a:t>人</a:t>
            </a:r>
            <a:endParaRPr lang="ja-JP" altLang="en-US" sz="900" b="1" dirty="0">
              <a:latin typeface="+mn-ea"/>
            </a:endParaRPr>
          </a:p>
        </p:txBody>
      </p:sp>
      <p:sp>
        <p:nvSpPr>
          <p:cNvPr id="260" name="テキスト ボックス 80"/>
          <p:cNvSpPr txBox="1"/>
          <p:nvPr/>
        </p:nvSpPr>
        <p:spPr bwMode="auto">
          <a:xfrm>
            <a:off x="209622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162</a:t>
            </a:r>
            <a:r>
              <a:rPr lang="ja-JP" altLang="en-US" sz="900" b="1" dirty="0" smtClean="0">
                <a:latin typeface="+mn-ea"/>
              </a:rPr>
              <a:t>人</a:t>
            </a:r>
            <a:endParaRPr lang="ja-JP" altLang="en-US" sz="900" b="1" dirty="0">
              <a:latin typeface="+mn-ea"/>
            </a:endParaRPr>
          </a:p>
        </p:txBody>
      </p:sp>
      <p:sp>
        <p:nvSpPr>
          <p:cNvPr id="261" name="テキスト ボックス 80"/>
          <p:cNvSpPr txBox="1"/>
          <p:nvPr/>
        </p:nvSpPr>
        <p:spPr bwMode="auto">
          <a:xfrm>
            <a:off x="616367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177</a:t>
            </a:r>
            <a:r>
              <a:rPr lang="ja-JP" altLang="en-US" sz="900" b="1" dirty="0" smtClean="0">
                <a:latin typeface="+mn-ea"/>
              </a:rPr>
              <a:t>人</a:t>
            </a:r>
            <a:endParaRPr lang="ja-JP" altLang="en-US" sz="900" b="1" dirty="0">
              <a:latin typeface="+mn-ea"/>
            </a:endParaRPr>
          </a:p>
        </p:txBody>
      </p:sp>
      <p:sp>
        <p:nvSpPr>
          <p:cNvPr id="262" name="テキスト ボックス 80"/>
          <p:cNvSpPr txBox="1"/>
          <p:nvPr/>
        </p:nvSpPr>
        <p:spPr bwMode="auto">
          <a:xfrm>
            <a:off x="6539023"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216</a:t>
            </a:r>
            <a:r>
              <a:rPr lang="ja-JP" altLang="en-US" sz="900" b="1" dirty="0" smtClean="0">
                <a:latin typeface="+mn-ea"/>
              </a:rPr>
              <a:t>人</a:t>
            </a:r>
            <a:endParaRPr lang="ja-JP" altLang="en-US" sz="900" b="1" dirty="0">
              <a:latin typeface="+mn-ea"/>
            </a:endParaRPr>
          </a:p>
        </p:txBody>
      </p:sp>
      <p:sp>
        <p:nvSpPr>
          <p:cNvPr id="263" name="テキスト ボックス 80"/>
          <p:cNvSpPr txBox="1"/>
          <p:nvPr/>
        </p:nvSpPr>
        <p:spPr bwMode="auto">
          <a:xfrm>
            <a:off x="6902010"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262</a:t>
            </a:r>
            <a:r>
              <a:rPr lang="ja-JP" altLang="en-US" sz="900" b="1" dirty="0" smtClean="0">
                <a:latin typeface="+mn-ea"/>
              </a:rPr>
              <a:t>人</a:t>
            </a:r>
            <a:endParaRPr lang="ja-JP" altLang="en-US" sz="900" b="1" dirty="0">
              <a:latin typeface="+mn-ea"/>
            </a:endParaRPr>
          </a:p>
        </p:txBody>
      </p:sp>
      <p:sp>
        <p:nvSpPr>
          <p:cNvPr id="264" name="テキスト ボックス 80"/>
          <p:cNvSpPr txBox="1"/>
          <p:nvPr/>
        </p:nvSpPr>
        <p:spPr bwMode="auto">
          <a:xfrm>
            <a:off x="7284361"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450</a:t>
            </a:r>
            <a:r>
              <a:rPr lang="ja-JP" altLang="en-US" sz="900" b="1" dirty="0" smtClean="0">
                <a:latin typeface="+mn-ea"/>
              </a:rPr>
              <a:t>人</a:t>
            </a:r>
            <a:endParaRPr lang="ja-JP" altLang="en-US" sz="900" b="1" dirty="0">
              <a:latin typeface="+mn-ea"/>
            </a:endParaRPr>
          </a:p>
        </p:txBody>
      </p:sp>
      <p:sp>
        <p:nvSpPr>
          <p:cNvPr id="265" name="テキスト ボックス 80"/>
          <p:cNvSpPr txBox="1"/>
          <p:nvPr/>
        </p:nvSpPr>
        <p:spPr bwMode="auto">
          <a:xfrm>
            <a:off x="5777417"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151</a:t>
            </a:r>
            <a:r>
              <a:rPr lang="ja-JP" altLang="en-US" sz="900" b="1" dirty="0" smtClean="0">
                <a:latin typeface="+mn-ea"/>
              </a:rPr>
              <a:t>人</a:t>
            </a:r>
            <a:endParaRPr lang="ja-JP" altLang="en-US" sz="900" b="1" dirty="0">
              <a:latin typeface="+mn-ea"/>
            </a:endParaRPr>
          </a:p>
        </p:txBody>
      </p:sp>
      <p:sp>
        <p:nvSpPr>
          <p:cNvPr id="266" name="テキスト ボックス 80"/>
          <p:cNvSpPr txBox="1"/>
          <p:nvPr/>
        </p:nvSpPr>
        <p:spPr bwMode="auto">
          <a:xfrm>
            <a:off x="540570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135</a:t>
            </a:r>
            <a:r>
              <a:rPr lang="ja-JP" altLang="en-US" sz="900" b="1" dirty="0" smtClean="0">
                <a:latin typeface="+mn-ea"/>
              </a:rPr>
              <a:t>人</a:t>
            </a:r>
            <a:endParaRPr lang="ja-JP" altLang="en-US" sz="900" b="1" dirty="0">
              <a:latin typeface="+mn-ea"/>
            </a:endParaRPr>
          </a:p>
        </p:txBody>
      </p:sp>
      <p:sp>
        <p:nvSpPr>
          <p:cNvPr id="267" name="テキスト ボックス 80"/>
          <p:cNvSpPr txBox="1"/>
          <p:nvPr/>
        </p:nvSpPr>
        <p:spPr bwMode="auto">
          <a:xfrm>
            <a:off x="5019571"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153</a:t>
            </a:r>
            <a:r>
              <a:rPr lang="ja-JP" altLang="en-US" sz="900" b="1" dirty="0" smtClean="0">
                <a:latin typeface="+mn-ea"/>
              </a:rPr>
              <a:t>人</a:t>
            </a:r>
            <a:endParaRPr lang="ja-JP" altLang="en-US" sz="900" b="1" dirty="0">
              <a:latin typeface="+mn-ea"/>
            </a:endParaRPr>
          </a:p>
        </p:txBody>
      </p:sp>
      <p:sp>
        <p:nvSpPr>
          <p:cNvPr id="268" name="テキスト ボックス 80"/>
          <p:cNvSpPr txBox="1"/>
          <p:nvPr/>
        </p:nvSpPr>
        <p:spPr bwMode="auto">
          <a:xfrm>
            <a:off x="828710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268</a:t>
            </a:r>
            <a:r>
              <a:rPr lang="ja-JP" altLang="en-US" sz="900" b="1" dirty="0" smtClean="0">
                <a:latin typeface="+mn-ea"/>
              </a:rPr>
              <a:t>人</a:t>
            </a:r>
            <a:endParaRPr lang="ja-JP" altLang="en-US" sz="900" b="1" dirty="0">
              <a:latin typeface="+mn-ea"/>
            </a:endParaRPr>
          </a:p>
        </p:txBody>
      </p:sp>
      <p:sp>
        <p:nvSpPr>
          <p:cNvPr id="269" name="テキスト ボックス 80"/>
          <p:cNvSpPr txBox="1"/>
          <p:nvPr/>
        </p:nvSpPr>
        <p:spPr bwMode="auto">
          <a:xfrm>
            <a:off x="8652085"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70" name="テキスト ボックス 80"/>
          <p:cNvSpPr txBox="1"/>
          <p:nvPr/>
        </p:nvSpPr>
        <p:spPr bwMode="auto">
          <a:xfrm>
            <a:off x="903343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246</a:t>
            </a:r>
            <a:r>
              <a:rPr lang="ja-JP" altLang="en-US" sz="900" b="1" dirty="0" smtClean="0">
                <a:latin typeface="+mn-ea"/>
              </a:rPr>
              <a:t>人</a:t>
            </a:r>
            <a:endParaRPr lang="ja-JP" altLang="en-US" sz="900" b="1" dirty="0">
              <a:latin typeface="+mn-ea"/>
            </a:endParaRPr>
          </a:p>
        </p:txBody>
      </p:sp>
      <p:sp>
        <p:nvSpPr>
          <p:cNvPr id="271" name="テキスト ボックス 80"/>
          <p:cNvSpPr txBox="1"/>
          <p:nvPr/>
        </p:nvSpPr>
        <p:spPr bwMode="auto">
          <a:xfrm>
            <a:off x="940009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329</a:t>
            </a:r>
            <a:r>
              <a:rPr lang="ja-JP" altLang="en-US" sz="900" b="1" dirty="0" smtClean="0">
                <a:latin typeface="+mn-ea"/>
              </a:rPr>
              <a:t>人</a:t>
            </a:r>
            <a:endParaRPr lang="ja-JP" altLang="en-US" sz="900" b="1" dirty="0">
              <a:latin typeface="+mn-ea"/>
            </a:endParaRPr>
          </a:p>
        </p:txBody>
      </p:sp>
      <p:sp>
        <p:nvSpPr>
          <p:cNvPr id="272" name="テキスト ボックス 80"/>
          <p:cNvSpPr txBox="1"/>
          <p:nvPr/>
        </p:nvSpPr>
        <p:spPr bwMode="auto">
          <a:xfrm>
            <a:off x="793078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a:latin typeface="+mn-ea"/>
              </a:rPr>
              <a:t>130</a:t>
            </a:r>
            <a:r>
              <a:rPr lang="ja-JP" altLang="en-US" sz="900" b="1" dirty="0" smtClean="0">
                <a:latin typeface="+mn-ea"/>
              </a:rPr>
              <a:t>人</a:t>
            </a:r>
            <a:endParaRPr lang="ja-JP" altLang="en-US" sz="900" b="1" dirty="0">
              <a:latin typeface="+mn-ea"/>
            </a:endParaRPr>
          </a:p>
        </p:txBody>
      </p:sp>
      <p:sp>
        <p:nvSpPr>
          <p:cNvPr id="273" name="左中かっこ 71"/>
          <p:cNvSpPr/>
          <p:nvPr/>
        </p:nvSpPr>
        <p:spPr>
          <a:xfrm rot="16200000">
            <a:off x="896762" y="2400590"/>
            <a:ext cx="132326" cy="1656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4" name="左中かっこ 71"/>
          <p:cNvSpPr/>
          <p:nvPr/>
        </p:nvSpPr>
        <p:spPr>
          <a:xfrm rot="16200000">
            <a:off x="3417883" y="1986591"/>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5" name="左中かっこ 71"/>
          <p:cNvSpPr/>
          <p:nvPr/>
        </p:nvSpPr>
        <p:spPr>
          <a:xfrm rot="16200000">
            <a:off x="8852225" y="2382590"/>
            <a:ext cx="132326" cy="1692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6" name="左中かっこ 71"/>
          <p:cNvSpPr/>
          <p:nvPr/>
        </p:nvSpPr>
        <p:spPr>
          <a:xfrm rot="16200000">
            <a:off x="6338876" y="1986591"/>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8" name="テキスト ボックス 277"/>
          <p:cNvSpPr txBox="1"/>
          <p:nvPr/>
        </p:nvSpPr>
        <p:spPr>
          <a:xfrm>
            <a:off x="2692485"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1,160</a:t>
            </a:r>
            <a:r>
              <a:rPr lang="ja-JP" altLang="en-US" sz="1200" b="1" dirty="0" smtClean="0">
                <a:latin typeface="+mn-ea"/>
              </a:rPr>
              <a:t>人</a:t>
            </a:r>
            <a:endParaRPr kumimoji="1" lang="ja-JP" altLang="en-US" sz="1200" b="1" dirty="0">
              <a:latin typeface="+mn-ea"/>
            </a:endParaRPr>
          </a:p>
        </p:txBody>
      </p:sp>
      <p:sp>
        <p:nvSpPr>
          <p:cNvPr id="279" name="テキスト ボックス 278"/>
          <p:cNvSpPr txBox="1"/>
          <p:nvPr/>
        </p:nvSpPr>
        <p:spPr>
          <a:xfrm>
            <a:off x="5599509"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1,544</a:t>
            </a:r>
            <a:r>
              <a:rPr lang="ja-JP" altLang="en-US" sz="1200" b="1" dirty="0" smtClean="0">
                <a:latin typeface="+mn-ea"/>
              </a:rPr>
              <a:t>人</a:t>
            </a:r>
            <a:endParaRPr kumimoji="1" lang="ja-JP" altLang="en-US" sz="1200" b="1" dirty="0">
              <a:latin typeface="+mn-ea"/>
            </a:endParaRPr>
          </a:p>
        </p:txBody>
      </p:sp>
      <p:sp>
        <p:nvSpPr>
          <p:cNvPr id="280" name="テキスト ボックス 279"/>
          <p:cNvSpPr txBox="1"/>
          <p:nvPr/>
        </p:nvSpPr>
        <p:spPr>
          <a:xfrm>
            <a:off x="159105"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972</a:t>
            </a:r>
            <a:r>
              <a:rPr lang="ja-JP" altLang="en-US" sz="1200" b="1" dirty="0" smtClean="0">
                <a:latin typeface="+mn-ea"/>
              </a:rPr>
              <a:t>人</a:t>
            </a:r>
            <a:endParaRPr kumimoji="1" lang="ja-JP" altLang="en-US" sz="1200" b="1" dirty="0">
              <a:latin typeface="+mn-ea"/>
            </a:endParaRPr>
          </a:p>
        </p:txBody>
      </p:sp>
      <p:sp>
        <p:nvSpPr>
          <p:cNvPr id="281" name="テキスト ボックス 280"/>
          <p:cNvSpPr txBox="1"/>
          <p:nvPr/>
        </p:nvSpPr>
        <p:spPr>
          <a:xfrm>
            <a:off x="8097074"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1,138</a:t>
            </a:r>
            <a:r>
              <a:rPr lang="ja-JP" altLang="en-US" sz="1200" b="1" dirty="0" smtClean="0">
                <a:latin typeface="+mn-ea"/>
              </a:rPr>
              <a:t>人</a:t>
            </a:r>
            <a:endParaRPr kumimoji="1" lang="ja-JP" altLang="en-US" sz="1200" b="1" dirty="0">
              <a:latin typeface="+mn-ea"/>
            </a:endParaRPr>
          </a:p>
        </p:txBody>
      </p:sp>
      <p:sp>
        <p:nvSpPr>
          <p:cNvPr id="282" name="二等辺三角形 281"/>
          <p:cNvSpPr/>
          <p:nvPr/>
        </p:nvSpPr>
        <p:spPr>
          <a:xfrm flipV="1">
            <a:off x="3410193" y="3886448"/>
            <a:ext cx="3104958" cy="29314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左中かっこ 71"/>
          <p:cNvSpPr/>
          <p:nvPr/>
        </p:nvSpPr>
        <p:spPr>
          <a:xfrm rot="16200000">
            <a:off x="894222" y="5408725"/>
            <a:ext cx="132326" cy="1656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5" name="左中かっこ 71"/>
          <p:cNvSpPr/>
          <p:nvPr/>
        </p:nvSpPr>
        <p:spPr>
          <a:xfrm rot="16200000">
            <a:off x="3412803" y="4994726"/>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6" name="左中かっこ 71"/>
          <p:cNvSpPr/>
          <p:nvPr/>
        </p:nvSpPr>
        <p:spPr>
          <a:xfrm rot="16200000">
            <a:off x="8837491" y="5390725"/>
            <a:ext cx="132326" cy="1692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7" name="左中かっこ 71"/>
          <p:cNvSpPr/>
          <p:nvPr/>
        </p:nvSpPr>
        <p:spPr>
          <a:xfrm rot="16200000">
            <a:off x="6345226" y="4994726"/>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8" name="テキスト ボックス 287"/>
          <p:cNvSpPr txBox="1"/>
          <p:nvPr/>
        </p:nvSpPr>
        <p:spPr>
          <a:xfrm>
            <a:off x="2616488"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1,765</a:t>
            </a:r>
            <a:r>
              <a:rPr lang="ja-JP" altLang="en-US" sz="1200" b="1" dirty="0" smtClean="0">
                <a:latin typeface="+mn-ea"/>
              </a:rPr>
              <a:t>人</a:t>
            </a:r>
            <a:endParaRPr kumimoji="1" lang="ja-JP" altLang="en-US" sz="1200" b="1" dirty="0">
              <a:latin typeface="+mn-ea"/>
            </a:endParaRPr>
          </a:p>
        </p:txBody>
      </p:sp>
      <p:sp>
        <p:nvSpPr>
          <p:cNvPr id="289" name="テキスト ボックス 288"/>
          <p:cNvSpPr txBox="1"/>
          <p:nvPr/>
        </p:nvSpPr>
        <p:spPr>
          <a:xfrm>
            <a:off x="5547463"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2,049</a:t>
            </a:r>
            <a:r>
              <a:rPr lang="ja-JP" altLang="en-US" sz="1200" b="1" dirty="0" smtClean="0">
                <a:latin typeface="+mn-ea"/>
              </a:rPr>
              <a:t>人</a:t>
            </a:r>
            <a:endParaRPr kumimoji="1" lang="ja-JP" altLang="en-US" sz="1200" b="1" dirty="0">
              <a:latin typeface="+mn-ea"/>
            </a:endParaRPr>
          </a:p>
        </p:txBody>
      </p:sp>
      <p:sp>
        <p:nvSpPr>
          <p:cNvPr id="290" name="テキスト ボックス 289"/>
          <p:cNvSpPr txBox="1"/>
          <p:nvPr/>
        </p:nvSpPr>
        <p:spPr>
          <a:xfrm>
            <a:off x="97057"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1,244</a:t>
            </a:r>
            <a:r>
              <a:rPr lang="ja-JP" altLang="en-US" sz="1200" b="1" dirty="0" smtClean="0">
                <a:latin typeface="+mn-ea"/>
              </a:rPr>
              <a:t>人</a:t>
            </a:r>
            <a:endParaRPr kumimoji="1" lang="ja-JP" altLang="en-US" sz="1200" b="1" dirty="0">
              <a:latin typeface="+mn-ea"/>
            </a:endParaRPr>
          </a:p>
        </p:txBody>
      </p:sp>
      <p:sp>
        <p:nvSpPr>
          <p:cNvPr id="291" name="テキスト ボックス 290"/>
          <p:cNvSpPr txBox="1"/>
          <p:nvPr/>
        </p:nvSpPr>
        <p:spPr>
          <a:xfrm>
            <a:off x="8035026"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1,520</a:t>
            </a:r>
            <a:r>
              <a:rPr lang="ja-JP" altLang="en-US" sz="1200" b="1" dirty="0" smtClean="0">
                <a:latin typeface="+mn-ea"/>
              </a:rPr>
              <a:t>人</a:t>
            </a:r>
            <a:endParaRPr kumimoji="1" lang="ja-JP" altLang="en-US" sz="1200" b="1" dirty="0">
              <a:latin typeface="+mn-ea"/>
            </a:endParaRPr>
          </a:p>
        </p:txBody>
      </p:sp>
      <p:sp>
        <p:nvSpPr>
          <p:cNvPr id="292" name="Text Box 23"/>
          <p:cNvSpPr txBox="1">
            <a:spLocks noChangeArrowheads="1"/>
          </p:cNvSpPr>
          <p:nvPr/>
        </p:nvSpPr>
        <p:spPr bwMode="auto">
          <a:xfrm>
            <a:off x="56523" y="618914"/>
            <a:ext cx="9793643" cy="468000"/>
          </a:xfrm>
          <a:prstGeom prst="rect">
            <a:avLst/>
          </a:prstGeom>
          <a:solidFill>
            <a:schemeClr val="accent2">
              <a:lumMod val="40000"/>
              <a:lumOff val="60000"/>
            </a:schemeClr>
          </a:solidFill>
          <a:ln w="12700">
            <a:noFill/>
            <a:prstDash val="sysDash"/>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None/>
              <a:defRPr/>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1600" b="1" dirty="0" smtClean="0">
                <a:solidFill>
                  <a:srgbClr val="000000"/>
                </a:solidFill>
                <a:latin typeface="Meiryo UI" pitchFamily="50" charset="-128"/>
                <a:ea typeface="Meiryo UI" pitchFamily="50" charset="-128"/>
                <a:cs typeface="Meiryo UI" pitchFamily="50" charset="-128"/>
              </a:rPr>
              <a:t>区</a:t>
            </a:r>
            <a:r>
              <a:rPr lang="ja-JP" altLang="en-US" sz="1600" b="1" dirty="0">
                <a:solidFill>
                  <a:srgbClr val="000000"/>
                </a:solidFill>
                <a:latin typeface="Meiryo UI" pitchFamily="50" charset="-128"/>
                <a:ea typeface="Meiryo UI" pitchFamily="50" charset="-128"/>
                <a:cs typeface="Meiryo UI" pitchFamily="50" charset="-128"/>
              </a:rPr>
              <a:t>役所庁舎に配置される</a:t>
            </a:r>
            <a:r>
              <a:rPr lang="ja-JP" altLang="en-US" sz="1600" b="1" dirty="0" smtClean="0">
                <a:solidFill>
                  <a:srgbClr val="000000"/>
                </a:solidFill>
                <a:latin typeface="Meiryo UI" pitchFamily="50" charset="-128"/>
                <a:ea typeface="Meiryo UI" pitchFamily="50" charset="-128"/>
                <a:cs typeface="Meiryo UI" pitchFamily="50" charset="-128"/>
              </a:rPr>
              <a:t>職員数で比較した</a:t>
            </a:r>
            <a:r>
              <a:rPr lang="ja-JP" altLang="en-US" sz="1600" b="1" dirty="0">
                <a:solidFill>
                  <a:srgbClr val="000000"/>
                </a:solidFill>
                <a:latin typeface="Meiryo UI" pitchFamily="50" charset="-128"/>
                <a:ea typeface="Meiryo UI" pitchFamily="50" charset="-128"/>
                <a:cs typeface="Meiryo UI" pitchFamily="50" charset="-128"/>
              </a:rPr>
              <a:t>場合、全特別</a:t>
            </a:r>
            <a:r>
              <a:rPr lang="ja-JP" altLang="en-US" sz="1600" b="1" dirty="0" smtClean="0">
                <a:solidFill>
                  <a:srgbClr val="000000"/>
                </a:solidFill>
                <a:latin typeface="Meiryo UI" pitchFamily="50" charset="-128"/>
                <a:ea typeface="Meiryo UI" pitchFamily="50" charset="-128"/>
                <a:cs typeface="Meiryo UI" pitchFamily="50" charset="-128"/>
              </a:rPr>
              <a:t>区で増加（災害時に必要な体制を整備可能）</a:t>
            </a:r>
            <a:endParaRPr lang="en-US" altLang="ja-JP" sz="1600" b="1" spc="-50" dirty="0" smtClean="0">
              <a:solidFill>
                <a:srgbClr val="000000"/>
              </a:solidFill>
              <a:latin typeface="Meiryo UI" pitchFamily="50" charset="-128"/>
              <a:ea typeface="Meiryo UI" pitchFamily="50" charset="-128"/>
              <a:cs typeface="Meiryo UI" pitchFamily="50" charset="-128"/>
            </a:endParaRPr>
          </a:p>
        </p:txBody>
      </p:sp>
      <p:sp>
        <p:nvSpPr>
          <p:cNvPr id="9" name="楕円 8"/>
          <p:cNvSpPr/>
          <p:nvPr/>
        </p:nvSpPr>
        <p:spPr>
          <a:xfrm>
            <a:off x="545116"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楕円 8"/>
          <p:cNvSpPr/>
          <p:nvPr/>
        </p:nvSpPr>
        <p:spPr>
          <a:xfrm>
            <a:off x="3042959"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楕円 8"/>
          <p:cNvSpPr/>
          <p:nvPr/>
        </p:nvSpPr>
        <p:spPr>
          <a:xfrm>
            <a:off x="5962621"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楕円 8"/>
          <p:cNvSpPr/>
          <p:nvPr/>
        </p:nvSpPr>
        <p:spPr>
          <a:xfrm>
            <a:off x="8460406"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楕円 8"/>
          <p:cNvSpPr/>
          <p:nvPr/>
        </p:nvSpPr>
        <p:spPr>
          <a:xfrm>
            <a:off x="4165297" y="1649007"/>
            <a:ext cx="1584000" cy="360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正方形/長方形 176"/>
          <p:cNvSpPr>
            <a:spLocks noChangeArrowheads="1"/>
          </p:cNvSpPr>
          <p:nvPr/>
        </p:nvSpPr>
        <p:spPr bwMode="auto">
          <a:xfrm>
            <a:off x="8855075" y="66396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78" name="テキスト ボックス 80"/>
          <p:cNvSpPr txBox="1"/>
          <p:nvPr/>
        </p:nvSpPr>
        <p:spPr bwMode="auto">
          <a:xfrm>
            <a:off x="5726212" y="1700891"/>
            <a:ext cx="1085010" cy="230832"/>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900" b="1" u="sng" dirty="0" smtClean="0">
                <a:latin typeface="Meiryo UI" panose="020B0604030504040204" pitchFamily="50" charset="-128"/>
                <a:ea typeface="Meiryo UI" panose="020B0604030504040204" pitchFamily="50" charset="-128"/>
              </a:rPr>
              <a:t>約</a:t>
            </a:r>
            <a:r>
              <a:rPr lang="en-US" altLang="ja-JP" sz="900" b="1" u="sng" dirty="0" smtClean="0">
                <a:latin typeface="Meiryo UI" panose="020B0604030504040204" pitchFamily="50" charset="-128"/>
                <a:ea typeface="Meiryo UI" panose="020B0604030504040204" pitchFamily="50" charset="-128"/>
              </a:rPr>
              <a:t>270</a:t>
            </a:r>
            <a:r>
              <a:rPr lang="ja-JP" altLang="en-US" sz="900" b="1" u="sng" dirty="0" smtClean="0">
                <a:latin typeface="Meiryo UI" panose="020B0604030504040204" pitchFamily="50" charset="-128"/>
                <a:ea typeface="Meiryo UI" panose="020B0604030504040204" pitchFamily="50" charset="-128"/>
              </a:rPr>
              <a:t>万人</a:t>
            </a:r>
            <a:r>
              <a:rPr lang="ja-JP" altLang="en-US" sz="900" b="1" dirty="0" smtClean="0">
                <a:latin typeface="Meiryo UI" panose="020B0604030504040204" pitchFamily="50" charset="-128"/>
                <a:ea typeface="Meiryo UI" panose="020B0604030504040204" pitchFamily="50" charset="-128"/>
              </a:rPr>
              <a:t>に対応</a:t>
            </a:r>
            <a:endParaRPr lang="ja-JP" altLang="en-US" sz="900" b="1" dirty="0">
              <a:latin typeface="Meiryo UI" panose="020B0604030504040204" pitchFamily="50" charset="-128"/>
              <a:ea typeface="Meiryo UI" panose="020B0604030504040204" pitchFamily="50" charset="-128"/>
            </a:endParaRPr>
          </a:p>
        </p:txBody>
      </p:sp>
      <p:sp>
        <p:nvSpPr>
          <p:cNvPr id="179" name="テキスト ボックス 80"/>
          <p:cNvSpPr txBox="1"/>
          <p:nvPr/>
        </p:nvSpPr>
        <p:spPr bwMode="auto">
          <a:xfrm>
            <a:off x="3658126"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75</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0" name="テキスト ボックス 80"/>
          <p:cNvSpPr txBox="1"/>
          <p:nvPr/>
        </p:nvSpPr>
        <p:spPr bwMode="auto">
          <a:xfrm>
            <a:off x="1175564"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60</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1" name="テキスト ボックス 80"/>
          <p:cNvSpPr txBox="1"/>
          <p:nvPr/>
        </p:nvSpPr>
        <p:spPr bwMode="auto">
          <a:xfrm>
            <a:off x="6579974"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71</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2" name="テキスト ボックス 80"/>
          <p:cNvSpPr txBox="1"/>
          <p:nvPr/>
        </p:nvSpPr>
        <p:spPr bwMode="auto">
          <a:xfrm>
            <a:off x="9061378"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64</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0278478"/>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 name="グラフ 83"/>
          <p:cNvGraphicFramePr>
            <a:graphicFrameLocks noChangeAspect="1"/>
          </p:cNvGraphicFramePr>
          <p:nvPr>
            <p:extLst>
              <p:ext uri="{D42A27DB-BD31-4B8C-83A1-F6EECF244321}">
                <p14:modId xmlns:p14="http://schemas.microsoft.com/office/powerpoint/2010/main" val="1739933361"/>
              </p:ext>
            </p:extLst>
          </p:nvPr>
        </p:nvGraphicFramePr>
        <p:xfrm>
          <a:off x="6878166" y="4466719"/>
          <a:ext cx="3960000" cy="27159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0" name="グラフ 49"/>
          <p:cNvGraphicFramePr>
            <a:graphicFrameLocks/>
          </p:cNvGraphicFramePr>
          <p:nvPr>
            <p:extLst>
              <p:ext uri="{D42A27DB-BD31-4B8C-83A1-F6EECF244321}">
                <p14:modId xmlns:p14="http://schemas.microsoft.com/office/powerpoint/2010/main" val="3363748504"/>
              </p:ext>
            </p:extLst>
          </p:nvPr>
        </p:nvGraphicFramePr>
        <p:xfrm>
          <a:off x="276069" y="4473547"/>
          <a:ext cx="5140800" cy="22617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1" name="グラフ 49"/>
          <p:cNvGraphicFramePr>
            <a:graphicFrameLocks/>
          </p:cNvGraphicFramePr>
          <p:nvPr>
            <p:extLst>
              <p:ext uri="{D42A27DB-BD31-4B8C-83A1-F6EECF244321}">
                <p14:modId xmlns:p14="http://schemas.microsoft.com/office/powerpoint/2010/main" val="2196516571"/>
              </p:ext>
            </p:extLst>
          </p:nvPr>
        </p:nvGraphicFramePr>
        <p:xfrm>
          <a:off x="284409" y="1013727"/>
          <a:ext cx="5140800" cy="22617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7632000">
                  <a:extLst>
                    <a:ext uri="{9D8B030D-6E8A-4147-A177-3AD203B41FA5}">
                      <a16:colId xmlns:a16="http://schemas.microsoft.com/office/drawing/2014/main" xmlns="" val="2072528450"/>
                    </a:ext>
                  </a:extLst>
                </a:gridCol>
                <a:gridCol w="2088000">
                  <a:extLst>
                    <a:ext uri="{9D8B030D-6E8A-4147-A177-3AD203B41FA5}">
                      <a16:colId xmlns:a16="http://schemas.microsoft.com/office/drawing/2014/main" xmlns="" val="485281462"/>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rowSpan="2">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gridSpan="2">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gridSpan="2">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淀川区職員数：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2,420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1447458167"/>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区役所庁舎に配置される職員数（イメージ図）淀川区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0" name="正方形/長方形 69"/>
          <p:cNvSpPr/>
          <p:nvPr/>
        </p:nvSpPr>
        <p:spPr>
          <a:xfrm>
            <a:off x="856157" y="4563156"/>
            <a:ext cx="3960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bwMode="auto">
          <a:xfrm>
            <a:off x="1597194" y="237722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420420" y="221501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243425" y="2146177"/>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4066430" y="2151277"/>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52" name="テキスト ボックス 80"/>
          <p:cNvSpPr txBox="1"/>
          <p:nvPr/>
        </p:nvSpPr>
        <p:spPr bwMode="auto">
          <a:xfrm>
            <a:off x="1740243"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3" name="テキスト ボックス 80"/>
          <p:cNvSpPr txBox="1"/>
          <p:nvPr/>
        </p:nvSpPr>
        <p:spPr bwMode="auto">
          <a:xfrm>
            <a:off x="2566239"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4" name="テキスト ボックス 80"/>
          <p:cNvSpPr txBox="1"/>
          <p:nvPr/>
        </p:nvSpPr>
        <p:spPr bwMode="auto">
          <a:xfrm>
            <a:off x="3396427"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6" name="テキスト ボックス 80"/>
          <p:cNvSpPr txBox="1"/>
          <p:nvPr/>
        </p:nvSpPr>
        <p:spPr bwMode="auto">
          <a:xfrm>
            <a:off x="4203755"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774189" y="2195092"/>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972</a:t>
            </a:r>
            <a:r>
              <a:rPr lang="ja-JP" altLang="en-US" sz="1600" b="1" dirty="0" smtClean="0">
                <a:latin typeface="+mn-ea"/>
              </a:rPr>
              <a:t>人</a:t>
            </a:r>
            <a:endParaRPr kumimoji="1" lang="ja-JP" altLang="en-US" sz="1600" b="1" dirty="0">
              <a:latin typeface="+mn-ea"/>
            </a:endParaRPr>
          </a:p>
        </p:txBody>
      </p:sp>
      <p:sp>
        <p:nvSpPr>
          <p:cNvPr id="107" name="テキスト ボックス 106"/>
          <p:cNvSpPr txBox="1"/>
          <p:nvPr/>
        </p:nvSpPr>
        <p:spPr bwMode="auto">
          <a:xfrm>
            <a:off x="1590262" y="596224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413488" y="590124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233318" y="590759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056323" y="568087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1580782"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2406778"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3236966"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4044294"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770432" y="5808691"/>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768458" y="5292637"/>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0" name="角丸四角形吹き出し 119"/>
          <p:cNvSpPr/>
          <p:nvPr/>
        </p:nvSpPr>
        <p:spPr>
          <a:xfrm>
            <a:off x="1585488" y="4840610"/>
            <a:ext cx="828000" cy="432000"/>
          </a:xfrm>
          <a:prstGeom prst="wedgeRoundRectCallout">
            <a:avLst>
              <a:gd name="adj1" fmla="val -72511"/>
              <a:gd name="adj2" fmla="val 95449"/>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20</a:t>
            </a:r>
            <a:r>
              <a:rPr lang="ja-JP" altLang="en-US" sz="700" dirty="0" smtClean="0"/>
              <a:t>人　</a:t>
            </a:r>
            <a:endParaRPr lang="en-US" altLang="ja-JP" sz="700" dirty="0" smtClean="0"/>
          </a:p>
          <a:p>
            <a:r>
              <a:rPr kumimoji="1" lang="ja-JP" altLang="en-US" sz="700" dirty="0" smtClean="0"/>
              <a:t>　政策企画部　</a:t>
            </a:r>
            <a:r>
              <a:rPr kumimoji="1" lang="en-US" altLang="ja-JP" sz="700" dirty="0" smtClean="0"/>
              <a:t>39</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21</a:t>
            </a:r>
            <a:r>
              <a:rPr lang="ja-JP" altLang="en-US" sz="700" dirty="0" smtClean="0"/>
              <a:t>人</a:t>
            </a:r>
            <a:endParaRPr kumimoji="1" lang="ja-JP" altLang="en-US" sz="700" dirty="0"/>
          </a:p>
        </p:txBody>
      </p:sp>
      <p:sp>
        <p:nvSpPr>
          <p:cNvPr id="121" name="テキスト ボックス 120"/>
          <p:cNvSpPr txBox="1"/>
          <p:nvPr/>
        </p:nvSpPr>
        <p:spPr>
          <a:xfrm>
            <a:off x="783455" y="5132029"/>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2" name="テキスト ボックス 121"/>
          <p:cNvSpPr txBox="1"/>
          <p:nvPr/>
        </p:nvSpPr>
        <p:spPr bwMode="auto">
          <a:xfrm>
            <a:off x="8089712" y="5902054"/>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a:t>
            </a:r>
            <a:endParaRPr lang="en-US" altLang="ja-JP" sz="750" b="1" dirty="0" smtClean="0">
              <a:latin typeface="Meiryo UI" panose="020B0604030504040204" pitchFamily="50" charset="-128"/>
              <a:ea typeface="Meiryo UI" panose="020B0604030504040204" pitchFamily="50" charset="-128"/>
            </a:endParaRPr>
          </a:p>
        </p:txBody>
      </p:sp>
      <p:sp>
        <p:nvSpPr>
          <p:cNvPr id="123" name="テキスト ボックス 122"/>
          <p:cNvSpPr txBox="1"/>
          <p:nvPr/>
        </p:nvSpPr>
        <p:spPr bwMode="auto">
          <a:xfrm>
            <a:off x="8089712" y="518212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124" name="テキスト ボックス 123"/>
          <p:cNvSpPr txBox="1"/>
          <p:nvPr/>
        </p:nvSpPr>
        <p:spPr bwMode="auto">
          <a:xfrm>
            <a:off x="8089712" y="549818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　</a:t>
            </a:r>
            <a:r>
              <a:rPr lang="en-US" altLang="ja-JP" sz="750" b="1" dirty="0" smtClean="0">
                <a:latin typeface="Meiryo UI" panose="020B0604030504040204" pitchFamily="50" charset="-128"/>
                <a:ea typeface="Meiryo UI" panose="020B0604030504040204" pitchFamily="50" charset="-128"/>
              </a:rPr>
              <a:t>878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bwMode="auto">
          <a:xfrm>
            <a:off x="8089712" y="4994126"/>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126" name="テキスト ボックス 125"/>
          <p:cNvSpPr txBox="1"/>
          <p:nvPr/>
        </p:nvSpPr>
        <p:spPr bwMode="auto">
          <a:xfrm>
            <a:off x="8089712" y="6440403"/>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bwMode="auto">
          <a:xfrm>
            <a:off x="8089712" y="6232438"/>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591919" y="5603659"/>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415393" y="541494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240386" y="5347377"/>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060032" y="5121624"/>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1,244</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kumimoji="1" lang="en-US" altLang="ja-JP" sz="1000" b="1" dirty="0" smtClean="0">
                <a:latin typeface="+mn-ea"/>
              </a:rPr>
              <a:t>735</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a:latin typeface="+mn-ea"/>
              </a:rPr>
              <a:t>253</a:t>
            </a:r>
            <a:r>
              <a:rPr lang="ja-JP" altLang="en-US" sz="1000" b="1" dirty="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en-US" altLang="ja-JP" sz="1000" b="1" dirty="0" smtClean="0">
                <a:latin typeface="+mn-ea"/>
              </a:rPr>
              <a:t>256</a:t>
            </a:r>
            <a:r>
              <a:rPr lang="ja-JP" altLang="en-US" sz="1000" b="1" dirty="0" smtClean="0">
                <a:latin typeface="+mn-ea"/>
              </a:rPr>
              <a:t>人</a:t>
            </a:r>
            <a:endParaRPr lang="en-US" altLang="ja-JP" sz="1000" b="1" dirty="0">
              <a:latin typeface="+mn-ea"/>
            </a:endParaRPr>
          </a:p>
        </p:txBody>
      </p:sp>
      <p:sp>
        <p:nvSpPr>
          <p:cNvPr id="136" name="テキスト ボックス 80"/>
          <p:cNvSpPr txBox="1"/>
          <p:nvPr/>
        </p:nvSpPr>
        <p:spPr bwMode="auto">
          <a:xfrm>
            <a:off x="933580" y="109241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5,621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37" name="テキスト ボックス 80"/>
          <p:cNvSpPr txBox="1"/>
          <p:nvPr/>
        </p:nvSpPr>
        <p:spPr bwMode="auto">
          <a:xfrm>
            <a:off x="774119" y="4236527"/>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5,621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1" name="テキスト ボックス 80"/>
          <p:cNvSpPr txBox="1"/>
          <p:nvPr/>
        </p:nvSpPr>
        <p:spPr bwMode="auto">
          <a:xfrm>
            <a:off x="56456" y="1105941"/>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56456" y="1278145"/>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56456" y="4248041"/>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56456" y="4558869"/>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5" name="テキスト ボックス 80"/>
          <p:cNvSpPr txBox="1"/>
          <p:nvPr/>
        </p:nvSpPr>
        <p:spPr bwMode="auto">
          <a:xfrm>
            <a:off x="2877877" y="4553306"/>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994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722764" y="4553306"/>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250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6" name="二等辺三角形 65"/>
          <p:cNvSpPr/>
          <p:nvPr/>
        </p:nvSpPr>
        <p:spPr>
          <a:xfrm flipV="1">
            <a:off x="289016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56157" y="1311947"/>
            <a:ext cx="3960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5287466" y="130648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右矢印 70"/>
          <p:cNvSpPr/>
          <p:nvPr/>
        </p:nvSpPr>
        <p:spPr>
          <a:xfrm>
            <a:off x="5287466" y="4582188"/>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左中かっこ 71"/>
          <p:cNvSpPr/>
          <p:nvPr/>
        </p:nvSpPr>
        <p:spPr>
          <a:xfrm rot="16200000">
            <a:off x="3173607" y="2988364"/>
            <a:ext cx="176775" cy="3060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75" h="3060000" stroke="0" extrusionOk="0">
                <a:moveTo>
                  <a:pt x="176775" y="3060000"/>
                </a:moveTo>
                <a:cubicBezTo>
                  <a:pt x="156893" y="3060000"/>
                  <a:pt x="140775" y="3054036"/>
                  <a:pt x="140775" y="3046679"/>
                </a:cubicBezTo>
                <a:lnTo>
                  <a:pt x="140775" y="1543321"/>
                </a:lnTo>
                <a:cubicBezTo>
                  <a:pt x="140775" y="1535964"/>
                  <a:pt x="124657" y="1530000"/>
                  <a:pt x="104775" y="1530000"/>
                </a:cubicBezTo>
                <a:cubicBezTo>
                  <a:pt x="124657" y="1530000"/>
                  <a:pt x="140775" y="1524036"/>
                  <a:pt x="140775" y="1516679"/>
                </a:cubicBezTo>
                <a:lnTo>
                  <a:pt x="140775" y="13321"/>
                </a:lnTo>
                <a:cubicBezTo>
                  <a:pt x="140775" y="5964"/>
                  <a:pt x="156893" y="0"/>
                  <a:pt x="176775" y="0"/>
                </a:cubicBezTo>
                <a:lnTo>
                  <a:pt x="176775" y="3060000"/>
                </a:lnTo>
                <a:close/>
              </a:path>
              <a:path w="176775" h="3060000" fill="none">
                <a:moveTo>
                  <a:pt x="176775" y="3060000"/>
                </a:moveTo>
                <a:cubicBezTo>
                  <a:pt x="156893" y="3060000"/>
                  <a:pt x="140775" y="3054036"/>
                  <a:pt x="140775" y="3046679"/>
                </a:cubicBezTo>
                <a:lnTo>
                  <a:pt x="140775" y="1543321"/>
                </a:lnTo>
                <a:cubicBezTo>
                  <a:pt x="140775" y="1535964"/>
                  <a:pt x="19882" y="1530000"/>
                  <a:pt x="0" y="1530000"/>
                </a:cubicBezTo>
                <a:cubicBezTo>
                  <a:pt x="19882" y="1530000"/>
                  <a:pt x="140775" y="1524036"/>
                  <a:pt x="140775" y="1516679"/>
                </a:cubicBezTo>
                <a:lnTo>
                  <a:pt x="140775" y="13321"/>
                </a:lnTo>
                <a:cubicBezTo>
                  <a:pt x="140775" y="5964"/>
                  <a:pt x="156893" y="0"/>
                  <a:pt x="176775"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テキスト ボックス 80"/>
          <p:cNvSpPr txBox="1"/>
          <p:nvPr/>
        </p:nvSpPr>
        <p:spPr bwMode="auto">
          <a:xfrm>
            <a:off x="1772705"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138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2598701"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3428889"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236217"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276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966042" y="1269970"/>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228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8" name="テキスト ボックス 67"/>
          <p:cNvSpPr txBox="1"/>
          <p:nvPr/>
        </p:nvSpPr>
        <p:spPr>
          <a:xfrm>
            <a:off x="7964297" y="4177628"/>
            <a:ext cx="1586451"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③区域外職員数</a:t>
            </a:r>
            <a:r>
              <a:rPr lang="ja-JP" altLang="en-US" sz="110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878</a:t>
            </a:r>
            <a:r>
              <a:rPr lang="ja-JP" altLang="en-US" sz="1100" b="1" dirty="0" smtClean="0">
                <a:latin typeface="+mn-ea"/>
              </a:rPr>
              <a:t>人</a:t>
            </a:r>
          </a:p>
        </p:txBody>
      </p:sp>
      <p:sp>
        <p:nvSpPr>
          <p:cNvPr id="73" name="テキスト ボックス 72"/>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298</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75" name="テキスト ボックス 80"/>
          <p:cNvSpPr txBox="1"/>
          <p:nvPr/>
        </p:nvSpPr>
        <p:spPr bwMode="auto">
          <a:xfrm>
            <a:off x="1740243"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此花</a:t>
            </a:r>
            <a:endParaRPr lang="ja-JP" altLang="en-US" sz="750" dirty="0">
              <a:latin typeface="Meiryo UI" panose="020B0604030504040204" pitchFamily="50" charset="-128"/>
              <a:ea typeface="Meiryo UI" panose="020B0604030504040204" pitchFamily="50" charset="-128"/>
            </a:endParaRPr>
          </a:p>
        </p:txBody>
      </p:sp>
      <p:sp>
        <p:nvSpPr>
          <p:cNvPr id="76" name="テキスト ボックス 80"/>
          <p:cNvSpPr txBox="1"/>
          <p:nvPr/>
        </p:nvSpPr>
        <p:spPr bwMode="auto">
          <a:xfrm>
            <a:off x="2566239"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港</a:t>
            </a:r>
            <a:endParaRPr lang="ja-JP" altLang="en-US" sz="750" dirty="0">
              <a:latin typeface="Meiryo UI" panose="020B0604030504040204" pitchFamily="50" charset="-128"/>
              <a:ea typeface="Meiryo UI" panose="020B0604030504040204" pitchFamily="50" charset="-128"/>
            </a:endParaRPr>
          </a:p>
        </p:txBody>
      </p:sp>
      <p:sp>
        <p:nvSpPr>
          <p:cNvPr id="77" name="テキスト ボックス 80"/>
          <p:cNvSpPr txBox="1"/>
          <p:nvPr/>
        </p:nvSpPr>
        <p:spPr bwMode="auto">
          <a:xfrm>
            <a:off x="3396427"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西淀川</a:t>
            </a:r>
            <a:endParaRPr lang="ja-JP" altLang="en-US" sz="750" dirty="0">
              <a:latin typeface="Meiryo UI" panose="020B0604030504040204" pitchFamily="50" charset="-128"/>
              <a:ea typeface="Meiryo UI" panose="020B0604030504040204" pitchFamily="50" charset="-128"/>
            </a:endParaRPr>
          </a:p>
        </p:txBody>
      </p:sp>
      <p:sp>
        <p:nvSpPr>
          <p:cNvPr id="78" name="テキスト ボックス 80"/>
          <p:cNvSpPr txBox="1"/>
          <p:nvPr/>
        </p:nvSpPr>
        <p:spPr bwMode="auto">
          <a:xfrm>
            <a:off x="4203755"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東淀川</a:t>
            </a:r>
            <a:endParaRPr lang="ja-JP" altLang="en-US" sz="750" dirty="0">
              <a:latin typeface="Meiryo UI" panose="020B0604030504040204" pitchFamily="50" charset="-128"/>
              <a:ea typeface="Meiryo UI" panose="020B0604030504040204" pitchFamily="50" charset="-128"/>
            </a:endParaRPr>
          </a:p>
        </p:txBody>
      </p:sp>
      <p:sp>
        <p:nvSpPr>
          <p:cNvPr id="79" name="テキスト ボックス 80"/>
          <p:cNvSpPr txBox="1"/>
          <p:nvPr/>
        </p:nvSpPr>
        <p:spPr bwMode="auto">
          <a:xfrm>
            <a:off x="933580" y="91631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淀川</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1740243"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此花</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2566239"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港</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3396427"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西淀川</a:t>
            </a:r>
            <a:endParaRPr lang="ja-JP" altLang="en-US" sz="750"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203755"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東淀川</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933580" y="407423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淀川</a:t>
            </a:r>
            <a:endParaRPr lang="ja-JP" altLang="en-US" sz="750"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74" name="正方形/長方形 73"/>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0719278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 name="グラフ 83"/>
          <p:cNvGraphicFramePr>
            <a:graphicFrameLocks noChangeAspect="1"/>
          </p:cNvGraphicFramePr>
          <p:nvPr>
            <p:extLst>
              <p:ext uri="{D42A27DB-BD31-4B8C-83A1-F6EECF244321}">
                <p14:modId xmlns:p14="http://schemas.microsoft.com/office/powerpoint/2010/main" val="1813717680"/>
              </p:ext>
            </p:extLst>
          </p:nvPr>
        </p:nvGraphicFramePr>
        <p:xfrm>
          <a:off x="6798792" y="4517222"/>
          <a:ext cx="3960000" cy="27358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1" name="グラフ 45"/>
          <p:cNvGraphicFramePr>
            <a:graphicFrameLocks/>
          </p:cNvGraphicFramePr>
          <p:nvPr>
            <p:extLst>
              <p:ext uri="{D42A27DB-BD31-4B8C-83A1-F6EECF244321}">
                <p14:modId xmlns:p14="http://schemas.microsoft.com/office/powerpoint/2010/main" val="552167785"/>
              </p:ext>
            </p:extLst>
          </p:nvPr>
        </p:nvGraphicFramePr>
        <p:xfrm>
          <a:off x="211437" y="4365104"/>
          <a:ext cx="5567589" cy="24100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3" name="グラフ 45"/>
          <p:cNvGraphicFramePr>
            <a:graphicFrameLocks/>
          </p:cNvGraphicFramePr>
          <p:nvPr>
            <p:extLst>
              <p:ext uri="{D42A27DB-BD31-4B8C-83A1-F6EECF244321}">
                <p14:modId xmlns:p14="http://schemas.microsoft.com/office/powerpoint/2010/main" val="3036951842"/>
              </p:ext>
            </p:extLst>
          </p:nvPr>
        </p:nvGraphicFramePr>
        <p:xfrm>
          <a:off x="183727" y="932535"/>
          <a:ext cx="5595300" cy="2410079"/>
        </p:xfrm>
        <a:graphic>
          <a:graphicData uri="http://schemas.openxmlformats.org/drawingml/2006/chart">
            <c:chart xmlns:c="http://schemas.openxmlformats.org/drawingml/2006/chart" xmlns:r="http://schemas.openxmlformats.org/officeDocument/2006/relationships" r:id="rId5"/>
          </a:graphicData>
        </a:graphic>
      </p:graphicFrame>
      <p:sp>
        <p:nvSpPr>
          <p:cNvPr id="57" name="正方形/長方形 56"/>
          <p:cNvSpPr/>
          <p:nvPr/>
        </p:nvSpPr>
        <p:spPr>
          <a:xfrm>
            <a:off x="0"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）北区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xmlns="" val="2072528450"/>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北区職員数：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2,790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3671985163"/>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148" name="正方形/長方形 147"/>
          <p:cNvSpPr/>
          <p:nvPr/>
        </p:nvSpPr>
        <p:spPr>
          <a:xfrm>
            <a:off x="568658" y="4620015"/>
            <a:ext cx="4824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568658" y="1258972"/>
            <a:ext cx="4824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BIZ UDPゴシック" panose="020B0400000000000000" pitchFamily="50" charset="-128"/>
              <a:ea typeface="BIZ UDPゴシック" panose="020B0400000000000000" pitchFamily="50" charset="-128"/>
            </a:endParaRPr>
          </a:p>
        </p:txBody>
      </p:sp>
      <p:cxnSp>
        <p:nvCxnSpPr>
          <p:cNvPr id="7" name="直線コネクタ 6"/>
          <p:cNvCxnSpPr/>
          <p:nvPr/>
        </p:nvCxnSpPr>
        <p:spPr>
          <a:xfrm>
            <a:off x="7717879" y="3987562"/>
            <a:ext cx="0" cy="27000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テキスト ボックス 80"/>
          <p:cNvSpPr txBox="1"/>
          <p:nvPr/>
        </p:nvSpPr>
        <p:spPr bwMode="auto">
          <a:xfrm>
            <a:off x="1268500"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bwMode="auto">
          <a:xfrm>
            <a:off x="1168314" y="229882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1881611" y="2168361"/>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2584238" y="223277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3290029" y="223912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455169" y="2148443"/>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07" name="テキスト ボックス 106"/>
          <p:cNvSpPr txBox="1"/>
          <p:nvPr/>
        </p:nvSpPr>
        <p:spPr bwMode="auto">
          <a:xfrm>
            <a:off x="2598960" y="593532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3299992" y="582408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4007372" y="5763297"/>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699894" y="592461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1900663" y="5967103"/>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2598960" y="5374404"/>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3299992" y="530681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4007372" y="5238106"/>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704656" y="530681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2719288"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3412444"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4135952"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219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834696"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2034391"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129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77598" y="1080123"/>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77598" y="1229292"/>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2" name="左中かっこ 1"/>
          <p:cNvSpPr/>
          <p:nvPr/>
        </p:nvSpPr>
        <p:spPr>
          <a:xfrm rot="16200000">
            <a:off x="2891962" y="2206810"/>
            <a:ext cx="179950" cy="4752000"/>
          </a:xfrm>
          <a:custGeom>
            <a:avLst/>
            <a:gdLst>
              <a:gd name="connsiteX0" fmla="*/ 72000 w 72000"/>
              <a:gd name="connsiteY0" fmla="*/ 5112000 h 5112000"/>
              <a:gd name="connsiteX1" fmla="*/ 36000 w 72000"/>
              <a:gd name="connsiteY1" fmla="*/ 5098679 h 5112000"/>
              <a:gd name="connsiteX2" fmla="*/ 36000 w 72000"/>
              <a:gd name="connsiteY2" fmla="*/ 2569321 h 5112000"/>
              <a:gd name="connsiteX3" fmla="*/ 0 w 72000"/>
              <a:gd name="connsiteY3" fmla="*/ 2556000 h 5112000"/>
              <a:gd name="connsiteX4" fmla="*/ 36000 w 72000"/>
              <a:gd name="connsiteY4" fmla="*/ 2542679 h 5112000"/>
              <a:gd name="connsiteX5" fmla="*/ 36000 w 72000"/>
              <a:gd name="connsiteY5" fmla="*/ 13321 h 5112000"/>
              <a:gd name="connsiteX6" fmla="*/ 72000 w 72000"/>
              <a:gd name="connsiteY6" fmla="*/ 0 h 5112000"/>
              <a:gd name="connsiteX7" fmla="*/ 72000 w 72000"/>
              <a:gd name="connsiteY7" fmla="*/ 5112000 h 5112000"/>
              <a:gd name="connsiteX0" fmla="*/ 72000 w 72000"/>
              <a:gd name="connsiteY0" fmla="*/ 5112000 h 5112000"/>
              <a:gd name="connsiteX1" fmla="*/ 36000 w 72000"/>
              <a:gd name="connsiteY1" fmla="*/ 5098679 h 5112000"/>
              <a:gd name="connsiteX2" fmla="*/ 36000 w 72000"/>
              <a:gd name="connsiteY2" fmla="*/ 2569321 h 5112000"/>
              <a:gd name="connsiteX3" fmla="*/ 0 w 72000"/>
              <a:gd name="connsiteY3" fmla="*/ 2556000 h 5112000"/>
              <a:gd name="connsiteX4" fmla="*/ 36000 w 72000"/>
              <a:gd name="connsiteY4" fmla="*/ 2542679 h 5112000"/>
              <a:gd name="connsiteX5" fmla="*/ 36000 w 72000"/>
              <a:gd name="connsiteY5" fmla="*/ 13321 h 5112000"/>
              <a:gd name="connsiteX6" fmla="*/ 72000 w 72000"/>
              <a:gd name="connsiteY6" fmla="*/ 0 h 5112000"/>
              <a:gd name="connsiteX0" fmla="*/ 179950 w 179950"/>
              <a:gd name="connsiteY0" fmla="*/ 5112000 h 5112000"/>
              <a:gd name="connsiteX1" fmla="*/ 143950 w 179950"/>
              <a:gd name="connsiteY1" fmla="*/ 5098679 h 5112000"/>
              <a:gd name="connsiteX2" fmla="*/ 143950 w 179950"/>
              <a:gd name="connsiteY2" fmla="*/ 2569321 h 5112000"/>
              <a:gd name="connsiteX3" fmla="*/ 107950 w 179950"/>
              <a:gd name="connsiteY3" fmla="*/ 2556000 h 5112000"/>
              <a:gd name="connsiteX4" fmla="*/ 143950 w 179950"/>
              <a:gd name="connsiteY4" fmla="*/ 2542679 h 5112000"/>
              <a:gd name="connsiteX5" fmla="*/ 143950 w 179950"/>
              <a:gd name="connsiteY5" fmla="*/ 13321 h 5112000"/>
              <a:gd name="connsiteX6" fmla="*/ 179950 w 179950"/>
              <a:gd name="connsiteY6" fmla="*/ 0 h 5112000"/>
              <a:gd name="connsiteX7" fmla="*/ 179950 w 179950"/>
              <a:gd name="connsiteY7" fmla="*/ 5112000 h 5112000"/>
              <a:gd name="connsiteX0" fmla="*/ 179950 w 179950"/>
              <a:gd name="connsiteY0" fmla="*/ 5112000 h 5112000"/>
              <a:gd name="connsiteX1" fmla="*/ 143950 w 179950"/>
              <a:gd name="connsiteY1" fmla="*/ 5098679 h 5112000"/>
              <a:gd name="connsiteX2" fmla="*/ 143950 w 179950"/>
              <a:gd name="connsiteY2" fmla="*/ 2569321 h 5112000"/>
              <a:gd name="connsiteX3" fmla="*/ 0 w 179950"/>
              <a:gd name="connsiteY3" fmla="*/ 2556000 h 5112000"/>
              <a:gd name="connsiteX4" fmla="*/ 143950 w 179950"/>
              <a:gd name="connsiteY4" fmla="*/ 2542679 h 5112000"/>
              <a:gd name="connsiteX5" fmla="*/ 143950 w 179950"/>
              <a:gd name="connsiteY5" fmla="*/ 13321 h 5112000"/>
              <a:gd name="connsiteX6" fmla="*/ 179950 w 179950"/>
              <a:gd name="connsiteY6" fmla="*/ 0 h 511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950" h="5112000" stroke="0" extrusionOk="0">
                <a:moveTo>
                  <a:pt x="179950" y="5112000"/>
                </a:moveTo>
                <a:cubicBezTo>
                  <a:pt x="160068" y="5112000"/>
                  <a:pt x="143950" y="5106036"/>
                  <a:pt x="143950" y="5098679"/>
                </a:cubicBezTo>
                <a:lnTo>
                  <a:pt x="143950" y="2569321"/>
                </a:lnTo>
                <a:cubicBezTo>
                  <a:pt x="143950" y="2561964"/>
                  <a:pt x="127832" y="2556000"/>
                  <a:pt x="107950" y="2556000"/>
                </a:cubicBezTo>
                <a:cubicBezTo>
                  <a:pt x="127832" y="2556000"/>
                  <a:pt x="143950" y="2550036"/>
                  <a:pt x="143950" y="2542679"/>
                </a:cubicBezTo>
                <a:lnTo>
                  <a:pt x="143950" y="13321"/>
                </a:lnTo>
                <a:cubicBezTo>
                  <a:pt x="143950" y="5964"/>
                  <a:pt x="160068" y="0"/>
                  <a:pt x="179950" y="0"/>
                </a:cubicBezTo>
                <a:lnTo>
                  <a:pt x="179950" y="5112000"/>
                </a:lnTo>
                <a:close/>
              </a:path>
              <a:path w="179950" h="5112000" fill="none">
                <a:moveTo>
                  <a:pt x="179950" y="5112000"/>
                </a:moveTo>
                <a:cubicBezTo>
                  <a:pt x="160068" y="5112000"/>
                  <a:pt x="143950" y="5106036"/>
                  <a:pt x="143950" y="5098679"/>
                </a:cubicBezTo>
                <a:lnTo>
                  <a:pt x="143950" y="2569321"/>
                </a:lnTo>
                <a:cubicBezTo>
                  <a:pt x="143950" y="2561964"/>
                  <a:pt x="19882" y="2556000"/>
                  <a:pt x="0" y="2556000"/>
                </a:cubicBezTo>
                <a:cubicBezTo>
                  <a:pt x="19882" y="2556000"/>
                  <a:pt x="143950" y="2550036"/>
                  <a:pt x="143950" y="2542679"/>
                </a:cubicBezTo>
                <a:lnTo>
                  <a:pt x="143950" y="13321"/>
                </a:lnTo>
                <a:cubicBezTo>
                  <a:pt x="143950" y="5964"/>
                  <a:pt x="160068" y="0"/>
                  <a:pt x="179950"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テキスト ボックス 80"/>
          <p:cNvSpPr txBox="1"/>
          <p:nvPr/>
        </p:nvSpPr>
        <p:spPr bwMode="auto">
          <a:xfrm>
            <a:off x="2730277" y="460769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83" name="テキスト ボックス 80"/>
          <p:cNvSpPr txBox="1"/>
          <p:nvPr/>
        </p:nvSpPr>
        <p:spPr bwMode="auto">
          <a:xfrm>
            <a:off x="1998391"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2683288"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4099952"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3376444"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798696"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580567"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04500"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92" name="テキスト ボックス 80"/>
          <p:cNvSpPr txBox="1"/>
          <p:nvPr/>
        </p:nvSpPr>
        <p:spPr bwMode="auto">
          <a:xfrm>
            <a:off x="616567"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162</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93" name="テキスト ボックス 80"/>
          <p:cNvSpPr txBox="1"/>
          <p:nvPr/>
        </p:nvSpPr>
        <p:spPr bwMode="auto">
          <a:xfrm>
            <a:off x="4002607" y="223912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4708398" y="2188645"/>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5" name="テキスト ボックス 94"/>
          <p:cNvSpPr txBox="1"/>
          <p:nvPr/>
        </p:nvSpPr>
        <p:spPr bwMode="auto">
          <a:xfrm>
            <a:off x="1900663" y="5345198"/>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bwMode="auto">
          <a:xfrm>
            <a:off x="1197502" y="5445587"/>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486345" y="5288102"/>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8" name="テキスト ボックス 97"/>
          <p:cNvSpPr txBox="1"/>
          <p:nvPr/>
        </p:nvSpPr>
        <p:spPr bwMode="auto">
          <a:xfrm>
            <a:off x="1182182" y="5898122"/>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98"/>
          <p:cNvSpPr txBox="1"/>
          <p:nvPr/>
        </p:nvSpPr>
        <p:spPr bwMode="auto">
          <a:xfrm>
            <a:off x="476822" y="5907648"/>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1268500"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1998391"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2683288"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4099952"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8" name="テキスト ボックス 80"/>
          <p:cNvSpPr txBox="1"/>
          <p:nvPr/>
        </p:nvSpPr>
        <p:spPr bwMode="auto">
          <a:xfrm>
            <a:off x="3376444"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4798696"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580567"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34" name="テキスト ボックス 133"/>
          <p:cNvSpPr txBox="1"/>
          <p:nvPr/>
        </p:nvSpPr>
        <p:spPr bwMode="auto">
          <a:xfrm>
            <a:off x="8039258" y="5981420"/>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 　</a:t>
            </a:r>
            <a:r>
              <a:rPr lang="en-US" altLang="ja-JP" sz="750" b="1" dirty="0">
                <a:latin typeface="Meiryo UI" panose="020B0604030504040204" pitchFamily="50" charset="-128"/>
                <a:ea typeface="Meiryo UI" panose="020B0604030504040204" pitchFamily="50" charset="-128"/>
              </a:rPr>
              <a:t>636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135" name="テキスト ボックス 134"/>
          <p:cNvSpPr txBox="1"/>
          <p:nvPr/>
        </p:nvSpPr>
        <p:spPr bwMode="auto">
          <a:xfrm>
            <a:off x="8039258" y="5258204"/>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138" name="テキスト ボックス 137"/>
          <p:cNvSpPr txBox="1"/>
          <p:nvPr/>
        </p:nvSpPr>
        <p:spPr bwMode="auto">
          <a:xfrm>
            <a:off x="8039258" y="5577986"/>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39" name="テキスト ボックス 138"/>
          <p:cNvSpPr txBox="1"/>
          <p:nvPr/>
        </p:nvSpPr>
        <p:spPr bwMode="auto">
          <a:xfrm>
            <a:off x="8039258" y="5058055"/>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40" name="テキスト ボックス 139"/>
          <p:cNvSpPr txBox="1"/>
          <p:nvPr/>
        </p:nvSpPr>
        <p:spPr bwMode="auto">
          <a:xfrm>
            <a:off x="8039258" y="6522789"/>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141" name="テキスト ボックス 140"/>
          <p:cNvSpPr txBox="1"/>
          <p:nvPr/>
        </p:nvSpPr>
        <p:spPr bwMode="auto">
          <a:xfrm>
            <a:off x="8039258" y="6308802"/>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42" name="テキスト ボックス 80"/>
          <p:cNvSpPr txBox="1"/>
          <p:nvPr/>
        </p:nvSpPr>
        <p:spPr bwMode="auto">
          <a:xfrm>
            <a:off x="-77598" y="4339785"/>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143" name="テキスト ボックス 80"/>
          <p:cNvSpPr txBox="1"/>
          <p:nvPr/>
        </p:nvSpPr>
        <p:spPr bwMode="auto">
          <a:xfrm>
            <a:off x="-77598" y="4625267"/>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Meiryo UI" panose="020B0604030504040204" pitchFamily="50" charset="-128"/>
                <a:ea typeface="Meiryo UI" panose="020B0604030504040204" pitchFamily="50" charset="-128"/>
              </a:rPr>
              <a:t>職員数</a:t>
            </a:r>
            <a:endParaRPr lang="ja-JP" altLang="en-US" sz="800" dirty="0">
              <a:latin typeface="Meiryo UI" panose="020B0604030504040204" pitchFamily="50" charset="-128"/>
              <a:ea typeface="Meiryo UI" panose="020B0604030504040204" pitchFamily="50" charset="-128"/>
            </a:endParaRPr>
          </a:p>
        </p:txBody>
      </p:sp>
      <p:sp>
        <p:nvSpPr>
          <p:cNvPr id="144" name="角丸四角形吹き出し 143"/>
          <p:cNvSpPr/>
          <p:nvPr/>
        </p:nvSpPr>
        <p:spPr>
          <a:xfrm>
            <a:off x="8887248" y="5314897"/>
            <a:ext cx="864000" cy="504000"/>
          </a:xfrm>
          <a:prstGeom prst="wedgeRoundRectCallout">
            <a:avLst>
              <a:gd name="adj1" fmla="val -45812"/>
              <a:gd name="adj2" fmla="val 98656"/>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24</a:t>
            </a:r>
            <a:r>
              <a:rPr lang="ja-JP" altLang="en-US" sz="700" dirty="0" smtClean="0"/>
              <a:t>人　</a:t>
            </a:r>
            <a:endParaRPr lang="en-US" altLang="ja-JP" sz="700" dirty="0" smtClean="0"/>
          </a:p>
          <a:p>
            <a:r>
              <a:rPr kumimoji="1" lang="ja-JP" altLang="en-US" sz="700" dirty="0" smtClean="0"/>
              <a:t>　政策企画部　   </a:t>
            </a:r>
            <a:r>
              <a:rPr kumimoji="1" lang="en-US" altLang="ja-JP" sz="700" dirty="0" smtClean="0"/>
              <a:t>45</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26</a:t>
            </a:r>
            <a:r>
              <a:rPr lang="ja-JP" altLang="en-US" sz="700" dirty="0" smtClean="0"/>
              <a:t>人</a:t>
            </a:r>
            <a:endParaRPr lang="en-US" altLang="ja-JP" sz="700" dirty="0" smtClean="0"/>
          </a:p>
        </p:txBody>
      </p:sp>
      <p:sp>
        <p:nvSpPr>
          <p:cNvPr id="76" name="二等辺三角形 75"/>
          <p:cNvSpPr/>
          <p:nvPr/>
        </p:nvSpPr>
        <p:spPr>
          <a:xfrm flipV="1">
            <a:off x="387247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bwMode="auto">
          <a:xfrm>
            <a:off x="1268500"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都島</a:t>
            </a:r>
            <a:endParaRPr lang="ja-JP" altLang="en-US" sz="750"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998391"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福島</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683288"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東成</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4099952"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城東</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3376444"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旭</a:t>
            </a:r>
            <a:endParaRPr lang="ja-JP" altLang="en-US" sz="750"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4798696"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鶴見</a:t>
            </a:r>
            <a:endParaRPr lang="ja-JP" altLang="en-US"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580567"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a:latin typeface="Meiryo UI" panose="020B0604030504040204" pitchFamily="50" charset="-128"/>
                <a:ea typeface="Meiryo UI" panose="020B0604030504040204" pitchFamily="50" charset="-128"/>
              </a:rPr>
              <a:t>北</a:t>
            </a:r>
          </a:p>
        </p:txBody>
      </p:sp>
      <p:sp>
        <p:nvSpPr>
          <p:cNvPr id="115" name="テキスト ボックス 114"/>
          <p:cNvSpPr txBox="1"/>
          <p:nvPr/>
        </p:nvSpPr>
        <p:spPr bwMode="auto">
          <a:xfrm>
            <a:off x="1268500"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都島</a:t>
            </a:r>
            <a:endParaRPr lang="ja-JP" altLang="en-US"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1998391"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福島</a:t>
            </a:r>
            <a:endParaRPr lang="ja-JP" altLang="en-US"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2683288"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東成</a:t>
            </a:r>
            <a:endParaRPr lang="ja-JP" altLang="en-US" sz="750" dirty="0">
              <a:latin typeface="Meiryo UI" panose="020B0604030504040204" pitchFamily="50" charset="-128"/>
              <a:ea typeface="Meiryo UI" panose="020B0604030504040204" pitchFamily="50" charset="-128"/>
            </a:endParaRPr>
          </a:p>
        </p:txBody>
      </p:sp>
      <p:sp>
        <p:nvSpPr>
          <p:cNvPr id="119" name="テキスト ボックス 80"/>
          <p:cNvSpPr txBox="1"/>
          <p:nvPr/>
        </p:nvSpPr>
        <p:spPr bwMode="auto">
          <a:xfrm>
            <a:off x="4099952"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城東</a:t>
            </a:r>
            <a:endParaRPr lang="ja-JP" altLang="en-US" sz="750" dirty="0">
              <a:latin typeface="Meiryo UI" panose="020B0604030504040204" pitchFamily="50" charset="-128"/>
              <a:ea typeface="Meiryo UI" panose="020B0604030504040204" pitchFamily="50" charset="-128"/>
            </a:endParaRPr>
          </a:p>
        </p:txBody>
      </p:sp>
      <p:sp>
        <p:nvSpPr>
          <p:cNvPr id="120" name="テキスト ボックス 80"/>
          <p:cNvSpPr txBox="1"/>
          <p:nvPr/>
        </p:nvSpPr>
        <p:spPr bwMode="auto">
          <a:xfrm>
            <a:off x="3376444"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旭</a:t>
            </a:r>
            <a:endParaRPr lang="ja-JP" altLang="en-US" sz="750" dirty="0">
              <a:latin typeface="Meiryo UI" panose="020B0604030504040204" pitchFamily="50" charset="-128"/>
              <a:ea typeface="Meiryo UI" panose="020B0604030504040204" pitchFamily="50" charset="-128"/>
            </a:endParaRPr>
          </a:p>
        </p:txBody>
      </p:sp>
      <p:sp>
        <p:nvSpPr>
          <p:cNvPr id="121" name="テキスト ボックス 80"/>
          <p:cNvSpPr txBox="1"/>
          <p:nvPr/>
        </p:nvSpPr>
        <p:spPr bwMode="auto">
          <a:xfrm>
            <a:off x="4798696"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鶴見</a:t>
            </a:r>
            <a:endParaRPr lang="ja-JP" altLang="en-US"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580567"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a:latin typeface="Meiryo UI" panose="020B0604030504040204" pitchFamily="50" charset="-128"/>
                <a:ea typeface="Meiryo UI" panose="020B0604030504040204" pitchFamily="50" charset="-128"/>
              </a:rPr>
              <a:t>北</a:t>
            </a:r>
          </a:p>
        </p:txBody>
      </p:sp>
      <p:sp>
        <p:nvSpPr>
          <p:cNvPr id="123" name="テキスト ボックス 122"/>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1,160</a:t>
            </a:r>
            <a:r>
              <a:rPr lang="ja-JP" altLang="en-US" sz="1600" b="1" dirty="0" smtClean="0">
                <a:latin typeface="+mn-ea"/>
              </a:rPr>
              <a:t>人</a:t>
            </a:r>
            <a:endParaRPr kumimoji="1" lang="ja-JP" altLang="en-US" sz="1600" b="1" dirty="0">
              <a:latin typeface="+mn-ea"/>
            </a:endParaRPr>
          </a:p>
        </p:txBody>
      </p:sp>
      <p:sp>
        <p:nvSpPr>
          <p:cNvPr id="124" name="テキスト ボックス 123"/>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1,765</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lang="en-US" altLang="ja-JP" sz="1000" b="1" dirty="0" smtClean="0">
                <a:latin typeface="+mn-ea"/>
              </a:rPr>
              <a:t>854</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673</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en-US" altLang="ja-JP" sz="1000" b="1" dirty="0" smtClean="0">
                <a:latin typeface="+mn-ea"/>
              </a:rPr>
              <a:t>238</a:t>
            </a:r>
            <a:r>
              <a:rPr lang="ja-JP" altLang="en-US" sz="1000" b="1" dirty="0" smtClean="0">
                <a:latin typeface="+mn-ea"/>
              </a:rPr>
              <a:t>人</a:t>
            </a:r>
            <a:endParaRPr lang="en-US" altLang="ja-JP" sz="1000" b="1" dirty="0">
              <a:latin typeface="+mn-ea"/>
            </a:endParaRPr>
          </a:p>
        </p:txBody>
      </p:sp>
      <p:sp>
        <p:nvSpPr>
          <p:cNvPr id="125" name="テキスト ボックス 124"/>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389</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126" name="テキスト ボックス 125"/>
          <p:cNvSpPr txBox="1"/>
          <p:nvPr/>
        </p:nvSpPr>
        <p:spPr>
          <a:xfrm>
            <a:off x="7852370" y="4177628"/>
            <a:ext cx="1836000"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③中之島</a:t>
            </a:r>
            <a:r>
              <a:rPr lang="ja-JP" altLang="en-US" sz="1050" b="1" dirty="0">
                <a:latin typeface="BIZ UDPゴシック" panose="020B0400000000000000" pitchFamily="50" charset="-128"/>
                <a:ea typeface="BIZ UDPゴシック" panose="020B0400000000000000" pitchFamily="50" charset="-128"/>
              </a:rPr>
              <a:t>庁舎</a:t>
            </a:r>
            <a:r>
              <a:rPr lang="ja-JP" altLang="en-US" sz="1050" b="1" dirty="0" smtClean="0">
                <a:latin typeface="BIZ UDPゴシック" panose="020B0400000000000000" pitchFamily="50" charset="-128"/>
                <a:ea typeface="BIZ UDPゴシック" panose="020B0400000000000000" pitchFamily="50" charset="-128"/>
              </a:rPr>
              <a:t>職員数</a:t>
            </a:r>
            <a:r>
              <a:rPr lang="ja-JP" altLang="en-US" sz="1050" b="1" dirty="0">
                <a:latin typeface="BIZ UDPゴシック" panose="020B0400000000000000" pitchFamily="50" charset="-128"/>
                <a:ea typeface="BIZ UDPゴシック" panose="020B0400000000000000" pitchFamily="50" charset="-128"/>
              </a:rPr>
              <a:t>　</a:t>
            </a:r>
            <a:r>
              <a:rPr lang="en-US" altLang="ja-JP" sz="1100" b="1" dirty="0" smtClean="0">
                <a:latin typeface="+mn-ea"/>
              </a:rPr>
              <a:t>636</a:t>
            </a:r>
            <a:r>
              <a:rPr lang="ja-JP" altLang="en-US" sz="1100" b="1" dirty="0" smtClean="0">
                <a:latin typeface="+mn-ea"/>
              </a:rPr>
              <a:t>人</a:t>
            </a:r>
          </a:p>
        </p:txBody>
      </p:sp>
      <p:sp>
        <p:nvSpPr>
          <p:cNvPr id="127" name="右矢印 126"/>
          <p:cNvSpPr/>
          <p:nvPr/>
        </p:nvSpPr>
        <p:spPr>
          <a:xfrm>
            <a:off x="5564833" y="126362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右矢印 131"/>
          <p:cNvSpPr/>
          <p:nvPr/>
        </p:nvSpPr>
        <p:spPr>
          <a:xfrm>
            <a:off x="5564833" y="4631950"/>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137" name="正方形/長方形 136"/>
          <p:cNvSpPr>
            <a:spLocks noChangeArrowheads="1"/>
          </p:cNvSpPr>
          <p:nvPr/>
        </p:nvSpPr>
        <p:spPr bwMode="auto">
          <a:xfrm>
            <a:off x="8855075" y="65253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21057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36218D-F658-492C-B708-B6D25CDA7918}">
  <ds:schemaRefs>
    <ds:schemaRef ds:uri="http://schemas.microsoft.com/office/2006/metadata/properties"/>
    <ds:schemaRef ds:uri="http://schemas.microsoft.com/office/infopath/2007/PartnerControls"/>
    <ds:schemaRef ds:uri="2be2acaf-88a6-4029-b366-c28176c79890"/>
  </ds:schemaRefs>
</ds:datastoreItem>
</file>

<file path=customXml/itemProps2.xml><?xml version="1.0" encoding="utf-8"?>
<ds:datastoreItem xmlns:ds="http://schemas.openxmlformats.org/officeDocument/2006/customXml" ds:itemID="{1975E544-82C4-4FB0-BA07-11D12D641AC4}">
  <ds:schemaRefs>
    <ds:schemaRef ds:uri="http://schemas.microsoft.com/sharepoint/v3/contenttype/forms"/>
  </ds:schemaRefs>
</ds:datastoreItem>
</file>

<file path=customXml/itemProps3.xml><?xml version="1.0" encoding="utf-8"?>
<ds:datastoreItem xmlns:ds="http://schemas.openxmlformats.org/officeDocument/2006/customXml" ds:itemID="{A9BE0BE1-7F28-4AC0-AB00-21491F0F04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1245</Words>
  <PresentationFormat>A4 210 x 297 mm</PresentationFormat>
  <Paragraphs>594</Paragraphs>
  <Slides>11</Slides>
  <Notes>6</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2020-02-26T08:31:23Z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