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6"/>
  </p:notesMasterIdLst>
  <p:sldIdLst>
    <p:sldId id="1027" r:id="rId2"/>
    <p:sldId id="1022" r:id="rId3"/>
    <p:sldId id="1028" r:id="rId4"/>
    <p:sldId id="1017" r:id="rId5"/>
  </p:sldIdLst>
  <p:sldSz cx="9906000" cy="6858000" type="A4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03" autoAdjust="0"/>
    <p:restoredTop sz="94434" autoAdjust="0"/>
  </p:normalViewPr>
  <p:slideViewPr>
    <p:cSldViewPr>
      <p:cViewPr varScale="1">
        <p:scale>
          <a:sx n="73" d="100"/>
          <a:sy n="73" d="100"/>
        </p:scale>
        <p:origin x="1098" y="66"/>
      </p:cViewPr>
      <p:guideLst>
        <p:guide orient="horz" pos="2160"/>
        <p:guide pos="312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6" y="0"/>
            <a:ext cx="4307047" cy="340360"/>
          </a:xfrm>
          <a:prstGeom prst="rect">
            <a:avLst/>
          </a:prstGeom>
        </p:spPr>
        <p:txBody>
          <a:bodyPr vert="horz" lIns="91406" tIns="45700" rIns="91406" bIns="4570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5629997" y="0"/>
            <a:ext cx="4307047" cy="340360"/>
          </a:xfrm>
          <a:prstGeom prst="rect">
            <a:avLst/>
          </a:prstGeom>
        </p:spPr>
        <p:txBody>
          <a:bodyPr vert="horz" lIns="91406" tIns="45700" rIns="91406" bIns="45700" rtlCol="0"/>
          <a:lstStyle>
            <a:lvl1pPr algn="r">
              <a:defRPr sz="1200"/>
            </a:lvl1pPr>
          </a:lstStyle>
          <a:p>
            <a:fld id="{4179279C-853F-4F34-A5D2-B95F4823AB07}" type="datetimeFigureOut">
              <a:rPr kumimoji="1" lang="ja-JP" altLang="en-US" smtClean="0"/>
              <a:pPr/>
              <a:t>2020/2/21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128963" y="511175"/>
            <a:ext cx="368300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6" tIns="45700" rIns="91406" bIns="4570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993935" y="3233425"/>
            <a:ext cx="7951470" cy="3063240"/>
          </a:xfrm>
          <a:prstGeom prst="rect">
            <a:avLst/>
          </a:prstGeom>
        </p:spPr>
        <p:txBody>
          <a:bodyPr vert="horz" lIns="91406" tIns="45700" rIns="91406" bIns="4570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6" y="6465659"/>
            <a:ext cx="4307047" cy="340360"/>
          </a:xfrm>
          <a:prstGeom prst="rect">
            <a:avLst/>
          </a:prstGeom>
        </p:spPr>
        <p:txBody>
          <a:bodyPr vert="horz" lIns="91406" tIns="45700" rIns="91406" bIns="4570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5629997" y="6465659"/>
            <a:ext cx="4307047" cy="340360"/>
          </a:xfrm>
          <a:prstGeom prst="rect">
            <a:avLst/>
          </a:prstGeom>
        </p:spPr>
        <p:txBody>
          <a:bodyPr vert="horz" lIns="91406" tIns="45700" rIns="91406" bIns="45700" rtlCol="0" anchor="b"/>
          <a:lstStyle>
            <a:lvl1pPr algn="r">
              <a:defRPr sz="1200"/>
            </a:lvl1pPr>
          </a:lstStyle>
          <a:p>
            <a:fld id="{4308C615-631D-4AD2-8CDC-5C132F111DA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786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309938" y="850900"/>
            <a:ext cx="3319462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63800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2" y="2130430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1" y="274643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2" y="274643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8" y="440690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2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1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2020/2/21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2020/2/21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2020/2/21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3" y="273055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6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2" y="274638"/>
            <a:ext cx="891539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2" y="1600205"/>
            <a:ext cx="891539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1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2020/2/21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2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1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/>
          <p:cNvSpPr txBox="1">
            <a:spLocks/>
          </p:cNvSpPr>
          <p:nvPr/>
        </p:nvSpPr>
        <p:spPr bwMode="auto">
          <a:xfrm>
            <a:off x="381000" y="3356992"/>
            <a:ext cx="9144000" cy="468000"/>
          </a:xfrm>
          <a:prstGeom prst="rect">
            <a:avLst/>
          </a:prstGeom>
          <a:solidFill>
            <a:srgbClr val="00B0F0"/>
          </a:solidFill>
          <a:ln w="25400" cap="flat" cmpd="sng" algn="ctr">
            <a:noFill/>
            <a:prstDash val="solid"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+mj-ea"/>
                <a:ea typeface="+mj-ea"/>
              </a:rPr>
              <a:t>　区役所（地域自治区の事務所）の事務と組織体制</a:t>
            </a:r>
            <a:endParaRPr lang="ja-JP" altLang="en-US" sz="4800" dirty="0"/>
          </a:p>
        </p:txBody>
      </p:sp>
      <p:sp>
        <p:nvSpPr>
          <p:cNvPr id="8" name="正方形/長方形 7"/>
          <p:cNvSpPr/>
          <p:nvPr/>
        </p:nvSpPr>
        <p:spPr>
          <a:xfrm>
            <a:off x="344984" y="116704"/>
            <a:ext cx="4464000" cy="64800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33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大都市制度（特別区設置）協議会資料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lang="ja-JP" altLang="en-US" sz="16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ー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令和２年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26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 </a:t>
            </a:r>
            <a:r>
              <a:rPr lang="ja-JP" altLang="en-US" sz="16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ー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8481512" y="55744"/>
            <a:ext cx="1080000" cy="36000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資料５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-2569" y="4685531"/>
            <a:ext cx="9906000" cy="1728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副首都</a:t>
            </a: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推進局</a:t>
            </a:r>
            <a:r>
              <a:rPr lang="ja-JP" altLang="en-US" sz="2800" dirty="0">
                <a:solidFill>
                  <a:schemeClr val="tx1"/>
                </a:solidFill>
                <a:latin typeface="+mn-ea"/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3984031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4763"/>
            <a:ext cx="9906000" cy="432000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b="1" dirty="0">
                <a:solidFill>
                  <a:srgbClr val="000000"/>
                </a:solidFill>
                <a:latin typeface="ＭＳ Ｐゴシック" charset="-128"/>
                <a:ea typeface="Meiryo UI"/>
                <a:cs typeface="Meiryo UI"/>
              </a:rPr>
              <a:t>１　区役所に求められる</a:t>
            </a:r>
            <a:r>
              <a:rPr lang="ja-JP" altLang="en-US" sz="2000" b="1" dirty="0" smtClean="0">
                <a:solidFill>
                  <a:srgbClr val="000000"/>
                </a:solidFill>
                <a:latin typeface="ＭＳ Ｐゴシック" charset="-128"/>
                <a:ea typeface="Meiryo UI"/>
                <a:cs typeface="Meiryo UI"/>
              </a:rPr>
              <a:t>役割</a:t>
            </a:r>
            <a:r>
              <a:rPr lang="ja-JP" altLang="en-US" sz="2000" b="1" dirty="0">
                <a:solidFill>
                  <a:srgbClr val="000000"/>
                </a:solidFill>
                <a:latin typeface="ＭＳ Ｐゴシック" charset="-128"/>
                <a:ea typeface="Meiryo UI"/>
                <a:cs typeface="Meiryo UI"/>
              </a:rPr>
              <a:t>　　　　　</a:t>
            </a:r>
            <a:endParaRPr lang="ja-JP" altLang="en-US" sz="1400" b="1" dirty="0">
              <a:solidFill>
                <a:srgbClr val="000000"/>
              </a:solidFill>
              <a:latin typeface="ＭＳ Ｐゴシック" charset="-128"/>
              <a:ea typeface="Meiryo UI"/>
              <a:cs typeface="Meiryo UI"/>
            </a:endParaRPr>
          </a:p>
        </p:txBody>
      </p:sp>
      <p:sp>
        <p:nvSpPr>
          <p:cNvPr id="34" name="コンテンツ プレースホルダー 2"/>
          <p:cNvSpPr txBox="1">
            <a:spLocks/>
          </p:cNvSpPr>
          <p:nvPr/>
        </p:nvSpPr>
        <p:spPr bwMode="auto">
          <a:xfrm>
            <a:off x="179963" y="700877"/>
            <a:ext cx="9540000" cy="19360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◆ 新たな区役所は、身近な行政の充実を担う特別区において、</a:t>
            </a:r>
            <a:r>
              <a:rPr lang="ja-JP" altLang="en-US" sz="14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も住民に近い地域にあってそのニーズに沿ったサービスを提供する</a:t>
            </a:r>
            <a:endParaRPr lang="en-US" altLang="ja-JP" sz="140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indent="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拠点</a:t>
            </a:r>
            <a:r>
              <a:rPr lang="ja-JP" altLang="en-US" sz="14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としての役割</a:t>
            </a: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を担う</a:t>
            </a:r>
            <a:endParaRPr lang="en-US" altLang="ja-JP" sz="140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indent="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◆ 具体的には、窓口サービスの提供に加えて、保健師による家庭訪問など住民に密接したサービスや、地域協議会の運営など住民の</a:t>
            </a:r>
            <a:endParaRPr lang="en-US" altLang="ja-JP" sz="140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indent="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多様な声を行政に反映するための事務を実施</a:t>
            </a:r>
            <a:endParaRPr lang="en-US" altLang="ja-JP" sz="140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indent="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◆ </a:t>
            </a: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そのために必要な組織として、各区役所の長のもと</a:t>
            </a:r>
            <a:r>
              <a:rPr lang="ja-JP" altLang="en-US" sz="14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、区役所の取りまとめなどを</a:t>
            </a: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担う</a:t>
            </a:r>
            <a:r>
              <a:rPr lang="ja-JP" altLang="en-US" sz="14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「総務・地域活動支援部門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」のほか、</a:t>
            </a:r>
            <a:endParaRPr lang="en-US" altLang="ja-JP" sz="140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indent="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「</a:t>
            </a:r>
            <a:r>
              <a:rPr lang="ja-JP" altLang="en-US" sz="14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窓口サービス部門」「保健福祉センター</a:t>
            </a: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」を設置し、地域ニーズに対応する体制を整備</a:t>
            </a:r>
            <a:endParaRPr lang="en-US" altLang="ja-JP" sz="120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7" name="正方形/長方形 12"/>
          <p:cNvSpPr>
            <a:spLocks noChangeArrowheads="1"/>
          </p:cNvSpPr>
          <p:nvPr/>
        </p:nvSpPr>
        <p:spPr bwMode="auto">
          <a:xfrm>
            <a:off x="8835667" y="16248"/>
            <a:ext cx="104457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 smtClean="0">
                <a:solidFill>
                  <a:srgbClr val="000000"/>
                </a:solidFill>
                <a:latin typeface="ＭＳ Ｐゴシック" panose="020B0600070205080204" pitchFamily="50" charset="-128"/>
                <a:ea typeface="Meiryo UI" panose="020B0604030504040204" pitchFamily="50" charset="-128"/>
              </a:rPr>
              <a:t>１</a:t>
            </a:r>
            <a:endParaRPr lang="en-US" altLang="ja-JP" sz="1200" b="1" dirty="0" smtClean="0">
              <a:solidFill>
                <a:srgbClr val="000000"/>
              </a:solidFill>
              <a:latin typeface="ＭＳ Ｐゴシック" panose="020B060007020508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28464" y="2802414"/>
            <a:ext cx="319455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b" anchorCtr="0">
            <a:spAutoFit/>
          </a:bodyPr>
          <a:lstStyle/>
          <a:p>
            <a:pPr marL="0" lvl="2">
              <a:defRPr/>
            </a:pPr>
            <a:r>
              <a:rPr lang="ja-JP" altLang="en-US" sz="16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［</a:t>
            </a:r>
            <a:r>
              <a:rPr lang="ja-JP" altLang="en-US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区役所で</a:t>
            </a:r>
            <a:r>
              <a:rPr lang="ja-JP" altLang="en-US" sz="16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実施</a:t>
            </a:r>
            <a:r>
              <a:rPr lang="ja-JP" altLang="en-US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する</a:t>
            </a:r>
            <a:r>
              <a:rPr lang="ja-JP" altLang="en-US" sz="16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主</a:t>
            </a:r>
            <a:r>
              <a:rPr lang="ja-JP" altLang="en-US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な事務］</a:t>
            </a:r>
            <a:endParaRPr lang="en-US" altLang="ja-JP" sz="16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aphicFrame>
        <p:nvGraphicFramePr>
          <p:cNvPr id="31" name="Group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4143192"/>
              </p:ext>
            </p:extLst>
          </p:nvPr>
        </p:nvGraphicFramePr>
        <p:xfrm>
          <a:off x="134842" y="3212976"/>
          <a:ext cx="9648000" cy="2539147"/>
        </p:xfrm>
        <a:graphic>
          <a:graphicData uri="http://schemas.openxmlformats.org/drawingml/2006/table">
            <a:tbl>
              <a:tblPr/>
              <a:tblGrid>
                <a:gridCol w="10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0">
                  <a:extLst>
                    <a:ext uri="{9D8B030D-6E8A-4147-A177-3AD203B41FA5}">
                      <a16:colId xmlns:a16="http://schemas.microsoft.com/office/drawing/2014/main" val="397562894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675051619"/>
                    </a:ext>
                  </a:extLst>
                </a:gridCol>
                <a:gridCol w="3744000">
                  <a:extLst>
                    <a:ext uri="{9D8B030D-6E8A-4147-A177-3AD203B41FA5}">
                      <a16:colId xmlns:a16="http://schemas.microsoft.com/office/drawing/2014/main" val="824122050"/>
                    </a:ext>
                  </a:extLst>
                </a:gridCol>
              </a:tblGrid>
              <a:tr h="272055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Meiryo UI" pitchFamily="50" charset="-128"/>
                        </a:rPr>
                        <a:t>分　野</a:t>
                      </a:r>
                    </a:p>
                  </a:txBody>
                  <a:tcPr marL="97500" marR="97500" marT="46801" marB="468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Meiryo UI" pitchFamily="50" charset="-128"/>
                        </a:rPr>
                        <a:t>区役所の主な事務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  <a:cs typeface="Meiryo UI" pitchFamily="50" charset="-128"/>
                      </a:endParaRPr>
                    </a:p>
                  </a:txBody>
                  <a:tcPr marL="0" marR="0" marT="46801" marB="468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Meiryo UI" pitchFamily="50" charset="-128"/>
                        </a:rPr>
                        <a:t>分　野</a:t>
                      </a:r>
                    </a:p>
                  </a:txBody>
                  <a:tcPr marL="97500" marR="97500" marT="46801" marB="468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+mn-ea"/>
                          <a:cs typeface="Meiryo UI" pitchFamily="50" charset="-128"/>
                        </a:rPr>
                        <a:t>区役所の主な事務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6000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Meiryo UI" pitchFamily="50" charset="-128"/>
                        </a:rPr>
                        <a:t>こども</a:t>
                      </a:r>
                    </a:p>
                  </a:txBody>
                  <a:tcPr marL="99060" marR="99060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・保育所の入所手続、保育料賦課徴収</a:t>
                      </a:r>
                    </a:p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・子育て支援</a:t>
                      </a:r>
                      <a:r>
                        <a:rPr kumimoji="1" lang="ja-JP" altLang="en-US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（相談、児童手当の受付等）</a:t>
                      </a:r>
                      <a:endParaRPr kumimoji="1" lang="en-US" altLang="ja-JP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・ひとり親家庭等の支援</a:t>
                      </a: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5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（日常生活支援事業の派遣申請等）</a:t>
                      </a:r>
                      <a:endParaRPr kumimoji="1" lang="en-US" altLang="ja-JP" sz="115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2000" marR="72000" marT="46801" marB="46801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  <a:cs typeface="Meiryo UI" pitchFamily="50" charset="-128"/>
                      </a:endParaRPr>
                    </a:p>
                  </a:txBody>
                  <a:tcPr marL="99060" marR="99060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Meiryo UI" pitchFamily="50" charset="-128"/>
                        </a:rPr>
                        <a:t>健康・保健</a:t>
                      </a:r>
                    </a:p>
                  </a:txBody>
                  <a:tcPr marL="99060" marR="99060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・健診、予防接種、相談、医療費助成等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・食品・環境衛生関係相談、医療関係届出等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・狂犬病予防・動物愛護等　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</a:t>
                      </a:r>
                      <a:r>
                        <a:rPr kumimoji="1" lang="ja-JP" altLang="en-US" sz="13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精神障がい</a:t>
                      </a:r>
                      <a:r>
                        <a:rPr kumimoji="1" lang="ja-JP" altLang="en-US" sz="13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者保健福祉手帳の申請等</a:t>
                      </a:r>
                    </a:p>
                  </a:txBody>
                  <a:tcPr marL="72000" marR="72000" marT="46801" marB="46801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773">
                <a:tc rowSpan="4"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Meiryo UI" pitchFamily="50" charset="-128"/>
                        </a:rPr>
                        <a:t>福祉</a:t>
                      </a:r>
                    </a:p>
                  </a:txBody>
                  <a:tcPr marL="99060" marR="99060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・生活保護相談・申請等</a:t>
                      </a:r>
                    </a:p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・地域福祉等窓口業務</a:t>
                      </a:r>
                      <a:r>
                        <a:rPr kumimoji="1" lang="ja-JP" altLang="en-US" sz="115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（成年後見制度利用支援等）</a:t>
                      </a:r>
                    </a:p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</a:t>
                      </a:r>
                      <a:r>
                        <a:rPr kumimoji="1" lang="ja-JP" altLang="en-US" sz="13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障がい</a:t>
                      </a:r>
                      <a:r>
                        <a:rPr kumimoji="1" lang="ja-JP" altLang="en-US" sz="13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者福祉窓口業務</a:t>
                      </a:r>
                      <a:br>
                        <a:rPr kumimoji="1" lang="ja-JP" altLang="en-US" sz="13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</a:br>
                      <a:r>
                        <a:rPr kumimoji="1" lang="ja-JP" altLang="en-US" sz="115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（身体障がい者手帳･療育手帳の申請、自立支援給付等）</a:t>
                      </a:r>
                    </a:p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・高齢者福祉窓口業務</a:t>
                      </a:r>
                      <a:r>
                        <a:rPr kumimoji="1" lang="ja-JP" altLang="en-US" sz="115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（敬老優待乗車証交付等）</a:t>
                      </a:r>
                    </a:p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・国民健康保険、介護保険、国民年金等の届出等</a:t>
                      </a:r>
                    </a:p>
                  </a:txBody>
                  <a:tcPr marL="72000" marR="72000" marT="46801" marB="46801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  <a:cs typeface="Meiryo UI" pitchFamily="50" charset="-128"/>
                      </a:endParaRPr>
                    </a:p>
                  </a:txBody>
                  <a:tcPr marL="99060" marR="9906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Meiryo UI" pitchFamily="50" charset="-128"/>
                        </a:rPr>
                        <a:t>教育</a:t>
                      </a:r>
                    </a:p>
                  </a:txBody>
                  <a:tcPr marL="99060" marR="9906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</a:t>
                      </a:r>
                      <a:r>
                        <a:rPr kumimoji="1" lang="ja-JP" alt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就学事務</a:t>
                      </a:r>
                      <a:r>
                        <a:rPr kumimoji="1" lang="ja-JP" altLang="en-US" sz="11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（就学通知に係る変更手続き等の受付）</a:t>
                      </a:r>
                    </a:p>
                  </a:txBody>
                  <a:tcPr marL="72000" marR="72000" marT="46801" marB="46801"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2773"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  <a:cs typeface="Meiryo UI" pitchFamily="50" charset="-128"/>
                      </a:endParaRPr>
                    </a:p>
                  </a:txBody>
                  <a:tcPr marL="99060" marR="99060"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97500" marR="97500" marT="46801" marB="468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  <a:cs typeface="Meiryo UI" pitchFamily="50" charset="-128"/>
                      </a:endParaRPr>
                    </a:p>
                  </a:txBody>
                  <a:tcPr marL="99060" marR="9906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Meiryo UI" pitchFamily="50" charset="-128"/>
                        </a:rPr>
                        <a:t>住民生活</a:t>
                      </a:r>
                    </a:p>
                  </a:txBody>
                  <a:tcPr marL="99060" marR="9906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・住民票等窓口サービス　　・地域活動支援</a:t>
                      </a:r>
                      <a:endParaRPr kumimoji="1" lang="en-US" altLang="ja-JP" sz="13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2000" marR="72000" marT="46801" marB="46801"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2773"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  <a:cs typeface="Meiryo UI" pitchFamily="50" charset="-128"/>
                      </a:endParaRPr>
                    </a:p>
                  </a:txBody>
                  <a:tcPr marL="99060" marR="99060"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97500" marR="97500" marT="46801" marB="468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  <a:cs typeface="Meiryo UI" pitchFamily="50" charset="-128"/>
                      </a:endParaRPr>
                    </a:p>
                  </a:txBody>
                  <a:tcPr marL="99060" marR="9906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Meiryo UI" pitchFamily="50" charset="-128"/>
                        </a:rPr>
                        <a:t>消防・防災</a:t>
                      </a:r>
                    </a:p>
                  </a:txBody>
                  <a:tcPr marL="99060" marR="9906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300" b="0" u="none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</a:t>
                      </a:r>
                      <a:r>
                        <a:rPr lang="ja-JP" altLang="ja-JP" sz="1300" b="0" u="none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地域自主防災組織事務</a:t>
                      </a:r>
                      <a:r>
                        <a:rPr lang="ja-JP" altLang="en-US" sz="1300" b="0" u="none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・</a:t>
                      </a:r>
                      <a:r>
                        <a:rPr lang="ja-JP" altLang="ja-JP" sz="1300" b="0" u="none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災害時避難所等事務</a:t>
                      </a:r>
                    </a:p>
                  </a:txBody>
                  <a:tcPr marL="72000" marR="72000" marT="46801" marB="46801"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2773"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  <a:cs typeface="Meiryo UI" pitchFamily="50" charset="-128"/>
                      </a:endParaRPr>
                    </a:p>
                  </a:txBody>
                  <a:tcPr marL="99060" marR="99060"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97500" marR="97500" marT="46801" marB="468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  <a:cs typeface="Meiryo UI" pitchFamily="50" charset="-128"/>
                      </a:endParaRPr>
                    </a:p>
                  </a:txBody>
                  <a:tcPr marL="99060" marR="9906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Meiryo UI" pitchFamily="50" charset="-128"/>
                        </a:rPr>
                        <a:t>自治体運営</a:t>
                      </a:r>
                    </a:p>
                  </a:txBody>
                  <a:tcPr marL="99060" marR="9906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・税関係証明書の発行、税収納</a:t>
                      </a:r>
                    </a:p>
                  </a:txBody>
                  <a:tcPr marL="72000" marR="72000" marT="46801" marB="46801"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二等辺三角形 1"/>
          <p:cNvSpPr/>
          <p:nvPr/>
        </p:nvSpPr>
        <p:spPr>
          <a:xfrm rot="10800000">
            <a:off x="1457575" y="5949280"/>
            <a:ext cx="6984776" cy="602634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271417" y="5949280"/>
            <a:ext cx="388843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b" anchorCtr="0">
            <a:spAutoFit/>
          </a:bodyPr>
          <a:lstStyle/>
          <a:p>
            <a:pPr marL="0" lvl="2">
              <a:defRPr/>
            </a:pPr>
            <a:r>
              <a:rPr lang="ja-JP" altLang="en-US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区役所の</a:t>
            </a:r>
            <a:r>
              <a:rPr lang="ja-JP" altLang="en-US" sz="16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役割</a:t>
            </a:r>
            <a:r>
              <a:rPr lang="ja-JP" altLang="en-US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に応じた組織体制を整備</a:t>
            </a:r>
            <a:endParaRPr lang="en-US" altLang="ja-JP" sz="16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448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テキスト ボックス 109"/>
          <p:cNvSpPr txBox="1"/>
          <p:nvPr/>
        </p:nvSpPr>
        <p:spPr>
          <a:xfrm>
            <a:off x="3534525" y="991761"/>
            <a:ext cx="6380385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b" anchorCtr="0">
            <a:spAutoFit/>
          </a:bodyPr>
          <a:lstStyle/>
          <a:p>
            <a:pPr marL="0" lvl="2">
              <a:defRPr/>
            </a:pP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基本的な組織を示したものであり、具体の課の設置、組織名称は、設置準備期間中に検討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正方形/長方形 12"/>
          <p:cNvSpPr>
            <a:spLocks noChangeArrowheads="1"/>
          </p:cNvSpPr>
          <p:nvPr/>
        </p:nvSpPr>
        <p:spPr bwMode="auto">
          <a:xfrm>
            <a:off x="8835667" y="6597352"/>
            <a:ext cx="104457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 smtClean="0">
                <a:solidFill>
                  <a:srgbClr val="000000"/>
                </a:solidFill>
                <a:latin typeface="ＭＳ Ｐゴシック" panose="020B0600070205080204" pitchFamily="50" charset="-128"/>
                <a:ea typeface="Meiryo UI" panose="020B0604030504040204" pitchFamily="50" charset="-128"/>
              </a:rPr>
              <a:t>２</a:t>
            </a:r>
            <a:endParaRPr lang="en-US" altLang="ja-JP" sz="1200" b="1" dirty="0" smtClean="0">
              <a:solidFill>
                <a:srgbClr val="000000"/>
              </a:solidFill>
              <a:latin typeface="ＭＳ Ｐゴシック" panose="020B060007020508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461982" y="3965060"/>
            <a:ext cx="792703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b" anchorCtr="0">
            <a:spAutoFit/>
          </a:bodyPr>
          <a:lstStyle/>
          <a:p>
            <a:pPr marL="0" lvl="2">
              <a:defRPr/>
            </a:pP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職員数は、区役所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24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か所及び特別区４区の非技能労務職の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合計（技能労務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職</a:t>
            </a:r>
            <a:r>
              <a:rPr lang="en-US" altLang="ja-JP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389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人 </a:t>
            </a:r>
            <a:r>
              <a:rPr lang="en-US" altLang="ja-JP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(H28.4.1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時点</a:t>
            </a:r>
            <a:r>
              <a:rPr lang="en-US" altLang="ja-JP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) 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は含まず）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83000" y="3085712"/>
            <a:ext cx="9540000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rtlCol="0" anchor="b" anchorCtr="0">
            <a:spAutoFit/>
          </a:bodyPr>
          <a:lstStyle/>
          <a:p>
            <a:pPr marL="0" lvl="2">
              <a:defRPr/>
            </a:pP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 職員配置の考え方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2">
              <a:defRPr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 事務の分担に基づき、区役所で実施する事務に応じた職員を配置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2">
              <a:defRPr/>
            </a:pP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・ 具体的には、現在の区役所における従事職員数をもとに算定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コンテンツ プレースホルダー 2"/>
          <p:cNvSpPr txBox="1">
            <a:spLocks/>
          </p:cNvSpPr>
          <p:nvPr/>
        </p:nvSpPr>
        <p:spPr bwMode="auto">
          <a:xfrm>
            <a:off x="183000" y="544187"/>
            <a:ext cx="9540000" cy="3851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◆</a:t>
            </a: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各区</a:t>
            </a:r>
            <a:r>
              <a:rPr lang="ja-JP" altLang="en-US" sz="14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役所の長のもと</a:t>
            </a: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、区役所が担う事務に応じて「</a:t>
            </a:r>
            <a:r>
              <a:rPr lang="ja-JP" altLang="en-US" sz="14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総務・地域活動支援部門」 </a:t>
            </a: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「</a:t>
            </a:r>
            <a:r>
              <a:rPr lang="ja-JP" altLang="en-US" sz="14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窓口サービス部門」「保健福祉</a:t>
            </a: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センター」を設置</a:t>
            </a:r>
            <a:endParaRPr lang="en-US" altLang="ja-JP" sz="120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488504" y="991760"/>
            <a:ext cx="1051638" cy="27695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ja-JP" altLang="en-US" sz="14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区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役所</a:t>
            </a:r>
            <a:endParaRPr lang="ja-JP" altLang="en-US" sz="1400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cxnSp>
        <p:nvCxnSpPr>
          <p:cNvPr id="56" name="直線コネクタ 55"/>
          <p:cNvCxnSpPr/>
          <p:nvPr/>
        </p:nvCxnSpPr>
        <p:spPr>
          <a:xfrm flipV="1">
            <a:off x="784096" y="1582192"/>
            <a:ext cx="274320" cy="1355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>
            <a:off x="778004" y="1271308"/>
            <a:ext cx="0" cy="136800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 flipV="1">
            <a:off x="768320" y="2636912"/>
            <a:ext cx="283547" cy="5581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>
            <a:off x="778004" y="2079898"/>
            <a:ext cx="270546" cy="94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60" name="表 59"/>
          <p:cNvGraphicFramePr>
            <a:graphicFrameLocks noGrp="1"/>
          </p:cNvGraphicFramePr>
          <p:nvPr>
            <p:extLst/>
          </p:nvPr>
        </p:nvGraphicFramePr>
        <p:xfrm>
          <a:off x="1048550" y="1404780"/>
          <a:ext cx="8340464" cy="36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73123">
                  <a:extLst>
                    <a:ext uri="{9D8B030D-6E8A-4147-A177-3AD203B41FA5}">
                      <a16:colId xmlns:a16="http://schemas.microsoft.com/office/drawing/2014/main" val="3697385978"/>
                    </a:ext>
                  </a:extLst>
                </a:gridCol>
                <a:gridCol w="6267341">
                  <a:extLst>
                    <a:ext uri="{9D8B030D-6E8A-4147-A177-3AD203B41FA5}">
                      <a16:colId xmlns:a16="http://schemas.microsoft.com/office/drawing/2014/main" val="64654201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総務・地域活動支援部門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地域の防災活動、地域活動支援、地域協議会の運営、区役所のとりまとめなどを行う部門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4351505"/>
                  </a:ext>
                </a:extLst>
              </a:tr>
            </a:tbl>
          </a:graphicData>
        </a:graphic>
      </p:graphicFrame>
      <p:graphicFrame>
        <p:nvGraphicFramePr>
          <p:cNvPr id="61" name="表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809788"/>
              </p:ext>
            </p:extLst>
          </p:nvPr>
        </p:nvGraphicFramePr>
        <p:xfrm>
          <a:off x="1048550" y="1844824"/>
          <a:ext cx="8340464" cy="46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73123">
                  <a:extLst>
                    <a:ext uri="{9D8B030D-6E8A-4147-A177-3AD203B41FA5}">
                      <a16:colId xmlns:a16="http://schemas.microsoft.com/office/drawing/2014/main" val="3697385978"/>
                    </a:ext>
                  </a:extLst>
                </a:gridCol>
                <a:gridCol w="6267341">
                  <a:extLst>
                    <a:ext uri="{9D8B030D-6E8A-4147-A177-3AD203B41FA5}">
                      <a16:colId xmlns:a16="http://schemas.microsoft.com/office/drawing/2014/main" val="646542015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窓口サービス部門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zh-TW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住民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票</a:t>
                      </a:r>
                      <a:r>
                        <a:rPr kumimoji="1" lang="zh-TW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、戸籍、印鑑登録証明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や、国民健康</a:t>
                      </a:r>
                      <a:r>
                        <a:rPr kumimoji="1" lang="zh-TW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保険</a:t>
                      </a:r>
                      <a:r>
                        <a:rPr kumimoji="1" lang="ja-JP" altLang="en-US" sz="120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</a:t>
                      </a:r>
                      <a:r>
                        <a:rPr kumimoji="1" lang="zh-TW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年金</a:t>
                      </a:r>
                      <a:r>
                        <a:rPr kumimoji="1" lang="ja-JP" altLang="en-US" sz="120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税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関係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証明書の発行などの窓口サービスを行う部門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4351505"/>
                  </a:ext>
                </a:extLst>
              </a:tr>
            </a:tbl>
          </a:graphicData>
        </a:graphic>
      </p:graphicFrame>
      <p:graphicFrame>
        <p:nvGraphicFramePr>
          <p:cNvPr id="63" name="表 62"/>
          <p:cNvGraphicFramePr>
            <a:graphicFrameLocks noGrp="1"/>
          </p:cNvGraphicFramePr>
          <p:nvPr>
            <p:extLst/>
          </p:nvPr>
        </p:nvGraphicFramePr>
        <p:xfrm>
          <a:off x="1048550" y="2384936"/>
          <a:ext cx="8340464" cy="46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73123">
                  <a:extLst>
                    <a:ext uri="{9D8B030D-6E8A-4147-A177-3AD203B41FA5}">
                      <a16:colId xmlns:a16="http://schemas.microsoft.com/office/drawing/2014/main" val="3697385978"/>
                    </a:ext>
                  </a:extLst>
                </a:gridCol>
                <a:gridCol w="6267341">
                  <a:extLst>
                    <a:ext uri="{9D8B030D-6E8A-4147-A177-3AD203B41FA5}">
                      <a16:colId xmlns:a16="http://schemas.microsoft.com/office/drawing/2014/main" val="646542015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保健福祉センター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健診、予防接種、保健師による家庭訪問などの保健サービス、保育所の入所手続、子育て支援、</a:t>
                      </a: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介護保険、生活保護などの福祉サービスを行う部門</a:t>
                      </a: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4351505"/>
                  </a:ext>
                </a:extLst>
              </a:tr>
            </a:tbl>
          </a:graphicData>
        </a:graphic>
      </p:graphicFrame>
      <p:sp>
        <p:nvSpPr>
          <p:cNvPr id="42" name="Rectangle 31"/>
          <p:cNvSpPr>
            <a:spLocks noChangeArrowheads="1"/>
          </p:cNvSpPr>
          <p:nvPr/>
        </p:nvSpPr>
        <p:spPr bwMode="auto">
          <a:xfrm>
            <a:off x="691316" y="4848679"/>
            <a:ext cx="1800000" cy="4605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chemeClr val="tx2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内部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事務・企画部門</a:t>
            </a:r>
            <a:endParaRPr lang="en-US" altLang="ja-JP" sz="12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6" name="Rectangle 31"/>
          <p:cNvSpPr>
            <a:spLocks noChangeArrowheads="1"/>
          </p:cNvSpPr>
          <p:nvPr/>
        </p:nvSpPr>
        <p:spPr bwMode="auto">
          <a:xfrm>
            <a:off x="686156" y="5348044"/>
            <a:ext cx="1800000" cy="1092122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chemeClr val="tx2"/>
            </a:solidFill>
            <a:prstDash val="solid"/>
            <a:miter lim="800000"/>
            <a:headEnd/>
            <a:tailEnd/>
          </a:ln>
        </p:spPr>
        <p:txBody>
          <a:bodyPr anchor="ctr"/>
          <a:lstStyle/>
          <a:p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窓口サービス・</a:t>
            </a:r>
            <a:endParaRPr lang="en-US" altLang="ja-JP" sz="1200" b="1" dirty="0" smtClean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2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住民</a:t>
            </a:r>
            <a:r>
              <a:rPr lang="ja-JP" altLang="en-US" sz="12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に密接した</a:t>
            </a:r>
            <a:r>
              <a:rPr lang="ja-JP" altLang="en-US" sz="12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サービス</a:t>
            </a:r>
            <a:endParaRPr lang="en-US" altLang="ja-JP" sz="1200" b="1" dirty="0" smtClean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1" name="Rectangle 31"/>
          <p:cNvSpPr>
            <a:spLocks noChangeArrowheads="1"/>
          </p:cNvSpPr>
          <p:nvPr/>
        </p:nvSpPr>
        <p:spPr bwMode="auto">
          <a:xfrm>
            <a:off x="5485093" y="5339791"/>
            <a:ext cx="1800000" cy="1092121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chemeClr val="tx2"/>
            </a:solidFill>
            <a:prstDash val="solid"/>
            <a:miter lim="800000"/>
            <a:headEnd/>
            <a:tailEnd/>
          </a:ln>
        </p:spPr>
        <p:txBody>
          <a:bodyPr lIns="72000" rIns="72000" anchor="ctr"/>
          <a:lstStyle/>
          <a:p>
            <a:r>
              <a:rPr lang="ja-JP" altLang="en-US" sz="12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窓口サービス・</a:t>
            </a:r>
            <a:endParaRPr lang="en-US" altLang="ja-JP" sz="12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2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住民に密接した</a:t>
            </a:r>
            <a:r>
              <a:rPr lang="ja-JP" altLang="en-US" sz="12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サービス</a:t>
            </a:r>
            <a:endParaRPr lang="en-US" altLang="ja-JP" sz="1200" b="1" dirty="0" smtClean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>
              <a:lnSpc>
                <a:spcPct val="70000"/>
              </a:lnSpc>
            </a:pPr>
            <a:endParaRPr lang="en-US" altLang="ja-JP" sz="1200" b="1" dirty="0" smtClean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>
              <a:lnSpc>
                <a:spcPct val="70000"/>
              </a:lnSpc>
            </a:pPr>
            <a:r>
              <a:rPr lang="ja-JP" altLang="en-US" sz="1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計</a:t>
            </a:r>
            <a:r>
              <a:rPr lang="en-US" altLang="ja-JP" sz="1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3,398</a:t>
            </a:r>
            <a:r>
              <a:rPr lang="ja-JP" altLang="en-US" sz="12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人</a:t>
            </a:r>
            <a:endParaRPr lang="en-US" altLang="ja-JP" sz="1200" b="1" dirty="0" smtClean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0" name="Rectangle 31"/>
          <p:cNvSpPr>
            <a:spLocks noChangeArrowheads="1"/>
          </p:cNvSpPr>
          <p:nvPr/>
        </p:nvSpPr>
        <p:spPr bwMode="auto">
          <a:xfrm>
            <a:off x="7465872" y="4861080"/>
            <a:ext cx="1800000" cy="50638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chemeClr val="tx2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特別区本庁で実施</a:t>
            </a:r>
            <a:endParaRPr lang="en-US" altLang="ja-JP" sz="12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計</a:t>
            </a:r>
            <a:r>
              <a:rPr lang="en-US" altLang="ja-JP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1,049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人</a:t>
            </a:r>
            <a:endParaRPr lang="en-US" altLang="ja-JP" sz="12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3285895" y="5299369"/>
            <a:ext cx="2170338" cy="1172967"/>
            <a:chOff x="3252698" y="5609008"/>
            <a:chExt cx="2170338" cy="1172967"/>
          </a:xfrm>
        </p:grpSpPr>
        <p:sp>
          <p:nvSpPr>
            <p:cNvPr id="66" name="右矢印 65"/>
            <p:cNvSpPr/>
            <p:nvPr/>
          </p:nvSpPr>
          <p:spPr>
            <a:xfrm>
              <a:off x="3281513" y="5609008"/>
              <a:ext cx="2132842" cy="1172967"/>
            </a:xfrm>
            <a:prstGeom prst="rightArrow">
              <a:avLst>
                <a:gd name="adj1" fmla="val 50000"/>
                <a:gd name="adj2" fmla="val 47977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テキスト ボックス 67"/>
            <p:cNvSpPr txBox="1"/>
            <p:nvPr/>
          </p:nvSpPr>
          <p:spPr>
            <a:xfrm>
              <a:off x="3252698" y="5851872"/>
              <a:ext cx="2170338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b" anchorCtr="0">
              <a:spAutoFit/>
            </a:bodyPr>
            <a:lstStyle/>
            <a:p>
              <a:pPr marL="0" lvl="2">
                <a:defRPr/>
              </a:pPr>
              <a:r>
                <a:rPr lang="ja-JP" altLang="en-US" sz="1200" b="1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窓口サービス・</a:t>
              </a:r>
              <a:endParaRPr lang="en-US" altLang="ja-JP" sz="12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2">
                <a:defRPr/>
              </a:pPr>
              <a:r>
                <a:rPr lang="ja-JP" altLang="en-US" sz="1200" b="1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住民</a:t>
              </a:r>
              <a:r>
                <a:rPr lang="ja-JP" altLang="en-US" sz="1200" b="1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に密接した</a:t>
              </a:r>
              <a:r>
                <a:rPr lang="ja-JP" altLang="en-US" sz="1200" b="1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サービスなどを</a:t>
              </a:r>
              <a:endParaRPr lang="en-US" altLang="ja-JP" sz="12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2">
                <a:defRPr/>
              </a:pPr>
              <a:r>
                <a:rPr lang="ja-JP" altLang="en-US" sz="1200" b="1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引き続き実施</a:t>
              </a:r>
              <a:endParaRPr lang="en-US" altLang="ja-JP" sz="12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grpSp>
        <p:nvGrpSpPr>
          <p:cNvPr id="4" name="グループ化 3"/>
          <p:cNvGrpSpPr/>
          <p:nvPr/>
        </p:nvGrpSpPr>
        <p:grpSpPr>
          <a:xfrm>
            <a:off x="3229283" y="4877160"/>
            <a:ext cx="4068386" cy="432048"/>
            <a:chOff x="3252698" y="5115641"/>
            <a:chExt cx="4068386" cy="432048"/>
          </a:xfrm>
        </p:grpSpPr>
        <p:sp>
          <p:nvSpPr>
            <p:cNvPr id="67" name="右矢印 66"/>
            <p:cNvSpPr/>
            <p:nvPr/>
          </p:nvSpPr>
          <p:spPr>
            <a:xfrm>
              <a:off x="3306762" y="5115641"/>
              <a:ext cx="4014322" cy="432048"/>
            </a:xfrm>
            <a:prstGeom prst="rightArrow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" name="テキスト ボックス 68"/>
            <p:cNvSpPr txBox="1"/>
            <p:nvPr/>
          </p:nvSpPr>
          <p:spPr>
            <a:xfrm>
              <a:off x="3252698" y="5201105"/>
              <a:ext cx="3718291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b" anchorCtr="0">
              <a:spAutoFit/>
            </a:bodyPr>
            <a:lstStyle/>
            <a:p>
              <a:pPr marL="0" lvl="2">
                <a:defRPr/>
              </a:pPr>
              <a:r>
                <a:rPr lang="ja-JP" altLang="en-US" sz="1200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総合的・包括的</a:t>
              </a:r>
              <a:r>
                <a:rPr lang="ja-JP" altLang="en-US" sz="1200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に実施する</a:t>
              </a:r>
              <a:r>
                <a:rPr lang="ja-JP" altLang="en-US" sz="1200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ため、本庁に事務を集約</a:t>
              </a:r>
              <a:endParaRPr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71" name="テキスト ボックス 70"/>
          <p:cNvSpPr txBox="1"/>
          <p:nvPr/>
        </p:nvSpPr>
        <p:spPr>
          <a:xfrm>
            <a:off x="379714" y="3916930"/>
            <a:ext cx="150174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b" anchorCtr="0">
            <a:spAutoFit/>
          </a:bodyPr>
          <a:lstStyle/>
          <a:p>
            <a:pPr marL="0" lvl="2">
              <a:defRPr/>
            </a:pPr>
            <a:r>
              <a:rPr lang="ja-JP" altLang="en-US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［イメージ</a:t>
            </a:r>
            <a:r>
              <a:rPr lang="ja-JP" altLang="en-US" sz="16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］</a:t>
            </a:r>
            <a:endParaRPr lang="en-US" altLang="ja-JP" sz="16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7375872" y="4763244"/>
            <a:ext cx="1980000" cy="1692000"/>
          </a:xfrm>
          <a:prstGeom prst="roundRect">
            <a:avLst>
              <a:gd name="adj" fmla="val 0"/>
            </a:avLst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kumimoji="1"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184657" y="4953778"/>
            <a:ext cx="14721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1,049</a:t>
            </a:r>
            <a:r>
              <a:rPr kumimoji="1"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人</a:t>
            </a:r>
            <a:endParaRPr kumimoji="1" lang="en-US" altLang="ja-JP" sz="12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179497" y="5756182"/>
            <a:ext cx="14721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3,398</a:t>
            </a:r>
            <a:r>
              <a:rPr kumimoji="1"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人</a:t>
            </a:r>
            <a:endParaRPr kumimoji="1" lang="en-US" altLang="ja-JP" sz="12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1125429" y="6442673"/>
            <a:ext cx="8484137" cy="338451"/>
            <a:chOff x="1125429" y="6322532"/>
            <a:chExt cx="8484137" cy="338451"/>
          </a:xfrm>
        </p:grpSpPr>
        <p:grpSp>
          <p:nvGrpSpPr>
            <p:cNvPr id="5" name="グループ化 4"/>
            <p:cNvGrpSpPr/>
            <p:nvPr/>
          </p:nvGrpSpPr>
          <p:grpSpPr>
            <a:xfrm>
              <a:off x="1125429" y="6340945"/>
              <a:ext cx="2472913" cy="320038"/>
              <a:chOff x="1215000" y="4613443"/>
              <a:chExt cx="2472913" cy="320038"/>
            </a:xfrm>
          </p:grpSpPr>
          <p:sp>
            <p:nvSpPr>
              <p:cNvPr id="47" name="テキスト ボックス 46"/>
              <p:cNvSpPr txBox="1"/>
              <p:nvPr/>
            </p:nvSpPr>
            <p:spPr>
              <a:xfrm>
                <a:off x="1215000" y="4625704"/>
                <a:ext cx="1360727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b" anchorCtr="0">
                <a:spAutoFit/>
              </a:bodyPr>
              <a:lstStyle/>
              <a:p>
                <a:pPr marL="0" lvl="2">
                  <a:defRPr/>
                </a:pPr>
                <a:r>
                  <a:rPr lang="en-US" altLang="ja-JP" sz="1400" b="1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【</a:t>
                </a:r>
                <a:r>
                  <a:rPr lang="ja-JP" altLang="en-US" sz="1400" b="1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区役所</a:t>
                </a:r>
                <a:r>
                  <a:rPr lang="en-US" altLang="ja-JP" sz="1400" b="1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】</a:t>
                </a:r>
              </a:p>
            </p:txBody>
          </p:sp>
          <p:sp>
            <p:nvSpPr>
              <p:cNvPr id="53" name="テキスト ボックス 52"/>
              <p:cNvSpPr txBox="1"/>
              <p:nvPr/>
            </p:nvSpPr>
            <p:spPr>
              <a:xfrm>
                <a:off x="2215714" y="4613443"/>
                <a:ext cx="147219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200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計</a:t>
                </a:r>
                <a:r>
                  <a:rPr kumimoji="1" lang="en-US" altLang="ja-JP" sz="1200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4,447</a:t>
                </a:r>
                <a:r>
                  <a:rPr kumimoji="1" lang="ja-JP" altLang="en-US" sz="1200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人</a:t>
                </a:r>
                <a:endParaRPr kumimoji="1" lang="en-US" altLang="ja-JP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</p:grpSp>
        <p:sp>
          <p:nvSpPr>
            <p:cNvPr id="62" name="テキスト ボックス 61"/>
            <p:cNvSpPr txBox="1"/>
            <p:nvPr/>
          </p:nvSpPr>
          <p:spPr>
            <a:xfrm>
              <a:off x="5917426" y="6322532"/>
              <a:ext cx="1030148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b" anchorCtr="0">
              <a:spAutoFit/>
            </a:bodyPr>
            <a:lstStyle/>
            <a:p>
              <a:pPr marL="0" lvl="2">
                <a:defRPr/>
              </a:pPr>
              <a:r>
                <a:rPr lang="en-US" altLang="ja-JP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【</a:t>
              </a:r>
              <a:r>
                <a:rPr lang="ja-JP" altLang="en-US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区役所</a:t>
              </a:r>
              <a:r>
                <a:rPr lang="en-US" altLang="ja-JP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】</a:t>
              </a:r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7735138" y="6339531"/>
              <a:ext cx="1874428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b" anchorCtr="0">
              <a:spAutoFit/>
            </a:bodyPr>
            <a:lstStyle/>
            <a:p>
              <a:pPr marL="0" lvl="2">
                <a:defRPr/>
              </a:pPr>
              <a:r>
                <a:rPr lang="en-US" altLang="ja-JP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【</a:t>
              </a:r>
              <a:r>
                <a:rPr lang="ja-JP" altLang="en-US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特別区本庁</a:t>
              </a:r>
              <a:r>
                <a:rPr lang="en-US" altLang="ja-JP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】</a:t>
              </a:r>
            </a:p>
          </p:txBody>
        </p:sp>
      </p:grpSp>
      <p:sp>
        <p:nvSpPr>
          <p:cNvPr id="37" name="正方形/長方形 36"/>
          <p:cNvSpPr/>
          <p:nvPr/>
        </p:nvSpPr>
        <p:spPr>
          <a:xfrm>
            <a:off x="0" y="4763"/>
            <a:ext cx="9906000" cy="432000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b="1" dirty="0">
                <a:solidFill>
                  <a:srgbClr val="000000"/>
                </a:solidFill>
                <a:latin typeface="ＭＳ Ｐゴシック" charset="-128"/>
                <a:ea typeface="Meiryo UI"/>
                <a:cs typeface="Meiryo UI"/>
              </a:rPr>
              <a:t>２　区役所の組織</a:t>
            </a:r>
            <a:r>
              <a:rPr lang="ja-JP" altLang="en-US" sz="2000" b="1" dirty="0" smtClean="0">
                <a:solidFill>
                  <a:srgbClr val="000000"/>
                </a:solidFill>
                <a:latin typeface="ＭＳ Ｐゴシック" charset="-128"/>
                <a:ea typeface="Meiryo UI"/>
                <a:cs typeface="Meiryo UI"/>
              </a:rPr>
              <a:t>体制</a:t>
            </a:r>
            <a:r>
              <a:rPr lang="ja-JP" altLang="en-US" sz="2000" b="1" dirty="0">
                <a:solidFill>
                  <a:srgbClr val="000000"/>
                </a:solidFill>
                <a:latin typeface="ＭＳ Ｐゴシック" charset="-128"/>
                <a:ea typeface="Meiryo UI"/>
                <a:cs typeface="Meiryo UI"/>
              </a:rPr>
              <a:t>　　　　　</a:t>
            </a:r>
            <a:endParaRPr lang="ja-JP" altLang="en-US" sz="1400" b="1" dirty="0">
              <a:solidFill>
                <a:srgbClr val="000000"/>
              </a:solidFill>
              <a:latin typeface="ＭＳ Ｐゴシック" charset="-128"/>
              <a:ea typeface="Meiryo UI"/>
              <a:cs typeface="Meiryo UI"/>
            </a:endParaRPr>
          </a:p>
        </p:txBody>
      </p:sp>
      <p:sp>
        <p:nvSpPr>
          <p:cNvPr id="39" name="角丸四角形 38"/>
          <p:cNvSpPr/>
          <p:nvPr/>
        </p:nvSpPr>
        <p:spPr>
          <a:xfrm>
            <a:off x="686156" y="4347158"/>
            <a:ext cx="2592000" cy="360000"/>
          </a:xfrm>
          <a:prstGeom prst="roundRect">
            <a:avLst>
              <a:gd name="adj" fmla="val 34413"/>
            </a:avLst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ja-JP" altLang="en-US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現在（</a:t>
            </a:r>
            <a:r>
              <a:rPr lang="en-US" altLang="ja-JP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H28.4.1</a:t>
            </a:r>
            <a:r>
              <a:rPr lang="ja-JP" altLang="en-US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</a:t>
            </a:r>
            <a:endParaRPr lang="en-US" altLang="ja-JP" sz="14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5457056" y="4347158"/>
            <a:ext cx="3898816" cy="360000"/>
          </a:xfrm>
          <a:prstGeom prst="roundRect">
            <a:avLst>
              <a:gd name="adj" fmla="val 34413"/>
            </a:avLst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0" lvl="2" algn="ctr">
              <a:defRPr/>
            </a:pPr>
            <a:r>
              <a:rPr lang="ja-JP" altLang="en-US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特別区設置時点</a:t>
            </a:r>
            <a:endParaRPr lang="en-US" altLang="ja-JP" sz="14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2882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1112373"/>
              </p:ext>
            </p:extLst>
          </p:nvPr>
        </p:nvGraphicFramePr>
        <p:xfrm>
          <a:off x="848544" y="515991"/>
          <a:ext cx="8302420" cy="6081361"/>
        </p:xfrm>
        <a:graphic>
          <a:graphicData uri="http://schemas.openxmlformats.org/drawingml/2006/table">
            <a:tbl>
              <a:tblPr bandRow="1"/>
              <a:tblGrid>
                <a:gridCol w="1080000">
                  <a:extLst>
                    <a:ext uri="{9D8B030D-6E8A-4147-A177-3AD203B41FA5}">
                      <a16:colId xmlns:a16="http://schemas.microsoft.com/office/drawing/2014/main" val="2381882986"/>
                    </a:ext>
                  </a:extLst>
                </a:gridCol>
                <a:gridCol w="1584000">
                  <a:extLst>
                    <a:ext uri="{9D8B030D-6E8A-4147-A177-3AD203B41FA5}">
                      <a16:colId xmlns:a16="http://schemas.microsoft.com/office/drawing/2014/main" val="4149026023"/>
                    </a:ext>
                  </a:extLst>
                </a:gridCol>
                <a:gridCol w="1409605">
                  <a:extLst>
                    <a:ext uri="{9D8B030D-6E8A-4147-A177-3AD203B41FA5}">
                      <a16:colId xmlns:a16="http://schemas.microsoft.com/office/drawing/2014/main" val="4027994998"/>
                    </a:ext>
                  </a:extLst>
                </a:gridCol>
                <a:gridCol w="1409605">
                  <a:extLst>
                    <a:ext uri="{9D8B030D-6E8A-4147-A177-3AD203B41FA5}">
                      <a16:colId xmlns:a16="http://schemas.microsoft.com/office/drawing/2014/main" val="846100475"/>
                    </a:ext>
                  </a:extLst>
                </a:gridCol>
                <a:gridCol w="1409605">
                  <a:extLst>
                    <a:ext uri="{9D8B030D-6E8A-4147-A177-3AD203B41FA5}">
                      <a16:colId xmlns:a16="http://schemas.microsoft.com/office/drawing/2014/main" val="2827340344"/>
                    </a:ext>
                  </a:extLst>
                </a:gridCol>
                <a:gridCol w="1409605">
                  <a:extLst>
                    <a:ext uri="{9D8B030D-6E8A-4147-A177-3AD203B41FA5}">
                      <a16:colId xmlns:a16="http://schemas.microsoft.com/office/drawing/2014/main" val="1797977294"/>
                    </a:ext>
                  </a:extLst>
                </a:gridCol>
              </a:tblGrid>
              <a:tr h="28824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特別区</a:t>
                      </a:r>
                      <a:endParaRPr lang="ja-JP" alt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</a:t>
                      </a:r>
                      <a:r>
                        <a:rPr lang="ja-JP" alt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役所</a:t>
                      </a:r>
                      <a:endParaRPr lang="en-US" altLang="ja-JP" sz="1400" b="1" i="0" u="none" strike="noStrike" dirty="0" smtClean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部門別職員数</a:t>
                      </a:r>
                      <a:endParaRPr lang="ja-JP" alt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8724451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総務・地域活動支援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窓口サービス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保健福祉センター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</a:t>
                      </a:r>
                      <a:endParaRPr lang="ja-JP" alt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0964931"/>
                  </a:ext>
                </a:extLst>
              </a:tr>
              <a:tr h="20240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淀川区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此花区役所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94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162660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港区役所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75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113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3515765"/>
                  </a:ext>
                </a:extLst>
              </a:tr>
              <a:tr h="2024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西淀川区役所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76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114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6198190"/>
                  </a:ext>
                </a:extLst>
              </a:tr>
              <a:tr h="2024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淀川区役所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112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153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0748436"/>
                  </a:ext>
                </a:extLst>
              </a:tr>
              <a:tr h="2024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東淀川区役所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166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209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4736737"/>
                  </a:ext>
                </a:extLst>
              </a:tr>
              <a:tr h="202400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北区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北区役所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63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103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710427"/>
                  </a:ext>
                </a:extLst>
              </a:tr>
              <a:tr h="2024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都島区役所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72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105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776178"/>
                  </a:ext>
                </a:extLst>
              </a:tr>
              <a:tr h="2024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福島区役所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49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85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3377192"/>
                  </a:ext>
                </a:extLst>
              </a:tr>
              <a:tr h="2024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東成区役所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74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522650"/>
                  </a:ext>
                </a:extLst>
              </a:tr>
              <a:tr h="2024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旭区役所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85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131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8483264"/>
                  </a:ext>
                </a:extLst>
              </a:tr>
              <a:tr h="2024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城東区役所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33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98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152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582523"/>
                  </a:ext>
                </a:extLst>
              </a:tr>
              <a:tr h="2024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鶴見区役所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71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111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706871"/>
                  </a:ext>
                </a:extLst>
              </a:tr>
              <a:tr h="202400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中央区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中央区役所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56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105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4378676"/>
                  </a:ext>
                </a:extLst>
              </a:tr>
              <a:tr h="2024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西区役所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51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87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0601122"/>
                  </a:ext>
                </a:extLst>
              </a:tr>
              <a:tr h="2024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大正区役所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71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107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1697222"/>
                  </a:ext>
                </a:extLst>
              </a:tr>
              <a:tr h="2024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浪速区役所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93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130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737110"/>
                  </a:ext>
                </a:extLst>
              </a:tr>
              <a:tr h="2024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住之江区役所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107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147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0155226"/>
                  </a:ext>
                </a:extLst>
              </a:tr>
              <a:tr h="2024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住吉区役所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144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185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8307159"/>
                  </a:ext>
                </a:extLst>
              </a:tr>
              <a:tr h="2024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西成区役所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305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355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104678"/>
                  </a:ext>
                </a:extLst>
              </a:tr>
              <a:tr h="20240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天王寺区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天王寺区役所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53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86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702022"/>
                  </a:ext>
                </a:extLst>
              </a:tr>
              <a:tr h="2024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生野区役所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134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189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257152"/>
                  </a:ext>
                </a:extLst>
              </a:tr>
              <a:tr h="2024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阿倍野区役所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75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110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111109"/>
                  </a:ext>
                </a:extLst>
              </a:tr>
              <a:tr h="2024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東住吉区役所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134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175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7325566"/>
                  </a:ext>
                </a:extLst>
              </a:tr>
              <a:tr h="2024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平野区役所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46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188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251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2679991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</a:t>
                      </a:r>
                      <a:endParaRPr lang="ja-JP" alt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383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604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2,412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3,398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1682743"/>
                  </a:ext>
                </a:extLst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354173" y="162514"/>
            <a:ext cx="673229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b" anchorCtr="0">
            <a:spAutoFit/>
          </a:bodyPr>
          <a:lstStyle/>
          <a:p>
            <a:pPr marL="0" lvl="2">
              <a:defRPr/>
            </a:pPr>
            <a:r>
              <a:rPr lang="ja-JP" altLang="en-US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◆ 区役所の部門別職員数（非技能労務職）</a:t>
            </a:r>
            <a:endParaRPr lang="en-US" altLang="ja-JP" sz="16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" name="正方形/長方形 7"/>
          <p:cNvSpPr>
            <a:spLocks noChangeArrowheads="1"/>
          </p:cNvSpPr>
          <p:nvPr/>
        </p:nvSpPr>
        <p:spPr bwMode="auto">
          <a:xfrm>
            <a:off x="8874125" y="6568681"/>
            <a:ext cx="103187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110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３</a:t>
            </a:r>
            <a:endParaRPr lang="ja-JP" altLang="en-US" sz="1100" b="1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72757" y="6595322"/>
            <a:ext cx="388843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b" anchorCtr="0">
            <a:spAutoFit/>
          </a:bodyPr>
          <a:lstStyle/>
          <a:p>
            <a:pPr marL="0" lvl="2">
              <a:defRPr/>
            </a:pP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具体の職員配置については、設置準備期間中に検討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180297" y="245555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（単位：人）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250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チームサイト用共有ライブラリ" ma:contentTypeID="0x01010016B13BF77A90F249889FB5DD587B167C0039D37C264BF6024199D1523A07C22F7B" ma:contentTypeVersion="" ma:contentTypeDescription="" ma:contentTypeScope="" ma:versionID="2fd4aecbf0a67636e045d890bab3e494">
  <xsd:schema xmlns:xsd="http://www.w3.org/2001/XMLSchema" xmlns:xs="http://www.w3.org/2001/XMLSchema" xmlns:p="http://schemas.microsoft.com/office/2006/metadata/properties" xmlns:ns2="2be2acaf-88a6-4029-b366-c28176c79890" targetNamespace="http://schemas.microsoft.com/office/2006/metadata/properties" ma:root="true" ma:fieldsID="2f1a7762e99f23df00567060dae6aafc" ns2:_="">
    <xsd:import namespace="2be2acaf-88a6-4029-b366-c28176c79890"/>
    <xsd:element name="properties">
      <xsd:complexType>
        <xsd:sequence>
          <xsd:element name="documentManagement">
            <xsd:complexType>
              <xsd:all>
                <xsd:element ref="ns2:コメント_x300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e2acaf-88a6-4029-b366-c28176c79890" elementFormDefault="qualified">
    <xsd:import namespace="http://schemas.microsoft.com/office/2006/documentManagement/types"/>
    <xsd:import namespace="http://schemas.microsoft.com/office/infopath/2007/PartnerControls"/>
    <xsd:element name="コメント_x3000_" ma:index="8" nillable="true" ma:displayName="コメント　" ma:internalName="_x30b3__x30e1__x30f3__x30c8__x3000_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コメント_x3000_ xmlns="2be2acaf-88a6-4029-b366-c28176c79890" xsi:nil="true"/>
  </documentManagement>
</p:properties>
</file>

<file path=customXml/itemProps1.xml><?xml version="1.0" encoding="utf-8"?>
<ds:datastoreItem xmlns:ds="http://schemas.openxmlformats.org/officeDocument/2006/customXml" ds:itemID="{B5CA1A97-D66C-4404-90C6-00992553009B}"/>
</file>

<file path=customXml/itemProps2.xml><?xml version="1.0" encoding="utf-8"?>
<ds:datastoreItem xmlns:ds="http://schemas.openxmlformats.org/officeDocument/2006/customXml" ds:itemID="{230DA2F7-A550-4F23-9999-0427D0C16087}"/>
</file>

<file path=customXml/itemProps3.xml><?xml version="1.0" encoding="utf-8"?>
<ds:datastoreItem xmlns:ds="http://schemas.openxmlformats.org/officeDocument/2006/customXml" ds:itemID="{BF8C41A3-DCBC-44D1-B11F-AE561F854019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692</Words>
  <PresentationFormat>A4 210 x 297 mm</PresentationFormat>
  <Paragraphs>221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Meiryo UI</vt:lpstr>
      <vt:lpstr>ＭＳ Ｐゴシック</vt:lpstr>
      <vt:lpstr>メイリオ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modified xsi:type="dcterms:W3CDTF">2020-02-21T02:10:14Z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0x01010016B13BF77A90F249889FB5DD587B167C0039D37C264BF6024199D1523A07C22F7B</vt:lpwstr>
  </property>
</Properties>
</file>