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7.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9"/>
  </p:notesMasterIdLst>
  <p:sldIdLst>
    <p:sldId id="932" r:id="rId2"/>
    <p:sldId id="929" r:id="rId3"/>
    <p:sldId id="927" r:id="rId4"/>
    <p:sldId id="926" r:id="rId5"/>
    <p:sldId id="931" r:id="rId6"/>
    <p:sldId id="921" r:id="rId7"/>
    <p:sldId id="933" r:id="rId8"/>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guide id="3"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FFFF"/>
    <a:srgbClr val="9AB5E4"/>
    <a:srgbClr val="E1E8F5"/>
    <a:srgbClr val="D0D8E8"/>
    <a:srgbClr val="DCE6F2"/>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20" autoAdjust="0"/>
    <p:restoredTop sz="99274" autoAdjust="0"/>
  </p:normalViewPr>
  <p:slideViewPr>
    <p:cSldViewPr>
      <p:cViewPr varScale="1">
        <p:scale>
          <a:sx n="73" d="100"/>
          <a:sy n="73" d="100"/>
        </p:scale>
        <p:origin x="1092" y="66"/>
      </p:cViewPr>
      <p:guideLst>
        <p:guide orient="horz" pos="2160"/>
        <p:guide pos="3121"/>
        <p:guide pos="3120"/>
      </p:guideLst>
    </p:cSldViewPr>
  </p:slideViewPr>
  <p:notesTextViewPr>
    <p:cViewPr>
      <p:scale>
        <a:sx n="100" d="100"/>
        <a:sy n="100" d="100"/>
      </p:scale>
      <p:origin x="0" y="0"/>
    </p:cViewPr>
  </p:notesText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0" y="0"/>
            <a:ext cx="4307047" cy="340360"/>
          </a:xfrm>
          <a:prstGeom prst="rect">
            <a:avLst/>
          </a:prstGeom>
        </p:spPr>
        <p:txBody>
          <a:bodyPr vert="horz" lIns="91370" tIns="45684" rIns="91370" bIns="45684" rtlCol="0"/>
          <a:lstStyle>
            <a:lvl1pPr algn="l">
              <a:defRPr sz="1200"/>
            </a:lvl1pPr>
          </a:lstStyle>
          <a:p>
            <a:endParaRPr kumimoji="1" lang="ja-JP" altLang="en-US"/>
          </a:p>
        </p:txBody>
      </p:sp>
      <p:sp>
        <p:nvSpPr>
          <p:cNvPr id="3" name="日付プレースホルダ 2"/>
          <p:cNvSpPr>
            <a:spLocks noGrp="1"/>
          </p:cNvSpPr>
          <p:nvPr>
            <p:ph type="dt" idx="1"/>
          </p:nvPr>
        </p:nvSpPr>
        <p:spPr>
          <a:xfrm>
            <a:off x="5630001" y="0"/>
            <a:ext cx="4307047" cy="340360"/>
          </a:xfrm>
          <a:prstGeom prst="rect">
            <a:avLst/>
          </a:prstGeom>
        </p:spPr>
        <p:txBody>
          <a:bodyPr vert="horz" lIns="91370" tIns="45684" rIns="91370" bIns="45684" rtlCol="0"/>
          <a:lstStyle>
            <a:lvl1pPr algn="r">
              <a:defRPr sz="1200"/>
            </a:lvl1pPr>
          </a:lstStyle>
          <a:p>
            <a:fld id="{4179279C-853F-4F34-A5D2-B95F4823AB07}" type="datetimeFigureOut">
              <a:rPr kumimoji="1" lang="ja-JP" altLang="en-US" smtClean="0"/>
              <a:pPr/>
              <a:t>2019/11/21</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3000" cy="2551113"/>
          </a:xfrm>
          <a:prstGeom prst="rect">
            <a:avLst/>
          </a:prstGeom>
          <a:noFill/>
          <a:ln w="12700">
            <a:solidFill>
              <a:prstClr val="black"/>
            </a:solidFill>
          </a:ln>
        </p:spPr>
        <p:txBody>
          <a:bodyPr vert="horz" lIns="91370" tIns="45684" rIns="91370" bIns="45684" rtlCol="0" anchor="ctr"/>
          <a:lstStyle/>
          <a:p>
            <a:endParaRPr lang="ja-JP" altLang="en-US"/>
          </a:p>
        </p:txBody>
      </p:sp>
      <p:sp>
        <p:nvSpPr>
          <p:cNvPr id="5" name="ノート プレースホルダ 4"/>
          <p:cNvSpPr>
            <a:spLocks noGrp="1"/>
          </p:cNvSpPr>
          <p:nvPr>
            <p:ph type="body" sz="quarter" idx="3"/>
          </p:nvPr>
        </p:nvSpPr>
        <p:spPr>
          <a:xfrm>
            <a:off x="993935" y="3233425"/>
            <a:ext cx="7951470" cy="3063240"/>
          </a:xfrm>
          <a:prstGeom prst="rect">
            <a:avLst/>
          </a:prstGeom>
        </p:spPr>
        <p:txBody>
          <a:bodyPr vert="horz" lIns="91370" tIns="45684" rIns="91370" bIns="45684"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0" y="6465659"/>
            <a:ext cx="4307047" cy="340360"/>
          </a:xfrm>
          <a:prstGeom prst="rect">
            <a:avLst/>
          </a:prstGeom>
        </p:spPr>
        <p:txBody>
          <a:bodyPr vert="horz" lIns="91370" tIns="45684" rIns="91370" bIns="45684"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30001" y="6465659"/>
            <a:ext cx="4307047" cy="340360"/>
          </a:xfrm>
          <a:prstGeom prst="rect">
            <a:avLst/>
          </a:prstGeom>
        </p:spPr>
        <p:txBody>
          <a:bodyPr vert="horz" lIns="91370" tIns="45684" rIns="91370" bIns="45684"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2019/11/21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2019/11/21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2"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2019/11/21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2019/11/21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2019/11/21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2"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2019/11/21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2019/11/21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2019/11/21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2019/11/21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2019/11/21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2019/11/21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2" y="274638"/>
            <a:ext cx="8915399"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600205"/>
            <a:ext cx="8915399"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1"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2019/11/21</a:t>
            </a:fld>
            <a:endParaRPr kumimoji="1" lang="ja-JP" altLang="en-US"/>
          </a:p>
        </p:txBody>
      </p:sp>
      <p:sp>
        <p:nvSpPr>
          <p:cNvPr id="5" name="フッター プレースホルダ 4"/>
          <p:cNvSpPr>
            <a:spLocks noGrp="1"/>
          </p:cNvSpPr>
          <p:nvPr>
            <p:ph type="ftr" sz="quarter" idx="3"/>
          </p:nvPr>
        </p:nvSpPr>
        <p:spPr>
          <a:xfrm>
            <a:off x="3384552"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1"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81000" y="2997013"/>
            <a:ext cx="9144000" cy="468000"/>
          </a:xfrm>
          <a:ln>
            <a:solidFill>
              <a:schemeClr val="accent5"/>
            </a:solidFill>
          </a:ln>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ja-JP" altLang="en-US" sz="2400" b="1" dirty="0"/>
              <a:t>論点ペーパー</a:t>
            </a:r>
            <a:r>
              <a:rPr lang="ja-JP" altLang="en-US" sz="2400" b="1">
                <a:solidFill>
                  <a:schemeClr val="bg1"/>
                </a:solidFill>
              </a:rPr>
              <a:t>附属</a:t>
            </a:r>
            <a:r>
              <a:rPr lang="ja-JP" altLang="en-US" sz="2400" b="1" smtClean="0">
                <a:solidFill>
                  <a:schemeClr val="bg1"/>
                </a:solidFill>
              </a:rPr>
              <a:t>資料Ｇ</a:t>
            </a:r>
            <a:r>
              <a:rPr lang="ja-JP" altLang="en-US" sz="2400" b="1" dirty="0">
                <a:solidFill>
                  <a:schemeClr val="bg1"/>
                </a:solidFill>
              </a:rPr>
              <a:t>　</a:t>
            </a:r>
            <a:r>
              <a:rPr lang="ja-JP" altLang="en-US" sz="2400" b="1" dirty="0" smtClean="0">
                <a:solidFill>
                  <a:schemeClr val="bg1"/>
                </a:solidFill>
              </a:rPr>
              <a:t>～大阪府の組織～</a:t>
            </a:r>
            <a:endParaRPr lang="ja-JP" altLang="en-US" sz="4800" b="1" dirty="0">
              <a:solidFill>
                <a:schemeClr val="bg1"/>
              </a:solidFill>
            </a:endParaRPr>
          </a:p>
        </p:txBody>
      </p:sp>
      <p:sp>
        <p:nvSpPr>
          <p:cNvPr id="5" name="正方形/長方形 4"/>
          <p:cNvSpPr/>
          <p:nvPr/>
        </p:nvSpPr>
        <p:spPr>
          <a:xfrm>
            <a:off x="8283000" y="28270"/>
            <a:ext cx="1080000" cy="360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smtClean="0">
                <a:solidFill>
                  <a:schemeClr val="tx1"/>
                </a:solidFill>
                <a:latin typeface="Meiryo UI" panose="020B0604030504040204" pitchFamily="50" charset="-128"/>
                <a:ea typeface="Meiryo UI" panose="020B0604030504040204" pitchFamily="50" charset="-128"/>
              </a:rPr>
              <a:t>資料３</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456733" y="28270"/>
            <a:ext cx="4464000" cy="648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第</a:t>
            </a:r>
            <a:r>
              <a:rPr lang="en-US" altLang="ja-JP" sz="1600" dirty="0" smtClean="0">
                <a:latin typeface="Meiryo UI" panose="020B0604030504040204" pitchFamily="50" charset="-128"/>
                <a:ea typeface="Meiryo UI" panose="020B0604030504040204" pitchFamily="50" charset="-128"/>
              </a:rPr>
              <a:t>29</a:t>
            </a:r>
            <a:r>
              <a:rPr lang="ja-JP" altLang="en-US" sz="1600" dirty="0" smtClean="0">
                <a:latin typeface="Meiryo UI" panose="020B0604030504040204" pitchFamily="50" charset="-128"/>
                <a:ea typeface="Meiryo UI" panose="020B0604030504040204" pitchFamily="50" charset="-128"/>
              </a:rPr>
              <a:t>回</a:t>
            </a:r>
            <a:r>
              <a:rPr lang="ja-JP" altLang="en-US" sz="1600" dirty="0">
                <a:latin typeface="Meiryo UI" panose="020B0604030504040204" pitchFamily="50" charset="-128"/>
                <a:ea typeface="Meiryo UI" panose="020B0604030504040204" pitchFamily="50" charset="-128"/>
              </a:rPr>
              <a:t>　大都市制度（特別区設置）協議会資料</a:t>
            </a:r>
            <a:endParaRPr lang="en-US" altLang="ja-JP" sz="1600" dirty="0">
              <a:latin typeface="Meiryo UI" panose="020B0604030504040204" pitchFamily="50" charset="-128"/>
              <a:ea typeface="Meiryo UI" panose="020B0604030504040204" pitchFamily="50" charset="-128"/>
            </a:endParaRPr>
          </a:p>
          <a:p>
            <a:pPr algn="r"/>
            <a:r>
              <a:rPr lang="ja-JP" altLang="en-US" sz="1600" dirty="0" err="1">
                <a:latin typeface="Meiryo UI" panose="020B0604030504040204" pitchFamily="50" charset="-128"/>
                <a:ea typeface="Meiryo UI" panose="020B0604030504040204" pitchFamily="50" charset="-128"/>
              </a:rPr>
              <a:t>ー</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令和</a:t>
            </a:r>
            <a:r>
              <a:rPr lang="ja-JP" altLang="en-US" sz="1600" dirty="0" smtClean="0">
                <a:latin typeface="Meiryo UI" panose="020B0604030504040204" pitchFamily="50" charset="-128"/>
                <a:ea typeface="Meiryo UI" panose="020B0604030504040204" pitchFamily="50" charset="-128"/>
              </a:rPr>
              <a:t>元年</a:t>
            </a:r>
            <a:r>
              <a:rPr lang="en-US" altLang="ja-JP" sz="1600" dirty="0" smtClean="0">
                <a:latin typeface="Meiryo UI" panose="020B0604030504040204" pitchFamily="50" charset="-128"/>
                <a:ea typeface="Meiryo UI" panose="020B0604030504040204" pitchFamily="50" charset="-128"/>
              </a:rPr>
              <a:t>11</a:t>
            </a:r>
            <a:r>
              <a:rPr lang="ja-JP" altLang="en-US" sz="1600" dirty="0" smtClean="0">
                <a:latin typeface="Meiryo UI" panose="020B0604030504040204" pitchFamily="50" charset="-128"/>
                <a:ea typeface="Meiryo UI" panose="020B0604030504040204" pitchFamily="50" charset="-128"/>
              </a:rPr>
              <a:t>月</a:t>
            </a:r>
            <a:r>
              <a:rPr lang="en-US" altLang="ja-JP" sz="1600" dirty="0" smtClean="0">
                <a:latin typeface="Meiryo UI" panose="020B0604030504040204" pitchFamily="50" charset="-128"/>
                <a:ea typeface="Meiryo UI" panose="020B0604030504040204" pitchFamily="50" charset="-128"/>
              </a:rPr>
              <a:t>22</a:t>
            </a:r>
            <a:r>
              <a:rPr lang="ja-JP" altLang="en-US" sz="1600" dirty="0" smtClean="0">
                <a:latin typeface="Meiryo UI" panose="020B0604030504040204" pitchFamily="50" charset="-128"/>
                <a:ea typeface="Meiryo UI" panose="020B0604030504040204" pitchFamily="50" charset="-128"/>
              </a:rPr>
              <a:t>日 </a:t>
            </a:r>
            <a:r>
              <a:rPr lang="ja-JP" altLang="en-US" sz="1600" dirty="0" err="1">
                <a:latin typeface="Meiryo UI" panose="020B0604030504040204" pitchFamily="50" charset="-128"/>
                <a:ea typeface="Meiryo UI" panose="020B0604030504040204" pitchFamily="50" charset="-128"/>
              </a:rPr>
              <a:t>ー</a:t>
            </a:r>
            <a:endParaRPr lang="en-US" altLang="ja-JP" sz="16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344984" y="4941168"/>
            <a:ext cx="9216528" cy="369332"/>
          </a:xfrm>
          <a:prstGeom prst="rect">
            <a:avLst/>
          </a:prstGeom>
          <a:noFill/>
        </p:spPr>
        <p:txBody>
          <a:bodyPr wrap="square" rtlCol="0">
            <a:spAutoFit/>
          </a:bodyPr>
          <a:lstStyle/>
          <a:p>
            <a:pPr algn="ctr"/>
            <a:r>
              <a:rPr kumimoji="1" lang="en-US" altLang="ja-JP" dirty="0" smtClean="0">
                <a:latin typeface="ＭＳ ゴシック" panose="020B0609070205080204" pitchFamily="49" charset="-128"/>
                <a:ea typeface="ＭＳ ゴシック" panose="020B0609070205080204" pitchFamily="49" charset="-128"/>
              </a:rPr>
              <a:t>※ </a:t>
            </a:r>
            <a:r>
              <a:rPr kumimoji="1" lang="ja-JP" altLang="en-US" dirty="0" smtClean="0">
                <a:latin typeface="ＭＳ ゴシック" panose="020B0609070205080204" pitchFamily="49" charset="-128"/>
                <a:ea typeface="ＭＳ ゴシック" panose="020B0609070205080204" pitchFamily="49" charset="-128"/>
              </a:rPr>
              <a:t>本資料は知事の</a:t>
            </a:r>
            <a:r>
              <a:rPr lang="ja-JP" altLang="en-US" dirty="0">
                <a:latin typeface="ＭＳ ゴシック" panose="020B0609070205080204" pitchFamily="49" charset="-128"/>
                <a:ea typeface="ＭＳ ゴシック" panose="020B0609070205080204" pitchFamily="49" charset="-128"/>
              </a:rPr>
              <a:t>方針</a:t>
            </a:r>
            <a:r>
              <a:rPr kumimoji="1" lang="ja-JP" altLang="en-US" dirty="0" smtClean="0">
                <a:latin typeface="ＭＳ ゴシック" panose="020B0609070205080204" pitchFamily="49" charset="-128"/>
                <a:ea typeface="ＭＳ ゴシック" panose="020B0609070205080204" pitchFamily="49" charset="-128"/>
              </a:rPr>
              <a:t>を踏まえて作成</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248356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0" y="-6272"/>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charset="-128"/>
                <a:ea typeface="Meiryo UI"/>
                <a:cs typeface="Meiryo UI"/>
              </a:rPr>
              <a:t>１　検討の視点</a:t>
            </a:r>
            <a:endParaRPr lang="en-US" altLang="ja-JP" sz="2000" b="1" dirty="0">
              <a:solidFill>
                <a:srgbClr val="000000"/>
              </a:solidFill>
              <a:latin typeface="ＭＳ Ｐゴシック" charset="-128"/>
              <a:ea typeface="Meiryo UI"/>
              <a:cs typeface="Meiryo UI"/>
            </a:endParaRPr>
          </a:p>
        </p:txBody>
      </p:sp>
      <p:sp>
        <p:nvSpPr>
          <p:cNvPr id="6" name="右矢印 5"/>
          <p:cNvSpPr/>
          <p:nvPr/>
        </p:nvSpPr>
        <p:spPr>
          <a:xfrm>
            <a:off x="6694784" y="1952763"/>
            <a:ext cx="778565" cy="1659088"/>
          </a:xfrm>
          <a:prstGeom prst="rightArrow">
            <a:avLst>
              <a:gd name="adj1" fmla="val 55292"/>
              <a:gd name="adj2" fmla="val 50000"/>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4" name="角丸四角形 13"/>
          <p:cNvSpPr/>
          <p:nvPr/>
        </p:nvSpPr>
        <p:spPr>
          <a:xfrm>
            <a:off x="250846" y="1700760"/>
            <a:ext cx="6443939" cy="4896680"/>
          </a:xfrm>
          <a:prstGeom prst="roundRect">
            <a:avLst>
              <a:gd name="adj" fmla="val 6175"/>
            </a:avLst>
          </a:prstGeom>
          <a:solidFill>
            <a:schemeClr val="bg1"/>
          </a:solidFill>
          <a:ln w="38100">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300"/>
              </a:spcAft>
            </a:pPr>
            <a:r>
              <a:rPr lang="ja-JP" altLang="en-US" sz="2000" b="1" dirty="0" smtClean="0">
                <a:solidFill>
                  <a:sysClr val="windowText" lastClr="000000"/>
                </a:solidFill>
                <a:latin typeface="Meiryo UI" panose="020B0604030504040204" pitchFamily="50" charset="-128"/>
                <a:ea typeface="Meiryo UI" panose="020B0604030504040204" pitchFamily="50" charset="-128"/>
              </a:rPr>
              <a:t>■　</a:t>
            </a:r>
            <a:r>
              <a:rPr kumimoji="1" lang="ja-JP" altLang="en-US" sz="2000" b="1" dirty="0" smtClean="0">
                <a:solidFill>
                  <a:sysClr val="windowText" lastClr="000000"/>
                </a:solidFill>
                <a:latin typeface="Meiryo UI" panose="020B0604030504040204" pitchFamily="50" charset="-128"/>
                <a:ea typeface="Meiryo UI" panose="020B0604030504040204" pitchFamily="50" charset="-128"/>
              </a:rPr>
              <a:t>大阪の未来像の実現</a:t>
            </a:r>
            <a:endParaRPr kumimoji="1" lang="en-US" altLang="ja-JP" sz="2000" b="1" dirty="0" smtClean="0">
              <a:solidFill>
                <a:sysClr val="windowText" lastClr="000000"/>
              </a:solidFill>
              <a:latin typeface="Meiryo UI" panose="020B0604030504040204" pitchFamily="50" charset="-128"/>
              <a:ea typeface="Meiryo UI" panose="020B0604030504040204" pitchFamily="50" charset="-128"/>
            </a:endParaRPr>
          </a:p>
          <a:p>
            <a:pPr>
              <a:spcBef>
                <a:spcPts val="600"/>
              </a:spcBef>
            </a:pPr>
            <a:r>
              <a:rPr kumimoji="1" lang="ja-JP" altLang="en-US" sz="1600" dirty="0" smtClean="0">
                <a:solidFill>
                  <a:sysClr val="windowText" lastClr="000000"/>
                </a:solidFill>
                <a:latin typeface="Meiryo UI" panose="020B0604030504040204" pitchFamily="50" charset="-128"/>
                <a:ea typeface="Meiryo UI" panose="020B0604030504040204" pitchFamily="50" charset="-128"/>
              </a:rPr>
              <a:t>　◇　副首都ビジョンに掲げる「大阪の未来像」の実現へ向け、大阪府が</a:t>
            </a:r>
            <a:endParaRPr kumimoji="1" lang="en-US" altLang="ja-JP" sz="1600" dirty="0" smtClean="0">
              <a:solidFill>
                <a:sysClr val="windowText" lastClr="000000"/>
              </a:solidFill>
              <a:latin typeface="Meiryo UI" panose="020B0604030504040204" pitchFamily="50" charset="-128"/>
              <a:ea typeface="Meiryo UI" panose="020B0604030504040204" pitchFamily="50" charset="-128"/>
            </a:endParaRPr>
          </a:p>
          <a:p>
            <a:r>
              <a:rPr lang="ja-JP" altLang="en-US" sz="1600" dirty="0">
                <a:solidFill>
                  <a:sysClr val="windowText" lastClr="000000"/>
                </a:solidFill>
                <a:latin typeface="Meiryo UI" panose="020B0604030504040204" pitchFamily="50" charset="-128"/>
                <a:ea typeface="Meiryo UI" panose="020B0604030504040204" pitchFamily="50" charset="-128"/>
              </a:rPr>
              <a:t>　</a:t>
            </a:r>
            <a:r>
              <a:rPr lang="ja-JP" altLang="en-US" sz="1600" dirty="0" smtClean="0">
                <a:solidFill>
                  <a:sysClr val="windowText" lastClr="000000"/>
                </a:solidFill>
                <a:latin typeface="Meiryo UI" panose="020B0604030504040204" pitchFamily="50" charset="-128"/>
                <a:ea typeface="Meiryo UI" panose="020B0604030504040204" pitchFamily="50" charset="-128"/>
              </a:rPr>
              <a:t>　　 </a:t>
            </a:r>
            <a:r>
              <a:rPr kumimoji="1" lang="ja-JP" altLang="en-US" sz="1600" dirty="0" smtClean="0">
                <a:solidFill>
                  <a:sysClr val="windowText" lastClr="000000"/>
                </a:solidFill>
                <a:latin typeface="Meiryo UI" panose="020B0604030504040204" pitchFamily="50" charset="-128"/>
                <a:ea typeface="Meiryo UI" panose="020B0604030504040204" pitchFamily="50" charset="-128"/>
              </a:rPr>
              <a:t>中心となって迅速、強力かつ効果的に政策</a:t>
            </a:r>
            <a:r>
              <a:rPr lang="ja-JP" altLang="en-US" sz="1600" dirty="0">
                <a:solidFill>
                  <a:sysClr val="windowText" lastClr="000000"/>
                </a:solidFill>
                <a:latin typeface="Meiryo UI" panose="020B0604030504040204" pitchFamily="50" charset="-128"/>
                <a:ea typeface="Meiryo UI" panose="020B0604030504040204" pitchFamily="50" charset="-128"/>
              </a:rPr>
              <a:t>を</a:t>
            </a:r>
            <a:r>
              <a:rPr lang="ja-JP" altLang="en-US" sz="1600" dirty="0" smtClean="0">
                <a:solidFill>
                  <a:sysClr val="windowText" lastClr="000000"/>
                </a:solidFill>
                <a:latin typeface="Meiryo UI" panose="020B0604030504040204" pitchFamily="50" charset="-128"/>
                <a:ea typeface="Meiryo UI" panose="020B0604030504040204" pitchFamily="50" charset="-128"/>
              </a:rPr>
              <a:t>推進</a:t>
            </a:r>
            <a:endParaRPr lang="en-US" altLang="ja-JP" sz="1600" dirty="0" smtClean="0">
              <a:solidFill>
                <a:sysClr val="windowText" lastClr="000000"/>
              </a:solidFill>
              <a:latin typeface="Meiryo UI" panose="020B0604030504040204" pitchFamily="50" charset="-128"/>
              <a:ea typeface="Meiryo UI" panose="020B0604030504040204" pitchFamily="50" charset="-128"/>
            </a:endParaRPr>
          </a:p>
          <a:p>
            <a:pPr>
              <a:spcBef>
                <a:spcPts val="600"/>
              </a:spcBef>
            </a:pPr>
            <a:r>
              <a:rPr lang="ja-JP" altLang="en-US" sz="1600" dirty="0" smtClean="0">
                <a:solidFill>
                  <a:sysClr val="windowText" lastClr="000000"/>
                </a:solidFill>
                <a:latin typeface="Meiryo UI" panose="020B0604030504040204" pitchFamily="50" charset="-128"/>
                <a:ea typeface="Meiryo UI" panose="020B0604030504040204" pitchFamily="50" charset="-128"/>
              </a:rPr>
              <a:t>　　　　⇒　</a:t>
            </a:r>
            <a:r>
              <a:rPr lang="en-US" altLang="ja-JP" sz="1600" dirty="0" smtClean="0">
                <a:solidFill>
                  <a:sysClr val="windowText" lastClr="000000"/>
                </a:solidFill>
                <a:latin typeface="Meiryo UI" panose="020B0604030504040204" pitchFamily="50" charset="-128"/>
                <a:ea typeface="Meiryo UI" panose="020B0604030504040204" pitchFamily="50" charset="-128"/>
              </a:rPr>
              <a:t>【</a:t>
            </a:r>
            <a:r>
              <a:rPr lang="ja-JP" altLang="en-US" sz="1600" dirty="0" smtClean="0">
                <a:solidFill>
                  <a:sysClr val="windowText" lastClr="000000"/>
                </a:solidFill>
                <a:latin typeface="Meiryo UI" panose="020B0604030504040204" pitchFamily="50" charset="-128"/>
                <a:ea typeface="Meiryo UI" panose="020B0604030504040204" pitchFamily="50" charset="-128"/>
              </a:rPr>
              <a:t>機能面</a:t>
            </a:r>
            <a:r>
              <a:rPr lang="en-US" altLang="ja-JP" sz="1600" dirty="0" smtClean="0">
                <a:solidFill>
                  <a:sysClr val="windowText" lastClr="000000"/>
                </a:solidFill>
                <a:latin typeface="Meiryo UI" panose="020B0604030504040204" pitchFamily="50" charset="-128"/>
                <a:ea typeface="Meiryo UI" panose="020B0604030504040204" pitchFamily="50" charset="-128"/>
              </a:rPr>
              <a:t>】【</a:t>
            </a:r>
            <a:r>
              <a:rPr lang="ja-JP" altLang="en-US" sz="1600" dirty="0" smtClean="0">
                <a:solidFill>
                  <a:sysClr val="windowText" lastClr="000000"/>
                </a:solidFill>
                <a:latin typeface="Meiryo UI" panose="020B0604030504040204" pitchFamily="50" charset="-128"/>
                <a:ea typeface="Meiryo UI" panose="020B0604030504040204" pitchFamily="50" charset="-128"/>
              </a:rPr>
              <a:t>制度面</a:t>
            </a:r>
            <a:r>
              <a:rPr lang="en-US" altLang="ja-JP" sz="1600" dirty="0" smtClean="0">
                <a:solidFill>
                  <a:sysClr val="windowText" lastClr="000000"/>
                </a:solidFill>
                <a:latin typeface="Meiryo UI" panose="020B0604030504040204" pitchFamily="50" charset="-128"/>
                <a:ea typeface="Meiryo UI" panose="020B0604030504040204" pitchFamily="50" charset="-128"/>
              </a:rPr>
              <a:t>】【</a:t>
            </a:r>
            <a:r>
              <a:rPr lang="ja-JP" altLang="en-US" sz="1600" dirty="0" smtClean="0">
                <a:solidFill>
                  <a:sysClr val="windowText" lastClr="000000"/>
                </a:solidFill>
                <a:latin typeface="Meiryo UI" panose="020B0604030504040204" pitchFamily="50" charset="-128"/>
                <a:ea typeface="Meiryo UI" panose="020B0604030504040204" pitchFamily="50" charset="-128"/>
              </a:rPr>
              <a:t>経済成長面</a:t>
            </a:r>
            <a:r>
              <a:rPr lang="en-US" altLang="ja-JP" sz="1600" dirty="0" smtClean="0">
                <a:solidFill>
                  <a:sysClr val="windowText" lastClr="000000"/>
                </a:solidFill>
                <a:latin typeface="Meiryo UI" panose="020B0604030504040204" pitchFamily="50" charset="-128"/>
                <a:ea typeface="Meiryo UI" panose="020B0604030504040204" pitchFamily="50" charset="-128"/>
              </a:rPr>
              <a:t>】</a:t>
            </a:r>
            <a:r>
              <a:rPr lang="ja-JP" altLang="en-US" sz="1600" dirty="0" smtClean="0">
                <a:solidFill>
                  <a:sysClr val="windowText" lastClr="000000"/>
                </a:solidFill>
                <a:latin typeface="Meiryo UI" panose="020B0604030504040204" pitchFamily="50" charset="-128"/>
                <a:ea typeface="Meiryo UI" panose="020B0604030504040204" pitchFamily="50" charset="-128"/>
              </a:rPr>
              <a:t>にわたる取組み</a:t>
            </a:r>
            <a:endParaRPr lang="en-US" altLang="ja-JP" sz="1600" dirty="0" smtClean="0">
              <a:solidFill>
                <a:sysClr val="windowText" lastClr="000000"/>
              </a:solidFill>
              <a:latin typeface="Meiryo UI" panose="020B0604030504040204" pitchFamily="50" charset="-128"/>
              <a:ea typeface="Meiryo UI" panose="020B0604030504040204" pitchFamily="50" charset="-128"/>
            </a:endParaRPr>
          </a:p>
          <a:p>
            <a:endParaRPr lang="en-US" altLang="ja-JP" sz="1600" dirty="0" smtClean="0">
              <a:solidFill>
                <a:sysClr val="windowText" lastClr="000000"/>
              </a:solidFill>
              <a:latin typeface="Meiryo UI" panose="020B0604030504040204" pitchFamily="50" charset="-128"/>
              <a:ea typeface="Meiryo UI" panose="020B0604030504040204" pitchFamily="50" charset="-128"/>
            </a:endParaRPr>
          </a:p>
          <a:p>
            <a:endParaRPr kumimoji="1" lang="en-US" altLang="ja-JP" sz="1600" dirty="0">
              <a:solidFill>
                <a:sysClr val="windowText" lastClr="000000"/>
              </a:solidFill>
              <a:latin typeface="Meiryo UI" panose="020B0604030504040204" pitchFamily="50" charset="-128"/>
              <a:ea typeface="Meiryo UI" panose="020B0604030504040204" pitchFamily="50" charset="-128"/>
            </a:endParaRPr>
          </a:p>
          <a:p>
            <a:endParaRPr lang="en-US" altLang="ja-JP" sz="1600" dirty="0" smtClean="0">
              <a:solidFill>
                <a:sysClr val="windowText" lastClr="000000"/>
              </a:solidFill>
              <a:latin typeface="Meiryo UI" panose="020B0604030504040204" pitchFamily="50" charset="-128"/>
              <a:ea typeface="Meiryo UI" panose="020B0604030504040204" pitchFamily="50" charset="-128"/>
            </a:endParaRPr>
          </a:p>
          <a:p>
            <a:endParaRPr kumimoji="1" lang="en-US" altLang="ja-JP" sz="1600" dirty="0">
              <a:solidFill>
                <a:sysClr val="windowText" lastClr="000000"/>
              </a:solidFill>
              <a:latin typeface="Meiryo UI" panose="020B0604030504040204" pitchFamily="50" charset="-128"/>
              <a:ea typeface="Meiryo UI" panose="020B0604030504040204" pitchFamily="50" charset="-128"/>
            </a:endParaRPr>
          </a:p>
          <a:p>
            <a:endParaRPr lang="en-US" altLang="ja-JP" sz="1600" dirty="0" smtClean="0">
              <a:solidFill>
                <a:sysClr val="windowText" lastClr="000000"/>
              </a:solidFill>
              <a:latin typeface="Meiryo UI" panose="020B0604030504040204" pitchFamily="50" charset="-128"/>
              <a:ea typeface="Meiryo UI" panose="020B0604030504040204" pitchFamily="50" charset="-128"/>
            </a:endParaRPr>
          </a:p>
          <a:p>
            <a:endParaRPr kumimoji="1" lang="en-US" altLang="ja-JP" sz="1600" dirty="0">
              <a:solidFill>
                <a:sysClr val="windowText" lastClr="000000"/>
              </a:solidFill>
              <a:latin typeface="Meiryo UI" panose="020B0604030504040204" pitchFamily="50" charset="-128"/>
              <a:ea typeface="Meiryo UI" panose="020B0604030504040204" pitchFamily="50" charset="-128"/>
            </a:endParaRPr>
          </a:p>
          <a:p>
            <a:endParaRPr lang="en-US" altLang="ja-JP" sz="1600" dirty="0" smtClean="0">
              <a:solidFill>
                <a:sysClr val="windowText" lastClr="000000"/>
              </a:solidFill>
              <a:latin typeface="Meiryo UI" panose="020B0604030504040204" pitchFamily="50" charset="-128"/>
              <a:ea typeface="Meiryo UI" panose="020B0604030504040204" pitchFamily="50" charset="-128"/>
            </a:endParaRPr>
          </a:p>
          <a:p>
            <a:endParaRPr kumimoji="1" lang="en-US" altLang="ja-JP" sz="1600" dirty="0">
              <a:solidFill>
                <a:sysClr val="windowText" lastClr="000000"/>
              </a:solidFill>
              <a:latin typeface="Meiryo UI" panose="020B0604030504040204" pitchFamily="50" charset="-128"/>
              <a:ea typeface="Meiryo UI" panose="020B0604030504040204" pitchFamily="50" charset="-128"/>
            </a:endParaRPr>
          </a:p>
          <a:p>
            <a:endParaRPr lang="en-US" altLang="ja-JP" sz="1600" dirty="0" smtClean="0">
              <a:solidFill>
                <a:sysClr val="windowText" lastClr="000000"/>
              </a:solidFill>
              <a:latin typeface="Meiryo UI" panose="020B0604030504040204" pitchFamily="50" charset="-128"/>
              <a:ea typeface="Meiryo UI" panose="020B0604030504040204" pitchFamily="50" charset="-128"/>
            </a:endParaRPr>
          </a:p>
          <a:p>
            <a:endParaRPr kumimoji="1" lang="ja-JP" altLang="en-US" sz="1600" dirty="0">
              <a:solidFill>
                <a:sysClr val="windowText" lastClr="000000"/>
              </a:solidFill>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9473940" y="82770"/>
            <a:ext cx="432060" cy="253916"/>
          </a:xfrm>
          <a:prstGeom prst="rect">
            <a:avLst/>
          </a:prstGeom>
          <a:noFill/>
        </p:spPr>
        <p:txBody>
          <a:bodyPr wrap="square" rtlCol="0">
            <a:spAutoFit/>
          </a:bodyPr>
          <a:lstStyle/>
          <a:p>
            <a:pPr algn="r"/>
            <a:r>
              <a:rPr lang="en-US" altLang="ja-JP" sz="1050" b="1" dirty="0" smtClean="0">
                <a:latin typeface="Meiryo UI" panose="020B0604030504040204" pitchFamily="50" charset="-128"/>
                <a:ea typeface="Meiryo UI" panose="020B0604030504040204" pitchFamily="50" charset="-128"/>
              </a:rPr>
              <a:t>1</a:t>
            </a:r>
          </a:p>
        </p:txBody>
      </p:sp>
      <p:sp>
        <p:nvSpPr>
          <p:cNvPr id="8" name="角丸四角形 7"/>
          <p:cNvSpPr/>
          <p:nvPr/>
        </p:nvSpPr>
        <p:spPr>
          <a:xfrm>
            <a:off x="7488844" y="4518711"/>
            <a:ext cx="2078474" cy="1512210"/>
          </a:xfrm>
          <a:prstGeom prst="roundRect">
            <a:avLst>
              <a:gd name="adj" fmla="val 3344"/>
            </a:avLst>
          </a:prstGeom>
          <a:solidFill>
            <a:schemeClr val="accent1"/>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広域機能一元化</a:t>
            </a:r>
            <a:endParaRPr kumimoji="1" lang="en-US" altLang="ja-JP" b="1" dirty="0" smtClean="0">
              <a:latin typeface="Meiryo UI" panose="020B0604030504040204" pitchFamily="50" charset="-128"/>
              <a:ea typeface="Meiryo UI" panose="020B0604030504040204" pitchFamily="50" charset="-128"/>
            </a:endParaRPr>
          </a:p>
          <a:p>
            <a:pPr algn="ctr"/>
            <a:r>
              <a:rPr lang="ja-JP" altLang="en-US" b="1" dirty="0" smtClean="0">
                <a:latin typeface="Meiryo UI" panose="020B0604030504040204" pitchFamily="50" charset="-128"/>
                <a:ea typeface="Meiryo UI" panose="020B0604030504040204" pitchFamily="50" charset="-128"/>
              </a:rPr>
              <a:t>の効果を最大限</a:t>
            </a:r>
            <a:endParaRPr lang="en-US" altLang="ja-JP" b="1" dirty="0" smtClean="0">
              <a:latin typeface="Meiryo UI" panose="020B0604030504040204" pitchFamily="50" charset="-128"/>
              <a:ea typeface="Meiryo UI" panose="020B0604030504040204" pitchFamily="50" charset="-128"/>
            </a:endParaRPr>
          </a:p>
          <a:p>
            <a:pPr algn="ctr"/>
            <a:r>
              <a:rPr lang="ja-JP" altLang="en-US" b="1" dirty="0" smtClean="0">
                <a:latin typeface="Meiryo UI" panose="020B0604030504040204" pitchFamily="50" charset="-128"/>
                <a:ea typeface="Meiryo UI" panose="020B0604030504040204" pitchFamily="50" charset="-128"/>
              </a:rPr>
              <a:t>発揮できる組織</a:t>
            </a:r>
            <a:endParaRPr kumimoji="1" lang="ja-JP" altLang="en-US" b="1" dirty="0">
              <a:latin typeface="Meiryo UI" panose="020B0604030504040204" pitchFamily="50" charset="-128"/>
              <a:ea typeface="Meiryo UI" panose="020B0604030504040204" pitchFamily="50" charset="-128"/>
            </a:endParaRPr>
          </a:p>
        </p:txBody>
      </p:sp>
      <p:sp>
        <p:nvSpPr>
          <p:cNvPr id="7" name="加算記号 6"/>
          <p:cNvSpPr/>
          <p:nvPr/>
        </p:nvSpPr>
        <p:spPr>
          <a:xfrm>
            <a:off x="8210252" y="3717040"/>
            <a:ext cx="678727" cy="586728"/>
          </a:xfrm>
          <a:prstGeom prst="mathPlus">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5" name="角丸四角形 14"/>
          <p:cNvSpPr/>
          <p:nvPr/>
        </p:nvSpPr>
        <p:spPr>
          <a:xfrm>
            <a:off x="7505214" y="2026201"/>
            <a:ext cx="2088804" cy="1512211"/>
          </a:xfrm>
          <a:prstGeom prst="roundRect">
            <a:avLst>
              <a:gd name="adj" fmla="val 3344"/>
            </a:avLst>
          </a:prstGeom>
          <a:solidFill>
            <a:schemeClr val="accent1"/>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大阪の未来像の</a:t>
            </a:r>
            <a:endParaRPr kumimoji="1" lang="en-US" altLang="ja-JP" b="1" dirty="0" smtClean="0">
              <a:latin typeface="Meiryo UI" panose="020B0604030504040204" pitchFamily="50" charset="-128"/>
              <a:ea typeface="Meiryo UI" panose="020B0604030504040204" pitchFamily="50" charset="-128"/>
            </a:endParaRPr>
          </a:p>
          <a:p>
            <a:pPr algn="ctr"/>
            <a:r>
              <a:rPr lang="ja-JP" altLang="en-US" b="1" dirty="0">
                <a:latin typeface="Meiryo UI" panose="020B0604030504040204" pitchFamily="50" charset="-128"/>
                <a:ea typeface="Meiryo UI" panose="020B0604030504040204" pitchFamily="50" charset="-128"/>
              </a:rPr>
              <a:t>実現</a:t>
            </a:r>
            <a:r>
              <a:rPr lang="ja-JP" altLang="en-US" b="1" dirty="0" smtClean="0">
                <a:latin typeface="Meiryo UI" panose="020B0604030504040204" pitchFamily="50" charset="-128"/>
                <a:ea typeface="Meiryo UI" panose="020B0604030504040204" pitchFamily="50" charset="-128"/>
              </a:rPr>
              <a:t>へ向けた</a:t>
            </a:r>
            <a:endParaRPr lang="en-US" altLang="ja-JP" b="1" dirty="0" smtClean="0">
              <a:latin typeface="Meiryo UI" panose="020B0604030504040204" pitchFamily="50" charset="-128"/>
              <a:ea typeface="Meiryo UI" panose="020B0604030504040204" pitchFamily="50" charset="-128"/>
            </a:endParaRPr>
          </a:p>
          <a:p>
            <a:pPr algn="ctr"/>
            <a:r>
              <a:rPr lang="ja-JP" altLang="en-US" b="1" dirty="0" smtClean="0">
                <a:latin typeface="Meiryo UI" panose="020B0604030504040204" pitchFamily="50" charset="-128"/>
                <a:ea typeface="Meiryo UI" panose="020B0604030504040204" pitchFamily="50" charset="-128"/>
              </a:rPr>
              <a:t>司令塔機能</a:t>
            </a:r>
            <a:endParaRPr kumimoji="1" lang="ja-JP" altLang="en-US" b="1" dirty="0">
              <a:latin typeface="Meiryo UI" panose="020B0604030504040204" pitchFamily="50" charset="-128"/>
              <a:ea typeface="Meiryo UI" panose="020B0604030504040204" pitchFamily="50" charset="-128"/>
            </a:endParaRPr>
          </a:p>
        </p:txBody>
      </p:sp>
      <p:sp>
        <p:nvSpPr>
          <p:cNvPr id="16" name="右矢印 15"/>
          <p:cNvSpPr/>
          <p:nvPr/>
        </p:nvSpPr>
        <p:spPr>
          <a:xfrm>
            <a:off x="6321190" y="4493408"/>
            <a:ext cx="1152160" cy="1562817"/>
          </a:xfrm>
          <a:prstGeom prst="rightArrow">
            <a:avLst>
              <a:gd name="adj1" fmla="val 55292"/>
              <a:gd name="adj2" fmla="val 36198"/>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 name="角丸四角形 2"/>
          <p:cNvSpPr/>
          <p:nvPr/>
        </p:nvSpPr>
        <p:spPr>
          <a:xfrm>
            <a:off x="704409" y="3891343"/>
            <a:ext cx="5616781" cy="2308902"/>
          </a:xfrm>
          <a:prstGeom prst="roundRect">
            <a:avLst>
              <a:gd name="adj" fmla="val 8664"/>
            </a:avLst>
          </a:prstGeom>
          <a:solidFill>
            <a:schemeClr val="bg1"/>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300"/>
              </a:spcAft>
            </a:pP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制度面</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の取組みの一つ</a:t>
            </a:r>
            <a:endParaRPr lang="en-US" altLang="ja-JP" sz="1100" dirty="0" smtClean="0">
              <a:solidFill>
                <a:schemeClr val="tx1"/>
              </a:solidFill>
              <a:latin typeface="Meiryo UI" panose="020B0604030504040204" pitchFamily="50" charset="-128"/>
              <a:ea typeface="Meiryo UI" panose="020B0604030504040204" pitchFamily="50" charset="-128"/>
            </a:endParaRPr>
          </a:p>
          <a:p>
            <a:pPr>
              <a:spcAft>
                <a:spcPts val="300"/>
              </a:spcAft>
            </a:pPr>
            <a:r>
              <a:rPr lang="ja-JP" altLang="en-US" sz="2000" b="1" dirty="0" smtClean="0">
                <a:solidFill>
                  <a:schemeClr val="tx1"/>
                </a:solidFill>
                <a:latin typeface="Meiryo UI" panose="020B0604030504040204" pitchFamily="50" charset="-128"/>
                <a:ea typeface="Meiryo UI" panose="020B0604030504040204" pitchFamily="50" charset="-128"/>
              </a:rPr>
              <a:t>　</a:t>
            </a:r>
            <a:r>
              <a:rPr lang="en-US" altLang="ja-JP" sz="2000" b="1" dirty="0" smtClean="0">
                <a:solidFill>
                  <a:schemeClr val="tx1"/>
                </a:solidFill>
                <a:latin typeface="Meiryo UI" panose="020B0604030504040204" pitchFamily="50" charset="-128"/>
                <a:ea typeface="Meiryo UI" panose="020B0604030504040204" pitchFamily="50" charset="-128"/>
              </a:rPr>
              <a:t>【</a:t>
            </a:r>
            <a:r>
              <a:rPr lang="ja-JP" altLang="en-US" sz="2000" b="1" dirty="0" smtClean="0">
                <a:solidFill>
                  <a:schemeClr val="tx1"/>
                </a:solidFill>
                <a:latin typeface="Meiryo UI" panose="020B0604030504040204" pitchFamily="50" charset="-128"/>
                <a:ea typeface="Meiryo UI" panose="020B0604030504040204" pitchFamily="50" charset="-128"/>
              </a:rPr>
              <a:t>広域機能の一元化</a:t>
            </a:r>
            <a:r>
              <a:rPr lang="en-US" altLang="ja-JP" sz="2000" b="1" dirty="0" smtClean="0">
                <a:solidFill>
                  <a:schemeClr val="tx1"/>
                </a:solidFill>
                <a:latin typeface="Meiryo UI" panose="020B0604030504040204" pitchFamily="50" charset="-128"/>
                <a:ea typeface="Meiryo UI" panose="020B0604030504040204" pitchFamily="50" charset="-128"/>
              </a:rPr>
              <a:t>】</a:t>
            </a:r>
          </a:p>
          <a:p>
            <a:pPr lvl="0">
              <a:spcBef>
                <a:spcPts val="600"/>
              </a:spcBef>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特別区設置に伴う大阪府市の再編により、広域的課題に対応し、</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大都市としてのポテンシャルのさらなる充実、グローバルな競争力の</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向上に向けた取組みを強力に進める体制を整える</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このため、広域</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機能を大阪府</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へ一元化し、都市機能の整備を迅速・</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強力かつ効果的に推進</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31"/>
          <p:cNvSpPr/>
          <p:nvPr/>
        </p:nvSpPr>
        <p:spPr>
          <a:xfrm>
            <a:off x="183000" y="608975"/>
            <a:ext cx="9540000" cy="515705"/>
          </a:xfrm>
          <a:prstGeom prst="rect">
            <a:avLst/>
          </a:prstGeom>
          <a:solidFill>
            <a:schemeClr val="accent6">
              <a:lumMod val="40000"/>
              <a:lumOff val="60000"/>
            </a:schemeClr>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rPr>
              <a:t>◆ 特別区設置後の大阪府の組織体制について「知事の考えを示すべき」との意見を受け、以下の視点から検討</a:t>
            </a:r>
            <a:endParaRPr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122218" y="1255585"/>
            <a:ext cx="3350597" cy="338554"/>
          </a:xfrm>
          <a:prstGeom prst="rect">
            <a:avLst/>
          </a:prstGeom>
        </p:spPr>
        <p:txBody>
          <a:bodyPr wrap="none">
            <a:spAutoFit/>
          </a:bodyPr>
          <a:lstStyle/>
          <a:p>
            <a:r>
              <a:rPr lang="ja-JP" altLang="en-US" sz="1600" dirty="0" smtClean="0">
                <a:latin typeface="Meiryo UI" panose="020B0604030504040204" pitchFamily="50" charset="-128"/>
                <a:ea typeface="Meiryo UI" panose="020B0604030504040204" pitchFamily="50" charset="-128"/>
              </a:rPr>
              <a:t>　将来の大阪府を見据えた２つの視点</a:t>
            </a:r>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183384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台形 23"/>
          <p:cNvSpPr/>
          <p:nvPr/>
        </p:nvSpPr>
        <p:spPr>
          <a:xfrm>
            <a:off x="528992" y="5301260"/>
            <a:ext cx="8857230" cy="1512000"/>
          </a:xfrm>
          <a:prstGeom prst="trapezoid">
            <a:avLst>
              <a:gd name="adj" fmla="val 52202"/>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latin typeface="Meiryo UI" panose="020B0604030504040204" pitchFamily="50" charset="-128"/>
              <a:ea typeface="Meiryo UI" panose="020B0604030504040204" pitchFamily="50" charset="-128"/>
            </a:endParaRPr>
          </a:p>
        </p:txBody>
      </p:sp>
      <p:sp>
        <p:nvSpPr>
          <p:cNvPr id="7" name="台形 6"/>
          <p:cNvSpPr/>
          <p:nvPr/>
        </p:nvSpPr>
        <p:spPr>
          <a:xfrm>
            <a:off x="1527381" y="3086862"/>
            <a:ext cx="6860452" cy="2938884"/>
          </a:xfrm>
          <a:prstGeom prst="trapezoid">
            <a:avLst>
              <a:gd name="adj" fmla="val 57181"/>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latin typeface="Meiryo UI" panose="020B0604030504040204" pitchFamily="50" charset="-128"/>
              <a:ea typeface="Meiryo UI" panose="020B0604030504040204" pitchFamily="50" charset="-128"/>
            </a:endParaRPr>
          </a:p>
        </p:txBody>
      </p:sp>
      <p:sp>
        <p:nvSpPr>
          <p:cNvPr id="11" name="二等辺三角形 10"/>
          <p:cNvSpPr/>
          <p:nvPr/>
        </p:nvSpPr>
        <p:spPr>
          <a:xfrm>
            <a:off x="1644150" y="2487120"/>
            <a:ext cx="6570736" cy="1008000"/>
          </a:xfrm>
          <a:prstGeom prst="triangle">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0" y="-6272"/>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charset="-128"/>
                <a:ea typeface="Meiryo UI"/>
                <a:cs typeface="Meiryo UI"/>
              </a:rPr>
              <a:t>２　未来像の実現へ向けた司令塔機能（イメージ）</a:t>
            </a:r>
            <a:endParaRPr lang="en-US" altLang="ja-JP" sz="2000" b="1" dirty="0">
              <a:solidFill>
                <a:srgbClr val="000000"/>
              </a:solidFill>
              <a:latin typeface="ＭＳ Ｐゴシック" charset="-128"/>
              <a:ea typeface="Meiryo UI"/>
              <a:cs typeface="Meiryo UI"/>
            </a:endParaRPr>
          </a:p>
        </p:txBody>
      </p:sp>
      <p:sp>
        <p:nvSpPr>
          <p:cNvPr id="4" name="角丸四角形 3"/>
          <p:cNvSpPr/>
          <p:nvPr/>
        </p:nvSpPr>
        <p:spPr>
          <a:xfrm>
            <a:off x="488380" y="1186368"/>
            <a:ext cx="8929240" cy="1287500"/>
          </a:xfrm>
          <a:prstGeom prst="roundRect">
            <a:avLst>
              <a:gd name="adj" fmla="val 50000"/>
            </a:avLst>
          </a:prstGeom>
          <a:solidFill>
            <a:schemeClr val="accent1"/>
          </a:solidFill>
          <a:ln>
            <a:noFill/>
          </a:ln>
          <a:effectLst>
            <a:glow rad="101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endParaRPr kumimoji="1" lang="ja-JP" altLang="en-US" sz="1200" dirty="0">
              <a:latin typeface="Meiryo UI" panose="020B0604030504040204" pitchFamily="50" charset="-128"/>
              <a:ea typeface="Meiryo UI" panose="020B0604030504040204" pitchFamily="50" charset="-128"/>
            </a:endParaRPr>
          </a:p>
        </p:txBody>
      </p:sp>
      <p:sp>
        <p:nvSpPr>
          <p:cNvPr id="5" name="正方形/長方形 4"/>
          <p:cNvSpPr/>
          <p:nvPr/>
        </p:nvSpPr>
        <p:spPr>
          <a:xfrm>
            <a:off x="1046670" y="1496492"/>
            <a:ext cx="2376330" cy="504000"/>
          </a:xfrm>
          <a:prstGeom prst="rect">
            <a:avLst/>
          </a:prstGeom>
          <a:solidFill>
            <a:schemeClr val="accent1">
              <a:lumMod val="20000"/>
              <a:lumOff val="8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ysClr val="windowText" lastClr="000000"/>
                </a:solidFill>
                <a:latin typeface="Meiryo UI" panose="020B0604030504040204" pitchFamily="50" charset="-128"/>
                <a:ea typeface="Meiryo UI" panose="020B0604030504040204" pitchFamily="50" charset="-128"/>
              </a:rPr>
              <a:t>世界が注目する産業、</a:t>
            </a:r>
            <a:endParaRPr kumimoji="1" lang="en-US" altLang="ja-JP" sz="1400" b="1" dirty="0" smtClean="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400" b="1" dirty="0" smtClean="0">
                <a:solidFill>
                  <a:sysClr val="windowText" lastClr="000000"/>
                </a:solidFill>
                <a:latin typeface="Meiryo UI" panose="020B0604030504040204" pitchFamily="50" charset="-128"/>
                <a:ea typeface="Meiryo UI" panose="020B0604030504040204" pitchFamily="50" charset="-128"/>
              </a:rPr>
              <a:t>文化、サイエンスの拠点</a:t>
            </a:r>
            <a:endParaRPr kumimoji="1" lang="ja-JP" altLang="en-US" sz="1400" b="1" dirty="0">
              <a:solidFill>
                <a:sysClr val="windowText" lastClr="000000"/>
              </a:solidFill>
              <a:latin typeface="Meiryo UI" panose="020B0604030504040204" pitchFamily="50" charset="-128"/>
              <a:ea typeface="Meiryo UI" panose="020B0604030504040204" pitchFamily="50" charset="-128"/>
            </a:endParaRPr>
          </a:p>
        </p:txBody>
      </p:sp>
      <p:sp>
        <p:nvSpPr>
          <p:cNvPr id="32" name="正方形/長方形 31"/>
          <p:cNvSpPr/>
          <p:nvPr/>
        </p:nvSpPr>
        <p:spPr>
          <a:xfrm>
            <a:off x="3782835" y="1496492"/>
            <a:ext cx="2376330" cy="504000"/>
          </a:xfrm>
          <a:prstGeom prst="rect">
            <a:avLst/>
          </a:prstGeom>
          <a:solidFill>
            <a:schemeClr val="accent1">
              <a:lumMod val="20000"/>
              <a:lumOff val="8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ysClr val="windowText" lastClr="000000"/>
                </a:solidFill>
                <a:latin typeface="Meiryo UI" panose="020B0604030504040204" pitchFamily="50" charset="-128"/>
                <a:ea typeface="Meiryo UI" panose="020B0604030504040204" pitchFamily="50" charset="-128"/>
              </a:rPr>
              <a:t>豊かで、利便性の高い</a:t>
            </a:r>
            <a:endParaRPr kumimoji="1" lang="en-US" altLang="ja-JP" sz="1400" b="1" dirty="0" smtClean="0">
              <a:solidFill>
                <a:sysClr val="windowText" lastClr="000000"/>
              </a:solidFill>
              <a:latin typeface="Meiryo UI" panose="020B0604030504040204" pitchFamily="50" charset="-128"/>
              <a:ea typeface="Meiryo UI" panose="020B0604030504040204" pitchFamily="50" charset="-128"/>
            </a:endParaRPr>
          </a:p>
          <a:p>
            <a:pPr algn="ctr"/>
            <a:r>
              <a:rPr lang="ja-JP" altLang="en-US" sz="1400" b="1" dirty="0">
                <a:solidFill>
                  <a:sysClr val="windowText" lastClr="000000"/>
                </a:solidFill>
                <a:latin typeface="Meiryo UI" panose="020B0604030504040204" pitchFamily="50" charset="-128"/>
                <a:ea typeface="Meiryo UI" panose="020B0604030504040204" pitchFamily="50" charset="-128"/>
              </a:rPr>
              <a:t>都市生活</a:t>
            </a:r>
            <a:endParaRPr kumimoji="1" lang="ja-JP" altLang="en-US" sz="1400" b="1" dirty="0">
              <a:solidFill>
                <a:sysClr val="windowText" lastClr="000000"/>
              </a:solidFill>
              <a:latin typeface="Meiryo UI" panose="020B0604030504040204" pitchFamily="50" charset="-128"/>
              <a:ea typeface="Meiryo UI" panose="020B0604030504040204" pitchFamily="50" charset="-128"/>
            </a:endParaRPr>
          </a:p>
        </p:txBody>
      </p:sp>
      <p:sp>
        <p:nvSpPr>
          <p:cNvPr id="34" name="正方形/長方形 33"/>
          <p:cNvSpPr/>
          <p:nvPr/>
        </p:nvSpPr>
        <p:spPr>
          <a:xfrm>
            <a:off x="6466869" y="1496492"/>
            <a:ext cx="2376330" cy="504000"/>
          </a:xfrm>
          <a:prstGeom prst="rect">
            <a:avLst/>
          </a:prstGeom>
          <a:solidFill>
            <a:schemeClr val="accent1">
              <a:lumMod val="20000"/>
              <a:lumOff val="8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ysClr val="windowText" lastClr="000000"/>
                </a:solidFill>
                <a:latin typeface="Meiryo UI" panose="020B0604030504040204" pitchFamily="50" charset="-128"/>
                <a:ea typeface="Meiryo UI" panose="020B0604030504040204" pitchFamily="50" charset="-128"/>
              </a:rPr>
              <a:t>スーパー・メガリージョンの</a:t>
            </a:r>
            <a:endParaRPr kumimoji="1" lang="en-US" altLang="ja-JP" sz="1400" b="1" dirty="0" smtClean="0">
              <a:solidFill>
                <a:sysClr val="windowText" lastClr="000000"/>
              </a:solidFill>
              <a:latin typeface="Meiryo UI" panose="020B0604030504040204" pitchFamily="50" charset="-128"/>
              <a:ea typeface="Meiryo UI" panose="020B0604030504040204" pitchFamily="50" charset="-128"/>
            </a:endParaRPr>
          </a:p>
          <a:p>
            <a:pPr algn="ctr"/>
            <a:r>
              <a:rPr lang="ja-JP" altLang="en-US" sz="1400" b="1" dirty="0" smtClean="0">
                <a:solidFill>
                  <a:sysClr val="windowText" lastClr="000000"/>
                </a:solidFill>
                <a:latin typeface="Meiryo UI" panose="020B0604030504040204" pitchFamily="50" charset="-128"/>
                <a:ea typeface="Meiryo UI" panose="020B0604030504040204" pitchFamily="50" charset="-128"/>
              </a:rPr>
              <a:t>西の核</a:t>
            </a:r>
            <a:endParaRPr kumimoji="1" lang="ja-JP" altLang="en-US" sz="1400" b="1"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1206044" y="2013744"/>
            <a:ext cx="7633061" cy="461665"/>
          </a:xfrm>
          <a:prstGeom prst="rect">
            <a:avLst/>
          </a:prstGeom>
          <a:noFill/>
        </p:spPr>
        <p:txBody>
          <a:bodyPr wrap="square" rtlCol="0">
            <a:spAutoFit/>
          </a:bodyPr>
          <a:lstStyle/>
          <a:p>
            <a:r>
              <a:rPr lang="ja-JP" altLang="en-US" sz="1050" dirty="0" smtClean="0">
                <a:solidFill>
                  <a:schemeClr val="bg1"/>
                </a:solidFill>
                <a:latin typeface="Meiryo UI" panose="020B0604030504040204" pitchFamily="50" charset="-128"/>
                <a:ea typeface="Meiryo UI" panose="020B0604030504040204" pitchFamily="50" charset="-128"/>
              </a:rPr>
              <a:t>　</a:t>
            </a:r>
            <a:r>
              <a:rPr lang="ja-JP" altLang="en-US" sz="1200" dirty="0" smtClean="0">
                <a:solidFill>
                  <a:schemeClr val="bg1"/>
                </a:solidFill>
                <a:latin typeface="Meiryo UI" panose="020B0604030504040204" pitchFamily="50" charset="-128"/>
                <a:ea typeface="Meiryo UI" panose="020B0604030504040204" pitchFamily="50" charset="-128"/>
              </a:rPr>
              <a:t>▶最先端のイノベーションと民の力の発揮で日本・世界の未来を支え、けん引する世界有数の大都市として持続的に発展</a:t>
            </a:r>
            <a:endParaRPr lang="en-US" altLang="ja-JP" sz="1200" dirty="0" smtClean="0">
              <a:solidFill>
                <a:schemeClr val="bg1"/>
              </a:solidFill>
              <a:latin typeface="Meiryo UI" panose="020B0604030504040204" pitchFamily="50" charset="-128"/>
              <a:ea typeface="Meiryo UI" panose="020B0604030504040204" pitchFamily="50" charset="-128"/>
            </a:endParaRPr>
          </a:p>
          <a:p>
            <a:r>
              <a:rPr kumimoji="1" lang="ja-JP" altLang="en-US" sz="1200" dirty="0" smtClean="0">
                <a:solidFill>
                  <a:schemeClr val="bg1"/>
                </a:solidFill>
                <a:latin typeface="Meiryo UI" panose="020B0604030504040204" pitchFamily="50" charset="-128"/>
                <a:ea typeface="Meiryo UI" panose="020B0604030504040204" pitchFamily="50" charset="-128"/>
              </a:rPr>
              <a:t>　▶副首都発展の果実により、住民にとって安全・安心、豊かで利便性の高い都市生活を実現</a:t>
            </a:r>
            <a:endParaRPr kumimoji="1" lang="ja-JP" altLang="en-US" sz="1200" dirty="0">
              <a:solidFill>
                <a:schemeClr val="bg1"/>
              </a:solidFill>
              <a:latin typeface="Meiryo UI" panose="020B0604030504040204" pitchFamily="50" charset="-128"/>
              <a:ea typeface="Meiryo UI" panose="020B0604030504040204" pitchFamily="50" charset="-128"/>
            </a:endParaRPr>
          </a:p>
        </p:txBody>
      </p:sp>
      <p:sp>
        <p:nvSpPr>
          <p:cNvPr id="10" name="角丸四角形 9"/>
          <p:cNvSpPr/>
          <p:nvPr/>
        </p:nvSpPr>
        <p:spPr>
          <a:xfrm>
            <a:off x="2504659" y="5628586"/>
            <a:ext cx="4824671" cy="1086938"/>
          </a:xfrm>
          <a:prstGeom prst="roundRect">
            <a:avLst>
              <a:gd name="adj" fmla="val 114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2959375" y="5733320"/>
            <a:ext cx="3888540" cy="683190"/>
          </a:xfrm>
          <a:prstGeom prst="rect">
            <a:avLst/>
          </a:prstGeom>
          <a:solidFill>
            <a:schemeClr val="tx2"/>
          </a:solidFill>
          <a:ln>
            <a:noFill/>
          </a:ln>
          <a:effectLst>
            <a:glow rad="101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広域機能一元化後の</a:t>
            </a:r>
            <a:endParaRPr kumimoji="1" lang="en-US" altLang="ja-JP" sz="1600"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2400" b="1" dirty="0" smtClean="0">
                <a:solidFill>
                  <a:schemeClr val="bg1"/>
                </a:solidFill>
                <a:latin typeface="Meiryo UI" panose="020B0604030504040204" pitchFamily="50" charset="-128"/>
                <a:ea typeface="Meiryo UI" panose="020B0604030504040204" pitchFamily="50" charset="-128"/>
              </a:rPr>
              <a:t>大阪府庁</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2175264" y="5241687"/>
            <a:ext cx="5591331" cy="307777"/>
          </a:xfrm>
          <a:prstGeom prst="rect">
            <a:avLst/>
          </a:prstGeom>
          <a:solidFill>
            <a:schemeClr val="bg1">
              <a:alpha val="80000"/>
            </a:schemeClr>
          </a:solidFill>
          <a:ln>
            <a:noFill/>
          </a:ln>
        </p:spPr>
        <p:txBody>
          <a:bodyPr wrap="square" rtlCol="0">
            <a:spAutoFit/>
          </a:bodyPr>
          <a:lstStyle/>
          <a:p>
            <a:pPr algn="ctr"/>
            <a:r>
              <a:rPr lang="ja-JP" altLang="en-US" sz="1400" b="1" dirty="0">
                <a:latin typeface="Meiryo UI" panose="020B0604030504040204" pitchFamily="50" charset="-128"/>
                <a:ea typeface="Meiryo UI" panose="020B0604030504040204" pitchFamily="50" charset="-128"/>
              </a:rPr>
              <a:t>大阪</a:t>
            </a:r>
            <a:r>
              <a:rPr lang="ja-JP" altLang="en-US" sz="1400" b="1" dirty="0" smtClean="0">
                <a:latin typeface="Meiryo UI" panose="020B0604030504040204" pitchFamily="50" charset="-128"/>
                <a:ea typeface="Meiryo UI" panose="020B0604030504040204" pitchFamily="50" charset="-128"/>
              </a:rPr>
              <a:t>のポテンシャルを活かした戦略的な取組みにより大阪の未来像を実現</a:t>
            </a:r>
            <a:endParaRPr kumimoji="1" lang="ja-JP" altLang="en-US" sz="1400" b="1" dirty="0">
              <a:latin typeface="Meiryo UI" panose="020B0604030504040204" pitchFamily="50" charset="-128"/>
              <a:ea typeface="Meiryo UI" panose="020B0604030504040204" pitchFamily="50" charset="-128"/>
            </a:endParaRPr>
          </a:p>
        </p:txBody>
      </p:sp>
      <p:sp>
        <p:nvSpPr>
          <p:cNvPr id="39" name="角丸四角形 38"/>
          <p:cNvSpPr/>
          <p:nvPr/>
        </p:nvSpPr>
        <p:spPr>
          <a:xfrm>
            <a:off x="3423000" y="2682396"/>
            <a:ext cx="3096000" cy="1260000"/>
          </a:xfrm>
          <a:prstGeom prst="roundRect">
            <a:avLst>
              <a:gd name="adj" fmla="val 5301"/>
            </a:avLst>
          </a:prstGeom>
          <a:solidFill>
            <a:schemeClr val="accent1">
              <a:lumMod val="20000"/>
              <a:lumOff val="80000"/>
              <a:alpha val="75000"/>
            </a:schemeClr>
          </a:solidFill>
          <a:ln w="381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72000" indent="-457200"/>
            <a:r>
              <a:rPr lang="ja-JP" altLang="en-US" sz="1400" u="sng" dirty="0" smtClean="0">
                <a:solidFill>
                  <a:schemeClr val="tx1"/>
                </a:solidFill>
                <a:latin typeface="Meiryo UI" panose="020B0604030504040204" pitchFamily="50" charset="-128"/>
                <a:ea typeface="Meiryo UI" panose="020B0604030504040204" pitchFamily="50" charset="-128"/>
              </a:rPr>
              <a:t>◆世界に誇れる都市空間の創造</a:t>
            </a:r>
            <a:endParaRPr lang="en-US" altLang="ja-JP" sz="1400" u="sng" dirty="0" smtClean="0">
              <a:solidFill>
                <a:schemeClr val="tx1"/>
              </a:solidFill>
              <a:latin typeface="Meiryo UI" panose="020B0604030504040204" pitchFamily="50" charset="-128"/>
              <a:ea typeface="Meiryo UI" panose="020B0604030504040204" pitchFamily="50" charset="-128"/>
            </a:endParaRPr>
          </a:p>
          <a:p>
            <a:pPr marL="72000" indent="-457200"/>
            <a:endParaRPr kumimoji="1" lang="en-US" altLang="ja-JP" sz="1000" dirty="0">
              <a:solidFill>
                <a:schemeClr val="tx1"/>
              </a:solidFill>
              <a:latin typeface="Meiryo UI" panose="020B0604030504040204" pitchFamily="50" charset="-128"/>
              <a:ea typeface="Meiryo UI" panose="020B0604030504040204" pitchFamily="50" charset="-128"/>
            </a:endParaRPr>
          </a:p>
          <a:p>
            <a:pPr marL="72000" indent="-457200"/>
            <a:endParaRPr lang="en-US" altLang="ja-JP" sz="1000" dirty="0" smtClean="0">
              <a:solidFill>
                <a:schemeClr val="tx1"/>
              </a:solidFill>
              <a:latin typeface="Meiryo UI" panose="020B0604030504040204" pitchFamily="50" charset="-128"/>
              <a:ea typeface="Meiryo UI" panose="020B0604030504040204" pitchFamily="50" charset="-128"/>
            </a:endParaRPr>
          </a:p>
          <a:p>
            <a:pPr marL="72000" indent="-457200"/>
            <a:r>
              <a:rPr lang="ja-JP" altLang="en-US" sz="1050" dirty="0" smtClean="0">
                <a:solidFill>
                  <a:schemeClr val="tx1"/>
                </a:solidFill>
                <a:latin typeface="Meiryo UI" panose="020B0604030504040204" pitchFamily="50" charset="-128"/>
                <a:ea typeface="Meiryo UI" panose="020B0604030504040204" pitchFamily="50" charset="-128"/>
              </a:rPr>
              <a:t>・都市空間の創造や域内交通ネットワーク（高速道路・鉄道網）の強化</a:t>
            </a:r>
            <a:endParaRPr lang="en-US" altLang="ja-JP" sz="1050" dirty="0" smtClean="0">
              <a:solidFill>
                <a:schemeClr val="tx1"/>
              </a:solidFill>
              <a:latin typeface="Meiryo UI" panose="020B0604030504040204" pitchFamily="50" charset="-128"/>
              <a:ea typeface="Meiryo UI" panose="020B0604030504040204" pitchFamily="50" charset="-128"/>
            </a:endParaRPr>
          </a:p>
          <a:p>
            <a:pPr marL="72000" indent="-457200"/>
            <a:r>
              <a:rPr kumimoji="1" lang="ja-JP" altLang="en-US" sz="1050" dirty="0" smtClean="0">
                <a:solidFill>
                  <a:schemeClr val="tx1"/>
                </a:solidFill>
                <a:latin typeface="Meiryo UI" panose="020B0604030504040204" pitchFamily="50" charset="-128"/>
                <a:ea typeface="Meiryo UI" panose="020B0604030504040204" pitchFamily="50" charset="-128"/>
              </a:rPr>
              <a:t>・広域的なネットワークの結節点として国内外の都市との連携強化</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41" name="角丸四角形 40"/>
          <p:cNvSpPr/>
          <p:nvPr/>
        </p:nvSpPr>
        <p:spPr>
          <a:xfrm>
            <a:off x="3422930" y="4017684"/>
            <a:ext cx="3096000" cy="1116000"/>
          </a:xfrm>
          <a:prstGeom prst="roundRect">
            <a:avLst>
              <a:gd name="adj" fmla="val 3828"/>
            </a:avLst>
          </a:prstGeom>
          <a:solidFill>
            <a:schemeClr val="accent1">
              <a:lumMod val="20000"/>
              <a:lumOff val="80000"/>
              <a:alpha val="75000"/>
            </a:schemeClr>
          </a:solidFill>
          <a:ln w="381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72000" indent="-457200"/>
            <a:r>
              <a:rPr lang="ja-JP" altLang="en-US" sz="1400" u="sng" dirty="0">
                <a:solidFill>
                  <a:schemeClr val="tx1"/>
                </a:solidFill>
                <a:latin typeface="Meiryo UI" panose="020B0604030504040204" pitchFamily="50" charset="-128"/>
                <a:ea typeface="Meiryo UI" panose="020B0604030504040204" pitchFamily="50" charset="-128"/>
              </a:rPr>
              <a:t>◆世界的な創造都市</a:t>
            </a:r>
            <a:r>
              <a:rPr lang="ja-JP" altLang="en-US" sz="1400" u="sng" dirty="0" smtClean="0">
                <a:solidFill>
                  <a:schemeClr val="tx1"/>
                </a:solidFill>
                <a:latin typeface="Meiryo UI" panose="020B0604030504040204" pitchFamily="50" charset="-128"/>
                <a:ea typeface="Meiryo UI" panose="020B0604030504040204" pitchFamily="50" charset="-128"/>
              </a:rPr>
              <a:t>、</a:t>
            </a:r>
            <a:endParaRPr lang="en-US" altLang="ja-JP" sz="1400" u="sng" dirty="0" smtClean="0">
              <a:solidFill>
                <a:schemeClr val="tx1"/>
              </a:solidFill>
              <a:latin typeface="Meiryo UI" panose="020B0604030504040204" pitchFamily="50" charset="-128"/>
              <a:ea typeface="Meiryo UI" panose="020B0604030504040204" pitchFamily="50" charset="-128"/>
            </a:endParaRPr>
          </a:p>
          <a:p>
            <a:pPr marL="72000" indent="-457200"/>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u="sng" dirty="0" smtClean="0">
                <a:solidFill>
                  <a:schemeClr val="tx1"/>
                </a:solidFill>
                <a:latin typeface="Meiryo UI" panose="020B0604030504040204" pitchFamily="50" charset="-128"/>
                <a:ea typeface="Meiryo UI" panose="020B0604030504040204" pitchFamily="50" charset="-128"/>
              </a:rPr>
              <a:t>国際エンターテイメント</a:t>
            </a:r>
            <a:r>
              <a:rPr lang="ja-JP" altLang="en-US" sz="1400" u="sng" dirty="0">
                <a:solidFill>
                  <a:schemeClr val="tx1"/>
                </a:solidFill>
                <a:latin typeface="Meiryo UI" panose="020B0604030504040204" pitchFamily="50" charset="-128"/>
                <a:ea typeface="Meiryo UI" panose="020B0604030504040204" pitchFamily="50" charset="-128"/>
              </a:rPr>
              <a:t>都市の確立</a:t>
            </a:r>
            <a:endParaRPr lang="en-US" altLang="ja-JP" sz="1400" u="sng" dirty="0">
              <a:solidFill>
                <a:schemeClr val="tx1"/>
              </a:solidFill>
              <a:latin typeface="Meiryo UI" panose="020B0604030504040204" pitchFamily="50" charset="-128"/>
              <a:ea typeface="Meiryo UI" panose="020B0604030504040204" pitchFamily="50" charset="-128"/>
            </a:endParaRPr>
          </a:p>
          <a:p>
            <a:pPr marL="72000" indent="-457200"/>
            <a:endParaRPr lang="en-US" altLang="ja-JP" sz="600" dirty="0">
              <a:solidFill>
                <a:schemeClr val="tx1"/>
              </a:solidFill>
              <a:latin typeface="Meiryo UI" panose="020B0604030504040204" pitchFamily="50" charset="-128"/>
              <a:ea typeface="Meiryo UI" panose="020B0604030504040204" pitchFamily="50" charset="-128"/>
            </a:endParaRPr>
          </a:p>
          <a:p>
            <a:pPr marL="72000" indent="-457200"/>
            <a:r>
              <a:rPr lang="ja-JP" altLang="en-US" sz="1050" dirty="0">
                <a:solidFill>
                  <a:schemeClr val="tx1"/>
                </a:solidFill>
                <a:latin typeface="Meiryo UI" panose="020B0604030504040204" pitchFamily="50" charset="-128"/>
                <a:ea typeface="Meiryo UI" panose="020B0604030504040204" pitchFamily="50" charset="-128"/>
              </a:rPr>
              <a:t>・国際観光拠点の形成を促進</a:t>
            </a:r>
            <a:endParaRPr lang="en-US" altLang="ja-JP" sz="1050" dirty="0">
              <a:solidFill>
                <a:schemeClr val="tx1"/>
              </a:solidFill>
              <a:latin typeface="Meiryo UI" panose="020B0604030504040204" pitchFamily="50" charset="-128"/>
              <a:ea typeface="Meiryo UI" panose="020B0604030504040204" pitchFamily="50" charset="-128"/>
            </a:endParaRPr>
          </a:p>
          <a:p>
            <a:pPr marL="72000" indent="-457200"/>
            <a:r>
              <a:rPr lang="ja-JP" altLang="en-US" sz="1050" dirty="0">
                <a:solidFill>
                  <a:schemeClr val="tx1"/>
                </a:solidFill>
                <a:latin typeface="Meiryo UI" panose="020B0604030504040204" pitchFamily="50" charset="-128"/>
                <a:ea typeface="Meiryo UI" panose="020B0604030504040204" pitchFamily="50" charset="-128"/>
              </a:rPr>
              <a:t>・都市ブランドの向上により、大阪の世界へ</a:t>
            </a:r>
            <a:r>
              <a:rPr lang="ja-JP" altLang="en-US" sz="1050" dirty="0" smtClean="0">
                <a:solidFill>
                  <a:schemeClr val="tx1"/>
                </a:solidFill>
                <a:latin typeface="Meiryo UI" panose="020B0604030504040204" pitchFamily="50" charset="-128"/>
                <a:ea typeface="Meiryo UI" panose="020B0604030504040204" pitchFamily="50" charset="-128"/>
              </a:rPr>
              <a:t>の発信力</a:t>
            </a:r>
            <a:r>
              <a:rPr lang="ja-JP" altLang="en-US" sz="1050" dirty="0">
                <a:solidFill>
                  <a:schemeClr val="tx1"/>
                </a:solidFill>
                <a:latin typeface="Meiryo UI" panose="020B0604030504040204" pitchFamily="50" charset="-128"/>
                <a:ea typeface="Meiryo UI" panose="020B0604030504040204" pitchFamily="50" charset="-128"/>
              </a:rPr>
              <a:t>の強化</a:t>
            </a:r>
            <a:endParaRPr lang="ja-JP" altLang="en-US" sz="1000" dirty="0">
              <a:solidFill>
                <a:schemeClr val="tx1"/>
              </a:solidFill>
              <a:latin typeface="Meiryo UI" panose="020B0604030504040204" pitchFamily="50" charset="-128"/>
              <a:ea typeface="Meiryo UI" panose="020B0604030504040204" pitchFamily="50" charset="-128"/>
            </a:endParaRPr>
          </a:p>
        </p:txBody>
      </p:sp>
      <p:sp>
        <p:nvSpPr>
          <p:cNvPr id="42" name="角丸四角形 41"/>
          <p:cNvSpPr/>
          <p:nvPr/>
        </p:nvSpPr>
        <p:spPr>
          <a:xfrm>
            <a:off x="6628436" y="4017684"/>
            <a:ext cx="3096000" cy="1116000"/>
          </a:xfrm>
          <a:prstGeom prst="roundRect">
            <a:avLst>
              <a:gd name="adj" fmla="val 5301"/>
            </a:avLst>
          </a:prstGeom>
          <a:solidFill>
            <a:schemeClr val="accent1">
              <a:lumMod val="20000"/>
              <a:lumOff val="80000"/>
              <a:alpha val="75000"/>
            </a:schemeClr>
          </a:solidFill>
          <a:ln w="381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72000" indent="-457200"/>
            <a:r>
              <a:rPr lang="ja-JP" altLang="en-US" sz="1400" u="sng" dirty="0" smtClean="0">
                <a:solidFill>
                  <a:schemeClr val="tx1"/>
                </a:solidFill>
                <a:latin typeface="Meiryo UI" panose="020B0604030504040204" pitchFamily="50" charset="-128"/>
                <a:ea typeface="Meiryo UI" panose="020B0604030504040204" pitchFamily="50" charset="-128"/>
              </a:rPr>
              <a:t>◆多様な人材が活躍できる</a:t>
            </a:r>
            <a:endParaRPr lang="en-US" altLang="ja-JP" sz="1400" u="sng" dirty="0" smtClean="0">
              <a:solidFill>
                <a:schemeClr val="tx1"/>
              </a:solidFill>
              <a:latin typeface="Meiryo UI" panose="020B0604030504040204" pitchFamily="50" charset="-128"/>
              <a:ea typeface="Meiryo UI" panose="020B0604030504040204" pitchFamily="50" charset="-128"/>
            </a:endParaRPr>
          </a:p>
          <a:p>
            <a:pPr marL="72000" indent="-457200"/>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u="sng" dirty="0" smtClean="0">
                <a:solidFill>
                  <a:schemeClr val="tx1"/>
                </a:solidFill>
                <a:latin typeface="Meiryo UI" panose="020B0604030504040204" pitchFamily="50" charset="-128"/>
                <a:ea typeface="Meiryo UI" panose="020B0604030504040204" pitchFamily="50" charset="-128"/>
              </a:rPr>
              <a:t>オープンでチャレンジングな環境整備</a:t>
            </a:r>
            <a:endParaRPr kumimoji="1" lang="en-US" altLang="ja-JP" sz="1400" u="sng" dirty="0">
              <a:solidFill>
                <a:schemeClr val="tx1"/>
              </a:solidFill>
              <a:latin typeface="Meiryo UI" panose="020B0604030504040204" pitchFamily="50" charset="-128"/>
              <a:ea typeface="Meiryo UI" panose="020B0604030504040204" pitchFamily="50" charset="-128"/>
            </a:endParaRPr>
          </a:p>
          <a:p>
            <a:pPr marL="72000" indent="-457200"/>
            <a:endParaRPr lang="en-US" altLang="ja-JP" sz="600" dirty="0" smtClean="0">
              <a:solidFill>
                <a:schemeClr val="tx1"/>
              </a:solidFill>
              <a:latin typeface="Meiryo UI" panose="020B0604030504040204" pitchFamily="50" charset="-128"/>
              <a:ea typeface="Meiryo UI" panose="020B0604030504040204" pitchFamily="50" charset="-128"/>
            </a:endParaRPr>
          </a:p>
          <a:p>
            <a:pPr marL="72000" indent="-457200"/>
            <a:r>
              <a:rPr lang="ja-JP" altLang="en-US" sz="1050" dirty="0" smtClean="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新た</a:t>
            </a:r>
            <a:r>
              <a:rPr lang="ja-JP" altLang="en-US" sz="1050" dirty="0" smtClean="0">
                <a:solidFill>
                  <a:schemeClr val="tx1"/>
                </a:solidFill>
                <a:latin typeface="Meiryo UI" panose="020B0604030504040204" pitchFamily="50" charset="-128"/>
                <a:ea typeface="Meiryo UI" panose="020B0604030504040204" pitchFamily="50" charset="-128"/>
              </a:rPr>
              <a:t>なチャレンジを支援する取組み等を積極的に進め、内外から多様な人材を呼び込む</a:t>
            </a:r>
            <a:endParaRPr lang="en-US" altLang="ja-JP" sz="1050" dirty="0" smtClean="0">
              <a:solidFill>
                <a:schemeClr val="tx1"/>
              </a:solidFill>
              <a:latin typeface="Meiryo UI" panose="020B0604030504040204" pitchFamily="50" charset="-128"/>
              <a:ea typeface="Meiryo UI" panose="020B0604030504040204" pitchFamily="50" charset="-128"/>
            </a:endParaRPr>
          </a:p>
          <a:p>
            <a:pPr marL="72000" indent="-457200"/>
            <a:r>
              <a:rPr lang="ja-JP" altLang="en-US" sz="1050" dirty="0" smtClean="0">
                <a:solidFill>
                  <a:schemeClr val="tx1"/>
                </a:solidFill>
                <a:latin typeface="Meiryo UI" panose="020B0604030504040204" pitchFamily="50" charset="-128"/>
                <a:ea typeface="Meiryo UI" panose="020B0604030504040204" pitchFamily="50" charset="-128"/>
              </a:rPr>
              <a:t>・多様な人材が社会で活躍できる環境づくり</a:t>
            </a:r>
            <a:endParaRPr lang="en-US" altLang="ja-JP" sz="1050" dirty="0" smtClean="0">
              <a:solidFill>
                <a:schemeClr val="tx1"/>
              </a:solidFill>
              <a:latin typeface="Meiryo UI" panose="020B0604030504040204" pitchFamily="50" charset="-128"/>
              <a:ea typeface="Meiryo UI" panose="020B0604030504040204" pitchFamily="50" charset="-128"/>
            </a:endParaRPr>
          </a:p>
        </p:txBody>
      </p:sp>
      <p:sp>
        <p:nvSpPr>
          <p:cNvPr id="43" name="角丸四角形 42"/>
          <p:cNvSpPr/>
          <p:nvPr/>
        </p:nvSpPr>
        <p:spPr>
          <a:xfrm>
            <a:off x="6628436" y="2682396"/>
            <a:ext cx="3096000" cy="1260000"/>
          </a:xfrm>
          <a:prstGeom prst="roundRect">
            <a:avLst>
              <a:gd name="adj" fmla="val 3828"/>
            </a:avLst>
          </a:prstGeom>
          <a:solidFill>
            <a:schemeClr val="accent1">
              <a:lumMod val="20000"/>
              <a:lumOff val="80000"/>
              <a:alpha val="75000"/>
            </a:schemeClr>
          </a:solidFill>
          <a:ln w="381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72000" indent="-457200"/>
            <a:r>
              <a:rPr lang="ja-JP" altLang="en-US" sz="1400" u="sng" dirty="0" smtClean="0">
                <a:solidFill>
                  <a:schemeClr val="tx1"/>
                </a:solidFill>
                <a:latin typeface="Meiryo UI" panose="020B0604030504040204" pitchFamily="50" charset="-128"/>
                <a:ea typeface="Meiryo UI" panose="020B0604030504040204" pitchFamily="50" charset="-128"/>
              </a:rPr>
              <a:t>◆民間活動促進の仕組みづくり</a:t>
            </a:r>
            <a:endParaRPr lang="en-US" altLang="ja-JP" sz="1400" u="sng" dirty="0" smtClean="0">
              <a:solidFill>
                <a:schemeClr val="tx1"/>
              </a:solidFill>
              <a:latin typeface="Meiryo UI" panose="020B0604030504040204" pitchFamily="50" charset="-128"/>
              <a:ea typeface="Meiryo UI" panose="020B0604030504040204" pitchFamily="50" charset="-128"/>
            </a:endParaRPr>
          </a:p>
          <a:p>
            <a:pPr marL="72000" indent="-457200"/>
            <a:endParaRPr lang="en-US" altLang="ja-JP" sz="1400" dirty="0">
              <a:solidFill>
                <a:schemeClr val="tx1"/>
              </a:solidFill>
              <a:latin typeface="Meiryo UI" panose="020B0604030504040204" pitchFamily="50" charset="-128"/>
              <a:ea typeface="Meiryo UI" panose="020B0604030504040204" pitchFamily="50" charset="-128"/>
            </a:endParaRPr>
          </a:p>
          <a:p>
            <a:pPr marL="72000" indent="-457200"/>
            <a:r>
              <a:rPr lang="ja-JP" altLang="en-US" sz="1100" dirty="0" smtClean="0">
                <a:solidFill>
                  <a:schemeClr val="tx1"/>
                </a:solidFill>
                <a:latin typeface="Meiryo UI" panose="020B0604030504040204" pitchFamily="50" charset="-128"/>
                <a:ea typeface="Meiryo UI" panose="020B0604030504040204" pitchFamily="50" charset="-128"/>
              </a:rPr>
              <a:t>・住民サービスの提供と経済活性化の実現をめざす公民連携の強化</a:t>
            </a:r>
            <a:endParaRPr lang="en-US" altLang="ja-JP" sz="1100" dirty="0" smtClean="0">
              <a:solidFill>
                <a:schemeClr val="tx1"/>
              </a:solidFill>
              <a:latin typeface="Meiryo UI" panose="020B0604030504040204" pitchFamily="50" charset="-128"/>
              <a:ea typeface="Meiryo UI" panose="020B0604030504040204" pitchFamily="50" charset="-128"/>
            </a:endParaRPr>
          </a:p>
          <a:p>
            <a:pPr marL="72000" indent="-457200"/>
            <a:r>
              <a:rPr lang="ja-JP" altLang="en-US" sz="1100" dirty="0" smtClean="0">
                <a:solidFill>
                  <a:schemeClr val="tx1"/>
                </a:solidFill>
                <a:latin typeface="Meiryo UI" panose="020B0604030504040204" pitchFamily="50" charset="-128"/>
                <a:ea typeface="Meiryo UI" panose="020B0604030504040204" pitchFamily="50" charset="-128"/>
              </a:rPr>
              <a:t>・「フィランソロピーにおける国際的な拠点都市</a:t>
            </a:r>
            <a:r>
              <a:rPr lang="ja-JP" altLang="en-US" sz="1050" dirty="0" smtClean="0">
                <a:solidFill>
                  <a:schemeClr val="tx1"/>
                </a:solidFill>
                <a:latin typeface="Meiryo UI" panose="020B0604030504040204" pitchFamily="50" charset="-128"/>
                <a:ea typeface="Meiryo UI" panose="020B0604030504040204" pitchFamily="50" charset="-128"/>
              </a:rPr>
              <a:t>」をめざした取組みを推進</a:t>
            </a:r>
            <a:endParaRPr lang="en-US" altLang="ja-JP" sz="1100" dirty="0" smtClean="0">
              <a:solidFill>
                <a:schemeClr val="tx1"/>
              </a:solidFill>
              <a:latin typeface="Meiryo UI" panose="020B0604030504040204" pitchFamily="50" charset="-128"/>
              <a:ea typeface="Meiryo UI" panose="020B0604030504040204" pitchFamily="50" charset="-128"/>
            </a:endParaRPr>
          </a:p>
        </p:txBody>
      </p:sp>
      <p:sp>
        <p:nvSpPr>
          <p:cNvPr id="44" name="角丸四角形 43"/>
          <p:cNvSpPr/>
          <p:nvPr/>
        </p:nvSpPr>
        <p:spPr>
          <a:xfrm>
            <a:off x="217564" y="2682396"/>
            <a:ext cx="3096000" cy="1260000"/>
          </a:xfrm>
          <a:prstGeom prst="roundRect">
            <a:avLst>
              <a:gd name="adj" fmla="val 5301"/>
            </a:avLst>
          </a:prstGeom>
          <a:solidFill>
            <a:schemeClr val="accent1">
              <a:lumMod val="20000"/>
              <a:lumOff val="80000"/>
              <a:alpha val="75000"/>
            </a:schemeClr>
          </a:solidFill>
          <a:ln w="381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72000" indent="-457200"/>
            <a:r>
              <a:rPr lang="ja-JP" altLang="en-US" sz="1400" u="sng" dirty="0" smtClean="0">
                <a:solidFill>
                  <a:schemeClr val="tx1"/>
                </a:solidFill>
                <a:latin typeface="Meiryo UI" panose="020B0604030504040204" pitchFamily="50" charset="-128"/>
                <a:ea typeface="Meiryo UI" panose="020B0604030504040204" pitchFamily="50" charset="-128"/>
              </a:rPr>
              <a:t>◆健康・医療関連分野の</a:t>
            </a:r>
            <a:endParaRPr lang="en-US" altLang="ja-JP" sz="1400" u="sng" dirty="0" smtClean="0">
              <a:solidFill>
                <a:schemeClr val="tx1"/>
              </a:solidFill>
              <a:latin typeface="Meiryo UI" panose="020B0604030504040204" pitchFamily="50" charset="-128"/>
              <a:ea typeface="Meiryo UI" panose="020B0604030504040204" pitchFamily="50" charset="-128"/>
            </a:endParaRPr>
          </a:p>
          <a:p>
            <a:pPr marL="72000" indent="-457200"/>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u="sng" dirty="0" smtClean="0">
                <a:solidFill>
                  <a:schemeClr val="tx1"/>
                </a:solidFill>
                <a:latin typeface="Meiryo UI" panose="020B0604030504040204" pitchFamily="50" charset="-128"/>
                <a:ea typeface="Meiryo UI" panose="020B0604030504040204" pitchFamily="50" charset="-128"/>
              </a:rPr>
              <a:t>世界的なクラスター形成</a:t>
            </a:r>
            <a:endParaRPr lang="en-US" altLang="ja-JP" sz="1400" u="sng" dirty="0" smtClean="0">
              <a:solidFill>
                <a:schemeClr val="tx1"/>
              </a:solidFill>
              <a:latin typeface="Meiryo UI" panose="020B0604030504040204" pitchFamily="50" charset="-128"/>
              <a:ea typeface="Meiryo UI" panose="020B0604030504040204" pitchFamily="50" charset="-128"/>
            </a:endParaRPr>
          </a:p>
          <a:p>
            <a:pPr marL="72000" indent="-457200"/>
            <a:endParaRPr kumimoji="1" lang="en-US" altLang="ja-JP" sz="600" dirty="0">
              <a:solidFill>
                <a:schemeClr val="tx1"/>
              </a:solidFill>
              <a:latin typeface="Meiryo UI" panose="020B0604030504040204" pitchFamily="50" charset="-128"/>
              <a:ea typeface="Meiryo UI" panose="020B0604030504040204" pitchFamily="50" charset="-128"/>
            </a:endParaRPr>
          </a:p>
          <a:p>
            <a:pPr marL="72000" indent="-457200"/>
            <a:r>
              <a:rPr lang="ja-JP" altLang="en-US" sz="1050" dirty="0" smtClean="0">
                <a:solidFill>
                  <a:schemeClr val="tx1"/>
                </a:solidFill>
                <a:latin typeface="Meiryo UI" panose="020B0604030504040204" pitchFamily="50" charset="-128"/>
                <a:ea typeface="Meiryo UI" panose="020B0604030504040204" pitchFamily="50" charset="-128"/>
              </a:rPr>
              <a:t>・再生医療や革新的創薬等の産学連携による実用化・産業化の促進</a:t>
            </a:r>
            <a:endParaRPr lang="en-US" altLang="ja-JP" sz="1050" dirty="0" smtClean="0">
              <a:solidFill>
                <a:schemeClr val="tx1"/>
              </a:solidFill>
              <a:latin typeface="Meiryo UI" panose="020B0604030504040204" pitchFamily="50" charset="-128"/>
              <a:ea typeface="Meiryo UI" panose="020B0604030504040204" pitchFamily="50" charset="-128"/>
            </a:endParaRPr>
          </a:p>
          <a:p>
            <a:pPr marL="72000" indent="-457200"/>
            <a:r>
              <a:rPr kumimoji="1" lang="ja-JP" altLang="en-US" sz="1050" dirty="0" smtClean="0">
                <a:solidFill>
                  <a:schemeClr val="tx1"/>
                </a:solidFill>
                <a:latin typeface="Meiryo UI" panose="020B0604030504040204" pitchFamily="50" charset="-128"/>
                <a:ea typeface="Meiryo UI" panose="020B0604030504040204" pitchFamily="50" charset="-128"/>
              </a:rPr>
              <a:t>・「ものづくり力」を活かした医療機器の開発促進・健康分野の新産業の創出</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45" name="角丸四角形 44"/>
          <p:cNvSpPr/>
          <p:nvPr/>
        </p:nvSpPr>
        <p:spPr>
          <a:xfrm>
            <a:off x="217564" y="4017684"/>
            <a:ext cx="3096000" cy="1116000"/>
          </a:xfrm>
          <a:prstGeom prst="roundRect">
            <a:avLst>
              <a:gd name="adj" fmla="val 3828"/>
            </a:avLst>
          </a:prstGeom>
          <a:solidFill>
            <a:schemeClr val="accent1">
              <a:lumMod val="20000"/>
              <a:lumOff val="80000"/>
              <a:alpha val="75000"/>
            </a:schemeClr>
          </a:solidFill>
          <a:ln w="381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72000" indent="-457200"/>
            <a:r>
              <a:rPr lang="ja-JP" altLang="en-US" sz="1400" u="sng" dirty="0" smtClean="0">
                <a:solidFill>
                  <a:schemeClr val="tx1"/>
                </a:solidFill>
                <a:latin typeface="Meiryo UI" panose="020B0604030504040204" pitchFamily="50" charset="-128"/>
                <a:ea typeface="Meiryo UI" panose="020B0604030504040204" pitchFamily="50" charset="-128"/>
              </a:rPr>
              <a:t>◆ものづくりの基盤を活かした</a:t>
            </a:r>
            <a:endParaRPr lang="en-US" altLang="ja-JP" sz="1400" u="sng" dirty="0" smtClean="0">
              <a:solidFill>
                <a:schemeClr val="tx1"/>
              </a:solidFill>
              <a:latin typeface="Meiryo UI" panose="020B0604030504040204" pitchFamily="50" charset="-128"/>
              <a:ea typeface="Meiryo UI" panose="020B0604030504040204" pitchFamily="50" charset="-128"/>
            </a:endParaRPr>
          </a:p>
          <a:p>
            <a:pPr marL="72000" indent="-457200"/>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u="sng" dirty="0" smtClean="0">
                <a:solidFill>
                  <a:schemeClr val="tx1"/>
                </a:solidFill>
                <a:latin typeface="Meiryo UI" panose="020B0604030504040204" pitchFamily="50" charset="-128"/>
                <a:ea typeface="Meiryo UI" panose="020B0604030504040204" pitchFamily="50" charset="-128"/>
              </a:rPr>
              <a:t>イノベーション促進</a:t>
            </a:r>
            <a:endParaRPr lang="en-US" altLang="ja-JP" sz="1400" u="sng" dirty="0" smtClean="0">
              <a:solidFill>
                <a:schemeClr val="tx1"/>
              </a:solidFill>
              <a:latin typeface="Meiryo UI" panose="020B0604030504040204" pitchFamily="50" charset="-128"/>
              <a:ea typeface="Meiryo UI" panose="020B0604030504040204" pitchFamily="50" charset="-128"/>
            </a:endParaRPr>
          </a:p>
          <a:p>
            <a:pPr marL="72000" indent="-457200"/>
            <a:endParaRPr lang="en-US" altLang="ja-JP" sz="600" dirty="0">
              <a:solidFill>
                <a:schemeClr val="tx1"/>
              </a:solidFill>
              <a:latin typeface="Meiryo UI" panose="020B0604030504040204" pitchFamily="50" charset="-128"/>
              <a:ea typeface="Meiryo UI" panose="020B0604030504040204" pitchFamily="50" charset="-128"/>
            </a:endParaRPr>
          </a:p>
          <a:p>
            <a:pPr marL="72000" indent="-457200"/>
            <a:r>
              <a:rPr lang="ja-JP" altLang="en-US" sz="1050" dirty="0" smtClean="0">
                <a:solidFill>
                  <a:schemeClr val="tx1"/>
                </a:solidFill>
                <a:latin typeface="Meiryo UI" panose="020B0604030504040204" pitchFamily="50" charset="-128"/>
                <a:ea typeface="Meiryo UI" panose="020B0604030504040204" pitchFamily="50" charset="-128"/>
              </a:rPr>
              <a:t>・</a:t>
            </a:r>
            <a:r>
              <a:rPr lang="en-US" altLang="ja-JP" sz="1050" dirty="0" err="1" smtClean="0">
                <a:solidFill>
                  <a:schemeClr val="tx1"/>
                </a:solidFill>
                <a:latin typeface="Meiryo UI" panose="020B0604030504040204" pitchFamily="50" charset="-128"/>
                <a:ea typeface="Meiryo UI" panose="020B0604030504040204" pitchFamily="50" charset="-128"/>
              </a:rPr>
              <a:t>IoT</a:t>
            </a:r>
            <a:r>
              <a:rPr lang="ja-JP" altLang="en-US" sz="1050" dirty="0" err="1" smtClean="0">
                <a:solidFill>
                  <a:schemeClr val="tx1"/>
                </a:solidFill>
                <a:latin typeface="Meiryo UI" panose="020B0604030504040204" pitchFamily="50" charset="-128"/>
                <a:ea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rPr>
              <a:t>人口知能やロボット、バッテリーなどの技術を活用したイノベーションの促進</a:t>
            </a:r>
            <a:endParaRPr lang="ja-JP" altLang="en-US" sz="1000" dirty="0">
              <a:solidFill>
                <a:schemeClr val="tx1"/>
              </a:solidFill>
              <a:latin typeface="Meiryo UI" panose="020B0604030504040204" pitchFamily="50" charset="-128"/>
              <a:ea typeface="Meiryo UI" panose="020B0604030504040204" pitchFamily="50" charset="-128"/>
            </a:endParaRPr>
          </a:p>
        </p:txBody>
      </p:sp>
      <p:sp>
        <p:nvSpPr>
          <p:cNvPr id="27" name="正方形/長方形 31"/>
          <p:cNvSpPr/>
          <p:nvPr/>
        </p:nvSpPr>
        <p:spPr>
          <a:xfrm>
            <a:off x="200930" y="523712"/>
            <a:ext cx="9540000" cy="515705"/>
          </a:xfrm>
          <a:prstGeom prst="rect">
            <a:avLst/>
          </a:prstGeom>
          <a:solidFill>
            <a:schemeClr val="accent6">
              <a:lumMod val="40000"/>
              <a:lumOff val="60000"/>
            </a:schemeClr>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rPr>
              <a:t>◆ 大阪の未来像をめざすにあたって、大阪が有するポテンシャルを活かし、戦略的に取組みを進めることが重要</a:t>
            </a:r>
            <a:endParaRPr lang="en-US" altLang="ja-JP" sz="1400" dirty="0" smtClean="0">
              <a:solidFill>
                <a:schemeClr val="tx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rPr>
              <a:t>◆ 広域一元化後の大阪府庁は、関係機関を巻き込んで強力かつ適切に推進していくための司令塔機能を担うことが求められる</a:t>
            </a:r>
            <a:endParaRPr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2219352" y="1186368"/>
            <a:ext cx="5467155" cy="276999"/>
          </a:xfrm>
          <a:prstGeom prst="rect">
            <a:avLst/>
          </a:prstGeom>
          <a:noFill/>
        </p:spPr>
        <p:txBody>
          <a:bodyPr wrap="square" rtlCol="0">
            <a:spAutoFit/>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副 首 都 ビ ジ ョ ン に </a:t>
            </a:r>
            <a:r>
              <a:rPr lang="ja-JP" altLang="en-US" sz="1200" b="1" dirty="0" smtClean="0">
                <a:solidFill>
                  <a:schemeClr val="bg1"/>
                </a:solidFill>
                <a:latin typeface="Meiryo UI" panose="020B0604030504040204" pitchFamily="50" charset="-128"/>
                <a:ea typeface="Meiryo UI" panose="020B0604030504040204" pitchFamily="50" charset="-128"/>
              </a:rPr>
              <a:t>掲 げ る 「 </a:t>
            </a:r>
            <a:r>
              <a:rPr kumimoji="1" lang="ja-JP" altLang="en-US" sz="1200" b="1" dirty="0" smtClean="0">
                <a:solidFill>
                  <a:schemeClr val="bg1"/>
                </a:solidFill>
                <a:latin typeface="Meiryo UI" panose="020B0604030504040204" pitchFamily="50" charset="-128"/>
                <a:ea typeface="Meiryo UI" panose="020B0604030504040204" pitchFamily="50" charset="-128"/>
              </a:rPr>
              <a:t>大 阪 の 未 来 像 」</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3190174" y="6407747"/>
            <a:ext cx="3438261" cy="307777"/>
          </a:xfrm>
          <a:prstGeom prst="rect">
            <a:avLst/>
          </a:prstGeom>
          <a:noFill/>
        </p:spPr>
        <p:txBody>
          <a:bodyPr wrap="square" rtlCol="0">
            <a:spAutoFit/>
          </a:bodyPr>
          <a:lstStyle/>
          <a:p>
            <a:pPr algn="ctr"/>
            <a:r>
              <a:rPr lang="ja-JP" altLang="en-US" sz="1400" dirty="0" smtClean="0">
                <a:latin typeface="Meiryo UI" panose="020B0604030504040204" pitchFamily="50" charset="-128"/>
                <a:ea typeface="Meiryo UI" panose="020B0604030504040204" pitchFamily="50" charset="-128"/>
              </a:rPr>
              <a:t>司令塔機能として強力に推進</a:t>
            </a:r>
            <a:endParaRPr lang="ja-JP" altLang="en-US" sz="1400" dirty="0">
              <a:latin typeface="Meiryo UI" panose="020B0604030504040204" pitchFamily="50" charset="-128"/>
              <a:ea typeface="Meiryo UI" panose="020B0604030504040204" pitchFamily="50" charset="-128"/>
            </a:endParaRPr>
          </a:p>
        </p:txBody>
      </p:sp>
      <p:sp>
        <p:nvSpPr>
          <p:cNvPr id="2" name="正方形/長方形 1"/>
          <p:cNvSpPr/>
          <p:nvPr/>
        </p:nvSpPr>
        <p:spPr>
          <a:xfrm>
            <a:off x="8959906" y="5120432"/>
            <a:ext cx="889774" cy="2709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rPr>
              <a:t>・・・等々</a:t>
            </a:r>
            <a:endParaRPr kumimoji="1" lang="ja-JP" altLang="en-US" sz="1100" dirty="0">
              <a:solidFill>
                <a:schemeClr val="tx1"/>
              </a:solidFill>
            </a:endParaRPr>
          </a:p>
        </p:txBody>
      </p:sp>
      <p:sp>
        <p:nvSpPr>
          <p:cNvPr id="3" name="テキスト ボックス 2"/>
          <p:cNvSpPr txBox="1"/>
          <p:nvPr/>
        </p:nvSpPr>
        <p:spPr>
          <a:xfrm>
            <a:off x="9466441" y="6606104"/>
            <a:ext cx="432060" cy="261610"/>
          </a:xfrm>
          <a:prstGeom prst="rect">
            <a:avLst/>
          </a:prstGeom>
          <a:noFill/>
        </p:spPr>
        <p:txBody>
          <a:bodyPr wrap="square" rtlCol="0">
            <a:spAutoFit/>
          </a:bodyPr>
          <a:lstStyle/>
          <a:p>
            <a:pPr algn="r"/>
            <a:r>
              <a:rPr kumimoji="1" lang="en-US" altLang="ja-JP" sz="1050" b="1" dirty="0" smtClean="0">
                <a:latin typeface="Meiryo UI" panose="020B0604030504040204" pitchFamily="50" charset="-128"/>
                <a:ea typeface="Meiryo UI" panose="020B0604030504040204" pitchFamily="50" charset="-128"/>
              </a:rPr>
              <a:t>2</a:t>
            </a:r>
            <a:endParaRPr kumimoji="1" lang="ja-JP" altLang="en-US" sz="105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467577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台形 18"/>
          <p:cNvSpPr/>
          <p:nvPr/>
        </p:nvSpPr>
        <p:spPr>
          <a:xfrm>
            <a:off x="2355062" y="5065024"/>
            <a:ext cx="5043590" cy="576000"/>
          </a:xfrm>
          <a:prstGeom prst="trapezoid">
            <a:avLst>
              <a:gd name="adj" fmla="val 65584"/>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31"/>
          <p:cNvSpPr/>
          <p:nvPr/>
        </p:nvSpPr>
        <p:spPr>
          <a:xfrm>
            <a:off x="183000" y="536574"/>
            <a:ext cx="9540000" cy="1092176"/>
          </a:xfrm>
          <a:prstGeom prst="rect">
            <a:avLst/>
          </a:prstGeom>
          <a:solidFill>
            <a:schemeClr val="accent6">
              <a:lumMod val="40000"/>
              <a:lumOff val="60000"/>
            </a:schemeClr>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300"/>
              </a:spcAft>
              <a:defRPr/>
            </a:pPr>
            <a:r>
              <a:rPr lang="ja-JP" altLang="en-US" sz="1400" dirty="0" smtClean="0">
                <a:solidFill>
                  <a:schemeClr val="tx1"/>
                </a:solidFill>
                <a:latin typeface="Meiryo UI" panose="020B0604030504040204" pitchFamily="50" charset="-128"/>
                <a:ea typeface="Meiryo UI" panose="020B0604030504040204" pitchFamily="50" charset="-128"/>
              </a:rPr>
              <a:t>◆ 大阪の未来像をめざし、これまでの成果を土台としつつ、関係機関との連携により個々の取組み推進を強化</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144000" indent="-457200">
              <a:spcAft>
                <a:spcPts val="300"/>
              </a:spcAft>
              <a:defRPr/>
            </a:pPr>
            <a:r>
              <a:rPr lang="ja-JP" altLang="en-US" sz="1400" dirty="0" smtClean="0">
                <a:solidFill>
                  <a:schemeClr val="tx1"/>
                </a:solidFill>
                <a:latin typeface="Meiryo UI" panose="020B0604030504040204" pitchFamily="50" charset="-128"/>
                <a:ea typeface="Meiryo UI" panose="020B0604030504040204" pitchFamily="50" charset="-128"/>
              </a:rPr>
              <a:t>◆ 様々な分野において関係機関と連携する中で、広域機能一元化後の大阪府庁が司令塔として推進</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144000" indent="-457200">
              <a:spcAft>
                <a:spcPts val="300"/>
              </a:spcAft>
              <a:defRPr/>
            </a:pPr>
            <a:r>
              <a:rPr lang="ja-JP" altLang="en-US" sz="1400" dirty="0" smtClean="0">
                <a:solidFill>
                  <a:schemeClr val="tx1"/>
                </a:solidFill>
                <a:latin typeface="Meiryo UI" panose="020B0604030504040204" pitchFamily="50" charset="-128"/>
                <a:ea typeface="Meiryo UI" panose="020B0604030504040204" pitchFamily="50" charset="-128"/>
              </a:rPr>
              <a:t>◆ 特別区をはじめとする基礎自治機能の充実を図るとともに、公民連携等をさらに進めることで、オール大阪として推進力を向上</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144000" indent="-457200">
              <a:spcAft>
                <a:spcPts val="300"/>
              </a:spcAft>
              <a:defRPr/>
            </a:pPr>
            <a:r>
              <a:rPr lang="ja-JP" altLang="en-US" sz="1400" dirty="0" smtClean="0">
                <a:solidFill>
                  <a:schemeClr val="tx1"/>
                </a:solidFill>
                <a:latin typeface="Meiryo UI" panose="020B0604030504040204" pitchFamily="50" charset="-128"/>
                <a:ea typeface="Meiryo UI" panose="020B0604030504040204" pitchFamily="50" charset="-128"/>
              </a:rPr>
              <a:t>◆ 多様な関係者との間で人材の相互活用なども柔軟に実施することにより、大阪府庁自身の政策立案機能を強化</a:t>
            </a:r>
            <a:endParaRPr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10" name="円/楕円 9"/>
          <p:cNvSpPr/>
          <p:nvPr/>
        </p:nvSpPr>
        <p:spPr>
          <a:xfrm>
            <a:off x="951799" y="2747896"/>
            <a:ext cx="7854250" cy="2674589"/>
          </a:xfrm>
          <a:prstGeom prst="ellipse">
            <a:avLst/>
          </a:prstGeom>
          <a:gradFill flip="none" rotWithShape="1">
            <a:gsLst>
              <a:gs pos="0">
                <a:schemeClr val="tx2"/>
              </a:gs>
              <a:gs pos="50000">
                <a:schemeClr val="accent1">
                  <a:lumMod val="20000"/>
                  <a:lumOff val="80000"/>
                </a:schemeClr>
              </a:gs>
              <a:gs pos="100000">
                <a:schemeClr val="accent1">
                  <a:lumMod val="20000"/>
                  <a:lumOff val="80000"/>
                </a:schemeClr>
              </a:gs>
            </a:gsLst>
            <a:path path="circle">
              <a:fillToRect l="50000" t="50000" r="50000" b="50000"/>
            </a:path>
            <a:tileRect/>
          </a:gradFill>
          <a:ln>
            <a:noFill/>
          </a:ln>
          <a:effectLst>
            <a:glow rad="101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11"/>
          <p:cNvSpPr/>
          <p:nvPr/>
        </p:nvSpPr>
        <p:spPr>
          <a:xfrm>
            <a:off x="880791" y="4480876"/>
            <a:ext cx="2088290" cy="648000"/>
          </a:xfrm>
          <a:prstGeom prst="roundRect">
            <a:avLst>
              <a:gd name="adj" fmla="val 50000"/>
            </a:avLst>
          </a:prstGeom>
          <a:solidFill>
            <a:schemeClr val="accent1"/>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latin typeface="Meiryo UI" panose="020B0604030504040204" pitchFamily="50" charset="-128"/>
                <a:ea typeface="Meiryo UI" panose="020B0604030504040204" pitchFamily="50" charset="-128"/>
              </a:rPr>
              <a:t>大阪健康安全</a:t>
            </a:r>
            <a:endParaRPr kumimoji="1" lang="en-US" altLang="ja-JP" sz="1600" b="1" dirty="0" smtClean="0">
              <a:latin typeface="Meiryo UI" panose="020B0604030504040204" pitchFamily="50" charset="-128"/>
              <a:ea typeface="Meiryo UI" panose="020B0604030504040204" pitchFamily="50" charset="-128"/>
            </a:endParaRPr>
          </a:p>
          <a:p>
            <a:pPr algn="ctr"/>
            <a:r>
              <a:rPr lang="ja-JP" altLang="en-US" sz="1600" b="1" dirty="0" smtClean="0">
                <a:latin typeface="Meiryo UI" panose="020B0604030504040204" pitchFamily="50" charset="-128"/>
                <a:ea typeface="Meiryo UI" panose="020B0604030504040204" pitchFamily="50" charset="-128"/>
              </a:rPr>
              <a:t>基 盤 研 究 所</a:t>
            </a:r>
            <a:endParaRPr kumimoji="1" lang="ja-JP" altLang="en-US" sz="1600" b="1" dirty="0">
              <a:latin typeface="Meiryo UI" panose="020B0604030504040204" pitchFamily="50" charset="-128"/>
              <a:ea typeface="Meiryo UI" panose="020B0604030504040204" pitchFamily="50" charset="-128"/>
            </a:endParaRPr>
          </a:p>
        </p:txBody>
      </p:sp>
      <p:sp>
        <p:nvSpPr>
          <p:cNvPr id="35" name="角丸四角形 34"/>
          <p:cNvSpPr/>
          <p:nvPr/>
        </p:nvSpPr>
        <p:spPr>
          <a:xfrm>
            <a:off x="210770" y="3678612"/>
            <a:ext cx="2088290" cy="648000"/>
          </a:xfrm>
          <a:prstGeom prst="roundRect">
            <a:avLst>
              <a:gd name="adj" fmla="val 50000"/>
            </a:avLst>
          </a:prstGeom>
          <a:solidFill>
            <a:schemeClr val="accent1"/>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病　院　機　構</a:t>
            </a:r>
            <a:endParaRPr kumimoji="1" lang="ja-JP" altLang="en-US" b="1" dirty="0">
              <a:latin typeface="Meiryo UI" panose="020B0604030504040204" pitchFamily="50" charset="-128"/>
              <a:ea typeface="Meiryo UI" panose="020B0604030504040204" pitchFamily="50" charset="-128"/>
            </a:endParaRPr>
          </a:p>
        </p:txBody>
      </p:sp>
      <p:sp>
        <p:nvSpPr>
          <p:cNvPr id="42" name="角丸四角形 41"/>
          <p:cNvSpPr/>
          <p:nvPr/>
        </p:nvSpPr>
        <p:spPr>
          <a:xfrm>
            <a:off x="880791" y="2850702"/>
            <a:ext cx="2088290" cy="648000"/>
          </a:xfrm>
          <a:prstGeom prst="roundRect">
            <a:avLst>
              <a:gd name="adj" fmla="val 50000"/>
            </a:avLst>
          </a:prstGeom>
          <a:solidFill>
            <a:schemeClr val="accent1"/>
          </a:solidFill>
          <a:ln>
            <a:noFill/>
          </a:ln>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大 阪 観 光 局</a:t>
            </a:r>
            <a:endParaRPr kumimoji="1" lang="ja-JP" altLang="en-US" b="1" dirty="0">
              <a:latin typeface="Meiryo UI" panose="020B0604030504040204" pitchFamily="50" charset="-128"/>
              <a:ea typeface="Meiryo UI" panose="020B0604030504040204" pitchFamily="50" charset="-128"/>
            </a:endParaRPr>
          </a:p>
        </p:txBody>
      </p:sp>
      <p:sp>
        <p:nvSpPr>
          <p:cNvPr id="44" name="角丸四角形 43"/>
          <p:cNvSpPr/>
          <p:nvPr/>
        </p:nvSpPr>
        <p:spPr>
          <a:xfrm>
            <a:off x="6634348" y="2850702"/>
            <a:ext cx="2088290" cy="648000"/>
          </a:xfrm>
          <a:prstGeom prst="roundRect">
            <a:avLst>
              <a:gd name="adj" fmla="val 50000"/>
            </a:avLst>
          </a:prstGeom>
          <a:solidFill>
            <a:schemeClr val="accent1"/>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大 阪 産 業 局</a:t>
            </a:r>
            <a:endParaRPr kumimoji="1" lang="ja-JP" altLang="en-US" b="1" dirty="0">
              <a:latin typeface="Meiryo UI" panose="020B0604030504040204" pitchFamily="50" charset="-128"/>
              <a:ea typeface="Meiryo UI" panose="020B0604030504040204" pitchFamily="50" charset="-128"/>
            </a:endParaRPr>
          </a:p>
        </p:txBody>
      </p:sp>
      <p:sp>
        <p:nvSpPr>
          <p:cNvPr id="45" name="角丸四角形 44"/>
          <p:cNvSpPr/>
          <p:nvPr/>
        </p:nvSpPr>
        <p:spPr>
          <a:xfrm>
            <a:off x="7306330" y="3678612"/>
            <a:ext cx="2088290" cy="648000"/>
          </a:xfrm>
          <a:prstGeom prst="roundRect">
            <a:avLst>
              <a:gd name="adj" fmla="val 50000"/>
            </a:avLst>
          </a:prstGeom>
          <a:solidFill>
            <a:schemeClr val="accent1"/>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latin typeface="Meiryo UI" panose="020B0604030504040204" pitchFamily="50" charset="-128"/>
                <a:ea typeface="Meiryo UI" panose="020B0604030504040204" pitchFamily="50" charset="-128"/>
              </a:rPr>
              <a:t>大 阪 産 業</a:t>
            </a:r>
            <a:endParaRPr kumimoji="1" lang="en-US" altLang="ja-JP" sz="1600" b="1" dirty="0" smtClean="0">
              <a:latin typeface="Meiryo UI" panose="020B0604030504040204" pitchFamily="50" charset="-128"/>
              <a:ea typeface="Meiryo UI" panose="020B0604030504040204" pitchFamily="50" charset="-128"/>
            </a:endParaRPr>
          </a:p>
          <a:p>
            <a:pPr algn="ctr"/>
            <a:r>
              <a:rPr lang="ja-JP" altLang="en-US" sz="1600" b="1" dirty="0" smtClean="0">
                <a:latin typeface="Meiryo UI" panose="020B0604030504040204" pitchFamily="50" charset="-128"/>
                <a:ea typeface="Meiryo UI" panose="020B0604030504040204" pitchFamily="50" charset="-128"/>
              </a:rPr>
              <a:t>技術研究所</a:t>
            </a:r>
            <a:endParaRPr kumimoji="1" lang="ja-JP" altLang="en-US" sz="1600" b="1" dirty="0">
              <a:latin typeface="Meiryo UI" panose="020B0604030504040204" pitchFamily="50" charset="-128"/>
              <a:ea typeface="Meiryo UI" panose="020B0604030504040204" pitchFamily="50" charset="-128"/>
            </a:endParaRPr>
          </a:p>
        </p:txBody>
      </p:sp>
      <p:sp>
        <p:nvSpPr>
          <p:cNvPr id="46" name="角丸四角形 45"/>
          <p:cNvSpPr/>
          <p:nvPr/>
        </p:nvSpPr>
        <p:spPr>
          <a:xfrm>
            <a:off x="6785124" y="4480876"/>
            <a:ext cx="2088290" cy="648000"/>
          </a:xfrm>
          <a:prstGeom prst="roundRect">
            <a:avLst>
              <a:gd name="adj" fmla="val 50000"/>
            </a:avLst>
          </a:prstGeom>
          <a:solidFill>
            <a:schemeClr val="accent1"/>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公立</a:t>
            </a:r>
            <a:r>
              <a:rPr kumimoji="1" lang="ja-JP" altLang="en-US" sz="1600" b="1" dirty="0" smtClean="0">
                <a:latin typeface="Meiryo UI" panose="020B0604030504040204" pitchFamily="50" charset="-128"/>
                <a:ea typeface="Meiryo UI" panose="020B0604030504040204" pitchFamily="50" charset="-128"/>
              </a:rPr>
              <a:t>大学法人</a:t>
            </a:r>
            <a:endParaRPr kumimoji="1" lang="en-US" altLang="ja-JP" sz="1600" b="1" dirty="0" smtClean="0">
              <a:latin typeface="Meiryo UI" panose="020B0604030504040204" pitchFamily="50" charset="-128"/>
              <a:ea typeface="Meiryo UI" panose="020B0604030504040204" pitchFamily="50" charset="-128"/>
            </a:endParaRPr>
          </a:p>
          <a:p>
            <a:pPr algn="ctr"/>
            <a:r>
              <a:rPr kumimoji="1" lang="ja-JP" altLang="en-US" sz="1600" b="1" dirty="0" smtClean="0">
                <a:latin typeface="Meiryo UI" panose="020B0604030504040204" pitchFamily="50" charset="-128"/>
                <a:ea typeface="Meiryo UI" panose="020B0604030504040204" pitchFamily="50" charset="-128"/>
              </a:rPr>
              <a:t>大　　阪</a:t>
            </a:r>
            <a:endParaRPr kumimoji="1" lang="ja-JP" altLang="en-US" sz="1600" b="1" dirty="0">
              <a:latin typeface="Meiryo UI" panose="020B0604030504040204" pitchFamily="50" charset="-128"/>
              <a:ea typeface="Meiryo UI" panose="020B0604030504040204" pitchFamily="50" charset="-128"/>
            </a:endParaRPr>
          </a:p>
        </p:txBody>
      </p:sp>
      <p:sp>
        <p:nvSpPr>
          <p:cNvPr id="16" name="正方形/長方形 15"/>
          <p:cNvSpPr/>
          <p:nvPr/>
        </p:nvSpPr>
        <p:spPr>
          <a:xfrm>
            <a:off x="3440790" y="3174702"/>
            <a:ext cx="2952410" cy="1820979"/>
          </a:xfrm>
          <a:prstGeom prst="rect">
            <a:avLst/>
          </a:prstGeom>
          <a:solidFill>
            <a:schemeClr val="tx2"/>
          </a:solidFill>
          <a:ln>
            <a:solidFill>
              <a:schemeClr val="tx2"/>
            </a:solidFill>
          </a:ln>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dirty="0" smtClean="0">
                <a:latin typeface="Meiryo UI" panose="020B0604030504040204" pitchFamily="50" charset="-128"/>
                <a:ea typeface="Meiryo UI" panose="020B0604030504040204" pitchFamily="50" charset="-128"/>
              </a:rPr>
              <a:t>大阪府庁</a:t>
            </a:r>
            <a:endParaRPr lang="en-US" altLang="ja-JP" sz="2800" b="1" dirty="0" smtClean="0">
              <a:latin typeface="Meiryo UI" panose="020B0604030504040204" pitchFamily="50" charset="-128"/>
              <a:ea typeface="Meiryo UI" panose="020B0604030504040204" pitchFamily="50" charset="-128"/>
            </a:endParaRPr>
          </a:p>
          <a:p>
            <a:pPr algn="ctr"/>
            <a:endParaRPr lang="en-US" altLang="ja-JP" sz="2800" b="1" dirty="0" smtClean="0">
              <a:latin typeface="Meiryo UI" panose="020B0604030504040204" pitchFamily="50" charset="-128"/>
              <a:ea typeface="Meiryo UI" panose="020B0604030504040204" pitchFamily="50" charset="-128"/>
            </a:endParaRPr>
          </a:p>
          <a:p>
            <a:pPr algn="ctr"/>
            <a:endParaRPr lang="en-US" altLang="ja-JP" sz="2800" b="1" dirty="0" smtClean="0">
              <a:latin typeface="Meiryo UI" panose="020B0604030504040204" pitchFamily="50" charset="-128"/>
              <a:ea typeface="Meiryo UI" panose="020B0604030504040204" pitchFamily="50" charset="-128"/>
            </a:endParaRPr>
          </a:p>
        </p:txBody>
      </p:sp>
      <p:sp>
        <p:nvSpPr>
          <p:cNvPr id="51" name="角丸四角形 50"/>
          <p:cNvSpPr/>
          <p:nvPr/>
        </p:nvSpPr>
        <p:spPr>
          <a:xfrm>
            <a:off x="1555525" y="1773168"/>
            <a:ext cx="2088290" cy="648000"/>
          </a:xfrm>
          <a:prstGeom prst="roundRect">
            <a:avLst>
              <a:gd name="adj" fmla="val 50000"/>
            </a:avLst>
          </a:prstGeom>
          <a:solidFill>
            <a:schemeClr val="accent1"/>
          </a:solidFill>
          <a:ln>
            <a:noFill/>
          </a:ln>
          <a:effectLst>
            <a:softEdge rad="12700"/>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国・広域連合</a:t>
            </a:r>
            <a:endParaRPr kumimoji="1" lang="ja-JP" altLang="en-US" b="1" dirty="0">
              <a:latin typeface="Meiryo UI" panose="020B0604030504040204" pitchFamily="50" charset="-128"/>
              <a:ea typeface="Meiryo UI" panose="020B0604030504040204" pitchFamily="50" charset="-128"/>
            </a:endParaRPr>
          </a:p>
        </p:txBody>
      </p:sp>
      <p:sp>
        <p:nvSpPr>
          <p:cNvPr id="52" name="角丸四角形 51"/>
          <p:cNvSpPr/>
          <p:nvPr/>
        </p:nvSpPr>
        <p:spPr>
          <a:xfrm>
            <a:off x="3908855" y="1772770"/>
            <a:ext cx="2088290" cy="648000"/>
          </a:xfrm>
          <a:prstGeom prst="roundRect">
            <a:avLst>
              <a:gd name="adj" fmla="val 50000"/>
            </a:avLst>
          </a:prstGeom>
          <a:solidFill>
            <a:schemeClr val="accent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Meiryo UI" panose="020B0604030504040204" pitchFamily="50" charset="-128"/>
                <a:ea typeface="Meiryo UI" panose="020B0604030504040204" pitchFamily="50" charset="-128"/>
              </a:rPr>
              <a:t>特別</a:t>
            </a:r>
            <a:r>
              <a:rPr lang="ja-JP" altLang="en-US" b="1" dirty="0" smtClean="0">
                <a:latin typeface="Meiryo UI" panose="020B0604030504040204" pitchFamily="50" charset="-128"/>
                <a:ea typeface="Meiryo UI" panose="020B0604030504040204" pitchFamily="50" charset="-128"/>
              </a:rPr>
              <a:t>区・市町村</a:t>
            </a:r>
            <a:endParaRPr kumimoji="1" lang="ja-JP" altLang="en-US" b="1" dirty="0">
              <a:latin typeface="Meiryo UI" panose="020B0604030504040204" pitchFamily="50" charset="-128"/>
              <a:ea typeface="Meiryo UI" panose="020B0604030504040204" pitchFamily="50" charset="-128"/>
            </a:endParaRPr>
          </a:p>
        </p:txBody>
      </p:sp>
      <p:sp>
        <p:nvSpPr>
          <p:cNvPr id="53" name="角丸四角形 52"/>
          <p:cNvSpPr/>
          <p:nvPr/>
        </p:nvSpPr>
        <p:spPr>
          <a:xfrm>
            <a:off x="6262185" y="1772770"/>
            <a:ext cx="2088290" cy="648000"/>
          </a:xfrm>
          <a:prstGeom prst="roundRect">
            <a:avLst>
              <a:gd name="adj" fmla="val 50000"/>
            </a:avLst>
          </a:prstGeom>
          <a:solidFill>
            <a:schemeClr val="accent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atin typeface="Meiryo UI" panose="020B0604030504040204" pitchFamily="50" charset="-128"/>
                <a:ea typeface="Meiryo UI" panose="020B0604030504040204" pitchFamily="50" charset="-128"/>
              </a:rPr>
              <a:t>民間企業・大学</a:t>
            </a:r>
            <a:endParaRPr kumimoji="1" lang="ja-JP" altLang="en-US" b="1" dirty="0">
              <a:latin typeface="Meiryo UI" panose="020B0604030504040204" pitchFamily="50" charset="-128"/>
              <a:ea typeface="Meiryo UI" panose="020B0604030504040204" pitchFamily="50" charset="-128"/>
            </a:endParaRPr>
          </a:p>
        </p:txBody>
      </p:sp>
      <p:sp>
        <p:nvSpPr>
          <p:cNvPr id="18" name="上下矢印 17"/>
          <p:cNvSpPr/>
          <p:nvPr/>
        </p:nvSpPr>
        <p:spPr>
          <a:xfrm rot="19136990">
            <a:off x="3393782" y="2387896"/>
            <a:ext cx="360000" cy="720000"/>
          </a:xfrm>
          <a:prstGeom prst="upDownArrow">
            <a:avLst>
              <a:gd name="adj1" fmla="val 53224"/>
              <a:gd name="adj2" fmla="val 53407"/>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フローチャート : 組合せ 20"/>
          <p:cNvSpPr/>
          <p:nvPr/>
        </p:nvSpPr>
        <p:spPr>
          <a:xfrm>
            <a:off x="1528394" y="5514066"/>
            <a:ext cx="6701061" cy="657372"/>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2856187" y="5489107"/>
            <a:ext cx="4193625" cy="338554"/>
          </a:xfrm>
          <a:prstGeom prst="rect">
            <a:avLst/>
          </a:prstGeom>
          <a:noFill/>
        </p:spPr>
        <p:txBody>
          <a:bodyPr wrap="square" rtlCol="0">
            <a:spAutoFit/>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成長の果実を元に、豊かな住民生活を実現</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23" name="角丸四角形 22"/>
          <p:cNvSpPr/>
          <p:nvPr/>
        </p:nvSpPr>
        <p:spPr>
          <a:xfrm>
            <a:off x="880304" y="6197942"/>
            <a:ext cx="7993110" cy="576080"/>
          </a:xfrm>
          <a:prstGeom prst="roundRect">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anose="020B0604030504040204" pitchFamily="50" charset="-128"/>
                <a:ea typeface="Meiryo UI" panose="020B0604030504040204" pitchFamily="50" charset="-128"/>
              </a:rPr>
              <a:t>府　　　　民</a:t>
            </a:r>
            <a:endParaRPr kumimoji="1" lang="en-US" altLang="ja-JP" sz="2000" b="1" dirty="0" smtClean="0">
              <a:solidFill>
                <a:schemeClr val="tx1"/>
              </a:solidFill>
              <a:latin typeface="Meiryo UI" panose="020B0604030504040204" pitchFamily="50" charset="-128"/>
              <a:ea typeface="Meiryo UI" panose="020B0604030504040204" pitchFamily="50" charset="-128"/>
            </a:endParaRPr>
          </a:p>
        </p:txBody>
      </p:sp>
      <p:sp>
        <p:nvSpPr>
          <p:cNvPr id="28" name="上下矢印 27"/>
          <p:cNvSpPr/>
          <p:nvPr/>
        </p:nvSpPr>
        <p:spPr>
          <a:xfrm>
            <a:off x="4773000" y="2531616"/>
            <a:ext cx="360000" cy="540000"/>
          </a:xfrm>
          <a:prstGeom prst="upDownArrow">
            <a:avLst>
              <a:gd name="adj1" fmla="val 53224"/>
              <a:gd name="adj2" fmla="val 53407"/>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上下矢印 28"/>
          <p:cNvSpPr/>
          <p:nvPr/>
        </p:nvSpPr>
        <p:spPr>
          <a:xfrm rot="2463010" flipH="1">
            <a:off x="6082184" y="2387896"/>
            <a:ext cx="360000" cy="720000"/>
          </a:xfrm>
          <a:prstGeom prst="upDownArrow">
            <a:avLst>
              <a:gd name="adj1" fmla="val 53224"/>
              <a:gd name="adj2" fmla="val 53407"/>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0" y="-6272"/>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charset="-128"/>
                <a:ea typeface="Meiryo UI"/>
                <a:cs typeface="Meiryo UI"/>
              </a:rPr>
              <a:t>３　大阪における司令塔機能（イメージ）</a:t>
            </a:r>
            <a:endParaRPr lang="en-US" altLang="ja-JP" sz="2000" b="1" dirty="0">
              <a:solidFill>
                <a:srgbClr val="000000"/>
              </a:solidFill>
              <a:latin typeface="ＭＳ Ｐゴシック" charset="-128"/>
              <a:ea typeface="Meiryo UI"/>
              <a:cs typeface="Meiryo UI"/>
            </a:endParaRPr>
          </a:p>
        </p:txBody>
      </p:sp>
      <p:sp>
        <p:nvSpPr>
          <p:cNvPr id="2" name="角丸四角形 1"/>
          <p:cNvSpPr/>
          <p:nvPr/>
        </p:nvSpPr>
        <p:spPr>
          <a:xfrm>
            <a:off x="3737915" y="4009010"/>
            <a:ext cx="2430170" cy="800363"/>
          </a:xfrm>
          <a:prstGeom prst="roundRect">
            <a:avLst>
              <a:gd name="adj" fmla="val 117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・知事のトップマネジメント</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・各分野の司令塔として推進</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・政策立案機能の強化</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9473940" y="78923"/>
            <a:ext cx="432060" cy="261610"/>
          </a:xfrm>
          <a:prstGeom prst="rect">
            <a:avLst/>
          </a:prstGeom>
          <a:noFill/>
        </p:spPr>
        <p:txBody>
          <a:bodyPr wrap="square" rtlCol="0">
            <a:spAutoFit/>
          </a:bodyPr>
          <a:lstStyle/>
          <a:p>
            <a:pPr algn="r"/>
            <a:r>
              <a:rPr kumimoji="1" lang="en-US" altLang="ja-JP" sz="1050" b="1" dirty="0" smtClean="0">
                <a:latin typeface="Meiryo UI" panose="020B0604030504040204" pitchFamily="50" charset="-128"/>
                <a:ea typeface="Meiryo UI" panose="020B0604030504040204" pitchFamily="50" charset="-128"/>
              </a:rPr>
              <a:t>3</a:t>
            </a:r>
            <a:endParaRPr kumimoji="1" lang="ja-JP" altLang="en-US" sz="105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438258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7617660" y="1618140"/>
            <a:ext cx="2088000" cy="864000"/>
          </a:xfrm>
          <a:prstGeom prst="roundRect">
            <a:avLst/>
          </a:prstGeom>
          <a:solidFill>
            <a:schemeClr val="tx2"/>
          </a:solidFill>
          <a:ln>
            <a:solidFill>
              <a:schemeClr val="tx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Meiryo UI" panose="020B0604030504040204" pitchFamily="50" charset="-128"/>
                <a:ea typeface="Meiryo UI" panose="020B0604030504040204" pitchFamily="50" charset="-128"/>
              </a:rPr>
              <a:t>都市</a:t>
            </a:r>
            <a:r>
              <a:rPr lang="ja-JP" altLang="en-US" sz="2000" b="1" dirty="0" smtClean="0">
                <a:latin typeface="Meiryo UI" panose="020B0604030504040204" pitchFamily="50" charset="-128"/>
                <a:ea typeface="Meiryo UI" panose="020B0604030504040204" pitchFamily="50" charset="-128"/>
              </a:rPr>
              <a:t>魅力文化局</a:t>
            </a:r>
            <a:endParaRPr kumimoji="1" lang="ja-JP" altLang="en-US" sz="2000" b="1" dirty="0">
              <a:latin typeface="Meiryo UI" panose="020B0604030504040204" pitchFamily="50" charset="-128"/>
              <a:ea typeface="Meiryo UI" panose="020B0604030504040204" pitchFamily="50" charset="-128"/>
            </a:endParaRPr>
          </a:p>
        </p:txBody>
      </p:sp>
      <p:sp>
        <p:nvSpPr>
          <p:cNvPr id="15" name="角丸四角形 14"/>
          <p:cNvSpPr/>
          <p:nvPr/>
        </p:nvSpPr>
        <p:spPr>
          <a:xfrm>
            <a:off x="7617660" y="3737820"/>
            <a:ext cx="2088000" cy="864000"/>
          </a:xfrm>
          <a:prstGeom prst="roundRect">
            <a:avLst/>
          </a:prstGeom>
          <a:solidFill>
            <a:schemeClr val="tx2"/>
          </a:solidFill>
          <a:ln>
            <a:solidFill>
              <a:schemeClr val="tx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300"/>
              </a:spcAft>
            </a:pPr>
            <a:r>
              <a:rPr lang="ja-JP" altLang="en-US" sz="2000" b="1" dirty="0" smtClean="0">
                <a:latin typeface="Meiryo UI" panose="020B0604030504040204" pitchFamily="50" charset="-128"/>
                <a:ea typeface="Meiryo UI" panose="020B0604030504040204" pitchFamily="50" charset="-128"/>
              </a:rPr>
              <a:t>都 市 計 画 局</a:t>
            </a:r>
            <a:endParaRPr lang="en-US" altLang="ja-JP" sz="2000" b="1" dirty="0" smtClean="0">
              <a:latin typeface="Meiryo UI" panose="020B0604030504040204" pitchFamily="50" charset="-128"/>
              <a:ea typeface="Meiryo UI" panose="020B0604030504040204" pitchFamily="50" charset="-128"/>
            </a:endParaRPr>
          </a:p>
        </p:txBody>
      </p:sp>
      <p:sp>
        <p:nvSpPr>
          <p:cNvPr id="16" name="角丸四角形 15"/>
          <p:cNvSpPr/>
          <p:nvPr/>
        </p:nvSpPr>
        <p:spPr>
          <a:xfrm>
            <a:off x="7617660" y="4807660"/>
            <a:ext cx="2088000" cy="864000"/>
          </a:xfrm>
          <a:prstGeom prst="roundRect">
            <a:avLst/>
          </a:prstGeom>
          <a:solidFill>
            <a:schemeClr val="tx2"/>
          </a:solidFill>
          <a:ln>
            <a:solidFill>
              <a:schemeClr val="tx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latin typeface="Meiryo UI" panose="020B0604030504040204" pitchFamily="50" charset="-128"/>
                <a:ea typeface="Meiryo UI" panose="020B0604030504040204" pitchFamily="50" charset="-128"/>
              </a:rPr>
              <a:t>危 機 管 理 局</a:t>
            </a:r>
            <a:endParaRPr lang="en-US" altLang="ja-JP" sz="2000" b="1" dirty="0" smtClean="0">
              <a:latin typeface="Meiryo UI" panose="020B0604030504040204" pitchFamily="50" charset="-128"/>
              <a:ea typeface="Meiryo UI" panose="020B0604030504040204" pitchFamily="50" charset="-128"/>
            </a:endParaRPr>
          </a:p>
          <a:p>
            <a:pPr algn="ctr"/>
            <a:endParaRPr lang="en-US" altLang="ja-JP" sz="600" b="1" dirty="0" smtClean="0">
              <a:latin typeface="Meiryo UI" panose="020B0604030504040204" pitchFamily="50" charset="-128"/>
              <a:ea typeface="Meiryo UI" panose="020B0604030504040204" pitchFamily="50" charset="-128"/>
            </a:endParaRPr>
          </a:p>
          <a:p>
            <a:pPr algn="ctr"/>
            <a:r>
              <a:rPr lang="ja-JP" altLang="en-US" sz="2000" b="1" dirty="0" smtClean="0">
                <a:latin typeface="Meiryo UI" panose="020B0604030504040204" pitchFamily="50" charset="-128"/>
                <a:ea typeface="Meiryo UI" panose="020B0604030504040204" pitchFamily="50" charset="-128"/>
              </a:rPr>
              <a:t>消  防  庁</a:t>
            </a:r>
            <a:endParaRPr lang="en-US" altLang="ja-JP" sz="2000" b="1" dirty="0" smtClean="0">
              <a:latin typeface="Meiryo UI" panose="020B0604030504040204" pitchFamily="50" charset="-128"/>
              <a:ea typeface="Meiryo UI" panose="020B0604030504040204" pitchFamily="50" charset="-128"/>
            </a:endParaRPr>
          </a:p>
        </p:txBody>
      </p:sp>
      <p:sp>
        <p:nvSpPr>
          <p:cNvPr id="3" name="角丸四角形 2"/>
          <p:cNvSpPr/>
          <p:nvPr/>
        </p:nvSpPr>
        <p:spPr>
          <a:xfrm>
            <a:off x="128330" y="1582140"/>
            <a:ext cx="6660000" cy="936000"/>
          </a:xfrm>
          <a:prstGeom prst="roundRect">
            <a:avLst/>
          </a:prstGeom>
          <a:solidFill>
            <a:schemeClr val="bg1"/>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300"/>
              </a:spcAft>
            </a:pPr>
            <a:r>
              <a:rPr lang="en-US" altLang="ja-JP" sz="1600" b="1" dirty="0" smtClean="0">
                <a:solidFill>
                  <a:schemeClr val="tx1"/>
                </a:solidFill>
                <a:latin typeface="Meiryo UI" panose="020B0604030504040204" pitchFamily="50" charset="-128"/>
                <a:ea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rPr>
              <a:t>大阪が有する資源をフル活用した都市</a:t>
            </a:r>
            <a:r>
              <a:rPr lang="ja-JP" altLang="en-US" sz="1600" b="1" dirty="0">
                <a:solidFill>
                  <a:schemeClr val="tx1"/>
                </a:solidFill>
                <a:latin typeface="Meiryo UI" panose="020B0604030504040204" pitchFamily="50" charset="-128"/>
                <a:ea typeface="Meiryo UI" panose="020B0604030504040204" pitchFamily="50" charset="-128"/>
              </a:rPr>
              <a:t>魅力</a:t>
            </a:r>
            <a:r>
              <a:rPr lang="ja-JP" altLang="en-US" sz="1600" b="1" dirty="0" smtClean="0">
                <a:solidFill>
                  <a:schemeClr val="tx1"/>
                </a:solidFill>
                <a:latin typeface="Meiryo UI" panose="020B0604030504040204" pitchFamily="50" charset="-128"/>
                <a:ea typeface="Meiryo UI" panose="020B0604030504040204" pitchFamily="50" charset="-128"/>
              </a:rPr>
              <a:t>の強化</a:t>
            </a:r>
            <a:r>
              <a:rPr lang="en-US" altLang="ja-JP" sz="1600" b="1" dirty="0" smtClean="0">
                <a:solidFill>
                  <a:schemeClr val="tx1"/>
                </a:solidFill>
                <a:latin typeface="Meiryo UI" panose="020B0604030504040204" pitchFamily="50" charset="-128"/>
                <a:ea typeface="Meiryo UI" panose="020B0604030504040204" pitchFamily="50" charset="-128"/>
              </a:rPr>
              <a:t>】</a:t>
            </a:r>
          </a:p>
          <a:p>
            <a:pPr marL="144000" indent="-457200"/>
            <a:r>
              <a:rPr lang="ja-JP" altLang="en-US" sz="1400" dirty="0" smtClean="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観光、文化</a:t>
            </a:r>
            <a:r>
              <a:rPr lang="ja-JP" altLang="en-US" sz="1400" dirty="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スポーツなどの施策</a:t>
            </a:r>
            <a:r>
              <a:rPr lang="ja-JP" altLang="en-US" sz="1400" dirty="0">
                <a:solidFill>
                  <a:schemeClr val="tx1"/>
                </a:solidFill>
                <a:latin typeface="Meiryo UI" panose="020B0604030504040204" pitchFamily="50" charset="-128"/>
                <a:ea typeface="Meiryo UI" panose="020B0604030504040204" pitchFamily="50" charset="-128"/>
              </a:rPr>
              <a:t>が</a:t>
            </a:r>
            <a:r>
              <a:rPr lang="ja-JP" altLang="en-US" sz="1400" dirty="0" smtClean="0">
                <a:solidFill>
                  <a:schemeClr val="tx1"/>
                </a:solidFill>
                <a:latin typeface="Meiryo UI" panose="020B0604030504040204" pitchFamily="50" charset="-128"/>
                <a:ea typeface="Meiryo UI" panose="020B0604030504040204" pitchFamily="50" charset="-128"/>
              </a:rPr>
              <a:t>一元化され、より効率的・効果的なプロモーションや都市魅力創出などの施策を展開し、更なる都市魅力の向上を図る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18" name="角丸四角形 17"/>
          <p:cNvSpPr/>
          <p:nvPr/>
        </p:nvSpPr>
        <p:spPr>
          <a:xfrm>
            <a:off x="128330" y="3665820"/>
            <a:ext cx="6660000" cy="1008000"/>
          </a:xfrm>
          <a:prstGeom prst="roundRect">
            <a:avLst/>
          </a:prstGeom>
          <a:solidFill>
            <a:schemeClr val="bg1"/>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300"/>
              </a:spcAft>
            </a:pPr>
            <a:r>
              <a:rPr kumimoji="1" lang="en-US" altLang="ja-JP" sz="1600" b="1" dirty="0" smtClean="0">
                <a:solidFill>
                  <a:schemeClr val="tx1"/>
                </a:solidFill>
                <a:latin typeface="Meiryo UI" panose="020B0604030504040204" pitchFamily="50" charset="-128"/>
                <a:ea typeface="Meiryo UI" panose="020B0604030504040204" pitchFamily="50" charset="-128"/>
              </a:rPr>
              <a:t>【</a:t>
            </a:r>
            <a:r>
              <a:rPr kumimoji="1" lang="ja-JP" altLang="en-US" sz="1600" b="1" dirty="0" smtClean="0">
                <a:solidFill>
                  <a:schemeClr val="tx1"/>
                </a:solidFill>
                <a:latin typeface="Meiryo UI" panose="020B0604030504040204" pitchFamily="50" charset="-128"/>
                <a:ea typeface="Meiryo UI" panose="020B0604030504040204" pitchFamily="50" charset="-128"/>
              </a:rPr>
              <a:t>大阪の発展を支える都市拠点・交通ネットワークを形成</a:t>
            </a:r>
            <a:r>
              <a:rPr kumimoji="1" lang="en-US" altLang="ja-JP" sz="1600" b="1" dirty="0" smtClean="0">
                <a:solidFill>
                  <a:schemeClr val="tx1"/>
                </a:solidFill>
                <a:latin typeface="Meiryo UI" panose="020B0604030504040204" pitchFamily="50" charset="-128"/>
                <a:ea typeface="Meiryo UI" panose="020B0604030504040204" pitchFamily="50" charset="-128"/>
              </a:rPr>
              <a:t>】</a:t>
            </a:r>
          </a:p>
          <a:p>
            <a:pPr marL="144000" indent="-457200"/>
            <a:r>
              <a:rPr kumimoji="1" lang="ja-JP" altLang="en-US" sz="1400" dirty="0" smtClean="0">
                <a:solidFill>
                  <a:schemeClr val="tx1"/>
                </a:solidFill>
                <a:latin typeface="Meiryo UI" panose="020B0604030504040204" pitchFamily="50" charset="-128"/>
                <a:ea typeface="Meiryo UI" panose="020B0604030504040204" pitchFamily="50" charset="-128"/>
              </a:rPr>
              <a:t>・ グランドデザインの推進に加え、都市計画に関する権限を一元化することによって、大阪の顔となる都市拠点・交通ネットワークを一体的に整備し、大阪全体の都市機能の向上を統一的な戦略に基づき推進</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9" name="角丸四角形 18"/>
          <p:cNvSpPr/>
          <p:nvPr/>
        </p:nvSpPr>
        <p:spPr>
          <a:xfrm>
            <a:off x="128330" y="4771660"/>
            <a:ext cx="6660000" cy="1008000"/>
          </a:xfrm>
          <a:prstGeom prst="roundRect">
            <a:avLst/>
          </a:prstGeom>
          <a:solidFill>
            <a:schemeClr val="bg1"/>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300"/>
              </a:spcAft>
            </a:pPr>
            <a:r>
              <a:rPr kumimoji="1" lang="en-US" altLang="ja-JP" sz="1600" b="1" dirty="0" smtClean="0">
                <a:solidFill>
                  <a:schemeClr val="tx1"/>
                </a:solidFill>
                <a:latin typeface="Meiryo UI" panose="020B0604030504040204" pitchFamily="50" charset="-128"/>
                <a:ea typeface="Meiryo UI" panose="020B0604030504040204" pitchFamily="50" charset="-128"/>
              </a:rPr>
              <a:t>【</a:t>
            </a:r>
            <a:r>
              <a:rPr kumimoji="1" lang="ja-JP" altLang="en-US" sz="1600" b="1" dirty="0" smtClean="0">
                <a:solidFill>
                  <a:schemeClr val="tx1"/>
                </a:solidFill>
                <a:latin typeface="Meiryo UI" panose="020B0604030504040204" pitchFamily="50" charset="-128"/>
                <a:ea typeface="Meiryo UI" panose="020B0604030504040204" pitchFamily="50" charset="-128"/>
              </a:rPr>
              <a:t>大阪の防災力強化・消防広域化の推進</a:t>
            </a:r>
            <a:r>
              <a:rPr kumimoji="1" lang="en-US" altLang="ja-JP" sz="1600" b="1" dirty="0" smtClean="0">
                <a:solidFill>
                  <a:schemeClr val="tx1"/>
                </a:solidFill>
                <a:latin typeface="Meiryo UI" panose="020B0604030504040204" pitchFamily="50" charset="-128"/>
                <a:ea typeface="Meiryo UI" panose="020B0604030504040204" pitchFamily="50" charset="-128"/>
              </a:rPr>
              <a:t>】</a:t>
            </a:r>
          </a:p>
          <a:p>
            <a:pPr marL="144000" indent="-457200"/>
            <a:r>
              <a:rPr lang="ja-JP" altLang="en-US" sz="1400" dirty="0" smtClean="0">
                <a:solidFill>
                  <a:schemeClr val="tx1"/>
                </a:solidFill>
                <a:latin typeface="Meiryo UI" panose="020B0604030504040204" pitchFamily="50" charset="-128"/>
                <a:ea typeface="Meiryo UI" panose="020B0604030504040204" pitchFamily="50" charset="-128"/>
              </a:rPr>
              <a:t>・ 広域的</a:t>
            </a:r>
            <a:r>
              <a:rPr lang="ja-JP" altLang="en-US" sz="1400" dirty="0">
                <a:solidFill>
                  <a:schemeClr val="tx1"/>
                </a:solidFill>
                <a:latin typeface="Meiryo UI" panose="020B0604030504040204" pitchFamily="50" charset="-128"/>
                <a:ea typeface="Meiryo UI" panose="020B0604030504040204" pitchFamily="50" charset="-128"/>
              </a:rPr>
              <a:t>な視点で災害への備えに万全を期すとともに</a:t>
            </a:r>
            <a:r>
              <a:rPr lang="ja-JP" altLang="en-US" sz="1400" dirty="0" smtClean="0">
                <a:solidFill>
                  <a:schemeClr val="tx1"/>
                </a:solidFill>
                <a:latin typeface="Meiryo UI" panose="020B0604030504040204" pitchFamily="50" charset="-128"/>
                <a:ea typeface="Meiryo UI" panose="020B0604030504040204" pitchFamily="50" charset="-128"/>
              </a:rPr>
              <a:t>、大阪市</a:t>
            </a:r>
            <a:r>
              <a:rPr lang="ja-JP" altLang="en-US" sz="1400" dirty="0">
                <a:solidFill>
                  <a:schemeClr val="tx1"/>
                </a:solidFill>
                <a:latin typeface="Meiryo UI" panose="020B0604030504040204" pitchFamily="50" charset="-128"/>
                <a:ea typeface="Meiryo UI" panose="020B0604030504040204" pitchFamily="50" charset="-128"/>
              </a:rPr>
              <a:t>から移管される高度な消防機能を核に、更なる消防力の強化のため、府内消防の一元化を</a:t>
            </a:r>
            <a:r>
              <a:rPr lang="ja-JP" altLang="en-US" sz="1400" dirty="0" smtClean="0">
                <a:solidFill>
                  <a:schemeClr val="tx1"/>
                </a:solidFill>
                <a:latin typeface="Meiryo UI" panose="020B0604030504040204" pitchFamily="50" charset="-128"/>
                <a:ea typeface="Meiryo UI" panose="020B0604030504040204" pitchFamily="50" charset="-128"/>
              </a:rPr>
              <a:t>めざし、消防</a:t>
            </a:r>
            <a:r>
              <a:rPr lang="ja-JP" altLang="en-US" sz="1400" dirty="0">
                <a:solidFill>
                  <a:schemeClr val="tx1"/>
                </a:solidFill>
                <a:latin typeface="Meiryo UI" panose="020B0604030504040204" pitchFamily="50" charset="-128"/>
                <a:ea typeface="Meiryo UI" panose="020B0604030504040204" pitchFamily="50" charset="-128"/>
              </a:rPr>
              <a:t>の広域化を</a:t>
            </a:r>
            <a:r>
              <a:rPr lang="ja-JP" altLang="en-US" sz="1400" dirty="0" smtClean="0">
                <a:solidFill>
                  <a:schemeClr val="tx1"/>
                </a:solidFill>
                <a:latin typeface="Meiryo UI" panose="020B0604030504040204" pitchFamily="50" charset="-128"/>
                <a:ea typeface="Meiryo UI" panose="020B0604030504040204" pitchFamily="50" charset="-128"/>
              </a:rPr>
              <a:t>推進</a:t>
            </a:r>
            <a:endParaRPr lang="ja-JP" altLang="en-US" sz="1400" dirty="0">
              <a:solidFill>
                <a:schemeClr val="tx1"/>
              </a:solidFill>
              <a:latin typeface="Meiryo UI" panose="020B0604030504040204" pitchFamily="50" charset="-128"/>
              <a:ea typeface="Meiryo UI" panose="020B0604030504040204" pitchFamily="50" charset="-128"/>
            </a:endParaRPr>
          </a:p>
        </p:txBody>
      </p:sp>
      <p:sp>
        <p:nvSpPr>
          <p:cNvPr id="5" name="フローチャート : 抜出し 4"/>
          <p:cNvSpPr/>
          <p:nvPr/>
        </p:nvSpPr>
        <p:spPr>
          <a:xfrm rot="5400000">
            <a:off x="4881910" y="3882216"/>
            <a:ext cx="4656728" cy="575209"/>
          </a:xfrm>
          <a:prstGeom prst="flowChartExtra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6922669" y="1861548"/>
            <a:ext cx="574036" cy="4650298"/>
          </a:xfrm>
          <a:prstGeom prst="rect">
            <a:avLst/>
          </a:prstGeom>
          <a:noFill/>
          <a:ln>
            <a:noFill/>
          </a:ln>
        </p:spPr>
        <p:txBody>
          <a:bodyPr vert="eaVert" wrap="square" rtlCol="0">
            <a:noAutofit/>
          </a:bodyPr>
          <a:lstStyle/>
          <a:p>
            <a:pPr algn="ctr"/>
            <a:endParaRPr kumimoji="1" lang="en-US" altLang="ja-JP" sz="900" b="1" dirty="0" smtClean="0">
              <a:latin typeface="Meiryo UI" panose="020B0604030504040204" pitchFamily="50" charset="-128"/>
              <a:ea typeface="Meiryo UI" panose="020B0604030504040204" pitchFamily="50" charset="-128"/>
            </a:endParaRPr>
          </a:p>
          <a:p>
            <a:pPr algn="ctr"/>
            <a:r>
              <a:rPr kumimoji="1" lang="ja-JP" altLang="en-US" sz="1600" b="1" dirty="0" smtClean="0">
                <a:latin typeface="Meiryo UI" panose="020B0604030504040204" pitchFamily="50" charset="-128"/>
                <a:ea typeface="Meiryo UI" panose="020B0604030504040204" pitchFamily="50" charset="-128"/>
              </a:rPr>
              <a:t>これらの司令塔となる部局</a:t>
            </a:r>
            <a:r>
              <a:rPr lang="ja-JP" altLang="en-US" sz="1600" b="1" dirty="0" smtClean="0">
                <a:latin typeface="Meiryo UI" panose="020B0604030504040204" pitchFamily="50" charset="-128"/>
                <a:ea typeface="Meiryo UI" panose="020B0604030504040204" pitchFamily="50" charset="-128"/>
              </a:rPr>
              <a:t>を設置</a:t>
            </a:r>
            <a:endParaRPr kumimoji="1" lang="en-US" altLang="ja-JP" sz="1600" b="1" dirty="0" smtClean="0">
              <a:latin typeface="Meiryo UI" panose="020B0604030504040204" pitchFamily="50" charset="-128"/>
              <a:ea typeface="Meiryo UI" panose="020B0604030504040204" pitchFamily="50" charset="-128"/>
            </a:endParaRPr>
          </a:p>
        </p:txBody>
      </p:sp>
      <p:sp>
        <p:nvSpPr>
          <p:cNvPr id="13" name="角丸四角形 12"/>
          <p:cNvSpPr/>
          <p:nvPr/>
        </p:nvSpPr>
        <p:spPr>
          <a:xfrm>
            <a:off x="7617660" y="2662637"/>
            <a:ext cx="2088000" cy="864000"/>
          </a:xfrm>
          <a:prstGeom prst="roundRect">
            <a:avLst/>
          </a:prstGeom>
          <a:solidFill>
            <a:schemeClr val="tx2"/>
          </a:solidFill>
          <a:ln>
            <a:solidFill>
              <a:schemeClr val="tx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latin typeface="Meiryo UI" panose="020B0604030504040204" pitchFamily="50" charset="-128"/>
                <a:ea typeface="Meiryo UI" panose="020B0604030504040204" pitchFamily="50" charset="-128"/>
              </a:rPr>
              <a:t>経 済 労 働 局</a:t>
            </a:r>
            <a:endParaRPr kumimoji="1" lang="en-US" altLang="ja-JP" sz="2000" b="1" dirty="0" smtClean="0">
              <a:latin typeface="Meiryo UI" panose="020B0604030504040204" pitchFamily="50" charset="-128"/>
              <a:ea typeface="Meiryo UI" panose="020B0604030504040204" pitchFamily="50" charset="-128"/>
            </a:endParaRPr>
          </a:p>
        </p:txBody>
      </p:sp>
      <p:sp>
        <p:nvSpPr>
          <p:cNvPr id="14" name="角丸四角形 13"/>
          <p:cNvSpPr/>
          <p:nvPr/>
        </p:nvSpPr>
        <p:spPr>
          <a:xfrm>
            <a:off x="128980" y="2626637"/>
            <a:ext cx="6660000" cy="936000"/>
          </a:xfrm>
          <a:prstGeom prst="roundRect">
            <a:avLst/>
          </a:prstGeom>
          <a:solidFill>
            <a:schemeClr val="bg1"/>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300"/>
              </a:spcAft>
            </a:pPr>
            <a:r>
              <a:rPr kumimoji="1" lang="en-US" altLang="ja-JP" sz="1600" b="1" dirty="0" smtClean="0">
                <a:solidFill>
                  <a:sysClr val="windowText" lastClr="000000"/>
                </a:solidFill>
                <a:latin typeface="Meiryo UI" panose="020B0604030504040204" pitchFamily="50" charset="-128"/>
                <a:ea typeface="Meiryo UI" panose="020B0604030504040204" pitchFamily="50" charset="-128"/>
              </a:rPr>
              <a:t>【</a:t>
            </a:r>
            <a:r>
              <a:rPr kumimoji="1" lang="ja-JP" altLang="en-US" sz="1600" b="1" dirty="0" smtClean="0">
                <a:solidFill>
                  <a:sysClr val="windowText" lastClr="000000"/>
                </a:solidFill>
                <a:latin typeface="Meiryo UI" panose="020B0604030504040204" pitchFamily="50" charset="-128"/>
                <a:ea typeface="Meiryo UI" panose="020B0604030504040204" pitchFamily="50" charset="-128"/>
              </a:rPr>
              <a:t>産業振興や雇用・人材育成政策を推進</a:t>
            </a:r>
            <a:r>
              <a:rPr kumimoji="1" lang="en-US" altLang="ja-JP" sz="1600" b="1" dirty="0" smtClean="0">
                <a:solidFill>
                  <a:sysClr val="windowText" lastClr="000000"/>
                </a:solidFill>
                <a:latin typeface="Meiryo UI" panose="020B0604030504040204" pitchFamily="50" charset="-128"/>
                <a:ea typeface="Meiryo UI" panose="020B0604030504040204" pitchFamily="50" charset="-128"/>
              </a:rPr>
              <a:t>】</a:t>
            </a:r>
          </a:p>
          <a:p>
            <a:pPr marL="144000" indent="-457200"/>
            <a:r>
              <a:rPr kumimoji="1" lang="ja-JP" altLang="en-US" sz="1400" dirty="0" smtClean="0">
                <a:solidFill>
                  <a:sysClr val="windowText" lastClr="000000"/>
                </a:solidFill>
                <a:latin typeface="Meiryo UI" panose="020B0604030504040204" pitchFamily="50" charset="-128"/>
                <a:ea typeface="Meiryo UI" panose="020B0604030504040204" pitchFamily="50" charset="-128"/>
              </a:rPr>
              <a:t>・ 成長分野の産業振興や企業立地促進、産業人材育成など、経済成長に係る機能が一元化され、より迅速、強力かつ効果的に政策</a:t>
            </a:r>
            <a:r>
              <a:rPr lang="ja-JP" altLang="en-US" sz="1400" dirty="0">
                <a:solidFill>
                  <a:sysClr val="windowText" lastClr="000000"/>
                </a:solidFill>
                <a:latin typeface="Meiryo UI" panose="020B0604030504040204" pitchFamily="50" charset="-128"/>
                <a:ea typeface="Meiryo UI" panose="020B0604030504040204" pitchFamily="50" charset="-128"/>
              </a:rPr>
              <a:t>を</a:t>
            </a:r>
            <a:r>
              <a:rPr lang="ja-JP" altLang="en-US" sz="1400" dirty="0" smtClean="0">
                <a:solidFill>
                  <a:sysClr val="windowText" lastClr="000000"/>
                </a:solidFill>
                <a:latin typeface="Meiryo UI" panose="020B0604030504040204" pitchFamily="50" charset="-128"/>
                <a:ea typeface="Meiryo UI" panose="020B0604030504040204" pitchFamily="50" charset="-128"/>
              </a:rPr>
              <a:t>推進</a:t>
            </a:r>
            <a:endParaRPr kumimoji="1" lang="ja-JP" altLang="en-US" sz="1400" dirty="0">
              <a:solidFill>
                <a:sysClr val="windowText" lastClr="000000"/>
              </a:solidFill>
              <a:latin typeface="Meiryo UI" panose="020B0604030504040204" pitchFamily="50" charset="-128"/>
              <a:ea typeface="Meiryo UI" panose="020B0604030504040204" pitchFamily="50" charset="-128"/>
            </a:endParaRPr>
          </a:p>
        </p:txBody>
      </p:sp>
      <p:sp>
        <p:nvSpPr>
          <p:cNvPr id="17" name="正方形/長方形 16"/>
          <p:cNvSpPr/>
          <p:nvPr/>
        </p:nvSpPr>
        <p:spPr>
          <a:xfrm>
            <a:off x="0" y="-6272"/>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charset="-128"/>
                <a:ea typeface="Meiryo UI"/>
                <a:cs typeface="Meiryo UI"/>
              </a:rPr>
              <a:t>４　広域機能一元化</a:t>
            </a:r>
            <a:r>
              <a:rPr lang="ja-JP" altLang="en-US" sz="2000" b="1" dirty="0">
                <a:solidFill>
                  <a:srgbClr val="000000"/>
                </a:solidFill>
                <a:latin typeface="ＭＳ Ｐゴシック" charset="-128"/>
                <a:ea typeface="Meiryo UI"/>
                <a:cs typeface="Meiryo UI"/>
              </a:rPr>
              <a:t>後の</a:t>
            </a:r>
            <a:r>
              <a:rPr lang="ja-JP" altLang="en-US" sz="2000" b="1" dirty="0" smtClean="0">
                <a:solidFill>
                  <a:srgbClr val="000000"/>
                </a:solidFill>
                <a:latin typeface="ＭＳ Ｐゴシック" charset="-128"/>
                <a:ea typeface="Meiryo UI"/>
                <a:cs typeface="Meiryo UI"/>
              </a:rPr>
              <a:t>組織</a:t>
            </a:r>
            <a:r>
              <a:rPr lang="ja-JP" altLang="en-US" sz="2000" b="1" dirty="0">
                <a:solidFill>
                  <a:srgbClr val="000000"/>
                </a:solidFill>
                <a:latin typeface="ＭＳ Ｐゴシック" charset="-128"/>
                <a:ea typeface="Meiryo UI"/>
                <a:cs typeface="Meiryo UI"/>
              </a:rPr>
              <a:t>体制のポイント</a:t>
            </a:r>
            <a:endParaRPr lang="en-US" altLang="ja-JP" sz="2000" b="1" dirty="0">
              <a:solidFill>
                <a:srgbClr val="000000"/>
              </a:solidFill>
              <a:latin typeface="ＭＳ Ｐゴシック" charset="-128"/>
              <a:ea typeface="Meiryo UI"/>
              <a:cs typeface="Meiryo UI"/>
            </a:endParaRPr>
          </a:p>
        </p:txBody>
      </p:sp>
      <p:sp>
        <p:nvSpPr>
          <p:cNvPr id="24" name="角丸四角形 23"/>
          <p:cNvSpPr/>
          <p:nvPr/>
        </p:nvSpPr>
        <p:spPr>
          <a:xfrm>
            <a:off x="183000" y="544506"/>
            <a:ext cx="9540000" cy="938755"/>
          </a:xfrm>
          <a:prstGeom prst="roundRect">
            <a:avLst>
              <a:gd name="adj" fmla="val 0"/>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dirty="0" smtClean="0">
                <a:solidFill>
                  <a:schemeClr val="tx1"/>
                </a:solidFill>
                <a:latin typeface="Meiryo UI" panose="020B0604030504040204" pitchFamily="50" charset="-128"/>
                <a:ea typeface="Meiryo UI" panose="020B0604030504040204" pitchFamily="50" charset="-128"/>
              </a:rPr>
              <a:t>◆ 大阪の成長にかかる推進力をさらに向上すべく知事のトップマネジメント機能を強化</a:t>
            </a:r>
            <a:endParaRPr lang="en-US" altLang="ja-JP" sz="1400" dirty="0" smtClean="0">
              <a:solidFill>
                <a:schemeClr val="tx1"/>
              </a:solidFill>
              <a:latin typeface="Meiryo UI" panose="020B0604030504040204" pitchFamily="50" charset="-128"/>
              <a:ea typeface="Meiryo UI" panose="020B0604030504040204" pitchFamily="50" charset="-128"/>
            </a:endParaRPr>
          </a:p>
          <a:p>
            <a:pPr>
              <a:spcBef>
                <a:spcPts val="600"/>
              </a:spcBef>
            </a:pP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広域機能一元化によって強力に推進していく各分野において</a:t>
            </a:r>
            <a:r>
              <a:rPr lang="ja-JP" altLang="en-US" sz="1400" dirty="0" smtClean="0">
                <a:solidFill>
                  <a:schemeClr val="tx1"/>
                </a:solidFill>
                <a:latin typeface="Meiryo UI" panose="020B0604030504040204" pitchFamily="50" charset="-128"/>
                <a:ea typeface="Meiryo UI" panose="020B0604030504040204" pitchFamily="50" charset="-128"/>
              </a:rPr>
              <a:t>、ソフト</a:t>
            </a:r>
            <a:r>
              <a:rPr lang="ja-JP" altLang="en-US" sz="1400" dirty="0">
                <a:solidFill>
                  <a:schemeClr val="tx1"/>
                </a:solidFill>
                <a:latin typeface="Meiryo UI" panose="020B0604030504040204" pitchFamily="50" charset="-128"/>
                <a:ea typeface="Meiryo UI" panose="020B0604030504040204" pitchFamily="50" charset="-128"/>
              </a:rPr>
              <a:t>・ハードの両面で、戦略的かつ効果的な政策展開を</a:t>
            </a:r>
            <a:r>
              <a:rPr lang="ja-JP" altLang="en-US" sz="1400" dirty="0" smtClean="0">
                <a:solidFill>
                  <a:schemeClr val="tx1"/>
                </a:solidFill>
                <a:latin typeface="Meiryo UI" panose="020B0604030504040204" pitchFamily="50" charset="-128"/>
                <a:ea typeface="Meiryo UI" panose="020B0604030504040204" pitchFamily="50" charset="-128"/>
              </a:rPr>
              <a:t>実現</a:t>
            </a:r>
            <a:endParaRPr lang="en-US" altLang="ja-JP" sz="1400" dirty="0" smtClean="0">
              <a:solidFill>
                <a:schemeClr val="tx1"/>
              </a:solidFill>
              <a:latin typeface="Meiryo UI" panose="020B0604030504040204" pitchFamily="50" charset="-128"/>
              <a:ea typeface="Meiryo UI" panose="020B0604030504040204" pitchFamily="50" charset="-128"/>
            </a:endParaRPr>
          </a:p>
          <a:p>
            <a:pPr>
              <a:spcBef>
                <a:spcPts val="600"/>
              </a:spcBef>
            </a:pP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各部局が大阪の司令塔と</a:t>
            </a:r>
            <a:r>
              <a:rPr lang="ja-JP" altLang="en-US" sz="1400" dirty="0" smtClean="0">
                <a:solidFill>
                  <a:schemeClr val="tx1"/>
                </a:solidFill>
                <a:latin typeface="Meiryo UI" panose="020B0604030504040204" pitchFamily="50" charset="-128"/>
                <a:ea typeface="Meiryo UI" panose="020B0604030504040204" pitchFamily="50" charset="-128"/>
              </a:rPr>
              <a:t>しての機能を最大限発揮し、かつその効果を相乗的に高めることができる組織を構築</a:t>
            </a:r>
            <a:endParaRPr lang="en-US" altLang="ja-JP" sz="400" dirty="0" smtClean="0">
              <a:solidFill>
                <a:schemeClr val="tx1"/>
              </a:solidFill>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9617960" y="6604610"/>
            <a:ext cx="288040" cy="253916"/>
          </a:xfrm>
          <a:prstGeom prst="rect">
            <a:avLst/>
          </a:prstGeom>
          <a:noFill/>
        </p:spPr>
        <p:txBody>
          <a:bodyPr wrap="square" rtlCol="0">
            <a:spAutoFit/>
          </a:bodyPr>
          <a:lstStyle/>
          <a:p>
            <a:pPr algn="r"/>
            <a:r>
              <a:rPr kumimoji="1" lang="en-US" altLang="ja-JP" sz="1050" b="1" dirty="0" smtClean="0">
                <a:latin typeface="Meiryo UI" panose="020B0604030504040204" pitchFamily="50" charset="-128"/>
                <a:ea typeface="Meiryo UI" panose="020B0604030504040204" pitchFamily="50" charset="-128"/>
              </a:rPr>
              <a:t>4</a:t>
            </a:r>
            <a:endParaRPr kumimoji="1" lang="ja-JP" altLang="en-US" sz="1050" b="1" dirty="0">
              <a:latin typeface="Meiryo UI" panose="020B0604030504040204" pitchFamily="50" charset="-128"/>
              <a:ea typeface="Meiryo UI" panose="020B0604030504040204" pitchFamily="50" charset="-128"/>
            </a:endParaRPr>
          </a:p>
        </p:txBody>
      </p:sp>
      <p:sp>
        <p:nvSpPr>
          <p:cNvPr id="25" name="角丸四角形 24"/>
          <p:cNvSpPr/>
          <p:nvPr/>
        </p:nvSpPr>
        <p:spPr>
          <a:xfrm>
            <a:off x="7617660" y="5907460"/>
            <a:ext cx="2088000" cy="864000"/>
          </a:xfrm>
          <a:prstGeom prst="roundRect">
            <a:avLst/>
          </a:prstGeom>
          <a:solidFill>
            <a:schemeClr val="tx2"/>
          </a:solidFill>
          <a:ln>
            <a:solidFill>
              <a:schemeClr val="tx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ja-JP" altLang="en-US" sz="2000" b="1" dirty="0" smtClean="0">
                <a:latin typeface="Meiryo UI" panose="020B0604030504040204" pitchFamily="50" charset="-128"/>
                <a:ea typeface="Meiryo UI" panose="020B0604030504040204" pitchFamily="50" charset="-128"/>
              </a:rPr>
              <a:t>水  道  局</a:t>
            </a:r>
            <a:endParaRPr lang="en-US" altLang="ja-JP" sz="2000" b="1" dirty="0" smtClean="0">
              <a:latin typeface="Meiryo UI" panose="020B0604030504040204" pitchFamily="50" charset="-128"/>
              <a:ea typeface="Meiryo UI" panose="020B0604030504040204" pitchFamily="50" charset="-128"/>
            </a:endParaRPr>
          </a:p>
        </p:txBody>
      </p:sp>
      <p:sp>
        <p:nvSpPr>
          <p:cNvPr id="26" name="角丸四角形 25"/>
          <p:cNvSpPr/>
          <p:nvPr/>
        </p:nvSpPr>
        <p:spPr>
          <a:xfrm>
            <a:off x="128330" y="5871460"/>
            <a:ext cx="6660000" cy="936000"/>
          </a:xfrm>
          <a:prstGeom prst="roundRect">
            <a:avLst/>
          </a:prstGeom>
          <a:solidFill>
            <a:schemeClr val="bg1"/>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300"/>
              </a:spcAft>
            </a:pPr>
            <a:r>
              <a:rPr kumimoji="1" lang="en-US" altLang="ja-JP" sz="1600" b="1" dirty="0" smtClean="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府域</a:t>
            </a:r>
            <a:r>
              <a:rPr lang="ja-JP" altLang="en-US" sz="1600" b="1" dirty="0" smtClean="0">
                <a:solidFill>
                  <a:schemeClr val="tx1"/>
                </a:solidFill>
                <a:latin typeface="Meiryo UI" panose="020B0604030504040204" pitchFamily="50" charset="-128"/>
                <a:ea typeface="Meiryo UI" panose="020B0604030504040204" pitchFamily="50" charset="-128"/>
              </a:rPr>
              <a:t>一水道に向けた取組強化</a:t>
            </a:r>
            <a:r>
              <a:rPr kumimoji="1" lang="en-US" altLang="ja-JP" sz="1600" b="1" dirty="0" smtClean="0">
                <a:solidFill>
                  <a:schemeClr val="tx1"/>
                </a:solidFill>
                <a:latin typeface="Meiryo UI" panose="020B0604030504040204" pitchFamily="50" charset="-128"/>
                <a:ea typeface="Meiryo UI" panose="020B0604030504040204" pitchFamily="50" charset="-128"/>
              </a:rPr>
              <a:t>】</a:t>
            </a:r>
          </a:p>
          <a:p>
            <a:pPr marL="144000" indent="-457200"/>
            <a:r>
              <a:rPr lang="ja-JP" altLang="en-US" sz="1400" dirty="0" smtClean="0">
                <a:solidFill>
                  <a:schemeClr val="tx1"/>
                </a:solidFill>
                <a:latin typeface="Meiryo UI" panose="020B0604030504040204" pitchFamily="50" charset="-128"/>
                <a:ea typeface="Meiryo UI" panose="020B0604030504040204" pitchFamily="50" charset="-128"/>
              </a:rPr>
              <a:t>・ 府域一</a:t>
            </a:r>
            <a:r>
              <a:rPr lang="ja-JP" altLang="en-US" sz="1400" dirty="0">
                <a:solidFill>
                  <a:schemeClr val="tx1"/>
                </a:solidFill>
                <a:latin typeface="Meiryo UI" panose="020B0604030504040204" pitchFamily="50" charset="-128"/>
                <a:ea typeface="Meiryo UI" panose="020B0604030504040204" pitchFamily="50" charset="-128"/>
              </a:rPr>
              <a:t>水道をめざし、大阪市水道事業が培ってきた大規模事業体として</a:t>
            </a:r>
            <a:r>
              <a:rPr lang="ja-JP" altLang="en-US" sz="1400" dirty="0" smtClean="0">
                <a:solidFill>
                  <a:schemeClr val="tx1"/>
                </a:solidFill>
                <a:latin typeface="Meiryo UI" panose="020B0604030504040204" pitchFamily="50" charset="-128"/>
                <a:ea typeface="Meiryo UI" panose="020B0604030504040204" pitchFamily="50" charset="-128"/>
              </a:rPr>
              <a:t>のノウハウ</a:t>
            </a:r>
            <a:r>
              <a:rPr lang="ja-JP" altLang="en-US" sz="1400" dirty="0">
                <a:solidFill>
                  <a:schemeClr val="tx1"/>
                </a:solidFill>
                <a:latin typeface="Meiryo UI" panose="020B0604030504040204" pitchFamily="50" charset="-128"/>
                <a:ea typeface="Meiryo UI" panose="020B0604030504040204" pitchFamily="50" charset="-128"/>
              </a:rPr>
              <a:t>等</a:t>
            </a:r>
            <a:r>
              <a:rPr lang="ja-JP" altLang="en-US" sz="1400" dirty="0" smtClean="0">
                <a:solidFill>
                  <a:schemeClr val="tx1"/>
                </a:solidFill>
                <a:latin typeface="Meiryo UI" panose="020B0604030504040204" pitchFamily="50" charset="-128"/>
                <a:ea typeface="Meiryo UI" panose="020B0604030504040204" pitchFamily="50" charset="-128"/>
              </a:rPr>
              <a:t>を活用</a:t>
            </a:r>
            <a:r>
              <a:rPr lang="ja-JP" altLang="en-US" sz="1400" dirty="0">
                <a:solidFill>
                  <a:schemeClr val="tx1"/>
                </a:solidFill>
                <a:latin typeface="Meiryo UI" panose="020B0604030504040204" pitchFamily="50" charset="-128"/>
                <a:ea typeface="Meiryo UI" panose="020B0604030504040204" pitchFamily="50" charset="-128"/>
              </a:rPr>
              <a:t>することで、持続可能な水道事業を構築</a:t>
            </a:r>
          </a:p>
        </p:txBody>
      </p:sp>
    </p:spTree>
    <p:extLst>
      <p:ext uri="{BB962C8B-B14F-4D97-AF65-F5344CB8AC3E}">
        <p14:creationId xmlns:p14="http://schemas.microsoft.com/office/powerpoint/2010/main" val="11169142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9" name="表 108"/>
          <p:cNvGraphicFramePr>
            <a:graphicFrameLocks noGrp="1"/>
          </p:cNvGraphicFramePr>
          <p:nvPr>
            <p:extLst>
              <p:ext uri="{D42A27DB-BD31-4B8C-83A1-F6EECF244321}">
                <p14:modId xmlns:p14="http://schemas.microsoft.com/office/powerpoint/2010/main" val="974910854"/>
              </p:ext>
            </p:extLst>
          </p:nvPr>
        </p:nvGraphicFramePr>
        <p:xfrm>
          <a:off x="6518218" y="5994819"/>
          <a:ext cx="377198" cy="367200"/>
        </p:xfrm>
        <a:graphic>
          <a:graphicData uri="http://schemas.openxmlformats.org/drawingml/2006/table">
            <a:tbl>
              <a:tblPr firstRow="1" bandRow="1">
                <a:tableStyleId>{5C22544A-7EE6-4342-B048-85BDC9FD1C3A}</a:tableStyleId>
              </a:tblPr>
              <a:tblGrid>
                <a:gridCol w="377198">
                  <a:extLst>
                    <a:ext uri="{9D8B030D-6E8A-4147-A177-3AD203B41FA5}">
                      <a16:colId xmlns:a16="http://schemas.microsoft.com/office/drawing/2014/main" val="20000"/>
                    </a:ext>
                  </a:extLst>
                </a:gridCol>
              </a:tblGrid>
              <a:tr h="367200">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50</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2" name="表 61"/>
          <p:cNvGraphicFramePr>
            <a:graphicFrameLocks noGrp="1"/>
          </p:cNvGraphicFramePr>
          <p:nvPr>
            <p:extLst>
              <p:ext uri="{D42A27DB-BD31-4B8C-83A1-F6EECF244321}">
                <p14:modId xmlns:p14="http://schemas.microsoft.com/office/powerpoint/2010/main" val="508697845"/>
              </p:ext>
            </p:extLst>
          </p:nvPr>
        </p:nvGraphicFramePr>
        <p:xfrm>
          <a:off x="2067230" y="1561713"/>
          <a:ext cx="2736000" cy="4718880"/>
        </p:xfrm>
        <a:graphic>
          <a:graphicData uri="http://schemas.openxmlformats.org/drawingml/2006/table">
            <a:tbl>
              <a:tblPr firstRow="1" bandRow="1">
                <a:tableStyleId>{69CF1AB2-1976-4502-BF36-3FF5EA218861}</a:tableStyleId>
              </a:tblPr>
              <a:tblGrid>
                <a:gridCol w="2160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tblGrid>
              <a:tr h="378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危機管理</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50</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96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特別区との連携、</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大阪府・特別区協議会</a:t>
                      </a:r>
                      <a:r>
                        <a:rPr kumimoji="1" lang="en-US" altLang="ja-JP" sz="1050" b="0" dirty="0" smtClean="0">
                          <a:solidFill>
                            <a:schemeClr val="tx1"/>
                          </a:solidFill>
                          <a:latin typeface="Meiryo UI" panose="020B0604030504040204" pitchFamily="50" charset="-128"/>
                          <a:ea typeface="Meiryo UI" panose="020B0604030504040204" pitchFamily="50" charset="-128"/>
                        </a:rPr>
                        <a:t>(</a:t>
                      </a:r>
                      <a:r>
                        <a:rPr kumimoji="1" lang="ja-JP" altLang="en-US" sz="1050" b="0" dirty="0" smtClean="0">
                          <a:solidFill>
                            <a:schemeClr val="tx1"/>
                          </a:solidFill>
                          <a:latin typeface="Meiryo UI" panose="020B0604030504040204" pitchFamily="50" charset="-128"/>
                          <a:ea typeface="Meiryo UI" panose="020B0604030504040204" pitchFamily="50" charset="-128"/>
                        </a:rPr>
                        <a:t>仮称</a:t>
                      </a:r>
                      <a:r>
                        <a:rPr kumimoji="1" lang="en-US" altLang="ja-JP" sz="1050" b="0" dirty="0" smtClean="0">
                          <a:solidFill>
                            <a:schemeClr val="tx1"/>
                          </a:solidFill>
                          <a:latin typeface="Meiryo UI" panose="020B0604030504040204" pitchFamily="50" charset="-128"/>
                          <a:ea typeface="Meiryo UI" panose="020B0604030504040204" pitchFamily="50" charset="-128"/>
                        </a:rPr>
                        <a:t>)</a:t>
                      </a:r>
                      <a:endParaRPr kumimoji="1" lang="ja-JP" altLang="en-US" sz="105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50</a:t>
                      </a:r>
                      <a:endParaRPr kumimoji="1" lang="ja-JP" altLang="en-US" sz="105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78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成長戦略、府政の総合企画、</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副首都化、万博</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150</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78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法務、人事、市町村</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400</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7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Meiryo UI" panose="020B0604030504040204" pitchFamily="50" charset="-128"/>
                          <a:ea typeface="Meiryo UI" panose="020B0604030504040204" pitchFamily="50" charset="-128"/>
                        </a:rPr>
                        <a:t>予算、税務、公民連携</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1,450</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360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スマートシティ、ＩＣＴ、業務改革</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50</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1"/>
                  </a:ext>
                </a:extLst>
              </a:tr>
              <a:tr h="396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人権、男女共同参画、大学、</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広報・広聴、治安、青少年</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200</a:t>
                      </a:r>
                      <a:endParaRPr kumimoji="1" lang="ja-JP" altLang="en-US" sz="105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396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観光、文化・スポーツ振興、</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博物館、動物園</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200</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378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ＩＲ推進</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50</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378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地域福祉、</a:t>
                      </a:r>
                      <a:r>
                        <a:rPr kumimoji="1" lang="ja-JP" altLang="en-US" sz="1050" b="0" dirty="0" err="1" smtClean="0">
                          <a:solidFill>
                            <a:schemeClr val="tx1"/>
                          </a:solidFill>
                          <a:latin typeface="Meiryo UI" panose="020B0604030504040204" pitchFamily="50" charset="-128"/>
                          <a:ea typeface="Meiryo UI" panose="020B0604030504040204" pitchFamily="50" charset="-128"/>
                        </a:rPr>
                        <a:t>障がい</a:t>
                      </a:r>
                      <a:r>
                        <a:rPr kumimoji="1" lang="ja-JP" altLang="en-US" sz="1050" b="0" dirty="0" smtClean="0">
                          <a:solidFill>
                            <a:schemeClr val="tx1"/>
                          </a:solidFill>
                          <a:latin typeface="Meiryo UI" panose="020B0604030504040204" pitchFamily="50" charset="-128"/>
                          <a:ea typeface="Meiryo UI" panose="020B0604030504040204" pitchFamily="50" charset="-128"/>
                        </a:rPr>
                        <a:t>者、高齢者、</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子ども</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1,050</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378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医療、健康づくり、公衆衛生</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1,050</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378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産業振興、企業支援、</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雇用・人材育成</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550</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bl>
          </a:graphicData>
        </a:graphic>
      </p:graphicFrame>
      <p:sp>
        <p:nvSpPr>
          <p:cNvPr id="82" name="Text Box 111"/>
          <p:cNvSpPr txBox="1">
            <a:spLocks noChangeArrowheads="1"/>
          </p:cNvSpPr>
          <p:nvPr/>
        </p:nvSpPr>
        <p:spPr bwMode="auto">
          <a:xfrm>
            <a:off x="272350" y="2004118"/>
            <a:ext cx="1728000" cy="307777"/>
          </a:xfrm>
          <a:prstGeom prst="rect">
            <a:avLst/>
          </a:prstGeom>
          <a:solidFill>
            <a:schemeClr val="tx1"/>
          </a:solidFill>
          <a:ln w="9525">
            <a:solidFill>
              <a:schemeClr val="tx1">
                <a:lumMod val="75000"/>
                <a:lumOff val="25000"/>
              </a:schemeClr>
            </a:solidFill>
            <a:miter lim="800000"/>
            <a:headEnd/>
            <a:tailEnd/>
          </a:ln>
        </p:spPr>
        <p:txBody>
          <a:bodyPr wrap="square">
            <a:spAutoFit/>
          </a:bodyPr>
          <a:lstStyle/>
          <a:p>
            <a:pPr algn="dist"/>
            <a:r>
              <a:rPr lang="ja-JP" altLang="en-US" sz="1400" b="1" dirty="0" smtClean="0">
                <a:solidFill>
                  <a:schemeClr val="bg1"/>
                </a:solidFill>
                <a:latin typeface="Meiryo UI" pitchFamily="50" charset="-128"/>
                <a:ea typeface="Meiryo UI" pitchFamily="50" charset="-128"/>
                <a:cs typeface="Meiryo UI" pitchFamily="50" charset="-128"/>
              </a:rPr>
              <a:t>特別区連携局</a:t>
            </a:r>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83" name="Text Box 111"/>
          <p:cNvSpPr txBox="1">
            <a:spLocks noChangeArrowheads="1"/>
          </p:cNvSpPr>
          <p:nvPr/>
        </p:nvSpPr>
        <p:spPr bwMode="auto">
          <a:xfrm>
            <a:off x="272672" y="1616831"/>
            <a:ext cx="1728000" cy="307777"/>
          </a:xfrm>
          <a:prstGeom prst="rect">
            <a:avLst/>
          </a:prstGeom>
          <a:solidFill>
            <a:schemeClr val="tx1"/>
          </a:solidFill>
          <a:ln w="9525">
            <a:solidFill>
              <a:schemeClr val="tx1"/>
            </a:solidFill>
            <a:miter lim="800000"/>
            <a:headEnd/>
            <a:tailEnd/>
          </a:ln>
        </p:spPr>
        <p:txBody>
          <a:bodyPr>
            <a:spAutoFit/>
          </a:bodyPr>
          <a:lstStyle/>
          <a:p>
            <a:pPr algn="dist"/>
            <a:r>
              <a:rPr lang="ja-JP" altLang="en-US" sz="1400" b="1" dirty="0">
                <a:solidFill>
                  <a:schemeClr val="bg1"/>
                </a:solidFill>
                <a:latin typeface="Meiryo UI" pitchFamily="50" charset="-128"/>
                <a:ea typeface="Meiryo UI" pitchFamily="50" charset="-128"/>
                <a:cs typeface="Meiryo UI" pitchFamily="50" charset="-128"/>
              </a:rPr>
              <a:t>危機管理局</a:t>
            </a:r>
          </a:p>
        </p:txBody>
      </p:sp>
      <p:sp>
        <p:nvSpPr>
          <p:cNvPr id="85" name="Text Box 111"/>
          <p:cNvSpPr txBox="1">
            <a:spLocks noChangeArrowheads="1"/>
          </p:cNvSpPr>
          <p:nvPr/>
        </p:nvSpPr>
        <p:spPr bwMode="auto">
          <a:xfrm>
            <a:off x="272350" y="2778696"/>
            <a:ext cx="1728000" cy="307777"/>
          </a:xfrm>
          <a:prstGeom prst="rect">
            <a:avLst/>
          </a:prstGeom>
          <a:solidFill>
            <a:schemeClr val="bg1"/>
          </a:solidFill>
          <a:ln w="9525">
            <a:solidFill>
              <a:schemeClr val="tx1"/>
            </a:solidFill>
            <a:miter lim="800000"/>
            <a:headEnd/>
            <a:tailEnd/>
          </a:ln>
        </p:spPr>
        <p:txBody>
          <a:bodyPr>
            <a:spAutoFit/>
          </a:bodyPr>
          <a:lstStyle/>
          <a:p>
            <a:pPr algn="dist"/>
            <a:r>
              <a:rPr lang="ja-JP" altLang="en-US" sz="1400" dirty="0" smtClean="0">
                <a:latin typeface="Meiryo UI" pitchFamily="50" charset="-128"/>
                <a:ea typeface="Meiryo UI" pitchFamily="50" charset="-128"/>
                <a:cs typeface="Meiryo UI" pitchFamily="50" charset="-128"/>
              </a:rPr>
              <a:t>総務局</a:t>
            </a:r>
            <a:endParaRPr lang="ja-JP" altLang="en-US" sz="1400" dirty="0">
              <a:latin typeface="Meiryo UI" pitchFamily="50" charset="-128"/>
              <a:ea typeface="Meiryo UI" pitchFamily="50" charset="-128"/>
              <a:cs typeface="Meiryo UI" pitchFamily="50" charset="-128"/>
            </a:endParaRPr>
          </a:p>
        </p:txBody>
      </p:sp>
      <p:sp>
        <p:nvSpPr>
          <p:cNvPr id="86" name="Text Box 111"/>
          <p:cNvSpPr txBox="1">
            <a:spLocks noChangeArrowheads="1"/>
          </p:cNvSpPr>
          <p:nvPr/>
        </p:nvSpPr>
        <p:spPr bwMode="auto">
          <a:xfrm>
            <a:off x="272854" y="3165985"/>
            <a:ext cx="1728000" cy="307777"/>
          </a:xfrm>
          <a:prstGeom prst="rect">
            <a:avLst/>
          </a:prstGeom>
          <a:solidFill>
            <a:schemeClr val="bg1"/>
          </a:solidFill>
          <a:ln w="9525">
            <a:solidFill>
              <a:schemeClr val="tx1"/>
            </a:solidFill>
            <a:miter lim="800000"/>
            <a:headEnd/>
            <a:tailEnd/>
          </a:ln>
        </p:spPr>
        <p:txBody>
          <a:bodyPr>
            <a:spAutoFit/>
          </a:bodyPr>
          <a:lstStyle/>
          <a:p>
            <a:pPr algn="dist"/>
            <a:r>
              <a:rPr lang="ja-JP" altLang="en-US" sz="1400" dirty="0" smtClean="0">
                <a:latin typeface="Meiryo UI" pitchFamily="50" charset="-128"/>
                <a:ea typeface="Meiryo UI" pitchFamily="50" charset="-128"/>
                <a:cs typeface="Meiryo UI" pitchFamily="50" charset="-128"/>
              </a:rPr>
              <a:t>財務局</a:t>
            </a:r>
            <a:endParaRPr lang="ja-JP" altLang="en-US" sz="1400" dirty="0">
              <a:latin typeface="Meiryo UI" pitchFamily="50" charset="-128"/>
              <a:ea typeface="Meiryo UI" pitchFamily="50" charset="-128"/>
              <a:cs typeface="Meiryo UI" pitchFamily="50" charset="-128"/>
            </a:endParaRPr>
          </a:p>
        </p:txBody>
      </p:sp>
      <p:sp>
        <p:nvSpPr>
          <p:cNvPr id="87" name="Text Box 111"/>
          <p:cNvSpPr txBox="1">
            <a:spLocks noChangeArrowheads="1"/>
          </p:cNvSpPr>
          <p:nvPr/>
        </p:nvSpPr>
        <p:spPr bwMode="auto">
          <a:xfrm>
            <a:off x="272854" y="3925174"/>
            <a:ext cx="1728000" cy="307777"/>
          </a:xfrm>
          <a:prstGeom prst="rect">
            <a:avLst/>
          </a:prstGeom>
          <a:solidFill>
            <a:schemeClr val="bg1"/>
          </a:solidFill>
          <a:ln w="9525">
            <a:solidFill>
              <a:schemeClr val="tx1"/>
            </a:solidFill>
            <a:miter lim="800000"/>
            <a:headEnd/>
            <a:tailEnd/>
          </a:ln>
        </p:spPr>
        <p:txBody>
          <a:bodyPr>
            <a:spAutoFit/>
          </a:bodyPr>
          <a:lstStyle/>
          <a:p>
            <a:pPr algn="dist"/>
            <a:r>
              <a:rPr lang="ja-JP" altLang="en-US" sz="1400" dirty="0" smtClean="0">
                <a:latin typeface="Meiryo UI" pitchFamily="50" charset="-128"/>
                <a:ea typeface="Meiryo UI" pitchFamily="50" charset="-128"/>
                <a:cs typeface="Meiryo UI" pitchFamily="50" charset="-128"/>
              </a:rPr>
              <a:t>府民生活局</a:t>
            </a:r>
            <a:endParaRPr lang="ja-JP" altLang="en-US" sz="1400" dirty="0">
              <a:latin typeface="Meiryo UI" pitchFamily="50" charset="-128"/>
              <a:ea typeface="Meiryo UI" pitchFamily="50" charset="-128"/>
              <a:cs typeface="Meiryo UI" pitchFamily="50" charset="-128"/>
            </a:endParaRPr>
          </a:p>
        </p:txBody>
      </p:sp>
      <p:sp>
        <p:nvSpPr>
          <p:cNvPr id="89" name="Text Box 111"/>
          <p:cNvSpPr txBox="1">
            <a:spLocks noChangeArrowheads="1"/>
          </p:cNvSpPr>
          <p:nvPr/>
        </p:nvSpPr>
        <p:spPr bwMode="auto">
          <a:xfrm>
            <a:off x="272854" y="5112441"/>
            <a:ext cx="1728000" cy="307777"/>
          </a:xfrm>
          <a:prstGeom prst="rect">
            <a:avLst/>
          </a:prstGeom>
          <a:solidFill>
            <a:schemeClr val="bg1"/>
          </a:solidFill>
          <a:ln w="9525">
            <a:solidFill>
              <a:schemeClr val="tx1"/>
            </a:solidFill>
            <a:miter lim="800000"/>
            <a:headEnd/>
            <a:tailEnd/>
          </a:ln>
        </p:spPr>
        <p:txBody>
          <a:bodyPr>
            <a:spAutoFit/>
          </a:bodyPr>
          <a:lstStyle/>
          <a:p>
            <a:pPr algn="dist"/>
            <a:r>
              <a:rPr lang="ja-JP" altLang="en-US" sz="1400" dirty="0" smtClean="0">
                <a:latin typeface="Meiryo UI" pitchFamily="50" charset="-128"/>
                <a:ea typeface="Meiryo UI" pitchFamily="50" charset="-128"/>
                <a:cs typeface="Meiryo UI" pitchFamily="50" charset="-128"/>
              </a:rPr>
              <a:t>福祉局</a:t>
            </a:r>
            <a:endParaRPr lang="ja-JP" altLang="en-US" sz="1400" dirty="0">
              <a:latin typeface="Meiryo UI" pitchFamily="50" charset="-128"/>
              <a:ea typeface="Meiryo UI" pitchFamily="50" charset="-128"/>
              <a:cs typeface="Meiryo UI" pitchFamily="50" charset="-128"/>
            </a:endParaRPr>
          </a:p>
        </p:txBody>
      </p:sp>
      <p:sp>
        <p:nvSpPr>
          <p:cNvPr id="90" name="Text Box 111"/>
          <p:cNvSpPr txBox="1">
            <a:spLocks noChangeArrowheads="1"/>
          </p:cNvSpPr>
          <p:nvPr/>
        </p:nvSpPr>
        <p:spPr bwMode="auto">
          <a:xfrm>
            <a:off x="272350" y="5510211"/>
            <a:ext cx="1728000" cy="307777"/>
          </a:xfrm>
          <a:prstGeom prst="rect">
            <a:avLst/>
          </a:prstGeom>
          <a:solidFill>
            <a:schemeClr val="bg1"/>
          </a:solidFill>
          <a:ln w="9525">
            <a:solidFill>
              <a:schemeClr val="tx1"/>
            </a:solidFill>
            <a:miter lim="800000"/>
            <a:headEnd/>
            <a:tailEnd/>
          </a:ln>
        </p:spPr>
        <p:txBody>
          <a:bodyPr>
            <a:spAutoFit/>
          </a:bodyPr>
          <a:lstStyle/>
          <a:p>
            <a:pPr algn="dist"/>
            <a:r>
              <a:rPr lang="ja-JP" altLang="en-US" sz="1400" dirty="0" smtClean="0">
                <a:latin typeface="Meiryo UI" pitchFamily="50" charset="-128"/>
                <a:ea typeface="Meiryo UI" pitchFamily="50" charset="-128"/>
                <a:cs typeface="Meiryo UI" pitchFamily="50" charset="-128"/>
              </a:rPr>
              <a:t>健康医療局</a:t>
            </a:r>
            <a:endParaRPr lang="ja-JP" altLang="en-US" sz="1400" dirty="0">
              <a:latin typeface="Meiryo UI" pitchFamily="50" charset="-128"/>
              <a:ea typeface="Meiryo UI" pitchFamily="50" charset="-128"/>
              <a:cs typeface="Meiryo UI" pitchFamily="50" charset="-128"/>
            </a:endParaRPr>
          </a:p>
        </p:txBody>
      </p:sp>
      <p:sp>
        <p:nvSpPr>
          <p:cNvPr id="91" name="Text Box 111"/>
          <p:cNvSpPr txBox="1">
            <a:spLocks noChangeArrowheads="1"/>
          </p:cNvSpPr>
          <p:nvPr/>
        </p:nvSpPr>
        <p:spPr bwMode="auto">
          <a:xfrm>
            <a:off x="272350" y="5909834"/>
            <a:ext cx="1728000" cy="307777"/>
          </a:xfrm>
          <a:prstGeom prst="rect">
            <a:avLst/>
          </a:prstGeom>
          <a:pattFill prst="pct20">
            <a:fgClr>
              <a:schemeClr val="tx1">
                <a:lumMod val="65000"/>
                <a:lumOff val="35000"/>
              </a:schemeClr>
            </a:fgClr>
            <a:bgClr>
              <a:schemeClr val="bg1"/>
            </a:bgClr>
          </a:pattFill>
          <a:ln w="9525">
            <a:solidFill>
              <a:schemeClr val="tx1"/>
            </a:solidFill>
            <a:miter lim="800000"/>
            <a:headEnd/>
            <a:tailEnd/>
          </a:ln>
        </p:spPr>
        <p:txBody>
          <a:bodyPr>
            <a:spAutoFit/>
          </a:bodyPr>
          <a:lstStyle/>
          <a:p>
            <a:pPr algn="dist"/>
            <a:r>
              <a:rPr lang="ja-JP" altLang="en-US" sz="1400" b="1" dirty="0" smtClean="0">
                <a:latin typeface="Meiryo UI" pitchFamily="50" charset="-128"/>
                <a:ea typeface="Meiryo UI" pitchFamily="50" charset="-128"/>
                <a:cs typeface="Meiryo UI" pitchFamily="50" charset="-128"/>
              </a:rPr>
              <a:t>経済労働局</a:t>
            </a:r>
            <a:endParaRPr lang="ja-JP" altLang="en-US" sz="1400" b="1" dirty="0">
              <a:latin typeface="Meiryo UI" pitchFamily="50" charset="-128"/>
              <a:ea typeface="Meiryo UI" pitchFamily="50" charset="-128"/>
              <a:cs typeface="Meiryo UI" pitchFamily="50" charset="-128"/>
            </a:endParaRPr>
          </a:p>
        </p:txBody>
      </p:sp>
      <p:sp>
        <p:nvSpPr>
          <p:cNvPr id="92" name="Text Box 111"/>
          <p:cNvSpPr txBox="1">
            <a:spLocks noChangeArrowheads="1"/>
          </p:cNvSpPr>
          <p:nvPr/>
        </p:nvSpPr>
        <p:spPr bwMode="auto">
          <a:xfrm>
            <a:off x="5097284" y="1616830"/>
            <a:ext cx="1728000" cy="307777"/>
          </a:xfrm>
          <a:prstGeom prst="rect">
            <a:avLst/>
          </a:prstGeom>
          <a:solidFill>
            <a:schemeClr val="bg1"/>
          </a:solidFill>
          <a:ln w="9525">
            <a:solidFill>
              <a:schemeClr val="tx1"/>
            </a:solidFill>
            <a:miter lim="800000"/>
            <a:headEnd/>
            <a:tailEnd/>
          </a:ln>
        </p:spPr>
        <p:txBody>
          <a:bodyPr>
            <a:spAutoFit/>
          </a:bodyPr>
          <a:lstStyle/>
          <a:p>
            <a:pPr algn="dist"/>
            <a:r>
              <a:rPr lang="ja-JP" altLang="en-US" sz="1400" dirty="0" smtClean="0">
                <a:latin typeface="Meiryo UI" pitchFamily="50" charset="-128"/>
                <a:ea typeface="Meiryo UI" pitchFamily="50" charset="-128"/>
                <a:cs typeface="Meiryo UI" pitchFamily="50" charset="-128"/>
              </a:rPr>
              <a:t>環境農林水産局</a:t>
            </a:r>
            <a:endParaRPr lang="ja-JP" altLang="en-US" sz="1400" dirty="0">
              <a:latin typeface="Meiryo UI" pitchFamily="50" charset="-128"/>
              <a:ea typeface="Meiryo UI" pitchFamily="50" charset="-128"/>
              <a:cs typeface="Meiryo UI" pitchFamily="50" charset="-128"/>
            </a:endParaRPr>
          </a:p>
        </p:txBody>
      </p:sp>
      <p:sp>
        <p:nvSpPr>
          <p:cNvPr id="93" name="Text Box 111"/>
          <p:cNvSpPr txBox="1">
            <a:spLocks noChangeArrowheads="1"/>
          </p:cNvSpPr>
          <p:nvPr/>
        </p:nvSpPr>
        <p:spPr bwMode="auto">
          <a:xfrm>
            <a:off x="5097284" y="2391407"/>
            <a:ext cx="1728000" cy="307777"/>
          </a:xfrm>
          <a:prstGeom prst="rect">
            <a:avLst/>
          </a:prstGeom>
          <a:solidFill>
            <a:schemeClr val="bg1"/>
          </a:solidFill>
          <a:ln w="9525">
            <a:solidFill>
              <a:schemeClr val="tx1"/>
            </a:solidFill>
            <a:miter lim="800000"/>
            <a:headEnd/>
            <a:tailEnd/>
          </a:ln>
        </p:spPr>
        <p:txBody>
          <a:bodyPr>
            <a:spAutoFit/>
          </a:bodyPr>
          <a:lstStyle/>
          <a:p>
            <a:pPr algn="dist"/>
            <a:r>
              <a:rPr lang="ja-JP" altLang="en-US" sz="1400" dirty="0" smtClean="0">
                <a:latin typeface="Meiryo UI" pitchFamily="50" charset="-128"/>
                <a:ea typeface="Meiryo UI" pitchFamily="50" charset="-128"/>
                <a:cs typeface="Meiryo UI" pitchFamily="50" charset="-128"/>
              </a:rPr>
              <a:t>都市整備局</a:t>
            </a:r>
            <a:endParaRPr lang="ja-JP" altLang="en-US" sz="1400" dirty="0">
              <a:latin typeface="Meiryo UI" pitchFamily="50" charset="-128"/>
              <a:ea typeface="Meiryo UI" pitchFamily="50" charset="-128"/>
              <a:cs typeface="Meiryo UI" pitchFamily="50" charset="-128"/>
            </a:endParaRPr>
          </a:p>
        </p:txBody>
      </p:sp>
      <p:sp>
        <p:nvSpPr>
          <p:cNvPr id="95" name="Text Box 111"/>
          <p:cNvSpPr txBox="1">
            <a:spLocks noChangeArrowheads="1"/>
          </p:cNvSpPr>
          <p:nvPr/>
        </p:nvSpPr>
        <p:spPr bwMode="auto">
          <a:xfrm>
            <a:off x="5097284" y="2778696"/>
            <a:ext cx="1728000" cy="307777"/>
          </a:xfrm>
          <a:prstGeom prst="rect">
            <a:avLst/>
          </a:prstGeom>
          <a:solidFill>
            <a:schemeClr val="bg1"/>
          </a:solidFill>
          <a:ln w="9525">
            <a:solidFill>
              <a:schemeClr val="tx1"/>
            </a:solidFill>
            <a:miter lim="800000"/>
            <a:headEnd/>
            <a:tailEnd/>
          </a:ln>
        </p:spPr>
        <p:txBody>
          <a:bodyPr>
            <a:spAutoFit/>
          </a:bodyPr>
          <a:lstStyle/>
          <a:p>
            <a:pPr algn="dist"/>
            <a:r>
              <a:rPr lang="ja-JP" altLang="en-US" sz="1400" dirty="0" smtClean="0">
                <a:latin typeface="Meiryo UI" pitchFamily="50" charset="-128"/>
                <a:ea typeface="Meiryo UI" pitchFamily="50" charset="-128"/>
                <a:cs typeface="Meiryo UI" pitchFamily="50" charset="-128"/>
              </a:rPr>
              <a:t>住宅</a:t>
            </a:r>
            <a:r>
              <a:rPr lang="ja-JP" altLang="en-US" sz="1400" dirty="0">
                <a:latin typeface="Meiryo UI" pitchFamily="50" charset="-128"/>
                <a:ea typeface="Meiryo UI" pitchFamily="50" charset="-128"/>
                <a:cs typeface="Meiryo UI" pitchFamily="50" charset="-128"/>
              </a:rPr>
              <a:t>建築</a:t>
            </a:r>
            <a:r>
              <a:rPr lang="ja-JP" altLang="en-US" sz="1400" dirty="0" smtClean="0">
                <a:latin typeface="Meiryo UI" pitchFamily="50" charset="-128"/>
                <a:ea typeface="Meiryo UI" pitchFamily="50" charset="-128"/>
                <a:cs typeface="Meiryo UI" pitchFamily="50" charset="-128"/>
              </a:rPr>
              <a:t>局</a:t>
            </a:r>
            <a:endParaRPr lang="ja-JP" altLang="en-US" sz="1400" dirty="0">
              <a:latin typeface="Meiryo UI" pitchFamily="50" charset="-128"/>
              <a:ea typeface="Meiryo UI" pitchFamily="50" charset="-128"/>
              <a:cs typeface="Meiryo UI" pitchFamily="50" charset="-128"/>
            </a:endParaRPr>
          </a:p>
        </p:txBody>
      </p:sp>
      <p:sp>
        <p:nvSpPr>
          <p:cNvPr id="96" name="Text Box 111"/>
          <p:cNvSpPr txBox="1">
            <a:spLocks noChangeArrowheads="1"/>
          </p:cNvSpPr>
          <p:nvPr/>
        </p:nvSpPr>
        <p:spPr bwMode="auto">
          <a:xfrm>
            <a:off x="5097284" y="3173200"/>
            <a:ext cx="1728000" cy="307777"/>
          </a:xfrm>
          <a:prstGeom prst="rect">
            <a:avLst/>
          </a:prstGeom>
          <a:solidFill>
            <a:schemeClr val="bg1"/>
          </a:solidFill>
          <a:ln w="9525">
            <a:solidFill>
              <a:schemeClr val="tx1"/>
            </a:solidFill>
            <a:miter lim="800000"/>
            <a:headEnd/>
            <a:tailEnd/>
          </a:ln>
        </p:spPr>
        <p:txBody>
          <a:bodyPr>
            <a:spAutoFit/>
          </a:bodyPr>
          <a:lstStyle/>
          <a:p>
            <a:pPr algn="dist"/>
            <a:r>
              <a:rPr lang="ja-JP" altLang="en-US" sz="1400" dirty="0" smtClean="0">
                <a:latin typeface="Meiryo UI" pitchFamily="50" charset="-128"/>
                <a:ea typeface="Meiryo UI" pitchFamily="50" charset="-128"/>
                <a:cs typeface="Meiryo UI" pitchFamily="50" charset="-128"/>
              </a:rPr>
              <a:t>会計局</a:t>
            </a:r>
            <a:endParaRPr lang="ja-JP" altLang="en-US" sz="1400" dirty="0">
              <a:latin typeface="Meiryo UI" pitchFamily="50" charset="-128"/>
              <a:ea typeface="Meiryo UI" pitchFamily="50" charset="-128"/>
              <a:cs typeface="Meiryo UI" pitchFamily="50" charset="-128"/>
            </a:endParaRPr>
          </a:p>
        </p:txBody>
      </p:sp>
      <p:sp>
        <p:nvSpPr>
          <p:cNvPr id="99" name="Text Box 111"/>
          <p:cNvSpPr txBox="1">
            <a:spLocks noChangeArrowheads="1"/>
          </p:cNvSpPr>
          <p:nvPr/>
        </p:nvSpPr>
        <p:spPr bwMode="auto">
          <a:xfrm>
            <a:off x="5097284" y="5240929"/>
            <a:ext cx="1728000" cy="307777"/>
          </a:xfrm>
          <a:prstGeom prst="rect">
            <a:avLst/>
          </a:prstGeom>
          <a:solidFill>
            <a:schemeClr val="bg1"/>
          </a:solidFill>
          <a:ln w="9525">
            <a:solidFill>
              <a:schemeClr val="tx1"/>
            </a:solidFill>
            <a:miter lim="800000"/>
            <a:headEnd/>
            <a:tailEnd/>
          </a:ln>
        </p:spPr>
        <p:txBody>
          <a:bodyPr>
            <a:spAutoFit/>
          </a:bodyPr>
          <a:lstStyle/>
          <a:p>
            <a:pPr algn="dist"/>
            <a:r>
              <a:rPr lang="ja-JP" altLang="en-US" sz="1400" dirty="0" smtClean="0">
                <a:latin typeface="Meiryo UI" pitchFamily="50" charset="-128"/>
                <a:ea typeface="Meiryo UI" pitchFamily="50" charset="-128"/>
                <a:cs typeface="Meiryo UI" pitchFamily="50" charset="-128"/>
              </a:rPr>
              <a:t>教育庁</a:t>
            </a:r>
            <a:endParaRPr lang="ja-JP" altLang="en-US" sz="1400" dirty="0">
              <a:latin typeface="Meiryo UI" pitchFamily="50" charset="-128"/>
              <a:ea typeface="Meiryo UI" pitchFamily="50" charset="-128"/>
              <a:cs typeface="Meiryo UI" pitchFamily="50" charset="-128"/>
            </a:endParaRPr>
          </a:p>
        </p:txBody>
      </p:sp>
      <p:sp>
        <p:nvSpPr>
          <p:cNvPr id="100" name="Text Box 111"/>
          <p:cNvSpPr txBox="1">
            <a:spLocks noChangeArrowheads="1"/>
          </p:cNvSpPr>
          <p:nvPr/>
        </p:nvSpPr>
        <p:spPr bwMode="auto">
          <a:xfrm>
            <a:off x="5093134" y="5614055"/>
            <a:ext cx="1728000" cy="309600"/>
          </a:xfrm>
          <a:prstGeom prst="rect">
            <a:avLst/>
          </a:prstGeom>
          <a:solidFill>
            <a:schemeClr val="bg1"/>
          </a:solidFill>
          <a:ln w="9525">
            <a:solidFill>
              <a:schemeClr val="tx1"/>
            </a:solidFill>
            <a:miter lim="800000"/>
            <a:headEnd/>
            <a:tailEnd/>
          </a:ln>
        </p:spPr>
        <p:txBody>
          <a:bodyPr anchor="ctr">
            <a:spAutoFit/>
          </a:bodyPr>
          <a:lstStyle/>
          <a:p>
            <a:pPr algn="dist"/>
            <a:r>
              <a:rPr lang="ja-JP" altLang="en-US" sz="1000" dirty="0" smtClean="0">
                <a:latin typeface="Meiryo UI" pitchFamily="50" charset="-128"/>
                <a:ea typeface="Meiryo UI" pitchFamily="50" charset="-128"/>
                <a:cs typeface="Meiryo UI" pitchFamily="50" charset="-128"/>
              </a:rPr>
              <a:t>その他の行政委員会事務局</a:t>
            </a:r>
            <a:endParaRPr lang="ja-JP" altLang="en-US" sz="1000" dirty="0">
              <a:latin typeface="Meiryo UI" pitchFamily="50" charset="-128"/>
              <a:ea typeface="Meiryo UI" pitchFamily="50" charset="-128"/>
              <a:cs typeface="Meiryo UI" pitchFamily="50" charset="-128"/>
            </a:endParaRPr>
          </a:p>
        </p:txBody>
      </p:sp>
      <p:sp>
        <p:nvSpPr>
          <p:cNvPr id="64" name="Text Box 111"/>
          <p:cNvSpPr txBox="1">
            <a:spLocks noChangeArrowheads="1"/>
          </p:cNvSpPr>
          <p:nvPr/>
        </p:nvSpPr>
        <p:spPr bwMode="auto">
          <a:xfrm>
            <a:off x="272672" y="4312463"/>
            <a:ext cx="1728000" cy="307777"/>
          </a:xfrm>
          <a:prstGeom prst="rect">
            <a:avLst/>
          </a:prstGeom>
          <a:solidFill>
            <a:schemeClr val="tx1"/>
          </a:solidFill>
          <a:ln w="9525">
            <a:solidFill>
              <a:schemeClr val="tx1">
                <a:lumMod val="75000"/>
                <a:lumOff val="25000"/>
              </a:schemeClr>
            </a:solidFill>
            <a:miter lim="800000"/>
            <a:headEnd/>
            <a:tailEnd/>
          </a:ln>
        </p:spPr>
        <p:txBody>
          <a:bodyPr>
            <a:spAutoFit/>
          </a:bodyPr>
          <a:lstStyle/>
          <a:p>
            <a:pPr algn="dist"/>
            <a:r>
              <a:rPr lang="ja-JP" altLang="en-US" sz="1400" b="1" dirty="0" smtClean="0">
                <a:solidFill>
                  <a:schemeClr val="bg1"/>
                </a:solidFill>
                <a:latin typeface="Meiryo UI" pitchFamily="50" charset="-128"/>
                <a:ea typeface="Meiryo UI" pitchFamily="50" charset="-128"/>
                <a:cs typeface="Meiryo UI" pitchFamily="50" charset="-128"/>
              </a:rPr>
              <a:t>都市魅力文化局</a:t>
            </a:r>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102" name="Text Box 61"/>
          <p:cNvSpPr txBox="1">
            <a:spLocks noChangeArrowheads="1"/>
          </p:cNvSpPr>
          <p:nvPr/>
        </p:nvSpPr>
        <p:spPr bwMode="auto">
          <a:xfrm>
            <a:off x="5790665" y="5971662"/>
            <a:ext cx="864000" cy="415498"/>
          </a:xfrm>
          <a:prstGeom prst="rect">
            <a:avLst/>
          </a:prstGeom>
          <a:noFill/>
          <a:ln w="19050">
            <a:noFill/>
            <a:prstDash val="sysDot"/>
            <a:miter lim="800000"/>
            <a:headEnd/>
            <a:tailEnd/>
          </a:ln>
        </p:spPr>
        <p:txBody>
          <a:bodyPr wrap="square" anchor="ctr">
            <a:spAutoFit/>
          </a:bodyPr>
          <a:lstStyle/>
          <a:p>
            <a:pPr algn="ctr"/>
            <a:r>
              <a:rPr lang="ja-JP" altLang="en-US" sz="1050" dirty="0" smtClean="0">
                <a:latin typeface="Meiryo UI" pitchFamily="50" charset="-128"/>
                <a:ea typeface="Meiryo UI" pitchFamily="50" charset="-128"/>
                <a:cs typeface="Meiryo UI" pitchFamily="50" charset="-128"/>
              </a:rPr>
              <a:t>議会事務局</a:t>
            </a:r>
            <a:endParaRPr lang="ja-JP" altLang="en-US" sz="1050" dirty="0">
              <a:latin typeface="Meiryo UI" pitchFamily="50" charset="-128"/>
              <a:ea typeface="Meiryo UI" pitchFamily="50" charset="-128"/>
              <a:cs typeface="Meiryo UI" pitchFamily="50" charset="-128"/>
            </a:endParaRPr>
          </a:p>
        </p:txBody>
      </p:sp>
      <p:cxnSp>
        <p:nvCxnSpPr>
          <p:cNvPr id="105" name="直線コネクタ 101"/>
          <p:cNvCxnSpPr/>
          <p:nvPr/>
        </p:nvCxnSpPr>
        <p:spPr>
          <a:xfrm>
            <a:off x="5636362" y="6178419"/>
            <a:ext cx="202591" cy="9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6" name="テキスト ボックス 4"/>
          <p:cNvSpPr txBox="1">
            <a:spLocks noChangeArrowheads="1"/>
          </p:cNvSpPr>
          <p:nvPr/>
        </p:nvSpPr>
        <p:spPr bwMode="auto">
          <a:xfrm>
            <a:off x="4960614" y="6016419"/>
            <a:ext cx="675748" cy="324000"/>
          </a:xfrm>
          <a:prstGeom prst="rect">
            <a:avLst/>
          </a:prstGeom>
          <a:solidFill>
            <a:schemeClr val="bg1"/>
          </a:solidFill>
          <a:ln w="12700">
            <a:solidFill>
              <a:schemeClr val="tx1"/>
            </a:solidFill>
            <a:miter lim="800000"/>
            <a:headEnd/>
            <a:tailEnd/>
          </a:ln>
        </p:spPr>
        <p:txBody>
          <a:bodyPr wrap="square" anchor="ctr">
            <a:spAutoFit/>
          </a:bodyPr>
          <a:lstStyle/>
          <a:p>
            <a:pPr algn="dist"/>
            <a:r>
              <a:rPr lang="ja-JP" altLang="en-US" sz="1200" b="1" dirty="0">
                <a:latin typeface="Meiryo UI" pitchFamily="50" charset="-128"/>
                <a:ea typeface="Meiryo UI" pitchFamily="50" charset="-128"/>
                <a:cs typeface="Meiryo UI" pitchFamily="50" charset="-128"/>
              </a:rPr>
              <a:t>府</a:t>
            </a:r>
            <a:r>
              <a:rPr lang="ja-JP" altLang="en-US" sz="1200" b="1" dirty="0" smtClean="0">
                <a:latin typeface="Meiryo UI" pitchFamily="50" charset="-128"/>
                <a:ea typeface="Meiryo UI" pitchFamily="50" charset="-128"/>
                <a:cs typeface="Meiryo UI" pitchFamily="50" charset="-128"/>
              </a:rPr>
              <a:t>議会</a:t>
            </a:r>
            <a:endParaRPr lang="ja-JP" altLang="en-US" sz="1200" b="1" dirty="0">
              <a:latin typeface="Meiryo UI" pitchFamily="50" charset="-128"/>
              <a:ea typeface="Meiryo UI" pitchFamily="50" charset="-128"/>
              <a:cs typeface="Meiryo UI" pitchFamily="50" charset="-128"/>
            </a:endParaRPr>
          </a:p>
        </p:txBody>
      </p:sp>
      <p:sp>
        <p:nvSpPr>
          <p:cNvPr id="126" name="Text Box 111"/>
          <p:cNvSpPr txBox="1">
            <a:spLocks noChangeArrowheads="1"/>
          </p:cNvSpPr>
          <p:nvPr/>
        </p:nvSpPr>
        <p:spPr bwMode="auto">
          <a:xfrm>
            <a:off x="5097284" y="2004118"/>
            <a:ext cx="1728000" cy="307777"/>
          </a:xfrm>
          <a:prstGeom prst="rect">
            <a:avLst/>
          </a:prstGeom>
          <a:solidFill>
            <a:schemeClr val="tx1"/>
          </a:solidFill>
          <a:ln w="9525">
            <a:solidFill>
              <a:schemeClr val="tx1">
                <a:lumMod val="75000"/>
                <a:lumOff val="25000"/>
              </a:schemeClr>
            </a:solidFill>
            <a:miter lim="800000"/>
            <a:headEnd/>
            <a:tailEnd/>
          </a:ln>
        </p:spPr>
        <p:txBody>
          <a:bodyPr>
            <a:spAutoFit/>
          </a:bodyPr>
          <a:lstStyle/>
          <a:p>
            <a:pPr algn="dist"/>
            <a:r>
              <a:rPr lang="ja-JP" altLang="en-US" sz="1400" b="1" dirty="0" smtClean="0">
                <a:solidFill>
                  <a:schemeClr val="bg1"/>
                </a:solidFill>
                <a:latin typeface="Meiryo UI" pitchFamily="50" charset="-128"/>
                <a:ea typeface="Meiryo UI" pitchFamily="50" charset="-128"/>
                <a:cs typeface="Meiryo UI" pitchFamily="50" charset="-128"/>
              </a:rPr>
              <a:t>都市計画局</a:t>
            </a:r>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63" name="Text Box 111"/>
          <p:cNvSpPr txBox="1">
            <a:spLocks noChangeArrowheads="1"/>
          </p:cNvSpPr>
          <p:nvPr/>
        </p:nvSpPr>
        <p:spPr bwMode="auto">
          <a:xfrm>
            <a:off x="272854" y="4699752"/>
            <a:ext cx="1728000" cy="307777"/>
          </a:xfrm>
          <a:prstGeom prst="rect">
            <a:avLst/>
          </a:prstGeom>
          <a:solidFill>
            <a:schemeClr val="bg1"/>
          </a:solidFill>
          <a:ln w="9525">
            <a:solidFill>
              <a:schemeClr val="tx1"/>
            </a:solidFill>
            <a:miter lim="800000"/>
            <a:headEnd/>
            <a:tailEnd/>
          </a:ln>
        </p:spPr>
        <p:txBody>
          <a:bodyPr>
            <a:spAutoFit/>
          </a:bodyPr>
          <a:lstStyle/>
          <a:p>
            <a:pPr algn="dist"/>
            <a:r>
              <a:rPr lang="ja-JP" altLang="en-US" sz="1400" dirty="0" smtClean="0">
                <a:latin typeface="Meiryo UI" pitchFamily="50" charset="-128"/>
                <a:ea typeface="Meiryo UI" pitchFamily="50" charset="-128"/>
                <a:cs typeface="Meiryo UI" pitchFamily="50" charset="-128"/>
              </a:rPr>
              <a:t>ＩＲ推進局</a:t>
            </a:r>
            <a:endParaRPr lang="ja-JP" altLang="en-US" sz="1400" dirty="0">
              <a:latin typeface="Meiryo UI" pitchFamily="50" charset="-128"/>
              <a:ea typeface="Meiryo UI" pitchFamily="50" charset="-128"/>
              <a:cs typeface="Meiryo UI" pitchFamily="50" charset="-128"/>
            </a:endParaRPr>
          </a:p>
        </p:txBody>
      </p:sp>
      <p:sp>
        <p:nvSpPr>
          <p:cNvPr id="65" name="正方形/長方形 64"/>
          <p:cNvSpPr/>
          <p:nvPr/>
        </p:nvSpPr>
        <p:spPr>
          <a:xfrm>
            <a:off x="0" y="-6272"/>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charset="-128"/>
                <a:ea typeface="Meiryo UI"/>
                <a:cs typeface="Meiryo UI"/>
              </a:rPr>
              <a:t>５　大阪府の組織機構（案）</a:t>
            </a:r>
            <a:endParaRPr lang="en-US" altLang="ja-JP" sz="2000" b="1" dirty="0">
              <a:solidFill>
                <a:srgbClr val="000000"/>
              </a:solidFill>
              <a:latin typeface="ＭＳ Ｐゴシック" charset="-128"/>
              <a:ea typeface="Meiryo UI"/>
              <a:cs typeface="Meiryo UI"/>
            </a:endParaRPr>
          </a:p>
        </p:txBody>
      </p:sp>
      <p:sp>
        <p:nvSpPr>
          <p:cNvPr id="88" name="Text Box 111"/>
          <p:cNvSpPr txBox="1">
            <a:spLocks noChangeArrowheads="1"/>
          </p:cNvSpPr>
          <p:nvPr/>
        </p:nvSpPr>
        <p:spPr bwMode="auto">
          <a:xfrm>
            <a:off x="272350" y="2391407"/>
            <a:ext cx="1728000" cy="307777"/>
          </a:xfrm>
          <a:prstGeom prst="rect">
            <a:avLst/>
          </a:prstGeom>
          <a:noFill/>
          <a:ln w="9525">
            <a:solidFill>
              <a:schemeClr val="tx1"/>
            </a:solidFill>
            <a:miter lim="800000"/>
            <a:headEnd/>
            <a:tailEnd/>
          </a:ln>
        </p:spPr>
        <p:txBody>
          <a:bodyPr>
            <a:spAutoFit/>
          </a:bodyPr>
          <a:lstStyle/>
          <a:p>
            <a:pPr algn="dist"/>
            <a:r>
              <a:rPr lang="ja-JP" altLang="en-US" sz="1400" dirty="0" smtClean="0">
                <a:latin typeface="Meiryo UI" pitchFamily="50" charset="-128"/>
                <a:ea typeface="Meiryo UI" pitchFamily="50" charset="-128"/>
                <a:cs typeface="Meiryo UI" pitchFamily="50" charset="-128"/>
              </a:rPr>
              <a:t>政策企画局</a:t>
            </a:r>
            <a:endParaRPr lang="ja-JP" altLang="en-US" sz="1400" dirty="0">
              <a:latin typeface="Meiryo UI" pitchFamily="50" charset="-128"/>
              <a:ea typeface="Meiryo UI" pitchFamily="50" charset="-128"/>
              <a:cs typeface="Meiryo UI" pitchFamily="50" charset="-128"/>
            </a:endParaRPr>
          </a:p>
        </p:txBody>
      </p:sp>
      <p:sp>
        <p:nvSpPr>
          <p:cNvPr id="110" name="テキスト ボックス 109"/>
          <p:cNvSpPr txBox="1"/>
          <p:nvPr/>
        </p:nvSpPr>
        <p:spPr>
          <a:xfrm>
            <a:off x="9473940" y="78923"/>
            <a:ext cx="432060" cy="261610"/>
          </a:xfrm>
          <a:prstGeom prst="rect">
            <a:avLst/>
          </a:prstGeom>
          <a:noFill/>
        </p:spPr>
        <p:txBody>
          <a:bodyPr wrap="square" rtlCol="0">
            <a:spAutoFit/>
          </a:bodyPr>
          <a:lstStyle/>
          <a:p>
            <a:pPr algn="r"/>
            <a:r>
              <a:rPr kumimoji="1" lang="ja-JP" altLang="en-US" sz="1050" b="1" dirty="0" smtClean="0">
                <a:latin typeface="Meiryo UI" panose="020B0604030504040204" pitchFamily="50" charset="-128"/>
                <a:ea typeface="Meiryo UI" panose="020B0604030504040204" pitchFamily="50" charset="-128"/>
              </a:rPr>
              <a:t>５</a:t>
            </a:r>
            <a:endParaRPr kumimoji="1" lang="ja-JP" altLang="en-US" sz="1050" b="1" dirty="0">
              <a:latin typeface="Meiryo UI" panose="020B0604030504040204" pitchFamily="50" charset="-128"/>
              <a:ea typeface="Meiryo UI" panose="020B0604030504040204" pitchFamily="50" charset="-128"/>
            </a:endParaRPr>
          </a:p>
        </p:txBody>
      </p:sp>
      <p:sp>
        <p:nvSpPr>
          <p:cNvPr id="84" name="Text Box 111"/>
          <p:cNvSpPr txBox="1">
            <a:spLocks noChangeArrowheads="1"/>
          </p:cNvSpPr>
          <p:nvPr/>
        </p:nvSpPr>
        <p:spPr bwMode="auto">
          <a:xfrm>
            <a:off x="272854" y="3553274"/>
            <a:ext cx="1728000" cy="292388"/>
          </a:xfrm>
          <a:prstGeom prst="rect">
            <a:avLst/>
          </a:prstGeom>
          <a:solidFill>
            <a:schemeClr val="tx1"/>
          </a:solidFill>
          <a:ln w="9525">
            <a:solidFill>
              <a:schemeClr val="tx1"/>
            </a:solidFill>
            <a:miter lim="800000"/>
            <a:headEnd/>
            <a:tailEnd/>
          </a:ln>
        </p:spPr>
        <p:txBody>
          <a:bodyPr>
            <a:spAutoFit/>
          </a:bodyPr>
          <a:lstStyle/>
          <a:p>
            <a:pPr algn="dist"/>
            <a:r>
              <a:rPr lang="ja-JP" altLang="en-US" sz="1300" b="1" dirty="0" smtClean="0">
                <a:solidFill>
                  <a:schemeClr val="bg1"/>
                </a:solidFill>
                <a:latin typeface="Meiryo UI" pitchFamily="50" charset="-128"/>
                <a:ea typeface="Meiryo UI" pitchFamily="50" charset="-128"/>
                <a:cs typeface="Meiryo UI" pitchFamily="50" charset="-128"/>
              </a:rPr>
              <a:t>スマートシティ戦略局</a:t>
            </a:r>
            <a:endParaRPr lang="ja-JP" altLang="en-US" sz="1300" b="1" dirty="0">
              <a:solidFill>
                <a:schemeClr val="bg1"/>
              </a:solidFill>
              <a:latin typeface="Meiryo UI" pitchFamily="50" charset="-128"/>
              <a:ea typeface="Meiryo UI" pitchFamily="50" charset="-128"/>
              <a:cs typeface="Meiryo UI" pitchFamily="50" charset="-128"/>
            </a:endParaRPr>
          </a:p>
        </p:txBody>
      </p:sp>
      <p:sp>
        <p:nvSpPr>
          <p:cNvPr id="108" name="正方形/長方形 31"/>
          <p:cNvSpPr/>
          <p:nvPr/>
        </p:nvSpPr>
        <p:spPr>
          <a:xfrm>
            <a:off x="174804" y="495592"/>
            <a:ext cx="9576000" cy="900000"/>
          </a:xfrm>
          <a:prstGeom prst="rect">
            <a:avLst/>
          </a:prstGeom>
          <a:solidFill>
            <a:schemeClr val="accent6">
              <a:lumMod val="40000"/>
              <a:lumOff val="60000"/>
            </a:schemeClr>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52000" indent="-457200"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rPr>
              <a:t>◆ 大阪市</a:t>
            </a:r>
            <a:r>
              <a:rPr lang="ja-JP" altLang="en-US" sz="1400" dirty="0">
                <a:solidFill>
                  <a:schemeClr val="tx1"/>
                </a:solidFill>
                <a:latin typeface="Meiryo UI" panose="020B0604030504040204" pitchFamily="50" charset="-128"/>
                <a:ea typeface="Meiryo UI" panose="020B0604030504040204" pitchFamily="50" charset="-128"/>
              </a:rPr>
              <a:t>から移管された組織・人員を統合し</a:t>
            </a:r>
            <a:r>
              <a:rPr lang="ja-JP" altLang="en-US" sz="1400" dirty="0" smtClean="0">
                <a:solidFill>
                  <a:schemeClr val="tx1"/>
                </a:solidFill>
                <a:latin typeface="Meiryo UI" panose="020B0604030504040204" pitchFamily="50" charset="-128"/>
                <a:ea typeface="Meiryo UI" panose="020B0604030504040204" pitchFamily="50" charset="-128"/>
              </a:rPr>
              <a:t>、各部局の判断でスピーディーに施策展開し、一元化</a:t>
            </a:r>
            <a:r>
              <a:rPr lang="ja-JP" altLang="en-US" sz="1400" dirty="0">
                <a:solidFill>
                  <a:schemeClr val="tx1"/>
                </a:solidFill>
                <a:latin typeface="Meiryo UI" panose="020B0604030504040204" pitchFamily="50" charset="-128"/>
                <a:ea typeface="Meiryo UI" panose="020B0604030504040204" pitchFamily="50" charset="-128"/>
              </a:rPr>
              <a:t>する広域機能</a:t>
            </a:r>
            <a:r>
              <a:rPr lang="ja-JP" altLang="en-US" sz="1400" dirty="0" smtClean="0">
                <a:solidFill>
                  <a:schemeClr val="tx1"/>
                </a:solidFill>
                <a:latin typeface="Meiryo UI" panose="020B0604030504040204" pitchFamily="50" charset="-128"/>
                <a:ea typeface="Meiryo UI" panose="020B0604030504040204" pitchFamily="50" charset="-128"/>
              </a:rPr>
              <a:t>を最大限</a:t>
            </a:r>
            <a:r>
              <a:rPr lang="ja-JP" altLang="en-US" sz="1400" dirty="0">
                <a:solidFill>
                  <a:schemeClr val="tx1"/>
                </a:solidFill>
                <a:latin typeface="Meiryo UI" panose="020B0604030504040204" pitchFamily="50" charset="-128"/>
                <a:ea typeface="Meiryo UI" panose="020B0604030504040204" pitchFamily="50" charset="-128"/>
              </a:rPr>
              <a:t>発揮</a:t>
            </a:r>
            <a:r>
              <a:rPr lang="ja-JP" altLang="en-US" sz="1400" dirty="0" smtClean="0">
                <a:solidFill>
                  <a:schemeClr val="tx1"/>
                </a:solidFill>
                <a:latin typeface="Meiryo UI" panose="020B0604030504040204" pitchFamily="50" charset="-128"/>
                <a:ea typeface="Meiryo UI" panose="020B0604030504040204" pitchFamily="50" charset="-128"/>
              </a:rPr>
              <a:t>できる部局を設置 ➡ 現時点での組織機構案であり、具体の組織機構は特別区設置時の知事のマネジメントにより決定</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252000" indent="-457200" algn="r" fontAlgn="auto">
              <a:spcBef>
                <a:spcPts val="0"/>
              </a:spcBef>
              <a:spcAft>
                <a:spcPts val="0"/>
              </a:spcAft>
              <a:defRPr/>
            </a:pPr>
            <a:r>
              <a:rPr lang="ja-JP" altLang="en-US" sz="1100" dirty="0" smtClean="0">
                <a:solidFill>
                  <a:schemeClr val="tx1"/>
                </a:solidFill>
                <a:latin typeface="Meiryo UI" panose="020B0604030504040204" pitchFamily="50" charset="-128"/>
                <a:ea typeface="Meiryo UI" panose="020B0604030504040204" pitchFamily="50" charset="-128"/>
              </a:rPr>
              <a:t>（知事部局　</a:t>
            </a:r>
            <a:r>
              <a:rPr lang="en-US" altLang="ja-JP" sz="1100" dirty="0" smtClean="0">
                <a:solidFill>
                  <a:schemeClr val="tx1"/>
                </a:solidFill>
                <a:latin typeface="Meiryo UI" panose="020B0604030504040204" pitchFamily="50" charset="-128"/>
                <a:ea typeface="Meiryo UI" panose="020B0604030504040204" pitchFamily="50" charset="-128"/>
              </a:rPr>
              <a:t>12</a:t>
            </a:r>
            <a:r>
              <a:rPr lang="ja-JP" altLang="en-US" sz="1100" dirty="0" smtClean="0">
                <a:solidFill>
                  <a:schemeClr val="tx1"/>
                </a:solidFill>
                <a:latin typeface="Meiryo UI" panose="020B0604030504040204" pitchFamily="50" charset="-128"/>
                <a:ea typeface="Meiryo UI" panose="020B0604030504040204" pitchFamily="50" charset="-128"/>
              </a:rPr>
              <a:t>部局＋危機管理部門　⇒　</a:t>
            </a:r>
            <a:r>
              <a:rPr lang="en-US" altLang="ja-JP" sz="1100" dirty="0" smtClean="0">
                <a:solidFill>
                  <a:schemeClr val="tx1"/>
                </a:solidFill>
                <a:latin typeface="Meiryo UI" panose="020B0604030504040204" pitchFamily="50" charset="-128"/>
                <a:ea typeface="Meiryo UI" panose="020B0604030504040204" pitchFamily="50" charset="-128"/>
              </a:rPr>
              <a:t>21</a:t>
            </a:r>
            <a:r>
              <a:rPr lang="ja-JP" altLang="en-US" sz="1100" dirty="0" smtClean="0">
                <a:solidFill>
                  <a:schemeClr val="tx1"/>
                </a:solidFill>
                <a:latin typeface="Meiryo UI" panose="020B0604030504040204" pitchFamily="50" charset="-128"/>
                <a:ea typeface="Meiryo UI" panose="020B0604030504040204" pitchFamily="50" charset="-128"/>
              </a:rPr>
              <a:t>局体制）</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252000" indent="-457200"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rPr>
              <a:t>◆ 大阪市から移管された人員は、設置当初は移管業務を中心に配置するなど、適材適所の配置を徹底</a:t>
            </a:r>
            <a:endParaRPr lang="ja-JP" altLang="en-US" sz="1400" dirty="0">
              <a:solidFill>
                <a:schemeClr val="tx1"/>
              </a:solidFill>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7718030" y="1361582"/>
            <a:ext cx="2051550" cy="253916"/>
          </a:xfrm>
          <a:prstGeom prst="rect">
            <a:avLst/>
          </a:prstGeom>
          <a:noFill/>
        </p:spPr>
        <p:txBody>
          <a:bodyPr wrap="square" rtlCol="0">
            <a:spAutoFit/>
          </a:bodyPr>
          <a:lstStyle/>
          <a:p>
            <a:pPr algn="r"/>
            <a:r>
              <a:rPr kumimoji="1" lang="ja-JP" altLang="en-US" sz="1050" dirty="0" smtClean="0">
                <a:latin typeface="Meiryo UI" panose="020B0604030504040204" pitchFamily="50" charset="-128"/>
                <a:ea typeface="Meiryo UI" panose="020B0604030504040204" pitchFamily="50" charset="-128"/>
              </a:rPr>
              <a:t>（単位：人）</a:t>
            </a:r>
            <a:endParaRPr kumimoji="1" lang="en-US" altLang="ja-JP" sz="1050" dirty="0" smtClean="0">
              <a:latin typeface="Meiryo UI" panose="020B0604030504040204" pitchFamily="50" charset="-128"/>
              <a:ea typeface="Meiryo UI" panose="020B0604030504040204" pitchFamily="50" charset="-128"/>
            </a:endParaRPr>
          </a:p>
        </p:txBody>
      </p:sp>
      <p:graphicFrame>
        <p:nvGraphicFramePr>
          <p:cNvPr id="38" name="表 37"/>
          <p:cNvGraphicFramePr>
            <a:graphicFrameLocks noGrp="1"/>
          </p:cNvGraphicFramePr>
          <p:nvPr>
            <p:extLst>
              <p:ext uri="{D42A27DB-BD31-4B8C-83A1-F6EECF244321}">
                <p14:modId xmlns:p14="http://schemas.microsoft.com/office/powerpoint/2010/main" val="589391623"/>
              </p:ext>
            </p:extLst>
          </p:nvPr>
        </p:nvGraphicFramePr>
        <p:xfrm>
          <a:off x="6897270" y="1573859"/>
          <a:ext cx="2736080" cy="1963080"/>
        </p:xfrm>
        <a:graphic>
          <a:graphicData uri="http://schemas.openxmlformats.org/drawingml/2006/table">
            <a:tbl>
              <a:tblPr firstRow="1" bandRow="1">
                <a:tableStyleId>{69CF1AB2-1976-4502-BF36-3FF5EA218861}</a:tableStyleId>
              </a:tblPr>
              <a:tblGrid>
                <a:gridCol w="2160000">
                  <a:extLst>
                    <a:ext uri="{9D8B030D-6E8A-4147-A177-3AD203B41FA5}">
                      <a16:colId xmlns:a16="http://schemas.microsoft.com/office/drawing/2014/main" val="20000"/>
                    </a:ext>
                  </a:extLst>
                </a:gridCol>
                <a:gridCol w="576080">
                  <a:extLst>
                    <a:ext uri="{9D8B030D-6E8A-4147-A177-3AD203B41FA5}">
                      <a16:colId xmlns:a16="http://schemas.microsoft.com/office/drawing/2014/main" val="20001"/>
                    </a:ext>
                  </a:extLst>
                </a:gridCol>
              </a:tblGrid>
              <a:tr h="4176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環境、エネルギー、緑化、</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農林水産業振興、市場</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850</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78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都市計画、まちづくり、</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広域インフラ（計画）</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150</a:t>
                      </a:r>
                      <a:endParaRPr kumimoji="1" lang="ja-JP" altLang="en-US" sz="105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78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道路、河川、公園</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1,550</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78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住宅、公共建築、りんくうタウン</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450</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r h="378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出納</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50</a:t>
                      </a:r>
                      <a:endParaRPr kumimoji="1" lang="ja-JP" altLang="en-US" sz="105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bl>
          </a:graphicData>
        </a:graphic>
      </p:graphicFrame>
      <p:graphicFrame>
        <p:nvGraphicFramePr>
          <p:cNvPr id="40" name="表 39"/>
          <p:cNvGraphicFramePr>
            <a:graphicFrameLocks noGrp="1"/>
          </p:cNvGraphicFramePr>
          <p:nvPr>
            <p:extLst>
              <p:ext uri="{D42A27DB-BD31-4B8C-83A1-F6EECF244321}">
                <p14:modId xmlns:p14="http://schemas.microsoft.com/office/powerpoint/2010/main" val="4141072358"/>
              </p:ext>
            </p:extLst>
          </p:nvPr>
        </p:nvGraphicFramePr>
        <p:xfrm>
          <a:off x="6911212" y="5203620"/>
          <a:ext cx="2736080" cy="756000"/>
        </p:xfrm>
        <a:graphic>
          <a:graphicData uri="http://schemas.openxmlformats.org/drawingml/2006/table">
            <a:tbl>
              <a:tblPr firstRow="1" bandRow="1">
                <a:tableStyleId>{69CF1AB2-1976-4502-BF36-3FF5EA218861}</a:tableStyleId>
              </a:tblPr>
              <a:tblGrid>
                <a:gridCol w="2160000">
                  <a:extLst>
                    <a:ext uri="{9D8B030D-6E8A-4147-A177-3AD203B41FA5}">
                      <a16:colId xmlns:a16="http://schemas.microsoft.com/office/drawing/2014/main" val="20000"/>
                    </a:ext>
                  </a:extLst>
                </a:gridCol>
                <a:gridCol w="576080">
                  <a:extLst>
                    <a:ext uri="{9D8B030D-6E8A-4147-A177-3AD203B41FA5}">
                      <a16:colId xmlns:a16="http://schemas.microsoft.com/office/drawing/2014/main" val="20001"/>
                    </a:ext>
                  </a:extLst>
                </a:gridCol>
              </a:tblGrid>
              <a:tr h="378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学校教育、社会教育</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700</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78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選挙、監査、人事行政等</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100</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41" name="Text Box 111"/>
          <p:cNvSpPr txBox="1">
            <a:spLocks noChangeArrowheads="1"/>
          </p:cNvSpPr>
          <p:nvPr/>
        </p:nvSpPr>
        <p:spPr bwMode="auto">
          <a:xfrm>
            <a:off x="5093134" y="4011552"/>
            <a:ext cx="1728000" cy="307777"/>
          </a:xfrm>
          <a:prstGeom prst="rect">
            <a:avLst/>
          </a:prstGeom>
          <a:solidFill>
            <a:schemeClr val="bg1">
              <a:lumMod val="65000"/>
            </a:schemeClr>
          </a:solidFill>
          <a:ln w="9525">
            <a:solidFill>
              <a:schemeClr val="tx1">
                <a:lumMod val="75000"/>
                <a:lumOff val="25000"/>
              </a:schemeClr>
            </a:solidFill>
            <a:miter lim="800000"/>
            <a:headEnd/>
            <a:tailEnd/>
          </a:ln>
        </p:spPr>
        <p:txBody>
          <a:bodyPr>
            <a:spAutoFit/>
          </a:bodyPr>
          <a:lstStyle/>
          <a:p>
            <a:pPr algn="dist"/>
            <a:r>
              <a:rPr lang="ja-JP" altLang="en-US" sz="1400" b="1" dirty="0" smtClean="0">
                <a:solidFill>
                  <a:schemeClr val="bg1"/>
                </a:solidFill>
                <a:latin typeface="Meiryo UI" pitchFamily="50" charset="-128"/>
                <a:ea typeface="Meiryo UI" pitchFamily="50" charset="-128"/>
                <a:cs typeface="Meiryo UI" pitchFamily="50" charset="-128"/>
              </a:rPr>
              <a:t>港湾局</a:t>
            </a:r>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42" name="Text Box 111"/>
          <p:cNvSpPr txBox="1">
            <a:spLocks noChangeArrowheads="1"/>
          </p:cNvSpPr>
          <p:nvPr/>
        </p:nvSpPr>
        <p:spPr bwMode="auto">
          <a:xfrm>
            <a:off x="5093134" y="3637515"/>
            <a:ext cx="1728000" cy="307777"/>
          </a:xfrm>
          <a:prstGeom prst="rect">
            <a:avLst/>
          </a:prstGeom>
          <a:solidFill>
            <a:schemeClr val="bg1">
              <a:lumMod val="65000"/>
            </a:schemeClr>
          </a:solidFill>
          <a:ln w="9525">
            <a:solidFill>
              <a:schemeClr val="tx1">
                <a:lumMod val="75000"/>
                <a:lumOff val="25000"/>
              </a:schemeClr>
            </a:solidFill>
            <a:miter lim="800000"/>
            <a:headEnd/>
            <a:tailEnd/>
          </a:ln>
        </p:spPr>
        <p:txBody>
          <a:bodyPr>
            <a:spAutoFit/>
          </a:bodyPr>
          <a:lstStyle/>
          <a:p>
            <a:pPr algn="dist"/>
            <a:r>
              <a:rPr lang="ja-JP" altLang="en-US" sz="1400" b="1" dirty="0" smtClean="0">
                <a:solidFill>
                  <a:schemeClr val="bg1"/>
                </a:solidFill>
                <a:latin typeface="Meiryo UI" pitchFamily="50" charset="-128"/>
                <a:ea typeface="Meiryo UI" pitchFamily="50" charset="-128"/>
                <a:cs typeface="Meiryo UI" pitchFamily="50" charset="-128"/>
              </a:rPr>
              <a:t>消防庁</a:t>
            </a:r>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43" name="Text Box 111"/>
          <p:cNvSpPr txBox="1">
            <a:spLocks noChangeArrowheads="1"/>
          </p:cNvSpPr>
          <p:nvPr/>
        </p:nvSpPr>
        <p:spPr bwMode="auto">
          <a:xfrm>
            <a:off x="5093134" y="4759626"/>
            <a:ext cx="1728000" cy="307777"/>
          </a:xfrm>
          <a:prstGeom prst="rect">
            <a:avLst/>
          </a:prstGeom>
          <a:solidFill>
            <a:schemeClr val="bg1">
              <a:lumMod val="65000"/>
            </a:schemeClr>
          </a:solidFill>
          <a:ln w="9525">
            <a:solidFill>
              <a:schemeClr val="tx1">
                <a:lumMod val="75000"/>
                <a:lumOff val="25000"/>
              </a:schemeClr>
            </a:solidFill>
            <a:miter lim="800000"/>
            <a:headEnd/>
            <a:tailEnd/>
          </a:ln>
        </p:spPr>
        <p:txBody>
          <a:bodyPr>
            <a:spAutoFit/>
          </a:bodyPr>
          <a:lstStyle/>
          <a:p>
            <a:pPr algn="dist"/>
            <a:r>
              <a:rPr lang="ja-JP" altLang="en-US" sz="1400" b="1" dirty="0" smtClean="0">
                <a:solidFill>
                  <a:schemeClr val="bg1"/>
                </a:solidFill>
                <a:latin typeface="Meiryo UI" pitchFamily="50" charset="-128"/>
                <a:ea typeface="Meiryo UI" pitchFamily="50" charset="-128"/>
                <a:cs typeface="Meiryo UI" pitchFamily="50" charset="-128"/>
              </a:rPr>
              <a:t>水道局</a:t>
            </a:r>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44" name="Text Box 111"/>
          <p:cNvSpPr txBox="1">
            <a:spLocks noChangeArrowheads="1"/>
          </p:cNvSpPr>
          <p:nvPr/>
        </p:nvSpPr>
        <p:spPr bwMode="auto">
          <a:xfrm>
            <a:off x="5093134" y="4385589"/>
            <a:ext cx="1728000" cy="307777"/>
          </a:xfrm>
          <a:prstGeom prst="rect">
            <a:avLst/>
          </a:prstGeom>
          <a:solidFill>
            <a:schemeClr val="bg1">
              <a:lumMod val="65000"/>
            </a:schemeClr>
          </a:solidFill>
          <a:ln w="9525">
            <a:solidFill>
              <a:schemeClr val="tx1">
                <a:lumMod val="75000"/>
                <a:lumOff val="25000"/>
              </a:schemeClr>
            </a:solidFill>
            <a:miter lim="800000"/>
            <a:headEnd/>
            <a:tailEnd/>
          </a:ln>
        </p:spPr>
        <p:txBody>
          <a:bodyPr>
            <a:spAutoFit/>
          </a:bodyPr>
          <a:lstStyle/>
          <a:p>
            <a:pPr algn="dist"/>
            <a:r>
              <a:rPr lang="ja-JP" altLang="en-US" sz="1400" b="1" dirty="0" smtClean="0">
                <a:solidFill>
                  <a:schemeClr val="bg1"/>
                </a:solidFill>
                <a:latin typeface="Meiryo UI" pitchFamily="50" charset="-128"/>
                <a:ea typeface="Meiryo UI" pitchFamily="50" charset="-128"/>
                <a:cs typeface="Meiryo UI" pitchFamily="50" charset="-128"/>
              </a:rPr>
              <a:t>下水道局</a:t>
            </a:r>
            <a:endParaRPr lang="ja-JP" altLang="en-US" sz="1400" b="1" dirty="0">
              <a:solidFill>
                <a:schemeClr val="bg1"/>
              </a:solidFill>
              <a:latin typeface="Meiryo UI" pitchFamily="50" charset="-128"/>
              <a:ea typeface="Meiryo UI" pitchFamily="50" charset="-128"/>
              <a:cs typeface="Meiryo UI" pitchFamily="50" charset="-128"/>
            </a:endParaRPr>
          </a:p>
        </p:txBody>
      </p:sp>
      <p:graphicFrame>
        <p:nvGraphicFramePr>
          <p:cNvPr id="45" name="表 44"/>
          <p:cNvGraphicFramePr>
            <a:graphicFrameLocks noGrp="1"/>
          </p:cNvGraphicFramePr>
          <p:nvPr>
            <p:extLst>
              <p:ext uri="{D42A27DB-BD31-4B8C-83A1-F6EECF244321}">
                <p14:modId xmlns:p14="http://schemas.microsoft.com/office/powerpoint/2010/main" val="3105176918"/>
              </p:ext>
            </p:extLst>
          </p:nvPr>
        </p:nvGraphicFramePr>
        <p:xfrm>
          <a:off x="6899322" y="3596995"/>
          <a:ext cx="2736080" cy="1512000"/>
        </p:xfrm>
        <a:graphic>
          <a:graphicData uri="http://schemas.openxmlformats.org/drawingml/2006/table">
            <a:tbl>
              <a:tblPr firstRow="1" bandRow="1">
                <a:tableStyleId>{69CF1AB2-1976-4502-BF36-3FF5EA218861}</a:tableStyleId>
              </a:tblPr>
              <a:tblGrid>
                <a:gridCol w="2160000">
                  <a:extLst>
                    <a:ext uri="{9D8B030D-6E8A-4147-A177-3AD203B41FA5}">
                      <a16:colId xmlns:a16="http://schemas.microsoft.com/office/drawing/2014/main" val="20000"/>
                    </a:ext>
                  </a:extLst>
                </a:gridCol>
                <a:gridCol w="576080">
                  <a:extLst>
                    <a:ext uri="{9D8B030D-6E8A-4147-A177-3AD203B41FA5}">
                      <a16:colId xmlns:a16="http://schemas.microsoft.com/office/drawing/2014/main" val="20001"/>
                    </a:ext>
                  </a:extLst>
                </a:gridCol>
              </a:tblGrid>
              <a:tr h="378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消防</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3,500</a:t>
                      </a: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78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港湾</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700</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r h="378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下水道</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700</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78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水道</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1,450</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bl>
          </a:graphicData>
        </a:graphic>
      </p:graphicFrame>
      <p:sp>
        <p:nvSpPr>
          <p:cNvPr id="39" name="テキスト ボックス 38"/>
          <p:cNvSpPr txBox="1"/>
          <p:nvPr/>
        </p:nvSpPr>
        <p:spPr>
          <a:xfrm>
            <a:off x="272350" y="6400108"/>
            <a:ext cx="9374942" cy="461665"/>
          </a:xfrm>
          <a:prstGeom prst="rect">
            <a:avLst/>
          </a:prstGeom>
          <a:noFill/>
        </p:spPr>
        <p:txBody>
          <a:bodyPr wrap="square" rtlCol="0">
            <a:spAutoFit/>
          </a:bodyPr>
          <a:lstStyle/>
          <a:p>
            <a:pPr marL="180000" indent="-457200"/>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職員数は、各部局</a:t>
            </a:r>
            <a:r>
              <a:rPr lang="ja-JP" altLang="en-US" sz="1200" dirty="0" smtClean="0">
                <a:latin typeface="Meiryo UI" panose="020B0604030504040204" pitchFamily="50" charset="-128"/>
                <a:ea typeface="Meiryo UI" panose="020B0604030504040204" pitchFamily="50" charset="-128"/>
              </a:rPr>
              <a:t>の大まかな規模感</a:t>
            </a:r>
            <a:r>
              <a:rPr lang="ja-JP" altLang="en-US" sz="1200" dirty="0">
                <a:latin typeface="Meiryo UI" panose="020B0604030504040204" pitchFamily="50" charset="-128"/>
                <a:ea typeface="Meiryo UI" panose="020B0604030504040204" pitchFamily="50" charset="-128"/>
              </a:rPr>
              <a:t>を</a:t>
            </a:r>
            <a:r>
              <a:rPr lang="ja-JP" altLang="en-US" sz="1200" dirty="0" smtClean="0">
                <a:latin typeface="Meiryo UI" panose="020B0604030504040204" pitchFamily="50" charset="-128"/>
                <a:ea typeface="Meiryo UI" panose="020B0604030504040204" pitchFamily="50" charset="-128"/>
              </a:rPr>
              <a:t>示すため、大阪府の</a:t>
            </a:r>
            <a:r>
              <a:rPr lang="en-US" altLang="ja-JP" sz="1200" dirty="0" smtClean="0">
                <a:latin typeface="Meiryo UI" panose="020B0604030504040204" pitchFamily="50" charset="-128"/>
                <a:ea typeface="Meiryo UI" panose="020B0604030504040204" pitchFamily="50" charset="-128"/>
              </a:rPr>
              <a:t>H31</a:t>
            </a:r>
            <a:r>
              <a:rPr lang="ja-JP" altLang="en-US" sz="1200" dirty="0" smtClean="0">
                <a:latin typeface="Meiryo UI" panose="020B0604030504040204" pitchFamily="50" charset="-128"/>
                <a:ea typeface="Meiryo UI" panose="020B0604030504040204" pitchFamily="50" charset="-128"/>
              </a:rPr>
              <a:t>現員数（</a:t>
            </a:r>
            <a:r>
              <a:rPr lang="ja-JP" altLang="en-US" sz="1200" dirty="0">
                <a:latin typeface="Meiryo UI" panose="020B0604030504040204" pitchFamily="50" charset="-128"/>
                <a:ea typeface="Meiryo UI" panose="020B0604030504040204" pitchFamily="50" charset="-128"/>
              </a:rPr>
              <a:t>①</a:t>
            </a:r>
            <a:r>
              <a:rPr lang="en-US" altLang="ja-JP" sz="1200" dirty="0" smtClean="0">
                <a:latin typeface="Meiryo UI" panose="020B0604030504040204" pitchFamily="50" charset="-128"/>
                <a:ea typeface="Meiryo UI" panose="020B0604030504040204" pitchFamily="50" charset="-128"/>
              </a:rPr>
              <a:t>8,352</a:t>
            </a:r>
            <a:r>
              <a:rPr lang="ja-JP" altLang="en-US" sz="1200" dirty="0">
                <a:latin typeface="Meiryo UI" panose="020B0604030504040204" pitchFamily="50" charset="-128"/>
                <a:ea typeface="Meiryo UI" panose="020B0604030504040204" pitchFamily="50" charset="-128"/>
              </a:rPr>
              <a:t>人</a:t>
            </a:r>
            <a:r>
              <a:rPr lang="ja-JP" altLang="en-US" sz="1200" dirty="0" smtClean="0">
                <a:latin typeface="Meiryo UI" panose="020B0604030504040204" pitchFamily="50" charset="-128"/>
                <a:ea typeface="Meiryo UI" panose="020B0604030504040204" pitchFamily="50" charset="-128"/>
              </a:rPr>
              <a:t>）及び大阪市から大阪府</a:t>
            </a:r>
            <a:r>
              <a:rPr lang="ja-JP" altLang="en-US" sz="1200" dirty="0">
                <a:latin typeface="Meiryo UI" panose="020B0604030504040204" pitchFamily="50" charset="-128"/>
                <a:ea typeface="Meiryo UI" panose="020B0604030504040204" pitchFamily="50" charset="-128"/>
              </a:rPr>
              <a:t>への移管事務</a:t>
            </a:r>
            <a:r>
              <a:rPr lang="ja-JP" altLang="en-US" sz="1200" dirty="0" smtClean="0">
                <a:latin typeface="Meiryo UI" panose="020B0604030504040204" pitchFamily="50" charset="-128"/>
                <a:ea typeface="Meiryo UI" panose="020B0604030504040204" pitchFamily="50" charset="-128"/>
              </a:rPr>
              <a:t>の</a:t>
            </a:r>
            <a:endParaRPr lang="en-US" altLang="ja-JP" sz="1200" dirty="0" smtClean="0">
              <a:latin typeface="Meiryo UI" panose="020B0604030504040204" pitchFamily="50" charset="-128"/>
              <a:ea typeface="Meiryo UI" panose="020B0604030504040204" pitchFamily="50" charset="-128"/>
            </a:endParaRPr>
          </a:p>
          <a:p>
            <a:pPr marL="180000" indent="-457200"/>
            <a:r>
              <a:rPr lang="en-US" altLang="ja-JP"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H28</a:t>
            </a:r>
            <a:r>
              <a:rPr lang="ja-JP" altLang="en-US" sz="1200" dirty="0" smtClean="0">
                <a:latin typeface="Meiryo UI" panose="020B0604030504040204" pitchFamily="50" charset="-128"/>
                <a:ea typeface="Meiryo UI" panose="020B0604030504040204" pitchFamily="50" charset="-128"/>
              </a:rPr>
              <a:t>従事人員（学校教職員・派遣職員除く ②</a:t>
            </a:r>
            <a:r>
              <a:rPr lang="en-US" altLang="ja-JP" sz="1200" dirty="0" smtClean="0">
                <a:latin typeface="Meiryo UI" panose="020B0604030504040204" pitchFamily="50" charset="-128"/>
                <a:ea typeface="Meiryo UI" panose="020B0604030504040204" pitchFamily="50" charset="-128"/>
              </a:rPr>
              <a:t>7,092</a:t>
            </a:r>
            <a:r>
              <a:rPr lang="ja-JP" altLang="en-US" sz="1200" dirty="0" smtClean="0">
                <a:latin typeface="Meiryo UI" panose="020B0604030504040204" pitchFamily="50" charset="-128"/>
                <a:ea typeface="Meiryo UI" panose="020B0604030504040204" pitchFamily="50" charset="-128"/>
              </a:rPr>
              <a:t>人</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を基にして概数で記載　</a:t>
            </a: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→①②の計</a:t>
            </a:r>
            <a:r>
              <a:rPr lang="en-US" altLang="ja-JP" sz="1200" dirty="0" smtClean="0">
                <a:latin typeface="Meiryo UI" panose="020B0604030504040204" pitchFamily="50" charset="-128"/>
                <a:ea typeface="Meiryo UI" panose="020B0604030504040204" pitchFamily="50" charset="-128"/>
              </a:rPr>
              <a:t>15,444</a:t>
            </a:r>
            <a:r>
              <a:rPr lang="ja-JP" altLang="en-US" sz="1200" dirty="0" smtClean="0">
                <a:latin typeface="Meiryo UI" panose="020B0604030504040204" pitchFamily="50" charset="-128"/>
                <a:ea typeface="Meiryo UI" panose="020B0604030504040204" pitchFamily="50" charset="-128"/>
              </a:rPr>
              <a:t>人と上表の合計とは一致しない</a:t>
            </a:r>
            <a:endParaRPr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621771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2" name="表 61"/>
          <p:cNvGraphicFramePr>
            <a:graphicFrameLocks noGrp="1"/>
          </p:cNvGraphicFramePr>
          <p:nvPr>
            <p:extLst>
              <p:ext uri="{D42A27DB-BD31-4B8C-83A1-F6EECF244321}">
                <p14:modId xmlns:p14="http://schemas.microsoft.com/office/powerpoint/2010/main" val="2246252153"/>
              </p:ext>
            </p:extLst>
          </p:nvPr>
        </p:nvGraphicFramePr>
        <p:xfrm>
          <a:off x="3205758" y="800340"/>
          <a:ext cx="5976830" cy="5342400"/>
        </p:xfrm>
        <a:graphic>
          <a:graphicData uri="http://schemas.openxmlformats.org/drawingml/2006/table">
            <a:tbl>
              <a:tblPr firstRow="1" bandRow="1">
                <a:tableStyleId>{69CF1AB2-1976-4502-BF36-3FF5EA218861}</a:tableStyleId>
              </a:tblPr>
              <a:tblGrid>
                <a:gridCol w="5209580">
                  <a:extLst>
                    <a:ext uri="{9D8B030D-6E8A-4147-A177-3AD203B41FA5}">
                      <a16:colId xmlns:a16="http://schemas.microsoft.com/office/drawing/2014/main" val="20000"/>
                    </a:ext>
                  </a:extLst>
                </a:gridCol>
                <a:gridCol w="767250">
                  <a:extLst>
                    <a:ext uri="{9D8B030D-6E8A-4147-A177-3AD203B41FA5}">
                      <a16:colId xmlns:a16="http://schemas.microsoft.com/office/drawing/2014/main" val="20001"/>
                    </a:ext>
                  </a:extLst>
                </a:gridCol>
              </a:tblGrid>
              <a:tr h="381600">
                <a:tc>
                  <a:txBody>
                    <a:bodyPr/>
                    <a:lstStyle/>
                    <a:p>
                      <a:r>
                        <a:rPr kumimoji="1" lang="ja-JP" altLang="en-US" sz="1100" b="0" dirty="0" smtClean="0">
                          <a:solidFill>
                            <a:schemeClr val="tx1"/>
                          </a:solidFill>
                          <a:latin typeface="Meiryo UI" panose="020B0604030504040204" pitchFamily="50" charset="-128"/>
                          <a:ea typeface="Meiryo UI" panose="020B0604030504040204" pitchFamily="50" charset="-128"/>
                        </a:rPr>
                        <a:t>危機管理、治安、青少年、成長戦略、府政の総合企画、広域インフラ（計画）、万博</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b="0" dirty="0" smtClean="0">
                          <a:solidFill>
                            <a:schemeClr val="tx1"/>
                          </a:solidFill>
                          <a:latin typeface="Meiryo UI" panose="020B0604030504040204" pitchFamily="50" charset="-128"/>
                          <a:ea typeface="Meiryo UI" panose="020B0604030504040204" pitchFamily="50" charset="-128"/>
                        </a:rPr>
                        <a:t>271</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81600">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rPr>
                        <a:t>法務、人事、</a:t>
                      </a:r>
                      <a:r>
                        <a:rPr kumimoji="1" lang="ja-JP" altLang="en-US" sz="1200" b="0" smtClean="0">
                          <a:solidFill>
                            <a:schemeClr val="tx1"/>
                          </a:solidFill>
                          <a:latin typeface="Meiryo UI" panose="020B0604030504040204" pitchFamily="50" charset="-128"/>
                          <a:ea typeface="Meiryo UI" panose="020B0604030504040204" pitchFamily="50" charset="-128"/>
                        </a:rPr>
                        <a:t>市町村、ＩＣＴ</a:t>
                      </a:r>
                      <a:r>
                        <a:rPr kumimoji="1" lang="ja-JP" altLang="en-US" sz="1200" b="0" dirty="0" smtClean="0">
                          <a:solidFill>
                            <a:schemeClr val="tx1"/>
                          </a:solidFill>
                          <a:latin typeface="Meiryo UI" panose="020B0604030504040204" pitchFamily="50" charset="-128"/>
                          <a:ea typeface="Meiryo UI" panose="020B0604030504040204" pitchFamily="50" charset="-128"/>
                        </a:rPr>
                        <a:t>、業務改革</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b="0" dirty="0" smtClean="0">
                          <a:solidFill>
                            <a:schemeClr val="tx1"/>
                          </a:solidFill>
                          <a:latin typeface="Meiryo UI" panose="020B0604030504040204" pitchFamily="50" charset="-128"/>
                          <a:ea typeface="Meiryo UI" panose="020B0604030504040204" pitchFamily="50" charset="-128"/>
                        </a:rPr>
                        <a:t>442</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81600">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rPr>
                        <a:t>予算、税務、公民連携</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b="0" dirty="0" smtClean="0">
                          <a:solidFill>
                            <a:schemeClr val="tx1"/>
                          </a:solidFill>
                          <a:latin typeface="Meiryo UI" panose="020B0604030504040204" pitchFamily="50" charset="-128"/>
                          <a:ea typeface="Meiryo UI" panose="020B0604030504040204" pitchFamily="50" charset="-128"/>
                        </a:rPr>
                        <a:t>1,024</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81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人権、男女共同参画、大学、広報・広聴、観光、文化・スポーツ振興</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b="0" dirty="0" smtClean="0">
                          <a:solidFill>
                            <a:schemeClr val="tx1"/>
                          </a:solidFill>
                          <a:latin typeface="Meiryo UI" panose="020B0604030504040204" pitchFamily="50" charset="-128"/>
                          <a:ea typeface="Meiryo UI" panose="020B0604030504040204" pitchFamily="50" charset="-128"/>
                        </a:rPr>
                        <a:t>296</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81600">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rPr>
                        <a:t>ＩＲ推進</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b="0" dirty="0" smtClean="0">
                          <a:solidFill>
                            <a:schemeClr val="tx1"/>
                          </a:solidFill>
                          <a:latin typeface="Meiryo UI" panose="020B0604030504040204" pitchFamily="50" charset="-128"/>
                          <a:ea typeface="Meiryo UI" panose="020B0604030504040204" pitchFamily="50" charset="-128"/>
                        </a:rPr>
                        <a:t>43</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381600">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rPr>
                        <a:t>地域福祉、</a:t>
                      </a:r>
                      <a:r>
                        <a:rPr kumimoji="1" lang="ja-JP" altLang="en-US" sz="1200" b="0" dirty="0" err="1" smtClean="0">
                          <a:solidFill>
                            <a:schemeClr val="tx1"/>
                          </a:solidFill>
                          <a:latin typeface="Meiryo UI" panose="020B0604030504040204" pitchFamily="50" charset="-128"/>
                          <a:ea typeface="Meiryo UI" panose="020B0604030504040204" pitchFamily="50" charset="-128"/>
                        </a:rPr>
                        <a:t>障がい</a:t>
                      </a:r>
                      <a:r>
                        <a:rPr kumimoji="1" lang="ja-JP" altLang="en-US" sz="1200" b="0" dirty="0" smtClean="0">
                          <a:solidFill>
                            <a:schemeClr val="tx1"/>
                          </a:solidFill>
                          <a:latin typeface="Meiryo UI" panose="020B0604030504040204" pitchFamily="50" charset="-128"/>
                          <a:ea typeface="Meiryo UI" panose="020B0604030504040204" pitchFamily="50" charset="-128"/>
                        </a:rPr>
                        <a:t>者、高齢者、子ども</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b="0" dirty="0" smtClean="0">
                          <a:solidFill>
                            <a:schemeClr val="tx1"/>
                          </a:solidFill>
                          <a:latin typeface="Meiryo UI" panose="020B0604030504040204" pitchFamily="50" charset="-128"/>
                          <a:ea typeface="Meiryo UI" panose="020B0604030504040204" pitchFamily="50" charset="-128"/>
                        </a:rPr>
                        <a:t>1,034</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381600">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rPr>
                        <a:t>医療、健康づくり、公衆衛生</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b="0" dirty="0" smtClean="0">
                          <a:solidFill>
                            <a:schemeClr val="tx1"/>
                          </a:solidFill>
                          <a:latin typeface="Meiryo UI" panose="020B0604030504040204" pitchFamily="50" charset="-128"/>
                          <a:ea typeface="Meiryo UI" panose="020B0604030504040204" pitchFamily="50" charset="-128"/>
                        </a:rPr>
                        <a:t>948</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381600">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rPr>
                        <a:t>産業振興、企業支援、雇用・人材育成</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b="0" dirty="0" smtClean="0">
                          <a:solidFill>
                            <a:schemeClr val="tx1"/>
                          </a:solidFill>
                          <a:latin typeface="Meiryo UI" panose="020B0604030504040204" pitchFamily="50" charset="-128"/>
                          <a:ea typeface="Meiryo UI" panose="020B0604030504040204" pitchFamily="50" charset="-128"/>
                        </a:rPr>
                        <a:t>492</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381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環境、エネルギー、緑化、農林水産業振興、市場</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b="0" dirty="0" smtClean="0">
                          <a:solidFill>
                            <a:schemeClr val="tx1"/>
                          </a:solidFill>
                          <a:latin typeface="Meiryo UI" panose="020B0604030504040204" pitchFamily="50" charset="-128"/>
                          <a:ea typeface="Meiryo UI" panose="020B0604030504040204" pitchFamily="50" charset="-128"/>
                        </a:rPr>
                        <a:t>659</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381600">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rPr>
                        <a:t>都市計画、道路、河川、公園、港湾、下水道</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b="0" dirty="0" smtClean="0">
                          <a:solidFill>
                            <a:schemeClr val="tx1"/>
                          </a:solidFill>
                          <a:latin typeface="Meiryo UI" panose="020B0604030504040204" pitchFamily="50" charset="-128"/>
                          <a:ea typeface="Meiryo UI" panose="020B0604030504040204" pitchFamily="50" charset="-128"/>
                        </a:rPr>
                        <a:t>1,795</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381600">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rPr>
                        <a:t>まちづくり、住宅、公共建築、りんくうタウン</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b="0" dirty="0" smtClean="0">
                          <a:solidFill>
                            <a:schemeClr val="tx1"/>
                          </a:solidFill>
                          <a:latin typeface="Meiryo UI" panose="020B0604030504040204" pitchFamily="50" charset="-128"/>
                          <a:ea typeface="Meiryo UI" panose="020B0604030504040204" pitchFamily="50" charset="-128"/>
                        </a:rPr>
                        <a:t>481</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r h="381600">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rPr>
                        <a:t>出納</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b="0" dirty="0" smtClean="0">
                          <a:solidFill>
                            <a:schemeClr val="tx1"/>
                          </a:solidFill>
                          <a:latin typeface="Meiryo UI" panose="020B0604030504040204" pitchFamily="50" charset="-128"/>
                          <a:ea typeface="Meiryo UI" panose="020B0604030504040204" pitchFamily="50" charset="-128"/>
                        </a:rPr>
                        <a:t>34</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1"/>
                  </a:ext>
                </a:extLst>
              </a:tr>
              <a:tr h="381600">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rPr>
                        <a:t>学校教育、社会教育</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b="0" dirty="0" smtClean="0">
                          <a:solidFill>
                            <a:schemeClr val="tx1"/>
                          </a:solidFill>
                          <a:latin typeface="Meiryo UI" panose="020B0604030504040204" pitchFamily="50" charset="-128"/>
                          <a:ea typeface="Meiryo UI" panose="020B0604030504040204" pitchFamily="50" charset="-128"/>
                        </a:rPr>
                        <a:t>676</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2"/>
                  </a:ext>
                </a:extLst>
              </a:tr>
              <a:tr h="381600">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rPr>
                        <a:t>選挙、監査、人事行政等</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b="0" dirty="0" smtClean="0">
                          <a:solidFill>
                            <a:schemeClr val="tx1"/>
                          </a:solidFill>
                          <a:latin typeface="Meiryo UI" panose="020B0604030504040204" pitchFamily="50" charset="-128"/>
                          <a:ea typeface="Meiryo UI" panose="020B0604030504040204" pitchFamily="50" charset="-128"/>
                        </a:rPr>
                        <a:t>98</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3"/>
                  </a:ext>
                </a:extLst>
              </a:tr>
            </a:tbl>
          </a:graphicData>
        </a:graphic>
      </p:graphicFrame>
      <p:sp>
        <p:nvSpPr>
          <p:cNvPr id="82" name="Text Box 111"/>
          <p:cNvSpPr txBox="1">
            <a:spLocks noChangeArrowheads="1"/>
          </p:cNvSpPr>
          <p:nvPr/>
        </p:nvSpPr>
        <p:spPr bwMode="auto">
          <a:xfrm>
            <a:off x="686028" y="1240277"/>
            <a:ext cx="2412000" cy="307777"/>
          </a:xfrm>
          <a:prstGeom prst="rect">
            <a:avLst/>
          </a:prstGeom>
          <a:solidFill>
            <a:schemeClr val="bg1"/>
          </a:solidFill>
          <a:ln w="9525">
            <a:solidFill>
              <a:schemeClr val="tx1">
                <a:lumMod val="75000"/>
                <a:lumOff val="25000"/>
              </a:schemeClr>
            </a:solidFill>
            <a:miter lim="800000"/>
            <a:headEnd/>
            <a:tailEnd/>
          </a:ln>
        </p:spPr>
        <p:txBody>
          <a:bodyPr wrap="square">
            <a:spAutoFit/>
          </a:bodyPr>
          <a:lstStyle/>
          <a:p>
            <a:pPr algn="dist"/>
            <a:r>
              <a:rPr lang="ja-JP" altLang="en-US" sz="1400" dirty="0" smtClean="0">
                <a:latin typeface="Meiryo UI" pitchFamily="50" charset="-128"/>
                <a:ea typeface="Meiryo UI" pitchFamily="50" charset="-128"/>
                <a:cs typeface="Meiryo UI" pitchFamily="50" charset="-128"/>
              </a:rPr>
              <a:t>総務部</a:t>
            </a:r>
            <a:endParaRPr lang="ja-JP" altLang="en-US" sz="1400" dirty="0">
              <a:latin typeface="Meiryo UI" pitchFamily="50" charset="-128"/>
              <a:ea typeface="Meiryo UI" pitchFamily="50" charset="-128"/>
              <a:cs typeface="Meiryo UI" pitchFamily="50" charset="-128"/>
            </a:endParaRPr>
          </a:p>
        </p:txBody>
      </p:sp>
      <p:sp>
        <p:nvSpPr>
          <p:cNvPr id="83" name="Text Box 111"/>
          <p:cNvSpPr txBox="1">
            <a:spLocks noChangeArrowheads="1"/>
          </p:cNvSpPr>
          <p:nvPr/>
        </p:nvSpPr>
        <p:spPr bwMode="auto">
          <a:xfrm>
            <a:off x="686028" y="861967"/>
            <a:ext cx="2412000" cy="307777"/>
          </a:xfrm>
          <a:prstGeom prst="rect">
            <a:avLst/>
          </a:prstGeom>
          <a:solidFill>
            <a:schemeClr val="bg1"/>
          </a:solidFill>
          <a:ln w="9525">
            <a:solidFill>
              <a:schemeClr val="tx1"/>
            </a:solidFill>
            <a:miter lim="800000"/>
            <a:headEnd/>
            <a:tailEnd/>
          </a:ln>
        </p:spPr>
        <p:txBody>
          <a:bodyPr wrap="square">
            <a:spAutoFit/>
          </a:bodyPr>
          <a:lstStyle/>
          <a:p>
            <a:pPr algn="dist"/>
            <a:r>
              <a:rPr lang="ja-JP" altLang="en-US" sz="1400" dirty="0" smtClean="0">
                <a:latin typeface="Meiryo UI" pitchFamily="50" charset="-128"/>
                <a:ea typeface="Meiryo UI" pitchFamily="50" charset="-128"/>
                <a:cs typeface="Meiryo UI" pitchFamily="50" charset="-128"/>
              </a:rPr>
              <a:t>政策企画部</a:t>
            </a:r>
            <a:endParaRPr lang="ja-JP" altLang="en-US" sz="1400" dirty="0">
              <a:latin typeface="Meiryo UI" pitchFamily="50" charset="-128"/>
              <a:ea typeface="Meiryo UI" pitchFamily="50" charset="-128"/>
              <a:cs typeface="Meiryo UI" pitchFamily="50" charset="-128"/>
            </a:endParaRPr>
          </a:p>
        </p:txBody>
      </p:sp>
      <p:sp>
        <p:nvSpPr>
          <p:cNvPr id="85" name="Text Box 111"/>
          <p:cNvSpPr txBox="1">
            <a:spLocks noChangeArrowheads="1"/>
          </p:cNvSpPr>
          <p:nvPr/>
        </p:nvSpPr>
        <p:spPr bwMode="auto">
          <a:xfrm>
            <a:off x="686028" y="1996897"/>
            <a:ext cx="2412000" cy="307777"/>
          </a:xfrm>
          <a:prstGeom prst="rect">
            <a:avLst/>
          </a:prstGeom>
          <a:solidFill>
            <a:schemeClr val="bg1"/>
          </a:solidFill>
          <a:ln w="9525">
            <a:solidFill>
              <a:schemeClr val="tx1"/>
            </a:solidFill>
            <a:miter lim="800000"/>
            <a:headEnd/>
            <a:tailEnd/>
          </a:ln>
        </p:spPr>
        <p:txBody>
          <a:bodyPr wrap="square">
            <a:spAutoFit/>
          </a:bodyPr>
          <a:lstStyle/>
          <a:p>
            <a:pPr algn="dist"/>
            <a:r>
              <a:rPr lang="ja-JP" altLang="en-US" sz="1400" dirty="0" smtClean="0">
                <a:latin typeface="Meiryo UI" pitchFamily="50" charset="-128"/>
                <a:ea typeface="Meiryo UI" pitchFamily="50" charset="-128"/>
                <a:cs typeface="Meiryo UI" pitchFamily="50" charset="-128"/>
              </a:rPr>
              <a:t>府民文化部</a:t>
            </a:r>
            <a:endParaRPr lang="ja-JP" altLang="en-US" sz="1400" dirty="0">
              <a:latin typeface="Meiryo UI" pitchFamily="50" charset="-128"/>
              <a:ea typeface="Meiryo UI" pitchFamily="50" charset="-128"/>
              <a:cs typeface="Meiryo UI" pitchFamily="50" charset="-128"/>
            </a:endParaRPr>
          </a:p>
        </p:txBody>
      </p:sp>
      <p:sp>
        <p:nvSpPr>
          <p:cNvPr id="86" name="Text Box 111"/>
          <p:cNvSpPr txBox="1">
            <a:spLocks noChangeArrowheads="1"/>
          </p:cNvSpPr>
          <p:nvPr/>
        </p:nvSpPr>
        <p:spPr bwMode="auto">
          <a:xfrm>
            <a:off x="686028" y="2375207"/>
            <a:ext cx="2412000" cy="307777"/>
          </a:xfrm>
          <a:prstGeom prst="rect">
            <a:avLst/>
          </a:prstGeom>
          <a:solidFill>
            <a:schemeClr val="bg1"/>
          </a:solidFill>
          <a:ln w="9525">
            <a:solidFill>
              <a:schemeClr val="tx1"/>
            </a:solidFill>
            <a:miter lim="800000"/>
            <a:headEnd/>
            <a:tailEnd/>
          </a:ln>
        </p:spPr>
        <p:txBody>
          <a:bodyPr wrap="square">
            <a:spAutoFit/>
          </a:bodyPr>
          <a:lstStyle/>
          <a:p>
            <a:pPr algn="dist"/>
            <a:r>
              <a:rPr lang="ja-JP" altLang="en-US" sz="1400" dirty="0" smtClean="0">
                <a:latin typeface="Meiryo UI" pitchFamily="50" charset="-128"/>
                <a:ea typeface="Meiryo UI" pitchFamily="50" charset="-128"/>
                <a:cs typeface="Meiryo UI" pitchFamily="50" charset="-128"/>
              </a:rPr>
              <a:t>ＩＲ推進局</a:t>
            </a:r>
            <a:endParaRPr lang="ja-JP" altLang="en-US" sz="1400" dirty="0">
              <a:latin typeface="Meiryo UI" pitchFamily="50" charset="-128"/>
              <a:ea typeface="Meiryo UI" pitchFamily="50" charset="-128"/>
              <a:cs typeface="Meiryo UI" pitchFamily="50" charset="-128"/>
            </a:endParaRPr>
          </a:p>
        </p:txBody>
      </p:sp>
      <p:sp>
        <p:nvSpPr>
          <p:cNvPr id="87" name="Text Box 111"/>
          <p:cNvSpPr txBox="1">
            <a:spLocks noChangeArrowheads="1"/>
          </p:cNvSpPr>
          <p:nvPr/>
        </p:nvSpPr>
        <p:spPr bwMode="auto">
          <a:xfrm>
            <a:off x="686028" y="2753517"/>
            <a:ext cx="2412000" cy="307777"/>
          </a:xfrm>
          <a:prstGeom prst="rect">
            <a:avLst/>
          </a:prstGeom>
          <a:solidFill>
            <a:schemeClr val="bg1"/>
          </a:solidFill>
          <a:ln w="9525">
            <a:solidFill>
              <a:schemeClr val="tx1"/>
            </a:solidFill>
            <a:miter lim="800000"/>
            <a:headEnd/>
            <a:tailEnd/>
          </a:ln>
        </p:spPr>
        <p:txBody>
          <a:bodyPr wrap="square">
            <a:spAutoFit/>
          </a:bodyPr>
          <a:lstStyle/>
          <a:p>
            <a:pPr algn="dist"/>
            <a:r>
              <a:rPr lang="ja-JP" altLang="en-US" sz="1400" dirty="0" smtClean="0">
                <a:latin typeface="Meiryo UI" pitchFamily="50" charset="-128"/>
                <a:ea typeface="Meiryo UI" pitchFamily="50" charset="-128"/>
                <a:cs typeface="Meiryo UI" pitchFamily="50" charset="-128"/>
              </a:rPr>
              <a:t>福祉部</a:t>
            </a:r>
            <a:endParaRPr lang="ja-JP" altLang="en-US" sz="1400" dirty="0">
              <a:latin typeface="Meiryo UI" pitchFamily="50" charset="-128"/>
              <a:ea typeface="Meiryo UI" pitchFamily="50" charset="-128"/>
              <a:cs typeface="Meiryo UI" pitchFamily="50" charset="-128"/>
            </a:endParaRPr>
          </a:p>
        </p:txBody>
      </p:sp>
      <p:sp>
        <p:nvSpPr>
          <p:cNvPr id="89" name="Text Box 111"/>
          <p:cNvSpPr txBox="1">
            <a:spLocks noChangeArrowheads="1"/>
          </p:cNvSpPr>
          <p:nvPr/>
        </p:nvSpPr>
        <p:spPr bwMode="auto">
          <a:xfrm>
            <a:off x="685718" y="3890138"/>
            <a:ext cx="2412000" cy="307777"/>
          </a:xfrm>
          <a:prstGeom prst="rect">
            <a:avLst/>
          </a:prstGeom>
          <a:solidFill>
            <a:schemeClr val="bg1"/>
          </a:solidFill>
          <a:ln w="9525">
            <a:solidFill>
              <a:schemeClr val="tx1"/>
            </a:solidFill>
            <a:miter lim="800000"/>
            <a:headEnd/>
            <a:tailEnd/>
          </a:ln>
        </p:spPr>
        <p:txBody>
          <a:bodyPr wrap="square">
            <a:spAutoFit/>
          </a:bodyPr>
          <a:lstStyle/>
          <a:p>
            <a:pPr algn="dist"/>
            <a:r>
              <a:rPr lang="ja-JP" altLang="en-US" sz="1400" dirty="0" smtClean="0">
                <a:latin typeface="Meiryo UI" pitchFamily="50" charset="-128"/>
                <a:ea typeface="Meiryo UI" pitchFamily="50" charset="-128"/>
                <a:cs typeface="Meiryo UI" pitchFamily="50" charset="-128"/>
              </a:rPr>
              <a:t>環境農林水産部</a:t>
            </a:r>
            <a:endParaRPr lang="ja-JP" altLang="en-US" sz="1400" dirty="0">
              <a:latin typeface="Meiryo UI" pitchFamily="50" charset="-128"/>
              <a:ea typeface="Meiryo UI" pitchFamily="50" charset="-128"/>
              <a:cs typeface="Meiryo UI" pitchFamily="50" charset="-128"/>
            </a:endParaRPr>
          </a:p>
        </p:txBody>
      </p:sp>
      <p:sp>
        <p:nvSpPr>
          <p:cNvPr id="90" name="Text Box 111"/>
          <p:cNvSpPr txBox="1">
            <a:spLocks noChangeArrowheads="1"/>
          </p:cNvSpPr>
          <p:nvPr/>
        </p:nvSpPr>
        <p:spPr bwMode="auto">
          <a:xfrm>
            <a:off x="685718" y="4268448"/>
            <a:ext cx="2412000" cy="307777"/>
          </a:xfrm>
          <a:prstGeom prst="rect">
            <a:avLst/>
          </a:prstGeom>
          <a:solidFill>
            <a:schemeClr val="bg1"/>
          </a:solidFill>
          <a:ln w="9525">
            <a:solidFill>
              <a:schemeClr val="tx1"/>
            </a:solidFill>
            <a:miter lim="800000"/>
            <a:headEnd/>
            <a:tailEnd/>
          </a:ln>
        </p:spPr>
        <p:txBody>
          <a:bodyPr wrap="square">
            <a:spAutoFit/>
          </a:bodyPr>
          <a:lstStyle/>
          <a:p>
            <a:pPr algn="dist"/>
            <a:r>
              <a:rPr lang="ja-JP" altLang="en-US" sz="1400" dirty="0" smtClean="0">
                <a:latin typeface="Meiryo UI" pitchFamily="50" charset="-128"/>
                <a:ea typeface="Meiryo UI" pitchFamily="50" charset="-128"/>
                <a:cs typeface="Meiryo UI" pitchFamily="50" charset="-128"/>
              </a:rPr>
              <a:t>都市整備部</a:t>
            </a:r>
            <a:endParaRPr lang="ja-JP" altLang="en-US" sz="1400" dirty="0">
              <a:latin typeface="Meiryo UI" pitchFamily="50" charset="-128"/>
              <a:ea typeface="Meiryo UI" pitchFamily="50" charset="-128"/>
              <a:cs typeface="Meiryo UI" pitchFamily="50" charset="-128"/>
            </a:endParaRPr>
          </a:p>
        </p:txBody>
      </p:sp>
      <p:sp>
        <p:nvSpPr>
          <p:cNvPr id="91" name="Text Box 111"/>
          <p:cNvSpPr txBox="1">
            <a:spLocks noChangeArrowheads="1"/>
          </p:cNvSpPr>
          <p:nvPr/>
        </p:nvSpPr>
        <p:spPr bwMode="auto">
          <a:xfrm>
            <a:off x="685718" y="4646758"/>
            <a:ext cx="2412000" cy="307777"/>
          </a:xfrm>
          <a:prstGeom prst="rect">
            <a:avLst/>
          </a:prstGeom>
          <a:solidFill>
            <a:schemeClr val="bg1"/>
          </a:solidFill>
          <a:ln w="9525">
            <a:solidFill>
              <a:schemeClr val="tx1"/>
            </a:solidFill>
            <a:miter lim="800000"/>
            <a:headEnd/>
            <a:tailEnd/>
          </a:ln>
        </p:spPr>
        <p:txBody>
          <a:bodyPr wrap="square">
            <a:spAutoFit/>
          </a:bodyPr>
          <a:lstStyle/>
          <a:p>
            <a:pPr algn="dist"/>
            <a:r>
              <a:rPr lang="ja-JP" altLang="en-US" sz="1400" dirty="0" smtClean="0">
                <a:latin typeface="Meiryo UI" pitchFamily="50" charset="-128"/>
                <a:ea typeface="Meiryo UI" pitchFamily="50" charset="-128"/>
                <a:cs typeface="Meiryo UI" pitchFamily="50" charset="-128"/>
              </a:rPr>
              <a:t>住宅まちづくり部</a:t>
            </a:r>
            <a:endParaRPr lang="ja-JP" altLang="en-US" sz="1400" dirty="0">
              <a:latin typeface="Meiryo UI" pitchFamily="50" charset="-128"/>
              <a:ea typeface="Meiryo UI" pitchFamily="50" charset="-128"/>
              <a:cs typeface="Meiryo UI" pitchFamily="50" charset="-128"/>
            </a:endParaRPr>
          </a:p>
        </p:txBody>
      </p:sp>
      <p:sp>
        <p:nvSpPr>
          <p:cNvPr id="96" name="Text Box 111"/>
          <p:cNvSpPr txBox="1">
            <a:spLocks noChangeArrowheads="1"/>
          </p:cNvSpPr>
          <p:nvPr/>
        </p:nvSpPr>
        <p:spPr bwMode="auto">
          <a:xfrm>
            <a:off x="686338" y="5025068"/>
            <a:ext cx="2412000" cy="307777"/>
          </a:xfrm>
          <a:prstGeom prst="rect">
            <a:avLst/>
          </a:prstGeom>
          <a:solidFill>
            <a:schemeClr val="bg1"/>
          </a:solidFill>
          <a:ln w="9525">
            <a:solidFill>
              <a:schemeClr val="tx1"/>
            </a:solidFill>
            <a:miter lim="800000"/>
            <a:headEnd/>
            <a:tailEnd/>
          </a:ln>
        </p:spPr>
        <p:txBody>
          <a:bodyPr wrap="square">
            <a:spAutoFit/>
          </a:bodyPr>
          <a:lstStyle/>
          <a:p>
            <a:pPr algn="dist"/>
            <a:r>
              <a:rPr lang="ja-JP" altLang="en-US" sz="1400" dirty="0" smtClean="0">
                <a:latin typeface="Meiryo UI" pitchFamily="50" charset="-128"/>
                <a:ea typeface="Meiryo UI" pitchFamily="50" charset="-128"/>
                <a:cs typeface="Meiryo UI" pitchFamily="50" charset="-128"/>
              </a:rPr>
              <a:t>会計局</a:t>
            </a:r>
            <a:endParaRPr lang="ja-JP" altLang="en-US" sz="1400" dirty="0">
              <a:latin typeface="Meiryo UI" pitchFamily="50" charset="-128"/>
              <a:ea typeface="Meiryo UI" pitchFamily="50" charset="-128"/>
              <a:cs typeface="Meiryo UI" pitchFamily="50" charset="-128"/>
            </a:endParaRPr>
          </a:p>
        </p:txBody>
      </p:sp>
      <p:sp>
        <p:nvSpPr>
          <p:cNvPr id="99" name="Text Box 111"/>
          <p:cNvSpPr txBox="1">
            <a:spLocks noChangeArrowheads="1"/>
          </p:cNvSpPr>
          <p:nvPr/>
        </p:nvSpPr>
        <p:spPr bwMode="auto">
          <a:xfrm>
            <a:off x="685408" y="5403378"/>
            <a:ext cx="2412000" cy="307777"/>
          </a:xfrm>
          <a:prstGeom prst="rect">
            <a:avLst/>
          </a:prstGeom>
          <a:solidFill>
            <a:schemeClr val="bg1"/>
          </a:solidFill>
          <a:ln w="9525">
            <a:solidFill>
              <a:schemeClr val="tx1"/>
            </a:solidFill>
            <a:miter lim="800000"/>
            <a:headEnd/>
            <a:tailEnd/>
          </a:ln>
        </p:spPr>
        <p:txBody>
          <a:bodyPr wrap="square">
            <a:spAutoFit/>
          </a:bodyPr>
          <a:lstStyle/>
          <a:p>
            <a:pPr algn="dist"/>
            <a:r>
              <a:rPr lang="ja-JP" altLang="en-US" sz="1400" dirty="0" smtClean="0">
                <a:latin typeface="Meiryo UI" pitchFamily="50" charset="-128"/>
                <a:ea typeface="Meiryo UI" pitchFamily="50" charset="-128"/>
                <a:cs typeface="Meiryo UI" pitchFamily="50" charset="-128"/>
              </a:rPr>
              <a:t>教育庁</a:t>
            </a:r>
            <a:endParaRPr lang="ja-JP" altLang="en-US" sz="1400" dirty="0">
              <a:latin typeface="Meiryo UI" pitchFamily="50" charset="-128"/>
              <a:ea typeface="Meiryo UI" pitchFamily="50" charset="-128"/>
              <a:cs typeface="Meiryo UI" pitchFamily="50" charset="-128"/>
            </a:endParaRPr>
          </a:p>
        </p:txBody>
      </p:sp>
      <p:sp>
        <p:nvSpPr>
          <p:cNvPr id="100" name="Text Box 111"/>
          <p:cNvSpPr txBox="1">
            <a:spLocks noChangeArrowheads="1"/>
          </p:cNvSpPr>
          <p:nvPr/>
        </p:nvSpPr>
        <p:spPr bwMode="auto">
          <a:xfrm>
            <a:off x="685408" y="5780766"/>
            <a:ext cx="2412000" cy="307777"/>
          </a:xfrm>
          <a:prstGeom prst="rect">
            <a:avLst/>
          </a:prstGeom>
          <a:solidFill>
            <a:schemeClr val="bg1"/>
          </a:solidFill>
          <a:ln w="9525">
            <a:solidFill>
              <a:schemeClr val="tx1"/>
            </a:solidFill>
            <a:miter lim="800000"/>
            <a:headEnd/>
            <a:tailEnd/>
          </a:ln>
        </p:spPr>
        <p:txBody>
          <a:bodyPr wrap="square" anchor="ctr">
            <a:spAutoFit/>
          </a:bodyPr>
          <a:lstStyle/>
          <a:p>
            <a:pPr algn="dist"/>
            <a:r>
              <a:rPr lang="ja-JP" altLang="en-US" sz="1400" dirty="0" smtClean="0">
                <a:latin typeface="Meiryo UI" pitchFamily="50" charset="-128"/>
                <a:ea typeface="Meiryo UI" pitchFamily="50" charset="-128"/>
                <a:cs typeface="Meiryo UI" pitchFamily="50" charset="-128"/>
              </a:rPr>
              <a:t>その他の行政委員会事務局</a:t>
            </a:r>
            <a:endParaRPr lang="ja-JP" altLang="en-US" sz="1400" dirty="0">
              <a:latin typeface="Meiryo UI" pitchFamily="50" charset="-128"/>
              <a:ea typeface="Meiryo UI" pitchFamily="50" charset="-128"/>
              <a:cs typeface="Meiryo UI" pitchFamily="50" charset="-128"/>
            </a:endParaRPr>
          </a:p>
        </p:txBody>
      </p:sp>
      <p:sp>
        <p:nvSpPr>
          <p:cNvPr id="64" name="Text Box 111"/>
          <p:cNvSpPr txBox="1">
            <a:spLocks noChangeArrowheads="1"/>
          </p:cNvSpPr>
          <p:nvPr/>
        </p:nvSpPr>
        <p:spPr bwMode="auto">
          <a:xfrm>
            <a:off x="686338" y="3131827"/>
            <a:ext cx="2412000" cy="307777"/>
          </a:xfrm>
          <a:prstGeom prst="rect">
            <a:avLst/>
          </a:prstGeom>
          <a:solidFill>
            <a:schemeClr val="bg1"/>
          </a:solidFill>
          <a:ln w="9525">
            <a:solidFill>
              <a:schemeClr val="tx1">
                <a:lumMod val="75000"/>
                <a:lumOff val="25000"/>
              </a:schemeClr>
            </a:solidFill>
            <a:miter lim="800000"/>
            <a:headEnd/>
            <a:tailEnd/>
          </a:ln>
        </p:spPr>
        <p:txBody>
          <a:bodyPr wrap="square">
            <a:spAutoFit/>
          </a:bodyPr>
          <a:lstStyle/>
          <a:p>
            <a:pPr algn="dist"/>
            <a:r>
              <a:rPr lang="ja-JP" altLang="en-US" sz="1400" dirty="0" smtClean="0">
                <a:latin typeface="Meiryo UI" pitchFamily="50" charset="-128"/>
                <a:ea typeface="Meiryo UI" pitchFamily="50" charset="-128"/>
                <a:cs typeface="Meiryo UI" pitchFamily="50" charset="-128"/>
              </a:rPr>
              <a:t>健康医療部</a:t>
            </a:r>
            <a:endParaRPr lang="ja-JP" altLang="en-US" sz="1400" dirty="0">
              <a:latin typeface="Meiryo UI" pitchFamily="50" charset="-128"/>
              <a:ea typeface="Meiryo UI" pitchFamily="50" charset="-128"/>
              <a:cs typeface="Meiryo UI" pitchFamily="50" charset="-128"/>
            </a:endParaRPr>
          </a:p>
        </p:txBody>
      </p:sp>
      <p:sp>
        <p:nvSpPr>
          <p:cNvPr id="102" name="Text Box 61"/>
          <p:cNvSpPr txBox="1">
            <a:spLocks noChangeArrowheads="1"/>
          </p:cNvSpPr>
          <p:nvPr/>
        </p:nvSpPr>
        <p:spPr bwMode="auto">
          <a:xfrm>
            <a:off x="1305579" y="6223451"/>
            <a:ext cx="1080000" cy="276999"/>
          </a:xfrm>
          <a:prstGeom prst="rect">
            <a:avLst/>
          </a:prstGeom>
          <a:noFill/>
          <a:ln w="19050">
            <a:noFill/>
            <a:prstDash val="sysDot"/>
            <a:miter lim="800000"/>
            <a:headEnd/>
            <a:tailEnd/>
          </a:ln>
        </p:spPr>
        <p:txBody>
          <a:bodyPr wrap="square" anchor="ctr">
            <a:spAutoFit/>
          </a:bodyPr>
          <a:lstStyle/>
          <a:p>
            <a:pPr algn="ctr"/>
            <a:r>
              <a:rPr lang="ja-JP" altLang="en-US" sz="1200" dirty="0" smtClean="0">
                <a:latin typeface="Meiryo UI" pitchFamily="50" charset="-128"/>
                <a:ea typeface="Meiryo UI" pitchFamily="50" charset="-128"/>
                <a:cs typeface="Meiryo UI" pitchFamily="50" charset="-128"/>
              </a:rPr>
              <a:t>議会事務局</a:t>
            </a:r>
            <a:endParaRPr lang="ja-JP" altLang="en-US" sz="1200" dirty="0">
              <a:latin typeface="Meiryo UI" pitchFamily="50" charset="-128"/>
              <a:ea typeface="Meiryo UI" pitchFamily="50" charset="-128"/>
              <a:cs typeface="Meiryo UI" pitchFamily="50" charset="-128"/>
            </a:endParaRPr>
          </a:p>
        </p:txBody>
      </p:sp>
      <p:cxnSp>
        <p:nvCxnSpPr>
          <p:cNvPr id="105" name="直線コネクタ 101"/>
          <p:cNvCxnSpPr>
            <a:stCxn id="106" idx="3"/>
            <a:endCxn id="102" idx="1"/>
          </p:cNvCxnSpPr>
          <p:nvPr/>
        </p:nvCxnSpPr>
        <p:spPr>
          <a:xfrm>
            <a:off x="1037392" y="6358796"/>
            <a:ext cx="268187" cy="315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6" name="テキスト ボックス 4"/>
          <p:cNvSpPr txBox="1">
            <a:spLocks noChangeArrowheads="1"/>
          </p:cNvSpPr>
          <p:nvPr/>
        </p:nvSpPr>
        <p:spPr bwMode="auto">
          <a:xfrm>
            <a:off x="103786" y="6204907"/>
            <a:ext cx="933606" cy="307777"/>
          </a:xfrm>
          <a:prstGeom prst="rect">
            <a:avLst/>
          </a:prstGeom>
          <a:solidFill>
            <a:schemeClr val="bg1"/>
          </a:solidFill>
          <a:ln w="12700">
            <a:solidFill>
              <a:schemeClr val="tx1"/>
            </a:solidFill>
            <a:miter lim="800000"/>
            <a:headEnd/>
            <a:tailEnd/>
          </a:ln>
        </p:spPr>
        <p:txBody>
          <a:bodyPr wrap="square" anchor="ctr">
            <a:spAutoFit/>
          </a:bodyPr>
          <a:lstStyle/>
          <a:p>
            <a:pPr algn="dist"/>
            <a:r>
              <a:rPr lang="ja-JP" altLang="en-US" sz="1400" b="1" dirty="0">
                <a:latin typeface="Meiryo UI" pitchFamily="50" charset="-128"/>
                <a:ea typeface="Meiryo UI" pitchFamily="50" charset="-128"/>
                <a:cs typeface="Meiryo UI" pitchFamily="50" charset="-128"/>
              </a:rPr>
              <a:t>府</a:t>
            </a:r>
            <a:r>
              <a:rPr lang="ja-JP" altLang="en-US" sz="1400" b="1" dirty="0" smtClean="0">
                <a:latin typeface="Meiryo UI" pitchFamily="50" charset="-128"/>
                <a:ea typeface="Meiryo UI" pitchFamily="50" charset="-128"/>
                <a:cs typeface="Meiryo UI" pitchFamily="50" charset="-128"/>
              </a:rPr>
              <a:t>議会</a:t>
            </a:r>
            <a:endParaRPr lang="ja-JP" altLang="en-US" sz="1400" b="1" dirty="0">
              <a:latin typeface="Meiryo UI" pitchFamily="50" charset="-128"/>
              <a:ea typeface="Meiryo UI" pitchFamily="50" charset="-128"/>
              <a:cs typeface="Meiryo UI" pitchFamily="50" charset="-128"/>
            </a:endParaRPr>
          </a:p>
        </p:txBody>
      </p:sp>
      <p:sp>
        <p:nvSpPr>
          <p:cNvPr id="65" name="正方形/長方形 64"/>
          <p:cNvSpPr/>
          <p:nvPr/>
        </p:nvSpPr>
        <p:spPr>
          <a:xfrm>
            <a:off x="0" y="-6272"/>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charset="-128"/>
                <a:ea typeface="Meiryo UI"/>
                <a:cs typeface="Meiryo UI"/>
              </a:rPr>
              <a:t>（参考資料）現在の大阪府の組織</a:t>
            </a:r>
            <a:endParaRPr lang="en-US" altLang="ja-JP" sz="2000" b="1" dirty="0">
              <a:solidFill>
                <a:srgbClr val="000000"/>
              </a:solidFill>
              <a:latin typeface="ＭＳ Ｐゴシック" charset="-128"/>
              <a:ea typeface="Meiryo UI"/>
              <a:cs typeface="Meiryo UI"/>
            </a:endParaRPr>
          </a:p>
        </p:txBody>
      </p:sp>
      <p:sp>
        <p:nvSpPr>
          <p:cNvPr id="88" name="Text Box 111"/>
          <p:cNvSpPr txBox="1">
            <a:spLocks noChangeArrowheads="1"/>
          </p:cNvSpPr>
          <p:nvPr/>
        </p:nvSpPr>
        <p:spPr bwMode="auto">
          <a:xfrm>
            <a:off x="685718" y="1618587"/>
            <a:ext cx="2412000" cy="307777"/>
          </a:xfrm>
          <a:prstGeom prst="rect">
            <a:avLst/>
          </a:prstGeom>
          <a:solidFill>
            <a:schemeClr val="bg1"/>
          </a:solidFill>
          <a:ln w="9525">
            <a:solidFill>
              <a:schemeClr val="tx1"/>
            </a:solidFill>
            <a:miter lim="800000"/>
            <a:headEnd/>
            <a:tailEnd/>
          </a:ln>
        </p:spPr>
        <p:txBody>
          <a:bodyPr wrap="square">
            <a:spAutoFit/>
          </a:bodyPr>
          <a:lstStyle/>
          <a:p>
            <a:pPr algn="dist"/>
            <a:r>
              <a:rPr lang="ja-JP" altLang="en-US" sz="1400" dirty="0" smtClean="0">
                <a:latin typeface="Meiryo UI" pitchFamily="50" charset="-128"/>
                <a:ea typeface="Meiryo UI" pitchFamily="50" charset="-128"/>
                <a:cs typeface="Meiryo UI" pitchFamily="50" charset="-128"/>
              </a:rPr>
              <a:t>財務部</a:t>
            </a:r>
            <a:endParaRPr lang="ja-JP" altLang="en-US" sz="1400" dirty="0">
              <a:latin typeface="Meiryo UI" pitchFamily="50" charset="-128"/>
              <a:ea typeface="Meiryo UI" pitchFamily="50" charset="-128"/>
              <a:cs typeface="Meiryo UI" pitchFamily="50" charset="-128"/>
            </a:endParaRPr>
          </a:p>
        </p:txBody>
      </p:sp>
      <p:sp>
        <p:nvSpPr>
          <p:cNvPr id="84" name="テキスト ボックス 83"/>
          <p:cNvSpPr txBox="1"/>
          <p:nvPr/>
        </p:nvSpPr>
        <p:spPr>
          <a:xfrm>
            <a:off x="9473225" y="6604084"/>
            <a:ext cx="432775" cy="253916"/>
          </a:xfrm>
          <a:prstGeom prst="rect">
            <a:avLst/>
          </a:prstGeom>
          <a:noFill/>
        </p:spPr>
        <p:txBody>
          <a:bodyPr wrap="square" rtlCol="0">
            <a:spAutoFit/>
          </a:bodyPr>
          <a:lstStyle/>
          <a:p>
            <a:pPr algn="r"/>
            <a:r>
              <a:rPr kumimoji="1" lang="en-US" altLang="ja-JP" sz="1050" b="1" dirty="0" smtClean="0">
                <a:latin typeface="Meiryo UI" panose="020B0604030504040204" pitchFamily="50" charset="-128"/>
                <a:ea typeface="Meiryo UI" panose="020B0604030504040204" pitchFamily="50" charset="-128"/>
              </a:rPr>
              <a:t>6</a:t>
            </a:r>
            <a:endParaRPr kumimoji="1" lang="ja-JP" altLang="en-US" sz="1050" b="1" dirty="0">
              <a:latin typeface="Meiryo UI" panose="020B0604030504040204" pitchFamily="50" charset="-128"/>
              <a:ea typeface="Meiryo UI" panose="020B0604030504040204" pitchFamily="50" charset="-128"/>
            </a:endParaRPr>
          </a:p>
        </p:txBody>
      </p:sp>
      <p:sp>
        <p:nvSpPr>
          <p:cNvPr id="63" name="Text Box 111"/>
          <p:cNvSpPr txBox="1">
            <a:spLocks noChangeArrowheads="1"/>
          </p:cNvSpPr>
          <p:nvPr/>
        </p:nvSpPr>
        <p:spPr bwMode="auto">
          <a:xfrm>
            <a:off x="685718" y="3510137"/>
            <a:ext cx="2412000" cy="307777"/>
          </a:xfrm>
          <a:prstGeom prst="rect">
            <a:avLst/>
          </a:prstGeom>
          <a:solidFill>
            <a:schemeClr val="bg1"/>
          </a:solidFill>
          <a:ln w="9525">
            <a:solidFill>
              <a:schemeClr val="tx1"/>
            </a:solidFill>
            <a:miter lim="800000"/>
            <a:headEnd/>
            <a:tailEnd/>
          </a:ln>
        </p:spPr>
        <p:txBody>
          <a:bodyPr wrap="square">
            <a:spAutoFit/>
          </a:bodyPr>
          <a:lstStyle/>
          <a:p>
            <a:pPr algn="dist"/>
            <a:r>
              <a:rPr lang="ja-JP" altLang="en-US" sz="1400" dirty="0" smtClean="0">
                <a:latin typeface="Meiryo UI" pitchFamily="50" charset="-128"/>
                <a:ea typeface="Meiryo UI" pitchFamily="50" charset="-128"/>
                <a:cs typeface="Meiryo UI" pitchFamily="50" charset="-128"/>
              </a:rPr>
              <a:t>商工労働部</a:t>
            </a:r>
            <a:endParaRPr lang="ja-JP" altLang="en-US" sz="1400" dirty="0">
              <a:latin typeface="Meiryo UI" pitchFamily="50" charset="-128"/>
              <a:ea typeface="Meiryo UI" pitchFamily="50" charset="-128"/>
              <a:cs typeface="Meiryo UI" pitchFamily="50" charset="-128"/>
            </a:endParaRPr>
          </a:p>
        </p:txBody>
      </p:sp>
      <p:graphicFrame>
        <p:nvGraphicFramePr>
          <p:cNvPr id="52" name="表 51"/>
          <p:cNvGraphicFramePr>
            <a:graphicFrameLocks noGrp="1"/>
          </p:cNvGraphicFramePr>
          <p:nvPr>
            <p:extLst>
              <p:ext uri="{D42A27DB-BD31-4B8C-83A1-F6EECF244321}">
                <p14:modId xmlns:p14="http://schemas.microsoft.com/office/powerpoint/2010/main" val="3505796310"/>
              </p:ext>
            </p:extLst>
          </p:nvPr>
        </p:nvGraphicFramePr>
        <p:xfrm>
          <a:off x="2242391" y="6191051"/>
          <a:ext cx="406289" cy="367200"/>
        </p:xfrm>
        <a:graphic>
          <a:graphicData uri="http://schemas.openxmlformats.org/drawingml/2006/table">
            <a:tbl>
              <a:tblPr firstRow="1" bandRow="1">
                <a:tableStyleId>{5C22544A-7EE6-4342-B048-85BDC9FD1C3A}</a:tableStyleId>
              </a:tblPr>
              <a:tblGrid>
                <a:gridCol w="406289">
                  <a:extLst>
                    <a:ext uri="{9D8B030D-6E8A-4147-A177-3AD203B41FA5}">
                      <a16:colId xmlns:a16="http://schemas.microsoft.com/office/drawing/2014/main" val="20000"/>
                    </a:ext>
                  </a:extLst>
                </a:gridCol>
              </a:tblGrid>
              <a:tr h="367200">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59</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
        <p:nvSpPr>
          <p:cNvPr id="2" name="テキスト ボックス 1"/>
          <p:cNvSpPr txBox="1"/>
          <p:nvPr/>
        </p:nvSpPr>
        <p:spPr>
          <a:xfrm>
            <a:off x="7689381" y="384806"/>
            <a:ext cx="2216620" cy="438582"/>
          </a:xfrm>
          <a:prstGeom prst="rect">
            <a:avLst/>
          </a:prstGeom>
          <a:noFill/>
        </p:spPr>
        <p:txBody>
          <a:bodyPr wrap="square" rtlCol="0">
            <a:spAutoFit/>
          </a:bodyPr>
          <a:lstStyle/>
          <a:p>
            <a:pPr algn="r"/>
            <a:r>
              <a:rPr kumimoji="1" lang="ja-JP" altLang="en-US" sz="1200" dirty="0" smtClean="0">
                <a:latin typeface="Meiryo UI" panose="020B0604030504040204" pitchFamily="50" charset="-128"/>
                <a:ea typeface="Meiryo UI" panose="020B0604030504040204" pitchFamily="50" charset="-128"/>
              </a:rPr>
              <a:t>平成</a:t>
            </a:r>
            <a:r>
              <a:rPr kumimoji="1" lang="en-US" altLang="ja-JP" sz="1200" dirty="0" smtClean="0">
                <a:latin typeface="Meiryo UI" panose="020B0604030504040204" pitchFamily="50" charset="-128"/>
                <a:ea typeface="Meiryo UI" panose="020B0604030504040204" pitchFamily="50" charset="-128"/>
              </a:rPr>
              <a:t>31</a:t>
            </a:r>
            <a:r>
              <a:rPr kumimoji="1" lang="ja-JP" altLang="en-US" sz="1200" dirty="0" smtClean="0">
                <a:latin typeface="Meiryo UI" panose="020B0604030504040204" pitchFamily="50" charset="-128"/>
                <a:ea typeface="Meiryo UI" panose="020B0604030504040204" pitchFamily="50" charset="-128"/>
              </a:rPr>
              <a:t>年４月</a:t>
            </a:r>
            <a:r>
              <a:rPr kumimoji="1" lang="en-US" altLang="ja-JP" sz="1200" dirty="0" smtClean="0">
                <a:latin typeface="Meiryo UI" panose="020B0604030504040204" pitchFamily="50" charset="-128"/>
                <a:ea typeface="Meiryo UI" panose="020B0604030504040204" pitchFamily="50" charset="-128"/>
              </a:rPr>
              <a:t>15</a:t>
            </a:r>
            <a:r>
              <a:rPr kumimoji="1" lang="ja-JP" altLang="en-US" sz="1200" dirty="0" smtClean="0">
                <a:latin typeface="Meiryo UI" panose="020B0604030504040204" pitchFamily="50" charset="-128"/>
                <a:ea typeface="Meiryo UI" panose="020B0604030504040204" pitchFamily="50" charset="-128"/>
              </a:rPr>
              <a:t>日時点</a:t>
            </a:r>
            <a:endParaRPr kumimoji="1" lang="en-US" altLang="ja-JP" sz="1200" dirty="0" smtClean="0">
              <a:latin typeface="Meiryo UI" panose="020B0604030504040204" pitchFamily="50" charset="-128"/>
              <a:ea typeface="Meiryo UI" panose="020B0604030504040204" pitchFamily="50" charset="-128"/>
            </a:endParaRPr>
          </a:p>
          <a:p>
            <a:pPr algn="r"/>
            <a:r>
              <a:rPr lang="ja-JP" altLang="en-US" sz="1050" dirty="0" smtClean="0">
                <a:latin typeface="Meiryo UI" panose="020B0604030504040204" pitchFamily="50" charset="-128"/>
                <a:ea typeface="Meiryo UI" panose="020B0604030504040204" pitchFamily="50" charset="-128"/>
              </a:rPr>
              <a:t>（単位：人）</a:t>
            </a:r>
            <a:endParaRPr kumimoji="1" lang="ja-JP" altLang="en-US" sz="1200" dirty="0">
              <a:latin typeface="Meiryo UI" panose="020B0604030504040204" pitchFamily="50" charset="-128"/>
              <a:ea typeface="Meiryo UI" panose="020B0604030504040204" pitchFamily="50" charset="-128"/>
            </a:endParaRPr>
          </a:p>
        </p:txBody>
      </p:sp>
      <p:sp>
        <p:nvSpPr>
          <p:cNvPr id="42" name="テキスト ボックス 41"/>
          <p:cNvSpPr txBox="1"/>
          <p:nvPr/>
        </p:nvSpPr>
        <p:spPr>
          <a:xfrm>
            <a:off x="4465335" y="6213749"/>
            <a:ext cx="4664245" cy="646331"/>
          </a:xfrm>
          <a:prstGeom prst="rect">
            <a:avLst/>
          </a:prstGeom>
          <a:noFill/>
        </p:spPr>
        <p:txBody>
          <a:bodyPr wrap="square" rtlCol="0">
            <a:spAutoFit/>
          </a:bodyPr>
          <a:lstStyle/>
          <a:p>
            <a:pPr algn="r"/>
            <a:r>
              <a:rPr kumimoji="1" lang="ja-JP" altLang="en-US" sz="1100" dirty="0" smtClean="0">
                <a:latin typeface="Meiryo UI" panose="020B0604030504040204" pitchFamily="50" charset="-128"/>
                <a:ea typeface="Meiryo UI" panose="020B0604030504040204" pitchFamily="50" charset="-128"/>
              </a:rPr>
              <a:t>計　</a:t>
            </a:r>
            <a:r>
              <a:rPr kumimoji="1" lang="en-US" altLang="ja-JP" sz="1100" dirty="0" smtClean="0">
                <a:latin typeface="Meiryo UI" panose="020B0604030504040204" pitchFamily="50" charset="-128"/>
                <a:ea typeface="Meiryo UI" panose="020B0604030504040204" pitchFamily="50" charset="-128"/>
              </a:rPr>
              <a:t>8,352</a:t>
            </a:r>
          </a:p>
          <a:p>
            <a:pPr algn="r"/>
            <a:endParaRPr kumimoji="1" lang="en-US" altLang="ja-JP" sz="400" dirty="0" smtClean="0">
              <a:latin typeface="Meiryo UI" panose="020B0604030504040204" pitchFamily="50" charset="-128"/>
              <a:ea typeface="Meiryo UI" panose="020B0604030504040204" pitchFamily="50" charset="-128"/>
            </a:endParaRPr>
          </a:p>
          <a:p>
            <a:pPr algn="r"/>
            <a:r>
              <a:rPr lang="ja-JP" altLang="en-US" sz="1050" dirty="0" smtClean="0">
                <a:latin typeface="Meiryo UI" panose="020B0604030504040204" pitchFamily="50" charset="-128"/>
                <a:ea typeface="Meiryo UI" panose="020B0604030504040204" pitchFamily="50" charset="-128"/>
              </a:rPr>
              <a:t>学校教職員</a:t>
            </a:r>
            <a:r>
              <a:rPr lang="ja-JP" altLang="en-US" sz="1050" dirty="0">
                <a:latin typeface="Meiryo UI" panose="020B0604030504040204" pitchFamily="50" charset="-128"/>
                <a:ea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rPr>
              <a:t>37,058</a:t>
            </a:r>
            <a:r>
              <a:rPr lang="ja-JP" altLang="en-US" sz="1050" dirty="0" smtClean="0">
                <a:latin typeface="Meiryo UI" panose="020B0604030504040204" pitchFamily="50" charset="-128"/>
                <a:ea typeface="Meiryo UI" panose="020B0604030504040204" pitchFamily="50" charset="-128"/>
              </a:rPr>
              <a:t>人</a:t>
            </a:r>
            <a:r>
              <a:rPr lang="en-US" altLang="ja-JP" sz="1050" dirty="0"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）、警察（計</a:t>
            </a:r>
            <a:r>
              <a:rPr lang="en-US" altLang="ja-JP" sz="1050" dirty="0" smtClean="0">
                <a:latin typeface="Meiryo UI" panose="020B0604030504040204" pitchFamily="50" charset="-128"/>
                <a:ea typeface="Meiryo UI" panose="020B0604030504040204" pitchFamily="50" charset="-128"/>
              </a:rPr>
              <a:t>23,548</a:t>
            </a:r>
            <a:r>
              <a:rPr lang="ja-JP" altLang="en-US" sz="1050" dirty="0">
                <a:latin typeface="Meiryo UI" panose="020B0604030504040204" pitchFamily="50" charset="-128"/>
                <a:ea typeface="Meiryo UI" panose="020B0604030504040204" pitchFamily="50" charset="-128"/>
              </a:rPr>
              <a:t>人</a:t>
            </a:r>
            <a:r>
              <a:rPr lang="en-US" altLang="ja-JP" sz="1050" dirty="0"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）除く</a:t>
            </a:r>
            <a:endParaRPr lang="en-US" altLang="ja-JP" sz="1050" dirty="0" smtClean="0">
              <a:latin typeface="Meiryo UI" panose="020B0604030504040204" pitchFamily="50" charset="-128"/>
              <a:ea typeface="Meiryo UI" panose="020B0604030504040204" pitchFamily="50" charset="-128"/>
            </a:endParaRPr>
          </a:p>
          <a:p>
            <a:pPr algn="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総務省「平成</a:t>
            </a:r>
            <a:r>
              <a:rPr kumimoji="1" lang="en-US" altLang="ja-JP" sz="1050" dirty="0" smtClean="0">
                <a:latin typeface="Meiryo UI" panose="020B0604030504040204" pitchFamily="50" charset="-128"/>
                <a:ea typeface="Meiryo UI" panose="020B0604030504040204" pitchFamily="50" charset="-128"/>
              </a:rPr>
              <a:t>30</a:t>
            </a:r>
            <a:r>
              <a:rPr kumimoji="1" lang="ja-JP" altLang="en-US" sz="1050" dirty="0" smtClean="0">
                <a:latin typeface="Meiryo UI" panose="020B0604030504040204" pitchFamily="50" charset="-128"/>
                <a:ea typeface="Meiryo UI" panose="020B0604030504040204" pitchFamily="50" charset="-128"/>
              </a:rPr>
              <a:t>年地方公共団体定員管理調査結果」より</a:t>
            </a:r>
            <a:endParaRPr kumimoji="1" lang="ja-JP" altLang="en-US"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345430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7B7931BF-A26B-4F11-BD3E-95D216A6D3E5}"/>
</file>

<file path=customXml/itemProps2.xml><?xml version="1.0" encoding="utf-8"?>
<ds:datastoreItem xmlns:ds="http://schemas.openxmlformats.org/officeDocument/2006/customXml" ds:itemID="{BDCC36BD-6170-4A2A-A06A-53979E483F27}"/>
</file>

<file path=customXml/itemProps3.xml><?xml version="1.0" encoding="utf-8"?>
<ds:datastoreItem xmlns:ds="http://schemas.openxmlformats.org/officeDocument/2006/customXml" ds:itemID="{E0A79473-F4AC-4882-9F19-4AF6573A7D89}"/>
</file>

<file path=docProps/app.xml><?xml version="1.0" encoding="utf-8"?>
<Properties xmlns="http://schemas.openxmlformats.org/officeDocument/2006/extended-properties" xmlns:vt="http://schemas.openxmlformats.org/officeDocument/2006/docPropsVTypes">
  <TotalTime>0</TotalTime>
  <Words>1398</Words>
  <PresentationFormat>A4 210 x 297 mm</PresentationFormat>
  <Paragraphs>270</Paragraphs>
  <Slides>7</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Meiryo UI</vt:lpstr>
      <vt:lpstr>ＭＳ Ｐゴシック</vt:lpstr>
      <vt:lpstr>ＭＳ ゴシック</vt:lpstr>
      <vt:lpstr>Arial</vt:lpstr>
      <vt:lpstr>Calibri</vt:lpstr>
      <vt:lpstr>Office テーマ</vt:lpstr>
      <vt:lpstr>論点ペーパー附属資料Ｇ　～大阪府の組織～</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modified xsi:type="dcterms:W3CDTF">2019-11-21T00:39:03Z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