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374" r:id="rId2"/>
    <p:sldId id="375" r:id="rId3"/>
    <p:sldId id="376" r:id="rId4"/>
  </p:sldIdLst>
  <p:sldSz cx="9906000" cy="6858000" type="A4"/>
  <p:notesSz cx="6807200" cy="99393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FF0000"/>
    <a:srgbClr val="00FFFF"/>
    <a:srgbClr val="FFFF66"/>
    <a:srgbClr val="FFFF99"/>
    <a:srgbClr val="CCFFFF"/>
    <a:srgbClr val="EFFCA2"/>
    <a:srgbClr val="CCFF66"/>
    <a:srgbClr val="99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8188" autoAdjust="0"/>
  </p:normalViewPr>
  <p:slideViewPr>
    <p:cSldViewPr>
      <p:cViewPr varScale="1">
        <p:scale>
          <a:sx n="73" d="100"/>
          <a:sy n="73" d="100"/>
        </p:scale>
        <p:origin x="1026" y="6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0" d="100"/>
        <a:sy n="170" d="100"/>
      </p:scale>
      <p:origin x="0" y="-756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customXml" Target="../customXml/item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C92114FE-33DA-4CB5-A3AA-7A8D43A4FA22}" type="datetimeFigureOut">
              <a:rPr lang="ja-JP" altLang="en-US"/>
              <a:pPr>
                <a:defRPr/>
              </a:pPr>
              <a:t>2019/11/20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02AAED6-B6C0-433D-87E4-F687B70BA41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4262111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defTabSz="913792" eaLnBrk="1" hangingPunct="1">
              <a:defRPr sz="1200"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r" defTabSz="913792" eaLnBrk="1" hangingPunct="1">
              <a:defRPr sz="1200"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E55A02AF-3381-4437-B15E-F3E7FA8E9A47}" type="datetimeFigureOut">
              <a:rPr lang="ja-JP" altLang="en-US"/>
              <a:pPr>
                <a:defRPr/>
              </a:pPr>
              <a:t>2019/11/20</a:t>
            </a:fld>
            <a:endParaRPr lang="en-US" altLang="ja-JP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16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313" tIns="44156" rIns="88313" bIns="44156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 bwMode="auto">
          <a:xfrm>
            <a:off x="681038" y="4721225"/>
            <a:ext cx="544512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5" rIns="91430" bIns="45715" numCol="1" anchor="b" anchorCtr="0" compatLnSpc="1">
            <a:prstTxWarp prst="textNoShape">
              <a:avLst/>
            </a:prstTxWarp>
          </a:bodyPr>
          <a:lstStyle>
            <a:lvl1pPr defTabSz="913792" eaLnBrk="1" hangingPunct="1">
              <a:defRPr sz="1200"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 bwMode="auto">
          <a:xfrm>
            <a:off x="3856038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5" rIns="91430" bIns="45715" numCol="1" anchor="b" anchorCtr="0" compatLnSpc="1">
            <a:prstTxWarp prst="textNoShape">
              <a:avLst/>
            </a:prstTxWarp>
          </a:bodyPr>
          <a:lstStyle>
            <a:lvl1pPr algn="r" defTabSz="912813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E5C05476-65B8-40E6-BFA5-8A8A86B98B56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3441453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4E6D1AAF-E300-44E2-BF55-8F9B836B832E}" type="datetimeFigureOut">
              <a:rPr lang="ja-JP" altLang="en-US"/>
              <a:pPr>
                <a:defRPr/>
              </a:pPr>
              <a:t>2019/11/20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F9F62B5E-B2AD-44C5-B590-565B6522B23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07351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842AFF8D-86EC-490E-8A45-EF7251A622CC}" type="datetimeFigureOut">
              <a:rPr lang="ja-JP" altLang="en-US"/>
              <a:pPr>
                <a:defRPr/>
              </a:pPr>
              <a:t>2019/11/20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F7880EB0-0A19-4A74-AC0E-714AB58ECCD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75893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2145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73498405-ED37-47AF-B6A2-E006AD50FAD0}" type="datetimeFigureOut">
              <a:rPr lang="ja-JP" altLang="en-US"/>
              <a:pPr>
                <a:defRPr/>
              </a:pPr>
              <a:t>2019/11/20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5F4248C8-A1D7-43C8-BC15-DFB0A190F02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84264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323538DC-D084-4086-8C22-8AC7233431A7}" type="datetimeFigureOut">
              <a:rPr lang="ja-JP" altLang="en-US"/>
              <a:pPr>
                <a:defRPr/>
              </a:pPr>
              <a:t>2019/11/20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0645050D-EF59-417F-8FE4-2F93634AF02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70333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71C9ED06-DD23-40CC-BAB9-998490F7C716}" type="datetimeFigureOut">
              <a:rPr lang="ja-JP" altLang="en-US"/>
              <a:pPr>
                <a:defRPr/>
              </a:pPr>
              <a:t>2019/11/20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39884385-45AD-452C-BBAE-008E3ACA133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09058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915DF45C-B54F-4A55-82BB-5AAA463F83C0}" type="datetimeFigureOut">
              <a:rPr lang="ja-JP" altLang="en-US"/>
              <a:pPr>
                <a:defRPr/>
              </a:pPr>
              <a:t>2019/11/20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B0EC05A3-8197-4733-82F8-81A30A1472C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6004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C80E971F-15A3-403B-B6A4-6DD675F1631F}" type="datetimeFigureOut">
              <a:rPr lang="ja-JP" altLang="en-US"/>
              <a:pPr>
                <a:defRPr/>
              </a:pPr>
              <a:t>2019/11/20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2620D39B-CAA8-468C-9D1A-ABBB3F658C6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94777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D04877B7-8B17-4BA3-836E-0D6AF1ADCDF7}" type="datetimeFigureOut">
              <a:rPr lang="ja-JP" altLang="en-US"/>
              <a:pPr>
                <a:defRPr/>
              </a:pPr>
              <a:t>2019/11/20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9BEF1594-F8D6-457B-9D9C-3A70B9213BD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63897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721C9DA3-A013-4823-B009-DDF8DA0A01F7}" type="datetimeFigureOut">
              <a:rPr lang="ja-JP" altLang="en-US"/>
              <a:pPr>
                <a:defRPr/>
              </a:pPr>
              <a:t>2019/11/20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E0BA9D79-213C-4BD8-A5B7-ACC9AB6A5B6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14900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52E7BC9B-4856-4586-8E6D-21D7E715072C}" type="datetimeFigureOut">
              <a:rPr lang="ja-JP" altLang="en-US"/>
              <a:pPr>
                <a:defRPr/>
              </a:pPr>
              <a:t>2019/11/20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2475FAA8-402C-4319-AABA-8088746B843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25800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163CF491-7CE9-4217-A745-ACEF598E05FA}" type="datetimeFigureOut">
              <a:rPr lang="ja-JP" altLang="en-US"/>
              <a:pPr>
                <a:defRPr/>
              </a:pPr>
              <a:t>2019/11/20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CFE553B6-E0A4-4B0E-B314-BB06516CD81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12010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051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defRPr>
            </a:lvl1pPr>
          </a:lstStyle>
          <a:p>
            <a:pPr>
              <a:defRPr/>
            </a:pPr>
            <a:fld id="{73E5F6E8-6F78-4039-A79C-1C463CDAFB9E}" type="datetimeFigureOut">
              <a:rPr lang="ja-JP" altLang="en-US"/>
              <a:pPr>
                <a:defRPr/>
              </a:pPr>
              <a:t>2019/11/20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920A9A6D-73FD-4F69-B6EF-27FB5C3494B2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489" r:id="rId1"/>
    <p:sldLayoutId id="2147487490" r:id="rId2"/>
    <p:sldLayoutId id="2147487491" r:id="rId3"/>
    <p:sldLayoutId id="2147487492" r:id="rId4"/>
    <p:sldLayoutId id="2147487493" r:id="rId5"/>
    <p:sldLayoutId id="2147487494" r:id="rId6"/>
    <p:sldLayoutId id="2147487495" r:id="rId7"/>
    <p:sldLayoutId id="2147487496" r:id="rId8"/>
    <p:sldLayoutId id="2147487497" r:id="rId9"/>
    <p:sldLayoutId id="2147487498" r:id="rId10"/>
    <p:sldLayoutId id="21474874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74468" y="3195000"/>
            <a:ext cx="9157065" cy="468000"/>
          </a:xfrm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ja-JP" altLang="en-US" sz="2400" b="1" dirty="0" smtClean="0"/>
              <a:t>論点ペーパー附属資料Ｆ　～特別区設置の日～</a:t>
            </a:r>
            <a:endParaRPr lang="ja-JP" altLang="en-US" sz="4800" b="1" dirty="0"/>
          </a:p>
        </p:txBody>
      </p:sp>
      <p:sp>
        <p:nvSpPr>
          <p:cNvPr id="5" name="正方形/長方形 4"/>
          <p:cNvSpPr/>
          <p:nvPr/>
        </p:nvSpPr>
        <p:spPr>
          <a:xfrm>
            <a:off x="8481512" y="116632"/>
            <a:ext cx="1080000" cy="36000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資料２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344984" y="116704"/>
            <a:ext cx="4464000" cy="64800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29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回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大都市制度（特別区設置）協議会資料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r"/>
            <a:r>
              <a:rPr lang="ja-JP" altLang="en-US" sz="16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ー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令和元年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22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 </a:t>
            </a:r>
            <a:r>
              <a:rPr lang="ja-JP" altLang="en-US" sz="16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ー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44984" y="4941168"/>
            <a:ext cx="9216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 </a:t>
            </a:r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本資料は知事・市長の方針を踏まえて作成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3514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正方形/長方形 96"/>
          <p:cNvSpPr/>
          <p:nvPr/>
        </p:nvSpPr>
        <p:spPr>
          <a:xfrm>
            <a:off x="0" y="-4763"/>
            <a:ext cx="9906000" cy="432000"/>
          </a:xfrm>
          <a:prstGeom prst="rect">
            <a:avLst/>
          </a:prstGeom>
          <a:gradFill>
            <a:gsLst>
              <a:gs pos="0">
                <a:schemeClr val="accent5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5">
                  <a:lumMod val="40000"/>
                  <a:lumOff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eaLnBrk="1" hangingPunct="1">
              <a:defRPr/>
            </a:pPr>
            <a:r>
              <a:rPr lang="ja-JP" altLang="en-US" sz="2000" b="1" dirty="0" smtClean="0">
                <a:solidFill>
                  <a:srgbClr val="000000"/>
                </a:solidFill>
                <a:latin typeface="ＭＳ Ｐゴシック" charset="-128"/>
                <a:ea typeface="Meiryo UI"/>
                <a:cs typeface="Meiryo UI"/>
              </a:rPr>
              <a:t>　</a:t>
            </a:r>
            <a:r>
              <a:rPr lang="ja-JP" altLang="en-US" sz="2000" b="1" dirty="0">
                <a:solidFill>
                  <a:srgbClr val="000000"/>
                </a:solidFill>
                <a:latin typeface="ＭＳ Ｐゴシック" charset="-128"/>
                <a:ea typeface="Meiryo UI"/>
                <a:cs typeface="Meiryo UI"/>
              </a:rPr>
              <a:t>特別</a:t>
            </a:r>
            <a:r>
              <a:rPr lang="ja-JP" altLang="en-US" sz="2000" b="1" dirty="0" smtClean="0">
                <a:solidFill>
                  <a:srgbClr val="000000"/>
                </a:solidFill>
                <a:latin typeface="ＭＳ Ｐゴシック" charset="-128"/>
                <a:ea typeface="Meiryo UI"/>
                <a:cs typeface="Meiryo UI"/>
              </a:rPr>
              <a:t>区設置の日について</a:t>
            </a:r>
            <a:endParaRPr lang="ja-JP" altLang="en-US" sz="1400" b="1" dirty="0">
              <a:solidFill>
                <a:srgbClr val="000000"/>
              </a:solidFill>
              <a:latin typeface="ＭＳ Ｐゴシック" charset="-128"/>
              <a:ea typeface="Meiryo UI"/>
              <a:cs typeface="Meiryo UI"/>
            </a:endParaRPr>
          </a:p>
        </p:txBody>
      </p:sp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208246" y="2313249"/>
            <a:ext cx="9497281" cy="450000"/>
          </a:xfrm>
          <a:prstGeom prst="rect">
            <a:avLst/>
          </a:prstGeom>
          <a:noFill/>
          <a:ln w="9525">
            <a:noFill/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（１）設置する年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（視点：設置準備の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必要期間）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8" name="正方形/長方形 27"/>
          <p:cNvSpPr>
            <a:spLocks noChangeArrowheads="1"/>
          </p:cNvSpPr>
          <p:nvPr/>
        </p:nvSpPr>
        <p:spPr bwMode="auto">
          <a:xfrm>
            <a:off x="9527310" y="13715"/>
            <a:ext cx="360000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100" b="1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１</a:t>
            </a:r>
          </a:p>
        </p:txBody>
      </p:sp>
      <p:graphicFrame>
        <p:nvGraphicFramePr>
          <p:cNvPr id="75" name="表 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4201478"/>
              </p:ext>
            </p:extLst>
          </p:nvPr>
        </p:nvGraphicFramePr>
        <p:xfrm>
          <a:off x="486142" y="2778751"/>
          <a:ext cx="8928991" cy="140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0251">
                  <a:extLst>
                    <a:ext uri="{9D8B030D-6E8A-4147-A177-3AD203B41FA5}">
                      <a16:colId xmlns:a16="http://schemas.microsoft.com/office/drawing/2014/main" val="2514349033"/>
                    </a:ext>
                  </a:extLst>
                </a:gridCol>
                <a:gridCol w="1284790">
                  <a:extLst>
                    <a:ext uri="{9D8B030D-6E8A-4147-A177-3AD203B41FA5}">
                      <a16:colId xmlns:a16="http://schemas.microsoft.com/office/drawing/2014/main" val="3108023644"/>
                    </a:ext>
                  </a:extLst>
                </a:gridCol>
                <a:gridCol w="1284790">
                  <a:extLst>
                    <a:ext uri="{9D8B030D-6E8A-4147-A177-3AD203B41FA5}">
                      <a16:colId xmlns:a16="http://schemas.microsoft.com/office/drawing/2014/main" val="1102683386"/>
                    </a:ext>
                  </a:extLst>
                </a:gridCol>
                <a:gridCol w="1284790">
                  <a:extLst>
                    <a:ext uri="{9D8B030D-6E8A-4147-A177-3AD203B41FA5}">
                      <a16:colId xmlns:a16="http://schemas.microsoft.com/office/drawing/2014/main" val="3141717636"/>
                    </a:ext>
                  </a:extLst>
                </a:gridCol>
                <a:gridCol w="1284790">
                  <a:extLst>
                    <a:ext uri="{9D8B030D-6E8A-4147-A177-3AD203B41FA5}">
                      <a16:colId xmlns:a16="http://schemas.microsoft.com/office/drawing/2014/main" val="1050912143"/>
                    </a:ext>
                  </a:extLst>
                </a:gridCol>
                <a:gridCol w="1284790">
                  <a:extLst>
                    <a:ext uri="{9D8B030D-6E8A-4147-A177-3AD203B41FA5}">
                      <a16:colId xmlns:a16="http://schemas.microsoft.com/office/drawing/2014/main" val="2805963933"/>
                    </a:ext>
                  </a:extLst>
                </a:gridCol>
                <a:gridCol w="1284790">
                  <a:extLst>
                    <a:ext uri="{9D8B030D-6E8A-4147-A177-3AD203B41FA5}">
                      <a16:colId xmlns:a16="http://schemas.microsoft.com/office/drawing/2014/main" val="25347677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2020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（令和２年度）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2021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（令和３年度）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2022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（令和４年度）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2023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（令和５年度）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2024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（令和６年度）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2025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（令和７年度）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05433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設置準備</a:t>
                      </a:r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必要期間</a:t>
                      </a:r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（見込み）</a:t>
                      </a:r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6939501"/>
                  </a:ext>
                </a:extLst>
              </a:tr>
            </a:tbl>
          </a:graphicData>
        </a:graphic>
      </p:graphicFrame>
      <p:sp>
        <p:nvSpPr>
          <p:cNvPr id="5" name="角丸四角形 4"/>
          <p:cNvSpPr/>
          <p:nvPr/>
        </p:nvSpPr>
        <p:spPr>
          <a:xfrm>
            <a:off x="2179425" y="3313751"/>
            <a:ext cx="648000" cy="79200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54000" tIns="10800" rIns="54000" bIns="10800" rtlCol="0" anchor="t" anchorCtr="1"/>
          <a:lstStyle/>
          <a:p>
            <a:pPr algn="ctr"/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秋～冬　</a:t>
            </a:r>
            <a:endParaRPr kumimoji="1"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sz="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住</a:t>
            </a:r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民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投票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76" name="表 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1356465"/>
              </p:ext>
            </p:extLst>
          </p:nvPr>
        </p:nvGraphicFramePr>
        <p:xfrm>
          <a:off x="490028" y="4748184"/>
          <a:ext cx="8925105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8241">
                  <a:extLst>
                    <a:ext uri="{9D8B030D-6E8A-4147-A177-3AD203B41FA5}">
                      <a16:colId xmlns:a16="http://schemas.microsoft.com/office/drawing/2014/main" val="2514349033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73673245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3108023644"/>
                    </a:ext>
                  </a:extLst>
                </a:gridCol>
                <a:gridCol w="1206134">
                  <a:extLst>
                    <a:ext uri="{9D8B030D-6E8A-4147-A177-3AD203B41FA5}">
                      <a16:colId xmlns:a16="http://schemas.microsoft.com/office/drawing/2014/main" val="1102683386"/>
                    </a:ext>
                  </a:extLst>
                </a:gridCol>
                <a:gridCol w="1206134">
                  <a:extLst>
                    <a:ext uri="{9D8B030D-6E8A-4147-A177-3AD203B41FA5}">
                      <a16:colId xmlns:a16="http://schemas.microsoft.com/office/drawing/2014/main" val="3141717636"/>
                    </a:ext>
                  </a:extLst>
                </a:gridCol>
                <a:gridCol w="1206134">
                  <a:extLst>
                    <a:ext uri="{9D8B030D-6E8A-4147-A177-3AD203B41FA5}">
                      <a16:colId xmlns:a16="http://schemas.microsoft.com/office/drawing/2014/main" val="1050912143"/>
                    </a:ext>
                  </a:extLst>
                </a:gridCol>
                <a:gridCol w="1206134">
                  <a:extLst>
                    <a:ext uri="{9D8B030D-6E8A-4147-A177-3AD203B41FA5}">
                      <a16:colId xmlns:a16="http://schemas.microsoft.com/office/drawing/2014/main" val="10126375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視点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留意点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前年度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（３月）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第１四半期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（４～６月）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第２四半期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（７～９月）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第３四半期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第４四半期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（１～３月）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05433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住民サービス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400" dirty="0" err="1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への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配慮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窓口（保健福祉サービスなど）が混雑する時期への配慮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56364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システムの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安全な移行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安全な改修移行に少なくとも４日間の閉庁日が必要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6744054"/>
                  </a:ext>
                </a:extLst>
              </a:tr>
            </a:tbl>
          </a:graphicData>
        </a:graphic>
      </p:graphicFrame>
      <p:sp>
        <p:nvSpPr>
          <p:cNvPr id="77" name="角丸四角形 76"/>
          <p:cNvSpPr/>
          <p:nvPr/>
        </p:nvSpPr>
        <p:spPr>
          <a:xfrm>
            <a:off x="4747492" y="5771176"/>
            <a:ext cx="792000" cy="43200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54000" tIns="10800" rIns="54000" bIns="10800" rtlCol="0" anchor="ctr" anchorCtr="1"/>
          <a:lstStyle/>
          <a:p>
            <a:pPr algn="ctr"/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ゴールデン</a:t>
            </a: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ウィーク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9" name="ホームベース 78"/>
          <p:cNvSpPr/>
          <p:nvPr/>
        </p:nvSpPr>
        <p:spPr>
          <a:xfrm>
            <a:off x="4649734" y="5383390"/>
            <a:ext cx="1296000" cy="288000"/>
          </a:xfrm>
          <a:prstGeom prst="homePlat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窓口繁忙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期間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80" name="直線矢印コネクタ 79"/>
          <p:cNvCxnSpPr/>
          <p:nvPr/>
        </p:nvCxnSpPr>
        <p:spPr>
          <a:xfrm>
            <a:off x="4207890" y="5292452"/>
            <a:ext cx="792000" cy="0"/>
          </a:xfrm>
          <a:prstGeom prst="straightConnector1">
            <a:avLst/>
          </a:prstGeom>
          <a:ln>
            <a:solidFill>
              <a:schemeClr val="accent1"/>
            </a:solidFill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テキスト ボックス 81"/>
          <p:cNvSpPr txBox="1"/>
          <p:nvPr/>
        </p:nvSpPr>
        <p:spPr>
          <a:xfrm>
            <a:off x="3955835" y="5303527"/>
            <a:ext cx="7074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転居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シーズン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3" name="角丸四角形 82"/>
          <p:cNvSpPr/>
          <p:nvPr/>
        </p:nvSpPr>
        <p:spPr>
          <a:xfrm>
            <a:off x="7800583" y="5769382"/>
            <a:ext cx="922959" cy="43200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0000" tIns="10800" rIns="54000" bIns="10800" rtlCol="0" anchor="ctr" anchorCtr="0"/>
          <a:lstStyle/>
          <a:p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年末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年始</a:t>
            </a: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85" name="直線コネクタ 84"/>
          <p:cNvCxnSpPr/>
          <p:nvPr/>
        </p:nvCxnSpPr>
        <p:spPr>
          <a:xfrm flipH="1">
            <a:off x="8263005" y="5489801"/>
            <a:ext cx="0" cy="720000"/>
          </a:xfrm>
          <a:prstGeom prst="line">
            <a:avLst/>
          </a:prstGeom>
          <a:ln w="762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線コネクタ 89"/>
          <p:cNvCxnSpPr/>
          <p:nvPr/>
        </p:nvCxnSpPr>
        <p:spPr>
          <a:xfrm flipH="1">
            <a:off x="7745353" y="3525783"/>
            <a:ext cx="0" cy="648000"/>
          </a:xfrm>
          <a:prstGeom prst="line">
            <a:avLst/>
          </a:prstGeom>
          <a:ln w="762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ホームベース 90"/>
          <p:cNvSpPr/>
          <p:nvPr/>
        </p:nvSpPr>
        <p:spPr>
          <a:xfrm>
            <a:off x="6003791" y="3683682"/>
            <a:ext cx="1656000" cy="356400"/>
          </a:xfrm>
          <a:prstGeom prst="homePlat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４年程度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ホームベース 17"/>
          <p:cNvSpPr/>
          <p:nvPr/>
        </p:nvSpPr>
        <p:spPr>
          <a:xfrm>
            <a:off x="2855372" y="3678571"/>
            <a:ext cx="3528000" cy="360000"/>
          </a:xfrm>
          <a:prstGeom prst="homePlat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準備期間３年程度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88" name="直線コネクタ 87"/>
          <p:cNvCxnSpPr/>
          <p:nvPr/>
        </p:nvCxnSpPr>
        <p:spPr>
          <a:xfrm flipH="1">
            <a:off x="6468933" y="3525856"/>
            <a:ext cx="0" cy="648000"/>
          </a:xfrm>
          <a:prstGeom prst="line">
            <a:avLst/>
          </a:prstGeom>
          <a:ln w="762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テキスト ボックス 91"/>
          <p:cNvSpPr txBox="1"/>
          <p:nvPr/>
        </p:nvSpPr>
        <p:spPr>
          <a:xfrm>
            <a:off x="5891471" y="3277466"/>
            <a:ext cx="1008000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’23</a:t>
            </a:r>
            <a:r>
              <a:rPr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秋～冬</a:t>
            </a:r>
            <a:endParaRPr lang="en-US" altLang="ja-JP" sz="120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7842892" y="5229512"/>
            <a:ext cx="82542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１月１日</a:t>
            </a:r>
            <a:endParaRPr lang="en-US" altLang="ja-JP" sz="120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7189893" y="3276642"/>
            <a:ext cx="1008000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’24</a:t>
            </a:r>
            <a:r>
              <a:rPr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秋～冬</a:t>
            </a:r>
            <a:endParaRPr lang="en-US" altLang="ja-JP" sz="120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4" name="Text Box 5"/>
          <p:cNvSpPr txBox="1">
            <a:spLocks noChangeArrowheads="1"/>
          </p:cNvSpPr>
          <p:nvPr/>
        </p:nvSpPr>
        <p:spPr bwMode="auto">
          <a:xfrm>
            <a:off x="201995" y="4287513"/>
            <a:ext cx="9497281" cy="449739"/>
          </a:xfrm>
          <a:prstGeom prst="rect">
            <a:avLst/>
          </a:prstGeom>
          <a:noFill/>
          <a:ln w="9525">
            <a:noFill/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（２）設置する月日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（視点：住民サービス（住民対応窓口）への配慮、システムの安全な移行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476715" y="6252901"/>
            <a:ext cx="89478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 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《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備考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》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平成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年～平成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26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年の市町村合併（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649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件）のうち、約８割は年度後半（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月～３月）に実施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9" name="Text Box 5"/>
          <p:cNvSpPr txBox="1">
            <a:spLocks noChangeArrowheads="1"/>
          </p:cNvSpPr>
          <p:nvPr/>
        </p:nvSpPr>
        <p:spPr bwMode="auto">
          <a:xfrm>
            <a:off x="208246" y="430985"/>
            <a:ext cx="9497281" cy="507831"/>
          </a:xfrm>
          <a:prstGeom prst="rect">
            <a:avLst/>
          </a:prstGeom>
          <a:noFill/>
          <a:ln w="9525">
            <a:noFill/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 素案の考え方</a:t>
            </a:r>
            <a:endParaRPr lang="en-US" altLang="ja-JP" sz="18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3" name="角丸四角形 92"/>
          <p:cNvSpPr/>
          <p:nvPr/>
        </p:nvSpPr>
        <p:spPr>
          <a:xfrm>
            <a:off x="459631" y="912297"/>
            <a:ext cx="8979624" cy="720000"/>
          </a:xfrm>
          <a:prstGeom prst="roundRect">
            <a:avLst>
              <a:gd name="adj" fmla="val 18456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itchFamily="50" charset="-128"/>
              </a:rPr>
              <a:t>◇ 住民</a:t>
            </a:r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itchFamily="50" charset="-128"/>
              </a:rPr>
              <a:t>サービスを間断なく提供するため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itchFamily="50" charset="-128"/>
              </a:rPr>
              <a:t>、特別区設置</a:t>
            </a:r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itchFamily="50" charset="-128"/>
              </a:rPr>
              <a:t>の日は、住民投票の日から概ね３～４年後と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itchFamily="50" charset="-128"/>
              </a:rPr>
              <a:t>する</a:t>
            </a:r>
            <a:endParaRPr lang="en-US" altLang="ja-JP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itchFamily="50" charset="-128"/>
            </a:endParaRPr>
          </a:p>
        </p:txBody>
      </p:sp>
      <p:sp>
        <p:nvSpPr>
          <p:cNvPr id="99" name="Text Box 5"/>
          <p:cNvSpPr txBox="1">
            <a:spLocks noChangeArrowheads="1"/>
          </p:cNvSpPr>
          <p:nvPr/>
        </p:nvSpPr>
        <p:spPr bwMode="auto">
          <a:xfrm>
            <a:off x="215141" y="1890569"/>
            <a:ext cx="9497280" cy="449739"/>
          </a:xfrm>
          <a:prstGeom prst="rect">
            <a:avLst/>
          </a:prstGeom>
          <a:noFill/>
          <a:ln w="9525">
            <a:noFill/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 具体的な設置の日の検討</a:t>
            </a:r>
            <a:endParaRPr lang="en-US" altLang="ja-JP" sz="18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1" name="フローチャート : 組合せ 4"/>
          <p:cNvSpPr/>
          <p:nvPr/>
        </p:nvSpPr>
        <p:spPr>
          <a:xfrm>
            <a:off x="3210576" y="1724026"/>
            <a:ext cx="3506410" cy="360000"/>
          </a:xfrm>
          <a:prstGeom prst="flowChartMerg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4455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344488" y="3356992"/>
            <a:ext cx="9216000" cy="3276000"/>
          </a:xfrm>
          <a:prstGeom prst="roundRect">
            <a:avLst>
              <a:gd name="adj" fmla="val 3433"/>
            </a:avLst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 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2020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年度（令和２年度）～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2025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年度（令和７年度）の主要日程等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5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 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2023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年度（令和５年度）秋～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2025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年度（令和７年度）の大型連休の状況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208246" y="2919548"/>
            <a:ext cx="9497281" cy="461665"/>
          </a:xfrm>
          <a:prstGeom prst="rect">
            <a:avLst/>
          </a:prstGeom>
          <a:noFill/>
          <a:ln w="9525">
            <a:noFill/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《 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参　考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》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8900195"/>
              </p:ext>
            </p:extLst>
          </p:nvPr>
        </p:nvGraphicFramePr>
        <p:xfrm>
          <a:off x="492389" y="5385240"/>
          <a:ext cx="8928993" cy="11217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71">
                  <a:extLst>
                    <a:ext uri="{9D8B030D-6E8A-4147-A177-3AD203B41FA5}">
                      <a16:colId xmlns:a16="http://schemas.microsoft.com/office/drawing/2014/main" val="2514349033"/>
                    </a:ext>
                  </a:extLst>
                </a:gridCol>
                <a:gridCol w="2472274">
                  <a:extLst>
                    <a:ext uri="{9D8B030D-6E8A-4147-A177-3AD203B41FA5}">
                      <a16:colId xmlns:a16="http://schemas.microsoft.com/office/drawing/2014/main" val="3016161244"/>
                    </a:ext>
                  </a:extLst>
                </a:gridCol>
                <a:gridCol w="2472274">
                  <a:extLst>
                    <a:ext uri="{9D8B030D-6E8A-4147-A177-3AD203B41FA5}">
                      <a16:colId xmlns:a16="http://schemas.microsoft.com/office/drawing/2014/main" val="3108023644"/>
                    </a:ext>
                  </a:extLst>
                </a:gridCol>
                <a:gridCol w="2472274">
                  <a:extLst>
                    <a:ext uri="{9D8B030D-6E8A-4147-A177-3AD203B41FA5}">
                      <a16:colId xmlns:a16="http://schemas.microsoft.com/office/drawing/2014/main" val="1102683386"/>
                    </a:ext>
                  </a:extLst>
                </a:gridCol>
              </a:tblGrid>
              <a:tr h="12803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ゴールデンウィーク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シルバーウィーク</a:t>
                      </a:r>
                      <a:endParaRPr kumimoji="1" lang="en-US" altLang="ja-JP" sz="12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年末年始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6545878"/>
                  </a:ext>
                </a:extLst>
              </a:tr>
              <a:tr h="12803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2023</a:t>
                      </a: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（令和５）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－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なし（３日間のみ） 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６日間 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〈12/29(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金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～１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３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水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)〉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099050"/>
                  </a:ext>
                </a:extLst>
              </a:tr>
              <a:tr h="12803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2024</a:t>
                      </a: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（令和６）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４日間 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〈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５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３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金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～６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なし（３日間のみ）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９日間 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〈12/28(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土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～１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５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)〉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0543317"/>
                  </a:ext>
                </a:extLst>
              </a:tr>
              <a:tr h="29874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2025</a:t>
                      </a: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（令和７）</a:t>
                      </a:r>
                      <a:endParaRPr kumimoji="1" lang="en-US" altLang="ja-JP" sz="12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４日間 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〈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５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３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土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～６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火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)〉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なし（３日間のみ）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９日間 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〈12/27(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土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～１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４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)〉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5636443"/>
                  </a:ext>
                </a:extLst>
              </a:tr>
            </a:tbl>
          </a:graphicData>
        </a:graphic>
      </p:graphicFrame>
      <p:sp>
        <p:nvSpPr>
          <p:cNvPr id="17" name="正方形/長方形 27"/>
          <p:cNvSpPr>
            <a:spLocks noChangeArrowheads="1"/>
          </p:cNvSpPr>
          <p:nvPr/>
        </p:nvSpPr>
        <p:spPr bwMode="auto">
          <a:xfrm>
            <a:off x="9527595" y="6529563"/>
            <a:ext cx="360000" cy="3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100" b="1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２</a:t>
            </a:r>
            <a:endParaRPr lang="ja-JP" altLang="en-US" sz="1100" b="1" dirty="0">
              <a:solidFill>
                <a:srgbClr val="00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aphicFrame>
        <p:nvGraphicFramePr>
          <p:cNvPr id="21" name="表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7819727"/>
              </p:ext>
            </p:extLst>
          </p:nvPr>
        </p:nvGraphicFramePr>
        <p:xfrm>
          <a:off x="492390" y="3668650"/>
          <a:ext cx="8928991" cy="13588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0251">
                  <a:extLst>
                    <a:ext uri="{9D8B030D-6E8A-4147-A177-3AD203B41FA5}">
                      <a16:colId xmlns:a16="http://schemas.microsoft.com/office/drawing/2014/main" val="2514349033"/>
                    </a:ext>
                  </a:extLst>
                </a:gridCol>
                <a:gridCol w="1284790">
                  <a:extLst>
                    <a:ext uri="{9D8B030D-6E8A-4147-A177-3AD203B41FA5}">
                      <a16:colId xmlns:a16="http://schemas.microsoft.com/office/drawing/2014/main" val="3108023644"/>
                    </a:ext>
                  </a:extLst>
                </a:gridCol>
                <a:gridCol w="1284790">
                  <a:extLst>
                    <a:ext uri="{9D8B030D-6E8A-4147-A177-3AD203B41FA5}">
                      <a16:colId xmlns:a16="http://schemas.microsoft.com/office/drawing/2014/main" val="1102683386"/>
                    </a:ext>
                  </a:extLst>
                </a:gridCol>
                <a:gridCol w="1284790">
                  <a:extLst>
                    <a:ext uri="{9D8B030D-6E8A-4147-A177-3AD203B41FA5}">
                      <a16:colId xmlns:a16="http://schemas.microsoft.com/office/drawing/2014/main" val="3141717636"/>
                    </a:ext>
                  </a:extLst>
                </a:gridCol>
                <a:gridCol w="1284790">
                  <a:extLst>
                    <a:ext uri="{9D8B030D-6E8A-4147-A177-3AD203B41FA5}">
                      <a16:colId xmlns:a16="http://schemas.microsoft.com/office/drawing/2014/main" val="1050912143"/>
                    </a:ext>
                  </a:extLst>
                </a:gridCol>
                <a:gridCol w="1284790">
                  <a:extLst>
                    <a:ext uri="{9D8B030D-6E8A-4147-A177-3AD203B41FA5}">
                      <a16:colId xmlns:a16="http://schemas.microsoft.com/office/drawing/2014/main" val="2805963933"/>
                    </a:ext>
                  </a:extLst>
                </a:gridCol>
                <a:gridCol w="1284790">
                  <a:extLst>
                    <a:ext uri="{9D8B030D-6E8A-4147-A177-3AD203B41FA5}">
                      <a16:colId xmlns:a16="http://schemas.microsoft.com/office/drawing/2014/main" val="2534767710"/>
                    </a:ext>
                  </a:extLst>
                </a:gridCol>
              </a:tblGrid>
              <a:tr h="436293"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2020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（令和２年度）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2021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（令和３年度）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2022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（令和４年度）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2023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（令和５年度）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2024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（令和６年度）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2025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（令和７年度）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0543317"/>
                  </a:ext>
                </a:extLst>
              </a:tr>
              <a:tr h="90167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主要日程等</a:t>
                      </a:r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5636443"/>
                  </a:ext>
                </a:extLst>
              </a:tr>
            </a:tbl>
          </a:graphicData>
        </a:graphic>
      </p:graphicFrame>
      <p:sp>
        <p:nvSpPr>
          <p:cNvPr id="22" name="角丸四角形 21"/>
          <p:cNvSpPr/>
          <p:nvPr/>
        </p:nvSpPr>
        <p:spPr>
          <a:xfrm>
            <a:off x="8202058" y="4186835"/>
            <a:ext cx="864000" cy="79200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54000" tIns="46800" rIns="54000" bIns="10800" rtlCol="0" anchor="t" anchorCtr="1"/>
          <a:lstStyle/>
          <a:p>
            <a:pPr algn="ctr"/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５～</a:t>
            </a:r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大阪・</a:t>
            </a: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関西万博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" name="角丸四角形 29"/>
          <p:cNvSpPr/>
          <p:nvPr/>
        </p:nvSpPr>
        <p:spPr>
          <a:xfrm>
            <a:off x="5630976" y="4186835"/>
            <a:ext cx="648000" cy="79200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54000" tIns="46800" rIns="54000" bIns="10800" rtlCol="0" anchor="t" anchorCtr="1"/>
          <a:lstStyle/>
          <a:p>
            <a:pPr algn="ctr"/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４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市長選</a:t>
            </a: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市議選</a:t>
            </a:r>
            <a:endParaRPr kumimoji="1"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2190939" y="4186835"/>
            <a:ext cx="648000" cy="79200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54000" tIns="46800" rIns="54000" bIns="10800" rtlCol="0" anchor="t" anchorCtr="1"/>
          <a:lstStyle/>
          <a:p>
            <a:pPr algn="ctr"/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秋～冬</a:t>
            </a: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sz="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住民</a:t>
            </a: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投票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459151" y="709484"/>
            <a:ext cx="8947845" cy="1872000"/>
          </a:xfrm>
          <a:prstGeom prst="roundRect">
            <a:avLst>
              <a:gd name="adj" fmla="val 8704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just"/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◇ 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設置する年については、設置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準備の必要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期間を見込み、最短の場合は</a:t>
            </a:r>
            <a:r>
              <a:rPr lang="en-US" altLang="ja-JP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2023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年度（令和５年度）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just"/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秋～冬頃になるが、住民サービスを確実に提供できるように</a:t>
            </a:r>
            <a:r>
              <a:rPr lang="ja-JP" altLang="en-US" sz="16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十分な準備期間を確保する観点から、</a:t>
            </a:r>
            <a:endParaRPr lang="en-US" altLang="ja-JP" sz="1600" b="1" u="sng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just"/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6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2024</a:t>
            </a:r>
            <a:r>
              <a:rPr lang="ja-JP" altLang="en-US" sz="16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年度（令和６年度）秋～冬頃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とする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◇ 加えて、設置する月日については、</a:t>
            </a:r>
            <a:r>
              <a:rPr lang="ja-JP" altLang="en-US" sz="16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住民サービス（住民対応窓口）への配慮、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住民サービスの提供に欠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かせない</a:t>
            </a:r>
            <a:r>
              <a:rPr lang="ja-JP" altLang="en-US" sz="16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システム</a:t>
            </a:r>
            <a:r>
              <a:rPr lang="ja-JP" altLang="en-US" sz="16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r>
              <a:rPr lang="ja-JP" altLang="en-US" sz="16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安全</a:t>
            </a:r>
            <a:r>
              <a:rPr lang="ja-JP" altLang="en-US" sz="16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r>
              <a:rPr lang="ja-JP" altLang="en-US" sz="16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移行する観点を踏まえ、４日間以上の閉庁日が確保できる年末年始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とする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フローチャート : 組合せ 4"/>
          <p:cNvSpPr/>
          <p:nvPr/>
        </p:nvSpPr>
        <p:spPr>
          <a:xfrm>
            <a:off x="3210576" y="281587"/>
            <a:ext cx="3506410" cy="360000"/>
          </a:xfrm>
          <a:prstGeom prst="flowChartMerg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632520" y="2099680"/>
            <a:ext cx="8640960" cy="423659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➡　特別区設置の日は、</a:t>
            </a:r>
            <a:r>
              <a:rPr kumimoji="1" lang="en-US" altLang="ja-JP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2025</a:t>
            </a:r>
            <a:r>
              <a:rPr kumimoji="1" lang="ja-JP" altLang="en-US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年（令和７年）１月１日</a:t>
            </a:r>
            <a:endParaRPr kumimoji="1" lang="ja-JP" altLang="en-US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9585630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チームサイト用共有ライブラリ" ma:contentTypeID="0x01010016B13BF77A90F249889FB5DD587B167C0039D37C264BF6024199D1523A07C22F7B" ma:contentTypeVersion="" ma:contentTypeDescription="" ma:contentTypeScope="" ma:versionID="2fd4aecbf0a67636e045d890bab3e494">
  <xsd:schema xmlns:xsd="http://www.w3.org/2001/XMLSchema" xmlns:xs="http://www.w3.org/2001/XMLSchema" xmlns:p="http://schemas.microsoft.com/office/2006/metadata/properties" xmlns:ns2="2be2acaf-88a6-4029-b366-c28176c79890" targetNamespace="http://schemas.microsoft.com/office/2006/metadata/properties" ma:root="true" ma:fieldsID="2f1a7762e99f23df00567060dae6aafc" ns2:_="">
    <xsd:import namespace="2be2acaf-88a6-4029-b366-c28176c79890"/>
    <xsd:element name="properties">
      <xsd:complexType>
        <xsd:sequence>
          <xsd:element name="documentManagement">
            <xsd:complexType>
              <xsd:all>
                <xsd:element ref="ns2:コメント_x300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e2acaf-88a6-4029-b366-c28176c79890" elementFormDefault="qualified">
    <xsd:import namespace="http://schemas.microsoft.com/office/2006/documentManagement/types"/>
    <xsd:import namespace="http://schemas.microsoft.com/office/infopath/2007/PartnerControls"/>
    <xsd:element name="コメント_x3000_" ma:index="8" nillable="true" ma:displayName="コメント　" ma:internalName="_x30b3__x30e1__x30f3__x30c8__x3000_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コメント_x3000_ xmlns="2be2acaf-88a6-4029-b366-c28176c79890" xsi:nil="true"/>
  </documentManagement>
</p:properties>
</file>

<file path=customXml/itemProps1.xml><?xml version="1.0" encoding="utf-8"?>
<ds:datastoreItem xmlns:ds="http://schemas.openxmlformats.org/officeDocument/2006/customXml" ds:itemID="{AB901AE5-600D-4FC9-ADFD-7E57AB50894F}"/>
</file>

<file path=customXml/itemProps2.xml><?xml version="1.0" encoding="utf-8"?>
<ds:datastoreItem xmlns:ds="http://schemas.openxmlformats.org/officeDocument/2006/customXml" ds:itemID="{A74F649A-F50F-4F98-9D4F-C0ED5E110829}"/>
</file>

<file path=customXml/itemProps3.xml><?xml version="1.0" encoding="utf-8"?>
<ds:datastoreItem xmlns:ds="http://schemas.openxmlformats.org/officeDocument/2006/customXml" ds:itemID="{E13DA126-AC0F-4F3E-AA87-90BA328C4C95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458</Words>
  <PresentationFormat>A4 210 x 297 mm</PresentationFormat>
  <Paragraphs>126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Meiryo UI</vt:lpstr>
      <vt:lpstr>ＭＳ Ｐゴシック</vt:lpstr>
      <vt:lpstr>ＭＳ ゴシック</vt:lpstr>
      <vt:lpstr>Arial</vt:lpstr>
      <vt:lpstr>Calibri</vt:lpstr>
      <vt:lpstr>1_Office テーマ</vt:lpstr>
      <vt:lpstr>論点ペーパー附属資料Ｆ　～特別区設置の日～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dcterms:modified xsi:type="dcterms:W3CDTF">2019-11-20T04:25:20Z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0x01010016B13BF77A90F249889FB5DD587B167C0039D37C264BF6024199D1523A07C22F7B</vt:lpwstr>
  </property>
</Properties>
</file>