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8"/>
  </p:notesMasterIdLst>
  <p:handoutMasterIdLst>
    <p:handoutMasterId r:id="rId9"/>
  </p:handoutMasterIdLst>
  <p:sldIdLst>
    <p:sldId id="573" r:id="rId5"/>
    <p:sldId id="565" r:id="rId6"/>
    <p:sldId id="572" r:id="rId7"/>
  </p:sldIdLst>
  <p:sldSz cx="9906000" cy="6858000" type="A4"/>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CFFFF"/>
    <a:srgbClr val="99FF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41" autoAdjust="0"/>
    <p:restoredTop sz="98188" autoAdjust="0"/>
  </p:normalViewPr>
  <p:slideViewPr>
    <p:cSldViewPr>
      <p:cViewPr varScale="1">
        <p:scale>
          <a:sx n="70" d="100"/>
          <a:sy n="70" d="100"/>
        </p:scale>
        <p:origin x="1122" y="7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57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eaLnBrk="1" hangingPunct="1">
              <a:defRPr sz="1200">
                <a:latin typeface="Arial" charset="0"/>
              </a:defRPr>
            </a:lvl1pPr>
          </a:lstStyle>
          <a:p>
            <a:pPr>
              <a:defRPr/>
            </a:pPr>
            <a:endParaRPr lang="ja-JP" altLang="en-US"/>
          </a:p>
        </p:txBody>
      </p:sp>
      <p:sp>
        <p:nvSpPr>
          <p:cNvPr id="3" name="日付プレースホルダ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eaLnBrk="1" hangingPunct="1">
              <a:defRPr sz="1200">
                <a:latin typeface="Arial" charset="0"/>
              </a:defRPr>
            </a:lvl1pPr>
          </a:lstStyle>
          <a:p>
            <a:pPr>
              <a:defRPr/>
            </a:pPr>
            <a:fld id="{C92114FE-33DA-4CB5-A3AA-7A8D43A4FA22}" type="datetimeFigureOut">
              <a:rPr lang="ja-JP" altLang="en-US"/>
              <a:pPr>
                <a:defRPr/>
              </a:pPr>
              <a:t>2019/12/11</a:t>
            </a:fld>
            <a:endParaRPr lang="ja-JP" altLang="en-US"/>
          </a:p>
        </p:txBody>
      </p:sp>
      <p:sp>
        <p:nvSpPr>
          <p:cNvPr id="4" name="フッター プレースホルダ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ja-JP" altLang="en-US"/>
          </a:p>
        </p:txBody>
      </p:sp>
      <p:sp>
        <p:nvSpPr>
          <p:cNvPr id="5" name="スライド番号プレースホルダ 4"/>
          <p:cNvSpPr>
            <a:spLocks noGrp="1"/>
          </p:cNvSpPr>
          <p:nvPr>
            <p:ph type="sldNum" sz="quarter" idx="3"/>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602AAED6-B6C0-433D-87E4-F687B70BA417}" type="slidenum">
              <a:rPr lang="ja-JP" altLang="en-US"/>
              <a:pPr/>
              <a:t>‹#›</a:t>
            </a:fld>
            <a:endParaRPr lang="ja-JP" altLang="en-US"/>
          </a:p>
        </p:txBody>
      </p:sp>
    </p:spTree>
    <p:extLst>
      <p:ext uri="{BB962C8B-B14F-4D97-AF65-F5344CB8AC3E}">
        <p14:creationId xmlns:p14="http://schemas.microsoft.com/office/powerpoint/2010/main" val="304262111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0" y="0"/>
            <a:ext cx="2949575" cy="4968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lvl1pPr defTabSz="913792" eaLnBrk="1" hangingPunct="1">
              <a:defRPr sz="1200">
                <a:latin typeface="Calibri" pitchFamily="34" charset="0"/>
                <a:ea typeface="ＭＳ Ｐゴシック" charset="-128"/>
              </a:defRPr>
            </a:lvl1pPr>
          </a:lstStyle>
          <a:p>
            <a:pPr>
              <a:defRPr/>
            </a:pPr>
            <a:endParaRPr lang="ja-JP" altLang="en-US"/>
          </a:p>
        </p:txBody>
      </p:sp>
      <p:sp>
        <p:nvSpPr>
          <p:cNvPr id="3" name="日付プレースホルダ 2"/>
          <p:cNvSpPr>
            <a:spLocks noGrp="1"/>
          </p:cNvSpPr>
          <p:nvPr>
            <p:ph type="dt" idx="1"/>
          </p:nvPr>
        </p:nvSpPr>
        <p:spPr bwMode="auto">
          <a:xfrm>
            <a:off x="3856038" y="0"/>
            <a:ext cx="2949575" cy="4968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lvl1pPr algn="r" defTabSz="913792" eaLnBrk="1" hangingPunct="1">
              <a:defRPr sz="1200">
                <a:latin typeface="Calibri" pitchFamily="34" charset="0"/>
                <a:ea typeface="ＭＳ Ｐゴシック" charset="-128"/>
              </a:defRPr>
            </a:lvl1pPr>
          </a:lstStyle>
          <a:p>
            <a:pPr>
              <a:defRPr/>
            </a:pPr>
            <a:fld id="{E55A02AF-3381-4437-B15E-F3E7FA8E9A47}" type="datetimeFigureOut">
              <a:rPr lang="ja-JP" altLang="en-US"/>
              <a:pPr>
                <a:defRPr/>
              </a:pPr>
              <a:t>2019/12/11</a:t>
            </a:fld>
            <a:endParaRPr lang="en-US" altLang="ja-JP"/>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88313" tIns="44156" rIns="88313" bIns="44156" rtlCol="0" anchor="ctr"/>
          <a:lstStyle/>
          <a:p>
            <a:pPr lvl="0"/>
            <a:endParaRPr lang="ja-JP" altLang="en-US" noProof="0"/>
          </a:p>
        </p:txBody>
      </p:sp>
      <p:sp>
        <p:nvSpPr>
          <p:cNvPr id="5" name="ノート プレースホルダ 4"/>
          <p:cNvSpPr>
            <a:spLocks noGrp="1"/>
          </p:cNvSpPr>
          <p:nvPr>
            <p:ph type="body" sz="quarter" idx="3"/>
          </p:nvPr>
        </p:nvSpPr>
        <p:spPr bwMode="auto">
          <a:xfrm>
            <a:off x="681038" y="4721225"/>
            <a:ext cx="5445125" cy="44719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bwMode="auto">
          <a:xfrm>
            <a:off x="0" y="9440863"/>
            <a:ext cx="2949575" cy="496887"/>
          </a:xfrm>
          <a:prstGeom prst="rect">
            <a:avLst/>
          </a:prstGeom>
          <a:noFill/>
          <a:ln w="9525">
            <a:noFill/>
            <a:miter lim="800000"/>
            <a:headEnd/>
            <a:tailEnd/>
          </a:ln>
        </p:spPr>
        <p:txBody>
          <a:bodyPr vert="horz" wrap="square" lIns="91430" tIns="45715" rIns="91430" bIns="45715" numCol="1" anchor="b" anchorCtr="0" compatLnSpc="1">
            <a:prstTxWarp prst="textNoShape">
              <a:avLst/>
            </a:prstTxWarp>
          </a:bodyPr>
          <a:lstStyle>
            <a:lvl1pPr defTabSz="913792" eaLnBrk="1" hangingPunct="1">
              <a:defRPr sz="1200">
                <a:latin typeface="Calibri" pitchFamily="34"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56038" y="9440863"/>
            <a:ext cx="2949575" cy="496887"/>
          </a:xfrm>
          <a:prstGeom prst="rect">
            <a:avLst/>
          </a:prstGeom>
          <a:noFill/>
          <a:ln w="9525">
            <a:noFill/>
            <a:miter lim="800000"/>
            <a:headEnd/>
            <a:tailEnd/>
          </a:ln>
        </p:spPr>
        <p:txBody>
          <a:bodyPr vert="horz" wrap="square" lIns="91430" tIns="45715" rIns="91430" bIns="45715" numCol="1" anchor="b" anchorCtr="0" compatLnSpc="1">
            <a:prstTxWarp prst="textNoShape">
              <a:avLst/>
            </a:prstTxWarp>
          </a:bodyPr>
          <a:lstStyle>
            <a:lvl1pPr algn="r" defTabSz="912813" eaLnBrk="1" hangingPunct="1">
              <a:defRPr sz="1200">
                <a:latin typeface="Calibri" panose="020F0502020204030204" pitchFamily="34" charset="0"/>
              </a:defRPr>
            </a:lvl1pPr>
          </a:lstStyle>
          <a:p>
            <a:fld id="{E5C05476-65B8-40E6-BFA5-8A8A86B98B56}" type="slidenum">
              <a:rPr lang="ja-JP" altLang="en-US"/>
              <a:pPr/>
              <a:t>‹#›</a:t>
            </a:fld>
            <a:endParaRPr lang="en-US" altLang="ja-JP"/>
          </a:p>
        </p:txBody>
      </p:sp>
    </p:spTree>
    <p:extLst>
      <p:ext uri="{BB962C8B-B14F-4D97-AF65-F5344CB8AC3E}">
        <p14:creationId xmlns:p14="http://schemas.microsoft.com/office/powerpoint/2010/main" val="934414531"/>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D0B0ADFD-7E5C-4D8A-97E9-1A339F624539}" type="datetimeFigureOut">
              <a:rPr lang="ja-JP" altLang="en-US"/>
              <a:pPr>
                <a:defRPr/>
              </a:pPr>
              <a:t>2019/12/11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17086807-D7B6-449A-9A3F-2EA6E28FD8DE}" type="slidenum">
              <a:rPr lang="ja-JP" altLang="en-US"/>
              <a:pPr/>
              <a:t>‹#›</a:t>
            </a:fld>
            <a:endParaRPr lang="ja-JP" altLang="en-US"/>
          </a:p>
        </p:txBody>
      </p:sp>
    </p:spTree>
    <p:extLst>
      <p:ext uri="{BB962C8B-B14F-4D97-AF65-F5344CB8AC3E}">
        <p14:creationId xmlns:p14="http://schemas.microsoft.com/office/powerpoint/2010/main" val="1541214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F3D639E1-EA95-49C9-8848-5BB45330CB7E}" type="datetimeFigureOut">
              <a:rPr lang="ja-JP" altLang="en-US"/>
              <a:pPr>
                <a:defRPr/>
              </a:pPr>
              <a:t>2019/12/11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4DA2E436-156F-4FD8-AF6C-8AD450F4227B}" type="slidenum">
              <a:rPr lang="ja-JP" altLang="en-US"/>
              <a:pPr/>
              <a:t>‹#›</a:t>
            </a:fld>
            <a:endParaRPr lang="ja-JP" altLang="en-US"/>
          </a:p>
        </p:txBody>
      </p:sp>
    </p:spTree>
    <p:extLst>
      <p:ext uri="{BB962C8B-B14F-4D97-AF65-F5344CB8AC3E}">
        <p14:creationId xmlns:p14="http://schemas.microsoft.com/office/powerpoint/2010/main" val="2511964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330985B6-399E-467D-AEC0-C22F9EA1569C}" type="datetimeFigureOut">
              <a:rPr lang="ja-JP" altLang="en-US"/>
              <a:pPr>
                <a:defRPr/>
              </a:pPr>
              <a:t>2019/12/11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13051F28-D802-4C4E-8CAA-E1A0580A04D0}" type="slidenum">
              <a:rPr lang="ja-JP" altLang="en-US"/>
              <a:pPr/>
              <a:t>‹#›</a:t>
            </a:fld>
            <a:endParaRPr lang="ja-JP" altLang="en-US"/>
          </a:p>
        </p:txBody>
      </p:sp>
    </p:spTree>
    <p:extLst>
      <p:ext uri="{BB962C8B-B14F-4D97-AF65-F5344CB8AC3E}">
        <p14:creationId xmlns:p14="http://schemas.microsoft.com/office/powerpoint/2010/main" val="1779812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4A551222-DD00-4DA1-9CAF-3B3F0C5E0C5B}" type="datetimeFigureOut">
              <a:rPr lang="ja-JP" altLang="en-US"/>
              <a:pPr>
                <a:defRPr/>
              </a:pPr>
              <a:t>2019/12/11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FF0376CB-89F5-4FE9-AFDD-CD0A614C392D}" type="slidenum">
              <a:rPr lang="ja-JP" altLang="en-US"/>
              <a:pPr/>
              <a:t>‹#›</a:t>
            </a:fld>
            <a:endParaRPr lang="ja-JP" altLang="en-US"/>
          </a:p>
        </p:txBody>
      </p:sp>
    </p:spTree>
    <p:extLst>
      <p:ext uri="{BB962C8B-B14F-4D97-AF65-F5344CB8AC3E}">
        <p14:creationId xmlns:p14="http://schemas.microsoft.com/office/powerpoint/2010/main" val="3607661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885AD51F-E0FA-41E3-AFDB-EA1B57C3B44C}" type="datetimeFigureOut">
              <a:rPr lang="ja-JP" altLang="en-US"/>
              <a:pPr>
                <a:defRPr/>
              </a:pPr>
              <a:t>2019/12/11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D9A95EF0-7E02-448A-ACEC-640F2310106D}" type="slidenum">
              <a:rPr lang="ja-JP" altLang="en-US"/>
              <a:pPr/>
              <a:t>‹#›</a:t>
            </a:fld>
            <a:endParaRPr lang="ja-JP" altLang="en-US"/>
          </a:p>
        </p:txBody>
      </p:sp>
    </p:spTree>
    <p:extLst>
      <p:ext uri="{BB962C8B-B14F-4D97-AF65-F5344CB8AC3E}">
        <p14:creationId xmlns:p14="http://schemas.microsoft.com/office/powerpoint/2010/main" val="717560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7F925816-267A-4E27-8F3D-52EF14865839}" type="datetimeFigureOut">
              <a:rPr lang="ja-JP" altLang="en-US"/>
              <a:pPr>
                <a:defRPr/>
              </a:pPr>
              <a:t>2019/12/11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7097A142-5689-42F9-A8D3-FCCA0651E4D2}" type="slidenum">
              <a:rPr lang="ja-JP" altLang="en-US"/>
              <a:pPr/>
              <a:t>‹#›</a:t>
            </a:fld>
            <a:endParaRPr lang="ja-JP" altLang="en-US"/>
          </a:p>
        </p:txBody>
      </p:sp>
    </p:spTree>
    <p:extLst>
      <p:ext uri="{BB962C8B-B14F-4D97-AF65-F5344CB8AC3E}">
        <p14:creationId xmlns:p14="http://schemas.microsoft.com/office/powerpoint/2010/main" val="2372757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C94348DD-5B0B-42C0-A44C-EB3FFFCF5815}" type="datetimeFigureOut">
              <a:rPr lang="ja-JP" altLang="en-US"/>
              <a:pPr>
                <a:defRPr/>
              </a:pPr>
              <a:t>2019/12/11</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fld id="{FA0B2322-EE59-4F43-AE98-2479BDC068C7}" type="slidenum">
              <a:rPr lang="ja-JP" altLang="en-US"/>
              <a:pPr/>
              <a:t>‹#›</a:t>
            </a:fld>
            <a:endParaRPr lang="ja-JP" altLang="en-US"/>
          </a:p>
        </p:txBody>
      </p:sp>
    </p:spTree>
    <p:extLst>
      <p:ext uri="{BB962C8B-B14F-4D97-AF65-F5344CB8AC3E}">
        <p14:creationId xmlns:p14="http://schemas.microsoft.com/office/powerpoint/2010/main" val="1261627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46120C20-BB4E-40EC-B4B8-4781F94A1DAB}" type="datetimeFigureOut">
              <a:rPr lang="ja-JP" altLang="en-US"/>
              <a:pPr>
                <a:defRPr/>
              </a:pPr>
              <a:t>2019/12/11</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fld id="{E82E2811-782D-48A6-B659-978CFDF8AF45}" type="slidenum">
              <a:rPr lang="ja-JP" altLang="en-US"/>
              <a:pPr/>
              <a:t>‹#›</a:t>
            </a:fld>
            <a:endParaRPr lang="ja-JP" altLang="en-US"/>
          </a:p>
        </p:txBody>
      </p:sp>
    </p:spTree>
    <p:extLst>
      <p:ext uri="{BB962C8B-B14F-4D97-AF65-F5344CB8AC3E}">
        <p14:creationId xmlns:p14="http://schemas.microsoft.com/office/powerpoint/2010/main" val="2360852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0A17EE50-8F97-49A0-A16F-BF60E879C680}" type="datetimeFigureOut">
              <a:rPr lang="ja-JP" altLang="en-US"/>
              <a:pPr>
                <a:defRPr/>
              </a:pPr>
              <a:t>2019/12/11</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fld id="{ACE073D5-9245-47A7-8022-28A2216F1060}" type="slidenum">
              <a:rPr lang="ja-JP" altLang="en-US"/>
              <a:pPr/>
              <a:t>‹#›</a:t>
            </a:fld>
            <a:endParaRPr lang="ja-JP" altLang="en-US"/>
          </a:p>
        </p:txBody>
      </p:sp>
    </p:spTree>
    <p:extLst>
      <p:ext uri="{BB962C8B-B14F-4D97-AF65-F5344CB8AC3E}">
        <p14:creationId xmlns:p14="http://schemas.microsoft.com/office/powerpoint/2010/main" val="3308077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70A4F23C-6463-41BE-BFEF-F9DBE086C113}" type="datetimeFigureOut">
              <a:rPr lang="ja-JP" altLang="en-US"/>
              <a:pPr>
                <a:defRPr/>
              </a:pPr>
              <a:t>2019/12/11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A888FC2B-2BFF-4258-8706-F72C1BED1689}" type="slidenum">
              <a:rPr lang="ja-JP" altLang="en-US"/>
              <a:pPr/>
              <a:t>‹#›</a:t>
            </a:fld>
            <a:endParaRPr lang="ja-JP" altLang="en-US"/>
          </a:p>
        </p:txBody>
      </p:sp>
    </p:spTree>
    <p:extLst>
      <p:ext uri="{BB962C8B-B14F-4D97-AF65-F5344CB8AC3E}">
        <p14:creationId xmlns:p14="http://schemas.microsoft.com/office/powerpoint/2010/main" val="1434455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9F5C27DD-33C0-47AA-9A2F-A62B890A14BF}" type="datetimeFigureOut">
              <a:rPr lang="ja-JP" altLang="en-US"/>
              <a:pPr>
                <a:defRPr/>
              </a:pPr>
              <a:t>2019/12/11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9CB897B5-CE91-4D7D-946C-94F3B1AB3991}" type="slidenum">
              <a:rPr lang="ja-JP" altLang="en-US"/>
              <a:pPr/>
              <a:t>‹#›</a:t>
            </a:fld>
            <a:endParaRPr lang="ja-JP" altLang="en-US"/>
          </a:p>
        </p:txBody>
      </p:sp>
    </p:spTree>
    <p:extLst>
      <p:ext uri="{BB962C8B-B14F-4D97-AF65-F5344CB8AC3E}">
        <p14:creationId xmlns:p14="http://schemas.microsoft.com/office/powerpoint/2010/main" val="2304152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83C773F2-C95F-44C2-A54B-7C96DED6AC64}" type="datetimeFigureOut">
              <a:rPr lang="ja-JP" altLang="en-US"/>
              <a:pPr>
                <a:defRPr/>
              </a:pPr>
              <a:t>2019/12/11</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CF169A0E-ADDC-49A6-96DC-836D021F2202}" type="slidenum">
              <a:rPr lang="ja-JP" altLang="en-US"/>
              <a:pPr/>
              <a:t>‹#›</a:t>
            </a:fld>
            <a:endParaRPr lang="ja-JP" altLang="en-US"/>
          </a:p>
        </p:txBody>
      </p:sp>
    </p:spTree>
  </p:cSld>
  <p:clrMap bg1="lt1" tx1="dk1" bg2="lt2" tx2="dk2" accent1="accent1" accent2="accent2" accent3="accent3" accent4="accent4" accent5="accent5" accent6="accent6" hlink="hlink" folHlink="folHlink"/>
  <p:sldLayoutIdLst>
    <p:sldLayoutId id="2147487478" r:id="rId1"/>
    <p:sldLayoutId id="2147487479" r:id="rId2"/>
    <p:sldLayoutId id="2147487480" r:id="rId3"/>
    <p:sldLayoutId id="2147487481" r:id="rId4"/>
    <p:sldLayoutId id="2147487482" r:id="rId5"/>
    <p:sldLayoutId id="2147487483" r:id="rId6"/>
    <p:sldLayoutId id="2147487484" r:id="rId7"/>
    <p:sldLayoutId id="2147487485" r:id="rId8"/>
    <p:sldLayoutId id="2147487486" r:id="rId9"/>
    <p:sldLayoutId id="2147487487" r:id="rId10"/>
    <p:sldLayoutId id="2147487488"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81000" y="3195000"/>
            <a:ext cx="9144000" cy="468000"/>
          </a:xfrm>
          <a:solidFill>
            <a:srgbClr val="00B0F0"/>
          </a:solidFill>
          <a:ln>
            <a:noFill/>
          </a:ln>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ja-JP" altLang="en-US" sz="2400" b="1" dirty="0"/>
              <a:t>論点ペーパー附属</a:t>
            </a:r>
            <a:r>
              <a:rPr lang="ja-JP" altLang="en-US" sz="2400" b="1" dirty="0" smtClean="0"/>
              <a:t>資料Ｄ</a:t>
            </a:r>
            <a:r>
              <a:rPr lang="ja-JP" altLang="en-US" sz="2400" b="1" dirty="0"/>
              <a:t>　～住民サービスの維持～</a:t>
            </a:r>
            <a:endParaRPr lang="ja-JP" altLang="en-US" sz="4800" b="1" dirty="0"/>
          </a:p>
        </p:txBody>
      </p:sp>
      <p:sp>
        <p:nvSpPr>
          <p:cNvPr id="8" name="正方形/長方形 7"/>
          <p:cNvSpPr/>
          <p:nvPr/>
        </p:nvSpPr>
        <p:spPr>
          <a:xfrm>
            <a:off x="344488" y="116704"/>
            <a:ext cx="4464000" cy="648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第</a:t>
            </a:r>
            <a:r>
              <a:rPr lang="en-US" altLang="ja-JP" sz="1600" dirty="0" smtClean="0">
                <a:latin typeface="Meiryo UI" panose="020B0604030504040204" pitchFamily="50" charset="-128"/>
                <a:ea typeface="Meiryo UI" panose="020B0604030504040204" pitchFamily="50" charset="-128"/>
              </a:rPr>
              <a:t>28</a:t>
            </a:r>
            <a:r>
              <a:rPr lang="ja-JP" altLang="en-US" sz="1600" dirty="0" smtClean="0">
                <a:latin typeface="Meiryo UI" panose="020B0604030504040204" pitchFamily="50" charset="-128"/>
                <a:ea typeface="Meiryo UI" panose="020B0604030504040204" pitchFamily="50" charset="-128"/>
              </a:rPr>
              <a:t>回</a:t>
            </a:r>
            <a:r>
              <a:rPr lang="ja-JP" altLang="en-US" sz="1600" dirty="0">
                <a:latin typeface="Meiryo UI" panose="020B0604030504040204" pitchFamily="50" charset="-128"/>
                <a:ea typeface="Meiryo UI" panose="020B0604030504040204" pitchFamily="50" charset="-128"/>
              </a:rPr>
              <a:t>　大都市制度（特別区設置）協議会資料</a:t>
            </a:r>
            <a:endParaRPr lang="en-US" altLang="ja-JP" sz="1600" dirty="0">
              <a:latin typeface="Meiryo UI" panose="020B0604030504040204" pitchFamily="50" charset="-128"/>
              <a:ea typeface="Meiryo UI" panose="020B0604030504040204" pitchFamily="50" charset="-128"/>
            </a:endParaRPr>
          </a:p>
          <a:p>
            <a:pPr algn="r"/>
            <a:r>
              <a:rPr lang="ja-JP" altLang="en-US" sz="1600" dirty="0" err="1">
                <a:latin typeface="Meiryo UI" panose="020B0604030504040204" pitchFamily="50" charset="-128"/>
                <a:ea typeface="Meiryo UI" panose="020B0604030504040204" pitchFamily="50" charset="-128"/>
              </a:rPr>
              <a:t>ー</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令和</a:t>
            </a:r>
            <a:r>
              <a:rPr lang="ja-JP" altLang="en-US" sz="1600" dirty="0" smtClean="0">
                <a:latin typeface="Meiryo UI" panose="020B0604030504040204" pitchFamily="50" charset="-128"/>
                <a:ea typeface="Meiryo UI" panose="020B0604030504040204" pitchFamily="50" charset="-128"/>
              </a:rPr>
              <a:t>元年</a:t>
            </a:r>
            <a:r>
              <a:rPr lang="en-US" altLang="ja-JP" sz="1600" dirty="0" smtClean="0">
                <a:latin typeface="Meiryo UI" panose="020B0604030504040204" pitchFamily="50" charset="-128"/>
                <a:ea typeface="Meiryo UI" panose="020B0604030504040204" pitchFamily="50" charset="-128"/>
              </a:rPr>
              <a:t>11</a:t>
            </a:r>
            <a:r>
              <a:rPr lang="ja-JP" altLang="en-US" sz="1600" dirty="0" smtClean="0">
                <a:latin typeface="Meiryo UI" panose="020B0604030504040204" pitchFamily="50" charset="-128"/>
                <a:ea typeface="Meiryo UI" panose="020B0604030504040204" pitchFamily="50" charset="-128"/>
              </a:rPr>
              <a:t>月</a:t>
            </a:r>
            <a:r>
              <a:rPr lang="ja-JP" altLang="en-US" sz="1600" dirty="0">
                <a:latin typeface="Meiryo UI" panose="020B0604030504040204" pitchFamily="50" charset="-128"/>
                <a:ea typeface="Meiryo UI" panose="020B0604030504040204" pitchFamily="50" charset="-128"/>
              </a:rPr>
              <a:t>５</a:t>
            </a:r>
            <a:r>
              <a:rPr lang="ja-JP" altLang="en-US" sz="1600" dirty="0" smtClean="0">
                <a:latin typeface="Meiryo UI" panose="020B0604030504040204" pitchFamily="50" charset="-128"/>
                <a:ea typeface="Meiryo UI" panose="020B0604030504040204" pitchFamily="50" charset="-128"/>
              </a:rPr>
              <a:t>日 </a:t>
            </a:r>
            <a:r>
              <a:rPr lang="ja-JP" altLang="en-US" sz="1600" dirty="0" err="1">
                <a:latin typeface="Meiryo UI" panose="020B0604030504040204" pitchFamily="50" charset="-128"/>
                <a:ea typeface="Meiryo UI" panose="020B0604030504040204" pitchFamily="50" charset="-128"/>
              </a:rPr>
              <a:t>ー</a:t>
            </a:r>
            <a:endParaRPr lang="en-US" altLang="ja-JP" sz="1600" dirty="0">
              <a:latin typeface="Meiryo UI" panose="020B0604030504040204" pitchFamily="50" charset="-128"/>
              <a:ea typeface="Meiryo UI" panose="020B0604030504040204" pitchFamily="50" charset="-128"/>
            </a:endParaRPr>
          </a:p>
        </p:txBody>
      </p:sp>
      <p:sp>
        <p:nvSpPr>
          <p:cNvPr id="10" name="正方形/長方形 9"/>
          <p:cNvSpPr/>
          <p:nvPr/>
        </p:nvSpPr>
        <p:spPr>
          <a:xfrm>
            <a:off x="8481512" y="28270"/>
            <a:ext cx="1080000" cy="360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資料</a:t>
            </a:r>
            <a:endParaRPr kumimoji="1" lang="en-US" altLang="ja-JP" sz="1600" dirty="0" smtClean="0">
              <a:latin typeface="Meiryo UI" panose="020B0604030504040204" pitchFamily="50" charset="-128"/>
              <a:ea typeface="Meiryo UI" panose="020B0604030504040204" pitchFamily="50" charset="-128"/>
            </a:endParaRPr>
          </a:p>
        </p:txBody>
      </p:sp>
      <p:sp>
        <p:nvSpPr>
          <p:cNvPr id="11" name="正方形/長方形 10"/>
          <p:cNvSpPr/>
          <p:nvPr/>
        </p:nvSpPr>
        <p:spPr>
          <a:xfrm>
            <a:off x="8481512" y="464573"/>
            <a:ext cx="1079500" cy="539750"/>
          </a:xfrm>
          <a:prstGeom prst="rect">
            <a:avLst/>
          </a:prstGeom>
          <a:ln w="12700"/>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400"/>
              </a:lnSpc>
              <a:spcAft>
                <a:spcPts val="0"/>
              </a:spcAft>
            </a:pPr>
            <a:r>
              <a:rPr lang="ja-JP" sz="1200" kern="100" dirty="0">
                <a:effectLst/>
                <a:ea typeface="Meiryo UI" panose="020B0604030504040204" pitchFamily="50" charset="-128"/>
                <a:cs typeface="Times New Roman" panose="02020603050405020304" pitchFamily="18" charset="0"/>
              </a:rPr>
              <a:t>今井会長</a:t>
            </a:r>
            <a:endParaRPr lang="ja-JP" sz="1050" kern="100" dirty="0">
              <a:effectLst/>
              <a:ea typeface="ＭＳ 明朝" panose="02020609040205080304" pitchFamily="17" charset="-128"/>
              <a:cs typeface="Times New Roman" panose="02020603050405020304" pitchFamily="18" charset="0"/>
            </a:endParaRPr>
          </a:p>
          <a:p>
            <a:pPr algn="ctr">
              <a:lnSpc>
                <a:spcPts val="1400"/>
              </a:lnSpc>
              <a:spcAft>
                <a:spcPts val="0"/>
              </a:spcAft>
            </a:pPr>
            <a:r>
              <a:rPr lang="ja-JP" sz="1200" kern="100" dirty="0">
                <a:effectLst/>
                <a:ea typeface="Meiryo UI" panose="020B0604030504040204" pitchFamily="50" charset="-128"/>
                <a:cs typeface="Times New Roman" panose="02020603050405020304" pitchFamily="18" charset="0"/>
              </a:rPr>
              <a:t>提出資料</a:t>
            </a:r>
            <a:endParaRPr lang="ja-JP" sz="1050" kern="100" dirty="0">
              <a:effectLst/>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919679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　事務の承継につい</a:t>
            </a:r>
            <a:r>
              <a:rPr lang="ja-JP" altLang="en-US" sz="2000" b="1" dirty="0">
                <a:solidFill>
                  <a:schemeClr val="tx1"/>
                </a:solidFill>
                <a:latin typeface="Meiryo UI" pitchFamily="50" charset="-128"/>
                <a:ea typeface="Meiryo UI" pitchFamily="50" charset="-128"/>
                <a:cs typeface="Meiryo UI" pitchFamily="50" charset="-128"/>
              </a:rPr>
              <a:t>て</a:t>
            </a:r>
          </a:p>
        </p:txBody>
      </p:sp>
      <p:sp>
        <p:nvSpPr>
          <p:cNvPr id="10" name="Rectangle 75"/>
          <p:cNvSpPr>
            <a:spLocks noChangeArrowheads="1"/>
          </p:cNvSpPr>
          <p:nvPr/>
        </p:nvSpPr>
        <p:spPr bwMode="auto">
          <a:xfrm>
            <a:off x="304800" y="4587564"/>
            <a:ext cx="9448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0" dirty="0"/>
          </a:p>
        </p:txBody>
      </p:sp>
      <p:sp>
        <p:nvSpPr>
          <p:cNvPr id="9" name="角丸四角形 8"/>
          <p:cNvSpPr/>
          <p:nvPr/>
        </p:nvSpPr>
        <p:spPr>
          <a:xfrm>
            <a:off x="304800" y="609929"/>
            <a:ext cx="9358313" cy="730839"/>
          </a:xfrm>
          <a:prstGeom prst="roundRect">
            <a:avLst>
              <a:gd name="adj" fmla="val 16825"/>
            </a:avLst>
          </a:prstGeom>
          <a:solidFill>
            <a:schemeClr val="accent6">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2500"/>
              </a:lnSpc>
            </a:pPr>
            <a:r>
              <a:rPr lang="en-US" altLang="ja-JP" sz="1500" dirty="0" smtClean="0">
                <a:solidFill>
                  <a:schemeClr val="tx1"/>
                </a:solidFill>
                <a:latin typeface="Meiryo UI" panose="020B0604030504040204" pitchFamily="50" charset="-128"/>
                <a:ea typeface="Meiryo UI" panose="020B0604030504040204" pitchFamily="50" charset="-128"/>
              </a:rPr>
              <a:t>【</a:t>
            </a:r>
            <a:r>
              <a:rPr lang="ja-JP" altLang="en-US" sz="1500" dirty="0" smtClean="0">
                <a:solidFill>
                  <a:schemeClr val="tx1"/>
                </a:solidFill>
                <a:latin typeface="Meiryo UI" panose="020B0604030504040204" pitchFamily="50" charset="-128"/>
                <a:ea typeface="Meiryo UI" panose="020B0604030504040204" pitchFamily="50" charset="-128"/>
              </a:rPr>
              <a:t>視点</a:t>
            </a:r>
            <a:r>
              <a:rPr lang="en-US" altLang="ja-JP" sz="1500" dirty="0" smtClean="0">
                <a:solidFill>
                  <a:schemeClr val="tx1"/>
                </a:solidFill>
                <a:latin typeface="Meiryo UI" panose="020B0604030504040204" pitchFamily="50" charset="-128"/>
                <a:ea typeface="Meiryo UI" panose="020B0604030504040204" pitchFamily="50" charset="-128"/>
              </a:rPr>
              <a:t>】</a:t>
            </a:r>
            <a:r>
              <a:rPr lang="ja-JP" altLang="en-US" sz="1500" dirty="0">
                <a:solidFill>
                  <a:schemeClr val="tx1"/>
                </a:solidFill>
                <a:latin typeface="Meiryo UI" panose="020B0604030504040204" pitchFamily="50" charset="-128"/>
                <a:ea typeface="Meiryo UI" panose="020B0604030504040204" pitchFamily="50" charset="-128"/>
              </a:rPr>
              <a:t>◎</a:t>
            </a:r>
            <a:r>
              <a:rPr lang="ja-JP" altLang="en-US" sz="1500" dirty="0" smtClean="0">
                <a:solidFill>
                  <a:schemeClr val="tx1"/>
                </a:solidFill>
                <a:latin typeface="Meiryo UI" panose="020B0604030504040204" pitchFamily="50" charset="-128"/>
                <a:ea typeface="Meiryo UI" panose="020B0604030504040204" pitchFamily="50" charset="-128"/>
              </a:rPr>
              <a:t>特別</a:t>
            </a:r>
            <a:r>
              <a:rPr lang="ja-JP" altLang="en-US" sz="1500" dirty="0">
                <a:solidFill>
                  <a:schemeClr val="tx1"/>
                </a:solidFill>
                <a:latin typeface="Meiryo UI" panose="020B0604030504040204" pitchFamily="50" charset="-128"/>
                <a:ea typeface="Meiryo UI" panose="020B0604030504040204" pitchFamily="50" charset="-128"/>
              </a:rPr>
              <a:t>区</a:t>
            </a:r>
            <a:r>
              <a:rPr lang="ja-JP" altLang="en-US" sz="1500" dirty="0" smtClean="0">
                <a:solidFill>
                  <a:schemeClr val="tx1"/>
                </a:solidFill>
                <a:latin typeface="Meiryo UI" panose="020B0604030504040204" pitchFamily="50" charset="-128"/>
                <a:ea typeface="Meiryo UI" panose="020B0604030504040204" pitchFamily="50" charset="-128"/>
              </a:rPr>
              <a:t>設置時に、これまで大阪市が</a:t>
            </a:r>
            <a:r>
              <a:rPr lang="ja-JP" altLang="en-US" sz="1500" dirty="0">
                <a:solidFill>
                  <a:schemeClr val="tx1"/>
                </a:solidFill>
                <a:latin typeface="Meiryo UI" panose="020B0604030504040204" pitchFamily="50" charset="-128"/>
                <a:ea typeface="Meiryo UI" panose="020B0604030504040204" pitchFamily="50" charset="-128"/>
              </a:rPr>
              <a:t>実施</a:t>
            </a:r>
            <a:r>
              <a:rPr lang="ja-JP" altLang="en-US" sz="1500" dirty="0" smtClean="0">
                <a:solidFill>
                  <a:schemeClr val="tx1"/>
                </a:solidFill>
                <a:latin typeface="Meiryo UI" panose="020B0604030504040204" pitchFamily="50" charset="-128"/>
                <a:ea typeface="Meiryo UI" panose="020B0604030504040204" pitchFamily="50" charset="-128"/>
              </a:rPr>
              <a:t>して</a:t>
            </a:r>
            <a:r>
              <a:rPr lang="ja-JP" altLang="en-US" sz="1500" dirty="0">
                <a:solidFill>
                  <a:schemeClr val="tx1"/>
                </a:solidFill>
                <a:latin typeface="Meiryo UI" panose="020B0604030504040204" pitchFamily="50" charset="-128"/>
                <a:ea typeface="Meiryo UI" panose="020B0604030504040204" pitchFamily="50" charset="-128"/>
              </a:rPr>
              <a:t>きた</a:t>
            </a:r>
            <a:r>
              <a:rPr lang="ja-JP" altLang="en-US" sz="1500" dirty="0" smtClean="0">
                <a:solidFill>
                  <a:schemeClr val="tx1"/>
                </a:solidFill>
                <a:latin typeface="Meiryo UI" panose="020B0604030504040204" pitchFamily="50" charset="-128"/>
                <a:ea typeface="Meiryo UI" panose="020B0604030504040204" pitchFamily="50" charset="-128"/>
              </a:rPr>
              <a:t>特色</a:t>
            </a:r>
            <a:r>
              <a:rPr lang="ja-JP" altLang="en-US" sz="1500" dirty="0">
                <a:solidFill>
                  <a:schemeClr val="tx1"/>
                </a:solidFill>
                <a:latin typeface="Meiryo UI" panose="020B0604030504040204" pitchFamily="50" charset="-128"/>
                <a:ea typeface="Meiryo UI" panose="020B0604030504040204" pitchFamily="50" charset="-128"/>
              </a:rPr>
              <a:t>ある</a:t>
            </a:r>
            <a:r>
              <a:rPr lang="ja-JP" altLang="en-US" sz="1500" dirty="0" smtClean="0">
                <a:solidFill>
                  <a:schemeClr val="tx1"/>
                </a:solidFill>
                <a:latin typeface="Meiryo UI" panose="020B0604030504040204" pitchFamily="50" charset="-128"/>
                <a:ea typeface="Meiryo UI" panose="020B0604030504040204" pitchFamily="50" charset="-128"/>
              </a:rPr>
              <a:t>住民サービスは維持すべき</a:t>
            </a:r>
            <a:r>
              <a:rPr lang="ja-JP" altLang="en-US" sz="1500" b="1" dirty="0" smtClean="0">
                <a:solidFill>
                  <a:schemeClr val="tx1"/>
                </a:solidFill>
                <a:latin typeface="Meiryo UI" panose="020B0604030504040204" pitchFamily="50" charset="-128"/>
                <a:ea typeface="Meiryo UI" panose="020B0604030504040204" pitchFamily="50" charset="-128"/>
              </a:rPr>
              <a:t>（</a:t>
            </a:r>
            <a:r>
              <a:rPr lang="ja-JP" altLang="en-US" sz="1500" b="1" u="sng" dirty="0" smtClean="0">
                <a:solidFill>
                  <a:schemeClr val="tx1"/>
                </a:solidFill>
                <a:latin typeface="Meiryo UI" panose="020B0604030504040204" pitchFamily="50" charset="-128"/>
                <a:ea typeface="Meiryo UI" panose="020B0604030504040204" pitchFamily="50" charset="-128"/>
              </a:rPr>
              <a:t>「努める」を削除</a:t>
            </a:r>
            <a:r>
              <a:rPr lang="ja-JP" altLang="en-US" sz="1500" b="1" dirty="0" smtClean="0">
                <a:solidFill>
                  <a:schemeClr val="tx1"/>
                </a:solidFill>
                <a:latin typeface="Meiryo UI" panose="020B0604030504040204" pitchFamily="50" charset="-128"/>
                <a:ea typeface="Meiryo UI" panose="020B0604030504040204" pitchFamily="50" charset="-128"/>
              </a:rPr>
              <a:t>）</a:t>
            </a:r>
            <a:endParaRPr lang="en-US" altLang="ja-JP" sz="1500" b="1" dirty="0" smtClean="0">
              <a:solidFill>
                <a:schemeClr val="tx1"/>
              </a:solidFill>
              <a:latin typeface="Meiryo UI" panose="020B0604030504040204" pitchFamily="50" charset="-128"/>
              <a:ea typeface="Meiryo UI" panose="020B0604030504040204" pitchFamily="50" charset="-128"/>
            </a:endParaRPr>
          </a:p>
          <a:p>
            <a:pPr>
              <a:lnSpc>
                <a:spcPts val="2500"/>
              </a:lnSpc>
            </a:pPr>
            <a:r>
              <a:rPr lang="ja-JP" altLang="en-US" sz="1500" dirty="0" smtClean="0">
                <a:solidFill>
                  <a:schemeClr val="tx1"/>
                </a:solidFill>
                <a:latin typeface="Meiryo UI" panose="020B0604030504040204" pitchFamily="50" charset="-128"/>
                <a:ea typeface="Meiryo UI" panose="020B0604030504040204" pitchFamily="50" charset="-128"/>
              </a:rPr>
              <a:t>　　　　 ◎特別区設置後の住民サービスの提供は、特別区長・区議会において判断するもの</a:t>
            </a:r>
            <a:endParaRPr lang="en-US" altLang="ja-JP" sz="1500" dirty="0" smtClean="0">
              <a:solidFill>
                <a:schemeClr val="tx1"/>
              </a:solidFill>
              <a:latin typeface="Meiryo UI" panose="020B0604030504040204" pitchFamily="50" charset="-128"/>
              <a:ea typeface="Meiryo UI" panose="020B0604030504040204" pitchFamily="50" charset="-128"/>
            </a:endParaRPr>
          </a:p>
        </p:txBody>
      </p:sp>
      <p:graphicFrame>
        <p:nvGraphicFramePr>
          <p:cNvPr id="12" name="Group 52"/>
          <p:cNvGraphicFramePr>
            <a:graphicFrameLocks noGrp="1"/>
          </p:cNvGraphicFramePr>
          <p:nvPr>
            <p:extLst>
              <p:ext uri="{D42A27DB-BD31-4B8C-83A1-F6EECF244321}">
                <p14:modId xmlns:p14="http://schemas.microsoft.com/office/powerpoint/2010/main" val="2144441316"/>
              </p:ext>
            </p:extLst>
          </p:nvPr>
        </p:nvGraphicFramePr>
        <p:xfrm>
          <a:off x="200472" y="1849208"/>
          <a:ext cx="9553128" cy="4949712"/>
        </p:xfrm>
        <a:graphic>
          <a:graphicData uri="http://schemas.openxmlformats.org/drawingml/2006/table">
            <a:tbl>
              <a:tblPr/>
              <a:tblGrid>
                <a:gridCol w="4484468">
                  <a:extLst>
                    <a:ext uri="{9D8B030D-6E8A-4147-A177-3AD203B41FA5}">
                      <a16:colId xmlns:a16="http://schemas.microsoft.com/office/drawing/2014/main" val="20000"/>
                    </a:ext>
                  </a:extLst>
                </a:gridCol>
                <a:gridCol w="666633">
                  <a:extLst>
                    <a:ext uri="{9D8B030D-6E8A-4147-A177-3AD203B41FA5}">
                      <a16:colId xmlns:a16="http://schemas.microsoft.com/office/drawing/2014/main" val="3086598371"/>
                    </a:ext>
                  </a:extLst>
                </a:gridCol>
                <a:gridCol w="4402027">
                  <a:extLst>
                    <a:ext uri="{9D8B030D-6E8A-4147-A177-3AD203B41FA5}">
                      <a16:colId xmlns:a16="http://schemas.microsoft.com/office/drawing/2014/main" val="145113255"/>
                    </a:ext>
                  </a:extLst>
                </a:gridCol>
              </a:tblGrid>
              <a:tr h="292599">
                <a:tc>
                  <a:txBody>
                    <a:bodyPr/>
                    <a:lstStyle/>
                    <a:p>
                      <a:pPr marL="0" marR="0" lvl="0" indent="0" algn="ctr" defTabSz="914400" rtl="0" eaLnBrk="1" fontAlgn="base" latinLnBrk="0" hangingPunct="1">
                        <a:lnSpc>
                          <a:spcPts val="18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特別区素案　各論「２事務分担（８事務の承継）」</a:t>
                      </a:r>
                    </a:p>
                  </a:txBody>
                  <a:tcPr marL="90000" marR="90000" marT="46803" marB="46803"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66"/>
                    </a:solidFill>
                  </a:tcPr>
                </a:tc>
                <a:tc rowSpan="2">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lang="en-US" altLang="ja-JP" sz="1800" b="0" u="none" dirty="0" smtClean="0">
                        <a:latin typeface="Meiryo UI" pitchFamily="50" charset="-128"/>
                        <a:ea typeface="Meiryo UI" pitchFamily="50" charset="-128"/>
                        <a:cs typeface="Meiryo UI" pitchFamily="50" charset="-128"/>
                      </a:endParaRPr>
                    </a:p>
                    <a:p>
                      <a:pPr marL="0" marR="0" lvl="0" indent="0" algn="ctr" defTabSz="914400" rtl="0" eaLnBrk="1" fontAlgn="auto" latinLnBrk="0" hangingPunct="1">
                        <a:lnSpc>
                          <a:spcPts val="1800"/>
                        </a:lnSpc>
                        <a:spcBef>
                          <a:spcPts val="0"/>
                        </a:spcBef>
                        <a:spcAft>
                          <a:spcPts val="0"/>
                        </a:spcAft>
                        <a:buClrTx/>
                        <a:buSzTx/>
                        <a:buFontTx/>
                        <a:buNone/>
                        <a:tabLst/>
                        <a:defRPr/>
                      </a:pPr>
                      <a:endParaRPr lang="en-US" altLang="ja-JP" sz="1800" b="0" u="none" dirty="0" smtClean="0">
                        <a:latin typeface="Meiryo UI" pitchFamily="50" charset="-128"/>
                        <a:ea typeface="Meiryo UI" pitchFamily="50" charset="-128"/>
                        <a:cs typeface="Meiryo UI" pitchFamily="50" charset="-128"/>
                      </a:endParaRPr>
                    </a:p>
                    <a:p>
                      <a:pPr marL="0" marR="0" lvl="0" indent="0" algn="ctr" defTabSz="914400" rtl="0" eaLnBrk="1" fontAlgn="auto" latinLnBrk="0" hangingPunct="1">
                        <a:lnSpc>
                          <a:spcPts val="1800"/>
                        </a:lnSpc>
                        <a:spcBef>
                          <a:spcPts val="0"/>
                        </a:spcBef>
                        <a:spcAft>
                          <a:spcPts val="0"/>
                        </a:spcAft>
                        <a:buClrTx/>
                        <a:buSzTx/>
                        <a:buFontTx/>
                        <a:buNone/>
                        <a:tabLst/>
                        <a:defRPr/>
                      </a:pPr>
                      <a:endParaRPr lang="en-US" altLang="ja-JP" sz="1400" b="0" u="none" dirty="0" smtClean="0">
                        <a:latin typeface="Meiryo UI" pitchFamily="50" charset="-128"/>
                        <a:ea typeface="Meiryo UI" pitchFamily="50" charset="-128"/>
                        <a:cs typeface="Meiryo UI" pitchFamily="50" charset="-128"/>
                      </a:endParaRPr>
                    </a:p>
                  </a:txBody>
                  <a:tcPr marL="90000" marR="90000" marT="46803" marB="46803"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8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協定書への記載の方向性</a:t>
                      </a:r>
                    </a:p>
                  </a:txBody>
                  <a:tcPr marL="90000" marR="90000" marT="46803" marB="46803"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66"/>
                    </a:solidFill>
                  </a:tcPr>
                </a:tc>
                <a:extLst>
                  <a:ext uri="{0D108BD9-81ED-4DB2-BD59-A6C34878D82A}">
                    <a16:rowId xmlns:a16="http://schemas.microsoft.com/office/drawing/2014/main" val="10000"/>
                  </a:ext>
                </a:extLst>
              </a:tr>
              <a:tr h="4465690">
                <a:tc>
                  <a:txBody>
                    <a:bodyPr/>
                    <a:lstStyle/>
                    <a:p>
                      <a:pPr>
                        <a:lnSpc>
                          <a:spcPts val="2100"/>
                        </a:lnSpc>
                        <a:spcBef>
                          <a:spcPts val="0"/>
                        </a:spcBef>
                      </a:pPr>
                      <a:r>
                        <a:rPr kumimoji="1" lang="ja-JP" altLang="en-US" sz="1400" b="1" dirty="0" smtClean="0">
                          <a:solidFill>
                            <a:schemeClr val="tx1"/>
                          </a:solidFill>
                          <a:latin typeface="Meiryo UI" pitchFamily="50" charset="-128"/>
                          <a:ea typeface="Meiryo UI" pitchFamily="50" charset="-128"/>
                          <a:cs typeface="Meiryo UI" pitchFamily="50" charset="-128"/>
                        </a:rPr>
                        <a:t>（１）基本的な考え方</a:t>
                      </a:r>
                    </a:p>
                    <a:p>
                      <a:pPr eaLnBrk="1" hangingPunct="1">
                        <a:lnSpc>
                          <a:spcPts val="2100"/>
                        </a:lnSpc>
                        <a:spcBef>
                          <a:spcPts val="0"/>
                        </a:spcBef>
                      </a:pPr>
                      <a:r>
                        <a:rPr lang="ja-JP" altLang="en-US" sz="1400" b="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特別区の設置の日において、大阪市が処理していた事</a:t>
                      </a:r>
                      <a:endParaRPr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0"/>
                        </a:spcBef>
                      </a:pPr>
                      <a:r>
                        <a:rPr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務（一切の行政上の行為等を含む）</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は、法律・政令</a:t>
                      </a:r>
                      <a:endPar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0"/>
                        </a:spcBef>
                      </a:pPr>
                      <a:r>
                        <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又は特別区設置協定書の定めるところにより、 </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特別区</a:t>
                      </a:r>
                      <a:endParaRPr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0"/>
                        </a:spcBef>
                      </a:pPr>
                      <a:r>
                        <a:rPr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又は大阪府が承継する</a:t>
                      </a:r>
                      <a:endParaRPr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0"/>
                        </a:spcBef>
                      </a:pP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◆大阪府が処理していた事務の一部は、同様に、特別区</a:t>
                      </a:r>
                      <a:endPar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0"/>
                        </a:spcBef>
                      </a:pPr>
                      <a:r>
                        <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が承継する</a:t>
                      </a:r>
                      <a:endParaRPr kumimoji="1" lang="ja-JP" altLang="ja-JP" sz="1400" u="none" kern="1200" dirty="0" smtClean="0">
                        <a:solidFill>
                          <a:schemeClr val="tx1"/>
                        </a:solidFill>
                        <a:effectLst/>
                        <a:latin typeface="+mn-lt"/>
                        <a:ea typeface="+mn-ea"/>
                        <a:cs typeface="+mn-cs"/>
                      </a:endParaRPr>
                    </a:p>
                    <a:p>
                      <a:pPr>
                        <a:lnSpc>
                          <a:spcPts val="2100"/>
                        </a:lnSpc>
                        <a:spcBef>
                          <a:spcPts val="0"/>
                        </a:spcBef>
                      </a:pPr>
                      <a:r>
                        <a:rPr kumimoji="1" lang="ja-JP" altLang="en-US" sz="1400" b="1" u="none" dirty="0" smtClean="0">
                          <a:solidFill>
                            <a:schemeClr val="tx1"/>
                          </a:solidFill>
                          <a:latin typeface="Meiryo UI" pitchFamily="50" charset="-128"/>
                          <a:ea typeface="Meiryo UI" pitchFamily="50" charset="-128"/>
                          <a:cs typeface="Meiryo UI" pitchFamily="50" charset="-128"/>
                        </a:rPr>
                        <a:t>（２）承継の方針</a:t>
                      </a:r>
                      <a:endParaRPr kumimoji="1" lang="en-US" altLang="ja-JP" sz="1400" b="1" u="none" dirty="0" smtClean="0">
                        <a:solidFill>
                          <a:schemeClr val="tx1"/>
                        </a:solidFill>
                        <a:latin typeface="Meiryo UI" pitchFamily="50" charset="-128"/>
                        <a:ea typeface="Meiryo UI" pitchFamily="50" charset="-128"/>
                        <a:cs typeface="Meiryo UI" pitchFamily="50" charset="-128"/>
                      </a:endParaRPr>
                    </a:p>
                    <a:p>
                      <a:pPr>
                        <a:lnSpc>
                          <a:spcPts val="2100"/>
                        </a:lnSpc>
                        <a:spcBef>
                          <a:spcPts val="0"/>
                        </a:spcBef>
                      </a:pPr>
                      <a:endParaRPr kumimoji="1" lang="en-US" altLang="ja-JP" sz="1400" b="1" u="none" dirty="0" smtClean="0">
                        <a:solidFill>
                          <a:schemeClr val="tx1"/>
                        </a:solidFill>
                        <a:latin typeface="Meiryo UI" pitchFamily="50" charset="-128"/>
                        <a:ea typeface="Meiryo UI" pitchFamily="50" charset="-128"/>
                        <a:cs typeface="Meiryo UI" pitchFamily="50" charset="-128"/>
                      </a:endParaRPr>
                    </a:p>
                    <a:p>
                      <a:pPr>
                        <a:lnSpc>
                          <a:spcPts val="2100"/>
                        </a:lnSpc>
                        <a:spcBef>
                          <a:spcPts val="0"/>
                        </a:spcBef>
                      </a:pPr>
                      <a:endParaRPr kumimoji="1" lang="ja-JP" altLang="en-US" sz="1400" b="1" u="none" dirty="0" smtClean="0">
                        <a:solidFill>
                          <a:schemeClr val="tx1"/>
                        </a:solidFill>
                        <a:latin typeface="Meiryo UI" pitchFamily="50" charset="-128"/>
                        <a:ea typeface="Meiryo UI" pitchFamily="50" charset="-128"/>
                        <a:cs typeface="Meiryo UI" pitchFamily="50" charset="-128"/>
                      </a:endParaRPr>
                    </a:p>
                    <a:p>
                      <a:pPr eaLnBrk="1" hangingPunct="1">
                        <a:lnSpc>
                          <a:spcPts val="2100"/>
                        </a:lnSpc>
                        <a:spcBef>
                          <a:spcPts val="0"/>
                        </a:spcBef>
                      </a:pP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0" u="sng" dirty="0" smtClean="0">
                          <a:latin typeface="Meiryo UI" panose="020B0604030504040204" pitchFamily="50" charset="-128"/>
                          <a:ea typeface="Meiryo UI" panose="020B0604030504040204" pitchFamily="50" charset="-128"/>
                          <a:cs typeface="Meiryo UI" panose="020B0604030504040204" pitchFamily="50" charset="-128"/>
                        </a:rPr>
                        <a:t>大阪市及び大阪府</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が蓄積してきた行政のノウハウ、高度</a:t>
                      </a:r>
                      <a:endPar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0"/>
                        </a:spcBef>
                      </a:pPr>
                      <a:r>
                        <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できめ細かな</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住民サービスを低下させないよう</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0" u="sng" dirty="0" smtClean="0">
                          <a:latin typeface="Meiryo UI" panose="020B0604030504040204" pitchFamily="50" charset="-128"/>
                          <a:ea typeface="Meiryo UI" panose="020B0604030504040204" pitchFamily="50" charset="-128"/>
                          <a:cs typeface="Meiryo UI" panose="020B0604030504040204" pitchFamily="50" charset="-128"/>
                        </a:rPr>
                        <a:t>特別区及</a:t>
                      </a:r>
                      <a:endParaRPr lang="en-US" altLang="ja-JP" sz="1400" b="0" u="sng"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0"/>
                        </a:spcBef>
                      </a:pP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none" baseline="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sng" dirty="0" err="1" smtClean="0">
                          <a:latin typeface="Meiryo UI" panose="020B0604030504040204" pitchFamily="50" charset="-128"/>
                          <a:ea typeface="Meiryo UI" panose="020B0604030504040204" pitchFamily="50" charset="-128"/>
                          <a:cs typeface="Meiryo UI" panose="020B0604030504040204" pitchFamily="50" charset="-128"/>
                        </a:rPr>
                        <a:t>び</a:t>
                      </a:r>
                      <a:r>
                        <a:rPr lang="ja-JP" altLang="en-US" sz="1400" b="0" u="sng" dirty="0" smtClean="0">
                          <a:latin typeface="Meiryo UI" panose="020B0604030504040204" pitchFamily="50" charset="-128"/>
                          <a:ea typeface="Meiryo UI" panose="020B0604030504040204" pitchFamily="50" charset="-128"/>
                          <a:cs typeface="Meiryo UI" panose="020B0604030504040204" pitchFamily="50" charset="-128"/>
                        </a:rPr>
                        <a:t>大阪府は</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適正に事務を引き継ぐ</a:t>
                      </a:r>
                      <a:endParaRPr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0"/>
                        </a:spcBef>
                      </a:pPr>
                      <a:endParaRPr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algn="l" eaLnBrk="1" hangingPunct="1">
                        <a:lnSpc>
                          <a:spcPts val="2100"/>
                        </a:lnSpc>
                        <a:spcBef>
                          <a:spcPts val="0"/>
                        </a:spcBef>
                      </a:pP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▶大阪市が実施してきた特色ある住民サービスについては、</a:t>
                      </a:r>
                      <a:endPar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0"/>
                        </a:spcBef>
                      </a:pPr>
                      <a:r>
                        <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sng" dirty="0" smtClean="0">
                          <a:latin typeface="Meiryo UI" panose="020B0604030504040204" pitchFamily="50" charset="-128"/>
                          <a:ea typeface="Meiryo UI" panose="020B0604030504040204" pitchFamily="50" charset="-128"/>
                          <a:cs typeface="Meiryo UI" panose="020B0604030504040204" pitchFamily="50" charset="-128"/>
                        </a:rPr>
                        <a:t>地域の状況や住民のニーズも踏まえながら、</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内容や水準</a:t>
                      </a:r>
                      <a:endParaRPr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0"/>
                        </a:spcBef>
                      </a:pPr>
                      <a:r>
                        <a:rPr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u="none" dirty="0" err="1"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1600" b="1" u="sng" dirty="0" err="1"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維</a:t>
                      </a:r>
                      <a:r>
                        <a:rPr lang="ja-JP" altLang="en-US" sz="16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持するよう努める</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ものとする</a:t>
                      </a:r>
                      <a:endParaRPr lang="ja-JP" altLang="en-US" sz="1400" b="0" u="none" dirty="0">
                        <a:latin typeface="Meiryo UI" pitchFamily="50" charset="-128"/>
                        <a:ea typeface="Meiryo UI" pitchFamily="50" charset="-128"/>
                        <a:cs typeface="Meiryo UI" pitchFamily="50" charset="-128"/>
                      </a:endParaRPr>
                    </a:p>
                  </a:txBody>
                  <a:tcPr marL="90000" marR="90000" marT="46803" marB="46803"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p>
                      <a:pPr>
                        <a:lnSpc>
                          <a:spcPts val="2100"/>
                        </a:lnSpc>
                      </a:pPr>
                      <a:r>
                        <a:rPr kumimoji="1" lang="ja-JP" altLang="en-US" sz="1400" b="1" dirty="0" smtClean="0">
                          <a:solidFill>
                            <a:schemeClr val="tx1"/>
                          </a:solidFill>
                          <a:latin typeface="Meiryo UI" pitchFamily="50" charset="-128"/>
                          <a:ea typeface="Meiryo UI" pitchFamily="50" charset="-128"/>
                          <a:cs typeface="Meiryo UI" pitchFamily="50" charset="-128"/>
                        </a:rPr>
                        <a:t>（１）基本的な考え方</a:t>
                      </a:r>
                    </a:p>
                    <a:p>
                      <a:pPr eaLnBrk="1" hangingPunct="1">
                        <a:lnSpc>
                          <a:spcPts val="2100"/>
                        </a:lnSpc>
                      </a:pPr>
                      <a:endPar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pPr>
                      <a:r>
                        <a:rPr kumimoji="1" lang="ja-JP" altLang="en-US" sz="1400" b="0" u="none" kern="1200" dirty="0" smtClean="0">
                          <a:solidFill>
                            <a:schemeClr val="tx1"/>
                          </a:solidFill>
                          <a:effectLst/>
                          <a:latin typeface="Meiryo UI" panose="020B0604030504040204" pitchFamily="50" charset="-128"/>
                          <a:ea typeface="Meiryo UI" panose="020B0604030504040204" pitchFamily="50" charset="-128"/>
                          <a:cs typeface="+mn-cs"/>
                        </a:rPr>
                        <a:t>（略）</a:t>
                      </a:r>
                      <a:endParaRPr kumimoji="1" lang="en-US" altLang="ja-JP" sz="1400" b="0" u="none" kern="1200" dirty="0" smtClean="0">
                        <a:solidFill>
                          <a:schemeClr val="tx1"/>
                        </a:solidFill>
                        <a:effectLst/>
                        <a:latin typeface="Meiryo UI" panose="020B0604030504040204" pitchFamily="50" charset="-128"/>
                        <a:ea typeface="Meiryo UI" panose="020B0604030504040204" pitchFamily="50" charset="-128"/>
                        <a:cs typeface="+mn-cs"/>
                      </a:endParaRPr>
                    </a:p>
                    <a:p>
                      <a:pPr eaLnBrk="1" hangingPunct="1">
                        <a:lnSpc>
                          <a:spcPts val="2100"/>
                        </a:lnSpc>
                      </a:pPr>
                      <a:endParaRPr kumimoji="1" lang="en-US" altLang="ja-JP" sz="1400" b="0" u="none" kern="1200" dirty="0" smtClean="0">
                        <a:solidFill>
                          <a:schemeClr val="tx1"/>
                        </a:solidFill>
                        <a:effectLst/>
                        <a:latin typeface="Meiryo UI" panose="020B0604030504040204" pitchFamily="50" charset="-128"/>
                        <a:ea typeface="Meiryo UI" panose="020B0604030504040204" pitchFamily="50" charset="-128"/>
                        <a:cs typeface="+mn-cs"/>
                      </a:endParaRPr>
                    </a:p>
                    <a:p>
                      <a:pPr eaLnBrk="1" hangingPunct="1">
                        <a:lnSpc>
                          <a:spcPts val="2100"/>
                        </a:lnSpc>
                      </a:pPr>
                      <a:endParaRPr kumimoji="1" lang="en-US" altLang="ja-JP" sz="1400" u="none" kern="1200" dirty="0" smtClean="0">
                        <a:solidFill>
                          <a:schemeClr val="tx1"/>
                        </a:solidFill>
                        <a:effectLst/>
                        <a:latin typeface="+mn-lt"/>
                        <a:ea typeface="+mn-ea"/>
                        <a:cs typeface="+mn-cs"/>
                      </a:endParaRPr>
                    </a:p>
                    <a:p>
                      <a:pPr eaLnBrk="1" hangingPunct="1">
                        <a:lnSpc>
                          <a:spcPts val="2100"/>
                        </a:lnSpc>
                      </a:pPr>
                      <a:endParaRPr kumimoji="1" lang="en-US" altLang="ja-JP" sz="1400" u="none" kern="1200" dirty="0" smtClean="0">
                        <a:solidFill>
                          <a:schemeClr val="tx1"/>
                        </a:solidFill>
                        <a:effectLst/>
                        <a:latin typeface="+mn-lt"/>
                        <a:ea typeface="+mn-ea"/>
                        <a:cs typeface="+mn-cs"/>
                      </a:endParaRPr>
                    </a:p>
                    <a:p>
                      <a:pPr eaLnBrk="1" hangingPunct="1">
                        <a:lnSpc>
                          <a:spcPts val="2100"/>
                        </a:lnSpc>
                      </a:pPr>
                      <a:endParaRPr kumimoji="1" lang="en-US" altLang="ja-JP" sz="1400" u="none" kern="1200" dirty="0" smtClean="0">
                        <a:solidFill>
                          <a:schemeClr val="tx1"/>
                        </a:solidFill>
                        <a:effectLst/>
                        <a:latin typeface="+mn-lt"/>
                        <a:ea typeface="+mn-ea"/>
                        <a:cs typeface="+mn-cs"/>
                      </a:endParaRPr>
                    </a:p>
                    <a:p>
                      <a:pPr>
                        <a:lnSpc>
                          <a:spcPts val="2100"/>
                        </a:lnSpc>
                      </a:pPr>
                      <a:r>
                        <a:rPr kumimoji="1" lang="ja-JP" altLang="en-US" sz="1400" b="1" u="none" dirty="0" smtClean="0">
                          <a:solidFill>
                            <a:schemeClr val="tx1"/>
                          </a:solidFill>
                          <a:latin typeface="Meiryo UI" pitchFamily="50" charset="-128"/>
                          <a:ea typeface="Meiryo UI" pitchFamily="50" charset="-128"/>
                          <a:cs typeface="Meiryo UI" pitchFamily="50" charset="-128"/>
                        </a:rPr>
                        <a:t>（２）承継の方針</a:t>
                      </a:r>
                      <a:endParaRPr kumimoji="1" lang="en-US" altLang="ja-JP" sz="1400" b="1" u="none" dirty="0" smtClean="0">
                        <a:solidFill>
                          <a:schemeClr val="tx1"/>
                        </a:solidFill>
                        <a:latin typeface="Meiryo UI" pitchFamily="50" charset="-128"/>
                        <a:ea typeface="Meiryo UI" pitchFamily="50" charset="-128"/>
                        <a:cs typeface="Meiryo UI" pitchFamily="50" charset="-128"/>
                      </a:endParaRPr>
                    </a:p>
                    <a:p>
                      <a:pPr>
                        <a:lnSpc>
                          <a:spcPts val="2100"/>
                        </a:lnSpc>
                      </a:pPr>
                      <a:endParaRPr kumimoji="1" lang="en-US" altLang="ja-JP" sz="1400" b="1" u="none" dirty="0" smtClean="0">
                        <a:solidFill>
                          <a:schemeClr val="tx1"/>
                        </a:solidFill>
                        <a:latin typeface="Meiryo UI" pitchFamily="50" charset="-128"/>
                        <a:ea typeface="Meiryo UI" pitchFamily="50" charset="-128"/>
                        <a:cs typeface="Meiryo UI" pitchFamily="50" charset="-128"/>
                      </a:endParaRPr>
                    </a:p>
                    <a:p>
                      <a:pPr>
                        <a:lnSpc>
                          <a:spcPts val="2100"/>
                        </a:lnSpc>
                      </a:pPr>
                      <a:endParaRPr kumimoji="1" lang="ja-JP" altLang="en-US" sz="1400" b="1" u="none" dirty="0" smtClean="0">
                        <a:solidFill>
                          <a:schemeClr val="tx1"/>
                        </a:solidFill>
                        <a:latin typeface="Meiryo UI" pitchFamily="50" charset="-128"/>
                        <a:ea typeface="Meiryo UI" pitchFamily="50" charset="-128"/>
                        <a:cs typeface="Meiryo UI" pitchFamily="50" charset="-128"/>
                      </a:endParaRPr>
                    </a:p>
                    <a:p>
                      <a:pPr eaLnBrk="1" hangingPunct="1">
                        <a:lnSpc>
                          <a:spcPts val="2100"/>
                        </a:lnSpc>
                      </a:pP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0" u="sng" dirty="0" smtClean="0">
                          <a:latin typeface="Meiryo UI" panose="020B0604030504040204" pitchFamily="50" charset="-128"/>
                          <a:ea typeface="Meiryo UI" panose="020B0604030504040204" pitchFamily="50" charset="-128"/>
                          <a:cs typeface="Meiryo UI" panose="020B0604030504040204" pitchFamily="50" charset="-128"/>
                        </a:rPr>
                        <a:t>大阪府及び大阪市</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が蓄積してきた行政のノウハウ、高度</a:t>
                      </a:r>
                      <a:endPar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pPr>
                      <a:r>
                        <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できめ細かな住民サービスを低下させないよう、</a:t>
                      </a:r>
                      <a:r>
                        <a:rPr lang="ja-JP" altLang="en-US" sz="1400" b="0" u="sng" dirty="0" smtClean="0">
                          <a:latin typeface="Meiryo UI" panose="020B0604030504040204" pitchFamily="50" charset="-128"/>
                          <a:ea typeface="Meiryo UI" panose="020B0604030504040204" pitchFamily="50" charset="-128"/>
                          <a:cs typeface="Meiryo UI" panose="020B0604030504040204" pitchFamily="50" charset="-128"/>
                        </a:rPr>
                        <a:t>大阪府及</a:t>
                      </a:r>
                      <a:endParaRPr lang="en-US" altLang="ja-JP" sz="1400" b="0" u="sng"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pPr>
                      <a:r>
                        <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sng" dirty="0" smtClean="0">
                          <a:latin typeface="Meiryo UI" panose="020B0604030504040204" pitchFamily="50" charset="-128"/>
                          <a:ea typeface="Meiryo UI" panose="020B0604030504040204" pitchFamily="50" charset="-128"/>
                          <a:cs typeface="Meiryo UI" panose="020B0604030504040204" pitchFamily="50" charset="-128"/>
                        </a:rPr>
                        <a:t>び大阪市は</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適正に事務を引き継ぐ</a:t>
                      </a:r>
                      <a:endPar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pPr>
                      <a:endParaRPr lang="en-US" altLang="ja-JP" sz="1400" b="0" u="sng"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pP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none" baseline="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sng" baseline="0" dirty="0" smtClean="0">
                          <a:latin typeface="Meiryo UI" panose="020B0604030504040204" pitchFamily="50" charset="-128"/>
                          <a:ea typeface="Meiryo UI" panose="020B0604030504040204" pitchFamily="50" charset="-128"/>
                          <a:cs typeface="Meiryo UI" panose="020B0604030504040204" pitchFamily="50" charset="-128"/>
                        </a:rPr>
                        <a:t>また</a:t>
                      </a:r>
                      <a:r>
                        <a:rPr lang="ja-JP" altLang="en-US" sz="1400" b="0" u="sng" dirty="0" smtClean="0">
                          <a:latin typeface="Meiryo UI" panose="020B0604030504040204" pitchFamily="50" charset="-128"/>
                          <a:ea typeface="Meiryo UI" panose="020B0604030504040204" pitchFamily="50" charset="-128"/>
                          <a:cs typeface="Meiryo UI" panose="020B0604030504040204" pitchFamily="50" charset="-128"/>
                        </a:rPr>
                        <a:t>、特別区の設置の際は、</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大阪市が実施してきた特色</a:t>
                      </a:r>
                      <a:endPar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pP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　 ある住民サービスについては、</a:t>
                      </a:r>
                      <a:r>
                        <a:rPr lang="ja-JP" altLang="en-US" sz="1400" b="0" u="sng" dirty="0" smtClean="0">
                          <a:latin typeface="Meiryo UI" panose="020B0604030504040204" pitchFamily="50" charset="-128"/>
                          <a:ea typeface="Meiryo UI" panose="020B0604030504040204" pitchFamily="50" charset="-128"/>
                          <a:cs typeface="Meiryo UI" panose="020B0604030504040204" pitchFamily="50" charset="-128"/>
                        </a:rPr>
                        <a:t>その</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内容や水準を</a:t>
                      </a:r>
                      <a:r>
                        <a:rPr lang="ja-JP" altLang="en-US" sz="16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維持する</a:t>
                      </a:r>
                      <a:endParaRPr lang="en-US" altLang="ja-JP" sz="16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pP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　 ものとする</a:t>
                      </a:r>
                      <a:endPar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endParaRPr>
                    </a:p>
                  </a:txBody>
                  <a:tcPr marL="90000" marR="90000" marT="46803" marB="46803"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3" name="右矢印 12"/>
          <p:cNvSpPr/>
          <p:nvPr/>
        </p:nvSpPr>
        <p:spPr>
          <a:xfrm>
            <a:off x="4520952" y="5949304"/>
            <a:ext cx="972000" cy="216000"/>
          </a:xfrm>
          <a:prstGeom prst="rightArrow">
            <a:avLst/>
          </a:prstGeom>
          <a:solidFill>
            <a:schemeClr val="accent6">
              <a:lumMod val="5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smtClean="0"/>
          </a:p>
        </p:txBody>
      </p:sp>
      <p:sp>
        <p:nvSpPr>
          <p:cNvPr id="3" name="正方形/長方形 2"/>
          <p:cNvSpPr/>
          <p:nvPr/>
        </p:nvSpPr>
        <p:spPr>
          <a:xfrm>
            <a:off x="553412" y="1394072"/>
            <a:ext cx="8928993" cy="35185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600" dirty="0">
                <a:solidFill>
                  <a:schemeClr val="tx1"/>
                </a:solidFill>
                <a:latin typeface="Meiryo UI" panose="020B0604030504040204" pitchFamily="50" charset="-128"/>
                <a:ea typeface="Meiryo UI" panose="020B0604030504040204" pitchFamily="50" charset="-128"/>
              </a:rPr>
              <a:t>　⇒上記２つの視点を踏まえ</a:t>
            </a:r>
            <a:r>
              <a:rPr lang="ja-JP" altLang="en-US" sz="1600" dirty="0" smtClean="0">
                <a:solidFill>
                  <a:schemeClr val="tx1"/>
                </a:solidFill>
                <a:latin typeface="Meiryo UI" panose="020B0604030504040204" pitchFamily="50" charset="-128"/>
                <a:ea typeface="Meiryo UI" panose="020B0604030504040204" pitchFamily="50" charset="-128"/>
              </a:rPr>
              <a:t>、協定書への記載にあたっては次のような方向性が考えられる</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17" name="正方形/長方形 16"/>
          <p:cNvSpPr>
            <a:spLocks noChangeArrowheads="1"/>
          </p:cNvSpPr>
          <p:nvPr/>
        </p:nvSpPr>
        <p:spPr bwMode="auto">
          <a:xfrm>
            <a:off x="8835667" y="16248"/>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１</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
        <p:nvSpPr>
          <p:cNvPr id="21" name="正方形/長方形 20"/>
          <p:cNvSpPr/>
          <p:nvPr/>
        </p:nvSpPr>
        <p:spPr>
          <a:xfrm>
            <a:off x="4994633" y="4973627"/>
            <a:ext cx="360040" cy="185452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vert="eaVert" rtlCol="0" anchor="ctr"/>
          <a:lstStyle/>
          <a:p>
            <a:pPr algn="ctr"/>
            <a:r>
              <a:rPr lang="ja-JP" altLang="en-US" sz="16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「努める」 を削除</a:t>
            </a:r>
            <a:endParaRPr kumimoji="1" lang="ja-JP" altLang="en-US" sz="16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3" name="角丸四角形 22"/>
          <p:cNvSpPr/>
          <p:nvPr/>
        </p:nvSpPr>
        <p:spPr>
          <a:xfrm>
            <a:off x="5298783" y="4413765"/>
            <a:ext cx="4364330" cy="360040"/>
          </a:xfrm>
          <a:prstGeom prst="roundRect">
            <a:avLst>
              <a:gd name="adj" fmla="val 16825"/>
            </a:avLst>
          </a:prstGeom>
          <a:ln/>
        </p:spPr>
        <p:style>
          <a:lnRef idx="0">
            <a:schemeClr val="accent6"/>
          </a:lnRef>
          <a:fillRef idx="3">
            <a:schemeClr val="accent6"/>
          </a:fillRef>
          <a:effectRef idx="3">
            <a:schemeClr val="accent6"/>
          </a:effectRef>
          <a:fontRef idx="minor">
            <a:schemeClr val="lt1"/>
          </a:fontRef>
        </p:style>
        <p:txBody>
          <a:bodyPr rtlCol="0" anchor="t" anchorCtr="0"/>
          <a:lstStyle/>
          <a:p>
            <a:pPr algn="ct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設置時点の住民サービスにかかわる方針</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p:txBody>
      </p:sp>
      <p:cxnSp>
        <p:nvCxnSpPr>
          <p:cNvPr id="6" name="直線コネクタ 5"/>
          <p:cNvCxnSpPr/>
          <p:nvPr/>
        </p:nvCxnSpPr>
        <p:spPr>
          <a:xfrm>
            <a:off x="4953000" y="6057304"/>
            <a:ext cx="0" cy="800696"/>
          </a:xfrm>
          <a:prstGeom prst="line">
            <a:avLst/>
          </a:prstGeom>
          <a:ln w="952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88628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p:cNvSpPr/>
          <p:nvPr/>
        </p:nvSpPr>
        <p:spPr>
          <a:xfrm>
            <a:off x="255181" y="3408040"/>
            <a:ext cx="9452345" cy="3268668"/>
          </a:xfrm>
          <a:prstGeom prst="rect">
            <a:avLst/>
          </a:prstGeom>
          <a:solidFill>
            <a:schemeClr val="accent6">
              <a:lumMod val="40000"/>
              <a:lumOff val="6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smtClean="0"/>
          </a:p>
        </p:txBody>
      </p:sp>
      <p:sp>
        <p:nvSpPr>
          <p:cNvPr id="10" name="Rectangle 75"/>
          <p:cNvSpPr>
            <a:spLocks noChangeArrowheads="1"/>
          </p:cNvSpPr>
          <p:nvPr/>
        </p:nvSpPr>
        <p:spPr bwMode="auto">
          <a:xfrm>
            <a:off x="304800" y="4587564"/>
            <a:ext cx="9448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0" dirty="0"/>
          </a:p>
        </p:txBody>
      </p:sp>
      <p:sp>
        <p:nvSpPr>
          <p:cNvPr id="8" name="Rectangle 75"/>
          <p:cNvSpPr>
            <a:spLocks noChangeArrowheads="1"/>
          </p:cNvSpPr>
          <p:nvPr/>
        </p:nvSpPr>
        <p:spPr bwMode="auto">
          <a:xfrm>
            <a:off x="304800" y="3408040"/>
            <a:ext cx="9075104"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None/>
            </a:pPr>
            <a:r>
              <a:rPr lang="ja-JP" altLang="en-US" sz="1600" b="1" dirty="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参考</a:t>
            </a: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（旧）特別区設置協定書</a:t>
            </a:r>
            <a:r>
              <a:rPr lang="ja-JP" altLang="en-US" sz="1400" dirty="0" smtClean="0">
                <a:latin typeface="Meiryo UI" panose="020B0604030504040204" pitchFamily="50" charset="-128"/>
                <a:ea typeface="Meiryo UI" panose="020B0604030504040204" pitchFamily="50" charset="-128"/>
              </a:rPr>
              <a:t>（抜粋）</a:t>
            </a:r>
            <a:endParaRPr lang="ja-JP" altLang="en-US" sz="1400" b="1" dirty="0">
              <a:latin typeface="Meiryo UI" panose="020B0604030504040204" pitchFamily="50" charset="-128"/>
              <a:ea typeface="Meiryo UI" panose="020B0604030504040204" pitchFamily="50" charset="-128"/>
            </a:endParaRPr>
          </a:p>
        </p:txBody>
      </p:sp>
      <p:graphicFrame>
        <p:nvGraphicFramePr>
          <p:cNvPr id="7" name="Group 52"/>
          <p:cNvGraphicFramePr>
            <a:graphicFrameLocks noGrp="1"/>
          </p:cNvGraphicFramePr>
          <p:nvPr>
            <p:extLst>
              <p:ext uri="{D42A27DB-BD31-4B8C-83A1-F6EECF244321}">
                <p14:modId xmlns:p14="http://schemas.microsoft.com/office/powerpoint/2010/main" val="2964941897"/>
              </p:ext>
            </p:extLst>
          </p:nvPr>
        </p:nvGraphicFramePr>
        <p:xfrm>
          <a:off x="551738" y="3789040"/>
          <a:ext cx="8924800" cy="2880320"/>
        </p:xfrm>
        <a:graphic>
          <a:graphicData uri="http://schemas.openxmlformats.org/drawingml/2006/table">
            <a:tbl>
              <a:tblPr/>
              <a:tblGrid>
                <a:gridCol w="8924800">
                  <a:extLst>
                    <a:ext uri="{9D8B030D-6E8A-4147-A177-3AD203B41FA5}">
                      <a16:colId xmlns:a16="http://schemas.microsoft.com/office/drawing/2014/main" val="20000"/>
                    </a:ext>
                  </a:extLst>
                </a:gridCol>
              </a:tblGrid>
              <a:tr h="2880320">
                <a:tc>
                  <a:txBody>
                    <a:bodyPr/>
                    <a:lstStyle/>
                    <a:p>
                      <a:pPr>
                        <a:lnSpc>
                          <a:spcPts val="1800"/>
                        </a:lnSpc>
                        <a:spcBef>
                          <a:spcPts val="0"/>
                        </a:spcBef>
                        <a:spcAft>
                          <a:spcPts val="0"/>
                        </a:spcAft>
                      </a:pPr>
                      <a:r>
                        <a:rPr lang="ja-JP" altLang="en-US" sz="1200" dirty="0" smtClean="0">
                          <a:latin typeface="Meiryo UI" panose="020B0604030504040204" pitchFamily="50" charset="-128"/>
                          <a:ea typeface="Meiryo UI" panose="020B0604030504040204" pitchFamily="50" charset="-128"/>
                        </a:rPr>
                        <a:t>四　特別区と大阪府の事務の分担</a:t>
                      </a:r>
                      <a:endParaRPr lang="en-US" altLang="ja-JP" sz="1200" dirty="0" smtClean="0">
                        <a:latin typeface="Meiryo UI" panose="020B0604030504040204" pitchFamily="50" charset="-128"/>
                        <a:ea typeface="Meiryo UI" panose="020B0604030504040204" pitchFamily="50" charset="-128"/>
                      </a:endParaRPr>
                    </a:p>
                    <a:p>
                      <a:pPr>
                        <a:lnSpc>
                          <a:spcPts val="1800"/>
                        </a:lnSpc>
                        <a:spcBef>
                          <a:spcPts val="0"/>
                        </a:spcBef>
                        <a:spcAft>
                          <a:spcPts val="0"/>
                        </a:spcAft>
                      </a:pPr>
                      <a:r>
                        <a:rPr lang="ja-JP" altLang="ja-JP" sz="1200" dirty="0" smtClean="0">
                          <a:latin typeface="Meiryo UI" panose="020B0604030504040204" pitchFamily="50" charset="-128"/>
                          <a:ea typeface="Meiryo UI" panose="020B0604030504040204" pitchFamily="50" charset="-128"/>
                        </a:rPr>
                        <a:t>２．事務の承継</a:t>
                      </a:r>
                    </a:p>
                    <a:p>
                      <a:pPr>
                        <a:lnSpc>
                          <a:spcPts val="1800"/>
                        </a:lnSpc>
                        <a:spcBef>
                          <a:spcPts val="0"/>
                        </a:spcBef>
                        <a:spcAft>
                          <a:spcPts val="0"/>
                        </a:spcAft>
                      </a:pPr>
                      <a:r>
                        <a:rPr lang="ja-JP" altLang="ja-JP" sz="1200" dirty="0" smtClean="0">
                          <a:latin typeface="Meiryo UI" panose="020B0604030504040204" pitchFamily="50" charset="-128"/>
                          <a:ea typeface="Meiryo UI" panose="020B0604030504040204" pitchFamily="50" charset="-128"/>
                        </a:rPr>
                        <a:t>（一）承継する事務</a:t>
                      </a:r>
                    </a:p>
                    <a:p>
                      <a:pPr>
                        <a:lnSpc>
                          <a:spcPts val="1800"/>
                        </a:lnSpc>
                        <a:spcBef>
                          <a:spcPts val="0"/>
                        </a:spcBef>
                        <a:spcAft>
                          <a:spcPts val="0"/>
                        </a:spcAft>
                      </a:pPr>
                      <a:r>
                        <a:rPr lang="ja-JP" altLang="en-US" sz="1200" b="0" u="none" dirty="0" smtClean="0">
                          <a:latin typeface="Meiryo UI" pitchFamily="50" charset="-128"/>
                          <a:ea typeface="Meiryo UI" pitchFamily="50" charset="-128"/>
                          <a:cs typeface="Meiryo UI" pitchFamily="50" charset="-128"/>
                        </a:rPr>
                        <a:t>　特別区及び大阪府は、特別区の設置の日において、特別区の設置の日前に大阪府及び大阪市が処理することとされていた事務を、１．に規定する事務の分担に従い承継する。</a:t>
                      </a:r>
                      <a:endParaRPr lang="en-US" altLang="ja-JP" sz="1200" b="0" u="none" dirty="0" smtClean="0">
                        <a:latin typeface="Meiryo UI" pitchFamily="50" charset="-128"/>
                        <a:ea typeface="Meiryo UI" pitchFamily="50" charset="-128"/>
                        <a:cs typeface="Meiryo UI"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lang="ja-JP" altLang="ja-JP" sz="1200" dirty="0" smtClean="0">
                          <a:latin typeface="Meiryo UI" panose="020B0604030504040204" pitchFamily="50" charset="-128"/>
                          <a:ea typeface="Meiryo UI" panose="020B0604030504040204" pitchFamily="50" charset="-128"/>
                        </a:rPr>
                        <a:t>（二）事務の承継に当たっての</a:t>
                      </a:r>
                      <a:r>
                        <a:rPr lang="ja-JP" altLang="ja-JP" sz="1200" u="none" dirty="0" smtClean="0">
                          <a:latin typeface="Meiryo UI" panose="020B0604030504040204" pitchFamily="50" charset="-128"/>
                          <a:ea typeface="Meiryo UI" panose="020B0604030504040204" pitchFamily="50" charset="-128"/>
                        </a:rPr>
                        <a:t>留意点</a:t>
                      </a:r>
                    </a:p>
                    <a:p>
                      <a:pPr>
                        <a:lnSpc>
                          <a:spcPts val="1800"/>
                        </a:lnSpc>
                        <a:spcBef>
                          <a:spcPts val="0"/>
                        </a:spcBef>
                        <a:spcAft>
                          <a:spcPts val="0"/>
                        </a:spcAft>
                      </a:pPr>
                      <a:r>
                        <a:rPr lang="ja-JP" altLang="en-US" sz="1200" b="0" u="none" baseline="0" dirty="0" smtClean="0">
                          <a:latin typeface="Meiryo UI" pitchFamily="50" charset="-128"/>
                          <a:ea typeface="Meiryo UI" pitchFamily="50" charset="-128"/>
                          <a:cs typeface="Meiryo UI" pitchFamily="50" charset="-128"/>
                        </a:rPr>
                        <a:t>　（一）に規定する事務の承継には、財産以外の歳計現金、債権（租税債権を含む。）、債務、証書、公文書類のみならず、一切の行政上の行為等を含むものとし、法令に特別の規定がある場合を除き、当該事務を承継する特別区又は大阪府が承継する。</a:t>
                      </a:r>
                    </a:p>
                    <a:p>
                      <a:pPr>
                        <a:lnSpc>
                          <a:spcPts val="1800"/>
                        </a:lnSpc>
                        <a:spcBef>
                          <a:spcPts val="0"/>
                        </a:spcBef>
                        <a:spcAft>
                          <a:spcPts val="0"/>
                        </a:spcAft>
                      </a:pPr>
                      <a:r>
                        <a:rPr lang="ja-JP" altLang="en-US" sz="1200" b="0" u="none" baseline="0" dirty="0" smtClean="0">
                          <a:latin typeface="Meiryo UI" pitchFamily="50" charset="-128"/>
                          <a:ea typeface="Meiryo UI" pitchFamily="50" charset="-128"/>
                          <a:cs typeface="Meiryo UI" pitchFamily="50" charset="-128"/>
                        </a:rPr>
                        <a:t>　事務の承継に当たっては、これまで大阪府及び大阪市が蓄積してきた行政のノウハウ及び高度できめ細かな住民サービスの水準を低下させないよう、大阪府及び大阪市は、適正に事務を引き継ぐものとする。特別区の設置の際には、専門性や施設を確保し、職員体制を整備する。</a:t>
                      </a:r>
                    </a:p>
                    <a:p>
                      <a:pPr>
                        <a:lnSpc>
                          <a:spcPts val="1800"/>
                        </a:lnSpc>
                        <a:spcBef>
                          <a:spcPts val="0"/>
                        </a:spcBef>
                        <a:spcAft>
                          <a:spcPts val="0"/>
                        </a:spcAft>
                      </a:pPr>
                      <a:r>
                        <a:rPr lang="ja-JP" altLang="en-US" sz="1200" u="none" dirty="0" smtClean="0">
                          <a:latin typeface="Meiryo UI" panose="020B0604030504040204" pitchFamily="50" charset="-128"/>
                          <a:ea typeface="Meiryo UI" panose="020B0604030504040204" pitchFamily="50" charset="-128"/>
                        </a:rPr>
                        <a:t>　 </a:t>
                      </a:r>
                      <a:r>
                        <a:rPr lang="ja-JP" altLang="ja-JP" sz="1200" u="none" dirty="0" smtClean="0">
                          <a:latin typeface="Meiryo UI" panose="020B0604030504040204" pitchFamily="50" charset="-128"/>
                          <a:ea typeface="Meiryo UI" panose="020B0604030504040204" pitchFamily="50" charset="-128"/>
                        </a:rPr>
                        <a:t>また、特別区の設置の日以後は、各特別区及び大阪府においては、各種事務事業のサービス水準及びその内容の必要性及び妥当性について十分な検討を行い、住民の福祉の向上が図られるよう、事務事業の見直し</a:t>
                      </a:r>
                      <a:r>
                        <a:rPr lang="ja-JP" altLang="ja-JP" sz="1200" dirty="0" smtClean="0">
                          <a:latin typeface="Meiryo UI" panose="020B0604030504040204" pitchFamily="50" charset="-128"/>
                          <a:ea typeface="Meiryo UI" panose="020B0604030504040204" pitchFamily="50" charset="-128"/>
                        </a:rPr>
                        <a:t>に努めることとする。</a:t>
                      </a:r>
                      <a:endParaRPr lang="en-US" altLang="ja-JP" sz="1200" b="0" u="sng" dirty="0" smtClean="0">
                        <a:latin typeface="Meiryo UI" pitchFamily="50" charset="-128"/>
                        <a:ea typeface="Meiryo UI" pitchFamily="50" charset="-128"/>
                        <a:cs typeface="Meiryo UI" pitchFamily="50" charset="-128"/>
                      </a:endParaRPr>
                    </a:p>
                  </a:txBody>
                  <a:tcPr marL="90000" marR="90000" marT="46803" marB="46803" horzOverflow="overflow">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pSp>
        <p:nvGrpSpPr>
          <p:cNvPr id="11" name="グループ化 10"/>
          <p:cNvGrpSpPr/>
          <p:nvPr/>
        </p:nvGrpSpPr>
        <p:grpSpPr>
          <a:xfrm>
            <a:off x="60148" y="987451"/>
            <a:ext cx="394956" cy="5603177"/>
            <a:chOff x="237564" y="128756"/>
            <a:chExt cx="394956" cy="4892143"/>
          </a:xfrm>
        </p:grpSpPr>
        <p:cxnSp>
          <p:nvCxnSpPr>
            <p:cNvPr id="6" name="直線コネクタ 5"/>
            <p:cNvCxnSpPr/>
            <p:nvPr/>
          </p:nvCxnSpPr>
          <p:spPr>
            <a:xfrm flipV="1">
              <a:off x="249778" y="128756"/>
              <a:ext cx="0" cy="4752000"/>
            </a:xfrm>
            <a:prstGeom prst="line">
              <a:avLst/>
            </a:prstGeom>
            <a:ln w="63500">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 name="直線コネクタ 3"/>
            <p:cNvCxnSpPr/>
            <p:nvPr/>
          </p:nvCxnSpPr>
          <p:spPr>
            <a:xfrm>
              <a:off x="237564" y="4855659"/>
              <a:ext cx="252000" cy="0"/>
            </a:xfrm>
            <a:prstGeom prst="line">
              <a:avLst/>
            </a:prstGeom>
            <a:ln w="63500">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9" name="左大かっこ 8"/>
            <p:cNvSpPr/>
            <p:nvPr/>
          </p:nvSpPr>
          <p:spPr>
            <a:xfrm>
              <a:off x="489564" y="4639382"/>
              <a:ext cx="142956" cy="381517"/>
            </a:xfrm>
            <a:prstGeom prst="leftBracket">
              <a:avLst/>
            </a:prstGeom>
            <a:ln w="22225">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
        <p:nvSpPr>
          <p:cNvPr id="12" name="正方形/長方形 12"/>
          <p:cNvSpPr>
            <a:spLocks noChangeArrowheads="1"/>
          </p:cNvSpPr>
          <p:nvPr/>
        </p:nvSpPr>
        <p:spPr bwMode="auto">
          <a:xfrm>
            <a:off x="8885222" y="6538209"/>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a:solidFill>
                  <a:srgbClr val="000000"/>
                </a:solidFill>
                <a:latin typeface="ＭＳ Ｐゴシック" panose="020B0600070205080204" pitchFamily="50" charset="-128"/>
                <a:ea typeface="Meiryo UI" panose="020B0604030504040204" pitchFamily="50" charset="-128"/>
              </a:rPr>
              <a:t>２</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graphicFrame>
        <p:nvGraphicFramePr>
          <p:cNvPr id="13" name="Group 52"/>
          <p:cNvGraphicFramePr>
            <a:graphicFrameLocks noGrp="1"/>
          </p:cNvGraphicFramePr>
          <p:nvPr>
            <p:extLst>
              <p:ext uri="{D42A27DB-BD31-4B8C-83A1-F6EECF244321}">
                <p14:modId xmlns:p14="http://schemas.microsoft.com/office/powerpoint/2010/main" val="1607425620"/>
              </p:ext>
            </p:extLst>
          </p:nvPr>
        </p:nvGraphicFramePr>
        <p:xfrm>
          <a:off x="227366" y="289047"/>
          <a:ext cx="9526233" cy="3027306"/>
        </p:xfrm>
        <a:graphic>
          <a:graphicData uri="http://schemas.openxmlformats.org/drawingml/2006/table">
            <a:tbl>
              <a:tblPr/>
              <a:tblGrid>
                <a:gridCol w="4432799">
                  <a:extLst>
                    <a:ext uri="{9D8B030D-6E8A-4147-A177-3AD203B41FA5}">
                      <a16:colId xmlns:a16="http://schemas.microsoft.com/office/drawing/2014/main" val="20000"/>
                    </a:ext>
                  </a:extLst>
                </a:gridCol>
                <a:gridCol w="652875">
                  <a:extLst>
                    <a:ext uri="{9D8B030D-6E8A-4147-A177-3AD203B41FA5}">
                      <a16:colId xmlns:a16="http://schemas.microsoft.com/office/drawing/2014/main" val="3086598371"/>
                    </a:ext>
                  </a:extLst>
                </a:gridCol>
                <a:gridCol w="4440559">
                  <a:extLst>
                    <a:ext uri="{9D8B030D-6E8A-4147-A177-3AD203B41FA5}">
                      <a16:colId xmlns:a16="http://schemas.microsoft.com/office/drawing/2014/main" val="145113255"/>
                    </a:ext>
                  </a:extLst>
                </a:gridCol>
              </a:tblGrid>
              <a:tr h="2932461">
                <a:tc>
                  <a:txBody>
                    <a:bodyPr/>
                    <a:lstStyle/>
                    <a:p>
                      <a:pPr>
                        <a:lnSpc>
                          <a:spcPts val="2100"/>
                        </a:lnSpc>
                        <a:spcBef>
                          <a:spcPts val="0"/>
                        </a:spcBef>
                      </a:pPr>
                      <a:endParaRPr kumimoji="1" lang="en-US" altLang="ja-JP" sz="1400" b="1" u="none" dirty="0" smtClean="0">
                        <a:solidFill>
                          <a:schemeClr val="tx1"/>
                        </a:solidFill>
                        <a:latin typeface="Meiryo UI" pitchFamily="50" charset="-128"/>
                        <a:ea typeface="Meiryo UI" pitchFamily="50" charset="-128"/>
                        <a:cs typeface="Meiryo UI" pitchFamily="50" charset="-128"/>
                      </a:endParaRPr>
                    </a:p>
                    <a:p>
                      <a:pPr>
                        <a:lnSpc>
                          <a:spcPts val="2100"/>
                        </a:lnSpc>
                        <a:spcBef>
                          <a:spcPts val="0"/>
                        </a:spcBef>
                      </a:pPr>
                      <a:endParaRPr kumimoji="1" lang="en-US" altLang="ja-JP" sz="1400" b="1" u="none" dirty="0" smtClean="0">
                        <a:solidFill>
                          <a:schemeClr val="tx1"/>
                        </a:solidFill>
                        <a:latin typeface="Meiryo UI" pitchFamily="50" charset="-128"/>
                        <a:ea typeface="Meiryo UI" pitchFamily="50" charset="-128"/>
                        <a:cs typeface="Meiryo UI" pitchFamily="50" charset="-128"/>
                      </a:endParaRPr>
                    </a:p>
                    <a:p>
                      <a:pPr>
                        <a:lnSpc>
                          <a:spcPts val="2100"/>
                        </a:lnSpc>
                        <a:spcBef>
                          <a:spcPts val="0"/>
                        </a:spcBef>
                      </a:pPr>
                      <a:endParaRPr kumimoji="1" lang="en-US" altLang="ja-JP" sz="1400" b="1" u="none" dirty="0" smtClean="0">
                        <a:solidFill>
                          <a:schemeClr val="tx1"/>
                        </a:solidFill>
                        <a:latin typeface="Meiryo UI" pitchFamily="50" charset="-128"/>
                        <a:ea typeface="Meiryo UI" pitchFamily="50" charset="-128"/>
                        <a:cs typeface="Meiryo UI" pitchFamily="50" charset="-128"/>
                      </a:endParaRPr>
                    </a:p>
                    <a:p>
                      <a:pPr>
                        <a:lnSpc>
                          <a:spcPts val="2100"/>
                        </a:lnSpc>
                        <a:spcBef>
                          <a:spcPts val="0"/>
                        </a:spcBef>
                      </a:pPr>
                      <a:endParaRPr kumimoji="1" lang="en-US" altLang="ja-JP" sz="1400" b="1" u="none" dirty="0" smtClean="0">
                        <a:solidFill>
                          <a:schemeClr val="tx1"/>
                        </a:solidFill>
                        <a:latin typeface="Meiryo UI" pitchFamily="50" charset="-128"/>
                        <a:ea typeface="Meiryo UI" pitchFamily="50" charset="-128"/>
                        <a:cs typeface="Meiryo UI" pitchFamily="50" charset="-128"/>
                      </a:endParaRPr>
                    </a:p>
                    <a:p>
                      <a:pPr>
                        <a:lnSpc>
                          <a:spcPts val="2100"/>
                        </a:lnSpc>
                        <a:spcBef>
                          <a:spcPts val="0"/>
                        </a:spcBef>
                      </a:pPr>
                      <a:endParaRPr kumimoji="1" lang="en-US" altLang="ja-JP" sz="1400" b="1" u="none" dirty="0" smtClean="0">
                        <a:solidFill>
                          <a:schemeClr val="tx1"/>
                        </a:solidFill>
                        <a:latin typeface="Meiryo UI" pitchFamily="50" charset="-128"/>
                        <a:ea typeface="Meiryo UI" pitchFamily="50" charset="-128"/>
                        <a:cs typeface="Meiryo UI" pitchFamily="50" charset="-128"/>
                      </a:endParaRPr>
                    </a:p>
                    <a:p>
                      <a:pPr>
                        <a:lnSpc>
                          <a:spcPts val="2100"/>
                        </a:lnSpc>
                        <a:spcBef>
                          <a:spcPts val="0"/>
                        </a:spcBef>
                      </a:pPr>
                      <a:endParaRPr kumimoji="1" lang="en-US" altLang="ja-JP" sz="1400" b="1" i="0" u="none" dirty="0" smtClean="0">
                        <a:solidFill>
                          <a:schemeClr val="tx1"/>
                        </a:solidFill>
                        <a:latin typeface="Meiryo UI" pitchFamily="50" charset="-128"/>
                        <a:ea typeface="Meiryo UI" pitchFamily="50" charset="-128"/>
                        <a:cs typeface="Meiryo UI" panose="020B0604030504040204" pitchFamily="50" charset="-128"/>
                      </a:endParaRPr>
                    </a:p>
                    <a:p>
                      <a:pPr>
                        <a:lnSpc>
                          <a:spcPts val="2100"/>
                        </a:lnSpc>
                        <a:spcBef>
                          <a:spcPts val="0"/>
                        </a:spcBef>
                      </a:pPr>
                      <a:endParaRPr kumimoji="1" lang="en-US" altLang="ja-JP" sz="1400" b="1" i="0" u="none" dirty="0" smtClean="0">
                        <a:solidFill>
                          <a:schemeClr val="tx1"/>
                        </a:solidFill>
                        <a:latin typeface="Meiryo UI" pitchFamily="50" charset="-128"/>
                        <a:ea typeface="Meiryo UI" pitchFamily="50" charset="-128"/>
                        <a:cs typeface="Meiryo UI" panose="020B0604030504040204" pitchFamily="50" charset="-128"/>
                      </a:endParaRPr>
                    </a:p>
                  </a:txBody>
                  <a:tcPr marL="90000" marR="90000" marT="46803" marB="46803"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lang="en-US" altLang="ja-JP" sz="1400" b="0" u="none" dirty="0" smtClean="0">
                        <a:latin typeface="Meiryo UI" pitchFamily="50" charset="-128"/>
                        <a:ea typeface="Meiryo UI" pitchFamily="50" charset="-128"/>
                        <a:cs typeface="Meiryo UI" pitchFamily="50" charset="-128"/>
                      </a:endParaRPr>
                    </a:p>
                  </a:txBody>
                  <a:tcPr marL="90000" marR="90000" marT="46803" marB="46803"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9050" cap="flat" cmpd="sng" algn="ctr">
                      <a:noFill/>
                      <a:prstDash val="solid"/>
                      <a:round/>
                      <a:headEnd type="none" w="med" len="med"/>
                      <a:tailEnd type="none" w="med" len="med"/>
                    </a:lnB>
                    <a:lnTlToBr>
                      <a:noFill/>
                    </a:lnTlToBr>
                    <a:lnBlToTr>
                      <a:noFill/>
                    </a:lnBlToTr>
                    <a:noFill/>
                  </a:tcPr>
                </a:tc>
                <a:tc>
                  <a:txBody>
                    <a:bodyPr/>
                    <a:lstStyle/>
                    <a:p>
                      <a:pPr>
                        <a:lnSpc>
                          <a:spcPts val="2100"/>
                        </a:lnSpc>
                      </a:pPr>
                      <a:endParaRPr kumimoji="1" lang="en-US" altLang="ja-JP" sz="1400" b="1" u="none" dirty="0" smtClean="0">
                        <a:solidFill>
                          <a:schemeClr val="tx1"/>
                        </a:solidFill>
                        <a:latin typeface="Meiryo UI" pitchFamily="50" charset="-128"/>
                        <a:ea typeface="Meiryo UI" pitchFamily="50" charset="-128"/>
                        <a:cs typeface="Meiryo UI" pitchFamily="50" charset="-128"/>
                      </a:endParaRPr>
                    </a:p>
                    <a:p>
                      <a:pPr>
                        <a:lnSpc>
                          <a:spcPts val="2100"/>
                        </a:lnSpc>
                      </a:pPr>
                      <a:endParaRPr kumimoji="1" lang="en-US" altLang="ja-JP" sz="1400" b="1" u="none" dirty="0" smtClean="0">
                        <a:solidFill>
                          <a:schemeClr val="tx1"/>
                        </a:solidFill>
                        <a:latin typeface="Meiryo UI" pitchFamily="50" charset="-128"/>
                        <a:ea typeface="Meiryo UI" pitchFamily="50" charset="-128"/>
                        <a:cs typeface="Meiryo UI" pitchFamily="50" charset="-128"/>
                      </a:endParaRPr>
                    </a:p>
                    <a:p>
                      <a:pPr eaLnBrk="1" hangingPunct="1">
                        <a:lnSpc>
                          <a:spcPts val="2100"/>
                        </a:lnSpc>
                      </a:pP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0" u="sng" dirty="0" smtClean="0">
                          <a:latin typeface="Meiryo UI" panose="020B0604030504040204" pitchFamily="50" charset="-128"/>
                          <a:ea typeface="Meiryo UI" panose="020B0604030504040204" pitchFamily="50" charset="-128"/>
                          <a:cs typeface="Meiryo UI" panose="020B0604030504040204" pitchFamily="50" charset="-128"/>
                        </a:rPr>
                        <a:t>特別区の設置の日以後は、各特別区及び大阪府におい</a:t>
                      </a:r>
                      <a:endParaRPr lang="en-US" altLang="ja-JP" sz="1400" b="0" u="sng"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pP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none" baseline="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sng" dirty="0" smtClean="0">
                          <a:latin typeface="Meiryo UI" panose="020B0604030504040204" pitchFamily="50" charset="-128"/>
                          <a:ea typeface="Meiryo UI" panose="020B0604030504040204" pitchFamily="50" charset="-128"/>
                          <a:cs typeface="Meiryo UI" panose="020B0604030504040204" pitchFamily="50" charset="-128"/>
                        </a:rPr>
                        <a:t>ては、各種事務事業のサービス水準及びその内容の必要</a:t>
                      </a:r>
                      <a:endParaRPr lang="en-US" altLang="ja-JP" sz="1400" b="0" u="sng"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pPr>
                      <a:r>
                        <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sng" dirty="0" smtClean="0">
                          <a:latin typeface="Meiryo UI" panose="020B0604030504040204" pitchFamily="50" charset="-128"/>
                          <a:ea typeface="Meiryo UI" panose="020B0604030504040204" pitchFamily="50" charset="-128"/>
                          <a:cs typeface="Meiryo UI" panose="020B0604030504040204" pitchFamily="50" charset="-128"/>
                        </a:rPr>
                        <a:t>性及び妥当性について十分な検討を行い、住民サービス</a:t>
                      </a:r>
                      <a:endParaRPr lang="en-US" altLang="ja-JP" sz="1400" b="0" u="sng"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pPr>
                      <a:r>
                        <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sng" dirty="0" smtClean="0">
                          <a:latin typeface="Meiryo UI" panose="020B0604030504040204" pitchFamily="50" charset="-128"/>
                          <a:ea typeface="Meiryo UI" panose="020B0604030504040204" pitchFamily="50" charset="-128"/>
                          <a:cs typeface="Meiryo UI" panose="020B0604030504040204" pitchFamily="50" charset="-128"/>
                        </a:rPr>
                        <a:t>の向上に努める</a:t>
                      </a:r>
                      <a:endParaRPr lang="en-US" altLang="ja-JP" sz="1400" b="0" u="sng"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pPr>
                      <a:endParaRPr lang="en-US" altLang="ja-JP" sz="1400" b="0" u="sng"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0"/>
                        </a:spcBef>
                      </a:pP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sng" dirty="0" smtClean="0">
                          <a:latin typeface="Meiryo UI" panose="020B0604030504040204" pitchFamily="50" charset="-128"/>
                          <a:ea typeface="Meiryo UI" panose="020B0604030504040204" pitchFamily="50" charset="-128"/>
                          <a:cs typeface="Meiryo UI" panose="020B0604030504040204" pitchFamily="50" charset="-128"/>
                        </a:rPr>
                        <a:t>また、</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大阪市が実施してきた特色ある住民サービスについ</a:t>
                      </a:r>
                      <a:endPar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0"/>
                        </a:spcBef>
                      </a:pPr>
                      <a:r>
                        <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ては、</a:t>
                      </a:r>
                      <a:r>
                        <a:rPr lang="ja-JP" altLang="en-US" sz="1400" b="0" u="sng" dirty="0" smtClean="0">
                          <a:latin typeface="Meiryo UI" panose="020B0604030504040204" pitchFamily="50" charset="-128"/>
                          <a:ea typeface="Meiryo UI" panose="020B0604030504040204" pitchFamily="50" charset="-128"/>
                          <a:cs typeface="Meiryo UI" panose="020B0604030504040204" pitchFamily="50" charset="-128"/>
                        </a:rPr>
                        <a:t>特別区の設置の日以後においても、</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地域の状況や</a:t>
                      </a:r>
                      <a:endPar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0"/>
                        </a:spcBef>
                      </a:pP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none" baseline="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住民のニーズも踏まえながら、</a:t>
                      </a:r>
                      <a:r>
                        <a:rPr lang="ja-JP" altLang="en-US" sz="1400" b="0" u="sng" dirty="0" smtClean="0">
                          <a:latin typeface="Meiryo UI" panose="020B0604030504040204" pitchFamily="50" charset="-128"/>
                          <a:ea typeface="Meiryo UI" panose="020B0604030504040204" pitchFamily="50" charset="-128"/>
                          <a:cs typeface="Meiryo UI" panose="020B0604030504040204" pitchFamily="50" charset="-128"/>
                        </a:rPr>
                        <a:t>その</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内容や水準を維持する</a:t>
                      </a:r>
                      <a:endParaRPr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0"/>
                        </a:spcBef>
                      </a:pP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　 よう努める</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ものとする</a:t>
                      </a:r>
                      <a:endParaRPr lang="ja-JP" altLang="en-US" sz="1400" b="0" u="none" dirty="0">
                        <a:latin typeface="Meiryo UI" pitchFamily="50" charset="-128"/>
                        <a:ea typeface="Meiryo UI" pitchFamily="50" charset="-128"/>
                        <a:cs typeface="Meiryo UI" pitchFamily="50" charset="-128"/>
                      </a:endParaRPr>
                    </a:p>
                  </a:txBody>
                  <a:tcPr marL="90000" marR="90000" marT="46803" marB="46803"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19177792"/>
                  </a:ext>
                </a:extLst>
              </a:tr>
            </a:tbl>
          </a:graphicData>
        </a:graphic>
      </p:graphicFrame>
      <p:grpSp>
        <p:nvGrpSpPr>
          <p:cNvPr id="14" name="グループ化 13"/>
          <p:cNvGrpSpPr/>
          <p:nvPr/>
        </p:nvGrpSpPr>
        <p:grpSpPr>
          <a:xfrm>
            <a:off x="1275729" y="854932"/>
            <a:ext cx="4185895" cy="325027"/>
            <a:chOff x="1275729" y="5261064"/>
            <a:chExt cx="4185895" cy="325027"/>
          </a:xfrm>
        </p:grpSpPr>
        <p:sp>
          <p:nvSpPr>
            <p:cNvPr id="15" name="角丸四角形 14"/>
            <p:cNvSpPr/>
            <p:nvPr/>
          </p:nvSpPr>
          <p:spPr>
            <a:xfrm>
              <a:off x="1275729" y="5261064"/>
              <a:ext cx="2273551" cy="325027"/>
            </a:xfrm>
            <a:prstGeom prst="roundRect">
              <a:avLst>
                <a:gd name="adj" fmla="val 16825"/>
              </a:avLst>
            </a:prstGeom>
            <a:ln>
              <a:noFill/>
            </a:ln>
          </p:spPr>
          <p:style>
            <a:lnRef idx="2">
              <a:schemeClr val="accent6"/>
            </a:lnRef>
            <a:fillRef idx="1">
              <a:schemeClr val="lt1"/>
            </a:fillRef>
            <a:effectRef idx="0">
              <a:schemeClr val="accent6"/>
            </a:effectRef>
            <a:fontRef idx="minor">
              <a:schemeClr val="dk1"/>
            </a:fontRef>
          </p:style>
          <p:txBody>
            <a:bodyPr rtlCol="0" anchor="t" anchorCtr="0"/>
            <a:lstStyle/>
            <a:p>
              <a:pPr algn="ctr">
                <a:lnSpc>
                  <a:spcPct val="110000"/>
                </a:lnSpc>
              </a:pPr>
              <a:r>
                <a:rPr lang="ja-JP" altLang="en-US" sz="1400" i="1" dirty="0" smtClean="0">
                  <a:solidFill>
                    <a:schemeClr val="tx1"/>
                  </a:solidFill>
                  <a:latin typeface="ＭＳ 明朝" panose="02020609040205080304" pitchFamily="17" charset="-128"/>
                  <a:ea typeface="ＭＳ 明朝" panose="02020609040205080304" pitchFamily="17" charset="-128"/>
                </a:rPr>
                <a:t>（旧協定書の記載から）</a:t>
              </a:r>
              <a:endParaRPr lang="en-US" altLang="ja-JP" sz="1400" i="1" dirty="0" smtClean="0">
                <a:solidFill>
                  <a:schemeClr val="tx1"/>
                </a:solidFill>
                <a:latin typeface="ＭＳ 明朝" panose="02020609040205080304" pitchFamily="17" charset="-128"/>
                <a:ea typeface="ＭＳ 明朝" panose="02020609040205080304" pitchFamily="17" charset="-128"/>
              </a:endParaRPr>
            </a:p>
          </p:txBody>
        </p:sp>
        <p:sp>
          <p:nvSpPr>
            <p:cNvPr id="16" name="右矢印 15"/>
            <p:cNvSpPr/>
            <p:nvPr/>
          </p:nvSpPr>
          <p:spPr>
            <a:xfrm>
              <a:off x="3481624" y="5309592"/>
              <a:ext cx="1980000" cy="236158"/>
            </a:xfrm>
            <a:prstGeom prst="rightArrow">
              <a:avLst/>
            </a:prstGeom>
            <a:solidFill>
              <a:schemeClr val="tx2">
                <a:lumMod val="40000"/>
                <a:lumOff val="6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smtClean="0"/>
            </a:p>
          </p:txBody>
        </p:sp>
      </p:grpSp>
      <p:cxnSp>
        <p:nvCxnSpPr>
          <p:cNvPr id="19" name="直線矢印コネクタ 18"/>
          <p:cNvCxnSpPr/>
          <p:nvPr/>
        </p:nvCxnSpPr>
        <p:spPr>
          <a:xfrm>
            <a:off x="119790" y="1010937"/>
            <a:ext cx="1155939" cy="0"/>
          </a:xfrm>
          <a:prstGeom prst="straightConnector1">
            <a:avLst/>
          </a:prstGeom>
          <a:ln w="63500">
            <a:solidFill>
              <a:schemeClr val="tx2">
                <a:lumMod val="40000"/>
                <a:lumOff val="6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21" name="角丸四角形 20"/>
          <p:cNvSpPr/>
          <p:nvPr/>
        </p:nvSpPr>
        <p:spPr>
          <a:xfrm>
            <a:off x="5206138" y="424804"/>
            <a:ext cx="4364330" cy="360040"/>
          </a:xfrm>
          <a:prstGeom prst="roundRect">
            <a:avLst>
              <a:gd name="adj" fmla="val 16825"/>
            </a:avLst>
          </a:prstGeom>
          <a:ln/>
        </p:spPr>
        <p:style>
          <a:lnRef idx="0">
            <a:schemeClr val="accent6"/>
          </a:lnRef>
          <a:fillRef idx="3">
            <a:schemeClr val="accent6"/>
          </a:fillRef>
          <a:effectRef idx="3">
            <a:schemeClr val="accent6"/>
          </a:effectRef>
          <a:fontRef idx="minor">
            <a:schemeClr val="lt1"/>
          </a:fontRef>
        </p:style>
        <p:txBody>
          <a:bodyPr rtlCol="0" anchor="t" anchorCtr="0"/>
          <a:lstStyle/>
          <a:p>
            <a:pPr algn="ct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設置後（将来）の住民サービスにかかわる方針</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p:txBody>
      </p:sp>
      <p:grpSp>
        <p:nvGrpSpPr>
          <p:cNvPr id="26" name="グループ化 25"/>
          <p:cNvGrpSpPr/>
          <p:nvPr/>
        </p:nvGrpSpPr>
        <p:grpSpPr>
          <a:xfrm>
            <a:off x="4728799" y="51466"/>
            <a:ext cx="753222" cy="2423943"/>
            <a:chOff x="3752218" y="-25648"/>
            <a:chExt cx="753222" cy="2423943"/>
          </a:xfrm>
        </p:grpSpPr>
        <p:cxnSp>
          <p:nvCxnSpPr>
            <p:cNvPr id="22" name="直線コネクタ 21"/>
            <p:cNvCxnSpPr/>
            <p:nvPr/>
          </p:nvCxnSpPr>
          <p:spPr>
            <a:xfrm>
              <a:off x="3972090" y="-25648"/>
              <a:ext cx="5677" cy="826992"/>
            </a:xfrm>
            <a:prstGeom prst="line">
              <a:avLst/>
            </a:prstGeom>
            <a:ln w="952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flipH="1">
              <a:off x="3968242" y="1130370"/>
              <a:ext cx="663" cy="1196778"/>
            </a:xfrm>
            <a:prstGeom prst="line">
              <a:avLst/>
            </a:prstGeom>
            <a:ln w="952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24" name="右矢印 23"/>
            <p:cNvSpPr/>
            <p:nvPr/>
          </p:nvSpPr>
          <p:spPr>
            <a:xfrm>
              <a:off x="3929440" y="2182295"/>
              <a:ext cx="576000" cy="216000"/>
            </a:xfrm>
            <a:prstGeom prst="rightArrow">
              <a:avLst/>
            </a:prstGeom>
            <a:solidFill>
              <a:schemeClr val="accent6">
                <a:lumMod val="5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smtClean="0"/>
            </a:p>
          </p:txBody>
        </p:sp>
        <p:sp>
          <p:nvSpPr>
            <p:cNvPr id="5" name="円弧 4"/>
            <p:cNvSpPr/>
            <p:nvPr/>
          </p:nvSpPr>
          <p:spPr>
            <a:xfrm rot="16200000">
              <a:off x="3708582" y="796820"/>
              <a:ext cx="447315" cy="360040"/>
            </a:xfrm>
            <a:prstGeom prst="arc">
              <a:avLst/>
            </a:prstGeom>
            <a:ln w="952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5" name="円弧 24"/>
            <p:cNvSpPr/>
            <p:nvPr/>
          </p:nvSpPr>
          <p:spPr>
            <a:xfrm rot="10800000">
              <a:off x="3752218" y="749756"/>
              <a:ext cx="360040" cy="431364"/>
            </a:xfrm>
            <a:prstGeom prst="arc">
              <a:avLst>
                <a:gd name="adj1" fmla="val 15863690"/>
                <a:gd name="adj2" fmla="val 0"/>
              </a:avLst>
            </a:prstGeom>
            <a:ln w="952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extLst>
      <p:ext uri="{BB962C8B-B14F-4D97-AF65-F5344CB8AC3E}">
        <p14:creationId xmlns:p14="http://schemas.microsoft.com/office/powerpoint/2010/main" val="1303092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6">
            <a:lumMod val="60000"/>
            <a:lumOff val="40000"/>
          </a:schemeClr>
        </a:solidFill>
        <a:ln>
          <a:noFill/>
        </a:ln>
      </a:spPr>
      <a:bodyPr anchor="ctr"/>
      <a:lstStyle>
        <a:defPPr algn="ctr">
          <a:defRPr sz="1600" dirty="0" smtClean="0"/>
        </a:defPPr>
      </a:lstStyle>
      <a:style>
        <a:lnRef idx="2">
          <a:schemeClr val="accent6"/>
        </a:lnRef>
        <a:fillRef idx="1">
          <a:schemeClr val="lt1"/>
        </a:fillRef>
        <a:effectRef idx="0">
          <a:schemeClr val="accent6"/>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A6CEB2A-77F3-4513-B8C8-B78C99EBEA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e2acaf-88a6-4029-b366-c28176c79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EF156E8-FC81-4FFB-B660-3CA697535195}">
  <ds:schemaRefs>
    <ds:schemaRef ds:uri="http://schemas.microsoft.com/office/2006/documentManagement/types"/>
    <ds:schemaRef ds:uri="http://schemas.microsoft.com/office/2006/metadata/properties"/>
    <ds:schemaRef ds:uri="http://schemas.openxmlformats.org/package/2006/metadata/core-properties"/>
    <ds:schemaRef ds:uri="http://www.w3.org/XML/1998/namespace"/>
    <ds:schemaRef ds:uri="http://purl.org/dc/dcmitype/"/>
    <ds:schemaRef ds:uri="http://schemas.microsoft.com/office/infopath/2007/PartnerControls"/>
    <ds:schemaRef ds:uri="2be2acaf-88a6-4029-b366-c28176c79890"/>
    <ds:schemaRef ds:uri="http://purl.org/dc/elements/1.1/"/>
    <ds:schemaRef ds:uri="http://purl.org/dc/terms/"/>
  </ds:schemaRefs>
</ds:datastoreItem>
</file>

<file path=customXml/itemProps3.xml><?xml version="1.0" encoding="utf-8"?>
<ds:datastoreItem xmlns:ds="http://schemas.openxmlformats.org/officeDocument/2006/customXml" ds:itemID="{76E81E0D-9829-4884-98C8-759AAE6F03F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265</Words>
  <Application>Microsoft Office PowerPoint</Application>
  <PresentationFormat>A4 210 x 297 mm</PresentationFormat>
  <Paragraphs>78</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HG丸ｺﾞｼｯｸM-PRO</vt:lpstr>
      <vt:lpstr>Meiryo UI</vt:lpstr>
      <vt:lpstr>ＭＳ Ｐゴシック</vt:lpstr>
      <vt:lpstr>ＭＳ 明朝</vt:lpstr>
      <vt:lpstr>Arial</vt:lpstr>
      <vt:lpstr>Calibri</vt:lpstr>
      <vt:lpstr>Times New Roman</vt:lpstr>
      <vt:lpstr>Office テーマ</vt:lpstr>
      <vt:lpstr>論点ペーパー附属資料Ｄ　～住民サービスの維持～</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2019-12-11T05:32:19Z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