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
  </p:notesMasterIdLst>
  <p:handoutMasterIdLst>
    <p:handoutMasterId r:id="rId6"/>
  </p:handoutMasterIdLst>
  <p:sldIdLst>
    <p:sldId id="671" r:id="rId2"/>
    <p:sldId id="670" r:id="rId3"/>
    <p:sldId id="666" r:id="rId4"/>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99FF99"/>
    <a:srgbClr val="CC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54" autoAdjust="0"/>
    <p:restoredTop sz="98188" autoAdjust="0"/>
  </p:normalViewPr>
  <p:slideViewPr>
    <p:cSldViewPr>
      <p:cViewPr varScale="1">
        <p:scale>
          <a:sx n="73" d="100"/>
          <a:sy n="73" d="100"/>
        </p:scale>
        <p:origin x="1428" y="6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0" d="100"/>
        <a:sy n="170" d="100"/>
      </p:scale>
      <p:origin x="0" y="-75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customXml" Target="../customXml/item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ja-JP" altLang="en-US"/>
          </a:p>
        </p:txBody>
      </p:sp>
      <p:sp>
        <p:nvSpPr>
          <p:cNvPr id="3" name="日付プレースホルダ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eaLnBrk="1" hangingPunct="1">
              <a:defRPr sz="1200">
                <a:latin typeface="Arial" charset="0"/>
              </a:defRPr>
            </a:lvl1pPr>
          </a:lstStyle>
          <a:p>
            <a:pPr>
              <a:defRPr/>
            </a:pPr>
            <a:fld id="{369F41D3-9208-4FD4-BAB2-97E51865619A}" type="datetimeFigureOut">
              <a:rPr lang="ja-JP" altLang="en-US"/>
              <a:pPr>
                <a:defRPr/>
              </a:pPr>
              <a:t>2019/10/21</a:t>
            </a:fld>
            <a:endParaRPr lang="ja-JP" altLang="en-US"/>
          </a:p>
        </p:txBody>
      </p:sp>
      <p:sp>
        <p:nvSpPr>
          <p:cNvPr id="4" name="フッター プレースホル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ja-JP" altLang="en-US"/>
          </a:p>
        </p:txBody>
      </p:sp>
      <p:sp>
        <p:nvSpPr>
          <p:cNvPr id="5" name="スライド番号プレースホルダ 4"/>
          <p:cNvSpPr>
            <a:spLocks noGrp="1"/>
          </p:cNvSpPr>
          <p:nvPr>
            <p:ph type="sldNum" sz="quarter" idx="3"/>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F459A8F-3248-4A4C-AFB7-65790D591661}" type="slidenum">
              <a:rPr lang="ja-JP" altLang="en-US"/>
              <a:pPr>
                <a:defRPr/>
              </a:pPr>
              <a:t>‹#›</a:t>
            </a:fld>
            <a:endParaRPr lang="ja-JP" altLang="en-US"/>
          </a:p>
        </p:txBody>
      </p:sp>
    </p:spTree>
    <p:extLst>
      <p:ext uri="{BB962C8B-B14F-4D97-AF65-F5344CB8AC3E}">
        <p14:creationId xmlns:p14="http://schemas.microsoft.com/office/powerpoint/2010/main" val="26520271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49575" cy="4968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defTabSz="913792" eaLnBrk="1" hangingPunct="1">
              <a:defRPr sz="1200">
                <a:latin typeface="Calibri" pitchFamily="34" charset="0"/>
                <a:ea typeface="ＭＳ Ｐゴシック" charset="-128"/>
              </a:defRPr>
            </a:lvl1pPr>
          </a:lstStyle>
          <a:p>
            <a:pPr>
              <a:defRPr/>
            </a:pPr>
            <a:endParaRPr lang="ja-JP" altLang="en-US"/>
          </a:p>
        </p:txBody>
      </p:sp>
      <p:sp>
        <p:nvSpPr>
          <p:cNvPr id="3" name="日付プレースホルダ 2"/>
          <p:cNvSpPr>
            <a:spLocks noGrp="1"/>
          </p:cNvSpPr>
          <p:nvPr>
            <p:ph type="dt" idx="1"/>
          </p:nvPr>
        </p:nvSpPr>
        <p:spPr bwMode="auto">
          <a:xfrm>
            <a:off x="3856038" y="0"/>
            <a:ext cx="2949575" cy="4968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algn="r" defTabSz="913792" eaLnBrk="1" hangingPunct="1">
              <a:defRPr sz="1200">
                <a:latin typeface="Calibri" pitchFamily="34" charset="0"/>
                <a:ea typeface="ＭＳ Ｐゴシック" charset="-128"/>
              </a:defRPr>
            </a:lvl1pPr>
          </a:lstStyle>
          <a:p>
            <a:pPr>
              <a:defRPr/>
            </a:pPr>
            <a:fld id="{2FDF4268-8401-4B54-8D51-CF11B7F32A1A}" type="datetimeFigureOut">
              <a:rPr lang="ja-JP" altLang="en-US"/>
              <a:pPr>
                <a:defRPr/>
              </a:pPr>
              <a:t>2019/10/21</a:t>
            </a:fld>
            <a:endParaRPr lang="en-US" altLang="ja-JP"/>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88313" tIns="44156" rIns="88313" bIns="44156" rtlCol="0" anchor="ctr"/>
          <a:lstStyle/>
          <a:p>
            <a:pPr lvl="0"/>
            <a:endParaRPr lang="ja-JP" altLang="en-US" noProof="0"/>
          </a:p>
        </p:txBody>
      </p:sp>
      <p:sp>
        <p:nvSpPr>
          <p:cNvPr id="5" name="ノート プレースホルダ 4"/>
          <p:cNvSpPr>
            <a:spLocks noGrp="1"/>
          </p:cNvSpPr>
          <p:nvPr>
            <p:ph type="body" sz="quarter" idx="3"/>
          </p:nvPr>
        </p:nvSpPr>
        <p:spPr bwMode="auto">
          <a:xfrm>
            <a:off x="681038" y="4721225"/>
            <a:ext cx="5445125" cy="44719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bwMode="auto">
          <a:xfrm>
            <a:off x="0" y="9440863"/>
            <a:ext cx="2949575" cy="496887"/>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defTabSz="913792" eaLnBrk="1" hangingPunct="1">
              <a:defRPr sz="1200">
                <a:latin typeface="Calibri" pitchFamily="34"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56038" y="9440863"/>
            <a:ext cx="2949575" cy="496887"/>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algn="r" defTabSz="912813" eaLnBrk="1" hangingPunct="1">
              <a:defRPr sz="1200">
                <a:latin typeface="Calibri" panose="020F0502020204030204" pitchFamily="34" charset="0"/>
              </a:defRPr>
            </a:lvl1pPr>
          </a:lstStyle>
          <a:p>
            <a:pPr>
              <a:defRPr/>
            </a:pPr>
            <a:fld id="{2B637C0F-A1C7-4DD1-AF18-72ED0E82C4C9}" type="slidenum">
              <a:rPr lang="ja-JP" altLang="en-US"/>
              <a:pPr>
                <a:defRPr/>
              </a:pPr>
              <a:t>‹#›</a:t>
            </a:fld>
            <a:endParaRPr lang="en-US" altLang="ja-JP"/>
          </a:p>
        </p:txBody>
      </p:sp>
    </p:spTree>
    <p:extLst>
      <p:ext uri="{BB962C8B-B14F-4D97-AF65-F5344CB8AC3E}">
        <p14:creationId xmlns:p14="http://schemas.microsoft.com/office/powerpoint/2010/main" val="31360052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AEA6B34-33BB-4C1A-8A8E-8A2BE0E45FF3}"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BF70702F-04AD-480C-A512-0A9F8CC13430}" type="slidenum">
              <a:rPr lang="ja-JP" altLang="en-US"/>
              <a:pPr>
                <a:defRPr/>
              </a:pPr>
              <a:t>‹#›</a:t>
            </a:fld>
            <a:endParaRPr lang="ja-JP" altLang="en-US"/>
          </a:p>
        </p:txBody>
      </p:sp>
    </p:spTree>
    <p:extLst>
      <p:ext uri="{BB962C8B-B14F-4D97-AF65-F5344CB8AC3E}">
        <p14:creationId xmlns:p14="http://schemas.microsoft.com/office/powerpoint/2010/main" val="2724638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53DA3089-DB24-4F95-BB49-A854D7481DC3}"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A672CD87-9484-4626-B43B-82E90680A1F4}" type="slidenum">
              <a:rPr lang="ja-JP" altLang="en-US"/>
              <a:pPr>
                <a:defRPr/>
              </a:pPr>
              <a:t>‹#›</a:t>
            </a:fld>
            <a:endParaRPr lang="ja-JP" altLang="en-US"/>
          </a:p>
        </p:txBody>
      </p:sp>
    </p:spTree>
    <p:extLst>
      <p:ext uri="{BB962C8B-B14F-4D97-AF65-F5344CB8AC3E}">
        <p14:creationId xmlns:p14="http://schemas.microsoft.com/office/powerpoint/2010/main" val="3043188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DC08FDB-22E3-4C15-8286-D00AD75468C1}"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6E396028-7F2D-4932-82E7-0AAE470A3DF2}" type="slidenum">
              <a:rPr lang="ja-JP" altLang="en-US"/>
              <a:pPr>
                <a:defRPr/>
              </a:pPr>
              <a:t>‹#›</a:t>
            </a:fld>
            <a:endParaRPr lang="ja-JP" altLang="en-US"/>
          </a:p>
        </p:txBody>
      </p:sp>
    </p:spTree>
    <p:extLst>
      <p:ext uri="{BB962C8B-B14F-4D97-AF65-F5344CB8AC3E}">
        <p14:creationId xmlns:p14="http://schemas.microsoft.com/office/powerpoint/2010/main" val="1456319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295EA13E-0100-4C39-8E7A-2C45DABB2E7F}"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6324BB9B-7F52-4324-86E1-8A36D6161803}" type="slidenum">
              <a:rPr lang="ja-JP" altLang="en-US"/>
              <a:pPr>
                <a:defRPr/>
              </a:pPr>
              <a:t>‹#›</a:t>
            </a:fld>
            <a:endParaRPr lang="ja-JP" altLang="en-US"/>
          </a:p>
        </p:txBody>
      </p:sp>
    </p:spTree>
    <p:extLst>
      <p:ext uri="{BB962C8B-B14F-4D97-AF65-F5344CB8AC3E}">
        <p14:creationId xmlns:p14="http://schemas.microsoft.com/office/powerpoint/2010/main" val="240577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57E628B-246F-4136-981A-04CDC2FE56FC}"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232C2D61-2A74-4C68-9DA3-C848E7DD651B}" type="slidenum">
              <a:rPr lang="ja-JP" altLang="en-US"/>
              <a:pPr>
                <a:defRPr/>
              </a:pPr>
              <a:t>‹#›</a:t>
            </a:fld>
            <a:endParaRPr lang="ja-JP" altLang="en-US"/>
          </a:p>
        </p:txBody>
      </p:sp>
    </p:spTree>
    <p:extLst>
      <p:ext uri="{BB962C8B-B14F-4D97-AF65-F5344CB8AC3E}">
        <p14:creationId xmlns:p14="http://schemas.microsoft.com/office/powerpoint/2010/main" val="3513397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A98B6A8-E96F-4CEA-B8A5-4EBF34B00117}" type="datetimeFigureOut">
              <a:rPr lang="ja-JP" altLang="en-US"/>
              <a:pPr>
                <a:defRPr/>
              </a:pPr>
              <a:t>2019/10/21</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pPr>
              <a:defRPr/>
            </a:pPr>
            <a:fld id="{23F9C161-17E4-4DAA-B8CB-9ADD5DE087A5}" type="slidenum">
              <a:rPr lang="ja-JP" altLang="en-US"/>
              <a:pPr>
                <a:defRPr/>
              </a:pPr>
              <a:t>‹#›</a:t>
            </a:fld>
            <a:endParaRPr lang="ja-JP" altLang="en-US"/>
          </a:p>
        </p:txBody>
      </p:sp>
    </p:spTree>
    <p:extLst>
      <p:ext uri="{BB962C8B-B14F-4D97-AF65-F5344CB8AC3E}">
        <p14:creationId xmlns:p14="http://schemas.microsoft.com/office/powerpoint/2010/main" val="4224224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6F025C6-4D40-4D09-A68C-405999E7E1A2}" type="datetimeFigureOut">
              <a:rPr lang="ja-JP" altLang="en-US"/>
              <a:pPr>
                <a:defRPr/>
              </a:pPr>
              <a:t>2019/10/21</a:t>
            </a:fld>
            <a:endParaRPr lang="ja-JP" altLang="en-US"/>
          </a:p>
        </p:txBody>
      </p:sp>
      <p:sp>
        <p:nvSpPr>
          <p:cNvPr id="8" name="フッター プレースホルダ 7"/>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9" name="スライド番号プレースホルダ 8"/>
          <p:cNvSpPr>
            <a:spLocks noGrp="1"/>
          </p:cNvSpPr>
          <p:nvPr>
            <p:ph type="sldNum" sz="quarter" idx="12"/>
          </p:nvPr>
        </p:nvSpPr>
        <p:spPr/>
        <p:txBody>
          <a:bodyPr/>
          <a:lstStyle>
            <a:lvl1pPr>
              <a:defRPr>
                <a:latin typeface="Arial" panose="020B0604020202020204" pitchFamily="34" charset="0"/>
              </a:defRPr>
            </a:lvl1pPr>
          </a:lstStyle>
          <a:p>
            <a:pPr>
              <a:defRPr/>
            </a:pPr>
            <a:fld id="{9B65D1FB-635B-4D4A-BDC2-6D8EE2DC00F6}" type="slidenum">
              <a:rPr lang="ja-JP" altLang="en-US"/>
              <a:pPr>
                <a:defRPr/>
              </a:pPr>
              <a:t>‹#›</a:t>
            </a:fld>
            <a:endParaRPr lang="ja-JP" altLang="en-US"/>
          </a:p>
        </p:txBody>
      </p:sp>
    </p:spTree>
    <p:extLst>
      <p:ext uri="{BB962C8B-B14F-4D97-AF65-F5344CB8AC3E}">
        <p14:creationId xmlns:p14="http://schemas.microsoft.com/office/powerpoint/2010/main" val="375448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00B4AA4A-BDE6-4966-BA85-BFE8A3739CC1}" type="datetimeFigureOut">
              <a:rPr lang="ja-JP" altLang="en-US"/>
              <a:pPr>
                <a:defRPr/>
              </a:pPr>
              <a:t>2019/10/21</a:t>
            </a:fld>
            <a:endParaRPr lang="ja-JP" altLang="en-US"/>
          </a:p>
        </p:txBody>
      </p:sp>
      <p:sp>
        <p:nvSpPr>
          <p:cNvPr id="4" name="フッター プレースホルダ 3"/>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a:defRPr>
                <a:latin typeface="Arial" panose="020B0604020202020204" pitchFamily="34" charset="0"/>
              </a:defRPr>
            </a:lvl1pPr>
          </a:lstStyle>
          <a:p>
            <a:pPr>
              <a:defRPr/>
            </a:pPr>
            <a:fld id="{CF588A56-F96E-4EFF-A028-3F4CA167AE2F}" type="slidenum">
              <a:rPr lang="ja-JP" altLang="en-US"/>
              <a:pPr>
                <a:defRPr/>
              </a:pPr>
              <a:t>‹#›</a:t>
            </a:fld>
            <a:endParaRPr lang="ja-JP" altLang="en-US"/>
          </a:p>
        </p:txBody>
      </p:sp>
    </p:spTree>
    <p:extLst>
      <p:ext uri="{BB962C8B-B14F-4D97-AF65-F5344CB8AC3E}">
        <p14:creationId xmlns:p14="http://schemas.microsoft.com/office/powerpoint/2010/main" val="3531466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9C787E1-6843-4F19-8BD1-6FCFA4FFD046}" type="datetimeFigureOut">
              <a:rPr lang="ja-JP" altLang="en-US"/>
              <a:pPr>
                <a:defRPr/>
              </a:pPr>
              <a:t>2019/10/21</a:t>
            </a:fld>
            <a:endParaRPr lang="ja-JP" altLang="en-US"/>
          </a:p>
        </p:txBody>
      </p:sp>
      <p:sp>
        <p:nvSpPr>
          <p:cNvPr id="3" name="フッター プレースホルダ 2"/>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4" name="スライド番号プレースホルダ 3"/>
          <p:cNvSpPr>
            <a:spLocks noGrp="1"/>
          </p:cNvSpPr>
          <p:nvPr>
            <p:ph type="sldNum" sz="quarter" idx="12"/>
          </p:nvPr>
        </p:nvSpPr>
        <p:spPr/>
        <p:txBody>
          <a:bodyPr/>
          <a:lstStyle>
            <a:lvl1pPr>
              <a:defRPr>
                <a:latin typeface="Arial" panose="020B0604020202020204" pitchFamily="34" charset="0"/>
              </a:defRPr>
            </a:lvl1pPr>
          </a:lstStyle>
          <a:p>
            <a:pPr>
              <a:defRPr/>
            </a:pPr>
            <a:fld id="{ACAF66A6-AC5E-41D8-845C-6569F936B897}" type="slidenum">
              <a:rPr lang="ja-JP" altLang="en-US"/>
              <a:pPr>
                <a:defRPr/>
              </a:pPr>
              <a:t>‹#›</a:t>
            </a:fld>
            <a:endParaRPr lang="ja-JP" altLang="en-US"/>
          </a:p>
        </p:txBody>
      </p:sp>
    </p:spTree>
    <p:extLst>
      <p:ext uri="{BB962C8B-B14F-4D97-AF65-F5344CB8AC3E}">
        <p14:creationId xmlns:p14="http://schemas.microsoft.com/office/powerpoint/2010/main" val="1731228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5FA54C3E-7393-4818-9129-DB7B478322D1}" type="datetimeFigureOut">
              <a:rPr lang="ja-JP" altLang="en-US"/>
              <a:pPr>
                <a:defRPr/>
              </a:pPr>
              <a:t>2019/10/21</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pPr>
              <a:defRPr/>
            </a:pPr>
            <a:fld id="{8E23DB2B-84B3-4740-8E0B-1DC67ADE556D}" type="slidenum">
              <a:rPr lang="ja-JP" altLang="en-US"/>
              <a:pPr>
                <a:defRPr/>
              </a:pPr>
              <a:t>‹#›</a:t>
            </a:fld>
            <a:endParaRPr lang="ja-JP" altLang="en-US"/>
          </a:p>
        </p:txBody>
      </p:sp>
    </p:spTree>
    <p:extLst>
      <p:ext uri="{BB962C8B-B14F-4D97-AF65-F5344CB8AC3E}">
        <p14:creationId xmlns:p14="http://schemas.microsoft.com/office/powerpoint/2010/main" val="3119827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856EF8C-3721-498D-A517-9060E5E95C98}" type="datetimeFigureOut">
              <a:rPr lang="ja-JP" altLang="en-US"/>
              <a:pPr>
                <a:defRPr/>
              </a:pPr>
              <a:t>2019/10/21</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pPr>
              <a:defRPr/>
            </a:pPr>
            <a:fld id="{16C180AF-6175-46AC-AE11-DF497726AE5C}" type="slidenum">
              <a:rPr lang="ja-JP" altLang="en-US"/>
              <a:pPr>
                <a:defRPr/>
              </a:pPr>
              <a:t>‹#›</a:t>
            </a:fld>
            <a:endParaRPr lang="ja-JP" altLang="en-US"/>
          </a:p>
        </p:txBody>
      </p:sp>
    </p:spTree>
    <p:extLst>
      <p:ext uri="{BB962C8B-B14F-4D97-AF65-F5344CB8AC3E}">
        <p14:creationId xmlns:p14="http://schemas.microsoft.com/office/powerpoint/2010/main" val="1733878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97F83D81-A382-49EE-9D7D-11C7F037CBAF}" type="datetimeFigureOut">
              <a:rPr lang="ja-JP" altLang="en-US"/>
              <a:pPr>
                <a:defRPr/>
              </a:pPr>
              <a:t>2019/10/21</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942A7D73-7408-4814-8781-D780FF4B2E3B}"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8017" r:id="rId1"/>
    <p:sldLayoutId id="2147488018" r:id="rId2"/>
    <p:sldLayoutId id="2147488019" r:id="rId3"/>
    <p:sldLayoutId id="2147488020" r:id="rId4"/>
    <p:sldLayoutId id="2147488021" r:id="rId5"/>
    <p:sldLayoutId id="2147488022" r:id="rId6"/>
    <p:sldLayoutId id="2147488023" r:id="rId7"/>
    <p:sldLayoutId id="2147488024" r:id="rId8"/>
    <p:sldLayoutId id="2147488025" r:id="rId9"/>
    <p:sldLayoutId id="2147488026" r:id="rId10"/>
    <p:sldLayoutId id="2147488027"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74467" y="3195000"/>
            <a:ext cx="9157066" cy="468000"/>
          </a:xfrm>
          <a:ln>
            <a:noFill/>
          </a:ln>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ja-JP" altLang="en-US" sz="2400" b="1" dirty="0"/>
              <a:t>論点ペーパー附属資料Ｃ　～</a:t>
            </a:r>
            <a:r>
              <a:rPr lang="ja-JP" altLang="en-US" sz="2400" b="1" dirty="0" smtClean="0"/>
              <a:t>システム経費の</a:t>
            </a:r>
            <a:r>
              <a:rPr lang="ja-JP" altLang="en-US" sz="2400" b="1" dirty="0"/>
              <a:t>検証</a:t>
            </a:r>
            <a:r>
              <a:rPr lang="ja-JP" altLang="en-US" sz="2400" b="1" dirty="0" smtClean="0"/>
              <a:t>～</a:t>
            </a:r>
            <a:endParaRPr lang="ja-JP" altLang="en-US" sz="4800" b="1" dirty="0"/>
          </a:p>
        </p:txBody>
      </p:sp>
      <p:sp>
        <p:nvSpPr>
          <p:cNvPr id="5" name="正方形/長方形 4"/>
          <p:cNvSpPr/>
          <p:nvPr/>
        </p:nvSpPr>
        <p:spPr>
          <a:xfrm>
            <a:off x="8481512" y="116672"/>
            <a:ext cx="1080000" cy="360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latin typeface="Meiryo UI" panose="020B0604030504040204" pitchFamily="50" charset="-128"/>
                <a:ea typeface="Meiryo UI" panose="020B0604030504040204" pitchFamily="50" charset="-128"/>
              </a:rPr>
              <a:t>資料４</a:t>
            </a:r>
            <a:endParaRPr lang="en-US" altLang="ja-JP" sz="1600" dirty="0">
              <a:latin typeface="Meiryo UI" panose="020B0604030504040204" pitchFamily="50" charset="-128"/>
              <a:ea typeface="Meiryo UI" panose="020B0604030504040204" pitchFamily="50" charset="-128"/>
            </a:endParaRPr>
          </a:p>
        </p:txBody>
      </p:sp>
      <p:sp>
        <p:nvSpPr>
          <p:cNvPr id="7" name="正方形/長方形 6"/>
          <p:cNvSpPr/>
          <p:nvPr/>
        </p:nvSpPr>
        <p:spPr>
          <a:xfrm>
            <a:off x="344488" y="116704"/>
            <a:ext cx="4464000" cy="648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r"/>
            <a:r>
              <a:rPr lang="ja-JP" altLang="en-US" sz="1600" dirty="0">
                <a:latin typeface="Meiryo UI" panose="020B0604030504040204" pitchFamily="50" charset="-128"/>
                <a:ea typeface="Meiryo UI" panose="020B0604030504040204" pitchFamily="50" charset="-128"/>
              </a:rPr>
              <a:t>第</a:t>
            </a:r>
            <a:r>
              <a:rPr lang="en-US" altLang="ja-JP" sz="1600" dirty="0">
                <a:latin typeface="Meiryo UI" panose="020B0604030504040204" pitchFamily="50" charset="-128"/>
                <a:ea typeface="Meiryo UI" panose="020B0604030504040204" pitchFamily="50" charset="-128"/>
              </a:rPr>
              <a:t>27</a:t>
            </a:r>
            <a:r>
              <a:rPr lang="ja-JP" altLang="en-US" sz="1600" dirty="0">
                <a:latin typeface="Meiryo UI" panose="020B0604030504040204" pitchFamily="50" charset="-128"/>
                <a:ea typeface="Meiryo UI" panose="020B0604030504040204" pitchFamily="50" charset="-128"/>
              </a:rPr>
              <a:t>回　大都市制度（特別区設置）協議会資料</a:t>
            </a:r>
            <a:endParaRPr lang="en-US" altLang="ja-JP" sz="1600" dirty="0">
              <a:latin typeface="Meiryo UI" panose="020B0604030504040204" pitchFamily="50" charset="-128"/>
              <a:ea typeface="Meiryo UI" panose="020B0604030504040204" pitchFamily="50" charset="-128"/>
            </a:endParaRPr>
          </a:p>
          <a:p>
            <a:pPr algn="r"/>
            <a:r>
              <a:rPr lang="ja-JP" altLang="en-US" sz="1600" dirty="0" err="1">
                <a:latin typeface="Meiryo UI" panose="020B0604030504040204" pitchFamily="50" charset="-128"/>
                <a:ea typeface="Meiryo UI" panose="020B0604030504040204" pitchFamily="50" charset="-128"/>
              </a:rPr>
              <a:t>ー</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令和元年</a:t>
            </a:r>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24</a:t>
            </a:r>
            <a:r>
              <a:rPr lang="ja-JP" altLang="en-US" sz="1600" dirty="0">
                <a:latin typeface="Meiryo UI" panose="020B0604030504040204" pitchFamily="50" charset="-128"/>
                <a:ea typeface="Meiryo UI" panose="020B0604030504040204" pitchFamily="50" charset="-128"/>
              </a:rPr>
              <a:t>日 </a:t>
            </a:r>
            <a:r>
              <a:rPr lang="ja-JP" altLang="en-US" sz="1600" dirty="0" err="1">
                <a:latin typeface="Meiryo UI" panose="020B0604030504040204" pitchFamily="50" charset="-128"/>
                <a:ea typeface="Meiryo UI" panose="020B0604030504040204" pitchFamily="50" charset="-128"/>
              </a:rPr>
              <a:t>ー</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60151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　</a:t>
            </a:r>
            <a:r>
              <a:rPr lang="ja-JP" altLang="en-US" sz="2000" b="1" dirty="0" smtClean="0">
                <a:solidFill>
                  <a:srgbClr val="000000"/>
                </a:solidFill>
                <a:latin typeface="ＭＳ Ｐゴシック" charset="-128"/>
                <a:ea typeface="Meiryo UI"/>
                <a:cs typeface="Meiryo UI"/>
              </a:rPr>
              <a:t>システム経費の検証</a:t>
            </a:r>
            <a:endParaRPr lang="ja-JP" altLang="en-US" sz="1400" b="1" dirty="0">
              <a:solidFill>
                <a:srgbClr val="000000"/>
              </a:solidFill>
              <a:latin typeface="ＭＳ Ｐゴシック" charset="-128"/>
              <a:ea typeface="Meiryo UI"/>
              <a:cs typeface="Meiryo UI"/>
            </a:endParaRPr>
          </a:p>
        </p:txBody>
      </p:sp>
      <p:sp>
        <p:nvSpPr>
          <p:cNvPr id="19" name="Text Box 95"/>
          <p:cNvSpPr txBox="1">
            <a:spLocks noChangeArrowheads="1"/>
          </p:cNvSpPr>
          <p:nvPr/>
        </p:nvSpPr>
        <p:spPr bwMode="auto">
          <a:xfrm>
            <a:off x="0" y="1987076"/>
            <a:ext cx="5308836" cy="395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Aft>
                <a:spcPts val="600"/>
              </a:spcAft>
              <a:buNone/>
            </a:pPr>
            <a:r>
              <a:rPr lang="ja-JP" altLang="en-US" sz="1600" b="1" dirty="0" smtClean="0">
                <a:latin typeface="Meiryo UI" panose="020B0604030504040204" pitchFamily="50" charset="-128"/>
                <a:ea typeface="Meiryo UI" panose="020B0604030504040204" pitchFamily="50" charset="-128"/>
              </a:rPr>
              <a:t>（２）素案における考え方</a:t>
            </a:r>
            <a:endParaRPr lang="en-US" altLang="ja-JP" sz="1600" b="1" dirty="0">
              <a:latin typeface="Meiryo UI" panose="020B0604030504040204" pitchFamily="50" charset="-128"/>
              <a:ea typeface="Meiryo UI" panose="020B0604030504040204" pitchFamily="50" charset="-128"/>
            </a:endParaRPr>
          </a:p>
        </p:txBody>
      </p:sp>
      <p:sp>
        <p:nvSpPr>
          <p:cNvPr id="7" name="正方形/長方形 6"/>
          <p:cNvSpPr/>
          <p:nvPr/>
        </p:nvSpPr>
        <p:spPr>
          <a:xfrm>
            <a:off x="245475" y="2276872"/>
            <a:ext cx="9396000" cy="4538336"/>
          </a:xfrm>
          <a:prstGeom prst="rect">
            <a:avLst/>
          </a:prstGeom>
          <a:solidFill>
            <a:schemeClr val="accent6">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tIns="108000" rIns="72000" anchor="t" anchorCtr="0"/>
          <a:lstStyle/>
          <a:p>
            <a:pPr indent="-457200">
              <a:lnSpc>
                <a:spcPts val="1700"/>
              </a:lnSpc>
              <a:spcBef>
                <a:spcPts val="300"/>
              </a:spcBef>
              <a:spcAft>
                <a:spcPts val="0"/>
              </a:spcAft>
            </a:pPr>
            <a:endParaRPr lang="en-US" altLang="ja-JP" sz="1400" b="1" dirty="0" smtClean="0">
              <a:solidFill>
                <a:schemeClr val="tx1"/>
              </a:solidFill>
              <a:latin typeface="Meiryo UI" panose="020B0604030504040204" pitchFamily="50" charset="-128"/>
              <a:ea typeface="Meiryo UI" panose="020B0604030504040204" pitchFamily="50" charset="-128"/>
            </a:endParaRPr>
          </a:p>
          <a:p>
            <a:pPr indent="-457200">
              <a:lnSpc>
                <a:spcPts val="1700"/>
              </a:lnSpc>
              <a:spcBef>
                <a:spcPts val="300"/>
              </a:spcBef>
              <a:spcAft>
                <a:spcPts val="0"/>
              </a:spcAft>
            </a:pPr>
            <a:endParaRPr lang="en-US" altLang="ja-JP" sz="1400" b="1" dirty="0">
              <a:solidFill>
                <a:schemeClr val="tx1"/>
              </a:solidFill>
              <a:latin typeface="Meiryo UI" panose="020B0604030504040204" pitchFamily="50" charset="-128"/>
              <a:ea typeface="Meiryo UI" panose="020B0604030504040204" pitchFamily="50" charset="-128"/>
            </a:endParaRPr>
          </a:p>
          <a:p>
            <a:pPr indent="-457200">
              <a:lnSpc>
                <a:spcPts val="1700"/>
              </a:lnSpc>
              <a:spcBef>
                <a:spcPts val="300"/>
              </a:spcBef>
              <a:spcAft>
                <a:spcPts val="0"/>
              </a:spcAft>
            </a:pPr>
            <a:endParaRPr lang="en-US" altLang="ja-JP" sz="1400" b="1" dirty="0" smtClean="0">
              <a:solidFill>
                <a:schemeClr val="tx1"/>
              </a:solidFill>
              <a:latin typeface="Meiryo UI" panose="020B0604030504040204" pitchFamily="50" charset="-128"/>
              <a:ea typeface="Meiryo UI" panose="020B0604030504040204" pitchFamily="50" charset="-128"/>
            </a:endParaRPr>
          </a:p>
          <a:p>
            <a:pPr indent="-457200">
              <a:lnSpc>
                <a:spcPts val="1700"/>
              </a:lnSpc>
              <a:spcBef>
                <a:spcPts val="1200"/>
              </a:spcBef>
              <a:spcAft>
                <a:spcPts val="0"/>
              </a:spcAft>
            </a:pP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lnSpc>
                <a:spcPts val="1700"/>
              </a:lnSpc>
              <a:spcBef>
                <a:spcPts val="1200"/>
              </a:spcBef>
              <a:spcAft>
                <a:spcPts val="0"/>
              </a:spcAft>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rPr>
              <a:t>①住民情報系基幹システム</a:t>
            </a:r>
            <a:endParaRPr lang="ja-JP" altLang="en-US" sz="1400" b="1" dirty="0">
              <a:solidFill>
                <a:schemeClr val="tx1"/>
              </a:solidFill>
              <a:latin typeface="Meiryo UI" panose="020B0604030504040204" pitchFamily="50" charset="-128"/>
              <a:ea typeface="Meiryo UI" panose="020B0604030504040204" pitchFamily="50" charset="-128"/>
            </a:endParaRPr>
          </a:p>
          <a:p>
            <a:pPr indent="-457200">
              <a:lnSpc>
                <a:spcPts val="1500"/>
              </a:lnSpc>
              <a:spcBef>
                <a:spcPts val="0"/>
              </a:spcBef>
              <a:spcAft>
                <a:spcPts val="0"/>
              </a:spcAft>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・全９</a:t>
            </a:r>
            <a:r>
              <a:rPr lang="ja-JP" altLang="en-US" sz="1200" dirty="0">
                <a:solidFill>
                  <a:schemeClr val="tx1"/>
                </a:solidFill>
                <a:latin typeface="Meiryo UI" panose="020B0604030504040204" pitchFamily="50" charset="-128"/>
                <a:ea typeface="Meiryo UI" panose="020B0604030504040204" pitchFamily="50" charset="-128"/>
              </a:rPr>
              <a:t>システムの見積りにより</a:t>
            </a:r>
            <a:r>
              <a:rPr lang="ja-JP" altLang="en-US" sz="1200" dirty="0" smtClean="0">
                <a:solidFill>
                  <a:schemeClr val="tx1"/>
                </a:solidFill>
                <a:latin typeface="Meiryo UI" panose="020B0604030504040204" pitchFamily="50" charset="-128"/>
                <a:ea typeface="Meiryo UI" panose="020B0604030504040204" pitchFamily="50" charset="-128"/>
              </a:rPr>
              <a:t>試算</a:t>
            </a:r>
            <a:endParaRPr lang="ja-JP" altLang="en-US" sz="1200" dirty="0">
              <a:solidFill>
                <a:schemeClr val="tx1"/>
              </a:solidFill>
              <a:latin typeface="Meiryo UI" panose="020B0604030504040204" pitchFamily="50" charset="-128"/>
              <a:ea typeface="Meiryo UI" panose="020B0604030504040204" pitchFamily="50" charset="-128"/>
            </a:endParaRPr>
          </a:p>
          <a:p>
            <a:pPr indent="-457200">
              <a:lnSpc>
                <a:spcPts val="1700"/>
              </a:lnSpc>
              <a:spcBef>
                <a:spcPts val="900"/>
              </a:spcBef>
              <a:spcAft>
                <a:spcPts val="0"/>
              </a:spcAft>
            </a:pP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rPr>
              <a:t>②</a:t>
            </a:r>
            <a:r>
              <a:rPr lang="ja-JP" altLang="en-US" sz="1400" b="1" dirty="0" smtClean="0">
                <a:solidFill>
                  <a:schemeClr val="tx1"/>
                </a:solidFill>
                <a:latin typeface="Meiryo UI" panose="020B0604030504040204" pitchFamily="50" charset="-128"/>
                <a:ea typeface="Meiryo UI" panose="020B0604030504040204" pitchFamily="50" charset="-128"/>
              </a:rPr>
              <a:t>その他</a:t>
            </a:r>
            <a:r>
              <a:rPr lang="en-US" altLang="ja-JP" sz="1400" b="1" dirty="0">
                <a:solidFill>
                  <a:schemeClr val="tx1"/>
                </a:solidFill>
                <a:latin typeface="Meiryo UI" panose="020B0604030504040204" pitchFamily="50" charset="-128"/>
                <a:ea typeface="Meiryo UI" panose="020B0604030504040204" pitchFamily="50" charset="-128"/>
              </a:rPr>
              <a:t>194</a:t>
            </a:r>
            <a:r>
              <a:rPr lang="ja-JP" altLang="en-US" sz="1400" b="1" dirty="0" smtClean="0">
                <a:solidFill>
                  <a:schemeClr val="tx1"/>
                </a:solidFill>
                <a:latin typeface="Meiryo UI" panose="020B0604030504040204" pitchFamily="50" charset="-128"/>
                <a:ea typeface="Meiryo UI" panose="020B0604030504040204" pitchFamily="50" charset="-128"/>
              </a:rPr>
              <a:t>システム</a:t>
            </a:r>
            <a:endParaRPr lang="ja-JP" altLang="en-US" sz="1400" b="1" dirty="0">
              <a:solidFill>
                <a:schemeClr val="tx1"/>
              </a:solidFill>
              <a:latin typeface="Meiryo UI" panose="020B0604030504040204" pitchFamily="50" charset="-128"/>
              <a:ea typeface="Meiryo UI" panose="020B0604030504040204" pitchFamily="50" charset="-128"/>
            </a:endParaRPr>
          </a:p>
          <a:p>
            <a:pPr indent="-457200">
              <a:lnSpc>
                <a:spcPts val="1500"/>
              </a:lnSpc>
              <a:spcBef>
                <a:spcPts val="0"/>
              </a:spcBef>
              <a:spcAft>
                <a:spcPts val="0"/>
              </a:spcAft>
            </a:pPr>
            <a:r>
              <a:rPr lang="ja-JP" altLang="en-US" sz="1200" dirty="0" smtClean="0">
                <a:solidFill>
                  <a:schemeClr val="tx1"/>
                </a:solidFill>
                <a:latin typeface="Meiryo UI" panose="020B0604030504040204" pitchFamily="50" charset="-128"/>
                <a:ea typeface="Meiryo UI" panose="020B0604030504040204" pitchFamily="50" charset="-128"/>
              </a:rPr>
              <a:t>　　  ・平成</a:t>
            </a:r>
            <a:r>
              <a:rPr lang="en-US" altLang="ja-JP" sz="1200" dirty="0" smtClean="0">
                <a:solidFill>
                  <a:schemeClr val="tx1"/>
                </a:solidFill>
                <a:latin typeface="Meiryo UI" panose="020B0604030504040204" pitchFamily="50" charset="-128"/>
                <a:ea typeface="Meiryo UI" panose="020B0604030504040204" pitchFamily="50" charset="-128"/>
              </a:rPr>
              <a:t>29</a:t>
            </a:r>
            <a:r>
              <a:rPr lang="ja-JP" altLang="en-US" sz="1200" dirty="0" smtClean="0">
                <a:solidFill>
                  <a:schemeClr val="tx1"/>
                </a:solidFill>
                <a:latin typeface="Meiryo UI" panose="020B0604030504040204" pitchFamily="50" charset="-128"/>
                <a:ea typeface="Meiryo UI" panose="020B0604030504040204" pitchFamily="50" charset="-128"/>
              </a:rPr>
              <a:t>年度予算において、運用経費全体</a:t>
            </a: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約</a:t>
            </a:r>
            <a:r>
              <a:rPr lang="en-US" altLang="ja-JP" sz="1200" dirty="0" smtClean="0">
                <a:solidFill>
                  <a:schemeClr val="tx1"/>
                </a:solidFill>
                <a:latin typeface="Meiryo UI" panose="020B0604030504040204" pitchFamily="50" charset="-128"/>
                <a:ea typeface="Meiryo UI" panose="020B0604030504040204" pitchFamily="50" charset="-128"/>
              </a:rPr>
              <a:t>83</a:t>
            </a:r>
            <a:r>
              <a:rPr lang="ja-JP" altLang="en-US" sz="1200" dirty="0" smtClean="0">
                <a:solidFill>
                  <a:schemeClr val="tx1"/>
                </a:solidFill>
                <a:latin typeface="Meiryo UI" panose="020B0604030504040204" pitchFamily="50" charset="-128"/>
                <a:ea typeface="Meiryo UI" panose="020B0604030504040204" pitchFamily="50" charset="-128"/>
              </a:rPr>
              <a:t>億円）の</a:t>
            </a:r>
            <a:r>
              <a:rPr lang="en-US" altLang="ja-JP" sz="1200" dirty="0" smtClean="0">
                <a:solidFill>
                  <a:schemeClr val="tx1"/>
                </a:solidFill>
                <a:latin typeface="Meiryo UI" panose="020B0604030504040204" pitchFamily="50" charset="-128"/>
                <a:ea typeface="Meiryo UI" panose="020B0604030504040204" pitchFamily="50" charset="-128"/>
              </a:rPr>
              <a:t>9</a:t>
            </a:r>
            <a:r>
              <a:rPr lang="ja-JP" altLang="en-US" sz="1200" dirty="0" smtClean="0">
                <a:solidFill>
                  <a:schemeClr val="tx1"/>
                </a:solidFill>
                <a:latin typeface="Meiryo UI" panose="020B0604030504040204" pitchFamily="50" charset="-128"/>
                <a:ea typeface="Meiryo UI" panose="020B0604030504040204" pitchFamily="50" charset="-128"/>
              </a:rPr>
              <a:t>割を占める上位</a:t>
            </a:r>
            <a:r>
              <a:rPr lang="en-US" altLang="ja-JP" sz="1200" dirty="0" smtClean="0">
                <a:solidFill>
                  <a:schemeClr val="tx1"/>
                </a:solidFill>
                <a:latin typeface="Meiryo UI" panose="020B0604030504040204" pitchFamily="50" charset="-128"/>
                <a:ea typeface="Meiryo UI" panose="020B0604030504040204" pitchFamily="50" charset="-128"/>
              </a:rPr>
              <a:t>24</a:t>
            </a:r>
            <a:r>
              <a:rPr lang="ja-JP" altLang="en-US" sz="1200" dirty="0" smtClean="0">
                <a:solidFill>
                  <a:schemeClr val="tx1"/>
                </a:solidFill>
                <a:latin typeface="Meiryo UI" panose="020B0604030504040204" pitchFamily="50" charset="-128"/>
                <a:ea typeface="Meiryo UI" panose="020B0604030504040204" pitchFamily="50" charset="-128"/>
              </a:rPr>
              <a:t>システム（約</a:t>
            </a:r>
            <a:r>
              <a:rPr lang="en-US" altLang="ja-JP" sz="1200" dirty="0" smtClean="0">
                <a:solidFill>
                  <a:schemeClr val="tx1"/>
                </a:solidFill>
                <a:latin typeface="Meiryo UI" panose="020B0604030504040204" pitchFamily="50" charset="-128"/>
                <a:ea typeface="Meiryo UI" panose="020B0604030504040204" pitchFamily="50" charset="-128"/>
              </a:rPr>
              <a:t>74.5</a:t>
            </a:r>
            <a:r>
              <a:rPr lang="ja-JP" altLang="en-US" sz="1200" dirty="0" smtClean="0">
                <a:solidFill>
                  <a:schemeClr val="tx1"/>
                </a:solidFill>
                <a:latin typeface="Meiryo UI" panose="020B0604030504040204" pitchFamily="50" charset="-128"/>
                <a:ea typeface="Meiryo UI" panose="020B0604030504040204" pitchFamily="50" charset="-128"/>
              </a:rPr>
              <a:t>億円）の見積り金額をベースに全体額を試算</a:t>
            </a:r>
            <a:endParaRPr lang="en-US" altLang="ja-JP" sz="1200" dirty="0" smtClean="0">
              <a:solidFill>
                <a:schemeClr val="tx1"/>
              </a:solidFill>
              <a:latin typeface="Meiryo UI" panose="020B0604030504040204" pitchFamily="50" charset="-128"/>
              <a:ea typeface="Meiryo UI" panose="020B0604030504040204" pitchFamily="50" charset="-128"/>
            </a:endParaRPr>
          </a:p>
          <a:p>
            <a:pPr indent="-457200">
              <a:lnSpc>
                <a:spcPts val="1500"/>
              </a:lnSpc>
              <a:spcBef>
                <a:spcPts val="0"/>
              </a:spcBef>
              <a:spcAft>
                <a:spcPts val="0"/>
              </a:spcAft>
            </a:pPr>
            <a:r>
              <a:rPr lang="en-US" altLang="ja-JP" sz="1200" dirty="0">
                <a:solidFill>
                  <a:schemeClr val="tx1"/>
                </a:solidFill>
                <a:latin typeface="Meiryo UI" panose="020B0604030504040204" pitchFamily="50" charset="-128"/>
                <a:ea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上位</a:t>
            </a:r>
            <a:r>
              <a:rPr lang="en-US" altLang="ja-JP" sz="1100" dirty="0" smtClean="0">
                <a:solidFill>
                  <a:schemeClr val="tx1"/>
                </a:solidFill>
                <a:latin typeface="Meiryo UI" panose="020B0604030504040204" pitchFamily="50" charset="-128"/>
                <a:ea typeface="Meiryo UI" panose="020B0604030504040204" pitchFamily="50" charset="-128"/>
              </a:rPr>
              <a:t>24</a:t>
            </a:r>
            <a:r>
              <a:rPr lang="ja-JP" altLang="en-US" sz="1100" dirty="0" smtClean="0">
                <a:solidFill>
                  <a:schemeClr val="tx1"/>
                </a:solidFill>
                <a:latin typeface="Meiryo UI" panose="020B0604030504040204" pitchFamily="50" charset="-128"/>
                <a:ea typeface="Meiryo UI" panose="020B0604030504040204" pitchFamily="50" charset="-128"/>
              </a:rPr>
              <a:t>システムの見積り金額</a:t>
            </a:r>
            <a:r>
              <a:rPr lang="en-US" altLang="ja-JP" sz="1100" dirty="0" smtClean="0">
                <a:solidFill>
                  <a:schemeClr val="tx1"/>
                </a:solidFill>
                <a:latin typeface="Meiryo UI" panose="020B0604030504040204" pitchFamily="50" charset="-128"/>
                <a:ea typeface="Meiryo UI" panose="020B0604030504040204" pitchFamily="50" charset="-128"/>
              </a:rPr>
              <a:t>÷0.9</a:t>
            </a:r>
            <a:r>
              <a:rPr lang="ja-JP" altLang="en-US" sz="1100" dirty="0" smtClean="0">
                <a:solidFill>
                  <a:schemeClr val="tx1"/>
                </a:solidFill>
                <a:latin typeface="Meiryo UI" panose="020B0604030504040204" pitchFamily="50" charset="-128"/>
                <a:ea typeface="Meiryo UI" panose="020B0604030504040204" pitchFamily="50" charset="-128"/>
              </a:rPr>
              <a:t>＝全体金額</a:t>
            </a:r>
            <a:r>
              <a:rPr lang="en-US" altLang="ja-JP" sz="1100" dirty="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イニシャル</a:t>
            </a:r>
            <a:r>
              <a:rPr lang="en-US" altLang="ja-JP" sz="1100" dirty="0" smtClean="0">
                <a:solidFill>
                  <a:schemeClr val="tx1"/>
                </a:solidFill>
                <a:latin typeface="Meiryo UI" panose="020B0604030504040204" pitchFamily="50" charset="-128"/>
                <a:ea typeface="Meiryo UI" panose="020B0604030504040204" pitchFamily="50" charset="-128"/>
              </a:rPr>
              <a:t>〉56.2</a:t>
            </a:r>
            <a:r>
              <a:rPr lang="ja-JP" altLang="en-US" sz="1100" dirty="0" smtClean="0">
                <a:solidFill>
                  <a:schemeClr val="tx1"/>
                </a:solidFill>
                <a:latin typeface="Meiryo UI" panose="020B0604030504040204" pitchFamily="50" charset="-128"/>
                <a:ea typeface="Meiryo UI" panose="020B0604030504040204" pitchFamily="50" charset="-128"/>
              </a:rPr>
              <a:t>億円</a:t>
            </a:r>
            <a:r>
              <a:rPr lang="en-US" altLang="ja-JP" sz="1100" dirty="0" smtClean="0">
                <a:solidFill>
                  <a:schemeClr val="tx1"/>
                </a:solidFill>
                <a:latin typeface="Meiryo UI" panose="020B0604030504040204" pitchFamily="50" charset="-128"/>
                <a:ea typeface="Meiryo UI" panose="020B0604030504040204" pitchFamily="50" charset="-128"/>
              </a:rPr>
              <a:t>÷0.9</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62.4</a:t>
            </a:r>
            <a:r>
              <a:rPr lang="ja-JP" altLang="en-US" sz="1100" dirty="0" smtClean="0">
                <a:solidFill>
                  <a:schemeClr val="tx1"/>
                </a:solidFill>
                <a:latin typeface="Meiryo UI" panose="020B0604030504040204" pitchFamily="50" charset="-128"/>
                <a:ea typeface="Meiryo UI" panose="020B0604030504040204" pitchFamily="50" charset="-128"/>
              </a:rPr>
              <a:t>億円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ランニング</a:t>
            </a:r>
            <a:r>
              <a:rPr lang="en-US" altLang="ja-JP" sz="1100" dirty="0" smtClean="0">
                <a:solidFill>
                  <a:schemeClr val="tx1"/>
                </a:solidFill>
                <a:latin typeface="Meiryo UI" panose="020B0604030504040204" pitchFamily="50" charset="-128"/>
                <a:ea typeface="Meiryo UI" panose="020B0604030504040204" pitchFamily="50" charset="-128"/>
              </a:rPr>
              <a:t>〉6.1</a:t>
            </a:r>
            <a:r>
              <a:rPr lang="ja-JP" altLang="en-US" sz="1100" dirty="0" smtClean="0">
                <a:solidFill>
                  <a:schemeClr val="tx1"/>
                </a:solidFill>
                <a:latin typeface="Meiryo UI" panose="020B0604030504040204" pitchFamily="50" charset="-128"/>
                <a:ea typeface="Meiryo UI" panose="020B0604030504040204" pitchFamily="50" charset="-128"/>
              </a:rPr>
              <a:t>億円</a:t>
            </a:r>
            <a:r>
              <a:rPr lang="en-US" altLang="ja-JP" sz="1100" dirty="0" smtClean="0">
                <a:solidFill>
                  <a:schemeClr val="tx1"/>
                </a:solidFill>
                <a:latin typeface="Meiryo UI" panose="020B0604030504040204" pitchFamily="50" charset="-128"/>
                <a:ea typeface="Meiryo UI" panose="020B0604030504040204" pitchFamily="50" charset="-128"/>
              </a:rPr>
              <a:t>÷0.9</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6.8</a:t>
            </a:r>
            <a:r>
              <a:rPr lang="ja-JP" altLang="en-US" sz="1100" dirty="0" smtClean="0">
                <a:solidFill>
                  <a:schemeClr val="tx1"/>
                </a:solidFill>
                <a:latin typeface="Meiryo UI" panose="020B0604030504040204" pitchFamily="50" charset="-128"/>
                <a:ea typeface="Meiryo UI" panose="020B0604030504040204" pitchFamily="50" charset="-128"/>
              </a:rPr>
              <a:t>億円</a:t>
            </a:r>
          </a:p>
          <a:p>
            <a:pPr indent="-457200">
              <a:lnSpc>
                <a:spcPts val="1500"/>
              </a:lnSpc>
              <a:spcBef>
                <a:spcPts val="900"/>
              </a:spcBef>
              <a:spcAft>
                <a:spcPts val="0"/>
              </a:spcAft>
            </a:pP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rPr>
              <a:t>③</a:t>
            </a:r>
            <a:r>
              <a:rPr lang="ja-JP" altLang="en-US" sz="1400" b="1" dirty="0" smtClean="0">
                <a:solidFill>
                  <a:schemeClr val="tx1"/>
                </a:solidFill>
                <a:latin typeface="Meiryo UI" panose="020B0604030504040204" pitchFamily="50" charset="-128"/>
                <a:ea typeface="Meiryo UI" panose="020B0604030504040204" pitchFamily="50" charset="-128"/>
              </a:rPr>
              <a:t>大阪府のシステム</a:t>
            </a:r>
          </a:p>
          <a:p>
            <a:pPr indent="-457200">
              <a:lnSpc>
                <a:spcPts val="1700"/>
              </a:lnSpc>
              <a:spcBef>
                <a:spcPts val="0"/>
              </a:spcBef>
              <a:spcAft>
                <a:spcPts val="0"/>
              </a:spcAft>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・平成</a:t>
            </a:r>
            <a:r>
              <a:rPr lang="en-US" altLang="ja-JP" sz="1200" dirty="0">
                <a:solidFill>
                  <a:schemeClr val="tx1"/>
                </a:solidFill>
                <a:latin typeface="Meiryo UI" panose="020B0604030504040204" pitchFamily="50" charset="-128"/>
                <a:ea typeface="Meiryo UI" panose="020B0604030504040204" pitchFamily="50" charset="-128"/>
              </a:rPr>
              <a:t>29</a:t>
            </a:r>
            <a:r>
              <a:rPr lang="ja-JP" altLang="en-US" sz="1200" dirty="0">
                <a:solidFill>
                  <a:schemeClr val="tx1"/>
                </a:solidFill>
                <a:latin typeface="Meiryo UI" panose="020B0604030504040204" pitchFamily="50" charset="-128"/>
                <a:ea typeface="Meiryo UI" panose="020B0604030504040204" pitchFamily="50" charset="-128"/>
              </a:rPr>
              <a:t>年度予算の運用経費上位</a:t>
            </a:r>
            <a:r>
              <a:rPr lang="en-US" altLang="ja-JP" sz="1200" dirty="0">
                <a:solidFill>
                  <a:schemeClr val="tx1"/>
                </a:solidFill>
                <a:latin typeface="Meiryo UI" panose="020B0604030504040204" pitchFamily="50" charset="-128"/>
                <a:ea typeface="Meiryo UI" panose="020B0604030504040204" pitchFamily="50" charset="-128"/>
              </a:rPr>
              <a:t>21</a:t>
            </a:r>
            <a:r>
              <a:rPr lang="ja-JP" altLang="en-US" sz="1200" dirty="0">
                <a:solidFill>
                  <a:schemeClr val="tx1"/>
                </a:solidFill>
                <a:latin typeface="Meiryo UI" panose="020B0604030504040204" pitchFamily="50" charset="-128"/>
                <a:ea typeface="Meiryo UI" panose="020B0604030504040204" pitchFamily="50" charset="-128"/>
              </a:rPr>
              <a:t>システム（概ね</a:t>
            </a:r>
            <a:r>
              <a:rPr lang="en-US" altLang="ja-JP" sz="1200" dirty="0">
                <a:solidFill>
                  <a:schemeClr val="tx1"/>
                </a:solidFill>
                <a:latin typeface="Meiryo UI" panose="020B0604030504040204" pitchFamily="50" charset="-128"/>
                <a:ea typeface="Meiryo UI" panose="020B0604030504040204" pitchFamily="50" charset="-128"/>
              </a:rPr>
              <a:t>5,000</a:t>
            </a:r>
            <a:r>
              <a:rPr lang="ja-JP" altLang="en-US" sz="1200" dirty="0">
                <a:solidFill>
                  <a:schemeClr val="tx1"/>
                </a:solidFill>
                <a:latin typeface="Meiryo UI" panose="020B0604030504040204" pitchFamily="50" charset="-128"/>
                <a:ea typeface="Meiryo UI" panose="020B0604030504040204" pitchFamily="50" charset="-128"/>
              </a:rPr>
              <a:t>万円以上）及び改修が見込まれるシステムについて、見積り等に</a:t>
            </a:r>
            <a:r>
              <a:rPr lang="ja-JP" altLang="en-US" sz="1200" dirty="0" smtClean="0">
                <a:solidFill>
                  <a:schemeClr val="tx1"/>
                </a:solidFill>
                <a:latin typeface="Meiryo UI" panose="020B0604030504040204" pitchFamily="50" charset="-128"/>
                <a:ea typeface="Meiryo UI" panose="020B0604030504040204" pitchFamily="50" charset="-128"/>
              </a:rPr>
              <a:t>より試算</a:t>
            </a:r>
            <a:endParaRPr lang="en-US" altLang="ja-JP" sz="1200" dirty="0" smtClean="0">
              <a:solidFill>
                <a:schemeClr val="tx1"/>
              </a:solidFill>
              <a:latin typeface="Meiryo UI" panose="020B0604030504040204" pitchFamily="50" charset="-128"/>
              <a:ea typeface="Meiryo UI" panose="020B0604030504040204" pitchFamily="50" charset="-128"/>
            </a:endParaRPr>
          </a:p>
          <a:p>
            <a:pPr indent="-457200">
              <a:lnSpc>
                <a:spcPts val="1700"/>
              </a:lnSpc>
              <a:spcBef>
                <a:spcPts val="0"/>
              </a:spcBef>
              <a:spcAft>
                <a:spcPts val="0"/>
              </a:spcAft>
            </a:pPr>
            <a:endParaRPr lang="en-US" altLang="ja-JP" sz="1200" dirty="0">
              <a:solidFill>
                <a:schemeClr val="tx1"/>
              </a:solidFill>
              <a:latin typeface="Meiryo UI" panose="020B0604030504040204" pitchFamily="50" charset="-128"/>
              <a:ea typeface="Meiryo UI" panose="020B0604030504040204" pitchFamily="50" charset="-128"/>
            </a:endParaRPr>
          </a:p>
          <a:p>
            <a:pPr indent="-457200">
              <a:lnSpc>
                <a:spcPts val="1700"/>
              </a:lnSpc>
              <a:spcBef>
                <a:spcPts val="0"/>
              </a:spcBef>
              <a:spcAft>
                <a:spcPts val="0"/>
              </a:spcAft>
            </a:pPr>
            <a:endParaRPr lang="en-US" altLang="ja-JP" sz="1200" dirty="0" smtClean="0">
              <a:solidFill>
                <a:schemeClr val="tx1"/>
              </a:solidFill>
              <a:latin typeface="Meiryo UI" panose="020B0604030504040204" pitchFamily="50" charset="-128"/>
              <a:ea typeface="Meiryo UI" panose="020B0604030504040204" pitchFamily="50" charset="-128"/>
            </a:endParaRPr>
          </a:p>
          <a:p>
            <a:pPr indent="-457200">
              <a:lnSpc>
                <a:spcPts val="1700"/>
              </a:lnSpc>
              <a:spcBef>
                <a:spcPts val="0"/>
              </a:spcBef>
              <a:spcAft>
                <a:spcPts val="0"/>
              </a:spcAft>
            </a:pP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416496" y="2635522"/>
            <a:ext cx="7443829" cy="815608"/>
          </a:xfrm>
          <a:prstGeom prst="rect">
            <a:avLst/>
          </a:prstGeom>
          <a:solidFill>
            <a:schemeClr val="bg1"/>
          </a:solidFill>
          <a:ln>
            <a:noFill/>
          </a:ln>
        </p:spPr>
        <p:txBody>
          <a:bodyPr wrap="square" rtlCol="0">
            <a:spAutoFit/>
          </a:bodyPr>
          <a:lstStyle/>
          <a:p>
            <a:pPr indent="-457200"/>
            <a:r>
              <a:rPr lang="ja-JP" altLang="en-US" sz="1400" dirty="0" smtClean="0">
                <a:latin typeface="Meiryo UI" panose="020B0604030504040204" pitchFamily="50" charset="-128"/>
                <a:ea typeface="Meiryo UI" panose="020B0604030504040204" pitchFamily="50" charset="-128"/>
              </a:rPr>
              <a:t>・ 特別区ごとにシステムを新規構築</a:t>
            </a:r>
            <a:r>
              <a:rPr lang="ja-JP" altLang="en-US" sz="1400" dirty="0">
                <a:latin typeface="Meiryo UI" panose="020B0604030504040204" pitchFamily="50" charset="-128"/>
                <a:ea typeface="Meiryo UI" panose="020B0604030504040204" pitchFamily="50" charset="-128"/>
              </a:rPr>
              <a:t>するのではなく、現行の大阪市のシステムを継続して</a:t>
            </a:r>
            <a:r>
              <a:rPr lang="ja-JP" altLang="en-US" sz="1400" dirty="0" smtClean="0">
                <a:latin typeface="Meiryo UI" panose="020B0604030504040204" pitchFamily="50" charset="-128"/>
                <a:ea typeface="Meiryo UI" panose="020B0604030504040204" pitchFamily="50" charset="-128"/>
              </a:rPr>
              <a:t>活用する</a:t>
            </a:r>
            <a:endParaRPr lang="en-US" altLang="ja-JP" sz="1400" dirty="0" smtClean="0">
              <a:latin typeface="Meiryo UI" panose="020B0604030504040204" pitchFamily="50" charset="-128"/>
              <a:ea typeface="Meiryo UI" panose="020B0604030504040204" pitchFamily="50" charset="-128"/>
            </a:endParaRPr>
          </a:p>
          <a:p>
            <a:pPr indent="-457200">
              <a:spcBef>
                <a:spcPts val="300"/>
              </a:spcBef>
            </a:pPr>
            <a:r>
              <a:rPr lang="ja-JP" altLang="en-US" sz="1400" dirty="0" smtClean="0">
                <a:latin typeface="Meiryo UI" panose="020B0604030504040204" pitchFamily="50" charset="-128"/>
                <a:ea typeface="Meiryo UI" panose="020B0604030504040204" pitchFamily="50" charset="-128"/>
              </a:rPr>
              <a:t>・ 各</a:t>
            </a:r>
            <a:r>
              <a:rPr lang="ja-JP" altLang="en-US" sz="1400" dirty="0">
                <a:latin typeface="Meiryo UI" panose="020B0604030504040204" pitchFamily="50" charset="-128"/>
                <a:ea typeface="Meiryo UI" panose="020B0604030504040204" pitchFamily="50" charset="-128"/>
              </a:rPr>
              <a:t>特別区が共同利用できる</a:t>
            </a:r>
            <a:r>
              <a:rPr lang="ja-JP" altLang="en-US" sz="1400" dirty="0" smtClean="0">
                <a:latin typeface="Meiryo UI" panose="020B0604030504040204" pitchFamily="50" charset="-128"/>
                <a:ea typeface="Meiryo UI" panose="020B0604030504040204" pitchFamily="50" charset="-128"/>
              </a:rPr>
              <a:t>よう改修</a:t>
            </a:r>
            <a:r>
              <a:rPr lang="ja-JP" altLang="en-US" sz="1400" dirty="0">
                <a:latin typeface="Meiryo UI" panose="020B0604030504040204" pitchFamily="50" charset="-128"/>
                <a:ea typeface="Meiryo UI" panose="020B0604030504040204" pitchFamily="50" charset="-128"/>
              </a:rPr>
              <a:t>を</a:t>
            </a:r>
            <a:r>
              <a:rPr lang="ja-JP" altLang="en-US" sz="1400" dirty="0" smtClean="0">
                <a:latin typeface="Meiryo UI" panose="020B0604030504040204" pitchFamily="50" charset="-128"/>
                <a:ea typeface="Meiryo UI" panose="020B0604030504040204" pitchFamily="50" charset="-128"/>
              </a:rPr>
              <a:t>行う</a:t>
            </a:r>
            <a:endParaRPr lang="en-US" altLang="ja-JP" sz="1400" dirty="0" smtClean="0">
              <a:latin typeface="Meiryo UI" panose="020B0604030504040204" pitchFamily="50" charset="-128"/>
              <a:ea typeface="Meiryo UI" panose="020B0604030504040204" pitchFamily="50" charset="-128"/>
            </a:endParaRPr>
          </a:p>
          <a:p>
            <a:pPr indent="-457200">
              <a:spcBef>
                <a:spcPts val="300"/>
              </a:spcBef>
            </a:pPr>
            <a:r>
              <a:rPr lang="ja-JP" altLang="en-US" sz="1400" dirty="0" smtClean="0">
                <a:latin typeface="Meiryo UI" panose="020B0604030504040204" pitchFamily="50" charset="-128"/>
                <a:ea typeface="Meiryo UI" panose="020B0604030504040204" pitchFamily="50" charset="-128"/>
              </a:rPr>
              <a:t>・ 現在</a:t>
            </a:r>
            <a:r>
              <a:rPr lang="ja-JP" altLang="en-US" sz="1400" dirty="0">
                <a:latin typeface="Meiryo UI" panose="020B0604030504040204" pitchFamily="50" charset="-128"/>
                <a:ea typeface="Meiryo UI" panose="020B0604030504040204" pitchFamily="50" charset="-128"/>
              </a:rPr>
              <a:t>のベンダー</a:t>
            </a:r>
            <a:r>
              <a:rPr lang="ja-JP" altLang="en-US" sz="1400" dirty="0" smtClean="0">
                <a:latin typeface="Meiryo UI" panose="020B0604030504040204" pitchFamily="50" charset="-128"/>
                <a:ea typeface="Meiryo UI" panose="020B0604030504040204" pitchFamily="50" charset="-128"/>
              </a:rPr>
              <a:t>に平成</a:t>
            </a:r>
            <a:r>
              <a:rPr lang="en-US" altLang="ja-JP" sz="1400" dirty="0" smtClean="0">
                <a:latin typeface="Meiryo UI" panose="020B0604030504040204" pitchFamily="50" charset="-128"/>
                <a:ea typeface="Meiryo UI" panose="020B0604030504040204" pitchFamily="50" charset="-128"/>
              </a:rPr>
              <a:t>29</a:t>
            </a:r>
            <a:r>
              <a:rPr lang="ja-JP" altLang="en-US" sz="1400" dirty="0" smtClean="0">
                <a:latin typeface="Meiryo UI" panose="020B0604030504040204" pitchFamily="50" charset="-128"/>
                <a:ea typeface="Meiryo UI" panose="020B0604030504040204" pitchFamily="50" charset="-128"/>
              </a:rPr>
              <a:t>年度時点で見積りを依頼</a:t>
            </a:r>
            <a:endParaRPr lang="ja-JP" altLang="en-US" sz="1400"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311431" y="2344292"/>
            <a:ext cx="1872208" cy="307777"/>
          </a:xfrm>
          <a:prstGeom prst="rect">
            <a:avLst/>
          </a:prstGeom>
          <a:noFill/>
          <a:ln>
            <a:noFill/>
          </a:ln>
        </p:spPr>
        <p:txBody>
          <a:bodyPr wrap="square" rtlCol="0">
            <a:spAutoFit/>
          </a:bodyPr>
          <a:lstStyle/>
          <a:p>
            <a:pPr indent="-457200"/>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試算の前提</a:t>
            </a:r>
            <a:r>
              <a:rPr lang="en-US" altLang="ja-JP" sz="1400" b="1" dirty="0" smtClean="0">
                <a:latin typeface="Meiryo UI" panose="020B0604030504040204" pitchFamily="50" charset="-128"/>
                <a:ea typeface="Meiryo UI" panose="020B0604030504040204" pitchFamily="50" charset="-128"/>
              </a:rPr>
              <a:t>】</a:t>
            </a:r>
          </a:p>
        </p:txBody>
      </p:sp>
      <p:graphicFrame>
        <p:nvGraphicFramePr>
          <p:cNvPr id="2" name="表 1"/>
          <p:cNvGraphicFramePr>
            <a:graphicFrameLocks noGrp="1"/>
          </p:cNvGraphicFramePr>
          <p:nvPr>
            <p:extLst>
              <p:ext uri="{D42A27DB-BD31-4B8C-83A1-F6EECF244321}">
                <p14:modId xmlns:p14="http://schemas.microsoft.com/office/powerpoint/2010/main" val="2002413980"/>
              </p:ext>
            </p:extLst>
          </p:nvPr>
        </p:nvGraphicFramePr>
        <p:xfrm>
          <a:off x="920552" y="5593760"/>
          <a:ext cx="7961644" cy="1137912"/>
        </p:xfrm>
        <a:graphic>
          <a:graphicData uri="http://schemas.openxmlformats.org/drawingml/2006/table">
            <a:tbl>
              <a:tblPr firstRow="1" bandRow="1">
                <a:tableStyleId>{D7AC3CCA-C797-4891-BE02-D94E43425B78}</a:tableStyleId>
              </a:tblPr>
              <a:tblGrid>
                <a:gridCol w="1440159">
                  <a:extLst>
                    <a:ext uri="{9D8B030D-6E8A-4147-A177-3AD203B41FA5}">
                      <a16:colId xmlns:a16="http://schemas.microsoft.com/office/drawing/2014/main" val="574419015"/>
                    </a:ext>
                  </a:extLst>
                </a:gridCol>
                <a:gridCol w="1512168">
                  <a:extLst>
                    <a:ext uri="{9D8B030D-6E8A-4147-A177-3AD203B41FA5}">
                      <a16:colId xmlns:a16="http://schemas.microsoft.com/office/drawing/2014/main" val="4085767451"/>
                    </a:ext>
                  </a:extLst>
                </a:gridCol>
                <a:gridCol w="1728193">
                  <a:extLst>
                    <a:ext uri="{9D8B030D-6E8A-4147-A177-3AD203B41FA5}">
                      <a16:colId xmlns:a16="http://schemas.microsoft.com/office/drawing/2014/main" val="1930393669"/>
                    </a:ext>
                  </a:extLst>
                </a:gridCol>
                <a:gridCol w="1800200">
                  <a:extLst>
                    <a:ext uri="{9D8B030D-6E8A-4147-A177-3AD203B41FA5}">
                      <a16:colId xmlns:a16="http://schemas.microsoft.com/office/drawing/2014/main" val="3040102236"/>
                    </a:ext>
                  </a:extLst>
                </a:gridCol>
                <a:gridCol w="1480924">
                  <a:extLst>
                    <a:ext uri="{9D8B030D-6E8A-4147-A177-3AD203B41FA5}">
                      <a16:colId xmlns:a16="http://schemas.microsoft.com/office/drawing/2014/main" val="938683838"/>
                    </a:ext>
                  </a:extLst>
                </a:gridCol>
              </a:tblGrid>
              <a:tr h="365542">
                <a:tc>
                  <a:txBody>
                    <a:bodyPr/>
                    <a:lstStyle/>
                    <a:p>
                      <a:endParaRPr kumimoji="1" lang="ja-JP" altLang="en-US" dirty="0"/>
                    </a:p>
                  </a:txBody>
                  <a:tcPr>
                    <a:solidFill>
                      <a:schemeClr val="accent1">
                        <a:lumMod val="50000"/>
                      </a:schemeClr>
                    </a:solidFill>
                  </a:tcPr>
                </a:tc>
                <a:tc>
                  <a:txBody>
                    <a:bodyPr/>
                    <a:lstStyle/>
                    <a:p>
                      <a:pPr algn="l"/>
                      <a:r>
                        <a:rPr kumimoji="1" lang="ja-JP" altLang="en-US" sz="1200" dirty="0" smtClean="0">
                          <a:solidFill>
                            <a:schemeClr val="bg1"/>
                          </a:solidFill>
                        </a:rPr>
                        <a:t>　　①住民情報系</a:t>
                      </a:r>
                      <a:endParaRPr kumimoji="1" lang="en-US" altLang="ja-JP" sz="1200" dirty="0" smtClean="0">
                        <a:solidFill>
                          <a:schemeClr val="bg1"/>
                        </a:solidFill>
                      </a:endParaRPr>
                    </a:p>
                    <a:p>
                      <a:pPr algn="ctr"/>
                      <a:r>
                        <a:rPr kumimoji="1" lang="ja-JP" altLang="en-US" sz="1200" dirty="0" smtClean="0">
                          <a:solidFill>
                            <a:schemeClr val="bg1"/>
                          </a:solidFill>
                        </a:rPr>
                        <a:t>　　基幹システム</a:t>
                      </a:r>
                      <a:endParaRPr kumimoji="1" lang="ja-JP" altLang="en-US" sz="1200" dirty="0">
                        <a:solidFill>
                          <a:schemeClr val="bg1"/>
                        </a:solidFill>
                      </a:endParaRPr>
                    </a:p>
                  </a:txBody>
                  <a:tcPr anchor="ctr">
                    <a:solidFill>
                      <a:schemeClr val="accent1">
                        <a:lumMod val="50000"/>
                      </a:schemeClr>
                    </a:solidFill>
                  </a:tcPr>
                </a:tc>
                <a:tc>
                  <a:txBody>
                    <a:bodyPr/>
                    <a:lstStyle/>
                    <a:p>
                      <a:pPr algn="ctr"/>
                      <a:r>
                        <a:rPr kumimoji="1" lang="ja-JP" altLang="en-US" sz="1200" dirty="0" smtClean="0">
                          <a:solidFill>
                            <a:schemeClr val="bg1"/>
                          </a:solidFill>
                        </a:rPr>
                        <a:t>②その他</a:t>
                      </a:r>
                      <a:r>
                        <a:rPr kumimoji="1" lang="en-US" altLang="ja-JP" sz="1400" dirty="0" smtClean="0">
                          <a:solidFill>
                            <a:schemeClr val="bg1"/>
                          </a:solidFill>
                        </a:rPr>
                        <a:t>194</a:t>
                      </a:r>
                      <a:r>
                        <a:rPr kumimoji="1" lang="ja-JP" altLang="en-US" sz="1200" dirty="0" smtClean="0">
                          <a:solidFill>
                            <a:schemeClr val="bg1"/>
                          </a:solidFill>
                        </a:rPr>
                        <a:t>システム</a:t>
                      </a:r>
                      <a:endParaRPr kumimoji="1" lang="ja-JP" altLang="en-US" sz="1200" dirty="0">
                        <a:solidFill>
                          <a:schemeClr val="bg1"/>
                        </a:solidFill>
                      </a:endParaRPr>
                    </a:p>
                  </a:txBody>
                  <a:tcPr anchor="ctr">
                    <a:solidFill>
                      <a:schemeClr val="accent1">
                        <a:lumMod val="50000"/>
                      </a:schemeClr>
                    </a:solidFill>
                  </a:tcPr>
                </a:tc>
                <a:tc>
                  <a:txBody>
                    <a:bodyPr/>
                    <a:lstStyle/>
                    <a:p>
                      <a:pPr algn="ctr"/>
                      <a:r>
                        <a:rPr kumimoji="1" lang="ja-JP" altLang="en-US" sz="1200" dirty="0" smtClean="0">
                          <a:solidFill>
                            <a:schemeClr val="bg1"/>
                          </a:solidFill>
                        </a:rPr>
                        <a:t>③大阪府のシステム</a:t>
                      </a:r>
                      <a:endParaRPr kumimoji="1" lang="ja-JP" altLang="en-US" sz="1200" dirty="0">
                        <a:solidFill>
                          <a:schemeClr val="bg1"/>
                        </a:solidFill>
                      </a:endParaRPr>
                    </a:p>
                  </a:txBody>
                  <a:tcPr anchor="ctr">
                    <a:solidFill>
                      <a:schemeClr val="accent1">
                        <a:lumMod val="50000"/>
                      </a:schemeClr>
                    </a:solidFill>
                  </a:tcPr>
                </a:tc>
                <a:tc>
                  <a:txBody>
                    <a:bodyPr/>
                    <a:lstStyle/>
                    <a:p>
                      <a:pPr algn="ctr"/>
                      <a:r>
                        <a:rPr kumimoji="1" lang="ja-JP" altLang="en-US" sz="1400" dirty="0" smtClean="0">
                          <a:solidFill>
                            <a:schemeClr val="bg1"/>
                          </a:solidFill>
                        </a:rPr>
                        <a:t>計</a:t>
                      </a:r>
                      <a:r>
                        <a:rPr kumimoji="1" lang="ja-JP" altLang="en-US" sz="1200" dirty="0" smtClean="0">
                          <a:solidFill>
                            <a:schemeClr val="bg1"/>
                          </a:solidFill>
                        </a:rPr>
                        <a:t>（①＋②＋③）</a:t>
                      </a:r>
                      <a:endParaRPr kumimoji="1" lang="ja-JP" altLang="en-US" sz="1200" dirty="0">
                        <a:solidFill>
                          <a:schemeClr val="bg1"/>
                        </a:solidFill>
                      </a:endParaRPr>
                    </a:p>
                  </a:txBody>
                  <a:tcPr anchor="ctr">
                    <a:solidFill>
                      <a:schemeClr val="accent1">
                        <a:lumMod val="50000"/>
                      </a:schemeClr>
                    </a:solidFill>
                  </a:tcPr>
                </a:tc>
                <a:extLst>
                  <a:ext uri="{0D108BD9-81ED-4DB2-BD59-A6C34878D82A}">
                    <a16:rowId xmlns:a16="http://schemas.microsoft.com/office/drawing/2014/main" val="3890744807"/>
                  </a:ext>
                </a:extLst>
              </a:tr>
              <a:tr h="335114">
                <a:tc>
                  <a:txBody>
                    <a:bodyPr/>
                    <a:lstStyle/>
                    <a:p>
                      <a:pPr algn="ctr"/>
                      <a:r>
                        <a:rPr kumimoji="1" lang="ja-JP" altLang="en-US" sz="1200" dirty="0" smtClean="0"/>
                        <a:t>イニシャル</a:t>
                      </a:r>
                      <a:endParaRPr kumimoji="1" lang="ja-JP" altLang="en-US" sz="1200" dirty="0"/>
                    </a:p>
                  </a:txBody>
                  <a:tcPr anchor="ctr">
                    <a:solidFill>
                      <a:schemeClr val="bg1"/>
                    </a:solidFill>
                  </a:tcPr>
                </a:tc>
                <a:tc>
                  <a:txBody>
                    <a:bodyPr/>
                    <a:lstStyle/>
                    <a:p>
                      <a:pPr algn="ctr"/>
                      <a:r>
                        <a:rPr kumimoji="1" lang="en-US" altLang="ja-JP" sz="1600" dirty="0" smtClean="0"/>
                        <a:t>93.6</a:t>
                      </a:r>
                      <a:endParaRPr kumimoji="1" lang="ja-JP" altLang="en-US" sz="1600" dirty="0"/>
                    </a:p>
                  </a:txBody>
                  <a:tcPr anchor="ctr">
                    <a:solidFill>
                      <a:schemeClr val="bg1"/>
                    </a:solidFill>
                  </a:tcPr>
                </a:tc>
                <a:tc>
                  <a:txBody>
                    <a:bodyPr/>
                    <a:lstStyle/>
                    <a:p>
                      <a:pPr algn="ctr"/>
                      <a:r>
                        <a:rPr kumimoji="1" lang="en-US" altLang="ja-JP" sz="1600" dirty="0" smtClean="0"/>
                        <a:t>62.4</a:t>
                      </a:r>
                      <a:endParaRPr kumimoji="1" lang="ja-JP" altLang="en-US" sz="1600" dirty="0"/>
                    </a:p>
                  </a:txBody>
                  <a:tcPr anchor="ctr">
                    <a:solidFill>
                      <a:schemeClr val="bg1"/>
                    </a:solidFill>
                  </a:tcPr>
                </a:tc>
                <a:tc>
                  <a:txBody>
                    <a:bodyPr/>
                    <a:lstStyle/>
                    <a:p>
                      <a:pPr algn="ctr"/>
                      <a:r>
                        <a:rPr kumimoji="1" lang="en-US" altLang="ja-JP" sz="1600" dirty="0" smtClean="0"/>
                        <a:t>26</a:t>
                      </a:r>
                      <a:endParaRPr kumimoji="1" lang="ja-JP" altLang="en-US" sz="1600" dirty="0"/>
                    </a:p>
                  </a:txBody>
                  <a:tcPr anchor="ctr">
                    <a:solidFill>
                      <a:schemeClr val="bg1"/>
                    </a:solidFill>
                  </a:tcPr>
                </a:tc>
                <a:tc>
                  <a:txBody>
                    <a:bodyPr/>
                    <a:lstStyle/>
                    <a:p>
                      <a:pPr algn="ctr"/>
                      <a:r>
                        <a:rPr kumimoji="1" lang="en-US" altLang="ja-JP" sz="1600" dirty="0" smtClean="0"/>
                        <a:t>182</a:t>
                      </a:r>
                      <a:endParaRPr kumimoji="1" lang="ja-JP" altLang="en-US" sz="1600" dirty="0"/>
                    </a:p>
                  </a:txBody>
                  <a:tcPr anchor="ctr">
                    <a:solidFill>
                      <a:schemeClr val="bg1"/>
                    </a:solidFill>
                  </a:tcPr>
                </a:tc>
                <a:extLst>
                  <a:ext uri="{0D108BD9-81ED-4DB2-BD59-A6C34878D82A}">
                    <a16:rowId xmlns:a16="http://schemas.microsoft.com/office/drawing/2014/main" val="3528606111"/>
                  </a:ext>
                </a:extLst>
              </a:tr>
              <a:tr h="345432">
                <a:tc>
                  <a:txBody>
                    <a:bodyPr/>
                    <a:lstStyle/>
                    <a:p>
                      <a:pPr algn="ctr"/>
                      <a:r>
                        <a:rPr kumimoji="1" lang="ja-JP" altLang="en-US" sz="1200" dirty="0" smtClean="0"/>
                        <a:t>ランニング</a:t>
                      </a:r>
                      <a:endParaRPr kumimoji="1" lang="ja-JP" altLang="en-US" sz="1200" dirty="0"/>
                    </a:p>
                  </a:txBody>
                  <a:tcPr anchor="ctr">
                    <a:solidFill>
                      <a:schemeClr val="bg1"/>
                    </a:solidFill>
                  </a:tcPr>
                </a:tc>
                <a:tc>
                  <a:txBody>
                    <a:bodyPr/>
                    <a:lstStyle/>
                    <a:p>
                      <a:pPr algn="ctr"/>
                      <a:r>
                        <a:rPr kumimoji="1" lang="en-US" altLang="ja-JP" sz="1600" dirty="0" smtClean="0"/>
                        <a:t>14.4</a:t>
                      </a:r>
                      <a:endParaRPr kumimoji="1" lang="ja-JP" altLang="en-US" sz="1600" dirty="0"/>
                    </a:p>
                  </a:txBody>
                  <a:tcPr anchor="ctr">
                    <a:solidFill>
                      <a:schemeClr val="bg1"/>
                    </a:solidFill>
                  </a:tcPr>
                </a:tc>
                <a:tc>
                  <a:txBody>
                    <a:bodyPr/>
                    <a:lstStyle/>
                    <a:p>
                      <a:pPr algn="ctr"/>
                      <a:r>
                        <a:rPr kumimoji="1" lang="en-US" altLang="ja-JP" sz="1600" dirty="0" smtClean="0"/>
                        <a:t>6.8</a:t>
                      </a:r>
                      <a:endParaRPr kumimoji="1" lang="ja-JP" altLang="en-US" sz="1600" dirty="0"/>
                    </a:p>
                  </a:txBody>
                  <a:tcPr anchor="ctr">
                    <a:solidFill>
                      <a:schemeClr val="bg1"/>
                    </a:solidFill>
                  </a:tcPr>
                </a:tc>
                <a:tc>
                  <a:txBody>
                    <a:bodyPr/>
                    <a:lstStyle/>
                    <a:p>
                      <a:pPr algn="ctr"/>
                      <a:r>
                        <a:rPr kumimoji="1" lang="en-US" altLang="ja-JP" sz="1600" dirty="0" smtClean="0"/>
                        <a:t>11</a:t>
                      </a:r>
                      <a:endParaRPr kumimoji="1" lang="ja-JP" altLang="en-US" sz="1600" dirty="0"/>
                    </a:p>
                  </a:txBody>
                  <a:tcPr anchor="ctr">
                    <a:solidFill>
                      <a:schemeClr val="bg1"/>
                    </a:solidFill>
                  </a:tcPr>
                </a:tc>
                <a:tc>
                  <a:txBody>
                    <a:bodyPr/>
                    <a:lstStyle/>
                    <a:p>
                      <a:pPr algn="ctr"/>
                      <a:r>
                        <a:rPr kumimoji="1" lang="en-US" altLang="ja-JP" sz="1600" dirty="0" smtClean="0"/>
                        <a:t>32.2</a:t>
                      </a:r>
                      <a:endParaRPr kumimoji="1" lang="ja-JP" altLang="en-US" sz="1600" dirty="0"/>
                    </a:p>
                  </a:txBody>
                  <a:tcPr anchor="ctr">
                    <a:solidFill>
                      <a:schemeClr val="bg1"/>
                    </a:solidFill>
                  </a:tcPr>
                </a:tc>
                <a:extLst>
                  <a:ext uri="{0D108BD9-81ED-4DB2-BD59-A6C34878D82A}">
                    <a16:rowId xmlns:a16="http://schemas.microsoft.com/office/drawing/2014/main" val="3249566628"/>
                  </a:ext>
                </a:extLst>
              </a:tr>
            </a:tbl>
          </a:graphicData>
        </a:graphic>
      </p:graphicFrame>
      <p:sp>
        <p:nvSpPr>
          <p:cNvPr id="28" name="Text Box 95"/>
          <p:cNvSpPr txBox="1">
            <a:spLocks noChangeArrowheads="1"/>
          </p:cNvSpPr>
          <p:nvPr/>
        </p:nvSpPr>
        <p:spPr bwMode="auto">
          <a:xfrm>
            <a:off x="28997" y="715514"/>
            <a:ext cx="7936884" cy="395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Aft>
                <a:spcPts val="600"/>
              </a:spcAft>
              <a:buNone/>
            </a:pPr>
            <a:r>
              <a:rPr lang="ja-JP" altLang="en-US" sz="1600" b="1" dirty="0" smtClean="0">
                <a:latin typeface="Meiryo UI" panose="020B0604030504040204" pitchFamily="50" charset="-128"/>
                <a:ea typeface="Meiryo UI" panose="020B0604030504040204" pitchFamily="50" charset="-128"/>
              </a:rPr>
              <a:t>（１）システム経費に関する意見</a:t>
            </a:r>
            <a:r>
              <a:rPr lang="ja-JP" altLang="en-US" sz="1400" dirty="0" smtClean="0">
                <a:latin typeface="Meiryo UI" panose="020B0604030504040204" pitchFamily="50" charset="-128"/>
                <a:ea typeface="Meiryo UI" panose="020B0604030504040204" pitchFamily="50" charset="-128"/>
              </a:rPr>
              <a:t>（第</a:t>
            </a:r>
            <a:r>
              <a:rPr lang="en-US" altLang="ja-JP" sz="1400" dirty="0" smtClean="0">
                <a:latin typeface="Meiryo UI" panose="020B0604030504040204" pitchFamily="50" charset="-128"/>
                <a:ea typeface="Meiryo UI" panose="020B0604030504040204" pitchFamily="50" charset="-128"/>
              </a:rPr>
              <a:t>26</a:t>
            </a:r>
            <a:r>
              <a:rPr lang="ja-JP" altLang="en-US" sz="1400" dirty="0" smtClean="0">
                <a:latin typeface="Meiryo UI" panose="020B0604030504040204" pitchFamily="50" charset="-128"/>
                <a:ea typeface="Meiryo UI" panose="020B0604030504040204" pitchFamily="50" charset="-128"/>
              </a:rPr>
              <a:t>回大都市制度（特別区設置）協議会）</a:t>
            </a:r>
            <a:endParaRPr lang="en-US" altLang="ja-JP" sz="1400" dirty="0">
              <a:latin typeface="Meiryo UI" panose="020B0604030504040204" pitchFamily="50" charset="-128"/>
              <a:ea typeface="Meiryo UI" panose="020B0604030504040204" pitchFamily="50" charset="-128"/>
            </a:endParaRPr>
          </a:p>
        </p:txBody>
      </p:sp>
      <p:sp>
        <p:nvSpPr>
          <p:cNvPr id="29" name="正方形/長方形 28"/>
          <p:cNvSpPr/>
          <p:nvPr/>
        </p:nvSpPr>
        <p:spPr>
          <a:xfrm>
            <a:off x="245475" y="1038196"/>
            <a:ext cx="9412421" cy="80801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Ins="72000" anchor="ctr"/>
          <a:lstStyle/>
          <a:p>
            <a:pPr indent="-457200"/>
            <a:r>
              <a:rPr lang="ja-JP" altLang="en-US" sz="1400" spc="-40" dirty="0" smtClean="0">
                <a:solidFill>
                  <a:schemeClr val="tx1"/>
                </a:solidFill>
                <a:latin typeface="Meiryo UI" panose="020B0604030504040204" pitchFamily="50" charset="-128"/>
                <a:ea typeface="Meiryo UI" panose="020B0604030504040204" pitchFamily="50" charset="-128"/>
              </a:rPr>
              <a:t>・ </a:t>
            </a:r>
            <a:r>
              <a:rPr lang="ja-JP" altLang="en-US" sz="1400" spc="-40" dirty="0">
                <a:solidFill>
                  <a:schemeClr val="tx1"/>
                </a:solidFill>
                <a:latin typeface="Meiryo UI" panose="020B0604030504040204" pitchFamily="50" charset="-128"/>
                <a:ea typeface="Meiryo UI" panose="020B0604030504040204" pitchFamily="50" charset="-128"/>
              </a:rPr>
              <a:t>システム改修経費</a:t>
            </a:r>
            <a:r>
              <a:rPr lang="ja-JP" altLang="en-US" sz="1400" spc="-40" dirty="0" smtClean="0">
                <a:solidFill>
                  <a:schemeClr val="tx1"/>
                </a:solidFill>
                <a:latin typeface="Meiryo UI" panose="020B0604030504040204" pitchFamily="50" charset="-128"/>
                <a:ea typeface="Meiryo UI" panose="020B0604030504040204" pitchFamily="50" charset="-128"/>
              </a:rPr>
              <a:t>は</a:t>
            </a:r>
            <a:r>
              <a:rPr lang="ja-JP" altLang="en-US" sz="1400" spc="-40" dirty="0">
                <a:solidFill>
                  <a:schemeClr val="tx1"/>
                </a:solidFill>
                <a:latin typeface="Meiryo UI" panose="020B0604030504040204" pitchFamily="50" charset="-128"/>
                <a:ea typeface="Meiryo UI" panose="020B0604030504040204" pitchFamily="50" charset="-128"/>
              </a:rPr>
              <a:t>、</a:t>
            </a:r>
            <a:r>
              <a:rPr lang="ja-JP" altLang="en-US" sz="1400" b="1" u="sng" spc="-40" dirty="0" smtClean="0">
                <a:solidFill>
                  <a:schemeClr val="tx1"/>
                </a:solidFill>
                <a:latin typeface="Meiryo UI" panose="020B0604030504040204" pitchFamily="50" charset="-128"/>
                <a:ea typeface="Meiryo UI" panose="020B0604030504040204" pitchFamily="50" charset="-128"/>
              </a:rPr>
              <a:t>総務省</a:t>
            </a:r>
            <a:r>
              <a:rPr lang="ja-JP" altLang="en-US" sz="1400" b="1" u="sng" spc="-40" dirty="0">
                <a:solidFill>
                  <a:schemeClr val="tx1"/>
                </a:solidFill>
                <a:latin typeface="Meiryo UI" panose="020B0604030504040204" pitchFamily="50" charset="-128"/>
                <a:ea typeface="Meiryo UI" panose="020B0604030504040204" pitchFamily="50" charset="-128"/>
              </a:rPr>
              <a:t>が</a:t>
            </a:r>
            <a:r>
              <a:rPr lang="ja-JP" altLang="en-US" sz="1400" b="1" u="sng" spc="-40" dirty="0" smtClean="0">
                <a:solidFill>
                  <a:schemeClr val="tx1"/>
                </a:solidFill>
                <a:latin typeface="Meiryo UI" panose="020B0604030504040204" pitchFamily="50" charset="-128"/>
                <a:ea typeface="Meiryo UI" panose="020B0604030504040204" pitchFamily="50" charset="-128"/>
              </a:rPr>
              <a:t>提案を</a:t>
            </a:r>
            <a:r>
              <a:rPr lang="ja-JP" altLang="en-US" sz="1400" b="1" u="sng" spc="-40" dirty="0">
                <a:solidFill>
                  <a:schemeClr val="tx1"/>
                </a:solidFill>
                <a:latin typeface="Meiryo UI" panose="020B0604030504040204" pitchFamily="50" charset="-128"/>
                <a:ea typeface="Meiryo UI" panose="020B0604030504040204" pitchFamily="50" charset="-128"/>
              </a:rPr>
              <a:t>している自治体クラウド</a:t>
            </a:r>
            <a:r>
              <a:rPr lang="ja-JP" altLang="en-US" sz="1400" b="1" u="sng" spc="-40" dirty="0" smtClean="0">
                <a:solidFill>
                  <a:schemeClr val="tx1"/>
                </a:solidFill>
                <a:latin typeface="Meiryo UI" panose="020B0604030504040204" pitchFamily="50" charset="-128"/>
                <a:ea typeface="Meiryo UI" panose="020B0604030504040204" pitchFamily="50" charset="-128"/>
              </a:rPr>
              <a:t>を導入</a:t>
            </a:r>
            <a:r>
              <a:rPr lang="ja-JP" altLang="en-US" sz="1400" b="1" u="sng" spc="-40" dirty="0">
                <a:solidFill>
                  <a:schemeClr val="tx1"/>
                </a:solidFill>
                <a:latin typeface="Meiryo UI" panose="020B0604030504040204" pitchFamily="50" charset="-128"/>
                <a:ea typeface="Meiryo UI" panose="020B0604030504040204" pitchFamily="50" charset="-128"/>
              </a:rPr>
              <a:t>すること</a:t>
            </a:r>
            <a:r>
              <a:rPr lang="ja-JP" altLang="en-US" sz="1400" b="1" u="sng" spc="-40" dirty="0" smtClean="0">
                <a:solidFill>
                  <a:schemeClr val="tx1"/>
                </a:solidFill>
                <a:latin typeface="Meiryo UI" panose="020B0604030504040204" pitchFamily="50" charset="-128"/>
                <a:ea typeface="Meiryo UI" panose="020B0604030504040204" pitchFamily="50" charset="-128"/>
              </a:rPr>
              <a:t>で２割</a:t>
            </a:r>
            <a:r>
              <a:rPr lang="ja-JP" altLang="en-US" sz="1400" b="1" u="sng" spc="-40" dirty="0">
                <a:solidFill>
                  <a:schemeClr val="tx1"/>
                </a:solidFill>
                <a:latin typeface="Meiryo UI" panose="020B0604030504040204" pitchFamily="50" charset="-128"/>
                <a:ea typeface="Meiryo UI" panose="020B0604030504040204" pitchFamily="50" charset="-128"/>
              </a:rPr>
              <a:t>から４割の</a:t>
            </a:r>
            <a:r>
              <a:rPr lang="ja-JP" altLang="en-US" sz="1400" b="1" u="sng" spc="-40" dirty="0" smtClean="0">
                <a:solidFill>
                  <a:schemeClr val="tx1"/>
                </a:solidFill>
                <a:latin typeface="Meiryo UI" panose="020B0604030504040204" pitchFamily="50" charset="-128"/>
                <a:ea typeface="Meiryo UI" panose="020B0604030504040204" pitchFamily="50" charset="-128"/>
              </a:rPr>
              <a:t>削減が可能</a:t>
            </a:r>
            <a:r>
              <a:rPr lang="ja-JP" altLang="en-US" sz="1400" spc="-40" dirty="0" smtClean="0">
                <a:solidFill>
                  <a:schemeClr val="tx1"/>
                </a:solidFill>
                <a:latin typeface="Meiryo UI" panose="020B0604030504040204" pitchFamily="50" charset="-128"/>
                <a:ea typeface="Meiryo UI" panose="020B0604030504040204" pitchFamily="50" charset="-128"/>
              </a:rPr>
              <a:t>と考える</a:t>
            </a:r>
            <a:endParaRPr lang="en-US" altLang="ja-JP" sz="1400" spc="-40" dirty="0" smtClean="0">
              <a:solidFill>
                <a:schemeClr val="tx1"/>
              </a:solidFill>
              <a:latin typeface="Meiryo UI" panose="020B0604030504040204" pitchFamily="50" charset="-128"/>
              <a:ea typeface="Meiryo UI" panose="020B0604030504040204" pitchFamily="50" charset="-128"/>
            </a:endParaRPr>
          </a:p>
          <a:p>
            <a:pPr indent="-457200">
              <a:spcBef>
                <a:spcPts val="600"/>
              </a:spcBef>
            </a:pPr>
            <a:r>
              <a:rPr lang="ja-JP" altLang="en-US" sz="1400" dirty="0" smtClean="0">
                <a:solidFill>
                  <a:schemeClr val="tx1"/>
                </a:solidFill>
                <a:latin typeface="Meiryo UI" panose="020B0604030504040204" pitchFamily="50" charset="-128"/>
                <a:ea typeface="Meiryo UI" panose="020B0604030504040204" pitchFamily="50" charset="-128"/>
              </a:rPr>
              <a:t>・ システム</a:t>
            </a:r>
            <a:r>
              <a:rPr lang="ja-JP" altLang="en-US" sz="1400" dirty="0">
                <a:solidFill>
                  <a:schemeClr val="tx1"/>
                </a:solidFill>
                <a:latin typeface="Meiryo UI" panose="020B0604030504040204" pitchFamily="50" charset="-128"/>
                <a:ea typeface="Meiryo UI" panose="020B0604030504040204" pitchFamily="50" charset="-128"/>
              </a:rPr>
              <a:t>改修のイニシャルコストも含め少しでもコスト</a:t>
            </a:r>
            <a:r>
              <a:rPr lang="ja-JP" altLang="en-US" sz="1400" dirty="0" smtClean="0">
                <a:solidFill>
                  <a:schemeClr val="tx1"/>
                </a:solidFill>
                <a:latin typeface="Meiryo UI" panose="020B0604030504040204" pitchFamily="50" charset="-128"/>
                <a:ea typeface="Meiryo UI" panose="020B0604030504040204" pitchFamily="50" charset="-128"/>
              </a:rPr>
              <a:t>の</a:t>
            </a:r>
            <a:r>
              <a:rPr lang="ja-JP" altLang="en-US" sz="1400" dirty="0">
                <a:solidFill>
                  <a:schemeClr val="tx1"/>
                </a:solidFill>
                <a:latin typeface="Meiryo UI" panose="020B0604030504040204" pitchFamily="50" charset="-128"/>
                <a:ea typeface="Meiryo UI" panose="020B0604030504040204" pitchFamily="50" charset="-128"/>
              </a:rPr>
              <a:t>削減</a:t>
            </a:r>
            <a:r>
              <a:rPr lang="ja-JP" altLang="en-US" sz="1400" dirty="0" smtClean="0">
                <a:solidFill>
                  <a:schemeClr val="tx1"/>
                </a:solidFill>
                <a:latin typeface="Meiryo UI" panose="020B0604030504040204" pitchFamily="50" charset="-128"/>
                <a:ea typeface="Meiryo UI" panose="020B0604030504040204" pitchFamily="50" charset="-128"/>
              </a:rPr>
              <a:t>が</a:t>
            </a:r>
            <a:r>
              <a:rPr lang="ja-JP" altLang="en-US" sz="1400" dirty="0">
                <a:solidFill>
                  <a:schemeClr val="tx1"/>
                </a:solidFill>
                <a:latin typeface="Meiryo UI" panose="020B0604030504040204" pitchFamily="50" charset="-128"/>
                <a:ea typeface="Meiryo UI" panose="020B0604030504040204" pitchFamily="50" charset="-128"/>
              </a:rPr>
              <a:t>できないか、精査・</a:t>
            </a:r>
            <a:r>
              <a:rPr lang="ja-JP" altLang="en-US" sz="1400" dirty="0" smtClean="0">
                <a:solidFill>
                  <a:schemeClr val="tx1"/>
                </a:solidFill>
                <a:latin typeface="Meiryo UI" panose="020B0604030504040204" pitchFamily="50" charset="-128"/>
                <a:ea typeface="Meiryo UI" panose="020B0604030504040204" pitchFamily="50" charset="-128"/>
              </a:rPr>
              <a:t>検証を求める</a:t>
            </a: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7965881" y="5366589"/>
            <a:ext cx="1164270" cy="246221"/>
          </a:xfrm>
          <a:prstGeom prst="rect">
            <a:avLst/>
          </a:prstGeom>
          <a:noFill/>
          <a:ln>
            <a:noFill/>
          </a:ln>
        </p:spPr>
        <p:txBody>
          <a:bodyPr wrap="square" rtlCol="0">
            <a:spAutoFit/>
          </a:bodyPr>
          <a:lstStyle/>
          <a:p>
            <a:pPr indent="-457200"/>
            <a:r>
              <a:rPr lang="ja-JP" altLang="en-US" sz="1000" dirty="0" smtClean="0">
                <a:latin typeface="Meiryo UI" panose="020B0604030504040204" pitchFamily="50" charset="-128"/>
                <a:ea typeface="Meiryo UI" panose="020B0604030504040204" pitchFamily="50" charset="-128"/>
              </a:rPr>
              <a:t>（単位：億円）</a:t>
            </a:r>
            <a:endParaRPr lang="en-US" altLang="ja-JP" sz="1000" dirty="0" smtClean="0">
              <a:latin typeface="Meiryo UI" panose="020B0604030504040204" pitchFamily="50" charset="-128"/>
              <a:ea typeface="Meiryo UI" panose="020B0604030504040204" pitchFamily="50" charset="-128"/>
            </a:endParaRPr>
          </a:p>
        </p:txBody>
      </p:sp>
      <p:sp>
        <p:nvSpPr>
          <p:cNvPr id="13" name="正方形/長方形 12"/>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1335807873"/>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108579" y="493546"/>
            <a:ext cx="9668957" cy="2575344"/>
          </a:xfrm>
          <a:prstGeom prst="rect">
            <a:avLst/>
          </a:prstGeom>
          <a:solidFill>
            <a:schemeClr val="tx2">
              <a:lumMod val="20000"/>
              <a:lumOff val="80000"/>
            </a:schemeClr>
          </a:solidFill>
          <a:ln w="12700" cap="flat" cmpd="sng" algn="ctr">
            <a:solidFill>
              <a:srgbClr val="4472C4"/>
            </a:solidFill>
            <a:prstDash val="dash"/>
            <a:miter lim="800000"/>
          </a:ln>
          <a:effectLst/>
        </p:spPr>
        <p:txBody>
          <a:bodyPr rot="0" spcFirstLastPara="0" vert="horz" wrap="square" lIns="74295" tIns="144000" rIns="74295" bIns="37148" numCol="1" spcCol="0" rtlCol="0" fromWordArt="0" anchor="t" anchorCtr="0" forceAA="0" compatLnSpc="1">
            <a:prstTxWarp prst="textNoShape">
              <a:avLst/>
            </a:prstTxWarp>
            <a:noAutofit/>
          </a:bodyPr>
          <a:lstStyle/>
          <a:p>
            <a:pPr marL="216694" marR="0" lvl="0" indent="-216694" defTabSz="457200" eaLnBrk="1" fontAlgn="auto" latinLnBrk="0" hangingPunct="1">
              <a:lnSpc>
                <a:spcPct val="100000"/>
              </a:lnSpc>
              <a:spcBef>
                <a:spcPts val="975"/>
              </a:spcBef>
              <a:spcAft>
                <a:spcPts val="0"/>
              </a:spcAft>
              <a:buClrTx/>
              <a:buSzTx/>
              <a:buFontTx/>
              <a:buNone/>
              <a:tabLst/>
              <a:defRPr/>
            </a:pPr>
            <a:r>
              <a:rPr kumimoji="0" lang="ja-JP" altLang="en-US"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■総務省資料「自治体クラウドの導入促進の取組」</a:t>
            </a:r>
            <a:r>
              <a:rPr kumimoji="0" lang="en-US" altLang="ja-JP"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平成</a:t>
            </a:r>
            <a:r>
              <a:rPr kumimoji="0" lang="en-US" altLang="ja-JP"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30</a:t>
            </a:r>
            <a:r>
              <a:rPr kumimoji="0" lang="ja-JP" altLang="en-US"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年</a:t>
            </a:r>
            <a:r>
              <a:rPr kumimoji="0" lang="en-US" altLang="ja-JP"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6</a:t>
            </a:r>
            <a:r>
              <a:rPr kumimoji="0" lang="ja-JP" altLang="en-US"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月</a:t>
            </a:r>
            <a:r>
              <a:rPr kumimoji="0" lang="en-US" altLang="ja-JP"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26</a:t>
            </a:r>
            <a:r>
              <a:rPr kumimoji="0" lang="ja-JP" altLang="en-US"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日</a:t>
            </a:r>
            <a:r>
              <a:rPr kumimoji="0" lang="en-US" altLang="ja-JP"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より</a:t>
            </a:r>
            <a:endParaRPr kumimoji="0" lang="en-US" altLang="ja-JP"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216694" algn="just" defTabSz="457200" eaLnBrk="1" fontAlgn="auto" latinLnBrk="0" hangingPunct="1">
              <a:lnSpc>
                <a:spcPct val="100000"/>
              </a:lnSpc>
              <a:spcBef>
                <a:spcPts val="1200"/>
              </a:spcBef>
              <a:spcAft>
                <a:spcPts val="0"/>
              </a:spcAft>
              <a:buClrTx/>
              <a:buSzTx/>
              <a:buFontTx/>
              <a:buNone/>
              <a:tabLst/>
              <a:defRPr/>
            </a:pPr>
            <a:r>
              <a:rPr kumimoji="0" lang="ja-JP" altLang="en-US" sz="12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a:t>
            </a:r>
            <a:r>
              <a:rPr kumimoji="0" lang="en-US" altLang="ja-JP" sz="12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2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自治体クラウドとは</a:t>
            </a:r>
            <a:r>
              <a:rPr kumimoji="0" lang="en-US" altLang="ja-JP" sz="12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endParaRPr kumimoji="0" lang="en-US" altLang="ja-JP"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216694" algn="just" defTabSz="45720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住民基本台帳・税務・福祉などの</a:t>
            </a:r>
            <a:r>
              <a:rPr kumimoji="0" lang="ja-JP" altLang="en-US" sz="1200" b="1"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自治体の情報システムやデータ</a:t>
            </a:r>
            <a:r>
              <a:rPr kumimoji="0"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を、</a:t>
            </a:r>
            <a:endParaRPr kumimoji="0" lang="en-US" altLang="ja-JP"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216694" algn="just" defTabSz="457200" eaLnBrk="1" fontAlgn="auto" latinLnBrk="0" hangingPunct="1">
              <a:lnSpc>
                <a:spcPct val="100000"/>
              </a:lnSpc>
              <a:spcBef>
                <a:spcPts val="0"/>
              </a:spcBef>
              <a:spcAft>
                <a:spcPts val="0"/>
              </a:spcAft>
              <a:buClrTx/>
              <a:buSzTx/>
              <a:buFontTx/>
              <a:buNone/>
              <a:tabLst/>
              <a:defRPr/>
            </a:pPr>
            <a:r>
              <a:rPr kumimoji="0"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1"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外部のデータセンター</a:t>
            </a:r>
            <a:r>
              <a:rPr kumimoji="0"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において管理・運用し、</a:t>
            </a:r>
            <a:r>
              <a:rPr kumimoji="0" lang="ja-JP" altLang="en-US" sz="1200" b="1"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複数の自治体で共同利用</a:t>
            </a:r>
            <a:endParaRPr kumimoji="0" lang="en-US" altLang="ja-JP" sz="1200" b="1"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216694" algn="just" defTabSz="457200" eaLnBrk="1" fontAlgn="auto" latinLnBrk="0" hangingPunct="1">
              <a:lnSpc>
                <a:spcPct val="100000"/>
              </a:lnSpc>
              <a:spcBef>
                <a:spcPts val="0"/>
              </a:spcBef>
              <a:spcAft>
                <a:spcPts val="0"/>
              </a:spcAft>
              <a:buClrTx/>
              <a:buSzTx/>
              <a:buFontTx/>
              <a:buNone/>
              <a:tabLst/>
              <a:defRPr/>
            </a:pPr>
            <a:r>
              <a:rPr kumimoji="0"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する取組み</a:t>
            </a:r>
            <a:endParaRPr kumimoji="0" lang="en-US" altLang="ja-JP"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0" algn="just" defTabSz="457200" eaLnBrk="1" fontAlgn="auto" latinLnBrk="0" hangingPunct="1">
              <a:lnSpc>
                <a:spcPct val="100000"/>
              </a:lnSpc>
              <a:spcBef>
                <a:spcPts val="0"/>
              </a:spcBef>
              <a:spcAft>
                <a:spcPts val="0"/>
              </a:spcAft>
              <a:buClrTx/>
              <a:buSzTx/>
              <a:buFontTx/>
              <a:buNone/>
              <a:tabLst/>
              <a:defRPr/>
            </a:pPr>
            <a:endParaRPr kumimoji="0" lang="en-US" altLang="ja-JP" sz="975"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457200" eaLnBrk="1" fontAlgn="auto" latinLnBrk="0" hangingPunct="1">
              <a:lnSpc>
                <a:spcPct val="100000"/>
              </a:lnSpc>
              <a:spcBef>
                <a:spcPts val="300"/>
              </a:spcBef>
              <a:spcAft>
                <a:spcPts val="0"/>
              </a:spcAft>
              <a:buClrTx/>
              <a:buSzTx/>
              <a:buFontTx/>
              <a:buNone/>
              <a:tabLst/>
              <a:defRPr/>
            </a:pPr>
            <a:r>
              <a:rPr kumimoji="0" lang="en-US" altLang="ja-JP" sz="105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05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a:t>
            </a:r>
            <a:r>
              <a:rPr kumimoji="0" lang="en-US" altLang="ja-JP" sz="12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2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導入効果</a:t>
            </a:r>
            <a:r>
              <a:rPr kumimoji="0" lang="en-US" altLang="ja-JP" sz="12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p>
          <a:p>
            <a:pPr marL="69652" marR="0" lvl="0" indent="0" defTabSz="4572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①　</a:t>
            </a:r>
            <a:r>
              <a:rPr kumimoji="0" lang="ja-JP" altLang="ja-JP"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情報システムの</a:t>
            </a:r>
            <a:r>
              <a:rPr kumimoji="0" lang="ja-JP" altLang="ja-JP" sz="1200" b="1"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運用コスト</a:t>
            </a:r>
            <a:r>
              <a:rPr kumimoji="0" lang="ja-JP" altLang="en-US" sz="1200" b="1" u="sng"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が</a:t>
            </a:r>
            <a:r>
              <a:rPr kumimoji="0" lang="en-US" altLang="ja-JP" sz="1200" b="1"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3</a:t>
            </a:r>
            <a:r>
              <a:rPr kumimoji="0" lang="ja-JP" altLang="ja-JP" sz="1200" b="1"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割程度削減</a:t>
            </a:r>
            <a:r>
              <a:rPr kumimoji="0" lang="ja-JP" altLang="en-US" sz="1200" b="1"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可能</a:t>
            </a:r>
            <a:r>
              <a:rPr kumimoji="0" lang="ja-JP" altLang="ja-JP"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平成</a:t>
            </a:r>
            <a:r>
              <a:rPr kumimoji="0" lang="en-US" altLang="ja-JP"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28</a:t>
            </a:r>
            <a:r>
              <a:rPr kumimoji="0" lang="ja-JP" altLang="en-US"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年</a:t>
            </a:r>
            <a:r>
              <a:rPr kumimoji="0" lang="en-US" altLang="ja-JP"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1</a:t>
            </a:r>
            <a:r>
              <a:rPr kumimoji="0" lang="ja-JP" altLang="en-US"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月</a:t>
            </a:r>
            <a:r>
              <a:rPr kumimoji="0" lang="ja-JP" altLang="ja-JP"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総務省分析</a:t>
            </a:r>
            <a:r>
              <a:rPr kumimoji="0" lang="ja-JP" altLang="en-US"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endParaRPr kumimoji="0" lang="en-US" altLang="ja-JP"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69652" marR="0" lvl="0" indent="0" algn="just" defTabSz="4572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②　参加団体間で</a:t>
            </a:r>
            <a:r>
              <a:rPr kumimoji="0" lang="ja-JP" altLang="en-US"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業務が共通化・標準化</a:t>
            </a:r>
            <a:endParaRPr kumimoji="0" lang="en-US" altLang="ja-JP"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69652" marR="0" lvl="0" indent="0" algn="just" defTabSz="4572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③　庁舎</a:t>
            </a:r>
            <a:r>
              <a:rPr kumimoji="0"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が</a:t>
            </a:r>
            <a:r>
              <a:rPr kumimoji="0" lang="ja-JP" altLang="en-US"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被災しても業務継続が可能</a:t>
            </a:r>
            <a:endParaRPr kumimoji="0" lang="en-US" altLang="ja-JP"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69652" marR="0" lvl="0" indent="0" algn="just" defTabSz="457200" eaLnBrk="1" fontAlgn="auto" latinLnBrk="0" hangingPunct="1">
              <a:lnSpc>
                <a:spcPct val="100000"/>
              </a:lnSpc>
              <a:spcBef>
                <a:spcPts val="0"/>
              </a:spcBef>
              <a:spcAft>
                <a:spcPts val="0"/>
              </a:spcAft>
              <a:buClrTx/>
              <a:buSzTx/>
              <a:buFontTx/>
              <a:buNone/>
              <a:tabLst/>
              <a:defRPr/>
            </a:pPr>
            <a:r>
              <a:rPr kumimoji="0" lang="ja-JP" altLang="en-US" sz="1200" b="1" kern="100" noProof="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kern="100" noProof="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④</a:t>
            </a:r>
            <a:r>
              <a:rPr kumimoji="0" lang="ja-JP" altLang="en-US" sz="1200" b="1" kern="100" noProof="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集中監視により</a:t>
            </a:r>
            <a:r>
              <a:rPr kumimoji="0" lang="ja-JP" altLang="en-US"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情報セキュリティ水準</a:t>
            </a:r>
            <a:r>
              <a:rPr kumimoji="0"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が</a:t>
            </a:r>
            <a:r>
              <a:rPr kumimoji="0" lang="ja-JP" altLang="en-US"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向上</a:t>
            </a:r>
            <a:endParaRPr kumimoji="0" lang="en-US" altLang="ja-JP"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69652" marR="0" lvl="0" indent="0" algn="just" defTabSz="457200" eaLnBrk="1" fontAlgn="auto" latinLnBrk="0" hangingPunct="1">
              <a:lnSpc>
                <a:spcPct val="100000"/>
              </a:lnSpc>
              <a:spcBef>
                <a:spcPts val="0"/>
              </a:spcBef>
              <a:spcAft>
                <a:spcPts val="0"/>
              </a:spcAft>
              <a:buClrTx/>
              <a:buSzTx/>
              <a:buFontTx/>
              <a:buNone/>
              <a:tabLst/>
              <a:defRPr/>
            </a:pPr>
            <a:endParaRPr kumimoji="0" lang="en-US" altLang="ja-JP" sz="975"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0" algn="just" defTabSz="457200" eaLnBrk="1" fontAlgn="auto" latinLnBrk="0" hangingPunct="1">
              <a:lnSpc>
                <a:spcPct val="100000"/>
              </a:lnSpc>
              <a:spcBef>
                <a:spcPts val="0"/>
              </a:spcBef>
              <a:spcAft>
                <a:spcPts val="0"/>
              </a:spcAft>
              <a:buClrTx/>
              <a:buSzTx/>
              <a:buFontTx/>
              <a:buNone/>
              <a:tabLst/>
              <a:defRPr/>
            </a:pPr>
            <a:endParaRPr kumimoji="0" lang="en-US" altLang="ja-JP" sz="975"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0" algn="just" defTabSz="457200" eaLnBrk="1" fontAlgn="auto" latinLnBrk="0" hangingPunct="1">
              <a:lnSpc>
                <a:spcPct val="100000"/>
              </a:lnSpc>
              <a:spcBef>
                <a:spcPts val="0"/>
              </a:spcBef>
              <a:spcAft>
                <a:spcPts val="0"/>
              </a:spcAft>
              <a:buClrTx/>
              <a:buSzTx/>
              <a:buFontTx/>
              <a:buNone/>
              <a:tabLst/>
              <a:defRPr/>
            </a:pPr>
            <a:endParaRPr kumimoji="0" lang="en-US" altLang="ja-JP" sz="975"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0" algn="just" defTabSz="457200" eaLnBrk="1" fontAlgn="auto" latinLnBrk="0" hangingPunct="1">
              <a:lnSpc>
                <a:spcPct val="100000"/>
              </a:lnSpc>
              <a:spcBef>
                <a:spcPts val="0"/>
              </a:spcBef>
              <a:spcAft>
                <a:spcPts val="0"/>
              </a:spcAft>
              <a:buClrTx/>
              <a:buSzTx/>
              <a:buFontTx/>
              <a:buNone/>
              <a:tabLst/>
              <a:defRPr/>
            </a:pPr>
            <a:endParaRPr kumimoji="0" lang="en-US" altLang="ja-JP" sz="975"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0" algn="just" defTabSz="457200" eaLnBrk="1" fontAlgn="auto" latinLnBrk="0" hangingPunct="1">
              <a:lnSpc>
                <a:spcPct val="100000"/>
              </a:lnSpc>
              <a:spcBef>
                <a:spcPts val="0"/>
              </a:spcBef>
              <a:spcAft>
                <a:spcPts val="0"/>
              </a:spcAft>
              <a:buClrTx/>
              <a:buSzTx/>
              <a:buFontTx/>
              <a:buNone/>
              <a:tabLst/>
              <a:defRPr/>
            </a:pPr>
            <a:endParaRPr kumimoji="0" lang="en-US" altLang="ja-JP" sz="975"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0" algn="just" defTabSz="457200" eaLnBrk="1" fontAlgn="auto" latinLnBrk="0" hangingPunct="1">
              <a:lnSpc>
                <a:spcPct val="100000"/>
              </a:lnSpc>
              <a:spcBef>
                <a:spcPts val="0"/>
              </a:spcBef>
              <a:spcAft>
                <a:spcPts val="0"/>
              </a:spcAft>
              <a:buClrTx/>
              <a:buSzTx/>
              <a:buFontTx/>
              <a:buNone/>
              <a:tabLst/>
              <a:defRPr/>
            </a:pPr>
            <a:endParaRPr kumimoji="0" lang="en-US" altLang="ja-JP" sz="975"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0" algn="just" defTabSz="457200" eaLnBrk="1" fontAlgn="auto" latinLnBrk="0" hangingPunct="1">
              <a:lnSpc>
                <a:spcPct val="100000"/>
              </a:lnSpc>
              <a:spcBef>
                <a:spcPts val="0"/>
              </a:spcBef>
              <a:spcAft>
                <a:spcPts val="0"/>
              </a:spcAft>
              <a:buClrTx/>
              <a:buSzTx/>
              <a:buFontTx/>
              <a:buNone/>
              <a:tabLst/>
              <a:defRPr/>
            </a:pPr>
            <a:endParaRPr kumimoji="0" lang="en-US" altLang="ja-JP" sz="975"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447675" marR="0" lvl="0" indent="-266700" algn="just" defTabSz="457200" eaLnBrk="1" fontAlgn="auto" latinLnBrk="0" hangingPunct="1">
              <a:lnSpc>
                <a:spcPct val="100000"/>
              </a:lnSpc>
              <a:spcBef>
                <a:spcPts val="600"/>
              </a:spcBef>
              <a:spcAft>
                <a:spcPts val="0"/>
              </a:spcAft>
              <a:buClrTx/>
              <a:buSzTx/>
              <a:buFontTx/>
              <a:buNone/>
              <a:tabLst/>
              <a:defRPr/>
            </a:pPr>
            <a:r>
              <a:rPr kumimoji="0" lang="ja-JP" altLang="en-US"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a:t>
            </a:r>
            <a:endParaRPr kumimoji="0" lang="en-US" altLang="ja-JP"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447675" marR="0" lvl="0" indent="-266700" algn="just" defTabSz="457200" eaLnBrk="1" fontAlgn="auto" latinLnBrk="0" hangingPunct="1">
              <a:lnSpc>
                <a:spcPct val="100000"/>
              </a:lnSpc>
              <a:spcBef>
                <a:spcPts val="1200"/>
              </a:spcBef>
              <a:spcAft>
                <a:spcPts val="0"/>
              </a:spcAft>
              <a:buClrTx/>
              <a:buSzTx/>
              <a:buFontTx/>
              <a:buNone/>
              <a:tabLst/>
              <a:defRPr/>
            </a:pPr>
            <a:endParaRPr kumimoji="0" lang="en-US" altLang="ja-JP" sz="10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447675" marR="0" lvl="0" indent="-266700" algn="just" defTabSz="457200" eaLnBrk="1" fontAlgn="auto" latinLnBrk="0" hangingPunct="1">
              <a:lnSpc>
                <a:spcPct val="100000"/>
              </a:lnSpc>
              <a:spcBef>
                <a:spcPts val="0"/>
              </a:spcBef>
              <a:spcAft>
                <a:spcPts val="0"/>
              </a:spcAft>
              <a:buClrTx/>
              <a:buSzTx/>
              <a:buFontTx/>
              <a:buNone/>
              <a:tabLst/>
              <a:defRPr/>
            </a:pPr>
            <a:endParaRPr kumimoji="0" lang="en-US" altLang="ja-JP" sz="975"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0" algn="just" defTabSz="457200" eaLnBrk="1" fontAlgn="auto" latinLnBrk="0" hangingPunct="1">
              <a:lnSpc>
                <a:spcPct val="100000"/>
              </a:lnSpc>
              <a:spcBef>
                <a:spcPts val="0"/>
              </a:spcBef>
              <a:spcAft>
                <a:spcPts val="0"/>
              </a:spcAft>
              <a:buClrTx/>
              <a:buSzTx/>
              <a:buFontTx/>
              <a:buNone/>
              <a:tabLst/>
              <a:defRPr/>
            </a:pPr>
            <a:endParaRPr kumimoji="0" lang="en-US" altLang="ja-JP" sz="975"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0" algn="just" defTabSz="457200" eaLnBrk="1" fontAlgn="auto" latinLnBrk="0" hangingPunct="1">
              <a:lnSpc>
                <a:spcPct val="100000"/>
              </a:lnSpc>
              <a:spcBef>
                <a:spcPts val="0"/>
              </a:spcBef>
              <a:spcAft>
                <a:spcPts val="0"/>
              </a:spcAft>
              <a:buClrTx/>
              <a:buSzTx/>
              <a:buFontTx/>
              <a:buNone/>
              <a:tabLst/>
              <a:defRPr/>
            </a:pPr>
            <a:endParaRPr kumimoji="0" lang="ja-JP" altLang="en-US" sz="975"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10" name="グループ化 9"/>
          <p:cNvGrpSpPr/>
          <p:nvPr/>
        </p:nvGrpSpPr>
        <p:grpSpPr>
          <a:xfrm>
            <a:off x="5232244" y="1349909"/>
            <a:ext cx="4449990" cy="1640643"/>
            <a:chOff x="6312030" y="2863402"/>
            <a:chExt cx="5937152" cy="1536190"/>
          </a:xfrm>
        </p:grpSpPr>
        <p:grpSp>
          <p:nvGrpSpPr>
            <p:cNvPr id="11" name="グループ化 10"/>
            <p:cNvGrpSpPr/>
            <p:nvPr/>
          </p:nvGrpSpPr>
          <p:grpSpPr>
            <a:xfrm>
              <a:off x="6312030" y="2863402"/>
              <a:ext cx="5937152" cy="1536190"/>
              <a:chOff x="6367826" y="4161708"/>
              <a:chExt cx="5937152" cy="2539859"/>
            </a:xfrm>
          </p:grpSpPr>
          <p:sp>
            <p:nvSpPr>
              <p:cNvPr id="28" name="角丸四角形 27"/>
              <p:cNvSpPr/>
              <p:nvPr/>
            </p:nvSpPr>
            <p:spPr>
              <a:xfrm>
                <a:off x="6526508" y="4303709"/>
                <a:ext cx="2175924" cy="564748"/>
              </a:xfrm>
              <a:prstGeom prst="roundRect">
                <a:avLst/>
              </a:prstGeom>
              <a:solidFill>
                <a:sysClr val="window" lastClr="FFFFFF"/>
              </a:solidFill>
              <a:ln w="12700" cap="flat" cmpd="sng" algn="ctr">
                <a:solidFill>
                  <a:srgbClr val="70AD47"/>
                </a:solid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a:t>
                </a:r>
                <a:r>
                  <a:rPr kumimoji="0" lang="ja-JP" altLang="en-US"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　</a:t>
                </a:r>
                <a:r>
                  <a:rPr kumimoji="0" lang="en-US" altLang="ja-JP" sz="853"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a:t>
                </a:r>
                <a:r>
                  <a:rPr kumimoji="0" lang="ja-JP" altLang="en-US" sz="853"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市所有　ソフト・ハード</a:t>
                </a:r>
                <a:r>
                  <a:rPr kumimoji="0" lang="ja-JP" altLang="en-US" sz="1463" b="0" i="0" u="none" strike="noStrike" kern="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p>
            </p:txBody>
          </p:sp>
          <p:sp>
            <p:nvSpPr>
              <p:cNvPr id="29" name="角丸四角形 28"/>
              <p:cNvSpPr/>
              <p:nvPr/>
            </p:nvSpPr>
            <p:spPr>
              <a:xfrm>
                <a:off x="6367826" y="4188186"/>
                <a:ext cx="2823946" cy="2513381"/>
              </a:xfrm>
              <a:prstGeom prst="roundRect">
                <a:avLst>
                  <a:gd name="adj" fmla="val 3609"/>
                </a:avLst>
              </a:prstGeom>
              <a:no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63"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0" name="角丸四角形 29"/>
              <p:cNvSpPr/>
              <p:nvPr/>
            </p:nvSpPr>
            <p:spPr>
              <a:xfrm>
                <a:off x="9532070" y="4188182"/>
                <a:ext cx="2772908" cy="2513385"/>
              </a:xfrm>
              <a:prstGeom prst="roundRect">
                <a:avLst>
                  <a:gd name="adj" fmla="val 3609"/>
                </a:avLst>
              </a:prstGeom>
              <a:no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63"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1" name="角丸四角形 30"/>
              <p:cNvSpPr/>
              <p:nvPr/>
            </p:nvSpPr>
            <p:spPr>
              <a:xfrm>
                <a:off x="9695317" y="4321129"/>
                <a:ext cx="710765" cy="508851"/>
              </a:xfrm>
              <a:prstGeom prst="roundRect">
                <a:avLst/>
              </a:prstGeom>
              <a:solidFill>
                <a:sysClr val="window" lastClr="FFFFFF"/>
              </a:solidFill>
              <a:ln w="12700" cap="flat" cmpd="sng" algn="ctr">
                <a:solidFill>
                  <a:srgbClr val="70AD47"/>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a:t>
                </a:r>
                <a:r>
                  <a:rPr kumimoji="0" lang="ja-JP" altLang="en-US"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a:t>
                </a:r>
                <a:r>
                  <a:rPr kumimoji="0" lang="ja-JP" altLang="en-US" sz="1463" b="0" i="0" u="none" strike="noStrike" kern="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p>
            </p:txBody>
          </p:sp>
          <p:sp>
            <p:nvSpPr>
              <p:cNvPr id="32" name="角丸四角形 31"/>
              <p:cNvSpPr/>
              <p:nvPr/>
            </p:nvSpPr>
            <p:spPr>
              <a:xfrm>
                <a:off x="10824265" y="4380042"/>
                <a:ext cx="1426215" cy="2159747"/>
              </a:xfrm>
              <a:prstGeom prst="roundRect">
                <a:avLst/>
              </a:prstGeom>
              <a:solidFill>
                <a:srgbClr val="FFC000">
                  <a:lumMod val="20000"/>
                  <a:lumOff val="80000"/>
                </a:srgbClr>
              </a:solidFill>
              <a:ln w="12700" cap="flat" cmpd="sng" algn="ctr">
                <a:solidFill>
                  <a:srgbClr val="70AD47"/>
                </a:solid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altLang="ja-JP" sz="1138"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0"/>
                  </a:spcBef>
                  <a:spcAft>
                    <a:spcPts val="0"/>
                  </a:spcAft>
                  <a:buClrTx/>
                  <a:buSzTx/>
                  <a:buFontTx/>
                  <a:buNone/>
                  <a:tabLst/>
                  <a:defRPr/>
                </a:pPr>
                <a:endParaRPr kumimoji="0" lang="en-US" altLang="ja-JP"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0"/>
                  </a:spcBef>
                  <a:spcAft>
                    <a:spcPts val="0"/>
                  </a:spcAft>
                  <a:buClrTx/>
                  <a:buSzTx/>
                  <a:buFontTx/>
                  <a:buNone/>
                  <a:tabLst/>
                  <a:defRPr/>
                </a:pPr>
                <a:endParaRPr kumimoji="0" lang="en-US" altLang="ja-JP" sz="853"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0"/>
                  </a:spcBef>
                  <a:spcAft>
                    <a:spcPts val="0"/>
                  </a:spcAft>
                  <a:buClrTx/>
                  <a:buSzTx/>
                  <a:buFontTx/>
                  <a:buNone/>
                  <a:tabLst/>
                  <a:defRPr/>
                </a:pPr>
                <a:endParaRPr kumimoji="0" lang="en-US" altLang="ja-JP" sz="853"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ts val="894"/>
                  </a:lnSpc>
                  <a:spcBef>
                    <a:spcPts val="0"/>
                  </a:spcBef>
                  <a:spcAft>
                    <a:spcPts val="0"/>
                  </a:spcAft>
                  <a:buClrTx/>
                  <a:buSzTx/>
                  <a:buFontTx/>
                  <a:buNone/>
                  <a:tabLst/>
                  <a:defRPr/>
                </a:pPr>
                <a:r>
                  <a:rPr kumimoji="0" lang="ja-JP" altLang="en-US" sz="1463" b="0" i="0" u="none" strike="noStrike" kern="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p>
            </p:txBody>
          </p:sp>
          <p:pic>
            <p:nvPicPr>
              <p:cNvPr id="33" name="図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82578" y="4386966"/>
                <a:ext cx="456264" cy="600063"/>
              </a:xfrm>
              <a:prstGeom prst="rect">
                <a:avLst/>
              </a:prstGeom>
              <a:noFill/>
            </p:spPr>
          </p:pic>
          <p:sp>
            <p:nvSpPr>
              <p:cNvPr id="34" name="右矢印 33"/>
              <p:cNvSpPr/>
              <p:nvPr/>
            </p:nvSpPr>
            <p:spPr>
              <a:xfrm>
                <a:off x="9170759" y="4161708"/>
                <a:ext cx="449486" cy="2539859"/>
              </a:xfrm>
              <a:prstGeom prst="rightArrow">
                <a:avLst>
                  <a:gd name="adj1" fmla="val 86231"/>
                  <a:gd name="adj2" fmla="val 32954"/>
                </a:avLst>
              </a:prstGeom>
              <a:solidFill>
                <a:srgbClr val="5B9BD5"/>
              </a:solidFill>
              <a:ln w="12700" cap="flat" cmpd="sng" algn="ctr">
                <a:solidFill>
                  <a:srgbClr val="5B9BD5">
                    <a:shade val="50000"/>
                  </a:srgbClr>
                </a:solidFill>
                <a:prstDash val="solid"/>
                <a:miter lim="800000"/>
              </a:ln>
              <a:effectLst/>
            </p:spPr>
            <p:txBody>
              <a:bodyPr vert="eaVert"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975"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自治体クラウド</a:t>
                </a:r>
              </a:p>
            </p:txBody>
          </p:sp>
        </p:grpSp>
        <p:grpSp>
          <p:nvGrpSpPr>
            <p:cNvPr id="12" name="グループ化 11"/>
            <p:cNvGrpSpPr/>
            <p:nvPr/>
          </p:nvGrpSpPr>
          <p:grpSpPr>
            <a:xfrm>
              <a:off x="11052916" y="3078568"/>
              <a:ext cx="864112" cy="474501"/>
              <a:chOff x="2479079" y="4438977"/>
              <a:chExt cx="1221461" cy="841943"/>
            </a:xfrm>
          </p:grpSpPr>
          <p:pic>
            <p:nvPicPr>
              <p:cNvPr id="27" name="図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95533" y="4537140"/>
                <a:ext cx="505007" cy="664173"/>
              </a:xfrm>
              <a:prstGeom prst="rect">
                <a:avLst/>
              </a:prstGeom>
              <a:noFill/>
            </p:spPr>
          </p:pic>
          <p:pic>
            <p:nvPicPr>
              <p:cNvPr id="26" name="コンテンツ プレースホルダー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79079" y="4438977"/>
                <a:ext cx="841944" cy="841943"/>
              </a:xfrm>
              <a:prstGeom prst="rect">
                <a:avLst/>
              </a:prstGeom>
            </p:spPr>
          </p:pic>
        </p:grpSp>
        <p:sp>
          <p:nvSpPr>
            <p:cNvPr id="13" name="角丸四角形 12"/>
            <p:cNvSpPr/>
            <p:nvPr/>
          </p:nvSpPr>
          <p:spPr>
            <a:xfrm>
              <a:off x="6466897" y="3845672"/>
              <a:ext cx="2171328" cy="383661"/>
            </a:xfrm>
            <a:prstGeom prst="roundRect">
              <a:avLst/>
            </a:prstGeom>
            <a:solidFill>
              <a:sysClr val="window" lastClr="FFFFFF"/>
            </a:solidFill>
            <a:ln w="12700" cap="flat" cmpd="sng" algn="ctr">
              <a:solidFill>
                <a:srgbClr val="70AD47"/>
              </a:solid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C</a:t>
              </a:r>
              <a:r>
                <a:rPr kumimoji="0" lang="ja-JP" altLang="en-US"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　</a:t>
              </a:r>
              <a:r>
                <a:rPr kumimoji="0" lang="en-US" altLang="ja-JP" sz="853"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C</a:t>
              </a:r>
              <a:r>
                <a:rPr kumimoji="0" lang="ja-JP" altLang="en-US" sz="853"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市所有　ソフト・ハード</a:t>
              </a:r>
              <a:r>
                <a:rPr kumimoji="0" lang="ja-JP" altLang="en-US" sz="1463" b="0" i="0" u="none" strike="noStrike" kern="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p>
          </p:txBody>
        </p:sp>
        <p:sp>
          <p:nvSpPr>
            <p:cNvPr id="14" name="角丸四角形 13"/>
            <p:cNvSpPr/>
            <p:nvPr/>
          </p:nvSpPr>
          <p:spPr>
            <a:xfrm>
              <a:off x="6474924" y="3375771"/>
              <a:ext cx="2171712" cy="384997"/>
            </a:xfrm>
            <a:prstGeom prst="roundRect">
              <a:avLst/>
            </a:prstGeom>
            <a:solidFill>
              <a:sysClr val="window" lastClr="FFFFFF"/>
            </a:solidFill>
            <a:ln w="12700" cap="flat" cmpd="sng" algn="ctr">
              <a:solidFill>
                <a:srgbClr val="70AD47"/>
              </a:solid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B</a:t>
              </a:r>
              <a:r>
                <a:rPr kumimoji="0" lang="ja-JP" altLang="en-US"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　</a:t>
              </a:r>
              <a:r>
                <a:rPr kumimoji="0" lang="en-US" altLang="ja-JP" sz="853"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B</a:t>
              </a:r>
              <a:r>
                <a:rPr kumimoji="0" lang="ja-JP" altLang="en-US" sz="853"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市所有　ソフト・ハード</a:t>
              </a:r>
              <a:r>
                <a:rPr kumimoji="0" lang="ja-JP" altLang="en-US" sz="1463" b="0" i="0" u="none" strike="noStrike" kern="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p>
          </p:txBody>
        </p:sp>
        <p:pic>
          <p:nvPicPr>
            <p:cNvPr id="15" name="図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517981" y="3428236"/>
              <a:ext cx="456264" cy="384197"/>
            </a:xfrm>
            <a:prstGeom prst="rect">
              <a:avLst/>
            </a:prstGeom>
            <a:noFill/>
          </p:spPr>
        </p:pic>
        <p:pic>
          <p:nvPicPr>
            <p:cNvPr id="16" name="図 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517981" y="3889662"/>
              <a:ext cx="456264" cy="384197"/>
            </a:xfrm>
            <a:prstGeom prst="rect">
              <a:avLst/>
            </a:prstGeom>
            <a:noFill/>
          </p:spPr>
        </p:pic>
        <p:sp>
          <p:nvSpPr>
            <p:cNvPr id="20" name="角丸四角形 19"/>
            <p:cNvSpPr/>
            <p:nvPr/>
          </p:nvSpPr>
          <p:spPr>
            <a:xfrm>
              <a:off x="9629149" y="3452165"/>
              <a:ext cx="710764" cy="307770"/>
            </a:xfrm>
            <a:prstGeom prst="roundRect">
              <a:avLst/>
            </a:prstGeom>
            <a:solidFill>
              <a:sysClr val="window" lastClr="FFFFFF"/>
            </a:solidFill>
            <a:ln w="12700" cap="flat" cmpd="sng" algn="ctr">
              <a:solidFill>
                <a:srgbClr val="70AD47"/>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B</a:t>
              </a:r>
              <a:r>
                <a:rPr kumimoji="0" lang="ja-JP" altLang="en-US"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a:t>
              </a:r>
              <a:r>
                <a:rPr kumimoji="0" lang="ja-JP" altLang="en-US" sz="1463" b="0" i="0" u="none" strike="noStrike" kern="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p>
          </p:txBody>
        </p:sp>
        <p:sp>
          <p:nvSpPr>
            <p:cNvPr id="21" name="角丸四角形 20"/>
            <p:cNvSpPr/>
            <p:nvPr/>
          </p:nvSpPr>
          <p:spPr>
            <a:xfrm>
              <a:off x="9624604" y="3950050"/>
              <a:ext cx="710764" cy="307770"/>
            </a:xfrm>
            <a:prstGeom prst="roundRect">
              <a:avLst/>
            </a:prstGeom>
            <a:solidFill>
              <a:sysClr val="window" lastClr="FFFFFF"/>
            </a:solidFill>
            <a:ln w="12700" cap="flat" cmpd="sng" algn="ctr">
              <a:solidFill>
                <a:srgbClr val="70AD47"/>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C</a:t>
              </a:r>
              <a:r>
                <a:rPr kumimoji="0" lang="ja-JP" altLang="en-US"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a:t>
              </a:r>
              <a:r>
                <a:rPr kumimoji="0" lang="ja-JP" altLang="en-US" sz="1463" b="0" i="0" u="none" strike="noStrike" kern="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p>
          </p:txBody>
        </p:sp>
        <p:cxnSp>
          <p:nvCxnSpPr>
            <p:cNvPr id="22" name="直線コネクタ 21"/>
            <p:cNvCxnSpPr>
              <a:stCxn id="20" idx="3"/>
            </p:cNvCxnSpPr>
            <p:nvPr/>
          </p:nvCxnSpPr>
          <p:spPr>
            <a:xfrm flipV="1">
              <a:off x="10339913" y="3397540"/>
              <a:ext cx="926920" cy="208510"/>
            </a:xfrm>
            <a:prstGeom prst="line">
              <a:avLst/>
            </a:prstGeom>
            <a:noFill/>
            <a:ln w="6350" cap="flat" cmpd="sng" algn="ctr">
              <a:solidFill>
                <a:srgbClr val="5B9BD5"/>
              </a:solidFill>
              <a:prstDash val="solid"/>
              <a:miter lim="800000"/>
            </a:ln>
            <a:effectLst/>
          </p:spPr>
        </p:cxnSp>
        <p:cxnSp>
          <p:nvCxnSpPr>
            <p:cNvPr id="23" name="直線コネクタ 22"/>
            <p:cNvCxnSpPr/>
            <p:nvPr/>
          </p:nvCxnSpPr>
          <p:spPr>
            <a:xfrm flipV="1">
              <a:off x="10350285" y="3410256"/>
              <a:ext cx="896348" cy="573656"/>
            </a:xfrm>
            <a:prstGeom prst="line">
              <a:avLst/>
            </a:prstGeom>
            <a:noFill/>
            <a:ln w="6350" cap="flat" cmpd="sng" algn="ctr">
              <a:solidFill>
                <a:srgbClr val="5B9BD5"/>
              </a:solidFill>
              <a:prstDash val="solid"/>
              <a:miter lim="800000"/>
            </a:ln>
            <a:effectLst/>
          </p:spPr>
        </p:cxnSp>
        <p:cxnSp>
          <p:nvCxnSpPr>
            <p:cNvPr id="25" name="直線コネクタ 24"/>
            <p:cNvCxnSpPr/>
            <p:nvPr/>
          </p:nvCxnSpPr>
          <p:spPr>
            <a:xfrm>
              <a:off x="10350285" y="3218660"/>
              <a:ext cx="896348" cy="175583"/>
            </a:xfrm>
            <a:prstGeom prst="line">
              <a:avLst/>
            </a:prstGeom>
            <a:noFill/>
            <a:ln w="6350" cap="flat" cmpd="sng" algn="ctr">
              <a:solidFill>
                <a:srgbClr val="5B9BD5"/>
              </a:solidFill>
              <a:prstDash val="solid"/>
              <a:miter lim="800000"/>
            </a:ln>
            <a:effectLst/>
          </p:spPr>
        </p:cxnSp>
      </p:grpSp>
      <p:sp>
        <p:nvSpPr>
          <p:cNvPr id="35" name="フローチャート: 代替処理 34"/>
          <p:cNvSpPr/>
          <p:nvPr/>
        </p:nvSpPr>
        <p:spPr>
          <a:xfrm>
            <a:off x="8670530" y="2020712"/>
            <a:ext cx="870968" cy="463003"/>
          </a:xfrm>
          <a:prstGeom prst="flowChartAlternateProcess">
            <a:avLst/>
          </a:prstGeom>
          <a:solidFill>
            <a:sysClr val="window" lastClr="FFFFFF"/>
          </a:solidFill>
          <a:ln w="19050" cap="flat" cmpd="sng" algn="ctr">
            <a:solidFill>
              <a:srgbClr val="00B050"/>
            </a:solidFill>
            <a:prstDash val="sysDot"/>
            <a:miter lim="800000"/>
          </a:ln>
          <a:effectLst/>
        </p:spPr>
        <p:txBody>
          <a:bodyPr lIns="0" r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ハード</a:t>
            </a:r>
            <a:endParaRPr kumimoji="0" lang="en-US" altLang="ja-JP"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ソフト（アプリ）</a:t>
            </a:r>
            <a:endParaRPr kumimoji="0" lang="en-US" altLang="ja-JP"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⇒共同利用</a:t>
            </a:r>
            <a:endParaRPr kumimoji="0" lang="en-US" altLang="ja-JP"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6" name="正方形/長方形 35"/>
          <p:cNvSpPr/>
          <p:nvPr/>
        </p:nvSpPr>
        <p:spPr>
          <a:xfrm>
            <a:off x="8629159" y="2599425"/>
            <a:ext cx="973240" cy="307144"/>
          </a:xfrm>
          <a:prstGeom prst="rect">
            <a:avLst/>
          </a:prstGeom>
          <a:solidFill>
            <a:sysClr val="windowText" lastClr="000000"/>
          </a:solidFill>
          <a:ln w="190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データセンター　⇒　外部</a:t>
            </a:r>
          </a:p>
        </p:txBody>
      </p:sp>
      <p:sp>
        <p:nvSpPr>
          <p:cNvPr id="43" name="Text Box 95"/>
          <p:cNvSpPr txBox="1">
            <a:spLocks noChangeArrowheads="1"/>
          </p:cNvSpPr>
          <p:nvPr/>
        </p:nvSpPr>
        <p:spPr bwMode="auto">
          <a:xfrm>
            <a:off x="462747" y="3174097"/>
            <a:ext cx="5383635" cy="68992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ts val="0"/>
              </a:spcBef>
              <a:spcAft>
                <a:spcPts val="0"/>
              </a:spcAft>
              <a:buNone/>
            </a:pPr>
            <a:r>
              <a:rPr lang="ja-JP" altLang="en-US" sz="1200" dirty="0" smtClean="0">
                <a:latin typeface="Meiryo UI" panose="020B0604030504040204" pitchFamily="50" charset="-128"/>
                <a:ea typeface="Meiryo UI" panose="020B0604030504040204" pitchFamily="50" charset="-128"/>
              </a:rPr>
              <a:t>・運用コストの削減効果は、</a:t>
            </a:r>
            <a:r>
              <a:rPr lang="ja-JP" altLang="en-US" sz="1200" spc="-80" dirty="0" smtClean="0">
                <a:latin typeface="Meiryo UI" panose="020B0604030504040204" pitchFamily="50" charset="-128"/>
                <a:ea typeface="Meiryo UI" panose="020B0604030504040204" pitchFamily="50" charset="-128"/>
              </a:rPr>
              <a:t>複数の自治体によりハード及びソフトを共同利用することで</a:t>
            </a:r>
            <a:endParaRPr lang="en-US" altLang="ja-JP" sz="1200" spc="-80" dirty="0" smtClean="0">
              <a:latin typeface="Meiryo UI" panose="020B0604030504040204" pitchFamily="50" charset="-128"/>
              <a:ea typeface="Meiryo UI" panose="020B0604030504040204" pitchFamily="50" charset="-128"/>
            </a:endParaRPr>
          </a:p>
          <a:p>
            <a:pPr>
              <a:spcBef>
                <a:spcPts val="0"/>
              </a:spcBef>
              <a:spcAft>
                <a:spcPts val="0"/>
              </a:spcAft>
              <a:buNone/>
            </a:pPr>
            <a:r>
              <a:rPr lang="en-US" altLang="ja-JP" sz="1200" spc="-80" dirty="0">
                <a:latin typeface="Meiryo UI" panose="020B0604030504040204" pitchFamily="50" charset="-128"/>
                <a:ea typeface="Meiryo UI" panose="020B0604030504040204" pitchFamily="50" charset="-128"/>
              </a:rPr>
              <a:t> </a:t>
            </a:r>
            <a:r>
              <a:rPr lang="en-US" altLang="ja-JP" sz="1200" spc="-80" dirty="0" smtClean="0">
                <a:latin typeface="Meiryo UI" panose="020B0604030504040204" pitchFamily="50" charset="-128"/>
                <a:ea typeface="Meiryo UI" panose="020B0604030504040204" pitchFamily="50" charset="-128"/>
              </a:rPr>
              <a:t> </a:t>
            </a:r>
            <a:r>
              <a:rPr lang="ja-JP" altLang="en-US" sz="1200" spc="-80" dirty="0" smtClean="0">
                <a:latin typeface="Meiryo UI" panose="020B0604030504040204" pitchFamily="50" charset="-128"/>
                <a:ea typeface="Meiryo UI" panose="020B0604030504040204" pitchFamily="50" charset="-128"/>
              </a:rPr>
              <a:t>「割り勘効果」が働くことによるもの</a:t>
            </a:r>
            <a:endParaRPr lang="en-US" altLang="ja-JP" sz="1200" spc="-80" dirty="0" smtClean="0">
              <a:latin typeface="Meiryo UI" panose="020B0604030504040204" pitchFamily="50" charset="-128"/>
              <a:ea typeface="Meiryo UI" panose="020B0604030504040204" pitchFamily="50" charset="-128"/>
            </a:endParaRPr>
          </a:p>
          <a:p>
            <a:pPr>
              <a:lnSpc>
                <a:spcPts val="1100"/>
              </a:lnSpc>
              <a:spcBef>
                <a:spcPts val="600"/>
              </a:spcBef>
              <a:spcAft>
                <a:spcPts val="600"/>
              </a:spcAft>
              <a:buNone/>
            </a:pPr>
            <a:r>
              <a:rPr lang="ja-JP" altLang="en-US" sz="1200" dirty="0" smtClean="0">
                <a:latin typeface="Meiryo UI" panose="020B0604030504040204" pitchFamily="50" charset="-128"/>
                <a:ea typeface="Meiryo UI" panose="020B0604030504040204" pitchFamily="50" charset="-128"/>
              </a:rPr>
              <a:t>・ただし、全国でも、</a:t>
            </a:r>
            <a:r>
              <a:rPr lang="en-US" altLang="ja-JP" sz="1200" dirty="0">
                <a:latin typeface="Meiryo UI" panose="020B0604030504040204" pitchFamily="50" charset="-128"/>
                <a:ea typeface="Meiryo UI" panose="020B0604030504040204" pitchFamily="50" charset="-128"/>
              </a:rPr>
              <a:t>60</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70</a:t>
            </a:r>
            <a:r>
              <a:rPr lang="ja-JP" altLang="en-US" sz="1200" dirty="0" smtClean="0">
                <a:latin typeface="Meiryo UI" panose="020B0604030504040204" pitchFamily="50" charset="-128"/>
                <a:ea typeface="Meiryo UI" panose="020B0604030504040204" pitchFamily="50" charset="-128"/>
              </a:rPr>
              <a:t>万人の規模（特別区素案の特別区）での実例はない</a:t>
            </a:r>
            <a:endParaRPr lang="en-US" altLang="ja-JP" sz="1200" dirty="0">
              <a:latin typeface="Meiryo UI" panose="020B0604030504040204" pitchFamily="50" charset="-128"/>
              <a:ea typeface="Meiryo UI" panose="020B0604030504040204" pitchFamily="50" charset="-128"/>
            </a:endParaRPr>
          </a:p>
        </p:txBody>
      </p:sp>
      <p:sp>
        <p:nvSpPr>
          <p:cNvPr id="45" name="Text Box 95"/>
          <p:cNvSpPr txBox="1">
            <a:spLocks noChangeArrowheads="1"/>
          </p:cNvSpPr>
          <p:nvPr/>
        </p:nvSpPr>
        <p:spPr bwMode="auto">
          <a:xfrm>
            <a:off x="5961112" y="3212824"/>
            <a:ext cx="3816424" cy="732936"/>
          </a:xfrm>
          <a:prstGeom prst="rect">
            <a:avLst/>
          </a:prstGeom>
          <a:noFill/>
          <a:ln w="34925" cmpd="sng">
            <a:noFill/>
            <a:prstDash val="solid"/>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ts val="0"/>
              </a:spcBef>
              <a:spcAft>
                <a:spcPts val="0"/>
              </a:spcAft>
              <a:buNone/>
            </a:pPr>
            <a:r>
              <a:rPr lang="en-US" altLang="ja-JP" sz="1100" b="1"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特別区素案の場合　</a:t>
            </a:r>
            <a:endParaRPr lang="en-US" altLang="ja-JP" sz="1100" b="1" dirty="0" smtClean="0">
              <a:latin typeface="Meiryo UI" panose="020B0604030504040204" pitchFamily="50" charset="-128"/>
              <a:ea typeface="Meiryo UI" panose="020B0604030504040204" pitchFamily="50" charset="-128"/>
            </a:endParaRPr>
          </a:p>
          <a:p>
            <a:pPr>
              <a:spcBef>
                <a:spcPts val="0"/>
              </a:spcBef>
              <a:spcAft>
                <a:spcPts val="0"/>
              </a:spcAft>
              <a:buNone/>
            </a:pPr>
            <a:r>
              <a:rPr lang="ja-JP" altLang="en-US" sz="1100" b="1" dirty="0" smtClean="0">
                <a:latin typeface="Meiryo UI" panose="020B0604030504040204" pitchFamily="50" charset="-128"/>
                <a:ea typeface="Meiryo UI" panose="020B0604030504040204" pitchFamily="50" charset="-128"/>
              </a:rPr>
              <a:t>   </a:t>
            </a:r>
            <a:r>
              <a:rPr lang="ja-JP" altLang="en-US" sz="1050" spc="-40" dirty="0" smtClean="0">
                <a:latin typeface="Meiryo UI" panose="020B0604030504040204" pitchFamily="50" charset="-128"/>
                <a:ea typeface="Meiryo UI" panose="020B0604030504040204" pitchFamily="50" charset="-128"/>
              </a:rPr>
              <a:t>特別区が、共同で現行システムの機能を継続活用することとしており、</a:t>
            </a:r>
            <a:endParaRPr lang="en-US" altLang="ja-JP" sz="1050" spc="-40" dirty="0" smtClean="0">
              <a:latin typeface="Meiryo UI" panose="020B0604030504040204" pitchFamily="50" charset="-128"/>
              <a:ea typeface="Meiryo UI" panose="020B0604030504040204" pitchFamily="50" charset="-128"/>
            </a:endParaRPr>
          </a:p>
          <a:p>
            <a:pPr>
              <a:spcBef>
                <a:spcPts val="0"/>
              </a:spcBef>
              <a:spcAft>
                <a:spcPts val="0"/>
              </a:spcAft>
              <a:buNone/>
            </a:pPr>
            <a:r>
              <a:rPr lang="ja-JP" altLang="en-US" sz="1050" spc="-40" dirty="0" smtClean="0">
                <a:latin typeface="Meiryo UI" panose="020B0604030504040204" pitchFamily="50" charset="-128"/>
                <a:ea typeface="Meiryo UI" panose="020B0604030504040204" pitchFamily="50" charset="-128"/>
              </a:rPr>
              <a:t>   コスト削減の考え方において、自治体クラウドと整合 </a:t>
            </a:r>
            <a:endParaRPr lang="en-US" altLang="ja-JP" sz="1050" spc="-40" dirty="0">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5169024" y="1140608"/>
            <a:ext cx="1584176" cy="276999"/>
          </a:xfrm>
          <a:prstGeom prst="rect">
            <a:avLst/>
          </a:prstGeom>
          <a:noFill/>
        </p:spPr>
        <p:txBody>
          <a:bodyPr wrap="square" rtlCol="0">
            <a:spAutoFit/>
          </a:bodyPr>
          <a:lstStyle/>
          <a:p>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イメージ図</a:t>
            </a:r>
            <a:r>
              <a:rPr kumimoji="1" lang="en-US" altLang="ja-JP" sz="1200" b="1" dirty="0" smtClean="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p:txBody>
      </p:sp>
      <p:sp>
        <p:nvSpPr>
          <p:cNvPr id="38" name="Text Box 95"/>
          <p:cNvSpPr txBox="1">
            <a:spLocks noChangeArrowheads="1"/>
          </p:cNvSpPr>
          <p:nvPr/>
        </p:nvSpPr>
        <p:spPr bwMode="auto">
          <a:xfrm>
            <a:off x="-23476" y="192248"/>
            <a:ext cx="5308836" cy="395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Aft>
                <a:spcPts val="600"/>
              </a:spcAft>
              <a:buNone/>
            </a:pPr>
            <a:r>
              <a:rPr lang="ja-JP" altLang="en-US" sz="1600" b="1" dirty="0" smtClean="0">
                <a:latin typeface="Meiryo UI" panose="020B0604030504040204" pitchFamily="50" charset="-128"/>
                <a:ea typeface="Meiryo UI" panose="020B0604030504040204" pitchFamily="50" charset="-128"/>
              </a:rPr>
              <a:t>（３）自治体クラウドについて</a:t>
            </a:r>
            <a:endParaRPr lang="en-US" altLang="ja-JP" sz="1600" b="1" dirty="0">
              <a:latin typeface="Meiryo UI" panose="020B0604030504040204" pitchFamily="50" charset="-128"/>
              <a:ea typeface="Meiryo UI" panose="020B0604030504040204" pitchFamily="50" charset="-128"/>
            </a:endParaRPr>
          </a:p>
        </p:txBody>
      </p:sp>
      <p:sp>
        <p:nvSpPr>
          <p:cNvPr id="2" name="屈折矢印 1"/>
          <p:cNvSpPr/>
          <p:nvPr/>
        </p:nvSpPr>
        <p:spPr>
          <a:xfrm rot="5400000">
            <a:off x="62217" y="3207348"/>
            <a:ext cx="459581" cy="366857"/>
          </a:xfrm>
          <a:prstGeom prst="bentUpArrow">
            <a:avLst>
              <a:gd name="adj1" fmla="val 25000"/>
              <a:gd name="adj2" fmla="val 25000"/>
              <a:gd name="adj3" fmla="val 3469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Text Box 95"/>
          <p:cNvSpPr txBox="1">
            <a:spLocks noChangeArrowheads="1"/>
          </p:cNvSpPr>
          <p:nvPr/>
        </p:nvSpPr>
        <p:spPr bwMode="auto">
          <a:xfrm>
            <a:off x="-13295" y="4046397"/>
            <a:ext cx="5308836" cy="395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Aft>
                <a:spcPts val="600"/>
              </a:spcAft>
              <a:buNone/>
            </a:pPr>
            <a:r>
              <a:rPr lang="ja-JP" altLang="en-US" sz="1600" b="1"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４</a:t>
            </a:r>
            <a:r>
              <a:rPr lang="ja-JP" altLang="en-US" sz="1600" b="1"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他自治体とのクラウド・共同利用</a:t>
            </a:r>
            <a:endParaRPr lang="en-US" altLang="ja-JP" sz="1600" b="1" dirty="0">
              <a:latin typeface="Meiryo UI" panose="020B0604030504040204" pitchFamily="50" charset="-128"/>
              <a:ea typeface="Meiryo UI" panose="020B0604030504040204" pitchFamily="50" charset="-128"/>
            </a:endParaRPr>
          </a:p>
        </p:txBody>
      </p:sp>
      <p:sp>
        <p:nvSpPr>
          <p:cNvPr id="40" name="正方形/長方形 39"/>
          <p:cNvSpPr/>
          <p:nvPr/>
        </p:nvSpPr>
        <p:spPr>
          <a:xfrm>
            <a:off x="108580" y="4396833"/>
            <a:ext cx="9668956" cy="2286765"/>
          </a:xfrm>
          <a:prstGeom prst="rect">
            <a:avLst/>
          </a:prstGeom>
          <a:solidFill>
            <a:schemeClr val="accent6">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504000" tIns="180000" rIns="72000" bIns="108000" anchor="t" anchorCtr="0"/>
          <a:lstStyle/>
          <a:p>
            <a:pPr indent="-457200">
              <a:spcBef>
                <a:spcPts val="900"/>
              </a:spcBef>
            </a:pPr>
            <a:r>
              <a:rPr lang="ja-JP" altLang="en-US" sz="1400" dirty="0" smtClean="0">
                <a:solidFill>
                  <a:schemeClr val="tx1"/>
                </a:solidFill>
                <a:latin typeface="Meiryo UI" panose="020B0604030504040204" pitchFamily="50" charset="-128"/>
                <a:ea typeface="Meiryo UI" panose="020B0604030504040204" pitchFamily="50" charset="-128"/>
              </a:rPr>
              <a:t>① 特別区への円滑な事務移行が重要となるため、住民</a:t>
            </a:r>
            <a:r>
              <a:rPr lang="ja-JP" altLang="en-US" sz="1400" dirty="0">
                <a:solidFill>
                  <a:schemeClr val="tx1"/>
                </a:solidFill>
                <a:latin typeface="Meiryo UI" panose="020B0604030504040204" pitchFamily="50" charset="-128"/>
                <a:ea typeface="Meiryo UI" panose="020B0604030504040204" pitchFamily="50" charset="-128"/>
              </a:rPr>
              <a:t>サービスに支障を来たさない</a:t>
            </a:r>
            <a:r>
              <a:rPr lang="ja-JP" altLang="en-US" sz="1400" dirty="0" smtClean="0">
                <a:solidFill>
                  <a:schemeClr val="tx1"/>
                </a:solidFill>
                <a:latin typeface="Meiryo UI" panose="020B0604030504040204" pitchFamily="50" charset="-128"/>
                <a:ea typeface="Meiryo UI" panose="020B0604030504040204" pitchFamily="50" charset="-128"/>
              </a:rPr>
              <a:t>よう、</a:t>
            </a:r>
            <a:r>
              <a:rPr lang="ja-JP" altLang="en-US" sz="1400" dirty="0">
                <a:solidFill>
                  <a:schemeClr val="tx1"/>
                </a:solidFill>
                <a:latin typeface="Meiryo UI" panose="020B0604030504040204" pitchFamily="50" charset="-128"/>
                <a:ea typeface="Meiryo UI" panose="020B0604030504040204" pitchFamily="50" charset="-128"/>
              </a:rPr>
              <a:t>現行システムの機能</a:t>
            </a:r>
            <a:r>
              <a:rPr lang="ja-JP" altLang="en-US" sz="1400" dirty="0" smtClean="0">
                <a:solidFill>
                  <a:schemeClr val="tx1"/>
                </a:solidFill>
                <a:latin typeface="Meiryo UI" panose="020B0604030504040204" pitchFamily="50" charset="-128"/>
                <a:ea typeface="Meiryo UI" panose="020B0604030504040204" pitchFamily="50" charset="-128"/>
              </a:rPr>
              <a:t>を</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spcBef>
                <a:spcPts val="0"/>
              </a:spcBef>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継続</a:t>
            </a:r>
            <a:r>
              <a:rPr lang="ja-JP" altLang="en-US" sz="1400" dirty="0">
                <a:solidFill>
                  <a:schemeClr val="tx1"/>
                </a:solidFill>
                <a:latin typeface="Meiryo UI" panose="020B0604030504040204" pitchFamily="50" charset="-128"/>
                <a:ea typeface="Meiryo UI" panose="020B0604030504040204" pitchFamily="50" charset="-128"/>
              </a:rPr>
              <a:t>して活用すること</a:t>
            </a:r>
            <a:r>
              <a:rPr lang="ja-JP" altLang="en-US" sz="1400" dirty="0" smtClean="0">
                <a:solidFill>
                  <a:schemeClr val="tx1"/>
                </a:solidFill>
                <a:latin typeface="Meiryo UI" panose="020B0604030504040204" pitchFamily="50" charset="-128"/>
                <a:ea typeface="Meiryo UI" panose="020B0604030504040204" pitchFamily="50" charset="-128"/>
              </a:rPr>
              <a:t>が最適である（</a:t>
            </a:r>
            <a:r>
              <a:rPr lang="ja-JP" altLang="en-US" sz="1400" dirty="0">
                <a:solidFill>
                  <a:schemeClr val="tx1"/>
                </a:solidFill>
                <a:latin typeface="Meiryo UI" panose="020B0604030504040204" pitchFamily="50" charset="-128"/>
                <a:ea typeface="Meiryo UI" panose="020B0604030504040204" pitchFamily="50" charset="-128"/>
              </a:rPr>
              <a:t>特別区設置に伴う最小限の改修のみを実施）</a:t>
            </a:r>
          </a:p>
          <a:p>
            <a:pPr indent="-457200">
              <a:spcBef>
                <a:spcPts val="600"/>
              </a:spcBef>
            </a:pPr>
            <a:r>
              <a:rPr lang="ja-JP" altLang="en-US" sz="1400" dirty="0">
                <a:solidFill>
                  <a:schemeClr val="tx1"/>
                </a:solidFill>
                <a:latin typeface="Meiryo UI" panose="020B0604030504040204" pitchFamily="50" charset="-128"/>
                <a:ea typeface="Meiryo UI" panose="020B0604030504040204" pitchFamily="50" charset="-128"/>
              </a:rPr>
              <a:t>② 現時点において、大規模自治体での膨大な事務処理に対応可能な共同利用できる基幹系システムはない</a:t>
            </a:r>
            <a:endParaRPr lang="en-US" altLang="ja-JP" sz="1400" dirty="0">
              <a:solidFill>
                <a:schemeClr val="tx1"/>
              </a:solidFill>
              <a:latin typeface="Meiryo UI" panose="020B0604030504040204" pitchFamily="50" charset="-128"/>
              <a:ea typeface="Meiryo UI" panose="020B0604030504040204" pitchFamily="50" charset="-128"/>
            </a:endParaRPr>
          </a:p>
          <a:p>
            <a:pPr indent="-457200">
              <a:spcBef>
                <a:spcPts val="1200"/>
              </a:spcBef>
            </a:pP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spcBef>
                <a:spcPts val="1200"/>
              </a:spcBef>
            </a:pPr>
            <a:endParaRPr lang="en-US" altLang="ja-JP" sz="1400" dirty="0">
              <a:solidFill>
                <a:schemeClr val="tx1"/>
              </a:solidFill>
              <a:latin typeface="Meiryo UI" panose="020B0604030504040204" pitchFamily="50" charset="-128"/>
              <a:ea typeface="Meiryo UI" panose="020B0604030504040204" pitchFamily="50" charset="-128"/>
            </a:endParaRPr>
          </a:p>
          <a:p>
            <a:pPr indent="-457200">
              <a:spcBef>
                <a:spcPts val="1200"/>
              </a:spcBef>
            </a:pP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42" name="二等辺三角形 41"/>
          <p:cNvSpPr/>
          <p:nvPr/>
        </p:nvSpPr>
        <p:spPr>
          <a:xfrm rot="10800000">
            <a:off x="3836877" y="5398773"/>
            <a:ext cx="2232248" cy="275421"/>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1184894" y="5750826"/>
            <a:ext cx="7536213" cy="86094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tIns="108000" rIns="72000" bIns="72000" anchor="t" anchorCtr="0"/>
          <a:lstStyle/>
          <a:p>
            <a:pPr indent="-457200">
              <a:spcBef>
                <a:spcPts val="1200"/>
              </a:spcBef>
            </a:pPr>
            <a:r>
              <a:rPr lang="ja-JP" altLang="en-US" sz="1400" dirty="0" smtClean="0">
                <a:solidFill>
                  <a:schemeClr val="tx1"/>
                </a:solidFill>
                <a:latin typeface="Meiryo UI" panose="020B0604030504040204" pitchFamily="50" charset="-128"/>
                <a:ea typeface="Meiryo UI" panose="020B0604030504040204" pitchFamily="50" charset="-128"/>
              </a:rPr>
              <a:t>◆他自治体（政令市・中核市等）とのクラウド・共同利用について、</a:t>
            </a:r>
            <a:r>
              <a:rPr lang="ja-JP" altLang="en-US" sz="1400" b="1" u="sng" dirty="0" smtClean="0">
                <a:solidFill>
                  <a:schemeClr val="tx1"/>
                </a:solidFill>
                <a:latin typeface="Meiryo UI" panose="020B0604030504040204" pitchFamily="50" charset="-128"/>
                <a:ea typeface="Meiryo UI" panose="020B0604030504040204" pitchFamily="50" charset="-128"/>
              </a:rPr>
              <a:t>特別区設置時の導入は困難</a:t>
            </a:r>
            <a:endParaRPr lang="en-US" altLang="ja-JP" sz="1400" b="1" u="sng" dirty="0" smtClean="0">
              <a:solidFill>
                <a:schemeClr val="tx1"/>
              </a:solidFill>
              <a:latin typeface="Meiryo UI" panose="020B0604030504040204" pitchFamily="50" charset="-128"/>
              <a:ea typeface="Meiryo UI" panose="020B0604030504040204" pitchFamily="50" charset="-128"/>
            </a:endParaRPr>
          </a:p>
          <a:p>
            <a:pPr indent="-457200">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他</a:t>
            </a:r>
            <a:r>
              <a:rPr lang="ja-JP" altLang="en-US" sz="1400" dirty="0">
                <a:solidFill>
                  <a:schemeClr val="tx1"/>
                </a:solidFill>
                <a:latin typeface="Meiryo UI" panose="020B0604030504040204" pitchFamily="50" charset="-128"/>
                <a:ea typeface="Meiryo UI" panose="020B0604030504040204" pitchFamily="50" charset="-128"/>
              </a:rPr>
              <a:t>自治体と</a:t>
            </a:r>
            <a:r>
              <a:rPr lang="ja-JP" altLang="en-US" sz="1400" dirty="0" smtClean="0">
                <a:solidFill>
                  <a:schemeClr val="tx1"/>
                </a:solidFill>
                <a:latin typeface="Meiryo UI" panose="020B0604030504040204" pitchFamily="50" charset="-128"/>
                <a:ea typeface="Meiryo UI" panose="020B0604030504040204" pitchFamily="50" charset="-128"/>
              </a:rPr>
              <a:t>の共同利用等、より</a:t>
            </a:r>
            <a:r>
              <a:rPr lang="ja-JP" altLang="en-US" sz="1400" dirty="0">
                <a:solidFill>
                  <a:schemeClr val="tx1"/>
                </a:solidFill>
                <a:latin typeface="Meiryo UI" panose="020B0604030504040204" pitchFamily="50" charset="-128"/>
                <a:ea typeface="Meiryo UI" panose="020B0604030504040204" pitchFamily="50" charset="-128"/>
              </a:rPr>
              <a:t>効率的なシステム構築に</a:t>
            </a:r>
            <a:r>
              <a:rPr lang="ja-JP" altLang="en-US" sz="1400" dirty="0" smtClean="0">
                <a:solidFill>
                  <a:schemeClr val="tx1"/>
                </a:solidFill>
                <a:latin typeface="Meiryo UI" panose="020B0604030504040204" pitchFamily="50" charset="-128"/>
                <a:ea typeface="Meiryo UI" panose="020B0604030504040204" pitchFamily="50" charset="-128"/>
              </a:rPr>
              <a:t>ついては、特別区設置後に、業務</a:t>
            </a:r>
            <a:r>
              <a:rPr lang="ja-JP" altLang="en-US" sz="1400" dirty="0">
                <a:solidFill>
                  <a:schemeClr val="tx1"/>
                </a:solidFill>
                <a:latin typeface="Meiryo UI" panose="020B0604030504040204" pitchFamily="50" charset="-128"/>
                <a:ea typeface="Meiryo UI" panose="020B0604030504040204" pitchFamily="50" charset="-128"/>
              </a:rPr>
              <a:t>の継続性</a:t>
            </a:r>
            <a:r>
              <a:rPr lang="ja-JP" altLang="en-US" sz="1400" dirty="0" smtClean="0">
                <a:solidFill>
                  <a:schemeClr val="tx1"/>
                </a:solidFill>
                <a:latin typeface="Meiryo UI" panose="020B0604030504040204" pitchFamily="50" charset="-128"/>
                <a:ea typeface="Meiryo UI" panose="020B0604030504040204" pitchFamily="50" charset="-128"/>
              </a:rPr>
              <a:t>や</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spcBef>
                <a:spcPts val="0"/>
              </a:spcBef>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共同</a:t>
            </a:r>
            <a:r>
              <a:rPr lang="ja-JP" altLang="en-US" sz="1400" dirty="0">
                <a:solidFill>
                  <a:schemeClr val="tx1"/>
                </a:solidFill>
                <a:latin typeface="Meiryo UI" panose="020B0604030504040204" pitchFamily="50" charset="-128"/>
                <a:ea typeface="Meiryo UI" panose="020B0604030504040204" pitchFamily="50" charset="-128"/>
              </a:rPr>
              <a:t>利用できる技術</a:t>
            </a:r>
            <a:r>
              <a:rPr lang="ja-JP" altLang="en-US" sz="1400" dirty="0" smtClean="0">
                <a:solidFill>
                  <a:schemeClr val="tx1"/>
                </a:solidFill>
                <a:latin typeface="Meiryo UI" panose="020B0604030504040204" pitchFamily="50" charset="-128"/>
                <a:ea typeface="Meiryo UI" panose="020B0604030504040204" pitchFamily="50" charset="-128"/>
              </a:rPr>
              <a:t>の進展</a:t>
            </a:r>
            <a:r>
              <a:rPr lang="ja-JP" altLang="en-US" sz="1400" dirty="0">
                <a:solidFill>
                  <a:schemeClr val="tx1"/>
                </a:solidFill>
                <a:latin typeface="Meiryo UI" panose="020B0604030504040204" pitchFamily="50" charset="-128"/>
                <a:ea typeface="Meiryo UI" panose="020B0604030504040204" pitchFamily="50" charset="-128"/>
              </a:rPr>
              <a:t>などを勘案</a:t>
            </a:r>
            <a:r>
              <a:rPr lang="ja-JP" altLang="en-US" sz="1400" dirty="0" smtClean="0">
                <a:solidFill>
                  <a:schemeClr val="tx1"/>
                </a:solidFill>
                <a:latin typeface="Meiryo UI" panose="020B0604030504040204" pitchFamily="50" charset="-128"/>
                <a:ea typeface="Meiryo UI" panose="020B0604030504040204" pitchFamily="50" charset="-128"/>
              </a:rPr>
              <a:t>し、特別区長が判断すること</a:t>
            </a:r>
            <a:r>
              <a:rPr lang="ja-JP" altLang="en-US" sz="1400" dirty="0">
                <a:solidFill>
                  <a:schemeClr val="tx1"/>
                </a:solidFill>
                <a:latin typeface="Meiryo UI" panose="020B0604030504040204" pitchFamily="50" charset="-128"/>
                <a:ea typeface="Meiryo UI" panose="020B0604030504040204" pitchFamily="50" charset="-128"/>
              </a:rPr>
              <a:t>が適切</a:t>
            </a:r>
          </a:p>
          <a:p>
            <a:pPr indent="-457200">
              <a:spcBef>
                <a:spcPts val="1200"/>
              </a:spcBef>
            </a:pP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12"/>
          <p:cNvSpPr>
            <a:spLocks noChangeArrowheads="1"/>
          </p:cNvSpPr>
          <p:nvPr/>
        </p:nvSpPr>
        <p:spPr bwMode="auto">
          <a:xfrm>
            <a:off x="8885222" y="6538209"/>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a:solidFill>
                  <a:srgbClr val="000000"/>
                </a:solidFill>
                <a:latin typeface="ＭＳ Ｐゴシック" panose="020B0600070205080204" pitchFamily="50" charset="-128"/>
                <a:ea typeface="Meiryo UI" panose="020B0604030504040204" pitchFamily="50" charset="-128"/>
              </a:rPr>
              <a:t>２</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1809118231"/>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D1AAC932-8B14-4718-AF41-EDBB96D8D5B6}"/>
</file>

<file path=customXml/itemProps2.xml><?xml version="1.0" encoding="utf-8"?>
<ds:datastoreItem xmlns:ds="http://schemas.openxmlformats.org/officeDocument/2006/customXml" ds:itemID="{452BBD33-0166-4114-A51A-1621DCB63708}"/>
</file>

<file path=customXml/itemProps3.xml><?xml version="1.0" encoding="utf-8"?>
<ds:datastoreItem xmlns:ds="http://schemas.openxmlformats.org/officeDocument/2006/customXml" ds:itemID="{D88A74EB-112C-4C6A-B9BD-4723A8CCDAEB}"/>
</file>

<file path=docProps/app.xml><?xml version="1.0" encoding="utf-8"?>
<Properties xmlns="http://schemas.openxmlformats.org/officeDocument/2006/extended-properties" xmlns:vt="http://schemas.openxmlformats.org/officeDocument/2006/docPropsVTypes">
  <TotalTime>0</TotalTime>
  <Words>388</Words>
  <PresentationFormat>A4 210 x 297 mm</PresentationFormat>
  <Paragraphs>96</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ＭＳ Ｐゴシック</vt:lpstr>
      <vt:lpstr>游ゴシック</vt:lpstr>
      <vt:lpstr>Arial</vt:lpstr>
      <vt:lpstr>Calibri</vt:lpstr>
      <vt:lpstr>Times New Roman</vt:lpstr>
      <vt:lpstr>1_Office テーマ</vt:lpstr>
      <vt:lpstr>論点ペーパー附属資料Ｃ　～システム経費の検証～</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modified xsi:type="dcterms:W3CDTF">2019-10-21T01:36:23Z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