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harts/chart24.xml" ContentType="application/vnd.openxmlformats-officedocument.drawingml.chart+xml"/>
  <Override PartName="/ppt/theme/theme2.xml" ContentType="application/vnd.openxmlformats-officedocument.theme+xml"/>
  <Override PartName="/ppt/charts/chart8.xml" ContentType="application/vnd.openxmlformats-officedocument.drawingml.chart+xml"/>
  <Override PartName="/ppt/charts/colors1.xml" ContentType="application/vnd.ms-office.chartcolorstyle+xml"/>
  <Override PartName="/ppt/charts/style1.xml" ContentType="application/vnd.ms-office.chartstyle+xml"/>
  <Override PartName="/ppt/charts/chart7.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2.xml" ContentType="application/vnd.openxmlformats-officedocument.drawingml.chart+xml"/>
  <Override PartName="/ppt/charts/chart11.xml" ContentType="application/vnd.openxmlformats-officedocument.drawingml.chart+xml"/>
  <Override PartName="/ppt/charts/colors2.xml" ContentType="application/vnd.ms-office.chartcolorstyle+xml"/>
  <Override PartName="/ppt/charts/style2.xml" ContentType="application/vnd.ms-office.chartstyle+xml"/>
  <Override PartName="/ppt/charts/chart6.xml" ContentType="application/vnd.openxmlformats-officedocument.drawingml.chart+xml"/>
  <Override PartName="/ppt/charts/chart1.xml" ContentType="application/vnd.openxmlformats-officedocument.drawingml.chart+xml"/>
  <Override PartName="/ppt/theme/theme3.xml" ContentType="application/vnd.openxmlformats-officedocument.theme+xml"/>
  <Override PartName="/ppt/charts/chart2.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charts/chart3.xml" ContentType="application/vnd.openxmlformats-officedocument.drawingml.chart+xml"/>
  <Override PartName="/ppt/theme/theme1.xml" ContentType="application/vnd.openxmlformats-officedocument.theme+xml"/>
  <Override PartName="/ppt/charts/chart13.xml" ContentType="application/vnd.openxmlformats-officedocument.drawingml.chart+xml"/>
  <Override PartName="/ppt/charts/chart23.xml" ContentType="application/vnd.openxmlformats-officedocument.drawingml.chart+xml"/>
  <Override PartName="/ppt/charts/colors3.xml" ContentType="application/vnd.ms-office.chartcolorstyle+xml"/>
  <Override PartName="/ppt/charts/style3.xml" ContentType="application/vnd.ms-office.chartstyle+xml"/>
  <Override PartName="/ppt/charts/chart22.xml" ContentType="application/vnd.openxmlformats-officedocument.drawingml.chart+xml"/>
  <Override PartName="/ppt/charts/chart25.xml" ContentType="application/vnd.openxmlformats-officedocument.drawingml.chart+xml"/>
  <Override PartName="/ppt/charts/colors4.xml" ContentType="application/vnd.ms-office.chartcolorstyle+xml"/>
  <Override PartName="/ppt/charts/style4.xml" ContentType="application/vnd.ms-office.chartstyle+xml"/>
  <Override PartName="/ppt/charts/chart26.xml" ContentType="application/vnd.openxmlformats-officedocument.drawingml.chart+xml"/>
  <Override PartName="/ppt/charts/chart21.xml" ContentType="application/vnd.openxmlformats-officedocument.drawingml.chart+xml"/>
  <Override PartName="/ppt/charts/chart16.xml" ContentType="application/vnd.openxmlformats-officedocument.drawingml.chart+xml"/>
  <Override PartName="/ppt/charts/chart15.xml" ContentType="application/vnd.openxmlformats-officedocument.drawingml.chart+xml"/>
  <Override PartName="/ppt/charts/chart14.xml" ContentType="application/vnd.openxmlformats-officedocument.drawingml.chart+xml"/>
  <Override PartName="/ppt/charts/chart20.xml" ContentType="application/vnd.openxmlformats-officedocument.drawingml.chart+xml"/>
  <Override PartName="/ppt/charts/chart19.xml" ContentType="application/vnd.openxmlformats-officedocument.drawingml.chart+xml"/>
  <Override PartName="/ppt/charts/chart18.xml" ContentType="application/vnd.openxmlformats-officedocument.drawingml.chart+xml"/>
  <Override PartName="/ppt/charts/chart17.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4"/>
  </p:notesMasterIdLst>
  <p:handoutMasterIdLst>
    <p:handoutMasterId r:id="rId25"/>
  </p:handoutMasterIdLst>
  <p:sldIdLst>
    <p:sldId id="683" r:id="rId2"/>
    <p:sldId id="679" r:id="rId3"/>
    <p:sldId id="639" r:id="rId4"/>
    <p:sldId id="569" r:id="rId5"/>
    <p:sldId id="589" r:id="rId6"/>
    <p:sldId id="606" r:id="rId7"/>
    <p:sldId id="631" r:id="rId8"/>
    <p:sldId id="590" r:id="rId9"/>
    <p:sldId id="666" r:id="rId10"/>
    <p:sldId id="667" r:id="rId11"/>
    <p:sldId id="668" r:id="rId12"/>
    <p:sldId id="669" r:id="rId13"/>
    <p:sldId id="665" r:id="rId14"/>
    <p:sldId id="608" r:id="rId15"/>
    <p:sldId id="681" r:id="rId16"/>
    <p:sldId id="605" r:id="rId17"/>
    <p:sldId id="675" r:id="rId18"/>
    <p:sldId id="671" r:id="rId19"/>
    <p:sldId id="672" r:id="rId20"/>
    <p:sldId id="673" r:id="rId21"/>
    <p:sldId id="674" r:id="rId22"/>
    <p:sldId id="682" r:id="rId23"/>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9FF99"/>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06" autoAdjust="0"/>
    <p:restoredTop sz="98188" autoAdjust="0"/>
  </p:normalViewPr>
  <p:slideViewPr>
    <p:cSldViewPr>
      <p:cViewPr varScale="1">
        <p:scale>
          <a:sx n="73" d="100"/>
          <a:sy n="73" d="100"/>
        </p:scale>
        <p:origin x="1362"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2.xml"/><Relationship Id="rId1" Type="http://schemas.microsoft.com/office/2011/relationships/chartStyle" Target="style2.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______10.xlsx"/><Relationship Id="rId1" Type="http://schemas.openxmlformats.org/officeDocument/2006/relationships/image" Target="../media/image4.png"/></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______11.xlsx"/><Relationship Id="rId1" Type="http://schemas.openxmlformats.org/officeDocument/2006/relationships/image" Target="../media/image5.jpeg"/></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______12.xlsx"/><Relationship Id="rId1" Type="http://schemas.openxmlformats.org/officeDocument/2006/relationships/image" Target="../media/image5.jpeg"/></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______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______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______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______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______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______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_____1.xlsx"/><Relationship Id="rId1" Type="http://schemas.openxmlformats.org/officeDocument/2006/relationships/image" Target="../media/image4.png"/></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______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______20.xlsx"/></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______21.xlsx"/><Relationship Id="rId2" Type="http://schemas.microsoft.com/office/2011/relationships/chartColorStyle" Target="colors3.xml"/><Relationship Id="rId1" Type="http://schemas.microsoft.com/office/2011/relationships/chartStyle" Target="style3.xml"/></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______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______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______24.xlsx"/></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______25.xlsx"/><Relationship Id="rId2" Type="http://schemas.microsoft.com/office/2011/relationships/chartColorStyle" Target="colors4.xml"/><Relationship Id="rId1" Type="http://schemas.microsoft.com/office/2011/relationships/chartStyle" Target="style4.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___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6.4660622920841196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此花</c:v>
                </c:pt>
                <c:pt idx="1">
                  <c:v>港</c:v>
                </c:pt>
                <c:pt idx="2">
                  <c:v>西淀川</c:v>
                </c:pt>
                <c:pt idx="3">
                  <c:v>東淀川</c:v>
                </c:pt>
              </c:strCache>
            </c:strRef>
          </c:cat>
          <c:val>
            <c:numRef>
              <c:f>Sheet1!$B$2:$B$5</c:f>
              <c:numCache>
                <c:formatCode>#,##0"㎡"</c:formatCode>
                <c:ptCount val="4"/>
                <c:pt idx="0">
                  <c:v>2268.6</c:v>
                </c:pt>
                <c:pt idx="1">
                  <c:v>2699.3</c:v>
                </c:pt>
                <c:pt idx="2">
                  <c:v>2740.4</c:v>
                </c:pt>
                <c:pt idx="3">
                  <c:v>4880.8</c:v>
                </c:pt>
              </c:numCache>
            </c:numRef>
          </c:val>
          <c:extLst>
            <c:ext xmlns:c16="http://schemas.microsoft.com/office/drawing/2014/chart" uri="{C3380CC4-5D6E-409C-BE32-E72D297353CC}">
              <c16:uniqueId val="{00000000-9389-4C2A-BF37-380D2D9CFD7C}"/>
            </c:ext>
          </c:extLst>
        </c:ser>
        <c:ser>
          <c:idx val="1"/>
          <c:order val="1"/>
          <c:tx>
            <c:strRef>
              <c:f>Sheet1!$C$1</c:f>
              <c:strCache>
                <c:ptCount val="1"/>
                <c:pt idx="0">
                  <c:v>出先</c:v>
                </c:pt>
              </c:strCache>
            </c:strRef>
          </c:tx>
          <c:spPr>
            <a:pattFill prst="dk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Sheet1!$A$2:$A$5</c:f>
              <c:strCache>
                <c:ptCount val="4"/>
                <c:pt idx="0">
                  <c:v>此花</c:v>
                </c:pt>
                <c:pt idx="1">
                  <c:v>港</c:v>
                </c:pt>
                <c:pt idx="2">
                  <c:v>西淀川</c:v>
                </c:pt>
                <c:pt idx="3">
                  <c:v>東淀川</c:v>
                </c:pt>
              </c:strCache>
            </c:strRef>
          </c:cat>
          <c:val>
            <c:numRef>
              <c:f>Sheet1!$C$2:$C$5</c:f>
              <c:numCache>
                <c:formatCode>#,##0"㎡"</c:formatCode>
                <c:ptCount val="4"/>
                <c:pt idx="0">
                  <c:v>1552.1</c:v>
                </c:pt>
                <c:pt idx="1">
                  <c:v>2609.4</c:v>
                </c:pt>
                <c:pt idx="2">
                  <c:v>3180.6</c:v>
                </c:pt>
                <c:pt idx="3">
                  <c:v>932</c:v>
                </c:pt>
              </c:numCache>
            </c:numRef>
          </c:val>
          <c:extLst>
            <c:ext xmlns:c16="http://schemas.microsoft.com/office/drawing/2014/chart" uri="{C3380CC4-5D6E-409C-BE32-E72D297353CC}">
              <c16:uniqueId val="{00000001-9389-4C2A-BF37-380D2D9CFD7C}"/>
            </c:ext>
          </c:extLst>
        </c:ser>
        <c:dLbls>
          <c:showLegendKey val="0"/>
          <c:showVal val="0"/>
          <c:showCatName val="0"/>
          <c:showSerName val="0"/>
          <c:showPercent val="0"/>
          <c:showBubbleSize val="0"/>
        </c:dLbls>
        <c:gapWidth val="70"/>
        <c:shape val="box"/>
        <c:axId val="370052632"/>
        <c:axId val="370055768"/>
        <c:axId val="0"/>
      </c:bar3DChart>
      <c:catAx>
        <c:axId val="370052632"/>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0055768"/>
        <c:crosses val="autoZero"/>
        <c:auto val="1"/>
        <c:lblAlgn val="ctr"/>
        <c:lblOffset val="100"/>
        <c:noMultiLvlLbl val="0"/>
      </c:catAx>
      <c:valAx>
        <c:axId val="370055768"/>
        <c:scaling>
          <c:orientation val="minMax"/>
          <c:max val="7000"/>
        </c:scaling>
        <c:delete val="1"/>
        <c:axPos val="l"/>
        <c:numFmt formatCode="#,##0&quot;㎡&quot;" sourceLinked="1"/>
        <c:majorTickMark val="out"/>
        <c:minorTickMark val="none"/>
        <c:tickLblPos val="nextTo"/>
        <c:crossAx val="370052632"/>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2608.3000000000002</c:v>
                </c:pt>
              </c:numCache>
            </c:numRef>
          </c:val>
          <c:extLst>
            <c:ext xmlns:c16="http://schemas.microsoft.com/office/drawing/2014/chart" uri="{C3380CC4-5D6E-409C-BE32-E72D297353CC}">
              <c16:uniqueId val="{00000000-4189-445D-AC52-FCDB313E076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4189-445D-AC52-FCDB313E076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1824</c:v>
                </c:pt>
              </c:numCache>
            </c:numRef>
          </c:val>
          <c:extLst>
            <c:ext xmlns:c16="http://schemas.microsoft.com/office/drawing/2014/chart" uri="{C3380CC4-5D6E-409C-BE32-E72D297353CC}">
              <c16:uniqueId val="{00000002-4189-445D-AC52-FCDB313E076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4189-445D-AC52-FCDB313E076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5"/>
              </a:solidFill>
            </a:ln>
            <a:effectLst/>
            <a:sp3d>
              <a:contourClr>
                <a:schemeClr val="accent5"/>
              </a:contourClr>
            </a:sp3d>
          </c:spPr>
          <c:invertIfNegative val="0"/>
          <c:dPt>
            <c:idx val="0"/>
            <c:invertIfNegative val="0"/>
            <c:bubble3D val="0"/>
            <c:spPr>
              <a:pattFill prst="ltVert">
                <a:fgClr>
                  <a:schemeClr val="accent5"/>
                </a:fgClr>
                <a:bgClr>
                  <a:schemeClr val="bg1"/>
                </a:bgClr>
              </a:pattFill>
              <a:ln>
                <a:solidFill>
                  <a:schemeClr val="accent2"/>
                </a:solidFill>
              </a:ln>
              <a:effectLst/>
              <a:sp3d>
                <a:contourClr>
                  <a:schemeClr val="accent2"/>
                </a:contourClr>
              </a:sp3d>
            </c:spPr>
            <c:extLst>
              <c:ext xmlns:c16="http://schemas.microsoft.com/office/drawing/2014/chart" uri="{C3380CC4-5D6E-409C-BE32-E72D297353CC}">
                <c16:uniqueId val="{00000005-4189-445D-AC52-FCDB313E0769}"/>
              </c:ext>
            </c:extLst>
          </c:dPt>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4189-445D-AC52-FCDB313E076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7-4189-445D-AC52-FCDB313E0769}"/>
            </c:ext>
          </c:extLst>
        </c:ser>
        <c:dLbls>
          <c:showLegendKey val="0"/>
          <c:showVal val="1"/>
          <c:showCatName val="0"/>
          <c:showSerName val="0"/>
          <c:showPercent val="0"/>
          <c:showBubbleSize val="0"/>
        </c:dLbls>
        <c:gapWidth val="150"/>
        <c:shape val="box"/>
        <c:axId val="369753192"/>
        <c:axId val="369757896"/>
        <c:axId val="0"/>
      </c:bar3DChart>
      <c:catAx>
        <c:axId val="369753192"/>
        <c:scaling>
          <c:orientation val="minMax"/>
        </c:scaling>
        <c:delete val="1"/>
        <c:axPos val="b"/>
        <c:numFmt formatCode="General" sourceLinked="1"/>
        <c:majorTickMark val="out"/>
        <c:minorTickMark val="none"/>
        <c:tickLblPos val="nextTo"/>
        <c:crossAx val="369757896"/>
        <c:crosses val="autoZero"/>
        <c:auto val="1"/>
        <c:lblAlgn val="ctr"/>
        <c:lblOffset val="100"/>
        <c:noMultiLvlLbl val="0"/>
      </c:catAx>
      <c:valAx>
        <c:axId val="369757896"/>
        <c:scaling>
          <c:orientation val="minMax"/>
        </c:scaling>
        <c:delete val="1"/>
        <c:axPos val="l"/>
        <c:numFmt formatCode="#,##0&quot;㎡&quot;" sourceLinked="1"/>
        <c:majorTickMark val="out"/>
        <c:minorTickMark val="none"/>
        <c:tickLblPos val="nextTo"/>
        <c:crossAx val="369753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46099290781E-2"/>
          <c:y val="0.1155526363643184"/>
          <c:w val="0.92730663986150663"/>
          <c:h val="0.81701356971399031"/>
        </c:manualLayout>
      </c:layout>
      <c:bar3DChart>
        <c:barDir val="col"/>
        <c:grouping val="stacked"/>
        <c:varyColors val="0"/>
        <c:ser>
          <c:idx val="0"/>
          <c:order val="0"/>
          <c:tx>
            <c:strRef>
              <c:f>Sheet1!$B$1</c:f>
              <c:strCache>
                <c:ptCount val="1"/>
                <c:pt idx="0">
                  <c:v>地域自治区</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Sheet1!$B$4</c:f>
              <c:numCache>
                <c:formatCode>#,##0"㎡"</c:formatCode>
                <c:ptCount val="1"/>
              </c:numCache>
            </c:numRef>
          </c:val>
          <c:extLst>
            <c:ext xmlns:c16="http://schemas.microsoft.com/office/drawing/2014/chart" uri="{C3380CC4-5D6E-409C-BE32-E72D297353CC}">
              <c16:uniqueId val="{00000000-9E2C-4AFE-B7D8-A00C70CDA499}"/>
            </c:ext>
          </c:extLst>
        </c:ser>
        <c:ser>
          <c:idx val="1"/>
          <c:order val="1"/>
          <c:tx>
            <c:strRef>
              <c:f>Sheet1!$C$1</c:f>
              <c:strCache>
                <c:ptCount val="1"/>
                <c:pt idx="0">
                  <c:v>出先</c:v>
                </c:pt>
              </c:strCache>
            </c:strRef>
          </c:tx>
          <c:spPr>
            <a:blipFill>
              <a:blip xmlns:r="http://schemas.openxmlformats.org/officeDocument/2006/relationships" r:embed="rId1"/>
              <a:stretch>
                <a:fillRect/>
              </a:stretch>
            </a:blipFill>
            <a:ln>
              <a:solidFill>
                <a:schemeClr val="accent2"/>
              </a:solidFill>
            </a:ln>
            <a:effectLst/>
            <a:sp3d>
              <a:contourClr>
                <a:schemeClr val="accent2"/>
              </a:contourClr>
            </a:sp3d>
          </c:spPr>
          <c:invertIfNegative val="0"/>
          <c:pictureOptions>
            <c:pictureFormat val="stack"/>
          </c:pictureOptions>
          <c:dPt>
            <c:idx val="0"/>
            <c:invertIfNegative val="0"/>
            <c:bubble3D val="0"/>
            <c:extLst>
              <c:ext xmlns:c16="http://schemas.microsoft.com/office/drawing/2014/chart" uri="{C3380CC4-5D6E-409C-BE32-E72D297353CC}">
                <c16:uniqueId val="{00000001-9E2C-4AFE-B7D8-A00C70CDA499}"/>
              </c:ext>
            </c:extLst>
          </c:dPt>
          <c:cat>
            <c:strRef>
              <c:f>Sheet1!$A$4</c:f>
              <c:strCache>
                <c:ptCount val="1"/>
                <c:pt idx="0">
                  <c:v>本庁舎別館（新設）</c:v>
                </c:pt>
              </c:strCache>
            </c:strRef>
          </c:cat>
          <c:val>
            <c:numRef>
              <c:f>Sheet1!$C$4</c:f>
              <c:numCache>
                <c:formatCode>#,##0"㎡"</c:formatCode>
                <c:ptCount val="1"/>
              </c:numCache>
            </c:numRef>
          </c:val>
          <c:extLst>
            <c:ext xmlns:c16="http://schemas.microsoft.com/office/drawing/2014/chart" uri="{C3380CC4-5D6E-409C-BE32-E72D297353CC}">
              <c16:uniqueId val="{00000002-9E2C-4AFE-B7D8-A00C70CDA49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3"/>
              </a:contourClr>
            </a:sp3d>
          </c:spPr>
          <c:invertIfNegative val="0"/>
          <c:cat>
            <c:strRef>
              <c:f>Sheet1!$A$4</c:f>
              <c:strCache>
                <c:ptCount val="1"/>
                <c:pt idx="0">
                  <c:v>本庁舎別館（新設）</c:v>
                </c:pt>
              </c:strCache>
            </c:strRef>
          </c:cat>
          <c:val>
            <c:numRef>
              <c:f>Sheet1!$D$4</c:f>
              <c:numCache>
                <c:formatCode>#,##0"㎡"</c:formatCode>
                <c:ptCount val="1"/>
                <c:pt idx="0">
                  <c:v>3160</c:v>
                </c:pt>
              </c:numCache>
            </c:numRef>
          </c:val>
          <c:extLst>
            <c:ext xmlns:c16="http://schemas.microsoft.com/office/drawing/2014/chart" uri="{C3380CC4-5D6E-409C-BE32-E72D297353CC}">
              <c16:uniqueId val="{00000003-9E2C-4AFE-B7D8-A00C70CDA49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Lbl>
              <c:idx val="0"/>
              <c:layout>
                <c:manualLayout>
                  <c:x val="-7.2882588636514504E-3"/>
                  <c:y val="-2.1573952061659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E2C-4AFE-B7D8-A00C70CDA499}"/>
                </c:ext>
              </c:extLst>
            </c:dLbl>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Sheet1!$E$4</c:f>
              <c:numCache>
                <c:formatCode>#,##0"㎡"</c:formatCode>
                <c:ptCount val="1"/>
              </c:numCache>
            </c:numRef>
          </c:val>
          <c:extLst>
            <c:ext xmlns:c16="http://schemas.microsoft.com/office/drawing/2014/chart" uri="{C3380CC4-5D6E-409C-BE32-E72D297353CC}">
              <c16:uniqueId val="{00000005-9E2C-4AFE-B7D8-A00C70CDA499}"/>
            </c:ext>
          </c:extLst>
        </c:ser>
        <c:ser>
          <c:idx val="4"/>
          <c:order val="4"/>
          <c:tx>
            <c:strRef>
              <c:f>Sheet1!$F$1</c:f>
              <c:strCache>
                <c:ptCount val="1"/>
                <c:pt idx="0">
                  <c:v>議会</c:v>
                </c:pt>
              </c:strCache>
            </c:strRef>
          </c:tx>
          <c:spPr>
            <a:pattFill prst="ltDnDiag">
              <a:fgClr>
                <a:schemeClr val="accent5"/>
              </a:fgClr>
              <a:bgClr>
                <a:schemeClr val="accent5">
                  <a:lumMod val="20000"/>
                  <a:lumOff val="80000"/>
                </a:schemeClr>
              </a:bgClr>
            </a:pattFill>
            <a:ln>
              <a:solidFill>
                <a:schemeClr val="accent5"/>
              </a:solidFill>
            </a:ln>
            <a:effectLst/>
            <a:sp3d>
              <a:contourClr>
                <a:schemeClr val="accent5"/>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Sheet1!$F$4</c:f>
              <c:numCache>
                <c:formatCode>#,##0"㎡"</c:formatCode>
                <c:ptCount val="1"/>
              </c:numCache>
            </c:numRef>
          </c:val>
          <c:extLst>
            <c:ext xmlns:c16="http://schemas.microsoft.com/office/drawing/2014/chart" uri="{C3380CC4-5D6E-409C-BE32-E72D297353CC}">
              <c16:uniqueId val="{00000006-9E2C-4AFE-B7D8-A00C70CDA499}"/>
            </c:ext>
          </c:extLst>
        </c:ser>
        <c:ser>
          <c:idx val="5"/>
          <c:order val="5"/>
          <c:tx>
            <c:strRef>
              <c:f>Sheet1!$G$1</c:f>
              <c:strCache>
                <c:ptCount val="1"/>
                <c:pt idx="0">
                  <c:v>区長</c:v>
                </c:pt>
              </c:strCache>
            </c:strRef>
          </c:tx>
          <c:spPr>
            <a:pattFill prst="ltDnDiag">
              <a:fgClr>
                <a:schemeClr val="accent6"/>
              </a:fgClr>
              <a:bgClr>
                <a:schemeClr val="accent6">
                  <a:lumMod val="20000"/>
                  <a:lumOff val="80000"/>
                </a:schemeClr>
              </a:bgClr>
            </a:pattFill>
            <a:ln>
              <a:solidFill>
                <a:schemeClr val="accent6"/>
              </a:solidFill>
            </a:ln>
            <a:effectLst/>
            <a:sp3d>
              <a:contourClr>
                <a:schemeClr val="accent6"/>
              </a:contourClr>
            </a:sp3d>
          </c:spPr>
          <c:invertIfNegative val="0"/>
          <c:cat>
            <c:strRef>
              <c:f>Sheet1!$A$4</c:f>
              <c:strCache>
                <c:ptCount val="1"/>
                <c:pt idx="0">
                  <c:v>本庁舎別館（新設）</c:v>
                </c:pt>
              </c:strCache>
            </c:strRef>
          </c:cat>
          <c:val>
            <c:numRef>
              <c:f>Sheet1!$G$4</c:f>
              <c:numCache>
                <c:formatCode>General</c:formatCode>
                <c:ptCount val="1"/>
              </c:numCache>
            </c:numRef>
          </c:val>
          <c:extLst>
            <c:ext xmlns:c16="http://schemas.microsoft.com/office/drawing/2014/chart" uri="{C3380CC4-5D6E-409C-BE32-E72D297353CC}">
              <c16:uniqueId val="{00000007-9E2C-4AFE-B7D8-A00C70CDA499}"/>
            </c:ext>
          </c:extLst>
        </c:ser>
        <c:dLbls>
          <c:showLegendKey val="0"/>
          <c:showVal val="0"/>
          <c:showCatName val="0"/>
          <c:showSerName val="0"/>
          <c:showPercent val="0"/>
          <c:showBubbleSize val="0"/>
        </c:dLbls>
        <c:gapWidth val="150"/>
        <c:shape val="box"/>
        <c:axId val="370053416"/>
        <c:axId val="370052240"/>
        <c:axId val="0"/>
      </c:bar3DChart>
      <c:catAx>
        <c:axId val="370053416"/>
        <c:scaling>
          <c:orientation val="minMax"/>
        </c:scaling>
        <c:delete val="1"/>
        <c:axPos val="b"/>
        <c:numFmt formatCode="General" sourceLinked="1"/>
        <c:majorTickMark val="out"/>
        <c:minorTickMark val="none"/>
        <c:tickLblPos val="nextTo"/>
        <c:crossAx val="370052240"/>
        <c:crosses val="autoZero"/>
        <c:auto val="1"/>
        <c:lblAlgn val="ctr"/>
        <c:lblOffset val="100"/>
        <c:noMultiLvlLbl val="0"/>
      </c:catAx>
      <c:valAx>
        <c:axId val="370052240"/>
        <c:scaling>
          <c:orientation val="minMax"/>
        </c:scaling>
        <c:delete val="1"/>
        <c:axPos val="l"/>
        <c:numFmt formatCode="#,##0&quot;㎡&quot;" sourceLinked="1"/>
        <c:majorTickMark val="out"/>
        <c:minorTickMark val="none"/>
        <c:tickLblPos val="nextTo"/>
        <c:crossAx val="370053416"/>
        <c:crosses val="autoZero"/>
        <c:crossBetween val="between"/>
      </c:valAx>
      <c:spPr>
        <a:noFill/>
        <a:ln w="25321">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5">
              <a:fgClr>
                <a:schemeClr val="tx2"/>
              </a:fgClr>
              <a:bgClr>
                <a:schemeClr val="bg1"/>
              </a:bgClr>
            </a:pattFill>
            <a:ln>
              <a:solidFill>
                <a:schemeClr val="accent2"/>
              </a:solidFill>
            </a:ln>
            <a:effectLst/>
            <a:sp3d>
              <a:contourClr>
                <a:schemeClr val="accent1"/>
              </a:contourClr>
            </a:sp3d>
          </c:spPr>
          <c:invertIfNegative val="0"/>
          <c:dPt>
            <c:idx val="0"/>
            <c:invertIfNegative val="0"/>
            <c:bubble3D val="0"/>
            <c:spPr>
              <a:blipFill>
                <a:blip xmlns:r="http://schemas.openxmlformats.org/officeDocument/2006/relationships" r:embed="rId1"/>
                <a:tile tx="0" ty="0" sx="100000" sy="100000" flip="none" algn="tl"/>
              </a:blipFill>
              <a:ln>
                <a:solidFill>
                  <a:schemeClr val="accent2"/>
                </a:solidFill>
              </a:ln>
              <a:effectLst/>
              <a:sp3d>
                <a:contourClr>
                  <a:schemeClr val="accent1"/>
                </a:contourClr>
              </a:sp3d>
            </c:spPr>
            <c:extLst>
              <c:ext xmlns:c16="http://schemas.microsoft.com/office/drawing/2014/chart" uri="{C3380CC4-5D6E-409C-BE32-E72D297353CC}">
                <c16:uniqueId val="{00000005-DD0D-4DB4-B1A4-883A6AE8F1A7}"/>
              </c:ext>
            </c:extLst>
          </c:dPt>
          <c:cat>
            <c:strRef>
              <c:f>Sheet1!$A$2</c:f>
              <c:strCache>
                <c:ptCount val="1"/>
                <c:pt idx="0">
                  <c:v>本庁舎</c:v>
                </c:pt>
              </c:strCache>
            </c:strRef>
          </c:cat>
          <c:val>
            <c:numRef>
              <c:f>Sheet1!$B$2</c:f>
              <c:numCache>
                <c:formatCode>General</c:formatCode>
                <c:ptCount val="1"/>
                <c:pt idx="0">
                  <c:v>15493</c:v>
                </c:pt>
              </c:numCache>
            </c:numRef>
          </c:val>
          <c:extLst>
            <c:ext xmlns:c16="http://schemas.microsoft.com/office/drawing/2014/chart" uri="{C3380CC4-5D6E-409C-BE32-E72D297353CC}">
              <c16:uniqueId val="{00000000-0100-4991-B1B8-3D8AB4FC8953}"/>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0100-4991-B1B8-3D8AB4FC8953}"/>
              </c:ext>
            </c:extLst>
          </c:dPt>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3-0100-4991-B1B8-3D8AB4FC8953}"/>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0100-4991-B1B8-3D8AB4FC8953}"/>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0100-4991-B1B8-3D8AB4FC8953}"/>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0100-4991-B1B8-3D8AB4FC8953}"/>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0100-4991-B1B8-3D8AB4FC8953}"/>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0100-4991-B1B8-3D8AB4FC8953}"/>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0100-4991-B1B8-3D8AB4FC8953}"/>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5">
              <a:fgClr>
                <a:schemeClr val="tx2"/>
              </a:fgClr>
              <a:bgClr>
                <a:schemeClr val="bg1"/>
              </a:bgClr>
            </a:patt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numCache>
            </c:numRef>
          </c:val>
          <c:extLst>
            <c:ext xmlns:c16="http://schemas.microsoft.com/office/drawing/2014/chart" uri="{C3380CC4-5D6E-409C-BE32-E72D297353CC}">
              <c16:uniqueId val="{00000000-7E89-46E4-B69D-82634C11CE20}"/>
            </c:ext>
          </c:extLst>
        </c:ser>
        <c:ser>
          <c:idx val="1"/>
          <c:order val="1"/>
          <c:tx>
            <c:strRef>
              <c:f>Sheet1!$C$1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7E89-46E4-B69D-82634C11CE20}"/>
              </c:ext>
            </c:extLst>
          </c:dPt>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2-7E89-46E4-B69D-82634C11CE20}"/>
            </c:ext>
          </c:extLst>
        </c:ser>
        <c:ser>
          <c:idx val="2"/>
          <c:order val="2"/>
          <c:tx>
            <c:strRef>
              <c:f>Sheet1!$D$1</c:f>
              <c:strCache>
                <c:ptCount val="1"/>
                <c:pt idx="0">
                  <c:v>出先</c:v>
                </c:pt>
              </c:strCache>
            </c:strRef>
          </c:tx>
          <c:spPr>
            <a:pattFill prst="pct25">
              <a:fgClr>
                <a:schemeClr val="accent1"/>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3-7E89-46E4-B69D-82634C11CE20}"/>
            </c:ext>
          </c:extLst>
        </c:ser>
        <c:ser>
          <c:idx val="3"/>
          <c:order val="3"/>
          <c:tx>
            <c:strRef>
              <c:f>Sheet1!$E$1</c:f>
              <c:strCache>
                <c:ptCount val="1"/>
                <c:pt idx="0">
                  <c:v>未使用2</c:v>
                </c:pt>
              </c:strCache>
            </c:strRef>
          </c:tx>
          <c:spPr>
            <a:pattFill prst="pct5">
              <a:fgClr>
                <a:schemeClr val="tx2"/>
              </a:fgClr>
              <a:bgClr>
                <a:schemeClr val="bg1"/>
              </a:bgClr>
            </a:pattFill>
            <a:ln>
              <a:solidFill>
                <a:schemeClr val="accent4"/>
              </a:solidFill>
            </a:ln>
            <a:effectLst/>
            <a:sp3d>
              <a:contourClr>
                <a:schemeClr val="accent4"/>
              </a:contourClr>
            </a:sp3d>
          </c:spPr>
          <c:invertIfNegative val="0"/>
          <c:dPt>
            <c:idx val="0"/>
            <c:invertIfNegative val="0"/>
            <c:bubble3D val="0"/>
            <c:spPr>
              <a:blipFill>
                <a:blip xmlns:r="http://schemas.openxmlformats.org/officeDocument/2006/relationships" r:embed="rId1"/>
                <a:tile tx="0" ty="0" sx="100000" sy="100000" flip="none" algn="tl"/>
              </a:blipFill>
              <a:ln>
                <a:solidFill>
                  <a:schemeClr val="accent4"/>
                </a:solidFill>
              </a:ln>
              <a:effectLst/>
              <a:sp3d>
                <a:contourClr>
                  <a:schemeClr val="accent4"/>
                </a:contourClr>
              </a:sp3d>
            </c:spPr>
            <c:extLst>
              <c:ext xmlns:c16="http://schemas.microsoft.com/office/drawing/2014/chart" uri="{C3380CC4-5D6E-409C-BE32-E72D297353CC}">
                <c16:uniqueId val="{00000004-7E89-46E4-B69D-82634C11CE20}"/>
              </c:ext>
            </c:extLst>
          </c:dPt>
          <c:cat>
            <c:strRef>
              <c:f>Sheet1!$A$2</c:f>
              <c:strCache>
                <c:ptCount val="1"/>
                <c:pt idx="0">
                  <c:v>本庁舎</c:v>
                </c:pt>
              </c:strCache>
            </c:strRef>
          </c:cat>
          <c:val>
            <c:numRef>
              <c:f>Sheet1!$E$2</c:f>
              <c:numCache>
                <c:formatCode>#,##0"㎡"</c:formatCode>
                <c:ptCount val="1"/>
                <c:pt idx="0">
                  <c:v>43020</c:v>
                </c:pt>
              </c:numCache>
            </c:numRef>
          </c:val>
          <c:extLst>
            <c:ext xmlns:c16="http://schemas.microsoft.com/office/drawing/2014/chart" uri="{C3380CC4-5D6E-409C-BE32-E72D297353CC}">
              <c16:uniqueId val="{00000005-7E89-46E4-B69D-82634C11CE20}"/>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7E89-46E4-B69D-82634C11CE20}"/>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8-7E89-46E4-B69D-82634C11CE20}"/>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9-7E89-46E4-B69D-82634C11CE20}"/>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7E89-46E4-B69D-82634C11CE20}"/>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5-A31C-4099-A93A-E8C7F4C3B28B}"/>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0-7BFE-4143-86A4-14FAE0FDC85E}"/>
            </c:ext>
          </c:extLst>
        </c:ser>
        <c:ser>
          <c:idx val="1"/>
          <c:order val="1"/>
          <c:tx>
            <c:strRef>
              <c:f>Sheet1!$C$1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7BFE-4143-86A4-14FAE0FDC85E}"/>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2-7BFE-4143-86A4-14FAE0FDC85E}"/>
            </c:ext>
          </c:extLst>
        </c:ser>
        <c:ser>
          <c:idx val="2"/>
          <c:order val="2"/>
          <c:tx>
            <c:strRef>
              <c:f>Sheet1!$D$1</c:f>
              <c:strCache>
                <c:ptCount val="1"/>
                <c:pt idx="0">
                  <c:v>出先</c:v>
                </c:pt>
              </c:strCache>
            </c:strRef>
          </c:tx>
          <c:spPr>
            <a:pattFill prst="pct25">
              <a:fgClr>
                <a:schemeClr val="accent1"/>
              </a:fgClr>
              <a:bgClr>
                <a:schemeClr val="bg1"/>
              </a:bgClr>
            </a:patt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3-7BFE-4143-86A4-14FAE0FDC85E}"/>
            </c:ext>
          </c:extLst>
        </c:ser>
        <c:ser>
          <c:idx val="3"/>
          <c:order val="3"/>
          <c:tx>
            <c:strRef>
              <c:f>Sheet1!$E$1</c:f>
              <c:strCache>
                <c:ptCount val="1"/>
                <c:pt idx="0">
                  <c:v>未使用2</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7BFE-4143-86A4-14FAE0FDC85E}"/>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7BFE-4143-86A4-14FAE0FDC85E}"/>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7-39A8-4B5A-ABC9-EEF5B5C5C0E9}"/>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7-7BFE-4143-86A4-14FAE0FDC85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A-7BFE-4143-86A4-14FAE0FDC85E}"/>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8-7BFE-4143-86A4-14FAE0FDC85E}"/>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第三区職員</c:v>
                </c:pt>
              </c:strCache>
            </c:strRef>
          </c:tx>
          <c:spPr>
            <a:pattFill prst="pct5">
              <a:fgClr>
                <a:schemeClr val="tx2"/>
              </a:fgClr>
              <a:bgClr>
                <a:schemeClr val="bg1"/>
              </a:bgClr>
            </a:pattFill>
            <a:ln>
              <a:solidFill>
                <a:schemeClr val="accent2"/>
              </a:solidFill>
            </a:ln>
            <a:effectLst/>
            <a:sp3d>
              <a:contourClr>
                <a:schemeClr val="accent1"/>
              </a:contourClr>
            </a:sp3d>
          </c:spPr>
          <c:invertIfNegative val="0"/>
          <c:dPt>
            <c:idx val="0"/>
            <c:invertIfNegative val="0"/>
            <c:bubble3D val="0"/>
            <c:spPr>
              <a:solidFill>
                <a:schemeClr val="accent1">
                  <a:lumMod val="60000"/>
                  <a:lumOff val="40000"/>
                </a:schemeClr>
              </a:solidFill>
              <a:ln>
                <a:solidFill>
                  <a:schemeClr val="accent2"/>
                </a:solidFill>
              </a:ln>
              <a:effectLst/>
              <a:sp3d>
                <a:contourClr>
                  <a:schemeClr val="accent1"/>
                </a:contourClr>
              </a:sp3d>
            </c:spPr>
            <c:extLst>
              <c:ext xmlns:c16="http://schemas.microsoft.com/office/drawing/2014/chart" uri="{C3380CC4-5D6E-409C-BE32-E72D297353CC}">
                <c16:uniqueId val="{00000004-27E3-4E71-B180-3269602704AE}"/>
              </c:ext>
            </c:extLst>
          </c:dPt>
          <c:cat>
            <c:strRef>
              <c:f>Sheet1!$A$2</c:f>
              <c:strCache>
                <c:ptCount val="1"/>
                <c:pt idx="0">
                  <c:v>本庁舎</c:v>
                </c:pt>
              </c:strCache>
            </c:strRef>
          </c:cat>
          <c:val>
            <c:numRef>
              <c:f>Sheet1!$B$2</c:f>
              <c:numCache>
                <c:formatCode>General</c:formatCode>
                <c:ptCount val="1"/>
                <c:pt idx="0">
                  <c:v>11262</c:v>
                </c:pt>
              </c:numCache>
            </c:numRef>
          </c:val>
          <c:extLst>
            <c:ext xmlns:c16="http://schemas.microsoft.com/office/drawing/2014/chart" uri="{C3380CC4-5D6E-409C-BE32-E72D297353CC}">
              <c16:uniqueId val="{00000000-2257-456E-A327-EC81B72EF754}"/>
            </c:ext>
          </c:extLst>
        </c:ser>
        <c:ser>
          <c:idx val="1"/>
          <c:order val="1"/>
          <c:tx>
            <c:strRef>
              <c:f>Sheet1!$C$1</c:f>
              <c:strCache>
                <c:ptCount val="1"/>
                <c:pt idx="0">
                  <c:v>空き庁舎</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2257-456E-A327-EC81B72EF754}"/>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3-2257-456E-A327-EC81B72EF754}"/>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2257-456E-A327-EC81B72EF754}"/>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2257-456E-A327-EC81B72EF754}"/>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2257-456E-A327-EC81B72EF754}"/>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2257-456E-A327-EC81B72EF754}"/>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2257-456E-A327-EC81B72EF754}"/>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2257-456E-A327-EC81B72EF754}"/>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386E-4288-A6B2-28A18A2B06C6}"/>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386E-4288-A6B2-28A18A2B06C6}"/>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386E-4288-A6B2-28A18A2B06C6}"/>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386E-4288-A6B2-28A18A2B06C6}"/>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386E-4288-A6B2-28A18A2B06C6}"/>
            </c:ext>
          </c:extLst>
        </c:ser>
        <c:ser>
          <c:idx val="3"/>
          <c:order val="3"/>
          <c:tx>
            <c:strRef>
              <c:f>Sheet1!$E$1</c:f>
              <c:strCache>
                <c:ptCount val="1"/>
                <c:pt idx="0">
                  <c:v>未使用2</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386E-4288-A6B2-28A18A2B06C6}"/>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386E-4288-A6B2-28A18A2B06C6}"/>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386E-4288-A6B2-28A18A2B06C6}"/>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386E-4288-A6B2-28A18A2B06C6}"/>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386E-4288-A6B2-28A18A2B06C6}"/>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386E-4288-A6B2-28A18A2B06C6}"/>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6.4660622920841196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此花</c:v>
                </c:pt>
                <c:pt idx="1">
                  <c:v>港</c:v>
                </c:pt>
                <c:pt idx="2">
                  <c:v>西淀川</c:v>
                </c:pt>
                <c:pt idx="3">
                  <c:v>東淀川</c:v>
                </c:pt>
              </c:strCache>
            </c:strRef>
          </c:cat>
          <c:val>
            <c:numRef>
              <c:f>Sheet1!$B$2:$B$5</c:f>
              <c:numCache>
                <c:formatCode>#,##0"㎡"</c:formatCode>
                <c:ptCount val="4"/>
                <c:pt idx="0">
                  <c:v>2268.6</c:v>
                </c:pt>
                <c:pt idx="1">
                  <c:v>2699.3</c:v>
                </c:pt>
                <c:pt idx="2">
                  <c:v>2740.4</c:v>
                </c:pt>
                <c:pt idx="3">
                  <c:v>4880.8</c:v>
                </c:pt>
              </c:numCache>
            </c:numRef>
          </c:val>
          <c:extLst>
            <c:ext xmlns:c16="http://schemas.microsoft.com/office/drawing/2014/chart" uri="{C3380CC4-5D6E-409C-BE32-E72D297353CC}">
              <c16:uniqueId val="{00000000-9389-4C2A-BF37-380D2D9CFD7C}"/>
            </c:ext>
          </c:extLst>
        </c:ser>
        <c:ser>
          <c:idx val="1"/>
          <c:order val="1"/>
          <c:tx>
            <c:strRef>
              <c:f>Sheet1!$C$1</c:f>
              <c:strCache>
                <c:ptCount val="1"/>
                <c:pt idx="0">
                  <c:v>出先</c:v>
                </c:pt>
              </c:strCache>
            </c:strRef>
          </c:tx>
          <c:spPr>
            <a:pattFill prst="dk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Sheet1!$A$2:$A$5</c:f>
              <c:strCache>
                <c:ptCount val="4"/>
                <c:pt idx="0">
                  <c:v>此花</c:v>
                </c:pt>
                <c:pt idx="1">
                  <c:v>港</c:v>
                </c:pt>
                <c:pt idx="2">
                  <c:v>西淀川</c:v>
                </c:pt>
                <c:pt idx="3">
                  <c:v>東淀川</c:v>
                </c:pt>
              </c:strCache>
            </c:strRef>
          </c:cat>
          <c:val>
            <c:numRef>
              <c:f>Sheet1!$C$2:$C$5</c:f>
              <c:numCache>
                <c:formatCode>#,##0"㎡"</c:formatCode>
                <c:ptCount val="4"/>
                <c:pt idx="0">
                  <c:v>1552.1</c:v>
                </c:pt>
                <c:pt idx="1">
                  <c:v>2609.4</c:v>
                </c:pt>
                <c:pt idx="2">
                  <c:v>3180.6</c:v>
                </c:pt>
                <c:pt idx="3">
                  <c:v>932</c:v>
                </c:pt>
              </c:numCache>
            </c:numRef>
          </c:val>
          <c:extLst>
            <c:ext xmlns:c16="http://schemas.microsoft.com/office/drawing/2014/chart" uri="{C3380CC4-5D6E-409C-BE32-E72D297353CC}">
              <c16:uniqueId val="{00000001-9389-4C2A-BF37-380D2D9CFD7C}"/>
            </c:ext>
          </c:extLst>
        </c:ser>
        <c:dLbls>
          <c:showLegendKey val="0"/>
          <c:showVal val="0"/>
          <c:showCatName val="0"/>
          <c:showSerName val="0"/>
          <c:showPercent val="0"/>
          <c:showBubbleSize val="0"/>
        </c:dLbls>
        <c:gapWidth val="70"/>
        <c:shape val="box"/>
        <c:axId val="370052632"/>
        <c:axId val="370055768"/>
        <c:axId val="0"/>
      </c:bar3DChart>
      <c:catAx>
        <c:axId val="370052632"/>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0055768"/>
        <c:crosses val="autoZero"/>
        <c:auto val="1"/>
        <c:lblAlgn val="ctr"/>
        <c:lblOffset val="100"/>
        <c:noMultiLvlLbl val="0"/>
      </c:catAx>
      <c:valAx>
        <c:axId val="370055768"/>
        <c:scaling>
          <c:orientation val="minMax"/>
          <c:max val="7000"/>
        </c:scaling>
        <c:delete val="1"/>
        <c:axPos val="l"/>
        <c:numFmt formatCode="#,##0&quot;㎡&quot;" sourceLinked="1"/>
        <c:majorTickMark val="out"/>
        <c:minorTickMark val="none"/>
        <c:tickLblPos val="nextTo"/>
        <c:crossAx val="370052632"/>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#,##0"㎡"</c:formatCode>
                <c:ptCount val="1"/>
                <c:pt idx="0">
                  <c:v>3675.5</c:v>
                </c:pt>
              </c:numCache>
            </c:numRef>
          </c:val>
          <c:extLst>
            <c:ext xmlns:c16="http://schemas.microsoft.com/office/drawing/2014/chart" uri="{C3380CC4-5D6E-409C-BE32-E72D297353CC}">
              <c16:uniqueId val="{00000000-6344-428B-9F48-BDF8B5B3F8B5}"/>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6344-428B-9F48-BDF8B5B3F8B5}"/>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1405.1</c:v>
                </c:pt>
              </c:numCache>
            </c:numRef>
          </c:val>
          <c:extLst>
            <c:ext xmlns:c16="http://schemas.microsoft.com/office/drawing/2014/chart" uri="{C3380CC4-5D6E-409C-BE32-E72D297353CC}">
              <c16:uniqueId val="{00000002-6344-428B-9F48-BDF8B5B3F8B5}"/>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6344-428B-9F48-BDF8B5B3F8B5}"/>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pt idx="0">
                  <c:v>630</c:v>
                </c:pt>
              </c:numCache>
            </c:numRef>
          </c:val>
          <c:extLst>
            <c:ext xmlns:c16="http://schemas.microsoft.com/office/drawing/2014/chart" uri="{C3380CC4-5D6E-409C-BE32-E72D297353CC}">
              <c16:uniqueId val="{00000004-6344-428B-9F48-BDF8B5B3F8B5}"/>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6344-428B-9F48-BDF8B5B3F8B5}"/>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0&quot;㎡&quot;"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616767061069E-2"/>
          <c:y val="4.5622876280920314E-3"/>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A993-4C8B-839E-129657983897}"/>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A993-4C8B-839E-129657983897}"/>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A993-4C8B-839E-129657983897}"/>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A993-4C8B-839E-129657983897}"/>
            </c:ext>
          </c:extLst>
        </c:ser>
        <c:ser>
          <c:idx val="2"/>
          <c:order val="2"/>
          <c:tx>
            <c:strRef>
              <c:f>Sheet1!$D$1</c:f>
              <c:strCache>
                <c:ptCount val="1"/>
                <c:pt idx="0">
                  <c:v>出先</c:v>
                </c:pt>
              </c:strCache>
            </c:strRef>
          </c:tx>
          <c:spPr>
            <a:pattFill prst="pct25">
              <a:fgClr>
                <a:schemeClr val="accent1"/>
              </a:fgClr>
              <a:bgClr>
                <a:schemeClr val="bg1"/>
              </a:bgClr>
            </a:patt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A993-4C8B-839E-129657983897}"/>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A993-4C8B-839E-129657983897}"/>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A993-4C8B-839E-129657983897}"/>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A993-4C8B-839E-129657983897}"/>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A993-4C8B-839E-129657983897}"/>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B-A993-4C8B-839E-129657983897}"/>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A993-4C8B-839E-129657983897}"/>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46099290781E-2"/>
          <c:y val="0.1155526363643184"/>
          <c:w val="0.92730663986150663"/>
          <c:h val="0.81701356971399031"/>
        </c:manualLayout>
      </c:layout>
      <c:bar3DChart>
        <c:barDir val="col"/>
        <c:grouping val="stacked"/>
        <c:varyColors val="0"/>
        <c:ser>
          <c:idx val="0"/>
          <c:order val="0"/>
          <c:tx>
            <c:strRef>
              <c:f>Sheet1!$B$1</c:f>
              <c:strCache>
                <c:ptCount val="1"/>
                <c:pt idx="0">
                  <c:v>地域自治区</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Sheet1!$B$4</c:f>
              <c:numCache>
                <c:formatCode>#,##0"㎡"</c:formatCode>
                <c:ptCount val="1"/>
              </c:numCache>
            </c:numRef>
          </c:val>
          <c:extLst>
            <c:ext xmlns:c16="http://schemas.microsoft.com/office/drawing/2014/chart" uri="{C3380CC4-5D6E-409C-BE32-E72D297353CC}">
              <c16:uniqueId val="{00000000-14EA-40EA-AAA6-FDD2CD0C22C7}"/>
            </c:ext>
          </c:extLst>
        </c:ser>
        <c:ser>
          <c:idx val="1"/>
          <c:order val="1"/>
          <c:tx>
            <c:strRef>
              <c:f>Sheet1!$C$1</c:f>
              <c:strCache>
                <c:ptCount val="1"/>
                <c:pt idx="0">
                  <c:v>出先</c:v>
                </c:pt>
              </c:strCache>
            </c:strRef>
          </c:tx>
          <c:spPr>
            <a:blipFill>
              <a:blip xmlns:r="http://schemas.openxmlformats.org/officeDocument/2006/relationships" r:embed="rId1"/>
              <a:stretch>
                <a:fillRect/>
              </a:stretch>
            </a:blipFill>
            <a:ln>
              <a:solidFill>
                <a:schemeClr val="accent2"/>
              </a:solidFill>
            </a:ln>
            <a:effectLst/>
            <a:sp3d>
              <a:contourClr>
                <a:schemeClr val="accent2"/>
              </a:contourClr>
            </a:sp3d>
          </c:spPr>
          <c:invertIfNegative val="0"/>
          <c:pictureOptions>
            <c:pictureFormat val="stack"/>
          </c:pictureOptions>
          <c:dPt>
            <c:idx val="0"/>
            <c:invertIfNegative val="0"/>
            <c:bubble3D val="0"/>
            <c:extLst>
              <c:ext xmlns:c16="http://schemas.microsoft.com/office/drawing/2014/chart" uri="{C3380CC4-5D6E-409C-BE32-E72D297353CC}">
                <c16:uniqueId val="{00000001-14EA-40EA-AAA6-FDD2CD0C22C7}"/>
              </c:ext>
            </c:extLst>
          </c:dPt>
          <c:cat>
            <c:strRef>
              <c:f>Sheet1!$A$4</c:f>
              <c:strCache>
                <c:ptCount val="1"/>
                <c:pt idx="0">
                  <c:v>本庁舎別館（新設）</c:v>
                </c:pt>
              </c:strCache>
            </c:strRef>
          </c:cat>
          <c:val>
            <c:numRef>
              <c:f>Sheet1!$C$4</c:f>
              <c:numCache>
                <c:formatCode>#,##0"㎡"</c:formatCode>
                <c:ptCount val="1"/>
              </c:numCache>
            </c:numRef>
          </c:val>
          <c:extLst>
            <c:ext xmlns:c16="http://schemas.microsoft.com/office/drawing/2014/chart" uri="{C3380CC4-5D6E-409C-BE32-E72D297353CC}">
              <c16:uniqueId val="{00000002-14EA-40EA-AAA6-FDD2CD0C22C7}"/>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Sheet1!$A$4</c:f>
              <c:strCache>
                <c:ptCount val="1"/>
                <c:pt idx="0">
                  <c:v>本庁舎別館（新設）</c:v>
                </c:pt>
              </c:strCache>
            </c:strRef>
          </c:cat>
          <c:val>
            <c:numRef>
              <c:f>Sheet1!$D$4</c:f>
              <c:numCache>
                <c:formatCode>#,##0"㎡"</c:formatCode>
                <c:ptCount val="1"/>
                <c:pt idx="0">
                  <c:v>3160</c:v>
                </c:pt>
              </c:numCache>
            </c:numRef>
          </c:val>
          <c:extLst>
            <c:ext xmlns:c16="http://schemas.microsoft.com/office/drawing/2014/chart" uri="{C3380CC4-5D6E-409C-BE32-E72D297353CC}">
              <c16:uniqueId val="{00000003-14EA-40EA-AAA6-FDD2CD0C22C7}"/>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Lbl>
              <c:idx val="0"/>
              <c:layout>
                <c:manualLayout>
                  <c:x val="-7.2882588636514504E-3"/>
                  <c:y val="-2.1573952061659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EA-40EA-AAA6-FDD2CD0C22C7}"/>
                </c:ext>
              </c:extLst>
            </c:dLbl>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Sheet1!$E$4</c:f>
              <c:numCache>
                <c:formatCode>#,##0"㎡"</c:formatCode>
                <c:ptCount val="1"/>
              </c:numCache>
            </c:numRef>
          </c:val>
          <c:extLst>
            <c:ext xmlns:c16="http://schemas.microsoft.com/office/drawing/2014/chart" uri="{C3380CC4-5D6E-409C-BE32-E72D297353CC}">
              <c16:uniqueId val="{00000005-14EA-40EA-AAA6-FDD2CD0C22C7}"/>
            </c:ext>
          </c:extLst>
        </c:ser>
        <c:ser>
          <c:idx val="4"/>
          <c:order val="4"/>
          <c:tx>
            <c:strRef>
              <c:f>Sheet1!$F$1</c:f>
              <c:strCache>
                <c:ptCount val="1"/>
                <c:pt idx="0">
                  <c:v>議会</c:v>
                </c:pt>
              </c:strCache>
            </c:strRef>
          </c:tx>
          <c:spPr>
            <a:pattFill prst="ltDnDiag">
              <a:fgClr>
                <a:schemeClr val="accent5"/>
              </a:fgClr>
              <a:bgClr>
                <a:schemeClr val="accent5">
                  <a:lumMod val="20000"/>
                  <a:lumOff val="80000"/>
                </a:schemeClr>
              </a:bgClr>
            </a:pattFill>
            <a:ln>
              <a:solidFill>
                <a:schemeClr val="accent5"/>
              </a:solidFill>
            </a:ln>
            <a:effectLst/>
            <a:sp3d>
              <a:contourClr>
                <a:schemeClr val="accent5"/>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Sheet1!$F$4</c:f>
              <c:numCache>
                <c:formatCode>#,##0"㎡"</c:formatCode>
                <c:ptCount val="1"/>
              </c:numCache>
            </c:numRef>
          </c:val>
          <c:extLst>
            <c:ext xmlns:c16="http://schemas.microsoft.com/office/drawing/2014/chart" uri="{C3380CC4-5D6E-409C-BE32-E72D297353CC}">
              <c16:uniqueId val="{00000006-14EA-40EA-AAA6-FDD2CD0C22C7}"/>
            </c:ext>
          </c:extLst>
        </c:ser>
        <c:ser>
          <c:idx val="5"/>
          <c:order val="5"/>
          <c:tx>
            <c:strRef>
              <c:f>Sheet1!$G$1</c:f>
              <c:strCache>
                <c:ptCount val="1"/>
                <c:pt idx="0">
                  <c:v>区長</c:v>
                </c:pt>
              </c:strCache>
            </c:strRef>
          </c:tx>
          <c:spPr>
            <a:pattFill prst="ltDnDiag">
              <a:fgClr>
                <a:schemeClr val="accent6"/>
              </a:fgClr>
              <a:bgClr>
                <a:schemeClr val="accent6">
                  <a:lumMod val="20000"/>
                  <a:lumOff val="80000"/>
                </a:schemeClr>
              </a:bgClr>
            </a:pattFill>
            <a:ln>
              <a:solidFill>
                <a:schemeClr val="accent6"/>
              </a:solidFill>
            </a:ln>
            <a:effectLst/>
            <a:sp3d>
              <a:contourClr>
                <a:schemeClr val="accent6"/>
              </a:contourClr>
            </a:sp3d>
          </c:spPr>
          <c:invertIfNegative val="0"/>
          <c:cat>
            <c:strRef>
              <c:f>Sheet1!$A$4</c:f>
              <c:strCache>
                <c:ptCount val="1"/>
                <c:pt idx="0">
                  <c:v>本庁舎別館（新設）</c:v>
                </c:pt>
              </c:strCache>
            </c:strRef>
          </c:cat>
          <c:val>
            <c:numRef>
              <c:f>Sheet1!$G$4</c:f>
              <c:numCache>
                <c:formatCode>General</c:formatCode>
                <c:ptCount val="1"/>
              </c:numCache>
            </c:numRef>
          </c:val>
          <c:extLst>
            <c:ext xmlns:c16="http://schemas.microsoft.com/office/drawing/2014/chart" uri="{C3380CC4-5D6E-409C-BE32-E72D297353CC}">
              <c16:uniqueId val="{00000007-14EA-40EA-AAA6-FDD2CD0C22C7}"/>
            </c:ext>
          </c:extLst>
        </c:ser>
        <c:dLbls>
          <c:showLegendKey val="0"/>
          <c:showVal val="0"/>
          <c:showCatName val="0"/>
          <c:showSerName val="0"/>
          <c:showPercent val="0"/>
          <c:showBubbleSize val="0"/>
        </c:dLbls>
        <c:gapWidth val="150"/>
        <c:shape val="box"/>
        <c:axId val="370053416"/>
        <c:axId val="370052240"/>
        <c:axId val="0"/>
      </c:bar3DChart>
      <c:catAx>
        <c:axId val="370053416"/>
        <c:scaling>
          <c:orientation val="minMax"/>
        </c:scaling>
        <c:delete val="1"/>
        <c:axPos val="b"/>
        <c:numFmt formatCode="General" sourceLinked="1"/>
        <c:majorTickMark val="out"/>
        <c:minorTickMark val="none"/>
        <c:tickLblPos val="nextTo"/>
        <c:crossAx val="370052240"/>
        <c:crosses val="autoZero"/>
        <c:auto val="1"/>
        <c:lblAlgn val="ctr"/>
        <c:lblOffset val="100"/>
        <c:noMultiLvlLbl val="0"/>
      </c:catAx>
      <c:valAx>
        <c:axId val="370052240"/>
        <c:scaling>
          <c:orientation val="minMax"/>
        </c:scaling>
        <c:delete val="1"/>
        <c:axPos val="l"/>
        <c:numFmt formatCode="#,##0&quot;㎡&quot;" sourceLinked="1"/>
        <c:majorTickMark val="out"/>
        <c:minorTickMark val="none"/>
        <c:tickLblPos val="nextTo"/>
        <c:crossAx val="370053416"/>
        <c:crosses val="autoZero"/>
        <c:crossBetween val="between"/>
      </c:valAx>
      <c:spPr>
        <a:noFill/>
        <a:ln w="25321">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c:ext xmlns:c16="http://schemas.microsoft.com/office/drawing/2014/chart" uri="{C3380CC4-5D6E-409C-BE32-E72D297353CC}">
              <c16:uniqueId val="{00000000-14B9-42DA-8FBC-C3248F80146E}"/>
            </c:ext>
          </c:extLst>
        </c:ser>
        <c:ser>
          <c:idx val="1"/>
          <c:order val="1"/>
          <c:tx>
            <c:strRef>
              <c:f>Sheet1!$C$1</c:f>
              <c:strCache>
                <c:ptCount val="1"/>
                <c:pt idx="0">
                  <c:v>保有庁舎</c:v>
                </c:pt>
              </c:strCache>
            </c:strRef>
          </c:tx>
          <c:spPr>
            <a:pattFill prst="pct25">
              <a:fgClr>
                <a:schemeClr val="accent1"/>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c:ext xmlns:c16="http://schemas.microsoft.com/office/drawing/2014/chart" uri="{C3380CC4-5D6E-409C-BE32-E72D297353CC}">
              <c16:uniqueId val="{00000001-14B9-42DA-8FBC-C3248F80146E}"/>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Sheet1!$B$2:$B$7</c:f>
              <c:numCache>
                <c:formatCode>#,##0"㎡"</c:formatCode>
                <c:ptCount val="6"/>
                <c:pt idx="0">
                  <c:v>2571</c:v>
                </c:pt>
                <c:pt idx="1">
                  <c:v>2152</c:v>
                </c:pt>
                <c:pt idx="2">
                  <c:v>2535</c:v>
                </c:pt>
                <c:pt idx="3">
                  <c:v>3110</c:v>
                </c:pt>
                <c:pt idx="4">
                  <c:v>3584</c:v>
                </c:pt>
                <c:pt idx="5">
                  <c:v>4324</c:v>
                </c:pt>
              </c:numCache>
            </c:numRef>
          </c:val>
          <c:extLst>
            <c:ext xmlns:c16="http://schemas.microsoft.com/office/drawing/2014/chart" uri="{C3380CC4-5D6E-409C-BE32-E72D297353CC}">
              <c16:uniqueId val="{00000000-94AD-4237-8B66-F2E7A0BEE565}"/>
            </c:ext>
          </c:extLst>
        </c:ser>
        <c:ser>
          <c:idx val="1"/>
          <c:order val="1"/>
          <c:tx>
            <c:strRef>
              <c:f>Sheet1!$C$1</c:f>
              <c:strCache>
                <c:ptCount val="1"/>
                <c:pt idx="0">
                  <c:v>保有庁舎</c:v>
                </c:pt>
              </c:strCache>
            </c:strRef>
          </c:tx>
          <c:spPr>
            <a:solidFill>
              <a:schemeClr val="accent1">
                <a:lumMod val="60000"/>
                <a:lumOff val="40000"/>
              </a:schemeClr>
            </a:solidFill>
            <a:ln>
              <a:solidFill>
                <a:schemeClr val="accent2"/>
              </a:solidFill>
            </a:ln>
            <a:effectLst/>
            <a:sp3d>
              <a:contourClr>
                <a:schemeClr val="accent2"/>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Sheet1!$C$2:$C$7</c:f>
              <c:numCache>
                <c:formatCode>#,##0"㎡"</c:formatCode>
                <c:ptCount val="6"/>
                <c:pt idx="0">
                  <c:v>3174</c:v>
                </c:pt>
                <c:pt idx="1">
                  <c:v>2691</c:v>
                </c:pt>
                <c:pt idx="2">
                  <c:v>1970</c:v>
                </c:pt>
                <c:pt idx="3">
                  <c:v>1990</c:v>
                </c:pt>
                <c:pt idx="4">
                  <c:v>781</c:v>
                </c:pt>
                <c:pt idx="5">
                  <c:v>3073</c:v>
                </c:pt>
              </c:numCache>
            </c:numRef>
          </c:val>
          <c:extLst>
            <c:ext xmlns:c16="http://schemas.microsoft.com/office/drawing/2014/chart" uri="{C3380CC4-5D6E-409C-BE32-E72D297353CC}">
              <c16:uniqueId val="{00000001-94AD-4237-8B66-F2E7A0BEE565}"/>
            </c:ext>
          </c:extLst>
        </c:ser>
        <c:ser>
          <c:idx val="2"/>
          <c:order val="2"/>
          <c:tx>
            <c:strRef>
              <c:f>Sheet1!$D$1</c:f>
              <c:strCache>
                <c:ptCount val="1"/>
                <c:pt idx="0">
                  <c:v>議会</c:v>
                </c:pt>
              </c:strCache>
            </c:strRef>
          </c:tx>
          <c:spPr>
            <a:pattFill prst="ltVert">
              <a:fgClr>
                <a:schemeClr val="accent1"/>
              </a:fgClr>
              <a:bgClr>
                <a:schemeClr val="bg1"/>
              </a:bgClr>
            </a:pattFill>
            <a:ln>
              <a:solidFill>
                <a:schemeClr val="accent2"/>
              </a:solidFill>
            </a:ln>
          </c:spPr>
          <c:invertIfNegative val="0"/>
          <c:cat>
            <c:strRef>
              <c:f>Sheet1!$A$2:$A$7</c:f>
              <c:strCache>
                <c:ptCount val="6"/>
                <c:pt idx="0">
                  <c:v>中央</c:v>
                </c:pt>
                <c:pt idx="1">
                  <c:v>西</c:v>
                </c:pt>
                <c:pt idx="2">
                  <c:v>大正</c:v>
                </c:pt>
                <c:pt idx="3">
                  <c:v>浪速</c:v>
                </c:pt>
                <c:pt idx="4">
                  <c:v>住之江</c:v>
                </c:pt>
                <c:pt idx="5">
                  <c:v>住吉</c:v>
                </c:pt>
              </c:strCache>
            </c:strRef>
          </c:cat>
          <c:val>
            <c:numRef>
              <c:f>Sheet1!$D$2:$D$7</c:f>
              <c:numCache>
                <c:formatCode>General</c:formatCode>
                <c:ptCount val="6"/>
                <c:pt idx="3">
                  <c:v>805</c:v>
                </c:pt>
              </c:numCache>
            </c:numRef>
          </c:val>
          <c:extLst>
            <c:ext xmlns:c16="http://schemas.microsoft.com/office/drawing/2014/chart" uri="{C3380CC4-5D6E-409C-BE32-E72D297353CC}">
              <c16:uniqueId val="{00000000-574C-4B2D-8475-480CB5AEA0FC}"/>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7979.1</c:v>
                </c:pt>
              </c:numCache>
            </c:numRef>
          </c:val>
          <c:extLst>
            <c:ext xmlns:c16="http://schemas.microsoft.com/office/drawing/2014/chart" uri="{C3380CC4-5D6E-409C-BE32-E72D297353CC}">
              <c16:uniqueId val="{00000000-1FAE-4CD1-8AB0-4DF4DBB5C63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1FAE-4CD1-8AB0-4DF4DBB5C639}"/>
            </c:ext>
          </c:extLst>
        </c:ser>
        <c:ser>
          <c:idx val="2"/>
          <c:order val="2"/>
          <c:tx>
            <c:strRef>
              <c:f>Sheet1!$D$1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1468</c:v>
                </c:pt>
              </c:numCache>
            </c:numRef>
          </c:val>
          <c:extLst>
            <c:ext xmlns:c16="http://schemas.microsoft.com/office/drawing/2014/chart" uri="{C3380CC4-5D6E-409C-BE32-E72D297353CC}">
              <c16:uniqueId val="{00000002-1FAE-4CD1-8AB0-4DF4DBB5C63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1FAE-4CD1-8AB0-4DF4DBB5C63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1FAE-4CD1-8AB0-4DF4DBB5C63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1FAE-4CD1-8AB0-4DF4DBB5C639}"/>
            </c:ext>
          </c:extLst>
        </c:ser>
        <c:dLbls>
          <c:showLegendKey val="0"/>
          <c:showVal val="1"/>
          <c:showCatName val="0"/>
          <c:showSerName val="0"/>
          <c:showPercent val="0"/>
          <c:showBubbleSize val="0"/>
        </c:dLbls>
        <c:gapWidth val="150"/>
        <c:shape val="box"/>
        <c:axId val="371531056"/>
        <c:axId val="371527136"/>
        <c:axId val="0"/>
      </c:bar3DChart>
      <c:catAx>
        <c:axId val="371531056"/>
        <c:scaling>
          <c:orientation val="minMax"/>
        </c:scaling>
        <c:delete val="1"/>
        <c:axPos val="b"/>
        <c:numFmt formatCode="General" sourceLinked="1"/>
        <c:majorTickMark val="out"/>
        <c:minorTickMark val="none"/>
        <c:tickLblPos val="nextTo"/>
        <c:crossAx val="371527136"/>
        <c:crosses val="autoZero"/>
        <c:auto val="1"/>
        <c:lblAlgn val="ctr"/>
        <c:lblOffset val="100"/>
        <c:noMultiLvlLbl val="0"/>
      </c:catAx>
      <c:valAx>
        <c:axId val="371527136"/>
        <c:scaling>
          <c:orientation val="minMax"/>
          <c:min val="0"/>
        </c:scaling>
        <c:delete val="1"/>
        <c:axPos val="l"/>
        <c:numFmt formatCode="#,##0&quot;㎡&quot;" sourceLinked="1"/>
        <c:majorTickMark val="out"/>
        <c:minorTickMark val="none"/>
        <c:tickLblPos val="nextTo"/>
        <c:crossAx val="37153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accent1">
                <a:lumMod val="60000"/>
                <a:lumOff val="4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pt idx="0">
                  <c:v>11316</c:v>
                </c:pt>
              </c:numCache>
            </c:numRef>
          </c:val>
          <c:extLst>
            <c:ext xmlns:c16="http://schemas.microsoft.com/office/drawing/2014/chart" uri="{C3380CC4-5D6E-409C-BE32-E72D297353CC}">
              <c16:uniqueId val="{00000000-ED55-4A7F-BC0F-85163E52E1DE}"/>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ED55-4A7F-BC0F-85163E52E1DE}"/>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3-ED55-4A7F-BC0F-85163E52E1DE}"/>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ED55-4A7F-BC0F-85163E52E1DE}"/>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ED55-4A7F-BC0F-85163E52E1DE}"/>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ED55-4A7F-BC0F-85163E52E1D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ED55-4A7F-BC0F-85163E52E1DE}"/>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ED55-4A7F-BC0F-85163E52E1DE}"/>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A-ED55-4A7F-BC0F-85163E52E1DE}"/>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DFA2-441B-9EF0-3E016B2A8022}"/>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DFA2-441B-9EF0-3E016B2A8022}"/>
            </c:ext>
          </c:extLst>
        </c:ser>
        <c:ser>
          <c:idx val="1"/>
          <c:order val="1"/>
          <c:tx>
            <c:strRef>
              <c:f>Sheet1!$C$1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DFA2-441B-9EF0-3E016B2A8022}"/>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DFA2-441B-9EF0-3E016B2A8022}"/>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DFA2-441B-9EF0-3E016B2A8022}"/>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DFA2-441B-9EF0-3E016B2A8022}"/>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DFA2-441B-9EF0-3E016B2A8022}"/>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DFA2-441B-9EF0-3E016B2A8022}"/>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DFA2-441B-9EF0-3E016B2A8022}"/>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DFA2-441B-9EF0-3E016B2A8022}"/>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DFA2-441B-9EF0-3E016B2A8022}"/>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天王寺</c:v>
                </c:pt>
                <c:pt idx="1">
                  <c:v>生野</c:v>
                </c:pt>
                <c:pt idx="2">
                  <c:v>東住吉</c:v>
                </c:pt>
                <c:pt idx="3">
                  <c:v>平野</c:v>
                </c:pt>
              </c:strCache>
            </c:strRef>
          </c:cat>
          <c:val>
            <c:numRef>
              <c:f>Sheet1!$B$2:$B$5</c:f>
              <c:numCache>
                <c:formatCode>#,##0"㎡"</c:formatCode>
                <c:ptCount val="4"/>
                <c:pt idx="0">
                  <c:v>2019</c:v>
                </c:pt>
                <c:pt idx="1">
                  <c:v>4450</c:v>
                </c:pt>
                <c:pt idx="2">
                  <c:v>4107</c:v>
                </c:pt>
                <c:pt idx="3">
                  <c:v>5817</c:v>
                </c:pt>
              </c:numCache>
            </c:numRef>
          </c:val>
          <c:extLst>
            <c:ext xmlns:c16="http://schemas.microsoft.com/office/drawing/2014/chart" uri="{C3380CC4-5D6E-409C-BE32-E72D297353CC}">
              <c16:uniqueId val="{00000000-EDFC-4E1D-A387-0E2D609FCCD4}"/>
            </c:ext>
          </c:extLst>
        </c:ser>
        <c:ser>
          <c:idx val="1"/>
          <c:order val="1"/>
          <c:tx>
            <c:strRef>
              <c:f>Sheet1!$C$1</c:f>
              <c:strCache>
                <c:ptCount val="1"/>
                <c:pt idx="0">
                  <c:v>出先</c:v>
                </c:pt>
              </c:strCache>
            </c:strRef>
          </c:tx>
          <c:spPr>
            <a:pattFill prst="pct5">
              <a:fgClr>
                <a:schemeClr val="tx2"/>
              </a:fgClr>
              <a:bgClr>
                <a:schemeClr val="bg1"/>
              </a:bgClr>
            </a:pattFill>
            <a:ln>
              <a:solidFill>
                <a:schemeClr val="accent2"/>
              </a:solidFill>
            </a:ln>
            <a:effectLst/>
            <a:sp3d>
              <a:contourClr>
                <a:schemeClr val="accent2"/>
              </a:contourClr>
            </a:sp3d>
          </c:spPr>
          <c:invertIfNegative val="0"/>
          <c:cat>
            <c:strRef>
              <c:f>Sheet1!$A$2:$A$5</c:f>
              <c:strCache>
                <c:ptCount val="4"/>
                <c:pt idx="0">
                  <c:v>天王寺</c:v>
                </c:pt>
                <c:pt idx="1">
                  <c:v>生野</c:v>
                </c:pt>
                <c:pt idx="2">
                  <c:v>東住吉</c:v>
                </c:pt>
                <c:pt idx="3">
                  <c:v>平野</c:v>
                </c:pt>
              </c:strCache>
            </c:strRef>
          </c:cat>
          <c:val>
            <c:numRef>
              <c:f>Sheet1!$C$2:$C$5</c:f>
              <c:numCache>
                <c:formatCode>#,##0"㎡"</c:formatCode>
                <c:ptCount val="4"/>
                <c:pt idx="0">
                  <c:v>2421</c:v>
                </c:pt>
                <c:pt idx="1">
                  <c:v>3122</c:v>
                </c:pt>
                <c:pt idx="2">
                  <c:v>891</c:v>
                </c:pt>
                <c:pt idx="3">
                  <c:v>2500</c:v>
                </c:pt>
              </c:numCache>
            </c:numRef>
          </c:val>
          <c:extLst>
            <c:ext xmlns:c16="http://schemas.microsoft.com/office/drawing/2014/chart" uri="{C3380CC4-5D6E-409C-BE32-E72D297353CC}">
              <c16:uniqueId val="{00000001-EDFC-4E1D-A387-0E2D609FCCD4}"/>
            </c:ext>
          </c:extLst>
        </c:ser>
        <c:ser>
          <c:idx val="2"/>
          <c:order val="2"/>
          <c:tx>
            <c:strRef>
              <c:f>Sheet1!$D$1</c:f>
              <c:strCache>
                <c:ptCount val="1"/>
                <c:pt idx="0">
                  <c:v>列1</c:v>
                </c:pt>
              </c:strCache>
            </c:strRef>
          </c:tx>
          <c:spPr>
            <a:ln>
              <a:solidFill>
                <a:schemeClr val="accent2"/>
              </a:solidFill>
            </a:ln>
          </c:spPr>
          <c:invertIfNegative val="0"/>
          <c:dPt>
            <c:idx val="0"/>
            <c:invertIfNegative val="0"/>
            <c:bubble3D val="0"/>
            <c:spPr>
              <a:pattFill prst="ltVert">
                <a:fgClr>
                  <a:schemeClr val="accent1"/>
                </a:fgClr>
                <a:bgClr>
                  <a:schemeClr val="bg1"/>
                </a:bgClr>
              </a:pattFill>
              <a:ln>
                <a:solidFill>
                  <a:schemeClr val="accent2"/>
                </a:solidFill>
              </a:ln>
            </c:spPr>
            <c:extLst>
              <c:ext xmlns:c16="http://schemas.microsoft.com/office/drawing/2014/chart" uri="{C3380CC4-5D6E-409C-BE32-E72D297353CC}">
                <c16:uniqueId val="{00000001-F065-4986-949F-391FBE002BDD}"/>
              </c:ext>
            </c:extLst>
          </c:dPt>
          <c:cat>
            <c:strRef>
              <c:f>Sheet1!$A$2:$A$5</c:f>
              <c:strCache>
                <c:ptCount val="4"/>
                <c:pt idx="0">
                  <c:v>天王寺</c:v>
                </c:pt>
                <c:pt idx="1">
                  <c:v>生野</c:v>
                </c:pt>
                <c:pt idx="2">
                  <c:v>東住吉</c:v>
                </c:pt>
                <c:pt idx="3">
                  <c:v>平野</c:v>
                </c:pt>
              </c:strCache>
            </c:strRef>
          </c:cat>
          <c:val>
            <c:numRef>
              <c:f>Sheet1!$D$2:$D$5</c:f>
              <c:numCache>
                <c:formatCode>General</c:formatCode>
                <c:ptCount val="4"/>
                <c:pt idx="0">
                  <c:v>665</c:v>
                </c:pt>
              </c:numCache>
            </c:numRef>
          </c:val>
          <c:extLst>
            <c:ext xmlns:c16="http://schemas.microsoft.com/office/drawing/2014/chart" uri="{C3380CC4-5D6E-409C-BE32-E72D297353CC}">
              <c16:uniqueId val="{00000000-F065-4986-949F-391FBE002BDD}"/>
            </c:ext>
          </c:extLst>
        </c:ser>
        <c:dLbls>
          <c:showLegendKey val="0"/>
          <c:showVal val="0"/>
          <c:showCatName val="0"/>
          <c:showSerName val="0"/>
          <c:showPercent val="0"/>
          <c:showBubbleSize val="0"/>
        </c:dLbls>
        <c:gapWidth val="70"/>
        <c:shape val="box"/>
        <c:axId val="369755936"/>
        <c:axId val="369756328"/>
        <c:axId val="0"/>
      </c:bar3DChart>
      <c:catAx>
        <c:axId val="369755936"/>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9756328"/>
        <c:crosses val="autoZero"/>
        <c:auto val="1"/>
        <c:lblAlgn val="ctr"/>
        <c:lblOffset val="100"/>
        <c:noMultiLvlLbl val="0"/>
      </c:catAx>
      <c:valAx>
        <c:axId val="369756328"/>
        <c:scaling>
          <c:orientation val="minMax"/>
          <c:max val="10000"/>
        </c:scaling>
        <c:delete val="1"/>
        <c:axPos val="l"/>
        <c:numFmt formatCode="#,##0&quot;㎡&quot;" sourceLinked="1"/>
        <c:majorTickMark val="out"/>
        <c:minorTickMark val="none"/>
        <c:tickLblPos val="nextTo"/>
        <c:crossAx val="36975593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2608.3000000000002</c:v>
                </c:pt>
              </c:numCache>
            </c:numRef>
          </c:val>
          <c:extLst>
            <c:ext xmlns:c16="http://schemas.microsoft.com/office/drawing/2014/chart" uri="{C3380CC4-5D6E-409C-BE32-E72D297353CC}">
              <c16:uniqueId val="{00000000-4189-445D-AC52-FCDB313E076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4189-445D-AC52-FCDB313E076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1824</c:v>
                </c:pt>
              </c:numCache>
            </c:numRef>
          </c:val>
          <c:extLst>
            <c:ext xmlns:c16="http://schemas.microsoft.com/office/drawing/2014/chart" uri="{C3380CC4-5D6E-409C-BE32-E72D297353CC}">
              <c16:uniqueId val="{00000002-4189-445D-AC52-FCDB313E076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4189-445D-AC52-FCDB313E076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5"/>
              </a:solidFill>
            </a:ln>
            <a:effectLst/>
            <a:sp3d>
              <a:contourClr>
                <a:schemeClr val="accent5"/>
              </a:contourClr>
            </a:sp3d>
          </c:spPr>
          <c:invertIfNegative val="0"/>
          <c:dPt>
            <c:idx val="0"/>
            <c:invertIfNegative val="0"/>
            <c:bubble3D val="0"/>
            <c:spPr>
              <a:pattFill prst="ltVert">
                <a:fgClr>
                  <a:schemeClr val="accent5"/>
                </a:fgClr>
                <a:bgClr>
                  <a:schemeClr val="bg1"/>
                </a:bgClr>
              </a:pattFill>
              <a:ln>
                <a:solidFill>
                  <a:schemeClr val="accent2"/>
                </a:solidFill>
              </a:ln>
              <a:effectLst/>
              <a:sp3d>
                <a:contourClr>
                  <a:schemeClr val="accent2"/>
                </a:contourClr>
              </a:sp3d>
            </c:spPr>
            <c:extLst>
              <c:ext xmlns:c16="http://schemas.microsoft.com/office/drawing/2014/chart" uri="{C3380CC4-5D6E-409C-BE32-E72D297353CC}">
                <c16:uniqueId val="{00000005-4189-445D-AC52-FCDB313E0769}"/>
              </c:ext>
            </c:extLst>
          </c:dPt>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4189-445D-AC52-FCDB313E076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7-4189-445D-AC52-FCDB313E0769}"/>
            </c:ext>
          </c:extLst>
        </c:ser>
        <c:dLbls>
          <c:showLegendKey val="0"/>
          <c:showVal val="1"/>
          <c:showCatName val="0"/>
          <c:showSerName val="0"/>
          <c:showPercent val="0"/>
          <c:showBubbleSize val="0"/>
        </c:dLbls>
        <c:gapWidth val="150"/>
        <c:shape val="box"/>
        <c:axId val="369753192"/>
        <c:axId val="369757896"/>
        <c:axId val="0"/>
      </c:bar3DChart>
      <c:catAx>
        <c:axId val="369753192"/>
        <c:scaling>
          <c:orientation val="minMax"/>
        </c:scaling>
        <c:delete val="1"/>
        <c:axPos val="b"/>
        <c:numFmt formatCode="General" sourceLinked="1"/>
        <c:majorTickMark val="out"/>
        <c:minorTickMark val="none"/>
        <c:tickLblPos val="nextTo"/>
        <c:crossAx val="369757896"/>
        <c:crosses val="autoZero"/>
        <c:auto val="1"/>
        <c:lblAlgn val="ctr"/>
        <c:lblOffset val="100"/>
        <c:noMultiLvlLbl val="0"/>
      </c:catAx>
      <c:valAx>
        <c:axId val="369757896"/>
        <c:scaling>
          <c:orientation val="minMax"/>
        </c:scaling>
        <c:delete val="1"/>
        <c:axPos val="l"/>
        <c:numFmt formatCode="#,##0&quot;㎡&quot;" sourceLinked="1"/>
        <c:majorTickMark val="out"/>
        <c:minorTickMark val="none"/>
        <c:tickLblPos val="nextTo"/>
        <c:crossAx val="369753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#,##0"㎡"</c:formatCode>
                <c:ptCount val="1"/>
                <c:pt idx="0">
                  <c:v>3675.5</c:v>
                </c:pt>
              </c:numCache>
            </c:numRef>
          </c:val>
          <c:extLst>
            <c:ext xmlns:c16="http://schemas.microsoft.com/office/drawing/2014/chart" uri="{C3380CC4-5D6E-409C-BE32-E72D297353CC}">
              <c16:uniqueId val="{00000000-6344-428B-9F48-BDF8B5B3F8B5}"/>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6344-428B-9F48-BDF8B5B3F8B5}"/>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1405.1</c:v>
                </c:pt>
              </c:numCache>
            </c:numRef>
          </c:val>
          <c:extLst>
            <c:ext xmlns:c16="http://schemas.microsoft.com/office/drawing/2014/chart" uri="{C3380CC4-5D6E-409C-BE32-E72D297353CC}">
              <c16:uniqueId val="{00000002-6344-428B-9F48-BDF8B5B3F8B5}"/>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6344-428B-9F48-BDF8B5B3F8B5}"/>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pt idx="0">
                  <c:v>630</c:v>
                </c:pt>
              </c:numCache>
            </c:numRef>
          </c:val>
          <c:extLst>
            <c:ext xmlns:c16="http://schemas.microsoft.com/office/drawing/2014/chart" uri="{C3380CC4-5D6E-409C-BE32-E72D297353CC}">
              <c16:uniqueId val="{00000004-6344-428B-9F48-BDF8B5B3F8B5}"/>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6344-428B-9F48-BDF8B5B3F8B5}"/>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0&quot;㎡&quot;"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c:ext xmlns:c16="http://schemas.microsoft.com/office/drawing/2014/chart" uri="{C3380CC4-5D6E-409C-BE32-E72D297353CC}">
              <c16:uniqueId val="{00000000-24EB-48ED-84F4-414A7D11B690}"/>
            </c:ext>
          </c:extLst>
        </c:ser>
        <c:ser>
          <c:idx val="1"/>
          <c:order val="1"/>
          <c:tx>
            <c:strRef>
              <c:f>Sheet1!$C$1</c:f>
              <c:strCache>
                <c:ptCount val="1"/>
                <c:pt idx="0">
                  <c:v>保有庁舎</c:v>
                </c:pt>
              </c:strCache>
            </c:strRef>
          </c:tx>
          <c:spPr>
            <a:pattFill prst="pct25">
              <a:fgClr>
                <a:schemeClr val="accent1"/>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c:ext xmlns:c16="http://schemas.microsoft.com/office/drawing/2014/chart" uri="{C3380CC4-5D6E-409C-BE32-E72D297353CC}">
              <c16:uniqueId val="{00000001-24EB-48ED-84F4-414A7D11B690}"/>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25">
              <a:fgClr>
                <a:schemeClr val="accent1"/>
              </a:fgClr>
              <a:bgClr>
                <a:schemeClr val="bg1"/>
              </a:bgClr>
            </a:patt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numCache>
            </c:numRef>
          </c:val>
          <c:extLst>
            <c:ext xmlns:c16="http://schemas.microsoft.com/office/drawing/2014/chart" uri="{C3380CC4-5D6E-409C-BE32-E72D297353CC}">
              <c16:uniqueId val="{00000000-AB2A-4E42-AE4D-D3D0DB43A1F6}"/>
            </c:ext>
          </c:extLst>
        </c:ser>
        <c:ser>
          <c:idx val="1"/>
          <c:order val="1"/>
          <c:tx>
            <c:strRef>
              <c:f>Sheet1!$C$1</c:f>
              <c:strCache>
                <c:ptCount val="1"/>
                <c:pt idx="0">
                  <c:v>本庁</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AB2A-4E42-AE4D-D3D0DB43A1F6}"/>
              </c:ext>
            </c:extLst>
          </c:dPt>
          <c:cat>
            <c:strRef>
              <c:f>Sheet1!$A$2</c:f>
              <c:strCache>
                <c:ptCount val="1"/>
                <c:pt idx="0">
                  <c:v>本庁舎</c:v>
                </c:pt>
              </c:strCache>
            </c:strRef>
          </c:cat>
          <c:val>
            <c:numRef>
              <c:f>Sheet1!$C$2</c:f>
              <c:numCache>
                <c:formatCode>#,##0"㎡"</c:formatCode>
                <c:ptCount val="1"/>
                <c:pt idx="0">
                  <c:v>3568</c:v>
                </c:pt>
              </c:numCache>
            </c:numRef>
          </c:val>
          <c:extLst>
            <c:ext xmlns:c16="http://schemas.microsoft.com/office/drawing/2014/chart" uri="{C3380CC4-5D6E-409C-BE32-E72D297353CC}">
              <c16:uniqueId val="{00000002-AB2A-4E42-AE4D-D3D0DB43A1F6}"/>
            </c:ext>
          </c:extLst>
        </c:ser>
        <c:ser>
          <c:idx val="2"/>
          <c:order val="2"/>
          <c:tx>
            <c:strRef>
              <c:f>Sheet1!$D$1</c:f>
              <c:strCache>
                <c:ptCount val="1"/>
                <c:pt idx="0">
                  <c:v>出先</c:v>
                </c:pt>
              </c:strCache>
            </c:strRef>
          </c:tx>
          <c:spPr>
            <a:pattFill prst="pct25">
              <a:fgClr>
                <a:schemeClr val="accent1"/>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11781</c:v>
                </c:pt>
              </c:numCache>
            </c:numRef>
          </c:val>
          <c:extLst>
            <c:ext xmlns:c16="http://schemas.microsoft.com/office/drawing/2014/chart" uri="{C3380CC4-5D6E-409C-BE32-E72D297353CC}">
              <c16:uniqueId val="{00000003-AB2A-4E42-AE4D-D3D0DB43A1F6}"/>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spPr>
              <a:solidFill>
                <a:schemeClr val="bg1"/>
              </a:solidFill>
              <a:ln>
                <a:solidFill>
                  <a:schemeClr val="accent4"/>
                </a:solidFill>
              </a:ln>
              <a:effectLst/>
              <a:sp3d>
                <a:contourClr>
                  <a:schemeClr val="accent4"/>
                </a:contourClr>
              </a:sp3d>
            </c:spPr>
            <c:extLst>
              <c:ext xmlns:c16="http://schemas.microsoft.com/office/drawing/2014/chart" uri="{C3380CC4-5D6E-409C-BE32-E72D297353CC}">
                <c16:uniqueId val="{00000005-AB2A-4E42-AE4D-D3D0DB43A1F6}"/>
              </c:ext>
            </c:extLst>
          </c:dPt>
          <c:cat>
            <c:strRef>
              <c:f>Sheet1!$A$2</c:f>
              <c:strCache>
                <c:ptCount val="1"/>
                <c:pt idx="0">
                  <c:v>本庁舎</c:v>
                </c:pt>
              </c:strCache>
            </c:strRef>
          </c:cat>
          <c:val>
            <c:numRef>
              <c:f>Sheet1!$E$2</c:f>
              <c:numCache>
                <c:formatCode>#,##0"㎡"</c:formatCode>
                <c:ptCount val="1"/>
                <c:pt idx="0">
                  <c:v>27671</c:v>
                </c:pt>
              </c:numCache>
            </c:numRef>
          </c:val>
          <c:extLst>
            <c:ext xmlns:c16="http://schemas.microsoft.com/office/drawing/2014/chart" uri="{C3380CC4-5D6E-409C-BE32-E72D297353CC}">
              <c16:uniqueId val="{00000006-AB2A-4E42-AE4D-D3D0DB43A1F6}"/>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7-AB2A-4E42-AE4D-D3D0DB43A1F6}"/>
            </c:ext>
          </c:extLst>
        </c:ser>
        <c:ser>
          <c:idx val="5"/>
          <c:order val="5"/>
          <c:tx>
            <c:strRef>
              <c:f>Sheet1!$G$1</c:f>
              <c:strCache>
                <c:ptCount val="1"/>
                <c:pt idx="0">
                  <c:v>議会</c:v>
                </c:pt>
              </c:strCache>
            </c:strRef>
          </c:tx>
          <c:spPr>
            <a:pattFill prst="ltVert">
              <a:fgClr>
                <a:schemeClr val="bg1">
                  <a:lumMod val="75000"/>
                </a:schemeClr>
              </a:fgClr>
              <a:bgClr>
                <a:schemeClr val="bg1"/>
              </a:bgClr>
            </a:patt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8-AB2A-4E42-AE4D-D3D0DB43A1F6}"/>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9-AB2A-4E42-AE4D-D3D0DB43A1F6}"/>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Sheet1!$B$2:$B$7</c:f>
              <c:numCache>
                <c:formatCode>#,##0"㎡"</c:formatCode>
                <c:ptCount val="6"/>
                <c:pt idx="0">
                  <c:v>2571</c:v>
                </c:pt>
                <c:pt idx="1">
                  <c:v>2152</c:v>
                </c:pt>
                <c:pt idx="2">
                  <c:v>2535</c:v>
                </c:pt>
                <c:pt idx="3">
                  <c:v>3110</c:v>
                </c:pt>
                <c:pt idx="4">
                  <c:v>3584</c:v>
                </c:pt>
                <c:pt idx="5">
                  <c:v>4324</c:v>
                </c:pt>
              </c:numCache>
            </c:numRef>
          </c:val>
          <c:extLst>
            <c:ext xmlns:c16="http://schemas.microsoft.com/office/drawing/2014/chart" uri="{C3380CC4-5D6E-409C-BE32-E72D297353CC}">
              <c16:uniqueId val="{00000000-94AD-4237-8B66-F2E7A0BEE565}"/>
            </c:ext>
          </c:extLst>
        </c:ser>
        <c:ser>
          <c:idx val="1"/>
          <c:order val="1"/>
          <c:tx>
            <c:strRef>
              <c:f>Sheet1!$C$1</c:f>
              <c:strCache>
                <c:ptCount val="1"/>
                <c:pt idx="0">
                  <c:v>保有庁舎</c:v>
                </c:pt>
              </c:strCache>
            </c:strRef>
          </c:tx>
          <c:spPr>
            <a:solidFill>
              <a:schemeClr val="accent1">
                <a:lumMod val="60000"/>
                <a:lumOff val="40000"/>
              </a:schemeClr>
            </a:solidFill>
            <a:ln>
              <a:solidFill>
                <a:schemeClr val="accent2"/>
              </a:solidFill>
            </a:ln>
            <a:effectLst/>
            <a:sp3d>
              <a:contourClr>
                <a:schemeClr val="accent2"/>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Sheet1!$C$2:$C$7</c:f>
              <c:numCache>
                <c:formatCode>#,##0"㎡"</c:formatCode>
                <c:ptCount val="6"/>
                <c:pt idx="0">
                  <c:v>3174</c:v>
                </c:pt>
                <c:pt idx="1">
                  <c:v>2691</c:v>
                </c:pt>
                <c:pt idx="2">
                  <c:v>1970</c:v>
                </c:pt>
                <c:pt idx="3">
                  <c:v>1990</c:v>
                </c:pt>
                <c:pt idx="4">
                  <c:v>781</c:v>
                </c:pt>
                <c:pt idx="5">
                  <c:v>3073</c:v>
                </c:pt>
              </c:numCache>
            </c:numRef>
          </c:val>
          <c:extLst>
            <c:ext xmlns:c16="http://schemas.microsoft.com/office/drawing/2014/chart" uri="{C3380CC4-5D6E-409C-BE32-E72D297353CC}">
              <c16:uniqueId val="{00000001-94AD-4237-8B66-F2E7A0BEE565}"/>
            </c:ext>
          </c:extLst>
        </c:ser>
        <c:ser>
          <c:idx val="2"/>
          <c:order val="2"/>
          <c:tx>
            <c:strRef>
              <c:f>Sheet1!$D$1</c:f>
              <c:strCache>
                <c:ptCount val="1"/>
                <c:pt idx="0">
                  <c:v>議会</c:v>
                </c:pt>
              </c:strCache>
            </c:strRef>
          </c:tx>
          <c:spPr>
            <a:pattFill prst="ltVert">
              <a:fgClr>
                <a:schemeClr val="accent1"/>
              </a:fgClr>
              <a:bgClr>
                <a:schemeClr val="bg1"/>
              </a:bgClr>
            </a:pattFill>
            <a:ln>
              <a:solidFill>
                <a:schemeClr val="accent2"/>
              </a:solidFill>
            </a:ln>
          </c:spPr>
          <c:invertIfNegative val="0"/>
          <c:cat>
            <c:strRef>
              <c:f>Sheet1!$A$2:$A$7</c:f>
              <c:strCache>
                <c:ptCount val="6"/>
                <c:pt idx="0">
                  <c:v>中央</c:v>
                </c:pt>
                <c:pt idx="1">
                  <c:v>西</c:v>
                </c:pt>
                <c:pt idx="2">
                  <c:v>大正</c:v>
                </c:pt>
                <c:pt idx="3">
                  <c:v>浪速</c:v>
                </c:pt>
                <c:pt idx="4">
                  <c:v>住之江</c:v>
                </c:pt>
                <c:pt idx="5">
                  <c:v>住吉</c:v>
                </c:pt>
              </c:strCache>
            </c:strRef>
          </c:cat>
          <c:val>
            <c:numRef>
              <c:f>Sheet1!$D$2:$D$7</c:f>
              <c:numCache>
                <c:formatCode>General</c:formatCode>
                <c:ptCount val="6"/>
                <c:pt idx="3">
                  <c:v>805</c:v>
                </c:pt>
              </c:numCache>
            </c:numRef>
          </c:val>
          <c:extLst>
            <c:ext xmlns:c16="http://schemas.microsoft.com/office/drawing/2014/chart" uri="{C3380CC4-5D6E-409C-BE32-E72D297353CC}">
              <c16:uniqueId val="{00000000-574C-4B2D-8475-480CB5AEA0FC}"/>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7979.1</c:v>
                </c:pt>
              </c:numCache>
            </c:numRef>
          </c:val>
          <c:extLst>
            <c:ext xmlns:c16="http://schemas.microsoft.com/office/drawing/2014/chart" uri="{C3380CC4-5D6E-409C-BE32-E72D297353CC}">
              <c16:uniqueId val="{00000000-1FAE-4CD1-8AB0-4DF4DBB5C63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1FAE-4CD1-8AB0-4DF4DBB5C639}"/>
            </c:ext>
          </c:extLst>
        </c:ser>
        <c:ser>
          <c:idx val="2"/>
          <c:order val="2"/>
          <c:tx>
            <c:strRef>
              <c:f>Sheet1!$D$1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1468</c:v>
                </c:pt>
              </c:numCache>
            </c:numRef>
          </c:val>
          <c:extLst>
            <c:ext xmlns:c16="http://schemas.microsoft.com/office/drawing/2014/chart" uri="{C3380CC4-5D6E-409C-BE32-E72D297353CC}">
              <c16:uniqueId val="{00000002-1FAE-4CD1-8AB0-4DF4DBB5C63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1FAE-4CD1-8AB0-4DF4DBB5C63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1FAE-4CD1-8AB0-4DF4DBB5C63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1FAE-4CD1-8AB0-4DF4DBB5C639}"/>
            </c:ext>
          </c:extLst>
        </c:ser>
        <c:dLbls>
          <c:showLegendKey val="0"/>
          <c:showVal val="1"/>
          <c:showCatName val="0"/>
          <c:showSerName val="0"/>
          <c:showPercent val="0"/>
          <c:showBubbleSize val="0"/>
        </c:dLbls>
        <c:gapWidth val="150"/>
        <c:shape val="box"/>
        <c:axId val="371531056"/>
        <c:axId val="371527136"/>
        <c:axId val="0"/>
      </c:bar3DChart>
      <c:catAx>
        <c:axId val="371531056"/>
        <c:scaling>
          <c:orientation val="minMax"/>
        </c:scaling>
        <c:delete val="1"/>
        <c:axPos val="b"/>
        <c:numFmt formatCode="General" sourceLinked="1"/>
        <c:majorTickMark val="out"/>
        <c:minorTickMark val="none"/>
        <c:tickLblPos val="nextTo"/>
        <c:crossAx val="371527136"/>
        <c:crosses val="autoZero"/>
        <c:auto val="1"/>
        <c:lblAlgn val="ctr"/>
        <c:lblOffset val="100"/>
        <c:noMultiLvlLbl val="0"/>
      </c:catAx>
      <c:valAx>
        <c:axId val="371527136"/>
        <c:scaling>
          <c:orientation val="minMax"/>
          <c:min val="0"/>
        </c:scaling>
        <c:delete val="1"/>
        <c:axPos val="l"/>
        <c:numFmt formatCode="#,##0&quot;㎡&quot;" sourceLinked="1"/>
        <c:majorTickMark val="out"/>
        <c:minorTickMark val="none"/>
        <c:tickLblPos val="nextTo"/>
        <c:crossAx val="37153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accent1">
                <a:lumMod val="60000"/>
                <a:lumOff val="4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pt idx="0">
                  <c:v>11316</c:v>
                </c:pt>
              </c:numCache>
            </c:numRef>
          </c:val>
          <c:extLst>
            <c:ext xmlns:c16="http://schemas.microsoft.com/office/drawing/2014/chart" uri="{C3380CC4-5D6E-409C-BE32-E72D297353CC}">
              <c16:uniqueId val="{00000000-7813-4C3D-B3AE-CE2D760EF3F3}"/>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9-7813-4C3D-B3AE-CE2D760EF3F3}"/>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1-7813-4C3D-B3AE-CE2D760EF3F3}"/>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2-7813-4C3D-B3AE-CE2D760EF3F3}"/>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7813-4C3D-B3AE-CE2D760EF3F3}"/>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7813-4C3D-B3AE-CE2D760EF3F3}"/>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7-7813-4C3D-B3AE-CE2D760EF3F3}"/>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5-7813-4C3D-B3AE-CE2D760EF3F3}"/>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8-7813-4C3D-B3AE-CE2D760EF3F3}"/>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天王寺</c:v>
                </c:pt>
                <c:pt idx="1">
                  <c:v>生野</c:v>
                </c:pt>
                <c:pt idx="2">
                  <c:v>東住吉</c:v>
                </c:pt>
                <c:pt idx="3">
                  <c:v>平野</c:v>
                </c:pt>
              </c:strCache>
            </c:strRef>
          </c:cat>
          <c:val>
            <c:numRef>
              <c:f>Sheet1!$B$2:$B$5</c:f>
              <c:numCache>
                <c:formatCode>#,##0"㎡"</c:formatCode>
                <c:ptCount val="4"/>
                <c:pt idx="0">
                  <c:v>2019</c:v>
                </c:pt>
                <c:pt idx="1">
                  <c:v>4450</c:v>
                </c:pt>
                <c:pt idx="2">
                  <c:v>4107</c:v>
                </c:pt>
                <c:pt idx="3">
                  <c:v>5817</c:v>
                </c:pt>
              </c:numCache>
            </c:numRef>
          </c:val>
          <c:extLst>
            <c:ext xmlns:c16="http://schemas.microsoft.com/office/drawing/2014/chart" uri="{C3380CC4-5D6E-409C-BE32-E72D297353CC}">
              <c16:uniqueId val="{00000000-EDFC-4E1D-A387-0E2D609FCCD4}"/>
            </c:ext>
          </c:extLst>
        </c:ser>
        <c:ser>
          <c:idx val="1"/>
          <c:order val="1"/>
          <c:tx>
            <c:strRef>
              <c:f>Sheet1!$C$1</c:f>
              <c:strCache>
                <c:ptCount val="1"/>
                <c:pt idx="0">
                  <c:v>出先</c:v>
                </c:pt>
              </c:strCache>
            </c:strRef>
          </c:tx>
          <c:spPr>
            <a:pattFill prst="pct5">
              <a:fgClr>
                <a:schemeClr val="tx2"/>
              </a:fgClr>
              <a:bgClr>
                <a:schemeClr val="bg1"/>
              </a:bgClr>
            </a:pattFill>
            <a:ln>
              <a:solidFill>
                <a:schemeClr val="accent2"/>
              </a:solidFill>
            </a:ln>
            <a:effectLst/>
            <a:sp3d>
              <a:contourClr>
                <a:schemeClr val="accent2"/>
              </a:contourClr>
            </a:sp3d>
          </c:spPr>
          <c:invertIfNegative val="0"/>
          <c:cat>
            <c:strRef>
              <c:f>Sheet1!$A$2:$A$5</c:f>
              <c:strCache>
                <c:ptCount val="4"/>
                <c:pt idx="0">
                  <c:v>天王寺</c:v>
                </c:pt>
                <c:pt idx="1">
                  <c:v>生野</c:v>
                </c:pt>
                <c:pt idx="2">
                  <c:v>東住吉</c:v>
                </c:pt>
                <c:pt idx="3">
                  <c:v>平野</c:v>
                </c:pt>
              </c:strCache>
            </c:strRef>
          </c:cat>
          <c:val>
            <c:numRef>
              <c:f>Sheet1!$C$2:$C$5</c:f>
              <c:numCache>
                <c:formatCode>#,##0"㎡"</c:formatCode>
                <c:ptCount val="4"/>
                <c:pt idx="0">
                  <c:v>2421</c:v>
                </c:pt>
                <c:pt idx="1">
                  <c:v>3122</c:v>
                </c:pt>
                <c:pt idx="2">
                  <c:v>891</c:v>
                </c:pt>
                <c:pt idx="3">
                  <c:v>2500</c:v>
                </c:pt>
              </c:numCache>
            </c:numRef>
          </c:val>
          <c:extLst>
            <c:ext xmlns:c16="http://schemas.microsoft.com/office/drawing/2014/chart" uri="{C3380CC4-5D6E-409C-BE32-E72D297353CC}">
              <c16:uniqueId val="{00000001-EDFC-4E1D-A387-0E2D609FCCD4}"/>
            </c:ext>
          </c:extLst>
        </c:ser>
        <c:ser>
          <c:idx val="2"/>
          <c:order val="2"/>
          <c:tx>
            <c:strRef>
              <c:f>Sheet1!$D$1</c:f>
              <c:strCache>
                <c:ptCount val="1"/>
                <c:pt idx="0">
                  <c:v>列1</c:v>
                </c:pt>
              </c:strCache>
            </c:strRef>
          </c:tx>
          <c:spPr>
            <a:ln>
              <a:solidFill>
                <a:schemeClr val="accent2"/>
              </a:solidFill>
            </a:ln>
          </c:spPr>
          <c:invertIfNegative val="0"/>
          <c:dPt>
            <c:idx val="0"/>
            <c:invertIfNegative val="0"/>
            <c:bubble3D val="0"/>
            <c:spPr>
              <a:pattFill prst="ltVert">
                <a:fgClr>
                  <a:schemeClr val="accent1"/>
                </a:fgClr>
                <a:bgClr>
                  <a:schemeClr val="bg1"/>
                </a:bgClr>
              </a:pattFill>
              <a:ln>
                <a:solidFill>
                  <a:schemeClr val="accent2"/>
                </a:solidFill>
              </a:ln>
            </c:spPr>
            <c:extLst>
              <c:ext xmlns:c16="http://schemas.microsoft.com/office/drawing/2014/chart" uri="{C3380CC4-5D6E-409C-BE32-E72D297353CC}">
                <c16:uniqueId val="{00000001-F065-4986-949F-391FBE002BDD}"/>
              </c:ext>
            </c:extLst>
          </c:dPt>
          <c:cat>
            <c:strRef>
              <c:f>Sheet1!$A$2:$A$5</c:f>
              <c:strCache>
                <c:ptCount val="4"/>
                <c:pt idx="0">
                  <c:v>天王寺</c:v>
                </c:pt>
                <c:pt idx="1">
                  <c:v>生野</c:v>
                </c:pt>
                <c:pt idx="2">
                  <c:v>東住吉</c:v>
                </c:pt>
                <c:pt idx="3">
                  <c:v>平野</c:v>
                </c:pt>
              </c:strCache>
            </c:strRef>
          </c:cat>
          <c:val>
            <c:numRef>
              <c:f>Sheet1!$D$2:$D$5</c:f>
              <c:numCache>
                <c:formatCode>General</c:formatCode>
                <c:ptCount val="4"/>
                <c:pt idx="0">
                  <c:v>665</c:v>
                </c:pt>
              </c:numCache>
            </c:numRef>
          </c:val>
          <c:extLst>
            <c:ext xmlns:c16="http://schemas.microsoft.com/office/drawing/2014/chart" uri="{C3380CC4-5D6E-409C-BE32-E72D297353CC}">
              <c16:uniqueId val="{00000000-F065-4986-949F-391FBE002BDD}"/>
            </c:ext>
          </c:extLst>
        </c:ser>
        <c:dLbls>
          <c:showLegendKey val="0"/>
          <c:showVal val="0"/>
          <c:showCatName val="0"/>
          <c:showSerName val="0"/>
          <c:showPercent val="0"/>
          <c:showBubbleSize val="0"/>
        </c:dLbls>
        <c:gapWidth val="70"/>
        <c:shape val="box"/>
        <c:axId val="369755936"/>
        <c:axId val="369756328"/>
        <c:axId val="0"/>
      </c:bar3DChart>
      <c:catAx>
        <c:axId val="369755936"/>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9756328"/>
        <c:crosses val="autoZero"/>
        <c:auto val="1"/>
        <c:lblAlgn val="ctr"/>
        <c:lblOffset val="100"/>
        <c:noMultiLvlLbl val="0"/>
      </c:catAx>
      <c:valAx>
        <c:axId val="369756328"/>
        <c:scaling>
          <c:orientation val="minMax"/>
          <c:max val="10000"/>
        </c:scaling>
        <c:delete val="1"/>
        <c:axPos val="l"/>
        <c:numFmt formatCode="#,##0&quot;㎡&quot;" sourceLinked="1"/>
        <c:majorTickMark val="out"/>
        <c:minorTickMark val="none"/>
        <c:tickLblPos val="nextTo"/>
        <c:crossAx val="36975593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369F41D3-9208-4FD4-BAB2-97E51865619A}"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459A8F-3248-4A4C-AFB7-65790D591661}" type="slidenum">
              <a:rPr lang="ja-JP" altLang="en-US"/>
              <a:pPr>
                <a:defRPr/>
              </a:pPr>
              <a:t>‹#›</a:t>
            </a:fld>
            <a:endParaRPr lang="ja-JP" altLang="en-US"/>
          </a:p>
        </p:txBody>
      </p:sp>
    </p:spTree>
    <p:extLst>
      <p:ext uri="{BB962C8B-B14F-4D97-AF65-F5344CB8AC3E}">
        <p14:creationId xmlns:p14="http://schemas.microsoft.com/office/powerpoint/2010/main" val="2652027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2FDF4268-8401-4B54-8D51-CF11B7F32A1A}"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pPr>
              <a:defRPr/>
            </a:pPr>
            <a:fld id="{2B637C0F-A1C7-4DD1-AF18-72ED0E82C4C9}" type="slidenum">
              <a:rPr lang="ja-JP" altLang="en-US"/>
              <a:pPr>
                <a:defRPr/>
              </a:pPr>
              <a:t>‹#›</a:t>
            </a:fld>
            <a:endParaRPr lang="en-US" altLang="ja-JP"/>
          </a:p>
        </p:txBody>
      </p:sp>
    </p:spTree>
    <p:extLst>
      <p:ext uri="{BB962C8B-B14F-4D97-AF65-F5344CB8AC3E}">
        <p14:creationId xmlns:p14="http://schemas.microsoft.com/office/powerpoint/2010/main" val="3136005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9</a:t>
            </a:fld>
            <a:endParaRPr lang="en-US" altLang="ja-JP" smtClean="0"/>
          </a:p>
        </p:txBody>
      </p:sp>
    </p:spTree>
    <p:extLst>
      <p:ext uri="{BB962C8B-B14F-4D97-AF65-F5344CB8AC3E}">
        <p14:creationId xmlns:p14="http://schemas.microsoft.com/office/powerpoint/2010/main" val="172646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10</a:t>
            </a:fld>
            <a:endParaRPr lang="en-US" altLang="ja-JP" smtClean="0"/>
          </a:p>
        </p:txBody>
      </p:sp>
    </p:spTree>
    <p:extLst>
      <p:ext uri="{BB962C8B-B14F-4D97-AF65-F5344CB8AC3E}">
        <p14:creationId xmlns:p14="http://schemas.microsoft.com/office/powerpoint/2010/main" val="318733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11</a:t>
            </a:fld>
            <a:endParaRPr lang="en-US" altLang="ja-JP" smtClean="0"/>
          </a:p>
        </p:txBody>
      </p:sp>
    </p:spTree>
    <p:extLst>
      <p:ext uri="{BB962C8B-B14F-4D97-AF65-F5344CB8AC3E}">
        <p14:creationId xmlns:p14="http://schemas.microsoft.com/office/powerpoint/2010/main" val="829952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12</a:t>
            </a:fld>
            <a:endParaRPr lang="en-US" altLang="ja-JP" smtClean="0"/>
          </a:p>
        </p:txBody>
      </p:sp>
    </p:spTree>
    <p:extLst>
      <p:ext uri="{BB962C8B-B14F-4D97-AF65-F5344CB8AC3E}">
        <p14:creationId xmlns:p14="http://schemas.microsoft.com/office/powerpoint/2010/main" val="205230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18</a:t>
            </a:fld>
            <a:endParaRPr lang="en-US" altLang="ja-JP" smtClean="0"/>
          </a:p>
        </p:txBody>
      </p:sp>
    </p:spTree>
    <p:extLst>
      <p:ext uri="{BB962C8B-B14F-4D97-AF65-F5344CB8AC3E}">
        <p14:creationId xmlns:p14="http://schemas.microsoft.com/office/powerpoint/2010/main" val="479778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19</a:t>
            </a:fld>
            <a:endParaRPr lang="en-US" altLang="ja-JP" smtClean="0"/>
          </a:p>
        </p:txBody>
      </p:sp>
    </p:spTree>
    <p:extLst>
      <p:ext uri="{BB962C8B-B14F-4D97-AF65-F5344CB8AC3E}">
        <p14:creationId xmlns:p14="http://schemas.microsoft.com/office/powerpoint/2010/main" val="1536911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20</a:t>
            </a:fld>
            <a:endParaRPr lang="en-US" altLang="ja-JP" smtClean="0"/>
          </a:p>
        </p:txBody>
      </p:sp>
    </p:spTree>
    <p:extLst>
      <p:ext uri="{BB962C8B-B14F-4D97-AF65-F5344CB8AC3E}">
        <p14:creationId xmlns:p14="http://schemas.microsoft.com/office/powerpoint/2010/main" val="1017099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21</a:t>
            </a:fld>
            <a:endParaRPr lang="en-US" altLang="ja-JP" smtClean="0"/>
          </a:p>
        </p:txBody>
      </p:sp>
    </p:spTree>
    <p:extLst>
      <p:ext uri="{BB962C8B-B14F-4D97-AF65-F5344CB8AC3E}">
        <p14:creationId xmlns:p14="http://schemas.microsoft.com/office/powerpoint/2010/main" val="26638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AEA6B34-33BB-4C1A-8A8E-8A2BE0E45FF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BF70702F-04AD-480C-A512-0A9F8CC13430}" type="slidenum">
              <a:rPr lang="ja-JP" altLang="en-US"/>
              <a:pPr>
                <a:defRPr/>
              </a:pPr>
              <a:t>‹#›</a:t>
            </a:fld>
            <a:endParaRPr lang="ja-JP" altLang="en-US"/>
          </a:p>
        </p:txBody>
      </p:sp>
    </p:spTree>
    <p:extLst>
      <p:ext uri="{BB962C8B-B14F-4D97-AF65-F5344CB8AC3E}">
        <p14:creationId xmlns:p14="http://schemas.microsoft.com/office/powerpoint/2010/main" val="272463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3DA3089-DB24-4F95-BB49-A854D7481DC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A672CD87-9484-4626-B43B-82E90680A1F4}" type="slidenum">
              <a:rPr lang="ja-JP" altLang="en-US"/>
              <a:pPr>
                <a:defRPr/>
              </a:pPr>
              <a:t>‹#›</a:t>
            </a:fld>
            <a:endParaRPr lang="ja-JP" altLang="en-US"/>
          </a:p>
        </p:txBody>
      </p:sp>
    </p:spTree>
    <p:extLst>
      <p:ext uri="{BB962C8B-B14F-4D97-AF65-F5344CB8AC3E}">
        <p14:creationId xmlns:p14="http://schemas.microsoft.com/office/powerpoint/2010/main" val="304318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DC08FDB-22E3-4C15-8286-D00AD75468C1}"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E396028-7F2D-4932-82E7-0AAE470A3DF2}" type="slidenum">
              <a:rPr lang="ja-JP" altLang="en-US"/>
              <a:pPr>
                <a:defRPr/>
              </a:pPr>
              <a:t>‹#›</a:t>
            </a:fld>
            <a:endParaRPr lang="ja-JP" altLang="en-US"/>
          </a:p>
        </p:txBody>
      </p:sp>
    </p:spTree>
    <p:extLst>
      <p:ext uri="{BB962C8B-B14F-4D97-AF65-F5344CB8AC3E}">
        <p14:creationId xmlns:p14="http://schemas.microsoft.com/office/powerpoint/2010/main" val="145631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95EA13E-0100-4C39-8E7A-2C45DABB2E7F}"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324BB9B-7F52-4324-86E1-8A36D6161803}" type="slidenum">
              <a:rPr lang="ja-JP" altLang="en-US"/>
              <a:pPr>
                <a:defRPr/>
              </a:pPr>
              <a:t>‹#›</a:t>
            </a:fld>
            <a:endParaRPr lang="ja-JP" altLang="en-US"/>
          </a:p>
        </p:txBody>
      </p:sp>
    </p:spTree>
    <p:extLst>
      <p:ext uri="{BB962C8B-B14F-4D97-AF65-F5344CB8AC3E}">
        <p14:creationId xmlns:p14="http://schemas.microsoft.com/office/powerpoint/2010/main" val="240577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57E628B-246F-4136-981A-04CDC2FE56F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232C2D61-2A74-4C68-9DA3-C848E7DD651B}" type="slidenum">
              <a:rPr lang="ja-JP" altLang="en-US"/>
              <a:pPr>
                <a:defRPr/>
              </a:pPr>
              <a:t>‹#›</a:t>
            </a:fld>
            <a:endParaRPr lang="ja-JP" altLang="en-US"/>
          </a:p>
        </p:txBody>
      </p:sp>
    </p:spTree>
    <p:extLst>
      <p:ext uri="{BB962C8B-B14F-4D97-AF65-F5344CB8AC3E}">
        <p14:creationId xmlns:p14="http://schemas.microsoft.com/office/powerpoint/2010/main" val="351339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A98B6A8-E96F-4CEA-B8A5-4EBF34B00117}"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23F9C161-17E4-4DAA-B8CB-9ADD5DE087A5}" type="slidenum">
              <a:rPr lang="ja-JP" altLang="en-US"/>
              <a:pPr>
                <a:defRPr/>
              </a:pPr>
              <a:t>‹#›</a:t>
            </a:fld>
            <a:endParaRPr lang="ja-JP" altLang="en-US"/>
          </a:p>
        </p:txBody>
      </p:sp>
    </p:spTree>
    <p:extLst>
      <p:ext uri="{BB962C8B-B14F-4D97-AF65-F5344CB8AC3E}">
        <p14:creationId xmlns:p14="http://schemas.microsoft.com/office/powerpoint/2010/main" val="42242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6F025C6-4D40-4D09-A68C-405999E7E1A2}"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pPr>
              <a:defRPr/>
            </a:pPr>
            <a:fld id="{9B65D1FB-635B-4D4A-BDC2-6D8EE2DC00F6}" type="slidenum">
              <a:rPr lang="ja-JP" altLang="en-US"/>
              <a:pPr>
                <a:defRPr/>
              </a:pPr>
              <a:t>‹#›</a:t>
            </a:fld>
            <a:endParaRPr lang="ja-JP" altLang="en-US"/>
          </a:p>
        </p:txBody>
      </p:sp>
    </p:spTree>
    <p:extLst>
      <p:ext uri="{BB962C8B-B14F-4D97-AF65-F5344CB8AC3E}">
        <p14:creationId xmlns:p14="http://schemas.microsoft.com/office/powerpoint/2010/main" val="37544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0B4AA4A-BDE6-4966-BA85-BFE8A3739CC1}"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pPr>
              <a:defRPr/>
            </a:pPr>
            <a:fld id="{CF588A56-F96E-4EFF-A028-3F4CA167AE2F}" type="slidenum">
              <a:rPr lang="ja-JP" altLang="en-US"/>
              <a:pPr>
                <a:defRPr/>
              </a:pPr>
              <a:t>‹#›</a:t>
            </a:fld>
            <a:endParaRPr lang="ja-JP" altLang="en-US"/>
          </a:p>
        </p:txBody>
      </p:sp>
    </p:spTree>
    <p:extLst>
      <p:ext uri="{BB962C8B-B14F-4D97-AF65-F5344CB8AC3E}">
        <p14:creationId xmlns:p14="http://schemas.microsoft.com/office/powerpoint/2010/main" val="353146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9C787E1-6843-4F19-8BD1-6FCFA4FFD046}"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pPr>
              <a:defRPr/>
            </a:pPr>
            <a:fld id="{ACAF66A6-AC5E-41D8-845C-6569F936B897}" type="slidenum">
              <a:rPr lang="ja-JP" altLang="en-US"/>
              <a:pPr>
                <a:defRPr/>
              </a:pPr>
              <a:t>‹#›</a:t>
            </a:fld>
            <a:endParaRPr lang="ja-JP" altLang="en-US"/>
          </a:p>
        </p:txBody>
      </p:sp>
    </p:spTree>
    <p:extLst>
      <p:ext uri="{BB962C8B-B14F-4D97-AF65-F5344CB8AC3E}">
        <p14:creationId xmlns:p14="http://schemas.microsoft.com/office/powerpoint/2010/main" val="173122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FA54C3E-7393-4818-9129-DB7B478322D1}"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8E23DB2B-84B3-4740-8E0B-1DC67ADE556D}" type="slidenum">
              <a:rPr lang="ja-JP" altLang="en-US"/>
              <a:pPr>
                <a:defRPr/>
              </a:pPr>
              <a:t>‹#›</a:t>
            </a:fld>
            <a:endParaRPr lang="ja-JP" altLang="en-US"/>
          </a:p>
        </p:txBody>
      </p:sp>
    </p:spTree>
    <p:extLst>
      <p:ext uri="{BB962C8B-B14F-4D97-AF65-F5344CB8AC3E}">
        <p14:creationId xmlns:p14="http://schemas.microsoft.com/office/powerpoint/2010/main" val="311982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856EF8C-3721-498D-A517-9060E5E95C98}"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16C180AF-6175-46AC-AE11-DF497726AE5C}" type="slidenum">
              <a:rPr lang="ja-JP" altLang="en-US"/>
              <a:pPr>
                <a:defRPr/>
              </a:pPr>
              <a:t>‹#›</a:t>
            </a:fld>
            <a:endParaRPr lang="ja-JP" altLang="en-US"/>
          </a:p>
        </p:txBody>
      </p:sp>
    </p:spTree>
    <p:extLst>
      <p:ext uri="{BB962C8B-B14F-4D97-AF65-F5344CB8AC3E}">
        <p14:creationId xmlns:p14="http://schemas.microsoft.com/office/powerpoint/2010/main" val="173387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7F83D81-A382-49EE-9D7D-11C7F037CBAF}"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42A7D73-7408-4814-8781-D780FF4B2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17" r:id="rId1"/>
    <p:sldLayoutId id="2147488018" r:id="rId2"/>
    <p:sldLayoutId id="2147488019" r:id="rId3"/>
    <p:sldLayoutId id="2147488020" r:id="rId4"/>
    <p:sldLayoutId id="2147488021" r:id="rId5"/>
    <p:sldLayoutId id="2147488022" r:id="rId6"/>
    <p:sldLayoutId id="2147488023" r:id="rId7"/>
    <p:sldLayoutId id="2147488024" r:id="rId8"/>
    <p:sldLayoutId id="2147488025" r:id="rId9"/>
    <p:sldLayoutId id="2147488026" r:id="rId10"/>
    <p:sldLayoutId id="214748802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5" Type="http://schemas.openxmlformats.org/officeDocument/2006/relationships/chart" Target="../charts/chart15.xml"/><Relationship Id="rId4" Type="http://schemas.openxmlformats.org/officeDocument/2006/relationships/chart" Target="../charts/chart14.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18.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23.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chart" Target="../charts/chart26.xml"/><Relationship Id="rId4" Type="http://schemas.openxmlformats.org/officeDocument/2006/relationships/chart" Target="../charts/char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7" y="3195000"/>
            <a:ext cx="9157066" cy="468000"/>
          </a:xfrm>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論点ペーパー附属資料Ｂ　～庁舎整備経費</a:t>
            </a:r>
            <a:r>
              <a:rPr lang="ja-JP" altLang="en-US" sz="2400" b="1" dirty="0" smtClean="0"/>
              <a:t>の再試算～</a:t>
            </a:r>
            <a:endParaRPr lang="ja-JP" altLang="en-US" sz="4800" b="1" dirty="0"/>
          </a:p>
        </p:txBody>
      </p:sp>
      <p:sp>
        <p:nvSpPr>
          <p:cNvPr id="5" name="正方形/長方形 4"/>
          <p:cNvSpPr/>
          <p:nvPr/>
        </p:nvSpPr>
        <p:spPr>
          <a:xfrm>
            <a:off x="8409384" y="11667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資料３</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1674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6084000" y="4485997"/>
            <a:ext cx="3780000" cy="2354004"/>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rIns="0" bIns="0" rtlCol="0" anchor="ctr"/>
          <a:lstStyle/>
          <a:p>
            <a:pPr lvl="0">
              <a:lnSpc>
                <a:spcPts val="1400"/>
              </a:lnSpc>
              <a:spcBef>
                <a:spcPts val="0"/>
              </a:spcBef>
              <a:defRPr/>
            </a:pP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1,316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a:t>
            </a:r>
            <a:r>
              <a:rPr lang="ja-JP" altLang="en-US" sz="1200" dirty="0" smtClean="0">
                <a:solidFill>
                  <a:prstClr val="black"/>
                </a:solidFill>
                <a:latin typeface="Meiryo UI" panose="020B0604030504040204" pitchFamily="50" charset="-128"/>
                <a:ea typeface="Meiryo UI" panose="020B0604030504040204" pitchFamily="50" charset="-128"/>
              </a:rPr>
              <a:t>状況</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726</a:t>
            </a:r>
            <a:r>
              <a:rPr lang="ja-JP" altLang="en-US" sz="1200" dirty="0" smtClean="0">
                <a:solidFill>
                  <a:prstClr val="black"/>
                </a:solidFill>
                <a:latin typeface="Meiryo UI" panose="020B0604030504040204" pitchFamily="50" charset="-128"/>
                <a:ea typeface="Meiryo UI" panose="020B0604030504040204" pitchFamily="50" charset="-128"/>
              </a:rPr>
              <a:t>人　　②</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③　残り</a:t>
            </a:r>
            <a:r>
              <a:rPr lang="en-US" altLang="ja-JP" sz="1200" dirty="0" smtClean="0">
                <a:solidFill>
                  <a:prstClr val="black"/>
                </a:solidFill>
                <a:latin typeface="Meiryo UI" panose="020B0604030504040204" pitchFamily="50" charset="-128"/>
                <a:ea typeface="Meiryo UI" panose="020B0604030504040204" pitchFamily="50" charset="-128"/>
              </a:rPr>
              <a:t>590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dirty="0">
              <a:solidFill>
                <a:prstClr val="black"/>
              </a:solidFill>
              <a:latin typeface="Meiryo UI" panose="020B0604030504040204" pitchFamily="50" charset="-128"/>
              <a:ea typeface="Meiryo UI" panose="020B0604030504040204" pitchFamily="50" charset="-128"/>
            </a:endParaRPr>
          </a:p>
          <a:p>
            <a:pPr lvl="0">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・中之島庁舎に空き庁舎が発生　</a:t>
            </a:r>
            <a:r>
              <a:rPr lang="en-US" altLang="ja-JP" sz="1200" dirty="0" smtClean="0">
                <a:solidFill>
                  <a:prstClr val="black"/>
                </a:solidFill>
                <a:latin typeface="Meiryo UI" panose="020B0604030504040204" pitchFamily="50" charset="-128"/>
                <a:ea typeface="Meiryo UI" panose="020B0604030504040204" pitchFamily="50" charset="-128"/>
              </a:rPr>
              <a:t>27,671㎡</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1200"/>
              </a:spcBef>
              <a:defRPr/>
            </a:pP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第一区、第四区</a:t>
            </a:r>
            <a:r>
              <a:rPr lang="ja-JP" altLang="en-US" sz="1200" dirty="0">
                <a:solidFill>
                  <a:prstClr val="black"/>
                </a:solidFill>
                <a:latin typeface="Meiryo UI" panose="020B0604030504040204" pitchFamily="50" charset="-128"/>
                <a:ea typeface="Meiryo UI" panose="020B0604030504040204" pitchFamily="50" charset="-128"/>
              </a:rPr>
              <a:t>の庁舎建設期間中は、中之島庁舎</a:t>
            </a:r>
            <a:r>
              <a:rPr lang="ja-JP" altLang="en-US" sz="1200" dirty="0" smtClean="0">
                <a:solidFill>
                  <a:prstClr val="black"/>
                </a:solidFill>
                <a:latin typeface="Meiryo UI" panose="020B0604030504040204" pitchFamily="50" charset="-128"/>
                <a:ea typeface="Meiryo UI" panose="020B0604030504040204" pitchFamily="50" charset="-128"/>
              </a:rPr>
              <a:t>に</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第一区、第四区</a:t>
            </a:r>
            <a:r>
              <a:rPr lang="ja-JP" altLang="en-US" sz="1200" dirty="0">
                <a:solidFill>
                  <a:prstClr val="black"/>
                </a:solidFill>
                <a:latin typeface="Meiryo UI" panose="020B0604030504040204" pitchFamily="50" charset="-128"/>
                <a:ea typeface="Meiryo UI" panose="020B0604030504040204" pitchFamily="50" charset="-128"/>
              </a:rPr>
              <a:t>の不足執務室面積分の職員を暫定的</a:t>
            </a:r>
            <a:r>
              <a:rPr lang="ja-JP" altLang="en-US" sz="1200" dirty="0" smtClean="0">
                <a:solidFill>
                  <a:prstClr val="black"/>
                </a:solidFill>
                <a:latin typeface="Meiryo UI" panose="020B0604030504040204" pitchFamily="50" charset="-128"/>
                <a:ea typeface="Meiryo UI" panose="020B0604030504040204" pitchFamily="50" charset="-128"/>
              </a:rPr>
              <a:t>に</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配置</a:t>
            </a:r>
          </a:p>
          <a:p>
            <a:pPr lvl="0">
              <a:lnSpc>
                <a:spcPts val="1400"/>
              </a:lnSpc>
              <a:spcBef>
                <a:spcPts val="0"/>
              </a:spcBef>
              <a:defRPr/>
            </a:pPr>
            <a:r>
              <a:rPr lang="ja-JP" altLang="en-US" sz="1050" dirty="0" smtClean="0">
                <a:solidFill>
                  <a:prstClr val="black"/>
                </a:solidFill>
                <a:latin typeface="Meiryo UI" panose="020B0604030504040204" pitchFamily="50" charset="-128"/>
                <a:ea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なお暫定配置期間終了後、現行政区庁舎から中之島庁舎に</a:t>
            </a:r>
            <a:endParaRPr lang="en-US" altLang="ja-JP" sz="105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配置換えして現行政区庁舎を</a:t>
            </a:r>
            <a:r>
              <a:rPr lang="ja-JP" altLang="en-US" sz="1050" dirty="0">
                <a:solidFill>
                  <a:prstClr val="black"/>
                </a:solidFill>
                <a:latin typeface="Meiryo UI" panose="020B0604030504040204" pitchFamily="50" charset="-128"/>
                <a:ea typeface="Meiryo UI" panose="020B0604030504040204" pitchFamily="50" charset="-128"/>
              </a:rPr>
              <a:t>空けることも考えられる。</a:t>
            </a:r>
            <a:r>
              <a:rPr lang="en-US" altLang="ja-JP" sz="1050" dirty="0" smtClean="0">
                <a:solidFill>
                  <a:prstClr val="black"/>
                </a:solidFill>
                <a:latin typeface="Meiryo UI" panose="020B0604030504040204" pitchFamily="50" charset="-128"/>
                <a:ea typeface="Meiryo UI" panose="020B0604030504040204" pitchFamily="50" charset="-128"/>
              </a:rPr>
              <a:t>)</a:t>
            </a:r>
            <a:endParaRPr lang="en-US" altLang="ja-JP" sz="1050" dirty="0">
              <a:solidFill>
                <a:prstClr val="black"/>
              </a:solidFill>
              <a:latin typeface="Meiryo UI" panose="020B0604030504040204" pitchFamily="50" charset="-128"/>
              <a:ea typeface="Meiryo UI" panose="020B0604030504040204" pitchFamily="50" charset="-128"/>
            </a:endParaRPr>
          </a:p>
        </p:txBody>
      </p:sp>
      <p:graphicFrame>
        <p:nvGraphicFramePr>
          <p:cNvPr id="90" name="グラフ 45"/>
          <p:cNvGraphicFramePr>
            <a:graphicFrameLocks/>
          </p:cNvGraphicFramePr>
          <p:nvPr>
            <p:extLst/>
          </p:nvPr>
        </p:nvGraphicFramePr>
        <p:xfrm>
          <a:off x="193093" y="4253582"/>
          <a:ext cx="5974393" cy="2410079"/>
        </p:xfrm>
        <a:graphic>
          <a:graphicData uri="http://schemas.openxmlformats.org/drawingml/2006/chart">
            <c:chart xmlns:c="http://schemas.openxmlformats.org/drawingml/2006/chart" xmlns:r="http://schemas.openxmlformats.org/officeDocument/2006/relationships" r:id="rId3"/>
          </a:graphicData>
        </a:graphic>
      </p:graphicFrame>
      <p:sp>
        <p:nvSpPr>
          <p:cNvPr id="88" name="平行四辺形 87"/>
          <p:cNvSpPr/>
          <p:nvPr/>
        </p:nvSpPr>
        <p:spPr>
          <a:xfrm>
            <a:off x="73942" y="3304793"/>
            <a:ext cx="2643321" cy="58485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54" name="グラフ 83"/>
          <p:cNvGraphicFramePr>
            <a:graphicFrameLocks/>
          </p:cNvGraphicFramePr>
          <p:nvPr>
            <p:extLst/>
          </p:nvPr>
        </p:nvGraphicFramePr>
        <p:xfrm>
          <a:off x="-1879077" y="1736067"/>
          <a:ext cx="6798810" cy="2749930"/>
        </p:xfrm>
        <a:graphic>
          <a:graphicData uri="http://schemas.openxmlformats.org/drawingml/2006/chart">
            <c:chart xmlns:c="http://schemas.openxmlformats.org/drawingml/2006/chart" xmlns:r="http://schemas.openxmlformats.org/officeDocument/2006/relationships" r:id="rId4"/>
          </a:graphicData>
        </a:graphic>
      </p:graphicFrame>
      <p:sp>
        <p:nvSpPr>
          <p:cNvPr id="83" name="正方形/長方形 82"/>
          <p:cNvSpPr/>
          <p:nvPr/>
        </p:nvSpPr>
        <p:spPr>
          <a:xfrm>
            <a:off x="3780000" y="4176000"/>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34,802㎡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18,932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15,870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6" name="大かっこ 65"/>
          <p:cNvSpPr/>
          <p:nvPr/>
        </p:nvSpPr>
        <p:spPr>
          <a:xfrm>
            <a:off x="4376937" y="4382737"/>
            <a:ext cx="1446038"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5,103</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376675"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87673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619601"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4117399"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600786" y="972000"/>
            <a:ext cx="2440287" cy="711898"/>
            <a:chOff x="-661980" y="1840919"/>
            <a:chExt cx="2131731" cy="400264"/>
          </a:xfrm>
        </p:grpSpPr>
        <p:sp>
          <p:nvSpPr>
            <p:cNvPr id="64" name="正方形/長方形 63"/>
            <p:cNvSpPr/>
            <p:nvPr/>
          </p:nvSpPr>
          <p:spPr>
            <a:xfrm>
              <a:off x="-661980" y="1840919"/>
              <a:ext cx="2131731" cy="40026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43,020㎡</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15,349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・空き庁舎　　　　　　　　</a:t>
              </a:r>
              <a:r>
                <a:rPr lang="en-US" altLang="ja-JP" sz="900" dirty="0" smtClean="0">
                  <a:solidFill>
                    <a:schemeClr val="tx1"/>
                  </a:solidFill>
                  <a:latin typeface="Meiryo UI" panose="020B0604030504040204" pitchFamily="50" charset="-128"/>
                  <a:ea typeface="Meiryo UI" panose="020B0604030504040204" pitchFamily="50" charset="-128"/>
                </a:rPr>
                <a:t>27,671</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議会施設面積　</a:t>
              </a:r>
              <a:r>
                <a:rPr lang="en-US" altLang="ja-JP" sz="1100" dirty="0" smtClean="0">
                  <a:solidFill>
                    <a:schemeClr val="tx1"/>
                  </a:solidFill>
                  <a:latin typeface="Meiryo UI" panose="020B0604030504040204" pitchFamily="50" charset="-128"/>
                  <a:ea typeface="Meiryo UI" panose="020B0604030504040204" pitchFamily="50" charset="-128"/>
                </a:rPr>
                <a:t>5,684</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50888" y="1936853"/>
              <a:ext cx="1540955" cy="17158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12435" y="648446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第二区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1" name="テキスト ボックス 80"/>
          <p:cNvSpPr txBox="1"/>
          <p:nvPr/>
        </p:nvSpPr>
        <p:spPr bwMode="auto">
          <a:xfrm>
            <a:off x="1096042"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35834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485990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393335" y="581705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80"/>
          <p:cNvSpPr txBox="1"/>
          <p:nvPr/>
        </p:nvSpPr>
        <p:spPr bwMode="auto">
          <a:xfrm>
            <a:off x="1149800" y="581165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a:t>
            </a:r>
            <a:r>
              <a:rPr lang="ja-JP" altLang="en-US" sz="750" b="1" dirty="0" smtClean="0">
                <a:latin typeface="Meiryo UI" panose="020B0604030504040204" pitchFamily="50" charset="-128"/>
                <a:ea typeface="Meiryo UI" panose="020B0604030504040204" pitchFamily="50" charset="-128"/>
              </a:rPr>
              <a:t>６人</a:t>
            </a:r>
            <a:endParaRPr lang="ja-JP" altLang="en-US" sz="750" b="1"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2641887" y="58399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a:t>
            </a:r>
            <a:r>
              <a:rPr lang="ja-JP" altLang="en-US" sz="750" b="1" dirty="0" smtClean="0">
                <a:latin typeface="Meiryo UI" panose="020B0604030504040204" pitchFamily="50" charset="-128"/>
                <a:ea typeface="Meiryo UI" panose="020B0604030504040204" pitchFamily="50" charset="-128"/>
              </a:rPr>
              <a:t>８人</a:t>
            </a:r>
            <a:endParaRPr lang="ja-JP" altLang="en-US" sz="750" b="1"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4147878" y="567229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4893080" y="5785371"/>
            <a:ext cx="890581" cy="323165"/>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1891973" y="58780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a:t>
            </a:r>
            <a:r>
              <a:rPr lang="ja-JP" altLang="en-US" sz="750" b="1" dirty="0" smtClean="0">
                <a:latin typeface="Meiryo UI" panose="020B0604030504040204" pitchFamily="50" charset="-128"/>
                <a:ea typeface="Meiryo UI" panose="020B0604030504040204" pitchFamily="50" charset="-128"/>
              </a:rPr>
              <a:t>４人</a:t>
            </a:r>
            <a:endParaRPr lang="ja-JP" altLang="en-US" sz="750" b="1" dirty="0">
              <a:latin typeface="Meiryo UI" panose="020B0604030504040204" pitchFamily="50" charset="-128"/>
              <a:ea typeface="Meiryo UI" panose="020B0604030504040204" pitchFamily="50" charset="-128"/>
            </a:endParaRPr>
          </a:p>
        </p:txBody>
      </p:sp>
      <p:sp>
        <p:nvSpPr>
          <p:cNvPr id="109" name="テキスト ボックス 108"/>
          <p:cNvSpPr txBox="1"/>
          <p:nvPr/>
        </p:nvSpPr>
        <p:spPr bwMode="auto">
          <a:xfrm>
            <a:off x="3390611" y="573325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aphicFrame>
        <p:nvGraphicFramePr>
          <p:cNvPr id="110" name="表 109"/>
          <p:cNvGraphicFramePr>
            <a:graphicFrameLocks noGrp="1"/>
          </p:cNvGraphicFramePr>
          <p:nvPr>
            <p:extLst/>
          </p:nvPr>
        </p:nvGraphicFramePr>
        <p:xfrm>
          <a:off x="3297168" y="1636407"/>
          <a:ext cx="2592000" cy="110016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24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2,069</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梅田市税事務所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1,143</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11" name="正方形/長方形 110"/>
          <p:cNvSpPr/>
          <p:nvPr/>
        </p:nvSpPr>
        <p:spPr>
          <a:xfrm>
            <a:off x="3083600" y="132296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12" name="正方形/長方形 111"/>
          <p:cNvSpPr/>
          <p:nvPr/>
        </p:nvSpPr>
        <p:spPr>
          <a:xfrm>
            <a:off x="3110519" y="2801693"/>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13" name="表 112"/>
          <p:cNvGraphicFramePr>
            <a:graphicFrameLocks noGrp="1"/>
          </p:cNvGraphicFramePr>
          <p:nvPr>
            <p:extLst>
              <p:ext uri="{D42A27DB-BD31-4B8C-83A1-F6EECF244321}">
                <p14:modId xmlns:p14="http://schemas.microsoft.com/office/powerpoint/2010/main" val="625360628"/>
              </p:ext>
            </p:extLst>
          </p:nvPr>
        </p:nvGraphicFramePr>
        <p:xfrm>
          <a:off x="3301900" y="3089491"/>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ＪＥＩ京橋ビル</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（現状：京橋市税事務所）</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955</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中央</a:t>
                      </a:r>
                      <a:r>
                        <a:rPr kumimoji="1" lang="ja-JP" altLang="en-US" sz="900" b="0" dirty="0" smtClean="0">
                          <a:solidFill>
                            <a:schemeClr val="tx1"/>
                          </a:solidFill>
                          <a:latin typeface="Meiryo UI" panose="020B0604030504040204" pitchFamily="50" charset="-128"/>
                          <a:ea typeface="Meiryo UI" panose="020B0604030504040204" pitchFamily="50" charset="-128"/>
                        </a:rPr>
                        <a:t>卸売</a:t>
                      </a:r>
                      <a:r>
                        <a:rPr kumimoji="1" lang="zh-TW" altLang="en-US" sz="900" b="0" dirty="0" smtClean="0">
                          <a:solidFill>
                            <a:schemeClr val="tx1"/>
                          </a:solidFill>
                          <a:latin typeface="Meiryo UI" panose="020B0604030504040204" pitchFamily="50" charset="-128"/>
                          <a:ea typeface="Meiryo UI" panose="020B0604030504040204" pitchFamily="50" charset="-128"/>
                        </a:rPr>
                        <a:t>市場</a:t>
                      </a:r>
                      <a:r>
                        <a:rPr kumimoji="1" lang="ja-JP" altLang="en-US" sz="900" b="0" dirty="0" smtClean="0">
                          <a:solidFill>
                            <a:schemeClr val="tx1"/>
                          </a:solidFill>
                          <a:latin typeface="Meiryo UI" panose="020B0604030504040204" pitchFamily="50" charset="-128"/>
                          <a:ea typeface="Meiryo UI" panose="020B0604030504040204" pitchFamily="50" charset="-128"/>
                        </a:rPr>
                        <a:t>本場業務</a:t>
                      </a:r>
                      <a:r>
                        <a:rPr kumimoji="1" lang="zh-TW" altLang="en-US" sz="900" b="0" dirty="0" smtClean="0">
                          <a:solidFill>
                            <a:schemeClr val="tx1"/>
                          </a:solidFill>
                          <a:latin typeface="Meiryo UI" panose="020B0604030504040204" pitchFamily="50" charset="-128"/>
                          <a:ea typeface="Meiryo UI" panose="020B0604030504040204" pitchFamily="50" charset="-128"/>
                        </a:rPr>
                        <a:t>管理棟</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建設局）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936</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sp>
        <p:nvSpPr>
          <p:cNvPr id="56"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61" name="テキスト ボックス 1"/>
          <p:cNvSpPr txBox="1">
            <a:spLocks noChangeArrowheads="1"/>
          </p:cNvSpPr>
          <p:nvPr/>
        </p:nvSpPr>
        <p:spPr bwMode="auto">
          <a:xfrm>
            <a:off x="3103200" y="652411"/>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76755" y="2438490"/>
            <a:ext cx="2119313" cy="1643773"/>
            <a:chOff x="1060026" y="2100416"/>
            <a:chExt cx="2119313" cy="2033407"/>
          </a:xfrm>
        </p:grpSpPr>
        <p:sp>
          <p:nvSpPr>
            <p:cNvPr id="55" name="テキスト ボックス 54"/>
            <p:cNvSpPr txBox="1"/>
            <p:nvPr/>
          </p:nvSpPr>
          <p:spPr>
            <a:xfrm>
              <a:off x="1060026" y="3887761"/>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現中之島庁舎</a:t>
              </a:r>
              <a:endParaRPr lang="ja-JP" altLang="en-US" sz="786" b="1" u="sng" dirty="0">
                <a:latin typeface="Meiryo UI" panose="020B0604030504040204" pitchFamily="50" charset="-128"/>
                <a:ea typeface="Meiryo UI" panose="020B0604030504040204" pitchFamily="50" charset="-128"/>
              </a:endParaRPr>
            </a:p>
          </p:txBody>
        </p:sp>
        <p:sp>
          <p:nvSpPr>
            <p:cNvPr id="58" name="テキスト ボックス 57"/>
            <p:cNvSpPr txBox="1"/>
            <p:nvPr/>
          </p:nvSpPr>
          <p:spPr bwMode="auto">
            <a:xfrm>
              <a:off x="1557319" y="3344902"/>
              <a:ext cx="984796" cy="256993"/>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r>
                <a:rPr lang="ja-JP" altLang="en-US" sz="750" b="1" dirty="0">
                  <a:latin typeface="Meiryo UI" panose="020B0604030504040204" pitchFamily="50" charset="-128"/>
                  <a:ea typeface="Meiryo UI" panose="020B0604030504040204" pitchFamily="50" charset="-128"/>
                </a:rPr>
                <a:t>　</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2" name="テキスト ボックス 71"/>
            <p:cNvSpPr txBox="1"/>
            <p:nvPr/>
          </p:nvSpPr>
          <p:spPr bwMode="auto">
            <a:xfrm>
              <a:off x="1375113" y="2693713"/>
              <a:ext cx="1330906" cy="256993"/>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27,671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62" name="テキスト ボックス 61"/>
            <p:cNvSpPr txBox="1"/>
            <p:nvPr/>
          </p:nvSpPr>
          <p:spPr bwMode="auto">
            <a:xfrm>
              <a:off x="1344633" y="2100416"/>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70"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７</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71"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7" name="テキスト ボックス 1"/>
          <p:cNvSpPr txBox="1"/>
          <p:nvPr/>
        </p:nvSpPr>
        <p:spPr bwMode="auto">
          <a:xfrm>
            <a:off x="6084000" y="4509144"/>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77" name="テキスト ボックス 76"/>
          <p:cNvSpPr txBox="1"/>
          <p:nvPr/>
        </p:nvSpPr>
        <p:spPr bwMode="auto">
          <a:xfrm>
            <a:off x="560512" y="3661634"/>
            <a:ext cx="1118398"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6300000" y="2369645"/>
            <a:ext cx="3204000" cy="1779435"/>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2,701</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1,316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1,385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dirty="0" smtClean="0">
                <a:solidFill>
                  <a:prstClr val="black"/>
                </a:solidFill>
                <a:latin typeface="Meiryo UI" pitchFamily="50" charset="-128"/>
                <a:ea typeface="Meiryo UI" pitchFamily="50" charset="-128"/>
                <a:cs typeface="Meiryo UI" pitchFamily="50" charset="-128"/>
              </a:rPr>
              <a:t>■一部事務組合</a:t>
            </a:r>
            <a:r>
              <a:rPr lang="en-US" altLang="ja-JP" sz="1200" dirty="0" smtClean="0">
                <a:solidFill>
                  <a:prstClr val="black"/>
                </a:solidFill>
                <a:latin typeface="Meiryo UI" pitchFamily="50" charset="-128"/>
                <a:ea typeface="Meiryo UI" pitchFamily="50" charset="-128"/>
                <a:cs typeface="Meiryo UI" pitchFamily="50" charset="-128"/>
              </a:rPr>
              <a:t>233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smtClean="0">
                <a:solidFill>
                  <a:prstClr val="black"/>
                </a:solidFill>
                <a:latin typeface="Meiryo UI" pitchFamily="50" charset="-128"/>
                <a:ea typeface="Meiryo UI" pitchFamily="50" charset="-128"/>
                <a:cs typeface="Meiryo UI" pitchFamily="50" charset="-128"/>
              </a:rPr>
              <a:t>執務室必要面</a:t>
            </a:r>
            <a:r>
              <a:rPr lang="ja-JP" altLang="en-US" sz="1200" dirty="0" smtClean="0">
                <a:solidFill>
                  <a:prstClr val="black"/>
                </a:solidFill>
                <a:latin typeface="Meiryo UI" pitchFamily="50" charset="-128"/>
                <a:ea typeface="Meiryo UI" pitchFamily="50" charset="-128"/>
                <a:cs typeface="Meiryo UI" pitchFamily="50" charset="-128"/>
              </a:rPr>
              <a:t>積：</a:t>
            </a:r>
            <a:r>
              <a:rPr lang="en-US" altLang="ja-JP" sz="1200" dirty="0" smtClean="0">
                <a:solidFill>
                  <a:schemeClr val="tx1"/>
                </a:solidFill>
                <a:latin typeface="Meiryo UI" pitchFamily="50" charset="-128"/>
                <a:ea typeface="Meiryo UI" pitchFamily="50" charset="-128"/>
                <a:cs typeface="Meiryo UI" pitchFamily="50" charset="-128"/>
              </a:rPr>
              <a:t>55,254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endParaRPr lang="en-US" altLang="ja-JP" sz="1200" b="1" u="sng" dirty="0">
              <a:solidFill>
                <a:prstClr val="black"/>
              </a:solidFill>
              <a:latin typeface="Meiryo UI" pitchFamily="50" charset="-128"/>
              <a:ea typeface="Meiryo UI" pitchFamily="50" charset="-128"/>
              <a:cs typeface="Meiryo UI" pitchFamily="50" charset="-128"/>
            </a:endParaRPr>
          </a:p>
        </p:txBody>
      </p:sp>
      <p:sp>
        <p:nvSpPr>
          <p:cNvPr id="78" name="大かっこ 77"/>
          <p:cNvSpPr/>
          <p:nvPr/>
        </p:nvSpPr>
        <p:spPr>
          <a:xfrm>
            <a:off x="6631945" y="2769116"/>
            <a:ext cx="1836000"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3" name="テキスト ボックス 52"/>
          <p:cNvSpPr txBox="1"/>
          <p:nvPr/>
        </p:nvSpPr>
        <p:spPr>
          <a:xfrm>
            <a:off x="6137947" y="2081613"/>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73" name="正方形/長方形 72"/>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正方形/長方形 73"/>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 name="正方形/長方形 81"/>
          <p:cNvSpPr/>
          <p:nvPr/>
        </p:nvSpPr>
        <p:spPr>
          <a:xfrm>
            <a:off x="5964113" y="652286"/>
            <a:ext cx="3888000" cy="36891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正方形/長方形 88"/>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 name="角丸四角形吹き出し 51"/>
          <p:cNvSpPr/>
          <p:nvPr/>
        </p:nvSpPr>
        <p:spPr>
          <a:xfrm>
            <a:off x="2130356" y="3229826"/>
            <a:ext cx="1150275" cy="609205"/>
          </a:xfrm>
          <a:prstGeom prst="wedgeRoundRectCallout">
            <a:avLst>
              <a:gd name="adj1" fmla="val -95023"/>
              <a:gd name="adj2" fmla="val -227"/>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24</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45</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26</a:t>
            </a:r>
            <a:r>
              <a:rPr lang="ja-JP" altLang="en-US" sz="900" dirty="0" smtClean="0"/>
              <a:t>人</a:t>
            </a:r>
            <a:endParaRPr lang="en-US" altLang="ja-JP" sz="900" dirty="0" smtClean="0"/>
          </a:p>
        </p:txBody>
      </p:sp>
    </p:spTree>
    <p:extLst>
      <p:ext uri="{BB962C8B-B14F-4D97-AF65-F5344CB8AC3E}">
        <p14:creationId xmlns:p14="http://schemas.microsoft.com/office/powerpoint/2010/main" val="308449069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72"/>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1,292</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92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707</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493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・議会施設は現浪速区庁舎に設置</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rPr>
              <a:t>ATC</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4,177㎡</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97" name="平行四辺形 96"/>
          <p:cNvSpPr/>
          <p:nvPr/>
        </p:nvSpPr>
        <p:spPr>
          <a:xfrm>
            <a:off x="7066692" y="2852936"/>
            <a:ext cx="1684013" cy="38538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sp>
        <p:nvSpPr>
          <p:cNvPr id="104" name="正方形/長方形 103"/>
          <p:cNvSpPr/>
          <p:nvPr/>
        </p:nvSpPr>
        <p:spPr>
          <a:xfrm>
            <a:off x="4319255"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5,679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ext uri="{D42A27DB-BD31-4B8C-83A1-F6EECF244321}">
                <p14:modId xmlns:p14="http://schemas.microsoft.com/office/powerpoint/2010/main" val="2219415328"/>
              </p:ext>
            </p:extLst>
          </p:nvPr>
        </p:nvGraphicFramePr>
        <p:xfrm>
          <a:off x="3297138" y="1553574"/>
          <a:ext cx="2592000" cy="11016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672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1,288 </a:t>
                      </a: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大阪</a:t>
                      </a:r>
                      <a:r>
                        <a:rPr kumimoji="1" lang="zh-TW" altLang="en-US" sz="900" b="0" dirty="0" smtClean="0">
                          <a:solidFill>
                            <a:schemeClr val="tx1"/>
                          </a:solidFill>
                          <a:latin typeface="Meiryo UI" panose="020B0604030504040204" pitchFamily="50" charset="-128"/>
                          <a:ea typeface="Meiryo UI" panose="020B0604030504040204" pitchFamily="50" charset="-128"/>
                        </a:rPr>
                        <a:t>産業創造館</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契約管財局</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1,447 </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06" name="正方形/長方形 105"/>
          <p:cNvSpPr/>
          <p:nvPr/>
        </p:nvSpPr>
        <p:spPr>
          <a:xfrm>
            <a:off x="3073240" y="1253570"/>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08" name="正方形/長方形 107"/>
          <p:cNvSpPr/>
          <p:nvPr/>
        </p:nvSpPr>
        <p:spPr>
          <a:xfrm>
            <a:off x="3105295" y="271169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09" name="表 108"/>
          <p:cNvGraphicFramePr>
            <a:graphicFrameLocks noGrp="1"/>
          </p:cNvGraphicFramePr>
          <p:nvPr>
            <p:extLst>
              <p:ext uri="{D42A27DB-BD31-4B8C-83A1-F6EECF244321}">
                <p14:modId xmlns:p14="http://schemas.microsoft.com/office/powerpoint/2010/main" val="524065334"/>
              </p:ext>
            </p:extLst>
          </p:nvPr>
        </p:nvGraphicFramePr>
        <p:xfrm>
          <a:off x="3297138" y="3045215"/>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ＯＣＡＴ</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（現状：なんば市税事務所）</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1,228</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船場センタービル</a:t>
                      </a: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（現状：船場法人市税事務所）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1,716 </a:t>
                      </a: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graphicFrame>
        <p:nvGraphicFramePr>
          <p:cNvPr id="83" name="グラフ 45"/>
          <p:cNvGraphicFramePr>
            <a:graphicFrameLocks/>
          </p:cNvGraphicFramePr>
          <p:nvPr>
            <p:extLst/>
          </p:nvPr>
        </p:nvGraphicFramePr>
        <p:xfrm>
          <a:off x="73234" y="4638089"/>
          <a:ext cx="6156000" cy="208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平行四辺形 47"/>
          <p:cNvSpPr/>
          <p:nvPr/>
        </p:nvSpPr>
        <p:spPr>
          <a:xfrm>
            <a:off x="979240" y="3424692"/>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7" name="グラフ 46"/>
          <p:cNvGraphicFramePr/>
          <p:nvPr>
            <p:extLst/>
          </p:nvPr>
        </p:nvGraphicFramePr>
        <p:xfrm>
          <a:off x="489579" y="1428383"/>
          <a:ext cx="2182232" cy="2791112"/>
        </p:xfrm>
        <a:graphic>
          <a:graphicData uri="http://schemas.openxmlformats.org/drawingml/2006/chart">
            <c:chart xmlns:c="http://schemas.openxmlformats.org/drawingml/2006/chart" xmlns:r="http://schemas.openxmlformats.org/officeDocument/2006/relationships" r:id="rId4"/>
          </a:graphicData>
        </a:graphic>
      </p:graphicFrame>
      <p:sp>
        <p:nvSpPr>
          <p:cNvPr id="71" name="テキスト ボックス 80"/>
          <p:cNvSpPr txBox="1"/>
          <p:nvPr/>
        </p:nvSpPr>
        <p:spPr bwMode="auto">
          <a:xfrm>
            <a:off x="462310" y="596080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8" name="テキスト ボックス 80"/>
          <p:cNvSpPr txBox="1"/>
          <p:nvPr/>
        </p:nvSpPr>
        <p:spPr bwMode="auto">
          <a:xfrm>
            <a:off x="2208652" y="596880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80"/>
          <p:cNvSpPr txBox="1"/>
          <p:nvPr/>
        </p:nvSpPr>
        <p:spPr bwMode="auto">
          <a:xfrm>
            <a:off x="1334420" y="601366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80"/>
          <p:cNvSpPr txBox="1"/>
          <p:nvPr/>
        </p:nvSpPr>
        <p:spPr bwMode="auto">
          <a:xfrm>
            <a:off x="3074992" y="592270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3943251" y="586864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4810503" y="579764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413145" y="384547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3075034" y="5134820"/>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bwMode="auto">
          <a:xfrm>
            <a:off x="994244" y="2752583"/>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a:t>
            </a:r>
            <a:r>
              <a:rPr lang="en-US" altLang="ja-JP" sz="750" b="1" dirty="0">
                <a:latin typeface="Meiryo UI" panose="020B0604030504040204" pitchFamily="50" charset="-128"/>
                <a:ea typeface="Meiryo UI" panose="020B0604030504040204" pitchFamily="50" charset="-128"/>
              </a:rPr>
              <a:t>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5" name="テキスト ボックス 84"/>
          <p:cNvSpPr txBox="1"/>
          <p:nvPr/>
        </p:nvSpPr>
        <p:spPr bwMode="auto">
          <a:xfrm>
            <a:off x="1054287" y="1963196"/>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r>
              <a:rPr lang="ja-JP" altLang="en-US" sz="1100" b="1" dirty="0">
                <a:solidFill>
                  <a:srgbClr val="000000"/>
                </a:solidFill>
                <a:latin typeface="ＭＳ Ｐゴシック" panose="020B0600070205080204" pitchFamily="50" charset="-128"/>
                <a:ea typeface="Meiryo UI" panose="020B0604030504040204" pitchFamily="50" charset="-128"/>
              </a:rPr>
              <a:t>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9" name="正方形/長方形 58"/>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第三区　イメージ</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110" name="正方形/長方形 109"/>
          <p:cNvSpPr/>
          <p:nvPr/>
        </p:nvSpPr>
        <p:spPr>
          <a:xfrm>
            <a:off x="3780000" y="4176000"/>
            <a:ext cx="2086877" cy="59412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32,759㎡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18,276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・議会施設　　　　　　</a:t>
            </a:r>
            <a:r>
              <a:rPr lang="en-US" altLang="ja-JP" sz="900" dirty="0" smtClean="0">
                <a:solidFill>
                  <a:schemeClr val="tx1"/>
                </a:solidFill>
                <a:latin typeface="Meiryo UI" panose="020B0604030504040204" pitchFamily="50" charset="-128"/>
                <a:ea typeface="Meiryo UI" panose="020B0604030504040204" pitchFamily="50" charset="-128"/>
              </a:rPr>
              <a:t>805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en-US" altLang="ja-JP" sz="900" dirty="0" smtClean="0">
                <a:solidFill>
                  <a:schemeClr val="tx1"/>
                </a:solidFill>
                <a:latin typeface="Meiryo UI" panose="020B0604030504040204" pitchFamily="50" charset="-128"/>
                <a:ea typeface="Meiryo UI" panose="020B0604030504040204" pitchFamily="50" charset="-128"/>
              </a:rPr>
              <a:t>13,67</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111" name="グループ化 110"/>
          <p:cNvGrpSpPr/>
          <p:nvPr/>
        </p:nvGrpSpPr>
        <p:grpSpPr>
          <a:xfrm>
            <a:off x="909872" y="972000"/>
            <a:ext cx="2131731" cy="510104"/>
            <a:chOff x="626729" y="1693262"/>
            <a:chExt cx="2131731" cy="510104"/>
          </a:xfrm>
        </p:grpSpPr>
        <p:sp>
          <p:nvSpPr>
            <p:cNvPr id="112" name="正方形/長方形 111"/>
            <p:cNvSpPr/>
            <p:nvPr/>
          </p:nvSpPr>
          <p:spPr>
            <a:xfrm>
              <a:off x="626729" y="1693262"/>
              <a:ext cx="2131731" cy="51010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a:solidFill>
                    <a:schemeClr val="tx1"/>
                  </a:solidFill>
                  <a:latin typeface="Meiryo UI" panose="020B0604030504040204" pitchFamily="50" charset="-128"/>
                  <a:ea typeface="Meiryo UI" panose="020B0604030504040204" pitchFamily="50" charset="-128"/>
                </a:rPr>
                <a:t>9,447</a:t>
              </a:r>
              <a:r>
                <a:rPr lang="en-US" altLang="ja-JP"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a:solidFill>
                    <a:schemeClr val="tx1"/>
                  </a:solidFill>
                  <a:latin typeface="Meiryo UI" panose="020B0604030504040204" pitchFamily="50" charset="-128"/>
                  <a:ea typeface="Meiryo UI" panose="020B0604030504040204" pitchFamily="50" charset="-128"/>
                </a:rPr>
                <a:t>7,979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1,468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1317826" y="1895052"/>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20" name="テキスト ボックス 80"/>
          <p:cNvSpPr txBox="1"/>
          <p:nvPr/>
        </p:nvSpPr>
        <p:spPr bwMode="auto">
          <a:xfrm>
            <a:off x="40217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5,745㎡</a:t>
            </a:r>
            <a:endParaRPr lang="en-US" altLang="ja-JP" sz="750" dirty="0">
              <a:latin typeface="Meiryo UI" panose="020B0604030504040204" pitchFamily="50" charset="-128"/>
              <a:ea typeface="Meiryo UI" panose="020B0604030504040204" pitchFamily="50" charset="-128"/>
            </a:endParaRPr>
          </a:p>
        </p:txBody>
      </p:sp>
      <p:sp>
        <p:nvSpPr>
          <p:cNvPr id="121" name="テキスト ボックス 80"/>
          <p:cNvSpPr txBox="1"/>
          <p:nvPr/>
        </p:nvSpPr>
        <p:spPr bwMode="auto">
          <a:xfrm>
            <a:off x="1265537"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2131353"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123" name="テキスト ボックス 80"/>
          <p:cNvSpPr txBox="1"/>
          <p:nvPr/>
        </p:nvSpPr>
        <p:spPr bwMode="auto">
          <a:xfrm>
            <a:off x="3004974"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124" name="テキスト ボックス 80"/>
          <p:cNvSpPr txBox="1"/>
          <p:nvPr/>
        </p:nvSpPr>
        <p:spPr bwMode="auto">
          <a:xfrm>
            <a:off x="-79853" y="652535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25" name="テキスト ボックス 80"/>
          <p:cNvSpPr txBox="1"/>
          <p:nvPr/>
        </p:nvSpPr>
        <p:spPr bwMode="auto">
          <a:xfrm>
            <a:off x="3866345"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126" name="テキスト ボックス 80"/>
          <p:cNvSpPr txBox="1"/>
          <p:nvPr/>
        </p:nvSpPr>
        <p:spPr bwMode="auto">
          <a:xfrm>
            <a:off x="473996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128" name="角丸四角形吹き出し 127"/>
          <p:cNvSpPr/>
          <p:nvPr/>
        </p:nvSpPr>
        <p:spPr>
          <a:xfrm>
            <a:off x="1969380" y="1593748"/>
            <a:ext cx="1094495" cy="507589"/>
          </a:xfrm>
          <a:prstGeom prst="wedgeRoundRectCallout">
            <a:avLst>
              <a:gd name="adj1" fmla="val -84644"/>
              <a:gd name="adj2" fmla="val 65048"/>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23</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44</a:t>
            </a:r>
            <a:r>
              <a:rPr kumimoji="1" lang="ja-JP" altLang="en-US" sz="900" dirty="0" smtClean="0"/>
              <a:t>人</a:t>
            </a:r>
            <a:r>
              <a:rPr lang="ja-JP" altLang="en-US" sz="900" dirty="0" smtClean="0"/>
              <a:t>　</a:t>
            </a:r>
            <a:endParaRPr kumimoji="1" lang="ja-JP" altLang="en-US" sz="900" dirty="0"/>
          </a:p>
        </p:txBody>
      </p:sp>
      <p:sp>
        <p:nvSpPr>
          <p:cNvPr id="129" name="大かっこ 128"/>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2" name="グループ化 1"/>
          <p:cNvGrpSpPr/>
          <p:nvPr/>
        </p:nvGrpSpPr>
        <p:grpSpPr>
          <a:xfrm>
            <a:off x="5963696" y="658467"/>
            <a:ext cx="3563648" cy="3016060"/>
            <a:chOff x="3104291" y="651615"/>
            <a:chExt cx="3563648" cy="3016060"/>
          </a:xfrm>
        </p:grpSpPr>
        <p:graphicFrame>
          <p:nvGraphicFramePr>
            <p:cNvPr id="52" name="グラフ 83"/>
            <p:cNvGraphicFramePr>
              <a:graphicFrameLocks/>
            </p:cNvGraphicFramePr>
            <p:nvPr>
              <p:extLst/>
            </p:nvPr>
          </p:nvGraphicFramePr>
          <p:xfrm>
            <a:off x="3547296" y="1176837"/>
            <a:ext cx="3120643" cy="2490838"/>
          </p:xfrm>
          <a:graphic>
            <a:graphicData uri="http://schemas.openxmlformats.org/drawingml/2006/chart">
              <c:chart xmlns:c="http://schemas.openxmlformats.org/drawingml/2006/chart" xmlns:r="http://schemas.openxmlformats.org/officeDocument/2006/relationships" r:id="rId5"/>
            </a:graphicData>
          </a:graphic>
        </p:graphicFrame>
        <p:sp>
          <p:nvSpPr>
            <p:cNvPr id="67" name="テキスト ボックス 1"/>
            <p:cNvSpPr txBox="1">
              <a:spLocks noChangeArrowheads="1"/>
            </p:cNvSpPr>
            <p:nvPr/>
          </p:nvSpPr>
          <p:spPr bwMode="auto">
            <a:xfrm>
              <a:off x="3104291" y="651615"/>
              <a:ext cx="1440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en-US" altLang="ja-JP" sz="1200" b="1" dirty="0" smtClean="0">
                  <a:latin typeface="Meiryo UI" panose="020B0604030504040204" pitchFamily="50" charset="-128"/>
                  <a:ea typeface="Meiryo UI" panose="020B0604030504040204" pitchFamily="50" charset="-128"/>
                </a:rPr>
                <a:t>ATC</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53" name="テキスト ボックス 52"/>
            <p:cNvSpPr txBox="1"/>
            <p:nvPr/>
          </p:nvSpPr>
          <p:spPr bwMode="auto">
            <a:xfrm>
              <a:off x="4455727" y="1681759"/>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4455727" y="2438143"/>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sp>
        <p:nvSpPr>
          <p:cNvPr id="6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57" name="正方形/長方形 56"/>
          <p:cNvSpPr/>
          <p:nvPr/>
        </p:nvSpPr>
        <p:spPr>
          <a:xfrm>
            <a:off x="7760457" y="711302"/>
            <a:ext cx="2010741" cy="473272"/>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15,493㎡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11,316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・空き庁舎</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4,177</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8" name="大かっこ 57"/>
          <p:cNvSpPr/>
          <p:nvPr/>
        </p:nvSpPr>
        <p:spPr>
          <a:xfrm>
            <a:off x="8415844" y="915383"/>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61" name="グループ化 60"/>
          <p:cNvGrpSpPr/>
          <p:nvPr/>
        </p:nvGrpSpPr>
        <p:grpSpPr>
          <a:xfrm>
            <a:off x="6300000" y="3564000"/>
            <a:ext cx="3204000" cy="1404000"/>
            <a:chOff x="6300000" y="3564000"/>
            <a:chExt cx="3204000" cy="1404000"/>
          </a:xfrm>
        </p:grpSpPr>
        <p:sp>
          <p:nvSpPr>
            <p:cNvPr id="64" name="正方形/長方形 63"/>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3,007</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1,292</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1,715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＋②＋③＋④）</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p>
          </p:txBody>
        </p:sp>
        <p:sp>
          <p:nvSpPr>
            <p:cNvPr id="65" name="大かっこ 64"/>
            <p:cNvSpPr/>
            <p:nvPr/>
          </p:nvSpPr>
          <p:spPr>
            <a:xfrm>
              <a:off x="6641354" y="3906332"/>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7"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86"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87" name="テキスト ボックス 1"/>
          <p:cNvSpPr txBox="1">
            <a:spLocks noChangeArrowheads="1"/>
          </p:cNvSpPr>
          <p:nvPr/>
        </p:nvSpPr>
        <p:spPr bwMode="auto">
          <a:xfrm>
            <a:off x="3104291" y="652162"/>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62" name="正方形/長方形 61"/>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3" name="正方形/長方形 62"/>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正方形/長方形 73"/>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８</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85089762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1,205</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114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480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議会施設は現天王寺区庁舎に</a:t>
            </a:r>
            <a:r>
              <a:rPr lang="ja-JP" altLang="en-US" sz="1200" dirty="0" smtClean="0">
                <a:solidFill>
                  <a:schemeClr val="tx1"/>
                </a:solidFill>
                <a:latin typeface="Meiryo UI" panose="020B0604030504040204" pitchFamily="50" charset="-128"/>
                <a:ea typeface="Meiryo UI" panose="020B0604030504040204" pitchFamily="50" charset="-128"/>
              </a:rPr>
              <a:t>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spcBef>
                <a:spcPts val="600"/>
              </a:spcBef>
              <a:defRPr/>
            </a:pPr>
            <a:r>
              <a:rPr lang="ja-JP" altLang="en-US" sz="1200" dirty="0">
                <a:solidFill>
                  <a:prstClr val="black"/>
                </a:solidFill>
                <a:latin typeface="Meiryo UI" panose="020B0604030504040204" pitchFamily="50" charset="-128"/>
                <a:ea typeface="Meiryo UI" panose="020B0604030504040204" pitchFamily="50" charset="-128"/>
              </a:rPr>
              <a:t>・上記の④</a:t>
            </a:r>
            <a:r>
              <a:rPr lang="en-US" altLang="ja-JP" sz="1200" dirty="0">
                <a:solidFill>
                  <a:prstClr val="black"/>
                </a:solidFill>
                <a:latin typeface="Meiryo UI" panose="020B0604030504040204" pitchFamily="50" charset="-128"/>
                <a:ea typeface="Meiryo UI" panose="020B0604030504040204" pitchFamily="50" charset="-128"/>
              </a:rPr>
              <a:t>611</a:t>
            </a:r>
            <a:r>
              <a:rPr lang="ja-JP" altLang="en-US" sz="1200" dirty="0">
                <a:solidFill>
                  <a:prstClr val="black"/>
                </a:solidFill>
                <a:latin typeface="Meiryo UI" panose="020B0604030504040204" pitchFamily="50" charset="-128"/>
                <a:ea typeface="Meiryo UI" panose="020B0604030504040204" pitchFamily="50" charset="-128"/>
              </a:rPr>
              <a:t>人は</a:t>
            </a:r>
            <a:r>
              <a:rPr lang="ja-JP" altLang="en-US" sz="1200" dirty="0" smtClean="0">
                <a:solidFill>
                  <a:prstClr val="black"/>
                </a:solidFill>
                <a:latin typeface="Meiryo UI" panose="020B0604030504040204" pitchFamily="50" charset="-128"/>
                <a:ea typeface="Meiryo UI" panose="020B0604030504040204" pitchFamily="50" charset="-128"/>
              </a:rPr>
              <a:t>、庁舎を建設する場合は、</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建設</a:t>
            </a:r>
            <a:r>
              <a:rPr lang="ja-JP" altLang="en-US" sz="1200" dirty="0">
                <a:solidFill>
                  <a:prstClr val="black"/>
                </a:solidFill>
                <a:latin typeface="Meiryo UI" panose="020B0604030504040204" pitchFamily="50" charset="-128"/>
                <a:ea typeface="Meiryo UI" panose="020B0604030504040204" pitchFamily="50" charset="-128"/>
              </a:rPr>
              <a:t>期間中</a:t>
            </a:r>
            <a:r>
              <a:rPr lang="ja-JP" altLang="en-US" sz="1200" dirty="0" smtClean="0">
                <a:solidFill>
                  <a:prstClr val="black"/>
                </a:solidFill>
                <a:latin typeface="Meiryo UI" panose="020B0604030504040204" pitchFamily="50" charset="-128"/>
                <a:ea typeface="Meiryo UI" panose="020B0604030504040204" pitchFamily="50" charset="-128"/>
              </a:rPr>
              <a:t>、中之島</a:t>
            </a:r>
            <a:r>
              <a:rPr lang="ja-JP" altLang="en-US" sz="1200" dirty="0">
                <a:solidFill>
                  <a:prstClr val="black"/>
                </a:solidFill>
                <a:latin typeface="Meiryo UI" panose="020B0604030504040204" pitchFamily="50" charset="-128"/>
                <a:ea typeface="Meiryo UI" panose="020B0604030504040204" pitchFamily="50" charset="-128"/>
              </a:rPr>
              <a:t>庁舎</a:t>
            </a:r>
            <a:r>
              <a:rPr lang="ja-JP" altLang="en-US" sz="1200" dirty="0" smtClean="0">
                <a:solidFill>
                  <a:prstClr val="black"/>
                </a:solidFill>
                <a:latin typeface="Meiryo UI" panose="020B0604030504040204" pitchFamily="50" charset="-128"/>
                <a:ea typeface="Meiryo UI" panose="020B0604030504040204" pitchFamily="50" charset="-128"/>
              </a:rPr>
              <a:t>に</a:t>
            </a:r>
            <a:r>
              <a:rPr lang="ja-JP" altLang="en-US" sz="1200" dirty="0">
                <a:solidFill>
                  <a:prstClr val="black"/>
                </a:solidFill>
                <a:latin typeface="Meiryo UI" panose="020B0604030504040204" pitchFamily="50" charset="-128"/>
                <a:ea typeface="Meiryo UI" panose="020B0604030504040204" pitchFamily="50" charset="-128"/>
              </a:rPr>
              <a:t>暫定的に</a:t>
            </a:r>
            <a:r>
              <a:rPr lang="ja-JP" altLang="en-US" sz="1200" dirty="0" smtClean="0">
                <a:solidFill>
                  <a:prstClr val="black"/>
                </a:solidFill>
                <a:latin typeface="Meiryo UI" panose="020B0604030504040204" pitchFamily="50" charset="-128"/>
                <a:ea typeface="Meiryo UI" panose="020B0604030504040204" pitchFamily="50" charset="-128"/>
              </a:rPr>
              <a:t>配置</a:t>
            </a:r>
            <a:endParaRPr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40" name="グラフ 49"/>
          <p:cNvGraphicFramePr>
            <a:graphicFrameLocks/>
          </p:cNvGraphicFramePr>
          <p:nvPr>
            <p:extLst/>
          </p:nvPr>
        </p:nvGraphicFramePr>
        <p:xfrm>
          <a:off x="466042" y="4464453"/>
          <a:ext cx="5139214" cy="2177216"/>
        </p:xfrm>
        <a:graphic>
          <a:graphicData uri="http://schemas.openxmlformats.org/drawingml/2006/chart">
            <c:chart xmlns:c="http://schemas.openxmlformats.org/drawingml/2006/chart" xmlns:r="http://schemas.openxmlformats.org/officeDocument/2006/relationships" r:id="rId3"/>
          </a:graphicData>
        </a:graphic>
      </p:graphicFrame>
      <p:sp>
        <p:nvSpPr>
          <p:cNvPr id="96" name="平行四辺形 95"/>
          <p:cNvSpPr/>
          <p:nvPr/>
        </p:nvSpPr>
        <p:spPr>
          <a:xfrm>
            <a:off x="7163329" y="2600247"/>
            <a:ext cx="1549923" cy="336885"/>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sp>
        <p:nvSpPr>
          <p:cNvPr id="45" name="平行四辺形 44"/>
          <p:cNvSpPr/>
          <p:nvPr/>
        </p:nvSpPr>
        <p:spPr>
          <a:xfrm>
            <a:off x="765694" y="3426760"/>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6" name="グラフ 45"/>
          <p:cNvGraphicFramePr/>
          <p:nvPr>
            <p:extLst/>
          </p:nvPr>
        </p:nvGraphicFramePr>
        <p:xfrm>
          <a:off x="499132" y="1592250"/>
          <a:ext cx="2171801" cy="2705523"/>
        </p:xfrm>
        <a:graphic>
          <a:graphicData uri="http://schemas.openxmlformats.org/drawingml/2006/chart">
            <c:chart xmlns:c="http://schemas.openxmlformats.org/drawingml/2006/chart" xmlns:r="http://schemas.openxmlformats.org/officeDocument/2006/relationships" r:id="rId4"/>
          </a:graphicData>
        </a:graphic>
      </p:graphicFrame>
      <p:sp>
        <p:nvSpPr>
          <p:cNvPr id="83" name="正方形/長方形 82"/>
          <p:cNvSpPr/>
          <p:nvPr/>
        </p:nvSpPr>
        <p:spPr>
          <a:xfrm>
            <a:off x="3780000" y="4176000"/>
            <a:ext cx="2086877" cy="594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25,992㎡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16,393</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665</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8,934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bwMode="auto">
          <a:xfrm>
            <a:off x="988435" y="3159886"/>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auto">
          <a:xfrm>
            <a:off x="981512" y="2385070"/>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372507" y="5449186"/>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59184" y="3819362"/>
            <a:ext cx="1298073"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36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8,400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62570" y="1597047"/>
          <a:ext cx="2592000" cy="9288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096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096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1,362</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528</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71" name="正方形/長方形 70"/>
          <p:cNvSpPr/>
          <p:nvPr/>
        </p:nvSpPr>
        <p:spPr>
          <a:xfrm>
            <a:off x="3102265" y="1309841"/>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17333" y="2525847"/>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66063" y="2821975"/>
          <a:ext cx="2592000" cy="123912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現状：あべの市税事務所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994</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あべのﾒﾃﾞｨｯｸｽ（現状：保健所）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2,189</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あべのルシアス（現状：環境局）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2,637</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0829748"/>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あべのベルタ（現状：都市整備局）</a:t>
                      </a:r>
                    </a:p>
                  </a:txBody>
                  <a:tcPr marL="90000" marR="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690</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84" name="テキスト ボックス 80"/>
          <p:cNvSpPr txBox="1"/>
          <p:nvPr/>
        </p:nvSpPr>
        <p:spPr bwMode="auto">
          <a:xfrm>
            <a:off x="922933" y="6554853"/>
            <a:ext cx="809619"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998973"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7,572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972589"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960128"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920552" y="972000"/>
            <a:ext cx="2131731" cy="508604"/>
            <a:chOff x="626729" y="1693263"/>
            <a:chExt cx="2131731" cy="406599"/>
          </a:xfrm>
        </p:grpSpPr>
        <p:sp>
          <p:nvSpPr>
            <p:cNvPr id="64" name="正方形/長方形 63"/>
            <p:cNvSpPr/>
            <p:nvPr/>
          </p:nvSpPr>
          <p:spPr>
            <a:xfrm>
              <a:off x="626729" y="1693263"/>
              <a:ext cx="2131731" cy="40659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4,432㎡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2,608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1,824</a:t>
              </a:r>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47713"/>
              <a:ext cx="1336096" cy="195951"/>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390011"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1996776" y="1593748"/>
            <a:ext cx="1094495" cy="507589"/>
          </a:xfrm>
          <a:prstGeom prst="wedgeRoundRectCallout">
            <a:avLst>
              <a:gd name="adj1" fmla="val -71988"/>
              <a:gd name="adj2" fmla="val 125633"/>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21</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41</a:t>
            </a:r>
            <a:r>
              <a:rPr kumimoji="1" lang="ja-JP" altLang="en-US" sz="900" dirty="0" smtClean="0"/>
              <a:t>人</a:t>
            </a:r>
            <a:r>
              <a:rPr lang="ja-JP" altLang="en-US" sz="900" dirty="0" smtClean="0"/>
              <a:t>　</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第四区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pSp>
        <p:nvGrpSpPr>
          <p:cNvPr id="3" name="グループ化 2"/>
          <p:cNvGrpSpPr/>
          <p:nvPr/>
        </p:nvGrpSpPr>
        <p:grpSpPr>
          <a:xfrm>
            <a:off x="5958842" y="651600"/>
            <a:ext cx="3891284" cy="2583386"/>
            <a:chOff x="3103996" y="643230"/>
            <a:chExt cx="3078445" cy="3058862"/>
          </a:xfrm>
        </p:grpSpPr>
        <p:graphicFrame>
          <p:nvGraphicFramePr>
            <p:cNvPr id="72" name="グラフ 45"/>
            <p:cNvGraphicFramePr>
              <a:graphicFrameLocks/>
            </p:cNvGraphicFramePr>
            <p:nvPr>
              <p:extLst/>
            </p:nvPr>
          </p:nvGraphicFramePr>
          <p:xfrm>
            <a:off x="3270623" y="1003197"/>
            <a:ext cx="2911818" cy="2698895"/>
          </p:xfrm>
          <a:graphic>
            <a:graphicData uri="http://schemas.openxmlformats.org/drawingml/2006/chart">
              <c:chart xmlns:c="http://schemas.openxmlformats.org/drawingml/2006/chart" xmlns:r="http://schemas.openxmlformats.org/officeDocument/2006/relationships" r:id="rId5"/>
            </a:graphicData>
          </a:graphic>
        </p:graphicFrame>
        <p:sp>
          <p:nvSpPr>
            <p:cNvPr id="95" name="テキスト ボックス 94"/>
            <p:cNvSpPr txBox="1"/>
            <p:nvPr/>
          </p:nvSpPr>
          <p:spPr>
            <a:xfrm>
              <a:off x="4105634" y="2583870"/>
              <a:ext cx="890588" cy="382644"/>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9" name="テキスト ボックス 1"/>
            <p:cNvSpPr txBox="1">
              <a:spLocks noChangeArrowheads="1"/>
            </p:cNvSpPr>
            <p:nvPr/>
          </p:nvSpPr>
          <p:spPr bwMode="auto">
            <a:xfrm>
              <a:off x="3103996" y="643230"/>
              <a:ext cx="1452483" cy="298381"/>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する庁舎のイメージ</a:t>
              </a:r>
            </a:p>
          </p:txBody>
        </p:sp>
      </p:grpSp>
      <p:sp>
        <p:nvSpPr>
          <p:cNvPr id="60" name="テキスト ボックス 1"/>
          <p:cNvSpPr txBox="1">
            <a:spLocks noChangeArrowheads="1"/>
          </p:cNvSpPr>
          <p:nvPr/>
        </p:nvSpPr>
        <p:spPr bwMode="auto">
          <a:xfrm>
            <a:off x="311138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③他の保有庁舎等の状況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62"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９</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0" name="正方形/長方形 49"/>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9,790㎡</a:t>
            </a:r>
            <a:endParaRPr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52" name="グループ化 51"/>
          <p:cNvGrpSpPr/>
          <p:nvPr/>
        </p:nvGrpSpPr>
        <p:grpSpPr>
          <a:xfrm>
            <a:off x="6300000" y="3564000"/>
            <a:ext cx="3204000" cy="1404000"/>
            <a:chOff x="6300000" y="3564000"/>
            <a:chExt cx="3204000" cy="1404000"/>
          </a:xfrm>
        </p:grpSpPr>
        <p:sp>
          <p:nvSpPr>
            <p:cNvPr id="67" name="正方形/長方形 66"/>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2,508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19</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1,205</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1,304</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9,790</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8" name="大かっこ 67"/>
            <p:cNvSpPr/>
            <p:nvPr/>
          </p:nvSpPr>
          <p:spPr>
            <a:xfrm>
              <a:off x="6628294" y="3900237"/>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9" name="テキスト ボックス 80"/>
          <p:cNvSpPr txBox="1"/>
          <p:nvPr/>
        </p:nvSpPr>
        <p:spPr bwMode="auto">
          <a:xfrm>
            <a:off x="849556" y="5923716"/>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80"/>
          <p:cNvSpPr txBox="1"/>
          <p:nvPr/>
        </p:nvSpPr>
        <p:spPr bwMode="auto">
          <a:xfrm>
            <a:off x="1820565" y="5789927"/>
            <a:ext cx="1251656"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2795456" y="5802627"/>
            <a:ext cx="1251707"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3770383" y="5667598"/>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90"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93" name="大かっこ 92"/>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6" name="テキスト ボックス 65"/>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不足執務室面積分を建設（または賃借）</a:t>
            </a:r>
            <a:endParaRPr lang="ja-JP" altLang="en-US" sz="900" b="1" u="sng" spc="200" dirty="0">
              <a:latin typeface="Meiryo UI" panose="020B0604030504040204" pitchFamily="50" charset="-128"/>
              <a:ea typeface="Meiryo UI" panose="020B0604030504040204" pitchFamily="50" charset="-128"/>
            </a:endParaRPr>
          </a:p>
        </p:txBody>
      </p:sp>
      <p:sp>
        <p:nvSpPr>
          <p:cNvPr id="53" name="正方形/長方形 52"/>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 name="正方形/長方形 60"/>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5" name="正方形/長方形 64"/>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正方形/長方形 69"/>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92533745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r>
              <a:rPr lang="ja-JP" altLang="en-US" sz="1200" b="1" dirty="0">
                <a:solidFill>
                  <a:srgbClr val="000000"/>
                </a:solidFill>
                <a:latin typeface="ＭＳ Ｐゴシック" panose="020B0600070205080204" pitchFamily="50" charset="-128"/>
                <a:ea typeface="Meiryo UI" panose="020B0604030504040204" pitchFamily="50" charset="-128"/>
              </a:rPr>
              <a:t>０</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299559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３</a:t>
            </a:r>
            <a:r>
              <a:rPr lang="ja-JP" altLang="en-US" sz="2000" b="1" dirty="0">
                <a:solidFill>
                  <a:srgbClr val="000000"/>
                </a:solidFill>
                <a:latin typeface="ＭＳ Ｐゴシック" charset="-128"/>
                <a:ea typeface="Meiryo UI"/>
                <a:cs typeface="Meiryo UI"/>
              </a:rPr>
              <a:t>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試算</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中之島庁舎のフル活用）</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正方形/長方形 9"/>
          <p:cNvSpPr>
            <a:spLocks noChangeArrowheads="1"/>
          </p:cNvSpPr>
          <p:nvPr/>
        </p:nvSpPr>
        <p:spPr bwMode="auto">
          <a:xfrm>
            <a:off x="129000" y="692696"/>
            <a:ext cx="9648000" cy="600279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Bef>
                <a:spcPts val="60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b="1"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14" name="角丸四角形 13"/>
          <p:cNvSpPr/>
          <p:nvPr/>
        </p:nvSpPr>
        <p:spPr>
          <a:xfrm>
            <a:off x="272140" y="3577349"/>
            <a:ext cx="1548000" cy="1080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44000" rtlCol="0" anchor="ctr"/>
          <a:lstStyle/>
          <a:p>
            <a:r>
              <a:rPr lang="ja-JP" altLang="en-US" dirty="0" smtClean="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ｄ</a:t>
            </a:r>
            <a:endParaRPr lang="en-US" altLang="ja-JP"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500" dirty="0" smtClean="0">
                <a:solidFill>
                  <a:schemeClr val="tx1"/>
                </a:solidFill>
              </a:rPr>
              <a:t>　</a:t>
            </a:r>
            <a:r>
              <a:rPr kumimoji="1" lang="ja-JP" altLang="en-US" sz="1500" dirty="0" smtClean="0">
                <a:solidFill>
                  <a:schemeClr val="tx1"/>
                </a:solidFill>
              </a:rPr>
              <a:t>中之島庁舎</a:t>
            </a:r>
            <a:endParaRPr kumimoji="1" lang="en-US" altLang="ja-JP" sz="1500" dirty="0" smtClean="0">
              <a:solidFill>
                <a:schemeClr val="tx1"/>
              </a:solidFill>
            </a:endParaRPr>
          </a:p>
          <a:p>
            <a:r>
              <a:rPr lang="ja-JP" altLang="en-US" sz="1500" dirty="0">
                <a:solidFill>
                  <a:schemeClr val="tx1"/>
                </a:solidFill>
              </a:rPr>
              <a:t>　</a:t>
            </a:r>
            <a:r>
              <a:rPr kumimoji="1" lang="ja-JP" altLang="en-US" sz="1500" dirty="0" smtClean="0">
                <a:solidFill>
                  <a:schemeClr val="tx1"/>
                </a:solidFill>
              </a:rPr>
              <a:t>のフル活用</a:t>
            </a:r>
            <a:endParaRPr kumimoji="1" lang="en-US" altLang="ja-JP" sz="1500" dirty="0" smtClean="0">
              <a:solidFill>
                <a:schemeClr val="tx1"/>
              </a:solidFill>
            </a:endParaRPr>
          </a:p>
        </p:txBody>
      </p:sp>
      <p:sp>
        <p:nvSpPr>
          <p:cNvPr id="15" name="テキスト ボックス 14"/>
          <p:cNvSpPr txBox="1"/>
          <p:nvPr/>
        </p:nvSpPr>
        <p:spPr>
          <a:xfrm>
            <a:off x="1871004" y="3577173"/>
            <a:ext cx="5220000" cy="1080000"/>
          </a:xfrm>
          <a:prstGeom prst="rect">
            <a:avLst/>
          </a:prstGeom>
          <a:solidFill>
            <a:schemeClr val="tx2">
              <a:lumMod val="20000"/>
              <a:lumOff val="80000"/>
            </a:schemeClr>
          </a:solidFill>
          <a:ln>
            <a:noFill/>
          </a:ln>
        </p:spPr>
        <p:txBody>
          <a:bodyPr wrap="square" rtlCol="0" anchor="ctr" anchorCtr="0">
            <a:noAutofit/>
          </a:bodyPr>
          <a:lstStyle/>
          <a:p>
            <a:r>
              <a:rPr lang="ja-JP" altLang="en-US" sz="1300" dirty="0" smtClean="0"/>
              <a:t>中之島庁舎は第二区の本庁舎としたうえで、</a:t>
            </a:r>
            <a:endParaRPr lang="en-US" altLang="ja-JP" sz="1300" dirty="0"/>
          </a:p>
          <a:p>
            <a:pPr marL="12700"/>
            <a:r>
              <a:rPr lang="ja-JP" altLang="en-US" sz="1300" dirty="0" smtClean="0"/>
              <a:t>フル活用</a:t>
            </a:r>
            <a:endParaRPr lang="en-US" altLang="ja-JP" sz="1300" dirty="0" smtClean="0"/>
          </a:p>
          <a:p>
            <a:r>
              <a:rPr lang="ja-JP" altLang="en-US" sz="1200" dirty="0" smtClean="0"/>
              <a:t>　</a:t>
            </a:r>
            <a:r>
              <a:rPr lang="ja-JP" altLang="en-US" sz="1200" dirty="0"/>
              <a:t> </a:t>
            </a:r>
            <a:r>
              <a:rPr lang="ja-JP" altLang="en-US" sz="1200" dirty="0" smtClean="0"/>
              <a:t> 空き庁舎については、第一区</a:t>
            </a:r>
            <a:r>
              <a:rPr lang="ja-JP" altLang="en-US" sz="1200" dirty="0"/>
              <a:t>・第四区</a:t>
            </a:r>
            <a:r>
              <a:rPr lang="ja-JP" altLang="en-US" sz="1200" dirty="0" smtClean="0"/>
              <a:t>の</a:t>
            </a:r>
            <a:endParaRPr lang="en-US" altLang="ja-JP" sz="1200" dirty="0"/>
          </a:p>
          <a:p>
            <a:r>
              <a:rPr lang="ja-JP" altLang="en-US" sz="1200" dirty="0" smtClean="0"/>
              <a:t>　  不足執務室分として活用</a:t>
            </a:r>
            <a:endParaRPr lang="en-US" altLang="ja-JP" sz="1200" dirty="0" smtClean="0"/>
          </a:p>
        </p:txBody>
      </p:sp>
      <p:sp>
        <p:nvSpPr>
          <p:cNvPr id="16" name="テキスト ボックス 15"/>
          <p:cNvSpPr txBox="1"/>
          <p:nvPr/>
        </p:nvSpPr>
        <p:spPr>
          <a:xfrm>
            <a:off x="7521918" y="3577349"/>
            <a:ext cx="2160000" cy="1080000"/>
          </a:xfrm>
          <a:prstGeom prst="rect">
            <a:avLst/>
          </a:prstGeom>
          <a:solidFill>
            <a:schemeClr val="tx2">
              <a:lumMod val="20000"/>
              <a:lumOff val="80000"/>
            </a:schemeClr>
          </a:solidFill>
          <a:ln>
            <a:noFill/>
          </a:ln>
        </p:spPr>
        <p:txBody>
          <a:bodyPr wrap="square" rIns="72000" bIns="72000" rtlCol="0" anchor="ctr" anchorCtr="0">
            <a:noAutofit/>
          </a:bodyPr>
          <a:lstStyle/>
          <a:p>
            <a:r>
              <a:rPr lang="ja-JP" altLang="en-US" sz="1300" dirty="0" smtClean="0"/>
              <a:t>中之島庁舎は第二区の</a:t>
            </a:r>
            <a:endParaRPr lang="en-US" altLang="ja-JP" sz="1300" dirty="0" smtClean="0"/>
          </a:p>
          <a:p>
            <a:r>
              <a:rPr lang="ja-JP" altLang="en-US" sz="1300" dirty="0" smtClean="0"/>
              <a:t>本庁舎として活用</a:t>
            </a:r>
            <a:endParaRPr lang="en-US" altLang="ja-JP" sz="1300" dirty="0" smtClean="0"/>
          </a:p>
          <a:p>
            <a:r>
              <a:rPr lang="ja-JP" altLang="en-US" sz="1200" dirty="0" smtClean="0"/>
              <a:t>　・空き庁舎</a:t>
            </a:r>
            <a:r>
              <a:rPr lang="en-US" altLang="ja-JP" sz="1200" dirty="0" smtClean="0"/>
              <a:t>27,671</a:t>
            </a:r>
            <a:r>
              <a:rPr lang="ja-JP" altLang="en-US" sz="1200" dirty="0" smtClean="0"/>
              <a:t>㎡が発生</a:t>
            </a:r>
            <a:endParaRPr lang="en-US" altLang="ja-JP" sz="1200" dirty="0" smtClean="0"/>
          </a:p>
        </p:txBody>
      </p:sp>
      <p:sp>
        <p:nvSpPr>
          <p:cNvPr id="17" name="角丸四角形 16"/>
          <p:cNvSpPr/>
          <p:nvPr/>
        </p:nvSpPr>
        <p:spPr>
          <a:xfrm>
            <a:off x="277540" y="4739296"/>
            <a:ext cx="1548000" cy="1800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dirty="0" smtClean="0">
                <a:solidFill>
                  <a:schemeClr val="tx1"/>
                </a:solidFill>
              </a:rPr>
              <a:t>　</a:t>
            </a:r>
            <a:r>
              <a:rPr lang="ja-JP" altLang="en-US" sz="2000" dirty="0" smtClean="0">
                <a:solidFill>
                  <a:schemeClr val="tx1"/>
                </a:solidFill>
                <a:latin typeface="UD デジタル 教科書体 N-B" panose="02020700000000000000" pitchFamily="17" charset="-128"/>
                <a:ea typeface="UD デジタル 教科書体 N-B" panose="02020700000000000000" pitchFamily="17" charset="-128"/>
              </a:rPr>
              <a:t>ｅ</a:t>
            </a:r>
            <a:endParaRPr lang="en-US" altLang="ja-JP"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500" dirty="0" smtClean="0">
                <a:solidFill>
                  <a:schemeClr val="tx1"/>
                </a:solidFill>
              </a:rPr>
              <a:t>　既存庁舎の</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改修単価の変更</a:t>
            </a:r>
            <a:endParaRPr kumimoji="1" lang="en-US" altLang="ja-JP" sz="1500" dirty="0" smtClean="0">
              <a:solidFill>
                <a:schemeClr val="tx1"/>
              </a:solidFill>
            </a:endParaRPr>
          </a:p>
        </p:txBody>
      </p:sp>
      <p:sp>
        <p:nvSpPr>
          <p:cNvPr id="18" name="テキスト ボックス 17"/>
          <p:cNvSpPr txBox="1"/>
          <p:nvPr/>
        </p:nvSpPr>
        <p:spPr>
          <a:xfrm>
            <a:off x="1882058" y="4742383"/>
            <a:ext cx="5220000" cy="1800000"/>
          </a:xfrm>
          <a:prstGeom prst="rect">
            <a:avLst/>
          </a:prstGeom>
          <a:solidFill>
            <a:schemeClr val="tx2">
              <a:lumMod val="20000"/>
              <a:lumOff val="80000"/>
            </a:schemeClr>
          </a:solidFill>
          <a:ln>
            <a:noFill/>
          </a:ln>
        </p:spPr>
        <p:txBody>
          <a:bodyPr wrap="square" rIns="36000" rtlCol="0">
            <a:noAutofit/>
          </a:bodyPr>
          <a:lstStyle/>
          <a:p>
            <a:r>
              <a:rPr lang="ja-JP" altLang="en-US" sz="1400" dirty="0" smtClean="0"/>
              <a:t>　　　　　　一律　</a:t>
            </a:r>
            <a:r>
              <a:rPr lang="en-US" altLang="ja-JP" sz="1400" dirty="0" smtClean="0"/>
              <a:t>17,000</a:t>
            </a:r>
            <a:r>
              <a:rPr lang="ja-JP" altLang="en-US" sz="1400" dirty="0" smtClean="0"/>
              <a:t>円 </a:t>
            </a:r>
            <a:r>
              <a:rPr lang="en-US" altLang="ja-JP" sz="1400" dirty="0" smtClean="0"/>
              <a:t>/</a:t>
            </a:r>
            <a:r>
              <a:rPr lang="ja-JP" altLang="en-US" sz="1400" dirty="0" smtClean="0"/>
              <a:t> ㎡</a:t>
            </a:r>
            <a:endParaRPr lang="en-US" altLang="ja-JP" sz="1400" dirty="0" smtClean="0"/>
          </a:p>
          <a:p>
            <a:pPr>
              <a:spcBef>
                <a:spcPts val="600"/>
              </a:spcBef>
            </a:pPr>
            <a:r>
              <a:rPr lang="ja-JP" altLang="en-US" sz="1300" dirty="0" smtClean="0"/>
              <a:t>  中之島庁舎の活用にあたっては、コストを</a:t>
            </a:r>
            <a:endParaRPr lang="en-US" altLang="ja-JP" sz="1300" dirty="0" smtClean="0"/>
          </a:p>
          <a:p>
            <a:pPr>
              <a:spcBef>
                <a:spcPts val="0"/>
              </a:spcBef>
            </a:pPr>
            <a:r>
              <a:rPr lang="ja-JP" altLang="en-US" sz="1300" dirty="0"/>
              <a:t> </a:t>
            </a:r>
            <a:r>
              <a:rPr lang="ja-JP" altLang="en-US" sz="1300" dirty="0" smtClean="0"/>
              <a:t> 抑制する観点から、改修費用を最小限と</a:t>
            </a:r>
            <a:endParaRPr lang="en-US" altLang="ja-JP" sz="1300" dirty="0" smtClean="0"/>
          </a:p>
          <a:p>
            <a:pPr>
              <a:spcBef>
                <a:spcPts val="0"/>
              </a:spcBef>
            </a:pPr>
            <a:r>
              <a:rPr lang="ja-JP" altLang="en-US" sz="1300" dirty="0"/>
              <a:t> </a:t>
            </a:r>
            <a:r>
              <a:rPr lang="ja-JP" altLang="en-US" sz="1300" dirty="0" smtClean="0"/>
              <a:t> する前提</a:t>
            </a:r>
            <a:endParaRPr lang="en-US" altLang="ja-JP" sz="1300" dirty="0" smtClean="0"/>
          </a:p>
          <a:p>
            <a:pPr>
              <a:spcBef>
                <a:spcPts val="600"/>
              </a:spcBef>
            </a:pPr>
            <a:r>
              <a:rPr lang="ja-JP" altLang="en-US" sz="1300" dirty="0"/>
              <a:t> </a:t>
            </a:r>
            <a:r>
              <a:rPr lang="ja-JP" altLang="en-US" sz="1300" dirty="0" smtClean="0"/>
              <a:t> このため、改修単価の根拠となっている</a:t>
            </a:r>
            <a:endParaRPr lang="en-US" altLang="ja-JP" sz="1300" dirty="0" smtClean="0"/>
          </a:p>
          <a:p>
            <a:pPr>
              <a:spcBef>
                <a:spcPts val="0"/>
              </a:spcBef>
            </a:pPr>
            <a:r>
              <a:rPr lang="ja-JP" altLang="en-US" sz="1300" dirty="0"/>
              <a:t> </a:t>
            </a:r>
            <a:r>
              <a:rPr lang="ja-JP" altLang="en-US" sz="1300" dirty="0" smtClean="0"/>
              <a:t> 過去の類似事例の中から低廉なものを適用</a:t>
            </a:r>
            <a:endParaRPr lang="en-US" altLang="ja-JP" sz="1300" dirty="0" smtClean="0"/>
          </a:p>
          <a:p>
            <a:pPr>
              <a:spcBef>
                <a:spcPts val="600"/>
              </a:spcBef>
            </a:pPr>
            <a:r>
              <a:rPr lang="ja-JP" altLang="en-US" sz="1300" dirty="0"/>
              <a:t> </a:t>
            </a:r>
            <a:r>
              <a:rPr lang="ja-JP" altLang="en-US" sz="1300" dirty="0" smtClean="0"/>
              <a:t> 執務室</a:t>
            </a:r>
            <a:r>
              <a:rPr lang="ja-JP" altLang="en-US" sz="1300" dirty="0"/>
              <a:t>面積全体を改修</a:t>
            </a:r>
            <a:r>
              <a:rPr lang="ja-JP" altLang="en-US" sz="1300" dirty="0" smtClean="0"/>
              <a:t>の対象</a:t>
            </a:r>
            <a:r>
              <a:rPr lang="ja-JP" altLang="en-US" sz="1300" dirty="0"/>
              <a:t>と</a:t>
            </a:r>
            <a:r>
              <a:rPr lang="ja-JP" altLang="en-US" sz="1300" dirty="0" smtClean="0"/>
              <a:t>仮定</a:t>
            </a:r>
            <a:endParaRPr lang="en-US" altLang="ja-JP" sz="1300" dirty="0"/>
          </a:p>
        </p:txBody>
      </p:sp>
      <p:sp>
        <p:nvSpPr>
          <p:cNvPr id="19" name="テキスト ボックス 18"/>
          <p:cNvSpPr txBox="1"/>
          <p:nvPr/>
        </p:nvSpPr>
        <p:spPr>
          <a:xfrm>
            <a:off x="7532836" y="4739296"/>
            <a:ext cx="2160000" cy="1800000"/>
          </a:xfrm>
          <a:prstGeom prst="rect">
            <a:avLst/>
          </a:prstGeom>
          <a:solidFill>
            <a:schemeClr val="tx2">
              <a:lumMod val="20000"/>
              <a:lumOff val="80000"/>
            </a:schemeClr>
          </a:solidFill>
          <a:ln>
            <a:noFill/>
          </a:ln>
        </p:spPr>
        <p:txBody>
          <a:bodyPr wrap="square" bIns="108000" rtlCol="0">
            <a:noAutofit/>
          </a:bodyPr>
          <a:lstStyle/>
          <a:p>
            <a:pPr algn="ctr"/>
            <a:r>
              <a:rPr kumimoji="1" lang="ja-JP" altLang="en-US" sz="1400" dirty="0" smtClean="0"/>
              <a:t>一律　</a:t>
            </a:r>
            <a:r>
              <a:rPr lang="en-US" altLang="ja-JP" sz="1400" dirty="0"/>
              <a:t>30,000</a:t>
            </a:r>
            <a:r>
              <a:rPr kumimoji="1" lang="ja-JP" altLang="en-US" sz="1400" dirty="0" smtClean="0"/>
              <a:t>円</a:t>
            </a:r>
            <a:r>
              <a:rPr lang="ja-JP" altLang="en-US" sz="1400" dirty="0" smtClean="0"/>
              <a:t> </a:t>
            </a:r>
            <a:r>
              <a:rPr lang="en-US" altLang="ja-JP" sz="1400" dirty="0" smtClean="0"/>
              <a:t>/ </a:t>
            </a:r>
            <a:r>
              <a:rPr lang="ja-JP" altLang="en-US" sz="1400" dirty="0" smtClean="0"/>
              <a:t>㎡</a:t>
            </a:r>
            <a:endParaRPr lang="en-US" altLang="ja-JP" sz="1400" dirty="0" smtClean="0"/>
          </a:p>
          <a:p>
            <a:pPr algn="ctr"/>
            <a:r>
              <a:rPr lang="ja-JP" altLang="en-US" sz="1100" dirty="0" smtClean="0"/>
              <a:t>（民間ビル：</a:t>
            </a:r>
            <a:r>
              <a:rPr lang="en-US" altLang="ja-JP" sz="1100" dirty="0" smtClean="0"/>
              <a:t>69,500</a:t>
            </a:r>
            <a:r>
              <a:rPr lang="ja-JP" altLang="en-US" sz="1100" dirty="0" smtClean="0"/>
              <a:t>円</a:t>
            </a:r>
            <a:r>
              <a:rPr lang="en-US" altLang="ja-JP" sz="1100" dirty="0" smtClean="0"/>
              <a:t>/</a:t>
            </a:r>
            <a:r>
              <a:rPr lang="ja-JP" altLang="en-US" sz="1100" dirty="0" smtClean="0"/>
              <a:t>㎡）</a:t>
            </a:r>
            <a:endParaRPr lang="en-US" altLang="ja-JP" sz="1100" dirty="0" smtClean="0"/>
          </a:p>
          <a:p>
            <a:pPr>
              <a:spcBef>
                <a:spcPts val="900"/>
              </a:spcBef>
            </a:pPr>
            <a:r>
              <a:rPr kumimoji="1" lang="ja-JP" altLang="en-US" sz="1200" dirty="0" smtClean="0"/>
              <a:t>・</a:t>
            </a:r>
            <a:r>
              <a:rPr lang="ja-JP" altLang="en-US" sz="1200" dirty="0"/>
              <a:t>過去</a:t>
            </a:r>
            <a:r>
              <a:rPr kumimoji="1" lang="ja-JP" altLang="en-US" sz="1200" dirty="0" smtClean="0"/>
              <a:t>の類似</a:t>
            </a:r>
            <a:r>
              <a:rPr lang="ja-JP" altLang="en-US" sz="1200" dirty="0"/>
              <a:t>事例</a:t>
            </a:r>
            <a:r>
              <a:rPr lang="ja-JP" altLang="en-US" sz="1100" dirty="0" smtClean="0"/>
              <a:t>（約</a:t>
            </a:r>
            <a:r>
              <a:rPr lang="en-US" altLang="ja-JP" sz="1100" dirty="0" smtClean="0"/>
              <a:t>17,000</a:t>
            </a:r>
            <a:r>
              <a:rPr lang="ja-JP" altLang="en-US" sz="1100" dirty="0" smtClean="0"/>
              <a:t>円　</a:t>
            </a:r>
            <a:endParaRPr lang="en-US" altLang="ja-JP" sz="1100" dirty="0" smtClean="0"/>
          </a:p>
          <a:p>
            <a:pPr>
              <a:spcBef>
                <a:spcPts val="0"/>
              </a:spcBef>
            </a:pPr>
            <a:r>
              <a:rPr lang="ja-JP" altLang="en-US" sz="1100" dirty="0"/>
              <a:t>　</a:t>
            </a:r>
            <a:r>
              <a:rPr lang="ja-JP" altLang="en-US" sz="1100" dirty="0" smtClean="0"/>
              <a:t>～約</a:t>
            </a:r>
            <a:r>
              <a:rPr lang="en-US" altLang="ja-JP" sz="1100" dirty="0" smtClean="0"/>
              <a:t>43,000</a:t>
            </a:r>
            <a:r>
              <a:rPr lang="ja-JP" altLang="en-US" sz="1100" dirty="0"/>
              <a:t>円</a:t>
            </a:r>
            <a:r>
              <a:rPr lang="ja-JP" altLang="en-US" sz="1100" dirty="0" smtClean="0"/>
              <a:t>）</a:t>
            </a:r>
            <a:r>
              <a:rPr kumimoji="1" lang="ja-JP" altLang="en-US" sz="1200" dirty="0" smtClean="0"/>
              <a:t>をもとに単価を</a:t>
            </a:r>
            <a:endParaRPr kumimoji="1" lang="en-US" altLang="ja-JP" sz="1200" dirty="0" smtClean="0"/>
          </a:p>
          <a:p>
            <a:pPr>
              <a:spcBef>
                <a:spcPts val="0"/>
              </a:spcBef>
            </a:pPr>
            <a:r>
              <a:rPr lang="ja-JP" altLang="en-US" sz="1200" dirty="0"/>
              <a:t>　</a:t>
            </a:r>
            <a:r>
              <a:rPr kumimoji="1" lang="ja-JP" altLang="en-US" sz="1200" dirty="0" smtClean="0"/>
              <a:t>設定</a:t>
            </a:r>
            <a:endParaRPr kumimoji="1" lang="en-US" altLang="ja-JP" sz="1200" dirty="0" smtClean="0"/>
          </a:p>
          <a:p>
            <a:pPr>
              <a:spcBef>
                <a:spcPts val="600"/>
              </a:spcBef>
            </a:pPr>
            <a:r>
              <a:rPr lang="ja-JP" altLang="en-US" sz="1200" dirty="0" smtClean="0"/>
              <a:t>・</a:t>
            </a:r>
            <a:r>
              <a:rPr lang="ja-JP" altLang="en-US" sz="1200" dirty="0"/>
              <a:t>執務室</a:t>
            </a:r>
            <a:r>
              <a:rPr lang="ja-JP" altLang="en-US" sz="1200" dirty="0" smtClean="0"/>
              <a:t>面積全体を改修の</a:t>
            </a:r>
            <a:endParaRPr lang="en-US" altLang="ja-JP" sz="1200" dirty="0" smtClean="0"/>
          </a:p>
          <a:p>
            <a:pPr>
              <a:spcBef>
                <a:spcPts val="0"/>
              </a:spcBef>
            </a:pPr>
            <a:r>
              <a:rPr lang="ja-JP" altLang="en-US" sz="1200" dirty="0" smtClean="0"/>
              <a:t>　対象と仮定</a:t>
            </a:r>
            <a:endParaRPr kumimoji="1" lang="en-US" altLang="ja-JP" sz="1200" dirty="0" smtClean="0"/>
          </a:p>
          <a:p>
            <a:endParaRPr kumimoji="1" lang="en-US" altLang="ja-JP" sz="1400" dirty="0" smtClean="0"/>
          </a:p>
        </p:txBody>
      </p:sp>
      <p:sp>
        <p:nvSpPr>
          <p:cNvPr id="20" name="二等辺三角形 19"/>
          <p:cNvSpPr/>
          <p:nvPr/>
        </p:nvSpPr>
        <p:spPr>
          <a:xfrm rot="16200000">
            <a:off x="6908839" y="4034271"/>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rot="16200000">
            <a:off x="6908839" y="5541277"/>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90364" y="2761212"/>
            <a:ext cx="3188108" cy="428940"/>
          </a:xfrm>
          <a:prstGeom prst="rect">
            <a:avLst/>
          </a:prstGeom>
          <a:noFill/>
          <a:ln w="28575">
            <a:noFill/>
          </a:ln>
        </p:spPr>
        <p:style>
          <a:lnRef idx="2">
            <a:schemeClr val="accent6"/>
          </a:lnRef>
          <a:fillRef idx="1">
            <a:schemeClr val="lt1"/>
          </a:fillRef>
          <a:effectRef idx="0">
            <a:schemeClr val="accent6"/>
          </a:effectRef>
          <a:fontRef idx="minor">
            <a:schemeClr val="dk1"/>
          </a:fontRef>
        </p:style>
        <p:txBody>
          <a:bodyPr lIns="72000" tIns="72000" rIns="72000" bIns="72000" anchor="ctr" anchorCtr="0"/>
          <a:lstStyle/>
          <a:p>
            <a:pPr marL="628650" indent="-628650" eaLnBrk="1" hangingPunct="1">
              <a:spcBef>
                <a:spcPts val="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（１）削減要素の検討</a:t>
            </a:r>
            <a:endParaRPr lang="en-US" altLang="ja-JP" b="1"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323503065"/>
              </p:ext>
            </p:extLst>
          </p:nvPr>
        </p:nvGraphicFramePr>
        <p:xfrm>
          <a:off x="5160917" y="3768558"/>
          <a:ext cx="1872000" cy="720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288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28208250"/>
              </p:ext>
            </p:extLst>
          </p:nvPr>
        </p:nvGraphicFramePr>
        <p:xfrm>
          <a:off x="5160917" y="5270647"/>
          <a:ext cx="1872000" cy="720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288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sp>
        <p:nvSpPr>
          <p:cNvPr id="26" name="Text Box 95"/>
          <p:cNvSpPr txBox="1">
            <a:spLocks noChangeArrowheads="1"/>
          </p:cNvSpPr>
          <p:nvPr/>
        </p:nvSpPr>
        <p:spPr bwMode="auto">
          <a:xfrm>
            <a:off x="6157670" y="5067969"/>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7" name="Text Box 95"/>
          <p:cNvSpPr txBox="1">
            <a:spLocks noChangeArrowheads="1"/>
          </p:cNvSpPr>
          <p:nvPr/>
        </p:nvSpPr>
        <p:spPr bwMode="auto">
          <a:xfrm>
            <a:off x="6157670" y="3570567"/>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8" name="角丸四角形 27"/>
          <p:cNvSpPr/>
          <p:nvPr/>
        </p:nvSpPr>
        <p:spPr>
          <a:xfrm>
            <a:off x="266741" y="3144814"/>
            <a:ext cx="1548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削減要素</a:t>
            </a:r>
            <a:endParaRPr kumimoji="1" lang="ja-JP" altLang="en-US" sz="1400" b="1" dirty="0">
              <a:solidFill>
                <a:schemeClr val="bg1"/>
              </a:solidFill>
            </a:endParaRPr>
          </a:p>
        </p:txBody>
      </p:sp>
      <p:sp>
        <p:nvSpPr>
          <p:cNvPr id="29" name="角丸四角形 28"/>
          <p:cNvSpPr/>
          <p:nvPr/>
        </p:nvSpPr>
        <p:spPr>
          <a:xfrm>
            <a:off x="1874030" y="3147528"/>
            <a:ext cx="5220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a:solidFill>
                  <a:schemeClr val="bg1"/>
                </a:solidFill>
              </a:rPr>
              <a:t>内容</a:t>
            </a:r>
            <a:endParaRPr kumimoji="1" lang="ja-JP" altLang="en-US" sz="1400" b="1" dirty="0">
              <a:solidFill>
                <a:schemeClr val="bg1"/>
              </a:solidFill>
            </a:endParaRPr>
          </a:p>
        </p:txBody>
      </p:sp>
      <p:sp>
        <p:nvSpPr>
          <p:cNvPr id="30" name="角丸四角形 29"/>
          <p:cNvSpPr/>
          <p:nvPr/>
        </p:nvSpPr>
        <p:spPr>
          <a:xfrm>
            <a:off x="7527377" y="3150242"/>
            <a:ext cx="2160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これまでの考え方</a:t>
            </a:r>
            <a:endParaRPr kumimoji="1" lang="ja-JP" altLang="en-US" sz="1400" b="1" dirty="0">
              <a:solidFill>
                <a:schemeClr val="bg1"/>
              </a:solidFill>
            </a:endParaRPr>
          </a:p>
        </p:txBody>
      </p:sp>
      <p:sp>
        <p:nvSpPr>
          <p:cNvPr id="31" name="正方形/長方形 30"/>
          <p:cNvSpPr/>
          <p:nvPr/>
        </p:nvSpPr>
        <p:spPr>
          <a:xfrm>
            <a:off x="363239" y="805582"/>
            <a:ext cx="9179521" cy="1985243"/>
          </a:xfrm>
          <a:prstGeom prst="rect">
            <a:avLst/>
          </a:prstGeom>
          <a:solidFill>
            <a:srgbClr val="FFFFCC"/>
          </a:solidFill>
          <a:ln w="28575">
            <a:solidFill>
              <a:schemeClr val="tx1"/>
            </a:solidFill>
          </a:ln>
        </p:spPr>
        <p:style>
          <a:lnRef idx="2">
            <a:schemeClr val="accent6"/>
          </a:lnRef>
          <a:fillRef idx="1">
            <a:schemeClr val="lt1"/>
          </a:fillRef>
          <a:effectRef idx="0">
            <a:schemeClr val="accent6"/>
          </a:effectRef>
          <a:fontRef idx="minor">
            <a:schemeClr val="dk1"/>
          </a:fontRef>
        </p:style>
        <p:txBody>
          <a:bodyPr tIns="72000" bIns="216000" anchor="t" anchorCtr="0"/>
          <a:lstStyle/>
          <a:p>
            <a:pPr marL="628650" indent="-628650" eaLnBrk="1" hangingPunct="1">
              <a:spcBef>
                <a:spcPts val="600"/>
              </a:spcBef>
              <a:spcAft>
                <a:spcPts val="0"/>
              </a:spcAft>
              <a:defRPr/>
            </a:pPr>
            <a:r>
              <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itchFamily="50" charset="-128"/>
              </a:rPr>
              <a:t>考え方</a:t>
            </a:r>
            <a:r>
              <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rPr>
              <a:t>】</a:t>
            </a:r>
          </a:p>
          <a:p>
            <a:pPr marL="539750" indent="-539750" eaLnBrk="1" hangingPunct="1">
              <a:spcBef>
                <a:spcPts val="600"/>
              </a:spcBef>
              <a:spcAft>
                <a:spcPts val="0"/>
              </a:spcAft>
              <a:defRPr/>
            </a:pP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◆庁舎</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整備</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コストを可能な限り削減</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す</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る</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観点から</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、特別区域を越えて、</a:t>
            </a:r>
            <a:endParaRPr lang="en-US" altLang="ja-JP" sz="22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0"/>
              </a:spcBef>
              <a:spcAft>
                <a:spcPts val="0"/>
              </a:spcAft>
              <a:defRPr/>
            </a:pP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中之島庁舎をフル活用</a:t>
            </a:r>
            <a:endParaRPr lang="en-US" altLang="ja-JP" sz="22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600"/>
              </a:spcBef>
              <a:spcAft>
                <a:spcPts val="0"/>
              </a:spcAft>
              <a:defRPr/>
            </a:pPr>
            <a:r>
              <a:rPr lang="ja-JP" altLang="en-US" sz="20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000" b="1" dirty="0" smtClean="0">
                <a:solidFill>
                  <a:prstClr val="black"/>
                </a:solidFill>
                <a:latin typeface="Meiryo UI" panose="020B0604030504040204" pitchFamily="50" charset="-128"/>
                <a:ea typeface="Meiryo UI" panose="020B0604030504040204" pitchFamily="50" charset="-128"/>
                <a:cs typeface="Meiryo UI" pitchFamily="50" charset="-128"/>
              </a:rPr>
              <a:t>　 　⇒新たな庁舎の建設や賃借は不要</a:t>
            </a:r>
            <a:endPar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600"/>
              </a:spcBef>
              <a:spcAft>
                <a:spcPts val="0"/>
              </a:spcAft>
              <a:defRPr/>
            </a:pP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再試算</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Ⅰ</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における</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削減要素ａ・</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ｂ（</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P.3)</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に</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加え</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、下記の削減要素を適用</a:t>
            </a:r>
            <a:endParaRPr lang="en-US" altLang="ja-JP" sz="1600" dirty="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spcBef>
                <a:spcPts val="600"/>
              </a:spcBef>
              <a:spcAft>
                <a:spcPts val="0"/>
              </a:spcAft>
              <a:defRPr/>
            </a:pPr>
            <a:endPar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2" name="テキスト ボックス 1"/>
          <p:cNvSpPr txBox="1"/>
          <p:nvPr/>
        </p:nvSpPr>
        <p:spPr>
          <a:xfrm>
            <a:off x="1951328" y="4105221"/>
            <a:ext cx="212410" cy="276999"/>
          </a:xfrm>
          <a:prstGeom prst="rect">
            <a:avLst/>
          </a:prstGeom>
          <a:noFill/>
        </p:spPr>
        <p:txBody>
          <a:bodyPr wrap="square" rtlCol="0">
            <a:spAutoFit/>
          </a:bodyPr>
          <a:lstStyle/>
          <a:p>
            <a:r>
              <a:rPr lang="ja-JP" altLang="en-US" sz="1200" dirty="0"/>
              <a:t>・</a:t>
            </a:r>
          </a:p>
        </p:txBody>
      </p:sp>
      <p:sp>
        <p:nvSpPr>
          <p:cNvPr id="32" name="テキスト ボックス 31"/>
          <p:cNvSpPr txBox="1"/>
          <p:nvPr/>
        </p:nvSpPr>
        <p:spPr>
          <a:xfrm>
            <a:off x="1884634" y="5035482"/>
            <a:ext cx="212410" cy="276999"/>
          </a:xfrm>
          <a:prstGeom prst="rect">
            <a:avLst/>
          </a:prstGeom>
          <a:noFill/>
        </p:spPr>
        <p:txBody>
          <a:bodyPr wrap="square" rtlCol="0">
            <a:spAutoFit/>
          </a:bodyPr>
          <a:lstStyle/>
          <a:p>
            <a:r>
              <a:rPr lang="ja-JP" altLang="en-US" sz="1200" dirty="0"/>
              <a:t>・</a:t>
            </a:r>
          </a:p>
        </p:txBody>
      </p:sp>
      <p:sp>
        <p:nvSpPr>
          <p:cNvPr id="33" name="テキスト ボックス 32"/>
          <p:cNvSpPr txBox="1"/>
          <p:nvPr/>
        </p:nvSpPr>
        <p:spPr>
          <a:xfrm>
            <a:off x="1882058" y="5703904"/>
            <a:ext cx="212410" cy="276999"/>
          </a:xfrm>
          <a:prstGeom prst="rect">
            <a:avLst/>
          </a:prstGeom>
          <a:noFill/>
        </p:spPr>
        <p:txBody>
          <a:bodyPr wrap="square" rtlCol="0">
            <a:spAutoFit/>
          </a:bodyPr>
          <a:lstStyle/>
          <a:p>
            <a:r>
              <a:rPr lang="ja-JP" altLang="en-US" sz="1200" dirty="0"/>
              <a:t>・</a:t>
            </a:r>
          </a:p>
        </p:txBody>
      </p:sp>
      <p:sp>
        <p:nvSpPr>
          <p:cNvPr id="34" name="テキスト ボックス 33"/>
          <p:cNvSpPr txBox="1"/>
          <p:nvPr/>
        </p:nvSpPr>
        <p:spPr>
          <a:xfrm>
            <a:off x="1883223" y="6184339"/>
            <a:ext cx="212410" cy="276999"/>
          </a:xfrm>
          <a:prstGeom prst="rect">
            <a:avLst/>
          </a:prstGeom>
          <a:noFill/>
        </p:spPr>
        <p:txBody>
          <a:bodyPr wrap="square" rtlCol="0">
            <a:spAutoFit/>
          </a:bodyPr>
          <a:lstStyle/>
          <a:p>
            <a:r>
              <a:rPr lang="ja-JP" altLang="en-US" sz="1200" dirty="0"/>
              <a:t>・</a:t>
            </a:r>
          </a:p>
        </p:txBody>
      </p:sp>
    </p:spTree>
    <p:extLst>
      <p:ext uri="{BB962C8B-B14F-4D97-AF65-F5344CB8AC3E}">
        <p14:creationId xmlns:p14="http://schemas.microsoft.com/office/powerpoint/2010/main" val="3161286134"/>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552" y="116632"/>
            <a:ext cx="9921552" cy="1138773"/>
          </a:xfrm>
          <a:prstGeom prst="rect">
            <a:avLst/>
          </a:prstGeom>
          <a:noFill/>
        </p:spPr>
        <p:txBody>
          <a:bodyPr wrap="square" rtlCol="0">
            <a:spAutoFit/>
          </a:bodyPr>
          <a:lstStyle/>
          <a:p>
            <a:pPr>
              <a:spcAft>
                <a:spcPts val="600"/>
              </a:spcAft>
            </a:pPr>
            <a:r>
              <a:rPr kumimoji="1" lang="ja-JP" altLang="en-US" b="1" dirty="0" smtClean="0">
                <a:latin typeface="Meiryo UI" panose="020B0604030504040204" pitchFamily="50" charset="-128"/>
                <a:ea typeface="Meiryo UI" panose="020B0604030504040204" pitchFamily="50" charset="-128"/>
              </a:rPr>
              <a:t>（２）再</a:t>
            </a:r>
            <a:r>
              <a:rPr lang="ja-JP" altLang="en-US" b="1" dirty="0" smtClean="0">
                <a:latin typeface="Meiryo UI" panose="020B0604030504040204" pitchFamily="50" charset="-128"/>
                <a:ea typeface="Meiryo UI" panose="020B0604030504040204" pitchFamily="50" charset="-128"/>
              </a:rPr>
              <a:t>試算結果</a:t>
            </a:r>
            <a:endParaRPr kumimoji="1" lang="en-US" altLang="ja-JP" b="1"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削減</a:t>
            </a:r>
            <a:r>
              <a:rPr lang="ja-JP" altLang="en-US" sz="1500" dirty="0">
                <a:latin typeface="Meiryo UI" panose="020B0604030504040204" pitchFamily="50" charset="-128"/>
                <a:ea typeface="Meiryo UI" panose="020B0604030504040204" pitchFamily="50" charset="-128"/>
              </a:rPr>
              <a:t>要素</a:t>
            </a:r>
            <a:r>
              <a:rPr lang="ja-JP" altLang="en-US" sz="1500" dirty="0" smtClean="0">
                <a:latin typeface="Meiryo UI" panose="020B0604030504040204" pitchFamily="50" charset="-128"/>
                <a:ea typeface="Meiryo UI" panose="020B0604030504040204" pitchFamily="50" charset="-128"/>
              </a:rPr>
              <a:t>ａ・</a:t>
            </a:r>
            <a:r>
              <a:rPr lang="ja-JP" altLang="en-US" sz="1500" dirty="0" err="1" smtClean="0">
                <a:latin typeface="Meiryo UI" panose="020B0604030504040204" pitchFamily="50" charset="-128"/>
                <a:ea typeface="Meiryo UI" panose="020B0604030504040204" pitchFamily="50" charset="-128"/>
              </a:rPr>
              <a:t>ｂ</a:t>
            </a:r>
            <a:r>
              <a:rPr lang="ja-JP" altLang="en-US" sz="1500" dirty="0" smtClean="0">
                <a:latin typeface="Meiryo UI" panose="020B0604030504040204" pitchFamily="50" charset="-128"/>
                <a:ea typeface="Meiryo UI" panose="020B0604030504040204" pitchFamily="50" charset="-128"/>
              </a:rPr>
              <a:t>に加えて、</a:t>
            </a:r>
            <a:r>
              <a:rPr lang="en-US" altLang="ja-JP" sz="1500" dirty="0" smtClean="0">
                <a:latin typeface="Meiryo UI" panose="020B0604030504040204" pitchFamily="50" charset="-128"/>
                <a:ea typeface="Meiryo UI" panose="020B0604030504040204" pitchFamily="50" charset="-128"/>
              </a:rPr>
              <a:t>d</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ｅを適用した場合のコストは以下のとおり</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（削減</a:t>
            </a:r>
            <a:r>
              <a:rPr lang="ja-JP" altLang="en-US" sz="1500" dirty="0" smtClean="0">
                <a:latin typeface="Meiryo UI" panose="020B0604030504040204" pitchFamily="50" charset="-128"/>
                <a:ea typeface="Meiryo UI" panose="020B0604030504040204" pitchFamily="50" charset="-128"/>
              </a:rPr>
              <a:t>要素</a:t>
            </a:r>
            <a:r>
              <a:rPr lang="ja-JP" altLang="en-US" sz="1500" dirty="0">
                <a:latin typeface="Meiryo UI" panose="020B0604030504040204" pitchFamily="50" charset="-128"/>
                <a:ea typeface="Meiryo UI" panose="020B0604030504040204" pitchFamily="50" charset="-128"/>
              </a:rPr>
              <a:t>ａ・</a:t>
            </a:r>
            <a:r>
              <a:rPr lang="ja-JP" altLang="en-US" sz="1500" dirty="0" smtClean="0">
                <a:latin typeface="Meiryo UI" panose="020B0604030504040204" pitchFamily="50" charset="-128"/>
                <a:ea typeface="Meiryo UI" panose="020B0604030504040204" pitchFamily="50" charset="-128"/>
              </a:rPr>
              <a:t>ｂ</a:t>
            </a:r>
            <a:r>
              <a:rPr lang="ja-JP" altLang="en-US" sz="1500" dirty="0">
                <a:latin typeface="Meiryo UI" panose="020B0604030504040204" pitchFamily="50" charset="-128"/>
                <a:ea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rPr>
              <a:t>d</a:t>
            </a:r>
            <a:r>
              <a:rPr lang="ja-JP" altLang="en-US" sz="1500" dirty="0">
                <a:latin typeface="Meiryo UI" panose="020B0604030504040204" pitchFamily="50" charset="-128"/>
                <a:ea typeface="Meiryo UI" panose="020B0604030504040204" pitchFamily="50" charset="-128"/>
              </a:rPr>
              <a:t>・ｅ</a:t>
            </a:r>
            <a:r>
              <a:rPr lang="ja-JP" altLang="en-US" sz="1500" dirty="0" smtClean="0">
                <a:latin typeface="Meiryo UI" panose="020B0604030504040204" pitchFamily="50" charset="-128"/>
                <a:ea typeface="Meiryo UI" panose="020B0604030504040204" pitchFamily="50" charset="-128"/>
              </a:rPr>
              <a:t>は</a:t>
            </a:r>
            <a:r>
              <a:rPr lang="ja-JP" altLang="en-US" sz="1500" dirty="0">
                <a:latin typeface="Meiryo UI" panose="020B0604030504040204" pitchFamily="50" charset="-128"/>
                <a:ea typeface="Meiryo UI" panose="020B0604030504040204" pitchFamily="50" charset="-128"/>
              </a:rPr>
              <a:t>相互に作用するため、削減額は各項目欄の単純合計とは一致しない）</a:t>
            </a:r>
            <a:endParaRPr lang="en-US" altLang="ja-JP" sz="1500" dirty="0">
              <a:latin typeface="Meiryo UI" panose="020B0604030504040204" pitchFamily="50" charset="-128"/>
              <a:ea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endParaRPr>
          </a:p>
        </p:txBody>
      </p:sp>
      <p:sp>
        <p:nvSpPr>
          <p:cNvPr id="5" name="正方形/長方形 9"/>
          <p:cNvSpPr>
            <a:spLocks noChangeArrowheads="1"/>
          </p:cNvSpPr>
          <p:nvPr/>
        </p:nvSpPr>
        <p:spPr bwMode="auto">
          <a:xfrm>
            <a:off x="273000" y="1130300"/>
            <a:ext cx="9360000" cy="5455875"/>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06800955"/>
              </p:ext>
            </p:extLst>
          </p:nvPr>
        </p:nvGraphicFramePr>
        <p:xfrm>
          <a:off x="1572348" y="3339367"/>
          <a:ext cx="3744000" cy="86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432000">
                <a:tc>
                  <a:txBody>
                    <a:bodyPr/>
                    <a:lstStyle/>
                    <a:p>
                      <a:pPr algn="ctr"/>
                      <a:r>
                        <a:rPr kumimoji="1" lang="en-US" altLang="ja-JP" sz="1600" b="0" dirty="0" smtClean="0">
                          <a:latin typeface="Meiryo UI" panose="020B0604030504040204" pitchFamily="50" charset="-128"/>
                          <a:ea typeface="Meiryo UI" panose="020B0604030504040204" pitchFamily="50" charset="-128"/>
                        </a:rPr>
                        <a:t>361</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８</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11" name="テキスト ボックス 10"/>
          <p:cNvSpPr txBox="1"/>
          <p:nvPr/>
        </p:nvSpPr>
        <p:spPr>
          <a:xfrm>
            <a:off x="1613067" y="5369306"/>
            <a:ext cx="5711465" cy="474805"/>
          </a:xfrm>
          <a:prstGeom prst="rect">
            <a:avLst/>
          </a:prstGeom>
          <a:noFill/>
        </p:spPr>
        <p:txBody>
          <a:bodyPr wrap="square" rtlCol="0">
            <a:noAutofit/>
          </a:bodyPr>
          <a:lstStyle/>
          <a:p>
            <a:r>
              <a:rPr kumimoji="1" lang="en-US" altLang="ja-JP" sz="1200" dirty="0" smtClean="0"/>
              <a:t>※ </a:t>
            </a:r>
            <a:r>
              <a:rPr kumimoji="1" lang="ja-JP" altLang="en-US" sz="1200" dirty="0" smtClean="0"/>
              <a:t>ランニングコストについては、</a:t>
            </a:r>
            <a:r>
              <a:rPr lang="ja-JP" altLang="en-US" sz="1200" dirty="0" smtClean="0"/>
              <a:t>第三区で余剰面積（</a:t>
            </a:r>
            <a:r>
              <a:rPr lang="en-US" altLang="ja-JP" sz="1200" dirty="0" smtClean="0"/>
              <a:t>4,177</a:t>
            </a:r>
            <a:r>
              <a:rPr lang="ja-JP" altLang="en-US" sz="1200" dirty="0" smtClean="0"/>
              <a:t>㎡）が発生するため、</a:t>
            </a:r>
            <a:endParaRPr lang="en-US" altLang="ja-JP" sz="1200" dirty="0" smtClean="0"/>
          </a:p>
          <a:p>
            <a:r>
              <a:rPr lang="ja-JP" altLang="en-US" sz="1200" dirty="0"/>
              <a:t>　</a:t>
            </a:r>
            <a:r>
              <a:rPr lang="ja-JP" altLang="en-US" sz="1200" dirty="0" smtClean="0"/>
              <a:t>　ＡＴＣ等の賃借面積を縮小することで解消すると仮定（⇒財務リスクへの影響）</a:t>
            </a:r>
            <a:endParaRPr lang="en-US" altLang="ja-JP" sz="1200" dirty="0" smtClean="0"/>
          </a:p>
        </p:txBody>
      </p:sp>
      <p:graphicFrame>
        <p:nvGraphicFramePr>
          <p:cNvPr id="12" name="表 11"/>
          <p:cNvGraphicFramePr>
            <a:graphicFrameLocks noGrp="1"/>
          </p:cNvGraphicFramePr>
          <p:nvPr>
            <p:extLst>
              <p:ext uri="{D42A27DB-BD31-4B8C-83A1-F6EECF244321}">
                <p14:modId xmlns:p14="http://schemas.microsoft.com/office/powerpoint/2010/main" val="1934911389"/>
              </p:ext>
            </p:extLst>
          </p:nvPr>
        </p:nvGraphicFramePr>
        <p:xfrm>
          <a:off x="5451560" y="3327948"/>
          <a:ext cx="3744000" cy="86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4057232858"/>
                    </a:ext>
                  </a:extLst>
                </a:gridCol>
                <a:gridCol w="1872000">
                  <a:extLst>
                    <a:ext uri="{9D8B030D-6E8A-4147-A177-3AD203B41FA5}">
                      <a16:colId xmlns:a16="http://schemas.microsoft.com/office/drawing/2014/main" val="2412220033"/>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432000">
                <a:tc>
                  <a:txBody>
                    <a:bodyPr/>
                    <a:lstStyle/>
                    <a:p>
                      <a:pPr algn="ctr"/>
                      <a:r>
                        <a:rPr kumimoji="1" lang="en-US" altLang="ja-JP" sz="1600" b="0" dirty="0" smtClean="0">
                          <a:latin typeface="Meiryo UI" panose="020B0604030504040204" pitchFamily="50" charset="-128"/>
                          <a:ea typeface="Meiryo UI" panose="020B0604030504040204" pitchFamily="50" charset="-128"/>
                        </a:rPr>
                        <a:t>109</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15</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16" name="Text Box 95"/>
          <p:cNvSpPr txBox="1">
            <a:spLocks noChangeArrowheads="1"/>
          </p:cNvSpPr>
          <p:nvPr/>
        </p:nvSpPr>
        <p:spPr bwMode="auto">
          <a:xfrm>
            <a:off x="6430048" y="1447550"/>
            <a:ext cx="14473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25" name="表 24"/>
          <p:cNvGraphicFramePr>
            <a:graphicFrameLocks noGrp="1"/>
          </p:cNvGraphicFramePr>
          <p:nvPr>
            <p:extLst>
              <p:ext uri="{D42A27DB-BD31-4B8C-83A1-F6EECF244321}">
                <p14:modId xmlns:p14="http://schemas.microsoft.com/office/powerpoint/2010/main" val="2860069058"/>
              </p:ext>
            </p:extLst>
          </p:nvPr>
        </p:nvGraphicFramePr>
        <p:xfrm>
          <a:off x="1565713" y="4340176"/>
          <a:ext cx="3744000" cy="104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314</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11</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612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新庁舎建設経費   ▲</a:t>
                      </a:r>
                      <a:r>
                        <a:rPr kumimoji="1" lang="en-US" altLang="ja-JP" sz="1150" b="0" dirty="0" smtClean="0">
                          <a:latin typeface="ＭＳ 明朝" panose="02020609040205080304" pitchFamily="17" charset="-128"/>
                          <a:ea typeface="ＭＳ 明朝" panose="02020609040205080304" pitchFamily="17" charset="-128"/>
                        </a:rPr>
                        <a:t>252</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46</a:t>
                      </a:r>
                      <a:endParaRPr kumimoji="1" lang="ja-JP" altLang="en-US" sz="1150" b="0" dirty="0">
                        <a:latin typeface="ＭＳ 明朝" panose="02020609040205080304" pitchFamily="17" charset="-128"/>
                        <a:ea typeface="ＭＳ 明朝" panose="02020609040205080304" pitchFamily="17" charset="-128"/>
                      </a:endParaRPr>
                    </a:p>
                  </a:txBody>
                  <a:tcPr marR="36000" marT="144000" marB="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a:t>
                      </a:r>
                      <a:r>
                        <a:rPr kumimoji="1" lang="ja-JP" altLang="en-US" sz="1150" b="0" i="0" u="none" strike="noStrike" kern="1200" cap="none" spc="22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　</a:t>
                      </a: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 　▲５</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12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新庁舎維持管理等経費  </a:t>
                      </a: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▲６</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144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783803279"/>
              </p:ext>
            </p:extLst>
          </p:nvPr>
        </p:nvGraphicFramePr>
        <p:xfrm>
          <a:off x="5455633" y="4340176"/>
          <a:ext cx="3744000" cy="104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62</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18</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612000">
                <a:tc>
                  <a:txBody>
                    <a:bodyPr/>
                    <a:lstStyle/>
                    <a:p>
                      <a:pPr algn="l">
                        <a:lnSpc>
                          <a:spcPts val="1400"/>
                        </a:lnSpc>
                        <a:spcAft>
                          <a:spcPts val="0"/>
                        </a:spcAft>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46</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民間ビル賃借保証金 ▲</a:t>
                      </a:r>
                      <a:r>
                        <a:rPr kumimoji="1" lang="en-US" altLang="ja-JP" sz="1150" b="0" dirty="0" smtClean="0">
                          <a:latin typeface="ＭＳ 明朝" panose="02020609040205080304" pitchFamily="17" charset="-128"/>
                          <a:ea typeface="ＭＳ 明朝" panose="02020609040205080304" pitchFamily="17" charset="-128"/>
                        </a:rPr>
                        <a:t>16</a:t>
                      </a:r>
                      <a:endParaRPr kumimoji="1" lang="ja-JP" altLang="en-US" sz="1150" b="0" dirty="0">
                        <a:latin typeface="ＭＳ 明朝" panose="02020609040205080304" pitchFamily="17" charset="-128"/>
                        <a:ea typeface="ＭＳ 明朝" panose="02020609040205080304" pitchFamily="17" charset="-128"/>
                      </a:endParaRPr>
                    </a:p>
                  </a:txBody>
                  <a:tcPr marR="36000" marT="144000" marB="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a:t>
                      </a:r>
                      <a:r>
                        <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18</a:t>
                      </a:r>
                    </a:p>
                  </a:txBody>
                  <a:tcPr marR="36000" marT="144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4027362785"/>
              </p:ext>
            </p:extLst>
          </p:nvPr>
        </p:nvGraphicFramePr>
        <p:xfrm>
          <a:off x="551378" y="3759948"/>
          <a:ext cx="900000" cy="43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削減前</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cxnSp>
        <p:nvCxnSpPr>
          <p:cNvPr id="15" name="直線コネクタ 14"/>
          <p:cNvCxnSpPr/>
          <p:nvPr/>
        </p:nvCxnSpPr>
        <p:spPr>
          <a:xfrm>
            <a:off x="1557676" y="4818708"/>
            <a:ext cx="37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55217" y="4815654"/>
            <a:ext cx="37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800530" y="5899923"/>
            <a:ext cx="8304939" cy="576000"/>
          </a:xfrm>
          <a:prstGeom prst="roundRect">
            <a:avLst/>
          </a:prstGeom>
          <a:solidFill>
            <a:schemeClr val="tx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r>
              <a:rPr kumimoji="1" lang="ja-JP" altLang="en-US" sz="1400" dirty="0" smtClean="0">
                <a:solidFill>
                  <a:schemeClr val="tx1"/>
                </a:solidFill>
              </a:rPr>
              <a:t>◆なお</a:t>
            </a:r>
            <a:r>
              <a:rPr lang="ja-JP" altLang="en-US" sz="1400" dirty="0" smtClean="0">
                <a:solidFill>
                  <a:schemeClr val="tx1"/>
                </a:solidFill>
              </a:rPr>
              <a:t>、</a:t>
            </a:r>
            <a:r>
              <a:rPr lang="ja-JP" altLang="en-US" sz="1400" dirty="0">
                <a:solidFill>
                  <a:schemeClr val="tx1"/>
                </a:solidFill>
              </a:rPr>
              <a:t>特別</a:t>
            </a:r>
            <a:r>
              <a:rPr lang="ja-JP" altLang="en-US" sz="1400" dirty="0" smtClean="0">
                <a:solidFill>
                  <a:schemeClr val="tx1"/>
                </a:solidFill>
              </a:rPr>
              <a:t>区設置後に、特別区長及び特別区議会の判断により庁舎が整備されることも考えられるが、</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その場合のコストは含めていない</a:t>
            </a:r>
            <a:endParaRPr lang="en-US" altLang="ja-JP" sz="1400" dirty="0" smtClean="0">
              <a:solidFill>
                <a:schemeClr val="tx1"/>
              </a:solidFill>
            </a:endParaRPr>
          </a:p>
        </p:txBody>
      </p:sp>
      <p:graphicFrame>
        <p:nvGraphicFramePr>
          <p:cNvPr id="21" name="表 20"/>
          <p:cNvGraphicFramePr>
            <a:graphicFrameLocks noGrp="1"/>
          </p:cNvGraphicFramePr>
          <p:nvPr>
            <p:extLst>
              <p:ext uri="{D42A27DB-BD31-4B8C-83A1-F6EECF244321}">
                <p14:modId xmlns:p14="http://schemas.microsoft.com/office/powerpoint/2010/main" val="3958808708"/>
              </p:ext>
            </p:extLst>
          </p:nvPr>
        </p:nvGraphicFramePr>
        <p:xfrm>
          <a:off x="545973" y="4340176"/>
          <a:ext cx="900000" cy="1044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ＭＳ 明朝" panose="02020609040205080304" pitchFamily="17" charset="-128"/>
                          <a:ea typeface="ＭＳ 明朝" panose="02020609040205080304" pitchFamily="17" charset="-128"/>
                        </a:rPr>
                        <a:t>削減額</a:t>
                      </a:r>
                      <a:endParaRPr kumimoji="1" lang="en-US" altLang="ja-JP" sz="1400" b="1" dirty="0" smtClean="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6261911"/>
                  </a:ext>
                </a:extLst>
              </a:tr>
              <a:tr h="612000">
                <a:tc>
                  <a:txBody>
                    <a:bodyP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主な要素</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bl>
          </a:graphicData>
        </a:graphic>
      </p:graphicFrame>
      <p:cxnSp>
        <p:nvCxnSpPr>
          <p:cNvPr id="22" name="直線コネクタ 21"/>
          <p:cNvCxnSpPr/>
          <p:nvPr/>
        </p:nvCxnSpPr>
        <p:spPr>
          <a:xfrm>
            <a:off x="544426" y="4815766"/>
            <a:ext cx="900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4" name="テキスト ボックス 23"/>
          <p:cNvSpPr txBox="1"/>
          <p:nvPr/>
        </p:nvSpPr>
        <p:spPr>
          <a:xfrm>
            <a:off x="300133" y="1183846"/>
            <a:ext cx="4580859" cy="275058"/>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◆特別区の庁舎としては新たな庁舎の建設や賃借は不要</a:t>
            </a:r>
            <a:endParaRPr lang="en-US" altLang="ja-JP" sz="1000" dirty="0" smtClean="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570737352"/>
              </p:ext>
            </p:extLst>
          </p:nvPr>
        </p:nvGraphicFramePr>
        <p:xfrm>
          <a:off x="3092055" y="1694989"/>
          <a:ext cx="4501030" cy="855923"/>
        </p:xfrm>
        <a:graphic>
          <a:graphicData uri="http://schemas.openxmlformats.org/drawingml/2006/table">
            <a:tbl>
              <a:tblPr firstRow="1" bandRow="1">
                <a:tableStyleId>{073A0DAA-6AF3-43AB-8588-CEC1D06C72B9}</a:tableStyleId>
              </a:tblPr>
              <a:tblGrid>
                <a:gridCol w="2250515">
                  <a:extLst>
                    <a:ext uri="{9D8B030D-6E8A-4147-A177-3AD203B41FA5}">
                      <a16:colId xmlns:a16="http://schemas.microsoft.com/office/drawing/2014/main" val="1039379610"/>
                    </a:ext>
                  </a:extLst>
                </a:gridCol>
                <a:gridCol w="2250515">
                  <a:extLst>
                    <a:ext uri="{9D8B030D-6E8A-4147-A177-3AD203B41FA5}">
                      <a16:colId xmlns:a16="http://schemas.microsoft.com/office/drawing/2014/main" val="2491705028"/>
                    </a:ext>
                  </a:extLst>
                </a:gridCol>
              </a:tblGrid>
              <a:tr h="427522">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428401">
                <a:tc>
                  <a:txBody>
                    <a:bodyPr/>
                    <a:lstStyle/>
                    <a:p>
                      <a:pPr algn="ctr"/>
                      <a:r>
                        <a:rPr kumimoji="1" lang="en-US" altLang="ja-JP" sz="1600" b="1" dirty="0" smtClean="0">
                          <a:latin typeface="Meiryo UI" panose="020B0604030504040204" pitchFamily="50" charset="-128"/>
                          <a:ea typeface="Meiryo UI" panose="020B0604030504040204" pitchFamily="50" charset="-128"/>
                        </a:rPr>
                        <a:t>47</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a:t>
                      </a:r>
                      <a:r>
                        <a:rPr kumimoji="1" lang="en-US" altLang="ja-JP" sz="1600" b="1" dirty="0" smtClean="0">
                          <a:latin typeface="Meiryo UI" panose="020B0604030504040204" pitchFamily="50" charset="-128"/>
                          <a:ea typeface="Meiryo UI" panose="020B0604030504040204" pitchFamily="50" charset="-128"/>
                        </a:rPr>
                        <a:t>3</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2081854957"/>
              </p:ext>
            </p:extLst>
          </p:nvPr>
        </p:nvGraphicFramePr>
        <p:xfrm>
          <a:off x="551378" y="2118912"/>
          <a:ext cx="900000" cy="43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再試算</a:t>
                      </a:r>
                      <a:r>
                        <a:rPr kumimoji="1" lang="en-US" altLang="ja-JP" sz="1400" b="1" dirty="0" smtClean="0">
                          <a:solidFill>
                            <a:schemeClr val="tx1"/>
                          </a:solidFill>
                          <a:latin typeface="Meiryo UI" panose="020B0604030504040204" pitchFamily="50" charset="-128"/>
                          <a:ea typeface="Meiryo UI" panose="020B0604030504040204" pitchFamily="50" charset="-128"/>
                        </a:rPr>
                        <a:t>Ⅱ</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34" name="テキスト ボックス 33"/>
          <p:cNvSpPr txBox="1"/>
          <p:nvPr/>
        </p:nvSpPr>
        <p:spPr>
          <a:xfrm>
            <a:off x="2590562" y="2922013"/>
            <a:ext cx="1720376" cy="371466"/>
          </a:xfrm>
          <a:prstGeom prst="rect">
            <a:avLst/>
          </a:prstGeom>
          <a:noFill/>
        </p:spPr>
        <p:txBody>
          <a:bodyPr wrap="square" rtlCol="0">
            <a:noAutofit/>
          </a:bodyPr>
          <a:lstStyle/>
          <a:p>
            <a:pPr algn="ctr"/>
            <a:r>
              <a:rPr lang="ja-JP" altLang="en-US" sz="1600" b="1" dirty="0" smtClean="0">
                <a:latin typeface="ＭＳ 明朝" panose="02020609040205080304" pitchFamily="17" charset="-128"/>
                <a:ea typeface="ＭＳ 明朝" panose="02020609040205080304" pitchFamily="17" charset="-128"/>
              </a:rPr>
              <a:t>建設案との比較</a:t>
            </a:r>
            <a:endParaRPr lang="en-US" altLang="ja-JP" sz="1600" b="1" dirty="0" smtClean="0">
              <a:latin typeface="ＭＳ 明朝" panose="02020609040205080304" pitchFamily="17" charset="-128"/>
              <a:ea typeface="ＭＳ 明朝" panose="02020609040205080304" pitchFamily="17" charset="-128"/>
            </a:endParaRPr>
          </a:p>
        </p:txBody>
      </p:sp>
      <p:sp>
        <p:nvSpPr>
          <p:cNvPr id="35" name="テキスト ボックス 34"/>
          <p:cNvSpPr txBox="1"/>
          <p:nvPr/>
        </p:nvSpPr>
        <p:spPr>
          <a:xfrm>
            <a:off x="6463372" y="2904290"/>
            <a:ext cx="1720376" cy="371466"/>
          </a:xfrm>
          <a:prstGeom prst="rect">
            <a:avLst/>
          </a:prstGeom>
          <a:noFill/>
        </p:spPr>
        <p:txBody>
          <a:bodyPr wrap="square" rtlCol="0">
            <a:noAutofit/>
          </a:bodyPr>
          <a:lstStyle/>
          <a:p>
            <a:pPr algn="ctr"/>
            <a:r>
              <a:rPr lang="ja-JP" altLang="en-US" sz="1600" b="1" dirty="0" smtClean="0">
                <a:latin typeface="ＭＳ 明朝" panose="02020609040205080304" pitchFamily="17" charset="-128"/>
                <a:ea typeface="ＭＳ 明朝" panose="02020609040205080304" pitchFamily="17" charset="-128"/>
              </a:rPr>
              <a:t>賃借案との比較</a:t>
            </a:r>
            <a:endParaRPr lang="en-US" altLang="ja-JP" sz="1600" b="1" dirty="0" smtClean="0">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a:xfrm>
            <a:off x="2623344" y="2518067"/>
            <a:ext cx="3024336" cy="321621"/>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＊イニシャルコストは主に既存庁舎の改修</a:t>
            </a:r>
            <a:r>
              <a:rPr lang="ja-JP" altLang="en-US" sz="1000" dirty="0" smtClean="0">
                <a:latin typeface="Meiryo UI" panose="020B0604030504040204" pitchFamily="50" charset="-128"/>
                <a:ea typeface="Meiryo UI" panose="020B0604030504040204" pitchFamily="50" charset="-128"/>
              </a:rPr>
              <a:t>経費</a:t>
            </a:r>
            <a:endParaRPr lang="en-US" altLang="ja-JP" sz="10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36825626"/>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試算</a:t>
            </a:r>
            <a:r>
              <a:rPr lang="en-US" altLang="ja-JP" sz="2000" b="1" dirty="0">
                <a:solidFill>
                  <a:srgbClr val="000000"/>
                </a:solidFill>
                <a:latin typeface="Meiryo UI" panose="020B0604030504040204" pitchFamily="50" charset="-128"/>
                <a:ea typeface="Meiryo UI" panose="020B0604030504040204" pitchFamily="50" charset="-128"/>
                <a:cs typeface="Meiryo UI"/>
              </a:rPr>
              <a:t>Ⅱ</a:t>
            </a:r>
            <a:r>
              <a:rPr lang="ja-JP" altLang="en-US" sz="2000" b="1" dirty="0">
                <a:solidFill>
                  <a:srgbClr val="000000"/>
                </a:solidFill>
                <a:latin typeface="ＭＳ Ｐゴシック" charset="-128"/>
                <a:ea typeface="Meiryo UI"/>
                <a:cs typeface="Meiryo UI"/>
              </a:rPr>
              <a:t>（中之島庁舎のフル活用）</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１３</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角丸四角形 4"/>
          <p:cNvSpPr/>
          <p:nvPr/>
        </p:nvSpPr>
        <p:spPr>
          <a:xfrm>
            <a:off x="5214907" y="650351"/>
            <a:ext cx="4575618" cy="677943"/>
          </a:xfrm>
          <a:prstGeom prst="roundRect">
            <a:avLst>
              <a:gd name="adj" fmla="val 8368"/>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anchor="ctr"/>
          <a:lstStyle/>
          <a:p>
            <a:pPr eaLnBrk="1" hangingPunct="1">
              <a:lnSpc>
                <a:spcPts val="16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不足が生じる第一区及び第四区については、</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中之島庁舎（</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うち、活用可能面積：</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43,020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Group 9"/>
          <p:cNvGrpSpPr>
            <a:grpSpLocks/>
          </p:cNvGrpSpPr>
          <p:nvPr/>
        </p:nvGrpSpPr>
        <p:grpSpPr bwMode="auto">
          <a:xfrm>
            <a:off x="2379663" y="1205140"/>
            <a:ext cx="4602162" cy="5319712"/>
            <a:chOff x="1" y="110"/>
            <a:chExt cx="6840" cy="6368"/>
          </a:xfrm>
        </p:grpSpPr>
        <p:grpSp>
          <p:nvGrpSpPr>
            <p:cNvPr id="7" name="Group 34"/>
            <p:cNvGrpSpPr>
              <a:grpSpLocks/>
            </p:cNvGrpSpPr>
            <p:nvPr/>
          </p:nvGrpSpPr>
          <p:grpSpPr bwMode="auto">
            <a:xfrm>
              <a:off x="1" y="110"/>
              <a:ext cx="6840" cy="6368"/>
              <a:chOff x="0" y="140"/>
              <a:chExt cx="7786" cy="7931"/>
            </a:xfrm>
          </p:grpSpPr>
          <p:sp>
            <p:nvSpPr>
              <p:cNvPr id="3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7"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52"/>
              <p:cNvSpPr>
                <a:spLocks/>
              </p:cNvSpPr>
              <p:nvPr/>
            </p:nvSpPr>
            <p:spPr bwMode="auto">
              <a:xfrm>
                <a:off x="5393" y="2506"/>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41"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8" name="Freeform 43"/>
              <p:cNvSpPr>
                <a:spLocks/>
              </p:cNvSpPr>
              <p:nvPr/>
            </p:nvSpPr>
            <p:spPr bwMode="auto">
              <a:xfrm>
                <a:off x="4622" y="1658"/>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 name="Text Box 33"/>
            <p:cNvSpPr txBox="1">
              <a:spLocks noChangeArrowheads="1"/>
            </p:cNvSpPr>
            <p:nvPr/>
          </p:nvSpPr>
          <p:spPr bwMode="auto">
            <a:xfrm>
              <a:off x="2821" y="1329"/>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9"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 name="Text Box 31"/>
            <p:cNvSpPr txBox="1">
              <a:spLocks noChangeArrowheads="1"/>
            </p:cNvSpPr>
            <p:nvPr/>
          </p:nvSpPr>
          <p:spPr bwMode="auto">
            <a:xfrm>
              <a:off x="1233" y="2432"/>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1"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2" name="Text Box 29"/>
            <p:cNvSpPr txBox="1">
              <a:spLocks noChangeArrowheads="1"/>
            </p:cNvSpPr>
            <p:nvPr/>
          </p:nvSpPr>
          <p:spPr bwMode="auto">
            <a:xfrm>
              <a:off x="3411" y="2224"/>
              <a:ext cx="720"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3" name="Text Box 28"/>
            <p:cNvSpPr txBox="1">
              <a:spLocks noChangeArrowheads="1"/>
            </p:cNvSpPr>
            <p:nvPr/>
          </p:nvSpPr>
          <p:spPr bwMode="auto">
            <a:xfrm>
              <a:off x="4264" y="1865"/>
              <a:ext cx="899" cy="272"/>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4" name="Text Box 27"/>
            <p:cNvSpPr txBox="1">
              <a:spLocks noChangeArrowheads="1"/>
            </p:cNvSpPr>
            <p:nvPr/>
          </p:nvSpPr>
          <p:spPr bwMode="auto">
            <a:xfrm>
              <a:off x="4839" y="163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6"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7"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8"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9" name="Text Box 21"/>
            <p:cNvSpPr txBox="1">
              <a:spLocks noChangeArrowheads="1"/>
            </p:cNvSpPr>
            <p:nvPr/>
          </p:nvSpPr>
          <p:spPr bwMode="auto">
            <a:xfrm>
              <a:off x="1248" y="5093"/>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20"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1"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8"/>
            <p:cNvSpPr txBox="1">
              <a:spLocks noChangeArrowheads="1"/>
            </p:cNvSpPr>
            <p:nvPr/>
          </p:nvSpPr>
          <p:spPr bwMode="auto">
            <a:xfrm>
              <a:off x="3032" y="4315"/>
              <a:ext cx="901"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23"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30"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31"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32"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73" name="直線コネクタ 72"/>
          <p:cNvCxnSpPr>
            <a:stCxn id="59" idx="3"/>
            <a:endCxn id="83" idx="2"/>
          </p:cNvCxnSpPr>
          <p:nvPr/>
        </p:nvCxnSpPr>
        <p:spPr>
          <a:xfrm>
            <a:off x="3081214" y="2271077"/>
            <a:ext cx="1403754" cy="33721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5" idx="1"/>
          </p:cNvCxnSpPr>
          <p:nvPr/>
        </p:nvCxnSpPr>
        <p:spPr>
          <a:xfrm flipH="1">
            <a:off x="4969192" y="2374870"/>
            <a:ext cx="1856344" cy="91495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2" idx="3"/>
            <a:endCxn id="85" idx="3"/>
          </p:cNvCxnSpPr>
          <p:nvPr/>
        </p:nvCxnSpPr>
        <p:spPr>
          <a:xfrm flipV="1">
            <a:off x="3080464" y="5120640"/>
            <a:ext cx="1565603" cy="86472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4" idx="6"/>
            <a:endCxn id="71" idx="1"/>
          </p:cNvCxnSpPr>
          <p:nvPr/>
        </p:nvCxnSpPr>
        <p:spPr>
          <a:xfrm flipV="1">
            <a:off x="5268270" y="4761232"/>
            <a:ext cx="1557266" cy="11616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76"/>
          <p:cNvSpPr>
            <a:spLocks noChangeAspect="1" noChangeArrowheads="1"/>
          </p:cNvSpPr>
          <p:nvPr/>
        </p:nvSpPr>
        <p:spPr bwMode="auto">
          <a:xfrm>
            <a:off x="4792050" y="3229950"/>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3" name="円/楕円 77"/>
          <p:cNvSpPr>
            <a:spLocks noChangeAspect="1" noChangeArrowheads="1"/>
          </p:cNvSpPr>
          <p:nvPr/>
        </p:nvSpPr>
        <p:spPr bwMode="auto">
          <a:xfrm>
            <a:off x="4484968" y="2518296"/>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4" name="円/楕円 74"/>
          <p:cNvSpPr>
            <a:spLocks noChangeAspect="1" noChangeArrowheads="1"/>
          </p:cNvSpPr>
          <p:nvPr/>
        </p:nvSpPr>
        <p:spPr bwMode="auto">
          <a:xfrm>
            <a:off x="5088270" y="4787401"/>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5" name="円/楕円 75"/>
          <p:cNvSpPr>
            <a:spLocks noChangeAspect="1" noChangeArrowheads="1"/>
          </p:cNvSpPr>
          <p:nvPr/>
        </p:nvSpPr>
        <p:spPr bwMode="auto">
          <a:xfrm>
            <a:off x="4619707" y="4967000"/>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320746" y="3769295"/>
            <a:ext cx="2702246" cy="307777"/>
            <a:chOff x="347091" y="552409"/>
            <a:chExt cx="2702246" cy="307777"/>
          </a:xfrm>
        </p:grpSpPr>
        <p:sp>
          <p:nvSpPr>
            <p:cNvPr id="98" name="テキスト ボックス 97"/>
            <p:cNvSpPr txBox="1"/>
            <p:nvPr/>
          </p:nvSpPr>
          <p:spPr>
            <a:xfrm>
              <a:off x="347091" y="552409"/>
              <a:ext cx="2702246"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区本庁舎の位置</a:t>
              </a:r>
            </a:p>
          </p:txBody>
        </p:sp>
        <p:sp>
          <p:nvSpPr>
            <p:cNvPr id="99" name="円/楕円 72"/>
            <p:cNvSpPr>
              <a:spLocks noChangeAspect="1" noChangeArrowheads="1"/>
            </p:cNvSpPr>
            <p:nvPr/>
          </p:nvSpPr>
          <p:spPr bwMode="auto">
            <a:xfrm>
              <a:off x="348155" y="63111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128464" y="1515077"/>
            <a:ext cx="2952750" cy="1512000"/>
            <a:chOff x="344488" y="1303338"/>
            <a:chExt cx="2952750" cy="1260000"/>
          </a:xfrm>
        </p:grpSpPr>
        <p:sp>
          <p:nvSpPr>
            <p:cNvPr id="59" name="角丸四角形 58"/>
            <p:cNvSpPr/>
            <p:nvPr/>
          </p:nvSpPr>
          <p:spPr bwMode="auto">
            <a:xfrm>
              <a:off x="344488" y="1303338"/>
              <a:ext cx="295275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smtClean="0">
                  <a:solidFill>
                    <a:schemeClr val="tx1"/>
                  </a:solidFill>
                  <a:latin typeface="Meiryo UI" pitchFamily="50" charset="-128"/>
                  <a:ea typeface="Meiryo UI" pitchFamily="50" charset="-128"/>
                  <a:cs typeface="Meiryo UI" pitchFamily="50" charset="-128"/>
                </a:rPr>
                <a:t>2,258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1,136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1,122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29,0</a:t>
              </a:r>
              <a:r>
                <a:rPr lang="en-US" altLang="ja-JP" sz="1200" dirty="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smtClean="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en-US" altLang="ja-JP" sz="1200" b="1" u="sng" dirty="0" smtClean="0">
                  <a:solidFill>
                    <a:schemeClr val="tx1"/>
                  </a:solidFill>
                  <a:latin typeface="Meiryo UI" pitchFamily="50" charset="-128"/>
                  <a:ea typeface="Meiryo UI" pitchFamily="50" charset="-128"/>
                  <a:cs typeface="Meiryo UI" pitchFamily="50" charset="-128"/>
                </a:rPr>
                <a:t>14,475</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smtClean="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bwMode="auto">
            <a:xfrm>
              <a:off x="419099" y="1398588"/>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81" name="グループ化 80"/>
          <p:cNvGrpSpPr/>
          <p:nvPr/>
        </p:nvGrpSpPr>
        <p:grpSpPr>
          <a:xfrm>
            <a:off x="128464" y="5229368"/>
            <a:ext cx="2952000" cy="1512000"/>
            <a:chOff x="273050" y="5038725"/>
            <a:chExt cx="2952000" cy="1260000"/>
          </a:xfrm>
        </p:grpSpPr>
        <p:sp>
          <p:nvSpPr>
            <p:cNvPr id="62" name="角丸四角形 61"/>
            <p:cNvSpPr/>
            <p:nvPr/>
          </p:nvSpPr>
          <p:spPr bwMode="auto">
            <a:xfrm>
              <a:off x="273050" y="50387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3,007</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1,292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1,715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a:t>
              </a:r>
              <a:r>
                <a:rPr lang="ja-JP" altLang="en-US" sz="1200" b="1" dirty="0" smtClean="0">
                  <a:solidFill>
                    <a:schemeClr val="tx1"/>
                  </a:solidFill>
                  <a:latin typeface="Meiryo UI" pitchFamily="50" charset="-128"/>
                  <a:ea typeface="Meiryo UI" pitchFamily="50" charset="-128"/>
                  <a:cs typeface="Meiryo UI" pitchFamily="50" charset="-128"/>
                </a:rPr>
                <a:t>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3" name="角丸四角形 62"/>
            <p:cNvSpPr/>
            <p:nvPr/>
          </p:nvSpPr>
          <p:spPr bwMode="auto">
            <a:xfrm>
              <a:off x="349250" y="5143500"/>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2" name="グループ化 71"/>
          <p:cNvGrpSpPr/>
          <p:nvPr/>
        </p:nvGrpSpPr>
        <p:grpSpPr>
          <a:xfrm>
            <a:off x="6825536" y="1510870"/>
            <a:ext cx="2952000" cy="1728000"/>
            <a:chOff x="6825536" y="1510870"/>
            <a:chExt cx="2952000" cy="1728000"/>
          </a:xfrm>
        </p:grpSpPr>
        <p:sp>
          <p:nvSpPr>
            <p:cNvPr id="65" name="角丸四角形 64"/>
            <p:cNvSpPr/>
            <p:nvPr/>
          </p:nvSpPr>
          <p:spPr bwMode="auto">
            <a:xfrm>
              <a:off x="6825536" y="1510870"/>
              <a:ext cx="2952000" cy="1728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2,701</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1,316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a:t>
              </a:r>
              <a:r>
                <a:rPr lang="ja-JP" altLang="en-US" sz="1150" dirty="0" smtClean="0">
                  <a:solidFill>
                    <a:prstClr val="black"/>
                  </a:solidFill>
                  <a:latin typeface="Meiryo UI" pitchFamily="50" charset="-128"/>
                  <a:ea typeface="Meiryo UI" pitchFamily="50" charset="-128"/>
                  <a:cs typeface="Meiryo UI" pitchFamily="50" charset="-128"/>
                </a:rPr>
                <a:t>等</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1,385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300" dirty="0" smtClean="0">
                  <a:solidFill>
                    <a:prstClr val="black"/>
                  </a:solidFill>
                  <a:latin typeface="Meiryo UI" pitchFamily="50" charset="-128"/>
                  <a:ea typeface="Meiryo UI" pitchFamily="50" charset="-128"/>
                  <a:cs typeface="Meiryo UI" pitchFamily="50" charset="-128"/>
                </a:rPr>
                <a:t>■　一部事務組合　 </a:t>
              </a:r>
              <a:r>
                <a:rPr lang="en-US" altLang="ja-JP" sz="1300" dirty="0" smtClean="0">
                  <a:solidFill>
                    <a:prstClr val="black"/>
                  </a:solidFill>
                  <a:latin typeface="Meiryo UI" pitchFamily="50" charset="-128"/>
                  <a:ea typeface="Meiryo UI" pitchFamily="50" charset="-128"/>
                  <a:cs typeface="Meiryo UI" pitchFamily="50" charset="-128"/>
                </a:rPr>
                <a:t>233</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prstClr val="black"/>
                  </a:solidFill>
                  <a:latin typeface="Meiryo UI" pitchFamily="50" charset="-128"/>
                  <a:ea typeface="Meiryo UI" pitchFamily="50" charset="-128"/>
                  <a:cs typeface="Meiryo UI" pitchFamily="50" charset="-128"/>
                </a:rPr>
                <a:t>○　必要面積を充足</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bwMode="auto">
            <a:xfrm>
              <a:off x="6904911" y="1623537"/>
              <a:ext cx="288000" cy="1512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3" name="グループ化 2"/>
          <p:cNvGrpSpPr/>
          <p:nvPr/>
        </p:nvGrpSpPr>
        <p:grpSpPr>
          <a:xfrm>
            <a:off x="6825536" y="4005232"/>
            <a:ext cx="2952000" cy="1512000"/>
            <a:chOff x="6630988" y="4175125"/>
            <a:chExt cx="2952000" cy="1260000"/>
          </a:xfrm>
        </p:grpSpPr>
        <p:sp>
          <p:nvSpPr>
            <p:cNvPr id="71" name="角丸四角形 70"/>
            <p:cNvSpPr/>
            <p:nvPr/>
          </p:nvSpPr>
          <p:spPr bwMode="auto">
            <a:xfrm>
              <a:off x="6630988" y="41751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2,508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1,205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1,304</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ja-JP" altLang="en-US" sz="1200" b="1" dirty="0" smtClean="0">
                  <a:solidFill>
                    <a:schemeClr val="tx1"/>
                  </a:solidFill>
                  <a:latin typeface="Meiryo UI" pitchFamily="50" charset="-128"/>
                  <a:ea typeface="Meiryo UI" pitchFamily="50" charset="-128"/>
                  <a:cs typeface="Meiryo UI" pitchFamily="50" charset="-128"/>
                </a:rPr>
                <a:t>：　</a:t>
              </a:r>
              <a:r>
                <a:rPr lang="en-US" altLang="ja-JP" sz="1200" b="1" u="sng" dirty="0" smtClean="0">
                  <a:solidFill>
                    <a:schemeClr val="tx1"/>
                  </a:solidFill>
                  <a:latin typeface="Meiryo UI" pitchFamily="50" charset="-128"/>
                  <a:ea typeface="Meiryo UI" pitchFamily="50" charset="-128"/>
                  <a:cs typeface="Meiryo UI" pitchFamily="50" charset="-128"/>
                </a:rPr>
                <a:t>9,790</a:t>
              </a:r>
              <a:r>
                <a:rPr lang="ja-JP" altLang="en-US" sz="1200" b="1" u="sng" dirty="0" smtClean="0">
                  <a:solidFill>
                    <a:schemeClr val="tx1"/>
                  </a:solidFill>
                  <a:latin typeface="Meiryo UI" pitchFamily="50" charset="-128"/>
                  <a:ea typeface="Meiryo UI" pitchFamily="50" charset="-128"/>
                  <a:cs typeface="Meiryo UI" pitchFamily="50" charset="-128"/>
                </a:rPr>
                <a:t>㎡</a:t>
              </a:r>
            </a:p>
          </p:txBody>
        </p:sp>
        <p:sp>
          <p:nvSpPr>
            <p:cNvPr id="69" name="角丸四角形 68"/>
            <p:cNvSpPr/>
            <p:nvPr/>
          </p:nvSpPr>
          <p:spPr bwMode="auto">
            <a:xfrm>
              <a:off x="6700878" y="4265125"/>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0" name="グループ化 69"/>
          <p:cNvGrpSpPr/>
          <p:nvPr/>
        </p:nvGrpSpPr>
        <p:grpSpPr>
          <a:xfrm>
            <a:off x="174577" y="3962384"/>
            <a:ext cx="2845869" cy="461665"/>
            <a:chOff x="174577" y="3670034"/>
            <a:chExt cx="2845869" cy="461665"/>
          </a:xfrm>
        </p:grpSpPr>
        <p:sp>
          <p:nvSpPr>
            <p:cNvPr id="93" name="テキスト ボックス 92"/>
            <p:cNvSpPr txBox="1"/>
            <p:nvPr/>
          </p:nvSpPr>
          <p:spPr>
            <a:xfrm>
              <a:off x="318200" y="3769295"/>
              <a:ext cx="2702246"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・・・ＡＴ</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Ｃ</a:t>
              </a:r>
            </a:p>
          </p:txBody>
        </p:sp>
        <p:sp>
          <p:nvSpPr>
            <p:cNvPr id="95" name="テキスト ボックス 94"/>
            <p:cNvSpPr txBox="1"/>
            <p:nvPr/>
          </p:nvSpPr>
          <p:spPr>
            <a:xfrm>
              <a:off x="174577" y="3670034"/>
              <a:ext cx="442381" cy="461665"/>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0" name="テキスト ボックス 99"/>
          <p:cNvSpPr txBox="1"/>
          <p:nvPr/>
        </p:nvSpPr>
        <p:spPr>
          <a:xfrm>
            <a:off x="2535439" y="4740486"/>
            <a:ext cx="442381" cy="461665"/>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角丸四角形 102"/>
          <p:cNvSpPr/>
          <p:nvPr/>
        </p:nvSpPr>
        <p:spPr>
          <a:xfrm>
            <a:off x="612930" y="810121"/>
            <a:ext cx="4784796" cy="431257"/>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600"/>
              </a:lnSpc>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の数値は</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、削減要素ａ・</a:t>
            </a:r>
            <a:r>
              <a:rPr lang="ja-JP" altLang="en-US" sz="13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を適用</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した場合の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10473" y="476694"/>
            <a:ext cx="4011806"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（３）各</a:t>
            </a:r>
            <a:r>
              <a:rPr lang="ja-JP" altLang="en-US" b="1" dirty="0">
                <a:solidFill>
                  <a:srgbClr val="000000"/>
                </a:solidFill>
                <a:latin typeface="ＭＳ Ｐゴシック" charset="-128"/>
                <a:ea typeface="Meiryo UI"/>
                <a:cs typeface="Meiryo UI"/>
              </a:rPr>
              <a:t>特別</a:t>
            </a:r>
            <a:r>
              <a:rPr lang="ja-JP" altLang="en-US" b="1" dirty="0" smtClean="0">
                <a:solidFill>
                  <a:srgbClr val="000000"/>
                </a:solidFill>
                <a:latin typeface="ＭＳ Ｐゴシック" charset="-128"/>
                <a:ea typeface="Meiryo UI"/>
                <a:cs typeface="Meiryo UI"/>
              </a:rPr>
              <a:t>区の執務室</a:t>
            </a:r>
            <a:r>
              <a:rPr lang="ja-JP" altLang="en-US" b="1" dirty="0">
                <a:solidFill>
                  <a:srgbClr val="000000"/>
                </a:solidFill>
                <a:latin typeface="ＭＳ Ｐゴシック" charset="-128"/>
                <a:ea typeface="Meiryo UI"/>
                <a:cs typeface="Meiryo UI"/>
              </a:rPr>
              <a:t>の充足</a:t>
            </a:r>
            <a:r>
              <a:rPr lang="ja-JP" altLang="en-US" b="1" dirty="0" smtClean="0">
                <a:solidFill>
                  <a:srgbClr val="000000"/>
                </a:solidFill>
                <a:latin typeface="ＭＳ Ｐゴシック" charset="-128"/>
                <a:ea typeface="Meiryo UI"/>
                <a:cs typeface="Meiryo UI"/>
              </a:rPr>
              <a:t>状況</a:t>
            </a:r>
            <a:endParaRPr lang="ja-JP" altLang="en-US" b="1" dirty="0">
              <a:solidFill>
                <a:srgbClr val="000000"/>
              </a:solidFill>
              <a:latin typeface="ＭＳ Ｐゴシック" charset="-128"/>
              <a:ea typeface="Meiryo UI"/>
              <a:cs typeface="Meiryo UI"/>
            </a:endParaRPr>
          </a:p>
        </p:txBody>
      </p:sp>
      <p:sp>
        <p:nvSpPr>
          <p:cNvPr id="102" name="右矢印 101"/>
          <p:cNvSpPr/>
          <p:nvPr/>
        </p:nvSpPr>
        <p:spPr>
          <a:xfrm>
            <a:off x="4552898" y="760380"/>
            <a:ext cx="546331" cy="507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大かっこ 103"/>
          <p:cNvSpPr/>
          <p:nvPr/>
        </p:nvSpPr>
        <p:spPr>
          <a:xfrm>
            <a:off x="1086913" y="1855501"/>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6" name="大かっこ 105"/>
          <p:cNvSpPr/>
          <p:nvPr/>
        </p:nvSpPr>
        <p:spPr>
          <a:xfrm>
            <a:off x="931312" y="5571207"/>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大かっこ 106"/>
          <p:cNvSpPr/>
          <p:nvPr/>
        </p:nvSpPr>
        <p:spPr>
          <a:xfrm>
            <a:off x="7640969" y="1865843"/>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8" name="大かっこ 107"/>
          <p:cNvSpPr/>
          <p:nvPr/>
        </p:nvSpPr>
        <p:spPr>
          <a:xfrm>
            <a:off x="7636812" y="4366185"/>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66921367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グラフ 83"/>
          <p:cNvGraphicFramePr>
            <a:graphicFrameLocks/>
          </p:cNvGraphicFramePr>
          <p:nvPr>
            <p:extLst>
              <p:ext uri="{D42A27DB-BD31-4B8C-83A1-F6EECF244321}">
                <p14:modId xmlns:p14="http://schemas.microsoft.com/office/powerpoint/2010/main" val="2953241330"/>
              </p:ext>
            </p:extLst>
          </p:nvPr>
        </p:nvGraphicFramePr>
        <p:xfrm>
          <a:off x="958914" y="3319419"/>
          <a:ext cx="3161881" cy="3637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4" name="グラフ 83"/>
          <p:cNvGraphicFramePr>
            <a:graphicFrameLocks/>
          </p:cNvGraphicFramePr>
          <p:nvPr>
            <p:extLst>
              <p:ext uri="{D42A27DB-BD31-4B8C-83A1-F6EECF244321}">
                <p14:modId xmlns:p14="http://schemas.microsoft.com/office/powerpoint/2010/main" val="3446657886"/>
              </p:ext>
            </p:extLst>
          </p:nvPr>
        </p:nvGraphicFramePr>
        <p:xfrm>
          <a:off x="-841269" y="919986"/>
          <a:ext cx="6774282" cy="3176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グラフ 83"/>
          <p:cNvGraphicFramePr>
            <a:graphicFrameLocks/>
          </p:cNvGraphicFramePr>
          <p:nvPr>
            <p:extLst>
              <p:ext uri="{D42A27DB-BD31-4B8C-83A1-F6EECF244321}">
                <p14:modId xmlns:p14="http://schemas.microsoft.com/office/powerpoint/2010/main" val="1517582306"/>
              </p:ext>
            </p:extLst>
          </p:nvPr>
        </p:nvGraphicFramePr>
        <p:xfrm>
          <a:off x="2085380" y="927518"/>
          <a:ext cx="6774282" cy="3176915"/>
        </p:xfrm>
        <a:graphic>
          <a:graphicData uri="http://schemas.openxmlformats.org/drawingml/2006/chart">
            <c:chart xmlns:c="http://schemas.openxmlformats.org/drawingml/2006/chart" xmlns:r="http://schemas.openxmlformats.org/officeDocument/2006/relationships" r:id="rId4"/>
          </a:graphicData>
        </a:graphic>
      </p:graphicFrame>
      <p:grpSp>
        <p:nvGrpSpPr>
          <p:cNvPr id="50" name="グループ化 49"/>
          <p:cNvGrpSpPr/>
          <p:nvPr/>
        </p:nvGrpSpPr>
        <p:grpSpPr>
          <a:xfrm>
            <a:off x="-716633" y="1658159"/>
            <a:ext cx="2645297" cy="3863907"/>
            <a:chOff x="-2628929" y="1663078"/>
            <a:chExt cx="3166819" cy="3736459"/>
          </a:xfrm>
        </p:grpSpPr>
        <p:grpSp>
          <p:nvGrpSpPr>
            <p:cNvPr id="51" name="グループ化 50"/>
            <p:cNvGrpSpPr/>
            <p:nvPr/>
          </p:nvGrpSpPr>
          <p:grpSpPr>
            <a:xfrm>
              <a:off x="-2584147" y="4446461"/>
              <a:ext cx="3122037" cy="953076"/>
              <a:chOff x="2974089" y="3981412"/>
              <a:chExt cx="3122037" cy="953076"/>
            </a:xfrm>
          </p:grpSpPr>
          <p:sp>
            <p:nvSpPr>
              <p:cNvPr id="59" name="テキスト ボックス 58"/>
              <p:cNvSpPr txBox="1"/>
              <p:nvPr/>
            </p:nvSpPr>
            <p:spPr>
              <a:xfrm>
                <a:off x="3580498" y="4264832"/>
                <a:ext cx="1990151" cy="669656"/>
              </a:xfrm>
              <a:prstGeom prst="rect">
                <a:avLst/>
              </a:prstGeom>
              <a:noFill/>
            </p:spPr>
            <p:txBody>
              <a:bodyPr>
                <a:spAutoFit/>
              </a:bodyPr>
              <a:lstStyle/>
              <a:p>
                <a:pPr algn="ctr">
                  <a:defRPr/>
                </a:pPr>
                <a:r>
                  <a:rPr lang="zh-TW" altLang="en-US" sz="1300" dirty="0">
                    <a:latin typeface="Meiryo UI" panose="020B0604030504040204" pitchFamily="50" charset="-128"/>
                    <a:ea typeface="Meiryo UI" panose="020B0604030504040204" pitchFamily="50" charset="-128"/>
                  </a:rPr>
                  <a:t>執務室面積　</a:t>
                </a:r>
                <a:r>
                  <a:rPr lang="en-US" altLang="ja-JP" sz="1300" dirty="0" smtClean="0">
                    <a:latin typeface="Meiryo UI" panose="020B0604030504040204" pitchFamily="50" charset="-128"/>
                    <a:ea typeface="Meiryo UI" panose="020B0604030504040204" pitchFamily="50" charset="-128"/>
                  </a:rPr>
                  <a:t>15,493</a:t>
                </a:r>
                <a:r>
                  <a:rPr lang="en-US" altLang="zh-TW" sz="1300" dirty="0" smtClean="0">
                    <a:latin typeface="Meiryo UI" panose="020B0604030504040204" pitchFamily="50" charset="-128"/>
                    <a:ea typeface="Meiryo UI" panose="020B0604030504040204" pitchFamily="50" charset="-128"/>
                  </a:rPr>
                  <a:t>㎡</a:t>
                </a:r>
              </a:p>
              <a:p>
                <a:pPr algn="ctr">
                  <a:defRPr/>
                </a:pP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968</a:t>
                </a:r>
                <a:r>
                  <a:rPr lang="ja-JP" altLang="en-US" sz="1300" dirty="0" smtClean="0">
                    <a:latin typeface="Meiryo UI" panose="020B0604030504040204" pitchFamily="50" charset="-128"/>
                    <a:ea typeface="Meiryo UI" panose="020B0604030504040204" pitchFamily="50" charset="-128"/>
                  </a:rPr>
                  <a:t>人相当）</a:t>
                </a:r>
                <a:endParaRPr lang="ja-JP" altLang="en-US" sz="13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974089" y="3981412"/>
                <a:ext cx="3122037" cy="292388"/>
              </a:xfrm>
              <a:prstGeom prst="rect">
                <a:avLst/>
              </a:prstGeom>
              <a:noFill/>
            </p:spPr>
            <p:txBody>
              <a:bodyPr>
                <a:spAutoFit/>
              </a:bodyPr>
              <a:lstStyle/>
              <a:p>
                <a:pPr algn="ctr">
                  <a:defRPr/>
                </a:pPr>
                <a:r>
                  <a:rPr lang="ja-JP" altLang="en-US" sz="1300" b="1" u="sng" dirty="0" smtClean="0">
                    <a:latin typeface="Meiryo UI" panose="020B0604030504040204" pitchFamily="50" charset="-128"/>
                    <a:ea typeface="Meiryo UI" panose="020B0604030504040204" pitchFamily="50" charset="-128"/>
                  </a:rPr>
                  <a:t>ＡＴＣ</a:t>
                </a:r>
                <a:endParaRPr lang="en-US" altLang="ja-JP" sz="1300" b="1" u="sng" dirty="0">
                  <a:latin typeface="Meiryo UI" panose="020B0604030504040204" pitchFamily="50" charset="-128"/>
                  <a:ea typeface="Meiryo UI" panose="020B0604030504040204" pitchFamily="50" charset="-128"/>
                </a:endParaRPr>
              </a:p>
            </p:txBody>
          </p:sp>
        </p:grpSp>
        <p:grpSp>
          <p:nvGrpSpPr>
            <p:cNvPr id="52" name="グループ化 51"/>
            <p:cNvGrpSpPr/>
            <p:nvPr/>
          </p:nvGrpSpPr>
          <p:grpSpPr>
            <a:xfrm>
              <a:off x="-2628929" y="1663078"/>
              <a:ext cx="3122037" cy="1460358"/>
              <a:chOff x="2913706" y="3513080"/>
              <a:chExt cx="3122037" cy="1460358"/>
            </a:xfrm>
          </p:grpSpPr>
          <p:sp>
            <p:nvSpPr>
              <p:cNvPr id="57" name="テキスト ボックス 56"/>
              <p:cNvSpPr txBox="1"/>
              <p:nvPr/>
            </p:nvSpPr>
            <p:spPr>
              <a:xfrm>
                <a:off x="3524431" y="3842464"/>
                <a:ext cx="1990151" cy="1130974"/>
              </a:xfrm>
              <a:prstGeom prst="rect">
                <a:avLst/>
              </a:prstGeom>
              <a:noFill/>
            </p:spPr>
            <p:txBody>
              <a:bodyPr>
                <a:spAutoFit/>
              </a:bodyPr>
              <a:lstStyle/>
              <a:p>
                <a:pPr algn="ctr">
                  <a:defRPr/>
                </a:pPr>
                <a:r>
                  <a:rPr lang="zh-TW" altLang="en-US" sz="1300" dirty="0">
                    <a:latin typeface="Meiryo UI" panose="020B0604030504040204" pitchFamily="50" charset="-128"/>
                    <a:ea typeface="Meiryo UI" panose="020B0604030504040204" pitchFamily="50" charset="-128"/>
                  </a:rPr>
                  <a:t>執務室面積　</a:t>
                </a:r>
                <a:r>
                  <a:rPr lang="en-US" altLang="ja-JP" sz="1300" dirty="0" smtClean="0">
                    <a:latin typeface="Meiryo UI" panose="020B0604030504040204" pitchFamily="50" charset="-128"/>
                    <a:ea typeface="Meiryo UI" panose="020B0604030504040204" pitchFamily="50" charset="-128"/>
                  </a:rPr>
                  <a:t>43,020</a:t>
                </a:r>
                <a:r>
                  <a:rPr lang="en-US" altLang="zh-TW" sz="1300" dirty="0" smtClean="0">
                    <a:latin typeface="Meiryo UI" panose="020B0604030504040204" pitchFamily="50" charset="-128"/>
                    <a:ea typeface="Meiryo UI" panose="020B0604030504040204" pitchFamily="50" charset="-128"/>
                  </a:rPr>
                  <a:t>㎡</a:t>
                </a:r>
              </a:p>
              <a:p>
                <a:pPr algn="ctr">
                  <a:spcBef>
                    <a:spcPts val="0"/>
                  </a:spcBef>
                  <a:spcAft>
                    <a:spcPts val="600"/>
                  </a:spcAft>
                  <a:defRPr/>
                </a:pP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2,689</a:t>
                </a:r>
                <a:r>
                  <a:rPr lang="ja-JP" altLang="en-US" sz="1300" dirty="0" smtClean="0">
                    <a:latin typeface="Meiryo UI" panose="020B0604030504040204" pitchFamily="50" charset="-128"/>
                    <a:ea typeface="Meiryo UI" panose="020B0604030504040204" pitchFamily="50" charset="-128"/>
                  </a:rPr>
                  <a:t>人相当）</a:t>
                </a:r>
                <a:endParaRPr lang="en-US" altLang="ja-JP" sz="1300" dirty="0" smtClean="0">
                  <a:latin typeface="Meiryo UI" panose="020B0604030504040204" pitchFamily="50" charset="-128"/>
                  <a:ea typeface="Meiryo UI" panose="020B0604030504040204" pitchFamily="50" charset="-128"/>
                </a:endParaRPr>
              </a:p>
              <a:p>
                <a:pPr algn="ctr">
                  <a:defRPr/>
                </a:pPr>
                <a:r>
                  <a:rPr lang="ja-JP" altLang="en-US" sz="1300" dirty="0" smtClean="0">
                    <a:latin typeface="Meiryo UI" panose="020B0604030504040204" pitchFamily="50" charset="-128"/>
                    <a:ea typeface="Meiryo UI" panose="020B0604030504040204" pitchFamily="50" charset="-128"/>
                  </a:rPr>
                  <a:t>議会面積</a:t>
                </a:r>
                <a:endParaRPr lang="en-US" altLang="ja-JP" sz="1300" dirty="0" smtClean="0">
                  <a:latin typeface="Meiryo UI" panose="020B0604030504040204" pitchFamily="50" charset="-128"/>
                  <a:ea typeface="Meiryo UI" panose="020B0604030504040204" pitchFamily="50" charset="-128"/>
                </a:endParaRPr>
              </a:p>
              <a:p>
                <a:pPr algn="ctr">
                  <a:defRPr/>
                </a:pPr>
                <a:r>
                  <a:rPr lang="en-US" altLang="ja-JP" sz="1300" dirty="0" smtClean="0">
                    <a:latin typeface="Meiryo UI" panose="020B0604030504040204" pitchFamily="50" charset="-128"/>
                    <a:ea typeface="Meiryo UI" panose="020B0604030504040204" pitchFamily="50" charset="-128"/>
                  </a:rPr>
                  <a:t>5,684</a:t>
                </a:r>
                <a:r>
                  <a:rPr lang="ja-JP" altLang="en-US" sz="1300" dirty="0" smtClean="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2913706" y="3513080"/>
                <a:ext cx="3122037" cy="292388"/>
              </a:xfrm>
              <a:prstGeom prst="rect">
                <a:avLst/>
              </a:prstGeom>
              <a:noFill/>
            </p:spPr>
            <p:txBody>
              <a:bodyPr>
                <a:spAutoFit/>
              </a:bodyPr>
              <a:lstStyle/>
              <a:p>
                <a:pPr algn="ctr">
                  <a:defRPr/>
                </a:pPr>
                <a:r>
                  <a:rPr lang="ja-JP" altLang="en-US" sz="1300" b="1" u="sng" dirty="0" smtClean="0">
                    <a:latin typeface="Meiryo UI" panose="020B0604030504040204" pitchFamily="50" charset="-128"/>
                    <a:ea typeface="Meiryo UI" panose="020B0604030504040204" pitchFamily="50" charset="-128"/>
                  </a:rPr>
                  <a:t>現中之島庁舎</a:t>
                </a:r>
                <a:endParaRPr lang="en-US" altLang="ja-JP" sz="1300" b="1" u="sng" dirty="0">
                  <a:latin typeface="Meiryo UI" panose="020B0604030504040204" pitchFamily="50" charset="-128"/>
                  <a:ea typeface="Meiryo UI" panose="020B0604030504040204" pitchFamily="50" charset="-128"/>
                </a:endParaRPr>
              </a:p>
            </p:txBody>
          </p:sp>
        </p:grpSp>
      </p:grpSp>
      <p:sp>
        <p:nvSpPr>
          <p:cNvPr id="61" name="テキスト ボックス 1"/>
          <p:cNvSpPr txBox="1"/>
          <p:nvPr/>
        </p:nvSpPr>
        <p:spPr bwMode="auto">
          <a:xfrm>
            <a:off x="1896040" y="695467"/>
            <a:ext cx="1081088" cy="288000"/>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smtClean="0">
                <a:latin typeface="Meiryo UI" pitchFamily="50" charset="-128"/>
                <a:ea typeface="Meiryo UI" pitchFamily="50" charset="-128"/>
                <a:cs typeface="Meiryo UI" pitchFamily="50" charset="-128"/>
              </a:rPr>
              <a:t>現　　状</a:t>
            </a:r>
            <a:endParaRPr lang="en-US" altLang="ja-JP" sz="1286" dirty="0">
              <a:latin typeface="Meiryo UI" pitchFamily="50" charset="-128"/>
              <a:ea typeface="Meiryo UI" pitchFamily="50" charset="-128"/>
              <a:cs typeface="Meiryo UI" pitchFamily="50" charset="-128"/>
            </a:endParaRPr>
          </a:p>
        </p:txBody>
      </p:sp>
      <p:sp>
        <p:nvSpPr>
          <p:cNvPr id="62" name="テキスト ボックス 1"/>
          <p:cNvSpPr txBox="1"/>
          <p:nvPr/>
        </p:nvSpPr>
        <p:spPr bwMode="auto">
          <a:xfrm>
            <a:off x="4400447" y="695467"/>
            <a:ext cx="1915455" cy="288000"/>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smtClean="0">
                <a:latin typeface="Meiryo UI" pitchFamily="50" charset="-128"/>
                <a:ea typeface="Meiryo UI" pitchFamily="50" charset="-128"/>
                <a:cs typeface="Meiryo UI" pitchFamily="50" charset="-128"/>
              </a:rPr>
              <a:t>中之島庁舎を活用</a:t>
            </a:r>
            <a:endParaRPr lang="en-US" altLang="ja-JP" sz="1286" dirty="0">
              <a:latin typeface="Meiryo UI" pitchFamily="50" charset="-128"/>
              <a:ea typeface="Meiryo UI" pitchFamily="50" charset="-128"/>
              <a:cs typeface="Meiryo UI" pitchFamily="50" charset="-128"/>
            </a:endParaRPr>
          </a:p>
        </p:txBody>
      </p:sp>
      <p:sp>
        <p:nvSpPr>
          <p:cNvPr id="64" name="二等辺三角形 63"/>
          <p:cNvSpPr/>
          <p:nvPr/>
        </p:nvSpPr>
        <p:spPr>
          <a:xfrm rot="16200000" flipV="1">
            <a:off x="2974040" y="3473551"/>
            <a:ext cx="1859216" cy="21028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1291881" y="1118677"/>
            <a:ext cx="2289411" cy="5362020"/>
          </a:xfrm>
          <a:prstGeom prst="roundRect">
            <a:avLst>
              <a:gd name="adj" fmla="val 8425"/>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グラフ 83"/>
          <p:cNvGraphicFramePr>
            <a:graphicFrameLocks/>
          </p:cNvGraphicFramePr>
          <p:nvPr>
            <p:extLst>
              <p:ext uri="{D42A27DB-BD31-4B8C-83A1-F6EECF244321}">
                <p14:modId xmlns:p14="http://schemas.microsoft.com/office/powerpoint/2010/main" val="2624878348"/>
              </p:ext>
            </p:extLst>
          </p:nvPr>
        </p:nvGraphicFramePr>
        <p:xfrm>
          <a:off x="3900105" y="3312345"/>
          <a:ext cx="3161881" cy="3637951"/>
        </p:xfrm>
        <a:graphic>
          <a:graphicData uri="http://schemas.openxmlformats.org/drawingml/2006/chart">
            <c:chart xmlns:c="http://schemas.openxmlformats.org/drawingml/2006/chart" xmlns:r="http://schemas.openxmlformats.org/officeDocument/2006/relationships" r:id="rId5"/>
          </a:graphicData>
        </a:graphic>
      </p:graphicFrame>
      <p:sp>
        <p:nvSpPr>
          <p:cNvPr id="30" name="テキスト ボックス 29"/>
          <p:cNvSpPr txBox="1"/>
          <p:nvPr/>
        </p:nvSpPr>
        <p:spPr bwMode="auto">
          <a:xfrm>
            <a:off x="4840251" y="4058266"/>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bwMode="auto">
          <a:xfrm>
            <a:off x="4678312" y="5138394"/>
            <a:ext cx="1184593" cy="438582"/>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第三区職員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11,316 </a:t>
            </a:r>
            <a:r>
              <a:rPr lang="ja-JP" altLang="en-US" sz="750" b="1" dirty="0" smtClean="0">
                <a:latin typeface="Meiryo UI" panose="020B0604030504040204" pitchFamily="50" charset="-128"/>
                <a:ea typeface="Meiryo UI" panose="020B0604030504040204" pitchFamily="50" charset="-128"/>
              </a:rPr>
              <a:t>㎡</a:t>
            </a:r>
            <a:endParaRPr lang="en-US" altLang="ja-JP" sz="750" b="1" dirty="0" smtClean="0">
              <a:latin typeface="Meiryo UI" panose="020B0604030504040204" pitchFamily="50" charset="-128"/>
              <a:ea typeface="Meiryo UI" panose="020B0604030504040204" pitchFamily="50" charset="-128"/>
            </a:endParaRPr>
          </a:p>
          <a:p>
            <a:pPr algn="ctr">
              <a:defRPr/>
            </a:pP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37" name="テキスト ボックス 36"/>
          <p:cNvSpPr txBox="1"/>
          <p:nvPr/>
        </p:nvSpPr>
        <p:spPr bwMode="auto">
          <a:xfrm>
            <a:off x="1896040" y="4661944"/>
            <a:ext cx="890587" cy="630942"/>
          </a:xfrm>
          <a:prstGeom prst="rect">
            <a:avLst/>
          </a:prstGeom>
          <a:noFill/>
        </p:spPr>
        <p:txBody>
          <a:bodyPr>
            <a:spAutoFit/>
          </a:bodyPr>
          <a:lstStyle/>
          <a:p>
            <a:pPr algn="ctr">
              <a:spcAft>
                <a:spcPts val="600"/>
              </a:spcAft>
              <a:defRPr/>
            </a:pPr>
            <a:r>
              <a:rPr lang="ja-JP" altLang="en-US" sz="750" b="1" dirty="0" smtClean="0">
                <a:latin typeface="Meiryo UI" panose="020B0604030504040204" pitchFamily="50" charset="-128"/>
                <a:ea typeface="Meiryo UI" panose="020B0604030504040204" pitchFamily="50" charset="-128"/>
              </a:rPr>
              <a:t>大阪市職員</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建設局</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経済戦略局</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環境局</a:t>
            </a:r>
            <a:endParaRPr lang="en-US" altLang="ja-JP" sz="750" b="1" dirty="0">
              <a:latin typeface="Meiryo UI" panose="020B0604030504040204" pitchFamily="50" charset="-128"/>
              <a:ea typeface="Meiryo UI" panose="020B0604030504040204" pitchFamily="50" charset="-128"/>
            </a:endParaRPr>
          </a:p>
        </p:txBody>
      </p:sp>
      <p:sp>
        <p:nvSpPr>
          <p:cNvPr id="39" name="テキスト ボックス 38"/>
          <p:cNvSpPr txBox="1"/>
          <p:nvPr/>
        </p:nvSpPr>
        <p:spPr bwMode="auto">
          <a:xfrm>
            <a:off x="4269962" y="2605140"/>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40" name="テキスト ボックス 39"/>
          <p:cNvSpPr txBox="1"/>
          <p:nvPr/>
        </p:nvSpPr>
        <p:spPr bwMode="auto">
          <a:xfrm>
            <a:off x="4450509" y="1847095"/>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bwMode="auto">
          <a:xfrm>
            <a:off x="4269962" y="2962265"/>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bwMode="auto">
          <a:xfrm>
            <a:off x="4269962" y="2157742"/>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bwMode="auto">
          <a:xfrm>
            <a:off x="4450509" y="169905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75" name="テキスト ボックス 74"/>
          <p:cNvSpPr txBox="1"/>
          <p:nvPr/>
        </p:nvSpPr>
        <p:spPr bwMode="auto">
          <a:xfrm>
            <a:off x="1710547" y="2471745"/>
            <a:ext cx="890587" cy="207749"/>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大阪市職員</a:t>
            </a:r>
            <a:endParaRPr lang="en-US" altLang="ja-JP"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1490387" y="1705404"/>
            <a:ext cx="1330906"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大阪市</a:t>
            </a:r>
            <a:r>
              <a:rPr lang="ja-JP" altLang="en-US" sz="750" b="1" dirty="0" smtClean="0">
                <a:latin typeface="Meiryo UI" panose="020B0604030504040204" pitchFamily="50" charset="-128"/>
                <a:ea typeface="Meiryo UI" panose="020B0604030504040204" pitchFamily="50" charset="-128"/>
              </a:rPr>
              <a:t>議会</a:t>
            </a:r>
            <a:endParaRPr lang="ja-JP" altLang="en-US" sz="750" b="1" dirty="0">
              <a:latin typeface="Meiryo UI" panose="020B0604030504040204" pitchFamily="50" charset="-128"/>
              <a:ea typeface="Meiryo UI" panose="020B0604030504040204" pitchFamily="50" charset="-128"/>
            </a:endParaRPr>
          </a:p>
        </p:txBody>
      </p:sp>
      <p:sp>
        <p:nvSpPr>
          <p:cNvPr id="47" name="大かっこ 46"/>
          <p:cNvSpPr/>
          <p:nvPr/>
        </p:nvSpPr>
        <p:spPr>
          <a:xfrm>
            <a:off x="2039051" y="4862724"/>
            <a:ext cx="637804" cy="432000"/>
          </a:xfrm>
          <a:prstGeom prst="bracketPair">
            <a:avLst>
              <a:gd name="adj" fmla="val 14685"/>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角丸四角形 47"/>
          <p:cNvSpPr/>
          <p:nvPr/>
        </p:nvSpPr>
        <p:spPr>
          <a:xfrm>
            <a:off x="4208189" y="1118677"/>
            <a:ext cx="2289411" cy="5362020"/>
          </a:xfrm>
          <a:prstGeom prst="roundRect">
            <a:avLst>
              <a:gd name="adj" fmla="val 8425"/>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bwMode="auto">
          <a:xfrm>
            <a:off x="6681512" y="1844802"/>
            <a:ext cx="2880000" cy="477054"/>
          </a:xfrm>
          <a:prstGeom prst="rect">
            <a:avLst/>
          </a:prstGeom>
          <a:noFill/>
        </p:spPr>
        <p:txBody>
          <a:bodyPr wrap="square" lIns="72000" rIns="0">
            <a:spAutoFit/>
          </a:bodyPr>
          <a:lstStyle/>
          <a:p>
            <a:pPr>
              <a:spcAft>
                <a:spcPts val="0"/>
              </a:spcAft>
              <a:defRPr/>
            </a:pPr>
            <a:r>
              <a:rPr lang="ja-JP" altLang="en-US" sz="1000" dirty="0" smtClean="0">
                <a:latin typeface="Meiryo UI" panose="020B0604030504040204" pitchFamily="50" charset="-128"/>
                <a:ea typeface="Meiryo UI" panose="020B0604030504040204" pitchFamily="50" charset="-128"/>
              </a:rPr>
              <a:t>第一区、第四区の不足執務室</a:t>
            </a:r>
            <a:r>
              <a:rPr lang="ja-JP" altLang="en-US" sz="1000" dirty="0">
                <a:latin typeface="Meiryo UI" panose="020B0604030504040204" pitchFamily="50" charset="-128"/>
                <a:ea typeface="Meiryo UI" panose="020B0604030504040204" pitchFamily="50" charset="-128"/>
              </a:rPr>
              <a:t>分</a:t>
            </a:r>
            <a:r>
              <a:rPr lang="ja-JP" altLang="en-US" sz="1000" dirty="0" smtClean="0">
                <a:latin typeface="Meiryo UI" panose="020B0604030504040204" pitchFamily="50" charset="-128"/>
                <a:ea typeface="Meiryo UI" panose="020B0604030504040204" pitchFamily="50" charset="-128"/>
              </a:rPr>
              <a:t>は中之島庁舎を活用</a:t>
            </a:r>
            <a:endParaRPr lang="en-US" altLang="ja-JP" sz="1000" dirty="0" smtClean="0">
              <a:latin typeface="Meiryo UI" panose="020B0604030504040204" pitchFamily="50" charset="-128"/>
              <a:ea typeface="Meiryo UI" panose="020B0604030504040204" pitchFamily="50" charset="-128"/>
            </a:endParaRPr>
          </a:p>
          <a:p>
            <a:pPr>
              <a:spcBef>
                <a:spcPts val="600"/>
              </a:spcBef>
              <a:defRP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中之島庁舎  ⇒　</a:t>
            </a:r>
            <a:r>
              <a:rPr lang="en-US" altLang="ja-JP" sz="1000" dirty="0" smtClean="0">
                <a:latin typeface="Meiryo UI" panose="020B0604030504040204" pitchFamily="50" charset="-128"/>
                <a:ea typeface="Meiryo UI" panose="020B0604030504040204" pitchFamily="50" charset="-128"/>
              </a:rPr>
              <a:t>3,405</a:t>
            </a:r>
            <a:r>
              <a:rPr lang="ja-JP" altLang="en-US" sz="1000" dirty="0">
                <a:latin typeface="Meiryo UI" panose="020B0604030504040204" pitchFamily="50" charset="-128"/>
                <a:ea typeface="Meiryo UI" panose="020B0604030504040204" pitchFamily="50" charset="-128"/>
              </a:rPr>
              <a:t>㎡の空き庁舎が</a:t>
            </a:r>
            <a:r>
              <a:rPr lang="ja-JP" altLang="en-US" sz="1000" dirty="0" smtClean="0">
                <a:latin typeface="Meiryo UI" panose="020B0604030504040204" pitchFamily="50" charset="-128"/>
                <a:ea typeface="Meiryo UI" panose="020B0604030504040204" pitchFamily="50" charset="-128"/>
              </a:rPr>
              <a:t>発生</a:t>
            </a:r>
            <a:endParaRPr lang="en-US" altLang="ja-JP" sz="1000" dirty="0" smtClean="0">
              <a:latin typeface="Meiryo UI" panose="020B0604030504040204" pitchFamily="50" charset="-128"/>
              <a:ea typeface="Meiryo UI" panose="020B0604030504040204" pitchFamily="50" charset="-128"/>
            </a:endParaRPr>
          </a:p>
        </p:txBody>
      </p:sp>
      <p:sp>
        <p:nvSpPr>
          <p:cNvPr id="4" name="角丸四角形 3"/>
          <p:cNvSpPr/>
          <p:nvPr/>
        </p:nvSpPr>
        <p:spPr>
          <a:xfrm>
            <a:off x="6681512" y="3428442"/>
            <a:ext cx="3122887" cy="2232784"/>
          </a:xfrm>
          <a:prstGeom prst="roundRect">
            <a:avLst>
              <a:gd name="adj" fmla="val 188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spcAft>
                <a:spcPts val="0"/>
              </a:spcAft>
            </a:pPr>
            <a:r>
              <a:rPr lang="en-US" altLang="ja-JP" sz="1300" b="1" dirty="0" smtClean="0">
                <a:solidFill>
                  <a:schemeClr val="tx1"/>
                </a:solidFill>
                <a:latin typeface="Meiryo UI" panose="020B0604030504040204" pitchFamily="50" charset="-128"/>
                <a:ea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rPr>
              <a:t>中之島</a:t>
            </a:r>
            <a:r>
              <a:rPr lang="ja-JP" altLang="en-US" sz="1300" b="1" dirty="0">
                <a:solidFill>
                  <a:schemeClr val="tx1"/>
                </a:solidFill>
                <a:latin typeface="Meiryo UI" panose="020B0604030504040204" pitchFamily="50" charset="-128"/>
                <a:ea typeface="Meiryo UI" panose="020B0604030504040204" pitchFamily="50" charset="-128"/>
              </a:rPr>
              <a:t>庁舎の空き</a:t>
            </a:r>
            <a:r>
              <a:rPr lang="ja-JP" altLang="en-US" sz="1300" b="1" dirty="0" smtClean="0">
                <a:solidFill>
                  <a:schemeClr val="tx1"/>
                </a:solidFill>
                <a:latin typeface="Meiryo UI" panose="020B0604030504040204" pitchFamily="50" charset="-128"/>
                <a:ea typeface="Meiryo UI" panose="020B0604030504040204" pitchFamily="50" charset="-128"/>
              </a:rPr>
              <a:t>庁舎</a:t>
            </a:r>
            <a:r>
              <a:rPr lang="ja-JP" altLang="en-US" sz="1300" b="1" dirty="0">
                <a:solidFill>
                  <a:schemeClr val="tx1"/>
                </a:solidFill>
                <a:latin typeface="Meiryo UI" panose="020B0604030504040204" pitchFamily="50" charset="-128"/>
                <a:ea typeface="Meiryo UI" panose="020B0604030504040204" pitchFamily="50" charset="-128"/>
              </a:rPr>
              <a:t>（</a:t>
            </a:r>
            <a:r>
              <a:rPr lang="en-US" altLang="ja-JP" sz="1300" b="1" dirty="0" smtClean="0">
                <a:solidFill>
                  <a:schemeClr val="tx1"/>
                </a:solidFill>
                <a:latin typeface="Meiryo UI" panose="020B0604030504040204" pitchFamily="50" charset="-128"/>
                <a:ea typeface="Meiryo UI" panose="020B0604030504040204" pitchFamily="50" charset="-128"/>
              </a:rPr>
              <a:t>3,405㎡</a:t>
            </a:r>
            <a:r>
              <a:rPr lang="ja-JP" altLang="en-US" sz="1300" b="1" dirty="0" smtClean="0">
                <a:solidFill>
                  <a:schemeClr val="tx1"/>
                </a:solidFill>
                <a:latin typeface="Meiryo UI" panose="020B0604030504040204" pitchFamily="50" charset="-128"/>
                <a:ea typeface="Meiryo UI" panose="020B0604030504040204" pitchFamily="50" charset="-128"/>
              </a:rPr>
              <a:t>）の</a:t>
            </a:r>
            <a:endParaRPr lang="en-US" altLang="ja-JP" sz="1300" b="1" dirty="0" smtClean="0">
              <a:solidFill>
                <a:schemeClr val="tx1"/>
              </a:solidFill>
              <a:latin typeface="Meiryo UI" panose="020B0604030504040204" pitchFamily="50" charset="-128"/>
              <a:ea typeface="Meiryo UI" panose="020B0604030504040204" pitchFamily="50" charset="-128"/>
            </a:endParaRPr>
          </a:p>
          <a:p>
            <a:pPr>
              <a:spcAft>
                <a:spcPts val="0"/>
              </a:spcAft>
            </a:pPr>
            <a:r>
              <a:rPr lang="ja-JP" altLang="en-US" sz="1300" b="1" dirty="0">
                <a:solidFill>
                  <a:schemeClr val="tx1"/>
                </a:solidFill>
                <a:latin typeface="Meiryo UI" panose="020B0604030504040204" pitchFamily="50" charset="-128"/>
                <a:ea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rPr>
              <a:t>活用方策</a:t>
            </a:r>
            <a:endParaRPr kumimoji="1" lang="en-US" altLang="ja-JP" sz="1300" b="1"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300" dirty="0" smtClean="0">
                <a:solidFill>
                  <a:schemeClr val="tx1"/>
                </a:solidFill>
                <a:latin typeface="Meiryo UI" panose="020B0604030504040204" pitchFamily="50" charset="-128"/>
                <a:ea typeface="Meiryo UI" panose="020B0604030504040204" pitchFamily="50" charset="-128"/>
              </a:rPr>
              <a:t>　例えば、</a:t>
            </a:r>
            <a:endParaRPr lang="en-US" altLang="ja-JP" sz="13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u="sng" dirty="0" smtClean="0">
                <a:solidFill>
                  <a:schemeClr val="tx1"/>
                </a:solidFill>
                <a:latin typeface="Meiryo UI" panose="020B0604030504040204" pitchFamily="50" charset="-128"/>
                <a:ea typeface="Meiryo UI" panose="020B0604030504040204" pitchFamily="50" charset="-128"/>
              </a:rPr>
              <a:t>・第三区の職員を配置する場合</a:t>
            </a:r>
            <a:endParaRPr lang="en-US" altLang="ja-JP" sz="1300" u="sng"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 一部の部局による４区共同利用</a:t>
            </a:r>
            <a:endParaRPr lang="en-US" altLang="ja-JP" sz="13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u="sng" dirty="0" smtClean="0">
                <a:solidFill>
                  <a:schemeClr val="tx1"/>
                </a:solidFill>
                <a:latin typeface="Meiryo UI" panose="020B0604030504040204" pitchFamily="50" charset="-128"/>
                <a:ea typeface="Meiryo UI" panose="020B0604030504040204" pitchFamily="50" charset="-128"/>
              </a:rPr>
              <a:t>・</a:t>
            </a:r>
            <a:r>
              <a:rPr lang="ja-JP" altLang="en-US" sz="1300" u="sng" dirty="0">
                <a:solidFill>
                  <a:schemeClr val="tx1"/>
                </a:solidFill>
                <a:latin typeface="Meiryo UI" panose="020B0604030504040204" pitchFamily="50" charset="-128"/>
                <a:ea typeface="Meiryo UI" panose="020B0604030504040204" pitchFamily="50" charset="-128"/>
              </a:rPr>
              <a:t>第二区の職員を</a:t>
            </a:r>
            <a:r>
              <a:rPr lang="ja-JP" altLang="en-US" sz="1300" u="sng" dirty="0" smtClean="0">
                <a:solidFill>
                  <a:schemeClr val="tx1"/>
                </a:solidFill>
                <a:latin typeface="Meiryo UI" panose="020B0604030504040204" pitchFamily="50" charset="-128"/>
                <a:ea typeface="Meiryo UI" panose="020B0604030504040204" pitchFamily="50" charset="-128"/>
              </a:rPr>
              <a:t>配置する場合</a:t>
            </a:r>
            <a:endParaRPr lang="en-US" altLang="ja-JP" sz="1300" u="sng" dirty="0" smtClean="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 可能</a:t>
            </a:r>
            <a:r>
              <a:rPr lang="ja-JP" altLang="en-US" sz="1300" dirty="0">
                <a:solidFill>
                  <a:schemeClr val="tx1"/>
                </a:solidFill>
                <a:latin typeface="Meiryo UI" panose="020B0604030504040204" pitchFamily="50" charset="-128"/>
                <a:ea typeface="Meiryo UI" panose="020B0604030504040204" pitchFamily="50" charset="-128"/>
              </a:rPr>
              <a:t>な限り第二区の職員を</a:t>
            </a:r>
            <a:r>
              <a:rPr lang="ja-JP" altLang="en-US" sz="1300" dirty="0" smtClean="0">
                <a:solidFill>
                  <a:schemeClr val="tx1"/>
                </a:solidFill>
                <a:latin typeface="Meiryo UI" panose="020B0604030504040204" pitchFamily="50" charset="-128"/>
                <a:ea typeface="Meiryo UI" panose="020B0604030504040204" pitchFamily="50" charset="-128"/>
              </a:rPr>
              <a:t>集約</a:t>
            </a:r>
            <a:r>
              <a:rPr lang="ja-JP" altLang="en-US" sz="1300" dirty="0">
                <a:solidFill>
                  <a:schemeClr val="tx1"/>
                </a:solidFill>
                <a:latin typeface="Meiryo UI" panose="020B0604030504040204" pitchFamily="50" charset="-128"/>
                <a:ea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など</a:t>
            </a: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3" name="左大かっこ 2"/>
          <p:cNvSpPr/>
          <p:nvPr/>
        </p:nvSpPr>
        <p:spPr>
          <a:xfrm>
            <a:off x="6703652" y="2083329"/>
            <a:ext cx="45719" cy="457465"/>
          </a:xfrm>
          <a:prstGeom prst="leftBracket">
            <a:avLst>
              <a:gd name="adj" fmla="val 10103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角丸四角形 42"/>
          <p:cNvSpPr/>
          <p:nvPr/>
        </p:nvSpPr>
        <p:spPr>
          <a:xfrm>
            <a:off x="10472" y="188640"/>
            <a:ext cx="5446583"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（４）中之島庁舎とＡＴＣの活用状況イメージ</a:t>
            </a:r>
            <a:endParaRPr lang="ja-JP" altLang="en-US" b="1" dirty="0">
              <a:solidFill>
                <a:srgbClr val="000000"/>
              </a:solidFill>
              <a:latin typeface="ＭＳ Ｐゴシック" charset="-128"/>
              <a:ea typeface="Meiryo UI"/>
              <a:cs typeface="Meiryo UI"/>
            </a:endParaRPr>
          </a:p>
        </p:txBody>
      </p:sp>
      <p:sp>
        <p:nvSpPr>
          <p:cNvPr id="44" name="テキスト ボックス 43"/>
          <p:cNvSpPr txBox="1"/>
          <p:nvPr/>
        </p:nvSpPr>
        <p:spPr bwMode="auto">
          <a:xfrm>
            <a:off x="4263612" y="319582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5" name="テキスト ボックス 44"/>
          <p:cNvSpPr txBox="1"/>
          <p:nvPr/>
        </p:nvSpPr>
        <p:spPr bwMode="auto">
          <a:xfrm>
            <a:off x="6773161" y="2329398"/>
            <a:ext cx="2880000" cy="246221"/>
          </a:xfrm>
          <a:prstGeom prst="rect">
            <a:avLst/>
          </a:prstGeom>
          <a:noFill/>
        </p:spPr>
        <p:txBody>
          <a:bodyPr wrap="square" lIns="72000" rIns="0">
            <a:spAutoFit/>
          </a:bodyPr>
          <a:lstStyle/>
          <a:p>
            <a:pPr>
              <a:defRPr/>
            </a:pPr>
            <a:r>
              <a:rPr lang="en-US" altLang="ja-JP" sz="1000" dirty="0" smtClean="0">
                <a:latin typeface="Meiryo UI" panose="020B0604030504040204" pitchFamily="50" charset="-128"/>
                <a:ea typeface="Meiryo UI" panose="020B0604030504040204" pitchFamily="50" charset="-128"/>
              </a:rPr>
              <a:t>A</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T</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C</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　</a:t>
            </a:r>
            <a:r>
              <a:rPr lang="en-US" altLang="ja-JP" sz="1000" dirty="0" smtClean="0">
                <a:latin typeface="Meiryo UI" panose="020B0604030504040204" pitchFamily="50" charset="-128"/>
                <a:ea typeface="Meiryo UI" panose="020B0604030504040204" pitchFamily="50" charset="-128"/>
              </a:rPr>
              <a:t>4,177</a:t>
            </a:r>
            <a:r>
              <a:rPr lang="ja-JP" altLang="en-US" sz="1000" dirty="0" smtClean="0">
                <a:latin typeface="Meiryo UI" panose="020B0604030504040204" pitchFamily="50" charset="-128"/>
                <a:ea typeface="Meiryo UI" panose="020B0604030504040204" pitchFamily="50" charset="-128"/>
              </a:rPr>
              <a:t>㎡の空き庁舎が発生</a:t>
            </a:r>
            <a:endParaRPr lang="en-US" altLang="ja-JP" sz="1000" dirty="0" smtClean="0">
              <a:latin typeface="Meiryo UI" panose="020B0604030504040204" pitchFamily="50" charset="-128"/>
              <a:ea typeface="Meiryo UI" panose="020B0604030504040204" pitchFamily="50" charset="-128"/>
            </a:endParaRPr>
          </a:p>
        </p:txBody>
      </p:sp>
      <p:sp>
        <p:nvSpPr>
          <p:cNvPr id="46" name="正方形/長方形 45"/>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１４</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31547375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グラフ 83"/>
          <p:cNvGraphicFramePr>
            <a:graphicFrameLocks/>
          </p:cNvGraphicFramePr>
          <p:nvPr>
            <p:extLst>
              <p:ext uri="{D42A27DB-BD31-4B8C-83A1-F6EECF244321}">
                <p14:modId xmlns:p14="http://schemas.microsoft.com/office/powerpoint/2010/main" val="3174019548"/>
              </p:ext>
            </p:extLst>
          </p:nvPr>
        </p:nvGraphicFramePr>
        <p:xfrm>
          <a:off x="4644771" y="836712"/>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08" name="正方形/長方形 107"/>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1,136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82</a:t>
            </a:r>
            <a:r>
              <a:rPr lang="ja-JP" altLang="en-US" sz="1200" dirty="0" smtClean="0">
                <a:solidFill>
                  <a:prstClr val="black"/>
                </a:solidFill>
                <a:latin typeface="Meiryo UI" panose="020B0604030504040204" pitchFamily="50" charset="-128"/>
                <a:ea typeface="Meiryo UI" panose="020B0604030504040204" pitchFamily="50" charset="-128"/>
              </a:rPr>
              <a:t>人　</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904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残り</a:t>
            </a:r>
            <a:r>
              <a:rPr lang="en-US" altLang="ja-JP" sz="1200" dirty="0" smtClean="0">
                <a:solidFill>
                  <a:prstClr val="black"/>
                </a:solidFill>
                <a:latin typeface="Meiryo UI" panose="020B0604030504040204" pitchFamily="50" charset="-128"/>
                <a:ea typeface="Meiryo UI" panose="020B0604030504040204" pitchFamily="50" charset="-128"/>
              </a:rPr>
              <a:t>150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・上記の④</a:t>
            </a:r>
            <a:r>
              <a:rPr lang="en-US" altLang="ja-JP" sz="1200" dirty="0" smtClean="0">
                <a:solidFill>
                  <a:schemeClr val="tx1"/>
                </a:solidFill>
                <a:latin typeface="Meiryo UI" panose="020B0604030504040204" pitchFamily="50" charset="-128"/>
                <a:ea typeface="Meiryo UI" panose="020B0604030504040204" pitchFamily="50" charset="-128"/>
              </a:rPr>
              <a:t>904</a:t>
            </a:r>
            <a:r>
              <a:rPr lang="ja-JP" altLang="en-US" sz="1200" dirty="0" smtClean="0">
                <a:solidFill>
                  <a:schemeClr val="tx1"/>
                </a:solidFill>
                <a:latin typeface="Meiryo UI" panose="020B0604030504040204" pitchFamily="50" charset="-128"/>
                <a:ea typeface="Meiryo UI" panose="020B0604030504040204" pitchFamily="50" charset="-128"/>
              </a:rPr>
              <a:t>人は、</a:t>
            </a:r>
            <a:r>
              <a:rPr lang="ja-JP" altLang="en-US" sz="1200" dirty="0">
                <a:solidFill>
                  <a:schemeClr val="tx1"/>
                </a:solidFill>
                <a:latin typeface="Meiryo UI" panose="020B0604030504040204" pitchFamily="50" charset="-128"/>
                <a:ea typeface="Meiryo UI" panose="020B0604030504040204" pitchFamily="50" charset="-128"/>
              </a:rPr>
              <a:t>中</a:t>
            </a:r>
            <a:r>
              <a:rPr lang="ja-JP" altLang="en-US" sz="1200" dirty="0" smtClean="0">
                <a:solidFill>
                  <a:schemeClr val="tx1"/>
                </a:solidFill>
                <a:latin typeface="Meiryo UI" panose="020B0604030504040204" pitchFamily="50" charset="-128"/>
                <a:ea typeface="Meiryo UI" panose="020B0604030504040204" pitchFamily="50" charset="-128"/>
              </a:rPr>
              <a:t>之島庁舎に配置</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8" name="グラフ 49"/>
          <p:cNvGraphicFramePr>
            <a:graphicFrameLocks/>
          </p:cNvGraphicFramePr>
          <p:nvPr>
            <p:extLst/>
          </p:nvPr>
        </p:nvGraphicFramePr>
        <p:xfrm>
          <a:off x="572627" y="4401155"/>
          <a:ext cx="5140800" cy="2261732"/>
        </p:xfrm>
        <a:graphic>
          <a:graphicData uri="http://schemas.openxmlformats.org/drawingml/2006/chart">
            <c:chart xmlns:c="http://schemas.openxmlformats.org/drawingml/2006/chart" xmlns:r="http://schemas.openxmlformats.org/officeDocument/2006/relationships" r:id="rId4"/>
          </a:graphicData>
        </a:graphic>
      </p:graphicFrame>
      <p:sp>
        <p:nvSpPr>
          <p:cNvPr id="50" name="平行四辺形 49"/>
          <p:cNvSpPr/>
          <p:nvPr/>
        </p:nvSpPr>
        <p:spPr>
          <a:xfrm>
            <a:off x="687009" y="339120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49" name="グラフ 83"/>
          <p:cNvGraphicFramePr>
            <a:graphicFrameLocks/>
          </p:cNvGraphicFramePr>
          <p:nvPr>
            <p:extLst/>
          </p:nvPr>
        </p:nvGraphicFramePr>
        <p:xfrm>
          <a:off x="375719" y="1486344"/>
          <a:ext cx="2273249" cy="2811429"/>
        </p:xfrm>
        <a:graphic>
          <a:graphicData uri="http://schemas.openxmlformats.org/drawingml/2006/chart">
            <c:chart xmlns:c="http://schemas.openxmlformats.org/drawingml/2006/chart" xmlns:r="http://schemas.openxmlformats.org/officeDocument/2006/relationships" r:id="rId5"/>
          </a:graphicData>
        </a:graphic>
      </p:graphicFrame>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2,539</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2" name="テキスト ボックス 1"/>
          <p:cNvSpPr txBox="1">
            <a:spLocks noChangeArrowheads="1"/>
          </p:cNvSpPr>
          <p:nvPr/>
        </p:nvSpPr>
        <p:spPr bwMode="auto">
          <a:xfrm>
            <a:off x="310429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85785" y="1623625"/>
          <a:ext cx="2592000" cy="936000"/>
        </p:xfrm>
        <a:graphic>
          <a:graphicData uri="http://schemas.openxmlformats.org/drawingml/2006/table">
            <a:tbl>
              <a:tblPr firstRow="1" bandRow="1">
                <a:tableStyleId>{073A0DAA-6AF3-43AB-8588-CEC1D06C72B9}</a:tableStyleId>
              </a:tblPr>
              <a:tblGrid>
                <a:gridCol w="1811353">
                  <a:extLst>
                    <a:ext uri="{9D8B030D-6E8A-4147-A177-3AD203B41FA5}">
                      <a16:colId xmlns:a16="http://schemas.microsoft.com/office/drawing/2014/main" val="6596142"/>
                    </a:ext>
                  </a:extLst>
                </a:gridCol>
                <a:gridCol w="780647">
                  <a:extLst>
                    <a:ext uri="{9D8B030D-6E8A-4147-A177-3AD203B41FA5}">
                      <a16:colId xmlns:a16="http://schemas.microsoft.com/office/drawing/2014/main" val="1039379610"/>
                    </a:ext>
                  </a:extLst>
                </a:gridCol>
              </a:tblGrid>
              <a:tr h="468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4680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1,555</a:t>
                      </a:r>
                      <a:endParaRPr kumimoji="1" lang="ja-JP" altLang="en-US" sz="900" b="0" dirty="0">
                        <a:latin typeface="Meiryo UI" panose="020B0604030504040204" pitchFamily="50" charset="-128"/>
                        <a:ea typeface="Meiryo UI" panose="020B0604030504040204" pitchFamily="50" charset="-128"/>
                      </a:endParaRPr>
                    </a:p>
                  </a:txBody>
                  <a:tcPr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71" name="正方形/長方形 70"/>
          <p:cNvSpPr/>
          <p:nvPr/>
        </p:nvSpPr>
        <p:spPr>
          <a:xfrm>
            <a:off x="3055033" y="130990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04571" y="267274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ext uri="{D42A27DB-BD31-4B8C-83A1-F6EECF244321}">
                <p14:modId xmlns:p14="http://schemas.microsoft.com/office/powerpoint/2010/main" val="2018824763"/>
              </p:ext>
            </p:extLst>
          </p:nvPr>
        </p:nvGraphicFramePr>
        <p:xfrm>
          <a:off x="3285785" y="2990535"/>
          <a:ext cx="2592000" cy="468000"/>
        </p:xfrm>
        <a:graphic>
          <a:graphicData uri="http://schemas.openxmlformats.org/drawingml/2006/table">
            <a:tbl>
              <a:tblPr firstRow="1" bandRow="1">
                <a:tableStyleId>{073A0DAA-6AF3-43AB-8588-CEC1D06C72B9}</a:tableStyleId>
              </a:tblPr>
              <a:tblGrid>
                <a:gridCol w="1807610">
                  <a:extLst>
                    <a:ext uri="{9D8B030D-6E8A-4147-A177-3AD203B41FA5}">
                      <a16:colId xmlns:a16="http://schemas.microsoft.com/office/drawing/2014/main" val="6596142"/>
                    </a:ext>
                  </a:extLst>
                </a:gridCol>
                <a:gridCol w="784390">
                  <a:extLst>
                    <a:ext uri="{9D8B030D-6E8A-4147-A177-3AD203B41FA5}">
                      <a16:colId xmlns:a16="http://schemas.microsoft.com/office/drawing/2014/main" val="1039379610"/>
                    </a:ext>
                  </a:extLst>
                </a:gridCol>
              </a:tblGrid>
              <a:tr h="4680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大阪ベイタワー</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（現状：弁天町市税事務所）</a:t>
                      </a:r>
                    </a:p>
                  </a:txBody>
                  <a:tcPr marL="72000" marR="72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rPr>
                        <a:t>984</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txBody>
                  <a:tcPr marL="72000" marR="180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59" name="テキスト ボックス 1"/>
          <p:cNvSpPr txBox="1">
            <a:spLocks noChangeArrowheads="1"/>
          </p:cNvSpPr>
          <p:nvPr/>
        </p:nvSpPr>
        <p:spPr bwMode="auto">
          <a:xfrm>
            <a:off x="5964113" y="651600"/>
            <a:ext cx="1728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smtClean="0">
                <a:latin typeface="Meiryo UI" panose="020B0604030504040204" pitchFamily="50" charset="-128"/>
                <a:ea typeface="Meiryo UI" panose="020B0604030504040204" pitchFamily="50" charset="-128"/>
              </a:rPr>
              <a:t>④</a:t>
            </a:r>
            <a:r>
              <a:rPr lang="ja-JP" altLang="en-US" sz="1200" b="1" dirty="0">
                <a:latin typeface="Meiryo UI" panose="020B0604030504040204" pitchFamily="50" charset="-128"/>
                <a:ea typeface="Meiryo UI" panose="020B0604030504040204" pitchFamily="50" charset="-128"/>
              </a:rPr>
              <a:t>中之島</a:t>
            </a:r>
            <a:r>
              <a:rPr lang="ja-JP" altLang="en-US" sz="1200" b="1" dirty="0" smtClean="0">
                <a:latin typeface="Meiryo UI" panose="020B0604030504040204" pitchFamily="50" charset="-128"/>
                <a:ea typeface="Meiryo UI" panose="020B0604030504040204" pitchFamily="50" charset="-128"/>
              </a:rPr>
              <a:t>庁舎</a:t>
            </a:r>
            <a:r>
              <a:rPr lang="ja-JP" altLang="en-US" sz="1200" b="1" dirty="0">
                <a:latin typeface="Meiryo UI" panose="020B0604030504040204" pitchFamily="50" charset="-128"/>
                <a:ea typeface="Meiryo UI" panose="020B0604030504040204" pitchFamily="50" charset="-128"/>
              </a:rPr>
              <a:t>のイメージ</a:t>
            </a:r>
          </a:p>
        </p:txBody>
      </p:sp>
      <p:grpSp>
        <p:nvGrpSpPr>
          <p:cNvPr id="2" name="グループ化 1"/>
          <p:cNvGrpSpPr/>
          <p:nvPr/>
        </p:nvGrpSpPr>
        <p:grpSpPr>
          <a:xfrm>
            <a:off x="923302" y="972000"/>
            <a:ext cx="2131731" cy="633630"/>
            <a:chOff x="626729" y="1693262"/>
            <a:chExt cx="2131731" cy="633630"/>
          </a:xfrm>
        </p:grpSpPr>
        <p:sp>
          <p:nvSpPr>
            <p:cNvPr id="64" name="正方形/長方形 63"/>
            <p:cNvSpPr/>
            <p:nvPr/>
          </p:nvSpPr>
          <p:spPr>
            <a:xfrm>
              <a:off x="626729" y="1693262"/>
              <a:ext cx="2131731" cy="63363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5,621㎡</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3,675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630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1,315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95052"/>
              <a:ext cx="1336096" cy="376476"/>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509054"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20</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39</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21</a:t>
            </a:r>
            <a:r>
              <a:rPr lang="ja-JP" altLang="en-US" sz="900" dirty="0" smtClean="0"/>
              <a:t>人</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第一区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7" name="正方形/長方形 96"/>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14,475㎡</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923202" y="3817919"/>
            <a:ext cx="1008112"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5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１５</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72" name="テキスト ボックス 71"/>
          <p:cNvSpPr txBox="1"/>
          <p:nvPr/>
        </p:nvSpPr>
        <p:spPr bwMode="auto">
          <a:xfrm>
            <a:off x="6829353" y="251433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7009900" y="175946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6829353" y="2066936"/>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9"/>
          <p:cNvSpPr txBox="1"/>
          <p:nvPr/>
        </p:nvSpPr>
        <p:spPr bwMode="auto">
          <a:xfrm>
            <a:off x="7009900" y="1608248"/>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6823003" y="3105023"/>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bwMode="auto">
          <a:xfrm>
            <a:off x="911640" y="2957740"/>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942119" y="1978439"/>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bwMode="auto">
          <a:xfrm>
            <a:off x="911640" y="2239153"/>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6300000" y="38252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2,258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18</a:t>
            </a:r>
            <a:r>
              <a:rPr lang="ja-JP" altLang="en-US" sz="1200" dirty="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1,136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1,122</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29,023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14,475</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9" name="大かっこ 78"/>
          <p:cNvSpPr/>
          <p:nvPr/>
        </p:nvSpPr>
        <p:spPr>
          <a:xfrm>
            <a:off x="6630479" y="4161072"/>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81" name="テキスト ボックス 80"/>
          <p:cNvSpPr txBox="1"/>
          <p:nvPr/>
        </p:nvSpPr>
        <p:spPr bwMode="auto">
          <a:xfrm>
            <a:off x="1100358" y="58668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2095419" y="58287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3085513" y="582111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4071717" y="559686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bwMode="auto">
          <a:xfrm>
            <a:off x="6829353" y="288669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4"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96461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195012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294241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3930374"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11" name="グループ化 110"/>
          <p:cNvGrpSpPr/>
          <p:nvPr/>
        </p:nvGrpSpPr>
        <p:grpSpPr>
          <a:xfrm>
            <a:off x="3780000" y="4176000"/>
            <a:ext cx="2086877" cy="506905"/>
            <a:chOff x="4010180" y="4156924"/>
            <a:chExt cx="2086877" cy="506905"/>
          </a:xfrm>
        </p:grpSpPr>
        <p:sp>
          <p:nvSpPr>
            <p:cNvPr id="112" name="正方形/長方形 111"/>
            <p:cNvSpPr/>
            <p:nvPr/>
          </p:nvSpPr>
          <p:spPr>
            <a:xfrm>
              <a:off x="4010180" y="4156924"/>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20,863㎡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12,589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8,274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4607116" y="4367286"/>
              <a:ext cx="1433727"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6" name="テキスト ボックス 55"/>
          <p:cNvSpPr txBox="1"/>
          <p:nvPr/>
        </p:nvSpPr>
        <p:spPr>
          <a:xfrm>
            <a:off x="6366902" y="3567615"/>
            <a:ext cx="3050614" cy="261610"/>
          </a:xfrm>
          <a:prstGeom prst="rect">
            <a:avLst/>
          </a:prstGeom>
          <a:noFill/>
        </p:spPr>
        <p:txBody>
          <a:bodyPr wrap="square">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不足執務室面積分を中之島庁舎に配置</a:t>
            </a:r>
            <a:endParaRPr lang="ja-JP" altLang="en-US" sz="1100" b="1" u="sng" spc="200" dirty="0">
              <a:latin typeface="Meiryo UI" panose="020B0604030504040204" pitchFamily="50" charset="-128"/>
              <a:ea typeface="Meiryo UI" panose="020B0604030504040204" pitchFamily="50" charset="-128"/>
            </a:endParaRPr>
          </a:p>
        </p:txBody>
      </p:sp>
      <p:sp>
        <p:nvSpPr>
          <p:cNvPr id="55" name="正方形/長方形 54"/>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0" name="正方形/長方形 59"/>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 name="正方形/長方形 60"/>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704478401"/>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平行四辺形 151"/>
          <p:cNvSpPr/>
          <p:nvPr/>
        </p:nvSpPr>
        <p:spPr>
          <a:xfrm>
            <a:off x="73942" y="3296179"/>
            <a:ext cx="2643321" cy="58485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192" name="グラフ 83"/>
          <p:cNvGraphicFramePr>
            <a:graphicFrameLocks/>
          </p:cNvGraphicFramePr>
          <p:nvPr>
            <p:extLst>
              <p:ext uri="{D42A27DB-BD31-4B8C-83A1-F6EECF244321}">
                <p14:modId xmlns:p14="http://schemas.microsoft.com/office/powerpoint/2010/main" val="3496221692"/>
              </p:ext>
            </p:extLst>
          </p:nvPr>
        </p:nvGraphicFramePr>
        <p:xfrm>
          <a:off x="-1914376" y="1378087"/>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93" name="テキスト ボックス 192"/>
          <p:cNvSpPr txBox="1"/>
          <p:nvPr/>
        </p:nvSpPr>
        <p:spPr bwMode="auto">
          <a:xfrm>
            <a:off x="270206" y="305570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194" name="テキスト ボックス 193"/>
          <p:cNvSpPr txBox="1"/>
          <p:nvPr/>
        </p:nvSpPr>
        <p:spPr bwMode="auto">
          <a:xfrm>
            <a:off x="450753" y="2300839"/>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195" name="テキスト ボックス 194"/>
          <p:cNvSpPr txBox="1"/>
          <p:nvPr/>
        </p:nvSpPr>
        <p:spPr bwMode="auto">
          <a:xfrm>
            <a:off x="270206" y="2608311"/>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6" name="テキスト ボックス 195"/>
          <p:cNvSpPr txBox="1"/>
          <p:nvPr/>
        </p:nvSpPr>
        <p:spPr bwMode="auto">
          <a:xfrm>
            <a:off x="450753" y="2149623"/>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197" name="テキスト ボックス 196"/>
          <p:cNvSpPr txBox="1"/>
          <p:nvPr/>
        </p:nvSpPr>
        <p:spPr bwMode="auto">
          <a:xfrm>
            <a:off x="263856" y="3646398"/>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bwMode="auto">
          <a:xfrm>
            <a:off x="270206" y="342807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8" name="正方形/長方形 67"/>
          <p:cNvSpPr/>
          <p:nvPr/>
        </p:nvSpPr>
        <p:spPr>
          <a:xfrm>
            <a:off x="6084000" y="4493681"/>
            <a:ext cx="3780000" cy="234631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rIns="0" bIns="0"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1,316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a:t>
            </a:r>
            <a:r>
              <a:rPr lang="ja-JP" altLang="en-US" sz="1200" dirty="0" smtClean="0">
                <a:solidFill>
                  <a:prstClr val="black"/>
                </a:solidFill>
                <a:latin typeface="Meiryo UI" panose="020B0604030504040204" pitchFamily="50" charset="-128"/>
                <a:ea typeface="Meiryo UI" panose="020B0604030504040204" pitchFamily="50" charset="-128"/>
              </a:rPr>
              <a:t>状況</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1400"/>
              </a:lnSpc>
              <a:spcBef>
                <a:spcPts val="0"/>
              </a:spcBef>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726</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a:solidFill>
                  <a:prstClr val="black"/>
                </a:solidFill>
                <a:latin typeface="Meiryo UI" panose="020B0604030504040204" pitchFamily="50" charset="-128"/>
                <a:ea typeface="Meiryo UI" panose="020B0604030504040204" pitchFamily="50" charset="-128"/>
              </a:rPr>
              <a:t>590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dirty="0">
              <a:solidFill>
                <a:prstClr val="black"/>
              </a:solidFill>
              <a:latin typeface="Meiryo UI" panose="020B0604030504040204" pitchFamily="50" charset="-128"/>
              <a:ea typeface="Meiryo UI" panose="020B0604030504040204" pitchFamily="50" charset="-128"/>
            </a:endParaRPr>
          </a:p>
          <a:p>
            <a:pPr lvl="0">
              <a:lnSpc>
                <a:spcPts val="1400"/>
              </a:lnSpc>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・中之島庁舎に第一区、第四区の職員を配置</a:t>
            </a:r>
            <a:endParaRPr lang="en-US" altLang="ja-JP" sz="1050" dirty="0" smtClean="0">
              <a:solidFill>
                <a:prstClr val="black"/>
              </a:solidFill>
              <a:latin typeface="Meiryo UI" panose="020B0604030504040204" pitchFamily="50" charset="-128"/>
              <a:ea typeface="Meiryo UI" panose="020B0604030504040204" pitchFamily="50" charset="-128"/>
            </a:endParaRPr>
          </a:p>
          <a:p>
            <a:pPr lvl="0">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3,405</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en-US" altLang="ja-JP" sz="1050" dirty="0" smtClean="0">
              <a:solidFill>
                <a:prstClr val="black"/>
              </a:solidFill>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第二区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6" name="テキスト ボックス 1"/>
          <p:cNvSpPr txBox="1"/>
          <p:nvPr/>
        </p:nvSpPr>
        <p:spPr bwMode="auto">
          <a:xfrm>
            <a:off x="6084000" y="458112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55" name="正方形/長方形 54"/>
          <p:cNvSpPr/>
          <p:nvPr/>
        </p:nvSpPr>
        <p:spPr>
          <a:xfrm>
            <a:off x="6300000" y="2491072"/>
            <a:ext cx="3204000" cy="1658008"/>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2,701</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1,316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1,385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dirty="0" smtClean="0">
                <a:solidFill>
                  <a:prstClr val="black"/>
                </a:solidFill>
                <a:latin typeface="Meiryo UI" pitchFamily="50" charset="-128"/>
                <a:ea typeface="Meiryo UI" pitchFamily="50" charset="-128"/>
                <a:cs typeface="Meiryo UI" pitchFamily="50" charset="-128"/>
              </a:rPr>
              <a:t>■一部事務組合</a:t>
            </a:r>
            <a:r>
              <a:rPr lang="en-US" altLang="ja-JP" sz="1200" dirty="0" smtClean="0">
                <a:solidFill>
                  <a:prstClr val="black"/>
                </a:solidFill>
                <a:latin typeface="Meiryo UI" pitchFamily="50" charset="-128"/>
                <a:ea typeface="Meiryo UI" pitchFamily="50" charset="-128"/>
                <a:cs typeface="Meiryo UI" pitchFamily="50" charset="-128"/>
              </a:rPr>
              <a:t>233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smtClean="0">
                <a:solidFill>
                  <a:prstClr val="black"/>
                </a:solidFill>
                <a:latin typeface="Meiryo UI" pitchFamily="50" charset="-128"/>
                <a:ea typeface="Meiryo UI" pitchFamily="50" charset="-128"/>
                <a:cs typeface="Meiryo UI" pitchFamily="50" charset="-128"/>
              </a:rPr>
              <a:t>執務室必要面</a:t>
            </a:r>
            <a:r>
              <a:rPr lang="ja-JP" altLang="en-US" sz="1200" dirty="0" smtClean="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58,659</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endParaRPr lang="en-US" altLang="ja-JP" sz="1200" b="1" u="sng" dirty="0">
              <a:solidFill>
                <a:prstClr val="black"/>
              </a:solidFill>
              <a:latin typeface="Meiryo UI" pitchFamily="50" charset="-128"/>
              <a:ea typeface="Meiryo UI" pitchFamily="50" charset="-128"/>
              <a:cs typeface="Meiryo UI" pitchFamily="50" charset="-128"/>
            </a:endParaRPr>
          </a:p>
        </p:txBody>
      </p:sp>
      <p:sp>
        <p:nvSpPr>
          <p:cNvPr id="56" name="大かっこ 55"/>
          <p:cNvSpPr/>
          <p:nvPr/>
        </p:nvSpPr>
        <p:spPr>
          <a:xfrm>
            <a:off x="6598784" y="2826565"/>
            <a:ext cx="1836000"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2" name="テキスト ボックス 71"/>
          <p:cNvSpPr txBox="1"/>
          <p:nvPr/>
        </p:nvSpPr>
        <p:spPr>
          <a:xfrm>
            <a:off x="6137947" y="22048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graphicFrame>
        <p:nvGraphicFramePr>
          <p:cNvPr id="151" name="グラフ 45"/>
          <p:cNvGraphicFramePr>
            <a:graphicFrameLocks/>
          </p:cNvGraphicFramePr>
          <p:nvPr>
            <p:extLst/>
          </p:nvPr>
        </p:nvGraphicFramePr>
        <p:xfrm>
          <a:off x="193093" y="4253582"/>
          <a:ext cx="5974393" cy="2410079"/>
        </p:xfrm>
        <a:graphic>
          <a:graphicData uri="http://schemas.openxmlformats.org/drawingml/2006/chart">
            <c:chart xmlns:c="http://schemas.openxmlformats.org/drawingml/2006/chart" xmlns:r="http://schemas.openxmlformats.org/officeDocument/2006/relationships" r:id="rId4"/>
          </a:graphicData>
        </a:graphic>
      </p:graphicFrame>
      <p:sp>
        <p:nvSpPr>
          <p:cNvPr id="154" name="正方形/長方形 153"/>
          <p:cNvSpPr/>
          <p:nvPr/>
        </p:nvSpPr>
        <p:spPr>
          <a:xfrm>
            <a:off x="3780000" y="4176000"/>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34,802㎡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18,932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15,870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55" name="大かっこ 154"/>
          <p:cNvSpPr/>
          <p:nvPr/>
        </p:nvSpPr>
        <p:spPr>
          <a:xfrm>
            <a:off x="4376937" y="4382737"/>
            <a:ext cx="1446038"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56" name="正方形/長方形 155"/>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5,103</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57" name="テキスト ボックス 80"/>
          <p:cNvSpPr txBox="1"/>
          <p:nvPr/>
        </p:nvSpPr>
        <p:spPr bwMode="auto">
          <a:xfrm>
            <a:off x="376675"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8" name="テキスト ボックス 80"/>
          <p:cNvSpPr txBox="1"/>
          <p:nvPr/>
        </p:nvSpPr>
        <p:spPr bwMode="auto">
          <a:xfrm>
            <a:off x="187673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9" name="テキスト ボックス 80"/>
          <p:cNvSpPr txBox="1"/>
          <p:nvPr/>
        </p:nvSpPr>
        <p:spPr bwMode="auto">
          <a:xfrm>
            <a:off x="2619601"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0" name="テキスト ボックス 80"/>
          <p:cNvSpPr txBox="1"/>
          <p:nvPr/>
        </p:nvSpPr>
        <p:spPr bwMode="auto">
          <a:xfrm>
            <a:off x="4117399"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61" name="グループ化 160"/>
          <p:cNvGrpSpPr/>
          <p:nvPr/>
        </p:nvGrpSpPr>
        <p:grpSpPr>
          <a:xfrm>
            <a:off x="600786" y="971998"/>
            <a:ext cx="2440287" cy="686986"/>
            <a:chOff x="-661980" y="1840918"/>
            <a:chExt cx="2131731" cy="445446"/>
          </a:xfrm>
        </p:grpSpPr>
        <p:sp>
          <p:nvSpPr>
            <p:cNvPr id="162" name="正方形/長方形 161"/>
            <p:cNvSpPr/>
            <p:nvPr/>
          </p:nvSpPr>
          <p:spPr>
            <a:xfrm>
              <a:off x="-661980" y="1840918"/>
              <a:ext cx="2131731" cy="445446"/>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18,754㎡</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15,349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・空き庁舎　　　　　　　</a:t>
              </a:r>
              <a:r>
                <a:rPr lang="ja-JP" altLang="en-US" sz="900" spc="-20" dirty="0">
                  <a:solidFill>
                    <a:schemeClr val="tx1"/>
                  </a:solidFill>
                  <a:latin typeface="Meiryo UI" panose="020B0604030504040204" pitchFamily="50" charset="-128"/>
                  <a:ea typeface="Meiryo UI" panose="020B0604030504040204" pitchFamily="50" charset="-128"/>
                </a:rPr>
                <a:t> </a:t>
              </a:r>
              <a:r>
                <a:rPr lang="ja-JP" altLang="en-US" sz="900" spc="-2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3,405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議会施設面積　</a:t>
              </a:r>
              <a:r>
                <a:rPr lang="en-US" altLang="ja-JP" sz="1100" dirty="0" smtClean="0">
                  <a:solidFill>
                    <a:schemeClr val="tx1"/>
                  </a:solidFill>
                  <a:latin typeface="Meiryo UI" panose="020B0604030504040204" pitchFamily="50" charset="-128"/>
                  <a:ea typeface="Meiryo UI" panose="020B0604030504040204" pitchFamily="50" charset="-128"/>
                </a:rPr>
                <a:t>5,684</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63" name="大かっこ 162"/>
            <p:cNvSpPr/>
            <p:nvPr/>
          </p:nvSpPr>
          <p:spPr>
            <a:xfrm>
              <a:off x="-150888" y="1966499"/>
              <a:ext cx="1540955" cy="17158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64" name="テキスト ボックス 80"/>
          <p:cNvSpPr txBox="1"/>
          <p:nvPr/>
        </p:nvSpPr>
        <p:spPr bwMode="auto">
          <a:xfrm>
            <a:off x="-12435" y="648446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65" name="テキスト ボックス 80"/>
          <p:cNvSpPr txBox="1"/>
          <p:nvPr/>
        </p:nvSpPr>
        <p:spPr bwMode="auto">
          <a:xfrm>
            <a:off x="1096042"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6" name="テキスト ボックス 80"/>
          <p:cNvSpPr txBox="1"/>
          <p:nvPr/>
        </p:nvSpPr>
        <p:spPr bwMode="auto">
          <a:xfrm>
            <a:off x="335834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7" name="テキスト ボックス 80"/>
          <p:cNvSpPr txBox="1"/>
          <p:nvPr/>
        </p:nvSpPr>
        <p:spPr bwMode="auto">
          <a:xfrm>
            <a:off x="485990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8" name="テキスト ボックス 80"/>
          <p:cNvSpPr txBox="1"/>
          <p:nvPr/>
        </p:nvSpPr>
        <p:spPr bwMode="auto">
          <a:xfrm>
            <a:off x="393335" y="581705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69" name="テキスト ボックス 80"/>
          <p:cNvSpPr txBox="1"/>
          <p:nvPr/>
        </p:nvSpPr>
        <p:spPr bwMode="auto">
          <a:xfrm>
            <a:off x="1149800" y="581165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a:t>
            </a:r>
            <a:r>
              <a:rPr lang="ja-JP" altLang="en-US" sz="750" b="1" dirty="0" smtClean="0">
                <a:latin typeface="Meiryo UI" panose="020B0604030504040204" pitchFamily="50" charset="-128"/>
                <a:ea typeface="Meiryo UI" panose="020B0604030504040204" pitchFamily="50" charset="-128"/>
              </a:rPr>
              <a:t>６人</a:t>
            </a:r>
            <a:endParaRPr lang="ja-JP" altLang="en-US" sz="750" b="1" dirty="0">
              <a:latin typeface="Meiryo UI" panose="020B0604030504040204" pitchFamily="50" charset="-128"/>
              <a:ea typeface="Meiryo UI" panose="020B0604030504040204" pitchFamily="50" charset="-128"/>
            </a:endParaRPr>
          </a:p>
        </p:txBody>
      </p:sp>
      <p:sp>
        <p:nvSpPr>
          <p:cNvPr id="170" name="テキスト ボックス 80"/>
          <p:cNvSpPr txBox="1"/>
          <p:nvPr/>
        </p:nvSpPr>
        <p:spPr bwMode="auto">
          <a:xfrm>
            <a:off x="2641887" y="58399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a:t>
            </a:r>
            <a:r>
              <a:rPr lang="ja-JP" altLang="en-US" sz="750" b="1" dirty="0" smtClean="0">
                <a:latin typeface="Meiryo UI" panose="020B0604030504040204" pitchFamily="50" charset="-128"/>
                <a:ea typeface="Meiryo UI" panose="020B0604030504040204" pitchFamily="50" charset="-128"/>
              </a:rPr>
              <a:t>８人</a:t>
            </a:r>
            <a:endParaRPr lang="ja-JP" altLang="en-US" sz="750" b="1" dirty="0">
              <a:latin typeface="Meiryo UI" panose="020B0604030504040204" pitchFamily="50" charset="-128"/>
              <a:ea typeface="Meiryo UI" panose="020B0604030504040204" pitchFamily="50" charset="-128"/>
            </a:endParaRPr>
          </a:p>
        </p:txBody>
      </p:sp>
      <p:sp>
        <p:nvSpPr>
          <p:cNvPr id="171" name="テキスト ボックス 80"/>
          <p:cNvSpPr txBox="1"/>
          <p:nvPr/>
        </p:nvSpPr>
        <p:spPr bwMode="auto">
          <a:xfrm>
            <a:off x="4147878" y="567229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2" name="テキスト ボックス 80"/>
          <p:cNvSpPr txBox="1"/>
          <p:nvPr/>
        </p:nvSpPr>
        <p:spPr bwMode="auto">
          <a:xfrm>
            <a:off x="4893080" y="5785371"/>
            <a:ext cx="890581" cy="323165"/>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3" name="テキスト ボックス 80"/>
          <p:cNvSpPr txBox="1"/>
          <p:nvPr/>
        </p:nvSpPr>
        <p:spPr bwMode="auto">
          <a:xfrm>
            <a:off x="1891973" y="58780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a:t>
            </a:r>
            <a:r>
              <a:rPr lang="ja-JP" altLang="en-US" sz="750" b="1" dirty="0" smtClean="0">
                <a:latin typeface="Meiryo UI" panose="020B0604030504040204" pitchFamily="50" charset="-128"/>
                <a:ea typeface="Meiryo UI" panose="020B0604030504040204" pitchFamily="50" charset="-128"/>
              </a:rPr>
              <a:t>４人</a:t>
            </a:r>
            <a:endParaRPr lang="ja-JP" altLang="en-US" sz="750" b="1" dirty="0">
              <a:latin typeface="Meiryo UI" panose="020B0604030504040204" pitchFamily="50" charset="-128"/>
              <a:ea typeface="Meiryo UI" panose="020B0604030504040204" pitchFamily="50" charset="-128"/>
            </a:endParaRPr>
          </a:p>
        </p:txBody>
      </p:sp>
      <p:sp>
        <p:nvSpPr>
          <p:cNvPr id="174" name="テキスト ボックス 173"/>
          <p:cNvSpPr txBox="1"/>
          <p:nvPr/>
        </p:nvSpPr>
        <p:spPr bwMode="auto">
          <a:xfrm>
            <a:off x="3390611" y="573325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aphicFrame>
        <p:nvGraphicFramePr>
          <p:cNvPr id="175" name="表 174"/>
          <p:cNvGraphicFramePr>
            <a:graphicFrameLocks noGrp="1"/>
          </p:cNvGraphicFramePr>
          <p:nvPr>
            <p:extLst/>
          </p:nvPr>
        </p:nvGraphicFramePr>
        <p:xfrm>
          <a:off x="3297168" y="1636407"/>
          <a:ext cx="2592000" cy="110016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24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2,069</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梅田市税事務所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1,143</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76" name="正方形/長方形 175"/>
          <p:cNvSpPr/>
          <p:nvPr/>
        </p:nvSpPr>
        <p:spPr>
          <a:xfrm>
            <a:off x="3083600" y="132296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77" name="正方形/長方形 176"/>
          <p:cNvSpPr/>
          <p:nvPr/>
        </p:nvSpPr>
        <p:spPr>
          <a:xfrm>
            <a:off x="3110519" y="2801693"/>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78" name="表 177"/>
          <p:cNvGraphicFramePr>
            <a:graphicFrameLocks noGrp="1"/>
          </p:cNvGraphicFramePr>
          <p:nvPr>
            <p:extLst>
              <p:ext uri="{D42A27DB-BD31-4B8C-83A1-F6EECF244321}">
                <p14:modId xmlns:p14="http://schemas.microsoft.com/office/powerpoint/2010/main" val="4142871966"/>
              </p:ext>
            </p:extLst>
          </p:nvPr>
        </p:nvGraphicFramePr>
        <p:xfrm>
          <a:off x="3301900" y="3089491"/>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ＪＥＩ京橋ビル</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（現状：京橋市税事務所）</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955</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中央</a:t>
                      </a:r>
                      <a:r>
                        <a:rPr kumimoji="1" lang="ja-JP" altLang="en-US" sz="900" b="0" dirty="0" smtClean="0">
                          <a:solidFill>
                            <a:schemeClr val="tx1"/>
                          </a:solidFill>
                          <a:latin typeface="Meiryo UI" panose="020B0604030504040204" pitchFamily="50" charset="-128"/>
                          <a:ea typeface="Meiryo UI" panose="020B0604030504040204" pitchFamily="50" charset="-128"/>
                        </a:rPr>
                        <a:t>卸売</a:t>
                      </a:r>
                      <a:r>
                        <a:rPr kumimoji="1" lang="zh-TW" altLang="en-US" sz="900" b="0" dirty="0" smtClean="0">
                          <a:solidFill>
                            <a:schemeClr val="tx1"/>
                          </a:solidFill>
                          <a:latin typeface="Meiryo UI" panose="020B0604030504040204" pitchFamily="50" charset="-128"/>
                          <a:ea typeface="Meiryo UI" panose="020B0604030504040204" pitchFamily="50" charset="-128"/>
                        </a:rPr>
                        <a:t>市場</a:t>
                      </a:r>
                      <a:r>
                        <a:rPr kumimoji="1" lang="ja-JP" altLang="en-US" sz="900" b="0" dirty="0" smtClean="0">
                          <a:solidFill>
                            <a:schemeClr val="tx1"/>
                          </a:solidFill>
                          <a:latin typeface="Meiryo UI" panose="020B0604030504040204" pitchFamily="50" charset="-128"/>
                          <a:ea typeface="Meiryo UI" panose="020B0604030504040204" pitchFamily="50" charset="-128"/>
                        </a:rPr>
                        <a:t>本場業務</a:t>
                      </a:r>
                      <a:r>
                        <a:rPr kumimoji="1" lang="zh-TW" altLang="en-US" sz="900" b="0" dirty="0" smtClean="0">
                          <a:solidFill>
                            <a:schemeClr val="tx1"/>
                          </a:solidFill>
                          <a:latin typeface="Meiryo UI" panose="020B0604030504040204" pitchFamily="50" charset="-128"/>
                          <a:ea typeface="Meiryo UI" panose="020B0604030504040204" pitchFamily="50" charset="-128"/>
                        </a:rPr>
                        <a:t>管理棟</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建設局）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936</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sp>
        <p:nvSpPr>
          <p:cNvPr id="179"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80" name="テキスト ボックス 1"/>
          <p:cNvSpPr txBox="1">
            <a:spLocks noChangeArrowheads="1"/>
          </p:cNvSpPr>
          <p:nvPr/>
        </p:nvSpPr>
        <p:spPr bwMode="auto">
          <a:xfrm>
            <a:off x="3103200" y="652411"/>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18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188" name="正方形/長方形 18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9" name="正方形/長方形 18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0" name="正方形/長方形 189"/>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1" name="角丸四角形吹き出し 190"/>
          <p:cNvSpPr/>
          <p:nvPr/>
        </p:nvSpPr>
        <p:spPr>
          <a:xfrm>
            <a:off x="2072680" y="3132354"/>
            <a:ext cx="1150275" cy="609205"/>
          </a:xfrm>
          <a:prstGeom prst="wedgeRoundRectCallout">
            <a:avLst>
              <a:gd name="adj1" fmla="val -80260"/>
              <a:gd name="adj2" fmla="val -23814"/>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24</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45</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26</a:t>
            </a:r>
            <a:r>
              <a:rPr lang="ja-JP" altLang="en-US" sz="900" dirty="0" smtClean="0"/>
              <a:t>人</a:t>
            </a:r>
            <a:endParaRPr lang="en-US" altLang="ja-JP" sz="900" dirty="0" smtClean="0"/>
          </a:p>
        </p:txBody>
      </p:sp>
      <p:sp>
        <p:nvSpPr>
          <p:cNvPr id="199" name="テキスト ボックス 198"/>
          <p:cNvSpPr txBox="1"/>
          <p:nvPr/>
        </p:nvSpPr>
        <p:spPr>
          <a:xfrm>
            <a:off x="923202" y="3857108"/>
            <a:ext cx="1008112" cy="246221"/>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a:t>
            </a:r>
            <a:r>
              <a:rPr lang="ja-JP" altLang="en-US" sz="1000" b="1" u="sng" dirty="0">
                <a:latin typeface="Meiryo UI" panose="020B0604030504040204" pitchFamily="50" charset="-128"/>
                <a:ea typeface="Meiryo UI" panose="020B0604030504040204" pitchFamily="50" charset="-128"/>
              </a:rPr>
              <a:t>中之島</a:t>
            </a:r>
            <a:r>
              <a:rPr lang="ja-JP" altLang="en-US" sz="1000" b="1" u="sng" dirty="0" smtClean="0">
                <a:latin typeface="Meiryo UI" panose="020B0604030504040204" pitchFamily="50" charset="-128"/>
                <a:ea typeface="Meiryo UI" panose="020B0604030504040204" pitchFamily="50" charset="-128"/>
              </a:rPr>
              <a:t>庁舎</a:t>
            </a:r>
            <a:endParaRPr lang="ja-JP" altLang="en-US" sz="786" b="1" u="sng" dirty="0">
              <a:latin typeface="Meiryo UI" panose="020B0604030504040204" pitchFamily="50" charset="-128"/>
              <a:ea typeface="Meiryo UI" panose="020B0604030504040204" pitchFamily="50" charset="-128"/>
            </a:endParaRPr>
          </a:p>
        </p:txBody>
      </p:sp>
      <p:sp>
        <p:nvSpPr>
          <p:cNvPr id="200" name="正方形/長方形 199"/>
          <p:cNvSpPr/>
          <p:nvPr/>
        </p:nvSpPr>
        <p:spPr>
          <a:xfrm>
            <a:off x="5964113" y="652286"/>
            <a:ext cx="3888000" cy="36891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1"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54" name="正方形/長方形 53"/>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１６</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50285651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418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7760457" y="711302"/>
            <a:ext cx="2010741" cy="473272"/>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15,493㎡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11,316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・空き庁舎</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4,177</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1,292</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92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707</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493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・議会施設は現浪速区庁舎に設置</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rPr>
              <a:t>ATC</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4,177㎡</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96" name="平行四辺形 95"/>
          <p:cNvSpPr/>
          <p:nvPr/>
        </p:nvSpPr>
        <p:spPr>
          <a:xfrm>
            <a:off x="7066692" y="2902930"/>
            <a:ext cx="1684013" cy="38538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sp>
        <p:nvSpPr>
          <p:cNvPr id="104" name="正方形/長方形 103"/>
          <p:cNvSpPr/>
          <p:nvPr/>
        </p:nvSpPr>
        <p:spPr>
          <a:xfrm>
            <a:off x="4319255"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5,679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ext uri="{D42A27DB-BD31-4B8C-83A1-F6EECF244321}">
                <p14:modId xmlns:p14="http://schemas.microsoft.com/office/powerpoint/2010/main" val="1796719363"/>
              </p:ext>
            </p:extLst>
          </p:nvPr>
        </p:nvGraphicFramePr>
        <p:xfrm>
          <a:off x="3297138" y="1553574"/>
          <a:ext cx="2592000" cy="11016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672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1,288 </a:t>
                      </a: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大阪</a:t>
                      </a:r>
                      <a:r>
                        <a:rPr kumimoji="1" lang="zh-TW" altLang="en-US" sz="900" b="0" dirty="0" smtClean="0">
                          <a:solidFill>
                            <a:schemeClr val="tx1"/>
                          </a:solidFill>
                          <a:latin typeface="Meiryo UI" panose="020B0604030504040204" pitchFamily="50" charset="-128"/>
                          <a:ea typeface="Meiryo UI" panose="020B0604030504040204" pitchFamily="50" charset="-128"/>
                        </a:rPr>
                        <a:t>産業創造館</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契約管財局</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1,447 </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06" name="正方形/長方形 105"/>
          <p:cNvSpPr/>
          <p:nvPr/>
        </p:nvSpPr>
        <p:spPr>
          <a:xfrm>
            <a:off x="3073240" y="1253570"/>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08" name="正方形/長方形 107"/>
          <p:cNvSpPr/>
          <p:nvPr/>
        </p:nvSpPr>
        <p:spPr>
          <a:xfrm>
            <a:off x="3105295" y="271169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09" name="表 108"/>
          <p:cNvGraphicFramePr>
            <a:graphicFrameLocks noGrp="1"/>
          </p:cNvGraphicFramePr>
          <p:nvPr>
            <p:extLst/>
          </p:nvPr>
        </p:nvGraphicFramePr>
        <p:xfrm>
          <a:off x="3297138" y="3045215"/>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ＯＣＡＴ</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現状：なんば市税事務所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1,228</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船場センタービル</a:t>
                      </a: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（現状：船場法人市税事務所）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1,716 </a:t>
                      </a: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graphicFrame>
        <p:nvGraphicFramePr>
          <p:cNvPr id="83" name="グラフ 45"/>
          <p:cNvGraphicFramePr>
            <a:graphicFrameLocks/>
          </p:cNvGraphicFramePr>
          <p:nvPr>
            <p:extLst/>
          </p:nvPr>
        </p:nvGraphicFramePr>
        <p:xfrm>
          <a:off x="73234" y="4638089"/>
          <a:ext cx="6156000" cy="208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平行四辺形 47"/>
          <p:cNvSpPr/>
          <p:nvPr/>
        </p:nvSpPr>
        <p:spPr>
          <a:xfrm>
            <a:off x="979240" y="3424692"/>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7" name="グラフ 46"/>
          <p:cNvGraphicFramePr/>
          <p:nvPr>
            <p:extLst/>
          </p:nvPr>
        </p:nvGraphicFramePr>
        <p:xfrm>
          <a:off x="489579" y="1428383"/>
          <a:ext cx="2182232" cy="2791112"/>
        </p:xfrm>
        <a:graphic>
          <a:graphicData uri="http://schemas.openxmlformats.org/drawingml/2006/chart">
            <c:chart xmlns:c="http://schemas.openxmlformats.org/drawingml/2006/chart" xmlns:r="http://schemas.openxmlformats.org/officeDocument/2006/relationships" r:id="rId4"/>
          </a:graphicData>
        </a:graphic>
      </p:graphicFrame>
      <p:sp>
        <p:nvSpPr>
          <p:cNvPr id="60" name="テキスト ボックス 59"/>
          <p:cNvSpPr txBox="1"/>
          <p:nvPr/>
        </p:nvSpPr>
        <p:spPr>
          <a:xfrm>
            <a:off x="413145" y="384547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4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r>
              <a:rPr lang="ja-JP" altLang="en-US" sz="1100" b="1" dirty="0">
                <a:solidFill>
                  <a:srgbClr val="000000"/>
                </a:solidFill>
                <a:latin typeface="ＭＳ Ｐゴシック" panose="020B0600070205080204" pitchFamily="50" charset="-128"/>
                <a:ea typeface="Meiryo UI" panose="020B0604030504040204" pitchFamily="50" charset="-128"/>
              </a:rPr>
              <a:t>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9" name="正方形/長方形 58"/>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第三区　イメージ</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pSp>
        <p:nvGrpSpPr>
          <p:cNvPr id="111" name="グループ化 110"/>
          <p:cNvGrpSpPr/>
          <p:nvPr/>
        </p:nvGrpSpPr>
        <p:grpSpPr>
          <a:xfrm>
            <a:off x="909872" y="972000"/>
            <a:ext cx="2131731" cy="510104"/>
            <a:chOff x="626729" y="1693262"/>
            <a:chExt cx="2131731" cy="510104"/>
          </a:xfrm>
        </p:grpSpPr>
        <p:sp>
          <p:nvSpPr>
            <p:cNvPr id="112" name="正方形/長方形 111"/>
            <p:cNvSpPr/>
            <p:nvPr/>
          </p:nvSpPr>
          <p:spPr>
            <a:xfrm>
              <a:off x="626729" y="1693262"/>
              <a:ext cx="2131731" cy="51010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a:solidFill>
                    <a:schemeClr val="tx1"/>
                  </a:solidFill>
                  <a:latin typeface="Meiryo UI" panose="020B0604030504040204" pitchFamily="50" charset="-128"/>
                  <a:ea typeface="Meiryo UI" panose="020B0604030504040204" pitchFamily="50" charset="-128"/>
                </a:rPr>
                <a:t>9,447</a:t>
              </a:r>
              <a:r>
                <a:rPr lang="en-US" altLang="ja-JP"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a:solidFill>
                    <a:schemeClr val="tx1"/>
                  </a:solidFill>
                  <a:latin typeface="Meiryo UI" panose="020B0604030504040204" pitchFamily="50" charset="-128"/>
                  <a:ea typeface="Meiryo UI" panose="020B0604030504040204" pitchFamily="50" charset="-128"/>
                </a:rPr>
                <a:t>7,979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1,468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1317826" y="1895052"/>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24" name="テキスト ボックス 80"/>
          <p:cNvSpPr txBox="1"/>
          <p:nvPr/>
        </p:nvSpPr>
        <p:spPr bwMode="auto">
          <a:xfrm>
            <a:off x="-79853" y="652535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28" name="角丸四角形吹き出し 127"/>
          <p:cNvSpPr/>
          <p:nvPr/>
        </p:nvSpPr>
        <p:spPr>
          <a:xfrm>
            <a:off x="1969380" y="1593748"/>
            <a:ext cx="1094495" cy="507589"/>
          </a:xfrm>
          <a:prstGeom prst="wedgeRoundRectCallout">
            <a:avLst>
              <a:gd name="adj1" fmla="val -84644"/>
              <a:gd name="adj2" fmla="val 65048"/>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23</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44</a:t>
            </a:r>
            <a:r>
              <a:rPr kumimoji="1" lang="ja-JP" altLang="en-US" sz="900" dirty="0" smtClean="0"/>
              <a:t>人</a:t>
            </a:r>
            <a:r>
              <a:rPr lang="ja-JP" altLang="en-US" sz="900" dirty="0" smtClean="0"/>
              <a:t>　</a:t>
            </a:r>
            <a:endParaRPr kumimoji="1" lang="ja-JP" altLang="en-US" sz="900" dirty="0"/>
          </a:p>
        </p:txBody>
      </p:sp>
      <p:sp>
        <p:nvSpPr>
          <p:cNvPr id="62" name="テキスト ボックス 1"/>
          <p:cNvSpPr txBox="1">
            <a:spLocks noChangeArrowheads="1"/>
          </p:cNvSpPr>
          <p:nvPr/>
        </p:nvSpPr>
        <p:spPr bwMode="auto">
          <a:xfrm>
            <a:off x="3105295"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5963696" y="651600"/>
            <a:ext cx="3788244" cy="513413"/>
            <a:chOff x="3104291" y="644748"/>
            <a:chExt cx="3788244" cy="513413"/>
          </a:xfrm>
        </p:grpSpPr>
        <p:sp>
          <p:nvSpPr>
            <p:cNvPr id="67" name="テキスト ボックス 1"/>
            <p:cNvSpPr txBox="1">
              <a:spLocks noChangeArrowheads="1"/>
            </p:cNvSpPr>
            <p:nvPr/>
          </p:nvSpPr>
          <p:spPr bwMode="auto">
            <a:xfrm>
              <a:off x="3104291" y="644748"/>
              <a:ext cx="1440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en-US" altLang="ja-JP" sz="1200" b="1" dirty="0" smtClean="0">
                  <a:latin typeface="Meiryo UI" panose="020B0604030504040204" pitchFamily="50" charset="-128"/>
                  <a:ea typeface="Meiryo UI" panose="020B0604030504040204" pitchFamily="50" charset="-128"/>
                </a:rPr>
                <a:t>ATC</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5" name="大かっこ 64"/>
            <p:cNvSpPr/>
            <p:nvPr/>
          </p:nvSpPr>
          <p:spPr>
            <a:xfrm>
              <a:off x="5556439" y="908531"/>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6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75"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１７</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93" name="グラフ 83"/>
          <p:cNvGraphicFramePr>
            <a:graphicFrameLocks/>
          </p:cNvGraphicFramePr>
          <p:nvPr>
            <p:extLst/>
          </p:nvPr>
        </p:nvGraphicFramePr>
        <p:xfrm>
          <a:off x="6406701" y="1268760"/>
          <a:ext cx="3120643" cy="2490838"/>
        </p:xfrm>
        <a:graphic>
          <a:graphicData uri="http://schemas.openxmlformats.org/drawingml/2006/chart">
            <c:chart xmlns:c="http://schemas.openxmlformats.org/drawingml/2006/chart" xmlns:r="http://schemas.openxmlformats.org/officeDocument/2006/relationships" r:id="rId5"/>
          </a:graphicData>
        </a:graphic>
      </p:graphicFrame>
      <p:sp>
        <p:nvSpPr>
          <p:cNvPr id="57" name="テキスト ボックス 56"/>
          <p:cNvSpPr txBox="1"/>
          <p:nvPr/>
        </p:nvSpPr>
        <p:spPr bwMode="auto">
          <a:xfrm>
            <a:off x="994244" y="2752583"/>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a:t>
            </a:r>
            <a:r>
              <a:rPr lang="en-US" altLang="ja-JP" sz="750" b="1" dirty="0">
                <a:latin typeface="Meiryo UI" panose="020B0604030504040204" pitchFamily="50" charset="-128"/>
                <a:ea typeface="Meiryo UI" panose="020B0604030504040204" pitchFamily="50" charset="-128"/>
              </a:rPr>
              <a:t>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bwMode="auto">
          <a:xfrm>
            <a:off x="1054287" y="1963196"/>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nvGrpSpPr>
          <p:cNvPr id="64" name="グループ化 63"/>
          <p:cNvGrpSpPr/>
          <p:nvPr/>
        </p:nvGrpSpPr>
        <p:grpSpPr>
          <a:xfrm>
            <a:off x="6300000" y="3826800"/>
            <a:ext cx="3204000" cy="1404000"/>
            <a:chOff x="6084000" y="3826800"/>
            <a:chExt cx="3672000" cy="1404000"/>
          </a:xfrm>
        </p:grpSpPr>
        <p:sp>
          <p:nvSpPr>
            <p:cNvPr id="77" name="正方形/長方形 76"/>
            <p:cNvSpPr/>
            <p:nvPr/>
          </p:nvSpPr>
          <p:spPr>
            <a:xfrm>
              <a:off x="6084000" y="3826800"/>
              <a:ext cx="3672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3,007</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1,292</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1,715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＋②＋③＋④）</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p>
          </p:txBody>
        </p:sp>
        <p:sp>
          <p:nvSpPr>
            <p:cNvPr id="86" name="大かっこ 85"/>
            <p:cNvSpPr/>
            <p:nvPr/>
          </p:nvSpPr>
          <p:spPr>
            <a:xfrm>
              <a:off x="6472064" y="4168601"/>
              <a:ext cx="2036836" cy="10424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7" name="テキスト ボックス 86"/>
          <p:cNvSpPr txBox="1"/>
          <p:nvPr/>
        </p:nvSpPr>
        <p:spPr bwMode="auto">
          <a:xfrm>
            <a:off x="7315132" y="1778040"/>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7315132" y="2534424"/>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62310" y="596080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2208652" y="596880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34420" y="601366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074992" y="592270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3943251" y="586864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8" name="テキスト ボックス 80"/>
          <p:cNvSpPr txBox="1"/>
          <p:nvPr/>
        </p:nvSpPr>
        <p:spPr bwMode="auto">
          <a:xfrm>
            <a:off x="4810503" y="579764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3075034" y="5134820"/>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0"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1"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0217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5,745㎡</a:t>
            </a:r>
            <a:endParaRPr lang="en-US" altLang="ja-JP"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1265537"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2131353"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3004974"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118" name="テキスト ボックス 80"/>
          <p:cNvSpPr txBox="1"/>
          <p:nvPr/>
        </p:nvSpPr>
        <p:spPr bwMode="auto">
          <a:xfrm>
            <a:off x="3866345"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119" name="テキスト ボックス 80"/>
          <p:cNvSpPr txBox="1"/>
          <p:nvPr/>
        </p:nvSpPr>
        <p:spPr bwMode="auto">
          <a:xfrm>
            <a:off x="473996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3780000" y="4176000"/>
            <a:ext cx="2086877" cy="59412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32,759㎡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18,276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・議会施設　　　　　　</a:t>
            </a:r>
            <a:r>
              <a:rPr lang="en-US" altLang="ja-JP" sz="900" dirty="0" smtClean="0">
                <a:solidFill>
                  <a:schemeClr val="tx1"/>
                </a:solidFill>
                <a:latin typeface="Meiryo UI" panose="020B0604030504040204" pitchFamily="50" charset="-128"/>
                <a:ea typeface="Meiryo UI" panose="020B0604030504040204" pitchFamily="50" charset="-128"/>
              </a:rPr>
              <a:t>805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en-US" altLang="ja-JP" sz="900" dirty="0" smtClean="0">
                <a:solidFill>
                  <a:schemeClr val="tx1"/>
                </a:solidFill>
                <a:latin typeface="Meiryo UI" panose="020B0604030504040204" pitchFamily="50" charset="-128"/>
                <a:ea typeface="Meiryo UI" panose="020B0604030504040204" pitchFamily="50" charset="-128"/>
              </a:rPr>
              <a:t>13,67</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0" name="大かっこ 129"/>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3" name="テキスト ボックス 62"/>
          <p:cNvSpPr txBox="1"/>
          <p:nvPr/>
        </p:nvSpPr>
        <p:spPr>
          <a:xfrm>
            <a:off x="6137947" y="3567688"/>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68" name="正方形/長方形 6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9" name="正方形/長方形 6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正方形/長方形 69"/>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 name="正方形/長方形 70"/>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87119388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1,205</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114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480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a:solidFill>
                  <a:prstClr val="black"/>
                </a:solidFill>
                <a:latin typeface="Meiryo UI" panose="020B0604030504040204" pitchFamily="50" charset="-128"/>
                <a:ea typeface="Meiryo UI" panose="020B0604030504040204" pitchFamily="50" charset="-128"/>
              </a:rPr>
              <a:t>・上記</a:t>
            </a:r>
            <a:r>
              <a:rPr lang="ja-JP" altLang="en-US" sz="1200" dirty="0" smtClean="0">
                <a:solidFill>
                  <a:prstClr val="black"/>
                </a:solidFill>
                <a:latin typeface="Meiryo UI" panose="020B0604030504040204" pitchFamily="50" charset="-128"/>
                <a:ea typeface="Meiryo UI" panose="020B0604030504040204" pitchFamily="50" charset="-128"/>
              </a:rPr>
              <a:t>の④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は</a:t>
            </a:r>
            <a:r>
              <a:rPr lang="ja-JP" altLang="en-US" sz="1200" dirty="0" smtClean="0">
                <a:solidFill>
                  <a:prstClr val="black"/>
                </a:solidFill>
                <a:latin typeface="Meiryo UI" panose="020B0604030504040204" pitchFamily="50" charset="-128"/>
                <a:ea typeface="Meiryo UI" panose="020B0604030504040204" pitchFamily="50" charset="-128"/>
              </a:rPr>
              <a:t>、中之島</a:t>
            </a:r>
            <a:r>
              <a:rPr lang="ja-JP" altLang="en-US" sz="1200" dirty="0">
                <a:solidFill>
                  <a:prstClr val="black"/>
                </a:solidFill>
                <a:latin typeface="Meiryo UI" panose="020B0604030504040204" pitchFamily="50" charset="-128"/>
                <a:ea typeface="Meiryo UI" panose="020B0604030504040204" pitchFamily="50" charset="-128"/>
              </a:rPr>
              <a:t>庁舎に</a:t>
            </a:r>
            <a:r>
              <a:rPr lang="ja-JP" altLang="en-US" sz="1200" dirty="0" smtClean="0">
                <a:solidFill>
                  <a:prstClr val="black"/>
                </a:solidFill>
                <a:latin typeface="Meiryo UI" panose="020B0604030504040204" pitchFamily="50" charset="-128"/>
                <a:ea typeface="Meiryo UI" panose="020B0604030504040204" pitchFamily="50" charset="-128"/>
              </a:rPr>
              <a:t>配置</a:t>
            </a:r>
            <a:endParaRPr lang="en-US" altLang="ja-JP" sz="1050" dirty="0" smtClean="0">
              <a:solidFill>
                <a:schemeClr val="tx1"/>
              </a:solidFill>
              <a:latin typeface="Meiryo UI" panose="020B0604030504040204" pitchFamily="50" charset="-128"/>
              <a:ea typeface="Meiryo UI" panose="020B0604030504040204" pitchFamily="50" charset="-128"/>
            </a:endParaRPr>
          </a:p>
          <a:p>
            <a:pPr>
              <a:spcBef>
                <a:spcPts val="600"/>
              </a:spcBef>
              <a:defRPr/>
            </a:pPr>
            <a:r>
              <a:rPr lang="ja-JP" altLang="en-US" sz="1200" dirty="0">
                <a:solidFill>
                  <a:schemeClr val="tx1"/>
                </a:solidFill>
                <a:latin typeface="Meiryo UI" panose="020B0604030504040204" pitchFamily="50" charset="-128"/>
                <a:ea typeface="Meiryo UI" panose="020B0604030504040204" pitchFamily="50" charset="-128"/>
              </a:rPr>
              <a:t>・議会施設は現天王寺区庁舎に</a:t>
            </a:r>
            <a:r>
              <a:rPr lang="ja-JP" altLang="en-US" sz="1200" dirty="0" smtClean="0">
                <a:solidFill>
                  <a:schemeClr val="tx1"/>
                </a:solidFill>
                <a:latin typeface="Meiryo UI" panose="020B0604030504040204" pitchFamily="50" charset="-128"/>
                <a:ea typeface="Meiryo UI" panose="020B0604030504040204" pitchFamily="50" charset="-128"/>
              </a:rPr>
              <a:t>設置</a:t>
            </a:r>
            <a:endParaRPr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5" name="グラフ 83"/>
          <p:cNvGraphicFramePr>
            <a:graphicFrameLocks/>
          </p:cNvGraphicFramePr>
          <p:nvPr>
            <p:extLst>
              <p:ext uri="{D42A27DB-BD31-4B8C-83A1-F6EECF244321}">
                <p14:modId xmlns:p14="http://schemas.microsoft.com/office/powerpoint/2010/main" val="3015451976"/>
              </p:ext>
            </p:extLst>
          </p:nvPr>
        </p:nvGraphicFramePr>
        <p:xfrm>
          <a:off x="4644771" y="836712"/>
          <a:ext cx="6774282" cy="3176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0" name="グラフ 49"/>
          <p:cNvGraphicFramePr>
            <a:graphicFrameLocks/>
          </p:cNvGraphicFramePr>
          <p:nvPr>
            <p:extLst/>
          </p:nvPr>
        </p:nvGraphicFramePr>
        <p:xfrm>
          <a:off x="466042" y="4464453"/>
          <a:ext cx="5139214" cy="2177216"/>
        </p:xfrm>
        <a:graphic>
          <a:graphicData uri="http://schemas.openxmlformats.org/drawingml/2006/chart">
            <c:chart xmlns:c="http://schemas.openxmlformats.org/drawingml/2006/chart" xmlns:r="http://schemas.openxmlformats.org/officeDocument/2006/relationships" r:id="rId4"/>
          </a:graphicData>
        </a:graphic>
      </p:graphicFrame>
      <p:sp>
        <p:nvSpPr>
          <p:cNvPr id="45" name="平行四辺形 44"/>
          <p:cNvSpPr/>
          <p:nvPr/>
        </p:nvSpPr>
        <p:spPr>
          <a:xfrm>
            <a:off x="765694" y="3426760"/>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6" name="グラフ 45"/>
          <p:cNvGraphicFramePr/>
          <p:nvPr>
            <p:extLst/>
          </p:nvPr>
        </p:nvGraphicFramePr>
        <p:xfrm>
          <a:off x="499132" y="1592250"/>
          <a:ext cx="2171801" cy="2705523"/>
        </p:xfrm>
        <a:graphic>
          <a:graphicData uri="http://schemas.openxmlformats.org/drawingml/2006/chart">
            <c:chart xmlns:c="http://schemas.openxmlformats.org/drawingml/2006/chart" xmlns:r="http://schemas.openxmlformats.org/officeDocument/2006/relationships" r:id="rId5"/>
          </a:graphicData>
        </a:graphic>
      </p:graphicFrame>
      <p:sp>
        <p:nvSpPr>
          <p:cNvPr id="41" name="テキスト ボックス 40"/>
          <p:cNvSpPr txBox="1"/>
          <p:nvPr/>
        </p:nvSpPr>
        <p:spPr>
          <a:xfrm>
            <a:off x="372507" y="5449186"/>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59184" y="3819362"/>
            <a:ext cx="1298073"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36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8,400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62570" y="1597047"/>
          <a:ext cx="2592000" cy="9288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096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096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1,362</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528</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71" name="正方形/長方形 70"/>
          <p:cNvSpPr/>
          <p:nvPr/>
        </p:nvSpPr>
        <p:spPr>
          <a:xfrm>
            <a:off x="3102265" y="1309841"/>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17333" y="2525847"/>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66063" y="2821975"/>
          <a:ext cx="2592000" cy="123912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現状：あべの市税事務所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994</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あべのﾒﾃﾞｨｯｸｽ（現状：保健所）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2,189</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あべのルシアス（現状：環境局）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2,637</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0829748"/>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あべのベルタ（現状：都市整備局）</a:t>
                      </a:r>
                    </a:p>
                  </a:txBody>
                  <a:tcPr marL="90000" marR="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690</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grpSp>
        <p:nvGrpSpPr>
          <p:cNvPr id="2" name="グループ化 1"/>
          <p:cNvGrpSpPr/>
          <p:nvPr/>
        </p:nvGrpSpPr>
        <p:grpSpPr>
          <a:xfrm>
            <a:off x="920552" y="972000"/>
            <a:ext cx="2131731" cy="508604"/>
            <a:chOff x="626729" y="1693263"/>
            <a:chExt cx="2131731" cy="406599"/>
          </a:xfrm>
        </p:grpSpPr>
        <p:sp>
          <p:nvSpPr>
            <p:cNvPr id="64" name="正方形/長方形 63"/>
            <p:cNvSpPr/>
            <p:nvPr/>
          </p:nvSpPr>
          <p:spPr>
            <a:xfrm>
              <a:off x="626729" y="1693263"/>
              <a:ext cx="2131731" cy="40659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4,432㎡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2,608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1,824</a:t>
              </a:r>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47713"/>
              <a:ext cx="1336096" cy="195951"/>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9" name="角丸四角形吹き出し 88"/>
          <p:cNvSpPr/>
          <p:nvPr/>
        </p:nvSpPr>
        <p:spPr>
          <a:xfrm>
            <a:off x="1996776" y="1593748"/>
            <a:ext cx="1094495" cy="507589"/>
          </a:xfrm>
          <a:prstGeom prst="wedgeRoundRectCallout">
            <a:avLst>
              <a:gd name="adj1" fmla="val -71988"/>
              <a:gd name="adj2" fmla="val 125633"/>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21</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41</a:t>
            </a:r>
            <a:r>
              <a:rPr kumimoji="1" lang="ja-JP" altLang="en-US" sz="900" dirty="0" smtClean="0"/>
              <a:t>人</a:t>
            </a:r>
            <a:r>
              <a:rPr lang="ja-JP" altLang="en-US" sz="900" dirty="0" smtClean="0"/>
              <a:t>　</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第四区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59" name="テキスト ボックス 1"/>
          <p:cNvSpPr txBox="1">
            <a:spLocks noChangeArrowheads="1"/>
          </p:cNvSpPr>
          <p:nvPr/>
        </p:nvSpPr>
        <p:spPr bwMode="auto">
          <a:xfrm>
            <a:off x="5968062" y="652900"/>
            <a:ext cx="1728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smtClean="0">
                <a:latin typeface="Meiryo UI" panose="020B0604030504040204" pitchFamily="50" charset="-128"/>
                <a:ea typeface="Meiryo UI" panose="020B0604030504040204" pitchFamily="50" charset="-128"/>
              </a:rPr>
              <a:t>④</a:t>
            </a:r>
            <a:r>
              <a:rPr lang="ja-JP" altLang="en-US" sz="1200" b="1" dirty="0">
                <a:latin typeface="Meiryo UI" panose="020B0604030504040204" pitchFamily="50" charset="-128"/>
                <a:ea typeface="Meiryo UI" panose="020B0604030504040204" pitchFamily="50" charset="-128"/>
              </a:rPr>
              <a:t>中之島</a:t>
            </a:r>
            <a:r>
              <a:rPr lang="ja-JP" altLang="en-US" sz="1200" b="1" dirty="0" smtClean="0">
                <a:latin typeface="Meiryo UI" panose="020B0604030504040204" pitchFamily="50" charset="-128"/>
                <a:ea typeface="Meiryo UI" panose="020B0604030504040204" pitchFamily="50" charset="-128"/>
              </a:rPr>
              <a:t>庁舎</a:t>
            </a:r>
            <a:r>
              <a:rPr lang="ja-JP" altLang="en-US" sz="1200" b="1" dirty="0">
                <a:latin typeface="Meiryo UI" panose="020B0604030504040204" pitchFamily="50" charset="-128"/>
                <a:ea typeface="Meiryo UI" panose="020B0604030504040204" pitchFamily="50" charset="-128"/>
              </a:rPr>
              <a:t>のイメージ</a:t>
            </a:r>
          </a:p>
        </p:txBody>
      </p:sp>
      <p:sp>
        <p:nvSpPr>
          <p:cNvPr id="60" name="テキスト ボックス 1"/>
          <p:cNvSpPr txBox="1">
            <a:spLocks noChangeArrowheads="1"/>
          </p:cNvSpPr>
          <p:nvPr/>
        </p:nvSpPr>
        <p:spPr bwMode="auto">
          <a:xfrm>
            <a:off x="311138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③他の保有庁舎等の状況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bwMode="auto">
          <a:xfrm>
            <a:off x="6829353" y="251433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70" name="テキスト ボックス 69"/>
          <p:cNvSpPr txBox="1"/>
          <p:nvPr/>
        </p:nvSpPr>
        <p:spPr bwMode="auto">
          <a:xfrm>
            <a:off x="7009900" y="175946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bwMode="auto">
          <a:xfrm>
            <a:off x="6829353" y="288669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bwMode="auto">
          <a:xfrm>
            <a:off x="6829353" y="2066936"/>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7009900" y="1608248"/>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6823003" y="3105023"/>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9,790㎡</a:t>
            </a:r>
            <a:endParaRPr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6300000" y="3826800"/>
            <a:ext cx="3204000" cy="1404000"/>
            <a:chOff x="6300000" y="3826800"/>
            <a:chExt cx="3204000" cy="1404000"/>
          </a:xfrm>
        </p:grpSpPr>
        <p:sp>
          <p:nvSpPr>
            <p:cNvPr id="68" name="正方形/長方形 67"/>
            <p:cNvSpPr/>
            <p:nvPr/>
          </p:nvSpPr>
          <p:spPr>
            <a:xfrm>
              <a:off x="6300000" y="38268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2,508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19</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1,205</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1,304</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9,790</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4" name="大かっこ 73"/>
            <p:cNvSpPr/>
            <p:nvPr/>
          </p:nvSpPr>
          <p:spPr>
            <a:xfrm>
              <a:off x="6630479" y="4162251"/>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1" name="テキスト ボックス 80"/>
          <p:cNvSpPr txBox="1"/>
          <p:nvPr/>
        </p:nvSpPr>
        <p:spPr bwMode="auto">
          <a:xfrm>
            <a:off x="849556" y="5923716"/>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820565" y="5789927"/>
            <a:ext cx="1251656"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2795456" y="5802627"/>
            <a:ext cx="1251707"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3770383" y="5667598"/>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988435" y="3159886"/>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bwMode="auto">
          <a:xfrm>
            <a:off x="981512" y="2385070"/>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95"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922933" y="6554853"/>
            <a:ext cx="809619"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1998973"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7,572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2972589"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3960128"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390011"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3780000" y="4176000"/>
            <a:ext cx="2086877" cy="594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25,992㎡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16,393</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665</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8,934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05" name="大かっこ 104"/>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4" name="テキスト ボックス 53"/>
          <p:cNvSpPr txBox="1"/>
          <p:nvPr/>
        </p:nvSpPr>
        <p:spPr>
          <a:xfrm>
            <a:off x="6366902" y="3567615"/>
            <a:ext cx="3050614" cy="261610"/>
          </a:xfrm>
          <a:prstGeom prst="rect">
            <a:avLst/>
          </a:prstGeom>
          <a:noFill/>
        </p:spPr>
        <p:txBody>
          <a:bodyPr wrap="square">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不足執務室面積分を中之島庁舎に配置</a:t>
            </a:r>
            <a:endParaRPr lang="ja-JP" altLang="en-US" sz="1100" b="1" u="sng" spc="200" dirty="0">
              <a:latin typeface="Meiryo UI" panose="020B0604030504040204" pitchFamily="50" charset="-128"/>
              <a:ea typeface="Meiryo UI" panose="020B0604030504040204" pitchFamily="50" charset="-128"/>
            </a:endParaRPr>
          </a:p>
        </p:txBody>
      </p:sp>
      <p:sp>
        <p:nvSpPr>
          <p:cNvPr id="61" name="正方形/長方形 60"/>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正方形/長方形 74"/>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5" name="正方形/長方形 54"/>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１８</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319987826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9"/>
          <p:cNvSpPr>
            <a:spLocks noChangeArrowheads="1"/>
          </p:cNvSpPr>
          <p:nvPr/>
        </p:nvSpPr>
        <p:spPr bwMode="auto">
          <a:xfrm>
            <a:off x="56456" y="620688"/>
            <a:ext cx="9597658" cy="612068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Bef>
                <a:spcPts val="60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b="1"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ＭＳ Ｐゴシック" charset="-128"/>
                <a:ea typeface="Meiryo UI"/>
                <a:cs typeface="Meiryo UI"/>
              </a:rPr>
              <a:t>試算</a:t>
            </a:r>
            <a:r>
              <a:rPr lang="ja-JP" altLang="en-US" sz="2000" b="1" dirty="0">
                <a:solidFill>
                  <a:srgbClr val="000000"/>
                </a:solidFill>
                <a:latin typeface="ＭＳ Ｐゴシック" charset="-128"/>
                <a:ea typeface="Meiryo UI"/>
                <a:cs typeface="Meiryo UI"/>
              </a:rPr>
              <a:t>結果</a:t>
            </a:r>
            <a:r>
              <a:rPr lang="ja-JP" altLang="en-US" sz="2000" b="1" dirty="0" smtClean="0">
                <a:solidFill>
                  <a:srgbClr val="000000"/>
                </a:solidFill>
                <a:latin typeface="ＭＳ Ｐゴシック" charset="-128"/>
                <a:ea typeface="Meiryo UI"/>
                <a:cs typeface="Meiryo UI"/>
              </a:rPr>
              <a:t>一覧</a:t>
            </a:r>
            <a:endParaRPr lang="ja-JP" altLang="en-US" sz="2000" b="1" dirty="0">
              <a:solidFill>
                <a:srgbClr val="000000"/>
              </a:solidFill>
              <a:latin typeface="ＭＳ Ｐゴシック" charset="-128"/>
              <a:ea typeface="Meiryo UI"/>
              <a:cs typeface="Meiryo UI"/>
            </a:endParaRP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１９</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1" name="Text Box 95"/>
          <p:cNvSpPr txBox="1">
            <a:spLocks noChangeArrowheads="1"/>
          </p:cNvSpPr>
          <p:nvPr/>
        </p:nvSpPr>
        <p:spPr bwMode="auto">
          <a:xfrm>
            <a:off x="8292345" y="757819"/>
            <a:ext cx="14735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2" name="Text Box 95"/>
          <p:cNvSpPr txBox="1">
            <a:spLocks noChangeArrowheads="1"/>
          </p:cNvSpPr>
          <p:nvPr/>
        </p:nvSpPr>
        <p:spPr bwMode="auto">
          <a:xfrm>
            <a:off x="219179" y="4147964"/>
            <a:ext cx="1152000" cy="3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500" b="1" dirty="0">
                <a:latin typeface="ＭＳ 明朝" panose="02020609040205080304" pitchFamily="17" charset="-128"/>
                <a:ea typeface="ＭＳ 明朝" panose="02020609040205080304" pitchFamily="17" charset="-128"/>
                <a:cs typeface="Meiryo UI" panose="020B0604030504040204" pitchFamily="50" charset="-128"/>
              </a:rPr>
              <a:t>削減額</a:t>
            </a: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3" name="Text Box 95"/>
          <p:cNvSpPr txBox="1">
            <a:spLocks noChangeArrowheads="1"/>
          </p:cNvSpPr>
          <p:nvPr/>
        </p:nvSpPr>
        <p:spPr bwMode="auto">
          <a:xfrm>
            <a:off x="1457427" y="4146110"/>
            <a:ext cx="1208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92</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5" name="Text Box 95"/>
          <p:cNvSpPr txBox="1">
            <a:spLocks noChangeArrowheads="1"/>
          </p:cNvSpPr>
          <p:nvPr/>
        </p:nvSpPr>
        <p:spPr bwMode="auto">
          <a:xfrm>
            <a:off x="2557703" y="4146110"/>
            <a:ext cx="1182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7</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6" name="Text Box 95"/>
          <p:cNvSpPr txBox="1">
            <a:spLocks noChangeArrowheads="1"/>
          </p:cNvSpPr>
          <p:nvPr/>
        </p:nvSpPr>
        <p:spPr bwMode="auto">
          <a:xfrm>
            <a:off x="3930579" y="4141470"/>
            <a:ext cx="12278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14</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7" name="Text Box 95"/>
          <p:cNvSpPr txBox="1">
            <a:spLocks noChangeArrowheads="1"/>
          </p:cNvSpPr>
          <p:nvPr/>
        </p:nvSpPr>
        <p:spPr bwMode="auto">
          <a:xfrm>
            <a:off x="5077260" y="4141470"/>
            <a:ext cx="12239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7</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1221143981"/>
              </p:ext>
            </p:extLst>
          </p:nvPr>
        </p:nvGraphicFramePr>
        <p:xfrm>
          <a:off x="345154" y="5097884"/>
          <a:ext cx="3384000" cy="1368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3131468690"/>
                    </a:ext>
                  </a:extLst>
                </a:gridCol>
                <a:gridCol w="1116000">
                  <a:extLst>
                    <a:ext uri="{9D8B030D-6E8A-4147-A177-3AD203B41FA5}">
                      <a16:colId xmlns:a16="http://schemas.microsoft.com/office/drawing/2014/main" val="2668126211"/>
                    </a:ext>
                  </a:extLst>
                </a:gridCol>
                <a:gridCol w="1116000">
                  <a:extLst>
                    <a:ext uri="{9D8B030D-6E8A-4147-A177-3AD203B41FA5}">
                      <a16:colId xmlns:a16="http://schemas.microsoft.com/office/drawing/2014/main" val="2684338194"/>
                    </a:ext>
                  </a:extLst>
                </a:gridCol>
              </a:tblGrid>
              <a:tr h="324000">
                <a:tc rowSpan="2">
                  <a:txBody>
                    <a:bodyPr/>
                    <a:lstStyle/>
                    <a:p>
                      <a:pPr algn="ct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項　目</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algn="ctr" defTabSz="914400" rtl="0" eaLnBrk="1" latinLnBrk="0" hangingPunct="1">
                        <a:lnSpc>
                          <a:spcPts val="1300"/>
                        </a:lnSpc>
                        <a:spcBef>
                          <a:spcPts val="0"/>
                        </a:spcBef>
                        <a:spcAft>
                          <a:spcPts val="0"/>
                        </a:spcAft>
                      </a:pP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再試算</a:t>
                      </a:r>
                      <a:r>
                        <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rPr>
                        <a:t>Ⅰ(</a:t>
                      </a: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建設案</a:t>
                      </a:r>
                      <a:r>
                        <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からの追加削減額</a:t>
                      </a:r>
                      <a:endPar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endParaRPr>
                    </a:p>
                  </a:txBody>
                  <a:tcPr marL="90170" marR="9017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0503009"/>
                  </a:ext>
                </a:extLst>
              </a:tr>
              <a:tr h="396000">
                <a:tc vMerge="1">
                  <a:txBody>
                    <a:bodyPr/>
                    <a:lstStyle/>
                    <a:p>
                      <a:endParaRPr kumimoji="1" lang="ja-JP" altLang="en-US"/>
                    </a:p>
                  </a:txBody>
                  <a:tcPr/>
                </a:tc>
                <a:tc>
                  <a:txBody>
                    <a:bodyPr/>
                    <a:lstStyle/>
                    <a:p>
                      <a:pPr marL="0" algn="ctr" defTabSz="914400" rtl="0" eaLnBrk="1" latinLnBrk="0" hangingPunct="1">
                        <a:lnSpc>
                          <a:spcPts val="1300"/>
                        </a:lnSpc>
                        <a:spcBef>
                          <a:spcPts val="0"/>
                        </a:spcBef>
                        <a:spcAft>
                          <a:spcPts val="0"/>
                        </a:spcAft>
                      </a:pP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ｲﾆｼｬﾙ</a:t>
                      </a:r>
                      <a:endPar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lnSpc>
                          <a:spcPts val="1300"/>
                        </a:lnSpc>
                        <a:spcBef>
                          <a:spcPts val="0"/>
                        </a:spcBef>
                        <a:spcAft>
                          <a:spcPts val="0"/>
                        </a:spcAft>
                      </a:pP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(269</a:t>
                      </a: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億円から</a:t>
                      </a: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a:t>
                      </a:r>
                      <a:endParaRPr kumimoji="1" lang="ja-JP" sz="1100" b="1" kern="1200" spc="-10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lnSpc>
                          <a:spcPts val="1300"/>
                        </a:lnSpc>
                        <a:spcBef>
                          <a:spcPts val="0"/>
                        </a:spcBef>
                        <a:spcAft>
                          <a:spcPts val="0"/>
                        </a:spcAft>
                      </a:pP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ﾗﾝﾆﾝｸﾞ</a:t>
                      </a:r>
                      <a:endPar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lnSpc>
                          <a:spcPts val="1300"/>
                        </a:lnSpc>
                        <a:spcBef>
                          <a:spcPts val="0"/>
                        </a:spcBef>
                        <a:spcAft>
                          <a:spcPts val="0"/>
                        </a:spcAft>
                      </a:pP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(1</a:t>
                      </a: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億円から</a:t>
                      </a: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a:t>
                      </a:r>
                      <a:endParaRPr kumimoji="1" lang="ja-JP" sz="1100" b="1" kern="1200" spc="-10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38782918"/>
                  </a:ext>
                </a:extLst>
              </a:tr>
              <a:tr h="324000">
                <a:tc>
                  <a:txBody>
                    <a:bodyPr/>
                    <a:lstStyle/>
                    <a:p>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市保有地の活用</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1300"/>
                        </a:lnSpc>
                        <a:spcBef>
                          <a:spcPts val="0"/>
                        </a:spcBef>
                        <a:spcAft>
                          <a:spcPts val="0"/>
                        </a:spcAft>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b="0" dirty="0" smtClean="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rPr>
                        <a:t>▲</a:t>
                      </a:r>
                      <a:r>
                        <a:rPr lang="en-US" altLang="ja-JP" sz="1200" b="0" dirty="0" smtClean="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rPr>
                        <a:t>46)</a:t>
                      </a:r>
                      <a:endParaRPr lang="ja-JP" sz="1200" b="0" kern="100" dirty="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endParaRPr>
                    </a:p>
                  </a:txBody>
                  <a:tcPr marL="90170" marR="90170"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5770204"/>
                  </a:ext>
                </a:extLst>
              </a:tr>
              <a:tr h="324000">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PFI</a:t>
                      </a:r>
                      <a:r>
                        <a:rPr kumimoji="1" lang="ja-JP" altLang="en-US" sz="1200" b="1" dirty="0" smtClean="0">
                          <a:solidFill>
                            <a:schemeClr val="tx1"/>
                          </a:solidFill>
                          <a:latin typeface="Meiryo UI" panose="020B0604030504040204" pitchFamily="50" charset="-128"/>
                          <a:ea typeface="Meiryo UI" panose="020B0604030504040204" pitchFamily="50" charset="-128"/>
                        </a:rPr>
                        <a:t>の実施</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1300"/>
                        </a:lnSpc>
                        <a:spcAft>
                          <a:spcPts val="0"/>
                        </a:spcAft>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15)</a:t>
                      </a: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baseline="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(0)</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5946655"/>
                  </a:ext>
                </a:extLst>
              </a:tr>
            </a:tbl>
          </a:graphicData>
        </a:graphic>
      </p:graphicFrame>
      <p:sp>
        <p:nvSpPr>
          <p:cNvPr id="41" name="Text Box 95"/>
          <p:cNvSpPr txBox="1">
            <a:spLocks noChangeArrowheads="1"/>
          </p:cNvSpPr>
          <p:nvPr/>
        </p:nvSpPr>
        <p:spPr bwMode="auto">
          <a:xfrm>
            <a:off x="7084771" y="4139463"/>
            <a:ext cx="1208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smtClean="0">
                <a:latin typeface="ＭＳ 明朝" panose="02020609040205080304" pitchFamily="17" charset="-128"/>
                <a:ea typeface="ＭＳ 明朝" panose="02020609040205080304" pitchFamily="17" charset="-128"/>
                <a:cs typeface="Meiryo UI" panose="020B0604030504040204" pitchFamily="50" charset="-128"/>
              </a:rPr>
              <a:t>314</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2" name="Text Box 95"/>
          <p:cNvSpPr txBox="1">
            <a:spLocks noChangeArrowheads="1"/>
          </p:cNvSpPr>
          <p:nvPr/>
        </p:nvSpPr>
        <p:spPr bwMode="auto">
          <a:xfrm>
            <a:off x="8163322" y="4139463"/>
            <a:ext cx="12917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11</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3" name="Text Box 95"/>
          <p:cNvSpPr txBox="1">
            <a:spLocks noChangeArrowheads="1"/>
          </p:cNvSpPr>
          <p:nvPr/>
        </p:nvSpPr>
        <p:spPr bwMode="auto">
          <a:xfrm>
            <a:off x="7075055" y="4831720"/>
            <a:ext cx="12278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smtClean="0">
                <a:latin typeface="ＭＳ 明朝" panose="02020609040205080304" pitchFamily="17" charset="-128"/>
                <a:ea typeface="ＭＳ 明朝" panose="02020609040205080304" pitchFamily="17" charset="-128"/>
                <a:cs typeface="Meiryo UI" panose="020B0604030504040204" pitchFamily="50" charset="-128"/>
              </a:rPr>
              <a:t>62</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4" name="Text Box 95"/>
          <p:cNvSpPr txBox="1">
            <a:spLocks noChangeArrowheads="1"/>
          </p:cNvSpPr>
          <p:nvPr/>
        </p:nvSpPr>
        <p:spPr bwMode="auto">
          <a:xfrm>
            <a:off x="8139525" y="4831720"/>
            <a:ext cx="13393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18</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1" name="Text Box 95"/>
          <p:cNvSpPr txBox="1">
            <a:spLocks noChangeArrowheads="1"/>
          </p:cNvSpPr>
          <p:nvPr/>
        </p:nvSpPr>
        <p:spPr bwMode="auto">
          <a:xfrm>
            <a:off x="241285" y="4714782"/>
            <a:ext cx="3697255" cy="38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◆庁舎を建設する場合は</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、建設地を確定する段階において</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pc="-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spcBef>
                <a:spcPct val="50000"/>
              </a:spcBef>
              <a:buFontTx/>
              <a:buNone/>
            </a:pP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 下記</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の検討を行うことに</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より更</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なる削減につながることも考えられる</a:t>
            </a:r>
          </a:p>
        </p:txBody>
      </p:sp>
      <p:sp>
        <p:nvSpPr>
          <p:cNvPr id="2" name="角丸四角形 1"/>
          <p:cNvSpPr/>
          <p:nvPr/>
        </p:nvSpPr>
        <p:spPr>
          <a:xfrm>
            <a:off x="1490339" y="2875835"/>
            <a:ext cx="2232000" cy="468000"/>
          </a:xfrm>
          <a:prstGeom prst="roundRect">
            <a:avLst>
              <a:gd name="adj" fmla="val 1124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（建設案）</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95"/>
          <p:cNvSpPr txBox="1">
            <a:spLocks noChangeArrowheads="1"/>
          </p:cNvSpPr>
          <p:nvPr/>
        </p:nvSpPr>
        <p:spPr bwMode="auto">
          <a:xfrm>
            <a:off x="6490964" y="4149716"/>
            <a:ext cx="972000" cy="40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建設案</a:t>
            </a:r>
            <a:endParaRPr lang="en-US" altLang="ja-JP" sz="1200" b="1" dirty="0" smtClean="0">
              <a:latin typeface="ＭＳ 明朝" panose="02020609040205080304" pitchFamily="17" charset="-128"/>
              <a:ea typeface="ＭＳ 明朝" panose="02020609040205080304" pitchFamily="17" charset="-128"/>
              <a:cs typeface="Meiryo UI" panose="020B0604030504040204" pitchFamily="50" charset="-128"/>
            </a:endParaRPr>
          </a:p>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との比較</a:t>
            </a:r>
            <a:endParaRPr lang="ja-JP" altLang="en-US" sz="12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8" name="Text Box 95"/>
          <p:cNvSpPr txBox="1">
            <a:spLocks noChangeArrowheads="1"/>
          </p:cNvSpPr>
          <p:nvPr/>
        </p:nvSpPr>
        <p:spPr bwMode="auto">
          <a:xfrm>
            <a:off x="6490964" y="4790762"/>
            <a:ext cx="972000" cy="40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賃借案</a:t>
            </a:r>
            <a:endParaRPr lang="en-US" altLang="ja-JP" sz="1200" b="1" dirty="0" smtClean="0">
              <a:latin typeface="ＭＳ 明朝" panose="02020609040205080304" pitchFamily="17" charset="-128"/>
              <a:ea typeface="ＭＳ 明朝" panose="02020609040205080304" pitchFamily="17" charset="-128"/>
              <a:cs typeface="Meiryo UI" panose="020B0604030504040204" pitchFamily="50" charset="-128"/>
            </a:endParaRPr>
          </a:p>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との比較</a:t>
            </a:r>
            <a:endParaRPr lang="ja-JP" altLang="en-US" sz="1200" b="1" dirty="0">
              <a:latin typeface="ＭＳ 明朝" panose="02020609040205080304" pitchFamily="17" charset="-128"/>
              <a:ea typeface="ＭＳ 明朝" panose="02020609040205080304" pitchFamily="17"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1421148691"/>
              </p:ext>
            </p:extLst>
          </p:nvPr>
        </p:nvGraphicFramePr>
        <p:xfrm>
          <a:off x="1490339" y="3418071"/>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269</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1</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116412550"/>
              </p:ext>
            </p:extLst>
          </p:nvPr>
        </p:nvGraphicFramePr>
        <p:xfrm>
          <a:off x="4017730" y="3411358"/>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a:t>
                      </a: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8</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49" name="表 48"/>
          <p:cNvGraphicFramePr>
            <a:graphicFrameLocks noGrp="1"/>
          </p:cNvGraphicFramePr>
          <p:nvPr>
            <p:extLst/>
          </p:nvPr>
        </p:nvGraphicFramePr>
        <p:xfrm>
          <a:off x="7124919" y="3405008"/>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47</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3070074767"/>
              </p:ext>
            </p:extLst>
          </p:nvPr>
        </p:nvGraphicFramePr>
        <p:xfrm>
          <a:off x="1490339" y="1209895"/>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396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361</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eiryo UI" panose="020B0604030504040204" pitchFamily="50" charset="-128"/>
                          <a:ea typeface="Meiryo UI" panose="020B0604030504040204" pitchFamily="50" charset="-128"/>
                        </a:rPr>
                        <a:t>８</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54" name="表 53"/>
          <p:cNvGraphicFramePr>
            <a:graphicFrameLocks noGrp="1"/>
          </p:cNvGraphicFramePr>
          <p:nvPr>
            <p:extLst>
              <p:ext uri="{D42A27DB-BD31-4B8C-83A1-F6EECF244321}">
                <p14:modId xmlns:p14="http://schemas.microsoft.com/office/powerpoint/2010/main" val="700207425"/>
              </p:ext>
            </p:extLst>
          </p:nvPr>
        </p:nvGraphicFramePr>
        <p:xfrm>
          <a:off x="4017730" y="1203182"/>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396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109</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15</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55" name="角丸四角形 54"/>
          <p:cNvSpPr/>
          <p:nvPr/>
        </p:nvSpPr>
        <p:spPr>
          <a:xfrm>
            <a:off x="1490339" y="853265"/>
            <a:ext cx="2232000" cy="2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p>
        </p:txBody>
      </p:sp>
      <p:sp>
        <p:nvSpPr>
          <p:cNvPr id="56" name="Text Box 95"/>
          <p:cNvSpPr txBox="1">
            <a:spLocks noChangeArrowheads="1"/>
          </p:cNvSpPr>
          <p:nvPr/>
        </p:nvSpPr>
        <p:spPr bwMode="auto">
          <a:xfrm>
            <a:off x="219179" y="3573016"/>
            <a:ext cx="1152000" cy="3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再試算</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8" name="Text Box 95"/>
          <p:cNvSpPr txBox="1">
            <a:spLocks noChangeArrowheads="1"/>
          </p:cNvSpPr>
          <p:nvPr/>
        </p:nvSpPr>
        <p:spPr bwMode="auto">
          <a:xfrm>
            <a:off x="219179" y="1353831"/>
            <a:ext cx="11520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削減前</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9" name="二等辺三角形 58"/>
          <p:cNvSpPr/>
          <p:nvPr/>
        </p:nvSpPr>
        <p:spPr>
          <a:xfrm rot="10800000">
            <a:off x="1486048" y="2233322"/>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二等辺三角形 59"/>
          <p:cNvSpPr/>
          <p:nvPr/>
        </p:nvSpPr>
        <p:spPr>
          <a:xfrm rot="10800000">
            <a:off x="4012252" y="2220259"/>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二等辺三角形 60"/>
          <p:cNvSpPr/>
          <p:nvPr/>
        </p:nvSpPr>
        <p:spPr>
          <a:xfrm rot="10800000">
            <a:off x="7176345" y="2220259"/>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2131417" y="2142181"/>
            <a:ext cx="3075702"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1600" b="1" dirty="0" smtClean="0">
                <a:solidFill>
                  <a:srgbClr val="000000"/>
                </a:solidFill>
                <a:latin typeface="ＭＳ Ｐゴシック" charset="-128"/>
                <a:ea typeface="Meiryo UI"/>
                <a:cs typeface="Meiryo UI"/>
              </a:rPr>
              <a:t>削減要素ａ～ｃを適用</a:t>
            </a:r>
            <a:endParaRPr lang="en-US" altLang="ja-JP" sz="1600" b="1" dirty="0" smtClean="0">
              <a:solidFill>
                <a:srgbClr val="000000"/>
              </a:solidFill>
              <a:latin typeface="ＭＳ Ｐゴシック" charset="-128"/>
              <a:ea typeface="Meiryo UI"/>
              <a:cs typeface="Meiryo UI"/>
            </a:endParaRPr>
          </a:p>
          <a:p>
            <a:pPr algn="ctr" eaLnBrk="1" hangingPunct="1">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（庁舎・執務室活用の再検討</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693326" y="2070173"/>
            <a:ext cx="3075702" cy="599235"/>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1600" b="1" dirty="0" smtClean="0">
                <a:solidFill>
                  <a:srgbClr val="000000"/>
                </a:solidFill>
                <a:latin typeface="ＭＳ Ｐゴシック" charset="-128"/>
                <a:ea typeface="Meiryo UI"/>
                <a:cs typeface="Meiryo UI"/>
              </a:rPr>
              <a:t>削減要素ａ・ｂ・</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d</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・ｅ</a:t>
            </a:r>
            <a:r>
              <a:rPr lang="ja-JP" altLang="en-US" sz="1600" b="1" dirty="0" smtClean="0">
                <a:solidFill>
                  <a:srgbClr val="000000"/>
                </a:solidFill>
                <a:latin typeface="ＭＳ Ｐゴシック" charset="-128"/>
                <a:ea typeface="Meiryo UI"/>
                <a:cs typeface="Meiryo UI"/>
              </a:rPr>
              <a:t>を適用</a:t>
            </a:r>
            <a:endParaRPr lang="en-US" altLang="ja-JP" sz="1600" b="1" dirty="0" smtClean="0">
              <a:solidFill>
                <a:srgbClr val="000000"/>
              </a:solidFill>
              <a:latin typeface="ＭＳ Ｐゴシック" charset="-128"/>
              <a:ea typeface="Meiryo UI"/>
              <a:cs typeface="Meiryo UI"/>
            </a:endParaRPr>
          </a:p>
          <a:p>
            <a:pPr algn="ctr" eaLnBrk="1" hangingPunct="1">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（中之島庁舎のフル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活用等）</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4017730" y="846552"/>
            <a:ext cx="2232000" cy="2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賃借</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4017730" y="2869122"/>
            <a:ext cx="2232000" cy="468000"/>
          </a:xfrm>
          <a:prstGeom prst="roundRect">
            <a:avLst>
              <a:gd name="adj" fmla="val 10561"/>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（賃借案）</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角丸四角形 49"/>
          <p:cNvSpPr/>
          <p:nvPr/>
        </p:nvSpPr>
        <p:spPr>
          <a:xfrm>
            <a:off x="7124919" y="2862772"/>
            <a:ext cx="2232000" cy="468000"/>
          </a:xfrm>
          <a:prstGeom prst="roundRect">
            <a:avLst>
              <a:gd name="adj" fmla="val 852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p>
          <a:p>
            <a:pPr algn="ctr">
              <a:lnSpc>
                <a:spcPts val="170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（建設も賃借も不要）</a:t>
            </a:r>
          </a:p>
        </p:txBody>
      </p:sp>
    </p:spTree>
    <p:extLst>
      <p:ext uri="{BB962C8B-B14F-4D97-AF65-F5344CB8AC3E}">
        <p14:creationId xmlns:p14="http://schemas.microsoft.com/office/powerpoint/2010/main" val="199165302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68313" y="404664"/>
            <a:ext cx="8915400" cy="657225"/>
          </a:xfrm>
        </p:spPr>
        <p:txBody>
          <a:bodyPr/>
          <a:lstStyle/>
          <a:p>
            <a:pPr eaLnBrk="1" hangingPunct="1"/>
            <a:r>
              <a:rPr lang="ja-JP" altLang="en-US" sz="3200" dirty="0" smtClean="0"/>
              <a:t>目　　次</a:t>
            </a:r>
          </a:p>
        </p:txBody>
      </p:sp>
      <p:sp>
        <p:nvSpPr>
          <p:cNvPr id="7" name="正方形/長方形 6"/>
          <p:cNvSpPr/>
          <p:nvPr/>
        </p:nvSpPr>
        <p:spPr>
          <a:xfrm>
            <a:off x="728663" y="1073708"/>
            <a:ext cx="8394700" cy="331236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180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コスト再試算の前提</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smtClean="0">
                <a:solidFill>
                  <a:schemeClr val="tx1"/>
                </a:solidFill>
                <a:latin typeface="Meiryo UI" pitchFamily="50" charset="-128"/>
                <a:ea typeface="Meiryo UI" pitchFamily="50" charset="-128"/>
                <a:cs typeface="Meiryo UI" pitchFamily="50" charset="-128"/>
              </a:rPr>
              <a:t>再試算</a:t>
            </a:r>
            <a:r>
              <a:rPr lang="en-US" altLang="ja-JP" sz="2000" dirty="0" smtClean="0">
                <a:solidFill>
                  <a:prstClr val="black"/>
                </a:solidFill>
                <a:latin typeface="Meiryo UI" pitchFamily="50" charset="-128"/>
                <a:ea typeface="Meiryo UI" pitchFamily="50" charset="-128"/>
                <a:cs typeface="Meiryo UI" pitchFamily="50" charset="-128"/>
              </a:rPr>
              <a:t>Ⅰ</a:t>
            </a:r>
            <a:r>
              <a:rPr lang="ja-JP" altLang="en-US" sz="2000" dirty="0" smtClean="0">
                <a:solidFill>
                  <a:prstClr val="black"/>
                </a:solidFill>
                <a:latin typeface="Meiryo UI" pitchFamily="50" charset="-128"/>
                <a:ea typeface="Meiryo UI" pitchFamily="50" charset="-128"/>
                <a:cs typeface="Meiryo UI" pitchFamily="50" charset="-128"/>
              </a:rPr>
              <a:t>（庁舎・執務室活用の再検討）</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Ⅰ】</a:t>
            </a: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smtClean="0">
                <a:solidFill>
                  <a:schemeClr val="tx1"/>
                </a:solidFill>
                <a:latin typeface="Meiryo UI" pitchFamily="50" charset="-128"/>
                <a:ea typeface="Meiryo UI" pitchFamily="50" charset="-128"/>
                <a:cs typeface="Meiryo UI" pitchFamily="50" charset="-128"/>
              </a:rPr>
              <a:t>再試算</a:t>
            </a:r>
            <a:r>
              <a:rPr lang="en-US" altLang="ja-JP" sz="2000" dirty="0" smtClean="0">
                <a:solidFill>
                  <a:prstClr val="black"/>
                </a:solidFill>
                <a:latin typeface="Meiryo UI" pitchFamily="50" charset="-128"/>
                <a:ea typeface="Meiryo UI" pitchFamily="50" charset="-128"/>
                <a:cs typeface="Meiryo UI" pitchFamily="50" charset="-128"/>
              </a:rPr>
              <a:t>Ⅱ</a:t>
            </a:r>
            <a:r>
              <a:rPr lang="ja-JP" altLang="en-US" sz="2000" dirty="0" smtClean="0">
                <a:solidFill>
                  <a:prstClr val="black"/>
                </a:solidFill>
                <a:latin typeface="Meiryo UI" pitchFamily="50" charset="-128"/>
                <a:ea typeface="Meiryo UI" pitchFamily="50" charset="-128"/>
                <a:cs typeface="Meiryo UI" pitchFamily="50" charset="-128"/>
              </a:rPr>
              <a:t>（中之島庁舎のフル活用）</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Ⅱ】</a:t>
            </a:r>
          </a:p>
          <a:p>
            <a:pPr eaLnBrk="1" fontAlgn="auto" hangingPunct="1">
              <a:spcBef>
                <a:spcPts val="0"/>
              </a:spcBef>
              <a:spcAft>
                <a:spcPts val="1800"/>
              </a:spcAft>
              <a:defRPr/>
            </a:pPr>
            <a:r>
              <a:rPr lang="ja-JP" altLang="en-US" sz="2000" dirty="0" smtClean="0">
                <a:solidFill>
                  <a:prstClr val="black"/>
                </a:solidFill>
                <a:latin typeface="Meiryo UI" pitchFamily="50" charset="-128"/>
                <a:ea typeface="Meiryo UI" pitchFamily="50" charset="-128"/>
                <a:cs typeface="Meiryo UI" pitchFamily="50" charset="-128"/>
              </a:rPr>
              <a:t> ４　</a:t>
            </a:r>
            <a:r>
              <a:rPr lang="ja-JP" altLang="en-US" sz="2000" dirty="0">
                <a:solidFill>
                  <a:schemeClr val="tx1"/>
                </a:solidFill>
                <a:latin typeface="Meiryo UI" pitchFamily="50" charset="-128"/>
                <a:ea typeface="Meiryo UI" pitchFamily="50" charset="-128"/>
                <a:cs typeface="Meiryo UI" pitchFamily="50" charset="-128"/>
              </a:rPr>
              <a:t>再</a:t>
            </a:r>
            <a:r>
              <a:rPr lang="ja-JP" altLang="en-US" sz="2000" dirty="0" smtClean="0">
                <a:solidFill>
                  <a:schemeClr val="tx1"/>
                </a:solidFill>
                <a:latin typeface="Meiryo UI" pitchFamily="50" charset="-128"/>
                <a:ea typeface="Meiryo UI" pitchFamily="50" charset="-128"/>
                <a:cs typeface="Meiryo UI" pitchFamily="50" charset="-128"/>
              </a:rPr>
              <a:t>試</a:t>
            </a:r>
            <a:r>
              <a:rPr lang="ja-JP" altLang="en-US" sz="2000" dirty="0" smtClean="0">
                <a:solidFill>
                  <a:prstClr val="black"/>
                </a:solidFill>
                <a:latin typeface="Meiryo UI" pitchFamily="50" charset="-128"/>
                <a:ea typeface="Meiryo UI" pitchFamily="50" charset="-128"/>
                <a:cs typeface="Meiryo UI" pitchFamily="50" charset="-128"/>
              </a:rPr>
              <a:t>算結果一覧</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2936875" y="1052736"/>
            <a:ext cx="6030913"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2936875" y="1593747"/>
            <a:ext cx="6030913"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３</a:t>
            </a:r>
          </a:p>
        </p:txBody>
      </p:sp>
      <p:sp>
        <p:nvSpPr>
          <p:cNvPr id="11" name="正方形/長方形 10"/>
          <p:cNvSpPr/>
          <p:nvPr/>
        </p:nvSpPr>
        <p:spPr>
          <a:xfrm>
            <a:off x="730250" y="4571603"/>
            <a:ext cx="8399463" cy="2143214"/>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a:t>
            </a:r>
            <a:r>
              <a:rPr lang="ja-JP" altLang="en-US" sz="1300" b="1" dirty="0" smtClean="0">
                <a:latin typeface="Meiryo UI" pitchFamily="50" charset="-128"/>
                <a:ea typeface="Meiryo UI" pitchFamily="50" charset="-128"/>
                <a:cs typeface="Meiryo UI" pitchFamily="50" charset="-128"/>
              </a:rPr>
              <a:t>の再試算</a:t>
            </a:r>
            <a:r>
              <a:rPr lang="ja-JP" altLang="en-US" sz="1300" b="1" dirty="0">
                <a:latin typeface="Meiryo UI" pitchFamily="50" charset="-128"/>
                <a:ea typeface="Meiryo UI" pitchFamily="50" charset="-128"/>
                <a:cs typeface="Meiryo UI" pitchFamily="50" charset="-128"/>
              </a:rPr>
              <a:t>に</a:t>
            </a:r>
            <a:r>
              <a:rPr lang="ja-JP" altLang="en-US" sz="1300" b="1" dirty="0" smtClean="0">
                <a:latin typeface="Meiryo UI" pitchFamily="50" charset="-128"/>
                <a:ea typeface="Meiryo UI" pitchFamily="50" charset="-128"/>
                <a:cs typeface="Meiryo UI" pitchFamily="50" charset="-128"/>
              </a:rPr>
              <a:t>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solidFill>
                  <a:srgbClr val="FF0000"/>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・本資料における「特別区素案」は、第</a:t>
            </a:r>
            <a:r>
              <a:rPr lang="en-US" altLang="ja-JP" sz="1300" dirty="0" smtClean="0">
                <a:solidFill>
                  <a:schemeClr val="tx1"/>
                </a:solidFill>
                <a:latin typeface="Meiryo UI" pitchFamily="50" charset="-128"/>
                <a:ea typeface="Meiryo UI" pitchFamily="50" charset="-128"/>
                <a:cs typeface="Meiryo UI" pitchFamily="50" charset="-128"/>
              </a:rPr>
              <a:t>9</a:t>
            </a:r>
            <a:r>
              <a:rPr lang="ja-JP" altLang="en-US" sz="1300" dirty="0" smtClean="0">
                <a:solidFill>
                  <a:schemeClr val="tx1"/>
                </a:solidFill>
                <a:latin typeface="Meiryo UI" pitchFamily="50" charset="-128"/>
                <a:ea typeface="Meiryo UI" pitchFamily="50" charset="-128"/>
                <a:cs typeface="Meiryo UI" pitchFamily="50" charset="-128"/>
              </a:rPr>
              <a:t>回大都市制度（特別区設置）協議会で提出した「試案Ｂ（４区Ｂ案）</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修正版」を指す</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・本資料では</a:t>
            </a:r>
            <a:r>
              <a:rPr lang="ja-JP" altLang="en-US" sz="1300" dirty="0" smtClean="0">
                <a:latin typeface="Meiryo UI" pitchFamily="50" charset="-128"/>
                <a:ea typeface="Meiryo UI" pitchFamily="50" charset="-128"/>
                <a:cs typeface="Meiryo UI" pitchFamily="50" charset="-128"/>
              </a:rPr>
              <a:t>、特別区素案に</a:t>
            </a:r>
            <a:r>
              <a:rPr lang="ja-JP" altLang="en-US" sz="1300" dirty="0">
                <a:latin typeface="Meiryo UI" pitchFamily="50" charset="-128"/>
                <a:ea typeface="Meiryo UI" pitchFamily="50" charset="-128"/>
                <a:cs typeface="Meiryo UI" pitchFamily="50" charset="-128"/>
              </a:rPr>
              <a:t>おける庁舎</a:t>
            </a:r>
            <a:r>
              <a:rPr lang="ja-JP" altLang="en-US" sz="1300" dirty="0" smtClean="0">
                <a:latin typeface="Meiryo UI" pitchFamily="50" charset="-128"/>
                <a:ea typeface="Meiryo UI" pitchFamily="50" charset="-128"/>
                <a:cs typeface="Meiryo UI" pitchFamily="50" charset="-128"/>
              </a:rPr>
              <a:t>整備</a:t>
            </a:r>
            <a:r>
              <a:rPr lang="ja-JP" altLang="en-US" sz="1300" dirty="0">
                <a:latin typeface="Meiryo UI" pitchFamily="50" charset="-128"/>
                <a:ea typeface="Meiryo UI" pitchFamily="50" charset="-128"/>
                <a:cs typeface="Meiryo UI" pitchFamily="50" charset="-128"/>
              </a:rPr>
              <a:t>経費</a:t>
            </a:r>
            <a:r>
              <a:rPr lang="ja-JP" altLang="en-US" sz="1300" dirty="0" smtClean="0">
                <a:latin typeface="Meiryo UI" pitchFamily="50" charset="-128"/>
                <a:ea typeface="Meiryo UI" pitchFamily="50" charset="-128"/>
                <a:cs typeface="Meiryo UI" pitchFamily="50" charset="-128"/>
              </a:rPr>
              <a:t>を再試算</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各項目とも、その試算過程において一定の条件を設定して試算したものであり</a:t>
            </a:r>
            <a:r>
              <a:rPr lang="ja-JP" altLang="en-US" sz="1300" dirty="0" smtClean="0">
                <a:latin typeface="Meiryo UI" pitchFamily="50" charset="-128"/>
                <a:ea typeface="Meiryo UI" pitchFamily="50" charset="-128"/>
                <a:cs typeface="Meiryo UI" pitchFamily="50" charset="-128"/>
              </a:rPr>
              <a:t>、特別区設置</a:t>
            </a:r>
            <a:r>
              <a:rPr lang="ja-JP" altLang="en-US" sz="1300" dirty="0">
                <a:latin typeface="Meiryo UI" pitchFamily="50" charset="-128"/>
                <a:ea typeface="Meiryo UI" pitchFamily="50" charset="-128"/>
                <a:cs typeface="Meiryo UI" pitchFamily="50" charset="-128"/>
              </a:rPr>
              <a:t>の時期</a:t>
            </a:r>
            <a:r>
              <a:rPr lang="ja-JP" altLang="en-US" sz="1300" dirty="0" smtClean="0">
                <a:latin typeface="Meiryo UI" pitchFamily="50" charset="-128"/>
                <a:ea typeface="Meiryo UI" pitchFamily="50" charset="-128"/>
                <a:cs typeface="Meiryo UI" pitchFamily="50" charset="-128"/>
              </a:rPr>
              <a:t>や今後の</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smtClean="0">
                <a:latin typeface="Meiryo UI" pitchFamily="50" charset="-128"/>
                <a:ea typeface="Meiryo UI" pitchFamily="50" charset="-128"/>
                <a:cs typeface="Meiryo UI" pitchFamily="50" charset="-128"/>
              </a:rPr>
              <a:t>　　　社会</a:t>
            </a:r>
            <a:r>
              <a:rPr lang="ja-JP" altLang="en-US" sz="1300" dirty="0">
                <a:latin typeface="Meiryo UI" pitchFamily="50" charset="-128"/>
                <a:ea typeface="Meiryo UI" pitchFamily="50" charset="-128"/>
                <a:cs typeface="Meiryo UI" pitchFamily="50" charset="-128"/>
              </a:rPr>
              <a:t>経済情勢</a:t>
            </a:r>
            <a:r>
              <a:rPr lang="ja-JP" altLang="en-US" sz="1300" dirty="0" smtClean="0">
                <a:latin typeface="Meiryo UI" pitchFamily="50" charset="-128"/>
                <a:ea typeface="Meiryo UI" pitchFamily="50" charset="-128"/>
                <a:cs typeface="Meiryo UI" pitchFamily="50" charset="-128"/>
              </a:rPr>
              <a:t>の変動</a:t>
            </a:r>
            <a:r>
              <a:rPr lang="ja-JP" altLang="en-US" sz="1300" dirty="0">
                <a:latin typeface="Meiryo UI" pitchFamily="50" charset="-128"/>
                <a:ea typeface="Meiryo UI" pitchFamily="50" charset="-128"/>
                <a:cs typeface="Meiryo UI" pitchFamily="50" charset="-128"/>
              </a:rPr>
              <a:t>等により、実際のコストについては変動が生じる可能性が</a:t>
            </a:r>
            <a:r>
              <a:rPr lang="ja-JP" altLang="en-US" sz="1300" dirty="0" smtClean="0">
                <a:latin typeface="Meiryo UI" pitchFamily="50" charset="-128"/>
                <a:ea typeface="Meiryo UI" pitchFamily="50" charset="-128"/>
                <a:cs typeface="Meiryo UI" pitchFamily="50" charset="-128"/>
              </a:rPr>
              <a:t>ある</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・議員定数については、「大阪市会議員定数及び各選挙区選出数に関する条例」（昭和</a:t>
            </a:r>
            <a:r>
              <a:rPr lang="en-US" altLang="ja-JP" sz="1300" dirty="0" smtClean="0">
                <a:latin typeface="Meiryo UI" pitchFamily="50" charset="-128"/>
                <a:ea typeface="Meiryo UI" pitchFamily="50" charset="-128"/>
                <a:cs typeface="Meiryo UI" pitchFamily="50" charset="-128"/>
              </a:rPr>
              <a:t>26</a:t>
            </a:r>
            <a:r>
              <a:rPr lang="ja-JP" altLang="en-US" sz="1300" dirty="0" smtClean="0">
                <a:latin typeface="Meiryo UI" pitchFamily="50" charset="-128"/>
                <a:ea typeface="Meiryo UI" pitchFamily="50" charset="-128"/>
                <a:cs typeface="Meiryo UI" pitchFamily="50" charset="-128"/>
              </a:rPr>
              <a:t>年大阪市条例第</a:t>
            </a:r>
            <a:r>
              <a:rPr lang="en-US" altLang="ja-JP" sz="1300" dirty="0" smtClean="0">
                <a:latin typeface="Meiryo UI" pitchFamily="50" charset="-128"/>
                <a:ea typeface="Meiryo UI" pitchFamily="50" charset="-128"/>
                <a:cs typeface="Meiryo UI" pitchFamily="50" charset="-128"/>
              </a:rPr>
              <a:t>19</a:t>
            </a:r>
            <a:r>
              <a:rPr lang="ja-JP" altLang="en-US" sz="1300" dirty="0" smtClean="0">
                <a:latin typeface="Meiryo UI" pitchFamily="50" charset="-128"/>
                <a:ea typeface="Meiryo UI" pitchFamily="50" charset="-128"/>
                <a:cs typeface="Meiryo UI" pitchFamily="50" charset="-128"/>
              </a:rPr>
              <a:t>号）</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に基づき、４区</a:t>
            </a:r>
            <a:r>
              <a:rPr lang="ja-JP" altLang="en-US" sz="1300" dirty="0">
                <a:latin typeface="Meiryo UI" pitchFamily="50" charset="-128"/>
                <a:ea typeface="Meiryo UI" pitchFamily="50" charset="-128"/>
                <a:cs typeface="Meiryo UI" pitchFamily="50" charset="-128"/>
              </a:rPr>
              <a:t>全体</a:t>
            </a:r>
            <a:r>
              <a:rPr lang="ja-JP" altLang="en-US" sz="1300" dirty="0" smtClean="0">
                <a:latin typeface="Meiryo UI" pitchFamily="50" charset="-128"/>
                <a:ea typeface="Meiryo UI" pitchFamily="50" charset="-128"/>
                <a:cs typeface="Meiryo UI" pitchFamily="50" charset="-128"/>
              </a:rPr>
              <a:t>で</a:t>
            </a:r>
            <a:r>
              <a:rPr lang="en-US" altLang="ja-JP" sz="1300" dirty="0" smtClean="0">
                <a:latin typeface="Meiryo UI" pitchFamily="50" charset="-128"/>
                <a:ea typeface="Meiryo UI" pitchFamily="50" charset="-128"/>
                <a:cs typeface="Meiryo UI" pitchFamily="50" charset="-128"/>
              </a:rPr>
              <a:t>83</a:t>
            </a:r>
            <a:r>
              <a:rPr lang="ja-JP" altLang="en-US" sz="1300" dirty="0" smtClean="0">
                <a:latin typeface="Meiryo UI" pitchFamily="50" charset="-128"/>
                <a:ea typeface="Meiryo UI" pitchFamily="50" charset="-128"/>
                <a:cs typeface="Meiryo UI" pitchFamily="50" charset="-128"/>
              </a:rPr>
              <a:t>名としている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・消費税率については</a:t>
            </a:r>
            <a:r>
              <a:rPr lang="en-US" altLang="ja-JP" sz="1300" dirty="0">
                <a:solidFill>
                  <a:schemeClr val="tx1"/>
                </a:solidFill>
                <a:latin typeface="Meiryo UI" pitchFamily="50" charset="-128"/>
                <a:ea typeface="Meiryo UI" pitchFamily="50" charset="-128"/>
                <a:cs typeface="Meiryo UI" pitchFamily="50" charset="-128"/>
              </a:rPr>
              <a:t>10</a:t>
            </a:r>
            <a:r>
              <a:rPr lang="ja-JP" altLang="en-US" sz="1300" dirty="0">
                <a:solidFill>
                  <a:schemeClr val="tx1"/>
                </a:solidFill>
                <a:latin typeface="Meiryo UI" pitchFamily="50" charset="-128"/>
                <a:ea typeface="Meiryo UI" pitchFamily="50" charset="-128"/>
                <a:cs typeface="Meiryo UI" pitchFamily="50" charset="-128"/>
              </a:rPr>
              <a:t>％として試算</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2648744" y="2133170"/>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2622986" y="2672593"/>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11</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2622618" y="3212016"/>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15</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2622618" y="3751439"/>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19</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90115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95"/>
          <p:cNvSpPr txBox="1">
            <a:spLocks noChangeArrowheads="1"/>
          </p:cNvSpPr>
          <p:nvPr/>
        </p:nvSpPr>
        <p:spPr bwMode="auto">
          <a:xfrm>
            <a:off x="210893" y="989587"/>
            <a:ext cx="8774555" cy="105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◆コスト一覧</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buFontTx/>
              <a:buNone/>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回</a:t>
            </a:r>
            <a:r>
              <a:rPr lang="zh-TW" altLang="en-US" sz="1300" b="1" dirty="0" smtClean="0">
                <a:latin typeface="Meiryo UI" panose="020B0604030504040204" pitchFamily="50" charset="-128"/>
                <a:ea typeface="Meiryo UI" panose="020B0604030504040204" pitchFamily="50" charset="-128"/>
                <a:cs typeface="Meiryo UI" panose="020B0604030504040204" pitchFamily="50" charset="-128"/>
              </a:rPr>
              <a:t>大都市制度（特別区設置）協議会</a:t>
            </a:r>
            <a:r>
              <a:rPr lang="ja-JP" altLang="en-US" sz="1300" b="1" dirty="0" err="1" smtClean="0">
                <a:latin typeface="Meiryo UI" panose="020B0604030504040204" pitchFamily="50" charset="-128"/>
                <a:ea typeface="Meiryo UI" panose="020B0604030504040204" pitchFamily="50" charset="-128"/>
                <a:cs typeface="Meiryo UI" panose="020B0604030504040204" pitchFamily="50" charset="-128"/>
              </a:rPr>
              <a:t>で提</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出した「組織体制</a:t>
            </a:r>
            <a:r>
              <a:rPr lang="ja-JP" altLang="en-US" sz="1300" b="1" spc="-150" dirty="0" smtClean="0">
                <a:latin typeface="Meiryo UI" panose="020B0604030504040204" pitchFamily="50" charset="-128"/>
                <a:ea typeface="Meiryo UI" panose="020B0604030504040204" pitchFamily="50" charset="-128"/>
                <a:cs typeface="Meiryo UI" panose="020B0604030504040204" pitchFamily="50" charset="-128"/>
              </a:rPr>
              <a:t>（組織機構及び課・事業所別職員数）」</a:t>
            </a:r>
            <a:endParaRPr lang="en-US" altLang="ja-JP" sz="1300" b="1" spc="-15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（以下、「組織体制（原案）」という）を新たに反映</a:t>
            </a:r>
          </a:p>
          <a:p>
            <a:pPr eaLnBrk="1" hangingPunct="1">
              <a:spcBef>
                <a:spcPts val="0"/>
              </a:spcBef>
              <a:buNone/>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spc="-1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150" dirty="0" smtClean="0">
                <a:latin typeface="Meiryo UI" panose="020B0604030504040204" pitchFamily="50" charset="-128"/>
                <a:ea typeface="Meiryo UI" panose="020B0604030504040204" pitchFamily="50" charset="-128"/>
                <a:cs typeface="Meiryo UI" panose="020B0604030504040204" pitchFamily="50" charset="-128"/>
              </a:rPr>
              <a:t>特別区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素案の数値とは異なる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１</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コスト再試算の前提</a:t>
            </a:r>
            <a:endParaRPr lang="ja-JP" altLang="en-US" sz="1400" b="1" dirty="0">
              <a:solidFill>
                <a:srgbClr val="000000"/>
              </a:solidFill>
              <a:latin typeface="ＭＳ Ｐゴシック" charset="-128"/>
              <a:ea typeface="Meiryo UI"/>
              <a:cs typeface="Meiryo UI"/>
            </a:endParaRP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5" name="Group 809"/>
          <p:cNvGraphicFramePr>
            <a:graphicFrameLocks noGrp="1"/>
          </p:cNvGraphicFramePr>
          <p:nvPr>
            <p:extLst>
              <p:ext uri="{D42A27DB-BD31-4B8C-83A1-F6EECF244321}">
                <p14:modId xmlns:p14="http://schemas.microsoft.com/office/powerpoint/2010/main" val="1782391534"/>
              </p:ext>
            </p:extLst>
          </p:nvPr>
        </p:nvGraphicFramePr>
        <p:xfrm>
          <a:off x="434615" y="2222956"/>
          <a:ext cx="4428000" cy="2952000"/>
        </p:xfrm>
        <a:graphic>
          <a:graphicData uri="http://schemas.openxmlformats.org/drawingml/2006/table">
            <a:tbl>
              <a:tblPr/>
              <a:tblGrid>
                <a:gridCol w="432000">
                  <a:extLst>
                    <a:ext uri="{9D8B030D-6E8A-4147-A177-3AD203B41FA5}">
                      <a16:colId xmlns:a16="http://schemas.microsoft.com/office/drawing/2014/main" val="20000"/>
                    </a:ext>
                  </a:extLst>
                </a:gridCol>
                <a:gridCol w="288000">
                  <a:extLst>
                    <a:ext uri="{9D8B030D-6E8A-4147-A177-3AD203B41FA5}">
                      <a16:colId xmlns:a16="http://schemas.microsoft.com/office/drawing/2014/main" val="20001"/>
                    </a:ext>
                  </a:extLst>
                </a:gridCol>
                <a:gridCol w="1980000">
                  <a:extLst>
                    <a:ext uri="{9D8B030D-6E8A-4147-A177-3AD203B41FA5}">
                      <a16:colId xmlns:a16="http://schemas.microsoft.com/office/drawing/2014/main" val="20002"/>
                    </a:ext>
                  </a:extLst>
                </a:gridCol>
                <a:gridCol w="864000">
                  <a:extLst>
                    <a:ext uri="{9D8B030D-6E8A-4147-A177-3AD203B41FA5}">
                      <a16:colId xmlns:a16="http://schemas.microsoft.com/office/drawing/2014/main" val="20003"/>
                    </a:ext>
                  </a:extLst>
                </a:gridCol>
                <a:gridCol w="864000">
                  <a:extLst>
                    <a:ext uri="{9D8B030D-6E8A-4147-A177-3AD203B41FA5}">
                      <a16:colId xmlns:a16="http://schemas.microsoft.com/office/drawing/2014/main" val="20004"/>
                    </a:ext>
                  </a:extLst>
                </a:gridCol>
              </a:tblGrid>
              <a:tr h="324000">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項　　目</a:t>
                      </a:r>
                    </a:p>
                  </a:txBody>
                  <a:tcPr marL="99090" marR="99090"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建設案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288000">
                <a:tc rowSpan="9">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30" marR="97530" marT="46817" marB="46817"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8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庁舎整備経費</a:t>
                      </a: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FF00"/>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361</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288000">
                <a:tc vMerge="1">
                  <a:txBody>
                    <a:bodyPr/>
                    <a:lstStyle/>
                    <a:p>
                      <a:endParaRPr kumimoji="1" lang="ja-JP" altLang="en-US"/>
                    </a:p>
                  </a:txBody>
                  <a:tcPr/>
                </a:tc>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3"/>
                  </a:ext>
                </a:extLst>
              </a:tr>
              <a:tr h="288000">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4"/>
                  </a:ext>
                </a:extLst>
              </a:tr>
              <a:tr h="288000">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民間ビル賃借保証金</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5"/>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6"/>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7"/>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8"/>
                  </a:ext>
                </a:extLst>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563</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9"/>
                  </a:ext>
                </a:extLst>
              </a:tr>
            </a:tbl>
          </a:graphicData>
        </a:graphic>
      </p:graphicFrame>
      <p:sp>
        <p:nvSpPr>
          <p:cNvPr id="6" name="Text Box 95"/>
          <p:cNvSpPr txBox="1">
            <a:spLocks noChangeArrowheads="1"/>
          </p:cNvSpPr>
          <p:nvPr/>
        </p:nvSpPr>
        <p:spPr bwMode="auto">
          <a:xfrm>
            <a:off x="8447052" y="1949842"/>
            <a:ext cx="14409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9" name="Group 809"/>
          <p:cNvGraphicFramePr>
            <a:graphicFrameLocks noGrp="1"/>
          </p:cNvGraphicFramePr>
          <p:nvPr>
            <p:extLst>
              <p:ext uri="{D42A27DB-BD31-4B8C-83A1-F6EECF244321}">
                <p14:modId xmlns:p14="http://schemas.microsoft.com/office/powerpoint/2010/main" val="1532603158"/>
              </p:ext>
            </p:extLst>
          </p:nvPr>
        </p:nvGraphicFramePr>
        <p:xfrm>
          <a:off x="5112675" y="2222956"/>
          <a:ext cx="4566592" cy="2136112"/>
        </p:xfrm>
        <a:graphic>
          <a:graphicData uri="http://schemas.openxmlformats.org/drawingml/2006/table">
            <a:tbl>
              <a:tblPr/>
              <a:tblGrid>
                <a:gridCol w="428542">
                  <a:extLst>
                    <a:ext uri="{9D8B030D-6E8A-4147-A177-3AD203B41FA5}">
                      <a16:colId xmlns:a16="http://schemas.microsoft.com/office/drawing/2014/main" val="20000"/>
                    </a:ext>
                  </a:extLst>
                </a:gridCol>
                <a:gridCol w="288000">
                  <a:extLst>
                    <a:ext uri="{9D8B030D-6E8A-4147-A177-3AD203B41FA5}">
                      <a16:colId xmlns:a16="http://schemas.microsoft.com/office/drawing/2014/main" val="20001"/>
                    </a:ext>
                  </a:extLst>
                </a:gridCol>
                <a:gridCol w="2135882">
                  <a:extLst>
                    <a:ext uri="{9D8B030D-6E8A-4147-A177-3AD203B41FA5}">
                      <a16:colId xmlns:a16="http://schemas.microsoft.com/office/drawing/2014/main" val="2743268668"/>
                    </a:ext>
                  </a:extLst>
                </a:gridCol>
                <a:gridCol w="857084">
                  <a:extLst>
                    <a:ext uri="{9D8B030D-6E8A-4147-A177-3AD203B41FA5}">
                      <a16:colId xmlns:a16="http://schemas.microsoft.com/office/drawing/2014/main" val="20003"/>
                    </a:ext>
                  </a:extLst>
                </a:gridCol>
                <a:gridCol w="857084">
                  <a:extLst>
                    <a:ext uri="{9D8B030D-6E8A-4147-A177-3AD203B41FA5}">
                      <a16:colId xmlns:a16="http://schemas.microsoft.com/office/drawing/2014/main" val="20004"/>
                    </a:ext>
                  </a:extLst>
                </a:gridCol>
              </a:tblGrid>
              <a:tr h="372112">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項　　目</a:t>
                      </a:r>
                    </a:p>
                  </a:txBody>
                  <a:tcPr marL="99090" marR="99090"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建設案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288000">
                <a:tc rowSpan="6">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5" marR="19505"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10"/>
                  </a:ext>
                </a:extLst>
              </a:tr>
              <a:tr h="288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庁舎管理経費</a:t>
                      </a: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FF00"/>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endPar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238659547"/>
                  </a:ext>
                </a:extLst>
              </a:tr>
              <a:tr h="288000">
                <a:tc vMerge="1">
                  <a:txBody>
                    <a:bodyPr/>
                    <a:lstStyle/>
                    <a:p>
                      <a:endParaRPr kumimoji="1" lang="ja-JP" altLang="en-US"/>
                    </a:p>
                  </a:txBody>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民間ビル賃借料</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1"/>
                  </a:ext>
                </a:extLst>
              </a:tr>
              <a:tr h="288000">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新庁舎維持管理等経費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2"/>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13"/>
                  </a:ext>
                </a:extLst>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14"/>
                  </a:ext>
                </a:extLst>
              </a:tr>
            </a:tbl>
          </a:graphicData>
        </a:graphic>
      </p:graphicFrame>
      <p:sp>
        <p:nvSpPr>
          <p:cNvPr id="13" name="角丸四角形 12"/>
          <p:cNvSpPr/>
          <p:nvPr/>
        </p:nvSpPr>
        <p:spPr>
          <a:xfrm>
            <a:off x="362808" y="5567908"/>
            <a:ext cx="9198704" cy="5752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上記のうち庁舎に関するコスト（庁舎整備経費及び庁舎管理経費）について、削減</a:t>
            </a:r>
            <a:r>
              <a:rPr lang="ja-JP" altLang="en-US" sz="1600" b="1" dirty="0">
                <a:solidFill>
                  <a:schemeClr val="tx1"/>
                </a:solidFill>
                <a:latin typeface="Meiryo UI" panose="020B0604030504040204" pitchFamily="50" charset="-128"/>
                <a:ea typeface="Meiryo UI" panose="020B0604030504040204" pitchFamily="50" charset="-128"/>
              </a:rPr>
              <a:t>要素を</a:t>
            </a:r>
            <a:r>
              <a:rPr lang="ja-JP" altLang="en-US" sz="1600" b="1" dirty="0" smtClean="0">
                <a:solidFill>
                  <a:schemeClr val="tx1"/>
                </a:solidFill>
                <a:latin typeface="Meiryo UI" panose="020B0604030504040204" pitchFamily="50" charset="-128"/>
                <a:ea typeface="Meiryo UI" panose="020B0604030504040204" pitchFamily="50" charset="-128"/>
              </a:rPr>
              <a:t>検討</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5112675" y="4540339"/>
            <a:ext cx="4566592" cy="844312"/>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sz="1200" dirty="0" smtClean="0">
                <a:solidFill>
                  <a:schemeClr val="tx1"/>
                </a:solidFill>
                <a:latin typeface="Meiryo UI" panose="020B0604030504040204" pitchFamily="50" charset="-128"/>
                <a:ea typeface="Meiryo UI" panose="020B0604030504040204" pitchFamily="50" charset="-128"/>
              </a:rPr>
              <a:t>うち、大阪府への移管職員に関するコスト</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■イニシャルコスト　　　　　　　　　　　　　　　■ランニングコスト</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・庁舎等改修経費 　　　　８億円</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民間ビル賃</a:t>
            </a:r>
            <a:r>
              <a:rPr lang="ja-JP" altLang="en-US" sz="1200" dirty="0" smtClean="0">
                <a:solidFill>
                  <a:schemeClr val="tx1"/>
                </a:solidFill>
                <a:latin typeface="Meiryo UI" panose="020B0604030504040204" pitchFamily="50" charset="-128"/>
                <a:ea typeface="Meiryo UI" panose="020B0604030504040204" pitchFamily="50" charset="-128"/>
              </a:rPr>
              <a:t>借料</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６億円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・民間ビル賃借保証金</a:t>
            </a:r>
            <a:r>
              <a:rPr lang="ja-JP" altLang="en-US" sz="1200" spc="-5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６億円</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5" name="Text Box 95"/>
          <p:cNvSpPr txBox="1">
            <a:spLocks noChangeArrowheads="1"/>
          </p:cNvSpPr>
          <p:nvPr/>
        </p:nvSpPr>
        <p:spPr bwMode="auto">
          <a:xfrm>
            <a:off x="25755" y="599480"/>
            <a:ext cx="3025090"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（１）検討の対象</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338449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824" y="837347"/>
            <a:ext cx="9566676" cy="813537"/>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コスト再試算の</a:t>
            </a:r>
            <a:r>
              <a:rPr lang="ja-JP" altLang="en-US" sz="1600" dirty="0">
                <a:solidFill>
                  <a:schemeClr val="tx1"/>
                </a:solidFill>
                <a:latin typeface="Meiryo UI" panose="020B0604030504040204" pitchFamily="50" charset="-128"/>
                <a:ea typeface="Meiryo UI" panose="020B0604030504040204" pitchFamily="50" charset="-128"/>
              </a:rPr>
              <a:t>対象となる職員数（以下、「対象職員数」という）は、</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下記原案の特別区職員数をもとに、新たに</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457200"/>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執務室の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確保が必要となる職員数</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算出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したもの</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06057" y="1808104"/>
            <a:ext cx="417646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a:solidFill>
                  <a:schemeClr val="tx1"/>
                </a:solidFill>
                <a:latin typeface="Meiryo UI" panose="020B0604030504040204" pitchFamily="50" charset="-128"/>
                <a:ea typeface="Meiryo UI" panose="020B0604030504040204" pitchFamily="50" charset="-128"/>
              </a:rPr>
              <a:t>特別</a:t>
            </a:r>
            <a:r>
              <a:rPr lang="ja-JP" altLang="en-US" sz="1700" b="1" dirty="0" smtClean="0">
                <a:solidFill>
                  <a:schemeClr val="tx1"/>
                </a:solidFill>
                <a:latin typeface="Meiryo UI" panose="020B0604030504040204" pitchFamily="50" charset="-128"/>
                <a:ea typeface="Meiryo UI" panose="020B0604030504040204" pitchFamily="50" charset="-128"/>
              </a:rPr>
              <a:t>区素案</a:t>
            </a:r>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H30.4</a:t>
            </a:r>
            <a:r>
              <a:rPr lang="ja-JP" altLang="en-US" sz="1400" b="1" dirty="0" smtClean="0">
                <a:solidFill>
                  <a:schemeClr val="tx1"/>
                </a:solidFill>
                <a:latin typeface="Meiryo UI" panose="020B0604030504040204" pitchFamily="50" charset="-128"/>
                <a:ea typeface="Meiryo UI" panose="020B0604030504040204" pitchFamily="50" charset="-128"/>
              </a:rPr>
              <a:t>　第９回協議会提出資料）</a:t>
            </a:r>
            <a:endParaRPr lang="en-US" altLang="ja-JP" sz="1400" b="1" dirty="0">
              <a:solidFill>
                <a:schemeClr val="tx1"/>
              </a:solidFill>
              <a:latin typeface="Meiryo UI" panose="020B0604030504040204" pitchFamily="50" charset="-128"/>
              <a:ea typeface="Meiryo UI" panose="020B0604030504040204" pitchFamily="50" charset="-128"/>
            </a:endParaRPr>
          </a:p>
        </p:txBody>
      </p:sp>
      <p:graphicFrame>
        <p:nvGraphicFramePr>
          <p:cNvPr id="14" name="Group 136"/>
          <p:cNvGraphicFramePr>
            <a:graphicFrameLocks noGrp="1"/>
          </p:cNvGraphicFramePr>
          <p:nvPr>
            <p:extLst>
              <p:ext uri="{D42A27DB-BD31-4B8C-83A1-F6EECF244321}">
                <p14:modId xmlns:p14="http://schemas.microsoft.com/office/powerpoint/2010/main" val="3103414142"/>
              </p:ext>
            </p:extLst>
          </p:nvPr>
        </p:nvGraphicFramePr>
        <p:xfrm>
          <a:off x="205846" y="2372610"/>
          <a:ext cx="3950052" cy="3381362"/>
        </p:xfrm>
        <a:graphic>
          <a:graphicData uri="http://schemas.openxmlformats.org/drawingml/2006/table">
            <a:tbl>
              <a:tblPr/>
              <a:tblGrid>
                <a:gridCol w="241156">
                  <a:extLst>
                    <a:ext uri="{9D8B030D-6E8A-4147-A177-3AD203B41FA5}">
                      <a16:colId xmlns:a16="http://schemas.microsoft.com/office/drawing/2014/main" val="20000"/>
                    </a:ext>
                  </a:extLst>
                </a:gridCol>
                <a:gridCol w="90058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1,190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2,400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8"/>
                  </a:ext>
                </a:extLst>
              </a:tr>
            </a:tbl>
          </a:graphicData>
        </a:graphic>
      </p:graphicFrame>
      <p:graphicFrame>
        <p:nvGraphicFramePr>
          <p:cNvPr id="15" name="Group 136"/>
          <p:cNvGraphicFramePr>
            <a:graphicFrameLocks noGrp="1"/>
          </p:cNvGraphicFramePr>
          <p:nvPr>
            <p:extLst>
              <p:ext uri="{D42A27DB-BD31-4B8C-83A1-F6EECF244321}">
                <p14:modId xmlns:p14="http://schemas.microsoft.com/office/powerpoint/2010/main" val="1580359470"/>
              </p:ext>
            </p:extLst>
          </p:nvPr>
        </p:nvGraphicFramePr>
        <p:xfrm>
          <a:off x="4918068" y="2372610"/>
          <a:ext cx="4813587" cy="3381362"/>
        </p:xfrm>
        <a:graphic>
          <a:graphicData uri="http://schemas.openxmlformats.org/drawingml/2006/table">
            <a:tbl>
              <a:tblPr/>
              <a:tblGrid>
                <a:gridCol w="223704">
                  <a:extLst>
                    <a:ext uri="{9D8B030D-6E8A-4147-A177-3AD203B41FA5}">
                      <a16:colId xmlns:a16="http://schemas.microsoft.com/office/drawing/2014/main" val="20000"/>
                    </a:ext>
                  </a:extLst>
                </a:gridCol>
                <a:gridCol w="845883">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gridCol w="864000">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2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effectLst/>
                          <a:latin typeface="Meiryo UI" panose="020B0604030504040204" pitchFamily="50" charset="-128"/>
                          <a:ea typeface="Meiryo UI" panose="020B0604030504040204" pitchFamily="50" charset="-128"/>
                        </a:rPr>
                        <a:t>2,439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smtClean="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2,174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2,487</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3,134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2,646</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2,364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16" name="正方形/長方形 15"/>
          <p:cNvSpPr/>
          <p:nvPr/>
        </p:nvSpPr>
        <p:spPr>
          <a:xfrm>
            <a:off x="4918068" y="1826142"/>
            <a:ext cx="496217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smtClean="0">
                <a:solidFill>
                  <a:schemeClr val="tx1"/>
                </a:solidFill>
                <a:latin typeface="Meiryo UI" panose="020B0604030504040204" pitchFamily="50" charset="-128"/>
                <a:ea typeface="Meiryo UI" panose="020B0604030504040204" pitchFamily="50" charset="-128"/>
              </a:rPr>
              <a:t>組織体制（原案）</a:t>
            </a:r>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H30.12</a:t>
            </a:r>
            <a:r>
              <a:rPr lang="ja-JP" altLang="en-US" sz="1400" b="1" dirty="0" smtClean="0">
                <a:solidFill>
                  <a:schemeClr val="tx1"/>
                </a:solidFill>
                <a:latin typeface="Meiryo UI" panose="020B0604030504040204" pitchFamily="50" charset="-128"/>
                <a:ea typeface="Meiryo UI" panose="020B0604030504040204" pitchFamily="50" charset="-128"/>
              </a:rPr>
              <a:t>　第</a:t>
            </a:r>
            <a:r>
              <a:rPr lang="en-US" altLang="ja-JP" sz="1400" b="1" dirty="0" smtClean="0">
                <a:solidFill>
                  <a:schemeClr val="tx1"/>
                </a:solidFill>
                <a:latin typeface="Meiryo UI" panose="020B0604030504040204" pitchFamily="50" charset="-128"/>
                <a:ea typeface="Meiryo UI" panose="020B0604030504040204" pitchFamily="50" charset="-128"/>
              </a:rPr>
              <a:t>17</a:t>
            </a:r>
            <a:r>
              <a:rPr lang="ja-JP" altLang="en-US" sz="1400" b="1" dirty="0" smtClean="0">
                <a:solidFill>
                  <a:schemeClr val="tx1"/>
                </a:solidFill>
                <a:latin typeface="Meiryo UI" panose="020B0604030504040204" pitchFamily="50" charset="-128"/>
                <a:ea typeface="Meiryo UI" panose="020B0604030504040204" pitchFamily="50" charset="-128"/>
              </a:rPr>
              <a:t>回協議会提出資料）</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7" name="角丸四角形 16"/>
          <p:cNvSpPr/>
          <p:nvPr/>
        </p:nvSpPr>
        <p:spPr>
          <a:xfrm>
            <a:off x="159121" y="5751063"/>
            <a:ext cx="356974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特別区素案の職員数は、</a:t>
            </a:r>
            <a:r>
              <a:rPr lang="en-US" altLang="ja-JP" sz="1050" dirty="0" smtClean="0">
                <a:solidFill>
                  <a:schemeClr val="tx1"/>
                </a:solidFill>
                <a:latin typeface="Meiryo UI" panose="020B0604030504040204" pitchFamily="50" charset="-128"/>
                <a:ea typeface="Meiryo UI" panose="020B0604030504040204" pitchFamily="50" charset="-128"/>
              </a:rPr>
              <a:t>10</a:t>
            </a:r>
            <a:r>
              <a:rPr lang="ja-JP" altLang="en-US" sz="1050" dirty="0" smtClean="0">
                <a:solidFill>
                  <a:schemeClr val="tx1"/>
                </a:solidFill>
                <a:latin typeface="Meiryo UI" panose="020B0604030504040204" pitchFamily="50" charset="-128"/>
                <a:ea typeface="Meiryo UI" panose="020B0604030504040204" pitchFamily="50" charset="-128"/>
              </a:rPr>
              <a:t>人単位未満を四捨五入</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18" name="二等辺三角形 17"/>
          <p:cNvSpPr/>
          <p:nvPr/>
        </p:nvSpPr>
        <p:spPr>
          <a:xfrm rot="5400000">
            <a:off x="3455615" y="3973222"/>
            <a:ext cx="2160572" cy="310388"/>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Text Box 95"/>
          <p:cNvSpPr txBox="1">
            <a:spLocks noChangeArrowheads="1"/>
          </p:cNvSpPr>
          <p:nvPr/>
        </p:nvSpPr>
        <p:spPr bwMode="auto">
          <a:xfrm>
            <a:off x="106057" y="391393"/>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800" b="1" dirty="0">
                <a:latin typeface="Meiryo UI" panose="020B0604030504040204" pitchFamily="50" charset="-128"/>
                <a:ea typeface="Meiryo UI" panose="020B0604030504040204" pitchFamily="50" charset="-128"/>
              </a:rPr>
              <a:t>（２）</a:t>
            </a:r>
            <a:r>
              <a:rPr lang="ja-JP" altLang="en-US" sz="1800" b="1" dirty="0" smtClean="0">
                <a:latin typeface="Meiryo UI" panose="020B0604030504040204" pitchFamily="50" charset="-128"/>
                <a:ea typeface="Meiryo UI" panose="020B0604030504040204" pitchFamily="50" charset="-128"/>
              </a:rPr>
              <a:t>コスト再試算</a:t>
            </a:r>
            <a:r>
              <a:rPr lang="ja-JP" altLang="en-US" sz="1800" b="1" dirty="0">
                <a:latin typeface="Meiryo UI" panose="020B0604030504040204" pitchFamily="50" charset="-128"/>
                <a:ea typeface="Meiryo UI" panose="020B0604030504040204" pitchFamily="50" charset="-128"/>
              </a:rPr>
              <a:t>の対象となる</a:t>
            </a:r>
            <a:r>
              <a:rPr lang="ja-JP" altLang="en-US" sz="1800" b="1" dirty="0" smtClean="0">
                <a:latin typeface="Meiryo UI" panose="020B0604030504040204" pitchFamily="50" charset="-128"/>
                <a:ea typeface="Meiryo UI" panose="020B0604030504040204" pitchFamily="50" charset="-128"/>
              </a:rPr>
              <a:t>職員数</a:t>
            </a:r>
            <a:endParaRPr lang="en-US" altLang="ja-JP" sz="1800" b="1" dirty="0">
              <a:latin typeface="Meiryo UI" panose="020B0604030504040204" pitchFamily="50" charset="-128"/>
              <a:ea typeface="Meiryo UI" panose="020B0604030504040204" pitchFamily="50" charset="-128"/>
            </a:endParaRPr>
          </a:p>
        </p:txBody>
      </p:sp>
      <p:sp>
        <p:nvSpPr>
          <p:cNvPr id="13" name="正方形/長方形 12"/>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91515455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chemeClr val="tx1"/>
                </a:solidFill>
                <a:latin typeface="ＭＳ Ｐゴシック" charset="-128"/>
                <a:ea typeface="Meiryo UI"/>
                <a:cs typeface="Meiryo UI"/>
              </a:rPr>
              <a:t>２</a:t>
            </a:r>
            <a:r>
              <a:rPr lang="ja-JP" altLang="en-US" sz="2000" b="1" dirty="0">
                <a:solidFill>
                  <a:schemeClr val="tx1"/>
                </a:solidFill>
                <a:latin typeface="ＭＳ Ｐゴシック" charset="-128"/>
                <a:ea typeface="Meiryo UI"/>
                <a:cs typeface="Meiryo UI"/>
              </a:rPr>
              <a:t>　</a:t>
            </a:r>
            <a:r>
              <a:rPr lang="ja-JP" altLang="en-US" sz="2000" b="1" dirty="0" smtClean="0">
                <a:solidFill>
                  <a:schemeClr val="tx1"/>
                </a:solidFill>
                <a:latin typeface="ＭＳ Ｐゴシック" charset="-128"/>
                <a:ea typeface="Meiryo UI"/>
                <a:cs typeface="Meiryo UI"/>
              </a:rPr>
              <a:t>再試算</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a:solidFill>
                  <a:srgbClr val="000000"/>
                </a:solidFill>
                <a:latin typeface="ＭＳ Ｐゴシック" charset="-128"/>
                <a:ea typeface="Meiryo UI"/>
                <a:cs typeface="Meiryo UI"/>
              </a:rPr>
              <a:t>庁舎・執務室活用の再検討）</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３</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正方形/長方形 9"/>
          <p:cNvSpPr>
            <a:spLocks noChangeArrowheads="1"/>
          </p:cNvSpPr>
          <p:nvPr/>
        </p:nvSpPr>
        <p:spPr bwMode="auto">
          <a:xfrm>
            <a:off x="75000" y="1203122"/>
            <a:ext cx="9756000" cy="554400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7" name="テキスト ボックス 6"/>
          <p:cNvSpPr txBox="1"/>
          <p:nvPr/>
        </p:nvSpPr>
        <p:spPr>
          <a:xfrm>
            <a:off x="-151060" y="840768"/>
            <a:ext cx="9420404"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組織体制（原案）を反映するとともに、コスト削減の観点から、庁舎・執務室の活用に係る下記について再検討</a:t>
            </a:r>
            <a:endParaRPr lang="en-US" altLang="ja-JP" sz="1500" dirty="0" smtClean="0">
              <a:latin typeface="Meiryo UI" panose="020B0604030504040204" pitchFamily="50" charset="-128"/>
              <a:ea typeface="Meiryo UI" panose="020B0604030504040204" pitchFamily="50" charset="-128"/>
            </a:endParaRPr>
          </a:p>
        </p:txBody>
      </p:sp>
      <p:sp>
        <p:nvSpPr>
          <p:cNvPr id="4" name="角丸四角形 3"/>
          <p:cNvSpPr/>
          <p:nvPr/>
        </p:nvSpPr>
        <p:spPr>
          <a:xfrm>
            <a:off x="141875" y="1701691"/>
            <a:ext cx="1548000" cy="2304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08000" rtlCol="0" anchor="ctr"/>
          <a:lstStyle/>
          <a:p>
            <a:r>
              <a:rPr lang="ja-JP" altLang="en-US" sz="1600" dirty="0" smtClean="0">
                <a:solidFill>
                  <a:schemeClr val="tx1"/>
                </a:solidFill>
              </a:rPr>
              <a:t>　</a:t>
            </a:r>
            <a:r>
              <a:rPr lang="ja-JP" altLang="en-US" sz="2000" dirty="0" smtClean="0">
                <a:solidFill>
                  <a:schemeClr val="tx1"/>
                </a:solidFill>
                <a:latin typeface="UD デジタル 教科書体 N-B" panose="02020700000000000000" pitchFamily="17" charset="-128"/>
                <a:ea typeface="UD デジタル 教科書体 N-B" panose="02020700000000000000" pitchFamily="17" charset="-128"/>
              </a:rPr>
              <a:t>ａ</a:t>
            </a:r>
            <a:r>
              <a:rPr lang="ja-JP" altLang="en-US" sz="1600" dirty="0">
                <a:solidFill>
                  <a:schemeClr val="tx1"/>
                </a:solidFill>
              </a:rPr>
              <a:t>　</a:t>
            </a:r>
            <a:endParaRPr kumimoji="1" lang="en-US" altLang="ja-JP" sz="1600" dirty="0" smtClean="0">
              <a:solidFill>
                <a:schemeClr val="tx1"/>
              </a:solidFill>
            </a:endParaRPr>
          </a:p>
          <a:p>
            <a:r>
              <a:rPr kumimoji="1" lang="ja-JP" altLang="en-US" sz="1300" dirty="0" smtClean="0">
                <a:solidFill>
                  <a:schemeClr val="tx1"/>
                </a:solidFill>
              </a:rPr>
              <a:t>　一人あたり執務室</a:t>
            </a:r>
            <a:endParaRPr kumimoji="1" lang="en-US" altLang="ja-JP" sz="1300" dirty="0" smtClean="0">
              <a:solidFill>
                <a:schemeClr val="tx1"/>
              </a:solidFill>
            </a:endParaRPr>
          </a:p>
          <a:p>
            <a:r>
              <a:rPr lang="ja-JP" altLang="en-US" sz="1300" dirty="0">
                <a:solidFill>
                  <a:schemeClr val="tx1"/>
                </a:solidFill>
              </a:rPr>
              <a:t>　</a:t>
            </a:r>
            <a:r>
              <a:rPr kumimoji="1" lang="ja-JP" altLang="en-US" sz="1300" dirty="0" smtClean="0">
                <a:solidFill>
                  <a:schemeClr val="tx1"/>
                </a:solidFill>
              </a:rPr>
              <a:t>面積の変更</a:t>
            </a:r>
            <a:endParaRPr kumimoji="1" lang="ja-JP" altLang="en-US" sz="1300" dirty="0">
              <a:solidFill>
                <a:schemeClr val="tx1"/>
              </a:solidFill>
            </a:endParaRPr>
          </a:p>
        </p:txBody>
      </p:sp>
      <p:sp>
        <p:nvSpPr>
          <p:cNvPr id="17" name="角丸四角形 16"/>
          <p:cNvSpPr/>
          <p:nvPr/>
        </p:nvSpPr>
        <p:spPr>
          <a:xfrm>
            <a:off x="142222" y="4083301"/>
            <a:ext cx="1548000" cy="11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sz="1300" dirty="0" smtClean="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ｂ</a:t>
            </a:r>
            <a:endParaRPr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300" dirty="0" smtClean="0">
                <a:solidFill>
                  <a:schemeClr val="tx1"/>
                </a:solidFill>
              </a:rPr>
              <a:t>　対象職員数等の</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精査</a:t>
            </a:r>
            <a:endParaRPr kumimoji="1" lang="ja-JP" altLang="en-US" sz="1300" dirty="0">
              <a:solidFill>
                <a:schemeClr val="tx1"/>
              </a:solidFill>
            </a:endParaRPr>
          </a:p>
        </p:txBody>
      </p:sp>
      <p:sp>
        <p:nvSpPr>
          <p:cNvPr id="20" name="角丸四角形 19"/>
          <p:cNvSpPr/>
          <p:nvPr/>
        </p:nvSpPr>
        <p:spPr>
          <a:xfrm>
            <a:off x="141527" y="5350757"/>
            <a:ext cx="1548000" cy="11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sz="1600" dirty="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ｃ</a:t>
            </a:r>
            <a:endParaRPr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300" dirty="0">
                <a:solidFill>
                  <a:schemeClr val="tx1"/>
                </a:solidFill>
              </a:rPr>
              <a:t>　</a:t>
            </a:r>
            <a:r>
              <a:rPr lang="ja-JP" altLang="en-US" sz="1300" dirty="0" smtClean="0">
                <a:solidFill>
                  <a:schemeClr val="tx1"/>
                </a:solidFill>
              </a:rPr>
              <a:t>中之島庁舎の</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暫定活用</a:t>
            </a:r>
            <a:endParaRPr kumimoji="1" lang="ja-JP" altLang="en-US" sz="1300" dirty="0">
              <a:solidFill>
                <a:schemeClr val="tx1"/>
              </a:solidFill>
            </a:endParaRPr>
          </a:p>
        </p:txBody>
      </p:sp>
      <p:sp>
        <p:nvSpPr>
          <p:cNvPr id="22" name="テキスト ボックス 21"/>
          <p:cNvSpPr txBox="1"/>
          <p:nvPr/>
        </p:nvSpPr>
        <p:spPr>
          <a:xfrm>
            <a:off x="1719332" y="1694755"/>
            <a:ext cx="5558862" cy="2304000"/>
          </a:xfrm>
          <a:prstGeom prst="rect">
            <a:avLst/>
          </a:prstGeom>
          <a:solidFill>
            <a:schemeClr val="tx2">
              <a:lumMod val="20000"/>
              <a:lumOff val="80000"/>
            </a:schemeClr>
          </a:solidFill>
          <a:ln>
            <a:noFill/>
          </a:ln>
        </p:spPr>
        <p:txBody>
          <a:bodyPr wrap="square" rtlCol="0">
            <a:noAutofit/>
          </a:bodyPr>
          <a:lstStyle/>
          <a:p>
            <a:r>
              <a:rPr lang="ja-JP" altLang="en-US" sz="1300" dirty="0" smtClean="0"/>
              <a:t>　　　　本庁</a:t>
            </a:r>
            <a:r>
              <a:rPr lang="en-US" altLang="ja-JP" sz="1300" dirty="0" smtClean="0"/>
              <a:t>16</a:t>
            </a:r>
            <a:r>
              <a:rPr lang="ja-JP" altLang="en-US" sz="1300" dirty="0" smtClean="0"/>
              <a:t>㎡、事業所等</a:t>
            </a:r>
            <a:r>
              <a:rPr lang="en-US" altLang="ja-JP" sz="1300" dirty="0" smtClean="0"/>
              <a:t>22</a:t>
            </a:r>
            <a:r>
              <a:rPr lang="ja-JP" altLang="en-US" sz="1300" dirty="0" smtClean="0"/>
              <a:t>㎡</a:t>
            </a:r>
            <a:r>
              <a:rPr lang="ja-JP" altLang="en-US" sz="1300" dirty="0">
                <a:latin typeface="+mn-ea"/>
                <a:ea typeface="+mn-ea"/>
              </a:rPr>
              <a:t>（</a:t>
            </a:r>
            <a:r>
              <a:rPr lang="en-US" altLang="ja-JP" sz="1300" dirty="0" smtClean="0"/>
              <a:t>※</a:t>
            </a:r>
            <a:r>
              <a:rPr lang="ja-JP" altLang="en-US" sz="1300" dirty="0"/>
              <a:t>）</a:t>
            </a:r>
            <a:endParaRPr lang="en-US" altLang="ja-JP" sz="1300" dirty="0" smtClean="0"/>
          </a:p>
          <a:p>
            <a:pPr>
              <a:spcBef>
                <a:spcPts val="1200"/>
              </a:spcBef>
            </a:pPr>
            <a:r>
              <a:rPr lang="ja-JP" altLang="en-US" sz="1200" dirty="0" smtClean="0"/>
              <a:t>本庁と事業所等に</a:t>
            </a:r>
            <a:r>
              <a:rPr lang="ja-JP" altLang="en-US" sz="1200" dirty="0"/>
              <a:t>分</a:t>
            </a:r>
            <a:r>
              <a:rPr lang="ja-JP" altLang="en-US" sz="1200" dirty="0" smtClean="0"/>
              <a:t>け、使用実態に基づき設定</a:t>
            </a:r>
            <a:endParaRPr lang="en-US" altLang="ja-JP" sz="1200" dirty="0" smtClean="0"/>
          </a:p>
          <a:p>
            <a:pPr>
              <a:spcBef>
                <a:spcPts val="600"/>
              </a:spcBef>
            </a:pPr>
            <a:r>
              <a:rPr lang="ja-JP" altLang="en-US" sz="1200" dirty="0" smtClean="0"/>
              <a:t>　・</a:t>
            </a:r>
            <a:r>
              <a:rPr lang="en-US" altLang="ja-JP" sz="1200" dirty="0" smtClean="0"/>
              <a:t>16</a:t>
            </a:r>
            <a:r>
              <a:rPr lang="ja-JP" altLang="en-US" sz="1200" dirty="0" smtClean="0"/>
              <a:t>㎡⇒</a:t>
            </a:r>
            <a:r>
              <a:rPr lang="en-US" altLang="ja-JP" sz="1200" dirty="0" smtClean="0"/>
              <a:t>H19.5</a:t>
            </a:r>
            <a:r>
              <a:rPr lang="ja-JP" altLang="en-US" sz="1200" dirty="0" smtClean="0"/>
              <a:t>時点の中之島庁舎の職員数、</a:t>
            </a:r>
            <a:endParaRPr lang="en-US" altLang="ja-JP" sz="1200" dirty="0" smtClean="0"/>
          </a:p>
          <a:p>
            <a:r>
              <a:rPr lang="en-US" altLang="ja-JP" sz="1200" dirty="0"/>
              <a:t> </a:t>
            </a:r>
            <a:r>
              <a:rPr lang="en-US" altLang="ja-JP" sz="1200" dirty="0" smtClean="0"/>
              <a:t> </a:t>
            </a:r>
            <a:r>
              <a:rPr lang="ja-JP" altLang="en-US" sz="1200" dirty="0" smtClean="0"/>
              <a:t>　</a:t>
            </a:r>
            <a:r>
              <a:rPr lang="en-US" altLang="ja-JP" sz="1200" dirty="0" smtClean="0"/>
              <a:t>           </a:t>
            </a:r>
            <a:r>
              <a:rPr lang="ja-JP" altLang="en-US" sz="1200" dirty="0" smtClean="0"/>
              <a:t>延床面積に基づき算出（</a:t>
            </a:r>
            <a:r>
              <a:rPr lang="en-US" altLang="ja-JP" sz="1200" dirty="0" smtClean="0"/>
              <a:t>15.9</a:t>
            </a:r>
            <a:r>
              <a:rPr lang="ja-JP" altLang="en-US" sz="1200" dirty="0" smtClean="0"/>
              <a:t>㎡）</a:t>
            </a:r>
            <a:endParaRPr lang="en-US" altLang="ja-JP" sz="1200" dirty="0" smtClean="0"/>
          </a:p>
          <a:p>
            <a:pPr>
              <a:spcBef>
                <a:spcPts val="600"/>
              </a:spcBef>
            </a:pPr>
            <a:r>
              <a:rPr kumimoji="1" lang="ja-JP" altLang="en-US" sz="1200" dirty="0" smtClean="0"/>
              <a:t>　・</a:t>
            </a:r>
            <a:r>
              <a:rPr kumimoji="1" lang="en-US" altLang="ja-JP" sz="1200" dirty="0" smtClean="0"/>
              <a:t>22</a:t>
            </a:r>
            <a:r>
              <a:rPr kumimoji="1" lang="ja-JP" altLang="en-US" sz="1200" dirty="0" smtClean="0"/>
              <a:t>㎡⇒</a:t>
            </a:r>
            <a:r>
              <a:rPr kumimoji="1" lang="en-US" altLang="ja-JP" sz="1200" dirty="0" smtClean="0"/>
              <a:t>H19.5</a:t>
            </a:r>
            <a:r>
              <a:rPr kumimoji="1" lang="ja-JP" altLang="en-US" sz="1200" dirty="0" smtClean="0"/>
              <a:t>時点の各区役所の職員数、</a:t>
            </a:r>
            <a:endParaRPr kumimoji="1" lang="en-US" altLang="ja-JP" sz="1200" dirty="0" smtClean="0"/>
          </a:p>
          <a:p>
            <a:r>
              <a:rPr lang="en-US" altLang="ja-JP" sz="1200" dirty="0"/>
              <a:t> </a:t>
            </a:r>
            <a:r>
              <a:rPr lang="en-US" altLang="ja-JP" sz="1200" dirty="0" smtClean="0"/>
              <a:t> </a:t>
            </a:r>
            <a:r>
              <a:rPr lang="ja-JP" altLang="en-US" sz="1200" dirty="0" smtClean="0"/>
              <a:t>　</a:t>
            </a:r>
            <a:r>
              <a:rPr lang="en-US" altLang="ja-JP" sz="1200" dirty="0" smtClean="0"/>
              <a:t>           </a:t>
            </a:r>
            <a:r>
              <a:rPr kumimoji="1" lang="ja-JP" altLang="en-US" sz="1200" dirty="0" smtClean="0"/>
              <a:t>延床面積に基づき算出</a:t>
            </a:r>
            <a:r>
              <a:rPr lang="en-US" altLang="ja-JP" sz="1200" dirty="0" smtClean="0"/>
              <a:t>(21.6</a:t>
            </a:r>
            <a:r>
              <a:rPr lang="ja-JP" altLang="en-US" sz="1200" dirty="0" smtClean="0"/>
              <a:t>㎡）</a:t>
            </a:r>
            <a:endParaRPr lang="en-US" altLang="ja-JP" sz="1200" dirty="0" smtClean="0"/>
          </a:p>
          <a:p>
            <a:r>
              <a:rPr kumimoji="1" lang="ja-JP" altLang="en-US" sz="1200" dirty="0"/>
              <a:t>　</a:t>
            </a:r>
            <a:r>
              <a:rPr kumimoji="1" lang="ja-JP" altLang="en-US" sz="1200" dirty="0" smtClean="0"/>
              <a:t>　　　  ⇒直近整備事例の城東区役所（</a:t>
            </a:r>
            <a:r>
              <a:rPr kumimoji="1" lang="en-US" altLang="ja-JP" sz="1200" dirty="0" smtClean="0"/>
              <a:t>H28.1</a:t>
            </a:r>
            <a:r>
              <a:rPr kumimoji="1" lang="ja-JP" altLang="en-US" sz="1200" dirty="0" smtClean="0"/>
              <a:t>）</a:t>
            </a:r>
            <a:endParaRPr kumimoji="1" lang="en-US" altLang="ja-JP" sz="1200" dirty="0" smtClean="0"/>
          </a:p>
          <a:p>
            <a:pPr>
              <a:spcAft>
                <a:spcPts val="600"/>
              </a:spcAft>
            </a:pPr>
            <a:r>
              <a:rPr lang="ja-JP" altLang="en-US" sz="1200" dirty="0"/>
              <a:t>　</a:t>
            </a:r>
            <a:r>
              <a:rPr lang="ja-JP" altLang="en-US" sz="1200" dirty="0" smtClean="0"/>
              <a:t>　　　　　 </a:t>
            </a:r>
            <a:r>
              <a:rPr kumimoji="1" lang="ja-JP" altLang="en-US" sz="1200" dirty="0" smtClean="0"/>
              <a:t>の数値（</a:t>
            </a:r>
            <a:r>
              <a:rPr kumimoji="1" lang="en-US" altLang="ja-JP" sz="1200" dirty="0" smtClean="0"/>
              <a:t>22.1</a:t>
            </a:r>
            <a:r>
              <a:rPr kumimoji="1" lang="ja-JP" altLang="en-US" sz="1200" dirty="0" smtClean="0"/>
              <a:t>㎡）</a:t>
            </a:r>
            <a:endParaRPr kumimoji="1" lang="en-US" altLang="ja-JP" sz="1200" dirty="0" smtClean="0"/>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事業所</a:t>
            </a:r>
            <a:r>
              <a:rPr lang="ja-JP" altLang="en-US" sz="1100" dirty="0" smtClean="0">
                <a:latin typeface="ＭＳ 明朝" panose="02020609040205080304" pitchFamily="17" charset="-128"/>
                <a:ea typeface="ＭＳ 明朝" panose="02020609040205080304" pitchFamily="17" charset="-128"/>
              </a:rPr>
              <a:t>等：地域</a:t>
            </a:r>
            <a:r>
              <a:rPr lang="ja-JP" altLang="en-US" sz="1100" dirty="0">
                <a:latin typeface="ＭＳ 明朝" panose="02020609040205080304" pitchFamily="17" charset="-128"/>
                <a:ea typeface="ＭＳ 明朝" panose="02020609040205080304" pitchFamily="17" charset="-128"/>
              </a:rPr>
              <a:t>自治区事務所、こども相談センター、その他事業所等</a:t>
            </a:r>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本</a:t>
            </a: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庁：事業所</a:t>
            </a:r>
            <a:r>
              <a:rPr lang="ja-JP" altLang="en-US" sz="1100" dirty="0">
                <a:latin typeface="ＭＳ 明朝" panose="02020609040205080304" pitchFamily="17" charset="-128"/>
                <a:ea typeface="ＭＳ 明朝" panose="02020609040205080304" pitchFamily="17" charset="-128"/>
              </a:rPr>
              <a:t>等</a:t>
            </a:r>
            <a:r>
              <a:rPr lang="ja-JP" altLang="en-US" sz="1100" dirty="0" smtClean="0">
                <a:latin typeface="ＭＳ 明朝" panose="02020609040205080304" pitchFamily="17" charset="-128"/>
                <a:ea typeface="ＭＳ 明朝" panose="02020609040205080304" pitchFamily="17" charset="-128"/>
              </a:rPr>
              <a:t>以外</a:t>
            </a:r>
            <a:endParaRPr lang="ja-JP" altLang="en-US" sz="1100" dirty="0">
              <a:latin typeface="ＭＳ 明朝" panose="02020609040205080304" pitchFamily="17" charset="-128"/>
              <a:ea typeface="ＭＳ 明朝" panose="02020609040205080304" pitchFamily="17" charset="-128"/>
            </a:endParaRPr>
          </a:p>
        </p:txBody>
      </p:sp>
      <p:sp>
        <p:nvSpPr>
          <p:cNvPr id="23" name="テキスト ボックス 22"/>
          <p:cNvSpPr txBox="1"/>
          <p:nvPr/>
        </p:nvSpPr>
        <p:spPr>
          <a:xfrm>
            <a:off x="7545536" y="1687818"/>
            <a:ext cx="2232000" cy="2304000"/>
          </a:xfrm>
          <a:prstGeom prst="rect">
            <a:avLst/>
          </a:prstGeom>
          <a:solidFill>
            <a:schemeClr val="tx2">
              <a:lumMod val="20000"/>
              <a:lumOff val="80000"/>
            </a:schemeClr>
          </a:solidFill>
          <a:ln>
            <a:noFill/>
          </a:ln>
        </p:spPr>
        <p:txBody>
          <a:bodyPr wrap="square" rIns="0" bIns="324000" rtlCol="0">
            <a:noAutofit/>
          </a:bodyPr>
          <a:lstStyle/>
          <a:p>
            <a:pPr algn="ctr">
              <a:spcBef>
                <a:spcPts val="1200"/>
              </a:spcBef>
            </a:pPr>
            <a:r>
              <a:rPr lang="en-US" altLang="ja-JP" sz="1300" dirty="0" smtClean="0"/>
              <a:t>20</a:t>
            </a:r>
            <a:r>
              <a:rPr lang="ja-JP" altLang="en-US" sz="1300" dirty="0" smtClean="0"/>
              <a:t>㎡</a:t>
            </a:r>
            <a:endParaRPr lang="en-US" altLang="ja-JP" sz="1300" dirty="0" smtClean="0"/>
          </a:p>
          <a:p>
            <a:pPr>
              <a:spcBef>
                <a:spcPts val="1200"/>
              </a:spcBef>
            </a:pPr>
            <a:r>
              <a:rPr lang="ja-JP" altLang="en-US" sz="1200" dirty="0" smtClean="0"/>
              <a:t>・国</a:t>
            </a:r>
            <a:r>
              <a:rPr lang="ja-JP" altLang="en-US" sz="1200" dirty="0"/>
              <a:t>の</a:t>
            </a:r>
            <a:r>
              <a:rPr lang="ja-JP" altLang="en-US" sz="1200" spc="-50" dirty="0" smtClean="0"/>
              <a:t>地方債同意等基準</a:t>
            </a:r>
            <a:r>
              <a:rPr lang="ja-JP" altLang="en-US" sz="1200" dirty="0" smtClean="0"/>
              <a:t>を用いて</a:t>
            </a:r>
            <a:endParaRPr lang="en-US" altLang="ja-JP" sz="1200" dirty="0" smtClean="0"/>
          </a:p>
          <a:p>
            <a:pPr>
              <a:spcBef>
                <a:spcPts val="0"/>
              </a:spcBef>
            </a:pPr>
            <a:r>
              <a:rPr lang="ja-JP" altLang="en-US" sz="1200" dirty="0" smtClean="0"/>
              <a:t>　算出した理論値</a:t>
            </a:r>
            <a:r>
              <a:rPr lang="en-US" altLang="ja-JP" sz="1200" dirty="0" smtClean="0"/>
              <a:t>(17.23</a:t>
            </a:r>
            <a:r>
              <a:rPr lang="ja-JP" altLang="en-US" sz="1200" dirty="0" smtClean="0"/>
              <a:t>㎡）</a:t>
            </a:r>
            <a:endParaRPr lang="en-US" altLang="ja-JP" sz="1200" dirty="0" smtClean="0"/>
          </a:p>
          <a:p>
            <a:pPr>
              <a:spcBef>
                <a:spcPts val="600"/>
              </a:spcBef>
            </a:pPr>
            <a:r>
              <a:rPr kumimoji="1" lang="ja-JP" altLang="en-US" sz="1200" dirty="0" smtClean="0"/>
              <a:t>・上記に加え、市民サービス</a:t>
            </a:r>
            <a:endParaRPr kumimoji="1" lang="en-US" altLang="ja-JP" sz="1200" dirty="0" smtClean="0"/>
          </a:p>
          <a:p>
            <a:pPr>
              <a:spcBef>
                <a:spcPts val="0"/>
              </a:spcBef>
            </a:pPr>
            <a:r>
              <a:rPr lang="ja-JP" altLang="en-US" sz="1200" dirty="0"/>
              <a:t>　</a:t>
            </a:r>
            <a:r>
              <a:rPr kumimoji="1" lang="ja-JP" altLang="en-US" sz="1200" dirty="0" smtClean="0"/>
              <a:t>スペースも考慮して設定</a:t>
            </a:r>
            <a:endParaRPr kumimoji="1" lang="en-US" altLang="ja-JP" sz="1200" dirty="0" smtClean="0"/>
          </a:p>
        </p:txBody>
      </p:sp>
      <p:sp>
        <p:nvSpPr>
          <p:cNvPr id="25" name="テキスト ボックス 24"/>
          <p:cNvSpPr txBox="1"/>
          <p:nvPr/>
        </p:nvSpPr>
        <p:spPr>
          <a:xfrm>
            <a:off x="1719333" y="4081249"/>
            <a:ext cx="5576053" cy="1188000"/>
          </a:xfrm>
          <a:prstGeom prst="rect">
            <a:avLst/>
          </a:prstGeom>
          <a:solidFill>
            <a:schemeClr val="tx2">
              <a:lumMod val="20000"/>
              <a:lumOff val="80000"/>
            </a:schemeClr>
          </a:solidFill>
          <a:ln>
            <a:noFill/>
          </a:ln>
        </p:spPr>
        <p:txBody>
          <a:bodyPr wrap="square" rtlCol="0" anchor="ctr" anchorCtr="0">
            <a:noAutofit/>
          </a:bodyPr>
          <a:lstStyle/>
          <a:p>
            <a:r>
              <a:rPr lang="ja-JP" altLang="en-US" sz="1200" dirty="0" smtClean="0"/>
              <a:t>組織体制（原案）により職員数が明らかになったもの</a:t>
            </a:r>
            <a:endParaRPr lang="en-US" altLang="ja-JP" sz="1200" dirty="0" smtClean="0"/>
          </a:p>
          <a:p>
            <a:r>
              <a:rPr lang="ja-JP" altLang="en-US" sz="1200" dirty="0" smtClean="0"/>
              <a:t>のうち、現地性が高いもの</a:t>
            </a:r>
            <a:r>
              <a:rPr lang="ja-JP" altLang="en-US" sz="1200" dirty="0"/>
              <a:t>と</a:t>
            </a:r>
            <a:r>
              <a:rPr lang="ja-JP" altLang="en-US" sz="1200" dirty="0" smtClean="0"/>
              <a:t>して、新たに図書館、</a:t>
            </a:r>
            <a:endParaRPr lang="en-US" altLang="ja-JP" sz="1200" dirty="0" smtClean="0"/>
          </a:p>
          <a:p>
            <a:r>
              <a:rPr lang="ja-JP" altLang="en-US" sz="1200" dirty="0" smtClean="0"/>
              <a:t>区画整理事務所等を対象職員数から除外して試算</a:t>
            </a:r>
            <a:endParaRPr lang="en-US" altLang="ja-JP" sz="1200" dirty="0" smtClean="0"/>
          </a:p>
        </p:txBody>
      </p:sp>
      <p:sp>
        <p:nvSpPr>
          <p:cNvPr id="26" name="テキスト ボックス 25"/>
          <p:cNvSpPr txBox="1"/>
          <p:nvPr/>
        </p:nvSpPr>
        <p:spPr>
          <a:xfrm>
            <a:off x="7545536" y="5352172"/>
            <a:ext cx="2232000" cy="1188000"/>
          </a:xfrm>
          <a:prstGeom prst="rect">
            <a:avLst/>
          </a:prstGeom>
          <a:solidFill>
            <a:schemeClr val="tx2">
              <a:lumMod val="20000"/>
              <a:lumOff val="80000"/>
            </a:schemeClr>
          </a:solidFill>
          <a:ln>
            <a:noFill/>
          </a:ln>
        </p:spPr>
        <p:txBody>
          <a:bodyPr wrap="square" rIns="72000" rtlCol="0" anchor="ctr" anchorCtr="0">
            <a:noAutofit/>
          </a:bodyPr>
          <a:lstStyle/>
          <a:p>
            <a:r>
              <a:rPr lang="ja-JP" altLang="en-US" sz="1200" dirty="0" smtClean="0"/>
              <a:t>建設案において、暫定庁舎</a:t>
            </a:r>
            <a:endParaRPr lang="en-US" altLang="ja-JP" sz="1200" dirty="0" smtClean="0"/>
          </a:p>
          <a:p>
            <a:r>
              <a:rPr lang="ja-JP" altLang="en-US" sz="1200" dirty="0" smtClean="0"/>
              <a:t>として、民間ビルを賃借</a:t>
            </a:r>
            <a:endParaRPr lang="en-US" altLang="ja-JP" sz="1200" dirty="0" smtClean="0"/>
          </a:p>
          <a:p>
            <a:r>
              <a:rPr lang="ja-JP" altLang="en-US" sz="1200" dirty="0" smtClean="0"/>
              <a:t>　・第一区、第四区の不足</a:t>
            </a:r>
            <a:endParaRPr lang="en-US" altLang="ja-JP" sz="1200" dirty="0" smtClean="0"/>
          </a:p>
          <a:p>
            <a:r>
              <a:rPr lang="ja-JP" altLang="en-US" sz="1200" dirty="0"/>
              <a:t>　</a:t>
            </a:r>
            <a:r>
              <a:rPr lang="ja-JP" altLang="en-US" sz="1200" dirty="0" smtClean="0"/>
              <a:t>　執務室面積分</a:t>
            </a:r>
            <a:endParaRPr lang="en-US" altLang="ja-JP" sz="1200" dirty="0" smtClean="0"/>
          </a:p>
          <a:p>
            <a:r>
              <a:rPr lang="ja-JP" altLang="en-US" sz="1200" dirty="0" smtClean="0"/>
              <a:t>　・特別区設置後～</a:t>
            </a:r>
            <a:endParaRPr lang="en-US" altLang="ja-JP" sz="1200" dirty="0" smtClean="0"/>
          </a:p>
          <a:p>
            <a:r>
              <a:rPr lang="ja-JP" altLang="en-US" sz="1200" dirty="0"/>
              <a:t>　</a:t>
            </a:r>
            <a:r>
              <a:rPr lang="ja-JP" altLang="en-US" sz="1200" dirty="0" smtClean="0"/>
              <a:t>　庁舎完成</a:t>
            </a:r>
            <a:r>
              <a:rPr lang="ja-JP" altLang="en-US" sz="1100" dirty="0" smtClean="0"/>
              <a:t>（約</a:t>
            </a:r>
            <a:r>
              <a:rPr lang="en-US" altLang="ja-JP" sz="1100" dirty="0" smtClean="0"/>
              <a:t>3</a:t>
            </a:r>
            <a:r>
              <a:rPr lang="ja-JP" altLang="en-US" sz="1100" dirty="0" smtClean="0"/>
              <a:t>年半）</a:t>
            </a:r>
            <a:r>
              <a:rPr lang="ja-JP" altLang="en-US" sz="1200" dirty="0" smtClean="0"/>
              <a:t>まで</a:t>
            </a:r>
            <a:endParaRPr lang="en-US" altLang="ja-JP" sz="1200" dirty="0" smtClean="0"/>
          </a:p>
        </p:txBody>
      </p:sp>
      <p:sp>
        <p:nvSpPr>
          <p:cNvPr id="27" name="テキスト ボックス 26"/>
          <p:cNvSpPr txBox="1"/>
          <p:nvPr/>
        </p:nvSpPr>
        <p:spPr>
          <a:xfrm>
            <a:off x="1719332" y="5353588"/>
            <a:ext cx="5558861" cy="1188000"/>
          </a:xfrm>
          <a:prstGeom prst="rect">
            <a:avLst/>
          </a:prstGeom>
          <a:solidFill>
            <a:schemeClr val="tx2">
              <a:lumMod val="20000"/>
              <a:lumOff val="80000"/>
            </a:schemeClr>
          </a:solidFill>
          <a:ln>
            <a:noFill/>
          </a:ln>
        </p:spPr>
        <p:txBody>
          <a:bodyPr wrap="square" rIns="0" rtlCol="0">
            <a:noAutofit/>
          </a:bodyPr>
          <a:lstStyle/>
          <a:p>
            <a:r>
              <a:rPr lang="ja-JP" altLang="en-US" sz="1200" dirty="0" smtClean="0"/>
              <a:t>第一区、第四区の庁舎が完成するまでの暫定庁舎</a:t>
            </a:r>
            <a:endParaRPr lang="en-US" altLang="ja-JP" sz="1200" dirty="0" smtClean="0"/>
          </a:p>
          <a:p>
            <a:r>
              <a:rPr lang="ja-JP" altLang="en-US" sz="1200" dirty="0" smtClean="0"/>
              <a:t>として中之島庁舎を活用</a:t>
            </a:r>
            <a:endParaRPr lang="en-US" altLang="ja-JP" sz="1200" dirty="0" smtClean="0"/>
          </a:p>
          <a:p>
            <a:r>
              <a:rPr lang="ja-JP" altLang="en-US" sz="1200" dirty="0" smtClean="0"/>
              <a:t>　・</a:t>
            </a:r>
            <a:r>
              <a:rPr lang="ja-JP" altLang="en-US" sz="1200" dirty="0"/>
              <a:t>第一区、第四区の不足執務室面積分</a:t>
            </a:r>
            <a:endParaRPr lang="en-US" altLang="ja-JP" sz="1200" dirty="0"/>
          </a:p>
          <a:p>
            <a:r>
              <a:rPr lang="ja-JP" altLang="en-US" sz="1200" dirty="0" smtClean="0"/>
              <a:t>　・</a:t>
            </a:r>
            <a:r>
              <a:rPr lang="ja-JP" altLang="en-US" sz="1200" dirty="0"/>
              <a:t>特別区設置後～庁舎完成</a:t>
            </a:r>
            <a:r>
              <a:rPr lang="ja-JP" altLang="en-US" sz="1100" dirty="0"/>
              <a:t>（約</a:t>
            </a:r>
            <a:r>
              <a:rPr lang="en-US" altLang="ja-JP" sz="1100" dirty="0"/>
              <a:t>3</a:t>
            </a:r>
            <a:r>
              <a:rPr lang="ja-JP" altLang="en-US" sz="1100" dirty="0"/>
              <a:t>年半</a:t>
            </a:r>
            <a:r>
              <a:rPr lang="ja-JP" altLang="en-US" sz="1100" dirty="0" smtClean="0"/>
              <a:t>）</a:t>
            </a:r>
            <a:r>
              <a:rPr lang="ja-JP" altLang="en-US" sz="1200" dirty="0" smtClean="0"/>
              <a:t>まで</a:t>
            </a:r>
            <a:endParaRPr lang="en-US" altLang="ja-JP" sz="1200" dirty="0"/>
          </a:p>
          <a:p>
            <a:r>
              <a:rPr lang="ja-JP" altLang="en-US" sz="1100" dirty="0" smtClean="0">
                <a:latin typeface="ＭＳ 明朝" panose="02020609040205080304" pitchFamily="17" charset="-128"/>
                <a:ea typeface="ＭＳ 明朝" panose="02020609040205080304" pitchFamily="17" charset="-128"/>
              </a:rPr>
              <a:t>（⇒特別区設置前から基本計画の策定に着手する前提）</a:t>
            </a:r>
            <a:endParaRPr lang="en-US" altLang="ja-JP" sz="1100" dirty="0" smtClean="0">
              <a:latin typeface="ＭＳ 明朝" panose="02020609040205080304" pitchFamily="17" charset="-128"/>
              <a:ea typeface="ＭＳ 明朝" panose="02020609040205080304" pitchFamily="17" charset="-128"/>
            </a:endParaRPr>
          </a:p>
        </p:txBody>
      </p:sp>
      <p:sp>
        <p:nvSpPr>
          <p:cNvPr id="28" name="テキスト ボックス 27"/>
          <p:cNvSpPr txBox="1"/>
          <p:nvPr/>
        </p:nvSpPr>
        <p:spPr>
          <a:xfrm>
            <a:off x="7543142" y="4077072"/>
            <a:ext cx="2232000" cy="1188000"/>
          </a:xfrm>
          <a:prstGeom prst="rect">
            <a:avLst/>
          </a:prstGeom>
          <a:solidFill>
            <a:schemeClr val="tx2">
              <a:lumMod val="20000"/>
              <a:lumOff val="80000"/>
            </a:schemeClr>
          </a:solidFill>
          <a:ln>
            <a:noFill/>
          </a:ln>
        </p:spPr>
        <p:txBody>
          <a:bodyPr wrap="square" rIns="0" rtlCol="0" anchor="ctr" anchorCtr="0">
            <a:noAutofit/>
          </a:bodyPr>
          <a:lstStyle/>
          <a:p>
            <a:r>
              <a:rPr lang="ja-JP" altLang="en-US" sz="1200" dirty="0" smtClean="0"/>
              <a:t>現地性の高い施設の職員に</a:t>
            </a:r>
            <a:endParaRPr lang="en-US" altLang="ja-JP" sz="1200" dirty="0" smtClean="0"/>
          </a:p>
          <a:p>
            <a:r>
              <a:rPr lang="ja-JP" altLang="en-US" sz="1200" dirty="0" smtClean="0"/>
              <a:t>ついて、特別区素案の段階</a:t>
            </a:r>
            <a:endParaRPr lang="en-US" altLang="ja-JP" sz="1200" dirty="0" smtClean="0"/>
          </a:p>
          <a:p>
            <a:r>
              <a:rPr lang="ja-JP" altLang="en-US" sz="1200" dirty="0" smtClean="0"/>
              <a:t>で判明していた範囲を除外</a:t>
            </a:r>
            <a:endParaRPr lang="en-US" altLang="ja-JP" sz="1200" dirty="0" smtClean="0"/>
          </a:p>
          <a:p>
            <a:r>
              <a:rPr lang="ja-JP" altLang="en-US" sz="1200" dirty="0" smtClean="0"/>
              <a:t>して試算</a:t>
            </a:r>
            <a:endParaRPr lang="en-US" altLang="ja-JP" sz="1200" dirty="0" smtClean="0"/>
          </a:p>
        </p:txBody>
      </p:sp>
      <p:sp>
        <p:nvSpPr>
          <p:cNvPr id="29" name="二等辺三角形 28"/>
          <p:cNvSpPr/>
          <p:nvPr/>
        </p:nvSpPr>
        <p:spPr>
          <a:xfrm rot="16200000">
            <a:off x="7008324" y="4577550"/>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16200000">
            <a:off x="7010719" y="5864299"/>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p:cNvSpPr/>
          <p:nvPr/>
        </p:nvSpPr>
        <p:spPr>
          <a:xfrm rot="16200000">
            <a:off x="6881658" y="2746748"/>
            <a:ext cx="1080000"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Text Box 95"/>
          <p:cNvSpPr txBox="1">
            <a:spLocks noChangeArrowheads="1"/>
          </p:cNvSpPr>
          <p:nvPr/>
        </p:nvSpPr>
        <p:spPr bwMode="auto">
          <a:xfrm>
            <a:off x="-137578" y="502798"/>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800" b="1" dirty="0" smtClean="0">
                <a:latin typeface="Meiryo UI" panose="020B0604030504040204" pitchFamily="50" charset="-128"/>
                <a:ea typeface="Meiryo UI" panose="020B0604030504040204" pitchFamily="50" charset="-128"/>
              </a:rPr>
              <a:t>（１）削減</a:t>
            </a:r>
            <a:r>
              <a:rPr lang="ja-JP" altLang="en-US" sz="1800" b="1" dirty="0">
                <a:latin typeface="Meiryo UI" panose="020B0604030504040204" pitchFamily="50" charset="-128"/>
                <a:ea typeface="Meiryo UI" panose="020B0604030504040204" pitchFamily="50" charset="-128"/>
              </a:rPr>
              <a:t>要素</a:t>
            </a:r>
            <a:r>
              <a:rPr lang="ja-JP" altLang="en-US" sz="1800" b="1" dirty="0" smtClean="0">
                <a:latin typeface="Meiryo UI" panose="020B0604030504040204" pitchFamily="50" charset="-128"/>
                <a:ea typeface="Meiryo UI" panose="020B0604030504040204" pitchFamily="50" charset="-128"/>
              </a:rPr>
              <a:t>の</a:t>
            </a:r>
            <a:r>
              <a:rPr lang="ja-JP" altLang="en-US" sz="1800" b="1" dirty="0">
                <a:latin typeface="Meiryo UI" panose="020B0604030504040204" pitchFamily="50" charset="-128"/>
                <a:ea typeface="Meiryo UI" panose="020B0604030504040204" pitchFamily="50" charset="-128"/>
              </a:rPr>
              <a:t>検討</a:t>
            </a:r>
            <a:endParaRPr lang="en-US" altLang="ja-JP" sz="1800" b="1"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098241129"/>
              </p:ext>
            </p:extLst>
          </p:nvPr>
        </p:nvGraphicFramePr>
        <p:xfrm>
          <a:off x="5313248" y="4285519"/>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153017797"/>
              </p:ext>
            </p:extLst>
          </p:nvPr>
        </p:nvGraphicFramePr>
        <p:xfrm>
          <a:off x="5313040" y="2384968"/>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3759183032"/>
              </p:ext>
            </p:extLst>
          </p:nvPr>
        </p:nvGraphicFramePr>
        <p:xfrm>
          <a:off x="5313040" y="5565118"/>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sp>
        <p:nvSpPr>
          <p:cNvPr id="33" name="Text Box 95"/>
          <p:cNvSpPr txBox="1">
            <a:spLocks noChangeArrowheads="1"/>
          </p:cNvSpPr>
          <p:nvPr/>
        </p:nvSpPr>
        <p:spPr bwMode="auto">
          <a:xfrm>
            <a:off x="6291708" y="2172839"/>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4" name="Text Box 95"/>
          <p:cNvSpPr txBox="1">
            <a:spLocks noChangeArrowheads="1"/>
          </p:cNvSpPr>
          <p:nvPr/>
        </p:nvSpPr>
        <p:spPr bwMode="auto">
          <a:xfrm>
            <a:off x="6308089" y="4075327"/>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5" name="Text Box 95"/>
          <p:cNvSpPr txBox="1">
            <a:spLocks noChangeArrowheads="1"/>
          </p:cNvSpPr>
          <p:nvPr/>
        </p:nvSpPr>
        <p:spPr bwMode="auto">
          <a:xfrm>
            <a:off x="6308089" y="5358408"/>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7" name="角丸四角形 36"/>
          <p:cNvSpPr/>
          <p:nvPr/>
        </p:nvSpPr>
        <p:spPr>
          <a:xfrm>
            <a:off x="141527" y="1289242"/>
            <a:ext cx="1548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削減要素</a:t>
            </a:r>
            <a:endParaRPr kumimoji="1" lang="ja-JP" altLang="en-US" sz="1400" b="1" dirty="0">
              <a:solidFill>
                <a:schemeClr val="bg1"/>
              </a:solidFill>
            </a:endParaRPr>
          </a:p>
        </p:txBody>
      </p:sp>
      <p:sp>
        <p:nvSpPr>
          <p:cNvPr id="40" name="角丸四角形 39"/>
          <p:cNvSpPr/>
          <p:nvPr/>
        </p:nvSpPr>
        <p:spPr>
          <a:xfrm>
            <a:off x="1748816" y="1291956"/>
            <a:ext cx="55584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a:solidFill>
                  <a:schemeClr val="bg1"/>
                </a:solidFill>
              </a:rPr>
              <a:t>内容</a:t>
            </a:r>
            <a:endParaRPr kumimoji="1" lang="ja-JP" altLang="en-US" sz="1400" b="1" dirty="0">
              <a:solidFill>
                <a:schemeClr val="bg1"/>
              </a:solidFill>
            </a:endParaRPr>
          </a:p>
        </p:txBody>
      </p:sp>
      <p:sp>
        <p:nvSpPr>
          <p:cNvPr id="41" name="角丸四角形 40"/>
          <p:cNvSpPr/>
          <p:nvPr/>
        </p:nvSpPr>
        <p:spPr>
          <a:xfrm>
            <a:off x="7545288" y="1294670"/>
            <a:ext cx="2232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これまでの考え方</a:t>
            </a:r>
            <a:endParaRPr kumimoji="1" lang="ja-JP" altLang="en-US" sz="1400" b="1" dirty="0">
              <a:solidFill>
                <a:schemeClr val="bg1"/>
              </a:solidFill>
            </a:endParaRPr>
          </a:p>
        </p:txBody>
      </p:sp>
      <p:sp>
        <p:nvSpPr>
          <p:cNvPr id="2" name="中かっこ 1"/>
          <p:cNvSpPr/>
          <p:nvPr/>
        </p:nvSpPr>
        <p:spPr>
          <a:xfrm>
            <a:off x="2360712" y="3616325"/>
            <a:ext cx="4680520" cy="326256"/>
          </a:xfrm>
          <a:prstGeom prst="bracePair">
            <a:avLst>
              <a:gd name="adj" fmla="val 5687"/>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85853400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9"/>
          <p:cNvSpPr>
            <a:spLocks noChangeArrowheads="1"/>
          </p:cNvSpPr>
          <p:nvPr/>
        </p:nvSpPr>
        <p:spPr bwMode="auto">
          <a:xfrm>
            <a:off x="273000" y="1035316"/>
            <a:ext cx="9360000" cy="5514124"/>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7890627"/>
              </p:ext>
            </p:extLst>
          </p:nvPr>
        </p:nvGraphicFramePr>
        <p:xfrm>
          <a:off x="1544814" y="1328844"/>
          <a:ext cx="3744000" cy="1692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建設案</a:t>
                      </a:r>
                      <a:endParaRPr kumimoji="1" lang="en-US" altLang="ja-JP" sz="140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60000">
                <a:tc>
                  <a:txBody>
                    <a:bodyPr/>
                    <a:lstStyle/>
                    <a:p>
                      <a:pPr algn="ctr"/>
                      <a:r>
                        <a:rPr kumimoji="1" lang="en-US" altLang="ja-JP" sz="1600" b="1" dirty="0" smtClean="0">
                          <a:latin typeface="Meiryo UI" panose="020B0604030504040204" pitchFamily="50" charset="-128"/>
                          <a:ea typeface="Meiryo UI" panose="020B0604030504040204" pitchFamily="50" charset="-128"/>
                        </a:rPr>
                        <a:t>361</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８</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166343"/>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269</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9" name="テキスト ボックス 8"/>
          <p:cNvSpPr txBox="1"/>
          <p:nvPr/>
        </p:nvSpPr>
        <p:spPr>
          <a:xfrm>
            <a:off x="-15552" y="168459"/>
            <a:ext cx="9921552" cy="1100301"/>
          </a:xfrm>
          <a:prstGeom prst="rect">
            <a:avLst/>
          </a:prstGeom>
          <a:noFill/>
        </p:spPr>
        <p:txBody>
          <a:bodyPr wrap="square" rtlCol="0">
            <a:spAutoFit/>
          </a:bodyPr>
          <a:lstStyle/>
          <a:p>
            <a:pPr>
              <a:spcAft>
                <a:spcPts val="300"/>
              </a:spcAft>
            </a:pPr>
            <a:r>
              <a:rPr kumimoji="1" lang="ja-JP" altLang="en-US" b="1" dirty="0" smtClean="0">
                <a:latin typeface="Meiryo UI" panose="020B0604030504040204" pitchFamily="50" charset="-128"/>
                <a:ea typeface="Meiryo UI" panose="020B0604030504040204" pitchFamily="50" charset="-128"/>
              </a:rPr>
              <a:t>（２）再</a:t>
            </a:r>
            <a:r>
              <a:rPr lang="ja-JP" altLang="en-US" b="1" dirty="0" smtClean="0">
                <a:latin typeface="Meiryo UI" panose="020B0604030504040204" pitchFamily="50" charset="-128"/>
                <a:ea typeface="Meiryo UI" panose="020B0604030504040204" pitchFamily="50" charset="-128"/>
              </a:rPr>
              <a:t>試算結果</a:t>
            </a:r>
            <a:endParaRPr kumimoji="1" lang="en-US" altLang="ja-JP" b="1"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削減要素ａ～ｃをすべて適用した場合のコストは以下のとおり</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（削減要素ａ～ｃは相互に作用するため、削減額は各項目欄の単純合計とは一致しない）</a:t>
            </a:r>
            <a:endParaRPr kumimoji="1" lang="en-US" altLang="ja-JP" sz="1500" dirty="0" smtClean="0">
              <a:latin typeface="Meiryo UI" panose="020B0604030504040204" pitchFamily="50" charset="-128"/>
              <a:ea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583891" y="4041234"/>
            <a:ext cx="5711465" cy="474805"/>
          </a:xfrm>
          <a:prstGeom prst="rect">
            <a:avLst/>
          </a:prstGeom>
          <a:noFill/>
        </p:spPr>
        <p:txBody>
          <a:bodyPr wrap="square" rtlCol="0">
            <a:noAutofit/>
          </a:bodyPr>
          <a:lstStyle/>
          <a:p>
            <a:r>
              <a:rPr kumimoji="1" lang="en-US" altLang="ja-JP" sz="1200" dirty="0" smtClean="0"/>
              <a:t>※ </a:t>
            </a:r>
            <a:r>
              <a:rPr kumimoji="1" lang="ja-JP" altLang="en-US" sz="1200" dirty="0" smtClean="0"/>
              <a:t>ランニングコストについては、</a:t>
            </a:r>
            <a:r>
              <a:rPr lang="ja-JP" altLang="en-US" sz="1200" dirty="0" smtClean="0"/>
              <a:t>第三区で余剰面積（</a:t>
            </a:r>
            <a:r>
              <a:rPr lang="en-US" altLang="ja-JP" sz="1200" dirty="0" smtClean="0"/>
              <a:t>4,177</a:t>
            </a:r>
            <a:r>
              <a:rPr lang="ja-JP" altLang="en-US" sz="1200" dirty="0" smtClean="0"/>
              <a:t>㎡）が発生するため、</a:t>
            </a:r>
            <a:endParaRPr lang="en-US" altLang="ja-JP" sz="1200" dirty="0" smtClean="0"/>
          </a:p>
          <a:p>
            <a:r>
              <a:rPr lang="ja-JP" altLang="en-US" sz="1200" dirty="0"/>
              <a:t>　</a:t>
            </a:r>
            <a:r>
              <a:rPr lang="ja-JP" altLang="en-US" sz="1200" dirty="0" smtClean="0"/>
              <a:t>　ＡＴＣ等の賃借面積を縮小することで解消すると仮定（⇒財務リスクへの影響）</a:t>
            </a:r>
            <a:endParaRPr lang="en-US" altLang="ja-JP" sz="1200" dirty="0" smtClean="0"/>
          </a:p>
        </p:txBody>
      </p:sp>
      <p:graphicFrame>
        <p:nvGraphicFramePr>
          <p:cNvPr id="12" name="表 11"/>
          <p:cNvGraphicFramePr>
            <a:graphicFrameLocks noGrp="1"/>
          </p:cNvGraphicFramePr>
          <p:nvPr>
            <p:extLst>
              <p:ext uri="{D42A27DB-BD31-4B8C-83A1-F6EECF244321}">
                <p14:modId xmlns:p14="http://schemas.microsoft.com/office/powerpoint/2010/main" val="4221387809"/>
              </p:ext>
            </p:extLst>
          </p:nvPr>
        </p:nvGraphicFramePr>
        <p:xfrm>
          <a:off x="5457472" y="1327751"/>
          <a:ext cx="3744000" cy="1692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4057232858"/>
                    </a:ext>
                  </a:extLst>
                </a:gridCol>
                <a:gridCol w="1872000">
                  <a:extLst>
                    <a:ext uri="{9D8B030D-6E8A-4147-A177-3AD203B41FA5}">
                      <a16:colId xmlns:a16="http://schemas.microsoft.com/office/drawing/2014/main" val="2412220033"/>
                    </a:ext>
                  </a:extLst>
                </a:gridCol>
              </a:tblGrid>
              <a:tr h="360000">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賃借案</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60000">
                <a:tc>
                  <a:txBody>
                    <a:bodyPr/>
                    <a:lstStyle/>
                    <a:p>
                      <a:pPr algn="ctr"/>
                      <a:r>
                        <a:rPr kumimoji="1" lang="en-US" altLang="ja-JP" sz="1600" b="1" dirty="0" smtClean="0">
                          <a:latin typeface="Meiryo UI" panose="020B0604030504040204" pitchFamily="50" charset="-128"/>
                          <a:ea typeface="Meiryo UI" panose="020B0604030504040204" pitchFamily="50" charset="-128"/>
                        </a:rPr>
                        <a:t>109</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15</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111815"/>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8</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13" name="二等辺三角形 12"/>
          <p:cNvSpPr/>
          <p:nvPr/>
        </p:nvSpPr>
        <p:spPr>
          <a:xfrm rot="10800000">
            <a:off x="2160428" y="2444318"/>
            <a:ext cx="2520000" cy="144000"/>
          </a:xfrm>
          <a:prstGeom prst="triangle">
            <a:avLst>
              <a:gd name="adj" fmla="val 5052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rot="10800000">
            <a:off x="6079002" y="2449081"/>
            <a:ext cx="2520000" cy="144000"/>
          </a:xfrm>
          <a:prstGeom prst="triangle">
            <a:avLst>
              <a:gd name="adj" fmla="val 4954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Text Box 95"/>
          <p:cNvSpPr txBox="1">
            <a:spLocks noChangeArrowheads="1"/>
          </p:cNvSpPr>
          <p:nvPr/>
        </p:nvSpPr>
        <p:spPr bwMode="auto">
          <a:xfrm>
            <a:off x="8023096" y="1049717"/>
            <a:ext cx="14473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25" name="表 24"/>
          <p:cNvGraphicFramePr>
            <a:graphicFrameLocks noGrp="1"/>
          </p:cNvGraphicFramePr>
          <p:nvPr>
            <p:extLst>
              <p:ext uri="{D42A27DB-BD31-4B8C-83A1-F6EECF244321}">
                <p14:modId xmlns:p14="http://schemas.microsoft.com/office/powerpoint/2010/main" val="3561846774"/>
              </p:ext>
            </p:extLst>
          </p:nvPr>
        </p:nvGraphicFramePr>
        <p:xfrm>
          <a:off x="1545962" y="3174824"/>
          <a:ext cx="3744000" cy="900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92</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▲７</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540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新庁舎建設経費  　▲</a:t>
                      </a:r>
                      <a:r>
                        <a:rPr kumimoji="1" lang="en-US" altLang="ja-JP" sz="1150" b="0" dirty="0" smtClean="0">
                          <a:latin typeface="ＭＳ 明朝" panose="02020609040205080304" pitchFamily="17" charset="-128"/>
                          <a:ea typeface="ＭＳ 明朝" panose="02020609040205080304" pitchFamily="17" charset="-128"/>
                        </a:rPr>
                        <a:t>57</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en-US" altLang="ja-JP" sz="1150" b="0" dirty="0" smtClean="0">
                          <a:latin typeface="ＭＳ 明朝" panose="02020609040205080304" pitchFamily="17" charset="-128"/>
                          <a:ea typeface="ＭＳ 明朝" panose="02020609040205080304" pitchFamily="17" charset="-128"/>
                        </a:rPr>
                        <a:t>19</a:t>
                      </a:r>
                      <a:endParaRPr kumimoji="1" lang="ja-JP" altLang="en-US" sz="1150" b="0" dirty="0">
                        <a:latin typeface="ＭＳ 明朝" panose="02020609040205080304" pitchFamily="17" charset="-128"/>
                        <a:ea typeface="ＭＳ 明朝" panose="02020609040205080304" pitchFamily="17" charset="-128"/>
                      </a:endParaRPr>
                    </a:p>
                  </a:txBody>
                  <a:tcPr marR="36000" marT="90000" marB="7200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▲５</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90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357374465"/>
              </p:ext>
            </p:extLst>
          </p:nvPr>
        </p:nvGraphicFramePr>
        <p:xfrm>
          <a:off x="5457472" y="3174824"/>
          <a:ext cx="3744000" cy="900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14</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▲７</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540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a:t>
                      </a:r>
                      <a:r>
                        <a:rPr kumimoji="1" lang="ja-JP" altLang="en-US" sz="1600" b="0" spc="180" baseline="0" dirty="0" smtClean="0">
                          <a:latin typeface="ＭＳ 明朝" panose="02020609040205080304" pitchFamily="17" charset="-128"/>
                          <a:ea typeface="ＭＳ 明朝" panose="02020609040205080304" pitchFamily="17" charset="-128"/>
                        </a:rPr>
                        <a:t>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10</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民間ビル賃借保証金 ▲４</a:t>
                      </a:r>
                      <a:endParaRPr kumimoji="1" lang="ja-JP" altLang="en-US" sz="1150" b="0" dirty="0">
                        <a:latin typeface="ＭＳ 明朝" panose="02020609040205080304" pitchFamily="17" charset="-128"/>
                        <a:ea typeface="ＭＳ 明朝" panose="02020609040205080304" pitchFamily="17" charset="-128"/>
                      </a:endParaRPr>
                    </a:p>
                  </a:txBody>
                  <a:tcPr marR="36000" marT="90000" marB="7200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▲７</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90000" marB="72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373135940"/>
              </p:ext>
            </p:extLst>
          </p:nvPr>
        </p:nvGraphicFramePr>
        <p:xfrm>
          <a:off x="560928" y="1330504"/>
          <a:ext cx="900000" cy="169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684000">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庁舎整備</a:t>
                      </a:r>
                      <a:endParaRPr kumimoji="1" lang="en-US" altLang="ja-JP" sz="14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bg1"/>
                          </a:solidFill>
                          <a:latin typeface="Meiryo UI" panose="020B0604030504040204" pitchFamily="50" charset="-128"/>
                          <a:ea typeface="Meiryo UI" panose="020B0604030504040204" pitchFamily="50" charset="-128"/>
                        </a:rPr>
                        <a:t>経費</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550332427"/>
                  </a:ext>
                </a:extLst>
              </a:tr>
              <a:tr h="360000">
                <a:tc>
                  <a:txBody>
                    <a:bodyPr/>
                    <a:lstStyle/>
                    <a:p>
                      <a:pPr algn="ctr"/>
                      <a:r>
                        <a:rPr kumimoji="1" lang="ja-JP" altLang="en-US" sz="1400" b="1" dirty="0" smtClean="0">
                          <a:latin typeface="Meiryo UI" panose="020B0604030504040204" pitchFamily="50" charset="-128"/>
                          <a:ea typeface="Meiryo UI" panose="020B0604030504040204" pitchFamily="50" charset="-128"/>
                        </a:rPr>
                        <a:t>削減前</a:t>
                      </a:r>
                      <a:endParaRPr kumimoji="1" lang="ja-JP" altLang="en-US" sz="14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166343"/>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再試算</a:t>
                      </a:r>
                      <a:r>
                        <a:rPr kumimoji="1" lang="en-US" altLang="ja-JP" sz="1400" b="1" dirty="0" smtClean="0">
                          <a:solidFill>
                            <a:schemeClr val="tx1"/>
                          </a:solidFill>
                          <a:latin typeface="Meiryo UI" panose="020B0604030504040204" pitchFamily="50" charset="-128"/>
                          <a:ea typeface="Meiryo UI" panose="020B0604030504040204" pitchFamily="50" charset="-128"/>
                        </a:rPr>
                        <a:t>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2056760463"/>
              </p:ext>
            </p:extLst>
          </p:nvPr>
        </p:nvGraphicFramePr>
        <p:xfrm>
          <a:off x="547812" y="3174824"/>
          <a:ext cx="900000" cy="900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ＭＳ 明朝" panose="02020609040205080304" pitchFamily="17" charset="-128"/>
                          <a:ea typeface="ＭＳ 明朝" panose="02020609040205080304" pitchFamily="17" charset="-128"/>
                        </a:rPr>
                        <a:t>削減額</a:t>
                      </a:r>
                      <a:endParaRPr kumimoji="1" lang="en-US" altLang="ja-JP" sz="1400" b="1" dirty="0" smtClean="0">
                        <a:solidFill>
                          <a:schemeClr val="tx1"/>
                        </a:solidFill>
                        <a:latin typeface="ＭＳ 明朝" panose="02020609040205080304" pitchFamily="17" charset="-128"/>
                        <a:ea typeface="ＭＳ 明朝" panose="02020609040205080304" pitchFamily="17" charset="-128"/>
                      </a:endParaRPr>
                    </a:p>
                  </a:txBody>
                  <a:tcPr marT="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6261911"/>
                  </a:ext>
                </a:extLst>
              </a:tr>
              <a:tr h="540000">
                <a:tc>
                  <a:txBody>
                    <a:bodyP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主な要素</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txBody>
                  <a:tcPr marT="36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bl>
          </a:graphicData>
        </a:graphic>
      </p:graphicFrame>
      <p:cxnSp>
        <p:nvCxnSpPr>
          <p:cNvPr id="15" name="直線コネクタ 14"/>
          <p:cNvCxnSpPr/>
          <p:nvPr/>
        </p:nvCxnSpPr>
        <p:spPr>
          <a:xfrm>
            <a:off x="1546815" y="3491848"/>
            <a:ext cx="3744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57056" y="3488794"/>
            <a:ext cx="3744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46265" y="3488906"/>
            <a:ext cx="900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9" name="表 18"/>
          <p:cNvGraphicFramePr>
            <a:graphicFrameLocks noGrp="1"/>
          </p:cNvGraphicFramePr>
          <p:nvPr>
            <p:extLst>
              <p:ext uri="{D42A27DB-BD31-4B8C-83A1-F6EECF244321}">
                <p14:modId xmlns:p14="http://schemas.microsoft.com/office/powerpoint/2010/main" val="3664809932"/>
              </p:ext>
            </p:extLst>
          </p:nvPr>
        </p:nvGraphicFramePr>
        <p:xfrm>
          <a:off x="1137000" y="5058838"/>
          <a:ext cx="7632000" cy="12960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3131468690"/>
                    </a:ext>
                  </a:extLst>
                </a:gridCol>
                <a:gridCol w="2124000">
                  <a:extLst>
                    <a:ext uri="{9D8B030D-6E8A-4147-A177-3AD203B41FA5}">
                      <a16:colId xmlns:a16="http://schemas.microsoft.com/office/drawing/2014/main" val="801567365"/>
                    </a:ext>
                  </a:extLst>
                </a:gridCol>
                <a:gridCol w="2196000">
                  <a:extLst>
                    <a:ext uri="{9D8B030D-6E8A-4147-A177-3AD203B41FA5}">
                      <a16:colId xmlns:a16="http://schemas.microsoft.com/office/drawing/2014/main" val="3149596529"/>
                    </a:ext>
                  </a:extLst>
                </a:gridCol>
                <a:gridCol w="936000">
                  <a:extLst>
                    <a:ext uri="{9D8B030D-6E8A-4147-A177-3AD203B41FA5}">
                      <a16:colId xmlns:a16="http://schemas.microsoft.com/office/drawing/2014/main" val="2668126211"/>
                    </a:ext>
                  </a:extLst>
                </a:gridCol>
                <a:gridCol w="936000">
                  <a:extLst>
                    <a:ext uri="{9D8B030D-6E8A-4147-A177-3AD203B41FA5}">
                      <a16:colId xmlns:a16="http://schemas.microsoft.com/office/drawing/2014/main" val="2684338194"/>
                    </a:ext>
                  </a:extLst>
                </a:gridCol>
              </a:tblGrid>
              <a:tr h="252000">
                <a:tc rowSpan="2">
                  <a:txBody>
                    <a:bodyPr/>
                    <a:lstStyle/>
                    <a:p>
                      <a:pPr algn="ct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項　目</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素案の考え方</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kumimoji="1" lang="ja-JP" altLang="en-US" sz="1200" b="1" u="none" dirty="0" smtClean="0">
                          <a:solidFill>
                            <a:schemeClr val="tx1"/>
                          </a:solidFill>
                          <a:latin typeface="Meiryo UI" panose="020B0604030504040204" pitchFamily="50" charset="-128"/>
                          <a:ea typeface="Meiryo UI" panose="020B0604030504040204" pitchFamily="50" charset="-128"/>
                        </a:rPr>
                        <a:t>削減要素</a:t>
                      </a:r>
                      <a:endParaRPr kumimoji="1" lang="en-US" altLang="ja-JP" sz="1200" b="1" u="none"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建設案からの追加削減額</a:t>
                      </a:r>
                      <a:endPar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endParaRPr>
                    </a:p>
                  </a:txBody>
                  <a:tcPr marL="90170" marR="9017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0503009"/>
                  </a:ext>
                </a:extLst>
              </a:tr>
              <a:tr h="25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ｲﾆｼｬﾙ</a:t>
                      </a:r>
                      <a:r>
                        <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rPr>
                        <a:t>(269)</a:t>
                      </a:r>
                      <a:endParaRPr kumimoji="1" lang="ja-JP" sz="1200" b="1" u="none" kern="120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ﾗﾝﾆﾝｸﾞ</a:t>
                      </a:r>
                      <a:r>
                        <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rPr>
                        <a:t>(1)</a:t>
                      </a:r>
                      <a:endParaRPr kumimoji="1" lang="ja-JP" sz="1200" b="1" u="none" kern="120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38782918"/>
                  </a:ext>
                </a:extLst>
              </a:tr>
              <a:tr h="396000">
                <a:tc>
                  <a:txBody>
                    <a:bodyPr/>
                    <a:lstStyle/>
                    <a:p>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市保有地の活用</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民有地を買収</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特別区内公示地価の平均</a:t>
                      </a:r>
                      <a:r>
                        <a:rPr kumimoji="1" lang="en-US" altLang="ja-JP" sz="1100" b="0"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u="none" dirty="0" smtClean="0">
                          <a:solidFill>
                            <a:schemeClr val="tx1"/>
                          </a:solidFill>
                          <a:latin typeface="Meiryo UI" panose="020B0604030504040204" pitchFamily="50" charset="-128"/>
                          <a:ea typeface="Meiryo UI" panose="020B0604030504040204" pitchFamily="50" charset="-128"/>
                        </a:rPr>
                        <a:t>市保有地を活用して建設</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100" b="0"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新庁舎用地費が不要</a:t>
                      </a:r>
                      <a:r>
                        <a:rPr kumimoji="1" lang="en-US" altLang="ja-JP" sz="1100" b="0" u="none" dirty="0" smtClean="0">
                          <a:solidFill>
                            <a:schemeClr val="tx1"/>
                          </a:solidFill>
                          <a:latin typeface="Meiryo UI" panose="020B0604030504040204" pitchFamily="50" charset="-128"/>
                          <a:ea typeface="Meiryo UI" panose="020B0604030504040204" pitchFamily="50" charset="-128"/>
                        </a:rPr>
                        <a:t>]</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Bef>
                          <a:spcPts val="0"/>
                        </a:spcBef>
                        <a:spcAft>
                          <a:spcPts val="0"/>
                        </a:spcAft>
                      </a:pPr>
                      <a:r>
                        <a:rPr lang="ja-JP" altLang="ja-JP" sz="1200" b="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46</a:t>
                      </a:r>
                      <a:endParaRPr lang="ja-JP" sz="1200" b="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394528"/>
                  </a:ext>
                </a:extLst>
              </a:tr>
              <a:tr h="396000">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PFI</a:t>
                      </a:r>
                      <a:r>
                        <a:rPr kumimoji="1" lang="ja-JP" altLang="en-US" sz="1200" b="1" dirty="0" smtClean="0">
                          <a:solidFill>
                            <a:schemeClr val="tx1"/>
                          </a:solidFill>
                          <a:latin typeface="Meiryo UI" panose="020B0604030504040204" pitchFamily="50" charset="-128"/>
                          <a:ea typeface="Meiryo UI" panose="020B0604030504040204" pitchFamily="50" charset="-128"/>
                        </a:rPr>
                        <a:t>の実施</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考慮せず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本市ガイドライン等を参考に試算</a:t>
                      </a:r>
                      <a:endParaRPr kumimoji="1" lang="en-US" altLang="ja-JP" sz="800" b="0" dirty="0" smtClean="0">
                        <a:solidFill>
                          <a:schemeClr val="tx1"/>
                        </a:solidFill>
                        <a:latin typeface="Meiryo UI" panose="020B0604030504040204" pitchFamily="50" charset="-128"/>
                        <a:ea typeface="Meiryo UI" panose="020B0604030504040204" pitchFamily="50" charset="-128"/>
                      </a:endParaRPr>
                    </a:p>
                    <a:p>
                      <a:pPr algn="ctr">
                        <a:spcBef>
                          <a:spcPts val="0"/>
                        </a:spcBef>
                      </a:pPr>
                      <a:r>
                        <a:rPr kumimoji="1" lang="en-US" altLang="ja-JP" sz="1050" b="0" baseline="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建設費等の</a:t>
                      </a:r>
                      <a:r>
                        <a:rPr kumimoji="1" lang="en-US" altLang="ja-JP" sz="1050" b="0" dirty="0" smtClean="0">
                          <a:solidFill>
                            <a:schemeClr val="tx1"/>
                          </a:solidFill>
                          <a:latin typeface="Meiryo UI" panose="020B0604030504040204" pitchFamily="50" charset="-128"/>
                          <a:ea typeface="Meiryo UI" panose="020B0604030504040204" pitchFamily="50" charset="-128"/>
                        </a:rPr>
                        <a:t>10</a:t>
                      </a:r>
                      <a:r>
                        <a:rPr kumimoji="1" lang="ja-JP" altLang="en-US" sz="1050" b="0" dirty="0" smtClean="0">
                          <a:solidFill>
                            <a:schemeClr val="tx1"/>
                          </a:solidFill>
                          <a:latin typeface="Meiryo UI" panose="020B0604030504040204" pitchFamily="50" charset="-128"/>
                          <a:ea typeface="Meiryo UI" panose="020B0604030504040204" pitchFamily="50" charset="-128"/>
                        </a:rPr>
                        <a:t>％減 </a:t>
                      </a:r>
                      <a:r>
                        <a:rPr kumimoji="1" lang="en-US" altLang="ja-JP"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rPr>
                        <a:t>実施経費の増</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Aft>
                          <a:spcPts val="0"/>
                        </a:spcAft>
                      </a:pPr>
                      <a:r>
                        <a:rPr 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15</a:t>
                      </a: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baseline="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0</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9689922"/>
                  </a:ext>
                </a:extLst>
              </a:tr>
            </a:tbl>
          </a:graphicData>
        </a:graphic>
      </p:graphicFrame>
      <p:sp>
        <p:nvSpPr>
          <p:cNvPr id="22" name="Text Box 95"/>
          <p:cNvSpPr txBox="1">
            <a:spLocks noChangeArrowheads="1"/>
          </p:cNvSpPr>
          <p:nvPr/>
        </p:nvSpPr>
        <p:spPr bwMode="auto">
          <a:xfrm>
            <a:off x="1033873" y="4720277"/>
            <a:ext cx="795157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300" spc="-100" dirty="0" smtClean="0">
                <a:latin typeface="Meiryo UI" panose="020B0604030504040204" pitchFamily="50" charset="-128"/>
                <a:ea typeface="Meiryo UI" panose="020B0604030504040204" pitchFamily="50" charset="-128"/>
                <a:cs typeface="Meiryo UI" panose="020B0604030504040204" pitchFamily="50" charset="-128"/>
              </a:rPr>
              <a:t>◆庁舎を建設する場合は</a:t>
            </a:r>
            <a:r>
              <a:rPr lang="ja-JP" altLang="en-US" sz="1300" spc="-100" dirty="0">
                <a:latin typeface="Meiryo UI" panose="020B0604030504040204" pitchFamily="50" charset="-128"/>
                <a:ea typeface="Meiryo UI" panose="020B0604030504040204" pitchFamily="50" charset="-128"/>
                <a:cs typeface="Meiryo UI" panose="020B0604030504040204" pitchFamily="50" charset="-128"/>
              </a:rPr>
              <a:t>、建設地を確定する段階において、下記の検討を行うことに</a:t>
            </a:r>
            <a:r>
              <a:rPr lang="ja-JP" altLang="en-US" sz="1300" spc="-100" dirty="0" smtClean="0">
                <a:latin typeface="Meiryo UI" panose="020B0604030504040204" pitchFamily="50" charset="-128"/>
                <a:ea typeface="Meiryo UI" panose="020B0604030504040204" pitchFamily="50" charset="-128"/>
                <a:cs typeface="Meiryo UI" panose="020B0604030504040204" pitchFamily="50" charset="-128"/>
              </a:rPr>
              <a:t>より更</a:t>
            </a:r>
            <a:r>
              <a:rPr lang="ja-JP" altLang="en-US" sz="1300" spc="-100" dirty="0">
                <a:latin typeface="Meiryo UI" panose="020B0604030504040204" pitchFamily="50" charset="-128"/>
                <a:ea typeface="Meiryo UI" panose="020B0604030504040204" pitchFamily="50" charset="-128"/>
                <a:cs typeface="Meiryo UI" panose="020B0604030504040204" pitchFamily="50" charset="-128"/>
              </a:rPr>
              <a:t>なる削減につながることも考えられる</a:t>
            </a:r>
          </a:p>
        </p:txBody>
      </p:sp>
      <p:sp>
        <p:nvSpPr>
          <p:cNvPr id="21" name="正方形/長方形 20"/>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４</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70464835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２　</a:t>
            </a:r>
            <a:r>
              <a:rPr lang="ja-JP" altLang="en-US" sz="2000" b="1" dirty="0" smtClean="0">
                <a:solidFill>
                  <a:schemeClr val="tx1"/>
                </a:solidFill>
                <a:latin typeface="ＭＳ Ｐゴシック" charset="-128"/>
                <a:ea typeface="Meiryo UI"/>
                <a:cs typeface="Meiryo UI"/>
              </a:rPr>
              <a:t>再試算</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ja-JP" altLang="en-US" sz="2000" b="1" dirty="0">
                <a:solidFill>
                  <a:srgbClr val="000000"/>
                </a:solidFill>
                <a:latin typeface="Meiryo UI" panose="020B0604030504040204" pitchFamily="50" charset="-128"/>
                <a:ea typeface="Meiryo UI" panose="020B0604030504040204" pitchFamily="50" charset="-128"/>
                <a:cs typeface="Meiryo UI"/>
              </a:rPr>
              <a:t>（</a:t>
            </a:r>
            <a:r>
              <a:rPr lang="ja-JP" altLang="en-US" sz="2000" b="1" dirty="0">
                <a:solidFill>
                  <a:srgbClr val="000000"/>
                </a:solidFill>
                <a:latin typeface="ＭＳ Ｐゴシック" charset="-128"/>
                <a:ea typeface="Meiryo UI"/>
                <a:cs typeface="Meiryo UI"/>
              </a:rPr>
              <a:t>庁舎・執務室活用の再検討）</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５</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角丸四角形 4"/>
          <p:cNvSpPr/>
          <p:nvPr/>
        </p:nvSpPr>
        <p:spPr>
          <a:xfrm>
            <a:off x="5356350" y="743967"/>
            <a:ext cx="3728401" cy="507790"/>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eaLnBrk="1" hangingPunct="1">
              <a:lnSpc>
                <a:spcPts val="18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不足が生じる第一区</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第四区については、</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庁舎を建設または民間ビルを賃借</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Group 9"/>
          <p:cNvGrpSpPr>
            <a:grpSpLocks/>
          </p:cNvGrpSpPr>
          <p:nvPr/>
        </p:nvGrpSpPr>
        <p:grpSpPr bwMode="auto">
          <a:xfrm>
            <a:off x="2379663" y="1408593"/>
            <a:ext cx="4602162" cy="5319712"/>
            <a:chOff x="1" y="110"/>
            <a:chExt cx="6840" cy="6368"/>
          </a:xfrm>
        </p:grpSpPr>
        <p:grpSp>
          <p:nvGrpSpPr>
            <p:cNvPr id="7" name="Group 34"/>
            <p:cNvGrpSpPr>
              <a:grpSpLocks/>
            </p:cNvGrpSpPr>
            <p:nvPr/>
          </p:nvGrpSpPr>
          <p:grpSpPr bwMode="auto">
            <a:xfrm>
              <a:off x="1" y="110"/>
              <a:ext cx="6840" cy="6368"/>
              <a:chOff x="0" y="140"/>
              <a:chExt cx="7786" cy="7931"/>
            </a:xfrm>
          </p:grpSpPr>
          <p:sp>
            <p:nvSpPr>
              <p:cNvPr id="3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7"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41"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 name="Text Box 33"/>
            <p:cNvSpPr txBox="1">
              <a:spLocks noChangeArrowheads="1"/>
            </p:cNvSpPr>
            <p:nvPr/>
          </p:nvSpPr>
          <p:spPr bwMode="auto">
            <a:xfrm>
              <a:off x="2821" y="1329"/>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9"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 name="Text Box 31"/>
            <p:cNvSpPr txBox="1">
              <a:spLocks noChangeArrowheads="1"/>
            </p:cNvSpPr>
            <p:nvPr/>
          </p:nvSpPr>
          <p:spPr bwMode="auto">
            <a:xfrm>
              <a:off x="1471" y="2225"/>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1"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2" name="Text Box 29"/>
            <p:cNvSpPr txBox="1">
              <a:spLocks noChangeArrowheads="1"/>
            </p:cNvSpPr>
            <p:nvPr/>
          </p:nvSpPr>
          <p:spPr bwMode="auto">
            <a:xfrm>
              <a:off x="3505" y="2233"/>
              <a:ext cx="720"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3" name="Text Box 28"/>
            <p:cNvSpPr txBox="1">
              <a:spLocks noChangeArrowheads="1"/>
            </p:cNvSpPr>
            <p:nvPr/>
          </p:nvSpPr>
          <p:spPr bwMode="auto">
            <a:xfrm>
              <a:off x="4264" y="1865"/>
              <a:ext cx="899" cy="272"/>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4" name="Text Box 27"/>
            <p:cNvSpPr txBox="1">
              <a:spLocks noChangeArrowheads="1"/>
            </p:cNvSpPr>
            <p:nvPr/>
          </p:nvSpPr>
          <p:spPr bwMode="auto">
            <a:xfrm>
              <a:off x="4839" y="163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6"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7"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8"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9" name="Text Box 21"/>
            <p:cNvSpPr txBox="1">
              <a:spLocks noChangeArrowheads="1"/>
            </p:cNvSpPr>
            <p:nvPr/>
          </p:nvSpPr>
          <p:spPr bwMode="auto">
            <a:xfrm>
              <a:off x="1150" y="5073"/>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20"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1"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8"/>
            <p:cNvSpPr txBox="1">
              <a:spLocks noChangeArrowheads="1"/>
            </p:cNvSpPr>
            <p:nvPr/>
          </p:nvSpPr>
          <p:spPr bwMode="auto">
            <a:xfrm>
              <a:off x="3032" y="4315"/>
              <a:ext cx="901"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23"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30"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31"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32"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73" name="直線コネクタ 72"/>
          <p:cNvCxnSpPr>
            <a:stCxn id="59" idx="3"/>
            <a:endCxn id="83" idx="2"/>
          </p:cNvCxnSpPr>
          <p:nvPr/>
        </p:nvCxnSpPr>
        <p:spPr>
          <a:xfrm>
            <a:off x="3153222" y="2575190"/>
            <a:ext cx="1344446" cy="2343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91" idx="1"/>
            <a:endCxn id="82" idx="6"/>
          </p:cNvCxnSpPr>
          <p:nvPr/>
        </p:nvCxnSpPr>
        <p:spPr>
          <a:xfrm flipH="1">
            <a:off x="4980940" y="2374870"/>
            <a:ext cx="1844596" cy="117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2" idx="3"/>
            <a:endCxn id="85" idx="3"/>
          </p:cNvCxnSpPr>
          <p:nvPr/>
        </p:nvCxnSpPr>
        <p:spPr>
          <a:xfrm flipV="1">
            <a:off x="3152472" y="5324093"/>
            <a:ext cx="1493595" cy="66127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4" idx="6"/>
            <a:endCxn id="71" idx="1"/>
          </p:cNvCxnSpPr>
          <p:nvPr/>
        </p:nvCxnSpPr>
        <p:spPr>
          <a:xfrm>
            <a:off x="5268270" y="5080854"/>
            <a:ext cx="1557266" cy="36813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角丸四角形 79"/>
          <p:cNvSpPr/>
          <p:nvPr/>
        </p:nvSpPr>
        <p:spPr>
          <a:xfrm>
            <a:off x="612929" y="810121"/>
            <a:ext cx="5016723" cy="432000"/>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600"/>
              </a:lnSpc>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の数値は</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、削減要素ａ・</a:t>
            </a:r>
            <a:r>
              <a:rPr lang="ja-JP" altLang="en-US" sz="13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を適用</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した場合の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円/楕円 76"/>
          <p:cNvSpPr>
            <a:spLocks noChangeAspect="1" noChangeArrowheads="1"/>
          </p:cNvSpPr>
          <p:nvPr/>
        </p:nvSpPr>
        <p:spPr bwMode="auto">
          <a:xfrm>
            <a:off x="4800940" y="345903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3" name="円/楕円 77"/>
          <p:cNvSpPr>
            <a:spLocks noChangeAspect="1" noChangeArrowheads="1"/>
          </p:cNvSpPr>
          <p:nvPr/>
        </p:nvSpPr>
        <p:spPr bwMode="auto">
          <a:xfrm>
            <a:off x="4497668" y="2719544"/>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4" name="円/楕円 74"/>
          <p:cNvSpPr>
            <a:spLocks noChangeAspect="1" noChangeArrowheads="1"/>
          </p:cNvSpPr>
          <p:nvPr/>
        </p:nvSpPr>
        <p:spPr bwMode="auto">
          <a:xfrm>
            <a:off x="5088270" y="4990854"/>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5" name="円/楕円 75"/>
          <p:cNvSpPr>
            <a:spLocks noChangeAspect="1" noChangeArrowheads="1"/>
          </p:cNvSpPr>
          <p:nvPr/>
        </p:nvSpPr>
        <p:spPr bwMode="auto">
          <a:xfrm>
            <a:off x="4619707" y="5170453"/>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430117" y="3656076"/>
            <a:ext cx="2292992" cy="307777"/>
            <a:chOff x="-6851352" y="-2166161"/>
            <a:chExt cx="2292992" cy="307777"/>
          </a:xfrm>
        </p:grpSpPr>
        <p:sp>
          <p:nvSpPr>
            <p:cNvPr id="98" name="テキスト ボックス 97"/>
            <p:cNvSpPr txBox="1"/>
            <p:nvPr/>
          </p:nvSpPr>
          <p:spPr>
            <a:xfrm>
              <a:off x="-6851352" y="-2166161"/>
              <a:ext cx="2292992"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区本庁舎の位置</a:t>
              </a:r>
            </a:p>
          </p:txBody>
        </p:sp>
        <p:sp>
          <p:nvSpPr>
            <p:cNvPr id="99" name="円/楕円 72"/>
            <p:cNvSpPr>
              <a:spLocks noChangeAspect="1" noChangeArrowheads="1"/>
            </p:cNvSpPr>
            <p:nvPr/>
          </p:nvSpPr>
          <p:spPr bwMode="auto">
            <a:xfrm>
              <a:off x="-6850288" y="-208745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200472" y="1819190"/>
            <a:ext cx="2952750" cy="1512000"/>
            <a:chOff x="344488" y="1303338"/>
            <a:chExt cx="2952750" cy="1260000"/>
          </a:xfrm>
        </p:grpSpPr>
        <p:sp>
          <p:nvSpPr>
            <p:cNvPr id="59" name="角丸四角形 58"/>
            <p:cNvSpPr/>
            <p:nvPr/>
          </p:nvSpPr>
          <p:spPr bwMode="auto">
            <a:xfrm>
              <a:off x="344488" y="1303338"/>
              <a:ext cx="295275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smtClean="0">
                  <a:solidFill>
                    <a:schemeClr val="tx1"/>
                  </a:solidFill>
                  <a:latin typeface="Meiryo UI" pitchFamily="50" charset="-128"/>
                  <a:ea typeface="Meiryo UI" pitchFamily="50" charset="-128"/>
                  <a:cs typeface="Meiryo UI" pitchFamily="50" charset="-128"/>
                </a:rPr>
                <a:t>2,258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1,136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1,122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29,0</a:t>
              </a:r>
              <a:r>
                <a:rPr lang="en-US" altLang="ja-JP" sz="1200" dirty="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smtClean="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en-US" altLang="ja-JP" sz="1200" b="1" u="sng" dirty="0" smtClean="0">
                  <a:solidFill>
                    <a:schemeClr val="tx1"/>
                  </a:solidFill>
                  <a:latin typeface="Meiryo UI" pitchFamily="50" charset="-128"/>
                  <a:ea typeface="Meiryo UI" pitchFamily="50" charset="-128"/>
                  <a:cs typeface="Meiryo UI" pitchFamily="50" charset="-128"/>
                </a:rPr>
                <a:t>14,475</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bwMode="auto">
            <a:xfrm>
              <a:off x="419099" y="1398588"/>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81" name="グループ化 80"/>
          <p:cNvGrpSpPr/>
          <p:nvPr/>
        </p:nvGrpSpPr>
        <p:grpSpPr>
          <a:xfrm>
            <a:off x="200472" y="5229368"/>
            <a:ext cx="2952000" cy="1512000"/>
            <a:chOff x="273050" y="5038725"/>
            <a:chExt cx="2952000" cy="1260000"/>
          </a:xfrm>
        </p:grpSpPr>
        <p:sp>
          <p:nvSpPr>
            <p:cNvPr id="62" name="角丸四角形 61"/>
            <p:cNvSpPr/>
            <p:nvPr/>
          </p:nvSpPr>
          <p:spPr bwMode="auto">
            <a:xfrm>
              <a:off x="273050" y="50387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3,007</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1,292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1,715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a:t>
              </a:r>
              <a:r>
                <a:rPr lang="ja-JP" altLang="en-US" sz="1200" b="1" dirty="0" smtClean="0">
                  <a:solidFill>
                    <a:schemeClr val="tx1"/>
                  </a:solidFill>
                  <a:latin typeface="Meiryo UI" pitchFamily="50" charset="-128"/>
                  <a:ea typeface="Meiryo UI" pitchFamily="50" charset="-128"/>
                  <a:cs typeface="Meiryo UI" pitchFamily="50" charset="-128"/>
                </a:rPr>
                <a:t>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3" name="角丸四角形 62"/>
            <p:cNvSpPr/>
            <p:nvPr/>
          </p:nvSpPr>
          <p:spPr bwMode="auto">
            <a:xfrm>
              <a:off x="349250" y="5143500"/>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3" name="グループ化 2"/>
          <p:cNvGrpSpPr/>
          <p:nvPr/>
        </p:nvGrpSpPr>
        <p:grpSpPr>
          <a:xfrm>
            <a:off x="6825536" y="4692985"/>
            <a:ext cx="2952000" cy="1512000"/>
            <a:chOff x="6630988" y="4175125"/>
            <a:chExt cx="2952000" cy="1260000"/>
          </a:xfrm>
        </p:grpSpPr>
        <p:sp>
          <p:nvSpPr>
            <p:cNvPr id="71" name="角丸四角形 70"/>
            <p:cNvSpPr/>
            <p:nvPr/>
          </p:nvSpPr>
          <p:spPr bwMode="auto">
            <a:xfrm>
              <a:off x="6630988" y="41751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2,508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1,205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1,304</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ja-JP" altLang="en-US" sz="1200" b="1" dirty="0" smtClean="0">
                  <a:solidFill>
                    <a:schemeClr val="tx1"/>
                  </a:solidFill>
                  <a:latin typeface="Meiryo UI" pitchFamily="50" charset="-128"/>
                  <a:ea typeface="Meiryo UI" pitchFamily="50" charset="-128"/>
                  <a:cs typeface="Meiryo UI" pitchFamily="50" charset="-128"/>
                </a:rPr>
                <a:t>：　</a:t>
              </a:r>
              <a:r>
                <a:rPr lang="en-US" altLang="ja-JP" sz="1200" b="1" u="sng" dirty="0" smtClean="0">
                  <a:solidFill>
                    <a:schemeClr val="tx1"/>
                  </a:solidFill>
                  <a:latin typeface="Meiryo UI" pitchFamily="50" charset="-128"/>
                  <a:ea typeface="Meiryo UI" pitchFamily="50" charset="-128"/>
                  <a:cs typeface="Meiryo UI" pitchFamily="50" charset="-128"/>
                </a:rPr>
                <a:t>9,790</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9" name="角丸四角形 68"/>
            <p:cNvSpPr/>
            <p:nvPr/>
          </p:nvSpPr>
          <p:spPr bwMode="auto">
            <a:xfrm>
              <a:off x="6700878" y="4265125"/>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89" name="角丸四角形 88"/>
          <p:cNvSpPr/>
          <p:nvPr/>
        </p:nvSpPr>
        <p:spPr>
          <a:xfrm>
            <a:off x="10473" y="476694"/>
            <a:ext cx="4011806"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（３）各</a:t>
            </a:r>
            <a:r>
              <a:rPr lang="ja-JP" altLang="en-US" b="1" dirty="0">
                <a:solidFill>
                  <a:srgbClr val="000000"/>
                </a:solidFill>
                <a:latin typeface="ＭＳ Ｐゴシック" charset="-128"/>
                <a:ea typeface="Meiryo UI"/>
                <a:cs typeface="Meiryo UI"/>
              </a:rPr>
              <a:t>特別</a:t>
            </a:r>
            <a:r>
              <a:rPr lang="ja-JP" altLang="en-US" b="1" dirty="0" smtClean="0">
                <a:solidFill>
                  <a:srgbClr val="000000"/>
                </a:solidFill>
                <a:latin typeface="ＭＳ Ｐゴシック" charset="-128"/>
                <a:ea typeface="Meiryo UI"/>
                <a:cs typeface="Meiryo UI"/>
              </a:rPr>
              <a:t>区の執務室</a:t>
            </a:r>
            <a:r>
              <a:rPr lang="ja-JP" altLang="en-US" b="1" dirty="0">
                <a:solidFill>
                  <a:srgbClr val="000000"/>
                </a:solidFill>
                <a:latin typeface="ＭＳ Ｐゴシック" charset="-128"/>
                <a:ea typeface="Meiryo UI"/>
                <a:cs typeface="Meiryo UI"/>
              </a:rPr>
              <a:t>の充足</a:t>
            </a:r>
            <a:r>
              <a:rPr lang="ja-JP" altLang="en-US" b="1" dirty="0" smtClean="0">
                <a:solidFill>
                  <a:srgbClr val="000000"/>
                </a:solidFill>
                <a:latin typeface="ＭＳ Ｐゴシック" charset="-128"/>
                <a:ea typeface="Meiryo UI"/>
                <a:cs typeface="Meiryo UI"/>
              </a:rPr>
              <a:t>状況</a:t>
            </a:r>
            <a:endParaRPr lang="ja-JP" altLang="en-US" b="1" dirty="0">
              <a:solidFill>
                <a:srgbClr val="000000"/>
              </a:solidFill>
              <a:latin typeface="ＭＳ Ｐゴシック" charset="-128"/>
              <a:ea typeface="Meiryo UI"/>
              <a:cs typeface="Meiryo UI"/>
            </a:endParaRPr>
          </a:p>
        </p:txBody>
      </p:sp>
      <p:sp>
        <p:nvSpPr>
          <p:cNvPr id="68" name="右矢印 67"/>
          <p:cNvSpPr/>
          <p:nvPr/>
        </p:nvSpPr>
        <p:spPr>
          <a:xfrm>
            <a:off x="4593956" y="760752"/>
            <a:ext cx="546331" cy="507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6" name="グループ化 75"/>
          <p:cNvGrpSpPr/>
          <p:nvPr/>
        </p:nvGrpSpPr>
        <p:grpSpPr>
          <a:xfrm>
            <a:off x="6825536" y="1510870"/>
            <a:ext cx="2952000" cy="1728000"/>
            <a:chOff x="6825536" y="1510870"/>
            <a:chExt cx="2952000" cy="1728000"/>
          </a:xfrm>
        </p:grpSpPr>
        <p:grpSp>
          <p:nvGrpSpPr>
            <p:cNvPr id="90" name="グループ化 89"/>
            <p:cNvGrpSpPr/>
            <p:nvPr/>
          </p:nvGrpSpPr>
          <p:grpSpPr>
            <a:xfrm>
              <a:off x="6825536" y="1510870"/>
              <a:ext cx="2952000" cy="1728000"/>
              <a:chOff x="6825536" y="1510870"/>
              <a:chExt cx="2952000" cy="1728000"/>
            </a:xfrm>
          </p:grpSpPr>
          <p:sp>
            <p:nvSpPr>
              <p:cNvPr id="91" name="角丸四角形 90"/>
              <p:cNvSpPr/>
              <p:nvPr/>
            </p:nvSpPr>
            <p:spPr bwMode="auto">
              <a:xfrm>
                <a:off x="6825536" y="1510870"/>
                <a:ext cx="2952000" cy="1728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a:solidFill>
                      <a:schemeClr val="tx1"/>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2,701</a:t>
                </a:r>
                <a:r>
                  <a:rPr lang="ja-JP" altLang="en-US" sz="1300" dirty="0">
                    <a:solidFill>
                      <a:schemeClr val="tx1"/>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a:solidFill>
                      <a:prstClr val="black"/>
                    </a:solidFill>
                    <a:latin typeface="Meiryo UI" pitchFamily="50" charset="-128"/>
                    <a:ea typeface="Meiryo UI" pitchFamily="50" charset="-128"/>
                    <a:cs typeface="Meiryo UI" pitchFamily="50" charset="-128"/>
                  </a:rPr>
                  <a:t>1,316</a:t>
                </a:r>
                <a:r>
                  <a:rPr lang="ja-JP" altLang="en-US" sz="1150" dirty="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a:solidFill>
                      <a:prstClr val="black"/>
                    </a:solidFill>
                    <a:latin typeface="Meiryo UI" pitchFamily="50" charset="-128"/>
                    <a:ea typeface="Meiryo UI" pitchFamily="50" charset="-128"/>
                    <a:cs typeface="Meiryo UI" pitchFamily="50" charset="-128"/>
                  </a:rPr>
                  <a:t>1,385</a:t>
                </a:r>
                <a:r>
                  <a:rPr lang="ja-JP" altLang="en-US" sz="1150" dirty="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一部事務組合　 </a:t>
                </a:r>
                <a:r>
                  <a:rPr lang="en-US" altLang="ja-JP" sz="1300" dirty="0">
                    <a:solidFill>
                      <a:prstClr val="black"/>
                    </a:solidFill>
                    <a:latin typeface="Meiryo UI" pitchFamily="50" charset="-128"/>
                    <a:ea typeface="Meiryo UI" pitchFamily="50" charset="-128"/>
                    <a:cs typeface="Meiryo UI" pitchFamily="50" charset="-128"/>
                  </a:rPr>
                  <a:t>233</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prstClr val="black"/>
                    </a:solidFill>
                    <a:latin typeface="Meiryo UI" pitchFamily="50" charset="-128"/>
                    <a:ea typeface="Meiryo UI" pitchFamily="50" charset="-128"/>
                    <a:cs typeface="Meiryo UI" pitchFamily="50" charset="-128"/>
                  </a:rPr>
                  <a:t>○　必要面積を充足</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92" name="角丸四角形 91"/>
              <p:cNvSpPr/>
              <p:nvPr/>
            </p:nvSpPr>
            <p:spPr bwMode="auto">
              <a:xfrm>
                <a:off x="6904911" y="1623537"/>
                <a:ext cx="288000" cy="1512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94" name="大かっこ 93"/>
            <p:cNvSpPr/>
            <p:nvPr/>
          </p:nvSpPr>
          <p:spPr>
            <a:xfrm>
              <a:off x="7783125" y="1874520"/>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93" name="大かっこ 92"/>
          <p:cNvSpPr/>
          <p:nvPr/>
        </p:nvSpPr>
        <p:spPr>
          <a:xfrm>
            <a:off x="1152645" y="2158551"/>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5" name="大かっこ 94"/>
          <p:cNvSpPr/>
          <p:nvPr/>
        </p:nvSpPr>
        <p:spPr>
          <a:xfrm>
            <a:off x="1160036" y="5578215"/>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大かっこ 95"/>
          <p:cNvSpPr/>
          <p:nvPr/>
        </p:nvSpPr>
        <p:spPr>
          <a:xfrm>
            <a:off x="7786712" y="5046066"/>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6723864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正方形/長方形 107"/>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1,136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82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904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残り</a:t>
            </a:r>
            <a:r>
              <a:rPr lang="en-US" altLang="ja-JP" sz="1200" dirty="0" smtClean="0">
                <a:solidFill>
                  <a:prstClr val="black"/>
                </a:solidFill>
                <a:latin typeface="Meiryo UI" panose="020B0604030504040204" pitchFamily="50" charset="-128"/>
                <a:ea typeface="Meiryo UI" panose="020B0604030504040204" pitchFamily="50" charset="-128"/>
              </a:rPr>
              <a:t>150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・上記の④</a:t>
            </a:r>
            <a:r>
              <a:rPr lang="en-US" altLang="ja-JP" sz="1200" dirty="0" smtClean="0">
                <a:solidFill>
                  <a:schemeClr val="tx1"/>
                </a:solidFill>
                <a:latin typeface="Meiryo UI" panose="020B0604030504040204" pitchFamily="50" charset="-128"/>
                <a:ea typeface="Meiryo UI" panose="020B0604030504040204" pitchFamily="50" charset="-128"/>
              </a:rPr>
              <a:t>904</a:t>
            </a:r>
            <a:r>
              <a:rPr lang="ja-JP" altLang="en-US" sz="1200" dirty="0" smtClean="0">
                <a:solidFill>
                  <a:schemeClr val="tx1"/>
                </a:solidFill>
                <a:latin typeface="Meiryo UI" panose="020B0604030504040204" pitchFamily="50" charset="-128"/>
                <a:ea typeface="Meiryo UI" panose="020B0604030504040204" pitchFamily="50" charset="-128"/>
              </a:rPr>
              <a:t>人は、庁舎を建設する場合は、</a:t>
            </a:r>
            <a:endParaRPr lang="en-US" altLang="ja-JP" sz="1200" dirty="0" smtClean="0">
              <a:solidFill>
                <a:schemeClr val="tx1"/>
              </a:solidFill>
              <a:latin typeface="Meiryo UI" panose="020B0604030504040204" pitchFamily="50" charset="-128"/>
              <a:ea typeface="Meiryo UI" panose="020B0604030504040204" pitchFamily="50" charset="-128"/>
            </a:endParaRPr>
          </a:p>
          <a:p>
            <a:pPr>
              <a:spcBef>
                <a:spcPts val="0"/>
              </a:spcBef>
              <a:defRPr/>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建設期間中、中之島庁舎</a:t>
            </a:r>
            <a:r>
              <a:rPr lang="ja-JP" altLang="en-US" sz="1200" dirty="0">
                <a:solidFill>
                  <a:schemeClr val="tx1"/>
                </a:solidFill>
                <a:latin typeface="Meiryo UI" panose="020B0604030504040204" pitchFamily="50" charset="-128"/>
                <a:ea typeface="Meiryo UI" panose="020B0604030504040204" pitchFamily="50" charset="-128"/>
              </a:rPr>
              <a:t>に暫定的に配置</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8" name="グラフ 49"/>
          <p:cNvGraphicFramePr>
            <a:graphicFrameLocks/>
          </p:cNvGraphicFramePr>
          <p:nvPr>
            <p:extLst/>
          </p:nvPr>
        </p:nvGraphicFramePr>
        <p:xfrm>
          <a:off x="572627" y="4401155"/>
          <a:ext cx="5140800" cy="2261732"/>
        </p:xfrm>
        <a:graphic>
          <a:graphicData uri="http://schemas.openxmlformats.org/drawingml/2006/chart">
            <c:chart xmlns:c="http://schemas.openxmlformats.org/drawingml/2006/chart" xmlns:r="http://schemas.openxmlformats.org/officeDocument/2006/relationships" r:id="rId3"/>
          </a:graphicData>
        </a:graphic>
      </p:graphicFrame>
      <p:sp>
        <p:nvSpPr>
          <p:cNvPr id="73" name="平行四辺形 72"/>
          <p:cNvSpPr/>
          <p:nvPr/>
        </p:nvSpPr>
        <p:spPr>
          <a:xfrm>
            <a:off x="6952044" y="2734932"/>
            <a:ext cx="1800225" cy="3857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70" name="グラフ 45"/>
          <p:cNvGraphicFramePr>
            <a:graphicFrameLocks/>
          </p:cNvGraphicFramePr>
          <p:nvPr>
            <p:extLst/>
          </p:nvPr>
        </p:nvGraphicFramePr>
        <p:xfrm>
          <a:off x="6084000" y="515310"/>
          <a:ext cx="3733800" cy="2943225"/>
        </p:xfrm>
        <a:graphic>
          <a:graphicData uri="http://schemas.openxmlformats.org/drawingml/2006/chart">
            <c:chart xmlns:c="http://schemas.openxmlformats.org/drawingml/2006/chart" xmlns:r="http://schemas.openxmlformats.org/officeDocument/2006/relationships" r:id="rId4"/>
          </a:graphicData>
        </a:graphic>
      </p:graphicFrame>
      <p:sp>
        <p:nvSpPr>
          <p:cNvPr id="50" name="平行四辺形 49"/>
          <p:cNvSpPr/>
          <p:nvPr/>
        </p:nvSpPr>
        <p:spPr>
          <a:xfrm>
            <a:off x="687009" y="339120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49" name="グラフ 83"/>
          <p:cNvGraphicFramePr>
            <a:graphicFrameLocks/>
          </p:cNvGraphicFramePr>
          <p:nvPr>
            <p:extLst/>
          </p:nvPr>
        </p:nvGraphicFramePr>
        <p:xfrm>
          <a:off x="375719" y="1486344"/>
          <a:ext cx="2273249" cy="2811429"/>
        </p:xfrm>
        <a:graphic>
          <a:graphicData uri="http://schemas.openxmlformats.org/drawingml/2006/chart">
            <c:chart xmlns:c="http://schemas.openxmlformats.org/drawingml/2006/chart" xmlns:r="http://schemas.openxmlformats.org/officeDocument/2006/relationships" r:id="rId5"/>
          </a:graphicData>
        </a:graphic>
      </p:graphicFrame>
      <p:sp>
        <p:nvSpPr>
          <p:cNvPr id="107" name="正方形/長方形 106"/>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5" name="正方形/長方形 134"/>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3" name="グループ化 2"/>
          <p:cNvGrpSpPr/>
          <p:nvPr/>
        </p:nvGrpSpPr>
        <p:grpSpPr>
          <a:xfrm>
            <a:off x="3780000" y="4176000"/>
            <a:ext cx="2086877" cy="506905"/>
            <a:chOff x="4010180" y="4156924"/>
            <a:chExt cx="2086877" cy="506905"/>
          </a:xfrm>
        </p:grpSpPr>
        <p:sp>
          <p:nvSpPr>
            <p:cNvPr id="83" name="正方形/長方形 82"/>
            <p:cNvSpPr/>
            <p:nvPr/>
          </p:nvSpPr>
          <p:spPr>
            <a:xfrm>
              <a:off x="4010180" y="4156924"/>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20,863㎡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12,589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8,274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6" name="大かっこ 65"/>
            <p:cNvSpPr/>
            <p:nvPr/>
          </p:nvSpPr>
          <p:spPr>
            <a:xfrm>
              <a:off x="4607116" y="4367286"/>
              <a:ext cx="1433727"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2,539</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3" name="正方形/長方形 52"/>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2" name="テキスト ボックス 1"/>
          <p:cNvSpPr txBox="1">
            <a:spLocks noChangeArrowheads="1"/>
          </p:cNvSpPr>
          <p:nvPr/>
        </p:nvSpPr>
        <p:spPr bwMode="auto">
          <a:xfrm>
            <a:off x="3104291" y="652162"/>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85785" y="1623625"/>
          <a:ext cx="2592000" cy="936000"/>
        </p:xfrm>
        <a:graphic>
          <a:graphicData uri="http://schemas.openxmlformats.org/drawingml/2006/table">
            <a:tbl>
              <a:tblPr firstRow="1" bandRow="1">
                <a:tableStyleId>{073A0DAA-6AF3-43AB-8588-CEC1D06C72B9}</a:tableStyleId>
              </a:tblPr>
              <a:tblGrid>
                <a:gridCol w="1811353">
                  <a:extLst>
                    <a:ext uri="{9D8B030D-6E8A-4147-A177-3AD203B41FA5}">
                      <a16:colId xmlns:a16="http://schemas.microsoft.com/office/drawing/2014/main" val="6596142"/>
                    </a:ext>
                  </a:extLst>
                </a:gridCol>
                <a:gridCol w="780647">
                  <a:extLst>
                    <a:ext uri="{9D8B030D-6E8A-4147-A177-3AD203B41FA5}">
                      <a16:colId xmlns:a16="http://schemas.microsoft.com/office/drawing/2014/main" val="1039379610"/>
                    </a:ext>
                  </a:extLst>
                </a:gridCol>
              </a:tblGrid>
              <a:tr h="468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4680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1,555</a:t>
                      </a:r>
                      <a:endParaRPr kumimoji="1" lang="ja-JP" altLang="en-US" sz="900" b="0" dirty="0">
                        <a:latin typeface="Meiryo UI" panose="020B0604030504040204" pitchFamily="50" charset="-128"/>
                        <a:ea typeface="Meiryo UI" panose="020B0604030504040204" pitchFamily="50" charset="-128"/>
                      </a:endParaRPr>
                    </a:p>
                  </a:txBody>
                  <a:tcPr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71" name="正方形/長方形 70"/>
          <p:cNvSpPr/>
          <p:nvPr/>
        </p:nvSpPr>
        <p:spPr>
          <a:xfrm>
            <a:off x="3055033" y="1309908"/>
            <a:ext cx="2416046"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保有庁舎（現行政区</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庁舎</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除く）</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04571" y="267274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ext uri="{D42A27DB-BD31-4B8C-83A1-F6EECF244321}">
                <p14:modId xmlns:p14="http://schemas.microsoft.com/office/powerpoint/2010/main" val="2651257359"/>
              </p:ext>
            </p:extLst>
          </p:nvPr>
        </p:nvGraphicFramePr>
        <p:xfrm>
          <a:off x="3285785" y="2990535"/>
          <a:ext cx="2592000" cy="468000"/>
        </p:xfrm>
        <a:graphic>
          <a:graphicData uri="http://schemas.openxmlformats.org/drawingml/2006/table">
            <a:tbl>
              <a:tblPr firstRow="1" bandRow="1">
                <a:tableStyleId>{073A0DAA-6AF3-43AB-8588-CEC1D06C72B9}</a:tableStyleId>
              </a:tblPr>
              <a:tblGrid>
                <a:gridCol w="1807610">
                  <a:extLst>
                    <a:ext uri="{9D8B030D-6E8A-4147-A177-3AD203B41FA5}">
                      <a16:colId xmlns:a16="http://schemas.microsoft.com/office/drawing/2014/main" val="6596142"/>
                    </a:ext>
                  </a:extLst>
                </a:gridCol>
                <a:gridCol w="784390">
                  <a:extLst>
                    <a:ext uri="{9D8B030D-6E8A-4147-A177-3AD203B41FA5}">
                      <a16:colId xmlns:a16="http://schemas.microsoft.com/office/drawing/2014/main" val="1039379610"/>
                    </a:ext>
                  </a:extLst>
                </a:gridCol>
              </a:tblGrid>
              <a:tr h="4680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大阪ベイタワー</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（現状：弁天町市税事務所）</a:t>
                      </a:r>
                    </a:p>
                  </a:txBody>
                  <a:tcPr marL="72000" marR="72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rPr>
                        <a:t>984</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txBody>
                  <a:tcPr marL="72000" marR="180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81"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84" name="テキスト ボックス 80"/>
          <p:cNvSpPr txBox="1"/>
          <p:nvPr/>
        </p:nvSpPr>
        <p:spPr bwMode="auto">
          <a:xfrm>
            <a:off x="96461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95012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94241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930374"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2"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59"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する庁舎のイメージ</a:t>
            </a:r>
          </a:p>
        </p:txBody>
      </p:sp>
      <p:grpSp>
        <p:nvGrpSpPr>
          <p:cNvPr id="2" name="グループ化 1"/>
          <p:cNvGrpSpPr/>
          <p:nvPr/>
        </p:nvGrpSpPr>
        <p:grpSpPr>
          <a:xfrm>
            <a:off x="923302" y="972000"/>
            <a:ext cx="2131731" cy="633630"/>
            <a:chOff x="626729" y="1720657"/>
            <a:chExt cx="2131731" cy="633630"/>
          </a:xfrm>
        </p:grpSpPr>
        <p:sp>
          <p:nvSpPr>
            <p:cNvPr id="64" name="正方形/長方形 63"/>
            <p:cNvSpPr/>
            <p:nvPr/>
          </p:nvSpPr>
          <p:spPr>
            <a:xfrm>
              <a:off x="626729" y="1720657"/>
              <a:ext cx="2131731" cy="63363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5,621㎡</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3,675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630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1,315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923627"/>
              <a:ext cx="1336096" cy="376476"/>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509054"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94" name="正方形/長方形 93"/>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角丸四角形吹き出し 88"/>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20</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39</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21</a:t>
            </a:r>
            <a:r>
              <a:rPr lang="ja-JP" altLang="en-US" sz="900" dirty="0" smtClean="0"/>
              <a:t>人</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第一区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56" name="テキスト ボックス 55"/>
          <p:cNvSpPr txBox="1"/>
          <p:nvPr/>
        </p:nvSpPr>
        <p:spPr bwMode="auto">
          <a:xfrm>
            <a:off x="911640" y="2957740"/>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942119" y="1978439"/>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bwMode="auto">
          <a:xfrm>
            <a:off x="911640" y="2239153"/>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923202" y="3817919"/>
            <a:ext cx="1008112"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7257610" y="2117048"/>
            <a:ext cx="890588"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1100358" y="58668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2095419" y="58287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3085513" y="582111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4071717" y="559686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6300000" y="3564000"/>
            <a:ext cx="3204000" cy="1404000"/>
            <a:chOff x="6300000" y="3564000"/>
            <a:chExt cx="3204000" cy="1404000"/>
          </a:xfrm>
        </p:grpSpPr>
        <p:sp>
          <p:nvSpPr>
            <p:cNvPr id="44" name="正方形/長方形 43"/>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2,258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18</a:t>
              </a:r>
              <a:r>
                <a:rPr lang="ja-JP" altLang="en-US" sz="1200" dirty="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1,136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1,122</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29,023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14,475</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55" name="大かっこ 54"/>
            <p:cNvSpPr/>
            <p:nvPr/>
          </p:nvSpPr>
          <p:spPr>
            <a:xfrm>
              <a:off x="6637212" y="3901777"/>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8" name="正方形/長方形 57"/>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14,475㎡</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不足執務室面積分を建設（または賃借）</a:t>
            </a:r>
            <a:endParaRPr lang="ja-JP" altLang="en-US" sz="900" b="1" u="sng" spc="200" dirty="0">
              <a:latin typeface="Meiryo UI" panose="020B0604030504040204" pitchFamily="50" charset="-128"/>
              <a:ea typeface="Meiryo UI" panose="020B0604030504040204" pitchFamily="50" charset="-128"/>
            </a:endParaRPr>
          </a:p>
        </p:txBody>
      </p:sp>
      <p:sp>
        <p:nvSpPr>
          <p:cNvPr id="72" name="正方形/長方形 71"/>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６</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2351376425"/>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1E06DB7B-CF0A-4CFE-A186-CF76CA0E57BE}"/>
</file>

<file path=customXml/itemProps2.xml><?xml version="1.0" encoding="utf-8"?>
<ds:datastoreItem xmlns:ds="http://schemas.openxmlformats.org/officeDocument/2006/customXml" ds:itemID="{318DCFFA-0851-4844-A26E-901AFB0421BC}"/>
</file>

<file path=customXml/itemProps3.xml><?xml version="1.0" encoding="utf-8"?>
<ds:datastoreItem xmlns:ds="http://schemas.openxmlformats.org/officeDocument/2006/customXml" ds:itemID="{9E2BA812-7EC2-4CAA-B7F5-63B3CDDA9D61}"/>
</file>

<file path=docProps/app.xml><?xml version="1.0" encoding="utf-8"?>
<Properties xmlns="http://schemas.openxmlformats.org/officeDocument/2006/extended-properties" xmlns:vt="http://schemas.openxmlformats.org/officeDocument/2006/docPropsVTypes">
  <TotalTime>0</TotalTime>
  <Words>3200</Words>
  <PresentationFormat>A4 210 x 297 mm</PresentationFormat>
  <Paragraphs>1265</Paragraphs>
  <Slides>22</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Meiryo UI</vt:lpstr>
      <vt:lpstr>ＭＳ Ｐゴシック</vt:lpstr>
      <vt:lpstr>ＭＳ 明朝</vt:lpstr>
      <vt:lpstr>UD デジタル 教科書体 N-B</vt:lpstr>
      <vt:lpstr>Arial</vt:lpstr>
      <vt:lpstr>Calibri</vt:lpstr>
      <vt:lpstr>Microsoft Tai Le</vt:lpstr>
      <vt:lpstr>Times New Roman</vt:lpstr>
      <vt:lpstr>1_Office テーマ</vt:lpstr>
      <vt:lpstr>論点ペーパー附属資料Ｂ　～庁舎整備経費の再試算～</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2013-08-08T02:50:50Z</dcterms:created>
  <dcterms:modified xsi:type="dcterms:W3CDTF">2019-10-21T06:20:24Z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