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58" r:id="rId3"/>
    <p:sldId id="261" r:id="rId4"/>
    <p:sldId id="259" r:id="rId5"/>
    <p:sldId id="260"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132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A8D1A2D-5D9D-498D-A9FD-F19737EFB04E}" type="datetimeFigureOut">
              <a:rPr kumimoji="1" lang="ja-JP" altLang="en-US" smtClean="0"/>
              <a:t>2019/10/21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3E1E1C7-EDCD-43A3-9E8A-60D93850FE65}" type="slidenum">
              <a:rPr kumimoji="1" lang="ja-JP" altLang="en-US" smtClean="0"/>
              <a:t>‹#›</a:t>
            </a:fld>
            <a:endParaRPr kumimoji="1" lang="ja-JP" altLang="en-US"/>
          </a:p>
        </p:txBody>
      </p:sp>
    </p:spTree>
    <p:extLst>
      <p:ext uri="{BB962C8B-B14F-4D97-AF65-F5344CB8AC3E}">
        <p14:creationId xmlns:p14="http://schemas.microsoft.com/office/powerpoint/2010/main" val="27674015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999769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181846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57679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143875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631110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4398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714032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718210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971997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00377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2153885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102552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75734" y="4697120"/>
            <a:ext cx="9033759" cy="1169551"/>
          </a:xfrm>
          <a:prstGeom prst="rect">
            <a:avLst/>
          </a:prstGeom>
          <a:noFill/>
        </p:spPr>
        <p:txBody>
          <a:bodyPr wrap="square" rtlCol="0">
            <a:spAutoFit/>
          </a:bodyPr>
          <a:lstStyle/>
          <a:p>
            <a:pPr marL="197100">
              <a:spcBef>
                <a:spcPts val="1200"/>
              </a:spcBef>
            </a:pPr>
            <a:r>
              <a:rPr lang="ja-JP" altLang="en-US" dirty="0" smtClean="0">
                <a:latin typeface="ＭＳ ゴシック" panose="020B0609070205080204" pitchFamily="49" charset="-128"/>
                <a:ea typeface="ＭＳ ゴシック" panose="020B0609070205080204" pitchFamily="49" charset="-128"/>
              </a:rPr>
              <a:t>　　素案に対する具体的な修正意見や協定書のとりまとめに向けた意見に関し、</a:t>
            </a:r>
            <a:endParaRPr lang="en-US" altLang="ja-JP" dirty="0" smtClean="0">
              <a:latin typeface="ＭＳ ゴシック" panose="020B0609070205080204" pitchFamily="49" charset="-128"/>
              <a:ea typeface="ＭＳ ゴシック" panose="020B0609070205080204" pitchFamily="49" charset="-128"/>
            </a:endParaRPr>
          </a:p>
          <a:p>
            <a:pPr marL="197100">
              <a:spcBef>
                <a:spcPts val="1200"/>
              </a:spcBef>
            </a:pPr>
            <a:r>
              <a:rPr lang="ja-JP" altLang="en-US" dirty="0" smtClean="0">
                <a:latin typeface="ＭＳ ゴシック" panose="020B0609070205080204" pitchFamily="49" charset="-128"/>
                <a:ea typeface="ＭＳ ゴシック" panose="020B0609070205080204" pitchFamily="49" charset="-128"/>
              </a:rPr>
              <a:t>　　次に掲げる論点を優先的に取り上げ、今後３回程度で委員間協議を実施</a:t>
            </a:r>
            <a:endParaRPr lang="en-US" altLang="ja-JP" dirty="0" smtClean="0">
              <a:latin typeface="ＭＳ ゴシック" panose="020B0609070205080204" pitchFamily="49" charset="-128"/>
              <a:ea typeface="ＭＳ ゴシック" panose="020B0609070205080204" pitchFamily="49" charset="-128"/>
            </a:endParaRPr>
          </a:p>
          <a:p>
            <a:pPr marL="197100">
              <a:spcBef>
                <a:spcPts val="1200"/>
              </a:spcBef>
            </a:pPr>
            <a:r>
              <a:rPr lang="ja-JP" altLang="en-US" sz="1400" dirty="0" smtClean="0">
                <a:latin typeface="ＭＳ ゴシック" panose="020B0609070205080204" pitchFamily="49" charset="-128"/>
                <a:ea typeface="ＭＳ ゴシック" panose="020B0609070205080204" pitchFamily="49" charset="-128"/>
              </a:rPr>
              <a:t>　　（必要に応じて、論点及び協議回数は追加）</a:t>
            </a:r>
            <a:endParaRPr lang="en-US" altLang="ja-JP" dirty="0" smtClean="0">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7902000" y="28270"/>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資料１</a:t>
            </a:r>
            <a:endParaRPr kumimoji="1" lang="en-US" altLang="ja-JP" sz="1600" dirty="0" smtClean="0">
              <a:latin typeface="Meiryo UI" panose="020B0604030504040204" pitchFamily="50" charset="-128"/>
              <a:ea typeface="Meiryo UI" panose="020B0604030504040204" pitchFamily="50" charset="-128"/>
            </a:endParaRPr>
          </a:p>
        </p:txBody>
      </p:sp>
      <p:sp>
        <p:nvSpPr>
          <p:cNvPr id="6" name="正方形/長方形 5"/>
          <p:cNvSpPr/>
          <p:nvPr/>
        </p:nvSpPr>
        <p:spPr>
          <a:xfrm>
            <a:off x="7902000" y="464573"/>
            <a:ext cx="1079500" cy="5397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r>
              <a:rPr lang="ja-JP" sz="1200" kern="100">
                <a:effectLst/>
                <a:ea typeface="Meiryo UI" panose="020B0604030504040204" pitchFamily="50" charset="-128"/>
                <a:cs typeface="Times New Roman" panose="02020603050405020304" pitchFamily="18" charset="0"/>
              </a:rPr>
              <a:t>今井会長</a:t>
            </a:r>
            <a:endParaRPr lang="ja-JP" sz="1050" kern="100">
              <a:effectLst/>
              <a:ea typeface="ＭＳ 明朝" panose="02020609040205080304" pitchFamily="17" charset="-128"/>
              <a:cs typeface="Times New Roman" panose="02020603050405020304" pitchFamily="18" charset="0"/>
            </a:endParaRPr>
          </a:p>
          <a:p>
            <a:pPr algn="ctr">
              <a:lnSpc>
                <a:spcPts val="1400"/>
              </a:lnSpc>
              <a:spcAft>
                <a:spcPts val="0"/>
              </a:spcAft>
            </a:pPr>
            <a:r>
              <a:rPr lang="ja-JP" sz="1200" kern="100">
                <a:effectLst/>
                <a:ea typeface="Meiryo UI" panose="020B0604030504040204" pitchFamily="50" charset="-128"/>
                <a:cs typeface="Times New Roman" panose="02020603050405020304" pitchFamily="18" charset="0"/>
              </a:rPr>
              <a:t>提出資料</a:t>
            </a:r>
            <a:endParaRPr lang="ja-JP" sz="1050" kern="100">
              <a:effectLst/>
              <a:ea typeface="ＭＳ 明朝" panose="02020609040205080304" pitchFamily="17" charset="-128"/>
              <a:cs typeface="Times New Roman" panose="02020603050405020304" pitchFamily="18" charset="0"/>
            </a:endParaRPr>
          </a:p>
        </p:txBody>
      </p:sp>
      <p:sp>
        <p:nvSpPr>
          <p:cNvPr id="7" name="正方形/長方形 6"/>
          <p:cNvSpPr/>
          <p:nvPr/>
        </p:nvSpPr>
        <p:spPr>
          <a:xfrm>
            <a:off x="-2645" y="2144"/>
            <a:ext cx="4464000" cy="64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ja-JP" altLang="en-US" sz="1600" dirty="0" smtClean="0">
                <a:latin typeface="Meiryo UI" panose="020B0604030504040204" pitchFamily="50" charset="-128"/>
                <a:ea typeface="Meiryo UI" panose="020B0604030504040204" pitchFamily="50" charset="-128"/>
              </a:rPr>
              <a:t>第</a:t>
            </a:r>
            <a:r>
              <a:rPr kumimoji="1" lang="en-US" altLang="ja-JP" sz="1600" dirty="0" smtClean="0">
                <a:latin typeface="Meiryo UI" panose="020B0604030504040204" pitchFamily="50" charset="-128"/>
                <a:ea typeface="Meiryo UI" panose="020B0604030504040204" pitchFamily="50" charset="-128"/>
              </a:rPr>
              <a:t>27</a:t>
            </a:r>
            <a:r>
              <a:rPr kumimoji="1" lang="ja-JP" altLang="en-US" sz="1600" dirty="0" smtClean="0">
                <a:latin typeface="Meiryo UI" panose="020B0604030504040204" pitchFamily="50" charset="-128"/>
                <a:ea typeface="Meiryo UI" panose="020B0604030504040204" pitchFamily="50" charset="-128"/>
              </a:rPr>
              <a:t>回　大都市制度（特別区設置）協議会資料</a:t>
            </a:r>
            <a:endParaRPr kumimoji="1" lang="en-US" altLang="ja-JP" sz="1600" dirty="0" smtClean="0">
              <a:latin typeface="Meiryo UI" panose="020B0604030504040204" pitchFamily="50" charset="-128"/>
              <a:ea typeface="Meiryo UI" panose="020B0604030504040204" pitchFamily="50" charset="-128"/>
            </a:endParaRPr>
          </a:p>
          <a:p>
            <a:pPr algn="r"/>
            <a:r>
              <a:rPr kumimoji="1" lang="ja-JP" altLang="en-US" sz="1600" dirty="0" err="1" smtClean="0">
                <a:latin typeface="Meiryo UI" panose="020B0604030504040204" pitchFamily="50" charset="-128"/>
                <a:ea typeface="Meiryo UI" panose="020B0604030504040204" pitchFamily="50" charset="-128"/>
              </a:rPr>
              <a:t>ー</a:t>
            </a:r>
            <a:r>
              <a:rPr kumimoji="1" lang="en-US" altLang="ja-JP"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令和元年</a:t>
            </a:r>
            <a:r>
              <a:rPr kumimoji="1" lang="en-US" altLang="ja-JP" sz="1600" dirty="0" smtClean="0">
                <a:latin typeface="Meiryo UI" panose="020B0604030504040204" pitchFamily="50" charset="-128"/>
                <a:ea typeface="Meiryo UI" panose="020B0604030504040204" pitchFamily="50" charset="-128"/>
              </a:rPr>
              <a:t>10</a:t>
            </a:r>
            <a:r>
              <a:rPr kumimoji="1" lang="ja-JP" altLang="en-US" sz="1600" dirty="0" smtClean="0">
                <a:latin typeface="Meiryo UI" panose="020B0604030504040204" pitchFamily="50" charset="-128"/>
                <a:ea typeface="Meiryo UI" panose="020B0604030504040204" pitchFamily="50" charset="-128"/>
              </a:rPr>
              <a:t>月</a:t>
            </a:r>
            <a:r>
              <a:rPr kumimoji="1" lang="en-US" altLang="ja-JP" sz="1600" dirty="0" smtClean="0">
                <a:latin typeface="Meiryo UI" panose="020B0604030504040204" pitchFamily="50" charset="-128"/>
                <a:ea typeface="Meiryo UI" panose="020B0604030504040204" pitchFamily="50" charset="-128"/>
              </a:rPr>
              <a:t>24</a:t>
            </a:r>
            <a:r>
              <a:rPr kumimoji="1" lang="ja-JP" altLang="en-US" sz="1600" dirty="0" smtClean="0">
                <a:latin typeface="Meiryo UI" panose="020B0604030504040204" pitchFamily="50" charset="-128"/>
                <a:ea typeface="Meiryo UI" panose="020B0604030504040204" pitchFamily="50" charset="-128"/>
              </a:rPr>
              <a:t>日 </a:t>
            </a:r>
            <a:r>
              <a:rPr kumimoji="1" lang="ja-JP" altLang="en-US" sz="1600" dirty="0" err="1" smtClean="0">
                <a:latin typeface="Meiryo UI" panose="020B0604030504040204" pitchFamily="50" charset="-128"/>
                <a:ea typeface="Meiryo UI" panose="020B0604030504040204" pitchFamily="50" charset="-128"/>
              </a:rPr>
              <a:t>ー</a:t>
            </a:r>
            <a:endParaRPr kumimoji="1" lang="en-US" altLang="ja-JP" sz="1600" dirty="0" smtClean="0">
              <a:latin typeface="Meiryo UI" panose="020B0604030504040204" pitchFamily="50" charset="-128"/>
              <a:ea typeface="Meiryo UI" panose="020B0604030504040204" pitchFamily="50" charset="-128"/>
            </a:endParaRPr>
          </a:p>
        </p:txBody>
      </p:sp>
      <p:sp>
        <p:nvSpPr>
          <p:cNvPr id="10" name="タイトル 1"/>
          <p:cNvSpPr txBox="1">
            <a:spLocks/>
          </p:cNvSpPr>
          <p:nvPr/>
        </p:nvSpPr>
        <p:spPr>
          <a:xfrm>
            <a:off x="0" y="3195000"/>
            <a:ext cx="9157066" cy="468000"/>
          </a:xfrm>
          <a:prstGeom prst="rect">
            <a:avLst/>
          </a:prstGeom>
          <a:solidFill>
            <a:srgbClr val="00B0F0"/>
          </a:solidFill>
          <a:ln w="12700" cap="flat" cmpd="sng" algn="ctr">
            <a:noFill/>
            <a:prstDash val="solid"/>
            <a:miter lim="800000"/>
          </a:ln>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400" b="1" dirty="0"/>
              <a:t>論点ペーパー・今後のスケジュール</a:t>
            </a:r>
            <a:endParaRPr lang="ja-JP" altLang="en-US" sz="4800" b="1" dirty="0"/>
          </a:p>
        </p:txBody>
      </p:sp>
    </p:spTree>
    <p:extLst>
      <p:ext uri="{BB962C8B-B14F-4D97-AF65-F5344CB8AC3E}">
        <p14:creationId xmlns:p14="http://schemas.microsoft.com/office/powerpoint/2010/main" val="3561451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43155298"/>
              </p:ext>
            </p:extLst>
          </p:nvPr>
        </p:nvGraphicFramePr>
        <p:xfrm>
          <a:off x="360000" y="828000"/>
          <a:ext cx="8458956" cy="55728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20000"/>
                    </a:ext>
                  </a:extLst>
                </a:gridCol>
                <a:gridCol w="5940000">
                  <a:extLst>
                    <a:ext uri="{9D8B030D-6E8A-4147-A177-3AD203B41FA5}">
                      <a16:colId xmlns:a16="http://schemas.microsoft.com/office/drawing/2014/main" val="20001"/>
                    </a:ext>
                  </a:extLst>
                </a:gridCol>
                <a:gridCol w="1258956">
                  <a:extLst>
                    <a:ext uri="{9D8B030D-6E8A-4147-A177-3AD203B41FA5}">
                      <a16:colId xmlns:a16="http://schemas.microsoft.com/office/drawing/2014/main" val="20002"/>
                    </a:ext>
                  </a:extLst>
                </a:gridCol>
              </a:tblGrid>
              <a:tr h="370216">
                <a:tc>
                  <a:txBody>
                    <a:bodyPr/>
                    <a:lstStyle/>
                    <a:p>
                      <a:pPr algn="ctr"/>
                      <a:r>
                        <a:rPr kumimoji="1" lang="ja-JP" altLang="en-US" sz="1600" dirty="0" smtClean="0">
                          <a:solidFill>
                            <a:schemeClr val="tx1"/>
                          </a:solidFill>
                        </a:rPr>
                        <a:t>項目</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kumimoji="1" lang="ja-JP" altLang="en-US" sz="1600" dirty="0" smtClean="0">
                          <a:solidFill>
                            <a:schemeClr val="tx1"/>
                          </a:solidFill>
                        </a:rPr>
                        <a:t>論点</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200" dirty="0" smtClean="0">
                          <a:solidFill>
                            <a:schemeClr val="tx1"/>
                          </a:solidFill>
                        </a:rPr>
                        <a:t>参考資料・備考</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29072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区割り・</a:t>
                      </a:r>
                      <a:endParaRPr kumimoji="1" lang="en-US" altLang="ja-JP" sz="1600" b="1"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区の名称等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600"/>
                        </a:spcBef>
                      </a:pPr>
                      <a:r>
                        <a:rPr kumimoji="1" lang="ja-JP" altLang="en-US" sz="1600" b="1" dirty="0" smtClean="0">
                          <a:solidFill>
                            <a:schemeClr val="tx1"/>
                          </a:solidFill>
                        </a:rPr>
                        <a:t>①区割りの確認について</a:t>
                      </a:r>
                      <a:r>
                        <a:rPr kumimoji="1" lang="ja-JP" altLang="en-US" sz="1200" dirty="0" smtClean="0">
                          <a:solidFill>
                            <a:schemeClr val="tx1"/>
                          </a:solidFill>
                        </a:rPr>
                        <a:t>（４区Ｂ案で進めることで良いか）</a:t>
                      </a:r>
                      <a:endParaRPr kumimoji="1" lang="en-US" altLang="ja-JP" sz="1200" dirty="0" smtClean="0">
                        <a:solidFill>
                          <a:schemeClr val="tx1"/>
                        </a:solidFill>
                      </a:endParaRPr>
                    </a:p>
                    <a:p>
                      <a:pPr algn="l">
                        <a:spcBef>
                          <a:spcPts val="600"/>
                        </a:spcBef>
                      </a:pPr>
                      <a:r>
                        <a:rPr kumimoji="1" lang="ja-JP" altLang="en-US" sz="1600" b="1" dirty="0" smtClean="0">
                          <a:solidFill>
                            <a:schemeClr val="tx1"/>
                          </a:solidFill>
                        </a:rPr>
                        <a:t>②区の名称変更について　</a:t>
                      </a:r>
                      <a:r>
                        <a:rPr kumimoji="1" lang="en-US" altLang="ja-JP" sz="1600" b="1" dirty="0" smtClean="0">
                          <a:solidFill>
                            <a:schemeClr val="tx1"/>
                          </a:solidFill>
                        </a:rPr>
                        <a:t>【</a:t>
                      </a:r>
                      <a:r>
                        <a:rPr kumimoji="1" lang="ja-JP" altLang="en-US" sz="1600" b="1" dirty="0" smtClean="0">
                          <a:solidFill>
                            <a:schemeClr val="tx1"/>
                          </a:solidFill>
                        </a:rPr>
                        <a:t>維新</a:t>
                      </a:r>
                      <a:r>
                        <a:rPr kumimoji="1" lang="en-US" altLang="ja-JP" sz="1600" b="1" dirty="0" smtClean="0">
                          <a:solidFill>
                            <a:schemeClr val="tx1"/>
                          </a:solidFill>
                        </a:rPr>
                        <a:t>】</a:t>
                      </a:r>
                    </a:p>
                    <a:p>
                      <a:pPr algn="l">
                        <a:spcBef>
                          <a:spcPts val="300"/>
                        </a:spcBef>
                      </a:pPr>
                      <a:r>
                        <a:rPr kumimoji="1" lang="ja-JP" altLang="en-US" sz="1400" dirty="0" smtClean="0">
                          <a:solidFill>
                            <a:schemeClr val="tx1"/>
                          </a:solidFill>
                          <a:latin typeface="+mn-ea"/>
                          <a:ea typeface="+mn-ea"/>
                        </a:rPr>
                        <a:t>　第一区　東西区　→　淀川区へ変更</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第二区　北区</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第三区　中央区</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第四区　南区　　→　天王寺区へ変更</a:t>
                      </a:r>
                      <a:endParaRPr kumimoji="1" lang="en-US" altLang="ja-JP" sz="1400" dirty="0" smtClean="0">
                        <a:solidFill>
                          <a:schemeClr val="tx1"/>
                        </a:solidFill>
                        <a:latin typeface="+mn-ea"/>
                        <a:ea typeface="+mn-ea"/>
                      </a:endParaRPr>
                    </a:p>
                    <a:p>
                      <a:pPr algn="l">
                        <a:spcBef>
                          <a:spcPts val="600"/>
                        </a:spcBef>
                      </a:pPr>
                      <a:r>
                        <a:rPr kumimoji="1" lang="ja-JP" altLang="en-US" sz="1600" b="1" dirty="0" smtClean="0">
                          <a:solidFill>
                            <a:schemeClr val="tx1"/>
                          </a:solidFill>
                        </a:rPr>
                        <a:t>③本庁舎の位置の確認について</a:t>
                      </a:r>
                      <a:r>
                        <a:rPr kumimoji="1" lang="ja-JP" altLang="en-US" sz="1200" dirty="0" smtClean="0">
                          <a:solidFill>
                            <a:schemeClr val="tx1"/>
                          </a:solidFill>
                        </a:rPr>
                        <a:t>（素案のとおり進めることで良いか）</a:t>
                      </a:r>
                      <a:endParaRPr kumimoji="1" lang="en-US" altLang="ja-JP" sz="1200" dirty="0" smtClean="0">
                        <a:solidFill>
                          <a:schemeClr val="tx1"/>
                        </a:solidFill>
                      </a:endParaRPr>
                    </a:p>
                    <a:p>
                      <a:pPr algn="l">
                        <a:spcBef>
                          <a:spcPts val="600"/>
                        </a:spcBef>
                      </a:pPr>
                      <a:r>
                        <a:rPr kumimoji="1" lang="ja-JP" altLang="en-US" sz="1600" b="1" dirty="0" smtClean="0">
                          <a:solidFill>
                            <a:schemeClr val="tx1"/>
                          </a:solidFill>
                          <a:latin typeface="+mn-ea"/>
                          <a:ea typeface="+mn-ea"/>
                        </a:rPr>
                        <a:t>④地域自治区の事務所の名称について　</a:t>
                      </a:r>
                      <a:r>
                        <a:rPr kumimoji="1" lang="en-US" altLang="ja-JP" sz="1600" b="1" dirty="0" smtClean="0">
                          <a:solidFill>
                            <a:schemeClr val="tx1"/>
                          </a:solidFill>
                          <a:latin typeface="+mn-ea"/>
                          <a:ea typeface="+mn-ea"/>
                        </a:rPr>
                        <a:t>【</a:t>
                      </a:r>
                      <a:r>
                        <a:rPr kumimoji="1" lang="ja-JP" altLang="en-US" sz="1600" b="1" dirty="0" smtClean="0">
                          <a:solidFill>
                            <a:schemeClr val="tx1"/>
                          </a:solidFill>
                          <a:latin typeface="+mn-ea"/>
                          <a:ea typeface="+mn-ea"/>
                        </a:rPr>
                        <a:t>公明</a:t>
                      </a:r>
                      <a:r>
                        <a:rPr kumimoji="1" lang="en-US" altLang="ja-JP" sz="1600" b="1" dirty="0" smtClean="0">
                          <a:solidFill>
                            <a:schemeClr val="tx1"/>
                          </a:solidFill>
                          <a:latin typeface="+mn-ea"/>
                          <a:ea typeface="+mn-ea"/>
                        </a:rPr>
                        <a:t>】</a:t>
                      </a:r>
                      <a:endParaRPr kumimoji="1" lang="en-US" altLang="ja-JP" sz="1400" b="1" dirty="0" smtClean="0">
                        <a:solidFill>
                          <a:schemeClr val="tx1"/>
                        </a:solidFill>
                        <a:latin typeface="+mn-ea"/>
                        <a:ea typeface="+mn-ea"/>
                      </a:endParaRPr>
                    </a:p>
                    <a:p>
                      <a:pPr algn="l">
                        <a:spcBef>
                          <a:spcPts val="300"/>
                        </a:spcBef>
                      </a:pPr>
                      <a:r>
                        <a:rPr kumimoji="1" lang="ja-JP" altLang="en-US" sz="1400" dirty="0" smtClean="0">
                          <a:solidFill>
                            <a:schemeClr val="tx1"/>
                          </a:solidFill>
                          <a:latin typeface="+mn-ea"/>
                          <a:ea typeface="+mn-ea"/>
                        </a:rPr>
                        <a:t>　区役所の機能承継を明確にするため、地域自治区の事務所の名称は、</a:t>
                      </a:r>
                      <a:endParaRPr kumimoji="1" lang="en-US" altLang="ja-JP" sz="14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　○○地域自治区事務所（○○は現在の区名）ではなく、現在の区役所</a:t>
                      </a:r>
                      <a:endParaRPr kumimoji="1" lang="en-US" altLang="ja-JP" sz="14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　の名称を用いる</a:t>
                      </a:r>
                      <a:endParaRPr kumimoji="1" lang="en-US" altLang="ja-JP"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en-US" altLang="ja-JP" sz="1600" dirty="0" smtClean="0">
                        <a:solidFill>
                          <a:schemeClr val="tx1"/>
                        </a:solidFill>
                        <a:latin typeface="+mn-ea"/>
                        <a:ea typeface="+mn-ea"/>
                      </a:endParaRPr>
                    </a:p>
                    <a:p>
                      <a:pPr algn="l"/>
                      <a:endParaRPr kumimoji="1" lang="en-US" altLang="ja-JP" sz="1600" dirty="0" smtClean="0">
                        <a:solidFill>
                          <a:schemeClr val="tx1"/>
                        </a:solidFill>
                        <a:latin typeface="+mn-ea"/>
                        <a:ea typeface="+mn-ea"/>
                      </a:endParaRPr>
                    </a:p>
                    <a:p>
                      <a:pPr algn="l"/>
                      <a:r>
                        <a:rPr kumimoji="1" lang="ja-JP" altLang="en-US" sz="1400" dirty="0" smtClean="0">
                          <a:solidFill>
                            <a:schemeClr val="tx1"/>
                          </a:solidFill>
                          <a:latin typeface="+mn-ea"/>
                          <a:ea typeface="+mn-ea"/>
                        </a:rPr>
                        <a:t>　 素案及び</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第９回</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法定協</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資料参照</a:t>
                      </a:r>
                    </a:p>
                    <a:p>
                      <a:pPr algn="l"/>
                      <a:endParaRPr kumimoji="1" lang="en-US" altLang="ja-JP" sz="1600" dirty="0" smtClean="0">
                        <a:solidFill>
                          <a:schemeClr val="tx1"/>
                        </a:solidFill>
                        <a:latin typeface="+mn-ea"/>
                        <a:ea typeface="+mn-ea"/>
                      </a:endParaRPr>
                    </a:p>
                    <a:p>
                      <a:pPr algn="l"/>
                      <a:endParaRPr kumimoji="1" lang="en-US" altLang="ja-JP" sz="1600" dirty="0" smtClean="0">
                        <a:solidFill>
                          <a:schemeClr val="tx1"/>
                        </a:solidFill>
                        <a:latin typeface="+mn-ea"/>
                        <a:ea typeface="+mn-ea"/>
                      </a:endParaRPr>
                    </a:p>
                    <a:p>
                      <a:pPr algn="l"/>
                      <a:r>
                        <a:rPr kumimoji="1" lang="ja-JP" altLang="en-US" sz="1600" dirty="0" smtClean="0">
                          <a:solidFill>
                            <a:schemeClr val="tx1"/>
                          </a:solidFill>
                          <a:latin typeface="+mn-ea"/>
                          <a:ea typeface="+mn-ea"/>
                        </a:rPr>
                        <a:t>附属資料Ａ</a:t>
                      </a:r>
                      <a:endParaRPr kumimoji="1" lang="ja-JP" altLang="en-US" sz="16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54907">
                <a:tc>
                  <a:txBody>
                    <a:bodyPr/>
                    <a:lstStyle/>
                    <a:p>
                      <a:pPr algn="l"/>
                      <a:r>
                        <a:rPr kumimoji="1" lang="ja-JP" altLang="en-US" sz="1600" b="1" dirty="0" smtClean="0">
                          <a:solidFill>
                            <a:schemeClr val="tx1"/>
                          </a:solidFill>
                          <a:latin typeface="+mn-ea"/>
                          <a:ea typeface="+mn-ea"/>
                        </a:rPr>
                        <a:t>設置コスト</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solidFill>
                            <a:schemeClr val="tx1"/>
                          </a:solidFill>
                        </a:rPr>
                        <a:t>①庁舎整備経費の抑制について　</a:t>
                      </a:r>
                      <a:r>
                        <a:rPr kumimoji="1" lang="en-US" altLang="ja-JP" sz="1600" b="1" dirty="0" smtClean="0">
                          <a:solidFill>
                            <a:schemeClr val="tx1"/>
                          </a:solidFill>
                        </a:rPr>
                        <a:t>【</a:t>
                      </a:r>
                      <a:r>
                        <a:rPr kumimoji="1" lang="ja-JP" altLang="en-US" sz="1600" b="1" dirty="0" smtClean="0">
                          <a:solidFill>
                            <a:schemeClr val="tx1"/>
                          </a:solidFill>
                        </a:rPr>
                        <a:t>維新・公明</a:t>
                      </a:r>
                      <a:r>
                        <a:rPr kumimoji="1" lang="en-US" altLang="ja-JP" sz="1600" b="1" dirty="0" smtClean="0">
                          <a:solidFill>
                            <a:schemeClr val="tx1"/>
                          </a:solidFill>
                        </a:rPr>
                        <a:t>】</a:t>
                      </a:r>
                    </a:p>
                    <a:p>
                      <a:pPr algn="l">
                        <a:spcBef>
                          <a:spcPts val="300"/>
                        </a:spcBef>
                      </a:pPr>
                      <a:r>
                        <a:rPr kumimoji="1" lang="ja-JP" altLang="en-US" sz="1400" dirty="0" smtClean="0">
                          <a:solidFill>
                            <a:schemeClr val="tx1"/>
                          </a:solidFill>
                          <a:latin typeface="+mn-ea"/>
                          <a:ea typeface="+mn-ea"/>
                        </a:rPr>
                        <a:t>　・前提条件等を精査（面積精査・用地活用・ＰＦＩ等）　</a:t>
                      </a:r>
                      <a:endParaRPr kumimoji="1" lang="en-US" altLang="ja-JP" sz="1400" dirty="0" smtClean="0">
                        <a:solidFill>
                          <a:schemeClr val="tx1"/>
                        </a:solidFill>
                        <a:latin typeface="+mn-ea"/>
                        <a:ea typeface="+mn-ea"/>
                      </a:endParaRPr>
                    </a:p>
                    <a:p>
                      <a:pPr algn="l">
                        <a:spcBef>
                          <a:spcPts val="300"/>
                        </a:spcBef>
                      </a:pPr>
                      <a:r>
                        <a:rPr kumimoji="1" lang="ja-JP" altLang="en-US" sz="1400" dirty="0" smtClean="0">
                          <a:solidFill>
                            <a:schemeClr val="tx1"/>
                          </a:solidFill>
                          <a:latin typeface="+mn-ea"/>
                          <a:ea typeface="+mn-ea"/>
                        </a:rPr>
                        <a:t>　・区域にこだわらず、現庁舎を有効活用</a:t>
                      </a: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solidFill>
                            <a:schemeClr val="tx1"/>
                          </a:solidFill>
                        </a:rPr>
                        <a:t>②システム改修経費</a:t>
                      </a:r>
                      <a:r>
                        <a:rPr kumimoji="1" lang="ja-JP" altLang="en-US" sz="1600" b="1" smtClean="0">
                          <a:solidFill>
                            <a:schemeClr val="tx1"/>
                          </a:solidFill>
                        </a:rPr>
                        <a:t>の抑制に</a:t>
                      </a:r>
                      <a:r>
                        <a:rPr kumimoji="1" lang="ja-JP" altLang="en-US" sz="1600" b="1" dirty="0" smtClean="0">
                          <a:solidFill>
                            <a:schemeClr val="tx1"/>
                          </a:solidFill>
                        </a:rPr>
                        <a:t>ついて　</a:t>
                      </a:r>
                      <a:r>
                        <a:rPr kumimoji="1" lang="en-US" altLang="ja-JP" sz="1600" b="1" dirty="0" smtClean="0">
                          <a:solidFill>
                            <a:schemeClr val="tx1"/>
                          </a:solidFill>
                        </a:rPr>
                        <a:t>【</a:t>
                      </a:r>
                      <a:r>
                        <a:rPr kumimoji="1" lang="ja-JP" altLang="en-US" sz="1600" b="1" dirty="0" smtClean="0">
                          <a:solidFill>
                            <a:schemeClr val="tx1"/>
                          </a:solidFill>
                        </a:rPr>
                        <a:t>公明</a:t>
                      </a:r>
                      <a:r>
                        <a:rPr kumimoji="1" lang="en-US" altLang="ja-JP" sz="1600" b="1" dirty="0" smtClean="0">
                          <a:solidFill>
                            <a:schemeClr val="tx1"/>
                          </a:solidFill>
                        </a:rPr>
                        <a:t>】</a:t>
                      </a:r>
                    </a:p>
                    <a:p>
                      <a:pPr algn="l">
                        <a:spcBef>
                          <a:spcPts val="300"/>
                        </a:spcBef>
                      </a:pPr>
                      <a:r>
                        <a:rPr kumimoji="1" lang="ja-JP" altLang="en-US" sz="1400" dirty="0" smtClean="0">
                          <a:solidFill>
                            <a:schemeClr val="tx1"/>
                          </a:solidFill>
                        </a:rPr>
                        <a:t>　自治体クラウド等を踏まえた精査</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n-ea"/>
                          <a:ea typeface="+mn-ea"/>
                        </a:rPr>
                        <a:t>附属資料Ｂ</a:t>
                      </a:r>
                      <a:endParaRPr kumimoji="1" lang="en-US" altLang="ja-JP" sz="1600" dirty="0" smtClean="0">
                        <a:solidFill>
                          <a:schemeClr val="tx1"/>
                        </a:solidFill>
                        <a:latin typeface="+mn-ea"/>
                        <a:ea typeface="+mn-ea"/>
                      </a:endParaRPr>
                    </a:p>
                    <a:p>
                      <a:pPr marL="0" marR="0" indent="0" algn="l" defTabSz="914400" rtl="0" eaLnBrk="1" fontAlgn="auto" latinLnBrk="0" hangingPunct="1">
                        <a:lnSpc>
                          <a:spcPct val="100000"/>
                        </a:lnSpc>
                        <a:spcBef>
                          <a:spcPts val="300"/>
                        </a:spcBef>
                        <a:spcAft>
                          <a:spcPts val="0"/>
                        </a:spcAft>
                        <a:buClrTx/>
                        <a:buSzTx/>
                        <a:buFontTx/>
                        <a:buNone/>
                        <a:tabLst/>
                        <a:defRPr/>
                      </a:pPr>
                      <a:endParaRPr kumimoji="1" lang="en-US" altLang="ja-JP" sz="14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latin typeface="+mn-ea"/>
                          <a:ea typeface="+mn-ea"/>
                        </a:rPr>
                        <a:t>附属資料Ｃ</a:t>
                      </a:r>
                      <a:endParaRPr kumimoji="1" lang="en-US" altLang="ja-JP" sz="1600" dirty="0" smtClean="0">
                        <a:solidFill>
                          <a:schemeClr val="tx1"/>
                        </a:solidFill>
                        <a:latin typeface="+mn-ea"/>
                        <a:ea typeface="+mn-ea"/>
                      </a:endParaRPr>
                    </a:p>
                    <a:p>
                      <a:pPr marL="0" marR="0" indent="0" algn="l" defTabSz="914400" rtl="0" eaLnBrk="1" fontAlgn="auto" latinLnBrk="0" hangingPunct="1">
                        <a:lnSpc>
                          <a:spcPct val="100000"/>
                        </a:lnSpc>
                        <a:spcBef>
                          <a:spcPts val="300"/>
                        </a:spcBef>
                        <a:spcAft>
                          <a:spcPts val="0"/>
                        </a:spcAft>
                        <a:buClrTx/>
                        <a:buSzTx/>
                        <a:buFontTx/>
                        <a:buNone/>
                        <a:tabLst/>
                        <a:defRPr/>
                      </a:pP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40432">
                <a:tc>
                  <a:txBody>
                    <a:bodyPr/>
                    <a:lstStyle/>
                    <a:p>
                      <a:pPr algn="l"/>
                      <a:r>
                        <a:rPr kumimoji="1" lang="ja-JP" altLang="en-US" sz="1600" b="1" dirty="0" smtClean="0">
                          <a:solidFill>
                            <a:schemeClr val="tx1"/>
                          </a:solidFill>
                          <a:latin typeface="+mn-ea"/>
                          <a:ea typeface="+mn-ea"/>
                        </a:rPr>
                        <a:t>議員定数</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rPr>
                        <a:t>選挙区、議員定数、議員報酬等について</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n-ea"/>
                          <a:ea typeface="+mn-ea"/>
                        </a:rPr>
                        <a:t>第９回法定協</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資料参照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360000" y="360000"/>
            <a:ext cx="2160000" cy="360000"/>
          </a:xfrm>
          <a:prstGeom prst="rect">
            <a:avLst/>
          </a:prstGeom>
          <a:solidFill>
            <a:schemeClr val="accent5">
              <a:lumMod val="75000"/>
            </a:schemeClr>
          </a:solidFill>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委員間</a:t>
            </a:r>
            <a:r>
              <a:rPr kumimoji="1" lang="ja-JP" altLang="en-US" sz="1600" b="1" dirty="0" smtClean="0">
                <a:solidFill>
                  <a:schemeClr val="bg1"/>
                </a:solidFill>
                <a:latin typeface="Meiryo UI" panose="020B0604030504040204" pitchFamily="50" charset="-128"/>
                <a:ea typeface="Meiryo UI" panose="020B0604030504040204" pitchFamily="50" charset="-128"/>
              </a:rPr>
              <a:t>協議（１）</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520000" y="360000"/>
            <a:ext cx="2160000" cy="360000"/>
          </a:xfrm>
          <a:prstGeom prst="rect">
            <a:avLst/>
          </a:prstGeom>
          <a:noFill/>
        </p:spPr>
        <p:txBody>
          <a:bodyPr wrap="square" rtlCol="0" anchor="ctr">
            <a:noAutofit/>
          </a:bodyPr>
          <a:lstStyle/>
          <a:p>
            <a:pPr algn="ctr"/>
            <a:r>
              <a:rPr kumimoji="1" lang="ja-JP" altLang="en-US" sz="1600" b="1" dirty="0" smtClean="0">
                <a:latin typeface="Meiryo UI" panose="020B0604030504040204" pitchFamily="50" charset="-128"/>
                <a:ea typeface="Meiryo UI" panose="020B0604030504040204" pitchFamily="50" charset="-128"/>
              </a:rPr>
              <a:t>令和元年</a:t>
            </a:r>
            <a:r>
              <a:rPr kumimoji="1" lang="en-US" altLang="ja-JP" sz="1600" b="1" dirty="0" smtClean="0">
                <a:latin typeface="Meiryo UI" panose="020B0604030504040204" pitchFamily="50" charset="-128"/>
                <a:ea typeface="Meiryo UI" panose="020B0604030504040204" pitchFamily="50" charset="-128"/>
              </a:rPr>
              <a:t>10</a:t>
            </a:r>
            <a:r>
              <a:rPr kumimoji="1" lang="ja-JP" altLang="en-US" sz="1600" b="1" dirty="0" smtClean="0">
                <a:latin typeface="Meiryo UI" panose="020B0604030504040204" pitchFamily="50" charset="-128"/>
                <a:ea typeface="Meiryo UI" panose="020B0604030504040204" pitchFamily="50" charset="-128"/>
              </a:rPr>
              <a:t>月</a:t>
            </a:r>
            <a:r>
              <a:rPr kumimoji="1" lang="en-US" altLang="ja-JP" sz="1600" b="1" dirty="0" smtClean="0">
                <a:latin typeface="Meiryo UI" panose="020B0604030504040204" pitchFamily="50" charset="-128"/>
                <a:ea typeface="Meiryo UI" panose="020B0604030504040204" pitchFamily="50" charset="-128"/>
              </a:rPr>
              <a:t>24</a:t>
            </a:r>
            <a:r>
              <a:rPr kumimoji="1" lang="ja-JP" altLang="en-US" sz="1600" b="1" dirty="0" smtClean="0">
                <a:latin typeface="Meiryo UI" panose="020B0604030504040204" pitchFamily="50" charset="-128"/>
                <a:ea typeface="Meiryo UI" panose="020B0604030504040204" pitchFamily="50" charset="-128"/>
              </a:rPr>
              <a:t>日</a:t>
            </a:r>
            <a:endParaRPr kumimoji="1" lang="ja-JP" altLang="en-US" sz="1600" b="1" dirty="0">
              <a:latin typeface="Meiryo UI" panose="020B0604030504040204" pitchFamily="50" charset="-128"/>
              <a:ea typeface="Meiryo UI" panose="020B0604030504040204" pitchFamily="50" charset="-128"/>
            </a:endParaRPr>
          </a:p>
        </p:txBody>
      </p:sp>
      <p:sp>
        <p:nvSpPr>
          <p:cNvPr id="5" name="右中かっこ 4"/>
          <p:cNvSpPr/>
          <p:nvPr/>
        </p:nvSpPr>
        <p:spPr>
          <a:xfrm>
            <a:off x="7583784" y="1421030"/>
            <a:ext cx="180000" cy="1584000"/>
          </a:xfrm>
          <a:prstGeom prst="rightBrace">
            <a:avLst>
              <a:gd name="adj1" fmla="val 29602"/>
              <a:gd name="adj2" fmla="val 4955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8784000" y="0"/>
            <a:ext cx="360000" cy="360000"/>
          </a:xfrm>
          <a:prstGeom prst="rect">
            <a:avLst/>
          </a:prstGeom>
          <a:noFill/>
        </p:spPr>
        <p:txBody>
          <a:bodyPr wrap="square" rtlCol="0" anchor="ctr">
            <a:noAutofit/>
          </a:bodyPr>
          <a:lstStyle/>
          <a:p>
            <a:pPr algn="ctr"/>
            <a:r>
              <a:rPr kumimoji="1" lang="en-US" altLang="ja-JP" sz="1100" b="1" dirty="0" smtClean="0">
                <a:latin typeface="Meiryo UI" panose="020B0604030504040204" pitchFamily="50" charset="-128"/>
                <a:ea typeface="Meiryo UI" panose="020B0604030504040204" pitchFamily="50" charset="-128"/>
              </a:rPr>
              <a:t>1</a:t>
            </a:r>
            <a:endParaRPr kumimoji="1"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86799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540473435"/>
              </p:ext>
            </p:extLst>
          </p:nvPr>
        </p:nvGraphicFramePr>
        <p:xfrm>
          <a:off x="360000" y="828000"/>
          <a:ext cx="8458956" cy="59153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20000"/>
                    </a:ext>
                  </a:extLst>
                </a:gridCol>
                <a:gridCol w="5940000">
                  <a:extLst>
                    <a:ext uri="{9D8B030D-6E8A-4147-A177-3AD203B41FA5}">
                      <a16:colId xmlns:a16="http://schemas.microsoft.com/office/drawing/2014/main" val="20001"/>
                    </a:ext>
                  </a:extLst>
                </a:gridCol>
                <a:gridCol w="1258956">
                  <a:extLst>
                    <a:ext uri="{9D8B030D-6E8A-4147-A177-3AD203B41FA5}">
                      <a16:colId xmlns:a16="http://schemas.microsoft.com/office/drawing/2014/main" val="20002"/>
                    </a:ext>
                  </a:extLst>
                </a:gridCol>
              </a:tblGrid>
              <a:tr h="335300">
                <a:tc>
                  <a:txBody>
                    <a:bodyPr/>
                    <a:lstStyle/>
                    <a:p>
                      <a:pPr algn="ctr"/>
                      <a:r>
                        <a:rPr kumimoji="1" lang="ja-JP" altLang="en-US" sz="1600" dirty="0" smtClean="0">
                          <a:solidFill>
                            <a:schemeClr val="tx1"/>
                          </a:solidFill>
                        </a:rPr>
                        <a:t>項目</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kumimoji="1" lang="ja-JP" altLang="en-US" sz="1600" dirty="0" smtClean="0">
                          <a:solidFill>
                            <a:schemeClr val="tx1"/>
                          </a:solidFill>
                        </a:rPr>
                        <a:t>論点</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200" dirty="0" smtClean="0">
                          <a:solidFill>
                            <a:schemeClr val="tx1"/>
                          </a:solidFill>
                        </a:rPr>
                        <a:t>参考資料・備考</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1116000">
                <a:tc>
                  <a:txBody>
                    <a:bodyPr/>
                    <a:lstStyle/>
                    <a:p>
                      <a:pPr algn="l"/>
                      <a:r>
                        <a:rPr kumimoji="1" lang="ja-JP" altLang="en-US" sz="1600" b="1" kern="1200" dirty="0" smtClean="0">
                          <a:solidFill>
                            <a:schemeClr val="tx1"/>
                          </a:solidFill>
                          <a:latin typeface="+mn-ea"/>
                          <a:ea typeface="+mn-ea"/>
                          <a:cs typeface="+mn-cs"/>
                        </a:rPr>
                        <a:t>事務分担</a:t>
                      </a:r>
                      <a:endParaRPr kumimoji="1" lang="ja-JP" altLang="en-US" sz="1600" b="1" kern="1200" dirty="0">
                        <a:solidFill>
                          <a:schemeClr val="tx1"/>
                        </a:solidFill>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0"/>
                        </a:spcBef>
                      </a:pPr>
                      <a:r>
                        <a:rPr kumimoji="1" lang="ja-JP" altLang="en-US" sz="1600" b="1" kern="1200" dirty="0" smtClean="0">
                          <a:solidFill>
                            <a:schemeClr val="tx1"/>
                          </a:solidFill>
                          <a:latin typeface="+mn-lt"/>
                          <a:ea typeface="+mn-ea"/>
                          <a:cs typeface="+mn-cs"/>
                        </a:rPr>
                        <a:t>事務分担の変更について　</a:t>
                      </a:r>
                      <a:r>
                        <a:rPr kumimoji="1" lang="en-US" altLang="ja-JP" sz="1600" b="1" kern="1200" dirty="0" smtClean="0">
                          <a:solidFill>
                            <a:schemeClr val="tx1"/>
                          </a:solidFill>
                          <a:latin typeface="+mn-lt"/>
                          <a:ea typeface="+mn-ea"/>
                          <a:cs typeface="+mn-cs"/>
                        </a:rPr>
                        <a:t>【</a:t>
                      </a:r>
                      <a:r>
                        <a:rPr kumimoji="1" lang="ja-JP" altLang="en-US" sz="1600" b="1" kern="1200" dirty="0" smtClean="0">
                          <a:solidFill>
                            <a:schemeClr val="tx1"/>
                          </a:solidFill>
                          <a:latin typeface="+mn-lt"/>
                          <a:ea typeface="+mn-ea"/>
                          <a:cs typeface="+mn-cs"/>
                        </a:rPr>
                        <a:t>自民</a:t>
                      </a:r>
                      <a:r>
                        <a:rPr kumimoji="1" lang="en-US" altLang="ja-JP" sz="1600" b="1" kern="1200" dirty="0" smtClean="0">
                          <a:solidFill>
                            <a:schemeClr val="tx1"/>
                          </a:solidFill>
                          <a:latin typeface="+mn-lt"/>
                          <a:ea typeface="+mn-ea"/>
                          <a:cs typeface="+mn-cs"/>
                        </a:rPr>
                        <a:t>】</a:t>
                      </a:r>
                    </a:p>
                    <a:p>
                      <a:pPr algn="l">
                        <a:spcBef>
                          <a:spcPts val="300"/>
                        </a:spcBef>
                      </a:pPr>
                      <a:r>
                        <a:rPr kumimoji="1" lang="ja-JP" altLang="en-US" sz="1400" kern="1200" dirty="0" smtClean="0">
                          <a:solidFill>
                            <a:schemeClr val="tx1"/>
                          </a:solidFill>
                          <a:latin typeface="+mn-lt"/>
                          <a:ea typeface="+mn-ea"/>
                          <a:cs typeface="+mn-cs"/>
                        </a:rPr>
                        <a:t>　・</a:t>
                      </a:r>
                      <a:r>
                        <a:rPr kumimoji="1" lang="ja-JP" altLang="en-US" sz="1400" kern="1200" dirty="0" smtClean="0">
                          <a:solidFill>
                            <a:schemeClr val="tx1"/>
                          </a:solidFill>
                          <a:latin typeface="+mn-ea"/>
                          <a:ea typeface="+mn-ea"/>
                          <a:cs typeface="+mn-cs"/>
                        </a:rPr>
                        <a:t>システムと介護保険は、一部事務組合ではなく、各特別区の事務へ</a:t>
                      </a:r>
                      <a:endParaRPr kumimoji="1" lang="en-US" altLang="ja-JP" sz="1400" kern="1200" dirty="0" smtClean="0">
                        <a:solidFill>
                          <a:schemeClr val="tx1"/>
                        </a:solidFill>
                        <a:latin typeface="+mn-ea"/>
                        <a:ea typeface="+mn-ea"/>
                        <a:cs typeface="+mn-cs"/>
                      </a:endParaRPr>
                    </a:p>
                    <a:p>
                      <a:pPr algn="l">
                        <a:spcBef>
                          <a:spcPts val="0"/>
                        </a:spcBef>
                      </a:pPr>
                      <a:r>
                        <a:rPr kumimoji="1" lang="ja-JP" altLang="en-US" sz="1400" kern="1200" dirty="0" smtClean="0">
                          <a:solidFill>
                            <a:schemeClr val="tx1"/>
                          </a:solidFill>
                          <a:latin typeface="+mn-lt"/>
                          <a:ea typeface="+mn-ea"/>
                          <a:cs typeface="+mn-cs"/>
                        </a:rPr>
                        <a:t>　・消防と水道は、大阪府の事務ではなく、特別区の事務へ</a:t>
                      </a:r>
                      <a:endParaRPr kumimoji="1" lang="en-US" altLang="ja-JP" sz="1400" kern="1200" dirty="0" smtClean="0">
                        <a:solidFill>
                          <a:schemeClr val="tx1"/>
                        </a:solidFill>
                        <a:latin typeface="+mn-lt"/>
                        <a:ea typeface="+mn-ea"/>
                        <a:cs typeface="+mn-cs"/>
                      </a:endParaRPr>
                    </a:p>
                    <a:p>
                      <a:pPr algn="l">
                        <a:spcBef>
                          <a:spcPts val="0"/>
                        </a:spcBef>
                      </a:pPr>
                      <a:r>
                        <a:rPr kumimoji="1" lang="ja-JP" altLang="en-US" sz="1400" kern="1200" dirty="0" smtClean="0">
                          <a:solidFill>
                            <a:schemeClr val="tx1"/>
                          </a:solidFill>
                          <a:latin typeface="+mn-lt"/>
                          <a:ea typeface="+mn-ea"/>
                          <a:cs typeface="+mn-cs"/>
                        </a:rPr>
                        <a:t>　　（府域全体の広域化に応じて段階的に大阪府へ移管）</a:t>
                      </a:r>
                      <a:endParaRPr kumimoji="1" lang="en-US" altLang="ja-JP" sz="1600" kern="1200" dirty="0" smtClean="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n-ea"/>
                          <a:ea typeface="+mn-ea"/>
                        </a:rPr>
                        <a:t>素案参照</a:t>
                      </a:r>
                      <a:endParaRPr kumimoji="1" lang="en-US" altLang="ja-JP" sz="1400" dirty="0" smtClean="0">
                        <a:solidFill>
                          <a:schemeClr val="tx1"/>
                        </a:solidFill>
                        <a:latin typeface="+mn-ea"/>
                        <a:ea typeface="+mn-ea"/>
                      </a:endParaRPr>
                    </a:p>
                    <a:p>
                      <a:pPr algn="l">
                        <a:spcBef>
                          <a:spcPts val="300"/>
                        </a:spcBef>
                      </a:pPr>
                      <a:endParaRPr kumimoji="1" lang="en-US" altLang="ja-JP" sz="1400" dirty="0" smtClean="0">
                        <a:solidFill>
                          <a:schemeClr val="tx1"/>
                        </a:solidFill>
                        <a:latin typeface="+mn-ea"/>
                        <a:ea typeface="+mn-ea"/>
                      </a:endParaRPr>
                    </a:p>
                    <a:p>
                      <a:pPr algn="l"/>
                      <a:endParaRPr kumimoji="1" lang="en-US" altLang="ja-JP" sz="1400" dirty="0" smtClean="0">
                        <a:solidFill>
                          <a:schemeClr val="tx1"/>
                        </a:solidFill>
                        <a:latin typeface="+mn-ea"/>
                        <a:ea typeface="+mn-ea"/>
                      </a:endParaRPr>
                    </a:p>
                    <a:p>
                      <a:pPr algn="l"/>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9326871"/>
                  </a:ext>
                </a:extLst>
              </a:tr>
              <a:tr h="169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住民サービス・窓口サービスの維持</a:t>
                      </a:r>
                      <a:endParaRPr kumimoji="1" lang="en-US" altLang="ja-JP" sz="16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rPr>
                        <a:t>①住民サービスの維持について　</a:t>
                      </a:r>
                      <a:r>
                        <a:rPr kumimoji="1" lang="en-US" altLang="ja-JP" sz="1600" b="1" dirty="0" smtClean="0">
                          <a:solidFill>
                            <a:schemeClr val="tx1"/>
                          </a:solidFill>
                        </a:rPr>
                        <a:t>【</a:t>
                      </a:r>
                      <a:r>
                        <a:rPr kumimoji="1" lang="ja-JP" altLang="en-US" sz="1600" b="1" dirty="0" smtClean="0">
                          <a:solidFill>
                            <a:schemeClr val="tx1"/>
                          </a:solidFill>
                        </a:rPr>
                        <a:t>公明</a:t>
                      </a:r>
                      <a:r>
                        <a:rPr kumimoji="1" lang="en-US" altLang="ja-JP" sz="1600" b="1" dirty="0" smtClean="0">
                          <a:solidFill>
                            <a:schemeClr val="tx1"/>
                          </a:solidFill>
                        </a:rPr>
                        <a:t>】</a:t>
                      </a:r>
                    </a:p>
                    <a:p>
                      <a:pPr algn="l">
                        <a:spcBef>
                          <a:spcPts val="300"/>
                        </a:spcBef>
                      </a:pPr>
                      <a:r>
                        <a:rPr kumimoji="1" lang="ja-JP" altLang="en-US" sz="1400" dirty="0" smtClean="0">
                          <a:solidFill>
                            <a:schemeClr val="tx1"/>
                          </a:solidFill>
                          <a:latin typeface="+mn-ea"/>
                          <a:ea typeface="+mn-ea"/>
                        </a:rPr>
                        <a:t>　事務の承継については「大阪市が実施してきた特色ある住民サービス</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の維持に努める」から「努める」を削除し、協定書に維持を明記</a:t>
                      </a:r>
                      <a:endParaRPr kumimoji="1" lang="en-US" altLang="ja-JP" sz="1600" dirty="0" smtClean="0">
                        <a:solidFill>
                          <a:schemeClr val="tx1"/>
                        </a:solidFill>
                        <a:latin typeface="+mn-ea"/>
                        <a:ea typeface="+mn-ea"/>
                      </a:endParaRPr>
                    </a:p>
                    <a:p>
                      <a:pPr algn="l">
                        <a:spcBef>
                          <a:spcPts val="600"/>
                        </a:spcBef>
                      </a:pPr>
                      <a:r>
                        <a:rPr kumimoji="1" lang="ja-JP" altLang="en-US" sz="1600" b="1" dirty="0" smtClean="0">
                          <a:solidFill>
                            <a:schemeClr val="tx1"/>
                          </a:solidFill>
                          <a:latin typeface="+mn-ea"/>
                          <a:ea typeface="+mn-ea"/>
                        </a:rPr>
                        <a:t>②窓口サービス（区役所機能）の維持について　</a:t>
                      </a:r>
                      <a:r>
                        <a:rPr kumimoji="1" lang="en-US" altLang="ja-JP" sz="1600" b="1" baseline="0" dirty="0" smtClean="0">
                          <a:solidFill>
                            <a:schemeClr val="tx1"/>
                          </a:solidFill>
                          <a:latin typeface="+mn-ea"/>
                          <a:ea typeface="+mn-ea"/>
                        </a:rPr>
                        <a:t> </a:t>
                      </a:r>
                      <a:r>
                        <a:rPr kumimoji="1" lang="en-US" altLang="ja-JP" sz="1600" b="1" dirty="0" smtClean="0">
                          <a:solidFill>
                            <a:schemeClr val="tx1"/>
                          </a:solidFill>
                          <a:latin typeface="+mn-ea"/>
                          <a:ea typeface="+mn-ea"/>
                        </a:rPr>
                        <a:t>【</a:t>
                      </a:r>
                      <a:r>
                        <a:rPr kumimoji="1" lang="ja-JP" altLang="en-US" sz="1600" b="1" dirty="0" smtClean="0">
                          <a:solidFill>
                            <a:schemeClr val="tx1"/>
                          </a:solidFill>
                          <a:latin typeface="+mn-ea"/>
                          <a:ea typeface="+mn-ea"/>
                        </a:rPr>
                        <a:t>公明</a:t>
                      </a:r>
                      <a:r>
                        <a:rPr kumimoji="1" lang="en-US" altLang="ja-JP" sz="1600" b="1" dirty="0" smtClean="0">
                          <a:solidFill>
                            <a:schemeClr val="tx1"/>
                          </a:solidFill>
                          <a:latin typeface="+mn-ea"/>
                          <a:ea typeface="+mn-ea"/>
                        </a:rPr>
                        <a:t>】</a:t>
                      </a:r>
                    </a:p>
                    <a:p>
                      <a:pPr algn="l">
                        <a:spcBef>
                          <a:spcPts val="300"/>
                        </a:spcBef>
                      </a:pPr>
                      <a:r>
                        <a:rPr kumimoji="1" lang="ja-JP" altLang="en-US" sz="1400" baseline="0" dirty="0" smtClean="0">
                          <a:solidFill>
                            <a:schemeClr val="tx1"/>
                          </a:solidFill>
                          <a:latin typeface="+mn-ea"/>
                          <a:ea typeface="+mn-ea"/>
                        </a:rPr>
                        <a:t>  </a:t>
                      </a:r>
                      <a:r>
                        <a:rPr kumimoji="1" lang="ja-JP" altLang="en-US" sz="1400" dirty="0" smtClean="0">
                          <a:solidFill>
                            <a:schemeClr val="tx1"/>
                          </a:solidFill>
                          <a:latin typeface="+mn-ea"/>
                          <a:ea typeface="+mn-ea"/>
                        </a:rPr>
                        <a:t>・機能承継を明確にするための地域自治区事務所の名称［再掲］　</a:t>
                      </a:r>
                      <a:endParaRPr kumimoji="1" lang="en-US" altLang="ja-JP" sz="14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  ・保険年金、子育て、生活支援等の現在の窓口サービスを承継</a:t>
                      </a:r>
                      <a:endParaRPr kumimoji="1" lang="en-US" altLang="ja-JP"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dirty="0" smtClean="0">
                          <a:solidFill>
                            <a:schemeClr val="tx1"/>
                          </a:solidFill>
                          <a:latin typeface="+mn-ea"/>
                          <a:ea typeface="+mn-ea"/>
                        </a:rPr>
                        <a:t>附属資料</a:t>
                      </a:r>
                      <a:endParaRPr kumimoji="1" lang="en-US" altLang="ja-JP" sz="16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（検討中）</a:t>
                      </a:r>
                      <a:endParaRPr kumimoji="1" lang="en-US" altLang="ja-JP" sz="1400" dirty="0" smtClean="0">
                        <a:solidFill>
                          <a:schemeClr val="tx1"/>
                        </a:solidFill>
                        <a:latin typeface="+mn-ea"/>
                        <a:ea typeface="+mn-ea"/>
                      </a:endParaRPr>
                    </a:p>
                    <a:p>
                      <a:pPr algn="l"/>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kumimoji="1" lang="ja-JP" altLang="en-US" sz="1400" dirty="0" smtClean="0">
                          <a:solidFill>
                            <a:schemeClr val="tx1"/>
                          </a:solidFill>
                          <a:latin typeface="+mn-ea"/>
                          <a:ea typeface="+mn-ea"/>
                        </a:rPr>
                        <a:t>素案参照</a:t>
                      </a: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300"/>
                        </a:spcBef>
                        <a:spcAft>
                          <a:spcPts val="0"/>
                        </a:spcAft>
                        <a:buClrTx/>
                        <a:buSzTx/>
                        <a:buFontTx/>
                        <a:buNone/>
                        <a:tabLst/>
                        <a:defRPr/>
                      </a:pPr>
                      <a:endParaRPr kumimoji="1" lang="en-US" altLang="ja-JP" sz="140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772000">
                <a:tc>
                  <a:txBody>
                    <a:bodyPr/>
                    <a:lstStyle/>
                    <a:p>
                      <a:pPr algn="ctr"/>
                      <a:r>
                        <a:rPr kumimoji="1" lang="ja-JP" altLang="en-US" sz="1600" b="1" dirty="0" smtClean="0">
                          <a:solidFill>
                            <a:schemeClr val="tx1"/>
                          </a:solidFill>
                          <a:latin typeface="+mn-ea"/>
                          <a:ea typeface="+mn-ea"/>
                        </a:rPr>
                        <a:t>財源配分等</a:t>
                      </a:r>
                      <a:endParaRPr kumimoji="1" lang="en-US" altLang="ja-JP" sz="1600" b="1" dirty="0" smtClean="0">
                        <a:solidFill>
                          <a:schemeClr val="tx1"/>
                        </a:solidFill>
                        <a:latin typeface="+mn-ea"/>
                        <a:ea typeface="+mn-ea"/>
                      </a:endParaRPr>
                    </a:p>
                    <a:p>
                      <a:pPr algn="l">
                        <a:spcBef>
                          <a:spcPts val="600"/>
                        </a:spcBef>
                      </a:pPr>
                      <a:r>
                        <a:rPr kumimoji="1" lang="ja-JP" altLang="en-US" sz="1200" b="1" baseline="0" dirty="0" smtClean="0">
                          <a:solidFill>
                            <a:schemeClr val="tx1"/>
                          </a:solidFill>
                          <a:latin typeface="+mn-ea"/>
                          <a:ea typeface="+mn-ea"/>
                        </a:rPr>
                        <a:t>  </a:t>
                      </a:r>
                      <a:r>
                        <a:rPr kumimoji="1" lang="ja-JP" altLang="en-US" sz="1200" b="1" dirty="0" smtClean="0">
                          <a:solidFill>
                            <a:schemeClr val="tx1"/>
                          </a:solidFill>
                          <a:latin typeface="+mn-ea"/>
                          <a:ea typeface="+mn-ea"/>
                        </a:rPr>
                        <a:t>税源配分及び</a:t>
                      </a:r>
                      <a:endParaRPr kumimoji="1" lang="en-US" altLang="ja-JP" sz="1200" b="1" dirty="0" smtClean="0">
                        <a:solidFill>
                          <a:schemeClr val="tx1"/>
                        </a:solidFill>
                        <a:latin typeface="+mn-ea"/>
                        <a:ea typeface="+mn-ea"/>
                      </a:endParaRPr>
                    </a:p>
                    <a:p>
                      <a:pPr algn="l"/>
                      <a:r>
                        <a:rPr kumimoji="1" lang="ja-JP" altLang="en-US" sz="1200" b="1" baseline="0" dirty="0" smtClean="0">
                          <a:solidFill>
                            <a:schemeClr val="tx1"/>
                          </a:solidFill>
                          <a:latin typeface="+mn-ea"/>
                          <a:ea typeface="+mn-ea"/>
                        </a:rPr>
                        <a:t>  </a:t>
                      </a:r>
                      <a:r>
                        <a:rPr kumimoji="1" lang="ja-JP" altLang="en-US" sz="1200" b="1" dirty="0" smtClean="0">
                          <a:solidFill>
                            <a:schemeClr val="tx1"/>
                          </a:solidFill>
                          <a:latin typeface="+mn-ea"/>
                          <a:ea typeface="+mn-ea"/>
                        </a:rPr>
                        <a:t>財政調整</a:t>
                      </a:r>
                      <a:endParaRPr kumimoji="1" lang="ja-JP" altLang="en-US" sz="12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ea"/>
                          <a:ea typeface="+mn-ea"/>
                          <a:cs typeface="+mn-cs"/>
                        </a:rPr>
                        <a:t>①特別区と大阪府の財源配分について</a:t>
                      </a:r>
                      <a:r>
                        <a:rPr kumimoji="1" lang="ja-JP" altLang="en-US" sz="1600" b="1" kern="1200" baseline="0" dirty="0" smtClean="0">
                          <a:solidFill>
                            <a:schemeClr val="tx1"/>
                          </a:solidFill>
                          <a:latin typeface="+mn-ea"/>
                          <a:ea typeface="+mn-ea"/>
                          <a:cs typeface="+mn-cs"/>
                        </a:rPr>
                        <a:t>  </a:t>
                      </a:r>
                      <a:r>
                        <a:rPr kumimoji="1" lang="en-US" altLang="ja-JP" sz="1600" b="1" kern="1200" baseline="0" dirty="0" smtClean="0">
                          <a:solidFill>
                            <a:schemeClr val="tx1"/>
                          </a:solidFill>
                          <a:latin typeface="+mn-ea"/>
                          <a:ea typeface="+mn-ea"/>
                          <a:cs typeface="+mn-cs"/>
                        </a:rPr>
                        <a:t>【</a:t>
                      </a:r>
                      <a:r>
                        <a:rPr kumimoji="1" lang="ja-JP" altLang="en-US" sz="1600" b="1" kern="1200" baseline="0" dirty="0" smtClean="0">
                          <a:solidFill>
                            <a:schemeClr val="tx1"/>
                          </a:solidFill>
                          <a:latin typeface="+mn-ea"/>
                          <a:ea typeface="+mn-ea"/>
                          <a:cs typeface="+mn-cs"/>
                        </a:rPr>
                        <a:t>自民</a:t>
                      </a:r>
                      <a:r>
                        <a:rPr kumimoji="1" lang="en-US" altLang="ja-JP" sz="1600" b="1" kern="1200" baseline="0" dirty="0" smtClean="0">
                          <a:solidFill>
                            <a:schemeClr val="tx1"/>
                          </a:solidFill>
                          <a:latin typeface="+mn-ea"/>
                          <a:ea typeface="+mn-ea"/>
                          <a:cs typeface="+mn-cs"/>
                        </a:rPr>
                        <a:t>】</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400" kern="1200" baseline="0" dirty="0" smtClean="0">
                          <a:solidFill>
                            <a:schemeClr val="tx1"/>
                          </a:solidFill>
                          <a:latin typeface="+mn-lt"/>
                          <a:ea typeface="+mn-ea"/>
                          <a:cs typeface="+mn-cs"/>
                        </a:rPr>
                        <a:t>　</a:t>
                      </a:r>
                      <a:r>
                        <a:rPr kumimoji="1" lang="ja-JP" altLang="en-US" sz="1400" kern="1200" baseline="0" dirty="0" smtClean="0">
                          <a:solidFill>
                            <a:schemeClr val="tx1"/>
                          </a:solidFill>
                          <a:latin typeface="+mn-ea"/>
                          <a:ea typeface="+mn-ea"/>
                          <a:cs typeface="+mn-cs"/>
                        </a:rPr>
                        <a:t>事務分担に応じた財源配分ではなく、</a:t>
                      </a:r>
                      <a:endParaRPr kumimoji="1" lang="en-US" altLang="ja-JP" sz="1400" kern="1200" baseline="0" dirty="0" smtClean="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広域一元化に伴う効率化効果を算定し、特別区に配分</a:t>
                      </a:r>
                      <a:endParaRPr kumimoji="1" lang="en-US" altLang="ja-JP" sz="1400" kern="1200" dirty="0" smtClean="0">
                        <a:solidFill>
                          <a:schemeClr val="tx1"/>
                        </a:solidFill>
                        <a:latin typeface="+mn-ea"/>
                        <a:ea typeface="+mn-ea"/>
                        <a:cs typeface="+mn-cs"/>
                      </a:endParaRPr>
                    </a:p>
                    <a:p>
                      <a:pPr algn="l"/>
                      <a:r>
                        <a:rPr kumimoji="1" lang="ja-JP" altLang="en-US" sz="1400" kern="1200" dirty="0" smtClean="0">
                          <a:solidFill>
                            <a:schemeClr val="tx1"/>
                          </a:solidFill>
                          <a:latin typeface="+mn-ea"/>
                          <a:ea typeface="+mn-ea"/>
                          <a:cs typeface="+mn-cs"/>
                        </a:rPr>
                        <a:t>　　財源配分を見直し、住民サービスの財源を確保</a:t>
                      </a:r>
                      <a:endParaRPr kumimoji="1" lang="en-US" altLang="ja-JP" sz="1400" kern="1200" dirty="0" smtClean="0">
                        <a:solidFill>
                          <a:schemeClr val="tx1"/>
                        </a:solidFill>
                        <a:latin typeface="+mn-ea"/>
                        <a:ea typeface="+mn-ea"/>
                        <a:cs typeface="+mn-cs"/>
                      </a:endParaRPr>
                    </a:p>
                    <a:p>
                      <a:pPr algn="l"/>
                      <a:r>
                        <a:rPr kumimoji="1" lang="ja-JP" altLang="en-US" sz="1400" kern="1200" dirty="0" smtClean="0">
                          <a:solidFill>
                            <a:schemeClr val="tx1"/>
                          </a:solidFill>
                          <a:latin typeface="+mn-ea"/>
                          <a:ea typeface="+mn-ea"/>
                          <a:cs typeface="+mn-cs"/>
                        </a:rPr>
                        <a:t>　・今後の社会保障経費は財政調整財源を優先的に特別区に確保</a:t>
                      </a:r>
                      <a:endParaRPr kumimoji="1" lang="en-US" altLang="ja-JP" sz="1400" kern="1200" dirty="0" smtClean="0">
                        <a:solidFill>
                          <a:schemeClr val="tx1"/>
                        </a:solidFill>
                        <a:latin typeface="+mn-ea"/>
                        <a:ea typeface="+mn-ea"/>
                        <a:cs typeface="+mn-cs"/>
                      </a:endParaRPr>
                    </a:p>
                    <a:p>
                      <a:pPr algn="l"/>
                      <a:r>
                        <a:rPr kumimoji="1" lang="ja-JP" altLang="en-US" sz="1400" kern="1200" dirty="0" smtClean="0">
                          <a:solidFill>
                            <a:schemeClr val="tx1"/>
                          </a:solidFill>
                          <a:latin typeface="+mn-ea"/>
                          <a:ea typeface="+mn-ea"/>
                          <a:cs typeface="+mn-cs"/>
                        </a:rPr>
                        <a:t>　　余力財源は特別区に配分</a:t>
                      </a:r>
                      <a:endParaRPr kumimoji="1" lang="en-US" altLang="ja-JP" sz="1400" kern="1200" dirty="0" smtClean="0">
                        <a:solidFill>
                          <a:schemeClr val="tx1"/>
                        </a:solidFill>
                        <a:latin typeface="+mn-ea"/>
                        <a:ea typeface="+mn-ea"/>
                        <a:cs typeface="+mn-cs"/>
                      </a:endParaRPr>
                    </a:p>
                    <a:p>
                      <a:pPr algn="l"/>
                      <a:r>
                        <a:rPr kumimoji="1" lang="ja-JP" altLang="en-US" sz="1400" kern="1200" baseline="0" dirty="0" smtClean="0">
                          <a:solidFill>
                            <a:schemeClr val="tx1"/>
                          </a:solidFill>
                          <a:latin typeface="+mn-ea"/>
                          <a:ea typeface="+mn-ea"/>
                          <a:cs typeface="+mn-cs"/>
                        </a:rPr>
                        <a:t>　・大都市特例等の府県事務、任意事務のうち府全域に効果が及ぶ広域</a:t>
                      </a:r>
                      <a:endParaRPr kumimoji="1" lang="en-US" altLang="ja-JP" sz="1400" kern="1200" baseline="0" dirty="0" smtClean="0">
                        <a:solidFill>
                          <a:schemeClr val="tx1"/>
                        </a:solidFill>
                        <a:latin typeface="+mn-ea"/>
                        <a:ea typeface="+mn-ea"/>
                        <a:cs typeface="+mn-cs"/>
                      </a:endParaRPr>
                    </a:p>
                    <a:p>
                      <a:pPr algn="l"/>
                      <a:r>
                        <a:rPr kumimoji="1" lang="ja-JP" altLang="en-US" sz="1400" kern="1200" baseline="0" dirty="0" smtClean="0">
                          <a:solidFill>
                            <a:schemeClr val="tx1"/>
                          </a:solidFill>
                          <a:latin typeface="+mn-ea"/>
                          <a:ea typeface="+mn-ea"/>
                          <a:cs typeface="+mn-cs"/>
                        </a:rPr>
                        <a:t>　　大規模事業、事務処理特例で移譲される府県事務は、</a:t>
                      </a:r>
                      <a:r>
                        <a:rPr kumimoji="1" lang="ja-JP" altLang="en-US" sz="1400" kern="1200" dirty="0" smtClean="0">
                          <a:solidFill>
                            <a:schemeClr val="tx1"/>
                          </a:solidFill>
                          <a:latin typeface="+mn-ea"/>
                          <a:ea typeface="+mn-ea"/>
                          <a:cs typeface="+mn-cs"/>
                        </a:rPr>
                        <a:t>府税等で負担</a:t>
                      </a:r>
                      <a:endParaRPr kumimoji="1" lang="en-US" altLang="ja-JP" sz="1400" kern="1200" dirty="0" smtClean="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kern="1200" dirty="0" smtClean="0">
                        <a:solidFill>
                          <a:schemeClr val="tx1"/>
                        </a:solidFill>
                        <a:latin typeface="+mn-lt"/>
                        <a:ea typeface="+mn-ea"/>
                        <a:cs typeface="+mn-cs"/>
                      </a:endParaRPr>
                    </a:p>
                    <a:p>
                      <a:pPr algn="l"/>
                      <a:r>
                        <a:rPr kumimoji="1" lang="ja-JP" altLang="en-US" sz="1600" b="1" kern="1200" dirty="0" smtClean="0">
                          <a:solidFill>
                            <a:schemeClr val="tx1"/>
                          </a:solidFill>
                          <a:latin typeface="+mn-ea"/>
                          <a:ea typeface="+mn-ea"/>
                          <a:cs typeface="+mn-cs"/>
                        </a:rPr>
                        <a:t>②臨時財政対策債の発行主体について</a:t>
                      </a:r>
                      <a:r>
                        <a:rPr kumimoji="1" lang="ja-JP" altLang="en-US" sz="1600" b="1" kern="1200" baseline="0" dirty="0" smtClean="0">
                          <a:solidFill>
                            <a:schemeClr val="tx1"/>
                          </a:solidFill>
                          <a:latin typeface="+mn-ea"/>
                          <a:ea typeface="+mn-ea"/>
                          <a:cs typeface="+mn-cs"/>
                        </a:rPr>
                        <a:t>　</a:t>
                      </a:r>
                      <a:r>
                        <a:rPr kumimoji="1" lang="en-US" altLang="ja-JP" sz="1600" b="1" kern="1200" baseline="0" dirty="0" smtClean="0">
                          <a:solidFill>
                            <a:schemeClr val="tx1"/>
                          </a:solidFill>
                          <a:latin typeface="+mn-ea"/>
                          <a:ea typeface="+mn-ea"/>
                          <a:cs typeface="+mn-cs"/>
                        </a:rPr>
                        <a:t>【</a:t>
                      </a:r>
                      <a:r>
                        <a:rPr kumimoji="1" lang="ja-JP" altLang="en-US" sz="1600" b="1" kern="1200" baseline="0" dirty="0" smtClean="0">
                          <a:solidFill>
                            <a:schemeClr val="tx1"/>
                          </a:solidFill>
                          <a:latin typeface="+mn-ea"/>
                          <a:ea typeface="+mn-ea"/>
                          <a:cs typeface="+mn-cs"/>
                        </a:rPr>
                        <a:t>自民</a:t>
                      </a:r>
                      <a:r>
                        <a:rPr kumimoji="1" lang="en-US" altLang="ja-JP" sz="1600" b="1" kern="1200" baseline="0" dirty="0" smtClean="0">
                          <a:solidFill>
                            <a:schemeClr val="tx1"/>
                          </a:solidFill>
                          <a:latin typeface="+mn-ea"/>
                          <a:ea typeface="+mn-ea"/>
                          <a:cs typeface="+mn-cs"/>
                        </a:rPr>
                        <a:t>】</a:t>
                      </a:r>
                      <a:endParaRPr kumimoji="1" lang="en-US" altLang="ja-JP" sz="1600" b="1" kern="1200" dirty="0" smtClean="0">
                        <a:solidFill>
                          <a:schemeClr val="tx1"/>
                        </a:solidFill>
                        <a:latin typeface="+mn-ea"/>
                        <a:ea typeface="+mn-ea"/>
                        <a:cs typeface="+mn-cs"/>
                      </a:endParaRPr>
                    </a:p>
                    <a:p>
                      <a:pPr algn="l">
                        <a:spcBef>
                          <a:spcPts val="300"/>
                        </a:spcBef>
                      </a:pPr>
                      <a:r>
                        <a:rPr kumimoji="1" lang="ja-JP" altLang="en-US" sz="1400" kern="1200" dirty="0" smtClean="0">
                          <a:solidFill>
                            <a:schemeClr val="tx1"/>
                          </a:solidFill>
                          <a:latin typeface="+mn-ea"/>
                          <a:ea typeface="+mn-ea"/>
                          <a:cs typeface="+mn-cs"/>
                        </a:rPr>
                        <a:t>　市町村算定分は、特別区が発行するのではなく、地方交付税の交付</a:t>
                      </a:r>
                      <a:endParaRPr kumimoji="1" lang="en-US" altLang="ja-JP" sz="1400" kern="1200" dirty="0" smtClean="0">
                        <a:solidFill>
                          <a:schemeClr val="tx1"/>
                        </a:solidFill>
                        <a:latin typeface="+mn-ea"/>
                        <a:ea typeface="+mn-ea"/>
                        <a:cs typeface="+mn-cs"/>
                      </a:endParaRPr>
                    </a:p>
                    <a:p>
                      <a:pPr algn="l">
                        <a:spcBef>
                          <a:spcPts val="0"/>
                        </a:spcBef>
                      </a:pPr>
                      <a:r>
                        <a:rPr kumimoji="1" lang="ja-JP" altLang="en-US" sz="1400" kern="1200" dirty="0" smtClean="0">
                          <a:solidFill>
                            <a:schemeClr val="tx1"/>
                          </a:solidFill>
                          <a:latin typeface="+mn-ea"/>
                          <a:ea typeface="+mn-ea"/>
                          <a:cs typeface="+mn-cs"/>
                        </a:rPr>
                        <a:t>　団体である大阪府が発行</a:t>
                      </a:r>
                      <a:endParaRPr kumimoji="1" lang="en-US" altLang="ja-JP" sz="1400" kern="1200" dirty="0" smtClean="0">
                        <a:solidFill>
                          <a:schemeClr val="tx1"/>
                        </a:solidFill>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素案参照</a:t>
                      </a: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8" name="正方形/長方形 7"/>
          <p:cNvSpPr/>
          <p:nvPr/>
        </p:nvSpPr>
        <p:spPr>
          <a:xfrm>
            <a:off x="360000" y="360000"/>
            <a:ext cx="2160000" cy="360000"/>
          </a:xfrm>
          <a:prstGeom prst="rect">
            <a:avLst/>
          </a:prstGeom>
          <a:solidFill>
            <a:schemeClr val="accent5">
              <a:lumMod val="75000"/>
            </a:schemeClr>
          </a:solidFill>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委員間</a:t>
            </a:r>
            <a:r>
              <a:rPr kumimoji="1" lang="ja-JP" altLang="en-US" sz="1600" b="1" dirty="0" smtClean="0">
                <a:solidFill>
                  <a:schemeClr val="bg1"/>
                </a:solidFill>
                <a:latin typeface="Meiryo UI" panose="020B0604030504040204" pitchFamily="50" charset="-128"/>
                <a:ea typeface="Meiryo UI" panose="020B0604030504040204" pitchFamily="50" charset="-128"/>
              </a:rPr>
              <a:t>協議（２）</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2" name="大かっこ 1"/>
          <p:cNvSpPr/>
          <p:nvPr/>
        </p:nvSpPr>
        <p:spPr>
          <a:xfrm>
            <a:off x="457199" y="5303620"/>
            <a:ext cx="1080000" cy="396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2520000" y="360000"/>
            <a:ext cx="2340000" cy="360000"/>
          </a:xfrm>
          <a:prstGeom prst="rect">
            <a:avLst/>
          </a:prstGeom>
          <a:noFill/>
        </p:spPr>
        <p:txBody>
          <a:bodyPr wrap="square" rtlCol="0" anchor="ctr">
            <a:noAutofit/>
          </a:bodyPr>
          <a:lstStyle/>
          <a:p>
            <a:pPr algn="ctr"/>
            <a:r>
              <a:rPr kumimoji="1" lang="ja-JP" altLang="en-US" sz="1600" b="1" dirty="0" smtClean="0">
                <a:latin typeface="Meiryo UI" panose="020B0604030504040204" pitchFamily="50" charset="-128"/>
                <a:ea typeface="Meiryo UI" panose="020B0604030504040204" pitchFamily="50" charset="-128"/>
              </a:rPr>
              <a:t>令和元年</a:t>
            </a:r>
            <a:r>
              <a:rPr kumimoji="1" lang="en-US" altLang="ja-JP" sz="1600" b="1" dirty="0" smtClean="0">
                <a:latin typeface="Meiryo UI" panose="020B0604030504040204" pitchFamily="50" charset="-128"/>
                <a:ea typeface="Meiryo UI" panose="020B0604030504040204" pitchFamily="50" charset="-128"/>
              </a:rPr>
              <a:t>11</a:t>
            </a:r>
            <a:r>
              <a:rPr kumimoji="1" lang="ja-JP" altLang="en-US" sz="1600" b="1" dirty="0" smtClean="0">
                <a:latin typeface="Meiryo UI" panose="020B0604030504040204" pitchFamily="50" charset="-128"/>
                <a:ea typeface="Meiryo UI" panose="020B0604030504040204" pitchFamily="50" charset="-128"/>
              </a:rPr>
              <a:t>月（予定）</a:t>
            </a:r>
            <a:endParaRPr kumimoji="1" lang="ja-JP" altLang="en-US"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784000" y="6480000"/>
            <a:ext cx="360000" cy="360000"/>
          </a:xfrm>
          <a:prstGeom prst="rect">
            <a:avLst/>
          </a:prstGeom>
          <a:noFill/>
        </p:spPr>
        <p:txBody>
          <a:bodyPr wrap="square" rtlCol="0" anchor="ctr">
            <a:noAutofit/>
          </a:bodyPr>
          <a:lstStyle/>
          <a:p>
            <a:pPr algn="ctr"/>
            <a:r>
              <a:rPr kumimoji="1" lang="ja-JP" altLang="en-US" sz="1100" b="1" dirty="0">
                <a:latin typeface="Meiryo UI" panose="020B0604030504040204" pitchFamily="50" charset="-128"/>
                <a:ea typeface="Meiryo UI" panose="020B0604030504040204" pitchFamily="50" charset="-128"/>
              </a:rPr>
              <a:t>２</a:t>
            </a:r>
          </a:p>
        </p:txBody>
      </p:sp>
    </p:spTree>
    <p:extLst>
      <p:ext uri="{BB962C8B-B14F-4D97-AF65-F5344CB8AC3E}">
        <p14:creationId xmlns:p14="http://schemas.microsoft.com/office/powerpoint/2010/main" val="3686831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112037313"/>
              </p:ext>
            </p:extLst>
          </p:nvPr>
        </p:nvGraphicFramePr>
        <p:xfrm>
          <a:off x="360000" y="828001"/>
          <a:ext cx="8458956" cy="5337005"/>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20000"/>
                    </a:ext>
                  </a:extLst>
                </a:gridCol>
                <a:gridCol w="5940000">
                  <a:extLst>
                    <a:ext uri="{9D8B030D-6E8A-4147-A177-3AD203B41FA5}">
                      <a16:colId xmlns:a16="http://schemas.microsoft.com/office/drawing/2014/main" val="20001"/>
                    </a:ext>
                  </a:extLst>
                </a:gridCol>
                <a:gridCol w="1258956">
                  <a:extLst>
                    <a:ext uri="{9D8B030D-6E8A-4147-A177-3AD203B41FA5}">
                      <a16:colId xmlns:a16="http://schemas.microsoft.com/office/drawing/2014/main" val="20002"/>
                    </a:ext>
                  </a:extLst>
                </a:gridCol>
              </a:tblGrid>
              <a:tr h="259790">
                <a:tc>
                  <a:txBody>
                    <a:bodyPr/>
                    <a:lstStyle/>
                    <a:p>
                      <a:pPr algn="ctr"/>
                      <a:r>
                        <a:rPr kumimoji="1" lang="ja-JP" altLang="en-US" sz="1600" dirty="0" smtClean="0">
                          <a:solidFill>
                            <a:schemeClr val="tx1"/>
                          </a:solidFill>
                        </a:rPr>
                        <a:t>項目</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kumimoji="1" lang="ja-JP" altLang="en-US" sz="1600" dirty="0" smtClean="0">
                          <a:solidFill>
                            <a:schemeClr val="tx1"/>
                          </a:solidFill>
                        </a:rPr>
                        <a:t>論点</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200" dirty="0" smtClean="0">
                          <a:solidFill>
                            <a:schemeClr val="tx1"/>
                          </a:solidFill>
                        </a:rPr>
                        <a:t>参考資料・備考</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119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組織体制</a:t>
                      </a:r>
                      <a:endParaRPr kumimoji="1" lang="en-US" altLang="ja-JP" sz="16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latin typeface="+mn-ea"/>
                          <a:ea typeface="+mn-ea"/>
                        </a:rPr>
                        <a:t>特別区の職員数について　</a:t>
                      </a:r>
                      <a:r>
                        <a:rPr kumimoji="1" lang="ja-JP" altLang="en-US" sz="1600" b="1" baseline="0" dirty="0" smtClean="0">
                          <a:solidFill>
                            <a:schemeClr val="tx1"/>
                          </a:solidFill>
                          <a:latin typeface="+mn-ea"/>
                          <a:ea typeface="+mn-ea"/>
                        </a:rPr>
                        <a:t> </a:t>
                      </a:r>
                      <a:r>
                        <a:rPr kumimoji="1" lang="en-US" altLang="ja-JP" sz="1600" b="1" dirty="0" smtClean="0">
                          <a:solidFill>
                            <a:schemeClr val="tx1"/>
                          </a:solidFill>
                          <a:latin typeface="+mn-ea"/>
                          <a:ea typeface="+mn-ea"/>
                        </a:rPr>
                        <a:t>【</a:t>
                      </a:r>
                      <a:r>
                        <a:rPr kumimoji="1" lang="ja-JP" altLang="en-US" sz="1600" b="1" dirty="0" smtClean="0">
                          <a:solidFill>
                            <a:schemeClr val="tx1"/>
                          </a:solidFill>
                          <a:latin typeface="+mn-ea"/>
                          <a:ea typeface="+mn-ea"/>
                        </a:rPr>
                        <a:t>自民</a:t>
                      </a:r>
                      <a:r>
                        <a:rPr kumimoji="1" lang="en-US" altLang="ja-JP" sz="1600" b="1" dirty="0" smtClean="0">
                          <a:solidFill>
                            <a:schemeClr val="tx1"/>
                          </a:solidFill>
                          <a:latin typeface="+mn-ea"/>
                          <a:ea typeface="+mn-ea"/>
                        </a:rPr>
                        <a:t>】</a:t>
                      </a:r>
                    </a:p>
                    <a:p>
                      <a:pPr algn="l">
                        <a:spcBef>
                          <a:spcPts val="300"/>
                        </a:spcBef>
                      </a:pPr>
                      <a:r>
                        <a:rPr kumimoji="1" lang="ja-JP" altLang="en-US" sz="1400" dirty="0" smtClean="0">
                          <a:solidFill>
                            <a:schemeClr val="tx1"/>
                          </a:solidFill>
                          <a:latin typeface="+mn-ea"/>
                          <a:ea typeface="+mn-ea"/>
                        </a:rPr>
                        <a:t>　</a:t>
                      </a:r>
                      <a:r>
                        <a:rPr kumimoji="1" lang="ja-JP" altLang="en-US" sz="1400" kern="1200" dirty="0" smtClean="0">
                          <a:solidFill>
                            <a:schemeClr val="tx1"/>
                          </a:solidFill>
                          <a:latin typeface="+mn-ea"/>
                          <a:ea typeface="+mn-ea"/>
                          <a:cs typeface="+mn-cs"/>
                        </a:rPr>
                        <a:t>中核市モデル及び権限や本市の特性に応じて算定した職員数をベース</a:t>
                      </a:r>
                      <a:endParaRPr kumimoji="1" lang="en-US" altLang="ja-JP" sz="1400" kern="1200" dirty="0" smtClean="0">
                        <a:solidFill>
                          <a:schemeClr val="tx1"/>
                        </a:solidFill>
                        <a:latin typeface="+mn-ea"/>
                        <a:ea typeface="+mn-ea"/>
                        <a:cs typeface="+mn-cs"/>
                      </a:endParaRPr>
                    </a:p>
                    <a:p>
                      <a:pPr algn="l">
                        <a:spcBef>
                          <a:spcPts val="0"/>
                        </a:spcBef>
                      </a:pPr>
                      <a:r>
                        <a:rPr kumimoji="1" lang="ja-JP" altLang="en-US" sz="1400" kern="1200" dirty="0" smtClean="0">
                          <a:solidFill>
                            <a:schemeClr val="tx1"/>
                          </a:solidFill>
                          <a:latin typeface="+mn-ea"/>
                          <a:ea typeface="+mn-ea"/>
                          <a:cs typeface="+mn-cs"/>
                        </a:rPr>
                        <a:t>　に人員マネジメントを発揮し、体制整備する考え方ではなく、</a:t>
                      </a:r>
                      <a:endParaRPr kumimoji="1" lang="en-US" altLang="ja-JP" sz="1400" kern="1200" dirty="0" smtClean="0">
                        <a:solidFill>
                          <a:schemeClr val="tx1"/>
                        </a:solidFill>
                        <a:latin typeface="+mn-ea"/>
                        <a:ea typeface="+mn-ea"/>
                        <a:cs typeface="+mn-cs"/>
                      </a:endParaRPr>
                    </a:p>
                    <a:p>
                      <a:pPr algn="l">
                        <a:spcBef>
                          <a:spcPts val="0"/>
                        </a:spcBef>
                      </a:pPr>
                      <a:r>
                        <a:rPr kumimoji="1" lang="ja-JP" altLang="en-US" sz="1400" kern="1200" dirty="0" smtClean="0">
                          <a:solidFill>
                            <a:schemeClr val="tx1"/>
                          </a:solidFill>
                          <a:latin typeface="+mn-ea"/>
                          <a:ea typeface="+mn-ea"/>
                          <a:cs typeface="+mn-cs"/>
                        </a:rPr>
                        <a:t>　積上げにより職員数を算定する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n-ea"/>
                          <a:ea typeface="+mn-ea"/>
                        </a:rPr>
                        <a:t>素案及び</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第</a:t>
                      </a:r>
                      <a:r>
                        <a:rPr kumimoji="1" lang="en-US" altLang="ja-JP" sz="1400" dirty="0" smtClean="0">
                          <a:solidFill>
                            <a:schemeClr val="tx1"/>
                          </a:solidFill>
                          <a:latin typeface="+mn-ea"/>
                          <a:ea typeface="+mn-ea"/>
                        </a:rPr>
                        <a:t>17</a:t>
                      </a:r>
                      <a:r>
                        <a:rPr kumimoji="1" lang="ja-JP" altLang="en-US" sz="1400" dirty="0" smtClean="0">
                          <a:solidFill>
                            <a:schemeClr val="tx1"/>
                          </a:solidFill>
                          <a:latin typeface="+mn-ea"/>
                          <a:ea typeface="+mn-ea"/>
                        </a:rPr>
                        <a:t>回</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法定協</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資料参照</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3670">
                <a:tc>
                  <a:txBody>
                    <a:bodyPr/>
                    <a:lstStyle/>
                    <a:p>
                      <a:pPr algn="l"/>
                      <a:r>
                        <a:rPr kumimoji="1" lang="ja-JP" altLang="en-US" sz="1600" b="1" dirty="0" smtClean="0">
                          <a:solidFill>
                            <a:schemeClr val="tx1"/>
                          </a:solidFill>
                          <a:latin typeface="+mn-ea"/>
                          <a:ea typeface="+mn-ea"/>
                        </a:rPr>
                        <a:t>児童相談所</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latin typeface="+mn-ea"/>
                          <a:ea typeface="+mn-ea"/>
                        </a:rPr>
                        <a:t>児童相談所の設置について　</a:t>
                      </a:r>
                      <a:r>
                        <a:rPr kumimoji="1" lang="ja-JP" altLang="en-US" sz="1600" b="1" baseline="0" dirty="0" smtClean="0">
                          <a:solidFill>
                            <a:schemeClr val="tx1"/>
                          </a:solidFill>
                          <a:latin typeface="+mn-ea"/>
                          <a:ea typeface="+mn-ea"/>
                        </a:rPr>
                        <a:t> </a:t>
                      </a:r>
                      <a:r>
                        <a:rPr kumimoji="1" lang="en-US" altLang="ja-JP" sz="1600" b="1" dirty="0" smtClean="0">
                          <a:solidFill>
                            <a:schemeClr val="tx1"/>
                          </a:solidFill>
                          <a:latin typeface="+mn-ea"/>
                          <a:ea typeface="+mn-ea"/>
                        </a:rPr>
                        <a:t>【</a:t>
                      </a:r>
                      <a:r>
                        <a:rPr kumimoji="1" lang="ja-JP" altLang="en-US" sz="1600" b="1" dirty="0" smtClean="0">
                          <a:solidFill>
                            <a:schemeClr val="tx1"/>
                          </a:solidFill>
                          <a:latin typeface="+mn-ea"/>
                          <a:ea typeface="+mn-ea"/>
                        </a:rPr>
                        <a:t>公明</a:t>
                      </a:r>
                      <a:r>
                        <a:rPr kumimoji="1" lang="en-US" altLang="ja-JP" sz="1600" b="1" dirty="0" smtClean="0">
                          <a:solidFill>
                            <a:schemeClr val="tx1"/>
                          </a:solidFill>
                          <a:latin typeface="+mn-ea"/>
                          <a:ea typeface="+mn-ea"/>
                        </a:rPr>
                        <a:t>】</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400" dirty="0" smtClean="0">
                          <a:solidFill>
                            <a:schemeClr val="tx1"/>
                          </a:solidFill>
                          <a:latin typeface="+mn-ea"/>
                          <a:ea typeface="+mn-ea"/>
                        </a:rPr>
                        <a:t>　・全ての特別区に１年でも早く設置</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・法改正による国の配置基準を踏まえた組織体制の検討</a:t>
                      </a:r>
                      <a:endParaRPr kumimoji="1" lang="en-US" altLang="ja-JP"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dirty="0" smtClean="0">
                          <a:solidFill>
                            <a:schemeClr val="tx1"/>
                          </a:solidFill>
                          <a:latin typeface="+mn-ea"/>
                          <a:ea typeface="+mn-ea"/>
                        </a:rPr>
                        <a:t>附属資料</a:t>
                      </a:r>
                      <a:endParaRPr kumimoji="1" lang="en-US" altLang="ja-JP" sz="16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（検討中）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36104">
                <a:tc>
                  <a:txBody>
                    <a:bodyPr/>
                    <a:lstStyle/>
                    <a:p>
                      <a:pPr algn="l"/>
                      <a:r>
                        <a:rPr kumimoji="1" lang="ja-JP" altLang="en-US" sz="1600" b="1" dirty="0" smtClean="0">
                          <a:solidFill>
                            <a:schemeClr val="tx1"/>
                          </a:solidFill>
                          <a:latin typeface="+mn-ea"/>
                          <a:ea typeface="+mn-ea"/>
                        </a:rPr>
                        <a:t>財産・債務</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rPr>
                        <a:t>財産・債務の承継について</a:t>
                      </a:r>
                      <a:r>
                        <a:rPr kumimoji="1" lang="ja-JP" altLang="en-US" sz="1200" dirty="0" smtClean="0">
                          <a:solidFill>
                            <a:schemeClr val="tx1"/>
                          </a:solidFill>
                        </a:rPr>
                        <a:t>（素案のとおり進めることで良いか）</a:t>
                      </a:r>
                      <a:endParaRPr kumimoji="1" lang="en-US" altLang="ja-JP"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n-ea"/>
                          <a:ea typeface="+mn-ea"/>
                        </a:rPr>
                        <a:t>素案参照</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7945238"/>
                  </a:ext>
                </a:extLst>
              </a:tr>
              <a:tr h="712872">
                <a:tc>
                  <a:txBody>
                    <a:bodyPr/>
                    <a:lstStyle/>
                    <a:p>
                      <a:pPr algn="l"/>
                      <a:r>
                        <a:rPr kumimoji="1" lang="ja-JP" altLang="en-US" sz="1600" b="1" dirty="0" smtClean="0">
                          <a:solidFill>
                            <a:schemeClr val="tx1"/>
                          </a:solidFill>
                          <a:latin typeface="+mn-ea"/>
                          <a:ea typeface="+mn-ea"/>
                        </a:rPr>
                        <a:t>特別区設置の日</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rPr>
                        <a:t>設置年月日について</a:t>
                      </a:r>
                      <a:endParaRPr kumimoji="1" lang="ja-JP" alt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n-ea"/>
                          <a:ea typeface="+mn-ea"/>
                        </a:rPr>
                        <a:t>素案参照</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903893">
                <a:tc>
                  <a:txBody>
                    <a:bodyPr/>
                    <a:lstStyle/>
                    <a:p>
                      <a:pPr algn="l"/>
                      <a:r>
                        <a:rPr kumimoji="1" lang="ja-JP" altLang="en-US" sz="1600" b="1" dirty="0" smtClean="0">
                          <a:solidFill>
                            <a:schemeClr val="tx1"/>
                          </a:solidFill>
                          <a:latin typeface="+mn-ea"/>
                          <a:ea typeface="+mn-ea"/>
                        </a:rPr>
                        <a:t>大阪府の</a:t>
                      </a:r>
                      <a:endParaRPr kumimoji="1" lang="en-US" altLang="ja-JP" sz="1600" b="1" dirty="0" smtClean="0">
                        <a:solidFill>
                          <a:schemeClr val="tx1"/>
                        </a:solidFill>
                        <a:latin typeface="+mn-ea"/>
                        <a:ea typeface="+mn-ea"/>
                      </a:endParaRPr>
                    </a:p>
                    <a:p>
                      <a:pPr algn="l"/>
                      <a:r>
                        <a:rPr kumimoji="1" lang="ja-JP" altLang="en-US" sz="1600" b="1" dirty="0" smtClean="0">
                          <a:solidFill>
                            <a:schemeClr val="tx1"/>
                          </a:solidFill>
                          <a:latin typeface="+mn-ea"/>
                          <a:ea typeface="+mn-ea"/>
                        </a:rPr>
                        <a:t>組織</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大阪府の組織について</a:t>
                      </a:r>
                      <a:r>
                        <a:rPr kumimoji="1" lang="ja-JP" altLang="en-US" sz="1600" b="1" dirty="0" smtClean="0">
                          <a:solidFill>
                            <a:schemeClr val="tx1"/>
                          </a:solidFill>
                        </a:rPr>
                        <a:t>　</a:t>
                      </a:r>
                      <a:r>
                        <a:rPr kumimoji="1" lang="en-US" altLang="ja-JP" sz="1600" b="1" dirty="0" smtClean="0">
                          <a:solidFill>
                            <a:schemeClr val="tx1"/>
                          </a:solidFill>
                        </a:rPr>
                        <a:t>【</a:t>
                      </a:r>
                      <a:r>
                        <a:rPr kumimoji="1" lang="ja-JP" altLang="en-US" sz="1600" b="1" dirty="0" smtClean="0">
                          <a:solidFill>
                            <a:schemeClr val="tx1"/>
                          </a:solidFill>
                        </a:rPr>
                        <a:t>維新</a:t>
                      </a:r>
                      <a:r>
                        <a:rPr kumimoji="1" lang="en-US" altLang="ja-JP" sz="1600" b="1" dirty="0" smtClean="0">
                          <a:solidFill>
                            <a:schemeClr val="tx1"/>
                          </a:solidFill>
                        </a:rPr>
                        <a:t>】</a:t>
                      </a:r>
                      <a:endParaRPr kumimoji="1" lang="ja-JP" altLang="en-US" sz="1600" b="1" dirty="0" smtClean="0">
                        <a:solidFill>
                          <a:schemeClr val="tx1"/>
                        </a:solidFill>
                        <a:latin typeface="+mn-ea"/>
                        <a:ea typeface="+mn-ea"/>
                      </a:endParaRPr>
                    </a:p>
                    <a:p>
                      <a:pPr algn="l">
                        <a:spcBef>
                          <a:spcPts val="300"/>
                        </a:spcBef>
                      </a:pPr>
                      <a:r>
                        <a:rPr kumimoji="1" lang="ja-JP" altLang="en-US" sz="1400" kern="1200" dirty="0" smtClean="0">
                          <a:solidFill>
                            <a:schemeClr val="tx1"/>
                          </a:solidFill>
                          <a:latin typeface="+mn-ea"/>
                          <a:ea typeface="+mn-ea"/>
                          <a:cs typeface="+mn-cs"/>
                        </a:rPr>
                        <a:t>　大阪の成長を担う司令塔組織の創設、適材適所の徹底、縦割りの排除、</a:t>
                      </a:r>
                      <a:endParaRPr kumimoji="1" lang="en-US" altLang="ja-JP" sz="1400" kern="1200" dirty="0" smtClean="0">
                        <a:solidFill>
                          <a:schemeClr val="tx1"/>
                        </a:solidFill>
                        <a:latin typeface="+mn-ea"/>
                        <a:ea typeface="+mn-ea"/>
                        <a:cs typeface="+mn-cs"/>
                      </a:endParaRPr>
                    </a:p>
                    <a:p>
                      <a:pPr algn="l"/>
                      <a:r>
                        <a:rPr kumimoji="1" lang="ja-JP" altLang="en-US" sz="1400" kern="1200" dirty="0" smtClean="0">
                          <a:solidFill>
                            <a:schemeClr val="tx1"/>
                          </a:solidFill>
                          <a:latin typeface="+mn-ea"/>
                          <a:ea typeface="+mn-ea"/>
                          <a:cs typeface="+mn-cs"/>
                        </a:rPr>
                        <a:t>　府市職員の融合を踏まえた組織体制</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300"/>
                        </a:spcBef>
                      </a:pPr>
                      <a:r>
                        <a:rPr kumimoji="1" lang="ja-JP" altLang="en-US" sz="1600" dirty="0" smtClean="0">
                          <a:solidFill>
                            <a:schemeClr val="tx1"/>
                          </a:solidFill>
                          <a:latin typeface="+mn-ea"/>
                          <a:ea typeface="+mn-ea"/>
                        </a:rPr>
                        <a:t>附属資料</a:t>
                      </a:r>
                      <a:endParaRPr kumimoji="1" lang="en-US" altLang="ja-JP" sz="16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（検討中）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19580">
                <a:tc>
                  <a:txBody>
                    <a:bodyPr/>
                    <a:lstStyle/>
                    <a:p>
                      <a:pPr algn="l"/>
                      <a:r>
                        <a:rPr kumimoji="1" lang="ja-JP" altLang="en-US" sz="1600" b="1" dirty="0" smtClean="0">
                          <a:solidFill>
                            <a:schemeClr val="tx1"/>
                          </a:solidFill>
                          <a:latin typeface="+mn-ea"/>
                          <a:ea typeface="+mn-ea"/>
                        </a:rPr>
                        <a:t>その他</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300"/>
                        </a:spcBef>
                      </a:pP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7456908"/>
                  </a:ext>
                </a:extLst>
              </a:tr>
            </a:tbl>
          </a:graphicData>
        </a:graphic>
      </p:graphicFrame>
      <p:sp>
        <p:nvSpPr>
          <p:cNvPr id="8" name="正方形/長方形 7"/>
          <p:cNvSpPr/>
          <p:nvPr/>
        </p:nvSpPr>
        <p:spPr>
          <a:xfrm>
            <a:off x="360000" y="360000"/>
            <a:ext cx="2160000" cy="360000"/>
          </a:xfrm>
          <a:prstGeom prst="rect">
            <a:avLst/>
          </a:prstGeom>
          <a:solidFill>
            <a:schemeClr val="accent5">
              <a:lumMod val="75000"/>
            </a:schemeClr>
          </a:solidFill>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委員間</a:t>
            </a:r>
            <a:r>
              <a:rPr kumimoji="1" lang="ja-JP" altLang="en-US" sz="1600" b="1" dirty="0" smtClean="0">
                <a:solidFill>
                  <a:schemeClr val="bg1"/>
                </a:solidFill>
                <a:latin typeface="Meiryo UI" panose="020B0604030504040204" pitchFamily="50" charset="-128"/>
                <a:ea typeface="Meiryo UI" panose="020B0604030504040204" pitchFamily="50" charset="-128"/>
              </a:rPr>
              <a:t>協議（３）</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520000" y="360000"/>
            <a:ext cx="2340000" cy="360000"/>
          </a:xfrm>
          <a:prstGeom prst="rect">
            <a:avLst/>
          </a:prstGeom>
          <a:noFill/>
        </p:spPr>
        <p:txBody>
          <a:bodyPr wrap="square" rtlCol="0" anchor="ctr">
            <a:noAutofit/>
          </a:bodyPr>
          <a:lstStyle/>
          <a:p>
            <a:pPr algn="ctr"/>
            <a:r>
              <a:rPr kumimoji="1" lang="ja-JP" altLang="en-US" sz="1600" b="1" dirty="0" smtClean="0">
                <a:latin typeface="Meiryo UI" panose="020B0604030504040204" pitchFamily="50" charset="-128"/>
                <a:ea typeface="Meiryo UI" panose="020B0604030504040204" pitchFamily="50" charset="-128"/>
              </a:rPr>
              <a:t>令和元年</a:t>
            </a:r>
            <a:r>
              <a:rPr kumimoji="1" lang="en-US" altLang="ja-JP" sz="1600" b="1" dirty="0" smtClean="0">
                <a:latin typeface="Meiryo UI" panose="020B0604030504040204" pitchFamily="50" charset="-128"/>
                <a:ea typeface="Meiryo UI" panose="020B0604030504040204" pitchFamily="50" charset="-128"/>
              </a:rPr>
              <a:t>11</a:t>
            </a:r>
            <a:r>
              <a:rPr kumimoji="1" lang="ja-JP" altLang="en-US" sz="1600" b="1" dirty="0" smtClean="0">
                <a:latin typeface="Meiryo UI" panose="020B0604030504040204" pitchFamily="50" charset="-128"/>
                <a:ea typeface="Meiryo UI" panose="020B0604030504040204" pitchFamily="50" charset="-128"/>
              </a:rPr>
              <a:t>月（予定）</a:t>
            </a:r>
            <a:endParaRPr kumimoji="1" lang="ja-JP" altLang="en-US"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784000" y="0"/>
            <a:ext cx="360000" cy="360000"/>
          </a:xfrm>
          <a:prstGeom prst="rect">
            <a:avLst/>
          </a:prstGeom>
          <a:noFill/>
        </p:spPr>
        <p:txBody>
          <a:bodyPr wrap="square" rtlCol="0" anchor="ctr">
            <a:noAutofit/>
          </a:bodyPr>
          <a:lstStyle/>
          <a:p>
            <a:pPr algn="ctr"/>
            <a:r>
              <a:rPr kumimoji="1" lang="ja-JP" altLang="en-US" sz="1100" b="1" dirty="0">
                <a:latin typeface="Meiryo UI" panose="020B0604030504040204" pitchFamily="50" charset="-128"/>
                <a:ea typeface="Meiryo UI" panose="020B0604030504040204" pitchFamily="50" charset="-128"/>
              </a:rPr>
              <a:t>３</a:t>
            </a:r>
          </a:p>
        </p:txBody>
      </p:sp>
    </p:spTree>
    <p:extLst>
      <p:ext uri="{BB962C8B-B14F-4D97-AF65-F5344CB8AC3E}">
        <p14:creationId xmlns:p14="http://schemas.microsoft.com/office/powerpoint/2010/main" val="3304075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60000" y="360000"/>
            <a:ext cx="2700000" cy="360000"/>
          </a:xfrm>
          <a:prstGeom prst="rect">
            <a:avLst/>
          </a:prstGeom>
          <a:solidFill>
            <a:schemeClr val="accent5">
              <a:lumMod val="75000"/>
            </a:schemeClr>
          </a:solidFill>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今後のスケジュール（案）</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069241968"/>
              </p:ext>
            </p:extLst>
          </p:nvPr>
        </p:nvGraphicFramePr>
        <p:xfrm>
          <a:off x="360000" y="828000"/>
          <a:ext cx="8388000" cy="5292000"/>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20000"/>
                    </a:ext>
                  </a:extLst>
                </a:gridCol>
                <a:gridCol w="6768000">
                  <a:extLst>
                    <a:ext uri="{9D8B030D-6E8A-4147-A177-3AD203B41FA5}">
                      <a16:colId xmlns:a16="http://schemas.microsoft.com/office/drawing/2014/main" val="20001"/>
                    </a:ext>
                  </a:extLst>
                </a:gridCol>
              </a:tblGrid>
              <a:tr h="43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時期</a:t>
                      </a:r>
                      <a:endParaRPr kumimoji="1" lang="en-US" altLang="ja-JP" sz="1800" b="0" dirty="0" smtClean="0">
                        <a:solidFill>
                          <a:schemeClr val="tx1"/>
                        </a:solidFill>
                        <a:latin typeface="+mn-ea"/>
                        <a:ea typeface="+mn-ea"/>
                      </a:endParaRPr>
                    </a:p>
                  </a:txBody>
                  <a:tcPr anchor="ctr"/>
                </a:tc>
                <a:tc>
                  <a:txBody>
                    <a:bodyPr/>
                    <a:lstStyle/>
                    <a:p>
                      <a:pPr algn="ctr"/>
                      <a:r>
                        <a:rPr kumimoji="1" lang="ja-JP" altLang="en-US" sz="1800" dirty="0" smtClean="0"/>
                        <a:t>協議内容</a:t>
                      </a:r>
                      <a:endParaRPr kumimoji="1" lang="en-US" altLang="ja-JP" sz="1800" b="0" dirty="0" smtClean="0">
                        <a:solidFill>
                          <a:schemeClr val="tx1"/>
                        </a:solidFill>
                      </a:endParaRPr>
                    </a:p>
                  </a:txBody>
                  <a:tcPr anchor="ctr"/>
                </a:tc>
                <a:extLst>
                  <a:ext uri="{0D108BD9-81ED-4DB2-BD59-A6C34878D82A}">
                    <a16:rowId xmlns:a16="http://schemas.microsoft.com/office/drawing/2014/main" val="831578585"/>
                  </a:ext>
                </a:extLst>
              </a:tr>
              <a:tr h="90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n-ea"/>
                          <a:ea typeface="+mn-ea"/>
                        </a:rPr>
                        <a:t>令和元年</a:t>
                      </a:r>
                      <a:r>
                        <a:rPr kumimoji="1" lang="en-US" altLang="ja-JP" sz="1800" dirty="0" smtClean="0">
                          <a:latin typeface="+mn-ea"/>
                          <a:ea typeface="+mn-ea"/>
                        </a:rPr>
                        <a:t>10</a:t>
                      </a:r>
                      <a:r>
                        <a:rPr kumimoji="1" lang="ja-JP" altLang="en-US" sz="1800" dirty="0" smtClean="0">
                          <a:latin typeface="+mn-ea"/>
                          <a:ea typeface="+mn-ea"/>
                        </a:rPr>
                        <a:t>月</a:t>
                      </a:r>
                      <a:endParaRPr kumimoji="1" lang="en-US" altLang="ja-JP" sz="18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n-ea"/>
                          <a:ea typeface="+mn-ea"/>
                        </a:rPr>
                        <a:t>　　　～</a:t>
                      </a:r>
                      <a:r>
                        <a:rPr kumimoji="1" lang="en-US" altLang="ja-JP" sz="1800" dirty="0" smtClean="0">
                          <a:latin typeface="+mn-ea"/>
                          <a:ea typeface="+mn-ea"/>
                        </a:rPr>
                        <a:t>12</a:t>
                      </a:r>
                      <a:r>
                        <a:rPr kumimoji="1" lang="ja-JP" altLang="en-US" sz="1800" dirty="0" smtClean="0">
                          <a:latin typeface="+mn-ea"/>
                          <a:ea typeface="+mn-ea"/>
                        </a:rPr>
                        <a:t>月</a:t>
                      </a:r>
                      <a:endParaRPr kumimoji="1" lang="en-US" altLang="ja-JP" sz="1800" dirty="0" smtClean="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協定書作成に向けた委員間協議（複数回実施）</a:t>
                      </a:r>
                      <a:endParaRPr kumimoji="1" lang="en-US" altLang="ja-JP"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協定書（案）の方向性を確認</a:t>
                      </a:r>
                      <a:r>
                        <a:rPr kumimoji="1" lang="ja-JP" altLang="en-US" sz="1800" baseline="0" dirty="0" smtClean="0"/>
                        <a:t> </a:t>
                      </a:r>
                      <a:endParaRPr kumimoji="1" lang="en-US" altLang="ja-JP" sz="1800" b="0" dirty="0" smtClean="0">
                        <a:solidFill>
                          <a:schemeClr val="tx1"/>
                        </a:solidFill>
                        <a:latin typeface="+mn-ea"/>
                        <a:ea typeface="+mn-ea"/>
                      </a:endParaRPr>
                    </a:p>
                  </a:txBody>
                  <a:tcPr anchor="ctr"/>
                </a:tc>
                <a:extLst>
                  <a:ext uri="{0D108BD9-81ED-4DB2-BD59-A6C34878D82A}">
                    <a16:rowId xmlns:a16="http://schemas.microsoft.com/office/drawing/2014/main" val="2155792340"/>
                  </a:ext>
                </a:extLst>
              </a:tr>
              <a:tr h="54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令和２年１月</a:t>
                      </a:r>
                      <a:endParaRPr kumimoji="1" lang="en-US" altLang="ja-JP" sz="1800" b="0" dirty="0" smtClean="0">
                        <a:solidFill>
                          <a:schemeClr val="tx1"/>
                        </a:solidFill>
                        <a:latin typeface="+mn-ea"/>
                        <a:ea typeface="+mn-ea"/>
                      </a:endParaRPr>
                    </a:p>
                  </a:txBody>
                  <a:tcPr anchor="ctr"/>
                </a:tc>
                <a:tc>
                  <a:txBody>
                    <a:bodyPr/>
                    <a:lstStyle/>
                    <a:p>
                      <a:pPr algn="l"/>
                      <a:r>
                        <a:rPr kumimoji="1" lang="ja-JP" altLang="en-US" sz="1800" baseline="0" dirty="0" smtClean="0"/>
                        <a:t>協定書（案）作成を開始（</a:t>
                      </a:r>
                      <a:r>
                        <a:rPr kumimoji="1" lang="ja-JP" altLang="en-US" sz="1800" dirty="0" smtClean="0"/>
                        <a:t>国との事前協議を開始）</a:t>
                      </a:r>
                      <a:endParaRPr kumimoji="1" lang="en-US" altLang="ja-JP" sz="1800" b="0" dirty="0" smtClean="0">
                        <a:solidFill>
                          <a:schemeClr val="tx1"/>
                        </a:solidFill>
                      </a:endParaRPr>
                    </a:p>
                  </a:txBody>
                  <a:tcPr anchor="ctr"/>
                </a:tc>
                <a:extLst>
                  <a:ext uri="{0D108BD9-81ED-4DB2-BD59-A6C34878D82A}">
                    <a16:rowId xmlns:a16="http://schemas.microsoft.com/office/drawing/2014/main" val="10000"/>
                  </a:ext>
                </a:extLst>
              </a:tr>
              <a:tr h="900000">
                <a:tc>
                  <a:txBody>
                    <a:bodyPr/>
                    <a:lstStyle/>
                    <a:p>
                      <a:pPr algn="l"/>
                      <a:r>
                        <a:rPr kumimoji="1" lang="ja-JP" altLang="en-US" sz="1800" dirty="0" smtClean="0"/>
                        <a:t>　　　　２月</a:t>
                      </a:r>
                      <a:endParaRPr kumimoji="1" lang="en-US" altLang="ja-JP" sz="1800" dirty="0" smtClean="0"/>
                    </a:p>
                    <a:p>
                      <a:pPr algn="l"/>
                      <a:r>
                        <a:rPr kumimoji="1" lang="ja-JP" altLang="en-US" sz="1800" dirty="0" smtClean="0"/>
                        <a:t>　　　～３月</a:t>
                      </a:r>
                      <a:endParaRPr kumimoji="1" lang="ja-JP" altLang="en-US" sz="1800" dirty="0">
                        <a:solidFill>
                          <a:schemeClr val="tx1"/>
                        </a:solidFill>
                        <a:latin typeface="+mn-ea"/>
                        <a:ea typeface="+mn-ea"/>
                      </a:endParaRPr>
                    </a:p>
                  </a:txBody>
                  <a:tcPr anchor="ctr"/>
                </a:tc>
                <a:tc>
                  <a:txBody>
                    <a:bodyPr/>
                    <a:lstStyle/>
                    <a:p>
                      <a:pPr algn="l"/>
                      <a:r>
                        <a:rPr kumimoji="1" lang="ja-JP" altLang="en-US" sz="1800" dirty="0" smtClean="0"/>
                        <a:t>協定書（案）の提示</a:t>
                      </a:r>
                      <a:endParaRPr kumimoji="1" lang="en-US" altLang="ja-JP" sz="1800" dirty="0" smtClean="0">
                        <a:solidFill>
                          <a:schemeClr val="tx1"/>
                        </a:solidFill>
                      </a:endParaRPr>
                    </a:p>
                  </a:txBody>
                  <a:tcPr anchor="ctr"/>
                </a:tc>
                <a:extLst>
                  <a:ext uri="{0D108BD9-81ED-4DB2-BD59-A6C34878D82A}">
                    <a16:rowId xmlns:a16="http://schemas.microsoft.com/office/drawing/2014/main" val="10001"/>
                  </a:ext>
                </a:extLst>
              </a:tr>
              <a:tr h="900000">
                <a:tc>
                  <a:txBody>
                    <a:bodyPr/>
                    <a:lstStyle/>
                    <a:p>
                      <a:pPr algn="l"/>
                      <a:r>
                        <a:rPr kumimoji="1" lang="ja-JP" altLang="en-US" sz="1800" dirty="0" smtClean="0"/>
                        <a:t>　　　　４月　　</a:t>
                      </a:r>
                      <a:endParaRPr kumimoji="1" lang="en-US" altLang="ja-JP" sz="1800" dirty="0" smtClean="0"/>
                    </a:p>
                    <a:p>
                      <a:pPr algn="l"/>
                      <a:r>
                        <a:rPr kumimoji="1" lang="ja-JP" altLang="en-US" sz="1800" dirty="0" smtClean="0"/>
                        <a:t>　　　～６月</a:t>
                      </a:r>
                      <a:endParaRPr kumimoji="1" lang="ja-JP" altLang="en-US" sz="1800" dirty="0">
                        <a:solidFill>
                          <a:schemeClr val="tx1"/>
                        </a:solidFill>
                        <a:latin typeface="+mn-ea"/>
                        <a:ea typeface="+mn-ea"/>
                      </a:endParaRPr>
                    </a:p>
                  </a:txBody>
                  <a:tcPr anchor="ctr"/>
                </a:tc>
                <a:tc>
                  <a:txBody>
                    <a:bodyPr/>
                    <a:lstStyle/>
                    <a:p>
                      <a:pPr algn="l"/>
                      <a:r>
                        <a:rPr kumimoji="1" lang="ja-JP" altLang="en-US" sz="1800" kern="1200" dirty="0" smtClean="0"/>
                        <a:t>協定書（案）のとりまとめ</a:t>
                      </a:r>
                      <a:endParaRPr kumimoji="1" lang="ja-JP" altLang="en-US" sz="1800" kern="1200" dirty="0" smtClean="0">
                        <a:solidFill>
                          <a:schemeClr val="tx1"/>
                        </a:solidFill>
                        <a:latin typeface="+mn-lt"/>
                        <a:ea typeface="+mn-ea"/>
                        <a:cs typeface="+mn-cs"/>
                      </a:endParaRPr>
                    </a:p>
                  </a:txBody>
                  <a:tcPr anchor="ctr"/>
                </a:tc>
                <a:extLst>
                  <a:ext uri="{0D108BD9-81ED-4DB2-BD59-A6C34878D82A}">
                    <a16:rowId xmlns:a16="http://schemas.microsoft.com/office/drawing/2014/main" val="10003"/>
                  </a:ext>
                </a:extLst>
              </a:tr>
              <a:tr h="1080000">
                <a:tc>
                  <a:txBody>
                    <a:bodyPr/>
                    <a:lstStyle/>
                    <a:p>
                      <a:pPr algn="l"/>
                      <a:r>
                        <a:rPr kumimoji="1" lang="ja-JP" altLang="en-US" sz="1800" dirty="0" smtClean="0">
                          <a:latin typeface="+mn-ea"/>
                          <a:ea typeface="+mn-ea"/>
                        </a:rPr>
                        <a:t>協定書（案）</a:t>
                      </a:r>
                      <a:endParaRPr kumimoji="1" lang="en-US" altLang="ja-JP" sz="1800" dirty="0" smtClean="0">
                        <a:latin typeface="+mn-ea"/>
                        <a:ea typeface="+mn-ea"/>
                      </a:endParaRPr>
                    </a:p>
                    <a:p>
                      <a:pPr algn="l"/>
                      <a:r>
                        <a:rPr kumimoji="1" lang="ja-JP" altLang="en-US" sz="1800" dirty="0" smtClean="0">
                          <a:latin typeface="+mn-ea"/>
                          <a:ea typeface="+mn-ea"/>
                        </a:rPr>
                        <a:t>とりまとめ後</a:t>
                      </a:r>
                      <a:endParaRPr kumimoji="1" lang="ja-JP" altLang="en-US" sz="1800" dirty="0">
                        <a:solidFill>
                          <a:schemeClr val="tx1"/>
                        </a:solidFill>
                        <a:latin typeface="+mn-ea"/>
                        <a:ea typeface="+mn-ea"/>
                      </a:endParaRPr>
                    </a:p>
                  </a:txBody>
                  <a:tcPr anchor="ctr"/>
                </a:tc>
                <a:tc>
                  <a:txBody>
                    <a:bodyPr/>
                    <a:lstStyle/>
                    <a:p>
                      <a:pPr algn="l"/>
                      <a:r>
                        <a:rPr kumimoji="1" lang="ja-JP" altLang="en-US" sz="1800" dirty="0" smtClean="0"/>
                        <a:t>国との協議を開始</a:t>
                      </a:r>
                      <a:endParaRPr kumimoji="1" lang="en-US" altLang="ja-JP" sz="1800" dirty="0" smtClean="0"/>
                    </a:p>
                    <a:p>
                      <a:pPr algn="l"/>
                      <a:r>
                        <a:rPr kumimoji="1" lang="ja-JP" altLang="en-US" sz="1800" dirty="0" smtClean="0"/>
                        <a:t>国との協議結果の報告、協定書の作成（決定）</a:t>
                      </a:r>
                      <a:endParaRPr kumimoji="1" lang="en-US" altLang="ja-JP" sz="1800" dirty="0" smtClean="0"/>
                    </a:p>
                    <a:p>
                      <a:pPr algn="l"/>
                      <a:r>
                        <a:rPr kumimoji="1" lang="ja-JP" altLang="en-US" sz="1800" dirty="0" smtClean="0"/>
                        <a:t>府市両議会に上程、議決</a:t>
                      </a:r>
                      <a:endParaRPr kumimoji="1" lang="ja-JP" altLang="en-US" sz="1800" dirty="0" smtClean="0">
                        <a:solidFill>
                          <a:schemeClr val="tx1"/>
                        </a:solidFill>
                      </a:endParaRPr>
                    </a:p>
                  </a:txBody>
                  <a:tcPr anchor="ctr"/>
                </a:tc>
                <a:extLst>
                  <a:ext uri="{0D108BD9-81ED-4DB2-BD59-A6C34878D82A}">
                    <a16:rowId xmlns:a16="http://schemas.microsoft.com/office/drawing/2014/main" val="10004"/>
                  </a:ext>
                </a:extLst>
              </a:tr>
              <a:tr h="540000">
                <a:tc>
                  <a:txBody>
                    <a:bodyPr/>
                    <a:lstStyle/>
                    <a:p>
                      <a:pPr algn="l"/>
                      <a:r>
                        <a:rPr kumimoji="1" lang="ja-JP" altLang="en-US" sz="1800" dirty="0" smtClean="0"/>
                        <a:t>　　秋から冬</a:t>
                      </a:r>
                      <a:endParaRPr kumimoji="1" lang="ja-JP" altLang="en-US" sz="1800" b="1" dirty="0">
                        <a:solidFill>
                          <a:schemeClr val="tx1"/>
                        </a:solidFill>
                        <a:latin typeface="+mn-ea"/>
                        <a:ea typeface="+mn-ea"/>
                      </a:endParaRPr>
                    </a:p>
                  </a:txBody>
                  <a:tcPr anchor="ctr"/>
                </a:tc>
                <a:tc>
                  <a:txBody>
                    <a:bodyPr/>
                    <a:lstStyle/>
                    <a:p>
                      <a:pPr algn="l"/>
                      <a:r>
                        <a:rPr kumimoji="1" lang="ja-JP" altLang="en-US" sz="2000" dirty="0" smtClean="0"/>
                        <a:t>住民投票</a:t>
                      </a:r>
                      <a:endParaRPr kumimoji="1" lang="ja-JP" altLang="en-US" sz="2000" b="1" dirty="0" smtClean="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正方形/長方形 6"/>
          <p:cNvSpPr/>
          <p:nvPr/>
        </p:nvSpPr>
        <p:spPr>
          <a:xfrm>
            <a:off x="5875230" y="3237076"/>
            <a:ext cx="2700000" cy="720000"/>
          </a:xfrm>
          <a:prstGeom prst="rect">
            <a:avLst/>
          </a:prstGeom>
          <a:ln/>
        </p:spPr>
        <p:style>
          <a:lnRef idx="3">
            <a:schemeClr val="lt1"/>
          </a:lnRef>
          <a:fillRef idx="1">
            <a:schemeClr val="accent6"/>
          </a:fillRef>
          <a:effectRef idx="1">
            <a:schemeClr val="accent6"/>
          </a:effectRef>
          <a:fontRef idx="minor">
            <a:schemeClr val="lt1"/>
          </a:fontRef>
        </p:style>
        <p:txBody>
          <a:bodyPr rtlCol="0" anchor="ctr"/>
          <a:lstStyle/>
          <a:p>
            <a:r>
              <a:rPr kumimoji="1" lang="ja-JP" altLang="en-US" sz="1600" b="1" dirty="0" smtClean="0">
                <a:solidFill>
                  <a:schemeClr val="bg1"/>
                </a:solidFill>
                <a:latin typeface="Meiryo UI" panose="020B0604030504040204" pitchFamily="50" charset="-128"/>
                <a:ea typeface="Meiryo UI" panose="020B0604030504040204" pitchFamily="50" charset="-128"/>
              </a:rPr>
              <a:t>（２月～４月）</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出前協議会の開催</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784000" y="6480000"/>
            <a:ext cx="360000" cy="360000"/>
          </a:xfrm>
          <a:prstGeom prst="rect">
            <a:avLst/>
          </a:prstGeom>
          <a:noFill/>
        </p:spPr>
        <p:txBody>
          <a:bodyPr wrap="square" rtlCol="0" anchor="ctr">
            <a:noAutofit/>
          </a:bodyPr>
          <a:lstStyle/>
          <a:p>
            <a:pPr algn="ctr"/>
            <a:r>
              <a:rPr kumimoji="1" lang="ja-JP" altLang="en-US" sz="1100" b="1" dirty="0" smtClean="0">
                <a:latin typeface="Meiryo UI" panose="020B0604030504040204" pitchFamily="50" charset="-128"/>
                <a:ea typeface="Meiryo UI" panose="020B0604030504040204" pitchFamily="50" charset="-128"/>
              </a:rPr>
              <a:t>４</a:t>
            </a:r>
            <a:endParaRPr kumimoji="1"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2958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5F40EAAE-B9CC-4AD8-A153-F7C6A85E2D6D}"/>
</file>

<file path=customXml/itemProps2.xml><?xml version="1.0" encoding="utf-8"?>
<ds:datastoreItem xmlns:ds="http://schemas.openxmlformats.org/officeDocument/2006/customXml" ds:itemID="{AA7F1F63-1E3B-4CB2-9D69-CA9D59D49048}"/>
</file>

<file path=customXml/itemProps3.xml><?xml version="1.0" encoding="utf-8"?>
<ds:datastoreItem xmlns:ds="http://schemas.openxmlformats.org/officeDocument/2006/customXml" ds:itemID="{C93C4FB2-DA27-4CB3-9CED-032C72A41E9C}"/>
</file>

<file path=docProps/app.xml><?xml version="1.0" encoding="utf-8"?>
<Properties xmlns="http://schemas.openxmlformats.org/officeDocument/2006/extended-properties" xmlns:vt="http://schemas.openxmlformats.org/officeDocument/2006/docPropsVTypes">
  <TotalTime>91</TotalTime>
  <Words>374</Words>
  <PresentationFormat>画面に合わせる (4:3)</PresentationFormat>
  <Paragraphs>160</Paragraphs>
  <Slides>5</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Meiryo UI</vt:lpstr>
      <vt:lpstr>ＭＳ ゴシック</vt: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2019-10-21T01:35:58Z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