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notesSlides/notesSlide4.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2.xml" ContentType="application/vnd.openxmlformats-officedocument.drawingml.chartshapes+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4.xml" ContentType="application/vnd.openxmlformats-officedocument.drawingml.chartshapes+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5.xml" ContentType="application/vnd.openxmlformats-officedocument.drawingml.chartshapes+xml"/>
  <Override PartName="/ppt/notesSlides/notesSlide8.xml" ContentType="application/vnd.openxmlformats-officedocument.presentationml.notesSlid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6.xml" ContentType="application/vnd.openxmlformats-officedocument.drawingml.chartshapes+xml"/>
  <Override PartName="/ppt/notesSlides/notesSlide9.xml" ContentType="application/vnd.openxmlformats-officedocument.presentationml.notesSlide+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7.xml" ContentType="application/vnd.openxmlformats-officedocument.drawingml.chartshapes+xml"/>
  <Override PartName="/ppt/charts/chart20.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8.xml" ContentType="application/vnd.openxmlformats-officedocument.drawingml.chartshapes+xml"/>
  <Override PartName="/ppt/charts/chart21.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9.xml" ContentType="application/vnd.openxmlformats-officedocument.drawingml.chartshapes+xml"/>
  <Override PartName="/ppt/charts/chart22.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10.xml" ContentType="application/vnd.openxmlformats-officedocument.drawingml.chartshapes+xml"/>
  <Override PartName="/ppt/charts/chart23.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4.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1.xml" ContentType="application/vnd.openxmlformats-officedocument.themeOverride+xml"/>
  <Override PartName="/ppt/charts/chart25.xml" ContentType="application/vnd.openxmlformats-officedocument.drawingml.chart+xml"/>
  <Override PartName="/ppt/charts/chart2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26"/>
  </p:notesMasterIdLst>
  <p:handoutMasterIdLst>
    <p:handoutMasterId r:id="rId27"/>
  </p:handoutMasterIdLst>
  <p:sldIdLst>
    <p:sldId id="334" r:id="rId2"/>
    <p:sldId id="473" r:id="rId3"/>
    <p:sldId id="474" r:id="rId4"/>
    <p:sldId id="496" r:id="rId5"/>
    <p:sldId id="494" r:id="rId6"/>
    <p:sldId id="458" r:id="rId7"/>
    <p:sldId id="505" r:id="rId8"/>
    <p:sldId id="461" r:id="rId9"/>
    <p:sldId id="455" r:id="rId10"/>
    <p:sldId id="433" r:id="rId11"/>
    <p:sldId id="509" r:id="rId12"/>
    <p:sldId id="478" r:id="rId13"/>
    <p:sldId id="457" r:id="rId14"/>
    <p:sldId id="462" r:id="rId15"/>
    <p:sldId id="432" r:id="rId16"/>
    <p:sldId id="463" r:id="rId17"/>
    <p:sldId id="465" r:id="rId18"/>
    <p:sldId id="507" r:id="rId19"/>
    <p:sldId id="510" r:id="rId20"/>
    <p:sldId id="477" r:id="rId21"/>
    <p:sldId id="459" r:id="rId22"/>
    <p:sldId id="472" r:id="rId23"/>
    <p:sldId id="495" r:id="rId24"/>
    <p:sldId id="511" r:id="rId25"/>
  </p:sldIdLst>
  <p:sldSz cx="9906000" cy="6119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05" userDrawn="1">
          <p15:clr>
            <a:srgbClr val="A4A3A4"/>
          </p15:clr>
        </p15:guide>
        <p15:guide id="2" pos="314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BF7"/>
    <a:srgbClr val="FFFFFF"/>
    <a:srgbClr val="E6E6E6"/>
    <a:srgbClr val="5C9BD5"/>
    <a:srgbClr val="9BBB59"/>
    <a:srgbClr val="4BACC6"/>
    <a:srgbClr val="92CDDC"/>
    <a:srgbClr val="4F81BD"/>
    <a:srgbClr val="8064A2"/>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6" autoAdjust="0"/>
    <p:restoredTop sz="94710" autoAdjust="0"/>
  </p:normalViewPr>
  <p:slideViewPr>
    <p:cSldViewPr snapToGrid="0" showGuides="1">
      <p:cViewPr varScale="1">
        <p:scale>
          <a:sx n="79" d="100"/>
          <a:sy n="79" d="100"/>
        </p:scale>
        <p:origin x="1056" y="78"/>
      </p:cViewPr>
      <p:guideLst>
        <p:guide orient="horz" pos="1905"/>
        <p:guide pos="3143"/>
      </p:guideLst>
    </p:cSldViewPr>
  </p:slideViewPr>
  <p:outlineViewPr>
    <p:cViewPr>
      <p:scale>
        <a:sx n="33" d="100"/>
        <a:sy n="33" d="100"/>
      </p:scale>
      <p:origin x="0" y="-2448"/>
    </p:cViewPr>
  </p:outlineViewPr>
  <p:notesTextViewPr>
    <p:cViewPr>
      <p:scale>
        <a:sx n="1" d="1"/>
        <a:sy n="1" d="1"/>
      </p:scale>
      <p:origin x="0" y="0"/>
    </p:cViewPr>
  </p:notesTextViewPr>
  <p:notesViewPr>
    <p:cSldViewPr snapToGrid="0" showGuides="1">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4.xml"/></Relationships>
</file>

<file path=ppt/charts/_rels/chart1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5.xml"/></Relationships>
</file>

<file path=ppt/charts/_rels/chart1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6.xml"/></Relationships>
</file>

<file path=ppt/charts/_rels/chart1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7.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8.xml"/></Relationships>
</file>

<file path=ppt/charts/_rels/chart2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9.xml"/></Relationships>
</file>

<file path=ppt/charts/_rels/chart2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0.xml"/></Relationships>
</file>

<file path=ppt/charts/_rels/chart2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0.xml"/><Relationship Id="rId1" Type="http://schemas.microsoft.com/office/2011/relationships/chartStyle" Target="style20.xm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NULL"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ea"/>
                <a:ea typeface="+mj-ea"/>
                <a:cs typeface="+mn-cs"/>
              </a:defRPr>
            </a:pPr>
            <a:r>
              <a:rPr lang="ja-JP" altLang="en-US" b="1" dirty="0">
                <a:latin typeface="+mj-ea"/>
                <a:ea typeface="+mj-ea"/>
              </a:rPr>
              <a:t>景気動向指数（</a:t>
            </a:r>
            <a:r>
              <a:rPr lang="en-US" altLang="ja-JP" b="1" dirty="0">
                <a:latin typeface="+mj-ea"/>
                <a:ea typeface="+mj-ea"/>
              </a:rPr>
              <a:t>CI〔</a:t>
            </a:r>
            <a:r>
              <a:rPr lang="ja-JP" altLang="en-US" b="1" dirty="0">
                <a:latin typeface="+mj-ea"/>
                <a:ea typeface="+mj-ea"/>
              </a:rPr>
              <a:t>一致</a:t>
            </a:r>
            <a:r>
              <a:rPr lang="en-US" altLang="ja-JP" b="1" dirty="0">
                <a:latin typeface="+mj-ea"/>
                <a:ea typeface="+mj-ea"/>
              </a:rPr>
              <a:t>〕</a:t>
            </a:r>
            <a:r>
              <a:rPr lang="ja-JP" altLang="en-US" b="1" dirty="0" err="1">
                <a:latin typeface="+mj-ea"/>
                <a:ea typeface="+mj-ea"/>
              </a:rPr>
              <a:t>、</a:t>
            </a:r>
            <a:r>
              <a:rPr lang="ja-JP" altLang="en-US" b="1" dirty="0">
                <a:latin typeface="+mj-ea"/>
                <a:ea typeface="+mj-ea"/>
              </a:rPr>
              <a:t>全国）</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ea"/>
              <a:ea typeface="+mj-ea"/>
              <a:cs typeface="+mn-cs"/>
            </a:defRPr>
          </a:pPr>
          <a:endParaRPr lang="ja-JP"/>
        </a:p>
      </c:txPr>
    </c:title>
    <c:autoTitleDeleted val="0"/>
    <c:plotArea>
      <c:layout>
        <c:manualLayout>
          <c:layoutTarget val="inner"/>
          <c:xMode val="edge"/>
          <c:yMode val="edge"/>
          <c:x val="5.0499735026809531E-2"/>
          <c:y val="0.12063570965024924"/>
          <c:w val="0.92741080918843"/>
          <c:h val="0.71581977251170725"/>
        </c:manualLayout>
      </c:layout>
      <c:lineChart>
        <c:grouping val="standard"/>
        <c:varyColors val="0"/>
        <c:ser>
          <c:idx val="0"/>
          <c:order val="0"/>
          <c:spPr>
            <a:ln w="28575" cap="rnd">
              <a:solidFill>
                <a:schemeClr val="accent1"/>
              </a:solidFill>
              <a:round/>
            </a:ln>
            <a:effectLst/>
          </c:spPr>
          <c:marker>
            <c:symbol val="none"/>
          </c:marker>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'H27=100'!$A$183:$A$354</c:f>
              <c:numCache>
                <c:formatCode>yyyy"年"</c:formatCode>
                <c:ptCount val="172"/>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numCache>
            </c:numRef>
          </c:val>
          <c:smooth val="0"/>
          <c:extLst>
            <c:ext xmlns:c16="http://schemas.microsoft.com/office/drawing/2014/chart" uri="{C3380CC4-5D6E-409C-BE32-E72D297353CC}">
              <c16:uniqueId val="{00000001-6EE4-4EA1-A804-B00BDF7BDB50}"/>
            </c:ext>
          </c:extLst>
        </c:ser>
        <c:ser>
          <c:idx val="1"/>
          <c:order val="1"/>
          <c:spPr>
            <a:ln w="50800" cap="rnd">
              <a:solidFill>
                <a:schemeClr val="tx2">
                  <a:lumMod val="50000"/>
                </a:schemeClr>
              </a:solidFill>
              <a:round/>
            </a:ln>
            <a:effectLst/>
          </c:spPr>
          <c:marker>
            <c:symbol val="none"/>
          </c:marker>
          <c:dLbls>
            <c:dLbl>
              <c:idx val="171"/>
              <c:layout>
                <c:manualLayout>
                  <c:x val="-4.5976370179523045E-2"/>
                  <c:y val="-6.4456862118143846E-3"/>
                </c:manualLayout>
              </c:layout>
              <c:tx>
                <c:rich>
                  <a:bodyPr/>
                  <a:lstStyle/>
                  <a:p>
                    <a:fld id="{61CAE4E8-FD13-4D82-B5AA-34E564DF68EB}" type="VALUE">
                      <a:rPr lang="en-US" altLang="ja-JP" smtClean="0"/>
                      <a:pPr/>
                      <a:t>[値]</a:t>
                    </a:fld>
                    <a:r>
                      <a:rPr lang="ja-JP" altLang="en-US" dirty="0" smtClean="0"/>
                      <a:t>（４月）</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EE4-4EA1-A804-B00BDF7BDB5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'H27=100'!$C$183:$C$355</c:f>
              <c:numCache>
                <c:formatCode>0.0_ </c:formatCode>
                <c:ptCount val="173"/>
                <c:pt idx="0">
                  <c:v>95.8</c:v>
                </c:pt>
                <c:pt idx="1">
                  <c:v>95.2</c:v>
                </c:pt>
                <c:pt idx="2">
                  <c:v>95.6</c:v>
                </c:pt>
                <c:pt idx="3">
                  <c:v>97.6</c:v>
                </c:pt>
                <c:pt idx="4">
                  <c:v>96.8</c:v>
                </c:pt>
                <c:pt idx="5">
                  <c:v>96.9</c:v>
                </c:pt>
                <c:pt idx="6">
                  <c:v>97.4</c:v>
                </c:pt>
                <c:pt idx="7">
                  <c:v>98.8</c:v>
                </c:pt>
                <c:pt idx="8">
                  <c:v>99.3</c:v>
                </c:pt>
                <c:pt idx="9">
                  <c:v>98.9</c:v>
                </c:pt>
                <c:pt idx="10">
                  <c:v>99.5</c:v>
                </c:pt>
                <c:pt idx="11">
                  <c:v>100.8</c:v>
                </c:pt>
                <c:pt idx="12">
                  <c:v>99.8</c:v>
                </c:pt>
                <c:pt idx="13">
                  <c:v>100.6</c:v>
                </c:pt>
                <c:pt idx="14">
                  <c:v>98.3</c:v>
                </c:pt>
                <c:pt idx="15">
                  <c:v>99.2</c:v>
                </c:pt>
                <c:pt idx="16">
                  <c:v>100.2</c:v>
                </c:pt>
                <c:pt idx="17">
                  <c:v>100.2</c:v>
                </c:pt>
                <c:pt idx="18">
                  <c:v>98.8</c:v>
                </c:pt>
                <c:pt idx="19">
                  <c:v>99.1</c:v>
                </c:pt>
                <c:pt idx="20">
                  <c:v>96.6</c:v>
                </c:pt>
                <c:pt idx="21">
                  <c:v>97.5</c:v>
                </c:pt>
                <c:pt idx="22">
                  <c:v>95.4</c:v>
                </c:pt>
                <c:pt idx="23">
                  <c:v>96.6</c:v>
                </c:pt>
                <c:pt idx="24">
                  <c:v>92.1</c:v>
                </c:pt>
                <c:pt idx="25">
                  <c:v>94.6</c:v>
                </c:pt>
                <c:pt idx="26">
                  <c:v>92.6</c:v>
                </c:pt>
                <c:pt idx="27">
                  <c:v>92.8</c:v>
                </c:pt>
                <c:pt idx="28">
                  <c:v>93.1</c:v>
                </c:pt>
                <c:pt idx="29">
                  <c:v>91.5</c:v>
                </c:pt>
                <c:pt idx="30">
                  <c:v>90.7</c:v>
                </c:pt>
                <c:pt idx="31">
                  <c:v>89.5</c:v>
                </c:pt>
                <c:pt idx="32">
                  <c:v>89</c:v>
                </c:pt>
                <c:pt idx="33">
                  <c:v>87</c:v>
                </c:pt>
                <c:pt idx="34">
                  <c:v>82.7</c:v>
                </c:pt>
                <c:pt idx="35">
                  <c:v>78.900000000000006</c:v>
                </c:pt>
                <c:pt idx="36" formatCode="0.0">
                  <c:v>73.099999999999994</c:v>
                </c:pt>
                <c:pt idx="37" formatCode="0.0">
                  <c:v>69.099999999999994</c:v>
                </c:pt>
                <c:pt idx="38" formatCode="0.0">
                  <c:v>67.599999999999994</c:v>
                </c:pt>
                <c:pt idx="39" formatCode="0.0">
                  <c:v>68.5</c:v>
                </c:pt>
                <c:pt idx="40" formatCode="0.0">
                  <c:v>68.3</c:v>
                </c:pt>
                <c:pt idx="41" formatCode="0.0">
                  <c:v>67.599999999999994</c:v>
                </c:pt>
                <c:pt idx="42" formatCode="0.0">
                  <c:v>69.3</c:v>
                </c:pt>
                <c:pt idx="43" formatCode="0.0">
                  <c:v>69.900000000000006</c:v>
                </c:pt>
                <c:pt idx="44" formatCode="0.0">
                  <c:v>72.2</c:v>
                </c:pt>
                <c:pt idx="45" formatCode="0.0">
                  <c:v>72.400000000000006</c:v>
                </c:pt>
                <c:pt idx="46" formatCode="0.0">
                  <c:v>73.599999999999994</c:v>
                </c:pt>
                <c:pt idx="47" formatCode="0.0">
                  <c:v>74.2</c:v>
                </c:pt>
                <c:pt idx="48" formatCode="0.0">
                  <c:v>75.400000000000006</c:v>
                </c:pt>
                <c:pt idx="49" formatCode="0.0">
                  <c:v>76.3</c:v>
                </c:pt>
                <c:pt idx="50" formatCode="0.0">
                  <c:v>76.900000000000006</c:v>
                </c:pt>
                <c:pt idx="51" formatCode="0.0">
                  <c:v>77.3</c:v>
                </c:pt>
                <c:pt idx="52" formatCode="0.0">
                  <c:v>79.099999999999994</c:v>
                </c:pt>
                <c:pt idx="53" formatCode="0.0">
                  <c:v>78.900000000000006</c:v>
                </c:pt>
                <c:pt idx="54" formatCode="0.0">
                  <c:v>80</c:v>
                </c:pt>
                <c:pt idx="55" formatCode="0.0">
                  <c:v>80.8</c:v>
                </c:pt>
                <c:pt idx="56" formatCode="0.0">
                  <c:v>79.900000000000006</c:v>
                </c:pt>
                <c:pt idx="57" formatCode="0.0">
                  <c:v>80.2</c:v>
                </c:pt>
                <c:pt idx="58" formatCode="0.0">
                  <c:v>82</c:v>
                </c:pt>
                <c:pt idx="59" formatCode="0.0">
                  <c:v>81.900000000000006</c:v>
                </c:pt>
                <c:pt idx="60" formatCode="0.0">
                  <c:v>83.7</c:v>
                </c:pt>
                <c:pt idx="61" formatCode="0.0">
                  <c:v>85.4</c:v>
                </c:pt>
                <c:pt idx="62" formatCode="0.0">
                  <c:v>85.9</c:v>
                </c:pt>
                <c:pt idx="63" formatCode="0.0">
                  <c:v>86</c:v>
                </c:pt>
                <c:pt idx="64" formatCode="0.0">
                  <c:v>84.2</c:v>
                </c:pt>
                <c:pt idx="65" formatCode="0.0">
                  <c:v>86.3</c:v>
                </c:pt>
                <c:pt idx="66" formatCode="0.0">
                  <c:v>87.4</c:v>
                </c:pt>
                <c:pt idx="67" formatCode="0.0">
                  <c:v>88.3</c:v>
                </c:pt>
                <c:pt idx="68" formatCode="0.0">
                  <c:v>86.1</c:v>
                </c:pt>
                <c:pt idx="69" formatCode="0.0">
                  <c:v>88.3</c:v>
                </c:pt>
                <c:pt idx="70" formatCode="0.0">
                  <c:v>87.9</c:v>
                </c:pt>
                <c:pt idx="71" formatCode="0.0">
                  <c:v>89</c:v>
                </c:pt>
                <c:pt idx="72" formatCode="0.0">
                  <c:v>87.7</c:v>
                </c:pt>
                <c:pt idx="73" formatCode="0.0">
                  <c:v>87.4</c:v>
                </c:pt>
                <c:pt idx="74" formatCode="0.0">
                  <c:v>88.3</c:v>
                </c:pt>
                <c:pt idx="75" formatCode="0.0">
                  <c:v>88.3</c:v>
                </c:pt>
                <c:pt idx="76" formatCode="0.0">
                  <c:v>88.7</c:v>
                </c:pt>
                <c:pt idx="77" formatCode="0.0">
                  <c:v>88.5</c:v>
                </c:pt>
                <c:pt idx="78" formatCode="0.0">
                  <c:v>87.1</c:v>
                </c:pt>
                <c:pt idx="79" formatCode="0.0">
                  <c:v>87.9</c:v>
                </c:pt>
                <c:pt idx="80" formatCode="0.0">
                  <c:v>89.3</c:v>
                </c:pt>
                <c:pt idx="81" formatCode="0.0">
                  <c:v>90.8</c:v>
                </c:pt>
                <c:pt idx="82" formatCode="0.0">
                  <c:v>90.8</c:v>
                </c:pt>
                <c:pt idx="83" formatCode="0.0">
                  <c:v>90.5</c:v>
                </c:pt>
                <c:pt idx="84" formatCode="0.0">
                  <c:v>90.6</c:v>
                </c:pt>
                <c:pt idx="85" formatCode="0.0">
                  <c:v>92.7</c:v>
                </c:pt>
                <c:pt idx="86" formatCode="0.0">
                  <c:v>93.7</c:v>
                </c:pt>
                <c:pt idx="87" formatCode="0.0">
                  <c:v>95.7</c:v>
                </c:pt>
                <c:pt idx="88" formatCode="0.0">
                  <c:v>96</c:v>
                </c:pt>
                <c:pt idx="89" formatCode="0.0">
                  <c:v>96</c:v>
                </c:pt>
                <c:pt idx="90" formatCode="0.0">
                  <c:v>97.7</c:v>
                </c:pt>
                <c:pt idx="91" formatCode="0.0">
                  <c:v>97.7</c:v>
                </c:pt>
                <c:pt idx="92" formatCode="0.0">
                  <c:v>97.7</c:v>
                </c:pt>
                <c:pt idx="93" formatCode="0.0">
                  <c:v>98.7</c:v>
                </c:pt>
                <c:pt idx="94" formatCode="0.0">
                  <c:v>99.2</c:v>
                </c:pt>
                <c:pt idx="95" formatCode="0.0">
                  <c:v>100.5</c:v>
                </c:pt>
                <c:pt idx="96" formatCode="0.0">
                  <c:v>104.1</c:v>
                </c:pt>
                <c:pt idx="97" formatCode="0.0">
                  <c:v>102.2</c:v>
                </c:pt>
                <c:pt idx="98" formatCode="0.0">
                  <c:v>104.2</c:v>
                </c:pt>
                <c:pt idx="99" formatCode="0.0">
                  <c:v>101.4</c:v>
                </c:pt>
                <c:pt idx="100" formatCode="0.0">
                  <c:v>103.3</c:v>
                </c:pt>
                <c:pt idx="101" formatCode="0.0">
                  <c:v>102.7</c:v>
                </c:pt>
                <c:pt idx="102" formatCode="0.0">
                  <c:v>101.7</c:v>
                </c:pt>
                <c:pt idx="103" formatCode="0.0">
                  <c:v>100.9</c:v>
                </c:pt>
                <c:pt idx="104" formatCode="0.0">
                  <c:v>104.4</c:v>
                </c:pt>
                <c:pt idx="105" formatCode="0.0">
                  <c:v>102.6</c:v>
                </c:pt>
                <c:pt idx="106" formatCode="0.0">
                  <c:v>102.3</c:v>
                </c:pt>
                <c:pt idx="107" formatCode="0.0">
                  <c:v>100.9</c:v>
                </c:pt>
                <c:pt idx="108" formatCode="0.0">
                  <c:v>103.1</c:v>
                </c:pt>
                <c:pt idx="109" formatCode="0.0">
                  <c:v>103.4</c:v>
                </c:pt>
                <c:pt idx="110" formatCode="0.0">
                  <c:v>98.9</c:v>
                </c:pt>
                <c:pt idx="111" formatCode="0.0">
                  <c:v>100</c:v>
                </c:pt>
                <c:pt idx="112" formatCode="0.0">
                  <c:v>99.8</c:v>
                </c:pt>
                <c:pt idx="113" formatCode="0.0">
                  <c:v>99.2</c:v>
                </c:pt>
                <c:pt idx="114" formatCode="0.0">
                  <c:v>100.9</c:v>
                </c:pt>
                <c:pt idx="115" formatCode="0.0">
                  <c:v>99.7</c:v>
                </c:pt>
                <c:pt idx="116" formatCode="0.0">
                  <c:v>99.3</c:v>
                </c:pt>
                <c:pt idx="117" formatCode="0.0">
                  <c:v>100.2</c:v>
                </c:pt>
                <c:pt idx="118" formatCode="0.0">
                  <c:v>98.9</c:v>
                </c:pt>
                <c:pt idx="119" formatCode="0.0">
                  <c:v>96.6</c:v>
                </c:pt>
                <c:pt idx="120" formatCode="0.0">
                  <c:v>98.2</c:v>
                </c:pt>
                <c:pt idx="121" formatCode="0.0">
                  <c:v>99.1</c:v>
                </c:pt>
                <c:pt idx="122" formatCode="0.0">
                  <c:v>98.7</c:v>
                </c:pt>
                <c:pt idx="123" formatCode="0.0">
                  <c:v>100</c:v>
                </c:pt>
                <c:pt idx="124" formatCode="0.0">
                  <c:v>98.1</c:v>
                </c:pt>
                <c:pt idx="125" formatCode="0.0">
                  <c:v>98</c:v>
                </c:pt>
                <c:pt idx="126" formatCode="0.0">
                  <c:v>98.4</c:v>
                </c:pt>
                <c:pt idx="127" formatCode="0.0">
                  <c:v>98.7</c:v>
                </c:pt>
                <c:pt idx="128" formatCode="0.0">
                  <c:v>98.2</c:v>
                </c:pt>
                <c:pt idx="129" formatCode="0.0">
                  <c:v>98.3</c:v>
                </c:pt>
                <c:pt idx="130" formatCode="0.0">
                  <c:v>100.2</c:v>
                </c:pt>
                <c:pt idx="131" formatCode="0.0">
                  <c:v>101.4</c:v>
                </c:pt>
                <c:pt idx="132" formatCode="0.0">
                  <c:v>101</c:v>
                </c:pt>
                <c:pt idx="133" formatCode="0.0">
                  <c:v>101</c:v>
                </c:pt>
                <c:pt idx="134" formatCode="0.0">
                  <c:v>101.9</c:v>
                </c:pt>
                <c:pt idx="135" formatCode="0.0">
                  <c:v>103.4</c:v>
                </c:pt>
                <c:pt idx="136" formatCode="0.0">
                  <c:v>102.8</c:v>
                </c:pt>
                <c:pt idx="137" formatCode="0.0">
                  <c:v>104.7</c:v>
                </c:pt>
                <c:pt idx="138" formatCode="0.0">
                  <c:v>104.2</c:v>
                </c:pt>
                <c:pt idx="139" formatCode="0.0">
                  <c:v>103.7</c:v>
                </c:pt>
                <c:pt idx="140" formatCode="0.0">
                  <c:v>104.4</c:v>
                </c:pt>
                <c:pt idx="141" formatCode="0.0">
                  <c:v>103.8</c:v>
                </c:pt>
                <c:pt idx="142" formatCode="0.0">
                  <c:v>103.6</c:v>
                </c:pt>
                <c:pt idx="143" formatCode="0.0">
                  <c:v>105.6</c:v>
                </c:pt>
                <c:pt idx="144" formatCode="0.0">
                  <c:v>101.8</c:v>
                </c:pt>
                <c:pt idx="145" formatCode="0.0">
                  <c:v>105.5</c:v>
                </c:pt>
                <c:pt idx="146" formatCode="0.0">
                  <c:v>104.3</c:v>
                </c:pt>
                <c:pt idx="147" formatCode="0.0">
                  <c:v>105.1</c:v>
                </c:pt>
                <c:pt idx="148" formatCode="0.0">
                  <c:v>105.6</c:v>
                </c:pt>
                <c:pt idx="149" formatCode="0.0">
                  <c:v>102.9</c:v>
                </c:pt>
                <c:pt idx="150" formatCode="0.0">
                  <c:v>101.7</c:v>
                </c:pt>
                <c:pt idx="151" formatCode="0.0">
                  <c:v>104.6</c:v>
                </c:pt>
                <c:pt idx="152" formatCode="0.0">
                  <c:v>100.5</c:v>
                </c:pt>
                <c:pt idx="153" formatCode="0.0">
                  <c:v>106.8</c:v>
                </c:pt>
                <c:pt idx="154" formatCode="0.0">
                  <c:v>105.3</c:v>
                </c:pt>
                <c:pt idx="155" formatCode="0.0">
                  <c:v>102.7</c:v>
                </c:pt>
                <c:pt idx="156" formatCode="0.0">
                  <c:v>102.2</c:v>
                </c:pt>
                <c:pt idx="157" formatCode="0.0">
                  <c:v>101.5</c:v>
                </c:pt>
                <c:pt idx="158" formatCode="General">
                  <c:v>101.1</c:v>
                </c:pt>
                <c:pt idx="159" formatCode="General">
                  <c:v>101.9</c:v>
                </c:pt>
                <c:pt idx="160" formatCode="General">
                  <c:v>103</c:v>
                </c:pt>
                <c:pt idx="161" formatCode="General">
                  <c:v>102</c:v>
                </c:pt>
                <c:pt idx="162" formatCode="General">
                  <c:v>100.6</c:v>
                </c:pt>
                <c:pt idx="163" formatCode="General">
                  <c:v>99.2</c:v>
                </c:pt>
                <c:pt idx="164" formatCode="General">
                  <c:v>101.3</c:v>
                </c:pt>
                <c:pt idx="165" formatCode="General">
                  <c:v>99.4</c:v>
                </c:pt>
                <c:pt idx="166" formatCode="General">
                  <c:v>95.7</c:v>
                </c:pt>
                <c:pt idx="167" formatCode="General">
                  <c:v>98</c:v>
                </c:pt>
                <c:pt idx="168" formatCode="General">
                  <c:v>93.1</c:v>
                </c:pt>
                <c:pt idx="169" formatCode="General">
                  <c:v>91.2</c:v>
                </c:pt>
                <c:pt idx="170" formatCode="General">
                  <c:v>83.9</c:v>
                </c:pt>
                <c:pt idx="171" formatCode="General">
                  <c:v>75.2</c:v>
                </c:pt>
              </c:numCache>
            </c:numRef>
          </c:val>
          <c:smooth val="0"/>
          <c:extLst>
            <c:ext xmlns:c16="http://schemas.microsoft.com/office/drawing/2014/chart" uri="{C3380CC4-5D6E-409C-BE32-E72D297353CC}">
              <c16:uniqueId val="{00000003-6EE4-4EA1-A804-B00BDF7BDB50}"/>
            </c:ext>
          </c:extLst>
        </c:ser>
        <c:ser>
          <c:idx val="2"/>
          <c:order val="2"/>
          <c:spPr>
            <a:ln w="50800" cap="rnd" cmpd="dbl">
              <a:solidFill>
                <a:srgbClr val="FF0000"/>
              </a:solidFill>
              <a:round/>
            </a:ln>
            <a:effectLst/>
          </c:spPr>
          <c:marker>
            <c:symbol val="none"/>
          </c:marker>
          <c:dLbls>
            <c:dLbl>
              <c:idx val="172"/>
              <c:layout>
                <c:manualLayout>
                  <c:x val="-3.2653854613984424E-3"/>
                  <c:y val="6.4150818906669516E-2"/>
                </c:manualLayout>
              </c:layout>
              <c:tx>
                <c:rich>
                  <a:bodyPr/>
                  <a:lstStyle/>
                  <a:p>
                    <a:fld id="{6D41224B-BCF9-4682-8FA2-D993ADFC9688}" type="VALUE">
                      <a:rPr lang="en-US" altLang="ja-JP" sz="1200" b="1" smtClean="0"/>
                      <a:pPr/>
                      <a:t>[値]</a:t>
                    </a:fld>
                    <a:r>
                      <a:rPr lang="ja-JP" altLang="en-US" sz="1200" b="1" dirty="0" smtClean="0"/>
                      <a:t>（５月）</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45B-4772-8F50-4FCCA995BB8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ea"/>
                    <a:ea typeface="+mj-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'H27=100'!$D$183:$D$355</c:f>
              <c:numCache>
                <c:formatCode>0.0_ ;[Red]\-0.0\ </c:formatCode>
                <c:ptCount val="173"/>
                <c:pt idx="0">
                  <c:v>103.9</c:v>
                </c:pt>
                <c:pt idx="1">
                  <c:v>104</c:v>
                </c:pt>
                <c:pt idx="2">
                  <c:v>104.3</c:v>
                </c:pt>
                <c:pt idx="3">
                  <c:v>105.2</c:v>
                </c:pt>
                <c:pt idx="4">
                  <c:v>105</c:v>
                </c:pt>
                <c:pt idx="5">
                  <c:v>105.4</c:v>
                </c:pt>
                <c:pt idx="6">
                  <c:v>105.6</c:v>
                </c:pt>
                <c:pt idx="7">
                  <c:v>105.9</c:v>
                </c:pt>
                <c:pt idx="8">
                  <c:v>105.4</c:v>
                </c:pt>
                <c:pt idx="9">
                  <c:v>105.8</c:v>
                </c:pt>
                <c:pt idx="10">
                  <c:v>106</c:v>
                </c:pt>
                <c:pt idx="11">
                  <c:v>105.8</c:v>
                </c:pt>
                <c:pt idx="12">
                  <c:v>105.8</c:v>
                </c:pt>
                <c:pt idx="13">
                  <c:v>106.2</c:v>
                </c:pt>
                <c:pt idx="14">
                  <c:v>105.6</c:v>
                </c:pt>
                <c:pt idx="15">
                  <c:v>106.4</c:v>
                </c:pt>
                <c:pt idx="16">
                  <c:v>106.7</c:v>
                </c:pt>
                <c:pt idx="17">
                  <c:v>106.4</c:v>
                </c:pt>
                <c:pt idx="18">
                  <c:v>105.5</c:v>
                </c:pt>
                <c:pt idx="19">
                  <c:v>106.2</c:v>
                </c:pt>
                <c:pt idx="20">
                  <c:v>105</c:v>
                </c:pt>
                <c:pt idx="21">
                  <c:v>105.6</c:v>
                </c:pt>
                <c:pt idx="22">
                  <c:v>104.5</c:v>
                </c:pt>
                <c:pt idx="23">
                  <c:v>104.5</c:v>
                </c:pt>
                <c:pt idx="24">
                  <c:v>104.2</c:v>
                </c:pt>
                <c:pt idx="25">
                  <c:v>104.6</c:v>
                </c:pt>
                <c:pt idx="26">
                  <c:v>103.6</c:v>
                </c:pt>
                <c:pt idx="27">
                  <c:v>102.7</c:v>
                </c:pt>
                <c:pt idx="28">
                  <c:v>102.7</c:v>
                </c:pt>
                <c:pt idx="29">
                  <c:v>100.2</c:v>
                </c:pt>
                <c:pt idx="30">
                  <c:v>99.5</c:v>
                </c:pt>
                <c:pt idx="31">
                  <c:v>96.1</c:v>
                </c:pt>
                <c:pt idx="32">
                  <c:v>95.3</c:v>
                </c:pt>
                <c:pt idx="33">
                  <c:v>92.3</c:v>
                </c:pt>
                <c:pt idx="34">
                  <c:v>86.9</c:v>
                </c:pt>
                <c:pt idx="35">
                  <c:v>81.7</c:v>
                </c:pt>
                <c:pt idx="36">
                  <c:v>75.400000000000006</c:v>
                </c:pt>
                <c:pt idx="37">
                  <c:v>70</c:v>
                </c:pt>
                <c:pt idx="38">
                  <c:v>69.3</c:v>
                </c:pt>
                <c:pt idx="39">
                  <c:v>70.400000000000006</c:v>
                </c:pt>
                <c:pt idx="40">
                  <c:v>72.3</c:v>
                </c:pt>
                <c:pt idx="41">
                  <c:v>73.400000000000006</c:v>
                </c:pt>
                <c:pt idx="42">
                  <c:v>74.099999999999994</c:v>
                </c:pt>
                <c:pt idx="43">
                  <c:v>75.8</c:v>
                </c:pt>
                <c:pt idx="44">
                  <c:v>78</c:v>
                </c:pt>
                <c:pt idx="45">
                  <c:v>80</c:v>
                </c:pt>
                <c:pt idx="46">
                  <c:v>81.599999999999994</c:v>
                </c:pt>
                <c:pt idx="47">
                  <c:v>83.2</c:v>
                </c:pt>
                <c:pt idx="48">
                  <c:v>85.7</c:v>
                </c:pt>
                <c:pt idx="49">
                  <c:v>86.8</c:v>
                </c:pt>
                <c:pt idx="50">
                  <c:v>87.8</c:v>
                </c:pt>
                <c:pt idx="51">
                  <c:v>88.9</c:v>
                </c:pt>
                <c:pt idx="52">
                  <c:v>88.3</c:v>
                </c:pt>
                <c:pt idx="53">
                  <c:v>88.7</c:v>
                </c:pt>
                <c:pt idx="54">
                  <c:v>89.3</c:v>
                </c:pt>
                <c:pt idx="55">
                  <c:v>90</c:v>
                </c:pt>
                <c:pt idx="56">
                  <c:v>90.2</c:v>
                </c:pt>
                <c:pt idx="57">
                  <c:v>89.8</c:v>
                </c:pt>
                <c:pt idx="58">
                  <c:v>91.8</c:v>
                </c:pt>
                <c:pt idx="59">
                  <c:v>91.7</c:v>
                </c:pt>
                <c:pt idx="60">
                  <c:v>91.9</c:v>
                </c:pt>
                <c:pt idx="61">
                  <c:v>93.1</c:v>
                </c:pt>
                <c:pt idx="62">
                  <c:v>86.8</c:v>
                </c:pt>
                <c:pt idx="63">
                  <c:v>85.3</c:v>
                </c:pt>
                <c:pt idx="64">
                  <c:v>87.2</c:v>
                </c:pt>
                <c:pt idx="65">
                  <c:v>89.4</c:v>
                </c:pt>
                <c:pt idx="66">
                  <c:v>90.9</c:v>
                </c:pt>
                <c:pt idx="67">
                  <c:v>91.9</c:v>
                </c:pt>
                <c:pt idx="68">
                  <c:v>92.6</c:v>
                </c:pt>
                <c:pt idx="69">
                  <c:v>94.4</c:v>
                </c:pt>
                <c:pt idx="70">
                  <c:v>92.9</c:v>
                </c:pt>
                <c:pt idx="71">
                  <c:v>95</c:v>
                </c:pt>
                <c:pt idx="72">
                  <c:v>95.3</c:v>
                </c:pt>
                <c:pt idx="73">
                  <c:v>96.1</c:v>
                </c:pt>
                <c:pt idx="74">
                  <c:v>97.2</c:v>
                </c:pt>
                <c:pt idx="75">
                  <c:v>95.9</c:v>
                </c:pt>
                <c:pt idx="76">
                  <c:v>95.3</c:v>
                </c:pt>
                <c:pt idx="77">
                  <c:v>93.5</c:v>
                </c:pt>
                <c:pt idx="78">
                  <c:v>93</c:v>
                </c:pt>
                <c:pt idx="79">
                  <c:v>93.1</c:v>
                </c:pt>
                <c:pt idx="80">
                  <c:v>91.7</c:v>
                </c:pt>
                <c:pt idx="81">
                  <c:v>91.5</c:v>
                </c:pt>
                <c:pt idx="82">
                  <c:v>91.2</c:v>
                </c:pt>
                <c:pt idx="83">
                  <c:v>92.5</c:v>
                </c:pt>
                <c:pt idx="84">
                  <c:v>92.8</c:v>
                </c:pt>
                <c:pt idx="85">
                  <c:v>93.8</c:v>
                </c:pt>
                <c:pt idx="86">
                  <c:v>95.3</c:v>
                </c:pt>
                <c:pt idx="87">
                  <c:v>95.7</c:v>
                </c:pt>
                <c:pt idx="88">
                  <c:v>96.8</c:v>
                </c:pt>
                <c:pt idx="89">
                  <c:v>97</c:v>
                </c:pt>
                <c:pt idx="90">
                  <c:v>98.2</c:v>
                </c:pt>
                <c:pt idx="91">
                  <c:v>99.1</c:v>
                </c:pt>
                <c:pt idx="92">
                  <c:v>100</c:v>
                </c:pt>
                <c:pt idx="93">
                  <c:v>100.7</c:v>
                </c:pt>
                <c:pt idx="94">
                  <c:v>101.8</c:v>
                </c:pt>
                <c:pt idx="95">
                  <c:v>101.7</c:v>
                </c:pt>
                <c:pt idx="96">
                  <c:v>103.8</c:v>
                </c:pt>
                <c:pt idx="97">
                  <c:v>103.2</c:v>
                </c:pt>
                <c:pt idx="98">
                  <c:v>105.6</c:v>
                </c:pt>
                <c:pt idx="99">
                  <c:v>100.8</c:v>
                </c:pt>
                <c:pt idx="100">
                  <c:v>101.1</c:v>
                </c:pt>
                <c:pt idx="101">
                  <c:v>99.8</c:v>
                </c:pt>
                <c:pt idx="102">
                  <c:v>100.1</c:v>
                </c:pt>
                <c:pt idx="103">
                  <c:v>99.4</c:v>
                </c:pt>
                <c:pt idx="104">
                  <c:v>100.7</c:v>
                </c:pt>
                <c:pt idx="105">
                  <c:v>100.3</c:v>
                </c:pt>
                <c:pt idx="106">
                  <c:v>99.9</c:v>
                </c:pt>
                <c:pt idx="107">
                  <c:v>100.3</c:v>
                </c:pt>
                <c:pt idx="108">
                  <c:v>101.5</c:v>
                </c:pt>
                <c:pt idx="109">
                  <c:v>100.3</c:v>
                </c:pt>
                <c:pt idx="110">
                  <c:v>99.4</c:v>
                </c:pt>
                <c:pt idx="111">
                  <c:v>100.2</c:v>
                </c:pt>
                <c:pt idx="112">
                  <c:v>99.8</c:v>
                </c:pt>
                <c:pt idx="113">
                  <c:v>100.6</c:v>
                </c:pt>
                <c:pt idx="114">
                  <c:v>100.3</c:v>
                </c:pt>
                <c:pt idx="115">
                  <c:v>99.5</c:v>
                </c:pt>
                <c:pt idx="116">
                  <c:v>100.2</c:v>
                </c:pt>
                <c:pt idx="117">
                  <c:v>100.3</c:v>
                </c:pt>
                <c:pt idx="118">
                  <c:v>99.4</c:v>
                </c:pt>
                <c:pt idx="119">
                  <c:v>98.5</c:v>
                </c:pt>
                <c:pt idx="120">
                  <c:v>99.1</c:v>
                </c:pt>
                <c:pt idx="121">
                  <c:v>98.7</c:v>
                </c:pt>
                <c:pt idx="122">
                  <c:v>98.4</c:v>
                </c:pt>
                <c:pt idx="123">
                  <c:v>98.6</c:v>
                </c:pt>
                <c:pt idx="124">
                  <c:v>98.1</c:v>
                </c:pt>
                <c:pt idx="125">
                  <c:v>98.4</c:v>
                </c:pt>
                <c:pt idx="126">
                  <c:v>98.9</c:v>
                </c:pt>
                <c:pt idx="127">
                  <c:v>99.1</c:v>
                </c:pt>
                <c:pt idx="128">
                  <c:v>99.3</c:v>
                </c:pt>
                <c:pt idx="129">
                  <c:v>100.1</c:v>
                </c:pt>
                <c:pt idx="130">
                  <c:v>101.4</c:v>
                </c:pt>
                <c:pt idx="131">
                  <c:v>101.2</c:v>
                </c:pt>
                <c:pt idx="132">
                  <c:v>101</c:v>
                </c:pt>
                <c:pt idx="133">
                  <c:v>101.5</c:v>
                </c:pt>
                <c:pt idx="134">
                  <c:v>101.6</c:v>
                </c:pt>
                <c:pt idx="135">
                  <c:v>103</c:v>
                </c:pt>
                <c:pt idx="136">
                  <c:v>102.3</c:v>
                </c:pt>
                <c:pt idx="137">
                  <c:v>102.7</c:v>
                </c:pt>
                <c:pt idx="138">
                  <c:v>102.1</c:v>
                </c:pt>
                <c:pt idx="139">
                  <c:v>103.5</c:v>
                </c:pt>
                <c:pt idx="140">
                  <c:v>102.6</c:v>
                </c:pt>
                <c:pt idx="141">
                  <c:v>102.8</c:v>
                </c:pt>
                <c:pt idx="142">
                  <c:v>104.1</c:v>
                </c:pt>
                <c:pt idx="143">
                  <c:v>105.3</c:v>
                </c:pt>
                <c:pt idx="144">
                  <c:v>102.6</c:v>
                </c:pt>
                <c:pt idx="145">
                  <c:v>103.4</c:v>
                </c:pt>
                <c:pt idx="146">
                  <c:v>103.5</c:v>
                </c:pt>
                <c:pt idx="147">
                  <c:v>104.2</c:v>
                </c:pt>
                <c:pt idx="148">
                  <c:v>103.7</c:v>
                </c:pt>
                <c:pt idx="149">
                  <c:v>103.4</c:v>
                </c:pt>
                <c:pt idx="150">
                  <c:v>102.9</c:v>
                </c:pt>
                <c:pt idx="151">
                  <c:v>103</c:v>
                </c:pt>
                <c:pt idx="152">
                  <c:v>101.9</c:v>
                </c:pt>
                <c:pt idx="153">
                  <c:v>103.9</c:v>
                </c:pt>
                <c:pt idx="154">
                  <c:v>102.1</c:v>
                </c:pt>
                <c:pt idx="155">
                  <c:v>100.9</c:v>
                </c:pt>
                <c:pt idx="156">
                  <c:v>100.5</c:v>
                </c:pt>
                <c:pt idx="157">
                  <c:v>101.7</c:v>
                </c:pt>
                <c:pt idx="158">
                  <c:v>101.3</c:v>
                </c:pt>
                <c:pt idx="159">
                  <c:v>101.3</c:v>
                </c:pt>
                <c:pt idx="160" formatCode="General">
                  <c:v>101.3</c:v>
                </c:pt>
                <c:pt idx="161" formatCode="General">
                  <c:v>98.9</c:v>
                </c:pt>
                <c:pt idx="162" formatCode="General">
                  <c:v>98.9</c:v>
                </c:pt>
                <c:pt idx="163" formatCode="General">
                  <c:v>98</c:v>
                </c:pt>
                <c:pt idx="164" formatCode="General">
                  <c:v>99.6</c:v>
                </c:pt>
                <c:pt idx="165" formatCode="General">
                  <c:v>95.5</c:v>
                </c:pt>
                <c:pt idx="166" formatCode="General">
                  <c:v>94.4</c:v>
                </c:pt>
                <c:pt idx="167" formatCode="General">
                  <c:v>93.4</c:v>
                </c:pt>
                <c:pt idx="168" formatCode="General">
                  <c:v>94.3</c:v>
                </c:pt>
                <c:pt idx="169" formatCode="General">
                  <c:v>93.7</c:v>
                </c:pt>
                <c:pt idx="170" formatCode="General">
                  <c:v>88.8</c:v>
                </c:pt>
                <c:pt idx="171" formatCode="General">
                  <c:v>80.099999999999994</c:v>
                </c:pt>
                <c:pt idx="172" formatCode="General">
                  <c:v>74.599999999999994</c:v>
                </c:pt>
              </c:numCache>
            </c:numRef>
          </c:val>
          <c:smooth val="0"/>
          <c:extLst>
            <c:ext xmlns:c16="http://schemas.microsoft.com/office/drawing/2014/chart" uri="{C3380CC4-5D6E-409C-BE32-E72D297353CC}">
              <c16:uniqueId val="{00000000-645B-4772-8F50-4FCCA995BB89}"/>
            </c:ext>
          </c:extLst>
        </c:ser>
        <c:dLbls>
          <c:showLegendKey val="0"/>
          <c:showVal val="0"/>
          <c:showCatName val="0"/>
          <c:showSerName val="0"/>
          <c:showPercent val="0"/>
          <c:showBubbleSize val="0"/>
        </c:dLbls>
        <c:smooth val="0"/>
        <c:axId val="1943374847"/>
        <c:axId val="1943375679"/>
      </c:lineChart>
      <c:dateAx>
        <c:axId val="1943374847"/>
        <c:scaling>
          <c:orientation val="minMax"/>
        </c:scaling>
        <c:delete val="0"/>
        <c:axPos val="b"/>
        <c:numFmt formatCode="yyyy&quot;年&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43375679"/>
        <c:crosses val="autoZero"/>
        <c:auto val="1"/>
        <c:lblOffset val="100"/>
        <c:baseTimeUnit val="months"/>
        <c:majorUnit val="12"/>
      </c:dateAx>
      <c:valAx>
        <c:axId val="1943375679"/>
        <c:scaling>
          <c:orientation val="minMax"/>
          <c:max val="110"/>
          <c:min val="60"/>
        </c:scaling>
        <c:delete val="0"/>
        <c:axPos val="l"/>
        <c:majorGridlines>
          <c:spPr>
            <a:ln w="317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43374847"/>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400" b="1" dirty="0" smtClean="0">
                <a:latin typeface="Meiryo UI" panose="020B0604030504040204" pitchFamily="50" charset="-128"/>
                <a:ea typeface="Meiryo UI" panose="020B0604030504040204" pitchFamily="50" charset="-128"/>
              </a:rPr>
              <a:t>延べ宿泊者数　前年同期比増減 （日本人</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外国人）</a:t>
            </a:r>
            <a:endParaRPr lang="en-US" altLang="ja-JP" sz="1400" b="1" dirty="0" smtClean="0">
              <a:latin typeface="Meiryo UI" panose="020B0604030504040204" pitchFamily="50" charset="-128"/>
              <a:ea typeface="Meiryo UI" panose="020B0604030504040204" pitchFamily="50" charset="-128"/>
            </a:endParaRPr>
          </a:p>
        </c:rich>
      </c:tx>
      <c:layout>
        <c:manualLayout>
          <c:xMode val="edge"/>
          <c:yMode val="edge"/>
          <c:x val="0.13489794071913866"/>
          <c:y val="2.400768816458121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1601059929879973"/>
          <c:y val="0.24513376406670573"/>
          <c:w val="0.85726735417117372"/>
          <c:h val="0.68660981217906059"/>
        </c:manualLayout>
      </c:layout>
      <c:barChart>
        <c:barDir val="col"/>
        <c:grouping val="clustered"/>
        <c:varyColors val="0"/>
        <c:ser>
          <c:idx val="1"/>
          <c:order val="1"/>
          <c:tx>
            <c:strRef>
              <c:f>'７都府県（宿泊者）'!$DG$14</c:f>
              <c:strCache>
                <c:ptCount val="1"/>
                <c:pt idx="0">
                  <c:v>20/2月</c:v>
                </c:pt>
              </c:strCache>
            </c:strRef>
          </c:tx>
          <c:spPr>
            <a:solidFill>
              <a:schemeClr val="accent2">
                <a:lumMod val="60000"/>
                <a:lumOff val="40000"/>
              </a:schemeClr>
            </a:solidFill>
            <a:ln>
              <a:noFill/>
            </a:ln>
            <a:effectLst/>
          </c:spPr>
          <c:invertIfNegative val="0"/>
          <c:dLbls>
            <c:dLbl>
              <c:idx val="0"/>
              <c:layout>
                <c:manualLayout>
                  <c:x val="0"/>
                  <c:y val="8.7912333020893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D34-46A8-B40A-71817BB0E747}"/>
                </c:ext>
              </c:extLst>
            </c:dLbl>
            <c:dLbl>
              <c:idx val="1"/>
              <c:layout>
                <c:manualLayout>
                  <c:x val="-5.0446369789060646E-3"/>
                  <c:y val="7.04111895742276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34-46A8-B40A-71817BB0E747}"/>
                </c:ext>
              </c:extLst>
            </c:dLbl>
            <c:dLbl>
              <c:idx val="2"/>
              <c:layout>
                <c:manualLayout>
                  <c:x val="-2.229654403567447E-3"/>
                  <c:y val="6.99027916506857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D34-46A8-B40A-71817BB0E747}"/>
                </c:ext>
              </c:extLst>
            </c:dLbl>
            <c:dLbl>
              <c:idx val="3"/>
              <c:layout>
                <c:manualLayout>
                  <c:x val="-2.229654403567529E-3"/>
                  <c:y val="9.44240823199559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34-46A8-B40A-71817BB0E747}"/>
                </c:ext>
              </c:extLst>
            </c:dLbl>
            <c:dLbl>
              <c:idx val="4"/>
              <c:layout>
                <c:manualLayout>
                  <c:x val="0"/>
                  <c:y val="1.9536017031714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34-46A8-B40A-71817BB0E747}"/>
                </c:ext>
              </c:extLst>
            </c:dLbl>
            <c:dLbl>
              <c:idx val="5"/>
              <c:layout>
                <c:manualLayout>
                  <c:x val="0"/>
                  <c:y val="0.1921041674785309"/>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34-46A8-B40A-71817BB0E747}"/>
                </c:ext>
              </c:extLst>
            </c:dLbl>
            <c:dLbl>
              <c:idx val="6"/>
              <c:layout>
                <c:manualLayout>
                  <c:x val="-2.229654403567447E-3"/>
                  <c:y val="0.11070435289122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D34-46A8-B40A-71817BB0E747}"/>
                </c:ext>
              </c:extLst>
            </c:dLbl>
            <c:dLbl>
              <c:idx val="7"/>
              <c:layout>
                <c:manualLayout>
                  <c:x val="-1.6350610075851762E-16"/>
                  <c:y val="1.6280014193095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'７都府県（宿泊者）'!$DG$15:$DG$22</c:f>
              <c:numCache>
                <c:formatCode>0.0%</c:formatCode>
                <c:ptCount val="8"/>
                <c:pt idx="0">
                  <c:v>-5.9690454133033199E-2</c:v>
                </c:pt>
                <c:pt idx="1">
                  <c:v>-2.9732632411960891E-2</c:v>
                </c:pt>
                <c:pt idx="2">
                  <c:v>-3.2535145991039682E-2</c:v>
                </c:pt>
                <c:pt idx="3">
                  <c:v>-7.594347545415725E-2</c:v>
                </c:pt>
                <c:pt idx="4">
                  <c:v>2.8583825639998617E-2</c:v>
                </c:pt>
                <c:pt idx="5">
                  <c:v>-0.23228748442475422</c:v>
                </c:pt>
                <c:pt idx="6">
                  <c:v>-0.10105822616618421</c:v>
                </c:pt>
                <c:pt idx="7">
                  <c:v>0.10665080058931142</c:v>
                </c:pt>
              </c:numCache>
            </c:numRef>
          </c:val>
          <c:extLst>
            <c:ext xmlns:c16="http://schemas.microsoft.com/office/drawing/2014/chart" uri="{C3380CC4-5D6E-409C-BE32-E72D297353CC}">
              <c16:uniqueId val="{00000008-ED34-46A8-B40A-71817BB0E747}"/>
            </c:ext>
          </c:extLst>
        </c:ser>
        <c:ser>
          <c:idx val="2"/>
          <c:order val="2"/>
          <c:tx>
            <c:strRef>
              <c:f>'７都府県（宿泊者）'!$DH$14</c:f>
              <c:strCache>
                <c:ptCount val="1"/>
                <c:pt idx="0">
                  <c:v>20/3月</c:v>
                </c:pt>
              </c:strCache>
            </c:strRef>
          </c:tx>
          <c:spPr>
            <a:solidFill>
              <a:schemeClr val="accent1">
                <a:lumMod val="60000"/>
                <a:lumOff val="40000"/>
              </a:schemeClr>
            </a:solidFill>
            <a:ln>
              <a:noFill/>
            </a:ln>
            <a:effectLst/>
          </c:spPr>
          <c:invertIfNegative val="0"/>
          <c:dLbls>
            <c:dLbl>
              <c:idx val="0"/>
              <c:layout>
                <c:manualLayout>
                  <c:x val="-8.918617614269788E-3"/>
                  <c:y val="1.95362734098913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D34-46A8-B40A-71817BB0E747}"/>
                </c:ext>
              </c:extLst>
            </c:dLbl>
            <c:dLbl>
              <c:idx val="1"/>
              <c:layout>
                <c:manualLayout>
                  <c:x val="-6.688963210702341E-3"/>
                  <c:y val="9.76800851585750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D34-46A8-B40A-71817BB0E747}"/>
                </c:ext>
              </c:extLst>
            </c:dLbl>
            <c:dLbl>
              <c:idx val="2"/>
              <c:layout>
                <c:manualLayout>
                  <c:x val="-8.918617614269788E-3"/>
                  <c:y val="1.30242677326529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D34-46A8-B40A-71817BB0E747}"/>
                </c:ext>
              </c:extLst>
            </c:dLbl>
            <c:dLbl>
              <c:idx val="3"/>
              <c:layout>
                <c:manualLayout>
                  <c:x val="-1.1148272017837236E-2"/>
                  <c:y val="9.768777650386429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D34-46A8-B40A-71817BB0E747}"/>
                </c:ext>
              </c:extLst>
            </c:dLbl>
            <c:dLbl>
              <c:idx val="4"/>
              <c:layout>
                <c:manualLayout>
                  <c:x val="-8.9186176142698696E-3"/>
                  <c:y val="9.76800851585756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D34-46A8-B40A-71817BB0E747}"/>
                </c:ext>
              </c:extLst>
            </c:dLbl>
            <c:dLbl>
              <c:idx val="5"/>
              <c:layout>
                <c:manualLayout>
                  <c:x val="-1.3377926421404682E-2"/>
                  <c:y val="2.2792532626686714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D34-46A8-B40A-71817BB0E747}"/>
                </c:ext>
              </c:extLst>
            </c:dLbl>
            <c:dLbl>
              <c:idx val="6"/>
              <c:layout>
                <c:manualLayout>
                  <c:x val="-6.688963210702341E-3"/>
                  <c:y val="9.76800851585750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D34-46A8-B40A-71817BB0E747}"/>
                </c:ext>
              </c:extLst>
            </c:dLbl>
            <c:dLbl>
              <c:idx val="7"/>
              <c:layout>
                <c:manualLayout>
                  <c:x val="-8.918617614269788E-3"/>
                  <c:y val="9.7680085158576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'７都府県（宿泊者）'!$DH$15:$DH$22</c:f>
              <c:numCache>
                <c:formatCode>0.0%</c:formatCode>
                <c:ptCount val="8"/>
                <c:pt idx="0">
                  <c:v>-0.48899999999999999</c:v>
                </c:pt>
                <c:pt idx="1">
                  <c:v>-0.34100000000000003</c:v>
                </c:pt>
                <c:pt idx="2">
                  <c:v>-0.66700000000000004</c:v>
                </c:pt>
                <c:pt idx="3">
                  <c:v>-0.60199999999999998</c:v>
                </c:pt>
                <c:pt idx="4">
                  <c:v>-0.35699999999999998</c:v>
                </c:pt>
                <c:pt idx="5">
                  <c:v>-0.67100000000000004</c:v>
                </c:pt>
                <c:pt idx="6">
                  <c:v>-0.46500000000000002</c:v>
                </c:pt>
                <c:pt idx="7">
                  <c:v>-0.41299999999999998</c:v>
                </c:pt>
              </c:numCache>
            </c:numRef>
          </c:val>
          <c:extLst>
            <c:ext xmlns:c16="http://schemas.microsoft.com/office/drawing/2014/chart" uri="{C3380CC4-5D6E-409C-BE32-E72D297353CC}">
              <c16:uniqueId val="{00000011-ED34-46A8-B40A-71817BB0E747}"/>
            </c:ext>
          </c:extLst>
        </c:ser>
        <c:ser>
          <c:idx val="3"/>
          <c:order val="3"/>
          <c:tx>
            <c:strRef>
              <c:f>'７都府県（宿泊者）'!$DI$14</c:f>
              <c:strCache>
                <c:ptCount val="1"/>
                <c:pt idx="0">
                  <c:v>20/4月</c:v>
                </c:pt>
              </c:strCache>
            </c:strRef>
          </c:tx>
          <c:spPr>
            <a:pattFill prst="dkUpDiag">
              <a:fgClr>
                <a:srgbClr val="FF0000"/>
              </a:fgClr>
              <a:bgClr>
                <a:schemeClr val="bg1"/>
              </a:bgClr>
            </a:pattFill>
            <a:ln>
              <a:solidFill>
                <a:srgbClr val="FF0000"/>
              </a:solidFill>
            </a:ln>
            <a:effectLst/>
          </c:spPr>
          <c:invertIfNegative val="0"/>
          <c:dLbls>
            <c:dLbl>
              <c:idx val="0"/>
              <c:layout>
                <c:manualLayout>
                  <c:x val="0"/>
                  <c:y val="1.9536017031715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D34-46A8-B40A-71817BB0E747}"/>
                </c:ext>
              </c:extLst>
            </c:dLbl>
            <c:dLbl>
              <c:idx val="1"/>
              <c:layout>
                <c:manualLayout>
                  <c:x val="-2.229654403567447E-3"/>
                  <c:y val="1.9536017031715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D34-46A8-B40A-71817BB0E747}"/>
                </c:ext>
              </c:extLst>
            </c:dLbl>
            <c:dLbl>
              <c:idx val="2"/>
              <c:layout>
                <c:manualLayout>
                  <c:x val="-4.0876525189629406E-17"/>
                  <c:y val="1.95360170317151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D34-46A8-B40A-71817BB0E747}"/>
                </c:ext>
              </c:extLst>
            </c:dLbl>
            <c:dLbl>
              <c:idx val="3"/>
              <c:layout>
                <c:manualLayout>
                  <c:x val="-8.1753050379258811E-17"/>
                  <c:y val="1.95360170317151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D34-46A8-B40A-71817BB0E747}"/>
                </c:ext>
              </c:extLst>
            </c:dLbl>
            <c:dLbl>
              <c:idx val="4"/>
              <c:layout>
                <c:manualLayout>
                  <c:x val="0"/>
                  <c:y val="1.6280014193095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D34-46A8-B40A-71817BB0E747}"/>
                </c:ext>
              </c:extLst>
            </c:dLbl>
            <c:dLbl>
              <c:idx val="5"/>
              <c:layout>
                <c:manualLayout>
                  <c:x val="-1.0367194092985215E-16"/>
                  <c:y val="1.5473019906876216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ED34-46A8-B40A-71817BB0E747}"/>
                </c:ext>
              </c:extLst>
            </c:dLbl>
            <c:dLbl>
              <c:idx val="6"/>
              <c:layout>
                <c:manualLayout>
                  <c:x val="0"/>
                  <c:y val="9.76826489403389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D34-46A8-B40A-71817BB0E747}"/>
                </c:ext>
              </c:extLst>
            </c:dLbl>
            <c:dLbl>
              <c:idx val="7"/>
              <c:layout>
                <c:manualLayout>
                  <c:x val="-2.8274492333717522E-3"/>
                  <c:y val="1.26206464586304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'７都府県（宿泊者）'!$DI$15:$DI$22</c:f>
              <c:numCache>
                <c:formatCode>0.0%</c:formatCode>
                <c:ptCount val="8"/>
                <c:pt idx="0">
                  <c:v>-0.80900000000000005</c:v>
                </c:pt>
                <c:pt idx="1">
                  <c:v>-0.65300000000000002</c:v>
                </c:pt>
                <c:pt idx="2">
                  <c:v>-0.82</c:v>
                </c:pt>
                <c:pt idx="3">
                  <c:v>-0.85399999999999998</c:v>
                </c:pt>
                <c:pt idx="4">
                  <c:v>-0.72299999999999998</c:v>
                </c:pt>
                <c:pt idx="5">
                  <c:v>-0.86899999999999999</c:v>
                </c:pt>
                <c:pt idx="6">
                  <c:v>-0.79500000000000004</c:v>
                </c:pt>
                <c:pt idx="7">
                  <c:v>-0.84399999999999997</c:v>
                </c:pt>
              </c:numCache>
            </c:numRef>
          </c:val>
          <c:extLst>
            <c:ext xmlns:c16="http://schemas.microsoft.com/office/drawing/2014/chart" uri="{C3380CC4-5D6E-409C-BE32-E72D297353CC}">
              <c16:uniqueId val="{0000001A-ED34-46A8-B40A-71817BB0E747}"/>
            </c:ext>
          </c:extLst>
        </c:ser>
        <c:dLbls>
          <c:showLegendKey val="0"/>
          <c:showVal val="0"/>
          <c:showCatName val="0"/>
          <c:showSerName val="0"/>
          <c:showPercent val="0"/>
          <c:showBubbleSize val="0"/>
        </c:dLbls>
        <c:gapWidth val="219"/>
        <c:overlap val="-27"/>
        <c:axId val="1311262367"/>
        <c:axId val="1311271519"/>
        <c:extLst>
          <c:ext xmlns:c15="http://schemas.microsoft.com/office/drawing/2012/chart" uri="{02D57815-91ED-43cb-92C2-25804820EDAC}">
            <c15:filteredBarSeries>
              <c15:ser>
                <c:idx val="0"/>
                <c:order val="0"/>
                <c:tx>
                  <c:strRef>
                    <c:extLst>
                      <c:ext uri="{02D57815-91ED-43cb-92C2-25804820EDAC}">
                        <c15:formulaRef>
                          <c15:sqref>'７都府県（宿泊者）'!$DF$14</c15:sqref>
                        </c15:formulaRef>
                      </c:ext>
                    </c:extLst>
                    <c:strCache>
                      <c:ptCount val="1"/>
                      <c:pt idx="0">
                        <c:v>20/1月</c:v>
                      </c:pt>
                    </c:strCache>
                  </c:strRef>
                </c:tx>
                <c:spPr>
                  <a:solidFill>
                    <a:schemeClr val="accent1">
                      <a:lumMod val="20000"/>
                      <a:lumOff val="80000"/>
                    </a:schemeClr>
                  </a:solidFill>
                  <a:ln w="12700">
                    <a:solidFill>
                      <a:schemeClr val="tx1"/>
                    </a:solidFill>
                  </a:ln>
                  <a:effectLst/>
                </c:spPr>
                <c:invertIfNegative val="0"/>
                <c:dLbls>
                  <c:dLbl>
                    <c:idx val="1"/>
                    <c:layout>
                      <c:manualLayout>
                        <c:x val="-2.5462668816039986E-17"/>
                        <c:y val="-5.5555555555555552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B-ED34-46A8-B40A-71817BB0E747}"/>
                      </c:ext>
                    </c:extLst>
                  </c:dLbl>
                  <c:dLbl>
                    <c:idx val="6"/>
                    <c:layout>
                      <c:manualLayout>
                        <c:x val="0"/>
                        <c:y val="-4.166666666666666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C-ED34-46A8-B40A-71817BB0E7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'７都府県（宿泊者）'!$DE$15:$DE$22</c15:sqref>
                        </c15:formulaRef>
                      </c:ext>
                    </c:extLst>
                    <c:strCache>
                      <c:ptCount val="8"/>
                      <c:pt idx="0">
                        <c:v>全国</c:v>
                      </c:pt>
                      <c:pt idx="1">
                        <c:v>埼玉県</c:v>
                      </c:pt>
                      <c:pt idx="2">
                        <c:v>千葉県</c:v>
                      </c:pt>
                      <c:pt idx="3">
                        <c:v>東京都</c:v>
                      </c:pt>
                      <c:pt idx="4">
                        <c:v>神奈川県</c:v>
                      </c:pt>
                      <c:pt idx="5">
                        <c:v>大阪府</c:v>
                      </c:pt>
                      <c:pt idx="6">
                        <c:v>兵庫県</c:v>
                      </c:pt>
                      <c:pt idx="7">
                        <c:v>福岡県</c:v>
                      </c:pt>
                    </c:strCache>
                  </c:strRef>
                </c:cat>
                <c:val>
                  <c:numRef>
                    <c:extLst>
                      <c:ext uri="{02D57815-91ED-43cb-92C2-25804820EDAC}">
                        <c15:formulaRef>
                          <c15:sqref>'７都府県（宿泊者）'!$DF$15:$DF$22</c15:sqref>
                        </c15:formulaRef>
                      </c:ext>
                    </c:extLst>
                    <c:numCache>
                      <c:formatCode>0.0%</c:formatCode>
                      <c:ptCount val="8"/>
                      <c:pt idx="0">
                        <c:v>9.6232814253469412E-2</c:v>
                      </c:pt>
                      <c:pt idx="1">
                        <c:v>-5.6107808977249429E-2</c:v>
                      </c:pt>
                      <c:pt idx="2">
                        <c:v>0.16725588260225677</c:v>
                      </c:pt>
                      <c:pt idx="3">
                        <c:v>0.19941046949357188</c:v>
                      </c:pt>
                      <c:pt idx="4">
                        <c:v>0.21554660045318252</c:v>
                      </c:pt>
                      <c:pt idx="5">
                        <c:v>1.4279740868240243E-2</c:v>
                      </c:pt>
                      <c:pt idx="6">
                        <c:v>-1.5121307559690655E-2</c:v>
                      </c:pt>
                      <c:pt idx="7">
                        <c:v>0.26320117521196917</c:v>
                      </c:pt>
                    </c:numCache>
                  </c:numRef>
                </c:val>
                <c:extLst>
                  <c:ext xmlns:c16="http://schemas.microsoft.com/office/drawing/2014/chart" uri="{C3380CC4-5D6E-409C-BE32-E72D297353CC}">
                    <c16:uniqueId val="{0000001D-ED34-46A8-B40A-71817BB0E747}"/>
                  </c:ext>
                </c:extLst>
              </c15:ser>
            </c15:filteredBarSeries>
          </c:ext>
        </c:extLst>
      </c:barChart>
      <c:catAx>
        <c:axId val="1311262367"/>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11271519"/>
        <c:crosses val="autoZero"/>
        <c:auto val="1"/>
        <c:lblAlgn val="ctr"/>
        <c:lblOffset val="100"/>
        <c:noMultiLvlLbl val="0"/>
      </c:catAx>
      <c:valAx>
        <c:axId val="131127151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1126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sz="1400" b="1" i="0" kern="1200" spc="0" baseline="0" dirty="0" smtClean="0">
                <a:solidFill>
                  <a:srgbClr val="595959"/>
                </a:solidFill>
                <a:effectLst/>
              </a:rPr>
              <a:t>国内旅行を</a:t>
            </a:r>
            <a:r>
              <a:rPr lang="ja-JP" altLang="en-US" sz="1400" b="1" i="0" kern="1200" spc="0" baseline="0" dirty="0" err="1" smtClean="0">
                <a:solidFill>
                  <a:srgbClr val="595959"/>
                </a:solidFill>
                <a:effectLst/>
              </a:rPr>
              <a:t>今しない</a:t>
            </a:r>
            <a:r>
              <a:rPr lang="ja-JP" altLang="en-US" sz="1400" b="1" i="0" kern="1200" spc="0" baseline="0" dirty="0" smtClean="0">
                <a:solidFill>
                  <a:srgbClr val="595959"/>
                </a:solidFill>
                <a:effectLst/>
              </a:rPr>
              <a:t>理由</a:t>
            </a:r>
            <a:endParaRPr lang="ja-JP" altLang="en-US" sz="1400" dirty="0"/>
          </a:p>
        </c:rich>
      </c:tx>
      <c:overlay val="0"/>
    </c:title>
    <c:autoTitleDeleted val="0"/>
    <c:plotArea>
      <c:layout>
        <c:manualLayout>
          <c:layoutTarget val="inner"/>
          <c:xMode val="edge"/>
          <c:yMode val="edge"/>
          <c:x val="0.50737316336363869"/>
          <c:y val="9.302382273330978E-2"/>
          <c:w val="0.49262683663636136"/>
          <c:h val="0.88372610581530253"/>
        </c:manualLayout>
      </c:layout>
      <c:barChart>
        <c:barDir val="bar"/>
        <c:grouping val="clustered"/>
        <c:varyColors val="0"/>
        <c:ser>
          <c:idx val="0"/>
          <c:order val="0"/>
          <c:spPr>
            <a:solidFill>
              <a:srgbClr val="2044A2"/>
            </a:solidFill>
            <a:ln>
              <a:solidFill>
                <a:srgbClr val="2044A2"/>
              </a:solidFill>
            </a:ln>
          </c:spPr>
          <c:invertIfNegative val="0"/>
          <c:dLbls>
            <c:spPr>
              <a:noFill/>
              <a:ln>
                <a:noFill/>
              </a:ln>
              <a:effectLst/>
            </c:spPr>
            <c:txPr>
              <a:bodyPr rot="0" vert="horz"/>
              <a:lstStyle/>
              <a:p>
                <a:pPr algn="ctr">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'n%表'!$B$8:$B$14</c:f>
              <c:strCache>
                <c:ptCount val="7"/>
                <c:pt idx="0">
                  <c:v>自分・家族の感染リスクが高い</c:v>
                </c:pt>
                <c:pt idx="1">
                  <c:v>感染防止対策が十分ではない</c:v>
                </c:pt>
                <c:pt idx="2">
                  <c:v>会社・組織等から外出を自粛するよう指示が出ている</c:v>
                </c:pt>
                <c:pt idx="3">
                  <c:v>近所・近隣の目が気になる</c:v>
                </c:pt>
                <c:pt idx="4">
                  <c:v>収入等経済的な状況が不安定なため</c:v>
                </c:pt>
                <c:pt idx="5">
                  <c:v>その他</c:v>
                </c:pt>
                <c:pt idx="6">
                  <c:v>特に理由はない</c:v>
                </c:pt>
              </c:strCache>
            </c:strRef>
          </c:cat>
          <c:val>
            <c:numRef>
              <c:f>'n%表'!$D$8:$D$14</c:f>
              <c:numCache>
                <c:formatCode>0.0</c:formatCode>
                <c:ptCount val="7"/>
                <c:pt idx="0">
                  <c:v>62.607758620689999</c:v>
                </c:pt>
                <c:pt idx="1">
                  <c:v>41.594827586207003</c:v>
                </c:pt>
                <c:pt idx="2">
                  <c:v>15.301724137931</c:v>
                </c:pt>
                <c:pt idx="3">
                  <c:v>10.560344827586</c:v>
                </c:pt>
                <c:pt idx="4">
                  <c:v>19.396551724138</c:v>
                </c:pt>
                <c:pt idx="5">
                  <c:v>2.8017241379310001</c:v>
                </c:pt>
                <c:pt idx="6">
                  <c:v>10.991379310345</c:v>
                </c:pt>
              </c:numCache>
            </c:numRef>
          </c:val>
          <c:extLst>
            <c:ext xmlns:c16="http://schemas.microsoft.com/office/drawing/2014/chart" uri="{C3380CC4-5D6E-409C-BE32-E72D297353CC}">
              <c16:uniqueId val="{00000000-2450-4B0C-8E83-A5613CA10C27}"/>
            </c:ext>
          </c:extLst>
        </c:ser>
        <c:dLbls>
          <c:showLegendKey val="0"/>
          <c:showVal val="0"/>
          <c:showCatName val="0"/>
          <c:showSerName val="0"/>
          <c:showPercent val="0"/>
          <c:showBubbleSize val="0"/>
        </c:dLbls>
        <c:gapWidth val="40"/>
        <c:axId val="1413730361"/>
        <c:axId val="1668837760"/>
      </c:barChart>
      <c:catAx>
        <c:axId val="1413730361"/>
        <c:scaling>
          <c:orientation val="maxMin"/>
        </c:scaling>
        <c:delete val="0"/>
        <c:axPos val="l"/>
        <c:numFmt formatCode="General" sourceLinked="1"/>
        <c:majorTickMark val="in"/>
        <c:minorTickMark val="none"/>
        <c:tickLblPos val="nextTo"/>
        <c:spPr>
          <a:ln>
            <a:noFill/>
          </a:ln>
        </c:spPr>
        <c:txPr>
          <a:bodyPr rot="0" vert="horz"/>
          <a:lstStyle/>
          <a:p>
            <a:pPr>
              <a:defRPr/>
            </a:pPr>
            <a:endParaRPr lang="ja-JP"/>
          </a:p>
        </c:txPr>
        <c:crossAx val="1668837760"/>
        <c:crosses val="autoZero"/>
        <c:auto val="0"/>
        <c:lblAlgn val="ctr"/>
        <c:lblOffset val="100"/>
        <c:tickLblSkip val="1"/>
        <c:noMultiLvlLbl val="0"/>
      </c:catAx>
      <c:valAx>
        <c:axId val="1668837760"/>
        <c:scaling>
          <c:orientation val="minMax"/>
          <c:max val="100"/>
          <c:min val="0"/>
        </c:scaling>
        <c:delete val="1"/>
        <c:axPos val="t"/>
        <c:numFmt formatCode="0&quot;%&quot;" sourceLinked="0"/>
        <c:majorTickMark val="in"/>
        <c:minorTickMark val="none"/>
        <c:tickLblPos val="low"/>
        <c:crossAx val="1413730361"/>
        <c:crosses val="autoZero"/>
        <c:crossBetween val="between"/>
        <c:majorUnit val="20"/>
      </c:valAx>
      <c:spPr>
        <a:noFill/>
        <a:ln w="12700">
          <a:noFill/>
        </a:ln>
      </c:spPr>
    </c:plotArea>
    <c:plotVisOnly val="0"/>
    <c:dispBlanksAs val="gap"/>
    <c:showDLblsOverMax val="0"/>
  </c:chart>
  <c:spPr>
    <a:noFill/>
    <a:ln>
      <a:noFill/>
    </a:ln>
  </c:spPr>
  <c:txPr>
    <a:bodyPr rot="0" vert="horz"/>
    <a:lstStyle/>
    <a:p>
      <a:pPr>
        <a:defRPr lang="en-US" u="none" baseline="0">
          <a:latin typeface="+mj-ea"/>
          <a:ea typeface="+mj-ea"/>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1400" b="0" i="0" u="none" strike="noStrike" kern="1200" spc="0" baseline="0">
                <a:solidFill>
                  <a:prstClr val="black">
                    <a:lumMod val="65000"/>
                    <a:lumOff val="35000"/>
                  </a:prstClr>
                </a:solidFill>
                <a:latin typeface="+mn-lt"/>
                <a:ea typeface="+mn-ea"/>
                <a:cs typeface="+mn-cs"/>
              </a:defRPr>
            </a:pPr>
            <a:r>
              <a:rPr lang="ja-JP" sz="1400" b="1" i="0" u="none" strike="noStrike" kern="1200" spc="0" baseline="0" dirty="0">
                <a:solidFill>
                  <a:prstClr val="black">
                    <a:lumMod val="65000"/>
                    <a:lumOff val="35000"/>
                  </a:prstClr>
                </a:solidFill>
                <a:latin typeface="+mn-lt"/>
                <a:ea typeface="+mn-ea"/>
                <a:cs typeface="+mn-cs"/>
              </a:rPr>
              <a:t>緊急事態宣言後に行ったこと</a:t>
            </a:r>
            <a:r>
              <a:rPr lang="ja-JP" sz="1400" b="1" i="0" u="none" strike="noStrike" kern="1200" spc="0" baseline="0" dirty="0" smtClean="0">
                <a:solidFill>
                  <a:prstClr val="black">
                    <a:lumMod val="65000"/>
                    <a:lumOff val="35000"/>
                  </a:prstClr>
                </a:solidFill>
                <a:latin typeface="+mn-lt"/>
                <a:ea typeface="+mn-ea"/>
                <a:cs typeface="+mn-cs"/>
              </a:rPr>
              <a:t>と</a:t>
            </a:r>
            <a:r>
              <a:rPr lang="ja-JP" altLang="en-US" sz="1400" b="1" i="0" u="none" strike="noStrike" kern="1200" spc="0" baseline="0" dirty="0" smtClean="0">
                <a:solidFill>
                  <a:prstClr val="black">
                    <a:lumMod val="65000"/>
                    <a:lumOff val="35000"/>
                  </a:prstClr>
                </a:solidFill>
                <a:latin typeface="+mn-lt"/>
                <a:ea typeface="+mn-ea"/>
                <a:cs typeface="+mn-cs"/>
              </a:rPr>
              <a:t>、</a:t>
            </a:r>
            <a:r>
              <a:rPr lang="ja-JP" sz="1400" b="1" i="0" u="none" strike="noStrike" kern="1200" spc="0" baseline="0" dirty="0" smtClean="0">
                <a:solidFill>
                  <a:prstClr val="black">
                    <a:lumMod val="65000"/>
                    <a:lumOff val="35000"/>
                  </a:prstClr>
                </a:solidFill>
                <a:latin typeface="+mn-lt"/>
                <a:ea typeface="+mn-ea"/>
                <a:cs typeface="+mn-cs"/>
              </a:rPr>
              <a:t>収束後</a:t>
            </a:r>
            <a:r>
              <a:rPr lang="ja-JP" sz="1400" b="1" i="0" u="none" strike="noStrike" kern="1200" spc="0" baseline="0" dirty="0">
                <a:solidFill>
                  <a:prstClr val="black">
                    <a:lumMod val="65000"/>
                    <a:lumOff val="35000"/>
                  </a:prstClr>
                </a:solidFill>
                <a:latin typeface="+mn-lt"/>
                <a:ea typeface="+mn-ea"/>
                <a:cs typeface="+mn-cs"/>
              </a:rPr>
              <a:t>に行いたいこと</a:t>
            </a:r>
            <a:endParaRPr lang="en-US" sz="1400" b="1" i="0" u="none" strike="noStrike" kern="1200" spc="0" baseline="0" dirty="0">
              <a:solidFill>
                <a:prstClr val="black">
                  <a:lumMod val="65000"/>
                  <a:lumOff val="35000"/>
                </a:prstClr>
              </a:solidFill>
              <a:latin typeface="+mn-lt"/>
              <a:ea typeface="+mn-ea"/>
              <a:cs typeface="+mn-cs"/>
            </a:endParaRPr>
          </a:p>
        </c:rich>
      </c:tx>
      <c:overlay val="0"/>
    </c:title>
    <c:autoTitleDeleted val="0"/>
    <c:plotArea>
      <c:layout>
        <c:manualLayout>
          <c:layoutTarget val="inner"/>
          <c:xMode val="edge"/>
          <c:yMode val="edge"/>
          <c:x val="0.39943992018754404"/>
          <c:y val="9.1950163719740685E-2"/>
          <c:w val="0.55792974698125442"/>
          <c:h val="0.89999960395708478"/>
        </c:manualLayout>
      </c:layout>
      <c:barChart>
        <c:barDir val="bar"/>
        <c:grouping val="clustered"/>
        <c:varyColors val="0"/>
        <c:ser>
          <c:idx val="0"/>
          <c:order val="0"/>
          <c:tx>
            <c:v>緊急事態宣言後に行ったこと</c:v>
          </c:tx>
          <c:spPr>
            <a:solidFill>
              <a:schemeClr val="accent1">
                <a:lumMod val="20000"/>
                <a:lumOff val="80000"/>
              </a:schemeClr>
            </a:solidFill>
            <a:ln w="3175">
              <a:solidFill>
                <a:srgbClr val="2044A2"/>
              </a:solidFill>
            </a:ln>
          </c:spPr>
          <c:invertIfNegative val="0"/>
          <c:dLbls>
            <c:spPr>
              <a:noFill/>
              <a:ln>
                <a:noFill/>
              </a:ln>
              <a:effectLst/>
            </c:spPr>
            <c:txPr>
              <a:bodyPr rot="0" vert="horz"/>
              <a:lstStyle/>
              <a:p>
                <a:pPr algn="ctr">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'n%表'!$B$356:$B$365</c:f>
              <c:strCache>
                <c:ptCount val="10"/>
                <c:pt idx="0">
                  <c:v>国内旅行</c:v>
                </c:pt>
                <c:pt idx="1">
                  <c:v>外食</c:v>
                </c:pt>
                <c:pt idx="2">
                  <c:v>（店舗での）ショッピング</c:v>
                </c:pt>
                <c:pt idx="3">
                  <c:v>映画館での映画鑑賞</c:v>
                </c:pt>
                <c:pt idx="4">
                  <c:v>遊園地・テーマパーク・動物園へのお出かけ</c:v>
                </c:pt>
                <c:pt idx="5">
                  <c:v>海外旅行</c:v>
                </c:pt>
                <c:pt idx="6">
                  <c:v>（会場での）コンサートライブ</c:v>
                </c:pt>
                <c:pt idx="7">
                  <c:v>（会場での）スポーツ観戦</c:v>
                </c:pt>
                <c:pt idx="8">
                  <c:v>高額商品の購入（自動車、家電等）</c:v>
                </c:pt>
                <c:pt idx="9">
                  <c:v>この中にはない</c:v>
                </c:pt>
              </c:strCache>
            </c:strRef>
          </c:cat>
          <c:val>
            <c:numRef>
              <c:f>'n%表'!$D$356:$D$365</c:f>
              <c:numCache>
                <c:formatCode>0.0</c:formatCode>
                <c:ptCount val="10"/>
                <c:pt idx="0">
                  <c:v>7.4373484236054974</c:v>
                </c:pt>
                <c:pt idx="1">
                  <c:v>55.012126111560221</c:v>
                </c:pt>
                <c:pt idx="2">
                  <c:v>50.970088924818114</c:v>
                </c:pt>
                <c:pt idx="3">
                  <c:v>4.0824575586095389</c:v>
                </c:pt>
                <c:pt idx="4">
                  <c:v>5.0525464834276477</c:v>
                </c:pt>
                <c:pt idx="5">
                  <c:v>1.0105092966855296</c:v>
                </c:pt>
                <c:pt idx="6">
                  <c:v>0.97008892481810838</c:v>
                </c:pt>
                <c:pt idx="7">
                  <c:v>0.76798706548100237</c:v>
                </c:pt>
                <c:pt idx="8">
                  <c:v>4.9717057396928057</c:v>
                </c:pt>
                <c:pt idx="9">
                  <c:v>24.939369442198871</c:v>
                </c:pt>
              </c:numCache>
            </c:numRef>
          </c:val>
          <c:extLst>
            <c:ext xmlns:c16="http://schemas.microsoft.com/office/drawing/2014/chart" uri="{C3380CC4-5D6E-409C-BE32-E72D297353CC}">
              <c16:uniqueId val="{00000000-AA96-451A-8A0D-245DC6573A30}"/>
            </c:ext>
          </c:extLst>
        </c:ser>
        <c:ser>
          <c:idx val="1"/>
          <c:order val="1"/>
          <c:tx>
            <c:v>収束したら行いたいこと</c:v>
          </c:tx>
          <c:spPr>
            <a:pattFill prst="narVert">
              <a:fgClr>
                <a:srgbClr val="FF0000"/>
              </a:fgClr>
              <a:bgClr>
                <a:schemeClr val="bg1"/>
              </a:bgClr>
            </a:pattFill>
            <a:ln w="19050">
              <a:solidFill>
                <a:srgbClr val="FF0000"/>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'n%表'!$E$356:$E$365</c:f>
              <c:numCache>
                <c:formatCode>0.0</c:formatCode>
                <c:ptCount val="10"/>
                <c:pt idx="0">
                  <c:v>68.48</c:v>
                </c:pt>
                <c:pt idx="1">
                  <c:v>57.68</c:v>
                </c:pt>
                <c:pt idx="2">
                  <c:v>41.76</c:v>
                </c:pt>
                <c:pt idx="3">
                  <c:v>36.36</c:v>
                </c:pt>
                <c:pt idx="4">
                  <c:v>34.840000000000003</c:v>
                </c:pt>
                <c:pt idx="5">
                  <c:v>29</c:v>
                </c:pt>
                <c:pt idx="6">
                  <c:v>26.76</c:v>
                </c:pt>
                <c:pt idx="7">
                  <c:v>18.559999999999999</c:v>
                </c:pt>
                <c:pt idx="8">
                  <c:v>7.16</c:v>
                </c:pt>
                <c:pt idx="9">
                  <c:v>14.4</c:v>
                </c:pt>
              </c:numCache>
            </c:numRef>
          </c:val>
          <c:extLst>
            <c:ext xmlns:c16="http://schemas.microsoft.com/office/drawing/2014/chart" uri="{C3380CC4-5D6E-409C-BE32-E72D297353CC}">
              <c16:uniqueId val="{00000001-AA96-451A-8A0D-245DC6573A30}"/>
            </c:ext>
          </c:extLst>
        </c:ser>
        <c:dLbls>
          <c:showLegendKey val="0"/>
          <c:showVal val="0"/>
          <c:showCatName val="0"/>
          <c:showSerName val="0"/>
          <c:showPercent val="0"/>
          <c:showBubbleSize val="0"/>
        </c:dLbls>
        <c:gapWidth val="40"/>
        <c:axId val="818785904"/>
        <c:axId val="374646930"/>
      </c:barChart>
      <c:catAx>
        <c:axId val="818785904"/>
        <c:scaling>
          <c:orientation val="maxMin"/>
        </c:scaling>
        <c:delete val="0"/>
        <c:axPos val="l"/>
        <c:numFmt formatCode="General" sourceLinked="1"/>
        <c:majorTickMark val="in"/>
        <c:minorTickMark val="none"/>
        <c:tickLblPos val="nextTo"/>
        <c:spPr>
          <a:ln>
            <a:noFill/>
          </a:ln>
        </c:spPr>
        <c:txPr>
          <a:bodyPr rot="0" vert="horz"/>
          <a:lstStyle/>
          <a:p>
            <a:pPr>
              <a:defRPr/>
            </a:pPr>
            <a:endParaRPr lang="ja-JP"/>
          </a:p>
        </c:txPr>
        <c:crossAx val="374646930"/>
        <c:crosses val="autoZero"/>
        <c:auto val="0"/>
        <c:lblAlgn val="ctr"/>
        <c:lblOffset val="100"/>
        <c:tickLblSkip val="1"/>
        <c:noMultiLvlLbl val="0"/>
      </c:catAx>
      <c:valAx>
        <c:axId val="374646930"/>
        <c:scaling>
          <c:orientation val="minMax"/>
          <c:max val="100"/>
          <c:min val="0"/>
        </c:scaling>
        <c:delete val="1"/>
        <c:axPos val="t"/>
        <c:numFmt formatCode="0&quot;%&quot;" sourceLinked="0"/>
        <c:majorTickMark val="in"/>
        <c:minorTickMark val="none"/>
        <c:tickLblPos val="low"/>
        <c:crossAx val="818785904"/>
        <c:crosses val="autoZero"/>
        <c:crossBetween val="between"/>
        <c:majorUnit val="20"/>
      </c:valAx>
      <c:spPr>
        <a:noFill/>
        <a:ln w="12700">
          <a:noFill/>
        </a:ln>
      </c:spPr>
    </c:plotArea>
    <c:legend>
      <c:legendPos val="b"/>
      <c:layout>
        <c:manualLayout>
          <c:xMode val="edge"/>
          <c:yMode val="edge"/>
          <c:x val="0.62808148426647481"/>
          <c:y val="0.57773664534280922"/>
          <c:w val="0.30658197892979144"/>
          <c:h val="0.18186446802927123"/>
        </c:manualLayout>
      </c:layout>
      <c:overlay val="0"/>
      <c:spPr>
        <a:ln w="3175">
          <a:solidFill>
            <a:schemeClr val="tx1"/>
          </a:solidFill>
        </a:ln>
      </c:spPr>
    </c:legend>
    <c:plotVisOnly val="0"/>
    <c:dispBlanksAs val="gap"/>
    <c:showDLblsOverMax val="0"/>
  </c:chart>
  <c:spPr>
    <a:noFill/>
    <a:ln>
      <a:noFill/>
    </a:ln>
  </c:spPr>
  <c:txPr>
    <a:bodyPr rot="0" vert="horz"/>
    <a:lstStyle/>
    <a:p>
      <a:pPr>
        <a:defRPr lang="en-US" u="none" baseline="0">
          <a:latin typeface="Meiryo UI" panose="020B0604030504040204" pitchFamily="50" charset="-128"/>
          <a:ea typeface="Meiryo UI" panose="020B0604030504040204" pitchFamily="50" charset="-128"/>
        </a:defRPr>
      </a:pPr>
      <a:endParaRPr lang="ja-JP"/>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完全失業者数（千人）</c:v>
                </c:pt>
              </c:strCache>
            </c:strRef>
          </c:tx>
          <c:spPr>
            <a:solidFill>
              <a:schemeClr val="accent1"/>
            </a:solidFill>
            <a:ln>
              <a:noFill/>
            </a:ln>
            <a:effectLst/>
          </c:spPr>
          <c:invertIfNegative val="0"/>
          <c:dLbls>
            <c:dLbl>
              <c:idx val="3"/>
              <c:layout>
                <c:manualLayout>
                  <c:x val="1.7240349476816481E-2"/>
                  <c:y val="2.0602678162760218E-2"/>
                </c:manualLayout>
              </c:layout>
              <c:tx>
                <c:rich>
                  <a:bodyPr/>
                  <a:lstStyle/>
                  <a:p>
                    <a:r>
                      <a:rPr lang="ja-JP" altLang="en-US" dirty="0" smtClean="0"/>
                      <a:t>約</a:t>
                    </a:r>
                    <a:r>
                      <a:rPr lang="en-US" altLang="ja-JP" dirty="0" smtClean="0"/>
                      <a:t>35</a:t>
                    </a:r>
                    <a:r>
                      <a:rPr lang="ja-JP" altLang="en-US" dirty="0" smtClean="0"/>
                      <a:t>万人</a:t>
                    </a:r>
                    <a:endParaRPr lang="ja-JP" alt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55-452F-866F-1BD8E650299F}"/>
                </c:ext>
              </c:extLst>
            </c:dLbl>
            <c:dLbl>
              <c:idx val="11"/>
              <c:layout>
                <c:manualLayout>
                  <c:x val="-1.4366957897347069E-3"/>
                  <c:y val="8.8297192126115011E-3"/>
                </c:manualLayout>
              </c:layout>
              <c:tx>
                <c:rich>
                  <a:bodyPr/>
                  <a:lstStyle/>
                  <a:p>
                    <a:r>
                      <a:rPr lang="ja-JP" altLang="en-US" dirty="0" smtClean="0"/>
                      <a:t>約</a:t>
                    </a:r>
                    <a:r>
                      <a:rPr lang="en-US" altLang="ja-JP" dirty="0" smtClean="0"/>
                      <a:t>30</a:t>
                    </a:r>
                    <a:r>
                      <a:rPr lang="ja-JP" altLang="en-US" dirty="0" smtClean="0"/>
                      <a:t>万人</a:t>
                    </a:r>
                    <a:endParaRPr lang="ja-JP" alt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55-452F-866F-1BD8E650299F}"/>
                </c:ext>
              </c:extLst>
            </c:dLbl>
            <c:dLbl>
              <c:idx val="29"/>
              <c:layout>
                <c:manualLayout>
                  <c:x val="-1.0535647416023191E-16"/>
                  <c:y val="1.1145530126828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A5-49D2-B6E8-0F8BBB014BCF}"/>
                </c:ext>
              </c:extLst>
            </c:dLbl>
            <c:dLbl>
              <c:idx val="39"/>
              <c:layout>
                <c:manualLayout>
                  <c:x val="-1.0535647416023191E-16"/>
                  <c:y val="8.3591475951215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EA5-49D2-B6E8-0F8BBB014BC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Sheet1!$B$2:$B$22</c:f>
              <c:numCache>
                <c:formatCode>General</c:formatCode>
                <c:ptCount val="21"/>
                <c:pt idx="0">
                  <c:v>289</c:v>
                </c:pt>
                <c:pt idx="1">
                  <c:v>307</c:v>
                </c:pt>
                <c:pt idx="2">
                  <c:v>325</c:v>
                </c:pt>
                <c:pt idx="3">
                  <c:v>351</c:v>
                </c:pt>
                <c:pt idx="4">
                  <c:v>342</c:v>
                </c:pt>
                <c:pt idx="5">
                  <c:v>286</c:v>
                </c:pt>
                <c:pt idx="6">
                  <c:v>267</c:v>
                </c:pt>
                <c:pt idx="7">
                  <c:v>254</c:v>
                </c:pt>
                <c:pt idx="8">
                  <c:v>233</c:v>
                </c:pt>
                <c:pt idx="9">
                  <c:v>231</c:v>
                </c:pt>
                <c:pt idx="10">
                  <c:v>287</c:v>
                </c:pt>
                <c:pt idx="11">
                  <c:v>301</c:v>
                </c:pt>
                <c:pt idx="12">
                  <c:v>221</c:v>
                </c:pt>
                <c:pt idx="13">
                  <c:v>238</c:v>
                </c:pt>
                <c:pt idx="14">
                  <c:v>211</c:v>
                </c:pt>
                <c:pt idx="15">
                  <c:v>201</c:v>
                </c:pt>
                <c:pt idx="16">
                  <c:v>185</c:v>
                </c:pt>
                <c:pt idx="17">
                  <c:v>178</c:v>
                </c:pt>
                <c:pt idx="18">
                  <c:v>151</c:v>
                </c:pt>
                <c:pt idx="19">
                  <c:v>147</c:v>
                </c:pt>
                <c:pt idx="20">
                  <c:v>138</c:v>
                </c:pt>
              </c:numCache>
            </c:numRef>
          </c:val>
          <c:extLst>
            <c:ext xmlns:c16="http://schemas.microsoft.com/office/drawing/2014/chart" uri="{C3380CC4-5D6E-409C-BE32-E72D297353CC}">
              <c16:uniqueId val="{00000000-61DB-4039-BE6C-52A128821691}"/>
            </c:ext>
          </c:extLst>
        </c:ser>
        <c:dLbls>
          <c:showLegendKey val="0"/>
          <c:showVal val="0"/>
          <c:showCatName val="0"/>
          <c:showSerName val="0"/>
          <c:showPercent val="0"/>
          <c:showBubbleSize val="0"/>
        </c:dLbls>
        <c:gapWidth val="150"/>
        <c:overlap val="-30"/>
        <c:axId val="154291983"/>
        <c:axId val="154290319"/>
      </c:barChart>
      <c:lineChart>
        <c:grouping val="standard"/>
        <c:varyColors val="0"/>
        <c:ser>
          <c:idx val="1"/>
          <c:order val="1"/>
          <c:tx>
            <c:strRef>
              <c:f>Sheet1!$C$1</c:f>
              <c:strCache>
                <c:ptCount val="1"/>
                <c:pt idx="0">
                  <c:v>完全失業率（％）</c:v>
                </c:pt>
              </c:strCache>
            </c:strRef>
          </c:tx>
          <c:spPr>
            <a:ln w="28575" cap="rnd">
              <a:solidFill>
                <a:srgbClr val="FF0000"/>
              </a:solidFill>
              <a:round/>
            </a:ln>
            <a:effectLst/>
          </c:spPr>
          <c:marker>
            <c:symbol val="diamond"/>
            <c:size val="6"/>
            <c:spPr>
              <a:solidFill>
                <a:srgbClr val="FF0000"/>
              </a:solidFill>
              <a:ln w="9525">
                <a:solidFill>
                  <a:srgbClr val="FF0000"/>
                </a:solidFill>
              </a:ln>
              <a:effectLst/>
            </c:spPr>
          </c:marker>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Sheet1!$C$2:$C$22</c:f>
              <c:numCache>
                <c:formatCode>General</c:formatCode>
                <c:ptCount val="21"/>
                <c:pt idx="0">
                  <c:v>6.2</c:v>
                </c:pt>
                <c:pt idx="1">
                  <c:v>6.7</c:v>
                </c:pt>
                <c:pt idx="2">
                  <c:v>7.2</c:v>
                </c:pt>
                <c:pt idx="3">
                  <c:v>7.7</c:v>
                </c:pt>
                <c:pt idx="4">
                  <c:v>7.6</c:v>
                </c:pt>
                <c:pt idx="5">
                  <c:v>6.4</c:v>
                </c:pt>
                <c:pt idx="6">
                  <c:v>6</c:v>
                </c:pt>
                <c:pt idx="7">
                  <c:v>5.7</c:v>
                </c:pt>
                <c:pt idx="8">
                  <c:v>5.3</c:v>
                </c:pt>
                <c:pt idx="9">
                  <c:v>5.3</c:v>
                </c:pt>
                <c:pt idx="10">
                  <c:v>6.6</c:v>
                </c:pt>
                <c:pt idx="11">
                  <c:v>6.9</c:v>
                </c:pt>
                <c:pt idx="12">
                  <c:v>5.0999999999999996</c:v>
                </c:pt>
                <c:pt idx="13">
                  <c:v>5.4</c:v>
                </c:pt>
                <c:pt idx="14">
                  <c:v>4.8</c:v>
                </c:pt>
                <c:pt idx="15">
                  <c:v>4.5999999999999996</c:v>
                </c:pt>
                <c:pt idx="16">
                  <c:v>4.2</c:v>
                </c:pt>
                <c:pt idx="17">
                  <c:v>4</c:v>
                </c:pt>
                <c:pt idx="18">
                  <c:v>3.4</c:v>
                </c:pt>
                <c:pt idx="19">
                  <c:v>3.2</c:v>
                </c:pt>
                <c:pt idx="20">
                  <c:v>2.9</c:v>
                </c:pt>
              </c:numCache>
            </c:numRef>
          </c:val>
          <c:smooth val="0"/>
          <c:extLst>
            <c:ext xmlns:c16="http://schemas.microsoft.com/office/drawing/2014/chart" uri="{C3380CC4-5D6E-409C-BE32-E72D297353CC}">
              <c16:uniqueId val="{00000001-61DB-4039-BE6C-52A128821691}"/>
            </c:ext>
          </c:extLst>
        </c:ser>
        <c:ser>
          <c:idx val="2"/>
          <c:order val="2"/>
          <c:tx>
            <c:strRef>
              <c:f>Sheet1!$D$1</c:f>
              <c:strCache>
                <c:ptCount val="1"/>
                <c:pt idx="0">
                  <c:v>実質経済成長率（％）</c:v>
                </c:pt>
              </c:strCache>
            </c:strRef>
          </c:tx>
          <c:spPr>
            <a:ln w="19050" cap="rnd">
              <a:solidFill>
                <a:schemeClr val="tx2"/>
              </a:solidFill>
              <a:prstDash val="sysDash"/>
              <a:round/>
            </a:ln>
            <a:effectLst/>
          </c:spPr>
          <c:marker>
            <c:symbol val="circle"/>
            <c:size val="5"/>
            <c:spPr>
              <a:solidFill>
                <a:schemeClr val="tx2"/>
              </a:solidFill>
              <a:ln w="6350">
                <a:solidFill>
                  <a:schemeClr val="tx2"/>
                </a:solidFill>
                <a:prstDash val="solid"/>
              </a:ln>
              <a:effectLst/>
            </c:spPr>
          </c:marker>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Sheet1!$D$2:$D$22</c:f>
              <c:numCache>
                <c:formatCode>General</c:formatCode>
                <c:ptCount val="21"/>
                <c:pt idx="8">
                  <c:v>0.2</c:v>
                </c:pt>
                <c:pt idx="9">
                  <c:v>-3.4</c:v>
                </c:pt>
                <c:pt idx="10">
                  <c:v>-3.4</c:v>
                </c:pt>
                <c:pt idx="11">
                  <c:v>2</c:v>
                </c:pt>
                <c:pt idx="12">
                  <c:v>2.4</c:v>
                </c:pt>
                <c:pt idx="13">
                  <c:v>-0.7</c:v>
                </c:pt>
                <c:pt idx="14">
                  <c:v>0.6</c:v>
                </c:pt>
                <c:pt idx="15">
                  <c:v>-0.5</c:v>
                </c:pt>
                <c:pt idx="16">
                  <c:v>1.4</c:v>
                </c:pt>
                <c:pt idx="17">
                  <c:v>0</c:v>
                </c:pt>
                <c:pt idx="18">
                  <c:v>2.9</c:v>
                </c:pt>
              </c:numCache>
            </c:numRef>
          </c:val>
          <c:smooth val="0"/>
          <c:extLst>
            <c:ext xmlns:c16="http://schemas.microsoft.com/office/drawing/2014/chart" uri="{C3380CC4-5D6E-409C-BE32-E72D297353CC}">
              <c16:uniqueId val="{00000003-61DB-4039-BE6C-52A128821691}"/>
            </c:ext>
          </c:extLst>
        </c:ser>
        <c:dLbls>
          <c:showLegendKey val="0"/>
          <c:showVal val="0"/>
          <c:showCatName val="0"/>
          <c:showSerName val="0"/>
          <c:showPercent val="0"/>
          <c:showBubbleSize val="0"/>
        </c:dLbls>
        <c:marker val="1"/>
        <c:smooth val="0"/>
        <c:axId val="154285743"/>
        <c:axId val="154293647"/>
      </c:lineChart>
      <c:catAx>
        <c:axId val="15429198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90319"/>
        <c:crosses val="autoZero"/>
        <c:auto val="1"/>
        <c:lblAlgn val="ctr"/>
        <c:lblOffset val="100"/>
        <c:noMultiLvlLbl val="0"/>
      </c:catAx>
      <c:valAx>
        <c:axId val="154290319"/>
        <c:scaling>
          <c:orientation val="minMax"/>
          <c:max val="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91983"/>
        <c:crosses val="autoZero"/>
        <c:crossBetween val="between"/>
      </c:valAx>
      <c:valAx>
        <c:axId val="154293647"/>
        <c:scaling>
          <c:orientation val="minMax"/>
          <c:max val="8.5"/>
          <c:min val="-4"/>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85743"/>
        <c:crosses val="max"/>
        <c:crossBetween val="between"/>
        <c:majorUnit val="1"/>
      </c:valAx>
      <c:catAx>
        <c:axId val="154285743"/>
        <c:scaling>
          <c:orientation val="minMax"/>
        </c:scaling>
        <c:delete val="1"/>
        <c:axPos val="b"/>
        <c:numFmt formatCode="General" sourceLinked="1"/>
        <c:majorTickMark val="out"/>
        <c:minorTickMark val="none"/>
        <c:tickLblPos val="nextTo"/>
        <c:crossAx val="15429364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968205678835601E-2"/>
          <c:y val="7.8613635921448585E-2"/>
          <c:w val="0.89260562202952987"/>
          <c:h val="0.67947246776745862"/>
        </c:manualLayout>
      </c:layout>
      <c:lineChart>
        <c:grouping val="standard"/>
        <c:varyColors val="0"/>
        <c:ser>
          <c:idx val="0"/>
          <c:order val="0"/>
          <c:tx>
            <c:strRef>
              <c:f>グラフ２!$B$7:$R$7</c:f>
              <c:strCache>
                <c:ptCount val="17"/>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strCache>
            </c:strRef>
          </c:tx>
          <c:spPr>
            <a:ln w="31750" cap="rnd">
              <a:solidFill>
                <a:schemeClr val="accent1"/>
              </a:solidFill>
              <a:round/>
            </a:ln>
            <a:effectLst/>
          </c:spPr>
          <c:marker>
            <c:symbol val="circle"/>
            <c:size val="7"/>
            <c:spPr>
              <a:solidFill>
                <a:schemeClr val="accent1"/>
              </a:solidFill>
              <a:ln w="9525">
                <a:solidFill>
                  <a:schemeClr val="accent1"/>
                </a:solidFill>
              </a:ln>
              <a:effectLst/>
            </c:spPr>
          </c:marker>
          <c:cat>
            <c:multiLvlStrRef>
              <c:f>グラフ２!$B$6:$R$7</c:f>
              <c:multiLvlStrCache>
                <c:ptCount val="17"/>
                <c:lvl>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lvl>
                <c:lvl>
                  <c:pt idx="0">
                    <c:v>平成20年</c:v>
                  </c:pt>
                  <c:pt idx="6">
                    <c:v>平成21年</c:v>
                  </c:pt>
                  <c:pt idx="16">
                    <c:v>平成
22年</c:v>
                  </c:pt>
                </c:lvl>
              </c:multiLvlStrCache>
            </c:multiLvlStrRef>
          </c:cat>
          <c:val>
            <c:numRef>
              <c:f>グラフ２!$B$8:$R$8</c:f>
              <c:numCache>
                <c:formatCode>General</c:formatCode>
                <c:ptCount val="17"/>
                <c:pt idx="0">
                  <c:v>3.9</c:v>
                </c:pt>
                <c:pt idx="1">
                  <c:v>4.0999999999999996</c:v>
                </c:pt>
                <c:pt idx="2" formatCode="0.0">
                  <c:v>4</c:v>
                </c:pt>
                <c:pt idx="3">
                  <c:v>3.8</c:v>
                </c:pt>
                <c:pt idx="4" formatCode="0.0">
                  <c:v>4</c:v>
                </c:pt>
                <c:pt idx="5">
                  <c:v>4.4000000000000004</c:v>
                </c:pt>
                <c:pt idx="6">
                  <c:v>4.3</c:v>
                </c:pt>
                <c:pt idx="7">
                  <c:v>4.5999999999999996</c:v>
                </c:pt>
                <c:pt idx="8">
                  <c:v>4.8</c:v>
                </c:pt>
                <c:pt idx="9" formatCode="0.0">
                  <c:v>5</c:v>
                </c:pt>
                <c:pt idx="10">
                  <c:v>5.0999999999999996</c:v>
                </c:pt>
                <c:pt idx="11">
                  <c:v>5.2</c:v>
                </c:pt>
                <c:pt idx="12">
                  <c:v>5.5</c:v>
                </c:pt>
                <c:pt idx="13">
                  <c:v>5.4</c:v>
                </c:pt>
                <c:pt idx="14">
                  <c:v>5.4</c:v>
                </c:pt>
                <c:pt idx="15" formatCode="0.0">
                  <c:v>5</c:v>
                </c:pt>
                <c:pt idx="16">
                  <c:v>5.0999999999999996</c:v>
                </c:pt>
              </c:numCache>
            </c:numRef>
          </c:val>
          <c:smooth val="0"/>
          <c:extLst>
            <c:ext xmlns:c16="http://schemas.microsoft.com/office/drawing/2014/chart" uri="{C3380CC4-5D6E-409C-BE32-E72D297353CC}">
              <c16:uniqueId val="{00000000-72ED-483B-99BF-A8B3FAD4B95C}"/>
            </c:ext>
          </c:extLst>
        </c:ser>
        <c:ser>
          <c:idx val="4"/>
          <c:order val="1"/>
          <c:tx>
            <c:strRef>
              <c:f>グラフ２!$B$13:$R$13</c:f>
              <c:strCache>
                <c:ptCount val="17"/>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strCache>
            </c:strRef>
          </c:tx>
          <c:spPr>
            <a:ln w="28575" cap="rnd">
              <a:solidFill>
                <a:schemeClr val="tx1"/>
              </a:solidFill>
              <a:round/>
            </a:ln>
            <a:effectLst/>
          </c:spPr>
          <c:marker>
            <c:symbol val="circle"/>
            <c:size val="7"/>
            <c:spPr>
              <a:solidFill>
                <a:schemeClr val="tx1"/>
              </a:solidFill>
              <a:ln w="9525">
                <a:solidFill>
                  <a:schemeClr val="tx1"/>
                </a:solidFill>
              </a:ln>
              <a:effectLst/>
            </c:spPr>
          </c:marker>
          <c:cat>
            <c:multiLvlStrRef>
              <c:f>グラフ２!$B$6:$R$7</c:f>
              <c:multiLvlStrCache>
                <c:ptCount val="17"/>
                <c:lvl>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lvl>
                <c:lvl>
                  <c:pt idx="0">
                    <c:v>平成20年</c:v>
                  </c:pt>
                  <c:pt idx="6">
                    <c:v>平成21年</c:v>
                  </c:pt>
                  <c:pt idx="16">
                    <c:v>平成
22年</c:v>
                  </c:pt>
                </c:lvl>
              </c:multiLvlStrCache>
            </c:multiLvlStrRef>
          </c:cat>
          <c:val>
            <c:numRef>
              <c:f>グラフ２!$B$14:$R$14</c:f>
              <c:numCache>
                <c:formatCode>General</c:formatCode>
                <c:ptCount val="17"/>
                <c:pt idx="0">
                  <c:v>5.6</c:v>
                </c:pt>
                <c:pt idx="1">
                  <c:v>5.6</c:v>
                </c:pt>
                <c:pt idx="2">
                  <c:v>5.6</c:v>
                </c:pt>
                <c:pt idx="3">
                  <c:v>5.5</c:v>
                </c:pt>
                <c:pt idx="4">
                  <c:v>5.5</c:v>
                </c:pt>
                <c:pt idx="5">
                  <c:v>5.5</c:v>
                </c:pt>
                <c:pt idx="6">
                  <c:v>5.3</c:v>
                </c:pt>
                <c:pt idx="7">
                  <c:v>5.3</c:v>
                </c:pt>
                <c:pt idx="8">
                  <c:v>5.3</c:v>
                </c:pt>
                <c:pt idx="9">
                  <c:v>6.2</c:v>
                </c:pt>
                <c:pt idx="10">
                  <c:v>6.2</c:v>
                </c:pt>
                <c:pt idx="11">
                  <c:v>6.2</c:v>
                </c:pt>
                <c:pt idx="12">
                  <c:v>7.6</c:v>
                </c:pt>
                <c:pt idx="13">
                  <c:v>7.6</c:v>
                </c:pt>
                <c:pt idx="14">
                  <c:v>7.6</c:v>
                </c:pt>
                <c:pt idx="15">
                  <c:v>7.1</c:v>
                </c:pt>
                <c:pt idx="16">
                  <c:v>6.9</c:v>
                </c:pt>
              </c:numCache>
            </c:numRef>
          </c:val>
          <c:smooth val="0"/>
          <c:extLst>
            <c:ext xmlns:c16="http://schemas.microsoft.com/office/drawing/2014/chart" uri="{C3380CC4-5D6E-409C-BE32-E72D297353CC}">
              <c16:uniqueId val="{00000001-72ED-483B-99BF-A8B3FAD4B95C}"/>
            </c:ext>
          </c:extLst>
        </c:ser>
        <c:dLbls>
          <c:showLegendKey val="0"/>
          <c:showVal val="0"/>
          <c:showCatName val="0"/>
          <c:showSerName val="0"/>
          <c:showPercent val="0"/>
          <c:showBubbleSize val="0"/>
        </c:dLbls>
        <c:marker val="1"/>
        <c:smooth val="0"/>
        <c:axId val="1260600032"/>
        <c:axId val="1260601696"/>
      </c:lineChart>
      <c:catAx>
        <c:axId val="1260600032"/>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j-ea"/>
                <a:ea typeface="+mj-ea"/>
                <a:cs typeface="+mn-cs"/>
              </a:defRPr>
            </a:pPr>
            <a:endParaRPr lang="ja-JP"/>
          </a:p>
        </c:txPr>
        <c:crossAx val="1260601696"/>
        <c:crosses val="autoZero"/>
        <c:auto val="1"/>
        <c:lblAlgn val="ctr"/>
        <c:lblOffset val="100"/>
        <c:noMultiLvlLbl val="0"/>
      </c:catAx>
      <c:valAx>
        <c:axId val="1260601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j-ea"/>
                <a:ea typeface="+mj-ea"/>
                <a:cs typeface="+mn-cs"/>
              </a:defRPr>
            </a:pPr>
            <a:endParaRPr lang="ja-JP"/>
          </a:p>
        </c:txPr>
        <c:crossAx val="12606000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rot="0" vert="eaVert"/>
    <a:lstStyle/>
    <a:p>
      <a:pPr>
        <a:defRPr sz="8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55555555555555E-2"/>
          <c:y val="0.10764416011665451"/>
          <c:w val="0.9155301837270341"/>
          <c:h val="0.80353009703544365"/>
        </c:manualLayout>
      </c:layout>
      <c:lineChart>
        <c:grouping val="standard"/>
        <c:varyColors val="0"/>
        <c:ser>
          <c:idx val="0"/>
          <c:order val="0"/>
          <c:tx>
            <c:strRef>
              <c:f>グラフ!$B$4</c:f>
              <c:strCache>
                <c:ptCount val="1"/>
                <c:pt idx="0">
                  <c:v>全国</c:v>
                </c:pt>
              </c:strCache>
            </c:strRef>
          </c:tx>
          <c:spPr>
            <a:ln w="28575" cap="rnd">
              <a:solidFill>
                <a:schemeClr val="accent1"/>
              </a:solidFill>
              <a:round/>
            </a:ln>
            <a:effectLst/>
          </c:spPr>
          <c:marker>
            <c:symbol val="circle"/>
            <c:size val="5"/>
            <c:spPr>
              <a:solidFill>
                <a:srgbClr val="00B0F0"/>
              </a:solidFill>
              <a:ln w="9525">
                <a:solidFill>
                  <a:srgbClr val="00B0F0"/>
                </a:solidFill>
              </a:ln>
              <a:effectLst/>
            </c:spPr>
          </c:marker>
          <c:cat>
            <c:strRef>
              <c:f>グラフ!$C$3:$O$3</c:f>
              <c:strCache>
                <c:ptCount val="13"/>
                <c:pt idx="0">
                  <c:v>R1.12</c:v>
                </c:pt>
                <c:pt idx="1">
                  <c:v>R2.1</c:v>
                </c:pt>
                <c:pt idx="2">
                  <c:v>R2.2</c:v>
                </c:pt>
                <c:pt idx="3">
                  <c:v>R2.3</c:v>
                </c:pt>
                <c:pt idx="4">
                  <c:v>R2.4</c:v>
                </c:pt>
                <c:pt idx="5">
                  <c:v>R2.5</c:v>
                </c:pt>
                <c:pt idx="6">
                  <c:v>R2.6</c:v>
                </c:pt>
                <c:pt idx="7">
                  <c:v>R2.7</c:v>
                </c:pt>
                <c:pt idx="8">
                  <c:v>R2.8</c:v>
                </c:pt>
                <c:pt idx="9">
                  <c:v>R2.9</c:v>
                </c:pt>
                <c:pt idx="10">
                  <c:v>R2.10</c:v>
                </c:pt>
                <c:pt idx="11">
                  <c:v>R2.11</c:v>
                </c:pt>
                <c:pt idx="12">
                  <c:v>R2.12</c:v>
                </c:pt>
              </c:strCache>
            </c:strRef>
          </c:cat>
          <c:val>
            <c:numRef>
              <c:f>グラフ!$C$4:$O$4</c:f>
              <c:numCache>
                <c:formatCode>General</c:formatCode>
                <c:ptCount val="13"/>
                <c:pt idx="0">
                  <c:v>2.2000000000000002</c:v>
                </c:pt>
                <c:pt idx="1">
                  <c:v>2.4</c:v>
                </c:pt>
                <c:pt idx="2">
                  <c:v>2.4</c:v>
                </c:pt>
                <c:pt idx="3">
                  <c:v>2.5</c:v>
                </c:pt>
                <c:pt idx="4">
                  <c:v>2.6</c:v>
                </c:pt>
                <c:pt idx="5">
                  <c:v>2.9</c:v>
                </c:pt>
              </c:numCache>
            </c:numRef>
          </c:val>
          <c:smooth val="0"/>
          <c:extLst>
            <c:ext xmlns:c16="http://schemas.microsoft.com/office/drawing/2014/chart" uri="{C3380CC4-5D6E-409C-BE32-E72D297353CC}">
              <c16:uniqueId val="{00000000-0E73-4450-86D2-C5F4DE9E1423}"/>
            </c:ext>
          </c:extLst>
        </c:ser>
        <c:ser>
          <c:idx val="1"/>
          <c:order val="1"/>
          <c:tx>
            <c:strRef>
              <c:f>グラフ!$B$5</c:f>
              <c:strCache>
                <c:ptCount val="1"/>
                <c:pt idx="0">
                  <c:v>大阪府</c:v>
                </c:pt>
              </c:strCache>
            </c:strRef>
          </c:tx>
          <c:spPr>
            <a:ln w="28575" cap="rnd">
              <a:solidFill>
                <a:schemeClr val="tx1"/>
              </a:solidFill>
              <a:round/>
            </a:ln>
            <a:effectLst/>
          </c:spPr>
          <c:marker>
            <c:symbol val="circle"/>
            <c:size val="5"/>
            <c:spPr>
              <a:solidFill>
                <a:schemeClr val="tx1"/>
              </a:solidFill>
              <a:ln w="9525">
                <a:solidFill>
                  <a:schemeClr val="tx1"/>
                </a:solidFill>
              </a:ln>
              <a:effectLst/>
            </c:spPr>
          </c:marker>
          <c:cat>
            <c:strRef>
              <c:f>グラフ!$C$3:$O$3</c:f>
              <c:strCache>
                <c:ptCount val="13"/>
                <c:pt idx="0">
                  <c:v>R1.12</c:v>
                </c:pt>
                <c:pt idx="1">
                  <c:v>R2.1</c:v>
                </c:pt>
                <c:pt idx="2">
                  <c:v>R2.2</c:v>
                </c:pt>
                <c:pt idx="3">
                  <c:v>R2.3</c:v>
                </c:pt>
                <c:pt idx="4">
                  <c:v>R2.4</c:v>
                </c:pt>
                <c:pt idx="5">
                  <c:v>R2.5</c:v>
                </c:pt>
                <c:pt idx="6">
                  <c:v>R2.6</c:v>
                </c:pt>
                <c:pt idx="7">
                  <c:v>R2.7</c:v>
                </c:pt>
                <c:pt idx="8">
                  <c:v>R2.8</c:v>
                </c:pt>
                <c:pt idx="9">
                  <c:v>R2.9</c:v>
                </c:pt>
                <c:pt idx="10">
                  <c:v>R2.10</c:v>
                </c:pt>
                <c:pt idx="11">
                  <c:v>R2.11</c:v>
                </c:pt>
                <c:pt idx="12">
                  <c:v>R2.12</c:v>
                </c:pt>
              </c:strCache>
            </c:strRef>
          </c:cat>
          <c:val>
            <c:numRef>
              <c:f>グラフ!$C$5:$O$5</c:f>
              <c:numCache>
                <c:formatCode>General</c:formatCode>
                <c:ptCount val="13"/>
                <c:pt idx="0">
                  <c:v>2.8</c:v>
                </c:pt>
                <c:pt idx="1">
                  <c:v>2.9</c:v>
                </c:pt>
                <c:pt idx="2">
                  <c:v>2.9</c:v>
                </c:pt>
                <c:pt idx="3">
                  <c:v>2.9</c:v>
                </c:pt>
              </c:numCache>
            </c:numRef>
          </c:val>
          <c:smooth val="0"/>
          <c:extLst>
            <c:ext xmlns:c16="http://schemas.microsoft.com/office/drawing/2014/chart" uri="{C3380CC4-5D6E-409C-BE32-E72D297353CC}">
              <c16:uniqueId val="{00000001-0E73-4450-86D2-C5F4DE9E1423}"/>
            </c:ext>
          </c:extLst>
        </c:ser>
        <c:dLbls>
          <c:showLegendKey val="0"/>
          <c:showVal val="0"/>
          <c:showCatName val="0"/>
          <c:showSerName val="0"/>
          <c:showPercent val="0"/>
          <c:showBubbleSize val="0"/>
        </c:dLbls>
        <c:marker val="1"/>
        <c:smooth val="0"/>
        <c:axId val="627448640"/>
        <c:axId val="627449472"/>
      </c:lineChart>
      <c:catAx>
        <c:axId val="627448640"/>
        <c:scaling>
          <c:orientation val="minMax"/>
        </c:scaling>
        <c:delete val="0"/>
        <c:axPos val="b"/>
        <c:title>
          <c:tx>
            <c:rich>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r>
                  <a:rPr lang="ja-JP" sz="900"/>
                  <a:t>（％）</a:t>
                </a:r>
              </a:p>
            </c:rich>
          </c:tx>
          <c:layout>
            <c:manualLayout>
              <c:xMode val="edge"/>
              <c:yMode val="edge"/>
              <c:x val="0.90833333333333344"/>
              <c:y val="3.789662265540604E-2"/>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ja-JP"/>
          </a:p>
        </c:txPr>
        <c:crossAx val="627449472"/>
        <c:crosses val="autoZero"/>
        <c:auto val="1"/>
        <c:lblAlgn val="ctr"/>
        <c:lblOffset val="100"/>
        <c:noMultiLvlLbl val="0"/>
      </c:catAx>
      <c:valAx>
        <c:axId val="627449472"/>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ja-JP"/>
          </a:p>
        </c:txPr>
        <c:crossAx val="627448640"/>
        <c:crosses val="autoZero"/>
        <c:crossBetween val="between"/>
      </c:valAx>
      <c:spPr>
        <a:noFill/>
        <a:ln>
          <a:noFill/>
        </a:ln>
        <a:effectLst/>
      </c:spPr>
    </c:plotArea>
    <c:plotVisOnly val="1"/>
    <c:dispBlanksAs val="gap"/>
    <c:showDLblsOverMax val="0"/>
  </c:chart>
  <c:spPr>
    <a:noFill/>
    <a:ln>
      <a:noFill/>
    </a:ln>
    <a:effectLst/>
  </c:spPr>
  <c:txPr>
    <a:bodyPr/>
    <a:lstStyle/>
    <a:p>
      <a:pPr>
        <a:defRPr b="1">
          <a:solidFill>
            <a:sysClr val="windowText" lastClr="000000"/>
          </a:solidFill>
        </a:defRPr>
      </a:pPr>
      <a:endParaRPr lang="ja-JP"/>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41938819380575E-2"/>
          <c:y val="2.6130343089347256E-2"/>
          <c:w val="0.8667916909295732"/>
          <c:h val="0.91504255039464133"/>
        </c:manualLayout>
      </c:layout>
      <c:bubbleChart>
        <c:varyColors val="1"/>
        <c:ser>
          <c:idx val="0"/>
          <c:order val="0"/>
          <c:invertIfNegative val="0"/>
          <c:dPt>
            <c:idx val="0"/>
            <c:invertIfNegative val="0"/>
            <c:bubble3D val="0"/>
            <c:spPr>
              <a:solidFill>
                <a:schemeClr val="accent1">
                  <a:alpha val="75000"/>
                </a:schemeClr>
              </a:solidFill>
              <a:ln>
                <a:noFill/>
              </a:ln>
              <a:effectLst/>
            </c:spPr>
            <c:extLst>
              <c:ext xmlns:c16="http://schemas.microsoft.com/office/drawing/2014/chart" uri="{C3380CC4-5D6E-409C-BE32-E72D297353CC}">
                <c16:uniqueId val="{00000001-C51C-48E9-A1B1-6F4BF569FE7A}"/>
              </c:ext>
            </c:extLst>
          </c:dPt>
          <c:dPt>
            <c:idx val="1"/>
            <c:invertIfNegative val="0"/>
            <c:bubble3D val="0"/>
            <c:spPr>
              <a:solidFill>
                <a:schemeClr val="accent2">
                  <a:alpha val="75000"/>
                </a:schemeClr>
              </a:solidFill>
              <a:ln>
                <a:noFill/>
              </a:ln>
              <a:effectLst/>
            </c:spPr>
            <c:extLst>
              <c:ext xmlns:c16="http://schemas.microsoft.com/office/drawing/2014/chart" uri="{C3380CC4-5D6E-409C-BE32-E72D297353CC}">
                <c16:uniqueId val="{00000003-C51C-48E9-A1B1-6F4BF569FE7A}"/>
              </c:ext>
            </c:extLst>
          </c:dPt>
          <c:dPt>
            <c:idx val="2"/>
            <c:invertIfNegative val="0"/>
            <c:bubble3D val="0"/>
            <c:spPr>
              <a:solidFill>
                <a:schemeClr val="accent3">
                  <a:alpha val="75000"/>
                </a:schemeClr>
              </a:solidFill>
              <a:ln>
                <a:noFill/>
              </a:ln>
              <a:effectLst/>
            </c:spPr>
            <c:extLst>
              <c:ext xmlns:c16="http://schemas.microsoft.com/office/drawing/2014/chart" uri="{C3380CC4-5D6E-409C-BE32-E72D297353CC}">
                <c16:uniqueId val="{00000005-C51C-48E9-A1B1-6F4BF569FE7A}"/>
              </c:ext>
            </c:extLst>
          </c:dPt>
          <c:dPt>
            <c:idx val="3"/>
            <c:invertIfNegative val="0"/>
            <c:bubble3D val="0"/>
            <c:spPr>
              <a:solidFill>
                <a:schemeClr val="accent4">
                  <a:alpha val="75000"/>
                </a:schemeClr>
              </a:solidFill>
              <a:ln>
                <a:noFill/>
              </a:ln>
              <a:effectLst/>
            </c:spPr>
            <c:extLst>
              <c:ext xmlns:c16="http://schemas.microsoft.com/office/drawing/2014/chart" uri="{C3380CC4-5D6E-409C-BE32-E72D297353CC}">
                <c16:uniqueId val="{00000007-C51C-48E9-A1B1-6F4BF569FE7A}"/>
              </c:ext>
            </c:extLst>
          </c:dPt>
          <c:dPt>
            <c:idx val="4"/>
            <c:invertIfNegative val="0"/>
            <c:bubble3D val="0"/>
            <c:spPr>
              <a:solidFill>
                <a:schemeClr val="accent5">
                  <a:alpha val="75000"/>
                </a:schemeClr>
              </a:solidFill>
              <a:ln>
                <a:noFill/>
              </a:ln>
              <a:effectLst/>
            </c:spPr>
            <c:extLst>
              <c:ext xmlns:c16="http://schemas.microsoft.com/office/drawing/2014/chart" uri="{C3380CC4-5D6E-409C-BE32-E72D297353CC}">
                <c16:uniqueId val="{00000009-C51C-48E9-A1B1-6F4BF569FE7A}"/>
              </c:ext>
            </c:extLst>
          </c:dPt>
          <c:dPt>
            <c:idx val="5"/>
            <c:invertIfNegative val="0"/>
            <c:bubble3D val="0"/>
            <c:spPr>
              <a:solidFill>
                <a:schemeClr val="accent6">
                  <a:alpha val="75000"/>
                </a:schemeClr>
              </a:solidFill>
              <a:ln>
                <a:noFill/>
              </a:ln>
              <a:effectLst/>
            </c:spPr>
            <c:extLst>
              <c:ext xmlns:c16="http://schemas.microsoft.com/office/drawing/2014/chart" uri="{C3380CC4-5D6E-409C-BE32-E72D297353CC}">
                <c16:uniqueId val="{0000000B-C51C-48E9-A1B1-6F4BF569FE7A}"/>
              </c:ext>
            </c:extLst>
          </c:dPt>
          <c:dPt>
            <c:idx val="6"/>
            <c:invertIfNegative val="0"/>
            <c:bubble3D val="0"/>
            <c:spPr>
              <a:solidFill>
                <a:schemeClr val="accent1">
                  <a:lumMod val="60000"/>
                  <a:alpha val="75000"/>
                </a:schemeClr>
              </a:solidFill>
              <a:ln>
                <a:noFill/>
              </a:ln>
              <a:effectLst/>
            </c:spPr>
            <c:extLst>
              <c:ext xmlns:c16="http://schemas.microsoft.com/office/drawing/2014/chart" uri="{C3380CC4-5D6E-409C-BE32-E72D297353CC}">
                <c16:uniqueId val="{0000000D-C51C-48E9-A1B1-6F4BF569FE7A}"/>
              </c:ext>
            </c:extLst>
          </c:dPt>
          <c:dPt>
            <c:idx val="7"/>
            <c:invertIfNegative val="0"/>
            <c:bubble3D val="0"/>
            <c:spPr>
              <a:solidFill>
                <a:schemeClr val="accent2">
                  <a:lumMod val="60000"/>
                  <a:alpha val="75000"/>
                </a:schemeClr>
              </a:solidFill>
              <a:ln>
                <a:noFill/>
              </a:ln>
              <a:effectLst/>
            </c:spPr>
            <c:extLst>
              <c:ext xmlns:c16="http://schemas.microsoft.com/office/drawing/2014/chart" uri="{C3380CC4-5D6E-409C-BE32-E72D297353CC}">
                <c16:uniqueId val="{0000000F-C51C-48E9-A1B1-6F4BF569FE7A}"/>
              </c:ext>
            </c:extLst>
          </c:dPt>
          <c:dPt>
            <c:idx val="8"/>
            <c:invertIfNegative val="0"/>
            <c:bubble3D val="0"/>
            <c:spPr>
              <a:solidFill>
                <a:schemeClr val="accent3">
                  <a:lumMod val="60000"/>
                  <a:alpha val="75000"/>
                </a:schemeClr>
              </a:solidFill>
              <a:ln>
                <a:noFill/>
              </a:ln>
              <a:effectLst/>
            </c:spPr>
            <c:extLst>
              <c:ext xmlns:c16="http://schemas.microsoft.com/office/drawing/2014/chart" uri="{C3380CC4-5D6E-409C-BE32-E72D297353CC}">
                <c16:uniqueId val="{00000011-C51C-48E9-A1B1-6F4BF569FE7A}"/>
              </c:ext>
            </c:extLst>
          </c:dPt>
          <c:dPt>
            <c:idx val="9"/>
            <c:invertIfNegative val="0"/>
            <c:bubble3D val="0"/>
            <c:spPr>
              <a:solidFill>
                <a:schemeClr val="accent4">
                  <a:lumMod val="60000"/>
                  <a:alpha val="75000"/>
                </a:schemeClr>
              </a:solidFill>
              <a:ln>
                <a:noFill/>
              </a:ln>
              <a:effectLst/>
            </c:spPr>
            <c:extLst>
              <c:ext xmlns:c16="http://schemas.microsoft.com/office/drawing/2014/chart" uri="{C3380CC4-5D6E-409C-BE32-E72D297353CC}">
                <c16:uniqueId val="{00000013-C51C-48E9-A1B1-6F4BF569FE7A}"/>
              </c:ext>
            </c:extLst>
          </c:dPt>
          <c:dPt>
            <c:idx val="10"/>
            <c:invertIfNegative val="0"/>
            <c:bubble3D val="0"/>
            <c:spPr>
              <a:solidFill>
                <a:schemeClr val="accent5">
                  <a:lumMod val="60000"/>
                  <a:alpha val="75000"/>
                </a:schemeClr>
              </a:solidFill>
              <a:ln>
                <a:noFill/>
              </a:ln>
              <a:effectLst/>
            </c:spPr>
            <c:extLst>
              <c:ext xmlns:c16="http://schemas.microsoft.com/office/drawing/2014/chart" uri="{C3380CC4-5D6E-409C-BE32-E72D297353CC}">
                <c16:uniqueId val="{00000015-C51C-48E9-A1B1-6F4BF569FE7A}"/>
              </c:ext>
            </c:extLst>
          </c:dPt>
          <c:dPt>
            <c:idx val="11"/>
            <c:invertIfNegative val="0"/>
            <c:bubble3D val="0"/>
            <c:spPr>
              <a:solidFill>
                <a:schemeClr val="accent6">
                  <a:lumMod val="60000"/>
                  <a:alpha val="75000"/>
                </a:schemeClr>
              </a:solidFill>
              <a:ln>
                <a:noFill/>
              </a:ln>
              <a:effectLst/>
            </c:spPr>
            <c:extLst>
              <c:ext xmlns:c16="http://schemas.microsoft.com/office/drawing/2014/chart" uri="{C3380CC4-5D6E-409C-BE32-E72D297353CC}">
                <c16:uniqueId val="{00000017-C51C-48E9-A1B1-6F4BF569FE7A}"/>
              </c:ext>
            </c:extLst>
          </c:dPt>
          <c:dPt>
            <c:idx val="12"/>
            <c:invertIfNegative val="0"/>
            <c:bubble3D val="0"/>
            <c:spPr>
              <a:solidFill>
                <a:schemeClr val="accent1">
                  <a:lumMod val="80000"/>
                  <a:lumOff val="20000"/>
                  <a:alpha val="75000"/>
                </a:schemeClr>
              </a:solidFill>
              <a:ln>
                <a:noFill/>
              </a:ln>
              <a:effectLst/>
            </c:spPr>
            <c:extLst>
              <c:ext xmlns:c16="http://schemas.microsoft.com/office/drawing/2014/chart" uri="{C3380CC4-5D6E-409C-BE32-E72D297353CC}">
                <c16:uniqueId val="{00000019-C51C-48E9-A1B1-6F4BF569FE7A}"/>
              </c:ext>
            </c:extLst>
          </c:dPt>
          <c:dPt>
            <c:idx val="13"/>
            <c:invertIfNegative val="0"/>
            <c:bubble3D val="0"/>
            <c:spPr>
              <a:solidFill>
                <a:schemeClr val="accent2">
                  <a:lumMod val="80000"/>
                  <a:lumOff val="20000"/>
                  <a:alpha val="75000"/>
                </a:schemeClr>
              </a:solidFill>
              <a:ln>
                <a:noFill/>
              </a:ln>
              <a:effectLst/>
            </c:spPr>
            <c:extLst>
              <c:ext xmlns:c16="http://schemas.microsoft.com/office/drawing/2014/chart" uri="{C3380CC4-5D6E-409C-BE32-E72D297353CC}">
                <c16:uniqueId val="{0000001B-C51C-48E9-A1B1-6F4BF569FE7A}"/>
              </c:ext>
            </c:extLst>
          </c:dPt>
          <c:dPt>
            <c:idx val="14"/>
            <c:invertIfNegative val="0"/>
            <c:bubble3D val="0"/>
            <c:spPr>
              <a:solidFill>
                <a:schemeClr val="accent3">
                  <a:lumMod val="80000"/>
                  <a:lumOff val="20000"/>
                  <a:alpha val="75000"/>
                </a:schemeClr>
              </a:solidFill>
              <a:ln>
                <a:noFill/>
              </a:ln>
              <a:effectLst/>
            </c:spPr>
            <c:extLst>
              <c:ext xmlns:c16="http://schemas.microsoft.com/office/drawing/2014/chart" uri="{C3380CC4-5D6E-409C-BE32-E72D297353CC}">
                <c16:uniqueId val="{0000001D-C51C-48E9-A1B1-6F4BF569FE7A}"/>
              </c:ext>
            </c:extLst>
          </c:dPt>
          <c:dPt>
            <c:idx val="15"/>
            <c:invertIfNegative val="0"/>
            <c:bubble3D val="0"/>
            <c:spPr>
              <a:solidFill>
                <a:schemeClr val="accent4">
                  <a:lumMod val="80000"/>
                  <a:lumOff val="20000"/>
                  <a:alpha val="75000"/>
                </a:schemeClr>
              </a:solidFill>
              <a:ln>
                <a:noFill/>
              </a:ln>
              <a:effectLst/>
            </c:spPr>
            <c:extLst>
              <c:ext xmlns:c16="http://schemas.microsoft.com/office/drawing/2014/chart" uri="{C3380CC4-5D6E-409C-BE32-E72D297353CC}">
                <c16:uniqueId val="{0000001F-C51C-48E9-A1B1-6F4BF569FE7A}"/>
              </c:ext>
            </c:extLst>
          </c:dPt>
          <c:dPt>
            <c:idx val="16"/>
            <c:invertIfNegative val="0"/>
            <c:bubble3D val="0"/>
            <c:spPr>
              <a:solidFill>
                <a:schemeClr val="accent5">
                  <a:lumMod val="80000"/>
                  <a:lumOff val="20000"/>
                  <a:alpha val="75000"/>
                </a:schemeClr>
              </a:solidFill>
              <a:ln>
                <a:noFill/>
              </a:ln>
              <a:effectLst/>
            </c:spPr>
            <c:extLst>
              <c:ext xmlns:c16="http://schemas.microsoft.com/office/drawing/2014/chart" uri="{C3380CC4-5D6E-409C-BE32-E72D297353CC}">
                <c16:uniqueId val="{00000021-C51C-48E9-A1B1-6F4BF569FE7A}"/>
              </c:ext>
            </c:extLst>
          </c:dPt>
          <c:dPt>
            <c:idx val="17"/>
            <c:invertIfNegative val="0"/>
            <c:bubble3D val="0"/>
            <c:spPr>
              <a:solidFill>
                <a:schemeClr val="accent6">
                  <a:lumMod val="80000"/>
                  <a:lumOff val="20000"/>
                  <a:alpha val="75000"/>
                </a:schemeClr>
              </a:solidFill>
              <a:ln>
                <a:noFill/>
              </a:ln>
              <a:effectLst/>
            </c:spPr>
            <c:extLst>
              <c:ext xmlns:c16="http://schemas.microsoft.com/office/drawing/2014/chart" uri="{C3380CC4-5D6E-409C-BE32-E72D297353CC}">
                <c16:uniqueId val="{00000023-C51C-48E9-A1B1-6F4BF569FE7A}"/>
              </c:ext>
            </c:extLst>
          </c:dPt>
          <c:dPt>
            <c:idx val="18"/>
            <c:invertIfNegative val="0"/>
            <c:bubble3D val="0"/>
            <c:spPr>
              <a:solidFill>
                <a:schemeClr val="accent1">
                  <a:lumMod val="80000"/>
                  <a:alpha val="75000"/>
                </a:schemeClr>
              </a:solidFill>
              <a:ln>
                <a:noFill/>
              </a:ln>
              <a:effectLst/>
            </c:spPr>
            <c:extLst>
              <c:ext xmlns:c16="http://schemas.microsoft.com/office/drawing/2014/chart" uri="{C3380CC4-5D6E-409C-BE32-E72D297353CC}">
                <c16:uniqueId val="{00000025-C51C-48E9-A1B1-6F4BF569FE7A}"/>
              </c:ext>
            </c:extLst>
          </c:dPt>
          <c:dPt>
            <c:idx val="19"/>
            <c:invertIfNegative val="0"/>
            <c:bubble3D val="0"/>
            <c:spPr>
              <a:solidFill>
                <a:schemeClr val="accent2">
                  <a:lumMod val="80000"/>
                  <a:alpha val="75000"/>
                </a:schemeClr>
              </a:solidFill>
              <a:ln>
                <a:noFill/>
              </a:ln>
              <a:effectLst/>
            </c:spPr>
            <c:extLst>
              <c:ext xmlns:c16="http://schemas.microsoft.com/office/drawing/2014/chart" uri="{C3380CC4-5D6E-409C-BE32-E72D297353CC}">
                <c16:uniqueId val="{00000027-C51C-48E9-A1B1-6F4BF569FE7A}"/>
              </c:ext>
            </c:extLst>
          </c:dPt>
          <c:dPt>
            <c:idx val="20"/>
            <c:invertIfNegative val="0"/>
            <c:bubble3D val="0"/>
            <c:spPr>
              <a:solidFill>
                <a:schemeClr val="accent3">
                  <a:lumMod val="80000"/>
                  <a:alpha val="75000"/>
                </a:schemeClr>
              </a:solidFill>
              <a:ln>
                <a:noFill/>
              </a:ln>
              <a:effectLst/>
            </c:spPr>
            <c:extLst>
              <c:ext xmlns:c16="http://schemas.microsoft.com/office/drawing/2014/chart" uri="{C3380CC4-5D6E-409C-BE32-E72D297353CC}">
                <c16:uniqueId val="{00000029-C51C-48E9-A1B1-6F4BF569FE7A}"/>
              </c:ext>
            </c:extLst>
          </c:dPt>
          <c:dPt>
            <c:idx val="21"/>
            <c:invertIfNegative val="0"/>
            <c:bubble3D val="0"/>
            <c:spPr>
              <a:solidFill>
                <a:schemeClr val="accent4">
                  <a:lumMod val="80000"/>
                  <a:alpha val="75000"/>
                </a:schemeClr>
              </a:solidFill>
              <a:ln>
                <a:noFill/>
              </a:ln>
              <a:effectLst/>
            </c:spPr>
            <c:extLst>
              <c:ext xmlns:c16="http://schemas.microsoft.com/office/drawing/2014/chart" uri="{C3380CC4-5D6E-409C-BE32-E72D297353CC}">
                <c16:uniqueId val="{0000002B-C51C-48E9-A1B1-6F4BF569FE7A}"/>
              </c:ext>
            </c:extLst>
          </c:dPt>
          <c:dLbls>
            <c:dLbl>
              <c:idx val="0"/>
              <c:tx>
                <c:rich>
                  <a:bodyPr/>
                  <a:lstStyle/>
                  <a:p>
                    <a:r>
                      <a:rPr lang="ja-JP" altLang="en-US"/>
                      <a:t>建設業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51C-48E9-A1B1-6F4BF569FE7A}"/>
                </c:ext>
              </c:extLst>
            </c:dLbl>
            <c:dLbl>
              <c:idx val="1"/>
              <c:tx>
                <c:rich>
                  <a:bodyPr/>
                  <a:lstStyle/>
                  <a:p>
                    <a:r>
                      <a:rPr lang="ja-JP" altLang="en-US"/>
                      <a:t>製造業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51C-48E9-A1B1-6F4BF569FE7A}"/>
                </c:ext>
              </c:extLst>
            </c:dLbl>
            <c:dLbl>
              <c:idx val="2"/>
              <c:layout>
                <c:manualLayout>
                  <c:x val="1.015763888888878E-2"/>
                  <c:y val="3.7991452991452991E-2"/>
                </c:manualLayout>
              </c:layout>
              <c:tx>
                <c:rich>
                  <a:bodyPr/>
                  <a:lstStyle/>
                  <a:p>
                    <a:r>
                      <a:rPr lang="ja-JP" altLang="en-US" dirty="0"/>
                      <a:t>情報通信業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51C-48E9-A1B1-6F4BF569FE7A}"/>
                </c:ext>
              </c:extLst>
            </c:dLbl>
            <c:dLbl>
              <c:idx val="3"/>
              <c:tx>
                <c:rich>
                  <a:bodyPr/>
                  <a:lstStyle/>
                  <a:p>
                    <a:r>
                      <a:rPr lang="zh-TW" altLang="en-US"/>
                      <a:t>運輸業，郵便業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51C-48E9-A1B1-6F4BF569FE7A}"/>
                </c:ext>
              </c:extLst>
            </c:dLbl>
            <c:dLbl>
              <c:idx val="4"/>
              <c:tx>
                <c:rich>
                  <a:bodyPr/>
                  <a:lstStyle/>
                  <a:p>
                    <a:r>
                      <a:rPr lang="zh-TW" altLang="en-US"/>
                      <a:t>卸売業，小売業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51C-48E9-A1B1-6F4BF569FE7A}"/>
                </c:ext>
              </c:extLst>
            </c:dLbl>
            <c:dLbl>
              <c:idx val="5"/>
              <c:tx>
                <c:rich>
                  <a:bodyPr/>
                  <a:lstStyle/>
                  <a:p>
                    <a:r>
                      <a:rPr lang="zh-TW" altLang="en-US"/>
                      <a:t>金融業，保険業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51C-48E9-A1B1-6F4BF569FE7A}"/>
                </c:ext>
              </c:extLst>
            </c:dLbl>
            <c:dLbl>
              <c:idx val="6"/>
              <c:layout>
                <c:manualLayout>
                  <c:x val="-1.4322811447811456E-2"/>
                  <c:y val="-3.2564102564102561E-2"/>
                </c:manualLayout>
              </c:layout>
              <c:tx>
                <c:rich>
                  <a:bodyPr/>
                  <a:lstStyle/>
                  <a:p>
                    <a:r>
                      <a:rPr lang="zh-TW" altLang="en-US"/>
                      <a:t>不動産業，物品賃貸業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4734343434343434"/>
                      <c:h val="7.9836324786324783E-2"/>
                    </c:manualLayout>
                  </c15:layout>
                </c:ext>
                <c:ext xmlns:c16="http://schemas.microsoft.com/office/drawing/2014/chart" uri="{C3380CC4-5D6E-409C-BE32-E72D297353CC}">
                  <c16:uniqueId val="{0000000D-C51C-48E9-A1B1-6F4BF569FE7A}"/>
                </c:ext>
              </c:extLst>
            </c:dLbl>
            <c:dLbl>
              <c:idx val="7"/>
              <c:layout>
                <c:manualLayout>
                  <c:x val="-0.15787920875420886"/>
                  <c:y val="-5.155982905982906E-2"/>
                </c:manualLayout>
              </c:layout>
              <c:tx>
                <c:rich>
                  <a:bodyPr/>
                  <a:lstStyle/>
                  <a:p>
                    <a:r>
                      <a:rPr lang="ja-JP" altLang="en-US"/>
                      <a:t>宿泊業，飲食サービス業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4511384680134679"/>
                      <c:h val="7.9836324786324783E-2"/>
                    </c:manualLayout>
                  </c15:layout>
                </c:ext>
                <c:ext xmlns:c16="http://schemas.microsoft.com/office/drawing/2014/chart" uri="{C3380CC4-5D6E-409C-BE32-E72D297353CC}">
                  <c16:uniqueId val="{0000000F-C51C-48E9-A1B1-6F4BF569FE7A}"/>
                </c:ext>
              </c:extLst>
            </c:dLbl>
            <c:dLbl>
              <c:idx val="8"/>
              <c:layout>
                <c:manualLayout>
                  <c:x val="8.7318055555555552E-2"/>
                  <c:y val="-1.8995726495726496E-2"/>
                </c:manualLayout>
              </c:layout>
              <c:tx>
                <c:rich>
                  <a:bodyPr/>
                  <a:lstStyle/>
                  <a:p>
                    <a:r>
                      <a:rPr lang="zh-TW" altLang="en-US"/>
                      <a:t>教育，学習支援業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1460648148148148"/>
                      <c:h val="7.9836324786324783E-2"/>
                    </c:manualLayout>
                  </c15:layout>
                </c:ext>
                <c:ext xmlns:c16="http://schemas.microsoft.com/office/drawing/2014/chart" uri="{C3380CC4-5D6E-409C-BE32-E72D297353CC}">
                  <c16:uniqueId val="{00000011-C51C-48E9-A1B1-6F4BF569FE7A}"/>
                </c:ext>
              </c:extLst>
            </c:dLbl>
            <c:dLbl>
              <c:idx val="9"/>
              <c:tx>
                <c:rich>
                  <a:bodyPr/>
                  <a:lstStyle/>
                  <a:p>
                    <a:r>
                      <a:rPr lang="ja-JP" altLang="en-US"/>
                      <a:t>医療，福祉</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51C-48E9-A1B1-6F4BF569FE7A}"/>
                </c:ext>
              </c:extLst>
            </c:dLbl>
            <c:dLbl>
              <c:idx val="10"/>
              <c:tx>
                <c:rich>
                  <a:bodyPr/>
                  <a:lstStyle/>
                  <a:p>
                    <a:r>
                      <a:rPr lang="ja-JP" altLang="en-US"/>
                      <a:t>複合サービス事業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C51C-48E9-A1B1-6F4BF569FE7A}"/>
                </c:ext>
              </c:extLst>
            </c:dLbl>
            <c:dLbl>
              <c:idx val="11"/>
              <c:layout>
                <c:manualLayout>
                  <c:x val="-1.114050925925926E-2"/>
                  <c:y val="1.3568376068376069E-2"/>
                </c:manualLayout>
              </c:layout>
              <c:tx>
                <c:rich>
                  <a:bodyPr/>
                  <a:lstStyle/>
                  <a:p>
                    <a:r>
                      <a:rPr lang="ja-JP" altLang="en-US"/>
                      <a:t>建設業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51C-48E9-A1B1-6F4BF569FE7A}"/>
                </c:ext>
              </c:extLst>
            </c:dLbl>
            <c:dLbl>
              <c:idx val="12"/>
              <c:layout>
                <c:manualLayout>
                  <c:x val="-3.4449284511784514E-2"/>
                  <c:y val="0.14653846153846145"/>
                </c:manualLayout>
              </c:layout>
              <c:tx>
                <c:rich>
                  <a:bodyPr/>
                  <a:lstStyle/>
                  <a:p>
                    <a:r>
                      <a:rPr lang="ja-JP" altLang="en-US"/>
                      <a:t>製造業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51C-48E9-A1B1-6F4BF569FE7A}"/>
                </c:ext>
              </c:extLst>
            </c:dLbl>
            <c:dLbl>
              <c:idx val="13"/>
              <c:layout>
                <c:manualLayout>
                  <c:x val="-4.8738657407407404E-2"/>
                  <c:y val="5.698717948717949E-2"/>
                </c:manualLayout>
              </c:layout>
              <c:tx>
                <c:rich>
                  <a:bodyPr/>
                  <a:lstStyle/>
                  <a:p>
                    <a:r>
                      <a:rPr lang="ja-JP" altLang="en-US"/>
                      <a:t>情報通信業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C51C-48E9-A1B1-6F4BF569FE7A}"/>
                </c:ext>
              </c:extLst>
            </c:dLbl>
            <c:dLbl>
              <c:idx val="14"/>
              <c:layout>
                <c:manualLayout>
                  <c:x val="-4.4908796296296294E-2"/>
                  <c:y val="-8.1410256410256905E-3"/>
                </c:manualLayout>
              </c:layout>
              <c:tx>
                <c:rich>
                  <a:bodyPr/>
                  <a:lstStyle/>
                  <a:p>
                    <a:r>
                      <a:rPr lang="zh-TW" altLang="en-US"/>
                      <a:t>運輸業，郵便業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C51C-48E9-A1B1-6F4BF569FE7A}"/>
                </c:ext>
              </c:extLst>
            </c:dLbl>
            <c:dLbl>
              <c:idx val="15"/>
              <c:layout>
                <c:manualLayout>
                  <c:x val="-0.1934025462962963"/>
                  <c:y val="5.4273504273504171E-2"/>
                </c:manualLayout>
              </c:layout>
              <c:tx>
                <c:rich>
                  <a:bodyPr/>
                  <a:lstStyle/>
                  <a:p>
                    <a:r>
                      <a:rPr lang="zh-TW" altLang="en-US"/>
                      <a:t>卸売業，小売業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C51C-48E9-A1B1-6F4BF569FE7A}"/>
                </c:ext>
              </c:extLst>
            </c:dLbl>
            <c:dLbl>
              <c:idx val="16"/>
              <c:layout>
                <c:manualLayout>
                  <c:x val="-0.27780972222222222"/>
                  <c:y val="5.698717948717949E-2"/>
                </c:manualLayout>
              </c:layout>
              <c:tx>
                <c:rich>
                  <a:bodyPr/>
                  <a:lstStyle/>
                  <a:p>
                    <a:r>
                      <a:rPr lang="zh-TW" altLang="en-US"/>
                      <a:t>金融業，保険業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C51C-48E9-A1B1-6F4BF569FE7A}"/>
                </c:ext>
              </c:extLst>
            </c:dLbl>
            <c:dLbl>
              <c:idx val="17"/>
              <c:layout>
                <c:manualLayout>
                  <c:x val="-0.23360185185185184"/>
                  <c:y val="1.0854700854700855E-2"/>
                </c:manualLayout>
              </c:layout>
              <c:tx>
                <c:rich>
                  <a:bodyPr/>
                  <a:lstStyle/>
                  <a:p>
                    <a:r>
                      <a:rPr lang="zh-TW" altLang="en-US"/>
                      <a:t>不動産業，物品賃貸業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C51C-48E9-A1B1-6F4BF569FE7A}"/>
                </c:ext>
              </c:extLst>
            </c:dLbl>
            <c:dLbl>
              <c:idx val="18"/>
              <c:layout>
                <c:manualLayout>
                  <c:x val="-0.17595300925925927"/>
                  <c:y val="-0.1004059829059829"/>
                </c:manualLayout>
              </c:layout>
              <c:tx>
                <c:rich>
                  <a:bodyPr/>
                  <a:lstStyle/>
                  <a:p>
                    <a:r>
                      <a:rPr lang="ja-JP" altLang="en-US"/>
                      <a:t>宿泊業，飲食サービス業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C51C-48E9-A1B1-6F4BF569FE7A}"/>
                </c:ext>
              </c:extLst>
            </c:dLbl>
            <c:dLbl>
              <c:idx val="19"/>
              <c:layout>
                <c:manualLayout>
                  <c:x val="-6.3290972222222228E-2"/>
                  <c:y val="-7.055555555555551E-2"/>
                </c:manualLayout>
              </c:layout>
              <c:tx>
                <c:rich>
                  <a:bodyPr/>
                  <a:lstStyle/>
                  <a:p>
                    <a:r>
                      <a:rPr lang="zh-TW" altLang="en-US"/>
                      <a:t>教育，学習支援業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38125"/>
                      <c:h val="7.9836324786324783E-2"/>
                    </c:manualLayout>
                  </c15:layout>
                </c:ext>
                <c:ext xmlns:c16="http://schemas.microsoft.com/office/drawing/2014/chart" uri="{C3380CC4-5D6E-409C-BE32-E72D297353CC}">
                  <c16:uniqueId val="{00000027-C51C-48E9-A1B1-6F4BF569FE7A}"/>
                </c:ext>
              </c:extLst>
            </c:dLbl>
            <c:dLbl>
              <c:idx val="20"/>
              <c:layout>
                <c:manualLayout>
                  <c:x val="-0.24259004629629632"/>
                  <c:y val="-4.341880341880347E-2"/>
                </c:manualLayout>
              </c:layout>
              <c:tx>
                <c:rich>
                  <a:bodyPr/>
                  <a:lstStyle/>
                  <a:p>
                    <a:r>
                      <a:rPr lang="ja-JP" altLang="en-US"/>
                      <a:t>医療，福祉</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C51C-48E9-A1B1-6F4BF569FE7A}"/>
                </c:ext>
              </c:extLst>
            </c:dLbl>
            <c:dLbl>
              <c:idx val="21"/>
              <c:layout>
                <c:manualLayout>
                  <c:x val="-4.8571759259259262E-3"/>
                  <c:y val="3.2564102564102464E-2"/>
                </c:manualLayout>
              </c:layout>
              <c:tx>
                <c:rich>
                  <a:bodyPr/>
                  <a:lstStyle/>
                  <a:p>
                    <a:r>
                      <a:rPr lang="ja-JP" altLang="en-US"/>
                      <a:t>複合サービス事業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C51C-48E9-A1B1-6F4BF569FE7A}"/>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グラフ作成用rev!$D$24:$D$45</c:f>
              <c:numCache>
                <c:formatCode>#,##0_);[Red]\(#,##0\)</c:formatCode>
                <c:ptCount val="22"/>
                <c:pt idx="0">
                  <c:v>30.676733333333331</c:v>
                </c:pt>
                <c:pt idx="1">
                  <c:v>29.476533333333332</c:v>
                </c:pt>
                <c:pt idx="2">
                  <c:v>35.668799999999997</c:v>
                </c:pt>
                <c:pt idx="3">
                  <c:v>27.0105</c:v>
                </c:pt>
                <c:pt idx="4">
                  <c:v>30.71296666666667</c:v>
                </c:pt>
                <c:pt idx="5">
                  <c:v>37.424999999999997</c:v>
                </c:pt>
                <c:pt idx="6">
                  <c:v>33.786466666666669</c:v>
                </c:pt>
                <c:pt idx="7">
                  <c:v>30.020166666666668</c:v>
                </c:pt>
                <c:pt idx="8">
                  <c:v>30.976933333333331</c:v>
                </c:pt>
                <c:pt idx="9">
                  <c:v>29.277133333333332</c:v>
                </c:pt>
                <c:pt idx="10">
                  <c:v>25.291433333333334</c:v>
                </c:pt>
                <c:pt idx="11">
                  <c:v>11.423500000000001</c:v>
                </c:pt>
                <c:pt idx="12">
                  <c:v>10.2377</c:v>
                </c:pt>
                <c:pt idx="13">
                  <c:v>12.675566666666667</c:v>
                </c:pt>
                <c:pt idx="14">
                  <c:v>9.9326333333333334</c:v>
                </c:pt>
                <c:pt idx="15">
                  <c:v>8.8672666666666675</c:v>
                </c:pt>
                <c:pt idx="16">
                  <c:v>11.4581</c:v>
                </c:pt>
                <c:pt idx="17">
                  <c:v>9.4138333333333328</c:v>
                </c:pt>
                <c:pt idx="18">
                  <c:v>10.297166666666667</c:v>
                </c:pt>
                <c:pt idx="19">
                  <c:v>10.822100000000001</c:v>
                </c:pt>
                <c:pt idx="20">
                  <c:v>9.3949666666666669</c:v>
                </c:pt>
                <c:pt idx="21">
                  <c:v>9.9506333333333323</c:v>
                </c:pt>
              </c:numCache>
            </c:numRef>
          </c:xVal>
          <c:yVal>
            <c:numRef>
              <c:f>グラフ作成用rev!$E$24:$E$45</c:f>
              <c:numCache>
                <c:formatCode>#,##0_);[Red]\(#,##0\)</c:formatCode>
                <c:ptCount val="22"/>
                <c:pt idx="0">
                  <c:v>-16</c:v>
                </c:pt>
                <c:pt idx="1">
                  <c:v>-60.333333333333336</c:v>
                </c:pt>
                <c:pt idx="2">
                  <c:v>-9</c:v>
                </c:pt>
                <c:pt idx="3">
                  <c:v>21.666666666666668</c:v>
                </c:pt>
                <c:pt idx="4">
                  <c:v>-23.666666666666668</c:v>
                </c:pt>
                <c:pt idx="5">
                  <c:v>8.6666666666666661</c:v>
                </c:pt>
                <c:pt idx="6">
                  <c:v>17.666666666666668</c:v>
                </c:pt>
                <c:pt idx="7">
                  <c:v>30.333333333333332</c:v>
                </c:pt>
                <c:pt idx="8">
                  <c:v>-8</c:v>
                </c:pt>
                <c:pt idx="9">
                  <c:v>2.3333333333333335</c:v>
                </c:pt>
                <c:pt idx="10">
                  <c:v>-4.333333333333333</c:v>
                </c:pt>
                <c:pt idx="11">
                  <c:v>0</c:v>
                </c:pt>
                <c:pt idx="12">
                  <c:v>-7.666666666666667</c:v>
                </c:pt>
                <c:pt idx="13">
                  <c:v>-9</c:v>
                </c:pt>
                <c:pt idx="14">
                  <c:v>5.666666666666667</c:v>
                </c:pt>
                <c:pt idx="15">
                  <c:v>-10.333333333333334</c:v>
                </c:pt>
                <c:pt idx="16">
                  <c:v>1.6666666666666667</c:v>
                </c:pt>
                <c:pt idx="17">
                  <c:v>4.333333333333333</c:v>
                </c:pt>
                <c:pt idx="18">
                  <c:v>14.666666666666666</c:v>
                </c:pt>
                <c:pt idx="19">
                  <c:v>5.666666666666667</c:v>
                </c:pt>
                <c:pt idx="20">
                  <c:v>8</c:v>
                </c:pt>
                <c:pt idx="21">
                  <c:v>-1</c:v>
                </c:pt>
              </c:numCache>
            </c:numRef>
          </c:yVal>
          <c:bubbleSize>
            <c:numRef>
              <c:f>グラフ作成用rev!$F$24:$F$45</c:f>
              <c:numCache>
                <c:formatCode>#,##0_);[Red]\(#,##0\)</c:formatCode>
                <c:ptCount val="22"/>
                <c:pt idx="0">
                  <c:v>330.66666666666669</c:v>
                </c:pt>
                <c:pt idx="1">
                  <c:v>937.66666666666663</c:v>
                </c:pt>
                <c:pt idx="2">
                  <c:v>166.33333333333334</c:v>
                </c:pt>
                <c:pt idx="3">
                  <c:v>260.33333333333331</c:v>
                </c:pt>
                <c:pt idx="4">
                  <c:v>735.33333333333337</c:v>
                </c:pt>
                <c:pt idx="5">
                  <c:v>141.66666666666666</c:v>
                </c:pt>
                <c:pt idx="6">
                  <c:v>48</c:v>
                </c:pt>
                <c:pt idx="7">
                  <c:v>172</c:v>
                </c:pt>
                <c:pt idx="8">
                  <c:v>216.33333333333334</c:v>
                </c:pt>
                <c:pt idx="9">
                  <c:v>468</c:v>
                </c:pt>
                <c:pt idx="10">
                  <c:v>45.666666666666664</c:v>
                </c:pt>
                <c:pt idx="11">
                  <c:v>34.333333333333336</c:v>
                </c:pt>
                <c:pt idx="12">
                  <c:v>80</c:v>
                </c:pt>
                <c:pt idx="13">
                  <c:v>16.666666666666668</c:v>
                </c:pt>
                <c:pt idx="14">
                  <c:v>29.666666666666668</c:v>
                </c:pt>
                <c:pt idx="15">
                  <c:v>151</c:v>
                </c:pt>
                <c:pt idx="16">
                  <c:v>10.333333333333334</c:v>
                </c:pt>
                <c:pt idx="17">
                  <c:v>5.666666666666667</c:v>
                </c:pt>
                <c:pt idx="18">
                  <c:v>75.666666666666671</c:v>
                </c:pt>
                <c:pt idx="19">
                  <c:v>47</c:v>
                </c:pt>
                <c:pt idx="20">
                  <c:v>93.333333333333329</c:v>
                </c:pt>
                <c:pt idx="21">
                  <c:v>9</c:v>
                </c:pt>
              </c:numCache>
            </c:numRef>
          </c:bubbleSize>
          <c:bubble3D val="0"/>
          <c:extLst>
            <c:ext xmlns:c16="http://schemas.microsoft.com/office/drawing/2014/chart" uri="{C3380CC4-5D6E-409C-BE32-E72D297353CC}">
              <c16:uniqueId val="{0000002C-C51C-48E9-A1B1-6F4BF569FE7A}"/>
            </c:ext>
          </c:extLst>
        </c:ser>
        <c:dLbls>
          <c:showLegendKey val="0"/>
          <c:showVal val="0"/>
          <c:showCatName val="0"/>
          <c:showSerName val="0"/>
          <c:showPercent val="0"/>
          <c:showBubbleSize val="0"/>
        </c:dLbls>
        <c:bubbleScale val="100"/>
        <c:showNegBubbles val="0"/>
        <c:axId val="1159415167"/>
        <c:axId val="1159399775"/>
      </c:bubbleChart>
      <c:valAx>
        <c:axId val="1159415167"/>
        <c:scaling>
          <c:orientation val="minMax"/>
        </c:scaling>
        <c:delete val="0"/>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159399775"/>
        <c:crossesAt val="-100"/>
        <c:crossBetween val="midCat"/>
      </c:valAx>
      <c:valAx>
        <c:axId val="1159399775"/>
        <c:scaling>
          <c:orientation val="minMax"/>
          <c:max val="100"/>
          <c:min val="-100"/>
        </c:scaling>
        <c:delete val="0"/>
        <c:axPos val="l"/>
        <c:majorGridlines>
          <c:spPr>
            <a:ln w="9525" cap="flat" cmpd="sng" algn="ctr">
              <a:solidFill>
                <a:schemeClr val="tx1">
                  <a:lumMod val="15000"/>
                  <a:lumOff val="85000"/>
                </a:schemeClr>
              </a:solidFill>
              <a:round/>
            </a:ln>
            <a:effectLst/>
          </c:spPr>
        </c:majorGridlines>
        <c:numFmt formatCode="#,##0_ ;[Red]\-#,##0\ "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159415167"/>
        <c:crosses val="autoZero"/>
        <c:crossBetween val="midCat"/>
      </c:valAx>
      <c:spPr>
        <a:noFill/>
        <a:ln>
          <a:noFill/>
        </a:ln>
        <a:effectLst/>
      </c:spPr>
    </c:plotArea>
    <c:plotVisOnly val="1"/>
    <c:dispBlanksAs val="gap"/>
    <c:showDLblsOverMax val="0"/>
  </c:chart>
  <c:spPr>
    <a:noFill/>
    <a:ln>
      <a:noFill/>
    </a:ln>
    <a:effectLst/>
  </c:spPr>
  <c:txPr>
    <a:bodyPr/>
    <a:lstStyle/>
    <a:p>
      <a:pPr>
        <a:defRPr sz="800"/>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1"/>
        <c:ser>
          <c:idx val="0"/>
          <c:order val="0"/>
          <c:invertIfNegative val="0"/>
          <c:dPt>
            <c:idx val="0"/>
            <c:invertIfNegative val="0"/>
            <c:bubble3D val="0"/>
            <c:spPr>
              <a:solidFill>
                <a:schemeClr val="accent1">
                  <a:alpha val="75000"/>
                </a:schemeClr>
              </a:solidFill>
              <a:ln>
                <a:noFill/>
              </a:ln>
              <a:effectLst/>
            </c:spPr>
            <c:extLst>
              <c:ext xmlns:c16="http://schemas.microsoft.com/office/drawing/2014/chart" uri="{C3380CC4-5D6E-409C-BE32-E72D297353CC}">
                <c16:uniqueId val="{00000001-45C4-4036-B254-27E0C7F27498}"/>
              </c:ext>
            </c:extLst>
          </c:dPt>
          <c:dPt>
            <c:idx val="1"/>
            <c:invertIfNegative val="0"/>
            <c:bubble3D val="0"/>
            <c:spPr>
              <a:solidFill>
                <a:schemeClr val="accent2">
                  <a:alpha val="75000"/>
                </a:schemeClr>
              </a:solidFill>
              <a:ln>
                <a:noFill/>
              </a:ln>
              <a:effectLst/>
            </c:spPr>
            <c:extLst>
              <c:ext xmlns:c16="http://schemas.microsoft.com/office/drawing/2014/chart" uri="{C3380CC4-5D6E-409C-BE32-E72D297353CC}">
                <c16:uniqueId val="{00000003-45C4-4036-B254-27E0C7F27498}"/>
              </c:ext>
            </c:extLst>
          </c:dPt>
          <c:dPt>
            <c:idx val="2"/>
            <c:invertIfNegative val="0"/>
            <c:bubble3D val="0"/>
            <c:spPr>
              <a:solidFill>
                <a:schemeClr val="accent3">
                  <a:alpha val="75000"/>
                </a:schemeClr>
              </a:solidFill>
              <a:ln>
                <a:noFill/>
              </a:ln>
              <a:effectLst/>
            </c:spPr>
            <c:extLst>
              <c:ext xmlns:c16="http://schemas.microsoft.com/office/drawing/2014/chart" uri="{C3380CC4-5D6E-409C-BE32-E72D297353CC}">
                <c16:uniqueId val="{00000005-45C4-4036-B254-27E0C7F27498}"/>
              </c:ext>
            </c:extLst>
          </c:dPt>
          <c:dPt>
            <c:idx val="3"/>
            <c:invertIfNegative val="0"/>
            <c:bubble3D val="0"/>
            <c:spPr>
              <a:solidFill>
                <a:schemeClr val="accent4">
                  <a:alpha val="75000"/>
                </a:schemeClr>
              </a:solidFill>
              <a:ln>
                <a:noFill/>
              </a:ln>
              <a:effectLst/>
            </c:spPr>
            <c:extLst>
              <c:ext xmlns:c16="http://schemas.microsoft.com/office/drawing/2014/chart" uri="{C3380CC4-5D6E-409C-BE32-E72D297353CC}">
                <c16:uniqueId val="{00000007-45C4-4036-B254-27E0C7F27498}"/>
              </c:ext>
            </c:extLst>
          </c:dPt>
          <c:dPt>
            <c:idx val="4"/>
            <c:invertIfNegative val="0"/>
            <c:bubble3D val="0"/>
            <c:spPr>
              <a:solidFill>
                <a:schemeClr val="accent5">
                  <a:alpha val="75000"/>
                </a:schemeClr>
              </a:solidFill>
              <a:ln>
                <a:noFill/>
              </a:ln>
              <a:effectLst/>
            </c:spPr>
            <c:extLst>
              <c:ext xmlns:c16="http://schemas.microsoft.com/office/drawing/2014/chart" uri="{C3380CC4-5D6E-409C-BE32-E72D297353CC}">
                <c16:uniqueId val="{00000009-45C4-4036-B254-27E0C7F27498}"/>
              </c:ext>
            </c:extLst>
          </c:dPt>
          <c:dPt>
            <c:idx val="5"/>
            <c:invertIfNegative val="0"/>
            <c:bubble3D val="0"/>
            <c:spPr>
              <a:solidFill>
                <a:schemeClr val="accent6">
                  <a:alpha val="75000"/>
                </a:schemeClr>
              </a:solidFill>
              <a:ln>
                <a:noFill/>
              </a:ln>
              <a:effectLst/>
            </c:spPr>
            <c:extLst>
              <c:ext xmlns:c16="http://schemas.microsoft.com/office/drawing/2014/chart" uri="{C3380CC4-5D6E-409C-BE32-E72D297353CC}">
                <c16:uniqueId val="{0000000B-45C4-4036-B254-27E0C7F27498}"/>
              </c:ext>
            </c:extLst>
          </c:dPt>
          <c:dPt>
            <c:idx val="6"/>
            <c:invertIfNegative val="0"/>
            <c:bubble3D val="0"/>
            <c:spPr>
              <a:solidFill>
                <a:schemeClr val="accent1">
                  <a:lumMod val="60000"/>
                  <a:alpha val="75000"/>
                </a:schemeClr>
              </a:solidFill>
              <a:ln>
                <a:noFill/>
              </a:ln>
              <a:effectLst/>
            </c:spPr>
            <c:extLst>
              <c:ext xmlns:c16="http://schemas.microsoft.com/office/drawing/2014/chart" uri="{C3380CC4-5D6E-409C-BE32-E72D297353CC}">
                <c16:uniqueId val="{0000000D-45C4-4036-B254-27E0C7F27498}"/>
              </c:ext>
            </c:extLst>
          </c:dPt>
          <c:dPt>
            <c:idx val="7"/>
            <c:invertIfNegative val="0"/>
            <c:bubble3D val="0"/>
            <c:spPr>
              <a:solidFill>
                <a:schemeClr val="accent2">
                  <a:lumMod val="60000"/>
                  <a:alpha val="75000"/>
                </a:schemeClr>
              </a:solidFill>
              <a:ln>
                <a:noFill/>
              </a:ln>
              <a:effectLst/>
            </c:spPr>
            <c:extLst>
              <c:ext xmlns:c16="http://schemas.microsoft.com/office/drawing/2014/chart" uri="{C3380CC4-5D6E-409C-BE32-E72D297353CC}">
                <c16:uniqueId val="{0000000F-45C4-4036-B254-27E0C7F27498}"/>
              </c:ext>
            </c:extLst>
          </c:dPt>
          <c:dPt>
            <c:idx val="8"/>
            <c:invertIfNegative val="0"/>
            <c:bubble3D val="0"/>
            <c:spPr>
              <a:solidFill>
                <a:schemeClr val="accent3">
                  <a:lumMod val="60000"/>
                  <a:alpha val="75000"/>
                </a:schemeClr>
              </a:solidFill>
              <a:ln>
                <a:noFill/>
              </a:ln>
              <a:effectLst/>
            </c:spPr>
            <c:extLst>
              <c:ext xmlns:c16="http://schemas.microsoft.com/office/drawing/2014/chart" uri="{C3380CC4-5D6E-409C-BE32-E72D297353CC}">
                <c16:uniqueId val="{00000011-45C4-4036-B254-27E0C7F27498}"/>
              </c:ext>
            </c:extLst>
          </c:dPt>
          <c:dPt>
            <c:idx val="9"/>
            <c:invertIfNegative val="0"/>
            <c:bubble3D val="0"/>
            <c:spPr>
              <a:solidFill>
                <a:schemeClr val="accent4">
                  <a:lumMod val="60000"/>
                  <a:alpha val="75000"/>
                </a:schemeClr>
              </a:solidFill>
              <a:ln>
                <a:noFill/>
              </a:ln>
              <a:effectLst/>
            </c:spPr>
            <c:extLst>
              <c:ext xmlns:c16="http://schemas.microsoft.com/office/drawing/2014/chart" uri="{C3380CC4-5D6E-409C-BE32-E72D297353CC}">
                <c16:uniqueId val="{00000013-45C4-4036-B254-27E0C7F27498}"/>
              </c:ext>
            </c:extLst>
          </c:dPt>
          <c:dPt>
            <c:idx val="10"/>
            <c:invertIfNegative val="0"/>
            <c:bubble3D val="0"/>
            <c:spPr>
              <a:solidFill>
                <a:schemeClr val="accent5">
                  <a:lumMod val="60000"/>
                  <a:alpha val="75000"/>
                </a:schemeClr>
              </a:solidFill>
              <a:ln>
                <a:noFill/>
              </a:ln>
              <a:effectLst/>
            </c:spPr>
            <c:extLst>
              <c:ext xmlns:c16="http://schemas.microsoft.com/office/drawing/2014/chart" uri="{C3380CC4-5D6E-409C-BE32-E72D297353CC}">
                <c16:uniqueId val="{00000015-45C4-4036-B254-27E0C7F27498}"/>
              </c:ext>
            </c:extLst>
          </c:dPt>
          <c:dPt>
            <c:idx val="11"/>
            <c:invertIfNegative val="0"/>
            <c:bubble3D val="0"/>
            <c:spPr>
              <a:solidFill>
                <a:schemeClr val="accent6">
                  <a:lumMod val="60000"/>
                  <a:alpha val="75000"/>
                </a:schemeClr>
              </a:solidFill>
              <a:ln>
                <a:noFill/>
              </a:ln>
              <a:effectLst/>
            </c:spPr>
            <c:extLst>
              <c:ext xmlns:c16="http://schemas.microsoft.com/office/drawing/2014/chart" uri="{C3380CC4-5D6E-409C-BE32-E72D297353CC}">
                <c16:uniqueId val="{00000017-45C4-4036-B254-27E0C7F27498}"/>
              </c:ext>
            </c:extLst>
          </c:dPt>
          <c:dPt>
            <c:idx val="12"/>
            <c:invertIfNegative val="0"/>
            <c:bubble3D val="0"/>
            <c:spPr>
              <a:solidFill>
                <a:schemeClr val="accent1">
                  <a:lumMod val="80000"/>
                  <a:lumOff val="20000"/>
                  <a:alpha val="75000"/>
                </a:schemeClr>
              </a:solidFill>
              <a:ln>
                <a:noFill/>
              </a:ln>
              <a:effectLst/>
            </c:spPr>
            <c:extLst>
              <c:ext xmlns:c16="http://schemas.microsoft.com/office/drawing/2014/chart" uri="{C3380CC4-5D6E-409C-BE32-E72D297353CC}">
                <c16:uniqueId val="{00000019-45C4-4036-B254-27E0C7F27498}"/>
              </c:ext>
            </c:extLst>
          </c:dPt>
          <c:dPt>
            <c:idx val="13"/>
            <c:invertIfNegative val="0"/>
            <c:bubble3D val="0"/>
            <c:spPr>
              <a:solidFill>
                <a:schemeClr val="accent2">
                  <a:lumMod val="80000"/>
                  <a:lumOff val="20000"/>
                  <a:alpha val="75000"/>
                </a:schemeClr>
              </a:solidFill>
              <a:ln>
                <a:noFill/>
              </a:ln>
              <a:effectLst/>
            </c:spPr>
            <c:extLst>
              <c:ext xmlns:c16="http://schemas.microsoft.com/office/drawing/2014/chart" uri="{C3380CC4-5D6E-409C-BE32-E72D297353CC}">
                <c16:uniqueId val="{0000001B-45C4-4036-B254-27E0C7F27498}"/>
              </c:ext>
            </c:extLst>
          </c:dPt>
          <c:dPt>
            <c:idx val="14"/>
            <c:invertIfNegative val="0"/>
            <c:bubble3D val="0"/>
            <c:spPr>
              <a:solidFill>
                <a:schemeClr val="accent3">
                  <a:lumMod val="80000"/>
                  <a:lumOff val="20000"/>
                  <a:alpha val="75000"/>
                </a:schemeClr>
              </a:solidFill>
              <a:ln>
                <a:noFill/>
              </a:ln>
              <a:effectLst/>
            </c:spPr>
            <c:extLst>
              <c:ext xmlns:c16="http://schemas.microsoft.com/office/drawing/2014/chart" uri="{C3380CC4-5D6E-409C-BE32-E72D297353CC}">
                <c16:uniqueId val="{0000001D-45C4-4036-B254-27E0C7F27498}"/>
              </c:ext>
            </c:extLst>
          </c:dPt>
          <c:dPt>
            <c:idx val="15"/>
            <c:invertIfNegative val="0"/>
            <c:bubble3D val="0"/>
            <c:spPr>
              <a:solidFill>
                <a:schemeClr val="accent4">
                  <a:lumMod val="80000"/>
                  <a:lumOff val="20000"/>
                  <a:alpha val="75000"/>
                </a:schemeClr>
              </a:solidFill>
              <a:ln>
                <a:noFill/>
              </a:ln>
              <a:effectLst/>
            </c:spPr>
            <c:extLst>
              <c:ext xmlns:c16="http://schemas.microsoft.com/office/drawing/2014/chart" uri="{C3380CC4-5D6E-409C-BE32-E72D297353CC}">
                <c16:uniqueId val="{0000001F-45C4-4036-B254-27E0C7F27498}"/>
              </c:ext>
            </c:extLst>
          </c:dPt>
          <c:dPt>
            <c:idx val="16"/>
            <c:invertIfNegative val="0"/>
            <c:bubble3D val="0"/>
            <c:spPr>
              <a:solidFill>
                <a:schemeClr val="accent5">
                  <a:lumMod val="80000"/>
                  <a:lumOff val="20000"/>
                  <a:alpha val="75000"/>
                </a:schemeClr>
              </a:solidFill>
              <a:ln>
                <a:noFill/>
              </a:ln>
              <a:effectLst/>
            </c:spPr>
            <c:extLst>
              <c:ext xmlns:c16="http://schemas.microsoft.com/office/drawing/2014/chart" uri="{C3380CC4-5D6E-409C-BE32-E72D297353CC}">
                <c16:uniqueId val="{00000021-45C4-4036-B254-27E0C7F27498}"/>
              </c:ext>
            </c:extLst>
          </c:dPt>
          <c:dPt>
            <c:idx val="17"/>
            <c:invertIfNegative val="0"/>
            <c:bubble3D val="0"/>
            <c:spPr>
              <a:solidFill>
                <a:schemeClr val="accent6">
                  <a:lumMod val="80000"/>
                  <a:lumOff val="20000"/>
                  <a:alpha val="75000"/>
                </a:schemeClr>
              </a:solidFill>
              <a:ln>
                <a:noFill/>
              </a:ln>
              <a:effectLst/>
            </c:spPr>
            <c:extLst>
              <c:ext xmlns:c16="http://schemas.microsoft.com/office/drawing/2014/chart" uri="{C3380CC4-5D6E-409C-BE32-E72D297353CC}">
                <c16:uniqueId val="{00000023-45C4-4036-B254-27E0C7F27498}"/>
              </c:ext>
            </c:extLst>
          </c:dPt>
          <c:dPt>
            <c:idx val="18"/>
            <c:invertIfNegative val="0"/>
            <c:bubble3D val="0"/>
            <c:spPr>
              <a:solidFill>
                <a:schemeClr val="accent1">
                  <a:lumMod val="80000"/>
                  <a:alpha val="75000"/>
                </a:schemeClr>
              </a:solidFill>
              <a:ln>
                <a:noFill/>
              </a:ln>
              <a:effectLst/>
            </c:spPr>
            <c:extLst>
              <c:ext xmlns:c16="http://schemas.microsoft.com/office/drawing/2014/chart" uri="{C3380CC4-5D6E-409C-BE32-E72D297353CC}">
                <c16:uniqueId val="{00000025-45C4-4036-B254-27E0C7F27498}"/>
              </c:ext>
            </c:extLst>
          </c:dPt>
          <c:dPt>
            <c:idx val="19"/>
            <c:invertIfNegative val="0"/>
            <c:bubble3D val="0"/>
            <c:spPr>
              <a:solidFill>
                <a:schemeClr val="accent2">
                  <a:lumMod val="80000"/>
                  <a:alpha val="75000"/>
                </a:schemeClr>
              </a:solidFill>
              <a:ln>
                <a:noFill/>
              </a:ln>
              <a:effectLst/>
            </c:spPr>
            <c:extLst>
              <c:ext xmlns:c16="http://schemas.microsoft.com/office/drawing/2014/chart" uri="{C3380CC4-5D6E-409C-BE32-E72D297353CC}">
                <c16:uniqueId val="{00000027-45C4-4036-B254-27E0C7F27498}"/>
              </c:ext>
            </c:extLst>
          </c:dPt>
          <c:dPt>
            <c:idx val="20"/>
            <c:invertIfNegative val="0"/>
            <c:bubble3D val="0"/>
            <c:spPr>
              <a:solidFill>
                <a:schemeClr val="accent3">
                  <a:lumMod val="80000"/>
                  <a:alpha val="75000"/>
                </a:schemeClr>
              </a:solidFill>
              <a:ln>
                <a:noFill/>
              </a:ln>
              <a:effectLst/>
            </c:spPr>
            <c:extLst>
              <c:ext xmlns:c16="http://schemas.microsoft.com/office/drawing/2014/chart" uri="{C3380CC4-5D6E-409C-BE32-E72D297353CC}">
                <c16:uniqueId val="{00000029-45C4-4036-B254-27E0C7F27498}"/>
              </c:ext>
            </c:extLst>
          </c:dPt>
          <c:dLbls>
            <c:dLbl>
              <c:idx val="0"/>
              <c:layout>
                <c:manualLayout>
                  <c:x val="-0.15728757757453041"/>
                  <c:y val="-0.19073893409575318"/>
                </c:manualLayout>
              </c:layout>
              <c:tx>
                <c:rich>
                  <a:bodyPr/>
                  <a:lstStyle/>
                  <a:p>
                    <a:r>
                      <a:rPr lang="ja-JP" altLang="en-US"/>
                      <a:t>建設業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C4-4036-B254-27E0C7F27498}"/>
                </c:ext>
              </c:extLst>
            </c:dLbl>
            <c:dLbl>
              <c:idx val="1"/>
              <c:layout>
                <c:manualLayout>
                  <c:x val="-0.27456327944453879"/>
                  <c:y val="0.12346523286082914"/>
                </c:manualLayout>
              </c:layout>
              <c:tx>
                <c:rich>
                  <a:bodyPr/>
                  <a:lstStyle/>
                  <a:p>
                    <a:r>
                      <a:rPr lang="ja-JP" altLang="en-US" dirty="0"/>
                      <a:t>製造業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5C4-4036-B254-27E0C7F27498}"/>
                </c:ext>
              </c:extLst>
            </c:dLbl>
            <c:dLbl>
              <c:idx val="2"/>
              <c:layout>
                <c:manualLayout>
                  <c:x val="-0.14513379824204378"/>
                  <c:y val="-9.671269897812837E-2"/>
                </c:manualLayout>
              </c:layout>
              <c:tx>
                <c:rich>
                  <a:bodyPr/>
                  <a:lstStyle/>
                  <a:p>
                    <a:r>
                      <a:rPr lang="ja-JP" altLang="en-US"/>
                      <a:t>情報通信業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C4-4036-B254-27E0C7F27498}"/>
                </c:ext>
              </c:extLst>
            </c:dLbl>
            <c:dLbl>
              <c:idx val="3"/>
              <c:tx>
                <c:rich>
                  <a:bodyPr/>
                  <a:lstStyle/>
                  <a:p>
                    <a:r>
                      <a:rPr lang="zh-TW" altLang="en-US"/>
                      <a:t>運輸業，郵便業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5C4-4036-B254-27E0C7F27498}"/>
                </c:ext>
              </c:extLst>
            </c:dLbl>
            <c:dLbl>
              <c:idx val="4"/>
              <c:layout>
                <c:manualLayout>
                  <c:x val="-0.22886483568937674"/>
                  <c:y val="0.17730661479323537"/>
                </c:manualLayout>
              </c:layout>
              <c:tx>
                <c:rich>
                  <a:bodyPr/>
                  <a:lstStyle/>
                  <a:p>
                    <a:r>
                      <a:rPr lang="zh-TW" altLang="en-US" dirty="0"/>
                      <a:t>卸売業，小売業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5C4-4036-B254-27E0C7F27498}"/>
                </c:ext>
              </c:extLst>
            </c:dLbl>
            <c:dLbl>
              <c:idx val="5"/>
              <c:layout>
                <c:manualLayout>
                  <c:x val="-1.9537242071044254E-2"/>
                  <c:y val="4.8356349489064185E-2"/>
                </c:manualLayout>
              </c:layout>
              <c:tx>
                <c:rich>
                  <a:bodyPr/>
                  <a:lstStyle/>
                  <a:p>
                    <a:r>
                      <a:rPr lang="zh-TW" altLang="en-US"/>
                      <a:t>金融業，保険業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5C4-4036-B254-27E0C7F27498}"/>
                </c:ext>
              </c:extLst>
            </c:dLbl>
            <c:dLbl>
              <c:idx val="6"/>
              <c:layout>
                <c:manualLayout>
                  <c:x val="4.4656553305244144E-2"/>
                  <c:y val="0.17462015093273178"/>
                </c:manualLayout>
              </c:layout>
              <c:tx>
                <c:rich>
                  <a:bodyPr/>
                  <a:lstStyle/>
                  <a:p>
                    <a:r>
                      <a:rPr lang="zh-TW" altLang="en-US"/>
                      <a:t>不動産業，物品賃貸業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5C4-4036-B254-27E0C7F27498}"/>
                </c:ext>
              </c:extLst>
            </c:dLbl>
            <c:dLbl>
              <c:idx val="7"/>
              <c:layout>
                <c:manualLayout>
                  <c:x val="-0.16697740673290179"/>
                  <c:y val="-0.12626380144366761"/>
                </c:manualLayout>
              </c:layout>
              <c:tx>
                <c:rich>
                  <a:bodyPr/>
                  <a:lstStyle/>
                  <a:p>
                    <a:r>
                      <a:rPr lang="ja-JP" altLang="en-US"/>
                      <a:t>宿泊業，飲食サービス業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5C4-4036-B254-27E0C7F27498}"/>
                </c:ext>
              </c:extLst>
            </c:dLbl>
            <c:dLbl>
              <c:idx val="8"/>
              <c:layout>
                <c:manualLayout>
                  <c:x val="-1.3955172907888825E-3"/>
                  <c:y val="-0.13432319302517831"/>
                </c:manualLayout>
              </c:layout>
              <c:tx>
                <c:rich>
                  <a:bodyPr/>
                  <a:lstStyle/>
                  <a:p>
                    <a:r>
                      <a:rPr lang="zh-TW" altLang="en-US"/>
                      <a:t>教育，学習支援業</a:t>
                    </a:r>
                  </a:p>
                </c:rich>
              </c:tx>
              <c:showLegendKey val="0"/>
              <c:showVal val="1"/>
              <c:showCatName val="0"/>
              <c:showSerName val="0"/>
              <c:showPercent val="0"/>
              <c:showBubbleSize val="0"/>
              <c:extLst>
                <c:ext xmlns:c15="http://schemas.microsoft.com/office/drawing/2012/chart" uri="{CE6537A1-D6FC-4f65-9D91-7224C49458BB}">
                  <c15:layout>
                    <c:manualLayout>
                      <c:w val="0.23444690485253228"/>
                      <c:h val="8.7901097515676679E-2"/>
                    </c:manualLayout>
                  </c15:layout>
                </c:ext>
                <c:ext xmlns:c16="http://schemas.microsoft.com/office/drawing/2014/chart" uri="{C3380CC4-5D6E-409C-BE32-E72D297353CC}">
                  <c16:uniqueId val="{00000011-45C4-4036-B254-27E0C7F27498}"/>
                </c:ext>
              </c:extLst>
            </c:dLbl>
            <c:dLbl>
              <c:idx val="9"/>
              <c:layout>
                <c:manualLayout>
                  <c:x val="-0.19816345529202134"/>
                  <c:y val="-5.372927721007132E-3"/>
                </c:manualLayout>
              </c:layout>
              <c:tx>
                <c:rich>
                  <a:bodyPr/>
                  <a:lstStyle/>
                  <a:p>
                    <a:r>
                      <a:rPr lang="ja-JP" altLang="en-US"/>
                      <a:t>医療，福祉</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5C4-4036-B254-27E0C7F27498}"/>
                </c:ext>
              </c:extLst>
            </c:dLbl>
            <c:dLbl>
              <c:idx val="10"/>
              <c:layout>
                <c:manualLayout>
                  <c:x val="-0.16188000573151037"/>
                  <c:y val="-2.9551102465539325E-2"/>
                </c:manualLayout>
              </c:layout>
              <c:tx>
                <c:rich>
                  <a:bodyPr/>
                  <a:lstStyle/>
                  <a:p>
                    <a:r>
                      <a:rPr lang="ja-JP" altLang="en-US"/>
                      <a:t>複合サービス事業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5C4-4036-B254-27E0C7F27498}"/>
                </c:ext>
              </c:extLst>
            </c:dLbl>
            <c:dLbl>
              <c:idx val="11"/>
              <c:layout>
                <c:manualLayout>
                  <c:x val="-0.11722345242626617"/>
                  <c:y val="-0.23372235586381029"/>
                </c:manualLayout>
              </c:layout>
              <c:tx>
                <c:rich>
                  <a:bodyPr/>
                  <a:lstStyle/>
                  <a:p>
                    <a:r>
                      <a:rPr lang="ja-JP" altLang="en-US"/>
                      <a:t>建設業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45C4-4036-B254-27E0C7F27498}"/>
                </c:ext>
              </c:extLst>
            </c:dLbl>
            <c:dLbl>
              <c:idx val="12"/>
              <c:layout>
                <c:manualLayout>
                  <c:x val="-5.3029657049977592E-2"/>
                  <c:y val="4.2983421768057056E-2"/>
                </c:manualLayout>
              </c:layout>
              <c:tx>
                <c:rich>
                  <a:bodyPr/>
                  <a:lstStyle/>
                  <a:p>
                    <a:r>
                      <a:rPr lang="ja-JP" altLang="en-US"/>
                      <a:t>製造業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5C4-4036-B254-27E0C7F27498}"/>
                </c:ext>
              </c:extLst>
            </c:dLbl>
            <c:dLbl>
              <c:idx val="13"/>
              <c:layout>
                <c:manualLayout>
                  <c:x val="-0.25398414692357663"/>
                  <c:y val="-2.4178174744532193E-2"/>
                </c:manualLayout>
              </c:layout>
              <c:tx>
                <c:rich>
                  <a:bodyPr/>
                  <a:lstStyle/>
                  <a:p>
                    <a:r>
                      <a:rPr lang="ja-JP" altLang="en-US"/>
                      <a:t>情報通信業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5C4-4036-B254-27E0C7F27498}"/>
                </c:ext>
              </c:extLst>
            </c:dLbl>
            <c:dLbl>
              <c:idx val="14"/>
              <c:layout>
                <c:manualLayout>
                  <c:x val="-4.7447587886822011E-2"/>
                  <c:y val="-3.4924030186546454E-2"/>
                </c:manualLayout>
              </c:layout>
              <c:tx>
                <c:rich>
                  <a:bodyPr/>
                  <a:lstStyle/>
                  <a:p>
                    <a:r>
                      <a:rPr lang="zh-TW" altLang="en-US"/>
                      <a:t>運輸業，郵便業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5C4-4036-B254-27E0C7F27498}"/>
                </c:ext>
              </c:extLst>
            </c:dLbl>
            <c:dLbl>
              <c:idx val="15"/>
              <c:layout>
                <c:manualLayout>
                  <c:x val="-0.26793931983146546"/>
                  <c:y val="-8.0593915815107969E-3"/>
                </c:manualLayout>
              </c:layout>
              <c:tx>
                <c:rich>
                  <a:bodyPr/>
                  <a:lstStyle/>
                  <a:p>
                    <a:r>
                      <a:rPr lang="zh-TW" altLang="en-US"/>
                      <a:t>卸売業，小売業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5C4-4036-B254-27E0C7F27498}"/>
                </c:ext>
              </c:extLst>
            </c:dLbl>
            <c:dLbl>
              <c:idx val="16"/>
              <c:layout>
                <c:manualLayout>
                  <c:x val="-6.6984829957866365E-2"/>
                  <c:y val="4.0296957907553492E-2"/>
                </c:manualLayout>
              </c:layout>
              <c:tx>
                <c:rich>
                  <a:bodyPr/>
                  <a:lstStyle/>
                  <a:p>
                    <a:r>
                      <a:rPr lang="zh-TW" altLang="en-US" dirty="0"/>
                      <a:t>金融業，保険業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5C4-4036-B254-27E0C7F27498}"/>
                </c:ext>
              </c:extLst>
            </c:dLbl>
            <c:dLbl>
              <c:idx val="17"/>
              <c:layout>
                <c:manualLayout>
                  <c:x val="-0.24840207776042111"/>
                  <c:y val="-0.11551794600165334"/>
                </c:manualLayout>
              </c:layout>
              <c:tx>
                <c:rich>
                  <a:bodyPr/>
                  <a:lstStyle/>
                  <a:p>
                    <a:r>
                      <a:rPr lang="zh-TW" altLang="en-US"/>
                      <a:t>不動産業，物品賃貸業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45C4-4036-B254-27E0C7F27498}"/>
                </c:ext>
              </c:extLst>
            </c:dLbl>
            <c:dLbl>
              <c:idx val="18"/>
              <c:layout>
                <c:manualLayout>
                  <c:x val="-0.20653655903675464"/>
                  <c:y val="4.0296957907553395E-2"/>
                </c:manualLayout>
              </c:layout>
              <c:tx>
                <c:rich>
                  <a:bodyPr/>
                  <a:lstStyle/>
                  <a:p>
                    <a:r>
                      <a:rPr lang="ja-JP" altLang="en-US"/>
                      <a:t>宿泊業，飲食サービス業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45C4-4036-B254-27E0C7F27498}"/>
                </c:ext>
              </c:extLst>
            </c:dLbl>
            <c:dLbl>
              <c:idx val="19"/>
              <c:layout>
                <c:manualLayout>
                  <c:x val="-0.31173241054844048"/>
                  <c:y val="1.0745855442014363E-2"/>
                </c:manualLayout>
              </c:layout>
              <c:tx>
                <c:rich>
                  <a:bodyPr/>
                  <a:lstStyle/>
                  <a:p>
                    <a:r>
                      <a:rPr lang="zh-TW" altLang="en-US"/>
                      <a:t>教育，学習支援業</a:t>
                    </a:r>
                  </a:p>
                </c:rich>
              </c:tx>
              <c:showLegendKey val="0"/>
              <c:showVal val="1"/>
              <c:showCatName val="0"/>
              <c:showSerName val="0"/>
              <c:showPercent val="0"/>
              <c:showBubbleSize val="0"/>
              <c:extLst>
                <c:ext xmlns:c15="http://schemas.microsoft.com/office/drawing/2012/chart" uri="{CE6537A1-D6FC-4f65-9D91-7224C49458BB}">
                  <c15:layout>
                    <c:manualLayout>
                      <c:w val="0.24282000859726557"/>
                      <c:h val="8.7901097515676679E-2"/>
                    </c:manualLayout>
                  </c15:layout>
                </c:ext>
                <c:ext xmlns:c16="http://schemas.microsoft.com/office/drawing/2014/chart" uri="{C3380CC4-5D6E-409C-BE32-E72D297353CC}">
                  <c16:uniqueId val="{00000027-45C4-4036-B254-27E0C7F27498}"/>
                </c:ext>
              </c:extLst>
            </c:dLbl>
            <c:dLbl>
              <c:idx val="20"/>
              <c:layout>
                <c:manualLayout>
                  <c:x val="-0.16467104031308819"/>
                  <c:y val="-4.0296957907553541E-2"/>
                </c:manualLayout>
              </c:layout>
              <c:tx>
                <c:rich>
                  <a:bodyPr/>
                  <a:lstStyle/>
                  <a:p>
                    <a:r>
                      <a:rPr lang="ja-JP" altLang="en-US"/>
                      <a:t>医療，福祉</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45C4-4036-B254-27E0C7F2749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グラフ作成用rev!$D$2:$D$22</c:f>
              <c:numCache>
                <c:formatCode>#,##0_);[Red]\(#,##0\)</c:formatCode>
                <c:ptCount val="21"/>
                <c:pt idx="0">
                  <c:v>32.593299999999999</c:v>
                </c:pt>
                <c:pt idx="1">
                  <c:v>30.5732</c:v>
                </c:pt>
                <c:pt idx="2">
                  <c:v>37.145499999999998</c:v>
                </c:pt>
                <c:pt idx="3">
                  <c:v>29.179600000000001</c:v>
                </c:pt>
                <c:pt idx="4">
                  <c:v>32.6265</c:v>
                </c:pt>
                <c:pt idx="5">
                  <c:v>36.736699999999999</c:v>
                </c:pt>
                <c:pt idx="6">
                  <c:v>32.065300000000001</c:v>
                </c:pt>
                <c:pt idx="7">
                  <c:v>24.6829</c:v>
                </c:pt>
                <c:pt idx="8">
                  <c:v>38.926600000000001</c:v>
                </c:pt>
                <c:pt idx="9">
                  <c:v>30.100200000000001</c:v>
                </c:pt>
                <c:pt idx="10">
                  <c:v>31.079899999999999</c:v>
                </c:pt>
                <c:pt idx="11">
                  <c:v>11.1105</c:v>
                </c:pt>
                <c:pt idx="12">
                  <c:v>11.2951</c:v>
                </c:pt>
                <c:pt idx="13">
                  <c:v>10.6782</c:v>
                </c:pt>
                <c:pt idx="14">
                  <c:v>10.529500000000001</c:v>
                </c:pt>
                <c:pt idx="15">
                  <c:v>9.3775999999999993</c:v>
                </c:pt>
                <c:pt idx="16">
                  <c:v>12.7719</c:v>
                </c:pt>
                <c:pt idx="17">
                  <c:v>9.3032000000000004</c:v>
                </c:pt>
                <c:pt idx="18">
                  <c:v>7.4010999999999996</c:v>
                </c:pt>
                <c:pt idx="19">
                  <c:v>8.9014000000000006</c:v>
                </c:pt>
                <c:pt idx="20">
                  <c:v>11.081300000000001</c:v>
                </c:pt>
              </c:numCache>
            </c:numRef>
          </c:xVal>
          <c:yVal>
            <c:numRef>
              <c:f>グラフ作成用rev!$E$2:$E$22</c:f>
              <c:numCache>
                <c:formatCode>#,##0_);[Red]\(#,##0\)</c:formatCode>
                <c:ptCount val="21"/>
                <c:pt idx="0">
                  <c:v>-1</c:v>
                </c:pt>
                <c:pt idx="1">
                  <c:v>-8</c:v>
                </c:pt>
                <c:pt idx="2">
                  <c:v>8</c:v>
                </c:pt>
                <c:pt idx="3">
                  <c:v>10</c:v>
                </c:pt>
                <c:pt idx="4">
                  <c:v>-8</c:v>
                </c:pt>
                <c:pt idx="5">
                  <c:v>-2</c:v>
                </c:pt>
                <c:pt idx="6">
                  <c:v>4</c:v>
                </c:pt>
                <c:pt idx="7">
                  <c:v>3</c:v>
                </c:pt>
                <c:pt idx="8">
                  <c:v>8</c:v>
                </c:pt>
                <c:pt idx="9">
                  <c:v>-4</c:v>
                </c:pt>
                <c:pt idx="10">
                  <c:v>4</c:v>
                </c:pt>
                <c:pt idx="11">
                  <c:v>-2</c:v>
                </c:pt>
                <c:pt idx="12">
                  <c:v>-16</c:v>
                </c:pt>
                <c:pt idx="13">
                  <c:v>2</c:v>
                </c:pt>
                <c:pt idx="14">
                  <c:v>2</c:v>
                </c:pt>
                <c:pt idx="15">
                  <c:v>-17</c:v>
                </c:pt>
                <c:pt idx="16">
                  <c:v>-2</c:v>
                </c:pt>
                <c:pt idx="17">
                  <c:v>1</c:v>
                </c:pt>
                <c:pt idx="18">
                  <c:v>-30</c:v>
                </c:pt>
                <c:pt idx="19">
                  <c:v>-3</c:v>
                </c:pt>
                <c:pt idx="20">
                  <c:v>11</c:v>
                </c:pt>
              </c:numCache>
            </c:numRef>
          </c:yVal>
          <c:bubbleSize>
            <c:numRef>
              <c:f>グラフ作成用rev!$F$2:$F$22</c:f>
              <c:numCache>
                <c:formatCode>#,##0_);[Red]\(#,##0\)</c:formatCode>
                <c:ptCount val="21"/>
                <c:pt idx="0">
                  <c:v>282</c:v>
                </c:pt>
                <c:pt idx="1">
                  <c:v>713</c:v>
                </c:pt>
                <c:pt idx="2">
                  <c:v>174</c:v>
                </c:pt>
                <c:pt idx="3">
                  <c:v>232</c:v>
                </c:pt>
                <c:pt idx="4">
                  <c:v>458</c:v>
                </c:pt>
                <c:pt idx="5">
                  <c:v>129</c:v>
                </c:pt>
                <c:pt idx="6">
                  <c:v>61</c:v>
                </c:pt>
                <c:pt idx="7">
                  <c:v>90</c:v>
                </c:pt>
                <c:pt idx="8">
                  <c:v>187</c:v>
                </c:pt>
                <c:pt idx="9">
                  <c:v>489</c:v>
                </c:pt>
                <c:pt idx="10">
                  <c:v>37</c:v>
                </c:pt>
                <c:pt idx="11">
                  <c:v>55</c:v>
                </c:pt>
                <c:pt idx="12">
                  <c:v>239</c:v>
                </c:pt>
                <c:pt idx="13">
                  <c:v>37</c:v>
                </c:pt>
                <c:pt idx="14">
                  <c:v>104</c:v>
                </c:pt>
                <c:pt idx="15">
                  <c:v>438</c:v>
                </c:pt>
                <c:pt idx="16">
                  <c:v>32</c:v>
                </c:pt>
                <c:pt idx="17">
                  <c:v>33</c:v>
                </c:pt>
                <c:pt idx="18">
                  <c:v>225</c:v>
                </c:pt>
                <c:pt idx="19">
                  <c:v>119</c:v>
                </c:pt>
                <c:pt idx="20">
                  <c:v>303</c:v>
                </c:pt>
              </c:numCache>
            </c:numRef>
          </c:bubbleSize>
          <c:bubble3D val="0"/>
          <c:extLst>
            <c:ext xmlns:c16="http://schemas.microsoft.com/office/drawing/2014/chart" uri="{C3380CC4-5D6E-409C-BE32-E72D297353CC}">
              <c16:uniqueId val="{0000002A-45C4-4036-B254-27E0C7F27498}"/>
            </c:ext>
          </c:extLst>
        </c:ser>
        <c:dLbls>
          <c:showLegendKey val="0"/>
          <c:showVal val="0"/>
          <c:showCatName val="0"/>
          <c:showSerName val="0"/>
          <c:showPercent val="0"/>
          <c:showBubbleSize val="0"/>
        </c:dLbls>
        <c:bubbleScale val="100"/>
        <c:showNegBubbles val="0"/>
        <c:axId val="1159398943"/>
        <c:axId val="1159399775"/>
      </c:bubbleChart>
      <c:valAx>
        <c:axId val="1159398943"/>
        <c:scaling>
          <c:orientation val="minMax"/>
        </c:scaling>
        <c:delete val="0"/>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9399775"/>
        <c:crossesAt val="-100"/>
        <c:crossBetween val="midCat"/>
      </c:valAx>
      <c:valAx>
        <c:axId val="1159399775"/>
        <c:scaling>
          <c:orientation val="minMax"/>
          <c:max val="100"/>
          <c:min val="-100"/>
        </c:scaling>
        <c:delete val="0"/>
        <c:axPos val="l"/>
        <c:majorGridlines>
          <c:spPr>
            <a:ln w="9525" cap="flat" cmpd="sng" algn="ctr">
              <a:solidFill>
                <a:schemeClr val="tx1">
                  <a:lumMod val="15000"/>
                  <a:lumOff val="85000"/>
                </a:schemeClr>
              </a:solidFill>
              <a:round/>
            </a:ln>
            <a:effectLst/>
          </c:spPr>
        </c:majorGridlines>
        <c:numFmt formatCode="#,##0_ ;[Red]\-#,##0\ "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9398943"/>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ja-JP" altLang="en-US" sz="1400" dirty="0" smtClean="0"/>
              <a:t>休業者（自宅待機含む）の推移（全国）</a:t>
            </a:r>
            <a:endParaRPr lang="ja-JP" altLang="en-US" sz="1400" dirty="0"/>
          </a:p>
        </c:rich>
      </c:tx>
      <c:layout>
        <c:manualLayout>
          <c:xMode val="edge"/>
          <c:yMode val="edge"/>
          <c:x val="0.120853568725395"/>
          <c:y val="1.7764469708431898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ja-JP"/>
        </a:p>
      </c:txPr>
    </c:title>
    <c:autoTitleDeleted val="0"/>
    <c:plotArea>
      <c:layout>
        <c:manualLayout>
          <c:layoutTarget val="inner"/>
          <c:xMode val="edge"/>
          <c:yMode val="edge"/>
          <c:x val="1.0222407696520977E-3"/>
          <c:y val="0.17547779407744071"/>
          <c:w val="0.99897775923034793"/>
          <c:h val="0.73089690936832108"/>
        </c:manualLayout>
      </c:layout>
      <c:barChart>
        <c:barDir val="col"/>
        <c:grouping val="clustered"/>
        <c:varyColors val="0"/>
        <c:ser>
          <c:idx val="0"/>
          <c:order val="0"/>
          <c:tx>
            <c:strRef>
              <c:f>Sheet1!$C$7</c:f>
              <c:strCache>
                <c:ptCount val="1"/>
                <c:pt idx="0">
                  <c:v>令和2年</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2CCA-4B12-A188-F2275EACCD49}"/>
                </c:ext>
              </c:extLst>
            </c:dLbl>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4-2CCA-4B12-A188-F2275EACCD4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Sheet1!$B$8:$B$12</c:f>
              <c:strCache>
                <c:ptCount val="5"/>
                <c:pt idx="0">
                  <c:v>1月</c:v>
                </c:pt>
                <c:pt idx="1">
                  <c:v>2月</c:v>
                </c:pt>
                <c:pt idx="2">
                  <c:v>3月</c:v>
                </c:pt>
                <c:pt idx="3">
                  <c:v>4月</c:v>
                </c:pt>
                <c:pt idx="4">
                  <c:v>5月</c:v>
                </c:pt>
              </c:strCache>
            </c:strRef>
          </c:cat>
          <c:val>
            <c:numRef>
              <c:f>Sheet1!$C$8:$C$12</c:f>
              <c:numCache>
                <c:formatCode>General</c:formatCode>
                <c:ptCount val="5"/>
                <c:pt idx="0">
                  <c:v>194</c:v>
                </c:pt>
                <c:pt idx="1">
                  <c:v>196</c:v>
                </c:pt>
                <c:pt idx="2">
                  <c:v>249</c:v>
                </c:pt>
                <c:pt idx="3">
                  <c:v>597</c:v>
                </c:pt>
                <c:pt idx="4">
                  <c:v>423</c:v>
                </c:pt>
              </c:numCache>
            </c:numRef>
          </c:val>
          <c:extLst>
            <c:ext xmlns:c16="http://schemas.microsoft.com/office/drawing/2014/chart" uri="{C3380CC4-5D6E-409C-BE32-E72D297353CC}">
              <c16:uniqueId val="{00000005-2CCA-4B12-A188-F2275EACCD49}"/>
            </c:ext>
          </c:extLst>
        </c:ser>
        <c:ser>
          <c:idx val="1"/>
          <c:order val="1"/>
          <c:tx>
            <c:strRef>
              <c:f>Sheet1!$D$7</c:f>
              <c:strCache>
                <c:ptCount val="1"/>
                <c:pt idx="0">
                  <c:v>令和元年</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Sheet1!$B$8:$B$12</c:f>
              <c:strCache>
                <c:ptCount val="5"/>
                <c:pt idx="0">
                  <c:v>1月</c:v>
                </c:pt>
                <c:pt idx="1">
                  <c:v>2月</c:v>
                </c:pt>
                <c:pt idx="2">
                  <c:v>3月</c:v>
                </c:pt>
                <c:pt idx="3">
                  <c:v>4月</c:v>
                </c:pt>
                <c:pt idx="4">
                  <c:v>5月</c:v>
                </c:pt>
              </c:strCache>
            </c:strRef>
          </c:cat>
          <c:val>
            <c:numRef>
              <c:f>Sheet1!$D$8:$D$12</c:f>
              <c:numCache>
                <c:formatCode>General</c:formatCode>
                <c:ptCount val="5"/>
                <c:pt idx="0">
                  <c:v>186</c:v>
                </c:pt>
                <c:pt idx="1">
                  <c:v>177</c:v>
                </c:pt>
                <c:pt idx="2">
                  <c:v>218</c:v>
                </c:pt>
                <c:pt idx="3">
                  <c:v>177</c:v>
                </c:pt>
                <c:pt idx="4">
                  <c:v>149</c:v>
                </c:pt>
              </c:numCache>
            </c:numRef>
          </c:val>
          <c:extLst>
            <c:ext xmlns:c16="http://schemas.microsoft.com/office/drawing/2014/chart" uri="{C3380CC4-5D6E-409C-BE32-E72D297353CC}">
              <c16:uniqueId val="{0000000A-2CCA-4B12-A188-F2275EACCD49}"/>
            </c:ext>
          </c:extLst>
        </c:ser>
        <c:dLbls>
          <c:showLegendKey val="0"/>
          <c:showVal val="1"/>
          <c:showCatName val="0"/>
          <c:showSerName val="0"/>
          <c:showPercent val="0"/>
          <c:showBubbleSize val="0"/>
        </c:dLbls>
        <c:gapWidth val="150"/>
        <c:axId val="818403247"/>
        <c:axId val="818407407"/>
      </c:barChart>
      <c:catAx>
        <c:axId val="81840324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818407407"/>
        <c:crosses val="autoZero"/>
        <c:auto val="1"/>
        <c:lblAlgn val="ctr"/>
        <c:lblOffset val="100"/>
        <c:noMultiLvlLbl val="0"/>
      </c:catAx>
      <c:valAx>
        <c:axId val="818407407"/>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818403247"/>
        <c:crosses val="autoZero"/>
        <c:crossBetween val="between"/>
      </c:valAx>
      <c:spPr>
        <a:noFill/>
        <a:ln>
          <a:noFill/>
        </a:ln>
        <a:effectLst/>
      </c:spPr>
    </c:plotArea>
    <c:legend>
      <c:legendPos val="l"/>
      <c:layout>
        <c:manualLayout>
          <c:xMode val="edge"/>
          <c:yMode val="edge"/>
          <c:x val="0.2005675625397576"/>
          <c:y val="0.39287616789149032"/>
          <c:w val="0.19441211710488759"/>
          <c:h val="0.113908017813893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4.300830077193455E-2"/>
          <c:w val="0.89520040663406752"/>
          <c:h val="0.71804675214242053"/>
        </c:manualLayout>
      </c:layout>
      <c:lineChart>
        <c:grouping val="standard"/>
        <c:varyColors val="0"/>
        <c:ser>
          <c:idx val="0"/>
          <c:order val="0"/>
          <c:tx>
            <c:strRef>
              <c:f>性別!$J$3</c:f>
              <c:strCache>
                <c:ptCount val="1"/>
                <c:pt idx="0">
                  <c:v>男性</c:v>
                </c:pt>
              </c:strCache>
            </c:strRef>
          </c:tx>
          <c:spPr>
            <a:ln w="28575" cap="rnd">
              <a:solidFill>
                <a:srgbClr val="0070C0"/>
              </a:solidFill>
              <a:round/>
            </a:ln>
            <a:effectLst/>
          </c:spPr>
          <c:marker>
            <c:symbol val="none"/>
          </c:marker>
          <c:dLbls>
            <c:dLbl>
              <c:idx val="4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52-42DF-A94C-5C159D284A5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性別!$H$4:$I$627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性別!$J$4:$J$627</c:f>
              <c:numCache>
                <c:formatCode>General</c:formatCode>
                <c:ptCount val="41"/>
                <c:pt idx="0">
                  <c:v>100</c:v>
                </c:pt>
                <c:pt idx="1">
                  <c:v>99.564388783011154</c:v>
                </c:pt>
                <c:pt idx="2">
                  <c:v>99.646065886196567</c:v>
                </c:pt>
                <c:pt idx="3">
                  <c:v>99.836645793629188</c:v>
                </c:pt>
                <c:pt idx="4">
                  <c:v>99.782194391505584</c:v>
                </c:pt>
                <c:pt idx="5">
                  <c:v>99.972774298938191</c:v>
                </c:pt>
                <c:pt idx="6">
                  <c:v>100.08167710318541</c:v>
                </c:pt>
                <c:pt idx="7">
                  <c:v>100.21780560849443</c:v>
                </c:pt>
                <c:pt idx="8">
                  <c:v>100.29948271167983</c:v>
                </c:pt>
                <c:pt idx="9">
                  <c:v>100.13612850530902</c:v>
                </c:pt>
                <c:pt idx="10">
                  <c:v>99.863871494690997</c:v>
                </c:pt>
                <c:pt idx="11">
                  <c:v>100.05445140212362</c:v>
                </c:pt>
                <c:pt idx="12">
                  <c:v>100.73509392866866</c:v>
                </c:pt>
                <c:pt idx="13">
                  <c:v>100.84399673291587</c:v>
                </c:pt>
                <c:pt idx="14">
                  <c:v>101.1162537435339</c:v>
                </c:pt>
                <c:pt idx="15">
                  <c:v>101.1162537435339</c:v>
                </c:pt>
                <c:pt idx="16">
                  <c:v>101.38851075415192</c:v>
                </c:pt>
                <c:pt idx="17">
                  <c:v>101.1979308467193</c:v>
                </c:pt>
                <c:pt idx="18">
                  <c:v>100.89844813503947</c:v>
                </c:pt>
                <c:pt idx="19">
                  <c:v>101.08902804247208</c:v>
                </c:pt>
                <c:pt idx="20">
                  <c:v>101.33405935202831</c:v>
                </c:pt>
                <c:pt idx="21">
                  <c:v>101.33405935202831</c:v>
                </c:pt>
                <c:pt idx="22">
                  <c:v>101.82412197114074</c:v>
                </c:pt>
                <c:pt idx="23">
                  <c:v>101.57909066158453</c:v>
                </c:pt>
                <c:pt idx="24">
                  <c:v>101.08902804247208</c:v>
                </c:pt>
                <c:pt idx="25">
                  <c:v>101.63354206370813</c:v>
                </c:pt>
                <c:pt idx="26">
                  <c:v>101.66076776476993</c:v>
                </c:pt>
                <c:pt idx="27">
                  <c:v>101.44296215627553</c:v>
                </c:pt>
                <c:pt idx="28">
                  <c:v>101.36128505309013</c:v>
                </c:pt>
                <c:pt idx="29">
                  <c:v>101.44296215627553</c:v>
                </c:pt>
                <c:pt idx="30">
                  <c:v>101.74244486795534</c:v>
                </c:pt>
                <c:pt idx="31">
                  <c:v>101.85134767220256</c:v>
                </c:pt>
                <c:pt idx="32">
                  <c:v>101.52463925946094</c:v>
                </c:pt>
                <c:pt idx="33">
                  <c:v>101.79689627007895</c:v>
                </c:pt>
                <c:pt idx="34">
                  <c:v>102.04192757963517</c:v>
                </c:pt>
                <c:pt idx="35">
                  <c:v>101.96025047644977</c:v>
                </c:pt>
                <c:pt idx="36">
                  <c:v>101.82412197114074</c:v>
                </c:pt>
                <c:pt idx="37">
                  <c:v>101.82412197114074</c:v>
                </c:pt>
                <c:pt idx="38">
                  <c:v>101.71521916689355</c:v>
                </c:pt>
                <c:pt idx="39">
                  <c:v>100.70786822760687</c:v>
                </c:pt>
                <c:pt idx="40" formatCode="0">
                  <c:v>100.21780560849443</c:v>
                </c:pt>
              </c:numCache>
            </c:numRef>
          </c:val>
          <c:smooth val="0"/>
          <c:extLst>
            <c:ext xmlns:c16="http://schemas.microsoft.com/office/drawing/2014/chart" uri="{C3380CC4-5D6E-409C-BE32-E72D297353CC}">
              <c16:uniqueId val="{00000000-F952-42DF-A94C-5C159D284A5F}"/>
            </c:ext>
          </c:extLst>
        </c:ser>
        <c:ser>
          <c:idx val="1"/>
          <c:order val="1"/>
          <c:tx>
            <c:strRef>
              <c:f>性別!$K$3</c:f>
              <c:strCache>
                <c:ptCount val="1"/>
                <c:pt idx="0">
                  <c:v>女性</c:v>
                </c:pt>
              </c:strCache>
            </c:strRef>
          </c:tx>
          <c:spPr>
            <a:ln w="28575" cap="rnd" cmpd="dbl">
              <a:solidFill>
                <a:srgbClr val="FF0000"/>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52-42DF-A94C-5C159D284A5F}"/>
                </c:ext>
              </c:extLst>
            </c:dLbl>
            <c:dLbl>
              <c:idx val="4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52-42DF-A94C-5C159D284A5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性別!$H$4:$I$627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性別!$K$4:$K$627</c:f>
              <c:numCache>
                <c:formatCode>General</c:formatCode>
                <c:ptCount val="41"/>
                <c:pt idx="0">
                  <c:v>100</c:v>
                </c:pt>
                <c:pt idx="1">
                  <c:v>99.576868829337101</c:v>
                </c:pt>
                <c:pt idx="2">
                  <c:v>99.471086036671366</c:v>
                </c:pt>
                <c:pt idx="3">
                  <c:v>100.17630465444287</c:v>
                </c:pt>
                <c:pt idx="4">
                  <c:v>100.59943582510577</c:v>
                </c:pt>
                <c:pt idx="5">
                  <c:v>101.09308885754584</c:v>
                </c:pt>
                <c:pt idx="6">
                  <c:v>101.30465444287728</c:v>
                </c:pt>
                <c:pt idx="7">
                  <c:v>101.44569816643158</c:v>
                </c:pt>
                <c:pt idx="8">
                  <c:v>101.26939351198871</c:v>
                </c:pt>
                <c:pt idx="9">
                  <c:v>101.16361071932299</c:v>
                </c:pt>
                <c:pt idx="10">
                  <c:v>101.79830747531736</c:v>
                </c:pt>
                <c:pt idx="11">
                  <c:v>101.90409026798308</c:v>
                </c:pt>
                <c:pt idx="12">
                  <c:v>102.46826516220028</c:v>
                </c:pt>
                <c:pt idx="13">
                  <c:v>103.27926657263751</c:v>
                </c:pt>
                <c:pt idx="14">
                  <c:v>103.98448519040903</c:v>
                </c:pt>
                <c:pt idx="15">
                  <c:v>104.37235543018335</c:v>
                </c:pt>
                <c:pt idx="16">
                  <c:v>103.87870239774331</c:v>
                </c:pt>
                <c:pt idx="17">
                  <c:v>103.24400564174894</c:v>
                </c:pt>
                <c:pt idx="18">
                  <c:v>103.70239774330044</c:v>
                </c:pt>
                <c:pt idx="19">
                  <c:v>104.09026798307475</c:v>
                </c:pt>
                <c:pt idx="20">
                  <c:v>104.16078984485191</c:v>
                </c:pt>
                <c:pt idx="21">
                  <c:v>104.68970380818054</c:v>
                </c:pt>
                <c:pt idx="22">
                  <c:v>104.72496473906912</c:v>
                </c:pt>
                <c:pt idx="23">
                  <c:v>104.12552891396334</c:v>
                </c:pt>
                <c:pt idx="24">
                  <c:v>104.40761636107194</c:v>
                </c:pt>
                <c:pt idx="25">
                  <c:v>104.97179125528915</c:v>
                </c:pt>
                <c:pt idx="26">
                  <c:v>105.43018335684063</c:v>
                </c:pt>
                <c:pt idx="27">
                  <c:v>105.11283497884345</c:v>
                </c:pt>
                <c:pt idx="28">
                  <c:v>105.11283497884345</c:v>
                </c:pt>
                <c:pt idx="29">
                  <c:v>105.21861777150916</c:v>
                </c:pt>
                <c:pt idx="30">
                  <c:v>105.25387870239776</c:v>
                </c:pt>
                <c:pt idx="31">
                  <c:v>105.50070521861777</c:v>
                </c:pt>
                <c:pt idx="32">
                  <c:v>105.8885754583921</c:v>
                </c:pt>
                <c:pt idx="33">
                  <c:v>106.27644569816643</c:v>
                </c:pt>
                <c:pt idx="34">
                  <c:v>106.17066290550071</c:v>
                </c:pt>
                <c:pt idx="35">
                  <c:v>106.52327221438647</c:v>
                </c:pt>
                <c:pt idx="36">
                  <c:v>105.74753173483779</c:v>
                </c:pt>
                <c:pt idx="37">
                  <c:v>105.92383638928067</c:v>
                </c:pt>
                <c:pt idx="38">
                  <c:v>105.64174894217206</c:v>
                </c:pt>
                <c:pt idx="39">
                  <c:v>103.1734837799718</c:v>
                </c:pt>
                <c:pt idx="40" formatCode="0">
                  <c:v>103.91396332863188</c:v>
                </c:pt>
              </c:numCache>
            </c:numRef>
          </c:val>
          <c:smooth val="0"/>
          <c:extLst>
            <c:ext xmlns:c16="http://schemas.microsoft.com/office/drawing/2014/chart" uri="{C3380CC4-5D6E-409C-BE32-E72D297353CC}">
              <c16:uniqueId val="{00000001-F952-42DF-A94C-5C159D284A5F}"/>
            </c:ext>
          </c:extLst>
        </c:ser>
        <c:dLbls>
          <c:showLegendKey val="0"/>
          <c:showVal val="0"/>
          <c:showCatName val="0"/>
          <c:showSerName val="0"/>
          <c:showPercent val="0"/>
          <c:showBubbleSize val="0"/>
        </c:dLbls>
        <c:smooth val="0"/>
        <c:axId val="422111215"/>
        <c:axId val="422100815"/>
      </c:lineChart>
      <c:catAx>
        <c:axId val="422111215"/>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100815"/>
        <c:crosses val="autoZero"/>
        <c:auto val="1"/>
        <c:lblAlgn val="ctr"/>
        <c:lblOffset val="100"/>
        <c:noMultiLvlLbl val="0"/>
      </c:catAx>
      <c:valAx>
        <c:axId val="422100815"/>
        <c:scaling>
          <c:orientation val="minMax"/>
          <c:min val="9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111215"/>
        <c:crosses val="autoZero"/>
        <c:crossBetween val="between"/>
        <c:majorUnit val="3"/>
      </c:valAx>
      <c:spPr>
        <a:noFill/>
        <a:ln>
          <a:noFill/>
        </a:ln>
        <a:effectLst/>
      </c:spPr>
    </c:plotArea>
    <c:legend>
      <c:legendPos val="b"/>
      <c:layout>
        <c:manualLayout>
          <c:xMode val="edge"/>
          <c:yMode val="edge"/>
          <c:x val="0.14828808852412895"/>
          <c:y val="0.1787713912718796"/>
          <c:w val="0.3287783019822727"/>
          <c:h val="8.998620020513453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a:solidFill>
                  <a:prstClr val="black">
                    <a:lumMod val="65000"/>
                    <a:lumOff val="35000"/>
                  </a:prstClr>
                </a:solidFill>
                <a:latin typeface="+mj-ea"/>
                <a:ea typeface="+mj-ea"/>
                <a:cs typeface="+mn-cs"/>
              </a:rPr>
              <a:t>業種別業況</a:t>
            </a:r>
            <a:r>
              <a:rPr lang="ja-JP" altLang="en-US" sz="1400" b="1" i="0" u="none" strike="noStrike" kern="1200" spc="0" baseline="0" dirty="0" smtClean="0">
                <a:solidFill>
                  <a:prstClr val="black">
                    <a:lumMod val="65000"/>
                    <a:lumOff val="35000"/>
                  </a:prstClr>
                </a:solidFill>
                <a:latin typeface="+mj-ea"/>
                <a:ea typeface="+mj-ea"/>
                <a:cs typeface="+mn-cs"/>
              </a:rPr>
              <a:t>判断（近畿）と府内事業所数の関係</a:t>
            </a:r>
            <a:endParaRPr lang="ja-JP" sz="1400" b="1" i="0" u="none" strike="noStrike" kern="1200" spc="0" baseline="0" dirty="0">
              <a:solidFill>
                <a:prstClr val="black">
                  <a:lumMod val="65000"/>
                  <a:lumOff val="35000"/>
                </a:prstClr>
              </a:solidFill>
              <a:latin typeface="+mj-ea"/>
              <a:ea typeface="+mj-ea"/>
              <a:cs typeface="+mn-cs"/>
            </a:endParaRPr>
          </a:p>
        </c:rich>
      </c:tx>
      <c:layout>
        <c:manualLayout>
          <c:xMode val="edge"/>
          <c:yMode val="edge"/>
          <c:x val="0.32481750090479716"/>
          <c:y val="4.3357426561985738E-3"/>
        </c:manualLayout>
      </c:layout>
      <c:overlay val="0"/>
      <c:spPr>
        <a:noFill/>
        <a:ln>
          <a:noFill/>
        </a:ln>
        <a:effectLst/>
      </c:spPr>
      <c:txPr>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4.125627655465431E-2"/>
          <c:y val="7.0625140049040733E-2"/>
          <c:w val="0.88173180445433896"/>
          <c:h val="0.50384896822281156"/>
        </c:manualLayout>
      </c:layout>
      <c:barChart>
        <c:barDir val="col"/>
        <c:grouping val="clustered"/>
        <c:varyColors val="0"/>
        <c:ser>
          <c:idx val="12"/>
          <c:order val="0"/>
          <c:tx>
            <c:strRef>
              <c:f>業況!$B$3</c:f>
              <c:strCache>
                <c:ptCount val="1"/>
                <c:pt idx="0">
                  <c:v>12月</c:v>
                </c:pt>
              </c:strCache>
            </c:strRef>
          </c:tx>
          <c:spPr>
            <a:solidFill>
              <a:schemeClr val="accent1">
                <a:lumMod val="80000"/>
                <a:lumOff val="20000"/>
              </a:schemeClr>
            </a:solidFill>
            <a:ln w="3175">
              <a:solidFill>
                <a:schemeClr val="tx1"/>
              </a:solidFill>
            </a:ln>
            <a:effectLst/>
          </c:spPr>
          <c:invertIfNegative val="0"/>
          <c:dLbls>
            <c:delete val="1"/>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業況!$B$4:$B$27</c:f>
              <c:numCache>
                <c:formatCode>\+#,##0;\-#,##0</c:formatCode>
                <c:ptCount val="24"/>
                <c:pt idx="0">
                  <c:v>-28</c:v>
                </c:pt>
                <c:pt idx="1">
                  <c:v>-5</c:v>
                </c:pt>
                <c:pt idx="2">
                  <c:v>-12</c:v>
                </c:pt>
                <c:pt idx="3">
                  <c:v>11</c:v>
                </c:pt>
                <c:pt idx="4">
                  <c:v>-5</c:v>
                </c:pt>
                <c:pt idx="5">
                  <c:v>-10</c:v>
                </c:pt>
                <c:pt idx="6">
                  <c:v>-6</c:v>
                </c:pt>
                <c:pt idx="7">
                  <c:v>5</c:v>
                </c:pt>
                <c:pt idx="8">
                  <c:v>-13</c:v>
                </c:pt>
                <c:pt idx="9">
                  <c:v>-17</c:v>
                </c:pt>
                <c:pt idx="10">
                  <c:v>-17</c:v>
                </c:pt>
                <c:pt idx="11">
                  <c:v>-9</c:v>
                </c:pt>
                <c:pt idx="12">
                  <c:v>-5</c:v>
                </c:pt>
                <c:pt idx="13">
                  <c:v>19</c:v>
                </c:pt>
                <c:pt idx="14">
                  <c:v>26</c:v>
                </c:pt>
                <c:pt idx="15">
                  <c:v>35</c:v>
                </c:pt>
                <c:pt idx="16">
                  <c:v>-10</c:v>
                </c:pt>
                <c:pt idx="17">
                  <c:v>-5</c:v>
                </c:pt>
                <c:pt idx="18">
                  <c:v>9</c:v>
                </c:pt>
                <c:pt idx="19">
                  <c:v>30</c:v>
                </c:pt>
                <c:pt idx="20">
                  <c:v>-18</c:v>
                </c:pt>
                <c:pt idx="21">
                  <c:v>27</c:v>
                </c:pt>
                <c:pt idx="22">
                  <c:v>-6</c:v>
                </c:pt>
                <c:pt idx="23">
                  <c:v>11</c:v>
                </c:pt>
              </c:numCache>
            </c:numRef>
          </c:val>
          <c:extLst>
            <c:ext xmlns:c16="http://schemas.microsoft.com/office/drawing/2014/chart" uri="{C3380CC4-5D6E-409C-BE32-E72D297353CC}">
              <c16:uniqueId val="{00000000-D5C4-410C-B7F1-83B05D1AA14B}"/>
            </c:ext>
          </c:extLst>
        </c:ser>
        <c:ser>
          <c:idx val="16"/>
          <c:order val="1"/>
          <c:tx>
            <c:strRef>
              <c:f>業況!$C$3</c:f>
              <c:strCache>
                <c:ptCount val="1"/>
                <c:pt idx="0">
                  <c:v>3月</c:v>
                </c:pt>
              </c:strCache>
            </c:strRef>
          </c:tx>
          <c:spPr>
            <a:solidFill>
              <a:schemeClr val="bg1">
                <a:lumMod val="65000"/>
              </a:schemeClr>
            </a:solidFill>
            <a:ln w="3175">
              <a:solidFill>
                <a:schemeClr val="tx1"/>
              </a:solidFill>
            </a:ln>
            <a:effectLst/>
          </c:spPr>
          <c:invertIfNegative val="0"/>
          <c:dLbls>
            <c:delete val="1"/>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業況!$C$4:$C$27</c:f>
              <c:numCache>
                <c:formatCode>\+#,##0;\-#,##0</c:formatCode>
                <c:ptCount val="24"/>
                <c:pt idx="0">
                  <c:v>-44</c:v>
                </c:pt>
                <c:pt idx="1">
                  <c:v>-22</c:v>
                </c:pt>
                <c:pt idx="2">
                  <c:v>-23</c:v>
                </c:pt>
                <c:pt idx="3">
                  <c:v>-3</c:v>
                </c:pt>
                <c:pt idx="4">
                  <c:v>0</c:v>
                </c:pt>
                <c:pt idx="5">
                  <c:v>-10</c:v>
                </c:pt>
                <c:pt idx="6">
                  <c:v>-12</c:v>
                </c:pt>
                <c:pt idx="7">
                  <c:v>-13</c:v>
                </c:pt>
                <c:pt idx="8">
                  <c:v>-5</c:v>
                </c:pt>
                <c:pt idx="9">
                  <c:v>-29</c:v>
                </c:pt>
                <c:pt idx="10">
                  <c:v>-23</c:v>
                </c:pt>
                <c:pt idx="11">
                  <c:v>-22</c:v>
                </c:pt>
                <c:pt idx="12">
                  <c:v>-19</c:v>
                </c:pt>
                <c:pt idx="13">
                  <c:v>20</c:v>
                </c:pt>
                <c:pt idx="14">
                  <c:v>17</c:v>
                </c:pt>
                <c:pt idx="15">
                  <c:v>15</c:v>
                </c:pt>
                <c:pt idx="16">
                  <c:v>-20</c:v>
                </c:pt>
                <c:pt idx="17">
                  <c:v>-17</c:v>
                </c:pt>
                <c:pt idx="18">
                  <c:v>-19</c:v>
                </c:pt>
                <c:pt idx="19">
                  <c:v>25</c:v>
                </c:pt>
                <c:pt idx="20">
                  <c:v>-55</c:v>
                </c:pt>
                <c:pt idx="21">
                  <c:v>-9</c:v>
                </c:pt>
                <c:pt idx="22">
                  <c:v>-16</c:v>
                </c:pt>
                <c:pt idx="23">
                  <c:v>-3</c:v>
                </c:pt>
              </c:numCache>
            </c:numRef>
          </c:val>
          <c:extLst>
            <c:ext xmlns:c16="http://schemas.microsoft.com/office/drawing/2014/chart" uri="{C3380CC4-5D6E-409C-BE32-E72D297353CC}">
              <c16:uniqueId val="{00000001-D5C4-410C-B7F1-83B05D1AA14B}"/>
            </c:ext>
          </c:extLst>
        </c:ser>
        <c:ser>
          <c:idx val="17"/>
          <c:order val="2"/>
          <c:tx>
            <c:strRef>
              <c:f>業況!$D$3</c:f>
              <c:strCache>
                <c:ptCount val="1"/>
                <c:pt idx="0">
                  <c:v>6月</c:v>
                </c:pt>
              </c:strCache>
            </c:strRef>
          </c:tx>
          <c:spPr>
            <a:pattFill prst="wdUpDiag">
              <a:fgClr>
                <a:srgbClr val="FF0000"/>
              </a:fgClr>
              <a:bgClr>
                <a:schemeClr val="bg1"/>
              </a:bgClr>
            </a:pattFill>
            <a:ln w="19050">
              <a:solidFill>
                <a:srgbClr val="FF0000"/>
              </a:solidFill>
            </a:ln>
            <a:effectLst/>
          </c:spPr>
          <c:invertIfNegative val="0"/>
          <c:dLbls>
            <c:dLbl>
              <c:idx val="11"/>
              <c:layout>
                <c:manualLayout>
                  <c:x val="-4.8281189648512936E-3"/>
                  <c:y val="4.936333924721684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C2-4AD6-8C13-2F952FC0B9C5}"/>
                </c:ext>
              </c:extLst>
            </c:dLbl>
            <c:dLbl>
              <c:idx val="16"/>
              <c:layout>
                <c:manualLayout>
                  <c:x val="-3.621089223638470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D5-4A36-BAEF-FF68E75B2D92}"/>
                </c:ext>
              </c:extLst>
            </c:dLbl>
            <c:dLbl>
              <c:idx val="17"/>
              <c:layout>
                <c:manualLayout>
                  <c:x val="-4.8281189648512936E-3"/>
                  <c:y val="9.0498409841211206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C2-4AD6-8C13-2F952FC0B9C5}"/>
                </c:ext>
              </c:extLst>
            </c:dLbl>
            <c:dLbl>
              <c:idx val="20"/>
              <c:layout>
                <c:manualLayout>
                  <c:x val="-2.4140594824256468E-3"/>
                  <c:y val="1.00855344648323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C2-4AD6-8C13-2F952FC0B9C5}"/>
                </c:ext>
              </c:extLst>
            </c:dLbl>
            <c:dLbl>
              <c:idx val="21"/>
              <c:layout>
                <c:manualLayout>
                  <c:x val="-6.0351487060641175E-3"/>
                  <c:y val="2.2254803259367952E-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D5-4A36-BAEF-FF68E75B2D92}"/>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業況!$D$4:$D$27</c:f>
              <c:numCache>
                <c:formatCode>\+#,##0;\-#,##0</c:formatCode>
                <c:ptCount val="24"/>
                <c:pt idx="0">
                  <c:v>-59</c:v>
                </c:pt>
                <c:pt idx="1">
                  <c:v>-61</c:v>
                </c:pt>
                <c:pt idx="2">
                  <c:v>-47</c:v>
                </c:pt>
                <c:pt idx="3">
                  <c:v>-21</c:v>
                </c:pt>
                <c:pt idx="4">
                  <c:v>-19</c:v>
                </c:pt>
                <c:pt idx="5">
                  <c:v>-15</c:v>
                </c:pt>
                <c:pt idx="6">
                  <c:v>-24</c:v>
                </c:pt>
                <c:pt idx="7">
                  <c:v>-37</c:v>
                </c:pt>
                <c:pt idx="8">
                  <c:v>-24</c:v>
                </c:pt>
                <c:pt idx="9">
                  <c:v>-77</c:v>
                </c:pt>
                <c:pt idx="10">
                  <c:v>-62</c:v>
                </c:pt>
                <c:pt idx="11">
                  <c:v>-55</c:v>
                </c:pt>
                <c:pt idx="12">
                  <c:v>-57</c:v>
                </c:pt>
                <c:pt idx="13">
                  <c:v>0</c:v>
                </c:pt>
                <c:pt idx="14">
                  <c:v>-15</c:v>
                </c:pt>
                <c:pt idx="15">
                  <c:v>-24</c:v>
                </c:pt>
                <c:pt idx="16">
                  <c:v>-49</c:v>
                </c:pt>
                <c:pt idx="17">
                  <c:v>-40</c:v>
                </c:pt>
                <c:pt idx="18">
                  <c:v>-47</c:v>
                </c:pt>
                <c:pt idx="19">
                  <c:v>2</c:v>
                </c:pt>
                <c:pt idx="20">
                  <c:v>-85</c:v>
                </c:pt>
                <c:pt idx="21">
                  <c:v>-47</c:v>
                </c:pt>
                <c:pt idx="22">
                  <c:v>-42</c:v>
                </c:pt>
                <c:pt idx="23">
                  <c:v>-31</c:v>
                </c:pt>
              </c:numCache>
            </c:numRef>
          </c:val>
          <c:extLst>
            <c:ext xmlns:c16="http://schemas.microsoft.com/office/drawing/2014/chart" uri="{C3380CC4-5D6E-409C-BE32-E72D297353CC}">
              <c16:uniqueId val="{00000002-D5C4-410C-B7F1-83B05D1AA14B}"/>
            </c:ext>
          </c:extLst>
        </c:ser>
        <c:dLbls>
          <c:dLblPos val="outEnd"/>
          <c:showLegendKey val="0"/>
          <c:showVal val="1"/>
          <c:showCatName val="0"/>
          <c:showSerName val="0"/>
          <c:showPercent val="0"/>
          <c:showBubbleSize val="0"/>
        </c:dLbls>
        <c:gapWidth val="100"/>
        <c:axId val="1189381199"/>
        <c:axId val="1189381615"/>
      </c:barChart>
      <c:catAx>
        <c:axId val="118938119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89381615"/>
        <c:crosses val="autoZero"/>
        <c:auto val="1"/>
        <c:lblAlgn val="ctr"/>
        <c:lblOffset val="100"/>
        <c:noMultiLvlLbl val="0"/>
      </c:catAx>
      <c:valAx>
        <c:axId val="1189381615"/>
        <c:scaling>
          <c:orientation val="minMax"/>
          <c:max val="40"/>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89381199"/>
        <c:crosses val="autoZero"/>
        <c:crossBetween val="between"/>
      </c:valAx>
      <c:spPr>
        <a:noFill/>
        <a:ln>
          <a:noFill/>
        </a:ln>
        <a:effectLst/>
      </c:spPr>
    </c:plotArea>
    <c:legend>
      <c:legendPos val="b"/>
      <c:layout>
        <c:manualLayout>
          <c:xMode val="edge"/>
          <c:yMode val="edge"/>
          <c:x val="0.19775671146552798"/>
          <c:y val="0.11233407945652833"/>
          <c:w val="0.1195149905010761"/>
          <c:h val="4.119878218116348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b="1" dirty="0" smtClean="0"/>
              <a:t>就業者数の推移（全国）</a:t>
            </a:r>
            <a:endParaRPr lang="ja-JP" alt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3483991051642558E-2"/>
          <c:y val="9.7241762827286901E-2"/>
          <c:w val="0.93811190593794225"/>
          <c:h val="0.74543083334479709"/>
        </c:manualLayout>
      </c:layout>
      <c:lineChart>
        <c:grouping val="standard"/>
        <c:varyColors val="0"/>
        <c:ser>
          <c:idx val="0"/>
          <c:order val="0"/>
          <c:spPr>
            <a:ln w="38100" cap="rnd">
              <a:solidFill>
                <a:schemeClr val="accent1"/>
              </a:solidFill>
              <a:round/>
            </a:ln>
            <a:effectLst/>
          </c:spPr>
          <c:marker>
            <c:symbol val="none"/>
          </c:marker>
          <c:dLbls>
            <c:dLbl>
              <c:idx val="10"/>
              <c:layout>
                <c:manualLayout>
                  <c:x val="-2.5989031979477354E-17"/>
                  <c:y val="-2.82169322599722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9-454B-A6C4-0D5FAF2AC1DB}"/>
                </c:ext>
              </c:extLst>
            </c:dLbl>
            <c:dLbl>
              <c:idx val="18"/>
              <c:layout>
                <c:manualLayout>
                  <c:x val="-5.6023549572018765E-2"/>
                  <c:y val="3.8920178196895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9-454B-A6C4-0D5FAF2AC1DB}"/>
                </c:ext>
              </c:extLst>
            </c:dLbl>
            <c:dLbl>
              <c:idx val="143"/>
              <c:layout>
                <c:manualLayout>
                  <c:x val="-6.5849637965067764E-2"/>
                  <c:y val="-2.352912423691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9-454B-A6C4-0D5FAF2AC1DB}"/>
                </c:ext>
              </c:extLst>
            </c:dLbl>
            <c:dLbl>
              <c:idx val="147"/>
              <c:layout>
                <c:manualLayout>
                  <c:x val="-1.8425897028219288E-2"/>
                  <c:y val="3.5912459239964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9-454B-A6C4-0D5FAF2AC1D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全体!$A$488:$B$636</c:f>
              <c:multiLvlStrCache>
                <c:ptCount val="14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pt idx="62">
                    <c:v>3月</c:v>
                  </c:pt>
                  <c:pt idx="63">
                    <c:v>4月</c:v>
                  </c:pt>
                  <c:pt idx="64">
                    <c:v>5月</c:v>
                  </c:pt>
                  <c:pt idx="65">
                    <c:v>6月</c:v>
                  </c:pt>
                  <c:pt idx="66">
                    <c:v>7月</c:v>
                  </c:pt>
                  <c:pt idx="67">
                    <c:v>8月</c:v>
                  </c:pt>
                  <c:pt idx="68">
                    <c:v>9月</c:v>
                  </c:pt>
                  <c:pt idx="69">
                    <c:v>10月</c:v>
                  </c:pt>
                  <c:pt idx="70">
                    <c:v>11月</c:v>
                  </c:pt>
                  <c:pt idx="71">
                    <c:v>12月</c:v>
                  </c:pt>
                  <c:pt idx="72">
                    <c:v>1月</c:v>
                  </c:pt>
                  <c:pt idx="73">
                    <c:v>2月</c:v>
                  </c:pt>
                  <c:pt idx="74">
                    <c:v>3月</c:v>
                  </c:pt>
                  <c:pt idx="75">
                    <c:v>4月</c:v>
                  </c:pt>
                  <c:pt idx="76">
                    <c:v>5月</c:v>
                  </c:pt>
                  <c:pt idx="77">
                    <c:v>6月</c:v>
                  </c:pt>
                  <c:pt idx="78">
                    <c:v>7月</c:v>
                  </c:pt>
                  <c:pt idx="79">
                    <c:v>8月</c:v>
                  </c:pt>
                  <c:pt idx="80">
                    <c:v>9月</c:v>
                  </c:pt>
                  <c:pt idx="81">
                    <c:v>10月</c:v>
                  </c:pt>
                  <c:pt idx="82">
                    <c:v>11月</c:v>
                  </c:pt>
                  <c:pt idx="83">
                    <c:v>12月</c:v>
                  </c:pt>
                  <c:pt idx="84">
                    <c:v>1月</c:v>
                  </c:pt>
                  <c:pt idx="85">
                    <c:v>2月</c:v>
                  </c:pt>
                  <c:pt idx="86">
                    <c:v>3月</c:v>
                  </c:pt>
                  <c:pt idx="87">
                    <c:v>4月</c:v>
                  </c:pt>
                  <c:pt idx="88">
                    <c:v>5月</c:v>
                  </c:pt>
                  <c:pt idx="89">
                    <c:v>6月</c:v>
                  </c:pt>
                  <c:pt idx="90">
                    <c:v>7月</c:v>
                  </c:pt>
                  <c:pt idx="91">
                    <c:v>8月</c:v>
                  </c:pt>
                  <c:pt idx="92">
                    <c:v>9月</c:v>
                  </c:pt>
                  <c:pt idx="93">
                    <c:v>10月</c:v>
                  </c:pt>
                  <c:pt idx="94">
                    <c:v>11月</c:v>
                  </c:pt>
                  <c:pt idx="95">
                    <c:v>12月</c:v>
                  </c:pt>
                  <c:pt idx="96">
                    <c:v>1月</c:v>
                  </c:pt>
                  <c:pt idx="97">
                    <c:v>2月</c:v>
                  </c:pt>
                  <c:pt idx="98">
                    <c:v>3月</c:v>
                  </c:pt>
                  <c:pt idx="99">
                    <c:v>4月</c:v>
                  </c:pt>
                  <c:pt idx="100">
                    <c:v>5月</c:v>
                  </c:pt>
                  <c:pt idx="101">
                    <c:v>6月</c:v>
                  </c:pt>
                  <c:pt idx="102">
                    <c:v>7月</c:v>
                  </c:pt>
                  <c:pt idx="103">
                    <c:v>8月</c:v>
                  </c:pt>
                  <c:pt idx="104">
                    <c:v>9月</c:v>
                  </c:pt>
                  <c:pt idx="105">
                    <c:v>10月</c:v>
                  </c:pt>
                  <c:pt idx="106">
                    <c:v>11月</c:v>
                  </c:pt>
                  <c:pt idx="107">
                    <c:v>12月</c:v>
                  </c:pt>
                  <c:pt idx="108">
                    <c:v>1月</c:v>
                  </c:pt>
                  <c:pt idx="109">
                    <c:v>2月</c:v>
                  </c:pt>
                  <c:pt idx="110">
                    <c:v>3月</c:v>
                  </c:pt>
                  <c:pt idx="111">
                    <c:v>4月</c:v>
                  </c:pt>
                  <c:pt idx="112">
                    <c:v>5月</c:v>
                  </c:pt>
                  <c:pt idx="113">
                    <c:v>6月</c:v>
                  </c:pt>
                  <c:pt idx="114">
                    <c:v>7月</c:v>
                  </c:pt>
                  <c:pt idx="115">
                    <c:v>8月</c:v>
                  </c:pt>
                  <c:pt idx="116">
                    <c:v>9月</c:v>
                  </c:pt>
                  <c:pt idx="117">
                    <c:v>10月</c:v>
                  </c:pt>
                  <c:pt idx="118">
                    <c:v>11月</c:v>
                  </c:pt>
                  <c:pt idx="119">
                    <c:v>12月</c:v>
                  </c:pt>
                  <c:pt idx="120">
                    <c:v>1月</c:v>
                  </c:pt>
                  <c:pt idx="121">
                    <c:v>2月</c:v>
                  </c:pt>
                  <c:pt idx="122">
                    <c:v>3月</c:v>
                  </c:pt>
                  <c:pt idx="123">
                    <c:v>4月</c:v>
                  </c:pt>
                  <c:pt idx="124">
                    <c:v>5月</c:v>
                  </c:pt>
                  <c:pt idx="125">
                    <c:v>6月</c:v>
                  </c:pt>
                  <c:pt idx="126">
                    <c:v>7月</c:v>
                  </c:pt>
                  <c:pt idx="127">
                    <c:v>8月</c:v>
                  </c:pt>
                  <c:pt idx="128">
                    <c:v>9月</c:v>
                  </c:pt>
                  <c:pt idx="129">
                    <c:v>10月</c:v>
                  </c:pt>
                  <c:pt idx="130">
                    <c:v>11月</c:v>
                  </c:pt>
                  <c:pt idx="131">
                    <c:v>12月</c:v>
                  </c:pt>
                  <c:pt idx="132">
                    <c:v>1月</c:v>
                  </c:pt>
                  <c:pt idx="133">
                    <c:v>2月</c:v>
                  </c:pt>
                  <c:pt idx="134">
                    <c:v>3月</c:v>
                  </c:pt>
                  <c:pt idx="135">
                    <c:v>4月</c:v>
                  </c:pt>
                  <c:pt idx="136">
                    <c:v>5月</c:v>
                  </c:pt>
                  <c:pt idx="137">
                    <c:v>6月</c:v>
                  </c:pt>
                  <c:pt idx="138">
                    <c:v>7月</c:v>
                  </c:pt>
                  <c:pt idx="139">
                    <c:v>8月</c:v>
                  </c:pt>
                  <c:pt idx="140">
                    <c:v>9月</c:v>
                  </c:pt>
                  <c:pt idx="141">
                    <c:v>10月</c:v>
                  </c:pt>
                  <c:pt idx="142">
                    <c:v>11月</c:v>
                  </c:pt>
                  <c:pt idx="143">
                    <c:v>12月</c:v>
                  </c:pt>
                  <c:pt idx="144">
                    <c:v>1月</c:v>
                  </c:pt>
                  <c:pt idx="145">
                    <c:v>2月</c:v>
                  </c:pt>
                  <c:pt idx="146">
                    <c:v>3月</c:v>
                  </c:pt>
                  <c:pt idx="147">
                    <c:v>4月</c:v>
                  </c:pt>
                  <c:pt idx="148">
                    <c:v>5月</c:v>
                  </c:pt>
                </c:lvl>
                <c:lvl>
                  <c:pt idx="0">
                    <c:v>2008 </c:v>
                  </c:pt>
                  <c:pt idx="12">
                    <c:v>2009 </c:v>
                  </c:pt>
                  <c:pt idx="24">
                    <c:v>2010 </c:v>
                  </c:pt>
                  <c:pt idx="36">
                    <c:v>2011 </c:v>
                  </c:pt>
                  <c:pt idx="48">
                    <c:v>2012 </c:v>
                  </c:pt>
                  <c:pt idx="60">
                    <c:v>2013 </c:v>
                  </c:pt>
                  <c:pt idx="72">
                    <c:v>2014 </c:v>
                  </c:pt>
                  <c:pt idx="84">
                    <c:v>2015 </c:v>
                  </c:pt>
                  <c:pt idx="96">
                    <c:v>2016 </c:v>
                  </c:pt>
                  <c:pt idx="108">
                    <c:v>2017 </c:v>
                  </c:pt>
                  <c:pt idx="120">
                    <c:v>2018 </c:v>
                  </c:pt>
                  <c:pt idx="132">
                    <c:v>2019 </c:v>
                  </c:pt>
                  <c:pt idx="144">
                    <c:v>2020 </c:v>
                  </c:pt>
                </c:lvl>
              </c:multiLvlStrCache>
            </c:multiLvlStrRef>
          </c:cat>
          <c:val>
            <c:numRef>
              <c:f>全体!$D$488:$D$636</c:f>
              <c:numCache>
                <c:formatCode>#,##0_);[Red]\(#,##0\)</c:formatCode>
                <c:ptCount val="149"/>
                <c:pt idx="0">
                  <c:v>6424</c:v>
                </c:pt>
                <c:pt idx="1">
                  <c:v>6406</c:v>
                </c:pt>
                <c:pt idx="2">
                  <c:v>6413</c:v>
                </c:pt>
                <c:pt idx="3">
                  <c:v>6426</c:v>
                </c:pt>
                <c:pt idx="4">
                  <c:v>6429</c:v>
                </c:pt>
                <c:pt idx="5">
                  <c:v>6424</c:v>
                </c:pt>
                <c:pt idx="6">
                  <c:v>6406</c:v>
                </c:pt>
                <c:pt idx="7">
                  <c:v>6403</c:v>
                </c:pt>
                <c:pt idx="8">
                  <c:v>6390</c:v>
                </c:pt>
                <c:pt idx="9">
                  <c:v>6396</c:v>
                </c:pt>
                <c:pt idx="10">
                  <c:v>6410</c:v>
                </c:pt>
                <c:pt idx="11">
                  <c:v>6391</c:v>
                </c:pt>
                <c:pt idx="12">
                  <c:v>6394</c:v>
                </c:pt>
                <c:pt idx="13">
                  <c:v>6377</c:v>
                </c:pt>
                <c:pt idx="14">
                  <c:v>6325</c:v>
                </c:pt>
                <c:pt idx="15">
                  <c:v>6327</c:v>
                </c:pt>
                <c:pt idx="16">
                  <c:v>6311</c:v>
                </c:pt>
                <c:pt idx="17">
                  <c:v>6289</c:v>
                </c:pt>
                <c:pt idx="18">
                  <c:v>6287</c:v>
                </c:pt>
                <c:pt idx="19">
                  <c:v>6309</c:v>
                </c:pt>
                <c:pt idx="20">
                  <c:v>6301</c:v>
                </c:pt>
                <c:pt idx="21">
                  <c:v>6287</c:v>
                </c:pt>
                <c:pt idx="22">
                  <c:v>6286</c:v>
                </c:pt>
                <c:pt idx="23">
                  <c:v>6290</c:v>
                </c:pt>
                <c:pt idx="24">
                  <c:v>6314</c:v>
                </c:pt>
                <c:pt idx="25">
                  <c:v>6294</c:v>
                </c:pt>
                <c:pt idx="26">
                  <c:v>6297</c:v>
                </c:pt>
                <c:pt idx="27">
                  <c:v>6285</c:v>
                </c:pt>
                <c:pt idx="28">
                  <c:v>6281</c:v>
                </c:pt>
                <c:pt idx="29">
                  <c:v>6285</c:v>
                </c:pt>
                <c:pt idx="30">
                  <c:v>6302</c:v>
                </c:pt>
                <c:pt idx="31">
                  <c:v>6304</c:v>
                </c:pt>
                <c:pt idx="32">
                  <c:v>6319</c:v>
                </c:pt>
                <c:pt idx="33">
                  <c:v>6307</c:v>
                </c:pt>
                <c:pt idx="34">
                  <c:v>6286</c:v>
                </c:pt>
                <c:pt idx="35">
                  <c:v>6307</c:v>
                </c:pt>
                <c:pt idx="36">
                  <c:v>6319</c:v>
                </c:pt>
                <c:pt idx="37">
                  <c:v>6329</c:v>
                </c:pt>
                <c:pt idx="38">
                  <c:v>6287</c:v>
                </c:pt>
                <c:pt idx="39">
                  <c:v>6287</c:v>
                </c:pt>
                <c:pt idx="40">
                  <c:v>6285</c:v>
                </c:pt>
                <c:pt idx="41">
                  <c:v>6282</c:v>
                </c:pt>
                <c:pt idx="42">
                  <c:v>6284</c:v>
                </c:pt>
                <c:pt idx="43">
                  <c:v>6277</c:v>
                </c:pt>
                <c:pt idx="44">
                  <c:v>6289</c:v>
                </c:pt>
                <c:pt idx="45">
                  <c:v>6285</c:v>
                </c:pt>
                <c:pt idx="46">
                  <c:v>6294</c:v>
                </c:pt>
                <c:pt idx="47">
                  <c:v>6301</c:v>
                </c:pt>
                <c:pt idx="48">
                  <c:v>6275</c:v>
                </c:pt>
                <c:pt idx="49">
                  <c:v>6287</c:v>
                </c:pt>
                <c:pt idx="50">
                  <c:v>6269</c:v>
                </c:pt>
                <c:pt idx="51">
                  <c:v>6274</c:v>
                </c:pt>
                <c:pt idx="52">
                  <c:v>6265</c:v>
                </c:pt>
                <c:pt idx="53">
                  <c:v>6281</c:v>
                </c:pt>
                <c:pt idx="54">
                  <c:v>6282</c:v>
                </c:pt>
                <c:pt idx="55">
                  <c:v>6285</c:v>
                </c:pt>
                <c:pt idx="56">
                  <c:v>6279</c:v>
                </c:pt>
                <c:pt idx="57">
                  <c:v>6299</c:v>
                </c:pt>
                <c:pt idx="58">
                  <c:v>6293</c:v>
                </c:pt>
                <c:pt idx="59">
                  <c:v>6263</c:v>
                </c:pt>
                <c:pt idx="60">
                  <c:v>6297</c:v>
                </c:pt>
                <c:pt idx="61">
                  <c:v>6305</c:v>
                </c:pt>
                <c:pt idx="62">
                  <c:v>6309</c:v>
                </c:pt>
                <c:pt idx="63">
                  <c:v>6325</c:v>
                </c:pt>
                <c:pt idx="64">
                  <c:v>6317</c:v>
                </c:pt>
                <c:pt idx="65">
                  <c:v>6312</c:v>
                </c:pt>
                <c:pt idx="66">
                  <c:v>6319</c:v>
                </c:pt>
                <c:pt idx="67">
                  <c:v>6322</c:v>
                </c:pt>
                <c:pt idx="68">
                  <c:v>6333</c:v>
                </c:pt>
                <c:pt idx="69">
                  <c:v>6346</c:v>
                </c:pt>
                <c:pt idx="70">
                  <c:v>6374</c:v>
                </c:pt>
                <c:pt idx="71">
                  <c:v>6357</c:v>
                </c:pt>
                <c:pt idx="72">
                  <c:v>6332</c:v>
                </c:pt>
                <c:pt idx="73">
                  <c:v>6352</c:v>
                </c:pt>
                <c:pt idx="74">
                  <c:v>6370</c:v>
                </c:pt>
                <c:pt idx="75">
                  <c:v>6363</c:v>
                </c:pt>
                <c:pt idx="76">
                  <c:v>6383</c:v>
                </c:pt>
                <c:pt idx="77">
                  <c:v>6367</c:v>
                </c:pt>
                <c:pt idx="78">
                  <c:v>6369</c:v>
                </c:pt>
                <c:pt idx="79">
                  <c:v>6379</c:v>
                </c:pt>
                <c:pt idx="80">
                  <c:v>6381</c:v>
                </c:pt>
                <c:pt idx="81">
                  <c:v>6376</c:v>
                </c:pt>
                <c:pt idx="82">
                  <c:v>6385</c:v>
                </c:pt>
                <c:pt idx="83">
                  <c:v>6398</c:v>
                </c:pt>
                <c:pt idx="84">
                  <c:v>6378</c:v>
                </c:pt>
                <c:pt idx="85">
                  <c:v>6400</c:v>
                </c:pt>
                <c:pt idx="86">
                  <c:v>6397</c:v>
                </c:pt>
                <c:pt idx="87">
                  <c:v>6377</c:v>
                </c:pt>
                <c:pt idx="88">
                  <c:v>6392</c:v>
                </c:pt>
                <c:pt idx="89">
                  <c:v>6406</c:v>
                </c:pt>
                <c:pt idx="90">
                  <c:v>6395</c:v>
                </c:pt>
                <c:pt idx="91">
                  <c:v>6398</c:v>
                </c:pt>
                <c:pt idx="92">
                  <c:v>6422</c:v>
                </c:pt>
                <c:pt idx="93">
                  <c:v>6424</c:v>
                </c:pt>
                <c:pt idx="94">
                  <c:v>6404</c:v>
                </c:pt>
                <c:pt idx="95">
                  <c:v>6429</c:v>
                </c:pt>
                <c:pt idx="96">
                  <c:v>6466</c:v>
                </c:pt>
                <c:pt idx="97">
                  <c:v>6431</c:v>
                </c:pt>
                <c:pt idx="98">
                  <c:v>6416</c:v>
                </c:pt>
                <c:pt idx="99">
                  <c:v>6430</c:v>
                </c:pt>
                <c:pt idx="100">
                  <c:v>6440</c:v>
                </c:pt>
                <c:pt idx="101">
                  <c:v>6476</c:v>
                </c:pt>
                <c:pt idx="102">
                  <c:v>6490</c:v>
                </c:pt>
                <c:pt idx="103">
                  <c:v>6477</c:v>
                </c:pt>
                <c:pt idx="104">
                  <c:v>6479</c:v>
                </c:pt>
                <c:pt idx="105">
                  <c:v>6486</c:v>
                </c:pt>
                <c:pt idx="106">
                  <c:v>6480</c:v>
                </c:pt>
                <c:pt idx="107">
                  <c:v>6511</c:v>
                </c:pt>
                <c:pt idx="108">
                  <c:v>6511</c:v>
                </c:pt>
                <c:pt idx="109">
                  <c:v>6481</c:v>
                </c:pt>
                <c:pt idx="110">
                  <c:v>6480</c:v>
                </c:pt>
                <c:pt idx="111">
                  <c:v>6508</c:v>
                </c:pt>
                <c:pt idx="112">
                  <c:v>6518</c:v>
                </c:pt>
                <c:pt idx="113">
                  <c:v>6539</c:v>
                </c:pt>
                <c:pt idx="114">
                  <c:v>6549</c:v>
                </c:pt>
                <c:pt idx="115">
                  <c:v>6558</c:v>
                </c:pt>
                <c:pt idx="116">
                  <c:v>6555</c:v>
                </c:pt>
                <c:pt idx="117">
                  <c:v>6547</c:v>
                </c:pt>
                <c:pt idx="118">
                  <c:v>6556</c:v>
                </c:pt>
                <c:pt idx="119">
                  <c:v>6566</c:v>
                </c:pt>
                <c:pt idx="120">
                  <c:v>6605</c:v>
                </c:pt>
                <c:pt idx="121">
                  <c:v>6632</c:v>
                </c:pt>
                <c:pt idx="122">
                  <c:v>6662</c:v>
                </c:pt>
                <c:pt idx="123">
                  <c:v>6675</c:v>
                </c:pt>
                <c:pt idx="124">
                  <c:v>6671</c:v>
                </c:pt>
                <c:pt idx="125">
                  <c:v>6646</c:v>
                </c:pt>
                <c:pt idx="126">
                  <c:v>6647</c:v>
                </c:pt>
                <c:pt idx="127">
                  <c:v>6665</c:v>
                </c:pt>
                <c:pt idx="128">
                  <c:v>6677</c:v>
                </c:pt>
                <c:pt idx="129">
                  <c:v>6691</c:v>
                </c:pt>
                <c:pt idx="130">
                  <c:v>6710</c:v>
                </c:pt>
                <c:pt idx="131">
                  <c:v>6683</c:v>
                </c:pt>
                <c:pt idx="132">
                  <c:v>6676</c:v>
                </c:pt>
                <c:pt idx="133">
                  <c:v>6709</c:v>
                </c:pt>
                <c:pt idx="134">
                  <c:v>6723</c:v>
                </c:pt>
                <c:pt idx="135">
                  <c:v>6707</c:v>
                </c:pt>
                <c:pt idx="136">
                  <c:v>6705</c:v>
                </c:pt>
                <c:pt idx="137">
                  <c:v>6710</c:v>
                </c:pt>
                <c:pt idx="138">
                  <c:v>6721</c:v>
                </c:pt>
                <c:pt idx="139">
                  <c:v>6733</c:v>
                </c:pt>
                <c:pt idx="140">
                  <c:v>6732</c:v>
                </c:pt>
                <c:pt idx="141">
                  <c:v>6752</c:v>
                </c:pt>
                <c:pt idx="142">
                  <c:v>6759</c:v>
                </c:pt>
                <c:pt idx="143">
                  <c:v>6765</c:v>
                </c:pt>
                <c:pt idx="144">
                  <c:v>6740</c:v>
                </c:pt>
                <c:pt idx="145">
                  <c:v>6743</c:v>
                </c:pt>
                <c:pt idx="146">
                  <c:v>6732</c:v>
                </c:pt>
                <c:pt idx="147">
                  <c:v>6625</c:v>
                </c:pt>
                <c:pt idx="148">
                  <c:v>6629</c:v>
                </c:pt>
              </c:numCache>
            </c:numRef>
          </c:val>
          <c:smooth val="0"/>
          <c:extLst>
            <c:ext xmlns:c16="http://schemas.microsoft.com/office/drawing/2014/chart" uri="{C3380CC4-5D6E-409C-BE32-E72D297353CC}">
              <c16:uniqueId val="{00000000-3D8F-4F51-A3FA-AE21B6758A17}"/>
            </c:ext>
          </c:extLst>
        </c:ser>
        <c:dLbls>
          <c:showLegendKey val="0"/>
          <c:showVal val="0"/>
          <c:showCatName val="0"/>
          <c:showSerName val="0"/>
          <c:showPercent val="0"/>
          <c:showBubbleSize val="0"/>
        </c:dLbls>
        <c:smooth val="0"/>
        <c:axId val="173981647"/>
        <c:axId val="173982479"/>
      </c:lineChart>
      <c:catAx>
        <c:axId val="173981647"/>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3982479"/>
        <c:crosses val="autoZero"/>
        <c:auto val="1"/>
        <c:lblAlgn val="ctr"/>
        <c:lblOffset val="100"/>
        <c:noMultiLvlLbl val="0"/>
      </c:catAx>
      <c:valAx>
        <c:axId val="173982479"/>
        <c:scaling>
          <c:orientation val="minMax"/>
          <c:min val="62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39816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264216972878389E-2"/>
          <c:y val="0.17358763225566826"/>
          <c:w val="0.89512615226654024"/>
          <c:h val="0.79019648833673983"/>
        </c:manualLayout>
      </c:layout>
      <c:lineChart>
        <c:grouping val="standard"/>
        <c:varyColors val="0"/>
        <c:ser>
          <c:idx val="0"/>
          <c:order val="0"/>
          <c:tx>
            <c:strRef>
              <c:f>年代別!$N$4:$N$5</c:f>
              <c:strCache>
                <c:ptCount val="2"/>
                <c:pt idx="0">
                  <c:v>15～24</c:v>
                </c:pt>
              </c:strCache>
            </c:strRef>
          </c:tx>
          <c:spPr>
            <a:ln w="31750" cap="rnd" cmpd="dbl">
              <a:solidFill>
                <a:schemeClr val="accent1"/>
              </a:solidFill>
              <a:prstDash val="solid"/>
              <a:round/>
            </a:ln>
            <a:effectLst/>
          </c:spPr>
          <c:marker>
            <c:symbol val="none"/>
          </c:marker>
          <c:dLbls>
            <c:dLbl>
              <c:idx val="40"/>
              <c:layout>
                <c:manualLayout>
                  <c:x val="-1.8557133679326255E-2"/>
                  <c:y val="3.27569435579136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年代別!$N$594:$N$634</c:f>
              <c:numCache>
                <c:formatCode>General</c:formatCode>
                <c:ptCount val="41"/>
                <c:pt idx="0">
                  <c:v>100</c:v>
                </c:pt>
                <c:pt idx="1">
                  <c:v>97.896749521988525</c:v>
                </c:pt>
                <c:pt idx="2">
                  <c:v>96.940726577437857</c:v>
                </c:pt>
                <c:pt idx="3">
                  <c:v>98.852772466539193</c:v>
                </c:pt>
                <c:pt idx="4">
                  <c:v>98.852772466539193</c:v>
                </c:pt>
                <c:pt idx="5">
                  <c:v>99.808795411089875</c:v>
                </c:pt>
                <c:pt idx="6">
                  <c:v>100.76481835564053</c:v>
                </c:pt>
                <c:pt idx="7">
                  <c:v>100.19120458891013</c:v>
                </c:pt>
                <c:pt idx="8">
                  <c:v>100.38240917782026</c:v>
                </c:pt>
                <c:pt idx="9">
                  <c:v>99.235181644359457</c:v>
                </c:pt>
                <c:pt idx="10">
                  <c:v>98.470363288718929</c:v>
                </c:pt>
                <c:pt idx="11">
                  <c:v>100.95602294455065</c:v>
                </c:pt>
                <c:pt idx="12">
                  <c:v>104.20650095602295</c:v>
                </c:pt>
                <c:pt idx="13">
                  <c:v>105.54493307839388</c:v>
                </c:pt>
                <c:pt idx="14">
                  <c:v>106.88336520076483</c:v>
                </c:pt>
                <c:pt idx="15">
                  <c:v>104.97131931166348</c:v>
                </c:pt>
                <c:pt idx="16">
                  <c:v>106.69216061185469</c:v>
                </c:pt>
                <c:pt idx="17">
                  <c:v>107.26577437858509</c:v>
                </c:pt>
                <c:pt idx="18">
                  <c:v>107.64818355640536</c:v>
                </c:pt>
                <c:pt idx="19">
                  <c:v>108.03059273422562</c:v>
                </c:pt>
                <c:pt idx="20">
                  <c:v>107.26577437858509</c:v>
                </c:pt>
                <c:pt idx="21">
                  <c:v>109.75143403441683</c:v>
                </c:pt>
                <c:pt idx="22">
                  <c:v>111.85468451242831</c:v>
                </c:pt>
                <c:pt idx="23">
                  <c:v>109.56022944550669</c:v>
                </c:pt>
                <c:pt idx="24">
                  <c:v>109.56022944550669</c:v>
                </c:pt>
                <c:pt idx="25">
                  <c:v>110.1338432122371</c:v>
                </c:pt>
                <c:pt idx="26">
                  <c:v>110.70745697896749</c:v>
                </c:pt>
                <c:pt idx="27">
                  <c:v>110.32504780114722</c:v>
                </c:pt>
                <c:pt idx="28">
                  <c:v>110.89866156787762</c:v>
                </c:pt>
                <c:pt idx="29">
                  <c:v>109.94263862332696</c:v>
                </c:pt>
                <c:pt idx="30">
                  <c:v>111.08986615678775</c:v>
                </c:pt>
                <c:pt idx="31">
                  <c:v>111.08986615678775</c:v>
                </c:pt>
                <c:pt idx="32">
                  <c:v>110.51625239005736</c:v>
                </c:pt>
                <c:pt idx="33">
                  <c:v>110.89866156787762</c:v>
                </c:pt>
                <c:pt idx="34">
                  <c:v>112.23709369024857</c:v>
                </c:pt>
                <c:pt idx="35">
                  <c:v>112.61950286806884</c:v>
                </c:pt>
                <c:pt idx="36">
                  <c:v>110.51625239005736</c:v>
                </c:pt>
                <c:pt idx="37">
                  <c:v>110.70745697896749</c:v>
                </c:pt>
                <c:pt idx="38">
                  <c:v>109.56022944550669</c:v>
                </c:pt>
                <c:pt idx="39">
                  <c:v>105.35372848948374</c:v>
                </c:pt>
                <c:pt idx="40" formatCode="0">
                  <c:v>105.35372848948374</c:v>
                </c:pt>
              </c:numCache>
            </c:numRef>
          </c:val>
          <c:smooth val="0"/>
          <c:extLst>
            <c:ext xmlns:c16="http://schemas.microsoft.com/office/drawing/2014/chart" uri="{C3380CC4-5D6E-409C-BE32-E72D297353CC}">
              <c16:uniqueId val="{00000000-17E3-44CC-B717-AB573F60AA06}"/>
            </c:ext>
          </c:extLst>
        </c:ser>
        <c:ser>
          <c:idx val="1"/>
          <c:order val="1"/>
          <c:tx>
            <c:strRef>
              <c:f>年代別!$O$4:$O$5</c:f>
              <c:strCache>
                <c:ptCount val="2"/>
                <c:pt idx="0">
                  <c:v>25～34</c:v>
                </c:pt>
              </c:strCache>
            </c:strRef>
          </c:tx>
          <c:spPr>
            <a:ln w="19050" cap="rnd">
              <a:solidFill>
                <a:schemeClr val="accent2"/>
              </a:solidFill>
              <a:prstDash val="dashDot"/>
              <a:round/>
            </a:ln>
            <a:effectLst/>
          </c:spPr>
          <c:marker>
            <c:symbol val="none"/>
          </c:marker>
          <c:dLbls>
            <c:dLbl>
              <c:idx val="40"/>
              <c:layout>
                <c:manualLayout>
                  <c:x val="-2.2368781655855544E-2"/>
                  <c:y val="3.732394999307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年代別!$O$594:$O$634</c:f>
              <c:numCache>
                <c:formatCode>General</c:formatCode>
                <c:ptCount val="41"/>
                <c:pt idx="0">
                  <c:v>100</c:v>
                </c:pt>
                <c:pt idx="1">
                  <c:v>99.644760213143869</c:v>
                </c:pt>
                <c:pt idx="2">
                  <c:v>100.35523978685612</c:v>
                </c:pt>
                <c:pt idx="3">
                  <c:v>100.62166962699823</c:v>
                </c:pt>
                <c:pt idx="4">
                  <c:v>99.733570159857905</c:v>
                </c:pt>
                <c:pt idx="5">
                  <c:v>99.911190053285964</c:v>
                </c:pt>
                <c:pt idx="6">
                  <c:v>99.644760213143869</c:v>
                </c:pt>
                <c:pt idx="7">
                  <c:v>99.023090586145642</c:v>
                </c:pt>
                <c:pt idx="8">
                  <c:v>99.555950266429832</c:v>
                </c:pt>
                <c:pt idx="9">
                  <c:v>99.733570159857905</c:v>
                </c:pt>
                <c:pt idx="10">
                  <c:v>100</c:v>
                </c:pt>
                <c:pt idx="11">
                  <c:v>99.46714031971581</c:v>
                </c:pt>
                <c:pt idx="12">
                  <c:v>99.733570159857905</c:v>
                </c:pt>
                <c:pt idx="13">
                  <c:v>100.17761989342806</c:v>
                </c:pt>
                <c:pt idx="14">
                  <c:v>99.378330373001774</c:v>
                </c:pt>
                <c:pt idx="15">
                  <c:v>99.822380106571941</c:v>
                </c:pt>
                <c:pt idx="16">
                  <c:v>99.733570159857905</c:v>
                </c:pt>
                <c:pt idx="17">
                  <c:v>99.378330373001774</c:v>
                </c:pt>
                <c:pt idx="18">
                  <c:v>99.644760213143869</c:v>
                </c:pt>
                <c:pt idx="19">
                  <c:v>99.46714031971581</c:v>
                </c:pt>
                <c:pt idx="20">
                  <c:v>99.911190053285964</c:v>
                </c:pt>
                <c:pt idx="21">
                  <c:v>99.46714031971581</c:v>
                </c:pt>
                <c:pt idx="22">
                  <c:v>98.93428063943162</c:v>
                </c:pt>
                <c:pt idx="23">
                  <c:v>98.490230905861452</c:v>
                </c:pt>
                <c:pt idx="24">
                  <c:v>98.046181172291284</c:v>
                </c:pt>
                <c:pt idx="25">
                  <c:v>98.579040852575488</c:v>
                </c:pt>
                <c:pt idx="26">
                  <c:v>98.223801065719357</c:v>
                </c:pt>
                <c:pt idx="27">
                  <c:v>98.40142095914743</c:v>
                </c:pt>
                <c:pt idx="28">
                  <c:v>98.490230905861452</c:v>
                </c:pt>
                <c:pt idx="29">
                  <c:v>98.223801065719357</c:v>
                </c:pt>
                <c:pt idx="30">
                  <c:v>99.200710479573715</c:v>
                </c:pt>
                <c:pt idx="31">
                  <c:v>99.555950266429832</c:v>
                </c:pt>
                <c:pt idx="32">
                  <c:v>98.579040852575488</c:v>
                </c:pt>
                <c:pt idx="33">
                  <c:v>98.579040852575488</c:v>
                </c:pt>
                <c:pt idx="34">
                  <c:v>98.312611012433393</c:v>
                </c:pt>
                <c:pt idx="35">
                  <c:v>98.490230905861452</c:v>
                </c:pt>
                <c:pt idx="36">
                  <c:v>98.046181172291284</c:v>
                </c:pt>
                <c:pt idx="37">
                  <c:v>98.667850799289525</c:v>
                </c:pt>
                <c:pt idx="38">
                  <c:v>98.579040852575488</c:v>
                </c:pt>
                <c:pt idx="39">
                  <c:v>97.246891651865013</c:v>
                </c:pt>
                <c:pt idx="40" formatCode="0">
                  <c:v>97.246891651865013</c:v>
                </c:pt>
              </c:numCache>
            </c:numRef>
          </c:val>
          <c:smooth val="0"/>
          <c:extLst>
            <c:ext xmlns:c16="http://schemas.microsoft.com/office/drawing/2014/chart" uri="{C3380CC4-5D6E-409C-BE32-E72D297353CC}">
              <c16:uniqueId val="{00000001-17E3-44CC-B717-AB573F60AA06}"/>
            </c:ext>
          </c:extLst>
        </c:ser>
        <c:ser>
          <c:idx val="2"/>
          <c:order val="2"/>
          <c:tx>
            <c:strRef>
              <c:f>年代別!$P$4:$P$5</c:f>
              <c:strCache>
                <c:ptCount val="2"/>
                <c:pt idx="0">
                  <c:v>35～44</c:v>
                </c:pt>
              </c:strCache>
            </c:strRef>
          </c:tx>
          <c:spPr>
            <a:ln w="19050" cap="rnd">
              <a:solidFill>
                <a:schemeClr val="accent3"/>
              </a:solidFill>
              <a:prstDash val="lgDash"/>
              <a:round/>
            </a:ln>
            <a:effectLst/>
          </c:spPr>
          <c:marker>
            <c:symbol val="none"/>
          </c:marker>
          <c:dLbls>
            <c:dLbl>
              <c:idx val="40"/>
              <c:layout>
                <c:manualLayout>
                  <c:x val="-2.2368781655855544E-2"/>
                  <c:y val="-4.18909564282413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年代別!$P$594:$P$634</c:f>
              <c:numCache>
                <c:formatCode>General</c:formatCode>
                <c:ptCount val="41"/>
                <c:pt idx="0">
                  <c:v>100</c:v>
                </c:pt>
                <c:pt idx="1">
                  <c:v>99.524779361846569</c:v>
                </c:pt>
                <c:pt idx="2">
                  <c:v>99.049558723693139</c:v>
                </c:pt>
                <c:pt idx="3">
                  <c:v>99.185336048879833</c:v>
                </c:pt>
                <c:pt idx="4">
                  <c:v>99.524779361846569</c:v>
                </c:pt>
                <c:pt idx="5">
                  <c:v>99.185336048879833</c:v>
                </c:pt>
                <c:pt idx="6">
                  <c:v>98.845892735913097</c:v>
                </c:pt>
                <c:pt idx="7">
                  <c:v>98.913781398506444</c:v>
                </c:pt>
                <c:pt idx="8">
                  <c:v>98.167006109979638</c:v>
                </c:pt>
                <c:pt idx="9">
                  <c:v>98.438560760353027</c:v>
                </c:pt>
                <c:pt idx="10">
                  <c:v>98.438560760353027</c:v>
                </c:pt>
                <c:pt idx="11">
                  <c:v>98.234894772572972</c:v>
                </c:pt>
                <c:pt idx="12">
                  <c:v>98.234894772572972</c:v>
                </c:pt>
                <c:pt idx="13">
                  <c:v>98.234894772572972</c:v>
                </c:pt>
                <c:pt idx="14">
                  <c:v>98.845892735913097</c:v>
                </c:pt>
                <c:pt idx="15">
                  <c:v>98.642226748133069</c:v>
                </c:pt>
                <c:pt idx="16">
                  <c:v>98.099117447386291</c:v>
                </c:pt>
                <c:pt idx="17">
                  <c:v>97.216564833672777</c:v>
                </c:pt>
                <c:pt idx="18">
                  <c:v>97.080787508486083</c:v>
                </c:pt>
                <c:pt idx="19">
                  <c:v>97.14867617107943</c:v>
                </c:pt>
                <c:pt idx="20">
                  <c:v>96.945010183299388</c:v>
                </c:pt>
                <c:pt idx="21">
                  <c:v>96.605566870332666</c:v>
                </c:pt>
                <c:pt idx="22">
                  <c:v>96.26612355736593</c:v>
                </c:pt>
                <c:pt idx="23">
                  <c:v>96.469789545145957</c:v>
                </c:pt>
                <c:pt idx="24">
                  <c:v>95.655125594025805</c:v>
                </c:pt>
                <c:pt idx="25">
                  <c:v>95.994568906992527</c:v>
                </c:pt>
                <c:pt idx="26">
                  <c:v>95.723014256619138</c:v>
                </c:pt>
                <c:pt idx="27">
                  <c:v>95.247793618465721</c:v>
                </c:pt>
                <c:pt idx="28">
                  <c:v>94.77257298031229</c:v>
                </c:pt>
                <c:pt idx="29">
                  <c:v>95.723014256619138</c:v>
                </c:pt>
                <c:pt idx="30">
                  <c:v>95.179904955872374</c:v>
                </c:pt>
                <c:pt idx="31">
                  <c:v>94.704684317718943</c:v>
                </c:pt>
                <c:pt idx="32">
                  <c:v>94.976238968092332</c:v>
                </c:pt>
                <c:pt idx="33">
                  <c:v>94.77257298031229</c:v>
                </c:pt>
                <c:pt idx="34">
                  <c:v>94.704684317718943</c:v>
                </c:pt>
                <c:pt idx="35">
                  <c:v>94.025797691785471</c:v>
                </c:pt>
                <c:pt idx="36">
                  <c:v>93.075356415478609</c:v>
                </c:pt>
                <c:pt idx="37">
                  <c:v>93.143245078071956</c:v>
                </c:pt>
                <c:pt idx="38">
                  <c:v>92.735913102511887</c:v>
                </c:pt>
                <c:pt idx="39">
                  <c:v>91.310251188051595</c:v>
                </c:pt>
                <c:pt idx="40" formatCode="0">
                  <c:v>90.835030549898164</c:v>
                </c:pt>
              </c:numCache>
            </c:numRef>
          </c:val>
          <c:smooth val="0"/>
          <c:extLst>
            <c:ext xmlns:c16="http://schemas.microsoft.com/office/drawing/2014/chart" uri="{C3380CC4-5D6E-409C-BE32-E72D297353CC}">
              <c16:uniqueId val="{00000002-17E3-44CC-B717-AB573F60AA06}"/>
            </c:ext>
          </c:extLst>
        </c:ser>
        <c:ser>
          <c:idx val="3"/>
          <c:order val="3"/>
          <c:tx>
            <c:strRef>
              <c:f>年代別!$Q$4:$Q$5</c:f>
              <c:strCache>
                <c:ptCount val="2"/>
                <c:pt idx="0">
                  <c:v>45～54</c:v>
                </c:pt>
              </c:strCache>
            </c:strRef>
          </c:tx>
          <c:spPr>
            <a:ln w="19050" cap="rnd">
              <a:solidFill>
                <a:schemeClr val="accent4"/>
              </a:solidFill>
              <a:prstDash val="dash"/>
              <a:round/>
            </a:ln>
            <a:effectLst/>
          </c:spPr>
          <c:marker>
            <c:symbol val="none"/>
          </c:marker>
          <c:dLbls>
            <c:dLbl>
              <c:idx val="40"/>
              <c:layout>
                <c:manualLayout>
                  <c:x val="-1.4047506582547248E-2"/>
                  <c:y val="2.81899371227499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年代別!$Q$594:$Q$634</c:f>
              <c:numCache>
                <c:formatCode>General</c:formatCode>
                <c:ptCount val="41"/>
                <c:pt idx="0">
                  <c:v>100</c:v>
                </c:pt>
                <c:pt idx="1">
                  <c:v>100.06816632583504</c:v>
                </c:pt>
                <c:pt idx="2">
                  <c:v>100.20449897750512</c:v>
                </c:pt>
                <c:pt idx="3">
                  <c:v>100.27266530334016</c:v>
                </c:pt>
                <c:pt idx="4">
                  <c:v>100.81799591002046</c:v>
                </c:pt>
                <c:pt idx="5">
                  <c:v>101.43149284253579</c:v>
                </c:pt>
                <c:pt idx="6">
                  <c:v>101.77232447171099</c:v>
                </c:pt>
                <c:pt idx="7">
                  <c:v>102.11315610088616</c:v>
                </c:pt>
                <c:pt idx="8">
                  <c:v>102.31765507839128</c:v>
                </c:pt>
                <c:pt idx="9">
                  <c:v>102.45398773006136</c:v>
                </c:pt>
                <c:pt idx="10">
                  <c:v>103.34014996591682</c:v>
                </c:pt>
                <c:pt idx="11">
                  <c:v>103.20381731424678</c:v>
                </c:pt>
                <c:pt idx="12">
                  <c:v>102.99931833674165</c:v>
                </c:pt>
                <c:pt idx="13">
                  <c:v>103.27198364008181</c:v>
                </c:pt>
                <c:pt idx="14">
                  <c:v>103.74914792092707</c:v>
                </c:pt>
                <c:pt idx="15">
                  <c:v>104.22631220177232</c:v>
                </c:pt>
                <c:pt idx="16">
                  <c:v>104.43081117927744</c:v>
                </c:pt>
                <c:pt idx="17">
                  <c:v>104.63531015678255</c:v>
                </c:pt>
                <c:pt idx="18">
                  <c:v>104.7034764826176</c:v>
                </c:pt>
                <c:pt idx="19">
                  <c:v>104.83980913428765</c:v>
                </c:pt>
                <c:pt idx="20">
                  <c:v>105.31697341513294</c:v>
                </c:pt>
                <c:pt idx="21">
                  <c:v>105.79413769597818</c:v>
                </c:pt>
                <c:pt idx="22">
                  <c:v>105.9986366734833</c:v>
                </c:pt>
                <c:pt idx="23">
                  <c:v>105.93047034764827</c:v>
                </c:pt>
                <c:pt idx="24">
                  <c:v>106.61213360599864</c:v>
                </c:pt>
                <c:pt idx="25">
                  <c:v>107.36196319018406</c:v>
                </c:pt>
                <c:pt idx="26">
                  <c:v>107.49829584185413</c:v>
                </c:pt>
                <c:pt idx="27">
                  <c:v>107.15746421267893</c:v>
                </c:pt>
                <c:pt idx="28">
                  <c:v>107.6346284935242</c:v>
                </c:pt>
                <c:pt idx="29">
                  <c:v>107.36196319018406</c:v>
                </c:pt>
                <c:pt idx="30">
                  <c:v>107.36196319018406</c:v>
                </c:pt>
                <c:pt idx="31">
                  <c:v>108.11179277436946</c:v>
                </c:pt>
                <c:pt idx="32">
                  <c:v>108.04362644853443</c:v>
                </c:pt>
                <c:pt idx="33">
                  <c:v>108.1799591002045</c:v>
                </c:pt>
                <c:pt idx="34">
                  <c:v>108.11179277436946</c:v>
                </c:pt>
                <c:pt idx="35">
                  <c:v>108.79345603271983</c:v>
                </c:pt>
                <c:pt idx="36">
                  <c:v>109.40695296523518</c:v>
                </c:pt>
                <c:pt idx="37">
                  <c:v>109.27062031356509</c:v>
                </c:pt>
                <c:pt idx="38">
                  <c:v>109.13428766189502</c:v>
                </c:pt>
                <c:pt idx="39">
                  <c:v>109.06612133605999</c:v>
                </c:pt>
                <c:pt idx="40" formatCode="0">
                  <c:v>108.92978868438992</c:v>
                </c:pt>
              </c:numCache>
            </c:numRef>
          </c:val>
          <c:smooth val="0"/>
          <c:extLst>
            <c:ext xmlns:c16="http://schemas.microsoft.com/office/drawing/2014/chart" uri="{C3380CC4-5D6E-409C-BE32-E72D297353CC}">
              <c16:uniqueId val="{00000003-17E3-44CC-B717-AB573F60AA06}"/>
            </c:ext>
          </c:extLst>
        </c:ser>
        <c:ser>
          <c:idx val="4"/>
          <c:order val="4"/>
          <c:tx>
            <c:strRef>
              <c:f>年代別!$R$4:$R$5</c:f>
              <c:strCache>
                <c:ptCount val="2"/>
                <c:pt idx="0">
                  <c:v>55～64</c:v>
                </c:pt>
              </c:strCache>
            </c:strRef>
          </c:tx>
          <c:spPr>
            <a:ln w="19050" cap="rnd">
              <a:solidFill>
                <a:schemeClr val="accent5"/>
              </a:solidFill>
              <a:prstDash val="sysDot"/>
              <a:round/>
            </a:ln>
            <a:effectLst/>
          </c:spPr>
          <c:marker>
            <c:symbol val="none"/>
          </c:marker>
          <c:dLbls>
            <c:dLbl>
              <c:idx val="40"/>
              <c:layout>
                <c:manualLayout>
                  <c:x val="-2.1174896994242902E-2"/>
                  <c:y val="1.90559242524224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年代別!$R$594:$R$634</c:f>
              <c:numCache>
                <c:formatCode>General</c:formatCode>
                <c:ptCount val="41"/>
                <c:pt idx="0">
                  <c:v>100</c:v>
                </c:pt>
                <c:pt idx="1">
                  <c:v>99.735216240070613</c:v>
                </c:pt>
                <c:pt idx="2">
                  <c:v>99.382171226831417</c:v>
                </c:pt>
                <c:pt idx="3">
                  <c:v>99.293909973521622</c:v>
                </c:pt>
                <c:pt idx="4">
                  <c:v>99.911738746690204</c:v>
                </c:pt>
                <c:pt idx="5">
                  <c:v>99.823477493380409</c:v>
                </c:pt>
                <c:pt idx="6">
                  <c:v>100</c:v>
                </c:pt>
                <c:pt idx="7">
                  <c:v>100.61782877316858</c:v>
                </c:pt>
                <c:pt idx="8">
                  <c:v>100.52956751985877</c:v>
                </c:pt>
                <c:pt idx="9">
                  <c:v>100</c:v>
                </c:pt>
                <c:pt idx="10">
                  <c:v>100.52956751985877</c:v>
                </c:pt>
                <c:pt idx="11">
                  <c:v>100.79435127978817</c:v>
                </c:pt>
                <c:pt idx="12">
                  <c:v>101.05913503971757</c:v>
                </c:pt>
                <c:pt idx="13">
                  <c:v>100.79435127978817</c:v>
                </c:pt>
                <c:pt idx="14">
                  <c:v>101.05913503971757</c:v>
                </c:pt>
                <c:pt idx="15">
                  <c:v>101.58870255957635</c:v>
                </c:pt>
                <c:pt idx="16">
                  <c:v>101.85348631950572</c:v>
                </c:pt>
                <c:pt idx="17">
                  <c:v>101.05913503971757</c:v>
                </c:pt>
                <c:pt idx="18">
                  <c:v>100.88261253309796</c:v>
                </c:pt>
                <c:pt idx="19">
                  <c:v>101.23565754633717</c:v>
                </c:pt>
                <c:pt idx="20">
                  <c:v>101.41218005295676</c:v>
                </c:pt>
                <c:pt idx="21">
                  <c:v>101.32391879964695</c:v>
                </c:pt>
                <c:pt idx="22">
                  <c:v>101.94174757281553</c:v>
                </c:pt>
                <c:pt idx="23">
                  <c:v>101.85348631950572</c:v>
                </c:pt>
                <c:pt idx="24">
                  <c:v>101.67696381288613</c:v>
                </c:pt>
                <c:pt idx="25">
                  <c:v>102.38305383936452</c:v>
                </c:pt>
                <c:pt idx="26">
                  <c:v>102.82436010591351</c:v>
                </c:pt>
                <c:pt idx="27">
                  <c:v>102.55957634598411</c:v>
                </c:pt>
                <c:pt idx="28">
                  <c:v>101.85348631950572</c:v>
                </c:pt>
                <c:pt idx="29">
                  <c:v>102.55957634598411</c:v>
                </c:pt>
                <c:pt idx="30">
                  <c:v>102.64783759929389</c:v>
                </c:pt>
                <c:pt idx="31">
                  <c:v>102.11827007943512</c:v>
                </c:pt>
                <c:pt idx="32">
                  <c:v>102.11827007943512</c:v>
                </c:pt>
                <c:pt idx="33">
                  <c:v>103.44218887908208</c:v>
                </c:pt>
                <c:pt idx="34">
                  <c:v>103.44218887908208</c:v>
                </c:pt>
                <c:pt idx="35">
                  <c:v>103.08914386584289</c:v>
                </c:pt>
                <c:pt idx="36">
                  <c:v>102.64783759929389</c:v>
                </c:pt>
                <c:pt idx="37">
                  <c:v>104.32480141218005</c:v>
                </c:pt>
                <c:pt idx="38">
                  <c:v>104.50132391879964</c:v>
                </c:pt>
                <c:pt idx="39">
                  <c:v>102.29479258605471</c:v>
                </c:pt>
                <c:pt idx="40" formatCode="0">
                  <c:v>102.11827007943512</c:v>
                </c:pt>
              </c:numCache>
            </c:numRef>
          </c:val>
          <c:smooth val="0"/>
          <c:extLst>
            <c:ext xmlns:c16="http://schemas.microsoft.com/office/drawing/2014/chart" uri="{C3380CC4-5D6E-409C-BE32-E72D297353CC}">
              <c16:uniqueId val="{00000004-17E3-44CC-B717-AB573F60AA06}"/>
            </c:ext>
          </c:extLst>
        </c:ser>
        <c:ser>
          <c:idx val="5"/>
          <c:order val="5"/>
          <c:tx>
            <c:strRef>
              <c:f>年代別!$S$4:$S$5</c:f>
              <c:strCache>
                <c:ptCount val="2"/>
                <c:pt idx="0">
                  <c:v>65歳以上</c:v>
                </c:pt>
              </c:strCache>
            </c:strRef>
          </c:tx>
          <c:spPr>
            <a:ln w="28575" cap="rnd">
              <a:solidFill>
                <a:schemeClr val="accent6"/>
              </a:solidFill>
              <a:round/>
            </a:ln>
            <a:effectLst/>
          </c:spPr>
          <c:marker>
            <c:symbol val="none"/>
          </c:marker>
          <c:dLbls>
            <c:dLbl>
              <c:idx val="0"/>
              <c:layout>
                <c:manualLayout>
                  <c:x val="-2.850956164678262E-2"/>
                  <c:y val="-5.9371083657129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E3-44CC-B717-AB573F60AA06}"/>
                </c:ext>
              </c:extLst>
            </c:dLbl>
            <c:dLbl>
              <c:idx val="40"/>
              <c:layout>
                <c:manualLayout>
                  <c:x val="-2.1174896994242902E-2"/>
                  <c:y val="-2.36229306875861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年代別!$S$594:$S$634</c:f>
              <c:numCache>
                <c:formatCode>General</c:formatCode>
                <c:ptCount val="41"/>
                <c:pt idx="0">
                  <c:v>100</c:v>
                </c:pt>
                <c:pt idx="1">
                  <c:v>99.49302915082383</c:v>
                </c:pt>
                <c:pt idx="2">
                  <c:v>100.12674271229405</c:v>
                </c:pt>
                <c:pt idx="3">
                  <c:v>101.14068441064639</c:v>
                </c:pt>
                <c:pt idx="4">
                  <c:v>101.26742712294043</c:v>
                </c:pt>
                <c:pt idx="5">
                  <c:v>102.40811153358682</c:v>
                </c:pt>
                <c:pt idx="6">
                  <c:v>103.16856780735108</c:v>
                </c:pt>
                <c:pt idx="7">
                  <c:v>104.56273764258555</c:v>
                </c:pt>
                <c:pt idx="8">
                  <c:v>104.30925221799747</c:v>
                </c:pt>
                <c:pt idx="9">
                  <c:v>103.92902408111533</c:v>
                </c:pt>
                <c:pt idx="10">
                  <c:v>103.16856780735108</c:v>
                </c:pt>
                <c:pt idx="11">
                  <c:v>103.92902408111533</c:v>
                </c:pt>
                <c:pt idx="12">
                  <c:v>105.5766793409379</c:v>
                </c:pt>
                <c:pt idx="13">
                  <c:v>107.98479087452471</c:v>
                </c:pt>
                <c:pt idx="14">
                  <c:v>109.75918884664131</c:v>
                </c:pt>
                <c:pt idx="15">
                  <c:v>110.0126742712294</c:v>
                </c:pt>
                <c:pt idx="16">
                  <c:v>108.2382762991128</c:v>
                </c:pt>
                <c:pt idx="17">
                  <c:v>107.3510773130545</c:v>
                </c:pt>
                <c:pt idx="18">
                  <c:v>107.3510773130545</c:v>
                </c:pt>
                <c:pt idx="19">
                  <c:v>109.25221799746514</c:v>
                </c:pt>
                <c:pt idx="20">
                  <c:v>110.0126742712294</c:v>
                </c:pt>
                <c:pt idx="21">
                  <c:v>111.02661596958174</c:v>
                </c:pt>
                <c:pt idx="22">
                  <c:v>112.6742712294043</c:v>
                </c:pt>
                <c:pt idx="23">
                  <c:v>111.40684410646389</c:v>
                </c:pt>
                <c:pt idx="24">
                  <c:v>110.13941698352345</c:v>
                </c:pt>
                <c:pt idx="25">
                  <c:v>111.53358681875791</c:v>
                </c:pt>
                <c:pt idx="26">
                  <c:v>113.30798479087451</c:v>
                </c:pt>
                <c:pt idx="27">
                  <c:v>112.29404309252217</c:v>
                </c:pt>
                <c:pt idx="28">
                  <c:v>111.53358681875791</c:v>
                </c:pt>
                <c:pt idx="29">
                  <c:v>110.51964512040557</c:v>
                </c:pt>
                <c:pt idx="30">
                  <c:v>111.15335868187579</c:v>
                </c:pt>
                <c:pt idx="31">
                  <c:v>112.80101394169834</c:v>
                </c:pt>
                <c:pt idx="32">
                  <c:v>114.19518377693282</c:v>
                </c:pt>
                <c:pt idx="33">
                  <c:v>115.33586818757922</c:v>
                </c:pt>
                <c:pt idx="34">
                  <c:v>116.85678073510772</c:v>
                </c:pt>
                <c:pt idx="35">
                  <c:v>117.74397972116604</c:v>
                </c:pt>
                <c:pt idx="36">
                  <c:v>115.58935361216729</c:v>
                </c:pt>
                <c:pt idx="37">
                  <c:v>114.4486692015209</c:v>
                </c:pt>
                <c:pt idx="38">
                  <c:v>115.33586818757922</c:v>
                </c:pt>
                <c:pt idx="39">
                  <c:v>111.15335868187579</c:v>
                </c:pt>
                <c:pt idx="40" formatCode="0">
                  <c:v>112.29404309252217</c:v>
                </c:pt>
              </c:numCache>
            </c:numRef>
          </c:val>
          <c:smooth val="0"/>
          <c:extLst>
            <c:ext xmlns:c16="http://schemas.microsoft.com/office/drawing/2014/chart" uri="{C3380CC4-5D6E-409C-BE32-E72D297353CC}">
              <c16:uniqueId val="{00000005-17E3-44CC-B717-AB573F60AA06}"/>
            </c:ext>
          </c:extLst>
        </c:ser>
        <c:dLbls>
          <c:showLegendKey val="0"/>
          <c:showVal val="0"/>
          <c:showCatName val="0"/>
          <c:showSerName val="0"/>
          <c:showPercent val="0"/>
          <c:showBubbleSize val="0"/>
        </c:dLbls>
        <c:smooth val="0"/>
        <c:axId val="115743679"/>
        <c:axId val="115750751"/>
      </c:lineChart>
      <c:catAx>
        <c:axId val="115743679"/>
        <c:scaling>
          <c:orientation val="minMax"/>
        </c:scaling>
        <c:delete val="1"/>
        <c:axPos val="b"/>
        <c:numFmt formatCode="General" sourceLinked="1"/>
        <c:majorTickMark val="out"/>
        <c:minorTickMark val="none"/>
        <c:tickLblPos val="nextTo"/>
        <c:crossAx val="115750751"/>
        <c:crosses val="autoZero"/>
        <c:auto val="1"/>
        <c:lblAlgn val="ctr"/>
        <c:lblOffset val="100"/>
        <c:noMultiLvlLbl val="0"/>
      </c:catAx>
      <c:valAx>
        <c:axId val="115750751"/>
        <c:scaling>
          <c:orientation val="minMax"/>
          <c:min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43679"/>
        <c:crosses val="autoZero"/>
        <c:crossBetween val="between"/>
      </c:valAx>
      <c:spPr>
        <a:noFill/>
        <a:ln>
          <a:noFill/>
        </a:ln>
        <a:effectLst/>
      </c:spPr>
    </c:plotArea>
    <c:legend>
      <c:legendPos val="b"/>
      <c:layout>
        <c:manualLayout>
          <c:xMode val="edge"/>
          <c:yMode val="edge"/>
          <c:x val="0.14023600174978126"/>
          <c:y val="0.15813508818644045"/>
          <c:w val="0.33446414536272401"/>
          <c:h val="0.2647950785567717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r>
              <a:rPr lang="ja-JP" dirty="0"/>
              <a:t>職業別有効求人倍率（</a:t>
            </a:r>
            <a:r>
              <a:rPr lang="ja-JP" altLang="en-US" dirty="0" smtClean="0"/>
              <a:t>常用的パート</a:t>
            </a:r>
            <a:r>
              <a:rPr lang="ja-JP" dirty="0" smtClean="0"/>
              <a:t>）</a:t>
            </a:r>
            <a:endParaRPr lang="en-US" dirty="0"/>
          </a:p>
        </c:rich>
      </c:tx>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作業用!$H$78</c:f>
              <c:strCache>
                <c:ptCount val="1"/>
                <c:pt idx="0">
                  <c:v>令和元年5月</c:v>
                </c:pt>
              </c:strCache>
            </c:strRef>
          </c:tx>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作業用!$G$79:$G$90</c:f>
              <c:strCache>
                <c:ptCount val="11"/>
                <c:pt idx="0">
                  <c:v>保安</c:v>
                </c:pt>
                <c:pt idx="1">
                  <c:v>介護関係</c:v>
                </c:pt>
                <c:pt idx="2">
                  <c:v>建設・採掘</c:v>
                </c:pt>
                <c:pt idx="3">
                  <c:v>専門・技術</c:v>
                </c:pt>
                <c:pt idx="4">
                  <c:v>輸送・機械運転</c:v>
                </c:pt>
                <c:pt idx="5">
                  <c:v>生産工程</c:v>
                </c:pt>
                <c:pt idx="6">
                  <c:v>農林漁業</c:v>
                </c:pt>
                <c:pt idx="7">
                  <c:v>販売</c:v>
                </c:pt>
                <c:pt idx="8">
                  <c:v>運搬・清掃等</c:v>
                </c:pt>
                <c:pt idx="9">
                  <c:v>事務</c:v>
                </c:pt>
                <c:pt idx="10">
                  <c:v>管理</c:v>
                </c:pt>
              </c:strCache>
            </c:strRef>
          </c:cat>
          <c:val>
            <c:numRef>
              <c:f>作業用!$H$79:$H$90</c:f>
              <c:numCache>
                <c:formatCode>#,##0.00</c:formatCode>
                <c:ptCount val="11"/>
                <c:pt idx="0" formatCode="General">
                  <c:v>7.43</c:v>
                </c:pt>
                <c:pt idx="1">
                  <c:v>6.04</c:v>
                </c:pt>
                <c:pt idx="2" formatCode="General">
                  <c:v>3.3</c:v>
                </c:pt>
                <c:pt idx="3" formatCode="General">
                  <c:v>2.37</c:v>
                </c:pt>
                <c:pt idx="4" formatCode="General">
                  <c:v>3.04</c:v>
                </c:pt>
                <c:pt idx="5" formatCode="General">
                  <c:v>2.78</c:v>
                </c:pt>
                <c:pt idx="6" formatCode="General">
                  <c:v>2.23</c:v>
                </c:pt>
                <c:pt idx="7" formatCode="General">
                  <c:v>2.06</c:v>
                </c:pt>
                <c:pt idx="8" formatCode="General">
                  <c:v>1.1599999999999999</c:v>
                </c:pt>
                <c:pt idx="9" formatCode="General">
                  <c:v>0.76</c:v>
                </c:pt>
                <c:pt idx="10" formatCode="0.00">
                  <c:v>0.5</c:v>
                </c:pt>
              </c:numCache>
            </c:numRef>
          </c:val>
          <c:extLst>
            <c:ext xmlns:c16="http://schemas.microsoft.com/office/drawing/2014/chart" uri="{C3380CC4-5D6E-409C-BE32-E72D297353CC}">
              <c16:uniqueId val="{00000000-CDF8-4B16-A908-B8175FAE685A}"/>
            </c:ext>
          </c:extLst>
        </c:ser>
        <c:ser>
          <c:idx val="1"/>
          <c:order val="1"/>
          <c:tx>
            <c:strRef>
              <c:f>作業用!$I$78</c:f>
              <c:strCache>
                <c:ptCount val="1"/>
                <c:pt idx="0">
                  <c:v>令和2年5月</c:v>
                </c:pt>
              </c:strCache>
            </c:strRef>
          </c:tx>
          <c:spPr>
            <a:pattFill prst="pct25">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作業用!$G$79:$G$90</c:f>
              <c:strCache>
                <c:ptCount val="11"/>
                <c:pt idx="0">
                  <c:v>保安</c:v>
                </c:pt>
                <c:pt idx="1">
                  <c:v>介護関係</c:v>
                </c:pt>
                <c:pt idx="2">
                  <c:v>建設・採掘</c:v>
                </c:pt>
                <c:pt idx="3">
                  <c:v>専門・技術</c:v>
                </c:pt>
                <c:pt idx="4">
                  <c:v>輸送・機械運転</c:v>
                </c:pt>
                <c:pt idx="5">
                  <c:v>生産工程</c:v>
                </c:pt>
                <c:pt idx="6">
                  <c:v>農林漁業</c:v>
                </c:pt>
                <c:pt idx="7">
                  <c:v>販売</c:v>
                </c:pt>
                <c:pt idx="8">
                  <c:v>運搬・清掃等</c:v>
                </c:pt>
                <c:pt idx="9">
                  <c:v>事務</c:v>
                </c:pt>
                <c:pt idx="10">
                  <c:v>管理</c:v>
                </c:pt>
              </c:strCache>
            </c:strRef>
          </c:cat>
          <c:val>
            <c:numRef>
              <c:f>作業用!$I$79:$I$90</c:f>
              <c:numCache>
                <c:formatCode>#,##0.00</c:formatCode>
                <c:ptCount val="11"/>
                <c:pt idx="0" formatCode="General">
                  <c:v>6.76</c:v>
                </c:pt>
                <c:pt idx="1">
                  <c:v>6.18</c:v>
                </c:pt>
                <c:pt idx="2" formatCode="General">
                  <c:v>2.2200000000000002</c:v>
                </c:pt>
                <c:pt idx="3" formatCode="General">
                  <c:v>2.16</c:v>
                </c:pt>
                <c:pt idx="4" formatCode="General">
                  <c:v>2.14</c:v>
                </c:pt>
                <c:pt idx="5" formatCode="General">
                  <c:v>1.48</c:v>
                </c:pt>
                <c:pt idx="6" formatCode="General">
                  <c:v>1.42</c:v>
                </c:pt>
                <c:pt idx="7" formatCode="General">
                  <c:v>1.27</c:v>
                </c:pt>
                <c:pt idx="8" formatCode="General">
                  <c:v>0.93</c:v>
                </c:pt>
                <c:pt idx="9" formatCode="General">
                  <c:v>0.56000000000000005</c:v>
                </c:pt>
                <c:pt idx="10" formatCode="General">
                  <c:v>0.51</c:v>
                </c:pt>
              </c:numCache>
            </c:numRef>
          </c:val>
          <c:extLst>
            <c:ext xmlns:c16="http://schemas.microsoft.com/office/drawing/2014/chart" uri="{C3380CC4-5D6E-409C-BE32-E72D297353CC}">
              <c16:uniqueId val="{00000001-CDF8-4B16-A908-B8175FAE685A}"/>
            </c:ext>
          </c:extLst>
        </c:ser>
        <c:dLbls>
          <c:dLblPos val="outEnd"/>
          <c:showLegendKey val="0"/>
          <c:showVal val="1"/>
          <c:showCatName val="0"/>
          <c:showSerName val="0"/>
          <c:showPercent val="0"/>
          <c:showBubbleSize val="0"/>
        </c:dLbls>
        <c:gapWidth val="182"/>
        <c:axId val="31548352"/>
        <c:axId val="31537120"/>
      </c:barChart>
      <c:catAx>
        <c:axId val="31548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31537120"/>
        <c:crosses val="autoZero"/>
        <c:auto val="1"/>
        <c:lblAlgn val="ctr"/>
        <c:lblOffset val="100"/>
        <c:noMultiLvlLbl val="0"/>
      </c:catAx>
      <c:valAx>
        <c:axId val="31537120"/>
        <c:scaling>
          <c:orientation val="minMax"/>
          <c:max val="9"/>
        </c:scaling>
        <c:delete val="1"/>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1548352"/>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b="1"/>
      </a:pPr>
      <a:endParaRPr lang="ja-JP"/>
    </a:p>
  </c:txPr>
  <c:externalData r:id="rId3">
    <c:autoUpdate val="0"/>
  </c:externalData>
  <c:userShapes r:id="rId4"/>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r>
              <a:rPr lang="ja-JP" dirty="0"/>
              <a:t>職業別有効求人倍率</a:t>
            </a:r>
            <a:r>
              <a:rPr lang="ja-JP" dirty="0" smtClean="0"/>
              <a:t>（</a:t>
            </a:r>
            <a:r>
              <a:rPr lang="ja-JP" altLang="en-US" dirty="0" smtClean="0"/>
              <a:t>パート除く常用</a:t>
            </a:r>
            <a:r>
              <a:rPr lang="ja-JP" dirty="0"/>
              <a:t>）</a:t>
            </a:r>
            <a:endParaRPr lang="en-US" dirty="0"/>
          </a:p>
        </c:rich>
      </c:tx>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作業用!$D$78</c:f>
              <c:strCache>
                <c:ptCount val="1"/>
                <c:pt idx="0">
                  <c:v>令和元年5月</c:v>
                </c:pt>
              </c:strCache>
            </c:strRef>
          </c:tx>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作業用!$C$79:$C$90</c:f>
              <c:strCache>
                <c:ptCount val="11"/>
                <c:pt idx="0">
                  <c:v>保安</c:v>
                </c:pt>
                <c:pt idx="1">
                  <c:v>建設・採掘</c:v>
                </c:pt>
                <c:pt idx="2">
                  <c:v>介護関係</c:v>
                </c:pt>
                <c:pt idx="3">
                  <c:v>輸送・機械運転</c:v>
                </c:pt>
                <c:pt idx="4">
                  <c:v>専門・技術</c:v>
                </c:pt>
                <c:pt idx="5">
                  <c:v>生産工程</c:v>
                </c:pt>
                <c:pt idx="6">
                  <c:v>管理</c:v>
                </c:pt>
                <c:pt idx="7">
                  <c:v>販売</c:v>
                </c:pt>
                <c:pt idx="8">
                  <c:v>農林漁業</c:v>
                </c:pt>
                <c:pt idx="9">
                  <c:v>運搬・清掃等</c:v>
                </c:pt>
                <c:pt idx="10">
                  <c:v>事務</c:v>
                </c:pt>
              </c:strCache>
            </c:strRef>
          </c:cat>
          <c:val>
            <c:numRef>
              <c:f>作業用!$D$79:$D$90</c:f>
              <c:numCache>
                <c:formatCode>General</c:formatCode>
                <c:ptCount val="11"/>
                <c:pt idx="0">
                  <c:v>8.36</c:v>
                </c:pt>
                <c:pt idx="1">
                  <c:v>7.82</c:v>
                </c:pt>
                <c:pt idx="2" formatCode="#,##0.00">
                  <c:v>3.69</c:v>
                </c:pt>
                <c:pt idx="3" formatCode="0.00">
                  <c:v>3.5</c:v>
                </c:pt>
                <c:pt idx="4">
                  <c:v>2.31</c:v>
                </c:pt>
                <c:pt idx="5" formatCode="0.00">
                  <c:v>2.2000000000000002</c:v>
                </c:pt>
                <c:pt idx="6" formatCode="0.00">
                  <c:v>2</c:v>
                </c:pt>
                <c:pt idx="7">
                  <c:v>1.89</c:v>
                </c:pt>
                <c:pt idx="8">
                  <c:v>1.0900000000000001</c:v>
                </c:pt>
                <c:pt idx="9" formatCode="0.00">
                  <c:v>0.6</c:v>
                </c:pt>
                <c:pt idx="10">
                  <c:v>0.46</c:v>
                </c:pt>
              </c:numCache>
            </c:numRef>
          </c:val>
          <c:extLst>
            <c:ext xmlns:c16="http://schemas.microsoft.com/office/drawing/2014/chart" uri="{C3380CC4-5D6E-409C-BE32-E72D297353CC}">
              <c16:uniqueId val="{00000000-E841-441E-ADD8-0483C1B10B3A}"/>
            </c:ext>
          </c:extLst>
        </c:ser>
        <c:ser>
          <c:idx val="1"/>
          <c:order val="1"/>
          <c:tx>
            <c:strRef>
              <c:f>作業用!$E$78</c:f>
              <c:strCache>
                <c:ptCount val="1"/>
                <c:pt idx="0">
                  <c:v>令和2年5月</c:v>
                </c:pt>
              </c:strCache>
            </c:strRef>
          </c:tx>
          <c:spPr>
            <a:pattFill prst="pct25">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作業用!$C$79:$C$90</c:f>
              <c:strCache>
                <c:ptCount val="11"/>
                <c:pt idx="0">
                  <c:v>保安</c:v>
                </c:pt>
                <c:pt idx="1">
                  <c:v>建設・採掘</c:v>
                </c:pt>
                <c:pt idx="2">
                  <c:v>介護関係</c:v>
                </c:pt>
                <c:pt idx="3">
                  <c:v>輸送・機械運転</c:v>
                </c:pt>
                <c:pt idx="4">
                  <c:v>専門・技術</c:v>
                </c:pt>
                <c:pt idx="5">
                  <c:v>生産工程</c:v>
                </c:pt>
                <c:pt idx="6">
                  <c:v>管理</c:v>
                </c:pt>
                <c:pt idx="7">
                  <c:v>販売</c:v>
                </c:pt>
                <c:pt idx="8">
                  <c:v>農林漁業</c:v>
                </c:pt>
                <c:pt idx="9">
                  <c:v>運搬・清掃等</c:v>
                </c:pt>
                <c:pt idx="10">
                  <c:v>事務</c:v>
                </c:pt>
              </c:strCache>
            </c:strRef>
          </c:cat>
          <c:val>
            <c:numRef>
              <c:f>作業用!$E$79:$E$90</c:f>
              <c:numCache>
                <c:formatCode>General</c:formatCode>
                <c:ptCount val="11"/>
                <c:pt idx="0">
                  <c:v>6.45</c:v>
                </c:pt>
                <c:pt idx="1">
                  <c:v>6.33</c:v>
                </c:pt>
                <c:pt idx="2" formatCode="#,##0.00">
                  <c:v>3.51</c:v>
                </c:pt>
                <c:pt idx="3">
                  <c:v>2.4300000000000002</c:v>
                </c:pt>
                <c:pt idx="4">
                  <c:v>1.93</c:v>
                </c:pt>
                <c:pt idx="5">
                  <c:v>1.43</c:v>
                </c:pt>
                <c:pt idx="6">
                  <c:v>1.41</c:v>
                </c:pt>
                <c:pt idx="7">
                  <c:v>1.38</c:v>
                </c:pt>
                <c:pt idx="8">
                  <c:v>0.96</c:v>
                </c:pt>
                <c:pt idx="9" formatCode="0.00">
                  <c:v>0.5</c:v>
                </c:pt>
                <c:pt idx="10">
                  <c:v>0.32</c:v>
                </c:pt>
              </c:numCache>
            </c:numRef>
          </c:val>
          <c:extLst>
            <c:ext xmlns:c16="http://schemas.microsoft.com/office/drawing/2014/chart" uri="{C3380CC4-5D6E-409C-BE32-E72D297353CC}">
              <c16:uniqueId val="{00000001-E841-441E-ADD8-0483C1B10B3A}"/>
            </c:ext>
          </c:extLst>
        </c:ser>
        <c:dLbls>
          <c:dLblPos val="outEnd"/>
          <c:showLegendKey val="0"/>
          <c:showVal val="1"/>
          <c:showCatName val="0"/>
          <c:showSerName val="0"/>
          <c:showPercent val="0"/>
          <c:showBubbleSize val="0"/>
        </c:dLbls>
        <c:gapWidth val="182"/>
        <c:axId val="31548352"/>
        <c:axId val="31537120"/>
      </c:barChart>
      <c:catAx>
        <c:axId val="31548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31537120"/>
        <c:crosses val="autoZero"/>
        <c:auto val="1"/>
        <c:lblAlgn val="ctr"/>
        <c:lblOffset val="100"/>
        <c:noMultiLvlLbl val="0"/>
      </c:catAx>
      <c:valAx>
        <c:axId val="31537120"/>
        <c:scaling>
          <c:orientation val="minMax"/>
        </c:scaling>
        <c:delete val="1"/>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1548352"/>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b="1"/>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400" b="1" kern="1200" dirty="0" smtClean="0">
                <a:solidFill>
                  <a:srgbClr val="595959"/>
                </a:solidFill>
                <a:effectLst/>
                <a:latin typeface="Arial" panose="020B0604020202020204" pitchFamily="34" charset="0"/>
                <a:ea typeface="Meiryo UI" panose="020B0604030504040204" pitchFamily="50" charset="-128"/>
                <a:cs typeface="+mn-cs"/>
              </a:rPr>
              <a:t>雇用形態別</a:t>
            </a:r>
            <a:r>
              <a:rPr lang="ja-JP" altLang="ja-JP" sz="1400" b="1" kern="1200" dirty="0" smtClean="0">
                <a:solidFill>
                  <a:srgbClr val="595959"/>
                </a:solidFill>
                <a:effectLst/>
                <a:latin typeface="Arial" panose="020B0604020202020204" pitchFamily="34" charset="0"/>
                <a:ea typeface="Meiryo UI" panose="020B0604030504040204" pitchFamily="50" charset="-128"/>
                <a:cs typeface="+mn-cs"/>
              </a:rPr>
              <a:t>収入</a:t>
            </a:r>
            <a:r>
              <a:rPr lang="ja-JP" altLang="en-US" sz="1400" b="1" kern="1200" dirty="0" smtClean="0">
                <a:solidFill>
                  <a:srgbClr val="595959"/>
                </a:solidFill>
                <a:effectLst/>
                <a:latin typeface="Arial" panose="020B0604020202020204" pitchFamily="34" charset="0"/>
                <a:ea typeface="Meiryo UI" panose="020B0604030504040204" pitchFamily="50" charset="-128"/>
                <a:cs typeface="+mn-cs"/>
              </a:rPr>
              <a:t>が減った人の割合</a:t>
            </a:r>
            <a:r>
              <a:rPr lang="ja-JP" altLang="ja-JP" sz="1400" b="1" kern="1200" dirty="0" smtClean="0">
                <a:solidFill>
                  <a:srgbClr val="595959"/>
                </a:solidFill>
                <a:effectLst/>
                <a:latin typeface="Arial" panose="020B0604020202020204" pitchFamily="34" charset="0"/>
                <a:ea typeface="Meiryo UI" panose="020B0604030504040204" pitchFamily="50" charset="-128"/>
                <a:cs typeface="+mn-cs"/>
              </a:rPr>
              <a:t>（</a:t>
            </a:r>
            <a:r>
              <a:rPr lang="ja-JP" altLang="ja-JP" sz="1400" b="1" kern="1200" dirty="0">
                <a:solidFill>
                  <a:srgbClr val="595959"/>
                </a:solidFill>
                <a:effectLst/>
                <a:latin typeface="Arial" panose="020B0604020202020204" pitchFamily="34" charset="0"/>
                <a:ea typeface="Meiryo UI" panose="020B0604030504040204" pitchFamily="50" charset="-128"/>
                <a:cs typeface="+mn-cs"/>
              </a:rPr>
              <a:t>大阪府）</a:t>
            </a:r>
            <a:endParaRPr lang="ja-JP" altLang="ja-JP"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9.572462817147856E-2"/>
          <c:y val="0.15856549427959174"/>
          <c:w val="0.89612489063867018"/>
          <c:h val="0.75786670172986492"/>
        </c:manualLayout>
      </c:layout>
      <c:lineChart>
        <c:grouping val="standard"/>
        <c:varyColors val="0"/>
        <c:ser>
          <c:idx val="0"/>
          <c:order val="0"/>
          <c:tx>
            <c:strRef>
              <c:f>'%表'!$I$8</c:f>
              <c:strCache>
                <c:ptCount val="1"/>
                <c:pt idx="0">
                  <c:v>全体</c:v>
                </c:pt>
              </c:strCache>
            </c:strRef>
          </c:tx>
          <c:spPr>
            <a:ln w="38100" cap="rnd">
              <a:solidFill>
                <a:schemeClr val="accent1"/>
              </a:solidFill>
              <a:round/>
            </a:ln>
            <a:effectLst/>
          </c:spPr>
          <c:marker>
            <c:symbol val="circle"/>
            <c:size val="5"/>
            <c:spPr>
              <a:solidFill>
                <a:schemeClr val="accent1"/>
              </a:solidFill>
              <a:ln w="19050">
                <a:solidFill>
                  <a:schemeClr val="accent1"/>
                </a:solidFill>
              </a:ln>
              <a:effectLst/>
            </c:spPr>
          </c:marker>
          <c:dLbls>
            <c:dLbl>
              <c:idx val="0"/>
              <c:layout>
                <c:manualLayout>
                  <c:x val="-8.6975038697438403E-2"/>
                  <c:y val="-9.9325940642455701E-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FD2-4CCA-B64C-8262A90ED675}"/>
                </c:ext>
              </c:extLst>
            </c:dLbl>
            <c:dLbl>
              <c:idx val="2"/>
              <c:layout>
                <c:manualLayout>
                  <c:x val="9.3417580275362826E-3"/>
                  <c:y val="-2.1934007602438004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7.1386044772645277E-2"/>
                      <c:h val="5.2724276686344926E-2"/>
                    </c:manualLayout>
                  </c15:layout>
                </c:ext>
                <c:ext xmlns:c16="http://schemas.microsoft.com/office/drawing/2014/chart" uri="{C3380CC4-5D6E-409C-BE32-E72D297353CC}">
                  <c16:uniqueId val="{00000008-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'%表'!$J$8:$L$8</c:f>
              <c:numCache>
                <c:formatCode>0.0</c:formatCode>
                <c:ptCount val="3"/>
                <c:pt idx="0">
                  <c:v>7.2136563876651998</c:v>
                </c:pt>
                <c:pt idx="1">
                  <c:v>30.066079295154001</c:v>
                </c:pt>
                <c:pt idx="2">
                  <c:v>29.074889867841001</c:v>
                </c:pt>
              </c:numCache>
            </c:numRef>
          </c:val>
          <c:smooth val="0"/>
          <c:extLst>
            <c:ext xmlns:c16="http://schemas.microsoft.com/office/drawing/2014/chart" uri="{C3380CC4-5D6E-409C-BE32-E72D297353CC}">
              <c16:uniqueId val="{00000000-9FD2-4CCA-B64C-8262A90ED675}"/>
            </c:ext>
          </c:extLst>
        </c:ser>
        <c:ser>
          <c:idx val="1"/>
          <c:order val="1"/>
          <c:tx>
            <c:strRef>
              <c:f>'%表'!$I$9</c:f>
              <c:strCache>
                <c:ptCount val="1"/>
                <c:pt idx="0">
                  <c:v>正規雇用</c:v>
                </c:pt>
              </c:strCache>
            </c:strRef>
          </c:tx>
          <c:spPr>
            <a:ln w="28575" cap="rnd">
              <a:solidFill>
                <a:schemeClr val="accent2"/>
              </a:solidFill>
              <a:prstDash val="sysDash"/>
              <a:round/>
            </a:ln>
            <a:effectLst/>
          </c:spPr>
          <c:marker>
            <c:symbol val="square"/>
            <c:size val="7"/>
            <c:spPr>
              <a:solidFill>
                <a:schemeClr val="accent2"/>
              </a:solidFill>
              <a:ln w="9525">
                <a:noFill/>
              </a:ln>
              <a:effectLst/>
            </c:spPr>
          </c:marker>
          <c:dLbls>
            <c:dLbl>
              <c:idx val="0"/>
              <c:layout>
                <c:manualLayout>
                  <c:x val="-8.6975038697438403E-2"/>
                  <c:y val="9.207783146042853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FD2-4CCA-B64C-8262A90ED675}"/>
                </c:ext>
              </c:extLst>
            </c:dLbl>
            <c:dLbl>
              <c:idx val="2"/>
              <c:layout>
                <c:manualLayout>
                  <c:x val="-5.1859477380910818E-2"/>
                  <c:y val="7.21194893307618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'%表'!$J$9:$L$9</c:f>
              <c:numCache>
                <c:formatCode>0.0</c:formatCode>
                <c:ptCount val="3"/>
                <c:pt idx="0">
                  <c:v>5.6782334384858002</c:v>
                </c:pt>
                <c:pt idx="1">
                  <c:v>22.818086225026001</c:v>
                </c:pt>
                <c:pt idx="2">
                  <c:v>27.444794952681001</c:v>
                </c:pt>
              </c:numCache>
            </c:numRef>
          </c:val>
          <c:smooth val="0"/>
          <c:extLst>
            <c:ext xmlns:c16="http://schemas.microsoft.com/office/drawing/2014/chart" uri="{C3380CC4-5D6E-409C-BE32-E72D297353CC}">
              <c16:uniqueId val="{00000001-9FD2-4CCA-B64C-8262A90ED675}"/>
            </c:ext>
          </c:extLst>
        </c:ser>
        <c:ser>
          <c:idx val="2"/>
          <c:order val="2"/>
          <c:tx>
            <c:strRef>
              <c:f>'%表'!$I$10</c:f>
              <c:strCache>
                <c:ptCount val="1"/>
                <c:pt idx="0">
                  <c:v>非正規雇用（派遣社員）</c:v>
                </c:pt>
              </c:strCache>
            </c:strRef>
          </c:tx>
          <c:spPr>
            <a:ln w="28575" cap="rnd" cmpd="dbl">
              <a:solidFill>
                <a:schemeClr val="accent3"/>
              </a:solidFill>
              <a:round/>
            </a:ln>
            <a:effectLst/>
          </c:spPr>
          <c:marker>
            <c:symbol val="circle"/>
            <c:size val="7"/>
            <c:spPr>
              <a:solidFill>
                <a:schemeClr val="accent3"/>
              </a:solidFill>
              <a:ln w="9525">
                <a:solidFill>
                  <a:schemeClr val="accent3"/>
                </a:solidFill>
              </a:ln>
              <a:effectLst/>
            </c:spPr>
          </c:marker>
          <c:dLbls>
            <c:dLbl>
              <c:idx val="0"/>
              <c:layout>
                <c:manualLayout>
                  <c:x val="-8.6975038697438403E-2"/>
                  <c:y val="-1.60213017046055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'%表'!$J$10:$L$10</c:f>
              <c:numCache>
                <c:formatCode>0.0</c:formatCode>
                <c:ptCount val="3"/>
                <c:pt idx="0">
                  <c:v>8.8495575221239005</c:v>
                </c:pt>
                <c:pt idx="1">
                  <c:v>47.787610619469</c:v>
                </c:pt>
                <c:pt idx="2">
                  <c:v>36.283185840708001</c:v>
                </c:pt>
              </c:numCache>
            </c:numRef>
          </c:val>
          <c:smooth val="0"/>
          <c:extLst>
            <c:ext xmlns:c16="http://schemas.microsoft.com/office/drawing/2014/chart" uri="{C3380CC4-5D6E-409C-BE32-E72D297353CC}">
              <c16:uniqueId val="{00000002-9FD2-4CCA-B64C-8262A90ED675}"/>
            </c:ext>
          </c:extLst>
        </c:ser>
        <c:ser>
          <c:idx val="3"/>
          <c:order val="3"/>
          <c:tx>
            <c:strRef>
              <c:f>'%表'!$I$11</c:f>
              <c:strCache>
                <c:ptCount val="1"/>
                <c:pt idx="0">
                  <c:v>非正規雇用（契約社員）</c:v>
                </c:pt>
              </c:strCache>
            </c:strRef>
          </c:tx>
          <c:spPr>
            <a:ln w="28575" cap="rnd">
              <a:solidFill>
                <a:schemeClr val="accent4"/>
              </a:solidFill>
              <a:prstDash val="dash"/>
              <a:round/>
            </a:ln>
            <a:effectLst/>
          </c:spPr>
          <c:marker>
            <c:symbol val="triangle"/>
            <c:size val="7"/>
            <c:spPr>
              <a:solidFill>
                <a:schemeClr val="accent4"/>
              </a:solidFill>
              <a:ln w="9525">
                <a:solidFill>
                  <a:schemeClr val="accent4"/>
                </a:solidFill>
              </a:ln>
              <a:effectLst/>
            </c:spPr>
          </c:marker>
          <c:dLbls>
            <c:dLbl>
              <c:idx val="0"/>
              <c:layout>
                <c:manualLayout>
                  <c:x val="-3.8475946486970891E-2"/>
                  <c:y val="4.26070026162100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FD2-4CCA-B64C-8262A90ED675}"/>
                </c:ext>
              </c:extLst>
            </c:dLbl>
            <c:dLbl>
              <c:idx val="2"/>
              <c:layout>
                <c:manualLayout>
                  <c:x val="5.8775371553600316E-3"/>
                  <c:y val="1.89819204419482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'%表'!$J$11:$L$11</c:f>
              <c:numCache>
                <c:formatCode>0.0</c:formatCode>
                <c:ptCount val="3"/>
                <c:pt idx="0">
                  <c:v>5.0458715596330004</c:v>
                </c:pt>
                <c:pt idx="1">
                  <c:v>29.357798165138</c:v>
                </c:pt>
                <c:pt idx="2">
                  <c:v>27.522935779817001</c:v>
                </c:pt>
              </c:numCache>
            </c:numRef>
          </c:val>
          <c:smooth val="0"/>
          <c:extLst>
            <c:ext xmlns:c16="http://schemas.microsoft.com/office/drawing/2014/chart" uri="{C3380CC4-5D6E-409C-BE32-E72D297353CC}">
              <c16:uniqueId val="{00000003-9FD2-4CCA-B64C-8262A90ED675}"/>
            </c:ext>
          </c:extLst>
        </c:ser>
        <c:ser>
          <c:idx val="4"/>
          <c:order val="4"/>
          <c:tx>
            <c:strRef>
              <c:f>'%表'!$I$12</c:f>
              <c:strCache>
                <c:ptCount val="1"/>
                <c:pt idx="0">
                  <c:v>非正規雇用（パート・アルバイト）</c:v>
                </c:pt>
              </c:strCache>
            </c:strRef>
          </c:tx>
          <c:spPr>
            <a:ln w="28575" cap="rnd">
              <a:solidFill>
                <a:schemeClr val="accent5"/>
              </a:solidFill>
              <a:prstDash val="sysDot"/>
              <a:round/>
            </a:ln>
            <a:effectLst/>
          </c:spPr>
          <c:marker>
            <c:symbol val="diamond"/>
            <c:size val="7"/>
            <c:spPr>
              <a:solidFill>
                <a:schemeClr val="accent5"/>
              </a:solidFill>
              <a:ln w="9525">
                <a:solidFill>
                  <a:schemeClr val="accent5"/>
                </a:solidFill>
                <a:prstDash val="solid"/>
              </a:ln>
              <a:effectLst/>
            </c:spPr>
          </c:marker>
          <c:dLbls>
            <c:dLbl>
              <c:idx val="2"/>
              <c:layout>
                <c:manualLayout>
                  <c:x val="1.2585759924583638E-3"/>
                  <c:y val="-4.55507048863551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'%表'!$J$12:$L$12</c:f>
              <c:numCache>
                <c:formatCode>0.0</c:formatCode>
                <c:ptCount val="3"/>
                <c:pt idx="0">
                  <c:v>10.486891385768001</c:v>
                </c:pt>
                <c:pt idx="1">
                  <c:v>39.513108614232003</c:v>
                </c:pt>
                <c:pt idx="2">
                  <c:v>31.086142322097</c:v>
                </c:pt>
              </c:numCache>
            </c:numRef>
          </c:val>
          <c:smooth val="0"/>
          <c:extLst>
            <c:ext xmlns:c16="http://schemas.microsoft.com/office/drawing/2014/chart" uri="{C3380CC4-5D6E-409C-BE32-E72D297353CC}">
              <c16:uniqueId val="{00000004-9FD2-4CCA-B64C-8262A90ED675}"/>
            </c:ext>
          </c:extLst>
        </c:ser>
        <c:dLbls>
          <c:showLegendKey val="0"/>
          <c:showVal val="0"/>
          <c:showCatName val="0"/>
          <c:showSerName val="0"/>
          <c:showPercent val="0"/>
          <c:showBubbleSize val="0"/>
        </c:dLbls>
        <c:marker val="1"/>
        <c:smooth val="0"/>
        <c:axId val="814521327"/>
        <c:axId val="814523407"/>
      </c:lineChart>
      <c:catAx>
        <c:axId val="814521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14523407"/>
        <c:crosses val="autoZero"/>
        <c:auto val="1"/>
        <c:lblAlgn val="ctr"/>
        <c:lblOffset val="100"/>
        <c:noMultiLvlLbl val="0"/>
      </c:catAx>
      <c:valAx>
        <c:axId val="81452340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14521327"/>
        <c:crosses val="autoZero"/>
        <c:crossBetween val="between"/>
      </c:valAx>
      <c:spPr>
        <a:noFill/>
        <a:ln>
          <a:noFill/>
        </a:ln>
        <a:effectLst/>
      </c:spPr>
    </c:plotArea>
    <c:legend>
      <c:legendPos val="l"/>
      <c:layout>
        <c:manualLayout>
          <c:xMode val="edge"/>
          <c:yMode val="edge"/>
          <c:x val="8.3301327933149441E-2"/>
          <c:y val="0.13936408146544974"/>
          <c:w val="0.42568055119118281"/>
          <c:h val="0.3077157379934299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647901935423109"/>
          <c:y val="6.1954847050045593E-2"/>
          <c:w val="0.54196694722733862"/>
          <c:h val="0.94658179148439736"/>
        </c:manualLayout>
      </c:layout>
      <c:barChart>
        <c:barDir val="bar"/>
        <c:grouping val="clustered"/>
        <c:varyColors val="0"/>
        <c:ser>
          <c:idx val="0"/>
          <c:order val="0"/>
          <c:spPr>
            <a:solidFill>
              <a:srgbClr val="2044A2"/>
            </a:solidFill>
            <a:ln>
              <a:solidFill>
                <a:srgbClr val="2044A2"/>
              </a:solidFill>
            </a:ln>
          </c:spPr>
          <c:invertIfNegative val="0"/>
          <c:dLbls>
            <c:spPr>
              <a:noFill/>
              <a:ln>
                <a:noFill/>
              </a:ln>
              <a:effectLst/>
            </c:spPr>
            <c:txPr>
              <a:bodyPr rot="0" vert="horz"/>
              <a:lstStyle/>
              <a:p>
                <a:pPr algn="ctr">
                  <a:defRPr lang="en-US" sz="1000" u="none" baseline="0">
                    <a:latin typeface="Meiryo UI"/>
                    <a:ea typeface="Meiryo UI"/>
                    <a:cs typeface="Meiryo UI"/>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'n%表'!$B$445:$B$453</c:f>
              <c:strCache>
                <c:ptCount val="9"/>
                <c:pt idx="0">
                  <c:v>生活費に充てる</c:v>
                </c:pt>
                <c:pt idx="1">
                  <c:v>買い物（家電製品等）</c:v>
                </c:pt>
                <c:pt idx="2">
                  <c:v>貯金する</c:v>
                </c:pt>
                <c:pt idx="3">
                  <c:v>余暇活動（旅行、レジャー等）</c:v>
                </c:pt>
                <c:pt idx="4">
                  <c:v>家賃に充てる</c:v>
                </c:pt>
                <c:pt idx="5">
                  <c:v>その他：</c:v>
                </c:pt>
                <c:pt idx="6">
                  <c:v>投資で運用する</c:v>
                </c:pt>
                <c:pt idx="7">
                  <c:v>学費に充てる</c:v>
                </c:pt>
                <c:pt idx="8">
                  <c:v>寄付</c:v>
                </c:pt>
              </c:strCache>
            </c:strRef>
          </c:cat>
          <c:val>
            <c:numRef>
              <c:f>'n%表'!$D$445:$D$453</c:f>
              <c:numCache>
                <c:formatCode>0.0</c:formatCode>
                <c:ptCount val="9"/>
                <c:pt idx="0">
                  <c:v>45.186399016796003</c:v>
                </c:pt>
                <c:pt idx="1">
                  <c:v>32.322818517000997</c:v>
                </c:pt>
                <c:pt idx="2">
                  <c:v>32.281851700122999</c:v>
                </c:pt>
                <c:pt idx="3">
                  <c:v>21.056943875460998</c:v>
                </c:pt>
                <c:pt idx="4">
                  <c:v>4.7521507578861</c:v>
                </c:pt>
                <c:pt idx="5">
                  <c:v>3.7689471528062</c:v>
                </c:pt>
                <c:pt idx="6">
                  <c:v>3.7279803359279002</c:v>
                </c:pt>
                <c:pt idx="7">
                  <c:v>3.4412126177796001</c:v>
                </c:pt>
                <c:pt idx="8">
                  <c:v>1.5157722244982001</c:v>
                </c:pt>
              </c:numCache>
            </c:numRef>
          </c:val>
          <c:extLst>
            <c:ext xmlns:c16="http://schemas.microsoft.com/office/drawing/2014/chart" uri="{C3380CC4-5D6E-409C-BE32-E72D297353CC}">
              <c16:uniqueId val="{00000000-D249-4C01-9951-4714589C2444}"/>
            </c:ext>
          </c:extLst>
        </c:ser>
        <c:dLbls>
          <c:showLegendKey val="0"/>
          <c:showVal val="0"/>
          <c:showCatName val="0"/>
          <c:showSerName val="0"/>
          <c:showPercent val="0"/>
          <c:showBubbleSize val="0"/>
        </c:dLbls>
        <c:gapWidth val="40"/>
        <c:axId val="1157199772"/>
        <c:axId val="1769252629"/>
      </c:barChart>
      <c:catAx>
        <c:axId val="1157199772"/>
        <c:scaling>
          <c:orientation val="maxMin"/>
        </c:scaling>
        <c:delete val="0"/>
        <c:axPos val="l"/>
        <c:numFmt formatCode="General" sourceLinked="1"/>
        <c:majorTickMark val="in"/>
        <c:minorTickMark val="none"/>
        <c:tickLblPos val="nextTo"/>
        <c:spPr>
          <a:ln>
            <a:noFill/>
          </a:ln>
        </c:spPr>
        <c:txPr>
          <a:bodyPr rot="0" vert="horz"/>
          <a:lstStyle/>
          <a:p>
            <a:pPr>
              <a:defRPr lang="en-US" sz="1000" u="none" baseline="0">
                <a:latin typeface="Meiryo UI"/>
                <a:ea typeface="Meiryo UI"/>
                <a:cs typeface="Meiryo UI"/>
              </a:defRPr>
            </a:pPr>
            <a:endParaRPr lang="ja-JP"/>
          </a:p>
        </c:txPr>
        <c:crossAx val="1769252629"/>
        <c:crosses val="autoZero"/>
        <c:auto val="0"/>
        <c:lblAlgn val="ctr"/>
        <c:lblOffset val="100"/>
        <c:tickLblSkip val="1"/>
        <c:noMultiLvlLbl val="0"/>
      </c:catAx>
      <c:valAx>
        <c:axId val="1769252629"/>
        <c:scaling>
          <c:orientation val="minMax"/>
          <c:max val="100"/>
          <c:min val="0"/>
        </c:scaling>
        <c:delete val="0"/>
        <c:axPos val="t"/>
        <c:numFmt formatCode="0&quot;%&quot;" sourceLinked="0"/>
        <c:majorTickMark val="in"/>
        <c:minorTickMark val="none"/>
        <c:tickLblPos val="low"/>
        <c:spPr>
          <a:ln>
            <a:solidFill>
              <a:srgbClr val="898989"/>
            </a:solidFill>
          </a:ln>
        </c:spPr>
        <c:txPr>
          <a:bodyPr rot="0" vert="horz"/>
          <a:lstStyle/>
          <a:p>
            <a:pPr>
              <a:defRPr lang="en-US" sz="800" u="none" baseline="0">
                <a:latin typeface="Meiryo UI"/>
                <a:ea typeface="Meiryo UI"/>
                <a:cs typeface="Meiryo UI"/>
              </a:defRPr>
            </a:pPr>
            <a:endParaRPr lang="ja-JP"/>
          </a:p>
        </c:txPr>
        <c:crossAx val="1157199772"/>
        <c:crosses val="autoZero"/>
        <c:crossBetween val="between"/>
        <c:majorUnit val="20"/>
      </c:valAx>
      <c:spPr>
        <a:noFill/>
        <a:ln w="12700">
          <a:noFill/>
        </a:ln>
      </c:spPr>
    </c:plotArea>
    <c:plotVisOnly val="0"/>
    <c:dispBlanksAs val="gap"/>
    <c:showDLblsOverMax val="0"/>
  </c:chart>
  <c:spPr>
    <a:noFill/>
    <a:ln>
      <a:noFill/>
    </a:ln>
  </c:spPr>
  <c:txPr>
    <a:bodyPr rot="0" vert="horz"/>
    <a:lstStyle/>
    <a:p>
      <a:pPr>
        <a:defRPr lang="en-US" u="none" baseline="0"/>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n-US" sz="1400" b="0" i="0" u="none" strike="noStrike" kern="1200" spc="0" baseline="0">
                <a:solidFill>
                  <a:prstClr val="black">
                    <a:lumMod val="65000"/>
                    <a:lumOff val="35000"/>
                  </a:prstClr>
                </a:solidFill>
                <a:latin typeface="+mn-lt"/>
                <a:ea typeface="+mn-ea"/>
                <a:cs typeface="+mn-cs"/>
              </a:defRPr>
            </a:pPr>
            <a:r>
              <a:rPr lang="ja-JP" altLang="en-US" sz="1400" b="1" i="0" u="none" strike="noStrike" kern="1200" spc="0" baseline="0" dirty="0">
                <a:solidFill>
                  <a:prstClr val="black">
                    <a:lumMod val="65000"/>
                    <a:lumOff val="35000"/>
                  </a:prstClr>
                </a:solidFill>
                <a:latin typeface="+mn-lt"/>
                <a:ea typeface="+mn-ea"/>
                <a:cs typeface="+mn-cs"/>
              </a:rPr>
              <a:t>興味関心が高まったものや不安を感じていること</a:t>
            </a:r>
            <a:endParaRPr lang="ja-JP" sz="1400" b="1" i="0" u="none" strike="noStrike" kern="1200" spc="0" baseline="0" dirty="0">
              <a:solidFill>
                <a:prstClr val="black">
                  <a:lumMod val="65000"/>
                  <a:lumOff val="35000"/>
                </a:prstClr>
              </a:solidFill>
              <a:latin typeface="+mn-lt"/>
              <a:ea typeface="+mn-ea"/>
              <a:cs typeface="+mn-cs"/>
            </a:endParaRPr>
          </a:p>
        </c:rich>
      </c:tx>
      <c:layout>
        <c:manualLayout>
          <c:xMode val="edge"/>
          <c:yMode val="edge"/>
          <c:x val="0.22891822081497976"/>
          <c:y val="1.8611331600525659E-2"/>
        </c:manualLayout>
      </c:layout>
      <c:overlay val="0"/>
    </c:title>
    <c:autoTitleDeleted val="0"/>
    <c:plotArea>
      <c:layout>
        <c:manualLayout>
          <c:layoutTarget val="inner"/>
          <c:xMode val="edge"/>
          <c:yMode val="edge"/>
          <c:x val="0.24037592070051136"/>
          <c:y val="0.11080598396274846"/>
          <c:w val="0.75962407929948861"/>
          <c:h val="0.8626982784176771"/>
        </c:manualLayout>
      </c:layout>
      <c:barChart>
        <c:barDir val="bar"/>
        <c:grouping val="clustered"/>
        <c:varyColors val="0"/>
        <c:ser>
          <c:idx val="0"/>
          <c:order val="0"/>
          <c:tx>
            <c:v>感染拡大前</c:v>
          </c:tx>
          <c:spPr>
            <a:solidFill>
              <a:schemeClr val="accent1">
                <a:lumMod val="60000"/>
                <a:lumOff val="40000"/>
              </a:schemeClr>
            </a:solidFill>
            <a:ln>
              <a:noFill/>
            </a:ln>
          </c:spPr>
          <c:invertIfNegative val="0"/>
          <c:dLbls>
            <c:spPr>
              <a:noFill/>
              <a:ln>
                <a:noFill/>
              </a:ln>
              <a:effectLst/>
            </c:spPr>
            <c:txPr>
              <a:bodyPr/>
              <a:lstStyle/>
              <a:p>
                <a:pPr>
                  <a:defRPr sz="8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'n%表'!$B$412:$B$428</c:f>
              <c:strCache>
                <c:ptCount val="17"/>
                <c:pt idx="0">
                  <c:v>健康について</c:v>
                </c:pt>
                <c:pt idx="1">
                  <c:v>今後の収入の見通しについて</c:v>
                </c:pt>
                <c:pt idx="2">
                  <c:v>現在の収入について</c:v>
                </c:pt>
                <c:pt idx="3">
                  <c:v>老後の生活設計について</c:v>
                </c:pt>
                <c:pt idx="4">
                  <c:v>自分の将来について（進学、就職、結婚など）</c:v>
                </c:pt>
                <c:pt idx="5">
                  <c:v>家族の将来について（進学、就職、結婚など）</c:v>
                </c:pt>
                <c:pt idx="6">
                  <c:v>家庭の生活について（子育て、介護など）</c:v>
                </c:pt>
                <c:pt idx="7">
                  <c:v>副業や兼業について</c:v>
                </c:pt>
                <c:pt idx="8">
                  <c:v>家族、親族間の人間関係について</c:v>
                </c:pt>
                <c:pt idx="9">
                  <c:v>勤務先や通学先での人間関係について</c:v>
                </c:pt>
                <c:pt idx="10">
                  <c:v>環境問題</c:v>
                </c:pt>
                <c:pt idx="11">
                  <c:v>近隣・地域との関係について</c:v>
                </c:pt>
                <c:pt idx="12">
                  <c:v>事業や家賃等の経営上の問題について</c:v>
                </c:pt>
                <c:pt idx="13">
                  <c:v>引っ越し（田舎くらし）</c:v>
                </c:pt>
                <c:pt idx="14">
                  <c:v>社会貢献活動（ボランティア等）</c:v>
                </c:pt>
                <c:pt idx="15">
                  <c:v>その他：</c:v>
                </c:pt>
                <c:pt idx="16">
                  <c:v>特にない</c:v>
                </c:pt>
              </c:strCache>
            </c:strRef>
          </c:cat>
          <c:val>
            <c:numRef>
              <c:f>'n%表'!$D$412:$D$428</c:f>
              <c:numCache>
                <c:formatCode>0.0</c:formatCode>
                <c:ptCount val="17"/>
                <c:pt idx="0">
                  <c:v>43.4</c:v>
                </c:pt>
                <c:pt idx="1">
                  <c:v>22.68</c:v>
                </c:pt>
                <c:pt idx="2">
                  <c:v>25.28</c:v>
                </c:pt>
                <c:pt idx="3">
                  <c:v>19.559999999999999</c:v>
                </c:pt>
                <c:pt idx="4">
                  <c:v>16.48</c:v>
                </c:pt>
                <c:pt idx="5">
                  <c:v>11.24</c:v>
                </c:pt>
                <c:pt idx="6">
                  <c:v>10.36</c:v>
                </c:pt>
                <c:pt idx="7">
                  <c:v>9.16</c:v>
                </c:pt>
                <c:pt idx="8">
                  <c:v>8.52</c:v>
                </c:pt>
                <c:pt idx="9">
                  <c:v>9.32</c:v>
                </c:pt>
                <c:pt idx="10">
                  <c:v>6.32</c:v>
                </c:pt>
                <c:pt idx="11">
                  <c:v>4.8</c:v>
                </c:pt>
                <c:pt idx="12">
                  <c:v>3.44</c:v>
                </c:pt>
                <c:pt idx="13">
                  <c:v>3.6</c:v>
                </c:pt>
                <c:pt idx="14">
                  <c:v>3</c:v>
                </c:pt>
                <c:pt idx="15">
                  <c:v>0.28000000000000003</c:v>
                </c:pt>
                <c:pt idx="16">
                  <c:v>30.76</c:v>
                </c:pt>
              </c:numCache>
            </c:numRef>
          </c:val>
          <c:extLst>
            <c:ext xmlns:c16="http://schemas.microsoft.com/office/drawing/2014/chart" uri="{C3380CC4-5D6E-409C-BE32-E72D297353CC}">
              <c16:uniqueId val="{00000000-9DFF-4292-89CB-B580AEE2444A}"/>
            </c:ext>
          </c:extLst>
        </c:ser>
        <c:ser>
          <c:idx val="1"/>
          <c:order val="1"/>
          <c:tx>
            <c:v>感染拡大後</c:v>
          </c:tx>
          <c:spPr>
            <a:solidFill>
              <a:schemeClr val="accent1">
                <a:lumMod val="50000"/>
              </a:schemeClr>
            </a:solidFill>
            <a:ln>
              <a:noFill/>
            </a:ln>
          </c:spPr>
          <c:invertIfNegative val="0"/>
          <c:dLbls>
            <c:spPr>
              <a:noFill/>
              <a:ln>
                <a:noFill/>
              </a:ln>
              <a:effectLst/>
            </c:spPr>
            <c:txPr>
              <a:bodyPr/>
              <a:lstStyle/>
              <a:p>
                <a:pPr>
                  <a:defRPr sz="8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'n%表'!$B$412:$B$428</c:f>
              <c:strCache>
                <c:ptCount val="17"/>
                <c:pt idx="0">
                  <c:v>健康について</c:v>
                </c:pt>
                <c:pt idx="1">
                  <c:v>今後の収入の見通しについて</c:v>
                </c:pt>
                <c:pt idx="2">
                  <c:v>現在の収入について</c:v>
                </c:pt>
                <c:pt idx="3">
                  <c:v>老後の生活設計について</c:v>
                </c:pt>
                <c:pt idx="4">
                  <c:v>自分の将来について（進学、就職、結婚など）</c:v>
                </c:pt>
                <c:pt idx="5">
                  <c:v>家族の将来について（進学、就職、結婚など）</c:v>
                </c:pt>
                <c:pt idx="6">
                  <c:v>家庭の生活について（子育て、介護など）</c:v>
                </c:pt>
                <c:pt idx="7">
                  <c:v>副業や兼業について</c:v>
                </c:pt>
                <c:pt idx="8">
                  <c:v>家族、親族間の人間関係について</c:v>
                </c:pt>
                <c:pt idx="9">
                  <c:v>勤務先や通学先での人間関係について</c:v>
                </c:pt>
                <c:pt idx="10">
                  <c:v>環境問題</c:v>
                </c:pt>
                <c:pt idx="11">
                  <c:v>近隣・地域との関係について</c:v>
                </c:pt>
                <c:pt idx="12">
                  <c:v>事業や家賃等の経営上の問題について</c:v>
                </c:pt>
                <c:pt idx="13">
                  <c:v>引っ越し（田舎くらし）</c:v>
                </c:pt>
                <c:pt idx="14">
                  <c:v>社会貢献活動（ボランティア等）</c:v>
                </c:pt>
                <c:pt idx="15">
                  <c:v>その他：</c:v>
                </c:pt>
                <c:pt idx="16">
                  <c:v>特にない</c:v>
                </c:pt>
              </c:strCache>
            </c:strRef>
          </c:cat>
          <c:val>
            <c:numRef>
              <c:f>'n%表'!$F$412:$F$428</c:f>
              <c:numCache>
                <c:formatCode>0.0</c:formatCode>
                <c:ptCount val="17"/>
                <c:pt idx="0">
                  <c:v>53.76</c:v>
                </c:pt>
                <c:pt idx="1">
                  <c:v>36.119999999999997</c:v>
                </c:pt>
                <c:pt idx="2">
                  <c:v>33.36</c:v>
                </c:pt>
                <c:pt idx="3">
                  <c:v>23.92</c:v>
                </c:pt>
                <c:pt idx="4">
                  <c:v>20.56</c:v>
                </c:pt>
                <c:pt idx="5">
                  <c:v>15.64</c:v>
                </c:pt>
                <c:pt idx="6">
                  <c:v>15.28</c:v>
                </c:pt>
                <c:pt idx="7">
                  <c:v>14.32</c:v>
                </c:pt>
                <c:pt idx="8">
                  <c:v>12</c:v>
                </c:pt>
                <c:pt idx="9">
                  <c:v>11.04</c:v>
                </c:pt>
                <c:pt idx="10">
                  <c:v>7.92</c:v>
                </c:pt>
                <c:pt idx="11">
                  <c:v>7</c:v>
                </c:pt>
                <c:pt idx="12">
                  <c:v>5.44</c:v>
                </c:pt>
                <c:pt idx="13">
                  <c:v>5.44</c:v>
                </c:pt>
                <c:pt idx="14">
                  <c:v>3</c:v>
                </c:pt>
                <c:pt idx="15">
                  <c:v>0.36</c:v>
                </c:pt>
                <c:pt idx="16">
                  <c:v>23.72</c:v>
                </c:pt>
              </c:numCache>
            </c:numRef>
          </c:val>
          <c:extLst>
            <c:ext xmlns:c16="http://schemas.microsoft.com/office/drawing/2014/chart" uri="{C3380CC4-5D6E-409C-BE32-E72D297353CC}">
              <c16:uniqueId val="{00000001-9DFF-4292-89CB-B580AEE2444A}"/>
            </c:ext>
          </c:extLst>
        </c:ser>
        <c:dLbls>
          <c:showLegendKey val="0"/>
          <c:showVal val="0"/>
          <c:showCatName val="0"/>
          <c:showSerName val="0"/>
          <c:showPercent val="0"/>
          <c:showBubbleSize val="0"/>
        </c:dLbls>
        <c:gapWidth val="40"/>
        <c:axId val="357653585"/>
        <c:axId val="916958177"/>
      </c:barChart>
      <c:catAx>
        <c:axId val="357653585"/>
        <c:scaling>
          <c:orientation val="maxMin"/>
        </c:scaling>
        <c:delete val="0"/>
        <c:axPos val="l"/>
        <c:numFmt formatCode="General" sourceLinked="1"/>
        <c:majorTickMark val="out"/>
        <c:minorTickMark val="none"/>
        <c:tickLblPos val="nextTo"/>
        <c:crossAx val="916958177"/>
        <c:crosses val="autoZero"/>
        <c:auto val="0"/>
        <c:lblAlgn val="ctr"/>
        <c:lblOffset val="100"/>
        <c:noMultiLvlLbl val="0"/>
      </c:catAx>
      <c:valAx>
        <c:axId val="916958177"/>
        <c:scaling>
          <c:orientation val="minMax"/>
          <c:max val="100"/>
          <c:min val="0"/>
        </c:scaling>
        <c:delete val="1"/>
        <c:axPos val="t"/>
        <c:numFmt formatCode="0&quot;%&quot;" sourceLinked="0"/>
        <c:majorTickMark val="in"/>
        <c:minorTickMark val="none"/>
        <c:tickLblPos val="nextTo"/>
        <c:crossAx val="357653585"/>
        <c:crosses val="autoZero"/>
        <c:crossBetween val="between"/>
        <c:majorUnit val="20"/>
      </c:valAx>
      <c:spPr>
        <a:noFill/>
        <a:ln w="12700">
          <a:noFill/>
        </a:ln>
      </c:spPr>
    </c:plotArea>
    <c:legend>
      <c:legendPos val="b"/>
      <c:layout>
        <c:manualLayout>
          <c:xMode val="edge"/>
          <c:yMode val="edge"/>
          <c:x val="0.52902409602576028"/>
          <c:y val="0.51211113534727215"/>
          <c:w val="0.25304121133256319"/>
          <c:h val="0.19310557254723326"/>
        </c:manualLayout>
      </c:layout>
      <c:overlay val="0"/>
    </c:legend>
    <c:plotVisOnly val="0"/>
    <c:dispBlanksAs val="gap"/>
    <c:showDLblsOverMax val="0"/>
  </c:chart>
  <c:spPr>
    <a:noFill/>
    <a:ln>
      <a:noFill/>
    </a:ln>
  </c:spPr>
  <c:txPr>
    <a:bodyPr rot="0" vert="horz"/>
    <a:lstStyle/>
    <a:p>
      <a:pPr>
        <a:defRPr lang="en-US" sz="1000" u="none" baseline="0">
          <a:latin typeface="Meiryo UI" panose="020B0604030504040204" pitchFamily="50" charset="-128"/>
          <a:ea typeface="Meiryo UI" panose="020B0604030504040204" pitchFamily="50" charset="-128"/>
          <a:cs typeface="Meiryo UI"/>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7-9</a:t>
            </a:r>
            <a:r>
              <a:rPr lang="ja-JP" altLang="en-US"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月期の売上減少要因（製造業）</a:t>
            </a:r>
            <a:endParaRPr lang="en-US" altLang="ja-JP"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endParaRPr>
          </a:p>
        </c:rich>
      </c:tx>
      <c:layout>
        <c:manualLayout>
          <c:xMode val="edge"/>
          <c:yMode val="edge"/>
          <c:x val="0.19031933508311463"/>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42601627103550355"/>
          <c:y val="0.17096958664297615"/>
          <c:w val="0.57398372896449645"/>
          <c:h val="0.82356882142476817"/>
        </c:manualLayout>
      </c:layout>
      <c:barChart>
        <c:barDir val="bar"/>
        <c:grouping val="clustered"/>
        <c:varyColors val="0"/>
        <c:ser>
          <c:idx val="0"/>
          <c:order val="0"/>
          <c:tx>
            <c:strRef>
              <c:f>売上減少理由!$E$26</c:f>
              <c:strCache>
                <c:ptCount val="1"/>
                <c:pt idx="0">
                  <c:v>割合(%)</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売上減少理由!$C$27:$C$33</c:f>
              <c:strCache>
                <c:ptCount val="7"/>
                <c:pt idx="0">
                  <c:v>国内での減産・出荷調整</c:v>
                </c:pt>
                <c:pt idx="1">
                  <c:v>自社製品・サービスの受注減少</c:v>
                </c:pt>
                <c:pt idx="2">
                  <c:v>国内外での経済活動再開ペースの遅さ</c:v>
                </c:pt>
                <c:pt idx="3">
                  <c:v>先行き不安による個人消費の低迷</c:v>
                </c:pt>
                <c:pt idx="4">
                  <c:v>国内での大型イベント等の自粛・延期・中止</c:v>
                </c:pt>
                <c:pt idx="5">
                  <c:v>国内での外出控えによる個人消費の減少</c:v>
                </c:pt>
                <c:pt idx="6">
                  <c:v>インバウンド客の減少</c:v>
                </c:pt>
              </c:strCache>
            </c:strRef>
          </c:cat>
          <c:val>
            <c:numRef>
              <c:f>売上減少理由!$E$27:$E$33</c:f>
              <c:numCache>
                <c:formatCode>0_);[Red]\(0\)</c:formatCode>
                <c:ptCount val="7"/>
                <c:pt idx="0">
                  <c:v>36</c:v>
                </c:pt>
                <c:pt idx="1">
                  <c:v>34</c:v>
                </c:pt>
                <c:pt idx="2">
                  <c:v>26</c:v>
                </c:pt>
                <c:pt idx="3">
                  <c:v>22</c:v>
                </c:pt>
                <c:pt idx="4">
                  <c:v>21</c:v>
                </c:pt>
                <c:pt idx="5">
                  <c:v>17</c:v>
                </c:pt>
                <c:pt idx="6">
                  <c:v>13</c:v>
                </c:pt>
              </c:numCache>
            </c:numRef>
          </c:val>
          <c:extLst>
            <c:ext xmlns:c16="http://schemas.microsoft.com/office/drawing/2014/chart" uri="{C3380CC4-5D6E-409C-BE32-E72D297353CC}">
              <c16:uniqueId val="{00000000-74E2-4DFD-9F12-691BFCA62CB2}"/>
            </c:ext>
          </c:extLst>
        </c:ser>
        <c:dLbls>
          <c:dLblPos val="outEnd"/>
          <c:showLegendKey val="0"/>
          <c:showVal val="1"/>
          <c:showCatName val="0"/>
          <c:showSerName val="0"/>
          <c:showPercent val="0"/>
          <c:showBubbleSize val="0"/>
        </c:dLbls>
        <c:gapWidth val="50"/>
        <c:axId val="2044384480"/>
        <c:axId val="2044383232"/>
      </c:barChart>
      <c:catAx>
        <c:axId val="20443844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44383232"/>
        <c:crosses val="autoZero"/>
        <c:auto val="1"/>
        <c:lblAlgn val="ctr"/>
        <c:lblOffset val="100"/>
        <c:noMultiLvlLbl val="0"/>
      </c:catAx>
      <c:valAx>
        <c:axId val="2044383232"/>
        <c:scaling>
          <c:orientation val="minMax"/>
        </c:scaling>
        <c:delete val="1"/>
        <c:axPos val="t"/>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20443844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sz="1400" b="1" i="0" u="none" strike="noStrike" baseline="0" dirty="0" smtClean="0">
                <a:effectLst/>
              </a:rPr>
              <a:t>7-9</a:t>
            </a:r>
            <a:r>
              <a:rPr lang="ja-JP" altLang="ja-JP" sz="1400" b="1" i="0" u="none" strike="noStrike" baseline="0" dirty="0" smtClean="0">
                <a:effectLst/>
              </a:rPr>
              <a:t>月期の売上減少要因（</a:t>
            </a:r>
            <a:r>
              <a:rPr lang="ja-JP" altLang="en-US" sz="1400" b="1" i="0" u="none" strike="noStrike" baseline="0" dirty="0" smtClean="0">
                <a:effectLst/>
              </a:rPr>
              <a:t>非製造業）</a:t>
            </a:r>
            <a:endParaRPr lang="en-US" altLang="ja-JP"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43272355956730674"/>
          <c:y val="0.18553382382075131"/>
          <c:w val="0.56727644043269332"/>
          <c:h val="0.81213263396504909"/>
        </c:manualLayout>
      </c:layout>
      <c:barChart>
        <c:barDir val="bar"/>
        <c:grouping val="clustered"/>
        <c:varyColors val="0"/>
        <c:ser>
          <c:idx val="0"/>
          <c:order val="0"/>
          <c:tx>
            <c:strRef>
              <c:f>売上減少理由!$E$50</c:f>
              <c:strCache>
                <c:ptCount val="1"/>
                <c:pt idx="0">
                  <c:v>割合(%)</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売上減少理由!$C$51:$C$57</c:f>
              <c:strCache>
                <c:ptCount val="7"/>
                <c:pt idx="0">
                  <c:v>自社製品・サービスの受注減少</c:v>
                </c:pt>
                <c:pt idx="1">
                  <c:v>国内での外出控えによる個人消費の減少</c:v>
                </c:pt>
                <c:pt idx="2">
                  <c:v>国内外での経済活動再開ペースの遅さ</c:v>
                </c:pt>
                <c:pt idx="3">
                  <c:v>先行き不安による個人消費の低迷</c:v>
                </c:pt>
                <c:pt idx="4">
                  <c:v>国内での減産・出荷調整</c:v>
                </c:pt>
                <c:pt idx="5">
                  <c:v>国内での大型イベント等の自粛・延期・中止</c:v>
                </c:pt>
                <c:pt idx="6">
                  <c:v>インバウンド客の減少</c:v>
                </c:pt>
              </c:strCache>
            </c:strRef>
          </c:cat>
          <c:val>
            <c:numRef>
              <c:f>売上減少理由!$E$51:$E$57</c:f>
              <c:numCache>
                <c:formatCode>0_);[Red]\(0\)</c:formatCode>
                <c:ptCount val="7"/>
                <c:pt idx="0">
                  <c:v>34.123222748815166</c:v>
                </c:pt>
                <c:pt idx="1">
                  <c:v>28.436018957345972</c:v>
                </c:pt>
                <c:pt idx="2">
                  <c:v>27.488151658767773</c:v>
                </c:pt>
                <c:pt idx="3">
                  <c:v>26.066350710900476</c:v>
                </c:pt>
                <c:pt idx="4">
                  <c:v>22.274881516587676</c:v>
                </c:pt>
                <c:pt idx="5">
                  <c:v>20.85308056872038</c:v>
                </c:pt>
                <c:pt idx="6">
                  <c:v>14.691943127962084</c:v>
                </c:pt>
              </c:numCache>
            </c:numRef>
          </c:val>
          <c:extLst>
            <c:ext xmlns:c16="http://schemas.microsoft.com/office/drawing/2014/chart" uri="{C3380CC4-5D6E-409C-BE32-E72D297353CC}">
              <c16:uniqueId val="{00000000-830B-417D-A7D1-A91E70053969}"/>
            </c:ext>
          </c:extLst>
        </c:ser>
        <c:dLbls>
          <c:dLblPos val="outEnd"/>
          <c:showLegendKey val="0"/>
          <c:showVal val="1"/>
          <c:showCatName val="0"/>
          <c:showSerName val="0"/>
          <c:showPercent val="0"/>
          <c:showBubbleSize val="0"/>
        </c:dLbls>
        <c:gapWidth val="50"/>
        <c:axId val="2044384480"/>
        <c:axId val="2044383232"/>
      </c:barChart>
      <c:catAx>
        <c:axId val="20443844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44383232"/>
        <c:crosses val="autoZero"/>
        <c:auto val="1"/>
        <c:lblAlgn val="ctr"/>
        <c:lblOffset val="100"/>
        <c:noMultiLvlLbl val="0"/>
      </c:catAx>
      <c:valAx>
        <c:axId val="2044383232"/>
        <c:scaling>
          <c:orientation val="minMax"/>
        </c:scaling>
        <c:delete val="1"/>
        <c:axPos val="t"/>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20443844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rPr>
              <a:t>売上の実績及び見込み（製造業）</a:t>
            </a:r>
          </a:p>
        </c:rich>
      </c:tx>
      <c:layout>
        <c:manualLayout>
          <c:xMode val="edge"/>
          <c:yMode val="edge"/>
          <c:x val="0.22238188976377954"/>
          <c:y val="3.7037037037037035E-2"/>
        </c:manualLayout>
      </c:layout>
      <c:overlay val="0"/>
      <c:spPr>
        <a:noFill/>
        <a:ln>
          <a:noFill/>
        </a:ln>
        <a:effectLst/>
      </c:spPr>
      <c:txPr>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0348643919510062"/>
          <c:y val="0.15328703703703703"/>
          <c:w val="0.86595800524934385"/>
          <c:h val="0.66745370370370372"/>
        </c:manualLayout>
      </c:layout>
      <c:barChart>
        <c:barDir val="col"/>
        <c:grouping val="percentStacked"/>
        <c:varyColors val="0"/>
        <c:ser>
          <c:idx val="0"/>
          <c:order val="0"/>
          <c:tx>
            <c:strRef>
              <c:f>売上減少額!$R$2</c:f>
              <c:strCache>
                <c:ptCount val="1"/>
                <c:pt idx="0">
                  <c:v>減少</c:v>
                </c:pt>
              </c:strCache>
            </c:strRef>
          </c:tx>
          <c:spPr>
            <a:solidFill>
              <a:schemeClr val="accent1">
                <a:lumMod val="60000"/>
                <a:lumOff val="40000"/>
              </a:schemeClr>
            </a:solidFill>
            <a:ln w="3175">
              <a:solidFill>
                <a:schemeClr val="tx2"/>
              </a:solidFill>
            </a:ln>
            <a:effectLst/>
          </c:spPr>
          <c:invertIfNegative val="0"/>
          <c:cat>
            <c:strRef>
              <c:f>売上減少額!$B$3:$B$7</c:f>
              <c:strCache>
                <c:ptCount val="5"/>
                <c:pt idx="0">
                  <c:v>1-3月</c:v>
                </c:pt>
                <c:pt idx="1">
                  <c:v>4月</c:v>
                </c:pt>
                <c:pt idx="2">
                  <c:v>5月</c:v>
                </c:pt>
                <c:pt idx="3">
                  <c:v>6月見込み</c:v>
                </c:pt>
                <c:pt idx="4">
                  <c:v>7-9月期見込み</c:v>
                </c:pt>
              </c:strCache>
            </c:strRef>
          </c:cat>
          <c:val>
            <c:numRef>
              <c:f>売上減少額!$R$3:$R$7</c:f>
              <c:numCache>
                <c:formatCode>General</c:formatCode>
                <c:ptCount val="5"/>
                <c:pt idx="0">
                  <c:v>81</c:v>
                </c:pt>
                <c:pt idx="1">
                  <c:v>98</c:v>
                </c:pt>
                <c:pt idx="2">
                  <c:v>115</c:v>
                </c:pt>
                <c:pt idx="3">
                  <c:v>109</c:v>
                </c:pt>
                <c:pt idx="4">
                  <c:v>100</c:v>
                </c:pt>
              </c:numCache>
            </c:numRef>
          </c:val>
          <c:extLst>
            <c:ext xmlns:c16="http://schemas.microsoft.com/office/drawing/2014/chart" uri="{C3380CC4-5D6E-409C-BE32-E72D297353CC}">
              <c16:uniqueId val="{00000000-75F5-4EC3-9B5F-37808406F75C}"/>
            </c:ext>
          </c:extLst>
        </c:ser>
        <c:ser>
          <c:idx val="1"/>
          <c:order val="1"/>
          <c:tx>
            <c:strRef>
              <c:f>売上減少額!$S$2</c:f>
              <c:strCache>
                <c:ptCount val="1"/>
                <c:pt idx="0">
                  <c:v>前年並み</c:v>
                </c:pt>
              </c:strCache>
            </c:strRef>
          </c:tx>
          <c:spPr>
            <a:solidFill>
              <a:schemeClr val="bg1"/>
            </a:solidFill>
            <a:ln w="3175">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売上減少額!$B$3:$B$7</c:f>
              <c:strCache>
                <c:ptCount val="5"/>
                <c:pt idx="0">
                  <c:v>1-3月</c:v>
                </c:pt>
                <c:pt idx="1">
                  <c:v>4月</c:v>
                </c:pt>
                <c:pt idx="2">
                  <c:v>5月</c:v>
                </c:pt>
                <c:pt idx="3">
                  <c:v>6月見込み</c:v>
                </c:pt>
                <c:pt idx="4">
                  <c:v>7-9月期見込み</c:v>
                </c:pt>
              </c:strCache>
            </c:strRef>
          </c:cat>
          <c:val>
            <c:numRef>
              <c:f>売上減少額!$S$3:$S$7</c:f>
              <c:numCache>
                <c:formatCode>General</c:formatCode>
                <c:ptCount val="5"/>
                <c:pt idx="0">
                  <c:v>31</c:v>
                </c:pt>
                <c:pt idx="1">
                  <c:v>20</c:v>
                </c:pt>
                <c:pt idx="2">
                  <c:v>12</c:v>
                </c:pt>
                <c:pt idx="3">
                  <c:v>12</c:v>
                </c:pt>
                <c:pt idx="4">
                  <c:v>13</c:v>
                </c:pt>
              </c:numCache>
            </c:numRef>
          </c:val>
          <c:extLst>
            <c:ext xmlns:c16="http://schemas.microsoft.com/office/drawing/2014/chart" uri="{C3380CC4-5D6E-409C-BE32-E72D297353CC}">
              <c16:uniqueId val="{00000001-75F5-4EC3-9B5F-37808406F75C}"/>
            </c:ext>
          </c:extLst>
        </c:ser>
        <c:ser>
          <c:idx val="2"/>
          <c:order val="2"/>
          <c:tx>
            <c:strRef>
              <c:f>売上減少額!$T$2</c:f>
              <c:strCache>
                <c:ptCount val="1"/>
                <c:pt idx="0">
                  <c:v>増加</c:v>
                </c:pt>
              </c:strCache>
            </c:strRef>
          </c:tx>
          <c:spPr>
            <a:solidFill>
              <a:schemeClr val="accent2">
                <a:lumMod val="60000"/>
                <a:lumOff val="40000"/>
              </a:schemeClr>
            </a:solidFill>
            <a:ln>
              <a:solidFill>
                <a:schemeClr val="bg1">
                  <a:lumMod val="50000"/>
                </a:schemeClr>
              </a:solid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75F5-4EC3-9B5F-37808406F75C}"/>
                </c:ext>
              </c:extLst>
            </c:dLbl>
            <c:dLbl>
              <c:idx val="1"/>
              <c:delete val="1"/>
              <c:extLst>
                <c:ext xmlns:c15="http://schemas.microsoft.com/office/drawing/2012/chart" uri="{CE6537A1-D6FC-4f65-9D91-7224C49458BB}"/>
                <c:ext xmlns:c16="http://schemas.microsoft.com/office/drawing/2014/chart" uri="{C3380CC4-5D6E-409C-BE32-E72D297353CC}">
                  <c16:uniqueId val="{00000004-75F5-4EC3-9B5F-37808406F75C}"/>
                </c:ext>
              </c:extLst>
            </c:dLbl>
            <c:dLbl>
              <c:idx val="2"/>
              <c:delete val="1"/>
              <c:extLst>
                <c:ext xmlns:c15="http://schemas.microsoft.com/office/drawing/2012/chart" uri="{CE6537A1-D6FC-4f65-9D91-7224C49458BB}"/>
                <c:ext xmlns:c16="http://schemas.microsoft.com/office/drawing/2014/chart" uri="{C3380CC4-5D6E-409C-BE32-E72D297353CC}">
                  <c16:uniqueId val="{00000005-75F5-4EC3-9B5F-37808406F75C}"/>
                </c:ext>
              </c:extLst>
            </c:dLbl>
            <c:dLbl>
              <c:idx val="3"/>
              <c:delete val="1"/>
              <c:extLst>
                <c:ext xmlns:c15="http://schemas.microsoft.com/office/drawing/2012/chart" uri="{CE6537A1-D6FC-4f65-9D91-7224C49458BB}"/>
                <c:ext xmlns:c16="http://schemas.microsoft.com/office/drawing/2014/chart" uri="{C3380CC4-5D6E-409C-BE32-E72D297353CC}">
                  <c16:uniqueId val="{00000006-75F5-4EC3-9B5F-37808406F75C}"/>
                </c:ext>
              </c:extLst>
            </c:dLbl>
            <c:dLbl>
              <c:idx val="4"/>
              <c:delete val="1"/>
              <c:extLst>
                <c:ext xmlns:c15="http://schemas.microsoft.com/office/drawing/2012/chart" uri="{CE6537A1-D6FC-4f65-9D91-7224C49458BB}"/>
                <c:ext xmlns:c16="http://schemas.microsoft.com/office/drawing/2014/chart" uri="{C3380CC4-5D6E-409C-BE32-E72D297353CC}">
                  <c16:uniqueId val="{00000007-75F5-4EC3-9B5F-37808406F7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売上減少額!$B$3:$B$7</c:f>
              <c:strCache>
                <c:ptCount val="5"/>
                <c:pt idx="0">
                  <c:v>1-3月</c:v>
                </c:pt>
                <c:pt idx="1">
                  <c:v>4月</c:v>
                </c:pt>
                <c:pt idx="2">
                  <c:v>5月</c:v>
                </c:pt>
                <c:pt idx="3">
                  <c:v>6月見込み</c:v>
                </c:pt>
                <c:pt idx="4">
                  <c:v>7-9月期見込み</c:v>
                </c:pt>
              </c:strCache>
            </c:strRef>
          </c:cat>
          <c:val>
            <c:numRef>
              <c:f>売上減少額!$T$3:$T$7</c:f>
              <c:numCache>
                <c:formatCode>General</c:formatCode>
                <c:ptCount val="5"/>
                <c:pt idx="0">
                  <c:v>22</c:v>
                </c:pt>
                <c:pt idx="1">
                  <c:v>17</c:v>
                </c:pt>
                <c:pt idx="2">
                  <c:v>9</c:v>
                </c:pt>
                <c:pt idx="3">
                  <c:v>7</c:v>
                </c:pt>
                <c:pt idx="4">
                  <c:v>1</c:v>
                </c:pt>
              </c:numCache>
            </c:numRef>
          </c:val>
          <c:extLst>
            <c:ext xmlns:c16="http://schemas.microsoft.com/office/drawing/2014/chart" uri="{C3380CC4-5D6E-409C-BE32-E72D297353CC}">
              <c16:uniqueId val="{00000002-75F5-4EC3-9B5F-37808406F75C}"/>
            </c:ext>
          </c:extLst>
        </c:ser>
        <c:dLbls>
          <c:showLegendKey val="0"/>
          <c:showVal val="0"/>
          <c:showCatName val="0"/>
          <c:showSerName val="0"/>
          <c:showPercent val="0"/>
          <c:showBubbleSize val="0"/>
        </c:dLbls>
        <c:gapWidth val="70"/>
        <c:overlap val="100"/>
        <c:axId val="1790965360"/>
        <c:axId val="1790960784"/>
      </c:barChart>
      <c:catAx>
        <c:axId val="179096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90960784"/>
        <c:crosses val="autoZero"/>
        <c:auto val="1"/>
        <c:lblAlgn val="ctr"/>
        <c:lblOffset val="100"/>
        <c:noMultiLvlLbl val="0"/>
      </c:catAx>
      <c:valAx>
        <c:axId val="1790960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909653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売上の実績及び見込み（非製造業）</a:t>
            </a:r>
            <a:endParaRPr lang="ja-JP" altLang="en-US"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endParaRPr>
          </a:p>
        </c:rich>
      </c:tx>
      <c:overlay val="0"/>
      <c:spPr>
        <a:noFill/>
        <a:ln>
          <a:noFill/>
        </a:ln>
        <a:effectLst/>
      </c:spPr>
      <c:txPr>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0348643919510062"/>
          <c:y val="0.16322176028638866"/>
          <c:w val="0.86595800524934385"/>
          <c:h val="0.69587175590362405"/>
        </c:manualLayout>
      </c:layout>
      <c:barChart>
        <c:barDir val="col"/>
        <c:grouping val="percentStacked"/>
        <c:varyColors val="0"/>
        <c:ser>
          <c:idx val="0"/>
          <c:order val="0"/>
          <c:tx>
            <c:strRef>
              <c:f>売上減少額!$R$2</c:f>
              <c:strCache>
                <c:ptCount val="1"/>
                <c:pt idx="0">
                  <c:v>減少</c:v>
                </c:pt>
              </c:strCache>
            </c:strRef>
          </c:tx>
          <c:spPr>
            <a:solidFill>
              <a:schemeClr val="accent1">
                <a:lumMod val="60000"/>
                <a:lumOff val="40000"/>
              </a:schemeClr>
            </a:solidFill>
            <a:ln>
              <a:noFill/>
            </a:ln>
            <a:effectLst/>
          </c:spPr>
          <c:invertIfNegative val="0"/>
          <c:cat>
            <c:strRef>
              <c:f>売上減少額!$B$8:$B$12</c:f>
              <c:strCache>
                <c:ptCount val="5"/>
                <c:pt idx="0">
                  <c:v>1-3月</c:v>
                </c:pt>
                <c:pt idx="1">
                  <c:v>4月</c:v>
                </c:pt>
                <c:pt idx="2">
                  <c:v>5月</c:v>
                </c:pt>
                <c:pt idx="3">
                  <c:v>6月見込み</c:v>
                </c:pt>
                <c:pt idx="4">
                  <c:v>7-9月期見込み</c:v>
                </c:pt>
              </c:strCache>
            </c:strRef>
          </c:cat>
          <c:val>
            <c:numRef>
              <c:f>売上減少額!$R$8:$R$12</c:f>
              <c:numCache>
                <c:formatCode>General</c:formatCode>
                <c:ptCount val="5"/>
                <c:pt idx="0">
                  <c:v>165</c:v>
                </c:pt>
                <c:pt idx="1">
                  <c:v>214</c:v>
                </c:pt>
                <c:pt idx="2">
                  <c:v>220</c:v>
                </c:pt>
                <c:pt idx="3">
                  <c:v>230</c:v>
                </c:pt>
                <c:pt idx="4">
                  <c:v>211</c:v>
                </c:pt>
              </c:numCache>
            </c:numRef>
          </c:val>
          <c:extLst>
            <c:ext xmlns:c16="http://schemas.microsoft.com/office/drawing/2014/chart" uri="{C3380CC4-5D6E-409C-BE32-E72D297353CC}">
              <c16:uniqueId val="{00000000-07F2-4B9C-8116-36F8869E4BFC}"/>
            </c:ext>
          </c:extLst>
        </c:ser>
        <c:ser>
          <c:idx val="1"/>
          <c:order val="1"/>
          <c:tx>
            <c:strRef>
              <c:f>売上減少額!$S$2</c:f>
              <c:strCache>
                <c:ptCount val="1"/>
                <c:pt idx="0">
                  <c:v>前年並み</c:v>
                </c:pt>
              </c:strCache>
            </c:strRef>
          </c:tx>
          <c:spPr>
            <a:solidFill>
              <a:schemeClr val="bg1"/>
            </a:solidFill>
            <a:ln>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売上減少額!$B$8:$B$12</c:f>
              <c:strCache>
                <c:ptCount val="5"/>
                <c:pt idx="0">
                  <c:v>1-3月</c:v>
                </c:pt>
                <c:pt idx="1">
                  <c:v>4月</c:v>
                </c:pt>
                <c:pt idx="2">
                  <c:v>5月</c:v>
                </c:pt>
                <c:pt idx="3">
                  <c:v>6月見込み</c:v>
                </c:pt>
                <c:pt idx="4">
                  <c:v>7-9月期見込み</c:v>
                </c:pt>
              </c:strCache>
            </c:strRef>
          </c:cat>
          <c:val>
            <c:numRef>
              <c:f>売上減少額!$S$8:$S$12</c:f>
              <c:numCache>
                <c:formatCode>General</c:formatCode>
                <c:ptCount val="5"/>
                <c:pt idx="0">
                  <c:v>76</c:v>
                </c:pt>
                <c:pt idx="1">
                  <c:v>43</c:v>
                </c:pt>
                <c:pt idx="2">
                  <c:v>43</c:v>
                </c:pt>
                <c:pt idx="3">
                  <c:v>41</c:v>
                </c:pt>
                <c:pt idx="4">
                  <c:v>38</c:v>
                </c:pt>
              </c:numCache>
            </c:numRef>
          </c:val>
          <c:extLst>
            <c:ext xmlns:c16="http://schemas.microsoft.com/office/drawing/2014/chart" uri="{C3380CC4-5D6E-409C-BE32-E72D297353CC}">
              <c16:uniqueId val="{00000001-07F2-4B9C-8116-36F8869E4BFC}"/>
            </c:ext>
          </c:extLst>
        </c:ser>
        <c:ser>
          <c:idx val="2"/>
          <c:order val="2"/>
          <c:tx>
            <c:strRef>
              <c:f>売上減少額!$T$2</c:f>
              <c:strCache>
                <c:ptCount val="1"/>
                <c:pt idx="0">
                  <c:v>増加</c:v>
                </c:pt>
              </c:strCache>
            </c:strRef>
          </c:tx>
          <c:spPr>
            <a:solidFill>
              <a:schemeClr val="accent2">
                <a:lumMod val="60000"/>
                <a:lumOff val="40000"/>
              </a:schemeClr>
            </a:solidFill>
            <a:ln>
              <a:solidFill>
                <a:schemeClr val="bg1">
                  <a:lumMod val="50000"/>
                </a:schemeClr>
              </a:solid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07F2-4B9C-8116-36F8869E4BF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売上減少額!$B$8:$B$12</c:f>
              <c:strCache>
                <c:ptCount val="5"/>
                <c:pt idx="0">
                  <c:v>1-3月</c:v>
                </c:pt>
                <c:pt idx="1">
                  <c:v>4月</c:v>
                </c:pt>
                <c:pt idx="2">
                  <c:v>5月</c:v>
                </c:pt>
                <c:pt idx="3">
                  <c:v>6月見込み</c:v>
                </c:pt>
                <c:pt idx="4">
                  <c:v>7-9月期見込み</c:v>
                </c:pt>
              </c:strCache>
            </c:strRef>
          </c:cat>
          <c:val>
            <c:numRef>
              <c:f>売上減少額!$T$8:$T$12</c:f>
              <c:numCache>
                <c:formatCode>General</c:formatCode>
                <c:ptCount val="5"/>
                <c:pt idx="0">
                  <c:v>47</c:v>
                </c:pt>
                <c:pt idx="1">
                  <c:v>34</c:v>
                </c:pt>
                <c:pt idx="2">
                  <c:v>27</c:v>
                </c:pt>
                <c:pt idx="3">
                  <c:v>13</c:v>
                </c:pt>
                <c:pt idx="4">
                  <c:v>7</c:v>
                </c:pt>
              </c:numCache>
            </c:numRef>
          </c:val>
          <c:extLst>
            <c:ext xmlns:c16="http://schemas.microsoft.com/office/drawing/2014/chart" uri="{C3380CC4-5D6E-409C-BE32-E72D297353CC}">
              <c16:uniqueId val="{00000002-07F2-4B9C-8116-36F8869E4BFC}"/>
            </c:ext>
          </c:extLst>
        </c:ser>
        <c:dLbls>
          <c:showLegendKey val="0"/>
          <c:showVal val="0"/>
          <c:showCatName val="0"/>
          <c:showSerName val="0"/>
          <c:showPercent val="0"/>
          <c:showBubbleSize val="0"/>
        </c:dLbls>
        <c:gapWidth val="70"/>
        <c:overlap val="100"/>
        <c:axId val="1790965360"/>
        <c:axId val="1790960784"/>
      </c:barChart>
      <c:catAx>
        <c:axId val="179096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90960784"/>
        <c:crosses val="autoZero"/>
        <c:auto val="1"/>
        <c:lblAlgn val="ctr"/>
        <c:lblOffset val="100"/>
        <c:noMultiLvlLbl val="0"/>
      </c:catAx>
      <c:valAx>
        <c:axId val="1790960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909653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algn="ctr" defTabSz="457200" rtl="0" eaLnBrk="1" latinLnBrk="0" hangingPunct="1">
              <a:defRPr/>
            </a:pPr>
            <a:r>
              <a:rPr kumimoji="1" lang="ja-JP" sz="1600" b="1" kern="1200" dirty="0">
                <a:solidFill>
                  <a:schemeClr val="tx1">
                    <a:lumMod val="65000"/>
                    <a:lumOff val="35000"/>
                  </a:schemeClr>
                </a:solidFill>
                <a:latin typeface="+mn-lt"/>
                <a:ea typeface="+mn-ea"/>
                <a:cs typeface="+mn-cs"/>
              </a:rPr>
              <a:t>主な業種の生産指数（全国）</a:t>
            </a:r>
          </a:p>
        </c:rich>
      </c:tx>
      <c:layout>
        <c:manualLayout>
          <c:xMode val="edge"/>
          <c:yMode val="edge"/>
          <c:x val="0.24823882401551731"/>
          <c:y val="0"/>
        </c:manualLayout>
      </c:layout>
      <c:overlay val="0"/>
    </c:title>
    <c:autoTitleDeleted val="0"/>
    <c:plotArea>
      <c:layout>
        <c:manualLayout>
          <c:layoutTarget val="inner"/>
          <c:xMode val="edge"/>
          <c:yMode val="edge"/>
          <c:x val="4.2264292273945396E-2"/>
          <c:y val="0.10615719999885691"/>
          <c:w val="0.93797691771644964"/>
          <c:h val="0.82858928280548816"/>
        </c:manualLayout>
      </c:layout>
      <c:lineChart>
        <c:grouping val="standard"/>
        <c:varyColors val="0"/>
        <c:ser>
          <c:idx val="123"/>
          <c:order val="0"/>
          <c:tx>
            <c:strRef>
              <c:f>生産!$C$130</c:f>
              <c:strCache>
                <c:ptCount val="1"/>
                <c:pt idx="0">
                  <c:v>繊維工業</c:v>
                </c:pt>
              </c:strCache>
            </c:strRef>
          </c:tx>
          <c:spPr>
            <a:ln w="28575" cap="rnd">
              <a:solidFill>
                <a:schemeClr val="tx2">
                  <a:lumMod val="75000"/>
                </a:schemeClr>
              </a:solidFill>
              <a:prstDash val="dashDot"/>
              <a:round/>
            </a:ln>
            <a:effectLst/>
          </c:spPr>
          <c:marker>
            <c:symbol val="triangle"/>
            <c:size val="9"/>
            <c:spPr>
              <a:solidFill>
                <a:schemeClr val="tx2">
                  <a:lumMod val="50000"/>
                </a:schemeClr>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生産!$CH$130:$CO$130</c:f>
              <c:numCache>
                <c:formatCode>General</c:formatCode>
                <c:ptCount val="8"/>
                <c:pt idx="0">
                  <c:v>92.1</c:v>
                </c:pt>
                <c:pt idx="1">
                  <c:v>88</c:v>
                </c:pt>
                <c:pt idx="2">
                  <c:v>88.5</c:v>
                </c:pt>
                <c:pt idx="3">
                  <c:v>86.3</c:v>
                </c:pt>
                <c:pt idx="4">
                  <c:v>86</c:v>
                </c:pt>
                <c:pt idx="5">
                  <c:v>94</c:v>
                </c:pt>
                <c:pt idx="6">
                  <c:v>87.5</c:v>
                </c:pt>
                <c:pt idx="7">
                  <c:v>78.3</c:v>
                </c:pt>
              </c:numCache>
            </c:numRef>
          </c:val>
          <c:smooth val="0"/>
          <c:extLst>
            <c:ext xmlns:c16="http://schemas.microsoft.com/office/drawing/2014/chart" uri="{C3380CC4-5D6E-409C-BE32-E72D297353CC}">
              <c16:uniqueId val="{00000000-BD47-4F82-8C73-C2A33F833D92}"/>
            </c:ext>
          </c:extLst>
        </c:ser>
        <c:ser>
          <c:idx val="128"/>
          <c:order val="1"/>
          <c:tx>
            <c:strRef>
              <c:f>生産!$C$135</c:f>
              <c:strCache>
                <c:ptCount val="1"/>
                <c:pt idx="0">
                  <c:v>木材・木製品工業</c:v>
                </c:pt>
              </c:strCache>
            </c:strRef>
          </c:tx>
          <c:spPr>
            <a:ln w="19050" cmpd="dbl">
              <a:solidFill>
                <a:srgbClr val="CC6600"/>
              </a:solidFill>
            </a:ln>
          </c:spPr>
          <c:marker>
            <c:symbol val="triangle"/>
            <c:size val="7"/>
            <c:spPr>
              <a:solidFill>
                <a:srgbClr val="CC6600"/>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生産!$CH$135:$CO$135</c:f>
              <c:numCache>
                <c:formatCode>General</c:formatCode>
                <c:ptCount val="8"/>
                <c:pt idx="0">
                  <c:v>109.5</c:v>
                </c:pt>
                <c:pt idx="1">
                  <c:v>107.8</c:v>
                </c:pt>
                <c:pt idx="2">
                  <c:v>103.3</c:v>
                </c:pt>
                <c:pt idx="3">
                  <c:v>99</c:v>
                </c:pt>
                <c:pt idx="4">
                  <c:v>97.4</c:v>
                </c:pt>
                <c:pt idx="5">
                  <c:v>101.4</c:v>
                </c:pt>
                <c:pt idx="6">
                  <c:v>97.3</c:v>
                </c:pt>
                <c:pt idx="7">
                  <c:v>87.9</c:v>
                </c:pt>
              </c:numCache>
            </c:numRef>
          </c:val>
          <c:smooth val="0"/>
          <c:extLst>
            <c:ext xmlns:c16="http://schemas.microsoft.com/office/drawing/2014/chart" uri="{C3380CC4-5D6E-409C-BE32-E72D297353CC}">
              <c16:uniqueId val="{00000001-BD47-4F82-8C73-C2A33F833D92}"/>
            </c:ext>
          </c:extLst>
        </c:ser>
        <c:ser>
          <c:idx val="105"/>
          <c:order val="2"/>
          <c:tx>
            <c:strRef>
              <c:f>生産!$C$112</c:f>
              <c:strCache>
                <c:ptCount val="1"/>
                <c:pt idx="0">
                  <c:v>パルプ・紙・紙加工品工業</c:v>
                </c:pt>
              </c:strCache>
            </c:strRef>
          </c:tx>
          <c:spPr>
            <a:ln w="31750" cap="rnd">
              <a:solidFill>
                <a:schemeClr val="accent6">
                  <a:lumMod val="75000"/>
                </a:schemeClr>
              </a:solidFill>
              <a:prstDash val="sysDot"/>
              <a:round/>
            </a:ln>
            <a:effectLst/>
          </c:spPr>
          <c:marker>
            <c:symbol val="circle"/>
            <c:size val="7"/>
            <c:spPr>
              <a:solidFill>
                <a:schemeClr val="accent6">
                  <a:lumMod val="50000"/>
                </a:schemeClr>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生産!$CH$112:$CO$112</c:f>
              <c:numCache>
                <c:formatCode>General</c:formatCode>
                <c:ptCount val="8"/>
                <c:pt idx="0">
                  <c:v>99.8</c:v>
                </c:pt>
                <c:pt idx="1">
                  <c:v>96.7</c:v>
                </c:pt>
                <c:pt idx="2">
                  <c:v>95.4</c:v>
                </c:pt>
                <c:pt idx="3">
                  <c:v>91</c:v>
                </c:pt>
                <c:pt idx="4">
                  <c:v>90.4</c:v>
                </c:pt>
                <c:pt idx="5">
                  <c:v>101.5</c:v>
                </c:pt>
                <c:pt idx="6">
                  <c:v>94</c:v>
                </c:pt>
                <c:pt idx="7">
                  <c:v>80.3</c:v>
                </c:pt>
              </c:numCache>
            </c:numRef>
          </c:val>
          <c:smooth val="0"/>
          <c:extLst>
            <c:ext xmlns:c16="http://schemas.microsoft.com/office/drawing/2014/chart" uri="{C3380CC4-5D6E-409C-BE32-E72D297353CC}">
              <c16:uniqueId val="{00000002-BD47-4F82-8C73-C2A33F833D92}"/>
            </c:ext>
          </c:extLst>
        </c:ser>
        <c:ser>
          <c:idx val="0"/>
          <c:order val="3"/>
          <c:tx>
            <c:strRef>
              <c:f>生産!$C$7</c:f>
              <c:strCache>
                <c:ptCount val="1"/>
                <c:pt idx="0">
                  <c:v>鉄鋼業</c:v>
                </c:pt>
              </c:strCache>
            </c:strRef>
          </c:tx>
          <c:spPr>
            <a:ln w="28575" cap="rnd">
              <a:solidFill>
                <a:schemeClr val="bg1">
                  <a:lumMod val="50000"/>
                </a:schemeClr>
              </a:solidFill>
              <a:round/>
            </a:ln>
            <a:effectLst/>
          </c:spPr>
          <c:marker>
            <c:symbol val="circle"/>
            <c:size val="7"/>
            <c:spPr>
              <a:solidFill>
                <a:schemeClr val="bg1">
                  <a:lumMod val="50000"/>
                </a:schemeClr>
              </a:solidFill>
              <a:ln w="9525">
                <a:no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生産!$CH$7:$CO$7</c:f>
              <c:numCache>
                <c:formatCode>General</c:formatCode>
                <c:ptCount val="8"/>
                <c:pt idx="0">
                  <c:v>95.4</c:v>
                </c:pt>
                <c:pt idx="1">
                  <c:v>91.8</c:v>
                </c:pt>
                <c:pt idx="2">
                  <c:v>89.5</c:v>
                </c:pt>
                <c:pt idx="3">
                  <c:v>93.4</c:v>
                </c:pt>
                <c:pt idx="4">
                  <c:v>90.8</c:v>
                </c:pt>
                <c:pt idx="5">
                  <c:v>93.5</c:v>
                </c:pt>
                <c:pt idx="6">
                  <c:v>75.400000000000006</c:v>
                </c:pt>
                <c:pt idx="7">
                  <c:v>63.8</c:v>
                </c:pt>
              </c:numCache>
            </c:numRef>
          </c:val>
          <c:smooth val="0"/>
          <c:extLst>
            <c:ext xmlns:c16="http://schemas.microsoft.com/office/drawing/2014/chart" uri="{C3380CC4-5D6E-409C-BE32-E72D297353CC}">
              <c16:uniqueId val="{00000003-BD47-4F82-8C73-C2A33F833D92}"/>
            </c:ext>
          </c:extLst>
        </c:ser>
        <c:ser>
          <c:idx val="7"/>
          <c:order val="4"/>
          <c:tx>
            <c:strRef>
              <c:f>生産!$C$14</c:f>
              <c:strCache>
                <c:ptCount val="1"/>
                <c:pt idx="0">
                  <c:v>非鉄金属工業</c:v>
                </c:pt>
              </c:strCache>
            </c:strRef>
          </c:tx>
          <c:spPr>
            <a:ln w="28575" cap="rnd">
              <a:solidFill>
                <a:schemeClr val="accent2">
                  <a:lumMod val="60000"/>
                </a:schemeClr>
              </a:solidFill>
              <a:prstDash val="dash"/>
              <a:round/>
            </a:ln>
            <a:effectLst/>
          </c:spPr>
          <c:marker>
            <c:symbol val="diamond"/>
            <c:size val="10"/>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生産!$CH$14:$CO$14</c:f>
              <c:numCache>
                <c:formatCode>General</c:formatCode>
                <c:ptCount val="8"/>
                <c:pt idx="0">
                  <c:v>102.2</c:v>
                </c:pt>
                <c:pt idx="1">
                  <c:v>99.5</c:v>
                </c:pt>
                <c:pt idx="2">
                  <c:v>97.8</c:v>
                </c:pt>
                <c:pt idx="3">
                  <c:v>94.2</c:v>
                </c:pt>
                <c:pt idx="4">
                  <c:v>97.1</c:v>
                </c:pt>
                <c:pt idx="5">
                  <c:v>101.3</c:v>
                </c:pt>
                <c:pt idx="6">
                  <c:v>83.9</c:v>
                </c:pt>
                <c:pt idx="7">
                  <c:v>70.2</c:v>
                </c:pt>
              </c:numCache>
            </c:numRef>
          </c:val>
          <c:smooth val="0"/>
          <c:extLst>
            <c:ext xmlns:c16="http://schemas.microsoft.com/office/drawing/2014/chart" uri="{C3380CC4-5D6E-409C-BE32-E72D297353CC}">
              <c16:uniqueId val="{00000004-BD47-4F82-8C73-C2A33F833D92}"/>
            </c:ext>
          </c:extLst>
        </c:ser>
        <c:ser>
          <c:idx val="12"/>
          <c:order val="5"/>
          <c:tx>
            <c:strRef>
              <c:f>生産!$C$19</c:f>
              <c:strCache>
                <c:ptCount val="1"/>
                <c:pt idx="0">
                  <c:v>金属製品工業</c:v>
                </c:pt>
              </c:strCache>
            </c:strRef>
          </c:tx>
          <c:spPr>
            <a:ln w="28575" cap="rnd">
              <a:solidFill>
                <a:schemeClr val="accent4">
                  <a:lumMod val="50000"/>
                </a:schemeClr>
              </a:solidFill>
              <a:prstDash val="sysDash"/>
              <a:round/>
            </a:ln>
            <a:effectLst/>
          </c:spPr>
          <c:marker>
            <c:symbol val="star"/>
            <c:size val="7"/>
            <c:spPr>
              <a:noFill/>
              <a:ln w="19050">
                <a:solidFill>
                  <a:schemeClr val="accent4">
                    <a:lumMod val="50000"/>
                  </a:schemeClr>
                </a:solid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生産!$CH$19:$CO$19</c:f>
              <c:numCache>
                <c:formatCode>General</c:formatCode>
                <c:ptCount val="8"/>
                <c:pt idx="0">
                  <c:v>101.8</c:v>
                </c:pt>
                <c:pt idx="1">
                  <c:v>97.5</c:v>
                </c:pt>
                <c:pt idx="2">
                  <c:v>94.4</c:v>
                </c:pt>
                <c:pt idx="3">
                  <c:v>88.4</c:v>
                </c:pt>
                <c:pt idx="4">
                  <c:v>89.8</c:v>
                </c:pt>
                <c:pt idx="5">
                  <c:v>96.8</c:v>
                </c:pt>
                <c:pt idx="6">
                  <c:v>86.2</c:v>
                </c:pt>
                <c:pt idx="7">
                  <c:v>69.8</c:v>
                </c:pt>
              </c:numCache>
            </c:numRef>
          </c:val>
          <c:smooth val="0"/>
          <c:extLst>
            <c:ext xmlns:c16="http://schemas.microsoft.com/office/drawing/2014/chart" uri="{C3380CC4-5D6E-409C-BE32-E72D297353CC}">
              <c16:uniqueId val="{00000005-BD47-4F82-8C73-C2A33F833D92}"/>
            </c:ext>
          </c:extLst>
        </c:ser>
        <c:ser>
          <c:idx val="66"/>
          <c:order val="6"/>
          <c:tx>
            <c:strRef>
              <c:f>生産!$C$73</c:f>
              <c:strCache>
                <c:ptCount val="1"/>
                <c:pt idx="0">
                  <c:v>輸送機械工業</c:v>
                </c:pt>
              </c:strCache>
            </c:strRef>
          </c:tx>
          <c:spPr>
            <a:ln w="28575" cap="rnd">
              <a:solidFill>
                <a:schemeClr val="accent1">
                  <a:lumMod val="80000"/>
                  <a:lumOff val="20000"/>
                </a:schemeClr>
              </a:solidFill>
              <a:round/>
            </a:ln>
            <a:effectLst/>
          </c:spPr>
          <c:marker>
            <c:symbol val="square"/>
            <c:size val="7"/>
            <c:spPr>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生産!$CH$73:$CO$73</c:f>
              <c:numCache>
                <c:formatCode>General</c:formatCode>
                <c:ptCount val="8"/>
                <c:pt idx="0">
                  <c:v>102.9</c:v>
                </c:pt>
                <c:pt idx="1">
                  <c:v>104.6</c:v>
                </c:pt>
                <c:pt idx="2">
                  <c:v>96.9</c:v>
                </c:pt>
                <c:pt idx="3">
                  <c:v>100.9</c:v>
                </c:pt>
                <c:pt idx="4">
                  <c:v>99.8</c:v>
                </c:pt>
                <c:pt idx="5">
                  <c:v>106.1</c:v>
                </c:pt>
                <c:pt idx="6">
                  <c:v>61.3</c:v>
                </c:pt>
                <c:pt idx="7">
                  <c:v>44</c:v>
                </c:pt>
              </c:numCache>
            </c:numRef>
          </c:val>
          <c:smooth val="0"/>
          <c:extLst>
            <c:ext xmlns:c16="http://schemas.microsoft.com/office/drawing/2014/chart" uri="{C3380CC4-5D6E-409C-BE32-E72D297353CC}">
              <c16:uniqueId val="{00000006-BD47-4F82-8C73-C2A33F833D92}"/>
            </c:ext>
          </c:extLst>
        </c:ser>
        <c:ser>
          <c:idx val="1"/>
          <c:order val="7"/>
          <c:tx>
            <c:strRef>
              <c:f>生産!$C$8</c:f>
              <c:strCache>
                <c:ptCount val="1"/>
                <c:pt idx="0">
                  <c:v>鉄鋼粗製品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生産!$CH$8:$CO$8</c:f>
            </c:numRef>
          </c:val>
          <c:smooth val="0"/>
          <c:extLst>
            <c:ext xmlns:c16="http://schemas.microsoft.com/office/drawing/2014/chart" uri="{C3380CC4-5D6E-409C-BE32-E72D297353CC}">
              <c16:uniqueId val="{00000007-BD47-4F82-8C73-C2A33F833D92}"/>
            </c:ext>
          </c:extLst>
        </c:ser>
        <c:ser>
          <c:idx val="2"/>
          <c:order val="8"/>
          <c:tx>
            <c:strRef>
              <c:f>生産!$C$9</c:f>
              <c:strCache>
                <c:ptCount val="1"/>
                <c:pt idx="0">
                  <c:v>熱間圧延鋼材</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生産!$CH$9:$CO$9</c:f>
            </c:numRef>
          </c:val>
          <c:smooth val="0"/>
          <c:extLst>
            <c:ext xmlns:c16="http://schemas.microsoft.com/office/drawing/2014/chart" uri="{C3380CC4-5D6E-409C-BE32-E72D297353CC}">
              <c16:uniqueId val="{00000008-BD47-4F82-8C73-C2A33F833D92}"/>
            </c:ext>
          </c:extLst>
        </c:ser>
        <c:ser>
          <c:idx val="3"/>
          <c:order val="9"/>
          <c:tx>
            <c:strRef>
              <c:f>生産!$C$10</c:f>
              <c:strCache>
                <c:ptCount val="1"/>
                <c:pt idx="0">
                  <c:v>冷間仕上鋼材</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生産!$CH$10:$CO$10</c:f>
            </c:numRef>
          </c:val>
          <c:smooth val="0"/>
          <c:extLst>
            <c:ext xmlns:c16="http://schemas.microsoft.com/office/drawing/2014/chart" uri="{C3380CC4-5D6E-409C-BE32-E72D297353CC}">
              <c16:uniqueId val="{00000009-BD47-4F82-8C73-C2A33F833D92}"/>
            </c:ext>
          </c:extLst>
        </c:ser>
        <c:ser>
          <c:idx val="4"/>
          <c:order val="10"/>
          <c:tx>
            <c:strRef>
              <c:f>生産!$C$11</c:f>
              <c:strCache>
                <c:ptCount val="1"/>
                <c:pt idx="0">
                  <c:v>鋼管</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生産!$CH$11:$CO$11</c:f>
            </c:numRef>
          </c:val>
          <c:smooth val="0"/>
          <c:extLst>
            <c:ext xmlns:c16="http://schemas.microsoft.com/office/drawing/2014/chart" uri="{C3380CC4-5D6E-409C-BE32-E72D297353CC}">
              <c16:uniqueId val="{0000000A-BD47-4F82-8C73-C2A33F833D92}"/>
            </c:ext>
          </c:extLst>
        </c:ser>
        <c:ser>
          <c:idx val="5"/>
          <c:order val="11"/>
          <c:tx>
            <c:strRef>
              <c:f>生産!$C$12</c:f>
              <c:strCache>
                <c:ptCount val="1"/>
                <c:pt idx="0">
                  <c:v>めっき鋼材</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生産!$CH$12:$CO$12</c:f>
            </c:numRef>
          </c:val>
          <c:smooth val="0"/>
          <c:extLst>
            <c:ext xmlns:c16="http://schemas.microsoft.com/office/drawing/2014/chart" uri="{C3380CC4-5D6E-409C-BE32-E72D297353CC}">
              <c16:uniqueId val="{0000000B-BD47-4F82-8C73-C2A33F833D92}"/>
            </c:ext>
          </c:extLst>
        </c:ser>
        <c:ser>
          <c:idx val="6"/>
          <c:order val="12"/>
          <c:tx>
            <c:strRef>
              <c:f>生産!$C$13</c:f>
              <c:strCache>
                <c:ptCount val="1"/>
                <c:pt idx="0">
                  <c:v>鋳鍛造品</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生産!$CH$13:$CO$13</c:f>
            </c:numRef>
          </c:val>
          <c:smooth val="0"/>
          <c:extLst>
            <c:ext xmlns:c16="http://schemas.microsoft.com/office/drawing/2014/chart" uri="{C3380CC4-5D6E-409C-BE32-E72D297353CC}">
              <c16:uniqueId val="{0000000C-BD47-4F82-8C73-C2A33F833D92}"/>
            </c:ext>
          </c:extLst>
        </c:ser>
        <c:ser>
          <c:idx val="8"/>
          <c:order val="13"/>
          <c:tx>
            <c:strRef>
              <c:f>生産!$C$15</c:f>
              <c:strCache>
                <c:ptCount val="1"/>
                <c:pt idx="0">
                  <c:v>非鉄金属精錬・精製品</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生産!$CH$15:$CO$15</c:f>
            </c:numRef>
          </c:val>
          <c:smooth val="0"/>
          <c:extLst>
            <c:ext xmlns:c16="http://schemas.microsoft.com/office/drawing/2014/chart" uri="{C3380CC4-5D6E-409C-BE32-E72D297353CC}">
              <c16:uniqueId val="{0000000D-BD47-4F82-8C73-C2A33F833D92}"/>
            </c:ext>
          </c:extLst>
        </c:ser>
        <c:ser>
          <c:idx val="9"/>
          <c:order val="14"/>
          <c:tx>
            <c:strRef>
              <c:f>生産!$C$16</c:f>
              <c:strCache>
                <c:ptCount val="1"/>
                <c:pt idx="0">
                  <c:v>非鉄金属圧延製品</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生産!$CH$16:$CO$16</c:f>
            </c:numRef>
          </c:val>
          <c:smooth val="0"/>
          <c:extLst>
            <c:ext xmlns:c16="http://schemas.microsoft.com/office/drawing/2014/chart" uri="{C3380CC4-5D6E-409C-BE32-E72D297353CC}">
              <c16:uniqueId val="{0000000E-BD47-4F82-8C73-C2A33F833D92}"/>
            </c:ext>
          </c:extLst>
        </c:ser>
        <c:ser>
          <c:idx val="10"/>
          <c:order val="15"/>
          <c:tx>
            <c:strRef>
              <c:f>生産!$C$17</c:f>
              <c:strCache>
                <c:ptCount val="1"/>
                <c:pt idx="0">
                  <c:v>電線・ケーブル</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生産!$CH$17:$CO$17</c:f>
            </c:numRef>
          </c:val>
          <c:smooth val="0"/>
          <c:extLst>
            <c:ext xmlns:c16="http://schemas.microsoft.com/office/drawing/2014/chart" uri="{C3380CC4-5D6E-409C-BE32-E72D297353CC}">
              <c16:uniqueId val="{0000000F-BD47-4F82-8C73-C2A33F833D92}"/>
            </c:ext>
          </c:extLst>
        </c:ser>
        <c:ser>
          <c:idx val="11"/>
          <c:order val="16"/>
          <c:tx>
            <c:strRef>
              <c:f>生産!$C$18</c:f>
              <c:strCache>
                <c:ptCount val="1"/>
                <c:pt idx="0">
                  <c:v>非鉄金属鋳物</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生産!$CH$18:$CO$18</c:f>
            </c:numRef>
          </c:val>
          <c:smooth val="0"/>
          <c:extLst>
            <c:ext xmlns:c16="http://schemas.microsoft.com/office/drawing/2014/chart" uri="{C3380CC4-5D6E-409C-BE32-E72D297353CC}">
              <c16:uniqueId val="{00000010-BD47-4F82-8C73-C2A33F833D92}"/>
            </c:ext>
          </c:extLst>
        </c:ser>
        <c:ser>
          <c:idx val="13"/>
          <c:order val="17"/>
          <c:tx>
            <c:strRef>
              <c:f>生産!$C$20</c:f>
              <c:strCache>
                <c:ptCount val="1"/>
                <c:pt idx="0">
                  <c:v>建設用金属製品</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生産!$CH$20:$CO$20</c:f>
            </c:numRef>
          </c:val>
          <c:smooth val="0"/>
          <c:extLst>
            <c:ext xmlns:c16="http://schemas.microsoft.com/office/drawing/2014/chart" uri="{C3380CC4-5D6E-409C-BE32-E72D297353CC}">
              <c16:uniqueId val="{00000011-BD47-4F82-8C73-C2A33F833D92}"/>
            </c:ext>
          </c:extLst>
        </c:ser>
        <c:ser>
          <c:idx val="14"/>
          <c:order val="18"/>
          <c:tx>
            <c:strRef>
              <c:f>生産!$C$21</c:f>
              <c:strCache>
                <c:ptCount val="1"/>
                <c:pt idx="0">
                  <c:v>建築用金属製品</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生産!$CH$21:$CO$21</c:f>
            </c:numRef>
          </c:val>
          <c:smooth val="0"/>
          <c:extLst>
            <c:ext xmlns:c16="http://schemas.microsoft.com/office/drawing/2014/chart" uri="{C3380CC4-5D6E-409C-BE32-E72D297353CC}">
              <c16:uniqueId val="{00000012-BD47-4F82-8C73-C2A33F833D92}"/>
            </c:ext>
          </c:extLst>
        </c:ser>
        <c:ser>
          <c:idx val="15"/>
          <c:order val="19"/>
          <c:tx>
            <c:strRef>
              <c:f>生産!$C$22</c:f>
              <c:strCache>
                <c:ptCount val="1"/>
                <c:pt idx="0">
                  <c:v>暖房・調理等装置</c:v>
                </c:pt>
              </c:strCache>
            </c:strRef>
          </c:tx>
          <c:spPr>
            <a:ln w="28575" cap="rnd">
              <a:solidFill>
                <a:schemeClr val="accent4">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生産!$CH$22:$CO$22</c:f>
            </c:numRef>
          </c:val>
          <c:smooth val="0"/>
          <c:extLst>
            <c:ext xmlns:c16="http://schemas.microsoft.com/office/drawing/2014/chart" uri="{C3380CC4-5D6E-409C-BE32-E72D297353CC}">
              <c16:uniqueId val="{00000013-BD47-4F82-8C73-C2A33F833D92}"/>
            </c:ext>
          </c:extLst>
        </c:ser>
        <c:ser>
          <c:idx val="16"/>
          <c:order val="20"/>
          <c:tx>
            <c:strRef>
              <c:f>生産!$C$23</c:f>
              <c:strCache>
                <c:ptCount val="1"/>
                <c:pt idx="0">
                  <c:v>粉末冶金製品</c:v>
                </c:pt>
              </c:strCache>
            </c:strRef>
          </c:tx>
          <c:spPr>
            <a:ln w="28575" cap="rnd">
              <a:solidFill>
                <a:schemeClr val="accent5">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生産!$CH$23:$CO$23</c:f>
            </c:numRef>
          </c:val>
          <c:smooth val="0"/>
          <c:extLst>
            <c:ext xmlns:c16="http://schemas.microsoft.com/office/drawing/2014/chart" uri="{C3380CC4-5D6E-409C-BE32-E72D297353CC}">
              <c16:uniqueId val="{00000014-BD47-4F82-8C73-C2A33F833D92}"/>
            </c:ext>
          </c:extLst>
        </c:ser>
        <c:ser>
          <c:idx val="17"/>
          <c:order val="21"/>
          <c:tx>
            <c:strRef>
              <c:f>生産!$C$24</c:f>
              <c:strCache>
                <c:ptCount val="1"/>
                <c:pt idx="0">
                  <c:v>金属線製品</c:v>
                </c:pt>
              </c:strCache>
            </c:strRef>
          </c:tx>
          <c:spPr>
            <a:ln w="28575" cap="rnd">
              <a:solidFill>
                <a:schemeClr val="accent6">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生産!$CH$24:$CO$24</c:f>
            </c:numRef>
          </c:val>
          <c:smooth val="0"/>
          <c:extLst>
            <c:ext xmlns:c16="http://schemas.microsoft.com/office/drawing/2014/chart" uri="{C3380CC4-5D6E-409C-BE32-E72D297353CC}">
              <c16:uniqueId val="{00000015-BD47-4F82-8C73-C2A33F833D92}"/>
            </c:ext>
          </c:extLst>
        </c:ser>
        <c:ser>
          <c:idx val="18"/>
          <c:order val="22"/>
          <c:tx>
            <c:strRef>
              <c:f>生産!$C$25</c:f>
              <c:strCache>
                <c:ptCount val="1"/>
                <c:pt idx="0">
                  <c:v>缶類</c:v>
                </c:pt>
              </c:strCache>
            </c:strRef>
          </c:tx>
          <c:spPr>
            <a:ln w="28575" cap="rnd">
              <a:solidFill>
                <a:schemeClr val="accent1">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生産!$CH$25:$CO$25</c:f>
            </c:numRef>
          </c:val>
          <c:smooth val="0"/>
          <c:extLst>
            <c:ext xmlns:c16="http://schemas.microsoft.com/office/drawing/2014/chart" uri="{C3380CC4-5D6E-409C-BE32-E72D297353CC}">
              <c16:uniqueId val="{00000016-BD47-4F82-8C73-C2A33F833D92}"/>
            </c:ext>
          </c:extLst>
        </c:ser>
        <c:ser>
          <c:idx val="19"/>
          <c:order val="23"/>
          <c:tx>
            <c:strRef>
              <c:f>生産!$C$26</c:f>
              <c:strCache>
                <c:ptCount val="1"/>
                <c:pt idx="0">
                  <c:v>その他の金属製品</c:v>
                </c:pt>
              </c:strCache>
            </c:strRef>
          </c:tx>
          <c:spPr>
            <a:ln w="28575" cap="rnd">
              <a:solidFill>
                <a:schemeClr val="accent2">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生産!$CH$26:$CO$26</c:f>
            </c:numRef>
          </c:val>
          <c:smooth val="0"/>
          <c:extLst>
            <c:ext xmlns:c16="http://schemas.microsoft.com/office/drawing/2014/chart" uri="{C3380CC4-5D6E-409C-BE32-E72D297353CC}">
              <c16:uniqueId val="{00000017-BD47-4F82-8C73-C2A33F833D92}"/>
            </c:ext>
          </c:extLst>
        </c:ser>
        <c:ser>
          <c:idx val="20"/>
          <c:order val="24"/>
          <c:tx>
            <c:strRef>
              <c:f>生産!$C$27</c:f>
              <c:strCache>
                <c:ptCount val="1"/>
                <c:pt idx="0">
                  <c:v>生産用機械工業</c:v>
                </c:pt>
              </c:strCache>
            </c:strRef>
          </c:tx>
          <c:spPr>
            <a:ln w="28575" cap="rnd">
              <a:solidFill>
                <a:schemeClr val="accent3">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生産!$CH$27:$CO$27</c:f>
            </c:numRef>
          </c:val>
          <c:smooth val="0"/>
          <c:extLst>
            <c:ext xmlns:c16="http://schemas.microsoft.com/office/drawing/2014/chart" uri="{C3380CC4-5D6E-409C-BE32-E72D297353CC}">
              <c16:uniqueId val="{00000018-BD47-4F82-8C73-C2A33F833D92}"/>
            </c:ext>
          </c:extLst>
        </c:ser>
        <c:ser>
          <c:idx val="21"/>
          <c:order val="25"/>
          <c:tx>
            <c:strRef>
              <c:f>生産!$C$28</c:f>
              <c:strCache>
                <c:ptCount val="1"/>
                <c:pt idx="0">
                  <c:v>農業用機械</c:v>
                </c:pt>
              </c:strCache>
            </c:strRef>
          </c:tx>
          <c:spPr>
            <a:ln w="28575" cap="rnd">
              <a:solidFill>
                <a:schemeClr val="accent4">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生産!$CH$28:$CO$28</c:f>
            </c:numRef>
          </c:val>
          <c:smooth val="0"/>
          <c:extLst>
            <c:ext xmlns:c16="http://schemas.microsoft.com/office/drawing/2014/chart" uri="{C3380CC4-5D6E-409C-BE32-E72D297353CC}">
              <c16:uniqueId val="{00000019-BD47-4F82-8C73-C2A33F833D92}"/>
            </c:ext>
          </c:extLst>
        </c:ser>
        <c:ser>
          <c:idx val="22"/>
          <c:order val="26"/>
          <c:tx>
            <c:strRef>
              <c:f>生産!$C$29</c:f>
              <c:strCache>
                <c:ptCount val="1"/>
                <c:pt idx="0">
                  <c:v>建設・鉱山機械</c:v>
                </c:pt>
              </c:strCache>
            </c:strRef>
          </c:tx>
          <c:spPr>
            <a:ln w="28575" cap="rnd">
              <a:solidFill>
                <a:schemeClr val="accent5">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生産!$CH$29:$CO$29</c:f>
            </c:numRef>
          </c:val>
          <c:smooth val="0"/>
          <c:extLst>
            <c:ext xmlns:c16="http://schemas.microsoft.com/office/drawing/2014/chart" uri="{C3380CC4-5D6E-409C-BE32-E72D297353CC}">
              <c16:uniqueId val="{0000001A-BD47-4F82-8C73-C2A33F833D92}"/>
            </c:ext>
          </c:extLst>
        </c:ser>
        <c:ser>
          <c:idx val="23"/>
          <c:order val="27"/>
          <c:tx>
            <c:strRef>
              <c:f>生産!$C$30</c:f>
              <c:strCache>
                <c:ptCount val="1"/>
                <c:pt idx="0">
                  <c:v>生活関連産業用機械</c:v>
                </c:pt>
              </c:strCache>
            </c:strRef>
          </c:tx>
          <c:spPr>
            <a:ln w="28575" cap="rnd">
              <a:solidFill>
                <a:schemeClr val="accent6">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生産!$CH$30:$CO$30</c:f>
            </c:numRef>
          </c:val>
          <c:smooth val="0"/>
          <c:extLst>
            <c:ext xmlns:c16="http://schemas.microsoft.com/office/drawing/2014/chart" uri="{C3380CC4-5D6E-409C-BE32-E72D297353CC}">
              <c16:uniqueId val="{0000001B-BD47-4F82-8C73-C2A33F833D92}"/>
            </c:ext>
          </c:extLst>
        </c:ser>
        <c:ser>
          <c:idx val="24"/>
          <c:order val="28"/>
          <c:tx>
            <c:strRef>
              <c:f>生産!$C$31</c:f>
              <c:strCache>
                <c:ptCount val="1"/>
                <c:pt idx="0">
                  <c:v>基礎素材産業用機械</c:v>
                </c:pt>
              </c:strCache>
            </c:strRef>
          </c:tx>
          <c:spPr>
            <a:ln w="28575" cap="rnd">
              <a:solidFill>
                <a:schemeClr val="accent1">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生産!$CH$31:$CO$31</c:f>
            </c:numRef>
          </c:val>
          <c:smooth val="0"/>
          <c:extLst>
            <c:ext xmlns:c16="http://schemas.microsoft.com/office/drawing/2014/chart" uri="{C3380CC4-5D6E-409C-BE32-E72D297353CC}">
              <c16:uniqueId val="{0000001C-BD47-4F82-8C73-C2A33F833D92}"/>
            </c:ext>
          </c:extLst>
        </c:ser>
        <c:ser>
          <c:idx val="25"/>
          <c:order val="29"/>
          <c:tx>
            <c:strRef>
              <c:f>生産!$C$32</c:f>
              <c:strCache>
                <c:ptCount val="1"/>
                <c:pt idx="0">
                  <c:v>金属加工機械</c:v>
                </c:pt>
              </c:strCache>
            </c:strRef>
          </c:tx>
          <c:spPr>
            <a:ln w="28575" cap="rnd">
              <a:solidFill>
                <a:schemeClr val="accent2">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生産!$CH$32:$CO$32</c:f>
            </c:numRef>
          </c:val>
          <c:smooth val="0"/>
          <c:extLst>
            <c:ext xmlns:c16="http://schemas.microsoft.com/office/drawing/2014/chart" uri="{C3380CC4-5D6E-409C-BE32-E72D297353CC}">
              <c16:uniqueId val="{0000001D-BD47-4F82-8C73-C2A33F833D92}"/>
            </c:ext>
          </c:extLst>
        </c:ser>
        <c:ser>
          <c:idx val="26"/>
          <c:order val="30"/>
          <c:tx>
            <c:strRef>
              <c:f>生産!$C$33</c:f>
              <c:strCache>
                <c:ptCount val="1"/>
                <c:pt idx="0">
                  <c:v>半導体・フラットパネルディスプレイ製造装置</c:v>
                </c:pt>
              </c:strCache>
            </c:strRef>
          </c:tx>
          <c:spPr>
            <a:ln w="28575" cap="rnd">
              <a:solidFill>
                <a:schemeClr val="accent3">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生産!$CH$33:$CO$33</c:f>
            </c:numRef>
          </c:val>
          <c:smooth val="0"/>
          <c:extLst>
            <c:ext xmlns:c16="http://schemas.microsoft.com/office/drawing/2014/chart" uri="{C3380CC4-5D6E-409C-BE32-E72D297353CC}">
              <c16:uniqueId val="{0000001E-BD47-4F82-8C73-C2A33F833D92}"/>
            </c:ext>
          </c:extLst>
        </c:ser>
        <c:ser>
          <c:idx val="27"/>
          <c:order val="31"/>
          <c:tx>
            <c:strRef>
              <c:f>生産!$C$34</c:f>
              <c:strCache>
                <c:ptCount val="1"/>
                <c:pt idx="0">
                  <c:v>機械工具</c:v>
                </c:pt>
              </c:strCache>
            </c:strRef>
          </c:tx>
          <c:spPr>
            <a:ln w="28575" cap="rnd">
              <a:solidFill>
                <a:schemeClr val="accent4">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生産!$CH$34:$CO$34</c:f>
            </c:numRef>
          </c:val>
          <c:smooth val="0"/>
          <c:extLst>
            <c:ext xmlns:c16="http://schemas.microsoft.com/office/drawing/2014/chart" uri="{C3380CC4-5D6E-409C-BE32-E72D297353CC}">
              <c16:uniqueId val="{0000001F-BD47-4F82-8C73-C2A33F833D92}"/>
            </c:ext>
          </c:extLst>
        </c:ser>
        <c:ser>
          <c:idx val="28"/>
          <c:order val="32"/>
          <c:tx>
            <c:strRef>
              <c:f>生産!$C$35</c:f>
              <c:strCache>
                <c:ptCount val="1"/>
                <c:pt idx="0">
                  <c:v>その他の生産用機械</c:v>
                </c:pt>
              </c:strCache>
            </c:strRef>
          </c:tx>
          <c:spPr>
            <a:ln w="28575" cap="rnd">
              <a:solidFill>
                <a:schemeClr val="accent5">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生産!$CH$35:$CO$35</c:f>
            </c:numRef>
          </c:val>
          <c:smooth val="0"/>
          <c:extLst>
            <c:ext xmlns:c16="http://schemas.microsoft.com/office/drawing/2014/chart" uri="{C3380CC4-5D6E-409C-BE32-E72D297353CC}">
              <c16:uniqueId val="{00000020-BD47-4F82-8C73-C2A33F833D92}"/>
            </c:ext>
          </c:extLst>
        </c:ser>
        <c:ser>
          <c:idx val="29"/>
          <c:order val="33"/>
          <c:tx>
            <c:strRef>
              <c:f>生産!$C$36</c:f>
              <c:strCache>
                <c:ptCount val="1"/>
                <c:pt idx="0">
                  <c:v>汎用・業務用機械工業</c:v>
                </c:pt>
              </c:strCache>
            </c:strRef>
          </c:tx>
          <c:spPr>
            <a:ln w="28575" cap="rnd">
              <a:solidFill>
                <a:schemeClr val="accent6">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生産!$CH$36:$CO$36</c:f>
            </c:numRef>
          </c:val>
          <c:smooth val="0"/>
          <c:extLst>
            <c:ext xmlns:c16="http://schemas.microsoft.com/office/drawing/2014/chart" uri="{C3380CC4-5D6E-409C-BE32-E72D297353CC}">
              <c16:uniqueId val="{00000021-BD47-4F82-8C73-C2A33F833D92}"/>
            </c:ext>
          </c:extLst>
        </c:ser>
        <c:ser>
          <c:idx val="30"/>
          <c:order val="34"/>
          <c:tx>
            <c:strRef>
              <c:f>生産!$C$37</c:f>
              <c:strCache>
                <c:ptCount val="1"/>
                <c:pt idx="0">
                  <c:v>汎用機械工業</c:v>
                </c:pt>
              </c:strCache>
            </c:strRef>
          </c:tx>
          <c:spPr>
            <a:ln w="28575" cap="rnd">
              <a:solidFill>
                <a:schemeClr val="accent1">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生産!$CH$37:$CO$37</c:f>
            </c:numRef>
          </c:val>
          <c:smooth val="0"/>
          <c:extLst>
            <c:ext xmlns:c16="http://schemas.microsoft.com/office/drawing/2014/chart" uri="{C3380CC4-5D6E-409C-BE32-E72D297353CC}">
              <c16:uniqueId val="{00000022-BD47-4F82-8C73-C2A33F833D92}"/>
            </c:ext>
          </c:extLst>
        </c:ser>
        <c:ser>
          <c:idx val="31"/>
          <c:order val="35"/>
          <c:tx>
            <c:strRef>
              <c:f>生産!$C$38</c:f>
              <c:strCache>
                <c:ptCount val="1"/>
                <c:pt idx="0">
                  <c:v>ボイラ・原動機</c:v>
                </c:pt>
              </c:strCache>
            </c:strRef>
          </c:tx>
          <c:spPr>
            <a:ln w="28575" cap="rnd">
              <a:solidFill>
                <a:schemeClr val="accent2">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生産!$CH$38:$CO$38</c:f>
            </c:numRef>
          </c:val>
          <c:smooth val="0"/>
          <c:extLst>
            <c:ext xmlns:c16="http://schemas.microsoft.com/office/drawing/2014/chart" uri="{C3380CC4-5D6E-409C-BE32-E72D297353CC}">
              <c16:uniqueId val="{00000023-BD47-4F82-8C73-C2A33F833D92}"/>
            </c:ext>
          </c:extLst>
        </c:ser>
        <c:ser>
          <c:idx val="32"/>
          <c:order val="36"/>
          <c:tx>
            <c:strRef>
              <c:f>生産!$C$39</c:f>
              <c:strCache>
                <c:ptCount val="1"/>
                <c:pt idx="0">
                  <c:v>ポンプ・圧縮機器</c:v>
                </c:pt>
              </c:strCache>
            </c:strRef>
          </c:tx>
          <c:spPr>
            <a:ln w="28575" cap="rnd">
              <a:solidFill>
                <a:schemeClr val="accent3">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生産!$CH$39:$CO$39</c:f>
            </c:numRef>
          </c:val>
          <c:smooth val="0"/>
          <c:extLst>
            <c:ext xmlns:c16="http://schemas.microsoft.com/office/drawing/2014/chart" uri="{C3380CC4-5D6E-409C-BE32-E72D297353CC}">
              <c16:uniqueId val="{00000024-BD47-4F82-8C73-C2A33F833D92}"/>
            </c:ext>
          </c:extLst>
        </c:ser>
        <c:ser>
          <c:idx val="33"/>
          <c:order val="37"/>
          <c:tx>
            <c:strRef>
              <c:f>生産!$C$40</c:f>
              <c:strCache>
                <c:ptCount val="1"/>
                <c:pt idx="0">
                  <c:v>運搬装置</c:v>
                </c:pt>
              </c:strCache>
            </c:strRef>
          </c:tx>
          <c:spPr>
            <a:ln w="28575" cap="rnd">
              <a:solidFill>
                <a:schemeClr val="accent4">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生産!$CH$40:$CO$40</c:f>
            </c:numRef>
          </c:val>
          <c:smooth val="0"/>
          <c:extLst>
            <c:ext xmlns:c16="http://schemas.microsoft.com/office/drawing/2014/chart" uri="{C3380CC4-5D6E-409C-BE32-E72D297353CC}">
              <c16:uniqueId val="{00000025-BD47-4F82-8C73-C2A33F833D92}"/>
            </c:ext>
          </c:extLst>
        </c:ser>
        <c:ser>
          <c:idx val="34"/>
          <c:order val="38"/>
          <c:tx>
            <c:strRef>
              <c:f>生産!$C$41</c:f>
              <c:strCache>
                <c:ptCount val="1"/>
                <c:pt idx="0">
                  <c:v>冷凍機・温湿調整装置</c:v>
                </c:pt>
              </c:strCache>
            </c:strRef>
          </c:tx>
          <c:spPr>
            <a:ln w="28575" cap="rnd">
              <a:solidFill>
                <a:schemeClr val="accent5">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生産!$CH$41:$CO$41</c:f>
            </c:numRef>
          </c:val>
          <c:smooth val="0"/>
          <c:extLst>
            <c:ext xmlns:c16="http://schemas.microsoft.com/office/drawing/2014/chart" uri="{C3380CC4-5D6E-409C-BE32-E72D297353CC}">
              <c16:uniqueId val="{00000026-BD47-4F82-8C73-C2A33F833D92}"/>
            </c:ext>
          </c:extLst>
        </c:ser>
        <c:ser>
          <c:idx val="35"/>
          <c:order val="39"/>
          <c:tx>
            <c:strRef>
              <c:f>生産!$C$42</c:f>
              <c:strCache>
                <c:ptCount val="1"/>
                <c:pt idx="0">
                  <c:v>汎用機械器具部品</c:v>
                </c:pt>
              </c:strCache>
            </c:strRef>
          </c:tx>
          <c:spPr>
            <a:ln w="28575" cap="rnd">
              <a:solidFill>
                <a:schemeClr val="accent6">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生産!$CH$42:$CO$42</c:f>
            </c:numRef>
          </c:val>
          <c:smooth val="0"/>
          <c:extLst>
            <c:ext xmlns:c16="http://schemas.microsoft.com/office/drawing/2014/chart" uri="{C3380CC4-5D6E-409C-BE32-E72D297353CC}">
              <c16:uniqueId val="{00000027-BD47-4F82-8C73-C2A33F833D92}"/>
            </c:ext>
          </c:extLst>
        </c:ser>
        <c:ser>
          <c:idx val="36"/>
          <c:order val="40"/>
          <c:tx>
            <c:strRef>
              <c:f>生産!$C$43</c:f>
              <c:strCache>
                <c:ptCount val="1"/>
                <c:pt idx="0">
                  <c:v>業務用機械工業</c:v>
                </c:pt>
              </c:strCache>
            </c:strRef>
          </c:tx>
          <c:spPr>
            <a:ln w="28575" cap="rnd">
              <a:solidFill>
                <a:schemeClr val="accent1">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生産!$CH$43:$CO$43</c:f>
            </c:numRef>
          </c:val>
          <c:smooth val="0"/>
          <c:extLst>
            <c:ext xmlns:c16="http://schemas.microsoft.com/office/drawing/2014/chart" uri="{C3380CC4-5D6E-409C-BE32-E72D297353CC}">
              <c16:uniqueId val="{00000028-BD47-4F82-8C73-C2A33F833D92}"/>
            </c:ext>
          </c:extLst>
        </c:ser>
        <c:ser>
          <c:idx val="37"/>
          <c:order val="41"/>
          <c:tx>
            <c:strRef>
              <c:f>生産!$C$44</c:f>
              <c:strCache>
                <c:ptCount val="1"/>
                <c:pt idx="0">
                  <c:v>事務用機器</c:v>
                </c:pt>
              </c:strCache>
            </c:strRef>
          </c:tx>
          <c:spPr>
            <a:ln w="28575" cap="rnd">
              <a:solidFill>
                <a:schemeClr val="accent2">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生産!$CH$44:$CO$44</c:f>
            </c:numRef>
          </c:val>
          <c:smooth val="0"/>
          <c:extLst>
            <c:ext xmlns:c16="http://schemas.microsoft.com/office/drawing/2014/chart" uri="{C3380CC4-5D6E-409C-BE32-E72D297353CC}">
              <c16:uniqueId val="{00000029-BD47-4F82-8C73-C2A33F833D92}"/>
            </c:ext>
          </c:extLst>
        </c:ser>
        <c:ser>
          <c:idx val="38"/>
          <c:order val="42"/>
          <c:tx>
            <c:strRef>
              <c:f>生産!$C$45</c:f>
              <c:strCache>
                <c:ptCount val="1"/>
                <c:pt idx="0">
                  <c:v>サービス用機器</c:v>
                </c:pt>
              </c:strCache>
            </c:strRef>
          </c:tx>
          <c:spPr>
            <a:ln w="28575" cap="rnd">
              <a:solidFill>
                <a:schemeClr val="accent3">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生産!$CH$45:$CO$45</c:f>
            </c:numRef>
          </c:val>
          <c:smooth val="0"/>
          <c:extLst>
            <c:ext xmlns:c16="http://schemas.microsoft.com/office/drawing/2014/chart" uri="{C3380CC4-5D6E-409C-BE32-E72D297353CC}">
              <c16:uniqueId val="{0000002A-BD47-4F82-8C73-C2A33F833D92}"/>
            </c:ext>
          </c:extLst>
        </c:ser>
        <c:ser>
          <c:idx val="39"/>
          <c:order val="43"/>
          <c:tx>
            <c:strRef>
              <c:f>生産!$C$46</c:f>
              <c:strCache>
                <c:ptCount val="1"/>
                <c:pt idx="0">
                  <c:v>計測機器</c:v>
                </c:pt>
              </c:strCache>
            </c:strRef>
          </c:tx>
          <c:spPr>
            <a:ln w="28575" cap="rnd">
              <a:solidFill>
                <a:schemeClr val="accent4">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生産!$CH$46:$CO$46</c:f>
            </c:numRef>
          </c:val>
          <c:smooth val="0"/>
          <c:extLst>
            <c:ext xmlns:c16="http://schemas.microsoft.com/office/drawing/2014/chart" uri="{C3380CC4-5D6E-409C-BE32-E72D297353CC}">
              <c16:uniqueId val="{0000002B-BD47-4F82-8C73-C2A33F833D92}"/>
            </c:ext>
          </c:extLst>
        </c:ser>
        <c:ser>
          <c:idx val="40"/>
          <c:order val="44"/>
          <c:tx>
            <c:strRef>
              <c:f>生産!$C$47</c:f>
              <c:strCache>
                <c:ptCount val="1"/>
                <c:pt idx="0">
                  <c:v>分析機器・試験機</c:v>
                </c:pt>
              </c:strCache>
            </c:strRef>
          </c:tx>
          <c:spPr>
            <a:ln w="28575" cap="rnd">
              <a:solidFill>
                <a:schemeClr val="accent5">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生産!$CH$47:$CO$47</c:f>
            </c:numRef>
          </c:val>
          <c:smooth val="0"/>
          <c:extLst>
            <c:ext xmlns:c16="http://schemas.microsoft.com/office/drawing/2014/chart" uri="{C3380CC4-5D6E-409C-BE32-E72D297353CC}">
              <c16:uniqueId val="{0000002C-BD47-4F82-8C73-C2A33F833D92}"/>
            </c:ext>
          </c:extLst>
        </c:ser>
        <c:ser>
          <c:idx val="41"/>
          <c:order val="45"/>
          <c:tx>
            <c:strRef>
              <c:f>生産!$C$48</c:f>
              <c:strCache>
                <c:ptCount val="1"/>
                <c:pt idx="0">
                  <c:v>光学機器・レンズ</c:v>
                </c:pt>
              </c:strCache>
            </c:strRef>
          </c:tx>
          <c:spPr>
            <a:ln w="28575" cap="rnd">
              <a:solidFill>
                <a:schemeClr val="accent6">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生産!$CH$48:$CO$48</c:f>
            </c:numRef>
          </c:val>
          <c:smooth val="0"/>
          <c:extLst>
            <c:ext xmlns:c16="http://schemas.microsoft.com/office/drawing/2014/chart" uri="{C3380CC4-5D6E-409C-BE32-E72D297353CC}">
              <c16:uniqueId val="{0000002D-BD47-4F82-8C73-C2A33F833D92}"/>
            </c:ext>
          </c:extLst>
        </c:ser>
        <c:ser>
          <c:idx val="42"/>
          <c:order val="46"/>
          <c:tx>
            <c:strRef>
              <c:f>生産!$C$49</c:f>
              <c:strCache>
                <c:ptCount val="1"/>
                <c:pt idx="0">
                  <c:v>電子部品・デバイス工業</c:v>
                </c:pt>
              </c:strCache>
            </c:strRef>
          </c:tx>
          <c:spPr>
            <a:ln w="28575" cap="rnd">
              <a:solidFill>
                <a:schemeClr val="accent1">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生産!$CH$49:$CO$49</c:f>
            </c:numRef>
          </c:val>
          <c:smooth val="0"/>
          <c:extLst>
            <c:ext xmlns:c16="http://schemas.microsoft.com/office/drawing/2014/chart" uri="{C3380CC4-5D6E-409C-BE32-E72D297353CC}">
              <c16:uniqueId val="{0000002E-BD47-4F82-8C73-C2A33F833D92}"/>
            </c:ext>
          </c:extLst>
        </c:ser>
        <c:ser>
          <c:idx val="43"/>
          <c:order val="47"/>
          <c:tx>
            <c:strRef>
              <c:f>生産!$C$50</c:f>
              <c:strCache>
                <c:ptCount val="1"/>
                <c:pt idx="0">
                  <c:v>集積回路</c:v>
                </c:pt>
              </c:strCache>
            </c:strRef>
          </c:tx>
          <c:spPr>
            <a:ln w="28575" cap="rnd">
              <a:solidFill>
                <a:schemeClr val="accent2">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生産!$CH$50:$CO$50</c:f>
            </c:numRef>
          </c:val>
          <c:smooth val="0"/>
          <c:extLst>
            <c:ext xmlns:c16="http://schemas.microsoft.com/office/drawing/2014/chart" uri="{C3380CC4-5D6E-409C-BE32-E72D297353CC}">
              <c16:uniqueId val="{0000002F-BD47-4F82-8C73-C2A33F833D92}"/>
            </c:ext>
          </c:extLst>
        </c:ser>
        <c:ser>
          <c:idx val="44"/>
          <c:order val="48"/>
          <c:tx>
            <c:strRef>
              <c:f>生産!$C$51</c:f>
              <c:strCache>
                <c:ptCount val="1"/>
                <c:pt idx="0">
                  <c:v>電子デバイス</c:v>
                </c:pt>
              </c:strCache>
            </c:strRef>
          </c:tx>
          <c:spPr>
            <a:ln w="28575" cap="rnd">
              <a:solidFill>
                <a:schemeClr val="accent3">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生産!$CH$51:$CO$51</c:f>
            </c:numRef>
          </c:val>
          <c:smooth val="0"/>
          <c:extLst>
            <c:ext xmlns:c16="http://schemas.microsoft.com/office/drawing/2014/chart" uri="{C3380CC4-5D6E-409C-BE32-E72D297353CC}">
              <c16:uniqueId val="{00000030-BD47-4F82-8C73-C2A33F833D92}"/>
            </c:ext>
          </c:extLst>
        </c:ser>
        <c:ser>
          <c:idx val="45"/>
          <c:order val="49"/>
          <c:tx>
            <c:strRef>
              <c:f>生産!$C$52</c:f>
              <c:strCache>
                <c:ptCount val="1"/>
                <c:pt idx="0">
                  <c:v>電子部品</c:v>
                </c:pt>
              </c:strCache>
            </c:strRef>
          </c:tx>
          <c:spPr>
            <a:ln w="28575" cap="rnd">
              <a:solidFill>
                <a:schemeClr val="accent4">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生産!$CH$52:$CO$52</c:f>
            </c:numRef>
          </c:val>
          <c:smooth val="0"/>
          <c:extLst>
            <c:ext xmlns:c16="http://schemas.microsoft.com/office/drawing/2014/chart" uri="{C3380CC4-5D6E-409C-BE32-E72D297353CC}">
              <c16:uniqueId val="{00000031-BD47-4F82-8C73-C2A33F833D92}"/>
            </c:ext>
          </c:extLst>
        </c:ser>
        <c:ser>
          <c:idx val="46"/>
          <c:order val="50"/>
          <c:tx>
            <c:strRef>
              <c:f>生産!$C$53</c:f>
              <c:strCache>
                <c:ptCount val="1"/>
                <c:pt idx="0">
                  <c:v>電子回路</c:v>
                </c:pt>
              </c:strCache>
            </c:strRef>
          </c:tx>
          <c:spPr>
            <a:ln w="28575" cap="rnd">
              <a:solidFill>
                <a:schemeClr val="accent5">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生産!$CH$53:$CO$53</c:f>
            </c:numRef>
          </c:val>
          <c:smooth val="0"/>
          <c:extLst>
            <c:ext xmlns:c16="http://schemas.microsoft.com/office/drawing/2014/chart" uri="{C3380CC4-5D6E-409C-BE32-E72D297353CC}">
              <c16:uniqueId val="{00000032-BD47-4F82-8C73-C2A33F833D92}"/>
            </c:ext>
          </c:extLst>
        </c:ser>
        <c:ser>
          <c:idx val="47"/>
          <c:order val="51"/>
          <c:tx>
            <c:strRef>
              <c:f>生産!$C$54</c:f>
              <c:strCache>
                <c:ptCount val="1"/>
                <c:pt idx="0">
                  <c:v>その他の電子部品</c:v>
                </c:pt>
              </c:strCache>
            </c:strRef>
          </c:tx>
          <c:spPr>
            <a:ln w="28575" cap="rnd">
              <a:solidFill>
                <a:schemeClr val="accent6">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生産!$CH$54:$CO$54</c:f>
            </c:numRef>
          </c:val>
          <c:smooth val="0"/>
          <c:extLst>
            <c:ext xmlns:c16="http://schemas.microsoft.com/office/drawing/2014/chart" uri="{C3380CC4-5D6E-409C-BE32-E72D297353CC}">
              <c16:uniqueId val="{00000033-BD47-4F82-8C73-C2A33F833D92}"/>
            </c:ext>
          </c:extLst>
        </c:ser>
        <c:ser>
          <c:idx val="48"/>
          <c:order val="52"/>
          <c:tx>
            <c:strRef>
              <c:f>生産!$C$55</c:f>
              <c:strCache>
                <c:ptCount val="1"/>
                <c:pt idx="0">
                  <c:v>その他の産業用電気機械</c:v>
                </c:pt>
              </c:strCache>
            </c:strRef>
          </c:tx>
          <c:spPr>
            <a:ln w="28575" cap="rnd">
              <a:solidFill>
                <a:schemeClr val="accent1">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生産!$CH$55:$CO$55</c:f>
            </c:numRef>
          </c:val>
          <c:smooth val="0"/>
          <c:extLst>
            <c:ext xmlns:c16="http://schemas.microsoft.com/office/drawing/2014/chart" uri="{C3380CC4-5D6E-409C-BE32-E72D297353CC}">
              <c16:uniqueId val="{00000034-BD47-4F82-8C73-C2A33F833D92}"/>
            </c:ext>
          </c:extLst>
        </c:ser>
        <c:ser>
          <c:idx val="49"/>
          <c:order val="53"/>
          <c:tx>
            <c:strRef>
              <c:f>生産!$C$56</c:f>
              <c:strCache>
                <c:ptCount val="1"/>
                <c:pt idx="0">
                  <c:v>その他の電気機械</c:v>
                </c:pt>
              </c:strCache>
            </c:strRef>
          </c:tx>
          <c:spPr>
            <a:ln w="28575" cap="rnd">
              <a:solidFill>
                <a:schemeClr val="accent2">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生産!$CH$56:$CO$56</c:f>
            </c:numRef>
          </c:val>
          <c:smooth val="0"/>
          <c:extLst>
            <c:ext xmlns:c16="http://schemas.microsoft.com/office/drawing/2014/chart" uri="{C3380CC4-5D6E-409C-BE32-E72D297353CC}">
              <c16:uniqueId val="{00000035-BD47-4F82-8C73-C2A33F833D92}"/>
            </c:ext>
          </c:extLst>
        </c:ser>
        <c:ser>
          <c:idx val="50"/>
          <c:order val="54"/>
          <c:tx>
            <c:strRef>
              <c:f>生産!$C$57</c:f>
              <c:strCache>
                <c:ptCount val="1"/>
                <c:pt idx="0">
                  <c:v>回転電気機械</c:v>
                </c:pt>
              </c:strCache>
            </c:strRef>
          </c:tx>
          <c:spPr>
            <a:ln w="28575" cap="rnd">
              <a:solidFill>
                <a:schemeClr val="accent3">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生産!$CH$57:$CO$57</c:f>
            </c:numRef>
          </c:val>
          <c:smooth val="0"/>
          <c:extLst>
            <c:ext xmlns:c16="http://schemas.microsoft.com/office/drawing/2014/chart" uri="{C3380CC4-5D6E-409C-BE32-E72D297353CC}">
              <c16:uniqueId val="{00000036-BD47-4F82-8C73-C2A33F833D92}"/>
            </c:ext>
          </c:extLst>
        </c:ser>
        <c:ser>
          <c:idx val="51"/>
          <c:order val="55"/>
          <c:tx>
            <c:strRef>
              <c:f>生産!$C$58</c:f>
              <c:strCache>
                <c:ptCount val="1"/>
                <c:pt idx="0">
                  <c:v>開閉制御装置・機器</c:v>
                </c:pt>
              </c:strCache>
            </c:strRef>
          </c:tx>
          <c:spPr>
            <a:ln w="28575" cap="rnd">
              <a:solidFill>
                <a:schemeClr val="accent4">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生産!$CH$58:$CO$58</c:f>
            </c:numRef>
          </c:val>
          <c:smooth val="0"/>
          <c:extLst>
            <c:ext xmlns:c16="http://schemas.microsoft.com/office/drawing/2014/chart" uri="{C3380CC4-5D6E-409C-BE32-E72D297353CC}">
              <c16:uniqueId val="{00000037-BD47-4F82-8C73-C2A33F833D92}"/>
            </c:ext>
          </c:extLst>
        </c:ser>
        <c:ser>
          <c:idx val="52"/>
          <c:order val="56"/>
          <c:tx>
            <c:strRef>
              <c:f>生産!$C$59</c:f>
              <c:strCache>
                <c:ptCount val="1"/>
                <c:pt idx="0">
                  <c:v>電気・情報通信機械工業</c:v>
                </c:pt>
              </c:strCache>
            </c:strRef>
          </c:tx>
          <c:spPr>
            <a:ln w="28575" cap="rnd">
              <a:solidFill>
                <a:schemeClr val="accent5">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生産!$CH$59:$CO$59</c:f>
            </c:numRef>
          </c:val>
          <c:smooth val="0"/>
          <c:extLst>
            <c:ext xmlns:c16="http://schemas.microsoft.com/office/drawing/2014/chart" uri="{C3380CC4-5D6E-409C-BE32-E72D297353CC}">
              <c16:uniqueId val="{00000038-BD47-4F82-8C73-C2A33F833D92}"/>
            </c:ext>
          </c:extLst>
        </c:ser>
        <c:ser>
          <c:idx val="53"/>
          <c:order val="57"/>
          <c:tx>
            <c:strRef>
              <c:f>生産!$C$60</c:f>
              <c:strCache>
                <c:ptCount val="1"/>
                <c:pt idx="0">
                  <c:v>家事用機器</c:v>
                </c:pt>
              </c:strCache>
            </c:strRef>
          </c:tx>
          <c:spPr>
            <a:ln w="28575" cap="rnd">
              <a:solidFill>
                <a:schemeClr val="accent6">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生産!$CH$60:$CO$60</c:f>
            </c:numRef>
          </c:val>
          <c:smooth val="0"/>
          <c:extLst>
            <c:ext xmlns:c16="http://schemas.microsoft.com/office/drawing/2014/chart" uri="{C3380CC4-5D6E-409C-BE32-E72D297353CC}">
              <c16:uniqueId val="{00000039-BD47-4F82-8C73-C2A33F833D92}"/>
            </c:ext>
          </c:extLst>
        </c:ser>
        <c:ser>
          <c:idx val="54"/>
          <c:order val="58"/>
          <c:tx>
            <c:strRef>
              <c:f>生産!$C$61</c:f>
              <c:strCache>
                <c:ptCount val="1"/>
                <c:pt idx="0">
                  <c:v>空調・住宅関連機器</c:v>
                </c:pt>
              </c:strCache>
            </c:strRef>
          </c:tx>
          <c:spPr>
            <a:ln w="28575" cap="rnd">
              <a:solidFill>
                <a:schemeClr val="accent1"/>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生産!$CH$61:$CO$61</c:f>
            </c:numRef>
          </c:val>
          <c:smooth val="0"/>
          <c:extLst>
            <c:ext xmlns:c16="http://schemas.microsoft.com/office/drawing/2014/chart" uri="{C3380CC4-5D6E-409C-BE32-E72D297353CC}">
              <c16:uniqueId val="{0000003A-BD47-4F82-8C73-C2A33F833D92}"/>
            </c:ext>
          </c:extLst>
        </c:ser>
        <c:ser>
          <c:idx val="55"/>
          <c:order val="59"/>
          <c:tx>
            <c:strRef>
              <c:f>生産!$C$62</c:f>
              <c:strCache>
                <c:ptCount val="1"/>
                <c:pt idx="0">
                  <c:v>配線・電球・照明器具</c:v>
                </c:pt>
              </c:strCache>
            </c:strRef>
          </c:tx>
          <c:spPr>
            <a:ln w="28575" cap="rnd">
              <a:solidFill>
                <a:schemeClr val="accent2"/>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生産!$CH$62:$CO$62</c:f>
            </c:numRef>
          </c:val>
          <c:smooth val="0"/>
          <c:extLst>
            <c:ext xmlns:c16="http://schemas.microsoft.com/office/drawing/2014/chart" uri="{C3380CC4-5D6E-409C-BE32-E72D297353CC}">
              <c16:uniqueId val="{0000003B-BD47-4F82-8C73-C2A33F833D92}"/>
            </c:ext>
          </c:extLst>
        </c:ser>
        <c:ser>
          <c:idx val="56"/>
          <c:order val="60"/>
          <c:tx>
            <c:strRef>
              <c:f>生産!$C$63</c:f>
              <c:strCache>
                <c:ptCount val="1"/>
                <c:pt idx="0">
                  <c:v>電池</c:v>
                </c:pt>
              </c:strCache>
            </c:strRef>
          </c:tx>
          <c:spPr>
            <a:ln w="28575" cap="rnd">
              <a:solidFill>
                <a:schemeClr val="accent3"/>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生産!$CH$63:$CO$63</c:f>
            </c:numRef>
          </c:val>
          <c:smooth val="0"/>
          <c:extLst>
            <c:ext xmlns:c16="http://schemas.microsoft.com/office/drawing/2014/chart" uri="{C3380CC4-5D6E-409C-BE32-E72D297353CC}">
              <c16:uniqueId val="{0000003C-BD47-4F82-8C73-C2A33F833D92}"/>
            </c:ext>
          </c:extLst>
        </c:ser>
        <c:ser>
          <c:idx val="57"/>
          <c:order val="61"/>
          <c:tx>
            <c:strRef>
              <c:f>生産!$C$64</c:f>
              <c:strCache>
                <c:ptCount val="1"/>
                <c:pt idx="0">
                  <c:v>電子応用装置</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生産!$CH$64:$CO$64</c:f>
            </c:numRef>
          </c:val>
          <c:smooth val="0"/>
          <c:extLst>
            <c:ext xmlns:c16="http://schemas.microsoft.com/office/drawing/2014/chart" uri="{C3380CC4-5D6E-409C-BE32-E72D297353CC}">
              <c16:uniqueId val="{0000003D-BD47-4F82-8C73-C2A33F833D92}"/>
            </c:ext>
          </c:extLst>
        </c:ser>
        <c:ser>
          <c:idx val="58"/>
          <c:order val="62"/>
          <c:tx>
            <c:strRef>
              <c:f>生産!$C$65</c:f>
              <c:strCache>
                <c:ptCount val="1"/>
                <c:pt idx="0">
                  <c:v>電気機械工業</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生産!$CH$65:$CO$65</c:f>
            </c:numRef>
          </c:val>
          <c:smooth val="0"/>
          <c:extLst>
            <c:ext xmlns:c16="http://schemas.microsoft.com/office/drawing/2014/chart" uri="{C3380CC4-5D6E-409C-BE32-E72D297353CC}">
              <c16:uniqueId val="{0000003E-BD47-4F82-8C73-C2A33F833D92}"/>
            </c:ext>
          </c:extLst>
        </c:ser>
        <c:ser>
          <c:idx val="59"/>
          <c:order val="63"/>
          <c:tx>
            <c:strRef>
              <c:f>生産!$C$66</c:f>
              <c:strCache>
                <c:ptCount val="1"/>
                <c:pt idx="0">
                  <c:v>電気計測器</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生産!$CH$66:$CO$66</c:f>
            </c:numRef>
          </c:val>
          <c:smooth val="0"/>
          <c:extLst>
            <c:ext xmlns:c16="http://schemas.microsoft.com/office/drawing/2014/chart" uri="{C3380CC4-5D6E-409C-BE32-E72D297353CC}">
              <c16:uniqueId val="{0000003F-BD47-4F82-8C73-C2A33F833D92}"/>
            </c:ext>
          </c:extLst>
        </c:ser>
        <c:ser>
          <c:idx val="60"/>
          <c:order val="64"/>
          <c:tx>
            <c:strRef>
              <c:f>生産!$C$67</c:f>
              <c:strCache>
                <c:ptCount val="1"/>
                <c:pt idx="0">
                  <c:v>情報通信機械工業</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生産!$CH$67:$CO$67</c:f>
            </c:numRef>
          </c:val>
          <c:smooth val="0"/>
          <c:extLst>
            <c:ext xmlns:c16="http://schemas.microsoft.com/office/drawing/2014/chart" uri="{C3380CC4-5D6E-409C-BE32-E72D297353CC}">
              <c16:uniqueId val="{00000040-BD47-4F82-8C73-C2A33F833D92}"/>
            </c:ext>
          </c:extLst>
        </c:ser>
        <c:ser>
          <c:idx val="61"/>
          <c:order val="65"/>
          <c:tx>
            <c:strRef>
              <c:f>生産!$C$68</c:f>
              <c:strCache>
                <c:ptCount val="1"/>
                <c:pt idx="0">
                  <c:v>有線通信機器</c:v>
                </c:pt>
              </c:strCache>
            </c:strRef>
          </c:tx>
          <c:spPr>
            <a:ln w="28575" cap="rnd">
              <a:solidFill>
                <a:schemeClr val="accent2">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生産!$CH$68:$CO$68</c:f>
            </c:numRef>
          </c:val>
          <c:smooth val="0"/>
          <c:extLst>
            <c:ext xmlns:c16="http://schemas.microsoft.com/office/drawing/2014/chart" uri="{C3380CC4-5D6E-409C-BE32-E72D297353CC}">
              <c16:uniqueId val="{00000041-BD47-4F82-8C73-C2A33F833D92}"/>
            </c:ext>
          </c:extLst>
        </c:ser>
        <c:ser>
          <c:idx val="62"/>
          <c:order val="66"/>
          <c:tx>
            <c:strRef>
              <c:f>生産!$C$69</c:f>
              <c:strCache>
                <c:ptCount val="1"/>
                <c:pt idx="0">
                  <c:v>無線通信機器</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生産!$CH$69:$CO$69</c:f>
            </c:numRef>
          </c:val>
          <c:smooth val="0"/>
          <c:extLst>
            <c:ext xmlns:c16="http://schemas.microsoft.com/office/drawing/2014/chart" uri="{C3380CC4-5D6E-409C-BE32-E72D297353CC}">
              <c16:uniqueId val="{00000042-BD47-4F82-8C73-C2A33F833D92}"/>
            </c:ext>
          </c:extLst>
        </c:ser>
        <c:ser>
          <c:idx val="63"/>
          <c:order val="67"/>
          <c:tx>
            <c:strRef>
              <c:f>生産!$C$70</c:f>
              <c:strCache>
                <c:ptCount val="1"/>
                <c:pt idx="0">
                  <c:v>民生用電子機械</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生産!$CH$70:$CO$70</c:f>
            </c:numRef>
          </c:val>
          <c:smooth val="0"/>
          <c:extLst>
            <c:ext xmlns:c16="http://schemas.microsoft.com/office/drawing/2014/chart" uri="{C3380CC4-5D6E-409C-BE32-E72D297353CC}">
              <c16:uniqueId val="{00000043-BD47-4F82-8C73-C2A33F833D92}"/>
            </c:ext>
          </c:extLst>
        </c:ser>
        <c:ser>
          <c:idx val="64"/>
          <c:order val="68"/>
          <c:tx>
            <c:strRef>
              <c:f>生産!$C$71</c:f>
              <c:strCache>
                <c:ptCount val="1"/>
                <c:pt idx="0">
                  <c:v>電子計算機</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生産!$CH$71:$CO$71</c:f>
            </c:numRef>
          </c:val>
          <c:smooth val="0"/>
          <c:extLst>
            <c:ext xmlns:c16="http://schemas.microsoft.com/office/drawing/2014/chart" uri="{C3380CC4-5D6E-409C-BE32-E72D297353CC}">
              <c16:uniqueId val="{00000044-BD47-4F82-8C73-C2A33F833D92}"/>
            </c:ext>
          </c:extLst>
        </c:ser>
        <c:ser>
          <c:idx val="65"/>
          <c:order val="69"/>
          <c:tx>
            <c:strRef>
              <c:f>生産!$C$72</c:f>
              <c:strCache>
                <c:ptCount val="1"/>
                <c:pt idx="0">
                  <c:v>情報端末装置</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生産!$CH$72:$CO$72</c:f>
            </c:numRef>
          </c:val>
          <c:smooth val="0"/>
          <c:extLst>
            <c:ext xmlns:c16="http://schemas.microsoft.com/office/drawing/2014/chart" uri="{C3380CC4-5D6E-409C-BE32-E72D297353CC}">
              <c16:uniqueId val="{00000045-BD47-4F82-8C73-C2A33F833D92}"/>
            </c:ext>
          </c:extLst>
        </c:ser>
        <c:ser>
          <c:idx val="67"/>
          <c:order val="70"/>
          <c:tx>
            <c:strRef>
              <c:f>生産!$C$74</c:f>
              <c:strCache>
                <c:ptCount val="1"/>
                <c:pt idx="0">
                  <c:v>自動車工業</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生産!$CH$74:$CO$74</c:f>
            </c:numRef>
          </c:val>
          <c:smooth val="0"/>
          <c:extLst>
            <c:ext xmlns:c16="http://schemas.microsoft.com/office/drawing/2014/chart" uri="{C3380CC4-5D6E-409C-BE32-E72D297353CC}">
              <c16:uniqueId val="{00000046-BD47-4F82-8C73-C2A33F833D92}"/>
            </c:ext>
          </c:extLst>
        </c:ser>
        <c:ser>
          <c:idx val="68"/>
          <c:order val="71"/>
          <c:tx>
            <c:strRef>
              <c:f>生産!$C$75</c:f>
              <c:strCache>
                <c:ptCount val="1"/>
                <c:pt idx="0">
                  <c:v>乗用車</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生産!$CH$75:$CO$75</c:f>
            </c:numRef>
          </c:val>
          <c:smooth val="0"/>
          <c:extLst>
            <c:ext xmlns:c16="http://schemas.microsoft.com/office/drawing/2014/chart" uri="{C3380CC4-5D6E-409C-BE32-E72D297353CC}">
              <c16:uniqueId val="{00000047-BD47-4F82-8C73-C2A33F833D92}"/>
            </c:ext>
          </c:extLst>
        </c:ser>
        <c:ser>
          <c:idx val="69"/>
          <c:order val="72"/>
          <c:tx>
            <c:strRef>
              <c:f>生産!$C$76</c:f>
              <c:strCache>
                <c:ptCount val="1"/>
                <c:pt idx="0">
                  <c:v>バス</c:v>
                </c:pt>
              </c:strCache>
            </c:strRef>
          </c:tx>
          <c:spPr>
            <a:ln w="28575" cap="rnd">
              <a:solidFill>
                <a:schemeClr val="accent4">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生産!$CH$76:$CO$76</c:f>
            </c:numRef>
          </c:val>
          <c:smooth val="0"/>
          <c:extLst>
            <c:ext xmlns:c16="http://schemas.microsoft.com/office/drawing/2014/chart" uri="{C3380CC4-5D6E-409C-BE32-E72D297353CC}">
              <c16:uniqueId val="{00000048-BD47-4F82-8C73-C2A33F833D92}"/>
            </c:ext>
          </c:extLst>
        </c:ser>
        <c:ser>
          <c:idx val="70"/>
          <c:order val="73"/>
          <c:tx>
            <c:strRef>
              <c:f>生産!$C$77</c:f>
              <c:strCache>
                <c:ptCount val="1"/>
                <c:pt idx="0">
                  <c:v>トラック</c:v>
                </c:pt>
              </c:strCache>
            </c:strRef>
          </c:tx>
          <c:spPr>
            <a:ln w="28575" cap="rnd">
              <a:solidFill>
                <a:schemeClr val="accent5">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生産!$CH$77:$CO$77</c:f>
            </c:numRef>
          </c:val>
          <c:smooth val="0"/>
          <c:extLst>
            <c:ext xmlns:c16="http://schemas.microsoft.com/office/drawing/2014/chart" uri="{C3380CC4-5D6E-409C-BE32-E72D297353CC}">
              <c16:uniqueId val="{00000049-BD47-4F82-8C73-C2A33F833D92}"/>
            </c:ext>
          </c:extLst>
        </c:ser>
        <c:ser>
          <c:idx val="71"/>
          <c:order val="74"/>
          <c:tx>
            <c:strRef>
              <c:f>生産!$C$78</c:f>
              <c:strCache>
                <c:ptCount val="1"/>
                <c:pt idx="0">
                  <c:v>車体・自動車部品</c:v>
                </c:pt>
              </c:strCache>
            </c:strRef>
          </c:tx>
          <c:spPr>
            <a:ln w="28575" cap="rnd">
              <a:solidFill>
                <a:schemeClr val="accent6">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生産!$CH$78:$CO$78</c:f>
            </c:numRef>
          </c:val>
          <c:smooth val="0"/>
          <c:extLst>
            <c:ext xmlns:c16="http://schemas.microsoft.com/office/drawing/2014/chart" uri="{C3380CC4-5D6E-409C-BE32-E72D297353CC}">
              <c16:uniqueId val="{0000004A-BD47-4F82-8C73-C2A33F833D92}"/>
            </c:ext>
          </c:extLst>
        </c:ser>
        <c:ser>
          <c:idx val="72"/>
          <c:order val="75"/>
          <c:tx>
            <c:strRef>
              <c:f>生産!$C$79</c:f>
              <c:strCache>
                <c:ptCount val="1"/>
                <c:pt idx="0">
                  <c:v>二輪自動車</c:v>
                </c:pt>
              </c:strCache>
            </c:strRef>
          </c:tx>
          <c:spPr>
            <a:ln w="28575" cap="rnd">
              <a:solidFill>
                <a:schemeClr val="accent1">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生産!$CH$79:$CO$79</c:f>
            </c:numRef>
          </c:val>
          <c:smooth val="0"/>
          <c:extLst>
            <c:ext xmlns:c16="http://schemas.microsoft.com/office/drawing/2014/chart" uri="{C3380CC4-5D6E-409C-BE32-E72D297353CC}">
              <c16:uniqueId val="{0000004B-BD47-4F82-8C73-C2A33F833D92}"/>
            </c:ext>
          </c:extLst>
        </c:ser>
        <c:ser>
          <c:idx val="73"/>
          <c:order val="76"/>
          <c:tx>
            <c:strRef>
              <c:f>生産!$C$80</c:f>
              <c:strCache>
                <c:ptCount val="1"/>
                <c:pt idx="0">
                  <c:v>輸送機械工業（除．自動車工業）</c:v>
                </c:pt>
              </c:strCache>
            </c:strRef>
          </c:tx>
          <c:spPr>
            <a:ln w="28575" cap="rnd">
              <a:solidFill>
                <a:schemeClr val="accent2">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生産!$CH$80:$CO$80</c:f>
            </c:numRef>
          </c:val>
          <c:smooth val="0"/>
          <c:extLst>
            <c:ext xmlns:c16="http://schemas.microsoft.com/office/drawing/2014/chart" uri="{C3380CC4-5D6E-409C-BE32-E72D297353CC}">
              <c16:uniqueId val="{0000004C-BD47-4F82-8C73-C2A33F833D92}"/>
            </c:ext>
          </c:extLst>
        </c:ser>
        <c:ser>
          <c:idx val="74"/>
          <c:order val="77"/>
          <c:tx>
            <c:strRef>
              <c:f>生産!$C$81</c:f>
              <c:strCache>
                <c:ptCount val="1"/>
                <c:pt idx="0">
                  <c:v>産業車両</c:v>
                </c:pt>
              </c:strCache>
            </c:strRef>
          </c:tx>
          <c:spPr>
            <a:ln w="28575" cap="rnd">
              <a:solidFill>
                <a:schemeClr val="accent3">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生産!$CH$81:$CO$81</c:f>
            </c:numRef>
          </c:val>
          <c:smooth val="0"/>
          <c:extLst>
            <c:ext xmlns:c16="http://schemas.microsoft.com/office/drawing/2014/chart" uri="{C3380CC4-5D6E-409C-BE32-E72D297353CC}">
              <c16:uniqueId val="{0000004D-BD47-4F82-8C73-C2A33F833D92}"/>
            </c:ext>
          </c:extLst>
        </c:ser>
        <c:ser>
          <c:idx val="75"/>
          <c:order val="78"/>
          <c:tx>
            <c:strRef>
              <c:f>生産!$C$82</c:f>
              <c:strCache>
                <c:ptCount val="1"/>
                <c:pt idx="0">
                  <c:v>航空機部品</c:v>
                </c:pt>
              </c:strCache>
            </c:strRef>
          </c:tx>
          <c:spPr>
            <a:ln w="28575" cap="rnd">
              <a:solidFill>
                <a:schemeClr val="accent4">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生産!$CH$82:$CO$82</c:f>
            </c:numRef>
          </c:val>
          <c:smooth val="0"/>
          <c:extLst>
            <c:ext xmlns:c16="http://schemas.microsoft.com/office/drawing/2014/chart" uri="{C3380CC4-5D6E-409C-BE32-E72D297353CC}">
              <c16:uniqueId val="{0000004E-BD47-4F82-8C73-C2A33F833D92}"/>
            </c:ext>
          </c:extLst>
        </c:ser>
        <c:ser>
          <c:idx val="76"/>
          <c:order val="79"/>
          <c:tx>
            <c:strRef>
              <c:f>生産!$C$83</c:f>
              <c:strCache>
                <c:ptCount val="1"/>
                <c:pt idx="0">
                  <c:v>船舶・同機関</c:v>
                </c:pt>
              </c:strCache>
            </c:strRef>
          </c:tx>
          <c:spPr>
            <a:ln w="28575" cap="rnd">
              <a:solidFill>
                <a:schemeClr val="accent5">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生産!$CH$83:$CO$83</c:f>
            </c:numRef>
          </c:val>
          <c:smooth val="0"/>
          <c:extLst>
            <c:ext xmlns:c16="http://schemas.microsoft.com/office/drawing/2014/chart" uri="{C3380CC4-5D6E-409C-BE32-E72D297353CC}">
              <c16:uniqueId val="{0000004F-BD47-4F82-8C73-C2A33F833D92}"/>
            </c:ext>
          </c:extLst>
        </c:ser>
        <c:ser>
          <c:idx val="77"/>
          <c:order val="80"/>
          <c:tx>
            <c:strRef>
              <c:f>生産!$C$84</c:f>
              <c:strCache>
                <c:ptCount val="1"/>
                <c:pt idx="0">
                  <c:v>窯業・土石製品工業</c:v>
                </c:pt>
              </c:strCache>
            </c:strRef>
          </c:tx>
          <c:spPr>
            <a:ln w="28575" cap="rnd">
              <a:solidFill>
                <a:schemeClr val="accent6">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生産!$CH$84:$CO$84</c:f>
            </c:numRef>
          </c:val>
          <c:smooth val="0"/>
          <c:extLst>
            <c:ext xmlns:c16="http://schemas.microsoft.com/office/drawing/2014/chart" uri="{C3380CC4-5D6E-409C-BE32-E72D297353CC}">
              <c16:uniqueId val="{00000050-BD47-4F82-8C73-C2A33F833D92}"/>
            </c:ext>
          </c:extLst>
        </c:ser>
        <c:ser>
          <c:idx val="78"/>
          <c:order val="81"/>
          <c:tx>
            <c:strRef>
              <c:f>生産!$C$85</c:f>
              <c:strCache>
                <c:ptCount val="1"/>
                <c:pt idx="0">
                  <c:v>ガラス・同製品</c:v>
                </c:pt>
              </c:strCache>
            </c:strRef>
          </c:tx>
          <c:spPr>
            <a:ln w="28575" cap="rnd">
              <a:solidFill>
                <a:schemeClr val="accent1">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生産!$CH$85:$CO$85</c:f>
            </c:numRef>
          </c:val>
          <c:smooth val="0"/>
          <c:extLst>
            <c:ext xmlns:c16="http://schemas.microsoft.com/office/drawing/2014/chart" uri="{C3380CC4-5D6E-409C-BE32-E72D297353CC}">
              <c16:uniqueId val="{00000051-BD47-4F82-8C73-C2A33F833D92}"/>
            </c:ext>
          </c:extLst>
        </c:ser>
        <c:ser>
          <c:idx val="79"/>
          <c:order val="82"/>
          <c:tx>
            <c:strRef>
              <c:f>生産!$C$86</c:f>
              <c:strCache>
                <c:ptCount val="1"/>
                <c:pt idx="0">
                  <c:v>セメント・同製品</c:v>
                </c:pt>
              </c:strCache>
            </c:strRef>
          </c:tx>
          <c:spPr>
            <a:ln w="28575" cap="rnd">
              <a:solidFill>
                <a:schemeClr val="accent2">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生産!$CH$86:$CO$86</c:f>
            </c:numRef>
          </c:val>
          <c:smooth val="0"/>
          <c:extLst>
            <c:ext xmlns:c16="http://schemas.microsoft.com/office/drawing/2014/chart" uri="{C3380CC4-5D6E-409C-BE32-E72D297353CC}">
              <c16:uniqueId val="{00000052-BD47-4F82-8C73-C2A33F833D92}"/>
            </c:ext>
          </c:extLst>
        </c:ser>
        <c:ser>
          <c:idx val="80"/>
          <c:order val="83"/>
          <c:tx>
            <c:strRef>
              <c:f>生産!$C$87</c:f>
              <c:strCache>
                <c:ptCount val="1"/>
                <c:pt idx="0">
                  <c:v>陶磁器・同関連製品</c:v>
                </c:pt>
              </c:strCache>
            </c:strRef>
          </c:tx>
          <c:spPr>
            <a:ln w="28575" cap="rnd">
              <a:solidFill>
                <a:schemeClr val="accent3">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生産!$CH$87:$CO$87</c:f>
            </c:numRef>
          </c:val>
          <c:smooth val="0"/>
          <c:extLst>
            <c:ext xmlns:c16="http://schemas.microsoft.com/office/drawing/2014/chart" uri="{C3380CC4-5D6E-409C-BE32-E72D297353CC}">
              <c16:uniqueId val="{00000053-BD47-4F82-8C73-C2A33F833D92}"/>
            </c:ext>
          </c:extLst>
        </c:ser>
        <c:ser>
          <c:idx val="81"/>
          <c:order val="84"/>
          <c:tx>
            <c:strRef>
              <c:f>生産!$C$88</c:f>
              <c:strCache>
                <c:ptCount val="1"/>
                <c:pt idx="0">
                  <c:v>その他の窯業・土石製品</c:v>
                </c:pt>
              </c:strCache>
            </c:strRef>
          </c:tx>
          <c:spPr>
            <a:ln w="28575" cap="rnd">
              <a:solidFill>
                <a:schemeClr val="accent4">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生産!$CH$88:$CO$88</c:f>
            </c:numRef>
          </c:val>
          <c:smooth val="0"/>
          <c:extLst>
            <c:ext xmlns:c16="http://schemas.microsoft.com/office/drawing/2014/chart" uri="{C3380CC4-5D6E-409C-BE32-E72D297353CC}">
              <c16:uniqueId val="{00000054-BD47-4F82-8C73-C2A33F833D92}"/>
            </c:ext>
          </c:extLst>
        </c:ser>
        <c:ser>
          <c:idx val="82"/>
          <c:order val="85"/>
          <c:tx>
            <c:strRef>
              <c:f>生産!$C$89</c:f>
              <c:strCache>
                <c:ptCount val="1"/>
                <c:pt idx="0">
                  <c:v>化学工業</c:v>
                </c:pt>
              </c:strCache>
            </c:strRef>
          </c:tx>
          <c:spPr>
            <a:ln w="28575" cap="rnd">
              <a:solidFill>
                <a:schemeClr val="accent5">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生産!$CH$89:$CO$89</c:f>
            </c:numRef>
          </c:val>
          <c:smooth val="0"/>
          <c:extLst>
            <c:ext xmlns:c16="http://schemas.microsoft.com/office/drawing/2014/chart" uri="{C3380CC4-5D6E-409C-BE32-E72D297353CC}">
              <c16:uniqueId val="{00000055-BD47-4F82-8C73-C2A33F833D92}"/>
            </c:ext>
          </c:extLst>
        </c:ser>
        <c:ser>
          <c:idx val="83"/>
          <c:order val="86"/>
          <c:tx>
            <c:strRef>
              <c:f>生産!$C$90</c:f>
              <c:strCache>
                <c:ptCount val="1"/>
                <c:pt idx="0">
                  <c:v>化学工業（除．医薬品）</c:v>
                </c:pt>
              </c:strCache>
            </c:strRef>
          </c:tx>
          <c:spPr>
            <a:ln w="28575" cap="rnd">
              <a:solidFill>
                <a:schemeClr val="accent6">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生産!$CH$90:$CO$90</c:f>
            </c:numRef>
          </c:val>
          <c:smooth val="0"/>
          <c:extLst>
            <c:ext xmlns:c16="http://schemas.microsoft.com/office/drawing/2014/chart" uri="{C3380CC4-5D6E-409C-BE32-E72D297353CC}">
              <c16:uniqueId val="{00000056-BD47-4F82-8C73-C2A33F833D92}"/>
            </c:ext>
          </c:extLst>
        </c:ser>
        <c:ser>
          <c:idx val="84"/>
          <c:order val="87"/>
          <c:tx>
            <c:strRef>
              <c:f>生産!$C$91</c:f>
              <c:strCache>
                <c:ptCount val="1"/>
                <c:pt idx="0">
                  <c:v>無機・有機化学工業</c:v>
                </c:pt>
              </c:strCache>
            </c:strRef>
          </c:tx>
          <c:spPr>
            <a:ln w="28575" cap="rnd">
              <a:solidFill>
                <a:schemeClr val="accent1">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生産!$CH$91:$CO$91</c:f>
            </c:numRef>
          </c:val>
          <c:smooth val="0"/>
          <c:extLst>
            <c:ext xmlns:c16="http://schemas.microsoft.com/office/drawing/2014/chart" uri="{C3380CC4-5D6E-409C-BE32-E72D297353CC}">
              <c16:uniqueId val="{00000057-BD47-4F82-8C73-C2A33F833D92}"/>
            </c:ext>
          </c:extLst>
        </c:ser>
        <c:ser>
          <c:idx val="85"/>
          <c:order val="88"/>
          <c:tx>
            <c:strRef>
              <c:f>生産!$C$92</c:f>
              <c:strCache>
                <c:ptCount val="1"/>
                <c:pt idx="0">
                  <c:v>無機化学工業製品</c:v>
                </c:pt>
              </c:strCache>
            </c:strRef>
          </c:tx>
          <c:spPr>
            <a:ln w="28575" cap="rnd">
              <a:solidFill>
                <a:schemeClr val="accent2">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生産!$CH$92:$CO$92</c:f>
            </c:numRef>
          </c:val>
          <c:smooth val="0"/>
          <c:extLst>
            <c:ext xmlns:c16="http://schemas.microsoft.com/office/drawing/2014/chart" uri="{C3380CC4-5D6E-409C-BE32-E72D297353CC}">
              <c16:uniqueId val="{00000058-BD47-4F82-8C73-C2A33F833D92}"/>
            </c:ext>
          </c:extLst>
        </c:ser>
        <c:ser>
          <c:idx val="86"/>
          <c:order val="89"/>
          <c:tx>
            <c:strRef>
              <c:f>生産!$C$93</c:f>
              <c:strCache>
                <c:ptCount val="1"/>
                <c:pt idx="0">
                  <c:v>石油化学系基礎製品</c:v>
                </c:pt>
              </c:strCache>
            </c:strRef>
          </c:tx>
          <c:spPr>
            <a:ln w="28575" cap="rnd">
              <a:solidFill>
                <a:schemeClr val="accent3">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生産!$CH$93:$CO$93</c:f>
            </c:numRef>
          </c:val>
          <c:smooth val="0"/>
          <c:extLst>
            <c:ext xmlns:c16="http://schemas.microsoft.com/office/drawing/2014/chart" uri="{C3380CC4-5D6E-409C-BE32-E72D297353CC}">
              <c16:uniqueId val="{00000059-BD47-4F82-8C73-C2A33F833D92}"/>
            </c:ext>
          </c:extLst>
        </c:ser>
        <c:ser>
          <c:idx val="87"/>
          <c:order val="90"/>
          <c:tx>
            <c:strRef>
              <c:f>生産!$C$94</c:f>
              <c:strCache>
                <c:ptCount val="1"/>
                <c:pt idx="0">
                  <c:v>脂肪族系中間物</c:v>
                </c:pt>
              </c:strCache>
            </c:strRef>
          </c:tx>
          <c:spPr>
            <a:ln w="28575" cap="rnd">
              <a:solidFill>
                <a:schemeClr val="accent4">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生産!$CH$94:$CO$94</c:f>
            </c:numRef>
          </c:val>
          <c:smooth val="0"/>
          <c:extLst>
            <c:ext xmlns:c16="http://schemas.microsoft.com/office/drawing/2014/chart" uri="{C3380CC4-5D6E-409C-BE32-E72D297353CC}">
              <c16:uniqueId val="{0000005A-BD47-4F82-8C73-C2A33F833D92}"/>
            </c:ext>
          </c:extLst>
        </c:ser>
        <c:ser>
          <c:idx val="88"/>
          <c:order val="91"/>
          <c:tx>
            <c:strRef>
              <c:f>生産!$C$95</c:f>
              <c:strCache>
                <c:ptCount val="1"/>
                <c:pt idx="0">
                  <c:v>環式中間物</c:v>
                </c:pt>
              </c:strCache>
            </c:strRef>
          </c:tx>
          <c:spPr>
            <a:ln w="28575" cap="rnd">
              <a:solidFill>
                <a:schemeClr val="accent5">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生産!$CH$95:$CO$95</c:f>
            </c:numRef>
          </c:val>
          <c:smooth val="0"/>
          <c:extLst>
            <c:ext xmlns:c16="http://schemas.microsoft.com/office/drawing/2014/chart" uri="{C3380CC4-5D6E-409C-BE32-E72D297353CC}">
              <c16:uniqueId val="{0000005B-BD47-4F82-8C73-C2A33F833D92}"/>
            </c:ext>
          </c:extLst>
        </c:ser>
        <c:ser>
          <c:idx val="89"/>
          <c:order val="92"/>
          <c:tx>
            <c:strRef>
              <c:f>生産!$C$96</c:f>
              <c:strCache>
                <c:ptCount val="1"/>
                <c:pt idx="0">
                  <c:v>プラスチック</c:v>
                </c:pt>
              </c:strCache>
            </c:strRef>
          </c:tx>
          <c:spPr>
            <a:ln w="28575" cap="rnd">
              <a:solidFill>
                <a:schemeClr val="accent6">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生産!$CH$96:$CO$96</c:f>
            </c:numRef>
          </c:val>
          <c:smooth val="0"/>
          <c:extLst>
            <c:ext xmlns:c16="http://schemas.microsoft.com/office/drawing/2014/chart" uri="{C3380CC4-5D6E-409C-BE32-E72D297353CC}">
              <c16:uniqueId val="{0000005C-BD47-4F82-8C73-C2A33F833D92}"/>
            </c:ext>
          </c:extLst>
        </c:ser>
        <c:ser>
          <c:idx val="90"/>
          <c:order val="93"/>
          <c:tx>
            <c:strRef>
              <c:f>生産!$C$97</c:f>
              <c:strCache>
                <c:ptCount val="1"/>
                <c:pt idx="0">
                  <c:v>その他の有機化学工業製品</c:v>
                </c:pt>
              </c:strCache>
            </c:strRef>
          </c:tx>
          <c:spPr>
            <a:ln w="28575" cap="rnd">
              <a:solidFill>
                <a:schemeClr val="accent1">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生産!$CH$97:$CO$97</c:f>
            </c:numRef>
          </c:val>
          <c:smooth val="0"/>
          <c:extLst>
            <c:ext xmlns:c16="http://schemas.microsoft.com/office/drawing/2014/chart" uri="{C3380CC4-5D6E-409C-BE32-E72D297353CC}">
              <c16:uniqueId val="{0000005D-BD47-4F82-8C73-C2A33F833D92}"/>
            </c:ext>
          </c:extLst>
        </c:ser>
        <c:ser>
          <c:idx val="91"/>
          <c:order val="94"/>
          <c:tx>
            <c:strRef>
              <c:f>生産!$C$98</c:f>
              <c:strCache>
                <c:ptCount val="1"/>
                <c:pt idx="0">
                  <c:v>化学工業（除．無機・有機化学工業）</c:v>
                </c:pt>
              </c:strCache>
            </c:strRef>
          </c:tx>
          <c:spPr>
            <a:ln w="28575" cap="rnd">
              <a:solidFill>
                <a:schemeClr val="accent2">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生産!$CH$98:$CO$98</c:f>
            </c:numRef>
          </c:val>
          <c:smooth val="0"/>
          <c:extLst>
            <c:ext xmlns:c16="http://schemas.microsoft.com/office/drawing/2014/chart" uri="{C3380CC4-5D6E-409C-BE32-E72D297353CC}">
              <c16:uniqueId val="{0000005E-BD47-4F82-8C73-C2A33F833D92}"/>
            </c:ext>
          </c:extLst>
        </c:ser>
        <c:ser>
          <c:idx val="92"/>
          <c:order val="95"/>
          <c:tx>
            <c:strRef>
              <c:f>生産!$C$99</c:f>
              <c:strCache>
                <c:ptCount val="1"/>
                <c:pt idx="0">
                  <c:v>化学工業（除．無機・有機化学工業・医薬品）</c:v>
                </c:pt>
              </c:strCache>
            </c:strRef>
          </c:tx>
          <c:spPr>
            <a:ln w="28575" cap="rnd">
              <a:solidFill>
                <a:schemeClr val="accent3">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生産!$CH$99:$CO$99</c:f>
            </c:numRef>
          </c:val>
          <c:smooth val="0"/>
          <c:extLst>
            <c:ext xmlns:c16="http://schemas.microsoft.com/office/drawing/2014/chart" uri="{C3380CC4-5D6E-409C-BE32-E72D297353CC}">
              <c16:uniqueId val="{0000005F-BD47-4F82-8C73-C2A33F833D92}"/>
            </c:ext>
          </c:extLst>
        </c:ser>
        <c:ser>
          <c:idx val="93"/>
          <c:order val="96"/>
          <c:tx>
            <c:strRef>
              <c:f>生産!$C$100</c:f>
              <c:strCache>
                <c:ptCount val="1"/>
                <c:pt idx="0">
                  <c:v>化学肥料</c:v>
                </c:pt>
              </c:strCache>
            </c:strRef>
          </c:tx>
          <c:spPr>
            <a:ln w="28575" cap="rnd">
              <a:solidFill>
                <a:schemeClr val="accent4">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生産!$CH$100:$CO$100</c:f>
            </c:numRef>
          </c:val>
          <c:smooth val="0"/>
          <c:extLst>
            <c:ext xmlns:c16="http://schemas.microsoft.com/office/drawing/2014/chart" uri="{C3380CC4-5D6E-409C-BE32-E72D297353CC}">
              <c16:uniqueId val="{00000060-BD47-4F82-8C73-C2A33F833D92}"/>
            </c:ext>
          </c:extLst>
        </c:ser>
        <c:ser>
          <c:idx val="94"/>
          <c:order val="97"/>
          <c:tx>
            <c:strRef>
              <c:f>生産!$C$101</c:f>
              <c:strCache>
                <c:ptCount val="1"/>
                <c:pt idx="0">
                  <c:v>塗料・印刷インキ</c:v>
                </c:pt>
              </c:strCache>
            </c:strRef>
          </c:tx>
          <c:spPr>
            <a:ln w="28575" cap="rnd">
              <a:solidFill>
                <a:schemeClr val="accent5">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生産!$CH$101:$CO$101</c:f>
            </c:numRef>
          </c:val>
          <c:smooth val="0"/>
          <c:extLst>
            <c:ext xmlns:c16="http://schemas.microsoft.com/office/drawing/2014/chart" uri="{C3380CC4-5D6E-409C-BE32-E72D297353CC}">
              <c16:uniqueId val="{00000061-BD47-4F82-8C73-C2A33F833D92}"/>
            </c:ext>
          </c:extLst>
        </c:ser>
        <c:ser>
          <c:idx val="95"/>
          <c:order val="98"/>
          <c:tx>
            <c:strRef>
              <c:f>生産!$C$102</c:f>
              <c:strCache>
                <c:ptCount val="1"/>
                <c:pt idx="0">
                  <c:v>洗剤・界面活性剤</c:v>
                </c:pt>
              </c:strCache>
            </c:strRef>
          </c:tx>
          <c:spPr>
            <a:ln w="28575" cap="rnd">
              <a:solidFill>
                <a:schemeClr val="accent6">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生産!$CH$102:$CO$102</c:f>
            </c:numRef>
          </c:val>
          <c:smooth val="0"/>
          <c:extLst>
            <c:ext xmlns:c16="http://schemas.microsoft.com/office/drawing/2014/chart" uri="{C3380CC4-5D6E-409C-BE32-E72D297353CC}">
              <c16:uniqueId val="{00000062-BD47-4F82-8C73-C2A33F833D92}"/>
            </c:ext>
          </c:extLst>
        </c:ser>
        <c:ser>
          <c:idx val="96"/>
          <c:order val="99"/>
          <c:tx>
            <c:strRef>
              <c:f>生産!$C$103</c:f>
              <c:strCache>
                <c:ptCount val="1"/>
                <c:pt idx="0">
                  <c:v>化粧品</c:v>
                </c:pt>
              </c:strCache>
            </c:strRef>
          </c:tx>
          <c:spPr>
            <a:ln w="28575" cap="rnd">
              <a:solidFill>
                <a:schemeClr val="accent1">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生産!$CH$103:$CO$103</c:f>
            </c:numRef>
          </c:val>
          <c:smooth val="0"/>
          <c:extLst>
            <c:ext xmlns:c16="http://schemas.microsoft.com/office/drawing/2014/chart" uri="{C3380CC4-5D6E-409C-BE32-E72D297353CC}">
              <c16:uniqueId val="{00000063-BD47-4F82-8C73-C2A33F833D92}"/>
            </c:ext>
          </c:extLst>
        </c:ser>
        <c:ser>
          <c:idx val="97"/>
          <c:order val="100"/>
          <c:tx>
            <c:strRef>
              <c:f>生産!$C$104</c:f>
              <c:strCache>
                <c:ptCount val="1"/>
                <c:pt idx="0">
                  <c:v>石油・石炭製品工業</c:v>
                </c:pt>
              </c:strCache>
            </c:strRef>
          </c:tx>
          <c:spPr>
            <a:ln w="28575" cap="rnd">
              <a:solidFill>
                <a:schemeClr val="accent2">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生産!$CH$104:$CO$104</c:f>
            </c:numRef>
          </c:val>
          <c:smooth val="0"/>
          <c:extLst>
            <c:ext xmlns:c16="http://schemas.microsoft.com/office/drawing/2014/chart" uri="{C3380CC4-5D6E-409C-BE32-E72D297353CC}">
              <c16:uniqueId val="{00000064-BD47-4F82-8C73-C2A33F833D92}"/>
            </c:ext>
          </c:extLst>
        </c:ser>
        <c:ser>
          <c:idx val="98"/>
          <c:order val="101"/>
          <c:tx>
            <c:strRef>
              <c:f>生産!$C$105</c:f>
              <c:strCache>
                <c:ptCount val="1"/>
                <c:pt idx="0">
                  <c:v>石油製品</c:v>
                </c:pt>
              </c:strCache>
            </c:strRef>
          </c:tx>
          <c:spPr>
            <a:ln w="28575" cap="rnd">
              <a:solidFill>
                <a:schemeClr val="accent3">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生産!$CH$105:$CO$105</c:f>
            </c:numRef>
          </c:val>
          <c:smooth val="0"/>
          <c:extLst>
            <c:ext xmlns:c16="http://schemas.microsoft.com/office/drawing/2014/chart" uri="{C3380CC4-5D6E-409C-BE32-E72D297353CC}">
              <c16:uniqueId val="{00000065-BD47-4F82-8C73-C2A33F833D92}"/>
            </c:ext>
          </c:extLst>
        </c:ser>
        <c:ser>
          <c:idx val="99"/>
          <c:order val="102"/>
          <c:tx>
            <c:strRef>
              <c:f>生産!$C$106</c:f>
              <c:strCache>
                <c:ptCount val="1"/>
                <c:pt idx="0">
                  <c:v>石炭製品</c:v>
                </c:pt>
              </c:strCache>
            </c:strRef>
          </c:tx>
          <c:spPr>
            <a:ln w="28575" cap="rnd">
              <a:solidFill>
                <a:schemeClr val="accent4">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生産!$CH$106:$CO$106</c:f>
            </c:numRef>
          </c:val>
          <c:smooth val="0"/>
          <c:extLst>
            <c:ext xmlns:c16="http://schemas.microsoft.com/office/drawing/2014/chart" uri="{C3380CC4-5D6E-409C-BE32-E72D297353CC}">
              <c16:uniqueId val="{00000066-BD47-4F82-8C73-C2A33F833D92}"/>
            </c:ext>
          </c:extLst>
        </c:ser>
        <c:ser>
          <c:idx val="100"/>
          <c:order val="103"/>
          <c:tx>
            <c:strRef>
              <c:f>生産!$C$107</c:f>
              <c:strCache>
                <c:ptCount val="1"/>
                <c:pt idx="0">
                  <c:v>プラスチック製品工業</c:v>
                </c:pt>
              </c:strCache>
            </c:strRef>
          </c:tx>
          <c:spPr>
            <a:ln w="28575" cap="rnd">
              <a:solidFill>
                <a:schemeClr val="accent5">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生産!$CH$107:$CO$107</c:f>
            </c:numRef>
          </c:val>
          <c:smooth val="0"/>
          <c:extLst>
            <c:ext xmlns:c16="http://schemas.microsoft.com/office/drawing/2014/chart" uri="{C3380CC4-5D6E-409C-BE32-E72D297353CC}">
              <c16:uniqueId val="{00000067-BD47-4F82-8C73-C2A33F833D92}"/>
            </c:ext>
          </c:extLst>
        </c:ser>
        <c:ser>
          <c:idx val="101"/>
          <c:order val="104"/>
          <c:tx>
            <c:strRef>
              <c:f>生産!$C$108</c:f>
              <c:strCache>
                <c:ptCount val="1"/>
                <c:pt idx="0">
                  <c:v>プラスチック製管・フィルム・シート・建材類</c:v>
                </c:pt>
              </c:strCache>
            </c:strRef>
          </c:tx>
          <c:spPr>
            <a:ln w="28575" cap="rnd">
              <a:solidFill>
                <a:schemeClr val="accent6">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生産!$CH$108:$CO$108</c:f>
            </c:numRef>
          </c:val>
          <c:smooth val="0"/>
          <c:extLst>
            <c:ext xmlns:c16="http://schemas.microsoft.com/office/drawing/2014/chart" uri="{C3380CC4-5D6E-409C-BE32-E72D297353CC}">
              <c16:uniqueId val="{00000068-BD47-4F82-8C73-C2A33F833D92}"/>
            </c:ext>
          </c:extLst>
        </c:ser>
        <c:ser>
          <c:idx val="102"/>
          <c:order val="105"/>
          <c:tx>
            <c:strRef>
              <c:f>生産!$C$109</c:f>
              <c:strCache>
                <c:ptCount val="1"/>
                <c:pt idx="0">
                  <c:v>工業用プラスチック製品</c:v>
                </c:pt>
              </c:strCache>
            </c:strRef>
          </c:tx>
          <c:spPr>
            <a:ln w="28575" cap="rnd">
              <a:solidFill>
                <a:schemeClr val="accent1">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生産!$CH$109:$CO$109</c:f>
            </c:numRef>
          </c:val>
          <c:smooth val="0"/>
          <c:extLst>
            <c:ext xmlns:c16="http://schemas.microsoft.com/office/drawing/2014/chart" uri="{C3380CC4-5D6E-409C-BE32-E72D297353CC}">
              <c16:uniqueId val="{00000069-BD47-4F82-8C73-C2A33F833D92}"/>
            </c:ext>
          </c:extLst>
        </c:ser>
        <c:ser>
          <c:idx val="103"/>
          <c:order val="106"/>
          <c:tx>
            <c:strRef>
              <c:f>生産!$C$110</c:f>
              <c:strCache>
                <c:ptCount val="1"/>
                <c:pt idx="0">
                  <c:v>発泡プラスチック製品</c:v>
                </c:pt>
              </c:strCache>
            </c:strRef>
          </c:tx>
          <c:spPr>
            <a:ln w="28575" cap="rnd">
              <a:solidFill>
                <a:schemeClr val="accent2">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生産!$CH$110:$CO$110</c:f>
            </c:numRef>
          </c:val>
          <c:smooth val="0"/>
          <c:extLst>
            <c:ext xmlns:c16="http://schemas.microsoft.com/office/drawing/2014/chart" uri="{C3380CC4-5D6E-409C-BE32-E72D297353CC}">
              <c16:uniqueId val="{0000006A-BD47-4F82-8C73-C2A33F833D92}"/>
            </c:ext>
          </c:extLst>
        </c:ser>
        <c:ser>
          <c:idx val="104"/>
          <c:order val="107"/>
          <c:tx>
            <c:strRef>
              <c:f>生産!$C$111</c:f>
              <c:strCache>
                <c:ptCount val="1"/>
                <c:pt idx="0">
                  <c:v>プラスチック製日用雑貨・容器類</c:v>
                </c:pt>
              </c:strCache>
            </c:strRef>
          </c:tx>
          <c:spPr>
            <a:ln w="28575" cap="rnd">
              <a:solidFill>
                <a:schemeClr val="accent3">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生産!$CH$111:$CO$111</c:f>
            </c:numRef>
          </c:val>
          <c:smooth val="0"/>
          <c:extLst>
            <c:ext xmlns:c16="http://schemas.microsoft.com/office/drawing/2014/chart" uri="{C3380CC4-5D6E-409C-BE32-E72D297353CC}">
              <c16:uniqueId val="{0000006B-BD47-4F82-8C73-C2A33F833D92}"/>
            </c:ext>
          </c:extLst>
        </c:ser>
        <c:ser>
          <c:idx val="106"/>
          <c:order val="108"/>
          <c:tx>
            <c:strRef>
              <c:f>生産!$C$113</c:f>
              <c:strCache>
                <c:ptCount val="1"/>
                <c:pt idx="0">
                  <c:v>パルプ</c:v>
                </c:pt>
              </c:strCache>
            </c:strRef>
          </c:tx>
          <c:spPr>
            <a:ln w="28575" cap="rnd">
              <a:solidFill>
                <a:schemeClr val="accent5">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生産!$CH$113:$CO$113</c:f>
            </c:numRef>
          </c:val>
          <c:smooth val="0"/>
          <c:extLst>
            <c:ext xmlns:c16="http://schemas.microsoft.com/office/drawing/2014/chart" uri="{C3380CC4-5D6E-409C-BE32-E72D297353CC}">
              <c16:uniqueId val="{0000006C-BD47-4F82-8C73-C2A33F833D92}"/>
            </c:ext>
          </c:extLst>
        </c:ser>
        <c:ser>
          <c:idx val="107"/>
          <c:order val="109"/>
          <c:tx>
            <c:strRef>
              <c:f>生産!$C$114</c:f>
              <c:strCache>
                <c:ptCount val="1"/>
                <c:pt idx="0">
                  <c:v>紙</c:v>
                </c:pt>
              </c:strCache>
            </c:strRef>
          </c:tx>
          <c:spPr>
            <a:ln w="28575" cap="rnd">
              <a:solidFill>
                <a:schemeClr val="accent6">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生産!$CH$114:$CO$114</c:f>
            </c:numRef>
          </c:val>
          <c:smooth val="0"/>
          <c:extLst>
            <c:ext xmlns:c16="http://schemas.microsoft.com/office/drawing/2014/chart" uri="{C3380CC4-5D6E-409C-BE32-E72D297353CC}">
              <c16:uniqueId val="{0000006D-BD47-4F82-8C73-C2A33F833D92}"/>
            </c:ext>
          </c:extLst>
        </c:ser>
        <c:ser>
          <c:idx val="108"/>
          <c:order val="110"/>
          <c:tx>
            <c:strRef>
              <c:f>生産!$C$115</c:f>
              <c:strCache>
                <c:ptCount val="1"/>
                <c:pt idx="0">
                  <c:v>板紙</c:v>
                </c:pt>
              </c:strCache>
            </c:strRef>
          </c:tx>
          <c:spPr>
            <a:ln w="28575" cap="rnd">
              <a:solidFill>
                <a:schemeClr val="accent1"/>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生産!$CH$115:$CO$115</c:f>
            </c:numRef>
          </c:val>
          <c:smooth val="0"/>
          <c:extLst>
            <c:ext xmlns:c16="http://schemas.microsoft.com/office/drawing/2014/chart" uri="{C3380CC4-5D6E-409C-BE32-E72D297353CC}">
              <c16:uniqueId val="{0000006E-BD47-4F82-8C73-C2A33F833D92}"/>
            </c:ext>
          </c:extLst>
        </c:ser>
        <c:ser>
          <c:idx val="109"/>
          <c:order val="111"/>
          <c:tx>
            <c:strRef>
              <c:f>生産!$C$116</c:f>
              <c:strCache>
                <c:ptCount val="1"/>
                <c:pt idx="0">
                  <c:v>紙加工品</c:v>
                </c:pt>
              </c:strCache>
            </c:strRef>
          </c:tx>
          <c:spPr>
            <a:ln w="28575" cap="rnd">
              <a:solidFill>
                <a:schemeClr val="accent2"/>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生産!$CH$116:$CO$116</c:f>
            </c:numRef>
          </c:val>
          <c:smooth val="0"/>
          <c:extLst>
            <c:ext xmlns:c16="http://schemas.microsoft.com/office/drawing/2014/chart" uri="{C3380CC4-5D6E-409C-BE32-E72D297353CC}">
              <c16:uniqueId val="{0000006F-BD47-4F82-8C73-C2A33F833D92}"/>
            </c:ext>
          </c:extLst>
        </c:ser>
        <c:ser>
          <c:idx val="110"/>
          <c:order val="112"/>
          <c:tx>
            <c:strRef>
              <c:f>生産!$C$117</c:f>
              <c:strCache>
                <c:ptCount val="1"/>
                <c:pt idx="0">
                  <c:v>食料品・たばこ工業</c:v>
                </c:pt>
              </c:strCache>
            </c:strRef>
          </c:tx>
          <c:spPr>
            <a:ln w="28575" cap="rnd">
              <a:solidFill>
                <a:schemeClr val="accent3"/>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生産!$CH$117:$CO$117</c:f>
            </c:numRef>
          </c:val>
          <c:smooth val="0"/>
          <c:extLst>
            <c:ext xmlns:c16="http://schemas.microsoft.com/office/drawing/2014/chart" uri="{C3380CC4-5D6E-409C-BE32-E72D297353CC}">
              <c16:uniqueId val="{00000070-BD47-4F82-8C73-C2A33F833D92}"/>
            </c:ext>
          </c:extLst>
        </c:ser>
        <c:ser>
          <c:idx val="111"/>
          <c:order val="113"/>
          <c:tx>
            <c:strRef>
              <c:f>生産!$C$118</c:f>
              <c:strCache>
                <c:ptCount val="1"/>
                <c:pt idx="0">
                  <c:v>肉加工品</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生産!$CH$118:$CO$118</c:f>
            </c:numRef>
          </c:val>
          <c:smooth val="0"/>
          <c:extLst>
            <c:ext xmlns:c16="http://schemas.microsoft.com/office/drawing/2014/chart" uri="{C3380CC4-5D6E-409C-BE32-E72D297353CC}">
              <c16:uniqueId val="{00000071-BD47-4F82-8C73-C2A33F833D92}"/>
            </c:ext>
          </c:extLst>
        </c:ser>
        <c:ser>
          <c:idx val="112"/>
          <c:order val="114"/>
          <c:tx>
            <c:strRef>
              <c:f>生産!$C$119</c:f>
              <c:strCache>
                <c:ptCount val="1"/>
                <c:pt idx="0">
                  <c:v>乳製品</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生産!$CH$119:$CO$119</c:f>
            </c:numRef>
          </c:val>
          <c:smooth val="0"/>
          <c:extLst>
            <c:ext xmlns:c16="http://schemas.microsoft.com/office/drawing/2014/chart" uri="{C3380CC4-5D6E-409C-BE32-E72D297353CC}">
              <c16:uniqueId val="{00000072-BD47-4F82-8C73-C2A33F833D92}"/>
            </c:ext>
          </c:extLst>
        </c:ser>
        <c:ser>
          <c:idx val="113"/>
          <c:order val="115"/>
          <c:tx>
            <c:strRef>
              <c:f>生産!$C$120</c:f>
              <c:strCache>
                <c:ptCount val="1"/>
                <c:pt idx="0">
                  <c:v>水産・野菜食料品</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生産!$CH$120:$CO$120</c:f>
            </c:numRef>
          </c:val>
          <c:smooth val="0"/>
          <c:extLst>
            <c:ext xmlns:c16="http://schemas.microsoft.com/office/drawing/2014/chart" uri="{C3380CC4-5D6E-409C-BE32-E72D297353CC}">
              <c16:uniqueId val="{00000073-BD47-4F82-8C73-C2A33F833D92}"/>
            </c:ext>
          </c:extLst>
        </c:ser>
        <c:ser>
          <c:idx val="114"/>
          <c:order val="116"/>
          <c:tx>
            <c:strRef>
              <c:f>生産!$C$121</c:f>
              <c:strCache>
                <c:ptCount val="1"/>
                <c:pt idx="0">
                  <c:v>食用油脂</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生産!$CH$121:$CO$121</c:f>
            </c:numRef>
          </c:val>
          <c:smooth val="0"/>
          <c:extLst>
            <c:ext xmlns:c16="http://schemas.microsoft.com/office/drawing/2014/chart" uri="{C3380CC4-5D6E-409C-BE32-E72D297353CC}">
              <c16:uniqueId val="{00000074-BD47-4F82-8C73-C2A33F833D92}"/>
            </c:ext>
          </c:extLst>
        </c:ser>
        <c:ser>
          <c:idx val="115"/>
          <c:order val="117"/>
          <c:tx>
            <c:strRef>
              <c:f>生産!$C$122</c:f>
              <c:strCache>
                <c:ptCount val="1"/>
                <c:pt idx="0">
                  <c:v>調味料</c:v>
                </c:pt>
              </c:strCache>
            </c:strRef>
          </c:tx>
          <c:spPr>
            <a:ln w="28575" cap="rnd">
              <a:solidFill>
                <a:schemeClr val="accent2">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生産!$CH$122:$CO$122</c:f>
            </c:numRef>
          </c:val>
          <c:smooth val="0"/>
          <c:extLst>
            <c:ext xmlns:c16="http://schemas.microsoft.com/office/drawing/2014/chart" uri="{C3380CC4-5D6E-409C-BE32-E72D297353CC}">
              <c16:uniqueId val="{00000075-BD47-4F82-8C73-C2A33F833D92}"/>
            </c:ext>
          </c:extLst>
        </c:ser>
        <c:ser>
          <c:idx val="116"/>
          <c:order val="118"/>
          <c:tx>
            <c:strRef>
              <c:f>生産!$C$123</c:f>
              <c:strCache>
                <c:ptCount val="1"/>
                <c:pt idx="0">
                  <c:v>糖類</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生産!$CH$123:$CO$123</c:f>
            </c:numRef>
          </c:val>
          <c:smooth val="0"/>
          <c:extLst>
            <c:ext xmlns:c16="http://schemas.microsoft.com/office/drawing/2014/chart" uri="{C3380CC4-5D6E-409C-BE32-E72D297353CC}">
              <c16:uniqueId val="{00000076-BD47-4F82-8C73-C2A33F833D92}"/>
            </c:ext>
          </c:extLst>
        </c:ser>
        <c:ser>
          <c:idx val="117"/>
          <c:order val="119"/>
          <c:tx>
            <c:strRef>
              <c:f>生産!$C$124</c:f>
              <c:strCache>
                <c:ptCount val="1"/>
                <c:pt idx="0">
                  <c:v>製粉・調整粉</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生産!$CH$124:$CO$124</c:f>
            </c:numRef>
          </c:val>
          <c:smooth val="0"/>
          <c:extLst>
            <c:ext xmlns:c16="http://schemas.microsoft.com/office/drawing/2014/chart" uri="{C3380CC4-5D6E-409C-BE32-E72D297353CC}">
              <c16:uniqueId val="{00000077-BD47-4F82-8C73-C2A33F833D92}"/>
            </c:ext>
          </c:extLst>
        </c:ser>
        <c:ser>
          <c:idx val="118"/>
          <c:order val="120"/>
          <c:tx>
            <c:strRef>
              <c:f>生産!$C$125</c:f>
              <c:strCache>
                <c:ptCount val="1"/>
                <c:pt idx="0">
                  <c:v>パン・菓子</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生産!$CH$125:$CO$125</c:f>
            </c:numRef>
          </c:val>
          <c:smooth val="0"/>
          <c:extLst>
            <c:ext xmlns:c16="http://schemas.microsoft.com/office/drawing/2014/chart" uri="{C3380CC4-5D6E-409C-BE32-E72D297353CC}">
              <c16:uniqueId val="{00000078-BD47-4F82-8C73-C2A33F833D92}"/>
            </c:ext>
          </c:extLst>
        </c:ser>
        <c:ser>
          <c:idx val="119"/>
          <c:order val="121"/>
          <c:tx>
            <c:strRef>
              <c:f>生産!$C$126</c:f>
              <c:strCache>
                <c:ptCount val="1"/>
                <c:pt idx="0">
                  <c:v>麺類</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生産!$CH$126:$CO$126</c:f>
            </c:numRef>
          </c:val>
          <c:smooth val="0"/>
          <c:extLst>
            <c:ext xmlns:c16="http://schemas.microsoft.com/office/drawing/2014/chart" uri="{C3380CC4-5D6E-409C-BE32-E72D297353CC}">
              <c16:uniqueId val="{00000079-BD47-4F82-8C73-C2A33F833D92}"/>
            </c:ext>
          </c:extLst>
        </c:ser>
        <c:ser>
          <c:idx val="120"/>
          <c:order val="122"/>
          <c:tx>
            <c:strRef>
              <c:f>生産!$C$127</c:f>
              <c:strCache>
                <c:ptCount val="1"/>
                <c:pt idx="0">
                  <c:v>清涼飲料</c:v>
                </c:pt>
              </c:strCache>
            </c:strRef>
          </c:tx>
          <c:spPr>
            <a:ln w="28575" cap="rnd">
              <a:solidFill>
                <a:schemeClr val="accent1">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生産!$CH$127:$CO$127</c:f>
            </c:numRef>
          </c:val>
          <c:smooth val="0"/>
          <c:extLst>
            <c:ext xmlns:c16="http://schemas.microsoft.com/office/drawing/2014/chart" uri="{C3380CC4-5D6E-409C-BE32-E72D297353CC}">
              <c16:uniqueId val="{0000007A-BD47-4F82-8C73-C2A33F833D92}"/>
            </c:ext>
          </c:extLst>
        </c:ser>
        <c:ser>
          <c:idx val="121"/>
          <c:order val="123"/>
          <c:tx>
            <c:strRef>
              <c:f>生産!$C$128</c:f>
              <c:strCache>
                <c:ptCount val="1"/>
                <c:pt idx="0">
                  <c:v>酒類</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生産!$CH$128:$CO$128</c:f>
            </c:numRef>
          </c:val>
          <c:smooth val="0"/>
          <c:extLst>
            <c:ext xmlns:c16="http://schemas.microsoft.com/office/drawing/2014/chart" uri="{C3380CC4-5D6E-409C-BE32-E72D297353CC}">
              <c16:uniqueId val="{0000007B-BD47-4F82-8C73-C2A33F833D92}"/>
            </c:ext>
          </c:extLst>
        </c:ser>
        <c:ser>
          <c:idx val="122"/>
          <c:order val="124"/>
          <c:tx>
            <c:strRef>
              <c:f>生産!$C$129</c:f>
              <c:strCache>
                <c:ptCount val="1"/>
                <c:pt idx="0">
                  <c:v>その他工業</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生産!$CH$129:$CO$129</c:f>
            </c:numRef>
          </c:val>
          <c:smooth val="0"/>
          <c:extLst>
            <c:ext xmlns:c16="http://schemas.microsoft.com/office/drawing/2014/chart" uri="{C3380CC4-5D6E-409C-BE32-E72D297353CC}">
              <c16:uniqueId val="{0000007C-BD47-4F82-8C73-C2A33F833D92}"/>
            </c:ext>
          </c:extLst>
        </c:ser>
        <c:ser>
          <c:idx val="124"/>
          <c:order val="125"/>
          <c:tx>
            <c:strRef>
              <c:f>生産!$C$131</c:f>
              <c:strCache>
                <c:ptCount val="1"/>
                <c:pt idx="0">
                  <c:v>繊維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生産!$CH$131:$CO$131</c:f>
            </c:numRef>
          </c:val>
          <c:smooth val="0"/>
          <c:extLst>
            <c:ext xmlns:c16="http://schemas.microsoft.com/office/drawing/2014/chart" uri="{C3380CC4-5D6E-409C-BE32-E72D297353CC}">
              <c16:uniqueId val="{0000007D-BD47-4F82-8C73-C2A33F833D92}"/>
            </c:ext>
          </c:extLst>
        </c:ser>
        <c:ser>
          <c:idx val="125"/>
          <c:order val="126"/>
          <c:tx>
            <c:strRef>
              <c:f>生産!$C$132</c:f>
              <c:strCache>
                <c:ptCount val="1"/>
                <c:pt idx="0">
                  <c:v>織物</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生産!$CH$132:$CO$132</c:f>
            </c:numRef>
          </c:val>
          <c:smooth val="0"/>
          <c:extLst>
            <c:ext xmlns:c16="http://schemas.microsoft.com/office/drawing/2014/chart" uri="{C3380CC4-5D6E-409C-BE32-E72D297353CC}">
              <c16:uniqueId val="{0000007E-BD47-4F82-8C73-C2A33F833D92}"/>
            </c:ext>
          </c:extLst>
        </c:ser>
        <c:ser>
          <c:idx val="126"/>
          <c:order val="127"/>
          <c:tx>
            <c:strRef>
              <c:f>生産!$C$133</c:f>
              <c:strCache>
                <c:ptCount val="1"/>
                <c:pt idx="0">
                  <c:v>染色整理</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生産!$CH$133:$CO$133</c:f>
            </c:numRef>
          </c:val>
          <c:smooth val="0"/>
          <c:extLst>
            <c:ext xmlns:c16="http://schemas.microsoft.com/office/drawing/2014/chart" uri="{C3380CC4-5D6E-409C-BE32-E72D297353CC}">
              <c16:uniqueId val="{0000007F-BD47-4F82-8C73-C2A33F833D92}"/>
            </c:ext>
          </c:extLst>
        </c:ser>
        <c:ser>
          <c:idx val="127"/>
          <c:order val="128"/>
          <c:tx>
            <c:strRef>
              <c:f>生産!$C$134</c:f>
              <c:strCache>
                <c:ptCount val="1"/>
                <c:pt idx="0">
                  <c:v>繊維製品・粗製品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生産!$CH$134:$CO$134</c:f>
            </c:numRef>
          </c:val>
          <c:smooth val="0"/>
          <c:extLst>
            <c:ext xmlns:c16="http://schemas.microsoft.com/office/drawing/2014/chart" uri="{C3380CC4-5D6E-409C-BE32-E72D297353CC}">
              <c16:uniqueId val="{00000080-BD47-4F82-8C73-C2A33F833D92}"/>
            </c:ext>
          </c:extLst>
        </c:ser>
        <c:ser>
          <c:idx val="129"/>
          <c:order val="129"/>
          <c:tx>
            <c:strRef>
              <c:f>生産!$C$136</c:f>
              <c:strCache>
                <c:ptCount val="1"/>
                <c:pt idx="0">
                  <c:v>木材・木製品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生産!$CH$136:$CO$136</c:f>
            </c:numRef>
          </c:val>
          <c:smooth val="0"/>
          <c:extLst>
            <c:ext xmlns:c16="http://schemas.microsoft.com/office/drawing/2014/chart" uri="{C3380CC4-5D6E-409C-BE32-E72D297353CC}">
              <c16:uniqueId val="{00000081-BD47-4F82-8C73-C2A33F833D92}"/>
            </c:ext>
          </c:extLst>
        </c:ser>
        <c:ser>
          <c:idx val="130"/>
          <c:order val="130"/>
          <c:tx>
            <c:strRef>
              <c:f>生産!$C$137</c:f>
              <c:strCache>
                <c:ptCount val="1"/>
                <c:pt idx="0">
                  <c:v>家具工業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生産!$CH$137:$CO$137</c:f>
            </c:numRef>
          </c:val>
          <c:smooth val="0"/>
          <c:extLst>
            <c:ext xmlns:c16="http://schemas.microsoft.com/office/drawing/2014/chart" uri="{C3380CC4-5D6E-409C-BE32-E72D297353CC}">
              <c16:uniqueId val="{00000082-BD47-4F82-8C73-C2A33F833D92}"/>
            </c:ext>
          </c:extLst>
        </c:ser>
        <c:ser>
          <c:idx val="131"/>
          <c:order val="131"/>
          <c:tx>
            <c:strRef>
              <c:f>生産!$C$138</c:f>
              <c:strCache>
                <c:ptCount val="1"/>
                <c:pt idx="0">
                  <c:v>家具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生産!$CH$138:$CO$138</c:f>
            </c:numRef>
          </c:val>
          <c:smooth val="0"/>
          <c:extLst>
            <c:ext xmlns:c16="http://schemas.microsoft.com/office/drawing/2014/chart" uri="{C3380CC4-5D6E-409C-BE32-E72D297353CC}">
              <c16:uniqueId val="{00000083-BD47-4F82-8C73-C2A33F833D92}"/>
            </c:ext>
          </c:extLst>
        </c:ser>
        <c:ser>
          <c:idx val="132"/>
          <c:order val="132"/>
          <c:tx>
            <c:strRef>
              <c:f>生産!$C$139</c:f>
              <c:strCache>
                <c:ptCount val="1"/>
                <c:pt idx="0">
                  <c:v>印刷業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生産!$CH$139:$CO$139</c:f>
            </c:numRef>
          </c:val>
          <c:smooth val="0"/>
          <c:extLst>
            <c:ext xmlns:c16="http://schemas.microsoft.com/office/drawing/2014/chart" uri="{C3380CC4-5D6E-409C-BE32-E72D297353CC}">
              <c16:uniqueId val="{00000084-BD47-4F82-8C73-C2A33F833D92}"/>
            </c:ext>
          </c:extLst>
        </c:ser>
        <c:ser>
          <c:idx val="133"/>
          <c:order val="133"/>
          <c:tx>
            <c:strRef>
              <c:f>生産!$C$140</c:f>
              <c:strCache>
                <c:ptCount val="1"/>
                <c:pt idx="0">
                  <c:v>印刷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生産!$CH$140:$CO$140</c:f>
            </c:numRef>
          </c:val>
          <c:smooth val="0"/>
          <c:extLst>
            <c:ext xmlns:c16="http://schemas.microsoft.com/office/drawing/2014/chart" uri="{C3380CC4-5D6E-409C-BE32-E72D297353CC}">
              <c16:uniqueId val="{00000085-BD47-4F82-8C73-C2A33F833D92}"/>
            </c:ext>
          </c:extLst>
        </c:ser>
        <c:ser>
          <c:idx val="134"/>
          <c:order val="134"/>
          <c:tx>
            <c:strRef>
              <c:f>生産!$C$141</c:f>
              <c:strCache>
                <c:ptCount val="1"/>
                <c:pt idx="0">
                  <c:v>ゴム製品工業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生産!$CH$141:$CO$141</c:f>
            </c:numRef>
          </c:val>
          <c:smooth val="0"/>
          <c:extLst>
            <c:ext xmlns:c16="http://schemas.microsoft.com/office/drawing/2014/chart" uri="{C3380CC4-5D6E-409C-BE32-E72D297353CC}">
              <c16:uniqueId val="{00000086-BD47-4F82-8C73-C2A33F833D92}"/>
            </c:ext>
          </c:extLst>
        </c:ser>
        <c:ser>
          <c:idx val="135"/>
          <c:order val="135"/>
          <c:tx>
            <c:strRef>
              <c:f>生産!$C$142</c:f>
              <c:strCache>
                <c:ptCount val="1"/>
                <c:pt idx="0">
                  <c:v>ゴム製品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生産!$CH$142:$CO$142</c:f>
            </c:numRef>
          </c:val>
          <c:smooth val="0"/>
          <c:extLst>
            <c:ext xmlns:c16="http://schemas.microsoft.com/office/drawing/2014/chart" uri="{C3380CC4-5D6E-409C-BE32-E72D297353CC}">
              <c16:uniqueId val="{00000087-BD47-4F82-8C73-C2A33F833D92}"/>
            </c:ext>
          </c:extLst>
        </c:ser>
        <c:ser>
          <c:idx val="136"/>
          <c:order val="136"/>
          <c:tx>
            <c:strRef>
              <c:f>生産!$C$143</c:f>
              <c:strCache>
                <c:ptCount val="1"/>
                <c:pt idx="0">
                  <c:v>その他製品工業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生産!$CH$143:$CO$143</c:f>
            </c:numRef>
          </c:val>
          <c:smooth val="0"/>
          <c:extLst>
            <c:ext xmlns:c16="http://schemas.microsoft.com/office/drawing/2014/chart" uri="{C3380CC4-5D6E-409C-BE32-E72D297353CC}">
              <c16:uniqueId val="{00000088-BD47-4F82-8C73-C2A33F833D92}"/>
            </c:ext>
          </c:extLst>
        </c:ser>
        <c:ser>
          <c:idx val="137"/>
          <c:order val="137"/>
          <c:tx>
            <c:strRef>
              <c:f>生産!$C$144</c:f>
              <c:strCache>
                <c:ptCount val="1"/>
                <c:pt idx="0">
                  <c:v>時計</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生産!$CH$144:$CO$144</c:f>
            </c:numRef>
          </c:val>
          <c:smooth val="0"/>
          <c:extLst>
            <c:ext xmlns:c16="http://schemas.microsoft.com/office/drawing/2014/chart" uri="{C3380CC4-5D6E-409C-BE32-E72D297353CC}">
              <c16:uniqueId val="{00000089-BD47-4F82-8C73-C2A33F833D92}"/>
            </c:ext>
          </c:extLst>
        </c:ser>
        <c:ser>
          <c:idx val="138"/>
          <c:order val="138"/>
          <c:tx>
            <c:strRef>
              <c:f>生産!$C$145</c:f>
              <c:strCache>
                <c:ptCount val="1"/>
                <c:pt idx="0">
                  <c:v>楽器</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生産!$CH$145:$CO$145</c:f>
            </c:numRef>
          </c:val>
          <c:smooth val="0"/>
          <c:extLst>
            <c:ext xmlns:c16="http://schemas.microsoft.com/office/drawing/2014/chart" uri="{C3380CC4-5D6E-409C-BE32-E72D297353CC}">
              <c16:uniqueId val="{0000008A-BD47-4F82-8C73-C2A33F833D92}"/>
            </c:ext>
          </c:extLst>
        </c:ser>
        <c:ser>
          <c:idx val="139"/>
          <c:order val="139"/>
          <c:tx>
            <c:strRef>
              <c:f>生産!$C$146</c:f>
              <c:strCache>
                <c:ptCount val="1"/>
                <c:pt idx="0">
                  <c:v>玩具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生産!$CH$146:$CO$146</c:f>
            </c:numRef>
          </c:val>
          <c:smooth val="0"/>
          <c:extLst>
            <c:ext xmlns:c16="http://schemas.microsoft.com/office/drawing/2014/chart" uri="{C3380CC4-5D6E-409C-BE32-E72D297353CC}">
              <c16:uniqueId val="{0000008B-BD47-4F82-8C73-C2A33F833D92}"/>
            </c:ext>
          </c:extLst>
        </c:ser>
        <c:ser>
          <c:idx val="140"/>
          <c:order val="140"/>
          <c:tx>
            <c:strRef>
              <c:f>生産!$C$147</c:f>
              <c:strCache>
                <c:ptCount val="1"/>
                <c:pt idx="0">
                  <c:v>文具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生産!$CH$147:$CO$147</c:f>
            </c:numRef>
          </c:val>
          <c:smooth val="0"/>
          <c:extLst>
            <c:ext xmlns:c16="http://schemas.microsoft.com/office/drawing/2014/chart" uri="{C3380CC4-5D6E-409C-BE32-E72D297353CC}">
              <c16:uniqueId val="{0000008C-BD47-4F82-8C73-C2A33F833D92}"/>
            </c:ext>
          </c:extLst>
        </c:ser>
        <c:ser>
          <c:idx val="141"/>
          <c:order val="141"/>
          <c:tx>
            <c:strRef>
              <c:f>生産!$C$148</c:f>
              <c:strCache>
                <c:ptCount val="1"/>
                <c:pt idx="0">
                  <c:v>皮革製品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生産!$CH$148:$CO$148</c:f>
            </c:numRef>
          </c:val>
          <c:smooth val="0"/>
          <c:extLst>
            <c:ext xmlns:c16="http://schemas.microsoft.com/office/drawing/2014/chart" uri="{C3380CC4-5D6E-409C-BE32-E72D297353CC}">
              <c16:uniqueId val="{0000008D-BD47-4F82-8C73-C2A33F833D92}"/>
            </c:ext>
          </c:extLst>
        </c:ser>
        <c:ser>
          <c:idx val="142"/>
          <c:order val="142"/>
          <c:tx>
            <c:strRef>
              <c:f>生産!$C$149</c:f>
              <c:strCache>
                <c:ptCount val="1"/>
                <c:pt idx="0">
                  <c:v>鉱業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生産!$CH$149:$CO$149</c:f>
            </c:numRef>
          </c:val>
          <c:smooth val="0"/>
          <c:extLst>
            <c:ext xmlns:c16="http://schemas.microsoft.com/office/drawing/2014/chart" uri="{C3380CC4-5D6E-409C-BE32-E72D297353CC}">
              <c16:uniqueId val="{0000008E-BD47-4F82-8C73-C2A33F833D92}"/>
            </c:ext>
          </c:extLst>
        </c:ser>
        <c:ser>
          <c:idx val="143"/>
          <c:order val="143"/>
          <c:tx>
            <c:strRef>
              <c:f>生産!$C$150</c:f>
              <c:strCache>
                <c:ptCount val="1"/>
                <c:pt idx="0">
                  <c:v>産業総合（鉱工業、電力・ガス・熱供給・水道事業）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生産!$CH$150:$CO$150</c:f>
            </c:numRef>
          </c:val>
          <c:smooth val="0"/>
          <c:extLst>
            <c:ext xmlns:c16="http://schemas.microsoft.com/office/drawing/2014/chart" uri="{C3380CC4-5D6E-409C-BE32-E72D297353CC}">
              <c16:uniqueId val="{0000008F-BD47-4F82-8C73-C2A33F833D92}"/>
            </c:ext>
          </c:extLst>
        </c:ser>
        <c:ser>
          <c:idx val="144"/>
          <c:order val="144"/>
          <c:tx>
            <c:strRef>
              <c:f>生産!$C$151</c:f>
              <c:strCache>
                <c:ptCount val="1"/>
                <c:pt idx="0">
                  <c:v>産業総合（鉱工業、電力・ガス・熱供給）</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生産!$CH$151:$CO$151</c:f>
            </c:numRef>
          </c:val>
          <c:smooth val="0"/>
          <c:extLst>
            <c:ext xmlns:c16="http://schemas.microsoft.com/office/drawing/2014/chart" uri="{C3380CC4-5D6E-409C-BE32-E72D297353CC}">
              <c16:uniqueId val="{00000090-BD47-4F82-8C73-C2A33F833D92}"/>
            </c:ext>
          </c:extLst>
        </c:ser>
        <c:ser>
          <c:idx val="145"/>
          <c:order val="145"/>
          <c:tx>
            <c:strRef>
              <c:f>生産!$C$152</c:f>
              <c:strCache>
                <c:ptCount val="1"/>
                <c:pt idx="0">
                  <c:v>電力・ガス・熱供給・水道事業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生産!$CH$152:$CO$152</c:f>
            </c:numRef>
          </c:val>
          <c:smooth val="0"/>
          <c:extLst>
            <c:ext xmlns:c16="http://schemas.microsoft.com/office/drawing/2014/chart" uri="{C3380CC4-5D6E-409C-BE32-E72D297353CC}">
              <c16:uniqueId val="{00000091-BD47-4F82-8C73-C2A33F833D92}"/>
            </c:ext>
          </c:extLst>
        </c:ser>
        <c:ser>
          <c:idx val="146"/>
          <c:order val="146"/>
          <c:tx>
            <c:strRef>
              <c:f>生産!$C$153</c:f>
              <c:strCache>
                <c:ptCount val="1"/>
                <c:pt idx="0">
                  <c:v>電力・ガス・熱供給</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生産!$CH$153:$CO$153</c:f>
            </c:numRef>
          </c:val>
          <c:smooth val="0"/>
          <c:extLst>
            <c:ext xmlns:c16="http://schemas.microsoft.com/office/drawing/2014/chart" uri="{C3380CC4-5D6E-409C-BE32-E72D297353CC}">
              <c16:uniqueId val="{00000092-BD47-4F82-8C73-C2A33F833D92}"/>
            </c:ext>
          </c:extLst>
        </c:ser>
        <c:ser>
          <c:idx val="147"/>
          <c:order val="147"/>
          <c:tx>
            <c:strRef>
              <c:f>生産!$C$154</c:f>
              <c:strCache>
                <c:ptCount val="1"/>
                <c:pt idx="0">
                  <c:v>機械工業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生産!$CH$154:$CO$154</c:f>
            </c:numRef>
          </c:val>
          <c:smooth val="0"/>
          <c:extLst>
            <c:ext xmlns:c16="http://schemas.microsoft.com/office/drawing/2014/chart" uri="{C3380CC4-5D6E-409C-BE32-E72D297353CC}">
              <c16:uniqueId val="{00000093-BD47-4F82-8C73-C2A33F833D92}"/>
            </c:ext>
          </c:extLst>
        </c:ser>
        <c:ser>
          <c:idx val="148"/>
          <c:order val="148"/>
          <c:tx>
            <c:strRef>
              <c:f>生産!$C$155</c:f>
              <c:strCache>
                <c:ptCount val="1"/>
                <c:pt idx="0">
                  <c:v>非機械工業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生産!$CH$155:$CO$155</c:f>
            </c:numRef>
          </c:val>
          <c:smooth val="0"/>
          <c:extLst>
            <c:ext xmlns:c16="http://schemas.microsoft.com/office/drawing/2014/chart" uri="{C3380CC4-5D6E-409C-BE32-E72D297353CC}">
              <c16:uniqueId val="{00000094-BD47-4F82-8C73-C2A33F833D92}"/>
            </c:ext>
          </c:extLst>
        </c:ser>
        <c:ser>
          <c:idx val="149"/>
          <c:order val="149"/>
          <c:tx>
            <c:strRef>
              <c:f>生産!$C$156</c:f>
              <c:strCache>
                <c:ptCount val="1"/>
                <c:pt idx="0">
                  <c:v>はん用・生産用・業務用機械工業（22年基準）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生産!$CH$156:$CO$156</c:f>
            </c:numRef>
          </c:val>
          <c:smooth val="0"/>
          <c:extLst>
            <c:ext xmlns:c16="http://schemas.microsoft.com/office/drawing/2014/chart" uri="{C3380CC4-5D6E-409C-BE32-E72D297353CC}">
              <c16:uniqueId val="{00000095-BD47-4F82-8C73-C2A33F833D92}"/>
            </c:ext>
          </c:extLst>
        </c:ser>
        <c:ser>
          <c:idx val="150"/>
          <c:order val="150"/>
          <c:tx>
            <c:strRef>
              <c:f>生産!$C$157</c:f>
              <c:strCache>
                <c:ptCount val="1"/>
                <c:pt idx="0">
                  <c:v>普通鋼鋼材（22年基準）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生産!$CH$157:$CO$157</c:f>
            </c:numRef>
          </c:val>
          <c:smooth val="0"/>
          <c:extLst>
            <c:ext xmlns:c16="http://schemas.microsoft.com/office/drawing/2014/chart" uri="{C3380CC4-5D6E-409C-BE32-E72D297353CC}">
              <c16:uniqueId val="{00000096-BD47-4F82-8C73-C2A33F833D92}"/>
            </c:ext>
          </c:extLst>
        </c:ser>
        <c:ser>
          <c:idx val="151"/>
          <c:order val="151"/>
          <c:tx>
            <c:strRef>
              <c:f>生産!$C$158</c:f>
              <c:strCache>
                <c:ptCount val="1"/>
                <c:pt idx="0">
                  <c:v>特殊鋼鋼材（22年基準）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生産!$CH$158:$CO$158</c:f>
            </c:numRef>
          </c:val>
          <c:smooth val="0"/>
          <c:extLst>
            <c:ext xmlns:c16="http://schemas.microsoft.com/office/drawing/2014/chart" uri="{C3380CC4-5D6E-409C-BE32-E72D297353CC}">
              <c16:uniqueId val="{00000097-BD47-4F82-8C73-C2A33F833D92}"/>
            </c:ext>
          </c:extLst>
        </c:ser>
        <c:ser>
          <c:idx val="152"/>
          <c:order val="152"/>
          <c:tx>
            <c:strRef>
              <c:f>生産!$C$159</c:f>
              <c:strCache>
                <c:ptCount val="1"/>
                <c:pt idx="0">
                  <c:v>乗用車・バス・トラック（22年基準）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生産!$CH$159:$CO$159</c:f>
            </c:numRef>
          </c:val>
          <c:smooth val="0"/>
          <c:extLst>
            <c:ext xmlns:c16="http://schemas.microsoft.com/office/drawing/2014/chart" uri="{C3380CC4-5D6E-409C-BE32-E72D297353CC}">
              <c16:uniqueId val="{00000098-BD47-4F82-8C73-C2A33F833D92}"/>
            </c:ext>
          </c:extLst>
        </c:ser>
        <c:ser>
          <c:idx val="153"/>
          <c:order val="153"/>
          <c:tx>
            <c:strRef>
              <c:f>生産!$C$160</c:f>
              <c:strCache>
                <c:ptCount val="1"/>
                <c:pt idx="0">
                  <c:v>石油化学製品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生産!$CH$160:$CO$160</c:f>
            </c:numRef>
          </c:val>
          <c:smooth val="0"/>
          <c:extLst>
            <c:ext xmlns:c16="http://schemas.microsoft.com/office/drawing/2014/chart" uri="{C3380CC4-5D6E-409C-BE32-E72D297353CC}">
              <c16:uniqueId val="{00000099-BD47-4F82-8C73-C2A33F833D92}"/>
            </c:ext>
          </c:extLst>
        </c:ser>
        <c:dLbls>
          <c:showLegendKey val="0"/>
          <c:showVal val="0"/>
          <c:showCatName val="0"/>
          <c:showSerName val="0"/>
          <c:showPercent val="0"/>
          <c:showBubbleSize val="0"/>
        </c:dLbls>
        <c:marker val="1"/>
        <c:smooth val="0"/>
        <c:axId val="1524777935"/>
        <c:axId val="1"/>
      </c:lineChart>
      <c:catAx>
        <c:axId val="152477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1"/>
        <c:crosses val="autoZero"/>
        <c:auto val="1"/>
        <c:lblAlgn val="ctr"/>
        <c:lblOffset val="100"/>
        <c:noMultiLvlLbl val="0"/>
      </c:catAx>
      <c:valAx>
        <c:axId val="1"/>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60000000" vert="horz"/>
          <a:lstStyle/>
          <a:p>
            <a:pPr>
              <a:defRPr/>
            </a:pPr>
            <a:endParaRPr lang="ja-JP"/>
          </a:p>
        </c:txPr>
        <c:crossAx val="1524777935"/>
        <c:crosses val="autoZero"/>
        <c:crossBetween val="between"/>
      </c:valAx>
      <c:spPr>
        <a:noFill/>
        <a:ln w="25400">
          <a:noFill/>
        </a:ln>
      </c:spPr>
    </c:plotArea>
    <c:legend>
      <c:legendPos val="l"/>
      <c:layout>
        <c:manualLayout>
          <c:xMode val="edge"/>
          <c:yMode val="edge"/>
          <c:x val="8.1879442286844656E-2"/>
          <c:y val="0.55688469350384229"/>
          <c:w val="0.72542095002528639"/>
          <c:h val="0.29324604370338858"/>
        </c:manualLayout>
      </c:layout>
      <c:overlay val="0"/>
    </c:legend>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828180584937347E-2"/>
          <c:y val="0.13700962553808899"/>
          <c:w val="0.93564600358947847"/>
          <c:h val="0.41395111168929188"/>
        </c:manualLayout>
      </c:layout>
      <c:barChart>
        <c:barDir val="col"/>
        <c:grouping val="clustered"/>
        <c:varyColors val="0"/>
        <c:ser>
          <c:idx val="0"/>
          <c:order val="0"/>
          <c:spPr>
            <a:solidFill>
              <a:srgbClr val="2E75B6"/>
            </a:solidFill>
            <a:ln>
              <a:solidFill>
                <a:schemeClr val="accent1"/>
              </a:solidFill>
            </a:ln>
            <a:effectLst/>
          </c:spPr>
          <c:invertIfNegative val="1"/>
          <c:dLbls>
            <c:numFmt formatCode="&quot;＋&quot;#,##0.0;&quot;▲ &quot;#,##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グラフ!$B$4:$B$39</c:f>
              <c:strCache>
                <c:ptCount val="35"/>
                <c:pt idx="0">
                  <c:v>米</c:v>
                </c:pt>
                <c:pt idx="1">
                  <c:v>パスタ</c:v>
                </c:pt>
                <c:pt idx="2">
                  <c:v>カップ麺</c:v>
                </c:pt>
                <c:pt idx="3">
                  <c:v>即席麺</c:v>
                </c:pt>
                <c:pt idx="4">
                  <c:v>生鮮肉</c:v>
                </c:pt>
                <c:pt idx="5">
                  <c:v>冷凍調理食品</c:v>
                </c:pt>
                <c:pt idx="6">
                  <c:v>チューハイ・カクテル</c:v>
                </c:pt>
                <c:pt idx="7">
                  <c:v>食事代</c:v>
                </c:pt>
                <c:pt idx="8">
                  <c:v>飲酒代</c:v>
                </c:pt>
                <c:pt idx="9">
                  <c:v>電子レンジ</c:v>
                </c:pt>
                <c:pt idx="10">
                  <c:v>消耗品（ウェットティッシュ等）</c:v>
                </c:pt>
                <c:pt idx="11">
                  <c:v>背広服</c:v>
                </c:pt>
                <c:pt idx="12">
                  <c:v>婦人用スラックス</c:v>
                </c:pt>
                <c:pt idx="13">
                  <c:v>消耗品（マスク、ガーゼ等）</c:v>
                </c:pt>
                <c:pt idx="14">
                  <c:v>マッサージ料金等</c:v>
                </c:pt>
                <c:pt idx="15">
                  <c:v>鉄道運賃</c:v>
                </c:pt>
                <c:pt idx="16">
                  <c:v>鉄道通学定期代</c:v>
                </c:pt>
                <c:pt idx="17">
                  <c:v>鉄道通勤定期代</c:v>
                </c:pt>
                <c:pt idx="18">
                  <c:v>バス代</c:v>
                </c:pt>
                <c:pt idx="19">
                  <c:v>タクシー代</c:v>
                </c:pt>
                <c:pt idx="20">
                  <c:v>航空運賃</c:v>
                </c:pt>
                <c:pt idx="21">
                  <c:v>有料道路料</c:v>
                </c:pt>
                <c:pt idx="22">
                  <c:v>ガソリン</c:v>
                </c:pt>
                <c:pt idx="23">
                  <c:v>郵便料</c:v>
                </c:pt>
                <c:pt idx="24">
                  <c:v>パソコン</c:v>
                </c:pt>
                <c:pt idx="25">
                  <c:v>ゲームソフト等</c:v>
                </c:pt>
                <c:pt idx="26">
                  <c:v>宿泊料</c:v>
                </c:pt>
                <c:pt idx="27">
                  <c:v>パック旅行費</c:v>
                </c:pt>
                <c:pt idx="28">
                  <c:v>映画・演劇等入場料</c:v>
                </c:pt>
                <c:pt idx="29">
                  <c:v>文化施設入場料</c:v>
                </c:pt>
                <c:pt idx="30">
                  <c:v>遊園地入場・乗物代</c:v>
                </c:pt>
                <c:pt idx="31">
                  <c:v>インターネット接続料</c:v>
                </c:pt>
                <c:pt idx="32">
                  <c:v>浴用・洗顔石けん</c:v>
                </c:pt>
                <c:pt idx="33">
                  <c:v>乳液</c:v>
                </c:pt>
                <c:pt idx="34">
                  <c:v>口紅</c:v>
                </c:pt>
              </c:strCache>
            </c:strRef>
          </c:cat>
          <c:val>
            <c:numRef>
              <c:f>グラフ!$H$4:$H$39</c:f>
              <c:numCache>
                <c:formatCode>0_);[Red]\(0\)</c:formatCode>
                <c:ptCount val="35"/>
                <c:pt idx="0">
                  <c:v>17.267648552564751</c:v>
                </c:pt>
                <c:pt idx="1">
                  <c:v>88.421052631578959</c:v>
                </c:pt>
                <c:pt idx="2">
                  <c:v>21.311475409836067</c:v>
                </c:pt>
                <c:pt idx="3">
                  <c:v>35.256410256410263</c:v>
                </c:pt>
                <c:pt idx="4">
                  <c:v>19.433962264150949</c:v>
                </c:pt>
                <c:pt idx="5">
                  <c:v>36.775362318840578</c:v>
                </c:pt>
                <c:pt idx="6">
                  <c:v>50.168350168350173</c:v>
                </c:pt>
                <c:pt idx="7">
                  <c:v>-66.658066735466122</c:v>
                </c:pt>
                <c:pt idx="8">
                  <c:v>-97.154471544715449</c:v>
                </c:pt>
                <c:pt idx="9" formatCode="0.0_);[Red]\(0.0\)">
                  <c:v>300</c:v>
                </c:pt>
                <c:pt idx="10">
                  <c:v>64.613180515759311</c:v>
                </c:pt>
                <c:pt idx="11">
                  <c:v>-100</c:v>
                </c:pt>
                <c:pt idx="12">
                  <c:v>-57.009345794392516</c:v>
                </c:pt>
                <c:pt idx="13">
                  <c:v>133.51724137931035</c:v>
                </c:pt>
                <c:pt idx="14">
                  <c:v>-45.320197044334975</c:v>
                </c:pt>
                <c:pt idx="15">
                  <c:v>-88.317757009345797</c:v>
                </c:pt>
                <c:pt idx="16">
                  <c:v>-75.620188195038494</c:v>
                </c:pt>
                <c:pt idx="17">
                  <c:v>-74.487471526195904</c:v>
                </c:pt>
                <c:pt idx="18">
                  <c:v>-72.765957446808514</c:v>
                </c:pt>
                <c:pt idx="19">
                  <c:v>-53.333333333333336</c:v>
                </c:pt>
                <c:pt idx="20">
                  <c:v>-100</c:v>
                </c:pt>
                <c:pt idx="21">
                  <c:v>-62.22527472527473</c:v>
                </c:pt>
                <c:pt idx="22">
                  <c:v>-42.930591259640103</c:v>
                </c:pt>
                <c:pt idx="23">
                  <c:v>44.117647058823529</c:v>
                </c:pt>
                <c:pt idx="24">
                  <c:v>7.8624078624078608</c:v>
                </c:pt>
                <c:pt idx="25">
                  <c:v>90.517241379310349</c:v>
                </c:pt>
                <c:pt idx="26">
                  <c:v>-85.313315926892955</c:v>
                </c:pt>
                <c:pt idx="27">
                  <c:v>-97.867258147073883</c:v>
                </c:pt>
                <c:pt idx="28">
                  <c:v>-96.531791907514446</c:v>
                </c:pt>
                <c:pt idx="29">
                  <c:v>-90.090090090090087</c:v>
                </c:pt>
                <c:pt idx="30">
                  <c:v>-87.394957983193279</c:v>
                </c:pt>
                <c:pt idx="31">
                  <c:v>12.868632707774807</c:v>
                </c:pt>
                <c:pt idx="32">
                  <c:v>18.969072164948454</c:v>
                </c:pt>
                <c:pt idx="33">
                  <c:v>-46.808510638297875</c:v>
                </c:pt>
                <c:pt idx="34">
                  <c:v>-28.8135593220339</c:v>
                </c:pt>
              </c:numCache>
            </c:numRef>
          </c:val>
          <c:extLst>
            <c:ext xmlns:c14="http://schemas.microsoft.com/office/drawing/2007/8/2/chart" uri="{6F2FDCE9-48DA-4B69-8628-5D25D57E5C99}">
              <c14:invertSolidFillFmt>
                <c14:spPr xmlns:c14="http://schemas.microsoft.com/office/drawing/2007/8/2/chart">
                  <a:solidFill>
                    <a:srgbClr val="E6B9B8"/>
                  </a:solidFill>
                  <a:ln>
                    <a:solidFill>
                      <a:schemeClr val="accent1"/>
                    </a:solidFill>
                  </a:ln>
                  <a:effectLst/>
                </c14:spPr>
              </c14:invertSolidFillFmt>
            </c:ext>
            <c:ext xmlns:c16="http://schemas.microsoft.com/office/drawing/2014/chart" uri="{C3380CC4-5D6E-409C-BE32-E72D297353CC}">
              <c16:uniqueId val="{00000000-149E-4AA7-867A-E33102D9DEDF}"/>
            </c:ext>
          </c:extLst>
        </c:ser>
        <c:dLbls>
          <c:dLblPos val="outEnd"/>
          <c:showLegendKey val="0"/>
          <c:showVal val="1"/>
          <c:showCatName val="0"/>
          <c:showSerName val="0"/>
          <c:showPercent val="0"/>
          <c:showBubbleSize val="0"/>
        </c:dLbls>
        <c:gapWidth val="50"/>
        <c:axId val="1329974943"/>
        <c:axId val="1329959551"/>
      </c:barChart>
      <c:catAx>
        <c:axId val="132997494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29959551"/>
        <c:crosses val="autoZero"/>
        <c:auto val="1"/>
        <c:lblAlgn val="ctr"/>
        <c:lblOffset val="100"/>
        <c:noMultiLvlLbl val="0"/>
      </c:catAx>
      <c:valAx>
        <c:axId val="1329959551"/>
        <c:scaling>
          <c:orientation val="minMax"/>
          <c:max val="150"/>
          <c:min val="-120"/>
        </c:scaling>
        <c:delete val="0"/>
        <c:axPos val="l"/>
        <c:majorGridlines>
          <c:spPr>
            <a:ln w="9525" cap="flat" cmpd="sng" algn="ctr">
              <a:solidFill>
                <a:schemeClr val="tx1">
                  <a:lumMod val="15000"/>
                  <a:lumOff val="85000"/>
                </a:schemeClr>
              </a:solidFill>
              <a:round/>
            </a:ln>
            <a:effectLst/>
          </c:spPr>
        </c:majorGridlines>
        <c:numFmt formatCode="#,##0;&quot;▲ &quot;#,##0" sourceLinked="0"/>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299749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sz="1400"/>
              <a:t>関空利用状況の推移</a:t>
            </a:r>
          </a:p>
        </c:rich>
      </c:tx>
      <c:layout>
        <c:manualLayout>
          <c:xMode val="edge"/>
          <c:yMode val="edge"/>
          <c:x val="0.30035013235551772"/>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7.5069054570820082E-2"/>
          <c:y val="0.17605254678770266"/>
          <c:w val="0.81081044699607918"/>
          <c:h val="0.63084635327523031"/>
        </c:manualLayout>
      </c:layout>
      <c:barChart>
        <c:barDir val="col"/>
        <c:grouping val="clustered"/>
        <c:varyColors val="0"/>
        <c:ser>
          <c:idx val="0"/>
          <c:order val="0"/>
          <c:tx>
            <c:strRef>
              <c:f>'元データ（グラフ用）'!$D$12</c:f>
              <c:strCache>
                <c:ptCount val="1"/>
                <c:pt idx="0">
                  <c:v>国際線旅客数</c:v>
                </c:pt>
              </c:strCache>
            </c:strRef>
          </c:tx>
          <c:spPr>
            <a:pattFill prst="dkUpDiag">
              <a:fgClr>
                <a:schemeClr val="accent5">
                  <a:lumMod val="75000"/>
                </a:schemeClr>
              </a:fgClr>
              <a:bgClr>
                <a:schemeClr val="bg1"/>
              </a:bgClr>
            </a:pattFill>
            <a:ln>
              <a:solidFill>
                <a:schemeClr val="accent5">
                  <a:lumMod val="75000"/>
                </a:schemeClr>
              </a:solidFill>
            </a:ln>
            <a:effectLst/>
          </c:spPr>
          <c:invertIfNegative val="0"/>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'元データ（グラフ用）'!$E$12:$W$12</c:f>
              <c:numCache>
                <c:formatCode>#,##0;"▲ "#,##0</c:formatCode>
                <c:ptCount val="9"/>
                <c:pt idx="0">
                  <c:v>188</c:v>
                </c:pt>
                <c:pt idx="1">
                  <c:v>196</c:v>
                </c:pt>
                <c:pt idx="2">
                  <c:v>198</c:v>
                </c:pt>
                <c:pt idx="3">
                  <c:v>200</c:v>
                </c:pt>
                <c:pt idx="4">
                  <c:v>205</c:v>
                </c:pt>
                <c:pt idx="5">
                  <c:v>107</c:v>
                </c:pt>
                <c:pt idx="6">
                  <c:v>24</c:v>
                </c:pt>
                <c:pt idx="7" formatCode="#,##0.0;&quot;▲ &quot;#,##0.0">
                  <c:v>0.7</c:v>
                </c:pt>
                <c:pt idx="8" formatCode="#,##0.0;&quot;▲ &quot;#,##0.0">
                  <c:v>0.5</c:v>
                </c:pt>
              </c:numCache>
            </c:numRef>
          </c:val>
          <c:extLst>
            <c:ext xmlns:c16="http://schemas.microsoft.com/office/drawing/2014/chart" uri="{C3380CC4-5D6E-409C-BE32-E72D297353CC}">
              <c16:uniqueId val="{00000000-C6A4-435E-B29A-3E554E6BD775}"/>
            </c:ext>
          </c:extLst>
        </c:ser>
        <c:ser>
          <c:idx val="2"/>
          <c:order val="2"/>
          <c:tx>
            <c:strRef>
              <c:f>'元データ（グラフ用）'!$D$14</c:f>
              <c:strCache>
                <c:ptCount val="1"/>
                <c:pt idx="0">
                  <c:v>うち外国人旅客数</c:v>
                </c:pt>
              </c:strCache>
            </c:strRef>
          </c:tx>
          <c:spPr>
            <a:solidFill>
              <a:srgbClr val="00B050"/>
            </a:solidFill>
            <a:ln>
              <a:solidFill>
                <a:srgbClr val="00B050"/>
              </a:solidFill>
            </a:ln>
            <a:effectLst/>
          </c:spPr>
          <c:invertIfNegative val="0"/>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'元データ（グラフ用）'!$E$14:$W$14</c:f>
              <c:numCache>
                <c:formatCode>#,##0;"▲ "#,##0</c:formatCode>
                <c:ptCount val="9"/>
                <c:pt idx="0">
                  <c:v>116</c:v>
                </c:pt>
                <c:pt idx="1">
                  <c:v>131</c:v>
                </c:pt>
                <c:pt idx="2">
                  <c:v>132</c:v>
                </c:pt>
                <c:pt idx="3">
                  <c:v>132</c:v>
                </c:pt>
                <c:pt idx="4">
                  <c:v>142</c:v>
                </c:pt>
                <c:pt idx="5">
                  <c:v>54</c:v>
                </c:pt>
                <c:pt idx="6">
                  <c:v>9</c:v>
                </c:pt>
                <c:pt idx="7" formatCode="#,##0.0;&quot;▲ &quot;#,##0.0">
                  <c:v>0.4</c:v>
                </c:pt>
                <c:pt idx="8" formatCode="#,##0.0;&quot;▲ &quot;#,##0.0">
                  <c:v>0.3</c:v>
                </c:pt>
              </c:numCache>
            </c:numRef>
          </c:val>
          <c:extLst xmlns:c15="http://schemas.microsoft.com/office/drawing/2012/chart">
            <c:ext xmlns:c16="http://schemas.microsoft.com/office/drawing/2014/chart" uri="{C3380CC4-5D6E-409C-BE32-E72D297353CC}">
              <c16:uniqueId val="{00000001-C6A4-435E-B29A-3E554E6BD775}"/>
            </c:ext>
          </c:extLst>
        </c:ser>
        <c:dLbls>
          <c:showLegendKey val="0"/>
          <c:showVal val="0"/>
          <c:showCatName val="0"/>
          <c:showSerName val="0"/>
          <c:showPercent val="0"/>
          <c:showBubbleSize val="0"/>
        </c:dLbls>
        <c:gapWidth val="150"/>
        <c:axId val="1454183584"/>
        <c:axId val="1454196064"/>
        <c:extLst>
          <c:ext xmlns:c15="http://schemas.microsoft.com/office/drawing/2012/chart" uri="{02D57815-91ED-43cb-92C2-25804820EDAC}">
            <c15:filteredBarSeries>
              <c15:ser>
                <c:idx val="1"/>
                <c:order val="1"/>
                <c:tx>
                  <c:strRef>
                    <c:extLst>
                      <c:ext uri="{02D57815-91ED-43cb-92C2-25804820EDAC}">
                        <c15:formulaRef>
                          <c15:sqref>'元データ（グラフ用）'!$D$13</c15:sqref>
                        </c15:formulaRef>
                      </c:ext>
                    </c:extLst>
                    <c:strCache>
                      <c:ptCount val="1"/>
                      <c:pt idx="0">
                        <c:v>対前年同期比</c:v>
                      </c:pt>
                    </c:strCache>
                  </c:strRef>
                </c:tx>
                <c:spPr>
                  <a:solidFill>
                    <a:schemeClr val="accent2"/>
                  </a:solidFill>
                  <a:ln>
                    <a:noFill/>
                  </a:ln>
                  <a:effectLst/>
                </c:spPr>
                <c:invertIfNegative val="0"/>
                <c:cat>
                  <c:strRef>
                    <c:extLst>
                      <c:ext uri="{02D57815-91ED-43cb-92C2-25804820EDAC}">
                        <c15:formulaRef>
                          <c15:sqref>'元データ（グラフ用）'!$E$11:$W$11</c15:sqref>
                        </c15:formulaRef>
                      </c:ext>
                    </c:extLst>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extLst>
                      <c:ext uri="{02D57815-91ED-43cb-92C2-25804820EDAC}">
                        <c15:formulaRef>
                          <c15:sqref>'元データ（グラフ用）'!$E$13:$W$13</c15:sqref>
                        </c15:formulaRef>
                      </c:ext>
                    </c:extLst>
                    <c:numCache>
                      <c:formatCode>\+#,##0.0;"▲ "#,##0.0</c:formatCode>
                      <c:ptCount val="9"/>
                      <c:pt idx="0">
                        <c:v>111</c:v>
                      </c:pt>
                      <c:pt idx="1">
                        <c:v>2</c:v>
                      </c:pt>
                      <c:pt idx="2">
                        <c:v>1</c:v>
                      </c:pt>
                      <c:pt idx="3">
                        <c:v>-1</c:v>
                      </c:pt>
                      <c:pt idx="4">
                        <c:v>2</c:v>
                      </c:pt>
                      <c:pt idx="5">
                        <c:v>-46</c:v>
                      </c:pt>
                      <c:pt idx="6">
                        <c:v>-89</c:v>
                      </c:pt>
                      <c:pt idx="7">
                        <c:v>-99.7</c:v>
                      </c:pt>
                      <c:pt idx="8">
                        <c:v>-99.8</c:v>
                      </c:pt>
                    </c:numCache>
                  </c:numRef>
                </c:val>
                <c:extLst>
                  <c:ext xmlns:c16="http://schemas.microsoft.com/office/drawing/2014/chart" uri="{C3380CC4-5D6E-409C-BE32-E72D297353CC}">
                    <c16:uniqueId val="{0000000A-C6A4-435E-B29A-3E554E6BD775}"/>
                  </c:ext>
                </c:extLst>
              </c15:ser>
            </c15:filteredBarSeries>
          </c:ext>
        </c:extLst>
      </c:barChart>
      <c:lineChart>
        <c:grouping val="standard"/>
        <c:varyColors val="0"/>
        <c:ser>
          <c:idx val="3"/>
          <c:order val="3"/>
          <c:tx>
            <c:strRef>
              <c:f>'元データ（グラフ用）'!$D$15</c:f>
              <c:strCache>
                <c:ptCount val="1"/>
                <c:pt idx="0">
                  <c:v>外国人旅客数対前年同期比</c:v>
                </c:pt>
              </c:strCache>
            </c:strRef>
          </c:tx>
          <c:spPr>
            <a:ln w="28575" cap="rnd">
              <a:solidFill>
                <a:srgbClr val="FF0000">
                  <a:alpha val="99000"/>
                </a:srgbClr>
              </a:solidFill>
              <a:round/>
            </a:ln>
            <a:effectLst/>
          </c:spPr>
          <c:marker>
            <c:symbol val="triangle"/>
            <c:size val="7"/>
            <c:spPr>
              <a:solidFill>
                <a:srgbClr val="FF0000">
                  <a:alpha val="99000"/>
                </a:srgbClr>
              </a:solidFill>
              <a:ln w="9525">
                <a:solidFill>
                  <a:srgbClr val="FF0000"/>
                </a:solidFill>
              </a:ln>
              <a:effectLst/>
            </c:spPr>
          </c:marker>
          <c:dLbls>
            <c:dLbl>
              <c:idx val="1"/>
              <c:layout>
                <c:manualLayout>
                  <c:x val="-5.707099519457727E-3"/>
                  <c:y val="-1.75303185939856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6A4-435E-B29A-3E554E6BD775}"/>
                </c:ext>
              </c:extLst>
            </c:dLbl>
            <c:dLbl>
              <c:idx val="2"/>
              <c:layout>
                <c:manualLayout>
                  <c:x val="-8.5606492791865905E-3"/>
                  <c:y val="-1.75303185939856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6A4-435E-B29A-3E554E6BD775}"/>
                </c:ext>
              </c:extLst>
            </c:dLbl>
            <c:dLbl>
              <c:idx val="3"/>
              <c:layout>
                <c:manualLayout>
                  <c:x val="-7.1338743993221579E-3"/>
                  <c:y val="2.04520383596498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6A4-435E-B29A-3E554E6BD775}"/>
                </c:ext>
              </c:extLst>
            </c:dLbl>
            <c:dLbl>
              <c:idx val="5"/>
              <c:layout>
                <c:manualLayout>
                  <c:x val="-4.2803246395932953E-3"/>
                  <c:y val="-8.76515929699281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6A4-435E-B29A-3E554E6BD775}"/>
                </c:ext>
              </c:extLst>
            </c:dLbl>
            <c:dLbl>
              <c:idx val="6"/>
              <c:layout>
                <c:manualLayout>
                  <c:x val="-4.2803246395932953E-3"/>
                  <c:y val="-1.16868790626570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6A4-435E-B29A-3E554E6BD775}"/>
                </c:ext>
              </c:extLst>
            </c:dLbl>
            <c:dLbl>
              <c:idx val="7"/>
              <c:layout>
                <c:manualLayout>
                  <c:x val="-9.9874241590510223E-3"/>
                  <c:y val="-1.4608598828321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6A4-435E-B29A-3E554E6BD775}"/>
                </c:ext>
              </c:extLst>
            </c:dLbl>
            <c:dLbl>
              <c:idx val="8"/>
              <c:layout>
                <c:manualLayout>
                  <c:x val="-1.284097391877999E-2"/>
                  <c:y val="-1.4608598828321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6A4-435E-B29A-3E554E6BD775}"/>
                </c:ext>
              </c:extLst>
            </c:dLbl>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'元データ（グラフ用）'!$E$15:$W$15</c:f>
              <c:numCache>
                <c:formatCode>\+#,##0.0;"▲ "#,##0.0</c:formatCode>
                <c:ptCount val="9"/>
                <c:pt idx="0">
                  <c:v>105</c:v>
                </c:pt>
                <c:pt idx="1">
                  <c:v>1</c:v>
                </c:pt>
                <c:pt idx="2">
                  <c:v>1</c:v>
                </c:pt>
                <c:pt idx="3">
                  <c:v>-2</c:v>
                </c:pt>
                <c:pt idx="4">
                  <c:v>4</c:v>
                </c:pt>
                <c:pt idx="5">
                  <c:v>-61</c:v>
                </c:pt>
                <c:pt idx="6">
                  <c:v>-93</c:v>
                </c:pt>
                <c:pt idx="7">
                  <c:v>-99.7</c:v>
                </c:pt>
                <c:pt idx="8">
                  <c:v>-99.8</c:v>
                </c:pt>
              </c:numCache>
            </c:numRef>
          </c:val>
          <c:smooth val="0"/>
          <c:extLst>
            <c:ext xmlns:c16="http://schemas.microsoft.com/office/drawing/2014/chart" uri="{C3380CC4-5D6E-409C-BE32-E72D297353CC}">
              <c16:uniqueId val="{00000009-C6A4-435E-B29A-3E554E6BD775}"/>
            </c:ext>
          </c:extLst>
        </c:ser>
        <c:dLbls>
          <c:showLegendKey val="0"/>
          <c:showVal val="0"/>
          <c:showCatName val="0"/>
          <c:showSerName val="0"/>
          <c:showPercent val="0"/>
          <c:showBubbleSize val="0"/>
        </c:dLbls>
        <c:marker val="1"/>
        <c:smooth val="0"/>
        <c:axId val="1446288592"/>
        <c:axId val="1446306480"/>
        <c:extLst/>
      </c:lineChart>
      <c:catAx>
        <c:axId val="1454183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54196064"/>
        <c:crosses val="autoZero"/>
        <c:auto val="1"/>
        <c:lblAlgn val="ctr"/>
        <c:lblOffset val="100"/>
        <c:noMultiLvlLbl val="0"/>
      </c:catAx>
      <c:valAx>
        <c:axId val="1454196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r>
                  <a:rPr lang="ja-JP"/>
                  <a:t>（万人）</a:t>
                </a:r>
              </a:p>
            </c:rich>
          </c:tx>
          <c:layout>
            <c:manualLayout>
              <c:xMode val="edge"/>
              <c:yMode val="edge"/>
              <c:x val="2.7108722717424202E-2"/>
              <c:y val="8.2898852132222769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title>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54183584"/>
        <c:crosses val="autoZero"/>
        <c:crossBetween val="between"/>
      </c:valAx>
      <c:valAx>
        <c:axId val="1446306480"/>
        <c:scaling>
          <c:orientation val="minMax"/>
          <c:max val="150"/>
          <c:min val="-100"/>
        </c:scaling>
        <c:delete val="0"/>
        <c:axPos val="r"/>
        <c:title>
          <c:tx>
            <c:rich>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r>
                  <a:rPr lang="ja-JP"/>
                  <a:t>（％）</a:t>
                </a:r>
              </a:p>
            </c:rich>
          </c:tx>
          <c:layout>
            <c:manualLayout>
              <c:xMode val="edge"/>
              <c:yMode val="edge"/>
              <c:x val="0.90236986301369859"/>
              <c:y val="6.610684928506420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title>
        <c:numFmt formatCode="#,##0;&quot;▲ &quot;#,##0" sourceLinked="0"/>
        <c:majorTickMark val="out"/>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46288592"/>
        <c:crosses val="max"/>
        <c:crossBetween val="between"/>
      </c:valAx>
      <c:catAx>
        <c:axId val="1446288592"/>
        <c:scaling>
          <c:orientation val="minMax"/>
        </c:scaling>
        <c:delete val="1"/>
        <c:axPos val="b"/>
        <c:numFmt formatCode="General" sourceLinked="1"/>
        <c:majorTickMark val="out"/>
        <c:minorTickMark val="none"/>
        <c:tickLblPos val="nextTo"/>
        <c:crossAx val="1446306480"/>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41709313854541513"/>
          <c:y val="9.9398312102695799E-2"/>
          <c:w val="0.47583227942865602"/>
          <c:h val="0.16335427709155081"/>
        </c:manualLayout>
      </c:layout>
      <c:overlay val="1"/>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000" b="1"/>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0.29327</cdr:x>
      <cdr:y>0.07026</cdr:y>
    </cdr:from>
    <cdr:to>
      <cdr:x>0.31107</cdr:x>
      <cdr:y>0.12816</cdr:y>
    </cdr:to>
    <cdr:sp macro="" textlink="">
      <cdr:nvSpPr>
        <cdr:cNvPr id="3" name="正方形/長方形 2"/>
        <cdr:cNvSpPr/>
      </cdr:nvSpPr>
      <cdr:spPr>
        <a:xfrm xmlns:a="http://schemas.openxmlformats.org/drawingml/2006/main">
          <a:off x="2720473" y="299763"/>
          <a:ext cx="165100" cy="247008"/>
        </a:xfrm>
        <a:prstGeom xmlns:a="http://schemas.openxmlformats.org/drawingml/2006/main" prst="rect">
          <a:avLst/>
        </a:prstGeom>
        <a:solidFill xmlns:a="http://schemas.openxmlformats.org/drawingml/2006/main">
          <a:schemeClr val="accent1">
            <a:lumMod val="75000"/>
          </a:schemeClr>
        </a:solidFill>
        <a:ln xmlns:a="http://schemas.openxmlformats.org/drawingml/2006/main">
          <a:solidFill>
            <a:schemeClr val="accent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10.xml><?xml version="1.0" encoding="utf-8"?>
<c:userShapes xmlns:c="http://schemas.openxmlformats.org/drawingml/2006/chart">
  <cdr:relSizeAnchor xmlns:cdr="http://schemas.openxmlformats.org/drawingml/2006/chartDrawing">
    <cdr:from>
      <cdr:x>0.03666</cdr:x>
      <cdr:y>0.1231</cdr:y>
    </cdr:from>
    <cdr:to>
      <cdr:x>0.96334</cdr:x>
      <cdr:y>0.32739</cdr:y>
    </cdr:to>
    <cdr:sp macro="" textlink="">
      <cdr:nvSpPr>
        <cdr:cNvPr id="2" name="角丸四角形 1"/>
        <cdr:cNvSpPr/>
      </cdr:nvSpPr>
      <cdr:spPr>
        <a:xfrm xmlns:a="http://schemas.openxmlformats.org/drawingml/2006/main">
          <a:off x="167299" y="560468"/>
          <a:ext cx="4228936" cy="930141"/>
        </a:xfrm>
        <a:prstGeom xmlns:a="http://schemas.openxmlformats.org/drawingml/2006/main" prst="roundRect">
          <a:avLst/>
        </a:prstGeom>
        <a:noFill xmlns:a="http://schemas.openxmlformats.org/drawingml/2006/main"/>
        <a:ln xmlns:a="http://schemas.openxmlformats.org/drawingml/2006/main" w="38100">
          <a:solidFill>
            <a:srgbClr val="FF0000"/>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dirty="0">
            <a:solidFill>
              <a:schemeClr val="tx1"/>
            </a:solidFill>
          </a:endParaRPr>
        </a:p>
      </cdr:txBody>
    </cdr:sp>
  </cdr:relSizeAnchor>
  <cdr:relSizeAnchor xmlns:cdr="http://schemas.openxmlformats.org/drawingml/2006/chartDrawing">
    <cdr:from>
      <cdr:x>0.01138</cdr:x>
      <cdr:y>0.69897</cdr:y>
    </cdr:from>
    <cdr:to>
      <cdr:x>0.42565</cdr:x>
      <cdr:y>0.9082</cdr:y>
    </cdr:to>
    <cdr:sp macro="" textlink="">
      <cdr:nvSpPr>
        <cdr:cNvPr id="3" name="角丸四角形 2"/>
        <cdr:cNvSpPr/>
      </cdr:nvSpPr>
      <cdr:spPr>
        <a:xfrm xmlns:a="http://schemas.openxmlformats.org/drawingml/2006/main">
          <a:off x="51925" y="3182378"/>
          <a:ext cx="1890535" cy="952613"/>
        </a:xfrm>
        <a:prstGeom xmlns:a="http://schemas.openxmlformats.org/drawingml/2006/main" prst="roundRect">
          <a:avLst/>
        </a:prstGeom>
        <a:noFill xmlns:a="http://schemas.openxmlformats.org/drawingml/2006/main"/>
        <a:ln xmlns:a="http://schemas.openxmlformats.org/drawingml/2006/main" w="38100">
          <a:solidFill>
            <a:schemeClr val="accent1">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0.59341</cdr:x>
      <cdr:y>0.85809</cdr:y>
    </cdr:from>
    <cdr:to>
      <cdr:x>0.97662</cdr:x>
      <cdr:y>0.94425</cdr:y>
    </cdr:to>
    <cdr:sp macro="" textlink="">
      <cdr:nvSpPr>
        <cdr:cNvPr id="2" name="テキスト ボックス 6"/>
        <cdr:cNvSpPr txBox="1"/>
      </cdr:nvSpPr>
      <cdr:spPr>
        <a:xfrm xmlns:a="http://schemas.openxmlformats.org/drawingml/2006/main">
          <a:off x="2746797" y="2605471"/>
          <a:ext cx="1773811"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endParaRPr kumimoji="1" lang="en-US" altLang="ja-JP" sz="1100" dirty="0" smtClean="0"/>
        </a:p>
      </cdr:txBody>
    </cdr:sp>
  </cdr:relSizeAnchor>
</c:userShapes>
</file>

<file path=ppt/drawings/drawing3.xml><?xml version="1.0" encoding="utf-8"?>
<c:userShapes xmlns:c="http://schemas.openxmlformats.org/drawingml/2006/chart">
  <cdr:relSizeAnchor xmlns:cdr="http://schemas.openxmlformats.org/drawingml/2006/chartDrawing">
    <cdr:from>
      <cdr:x>0.78638</cdr:x>
      <cdr:y>0.76994</cdr:y>
    </cdr:from>
    <cdr:to>
      <cdr:x>1</cdr:x>
      <cdr:y>0.86764</cdr:y>
    </cdr:to>
    <cdr:sp macro="" textlink="">
      <cdr:nvSpPr>
        <cdr:cNvPr id="2" name="テキスト ボックス 1"/>
        <cdr:cNvSpPr txBox="1"/>
      </cdr:nvSpPr>
      <cdr:spPr>
        <a:xfrm xmlns:a="http://schemas.openxmlformats.org/drawingml/2006/main">
          <a:off x="4720706" y="3375120"/>
          <a:ext cx="1282367" cy="4282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dirty="0" smtClean="0"/>
            <a:t>単位：％</a:t>
          </a:r>
          <a:endParaRPr lang="ja-JP" altLang="en-US" sz="800" dirty="0"/>
        </a:p>
      </cdr:txBody>
    </cdr:sp>
  </cdr:relSizeAnchor>
</c:userShapes>
</file>

<file path=ppt/drawings/drawing4.xml><?xml version="1.0" encoding="utf-8"?>
<c:userShapes xmlns:c="http://schemas.openxmlformats.org/drawingml/2006/chart">
  <cdr:relSizeAnchor xmlns:cdr="http://schemas.openxmlformats.org/drawingml/2006/chartDrawing">
    <cdr:from>
      <cdr:x>0.29657</cdr:x>
      <cdr:y>0.19799</cdr:y>
    </cdr:from>
    <cdr:to>
      <cdr:x>0.32811</cdr:x>
      <cdr:y>0.25702</cdr:y>
    </cdr:to>
    <cdr:sp macro="" textlink="">
      <cdr:nvSpPr>
        <cdr:cNvPr id="3" name="星 5 2"/>
        <cdr:cNvSpPr/>
      </cdr:nvSpPr>
      <cdr:spPr>
        <a:xfrm xmlns:a="http://schemas.openxmlformats.org/drawingml/2006/main">
          <a:off x="1417559" y="946929"/>
          <a:ext cx="150778" cy="282285"/>
        </a:xfrm>
        <a:prstGeom xmlns:a="http://schemas.openxmlformats.org/drawingml/2006/main" prst="star5">
          <a:avLst/>
        </a:prstGeom>
        <a:ln xmlns:a="http://schemas.openxmlformats.org/drawingml/2006/main">
          <a:noFill/>
        </a:ln>
      </cdr:spPr>
      <cdr:style>
        <a:lnRef xmlns:a="http://schemas.openxmlformats.org/drawingml/2006/main" idx="2">
          <a:schemeClr val="dk1">
            <a:shade val="50000"/>
          </a:schemeClr>
        </a:lnRef>
        <a:fillRef xmlns:a="http://schemas.openxmlformats.org/drawingml/2006/main" idx="1">
          <a:schemeClr val="dk1"/>
        </a:fillRef>
        <a:effectRef xmlns:a="http://schemas.openxmlformats.org/drawingml/2006/main" idx="0">
          <a:schemeClr val="dk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0.14206</cdr:x>
      <cdr:y>0.19557</cdr:y>
    </cdr:from>
    <cdr:to>
      <cdr:x>0.17245</cdr:x>
      <cdr:y>0.25472</cdr:y>
    </cdr:to>
    <cdr:sp macro="" textlink="">
      <cdr:nvSpPr>
        <cdr:cNvPr id="2" name="星 5 1"/>
        <cdr:cNvSpPr/>
      </cdr:nvSpPr>
      <cdr:spPr>
        <a:xfrm xmlns:a="http://schemas.openxmlformats.org/drawingml/2006/main">
          <a:off x="679056" y="935364"/>
          <a:ext cx="145264" cy="282854"/>
        </a:xfrm>
        <a:prstGeom xmlns:a="http://schemas.openxmlformats.org/drawingml/2006/main" prst="star5">
          <a:avLst/>
        </a:prstGeom>
        <a:ln xmlns:a="http://schemas.openxmlformats.org/drawingml/2006/main">
          <a:noFill/>
        </a:ln>
      </cdr:spPr>
      <cdr:style>
        <a:lnRef xmlns:a="http://schemas.openxmlformats.org/drawingml/2006/main" idx="2">
          <a:schemeClr val="dk1">
            <a:shade val="50000"/>
          </a:schemeClr>
        </a:lnRef>
        <a:fillRef xmlns:a="http://schemas.openxmlformats.org/drawingml/2006/main" idx="1">
          <a:schemeClr val="dk1"/>
        </a:fillRef>
        <a:effectRef xmlns:a="http://schemas.openxmlformats.org/drawingml/2006/main" idx="0">
          <a:schemeClr val="dk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5.xml><?xml version="1.0" encoding="utf-8"?>
<c:userShapes xmlns:c="http://schemas.openxmlformats.org/drawingml/2006/chart">
  <cdr:relSizeAnchor xmlns:cdr="http://schemas.openxmlformats.org/drawingml/2006/chartDrawing">
    <cdr:from>
      <cdr:x>0.18352</cdr:x>
      <cdr:y>0.48975</cdr:y>
    </cdr:from>
    <cdr:to>
      <cdr:x>0.38617</cdr:x>
      <cdr:y>0.60943</cdr:y>
    </cdr:to>
    <cdr:sp macro="" textlink="">
      <cdr:nvSpPr>
        <cdr:cNvPr id="2" name="テキスト ボックス 5"/>
        <cdr:cNvSpPr txBox="1"/>
      </cdr:nvSpPr>
      <cdr:spPr>
        <a:xfrm xmlns:a="http://schemas.openxmlformats.org/drawingml/2006/main">
          <a:off x="839072" y="1869506"/>
          <a:ext cx="926498" cy="45686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lIns="0" tIns="0" rIns="0" bIns="0"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xmlns:a="http://schemas.openxmlformats.org/drawingml/2006/main">
          <a:pPr algn="ct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1</a:t>
          </a: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3</a:t>
          </a:r>
          <a:r>
            <a:rPr kumimoji="1" lang="ja-JP" altLang="en-US" sz="900" dirty="0" smtClean="0">
              <a:latin typeface="メイリオ" panose="020B0604030504040204" pitchFamily="50" charset="-128"/>
              <a:ea typeface="メイリオ" panose="020B0604030504040204" pitchFamily="50" charset="-128"/>
            </a:rPr>
            <a:t>月期）</a:t>
          </a:r>
          <a:endParaRPr kumimoji="1" lang="en-US" altLang="ja-JP" sz="900" dirty="0">
            <a:latin typeface="メイリオ" panose="020B0604030504040204" pitchFamily="50" charset="-128"/>
            <a:ea typeface="メイリオ" panose="020B0604030504040204" pitchFamily="50" charset="-128"/>
          </a:endParaRPr>
        </a:p>
      </cdr:txBody>
    </cdr:sp>
  </cdr:relSizeAnchor>
  <cdr:relSizeAnchor xmlns:cdr="http://schemas.openxmlformats.org/drawingml/2006/chartDrawing">
    <cdr:from>
      <cdr:x>0.4124</cdr:x>
      <cdr:y>0.61814</cdr:y>
    </cdr:from>
    <cdr:to>
      <cdr:x>0.58049</cdr:x>
      <cdr:y>0.71536</cdr:y>
    </cdr:to>
    <cdr:sp macro="" textlink="">
      <cdr:nvSpPr>
        <cdr:cNvPr id="3" name="テキスト ボックス 6"/>
        <cdr:cNvSpPr txBox="1"/>
      </cdr:nvSpPr>
      <cdr:spPr>
        <a:xfrm xmlns:a="http://schemas.openxmlformats.org/drawingml/2006/main">
          <a:off x="1885475" y="2495986"/>
          <a:ext cx="768508" cy="39256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lIns="0" tIns="0" rIns="0" bIns="0"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r>
            <a:rPr kumimoji="1" lang="ja-JP" altLang="en-US" sz="1100" dirty="0">
              <a:latin typeface="メイリオ" panose="020B0604030504040204" pitchFamily="50" charset="-128"/>
              <a:ea typeface="メイリオ" panose="020B0604030504040204" pitchFamily="50" charset="-128"/>
            </a:rPr>
            <a:t>全国</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xmlns:a="http://schemas.openxmlformats.org/drawingml/2006/main">
          <a:pPr algn="ct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5</a:t>
          </a:r>
          <a:r>
            <a:rPr kumimoji="1" lang="ja-JP" altLang="en-US" sz="900" dirty="0" smtClean="0">
              <a:latin typeface="メイリオ" panose="020B0604030504040204" pitchFamily="50" charset="-128"/>
              <a:ea typeface="メイリオ" panose="020B0604030504040204" pitchFamily="50" charset="-128"/>
            </a:rPr>
            <a:t>月）</a:t>
          </a:r>
          <a:endParaRPr kumimoji="1" lang="en-US" altLang="ja-JP" sz="1100" dirty="0">
            <a:latin typeface="メイリオ" panose="020B0604030504040204" pitchFamily="50" charset="-128"/>
            <a:ea typeface="メイリオ" panose="020B0604030504040204" pitchFamily="50" charset="-128"/>
          </a:endParaRPr>
        </a:p>
      </cdr:txBody>
    </cdr:sp>
  </cdr:relSizeAnchor>
  <cdr:relSizeAnchor xmlns:cdr="http://schemas.openxmlformats.org/drawingml/2006/chartDrawing">
    <cdr:from>
      <cdr:x>0.42603</cdr:x>
      <cdr:y>0.53651</cdr:y>
    </cdr:from>
    <cdr:to>
      <cdr:x>0.52575</cdr:x>
      <cdr:y>0.60772</cdr:y>
    </cdr:to>
    <cdr:cxnSp macro="">
      <cdr:nvCxnSpPr>
        <cdr:cNvPr id="6" name="直線矢印コネクタ 5"/>
        <cdr:cNvCxnSpPr/>
      </cdr:nvCxnSpPr>
      <cdr:spPr>
        <a:xfrm xmlns:a="http://schemas.openxmlformats.org/drawingml/2006/main" flipV="1">
          <a:off x="1947815" y="2166385"/>
          <a:ext cx="455929" cy="287535"/>
        </a:xfrm>
        <a:prstGeom xmlns:a="http://schemas.openxmlformats.org/drawingml/2006/main" prst="straightConnector1">
          <a:avLst/>
        </a:prstGeom>
        <a:ln xmlns:a="http://schemas.openxmlformats.org/drawingml/2006/main">
          <a:prstDash val="sys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0.71927</cdr:x>
      <cdr:y>0.29688</cdr:y>
    </cdr:from>
    <cdr:to>
      <cdr:x>0.81705</cdr:x>
      <cdr:y>0.43056</cdr:y>
    </cdr:to>
    <cdr:cxnSp macro="">
      <cdr:nvCxnSpPr>
        <cdr:cNvPr id="3" name="直線矢印コネクタ 2"/>
        <cdr:cNvCxnSpPr/>
      </cdr:nvCxnSpPr>
      <cdr:spPr>
        <a:xfrm xmlns:a="http://schemas.openxmlformats.org/drawingml/2006/main">
          <a:off x="3097027" y="1273450"/>
          <a:ext cx="420996" cy="573433"/>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0.71362</cdr:x>
      <cdr:y>0.07764</cdr:y>
    </cdr:from>
    <cdr:to>
      <cdr:x>1</cdr:x>
      <cdr:y>0.13683</cdr:y>
    </cdr:to>
    <cdr:sp macro="" textlink="">
      <cdr:nvSpPr>
        <cdr:cNvPr id="4" name="テキスト ボックス 7"/>
        <cdr:cNvSpPr txBox="1"/>
      </cdr:nvSpPr>
      <cdr:spPr>
        <a:xfrm xmlns:a="http://schemas.openxmlformats.org/drawingml/2006/main">
          <a:off x="3072692" y="333013"/>
          <a:ext cx="1233089"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050" dirty="0" smtClean="0"/>
            <a:t>単位：万人</a:t>
          </a:r>
          <a:endParaRPr kumimoji="1" lang="ja-JP" altLang="en-US" sz="1050" dirty="0"/>
        </a:p>
      </cdr:txBody>
    </cdr:sp>
  </cdr:relSizeAnchor>
</c:userShapes>
</file>

<file path=ppt/drawings/drawing7.xml><?xml version="1.0" encoding="utf-8"?>
<c:userShapes xmlns:c="http://schemas.openxmlformats.org/drawingml/2006/chart">
  <cdr:relSizeAnchor xmlns:cdr="http://schemas.openxmlformats.org/drawingml/2006/chartDrawing">
    <cdr:from>
      <cdr:x>0.08359</cdr:x>
      <cdr:y>0.67379</cdr:y>
    </cdr:from>
    <cdr:to>
      <cdr:x>0.97839</cdr:x>
      <cdr:y>0.67379</cdr:y>
    </cdr:to>
    <cdr:cxnSp macro="">
      <cdr:nvCxnSpPr>
        <cdr:cNvPr id="4" name="直線コネクタ 3"/>
        <cdr:cNvCxnSpPr/>
      </cdr:nvCxnSpPr>
      <cdr:spPr>
        <a:xfrm xmlns:a="http://schemas.openxmlformats.org/drawingml/2006/main">
          <a:off x="445993" y="1483331"/>
          <a:ext cx="4774224" cy="0"/>
        </a:xfrm>
        <a:prstGeom xmlns:a="http://schemas.openxmlformats.org/drawingml/2006/main" prst="line">
          <a:avLst/>
        </a:prstGeom>
        <a:ln xmlns:a="http://schemas.openxmlformats.org/drawingml/2006/main" w="3175">
          <a:solidFill>
            <a:schemeClr val="bg1">
              <a:lumMod val="75000"/>
            </a:schemeClr>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0.75194</cdr:x>
      <cdr:y>0.05155</cdr:y>
    </cdr:from>
    <cdr:to>
      <cdr:x>1</cdr:x>
      <cdr:y>0.11702</cdr:y>
    </cdr:to>
    <cdr:sp macro="" textlink="">
      <cdr:nvSpPr>
        <cdr:cNvPr id="2" name="テキスト ボックス 1"/>
        <cdr:cNvSpPr txBox="1"/>
      </cdr:nvSpPr>
      <cdr:spPr>
        <a:xfrm xmlns:a="http://schemas.openxmlformats.org/drawingml/2006/main">
          <a:off x="3368233" y="255242"/>
          <a:ext cx="1111169" cy="32409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900" dirty="0" smtClean="0"/>
            <a:t>単位：万人</a:t>
          </a:r>
          <a:endParaRPr lang="ja-JP" altLang="en-US" sz="900" dirty="0"/>
        </a:p>
      </cdr:txBody>
    </cdr:sp>
  </cdr:relSizeAnchor>
</c:userShapes>
</file>

<file path=ppt/drawings/drawing9.xml><?xml version="1.0" encoding="utf-8"?>
<c:userShapes xmlns:c="http://schemas.openxmlformats.org/drawingml/2006/chart">
  <cdr:relSizeAnchor xmlns:cdr="http://schemas.openxmlformats.org/drawingml/2006/chartDrawing">
    <cdr:from>
      <cdr:x>0.04958</cdr:x>
      <cdr:y>0.02327</cdr:y>
    </cdr:from>
    <cdr:to>
      <cdr:x>1</cdr:x>
      <cdr:y>0.16479</cdr:y>
    </cdr:to>
    <cdr:sp macro="" textlink="">
      <cdr:nvSpPr>
        <cdr:cNvPr id="2" name="テキスト ボックス 1"/>
        <cdr:cNvSpPr txBox="1"/>
      </cdr:nvSpPr>
      <cdr:spPr>
        <a:xfrm xmlns:a="http://schemas.openxmlformats.org/drawingml/2006/main">
          <a:off x="265059" y="64719"/>
          <a:ext cx="5080516" cy="3935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400" b="1" i="0" u="none" strike="noStrike" kern="1200" spc="0" baseline="0">
              <a:solidFill>
                <a:prstClr val="black">
                  <a:lumMod val="65000"/>
                  <a:lumOff val="35000"/>
                </a:prstClr>
              </a:solidFill>
              <a:latin typeface="+mn-lt"/>
              <a:ea typeface="+mn-ea"/>
              <a:cs typeface="+mn-cs"/>
            </a:defRPr>
          </a:pPr>
          <a:r>
            <a:rPr lang="en-US" altLang="ja-JP" b="1" dirty="0"/>
            <a:t>2017</a:t>
          </a:r>
          <a:r>
            <a:rPr lang="ja-JP" altLang="en-US" b="1" dirty="0"/>
            <a:t>年</a:t>
          </a:r>
          <a:r>
            <a:rPr lang="en-US" altLang="ja-JP" b="1" dirty="0"/>
            <a:t>1</a:t>
          </a:r>
          <a:r>
            <a:rPr lang="ja-JP" altLang="en-US" b="1" dirty="0"/>
            <a:t>月を</a:t>
          </a:r>
          <a:r>
            <a:rPr lang="en-US" altLang="ja-JP" b="1" dirty="0"/>
            <a:t>100</a:t>
          </a:r>
          <a:r>
            <a:rPr lang="ja-JP" altLang="en-US" b="1" dirty="0"/>
            <a:t>とした年代・性別の就業者の増減（全国</a:t>
          </a:r>
          <a:r>
            <a:rPr lang="ja-JP" altLang="en-US" b="1" dirty="0" smtClean="0"/>
            <a:t>）</a:t>
          </a:r>
          <a:endParaRPr lang="en-US" altLang="ja-JP"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0CDA5F5-8C95-489A-B407-8BDA774F36F0}" type="datetimeFigureOut">
              <a:rPr kumimoji="1" lang="ja-JP" altLang="en-US" smtClean="0"/>
              <a:t>2020/7/28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01F6261-C4FF-466F-9FE7-B417FEC7F4AD}" type="slidenum">
              <a:rPr kumimoji="1" lang="ja-JP" altLang="en-US" smtClean="0"/>
              <a:t>‹#›</a:t>
            </a:fld>
            <a:endParaRPr kumimoji="1" lang="ja-JP" altLang="en-US"/>
          </a:p>
        </p:txBody>
      </p:sp>
    </p:spTree>
    <p:extLst>
      <p:ext uri="{BB962C8B-B14F-4D97-AF65-F5344CB8AC3E}">
        <p14:creationId xmlns:p14="http://schemas.microsoft.com/office/powerpoint/2010/main" val="29466737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6F54E9-9AB6-48CD-B33D-4178DC5B28DC}" type="datetimeFigureOut">
              <a:rPr kumimoji="1" lang="ja-JP" altLang="en-US" smtClean="0"/>
              <a:t>2020/7/28</a:t>
            </a:fld>
            <a:endParaRPr kumimoji="1" lang="ja-JP" altLang="en-US"/>
          </a:p>
        </p:txBody>
      </p:sp>
      <p:sp>
        <p:nvSpPr>
          <p:cNvPr id="4" name="スライド イメージ プレースホルダー 3"/>
          <p:cNvSpPr>
            <a:spLocks noGrp="1" noRot="1" noChangeAspect="1"/>
          </p:cNvSpPr>
          <p:nvPr>
            <p:ph type="sldImg" idx="2"/>
          </p:nvPr>
        </p:nvSpPr>
        <p:spPr>
          <a:xfrm>
            <a:off x="688975" y="1243013"/>
            <a:ext cx="54292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9DF7B5F-848E-47E1-9557-369D1266A1AA}" type="slidenum">
              <a:rPr kumimoji="1" lang="ja-JP" altLang="en-US" smtClean="0"/>
              <a:t>‹#›</a:t>
            </a:fld>
            <a:endParaRPr kumimoji="1" lang="ja-JP" altLang="en-US"/>
          </a:p>
        </p:txBody>
      </p:sp>
    </p:spTree>
    <p:extLst>
      <p:ext uri="{BB962C8B-B14F-4D97-AF65-F5344CB8AC3E}">
        <p14:creationId xmlns:p14="http://schemas.microsoft.com/office/powerpoint/2010/main" val="380733863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67852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11736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224532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4860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76560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06261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2456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3110980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382403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001553"/>
            <a:ext cx="7429500" cy="2130602"/>
          </a:xfrm>
        </p:spPr>
        <p:txBody>
          <a:bodyPr anchor="b"/>
          <a:lstStyle>
            <a:lvl1pPr algn="ctr">
              <a:defRPr sz="48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214319"/>
            <a:ext cx="7429500" cy="1477538"/>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4D3C5E-F115-413A-B701-8302AD44D47F}"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667064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9C5523-89F1-478F-BA53-1F04CEA592C0}"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403249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8F81CA9-050A-4F5C-9591-F39B3BDE0C06}" type="datetime1">
              <a:rPr kumimoji="1" lang="ja-JP" altLang="en-US" smtClean="0"/>
              <a:t>2020/7/28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41496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E17CB-BF97-4157-B382-50AE5ABF1D26}" type="datetime1">
              <a:rPr kumimoji="1" lang="ja-JP" altLang="en-US" smtClean="0"/>
              <a:t>2020/7/28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5" name="Slide Number Placeholder 6"/>
          <p:cNvSpPr>
            <a:spLocks noGrp="1"/>
          </p:cNvSpPr>
          <p:nvPr>
            <p:ph type="sldNum" sz="quarter" idx="12"/>
          </p:nvPr>
        </p:nvSpPr>
        <p:spPr>
          <a:xfrm>
            <a:off x="9224963" y="5675042"/>
            <a:ext cx="561023" cy="325823"/>
          </a:xfrm>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165096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3F56699-1A03-4D2A-8A33-C8C0A028E0F3}"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1764829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25824"/>
            <a:ext cx="8543925" cy="118288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629117"/>
            <a:ext cx="8543925" cy="388296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5672161"/>
            <a:ext cx="2228850" cy="325823"/>
          </a:xfrm>
          <a:prstGeom prst="rect">
            <a:avLst/>
          </a:prstGeom>
        </p:spPr>
        <p:txBody>
          <a:bodyPr vert="horz" lIns="91440" tIns="45720" rIns="91440" bIns="45720" rtlCol="0" anchor="ctr"/>
          <a:lstStyle>
            <a:lvl1pPr algn="l">
              <a:defRPr sz="975">
                <a:solidFill>
                  <a:schemeClr val="tx1">
                    <a:tint val="75000"/>
                  </a:schemeClr>
                </a:solidFill>
              </a:defRPr>
            </a:lvl1pPr>
          </a:lstStyle>
          <a:p>
            <a:fld id="{C28D1DAE-A0A1-479E-A736-61C979EDAA49}" type="datetime1">
              <a:rPr kumimoji="1" lang="ja-JP" altLang="en-US" smtClean="0"/>
              <a:t>2020/7/28</a:t>
            </a:fld>
            <a:endParaRPr kumimoji="1" lang="ja-JP" altLang="en-US"/>
          </a:p>
        </p:txBody>
      </p:sp>
      <p:sp>
        <p:nvSpPr>
          <p:cNvPr id="5" name="Footer Placeholder 4"/>
          <p:cNvSpPr>
            <a:spLocks noGrp="1"/>
          </p:cNvSpPr>
          <p:nvPr>
            <p:ph type="ftr" sz="quarter" idx="3"/>
          </p:nvPr>
        </p:nvSpPr>
        <p:spPr>
          <a:xfrm>
            <a:off x="3281363" y="5672161"/>
            <a:ext cx="3343275" cy="325823"/>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24963" y="5675042"/>
            <a:ext cx="561023" cy="325823"/>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lstStyle>
            <a:lvl1pPr algn="ctr">
              <a:defRPr sz="1050" b="1">
                <a:solidFill>
                  <a:schemeClr val="tx1">
                    <a:tint val="75000"/>
                  </a:schemeClr>
                </a:solidFill>
              </a:defRPr>
            </a:lvl1pPr>
          </a:lstStyle>
          <a:p>
            <a:fld id="{9B28B6A2-4437-46C4-8AB6-08015A7ADF51}" type="slidenum">
              <a:rPr kumimoji="1" lang="ja-JP" altLang="en-US" smtClean="0"/>
              <a:pPr/>
              <a:t>‹#›</a:t>
            </a:fld>
            <a:endParaRPr kumimoji="1" lang="ja-JP" altLang="en-US"/>
          </a:p>
        </p:txBody>
      </p:sp>
    </p:spTree>
    <p:extLst>
      <p:ext uri="{BB962C8B-B14F-4D97-AF65-F5344CB8AC3E}">
        <p14:creationId xmlns:p14="http://schemas.microsoft.com/office/powerpoint/2010/main" val="4539134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9" r:id="rId4"/>
    <p:sldLayoutId id="2147483682" r:id="rId5"/>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chart" Target="../charts/chart15.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chart" Target="../charts/char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31831"/>
            <a:ext cx="9905999" cy="1427881"/>
          </a:xfrm>
        </p:spPr>
        <p:style>
          <a:lnRef idx="1">
            <a:schemeClr val="accent1"/>
          </a:lnRef>
          <a:fillRef idx="3">
            <a:schemeClr val="accent1"/>
          </a:fillRef>
          <a:effectRef idx="2">
            <a:schemeClr val="accent1"/>
          </a:effectRef>
          <a:fontRef idx="minor">
            <a:schemeClr val="lt1"/>
          </a:fontRef>
        </p:style>
        <p:txBody>
          <a:bodyPr anchor="ctr">
            <a:noAutofit/>
          </a:bodyPr>
          <a:lstStyle/>
          <a:p>
            <a:r>
              <a:rPr lang="ja-JP" altLang="en-US" sz="3200" dirty="0" smtClean="0"/>
              <a:t>新型コロナウイルスによる大阪経済と府民生活への影響分析</a:t>
            </a:r>
            <a:endParaRPr kumimoji="1" lang="ja-JP" altLang="en-US" sz="3200" dirty="0"/>
          </a:p>
        </p:txBody>
      </p:sp>
      <p:sp>
        <p:nvSpPr>
          <p:cNvPr id="3" name="サブタイトル 2"/>
          <p:cNvSpPr>
            <a:spLocks noGrp="1"/>
          </p:cNvSpPr>
          <p:nvPr>
            <p:ph type="subTitle" idx="1"/>
          </p:nvPr>
        </p:nvSpPr>
        <p:spPr>
          <a:xfrm>
            <a:off x="1238251" y="4700788"/>
            <a:ext cx="7429500" cy="816567"/>
          </a:xfrm>
        </p:spPr>
        <p:txBody>
          <a:bodyPr>
            <a:normAutofit/>
          </a:bodyPr>
          <a:lstStyle/>
          <a:p>
            <a:r>
              <a:rPr kumimoji="1" lang="ja-JP" altLang="en-US" sz="2000" dirty="0" smtClean="0"/>
              <a:t>令和</a:t>
            </a:r>
            <a:r>
              <a:rPr lang="ja-JP" altLang="en-US" sz="2000" dirty="0" smtClean="0"/>
              <a:t>２</a:t>
            </a:r>
            <a:r>
              <a:rPr kumimoji="1" lang="ja-JP" altLang="en-US" sz="2000" dirty="0" smtClean="0"/>
              <a:t>年</a:t>
            </a:r>
            <a:r>
              <a:rPr lang="ja-JP" altLang="en-US" sz="2000" dirty="0" smtClean="0"/>
              <a:t>７</a:t>
            </a:r>
            <a:r>
              <a:rPr kumimoji="1" lang="ja-JP" altLang="en-US" sz="2000" dirty="0" smtClean="0"/>
              <a:t>月</a:t>
            </a:r>
            <a:r>
              <a:rPr lang="en-US" altLang="ja-JP" sz="2000" dirty="0" smtClean="0"/>
              <a:t>28</a:t>
            </a:r>
            <a:r>
              <a:rPr kumimoji="1" lang="ja-JP" altLang="en-US" sz="2000" dirty="0" smtClean="0"/>
              <a:t>日</a:t>
            </a:r>
            <a:endParaRPr kumimoji="1" lang="en-US" altLang="ja-JP" sz="2000" dirty="0" smtClean="0"/>
          </a:p>
          <a:p>
            <a:r>
              <a:rPr lang="ja-JP" altLang="en-US" sz="2000" dirty="0" smtClean="0"/>
              <a:t>企画室</a:t>
            </a:r>
            <a:endParaRPr kumimoji="1" lang="ja-JP" altLang="en-US" sz="2000" dirty="0"/>
          </a:p>
        </p:txBody>
      </p:sp>
    </p:spTree>
    <p:extLst>
      <p:ext uri="{BB962C8B-B14F-4D97-AF65-F5344CB8AC3E}">
        <p14:creationId xmlns:p14="http://schemas.microsoft.com/office/powerpoint/2010/main" val="143195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0" y="0"/>
            <a:ext cx="9906000" cy="327600"/>
          </a:xfrm>
          <a:prstGeom prst="rect">
            <a:avLst/>
          </a:prstGeom>
          <a:solidFill>
            <a:srgbClr val="002060"/>
          </a:solidFill>
        </p:spPr>
        <p:txBody>
          <a:bodyPr vert="horz" lIns="81598" tIns="40799" rIns="81598" bIns="40799" rtlCol="0" anchor="b">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収束後に行いたいこと</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smtClean="0">
                <a:solidFill>
                  <a:schemeClr val="bg1"/>
                </a:solidFill>
                <a:latin typeface="Meiryo UI" panose="020B0604030504040204" pitchFamily="50" charset="-128"/>
                <a:ea typeface="Meiryo UI" panose="020B0604030504040204" pitchFamily="50" charset="-128"/>
              </a:rPr>
              <a:t>府民アンケートより</a:t>
            </a:r>
            <a:r>
              <a:rPr lang="en-US" altLang="ja-JP" sz="1785" b="1" dirty="0" smtClean="0">
                <a:solidFill>
                  <a:schemeClr val="bg1"/>
                </a:solidFill>
                <a:latin typeface="Meiryo UI" panose="020B0604030504040204" pitchFamily="50" charset="-128"/>
                <a:ea typeface="Meiryo UI" panose="020B0604030504040204" pitchFamily="50" charset="-128"/>
              </a:rPr>
              <a:t>】</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316704" y="426719"/>
            <a:ext cx="9272591" cy="116238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●直近で行った府民向けアンケートでは、収束後に行ったこと</a:t>
            </a:r>
            <a:r>
              <a:rPr kumimoji="1" lang="ja-JP" altLang="en-US" sz="1200" dirty="0" smtClean="0">
                <a:solidFill>
                  <a:schemeClr val="tx1"/>
                </a:solidFill>
                <a:latin typeface="Meiryo UI" panose="020B0604030504040204" pitchFamily="50" charset="-128"/>
                <a:ea typeface="Meiryo UI" panose="020B0604030504040204" pitchFamily="50" charset="-128"/>
              </a:rPr>
              <a:t>は</a:t>
            </a:r>
            <a:r>
              <a:rPr kumimoji="1" lang="ja-JP" altLang="en-US" sz="1200" b="1" u="sng" dirty="0" smtClean="0">
                <a:solidFill>
                  <a:schemeClr val="tx1"/>
                </a:solidFill>
                <a:latin typeface="Meiryo UI" panose="020B0604030504040204" pitchFamily="50" charset="-128"/>
                <a:ea typeface="Meiryo UI" panose="020B0604030504040204" pitchFamily="50" charset="-128"/>
              </a:rPr>
              <a:t>「外食」「ショッピング」</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今後</a:t>
            </a:r>
            <a:r>
              <a:rPr kumimoji="1" lang="ja-JP" altLang="en-US" sz="1200" dirty="0" smtClean="0">
                <a:solidFill>
                  <a:schemeClr val="tx1"/>
                </a:solidFill>
                <a:latin typeface="Meiryo UI" panose="020B0604030504040204" pitchFamily="50" charset="-128"/>
                <a:ea typeface="Meiryo UI" panose="020B0604030504040204" pitchFamily="50" charset="-128"/>
              </a:rPr>
              <a:t>行いたいこと</a:t>
            </a:r>
            <a:r>
              <a:rPr kumimoji="1" lang="ja-JP" altLang="en-US" sz="1200" dirty="0">
                <a:solidFill>
                  <a:schemeClr val="tx1"/>
                </a:solidFill>
                <a:latin typeface="Meiryo UI" panose="020B0604030504040204" pitchFamily="50" charset="-128"/>
                <a:ea typeface="Meiryo UI" panose="020B0604030504040204" pitchFamily="50" charset="-128"/>
              </a:rPr>
              <a:t>は</a:t>
            </a:r>
            <a:r>
              <a:rPr kumimoji="1" lang="ja-JP" altLang="en-US" sz="1200" b="1" u="sng" dirty="0">
                <a:solidFill>
                  <a:schemeClr val="tx1"/>
                </a:solidFill>
                <a:latin typeface="Meiryo UI" panose="020B0604030504040204" pitchFamily="50" charset="-128"/>
                <a:ea typeface="Meiryo UI" panose="020B0604030504040204" pitchFamily="50" charset="-128"/>
              </a:rPr>
              <a:t>「国内旅行」、「外食」、「遊園地・テーマパーク」</a:t>
            </a:r>
            <a:r>
              <a:rPr kumimoji="1" lang="ja-JP" altLang="en-US" sz="1200" dirty="0">
                <a:solidFill>
                  <a:schemeClr val="tx1"/>
                </a:solidFill>
                <a:latin typeface="Meiryo UI" panose="020B0604030504040204" pitchFamily="50" charset="-128"/>
                <a:ea typeface="Meiryo UI" panose="020B0604030504040204" pitchFamily="50" charset="-128"/>
              </a:rPr>
              <a:t>が上位。国内旅行、外食への潜在ニーズは高い。</a:t>
            </a:r>
          </a:p>
          <a:p>
            <a:pPr marL="180975" indent="-180975">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 ●国内旅行を今行かない理由としては、感染リスクや防止策等</a:t>
            </a:r>
            <a:r>
              <a:rPr kumimoji="1" lang="ja-JP" altLang="en-US" sz="1200" b="1" u="sng" dirty="0" smtClean="0">
                <a:solidFill>
                  <a:schemeClr val="tx1"/>
                </a:solidFill>
                <a:latin typeface="Meiryo UI" panose="020B0604030504040204" pitchFamily="50" charset="-128"/>
                <a:ea typeface="Meiryo UI" panose="020B0604030504040204" pitchFamily="50" charset="-128"/>
              </a:rPr>
              <a:t>感染を懸念する理由</a:t>
            </a:r>
            <a:r>
              <a:rPr kumimoji="1" lang="ja-JP" altLang="en-US" sz="1200" dirty="0" smtClean="0">
                <a:solidFill>
                  <a:schemeClr val="tx1"/>
                </a:solidFill>
                <a:latin typeface="Meiryo UI" panose="020B0604030504040204" pitchFamily="50" charset="-128"/>
                <a:ea typeface="Meiryo UI" panose="020B0604030504040204" pitchFamily="50" charset="-128"/>
              </a:rPr>
              <a:t>が最も多かった。</a:t>
            </a:r>
            <a:r>
              <a:rPr kumimoji="1" lang="ja-JP" altLang="en-US" sz="1200" b="1" u="sng" dirty="0" smtClean="0">
                <a:solidFill>
                  <a:schemeClr val="tx1"/>
                </a:solidFill>
                <a:latin typeface="Meiryo UI" panose="020B0604030504040204" pitchFamily="50" charset="-128"/>
                <a:ea typeface="Meiryo UI" panose="020B0604030504040204" pitchFamily="50" charset="-128"/>
              </a:rPr>
              <a:t>いかに安心して消費につなげていけるかが大阪の再生に鍵の一つ</a:t>
            </a:r>
            <a:r>
              <a:rPr kumimoji="1" lang="ja-JP" altLang="en-US" sz="1200" dirty="0" smtClean="0">
                <a:solidFill>
                  <a:schemeClr val="tx1"/>
                </a:solidFill>
                <a:latin typeface="Meiryo UI" panose="020B0604030504040204" pitchFamily="50" charset="-128"/>
                <a:ea typeface="Meiryo UI" panose="020B0604030504040204" pitchFamily="50" charset="-128"/>
              </a:rPr>
              <a:t>となる。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5248815" y="5750481"/>
            <a:ext cx="4005969" cy="3693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endParaRPr lang="en-US" altLang="ja-JP" sz="900" dirty="0" smtClean="0">
              <a:latin typeface="+mn-ea"/>
            </a:endParaRPr>
          </a:p>
          <a:p>
            <a:pPr marL="217984" indent="-217984"/>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graphicFrame>
        <p:nvGraphicFramePr>
          <p:cNvPr id="20" name="Chart 1"/>
          <p:cNvGraphicFramePr>
            <a:graphicFrameLocks/>
          </p:cNvGraphicFramePr>
          <p:nvPr>
            <p:extLst>
              <p:ext uri="{D42A27DB-BD31-4B8C-83A1-F6EECF244321}">
                <p14:modId xmlns:p14="http://schemas.microsoft.com/office/powerpoint/2010/main" val="4224606262"/>
              </p:ext>
            </p:extLst>
          </p:nvPr>
        </p:nvGraphicFramePr>
        <p:xfrm>
          <a:off x="5694745" y="1589097"/>
          <a:ext cx="4433104" cy="45307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3"/>
          <p:cNvGraphicFramePr>
            <a:graphicFrameLocks/>
          </p:cNvGraphicFramePr>
          <p:nvPr>
            <p:extLst>
              <p:ext uri="{D42A27DB-BD31-4B8C-83A1-F6EECF244321}">
                <p14:modId xmlns:p14="http://schemas.microsoft.com/office/powerpoint/2010/main" val="3561818025"/>
              </p:ext>
            </p:extLst>
          </p:nvPr>
        </p:nvGraphicFramePr>
        <p:xfrm>
          <a:off x="199405" y="1589098"/>
          <a:ext cx="6003073" cy="4383611"/>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1137987" y="1980027"/>
            <a:ext cx="4415438" cy="428263"/>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5"/>
          <p:cNvSpPr/>
          <p:nvPr/>
        </p:nvSpPr>
        <p:spPr>
          <a:xfrm rot="21330293">
            <a:off x="5590365" y="1743690"/>
            <a:ext cx="1025370" cy="432872"/>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103050" y="2021851"/>
            <a:ext cx="3727049" cy="1172702"/>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
          <p:cNvSpPr txBox="1"/>
          <p:nvPr/>
        </p:nvSpPr>
        <p:spPr>
          <a:xfrm>
            <a:off x="9015812" y="5048385"/>
            <a:ext cx="1282367" cy="42826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dirty="0" smtClean="0"/>
              <a:t>単位：％</a:t>
            </a:r>
            <a:endParaRPr lang="ja-JP" altLang="en-US" sz="800" dirty="0"/>
          </a:p>
        </p:txBody>
      </p:sp>
      <p:sp>
        <p:nvSpPr>
          <p:cNvPr id="12" name="スライド番号プレースホルダー 2"/>
          <p:cNvSpPr txBox="1">
            <a:spLocks/>
          </p:cNvSpPr>
          <p:nvPr/>
        </p:nvSpPr>
        <p:spPr>
          <a:xfrm>
            <a:off x="8919721" y="93390"/>
            <a:ext cx="625901" cy="333330"/>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9</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82163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17194"/>
            <a:ext cx="8543925" cy="944446"/>
          </a:xfrm>
          <a:solidFill>
            <a:srgbClr val="002060"/>
          </a:solidFill>
        </p:spPr>
        <p:txBody>
          <a:bodyPr anchor="ctr">
            <a:noAutofit/>
          </a:bodyPr>
          <a:lstStyle/>
          <a:p>
            <a:pPr algn="ctr"/>
            <a:r>
              <a:rPr lang="ja-JP" altLang="en-US" sz="4400" b="1" dirty="0">
                <a:solidFill>
                  <a:schemeClr val="bg1"/>
                </a:solidFill>
                <a:latin typeface="Meiryo UI" panose="020B0604030504040204" pitchFamily="50" charset="-128"/>
                <a:ea typeface="Meiryo UI" panose="020B0604030504040204" pitchFamily="50" charset="-128"/>
                <a:cs typeface="+mj-cs"/>
              </a:rPr>
              <a:t>産業への影響　まとめ</a:t>
            </a:r>
          </a:p>
        </p:txBody>
      </p:sp>
      <p:sp>
        <p:nvSpPr>
          <p:cNvPr id="3" name="テキスト ボックス 2"/>
          <p:cNvSpPr txBox="1"/>
          <p:nvPr/>
        </p:nvSpPr>
        <p:spPr>
          <a:xfrm>
            <a:off x="681038" y="2861263"/>
            <a:ext cx="8636582" cy="2948243"/>
          </a:xfrm>
          <a:prstGeom prst="rect">
            <a:avLst/>
          </a:prstGeom>
          <a:noFill/>
        </p:spPr>
        <p:txBody>
          <a:bodyPr wrap="square" rtlCol="0">
            <a:spAutoFit/>
          </a:bodyPr>
          <a:lstStyle/>
          <a:p>
            <a:pPr marL="92075" indent="-92075">
              <a:lnSpc>
                <a:spcPct val="150000"/>
              </a:lnSpc>
            </a:pPr>
            <a:r>
              <a:rPr lang="ja-JP" altLang="ja-JP" dirty="0" smtClean="0"/>
              <a:t>・</a:t>
            </a:r>
            <a:r>
              <a:rPr lang="ja-JP" altLang="ja-JP" dirty="0"/>
              <a:t>宿泊・飲食サービス業、卸売・小売業、生活関連サービス・娯楽業が</a:t>
            </a:r>
            <a:r>
              <a:rPr lang="ja-JP" altLang="ja-JP" b="1" u="sng" dirty="0"/>
              <a:t>外出自粛の影響等により深刻なダメージ</a:t>
            </a:r>
          </a:p>
          <a:p>
            <a:pPr marL="92075" indent="-92075">
              <a:lnSpc>
                <a:spcPct val="150000"/>
              </a:lnSpc>
            </a:pPr>
            <a:r>
              <a:rPr lang="ja-JP" altLang="ja-JP" dirty="0"/>
              <a:t>・世界需要の落ち込みにより、</a:t>
            </a:r>
            <a:r>
              <a:rPr lang="ja-JP" altLang="ja-JP" b="1" u="sng" dirty="0"/>
              <a:t>自動車産業等製造業も減産</a:t>
            </a:r>
          </a:p>
          <a:p>
            <a:pPr marL="92075" indent="-92075">
              <a:lnSpc>
                <a:spcPct val="150000"/>
              </a:lnSpc>
            </a:pPr>
            <a:r>
              <a:rPr lang="ja-JP" altLang="ja-JP" dirty="0"/>
              <a:t>・府内中小企業の</a:t>
            </a:r>
            <a:r>
              <a:rPr lang="en-US" altLang="ja-JP" dirty="0"/>
              <a:t>8</a:t>
            </a:r>
            <a:r>
              <a:rPr lang="ja-JP" altLang="ja-JP" dirty="0"/>
              <a:t>割が、</a:t>
            </a:r>
            <a:r>
              <a:rPr lang="en-US" altLang="ja-JP" b="1" u="sng" dirty="0"/>
              <a:t>7</a:t>
            </a:r>
            <a:r>
              <a:rPr lang="ja-JP" altLang="ja-JP" b="1" u="sng" dirty="0"/>
              <a:t>月以降も売り上げ減少を見込む</a:t>
            </a:r>
          </a:p>
          <a:p>
            <a:pPr marL="92075" indent="-92075">
              <a:lnSpc>
                <a:spcPct val="150000"/>
              </a:lnSpc>
            </a:pPr>
            <a:r>
              <a:rPr lang="ja-JP" altLang="ja-JP" dirty="0"/>
              <a:t>・</a:t>
            </a:r>
            <a:r>
              <a:rPr lang="ja-JP" altLang="ja-JP" b="1" u="sng" dirty="0"/>
              <a:t>製造業の主な業種は、生産指数が低下</a:t>
            </a:r>
            <a:r>
              <a:rPr lang="ja-JP" altLang="ja-JP" dirty="0"/>
              <a:t>。在庫が積みあがり不況に向かいつつある</a:t>
            </a:r>
          </a:p>
          <a:p>
            <a:pPr marL="92075" indent="-92075">
              <a:lnSpc>
                <a:spcPct val="150000"/>
              </a:lnSpc>
            </a:pPr>
            <a:r>
              <a:rPr lang="ja-JP" altLang="ja-JP" dirty="0"/>
              <a:t>・</a:t>
            </a:r>
            <a:r>
              <a:rPr lang="ja-JP" altLang="ja-JP" b="1" u="sng" dirty="0"/>
              <a:t>個人消費は減少</a:t>
            </a:r>
            <a:r>
              <a:rPr lang="ja-JP" altLang="ja-JP" dirty="0"/>
              <a:t>。ただし、品目による差は大きく、</a:t>
            </a:r>
            <a:r>
              <a:rPr lang="ja-JP" altLang="ja-JP" b="1" u="sng" dirty="0"/>
              <a:t>「巣ごもり消費」は増加</a:t>
            </a:r>
          </a:p>
          <a:p>
            <a:pPr marL="92075" indent="-92075">
              <a:lnSpc>
                <a:spcPct val="150000"/>
              </a:lnSpc>
            </a:pPr>
            <a:r>
              <a:rPr lang="ja-JP" altLang="ja-JP" dirty="0"/>
              <a:t>・府民が</a:t>
            </a:r>
            <a:r>
              <a:rPr lang="ja-JP" altLang="ja-JP" b="1" u="sng" dirty="0"/>
              <a:t>収束後に行いたいのは国内旅行や外食</a:t>
            </a:r>
            <a:r>
              <a:rPr lang="ja-JP" altLang="ja-JP" dirty="0"/>
              <a:t>だが、</a:t>
            </a:r>
            <a:r>
              <a:rPr lang="ja-JP" altLang="ja-JP" b="1" u="sng" dirty="0"/>
              <a:t>感染リスクを</a:t>
            </a:r>
            <a:r>
              <a:rPr lang="ja-JP" altLang="ja-JP" b="1" u="sng" dirty="0" smtClean="0"/>
              <a:t>懸念</a:t>
            </a:r>
            <a:endParaRPr lang="ja-JP" altLang="ja-JP" b="1" u="sng" dirty="0"/>
          </a:p>
        </p:txBody>
      </p:sp>
      <p:grpSp>
        <p:nvGrpSpPr>
          <p:cNvPr id="7" name="グループ化 6"/>
          <p:cNvGrpSpPr/>
          <p:nvPr/>
        </p:nvGrpSpPr>
        <p:grpSpPr>
          <a:xfrm>
            <a:off x="502564" y="1566058"/>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ja-JP" sz="2800" b="1" dirty="0"/>
                <a:t>製造業も減産、在庫が積み上がり不況に向かいつつ</a:t>
              </a:r>
              <a:r>
                <a:rPr lang="ja-JP" altLang="ja-JP" sz="2800" b="1" dirty="0" smtClean="0"/>
                <a:t>ある</a:t>
              </a:r>
              <a:endParaRPr lang="en-US" altLang="ja-JP" sz="2800" b="1" dirty="0" smtClean="0"/>
            </a:p>
            <a:p>
              <a:pPr algn="ctr"/>
              <a:r>
                <a:rPr lang="ja-JP" altLang="ja-JP" sz="2800" b="1" dirty="0" smtClean="0"/>
                <a:t>個人</a:t>
              </a:r>
              <a:r>
                <a:rPr lang="ja-JP" altLang="ja-JP" sz="2800" b="1" dirty="0"/>
                <a:t>消費も</a:t>
              </a:r>
              <a:r>
                <a:rPr lang="ja-JP" altLang="ja-JP" sz="2800" b="1" dirty="0" smtClean="0"/>
                <a:t>減少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10</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599158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468466"/>
            <a:ext cx="8543925" cy="1182881"/>
          </a:xfrm>
        </p:spPr>
        <p:txBody>
          <a:bodyPr>
            <a:normAutofit/>
          </a:bodyPr>
          <a:lstStyle/>
          <a:p>
            <a:pPr algn="ctr"/>
            <a:r>
              <a:rPr kumimoji="1" lang="ja-JP" altLang="en-US" sz="6000" b="1" dirty="0" smtClean="0"/>
              <a:t>雇用への影響</a:t>
            </a:r>
            <a:endParaRPr kumimoji="1" lang="ja-JP" altLang="en-US" sz="6000" b="1" dirty="0"/>
          </a:p>
        </p:txBody>
      </p:sp>
      <p:sp>
        <p:nvSpPr>
          <p:cNvPr id="5"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11</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803072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p:nvPr>
            <p:extLst>
              <p:ext uri="{D42A27DB-BD31-4B8C-83A1-F6EECF244321}">
                <p14:modId xmlns:p14="http://schemas.microsoft.com/office/powerpoint/2010/main" val="3984534492"/>
              </p:ext>
            </p:extLst>
          </p:nvPr>
        </p:nvGraphicFramePr>
        <p:xfrm>
          <a:off x="533137" y="1582294"/>
          <a:ext cx="8839728" cy="4314973"/>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直線コネクタ 16"/>
          <p:cNvCxnSpPr/>
          <p:nvPr/>
        </p:nvCxnSpPr>
        <p:spPr>
          <a:xfrm flipH="1">
            <a:off x="2265295" y="1345512"/>
            <a:ext cx="50" cy="2886074"/>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028040" y="1308619"/>
            <a:ext cx="307777" cy="1549699"/>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02</a:t>
            </a:r>
            <a:r>
              <a:rPr kumimoji="1" lang="ja-JP" altLang="en-US" sz="800" dirty="0">
                <a:latin typeface="UD デジタル 教科書体 N-B" panose="02020700000000000000" pitchFamily="17" charset="-128"/>
                <a:ea typeface="UD デジタル 教科書体 N-B" panose="02020700000000000000" pitchFamily="17" charset="-128"/>
              </a:rPr>
              <a:t>年</a:t>
            </a:r>
            <a:r>
              <a:rPr kumimoji="1" lang="en-US" altLang="ja-JP" sz="800" dirty="0">
                <a:latin typeface="UD デジタル 教科書体 N-B" panose="02020700000000000000" pitchFamily="17" charset="-128"/>
                <a:ea typeface="UD デジタル 教科書体 N-B" panose="02020700000000000000" pitchFamily="17" charset="-128"/>
              </a:rPr>
              <a:t>11</a:t>
            </a:r>
            <a:r>
              <a:rPr kumimoji="1" lang="ja-JP" altLang="en-US" sz="800" dirty="0">
                <a:latin typeface="UD デジタル 教科書体 N-B" panose="02020700000000000000" pitchFamily="17" charset="-128"/>
                <a:ea typeface="UD デジタル 教科書体 N-B" panose="02020700000000000000" pitchFamily="17" charset="-128"/>
              </a:rPr>
              <a:t>月ＳＡＲＳ第一症例発生</a:t>
            </a:r>
          </a:p>
        </p:txBody>
      </p:sp>
      <p:cxnSp>
        <p:nvCxnSpPr>
          <p:cNvPr id="22" name="直線コネクタ 21"/>
          <p:cNvCxnSpPr/>
          <p:nvPr/>
        </p:nvCxnSpPr>
        <p:spPr>
          <a:xfrm>
            <a:off x="2694408" y="959622"/>
            <a:ext cx="3800" cy="2761223"/>
          </a:xfrm>
          <a:prstGeom prst="line">
            <a:avLst/>
          </a:prstGeom>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630279" y="942847"/>
            <a:ext cx="307777" cy="1388176"/>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03</a:t>
            </a:r>
            <a:r>
              <a:rPr kumimoji="1" lang="ja-JP" altLang="en-US" sz="800" dirty="0">
                <a:latin typeface="UD デジタル 教科書体 N-B" panose="02020700000000000000" pitchFamily="17" charset="-128"/>
                <a:ea typeface="UD デジタル 教科書体 N-B" panose="02020700000000000000" pitchFamily="17" charset="-128"/>
              </a:rPr>
              <a:t>年７月ＳＡＲＳ終息宣言</a:t>
            </a:r>
          </a:p>
        </p:txBody>
      </p:sp>
      <p:cxnSp>
        <p:nvCxnSpPr>
          <p:cNvPr id="26" name="直線コネクタ 25"/>
          <p:cNvCxnSpPr/>
          <p:nvPr/>
        </p:nvCxnSpPr>
        <p:spPr>
          <a:xfrm>
            <a:off x="4537690" y="1568212"/>
            <a:ext cx="1529" cy="2709967"/>
          </a:xfrm>
          <a:prstGeom prst="line">
            <a:avLst/>
          </a:prstGeom>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466859" y="1539661"/>
            <a:ext cx="307777" cy="1554461"/>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08</a:t>
            </a:r>
            <a:r>
              <a:rPr kumimoji="1" lang="ja-JP" altLang="en-US" sz="800" dirty="0">
                <a:latin typeface="UD デジタル 教科書体 N-B" panose="02020700000000000000" pitchFamily="17" charset="-128"/>
                <a:ea typeface="UD デジタル 教科書体 N-B" panose="02020700000000000000" pitchFamily="17" charset="-128"/>
              </a:rPr>
              <a:t>年９月リーマンショック発生</a:t>
            </a:r>
          </a:p>
        </p:txBody>
      </p:sp>
      <p:cxnSp>
        <p:nvCxnSpPr>
          <p:cNvPr id="28" name="直線コネクタ 27"/>
          <p:cNvCxnSpPr/>
          <p:nvPr/>
        </p:nvCxnSpPr>
        <p:spPr>
          <a:xfrm>
            <a:off x="5683711" y="855072"/>
            <a:ext cx="1529" cy="2709967"/>
          </a:xfrm>
          <a:prstGeom prst="line">
            <a:avLst/>
          </a:prstGeom>
        </p:spPr>
        <p:style>
          <a:lnRef idx="1">
            <a:schemeClr val="accent1"/>
          </a:lnRef>
          <a:fillRef idx="0">
            <a:schemeClr val="accent1"/>
          </a:fillRef>
          <a:effectRef idx="0">
            <a:schemeClr val="accent1"/>
          </a:effectRef>
          <a:fontRef idx="minor">
            <a:schemeClr val="tx1"/>
          </a:fontRef>
        </p:style>
      </p:cxnSp>
      <p:sp>
        <p:nvSpPr>
          <p:cNvPr id="27" name="テキスト ボックス 11"/>
          <p:cNvSpPr txBox="1"/>
          <p:nvPr/>
        </p:nvSpPr>
        <p:spPr>
          <a:xfrm>
            <a:off x="5622535" y="818049"/>
            <a:ext cx="307777" cy="1308597"/>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800" dirty="0" smtClean="0">
                <a:latin typeface="UD デジタル 教科書体 N-B" panose="02020700000000000000" pitchFamily="17" charset="-128"/>
                <a:ea typeface="UD デジタル 教科書体 N-B" panose="02020700000000000000" pitchFamily="17" charset="-128"/>
              </a:rPr>
              <a:t>11</a:t>
            </a:r>
            <a:r>
              <a:rPr kumimoji="1" lang="ja-JP" altLang="en-US" sz="800" dirty="0" smtClean="0">
                <a:latin typeface="UD デジタル 教科書体 N-B" panose="02020700000000000000" pitchFamily="17" charset="-128"/>
                <a:ea typeface="UD デジタル 教科書体 N-B" panose="02020700000000000000" pitchFamily="17" charset="-128"/>
              </a:rPr>
              <a:t>年３月東日本大震災</a:t>
            </a:r>
            <a:endParaRPr kumimoji="1" lang="ja-JP" altLang="en-US" sz="800" dirty="0">
              <a:latin typeface="UD デジタル 教科書体 N-B" panose="02020700000000000000" pitchFamily="17" charset="-128"/>
              <a:ea typeface="UD デジタル 教科書体 N-B" panose="02020700000000000000" pitchFamily="17" charset="-128"/>
            </a:endParaRPr>
          </a:p>
        </p:txBody>
      </p:sp>
      <p:sp>
        <p:nvSpPr>
          <p:cNvPr id="29" name="テキスト ボックス 28"/>
          <p:cNvSpPr txBox="1"/>
          <p:nvPr/>
        </p:nvSpPr>
        <p:spPr>
          <a:xfrm>
            <a:off x="1" y="-15355"/>
            <a:ext cx="9906000" cy="369332"/>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wrap="square" lIns="144000" rtlCol="0">
            <a:spAutoFit/>
          </a:bodyPr>
          <a:lstStyle/>
          <a:p>
            <a:pPr algn="ctr"/>
            <a:r>
              <a:rPr kumimoji="1" lang="ja-JP" altLang="en-US" b="1" dirty="0" smtClean="0"/>
              <a:t>雇用への影響［長期傾向］</a:t>
            </a:r>
            <a:r>
              <a:rPr kumimoji="1" lang="en-US" altLang="ja-JP" b="1" dirty="0" smtClean="0"/>
              <a:t>【</a:t>
            </a:r>
            <a:r>
              <a:rPr kumimoji="1" lang="ja-JP" altLang="en-US" b="1" dirty="0" smtClean="0"/>
              <a:t>完全失業者数・完全失業率の推移</a:t>
            </a:r>
            <a:r>
              <a:rPr kumimoji="1" lang="en-US" altLang="ja-JP" b="1" dirty="0" smtClean="0"/>
              <a:t>】</a:t>
            </a:r>
            <a:r>
              <a:rPr kumimoji="1" lang="ja-JP" altLang="en-US" b="1" dirty="0" smtClean="0"/>
              <a:t>（</a:t>
            </a:r>
            <a:r>
              <a:rPr kumimoji="1" lang="ja-JP" altLang="en-US" b="1" dirty="0"/>
              <a:t>大阪</a:t>
            </a:r>
            <a:r>
              <a:rPr kumimoji="1" lang="ja-JP" altLang="en-US" b="1" dirty="0" smtClean="0"/>
              <a:t>）</a:t>
            </a:r>
            <a:endParaRPr kumimoji="1" lang="ja-JP" altLang="en-US" sz="2000" b="1" dirty="0"/>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5510192" y="5808250"/>
            <a:ext cx="3632316" cy="230832"/>
          </a:xfrm>
          <a:prstGeom prst="rect">
            <a:avLst/>
          </a:prstGeom>
          <a:noFill/>
          <a:ln>
            <a:noFill/>
          </a:ln>
        </p:spPr>
        <p:txBody>
          <a:bodyPr wrap="square" rtlCol="0">
            <a:spAutoFit/>
          </a:bodyPr>
          <a:lstStyle/>
          <a:p>
            <a:pPr marL="217984" indent="-217984" algn="r"/>
            <a:r>
              <a:rPr lang="ja-JP" altLang="en-US" sz="900" dirty="0"/>
              <a:t>出典</a:t>
            </a:r>
            <a:r>
              <a:rPr lang="ja-JP" altLang="en-US" sz="900" dirty="0" smtClean="0"/>
              <a:t>：大阪府「</a:t>
            </a:r>
            <a:r>
              <a:rPr lang="zh-TW" altLang="en-US" sz="900" dirty="0" smtClean="0"/>
              <a:t>労働力調査地方集計結果（年平均）</a:t>
            </a:r>
            <a:r>
              <a:rPr lang="ja-JP" altLang="en-US" sz="900" dirty="0" smtClean="0"/>
              <a:t>」</a:t>
            </a:r>
            <a:endParaRPr lang="en-US" altLang="ja-JP" sz="900" dirty="0"/>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05465" y="1042454"/>
            <a:ext cx="1971027" cy="553998"/>
          </a:xfrm>
          <a:prstGeom prst="rect">
            <a:avLst/>
          </a:prstGeom>
          <a:noFill/>
          <a:ln>
            <a:noFill/>
          </a:ln>
        </p:spPr>
        <p:txBody>
          <a:bodyPr wrap="square" rtlCol="0">
            <a:spAutoFit/>
          </a:bodyPr>
          <a:lstStyle/>
          <a:p>
            <a:pPr marL="217984" indent="-217984"/>
            <a:r>
              <a:rPr lang="ja-JP" altLang="en-US" sz="1000" dirty="0" smtClean="0">
                <a:solidFill>
                  <a:srgbClr val="595959"/>
                </a:solidFill>
              </a:rPr>
              <a:t>完全失業者数（年平均）</a:t>
            </a:r>
            <a:endParaRPr lang="en-US" altLang="ja-JP" sz="1000" dirty="0" smtClean="0">
              <a:solidFill>
                <a:srgbClr val="595959"/>
              </a:solidFill>
            </a:endParaRPr>
          </a:p>
          <a:p>
            <a:pPr marL="217984" indent="-217984"/>
            <a:endParaRPr lang="en-US" altLang="ja-JP" sz="1000" dirty="0" smtClean="0">
              <a:solidFill>
                <a:srgbClr val="595959"/>
              </a:solidFill>
            </a:endParaRPr>
          </a:p>
          <a:p>
            <a:pPr marL="217984" indent="-217984"/>
            <a:r>
              <a:rPr lang="ja-JP" altLang="en-US" sz="1000" dirty="0" smtClean="0">
                <a:solidFill>
                  <a:srgbClr val="595959"/>
                </a:solidFill>
              </a:rPr>
              <a:t>（千人）</a:t>
            </a:r>
            <a:endParaRPr lang="en-US" altLang="ja-JP" sz="1000" dirty="0">
              <a:solidFill>
                <a:srgbClr val="595959"/>
              </a:solidFill>
            </a:endParaRPr>
          </a:p>
        </p:txBody>
      </p:sp>
      <p:sp>
        <p:nvSpPr>
          <p:cNvPr id="24" name="テキスト ボックス 23">
            <a:extLst>
              <a:ext uri="{FF2B5EF4-FFF2-40B4-BE49-F238E27FC236}">
                <a16:creationId xmlns:a16="http://schemas.microsoft.com/office/drawing/2014/main" id="{34CF59F8-A367-4EC1-83BF-5D400B8A4CCC}"/>
              </a:ext>
            </a:extLst>
          </p:cNvPr>
          <p:cNvSpPr txBox="1"/>
          <p:nvPr/>
        </p:nvSpPr>
        <p:spPr>
          <a:xfrm>
            <a:off x="8378706" y="989237"/>
            <a:ext cx="1557599" cy="707886"/>
          </a:xfrm>
          <a:prstGeom prst="rect">
            <a:avLst/>
          </a:prstGeom>
          <a:noFill/>
          <a:ln>
            <a:noFill/>
          </a:ln>
        </p:spPr>
        <p:txBody>
          <a:bodyPr wrap="square" rtlCol="0">
            <a:spAutoFit/>
          </a:bodyPr>
          <a:lstStyle/>
          <a:p>
            <a:pPr marL="217984" indent="-217984" algn="ctr"/>
            <a:r>
              <a:rPr lang="ja-JP" altLang="en-US" sz="1000" dirty="0" smtClean="0">
                <a:solidFill>
                  <a:srgbClr val="595959"/>
                </a:solidFill>
              </a:rPr>
              <a:t>完全失業率（年平均）</a:t>
            </a:r>
            <a:endParaRPr lang="en-US" altLang="ja-JP" sz="1000" dirty="0" smtClean="0">
              <a:solidFill>
                <a:srgbClr val="595959"/>
              </a:solidFill>
            </a:endParaRPr>
          </a:p>
          <a:p>
            <a:pPr marL="217984" indent="-217984" algn="ctr"/>
            <a:r>
              <a:rPr lang="ja-JP" altLang="en-US" sz="1000" dirty="0" smtClean="0">
                <a:solidFill>
                  <a:srgbClr val="595959"/>
                </a:solidFill>
              </a:rPr>
              <a:t>実質経済成長率</a:t>
            </a:r>
            <a:endParaRPr lang="en-US" altLang="ja-JP" sz="1000" dirty="0" smtClean="0">
              <a:solidFill>
                <a:srgbClr val="595959"/>
              </a:solidFill>
            </a:endParaRPr>
          </a:p>
          <a:p>
            <a:pPr marL="217984" indent="-217984" algn="ctr"/>
            <a:endParaRPr lang="en-US" altLang="ja-JP" sz="1000" dirty="0" smtClean="0">
              <a:solidFill>
                <a:srgbClr val="595959"/>
              </a:solidFill>
            </a:endParaRPr>
          </a:p>
          <a:p>
            <a:pPr marL="217984" indent="-217984" algn="ctr"/>
            <a:r>
              <a:rPr lang="ja-JP" altLang="en-US" sz="1000" dirty="0" smtClean="0">
                <a:solidFill>
                  <a:srgbClr val="595959"/>
                </a:solidFill>
              </a:rPr>
              <a:t>（％）</a:t>
            </a:r>
            <a:endParaRPr lang="en-US" altLang="ja-JP" sz="1000" dirty="0">
              <a:solidFill>
                <a:srgbClr val="595959"/>
              </a:solidFill>
            </a:endParaRPr>
          </a:p>
        </p:txBody>
      </p:sp>
      <p:sp>
        <p:nvSpPr>
          <p:cNvPr id="30" name="正方形/長方形 29"/>
          <p:cNvSpPr/>
          <p:nvPr/>
        </p:nvSpPr>
        <p:spPr>
          <a:xfrm>
            <a:off x="437017" y="459171"/>
            <a:ext cx="9272591" cy="37001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 大阪の雇用動向を長期</a:t>
            </a:r>
            <a:r>
              <a:rPr kumimoji="1" lang="ja-JP" altLang="en-US" sz="1400" dirty="0">
                <a:solidFill>
                  <a:schemeClr val="tx1"/>
                </a:solidFill>
                <a:latin typeface="Meiryo UI" panose="020B0604030504040204" pitchFamily="50" charset="-128"/>
                <a:ea typeface="Meiryo UI" panose="020B0604030504040204" pitchFamily="50" charset="-128"/>
              </a:rPr>
              <a:t>スパン</a:t>
            </a:r>
            <a:r>
              <a:rPr kumimoji="1" lang="ja-JP" altLang="en-US" sz="1400" dirty="0" smtClean="0">
                <a:solidFill>
                  <a:schemeClr val="tx1"/>
                </a:solidFill>
                <a:latin typeface="Meiryo UI" panose="020B0604030504040204" pitchFamily="50" charset="-128"/>
                <a:ea typeface="Meiryo UI" panose="020B0604030504040204" pitchFamily="50" charset="-128"/>
              </a:rPr>
              <a:t>で</a:t>
            </a:r>
            <a:r>
              <a:rPr kumimoji="1" lang="ja-JP" altLang="en-US" sz="1400" dirty="0">
                <a:solidFill>
                  <a:schemeClr val="tx1"/>
                </a:solidFill>
                <a:latin typeface="Meiryo UI" panose="020B0604030504040204" pitchFamily="50" charset="-128"/>
                <a:ea typeface="Meiryo UI" panose="020B0604030504040204" pitchFamily="50" charset="-128"/>
              </a:rPr>
              <a:t>見</a:t>
            </a:r>
            <a:r>
              <a:rPr kumimoji="1" lang="ja-JP" altLang="en-US" sz="1400" dirty="0" smtClean="0">
                <a:solidFill>
                  <a:schemeClr val="tx1"/>
                </a:solidFill>
                <a:latin typeface="Meiryo UI" panose="020B0604030504040204" pitchFamily="50" charset="-128"/>
                <a:ea typeface="Meiryo UI" panose="020B0604030504040204" pitchFamily="50" charset="-128"/>
              </a:rPr>
              <a:t>ると、失業率は低下傾向が続いており、人手不足の状況にあった。</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34CF59F8-A367-4EC1-83BF-5D400B8A4CCC}"/>
              </a:ext>
            </a:extLst>
          </p:cNvPr>
          <p:cNvSpPr txBox="1"/>
          <p:nvPr/>
        </p:nvSpPr>
        <p:spPr>
          <a:xfrm>
            <a:off x="8105477" y="2923195"/>
            <a:ext cx="1400575" cy="400110"/>
          </a:xfrm>
          <a:prstGeom prst="rect">
            <a:avLst/>
          </a:prstGeom>
          <a:noFill/>
          <a:ln>
            <a:noFill/>
          </a:ln>
        </p:spPr>
        <p:txBody>
          <a:bodyPr wrap="square" rtlCol="0">
            <a:spAutoFit/>
          </a:bodyPr>
          <a:lstStyle/>
          <a:p>
            <a:pPr marL="217984" indent="-217984" algn="ctr"/>
            <a:r>
              <a:rPr lang="ja-JP" altLang="en-US" sz="1000" dirty="0" smtClean="0">
                <a:solidFill>
                  <a:srgbClr val="595959"/>
                </a:solidFill>
              </a:rPr>
              <a:t>失業率</a:t>
            </a:r>
            <a:endParaRPr lang="en-US" altLang="ja-JP" sz="1000" dirty="0" smtClean="0">
              <a:solidFill>
                <a:srgbClr val="595959"/>
              </a:solidFill>
            </a:endParaRPr>
          </a:p>
          <a:p>
            <a:pPr marL="217984" indent="-217984" algn="ctr"/>
            <a:r>
              <a:rPr lang="en-US" altLang="ja-JP" sz="1000" dirty="0" smtClean="0">
                <a:solidFill>
                  <a:srgbClr val="595959"/>
                </a:solidFill>
              </a:rPr>
              <a:t>2.9</a:t>
            </a:r>
            <a:r>
              <a:rPr lang="ja-JP" altLang="en-US" sz="1000" dirty="0" smtClean="0">
                <a:solidFill>
                  <a:srgbClr val="595959"/>
                </a:solidFill>
              </a:rPr>
              <a:t>％</a:t>
            </a:r>
            <a:endParaRPr lang="en-US" altLang="ja-JP" sz="1000" dirty="0">
              <a:solidFill>
                <a:srgbClr val="595959"/>
              </a:solidFill>
            </a:endParaRPr>
          </a:p>
        </p:txBody>
      </p:sp>
      <p:sp>
        <p:nvSpPr>
          <p:cNvPr id="35" name="テキスト ボックス 34">
            <a:extLst>
              <a:ext uri="{FF2B5EF4-FFF2-40B4-BE49-F238E27FC236}">
                <a16:creationId xmlns:a16="http://schemas.microsoft.com/office/drawing/2014/main" id="{34CF59F8-A367-4EC1-83BF-5D400B8A4CCC}"/>
              </a:ext>
            </a:extLst>
          </p:cNvPr>
          <p:cNvSpPr txBox="1"/>
          <p:nvPr/>
        </p:nvSpPr>
        <p:spPr>
          <a:xfrm>
            <a:off x="8049566" y="3650417"/>
            <a:ext cx="1400575" cy="400110"/>
          </a:xfrm>
          <a:prstGeom prst="rect">
            <a:avLst/>
          </a:prstGeom>
          <a:noFill/>
          <a:ln>
            <a:noFill/>
          </a:ln>
        </p:spPr>
        <p:txBody>
          <a:bodyPr wrap="square" rtlCol="0">
            <a:spAutoFit/>
          </a:bodyPr>
          <a:lstStyle/>
          <a:p>
            <a:pPr marL="217984" indent="-217984" algn="ctr"/>
            <a:r>
              <a:rPr lang="ja-JP" altLang="en-US" sz="1000" dirty="0" smtClean="0">
                <a:solidFill>
                  <a:srgbClr val="595959"/>
                </a:solidFill>
              </a:rPr>
              <a:t>失業者数</a:t>
            </a:r>
            <a:endParaRPr lang="en-US" altLang="ja-JP" sz="1000" dirty="0" smtClean="0">
              <a:solidFill>
                <a:srgbClr val="595959"/>
              </a:solidFill>
            </a:endParaRPr>
          </a:p>
          <a:p>
            <a:pPr marL="217984" indent="-217984" algn="ctr"/>
            <a:r>
              <a:rPr lang="ja-JP" altLang="en-US" sz="1000" dirty="0" smtClean="0">
                <a:solidFill>
                  <a:srgbClr val="595959"/>
                </a:solidFill>
              </a:rPr>
              <a:t>約</a:t>
            </a:r>
            <a:r>
              <a:rPr lang="en-US" altLang="ja-JP" sz="1000" dirty="0" smtClean="0">
                <a:solidFill>
                  <a:srgbClr val="595959"/>
                </a:solidFill>
              </a:rPr>
              <a:t>14</a:t>
            </a:r>
            <a:r>
              <a:rPr lang="ja-JP" altLang="en-US" sz="1000" dirty="0" smtClean="0">
                <a:solidFill>
                  <a:srgbClr val="595959"/>
                </a:solidFill>
              </a:rPr>
              <a:t>万人</a:t>
            </a:r>
            <a:endParaRPr lang="en-US" altLang="ja-JP" sz="1000" dirty="0">
              <a:solidFill>
                <a:srgbClr val="595959"/>
              </a:solidFill>
            </a:endParaRPr>
          </a:p>
        </p:txBody>
      </p:sp>
      <p:sp>
        <p:nvSpPr>
          <p:cNvPr id="3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853783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a:solidFill>
                  <a:schemeClr val="bg1"/>
                </a:solidFill>
                <a:latin typeface="Meiryo UI" panose="020B0604030504040204" pitchFamily="50" charset="-128"/>
                <a:ea typeface="Meiryo UI" panose="020B0604030504040204" pitchFamily="50" charset="-128"/>
              </a:rPr>
              <a:t>雇用への影響</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リーマンショック時との比較</a:t>
            </a:r>
            <a:r>
              <a:rPr lang="en-US" altLang="ja-JP" sz="1785" b="1" dirty="0">
                <a:solidFill>
                  <a:schemeClr val="bg1"/>
                </a:solidFill>
                <a:latin typeface="Meiryo UI" panose="020B0604030504040204" pitchFamily="50" charset="-128"/>
                <a:ea typeface="Meiryo UI" panose="020B0604030504040204" pitchFamily="50" charset="-128"/>
              </a:rPr>
              <a:t>】</a:t>
            </a:r>
            <a:endParaRPr lang="ja-JP" altLang="en-US" sz="1785" b="1" dirty="0">
              <a:solidFill>
                <a:schemeClr val="bg1"/>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292054" y="1421148"/>
            <a:ext cx="4848209" cy="4547166"/>
            <a:chOff x="211063" y="1520827"/>
            <a:chExt cx="4848209" cy="4181473"/>
          </a:xfrm>
        </p:grpSpPr>
        <p:grpSp>
          <p:nvGrpSpPr>
            <p:cNvPr id="13" name="グループ化 12"/>
            <p:cNvGrpSpPr/>
            <p:nvPr/>
          </p:nvGrpSpPr>
          <p:grpSpPr>
            <a:xfrm>
              <a:off x="211063" y="1520827"/>
              <a:ext cx="4779917" cy="4181473"/>
              <a:chOff x="0" y="-71288"/>
              <a:chExt cx="6152356" cy="3331616"/>
            </a:xfrm>
          </p:grpSpPr>
          <p:graphicFrame>
            <p:nvGraphicFramePr>
              <p:cNvPr id="14" name="グラフ 13"/>
              <p:cNvGraphicFramePr>
                <a:graphicFrameLocks/>
              </p:cNvGraphicFramePr>
              <p:nvPr>
                <p:extLst>
                  <p:ext uri="{D42A27DB-BD31-4B8C-83A1-F6EECF244321}">
                    <p14:modId xmlns:p14="http://schemas.microsoft.com/office/powerpoint/2010/main" val="1956048759"/>
                  </p:ext>
                </p:extLst>
              </p:nvPr>
            </p:nvGraphicFramePr>
            <p:xfrm>
              <a:off x="0" y="-71288"/>
              <a:ext cx="6152356" cy="3331616"/>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7"/>
              <p:cNvSpPr txBox="1"/>
              <p:nvPr/>
            </p:nvSpPr>
            <p:spPr>
              <a:xfrm>
                <a:off x="117531" y="331087"/>
                <a:ext cx="1558181" cy="18732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リーマンショック</a:t>
                </a:r>
                <a:endParaRPr kumimoji="1" lang="en-US" altLang="ja-JP" sz="1000" dirty="0">
                  <a:latin typeface="メイリオ" panose="020B0604030504040204" pitchFamily="50" charset="-128"/>
                  <a:ea typeface="メイリオ" panose="020B0604030504040204" pitchFamily="50" charset="-128"/>
                </a:endParaRPr>
              </a:p>
            </p:txBody>
          </p:sp>
          <p:sp>
            <p:nvSpPr>
              <p:cNvPr id="16" name="テキスト ボックス 8"/>
              <p:cNvSpPr txBox="1"/>
              <p:nvPr/>
            </p:nvSpPr>
            <p:spPr>
              <a:xfrm>
                <a:off x="1793242" y="310821"/>
                <a:ext cx="1558611" cy="238123"/>
              </a:xfrm>
              <a:prstGeom prst="rect">
                <a:avLst/>
              </a:prstGeom>
              <a:noFill/>
            </p:spPr>
            <p:style>
              <a:lnRef idx="0">
                <a:scrgbClr r="0" g="0" b="0"/>
              </a:lnRef>
              <a:fillRef idx="0">
                <a:scrgbClr r="0" g="0" b="0"/>
              </a:fillRef>
              <a:effectRef idx="0">
                <a:scrgbClr r="0" g="0" b="0"/>
              </a:effectRef>
              <a:fontRef idx="minor">
                <a:schemeClr val="tx1"/>
              </a:fontRef>
            </p:style>
            <p:txBody>
              <a:bodyPr wrap="none" tIns="0" bIns="0"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000" dirty="0">
                    <a:latin typeface="メイリオ" panose="020B0604030504040204" pitchFamily="50" charset="-128"/>
                    <a:ea typeface="メイリオ" panose="020B0604030504040204" pitchFamily="50" charset="-128"/>
                  </a:rPr>
                  <a:t>完全失業率上昇開始</a:t>
                </a:r>
                <a:endParaRPr kumimoji="1" lang="en-US" altLang="ja-JP" sz="1000" dirty="0">
                  <a:latin typeface="メイリオ" panose="020B0604030504040204" pitchFamily="50" charset="-128"/>
                  <a:ea typeface="メイリオ" panose="020B0604030504040204" pitchFamily="50" charset="-128"/>
                </a:endParaRPr>
              </a:p>
            </p:txBody>
          </p:sp>
          <p:sp>
            <p:nvSpPr>
              <p:cNvPr id="17" name="テキスト ボックス 10"/>
              <p:cNvSpPr txBox="1"/>
              <p:nvPr/>
            </p:nvSpPr>
            <p:spPr>
              <a:xfrm>
                <a:off x="1075457" y="712525"/>
                <a:ext cx="670976" cy="18732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ヶ月</a:t>
                </a:r>
                <a:endParaRPr kumimoji="1" lang="en-US" altLang="ja-JP" sz="1000" dirty="0">
                  <a:latin typeface="メイリオ" panose="020B0604030504040204" pitchFamily="50" charset="-128"/>
                  <a:ea typeface="メイリオ" panose="020B0604030504040204" pitchFamily="50" charset="-128"/>
                </a:endParaRPr>
              </a:p>
            </p:txBody>
          </p:sp>
          <p:cxnSp>
            <p:nvCxnSpPr>
              <p:cNvPr id="18" name="直線矢印コネクタ 17"/>
              <p:cNvCxnSpPr/>
              <p:nvPr/>
            </p:nvCxnSpPr>
            <p:spPr>
              <a:xfrm>
                <a:off x="1061004" y="709130"/>
                <a:ext cx="8178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テキスト ボックス 16"/>
              <p:cNvSpPr txBox="1"/>
              <p:nvPr/>
            </p:nvSpPr>
            <p:spPr>
              <a:xfrm>
                <a:off x="3501230" y="1730772"/>
                <a:ext cx="1558611" cy="495166"/>
              </a:xfrm>
              <a:prstGeom prst="rect">
                <a:avLst/>
              </a:prstGeom>
              <a:solidFill>
                <a:schemeClr val="bg1"/>
              </a:solidFill>
              <a:ln>
                <a:noFill/>
              </a:ln>
            </p:spPr>
            <p:style>
              <a:lnRef idx="0">
                <a:scrgbClr r="0" g="0" b="0"/>
              </a:lnRef>
              <a:fillRef idx="0">
                <a:scrgbClr r="0" g="0" b="0"/>
              </a:fillRef>
              <a:effectRef idx="0">
                <a:scrgbClr r="0" g="0" b="0"/>
              </a:effectRef>
              <a:fontRef idx="minor">
                <a:schemeClr val="tx1"/>
              </a:fontRef>
            </p:style>
            <p:txBody>
              <a:bodyPr wrap="none" tIns="0" bIns="0"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000" dirty="0">
                    <a:latin typeface="メイリオ" panose="020B0604030504040204" pitchFamily="50" charset="-128"/>
                    <a:ea typeface="メイリオ" panose="020B0604030504040204" pitchFamily="50" charset="-128"/>
                  </a:rPr>
                  <a:t>完全失業率のピーク</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大阪</a:t>
                </a:r>
                <a:r>
                  <a:rPr kumimoji="1" lang="en-US" altLang="ja-JP" sz="1000" dirty="0">
                    <a:latin typeface="メイリオ" panose="020B0604030504040204" pitchFamily="50" charset="-128"/>
                    <a:ea typeface="メイリオ" panose="020B0604030504040204" pitchFamily="50" charset="-128"/>
                  </a:rPr>
                  <a:t>7.6</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全国</a:t>
                </a:r>
                <a:r>
                  <a:rPr kumimoji="1" lang="en-US" altLang="ja-JP" sz="1000" dirty="0">
                    <a:latin typeface="メイリオ" panose="020B0604030504040204" pitchFamily="50" charset="-128"/>
                    <a:ea typeface="メイリオ" panose="020B0604030504040204" pitchFamily="50" charset="-128"/>
                  </a:rPr>
                  <a:t>5.5</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p:txBody>
          </p:sp>
          <p:sp>
            <p:nvSpPr>
              <p:cNvPr id="20" name="星 5 19"/>
              <p:cNvSpPr/>
              <p:nvPr/>
            </p:nvSpPr>
            <p:spPr>
              <a:xfrm>
                <a:off x="4120353" y="1394221"/>
                <a:ext cx="342300" cy="229011"/>
              </a:xfrm>
              <a:prstGeom prst="star5">
                <a:avLst/>
              </a:prstGeom>
              <a:ln>
                <a:noFill/>
              </a:ln>
            </p:spPr>
            <p:style>
              <a:lnRef idx="2">
                <a:schemeClr val="dk1">
                  <a:shade val="50000"/>
                </a:schemeClr>
              </a:lnRef>
              <a:fillRef idx="1">
                <a:schemeClr val="dk1"/>
              </a:fillRef>
              <a:effectRef idx="0">
                <a:schemeClr val="dk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grpSp>
        <p:sp>
          <p:nvSpPr>
            <p:cNvPr id="3" name="正方形/長方形 2"/>
            <p:cNvSpPr/>
            <p:nvPr/>
          </p:nvSpPr>
          <p:spPr>
            <a:xfrm>
              <a:off x="4468220" y="1577246"/>
              <a:ext cx="591052"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a:t>
              </a:r>
              <a:endParaRPr kumimoji="1" lang="ja-JP" altLang="en-US" sz="900" dirty="0">
                <a:solidFill>
                  <a:schemeClr val="tx1"/>
                </a:solidFill>
              </a:endParaRPr>
            </a:p>
          </p:txBody>
        </p:sp>
      </p:grpSp>
      <p:sp>
        <p:nvSpPr>
          <p:cNvPr id="31" name="正方形/長方形 30"/>
          <p:cNvSpPr/>
          <p:nvPr/>
        </p:nvSpPr>
        <p:spPr>
          <a:xfrm>
            <a:off x="292054" y="462263"/>
            <a:ext cx="9396049" cy="9226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●リーマンショック時は現在のような人手不足感は薄く、大阪でもすでに</a:t>
            </a: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％を超える失業率から上昇し、最大で</a:t>
            </a:r>
            <a:r>
              <a:rPr kumimoji="1" lang="en-US" altLang="ja-JP" sz="1400" dirty="0">
                <a:solidFill>
                  <a:schemeClr val="tx1"/>
                </a:solidFill>
                <a:latin typeface="Meiryo UI" panose="020B0604030504040204" pitchFamily="50" charset="-128"/>
                <a:ea typeface="Meiryo UI" panose="020B0604030504040204" pitchFamily="50" charset="-128"/>
              </a:rPr>
              <a:t>7.6</a:t>
            </a:r>
            <a:r>
              <a:rPr kumimoji="1" lang="ja-JP" altLang="en-US" sz="1400" dirty="0">
                <a:solidFill>
                  <a:schemeClr val="tx1"/>
                </a:solidFill>
                <a:latin typeface="Meiryo UI" panose="020B0604030504040204" pitchFamily="50" charset="-128"/>
                <a:ea typeface="Meiryo UI" panose="020B0604030504040204" pitchFamily="50" charset="-128"/>
              </a:rPr>
              <a:t>％にまでなった。</a:t>
            </a:r>
          </a:p>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●現状までは長期にわたり安定していた雇用情勢だが、</a:t>
            </a:r>
            <a:r>
              <a:rPr kumimoji="1" lang="ja-JP" altLang="en-US" sz="1400" b="1" u="sng" dirty="0">
                <a:solidFill>
                  <a:schemeClr val="tx1"/>
                </a:solidFill>
                <a:latin typeface="Meiryo UI" panose="020B0604030504040204" pitchFamily="50" charset="-128"/>
                <a:ea typeface="Meiryo UI" panose="020B0604030504040204" pitchFamily="50" charset="-128"/>
              </a:rPr>
              <a:t>全国では５月に入って悪化の兆しが顕著になっており</a:t>
            </a:r>
            <a:r>
              <a:rPr kumimoji="1" lang="ja-JP" altLang="en-US" sz="1400" dirty="0">
                <a:solidFill>
                  <a:schemeClr val="tx1"/>
                </a:solidFill>
                <a:latin typeface="Meiryo UI" panose="020B0604030504040204" pitchFamily="50" charset="-128"/>
                <a:ea typeface="Meiryo UI" panose="020B0604030504040204" pitchFamily="50" charset="-128"/>
              </a:rPr>
              <a:t>、今後厳しくなっていくことが予想される（リーマン時でも最悪期は</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年先）</a:t>
            </a:r>
          </a:p>
        </p:txBody>
      </p:sp>
      <p:graphicFrame>
        <p:nvGraphicFramePr>
          <p:cNvPr id="33" name="グラフ 32"/>
          <p:cNvGraphicFramePr>
            <a:graphicFrameLocks/>
          </p:cNvGraphicFramePr>
          <p:nvPr>
            <p:extLst>
              <p:ext uri="{D42A27DB-BD31-4B8C-83A1-F6EECF244321}">
                <p14:modId xmlns:p14="http://schemas.microsoft.com/office/powerpoint/2010/main" val="3330895287"/>
              </p:ext>
            </p:extLst>
          </p:nvPr>
        </p:nvGraphicFramePr>
        <p:xfrm>
          <a:off x="5071971" y="1384909"/>
          <a:ext cx="4572000" cy="3817286"/>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p:cNvSpPr txBox="1"/>
          <p:nvPr/>
        </p:nvSpPr>
        <p:spPr>
          <a:xfrm>
            <a:off x="814814" y="14211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完全失業率の推移（リーマンショック時）</a:t>
            </a:r>
            <a:endParaRPr kumimoji="1" lang="ja-JP" altLang="en-US" sz="1400" b="1" dirty="0">
              <a:solidFill>
                <a:srgbClr val="595959"/>
              </a:solidFill>
            </a:endParaRPr>
          </a:p>
        </p:txBody>
      </p:sp>
      <p:sp>
        <p:nvSpPr>
          <p:cNvPr id="23" name="テキスト ボックス 22"/>
          <p:cNvSpPr txBox="1"/>
          <p:nvPr/>
        </p:nvSpPr>
        <p:spPr>
          <a:xfrm>
            <a:off x="5781351" y="14211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完全失業率の推移（コロナ禍）</a:t>
            </a:r>
            <a:endParaRPr kumimoji="1" lang="ja-JP" altLang="en-US" sz="1400" b="1" dirty="0">
              <a:solidFill>
                <a:srgbClr val="595959"/>
              </a:solidFill>
            </a:endParaRPr>
          </a:p>
        </p:txBody>
      </p:sp>
      <p:sp>
        <p:nvSpPr>
          <p:cNvPr id="5" name="テキスト ボックス 4"/>
          <p:cNvSpPr txBox="1"/>
          <p:nvPr/>
        </p:nvSpPr>
        <p:spPr>
          <a:xfrm>
            <a:off x="5296203" y="5262089"/>
            <a:ext cx="4413405" cy="646331"/>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参考：５月の有効求人倍率（季節調整値）は前月より</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0.12</a:t>
            </a:r>
            <a:r>
              <a:rPr kumimoji="1" lang="ja-JP" altLang="en-US" sz="1200" dirty="0" smtClean="0">
                <a:latin typeface="Meiryo UI" panose="020B0604030504040204" pitchFamily="50" charset="-128"/>
                <a:ea typeface="Meiryo UI" panose="020B0604030504040204" pitchFamily="50" charset="-128"/>
              </a:rPr>
              <a:t>ポイント低い</a:t>
            </a:r>
            <a:r>
              <a:rPr kumimoji="1" lang="en-US" altLang="ja-JP" sz="1200" dirty="0" smtClean="0">
                <a:latin typeface="Meiryo UI" panose="020B0604030504040204" pitchFamily="50" charset="-128"/>
                <a:ea typeface="Meiryo UI" panose="020B0604030504040204" pitchFamily="50" charset="-128"/>
              </a:rPr>
              <a:t>1.20</a:t>
            </a:r>
            <a:r>
              <a:rPr kumimoji="1" lang="ja-JP" altLang="en-US" sz="1200" dirty="0" smtClean="0">
                <a:latin typeface="Meiryo UI" panose="020B0604030504040204" pitchFamily="50" charset="-128"/>
                <a:ea typeface="Meiryo UI" panose="020B0604030504040204" pitchFamily="50" charset="-128"/>
              </a:rPr>
              <a:t>倍で４年</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カ月ぶりの低い</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水準まで落ち込んでいる。</a:t>
            </a:r>
            <a:endParaRPr kumimoji="1" lang="ja-JP" altLang="en-US" sz="1200" dirty="0"/>
          </a:p>
        </p:txBody>
      </p:sp>
      <p:sp>
        <p:nvSpPr>
          <p:cNvPr id="24" name="テキスト ボックス 23"/>
          <p:cNvSpPr txBox="1"/>
          <p:nvPr/>
        </p:nvSpPr>
        <p:spPr>
          <a:xfrm>
            <a:off x="7219356" y="2964886"/>
            <a:ext cx="1553942"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今後</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動向</a:t>
            </a:r>
            <a:r>
              <a:rPr kumimoji="1" lang="ja-JP" altLang="en-US" sz="1200" dirty="0" smtClean="0">
                <a:latin typeface="Meiryo UI" panose="020B0604030504040204" pitchFamily="50" charset="-128"/>
                <a:ea typeface="Meiryo UI" panose="020B0604030504040204" pitchFamily="50" charset="-128"/>
              </a:rPr>
              <a:t>を</a:t>
            </a:r>
            <a:r>
              <a:rPr kumimoji="1" lang="ja-JP" altLang="en-US" sz="1200" dirty="0">
                <a:latin typeface="Meiryo UI" panose="020B0604030504040204" pitchFamily="50" charset="-128"/>
                <a:ea typeface="Meiryo UI" panose="020B0604030504040204" pitchFamily="50" charset="-128"/>
              </a:rPr>
              <a:t>注視</a:t>
            </a:r>
            <a:endParaRPr kumimoji="1" lang="ja-JP" altLang="en-US" sz="1200" dirty="0"/>
          </a:p>
        </p:txBody>
      </p:sp>
      <p:sp>
        <p:nvSpPr>
          <p:cNvPr id="25" name="テキスト ボックス 24"/>
          <p:cNvSpPr txBox="1"/>
          <p:nvPr/>
        </p:nvSpPr>
        <p:spPr>
          <a:xfrm>
            <a:off x="7960029" y="3591175"/>
            <a:ext cx="1945972" cy="46166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休業者の一部が</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失業者に転じている</a:t>
            </a:r>
            <a:endParaRPr kumimoji="1" lang="ja-JP" altLang="en-US" sz="1200" dirty="0"/>
          </a:p>
        </p:txBody>
      </p:sp>
      <p:sp>
        <p:nvSpPr>
          <p:cNvPr id="26" name="テキスト ボックス 25"/>
          <p:cNvSpPr txBox="1"/>
          <p:nvPr/>
        </p:nvSpPr>
        <p:spPr>
          <a:xfrm>
            <a:off x="5781351" y="5853506"/>
            <a:ext cx="3265717" cy="229615"/>
          </a:xfrm>
          <a:prstGeom prst="rect">
            <a:avLst/>
          </a:prstGeom>
          <a:noFill/>
        </p:spPr>
        <p:txBody>
          <a:bodyPr wrap="square" rtlCol="0">
            <a:spAutoFit/>
          </a:bodyPr>
          <a:lstStyle/>
          <a:p>
            <a:pPr algn="r"/>
            <a:r>
              <a:rPr kumimoji="1" lang="ja-JP" altLang="en-US" sz="892" dirty="0" smtClean="0"/>
              <a:t>出典：</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6" name="四角形吹き出し 5"/>
          <p:cNvSpPr/>
          <p:nvPr/>
        </p:nvSpPr>
        <p:spPr>
          <a:xfrm>
            <a:off x="5723665" y="4127999"/>
            <a:ext cx="627329" cy="231493"/>
          </a:xfrm>
          <a:prstGeom prst="wedgeRectCallout">
            <a:avLst>
              <a:gd name="adj1" fmla="val -37439"/>
              <a:gd name="adj2" fmla="val -127500"/>
            </a:avLst>
          </a:prstGeom>
          <a:noFill/>
          <a:ln w="28575">
            <a:solidFill>
              <a:srgbClr val="5C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2">
                    <a:lumMod val="50000"/>
                  </a:schemeClr>
                </a:solidFill>
              </a:rPr>
              <a:t>全国</a:t>
            </a:r>
            <a:endParaRPr kumimoji="1" lang="ja-JP" altLang="en-US" sz="1200" dirty="0">
              <a:solidFill>
                <a:schemeClr val="bg2">
                  <a:lumMod val="50000"/>
                </a:schemeClr>
              </a:solidFill>
            </a:endParaRPr>
          </a:p>
        </p:txBody>
      </p:sp>
      <p:sp>
        <p:nvSpPr>
          <p:cNvPr id="27" name="四角形吹き出し 26"/>
          <p:cNvSpPr/>
          <p:nvPr/>
        </p:nvSpPr>
        <p:spPr>
          <a:xfrm>
            <a:off x="3605571" y="2227899"/>
            <a:ext cx="627329" cy="231493"/>
          </a:xfrm>
          <a:prstGeom prst="wedgeRectCallout">
            <a:avLst>
              <a:gd name="adj1" fmla="val -30059"/>
              <a:gd name="adj2" fmla="val -11750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2">
                    <a:lumMod val="50000"/>
                  </a:schemeClr>
                </a:solidFill>
              </a:rPr>
              <a:t>大阪</a:t>
            </a:r>
          </a:p>
        </p:txBody>
      </p:sp>
      <p:sp>
        <p:nvSpPr>
          <p:cNvPr id="28" name="四角形吹き出し 27"/>
          <p:cNvSpPr/>
          <p:nvPr/>
        </p:nvSpPr>
        <p:spPr>
          <a:xfrm>
            <a:off x="3645658" y="3022922"/>
            <a:ext cx="627329" cy="231493"/>
          </a:xfrm>
          <a:prstGeom prst="wedgeRectCallout">
            <a:avLst>
              <a:gd name="adj1" fmla="val -37439"/>
              <a:gd name="adj2" fmla="val -127500"/>
            </a:avLst>
          </a:prstGeom>
          <a:noFill/>
          <a:ln w="28575">
            <a:solidFill>
              <a:srgbClr val="5C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2">
                    <a:lumMod val="50000"/>
                  </a:schemeClr>
                </a:solidFill>
              </a:rPr>
              <a:t>全国</a:t>
            </a:r>
            <a:endParaRPr kumimoji="1" lang="ja-JP" altLang="en-US" sz="1200" dirty="0">
              <a:solidFill>
                <a:schemeClr val="bg2">
                  <a:lumMod val="50000"/>
                </a:schemeClr>
              </a:solidFill>
            </a:endParaRPr>
          </a:p>
        </p:txBody>
      </p:sp>
      <p:sp>
        <p:nvSpPr>
          <p:cNvPr id="29" name="四角形吹き出し 28"/>
          <p:cNvSpPr/>
          <p:nvPr/>
        </p:nvSpPr>
        <p:spPr>
          <a:xfrm>
            <a:off x="5250581" y="3198782"/>
            <a:ext cx="627329" cy="231493"/>
          </a:xfrm>
          <a:prstGeom prst="wedgeRectCallout">
            <a:avLst>
              <a:gd name="adj1" fmla="val -13453"/>
              <a:gd name="adj2" fmla="val 107500"/>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2">
                    <a:lumMod val="50000"/>
                  </a:schemeClr>
                </a:solidFill>
              </a:rPr>
              <a:t>大阪</a:t>
            </a:r>
          </a:p>
        </p:txBody>
      </p:sp>
      <p:sp>
        <p:nvSpPr>
          <p:cNvPr id="30" name="スライド番号プレースホルダー 2"/>
          <p:cNvSpPr txBox="1">
            <a:spLocks/>
          </p:cNvSpPr>
          <p:nvPr/>
        </p:nvSpPr>
        <p:spPr>
          <a:xfrm>
            <a:off x="8923212" y="11433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13</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006216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グラフ 33"/>
          <p:cNvGraphicFramePr>
            <a:graphicFrameLocks noGrp="1"/>
          </p:cNvGraphicFramePr>
          <p:nvPr>
            <p:extLst>
              <p:ext uri="{D42A27DB-BD31-4B8C-83A1-F6EECF244321}">
                <p14:modId xmlns:p14="http://schemas.microsoft.com/office/powerpoint/2010/main" val="1662862619"/>
              </p:ext>
            </p:extLst>
          </p:nvPr>
        </p:nvGraphicFramePr>
        <p:xfrm>
          <a:off x="271849" y="1712856"/>
          <a:ext cx="4593775" cy="4233081"/>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直線コネクタ 21"/>
          <p:cNvCxnSpPr/>
          <p:nvPr/>
        </p:nvCxnSpPr>
        <p:spPr>
          <a:xfrm>
            <a:off x="5375795" y="3754564"/>
            <a:ext cx="4049084"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93754" y="3754564"/>
            <a:ext cx="4161350"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0" y="0"/>
            <a:ext cx="9906000" cy="327600"/>
          </a:xfrm>
          <a:prstGeom prst="rect">
            <a:avLst/>
          </a:prstGeom>
          <a:solidFill>
            <a:srgbClr val="002060"/>
          </a:solidFill>
        </p:spPr>
        <p:txBody>
          <a:bodyPr vert="horz" lIns="81598" tIns="40799" rIns="81598" bIns="40799" rtlCol="0" anchor="b">
            <a:noAutofit/>
          </a:bodyPr>
          <a:lstStyle/>
          <a:p>
            <a:pPr algn="ctr" defTabSz="914400">
              <a:lnSpc>
                <a:spcPct val="90000"/>
              </a:lnSpc>
              <a:spcBef>
                <a:spcPct val="0"/>
              </a:spcBef>
            </a:pPr>
            <a:r>
              <a:rPr kumimoji="1" lang="ja-JP" altLang="en-US" sz="1785" b="1" dirty="0" smtClean="0">
                <a:solidFill>
                  <a:schemeClr val="bg1"/>
                </a:solidFill>
                <a:latin typeface="Meiryo UI" panose="020B0604030504040204" pitchFamily="50" charset="-128"/>
                <a:ea typeface="Meiryo UI" panose="020B0604030504040204" pitchFamily="50" charset="-128"/>
                <a:cs typeface="+mj-cs"/>
              </a:rPr>
              <a:t>雇用への影響</a:t>
            </a:r>
            <a:r>
              <a:rPr kumimoji="1" lang="en-US" altLang="ja-JP" sz="1785" b="1" dirty="0" smtClean="0">
                <a:solidFill>
                  <a:schemeClr val="bg1"/>
                </a:solidFill>
                <a:latin typeface="Meiryo UI" panose="020B0604030504040204" pitchFamily="50" charset="-128"/>
                <a:ea typeface="Meiryo UI" panose="020B0604030504040204" pitchFamily="50" charset="-128"/>
                <a:cs typeface="+mj-cs"/>
              </a:rPr>
              <a:t>【</a:t>
            </a:r>
            <a:r>
              <a:rPr kumimoji="1" lang="ja-JP" altLang="en-US" sz="1785" b="1" dirty="0" smtClean="0">
                <a:solidFill>
                  <a:schemeClr val="bg1"/>
                </a:solidFill>
                <a:latin typeface="Meiryo UI" panose="020B0604030504040204" pitchFamily="50" charset="-128"/>
                <a:ea typeface="Meiryo UI" panose="020B0604030504040204" pitchFamily="50" charset="-128"/>
                <a:cs typeface="+mj-cs"/>
              </a:rPr>
              <a:t>コロナ禍における雇用危機の特徴</a:t>
            </a:r>
            <a:r>
              <a:rPr kumimoji="1" lang="en-US" altLang="ja-JP" sz="1785" b="1" dirty="0" smtClean="0">
                <a:solidFill>
                  <a:schemeClr val="bg1"/>
                </a:solidFill>
                <a:latin typeface="Meiryo UI" panose="020B0604030504040204" pitchFamily="50" charset="-128"/>
                <a:ea typeface="Meiryo UI" panose="020B0604030504040204" pitchFamily="50" charset="-128"/>
                <a:cs typeface="+mj-cs"/>
              </a:rPr>
              <a:t>】</a:t>
            </a:r>
            <a:endParaRPr kumimoji="1" lang="ja-JP" altLang="en-US" sz="1785" b="1" dirty="0">
              <a:solidFill>
                <a:schemeClr val="bg1"/>
              </a:solidFill>
              <a:latin typeface="Meiryo UI" panose="020B0604030504040204" pitchFamily="50" charset="-128"/>
              <a:ea typeface="Meiryo UI" panose="020B0604030504040204" pitchFamily="50" charset="-128"/>
              <a:cs typeface="+mj-cs"/>
            </a:endParaRPr>
          </a:p>
        </p:txBody>
      </p:sp>
      <p:sp>
        <p:nvSpPr>
          <p:cNvPr id="10" name="正方形/長方形 9"/>
          <p:cNvSpPr/>
          <p:nvPr/>
        </p:nvSpPr>
        <p:spPr>
          <a:xfrm>
            <a:off x="593754" y="1318204"/>
            <a:ext cx="4161350" cy="330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dirty="0" smtClean="0">
                <a:solidFill>
                  <a:schemeClr val="tx1"/>
                </a:solidFill>
              </a:rPr>
              <a:t>リーマンショック</a:t>
            </a:r>
            <a:r>
              <a:rPr kumimoji="1" lang="ja-JP" altLang="en-US" sz="1249" b="1" dirty="0">
                <a:solidFill>
                  <a:schemeClr val="tx1"/>
                </a:solidFill>
              </a:rPr>
              <a:t>時（</a:t>
            </a:r>
            <a:r>
              <a:rPr kumimoji="1" lang="en-US" altLang="ja-JP" sz="1249" b="1" dirty="0">
                <a:solidFill>
                  <a:schemeClr val="tx1"/>
                </a:solidFill>
              </a:rPr>
              <a:t>2009</a:t>
            </a:r>
            <a:r>
              <a:rPr kumimoji="1" lang="ja-JP" altLang="en-US" sz="1249" b="1" dirty="0">
                <a:solidFill>
                  <a:schemeClr val="tx1"/>
                </a:solidFill>
              </a:rPr>
              <a:t>年４</a:t>
            </a:r>
            <a:r>
              <a:rPr kumimoji="1" lang="en-US" altLang="ja-JP" sz="1249" b="1" dirty="0">
                <a:solidFill>
                  <a:schemeClr val="tx1"/>
                </a:solidFill>
              </a:rPr>
              <a:t>~6</a:t>
            </a:r>
            <a:r>
              <a:rPr kumimoji="1" lang="ja-JP" altLang="en-US" sz="1249" b="1" dirty="0">
                <a:solidFill>
                  <a:schemeClr val="tx1"/>
                </a:solidFill>
              </a:rPr>
              <a:t>月平均</a:t>
            </a:r>
            <a:r>
              <a:rPr kumimoji="1" lang="ja-JP" altLang="en-US" sz="1249" b="1" dirty="0" smtClean="0">
                <a:solidFill>
                  <a:schemeClr val="tx1"/>
                </a:solidFill>
              </a:rPr>
              <a:t>）（大阪府）</a:t>
            </a:r>
            <a:endParaRPr kumimoji="1" lang="ja-JP" altLang="en-US" sz="1249" b="1" dirty="0">
              <a:solidFill>
                <a:schemeClr val="tx1"/>
              </a:solidFill>
            </a:endParaRPr>
          </a:p>
        </p:txBody>
      </p:sp>
      <p:sp>
        <p:nvSpPr>
          <p:cNvPr id="11" name="正方形/長方形 10"/>
          <p:cNvSpPr/>
          <p:nvPr/>
        </p:nvSpPr>
        <p:spPr>
          <a:xfrm>
            <a:off x="5239069" y="1301598"/>
            <a:ext cx="4049084" cy="321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dirty="0" smtClean="0">
                <a:solidFill>
                  <a:schemeClr val="tx1"/>
                </a:solidFill>
              </a:rPr>
              <a:t>コロナ</a:t>
            </a:r>
            <a:r>
              <a:rPr kumimoji="1" lang="ja-JP" altLang="en-US" sz="1249" b="1" dirty="0">
                <a:solidFill>
                  <a:schemeClr val="tx1"/>
                </a:solidFill>
              </a:rPr>
              <a:t>雇用危機（</a:t>
            </a:r>
            <a:r>
              <a:rPr kumimoji="1" lang="en-US" altLang="ja-JP" sz="1249" b="1" dirty="0">
                <a:solidFill>
                  <a:schemeClr val="tx1"/>
                </a:solidFill>
              </a:rPr>
              <a:t>2020</a:t>
            </a:r>
            <a:r>
              <a:rPr kumimoji="1" lang="ja-JP" altLang="en-US" sz="1249" b="1" dirty="0" smtClean="0">
                <a:solidFill>
                  <a:schemeClr val="tx1"/>
                </a:solidFill>
              </a:rPr>
              <a:t>年</a:t>
            </a:r>
            <a:r>
              <a:rPr kumimoji="1" lang="en-US" altLang="ja-JP" sz="1249" b="1" dirty="0" smtClean="0">
                <a:solidFill>
                  <a:schemeClr val="tx1"/>
                </a:solidFill>
              </a:rPr>
              <a:t>5</a:t>
            </a:r>
            <a:r>
              <a:rPr kumimoji="1" lang="ja-JP" altLang="en-US" sz="1249" b="1" dirty="0" smtClean="0">
                <a:solidFill>
                  <a:schemeClr val="tx1"/>
                </a:solidFill>
              </a:rPr>
              <a:t>月</a:t>
            </a:r>
            <a:r>
              <a:rPr kumimoji="1" lang="ja-JP" altLang="en-US" sz="1249" b="1" dirty="0">
                <a:solidFill>
                  <a:schemeClr val="tx1"/>
                </a:solidFill>
              </a:rPr>
              <a:t>時点</a:t>
            </a:r>
            <a:r>
              <a:rPr kumimoji="1" lang="ja-JP" altLang="en-US" sz="1249" b="1" dirty="0" smtClean="0">
                <a:solidFill>
                  <a:schemeClr val="tx1"/>
                </a:solidFill>
              </a:rPr>
              <a:t>）（大阪府）</a:t>
            </a:r>
            <a:endParaRPr kumimoji="1" lang="ja-JP" altLang="en-US" sz="1249" b="1" dirty="0">
              <a:solidFill>
                <a:schemeClr val="tx1"/>
              </a:solidFill>
            </a:endParaRPr>
          </a:p>
        </p:txBody>
      </p:sp>
      <p:sp>
        <p:nvSpPr>
          <p:cNvPr id="12" name="テキスト ボックス 11"/>
          <p:cNvSpPr txBox="1"/>
          <p:nvPr/>
        </p:nvSpPr>
        <p:spPr>
          <a:xfrm>
            <a:off x="122256" y="1565833"/>
            <a:ext cx="1555287" cy="339452"/>
          </a:xfrm>
          <a:prstGeom prst="rect">
            <a:avLst/>
          </a:prstGeom>
          <a:noFill/>
        </p:spPr>
        <p:txBody>
          <a:bodyPr wrap="square" rtlCol="0">
            <a:spAutoFit/>
          </a:bodyPr>
          <a:lstStyle/>
          <a:p>
            <a:pPr algn="ctr"/>
            <a:r>
              <a:rPr kumimoji="1" lang="ja-JP" altLang="en-US" sz="803" dirty="0"/>
              <a:t>雇用者の増減＜万人＞</a:t>
            </a:r>
            <a:endParaRPr kumimoji="1" lang="en-US" altLang="ja-JP" sz="803" dirty="0"/>
          </a:p>
          <a:p>
            <a:pPr algn="ctr"/>
            <a:r>
              <a:rPr kumimoji="1" lang="ja-JP" altLang="en-US" sz="803" dirty="0"/>
              <a:t>（前年同月比）</a:t>
            </a:r>
          </a:p>
        </p:txBody>
      </p:sp>
      <p:sp>
        <p:nvSpPr>
          <p:cNvPr id="13" name="テキスト ボックス 12"/>
          <p:cNvSpPr txBox="1"/>
          <p:nvPr/>
        </p:nvSpPr>
        <p:spPr>
          <a:xfrm>
            <a:off x="4981857" y="1541713"/>
            <a:ext cx="1513328" cy="339452"/>
          </a:xfrm>
          <a:prstGeom prst="rect">
            <a:avLst/>
          </a:prstGeom>
          <a:noFill/>
        </p:spPr>
        <p:txBody>
          <a:bodyPr wrap="square" rtlCol="0">
            <a:spAutoFit/>
          </a:bodyPr>
          <a:lstStyle/>
          <a:p>
            <a:pPr algn="ctr"/>
            <a:r>
              <a:rPr kumimoji="1" lang="ja-JP" altLang="en-US" sz="803" dirty="0"/>
              <a:t>雇用者の増減＜万人＞</a:t>
            </a:r>
            <a:endParaRPr kumimoji="1" lang="en-US" altLang="ja-JP" sz="803" dirty="0"/>
          </a:p>
          <a:p>
            <a:pPr algn="ctr"/>
            <a:r>
              <a:rPr kumimoji="1" lang="ja-JP" altLang="en-US" sz="803" dirty="0"/>
              <a:t>（前年同月比）</a:t>
            </a:r>
          </a:p>
        </p:txBody>
      </p:sp>
      <p:sp>
        <p:nvSpPr>
          <p:cNvPr id="14" name="テキスト ボックス 13"/>
          <p:cNvSpPr txBox="1"/>
          <p:nvPr/>
        </p:nvSpPr>
        <p:spPr>
          <a:xfrm>
            <a:off x="3579679" y="5820925"/>
            <a:ext cx="1435681" cy="215893"/>
          </a:xfrm>
          <a:prstGeom prst="rect">
            <a:avLst/>
          </a:prstGeom>
          <a:noFill/>
        </p:spPr>
        <p:txBody>
          <a:bodyPr wrap="square" rtlCol="0">
            <a:spAutoFit/>
          </a:bodyPr>
          <a:lstStyle/>
          <a:p>
            <a:pPr algn="ctr"/>
            <a:r>
              <a:rPr kumimoji="1" lang="ja-JP" altLang="en-US" sz="803" dirty="0" smtClean="0"/>
              <a:t>平均月給</a:t>
            </a:r>
            <a:r>
              <a:rPr kumimoji="1" lang="ja-JP" altLang="en-US" sz="803" dirty="0"/>
              <a:t>＜万円＞</a:t>
            </a:r>
            <a:endParaRPr kumimoji="1" lang="en-US" altLang="ja-JP" sz="803" dirty="0"/>
          </a:p>
        </p:txBody>
      </p:sp>
      <p:sp>
        <p:nvSpPr>
          <p:cNvPr id="15" name="テキスト ボックス 14"/>
          <p:cNvSpPr txBox="1"/>
          <p:nvPr/>
        </p:nvSpPr>
        <p:spPr>
          <a:xfrm>
            <a:off x="8493669" y="5799705"/>
            <a:ext cx="1513328" cy="215893"/>
          </a:xfrm>
          <a:prstGeom prst="rect">
            <a:avLst/>
          </a:prstGeom>
          <a:noFill/>
        </p:spPr>
        <p:txBody>
          <a:bodyPr wrap="square" rtlCol="0">
            <a:spAutoFit/>
          </a:bodyPr>
          <a:lstStyle/>
          <a:p>
            <a:pPr algn="ctr"/>
            <a:r>
              <a:rPr kumimoji="1" lang="ja-JP" altLang="en-US" sz="803" dirty="0" smtClean="0"/>
              <a:t>平均月給</a:t>
            </a:r>
            <a:r>
              <a:rPr kumimoji="1" lang="ja-JP" altLang="en-US" sz="803" dirty="0"/>
              <a:t>＜万円</a:t>
            </a:r>
            <a:r>
              <a:rPr kumimoji="1" lang="ja-JP" altLang="en-US" sz="803" dirty="0" smtClean="0"/>
              <a:t>＞</a:t>
            </a:r>
            <a:endParaRPr kumimoji="1" lang="en-US" altLang="ja-JP" sz="803" dirty="0"/>
          </a:p>
        </p:txBody>
      </p:sp>
      <p:sp>
        <p:nvSpPr>
          <p:cNvPr id="16" name="テキスト ボックス 15"/>
          <p:cNvSpPr txBox="1"/>
          <p:nvPr/>
        </p:nvSpPr>
        <p:spPr>
          <a:xfrm>
            <a:off x="5630752" y="5874320"/>
            <a:ext cx="3265717" cy="229615"/>
          </a:xfrm>
          <a:prstGeom prst="rect">
            <a:avLst/>
          </a:prstGeom>
          <a:noFill/>
        </p:spPr>
        <p:txBody>
          <a:bodyPr wrap="square" rtlCol="0">
            <a:spAutoFit/>
          </a:bodyPr>
          <a:lstStyle/>
          <a:p>
            <a:pPr algn="r"/>
            <a:r>
              <a:rPr kumimoji="1" lang="ja-JP" altLang="en-US" sz="892" dirty="0" smtClean="0"/>
              <a:t>出典</a:t>
            </a:r>
            <a:r>
              <a:rPr kumimoji="1" lang="ja-JP" altLang="en-US" sz="892" dirty="0"/>
              <a:t>：</a:t>
            </a:r>
            <a:r>
              <a:rPr kumimoji="1" lang="ja-JP" altLang="en-US" sz="892" dirty="0" smtClean="0"/>
              <a:t>厚生労働省「毎月</a:t>
            </a:r>
            <a:r>
              <a:rPr kumimoji="1" lang="ja-JP" altLang="en-US" sz="892" dirty="0"/>
              <a:t>勤労</a:t>
            </a:r>
            <a:r>
              <a:rPr kumimoji="1" lang="ja-JP" altLang="en-US" sz="892" dirty="0" smtClean="0"/>
              <a:t>統計」、</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24" name="右中かっこ 23"/>
          <p:cNvSpPr/>
          <p:nvPr/>
        </p:nvSpPr>
        <p:spPr>
          <a:xfrm rot="16200000">
            <a:off x="1545946" y="1517654"/>
            <a:ext cx="263196" cy="15019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6" name="右中かっこ 25"/>
          <p:cNvSpPr/>
          <p:nvPr/>
        </p:nvSpPr>
        <p:spPr>
          <a:xfrm rot="16200000">
            <a:off x="3448081" y="1145318"/>
            <a:ext cx="263196" cy="22270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9" name="テキスト ボックス 28"/>
          <p:cNvSpPr txBox="1"/>
          <p:nvPr/>
        </p:nvSpPr>
        <p:spPr>
          <a:xfrm>
            <a:off x="1382685" y="1789016"/>
            <a:ext cx="681800" cy="257122"/>
          </a:xfrm>
          <a:prstGeom prst="rect">
            <a:avLst/>
          </a:prstGeom>
          <a:noFill/>
        </p:spPr>
        <p:txBody>
          <a:bodyPr wrap="square" rtlCol="0">
            <a:spAutoFit/>
          </a:bodyPr>
          <a:lstStyle/>
          <a:p>
            <a:pPr algn="ctr"/>
            <a:r>
              <a:rPr kumimoji="1" lang="ja-JP" altLang="en-US" sz="1071" b="1" dirty="0"/>
              <a:t>非正規</a:t>
            </a:r>
          </a:p>
        </p:txBody>
      </p:sp>
      <p:sp>
        <p:nvSpPr>
          <p:cNvPr id="30" name="テキスト ボックス 29"/>
          <p:cNvSpPr txBox="1"/>
          <p:nvPr/>
        </p:nvSpPr>
        <p:spPr>
          <a:xfrm>
            <a:off x="3220485" y="1744848"/>
            <a:ext cx="681800" cy="257122"/>
          </a:xfrm>
          <a:prstGeom prst="rect">
            <a:avLst/>
          </a:prstGeom>
          <a:noFill/>
        </p:spPr>
        <p:txBody>
          <a:bodyPr wrap="square" rtlCol="0">
            <a:spAutoFit/>
          </a:bodyPr>
          <a:lstStyle/>
          <a:p>
            <a:pPr algn="ctr"/>
            <a:r>
              <a:rPr kumimoji="1" lang="ja-JP" altLang="en-US" sz="1071" b="1" dirty="0"/>
              <a:t>正規</a:t>
            </a:r>
          </a:p>
        </p:txBody>
      </p:sp>
      <p:sp>
        <p:nvSpPr>
          <p:cNvPr id="23" name="正方形/長方形 22"/>
          <p:cNvSpPr/>
          <p:nvPr/>
        </p:nvSpPr>
        <p:spPr>
          <a:xfrm>
            <a:off x="170974" y="448470"/>
            <a:ext cx="9621766" cy="5850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61502" indent="-161502">
              <a:lnSpc>
                <a:spcPct val="150000"/>
              </a:lnSpc>
            </a:pPr>
            <a:r>
              <a:rPr kumimoji="1" lang="ja-JP" altLang="en-US" sz="1100" dirty="0">
                <a:solidFill>
                  <a:schemeClr val="tx1"/>
                </a:solidFill>
                <a:latin typeface="Meiryo UI" panose="020B0604030504040204" pitchFamily="50" charset="-128"/>
                <a:ea typeface="Meiryo UI" panose="020B0604030504040204" pitchFamily="50" charset="-128"/>
              </a:rPr>
              <a:t> ●リーマンショック時ではとくに製造業の正規雇用で大きな雇用減が起こり失業が増加。コロナ禍では正規雇用は</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月時点ではまだ雇用の減は限定的であり、逆にリーマン時から増えている</a:t>
            </a:r>
            <a:r>
              <a:rPr kumimoji="1" lang="ja-JP" altLang="en-US" sz="1100" b="1" u="sng" dirty="0">
                <a:solidFill>
                  <a:schemeClr val="tx1"/>
                </a:solidFill>
                <a:latin typeface="Meiryo UI" panose="020B0604030504040204" pitchFamily="50" charset="-128"/>
                <a:ea typeface="Meiryo UI" panose="020B0604030504040204" pitchFamily="50" charset="-128"/>
              </a:rPr>
              <a:t>非正規雇用者（製造・宿泊業</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飲食サービス業・卸売業</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小売業）の減少</a:t>
            </a:r>
            <a:r>
              <a:rPr kumimoji="1" lang="ja-JP" altLang="en-US" sz="1100" dirty="0">
                <a:solidFill>
                  <a:schemeClr val="tx1"/>
                </a:solidFill>
                <a:latin typeface="Meiryo UI" panose="020B0604030504040204" pitchFamily="50" charset="-128"/>
                <a:ea typeface="Meiryo UI" panose="020B0604030504040204" pitchFamily="50" charset="-128"/>
              </a:rPr>
              <a:t>が大きい。</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27" name="右中かっこ 26"/>
          <p:cNvSpPr/>
          <p:nvPr/>
        </p:nvSpPr>
        <p:spPr>
          <a:xfrm rot="16200000">
            <a:off x="6021479" y="1650230"/>
            <a:ext cx="313477" cy="1555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8" name="右中かっこ 27"/>
          <p:cNvSpPr/>
          <p:nvPr/>
        </p:nvSpPr>
        <p:spPr>
          <a:xfrm rot="16200000">
            <a:off x="8090631" y="1228032"/>
            <a:ext cx="265886" cy="24026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graphicFrame>
        <p:nvGraphicFramePr>
          <p:cNvPr id="25" name="グラフ 24"/>
          <p:cNvGraphicFramePr>
            <a:graphicFrameLocks noGrp="1"/>
          </p:cNvGraphicFramePr>
          <p:nvPr>
            <p:extLst>
              <p:ext uri="{D42A27DB-BD31-4B8C-83A1-F6EECF244321}">
                <p14:modId xmlns:p14="http://schemas.microsoft.com/office/powerpoint/2010/main" val="3015637473"/>
              </p:ext>
            </p:extLst>
          </p:nvPr>
        </p:nvGraphicFramePr>
        <p:xfrm>
          <a:off x="4932143" y="1701477"/>
          <a:ext cx="4662936" cy="4256621"/>
        </p:xfrm>
        <a:graphic>
          <a:graphicData uri="http://schemas.openxmlformats.org/drawingml/2006/chart">
            <c:chart xmlns:c="http://schemas.openxmlformats.org/drawingml/2006/chart" xmlns:r="http://schemas.openxmlformats.org/officeDocument/2006/relationships" r:id="rId4"/>
          </a:graphicData>
        </a:graphic>
      </p:graphicFrame>
      <p:sp>
        <p:nvSpPr>
          <p:cNvPr id="36" name="テキスト ボックス 35"/>
          <p:cNvSpPr txBox="1"/>
          <p:nvPr/>
        </p:nvSpPr>
        <p:spPr>
          <a:xfrm>
            <a:off x="373753" y="5840493"/>
            <a:ext cx="3265717" cy="229615"/>
          </a:xfrm>
          <a:prstGeom prst="rect">
            <a:avLst/>
          </a:prstGeom>
          <a:noFill/>
        </p:spPr>
        <p:txBody>
          <a:bodyPr wrap="square" rtlCol="0">
            <a:spAutoFit/>
          </a:bodyPr>
          <a:lstStyle/>
          <a:p>
            <a:r>
              <a:rPr kumimoji="1" lang="ja-JP" altLang="en-US" sz="892" dirty="0" smtClean="0"/>
              <a:t>注）円の大きさは雇用者数の多さを表す</a:t>
            </a:r>
            <a:endParaRPr kumimoji="1" lang="ja-JP" altLang="en-US" sz="892" dirty="0"/>
          </a:p>
        </p:txBody>
      </p:sp>
      <p:sp>
        <p:nvSpPr>
          <p:cNvPr id="31" name="テキスト ボックス 30"/>
          <p:cNvSpPr txBox="1"/>
          <p:nvPr/>
        </p:nvSpPr>
        <p:spPr>
          <a:xfrm>
            <a:off x="5863011" y="1867431"/>
            <a:ext cx="663407" cy="257122"/>
          </a:xfrm>
          <a:prstGeom prst="rect">
            <a:avLst/>
          </a:prstGeom>
          <a:noFill/>
        </p:spPr>
        <p:txBody>
          <a:bodyPr wrap="square" rtlCol="0">
            <a:spAutoFit/>
          </a:bodyPr>
          <a:lstStyle/>
          <a:p>
            <a:pPr algn="ctr"/>
            <a:r>
              <a:rPr kumimoji="1" lang="ja-JP" altLang="en-US" sz="1071" b="1" dirty="0"/>
              <a:t>非正規</a:t>
            </a:r>
          </a:p>
        </p:txBody>
      </p:sp>
      <p:sp>
        <p:nvSpPr>
          <p:cNvPr id="32" name="テキスト ボックス 31"/>
          <p:cNvSpPr txBox="1"/>
          <p:nvPr/>
        </p:nvSpPr>
        <p:spPr>
          <a:xfrm>
            <a:off x="7727852" y="1909866"/>
            <a:ext cx="663407" cy="257122"/>
          </a:xfrm>
          <a:prstGeom prst="rect">
            <a:avLst/>
          </a:prstGeom>
          <a:noFill/>
        </p:spPr>
        <p:txBody>
          <a:bodyPr wrap="square" rtlCol="0">
            <a:spAutoFit/>
          </a:bodyPr>
          <a:lstStyle/>
          <a:p>
            <a:pPr algn="ctr"/>
            <a:r>
              <a:rPr kumimoji="1" lang="ja-JP" altLang="en-US" sz="1071" b="1" dirty="0"/>
              <a:t>正規</a:t>
            </a:r>
          </a:p>
        </p:txBody>
      </p:sp>
      <p:sp>
        <p:nvSpPr>
          <p:cNvPr id="37" name="正方形/長方形 36"/>
          <p:cNvSpPr/>
          <p:nvPr/>
        </p:nvSpPr>
        <p:spPr>
          <a:xfrm>
            <a:off x="3220485" y="1061689"/>
            <a:ext cx="3002386" cy="252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61502" indent="-161502" algn="ctr">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≪産業別・雇用形態別の雇用者数の増減≫</a:t>
            </a:r>
            <a:endParaRPr kumimoji="1" lang="en-US" altLang="ja-JP" sz="1249" b="1" dirty="0">
              <a:solidFill>
                <a:schemeClr val="tx1"/>
              </a:solidFill>
              <a:latin typeface="Meiryo UI" panose="020B0604030504040204" pitchFamily="50" charset="-128"/>
              <a:ea typeface="Meiryo UI" panose="020B0604030504040204" pitchFamily="50" charset="-128"/>
            </a:endParaRPr>
          </a:p>
        </p:txBody>
      </p:sp>
      <p:sp>
        <p:nvSpPr>
          <p:cNvPr id="33" name="スライド番号プレースホルダー 2"/>
          <p:cNvSpPr txBox="1">
            <a:spLocks/>
          </p:cNvSpPr>
          <p:nvPr/>
        </p:nvSpPr>
        <p:spPr>
          <a:xfrm>
            <a:off x="8923212" y="79610"/>
            <a:ext cx="625901" cy="377396"/>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14</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982045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休業者の状況</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48152" y="428928"/>
            <a:ext cx="9609696" cy="116720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●雇用調整助成金など雇用を維持する取組みが</a:t>
            </a:r>
            <a:r>
              <a:rPr kumimoji="1" lang="ja-JP" altLang="en-US" sz="1250" dirty="0" smtClean="0">
                <a:solidFill>
                  <a:schemeClr val="tx1"/>
                </a:solidFill>
                <a:latin typeface="Meiryo UI" panose="020B0604030504040204" pitchFamily="50" charset="-128"/>
                <a:ea typeface="Meiryo UI" panose="020B0604030504040204" pitchFamily="50" charset="-128"/>
              </a:rPr>
              <a:t>一定</a:t>
            </a:r>
            <a:r>
              <a:rPr kumimoji="1" lang="ja-JP" altLang="en-US" sz="1250" dirty="0">
                <a:solidFill>
                  <a:schemeClr val="tx1"/>
                </a:solidFill>
                <a:latin typeface="Meiryo UI" panose="020B0604030504040204" pitchFamily="50" charset="-128"/>
                <a:ea typeface="Meiryo UI" panose="020B0604030504040204" pitchFamily="50" charset="-128"/>
              </a:rPr>
              <a:t>奏功</a:t>
            </a:r>
            <a:r>
              <a:rPr kumimoji="1" lang="ja-JP" altLang="en-US" sz="1250" dirty="0" smtClean="0">
                <a:solidFill>
                  <a:schemeClr val="tx1"/>
                </a:solidFill>
                <a:latin typeface="Meiryo UI" panose="020B0604030504040204" pitchFamily="50" charset="-128"/>
                <a:ea typeface="Meiryo UI" panose="020B0604030504040204" pitchFamily="50" charset="-128"/>
              </a:rPr>
              <a:t>して</a:t>
            </a:r>
            <a:r>
              <a:rPr kumimoji="1" lang="ja-JP" altLang="en-US" sz="1250" dirty="0">
                <a:solidFill>
                  <a:schemeClr val="tx1"/>
                </a:solidFill>
                <a:latin typeface="Meiryo UI" panose="020B0604030504040204" pitchFamily="50" charset="-128"/>
                <a:ea typeface="Meiryo UI" panose="020B0604030504040204" pitchFamily="50" charset="-128"/>
              </a:rPr>
              <a:t>、景気が低迷しているものの従業員を解雇せず休業とする動きが出ている。（人手不足から人材確保が困難ことも背景にある）</a:t>
            </a:r>
          </a:p>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5</a:t>
            </a:r>
            <a:r>
              <a:rPr kumimoji="1" lang="ja-JP" altLang="en-US" sz="1250" dirty="0">
                <a:solidFill>
                  <a:schemeClr val="tx1"/>
                </a:solidFill>
                <a:latin typeface="Meiryo UI" panose="020B0604030504040204" pitchFamily="50" charset="-128"/>
                <a:ea typeface="Meiryo UI" panose="020B0604030504040204" pitchFamily="50" charset="-128"/>
              </a:rPr>
              <a:t>月から休業者数が減少に転じており、職場への復帰とともに休業者が雇止めされている可能性がある。</a:t>
            </a:r>
          </a:p>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●業種別では</a:t>
            </a:r>
            <a:r>
              <a:rPr kumimoji="1" lang="ja-JP" altLang="en-US" sz="1250" b="1" u="sng" dirty="0">
                <a:solidFill>
                  <a:schemeClr val="tx1"/>
                </a:solidFill>
                <a:latin typeface="Meiryo UI" panose="020B0604030504040204" pitchFamily="50" charset="-128"/>
                <a:ea typeface="Meiryo UI" panose="020B0604030504040204" pitchFamily="50" charset="-128"/>
              </a:rPr>
              <a:t>「宿泊業、飲食サービス業」「卸売業、小売業」「製造業」「教育、学習支援業」「生活関連サービス業、娯楽業」</a:t>
            </a:r>
            <a:r>
              <a:rPr kumimoji="1" lang="ja-JP" altLang="en-US" sz="1250" dirty="0">
                <a:solidFill>
                  <a:schemeClr val="tx1"/>
                </a:solidFill>
                <a:latin typeface="Meiryo UI" panose="020B0604030504040204" pitchFamily="50" charset="-128"/>
                <a:ea typeface="Meiryo UI" panose="020B0604030504040204" pitchFamily="50" charset="-128"/>
              </a:rPr>
              <a:t>の休業者が多い。</a:t>
            </a:r>
          </a:p>
        </p:txBody>
      </p:sp>
      <p:graphicFrame>
        <p:nvGraphicFramePr>
          <p:cNvPr id="6" name="表 5"/>
          <p:cNvGraphicFramePr>
            <a:graphicFrameLocks noGrp="1"/>
          </p:cNvGraphicFramePr>
          <p:nvPr>
            <p:extLst>
              <p:ext uri="{D42A27DB-BD31-4B8C-83A1-F6EECF244321}">
                <p14:modId xmlns:p14="http://schemas.microsoft.com/office/powerpoint/2010/main" val="2767329518"/>
              </p:ext>
            </p:extLst>
          </p:nvPr>
        </p:nvGraphicFramePr>
        <p:xfrm>
          <a:off x="4305781" y="1918991"/>
          <a:ext cx="5345243" cy="3981683"/>
        </p:xfrm>
        <a:graphic>
          <a:graphicData uri="http://schemas.openxmlformats.org/drawingml/2006/table">
            <a:tbl>
              <a:tblPr/>
              <a:tblGrid>
                <a:gridCol w="1783700">
                  <a:extLst>
                    <a:ext uri="{9D8B030D-6E8A-4147-A177-3AD203B41FA5}">
                      <a16:colId xmlns:a16="http://schemas.microsoft.com/office/drawing/2014/main" val="1610251028"/>
                    </a:ext>
                  </a:extLst>
                </a:gridCol>
                <a:gridCol w="714651">
                  <a:extLst>
                    <a:ext uri="{9D8B030D-6E8A-4147-A177-3AD203B41FA5}">
                      <a16:colId xmlns:a16="http://schemas.microsoft.com/office/drawing/2014/main" val="2544192066"/>
                    </a:ext>
                  </a:extLst>
                </a:gridCol>
                <a:gridCol w="711723">
                  <a:extLst>
                    <a:ext uri="{9D8B030D-6E8A-4147-A177-3AD203B41FA5}">
                      <a16:colId xmlns:a16="http://schemas.microsoft.com/office/drawing/2014/main" val="5463207"/>
                    </a:ext>
                  </a:extLst>
                </a:gridCol>
                <a:gridCol w="711723">
                  <a:extLst>
                    <a:ext uri="{9D8B030D-6E8A-4147-A177-3AD203B41FA5}">
                      <a16:colId xmlns:a16="http://schemas.microsoft.com/office/drawing/2014/main" val="2198614324"/>
                    </a:ext>
                  </a:extLst>
                </a:gridCol>
                <a:gridCol w="711723">
                  <a:extLst>
                    <a:ext uri="{9D8B030D-6E8A-4147-A177-3AD203B41FA5}">
                      <a16:colId xmlns:a16="http://schemas.microsoft.com/office/drawing/2014/main" val="3461377387"/>
                    </a:ext>
                  </a:extLst>
                </a:gridCol>
                <a:gridCol w="711723">
                  <a:extLst>
                    <a:ext uri="{9D8B030D-6E8A-4147-A177-3AD203B41FA5}">
                      <a16:colId xmlns:a16="http://schemas.microsoft.com/office/drawing/2014/main" val="851037589"/>
                    </a:ext>
                  </a:extLst>
                </a:gridCol>
              </a:tblGrid>
              <a:tr h="284901">
                <a:tc rowSpan="2">
                  <a:txBody>
                    <a:bodyPr/>
                    <a:lstStyle/>
                    <a:p>
                      <a:pPr algn="ctr" fontAlgn="ctr"/>
                      <a:r>
                        <a:rPr lang="zh-TW" altLang="en-US" sz="1300" b="1" i="0" u="none" strike="noStrike" dirty="0">
                          <a:effectLst/>
                          <a:latin typeface="Meiryo UI" panose="020B0604030504040204" pitchFamily="50" charset="-128"/>
                          <a:ea typeface="Meiryo UI" panose="020B0604030504040204" pitchFamily="50" charset="-128"/>
                        </a:rPr>
                        <a:t>産業別休業者数</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1</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4</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5</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extLst>
                  <a:ext uri="{0D108BD9-81ED-4DB2-BD59-A6C34878D82A}">
                    <a16:rowId xmlns:a16="http://schemas.microsoft.com/office/drawing/2014/main" val="3110130891"/>
                  </a:ext>
                </a:extLst>
              </a:tr>
              <a:tr h="284901">
                <a:tc vMerge="1">
                  <a:txBody>
                    <a:bodyPr/>
                    <a:lstStyle/>
                    <a:p>
                      <a:endParaRPr kumimoji="1" lang="ja-JP" altLang="en-US"/>
                    </a:p>
                  </a:txBody>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対１月比</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対１月比</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88394587"/>
                  </a:ext>
                </a:extLst>
              </a:tr>
              <a:tr h="284901">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宿泊業，飲食サービス業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13(</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105(</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8.08(</a:t>
                      </a:r>
                      <a:r>
                        <a:rPr lang="ja-JP" altLang="en-US" sz="1000" b="0" i="0" u="none" strike="noStrike" dirty="0" smtClean="0">
                          <a:effectLst/>
                          <a:latin typeface="Meiryo UI" panose="020B0604030504040204" pitchFamily="50" charset="-128"/>
                          <a:ea typeface="Meiryo UI" panose="020B0604030504040204" pitchFamily="50" charset="-128"/>
                        </a:rPr>
                        <a:t>倍</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79(</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6.08(</a:t>
                      </a:r>
                      <a:r>
                        <a:rPr lang="ja-JP" altLang="en-US" sz="1000" b="0" i="0" u="none" strike="noStrike" dirty="0" smtClean="0">
                          <a:effectLst/>
                          <a:latin typeface="Meiryo UI" panose="020B0604030504040204" pitchFamily="50" charset="-128"/>
                          <a:ea typeface="Meiryo UI" panose="020B0604030504040204" pitchFamily="50" charset="-128"/>
                        </a:rPr>
                        <a:t>倍</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292300"/>
                  </a:ext>
                </a:extLst>
              </a:tr>
              <a:tr h="284901">
                <a:tc>
                  <a:txBody>
                    <a:bodyPr/>
                    <a:lstStyle/>
                    <a:p>
                      <a:pPr algn="ctr" fontAlgn="b"/>
                      <a:r>
                        <a:rPr lang="zh-TW" altLang="en-US" sz="1000" b="0" i="0" u="none" strike="noStrike" dirty="0">
                          <a:effectLst/>
                          <a:latin typeface="Meiryo UI" panose="020B0604030504040204" pitchFamily="50" charset="-128"/>
                          <a:ea typeface="Meiryo UI" panose="020B0604030504040204" pitchFamily="50" charset="-128"/>
                        </a:rPr>
                        <a:t>卸売業，小売業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22</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4.09</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49</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2.23</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5262386"/>
                  </a:ext>
                </a:extLst>
              </a:tr>
              <a:tr h="284901">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製造業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23</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57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2.48</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1.61</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7172026"/>
                  </a:ext>
                </a:extLst>
              </a:tr>
              <a:tr h="284901">
                <a:tc>
                  <a:txBody>
                    <a:bodyPr/>
                    <a:lstStyle/>
                    <a:p>
                      <a:pPr algn="ctr" fontAlgn="b"/>
                      <a:r>
                        <a:rPr lang="zh-TW" altLang="en-US" sz="1000" b="0" i="0" u="none" strike="noStrike">
                          <a:effectLst/>
                          <a:latin typeface="Meiryo UI" panose="020B0604030504040204" pitchFamily="50" charset="-128"/>
                          <a:ea typeface="Meiryo UI" panose="020B0604030504040204" pitchFamily="50" charset="-128"/>
                        </a:rPr>
                        <a:t>教育，学習支援業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6.11</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38</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4.22</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698992"/>
                  </a:ext>
                </a:extLst>
              </a:tr>
              <a:tr h="423886">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生活関連サービス業，娯楽業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6</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54</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9.00</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34</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5.67</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5091574"/>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医療，福祉</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26</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1.92</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1.35</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661599"/>
                  </a:ext>
                </a:extLst>
              </a:tr>
              <a:tr h="423886">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サービス業</a:t>
                      </a:r>
                      <a:r>
                        <a:rPr lang="en-US" altLang="ja-JP" sz="1000" b="0" i="0" u="none" strike="noStrike">
                          <a:effectLst/>
                          <a:latin typeface="Meiryo UI" panose="020B0604030504040204" pitchFamily="50" charset="-128"/>
                          <a:ea typeface="Meiryo UI" panose="020B0604030504040204" pitchFamily="50" charset="-128"/>
                        </a:rPr>
                        <a:t>(</a:t>
                      </a:r>
                      <a:r>
                        <a:rPr lang="ja-JP" altLang="en-US" sz="1000" b="0" i="0" u="none" strike="noStrike">
                          <a:effectLst/>
                          <a:latin typeface="Meiryo UI" panose="020B0604030504040204" pitchFamily="50" charset="-128"/>
                          <a:ea typeface="Meiryo UI" panose="020B0604030504040204" pitchFamily="50" charset="-128"/>
                        </a:rPr>
                        <a:t>他に分類されないもの</a:t>
                      </a:r>
                      <a:r>
                        <a:rPr lang="en-US" altLang="ja-JP" sz="1000" b="0" i="0" u="none" strike="noStrike">
                          <a:effectLst/>
                          <a:latin typeface="Meiryo UI" panose="020B0604030504040204" pitchFamily="50" charset="-128"/>
                          <a:ea typeface="Meiryo UI" panose="020B0604030504040204" pitchFamily="50" charset="-128"/>
                        </a:rPr>
                        <a:t>)</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12</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36</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3.00</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2.50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004406"/>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建設業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14</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29</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2.07</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23</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1.64</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8108624"/>
                  </a:ext>
                </a:extLst>
              </a:tr>
              <a:tr h="284901">
                <a:tc>
                  <a:txBody>
                    <a:bodyPr/>
                    <a:lstStyle/>
                    <a:p>
                      <a:pPr algn="ctr" fontAlgn="b"/>
                      <a:r>
                        <a:rPr lang="zh-TW" altLang="en-US" sz="1000" b="0" i="0" u="none" strike="noStrike">
                          <a:effectLst/>
                          <a:latin typeface="Meiryo UI" panose="020B0604030504040204" pitchFamily="50" charset="-128"/>
                          <a:ea typeface="Meiryo UI" panose="020B0604030504040204" pitchFamily="50" charset="-128"/>
                        </a:rPr>
                        <a:t>運輸業，郵便業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8</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3.13</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2.50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437440"/>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その他</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60</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97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1.62</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78</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1.30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1636619"/>
                  </a:ext>
                </a:extLst>
              </a:tr>
              <a:tr h="284901">
                <a:tc>
                  <a:txBody>
                    <a:bodyPr/>
                    <a:lstStyle/>
                    <a:p>
                      <a:pPr algn="ctr" fontAlgn="b"/>
                      <a:r>
                        <a:rPr lang="ja-JP" altLang="en-US" sz="1200" b="0" i="0" u="none" strike="noStrike" dirty="0">
                          <a:effectLst/>
                          <a:latin typeface="Meiryo UI" panose="020B0604030504040204" pitchFamily="50" charset="-128"/>
                          <a:ea typeface="Meiryo UI" panose="020B0604030504040204" pitchFamily="50" charset="-128"/>
                        </a:rPr>
                        <a:t>合計</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194</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597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3.08</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423</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2.18</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2088409"/>
                  </a:ext>
                </a:extLst>
              </a:tr>
            </a:tbl>
          </a:graphicData>
        </a:graphic>
      </p:graphicFrame>
      <p:graphicFrame>
        <p:nvGraphicFramePr>
          <p:cNvPr id="22" name="グラフ 21"/>
          <p:cNvGraphicFramePr>
            <a:graphicFrameLocks/>
          </p:cNvGraphicFramePr>
          <p:nvPr>
            <p:extLst>
              <p:ext uri="{D42A27DB-BD31-4B8C-83A1-F6EECF244321}">
                <p14:modId xmlns:p14="http://schemas.microsoft.com/office/powerpoint/2010/main" val="340946997"/>
              </p:ext>
            </p:extLst>
          </p:nvPr>
        </p:nvGraphicFramePr>
        <p:xfrm>
          <a:off x="0" y="1562629"/>
          <a:ext cx="4305781" cy="4289461"/>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5696005" y="15962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産業別休業者数（予定含む）（全国）</a:t>
            </a:r>
            <a:endParaRPr kumimoji="1" lang="ja-JP" altLang="en-US" sz="1400" b="1" dirty="0">
              <a:solidFill>
                <a:srgbClr val="595959"/>
              </a:solidFill>
            </a:endParaRPr>
          </a:p>
        </p:txBody>
      </p:sp>
      <p:sp>
        <p:nvSpPr>
          <p:cNvPr id="9" name="テキスト ボックス 8"/>
          <p:cNvSpPr txBox="1"/>
          <p:nvPr/>
        </p:nvSpPr>
        <p:spPr>
          <a:xfrm>
            <a:off x="6061606" y="5900674"/>
            <a:ext cx="3265717" cy="229615"/>
          </a:xfrm>
          <a:prstGeom prst="rect">
            <a:avLst/>
          </a:prstGeom>
          <a:noFill/>
        </p:spPr>
        <p:txBody>
          <a:bodyPr wrap="square" rtlCol="0">
            <a:spAutoFit/>
          </a:bodyPr>
          <a:lstStyle/>
          <a:p>
            <a:pPr algn="r"/>
            <a:r>
              <a:rPr kumimoji="1" lang="ja-JP" altLang="en-US" sz="892" dirty="0" smtClean="0"/>
              <a:t>出典：</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11" name="テキスト ボックス 10"/>
          <p:cNvSpPr txBox="1"/>
          <p:nvPr/>
        </p:nvSpPr>
        <p:spPr>
          <a:xfrm>
            <a:off x="80641" y="5737282"/>
            <a:ext cx="3647879" cy="229615"/>
          </a:xfrm>
          <a:prstGeom prst="rect">
            <a:avLst/>
          </a:prstGeom>
          <a:noFill/>
        </p:spPr>
        <p:txBody>
          <a:bodyPr wrap="square" rtlCol="0">
            <a:spAutoFit/>
          </a:bodyPr>
          <a:lstStyle/>
          <a:p>
            <a:r>
              <a:rPr kumimoji="1" lang="ja-JP" altLang="en-US" sz="892" dirty="0" smtClean="0"/>
              <a:t>（参考）コロナ禍を受けた雇用調整助成金の特例期間は９月末まで</a:t>
            </a:r>
            <a:endParaRPr kumimoji="1" lang="ja-JP" altLang="en-US" sz="892" dirty="0"/>
          </a:p>
        </p:txBody>
      </p:sp>
      <p:sp>
        <p:nvSpPr>
          <p:cNvPr id="10" name="スライド番号プレースホルダー 2"/>
          <p:cNvSpPr txBox="1">
            <a:spLocks/>
          </p:cNvSpPr>
          <p:nvPr/>
        </p:nvSpPr>
        <p:spPr>
          <a:xfrm>
            <a:off x="8923212" y="106074"/>
            <a:ext cx="625901" cy="322743"/>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15</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273573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就業者数の変化</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254975" y="494011"/>
            <a:ext cx="9396049" cy="66168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●就業者数はリーマンショック以降、女性や高齢者を中心に増加傾向にあったが、</a:t>
            </a:r>
            <a:r>
              <a:rPr kumimoji="1" lang="ja-JP" altLang="en-US" sz="1400" b="1" u="sng" dirty="0" smtClean="0">
                <a:solidFill>
                  <a:schemeClr val="tx1"/>
                </a:solidFill>
                <a:latin typeface="Meiryo UI" panose="020B0604030504040204" pitchFamily="50" charset="-128"/>
                <a:ea typeface="Meiryo UI" panose="020B0604030504040204" pitchFamily="50" charset="-128"/>
              </a:rPr>
              <a:t>４月以降全国で約</a:t>
            </a:r>
            <a:r>
              <a:rPr kumimoji="1" lang="en-US" altLang="ja-JP" sz="1400" b="1" u="sng" dirty="0" smtClean="0">
                <a:solidFill>
                  <a:schemeClr val="tx1"/>
                </a:solidFill>
                <a:latin typeface="Meiryo UI" panose="020B0604030504040204" pitchFamily="50" charset="-128"/>
                <a:ea typeface="Meiryo UI" panose="020B0604030504040204" pitchFamily="50" charset="-128"/>
              </a:rPr>
              <a:t>140</a:t>
            </a:r>
            <a:r>
              <a:rPr kumimoji="1" lang="ja-JP" altLang="en-US" sz="1400" b="1" u="sng" dirty="0" smtClean="0">
                <a:solidFill>
                  <a:schemeClr val="tx1"/>
                </a:solidFill>
                <a:latin typeface="Meiryo UI" panose="020B0604030504040204" pitchFamily="50" charset="-128"/>
                <a:ea typeface="Meiryo UI" panose="020B0604030504040204" pitchFamily="50" charset="-128"/>
              </a:rPr>
              <a:t>万人減少。</a:t>
            </a:r>
            <a:endParaRPr kumimoji="1" lang="en-US" altLang="ja-JP" sz="1400" b="1" u="sng"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●特に、</a:t>
            </a:r>
            <a:r>
              <a:rPr kumimoji="1" lang="ja-JP" altLang="en-US" sz="1400" b="1" u="sng" dirty="0" smtClean="0">
                <a:solidFill>
                  <a:schemeClr val="tx1"/>
                </a:solidFill>
                <a:latin typeface="Meiryo UI" panose="020B0604030504040204" pitchFamily="50" charset="-128"/>
                <a:ea typeface="Meiryo UI" panose="020B0604030504040204" pitchFamily="50" charset="-128"/>
              </a:rPr>
              <a:t>若者（</a:t>
            </a:r>
            <a:r>
              <a:rPr kumimoji="1" lang="en-US" altLang="ja-JP" sz="1400" b="1" u="sng" dirty="0" smtClean="0">
                <a:solidFill>
                  <a:schemeClr val="tx1"/>
                </a:solidFill>
                <a:latin typeface="Meiryo UI" panose="020B0604030504040204" pitchFamily="50" charset="-128"/>
                <a:ea typeface="Meiryo UI" panose="020B0604030504040204" pitchFamily="50" charset="-128"/>
              </a:rPr>
              <a:t>15</a:t>
            </a:r>
            <a:r>
              <a:rPr kumimoji="1" lang="ja-JP" altLang="en-US" sz="1400" b="1" u="sng" dirty="0" smtClean="0">
                <a:solidFill>
                  <a:schemeClr val="tx1"/>
                </a:solidFill>
                <a:latin typeface="Meiryo UI" panose="020B0604030504040204" pitchFamily="50" charset="-128"/>
                <a:ea typeface="Meiryo UI" panose="020B0604030504040204" pitchFamily="50" charset="-128"/>
              </a:rPr>
              <a:t>～</a:t>
            </a:r>
            <a:r>
              <a:rPr kumimoji="1" lang="en-US" altLang="ja-JP" sz="1400" b="1" u="sng" dirty="0" smtClean="0">
                <a:solidFill>
                  <a:schemeClr val="tx1"/>
                </a:solidFill>
                <a:latin typeface="Meiryo UI" panose="020B0604030504040204" pitchFamily="50" charset="-128"/>
                <a:ea typeface="Meiryo UI" panose="020B0604030504040204" pitchFamily="50" charset="-128"/>
              </a:rPr>
              <a:t>24</a:t>
            </a:r>
            <a:r>
              <a:rPr kumimoji="1" lang="ja-JP" altLang="en-US" sz="1400" b="1" u="sng" dirty="0" smtClean="0">
                <a:solidFill>
                  <a:schemeClr val="tx1"/>
                </a:solidFill>
                <a:latin typeface="Meiryo UI" panose="020B0604030504040204" pitchFamily="50" charset="-128"/>
                <a:ea typeface="Meiryo UI" panose="020B0604030504040204" pitchFamily="50" charset="-128"/>
              </a:rPr>
              <a:t>歳）、高齢者（</a:t>
            </a:r>
            <a:r>
              <a:rPr kumimoji="1" lang="en-US" altLang="ja-JP" sz="1400" b="1" u="sng" dirty="0" smtClean="0">
                <a:solidFill>
                  <a:schemeClr val="tx1"/>
                </a:solidFill>
                <a:latin typeface="Meiryo UI" panose="020B0604030504040204" pitchFamily="50" charset="-128"/>
                <a:ea typeface="Meiryo UI" panose="020B0604030504040204" pitchFamily="50" charset="-128"/>
              </a:rPr>
              <a:t>65</a:t>
            </a:r>
            <a:r>
              <a:rPr kumimoji="1" lang="ja-JP" altLang="en-US" sz="1400" b="1" u="sng" dirty="0" smtClean="0">
                <a:solidFill>
                  <a:schemeClr val="tx1"/>
                </a:solidFill>
                <a:latin typeface="Meiryo UI" panose="020B0604030504040204" pitchFamily="50" charset="-128"/>
                <a:ea typeface="Meiryo UI" panose="020B0604030504040204" pitchFamily="50" charset="-128"/>
              </a:rPr>
              <a:t>歳以上）、女性</a:t>
            </a:r>
            <a:r>
              <a:rPr kumimoji="1" lang="ja-JP" altLang="en-US" sz="1400" dirty="0" smtClean="0">
                <a:solidFill>
                  <a:schemeClr val="tx1"/>
                </a:solidFill>
                <a:latin typeface="Meiryo UI" panose="020B0604030504040204" pitchFamily="50" charset="-128"/>
                <a:ea typeface="Meiryo UI" panose="020B0604030504040204" pitchFamily="50" charset="-128"/>
              </a:rPr>
              <a:t>の就業者の減少が大きい。</a:t>
            </a:r>
            <a:endParaRPr kumimoji="1" lang="ja-JP" altLang="en-US" sz="1400" dirty="0">
              <a:solidFill>
                <a:schemeClr val="tx1"/>
              </a:solidFill>
            </a:endParaRPr>
          </a:p>
        </p:txBody>
      </p:sp>
      <p:graphicFrame>
        <p:nvGraphicFramePr>
          <p:cNvPr id="9" name="グラフ 8"/>
          <p:cNvGraphicFramePr>
            <a:graphicFrameLocks/>
          </p:cNvGraphicFramePr>
          <p:nvPr>
            <p:extLst>
              <p:ext uri="{D42A27DB-BD31-4B8C-83A1-F6EECF244321}">
                <p14:modId xmlns:p14="http://schemas.microsoft.com/office/powerpoint/2010/main" val="1591007709"/>
              </p:ext>
            </p:extLst>
          </p:nvPr>
        </p:nvGraphicFramePr>
        <p:xfrm>
          <a:off x="4430806" y="3755419"/>
          <a:ext cx="5475193" cy="2201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610242210"/>
              </p:ext>
            </p:extLst>
          </p:nvPr>
        </p:nvGraphicFramePr>
        <p:xfrm>
          <a:off x="81023" y="1168885"/>
          <a:ext cx="4479402" cy="49509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p:cNvGraphicFramePr>
            <a:graphicFrameLocks/>
          </p:cNvGraphicFramePr>
          <p:nvPr>
            <p:extLst>
              <p:ext uri="{D42A27DB-BD31-4B8C-83A1-F6EECF244321}">
                <p14:modId xmlns:p14="http://schemas.microsoft.com/office/powerpoint/2010/main" val="281367396"/>
              </p:ext>
            </p:extLst>
          </p:nvPr>
        </p:nvGraphicFramePr>
        <p:xfrm>
          <a:off x="4420724" y="1168885"/>
          <a:ext cx="5485276" cy="2780815"/>
        </p:xfrm>
        <a:graphic>
          <a:graphicData uri="http://schemas.openxmlformats.org/drawingml/2006/chart">
            <c:chart xmlns:c="http://schemas.openxmlformats.org/drawingml/2006/chart" xmlns:r="http://schemas.openxmlformats.org/officeDocument/2006/relationships" r:id="rId5"/>
          </a:graphicData>
        </a:graphic>
      </p:graphicFrame>
      <p:sp>
        <p:nvSpPr>
          <p:cNvPr id="3" name="正方形/長方形 2"/>
          <p:cNvSpPr/>
          <p:nvPr/>
        </p:nvSpPr>
        <p:spPr>
          <a:xfrm>
            <a:off x="4560425" y="3817620"/>
            <a:ext cx="5205874" cy="236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570508" y="3692375"/>
            <a:ext cx="1098772" cy="236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4785360" y="3920975"/>
            <a:ext cx="4865664" cy="0"/>
          </a:xfrm>
          <a:prstGeom prst="line">
            <a:avLst/>
          </a:prstGeom>
          <a:ln w="3175"/>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364572" y="2765097"/>
            <a:ext cx="648072"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2008</a:t>
            </a: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34719" y="3089334"/>
            <a:ext cx="307777" cy="133216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リーマンショック</a:t>
            </a:r>
            <a:endPar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960684" y="5890198"/>
            <a:ext cx="3265717" cy="229615"/>
          </a:xfrm>
          <a:prstGeom prst="rect">
            <a:avLst/>
          </a:prstGeom>
          <a:noFill/>
        </p:spPr>
        <p:txBody>
          <a:bodyPr wrap="square" rtlCol="0">
            <a:spAutoFit/>
          </a:bodyPr>
          <a:lstStyle/>
          <a:p>
            <a:pPr algn="r"/>
            <a:r>
              <a:rPr kumimoji="1" lang="ja-JP" altLang="en-US" sz="892" dirty="0" smtClean="0"/>
              <a:t>出典：総務省</a:t>
            </a:r>
            <a:r>
              <a:rPr kumimoji="1" lang="en-US" altLang="ja-JP" sz="892" dirty="0" smtClean="0"/>
              <a:t>『</a:t>
            </a:r>
            <a:r>
              <a:rPr kumimoji="1" lang="ja-JP" altLang="en-US" sz="892" dirty="0" smtClean="0"/>
              <a:t>労働力調査</a:t>
            </a:r>
            <a:r>
              <a:rPr kumimoji="1" lang="en-US" altLang="ja-JP" sz="892" dirty="0" smtClean="0"/>
              <a:t>』</a:t>
            </a:r>
            <a:endParaRPr kumimoji="1" lang="ja-JP" altLang="en-US" sz="892" dirty="0"/>
          </a:p>
        </p:txBody>
      </p:sp>
      <p:grpSp>
        <p:nvGrpSpPr>
          <p:cNvPr id="20" name="グループ化 19"/>
          <p:cNvGrpSpPr/>
          <p:nvPr/>
        </p:nvGrpSpPr>
        <p:grpSpPr>
          <a:xfrm>
            <a:off x="3204103" y="1866032"/>
            <a:ext cx="1352658" cy="877167"/>
            <a:chOff x="73428" y="4053840"/>
            <a:chExt cx="1206539" cy="754284"/>
          </a:xfrm>
        </p:grpSpPr>
        <p:grpSp>
          <p:nvGrpSpPr>
            <p:cNvPr id="18" name="グループ化 17"/>
            <p:cNvGrpSpPr/>
            <p:nvPr/>
          </p:nvGrpSpPr>
          <p:grpSpPr>
            <a:xfrm>
              <a:off x="756650" y="4053840"/>
              <a:ext cx="523317" cy="754284"/>
              <a:chOff x="756650" y="4053840"/>
              <a:chExt cx="523317" cy="754284"/>
            </a:xfrm>
          </p:grpSpPr>
          <p:cxnSp>
            <p:nvCxnSpPr>
              <p:cNvPr id="6" name="直線コネクタ 5"/>
              <p:cNvCxnSpPr/>
              <p:nvPr/>
            </p:nvCxnSpPr>
            <p:spPr>
              <a:xfrm>
                <a:off x="756650" y="4053840"/>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56650" y="4808124"/>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896897" y="4053840"/>
                <a:ext cx="0" cy="75428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73428" y="4294261"/>
              <a:ext cx="944880" cy="222205"/>
            </a:xfrm>
            <a:prstGeom prst="rect">
              <a:avLst/>
            </a:prstGeom>
            <a:noFill/>
          </p:spPr>
          <p:txBody>
            <a:bodyPr wrap="square" rtlCol="0">
              <a:spAutoFit/>
            </a:bodyPr>
            <a:lstStyle/>
            <a:p>
              <a:r>
                <a:rPr kumimoji="1" lang="ja-JP" altLang="en-US" sz="1050" dirty="0" smtClean="0"/>
                <a:t>約</a:t>
              </a:r>
              <a:r>
                <a:rPr kumimoji="1" lang="en-US" altLang="ja-JP" sz="1050" dirty="0" smtClean="0"/>
                <a:t>140</a:t>
              </a:r>
              <a:r>
                <a:rPr kumimoji="1" lang="ja-JP" altLang="en-US" sz="1050" dirty="0" smtClean="0"/>
                <a:t>万人</a:t>
              </a:r>
              <a:endParaRPr kumimoji="1" lang="ja-JP" altLang="en-US" sz="1050" dirty="0"/>
            </a:p>
          </p:txBody>
        </p:sp>
      </p:grpSp>
      <p:grpSp>
        <p:nvGrpSpPr>
          <p:cNvPr id="23" name="グループ化 22"/>
          <p:cNvGrpSpPr/>
          <p:nvPr/>
        </p:nvGrpSpPr>
        <p:grpSpPr>
          <a:xfrm>
            <a:off x="909050" y="4053840"/>
            <a:ext cx="1048473" cy="769620"/>
            <a:chOff x="756650" y="4053840"/>
            <a:chExt cx="1048473" cy="754284"/>
          </a:xfrm>
        </p:grpSpPr>
        <p:grpSp>
          <p:nvGrpSpPr>
            <p:cNvPr id="24" name="グループ化 23"/>
            <p:cNvGrpSpPr/>
            <p:nvPr/>
          </p:nvGrpSpPr>
          <p:grpSpPr>
            <a:xfrm>
              <a:off x="756650" y="4053840"/>
              <a:ext cx="523317" cy="754284"/>
              <a:chOff x="756650" y="4053840"/>
              <a:chExt cx="523317" cy="754284"/>
            </a:xfrm>
          </p:grpSpPr>
          <p:cxnSp>
            <p:nvCxnSpPr>
              <p:cNvPr id="26" name="直線コネクタ 25"/>
              <p:cNvCxnSpPr/>
              <p:nvPr/>
            </p:nvCxnSpPr>
            <p:spPr>
              <a:xfrm>
                <a:off x="756650" y="4053840"/>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56650" y="4808124"/>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896897" y="4053840"/>
                <a:ext cx="0" cy="75428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5" name="テキスト ボックス 24"/>
            <p:cNvSpPr txBox="1"/>
            <p:nvPr/>
          </p:nvSpPr>
          <p:spPr>
            <a:xfrm>
              <a:off x="860243" y="4133566"/>
              <a:ext cx="944880" cy="253916"/>
            </a:xfrm>
            <a:prstGeom prst="rect">
              <a:avLst/>
            </a:prstGeom>
            <a:noFill/>
          </p:spPr>
          <p:txBody>
            <a:bodyPr wrap="square" rtlCol="0">
              <a:spAutoFit/>
            </a:bodyPr>
            <a:lstStyle/>
            <a:p>
              <a:r>
                <a:rPr kumimoji="1" lang="ja-JP" altLang="en-US" sz="1050" dirty="0" smtClean="0"/>
                <a:t>約</a:t>
              </a:r>
              <a:r>
                <a:rPr kumimoji="1" lang="en-US" altLang="ja-JP" sz="1050" dirty="0" smtClean="0"/>
                <a:t>123</a:t>
              </a:r>
              <a:r>
                <a:rPr kumimoji="1" lang="ja-JP" altLang="en-US" sz="1050" dirty="0"/>
                <a:t>万人</a:t>
              </a:r>
            </a:p>
          </p:txBody>
        </p:sp>
      </p:grpSp>
      <p:grpSp>
        <p:nvGrpSpPr>
          <p:cNvPr id="22" name="グループ化 21"/>
          <p:cNvGrpSpPr/>
          <p:nvPr/>
        </p:nvGrpSpPr>
        <p:grpSpPr>
          <a:xfrm>
            <a:off x="8727311" y="1747775"/>
            <a:ext cx="900091" cy="3672000"/>
            <a:chOff x="8623139" y="1851950"/>
            <a:chExt cx="900091" cy="3672000"/>
          </a:xfrm>
        </p:grpSpPr>
        <p:cxnSp>
          <p:nvCxnSpPr>
            <p:cNvPr id="10" name="直線コネクタ 9"/>
            <p:cNvCxnSpPr/>
            <p:nvPr/>
          </p:nvCxnSpPr>
          <p:spPr>
            <a:xfrm>
              <a:off x="9293103" y="1851950"/>
              <a:ext cx="0" cy="3672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623139" y="3923815"/>
              <a:ext cx="900091" cy="246221"/>
            </a:xfrm>
            <a:prstGeom prst="rect">
              <a:avLst/>
            </a:prstGeom>
            <a:solidFill>
              <a:schemeClr val="bg1"/>
            </a:solidFill>
            <a:ln w="28575">
              <a:solidFill>
                <a:srgbClr val="FF0000"/>
              </a:solidFill>
            </a:ln>
          </p:spPr>
          <p:txBody>
            <a:bodyPr wrap="square" rtlCol="0">
              <a:spAutoFit/>
            </a:bodyPr>
            <a:lstStyle/>
            <a:p>
              <a:pPr algn="ctr"/>
              <a:r>
                <a:rPr kumimoji="1" lang="ja-JP" altLang="en-US" sz="1000" dirty="0" smtClean="0"/>
                <a:t>コロナショック</a:t>
              </a:r>
              <a:endParaRPr kumimoji="1" lang="ja-JP" altLang="en-US" sz="1000" dirty="0"/>
            </a:p>
          </p:txBody>
        </p:sp>
      </p:grpSp>
      <p:sp>
        <p:nvSpPr>
          <p:cNvPr id="4" name="楕円 3"/>
          <p:cNvSpPr/>
          <p:nvPr/>
        </p:nvSpPr>
        <p:spPr>
          <a:xfrm rot="19717698">
            <a:off x="9441087" y="1883370"/>
            <a:ext cx="303211" cy="475590"/>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rot="20058411">
            <a:off x="9480502" y="2334779"/>
            <a:ext cx="222655" cy="628799"/>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rot="20699667">
            <a:off x="9431787" y="4083433"/>
            <a:ext cx="416833" cy="751129"/>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16</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385444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グラフ 24"/>
          <p:cNvGraphicFramePr>
            <a:graphicFrameLocks/>
          </p:cNvGraphicFramePr>
          <p:nvPr>
            <p:extLst>
              <p:ext uri="{D42A27DB-BD31-4B8C-83A1-F6EECF244321}">
                <p14:modId xmlns:p14="http://schemas.microsoft.com/office/powerpoint/2010/main" val="3565764487"/>
              </p:ext>
            </p:extLst>
          </p:nvPr>
        </p:nvGraphicFramePr>
        <p:xfrm>
          <a:off x="5025761" y="1472510"/>
          <a:ext cx="4563534" cy="45529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グラフ 23"/>
          <p:cNvGraphicFramePr>
            <a:graphicFrameLocks/>
          </p:cNvGraphicFramePr>
          <p:nvPr>
            <p:extLst>
              <p:ext uri="{D42A27DB-BD31-4B8C-83A1-F6EECF244321}">
                <p14:modId xmlns:p14="http://schemas.microsoft.com/office/powerpoint/2010/main" val="2640138707"/>
              </p:ext>
            </p:extLst>
          </p:nvPr>
        </p:nvGraphicFramePr>
        <p:xfrm>
          <a:off x="316704" y="1472510"/>
          <a:ext cx="4563534" cy="4552949"/>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316704" y="502002"/>
            <a:ext cx="9272591" cy="105951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b="1" u="sng" dirty="0" smtClean="0">
                <a:solidFill>
                  <a:schemeClr val="tx1"/>
                </a:solidFill>
                <a:latin typeface="Meiryo UI" panose="020B0604030504040204" pitchFamily="50" charset="-128"/>
                <a:ea typeface="Meiryo UI" panose="020B0604030504040204" pitchFamily="50" charset="-128"/>
              </a:rPr>
              <a:t>常用的パートの介護関係の職種以外で有効求人倍率は低下</a:t>
            </a:r>
            <a:r>
              <a:rPr kumimoji="1" lang="ja-JP" altLang="en-US" sz="1400" dirty="0" smtClean="0">
                <a:solidFill>
                  <a:schemeClr val="tx1"/>
                </a:solidFill>
                <a:latin typeface="Meiryo UI" panose="020B0604030504040204" pitchFamily="50" charset="-128"/>
                <a:ea typeface="Meiryo UI" panose="020B0604030504040204" pitchFamily="50" charset="-128"/>
              </a:rPr>
              <a:t>。（前年同月比での比較）</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b="1" u="sng" dirty="0" smtClean="0">
                <a:solidFill>
                  <a:schemeClr val="tx1"/>
                </a:solidFill>
                <a:latin typeface="Meiryo UI" panose="020B0604030504040204" pitchFamily="50" charset="-128"/>
                <a:ea typeface="Meiryo UI" panose="020B0604030504040204" pitchFamily="50" charset="-128"/>
              </a:rPr>
              <a:t>「保安」「建設・採掘」「介護関係」</a:t>
            </a:r>
            <a:r>
              <a:rPr kumimoji="1" lang="ja-JP" altLang="en-US" sz="1400" dirty="0" smtClean="0">
                <a:solidFill>
                  <a:schemeClr val="tx1"/>
                </a:solidFill>
                <a:latin typeface="Meiryo UI" panose="020B0604030504040204" pitchFamily="50" charset="-128"/>
                <a:ea typeface="Meiryo UI" panose="020B0604030504040204" pitchFamily="50" charset="-128"/>
              </a:rPr>
              <a:t>は、依然として</a:t>
            </a:r>
            <a:r>
              <a:rPr kumimoji="1" lang="ja-JP" altLang="en-US" sz="1400" b="1" u="sng" dirty="0" smtClean="0">
                <a:solidFill>
                  <a:schemeClr val="tx1"/>
                </a:solidFill>
                <a:latin typeface="Meiryo UI" panose="020B0604030504040204" pitchFamily="50" charset="-128"/>
                <a:ea typeface="Meiryo UI" panose="020B0604030504040204" pitchFamily="50" charset="-128"/>
              </a:rPr>
              <a:t>人手不足</a:t>
            </a:r>
            <a:r>
              <a:rPr kumimoji="1" lang="ja-JP" altLang="en-US" sz="1400" dirty="0" smtClean="0">
                <a:solidFill>
                  <a:schemeClr val="tx1"/>
                </a:solidFill>
                <a:latin typeface="Meiryo UI" panose="020B0604030504040204" pitchFamily="50" charset="-128"/>
                <a:ea typeface="Meiryo UI" panose="020B0604030504040204" pitchFamily="50" charset="-128"/>
              </a:rPr>
              <a:t>の状況である。一方、</a:t>
            </a:r>
            <a:r>
              <a:rPr kumimoji="1" lang="ja-JP" altLang="en-US" sz="1400" b="1" u="sng" dirty="0" smtClean="0">
                <a:solidFill>
                  <a:schemeClr val="tx1"/>
                </a:solidFill>
                <a:latin typeface="Meiryo UI" panose="020B0604030504040204" pitchFamily="50" charset="-128"/>
                <a:ea typeface="Meiryo UI" panose="020B0604030504040204" pitchFamily="50" charset="-128"/>
              </a:rPr>
              <a:t>「事務」「運搬・清掃・包装等」</a:t>
            </a:r>
            <a:r>
              <a:rPr kumimoji="1" lang="ja-JP" altLang="en-US" sz="1400" dirty="0" smtClean="0">
                <a:solidFill>
                  <a:schemeClr val="tx1"/>
                </a:solidFill>
                <a:latin typeface="Meiryo UI" panose="020B0604030504040204" pitchFamily="50" charset="-128"/>
                <a:ea typeface="Meiryo UI" panose="020B0604030504040204" pitchFamily="50" charset="-128"/>
              </a:rPr>
              <a:t>等は人手過剰の状況で、職業</a:t>
            </a:r>
            <a:r>
              <a:rPr kumimoji="1" lang="ja-JP" altLang="en-US" sz="1400" dirty="0">
                <a:solidFill>
                  <a:schemeClr val="tx1"/>
                </a:solidFill>
                <a:latin typeface="Meiryo UI" panose="020B0604030504040204" pitchFamily="50" charset="-128"/>
                <a:ea typeface="Meiryo UI" panose="020B0604030504040204" pitchFamily="50" charset="-128"/>
              </a:rPr>
              <a:t>間</a:t>
            </a:r>
            <a:r>
              <a:rPr kumimoji="1" lang="ja-JP" altLang="en-US" sz="1400" dirty="0" smtClean="0">
                <a:solidFill>
                  <a:schemeClr val="tx1"/>
                </a:solidFill>
                <a:latin typeface="Meiryo UI" panose="020B0604030504040204" pitchFamily="50" charset="-128"/>
                <a:ea typeface="Meiryo UI" panose="020B0604030504040204" pitchFamily="50" charset="-128"/>
              </a:rPr>
              <a:t>での人材流動化を図る必要がある。</a:t>
            </a:r>
            <a:endParaRPr kumimoji="1" lang="ja-JP" altLang="en-US" sz="1400" dirty="0">
              <a:solidFill>
                <a:schemeClr val="tx1"/>
              </a:solidFill>
            </a:endParaRPr>
          </a:p>
        </p:txBody>
      </p:sp>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雇用への影響</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職業</a:t>
            </a:r>
            <a:r>
              <a:rPr lang="ja-JP" altLang="en-US" sz="1785" b="1" dirty="0" smtClean="0">
                <a:solidFill>
                  <a:schemeClr val="bg1"/>
                </a:solidFill>
                <a:latin typeface="Meiryo UI" panose="020B0604030504040204" pitchFamily="50" charset="-128"/>
                <a:ea typeface="Meiryo UI" panose="020B0604030504040204" pitchFamily="50" charset="-128"/>
              </a:rPr>
              <a:t>別</a:t>
            </a:r>
            <a:r>
              <a:rPr lang="ja-JP" altLang="en-US" sz="1785" b="1" dirty="0">
                <a:solidFill>
                  <a:schemeClr val="bg1"/>
                </a:solidFill>
                <a:latin typeface="Meiryo UI" panose="020B0604030504040204" pitchFamily="50" charset="-128"/>
                <a:ea typeface="Meiryo UI" panose="020B0604030504040204" pitchFamily="50" charset="-128"/>
              </a:rPr>
              <a:t>有効求人</a:t>
            </a:r>
            <a:r>
              <a:rPr lang="ja-JP" altLang="en-US" sz="1785" b="1" dirty="0" smtClean="0">
                <a:solidFill>
                  <a:schemeClr val="bg1"/>
                </a:solidFill>
                <a:latin typeface="Meiryo UI" panose="020B0604030504040204" pitchFamily="50" charset="-128"/>
                <a:ea typeface="Meiryo UI" panose="020B0604030504040204" pitchFamily="50" charset="-128"/>
              </a:rPr>
              <a:t>倍率</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smtClean="0">
                <a:solidFill>
                  <a:schemeClr val="bg1"/>
                </a:solidFill>
                <a:latin typeface="Meiryo UI" panose="020B0604030504040204" pitchFamily="50" charset="-128"/>
                <a:ea typeface="Meiryo UI" panose="020B0604030504040204" pitchFamily="50" charset="-128"/>
              </a:rPr>
              <a:t>（大阪）</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303474" y="5888802"/>
            <a:ext cx="3202000" cy="282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大阪労働局「職種</a:t>
            </a:r>
            <a:r>
              <a:rPr lang="ja-JP" altLang="en-US" sz="900" dirty="0">
                <a:solidFill>
                  <a:schemeClr val="tx1"/>
                </a:solidFill>
              </a:rPr>
              <a:t>別有効求人倍率及び求人求職賃金」</a:t>
            </a:r>
            <a:endParaRPr kumimoji="1" lang="ja-JP" altLang="en-US" sz="900" dirty="0">
              <a:solidFill>
                <a:schemeClr val="tx1"/>
              </a:solidFill>
            </a:endParaRPr>
          </a:p>
        </p:txBody>
      </p:sp>
      <p:sp>
        <p:nvSpPr>
          <p:cNvPr id="26" name="角丸四角形 25"/>
          <p:cNvSpPr/>
          <p:nvPr/>
        </p:nvSpPr>
        <p:spPr>
          <a:xfrm>
            <a:off x="445477" y="2032969"/>
            <a:ext cx="4430610" cy="947804"/>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7" name="角丸四角形 26"/>
          <p:cNvSpPr/>
          <p:nvPr/>
        </p:nvSpPr>
        <p:spPr>
          <a:xfrm>
            <a:off x="445477" y="4638976"/>
            <a:ext cx="1890548" cy="968897"/>
          </a:xfrm>
          <a:prstGeom prst="roundRect">
            <a:avLst/>
          </a:prstGeom>
          <a:noFill/>
          <a:ln w="38100">
            <a:solidFill>
              <a:schemeClr val="accent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9" name="グループ化 8"/>
          <p:cNvGrpSpPr/>
          <p:nvPr/>
        </p:nvGrpSpPr>
        <p:grpSpPr>
          <a:xfrm>
            <a:off x="3541467" y="3247937"/>
            <a:ext cx="1508615" cy="534558"/>
            <a:chOff x="3546453" y="3083719"/>
            <a:chExt cx="1508615" cy="534558"/>
          </a:xfrm>
        </p:grpSpPr>
        <p:grpSp>
          <p:nvGrpSpPr>
            <p:cNvPr id="23" name="グループ化 22"/>
            <p:cNvGrpSpPr/>
            <p:nvPr/>
          </p:nvGrpSpPr>
          <p:grpSpPr>
            <a:xfrm>
              <a:off x="3546453" y="3154044"/>
              <a:ext cx="1508615" cy="464233"/>
              <a:chOff x="3780837" y="3218421"/>
              <a:chExt cx="1508615" cy="464233"/>
            </a:xfrm>
          </p:grpSpPr>
          <p:sp>
            <p:nvSpPr>
              <p:cNvPr id="14" name="四角形吹き出し 13"/>
              <p:cNvSpPr/>
              <p:nvPr/>
            </p:nvSpPr>
            <p:spPr>
              <a:xfrm>
                <a:off x="3784209" y="3218421"/>
                <a:ext cx="1505243" cy="464233"/>
              </a:xfrm>
              <a:prstGeom prst="wedgeRectCallout">
                <a:avLst>
                  <a:gd name="adj1" fmla="val 56270"/>
                  <a:gd name="adj2" fmla="val -95076"/>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人手不足業種</a:t>
                </a:r>
                <a:endParaRPr kumimoji="1" lang="ja-JP" altLang="en-US" sz="1600" dirty="0"/>
              </a:p>
            </p:txBody>
          </p:sp>
          <p:sp>
            <p:nvSpPr>
              <p:cNvPr id="15" name="四角形吹き出し 14"/>
              <p:cNvSpPr/>
              <p:nvPr/>
            </p:nvSpPr>
            <p:spPr>
              <a:xfrm>
                <a:off x="3780837" y="3218421"/>
                <a:ext cx="1505243" cy="464233"/>
              </a:xfrm>
              <a:prstGeom prst="wedgeRectCallout">
                <a:avLst>
                  <a:gd name="adj1" fmla="val -11487"/>
                  <a:gd name="adj2" fmla="val -92046"/>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人手不足職業</a:t>
                </a:r>
                <a:endParaRPr kumimoji="1" lang="ja-JP" altLang="en-US" sz="1600" dirty="0"/>
              </a:p>
            </p:txBody>
          </p:sp>
        </p:grpSp>
        <p:sp>
          <p:nvSpPr>
            <p:cNvPr id="8" name="フリーフォーム 7"/>
            <p:cNvSpPr/>
            <p:nvPr/>
          </p:nvSpPr>
          <p:spPr>
            <a:xfrm>
              <a:off x="4295775" y="3083719"/>
              <a:ext cx="614363" cy="121444"/>
            </a:xfrm>
            <a:custGeom>
              <a:avLst/>
              <a:gdLst>
                <a:gd name="connsiteX0" fmla="*/ 338138 w 645319"/>
                <a:gd name="connsiteY0" fmla="*/ 23812 h 121444"/>
                <a:gd name="connsiteX1" fmla="*/ 0 w 645319"/>
                <a:gd name="connsiteY1" fmla="*/ 121444 h 121444"/>
                <a:gd name="connsiteX2" fmla="*/ 447675 w 645319"/>
                <a:gd name="connsiteY2" fmla="*/ 121444 h 121444"/>
                <a:gd name="connsiteX3" fmla="*/ 645319 w 645319"/>
                <a:gd name="connsiteY3" fmla="*/ 0 h 121444"/>
                <a:gd name="connsiteX4" fmla="*/ 338138 w 645319"/>
                <a:gd name="connsiteY4" fmla="*/ 23812 h 12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319" h="121444">
                  <a:moveTo>
                    <a:pt x="338138" y="23812"/>
                  </a:moveTo>
                  <a:lnTo>
                    <a:pt x="0" y="121444"/>
                  </a:lnTo>
                  <a:lnTo>
                    <a:pt x="447675" y="121444"/>
                  </a:lnTo>
                  <a:lnTo>
                    <a:pt x="645319" y="0"/>
                  </a:lnTo>
                  <a:lnTo>
                    <a:pt x="338138" y="2381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p:cNvGrpSpPr/>
          <p:nvPr/>
        </p:nvGrpSpPr>
        <p:grpSpPr>
          <a:xfrm>
            <a:off x="2987608" y="4214687"/>
            <a:ext cx="1518139" cy="516857"/>
            <a:chOff x="2987608" y="4214687"/>
            <a:chExt cx="1518139" cy="516857"/>
          </a:xfrm>
        </p:grpSpPr>
        <p:grpSp>
          <p:nvGrpSpPr>
            <p:cNvPr id="22" name="グループ化 21"/>
            <p:cNvGrpSpPr/>
            <p:nvPr/>
          </p:nvGrpSpPr>
          <p:grpSpPr>
            <a:xfrm>
              <a:off x="2987608" y="4214687"/>
              <a:ext cx="1518139" cy="464233"/>
              <a:chOff x="3278335" y="4202214"/>
              <a:chExt cx="1518139" cy="464233"/>
            </a:xfrm>
          </p:grpSpPr>
          <p:sp>
            <p:nvSpPr>
              <p:cNvPr id="20" name="四角形吹き出し 19"/>
              <p:cNvSpPr/>
              <p:nvPr/>
            </p:nvSpPr>
            <p:spPr>
              <a:xfrm>
                <a:off x="3291231" y="4202214"/>
                <a:ext cx="1505243" cy="464233"/>
              </a:xfrm>
              <a:prstGeom prst="wedgeRectCallout">
                <a:avLst>
                  <a:gd name="adj1" fmla="val 60476"/>
                  <a:gd name="adj2" fmla="val 147349"/>
                </a:avLst>
              </a:prstGeom>
              <a:ln>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人手不足業種</a:t>
                </a:r>
                <a:endParaRPr kumimoji="1" lang="ja-JP" altLang="en-US" sz="1600" dirty="0"/>
              </a:p>
            </p:txBody>
          </p:sp>
          <p:sp>
            <p:nvSpPr>
              <p:cNvPr id="21" name="四角形吹き出し 20"/>
              <p:cNvSpPr/>
              <p:nvPr/>
            </p:nvSpPr>
            <p:spPr>
              <a:xfrm>
                <a:off x="3278335" y="4202214"/>
                <a:ext cx="1505243" cy="464233"/>
              </a:xfrm>
              <a:prstGeom prst="wedgeRectCallout">
                <a:avLst>
                  <a:gd name="adj1" fmla="val -67561"/>
                  <a:gd name="adj2" fmla="val 165531"/>
                </a:avLst>
              </a:prstGeom>
              <a:ln>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人手過剰</a:t>
                </a:r>
                <a:r>
                  <a:rPr kumimoji="1" lang="ja-JP" altLang="en-US" sz="1600" dirty="0"/>
                  <a:t>職業</a:t>
                </a:r>
              </a:p>
            </p:txBody>
          </p:sp>
        </p:grpSp>
        <p:sp>
          <p:nvSpPr>
            <p:cNvPr id="10" name="フリーフォーム 9"/>
            <p:cNvSpPr/>
            <p:nvPr/>
          </p:nvSpPr>
          <p:spPr>
            <a:xfrm>
              <a:off x="3769519" y="4610100"/>
              <a:ext cx="526256" cy="121444"/>
            </a:xfrm>
            <a:custGeom>
              <a:avLst/>
              <a:gdLst>
                <a:gd name="connsiteX0" fmla="*/ 195262 w 483393"/>
                <a:gd name="connsiteY0" fmla="*/ 121444 h 121444"/>
                <a:gd name="connsiteX1" fmla="*/ 483393 w 483393"/>
                <a:gd name="connsiteY1" fmla="*/ 121444 h 121444"/>
                <a:gd name="connsiteX2" fmla="*/ 385762 w 483393"/>
                <a:gd name="connsiteY2" fmla="*/ 4763 h 121444"/>
                <a:gd name="connsiteX3" fmla="*/ 0 w 483393"/>
                <a:gd name="connsiteY3" fmla="*/ 0 h 121444"/>
                <a:gd name="connsiteX4" fmla="*/ 195262 w 483393"/>
                <a:gd name="connsiteY4" fmla="*/ 121444 h 12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393" h="121444">
                  <a:moveTo>
                    <a:pt x="195262" y="121444"/>
                  </a:moveTo>
                  <a:lnTo>
                    <a:pt x="483393" y="121444"/>
                  </a:lnTo>
                  <a:lnTo>
                    <a:pt x="385762" y="4763"/>
                  </a:lnTo>
                  <a:lnTo>
                    <a:pt x="0" y="0"/>
                  </a:lnTo>
                  <a:lnTo>
                    <a:pt x="195262" y="1214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17</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244952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17194"/>
            <a:ext cx="8543925" cy="944446"/>
          </a:xfrm>
          <a:solidFill>
            <a:srgbClr val="002060"/>
          </a:solidFill>
        </p:spPr>
        <p:txBody>
          <a:bodyPr anchor="ctr">
            <a:noAutofit/>
          </a:bodyPr>
          <a:lstStyle/>
          <a:p>
            <a:pPr algn="ctr"/>
            <a:r>
              <a:rPr lang="ja-JP" altLang="en-US" sz="4400" b="1" dirty="0">
                <a:solidFill>
                  <a:schemeClr val="bg1"/>
                </a:solidFill>
                <a:latin typeface="Meiryo UI" panose="020B0604030504040204" pitchFamily="50" charset="-128"/>
                <a:ea typeface="Meiryo UI" panose="020B0604030504040204" pitchFamily="50" charset="-128"/>
              </a:rPr>
              <a:t>雇用</a:t>
            </a:r>
            <a:r>
              <a:rPr lang="ja-JP" altLang="en-US" sz="4400" b="1" dirty="0" smtClean="0">
                <a:solidFill>
                  <a:schemeClr val="bg1"/>
                </a:solidFill>
                <a:latin typeface="Meiryo UI" panose="020B0604030504040204" pitchFamily="50" charset="-128"/>
                <a:ea typeface="Meiryo UI" panose="020B0604030504040204" pitchFamily="50" charset="-128"/>
                <a:cs typeface="+mj-cs"/>
              </a:rPr>
              <a:t>へ</a:t>
            </a:r>
            <a:r>
              <a:rPr lang="ja-JP" altLang="en-US" sz="4400" b="1" dirty="0">
                <a:solidFill>
                  <a:schemeClr val="bg1"/>
                </a:solidFill>
                <a:latin typeface="Meiryo UI" panose="020B0604030504040204" pitchFamily="50" charset="-128"/>
                <a:ea typeface="Meiryo UI" panose="020B0604030504040204" pitchFamily="50" charset="-128"/>
                <a:cs typeface="+mj-cs"/>
              </a:rPr>
              <a:t>の影響　まとめ</a:t>
            </a:r>
          </a:p>
        </p:txBody>
      </p:sp>
      <p:sp>
        <p:nvSpPr>
          <p:cNvPr id="3" name="テキスト ボックス 2"/>
          <p:cNvSpPr txBox="1"/>
          <p:nvPr/>
        </p:nvSpPr>
        <p:spPr>
          <a:xfrm>
            <a:off x="681038" y="2818615"/>
            <a:ext cx="8636582" cy="3000821"/>
          </a:xfrm>
          <a:prstGeom prst="rect">
            <a:avLst/>
          </a:prstGeom>
          <a:noFill/>
        </p:spPr>
        <p:txBody>
          <a:bodyPr wrap="square" rtlCol="0">
            <a:spAutoFit/>
          </a:bodyPr>
          <a:lstStyle/>
          <a:p>
            <a:pPr marL="92075" indent="-92075">
              <a:lnSpc>
                <a:spcPct val="150000"/>
              </a:lnSpc>
            </a:pPr>
            <a:r>
              <a:rPr lang="ja-JP" altLang="en-US" dirty="0"/>
              <a:t>・</a:t>
            </a:r>
            <a:r>
              <a:rPr lang="ja-JP" altLang="en-US" b="1" u="sng" dirty="0"/>
              <a:t>失業率は上昇</a:t>
            </a:r>
            <a:r>
              <a:rPr lang="ja-JP" altLang="en-US" b="1" u="sng" dirty="0" smtClean="0"/>
              <a:t>傾向</a:t>
            </a:r>
            <a:endParaRPr lang="en-US" altLang="ja-JP" b="1" u="sng" dirty="0" smtClean="0"/>
          </a:p>
          <a:p>
            <a:pPr marL="92075" indent="-92075">
              <a:lnSpc>
                <a:spcPct val="150000"/>
              </a:lnSpc>
            </a:pPr>
            <a:r>
              <a:rPr lang="ja-JP" altLang="en-US" dirty="0"/>
              <a:t>・</a:t>
            </a:r>
            <a:r>
              <a:rPr lang="ja-JP" altLang="en-US" dirty="0" smtClean="0"/>
              <a:t>正規</a:t>
            </a:r>
            <a:r>
              <a:rPr lang="ja-JP" altLang="en-US" dirty="0"/>
              <a:t>雇用への影響は現時点では限定的。</a:t>
            </a:r>
            <a:r>
              <a:rPr lang="ja-JP" altLang="en-US" b="1" u="sng" dirty="0"/>
              <a:t>宿泊・飲食サービス、卸売・小売業</a:t>
            </a:r>
            <a:r>
              <a:rPr lang="ja-JP" altLang="en-US" dirty="0"/>
              <a:t>等の</a:t>
            </a:r>
            <a:r>
              <a:rPr lang="ja-JP" altLang="en-US" b="1" u="sng" dirty="0" smtClean="0"/>
              <a:t>非正規</a:t>
            </a:r>
            <a:r>
              <a:rPr lang="ja-JP" altLang="en-US" b="1" u="sng" dirty="0"/>
              <a:t>雇用労働者が減少</a:t>
            </a:r>
          </a:p>
          <a:p>
            <a:pPr marL="92075" indent="-92075">
              <a:lnSpc>
                <a:spcPct val="150000"/>
              </a:lnSpc>
            </a:pPr>
            <a:r>
              <a:rPr lang="ja-JP" altLang="en-US" dirty="0"/>
              <a:t>・休業者の一部で失業や労働市場からの退出が発生。</a:t>
            </a:r>
            <a:r>
              <a:rPr lang="ja-JP" altLang="en-US" b="1" u="sng" dirty="0"/>
              <a:t>今後、失業等の増加が懸念</a:t>
            </a:r>
          </a:p>
          <a:p>
            <a:pPr marL="92075" indent="-92075">
              <a:lnSpc>
                <a:spcPct val="150000"/>
              </a:lnSpc>
            </a:pPr>
            <a:r>
              <a:rPr lang="ja-JP" altLang="en-US" dirty="0"/>
              <a:t>・</a:t>
            </a:r>
            <a:r>
              <a:rPr lang="en-US" altLang="ja-JP" b="1" u="sng" dirty="0"/>
              <a:t>15</a:t>
            </a:r>
            <a:r>
              <a:rPr lang="ja-JP" altLang="en-US" b="1" u="sng" dirty="0"/>
              <a:t>～</a:t>
            </a:r>
            <a:r>
              <a:rPr lang="en-US" altLang="ja-JP" b="1" u="sng" dirty="0"/>
              <a:t>24</a:t>
            </a:r>
            <a:r>
              <a:rPr lang="ja-JP" altLang="en-US" b="1" u="sng" dirty="0"/>
              <a:t>歳</a:t>
            </a:r>
            <a:r>
              <a:rPr lang="ja-JP" altLang="en-US" dirty="0"/>
              <a:t>の年代、</a:t>
            </a:r>
            <a:r>
              <a:rPr lang="en-US" altLang="ja-JP" b="1" u="sng" dirty="0"/>
              <a:t>65</a:t>
            </a:r>
            <a:r>
              <a:rPr lang="ja-JP" altLang="en-US" b="1" u="sng" dirty="0"/>
              <a:t>歳以上</a:t>
            </a:r>
            <a:r>
              <a:rPr lang="ja-JP" altLang="en-US" dirty="0"/>
              <a:t>の年代、</a:t>
            </a:r>
            <a:r>
              <a:rPr lang="ja-JP" altLang="en-US" b="1" u="sng" dirty="0"/>
              <a:t>女性</a:t>
            </a:r>
            <a:r>
              <a:rPr lang="ja-JP" altLang="en-US" dirty="0"/>
              <a:t>の就業者が減少</a:t>
            </a:r>
          </a:p>
          <a:p>
            <a:pPr marL="92075" indent="-92075">
              <a:lnSpc>
                <a:spcPct val="150000"/>
              </a:lnSpc>
            </a:pPr>
            <a:r>
              <a:rPr lang="ja-JP" altLang="en-US" dirty="0"/>
              <a:t>・職業別にみると、</a:t>
            </a:r>
            <a:r>
              <a:rPr lang="ja-JP" altLang="en-US" b="1" u="sng" dirty="0"/>
              <a:t>人手が不足している分野</a:t>
            </a:r>
            <a:r>
              <a:rPr lang="ja-JP" altLang="en-US" dirty="0"/>
              <a:t>（建設、介護関係）と</a:t>
            </a:r>
            <a:r>
              <a:rPr lang="ja-JP" altLang="en-US" b="1" u="sng" dirty="0"/>
              <a:t>人手過剰な分野</a:t>
            </a:r>
            <a:r>
              <a:rPr lang="ja-JP" altLang="en-US" dirty="0"/>
              <a:t>（事務、運搬・清掃）の</a:t>
            </a:r>
            <a:r>
              <a:rPr lang="ja-JP" altLang="en-US" dirty="0" smtClean="0"/>
              <a:t>差が</a:t>
            </a:r>
            <a:r>
              <a:rPr lang="ja-JP" altLang="en-US" dirty="0"/>
              <a:t>大きい</a:t>
            </a:r>
          </a:p>
        </p:txBody>
      </p:sp>
      <p:grpSp>
        <p:nvGrpSpPr>
          <p:cNvPr id="7" name="グループ化 6"/>
          <p:cNvGrpSpPr/>
          <p:nvPr/>
        </p:nvGrpSpPr>
        <p:grpSpPr>
          <a:xfrm>
            <a:off x="502564" y="1566058"/>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en-US" sz="2800" b="1" dirty="0"/>
                <a:t>非正規労働者が</a:t>
              </a:r>
              <a:r>
                <a:rPr lang="ja-JP" altLang="en-US" sz="2800" b="1" dirty="0" smtClean="0"/>
                <a:t>減少</a:t>
              </a:r>
              <a:endParaRPr lang="en-US" altLang="ja-JP" sz="2800" b="1" dirty="0" smtClean="0"/>
            </a:p>
            <a:p>
              <a:pPr algn="ctr"/>
              <a:r>
                <a:rPr lang="ja-JP" altLang="en-US" sz="2800" b="1" dirty="0" smtClean="0"/>
                <a:t>特</a:t>
              </a:r>
              <a:r>
                <a:rPr lang="ja-JP" altLang="en-US" sz="2800" b="1" dirty="0"/>
                <a:t>に若者、高年齢者、女性の就業者が減少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18</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4251929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56399" y="1094040"/>
            <a:ext cx="3330129" cy="3882965"/>
          </a:xfrm>
        </p:spPr>
        <p:txBody>
          <a:bodyPr anchor="ctr">
            <a:normAutofit/>
          </a:bodyPr>
          <a:lstStyle/>
          <a:p>
            <a:pPr marL="0" indent="0">
              <a:buNone/>
            </a:pPr>
            <a:r>
              <a:rPr lang="ja-JP" altLang="en-US" sz="2400" b="1" dirty="0"/>
              <a:t>産業への影響</a:t>
            </a:r>
          </a:p>
          <a:p>
            <a:pPr marL="0" indent="0">
              <a:buNone/>
            </a:pPr>
            <a:endParaRPr lang="ja-JP" altLang="en-US" sz="2400" b="1" dirty="0"/>
          </a:p>
          <a:p>
            <a:pPr marL="0" indent="0">
              <a:buNone/>
            </a:pPr>
            <a:r>
              <a:rPr lang="ja-JP" altLang="en-US" sz="2400" b="1" dirty="0"/>
              <a:t>雇用</a:t>
            </a:r>
            <a:r>
              <a:rPr lang="ja-JP" altLang="en-US" sz="2400" b="1" dirty="0" smtClean="0"/>
              <a:t>へ</a:t>
            </a:r>
            <a:r>
              <a:rPr lang="ja-JP" altLang="en-US" sz="2400" b="1" dirty="0"/>
              <a:t>の影響</a:t>
            </a:r>
          </a:p>
          <a:p>
            <a:pPr marL="0" indent="0">
              <a:buNone/>
            </a:pPr>
            <a:endParaRPr lang="ja-JP" altLang="en-US" sz="2400" b="1" dirty="0"/>
          </a:p>
          <a:p>
            <a:pPr marL="0" indent="0">
              <a:buNone/>
            </a:pPr>
            <a:r>
              <a:rPr lang="ja-JP" altLang="en-US" sz="2400" b="1" dirty="0" smtClean="0"/>
              <a:t>府民生活への影響</a:t>
            </a:r>
            <a:endParaRPr lang="en-US" altLang="ja-JP" sz="2400" b="1" dirty="0" smtClean="0"/>
          </a:p>
        </p:txBody>
      </p:sp>
      <p:sp>
        <p:nvSpPr>
          <p:cNvPr id="7" name="コンテンツ プレースホルダー 2"/>
          <p:cNvSpPr txBox="1">
            <a:spLocks/>
          </p:cNvSpPr>
          <p:nvPr/>
        </p:nvSpPr>
        <p:spPr>
          <a:xfrm>
            <a:off x="3767328" y="1115184"/>
            <a:ext cx="3791712" cy="3882965"/>
          </a:xfrm>
          <a:prstGeom prst="rect">
            <a:avLst/>
          </a:prstGeom>
        </p:spPr>
        <p:txBody>
          <a:bodyPr vert="horz" lIns="91440" tIns="45720" rIns="91440" bIns="45720" rtlCol="0" anchor="ctr">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ctr">
              <a:buFont typeface="Arial" panose="020B0604020202020204" pitchFamily="34" charset="0"/>
              <a:buNone/>
            </a:pPr>
            <a:r>
              <a:rPr lang="ja-JP" altLang="en-US" sz="2400" dirty="0" smtClean="0"/>
              <a:t>・・・・・・・・・・・・・・・・・</a:t>
            </a:r>
            <a:endParaRPr lang="en-US" altLang="ja-JP" sz="2400" dirty="0" smtClean="0"/>
          </a:p>
          <a:p>
            <a:pPr marL="0" indent="0" algn="ctr">
              <a:buFont typeface="Arial" panose="020B0604020202020204" pitchFamily="34" charset="0"/>
              <a:buNone/>
            </a:pPr>
            <a:endParaRPr lang="ja-JP" altLang="en-US" sz="2400" dirty="0" smtClean="0"/>
          </a:p>
          <a:p>
            <a:pPr marL="0" indent="0" algn="ctr">
              <a:buNone/>
            </a:pPr>
            <a:r>
              <a:rPr lang="ja-JP" altLang="en-US" sz="2400" dirty="0" smtClean="0"/>
              <a:t>・</a:t>
            </a:r>
            <a:r>
              <a:rPr lang="ja-JP" altLang="en-US" sz="2400" dirty="0"/>
              <a:t>・・・・・・・</a:t>
            </a:r>
            <a:r>
              <a:rPr lang="ja-JP" altLang="en-US" sz="2400" dirty="0" smtClean="0"/>
              <a:t>・・・・</a:t>
            </a:r>
            <a:r>
              <a:rPr lang="ja-JP" altLang="en-US" sz="2400" dirty="0"/>
              <a:t>・・・・・</a:t>
            </a:r>
            <a:endParaRPr lang="en-US" altLang="ja-JP" sz="2400" dirty="0"/>
          </a:p>
          <a:p>
            <a:pPr marL="0" indent="0" algn="ctr">
              <a:buFont typeface="Arial" panose="020B0604020202020204" pitchFamily="34" charset="0"/>
              <a:buNone/>
            </a:pPr>
            <a:endParaRPr lang="ja-JP" altLang="en-US" sz="2400" dirty="0" smtClean="0"/>
          </a:p>
          <a:p>
            <a:pPr marL="0" indent="0" algn="ctr">
              <a:buNone/>
            </a:pPr>
            <a:r>
              <a:rPr lang="ja-JP" altLang="en-US" sz="2400" dirty="0" smtClean="0"/>
              <a:t>・・</a:t>
            </a:r>
            <a:r>
              <a:rPr lang="ja-JP" altLang="en-US" sz="2400" dirty="0"/>
              <a:t>・・・・・・・</a:t>
            </a:r>
            <a:r>
              <a:rPr lang="ja-JP" altLang="en-US" sz="2400" dirty="0" smtClean="0"/>
              <a:t>・・</a:t>
            </a:r>
            <a:r>
              <a:rPr lang="ja-JP" altLang="en-US" sz="2400" dirty="0"/>
              <a:t>・・・・・</a:t>
            </a:r>
            <a:r>
              <a:rPr lang="ja-JP" altLang="en-US" sz="2400" dirty="0" smtClean="0"/>
              <a:t>・</a:t>
            </a:r>
            <a:endParaRPr lang="en-US" altLang="ja-JP" sz="2400" dirty="0"/>
          </a:p>
        </p:txBody>
      </p:sp>
      <p:sp>
        <p:nvSpPr>
          <p:cNvPr id="8" name="コンテンツ プレースホルダー 2"/>
          <p:cNvSpPr txBox="1">
            <a:spLocks/>
          </p:cNvSpPr>
          <p:nvPr/>
        </p:nvSpPr>
        <p:spPr>
          <a:xfrm>
            <a:off x="7307392" y="1115184"/>
            <a:ext cx="958784" cy="3882965"/>
          </a:xfrm>
          <a:prstGeom prst="rect">
            <a:avLst/>
          </a:prstGeom>
        </p:spPr>
        <p:txBody>
          <a:bodyPr vert="horz" lIns="91440" tIns="45720" rIns="91440" bIns="45720" rtlCol="0" anchor="ctr">
            <a:norm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ctr">
              <a:buNone/>
            </a:pPr>
            <a:r>
              <a:rPr lang="ja-JP" altLang="en-US" sz="2400" b="1" dirty="0" smtClean="0"/>
              <a:t>２</a:t>
            </a:r>
            <a:endParaRPr lang="en-US" altLang="ja-JP" sz="2400" b="1" dirty="0" smtClean="0"/>
          </a:p>
          <a:p>
            <a:pPr marL="0" indent="0" algn="ctr">
              <a:buNone/>
            </a:pPr>
            <a:endParaRPr lang="en-US" altLang="ja-JP" sz="2400" b="1" dirty="0" smtClean="0"/>
          </a:p>
          <a:p>
            <a:pPr marL="0" indent="0" algn="ctr">
              <a:buNone/>
            </a:pPr>
            <a:r>
              <a:rPr lang="ja-JP" altLang="en-US" sz="2400" b="1" dirty="0" smtClean="0"/>
              <a:t>１１</a:t>
            </a:r>
            <a:endParaRPr lang="en-US" altLang="ja-JP" sz="2400" b="1" dirty="0"/>
          </a:p>
          <a:p>
            <a:pPr marL="0" indent="0" algn="ctr">
              <a:buNone/>
            </a:pPr>
            <a:endParaRPr lang="en-US" altLang="ja-JP" sz="2400" b="1" dirty="0"/>
          </a:p>
          <a:p>
            <a:pPr marL="0" indent="0" algn="ctr">
              <a:buNone/>
            </a:pPr>
            <a:r>
              <a:rPr lang="ja-JP" altLang="en-US" sz="2400" b="1" dirty="0" smtClean="0"/>
              <a:t>１</a:t>
            </a:r>
            <a:r>
              <a:rPr lang="ja-JP" altLang="en-US" sz="2400" b="1" dirty="0"/>
              <a:t>９</a:t>
            </a:r>
            <a:endParaRPr lang="en-US" altLang="ja-JP" sz="2400" b="1" dirty="0"/>
          </a:p>
        </p:txBody>
      </p:sp>
    </p:spTree>
    <p:extLst>
      <p:ext uri="{BB962C8B-B14F-4D97-AF65-F5344CB8AC3E}">
        <p14:creationId xmlns:p14="http://schemas.microsoft.com/office/powerpoint/2010/main" val="2762822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34312" y="2552075"/>
            <a:ext cx="6437376" cy="1015663"/>
          </a:xfrm>
          <a:prstGeom prst="rect">
            <a:avLst/>
          </a:prstGeom>
          <a:noFill/>
        </p:spPr>
        <p:txBody>
          <a:bodyPr wrap="square" rtlCol="0">
            <a:spAutoFit/>
          </a:bodyPr>
          <a:lstStyle/>
          <a:p>
            <a:pPr algn="ctr"/>
            <a:r>
              <a:rPr kumimoji="1" lang="ja-JP" altLang="en-US" sz="6000" b="1" dirty="0" smtClean="0"/>
              <a:t>府民生活への影響</a:t>
            </a:r>
            <a:endParaRPr kumimoji="1" lang="ja-JP" altLang="en-US" sz="6000" b="1" dirty="0"/>
          </a:p>
        </p:txBody>
      </p:sp>
      <p:sp>
        <p:nvSpPr>
          <p:cNvPr id="4"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19</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049074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3"/>
          <p:cNvSpPr txBox="1">
            <a:spLocks noGrp="1"/>
          </p:cNvSpPr>
          <p:nvPr>
            <p:ph type="title"/>
          </p:nvPr>
        </p:nvSpPr>
        <p:spPr>
          <a:xfrm>
            <a:off x="0" y="0"/>
            <a:ext cx="9906000" cy="327600"/>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　　　　府民の収入に関する影響①</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32486" y="459233"/>
            <a:ext cx="9092513" cy="122834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a:t>
            </a:r>
            <a:r>
              <a:rPr kumimoji="1" lang="ja-JP" altLang="en-US" sz="1249" dirty="0" smtClean="0">
                <a:solidFill>
                  <a:schemeClr val="tx1"/>
                </a:solidFill>
                <a:latin typeface="Meiryo UI" panose="020B0604030504040204" pitchFamily="50" charset="-128"/>
                <a:ea typeface="Meiryo UI" panose="020B0604030504040204" pitchFamily="50" charset="-128"/>
              </a:rPr>
              <a:t>府民</a:t>
            </a:r>
            <a:r>
              <a:rPr kumimoji="1" lang="ja-JP" altLang="en-US" sz="1249" dirty="0">
                <a:solidFill>
                  <a:schemeClr val="tx1"/>
                </a:solidFill>
                <a:latin typeface="Meiryo UI" panose="020B0604030504040204" pitchFamily="50" charset="-128"/>
                <a:ea typeface="Meiryo UI" panose="020B0604030504040204" pitchFamily="50" charset="-128"/>
              </a:rPr>
              <a:t>アンケートでは、</a:t>
            </a:r>
            <a:r>
              <a:rPr kumimoji="1" lang="ja-JP" altLang="en-US" sz="1249" b="1" u="sng" dirty="0">
                <a:solidFill>
                  <a:schemeClr val="tx1"/>
                </a:solidFill>
                <a:latin typeface="Meiryo UI" panose="020B0604030504040204" pitchFamily="50" charset="-128"/>
                <a:ea typeface="Meiryo UI" panose="020B0604030504040204" pitchFamily="50" charset="-128"/>
              </a:rPr>
              <a:t>感染拡大後（３月～６月）から収入が減っている</a:t>
            </a:r>
            <a:r>
              <a:rPr kumimoji="1" lang="ja-JP" altLang="en-US" sz="1249" dirty="0">
                <a:solidFill>
                  <a:schemeClr val="tx1"/>
                </a:solidFill>
                <a:latin typeface="Meiryo UI" panose="020B0604030504040204" pitchFamily="50" charset="-128"/>
                <a:ea typeface="Meiryo UI" panose="020B0604030504040204" pitchFamily="50" charset="-128"/>
              </a:rPr>
              <a:t>と回答した割合が高くなっている。</a:t>
            </a:r>
          </a:p>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a:t>
            </a:r>
            <a:r>
              <a:rPr kumimoji="1" lang="ja-JP" altLang="en-US" sz="1249" dirty="0" smtClean="0">
                <a:solidFill>
                  <a:schemeClr val="tx1"/>
                </a:solidFill>
                <a:latin typeface="Meiryo UI" panose="020B0604030504040204" pitchFamily="50" charset="-128"/>
                <a:ea typeface="Meiryo UI" panose="020B0604030504040204" pitchFamily="50" charset="-128"/>
              </a:rPr>
              <a:t>特に</a:t>
            </a:r>
            <a:r>
              <a:rPr kumimoji="1" lang="ja-JP" altLang="en-US" sz="1249" b="1" u="sng" dirty="0">
                <a:solidFill>
                  <a:schemeClr val="tx1"/>
                </a:solidFill>
                <a:latin typeface="Meiryo UI" panose="020B0604030504040204" pitchFamily="50" charset="-128"/>
                <a:ea typeface="Meiryo UI" panose="020B0604030504040204" pitchFamily="50" charset="-128"/>
              </a:rPr>
              <a:t>非正規雇用の収入が減っている割合が高い</a:t>
            </a:r>
            <a:r>
              <a:rPr kumimoji="1" lang="ja-JP" altLang="en-US" sz="1249" dirty="0">
                <a:solidFill>
                  <a:schemeClr val="tx1"/>
                </a:solidFill>
                <a:latin typeface="Meiryo UI" panose="020B0604030504040204" pitchFamily="50" charset="-128"/>
                <a:ea typeface="Meiryo UI" panose="020B0604030504040204" pitchFamily="50" charset="-128"/>
              </a:rPr>
              <a:t>が、</a:t>
            </a:r>
            <a:r>
              <a:rPr kumimoji="1" lang="ja-JP" altLang="en-US" sz="1249" b="1" u="sng" dirty="0">
                <a:solidFill>
                  <a:schemeClr val="tx1"/>
                </a:solidFill>
                <a:latin typeface="Meiryo UI" panose="020B0604030504040204" pitchFamily="50" charset="-128"/>
                <a:ea typeface="Meiryo UI" panose="020B0604030504040204" pitchFamily="50" charset="-128"/>
              </a:rPr>
              <a:t>正規雇用でも今後半年間</a:t>
            </a:r>
            <a:r>
              <a:rPr kumimoji="1" lang="ja-JP" altLang="en-US" sz="1249" b="1" u="sng" dirty="0" smtClean="0">
                <a:solidFill>
                  <a:schemeClr val="tx1"/>
                </a:solidFill>
                <a:latin typeface="Meiryo UI" panose="020B0604030504040204" pitchFamily="50" charset="-128"/>
                <a:ea typeface="Meiryo UI" panose="020B0604030504040204" pitchFamily="50" charset="-128"/>
              </a:rPr>
              <a:t>は収入</a:t>
            </a:r>
            <a:r>
              <a:rPr kumimoji="1" lang="ja-JP" altLang="en-US" sz="1249" b="1" u="sng" dirty="0">
                <a:solidFill>
                  <a:schemeClr val="tx1"/>
                </a:solidFill>
                <a:latin typeface="Meiryo UI" panose="020B0604030504040204" pitchFamily="50" charset="-128"/>
                <a:ea typeface="Meiryo UI" panose="020B0604030504040204" pitchFamily="50" charset="-128"/>
              </a:rPr>
              <a:t>減少を見込んでいる人が約３割</a:t>
            </a:r>
            <a:r>
              <a:rPr kumimoji="1" lang="ja-JP" altLang="en-US" sz="1249" dirty="0">
                <a:solidFill>
                  <a:schemeClr val="tx1"/>
                </a:solidFill>
                <a:latin typeface="Meiryo UI" panose="020B0604030504040204" pitchFamily="50" charset="-128"/>
                <a:ea typeface="Meiryo UI" panose="020B0604030504040204" pitchFamily="50" charset="-128"/>
              </a:rPr>
              <a:t>に達する。</a:t>
            </a:r>
          </a:p>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en-US" altLang="ja-JP" sz="1249" b="1" dirty="0">
                <a:solidFill>
                  <a:schemeClr val="tx1"/>
                </a:solidFill>
                <a:latin typeface="Meiryo UI" panose="020B0604030504040204" pitchFamily="50" charset="-128"/>
                <a:ea typeface="Meiryo UI" panose="020B0604030504040204" pitchFamily="50" charset="-128"/>
              </a:rPr>
              <a:t>10</a:t>
            </a:r>
            <a:r>
              <a:rPr kumimoji="1" lang="ja-JP" altLang="en-US" sz="1249" b="1" dirty="0">
                <a:solidFill>
                  <a:schemeClr val="tx1"/>
                </a:solidFill>
                <a:latin typeface="Meiryo UI" panose="020B0604030504040204" pitchFamily="50" charset="-128"/>
                <a:ea typeface="Meiryo UI" panose="020B0604030504040204" pitchFamily="50" charset="-128"/>
              </a:rPr>
              <a:t>万円の特別定額給付金</a:t>
            </a:r>
            <a:r>
              <a:rPr kumimoji="1" lang="ja-JP" altLang="en-US" sz="1249" dirty="0">
                <a:solidFill>
                  <a:schemeClr val="tx1"/>
                </a:solidFill>
                <a:latin typeface="Meiryo UI" panose="020B0604030504040204" pitchFamily="50" charset="-128"/>
                <a:ea typeface="Meiryo UI" panose="020B0604030504040204" pitchFamily="50" charset="-128"/>
              </a:rPr>
              <a:t>の使途は、</a:t>
            </a:r>
            <a:r>
              <a:rPr kumimoji="1" lang="en-US" altLang="ja-JP" sz="1249" b="1" u="sng" dirty="0">
                <a:solidFill>
                  <a:schemeClr val="tx1"/>
                </a:solidFill>
                <a:latin typeface="Meiryo UI" panose="020B0604030504040204" pitchFamily="50" charset="-128"/>
                <a:ea typeface="Meiryo UI" panose="020B0604030504040204" pitchFamily="50" charset="-128"/>
              </a:rPr>
              <a:t>4</a:t>
            </a:r>
            <a:r>
              <a:rPr kumimoji="1" lang="ja-JP" altLang="en-US" sz="1249" b="1" u="sng" dirty="0">
                <a:solidFill>
                  <a:schemeClr val="tx1"/>
                </a:solidFill>
                <a:latin typeface="Meiryo UI" panose="020B0604030504040204" pitchFamily="50" charset="-128"/>
                <a:ea typeface="Meiryo UI" panose="020B0604030504040204" pitchFamily="50" charset="-128"/>
              </a:rPr>
              <a:t>割以上が生活費</a:t>
            </a:r>
            <a:r>
              <a:rPr kumimoji="1" lang="ja-JP" altLang="en-US" sz="1249" dirty="0">
                <a:solidFill>
                  <a:schemeClr val="tx1"/>
                </a:solidFill>
                <a:latin typeface="Meiryo UI" panose="020B0604030504040204" pitchFamily="50" charset="-128"/>
                <a:ea typeface="Meiryo UI" panose="020B0604030504040204" pitchFamily="50" charset="-128"/>
              </a:rPr>
              <a:t>に</a:t>
            </a:r>
            <a:r>
              <a:rPr kumimoji="1" lang="ja-JP" altLang="en-US" sz="1249" dirty="0" smtClean="0">
                <a:solidFill>
                  <a:schemeClr val="tx1"/>
                </a:solidFill>
                <a:latin typeface="Meiryo UI" panose="020B0604030504040204" pitchFamily="50" charset="-128"/>
                <a:ea typeface="Meiryo UI" panose="020B0604030504040204" pitchFamily="50" charset="-128"/>
              </a:rPr>
              <a:t>充てており、</a:t>
            </a:r>
            <a:r>
              <a:rPr kumimoji="1" lang="ja-JP" altLang="en-US" sz="1249" dirty="0">
                <a:solidFill>
                  <a:schemeClr val="tx1"/>
                </a:solidFill>
                <a:latin typeface="Meiryo UI" panose="020B0604030504040204" pitchFamily="50" charset="-128"/>
                <a:ea typeface="Meiryo UI" panose="020B0604030504040204" pitchFamily="50" charset="-128"/>
              </a:rPr>
              <a:t>一定、</a:t>
            </a:r>
            <a:r>
              <a:rPr kumimoji="1" lang="ja-JP" altLang="en-US" sz="1249" b="1" dirty="0">
                <a:solidFill>
                  <a:schemeClr val="tx1"/>
                </a:solidFill>
                <a:latin typeface="Meiryo UI" panose="020B0604030504040204" pitchFamily="50" charset="-128"/>
                <a:ea typeface="Meiryo UI" panose="020B0604030504040204" pitchFamily="50" charset="-128"/>
              </a:rPr>
              <a:t>生活支援</a:t>
            </a:r>
            <a:r>
              <a:rPr kumimoji="1" lang="ja-JP" altLang="en-US" sz="1249" dirty="0">
                <a:solidFill>
                  <a:schemeClr val="tx1"/>
                </a:solidFill>
                <a:latin typeface="Meiryo UI" panose="020B0604030504040204" pitchFamily="50" charset="-128"/>
                <a:ea typeface="Meiryo UI" panose="020B0604030504040204" pitchFamily="50" charset="-128"/>
              </a:rPr>
              <a:t>になっているが、</a:t>
            </a:r>
            <a:r>
              <a:rPr kumimoji="1" lang="ja-JP" altLang="en-US" sz="1249" b="1" u="sng" dirty="0">
                <a:solidFill>
                  <a:schemeClr val="tx1"/>
                </a:solidFill>
                <a:latin typeface="Meiryo UI" panose="020B0604030504040204" pitchFamily="50" charset="-128"/>
                <a:ea typeface="Meiryo UI" panose="020B0604030504040204" pitchFamily="50" charset="-128"/>
              </a:rPr>
              <a:t>貯金の回答も</a:t>
            </a:r>
            <a:r>
              <a:rPr kumimoji="1" lang="en-US" altLang="ja-JP" sz="1249" b="1" u="sng" dirty="0">
                <a:solidFill>
                  <a:schemeClr val="tx1"/>
                </a:solidFill>
                <a:latin typeface="Meiryo UI" panose="020B0604030504040204" pitchFamily="50" charset="-128"/>
                <a:ea typeface="Meiryo UI" panose="020B0604030504040204" pitchFamily="50" charset="-128"/>
              </a:rPr>
              <a:t>3</a:t>
            </a:r>
            <a:r>
              <a:rPr kumimoji="1" lang="ja-JP" altLang="en-US" sz="1249" b="1" u="sng" dirty="0">
                <a:solidFill>
                  <a:schemeClr val="tx1"/>
                </a:solidFill>
                <a:latin typeface="Meiryo UI" panose="020B0604030504040204" pitchFamily="50" charset="-128"/>
                <a:ea typeface="Meiryo UI" panose="020B0604030504040204" pitchFamily="50" charset="-128"/>
              </a:rPr>
              <a:t>割</a:t>
            </a:r>
            <a:r>
              <a:rPr kumimoji="1" lang="ja-JP" altLang="en-US" sz="1249" dirty="0">
                <a:solidFill>
                  <a:schemeClr val="tx1"/>
                </a:solidFill>
                <a:latin typeface="Meiryo UI" panose="020B0604030504040204" pitchFamily="50" charset="-128"/>
                <a:ea typeface="Meiryo UI" panose="020B0604030504040204" pitchFamily="50" charset="-128"/>
              </a:rPr>
              <a:t>あり、</a:t>
            </a:r>
            <a:r>
              <a:rPr kumimoji="1" lang="ja-JP" altLang="en-US" sz="1249" b="1" dirty="0">
                <a:solidFill>
                  <a:schemeClr val="tx1"/>
                </a:solidFill>
                <a:latin typeface="Meiryo UI" panose="020B0604030504040204" pitchFamily="50" charset="-128"/>
                <a:ea typeface="Meiryo UI" panose="020B0604030504040204" pitchFamily="50" charset="-128"/>
              </a:rPr>
              <a:t>消費喚起の観点では給付金は限界がある</a:t>
            </a:r>
            <a:r>
              <a:rPr kumimoji="1" lang="ja-JP" altLang="en-US" sz="1249" dirty="0">
                <a:solidFill>
                  <a:schemeClr val="tx1"/>
                </a:solidFill>
                <a:latin typeface="Meiryo UI" panose="020B0604030504040204" pitchFamily="50" charset="-128"/>
                <a:ea typeface="Meiryo UI" panose="020B0604030504040204" pitchFamily="50" charset="-128"/>
              </a:rPr>
              <a:t>こともうかがえる。</a:t>
            </a:r>
          </a:p>
        </p:txBody>
      </p:sp>
      <p:sp>
        <p:nvSpPr>
          <p:cNvPr id="17" name="テキスト ボックス 1"/>
          <p:cNvSpPr txBox="1"/>
          <p:nvPr/>
        </p:nvSpPr>
        <p:spPr>
          <a:xfrm>
            <a:off x="7282839" y="1727081"/>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1400" b="1" dirty="0" smtClean="0">
                <a:solidFill>
                  <a:srgbClr val="595959"/>
                </a:solidFill>
              </a:rPr>
              <a:t>特別定額</a:t>
            </a:r>
            <a:r>
              <a:rPr lang="ja-JP" altLang="en-US" sz="1400" b="1" dirty="0">
                <a:solidFill>
                  <a:srgbClr val="595959"/>
                </a:solidFill>
              </a:rPr>
              <a:t>給付</a:t>
            </a:r>
            <a:r>
              <a:rPr lang="ja-JP" altLang="en-US" sz="1400" b="1" dirty="0" smtClean="0">
                <a:solidFill>
                  <a:srgbClr val="595959"/>
                </a:solidFill>
              </a:rPr>
              <a:t>金の使途（予定含む）（大阪府）</a:t>
            </a:r>
            <a:endParaRPr lang="ja-JP" altLang="en-US" sz="1400" b="1" dirty="0">
              <a:solidFill>
                <a:srgbClr val="595959"/>
              </a:solidFill>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5574080" y="5688925"/>
            <a:ext cx="3454173" cy="3693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endParaRPr lang="en-US" altLang="ja-JP" sz="900" dirty="0" smtClean="0">
              <a:latin typeface="+mn-ea"/>
            </a:endParaRPr>
          </a:p>
          <a:p>
            <a:pPr marL="217984" indent="-217984"/>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graphicFrame>
        <p:nvGraphicFramePr>
          <p:cNvPr id="21" name="グラフ 20"/>
          <p:cNvGraphicFramePr>
            <a:graphicFrameLocks/>
          </p:cNvGraphicFramePr>
          <p:nvPr>
            <p:extLst>
              <p:ext uri="{D42A27DB-BD31-4B8C-83A1-F6EECF244321}">
                <p14:modId xmlns:p14="http://schemas.microsoft.com/office/powerpoint/2010/main" val="795550553"/>
              </p:ext>
            </p:extLst>
          </p:nvPr>
        </p:nvGraphicFramePr>
        <p:xfrm>
          <a:off x="120569" y="1687575"/>
          <a:ext cx="5499072" cy="4370682"/>
        </p:xfrm>
        <a:graphic>
          <a:graphicData uri="http://schemas.openxmlformats.org/drawingml/2006/chart">
            <c:chart xmlns:c="http://schemas.openxmlformats.org/drawingml/2006/chart" xmlns:r="http://schemas.openxmlformats.org/officeDocument/2006/relationships" r:id="rId2"/>
          </a:graphicData>
        </a:graphic>
      </p:graphicFrame>
      <p:sp>
        <p:nvSpPr>
          <p:cNvPr id="2" name="四角形吹き出し 1"/>
          <p:cNvSpPr/>
          <p:nvPr/>
        </p:nvSpPr>
        <p:spPr>
          <a:xfrm>
            <a:off x="3247045" y="2454319"/>
            <a:ext cx="598066" cy="205740"/>
          </a:xfrm>
          <a:prstGeom prst="wedgeRectCallout">
            <a:avLst>
              <a:gd name="adj1" fmla="val -36622"/>
              <a:gd name="adj2" fmla="val 118056"/>
            </a:avLst>
          </a:prstGeom>
          <a:noFill/>
          <a:ln w="19050" cmpd="dbl">
            <a:solidFill>
              <a:srgbClr val="9BBB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派遣社員</a:t>
            </a:r>
            <a:endParaRPr kumimoji="1" lang="ja-JP" altLang="en-US" sz="800" dirty="0">
              <a:solidFill>
                <a:schemeClr val="bg2">
                  <a:lumMod val="50000"/>
                </a:schemeClr>
              </a:solidFill>
            </a:endParaRPr>
          </a:p>
        </p:txBody>
      </p:sp>
      <p:sp>
        <p:nvSpPr>
          <p:cNvPr id="22" name="四角形吹き出し 21"/>
          <p:cNvSpPr/>
          <p:nvPr/>
        </p:nvSpPr>
        <p:spPr>
          <a:xfrm>
            <a:off x="3566890" y="2898524"/>
            <a:ext cx="907485" cy="205740"/>
          </a:xfrm>
          <a:prstGeom prst="wedgeRectCallout">
            <a:avLst>
              <a:gd name="adj1" fmla="val -76927"/>
              <a:gd name="adj2" fmla="val 240278"/>
            </a:avLst>
          </a:prstGeom>
          <a:noFill/>
          <a:ln w="19050">
            <a:solidFill>
              <a:srgbClr val="4BAC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パート・アルバイト</a:t>
            </a:r>
            <a:endParaRPr kumimoji="1" lang="ja-JP" altLang="en-US" sz="800" dirty="0">
              <a:solidFill>
                <a:schemeClr val="bg2">
                  <a:lumMod val="50000"/>
                </a:schemeClr>
              </a:solidFill>
            </a:endParaRPr>
          </a:p>
        </p:txBody>
      </p:sp>
      <p:sp>
        <p:nvSpPr>
          <p:cNvPr id="23" name="四角形吹き出し 22"/>
          <p:cNvSpPr/>
          <p:nvPr/>
        </p:nvSpPr>
        <p:spPr>
          <a:xfrm>
            <a:off x="3349630" y="3736720"/>
            <a:ext cx="392897" cy="205740"/>
          </a:xfrm>
          <a:prstGeom prst="wedgeRectCallout">
            <a:avLst>
              <a:gd name="adj1" fmla="val -67020"/>
              <a:gd name="adj2" fmla="val 43981"/>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全体</a:t>
            </a:r>
            <a:endParaRPr kumimoji="1" lang="ja-JP" altLang="en-US" sz="800" dirty="0">
              <a:solidFill>
                <a:schemeClr val="bg2">
                  <a:lumMod val="50000"/>
                </a:schemeClr>
              </a:solidFill>
            </a:endParaRPr>
          </a:p>
        </p:txBody>
      </p:sp>
      <p:sp>
        <p:nvSpPr>
          <p:cNvPr id="24" name="四角形吹き出し 23"/>
          <p:cNvSpPr/>
          <p:nvPr/>
        </p:nvSpPr>
        <p:spPr>
          <a:xfrm>
            <a:off x="2836130" y="4907150"/>
            <a:ext cx="659026" cy="205740"/>
          </a:xfrm>
          <a:prstGeom prst="wedgeRectCallout">
            <a:avLst>
              <a:gd name="adj1" fmla="val 6679"/>
              <a:gd name="adj2" fmla="val -126389"/>
            </a:avLst>
          </a:prstGeom>
          <a:noFill/>
          <a:ln w="19050">
            <a:solidFill>
              <a:srgbClr val="C0504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正規</a:t>
            </a:r>
            <a:r>
              <a:rPr kumimoji="1" lang="ja-JP" altLang="en-US" sz="800" dirty="0">
                <a:solidFill>
                  <a:schemeClr val="bg2">
                    <a:lumMod val="50000"/>
                  </a:schemeClr>
                </a:solidFill>
              </a:rPr>
              <a:t>雇用</a:t>
            </a:r>
          </a:p>
        </p:txBody>
      </p:sp>
      <p:sp>
        <p:nvSpPr>
          <p:cNvPr id="25" name="四角形吹き出し 24"/>
          <p:cNvSpPr/>
          <p:nvPr/>
        </p:nvSpPr>
        <p:spPr>
          <a:xfrm>
            <a:off x="3546079" y="4611357"/>
            <a:ext cx="659026" cy="205740"/>
          </a:xfrm>
          <a:prstGeom prst="wedgeRectCallout">
            <a:avLst>
              <a:gd name="adj1" fmla="val -70790"/>
              <a:gd name="adj2" fmla="val -222686"/>
            </a:avLst>
          </a:prstGeom>
          <a:noFill/>
          <a:ln w="19050">
            <a:solidFill>
              <a:srgbClr val="8064A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契約社員</a:t>
            </a:r>
            <a:endParaRPr kumimoji="1" lang="ja-JP" altLang="en-US" sz="800" dirty="0">
              <a:solidFill>
                <a:schemeClr val="bg2">
                  <a:lumMod val="50000"/>
                </a:schemeClr>
              </a:solidFill>
            </a:endParaRPr>
          </a:p>
        </p:txBody>
      </p:sp>
      <p:graphicFrame>
        <p:nvGraphicFramePr>
          <p:cNvPr id="26" name="Chart 26"/>
          <p:cNvGraphicFramePr>
            <a:graphicFrameLocks/>
          </p:cNvGraphicFramePr>
          <p:nvPr>
            <p:extLst>
              <p:ext uri="{D42A27DB-BD31-4B8C-83A1-F6EECF244321}">
                <p14:modId xmlns:p14="http://schemas.microsoft.com/office/powerpoint/2010/main" val="320734502"/>
              </p:ext>
            </p:extLst>
          </p:nvPr>
        </p:nvGraphicFramePr>
        <p:xfrm>
          <a:off x="5574079" y="2118167"/>
          <a:ext cx="4331921" cy="3549004"/>
        </p:xfrm>
        <a:graphic>
          <a:graphicData uri="http://schemas.openxmlformats.org/drawingml/2006/chart">
            <c:chart xmlns:c="http://schemas.openxmlformats.org/drawingml/2006/chart" xmlns:r="http://schemas.openxmlformats.org/officeDocument/2006/relationships" r:id="rId3"/>
          </a:graphicData>
        </a:graphic>
      </p:graphicFrame>
      <p:sp>
        <p:nvSpPr>
          <p:cNvPr id="14"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20</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766832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94862" y="451915"/>
            <a:ext cx="9306033" cy="7287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●感染拡大後の３月～６月において、世帯年収が低いほど、収入が減った割合が高かった。</a:t>
            </a:r>
            <a:r>
              <a:rPr kumimoji="1" lang="ja-JP" altLang="en-US" sz="1400" b="1" u="sng" dirty="0">
                <a:solidFill>
                  <a:schemeClr val="tx1"/>
                </a:solidFill>
                <a:latin typeface="Meiryo UI" panose="020B0604030504040204" pitchFamily="50" charset="-128"/>
                <a:ea typeface="Meiryo UI" panose="020B0604030504040204" pitchFamily="50" charset="-128"/>
              </a:rPr>
              <a:t>とくに低所得層により強くコロナの影響が出ている可能性がある。</a:t>
            </a:r>
            <a:endParaRPr kumimoji="1" lang="en-US" altLang="ja-JP" sz="1400" b="1" u="sng" dirty="0">
              <a:solidFill>
                <a:schemeClr val="tx1"/>
              </a:solidFill>
              <a:latin typeface="ＭＳ 明朝" panose="02020609040205080304" pitchFamily="17" charset="-128"/>
              <a:ea typeface="ＭＳ 明朝" panose="02020609040205080304" pitchFamily="17" charset="-128"/>
            </a:endParaRPr>
          </a:p>
        </p:txBody>
      </p:sp>
      <p:sp>
        <p:nvSpPr>
          <p:cNvPr id="8"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　　　</a:t>
            </a:r>
            <a:r>
              <a:rPr lang="ja-JP" altLang="en-US" sz="1785" b="1" dirty="0">
                <a:solidFill>
                  <a:schemeClr val="bg1"/>
                </a:solidFill>
                <a:latin typeface="Meiryo UI" panose="020B0604030504040204" pitchFamily="50" charset="-128"/>
                <a:ea typeface="Meiryo UI" panose="020B0604030504040204" pitchFamily="50" charset="-128"/>
              </a:rPr>
              <a:t>府民の収入に関する</a:t>
            </a:r>
            <a:r>
              <a:rPr lang="ja-JP" altLang="en-US" sz="1785" b="1" dirty="0" smtClean="0">
                <a:solidFill>
                  <a:schemeClr val="bg1"/>
                </a:solidFill>
                <a:latin typeface="Meiryo UI" panose="020B0604030504040204" pitchFamily="50" charset="-128"/>
                <a:ea typeface="Meiryo UI" panose="020B0604030504040204" pitchFamily="50" charset="-128"/>
              </a:rPr>
              <a:t>影響②</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5118834" y="5888981"/>
            <a:ext cx="4482061"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sp>
        <p:nvSpPr>
          <p:cNvPr id="13" name="テキスト ボックス 12"/>
          <p:cNvSpPr txBox="1"/>
          <p:nvPr/>
        </p:nvSpPr>
        <p:spPr>
          <a:xfrm>
            <a:off x="380013" y="1180618"/>
            <a:ext cx="9135730" cy="307777"/>
          </a:xfrm>
          <a:prstGeom prst="rect">
            <a:avLst/>
          </a:prstGeom>
          <a:noFill/>
        </p:spPr>
        <p:txBody>
          <a:bodyPr wrap="square" rtlCol="0">
            <a:spAutoFit/>
          </a:bodyPr>
          <a:lstStyle/>
          <a:p>
            <a:pPr algn="ctr"/>
            <a:r>
              <a:rPr kumimoji="1" lang="ja-JP" altLang="en-US" sz="1400" b="1" dirty="0">
                <a:solidFill>
                  <a:srgbClr val="595959"/>
                </a:solidFill>
              </a:rPr>
              <a:t>　</a:t>
            </a:r>
            <a:r>
              <a:rPr kumimoji="1" lang="ja-JP" altLang="en-US" sz="1400" b="1" dirty="0" smtClean="0">
                <a:solidFill>
                  <a:srgbClr val="595959"/>
                </a:solidFill>
              </a:rPr>
              <a:t>世帯年収と３月～６月における収入の増減との関係（大阪府）</a:t>
            </a:r>
            <a:endParaRPr kumimoji="1" lang="ja-JP" altLang="en-US" sz="1400" b="1" dirty="0">
              <a:solidFill>
                <a:srgbClr val="595959"/>
              </a:solidFill>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781997459"/>
              </p:ext>
            </p:extLst>
          </p:nvPr>
        </p:nvGraphicFramePr>
        <p:xfrm>
          <a:off x="638733" y="1446835"/>
          <a:ext cx="8628535" cy="4632403"/>
        </p:xfrm>
        <a:graphic>
          <a:graphicData uri="http://schemas.openxmlformats.org/presentationml/2006/ole">
            <mc:AlternateContent xmlns:mc="http://schemas.openxmlformats.org/markup-compatibility/2006">
              <mc:Choice xmlns:v="urn:schemas-microsoft-com:vml" Requires="v">
                <p:oleObj spid="_x0000_s3165" name="ワークシート" r:id="rId3" imgW="9096458" imgH="4848120" progId="Excel.Sheet.12">
                  <p:embed/>
                </p:oleObj>
              </mc:Choice>
              <mc:Fallback>
                <p:oleObj name="ワークシート" r:id="rId3" imgW="9096458" imgH="4848120" progId="Excel.Sheet.12">
                  <p:embed/>
                  <p:pic>
                    <p:nvPicPr>
                      <p:cNvPr id="0" name=""/>
                      <p:cNvPicPr/>
                      <p:nvPr/>
                    </p:nvPicPr>
                    <p:blipFill>
                      <a:blip r:embed="rId4"/>
                      <a:stretch>
                        <a:fillRect/>
                      </a:stretch>
                    </p:blipFill>
                    <p:spPr>
                      <a:xfrm>
                        <a:off x="638733" y="1446835"/>
                        <a:ext cx="8628535" cy="4632403"/>
                      </a:xfrm>
                      <a:prstGeom prst="rect">
                        <a:avLst/>
                      </a:prstGeom>
                    </p:spPr>
                  </p:pic>
                </p:oleObj>
              </mc:Fallback>
            </mc:AlternateContent>
          </a:graphicData>
        </a:graphic>
      </p:graphicFrame>
      <p:sp>
        <p:nvSpPr>
          <p:cNvPr id="9" name="スライド番号プレースホルダー 2"/>
          <p:cNvSpPr txBox="1">
            <a:spLocks/>
          </p:cNvSpPr>
          <p:nvPr/>
        </p:nvSpPr>
        <p:spPr>
          <a:xfrm>
            <a:off x="8923212" y="91184"/>
            <a:ext cx="625901" cy="360731"/>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21</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778700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0" y="0"/>
            <a:ext cx="9906000" cy="327600"/>
          </a:xfrm>
          <a:prstGeom prst="rect">
            <a:avLst/>
          </a:prstGeom>
          <a:solidFill>
            <a:srgbClr val="002060"/>
          </a:solidFill>
        </p:spPr>
        <p:txBody>
          <a:bodyPr vert="horz" lIns="81598" tIns="40799" rIns="81598" bIns="40799" rtlCol="0" anchor="b">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興味関心が高まったものや不安を感じていること</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316704" y="464297"/>
            <a:ext cx="9272591" cy="31730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「健康」、「今後の収入の見通し」</a:t>
            </a: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「現在の収入」</a:t>
            </a:r>
            <a:r>
              <a:rPr kumimoji="1" lang="ja-JP" altLang="en-US" sz="1200" dirty="0" smtClean="0">
                <a:solidFill>
                  <a:schemeClr val="tx1"/>
                </a:solidFill>
                <a:latin typeface="Meiryo UI" panose="020B0604030504040204" pitchFamily="50" charset="-128"/>
                <a:ea typeface="Meiryo UI" panose="020B0604030504040204" pitchFamily="50" charset="-128"/>
              </a:rPr>
              <a:t>などについて、感染拡大後は府民の関心が高まっていることが読み取れる。</a:t>
            </a:r>
            <a:endParaRPr kumimoji="1" lang="ja-JP" altLang="en-US" sz="1200" dirty="0">
              <a:solidFill>
                <a:schemeClr val="tx1"/>
              </a:solidFill>
            </a:endParaRP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4931974" y="5856628"/>
            <a:ext cx="4005969"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r>
              <a:rPr lang="ja-JP" altLang="en-US" sz="900" dirty="0" smtClean="0">
                <a:latin typeface="+mn-ea"/>
              </a:rPr>
              <a:t>より作成</a:t>
            </a:r>
            <a:endParaRPr lang="en-US" altLang="ja-JP" sz="900" dirty="0">
              <a:latin typeface="+mn-ea"/>
            </a:endParaRPr>
          </a:p>
        </p:txBody>
      </p:sp>
      <p:graphicFrame>
        <p:nvGraphicFramePr>
          <p:cNvPr id="11" name="Chart 38"/>
          <p:cNvGraphicFramePr>
            <a:graphicFrameLocks/>
          </p:cNvGraphicFramePr>
          <p:nvPr>
            <p:extLst>
              <p:ext uri="{D42A27DB-BD31-4B8C-83A1-F6EECF244321}">
                <p14:modId xmlns:p14="http://schemas.microsoft.com/office/powerpoint/2010/main" val="268349811"/>
              </p:ext>
            </p:extLst>
          </p:nvPr>
        </p:nvGraphicFramePr>
        <p:xfrm>
          <a:off x="316704" y="761546"/>
          <a:ext cx="11439867" cy="5157718"/>
        </p:xfrm>
        <a:graphic>
          <a:graphicData uri="http://schemas.openxmlformats.org/drawingml/2006/chart">
            <c:chart xmlns:c="http://schemas.openxmlformats.org/drawingml/2006/chart" xmlns:r="http://schemas.openxmlformats.org/officeDocument/2006/relationships" r:id="rId2"/>
          </a:graphicData>
        </a:graphic>
      </p:graphicFrame>
      <p:sp>
        <p:nvSpPr>
          <p:cNvPr id="7"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720460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761486"/>
            <a:ext cx="8543925" cy="944446"/>
          </a:xfrm>
          <a:solidFill>
            <a:srgbClr val="002060"/>
          </a:solidFill>
        </p:spPr>
        <p:txBody>
          <a:bodyPr anchor="ctr">
            <a:noAutofit/>
          </a:bodyPr>
          <a:lstStyle/>
          <a:p>
            <a:pPr algn="ctr"/>
            <a:r>
              <a:rPr lang="ja-JP" altLang="en-US" sz="4400" b="1" dirty="0" smtClean="0">
                <a:solidFill>
                  <a:schemeClr val="bg1"/>
                </a:solidFill>
                <a:latin typeface="Meiryo UI" panose="020B0604030504040204" pitchFamily="50" charset="-128"/>
                <a:ea typeface="Meiryo UI" panose="020B0604030504040204" pitchFamily="50" charset="-128"/>
              </a:rPr>
              <a:t>府民生活</a:t>
            </a:r>
            <a:r>
              <a:rPr lang="ja-JP" altLang="en-US" sz="4400" b="1" dirty="0" smtClean="0">
                <a:solidFill>
                  <a:schemeClr val="bg1"/>
                </a:solidFill>
                <a:latin typeface="Meiryo UI" panose="020B0604030504040204" pitchFamily="50" charset="-128"/>
                <a:ea typeface="Meiryo UI" panose="020B0604030504040204" pitchFamily="50" charset="-128"/>
                <a:cs typeface="+mj-cs"/>
              </a:rPr>
              <a:t>へ</a:t>
            </a:r>
            <a:r>
              <a:rPr lang="ja-JP" altLang="en-US" sz="4400" b="1" dirty="0">
                <a:solidFill>
                  <a:schemeClr val="bg1"/>
                </a:solidFill>
                <a:latin typeface="Meiryo UI" panose="020B0604030504040204" pitchFamily="50" charset="-128"/>
                <a:ea typeface="Meiryo UI" panose="020B0604030504040204" pitchFamily="50" charset="-128"/>
                <a:cs typeface="+mj-cs"/>
              </a:rPr>
              <a:t>の影響　まとめ</a:t>
            </a:r>
          </a:p>
        </p:txBody>
      </p:sp>
      <p:sp>
        <p:nvSpPr>
          <p:cNvPr id="3" name="テキスト ボックス 2"/>
          <p:cNvSpPr txBox="1"/>
          <p:nvPr/>
        </p:nvSpPr>
        <p:spPr>
          <a:xfrm>
            <a:off x="634709" y="3861219"/>
            <a:ext cx="8636582" cy="923330"/>
          </a:xfrm>
          <a:prstGeom prst="rect">
            <a:avLst/>
          </a:prstGeom>
          <a:noFill/>
        </p:spPr>
        <p:txBody>
          <a:bodyPr wrap="square" rtlCol="0">
            <a:spAutoFit/>
          </a:bodyPr>
          <a:lstStyle/>
          <a:p>
            <a:pPr marL="92075" indent="-92075">
              <a:lnSpc>
                <a:spcPct val="150000"/>
              </a:lnSpc>
            </a:pPr>
            <a:r>
              <a:rPr lang="ja-JP" altLang="en-US" dirty="0"/>
              <a:t>・</a:t>
            </a:r>
            <a:r>
              <a:rPr lang="ja-JP" altLang="en-US" b="1" u="sng" dirty="0"/>
              <a:t>派遣社員</a:t>
            </a:r>
            <a:r>
              <a:rPr lang="ja-JP" altLang="en-US" dirty="0"/>
              <a:t>や</a:t>
            </a:r>
            <a:r>
              <a:rPr lang="ja-JP" altLang="en-US" b="1" u="sng" dirty="0"/>
              <a:t>パート・アルバイト</a:t>
            </a:r>
            <a:r>
              <a:rPr lang="ja-JP" altLang="en-US" dirty="0"/>
              <a:t>の収入が</a:t>
            </a:r>
            <a:r>
              <a:rPr lang="ja-JP" altLang="en-US" dirty="0" smtClean="0"/>
              <a:t>減少</a:t>
            </a:r>
            <a:endParaRPr lang="en-US" altLang="ja-JP" dirty="0" smtClean="0"/>
          </a:p>
          <a:p>
            <a:pPr marL="92075" indent="-92075">
              <a:lnSpc>
                <a:spcPct val="150000"/>
              </a:lnSpc>
            </a:pPr>
            <a:r>
              <a:rPr lang="ja-JP" altLang="en-US" dirty="0" smtClean="0"/>
              <a:t>・</a:t>
            </a:r>
            <a:r>
              <a:rPr lang="ja-JP" altLang="en-US" b="1" u="sng" dirty="0"/>
              <a:t>健康</a:t>
            </a:r>
            <a:r>
              <a:rPr lang="ja-JP" altLang="en-US" dirty="0"/>
              <a:t>や</a:t>
            </a:r>
            <a:r>
              <a:rPr lang="ja-JP" altLang="en-US" b="1" u="sng" dirty="0"/>
              <a:t>今後の収入の見通し</a:t>
            </a:r>
            <a:r>
              <a:rPr lang="ja-JP" altLang="en-US" dirty="0"/>
              <a:t>について、府民の関心や不安が高まっている</a:t>
            </a:r>
          </a:p>
        </p:txBody>
      </p:sp>
      <p:grpSp>
        <p:nvGrpSpPr>
          <p:cNvPr id="7" name="グループ化 6"/>
          <p:cNvGrpSpPr/>
          <p:nvPr/>
        </p:nvGrpSpPr>
        <p:grpSpPr>
          <a:xfrm>
            <a:off x="502564" y="2200631"/>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en-US" sz="2800" b="1" dirty="0"/>
                <a:t>世帯収入の低い世帯ほど収入が低下している傾向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23</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863001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468466"/>
            <a:ext cx="8543925" cy="1182881"/>
          </a:xfrm>
        </p:spPr>
        <p:txBody>
          <a:bodyPr>
            <a:normAutofit/>
          </a:bodyPr>
          <a:lstStyle/>
          <a:p>
            <a:pPr algn="ctr"/>
            <a:r>
              <a:rPr kumimoji="1" lang="ja-JP" altLang="en-US" sz="6000" b="1" dirty="0" smtClean="0"/>
              <a:t>産業への影響</a:t>
            </a:r>
            <a:endParaRPr kumimoji="1" lang="ja-JP" altLang="en-US" sz="6000" b="1" dirty="0"/>
          </a:p>
        </p:txBody>
      </p:sp>
      <p:sp>
        <p:nvSpPr>
          <p:cNvPr id="5"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717445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a:solidFill>
                  <a:schemeClr val="bg1"/>
                </a:solidFill>
                <a:latin typeface="Meiryo UI" panose="020B0604030504040204" pitchFamily="50" charset="-128"/>
                <a:ea typeface="Meiryo UI" panose="020B0604030504040204" pitchFamily="50" charset="-128"/>
              </a:rPr>
              <a:t>長期スパンの景気動向の推移</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景気動向指数</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30773" y="446773"/>
            <a:ext cx="9444452" cy="1285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a:solidFill>
                  <a:schemeClr val="tx1"/>
                </a:solidFill>
                <a:latin typeface="Meiryo UI" panose="020B0604030504040204" pitchFamily="50" charset="-128"/>
                <a:ea typeface="Meiryo UI" panose="020B0604030504040204" pitchFamily="50" charset="-128"/>
              </a:rPr>
              <a:t>●全体として、</a:t>
            </a:r>
            <a:r>
              <a:rPr kumimoji="1" lang="ja-JP" altLang="en-US" sz="1249" b="1" u="sng" dirty="0">
                <a:solidFill>
                  <a:schemeClr val="tx1"/>
                </a:solidFill>
                <a:latin typeface="Meiryo UI" panose="020B0604030504040204" pitchFamily="50" charset="-128"/>
                <a:ea typeface="Meiryo UI" panose="020B0604030504040204" pitchFamily="50" charset="-128"/>
              </a:rPr>
              <a:t>景気は後退局面にあったところに今回の新型コロナウイルスが発生</a:t>
            </a:r>
            <a:r>
              <a:rPr kumimoji="1" lang="ja-JP" altLang="en-US" sz="1249" dirty="0">
                <a:solidFill>
                  <a:schemeClr val="tx1"/>
                </a:solidFill>
                <a:latin typeface="Meiryo UI" panose="020B0604030504040204" pitchFamily="50" charset="-128"/>
                <a:ea typeface="Meiryo UI" panose="020B0604030504040204" pitchFamily="50" charset="-128"/>
              </a:rPr>
              <a:t>した。</a:t>
            </a:r>
            <a:endParaRPr kumimoji="1" lang="en-US" altLang="ja-JP" sz="1249" dirty="0">
              <a:solidFill>
                <a:schemeClr val="tx1"/>
              </a:solidFill>
              <a:latin typeface="Meiryo UI" panose="020B0604030504040204" pitchFamily="50" charset="-128"/>
              <a:ea typeface="Meiryo UI" panose="020B0604030504040204" pitchFamily="50" charset="-128"/>
            </a:endParaRPr>
          </a:p>
          <a:p>
            <a:pPr marL="161502" lvl="0"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 ●</a:t>
            </a:r>
            <a:r>
              <a:rPr kumimoji="1" lang="ja-JP" altLang="en-US" sz="1249" b="1" u="sng" dirty="0">
                <a:solidFill>
                  <a:schemeClr val="tx1"/>
                </a:solidFill>
                <a:latin typeface="Meiryo UI" panose="020B0604030504040204" pitchFamily="50" charset="-128"/>
                <a:ea typeface="Meiryo UI" panose="020B0604030504040204" pitchFamily="50" charset="-128"/>
              </a:rPr>
              <a:t>現時点においてはリーマンショック時ほど落ち込んでいない</a:t>
            </a:r>
            <a:r>
              <a:rPr kumimoji="1" lang="ja-JP" altLang="en-US" sz="1249" dirty="0">
                <a:solidFill>
                  <a:schemeClr val="tx1"/>
                </a:solidFill>
                <a:latin typeface="Meiryo UI" panose="020B0604030504040204" pitchFamily="50" charset="-128"/>
                <a:ea typeface="Meiryo UI" panose="020B0604030504040204" pitchFamily="50" charset="-128"/>
              </a:rPr>
              <a:t>が、</a:t>
            </a:r>
            <a:r>
              <a:rPr kumimoji="1" lang="ja-JP" altLang="en-US" sz="1249" b="1" u="sng" dirty="0">
                <a:solidFill>
                  <a:schemeClr val="tx1"/>
                </a:solidFill>
                <a:latin typeface="Meiryo UI" panose="020B0604030504040204" pitchFamily="50" charset="-128"/>
                <a:ea typeface="Meiryo UI" panose="020B0604030504040204" pitchFamily="50" charset="-128"/>
              </a:rPr>
              <a:t>景気のさらなる悪化や低迷の長期化など今後の動向を注視する必要</a:t>
            </a:r>
            <a:r>
              <a:rPr kumimoji="1" lang="ja-JP" altLang="en-US" sz="1249" dirty="0">
                <a:solidFill>
                  <a:schemeClr val="tx1"/>
                </a:solidFill>
                <a:latin typeface="Meiryo UI" panose="020B0604030504040204" pitchFamily="50" charset="-128"/>
                <a:ea typeface="Meiryo UI" panose="020B0604030504040204" pitchFamily="50" charset="-128"/>
              </a:rPr>
              <a:t>がある。</a:t>
            </a:r>
            <a:endParaRPr kumimoji="1" lang="en-US" altLang="ja-JP" sz="1249" dirty="0">
              <a:solidFill>
                <a:schemeClr val="tx1"/>
              </a:solidFill>
              <a:latin typeface="Meiryo UI" panose="020B0604030504040204" pitchFamily="50" charset="-128"/>
              <a:ea typeface="Meiryo UI" panose="020B0604030504040204" pitchFamily="50" charset="-128"/>
            </a:endParaRPr>
          </a:p>
          <a:p>
            <a:pPr marL="161502" lvl="0"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a:solidFill>
                  <a:schemeClr val="tx1"/>
                </a:solidFill>
                <a:latin typeface="Meiryo UI" panose="020B0604030504040204" pitchFamily="50" charset="-128"/>
                <a:ea typeface="Meiryo UI" panose="020B0604030504040204" pitchFamily="50" charset="-128"/>
              </a:rPr>
              <a:t>●リーマンショックの時は金融危機に端を発し、製造業を中心に企業はキャッシュが不足→従業員に給料が払えなくなり個人消費が低下→倒産、失業が増加といった流れ。一方で今回のコロナ禍においてはヒトもモノの停滞で個人消費が冷え込む→物が売れなくなり企業の業績が悪化、という流れ。</a:t>
            </a:r>
            <a:endParaRPr kumimoji="1" lang="en-US" altLang="ja-JP" sz="1249"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3</a:t>
            </a:fld>
            <a:endParaRPr kumimoji="1" lang="ja-JP" altLang="en-US" sz="1600" b="1" dirty="0">
              <a:solidFill>
                <a:schemeClr val="tx1">
                  <a:lumMod val="65000"/>
                  <a:lumOff val="35000"/>
                </a:schemeClr>
              </a:solidFill>
            </a:endParaRPr>
          </a:p>
        </p:txBody>
      </p:sp>
      <p:sp>
        <p:nvSpPr>
          <p:cNvPr id="14" name="正方形/長方形 13"/>
          <p:cNvSpPr/>
          <p:nvPr/>
        </p:nvSpPr>
        <p:spPr>
          <a:xfrm>
            <a:off x="4736267" y="5788089"/>
            <a:ext cx="4406241" cy="230832"/>
          </a:xfrm>
          <a:prstGeom prst="rect">
            <a:avLst/>
          </a:prstGeom>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出典：大阪産業経済リサーチセンター</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景気動向指数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内閣府</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景気動向指数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15" name="テキスト ボックス 14"/>
          <p:cNvSpPr txBox="1"/>
          <p:nvPr/>
        </p:nvSpPr>
        <p:spPr>
          <a:xfrm>
            <a:off x="8041661" y="1814147"/>
            <a:ext cx="2330204"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※2015</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p>
        </p:txBody>
      </p:sp>
      <p:grpSp>
        <p:nvGrpSpPr>
          <p:cNvPr id="3" name="グループ化 2"/>
          <p:cNvGrpSpPr/>
          <p:nvPr/>
        </p:nvGrpSpPr>
        <p:grpSpPr>
          <a:xfrm>
            <a:off x="1063719" y="1793808"/>
            <a:ext cx="7778561" cy="3940620"/>
            <a:chOff x="796847" y="1166097"/>
            <a:chExt cx="8304342" cy="4707495"/>
          </a:xfrm>
        </p:grpSpPr>
        <p:graphicFrame>
          <p:nvGraphicFramePr>
            <p:cNvPr id="13" name="グラフ 12"/>
            <p:cNvGraphicFramePr>
              <a:graphicFrameLocks/>
            </p:cNvGraphicFramePr>
            <p:nvPr>
              <p:extLst>
                <p:ext uri="{D42A27DB-BD31-4B8C-83A1-F6EECF244321}">
                  <p14:modId xmlns:p14="http://schemas.microsoft.com/office/powerpoint/2010/main" val="1468611035"/>
                </p:ext>
              </p:extLst>
            </p:nvPr>
          </p:nvGraphicFramePr>
          <p:xfrm>
            <a:off x="796847" y="1166097"/>
            <a:ext cx="8304342" cy="4707495"/>
          </p:xfrm>
          <a:graphic>
            <a:graphicData uri="http://schemas.openxmlformats.org/drawingml/2006/chart">
              <c:chart xmlns:c="http://schemas.openxmlformats.org/drawingml/2006/chart" xmlns:r="http://schemas.openxmlformats.org/officeDocument/2006/relationships" r:id="rId3"/>
            </a:graphicData>
          </a:graphic>
        </p:graphicFrame>
        <p:sp>
          <p:nvSpPr>
            <p:cNvPr id="18" name="四角形吹き出し 17"/>
            <p:cNvSpPr/>
            <p:nvPr/>
          </p:nvSpPr>
          <p:spPr>
            <a:xfrm>
              <a:off x="5161239" y="3260763"/>
              <a:ext cx="1068453" cy="283155"/>
            </a:xfrm>
            <a:prstGeom prst="wedgeRectCallout">
              <a:avLst>
                <a:gd name="adj1" fmla="val -52783"/>
                <a:gd name="adj2" fmla="val -103825"/>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p:txBody>
        </p:sp>
        <p:sp>
          <p:nvSpPr>
            <p:cNvPr id="19" name="四角形吹き出し 18"/>
            <p:cNvSpPr/>
            <p:nvPr/>
          </p:nvSpPr>
          <p:spPr>
            <a:xfrm>
              <a:off x="3646642" y="2040852"/>
              <a:ext cx="971321" cy="283155"/>
            </a:xfrm>
            <a:prstGeom prst="wedgeRectCallout">
              <a:avLst>
                <a:gd name="adj1" fmla="val 39187"/>
                <a:gd name="adj2" fmla="val 123781"/>
              </a:avLst>
            </a:prstGeom>
            <a:ln cmpd="dbl">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全国</a:t>
              </a:r>
            </a:p>
          </p:txBody>
        </p:sp>
        <p:sp>
          <p:nvSpPr>
            <p:cNvPr id="35" name="テキスト ボックス 34"/>
            <p:cNvSpPr txBox="1"/>
            <p:nvPr/>
          </p:nvSpPr>
          <p:spPr>
            <a:xfrm>
              <a:off x="2033886" y="1774334"/>
              <a:ext cx="96792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2008</a:t>
              </a: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a:t>
              </a:r>
            </a:p>
          </p:txBody>
        </p:sp>
        <p:sp>
          <p:nvSpPr>
            <p:cNvPr id="36" name="テキスト ボックス 35"/>
            <p:cNvSpPr txBox="1"/>
            <p:nvPr/>
          </p:nvSpPr>
          <p:spPr>
            <a:xfrm>
              <a:off x="2363959" y="2324008"/>
              <a:ext cx="307777" cy="133216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リーマンショック</a:t>
              </a:r>
            </a:p>
          </p:txBody>
        </p:sp>
        <p:sp>
          <p:nvSpPr>
            <p:cNvPr id="2" name="テキスト ボックス 1"/>
            <p:cNvSpPr txBox="1"/>
            <p:nvPr/>
          </p:nvSpPr>
          <p:spPr>
            <a:xfrm>
              <a:off x="6902184" y="3908849"/>
              <a:ext cx="694944" cy="276998"/>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t>大阪</a:t>
              </a:r>
            </a:p>
          </p:txBody>
        </p:sp>
        <p:sp>
          <p:nvSpPr>
            <p:cNvPr id="16" name="テキスト ボックス 15"/>
            <p:cNvSpPr txBox="1"/>
            <p:nvPr/>
          </p:nvSpPr>
          <p:spPr>
            <a:xfrm>
              <a:off x="7249656" y="4259832"/>
              <a:ext cx="694944" cy="276998"/>
            </a:xfrm>
            <a:prstGeom prst="rec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t>全国</a:t>
              </a:r>
            </a:p>
          </p:txBody>
        </p:sp>
      </p:grpSp>
    </p:spTree>
    <p:extLst>
      <p:ext uri="{BB962C8B-B14F-4D97-AF65-F5344CB8AC3E}">
        <p14:creationId xmlns:p14="http://schemas.microsoft.com/office/powerpoint/2010/main" val="26368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a:graphicFrameLocks/>
          </p:cNvGraphicFramePr>
          <p:nvPr>
            <p:extLst>
              <p:ext uri="{D42A27DB-BD31-4B8C-83A1-F6EECF244321}">
                <p14:modId xmlns:p14="http://schemas.microsoft.com/office/powerpoint/2010/main" val="1503924305"/>
              </p:ext>
            </p:extLst>
          </p:nvPr>
        </p:nvGraphicFramePr>
        <p:xfrm>
          <a:off x="0" y="1474435"/>
          <a:ext cx="10521696" cy="4493412"/>
        </p:xfrm>
        <a:graphic>
          <a:graphicData uri="http://schemas.openxmlformats.org/drawingml/2006/chart">
            <c:chart xmlns:c="http://schemas.openxmlformats.org/drawingml/2006/chart" xmlns:r="http://schemas.openxmlformats.org/officeDocument/2006/relationships" r:id="rId3"/>
          </a:graphicData>
        </a:graphic>
      </p:graphicFrame>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近畿の業種別の状況</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4CF59F8-A367-4EC1-83BF-5D400B8A4CCC}"/>
              </a:ext>
            </a:extLst>
          </p:cNvPr>
          <p:cNvSpPr txBox="1"/>
          <p:nvPr/>
        </p:nvSpPr>
        <p:spPr>
          <a:xfrm>
            <a:off x="5569819" y="5840632"/>
            <a:ext cx="4265708" cy="230832"/>
          </a:xfrm>
          <a:prstGeom prst="rect">
            <a:avLst/>
          </a:prstGeom>
          <a:noFill/>
          <a:ln>
            <a:noFill/>
          </a:ln>
        </p:spPr>
        <p:txBody>
          <a:bodyPr wrap="square" rtlCol="0">
            <a:spAutoFit/>
          </a:bodyPr>
          <a:lstStyle/>
          <a:p>
            <a:pPr marL="217984" indent="-217984" algn="r"/>
            <a:r>
              <a:rPr lang="ja-JP" altLang="en-US" sz="900" dirty="0">
                <a:latin typeface="+mn-ea"/>
              </a:rPr>
              <a:t>出典</a:t>
            </a:r>
            <a:r>
              <a:rPr lang="ja-JP" altLang="en-US" sz="900" dirty="0" smtClean="0">
                <a:latin typeface="+mn-ea"/>
              </a:rPr>
              <a:t>：日銀大阪支店 </a:t>
            </a:r>
            <a:r>
              <a:rPr lang="en-US" altLang="ja-JP" sz="900" dirty="0" smtClean="0">
                <a:latin typeface="+mn-ea"/>
              </a:rPr>
              <a:t>『</a:t>
            </a:r>
            <a:r>
              <a:rPr lang="ja-JP" altLang="en-US" sz="900" dirty="0" smtClean="0">
                <a:latin typeface="+mn-ea"/>
              </a:rPr>
              <a:t>全国企業短期経済観測調査（近畿地区）</a:t>
            </a:r>
            <a:r>
              <a:rPr lang="en-US" altLang="ja-JP" sz="900" dirty="0" smtClean="0">
                <a:latin typeface="+mn-ea"/>
              </a:rPr>
              <a:t>』</a:t>
            </a:r>
            <a:r>
              <a:rPr lang="ja-JP" altLang="en-US" sz="900" dirty="0" err="1" smtClean="0">
                <a:latin typeface="+mn-ea"/>
              </a:rPr>
              <a:t>、</a:t>
            </a:r>
            <a:r>
              <a:rPr lang="ja-JP" altLang="en-US" sz="900" dirty="0" smtClean="0">
                <a:latin typeface="+mn-ea"/>
              </a:rPr>
              <a:t>経済センサス</a:t>
            </a:r>
            <a:endParaRPr lang="en-US" altLang="ja-JP" sz="90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686660794"/>
              </p:ext>
            </p:extLst>
          </p:nvPr>
        </p:nvGraphicFramePr>
        <p:xfrm>
          <a:off x="447303" y="5577097"/>
          <a:ext cx="8496004" cy="200713"/>
        </p:xfrm>
        <a:graphic>
          <a:graphicData uri="http://schemas.openxmlformats.org/drawingml/2006/table">
            <a:tbl>
              <a:tblPr firstRow="1" bandRow="1">
                <a:tableStyleId>{5C22544A-7EE6-4342-B048-85BDC9FD1C3A}</a:tableStyleId>
              </a:tblPr>
              <a:tblGrid>
                <a:gridCol w="386182">
                  <a:extLst>
                    <a:ext uri="{9D8B030D-6E8A-4147-A177-3AD203B41FA5}">
                      <a16:colId xmlns:a16="http://schemas.microsoft.com/office/drawing/2014/main" val="635699372"/>
                    </a:ext>
                  </a:extLst>
                </a:gridCol>
                <a:gridCol w="386182">
                  <a:extLst>
                    <a:ext uri="{9D8B030D-6E8A-4147-A177-3AD203B41FA5}">
                      <a16:colId xmlns:a16="http://schemas.microsoft.com/office/drawing/2014/main" val="1716874810"/>
                    </a:ext>
                  </a:extLst>
                </a:gridCol>
                <a:gridCol w="386182">
                  <a:extLst>
                    <a:ext uri="{9D8B030D-6E8A-4147-A177-3AD203B41FA5}">
                      <a16:colId xmlns:a16="http://schemas.microsoft.com/office/drawing/2014/main" val="3270364971"/>
                    </a:ext>
                  </a:extLst>
                </a:gridCol>
                <a:gridCol w="386182">
                  <a:extLst>
                    <a:ext uri="{9D8B030D-6E8A-4147-A177-3AD203B41FA5}">
                      <a16:colId xmlns:a16="http://schemas.microsoft.com/office/drawing/2014/main" val="815027275"/>
                    </a:ext>
                  </a:extLst>
                </a:gridCol>
                <a:gridCol w="386182">
                  <a:extLst>
                    <a:ext uri="{9D8B030D-6E8A-4147-A177-3AD203B41FA5}">
                      <a16:colId xmlns:a16="http://schemas.microsoft.com/office/drawing/2014/main" val="2116569276"/>
                    </a:ext>
                  </a:extLst>
                </a:gridCol>
                <a:gridCol w="386182">
                  <a:extLst>
                    <a:ext uri="{9D8B030D-6E8A-4147-A177-3AD203B41FA5}">
                      <a16:colId xmlns:a16="http://schemas.microsoft.com/office/drawing/2014/main" val="4106830793"/>
                    </a:ext>
                  </a:extLst>
                </a:gridCol>
                <a:gridCol w="386182">
                  <a:extLst>
                    <a:ext uri="{9D8B030D-6E8A-4147-A177-3AD203B41FA5}">
                      <a16:colId xmlns:a16="http://schemas.microsoft.com/office/drawing/2014/main" val="4241774085"/>
                    </a:ext>
                  </a:extLst>
                </a:gridCol>
                <a:gridCol w="386182">
                  <a:extLst>
                    <a:ext uri="{9D8B030D-6E8A-4147-A177-3AD203B41FA5}">
                      <a16:colId xmlns:a16="http://schemas.microsoft.com/office/drawing/2014/main" val="3663900238"/>
                    </a:ext>
                  </a:extLst>
                </a:gridCol>
                <a:gridCol w="386182">
                  <a:extLst>
                    <a:ext uri="{9D8B030D-6E8A-4147-A177-3AD203B41FA5}">
                      <a16:colId xmlns:a16="http://schemas.microsoft.com/office/drawing/2014/main" val="909675906"/>
                    </a:ext>
                  </a:extLst>
                </a:gridCol>
                <a:gridCol w="386182">
                  <a:extLst>
                    <a:ext uri="{9D8B030D-6E8A-4147-A177-3AD203B41FA5}">
                      <a16:colId xmlns:a16="http://schemas.microsoft.com/office/drawing/2014/main" val="3009993764"/>
                    </a:ext>
                  </a:extLst>
                </a:gridCol>
                <a:gridCol w="386182">
                  <a:extLst>
                    <a:ext uri="{9D8B030D-6E8A-4147-A177-3AD203B41FA5}">
                      <a16:colId xmlns:a16="http://schemas.microsoft.com/office/drawing/2014/main" val="4073865370"/>
                    </a:ext>
                  </a:extLst>
                </a:gridCol>
                <a:gridCol w="386182">
                  <a:extLst>
                    <a:ext uri="{9D8B030D-6E8A-4147-A177-3AD203B41FA5}">
                      <a16:colId xmlns:a16="http://schemas.microsoft.com/office/drawing/2014/main" val="1936425148"/>
                    </a:ext>
                  </a:extLst>
                </a:gridCol>
                <a:gridCol w="386182">
                  <a:extLst>
                    <a:ext uri="{9D8B030D-6E8A-4147-A177-3AD203B41FA5}">
                      <a16:colId xmlns:a16="http://schemas.microsoft.com/office/drawing/2014/main" val="1706247649"/>
                    </a:ext>
                  </a:extLst>
                </a:gridCol>
                <a:gridCol w="386182">
                  <a:extLst>
                    <a:ext uri="{9D8B030D-6E8A-4147-A177-3AD203B41FA5}">
                      <a16:colId xmlns:a16="http://schemas.microsoft.com/office/drawing/2014/main" val="3958583803"/>
                    </a:ext>
                  </a:extLst>
                </a:gridCol>
                <a:gridCol w="386182">
                  <a:extLst>
                    <a:ext uri="{9D8B030D-6E8A-4147-A177-3AD203B41FA5}">
                      <a16:colId xmlns:a16="http://schemas.microsoft.com/office/drawing/2014/main" val="3704184865"/>
                    </a:ext>
                  </a:extLst>
                </a:gridCol>
                <a:gridCol w="386182">
                  <a:extLst>
                    <a:ext uri="{9D8B030D-6E8A-4147-A177-3AD203B41FA5}">
                      <a16:colId xmlns:a16="http://schemas.microsoft.com/office/drawing/2014/main" val="925716600"/>
                    </a:ext>
                  </a:extLst>
                </a:gridCol>
                <a:gridCol w="386182">
                  <a:extLst>
                    <a:ext uri="{9D8B030D-6E8A-4147-A177-3AD203B41FA5}">
                      <a16:colId xmlns:a16="http://schemas.microsoft.com/office/drawing/2014/main" val="976528142"/>
                    </a:ext>
                  </a:extLst>
                </a:gridCol>
                <a:gridCol w="386182">
                  <a:extLst>
                    <a:ext uri="{9D8B030D-6E8A-4147-A177-3AD203B41FA5}">
                      <a16:colId xmlns:a16="http://schemas.microsoft.com/office/drawing/2014/main" val="3326435098"/>
                    </a:ext>
                  </a:extLst>
                </a:gridCol>
                <a:gridCol w="386182">
                  <a:extLst>
                    <a:ext uri="{9D8B030D-6E8A-4147-A177-3AD203B41FA5}">
                      <a16:colId xmlns:a16="http://schemas.microsoft.com/office/drawing/2014/main" val="405123447"/>
                    </a:ext>
                  </a:extLst>
                </a:gridCol>
                <a:gridCol w="386182">
                  <a:extLst>
                    <a:ext uri="{9D8B030D-6E8A-4147-A177-3AD203B41FA5}">
                      <a16:colId xmlns:a16="http://schemas.microsoft.com/office/drawing/2014/main" val="4192939336"/>
                    </a:ext>
                  </a:extLst>
                </a:gridCol>
                <a:gridCol w="386182">
                  <a:extLst>
                    <a:ext uri="{9D8B030D-6E8A-4147-A177-3AD203B41FA5}">
                      <a16:colId xmlns:a16="http://schemas.microsoft.com/office/drawing/2014/main" val="3914234747"/>
                    </a:ext>
                  </a:extLst>
                </a:gridCol>
                <a:gridCol w="386182">
                  <a:extLst>
                    <a:ext uri="{9D8B030D-6E8A-4147-A177-3AD203B41FA5}">
                      <a16:colId xmlns:a16="http://schemas.microsoft.com/office/drawing/2014/main" val="3006656060"/>
                    </a:ext>
                  </a:extLst>
                </a:gridCol>
              </a:tblGrid>
              <a:tr h="200713">
                <a:tc>
                  <a:txBody>
                    <a:bodyPr/>
                    <a:lstStyle/>
                    <a:p>
                      <a:pPr algn="ctr" fontAlgn="ct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1,448</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233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820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852</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400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1,249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3,793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1,114</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756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343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4,380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643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11,846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4,820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1,189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19,248</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25,449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6,837</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3,264</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21,056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17,331</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8566520"/>
                  </a:ext>
                </a:extLst>
              </a:tr>
            </a:tbl>
          </a:graphicData>
        </a:graphic>
      </p:graphicFrame>
      <p:cxnSp>
        <p:nvCxnSpPr>
          <p:cNvPr id="21" name="直線コネクタ 20"/>
          <p:cNvCxnSpPr/>
          <p:nvPr/>
        </p:nvCxnSpPr>
        <p:spPr>
          <a:xfrm>
            <a:off x="5455285" y="1408726"/>
            <a:ext cx="0" cy="4366094"/>
          </a:xfrm>
          <a:prstGeom prst="line">
            <a:avLst/>
          </a:prstGeom>
          <a:ln w="63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8949924" y="1408726"/>
            <a:ext cx="0" cy="4366094"/>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6" name="テキスト ボックス 4"/>
          <p:cNvSpPr txBox="1"/>
          <p:nvPr/>
        </p:nvSpPr>
        <p:spPr>
          <a:xfrm>
            <a:off x="1914079" y="5254971"/>
            <a:ext cx="851409" cy="246220"/>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製造業</a:t>
            </a:r>
            <a:endParaRPr kumimoji="1" lang="ja-JP" altLang="en-US" sz="1000" b="1" dirty="0"/>
          </a:p>
        </p:txBody>
      </p:sp>
      <p:sp>
        <p:nvSpPr>
          <p:cNvPr id="27" name="テキスト ボックス 4"/>
          <p:cNvSpPr txBox="1"/>
          <p:nvPr/>
        </p:nvSpPr>
        <p:spPr>
          <a:xfrm>
            <a:off x="5576063" y="5249414"/>
            <a:ext cx="920496" cy="246221"/>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a:t>非製造業</a:t>
            </a:r>
          </a:p>
        </p:txBody>
      </p:sp>
      <p:sp>
        <p:nvSpPr>
          <p:cNvPr id="28" name="テキスト ボックス 4"/>
          <p:cNvSpPr txBox="1"/>
          <p:nvPr/>
        </p:nvSpPr>
        <p:spPr>
          <a:xfrm>
            <a:off x="8949924" y="4128340"/>
            <a:ext cx="338554" cy="1251205"/>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製造業（全体）</a:t>
            </a:r>
            <a:endParaRPr kumimoji="1" lang="ja-JP" altLang="en-US" sz="1000" b="1" dirty="0"/>
          </a:p>
        </p:txBody>
      </p:sp>
      <p:sp>
        <p:nvSpPr>
          <p:cNvPr id="29" name="テキスト ボックス 4"/>
          <p:cNvSpPr txBox="1"/>
          <p:nvPr/>
        </p:nvSpPr>
        <p:spPr>
          <a:xfrm>
            <a:off x="9341522" y="4128339"/>
            <a:ext cx="338554" cy="1251206"/>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非製造業（全体）</a:t>
            </a:r>
            <a:endParaRPr kumimoji="1" lang="ja-JP" altLang="en-US" sz="1000" b="1" dirty="0"/>
          </a:p>
        </p:txBody>
      </p:sp>
      <p:sp>
        <p:nvSpPr>
          <p:cNvPr id="30" name="テキスト ボックス 29"/>
          <p:cNvSpPr txBox="1"/>
          <p:nvPr/>
        </p:nvSpPr>
        <p:spPr>
          <a:xfrm>
            <a:off x="938574" y="5795393"/>
            <a:ext cx="2788474" cy="253916"/>
          </a:xfrm>
          <a:prstGeom prst="rect">
            <a:avLst/>
          </a:prstGeom>
          <a:noFill/>
        </p:spPr>
        <p:txBody>
          <a:bodyPr wrap="square" rtlCol="0">
            <a:spAutoFit/>
          </a:bodyPr>
          <a:lstStyle/>
          <a:p>
            <a:r>
              <a:rPr kumimoji="1" lang="ja-JP" altLang="en-US" sz="1050" dirty="0" smtClean="0"/>
              <a:t>↑従業員５人以上の府内事業所数（所）</a:t>
            </a:r>
            <a:endParaRPr kumimoji="1" lang="ja-JP" altLang="en-US" sz="1050" dirty="0"/>
          </a:p>
        </p:txBody>
      </p:sp>
      <p:sp>
        <p:nvSpPr>
          <p:cNvPr id="31" name="正方形/長方形 30"/>
          <p:cNvSpPr/>
          <p:nvPr/>
        </p:nvSpPr>
        <p:spPr>
          <a:xfrm>
            <a:off x="441965" y="1923800"/>
            <a:ext cx="374055" cy="390793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688968" y="1923800"/>
            <a:ext cx="38595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007037" y="1923799"/>
            <a:ext cx="374838"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8168641" y="1923800"/>
            <a:ext cx="36449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5748" y="399326"/>
            <a:ext cx="9676434" cy="113860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smtClean="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a:t>
            </a:r>
            <a:r>
              <a:rPr kumimoji="1" lang="ja-JP" altLang="en-US" sz="1249" dirty="0">
                <a:solidFill>
                  <a:schemeClr val="tx1"/>
                </a:solidFill>
                <a:latin typeface="Meiryo UI" panose="020B0604030504040204" pitchFamily="50" charset="-128"/>
                <a:ea typeface="Meiryo UI" panose="020B0604030504040204" pitchFamily="50" charset="-128"/>
              </a:rPr>
              <a:t>近畿での業種別でみると最も影響を受けているのは</a:t>
            </a:r>
            <a:r>
              <a:rPr kumimoji="1" lang="ja-JP" altLang="en-US" sz="1249" b="1" u="sng" dirty="0">
                <a:solidFill>
                  <a:schemeClr val="tx1"/>
                </a:solidFill>
                <a:latin typeface="Meiryo UI" panose="020B0604030504040204" pitchFamily="50" charset="-128"/>
                <a:ea typeface="Meiryo UI" panose="020B0604030504040204" pitchFamily="50" charset="-128"/>
              </a:rPr>
              <a:t>「宿泊・飲食サービス」</a:t>
            </a:r>
            <a:r>
              <a:rPr kumimoji="1" lang="ja-JP" altLang="en-US" sz="1249" dirty="0">
                <a:solidFill>
                  <a:schemeClr val="tx1"/>
                </a:solidFill>
                <a:latin typeface="Meiryo UI" panose="020B0604030504040204" pitchFamily="50" charset="-128"/>
                <a:ea typeface="Meiryo UI" panose="020B0604030504040204" pitchFamily="50" charset="-128"/>
              </a:rPr>
              <a:t>で</a:t>
            </a:r>
            <a:r>
              <a:rPr kumimoji="1" lang="en-US" altLang="ja-JP" sz="1249" dirty="0">
                <a:solidFill>
                  <a:schemeClr val="tx1"/>
                </a:solidFill>
                <a:latin typeface="Meiryo UI" panose="020B0604030504040204" pitchFamily="50" charset="-128"/>
                <a:ea typeface="Meiryo UI" panose="020B0604030504040204" pitchFamily="50" charset="-128"/>
              </a:rPr>
              <a:t>3</a:t>
            </a:r>
            <a:r>
              <a:rPr kumimoji="1" lang="ja-JP" altLang="en-US" sz="1249" dirty="0">
                <a:solidFill>
                  <a:schemeClr val="tx1"/>
                </a:solidFill>
                <a:latin typeface="Meiryo UI" panose="020B0604030504040204" pitchFamily="50" charset="-128"/>
                <a:ea typeface="Meiryo UI" panose="020B0604030504040204" pitchFamily="50" charset="-128"/>
              </a:rPr>
              <a:t>月時点からマイナス幅も大きい。</a:t>
            </a:r>
            <a:r>
              <a:rPr kumimoji="1" lang="en-US" altLang="ja-JP" sz="1249" dirty="0">
                <a:solidFill>
                  <a:schemeClr val="tx1"/>
                </a:solidFill>
                <a:latin typeface="Meiryo UI" panose="020B0604030504040204" pitchFamily="50" charset="-128"/>
                <a:ea typeface="Meiryo UI" panose="020B0604030504040204" pitchFamily="50" charset="-128"/>
              </a:rPr>
              <a:t>6</a:t>
            </a:r>
            <a:r>
              <a:rPr kumimoji="1" lang="ja-JP" altLang="en-US" sz="1249" dirty="0">
                <a:solidFill>
                  <a:schemeClr val="tx1"/>
                </a:solidFill>
                <a:latin typeface="Meiryo UI" panose="020B0604030504040204" pitchFamily="50" charset="-128"/>
                <a:ea typeface="Meiryo UI" panose="020B0604030504040204" pitchFamily="50" charset="-128"/>
              </a:rPr>
              <a:t>月時点から製造業の低下が顕著になってきており、</a:t>
            </a:r>
            <a:r>
              <a:rPr kumimoji="1" lang="ja-JP" altLang="en-US" sz="1249" b="1" u="sng" dirty="0">
                <a:solidFill>
                  <a:schemeClr val="tx1"/>
                </a:solidFill>
                <a:latin typeface="Meiryo UI" panose="020B0604030504040204" pitchFamily="50" charset="-128"/>
                <a:ea typeface="Meiryo UI" panose="020B0604030504040204" pitchFamily="50" charset="-128"/>
              </a:rPr>
              <a:t>「鉄鋼」「非鉄金属」「輸送機械」など</a:t>
            </a:r>
            <a:r>
              <a:rPr kumimoji="1" lang="ja-JP" altLang="en-US" sz="1249" dirty="0">
                <a:solidFill>
                  <a:schemeClr val="tx1"/>
                </a:solidFill>
                <a:latin typeface="Meiryo UI" panose="020B0604030504040204" pitchFamily="50" charset="-128"/>
                <a:ea typeface="Meiryo UI" panose="020B0604030504040204" pitchFamily="50" charset="-128"/>
              </a:rPr>
              <a:t>で悪化の割合が大きくなっている。 </a:t>
            </a:r>
          </a:p>
          <a:p>
            <a:pPr marL="161502"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●負の影響が大きい業種で、大阪府での事業所数が多い業種としては、</a:t>
            </a:r>
            <a:r>
              <a:rPr kumimoji="1" lang="ja-JP" altLang="en-US" sz="1249" b="1" u="sng" dirty="0">
                <a:solidFill>
                  <a:schemeClr val="tx1"/>
                </a:solidFill>
                <a:latin typeface="Meiryo UI" panose="020B0604030504040204" pitchFamily="50" charset="-128"/>
                <a:ea typeface="Meiryo UI" panose="020B0604030504040204" pitchFamily="50" charset="-128"/>
              </a:rPr>
              <a:t>製造業では「繊維」「金属製品」、非製造業では「宿泊・飲食サービス」「小売」「卸売」など。</a:t>
            </a:r>
          </a:p>
        </p:txBody>
      </p:sp>
      <p:sp>
        <p:nvSpPr>
          <p:cNvPr id="19" name="正方形/長方形 18"/>
          <p:cNvSpPr/>
          <p:nvPr/>
        </p:nvSpPr>
        <p:spPr>
          <a:xfrm>
            <a:off x="6620417" y="1923799"/>
            <a:ext cx="374838"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8550088" y="1923798"/>
            <a:ext cx="36449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2"/>
          <p:cNvSpPr txBox="1">
            <a:spLocks/>
          </p:cNvSpPr>
          <p:nvPr/>
        </p:nvSpPr>
        <p:spPr>
          <a:xfrm>
            <a:off x="8920910" y="113891"/>
            <a:ext cx="625901" cy="312648"/>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4</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435883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大阪</a:t>
            </a:r>
            <a:r>
              <a:rPr lang="ja-JP" altLang="en-US" sz="1785" b="1" dirty="0">
                <a:solidFill>
                  <a:schemeClr val="bg1"/>
                </a:solidFill>
                <a:latin typeface="Meiryo UI" panose="020B0604030504040204" pitchFamily="50" charset="-128"/>
                <a:ea typeface="Meiryo UI" panose="020B0604030504040204" pitchFamily="50" charset="-128"/>
              </a:rPr>
              <a:t>府内</a:t>
            </a:r>
            <a:r>
              <a:rPr lang="ja-JP" altLang="en-US" sz="1785" b="1" dirty="0" smtClean="0">
                <a:solidFill>
                  <a:schemeClr val="bg1"/>
                </a:solidFill>
                <a:latin typeface="Meiryo UI" panose="020B0604030504040204" pitchFamily="50" charset="-128"/>
                <a:ea typeface="Meiryo UI" panose="020B0604030504040204" pitchFamily="50" charset="-128"/>
              </a:rPr>
              <a:t>の中小</a:t>
            </a:r>
            <a:r>
              <a:rPr lang="ja-JP" altLang="en-US" sz="1785" b="1" dirty="0">
                <a:solidFill>
                  <a:schemeClr val="bg1"/>
                </a:solidFill>
                <a:latin typeface="Meiryo UI" panose="020B0604030504040204" pitchFamily="50" charset="-128"/>
                <a:ea typeface="Meiryo UI" panose="020B0604030504040204" pitchFamily="50" charset="-128"/>
              </a:rPr>
              <a:t>企業</a:t>
            </a:r>
            <a:r>
              <a:rPr lang="ja-JP" altLang="en-US" sz="1785" b="1" dirty="0" smtClean="0">
                <a:solidFill>
                  <a:schemeClr val="bg1"/>
                </a:solidFill>
                <a:latin typeface="Meiryo UI" panose="020B0604030504040204" pitchFamily="50" charset="-128"/>
                <a:ea typeface="Meiryo UI" panose="020B0604030504040204" pitchFamily="50" charset="-128"/>
              </a:rPr>
              <a:t>の売り上げ実績と今後の見通し</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559967" y="459233"/>
            <a:ext cx="8786066" cy="6386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●府内中小企業へのアンケートでは、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８割超の企業が「７月～９月の売上が前年同月比減少する見込み」</a:t>
            </a:r>
            <a:r>
              <a:rPr kumimoji="1" lang="ja-JP" altLang="en-US" sz="1249" dirty="0" smtClean="0">
                <a:solidFill>
                  <a:schemeClr val="tx1"/>
                </a:solidFill>
                <a:latin typeface="Meiryo UI" panose="020B0604030504040204" pitchFamily="50" charset="-128"/>
                <a:ea typeface="Meiryo UI" panose="020B0604030504040204" pitchFamily="50" charset="-128"/>
              </a:rPr>
              <a:t>であると回答した。</a:t>
            </a:r>
            <a:endParaRPr kumimoji="1" lang="en-US" altLang="ja-JP" sz="1249" dirty="0" smtClean="0">
              <a:solidFill>
                <a:schemeClr val="tx1"/>
              </a:solidFill>
              <a:latin typeface="Meiryo UI" panose="020B0604030504040204" pitchFamily="50" charset="-128"/>
              <a:ea typeface="Meiryo UI" panose="020B0604030504040204" pitchFamily="50" charset="-128"/>
            </a:endParaRPr>
          </a:p>
          <a:p>
            <a:pPr marL="161502"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●売上減少の要因としては、</a:t>
            </a:r>
            <a:r>
              <a:rPr kumimoji="1" lang="ja-JP" altLang="en-US" sz="1249" b="1" dirty="0" smtClean="0">
                <a:solidFill>
                  <a:schemeClr val="tx1"/>
                </a:solidFill>
                <a:latin typeface="Meiryo UI" panose="020B0604030504040204" pitchFamily="50" charset="-128"/>
                <a:ea typeface="Meiryo UI" panose="020B0604030504040204" pitchFamily="50" charset="-128"/>
              </a:rPr>
              <a:t>製造業では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「国内での減産・出荷調整」、非製造業では「自社製品・サービスの受注減少」</a:t>
            </a:r>
            <a:r>
              <a:rPr kumimoji="1" lang="ja-JP" altLang="en-US" sz="1249" dirty="0" smtClean="0">
                <a:solidFill>
                  <a:schemeClr val="tx1"/>
                </a:solidFill>
                <a:latin typeface="Meiryo UI" panose="020B0604030504040204" pitchFamily="50" charset="-128"/>
                <a:ea typeface="Meiryo UI" panose="020B0604030504040204" pitchFamily="50" charset="-128"/>
              </a:rPr>
              <a:t>が最も多かった。</a:t>
            </a:r>
            <a:endParaRPr kumimoji="1" lang="en-US" altLang="ja-JP" sz="1249" dirty="0" smtClean="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5127585" y="5920554"/>
            <a:ext cx="4594968"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：大阪商工会議所</a:t>
            </a:r>
            <a:r>
              <a:rPr lang="en-US" altLang="ja-JP" sz="900" dirty="0" smtClean="0">
                <a:latin typeface="+mn-ea"/>
              </a:rPr>
              <a:t>『</a:t>
            </a:r>
            <a:r>
              <a:rPr lang="ja-JP" altLang="en-US" sz="900" dirty="0" smtClean="0">
                <a:latin typeface="+mn-ea"/>
              </a:rPr>
              <a:t>中堅・中小企業の経営状況・課題に関するアンケート調査</a:t>
            </a:r>
            <a:r>
              <a:rPr lang="en-US" altLang="ja-JP" sz="900" dirty="0" smtClean="0">
                <a:latin typeface="+mn-ea"/>
              </a:rPr>
              <a:t>』</a:t>
            </a:r>
            <a:endParaRPr lang="en-US" altLang="ja-JP" sz="900" dirty="0">
              <a:latin typeface="+mn-ea"/>
            </a:endParaRPr>
          </a:p>
        </p:txBody>
      </p:sp>
      <p:graphicFrame>
        <p:nvGraphicFramePr>
          <p:cNvPr id="28" name="グラフ 27"/>
          <p:cNvGraphicFramePr>
            <a:graphicFrameLocks/>
          </p:cNvGraphicFramePr>
          <p:nvPr>
            <p:extLst>
              <p:ext uri="{D42A27DB-BD31-4B8C-83A1-F6EECF244321}">
                <p14:modId xmlns:p14="http://schemas.microsoft.com/office/powerpoint/2010/main" val="2343397914"/>
              </p:ext>
            </p:extLst>
          </p:nvPr>
        </p:nvGraphicFramePr>
        <p:xfrm>
          <a:off x="4821382" y="1152099"/>
          <a:ext cx="5084618" cy="23852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グラフ 38"/>
          <p:cNvGraphicFramePr>
            <a:graphicFrameLocks/>
          </p:cNvGraphicFramePr>
          <p:nvPr>
            <p:extLst>
              <p:ext uri="{D42A27DB-BD31-4B8C-83A1-F6EECF244321}">
                <p14:modId xmlns:p14="http://schemas.microsoft.com/office/powerpoint/2010/main" val="1036963454"/>
              </p:ext>
            </p:extLst>
          </p:nvPr>
        </p:nvGraphicFramePr>
        <p:xfrm>
          <a:off x="4821382" y="3591486"/>
          <a:ext cx="5084618" cy="2352218"/>
        </p:xfrm>
        <a:graphic>
          <a:graphicData uri="http://schemas.openxmlformats.org/drawingml/2006/chart">
            <c:chart xmlns:c="http://schemas.openxmlformats.org/drawingml/2006/chart" xmlns:r="http://schemas.openxmlformats.org/officeDocument/2006/relationships" r:id="rId4"/>
          </a:graphicData>
        </a:graphic>
      </p:graphicFrame>
      <p:sp>
        <p:nvSpPr>
          <p:cNvPr id="6" name="右矢印 5"/>
          <p:cNvSpPr/>
          <p:nvPr/>
        </p:nvSpPr>
        <p:spPr>
          <a:xfrm rot="19570163">
            <a:off x="4117600" y="1802488"/>
            <a:ext cx="1506074" cy="638076"/>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5"/>
          <p:cNvSpPr/>
          <p:nvPr/>
        </p:nvSpPr>
        <p:spPr>
          <a:xfrm rot="19570163">
            <a:off x="4068346" y="3948303"/>
            <a:ext cx="1506074" cy="638076"/>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0" y="3601062"/>
            <a:ext cx="9906000" cy="0"/>
          </a:xfrm>
          <a:prstGeom prst="line">
            <a:avLst/>
          </a:prstGeom>
          <a:ln w="63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849286" y="3001364"/>
            <a:ext cx="993494" cy="400110"/>
          </a:xfrm>
          <a:prstGeom prst="rect">
            <a:avLst/>
          </a:prstGeom>
          <a:noFill/>
        </p:spPr>
        <p:txBody>
          <a:bodyPr wrap="square" rtlCol="0">
            <a:spAutoFit/>
          </a:bodyPr>
          <a:lstStyle/>
          <a:p>
            <a:pPr algn="ctr"/>
            <a:r>
              <a:rPr kumimoji="1" lang="ja-JP" altLang="en-US" sz="1000" dirty="0" smtClean="0"/>
              <a:t>複数回答</a:t>
            </a:r>
            <a:endParaRPr kumimoji="1" lang="en-US" altLang="ja-JP" sz="1000" dirty="0" smtClean="0"/>
          </a:p>
          <a:p>
            <a:pPr algn="ctr"/>
            <a:r>
              <a:rPr kumimoji="1" lang="ja-JP" altLang="en-US" sz="1000" dirty="0" smtClean="0"/>
              <a:t>（％</a:t>
            </a:r>
            <a:r>
              <a:rPr kumimoji="1" lang="ja-JP" altLang="en-US" sz="1000" dirty="0"/>
              <a:t>）</a:t>
            </a:r>
          </a:p>
        </p:txBody>
      </p:sp>
      <p:sp>
        <p:nvSpPr>
          <p:cNvPr id="34" name="テキスト ボックス 33"/>
          <p:cNvSpPr txBox="1"/>
          <p:nvPr/>
        </p:nvSpPr>
        <p:spPr>
          <a:xfrm>
            <a:off x="8849286" y="5247601"/>
            <a:ext cx="993494" cy="400110"/>
          </a:xfrm>
          <a:prstGeom prst="rect">
            <a:avLst/>
          </a:prstGeom>
          <a:noFill/>
        </p:spPr>
        <p:txBody>
          <a:bodyPr wrap="square" rtlCol="0">
            <a:spAutoFit/>
          </a:bodyPr>
          <a:lstStyle/>
          <a:p>
            <a:pPr algn="ctr"/>
            <a:r>
              <a:rPr kumimoji="1" lang="ja-JP" altLang="en-US" sz="1000" dirty="0" smtClean="0"/>
              <a:t>複数回答</a:t>
            </a:r>
            <a:endParaRPr kumimoji="1" lang="en-US" altLang="ja-JP" sz="1000" dirty="0" smtClean="0"/>
          </a:p>
          <a:p>
            <a:pPr algn="ctr"/>
            <a:r>
              <a:rPr kumimoji="1" lang="ja-JP" altLang="en-US" sz="1000" dirty="0" smtClean="0"/>
              <a:t>（％</a:t>
            </a:r>
            <a:r>
              <a:rPr kumimoji="1" lang="ja-JP" altLang="en-US" sz="1000" dirty="0"/>
              <a:t>）</a:t>
            </a:r>
          </a:p>
        </p:txBody>
      </p:sp>
      <p:graphicFrame>
        <p:nvGraphicFramePr>
          <p:cNvPr id="35" name="グラフ 34"/>
          <p:cNvGraphicFramePr>
            <a:graphicFrameLocks/>
          </p:cNvGraphicFramePr>
          <p:nvPr>
            <p:extLst>
              <p:ext uri="{D42A27DB-BD31-4B8C-83A1-F6EECF244321}">
                <p14:modId xmlns:p14="http://schemas.microsoft.com/office/powerpoint/2010/main" val="791659345"/>
              </p:ext>
            </p:extLst>
          </p:nvPr>
        </p:nvGraphicFramePr>
        <p:xfrm>
          <a:off x="20485" y="1036103"/>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 name="正方形/長方形 2"/>
          <p:cNvSpPr/>
          <p:nvPr/>
        </p:nvSpPr>
        <p:spPr>
          <a:xfrm>
            <a:off x="640026" y="2179320"/>
            <a:ext cx="504825" cy="1098483"/>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a:t>
            </a:r>
            <a:endParaRPr kumimoji="1" lang="ja-JP" altLang="en-US" sz="1100" dirty="0">
              <a:solidFill>
                <a:schemeClr val="tx1"/>
              </a:solidFill>
            </a:endParaRPr>
          </a:p>
        </p:txBody>
      </p:sp>
      <p:sp>
        <p:nvSpPr>
          <p:cNvPr id="40" name="正方形/長方形 39"/>
          <p:cNvSpPr/>
          <p:nvPr/>
        </p:nvSpPr>
        <p:spPr>
          <a:xfrm>
            <a:off x="1436740" y="1954524"/>
            <a:ext cx="504825" cy="1323279"/>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1" name="正方形/長方形 40"/>
          <p:cNvSpPr/>
          <p:nvPr/>
        </p:nvSpPr>
        <p:spPr>
          <a:xfrm>
            <a:off x="2223291" y="1724925"/>
            <a:ext cx="504825" cy="1552878"/>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2" name="正方形/長方形 41"/>
          <p:cNvSpPr/>
          <p:nvPr/>
        </p:nvSpPr>
        <p:spPr>
          <a:xfrm>
            <a:off x="3003307" y="1734258"/>
            <a:ext cx="504825" cy="1543545"/>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3" name="正方形/長方形 42"/>
          <p:cNvSpPr/>
          <p:nvPr/>
        </p:nvSpPr>
        <p:spPr>
          <a:xfrm>
            <a:off x="3801653" y="1663927"/>
            <a:ext cx="504825" cy="1613876"/>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減少見込み</a:t>
            </a:r>
            <a:endParaRPr kumimoji="1" lang="ja-JP" altLang="en-US" sz="1100" dirty="0">
              <a:solidFill>
                <a:schemeClr val="tx1"/>
              </a:solidFill>
            </a:endParaRPr>
          </a:p>
        </p:txBody>
      </p:sp>
      <p:graphicFrame>
        <p:nvGraphicFramePr>
          <p:cNvPr id="36" name="グラフ 35"/>
          <p:cNvGraphicFramePr>
            <a:graphicFrameLocks/>
          </p:cNvGraphicFramePr>
          <p:nvPr>
            <p:extLst>
              <p:ext uri="{D42A27DB-BD31-4B8C-83A1-F6EECF244321}">
                <p14:modId xmlns:p14="http://schemas.microsoft.com/office/powerpoint/2010/main" val="3572890738"/>
              </p:ext>
            </p:extLst>
          </p:nvPr>
        </p:nvGraphicFramePr>
        <p:xfrm>
          <a:off x="7540" y="3605788"/>
          <a:ext cx="4572000" cy="2498423"/>
        </p:xfrm>
        <a:graphic>
          <a:graphicData uri="http://schemas.openxmlformats.org/drawingml/2006/chart">
            <c:chart xmlns:c="http://schemas.openxmlformats.org/drawingml/2006/chart" xmlns:r="http://schemas.openxmlformats.org/officeDocument/2006/relationships" r:id="rId6"/>
          </a:graphicData>
        </a:graphic>
      </p:graphicFrame>
      <p:sp>
        <p:nvSpPr>
          <p:cNvPr id="50" name="正方形/長方形 49"/>
          <p:cNvSpPr/>
          <p:nvPr/>
        </p:nvSpPr>
        <p:spPr>
          <a:xfrm>
            <a:off x="616358" y="4749800"/>
            <a:ext cx="504825" cy="1009820"/>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a:t>
            </a:r>
            <a:endParaRPr kumimoji="1" lang="ja-JP" altLang="en-US" sz="1100" dirty="0">
              <a:solidFill>
                <a:schemeClr val="tx1"/>
              </a:solidFill>
            </a:endParaRPr>
          </a:p>
        </p:txBody>
      </p:sp>
      <p:sp>
        <p:nvSpPr>
          <p:cNvPr id="51" name="正方形/長方形 50"/>
          <p:cNvSpPr/>
          <p:nvPr/>
        </p:nvSpPr>
        <p:spPr>
          <a:xfrm>
            <a:off x="1412045" y="4501202"/>
            <a:ext cx="504825" cy="1258418"/>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2" name="正方形/長方形 51"/>
          <p:cNvSpPr/>
          <p:nvPr/>
        </p:nvSpPr>
        <p:spPr>
          <a:xfrm>
            <a:off x="2210076" y="4451751"/>
            <a:ext cx="484229" cy="1307869"/>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3" name="正方形/長方形 52"/>
          <p:cNvSpPr/>
          <p:nvPr/>
        </p:nvSpPr>
        <p:spPr>
          <a:xfrm>
            <a:off x="2999950" y="4348343"/>
            <a:ext cx="484229" cy="1411277"/>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4" name="正方形/長方形 53"/>
          <p:cNvSpPr/>
          <p:nvPr/>
        </p:nvSpPr>
        <p:spPr>
          <a:xfrm>
            <a:off x="3777385" y="4307739"/>
            <a:ext cx="504825" cy="1451881"/>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減少見込み</a:t>
            </a:r>
            <a:endParaRPr kumimoji="1" lang="ja-JP" altLang="en-US" sz="1100" dirty="0">
              <a:solidFill>
                <a:schemeClr val="tx1"/>
              </a:solidFill>
            </a:endParaRPr>
          </a:p>
        </p:txBody>
      </p:sp>
      <p:cxnSp>
        <p:nvCxnSpPr>
          <p:cNvPr id="9" name="直線矢印コネクタ 8"/>
          <p:cNvCxnSpPr>
            <a:stCxn id="3" idx="3"/>
            <a:endCxn id="40" idx="1"/>
          </p:cNvCxnSpPr>
          <p:nvPr/>
        </p:nvCxnSpPr>
        <p:spPr>
          <a:xfrm flipV="1">
            <a:off x="1144851" y="2616164"/>
            <a:ext cx="291889" cy="112398"/>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40" idx="3"/>
            <a:endCxn id="41" idx="1"/>
          </p:cNvCxnSpPr>
          <p:nvPr/>
        </p:nvCxnSpPr>
        <p:spPr>
          <a:xfrm flipV="1">
            <a:off x="1941565" y="2501364"/>
            <a:ext cx="281726" cy="114800"/>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41" idx="3"/>
          </p:cNvCxnSpPr>
          <p:nvPr/>
        </p:nvCxnSpPr>
        <p:spPr>
          <a:xfrm flipV="1">
            <a:off x="2728116" y="2400300"/>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3509627" y="2349768"/>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1119451" y="5175214"/>
            <a:ext cx="291889" cy="112398"/>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1916165" y="5060414"/>
            <a:ext cx="281726" cy="114800"/>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2702716" y="4959350"/>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3484227" y="4908818"/>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5</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969510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91440" tIns="45720" rIns="91440" bIns="45720" rtlCol="0" anchor="ctr">
            <a:noAutofit/>
          </a:bodyPr>
          <a:lstStyle/>
          <a:p>
            <a:pPr algn="ctr"/>
            <a:r>
              <a:rPr lang="ja-JP" altLang="en-US" sz="1800" b="1" dirty="0" smtClean="0">
                <a:solidFill>
                  <a:schemeClr val="bg1"/>
                </a:solidFill>
                <a:latin typeface="Meiryo UI" panose="020B0604030504040204" pitchFamily="50" charset="-128"/>
                <a:ea typeface="Meiryo UI" panose="020B0604030504040204" pitchFamily="50" charset="-128"/>
              </a:rPr>
              <a:t>製造業への影響について</a:t>
            </a:r>
            <a:r>
              <a:rPr lang="en-US" altLang="ja-JP" sz="1800" b="1" dirty="0" smtClean="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鉱工業指数</a:t>
            </a:r>
            <a:r>
              <a:rPr lang="en-US" altLang="ja-JP" sz="1800" b="1" dirty="0" smtClean="0">
                <a:solidFill>
                  <a:schemeClr val="bg1"/>
                </a:solidFill>
                <a:latin typeface="Meiryo UI" panose="020B0604030504040204" pitchFamily="50" charset="-128"/>
                <a:ea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16704" y="532615"/>
            <a:ext cx="9272591" cy="10264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●全国で見れば、製造業の</a:t>
            </a:r>
            <a:r>
              <a:rPr kumimoji="1" lang="ja-JP" altLang="en-US" sz="1400" b="1" u="sng" dirty="0" smtClean="0">
                <a:solidFill>
                  <a:schemeClr val="tx1"/>
                </a:solidFill>
                <a:latin typeface="Meiryo UI" panose="020B0604030504040204" pitchFamily="50" charset="-128"/>
                <a:ea typeface="Meiryo UI" panose="020B0604030504040204" pitchFamily="50" charset="-128"/>
              </a:rPr>
              <a:t>主な業種では４月～５月以降で生産指数が低下</a:t>
            </a:r>
            <a:r>
              <a:rPr kumimoji="1" lang="ja-JP" altLang="en-US" sz="1400" dirty="0" smtClean="0">
                <a:solidFill>
                  <a:schemeClr val="tx1"/>
                </a:solidFill>
                <a:latin typeface="Meiryo UI" panose="020B0604030504040204" pitchFamily="50" charset="-128"/>
                <a:ea typeface="Meiryo UI" panose="020B0604030504040204" pitchFamily="50" charset="-128"/>
              </a:rPr>
              <a:t>し、</a:t>
            </a:r>
            <a:r>
              <a:rPr kumimoji="1" lang="ja-JP" altLang="en-US" sz="1400" b="1" u="sng" dirty="0" smtClean="0">
                <a:solidFill>
                  <a:schemeClr val="tx1"/>
                </a:solidFill>
                <a:latin typeface="Meiryo UI" panose="020B0604030504040204" pitchFamily="50" charset="-128"/>
                <a:ea typeface="Meiryo UI" panose="020B0604030504040204" pitchFamily="50" charset="-128"/>
              </a:rPr>
              <a:t>自動車関連などでは大幅な生産調整</a:t>
            </a:r>
            <a:r>
              <a:rPr kumimoji="1" lang="ja-JP" altLang="en-US" sz="1400" dirty="0" smtClean="0">
                <a:solidFill>
                  <a:schemeClr val="tx1"/>
                </a:solidFill>
                <a:latin typeface="Meiryo UI" panose="020B0604030504040204" pitchFamily="50" charset="-128"/>
                <a:ea typeface="Meiryo UI" panose="020B0604030504040204" pitchFamily="50" charset="-128"/>
              </a:rPr>
              <a:t>を行っている。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●大阪府内では、</a:t>
            </a:r>
            <a:r>
              <a:rPr kumimoji="1" lang="ja-JP" altLang="en-US" sz="1400" b="1" u="sng" dirty="0" smtClean="0">
                <a:solidFill>
                  <a:schemeClr val="tx1"/>
                </a:solidFill>
                <a:latin typeface="Meiryo UI" panose="020B0604030504040204" pitchFamily="50" charset="-128"/>
                <a:ea typeface="Meiryo UI" panose="020B0604030504040204" pitchFamily="50" charset="-128"/>
              </a:rPr>
              <a:t>在庫が積みあがっており不況に向かいつつある</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1042736" y="5903280"/>
            <a:ext cx="3632316" cy="230832"/>
          </a:xfrm>
          <a:prstGeom prst="rect">
            <a:avLst/>
          </a:prstGeom>
          <a:noFill/>
          <a:ln>
            <a:noFill/>
          </a:ln>
        </p:spPr>
        <p:txBody>
          <a:bodyPr wrap="square" rtlCol="0">
            <a:spAutoFit/>
          </a:bodyPr>
          <a:lstStyle/>
          <a:p>
            <a:pPr marL="217984" indent="-217984" algn="r"/>
            <a:r>
              <a:rPr lang="ja-JP" altLang="en-US" sz="900" dirty="0" smtClean="0"/>
              <a:t>出典：経済産業省「鉱工業指数」</a:t>
            </a:r>
            <a:endParaRPr lang="en-US" altLang="ja-JP" sz="900" dirty="0"/>
          </a:p>
        </p:txBody>
      </p:sp>
      <p:sp>
        <p:nvSpPr>
          <p:cNvPr id="7" name="テキスト ボックス 6">
            <a:extLst>
              <a:ext uri="{FF2B5EF4-FFF2-40B4-BE49-F238E27FC236}">
                <a16:creationId xmlns:a16="http://schemas.microsoft.com/office/drawing/2014/main" id="{34CF59F8-A367-4EC1-83BF-5D400B8A4CCC}"/>
              </a:ext>
            </a:extLst>
          </p:cNvPr>
          <p:cNvSpPr txBox="1"/>
          <p:nvPr/>
        </p:nvSpPr>
        <p:spPr>
          <a:xfrm>
            <a:off x="5592647" y="5921078"/>
            <a:ext cx="3632316" cy="230832"/>
          </a:xfrm>
          <a:prstGeom prst="rect">
            <a:avLst/>
          </a:prstGeom>
          <a:noFill/>
          <a:ln>
            <a:noFill/>
          </a:ln>
        </p:spPr>
        <p:txBody>
          <a:bodyPr wrap="square" rtlCol="0">
            <a:spAutoFit/>
          </a:bodyPr>
          <a:lstStyle/>
          <a:p>
            <a:pPr marL="217984" indent="-217984" algn="r"/>
            <a:r>
              <a:rPr lang="ja-JP" altLang="en-US" sz="900" dirty="0" smtClean="0"/>
              <a:t>出典：経済産業省「鉱工業指数」</a:t>
            </a:r>
            <a:endParaRPr lang="en-US" altLang="ja-JP" sz="900" dirty="0"/>
          </a:p>
        </p:txBody>
      </p:sp>
      <p:grpSp>
        <p:nvGrpSpPr>
          <p:cNvPr id="14" name="グループ化 13"/>
          <p:cNvGrpSpPr/>
          <p:nvPr/>
        </p:nvGrpSpPr>
        <p:grpSpPr>
          <a:xfrm>
            <a:off x="5534601" y="1555665"/>
            <a:ext cx="4371399" cy="4045829"/>
            <a:chOff x="5534601" y="1472540"/>
            <a:chExt cx="4371399" cy="4045829"/>
          </a:xfrm>
        </p:grpSpPr>
        <p:sp>
          <p:nvSpPr>
            <p:cNvPr id="63" name="テキスト ボックス 62"/>
            <p:cNvSpPr txBox="1"/>
            <p:nvPr/>
          </p:nvSpPr>
          <p:spPr>
            <a:xfrm>
              <a:off x="6108629" y="1472540"/>
              <a:ext cx="3322869" cy="320510"/>
            </a:xfrm>
            <a:prstGeom prst="rect">
              <a:avLst/>
            </a:prstGeom>
            <a:noFill/>
          </p:spPr>
          <p:txBody>
            <a:bodyPr wrap="square" rtlCol="0">
              <a:spAutoFit/>
            </a:bodyPr>
            <a:lstStyle/>
            <a:p>
              <a:pPr algn="ctr"/>
              <a:r>
                <a:rPr kumimoji="1" lang="ja-JP" altLang="en-US" sz="1600" b="1" dirty="0" smtClean="0">
                  <a:solidFill>
                    <a:schemeClr val="tx1">
                      <a:lumMod val="65000"/>
                      <a:lumOff val="35000"/>
                    </a:schemeClr>
                  </a:solidFill>
                </a:rPr>
                <a:t>四半期別在庫循環（大阪府）</a:t>
              </a:r>
              <a:endParaRPr kumimoji="1" lang="ja-JP" altLang="en-US" sz="1600" b="1" dirty="0">
                <a:solidFill>
                  <a:schemeClr val="tx1">
                    <a:lumMod val="65000"/>
                    <a:lumOff val="35000"/>
                  </a:schemeClr>
                </a:solidFill>
              </a:endParaRPr>
            </a:p>
          </p:txBody>
        </p:sp>
        <p:pic>
          <p:nvPicPr>
            <p:cNvPr id="12" name="図 11"/>
            <p:cNvPicPr>
              <a:picLocks noChangeAspect="1"/>
            </p:cNvPicPr>
            <p:nvPr/>
          </p:nvPicPr>
          <p:blipFill rotWithShape="1">
            <a:blip r:embed="rId2"/>
            <a:srcRect t="8301" r="10046"/>
            <a:stretch/>
          </p:blipFill>
          <p:spPr>
            <a:xfrm>
              <a:off x="5534601" y="1764258"/>
              <a:ext cx="4371399" cy="3754111"/>
            </a:xfrm>
            <a:prstGeom prst="rect">
              <a:avLst/>
            </a:prstGeom>
          </p:spPr>
        </p:pic>
      </p:grpSp>
      <p:sp>
        <p:nvSpPr>
          <p:cNvPr id="16" name="円弧 15"/>
          <p:cNvSpPr/>
          <p:nvPr/>
        </p:nvSpPr>
        <p:spPr>
          <a:xfrm>
            <a:off x="6496568" y="2446465"/>
            <a:ext cx="2546990" cy="2347340"/>
          </a:xfrm>
          <a:prstGeom prst="arc">
            <a:avLst>
              <a:gd name="adj1" fmla="val 12783680"/>
              <a:gd name="adj2" fmla="val 7858030"/>
            </a:avLst>
          </a:prstGeom>
          <a:ln w="336550">
            <a:solidFill>
              <a:schemeClr val="accent6">
                <a:alpha val="30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7" name="グラフ 16"/>
          <p:cNvGraphicFramePr>
            <a:graphicFrameLocks/>
          </p:cNvGraphicFramePr>
          <p:nvPr>
            <p:extLst>
              <p:ext uri="{D42A27DB-BD31-4B8C-83A1-F6EECF244321}">
                <p14:modId xmlns:p14="http://schemas.microsoft.com/office/powerpoint/2010/main" val="2252521060"/>
              </p:ext>
            </p:extLst>
          </p:nvPr>
        </p:nvGraphicFramePr>
        <p:xfrm>
          <a:off x="154946" y="1559083"/>
          <a:ext cx="5273607" cy="4199084"/>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6496568" y="3082001"/>
            <a:ext cx="819397" cy="230832"/>
          </a:xfrm>
          <a:prstGeom prst="rect">
            <a:avLst/>
          </a:prstGeom>
          <a:noFill/>
        </p:spPr>
        <p:txBody>
          <a:bodyPr wrap="square" rtlCol="0">
            <a:spAutoFit/>
          </a:bodyPr>
          <a:lstStyle/>
          <a:p>
            <a:r>
              <a:rPr kumimoji="1" lang="en-US" altLang="ja-JP" sz="900" dirty="0" smtClean="0"/>
              <a:t>2020</a:t>
            </a:r>
            <a:r>
              <a:rPr kumimoji="1" lang="ja-JP" altLang="en-US" sz="900" dirty="0" smtClean="0"/>
              <a:t>年</a:t>
            </a:r>
            <a:r>
              <a:rPr kumimoji="1" lang="en-US" altLang="ja-JP" sz="900" dirty="0" smtClean="0"/>
              <a:t>4</a:t>
            </a:r>
            <a:r>
              <a:rPr kumimoji="1" lang="ja-JP" altLang="en-US" sz="900" dirty="0" smtClean="0"/>
              <a:t>月</a:t>
            </a:r>
            <a:endParaRPr kumimoji="1" lang="ja-JP" altLang="en-US" sz="900" dirty="0"/>
          </a:p>
        </p:txBody>
      </p:sp>
      <p:sp>
        <p:nvSpPr>
          <p:cNvPr id="11" name="テキスト ボックス 10"/>
          <p:cNvSpPr txBox="1"/>
          <p:nvPr/>
        </p:nvSpPr>
        <p:spPr>
          <a:xfrm>
            <a:off x="316704" y="5758167"/>
            <a:ext cx="2700874" cy="230832"/>
          </a:xfrm>
          <a:prstGeom prst="rect">
            <a:avLst/>
          </a:prstGeom>
          <a:noFill/>
          <a:ln>
            <a:noFill/>
          </a:ln>
        </p:spPr>
        <p:txBody>
          <a:bodyPr wrap="square" rtlCol="0">
            <a:spAutoFit/>
          </a:bodyPr>
          <a:lstStyle/>
          <a:p>
            <a:r>
              <a:rPr kumimoji="1" lang="en-US" altLang="ja-JP" sz="900" dirty="0" smtClean="0"/>
              <a:t>※</a:t>
            </a:r>
            <a:r>
              <a:rPr kumimoji="1" lang="ja-JP" altLang="en-US" sz="900" dirty="0" smtClean="0"/>
              <a:t>大阪のデータは４月分までしか公表されていない</a:t>
            </a:r>
            <a:endParaRPr kumimoji="1" lang="ja-JP" altLang="en-US" sz="900" dirty="0"/>
          </a:p>
        </p:txBody>
      </p:sp>
      <p:sp>
        <p:nvSpPr>
          <p:cNvPr id="21" name="テキスト ボックス 20"/>
          <p:cNvSpPr txBox="1"/>
          <p:nvPr/>
        </p:nvSpPr>
        <p:spPr>
          <a:xfrm>
            <a:off x="5613551" y="5571179"/>
            <a:ext cx="4251384" cy="230832"/>
          </a:xfrm>
          <a:prstGeom prst="rect">
            <a:avLst/>
          </a:prstGeom>
          <a:noFill/>
          <a:ln>
            <a:noFill/>
          </a:ln>
        </p:spPr>
        <p:txBody>
          <a:bodyPr wrap="square" rtlCol="0">
            <a:spAutoFit/>
          </a:bodyPr>
          <a:lstStyle/>
          <a:p>
            <a:r>
              <a:rPr kumimoji="1" lang="en-US" altLang="ja-JP" sz="900" dirty="0" smtClean="0"/>
              <a:t>※</a:t>
            </a:r>
            <a:r>
              <a:rPr kumimoji="1" lang="ja-JP" altLang="en-US" sz="900" dirty="0" smtClean="0"/>
              <a:t>各月の在庫指数と生産指数の前年同月比増減の３か月移動平均を曲線で表したもの</a:t>
            </a:r>
            <a:endParaRPr kumimoji="1" lang="ja-JP" altLang="en-US" sz="900" dirty="0"/>
          </a:p>
        </p:txBody>
      </p:sp>
      <p:graphicFrame>
        <p:nvGraphicFramePr>
          <p:cNvPr id="13" name="表 12"/>
          <p:cNvGraphicFramePr>
            <a:graphicFrameLocks noGrp="1"/>
          </p:cNvGraphicFramePr>
          <p:nvPr>
            <p:extLst>
              <p:ext uri="{D42A27DB-BD31-4B8C-83A1-F6EECF244321}">
                <p14:modId xmlns:p14="http://schemas.microsoft.com/office/powerpoint/2010/main" val="1381784384"/>
              </p:ext>
            </p:extLst>
          </p:nvPr>
        </p:nvGraphicFramePr>
        <p:xfrm>
          <a:off x="5407601" y="2698965"/>
          <a:ext cx="254000" cy="2050946"/>
        </p:xfrm>
        <a:graphic>
          <a:graphicData uri="http://schemas.openxmlformats.org/drawingml/2006/table">
            <a:tbl>
              <a:tblPr>
                <a:tableStyleId>{5C22544A-7EE6-4342-B048-85BDC9FD1C3A}</a:tableStyleId>
              </a:tblPr>
              <a:tblGrid>
                <a:gridCol w="254000">
                  <a:extLst>
                    <a:ext uri="{9D8B030D-6E8A-4147-A177-3AD203B41FA5}">
                      <a16:colId xmlns:a16="http://schemas.microsoft.com/office/drawing/2014/main" val="3216315839"/>
                    </a:ext>
                  </a:extLst>
                </a:gridCol>
              </a:tblGrid>
              <a:tr h="2050946">
                <a:tc>
                  <a:txBody>
                    <a:bodyPr/>
                    <a:lstStyle/>
                    <a:p>
                      <a:pPr algn="ctr" fontAlgn="ctr"/>
                      <a:r>
                        <a:rPr lang="ja-JP" altLang="en-US" sz="1050" u="none" strike="noStrike" dirty="0">
                          <a:effectLst/>
                        </a:rPr>
                        <a:t>在庫指数前年同期比（％）</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92138879"/>
                  </a:ext>
                </a:extLst>
              </a:tr>
            </a:tbl>
          </a:graphicData>
        </a:graphic>
      </p:graphicFrame>
      <p:sp>
        <p:nvSpPr>
          <p:cNvPr id="2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6</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253464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3"/>
          <p:cNvSpPr txBox="1">
            <a:spLocks noGrp="1"/>
          </p:cNvSpPr>
          <p:nvPr>
            <p:ph type="title"/>
          </p:nvPr>
        </p:nvSpPr>
        <p:spPr>
          <a:xfrm>
            <a:off x="0" y="0"/>
            <a:ext cx="9906000" cy="327600"/>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a:solidFill>
                  <a:schemeClr val="bg1"/>
                </a:solidFill>
                <a:latin typeface="Meiryo UI" panose="020B0604030504040204" pitchFamily="50" charset="-128"/>
                <a:ea typeface="Meiryo UI" panose="020B0604030504040204" pitchFamily="50" charset="-128"/>
              </a:rPr>
              <a:t>個人消費の状況</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家計調査より</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19918" y="393416"/>
            <a:ext cx="9513107" cy="8840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dirty="0" smtClean="0">
                <a:solidFill>
                  <a:schemeClr val="tx1"/>
                </a:solidFill>
                <a:latin typeface="Meiryo UI" panose="020B0604030504040204" pitchFamily="50" charset="-128"/>
                <a:ea typeface="Meiryo UI" panose="020B0604030504040204" pitchFamily="50" charset="-128"/>
              </a:rPr>
              <a:t> ●昨年の同月比で近畿の家計消費の動向をみると、緊急事態宣言が発せられた４月の消費行動では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「外食」、「被服及び履物」、「交通」、外出が必要な「教養娯楽（宿泊等）」</a:t>
            </a:r>
            <a:r>
              <a:rPr kumimoji="1" lang="ja-JP" altLang="en-US" sz="1249" dirty="0" smtClean="0">
                <a:solidFill>
                  <a:schemeClr val="tx1"/>
                </a:solidFill>
                <a:latin typeface="Meiryo UI" panose="020B0604030504040204" pitchFamily="50" charset="-128"/>
                <a:ea typeface="Meiryo UI" panose="020B0604030504040204" pitchFamily="50" charset="-128"/>
              </a:rPr>
              <a:t>への支出が大きく減少。</a:t>
            </a:r>
          </a:p>
          <a:p>
            <a:pPr marL="161502" indent="-161502">
              <a:lnSpc>
                <a:spcPct val="150000"/>
              </a:lnSpc>
            </a:pPr>
            <a:r>
              <a:rPr kumimoji="1" lang="ja-JP" altLang="en-US" sz="1249" dirty="0" smtClean="0">
                <a:solidFill>
                  <a:schemeClr val="tx1"/>
                </a:solidFill>
                <a:latin typeface="Meiryo UI" panose="020B0604030504040204" pitchFamily="50" charset="-128"/>
                <a:ea typeface="Meiryo UI" panose="020B0604030504040204" pitchFamily="50" charset="-128"/>
              </a:rPr>
              <a:t> ●</a:t>
            </a:r>
            <a:r>
              <a:rPr kumimoji="1" lang="ja-JP" altLang="en-US" sz="1249" b="1" u="sng" dirty="0" smtClean="0">
                <a:solidFill>
                  <a:schemeClr val="tx1"/>
                </a:solidFill>
                <a:latin typeface="Meiryo UI" panose="020B0604030504040204" pitchFamily="50" charset="-128"/>
                <a:ea typeface="Meiryo UI" panose="020B0604030504040204" pitchFamily="50" charset="-128"/>
              </a:rPr>
              <a:t>「食料」、「家具・家事用品」、外出が不要な「教養娯楽（ゲーム等）」</a:t>
            </a:r>
            <a:r>
              <a:rPr kumimoji="1" lang="ja-JP" altLang="en-US" sz="1249" dirty="0" smtClean="0">
                <a:solidFill>
                  <a:schemeClr val="tx1"/>
                </a:solidFill>
                <a:latin typeface="Meiryo UI" panose="020B0604030504040204" pitchFamily="50" charset="-128"/>
                <a:ea typeface="Meiryo UI" panose="020B0604030504040204" pitchFamily="50" charset="-128"/>
              </a:rPr>
              <a:t>の巣ごもり消費の支出は大きく増加。</a:t>
            </a:r>
            <a:endParaRPr kumimoji="1" lang="ja-JP" altLang="en-US" sz="1249" dirty="0">
              <a:solidFill>
                <a:schemeClr val="tx1"/>
              </a:solidFill>
              <a:latin typeface="Meiryo UI" panose="020B0604030504040204" pitchFamily="50" charset="-128"/>
              <a:ea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813766600"/>
              </p:ext>
            </p:extLst>
          </p:nvPr>
        </p:nvGraphicFramePr>
        <p:xfrm>
          <a:off x="314828" y="1625692"/>
          <a:ext cx="9276344" cy="3883851"/>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直線コネクタ 2"/>
          <p:cNvCxnSpPr/>
          <p:nvPr/>
        </p:nvCxnSpPr>
        <p:spPr>
          <a:xfrm>
            <a:off x="2504367"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036288" y="5799523"/>
            <a:ext cx="1175657" cy="246221"/>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000" b="1" dirty="0" smtClean="0"/>
              <a:t>食料</a:t>
            </a:r>
            <a:endParaRPr kumimoji="1" lang="ja-JP" altLang="en-US" sz="1000" b="1" dirty="0"/>
          </a:p>
        </p:txBody>
      </p:sp>
      <p:sp>
        <p:nvSpPr>
          <p:cNvPr id="26" name="テキスト ボックス 25"/>
          <p:cNvSpPr txBox="1"/>
          <p:nvPr/>
        </p:nvSpPr>
        <p:spPr>
          <a:xfrm>
            <a:off x="2585084" y="5596312"/>
            <a:ext cx="338554" cy="462002"/>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a:t>外食</a:t>
            </a:r>
          </a:p>
        </p:txBody>
      </p:sp>
      <p:sp>
        <p:nvSpPr>
          <p:cNvPr id="27" name="テキスト ボックス 26"/>
          <p:cNvSpPr txBox="1"/>
          <p:nvPr/>
        </p:nvSpPr>
        <p:spPr>
          <a:xfrm>
            <a:off x="3020713" y="5531404"/>
            <a:ext cx="430887" cy="525780"/>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800" b="1" dirty="0" smtClean="0"/>
              <a:t>家具・</a:t>
            </a:r>
            <a:endParaRPr kumimoji="1" lang="en-US" altLang="ja-JP" sz="800" b="1" dirty="0" smtClean="0"/>
          </a:p>
          <a:p>
            <a:pPr algn="ctr"/>
            <a:r>
              <a:rPr kumimoji="1" lang="ja-JP" altLang="en-US" sz="800" b="1" dirty="0" smtClean="0"/>
              <a:t>家事用品</a:t>
            </a:r>
            <a:endParaRPr kumimoji="1" lang="ja-JP" altLang="en-US" sz="800" b="1" dirty="0"/>
          </a:p>
        </p:txBody>
      </p:sp>
      <p:sp>
        <p:nvSpPr>
          <p:cNvPr id="30" name="テキスト ボックス 29"/>
          <p:cNvSpPr txBox="1"/>
          <p:nvPr/>
        </p:nvSpPr>
        <p:spPr>
          <a:xfrm>
            <a:off x="3565758" y="5064861"/>
            <a:ext cx="338554" cy="993093"/>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smtClean="0"/>
              <a:t>被服及び履物</a:t>
            </a:r>
            <a:endParaRPr kumimoji="1" lang="ja-JP" altLang="en-US" sz="1000" b="1" dirty="0"/>
          </a:p>
        </p:txBody>
      </p:sp>
      <p:sp>
        <p:nvSpPr>
          <p:cNvPr id="31" name="テキスト ボックス 30"/>
          <p:cNvSpPr txBox="1"/>
          <p:nvPr/>
        </p:nvSpPr>
        <p:spPr>
          <a:xfrm>
            <a:off x="4059230" y="5448822"/>
            <a:ext cx="338554" cy="599830"/>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smtClean="0"/>
              <a:t>保健医療</a:t>
            </a:r>
            <a:endParaRPr kumimoji="1" lang="ja-JP" altLang="en-US" sz="1000" b="1" dirty="0"/>
          </a:p>
        </p:txBody>
      </p:sp>
      <p:sp>
        <p:nvSpPr>
          <p:cNvPr id="32" name="テキスト ボックス 29"/>
          <p:cNvSpPr txBox="1"/>
          <p:nvPr/>
        </p:nvSpPr>
        <p:spPr>
          <a:xfrm>
            <a:off x="8733316" y="5648592"/>
            <a:ext cx="809339" cy="400110"/>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b="1" dirty="0" smtClean="0"/>
              <a:t>その他の</a:t>
            </a:r>
            <a:endParaRPr kumimoji="1" lang="en-US" altLang="ja-JP" sz="1000" b="1" dirty="0" smtClean="0"/>
          </a:p>
          <a:p>
            <a:pPr algn="ctr"/>
            <a:r>
              <a:rPr kumimoji="1" lang="ja-JP" altLang="en-US" sz="1000" b="1" dirty="0" smtClean="0"/>
              <a:t>消費支出</a:t>
            </a:r>
            <a:endParaRPr kumimoji="1" lang="ja-JP" altLang="en-US" sz="1000" b="1" dirty="0"/>
          </a:p>
        </p:txBody>
      </p:sp>
      <p:sp>
        <p:nvSpPr>
          <p:cNvPr id="33" name="テキスト ボックス 29"/>
          <p:cNvSpPr txBox="1"/>
          <p:nvPr/>
        </p:nvSpPr>
        <p:spPr>
          <a:xfrm>
            <a:off x="7026012" y="5799524"/>
            <a:ext cx="1281750" cy="246221"/>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b="1" dirty="0" smtClean="0"/>
              <a:t>教養娯楽</a:t>
            </a:r>
            <a:endParaRPr kumimoji="1" lang="ja-JP" altLang="en-US" sz="1000" b="1" dirty="0"/>
          </a:p>
        </p:txBody>
      </p:sp>
      <p:sp>
        <p:nvSpPr>
          <p:cNvPr id="34" name="テキスト ボックス 33"/>
          <p:cNvSpPr txBox="1"/>
          <p:nvPr/>
        </p:nvSpPr>
        <p:spPr>
          <a:xfrm>
            <a:off x="4875947" y="5802431"/>
            <a:ext cx="1328725" cy="246221"/>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p>
            <a:pPr algn="ctr"/>
            <a:r>
              <a:rPr kumimoji="1" lang="ja-JP" altLang="en-US" sz="1000" b="1" dirty="0" smtClean="0"/>
              <a:t>交通・通信</a:t>
            </a:r>
            <a:endParaRPr kumimoji="1" lang="ja-JP" altLang="en-US" sz="1000" b="1" dirty="0"/>
          </a:p>
        </p:txBody>
      </p:sp>
      <p:sp>
        <p:nvSpPr>
          <p:cNvPr id="20" name="テキスト ボックス 19"/>
          <p:cNvSpPr txBox="1"/>
          <p:nvPr/>
        </p:nvSpPr>
        <p:spPr>
          <a:xfrm>
            <a:off x="6467308" y="1414500"/>
            <a:ext cx="3265717" cy="230832"/>
          </a:xfrm>
          <a:prstGeom prst="rect">
            <a:avLst/>
          </a:prstGeom>
          <a:noFill/>
        </p:spPr>
        <p:txBody>
          <a:bodyPr wrap="square" rtlCol="0">
            <a:spAutoFit/>
          </a:bodyPr>
          <a:lstStyle/>
          <a:p>
            <a:pPr algn="r"/>
            <a:r>
              <a:rPr kumimoji="1" lang="ja-JP" altLang="en-US" sz="900" dirty="0" smtClean="0">
                <a:solidFill>
                  <a:srgbClr val="595959"/>
                </a:solidFill>
              </a:rPr>
              <a:t>出典</a:t>
            </a:r>
            <a:r>
              <a:rPr kumimoji="1" lang="ja-JP" altLang="en-US" sz="900" dirty="0">
                <a:solidFill>
                  <a:srgbClr val="595959"/>
                </a:solidFill>
              </a:rPr>
              <a:t>：</a:t>
            </a:r>
            <a:r>
              <a:rPr kumimoji="1" lang="ja-JP" altLang="en-US" sz="900" dirty="0" smtClean="0">
                <a:solidFill>
                  <a:srgbClr val="595959"/>
                </a:solidFill>
              </a:rPr>
              <a:t>家計調査</a:t>
            </a:r>
            <a:endParaRPr kumimoji="1" lang="ja-JP" altLang="en-US" sz="900" dirty="0">
              <a:solidFill>
                <a:srgbClr val="595959"/>
              </a:solidFill>
            </a:endParaRPr>
          </a:p>
        </p:txBody>
      </p:sp>
      <p:cxnSp>
        <p:nvCxnSpPr>
          <p:cNvPr id="22" name="直線コネクタ 21"/>
          <p:cNvCxnSpPr/>
          <p:nvPr/>
        </p:nvCxnSpPr>
        <p:spPr>
          <a:xfrm>
            <a:off x="2986223"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477692"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979303"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472193" y="1643323"/>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6697092" y="1648463"/>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8681638" y="1635258"/>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37" name="テキスト ボックス 1"/>
          <p:cNvSpPr txBox="1"/>
          <p:nvPr/>
        </p:nvSpPr>
        <p:spPr>
          <a:xfrm>
            <a:off x="4545783" y="1277513"/>
            <a:ext cx="914400" cy="659089"/>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1400" b="1" dirty="0" smtClean="0">
                <a:solidFill>
                  <a:srgbClr val="595959"/>
                </a:solidFill>
              </a:rPr>
              <a:t>新型コロナウイルス感染拡大により、４月の消費行動に影響がみられた主な品目（</a:t>
            </a:r>
            <a:r>
              <a:rPr lang="ja-JP" altLang="en-US" sz="1400" b="1" dirty="0">
                <a:solidFill>
                  <a:srgbClr val="595959"/>
                </a:solidFill>
              </a:rPr>
              <a:t>近畿</a:t>
            </a:r>
            <a:r>
              <a:rPr lang="ja-JP" altLang="en-US" sz="1400" b="1" dirty="0" smtClean="0">
                <a:solidFill>
                  <a:srgbClr val="595959"/>
                </a:solidFill>
              </a:rPr>
              <a:t>）</a:t>
            </a:r>
            <a:endParaRPr lang="ja-JP" altLang="en-US" sz="1400" dirty="0">
              <a:solidFill>
                <a:srgbClr val="595959"/>
              </a:solidFill>
            </a:endParaRPr>
          </a:p>
        </p:txBody>
      </p:sp>
      <p:grpSp>
        <p:nvGrpSpPr>
          <p:cNvPr id="4" name="グループ化 3"/>
          <p:cNvGrpSpPr/>
          <p:nvPr/>
        </p:nvGrpSpPr>
        <p:grpSpPr>
          <a:xfrm>
            <a:off x="2815809" y="1629323"/>
            <a:ext cx="611523" cy="559915"/>
            <a:chOff x="2814293" y="1303834"/>
            <a:chExt cx="611523" cy="559915"/>
          </a:xfrm>
        </p:grpSpPr>
        <p:grpSp>
          <p:nvGrpSpPr>
            <p:cNvPr id="43" name="グループ化 42"/>
            <p:cNvGrpSpPr/>
            <p:nvPr/>
          </p:nvGrpSpPr>
          <p:grpSpPr>
            <a:xfrm>
              <a:off x="2987882" y="1746145"/>
              <a:ext cx="250625" cy="117604"/>
              <a:chOff x="0" y="0"/>
              <a:chExt cx="795338" cy="325696"/>
            </a:xfrm>
          </p:grpSpPr>
          <p:grpSp>
            <p:nvGrpSpPr>
              <p:cNvPr id="44" name="グループ化 43"/>
              <p:cNvGrpSpPr/>
              <p:nvPr/>
            </p:nvGrpSpPr>
            <p:grpSpPr>
              <a:xfrm>
                <a:off x="0" y="0"/>
                <a:ext cx="795338" cy="220923"/>
                <a:chOff x="0" y="0"/>
                <a:chExt cx="1905000" cy="326135"/>
              </a:xfrm>
            </p:grpSpPr>
            <p:sp>
              <p:nvSpPr>
                <p:cNvPr id="46" name="フリーフォーム 45"/>
                <p:cNvSpPr/>
                <p:nvPr/>
              </p:nvSpPr>
              <p:spPr>
                <a:xfrm>
                  <a:off x="0" y="0"/>
                  <a:ext cx="1905000" cy="171461"/>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7" name="フリーフォーム 46"/>
                <p:cNvSpPr/>
                <p:nvPr/>
              </p:nvSpPr>
              <p:spPr>
                <a:xfrm>
                  <a:off x="0" y="154674"/>
                  <a:ext cx="1905000" cy="171461"/>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45" name="フリーフォーム 44"/>
              <p:cNvSpPr/>
              <p:nvPr/>
            </p:nvSpPr>
            <p:spPr>
              <a:xfrm>
                <a:off x="0" y="209549"/>
                <a:ext cx="795338" cy="116147"/>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2" name="テキスト ボックス 1"/>
            <p:cNvSpPr txBox="1"/>
            <p:nvPr/>
          </p:nvSpPr>
          <p:spPr>
            <a:xfrm>
              <a:off x="2814293" y="1303834"/>
              <a:ext cx="611523" cy="230832"/>
            </a:xfrm>
            <a:prstGeom prst="rect">
              <a:avLst/>
            </a:prstGeom>
            <a:noFill/>
          </p:spPr>
          <p:txBody>
            <a:bodyPr wrap="square" rtlCol="0">
              <a:spAutoFit/>
            </a:bodyPr>
            <a:lstStyle/>
            <a:p>
              <a:r>
                <a:rPr lang="ja-JP" altLang="en-US" sz="900" dirty="0">
                  <a:solidFill>
                    <a:prstClr val="black">
                      <a:lumMod val="75000"/>
                      <a:lumOff val="25000"/>
                    </a:prstClr>
                  </a:solidFill>
                </a:rPr>
                <a:t>＋</a:t>
              </a:r>
              <a:r>
                <a:rPr lang="en-US" altLang="ja-JP" sz="900" dirty="0">
                  <a:solidFill>
                    <a:prstClr val="black">
                      <a:lumMod val="75000"/>
                      <a:lumOff val="25000"/>
                    </a:prstClr>
                  </a:solidFill>
                </a:rPr>
                <a:t>300.0</a:t>
              </a:r>
              <a:endParaRPr lang="ja-JP" altLang="en-US" sz="900" dirty="0">
                <a:solidFill>
                  <a:prstClr val="black">
                    <a:lumMod val="75000"/>
                    <a:lumOff val="25000"/>
                  </a:prstClr>
                </a:solidFill>
              </a:endParaRPr>
            </a:p>
          </p:txBody>
        </p:sp>
      </p:grpSp>
      <p:sp>
        <p:nvSpPr>
          <p:cNvPr id="38" name="スライド番号プレースホルダー 2"/>
          <p:cNvSpPr txBox="1">
            <a:spLocks/>
          </p:cNvSpPr>
          <p:nvPr/>
        </p:nvSpPr>
        <p:spPr>
          <a:xfrm>
            <a:off x="8916754" y="91810"/>
            <a:ext cx="625901" cy="372778"/>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7</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671916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3712" y="432695"/>
            <a:ext cx="9738574" cy="113786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kumimoji="1" lang="ja-JP" altLang="en-US" sz="1200" dirty="0">
                <a:solidFill>
                  <a:schemeClr val="tx1"/>
                </a:solidFill>
              </a:rPr>
              <a:t>●大阪のインバウンド消費は</a:t>
            </a:r>
            <a:r>
              <a:rPr kumimoji="1" lang="en-US" altLang="ja-JP" sz="1200" dirty="0">
                <a:solidFill>
                  <a:schemeClr val="tx1"/>
                </a:solidFill>
              </a:rPr>
              <a:t>2018</a:t>
            </a:r>
            <a:r>
              <a:rPr kumimoji="1" lang="ja-JP" altLang="en-US" sz="1200" dirty="0">
                <a:solidFill>
                  <a:schemeClr val="tx1"/>
                </a:solidFill>
              </a:rPr>
              <a:t>年時点で</a:t>
            </a:r>
            <a:r>
              <a:rPr kumimoji="1" lang="en-US" altLang="ja-JP" sz="1200" dirty="0">
                <a:solidFill>
                  <a:schemeClr val="tx1"/>
                </a:solidFill>
              </a:rPr>
              <a:t>8468</a:t>
            </a:r>
            <a:r>
              <a:rPr kumimoji="1" lang="ja-JP" altLang="en-US" sz="1200" dirty="0">
                <a:solidFill>
                  <a:schemeClr val="tx1"/>
                </a:solidFill>
              </a:rPr>
              <a:t>億円となっており、大阪だけで</a:t>
            </a:r>
            <a:r>
              <a:rPr kumimoji="1" lang="en-US" altLang="ja-JP" sz="1200" b="1" u="sng" dirty="0">
                <a:solidFill>
                  <a:schemeClr val="tx1"/>
                </a:solidFill>
              </a:rPr>
              <a:t>1</a:t>
            </a:r>
            <a:r>
              <a:rPr kumimoji="1" lang="ja-JP" altLang="en-US" sz="1200" b="1" u="sng" dirty="0">
                <a:solidFill>
                  <a:schemeClr val="tx1"/>
                </a:solidFill>
              </a:rPr>
              <a:t>兆円規模の巨大市場だったが消滅状態。大阪は全国の中でも高い外国人訪問率を維持してきたため宿泊業でのマイナスの影響が大きい。</a:t>
            </a:r>
            <a:endParaRPr kumimoji="1" lang="en-US" altLang="ja-JP" sz="1200" b="1" u="sng" dirty="0">
              <a:solidFill>
                <a:schemeClr val="tx1"/>
              </a:solidFill>
            </a:endParaRPr>
          </a:p>
          <a:p>
            <a:pPr marL="180975" indent="-180975"/>
            <a:r>
              <a:rPr kumimoji="1" lang="ja-JP" altLang="en-US" sz="1200" dirty="0">
                <a:solidFill>
                  <a:schemeClr val="tx1"/>
                </a:solidFill>
              </a:rPr>
              <a:t>　</a:t>
            </a:r>
            <a:r>
              <a:rPr kumimoji="1" lang="en-US" altLang="ja-JP" sz="1200" dirty="0">
                <a:solidFill>
                  <a:schemeClr val="tx1"/>
                </a:solidFill>
              </a:rPr>
              <a:t>※</a:t>
            </a:r>
            <a:r>
              <a:rPr kumimoji="1" lang="ja-JP" altLang="en-US" sz="1200" u="sng" dirty="0">
                <a:solidFill>
                  <a:schemeClr val="tx1"/>
                </a:solidFill>
                <a:latin typeface="Meiryo UI" panose="020B0604030504040204" pitchFamily="50" charset="-128"/>
                <a:ea typeface="Meiryo UI" panose="020B0604030504040204" pitchFamily="50" charset="-128"/>
              </a:rPr>
              <a:t>インバウンド消費は、府内総生産の約２％</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8,468</a:t>
            </a:r>
            <a:r>
              <a:rPr kumimoji="1" lang="ja-JP" altLang="en-US" sz="1200" dirty="0">
                <a:solidFill>
                  <a:schemeClr val="tx1"/>
                </a:solidFill>
                <a:latin typeface="Meiryo UI" panose="020B0604030504040204" pitchFamily="50" charset="-128"/>
                <a:ea typeface="Meiryo UI" panose="020B0604030504040204" pitchFamily="50" charset="-128"/>
              </a:rPr>
              <a:t>（億円）</a:t>
            </a:r>
            <a:r>
              <a:rPr kumimoji="1" lang="en-US" altLang="ja-JP" sz="1200" dirty="0">
                <a:solidFill>
                  <a:schemeClr val="tx1"/>
                </a:solidFill>
                <a:latin typeface="Meiryo UI" panose="020B0604030504040204" pitchFamily="50" charset="-128"/>
                <a:ea typeface="Meiryo UI" panose="020B0604030504040204" pitchFamily="50" charset="-128"/>
              </a:rPr>
              <a:t>÷400,700</a:t>
            </a:r>
            <a:r>
              <a:rPr kumimoji="1" lang="ja-JP" altLang="en-US" sz="1200" dirty="0">
                <a:solidFill>
                  <a:schemeClr val="tx1"/>
                </a:solidFill>
                <a:latin typeface="Meiryo UI" panose="020B0604030504040204" pitchFamily="50" charset="-128"/>
                <a:ea typeface="Meiryo UI" panose="020B0604030504040204" pitchFamily="50" charset="-128"/>
              </a:rPr>
              <a:t>（億円）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平成</a:t>
            </a:r>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年府内総生産））</a:t>
            </a:r>
            <a:endParaRPr kumimoji="1" lang="en-US" altLang="ja-JP" sz="1200" u="sng" dirty="0">
              <a:solidFill>
                <a:schemeClr val="tx1"/>
              </a:solidFill>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rPr>
              <a:t>●関西国際空港の国際線旅客数の推移を見ると、</a:t>
            </a:r>
            <a:r>
              <a:rPr kumimoji="1" lang="ja-JP" altLang="en-US" sz="1200" b="1" u="sng" dirty="0">
                <a:solidFill>
                  <a:schemeClr val="tx1"/>
                </a:solidFill>
                <a:latin typeface="Meiryo UI" panose="020B0604030504040204" pitchFamily="50" charset="-128"/>
                <a:ea typeface="Meiryo UI" panose="020B0604030504040204" pitchFamily="50" charset="-128"/>
              </a:rPr>
              <a:t>４月は</a:t>
            </a:r>
            <a:r>
              <a:rPr kumimoji="1" lang="en-US" altLang="ja-JP" sz="1200" b="1" u="sng" dirty="0">
                <a:solidFill>
                  <a:schemeClr val="tx1"/>
                </a:solidFill>
                <a:latin typeface="Meiryo UI" panose="020B0604030504040204" pitchFamily="50" charset="-128"/>
                <a:ea typeface="Meiryo UI" panose="020B0604030504040204" pitchFamily="50" charset="-128"/>
              </a:rPr>
              <a:t>6,689</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99.7</a:t>
            </a:r>
            <a:r>
              <a:rPr kumimoji="1" lang="ja-JP" altLang="en-US" sz="1200" b="1" u="sng" dirty="0">
                <a:solidFill>
                  <a:schemeClr val="tx1"/>
                </a:solidFill>
                <a:latin typeface="Meiryo UI" panose="020B0604030504040204" pitchFamily="50" charset="-128"/>
                <a:ea typeface="Meiryo UI" panose="020B0604030504040204" pitchFamily="50" charset="-128"/>
              </a:rPr>
              <a:t>％］（うち外国人</a:t>
            </a:r>
            <a:r>
              <a:rPr kumimoji="1" lang="en-US" altLang="ja-JP" sz="1200" b="1" u="sng" dirty="0">
                <a:solidFill>
                  <a:schemeClr val="tx1"/>
                </a:solidFill>
                <a:latin typeface="Meiryo UI" panose="020B0604030504040204" pitchFamily="50" charset="-128"/>
                <a:ea typeface="Meiryo UI" panose="020B0604030504040204" pitchFamily="50" charset="-128"/>
              </a:rPr>
              <a:t>4,140</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99.7</a:t>
            </a:r>
            <a:r>
              <a:rPr kumimoji="1" lang="ja-JP" altLang="en-US" sz="1200" b="1" u="sng" dirty="0">
                <a:solidFill>
                  <a:schemeClr val="tx1"/>
                </a:solidFill>
                <a:latin typeface="Meiryo UI" panose="020B0604030504040204" pitchFamily="50" charset="-128"/>
                <a:ea typeface="Meiryo UI" panose="020B0604030504040204" pitchFamily="50" charset="-128"/>
              </a:rPr>
              <a:t>％］）、</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u="sng" dirty="0">
                <a:solidFill>
                  <a:schemeClr val="tx1"/>
                </a:solidFill>
                <a:latin typeface="Meiryo UI" panose="020B0604030504040204" pitchFamily="50" charset="-128"/>
                <a:ea typeface="Meiryo UI" panose="020B0604030504040204" pitchFamily="50" charset="-128"/>
              </a:rPr>
              <a:t>５月は</a:t>
            </a:r>
            <a:r>
              <a:rPr kumimoji="1" lang="en-US" altLang="ja-JP" sz="1200" b="1" u="sng" dirty="0">
                <a:solidFill>
                  <a:schemeClr val="tx1"/>
                </a:solidFill>
                <a:latin typeface="Meiryo UI" panose="020B0604030504040204" pitchFamily="50" charset="-128"/>
                <a:ea typeface="Meiryo UI" panose="020B0604030504040204" pitchFamily="50" charset="-128"/>
              </a:rPr>
              <a:t>4,597</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99.8</a:t>
            </a:r>
            <a:r>
              <a:rPr kumimoji="1" lang="ja-JP" altLang="en-US" sz="1200" b="1" u="sng" dirty="0">
                <a:solidFill>
                  <a:schemeClr val="tx1"/>
                </a:solidFill>
                <a:latin typeface="Meiryo UI" panose="020B0604030504040204" pitchFamily="50" charset="-128"/>
                <a:ea typeface="Meiryo UI" panose="020B0604030504040204" pitchFamily="50" charset="-128"/>
              </a:rPr>
              <a:t>％］（うち外国人</a:t>
            </a:r>
            <a:r>
              <a:rPr kumimoji="1" lang="en-US" altLang="ja-JP" sz="1200" b="1" u="sng" dirty="0">
                <a:solidFill>
                  <a:schemeClr val="tx1"/>
                </a:solidFill>
                <a:latin typeface="Meiryo UI" panose="020B0604030504040204" pitchFamily="50" charset="-128"/>
                <a:ea typeface="Meiryo UI" panose="020B0604030504040204" pitchFamily="50" charset="-128"/>
              </a:rPr>
              <a:t>2,589</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99.8</a:t>
            </a: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と大幅に減少。</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タイトル 3"/>
          <p:cNvSpPr txBox="1">
            <a:spLocks/>
          </p:cNvSpPr>
          <p:nvPr/>
        </p:nvSpPr>
        <p:spPr>
          <a:xfrm>
            <a:off x="0" y="1"/>
            <a:ext cx="9905999" cy="327600"/>
          </a:xfrm>
          <a:prstGeom prst="rect">
            <a:avLst/>
          </a:prstGeom>
          <a:solidFill>
            <a:srgbClr val="002060"/>
          </a:solidFill>
        </p:spPr>
        <p:txBody>
          <a:bodyPr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b="1" dirty="0" smtClean="0">
                <a:solidFill>
                  <a:schemeClr val="bg1"/>
                </a:solidFill>
                <a:latin typeface="Meiryo UI" panose="020B0604030504040204" pitchFamily="50" charset="-128"/>
                <a:ea typeface="Meiryo UI" panose="020B0604030504040204" pitchFamily="50" charset="-128"/>
              </a:rPr>
              <a:t>インバウンド </a:t>
            </a:r>
            <a:r>
              <a:rPr lang="en-US" altLang="ja-JP" sz="1800" b="1" dirty="0" smtClean="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訪問率・旅行</a:t>
            </a:r>
            <a:r>
              <a:rPr lang="ja-JP" altLang="en-US" sz="1800" b="1" dirty="0">
                <a:solidFill>
                  <a:schemeClr val="bg1"/>
                </a:solidFill>
                <a:latin typeface="Meiryo UI" panose="020B0604030504040204" pitchFamily="50" charset="-128"/>
                <a:ea typeface="Meiryo UI" panose="020B0604030504040204" pitchFamily="50" charset="-128"/>
              </a:rPr>
              <a:t>消費額</a:t>
            </a:r>
            <a:r>
              <a:rPr lang="en-US" altLang="ja-JP" sz="1800" b="1" dirty="0" smtClean="0">
                <a:solidFill>
                  <a:schemeClr val="bg1"/>
                </a:solidFill>
                <a:latin typeface="Meiryo UI" panose="020B0604030504040204" pitchFamily="50" charset="-128"/>
                <a:ea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14" name="グラフ 13">
            <a:extLst>
              <a:ext uri="{FF2B5EF4-FFF2-40B4-BE49-F238E27FC236}">
                <a16:creationId xmlns:a16="http://schemas.microsoft.com/office/drawing/2014/main" id="{00000000-0008-0000-0000-000017000000}"/>
              </a:ext>
            </a:extLst>
          </p:cNvPr>
          <p:cNvGraphicFramePr>
            <a:graphicFrameLocks/>
          </p:cNvGraphicFramePr>
          <p:nvPr>
            <p:extLst>
              <p:ext uri="{D42A27DB-BD31-4B8C-83A1-F6EECF244321}">
                <p14:modId xmlns:p14="http://schemas.microsoft.com/office/powerpoint/2010/main" val="444210941"/>
              </p:ext>
            </p:extLst>
          </p:nvPr>
        </p:nvGraphicFramePr>
        <p:xfrm>
          <a:off x="5276582" y="1806313"/>
          <a:ext cx="4628821" cy="30363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a:graphicFrameLocks/>
          </p:cNvGraphicFramePr>
          <p:nvPr>
            <p:extLst>
              <p:ext uri="{D42A27DB-BD31-4B8C-83A1-F6EECF244321}">
                <p14:modId xmlns:p14="http://schemas.microsoft.com/office/powerpoint/2010/main" val="4043745195"/>
              </p:ext>
            </p:extLst>
          </p:nvPr>
        </p:nvGraphicFramePr>
        <p:xfrm>
          <a:off x="83712" y="1668964"/>
          <a:ext cx="5227893" cy="3141452"/>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p:cNvSpPr/>
          <p:nvPr/>
        </p:nvSpPr>
        <p:spPr>
          <a:xfrm>
            <a:off x="202298" y="5062455"/>
            <a:ext cx="9485711" cy="974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n-ea"/>
              </a:rPr>
              <a:t>《</a:t>
            </a:r>
            <a:r>
              <a:rPr kumimoji="1" lang="ja-JP" altLang="en-US" sz="1200" dirty="0">
                <a:solidFill>
                  <a:schemeClr val="tx1"/>
                </a:solidFill>
                <a:latin typeface="+mn-ea"/>
              </a:rPr>
              <a:t>今後の見通し</a:t>
            </a:r>
            <a:r>
              <a:rPr kumimoji="1" lang="ja-JP" altLang="en-US" sz="1200" dirty="0" smtClean="0">
                <a:solidFill>
                  <a:schemeClr val="tx1"/>
                </a:solidFill>
                <a:latin typeface="+mn-ea"/>
              </a:rPr>
              <a:t>：府内企業へのヒアリング調査</a:t>
            </a:r>
            <a:r>
              <a:rPr kumimoji="1" lang="en-US" altLang="ja-JP" sz="1200" dirty="0" smtClean="0">
                <a:solidFill>
                  <a:schemeClr val="tx1"/>
                </a:solidFill>
                <a:latin typeface="+mn-ea"/>
              </a:rPr>
              <a:t>》</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・インバウンドが戻るには</a:t>
            </a:r>
            <a:r>
              <a:rPr kumimoji="1" lang="en-US" altLang="ja-JP" sz="1200" dirty="0">
                <a:solidFill>
                  <a:schemeClr val="tx1"/>
                </a:solidFill>
                <a:latin typeface="+mn-ea"/>
              </a:rPr>
              <a:t>2</a:t>
            </a:r>
            <a:r>
              <a:rPr kumimoji="1" lang="ja-JP" altLang="en-US" sz="1200" dirty="0">
                <a:solidFill>
                  <a:schemeClr val="tx1"/>
                </a:solidFill>
                <a:latin typeface="+mn-ea"/>
              </a:rPr>
              <a:t>年はかかるのではないか。来年のオリンピックが一つの試金石（ホテル業）</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・インバウンド需要は当分期待できない。飲食業でのダメージは大きい。（飲食業）</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・日本への観光意欲がなくなったわけでなく、アジアの所得が上がっていく中で必ずインバウンドは戻ってくる。その際に大阪が受け入れられるように施設は維持していく必要がある（シンクタンク）</a:t>
            </a:r>
            <a:endParaRPr kumimoji="1" lang="en-US" altLang="ja-JP" sz="1200" dirty="0">
              <a:solidFill>
                <a:schemeClr val="tx1"/>
              </a:solidFill>
              <a:latin typeface="+mn-ea"/>
            </a:endParaRPr>
          </a:p>
        </p:txBody>
      </p:sp>
      <p:sp>
        <p:nvSpPr>
          <p:cNvPr id="8" name="テキスト ボックス 7"/>
          <p:cNvSpPr txBox="1"/>
          <p:nvPr/>
        </p:nvSpPr>
        <p:spPr>
          <a:xfrm>
            <a:off x="3063961" y="4759510"/>
            <a:ext cx="2247644" cy="230832"/>
          </a:xfrm>
          <a:prstGeom prst="rect">
            <a:avLst/>
          </a:prstGeom>
          <a:noFill/>
        </p:spPr>
        <p:txBody>
          <a:bodyPr wrap="square" rtlCol="0">
            <a:spAutoFit/>
          </a:bodyPr>
          <a:lstStyle/>
          <a:p>
            <a:pPr algn="r"/>
            <a:r>
              <a:rPr kumimoji="1" lang="ja-JP" altLang="en-US" sz="900" dirty="0" smtClean="0"/>
              <a:t>出典：観光庁</a:t>
            </a:r>
            <a:r>
              <a:rPr kumimoji="1" lang="ja-JP" altLang="en-US" sz="900" dirty="0"/>
              <a:t>「</a:t>
            </a:r>
            <a:r>
              <a:rPr kumimoji="1" lang="ja-JP" altLang="en-US" sz="900" dirty="0" smtClean="0"/>
              <a:t>宿泊旅行統計」</a:t>
            </a:r>
            <a:endParaRPr kumimoji="1" lang="ja-JP" altLang="en-US" sz="900" dirty="0"/>
          </a:p>
        </p:txBody>
      </p:sp>
      <p:sp>
        <p:nvSpPr>
          <p:cNvPr id="11" name="テキスト ボックス 10"/>
          <p:cNvSpPr txBox="1"/>
          <p:nvPr/>
        </p:nvSpPr>
        <p:spPr>
          <a:xfrm>
            <a:off x="6521546" y="4799368"/>
            <a:ext cx="3265717" cy="230832"/>
          </a:xfrm>
          <a:prstGeom prst="rect">
            <a:avLst/>
          </a:prstGeom>
          <a:noFill/>
        </p:spPr>
        <p:txBody>
          <a:bodyPr wrap="square" rtlCol="0">
            <a:spAutoFit/>
          </a:bodyPr>
          <a:lstStyle/>
          <a:p>
            <a:pPr algn="r"/>
            <a:r>
              <a:rPr kumimoji="1" lang="ja-JP" altLang="en-US" sz="900" dirty="0" smtClean="0"/>
              <a:t>出典</a:t>
            </a:r>
            <a:r>
              <a:rPr kumimoji="1" lang="ja-JP" altLang="en-US" sz="900" dirty="0"/>
              <a:t>：関西エアポート社 </a:t>
            </a:r>
            <a:r>
              <a:rPr kumimoji="1" lang="en-US" altLang="ja-JP" sz="900" dirty="0"/>
              <a:t>『</a:t>
            </a:r>
            <a:r>
              <a:rPr kumimoji="1" lang="ja-JP" altLang="en-US" sz="900" dirty="0"/>
              <a:t>関西国際空港利用状況</a:t>
            </a:r>
            <a:r>
              <a:rPr kumimoji="1" lang="en-US" altLang="ja-JP" sz="900" dirty="0"/>
              <a:t>』</a:t>
            </a:r>
          </a:p>
        </p:txBody>
      </p:sp>
      <p:sp>
        <p:nvSpPr>
          <p:cNvPr id="10" name="スライド番号プレースホルダー 2"/>
          <p:cNvSpPr txBox="1">
            <a:spLocks/>
          </p:cNvSpPr>
          <p:nvPr/>
        </p:nvSpPr>
        <p:spPr>
          <a:xfrm>
            <a:off x="8974212" y="67277"/>
            <a:ext cx="625901" cy="397674"/>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8</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10788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3275</Words>
  <Application>Microsoft Office PowerPoint</Application>
  <PresentationFormat>ユーザー設定</PresentationFormat>
  <Paragraphs>415</Paragraphs>
  <Slides>24</Slides>
  <Notes>9</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2" baseType="lpstr">
      <vt:lpstr>Meiryo UI</vt:lpstr>
      <vt:lpstr>ＭＳ 明朝</vt:lpstr>
      <vt:lpstr>UD デジタル 教科書体 N-B</vt:lpstr>
      <vt:lpstr>メイリオ</vt:lpstr>
      <vt:lpstr>游ゴシック</vt:lpstr>
      <vt:lpstr>Arial</vt:lpstr>
      <vt:lpstr>Office テーマ</vt:lpstr>
      <vt:lpstr>ワークシート</vt:lpstr>
      <vt:lpstr>新型コロナウイルスによる大阪経済と府民生活への影響分析</vt:lpstr>
      <vt:lpstr>PowerPoint プレゼンテーション</vt:lpstr>
      <vt:lpstr>産業への影響</vt:lpstr>
      <vt:lpstr>PowerPoint プレゼンテーション</vt:lpstr>
      <vt:lpstr>PowerPoint プレゼンテーション</vt:lpstr>
      <vt:lpstr>PowerPoint プレゼンテーション</vt:lpstr>
      <vt:lpstr>製造業への影響について【鉱工業指数】</vt:lpstr>
      <vt:lpstr>個人消費の状況【家計調査より】　    　　　　</vt:lpstr>
      <vt:lpstr>PowerPoint プレゼンテーション</vt:lpstr>
      <vt:lpstr>PowerPoint プレゼンテーション</vt:lpstr>
      <vt:lpstr>産業への影響　まとめ</vt:lpstr>
      <vt:lpstr>雇用への影響</vt:lpstr>
      <vt:lpstr>PowerPoint プレゼンテーション</vt:lpstr>
      <vt:lpstr>雇用への影響【リーマンショック時との比較】</vt:lpstr>
      <vt:lpstr>PowerPoint プレゼンテーション</vt:lpstr>
      <vt:lpstr>休業者の状況</vt:lpstr>
      <vt:lpstr>就業者数の変化</vt:lpstr>
      <vt:lpstr>雇用への影響【職業別有効求人倍率】（大阪）</vt:lpstr>
      <vt:lpstr>雇用への影響　まとめ</vt:lpstr>
      <vt:lpstr>PowerPoint プレゼンテーション</vt:lpstr>
      <vt:lpstr>　　　　府民の収入に関する影響①【府民アンケートより】 　    　　　　</vt:lpstr>
      <vt:lpstr>PowerPoint プレゼンテーション</vt:lpstr>
      <vt:lpstr>PowerPoint プレゼンテーション</vt:lpstr>
      <vt:lpstr>府民生活への影響　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2020-07-27T06:01:41Z</dcterms:created>
  <dcterms:modified xsi:type="dcterms:W3CDTF">2020-07-28T02:31:24Z</dcterms:modified>
</cp:coreProperties>
</file>