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4"/>
  </p:notesMasterIdLst>
  <p:sldIdLst>
    <p:sldId id="257" r:id="rId2"/>
    <p:sldId id="258" r:id="rId3"/>
  </p:sldIdLst>
  <p:sldSz cx="6983413" cy="9906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userDrawn="1">
          <p15:clr>
            <a:srgbClr val="A4A3A4"/>
          </p15:clr>
        </p15:guide>
        <p15:guide id="2" pos="22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太田　友架" initials="太田　友架" lastIdx="3" clrIdx="0">
    <p:extLst>
      <p:ext uri="{19B8F6BF-5375-455C-9EA6-DF929625EA0E}">
        <p15:presenceInfo xmlns:p15="http://schemas.microsoft.com/office/powerpoint/2012/main" userId="S::OtaY@lan.pref.osaka.jp::97f6659c-003a-43c3-8387-63b8e3d42e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6E6"/>
    <a:srgbClr val="FFFFCC"/>
    <a:srgbClr val="FFFF99"/>
    <a:srgbClr val="FFFFFF"/>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9" autoAdjust="0"/>
    <p:restoredTop sz="94660"/>
  </p:normalViewPr>
  <p:slideViewPr>
    <p:cSldViewPr>
      <p:cViewPr varScale="1">
        <p:scale>
          <a:sx n="68" d="100"/>
          <a:sy n="68" d="100"/>
        </p:scale>
        <p:origin x="2837" y="62"/>
      </p:cViewPr>
      <p:guideLst>
        <p:guide orient="horz" pos="3121"/>
        <p:guide pos="2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3077805" cy="513477"/>
          </a:xfrm>
          <a:prstGeom prst="rect">
            <a:avLst/>
          </a:prstGeom>
        </p:spPr>
        <p:txBody>
          <a:bodyPr vert="horz" lIns="96503" tIns="48251" rIns="96503" bIns="48251"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4563" y="1"/>
            <a:ext cx="3077805" cy="513477"/>
          </a:xfrm>
          <a:prstGeom prst="rect">
            <a:avLst/>
          </a:prstGeom>
        </p:spPr>
        <p:txBody>
          <a:bodyPr vert="horz" lIns="96503" tIns="48251" rIns="96503" bIns="48251" rtlCol="0"/>
          <a:lstStyle>
            <a:lvl1pPr algn="r">
              <a:defRPr sz="1300"/>
            </a:lvl1pPr>
          </a:lstStyle>
          <a:p>
            <a:fld id="{E9AD5ADA-CEE6-45F0-B316-025A9C49C188}" type="datetimeFigureOut">
              <a:rPr kumimoji="1" lang="ja-JP" altLang="en-US" smtClean="0"/>
              <a:t>2025/10/1</a:t>
            </a:fld>
            <a:endParaRPr kumimoji="1" lang="ja-JP" altLang="en-US"/>
          </a:p>
        </p:txBody>
      </p:sp>
      <p:sp>
        <p:nvSpPr>
          <p:cNvPr id="4" name="スライド イメージ プレースホルダー 3"/>
          <p:cNvSpPr>
            <a:spLocks noGrp="1" noRot="1" noChangeAspect="1"/>
          </p:cNvSpPr>
          <p:nvPr>
            <p:ph type="sldImg" idx="2"/>
          </p:nvPr>
        </p:nvSpPr>
        <p:spPr>
          <a:xfrm>
            <a:off x="2335213" y="1279525"/>
            <a:ext cx="2433637" cy="3454400"/>
          </a:xfrm>
          <a:prstGeom prst="rect">
            <a:avLst/>
          </a:prstGeom>
          <a:noFill/>
          <a:ln w="12700">
            <a:solidFill>
              <a:prstClr val="black"/>
            </a:solidFill>
          </a:ln>
        </p:spPr>
        <p:txBody>
          <a:bodyPr vert="horz" lIns="96503" tIns="48251" rIns="96503" bIns="48251" rtlCol="0" anchor="ctr"/>
          <a:lstStyle/>
          <a:p>
            <a:endParaRPr lang="ja-JP" altLang="en-US"/>
          </a:p>
        </p:txBody>
      </p:sp>
      <p:sp>
        <p:nvSpPr>
          <p:cNvPr id="5" name="ノート プレースホルダー 4"/>
          <p:cNvSpPr>
            <a:spLocks noGrp="1"/>
          </p:cNvSpPr>
          <p:nvPr>
            <p:ph type="body" sz="quarter" idx="3"/>
          </p:nvPr>
        </p:nvSpPr>
        <p:spPr>
          <a:xfrm>
            <a:off x="710919" y="4925378"/>
            <a:ext cx="5682231" cy="4029703"/>
          </a:xfrm>
          <a:prstGeom prst="rect">
            <a:avLst/>
          </a:prstGeom>
        </p:spPr>
        <p:txBody>
          <a:bodyPr vert="horz" lIns="96503" tIns="48251" rIns="96503" bIns="482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1137"/>
            <a:ext cx="3077805" cy="513477"/>
          </a:xfrm>
          <a:prstGeom prst="rect">
            <a:avLst/>
          </a:prstGeom>
        </p:spPr>
        <p:txBody>
          <a:bodyPr vert="horz" lIns="96503" tIns="48251" rIns="96503" bIns="48251"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4563" y="9721137"/>
            <a:ext cx="3077805" cy="513477"/>
          </a:xfrm>
          <a:prstGeom prst="rect">
            <a:avLst/>
          </a:prstGeom>
        </p:spPr>
        <p:txBody>
          <a:bodyPr vert="horz" lIns="96503" tIns="48251" rIns="96503" bIns="48251" rtlCol="0" anchor="b"/>
          <a:lstStyle>
            <a:lvl1pPr algn="r">
              <a:defRPr sz="1300"/>
            </a:lvl1pPr>
          </a:lstStyle>
          <a:p>
            <a:fld id="{C938B2A9-E46C-48D3-B722-6814C27EFA7C}" type="slidenum">
              <a:rPr kumimoji="1" lang="ja-JP" altLang="en-US" smtClean="0"/>
              <a:t>‹#›</a:t>
            </a:fld>
            <a:endParaRPr kumimoji="1" lang="ja-JP" altLang="en-US"/>
          </a:p>
        </p:txBody>
      </p:sp>
    </p:spTree>
    <p:extLst>
      <p:ext uri="{BB962C8B-B14F-4D97-AF65-F5344CB8AC3E}">
        <p14:creationId xmlns:p14="http://schemas.microsoft.com/office/powerpoint/2010/main" val="3910179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72929" y="1624326"/>
            <a:ext cx="5237559" cy="3448756"/>
          </a:xfrm>
        </p:spPr>
        <p:txBody>
          <a:bodyPr anchor="b">
            <a:normAutofit/>
          </a:bodyPr>
          <a:lstStyle>
            <a:lvl1pPr algn="ctr">
              <a:defRPr sz="3723"/>
            </a:lvl1pPr>
          </a:lstStyle>
          <a:p>
            <a:r>
              <a:rPr lang="ja-JP" altLang="en-US"/>
              <a:t>マスター タイトルの書式設定</a:t>
            </a:r>
            <a:endParaRPr lang="en-US" dirty="0"/>
          </a:p>
        </p:txBody>
      </p:sp>
      <p:sp>
        <p:nvSpPr>
          <p:cNvPr id="3" name="Subtitle 2"/>
          <p:cNvSpPr>
            <a:spLocks noGrp="1"/>
          </p:cNvSpPr>
          <p:nvPr>
            <p:ph type="subTitle" idx="1"/>
          </p:nvPr>
        </p:nvSpPr>
        <p:spPr>
          <a:xfrm>
            <a:off x="872929" y="5202952"/>
            <a:ext cx="5237559" cy="2391657"/>
          </a:xfrm>
        </p:spPr>
        <p:txBody>
          <a:bodyPr>
            <a:normAutofit/>
          </a:bodyPr>
          <a:lstStyle>
            <a:lvl1pPr marL="0" indent="0" algn="ctr">
              <a:buNone/>
              <a:defRPr sz="1489">
                <a:solidFill>
                  <a:schemeClr val="tx1">
                    <a:lumMod val="75000"/>
                    <a:lumOff val="25000"/>
                  </a:schemeClr>
                </a:solidFill>
              </a:defRPr>
            </a:lvl1pPr>
            <a:lvl2pPr marL="283685" indent="0" algn="ctr">
              <a:buNone/>
              <a:defRPr sz="1737"/>
            </a:lvl2pPr>
            <a:lvl3pPr marL="567369" indent="0" algn="ctr">
              <a:buNone/>
              <a:defRPr sz="1489"/>
            </a:lvl3pPr>
            <a:lvl4pPr marL="851057" indent="0" algn="ctr">
              <a:buNone/>
              <a:defRPr sz="1242"/>
            </a:lvl4pPr>
            <a:lvl5pPr marL="1134741" indent="0" algn="ctr">
              <a:buNone/>
              <a:defRPr sz="1242"/>
            </a:lvl5pPr>
            <a:lvl6pPr marL="1418425" indent="0" algn="ctr">
              <a:buNone/>
              <a:defRPr sz="1242"/>
            </a:lvl6pPr>
            <a:lvl7pPr marL="1702110" indent="0" algn="ctr">
              <a:buNone/>
              <a:defRPr sz="1242"/>
            </a:lvl7pPr>
            <a:lvl8pPr marL="1985796" indent="0" algn="ctr">
              <a:buNone/>
              <a:defRPr sz="1242"/>
            </a:lvl8pPr>
            <a:lvl9pPr marL="2269481" indent="0" algn="ctr">
              <a:buNone/>
              <a:defRPr sz="124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154372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023780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7506" y="520533"/>
            <a:ext cx="1505798"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80110" y="520523"/>
            <a:ext cx="4430102" cy="839487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4146398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730568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6482" y="2473505"/>
            <a:ext cx="6023193" cy="4118412"/>
          </a:xfrm>
        </p:spPr>
        <p:txBody>
          <a:bodyPr anchor="b">
            <a:normAutofit/>
          </a:bodyPr>
          <a:lstStyle>
            <a:lvl1pPr>
              <a:defRPr sz="3723"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6482" y="6576030"/>
            <a:ext cx="6023193" cy="2166936"/>
          </a:xfrm>
        </p:spPr>
        <p:txBody>
          <a:bodyPr anchor="t">
            <a:normAutofit/>
          </a:bodyPr>
          <a:lstStyle>
            <a:lvl1pPr marL="0" indent="0">
              <a:buNone/>
              <a:defRPr sz="1489">
                <a:solidFill>
                  <a:schemeClr val="tx1">
                    <a:lumMod val="75000"/>
                    <a:lumOff val="25000"/>
                  </a:schemeClr>
                </a:solidFill>
              </a:defRPr>
            </a:lvl1pPr>
            <a:lvl2pPr marL="283685" indent="0">
              <a:buNone/>
              <a:defRPr sz="1117">
                <a:solidFill>
                  <a:schemeClr val="tx1">
                    <a:tint val="75000"/>
                  </a:schemeClr>
                </a:solidFill>
              </a:defRPr>
            </a:lvl2pPr>
            <a:lvl3pPr marL="567369" indent="0">
              <a:buNone/>
              <a:defRPr sz="993">
                <a:solidFill>
                  <a:schemeClr val="tx1">
                    <a:tint val="75000"/>
                  </a:schemeClr>
                </a:solidFill>
              </a:defRPr>
            </a:lvl3pPr>
            <a:lvl4pPr marL="851057" indent="0">
              <a:buNone/>
              <a:defRPr sz="870">
                <a:solidFill>
                  <a:schemeClr val="tx1">
                    <a:tint val="75000"/>
                  </a:schemeClr>
                </a:solidFill>
              </a:defRPr>
            </a:lvl4pPr>
            <a:lvl5pPr marL="1134741" indent="0">
              <a:buNone/>
              <a:defRPr sz="870">
                <a:solidFill>
                  <a:schemeClr val="tx1">
                    <a:tint val="75000"/>
                  </a:schemeClr>
                </a:solidFill>
              </a:defRPr>
            </a:lvl5pPr>
            <a:lvl6pPr marL="1418425" indent="0">
              <a:buNone/>
              <a:defRPr sz="870">
                <a:solidFill>
                  <a:schemeClr val="tx1">
                    <a:tint val="75000"/>
                  </a:schemeClr>
                </a:solidFill>
              </a:defRPr>
            </a:lvl6pPr>
            <a:lvl7pPr marL="1702110" indent="0">
              <a:buNone/>
              <a:defRPr sz="870">
                <a:solidFill>
                  <a:schemeClr val="tx1">
                    <a:tint val="75000"/>
                  </a:schemeClr>
                </a:solidFill>
              </a:defRPr>
            </a:lvl7pPr>
            <a:lvl8pPr marL="1985796" indent="0">
              <a:buNone/>
              <a:defRPr sz="870">
                <a:solidFill>
                  <a:schemeClr val="tx1">
                    <a:tint val="75000"/>
                  </a:schemeClr>
                </a:solidFill>
              </a:defRPr>
            </a:lvl8pPr>
            <a:lvl9pPr marL="2269481" indent="0">
              <a:buNone/>
              <a:defRPr sz="8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1393229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84079" y="2641611"/>
            <a:ext cx="29679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535354" y="2641611"/>
            <a:ext cx="2967950" cy="62852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290261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4083" y="2429339"/>
            <a:ext cx="2953402" cy="1192676"/>
          </a:xfrm>
        </p:spPr>
        <p:txBody>
          <a:bodyPr anchor="b">
            <a:normAutofit/>
          </a:bodyPr>
          <a:lstStyle>
            <a:lvl1pPr marL="0" indent="0">
              <a:spcBef>
                <a:spcPts val="0"/>
              </a:spcBef>
              <a:buNone/>
              <a:defRPr sz="1489" b="1"/>
            </a:lvl1pPr>
            <a:lvl2pPr marL="283685" indent="0">
              <a:buNone/>
              <a:defRPr sz="1242" b="1"/>
            </a:lvl2pPr>
            <a:lvl3pPr marL="567369" indent="0">
              <a:buNone/>
              <a:defRPr sz="1117" b="1"/>
            </a:lvl3pPr>
            <a:lvl4pPr marL="851057" indent="0">
              <a:buNone/>
              <a:defRPr sz="993" b="1"/>
            </a:lvl4pPr>
            <a:lvl5pPr marL="1134741" indent="0">
              <a:buNone/>
              <a:defRPr sz="993" b="1"/>
            </a:lvl5pPr>
            <a:lvl6pPr marL="1418425" indent="0">
              <a:buNone/>
              <a:defRPr sz="993" b="1"/>
            </a:lvl6pPr>
            <a:lvl7pPr marL="1702110" indent="0">
              <a:buNone/>
              <a:defRPr sz="993" b="1"/>
            </a:lvl7pPr>
            <a:lvl8pPr marL="1985796" indent="0">
              <a:buNone/>
              <a:defRPr sz="993" b="1"/>
            </a:lvl8pPr>
            <a:lvl9pPr marL="2269481" indent="0">
              <a:buNone/>
              <a:defRPr sz="993" b="1"/>
            </a:lvl9pPr>
          </a:lstStyle>
          <a:p>
            <a:pPr lvl="0"/>
            <a:r>
              <a:rPr lang="ja-JP" altLang="en-US"/>
              <a:t>マスター テキストの書式設定</a:t>
            </a:r>
          </a:p>
        </p:txBody>
      </p:sp>
      <p:sp>
        <p:nvSpPr>
          <p:cNvPr id="4" name="Content Placeholder 3"/>
          <p:cNvSpPr>
            <a:spLocks noGrp="1"/>
          </p:cNvSpPr>
          <p:nvPr>
            <p:ph sz="half" idx="2"/>
          </p:nvPr>
        </p:nvSpPr>
        <p:spPr>
          <a:xfrm>
            <a:off x="484083" y="3622022"/>
            <a:ext cx="2953402"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535364" y="2429350"/>
            <a:ext cx="2967951" cy="1192675"/>
          </a:xfrm>
        </p:spPr>
        <p:txBody>
          <a:bodyPr anchor="b"/>
          <a:lstStyle>
            <a:lvl1pPr marL="0" indent="0">
              <a:spcBef>
                <a:spcPts val="0"/>
              </a:spcBef>
              <a:buNone/>
              <a:defRPr sz="1489" b="1"/>
            </a:lvl1pPr>
            <a:lvl2pPr marL="283685" indent="0">
              <a:buNone/>
              <a:defRPr sz="1242" b="1"/>
            </a:lvl2pPr>
            <a:lvl3pPr marL="567369" indent="0">
              <a:buNone/>
              <a:defRPr sz="1117" b="1"/>
            </a:lvl3pPr>
            <a:lvl4pPr marL="851057" indent="0">
              <a:buNone/>
              <a:defRPr sz="993" b="1"/>
            </a:lvl4pPr>
            <a:lvl5pPr marL="1134741" indent="0">
              <a:buNone/>
              <a:defRPr sz="993" b="1"/>
            </a:lvl5pPr>
            <a:lvl6pPr marL="1418425" indent="0">
              <a:buNone/>
              <a:defRPr sz="993" b="1"/>
            </a:lvl6pPr>
            <a:lvl7pPr marL="1702110" indent="0">
              <a:buNone/>
              <a:defRPr sz="993" b="1"/>
            </a:lvl7pPr>
            <a:lvl8pPr marL="1985796" indent="0">
              <a:buNone/>
              <a:defRPr sz="993" b="1"/>
            </a:lvl8pPr>
            <a:lvl9pPr marL="2269481" indent="0">
              <a:buNone/>
              <a:defRPr sz="993" b="1"/>
            </a:lvl9pPr>
          </a:lstStyle>
          <a:p>
            <a:pPr lvl="0"/>
            <a:r>
              <a:rPr lang="ja-JP" altLang="en-US"/>
              <a:t>マスター テキストの書式設定</a:t>
            </a:r>
          </a:p>
        </p:txBody>
      </p:sp>
      <p:sp>
        <p:nvSpPr>
          <p:cNvPr id="6" name="Content Placeholder 5"/>
          <p:cNvSpPr>
            <a:spLocks noGrp="1"/>
          </p:cNvSpPr>
          <p:nvPr>
            <p:ph sz="quarter" idx="4"/>
          </p:nvPr>
        </p:nvSpPr>
        <p:spPr>
          <a:xfrm>
            <a:off x="3535364" y="3622022"/>
            <a:ext cx="2967951" cy="53163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04753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30077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39734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81865" y="660401"/>
            <a:ext cx="2252151" cy="2311396"/>
          </a:xfrm>
        </p:spPr>
        <p:txBody>
          <a:bodyPr anchor="b">
            <a:normAutofit/>
          </a:bodyPr>
          <a:lstStyle>
            <a:lvl1pPr>
              <a:defRPr sz="1985" b="0"/>
            </a:lvl1pPr>
          </a:lstStyle>
          <a:p>
            <a:r>
              <a:rPr lang="ja-JP" altLang="en-US"/>
              <a:t>マスター タイトルの書式設定</a:t>
            </a:r>
            <a:endParaRPr lang="en-US" dirty="0"/>
          </a:p>
        </p:txBody>
      </p:sp>
      <p:sp>
        <p:nvSpPr>
          <p:cNvPr id="3" name="Content Placeholder 2"/>
          <p:cNvSpPr>
            <a:spLocks noGrp="1"/>
          </p:cNvSpPr>
          <p:nvPr>
            <p:ph idx="1"/>
          </p:nvPr>
        </p:nvSpPr>
        <p:spPr>
          <a:xfrm>
            <a:off x="2967960" y="1430870"/>
            <a:ext cx="3535353" cy="7044267"/>
          </a:xfrm>
        </p:spPr>
        <p:txBody>
          <a:bodyPr/>
          <a:lstStyle>
            <a:lvl1pPr>
              <a:defRPr sz="1985"/>
            </a:lvl1pPr>
            <a:lvl2pPr>
              <a:defRPr sz="1737"/>
            </a:lvl2pPr>
            <a:lvl3pPr>
              <a:defRPr sz="1489"/>
            </a:lvl3pPr>
            <a:lvl4pPr>
              <a:defRPr sz="1242"/>
            </a:lvl4pPr>
            <a:lvl5pPr>
              <a:defRPr sz="1242"/>
            </a:lvl5pPr>
            <a:lvl6pPr>
              <a:defRPr sz="1242"/>
            </a:lvl6pPr>
            <a:lvl7pPr>
              <a:defRPr sz="1242"/>
            </a:lvl7pPr>
            <a:lvl8pPr>
              <a:defRPr sz="1242"/>
            </a:lvl8pPr>
            <a:lvl9pPr>
              <a:defRPr sz="124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81865" y="2971804"/>
            <a:ext cx="2252151" cy="5503334"/>
          </a:xfrm>
        </p:spPr>
        <p:txBody>
          <a:bodyPr>
            <a:normAutofit/>
          </a:bodyPr>
          <a:lstStyle>
            <a:lvl1pPr marL="0" indent="0">
              <a:lnSpc>
                <a:spcPct val="90000"/>
              </a:lnSpc>
              <a:buNone/>
              <a:defRPr sz="993"/>
            </a:lvl1pPr>
            <a:lvl2pPr marL="283685" indent="0">
              <a:buNone/>
              <a:defRPr sz="745"/>
            </a:lvl2pPr>
            <a:lvl3pPr marL="567369" indent="0">
              <a:buNone/>
              <a:defRPr sz="621"/>
            </a:lvl3pPr>
            <a:lvl4pPr marL="851057" indent="0">
              <a:buNone/>
              <a:defRPr sz="558"/>
            </a:lvl4pPr>
            <a:lvl5pPr marL="1134741" indent="0">
              <a:buNone/>
              <a:defRPr sz="558"/>
            </a:lvl5pPr>
            <a:lvl6pPr marL="1418425" indent="0">
              <a:buNone/>
              <a:defRPr sz="558"/>
            </a:lvl6pPr>
            <a:lvl7pPr marL="1702110" indent="0">
              <a:buNone/>
              <a:defRPr sz="558"/>
            </a:lvl7pPr>
            <a:lvl8pPr marL="1985796" indent="0">
              <a:buNone/>
              <a:defRPr sz="558"/>
            </a:lvl8pPr>
            <a:lvl9pPr marL="2269481"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2839697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81865" y="660400"/>
            <a:ext cx="2252151" cy="2311400"/>
          </a:xfrm>
        </p:spPr>
        <p:txBody>
          <a:bodyPr anchor="b">
            <a:normAutofit/>
          </a:bodyPr>
          <a:lstStyle>
            <a:lvl1pPr>
              <a:defRPr sz="1985"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67960" y="1430870"/>
            <a:ext cx="3535353" cy="7044267"/>
          </a:xfrm>
        </p:spPr>
        <p:txBody>
          <a:bodyPr/>
          <a:lstStyle>
            <a:lvl1pPr marL="0" indent="0">
              <a:buNone/>
              <a:defRPr sz="1985"/>
            </a:lvl1pPr>
            <a:lvl2pPr marL="283685" indent="0">
              <a:buNone/>
              <a:defRPr sz="1737"/>
            </a:lvl2pPr>
            <a:lvl3pPr marL="567369" indent="0">
              <a:buNone/>
              <a:defRPr sz="1489"/>
            </a:lvl3pPr>
            <a:lvl4pPr marL="851057" indent="0">
              <a:buNone/>
              <a:defRPr sz="1242"/>
            </a:lvl4pPr>
            <a:lvl5pPr marL="1134741" indent="0">
              <a:buNone/>
              <a:defRPr sz="1242"/>
            </a:lvl5pPr>
            <a:lvl6pPr marL="1418425" indent="0">
              <a:buNone/>
              <a:defRPr sz="1242"/>
            </a:lvl6pPr>
            <a:lvl7pPr marL="1702110" indent="0">
              <a:buNone/>
              <a:defRPr sz="1242"/>
            </a:lvl7pPr>
            <a:lvl8pPr marL="1985796" indent="0">
              <a:buNone/>
              <a:defRPr sz="1242"/>
            </a:lvl8pPr>
            <a:lvl9pPr marL="2269481" indent="0">
              <a:buNone/>
              <a:defRPr sz="1242"/>
            </a:lvl9pPr>
          </a:lstStyle>
          <a:p>
            <a:r>
              <a:rPr lang="ja-JP" altLang="en-US"/>
              <a:t>図を追加</a:t>
            </a:r>
            <a:endParaRPr lang="en-US" dirty="0"/>
          </a:p>
        </p:txBody>
      </p:sp>
      <p:sp>
        <p:nvSpPr>
          <p:cNvPr id="4" name="Text Placeholder 3"/>
          <p:cNvSpPr>
            <a:spLocks noGrp="1"/>
          </p:cNvSpPr>
          <p:nvPr>
            <p:ph type="body" sz="half" idx="2"/>
          </p:nvPr>
        </p:nvSpPr>
        <p:spPr>
          <a:xfrm>
            <a:off x="481865" y="2971805"/>
            <a:ext cx="2252151" cy="5503333"/>
          </a:xfrm>
        </p:spPr>
        <p:txBody>
          <a:bodyPr>
            <a:normAutofit/>
          </a:bodyPr>
          <a:lstStyle>
            <a:lvl1pPr marL="0" indent="0">
              <a:lnSpc>
                <a:spcPct val="90000"/>
              </a:lnSpc>
              <a:buNone/>
              <a:defRPr sz="993"/>
            </a:lvl1pPr>
            <a:lvl2pPr marL="283685" indent="0">
              <a:buNone/>
              <a:defRPr sz="745"/>
            </a:lvl2pPr>
            <a:lvl3pPr marL="567369" indent="0">
              <a:buNone/>
              <a:defRPr sz="621"/>
            </a:lvl3pPr>
            <a:lvl4pPr marL="851057" indent="0">
              <a:buNone/>
              <a:defRPr sz="558"/>
            </a:lvl4pPr>
            <a:lvl5pPr marL="1134741" indent="0">
              <a:buNone/>
              <a:defRPr sz="558"/>
            </a:lvl5pPr>
            <a:lvl6pPr marL="1418425" indent="0">
              <a:buNone/>
              <a:defRPr sz="558"/>
            </a:lvl6pPr>
            <a:lvl7pPr marL="1702110" indent="0">
              <a:buNone/>
              <a:defRPr sz="558"/>
            </a:lvl7pPr>
            <a:lvl8pPr marL="1985796" indent="0">
              <a:buNone/>
              <a:defRPr sz="558"/>
            </a:lvl8pPr>
            <a:lvl9pPr marL="2269481" indent="0">
              <a:buNone/>
              <a:defRPr sz="558"/>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5E1157-9BEC-4C9A-BF97-099017331C90}"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3163493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4082" y="528326"/>
            <a:ext cx="6023193" cy="19147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84082" y="2641611"/>
            <a:ext cx="6023193" cy="628526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80110" y="9181399"/>
            <a:ext cx="1571268" cy="527402"/>
          </a:xfrm>
          <a:prstGeom prst="rect">
            <a:avLst/>
          </a:prstGeom>
        </p:spPr>
        <p:txBody>
          <a:bodyPr vert="horz" lIns="91440" tIns="45720" rIns="91440" bIns="45720" rtlCol="0" anchor="ctr"/>
          <a:lstStyle>
            <a:lvl1pPr algn="l">
              <a:defRPr sz="683">
                <a:solidFill>
                  <a:schemeClr val="tx1">
                    <a:lumMod val="65000"/>
                    <a:lumOff val="35000"/>
                  </a:schemeClr>
                </a:solidFill>
              </a:defRPr>
            </a:lvl1pPr>
          </a:lstStyle>
          <a:p>
            <a:fld id="{245E1157-9BEC-4C9A-BF97-099017331C90}" type="datetimeFigureOut">
              <a:rPr kumimoji="1" lang="ja-JP" altLang="en-US" smtClean="0"/>
              <a:t>2025/10/1</a:t>
            </a:fld>
            <a:endParaRPr kumimoji="1" lang="ja-JP" altLang="en-US"/>
          </a:p>
        </p:txBody>
      </p:sp>
      <p:sp>
        <p:nvSpPr>
          <p:cNvPr id="5" name="Footer Placeholder 4"/>
          <p:cNvSpPr>
            <a:spLocks noGrp="1"/>
          </p:cNvSpPr>
          <p:nvPr>
            <p:ph type="ftr" sz="quarter" idx="3"/>
          </p:nvPr>
        </p:nvSpPr>
        <p:spPr>
          <a:xfrm>
            <a:off x="2313261" y="9181399"/>
            <a:ext cx="2356902" cy="527402"/>
          </a:xfrm>
          <a:prstGeom prst="rect">
            <a:avLst/>
          </a:prstGeom>
        </p:spPr>
        <p:txBody>
          <a:bodyPr vert="horz" lIns="91440" tIns="45720" rIns="91440" bIns="45720" rtlCol="0" anchor="ctr"/>
          <a:lstStyle>
            <a:lvl1pPr algn="ctr">
              <a:defRPr sz="683">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936003" y="9181399"/>
            <a:ext cx="1571268" cy="527402"/>
          </a:xfrm>
          <a:prstGeom prst="rect">
            <a:avLst/>
          </a:prstGeom>
        </p:spPr>
        <p:txBody>
          <a:bodyPr vert="horz" lIns="91440" tIns="45720" rIns="91440" bIns="45720" rtlCol="0" anchor="ctr"/>
          <a:lstStyle>
            <a:lvl1pPr algn="r">
              <a:defRPr sz="683">
                <a:solidFill>
                  <a:schemeClr val="tx1">
                    <a:tint val="75000"/>
                  </a:schemeClr>
                </a:solidFill>
              </a:defRPr>
            </a:lvl1pPr>
          </a:lstStyle>
          <a:p>
            <a:fld id="{A2420973-90D3-44C3-93E3-AF4AA79575F9}" type="slidenum">
              <a:rPr kumimoji="1" lang="ja-JP" altLang="en-US" smtClean="0"/>
              <a:t>‹#›</a:t>
            </a:fld>
            <a:endParaRPr kumimoji="1" lang="ja-JP" altLang="en-US"/>
          </a:p>
        </p:txBody>
      </p:sp>
    </p:spTree>
    <p:extLst>
      <p:ext uri="{BB962C8B-B14F-4D97-AF65-F5344CB8AC3E}">
        <p14:creationId xmlns:p14="http://schemas.microsoft.com/office/powerpoint/2010/main" val="9587314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567369" rtl="0" eaLnBrk="1" latinLnBrk="0" hangingPunct="1">
        <a:lnSpc>
          <a:spcPct val="90000"/>
        </a:lnSpc>
        <a:spcBef>
          <a:spcPct val="0"/>
        </a:spcBef>
        <a:buNone/>
        <a:defRPr kumimoji="1" sz="2730" kern="1200">
          <a:solidFill>
            <a:schemeClr val="tx1"/>
          </a:solidFill>
          <a:latin typeface="+mj-lt"/>
          <a:ea typeface="+mj-ea"/>
          <a:cs typeface="+mj-cs"/>
        </a:defRPr>
      </a:lvl1pPr>
    </p:titleStyle>
    <p:bodyStyle>
      <a:lvl1pPr marL="141843" indent="-141843" algn="l" defTabSz="567369" rtl="0" eaLnBrk="1" latinLnBrk="0" hangingPunct="1">
        <a:lnSpc>
          <a:spcPct val="90000"/>
        </a:lnSpc>
        <a:spcBef>
          <a:spcPts val="621"/>
        </a:spcBef>
        <a:buFont typeface="Wingdings 2" pitchFamily="18" charset="2"/>
        <a:buChar char=""/>
        <a:defRPr kumimoji="1" sz="1737" kern="1200">
          <a:solidFill>
            <a:schemeClr val="tx1"/>
          </a:solidFill>
          <a:latin typeface="+mn-lt"/>
          <a:ea typeface="+mn-ea"/>
          <a:cs typeface="+mn-cs"/>
        </a:defRPr>
      </a:lvl1pPr>
      <a:lvl2pPr marL="425528" indent="-141843" algn="l" defTabSz="567369" rtl="0" eaLnBrk="1" latinLnBrk="0" hangingPunct="1">
        <a:lnSpc>
          <a:spcPct val="90000"/>
        </a:lnSpc>
        <a:spcBef>
          <a:spcPts val="309"/>
        </a:spcBef>
        <a:buFont typeface="Wingdings 2" pitchFamily="18" charset="2"/>
        <a:buChar char=""/>
        <a:defRPr kumimoji="1" sz="1489" kern="1200">
          <a:solidFill>
            <a:schemeClr val="tx1"/>
          </a:solidFill>
          <a:latin typeface="+mn-lt"/>
          <a:ea typeface="+mn-ea"/>
          <a:cs typeface="+mn-cs"/>
        </a:defRPr>
      </a:lvl2pPr>
      <a:lvl3pPr marL="709214" indent="-141843" algn="l" defTabSz="567369" rtl="0" eaLnBrk="1" latinLnBrk="0" hangingPunct="1">
        <a:lnSpc>
          <a:spcPct val="90000"/>
        </a:lnSpc>
        <a:spcBef>
          <a:spcPts val="309"/>
        </a:spcBef>
        <a:buFont typeface="Wingdings 2" pitchFamily="18" charset="2"/>
        <a:buChar char=""/>
        <a:defRPr kumimoji="1" sz="1242" kern="1200">
          <a:solidFill>
            <a:schemeClr val="tx1"/>
          </a:solidFill>
          <a:latin typeface="+mn-lt"/>
          <a:ea typeface="+mn-ea"/>
          <a:cs typeface="+mn-cs"/>
        </a:defRPr>
      </a:lvl3pPr>
      <a:lvl4pPr marL="992897" indent="-141843" algn="l" defTabSz="567369" rtl="0" eaLnBrk="1" latinLnBrk="0" hangingPunct="1">
        <a:lnSpc>
          <a:spcPct val="90000"/>
        </a:lnSpc>
        <a:spcBef>
          <a:spcPts val="309"/>
        </a:spcBef>
        <a:buFont typeface="Wingdings 2" pitchFamily="18" charset="2"/>
        <a:buChar char=""/>
        <a:defRPr kumimoji="1" sz="1117" kern="1200">
          <a:solidFill>
            <a:schemeClr val="tx1"/>
          </a:solidFill>
          <a:latin typeface="+mn-lt"/>
          <a:ea typeface="+mn-ea"/>
          <a:cs typeface="+mn-cs"/>
        </a:defRPr>
      </a:lvl4pPr>
      <a:lvl5pPr marL="1276582" indent="-141843" algn="l" defTabSz="567369" rtl="0" eaLnBrk="1" latinLnBrk="0" hangingPunct="1">
        <a:lnSpc>
          <a:spcPct val="90000"/>
        </a:lnSpc>
        <a:spcBef>
          <a:spcPts val="309"/>
        </a:spcBef>
        <a:buFont typeface="Wingdings 2" pitchFamily="18" charset="2"/>
        <a:buChar char=""/>
        <a:defRPr kumimoji="1" sz="1117" kern="1200">
          <a:solidFill>
            <a:schemeClr val="tx1"/>
          </a:solidFill>
          <a:latin typeface="+mn-lt"/>
          <a:ea typeface="+mn-ea"/>
          <a:cs typeface="+mn-cs"/>
        </a:defRPr>
      </a:lvl5pPr>
      <a:lvl6pPr marL="1560269"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6pPr>
      <a:lvl7pPr marL="1843953"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7pPr>
      <a:lvl8pPr marL="2127638"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8pPr>
      <a:lvl9pPr marL="2411324" indent="-141843" algn="l" defTabSz="567369" rtl="0" eaLnBrk="1" latinLnBrk="0" hangingPunct="1">
        <a:spcBef>
          <a:spcPct val="20000"/>
        </a:spcBef>
        <a:buFont typeface="Wingdings 2" pitchFamily="18" charset="2"/>
        <a:buChar char=""/>
        <a:defRPr kumimoji="1" sz="1117" kern="1200">
          <a:solidFill>
            <a:schemeClr val="tx1"/>
          </a:solidFill>
          <a:latin typeface="+mn-lt"/>
          <a:ea typeface="+mn-ea"/>
          <a:cs typeface="+mn-cs"/>
        </a:defRPr>
      </a:lvl9pPr>
    </p:bodyStyle>
    <p:otherStyle>
      <a:defPPr>
        <a:defRPr lang="en-US"/>
      </a:defPPr>
      <a:lvl1pPr marL="0" algn="l" defTabSz="567369" rtl="0" eaLnBrk="1" latinLnBrk="0" hangingPunct="1">
        <a:defRPr kumimoji="1" sz="1117" kern="1200">
          <a:solidFill>
            <a:schemeClr val="tx1"/>
          </a:solidFill>
          <a:latin typeface="+mn-lt"/>
          <a:ea typeface="+mn-ea"/>
          <a:cs typeface="+mn-cs"/>
        </a:defRPr>
      </a:lvl1pPr>
      <a:lvl2pPr marL="283685" algn="l" defTabSz="567369" rtl="0" eaLnBrk="1" latinLnBrk="0" hangingPunct="1">
        <a:defRPr kumimoji="1" sz="1117" kern="1200">
          <a:solidFill>
            <a:schemeClr val="tx1"/>
          </a:solidFill>
          <a:latin typeface="+mn-lt"/>
          <a:ea typeface="+mn-ea"/>
          <a:cs typeface="+mn-cs"/>
        </a:defRPr>
      </a:lvl2pPr>
      <a:lvl3pPr marL="567369" algn="l" defTabSz="567369" rtl="0" eaLnBrk="1" latinLnBrk="0" hangingPunct="1">
        <a:defRPr kumimoji="1" sz="1117" kern="1200">
          <a:solidFill>
            <a:schemeClr val="tx1"/>
          </a:solidFill>
          <a:latin typeface="+mn-lt"/>
          <a:ea typeface="+mn-ea"/>
          <a:cs typeface="+mn-cs"/>
        </a:defRPr>
      </a:lvl3pPr>
      <a:lvl4pPr marL="851057" algn="l" defTabSz="567369" rtl="0" eaLnBrk="1" latinLnBrk="0" hangingPunct="1">
        <a:defRPr kumimoji="1" sz="1117" kern="1200">
          <a:solidFill>
            <a:schemeClr val="tx1"/>
          </a:solidFill>
          <a:latin typeface="+mn-lt"/>
          <a:ea typeface="+mn-ea"/>
          <a:cs typeface="+mn-cs"/>
        </a:defRPr>
      </a:lvl4pPr>
      <a:lvl5pPr marL="1134741" algn="l" defTabSz="567369" rtl="0" eaLnBrk="1" latinLnBrk="0" hangingPunct="1">
        <a:defRPr kumimoji="1" sz="1117" kern="1200">
          <a:solidFill>
            <a:schemeClr val="tx1"/>
          </a:solidFill>
          <a:latin typeface="+mn-lt"/>
          <a:ea typeface="+mn-ea"/>
          <a:cs typeface="+mn-cs"/>
        </a:defRPr>
      </a:lvl5pPr>
      <a:lvl6pPr marL="1418425" algn="l" defTabSz="567369" rtl="0" eaLnBrk="1" latinLnBrk="0" hangingPunct="1">
        <a:defRPr kumimoji="1" sz="1117" kern="1200">
          <a:solidFill>
            <a:schemeClr val="tx1"/>
          </a:solidFill>
          <a:latin typeface="+mn-lt"/>
          <a:ea typeface="+mn-ea"/>
          <a:cs typeface="+mn-cs"/>
        </a:defRPr>
      </a:lvl6pPr>
      <a:lvl7pPr marL="1702110" algn="l" defTabSz="567369" rtl="0" eaLnBrk="1" latinLnBrk="0" hangingPunct="1">
        <a:defRPr kumimoji="1" sz="1117" kern="1200">
          <a:solidFill>
            <a:schemeClr val="tx1"/>
          </a:solidFill>
          <a:latin typeface="+mn-lt"/>
          <a:ea typeface="+mn-ea"/>
          <a:cs typeface="+mn-cs"/>
        </a:defRPr>
      </a:lvl7pPr>
      <a:lvl8pPr marL="1985796" algn="l" defTabSz="567369" rtl="0" eaLnBrk="1" latinLnBrk="0" hangingPunct="1">
        <a:defRPr kumimoji="1" sz="1117" kern="1200">
          <a:solidFill>
            <a:schemeClr val="tx1"/>
          </a:solidFill>
          <a:latin typeface="+mn-lt"/>
          <a:ea typeface="+mn-ea"/>
          <a:cs typeface="+mn-cs"/>
        </a:defRPr>
      </a:lvl8pPr>
      <a:lvl9pPr marL="2269481" algn="l" defTabSz="567369" rtl="0" eaLnBrk="1" latinLnBrk="0" hangingPunct="1">
        <a:defRPr kumimoji="1" sz="11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7210" y="107451"/>
            <a:ext cx="7277831" cy="985602"/>
          </a:xfrm>
        </p:spPr>
        <p:txBody>
          <a:bodyPr>
            <a:noAutofit/>
          </a:bodyPr>
          <a:lstStyle/>
          <a:p>
            <a:pPr algn="ctr"/>
            <a:r>
              <a:rPr lang="ja-JP" altLang="en-US" sz="2427" b="1" dirty="0">
                <a:solidFill>
                  <a:srgbClr val="002060"/>
                </a:solidFill>
              </a:rPr>
              <a:t>　　</a:t>
            </a:r>
            <a:r>
              <a:rPr lang="ja-JP" altLang="en-US" sz="2427" b="1" dirty="0"/>
              <a:t>オーストラリア・クイーンズランド州　大学研修　</a:t>
            </a:r>
            <a:br>
              <a:rPr lang="en-US" altLang="ja-JP" sz="2427" b="1" dirty="0"/>
            </a:br>
            <a:r>
              <a:rPr lang="en-US" altLang="ja-JP" sz="2427" b="1" dirty="0"/>
              <a:t>《</a:t>
            </a:r>
            <a:r>
              <a:rPr lang="ja-JP" altLang="en-US" sz="2427" b="1" dirty="0"/>
              <a:t>令和７年度研修レポート</a:t>
            </a:r>
            <a:r>
              <a:rPr lang="en-US" altLang="ja-JP" sz="2427" b="1" dirty="0">
                <a:solidFill>
                  <a:srgbClr val="002060"/>
                </a:solidFill>
              </a:rPr>
              <a:t>》</a:t>
            </a:r>
            <a:endParaRPr lang="ja-JP" altLang="en-US" sz="2427" b="1" dirty="0">
              <a:solidFill>
                <a:srgbClr val="002060"/>
              </a:solidFill>
            </a:endParaRPr>
          </a:p>
        </p:txBody>
      </p:sp>
      <p:sp>
        <p:nvSpPr>
          <p:cNvPr id="10" name="対角する 2 つの角を丸めた四角形 9"/>
          <p:cNvSpPr/>
          <p:nvPr/>
        </p:nvSpPr>
        <p:spPr>
          <a:xfrm>
            <a:off x="134965" y="1928664"/>
            <a:ext cx="6713484" cy="2894172"/>
          </a:xfrm>
          <a:prstGeom prst="round2DiagRect">
            <a:avLst>
              <a:gd name="adj1" fmla="val 10870"/>
              <a:gd name="adj2" fmla="val 0"/>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872" tIns="39713" rIns="39713" bIns="50436" numCol="1" spcCol="0" rtlCol="0" fromWordArt="0" anchor="t" anchorCtr="0" forceAA="0" compatLnSpc="1">
            <a:prstTxWarp prst="textNoShape">
              <a:avLst/>
            </a:prstTxWarp>
            <a:noAutofit/>
          </a:bodyPr>
          <a:lstStyle/>
          <a:p>
            <a:pPr algn="just" defTabSz="198554">
              <a:lnSpc>
                <a:spcPts val="1545"/>
              </a:lnSpc>
            </a:pPr>
            <a:r>
              <a:rPr lang="en-US" altLang="ja-JP" sz="993" kern="100" dirty="0">
                <a:solidFill>
                  <a:srgbClr val="000000"/>
                </a:solidFill>
                <a:latin typeface="+mj-ea"/>
                <a:ea typeface="+mj-ea"/>
                <a:cs typeface="Times New Roman"/>
              </a:rPr>
              <a:t>《</a:t>
            </a:r>
            <a:r>
              <a:rPr lang="ja-JP" altLang="en-US" sz="993" kern="100" dirty="0">
                <a:solidFill>
                  <a:srgbClr val="000000"/>
                </a:solidFill>
                <a:latin typeface="+mj-ea"/>
                <a:ea typeface="+mj-ea"/>
                <a:cs typeface="Times New Roman"/>
              </a:rPr>
              <a:t>令和７年度実施内容</a:t>
            </a:r>
            <a:r>
              <a:rPr lang="en-US" altLang="ja-JP" sz="993" kern="100" dirty="0">
                <a:solidFill>
                  <a:srgbClr val="000000"/>
                </a:solidFill>
                <a:latin typeface="+mj-ea"/>
                <a:ea typeface="+mj-ea"/>
                <a:cs typeface="Times New Roman"/>
              </a:rPr>
              <a:t>》</a:t>
            </a:r>
          </a:p>
          <a:p>
            <a:pPr algn="just" defTabSz="198554">
              <a:lnSpc>
                <a:spcPts val="1545"/>
              </a:lnSpc>
            </a:pPr>
            <a:endParaRPr lang="ja-JP" altLang="en-US" sz="1103" kern="100" dirty="0">
              <a:solidFill>
                <a:schemeClr val="tx1"/>
              </a:solidFill>
              <a:latin typeface="+mj-ea"/>
              <a:ea typeface="+mj-ea"/>
              <a:cs typeface="Times New Roman"/>
            </a:endParaRPr>
          </a:p>
          <a:p>
            <a:pPr algn="just" defTabSz="198554">
              <a:lnSpc>
                <a:spcPts val="1545"/>
              </a:lnSpc>
              <a:tabLst>
                <a:tab pos="598890" algn="l"/>
                <a:tab pos="686450" algn="l"/>
              </a:tabLst>
            </a:pPr>
            <a:r>
              <a:rPr lang="ja-JP" altLang="en-US" sz="993" kern="100" dirty="0">
                <a:solidFill>
                  <a:schemeClr val="tx1"/>
                </a:solidFill>
                <a:latin typeface="+mj-ea"/>
                <a:ea typeface="+mj-ea"/>
                <a:cs typeface="Times New Roman"/>
              </a:rPr>
              <a:t>研修期間：</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令和７年７月</a:t>
            </a:r>
            <a:r>
              <a:rPr lang="en-US" altLang="ja-JP" sz="993" kern="100" dirty="0">
                <a:solidFill>
                  <a:schemeClr val="tx1"/>
                </a:solidFill>
                <a:latin typeface="+mj-ea"/>
                <a:ea typeface="+mj-ea"/>
                <a:cs typeface="Times New Roman"/>
              </a:rPr>
              <a:t>22</a:t>
            </a:r>
            <a:r>
              <a:rPr lang="ja-JP" altLang="en-US" sz="993" kern="100" dirty="0">
                <a:solidFill>
                  <a:schemeClr val="tx1"/>
                </a:solidFill>
                <a:latin typeface="+mj-ea"/>
                <a:ea typeface="+mj-ea"/>
                <a:cs typeface="Times New Roman"/>
              </a:rPr>
              <a:t>日（火）～８月８日（金）</a:t>
            </a:r>
            <a:endParaRPr lang="en-US" altLang="ja-JP" sz="993" kern="100" dirty="0">
              <a:solidFill>
                <a:schemeClr val="tx1"/>
              </a:solidFill>
              <a:latin typeface="+mj-ea"/>
              <a:ea typeface="+mj-ea"/>
              <a:cs typeface="Times New Roman"/>
            </a:endParaRPr>
          </a:p>
          <a:p>
            <a:pPr marL="894833" indent="-894833" algn="just" defTabSz="197879">
              <a:lnSpc>
                <a:spcPts val="1545"/>
              </a:lnSpc>
              <a:tabLst>
                <a:tab pos="598890" algn="l"/>
                <a:tab pos="686450" algn="l"/>
              </a:tabLst>
            </a:pPr>
            <a:r>
              <a:rPr lang="ja-JP" altLang="en-US" sz="993" kern="100" dirty="0">
                <a:solidFill>
                  <a:schemeClr val="tx1"/>
                </a:solidFill>
                <a:latin typeface="+mj-ea"/>
                <a:ea typeface="+mj-ea"/>
                <a:cs typeface="Times New Roman"/>
              </a:rPr>
              <a:t>研修内容：</a:t>
            </a:r>
            <a:r>
              <a:rPr lang="en-US" altLang="ja-JP" sz="993" kern="100" dirty="0">
                <a:solidFill>
                  <a:schemeClr val="tx1"/>
                </a:solidFill>
                <a:latin typeface="+mj-ea"/>
                <a:ea typeface="+mj-ea"/>
                <a:cs typeface="Times New Roman"/>
              </a:rPr>
              <a:t>	</a:t>
            </a:r>
            <a:r>
              <a:rPr lang="ja-JP" altLang="ja-JP" sz="993" kern="100" dirty="0">
                <a:solidFill>
                  <a:schemeClr val="tx1"/>
                </a:solidFill>
                <a:latin typeface="+mj-ea"/>
                <a:ea typeface="+mj-ea"/>
                <a:cs typeface="Times New Roman"/>
              </a:rPr>
              <a:t>外国語として英語を教える</a:t>
            </a:r>
            <a:r>
              <a:rPr lang="ja-JP" altLang="en-US" sz="993" kern="100" dirty="0">
                <a:solidFill>
                  <a:schemeClr val="tx1"/>
                </a:solidFill>
                <a:latin typeface="+mj-ea"/>
                <a:ea typeface="+mj-ea"/>
                <a:cs typeface="Times New Roman"/>
              </a:rPr>
              <a:t>教師</a:t>
            </a:r>
            <a:r>
              <a:rPr lang="ja-JP" altLang="ja-JP" sz="993" kern="100" dirty="0">
                <a:solidFill>
                  <a:schemeClr val="tx1"/>
                </a:solidFill>
                <a:latin typeface="+mj-ea"/>
                <a:ea typeface="+mj-ea"/>
                <a:cs typeface="Times New Roman"/>
              </a:rPr>
              <a:t>のための英語</a:t>
            </a:r>
            <a:r>
              <a:rPr lang="ja-JP" altLang="en-US" sz="993" kern="100" dirty="0">
                <a:solidFill>
                  <a:schemeClr val="tx1"/>
                </a:solidFill>
                <a:latin typeface="+mj-ea"/>
                <a:ea typeface="+mj-ea"/>
                <a:cs typeface="Times New Roman"/>
              </a:rPr>
              <a:t>指導法 </a:t>
            </a:r>
            <a:endParaRPr lang="en-US" altLang="ja-JP" sz="993" kern="100" dirty="0">
              <a:solidFill>
                <a:schemeClr val="tx1"/>
              </a:solidFill>
              <a:latin typeface="+mj-ea"/>
              <a:ea typeface="+mj-ea"/>
              <a:cs typeface="Times New Roman"/>
            </a:endParaRPr>
          </a:p>
          <a:p>
            <a:pPr marL="894833" indent="-894833" algn="just" defTabSz="197879">
              <a:lnSpc>
                <a:spcPts val="1545"/>
              </a:lnSpc>
              <a:tabLst>
                <a:tab pos="598890" algn="l"/>
                <a:tab pos="686450" algn="l"/>
              </a:tabLst>
            </a:pPr>
            <a:r>
              <a:rPr lang="en-US" altLang="ja-JP" sz="993" kern="100" dirty="0">
                <a:solidFill>
                  <a:schemeClr val="tx1"/>
                </a:solidFill>
                <a:ea typeface="+mj-ea"/>
                <a:cs typeface="Times New Roman"/>
              </a:rPr>
              <a:t>		</a:t>
            </a:r>
            <a:r>
              <a:rPr lang="en-US" altLang="ja-JP" sz="1103" kern="100" dirty="0">
                <a:solidFill>
                  <a:schemeClr val="tx1"/>
                </a:solidFill>
                <a:ea typeface="+mj-ea"/>
                <a:cs typeface="Times New Roman"/>
              </a:rPr>
              <a:t>English &amp; Methodology for TESOL purposes (https://uqcollege.uq.edu.au/)</a:t>
            </a:r>
            <a:endParaRPr lang="ja-JP" altLang="ja-JP" sz="1158" kern="100" dirty="0">
              <a:solidFill>
                <a:schemeClr val="tx1"/>
              </a:solidFill>
              <a:ea typeface="+mj-ea"/>
              <a:cs typeface="Times New Roman"/>
            </a:endParaRPr>
          </a:p>
          <a:p>
            <a:pPr marL="895184" indent="-895184" algn="just" defTabSz="198554">
              <a:lnSpc>
                <a:spcPts val="1545"/>
              </a:lnSpc>
              <a:tabLst>
                <a:tab pos="598890" algn="l"/>
                <a:tab pos="686450" algn="l"/>
              </a:tabLst>
            </a:pPr>
            <a:r>
              <a:rPr lang="ja-JP" altLang="en-US" sz="993" kern="100" spc="440" dirty="0">
                <a:solidFill>
                  <a:schemeClr val="tx1"/>
                </a:solidFill>
                <a:latin typeface="+mj-ea"/>
                <a:ea typeface="+mj-ea"/>
                <a:cs typeface="Times New Roman"/>
              </a:rPr>
              <a:t>研修先</a:t>
            </a:r>
            <a:r>
              <a:rPr lang="ja-JP" altLang="en-US" sz="993" kern="100" dirty="0">
                <a:solidFill>
                  <a:schemeClr val="tx1"/>
                </a:solidFill>
                <a:latin typeface="+mj-ea"/>
                <a:ea typeface="+mj-ea"/>
                <a:cs typeface="Times New Roman"/>
              </a:rPr>
              <a:t>：</a:t>
            </a:r>
            <a:r>
              <a:rPr lang="en-US" altLang="ja-JP" sz="993" kern="100" dirty="0">
                <a:solidFill>
                  <a:schemeClr val="tx1"/>
                </a:solidFill>
                <a:latin typeface="+mj-ea"/>
                <a:ea typeface="+mj-ea"/>
                <a:cs typeface="Times New Roman"/>
              </a:rPr>
              <a:t>	Union Institute of Language</a:t>
            </a:r>
            <a:r>
              <a:rPr lang="ja-JP" altLang="en-US" sz="993" kern="100" dirty="0">
                <a:solidFill>
                  <a:schemeClr val="tx1"/>
                </a:solidFill>
                <a:latin typeface="+mj-ea"/>
                <a:ea typeface="+mj-ea"/>
                <a:cs typeface="Times New Roman"/>
              </a:rPr>
              <a:t> </a:t>
            </a:r>
            <a:r>
              <a:rPr lang="en-US" altLang="ja-JP" sz="993" kern="100" dirty="0">
                <a:solidFill>
                  <a:schemeClr val="tx1"/>
                </a:solidFill>
                <a:latin typeface="+mj-ea"/>
                <a:ea typeface="+mj-ea"/>
                <a:cs typeface="Times New Roman"/>
              </a:rPr>
              <a:t>(UIL)</a:t>
            </a:r>
            <a:endParaRPr lang="en-US" altLang="ja-JP" sz="1158" kern="100" dirty="0">
              <a:solidFill>
                <a:schemeClr val="tx1"/>
              </a:solidFill>
              <a:ea typeface="+mj-ea"/>
              <a:cs typeface="Times New Roman"/>
            </a:endParaRPr>
          </a:p>
          <a:p>
            <a:pPr marL="895184" indent="-895184" algn="just" defTabSz="198554">
              <a:lnSpc>
                <a:spcPts val="1545"/>
              </a:lnSpc>
              <a:tabLst>
                <a:tab pos="598890" algn="l"/>
                <a:tab pos="686450" algn="l"/>
              </a:tabLst>
            </a:pPr>
            <a:r>
              <a:rPr lang="ja-JP" altLang="en-US" sz="993" kern="100" spc="440" dirty="0">
                <a:solidFill>
                  <a:schemeClr val="tx1"/>
                </a:solidFill>
                <a:latin typeface="+mj-ea"/>
                <a:ea typeface="+mj-ea"/>
                <a:cs typeface="Times New Roman"/>
              </a:rPr>
              <a:t>参加者：</a:t>
            </a:r>
            <a:r>
              <a:rPr lang="ja-JP" altLang="en-US" sz="993" kern="100" dirty="0">
                <a:solidFill>
                  <a:schemeClr val="tx1"/>
                </a:solidFill>
                <a:latin typeface="+mj-ea"/>
                <a:ea typeface="+mj-ea"/>
                <a:cs typeface="Times New Roman"/>
              </a:rPr>
              <a:t>大阪府立大阪わかば高等学校</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ミンハス　千春</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教諭　　</a:t>
            </a:r>
            <a:endParaRPr lang="en-US" altLang="ja-JP" sz="1103" kern="100" dirty="0">
              <a:solidFill>
                <a:schemeClr val="tx1"/>
              </a:solidFill>
              <a:latin typeface="+mj-ea"/>
              <a:ea typeface="+mj-ea"/>
              <a:cs typeface="Times New Roman"/>
            </a:endParaRPr>
          </a:p>
          <a:p>
            <a:pPr marL="140091" indent="-140091" algn="just" defTabSz="197879">
              <a:lnSpc>
                <a:spcPts val="1545"/>
              </a:lnSpc>
              <a:tabLst>
                <a:tab pos="598890" algn="l"/>
                <a:tab pos="686450" algn="l"/>
              </a:tabLst>
            </a:pPr>
            <a:r>
              <a:rPr lang="ja-JP" altLang="en-US" sz="993" kern="100" spc="440" dirty="0">
                <a:solidFill>
                  <a:schemeClr val="tx1"/>
                </a:solidFill>
                <a:latin typeface="+mj-ea"/>
                <a:ea typeface="+mj-ea"/>
                <a:cs typeface="Times New Roman"/>
              </a:rPr>
              <a:t>費　用</a:t>
            </a:r>
            <a:r>
              <a:rPr lang="ja-JP" altLang="en-US" sz="993" kern="100" dirty="0">
                <a:solidFill>
                  <a:schemeClr val="tx1"/>
                </a:solidFill>
                <a:latin typeface="+mj-ea"/>
                <a:ea typeface="+mj-ea"/>
                <a:cs typeface="Times New Roman"/>
              </a:rPr>
              <a:t>：</a:t>
            </a: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＊研修費及び研修期間の宿泊費についてはクイーンズランド州が負担。</a:t>
            </a:r>
            <a:endParaRPr lang="en-US" altLang="ja-JP" sz="1103" kern="100" dirty="0">
              <a:solidFill>
                <a:schemeClr val="tx1"/>
              </a:solidFill>
              <a:latin typeface="+mj-ea"/>
              <a:ea typeface="+mj-ea"/>
              <a:cs typeface="Times New Roman"/>
            </a:endParaRPr>
          </a:p>
          <a:p>
            <a:pPr algn="just" defTabSz="197879">
              <a:lnSpc>
                <a:spcPts val="1545"/>
              </a:lnSpc>
              <a:tabLst>
                <a:tab pos="893083" algn="l"/>
              </a:tabLst>
            </a:pPr>
            <a:r>
              <a:rPr lang="en-US" altLang="ja-JP" sz="1103" kern="100" dirty="0">
                <a:solidFill>
                  <a:schemeClr val="tx1"/>
                </a:solidFill>
                <a:latin typeface="+mj-ea"/>
                <a:ea typeface="+mj-ea"/>
                <a:cs typeface="Times New Roman"/>
              </a:rPr>
              <a:t>	</a:t>
            </a:r>
            <a:r>
              <a:rPr lang="ja-JP" altLang="en-US" sz="1103" kern="100" dirty="0">
                <a:solidFill>
                  <a:schemeClr val="tx1"/>
                </a:solidFill>
                <a:latin typeface="+mj-ea"/>
                <a:ea typeface="+mj-ea"/>
                <a:cs typeface="Times New Roman"/>
              </a:rPr>
              <a:t>・</a:t>
            </a:r>
            <a:r>
              <a:rPr lang="ja-JP" altLang="en-US" sz="993" kern="100" dirty="0">
                <a:solidFill>
                  <a:schemeClr val="tx1"/>
                </a:solidFill>
                <a:latin typeface="+mj-ea"/>
                <a:ea typeface="+mj-ea"/>
                <a:cs typeface="Times New Roman"/>
              </a:rPr>
              <a:t>研修費には授業料、教材費、フィールドスタディにかかる交通費を含む。</a:t>
            </a:r>
            <a:endParaRPr lang="en-US" altLang="ja-JP" sz="1103" kern="100" dirty="0">
              <a:solidFill>
                <a:schemeClr val="tx1"/>
              </a:solidFill>
              <a:latin typeface="+mj-ea"/>
              <a:ea typeface="+mj-ea"/>
              <a:cs typeface="Times New Roman"/>
            </a:endParaRPr>
          </a:p>
          <a:p>
            <a:pPr algn="just" defTabSz="197879">
              <a:lnSpc>
                <a:spcPts val="1545"/>
              </a:lnSpc>
              <a:tabLst>
                <a:tab pos="893083" algn="l"/>
              </a:tabLst>
            </a:pPr>
            <a:r>
              <a:rPr lang="en-US" altLang="ja-JP" sz="1103" kern="100" dirty="0">
                <a:solidFill>
                  <a:schemeClr val="tx1"/>
                </a:solidFill>
                <a:latin typeface="+mj-ea"/>
                <a:ea typeface="+mj-ea"/>
                <a:cs typeface="Times New Roman"/>
              </a:rPr>
              <a:t>	</a:t>
            </a:r>
            <a:r>
              <a:rPr lang="ja-JP" altLang="en-US" sz="1103" kern="100" dirty="0">
                <a:solidFill>
                  <a:schemeClr val="tx1"/>
                </a:solidFill>
                <a:latin typeface="+mj-ea"/>
                <a:ea typeface="+mj-ea"/>
                <a:cs typeface="Times New Roman"/>
              </a:rPr>
              <a:t>・</a:t>
            </a:r>
            <a:r>
              <a:rPr lang="ja-JP" altLang="en-US" sz="993" kern="100" dirty="0">
                <a:solidFill>
                  <a:schemeClr val="tx1"/>
                </a:solidFill>
                <a:latin typeface="+mj-ea"/>
                <a:ea typeface="+mj-ea"/>
                <a:cs typeface="Times New Roman"/>
              </a:rPr>
              <a:t>宿泊は大学手配によるブリスベン市内でのホームステイで、朝食・夕食費は不要。</a:t>
            </a:r>
            <a:r>
              <a:rPr lang="en-US" altLang="ja-JP" sz="1103" kern="100" dirty="0">
                <a:solidFill>
                  <a:schemeClr val="tx1"/>
                </a:solidFill>
                <a:latin typeface="+mj-ea"/>
                <a:ea typeface="+mj-ea"/>
                <a:cs typeface="Times New Roman"/>
              </a:rPr>
              <a:t>  </a:t>
            </a:r>
          </a:p>
          <a:p>
            <a:pPr defTabSz="198554">
              <a:lnSpc>
                <a:spcPts val="1545"/>
              </a:lnSpc>
              <a:tabLst>
                <a:tab pos="686450" algn="l"/>
              </a:tabLst>
            </a:pPr>
            <a:r>
              <a:rPr lang="en-US" altLang="ja-JP" sz="993" kern="100" dirty="0">
                <a:solidFill>
                  <a:schemeClr val="tx1"/>
                </a:solidFill>
                <a:latin typeface="+mj-ea"/>
                <a:ea typeface="+mj-ea"/>
                <a:cs typeface="Times New Roman"/>
              </a:rPr>
              <a:t>               	</a:t>
            </a:r>
            <a:r>
              <a:rPr lang="ja-JP" altLang="en-US" sz="993" kern="100" dirty="0">
                <a:solidFill>
                  <a:schemeClr val="tx1"/>
                </a:solidFill>
                <a:latin typeface="+mj-ea"/>
                <a:ea typeface="+mj-ea"/>
                <a:cs typeface="Times New Roman"/>
              </a:rPr>
              <a:t>＊渡航費、旅行傷害保険代、大学通学のための交通費、昼食費等は参加者個人負担。</a:t>
            </a:r>
            <a:r>
              <a:rPr lang="en-US" sz="993" kern="100" dirty="0">
                <a:solidFill>
                  <a:schemeClr val="tx1"/>
                </a:solidFill>
                <a:latin typeface="+mj-ea"/>
                <a:ea typeface="+mj-ea"/>
                <a:cs typeface="Times New Roman"/>
              </a:rPr>
              <a:t>  </a:t>
            </a:r>
            <a:endParaRPr lang="ja-JP" altLang="en-US" sz="1103" kern="100" dirty="0">
              <a:solidFill>
                <a:schemeClr val="tx1"/>
              </a:solidFill>
              <a:latin typeface="+mj-ea"/>
              <a:ea typeface="+mj-ea"/>
              <a:cs typeface="Times New Roman"/>
            </a:endParaRPr>
          </a:p>
          <a:p>
            <a:pPr algn="just" defTabSz="198554">
              <a:lnSpc>
                <a:spcPts val="1545"/>
              </a:lnSpc>
            </a:pPr>
            <a:r>
              <a:rPr lang="ja-JP" altLang="en-US" sz="993" kern="100" dirty="0">
                <a:solidFill>
                  <a:schemeClr val="tx1"/>
                </a:solidFill>
                <a:latin typeface="+mj-ea"/>
                <a:ea typeface="+mj-ea"/>
                <a:cs typeface="Times New Roman"/>
              </a:rPr>
              <a:t>研修前及び研修後の流れ</a:t>
            </a:r>
            <a:endParaRPr lang="ja-JP" altLang="en-US" sz="1103" kern="100" dirty="0">
              <a:solidFill>
                <a:schemeClr val="tx1"/>
              </a:solidFill>
              <a:latin typeface="+mj-ea"/>
              <a:ea typeface="+mj-ea"/>
              <a:cs typeface="Times New Roman"/>
            </a:endParaRPr>
          </a:p>
          <a:p>
            <a:pPr algn="just" defTabSz="198554">
              <a:lnSpc>
                <a:spcPts val="1545"/>
              </a:lnSpc>
            </a:pPr>
            <a:r>
              <a:rPr lang="ja-JP" altLang="en-US" sz="993" dirty="0">
                <a:solidFill>
                  <a:schemeClr val="tx1"/>
                </a:solidFill>
                <a:latin typeface="+mj-ea"/>
                <a:ea typeface="+mj-ea"/>
              </a:rPr>
              <a:t>（４月）府立学校へ周知・募集 →</a:t>
            </a:r>
            <a:r>
              <a:rPr lang="en-US" sz="993" dirty="0">
                <a:solidFill>
                  <a:schemeClr val="tx1"/>
                </a:solidFill>
                <a:latin typeface="+mj-ea"/>
                <a:ea typeface="+mj-ea"/>
              </a:rPr>
              <a:t> </a:t>
            </a:r>
            <a:r>
              <a:rPr lang="ja-JP" altLang="en-US" sz="993" dirty="0">
                <a:solidFill>
                  <a:schemeClr val="tx1"/>
                </a:solidFill>
                <a:latin typeface="+mj-ea"/>
                <a:ea typeface="+mj-ea"/>
              </a:rPr>
              <a:t>（５月）選考（作文・面接</a:t>
            </a:r>
            <a:r>
              <a:rPr lang="en-US" altLang="ja-JP" sz="993" dirty="0">
                <a:solidFill>
                  <a:schemeClr val="tx1"/>
                </a:solidFill>
                <a:latin typeface="+mj-ea"/>
                <a:ea typeface="+mj-ea"/>
              </a:rPr>
              <a:t>《</a:t>
            </a:r>
            <a:r>
              <a:rPr lang="ja-JP" altLang="en-US" sz="993" dirty="0">
                <a:solidFill>
                  <a:schemeClr val="tx1"/>
                </a:solidFill>
                <a:latin typeface="+mj-ea"/>
                <a:ea typeface="+mj-ea"/>
              </a:rPr>
              <a:t>日・英</a:t>
            </a:r>
            <a:r>
              <a:rPr lang="en-US" altLang="ja-JP" sz="993" dirty="0">
                <a:solidFill>
                  <a:schemeClr val="tx1"/>
                </a:solidFill>
                <a:latin typeface="+mj-ea"/>
                <a:ea typeface="+mj-ea"/>
              </a:rPr>
              <a:t>》</a:t>
            </a:r>
            <a:r>
              <a:rPr lang="ja-JP" altLang="en-US" sz="993" dirty="0">
                <a:solidFill>
                  <a:schemeClr val="tx1"/>
                </a:solidFill>
                <a:latin typeface="+mj-ea"/>
                <a:ea typeface="+mj-ea"/>
              </a:rPr>
              <a:t>）</a:t>
            </a:r>
            <a:r>
              <a:rPr lang="en-US" sz="993" dirty="0">
                <a:solidFill>
                  <a:schemeClr val="tx1"/>
                </a:solidFill>
                <a:latin typeface="+mj-ea"/>
                <a:ea typeface="+mj-ea"/>
              </a:rPr>
              <a:t> </a:t>
            </a:r>
            <a:r>
              <a:rPr lang="ja-JP" altLang="en-US" sz="993" dirty="0">
                <a:solidFill>
                  <a:schemeClr val="tx1"/>
                </a:solidFill>
                <a:latin typeface="+mj-ea"/>
                <a:ea typeface="+mj-ea"/>
              </a:rPr>
              <a:t>→</a:t>
            </a:r>
            <a:r>
              <a:rPr lang="en-US" sz="993" dirty="0">
                <a:solidFill>
                  <a:schemeClr val="tx1"/>
                </a:solidFill>
                <a:latin typeface="+mj-ea"/>
                <a:ea typeface="+mj-ea"/>
              </a:rPr>
              <a:t> </a:t>
            </a:r>
            <a:r>
              <a:rPr lang="ja-JP" altLang="en-US" sz="993" dirty="0">
                <a:solidFill>
                  <a:schemeClr val="tx1"/>
                </a:solidFill>
                <a:latin typeface="+mj-ea"/>
                <a:ea typeface="+mj-ea"/>
              </a:rPr>
              <a:t>（６月）事前連絡会 →</a:t>
            </a:r>
            <a:endParaRPr lang="en-US" altLang="ja-JP" sz="993" dirty="0">
              <a:solidFill>
                <a:schemeClr val="tx1"/>
              </a:solidFill>
              <a:latin typeface="+mj-ea"/>
              <a:ea typeface="+mj-ea"/>
            </a:endParaRPr>
          </a:p>
          <a:p>
            <a:pPr algn="just" defTabSz="198554">
              <a:lnSpc>
                <a:spcPts val="1545"/>
              </a:lnSpc>
            </a:pPr>
            <a:r>
              <a:rPr lang="ja-JP" altLang="en-US" sz="993" dirty="0">
                <a:solidFill>
                  <a:schemeClr val="tx1"/>
                </a:solidFill>
                <a:latin typeface="+mj-ea"/>
                <a:ea typeface="+mj-ea"/>
              </a:rPr>
              <a:t>（９月以降）公開授業</a:t>
            </a:r>
            <a:endParaRPr lang="ja-JP" altLang="en-US" sz="1103" kern="100" dirty="0">
              <a:solidFill>
                <a:schemeClr val="tx1"/>
              </a:solidFill>
              <a:latin typeface="+mj-ea"/>
              <a:ea typeface="+mj-ea"/>
              <a:cs typeface="Times New Roman"/>
            </a:endParaRPr>
          </a:p>
          <a:p>
            <a:pPr defTabSz="198554"/>
            <a:r>
              <a:rPr lang="en-US" sz="1103" kern="100" dirty="0">
                <a:solidFill>
                  <a:schemeClr val="tx1"/>
                </a:solidFill>
                <a:ea typeface="ＭＳ 明朝"/>
                <a:cs typeface="Times New Roman"/>
              </a:rPr>
              <a:t> </a:t>
            </a:r>
            <a:endParaRPr lang="ja-JP" altLang="en-US" sz="1103" kern="100" dirty="0">
              <a:solidFill>
                <a:schemeClr val="tx1"/>
              </a:solidFill>
              <a:ea typeface="ＭＳ 明朝"/>
              <a:cs typeface="Times New Roman"/>
            </a:endParaRPr>
          </a:p>
        </p:txBody>
      </p:sp>
      <p:sp>
        <p:nvSpPr>
          <p:cNvPr id="5" name="テキスト ボックス 4"/>
          <p:cNvSpPr txBox="1"/>
          <p:nvPr/>
        </p:nvSpPr>
        <p:spPr>
          <a:xfrm>
            <a:off x="13309" y="5022966"/>
            <a:ext cx="6956812" cy="4826578"/>
          </a:xfrm>
          <a:prstGeom prst="rect">
            <a:avLst/>
          </a:prstGeom>
          <a:noFill/>
        </p:spPr>
        <p:txBody>
          <a:bodyPr wrap="square" rtlCol="0">
            <a:spAutoFit/>
          </a:bodyPr>
          <a:lstStyle/>
          <a:p>
            <a:pPr>
              <a:spcAft>
                <a:spcPts val="552"/>
              </a:spcAft>
            </a:pPr>
            <a:r>
              <a:rPr lang="ja-JP" altLang="ja-JP" sz="1103" b="1" kern="100" dirty="0">
                <a:latin typeface="+mj-ea"/>
                <a:ea typeface="+mj-ea"/>
                <a:cs typeface="Times New Roman"/>
              </a:rPr>
              <a:t>《大学での</a:t>
            </a:r>
            <a:r>
              <a:rPr lang="en-US" altLang="ja-JP" sz="1103" b="1" kern="100" dirty="0">
                <a:latin typeface="+mj-ea"/>
                <a:ea typeface="+mj-ea"/>
                <a:cs typeface="Times New Roman"/>
              </a:rPr>
              <a:t>TESOL</a:t>
            </a:r>
            <a:r>
              <a:rPr lang="en-US" altLang="ja-JP" sz="772" b="1" kern="100" dirty="0">
                <a:latin typeface="+mj-ea"/>
                <a:ea typeface="+mj-ea"/>
                <a:cs typeface="Times New Roman"/>
              </a:rPr>
              <a:t>※</a:t>
            </a:r>
            <a:r>
              <a:rPr lang="ja-JP" altLang="ja-JP" sz="1103" b="1" kern="100" dirty="0">
                <a:latin typeface="+mj-ea"/>
                <a:ea typeface="+mj-ea"/>
                <a:cs typeface="Times New Roman"/>
              </a:rPr>
              <a:t>研修について》</a:t>
            </a:r>
            <a:r>
              <a:rPr lang="ja-JP" altLang="en-US" sz="1103" b="1" kern="100" dirty="0">
                <a:latin typeface="+mj-ea"/>
                <a:ea typeface="+mj-ea"/>
                <a:cs typeface="Times New Roman"/>
              </a:rPr>
              <a:t>　</a:t>
            </a:r>
            <a:r>
              <a:rPr lang="en-US" altLang="ja-JP" sz="1103" kern="100" dirty="0">
                <a:latin typeface="+mj-ea"/>
                <a:ea typeface="+mj-ea"/>
                <a:cs typeface="Times New Roman"/>
              </a:rPr>
              <a:t>※TESOL</a:t>
            </a:r>
            <a:r>
              <a:rPr lang="ja-JP" altLang="en-US" sz="1103" kern="100" dirty="0">
                <a:latin typeface="+mj-ea"/>
                <a:ea typeface="+mj-ea"/>
                <a:cs typeface="Times New Roman"/>
              </a:rPr>
              <a:t>：英語を母語としない人に英語を教える英語教授法</a:t>
            </a:r>
            <a:endParaRPr lang="ja-JP" altLang="ja-JP" sz="1103" b="1" kern="100" dirty="0">
              <a:latin typeface="+mj-ea"/>
              <a:ea typeface="+mj-ea"/>
              <a:cs typeface="Times New Roman"/>
            </a:endParaRPr>
          </a:p>
          <a:p>
            <a:pPr marL="189122" indent="-189122">
              <a:spcAft>
                <a:spcPts val="600"/>
              </a:spcAft>
              <a:buFont typeface="Wingdings" panose="05000000000000000000" pitchFamily="2" charset="2"/>
              <a:buChar char="l"/>
            </a:pPr>
            <a:r>
              <a:rPr lang="en-US" altLang="ja-JP" sz="1103" kern="100" dirty="0">
                <a:latin typeface="+mj-ea"/>
                <a:ea typeface="+mj-ea"/>
                <a:cs typeface="Times New Roman"/>
              </a:rPr>
              <a:t>TESOL</a:t>
            </a:r>
            <a:r>
              <a:rPr lang="ja-JP" altLang="en-US" sz="1103" kern="100" dirty="0">
                <a:latin typeface="+mj-ea"/>
                <a:ea typeface="+mj-ea"/>
                <a:cs typeface="Times New Roman"/>
              </a:rPr>
              <a:t>のメソッドを学ぶだけでなく、実際に</a:t>
            </a:r>
            <a:r>
              <a:rPr lang="en-US" altLang="ja-JP" sz="1103" kern="100" dirty="0">
                <a:latin typeface="+mj-ea"/>
                <a:ea typeface="+mj-ea"/>
                <a:cs typeface="Times New Roman"/>
              </a:rPr>
              <a:t>C1-C2</a:t>
            </a:r>
            <a:r>
              <a:rPr lang="ja-JP" altLang="en-US" sz="1103" kern="100" dirty="0">
                <a:latin typeface="+mj-ea"/>
                <a:ea typeface="+mj-ea"/>
                <a:cs typeface="Times New Roman"/>
              </a:rPr>
              <a:t>レベルの教材を使い、自分たちの英語レベルの研鑽授業も行った。</a:t>
            </a:r>
            <a:endParaRPr lang="en-US" altLang="ja-JP" sz="1103" kern="100" dirty="0">
              <a:latin typeface="+mj-ea"/>
              <a:ea typeface="+mj-ea"/>
              <a:cs typeface="Times New Roman"/>
            </a:endParaRPr>
          </a:p>
          <a:p>
            <a:pPr marL="189122" indent="-189122">
              <a:spcAft>
                <a:spcPts val="600"/>
              </a:spcAft>
              <a:buFont typeface="Wingdings" panose="05000000000000000000" pitchFamily="2" charset="2"/>
              <a:buChar char="l"/>
            </a:pPr>
            <a:r>
              <a:rPr lang="ja-JP" altLang="en-US" sz="1103" kern="100" dirty="0">
                <a:latin typeface="+mj-ea"/>
                <a:ea typeface="+mj-ea"/>
                <a:cs typeface="Times New Roman"/>
              </a:rPr>
              <a:t>メソッドや英語を学ぶだけでなく、実際の</a:t>
            </a:r>
            <a:r>
              <a:rPr lang="en-US" altLang="ja-JP" sz="1103" kern="100" dirty="0">
                <a:solidFill>
                  <a:srgbClr val="000000"/>
                </a:solidFill>
                <a:latin typeface="+mj-ea"/>
                <a:ea typeface="+mj-ea"/>
                <a:cs typeface="Times New Roman"/>
              </a:rPr>
              <a:t>ESL</a:t>
            </a:r>
            <a:r>
              <a:rPr lang="ja-JP" altLang="en-US" sz="1103" kern="100" dirty="0">
                <a:solidFill>
                  <a:srgbClr val="000000"/>
                </a:solidFill>
                <a:latin typeface="+mj-ea"/>
                <a:ea typeface="+mj-ea"/>
                <a:cs typeface="Times New Roman"/>
              </a:rPr>
              <a:t>（第二言語としての英語）</a:t>
            </a:r>
            <a:r>
              <a:rPr lang="ja-JP" altLang="en-US" sz="1103" kern="100" dirty="0">
                <a:latin typeface="+mj-ea"/>
                <a:ea typeface="+mj-ea"/>
                <a:cs typeface="Times New Roman"/>
              </a:rPr>
              <a:t>の授業見学も多く行った。授業見学後には、配布された授業観察シートに基づいて、フィードバックを行った。</a:t>
            </a:r>
            <a:endParaRPr lang="en-US" altLang="ja-JP" sz="1103" kern="100" dirty="0">
              <a:latin typeface="+mj-ea"/>
              <a:ea typeface="+mj-ea"/>
              <a:cs typeface="Times New Roman"/>
            </a:endParaRPr>
          </a:p>
          <a:p>
            <a:pPr marL="189122" indent="-189122">
              <a:spcAft>
                <a:spcPts val="600"/>
              </a:spcAft>
              <a:buFont typeface="Wingdings" panose="05000000000000000000" pitchFamily="2" charset="2"/>
              <a:buChar char="l"/>
            </a:pPr>
            <a:r>
              <a:rPr lang="en-US" altLang="ja-JP" sz="1103" kern="100" dirty="0">
                <a:latin typeface="+mj-ea"/>
                <a:ea typeface="+mj-ea"/>
                <a:cs typeface="Times New Roman"/>
              </a:rPr>
              <a:t>ESL</a:t>
            </a:r>
            <a:r>
              <a:rPr lang="ja-JP" altLang="en-US" sz="1103" kern="100" dirty="0">
                <a:latin typeface="+mj-ea"/>
                <a:ea typeface="+mj-ea"/>
                <a:cs typeface="Times New Roman"/>
              </a:rPr>
              <a:t>の生徒が実際に受けるオーストラリアについての授業（原住民族の文化、言語、食についての体験や、国立公園、保存地区の訪問等）を受けた。</a:t>
            </a:r>
            <a:endParaRPr lang="en-US" altLang="ja-JP" sz="1103" kern="100" dirty="0">
              <a:latin typeface="+mj-ea"/>
              <a:ea typeface="+mj-ea"/>
              <a:cs typeface="Times New Roman"/>
            </a:endParaRPr>
          </a:p>
          <a:p>
            <a:pPr marL="189122" indent="-189122">
              <a:spcAft>
                <a:spcPts val="600"/>
              </a:spcAft>
              <a:buFont typeface="Wingdings" panose="05000000000000000000" pitchFamily="2" charset="2"/>
              <a:buChar char="l"/>
            </a:pPr>
            <a:r>
              <a:rPr lang="ja-JP" altLang="en-US" sz="1103" kern="100" dirty="0">
                <a:latin typeface="+mj-ea"/>
                <a:ea typeface="+mj-ea"/>
                <a:cs typeface="Times New Roman"/>
              </a:rPr>
              <a:t>研修最終日には、</a:t>
            </a:r>
            <a:r>
              <a:rPr lang="en-US" altLang="ja-JP" sz="1103" kern="100" dirty="0">
                <a:latin typeface="+mj-ea"/>
                <a:ea typeface="+mj-ea"/>
                <a:cs typeface="Times New Roman"/>
              </a:rPr>
              <a:t>UIL</a:t>
            </a:r>
            <a:r>
              <a:rPr lang="ja-JP" altLang="en-US" sz="1103" kern="100" dirty="0">
                <a:latin typeface="+mj-ea"/>
                <a:ea typeface="+mj-ea"/>
                <a:cs typeface="Times New Roman"/>
              </a:rPr>
              <a:t>で学ぶために中国から来た生徒に対し、他の研修教師と共に１人あたり</a:t>
            </a:r>
            <a:r>
              <a:rPr lang="en-US" altLang="ja-JP" sz="1103" kern="100" dirty="0">
                <a:latin typeface="+mj-ea"/>
                <a:ea typeface="+mj-ea"/>
                <a:cs typeface="Times New Roman"/>
              </a:rPr>
              <a:t>30</a:t>
            </a:r>
            <a:r>
              <a:rPr lang="ja-JP" altLang="en-US" sz="1103" kern="100" dirty="0">
                <a:latin typeface="+mj-ea"/>
                <a:ea typeface="+mj-ea"/>
                <a:cs typeface="Times New Roman"/>
              </a:rPr>
              <a:t>分の個人授業を実施した。事前準備として、教材提出及び教育計画を担当教師に提出した。</a:t>
            </a:r>
            <a:endParaRPr lang="en-US" altLang="ja-JP" sz="1103" kern="100" dirty="0">
              <a:latin typeface="+mj-ea"/>
              <a:ea typeface="+mj-ea"/>
              <a:cs typeface="Times New Roman"/>
            </a:endParaRPr>
          </a:p>
          <a:p>
            <a:endParaRPr lang="en-US" altLang="ja-JP" sz="1103" b="1" kern="100" dirty="0">
              <a:solidFill>
                <a:srgbClr val="000000"/>
              </a:solidFill>
              <a:latin typeface="+mj-ea"/>
              <a:ea typeface="+mj-ea"/>
              <a:cs typeface="Times New Roman"/>
            </a:endParaRPr>
          </a:p>
          <a:p>
            <a:pPr>
              <a:spcAft>
                <a:spcPts val="600"/>
              </a:spcAft>
            </a:pPr>
            <a:r>
              <a:rPr lang="ja-JP" altLang="ja-JP" sz="1103" b="1" kern="100" dirty="0">
                <a:solidFill>
                  <a:srgbClr val="000000"/>
                </a:solidFill>
                <a:latin typeface="+mj-ea"/>
                <a:ea typeface="+mj-ea"/>
                <a:cs typeface="Times New Roman"/>
              </a:rPr>
              <a:t>《</a:t>
            </a:r>
            <a:r>
              <a:rPr lang="ja-JP" altLang="en-US" sz="1103" b="1" kern="100" dirty="0">
                <a:solidFill>
                  <a:srgbClr val="000000"/>
                </a:solidFill>
                <a:latin typeface="+mj-ea"/>
                <a:ea typeface="+mj-ea"/>
                <a:cs typeface="Times New Roman"/>
              </a:rPr>
              <a:t>クイーンズランド</a:t>
            </a:r>
            <a:r>
              <a:rPr lang="ja-JP" altLang="ja-JP" sz="1103" b="1" kern="100" dirty="0">
                <a:solidFill>
                  <a:srgbClr val="000000"/>
                </a:solidFill>
                <a:latin typeface="+mj-ea"/>
                <a:ea typeface="+mj-ea"/>
                <a:cs typeface="Times New Roman"/>
              </a:rPr>
              <a:t>州の学校訪問》</a:t>
            </a:r>
            <a:endParaRPr lang="en-US" altLang="ja-JP" sz="1103" b="1" kern="100" dirty="0">
              <a:solidFill>
                <a:srgbClr val="000000"/>
              </a:solidFill>
              <a:latin typeface="+mj-ea"/>
              <a:ea typeface="+mj-ea"/>
              <a:cs typeface="Times New Roman"/>
            </a:endParaRPr>
          </a:p>
          <a:p>
            <a:pPr marR="0" lvl="0" algn="l" defTabSz="914400" rtl="0" eaLnBrk="1" fontAlgn="auto" latinLnBrk="0" hangingPunct="1">
              <a:lnSpc>
                <a:spcPct val="100000"/>
              </a:lnSpc>
              <a:spcBef>
                <a:spcPts val="0"/>
              </a:spcBef>
              <a:spcAft>
                <a:spcPts val="600"/>
              </a:spcAft>
              <a:buClrTx/>
              <a:buSzTx/>
              <a:tabLst/>
              <a:defRPr/>
            </a:pPr>
            <a:r>
              <a:rPr kumimoji="0" lang="en-US" altLang="ja-JP" sz="1103" b="1" i="0" u="none" strike="noStrike" kern="100" cap="none" spc="0" normalizeH="0" baseline="0" noProof="0" dirty="0" err="1">
                <a:ln>
                  <a:noFill/>
                </a:ln>
                <a:solidFill>
                  <a:prstClr val="black"/>
                </a:solidFill>
                <a:effectLst/>
                <a:uLnTx/>
                <a:uFillTx/>
                <a:latin typeface="Meiryo UI"/>
                <a:ea typeface="Meiryo UI"/>
                <a:cs typeface="Times New Roman"/>
              </a:rPr>
              <a:t>Edens</a:t>
            </a: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 Landing State School</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４～６年生の</a:t>
            </a:r>
            <a:r>
              <a:rPr lang="en-US" altLang="ja-JP" sz="1103" kern="100" dirty="0">
                <a:latin typeface="+mj-ea"/>
                <a:ea typeface="+mj-ea"/>
                <a:cs typeface="Times New Roman"/>
              </a:rPr>
              <a:t>Stem</a:t>
            </a:r>
            <a:r>
              <a:rPr lang="ja-JP" altLang="en-US" sz="1103" kern="100" dirty="0">
                <a:latin typeface="+mj-ea"/>
                <a:ea typeface="+mj-ea"/>
                <a:cs typeface="Times New Roman"/>
              </a:rPr>
              <a:t>（科学、技術、工学、数学を横断的に学ぶ授業）、音楽、算数、英語の授業を見学</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全教室で生徒の座席は決まっており、スペシャルニーズが必要な生徒には様々なアレンジの座席（背もたれ付きのもの、丸椅子、クッションがおかれた椅子など）が用意されていた。</a:t>
            </a:r>
            <a:endParaRPr lang="en-US" altLang="ja-JP" sz="1103" kern="100" dirty="0">
              <a:latin typeface="+mj-ea"/>
              <a:ea typeface="+mj-ea"/>
              <a:cs typeface="Times New Roman"/>
            </a:endParaRPr>
          </a:p>
          <a:p>
            <a:pPr marL="189122" lvl="0" indent="-189122">
              <a:spcAft>
                <a:spcPts val="600"/>
              </a:spcAft>
              <a:buFont typeface="Wingdings" panose="05000000000000000000" pitchFamily="2" charset="2"/>
              <a:buChar char="l"/>
              <a:defRPr/>
            </a:pPr>
            <a:r>
              <a:rPr lang="ja-JP" altLang="en-US" sz="1103" kern="100" dirty="0">
                <a:latin typeface="+mj-ea"/>
                <a:ea typeface="+mj-ea"/>
                <a:cs typeface="Times New Roman"/>
              </a:rPr>
              <a:t>生徒は触ると安心するもの（簡単なおもちゃ）は机に置くことが許可されている。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机の上には、名前のカードがラミネートされていて、そこにボードマーカーで自分の学びのゴールを書くことができる。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約３分の１の生徒が何かしらの支援が必要としている。支援員は担当するる生徒のクラスにいつでも出入りでき、ときどき外に連れ出して、勉強することもできる。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授業では、最初にアイスブレイクを行い、タスクが与えられ（簡単な説明含む）、生徒は課題に取り組む。課題は常に４種類ほど用意されており、生徒はどのレベルの課題をするのか自分で決めることができる。決めた課題が少し難しそうであれば、教師が別の課題を勧めることもあ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生徒は課題中、教師の助けを求める際、手をあげて待っている。勝手に話したり、質問したりすることはない。</a:t>
            </a:r>
          </a:p>
        </p:txBody>
      </p:sp>
      <p:sp>
        <p:nvSpPr>
          <p:cNvPr id="23" name="テキスト ボックス 22"/>
          <p:cNvSpPr txBox="1"/>
          <p:nvPr/>
        </p:nvSpPr>
        <p:spPr>
          <a:xfrm>
            <a:off x="13309" y="1083852"/>
            <a:ext cx="6956812" cy="772804"/>
          </a:xfrm>
          <a:prstGeom prst="rect">
            <a:avLst/>
          </a:prstGeom>
          <a:noFill/>
        </p:spPr>
        <p:txBody>
          <a:bodyPr wrap="square" rtlCol="0">
            <a:spAutoFit/>
          </a:bodyPr>
          <a:lstStyle/>
          <a:p>
            <a:pPr>
              <a:spcAft>
                <a:spcPts val="200"/>
              </a:spcAft>
            </a:pPr>
            <a:r>
              <a:rPr kumimoji="1" lang="ja-JP" altLang="en-US" sz="1103" kern="100" dirty="0">
                <a:solidFill>
                  <a:srgbClr val="000000"/>
                </a:solidFill>
                <a:latin typeface="+mj-ea"/>
                <a:ea typeface="+mj-ea"/>
                <a:cs typeface="Times New Roman"/>
              </a:rPr>
              <a:t>　大阪府とクイーンズランド州は昭和</a:t>
            </a:r>
            <a:r>
              <a:rPr kumimoji="1" lang="en-US" altLang="ja-JP" sz="1103" kern="100" dirty="0">
                <a:solidFill>
                  <a:srgbClr val="000000"/>
                </a:solidFill>
                <a:latin typeface="+mj-ea"/>
                <a:ea typeface="+mj-ea"/>
                <a:cs typeface="Times New Roman"/>
              </a:rPr>
              <a:t>63</a:t>
            </a:r>
            <a:r>
              <a:rPr kumimoji="1" lang="ja-JP" altLang="en-US" sz="1103" kern="100" dirty="0">
                <a:solidFill>
                  <a:srgbClr val="000000"/>
                </a:solidFill>
                <a:latin typeface="+mj-ea"/>
                <a:ea typeface="+mj-ea"/>
                <a:cs typeface="Times New Roman"/>
              </a:rPr>
              <a:t>年の友好提携以来、青少年や教育分野などにおいて交流を行ってきました。その一環として、平成</a:t>
            </a:r>
            <a:r>
              <a:rPr kumimoji="1" lang="en-US" altLang="ja-JP" sz="1103" kern="100" dirty="0">
                <a:solidFill>
                  <a:srgbClr val="000000"/>
                </a:solidFill>
                <a:latin typeface="+mj-ea"/>
                <a:ea typeface="+mj-ea"/>
                <a:cs typeface="Times New Roman"/>
              </a:rPr>
              <a:t>17</a:t>
            </a:r>
            <a:r>
              <a:rPr kumimoji="1" lang="ja-JP" altLang="en-US" sz="1103" kern="100" dirty="0">
                <a:solidFill>
                  <a:srgbClr val="000000"/>
                </a:solidFill>
                <a:latin typeface="+mj-ea"/>
                <a:ea typeface="+mj-ea"/>
                <a:cs typeface="Times New Roman"/>
              </a:rPr>
              <a:t>年から府立学校の英語科教諭を対象に、クイーンズランド州内の大学が実施する英語指導法研修への参加プログラムを行っています。</a:t>
            </a:r>
            <a:r>
              <a:rPr kumimoji="1" lang="ja-JP" altLang="en-US" sz="1103" kern="100" dirty="0">
                <a:latin typeface="+mj-ea"/>
                <a:ea typeface="+mj-ea"/>
                <a:cs typeface="Times New Roman"/>
              </a:rPr>
              <a:t>今年度は１名の先生にご参加</a:t>
            </a:r>
            <a:r>
              <a:rPr kumimoji="1" lang="ja-JP" altLang="en-US" sz="1103" kern="100" dirty="0">
                <a:solidFill>
                  <a:srgbClr val="000000"/>
                </a:solidFill>
                <a:latin typeface="+mj-ea"/>
                <a:ea typeface="+mj-ea"/>
                <a:cs typeface="Times New Roman"/>
              </a:rPr>
              <a:t>いただきました。先生方の研修報告の一部を抜粋・要約してご紹介いたします。</a:t>
            </a:r>
          </a:p>
        </p:txBody>
      </p:sp>
    </p:spTree>
    <p:extLst>
      <p:ext uri="{BB962C8B-B14F-4D97-AF65-F5344CB8AC3E}">
        <p14:creationId xmlns:p14="http://schemas.microsoft.com/office/powerpoint/2010/main" val="78229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3309" y="56456"/>
            <a:ext cx="6956812" cy="9342045"/>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600"/>
              </a:spcAft>
              <a:buClrTx/>
              <a:buSzTx/>
              <a:tabLst/>
              <a:defRPr/>
            </a:pP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Brisbane Bayside State School</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英語、日本語、デジタルトレーニング（コーディング）、数学、科学の授業及び火災時の避難訓練を見学</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教室はタッチ式の鍵がないと外側からは開けられないシステムになっており、生徒がトイレに行く際はその鍵を教教師から借りて行くことになっている。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かばんは教室内への持ち込み不可。教室の外に棚があり、</a:t>
            </a:r>
            <a:r>
              <a:rPr lang="en-US" altLang="ja-JP" sz="1103" kern="100" dirty="0">
                <a:latin typeface="+mj-ea"/>
                <a:ea typeface="+mj-ea"/>
                <a:cs typeface="Times New Roman"/>
              </a:rPr>
              <a:t>PC</a:t>
            </a:r>
            <a:r>
              <a:rPr lang="ja-JP" altLang="en-US" sz="1103" kern="100" dirty="0">
                <a:latin typeface="+mj-ea"/>
                <a:ea typeface="+mj-ea"/>
                <a:cs typeface="Times New Roman"/>
              </a:rPr>
              <a:t>等必要なものだけを教室に持って入る。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生徒は自分の</a:t>
            </a:r>
            <a:r>
              <a:rPr lang="en-US" altLang="ja-JP" sz="1103" kern="100" dirty="0">
                <a:latin typeface="+mj-ea"/>
                <a:ea typeface="+mj-ea"/>
                <a:cs typeface="Times New Roman"/>
              </a:rPr>
              <a:t>PC</a:t>
            </a:r>
            <a:r>
              <a:rPr lang="ja-JP" altLang="en-US" sz="1103" kern="100" dirty="0">
                <a:latin typeface="+mj-ea"/>
                <a:ea typeface="+mj-ea"/>
                <a:cs typeface="Times New Roman"/>
              </a:rPr>
              <a:t>やタブレットを持ってくるように指示されており、それを学校の</a:t>
            </a:r>
            <a:r>
              <a:rPr lang="en-US" altLang="ja-JP" sz="1103" kern="100" dirty="0">
                <a:latin typeface="+mj-ea"/>
                <a:ea typeface="+mj-ea"/>
                <a:cs typeface="Times New Roman"/>
              </a:rPr>
              <a:t>Wi-Fi</a:t>
            </a:r>
            <a:r>
              <a:rPr lang="ja-JP" altLang="en-US" sz="1103" kern="100" dirty="0">
                <a:latin typeface="+mj-ea"/>
                <a:ea typeface="+mj-ea"/>
                <a:cs typeface="Times New Roman"/>
              </a:rPr>
              <a:t>に繋いでいる。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ほとんどの生徒は、授業中のノートをパソコンで入力している。</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教室は教師一人一人に与えられ、その中のアレンジは教師に任されている。教室内での飲食は禁止されており、授業後、生徒は教室外に退出する。教室以外に生徒がゆっくりできる場所が用意されており、卓球ができたり、バスケができたり、テーブルや座席もたくさん準備されてい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問題行動を起こす生徒には、授業観察用のカードが渡されており、授業参加時に教師に渡し、授業中の様子を教師に書いてもらう。毎授業実施し、一定以上の評価が得られなければ、また指導がある。</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生徒の学校での記録（学習、問題行動等）は小学校から始まり、公立私立関係なく同じデータベースに登録され、学校はそのデータを確認できるようになっている。このため、生徒の転校、編入、進級時に情報収集する必要がなく、どの生徒に対しても教育に必要な情報が分かるようになっている。本制度はクイーンズランドから始まった制度であり、今ではオーストラリア全土に広がっている。</a:t>
            </a: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buClrTx/>
              <a:buSzTx/>
              <a:tabLst/>
              <a:defRPr/>
            </a:pP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spcAft>
                <a:spcPts val="600"/>
              </a:spcAft>
              <a:buClrTx/>
              <a:buSzTx/>
              <a:tabLst/>
              <a:defRPr/>
            </a:pPr>
            <a:r>
              <a:rPr kumimoji="0" lang="en-US" altLang="ja-JP" sz="1103" b="1" i="0" u="none" strike="noStrike" kern="100" cap="none" spc="0" normalizeH="0" baseline="0" noProof="0" dirty="0">
                <a:ln>
                  <a:noFill/>
                </a:ln>
                <a:solidFill>
                  <a:prstClr val="black"/>
                </a:solidFill>
                <a:effectLst/>
                <a:uLnTx/>
                <a:uFillTx/>
                <a:latin typeface="Meiryo UI"/>
                <a:ea typeface="Meiryo UI"/>
                <a:cs typeface="Times New Roman"/>
              </a:rPr>
              <a:t>TAFE</a:t>
            </a: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日本にはないシステムで、行政が行っている職業訓練校という表現が当てはまる。</a:t>
            </a:r>
            <a:endParaRPr lang="en-US" altLang="ja-JP" sz="1103" kern="100" dirty="0">
              <a:latin typeface="+mj-ea"/>
              <a:ea typeface="+mj-ea"/>
              <a:cs typeface="Times New Roman"/>
            </a:endParaRPr>
          </a:p>
          <a:p>
            <a:pPr marL="189122" marR="0" lvl="0" indent="-189122" algn="l" defTabSz="914400" rtl="0" eaLnBrk="1" fontAlgn="auto" latinLnBrk="0" hangingPunct="1">
              <a:lnSpc>
                <a:spcPct val="100000"/>
              </a:lnSpc>
              <a:spcBef>
                <a:spcPts val="0"/>
              </a:spcBef>
              <a:spcAft>
                <a:spcPts val="600"/>
              </a:spcAft>
              <a:buClrTx/>
              <a:buSzTx/>
              <a:buFont typeface="Wingdings" panose="05000000000000000000" pitchFamily="2" charset="2"/>
              <a:buChar char="l"/>
              <a:tabLst/>
              <a:defRPr/>
            </a:pPr>
            <a:r>
              <a:rPr lang="ja-JP" altLang="en-US" sz="1103" kern="100" dirty="0">
                <a:latin typeface="+mj-ea"/>
                <a:ea typeface="+mj-ea"/>
                <a:cs typeface="Times New Roman"/>
              </a:rPr>
              <a:t>現地の人が職業を変えるために受講したり、または</a:t>
            </a:r>
            <a:r>
              <a:rPr lang="en-US" altLang="ja-JP" sz="1103" kern="100" dirty="0">
                <a:latin typeface="+mj-ea"/>
                <a:ea typeface="+mj-ea"/>
                <a:cs typeface="Times New Roman"/>
              </a:rPr>
              <a:t>15</a:t>
            </a:r>
            <a:r>
              <a:rPr lang="ja-JP" altLang="en-US" sz="1103" kern="100" dirty="0">
                <a:latin typeface="+mj-ea"/>
                <a:ea typeface="+mj-ea"/>
                <a:cs typeface="Times New Roman"/>
              </a:rPr>
              <a:t>歳から受講できるので高校生が受講して高校の単位がもらえ、それが卒業後の進路にも結びつく。費用も非常に安価。コース終了後は就学証明書（</a:t>
            </a:r>
            <a:r>
              <a:rPr lang="en-US" altLang="ja-JP" sz="1103" kern="100" dirty="0">
                <a:latin typeface="+mj-ea"/>
                <a:ea typeface="+mj-ea"/>
                <a:cs typeface="Times New Roman"/>
              </a:rPr>
              <a:t>Certificate1-5/diploma/ bachelor</a:t>
            </a:r>
            <a:r>
              <a:rPr lang="ja-JP" altLang="en-US" sz="1103" kern="100" dirty="0">
                <a:latin typeface="+mj-ea"/>
                <a:ea typeface="+mj-ea"/>
                <a:cs typeface="Times New Roman"/>
              </a:rPr>
              <a:t>のうち、レベルに応じたもの）がもらえる。受講年齢の上限はない。また、</a:t>
            </a:r>
            <a:r>
              <a:rPr lang="en-US" altLang="ja-JP" sz="1103" kern="100" dirty="0">
                <a:latin typeface="+mj-ea"/>
                <a:ea typeface="+mj-ea"/>
                <a:cs typeface="Times New Roman"/>
              </a:rPr>
              <a:t>TAFE English</a:t>
            </a:r>
            <a:r>
              <a:rPr lang="ja-JP" altLang="en-US" sz="1103" kern="100" dirty="0">
                <a:latin typeface="+mj-ea"/>
                <a:ea typeface="+mj-ea"/>
                <a:cs typeface="Times New Roman"/>
              </a:rPr>
              <a:t>では移民向けに英語習得コースも用意されている。最近では留学生が利用し、ある程度のレベルに達したら、</a:t>
            </a:r>
            <a:r>
              <a:rPr lang="en-US" altLang="ja-JP" sz="1103" kern="100" dirty="0">
                <a:latin typeface="+mj-ea"/>
                <a:ea typeface="+mj-ea"/>
                <a:cs typeface="Times New Roman"/>
              </a:rPr>
              <a:t>TAFE</a:t>
            </a:r>
            <a:r>
              <a:rPr lang="ja-JP" altLang="en-US" sz="1103" kern="100" dirty="0">
                <a:latin typeface="+mj-ea"/>
                <a:ea typeface="+mj-ea"/>
                <a:cs typeface="Times New Roman"/>
              </a:rPr>
              <a:t>の様々な他のコースに移行することもできるようになった。</a:t>
            </a:r>
            <a:endParaRPr lang="en-US" altLang="ja-JP" sz="1103" kern="100" dirty="0">
              <a:latin typeface="+mj-ea"/>
              <a:ea typeface="+mj-ea"/>
              <a:cs typeface="Times New Roman"/>
            </a:endParaRPr>
          </a:p>
          <a:p>
            <a:pPr marR="0" lvl="0" algn="l" defTabSz="914400" rtl="0" eaLnBrk="1" fontAlgn="auto" latinLnBrk="0" hangingPunct="1">
              <a:lnSpc>
                <a:spcPct val="100000"/>
              </a:lnSpc>
              <a:spcBef>
                <a:spcPts val="0"/>
              </a:spcBef>
              <a:buClrTx/>
              <a:buSzTx/>
              <a:tabLst/>
              <a:defRPr/>
            </a:pPr>
            <a:endParaRPr lang="en-US" altLang="ja-JP" sz="1103" kern="100" dirty="0">
              <a:latin typeface="+mj-ea"/>
              <a:ea typeface="+mj-ea"/>
              <a:cs typeface="Times New Roman"/>
            </a:endParaRPr>
          </a:p>
          <a:p>
            <a:pPr>
              <a:spcAft>
                <a:spcPts val="552"/>
              </a:spcAft>
            </a:pPr>
            <a:r>
              <a:rPr lang="en-US" altLang="ja-JP" sz="1103" kern="100" dirty="0">
                <a:latin typeface="+mj-ea"/>
                <a:ea typeface="+mj-ea"/>
                <a:cs typeface="Times New Roman"/>
              </a:rPr>
              <a:t> </a:t>
            </a:r>
            <a:r>
              <a:rPr lang="ja-JP" altLang="ja-JP" sz="1103" b="1" kern="100" dirty="0">
                <a:latin typeface="+mj-ea"/>
                <a:ea typeface="+mj-ea"/>
                <a:cs typeface="Times New Roman"/>
              </a:rPr>
              <a:t>《</a:t>
            </a:r>
            <a:r>
              <a:rPr lang="ja-JP" altLang="en-US" sz="1103" b="1" kern="100" dirty="0">
                <a:latin typeface="+mj-ea"/>
                <a:ea typeface="+mj-ea"/>
                <a:cs typeface="Times New Roman"/>
              </a:rPr>
              <a:t>最後に</a:t>
            </a:r>
            <a:r>
              <a:rPr lang="ja-JP" altLang="ja-JP" sz="1103" b="1" kern="100" dirty="0">
                <a:latin typeface="+mj-ea"/>
                <a:ea typeface="+mj-ea"/>
                <a:cs typeface="Times New Roman"/>
              </a:rPr>
              <a:t>》</a:t>
            </a:r>
            <a:endParaRPr lang="en-US" altLang="ja-JP" sz="1103" b="1" kern="100" dirty="0">
              <a:latin typeface="+mj-ea"/>
              <a:ea typeface="+mj-ea"/>
              <a:cs typeface="Times New Roman"/>
            </a:endParaRPr>
          </a:p>
          <a:p>
            <a:pPr marL="72000">
              <a:spcAft>
                <a:spcPts val="200"/>
              </a:spcAft>
            </a:pPr>
            <a:r>
              <a:rPr lang="ja-JP" altLang="en-US" sz="1103" kern="100" dirty="0">
                <a:latin typeface="+mj-ea"/>
                <a:ea typeface="+mj-ea"/>
                <a:cs typeface="Times New Roman"/>
              </a:rPr>
              <a:t>　</a:t>
            </a:r>
            <a:r>
              <a:rPr lang="en-US" altLang="ja-JP" sz="1103" kern="100" dirty="0">
                <a:latin typeface="+mj-ea"/>
                <a:ea typeface="+mj-ea"/>
                <a:cs typeface="Times New Roman"/>
              </a:rPr>
              <a:t>『</a:t>
            </a:r>
            <a:r>
              <a:rPr lang="ja-JP" altLang="en-US" sz="1103" kern="100" dirty="0">
                <a:latin typeface="+mj-ea"/>
                <a:ea typeface="+mj-ea"/>
                <a:cs typeface="Times New Roman"/>
              </a:rPr>
              <a:t>生徒は学習者として尊重され、生徒がいるその場所は守られる</a:t>
            </a:r>
            <a:r>
              <a:rPr lang="en-US" altLang="ja-JP" sz="1103" kern="100" dirty="0">
                <a:latin typeface="+mj-ea"/>
                <a:ea typeface="+mj-ea"/>
                <a:cs typeface="Times New Roman"/>
              </a:rPr>
              <a:t>』</a:t>
            </a:r>
            <a:endParaRPr lang="ja-JP" altLang="en-US" sz="1103" kern="100" dirty="0">
              <a:latin typeface="+mj-ea"/>
              <a:ea typeface="+mj-ea"/>
              <a:cs typeface="Times New Roman"/>
            </a:endParaRPr>
          </a:p>
          <a:p>
            <a:pPr marL="72000">
              <a:spcAft>
                <a:spcPts val="200"/>
              </a:spcAft>
            </a:pPr>
            <a:r>
              <a:rPr lang="ja-JP" altLang="en-US" sz="1103" kern="100" dirty="0">
                <a:latin typeface="+mj-ea"/>
                <a:ea typeface="+mj-ea"/>
                <a:cs typeface="Times New Roman"/>
              </a:rPr>
              <a:t>　この言葉は、</a:t>
            </a:r>
            <a:r>
              <a:rPr lang="en-US" altLang="ja-JP" sz="1103" kern="100" dirty="0" err="1">
                <a:latin typeface="+mj-ea"/>
                <a:ea typeface="+mj-ea"/>
                <a:cs typeface="Times New Roman"/>
              </a:rPr>
              <a:t>Edens</a:t>
            </a:r>
            <a:r>
              <a:rPr lang="en-US" altLang="ja-JP" sz="1103" kern="100" dirty="0">
                <a:latin typeface="+mj-ea"/>
                <a:ea typeface="+mj-ea"/>
                <a:cs typeface="Times New Roman"/>
              </a:rPr>
              <a:t> Landing State School</a:t>
            </a:r>
            <a:r>
              <a:rPr lang="ja-JP" altLang="en-US" sz="1103" kern="100" dirty="0">
                <a:latin typeface="+mj-ea"/>
                <a:ea typeface="+mj-ea"/>
                <a:cs typeface="Times New Roman"/>
              </a:rPr>
              <a:t>が掲げるモットーである。最初に見学した授業で、生徒が「ありのままの姿」で受け入れられている現状、教員の対応、生徒の姿を見て涙してしまった。どの国でも、生徒を取り巻く環境や生徒の様子は同じだが、その生徒をどのように扱うかは国によって違うと思う。</a:t>
            </a:r>
            <a:endParaRPr lang="en-US" altLang="ja-JP" sz="1103" kern="100" dirty="0">
              <a:latin typeface="+mj-ea"/>
              <a:ea typeface="+mj-ea"/>
              <a:cs typeface="Times New Roman"/>
            </a:endParaRPr>
          </a:p>
          <a:p>
            <a:pPr marL="72000">
              <a:spcAft>
                <a:spcPts val="200"/>
              </a:spcAft>
            </a:pPr>
            <a:r>
              <a:rPr lang="ja-JP" altLang="en-US" sz="1103" kern="100" dirty="0">
                <a:latin typeface="+mj-ea"/>
                <a:ea typeface="+mj-ea"/>
                <a:cs typeface="Times New Roman"/>
              </a:rPr>
              <a:t>　オーストラリアでは</a:t>
            </a:r>
            <a:r>
              <a:rPr lang="en-US" altLang="ja-JP" sz="1103" kern="100" dirty="0">
                <a:latin typeface="+mj-ea"/>
                <a:ea typeface="+mj-ea"/>
                <a:cs typeface="Times New Roman"/>
              </a:rPr>
              <a:t>ownership of learning</a:t>
            </a:r>
            <a:r>
              <a:rPr lang="en-US" altLang="ja-JP" sz="1103" kern="100" baseline="30000" dirty="0">
                <a:latin typeface="+mj-ea"/>
                <a:ea typeface="+mj-ea"/>
                <a:cs typeface="Times New Roman"/>
              </a:rPr>
              <a:t>※</a:t>
            </a:r>
            <a:r>
              <a:rPr lang="ja-JP" altLang="en-US" sz="1103" kern="100" dirty="0">
                <a:latin typeface="+mj-ea"/>
                <a:ea typeface="+mj-ea"/>
                <a:cs typeface="Times New Roman"/>
              </a:rPr>
              <a:t>について幼少期から教育されており、授業中、教師は様々な課題の選択肢を用意している。学習に参加しにくい生徒に対しては、メインの課題以外に最低でも４つの課題を用意しており、学びに向かいやすい仕組みがある。そして、その生徒が授業中にどのような選択肢をとったとしても、学習者として尊重された扱いを受けている。自分の国、自分の学校を振り返ったときに、生徒をそのようにして扱っているかと言われると、そうではない現状に落胆をしてしまった。</a:t>
            </a:r>
          </a:p>
          <a:p>
            <a:pPr marL="72000">
              <a:spcAft>
                <a:spcPts val="200"/>
              </a:spcAft>
            </a:pPr>
            <a:r>
              <a:rPr lang="ja-JP" altLang="en-US" sz="1103" kern="100" dirty="0">
                <a:latin typeface="+mj-ea"/>
                <a:ea typeface="+mj-ea"/>
                <a:cs typeface="Times New Roman"/>
              </a:rPr>
              <a:t>　今回の研修では、特に学校訪問で多くのことを学ばせてもらった。今後の授業、また学校運営に生かしていきたい。</a:t>
            </a:r>
            <a:endParaRPr lang="en-US" altLang="ja-JP" sz="1103" kern="100" dirty="0">
              <a:latin typeface="+mj-ea"/>
              <a:ea typeface="+mj-ea"/>
              <a:cs typeface="Times New Roman"/>
            </a:endParaRPr>
          </a:p>
          <a:p>
            <a:pPr marL="72000"/>
            <a:endParaRPr lang="en-US" altLang="ja-JP" sz="1103" kern="100" dirty="0">
              <a:latin typeface="+mj-ea"/>
              <a:ea typeface="+mj-ea"/>
              <a:cs typeface="Times New Roman"/>
            </a:endParaRPr>
          </a:p>
          <a:p>
            <a:pPr marL="72000"/>
            <a:r>
              <a:rPr lang="en-US" altLang="ja-JP" sz="1103" kern="100" dirty="0">
                <a:latin typeface="+mj-ea"/>
                <a:ea typeface="+mj-ea"/>
                <a:cs typeface="Times New Roman"/>
              </a:rPr>
              <a:t>※ownership of learning</a:t>
            </a:r>
            <a:r>
              <a:rPr lang="ja-JP" altLang="en-US" sz="1103" kern="100" dirty="0">
                <a:latin typeface="+mj-ea"/>
                <a:ea typeface="+mj-ea"/>
                <a:cs typeface="Times New Roman"/>
              </a:rPr>
              <a:t>（学びの主体性）</a:t>
            </a:r>
            <a:r>
              <a:rPr lang="en-US" altLang="ja-JP" sz="1103" kern="100" dirty="0">
                <a:latin typeface="+mj-ea"/>
                <a:ea typeface="+mj-ea"/>
                <a:cs typeface="Times New Roman"/>
              </a:rPr>
              <a:t>:</a:t>
            </a:r>
          </a:p>
          <a:p>
            <a:pPr marL="72000"/>
            <a:r>
              <a:rPr lang="ja-JP" altLang="en-US" sz="1103" kern="100" dirty="0">
                <a:latin typeface="+mj-ea"/>
                <a:ea typeface="+mj-ea"/>
                <a:cs typeface="Times New Roman"/>
              </a:rPr>
              <a:t>　 学習者が自分自身の学びに責任を持ち、積極的に関与する姿勢や能力を指す教育的な考え方</a:t>
            </a:r>
            <a:endParaRPr lang="en-US" altLang="ja-JP" sz="1103" kern="100" dirty="0">
              <a:latin typeface="+mj-ea"/>
              <a:ea typeface="+mj-ea"/>
              <a:cs typeface="Times New Roman"/>
            </a:endParaRPr>
          </a:p>
          <a:p>
            <a:pPr marL="72000"/>
            <a:endParaRPr lang="en-US" altLang="zh-TW" sz="1103" kern="100" dirty="0">
              <a:latin typeface="+mj-ea"/>
              <a:ea typeface="+mj-ea"/>
              <a:cs typeface="Times New Roman"/>
            </a:endParaRPr>
          </a:p>
          <a:p>
            <a:pPr>
              <a:tabLst>
                <a:tab pos="5043291" algn="l"/>
              </a:tabLst>
            </a:pPr>
            <a:endParaRPr lang="en-US" altLang="zh-TW" sz="1103" kern="100" dirty="0">
              <a:latin typeface="+mj-ea"/>
              <a:ea typeface="+mj-ea"/>
              <a:cs typeface="Times New Roman"/>
            </a:endParaRPr>
          </a:p>
          <a:p>
            <a:r>
              <a:rPr lang="en-US" altLang="ja-JP" sz="1103" kern="100" dirty="0">
                <a:latin typeface="+mj-ea"/>
                <a:ea typeface="+mj-ea"/>
                <a:cs typeface="Times New Roman"/>
              </a:rPr>
              <a:t>-----------------------------------------------------------------------------------------------</a:t>
            </a:r>
            <a:endParaRPr lang="ja-JP" altLang="ja-JP" sz="1103" kern="100" dirty="0">
              <a:latin typeface="+mj-ea"/>
              <a:ea typeface="+mj-ea"/>
              <a:cs typeface="Times New Roman"/>
            </a:endParaRPr>
          </a:p>
          <a:p>
            <a:r>
              <a:rPr lang="ja-JP" altLang="ja-JP" sz="1103" kern="100" dirty="0">
                <a:latin typeface="+mj-ea"/>
                <a:ea typeface="+mj-ea"/>
                <a:cs typeface="Times New Roman"/>
              </a:rPr>
              <a:t>※来年度も本事業を行う場合は</a:t>
            </a:r>
            <a:r>
              <a:rPr lang="ja-JP" altLang="en-US" sz="1103" kern="100" dirty="0">
                <a:latin typeface="+mj-ea"/>
                <a:ea typeface="+mj-ea"/>
                <a:cs typeface="Times New Roman"/>
              </a:rPr>
              <a:t>、令和８年４</a:t>
            </a:r>
            <a:r>
              <a:rPr lang="ja-JP" altLang="ja-JP" sz="1103" kern="100" dirty="0">
                <a:latin typeface="+mj-ea"/>
                <a:ea typeface="+mj-ea"/>
                <a:cs typeface="Times New Roman"/>
              </a:rPr>
              <a:t>月頃にお知らせする予定です。参加について是非ご検討下さい</a:t>
            </a:r>
            <a:r>
              <a:rPr lang="ja-JP" altLang="en-US" sz="1103" kern="100" dirty="0">
                <a:latin typeface="+mj-ea"/>
                <a:ea typeface="+mj-ea"/>
                <a:cs typeface="Times New Roman"/>
              </a:rPr>
              <a:t>。</a:t>
            </a:r>
            <a:endParaRPr lang="en-US" altLang="ja-JP" sz="1103" kern="100" dirty="0">
              <a:latin typeface="+mj-ea"/>
              <a:ea typeface="+mj-ea"/>
              <a:cs typeface="Times New Roman"/>
            </a:endParaRPr>
          </a:p>
          <a:p>
            <a:endParaRPr lang="en-US" altLang="ja-JP" sz="1103" kern="100" dirty="0">
              <a:latin typeface="+mj-ea"/>
              <a:ea typeface="+mj-ea"/>
              <a:cs typeface="Times New Roman"/>
            </a:endParaRPr>
          </a:p>
          <a:p>
            <a:r>
              <a:rPr lang="ja-JP" altLang="ja-JP" sz="1103" kern="100" dirty="0">
                <a:latin typeface="+mj-ea"/>
                <a:ea typeface="+mj-ea"/>
                <a:cs typeface="Times New Roman"/>
              </a:rPr>
              <a:t>《問い合わせ先》</a:t>
            </a:r>
          </a:p>
          <a:p>
            <a:r>
              <a:rPr lang="ja-JP" altLang="ja-JP" sz="1103" kern="100" dirty="0">
                <a:solidFill>
                  <a:srgbClr val="000000"/>
                </a:solidFill>
                <a:latin typeface="+mj-ea"/>
                <a:ea typeface="+mj-ea"/>
                <a:cs typeface="Times New Roman"/>
              </a:rPr>
              <a:t>〒</a:t>
            </a:r>
            <a:r>
              <a:rPr lang="en-US" altLang="ja-JP" sz="1103" kern="100" dirty="0">
                <a:solidFill>
                  <a:srgbClr val="000000"/>
                </a:solidFill>
                <a:latin typeface="+mj-ea"/>
                <a:ea typeface="+mj-ea"/>
                <a:cs typeface="Times New Roman"/>
              </a:rPr>
              <a:t>559-8555  </a:t>
            </a:r>
            <a:r>
              <a:rPr lang="ja-JP" altLang="ja-JP" sz="1103" kern="100" dirty="0">
                <a:solidFill>
                  <a:srgbClr val="000000"/>
                </a:solidFill>
                <a:latin typeface="+mj-ea"/>
                <a:ea typeface="+mj-ea"/>
                <a:cs typeface="Times New Roman"/>
              </a:rPr>
              <a:t>大阪市住之江区南港北</a:t>
            </a:r>
            <a:r>
              <a:rPr lang="en-US" altLang="ja-JP" sz="1103" kern="100" dirty="0">
                <a:solidFill>
                  <a:srgbClr val="000000"/>
                </a:solidFill>
                <a:latin typeface="+mj-ea"/>
                <a:ea typeface="+mj-ea"/>
                <a:cs typeface="Times New Roman"/>
              </a:rPr>
              <a:t>1-14-16</a:t>
            </a:r>
            <a:r>
              <a:rPr lang="ja-JP" altLang="en-US" sz="1103" kern="100" dirty="0">
                <a:solidFill>
                  <a:srgbClr val="000000"/>
                </a:solidFill>
                <a:latin typeface="+mj-ea"/>
                <a:ea typeface="+mj-ea"/>
                <a:cs typeface="Times New Roman"/>
              </a:rPr>
              <a:t>　</a:t>
            </a:r>
            <a:r>
              <a:rPr lang="ja-JP" altLang="ja-JP" sz="1103" kern="100" dirty="0">
                <a:solidFill>
                  <a:srgbClr val="000000"/>
                </a:solidFill>
                <a:latin typeface="+mj-ea"/>
                <a:ea typeface="+mj-ea"/>
                <a:cs typeface="Times New Roman"/>
              </a:rPr>
              <a:t>大阪府咲洲庁舎</a:t>
            </a:r>
            <a:r>
              <a:rPr lang="en-US" altLang="ja-JP" sz="1103" kern="100" dirty="0">
                <a:solidFill>
                  <a:srgbClr val="000000"/>
                </a:solidFill>
                <a:latin typeface="+mj-ea"/>
                <a:ea typeface="+mj-ea"/>
                <a:cs typeface="Times New Roman"/>
              </a:rPr>
              <a:t>37</a:t>
            </a:r>
            <a:r>
              <a:rPr lang="ja-JP" altLang="ja-JP" sz="1103" kern="100" dirty="0">
                <a:solidFill>
                  <a:srgbClr val="000000"/>
                </a:solidFill>
                <a:latin typeface="+mj-ea"/>
                <a:ea typeface="+mj-ea"/>
                <a:cs typeface="Times New Roman"/>
              </a:rPr>
              <a:t>階</a:t>
            </a:r>
          </a:p>
          <a:p>
            <a:r>
              <a:rPr lang="ja-JP" altLang="ja-JP" sz="1103" kern="100" dirty="0">
                <a:solidFill>
                  <a:srgbClr val="000000"/>
                </a:solidFill>
                <a:latin typeface="+mj-ea"/>
                <a:ea typeface="+mj-ea"/>
                <a:cs typeface="Times New Roman"/>
              </a:rPr>
              <a:t>大阪府府民文化部都市魅力創造局国際課　</a:t>
            </a:r>
            <a:r>
              <a:rPr lang="en-US" altLang="ja-JP" sz="1103" kern="100" dirty="0">
                <a:solidFill>
                  <a:srgbClr val="000000"/>
                </a:solidFill>
                <a:latin typeface="+mj-ea"/>
                <a:ea typeface="+mj-ea"/>
                <a:cs typeface="Times New Roman"/>
              </a:rPr>
              <a:t>(</a:t>
            </a:r>
            <a:r>
              <a:rPr lang="ja-JP" altLang="en-US" sz="1103" kern="100" dirty="0">
                <a:latin typeface="+mj-ea"/>
                <a:ea typeface="+mj-ea"/>
                <a:cs typeface="Times New Roman"/>
              </a:rPr>
              <a:t>クイーンズランド州　教師</a:t>
            </a:r>
            <a:r>
              <a:rPr lang="ja-JP" altLang="ja-JP" sz="1103" kern="100" dirty="0">
                <a:latin typeface="+mj-ea"/>
                <a:ea typeface="+mj-ea"/>
                <a:cs typeface="Times New Roman"/>
              </a:rPr>
              <a:t>研修担当</a:t>
            </a:r>
            <a:r>
              <a:rPr lang="en-US" altLang="ja-JP" sz="1103" kern="100" dirty="0">
                <a:solidFill>
                  <a:srgbClr val="000000"/>
                </a:solidFill>
                <a:latin typeface="+mj-ea"/>
                <a:ea typeface="+mj-ea"/>
                <a:cs typeface="Times New Roman"/>
              </a:rPr>
              <a:t>)</a:t>
            </a:r>
            <a:endParaRPr lang="ja-JP" altLang="ja-JP" sz="1103" kern="100" dirty="0">
              <a:solidFill>
                <a:srgbClr val="000000"/>
              </a:solidFill>
              <a:latin typeface="+mj-ea"/>
              <a:ea typeface="+mj-ea"/>
              <a:cs typeface="Times New Roman"/>
            </a:endParaRPr>
          </a:p>
          <a:p>
            <a:r>
              <a:rPr lang="en-US" altLang="ja-JP" sz="1103" kern="100" dirty="0">
                <a:solidFill>
                  <a:srgbClr val="000000"/>
                </a:solidFill>
                <a:latin typeface="+mj-ea"/>
                <a:ea typeface="+mj-ea"/>
                <a:cs typeface="Times New Roman"/>
              </a:rPr>
              <a:t>TEL</a:t>
            </a:r>
            <a:r>
              <a:rPr lang="ja-JP" altLang="ja-JP" sz="1103" kern="100" dirty="0">
                <a:solidFill>
                  <a:srgbClr val="000000"/>
                </a:solidFill>
                <a:latin typeface="+mj-ea"/>
                <a:ea typeface="+mj-ea"/>
                <a:cs typeface="Times New Roman"/>
              </a:rPr>
              <a:t>：</a:t>
            </a:r>
            <a:r>
              <a:rPr lang="en-US" altLang="ja-JP" sz="1103" kern="100" dirty="0">
                <a:solidFill>
                  <a:srgbClr val="000000"/>
                </a:solidFill>
                <a:latin typeface="+mj-ea"/>
                <a:ea typeface="+mj-ea"/>
                <a:cs typeface="Times New Roman"/>
              </a:rPr>
              <a:t>06-6210-9312</a:t>
            </a:r>
            <a:r>
              <a:rPr lang="ja-JP" altLang="ja-JP" sz="1103" kern="100" dirty="0">
                <a:solidFill>
                  <a:srgbClr val="000000"/>
                </a:solidFill>
                <a:latin typeface="+mj-ea"/>
                <a:ea typeface="+mj-ea"/>
                <a:cs typeface="Times New Roman"/>
              </a:rPr>
              <a:t>　</a:t>
            </a:r>
            <a:r>
              <a:rPr lang="en-US" altLang="ja-JP" sz="1103" kern="100" dirty="0">
                <a:solidFill>
                  <a:srgbClr val="000000"/>
                </a:solidFill>
                <a:latin typeface="+mj-ea"/>
                <a:ea typeface="+mj-ea"/>
                <a:cs typeface="Times New Roman"/>
              </a:rPr>
              <a:t>FAX:06-6210-9316</a:t>
            </a:r>
            <a:endParaRPr lang="ja-JP" altLang="ja-JP" sz="1103" kern="100" dirty="0">
              <a:solidFill>
                <a:srgbClr val="000000"/>
              </a:solidFill>
              <a:latin typeface="+mj-ea"/>
              <a:ea typeface="+mj-ea"/>
              <a:cs typeface="Times New Roman"/>
            </a:endParaRPr>
          </a:p>
        </p:txBody>
      </p:sp>
    </p:spTree>
    <p:extLst>
      <p:ext uri="{BB962C8B-B14F-4D97-AF65-F5344CB8AC3E}">
        <p14:creationId xmlns:p14="http://schemas.microsoft.com/office/powerpoint/2010/main" val="295955130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Calibri"/>
        <a:ea typeface="Meiryo UI"/>
        <a:cs typeface=""/>
      </a:majorFont>
      <a:minorFont>
        <a:latin typeface="Calibri"/>
        <a:ea typeface="Meiryo UI"/>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TM02892315[[fn=ウィスプ]]</Template>
  <TotalTime>2969</TotalTime>
  <Words>1597</Words>
  <Application>Microsoft Office PowerPoint</Application>
  <PresentationFormat>ユーザー設定</PresentationFormat>
  <Paragraphs>63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Calibri</vt:lpstr>
      <vt:lpstr>Wingdings</vt:lpstr>
      <vt:lpstr>Wingdings 2</vt:lpstr>
      <vt:lpstr>HDOfficeLightV0</vt:lpstr>
      <vt:lpstr>　　オーストラリア・クイーンズランド州　大学研修　 《令和７年度研修レポート》</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E-net Osaka           ーemail news letter from Osaka</dc:title>
  <dc:creator>堀部　寛子</dc:creator>
  <cp:lastModifiedBy>前廣　悠希</cp:lastModifiedBy>
  <cp:revision>245</cp:revision>
  <cp:lastPrinted>2024-11-15T07:12:53Z</cp:lastPrinted>
  <dcterms:created xsi:type="dcterms:W3CDTF">2014-06-10T00:08:21Z</dcterms:created>
  <dcterms:modified xsi:type="dcterms:W3CDTF">2025-10-01T06:38:26Z</dcterms:modified>
</cp:coreProperties>
</file>