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8" r:id="rId2"/>
    <p:sldId id="261" r:id="rId3"/>
    <p:sldId id="260"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29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sz="1100" dirty="0"/>
              <a:t>東京ビッグサイト</a:t>
            </a:r>
            <a:r>
              <a:rPr lang="ja-JP" altLang="en-US" sz="1000" dirty="0"/>
              <a:t>（</a:t>
            </a:r>
            <a:r>
              <a:rPr lang="en-US" altLang="ja-JP" sz="1000" dirty="0"/>
              <a:t>436</a:t>
            </a:r>
            <a:r>
              <a:rPr lang="ja-JP" altLang="en-US" sz="1000" dirty="0"/>
              <a:t>件</a:t>
            </a:r>
            <a:r>
              <a:rPr lang="ja-JP" altLang="en-US" sz="1000" dirty="0" smtClean="0"/>
              <a:t>→</a:t>
            </a:r>
            <a:r>
              <a:rPr lang="en-US" altLang="ja-JP" sz="1000" dirty="0" smtClean="0"/>
              <a:t>270</a:t>
            </a:r>
            <a:r>
              <a:rPr lang="ja-JP" altLang="en-US" sz="1000" dirty="0" smtClean="0"/>
              <a:t>件</a:t>
            </a:r>
            <a:r>
              <a:rPr lang="ja-JP" altLang="en-US" sz="1000" dirty="0"/>
              <a:t>）</a:t>
            </a:r>
            <a:endParaRPr lang="ja-JP" sz="1200" dirty="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2019</c:v>
                </c:pt>
              </c:strCache>
            </c:strRef>
          </c:tx>
          <c:spPr>
            <a:solidFill>
              <a:schemeClr val="accent1"/>
            </a:solidFill>
            <a:ln>
              <a:noFill/>
            </a:ln>
            <a:effectLst/>
          </c:spPr>
          <c:invertIfNegative val="0"/>
          <c:dLbls>
            <c:dLbl>
              <c:idx val="0"/>
              <c:layout>
                <c:manualLayout>
                  <c:x val="-1.7150047044469621E-2"/>
                  <c:y val="-1.7920939929177702E-17"/>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0AE-45FE-84DB-B367CBD90FD2}"/>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Sheet1!$B$2:$B$13</c:f>
              <c:numCache>
                <c:formatCode>General</c:formatCode>
                <c:ptCount val="12"/>
                <c:pt idx="0">
                  <c:v>32</c:v>
                </c:pt>
                <c:pt idx="1">
                  <c:v>43</c:v>
                </c:pt>
                <c:pt idx="2">
                  <c:v>32</c:v>
                </c:pt>
                <c:pt idx="3">
                  <c:v>54</c:v>
                </c:pt>
                <c:pt idx="4">
                  <c:v>24</c:v>
                </c:pt>
                <c:pt idx="5">
                  <c:v>49</c:v>
                </c:pt>
                <c:pt idx="6">
                  <c:v>33</c:v>
                </c:pt>
                <c:pt idx="7">
                  <c:v>46</c:v>
                </c:pt>
                <c:pt idx="8">
                  <c:v>23</c:v>
                </c:pt>
                <c:pt idx="9">
                  <c:v>53</c:v>
                </c:pt>
                <c:pt idx="10">
                  <c:v>47</c:v>
                </c:pt>
                <c:pt idx="11">
                  <c:v>0</c:v>
                </c:pt>
              </c:numCache>
            </c:numRef>
          </c:val>
          <c:extLst>
            <c:ext xmlns:c16="http://schemas.microsoft.com/office/drawing/2014/chart" uri="{C3380CC4-5D6E-409C-BE32-E72D297353CC}">
              <c16:uniqueId val="{00000001-30AE-45FE-84DB-B367CBD90FD2}"/>
            </c:ext>
          </c:extLst>
        </c:ser>
        <c:ser>
          <c:idx val="1"/>
          <c:order val="1"/>
          <c:tx>
            <c:strRef>
              <c:f>Sheet1!$C$1</c:f>
              <c:strCache>
                <c:ptCount val="1"/>
                <c:pt idx="0">
                  <c:v>2020</c:v>
                </c:pt>
              </c:strCache>
            </c:strRef>
          </c:tx>
          <c:spPr>
            <a:solidFill>
              <a:schemeClr val="accent2"/>
            </a:solidFill>
            <a:ln>
              <a:noFill/>
            </a:ln>
            <a:effectLst/>
          </c:spPr>
          <c:invertIfNegative val="0"/>
          <c:dLbls>
            <c:dLbl>
              <c:idx val="0"/>
              <c:layout>
                <c:manualLayout>
                  <c:x val="4.28751176111738E-3"/>
                  <c:y val="1.9550342130987292E-2"/>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0AE-45FE-84DB-B367CBD90FD2}"/>
                </c:ext>
              </c:extLst>
            </c:dLbl>
            <c:spPr>
              <a:noFill/>
              <a:ln>
                <a:noFill/>
              </a:ln>
              <a:effectLst/>
            </c:spPr>
            <c:txPr>
              <a:bodyPr rot="0" spcFirstLastPara="1" vertOverflow="ellipsis" vert="horz" wrap="square" lIns="38100" tIns="19050" rIns="38100" bIns="19050" anchor="ctr" anchorCtr="1">
                <a:spAutoFit/>
              </a:bodyPr>
              <a:lstStyle/>
              <a:p>
                <a:pPr>
                  <a:defRPr sz="1197" b="1" i="0" u="sng"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Sheet1!$C$2:$C$13</c:f>
              <c:numCache>
                <c:formatCode>General</c:formatCode>
                <c:ptCount val="12"/>
                <c:pt idx="0">
                  <c:v>0</c:v>
                </c:pt>
                <c:pt idx="1">
                  <c:v>0</c:v>
                </c:pt>
                <c:pt idx="2">
                  <c:v>0</c:v>
                </c:pt>
                <c:pt idx="3">
                  <c:v>0</c:v>
                </c:pt>
                <c:pt idx="4">
                  <c:v>3</c:v>
                </c:pt>
                <c:pt idx="5">
                  <c:v>32</c:v>
                </c:pt>
                <c:pt idx="6">
                  <c:v>44</c:v>
                </c:pt>
                <c:pt idx="7">
                  <c:v>61</c:v>
                </c:pt>
                <c:pt idx="8">
                  <c:v>28</c:v>
                </c:pt>
                <c:pt idx="9">
                  <c:v>37</c:v>
                </c:pt>
                <c:pt idx="10">
                  <c:v>30</c:v>
                </c:pt>
                <c:pt idx="11">
                  <c:v>35</c:v>
                </c:pt>
              </c:numCache>
            </c:numRef>
          </c:val>
          <c:extLst>
            <c:ext xmlns:c16="http://schemas.microsoft.com/office/drawing/2014/chart" uri="{C3380CC4-5D6E-409C-BE32-E72D297353CC}">
              <c16:uniqueId val="{00000003-30AE-45FE-84DB-B367CBD90FD2}"/>
            </c:ext>
          </c:extLst>
        </c:ser>
        <c:dLbls>
          <c:showLegendKey val="0"/>
          <c:showVal val="0"/>
          <c:showCatName val="0"/>
          <c:showSerName val="0"/>
          <c:showPercent val="0"/>
          <c:showBubbleSize val="0"/>
        </c:dLbls>
        <c:gapWidth val="219"/>
        <c:overlap val="-27"/>
        <c:axId val="94399071"/>
        <c:axId val="94393247"/>
      </c:barChart>
      <c:catAx>
        <c:axId val="943990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4393247"/>
        <c:crosses val="autoZero"/>
        <c:auto val="1"/>
        <c:lblAlgn val="ctr"/>
        <c:lblOffset val="100"/>
        <c:noMultiLvlLbl val="0"/>
      </c:catAx>
      <c:valAx>
        <c:axId val="94393247"/>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94399071"/>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1197" b="1" i="0" u="sng"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30752903945219784"/>
          <c:y val="0.8252004264215107"/>
          <c:w val="0.38494158349625318"/>
          <c:h val="0.113688489200135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sz="1100" dirty="0"/>
              <a:t>幕張メッセ</a:t>
            </a:r>
            <a:r>
              <a:rPr lang="ja-JP" altLang="en-US" sz="1000" dirty="0"/>
              <a:t>（</a:t>
            </a:r>
            <a:r>
              <a:rPr lang="en-US" altLang="ja-JP" sz="1000" dirty="0" smtClean="0"/>
              <a:t>317</a:t>
            </a:r>
            <a:r>
              <a:rPr lang="ja-JP" altLang="en-US" sz="1000" dirty="0" smtClean="0"/>
              <a:t>件</a:t>
            </a:r>
            <a:r>
              <a:rPr lang="ja-JP" altLang="en-US" sz="1000" dirty="0"/>
              <a:t>→</a:t>
            </a:r>
            <a:r>
              <a:rPr lang="en-US" altLang="ja-JP" sz="1000" dirty="0" smtClean="0"/>
              <a:t>141</a:t>
            </a:r>
            <a:r>
              <a:rPr lang="ja-JP" altLang="en-US" sz="1000" dirty="0" smtClean="0"/>
              <a:t>件</a:t>
            </a:r>
            <a:r>
              <a:rPr lang="ja-JP" altLang="en-US" sz="1000" dirty="0"/>
              <a:t>）</a:t>
            </a:r>
            <a:endParaRPr lang="ja-JP" sz="1000" dirty="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2019</c:v>
                </c:pt>
              </c:strCache>
            </c:strRef>
          </c:tx>
          <c:spPr>
            <a:solidFill>
              <a:schemeClr val="accent1"/>
            </a:solidFill>
            <a:ln>
              <a:noFill/>
            </a:ln>
            <a:effectLst/>
          </c:spPr>
          <c:invertIfNegative val="0"/>
          <c:dLbls>
            <c:dLbl>
              <c:idx val="0"/>
              <c:layout>
                <c:manualLayout>
                  <c:x val="0"/>
                  <c:y val="1.179940637527191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7E2-45F5-B601-A73C5FBC3BC6}"/>
                </c:ext>
              </c:extLst>
            </c:dLbl>
            <c:dLbl>
              <c:idx val="7"/>
              <c:layout>
                <c:manualLayout>
                  <c:x val="7.6743878488327967E-17"/>
                  <c:y val="1.101928374655642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67E2-45F5-B601-A73C5FBC3BC6}"/>
                </c:ext>
              </c:extLst>
            </c:dLbl>
            <c:dLbl>
              <c:idx val="8"/>
              <c:layout>
                <c:manualLayout>
                  <c:x val="-1.2558234279299085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7E2-45F5-B601-A73C5FBC3BC6}"/>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Sheet1!$B$2:$B$13</c:f>
              <c:numCache>
                <c:formatCode>General</c:formatCode>
                <c:ptCount val="12"/>
                <c:pt idx="0">
                  <c:v>29</c:v>
                </c:pt>
                <c:pt idx="1">
                  <c:v>24</c:v>
                </c:pt>
                <c:pt idx="2">
                  <c:v>33</c:v>
                </c:pt>
                <c:pt idx="3">
                  <c:v>20</c:v>
                </c:pt>
                <c:pt idx="4">
                  <c:v>22</c:v>
                </c:pt>
                <c:pt idx="5">
                  <c:v>22</c:v>
                </c:pt>
                <c:pt idx="6">
                  <c:v>42</c:v>
                </c:pt>
                <c:pt idx="7">
                  <c:v>33</c:v>
                </c:pt>
                <c:pt idx="8">
                  <c:v>25</c:v>
                </c:pt>
                <c:pt idx="9">
                  <c:v>25</c:v>
                </c:pt>
                <c:pt idx="10">
                  <c:v>41</c:v>
                </c:pt>
                <c:pt idx="11">
                  <c:v>1</c:v>
                </c:pt>
              </c:numCache>
            </c:numRef>
          </c:val>
          <c:extLst>
            <c:ext xmlns:c16="http://schemas.microsoft.com/office/drawing/2014/chart" uri="{C3380CC4-5D6E-409C-BE32-E72D297353CC}">
              <c16:uniqueId val="{00000002-67E2-45F5-B601-A73C5FBC3BC6}"/>
            </c:ext>
          </c:extLst>
        </c:ser>
        <c:ser>
          <c:idx val="1"/>
          <c:order val="1"/>
          <c:tx>
            <c:strRef>
              <c:f>Sheet1!$C$1</c:f>
              <c:strCache>
                <c:ptCount val="1"/>
                <c:pt idx="0">
                  <c:v>2020</c:v>
                </c:pt>
              </c:strCache>
            </c:strRef>
          </c:tx>
          <c:spPr>
            <a:solidFill>
              <a:schemeClr val="accent2"/>
            </a:solidFill>
            <a:ln>
              <a:noFill/>
            </a:ln>
            <a:effectLst/>
          </c:spPr>
          <c:invertIfNegative val="0"/>
          <c:dLbls>
            <c:dLbl>
              <c:idx val="5"/>
              <c:layout>
                <c:manualLayout>
                  <c:x val="1.2558234279299009E-2"/>
                  <c:y val="-6.611570247933884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7E2-45F5-B601-A73C5FBC3BC6}"/>
                </c:ext>
              </c:extLst>
            </c:dLbl>
            <c:dLbl>
              <c:idx val="6"/>
              <c:layout>
                <c:manualLayout>
                  <c:x val="2.5116468558598094E-2"/>
                  <c:y val="-5.509641873278237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67E2-45F5-B601-A73C5FBC3BC6}"/>
                </c:ext>
              </c:extLst>
            </c:dLbl>
            <c:dLbl>
              <c:idx val="9"/>
              <c:layout>
                <c:manualLayout>
                  <c:x val="1.6744312372398779E-2"/>
                  <c:y val="1.652892561983461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7E2-45F5-B601-A73C5FBC3BC6}"/>
                </c:ext>
              </c:extLst>
            </c:dLbl>
            <c:dLbl>
              <c:idx val="10"/>
              <c:layout>
                <c:manualLayout>
                  <c:x val="1.2558234279298933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67E2-45F5-B601-A73C5FBC3BC6}"/>
                </c:ext>
              </c:extLst>
            </c:dLbl>
            <c:spPr>
              <a:noFill/>
              <a:ln>
                <a:noFill/>
              </a:ln>
              <a:effectLst/>
            </c:spPr>
            <c:txPr>
              <a:bodyPr rot="0" spcFirstLastPara="1" vertOverflow="ellipsis" vert="horz" wrap="square" lIns="38100" tIns="19050" rIns="38100" bIns="19050" anchor="ctr" anchorCtr="1">
                <a:spAutoFit/>
              </a:bodyPr>
              <a:lstStyle/>
              <a:p>
                <a:pPr>
                  <a:defRPr sz="1197" b="1" i="0" u="sng"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Sheet1!$C$2:$C$13</c:f>
              <c:numCache>
                <c:formatCode>General</c:formatCode>
                <c:ptCount val="12"/>
                <c:pt idx="0">
                  <c:v>1</c:v>
                </c:pt>
                <c:pt idx="1">
                  <c:v>0</c:v>
                </c:pt>
                <c:pt idx="2">
                  <c:v>0</c:v>
                </c:pt>
                <c:pt idx="3">
                  <c:v>1</c:v>
                </c:pt>
                <c:pt idx="4">
                  <c:v>1</c:v>
                </c:pt>
                <c:pt idx="5">
                  <c:v>20</c:v>
                </c:pt>
                <c:pt idx="6">
                  <c:v>36</c:v>
                </c:pt>
                <c:pt idx="7">
                  <c:v>16</c:v>
                </c:pt>
                <c:pt idx="8">
                  <c:v>15</c:v>
                </c:pt>
                <c:pt idx="9">
                  <c:v>21</c:v>
                </c:pt>
                <c:pt idx="10">
                  <c:v>20</c:v>
                </c:pt>
                <c:pt idx="11">
                  <c:v>10</c:v>
                </c:pt>
              </c:numCache>
            </c:numRef>
          </c:val>
          <c:extLst>
            <c:ext xmlns:c16="http://schemas.microsoft.com/office/drawing/2014/chart" uri="{C3380CC4-5D6E-409C-BE32-E72D297353CC}">
              <c16:uniqueId val="{00000003-67E2-45F5-B601-A73C5FBC3BC6}"/>
            </c:ext>
          </c:extLst>
        </c:ser>
        <c:dLbls>
          <c:showLegendKey val="0"/>
          <c:showVal val="1"/>
          <c:showCatName val="0"/>
          <c:showSerName val="0"/>
          <c:showPercent val="0"/>
          <c:showBubbleSize val="0"/>
        </c:dLbls>
        <c:gapWidth val="219"/>
        <c:overlap val="-27"/>
        <c:axId val="139560655"/>
        <c:axId val="139567311"/>
      </c:barChart>
      <c:catAx>
        <c:axId val="1395606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39567311"/>
        <c:crosses val="autoZero"/>
        <c:auto val="1"/>
        <c:lblAlgn val="ctr"/>
        <c:lblOffset val="100"/>
        <c:noMultiLvlLbl val="0"/>
      </c:catAx>
      <c:valAx>
        <c:axId val="139567311"/>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39560655"/>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1197" b="1" i="0" u="sng"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3120826694389271"/>
          <c:y val="0.82113533328995025"/>
          <c:w val="0.37583466112214581"/>
          <c:h val="0.11274896423071083"/>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ja-JP" altLang="en-US" sz="1100" dirty="0"/>
              <a:t>インテックス大阪</a:t>
            </a:r>
            <a:r>
              <a:rPr lang="ja-JP" altLang="en-US" sz="1000" dirty="0" smtClean="0"/>
              <a:t>（</a:t>
            </a:r>
            <a:r>
              <a:rPr lang="en-US" altLang="ja-JP" sz="1000" dirty="0" smtClean="0"/>
              <a:t>142</a:t>
            </a:r>
            <a:r>
              <a:rPr lang="ja-JP" altLang="en-US" sz="1000" dirty="0" smtClean="0"/>
              <a:t>件→</a:t>
            </a:r>
            <a:r>
              <a:rPr lang="en-US" altLang="ja-JP" sz="1000" dirty="0" smtClean="0"/>
              <a:t>117</a:t>
            </a:r>
            <a:r>
              <a:rPr lang="ja-JP" altLang="en-US" sz="1000" dirty="0" smtClean="0"/>
              <a:t>件</a:t>
            </a:r>
            <a:r>
              <a:rPr lang="ja-JP" altLang="en-US" sz="1000" dirty="0"/>
              <a:t>）</a:t>
            </a:r>
            <a:endParaRPr lang="ja-JP" sz="1000" dirty="0"/>
          </a:p>
        </c:rich>
      </c:tx>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Sheet1!$B$1</c:f>
              <c:strCache>
                <c:ptCount val="1"/>
                <c:pt idx="0">
                  <c:v>2019</c:v>
                </c:pt>
              </c:strCache>
            </c:strRef>
          </c:tx>
          <c:spPr>
            <a:solidFill>
              <a:schemeClr val="accent1"/>
            </a:solidFill>
            <a:ln>
              <a:noFill/>
            </a:ln>
            <a:effectLst/>
          </c:spPr>
          <c:invertIfNegative val="0"/>
          <c:dLbls>
            <c:dLbl>
              <c:idx val="9"/>
              <c:layout>
                <c:manualLayout>
                  <c:x val="-1.6009368632100295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A1C7-4629-9E7F-084EC225AB3B}"/>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Sheet1!$B$2:$B$13</c:f>
              <c:numCache>
                <c:formatCode>General</c:formatCode>
                <c:ptCount val="12"/>
                <c:pt idx="0">
                  <c:v>7</c:v>
                </c:pt>
                <c:pt idx="1">
                  <c:v>22</c:v>
                </c:pt>
                <c:pt idx="2">
                  <c:v>6</c:v>
                </c:pt>
                <c:pt idx="3">
                  <c:v>8</c:v>
                </c:pt>
                <c:pt idx="4">
                  <c:v>7</c:v>
                </c:pt>
                <c:pt idx="5">
                  <c:v>21</c:v>
                </c:pt>
                <c:pt idx="6">
                  <c:v>18</c:v>
                </c:pt>
                <c:pt idx="7">
                  <c:v>18</c:v>
                </c:pt>
                <c:pt idx="8">
                  <c:v>3</c:v>
                </c:pt>
                <c:pt idx="9">
                  <c:v>18</c:v>
                </c:pt>
                <c:pt idx="10">
                  <c:v>14</c:v>
                </c:pt>
                <c:pt idx="11">
                  <c:v>0</c:v>
                </c:pt>
              </c:numCache>
            </c:numRef>
          </c:val>
          <c:extLst>
            <c:ext xmlns:c16="http://schemas.microsoft.com/office/drawing/2014/chart" uri="{C3380CC4-5D6E-409C-BE32-E72D297353CC}">
              <c16:uniqueId val="{00000001-A1C7-4629-9E7F-084EC225AB3B}"/>
            </c:ext>
          </c:extLst>
        </c:ser>
        <c:ser>
          <c:idx val="1"/>
          <c:order val="1"/>
          <c:tx>
            <c:strRef>
              <c:f>Sheet1!$C$1</c:f>
              <c:strCache>
                <c:ptCount val="1"/>
                <c:pt idx="0">
                  <c:v>2020</c:v>
                </c:pt>
              </c:strCache>
            </c:strRef>
          </c:tx>
          <c:spPr>
            <a:solidFill>
              <a:schemeClr val="accent2"/>
            </a:solidFill>
            <a:ln>
              <a:noFill/>
            </a:ln>
            <a:effectLst/>
          </c:spPr>
          <c:invertIfNegative val="0"/>
          <c:dLbls>
            <c:dLbl>
              <c:idx val="7"/>
              <c:layout>
                <c:manualLayout>
                  <c:x val="3.6021079422225738E-2"/>
                  <c:y val="5.5517548135244248E-3"/>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1C7-4629-9E7F-084EC225AB3B}"/>
                </c:ext>
              </c:extLst>
            </c:dLbl>
            <c:dLbl>
              <c:idx val="9"/>
              <c:layout>
                <c:manualLayout>
                  <c:x val="1.2007026474075222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A1C7-4629-9E7F-084EC225AB3B}"/>
                </c:ext>
              </c:extLst>
            </c:dLbl>
            <c:dLbl>
              <c:idx val="10"/>
              <c:layout>
                <c:manualLayout>
                  <c:x val="1.6009368632100295E-2"/>
                  <c:y val="0"/>
                </c:manualLayout>
              </c:layout>
              <c:dLblPos val="outEnd"/>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1C7-4629-9E7F-084EC225AB3B}"/>
                </c:ext>
              </c:extLst>
            </c:dLbl>
            <c:spPr>
              <a:noFill/>
              <a:ln>
                <a:noFill/>
              </a:ln>
              <a:effectLst/>
            </c:spPr>
            <c:txPr>
              <a:bodyPr rot="0" spcFirstLastPara="1" vertOverflow="ellipsis" vert="horz" wrap="square" lIns="38100" tIns="19050" rIns="38100" bIns="19050" anchor="ctr" anchorCtr="1">
                <a:spAutoFit/>
              </a:bodyPr>
              <a:lstStyle/>
              <a:p>
                <a:pPr>
                  <a:defRPr sz="1200" b="1" i="0" u="sng"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4月</c:v>
                </c:pt>
                <c:pt idx="1">
                  <c:v>5月</c:v>
                </c:pt>
                <c:pt idx="2">
                  <c:v>6月</c:v>
                </c:pt>
                <c:pt idx="3">
                  <c:v>7月</c:v>
                </c:pt>
                <c:pt idx="4">
                  <c:v>8月</c:v>
                </c:pt>
                <c:pt idx="5">
                  <c:v>9月</c:v>
                </c:pt>
                <c:pt idx="6">
                  <c:v>10月</c:v>
                </c:pt>
                <c:pt idx="7">
                  <c:v>11月</c:v>
                </c:pt>
                <c:pt idx="8">
                  <c:v>12月</c:v>
                </c:pt>
                <c:pt idx="9">
                  <c:v>1月</c:v>
                </c:pt>
                <c:pt idx="10">
                  <c:v>2月</c:v>
                </c:pt>
                <c:pt idx="11">
                  <c:v>3月</c:v>
                </c:pt>
              </c:strCache>
            </c:strRef>
          </c:cat>
          <c:val>
            <c:numRef>
              <c:f>Sheet1!$C$2:$C$13</c:f>
              <c:numCache>
                <c:formatCode>General</c:formatCode>
                <c:ptCount val="12"/>
                <c:pt idx="0">
                  <c:v>0</c:v>
                </c:pt>
                <c:pt idx="1">
                  <c:v>0</c:v>
                </c:pt>
                <c:pt idx="2">
                  <c:v>0</c:v>
                </c:pt>
                <c:pt idx="3">
                  <c:v>9</c:v>
                </c:pt>
                <c:pt idx="4">
                  <c:v>1</c:v>
                </c:pt>
                <c:pt idx="5">
                  <c:v>25</c:v>
                </c:pt>
                <c:pt idx="6">
                  <c:v>25</c:v>
                </c:pt>
                <c:pt idx="7">
                  <c:v>16</c:v>
                </c:pt>
                <c:pt idx="8">
                  <c:v>3</c:v>
                </c:pt>
                <c:pt idx="9">
                  <c:v>17</c:v>
                </c:pt>
                <c:pt idx="10">
                  <c:v>16</c:v>
                </c:pt>
                <c:pt idx="11">
                  <c:v>5</c:v>
                </c:pt>
              </c:numCache>
            </c:numRef>
          </c:val>
          <c:extLst>
            <c:ext xmlns:c16="http://schemas.microsoft.com/office/drawing/2014/chart" uri="{C3380CC4-5D6E-409C-BE32-E72D297353CC}">
              <c16:uniqueId val="{00000004-A1C7-4629-9E7F-084EC225AB3B}"/>
            </c:ext>
          </c:extLst>
        </c:ser>
        <c:dLbls>
          <c:dLblPos val="outEnd"/>
          <c:showLegendKey val="0"/>
          <c:showVal val="1"/>
          <c:showCatName val="0"/>
          <c:showSerName val="0"/>
          <c:showPercent val="0"/>
          <c:showBubbleSize val="0"/>
        </c:dLbls>
        <c:gapWidth val="219"/>
        <c:overlap val="-27"/>
        <c:axId val="184211695"/>
        <c:axId val="184206703"/>
      </c:barChart>
      <c:catAx>
        <c:axId val="184211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4206703"/>
        <c:crosses val="autoZero"/>
        <c:auto val="1"/>
        <c:lblAlgn val="ctr"/>
        <c:lblOffset val="100"/>
        <c:noMultiLvlLbl val="0"/>
      </c:catAx>
      <c:valAx>
        <c:axId val="184206703"/>
        <c:scaling>
          <c:orientation val="minMax"/>
          <c:max val="3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84211695"/>
        <c:crosses val="autoZero"/>
        <c:crossBetween val="between"/>
      </c:valAx>
      <c:spPr>
        <a:noFill/>
        <a:ln>
          <a:noFill/>
        </a:ln>
        <a:effectLst/>
      </c:spPr>
    </c:plotArea>
    <c:legend>
      <c:legendPos val="b"/>
      <c:legendEntry>
        <c:idx val="1"/>
        <c:txPr>
          <a:bodyPr rot="0" spcFirstLastPara="1" vertOverflow="ellipsis" vert="horz" wrap="square" anchor="ctr" anchorCtr="1"/>
          <a:lstStyle/>
          <a:p>
            <a:pPr>
              <a:defRPr sz="1197" b="1" i="0" u="sng"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32033076364058088"/>
          <c:y val="0.81976818145058172"/>
          <c:w val="0.35933847271883829"/>
          <c:h val="0.1136107607871251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E44C8EF-4427-49F0-8856-9BC76511AE48}" type="datetimeFigureOut">
              <a:rPr kumimoji="1" lang="ja-JP" altLang="en-US" smtClean="0"/>
              <a:t>2021/2/24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DA178BB0-96D6-4FB1-B37C-7504CC59A682}" type="slidenum">
              <a:rPr kumimoji="1" lang="ja-JP" altLang="en-US" smtClean="0"/>
              <a:t>‹#›</a:t>
            </a:fld>
            <a:endParaRPr kumimoji="1" lang="ja-JP" altLang="en-US"/>
          </a:p>
        </p:txBody>
      </p:sp>
    </p:spTree>
    <p:extLst>
      <p:ext uri="{BB962C8B-B14F-4D97-AF65-F5344CB8AC3E}">
        <p14:creationId xmlns:p14="http://schemas.microsoft.com/office/powerpoint/2010/main" val="38019775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FBBAF45-B67C-4888-BA07-EDC307BEFC76}" type="datetime1">
              <a:rPr kumimoji="1" lang="ja-JP" altLang="en-US" smtClean="0"/>
              <a:t>2021/2/24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966449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E5D8169-46A4-4EA5-9D36-7619C470F082}" type="datetime1">
              <a:rPr kumimoji="1" lang="ja-JP" altLang="en-US" smtClean="0"/>
              <a:t>2021/2/24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069795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1D159C6-53FD-432E-BA35-4DD3BEE0F4B7}" type="datetime1">
              <a:rPr kumimoji="1" lang="ja-JP" altLang="en-US" smtClean="0"/>
              <a:t>2021/2/24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2139693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7F313B1-ABE5-4E04-BFB5-8A9DD66B4BC0}" type="datetime1">
              <a:rPr kumimoji="1" lang="ja-JP" altLang="en-US" smtClean="0"/>
              <a:t>2021/2/24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447153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B2869EB-E68D-4EC4-9CAB-9CEDB5952AEE}" type="datetime1">
              <a:rPr kumimoji="1" lang="ja-JP" altLang="en-US" smtClean="0"/>
              <a:t>2021/2/24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967743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7B684AAA-C43D-44CF-8386-DDDB3FFE08AC}" type="datetime1">
              <a:rPr kumimoji="1" lang="ja-JP" altLang="en-US" smtClean="0"/>
              <a:t>2021/2/24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418543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1F71D40-B357-4E2F-8769-65532662D902}" type="datetime1">
              <a:rPr kumimoji="1" lang="ja-JP" altLang="en-US" smtClean="0"/>
              <a:t>2021/2/24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704133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1D847815-0F85-493C-87CC-5DF30FBBA81C}" type="datetime1">
              <a:rPr kumimoji="1" lang="ja-JP" altLang="en-US" smtClean="0"/>
              <a:t>2021/2/24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71191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0F3587-7AB7-4FCB-8A92-2FA02DC30A7E}" type="datetime1">
              <a:rPr kumimoji="1" lang="ja-JP" altLang="en-US" smtClean="0"/>
              <a:t>2021/2/24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3665608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1D5A758-A6D6-43F2-A35B-FA29FBD98C76}" type="datetime1">
              <a:rPr kumimoji="1" lang="ja-JP" altLang="en-US" smtClean="0"/>
              <a:t>2021/2/24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2049612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AF467F0-225D-49E4-BD0C-01934C2DA415}" type="datetime1">
              <a:rPr kumimoji="1" lang="ja-JP" altLang="en-US" smtClean="0"/>
              <a:t>2021/2/24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136843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BF6C8C-CA35-4B37-86C4-D9086839A814}" type="datetime1">
              <a:rPr kumimoji="1" lang="ja-JP" altLang="en-US" smtClean="0"/>
              <a:t>2021/2/24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C9C6ED-BFDB-4561-9AC5-5235E9A3CD2C}" type="slidenum">
              <a:rPr kumimoji="1" lang="ja-JP" altLang="en-US" smtClean="0"/>
              <a:t>‹#›</a:t>
            </a:fld>
            <a:endParaRPr kumimoji="1" lang="ja-JP" altLang="en-US"/>
          </a:p>
        </p:txBody>
      </p:sp>
    </p:spTree>
    <p:extLst>
      <p:ext uri="{BB962C8B-B14F-4D97-AF65-F5344CB8AC3E}">
        <p14:creationId xmlns:p14="http://schemas.microsoft.com/office/powerpoint/2010/main" val="10883125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6060"/>
            <a:ext cx="9144000" cy="468000"/>
          </a:xfrm>
          <a:prstGeom prst="rect">
            <a:avLst/>
          </a:prstGeom>
          <a:solidFill>
            <a:schemeClr val="accent1"/>
          </a:solidFill>
        </p:spPr>
        <p:txBody>
          <a:bodyPr wrap="square" rtlCol="0" anchor="ctr">
            <a:no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ウィズ</a:t>
            </a:r>
            <a:r>
              <a:rPr lang="ja-JP" altLang="en-US" sz="2000" b="1" dirty="0" smtClean="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アフターコロナ時代における</a:t>
            </a:r>
            <a:r>
              <a:rPr lang="en-US" altLang="ja-JP" sz="2000" b="1" dirty="0">
                <a:solidFill>
                  <a:schemeClr val="bg1"/>
                </a:solidFill>
                <a:latin typeface="Meiryo UI" panose="020B0604030504040204" pitchFamily="50" charset="-128"/>
                <a:ea typeface="Meiryo UI" panose="020B0604030504040204" pitchFamily="50" charset="-128"/>
              </a:rPr>
              <a:t>MICE</a:t>
            </a:r>
            <a:r>
              <a:rPr lang="ja-JP" altLang="en-US" sz="2000" b="1" dirty="0" smtClean="0">
                <a:solidFill>
                  <a:schemeClr val="bg1"/>
                </a:solidFill>
                <a:latin typeface="Meiryo UI" panose="020B0604030504040204" pitchFamily="50" charset="-128"/>
                <a:ea typeface="Meiryo UI" panose="020B0604030504040204" pitchFamily="50" charset="-128"/>
              </a:rPr>
              <a:t>について（現状）</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b="1" dirty="0">
              <a:solidFill>
                <a:schemeClr val="bg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nvPr>
        </p:nvGraphicFramePr>
        <p:xfrm>
          <a:off x="309304" y="910871"/>
          <a:ext cx="8525392" cy="3406106"/>
        </p:xfrm>
        <a:graphic>
          <a:graphicData uri="http://schemas.openxmlformats.org/drawingml/2006/table">
            <a:tbl>
              <a:tblPr firstCol="1" bandRow="1">
                <a:tableStyleId>{5C22544A-7EE6-4342-B048-85BDC9FD1C3A}</a:tableStyleId>
              </a:tblPr>
              <a:tblGrid>
                <a:gridCol w="1155601">
                  <a:extLst>
                    <a:ext uri="{9D8B030D-6E8A-4147-A177-3AD203B41FA5}">
                      <a16:colId xmlns:a16="http://schemas.microsoft.com/office/drawing/2014/main" val="3255045649"/>
                    </a:ext>
                  </a:extLst>
                </a:gridCol>
                <a:gridCol w="7369791">
                  <a:extLst>
                    <a:ext uri="{9D8B030D-6E8A-4147-A177-3AD203B41FA5}">
                      <a16:colId xmlns:a16="http://schemas.microsoft.com/office/drawing/2014/main" val="1437126694"/>
                    </a:ext>
                  </a:extLst>
                </a:gridCol>
              </a:tblGrid>
              <a:tr h="1680409">
                <a:tc>
                  <a:txBody>
                    <a:bodyPr/>
                    <a:lstStyle/>
                    <a:p>
                      <a:pPr algn="l">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各種レポート等</a:t>
                      </a:r>
                      <a:endParaRPr lang="en-US" altLang="ja-JP" sz="1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indent="0">
                        <a:lnSpc>
                          <a:spcPct val="100000"/>
                        </a:lnSpc>
                        <a:buFont typeface="Wingdings" panose="05000000000000000000" pitchFamily="2" charset="2"/>
                        <a:buNone/>
                      </a:pPr>
                      <a:r>
                        <a:rPr kumimoji="1" lang="en-US" altLang="ja-JP"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rPr>
                        <a:t>開催状況等</a:t>
                      </a:r>
                      <a:r>
                        <a:rPr kumimoji="1" lang="en-US" altLang="ja-JP" sz="1200" b="0" u="none" dirty="0" smtClean="0">
                          <a:solidFill>
                            <a:schemeClr val="tx1"/>
                          </a:solidFill>
                          <a:latin typeface="Meiryo UI" panose="020B0604030504040204" pitchFamily="50" charset="-128"/>
                          <a:ea typeface="Meiryo UI" panose="020B0604030504040204" pitchFamily="50" charset="-128"/>
                        </a:rPr>
                        <a:t>】</a:t>
                      </a:r>
                    </a:p>
                    <a:p>
                      <a:pPr marL="171450" indent="-171450">
                        <a:lnSpc>
                          <a:spcPct val="100000"/>
                        </a:lnSpc>
                        <a:buFont typeface="Wingdings" panose="05000000000000000000" pitchFamily="2" charset="2"/>
                        <a:buChar char="l"/>
                      </a:pPr>
                      <a:r>
                        <a:rPr kumimoji="1" lang="ja-JP" altLang="en-US" sz="1100" b="0" u="none" dirty="0" smtClean="0">
                          <a:solidFill>
                            <a:schemeClr val="tx1"/>
                          </a:solidFill>
                          <a:latin typeface="Meiryo UI" panose="020B0604030504040204" pitchFamily="50" charset="-128"/>
                          <a:ea typeface="Meiryo UI" panose="020B0604030504040204" pitchFamily="50" charset="-128"/>
                        </a:rPr>
                        <a:t>秋以降、</a:t>
                      </a:r>
                      <a:r>
                        <a:rPr kumimoji="1" lang="en-US" altLang="ja-JP" sz="1100" b="0" u="none" dirty="0" smtClean="0">
                          <a:solidFill>
                            <a:schemeClr val="tx1"/>
                          </a:solidFill>
                          <a:latin typeface="Meiryo UI" panose="020B0604030504040204" pitchFamily="50" charset="-128"/>
                          <a:ea typeface="Meiryo UI" panose="020B0604030504040204" pitchFamily="50" charset="-128"/>
                        </a:rPr>
                        <a:t>MICE</a:t>
                      </a:r>
                      <a:r>
                        <a:rPr kumimoji="1" lang="ja-JP" altLang="en-US" sz="1100" b="0" u="none" dirty="0" smtClean="0">
                          <a:solidFill>
                            <a:schemeClr val="tx1"/>
                          </a:solidFill>
                          <a:latin typeface="Meiryo UI" panose="020B0604030504040204" pitchFamily="50" charset="-128"/>
                          <a:ea typeface="Meiryo UI" panose="020B0604030504040204" pitchFamily="50" charset="-128"/>
                        </a:rPr>
                        <a:t>開催は回復傾向にあったが、</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今年に入り再度中止・延期が増加傾向　</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n-cs"/>
                      </a:endParaRPr>
                    </a:p>
                    <a:p>
                      <a:pPr marL="171450" indent="-171450">
                        <a:lnSpc>
                          <a:spcPct val="100000"/>
                        </a:lnSpc>
                        <a:buFont typeface="Wingdings" panose="05000000000000000000" pitchFamily="2" charset="2"/>
                        <a:buChar char="l"/>
                      </a:pPr>
                      <a:r>
                        <a:rPr kumimoji="1" lang="ja-JP" altLang="en-US" sz="1100" b="0" u="none" dirty="0" smtClean="0">
                          <a:solidFill>
                            <a:schemeClr val="tx1"/>
                          </a:solidFill>
                          <a:latin typeface="Meiryo UI" panose="020B0604030504040204" pitchFamily="50" charset="-128"/>
                          <a:ea typeface="Meiryo UI" panose="020B0604030504040204" pitchFamily="50" charset="-128"/>
                        </a:rPr>
                        <a:t>リアル開催では、</a:t>
                      </a:r>
                      <a:r>
                        <a:rPr kumimoji="1" lang="ja-JP" altLang="en-US" sz="1100" b="1" u="sng" dirty="0" smtClean="0">
                          <a:solidFill>
                            <a:schemeClr val="tx1"/>
                          </a:solidFill>
                          <a:latin typeface="Meiryo UI" panose="020B0604030504040204" pitchFamily="50" charset="-128"/>
                          <a:ea typeface="Meiryo UI" panose="020B0604030504040204" pitchFamily="50" charset="-128"/>
                        </a:rPr>
                        <a:t>出展社数や来場者数が大きく減少している展示会も多い</a:t>
                      </a:r>
                      <a:r>
                        <a:rPr kumimoji="1" lang="ja-JP" altLang="en-US" sz="1100" b="1" u="none" dirty="0" smtClean="0">
                          <a:solidFill>
                            <a:schemeClr val="tx1"/>
                          </a:solidFill>
                          <a:latin typeface="Meiryo UI" panose="020B0604030504040204" pitchFamily="50" charset="-128"/>
                          <a:ea typeface="Meiryo UI" panose="020B0604030504040204" pitchFamily="50" charset="-128"/>
                        </a:rPr>
                        <a:t>　</a:t>
                      </a:r>
                      <a:endParaRPr kumimoji="1" lang="en-US" altLang="ja-JP" sz="1100" b="1" u="none" dirty="0" smtClean="0">
                        <a:solidFill>
                          <a:schemeClr val="tx1"/>
                        </a:solidFill>
                        <a:latin typeface="Meiryo UI" panose="020B0604030504040204" pitchFamily="50" charset="-128"/>
                        <a:ea typeface="Meiryo UI" panose="020B0604030504040204" pitchFamily="50" charset="-128"/>
                      </a:endParaRPr>
                    </a:p>
                    <a:p>
                      <a:pPr marL="171450" indent="-171450">
                        <a:lnSpc>
                          <a:spcPct val="100000"/>
                        </a:lnSpc>
                        <a:buFont typeface="Wingdings" panose="05000000000000000000" pitchFamily="2" charset="2"/>
                        <a:buChar char="l"/>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大手を中心に展示会への参加を禁止している企業も多い　</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n-cs"/>
                      </a:endParaRPr>
                    </a:p>
                    <a:p>
                      <a:pPr marL="0" indent="0">
                        <a:lnSpc>
                          <a:spcPct val="100000"/>
                        </a:lnSpc>
                        <a:buFont typeface="Wingdings" panose="05000000000000000000" pitchFamily="2" charset="2"/>
                        <a:buNone/>
                      </a:pPr>
                      <a:endParaRPr kumimoji="1" lang="en-US" altLang="ja-JP" sz="1200" b="0" u="none" dirty="0" smtClean="0">
                        <a:solidFill>
                          <a:schemeClr val="tx1"/>
                        </a:solidFill>
                        <a:latin typeface="Meiryo UI" panose="020B0604030504040204" pitchFamily="50" charset="-128"/>
                        <a:ea typeface="Meiryo UI" panose="020B0604030504040204" pitchFamily="50" charset="-128"/>
                      </a:endParaRPr>
                    </a:p>
                    <a:p>
                      <a:pPr marL="0" indent="0">
                        <a:lnSpc>
                          <a:spcPct val="100000"/>
                        </a:lnSpc>
                        <a:buFont typeface="Wingdings" panose="05000000000000000000" pitchFamily="2" charset="2"/>
                        <a:buNone/>
                      </a:pPr>
                      <a:r>
                        <a:rPr kumimoji="1" lang="en-US" altLang="ja-JP"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rPr>
                        <a:t>ビジネスモデルの変化</a:t>
                      </a:r>
                      <a:r>
                        <a:rPr kumimoji="1" lang="en-US" altLang="ja-JP" sz="1200" b="0" u="none" dirty="0" smtClean="0">
                          <a:solidFill>
                            <a:schemeClr val="tx1"/>
                          </a:solidFill>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rPr>
                        <a:t>50%</a:t>
                      </a:r>
                      <a:r>
                        <a:rPr kumimoji="1" lang="ja-JP" altLang="en-US" sz="1100" b="0" u="none" dirty="0" smtClean="0">
                          <a:solidFill>
                            <a:schemeClr val="tx1"/>
                          </a:solidFill>
                          <a:latin typeface="Meiryo UI" panose="020B0604030504040204" pitchFamily="50" charset="-128"/>
                          <a:ea typeface="Meiryo UI" panose="020B0604030504040204" pitchFamily="50" charset="-128"/>
                        </a:rPr>
                        <a:t>以上の企業がオンラインの導入を検討又は検討予定</a:t>
                      </a:r>
                      <a:endParaRPr kumimoji="1" lang="en-US" altLang="ja-JP" sz="1000" b="0" u="none"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rPr>
                        <a:t>ハイブリッド開催のコンベンションでは、リアル：オンラインの参加比率はおおよそ２：８</a:t>
                      </a:r>
                      <a:endParaRPr kumimoji="1" lang="en-US" altLang="ja-JP" sz="1000" b="0" u="none"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rPr>
                        <a:t>オンライン参加も含めれば参加者数が増加している会議や展示会もある</a:t>
                      </a:r>
                      <a:endParaRPr kumimoji="1" lang="en-US" altLang="ja-JP" sz="1000" b="0" u="none" kern="1200" dirty="0" smtClean="0">
                        <a:solidFill>
                          <a:schemeClr val="tx1"/>
                        </a:solidFill>
                        <a:latin typeface="Meiryo UI" panose="020B0604030504040204" pitchFamily="50" charset="-128"/>
                        <a:ea typeface="Meiryo UI" panose="020B0604030504040204" pitchFamily="50" charset="-128"/>
                        <a:cs typeface="+mn-cs"/>
                      </a:endParaRPr>
                    </a:p>
                  </a:txBody>
                  <a:tcPr marL="72000" marR="36000" marT="36000" marB="36000" anchor="ctr"/>
                </a:tc>
                <a:extLst>
                  <a:ext uri="{0D108BD9-81ED-4DB2-BD59-A6C34878D82A}">
                    <a16:rowId xmlns:a16="http://schemas.microsoft.com/office/drawing/2014/main" val="395237568"/>
                  </a:ext>
                </a:extLst>
              </a:tr>
              <a:tr h="1725697">
                <a:tc>
                  <a:txBody>
                    <a:bodyPr/>
                    <a:lstStyle/>
                    <a:p>
                      <a:pPr algn="l">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関係者ヒアリング</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n-cs"/>
                        </a:rPr>
                        <a:t>開催状況等</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会議、展示のいずれも大幅に減少</a:t>
                      </a:r>
                      <a:endParaRPr kumimoji="1" lang="en-US" altLang="ja-JP" sz="1000" b="0" u="none"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出展社数・来場者数ともに減少しており、展示面積にも影響が出ている</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（費用対効果も減少）</a:t>
                      </a:r>
                      <a:endPar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大企業や外資系企業は企業イメージや感染症拡大への懸念の観点から、展示会への参加を控える傾向が強い</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n-cs"/>
                        </a:rPr>
                        <a:t>ビジネスモデルの変化</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開催形態としては、</a:t>
                      </a:r>
                      <a:r>
                        <a:rPr kumimoji="1" lang="ja-JP" altLang="en-US" sz="11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完全オンライン開催やハイブリッド型開催が増加</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1" u="sng"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100" b="0" u="none" dirty="0" smtClean="0">
                          <a:solidFill>
                            <a:schemeClr val="tx1">
                              <a:lumMod val="75000"/>
                              <a:lumOff val="25000"/>
                            </a:schemeClr>
                          </a:solidFill>
                          <a:latin typeface="Meiryo UI" panose="020B0604030504040204" pitchFamily="50" charset="-128"/>
                          <a:ea typeface="Meiryo UI" panose="020B0604030504040204" pitchFamily="50" charset="-128"/>
                        </a:rPr>
                        <a:t>コ</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ンベンションの</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n-cs"/>
                        </a:rPr>
                        <a:t>2020</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年開催実績は、オンラインとハイブリッド開催で</a:t>
                      </a:r>
                      <a:r>
                        <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n-cs"/>
                        </a:rPr>
                        <a:t>9</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割超　</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展示会では、</a:t>
                      </a:r>
                      <a:r>
                        <a:rPr kumimoji="1" lang="ja-JP" altLang="en-US" sz="1100" b="1" i="0" u="sng" strike="noStrike" kern="120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n-cs"/>
                        </a:rPr>
                        <a:t>業種によってオンライン開催ではマッチングまで至らず効果が薄いケースもある</a:t>
                      </a:r>
                      <a:r>
                        <a:rPr kumimoji="1" lang="ja-JP" altLang="en-US" sz="1100" b="0" i="0" u="none" strike="noStrike" kern="120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1" i="0" u="sng" strike="noStrike" kern="120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36000" marT="36000" marB="36000" anchor="ctr"/>
                </a:tc>
                <a:extLst>
                  <a:ext uri="{0D108BD9-81ED-4DB2-BD59-A6C34878D82A}">
                    <a16:rowId xmlns:a16="http://schemas.microsoft.com/office/drawing/2014/main" val="1652585522"/>
                  </a:ext>
                </a:extLst>
              </a:tr>
            </a:tbl>
          </a:graphicData>
        </a:graphic>
      </p:graphicFrame>
      <p:graphicFrame>
        <p:nvGraphicFramePr>
          <p:cNvPr id="6" name="グラフ 5"/>
          <p:cNvGraphicFramePr/>
          <p:nvPr>
            <p:extLst/>
          </p:nvPr>
        </p:nvGraphicFramePr>
        <p:xfrm>
          <a:off x="3225463" y="4705349"/>
          <a:ext cx="2962091" cy="228600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グラフ 7"/>
          <p:cNvGraphicFramePr/>
          <p:nvPr>
            <p:extLst/>
          </p:nvPr>
        </p:nvGraphicFramePr>
        <p:xfrm>
          <a:off x="6110134" y="4695825"/>
          <a:ext cx="3033866" cy="23050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グラフ 8"/>
          <p:cNvGraphicFramePr/>
          <p:nvPr>
            <p:extLst/>
          </p:nvPr>
        </p:nvGraphicFramePr>
        <p:xfrm>
          <a:off x="129474" y="4713309"/>
          <a:ext cx="3173142" cy="2287565"/>
        </p:xfrm>
        <a:graphic>
          <a:graphicData uri="http://schemas.openxmlformats.org/drawingml/2006/chart">
            <c:chart xmlns:c="http://schemas.openxmlformats.org/drawingml/2006/chart" xmlns:r="http://schemas.openxmlformats.org/officeDocument/2006/relationships" r:id="rId4"/>
          </a:graphicData>
        </a:graphic>
      </p:graphicFrame>
      <p:sp>
        <p:nvSpPr>
          <p:cNvPr id="10" name="テキスト ボックス 9"/>
          <p:cNvSpPr txBox="1"/>
          <p:nvPr/>
        </p:nvSpPr>
        <p:spPr>
          <a:xfrm>
            <a:off x="3752850" y="4504828"/>
            <a:ext cx="3638550" cy="215444"/>
          </a:xfrm>
          <a:prstGeom prst="rect">
            <a:avLst/>
          </a:prstGeom>
          <a:noFill/>
        </p:spPr>
        <p:txBody>
          <a:bodyPr wrap="square" rtlCol="0">
            <a:spAutoFit/>
          </a:bodyPr>
          <a:lstStyle/>
          <a:p>
            <a:pPr lvl="0"/>
            <a:r>
              <a:rPr lang="en-US" altLang="ja-JP" sz="800" dirty="0" smtClean="0">
                <a:latin typeface="Meiryo UI" panose="020B0604030504040204" pitchFamily="50" charset="-128"/>
                <a:ea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rPr>
              <a:t>　件数は各施設</a:t>
            </a:r>
            <a:r>
              <a:rPr lang="en-US" altLang="ja-JP" sz="800" dirty="0" smtClean="0">
                <a:latin typeface="Meiryo UI" panose="020B0604030504040204" pitchFamily="50" charset="-128"/>
                <a:ea typeface="Meiryo UI" panose="020B0604030504040204" pitchFamily="50" charset="-128"/>
              </a:rPr>
              <a:t>HP</a:t>
            </a:r>
            <a:r>
              <a:rPr lang="ja-JP" altLang="en-US" sz="800" dirty="0" smtClean="0">
                <a:latin typeface="Meiryo UI" panose="020B0604030504040204" pitchFamily="50" charset="-128"/>
                <a:ea typeface="Meiryo UI" panose="020B0604030504040204" pitchFamily="50" charset="-128"/>
              </a:rPr>
              <a:t>の公表情報による。太字</a:t>
            </a:r>
            <a:r>
              <a:rPr lang="ja-JP" altLang="en-US" sz="800" dirty="0">
                <a:latin typeface="Meiryo UI" panose="020B0604030504040204" pitchFamily="50" charset="-128"/>
                <a:ea typeface="Meiryo UI" panose="020B0604030504040204" pitchFamily="50" charset="-128"/>
              </a:rPr>
              <a:t>＋下線が</a:t>
            </a:r>
            <a:r>
              <a:rPr lang="en-US" altLang="ja-JP" sz="800" dirty="0">
                <a:latin typeface="Meiryo UI" panose="020B0604030504040204" pitchFamily="50" charset="-128"/>
                <a:ea typeface="Meiryo UI" panose="020B0604030504040204" pitchFamily="50" charset="-128"/>
              </a:rPr>
              <a:t>2020</a:t>
            </a:r>
            <a:r>
              <a:rPr lang="ja-JP" altLang="en-US" sz="800" dirty="0" smtClean="0">
                <a:latin typeface="Meiryo UI" panose="020B0604030504040204" pitchFamily="50" charset="-128"/>
                <a:ea typeface="Meiryo UI" panose="020B0604030504040204" pitchFamily="50" charset="-128"/>
              </a:rPr>
              <a:t>年度件数</a:t>
            </a:r>
            <a:endParaRPr lang="ja-JP" altLang="en-US" sz="8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5005602" y="4908123"/>
            <a:ext cx="352565" cy="261610"/>
          </a:xfrm>
          <a:prstGeom prst="rect">
            <a:avLst/>
          </a:prstGeom>
          <a:noFill/>
        </p:spPr>
        <p:txBody>
          <a:bodyPr wrap="square" rtlCol="0">
            <a:spAutoFit/>
          </a:bodyPr>
          <a:lstStyle/>
          <a:p>
            <a:r>
              <a:rPr kumimoji="1" lang="en-US" altLang="ja-JP" sz="1100" b="1" u="sng" dirty="0">
                <a:latin typeface="+mn-ea"/>
              </a:rPr>
              <a:t>61</a:t>
            </a:r>
            <a:endParaRPr kumimoji="1" lang="ja-JP" altLang="en-US" sz="1100" b="1" u="sng" dirty="0">
              <a:latin typeface="+mn-ea"/>
            </a:endParaRPr>
          </a:p>
        </p:txBody>
      </p:sp>
      <p:sp>
        <p:nvSpPr>
          <p:cNvPr id="16" name="正方形/長方形 15"/>
          <p:cNvSpPr/>
          <p:nvPr/>
        </p:nvSpPr>
        <p:spPr>
          <a:xfrm>
            <a:off x="127356" y="4448965"/>
            <a:ext cx="3649217"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en-US" altLang="ja-JP" sz="1400" b="1" kern="100" dirty="0" smtClean="0">
                <a:latin typeface="Meiryo UI" panose="020B0604030504040204" pitchFamily="50" charset="-128"/>
                <a:ea typeface="Meiryo UI" panose="020B0604030504040204" pitchFamily="50" charset="-128"/>
                <a:cs typeface="Times New Roman" panose="02020603050405020304" pitchFamily="18" charset="0"/>
              </a:rPr>
              <a:t>2019</a:t>
            </a: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400" b="1" kern="100" dirty="0" smtClean="0">
                <a:latin typeface="Meiryo UI" panose="020B0604030504040204" pitchFamily="50" charset="-128"/>
                <a:ea typeface="Meiryo UI" panose="020B0604030504040204" pitchFamily="50" charset="-128"/>
                <a:cs typeface="Times New Roman" panose="02020603050405020304" pitchFamily="18" charset="0"/>
              </a:rPr>
              <a:t>2020</a:t>
            </a: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年度催事開催件数の動向</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3" name="正方形/長方形 12"/>
          <p:cNvSpPr/>
          <p:nvPr/>
        </p:nvSpPr>
        <p:spPr>
          <a:xfrm>
            <a:off x="129474" y="603094"/>
            <a:ext cx="1390852"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主</a:t>
            </a: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な意見等</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12" name="テキスト ボックス 1"/>
          <p:cNvSpPr txBox="1"/>
          <p:nvPr/>
        </p:nvSpPr>
        <p:spPr>
          <a:xfrm>
            <a:off x="8207418" y="121627"/>
            <a:ext cx="830323" cy="337185"/>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ctr" anchorCtr="0" forceAA="0" compatLnSpc="1">
            <a:noAutofit/>
          </a:bodyPr>
          <a:lstStyle/>
          <a:p>
            <a:pPr algn="ctr">
              <a:spcAft>
                <a:spcPts val="0"/>
              </a:spcAft>
            </a:pPr>
            <a:r>
              <a:rPr lang="ja-JP" sz="1400" kern="100" dirty="0" smtClean="0">
                <a:effectLst/>
                <a:latin typeface="+mn-ea"/>
                <a:cs typeface="Meiryo UI" panose="020B0604030504040204" pitchFamily="50" charset="-128"/>
              </a:rPr>
              <a:t>資料</a:t>
            </a:r>
            <a:r>
              <a:rPr lang="ja-JP" altLang="en-US" sz="1400" kern="100" dirty="0" smtClean="0">
                <a:effectLst/>
                <a:latin typeface="+mn-ea"/>
                <a:cs typeface="Meiryo UI" panose="020B0604030504040204" pitchFamily="50" charset="-128"/>
              </a:rPr>
              <a:t>５</a:t>
            </a:r>
            <a:endParaRPr lang="ja-JP" sz="1400" kern="100" dirty="0">
              <a:effectLst/>
              <a:latin typeface="+mn-ea"/>
              <a:cs typeface="Meiryo UI" panose="020B0604030504040204" pitchFamily="50" charset="-128"/>
            </a:endParaRPr>
          </a:p>
        </p:txBody>
      </p:sp>
      <p:sp>
        <p:nvSpPr>
          <p:cNvPr id="2" name="スライド番号プレースホルダー 1"/>
          <p:cNvSpPr>
            <a:spLocks noGrp="1"/>
          </p:cNvSpPr>
          <p:nvPr>
            <p:ph type="sldNum" sz="quarter" idx="12"/>
          </p:nvPr>
        </p:nvSpPr>
        <p:spPr>
          <a:xfrm>
            <a:off x="7129463" y="6527801"/>
            <a:ext cx="2057400" cy="365125"/>
          </a:xfrm>
        </p:spPr>
        <p:txBody>
          <a:bodyPr/>
          <a:lstStyle/>
          <a:p>
            <a:fld id="{6AC9C6ED-BFDB-4561-9AC5-5235E9A3CD2C}" type="slidenum">
              <a:rPr kumimoji="1" lang="ja-JP" altLang="en-US" smtClean="0"/>
              <a:t>1</a:t>
            </a:fld>
            <a:endParaRPr kumimoji="1" lang="ja-JP" altLang="en-US" dirty="0"/>
          </a:p>
        </p:txBody>
      </p:sp>
    </p:spTree>
    <p:extLst>
      <p:ext uri="{BB962C8B-B14F-4D97-AF65-F5344CB8AC3E}">
        <p14:creationId xmlns:p14="http://schemas.microsoft.com/office/powerpoint/2010/main" val="3563236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8121"/>
            <a:ext cx="9144000" cy="468000"/>
          </a:xfrm>
          <a:prstGeom prst="rect">
            <a:avLst/>
          </a:prstGeom>
          <a:solidFill>
            <a:schemeClr val="accent1"/>
          </a:solidFill>
        </p:spPr>
        <p:txBody>
          <a:bodyPr wrap="square" rtlCol="0" anchor="ctr">
            <a:no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ウィズ</a:t>
            </a:r>
            <a:r>
              <a:rPr lang="ja-JP" altLang="en-US" sz="2000" b="1" dirty="0" smtClean="0">
                <a:solidFill>
                  <a:schemeClr val="bg1"/>
                </a:solidFill>
                <a:latin typeface="Meiryo UI" panose="020B0604030504040204" pitchFamily="50" charset="-128"/>
                <a:ea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rPr>
              <a:t>アフターコロナ時代における</a:t>
            </a:r>
            <a:r>
              <a:rPr lang="en-US" altLang="ja-JP" sz="2000" b="1" dirty="0">
                <a:solidFill>
                  <a:schemeClr val="bg1"/>
                </a:solidFill>
                <a:latin typeface="Meiryo UI" panose="020B0604030504040204" pitchFamily="50" charset="-128"/>
                <a:ea typeface="Meiryo UI" panose="020B0604030504040204" pitchFamily="50" charset="-128"/>
              </a:rPr>
              <a:t>MICE</a:t>
            </a:r>
            <a:r>
              <a:rPr lang="ja-JP" altLang="en-US" sz="2000" b="1" dirty="0" smtClean="0">
                <a:solidFill>
                  <a:schemeClr val="bg1"/>
                </a:solidFill>
                <a:latin typeface="Meiryo UI" panose="020B0604030504040204" pitchFamily="50" charset="-128"/>
                <a:ea typeface="Meiryo UI" panose="020B0604030504040204" pitchFamily="50" charset="-128"/>
              </a:rPr>
              <a:t>について（今後の動向）</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sz="2000" b="1" dirty="0">
              <a:solidFill>
                <a:schemeClr val="bg1"/>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nvPr>
        </p:nvGraphicFramePr>
        <p:xfrm>
          <a:off x="273244" y="1196565"/>
          <a:ext cx="8597511" cy="5273603"/>
        </p:xfrm>
        <a:graphic>
          <a:graphicData uri="http://schemas.openxmlformats.org/drawingml/2006/table">
            <a:tbl>
              <a:tblPr firstCol="1" bandRow="1">
                <a:tableStyleId>{5C22544A-7EE6-4342-B048-85BDC9FD1C3A}</a:tableStyleId>
              </a:tblPr>
              <a:tblGrid>
                <a:gridCol w="1228010">
                  <a:extLst>
                    <a:ext uri="{9D8B030D-6E8A-4147-A177-3AD203B41FA5}">
                      <a16:colId xmlns:a16="http://schemas.microsoft.com/office/drawing/2014/main" val="3255045649"/>
                    </a:ext>
                  </a:extLst>
                </a:gridCol>
                <a:gridCol w="7369501">
                  <a:extLst>
                    <a:ext uri="{9D8B030D-6E8A-4147-A177-3AD203B41FA5}">
                      <a16:colId xmlns:a16="http://schemas.microsoft.com/office/drawing/2014/main" val="1437126694"/>
                    </a:ext>
                  </a:extLst>
                </a:gridCol>
              </a:tblGrid>
              <a:tr h="2327540">
                <a:tc>
                  <a:txBody>
                    <a:bodyPr/>
                    <a:lstStyle/>
                    <a:p>
                      <a:pPr algn="l">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各種レポート等</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indent="0">
                        <a:buFont typeface="Wingdings" panose="05000000000000000000" pitchFamily="2" charset="2"/>
                        <a:buNone/>
                      </a:pPr>
                      <a:r>
                        <a:rPr kumimoji="1" lang="en-US" altLang="ja-JP"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rPr>
                        <a:t>開催ニーズ</a:t>
                      </a:r>
                      <a:r>
                        <a:rPr kumimoji="1" lang="en-US" altLang="ja-JP" sz="1200" b="0" u="none" dirty="0" smtClean="0">
                          <a:solidFill>
                            <a:schemeClr val="tx1"/>
                          </a:solidFill>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rPr>
                        <a:t>バーチャル化は交通アクセス等地方格差解消や参加者層の拡大も期待できる</a:t>
                      </a:r>
                      <a:endParaRPr kumimoji="1" lang="en-US" altLang="ja-JP" sz="1000" b="0" u="none"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0" u="none" dirty="0" smtClean="0">
                          <a:solidFill>
                            <a:schemeClr val="tx1"/>
                          </a:solidFill>
                          <a:latin typeface="Meiryo UI" panose="020B0604030504040204" pitchFamily="50" charset="-128"/>
                          <a:ea typeface="Meiryo UI" panose="020B0604030504040204" pitchFamily="50" charset="-128"/>
                        </a:rPr>
                        <a:t>MICE</a:t>
                      </a:r>
                      <a:r>
                        <a:rPr kumimoji="1" lang="ja-JP" altLang="en-US" sz="1100" b="0" u="none" dirty="0" smtClean="0">
                          <a:solidFill>
                            <a:schemeClr val="tx1"/>
                          </a:solidFill>
                          <a:latin typeface="Meiryo UI" panose="020B0604030504040204" pitchFamily="50" charset="-128"/>
                          <a:ea typeface="Meiryo UI" panose="020B0604030504040204" pitchFamily="50" charset="-128"/>
                        </a:rPr>
                        <a:t>の</a:t>
                      </a:r>
                      <a:r>
                        <a:rPr kumimoji="1" lang="ja-JP" altLang="en-US" sz="1100" b="1" u="sng" dirty="0" smtClean="0">
                          <a:solidFill>
                            <a:schemeClr val="tx1"/>
                          </a:solidFill>
                          <a:latin typeface="Meiryo UI" panose="020B0604030504040204" pitchFamily="50" charset="-128"/>
                          <a:ea typeface="Meiryo UI" panose="020B0604030504040204" pitchFamily="50" charset="-128"/>
                        </a:rPr>
                        <a:t>バーチャル化が進む一方、リアル形式自体は今後も根強く残る</a:t>
                      </a: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（偶発性、体験性、縦覧性）</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1100" b="0" u="none" dirty="0" smtClean="0">
                        <a:solidFill>
                          <a:schemeClr val="tx1"/>
                        </a:solidFill>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en-US" altLang="ja-JP" sz="1200" b="0" u="none" dirty="0" smtClean="0">
                          <a:solidFill>
                            <a:schemeClr val="tx1"/>
                          </a:solidFill>
                          <a:latin typeface="Meiryo UI" panose="020B0604030504040204" pitchFamily="50" charset="-128"/>
                          <a:ea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rPr>
                        <a:t>求められる施設</a:t>
                      </a:r>
                      <a:r>
                        <a:rPr kumimoji="1" lang="en-US" altLang="ja-JP" sz="1200" b="0" u="none" dirty="0" smtClean="0">
                          <a:solidFill>
                            <a:schemeClr val="tx1"/>
                          </a:solidFill>
                          <a:latin typeface="Meiryo UI" panose="020B0604030504040204" pitchFamily="50" charset="-128"/>
                          <a:ea typeface="Meiryo UI" panose="020B0604030504040204" pitchFamily="50" charset="-128"/>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リアルとバーチャルの融合への対応、施設機能の複合化、サービスレベルの向上等</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リアルとバーチャルの融合が進むことで、必ずしも従来の会場規模は必要なくなるはず</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endParaRPr kumimoji="1" lang="en-US" altLang="ja-JP" sz="8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今後の動向</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1" u="sng" dirty="0" smtClean="0">
                          <a:solidFill>
                            <a:schemeClr val="tx1"/>
                          </a:solidFill>
                          <a:latin typeface="Meiryo UI" panose="020B0604030504040204" pitchFamily="50" charset="-128"/>
                          <a:ea typeface="Meiryo UI" panose="020B0604030504040204" pitchFamily="50" charset="-128"/>
                        </a:rPr>
                        <a:t>MICE</a:t>
                      </a:r>
                      <a:r>
                        <a:rPr kumimoji="1" lang="ja-JP" altLang="en-US" sz="1100" b="1" u="sng" dirty="0" smtClean="0">
                          <a:solidFill>
                            <a:schemeClr val="tx1"/>
                          </a:solidFill>
                          <a:latin typeface="Meiryo UI" panose="020B0604030504040204" pitchFamily="50" charset="-128"/>
                          <a:ea typeface="Meiryo UI" panose="020B0604030504040204" pitchFamily="50" charset="-128"/>
                        </a:rPr>
                        <a:t>産業はまさにイノベーションの渦中にあり、あり方が大きく変わろうとしている</a:t>
                      </a:r>
                      <a:endParaRPr kumimoji="1" lang="en-US" altLang="ja-JP" sz="1100" b="1" u="sng"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ハイブリッド開催では、リアル参加者は減少するが、参加者全体数は増加すると想定</a:t>
                      </a:r>
                      <a:r>
                        <a:rPr kumimoji="1" lang="ja-JP" altLang="en-US" sz="1100" b="0" u="none" dirty="0" smtClean="0">
                          <a:solidFill>
                            <a:schemeClr val="tx1"/>
                          </a:solidFill>
                          <a:latin typeface="Meiryo UI" panose="020B0604030504040204" pitchFamily="50" charset="-128"/>
                          <a:ea typeface="Meiryo UI" panose="020B0604030504040204" pitchFamily="50" charset="-128"/>
                        </a:rPr>
                        <a:t>　</a:t>
                      </a:r>
                      <a:endParaRPr kumimoji="1" lang="en-US" altLang="ja-JP" sz="1000" b="0" u="none"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rPr>
                        <a:t>開催都市は、</a:t>
                      </a:r>
                      <a:r>
                        <a:rPr kumimoji="1" lang="en-US" altLang="ja-JP" sz="1100" b="0" u="none" dirty="0" smtClean="0">
                          <a:solidFill>
                            <a:schemeClr val="tx1"/>
                          </a:solidFill>
                          <a:latin typeface="Meiryo UI" panose="020B0604030504040204" pitchFamily="50" charset="-128"/>
                          <a:ea typeface="Meiryo UI" panose="020B0604030504040204" pitchFamily="50" charset="-128"/>
                        </a:rPr>
                        <a:t>MICE</a:t>
                      </a:r>
                      <a:r>
                        <a:rPr kumimoji="1" lang="ja-JP" altLang="en-US" sz="1100" b="0" u="none" dirty="0" smtClean="0">
                          <a:solidFill>
                            <a:schemeClr val="tx1"/>
                          </a:solidFill>
                          <a:latin typeface="Meiryo UI" panose="020B0604030504040204" pitchFamily="50" charset="-128"/>
                          <a:ea typeface="Meiryo UI" panose="020B0604030504040204" pitchFamily="50" charset="-128"/>
                        </a:rPr>
                        <a:t>の価値の再設定、ターゲットの再検討を軸にした戦略の再構築などが必要</a:t>
                      </a:r>
                      <a:r>
                        <a:rPr kumimoji="1" lang="ja-JP" altLang="en-US" sz="1000" b="0" u="none" dirty="0" smtClean="0">
                          <a:solidFill>
                            <a:schemeClr val="tx1"/>
                          </a:solidFill>
                          <a:latin typeface="Meiryo UI" panose="020B0604030504040204" pitchFamily="50" charset="-128"/>
                          <a:ea typeface="Meiryo UI" panose="020B0604030504040204" pitchFamily="50" charset="-128"/>
                        </a:rPr>
                        <a:t>　</a:t>
                      </a:r>
                      <a:endParaRPr kumimoji="1" lang="en-US" altLang="ja-JP" sz="1000" b="0" u="none" dirty="0" smtClean="0">
                        <a:solidFill>
                          <a:schemeClr val="tx1"/>
                        </a:solidFill>
                        <a:latin typeface="Meiryo UI" panose="020B0604030504040204" pitchFamily="50" charset="-128"/>
                        <a:ea typeface="Meiryo UI" panose="020B0604030504040204" pitchFamily="50" charset="-128"/>
                      </a:endParaRPr>
                    </a:p>
                  </a:txBody>
                  <a:tcPr marL="72000" marR="36000" marT="36000" marB="36000" anchor="ctr"/>
                </a:tc>
                <a:extLst>
                  <a:ext uri="{0D108BD9-81ED-4DB2-BD59-A6C34878D82A}">
                    <a16:rowId xmlns:a16="http://schemas.microsoft.com/office/drawing/2014/main" val="395237568"/>
                  </a:ext>
                </a:extLst>
              </a:tr>
              <a:tr h="2946063">
                <a:tc>
                  <a:txBody>
                    <a:bodyPr/>
                    <a:lstStyle/>
                    <a:p>
                      <a:pPr algn="l">
                        <a:spcAft>
                          <a:spcPts val="0"/>
                        </a:spcAft>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関係者ヒアリング</a:t>
                      </a:r>
                      <a:endParaRPr lang="ja-JP" altLang="ja-JP" sz="900" kern="100" dirty="0" smtClean="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tc>
                  <a:txBody>
                    <a:bodyPr/>
                    <a:lstStyle/>
                    <a:p>
                      <a:pPr marL="0" indent="0" algn="l" defTabSz="914400" rtl="0" eaLnBrk="1" latinLnBrk="0" hangingPunct="1">
                        <a:lnSpc>
                          <a:spcPct val="100000"/>
                        </a:lnSpc>
                        <a:spcBef>
                          <a:spcPts val="0"/>
                        </a:spcBef>
                        <a:spcAft>
                          <a:spcPts val="300"/>
                        </a:spcAft>
                        <a:buFont typeface="Wingdings" panose="05000000000000000000" pitchFamily="2" charset="2"/>
                        <a:buNone/>
                      </a:pP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n-cs"/>
                        </a:rPr>
                        <a:t>開催ニーズ</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dirty="0" smtClean="0">
                          <a:solidFill>
                            <a:schemeClr val="tx1"/>
                          </a:solidFill>
                          <a:latin typeface="Meiryo UI" panose="020B0604030504040204" pitchFamily="50" charset="-128"/>
                          <a:ea typeface="Meiryo UI" panose="020B0604030504040204" pitchFamily="50" charset="-128"/>
                          <a:cs typeface="+mn-cs"/>
                        </a:rPr>
                        <a:t>オンラインが進んでも名刺交換や対面での情報交換の価値の重要性からリアルが良いとの意見</a:t>
                      </a:r>
                      <a:endParaRPr kumimoji="1" lang="en-US" altLang="ja-JP" sz="1100" b="0" u="none" kern="1200" dirty="0" smtClean="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u="none" kern="1200" noProof="0" dirty="0" smtClean="0">
                          <a:solidFill>
                            <a:schemeClr val="tx1"/>
                          </a:solidFill>
                          <a:latin typeface="Meiryo UI" panose="020B0604030504040204" pitchFamily="50" charset="-128"/>
                          <a:ea typeface="Meiryo UI" panose="020B0604030504040204" pitchFamily="50" charset="-128"/>
                          <a:cs typeface="+mn-cs"/>
                        </a:rPr>
                        <a:t>これまでも一部</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取り入れられていた</a:t>
                      </a:r>
                      <a:r>
                        <a:rPr kumimoji="1" lang="ja-JP" altLang="en-US" sz="11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オンラインの良さを再認識</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1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オンライン開催により、</a:t>
                      </a:r>
                      <a:r>
                        <a:rPr kumimoji="1" lang="en-US" altLang="ja-JP" sz="1100" b="0" i="0" u="none" strike="noStrike" kern="120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BtoB</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で重要なマッチングの効果がアップ</a:t>
                      </a: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コロナ禍以降においてもリアルのニーズは高く、特に中小企業の参加意欲は不変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800" b="0" u="none" kern="1200" dirty="0" smtClean="0">
                        <a:solidFill>
                          <a:schemeClr val="tx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n-cs"/>
                        </a:rPr>
                        <a:t>求められる施設</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300"/>
                        </a:spcAft>
                        <a:buClrTx/>
                        <a:buSzTx/>
                        <a:buFont typeface="Wingdings" panose="05000000000000000000" pitchFamily="2" charset="2"/>
                        <a:buChar char="l"/>
                        <a:tabLst/>
                        <a:defRPr/>
                      </a:pPr>
                      <a:r>
                        <a:rPr kumimoji="1" lang="ja-JP" altLang="en-US" sz="1100" b="1" u="sng" kern="1200" noProof="0" dirty="0" smtClean="0">
                          <a:solidFill>
                            <a:schemeClr val="tx1"/>
                          </a:solidFill>
                          <a:latin typeface="Meiryo UI" panose="020B0604030504040204" pitchFamily="50" charset="-128"/>
                          <a:ea typeface="Meiryo UI" panose="020B0604030504040204" pitchFamily="50" charset="-128"/>
                          <a:cs typeface="+mn-cs"/>
                        </a:rPr>
                        <a:t>感染症対策</a:t>
                      </a:r>
                      <a:r>
                        <a:rPr kumimoji="1" lang="ja-JP" altLang="en-US" sz="1100" b="0" u="none" kern="1200" noProof="0" dirty="0" smtClean="0">
                          <a:solidFill>
                            <a:schemeClr val="tx1"/>
                          </a:solidFill>
                          <a:latin typeface="Meiryo UI" panose="020B0604030504040204" pitchFamily="50" charset="-128"/>
                          <a:ea typeface="Meiryo UI" panose="020B0604030504040204" pitchFamily="50" charset="-128"/>
                          <a:cs typeface="+mn-cs"/>
                        </a:rPr>
                        <a:t>に適した施設　</a:t>
                      </a:r>
                      <a:endParaRPr kumimoji="1" lang="en-US" altLang="ja-JP" sz="1000" b="0" u="none" kern="1200" noProof="0" dirty="0" smtClean="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ts val="1100"/>
                        </a:lnSpc>
                        <a:spcBef>
                          <a:spcPts val="0"/>
                        </a:spcBef>
                        <a:spcAft>
                          <a:spcPts val="300"/>
                        </a:spcAft>
                        <a:buClrTx/>
                        <a:buSzTx/>
                        <a:buFont typeface="Wingdings" panose="05000000000000000000" pitchFamily="2" charset="2"/>
                        <a:buChar char="l"/>
                        <a:tabLst/>
                        <a:defRPr/>
                      </a:pPr>
                      <a:r>
                        <a:rPr kumimoji="1" lang="ja-JP" altLang="en-US" sz="1100" b="0" u="none" kern="1200" noProof="0" dirty="0" smtClean="0">
                          <a:solidFill>
                            <a:schemeClr val="tx1"/>
                          </a:solidFill>
                          <a:latin typeface="Meiryo UI" panose="020B0604030504040204" pitchFamily="50" charset="-128"/>
                          <a:ea typeface="Meiryo UI" panose="020B0604030504040204" pitchFamily="50" charset="-128"/>
                          <a:cs typeface="+mn-cs"/>
                        </a:rPr>
                        <a:t>大容量通信への対応や通信設備の増強等、</a:t>
                      </a:r>
                      <a:r>
                        <a:rPr kumimoji="1" lang="en-US" altLang="ja-JP" sz="1100" b="1" u="sng" kern="1200" noProof="0" dirty="0" smtClean="0">
                          <a:solidFill>
                            <a:schemeClr val="tx1"/>
                          </a:solidFill>
                          <a:latin typeface="Meiryo UI" panose="020B0604030504040204" pitchFamily="50" charset="-128"/>
                          <a:ea typeface="Meiryo UI" panose="020B0604030504040204" pitchFamily="50" charset="-128"/>
                          <a:cs typeface="+mn-cs"/>
                        </a:rPr>
                        <a:t>IT</a:t>
                      </a:r>
                      <a:r>
                        <a:rPr kumimoji="1" lang="ja-JP" altLang="en-US" sz="1100" b="1" u="sng" kern="1200" noProof="0" dirty="0" smtClean="0">
                          <a:solidFill>
                            <a:schemeClr val="tx1"/>
                          </a:solidFill>
                          <a:latin typeface="Meiryo UI" panose="020B0604030504040204" pitchFamily="50" charset="-128"/>
                          <a:ea typeface="Meiryo UI" panose="020B0604030504040204" pitchFamily="50" charset="-128"/>
                          <a:cs typeface="+mn-cs"/>
                        </a:rPr>
                        <a:t>インフラ・ネット環境</a:t>
                      </a:r>
                      <a:r>
                        <a:rPr kumimoji="1" lang="ja-JP" altLang="en-US" sz="1100" b="0" u="none" kern="1200" noProof="0" dirty="0" smtClean="0">
                          <a:solidFill>
                            <a:schemeClr val="tx1"/>
                          </a:solidFill>
                          <a:latin typeface="Meiryo UI" panose="020B0604030504040204" pitchFamily="50" charset="-128"/>
                          <a:ea typeface="Meiryo UI" panose="020B0604030504040204" pitchFamily="50" charset="-128"/>
                          <a:cs typeface="+mn-cs"/>
                        </a:rPr>
                        <a:t>の整備　</a:t>
                      </a:r>
                      <a:endParaRPr kumimoji="1" lang="en-US" altLang="ja-JP" sz="1100" b="0" u="none" kern="1200" noProof="0" dirty="0" smtClean="0">
                        <a:solidFill>
                          <a:schemeClr val="tx1"/>
                        </a:solidFill>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ts val="1100"/>
                        </a:lnSpc>
                        <a:spcBef>
                          <a:spcPts val="0"/>
                        </a:spcBef>
                        <a:spcAft>
                          <a:spcPts val="300"/>
                        </a:spcAft>
                        <a:buClrTx/>
                        <a:buSzTx/>
                        <a:buFont typeface="Wingdings" panose="05000000000000000000" pitchFamily="2" charset="2"/>
                        <a:buChar char="l"/>
                        <a:tabLst/>
                        <a:defRPr/>
                      </a:pPr>
                      <a:r>
                        <a:rPr kumimoji="1" lang="ja-JP" altLang="en-US" sz="1100" b="0" u="none" kern="1200" noProof="0" dirty="0" smtClean="0">
                          <a:solidFill>
                            <a:schemeClr val="tx1"/>
                          </a:solidFill>
                          <a:latin typeface="Meiryo UI" panose="020B0604030504040204" pitchFamily="50" charset="-128"/>
                          <a:ea typeface="Meiryo UI" panose="020B0604030504040204" pitchFamily="50" charset="-128"/>
                          <a:cs typeface="+mn-cs"/>
                        </a:rPr>
                        <a:t>誰が入場したかわかる</a:t>
                      </a:r>
                      <a:r>
                        <a:rPr kumimoji="1" lang="ja-JP" altLang="en-US" sz="1100" b="1" u="sng" kern="1200" noProof="0" dirty="0" smtClean="0">
                          <a:solidFill>
                            <a:schemeClr val="tx1"/>
                          </a:solidFill>
                          <a:latin typeface="Meiryo UI" panose="020B0604030504040204" pitchFamily="50" charset="-128"/>
                          <a:ea typeface="Meiryo UI" panose="020B0604030504040204" pitchFamily="50" charset="-128"/>
                          <a:cs typeface="+mn-cs"/>
                        </a:rPr>
                        <a:t>入場管理システム</a:t>
                      </a:r>
                      <a:r>
                        <a:rPr kumimoji="1" lang="ja-JP" altLang="en-US" sz="1100" b="0" u="none" kern="1200" noProof="0" dirty="0" smtClean="0">
                          <a:solidFill>
                            <a:schemeClr val="tx1"/>
                          </a:solidFill>
                          <a:latin typeface="Meiryo UI" panose="020B0604030504040204" pitchFamily="50" charset="-128"/>
                          <a:ea typeface="Meiryo UI" panose="020B0604030504040204" pitchFamily="50" charset="-128"/>
                          <a:cs typeface="+mn-cs"/>
                        </a:rPr>
                        <a:t>の常設</a:t>
                      </a:r>
                      <a:r>
                        <a:rPr kumimoji="1" lang="ja-JP" altLang="en-US" sz="1000" b="0" u="none" kern="1200" noProof="0" dirty="0" smtClean="0">
                          <a:solidFill>
                            <a:schemeClr val="tx1"/>
                          </a:solidFill>
                          <a:latin typeface="Meiryo UI" panose="020B0604030504040204" pitchFamily="50" charset="-128"/>
                          <a:ea typeface="Meiryo UI" panose="020B0604030504040204" pitchFamily="50" charset="-128"/>
                          <a:cs typeface="+mn-cs"/>
                        </a:rPr>
                        <a:t>　</a:t>
                      </a:r>
                      <a:endParaRPr kumimoji="1" lang="en-US" altLang="ja-JP" sz="1000" b="0" u="none" kern="1200" noProof="0" dirty="0" smtClean="0">
                        <a:solidFill>
                          <a:schemeClr val="tx1"/>
                        </a:solidFill>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endParaRPr kumimoji="1" lang="en-US" altLang="ja-JP" sz="800" b="0" u="none" kern="1200" dirty="0" smtClean="0">
                        <a:solidFill>
                          <a:schemeClr val="tx1"/>
                        </a:solidFill>
                        <a:latin typeface="Meiryo UI" panose="020B0604030504040204" pitchFamily="50" charset="-128"/>
                        <a:ea typeface="Meiryo UI" panose="020B0604030504040204" pitchFamily="50" charset="-128"/>
                        <a:cs typeface="+mn-cs"/>
                      </a:endParaRPr>
                    </a:p>
                    <a:p>
                      <a:pPr marL="0" indent="0">
                        <a:buFont typeface="Wingdings" panose="05000000000000000000" pitchFamily="2" charset="2"/>
                        <a:buNone/>
                      </a:pP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n-cs"/>
                        </a:rPr>
                        <a:t>今後の動向</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n-cs"/>
                        </a:rPr>
                        <a:t>】</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モデルはハイブリッド型が今後進んでいくと想定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展示会業界が回復するには相当の期間が必要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11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今後の</a:t>
                      </a:r>
                      <a:r>
                        <a:rPr kumimoji="1" lang="en-US" altLang="ja-JP" sz="11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MICE</a:t>
                      </a:r>
                      <a:r>
                        <a:rPr kumimoji="1" lang="ja-JP" altLang="en-US" sz="11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市場、特に展示会がどうなっていくのかは読めない</a:t>
                      </a: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2000" marR="36000" marT="36000" marB="36000" anchor="ctr"/>
                </a:tc>
                <a:extLst>
                  <a:ext uri="{0D108BD9-81ED-4DB2-BD59-A6C34878D82A}">
                    <a16:rowId xmlns:a16="http://schemas.microsoft.com/office/drawing/2014/main" val="1652585522"/>
                  </a:ext>
                </a:extLst>
              </a:tr>
            </a:tbl>
          </a:graphicData>
        </a:graphic>
      </p:graphicFrame>
      <p:sp>
        <p:nvSpPr>
          <p:cNvPr id="13" name="正方形/長方形 12"/>
          <p:cNvSpPr/>
          <p:nvPr/>
        </p:nvSpPr>
        <p:spPr>
          <a:xfrm>
            <a:off x="141734" y="710238"/>
            <a:ext cx="1390852"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ja-JP" altLang="en-US" sz="1400" b="1" kern="100" dirty="0">
                <a:latin typeface="Meiryo UI" panose="020B0604030504040204" pitchFamily="50" charset="-128"/>
                <a:ea typeface="Meiryo UI" panose="020B0604030504040204" pitchFamily="50" charset="-128"/>
                <a:cs typeface="Times New Roman" panose="02020603050405020304" pitchFamily="18" charset="0"/>
              </a:rPr>
              <a:t>主</a:t>
            </a: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な意見等</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スライド番号プレースホルダー 1"/>
          <p:cNvSpPr>
            <a:spLocks noGrp="1"/>
          </p:cNvSpPr>
          <p:nvPr>
            <p:ph type="sldNum" sz="quarter" idx="12"/>
          </p:nvPr>
        </p:nvSpPr>
        <p:spPr>
          <a:xfrm>
            <a:off x="7115175" y="6542088"/>
            <a:ext cx="2057400" cy="365125"/>
          </a:xfrm>
        </p:spPr>
        <p:txBody>
          <a:bodyPr/>
          <a:lstStyle/>
          <a:p>
            <a:fld id="{6AC9C6ED-BFDB-4561-9AC5-5235E9A3CD2C}" type="slidenum">
              <a:rPr kumimoji="1" lang="ja-JP" altLang="en-US" smtClean="0"/>
              <a:t>2</a:t>
            </a:fld>
            <a:endParaRPr kumimoji="1" lang="ja-JP" altLang="en-US" dirty="0"/>
          </a:p>
        </p:txBody>
      </p:sp>
    </p:spTree>
    <p:extLst>
      <p:ext uri="{BB962C8B-B14F-4D97-AF65-F5344CB8AC3E}">
        <p14:creationId xmlns:p14="http://schemas.microsoft.com/office/powerpoint/2010/main" val="2839860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58121"/>
            <a:ext cx="9144000" cy="468000"/>
          </a:xfrm>
          <a:prstGeom prst="rect">
            <a:avLst/>
          </a:prstGeom>
          <a:solidFill>
            <a:schemeClr val="accent1"/>
          </a:solidFill>
        </p:spPr>
        <p:txBody>
          <a:bodyPr wrap="square" rtlCol="0" anchor="ctr">
            <a:noAutofit/>
          </a:bodyPr>
          <a:lstStyle/>
          <a:p>
            <a:r>
              <a:rPr lang="ja-JP" altLang="en-US" sz="2000" b="1" dirty="0" smtClean="0">
                <a:solidFill>
                  <a:schemeClr val="bg1"/>
                </a:solidFill>
                <a:latin typeface="Meiryo UI" panose="020B0604030504040204" pitchFamily="50" charset="-128"/>
                <a:ea typeface="Meiryo UI" panose="020B0604030504040204" pitchFamily="50" charset="-128"/>
              </a:rPr>
              <a:t>　　　　　ウィズ／</a:t>
            </a:r>
            <a:r>
              <a:rPr lang="ja-JP" altLang="en-US" sz="2000" b="1" dirty="0">
                <a:solidFill>
                  <a:schemeClr val="bg1"/>
                </a:solidFill>
                <a:latin typeface="Meiryo UI" panose="020B0604030504040204" pitchFamily="50" charset="-128"/>
                <a:ea typeface="Meiryo UI" panose="020B0604030504040204" pitchFamily="50" charset="-128"/>
              </a:rPr>
              <a:t>アフターコロナ時代における</a:t>
            </a:r>
            <a:r>
              <a:rPr lang="en-US" altLang="ja-JP" sz="2000" b="1" dirty="0">
                <a:solidFill>
                  <a:schemeClr val="bg1"/>
                </a:solidFill>
                <a:latin typeface="Meiryo UI" panose="020B0604030504040204" pitchFamily="50" charset="-128"/>
                <a:ea typeface="Meiryo UI" panose="020B0604030504040204" pitchFamily="50" charset="-128"/>
              </a:rPr>
              <a:t>MICE</a:t>
            </a:r>
            <a:r>
              <a:rPr lang="ja-JP" altLang="en-US" sz="2000" b="1" dirty="0" smtClean="0">
                <a:solidFill>
                  <a:schemeClr val="bg1"/>
                </a:solidFill>
                <a:latin typeface="Meiryo UI" panose="020B0604030504040204" pitchFamily="50" charset="-128"/>
                <a:ea typeface="Meiryo UI" panose="020B0604030504040204" pitchFamily="50" charset="-128"/>
              </a:rPr>
              <a:t>について（今後の動向）</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ja-JP" b="1" dirty="0">
              <a:solidFill>
                <a:schemeClr val="bg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477442468"/>
              </p:ext>
            </p:extLst>
          </p:nvPr>
        </p:nvGraphicFramePr>
        <p:xfrm>
          <a:off x="304668" y="1164529"/>
          <a:ext cx="8597511" cy="1507234"/>
        </p:xfrm>
        <a:graphic>
          <a:graphicData uri="http://schemas.openxmlformats.org/drawingml/2006/table">
            <a:tbl>
              <a:tblPr firstCol="1" bandRow="1">
                <a:tableStyleId>{0660B408-B3CF-4A94-85FC-2B1E0A45F4A2}</a:tableStyleId>
              </a:tblPr>
              <a:tblGrid>
                <a:gridCol w="8597511">
                  <a:extLst>
                    <a:ext uri="{9D8B030D-6E8A-4147-A177-3AD203B41FA5}">
                      <a16:colId xmlns:a16="http://schemas.microsoft.com/office/drawing/2014/main" val="406900164"/>
                    </a:ext>
                  </a:extLst>
                </a:gridCol>
              </a:tblGrid>
              <a:tr h="1507234">
                <a:tc>
                  <a:txBody>
                    <a:bodyPr/>
                    <a:lstStyle/>
                    <a:p>
                      <a:pPr marL="171450" indent="-171450">
                        <a:lnSpc>
                          <a:spcPts val="2200"/>
                        </a:lnSpc>
                        <a:buFont typeface="Wingdings" panose="05000000000000000000" pitchFamily="2" charset="2"/>
                        <a:buChar char="l"/>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コロナを機に、</a:t>
                      </a:r>
                      <a:r>
                        <a:rPr kumimoji="1" lang="ja-JP" altLang="en-US" sz="1200" b="1"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オンライン開催やハイブリッド開催など、ニューノーマルな開催モデルが構築されつつある</a:t>
                      </a:r>
                      <a:endParaRPr kumimoji="1" lang="en-US" altLang="ja-JP" sz="1200" b="1"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2200"/>
                        </a:lnSpc>
                        <a:spcBef>
                          <a:spcPts val="0"/>
                        </a:spcBef>
                        <a:spcAft>
                          <a:spcPts val="0"/>
                        </a:spcAft>
                        <a:buClrTx/>
                        <a:buSzTx/>
                        <a:buFont typeface="Wingdings" panose="05000000000000000000" pitchFamily="2" charset="2"/>
                        <a:buChar char="l"/>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一方で、</a:t>
                      </a:r>
                      <a:r>
                        <a:rPr kumimoji="1" lang="ja-JP" altLang="en-US" sz="1200" b="1"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リアル開催の必要性を強調する意見も多く</a:t>
                      </a: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、今後は、目的や状況に応じて開催方式を選択することが想定される</a:t>
                      </a:r>
                      <a:endParaRPr kumimoji="1" lang="en-US" altLang="ja-JP"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2200"/>
                        </a:lnSpc>
                        <a:spcBef>
                          <a:spcPts val="0"/>
                        </a:spcBef>
                        <a:spcAft>
                          <a:spcPts val="0"/>
                        </a:spcAft>
                        <a:buClrTx/>
                        <a:buSzTx/>
                        <a:buFont typeface="Wingdings" panose="05000000000000000000" pitchFamily="2" charset="2"/>
                        <a:buChar char="l"/>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施設については、感染症対策や通信環境の強化、入場管理システムの常設等、</a:t>
                      </a:r>
                      <a:r>
                        <a:rPr kumimoji="1" lang="ja-JP" altLang="en-US" sz="1200" b="1"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時代に即した機能整備が求められる</a:t>
                      </a:r>
                      <a:endParaRPr kumimoji="1" lang="en-US" altLang="ja-JP" sz="1200" b="1"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71450" marR="0" lvl="0" indent="-171450" algn="l" defTabSz="914400" rtl="0" eaLnBrk="1" fontAlgn="auto" latinLnBrk="0" hangingPunct="1">
                        <a:lnSpc>
                          <a:spcPts val="2200"/>
                        </a:lnSpc>
                        <a:spcBef>
                          <a:spcPts val="0"/>
                        </a:spcBef>
                        <a:spcAft>
                          <a:spcPts val="0"/>
                        </a:spcAft>
                        <a:buClrTx/>
                        <a:buSzTx/>
                        <a:buFont typeface="Wingdings" panose="05000000000000000000" pitchFamily="2" charset="2"/>
                        <a:buChar char="l"/>
                        <a:tabLst/>
                        <a:defRPr/>
                      </a:pPr>
                      <a:r>
                        <a:rPr kumimoji="1" lang="ja-JP" altLang="en-US" sz="1200" b="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展示会需要の動向を見極めるためには相当の期間が必要であり、</a:t>
                      </a:r>
                      <a:r>
                        <a:rPr kumimoji="1" lang="ja-JP" altLang="en-US" sz="1200" b="1"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今後の動向を注視していくことが必要</a:t>
                      </a:r>
                      <a:endParaRPr lang="ja-JP" sz="1200" b="1" u="sng"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36000" marR="36000" marT="36000" marB="36000" anchor="ctr"/>
                </a:tc>
                <a:extLst>
                  <a:ext uri="{0D108BD9-81ED-4DB2-BD59-A6C34878D82A}">
                    <a16:rowId xmlns:a16="http://schemas.microsoft.com/office/drawing/2014/main" val="1125728976"/>
                  </a:ext>
                </a:extLst>
              </a:tr>
            </a:tbl>
          </a:graphicData>
        </a:graphic>
      </p:graphicFrame>
      <p:sp>
        <p:nvSpPr>
          <p:cNvPr id="28" name="正方形/長方形 27"/>
          <p:cNvSpPr/>
          <p:nvPr/>
        </p:nvSpPr>
        <p:spPr>
          <a:xfrm>
            <a:off x="218943" y="743588"/>
            <a:ext cx="1390852" cy="307777"/>
          </a:xfrm>
          <a:prstGeom prst="rect">
            <a:avLst/>
          </a:prstGeom>
          <a:ln>
            <a:noFill/>
          </a:ln>
        </p:spPr>
        <p:style>
          <a:lnRef idx="3">
            <a:schemeClr val="lt1"/>
          </a:lnRef>
          <a:fillRef idx="1">
            <a:schemeClr val="accent5"/>
          </a:fillRef>
          <a:effectRef idx="1">
            <a:schemeClr val="accent5"/>
          </a:effectRef>
          <a:fontRef idx="minor">
            <a:schemeClr val="lt1"/>
          </a:fontRef>
        </p:style>
        <p:txBody>
          <a:bodyPr vert="horz" wrap="square" anchor="ctr">
            <a:spAutoFit/>
          </a:bodyPr>
          <a:lstStyle/>
          <a:p>
            <a:pPr algn="ctr">
              <a:spcAft>
                <a:spcPts val="0"/>
              </a:spcAft>
            </a:pPr>
            <a:r>
              <a:rPr lang="ja-JP" altLang="en-US" sz="1400" b="1" kern="100" dirty="0" smtClean="0">
                <a:latin typeface="Meiryo UI" panose="020B0604030504040204" pitchFamily="50" charset="-128"/>
                <a:ea typeface="Meiryo UI" panose="020B0604030504040204" pitchFamily="50" charset="-128"/>
                <a:cs typeface="Times New Roman" panose="02020603050405020304" pitchFamily="18" charset="0"/>
              </a:rPr>
              <a:t>今後の動向</a:t>
            </a:r>
            <a:endParaRPr lang="ja-JP" altLang="ja-JP" sz="1400" b="1" kern="1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2" name="下矢印 1"/>
          <p:cNvSpPr/>
          <p:nvPr/>
        </p:nvSpPr>
        <p:spPr>
          <a:xfrm>
            <a:off x="4286250" y="2784927"/>
            <a:ext cx="571500" cy="38689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48428" y="3577847"/>
            <a:ext cx="8138372" cy="1479928"/>
          </a:xfrm>
          <a:prstGeom prst="rect">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144000" tIns="72000" bIns="72000" rtlCol="0" anchor="ctr"/>
          <a:lstStyle/>
          <a:p>
            <a:pPr>
              <a:lnSpc>
                <a:spcPts val="1700"/>
              </a:lnSpc>
              <a:spcAft>
                <a:spcPts val="600"/>
              </a:spcAft>
            </a:pPr>
            <a:r>
              <a:rPr kumimoji="1" lang="ja-JP" altLang="en-US" sz="1400" dirty="0" smtClean="0">
                <a:solidFill>
                  <a:schemeClr val="tx1"/>
                </a:solidFill>
                <a:latin typeface="Meiryo UI" panose="020B0604030504040204" pitchFamily="50" charset="-128"/>
                <a:ea typeface="Meiryo UI" panose="020B0604030504040204" pitchFamily="50" charset="-128"/>
              </a:rPr>
              <a:t>・　今後の</a:t>
            </a:r>
            <a:r>
              <a:rPr kumimoji="1" lang="en-US" altLang="ja-JP" sz="1400" dirty="0" smtClean="0">
                <a:solidFill>
                  <a:schemeClr val="tx1"/>
                </a:solidFill>
                <a:latin typeface="Meiryo UI" panose="020B0604030504040204" pitchFamily="50" charset="-128"/>
                <a:ea typeface="Meiryo UI" panose="020B0604030504040204" pitchFamily="50" charset="-128"/>
              </a:rPr>
              <a:t>MICE</a:t>
            </a:r>
            <a:r>
              <a:rPr kumimoji="1" lang="ja-JP" altLang="en-US" sz="1400" dirty="0" smtClean="0">
                <a:solidFill>
                  <a:schemeClr val="tx1"/>
                </a:solidFill>
                <a:latin typeface="Meiryo UI" panose="020B0604030504040204" pitchFamily="50" charset="-128"/>
                <a:ea typeface="Meiryo UI" panose="020B0604030504040204" pitchFamily="50" charset="-128"/>
              </a:rPr>
              <a:t>ビジネスモデルや新しい生活様式の変化・進展を見極めていく必要</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nSpc>
                <a:spcPts val="1700"/>
              </a:lnSpc>
              <a:spcAft>
                <a:spcPts val="600"/>
              </a:spcAft>
            </a:pPr>
            <a:r>
              <a:rPr kumimoji="1" lang="ja-JP" altLang="en-US" sz="1400" dirty="0" smtClean="0">
                <a:solidFill>
                  <a:schemeClr val="tx1"/>
                </a:solidFill>
                <a:latin typeface="Meiryo UI" panose="020B0604030504040204" pitchFamily="50" charset="-128"/>
                <a:ea typeface="Meiryo UI" panose="020B0604030504040204" pitchFamily="50" charset="-128"/>
              </a:rPr>
              <a:t>・　社会状況の変化を踏まえ、機動的・弾力的な対応が必要</a:t>
            </a:r>
            <a:endParaRPr kumimoji="1" lang="en-US" altLang="ja-JP" sz="1400" dirty="0">
              <a:solidFill>
                <a:schemeClr val="tx1"/>
              </a:solidFill>
              <a:latin typeface="Meiryo UI" panose="020B0604030504040204" pitchFamily="50" charset="-128"/>
              <a:ea typeface="Meiryo UI" panose="020B0604030504040204" pitchFamily="50" charset="-128"/>
            </a:endParaRPr>
          </a:p>
          <a:p>
            <a:pPr>
              <a:lnSpc>
                <a:spcPts val="1700"/>
              </a:lnSpc>
              <a:spcAft>
                <a:spcPts val="600"/>
              </a:spcAft>
            </a:pPr>
            <a:r>
              <a:rPr kumimoji="1" lang="ja-JP" altLang="en-US" sz="1400" dirty="0" smtClean="0">
                <a:solidFill>
                  <a:schemeClr val="tx1"/>
                </a:solidFill>
                <a:latin typeface="Meiryo UI" panose="020B0604030504040204" pitchFamily="50" charset="-128"/>
                <a:ea typeface="Meiryo UI" panose="020B0604030504040204" pitchFamily="50" charset="-128"/>
              </a:rPr>
              <a:t>・　</a:t>
            </a:r>
            <a:r>
              <a:rPr kumimoji="1" lang="ja-JP" altLang="en-US" sz="1400" u="sng" dirty="0" smtClean="0">
                <a:solidFill>
                  <a:schemeClr val="tx1"/>
                </a:solidFill>
                <a:latin typeface="Meiryo UI" panose="020B0604030504040204" pitchFamily="50" charset="-128"/>
                <a:ea typeface="Meiryo UI" panose="020B0604030504040204" pitchFamily="50" charset="-128"/>
              </a:rPr>
              <a:t>開業</a:t>
            </a:r>
            <a:r>
              <a:rPr kumimoji="1" lang="ja-JP" altLang="en-US" sz="1400" u="sng" dirty="0">
                <a:solidFill>
                  <a:schemeClr val="tx1"/>
                </a:solidFill>
                <a:latin typeface="Meiryo UI" panose="020B0604030504040204" pitchFamily="50" charset="-128"/>
                <a:ea typeface="Meiryo UI" panose="020B0604030504040204" pitchFamily="50" charset="-128"/>
              </a:rPr>
              <a:t>時に</a:t>
            </a:r>
            <a:r>
              <a:rPr kumimoji="1" lang="ja-JP" altLang="en-US" sz="1400" u="sng" dirty="0" smtClean="0">
                <a:solidFill>
                  <a:schemeClr val="tx1"/>
                </a:solidFill>
                <a:latin typeface="Meiryo UI" panose="020B0604030504040204" pitchFamily="50" charset="-128"/>
                <a:ea typeface="Meiryo UI" panose="020B0604030504040204" pitchFamily="50" charset="-128"/>
              </a:rPr>
              <a:t>は国</a:t>
            </a:r>
            <a:r>
              <a:rPr kumimoji="1" lang="ja-JP" altLang="en-US" sz="1400" u="sng" dirty="0">
                <a:solidFill>
                  <a:schemeClr val="tx1"/>
                </a:solidFill>
                <a:latin typeface="Meiryo UI" panose="020B0604030504040204" pitchFamily="50" charset="-128"/>
                <a:ea typeface="Meiryo UI" panose="020B0604030504040204" pitchFamily="50" charset="-128"/>
              </a:rPr>
              <a:t>基準</a:t>
            </a:r>
            <a:r>
              <a:rPr kumimoji="1" lang="ja-JP" altLang="en-US" sz="1400" u="sng" dirty="0" smtClean="0">
                <a:solidFill>
                  <a:schemeClr val="tx1"/>
                </a:solidFill>
                <a:latin typeface="Meiryo UI" panose="020B0604030504040204" pitchFamily="50" charset="-128"/>
                <a:ea typeface="Meiryo UI" panose="020B0604030504040204" pitchFamily="50" charset="-128"/>
              </a:rPr>
              <a:t>のＩＲと</a:t>
            </a:r>
            <a:r>
              <a:rPr kumimoji="1" lang="ja-JP" altLang="en-US" sz="1400" u="sng" dirty="0">
                <a:solidFill>
                  <a:schemeClr val="tx1"/>
                </a:solidFill>
                <a:latin typeface="Meiryo UI" panose="020B0604030504040204" pitchFamily="50" charset="-128"/>
                <a:ea typeface="Meiryo UI" panose="020B0604030504040204" pitchFamily="50" charset="-128"/>
              </a:rPr>
              <a:t>して</a:t>
            </a:r>
            <a:r>
              <a:rPr kumimoji="1" lang="ja-JP" altLang="en-US" sz="1400" u="sng" dirty="0" smtClean="0">
                <a:solidFill>
                  <a:schemeClr val="tx1"/>
                </a:solidFill>
                <a:latin typeface="Meiryo UI" panose="020B0604030504040204" pitchFamily="50" charset="-128"/>
                <a:ea typeface="Meiryo UI" panose="020B0604030504040204" pitchFamily="50" charset="-128"/>
              </a:rPr>
              <a:t>スタート</a:t>
            </a:r>
            <a:r>
              <a:rPr kumimoji="1" lang="ja-JP" altLang="en-US" sz="1400" dirty="0" smtClean="0">
                <a:solidFill>
                  <a:schemeClr val="tx1"/>
                </a:solidFill>
                <a:latin typeface="Meiryo UI" panose="020B0604030504040204" pitchFamily="50" charset="-128"/>
                <a:ea typeface="Meiryo UI" panose="020B0604030504040204" pitchFamily="50" charset="-128"/>
              </a:rPr>
              <a:t>させ、</a:t>
            </a:r>
            <a:r>
              <a:rPr kumimoji="1" lang="ja-JP" altLang="en-US" sz="1400" u="sng" dirty="0" smtClean="0">
                <a:solidFill>
                  <a:schemeClr val="tx1"/>
                </a:solidFill>
                <a:latin typeface="Meiryo UI" panose="020B0604030504040204" pitchFamily="50" charset="-128"/>
                <a:ea typeface="Meiryo UI" panose="020B0604030504040204" pitchFamily="50" charset="-128"/>
              </a:rPr>
              <a:t>段階的な整備を実施</a:t>
            </a:r>
            <a:endParaRPr kumimoji="1" lang="en-US" altLang="ja-JP" sz="1400" u="sng" dirty="0" smtClean="0">
              <a:solidFill>
                <a:schemeClr val="tx1"/>
              </a:solidFill>
              <a:latin typeface="Meiryo UI" panose="020B0604030504040204" pitchFamily="50" charset="-128"/>
              <a:ea typeface="Meiryo UI" panose="020B0604030504040204" pitchFamily="50" charset="-128"/>
            </a:endParaRPr>
          </a:p>
          <a:p>
            <a:pPr>
              <a:lnSpc>
                <a:spcPts val="1700"/>
              </a:lnSpc>
            </a:pPr>
            <a:r>
              <a:rPr kumimoji="1" lang="ja-JP" altLang="en-US" sz="1400" dirty="0" smtClean="0">
                <a:solidFill>
                  <a:schemeClr val="tx1"/>
                </a:solidFill>
                <a:latin typeface="Meiryo UI" panose="020B0604030504040204" pitchFamily="50" charset="-128"/>
                <a:ea typeface="Meiryo UI" panose="020B0604030504040204" pitchFamily="50" charset="-128"/>
              </a:rPr>
              <a:t>・　ニーズ</a:t>
            </a:r>
            <a:r>
              <a:rPr kumimoji="1" lang="ja-JP" altLang="en-US" sz="1400" dirty="0">
                <a:solidFill>
                  <a:schemeClr val="tx1"/>
                </a:solidFill>
                <a:latin typeface="Meiryo UI" panose="020B0604030504040204" pitchFamily="50" charset="-128"/>
                <a:ea typeface="Meiryo UI" panose="020B0604030504040204" pitchFamily="50" charset="-128"/>
              </a:rPr>
              <a:t>に応じて</a:t>
            </a:r>
            <a:r>
              <a:rPr kumimoji="1" lang="ja-JP" altLang="en-US" sz="1400" u="sng" dirty="0">
                <a:solidFill>
                  <a:schemeClr val="tx1"/>
                </a:solidFill>
                <a:latin typeface="Meiryo UI" panose="020B0604030504040204" pitchFamily="50" charset="-128"/>
                <a:ea typeface="Meiryo UI" panose="020B0604030504040204" pitchFamily="50" charset="-128"/>
              </a:rPr>
              <a:t>常に時代の最先端となる施設・機能</a:t>
            </a:r>
            <a:r>
              <a:rPr kumimoji="1" lang="ja-JP" altLang="en-US" sz="1400" dirty="0">
                <a:solidFill>
                  <a:schemeClr val="tx1"/>
                </a:solidFill>
                <a:latin typeface="Meiryo UI" panose="020B0604030504040204" pitchFamily="50" charset="-128"/>
                <a:ea typeface="Meiryo UI" panose="020B0604030504040204" pitchFamily="50" charset="-128"/>
              </a:rPr>
              <a:t>、そして</a:t>
            </a:r>
            <a:r>
              <a:rPr kumimoji="1" lang="ja-JP" altLang="en-US" sz="1400" u="sng" dirty="0">
                <a:solidFill>
                  <a:schemeClr val="tx1"/>
                </a:solidFill>
                <a:latin typeface="Meiryo UI" panose="020B0604030504040204" pitchFamily="50" charset="-128"/>
                <a:ea typeface="Meiryo UI" panose="020B0604030504040204" pitchFamily="50" charset="-128"/>
              </a:rPr>
              <a:t>サービスを</a:t>
            </a:r>
            <a:r>
              <a:rPr kumimoji="1" lang="ja-JP" altLang="en-US" sz="1400" u="sng" dirty="0" smtClean="0">
                <a:solidFill>
                  <a:schemeClr val="tx1"/>
                </a:solidFill>
                <a:latin typeface="Meiryo UI" panose="020B0604030504040204" pitchFamily="50" charset="-128"/>
                <a:ea typeface="Meiryo UI" panose="020B0604030504040204" pitchFamily="50" charset="-128"/>
              </a:rPr>
              <a:t>提供（成長型ＩＲ）</a:t>
            </a:r>
            <a:endParaRPr kumimoji="1" lang="ja-JP" altLang="en-US" sz="1400" u="sng"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539304" y="5197331"/>
            <a:ext cx="8208268" cy="561692"/>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400" dirty="0" smtClean="0">
                <a:latin typeface="Meiryo UI" panose="020B0604030504040204" pitchFamily="50" charset="-128"/>
                <a:ea typeface="Meiryo UI" panose="020B0604030504040204" pitchFamily="50" charset="-128"/>
              </a:rPr>
              <a:t>社会</a:t>
            </a:r>
            <a:r>
              <a:rPr kumimoji="1" lang="ja-JP" altLang="en-US" sz="1400" dirty="0">
                <a:latin typeface="Meiryo UI" panose="020B0604030504040204" pitchFamily="50" charset="-128"/>
                <a:ea typeface="Meiryo UI" panose="020B0604030504040204" pitchFamily="50" charset="-128"/>
              </a:rPr>
              <a:t>状況</a:t>
            </a:r>
            <a:r>
              <a:rPr kumimoji="1" lang="ja-JP" altLang="en-US" sz="1400" dirty="0" smtClean="0">
                <a:latin typeface="Meiryo UI" panose="020B0604030504040204" pitchFamily="50" charset="-128"/>
                <a:ea typeface="Meiryo UI" panose="020B0604030504040204" pitchFamily="50" charset="-128"/>
              </a:rPr>
              <a:t>の変化を踏まえ、</a:t>
            </a:r>
            <a:r>
              <a:rPr kumimoji="1" lang="ja-JP" altLang="en-US" sz="1400" b="1" u="sng" dirty="0" smtClean="0">
                <a:latin typeface="Meiryo UI" panose="020B0604030504040204" pitchFamily="50" charset="-128"/>
                <a:ea typeface="Meiryo UI" panose="020B0604030504040204" pitchFamily="50" charset="-128"/>
              </a:rPr>
              <a:t>常に</a:t>
            </a:r>
            <a:r>
              <a:rPr kumimoji="1" lang="ja-JP" altLang="en-US" sz="1400" b="1" u="sng" dirty="0">
                <a:latin typeface="Meiryo UI" panose="020B0604030504040204" pitchFamily="50" charset="-128"/>
                <a:ea typeface="Meiryo UI" panose="020B0604030504040204" pitchFamily="50" charset="-128"/>
              </a:rPr>
              <a:t>ニーズや時代に即した施設となるよう機動的・弾力的に対応を行いながら</a:t>
            </a:r>
            <a:r>
              <a:rPr kumimoji="1" lang="ja-JP" altLang="en-US" sz="1400" b="1" u="sng" dirty="0" smtClean="0">
                <a:latin typeface="Meiryo UI" panose="020B0604030504040204" pitchFamily="50" charset="-128"/>
                <a:ea typeface="Meiryo UI" panose="020B0604030504040204" pitchFamily="50" charset="-128"/>
              </a:rPr>
              <a:t>、</a:t>
            </a:r>
            <a:endParaRPr kumimoji="1" lang="en-US" altLang="ja-JP" sz="1400" b="1" u="sng" dirty="0" smtClean="0">
              <a:latin typeface="Meiryo UI" panose="020B0604030504040204" pitchFamily="50" charset="-128"/>
              <a:ea typeface="Meiryo UI" panose="020B0604030504040204" pitchFamily="50" charset="-128"/>
            </a:endParaRPr>
          </a:p>
          <a:p>
            <a:pPr>
              <a:spcBef>
                <a:spcPts val="300"/>
              </a:spcBef>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a:t>
            </a:r>
            <a:r>
              <a:rPr kumimoji="1" lang="ja-JP" altLang="en-US" sz="1400" b="1" u="sng" dirty="0" smtClean="0">
                <a:latin typeface="Meiryo UI" panose="020B0604030504040204" pitchFamily="50" charset="-128"/>
                <a:ea typeface="Meiryo UI" panose="020B0604030504040204" pitchFamily="50" charset="-128"/>
              </a:rPr>
              <a:t>引き続き、大阪</a:t>
            </a:r>
            <a:r>
              <a:rPr kumimoji="1" lang="ja-JP" altLang="en-US" sz="1400" b="1" u="sng" dirty="0">
                <a:latin typeface="Meiryo UI" panose="020B0604030504040204" pitchFamily="50" charset="-128"/>
                <a:ea typeface="Meiryo UI" panose="020B0604030504040204" pitchFamily="50" charset="-128"/>
              </a:rPr>
              <a:t>がめざす「世界最高水準の成長型ＩＲ」を</a:t>
            </a:r>
            <a:r>
              <a:rPr kumimoji="1" lang="ja-JP" altLang="en-US" sz="1400" b="1" u="sng" dirty="0" smtClean="0">
                <a:latin typeface="Meiryo UI" panose="020B0604030504040204" pitchFamily="50" charset="-128"/>
                <a:ea typeface="Meiryo UI" panose="020B0604030504040204" pitchFamily="50" charset="-128"/>
              </a:rPr>
              <a:t>追求</a:t>
            </a:r>
            <a:endParaRPr kumimoji="1" lang="ja-JP" altLang="en-US" sz="1400" b="1" u="sng" dirty="0">
              <a:latin typeface="Meiryo UI" panose="020B0604030504040204" pitchFamily="50" charset="-128"/>
              <a:ea typeface="Meiryo UI" panose="020B0604030504040204" pitchFamily="50" charset="-128"/>
            </a:endParaRPr>
          </a:p>
        </p:txBody>
      </p:sp>
      <p:sp>
        <p:nvSpPr>
          <p:cNvPr id="11" name="角丸四角形 10"/>
          <p:cNvSpPr/>
          <p:nvPr/>
        </p:nvSpPr>
        <p:spPr>
          <a:xfrm>
            <a:off x="218943" y="3284991"/>
            <a:ext cx="8683236" cy="2715760"/>
          </a:xfrm>
          <a:prstGeom prst="roundRect">
            <a:avLst>
              <a:gd name="adj" fmla="val 5601"/>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スライド番号プレースホルダー 6"/>
          <p:cNvSpPr>
            <a:spLocks noGrp="1"/>
          </p:cNvSpPr>
          <p:nvPr>
            <p:ph type="sldNum" sz="quarter" idx="12"/>
          </p:nvPr>
        </p:nvSpPr>
        <p:spPr>
          <a:xfrm>
            <a:off x="7100887" y="6542088"/>
            <a:ext cx="2057400" cy="365125"/>
          </a:xfrm>
        </p:spPr>
        <p:txBody>
          <a:bodyPr/>
          <a:lstStyle/>
          <a:p>
            <a:fld id="{6AC9C6ED-BFDB-4561-9AC5-5235E9A3CD2C}" type="slidenum">
              <a:rPr kumimoji="1" lang="ja-JP" altLang="en-US" smtClean="0"/>
              <a:t>3</a:t>
            </a:fld>
            <a:endParaRPr kumimoji="1" lang="ja-JP" altLang="en-US"/>
          </a:p>
        </p:txBody>
      </p:sp>
    </p:spTree>
    <p:extLst>
      <p:ext uri="{BB962C8B-B14F-4D97-AF65-F5344CB8AC3E}">
        <p14:creationId xmlns:p14="http://schemas.microsoft.com/office/powerpoint/2010/main" val="19089693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3469</TotalTime>
  <Words>918</Words>
  <Application>Microsoft Office PowerPoint</Application>
  <PresentationFormat>画面に合わせる (4:3)</PresentationFormat>
  <Paragraphs>88</Paragraphs>
  <Slides>3</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vt:i4>
      </vt:variant>
    </vt:vector>
  </HeadingPairs>
  <TitlesOfParts>
    <vt:vector size="12" baseType="lpstr">
      <vt:lpstr>Meiryo UI</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藤原　美紀</dc:creator>
  <cp:lastModifiedBy>那須　雅之</cp:lastModifiedBy>
  <cp:revision>87</cp:revision>
  <cp:lastPrinted>2021-02-22T09:08:38Z</cp:lastPrinted>
  <dcterms:created xsi:type="dcterms:W3CDTF">2018-06-08T00:41:56Z</dcterms:created>
  <dcterms:modified xsi:type="dcterms:W3CDTF">2021-02-24T09:18:28Z</dcterms:modified>
</cp:coreProperties>
</file>