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1">
          <p15:clr>
            <a:srgbClr val="A4A3A4"/>
          </p15:clr>
        </p15:guide>
        <p15:guide id="2" pos="31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 autoAdjust="0"/>
  </p:normalViewPr>
  <p:slideViewPr>
    <p:cSldViewPr showGuides="1">
      <p:cViewPr varScale="1">
        <p:scale>
          <a:sx n="71" d="100"/>
          <a:sy n="71" d="100"/>
        </p:scale>
        <p:origin x="1236" y="60"/>
      </p:cViewPr>
      <p:guideLst>
        <p:guide orient="horz" pos="2131"/>
        <p:guide pos="3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1B9-5748-4875-90F9-3F636DB3342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C93A-A52D-4DDA-82E9-E35D0BAB0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○</a:t>
            </a:r>
            <a:r>
              <a:rPr kumimoji="1" lang="en-US" altLang="ja-JP" dirty="0"/>
              <a:t>2010</a:t>
            </a:r>
            <a:r>
              <a:rPr kumimoji="1" lang="ja-JP" altLang="en-US" dirty="0"/>
              <a:t>年に超党派による国際観光振興推進議員連盟（ＩＲ議連）が設立</a:t>
            </a:r>
            <a:endParaRPr kumimoji="1" lang="en-US" altLang="ja-JP" dirty="0"/>
          </a:p>
          <a:p>
            <a:r>
              <a:rPr kumimoji="1" lang="ja-JP" altLang="en-US" dirty="0"/>
              <a:t>○その後</a:t>
            </a:r>
            <a:r>
              <a:rPr kumimoji="1" lang="en-US" altLang="ja-JP" dirty="0"/>
              <a:t>2013</a:t>
            </a:r>
            <a:r>
              <a:rPr kumimoji="1" lang="ja-JP" altLang="en-US" dirty="0"/>
              <a:t>年、</a:t>
            </a:r>
            <a:r>
              <a:rPr kumimoji="1" lang="en-US" altLang="ja-JP" dirty="0"/>
              <a:t>2015</a:t>
            </a:r>
            <a:r>
              <a:rPr kumimoji="1" lang="ja-JP" altLang="en-US" dirty="0"/>
              <a:t>年に推進法案の提出があり、</a:t>
            </a:r>
            <a:r>
              <a:rPr kumimoji="1" lang="en-US" altLang="ja-JP" dirty="0"/>
              <a:t>2016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月に推進法案が成立、公布施行されることとなった</a:t>
            </a:r>
            <a:endParaRPr kumimoji="1" lang="en-US" altLang="ja-JP" dirty="0"/>
          </a:p>
          <a:p>
            <a:r>
              <a:rPr kumimoji="1" lang="ja-JP" altLang="en-US" dirty="0"/>
              <a:t>○推進法案は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年以内にＩＲの詳細な内容を規定した実施法案が国会に上程される予定</a:t>
            </a:r>
            <a:endParaRPr kumimoji="1" lang="en-US" altLang="ja-JP" dirty="0"/>
          </a:p>
          <a:p>
            <a:r>
              <a:rPr kumimoji="1" lang="ja-JP" altLang="en-US" dirty="0"/>
              <a:t>○</a:t>
            </a:r>
            <a:r>
              <a:rPr kumimoji="1" lang="en-US" altLang="ja-JP" dirty="0"/>
              <a:t>2017</a:t>
            </a:r>
            <a:r>
              <a:rPr kumimoji="1" lang="ja-JP" altLang="en-US" dirty="0"/>
              <a:t>年</a:t>
            </a:r>
            <a:r>
              <a:rPr kumimoji="1" lang="en-US" altLang="ja-JP" dirty="0"/>
              <a:t>3</a:t>
            </a:r>
            <a:r>
              <a:rPr kumimoji="1" lang="ja-JP" altLang="en-US" dirty="0"/>
              <a:t>月に内閣総理大臣を本部長とする、ＩＲ推進本部が設立され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月以降推進会議が開催されている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44136" y="313492"/>
            <a:ext cx="9030789" cy="39878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Ｉ Ｒ 誘 致 の 状 況について</a:t>
            </a:r>
            <a:endPara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/>
          <p:nvPr/>
        </p:nvSpPr>
        <p:spPr>
          <a:xfrm>
            <a:off x="506730" y="908720"/>
            <a:ext cx="8913495" cy="5472608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5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605" indent="-268605">
              <a:lnSpc>
                <a:spcPts val="2400"/>
              </a:lnSpc>
              <a:buNone/>
            </a:pPr>
            <a:r>
              <a:rPr lang="ja-JP" altLang="en-US" sz="1800" b="1" dirty="0" smtClean="0">
                <a:latin typeface="+mn-ea"/>
                <a:cs typeface="Meiryo UI" panose="020B0604030504040204" pitchFamily="50" charset="-128"/>
              </a:rPr>
              <a:t>○事業者公募等の状況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</a:t>
            </a:r>
            <a:endParaRPr lang="en-US" altLang="ja-JP" sz="1300" dirty="0">
              <a:latin typeface="+mn-ea"/>
              <a:cs typeface="Meiryo UI" panose="020B0604030504040204" pitchFamily="50" charset="-128"/>
            </a:endParaRPr>
          </a:p>
          <a:p>
            <a:pPr marL="268605" indent="-268605" fontAlgn="auto">
              <a:lnSpc>
                <a:spcPts val="2800"/>
              </a:lnSpc>
              <a:spcBef>
                <a:spcPts val="12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8483285" y="349803"/>
            <a:ext cx="921948" cy="3207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 smtClean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 smtClean="0">
                <a:effectLst/>
                <a:latin typeface="+mn-ea"/>
                <a:cs typeface="Meiryo UI" panose="020B0604030504040204" pitchFamily="50" charset="-128"/>
              </a:rPr>
              <a:t>２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  <p:graphicFrame>
        <p:nvGraphicFramePr>
          <p:cNvPr id="121" name="コンテンツプレースホルダ 1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596847"/>
              </p:ext>
            </p:extLst>
          </p:nvPr>
        </p:nvGraphicFramePr>
        <p:xfrm>
          <a:off x="559525" y="1437378"/>
          <a:ext cx="8915400" cy="5026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9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</a:rPr>
                        <a:t>経　　過</a:t>
                      </a:r>
                      <a:endParaRPr lang="ja-JP" altLang="en-US" sz="1400" kern="100" dirty="0" smtClean="0">
                        <a:effectLst/>
                        <a:latin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+mn-ea"/>
                        </a:rPr>
                        <a:t>内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</a:rPr>
                        <a:t>　　</a:t>
                      </a:r>
                      <a:r>
                        <a:rPr lang="ja-JP" sz="1400" kern="100" dirty="0" smtClean="0">
                          <a:effectLst/>
                          <a:latin typeface="+mn-ea"/>
                        </a:rPr>
                        <a:t>容</a:t>
                      </a:r>
                      <a:endParaRPr lang="ja-JP" sz="1400" kern="100" dirty="0" smtClean="0">
                        <a:effectLst/>
                        <a:latin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055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cs typeface="+mn-ea"/>
                        </a:rPr>
                        <a:t>2019</a:t>
                      </a:r>
                      <a:r>
                        <a:rPr lang="ja-JP" altLang="ja-JP" sz="1400" kern="100" dirty="0" smtClean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（</a:t>
                      </a:r>
                      <a:r>
                        <a:rPr lang="ja-JP" altLang="ja-JP" sz="1400" kern="100" dirty="0" smtClean="0">
                          <a:effectLst/>
                          <a:latin typeface="+mn-ea"/>
                          <a:cs typeface="+mn-ea"/>
                        </a:rPr>
                        <a:t>令和元年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）</a:t>
                      </a:r>
                      <a:r>
                        <a:rPr lang="en-US" sz="1400" kern="100" dirty="0">
                          <a:effectLst/>
                          <a:latin typeface="+mn-ea"/>
                          <a:cs typeface="+mn-ea"/>
                        </a:rPr>
                        <a:t>12</a:t>
                      </a:r>
                      <a:r>
                        <a:rPr lang="ja-JP" sz="1400" kern="100" dirty="0">
                          <a:effectLst/>
                          <a:latin typeface="+mn-ea"/>
                          <a:cs typeface="+mn-ea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</a:rPr>
                        <a:t>募集要項等の公表</a:t>
                      </a:r>
                      <a:endParaRPr lang="ja-JP" sz="1400" kern="100" dirty="0">
                        <a:effectLst/>
                        <a:latin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150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cs typeface="+mn-ea"/>
                        </a:rPr>
                        <a:t>2020</a:t>
                      </a:r>
                      <a:r>
                        <a:rPr lang="ja-JP" altLang="ja-JP" sz="1400" kern="100" dirty="0" smtClean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（</a:t>
                      </a:r>
                      <a:r>
                        <a:rPr lang="ja-JP" altLang="ja-JP" sz="1400" kern="100" dirty="0" smtClean="0">
                          <a:effectLst/>
                          <a:latin typeface="+mn-ea"/>
                          <a:cs typeface="+mn-ea"/>
                        </a:rPr>
                        <a:t>令和２年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）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cs typeface="+mn-ea"/>
                        </a:rPr>
                        <a:t>２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dirty="0" smtClean="0">
                          <a:latin typeface="+mn-ea"/>
                          <a:cs typeface="Meiryo UI" panose="020B0604030504040204" pitchFamily="50" charset="-128"/>
                        </a:rPr>
                        <a:t>事業者公募における参加資格審査の結果公表</a:t>
                      </a:r>
                      <a:endParaRPr lang="en-US" altLang="ja-JP" sz="1400" dirty="0" smtClean="0">
                        <a:latin typeface="+mn-ea"/>
                        <a:cs typeface="Meiryo UI" panose="020B0604030504040204" pitchFamily="50" charset="-128"/>
                      </a:endParaRPr>
                    </a:p>
                    <a:p>
                      <a:pPr marL="85725">
                        <a:lnSpc>
                          <a:spcPts val="16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1400" dirty="0" smtClean="0">
                          <a:latin typeface="+mn-ea"/>
                          <a:cs typeface="Meiryo UI" panose="020B0604030504040204" pitchFamily="50" charset="-128"/>
                        </a:rPr>
                        <a:t>　　・応募者数：１者</a:t>
                      </a:r>
                      <a:endParaRPr lang="en-US" altLang="ja-JP" sz="1400" dirty="0" smtClean="0">
                        <a:latin typeface="+mn-ea"/>
                        <a:cs typeface="Meiryo UI" panose="020B0604030504040204" pitchFamily="50" charset="-128"/>
                      </a:endParaRPr>
                    </a:p>
                    <a:p>
                      <a:pPr marL="85725">
                        <a:lnSpc>
                          <a:spcPts val="1600"/>
                        </a:lnSpc>
                        <a:spcBef>
                          <a:spcPts val="300"/>
                        </a:spcBef>
                      </a:pPr>
                      <a:r>
                        <a:rPr lang="ja-JP" altLang="en-US" sz="1400" dirty="0" smtClean="0">
                          <a:latin typeface="+mn-ea"/>
                          <a:cs typeface="Meiryo UI" panose="020B0604030504040204" pitchFamily="50" charset="-128"/>
                        </a:rPr>
                        <a:t>　　・応募者の名称：ＭＧＭ・オリックスコンソーシアム</a:t>
                      </a:r>
                      <a:endParaRPr lang="ja-JP" sz="1400" kern="100" dirty="0" smtClean="0">
                        <a:effectLst/>
                        <a:latin typeface="+mn-ea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cs typeface="+mn-ea"/>
                        </a:rPr>
                        <a:t>2020</a:t>
                      </a:r>
                      <a:r>
                        <a:rPr lang="ja-JP" altLang="ja-JP" sz="1400" kern="100" dirty="0" smtClean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（</a:t>
                      </a:r>
                      <a:r>
                        <a:rPr lang="ja-JP" altLang="ja-JP" sz="1400" kern="100" dirty="0" smtClean="0">
                          <a:effectLst/>
                          <a:latin typeface="+mn-ea"/>
                          <a:cs typeface="+mn-ea"/>
                        </a:rPr>
                        <a:t>令和２年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）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cs typeface="+mn-ea"/>
                        </a:rPr>
                        <a:t>３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b="0" u="none" dirty="0" smtClean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提案審査書類の提出期限を３ヶ月延長</a:t>
                      </a:r>
                      <a:endParaRPr lang="en-US" altLang="ja-JP" sz="1400" b="0" u="none" dirty="0" smtClean="0">
                        <a:solidFill>
                          <a:schemeClr val="tx1"/>
                        </a:solidFill>
                        <a:latin typeface="+mn-ea"/>
                        <a:cs typeface="+mn-ea"/>
                      </a:endParaRPr>
                    </a:p>
                    <a:p>
                      <a:pPr marL="200025" marR="0" lvl="0" indent="0" algn="just" defTabSz="128016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400" b="0" u="none" kern="1200" dirty="0" smtClean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　</a:t>
                      </a:r>
                      <a:r>
                        <a:rPr kumimoji="1" lang="en-US" altLang="ja-JP" sz="1400" b="0" u="none" kern="1200" dirty="0" smtClean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(2020</a:t>
                      </a:r>
                      <a:r>
                        <a:rPr kumimoji="1" lang="ja-JP" altLang="ja-JP" sz="1400" b="0" u="none" kern="1200" dirty="0" smtClean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 </a:t>
                      </a:r>
                      <a:r>
                        <a:rPr kumimoji="1" lang="en-US" altLang="ja-JP" sz="1400" b="0" u="none" kern="1200" dirty="0" smtClean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(</a:t>
                      </a:r>
                      <a:r>
                        <a:rPr kumimoji="1" lang="ja-JP" altLang="ja-JP" sz="1400" b="0" u="none" kern="1200" dirty="0" smtClean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Ｒ</a:t>
                      </a:r>
                      <a:r>
                        <a:rPr kumimoji="1" lang="en-US" altLang="ja-JP" sz="1400" b="0" u="none" kern="1200" dirty="0" smtClean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2)</a:t>
                      </a:r>
                      <a:r>
                        <a:rPr kumimoji="1" lang="ja-JP" altLang="ja-JP" sz="1400" b="0" u="none" kern="1200" dirty="0" smtClean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年４月頃⇒７月頃</a:t>
                      </a:r>
                      <a:r>
                        <a:rPr kumimoji="1" lang="en-US" altLang="ja-JP" sz="1400" b="0" u="none" kern="1200" dirty="0" smtClean="0">
                          <a:solidFill>
                            <a:schemeClr val="tx1"/>
                          </a:solidFill>
                          <a:latin typeface="+mn-ea"/>
                          <a:cs typeface="+mn-ea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4063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cs typeface="+mn-ea"/>
                        </a:rPr>
                        <a:t>2020</a:t>
                      </a:r>
                      <a:r>
                        <a:rPr lang="ja-JP" altLang="ja-JP" sz="1400" kern="100" dirty="0" smtClean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（</a:t>
                      </a:r>
                      <a:r>
                        <a:rPr lang="ja-JP" altLang="ja-JP" sz="1400" kern="100" dirty="0" smtClean="0">
                          <a:effectLst/>
                          <a:latin typeface="+mn-ea"/>
                          <a:cs typeface="+mn-ea"/>
                        </a:rPr>
                        <a:t>令和２年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）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cs typeface="+mn-ea"/>
                        </a:rPr>
                        <a:t>６</a:t>
                      </a:r>
                      <a:r>
                        <a:rPr lang="ja-JP" sz="1400" kern="100" dirty="0" smtClean="0">
                          <a:effectLst/>
                          <a:latin typeface="+mn-ea"/>
                          <a:cs typeface="+mn-ea"/>
                        </a:rPr>
                        <a:t>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ja-JP" sz="1400" b="0" u="none" dirty="0" smtClean="0">
                        <a:latin typeface="+mn-ea"/>
                        <a:cs typeface="Meiryo UI" panose="020B0604030504040204" pitchFamily="50" charset="-128"/>
                      </a:endParaRPr>
                    </a:p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b="0" u="none" dirty="0" smtClean="0">
                          <a:latin typeface="+mn-ea"/>
                          <a:cs typeface="Meiryo UI" panose="020B0604030504040204" pitchFamily="50" charset="-128"/>
                        </a:rPr>
                        <a:t>提案審査書類の提出期限を当面の間延長</a:t>
                      </a:r>
                      <a:endParaRPr lang="en-US" altLang="ja-JP" sz="1400" b="0" u="none" dirty="0" smtClean="0">
                        <a:latin typeface="+mn-ea"/>
                        <a:cs typeface="Meiryo UI" panose="020B0604030504040204" pitchFamily="50" charset="-128"/>
                      </a:endParaRPr>
                    </a:p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085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cs typeface="+mn-ea"/>
                        </a:rPr>
                        <a:t>2020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cs typeface="+mn-ea"/>
                        </a:rPr>
                        <a:t>年（令和２年）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cs typeface="+mn-ea"/>
                        </a:rPr>
                        <a:t>12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cs typeface="+mn-ea"/>
                        </a:rPr>
                        <a:t>月</a:t>
                      </a:r>
                      <a:endParaRPr lang="ja-JP" sz="1400" kern="100" dirty="0" smtClean="0">
                        <a:effectLst/>
                        <a:latin typeface="+mn-ea"/>
                        <a:cs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b="0" u="none" kern="100" dirty="0" smtClean="0">
                          <a:effectLst/>
                          <a:latin typeface="+mn-ea"/>
                          <a:cs typeface="Times New Roman" panose="02020603050405020304" pitchFamily="18" charset="0"/>
                        </a:rPr>
                        <a:t>国の基本方針確定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marL="114935"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cs typeface="+mn-ea"/>
                        </a:rPr>
                        <a:t>2021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altLang="en-US" sz="1400" kern="100" smtClean="0">
                          <a:effectLst/>
                          <a:latin typeface="+mn-ea"/>
                          <a:cs typeface="+mn-ea"/>
                        </a:rPr>
                        <a:t>（令和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cs typeface="+mn-ea"/>
                        </a:rPr>
                        <a:t>３</a:t>
                      </a:r>
                      <a:r>
                        <a:rPr lang="ja-JP" altLang="en-US" sz="1400" kern="100" smtClean="0">
                          <a:effectLst/>
                          <a:latin typeface="+mn-ea"/>
                          <a:cs typeface="+mn-ea"/>
                        </a:rPr>
                        <a:t>年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cs typeface="+mn-ea"/>
                        </a:rPr>
                        <a:t>）２月</a:t>
                      </a:r>
                      <a:endParaRPr lang="ja-JP" sz="1400" kern="100" dirty="0" smtClean="0">
                        <a:effectLst/>
                        <a:latin typeface="+mn-ea"/>
                        <a:cs typeface="+mn-e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0" lvl="0" indent="0" algn="just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b="0" u="none" kern="100" dirty="0" smtClean="0">
                          <a:effectLst/>
                          <a:latin typeface="+mn-ea"/>
                          <a:cs typeface="Times New Roman" panose="02020603050405020304" pitchFamily="18" charset="0"/>
                        </a:rPr>
                        <a:t>府市の実施方針（修正案）公表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大かっこ 6"/>
          <p:cNvSpPr/>
          <p:nvPr/>
        </p:nvSpPr>
        <p:spPr>
          <a:xfrm>
            <a:off x="3946223" y="4705418"/>
            <a:ext cx="5039225" cy="55358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1200" dirty="0" smtClean="0"/>
              <a:t>具体的</a:t>
            </a:r>
            <a:r>
              <a:rPr lang="ja-JP" altLang="en-US" sz="1200" dirty="0"/>
              <a:t>な</a:t>
            </a:r>
            <a:r>
              <a:rPr lang="ja-JP" altLang="en-US" sz="1200" b="1" u="sng" dirty="0"/>
              <a:t>提案審査書類の提出期限</a:t>
            </a:r>
            <a:r>
              <a:rPr lang="ja-JP" altLang="en-US" sz="1200" dirty="0"/>
              <a:t>については、</a:t>
            </a:r>
            <a:r>
              <a:rPr lang="ja-JP" altLang="en-US" sz="1200" b="1" u="sng" dirty="0"/>
              <a:t>国の基本方針策定後に</a:t>
            </a:r>
            <a:r>
              <a:rPr lang="ja-JP" altLang="en-US" sz="1200" b="1" u="sng" dirty="0" smtClean="0"/>
              <a:t>、</a:t>
            </a:r>
            <a:r>
              <a:rPr lang="ja-JP" altLang="en-US" sz="1200" b="1" u="sng" dirty="0"/>
              <a:t>　</a:t>
            </a:r>
            <a:endParaRPr lang="en-US" altLang="ja-JP" sz="1200" b="1" u="sng" dirty="0" smtClean="0"/>
          </a:p>
          <a:p>
            <a:pPr>
              <a:lnSpc>
                <a:spcPts val="2000"/>
              </a:lnSpc>
            </a:pPr>
            <a:r>
              <a:rPr lang="ja-JP" altLang="en-US" sz="1200" b="1" u="sng" dirty="0" smtClean="0"/>
              <a:t>その</a:t>
            </a:r>
            <a:r>
              <a:rPr lang="ja-JP" altLang="en-US" sz="1200" b="1" u="sng" dirty="0"/>
              <a:t>内容及び新型コロナウイルス感染症の影響等を踏まえ、決定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292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那須　雅之</cp:lastModifiedBy>
  <cp:revision>13</cp:revision>
  <cp:lastPrinted>2019-11-26T00:57:00Z</cp:lastPrinted>
  <dcterms:created xsi:type="dcterms:W3CDTF">2021-02-09T02:31:00Z</dcterms:created>
  <dcterms:modified xsi:type="dcterms:W3CDTF">2021-02-22T00:45:02Z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1041-10.8.2.6709</vt:lpwstr>
  </property>
</Properties>
</file>