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 autoAdjust="0"/>
  </p:normalViewPr>
  <p:slideViewPr>
    <p:cSldViewPr showGuides="1">
      <p:cViewPr varScale="1">
        <p:scale>
          <a:sx n="62" d="100"/>
          <a:sy n="62" d="100"/>
        </p:scale>
        <p:origin x="1264" y="44"/>
      </p:cViewPr>
      <p:guideLst>
        <p:guide orient="horz" pos="2160"/>
        <p:guide pos="31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1B9-5748-4875-90F9-3F636DB33420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C93A-A52D-4DDA-82E9-E35D0BAB0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44136" y="313492"/>
            <a:ext cx="9030789" cy="39878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国 の 動 向 に つ い て　</a:t>
            </a:r>
            <a:endParaRPr kumimoji="1" lang="ja-JP" altLang="en-US" sz="2000" b="1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/>
          <p:nvPr/>
        </p:nvSpPr>
        <p:spPr>
          <a:xfrm>
            <a:off x="504190" y="949280"/>
            <a:ext cx="9129330" cy="5648072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5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6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93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605" indent="-268605">
              <a:lnSpc>
                <a:spcPts val="2400"/>
              </a:lnSpc>
              <a:buNone/>
            </a:pPr>
            <a:r>
              <a:rPr lang="ja-JP" altLang="en-US" sz="1800" b="1" dirty="0">
                <a:latin typeface="+mn-ea"/>
                <a:cs typeface="Meiryo UI" panose="020B0604030504040204" pitchFamily="50" charset="-128"/>
              </a:rPr>
              <a:t>○　国の主な動き</a:t>
            </a: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268605" indent="-268605">
              <a:spcBef>
                <a:spcPts val="0"/>
              </a:spcBef>
              <a:buNone/>
            </a:pPr>
            <a:endParaRPr lang="en-US" altLang="ja-JP" sz="1800" b="1" dirty="0">
              <a:latin typeface="+mn-ea"/>
              <a:cs typeface="Meiryo UI" panose="020B0604030504040204" pitchFamily="50" charset="-128"/>
            </a:endParaRPr>
          </a:p>
          <a:p>
            <a:pPr marL="268605" indent="-268605">
              <a:spcBef>
                <a:spcPts val="6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2020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年  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1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月  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7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 カジノ管理委員会の設置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　</a:t>
            </a:r>
            <a:endParaRPr lang="en-US" altLang="ja-JP" sz="1400" dirty="0">
              <a:latin typeface="+mn-ea"/>
              <a:cs typeface="Meiryo UI" panose="020B0604030504040204" pitchFamily="50" charset="-128"/>
            </a:endParaRPr>
          </a:p>
          <a:p>
            <a:pPr marL="268605" indent="-268605">
              <a:lnSpc>
                <a:spcPts val="2200"/>
              </a:lnSpc>
              <a:spcBef>
                <a:spcPts val="240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・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2020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年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10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月  </a:t>
            </a:r>
            <a:r>
              <a:rPr lang="en-US" altLang="ja-JP" sz="1600" dirty="0">
                <a:latin typeface="+mn-ea"/>
                <a:cs typeface="Arial" panose="020B0604020202020204" pitchFamily="34" charset="0"/>
              </a:rPr>
              <a:t>9</a:t>
            </a:r>
            <a:r>
              <a:rPr lang="ja-JP" altLang="en-US" sz="1600" dirty="0">
                <a:latin typeface="+mn-ea"/>
                <a:cs typeface="Arial" panose="020B0604020202020204" pitchFamily="34" charset="0"/>
              </a:rPr>
              <a:t>日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「特定複合観光施設区域の整備のための基本的な方針（案）」  及び</a:t>
            </a:r>
          </a:p>
          <a:p>
            <a:pPr marL="268605" indent="-268605">
              <a:lnSpc>
                <a:spcPts val="2200"/>
              </a:lnSpc>
              <a:spcBef>
                <a:spcPts val="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                                  「特定複合観施 設区域整備法第九条第十項の期間を定める政令（仮称）の案」　　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268605" indent="-268605">
              <a:lnSpc>
                <a:spcPts val="2200"/>
              </a:lnSpc>
              <a:spcBef>
                <a:spcPts val="0"/>
              </a:spcBef>
              <a:buNone/>
            </a:pP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　　　　　　　　　　　　　　　 について、パブリックコメント実施</a:t>
            </a:r>
            <a:endParaRPr lang="en-US" altLang="ja-JP" sz="1400" dirty="0">
              <a:latin typeface="+mn-ea"/>
              <a:cs typeface="Meiryo UI" panose="020B0604030504040204" pitchFamily="50" charset="-128"/>
            </a:endParaRPr>
          </a:p>
          <a:p>
            <a:pPr marL="268605" indent="-268605" fontAlgn="auto">
              <a:lnSpc>
                <a:spcPts val="2200"/>
              </a:lnSpc>
              <a:spcBef>
                <a:spcPts val="2400"/>
              </a:spcBef>
              <a:buNone/>
            </a:pPr>
            <a:r>
              <a:rPr lang="ja-JP" altLang="en-US" sz="1600" dirty="0">
                <a:latin typeface="+mn-ea"/>
                <a:cs typeface="Arial" panose="020B0604020202020204" pitchFamily="34" charset="0"/>
              </a:rPr>
              <a:t>　</a:t>
            </a:r>
            <a:r>
              <a:rPr lang="ja-JP" altLang="en-US" sz="1600" dirty="0">
                <a:latin typeface="+mn-ea"/>
                <a:cs typeface="+mn-ea"/>
              </a:rPr>
              <a:t>　・</a:t>
            </a:r>
            <a:r>
              <a:rPr lang="en-US" altLang="ja-JP" sz="1600" dirty="0">
                <a:latin typeface="+mn-ea"/>
                <a:cs typeface="+mn-ea"/>
              </a:rPr>
              <a:t>2020</a:t>
            </a:r>
            <a:r>
              <a:rPr lang="ja-JP" altLang="en-US" sz="1600" dirty="0">
                <a:latin typeface="+mn-ea"/>
                <a:cs typeface="+mn-ea"/>
              </a:rPr>
              <a:t>年</a:t>
            </a:r>
            <a:r>
              <a:rPr lang="en-US" altLang="ja-JP" sz="1600" dirty="0">
                <a:latin typeface="+mn-ea"/>
                <a:cs typeface="+mn-ea"/>
              </a:rPr>
              <a:t>12</a:t>
            </a:r>
            <a:r>
              <a:rPr lang="ja-JP" altLang="en-US" sz="1600" dirty="0">
                <a:latin typeface="+mn-ea"/>
                <a:cs typeface="+mn-ea"/>
              </a:rPr>
              <a:t>月</a:t>
            </a:r>
            <a:r>
              <a:rPr lang="en-US" altLang="ja-JP" sz="1600" dirty="0">
                <a:latin typeface="+mn-ea"/>
                <a:cs typeface="+mn-ea"/>
              </a:rPr>
              <a:t>18</a:t>
            </a:r>
            <a:r>
              <a:rPr lang="ja-JP" altLang="en-US" sz="1600" dirty="0">
                <a:latin typeface="+mn-ea"/>
                <a:cs typeface="+mn-ea"/>
              </a:rPr>
              <a:t>日　  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  <a:sym typeface="+mn-ea"/>
              </a:rPr>
              <a:t>「</a:t>
            </a:r>
            <a:r>
              <a:rPr lang="ja-JP" altLang="en-US" sz="1600" dirty="0">
                <a:latin typeface="+mn-ea"/>
                <a:sym typeface="+mn-ea"/>
              </a:rPr>
              <a:t>特定複合観光施設区域の整備のための基本的な方針」 の決定　及び</a:t>
            </a:r>
          </a:p>
          <a:p>
            <a:pPr marL="268605" indent="-268605"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dirty="0">
                <a:latin typeface="+mn-ea"/>
                <a:sym typeface="+mn-ea"/>
              </a:rPr>
              <a:t>　　　　                        「特定複合観施 設区域整備法第九条第十項の期間を定める政令」の閣議決定</a:t>
            </a:r>
            <a:endParaRPr lang="en-US" altLang="ja-JP" sz="1600" dirty="0">
              <a:latin typeface="+mn-ea"/>
              <a:sym typeface="+mn-ea"/>
            </a:endParaRPr>
          </a:p>
          <a:p>
            <a:pPr marL="268605" indent="-268605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300" dirty="0">
                <a:latin typeface="+mn-ea"/>
                <a:cs typeface="Arial" panose="020B0604020202020204" pitchFamily="34" charset="0"/>
              </a:rPr>
              <a:t>　　　</a:t>
            </a:r>
          </a:p>
          <a:p>
            <a:pPr marL="268605" indent="-268605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300" dirty="0">
                <a:latin typeface="+mn-ea"/>
                <a:cs typeface="+mn-ea"/>
              </a:rPr>
              <a:t>　　　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8483284" y="349311"/>
            <a:ext cx="921948" cy="3207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effectLst/>
                <a:latin typeface="+mn-ea"/>
                <a:cs typeface="Meiryo UI" panose="020B0604030504040204" pitchFamily="50" charset="-128"/>
              </a:rPr>
              <a:t>１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" name="四角形 2"/>
          <p:cNvSpPr/>
          <p:nvPr/>
        </p:nvSpPr>
        <p:spPr>
          <a:xfrm>
            <a:off x="920552" y="4149080"/>
            <a:ext cx="8712968" cy="2304255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ja-JP" altLang="en-US" sz="1300" dirty="0">
                <a:solidFill>
                  <a:schemeClr val="tx1"/>
                </a:solidFill>
              </a:rPr>
              <a:t>　  ＜概要＞</a:t>
            </a:r>
          </a:p>
          <a:p>
            <a:pPr>
              <a:spcAft>
                <a:spcPts val="600"/>
              </a:spcAft>
            </a:pPr>
            <a:r>
              <a:rPr lang="ja-JP" altLang="en-US" sz="1300" dirty="0">
                <a:solidFill>
                  <a:schemeClr val="tx1"/>
                </a:solidFill>
              </a:rPr>
              <a:t>   ●</a:t>
            </a:r>
            <a:r>
              <a:rPr lang="en-US" altLang="ja-JP" sz="1300" dirty="0">
                <a:solidFill>
                  <a:schemeClr val="tx1"/>
                </a:solidFill>
              </a:rPr>
              <a:t>2019</a:t>
            </a:r>
            <a:r>
              <a:rPr lang="ja-JP" altLang="en-US" sz="1300" dirty="0">
                <a:solidFill>
                  <a:schemeClr val="tx1"/>
                </a:solidFill>
              </a:rPr>
              <a:t>年</a:t>
            </a:r>
            <a:r>
              <a:rPr lang="en-US" altLang="ja-JP" sz="1300" dirty="0">
                <a:solidFill>
                  <a:schemeClr val="tx1"/>
                </a:solidFill>
              </a:rPr>
              <a:t>9</a:t>
            </a:r>
            <a:r>
              <a:rPr lang="ja-JP" altLang="en-US" sz="1300" dirty="0">
                <a:solidFill>
                  <a:schemeClr val="tx1"/>
                </a:solidFill>
              </a:rPr>
              <a:t>月</a:t>
            </a:r>
            <a:r>
              <a:rPr lang="en-US" altLang="ja-JP" sz="1300" dirty="0">
                <a:solidFill>
                  <a:schemeClr val="tx1"/>
                </a:solidFill>
              </a:rPr>
              <a:t>4</a:t>
            </a:r>
            <a:r>
              <a:rPr lang="ja-JP" altLang="en-US" sz="1300" dirty="0">
                <a:solidFill>
                  <a:schemeClr val="tx1"/>
                </a:solidFill>
              </a:rPr>
              <a:t>日に公表された基本方針（案）に次の３点を追加</a:t>
            </a:r>
          </a:p>
          <a:p>
            <a:pPr>
              <a:spcAft>
                <a:spcPts val="300"/>
              </a:spcAft>
            </a:pPr>
            <a:r>
              <a:rPr lang="ja-JP" altLang="en-US" sz="1300" dirty="0">
                <a:solidFill>
                  <a:schemeClr val="tx1"/>
                </a:solidFill>
              </a:rPr>
              <a:t>　　 ①ＩＲ区域・施設に係る</a:t>
            </a:r>
            <a:r>
              <a:rPr lang="ja-JP" altLang="en-US" sz="1300" u="sng" dirty="0">
                <a:solidFill>
                  <a:schemeClr val="tx1"/>
                </a:solidFill>
              </a:rPr>
              <a:t>安全や健康・衛生の確保</a:t>
            </a:r>
          </a:p>
          <a:p>
            <a:pPr>
              <a:spcAft>
                <a:spcPts val="300"/>
              </a:spcAft>
            </a:pPr>
            <a:r>
              <a:rPr lang="ja-JP" altLang="en-US" sz="1300" dirty="0">
                <a:solidFill>
                  <a:schemeClr val="tx1"/>
                </a:solidFill>
              </a:rPr>
              <a:t>　　 ②都道府県等による</a:t>
            </a:r>
            <a:r>
              <a:rPr lang="ja-JP" altLang="en-US" sz="1300" u="sng" dirty="0">
                <a:solidFill>
                  <a:schemeClr val="tx1"/>
                </a:solidFill>
              </a:rPr>
              <a:t>ギャンブル等依存症対策の充実</a:t>
            </a:r>
          </a:p>
          <a:p>
            <a:r>
              <a:rPr lang="ja-JP" altLang="en-US" sz="1300" dirty="0">
                <a:solidFill>
                  <a:schemeClr val="tx1"/>
                </a:solidFill>
              </a:rPr>
              <a:t>　　 ③</a:t>
            </a:r>
            <a:r>
              <a:rPr lang="ja-JP" altLang="en-US" sz="1300" u="sng" dirty="0">
                <a:solidFill>
                  <a:schemeClr val="tx1"/>
                </a:solidFill>
              </a:rPr>
              <a:t>ＩＲ事業者等との接触ルールの策定、ＩＲ事業者のコンプライアンスの確保</a:t>
            </a:r>
            <a:endParaRPr lang="en-US" altLang="ja-JP" sz="1300" u="sng" dirty="0">
              <a:solidFill>
                <a:schemeClr val="tx1"/>
              </a:solidFill>
            </a:endParaRPr>
          </a:p>
          <a:p>
            <a:endParaRPr lang="ja-JP" altLang="en-US" sz="13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>
                <a:solidFill>
                  <a:schemeClr val="tx1"/>
                </a:solidFill>
              </a:rPr>
              <a:t>　●</a:t>
            </a:r>
            <a:r>
              <a:rPr lang="en-US" altLang="ja-JP" sz="1300" dirty="0">
                <a:solidFill>
                  <a:schemeClr val="tx1"/>
                </a:solidFill>
              </a:rPr>
              <a:t>2019</a:t>
            </a:r>
            <a:r>
              <a:rPr lang="ja-JP" altLang="en-US" sz="1300" dirty="0">
                <a:solidFill>
                  <a:schemeClr val="tx1"/>
                </a:solidFill>
              </a:rPr>
              <a:t>年</a:t>
            </a:r>
            <a:r>
              <a:rPr lang="en-US" altLang="ja-JP" sz="1300" dirty="0">
                <a:solidFill>
                  <a:schemeClr val="tx1"/>
                </a:solidFill>
              </a:rPr>
              <a:t>11</a:t>
            </a:r>
            <a:r>
              <a:rPr lang="ja-JP" altLang="en-US" sz="1300" dirty="0">
                <a:solidFill>
                  <a:schemeClr val="tx1"/>
                </a:solidFill>
              </a:rPr>
              <a:t>月</a:t>
            </a:r>
            <a:r>
              <a:rPr lang="en-US" altLang="ja-JP" sz="1300">
                <a:solidFill>
                  <a:schemeClr val="tx1"/>
                </a:solidFill>
              </a:rPr>
              <a:t>19</a:t>
            </a:r>
            <a:r>
              <a:rPr lang="ja-JP" altLang="en-US" sz="1300">
                <a:solidFill>
                  <a:schemeClr val="tx1"/>
                </a:solidFill>
              </a:rPr>
              <a:t>日</a:t>
            </a:r>
            <a:r>
              <a:rPr lang="ja-JP" altLang="en-US" sz="1300" dirty="0">
                <a:solidFill>
                  <a:schemeClr val="tx1"/>
                </a:solidFill>
              </a:rPr>
              <a:t>に公表された区域整備計画の認定の申請期間（政令で定める期間）を変更</a:t>
            </a:r>
          </a:p>
          <a:p>
            <a:r>
              <a:rPr lang="ja-JP" altLang="en-US" sz="1300" dirty="0">
                <a:solidFill>
                  <a:schemeClr val="tx1"/>
                </a:solidFill>
              </a:rPr>
              <a:t>　　　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・</a:t>
            </a:r>
            <a:r>
              <a:rPr lang="en-US" altLang="ja-JP" sz="1300" dirty="0">
                <a:solidFill>
                  <a:schemeClr val="tx1"/>
                </a:solidFill>
                <a:latin typeface="+mn-ea"/>
              </a:rPr>
              <a:t>2021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年（令和３年）</a:t>
            </a:r>
            <a:r>
              <a:rPr lang="en-US" altLang="ja-JP" sz="13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月４日から同年７月</a:t>
            </a:r>
            <a:r>
              <a:rPr lang="en-US" altLang="ja-JP" sz="1300" dirty="0">
                <a:solidFill>
                  <a:schemeClr val="tx1"/>
                </a:solidFill>
                <a:latin typeface="+mn-ea"/>
              </a:rPr>
              <a:t>30</a:t>
            </a:r>
            <a:r>
              <a:rPr lang="ja-JP" altLang="en-US" sz="1300" dirty="0">
                <a:solidFill>
                  <a:schemeClr val="tx1"/>
                </a:solidFill>
                <a:latin typeface="+mn-ea"/>
              </a:rPr>
              <a:t>日まで　⇒  </a:t>
            </a:r>
            <a:r>
              <a:rPr lang="en-US" altLang="ja-JP" sz="1300" u="sng" dirty="0">
                <a:solidFill>
                  <a:schemeClr val="tx1"/>
                </a:solidFill>
                <a:latin typeface="+mn-ea"/>
              </a:rPr>
              <a:t>2021</a:t>
            </a:r>
            <a:r>
              <a:rPr lang="ja-JP" altLang="en-US" sz="1300" u="sng" dirty="0">
                <a:solidFill>
                  <a:schemeClr val="tx1"/>
                </a:solidFill>
                <a:latin typeface="+mn-ea"/>
              </a:rPr>
              <a:t>年 </a:t>
            </a:r>
            <a:r>
              <a:rPr lang="en-US" altLang="ja-JP" sz="1300" u="sng" dirty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300" u="sng" dirty="0">
                <a:solidFill>
                  <a:schemeClr val="tx1"/>
                </a:solidFill>
                <a:latin typeface="+mn-ea"/>
              </a:rPr>
              <a:t>令和３年</a:t>
            </a:r>
            <a:r>
              <a:rPr lang="en-US" altLang="ja-JP" sz="1300" u="sng" dirty="0">
                <a:solidFill>
                  <a:schemeClr val="tx1"/>
                </a:solidFill>
                <a:latin typeface="+mn-ea"/>
              </a:rPr>
              <a:t>)10</a:t>
            </a:r>
            <a:r>
              <a:rPr lang="ja-JP" altLang="en-US" sz="1300" u="sng" dirty="0">
                <a:solidFill>
                  <a:schemeClr val="tx1"/>
                </a:solidFill>
                <a:latin typeface="+mn-ea"/>
              </a:rPr>
              <a:t>月１日から</a:t>
            </a:r>
            <a:r>
              <a:rPr lang="en-US" altLang="ja-JP" sz="1300" u="sng" dirty="0">
                <a:solidFill>
                  <a:schemeClr val="tx1"/>
                </a:solidFill>
                <a:latin typeface="+mn-ea"/>
              </a:rPr>
              <a:t>2022</a:t>
            </a:r>
            <a:r>
              <a:rPr lang="ja-JP" altLang="en-US" sz="1300" u="sng" dirty="0">
                <a:solidFill>
                  <a:schemeClr val="tx1"/>
                </a:solidFill>
                <a:latin typeface="+mn-ea"/>
              </a:rPr>
              <a:t>年 </a:t>
            </a:r>
            <a:r>
              <a:rPr lang="en-US" altLang="ja-JP" sz="1300" u="sng" dirty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300" u="sng" dirty="0">
                <a:solidFill>
                  <a:schemeClr val="tx1"/>
                </a:solidFill>
                <a:latin typeface="+mn-ea"/>
              </a:rPr>
              <a:t>令和４年</a:t>
            </a:r>
            <a:r>
              <a:rPr lang="en-US" altLang="ja-JP" sz="1300" u="sng" dirty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300" u="sng" dirty="0">
                <a:solidFill>
                  <a:schemeClr val="tx1"/>
                </a:solidFill>
                <a:latin typeface="+mn-ea"/>
              </a:rPr>
              <a:t>４月</a:t>
            </a:r>
            <a:r>
              <a:rPr lang="en-US" altLang="ja-JP" sz="1300" u="sng" dirty="0">
                <a:solidFill>
                  <a:schemeClr val="tx1"/>
                </a:solidFill>
                <a:latin typeface="+mn-ea"/>
              </a:rPr>
              <a:t>28</a:t>
            </a:r>
            <a:r>
              <a:rPr lang="ja-JP" altLang="en-US" sz="1300" u="sng" dirty="0">
                <a:solidFill>
                  <a:schemeClr val="tx1"/>
                </a:solidFill>
                <a:latin typeface="+mn-ea"/>
              </a:rPr>
              <a:t>日まで</a:t>
            </a:r>
            <a:endParaRPr lang="ja-JP" altLang="en-US" u="sng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2025-07-29T04:29:35Z</dcterms:created>
  <dcterms:modified xsi:type="dcterms:W3CDTF">2025-07-29T04:29:51Z</dcterms:modified>
</cp:coreProperties>
</file>