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140" y="4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8A9BE-10FB-43C3-A9A2-E117C44E406D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27BD-0653-4CB7-887E-84317E3544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4034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8A9BE-10FB-43C3-A9A2-E117C44E406D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27BD-0653-4CB7-887E-84317E3544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427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8A9BE-10FB-43C3-A9A2-E117C44E406D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27BD-0653-4CB7-887E-84317E3544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4540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8A9BE-10FB-43C3-A9A2-E117C44E406D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27BD-0653-4CB7-887E-84317E3544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3515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8A9BE-10FB-43C3-A9A2-E117C44E406D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27BD-0653-4CB7-887E-84317E3544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354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8A9BE-10FB-43C3-A9A2-E117C44E406D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27BD-0653-4CB7-887E-84317E3544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3208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8A9BE-10FB-43C3-A9A2-E117C44E406D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27BD-0653-4CB7-887E-84317E3544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1346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8A9BE-10FB-43C3-A9A2-E117C44E406D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27BD-0653-4CB7-887E-84317E3544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1874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8A9BE-10FB-43C3-A9A2-E117C44E406D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27BD-0653-4CB7-887E-84317E3544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198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8A9BE-10FB-43C3-A9A2-E117C44E406D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27BD-0653-4CB7-887E-84317E3544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5514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8A9BE-10FB-43C3-A9A2-E117C44E406D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27BD-0653-4CB7-887E-84317E3544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9146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8A9BE-10FB-43C3-A9A2-E117C44E406D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627BD-0653-4CB7-887E-84317E3544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607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4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19629" y="1750722"/>
            <a:ext cx="4217348" cy="2171619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lIns="45720" tIns="27432" rIns="45720" bIns="27432" anchor="ctr" anchorCtr="1"/>
          <a:lstStyle/>
          <a:p>
            <a:pPr marL="357188" indent="-176213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ja-JP" altLang="ja-JP" sz="1400" dirty="0">
                <a:solidFill>
                  <a:prstClr val="black"/>
                </a:solidFill>
                <a:latin typeface="+mn-ea"/>
              </a:rPr>
              <a:t>地盤沈下を見込んだ</a:t>
            </a:r>
            <a:r>
              <a:rPr lang="en-US" altLang="ja-JP" sz="1400" dirty="0">
                <a:solidFill>
                  <a:prstClr val="black"/>
                </a:solidFill>
                <a:latin typeface="+mn-ea"/>
              </a:rPr>
              <a:t>50</a:t>
            </a:r>
            <a:r>
              <a:rPr lang="ja-JP" altLang="ja-JP" sz="1400" dirty="0">
                <a:solidFill>
                  <a:prstClr val="black"/>
                </a:solidFill>
                <a:latin typeface="+mn-ea"/>
              </a:rPr>
              <a:t>年後でも、</a:t>
            </a:r>
            <a:r>
              <a:rPr lang="en-US" altLang="ja-JP" sz="1400" dirty="0">
                <a:solidFill>
                  <a:prstClr val="black"/>
                </a:solidFill>
                <a:latin typeface="+mn-ea"/>
              </a:rPr>
              <a:t>O.P.+9.1m</a:t>
            </a:r>
            <a:r>
              <a:rPr lang="ja-JP" altLang="ja-JP" sz="1400" dirty="0">
                <a:solidFill>
                  <a:prstClr val="black"/>
                </a:solidFill>
                <a:latin typeface="+mn-ea"/>
              </a:rPr>
              <a:t>と</a:t>
            </a:r>
            <a:endParaRPr lang="en-US" altLang="ja-JP" sz="1400" dirty="0">
              <a:solidFill>
                <a:prstClr val="black"/>
              </a:solidFill>
              <a:latin typeface="+mn-ea"/>
            </a:endParaRPr>
          </a:p>
          <a:p>
            <a:pPr marL="180975">
              <a:lnSpc>
                <a:spcPct val="1500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+mn-ea"/>
              </a:rPr>
              <a:t>　 </a:t>
            </a:r>
            <a:r>
              <a:rPr lang="ja-JP" altLang="ja-JP" sz="1400" dirty="0">
                <a:solidFill>
                  <a:prstClr val="black"/>
                </a:solidFill>
                <a:latin typeface="+mn-ea"/>
              </a:rPr>
              <a:t>想定しており、満潮時の津波予測高さ</a:t>
            </a:r>
            <a:r>
              <a:rPr lang="en-US" altLang="ja-JP" sz="1400" dirty="0">
                <a:solidFill>
                  <a:prstClr val="black"/>
                </a:solidFill>
                <a:latin typeface="+mn-ea"/>
              </a:rPr>
              <a:t>O.P.+5.4m</a:t>
            </a:r>
          </a:p>
          <a:p>
            <a:pPr marL="180975">
              <a:lnSpc>
                <a:spcPct val="1500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+mn-ea"/>
              </a:rPr>
              <a:t>　 や高潮予測高さ</a:t>
            </a:r>
            <a:r>
              <a:rPr lang="en-US" altLang="ja-JP" sz="1400" dirty="0">
                <a:solidFill>
                  <a:prstClr val="black"/>
                </a:solidFill>
                <a:latin typeface="+mn-ea"/>
              </a:rPr>
              <a:t>O.P.+5.2m</a:t>
            </a:r>
            <a:r>
              <a:rPr lang="ja-JP" altLang="ja-JP" sz="1400" dirty="0">
                <a:solidFill>
                  <a:prstClr val="black"/>
                </a:solidFill>
                <a:latin typeface="+mn-ea"/>
              </a:rPr>
              <a:t>に対しても</a:t>
            </a:r>
            <a:r>
              <a:rPr lang="en-US" altLang="ja-JP" sz="1400" dirty="0">
                <a:solidFill>
                  <a:prstClr val="black"/>
                </a:solidFill>
                <a:latin typeface="+mn-ea"/>
              </a:rPr>
              <a:t>3m</a:t>
            </a:r>
            <a:r>
              <a:rPr lang="ja-JP" altLang="en-US" sz="1400" dirty="0">
                <a:solidFill>
                  <a:prstClr val="black"/>
                </a:solidFill>
                <a:latin typeface="+mn-ea"/>
              </a:rPr>
              <a:t>以上</a:t>
            </a:r>
            <a:r>
              <a:rPr lang="ja-JP" altLang="ja-JP" sz="1400" dirty="0">
                <a:solidFill>
                  <a:prstClr val="black"/>
                </a:solidFill>
                <a:latin typeface="+mn-ea"/>
              </a:rPr>
              <a:t>の</a:t>
            </a:r>
            <a:endParaRPr lang="en-US" altLang="ja-JP" sz="1400" dirty="0">
              <a:solidFill>
                <a:prstClr val="black"/>
              </a:solidFill>
              <a:latin typeface="+mn-ea"/>
            </a:endParaRPr>
          </a:p>
          <a:p>
            <a:pPr marL="180975">
              <a:lnSpc>
                <a:spcPct val="1500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+mn-ea"/>
              </a:rPr>
              <a:t>　 </a:t>
            </a:r>
            <a:r>
              <a:rPr lang="ja-JP" altLang="ja-JP" sz="1400" dirty="0">
                <a:solidFill>
                  <a:prstClr val="black"/>
                </a:solidFill>
                <a:latin typeface="+mn-ea"/>
              </a:rPr>
              <a:t>余裕を確保</a:t>
            </a:r>
            <a:endParaRPr lang="en-US" altLang="ja-JP" sz="1400" dirty="0">
              <a:solidFill>
                <a:prstClr val="black"/>
              </a:solidFill>
              <a:latin typeface="+mn-ea"/>
            </a:endParaRPr>
          </a:p>
          <a:p>
            <a:pPr marL="180975"/>
            <a:endParaRPr lang="en-US" altLang="ja-JP" sz="1400" dirty="0">
              <a:solidFill>
                <a:prstClr val="black"/>
              </a:solidFill>
              <a:latin typeface="+mn-ea"/>
            </a:endParaRPr>
          </a:p>
          <a:p>
            <a:pPr marL="357188" indent="-176213">
              <a:buFont typeface="Wingdings" panose="05000000000000000000" pitchFamily="2" charset="2"/>
              <a:buChar char="ü"/>
            </a:pPr>
            <a:r>
              <a:rPr lang="ja-JP" altLang="ja-JP" sz="1400" dirty="0">
                <a:solidFill>
                  <a:prstClr val="black"/>
                </a:solidFill>
                <a:latin typeface="+mn-ea"/>
              </a:rPr>
              <a:t>粘性土を主成分とする浚渫土砂等で埋立されて</a:t>
            </a:r>
            <a:endParaRPr lang="en-US" altLang="ja-JP" sz="1400" dirty="0">
              <a:solidFill>
                <a:prstClr val="black"/>
              </a:solidFill>
              <a:latin typeface="+mn-ea"/>
            </a:endParaRPr>
          </a:p>
          <a:p>
            <a:pPr marL="180975">
              <a:lnSpc>
                <a:spcPct val="1500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+mn-ea"/>
              </a:rPr>
              <a:t>　 おり、液状化しにくい地盤</a:t>
            </a:r>
            <a:endParaRPr lang="en-US" altLang="ja-JP" sz="1400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519628" y="4032551"/>
            <a:ext cx="1341823" cy="36933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ハード対策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19628" y="1412169"/>
            <a:ext cx="4217349" cy="338553"/>
          </a:xfrm>
          <a:prstGeom prst="rect">
            <a:avLst/>
          </a:prstGeom>
          <a:solidFill>
            <a:schemeClr val="tx2"/>
          </a:solidFill>
        </p:spPr>
        <p:txBody>
          <a:bodyPr vert="horz" wrap="square" rtlCol="0">
            <a:spAutoFit/>
          </a:bodyPr>
          <a:lstStyle/>
          <a:p>
            <a:pPr algn="ctr"/>
            <a:r>
              <a:rPr lang="ja-JP" altLang="en-US" sz="1600" b="1" spc="-100" dirty="0">
                <a:solidFill>
                  <a:schemeClr val="bg1"/>
                </a:solidFill>
              </a:rPr>
              <a:t>夢　洲　の　地　盤</a:t>
            </a:r>
            <a:endParaRPr kumimoji="1" lang="ja-JP" altLang="en-US" sz="1600" b="1" spc="-100" dirty="0">
              <a:solidFill>
                <a:schemeClr val="bg1"/>
              </a:solidFill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519449" y="4387739"/>
            <a:ext cx="882947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71450">
              <a:buFont typeface="Arial" panose="020B0604020202020204" pitchFamily="34" charset="0"/>
              <a:buChar char="•"/>
            </a:pPr>
            <a:r>
              <a:rPr lang="ja-JP" altLang="ja-JP" sz="1400" dirty="0">
                <a:latin typeface="+mn-ea"/>
              </a:rPr>
              <a:t>大阪港においては、災害時の緊急交通路及び避難路に架かる橋梁等（夢舞大橋、夢咲トンネル）について、</a:t>
            </a:r>
            <a:endParaRPr lang="en-US" altLang="ja-JP" sz="1400" dirty="0">
              <a:latin typeface="+mn-ea"/>
            </a:endParaRPr>
          </a:p>
          <a:p>
            <a:pPr marL="9525"/>
            <a:r>
              <a:rPr lang="ja-JP" altLang="en-US" sz="1400" dirty="0">
                <a:latin typeface="+mn-ea"/>
              </a:rPr>
              <a:t>　 </a:t>
            </a:r>
            <a:r>
              <a:rPr lang="ja-JP" altLang="ja-JP" sz="1400" dirty="0">
                <a:latin typeface="+mn-ea"/>
              </a:rPr>
              <a:t>大規模地震による影響に対しての安全性の検証を行い、耐震性</a:t>
            </a:r>
            <a:r>
              <a:rPr lang="ja-JP" altLang="en-US" sz="1400" dirty="0">
                <a:latin typeface="+mn-ea"/>
              </a:rPr>
              <a:t>を</a:t>
            </a:r>
            <a:r>
              <a:rPr lang="ja-JP" altLang="ja-JP" sz="1400" dirty="0">
                <a:latin typeface="+mn-ea"/>
              </a:rPr>
              <a:t>確保</a:t>
            </a:r>
            <a:endParaRPr lang="en-US" altLang="ja-JP" sz="1400" dirty="0">
              <a:solidFill>
                <a:prstClr val="black"/>
              </a:solidFill>
              <a:latin typeface="+mn-ea"/>
            </a:endParaRPr>
          </a:p>
          <a:p>
            <a:pPr marL="180975" indent="-171450">
              <a:buFont typeface="Arial" panose="020B0604020202020204" pitchFamily="34" charset="0"/>
              <a:buChar char="•"/>
            </a:pPr>
            <a:r>
              <a:rPr lang="ja-JP" altLang="ja-JP" sz="1400" dirty="0">
                <a:solidFill>
                  <a:prstClr val="black"/>
                </a:solidFill>
                <a:latin typeface="+mn-ea"/>
              </a:rPr>
              <a:t>災害時においても継続的なエネルギー供給が行われるインフラ整備</a:t>
            </a:r>
            <a:endParaRPr lang="en-US" altLang="ja-JP" sz="1400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531068" y="5318335"/>
            <a:ext cx="1341823" cy="36933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ソフト対策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519628" y="5687667"/>
            <a:ext cx="884091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71450">
              <a:buFont typeface="Arial" panose="020B0604020202020204" pitchFamily="34" charset="0"/>
              <a:buChar char="•"/>
            </a:pPr>
            <a:r>
              <a:rPr lang="ja-JP" altLang="ja-JP" sz="1400" dirty="0">
                <a:solidFill>
                  <a:prstClr val="black"/>
                </a:solidFill>
                <a:latin typeface="+mn-ea"/>
              </a:rPr>
              <a:t>来訪者が安心して滞在できるよう、</a:t>
            </a:r>
            <a:r>
              <a:rPr lang="en-US" altLang="ja-JP" sz="1400" dirty="0">
                <a:solidFill>
                  <a:prstClr val="black"/>
                </a:solidFill>
                <a:latin typeface="+mn-ea"/>
              </a:rPr>
              <a:t>IR</a:t>
            </a:r>
            <a:r>
              <a:rPr lang="ja-JP" altLang="en-US" sz="1400" dirty="0">
                <a:solidFill>
                  <a:prstClr val="black"/>
                </a:solidFill>
                <a:latin typeface="+mn-ea"/>
              </a:rPr>
              <a:t>事業者による</a:t>
            </a:r>
            <a:r>
              <a:rPr lang="ja-JP" altLang="ja-JP" sz="1400" dirty="0">
                <a:solidFill>
                  <a:prstClr val="black"/>
                </a:solidFill>
                <a:latin typeface="+mn-ea"/>
              </a:rPr>
              <a:t>安全確保やエネルギー自立対策などを考慮した</a:t>
            </a:r>
            <a:endParaRPr lang="en-US" altLang="ja-JP" sz="1400" dirty="0">
              <a:solidFill>
                <a:prstClr val="black"/>
              </a:solidFill>
              <a:latin typeface="+mn-ea"/>
            </a:endParaRPr>
          </a:p>
          <a:p>
            <a:pPr marL="9525"/>
            <a:r>
              <a:rPr lang="ja-JP" altLang="en-US" sz="1400" dirty="0">
                <a:solidFill>
                  <a:prstClr val="black"/>
                </a:solidFill>
                <a:latin typeface="+mn-ea"/>
              </a:rPr>
              <a:t>　 </a:t>
            </a:r>
            <a:r>
              <a:rPr lang="en-US" altLang="ja-JP" sz="1400" dirty="0">
                <a:solidFill>
                  <a:prstClr val="black"/>
                </a:solidFill>
                <a:latin typeface="+mn-ea"/>
              </a:rPr>
              <a:t>BCP</a:t>
            </a:r>
            <a:r>
              <a:rPr lang="ja-JP" altLang="ja-JP" sz="1400" dirty="0">
                <a:solidFill>
                  <a:prstClr val="black"/>
                </a:solidFill>
                <a:latin typeface="+mn-ea"/>
              </a:rPr>
              <a:t>（事業継続計画）</a:t>
            </a:r>
            <a:r>
              <a:rPr lang="ja-JP" altLang="en-US" sz="1400" dirty="0">
                <a:solidFill>
                  <a:prstClr val="black"/>
                </a:solidFill>
                <a:latin typeface="+mn-ea"/>
              </a:rPr>
              <a:t>の</a:t>
            </a:r>
            <a:r>
              <a:rPr lang="ja-JP" altLang="ja-JP" sz="1400" dirty="0">
                <a:solidFill>
                  <a:prstClr val="black"/>
                </a:solidFill>
                <a:latin typeface="+mn-ea"/>
              </a:rPr>
              <a:t>策定</a:t>
            </a:r>
            <a:endParaRPr lang="en-US" altLang="ja-JP" sz="1400" dirty="0">
              <a:solidFill>
                <a:prstClr val="black"/>
              </a:solidFill>
              <a:latin typeface="+mn-ea"/>
            </a:endParaRPr>
          </a:p>
          <a:p>
            <a:pPr marL="180975" indent="-171450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prstClr val="black"/>
                </a:solidFill>
                <a:latin typeface="+mn-ea"/>
              </a:rPr>
              <a:t>大阪観光局等と連携したインバウンドへの情報提供、</a:t>
            </a:r>
            <a:r>
              <a:rPr lang="en-US" altLang="ja-JP" sz="1400" dirty="0">
                <a:solidFill>
                  <a:prstClr val="black"/>
                </a:solidFill>
                <a:latin typeface="+mn-ea"/>
              </a:rPr>
              <a:t>24</a:t>
            </a:r>
            <a:r>
              <a:rPr lang="ja-JP" altLang="en-US" sz="1400" dirty="0">
                <a:solidFill>
                  <a:prstClr val="black"/>
                </a:solidFill>
                <a:latin typeface="+mn-ea"/>
              </a:rPr>
              <a:t>時間体制の相談窓口の設置など</a:t>
            </a:r>
            <a:endParaRPr lang="en-US" altLang="ja-JP" sz="1400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77519" y="996721"/>
            <a:ext cx="96359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1400" dirty="0"/>
              <a:t>臨海部ではすでに「大阪市地域防災計画」において想定される地震、津波などの災害へのハード対策に取組み、安全性</a:t>
            </a:r>
            <a:r>
              <a:rPr lang="ja-JP" altLang="en-US" sz="1400" dirty="0"/>
              <a:t>を</a:t>
            </a:r>
            <a:r>
              <a:rPr lang="ja-JP" altLang="ja-JP" sz="1400" dirty="0"/>
              <a:t>確保</a:t>
            </a:r>
            <a:endParaRPr kumimoji="1" lang="ja-JP" altLang="en-US" sz="14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08863" y="461665"/>
            <a:ext cx="9098841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夢洲における防災の</a:t>
            </a:r>
            <a:r>
              <a:rPr lang="ja-JP" altLang="en-US" sz="2000" b="1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取組みについて</a:t>
            </a:r>
            <a:r>
              <a:rPr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　</a:t>
            </a:r>
            <a:endParaRPr kumimoji="1" lang="ja-JP" altLang="en-US" sz="12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テキスト ボックス 1"/>
          <p:cNvSpPr txBox="1"/>
          <p:nvPr/>
        </p:nvSpPr>
        <p:spPr>
          <a:xfrm>
            <a:off x="8496609" y="502031"/>
            <a:ext cx="921948" cy="386367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kern="100">
                <a:effectLst/>
                <a:latin typeface="+mn-ea"/>
                <a:cs typeface="Meiryo UI" panose="020B0604030504040204" pitchFamily="50" charset="-128"/>
              </a:rPr>
              <a:t>資料</a:t>
            </a:r>
            <a:r>
              <a:rPr lang="ja-JP" altLang="en-US" sz="1400" kern="100" dirty="0">
                <a:latin typeface="+mn-ea"/>
                <a:cs typeface="Meiryo UI" panose="020B0604030504040204" pitchFamily="50" charset="-128"/>
              </a:rPr>
              <a:t>４</a:t>
            </a:r>
            <a:endParaRPr lang="ja-JP" sz="1400" kern="100" dirty="0">
              <a:effectLst/>
              <a:latin typeface="+mn-ea"/>
              <a:cs typeface="Meiryo UI" panose="020B0604030504040204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5152120" y="1339283"/>
            <a:ext cx="4355584" cy="2740008"/>
            <a:chOff x="5152120" y="1339283"/>
            <a:chExt cx="4355584" cy="2740008"/>
          </a:xfrm>
        </p:grpSpPr>
        <p:pic>
          <p:nvPicPr>
            <p:cNvPr id="19" name="図 18"/>
            <p:cNvPicPr/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152120" y="1339283"/>
              <a:ext cx="4355584" cy="2740008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20" name="テキスト ボックス 15"/>
            <p:cNvSpPr txBox="1"/>
            <p:nvPr/>
          </p:nvSpPr>
          <p:spPr>
            <a:xfrm>
              <a:off x="7638571" y="1413048"/>
              <a:ext cx="176202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sz="1200" dirty="0">
                  <a:latin typeface="+mj-ea"/>
                  <a:ea typeface="+mj-ea"/>
                </a:rPr>
                <a:t>現状地盤高さ：</a:t>
              </a:r>
              <a:r>
                <a:rPr kumimoji="1" lang="en-US" altLang="ja-JP" sz="1200" dirty="0">
                  <a:latin typeface="+mj-ea"/>
                  <a:ea typeface="+mj-ea"/>
                </a:rPr>
                <a:t>O.P.+11m</a:t>
              </a:r>
              <a:endParaRPr kumimoji="1" lang="ja-JP" altLang="en-US" sz="1200" dirty="0">
                <a:latin typeface="+mj-ea"/>
                <a:ea typeface="+mj-ea"/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7542672" y="1647731"/>
              <a:ext cx="1896467" cy="285750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/>
            </a:p>
          </p:txBody>
        </p:sp>
        <p:sp>
          <p:nvSpPr>
            <p:cNvPr id="22" name="二等辺三角形 21"/>
            <p:cNvSpPr/>
            <p:nvPr/>
          </p:nvSpPr>
          <p:spPr>
            <a:xfrm>
              <a:off x="7648587" y="1666234"/>
              <a:ext cx="169118" cy="148183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/>
            </a:p>
          </p:txBody>
        </p:sp>
        <p:cxnSp>
          <p:nvCxnSpPr>
            <p:cNvPr id="4" name="直線コネクタ 3"/>
            <p:cNvCxnSpPr/>
            <p:nvPr/>
          </p:nvCxnSpPr>
          <p:spPr>
            <a:xfrm>
              <a:off x="6969224" y="1947245"/>
              <a:ext cx="573448" cy="0"/>
            </a:xfrm>
            <a:prstGeom prst="line">
              <a:avLst/>
            </a:prstGeom>
            <a:ln w="317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882151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246</Words>
  <Application>Microsoft Office PowerPoint</Application>
  <PresentationFormat>A4 210 x 297 mm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Wingdings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2025-07-29T01:04:41Z</dcterms:created>
  <dcterms:modified xsi:type="dcterms:W3CDTF">2025-07-29T01:05:05Z</dcterms:modified>
</cp:coreProperties>
</file>