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4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03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42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54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51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35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0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3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87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9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51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14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A9BE-10FB-43C3-A9A2-E117C44E406D}" type="datetimeFigureOut">
              <a:rPr kumimoji="1" lang="ja-JP" altLang="en-US" smtClean="0"/>
              <a:t>2018/11/6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27BD-0653-4CB7-887E-84317E3544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9629" y="1750722"/>
            <a:ext cx="4217348" cy="217161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lIns="45720" tIns="27432" rIns="45720" bIns="27432" anchor="ctr" anchorCtr="1"/>
          <a:lstStyle/>
          <a:p>
            <a:pPr marL="357188" indent="-176213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地盤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沈下を見込んだ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50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年後でも、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O.P.+9.1m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と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想定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しており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、満潮時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の津波予測高さ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5.4m</a:t>
            </a:r>
          </a:p>
          <a:p>
            <a:pPr marL="180975"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 や高潮予測高さ</a:t>
            </a: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O.P.+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5.2m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に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対しても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3m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以上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の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余裕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を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確保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180975"/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357188" indent="-176213">
              <a:buFont typeface="Wingdings" panose="05000000000000000000" pitchFamily="2" charset="2"/>
              <a:buChar char="ü"/>
            </a:pP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粘性土を主成分とする浚渫土砂等で埋立されて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marL="180975">
              <a:lnSpc>
                <a:spcPct val="15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おり、液状化しにくい地盤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19628" y="4032551"/>
            <a:ext cx="1341823" cy="3693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ハード対策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19628" y="1412169"/>
            <a:ext cx="4217349" cy="338553"/>
          </a:xfrm>
          <a:prstGeom prst="rect">
            <a:avLst/>
          </a:prstGeom>
          <a:solidFill>
            <a:schemeClr val="tx2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600" b="1" spc="-100" dirty="0" smtClean="0">
                <a:solidFill>
                  <a:schemeClr val="bg1"/>
                </a:solidFill>
              </a:rPr>
              <a:t>夢　洲　の　地　盤</a:t>
            </a:r>
            <a:endParaRPr kumimoji="1" lang="ja-JP" altLang="en-US" sz="1600" b="1" spc="-100" dirty="0">
              <a:solidFill>
                <a:schemeClr val="bg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9449" y="4387739"/>
            <a:ext cx="88294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>
                <a:latin typeface="+mn-ea"/>
              </a:rPr>
              <a:t>大阪港においては、災害時の緊急交通路及び避難路に架かる橋梁等（夢舞大橋、夢咲トンネル）</a:t>
            </a:r>
            <a:r>
              <a:rPr lang="ja-JP" altLang="ja-JP" sz="1400" dirty="0" smtClean="0">
                <a:latin typeface="+mn-ea"/>
              </a:rPr>
              <a:t>について、</a:t>
            </a:r>
            <a:endParaRPr lang="en-US" altLang="ja-JP" sz="1400" dirty="0" smtClean="0">
              <a:latin typeface="+mn-ea"/>
            </a:endParaRPr>
          </a:p>
          <a:p>
            <a:pPr marL="9525"/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 </a:t>
            </a:r>
            <a:r>
              <a:rPr lang="ja-JP" altLang="ja-JP" sz="1400" dirty="0" smtClean="0">
                <a:latin typeface="+mn-ea"/>
              </a:rPr>
              <a:t>大規模</a:t>
            </a:r>
            <a:r>
              <a:rPr lang="ja-JP" altLang="ja-JP" sz="1400" dirty="0">
                <a:latin typeface="+mn-ea"/>
              </a:rPr>
              <a:t>地震による影響に対しての安全性の検証を行い、</a:t>
            </a:r>
            <a:r>
              <a:rPr lang="ja-JP" altLang="ja-JP" sz="1400" dirty="0" smtClean="0">
                <a:latin typeface="+mn-ea"/>
              </a:rPr>
              <a:t>耐震性</a:t>
            </a:r>
            <a:r>
              <a:rPr lang="ja-JP" altLang="en-US" sz="1400" dirty="0" smtClean="0">
                <a:latin typeface="+mn-ea"/>
              </a:rPr>
              <a:t>を</a:t>
            </a:r>
            <a:r>
              <a:rPr lang="ja-JP" altLang="ja-JP" sz="1400" dirty="0" smtClean="0">
                <a:latin typeface="+mn-ea"/>
              </a:rPr>
              <a:t>確保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災害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時においても継続的なエネルギー供給が行われるインフラ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整備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31068" y="5318335"/>
            <a:ext cx="1341823" cy="3693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ソフト対策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19628" y="5687667"/>
            <a:ext cx="88409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来訪者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が安心して滞在できるよう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、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IR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事業者による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安全確保や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エネルギー自立対策などを考慮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した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9525"/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BCP</a:t>
            </a:r>
            <a:r>
              <a:rPr lang="ja-JP" altLang="ja-JP" sz="1400" dirty="0">
                <a:solidFill>
                  <a:prstClr val="black"/>
                </a:solidFill>
                <a:latin typeface="+mn-ea"/>
              </a:rPr>
              <a:t>（事業継続計画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）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の</a:t>
            </a:r>
            <a:r>
              <a:rPr lang="ja-JP" altLang="ja-JP" sz="1400" dirty="0" smtClean="0">
                <a:solidFill>
                  <a:prstClr val="black"/>
                </a:solidFill>
                <a:latin typeface="+mn-ea"/>
              </a:rPr>
              <a:t>策定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marL="180975" indent="-1714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大阪観光局等と連携したインバウンドへの情報提供、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24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時間体制の相談窓口の設置など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519" y="996721"/>
            <a:ext cx="9635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/>
              <a:t>臨海部ではすでに「大阪市地域防災計画」において想定される地震、津波などの災害へのハード対策に取組み、</a:t>
            </a:r>
            <a:r>
              <a:rPr lang="ja-JP" altLang="ja-JP" sz="1400" dirty="0" smtClean="0"/>
              <a:t>安全性</a:t>
            </a:r>
            <a:r>
              <a:rPr lang="ja-JP" altLang="en-US" sz="1400" dirty="0" smtClean="0"/>
              <a:t>を</a:t>
            </a:r>
            <a:r>
              <a:rPr lang="ja-JP" altLang="ja-JP" sz="1400" dirty="0" smtClean="0"/>
              <a:t>確保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8863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夢洲における防災の</a:t>
            </a:r>
            <a:r>
              <a:rPr lang="ja-JP" altLang="en-US" sz="2000" b="1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取組みについて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smtClean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４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152120" y="1339283"/>
            <a:ext cx="4355584" cy="2740008"/>
            <a:chOff x="5152120" y="1339283"/>
            <a:chExt cx="4355584" cy="2740008"/>
          </a:xfrm>
        </p:grpSpPr>
        <p:pic>
          <p:nvPicPr>
            <p:cNvPr id="19" name="図 18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837"/>
            <a:stretch/>
          </p:blipFill>
          <p:spPr bwMode="auto">
            <a:xfrm>
              <a:off x="5152120" y="1339283"/>
              <a:ext cx="4355584" cy="274000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0" name="テキスト ボックス 15"/>
            <p:cNvSpPr txBox="1"/>
            <p:nvPr/>
          </p:nvSpPr>
          <p:spPr>
            <a:xfrm>
              <a:off x="7638571" y="1413048"/>
              <a:ext cx="17620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200" dirty="0" smtClean="0">
                  <a:latin typeface="+mj-ea"/>
                  <a:ea typeface="+mj-ea"/>
                </a:rPr>
                <a:t>現状地盤高さ：</a:t>
              </a:r>
              <a:r>
                <a:rPr kumimoji="1" lang="en-US" altLang="ja-JP" sz="1200" dirty="0" smtClean="0">
                  <a:latin typeface="+mj-ea"/>
                  <a:ea typeface="+mj-ea"/>
                </a:rPr>
                <a:t>O.P.+11m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42672" y="1647731"/>
              <a:ext cx="1896467" cy="285750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>
              <a:off x="7648587" y="1666234"/>
              <a:ext cx="169118" cy="14818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cxnSp>
          <p:nvCxnSpPr>
            <p:cNvPr id="4" name="直線コネクタ 3"/>
            <p:cNvCxnSpPr/>
            <p:nvPr/>
          </p:nvCxnSpPr>
          <p:spPr>
            <a:xfrm>
              <a:off x="6969224" y="1947245"/>
              <a:ext cx="573448" cy="0"/>
            </a:xfrm>
            <a:prstGeom prst="line">
              <a:avLst/>
            </a:prstGeom>
            <a:ln w="317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82151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Text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119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2018-10-30T06:18:28Z</cp:lastPrinted>
  <dcterms:created xsi:type="dcterms:W3CDTF">2018-10-17T00:07:08Z</dcterms:created>
  <dcterms:modified xsi:type="dcterms:W3CDTF">2018-11-06T08:49:42Z</dcterms:modified>
</cp:coreProperties>
</file>