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9" r:id="rId2"/>
    <p:sldId id="272" r:id="rId3"/>
    <p:sldId id="275" r:id="rId4"/>
    <p:sldId id="281" r:id="rId5"/>
    <p:sldId id="277" r:id="rId6"/>
    <p:sldId id="278" r:id="rId7"/>
    <p:sldId id="280" r:id="rId8"/>
    <p:sldId id="260" r:id="rId9"/>
    <p:sldId id="279" r:id="rId10"/>
    <p:sldId id="282" r:id="rId11"/>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53" autoAdjust="0"/>
    <p:restoredTop sz="94660"/>
  </p:normalViewPr>
  <p:slideViewPr>
    <p:cSldViewPr>
      <p:cViewPr varScale="1">
        <p:scale>
          <a:sx n="62" d="100"/>
          <a:sy n="62" d="100"/>
        </p:scale>
        <p:origin x="1264" y="2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6005D7-EB03-4987-9CBF-9FE1CEBC2111}" type="doc">
      <dgm:prSet loTypeId="urn:microsoft.com/office/officeart/2005/8/layout/venn1" loCatId="relationship" qsTypeId="urn:microsoft.com/office/officeart/2005/8/quickstyle/simple1" qsCatId="simple" csTypeId="urn:microsoft.com/office/officeart/2005/8/colors/accent1_2" csCatId="accent1" phldr="1"/>
      <dgm:spPr/>
    </dgm:pt>
    <dgm:pt modelId="{091CF03B-F42F-42F1-B3B0-6F71478F8D3B}">
      <dgm:prSet phldrT="[テキスト]"/>
      <dgm:spPr/>
      <dgm:t>
        <a:bodyPr/>
        <a:lstStyle/>
        <a:p>
          <a:r>
            <a:rPr kumimoji="1" lang="ja-JP" altLang="en-US" dirty="0"/>
            <a:t>　</a:t>
          </a:r>
          <a:endParaRPr kumimoji="1" lang="en-US" altLang="ja-JP" dirty="0"/>
        </a:p>
        <a:p>
          <a:endParaRPr kumimoji="1" lang="ja-JP" altLang="en-US" dirty="0"/>
        </a:p>
      </dgm:t>
    </dgm:pt>
    <dgm:pt modelId="{510B1D7E-DDC7-40E2-8943-B42273E20796}" type="parTrans" cxnId="{5288A8FE-B5B7-4E66-BBC2-00102C04F946}">
      <dgm:prSet/>
      <dgm:spPr/>
      <dgm:t>
        <a:bodyPr/>
        <a:lstStyle/>
        <a:p>
          <a:endParaRPr kumimoji="1" lang="ja-JP" altLang="en-US"/>
        </a:p>
      </dgm:t>
    </dgm:pt>
    <dgm:pt modelId="{785A0D4B-00CD-4252-A47C-DEE67CC9C56C}" type="sibTrans" cxnId="{5288A8FE-B5B7-4E66-BBC2-00102C04F946}">
      <dgm:prSet/>
      <dgm:spPr/>
      <dgm:t>
        <a:bodyPr/>
        <a:lstStyle/>
        <a:p>
          <a:endParaRPr kumimoji="1" lang="ja-JP" altLang="en-US"/>
        </a:p>
      </dgm:t>
    </dgm:pt>
    <dgm:pt modelId="{B7FFA40E-59A3-4408-8041-6361F3D59A21}">
      <dgm:prSet phldrT="[テキスト]"/>
      <dgm:spPr/>
      <dgm:t>
        <a:bodyPr/>
        <a:lstStyle/>
        <a:p>
          <a:r>
            <a:rPr kumimoji="1" lang="ja-JP" altLang="en-US" dirty="0"/>
            <a:t>　</a:t>
          </a:r>
          <a:endParaRPr kumimoji="1" lang="en-US" altLang="ja-JP" dirty="0"/>
        </a:p>
        <a:p>
          <a:endParaRPr kumimoji="1" lang="ja-JP" altLang="en-US" dirty="0"/>
        </a:p>
      </dgm:t>
    </dgm:pt>
    <dgm:pt modelId="{3098EE28-90C3-4CF5-B171-3EC2D4C58040}" type="parTrans" cxnId="{07AE6B3D-90F2-4A45-BB8B-AB79D796A8F8}">
      <dgm:prSet/>
      <dgm:spPr/>
      <dgm:t>
        <a:bodyPr/>
        <a:lstStyle/>
        <a:p>
          <a:endParaRPr kumimoji="1" lang="ja-JP" altLang="en-US"/>
        </a:p>
      </dgm:t>
    </dgm:pt>
    <dgm:pt modelId="{B2BF6473-F298-490D-8E23-7C972D221435}" type="sibTrans" cxnId="{07AE6B3D-90F2-4A45-BB8B-AB79D796A8F8}">
      <dgm:prSet/>
      <dgm:spPr/>
      <dgm:t>
        <a:bodyPr/>
        <a:lstStyle/>
        <a:p>
          <a:endParaRPr kumimoji="1" lang="ja-JP" altLang="en-US"/>
        </a:p>
      </dgm:t>
    </dgm:pt>
    <dgm:pt modelId="{9922F48B-D322-46DD-87FD-BAF2BA363191}">
      <dgm:prSet phldrT="[テキスト]">
        <dgm:style>
          <a:lnRef idx="1">
            <a:schemeClr val="accent3"/>
          </a:lnRef>
          <a:fillRef idx="2">
            <a:schemeClr val="accent3"/>
          </a:fillRef>
          <a:effectRef idx="1">
            <a:schemeClr val="accent3"/>
          </a:effectRef>
          <a:fontRef idx="minor">
            <a:schemeClr val="dk1"/>
          </a:fontRef>
        </dgm:style>
      </dgm:prSet>
      <dgm:spPr/>
      <dgm:t>
        <a:bodyPr/>
        <a:lstStyle/>
        <a:p>
          <a:endParaRPr kumimoji="1" lang="ja-JP" altLang="en-US" b="1" dirty="0"/>
        </a:p>
      </dgm:t>
    </dgm:pt>
    <dgm:pt modelId="{47B8C078-4F83-4A29-9FDB-B89DFF0D4956}" type="parTrans" cxnId="{481F248D-285E-442B-88B1-FFFBA25F53D8}">
      <dgm:prSet/>
      <dgm:spPr/>
      <dgm:t>
        <a:bodyPr/>
        <a:lstStyle/>
        <a:p>
          <a:endParaRPr kumimoji="1" lang="ja-JP" altLang="en-US"/>
        </a:p>
      </dgm:t>
    </dgm:pt>
    <dgm:pt modelId="{138225EB-40BD-45CE-949D-1E50FC149435}" type="sibTrans" cxnId="{481F248D-285E-442B-88B1-FFFBA25F53D8}">
      <dgm:prSet/>
      <dgm:spPr/>
      <dgm:t>
        <a:bodyPr/>
        <a:lstStyle/>
        <a:p>
          <a:endParaRPr kumimoji="1" lang="ja-JP" altLang="en-US"/>
        </a:p>
      </dgm:t>
    </dgm:pt>
    <dgm:pt modelId="{E6B3C844-CB7E-43FE-A229-440FA95E687A}">
      <dgm:prSet/>
      <dgm:spPr/>
      <dgm:t>
        <a:bodyPr/>
        <a:lstStyle/>
        <a:p>
          <a:endParaRPr kumimoji="1" lang="ja-JP" altLang="en-US"/>
        </a:p>
      </dgm:t>
    </dgm:pt>
    <dgm:pt modelId="{E29D88EA-0C90-4419-B5AF-98B74BCEA56E}" type="parTrans" cxnId="{6F375308-8955-4869-9ED5-BF70731FBFE2}">
      <dgm:prSet/>
      <dgm:spPr/>
      <dgm:t>
        <a:bodyPr/>
        <a:lstStyle/>
        <a:p>
          <a:endParaRPr kumimoji="1" lang="ja-JP" altLang="en-US"/>
        </a:p>
      </dgm:t>
    </dgm:pt>
    <dgm:pt modelId="{6F3164F6-8120-4243-8A61-68E99132ADCF}" type="sibTrans" cxnId="{6F375308-8955-4869-9ED5-BF70731FBFE2}">
      <dgm:prSet/>
      <dgm:spPr/>
      <dgm:t>
        <a:bodyPr/>
        <a:lstStyle/>
        <a:p>
          <a:endParaRPr kumimoji="1" lang="ja-JP" altLang="en-US"/>
        </a:p>
      </dgm:t>
    </dgm:pt>
    <dgm:pt modelId="{441708C2-F77A-4357-8327-C7B46C86D9D9}" type="pres">
      <dgm:prSet presAssocID="{856005D7-EB03-4987-9CBF-9FE1CEBC2111}" presName="compositeShape" presStyleCnt="0">
        <dgm:presLayoutVars>
          <dgm:chMax val="7"/>
          <dgm:dir/>
          <dgm:resizeHandles val="exact"/>
        </dgm:presLayoutVars>
      </dgm:prSet>
      <dgm:spPr/>
    </dgm:pt>
    <dgm:pt modelId="{9260329F-B87B-4328-9B19-B84EA03E5398}" type="pres">
      <dgm:prSet presAssocID="{091CF03B-F42F-42F1-B3B0-6F71478F8D3B}" presName="circ1" presStyleLbl="vennNode1" presStyleIdx="0" presStyleCnt="4" custLinFactNeighborX="-7790" custLinFactNeighborY="521"/>
      <dgm:spPr/>
    </dgm:pt>
    <dgm:pt modelId="{3FDFF037-D345-4ACD-8EC4-1BFF2C7BF950}" type="pres">
      <dgm:prSet presAssocID="{091CF03B-F42F-42F1-B3B0-6F71478F8D3B}" presName="circ1Tx" presStyleLbl="revTx" presStyleIdx="0" presStyleCnt="0">
        <dgm:presLayoutVars>
          <dgm:chMax val="0"/>
          <dgm:chPref val="0"/>
          <dgm:bulletEnabled val="1"/>
        </dgm:presLayoutVars>
      </dgm:prSet>
      <dgm:spPr/>
    </dgm:pt>
    <dgm:pt modelId="{6E516F44-135F-466A-86D7-9EF8AECA311B}" type="pres">
      <dgm:prSet presAssocID="{B7FFA40E-59A3-4408-8041-6361F3D59A21}" presName="circ2" presStyleLbl="vennNode1" presStyleIdx="1" presStyleCnt="4" custLinFactNeighborX="28077" custLinFactNeighborY="36685"/>
      <dgm:spPr/>
    </dgm:pt>
    <dgm:pt modelId="{E35C6832-6918-4291-82C6-3E461DBC2D73}" type="pres">
      <dgm:prSet presAssocID="{B7FFA40E-59A3-4408-8041-6361F3D59A21}" presName="circ2Tx" presStyleLbl="revTx" presStyleIdx="0" presStyleCnt="0">
        <dgm:presLayoutVars>
          <dgm:chMax val="0"/>
          <dgm:chPref val="0"/>
          <dgm:bulletEnabled val="1"/>
        </dgm:presLayoutVars>
      </dgm:prSet>
      <dgm:spPr/>
    </dgm:pt>
    <dgm:pt modelId="{20DE0A0A-D21E-458F-9385-599478E57803}" type="pres">
      <dgm:prSet presAssocID="{E6B3C844-CB7E-43FE-A229-440FA95E687A}" presName="circ3" presStyleLbl="vennNode1" presStyleIdx="2" presStyleCnt="4" custLinFactNeighborX="-78651" custLinFactNeighborY="-5683"/>
      <dgm:spPr/>
    </dgm:pt>
    <dgm:pt modelId="{2D9385AA-A090-4182-9962-D138554FE162}" type="pres">
      <dgm:prSet presAssocID="{E6B3C844-CB7E-43FE-A229-440FA95E687A}" presName="circ3Tx" presStyleLbl="revTx" presStyleIdx="0" presStyleCnt="0">
        <dgm:presLayoutVars>
          <dgm:chMax val="0"/>
          <dgm:chPref val="0"/>
          <dgm:bulletEnabled val="1"/>
        </dgm:presLayoutVars>
      </dgm:prSet>
      <dgm:spPr/>
    </dgm:pt>
    <dgm:pt modelId="{C48B72B6-FF75-4EC4-9201-598BAF59A13D}" type="pres">
      <dgm:prSet presAssocID="{9922F48B-D322-46DD-87FD-BAF2BA363191}" presName="circ4" presStyleLbl="vennNode1" presStyleIdx="3" presStyleCnt="4" custLinFactNeighborX="36440" custLinFactNeighborY="27585"/>
      <dgm:spPr/>
    </dgm:pt>
    <dgm:pt modelId="{EBC9EF90-2A8F-43DB-AFC9-3F4BFD340EB3}" type="pres">
      <dgm:prSet presAssocID="{9922F48B-D322-46DD-87FD-BAF2BA363191}" presName="circ4Tx" presStyleLbl="revTx" presStyleIdx="0" presStyleCnt="0">
        <dgm:presLayoutVars>
          <dgm:chMax val="0"/>
          <dgm:chPref val="0"/>
          <dgm:bulletEnabled val="1"/>
        </dgm:presLayoutVars>
      </dgm:prSet>
      <dgm:spPr/>
    </dgm:pt>
  </dgm:ptLst>
  <dgm:cxnLst>
    <dgm:cxn modelId="{6F375308-8955-4869-9ED5-BF70731FBFE2}" srcId="{856005D7-EB03-4987-9CBF-9FE1CEBC2111}" destId="{E6B3C844-CB7E-43FE-A229-440FA95E687A}" srcOrd="2" destOrd="0" parTransId="{E29D88EA-0C90-4419-B5AF-98B74BCEA56E}" sibTransId="{6F3164F6-8120-4243-8A61-68E99132ADCF}"/>
    <dgm:cxn modelId="{2C0DDB12-2E81-45B6-B300-DCAC8E52F779}" type="presOf" srcId="{E6B3C844-CB7E-43FE-A229-440FA95E687A}" destId="{2D9385AA-A090-4182-9962-D138554FE162}" srcOrd="1" destOrd="0" presId="urn:microsoft.com/office/officeart/2005/8/layout/venn1"/>
    <dgm:cxn modelId="{07AE6B3D-90F2-4A45-BB8B-AB79D796A8F8}" srcId="{856005D7-EB03-4987-9CBF-9FE1CEBC2111}" destId="{B7FFA40E-59A3-4408-8041-6361F3D59A21}" srcOrd="1" destOrd="0" parTransId="{3098EE28-90C3-4CF5-B171-3EC2D4C58040}" sibTransId="{B2BF6473-F298-490D-8E23-7C972D221435}"/>
    <dgm:cxn modelId="{093D9A66-90EC-48A6-9115-0BFE2901813F}" type="presOf" srcId="{9922F48B-D322-46DD-87FD-BAF2BA363191}" destId="{EBC9EF90-2A8F-43DB-AFC9-3F4BFD340EB3}" srcOrd="1" destOrd="0" presId="urn:microsoft.com/office/officeart/2005/8/layout/venn1"/>
    <dgm:cxn modelId="{7F23366F-232D-4F72-A01D-329880312C7B}" type="presOf" srcId="{091CF03B-F42F-42F1-B3B0-6F71478F8D3B}" destId="{9260329F-B87B-4328-9B19-B84EA03E5398}" srcOrd="0" destOrd="0" presId="urn:microsoft.com/office/officeart/2005/8/layout/venn1"/>
    <dgm:cxn modelId="{481F248D-285E-442B-88B1-FFFBA25F53D8}" srcId="{856005D7-EB03-4987-9CBF-9FE1CEBC2111}" destId="{9922F48B-D322-46DD-87FD-BAF2BA363191}" srcOrd="3" destOrd="0" parTransId="{47B8C078-4F83-4A29-9FDB-B89DFF0D4956}" sibTransId="{138225EB-40BD-45CE-949D-1E50FC149435}"/>
    <dgm:cxn modelId="{09F7B79C-AC42-4E15-AD19-A4F72EAE606D}" type="presOf" srcId="{B7FFA40E-59A3-4408-8041-6361F3D59A21}" destId="{6E516F44-135F-466A-86D7-9EF8AECA311B}" srcOrd="0" destOrd="0" presId="urn:microsoft.com/office/officeart/2005/8/layout/venn1"/>
    <dgm:cxn modelId="{398928B1-70B6-4B27-81A4-4707015A0020}" type="presOf" srcId="{B7FFA40E-59A3-4408-8041-6361F3D59A21}" destId="{E35C6832-6918-4291-82C6-3E461DBC2D73}" srcOrd="1" destOrd="0" presId="urn:microsoft.com/office/officeart/2005/8/layout/venn1"/>
    <dgm:cxn modelId="{8D464EB8-B16A-45A4-8173-D07D301608FD}" type="presOf" srcId="{E6B3C844-CB7E-43FE-A229-440FA95E687A}" destId="{20DE0A0A-D21E-458F-9385-599478E57803}" srcOrd="0" destOrd="0" presId="urn:microsoft.com/office/officeart/2005/8/layout/venn1"/>
    <dgm:cxn modelId="{3F8D87C4-1B94-40F5-AD6D-DB94E2BED4AB}" type="presOf" srcId="{091CF03B-F42F-42F1-B3B0-6F71478F8D3B}" destId="{3FDFF037-D345-4ACD-8EC4-1BFF2C7BF950}" srcOrd="1" destOrd="0" presId="urn:microsoft.com/office/officeart/2005/8/layout/venn1"/>
    <dgm:cxn modelId="{8834BDD9-E40A-4129-BC22-533A3CA64299}" type="presOf" srcId="{856005D7-EB03-4987-9CBF-9FE1CEBC2111}" destId="{441708C2-F77A-4357-8327-C7B46C86D9D9}" srcOrd="0" destOrd="0" presId="urn:microsoft.com/office/officeart/2005/8/layout/venn1"/>
    <dgm:cxn modelId="{177439DE-9679-4DD2-8700-0853E803C8E6}" type="presOf" srcId="{9922F48B-D322-46DD-87FD-BAF2BA363191}" destId="{C48B72B6-FF75-4EC4-9201-598BAF59A13D}" srcOrd="0" destOrd="0" presId="urn:microsoft.com/office/officeart/2005/8/layout/venn1"/>
    <dgm:cxn modelId="{5288A8FE-B5B7-4E66-BBC2-00102C04F946}" srcId="{856005D7-EB03-4987-9CBF-9FE1CEBC2111}" destId="{091CF03B-F42F-42F1-B3B0-6F71478F8D3B}" srcOrd="0" destOrd="0" parTransId="{510B1D7E-DDC7-40E2-8943-B42273E20796}" sibTransId="{785A0D4B-00CD-4252-A47C-DEE67CC9C56C}"/>
    <dgm:cxn modelId="{19F6E01D-6BB0-4B51-B87C-CCDF929E132E}" type="presParOf" srcId="{441708C2-F77A-4357-8327-C7B46C86D9D9}" destId="{9260329F-B87B-4328-9B19-B84EA03E5398}" srcOrd="0" destOrd="0" presId="urn:microsoft.com/office/officeart/2005/8/layout/venn1"/>
    <dgm:cxn modelId="{50F06264-CBE2-4002-BECA-29F83E77BB70}" type="presParOf" srcId="{441708C2-F77A-4357-8327-C7B46C86D9D9}" destId="{3FDFF037-D345-4ACD-8EC4-1BFF2C7BF950}" srcOrd="1" destOrd="0" presId="urn:microsoft.com/office/officeart/2005/8/layout/venn1"/>
    <dgm:cxn modelId="{AAEBF366-7B07-4214-9AC3-9A1C7C8A7820}" type="presParOf" srcId="{441708C2-F77A-4357-8327-C7B46C86D9D9}" destId="{6E516F44-135F-466A-86D7-9EF8AECA311B}" srcOrd="2" destOrd="0" presId="urn:microsoft.com/office/officeart/2005/8/layout/venn1"/>
    <dgm:cxn modelId="{32FB24E7-3034-4974-B2B1-30DED5B423BF}" type="presParOf" srcId="{441708C2-F77A-4357-8327-C7B46C86D9D9}" destId="{E35C6832-6918-4291-82C6-3E461DBC2D73}" srcOrd="3" destOrd="0" presId="urn:microsoft.com/office/officeart/2005/8/layout/venn1"/>
    <dgm:cxn modelId="{8EC2081C-5954-4920-A592-4EA475990BE2}" type="presParOf" srcId="{441708C2-F77A-4357-8327-C7B46C86D9D9}" destId="{20DE0A0A-D21E-458F-9385-599478E57803}" srcOrd="4" destOrd="0" presId="urn:microsoft.com/office/officeart/2005/8/layout/venn1"/>
    <dgm:cxn modelId="{3BF039ED-3FA3-4637-82BF-10AD2CD57851}" type="presParOf" srcId="{441708C2-F77A-4357-8327-C7B46C86D9D9}" destId="{2D9385AA-A090-4182-9962-D138554FE162}" srcOrd="5" destOrd="0" presId="urn:microsoft.com/office/officeart/2005/8/layout/venn1"/>
    <dgm:cxn modelId="{B10E03C9-B4FE-4337-BA57-5D7A80CA8633}" type="presParOf" srcId="{441708C2-F77A-4357-8327-C7B46C86D9D9}" destId="{C48B72B6-FF75-4EC4-9201-598BAF59A13D}" srcOrd="6" destOrd="0" presId="urn:microsoft.com/office/officeart/2005/8/layout/venn1"/>
    <dgm:cxn modelId="{B8C00A39-CF58-4ABB-B3A9-1D32E4F55813}" type="presParOf" srcId="{441708C2-F77A-4357-8327-C7B46C86D9D9}" destId="{EBC9EF90-2A8F-43DB-AFC9-3F4BFD340EB3}" srcOrd="7" destOrd="0" presId="urn:microsoft.com/office/officeart/2005/8/layout/ven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60329F-B87B-4328-9B19-B84EA03E5398}">
      <dsp:nvSpPr>
        <dsp:cNvPr id="0" name=""/>
        <dsp:cNvSpPr/>
      </dsp:nvSpPr>
      <dsp:spPr>
        <a:xfrm>
          <a:off x="1280338" y="36401"/>
          <a:ext cx="1489385" cy="1489385"/>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r>
            <a:rPr kumimoji="1" lang="ja-JP" altLang="en-US" sz="1300" kern="1200" dirty="0"/>
            <a:t>　</a:t>
          </a:r>
          <a:endParaRPr kumimoji="1" lang="en-US" altLang="ja-JP" sz="1300" kern="1200" dirty="0"/>
        </a:p>
        <a:p>
          <a:pPr marL="0" lvl="0" indent="0" algn="ctr" defTabSz="577850">
            <a:lnSpc>
              <a:spcPct val="90000"/>
            </a:lnSpc>
            <a:spcBef>
              <a:spcPct val="0"/>
            </a:spcBef>
            <a:spcAft>
              <a:spcPct val="35000"/>
            </a:spcAft>
            <a:buNone/>
          </a:pPr>
          <a:endParaRPr kumimoji="1" lang="ja-JP" altLang="en-US" sz="1300" kern="1200" dirty="0"/>
        </a:p>
      </dsp:txBody>
      <dsp:txXfrm>
        <a:off x="1452190" y="236895"/>
        <a:ext cx="1145680" cy="472593"/>
      </dsp:txXfrm>
    </dsp:sp>
    <dsp:sp modelId="{6E516F44-135F-466A-86D7-9EF8AECA311B}">
      <dsp:nvSpPr>
        <dsp:cNvPr id="0" name=""/>
        <dsp:cNvSpPr/>
      </dsp:nvSpPr>
      <dsp:spPr>
        <a:xfrm>
          <a:off x="2473302" y="1233789"/>
          <a:ext cx="1489385" cy="1489385"/>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r>
            <a:rPr kumimoji="1" lang="ja-JP" altLang="en-US" sz="1300" kern="1200" dirty="0"/>
            <a:t>　</a:t>
          </a:r>
          <a:endParaRPr kumimoji="1" lang="en-US" altLang="ja-JP" sz="1300" kern="1200" dirty="0"/>
        </a:p>
        <a:p>
          <a:pPr marL="0" lvl="0" indent="0" algn="ctr" defTabSz="577850">
            <a:lnSpc>
              <a:spcPct val="90000"/>
            </a:lnSpc>
            <a:spcBef>
              <a:spcPct val="0"/>
            </a:spcBef>
            <a:spcAft>
              <a:spcPct val="35000"/>
            </a:spcAft>
            <a:buNone/>
          </a:pPr>
          <a:endParaRPr kumimoji="1" lang="ja-JP" altLang="en-US" sz="1300" kern="1200" dirty="0"/>
        </a:p>
      </dsp:txBody>
      <dsp:txXfrm>
        <a:off x="3275279" y="1405641"/>
        <a:ext cx="572840" cy="1145680"/>
      </dsp:txXfrm>
    </dsp:sp>
    <dsp:sp modelId="{20DE0A0A-D21E-458F-9385-599478E57803}">
      <dsp:nvSpPr>
        <dsp:cNvPr id="0" name=""/>
        <dsp:cNvSpPr/>
      </dsp:nvSpPr>
      <dsp:spPr>
        <a:xfrm>
          <a:off x="224945" y="1261533"/>
          <a:ext cx="1489385" cy="1489385"/>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kumimoji="1" lang="ja-JP" altLang="en-US" sz="1300" kern="1200"/>
        </a:p>
      </dsp:txBody>
      <dsp:txXfrm>
        <a:off x="396797" y="2077830"/>
        <a:ext cx="1145680" cy="472593"/>
      </dsp:txXfrm>
    </dsp:sp>
    <dsp:sp modelId="{C48B72B6-FF75-4EC4-9201-598BAF59A13D}">
      <dsp:nvSpPr>
        <dsp:cNvPr id="0" name=""/>
        <dsp:cNvSpPr/>
      </dsp:nvSpPr>
      <dsp:spPr>
        <a:xfrm>
          <a:off x="1280326" y="1098255"/>
          <a:ext cx="1489385" cy="1489385"/>
        </a:xfrm>
        <a:prstGeom prst="ellipse">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kumimoji="1" lang="ja-JP" altLang="en-US" sz="1300" b="1" kern="1200" dirty="0"/>
        </a:p>
      </dsp:txBody>
      <dsp:txXfrm>
        <a:off x="1394895" y="1270107"/>
        <a:ext cx="572840" cy="1145680"/>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3B8A9BE-10FB-43C3-A9A2-E117C44E406D}" type="datetimeFigureOut">
              <a:rPr kumimoji="1" lang="ja-JP" altLang="en-US" smtClean="0"/>
              <a:t>2025/7/29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3627BD-0653-4CB7-887E-84317E354488}" type="slidenum">
              <a:rPr kumimoji="1" lang="ja-JP" altLang="en-US" smtClean="0"/>
              <a:t>‹#›</a:t>
            </a:fld>
            <a:endParaRPr kumimoji="1" lang="ja-JP" altLang="en-US"/>
          </a:p>
        </p:txBody>
      </p:sp>
    </p:spTree>
    <p:extLst>
      <p:ext uri="{BB962C8B-B14F-4D97-AF65-F5344CB8AC3E}">
        <p14:creationId xmlns:p14="http://schemas.microsoft.com/office/powerpoint/2010/main" val="1974034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B8A9BE-10FB-43C3-A9A2-E117C44E406D}" type="datetimeFigureOut">
              <a:rPr kumimoji="1" lang="ja-JP" altLang="en-US" smtClean="0"/>
              <a:t>2025/7/29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3627BD-0653-4CB7-887E-84317E354488}" type="slidenum">
              <a:rPr kumimoji="1" lang="ja-JP" altLang="en-US" smtClean="0"/>
              <a:t>‹#›</a:t>
            </a:fld>
            <a:endParaRPr kumimoji="1" lang="ja-JP" altLang="en-US"/>
          </a:p>
        </p:txBody>
      </p:sp>
    </p:spTree>
    <p:extLst>
      <p:ext uri="{BB962C8B-B14F-4D97-AF65-F5344CB8AC3E}">
        <p14:creationId xmlns:p14="http://schemas.microsoft.com/office/powerpoint/2010/main" val="2241427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B8A9BE-10FB-43C3-A9A2-E117C44E406D}" type="datetimeFigureOut">
              <a:rPr kumimoji="1" lang="ja-JP" altLang="en-US" smtClean="0"/>
              <a:t>2025/7/29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3627BD-0653-4CB7-887E-84317E354488}" type="slidenum">
              <a:rPr kumimoji="1" lang="ja-JP" altLang="en-US" smtClean="0"/>
              <a:t>‹#›</a:t>
            </a:fld>
            <a:endParaRPr kumimoji="1" lang="ja-JP" altLang="en-US"/>
          </a:p>
        </p:txBody>
      </p:sp>
    </p:spTree>
    <p:extLst>
      <p:ext uri="{BB962C8B-B14F-4D97-AF65-F5344CB8AC3E}">
        <p14:creationId xmlns:p14="http://schemas.microsoft.com/office/powerpoint/2010/main" val="4104540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B8A9BE-10FB-43C3-A9A2-E117C44E406D}" type="datetimeFigureOut">
              <a:rPr kumimoji="1" lang="ja-JP" altLang="en-US" smtClean="0"/>
              <a:t>2025/7/29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3627BD-0653-4CB7-887E-84317E354488}" type="slidenum">
              <a:rPr kumimoji="1" lang="ja-JP" altLang="en-US" smtClean="0"/>
              <a:t>‹#›</a:t>
            </a:fld>
            <a:endParaRPr kumimoji="1" lang="ja-JP" altLang="en-US"/>
          </a:p>
        </p:txBody>
      </p:sp>
    </p:spTree>
    <p:extLst>
      <p:ext uri="{BB962C8B-B14F-4D97-AF65-F5344CB8AC3E}">
        <p14:creationId xmlns:p14="http://schemas.microsoft.com/office/powerpoint/2010/main" val="2403515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B8A9BE-10FB-43C3-A9A2-E117C44E406D}" type="datetimeFigureOut">
              <a:rPr kumimoji="1" lang="ja-JP" altLang="en-US" smtClean="0"/>
              <a:t>2025/7/29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3627BD-0653-4CB7-887E-84317E354488}" type="slidenum">
              <a:rPr kumimoji="1" lang="ja-JP" altLang="en-US" smtClean="0"/>
              <a:t>‹#›</a:t>
            </a:fld>
            <a:endParaRPr kumimoji="1" lang="ja-JP" altLang="en-US"/>
          </a:p>
        </p:txBody>
      </p:sp>
    </p:spTree>
    <p:extLst>
      <p:ext uri="{BB962C8B-B14F-4D97-AF65-F5344CB8AC3E}">
        <p14:creationId xmlns:p14="http://schemas.microsoft.com/office/powerpoint/2010/main" val="3932354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3B8A9BE-10FB-43C3-A9A2-E117C44E406D}" type="datetimeFigureOut">
              <a:rPr kumimoji="1" lang="ja-JP" altLang="en-US" smtClean="0"/>
              <a:t>2025/7/29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43627BD-0653-4CB7-887E-84317E354488}" type="slidenum">
              <a:rPr kumimoji="1" lang="ja-JP" altLang="en-US" smtClean="0"/>
              <a:t>‹#›</a:t>
            </a:fld>
            <a:endParaRPr kumimoji="1" lang="ja-JP" altLang="en-US"/>
          </a:p>
        </p:txBody>
      </p:sp>
    </p:spTree>
    <p:extLst>
      <p:ext uri="{BB962C8B-B14F-4D97-AF65-F5344CB8AC3E}">
        <p14:creationId xmlns:p14="http://schemas.microsoft.com/office/powerpoint/2010/main" val="993208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B8A9BE-10FB-43C3-A9A2-E117C44E406D}" type="datetimeFigureOut">
              <a:rPr kumimoji="1" lang="ja-JP" altLang="en-US" smtClean="0"/>
              <a:t>2025/7/29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43627BD-0653-4CB7-887E-84317E354488}" type="slidenum">
              <a:rPr kumimoji="1" lang="ja-JP" altLang="en-US" smtClean="0"/>
              <a:t>‹#›</a:t>
            </a:fld>
            <a:endParaRPr kumimoji="1" lang="ja-JP" altLang="en-US"/>
          </a:p>
        </p:txBody>
      </p:sp>
    </p:spTree>
    <p:extLst>
      <p:ext uri="{BB962C8B-B14F-4D97-AF65-F5344CB8AC3E}">
        <p14:creationId xmlns:p14="http://schemas.microsoft.com/office/powerpoint/2010/main" val="45134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B8A9BE-10FB-43C3-A9A2-E117C44E406D}" type="datetimeFigureOut">
              <a:rPr kumimoji="1" lang="ja-JP" altLang="en-US" smtClean="0"/>
              <a:t>2025/7/29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43627BD-0653-4CB7-887E-84317E354488}" type="slidenum">
              <a:rPr kumimoji="1" lang="ja-JP" altLang="en-US" smtClean="0"/>
              <a:t>‹#›</a:t>
            </a:fld>
            <a:endParaRPr kumimoji="1" lang="ja-JP" altLang="en-US"/>
          </a:p>
        </p:txBody>
      </p:sp>
    </p:spTree>
    <p:extLst>
      <p:ext uri="{BB962C8B-B14F-4D97-AF65-F5344CB8AC3E}">
        <p14:creationId xmlns:p14="http://schemas.microsoft.com/office/powerpoint/2010/main" val="3311874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B8A9BE-10FB-43C3-A9A2-E117C44E406D}" type="datetimeFigureOut">
              <a:rPr kumimoji="1" lang="ja-JP" altLang="en-US" smtClean="0"/>
              <a:t>2025/7/29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43627BD-0653-4CB7-887E-84317E354488}" type="slidenum">
              <a:rPr kumimoji="1" lang="ja-JP" altLang="en-US" smtClean="0"/>
              <a:t>‹#›</a:t>
            </a:fld>
            <a:endParaRPr kumimoji="1" lang="ja-JP" altLang="en-US"/>
          </a:p>
        </p:txBody>
      </p:sp>
    </p:spTree>
    <p:extLst>
      <p:ext uri="{BB962C8B-B14F-4D97-AF65-F5344CB8AC3E}">
        <p14:creationId xmlns:p14="http://schemas.microsoft.com/office/powerpoint/2010/main" val="3528198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B8A9BE-10FB-43C3-A9A2-E117C44E406D}" type="datetimeFigureOut">
              <a:rPr kumimoji="1" lang="ja-JP" altLang="en-US" smtClean="0"/>
              <a:t>2025/7/29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43627BD-0653-4CB7-887E-84317E354488}" type="slidenum">
              <a:rPr kumimoji="1" lang="ja-JP" altLang="en-US" smtClean="0"/>
              <a:t>‹#›</a:t>
            </a:fld>
            <a:endParaRPr kumimoji="1" lang="ja-JP" altLang="en-US"/>
          </a:p>
        </p:txBody>
      </p:sp>
    </p:spTree>
    <p:extLst>
      <p:ext uri="{BB962C8B-B14F-4D97-AF65-F5344CB8AC3E}">
        <p14:creationId xmlns:p14="http://schemas.microsoft.com/office/powerpoint/2010/main" val="945514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B8A9BE-10FB-43C3-A9A2-E117C44E406D}" type="datetimeFigureOut">
              <a:rPr kumimoji="1" lang="ja-JP" altLang="en-US" smtClean="0"/>
              <a:t>2025/7/29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43627BD-0653-4CB7-887E-84317E354488}" type="slidenum">
              <a:rPr kumimoji="1" lang="ja-JP" altLang="en-US" smtClean="0"/>
              <a:t>‹#›</a:t>
            </a:fld>
            <a:endParaRPr kumimoji="1" lang="ja-JP" altLang="en-US"/>
          </a:p>
        </p:txBody>
      </p:sp>
    </p:spTree>
    <p:extLst>
      <p:ext uri="{BB962C8B-B14F-4D97-AF65-F5344CB8AC3E}">
        <p14:creationId xmlns:p14="http://schemas.microsoft.com/office/powerpoint/2010/main" val="1029146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B8A9BE-10FB-43C3-A9A2-E117C44E406D}" type="datetimeFigureOut">
              <a:rPr kumimoji="1" lang="ja-JP" altLang="en-US" smtClean="0"/>
              <a:t>2025/7/29</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3627BD-0653-4CB7-887E-84317E354488}" type="slidenum">
              <a:rPr kumimoji="1" lang="ja-JP" altLang="en-US" smtClean="0"/>
              <a:t>‹#›</a:t>
            </a:fld>
            <a:endParaRPr kumimoji="1" lang="ja-JP" altLang="en-US"/>
          </a:p>
        </p:txBody>
      </p:sp>
    </p:spTree>
    <p:extLst>
      <p:ext uri="{BB962C8B-B14F-4D97-AF65-F5344CB8AC3E}">
        <p14:creationId xmlns:p14="http://schemas.microsoft.com/office/powerpoint/2010/main" val="15636071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slideLayout" Target="../slideLayouts/slideLayout2.xml"/><Relationship Id="rId5" Type="http://schemas.openxmlformats.org/officeDocument/2006/relationships/tags" Target="../tags/tag25.xml"/><Relationship Id="rId4" Type="http://schemas.openxmlformats.org/officeDocument/2006/relationships/tags" Target="../tags/tag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1.xml"/><Relationship Id="rId3" Type="http://schemas.openxmlformats.org/officeDocument/2006/relationships/tags" Target="../tags/tag3.xml"/><Relationship Id="rId7" Type="http://schemas.openxmlformats.org/officeDocument/2006/relationships/diagramData" Target="../diagrams/data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slideLayout" Target="../slideLayouts/slideLayout1.xml"/><Relationship Id="rId11" Type="http://schemas.microsoft.com/office/2007/relationships/diagramDrawing" Target="../diagrams/drawing1.xml"/><Relationship Id="rId5" Type="http://schemas.openxmlformats.org/officeDocument/2006/relationships/tags" Target="../tags/tag5.xml"/><Relationship Id="rId10" Type="http://schemas.openxmlformats.org/officeDocument/2006/relationships/diagramColors" Target="../diagrams/colors1.xml"/><Relationship Id="rId4" Type="http://schemas.openxmlformats.org/officeDocument/2006/relationships/tags" Target="../tags/tag4.xml"/><Relationship Id="rId9"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Layout" Target="../slideLayouts/slideLayout1.xml"/><Relationship Id="rId5" Type="http://schemas.openxmlformats.org/officeDocument/2006/relationships/tags" Target="../tags/tag10.xml"/><Relationship Id="rId4" Type="http://schemas.openxmlformats.org/officeDocument/2006/relationships/tags" Target="../tags/tag9.xml"/></Relationships>
</file>

<file path=ppt/slides/_rels/slide8.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Layout" Target="../slideLayouts/slideLayout1.xml"/><Relationship Id="rId5" Type="http://schemas.openxmlformats.org/officeDocument/2006/relationships/tags" Target="../tags/tag15.xml"/><Relationship Id="rId4" Type="http://schemas.openxmlformats.org/officeDocument/2006/relationships/tags" Target="../tags/tag14.xml"/></Relationships>
</file>

<file path=ppt/slides/_rels/slide9.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slideLayout" Target="../slideLayouts/slideLayout1.xml"/><Relationship Id="rId5" Type="http://schemas.openxmlformats.org/officeDocument/2006/relationships/tags" Target="../tags/tag20.xml"/><Relationship Id="rId4" Type="http://schemas.openxmlformats.org/officeDocument/2006/relationships/tags" Target="../tags/tag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テキスト ボックス 55"/>
          <p:cNvSpPr txBox="1"/>
          <p:nvPr/>
        </p:nvSpPr>
        <p:spPr>
          <a:xfrm>
            <a:off x="423840" y="966249"/>
            <a:ext cx="9098841" cy="2554545"/>
          </a:xfrm>
          <a:prstGeom prst="rect">
            <a:avLst/>
          </a:prstGeom>
          <a:noFill/>
        </p:spPr>
        <p:txBody>
          <a:bodyPr wrap="square" rtlCol="0">
            <a:spAutoFit/>
          </a:bodyPr>
          <a:lstStyle/>
          <a:p>
            <a:r>
              <a:rPr lang="ja-JP" altLang="en-US" sz="1400" dirty="0">
                <a:latin typeface="+mn-ea"/>
              </a:rPr>
              <a:t>　 平成３０年７月に成立した「特定複合観光施設区域整備法」において、ＩＲにかかる基本的な考え方や中核施設などが定められたことを受け、大阪ＩＲが有すべき機能・施設の検討を深め、今後、「大阪ＩＲ基本構想（案）」の取りまとめを進めていく。</a:t>
            </a:r>
            <a:endParaRPr lang="en-US" altLang="ja-JP" sz="1400" dirty="0">
              <a:latin typeface="+mn-ea"/>
            </a:endParaRPr>
          </a:p>
          <a:p>
            <a:endParaRPr lang="en-US" altLang="ja-JP" sz="1600" b="1" dirty="0">
              <a:latin typeface="+mn-ea"/>
            </a:endParaRPr>
          </a:p>
          <a:p>
            <a:r>
              <a:rPr lang="ja-JP" altLang="en-US" sz="1600" b="1" dirty="0">
                <a:latin typeface="+mn-ea"/>
              </a:rPr>
              <a:t>○　「特定複合観光施設（ＩＲ）」の定義</a:t>
            </a:r>
            <a:endParaRPr lang="en-US" altLang="ja-JP" sz="1600" dirty="0">
              <a:latin typeface="+mn-ea"/>
            </a:endParaRPr>
          </a:p>
          <a:p>
            <a:r>
              <a:rPr lang="en-US" altLang="ja-JP" sz="1400" dirty="0">
                <a:latin typeface="+mn-ea"/>
              </a:rPr>
              <a:t>【</a:t>
            </a:r>
            <a:r>
              <a:rPr lang="ja-JP" altLang="en-US" sz="1400" dirty="0">
                <a:latin typeface="+mn-ea"/>
              </a:rPr>
              <a:t>特定複合観光施設区域整備法</a:t>
            </a:r>
            <a:r>
              <a:rPr lang="en-US" altLang="ja-JP" sz="1400" dirty="0">
                <a:latin typeface="+mn-ea"/>
              </a:rPr>
              <a:t>】</a:t>
            </a:r>
          </a:p>
          <a:p>
            <a:r>
              <a:rPr lang="ja-JP" altLang="en-US" sz="1400" dirty="0">
                <a:latin typeface="+mn-ea"/>
              </a:rPr>
              <a:t>第２条　この法律において「特定複合観光施設」とは、カジノ施設と第一号から第五号までに掲げる施設から構成される一群の施設（これらと一体的に設置され、及び運営される第六号に掲げる施設を含む。）であって、民間事業者により一体として設置され、及び運営されるものをいう。</a:t>
            </a:r>
            <a:endParaRPr lang="en-US" altLang="ja-JP" sz="1400" dirty="0">
              <a:latin typeface="+mn-ea"/>
            </a:endParaRPr>
          </a:p>
          <a:p>
            <a:endParaRPr lang="en-US" altLang="ja-JP" sz="1400" dirty="0">
              <a:latin typeface="+mn-ea"/>
            </a:endParaRPr>
          </a:p>
          <a:p>
            <a:r>
              <a:rPr lang="ja-JP" altLang="en-US" sz="1600" b="1" dirty="0">
                <a:latin typeface="+mn-ea"/>
              </a:rPr>
              <a:t>○　ＩＲが有すべき機能・施設について</a:t>
            </a:r>
            <a:endParaRPr lang="en-US" altLang="ja-JP" sz="1600" dirty="0">
              <a:latin typeface="+mn-ea"/>
            </a:endParaRPr>
          </a:p>
        </p:txBody>
      </p:sp>
      <p:graphicFrame>
        <p:nvGraphicFramePr>
          <p:cNvPr id="2" name="表 1"/>
          <p:cNvGraphicFramePr>
            <a:graphicFrameLocks noGrp="1"/>
          </p:cNvGraphicFramePr>
          <p:nvPr>
            <p:extLst>
              <p:ext uri="{D42A27DB-BD31-4B8C-83A1-F6EECF244321}">
                <p14:modId xmlns:p14="http://schemas.microsoft.com/office/powerpoint/2010/main" val="1540898009"/>
              </p:ext>
            </p:extLst>
          </p:nvPr>
        </p:nvGraphicFramePr>
        <p:xfrm>
          <a:off x="992560" y="3564292"/>
          <a:ext cx="6336704" cy="2346960"/>
        </p:xfrm>
        <a:graphic>
          <a:graphicData uri="http://schemas.openxmlformats.org/drawingml/2006/table">
            <a:tbl>
              <a:tblPr firstRow="1" bandRow="1">
                <a:tableStyleId>{5C22544A-7EE6-4342-B048-85BDC9FD1C3A}</a:tableStyleId>
              </a:tblPr>
              <a:tblGrid>
                <a:gridCol w="1635278">
                  <a:extLst>
                    <a:ext uri="{9D8B030D-6E8A-4147-A177-3AD203B41FA5}">
                      <a16:colId xmlns:a16="http://schemas.microsoft.com/office/drawing/2014/main" val="20000"/>
                    </a:ext>
                  </a:extLst>
                </a:gridCol>
                <a:gridCol w="4701426">
                  <a:extLst>
                    <a:ext uri="{9D8B030D-6E8A-4147-A177-3AD203B41FA5}">
                      <a16:colId xmlns:a16="http://schemas.microsoft.com/office/drawing/2014/main" val="20001"/>
                    </a:ext>
                  </a:extLst>
                </a:gridCol>
              </a:tblGrid>
              <a:tr h="0">
                <a:tc>
                  <a:txBody>
                    <a:bodyPr/>
                    <a:lstStyle/>
                    <a:p>
                      <a:pPr algn="ctr"/>
                      <a:r>
                        <a:rPr kumimoji="1" lang="ja-JP" altLang="en-US" sz="1400" dirty="0"/>
                        <a:t>施設の種類</a:t>
                      </a:r>
                    </a:p>
                  </a:txBody>
                  <a:tcPr/>
                </a:tc>
                <a:tc>
                  <a:txBody>
                    <a:bodyPr/>
                    <a:lstStyle/>
                    <a:p>
                      <a:pPr algn="ctr"/>
                      <a:r>
                        <a:rPr kumimoji="1" lang="ja-JP" altLang="en-US" sz="1400" dirty="0"/>
                        <a:t>求められる機能・施設</a:t>
                      </a:r>
                    </a:p>
                  </a:txBody>
                  <a:tcPr/>
                </a:tc>
                <a:extLst>
                  <a:ext uri="{0D108BD9-81ED-4DB2-BD59-A6C34878D82A}">
                    <a16:rowId xmlns:a16="http://schemas.microsoft.com/office/drawing/2014/main" val="10000"/>
                  </a:ext>
                </a:extLst>
              </a:tr>
              <a:tr h="0">
                <a:tc>
                  <a:txBody>
                    <a:bodyPr/>
                    <a:lstStyle/>
                    <a:p>
                      <a:pPr algn="ctr"/>
                      <a:r>
                        <a:rPr kumimoji="1" lang="ja-JP" altLang="en-US" sz="1400" dirty="0"/>
                        <a:t>一号施設</a:t>
                      </a:r>
                    </a:p>
                  </a:txBody>
                  <a:tcPr/>
                </a:tc>
                <a:tc>
                  <a:txBody>
                    <a:bodyPr/>
                    <a:lstStyle/>
                    <a:p>
                      <a:pPr algn="ctr"/>
                      <a:r>
                        <a:rPr kumimoji="1" lang="ja-JP" altLang="en-US" sz="1400" dirty="0"/>
                        <a:t>国際会議場施設</a:t>
                      </a:r>
                    </a:p>
                  </a:txBody>
                  <a:tcPr/>
                </a:tc>
                <a:extLst>
                  <a:ext uri="{0D108BD9-81ED-4DB2-BD59-A6C34878D82A}">
                    <a16:rowId xmlns:a16="http://schemas.microsoft.com/office/drawing/2014/main" val="10001"/>
                  </a:ext>
                </a:extLst>
              </a:tr>
              <a:tr h="0">
                <a:tc>
                  <a:txBody>
                    <a:bodyPr/>
                    <a:lstStyle/>
                    <a:p>
                      <a:pPr algn="ctr"/>
                      <a:r>
                        <a:rPr kumimoji="1" lang="ja-JP" altLang="en-US" sz="1400" dirty="0"/>
                        <a:t>二号施設</a:t>
                      </a:r>
                    </a:p>
                  </a:txBody>
                  <a:tcPr/>
                </a:tc>
                <a:tc>
                  <a:txBody>
                    <a:bodyPr/>
                    <a:lstStyle/>
                    <a:p>
                      <a:pPr algn="ctr"/>
                      <a:r>
                        <a:rPr kumimoji="1" lang="ja-JP" altLang="en-US" sz="1400" dirty="0"/>
                        <a:t>展示施設等</a:t>
                      </a:r>
                    </a:p>
                  </a:txBody>
                  <a:tcPr/>
                </a:tc>
                <a:extLst>
                  <a:ext uri="{0D108BD9-81ED-4DB2-BD59-A6C34878D82A}">
                    <a16:rowId xmlns:a16="http://schemas.microsoft.com/office/drawing/2014/main" val="10002"/>
                  </a:ext>
                </a:extLst>
              </a:tr>
              <a:tr h="0">
                <a:tc>
                  <a:txBody>
                    <a:bodyPr/>
                    <a:lstStyle/>
                    <a:p>
                      <a:pPr algn="ctr"/>
                      <a:r>
                        <a:rPr kumimoji="1" lang="ja-JP" altLang="en-US" sz="1400" dirty="0"/>
                        <a:t>三号施設</a:t>
                      </a:r>
                    </a:p>
                  </a:txBody>
                  <a:tcPr anchor="ctr"/>
                </a:tc>
                <a:tc>
                  <a:txBody>
                    <a:bodyPr/>
                    <a:lstStyle/>
                    <a:p>
                      <a:pPr algn="ctr"/>
                      <a:r>
                        <a:rPr kumimoji="1" lang="ja-JP" altLang="en-US" sz="1400" dirty="0"/>
                        <a:t>我が国の伝統、文化、芸術等を生かした</a:t>
                      </a:r>
                      <a:endParaRPr kumimoji="1" lang="en-US" altLang="ja-JP" sz="1400" dirty="0"/>
                    </a:p>
                    <a:p>
                      <a:pPr algn="ctr"/>
                      <a:r>
                        <a:rPr kumimoji="1" lang="ja-JP" altLang="en-US" sz="1400" dirty="0"/>
                        <a:t>公演等による観光の魅力増進施設</a:t>
                      </a:r>
                    </a:p>
                  </a:txBody>
                  <a:tcPr/>
                </a:tc>
                <a:extLst>
                  <a:ext uri="{0D108BD9-81ED-4DB2-BD59-A6C34878D82A}">
                    <a16:rowId xmlns:a16="http://schemas.microsoft.com/office/drawing/2014/main" val="10003"/>
                  </a:ext>
                </a:extLst>
              </a:tr>
              <a:tr h="0">
                <a:tc>
                  <a:txBody>
                    <a:bodyPr/>
                    <a:lstStyle/>
                    <a:p>
                      <a:pPr algn="ctr"/>
                      <a:r>
                        <a:rPr kumimoji="1" lang="ja-JP" altLang="en-US" sz="1400" dirty="0"/>
                        <a:t>四号施設</a:t>
                      </a:r>
                    </a:p>
                  </a:txBody>
                  <a:tcPr/>
                </a:tc>
                <a:tc>
                  <a:txBody>
                    <a:bodyPr/>
                    <a:lstStyle/>
                    <a:p>
                      <a:pPr algn="ctr"/>
                      <a:r>
                        <a:rPr kumimoji="1" lang="ja-JP" altLang="en-US" sz="1400" dirty="0"/>
                        <a:t>送客機能施設</a:t>
                      </a:r>
                    </a:p>
                  </a:txBody>
                  <a:tcPr/>
                </a:tc>
                <a:extLst>
                  <a:ext uri="{0D108BD9-81ED-4DB2-BD59-A6C34878D82A}">
                    <a16:rowId xmlns:a16="http://schemas.microsoft.com/office/drawing/2014/main" val="10004"/>
                  </a:ext>
                </a:extLst>
              </a:tr>
              <a:tr h="0">
                <a:tc>
                  <a:txBody>
                    <a:bodyPr/>
                    <a:lstStyle/>
                    <a:p>
                      <a:pPr algn="ctr"/>
                      <a:r>
                        <a:rPr kumimoji="1" lang="ja-JP" altLang="en-US" sz="1400" dirty="0"/>
                        <a:t>五号施設</a:t>
                      </a:r>
                    </a:p>
                  </a:txBody>
                  <a:tcPr/>
                </a:tc>
                <a:tc>
                  <a:txBody>
                    <a:bodyPr/>
                    <a:lstStyle/>
                    <a:p>
                      <a:pPr algn="ctr"/>
                      <a:r>
                        <a:rPr kumimoji="1" lang="ja-JP" altLang="en-US" sz="1400" dirty="0"/>
                        <a:t>宿泊施設</a:t>
                      </a:r>
                    </a:p>
                  </a:txBody>
                  <a:tcPr/>
                </a:tc>
                <a:extLst>
                  <a:ext uri="{0D108BD9-81ED-4DB2-BD59-A6C34878D82A}">
                    <a16:rowId xmlns:a16="http://schemas.microsoft.com/office/drawing/2014/main" val="10005"/>
                  </a:ext>
                </a:extLst>
              </a:tr>
              <a:tr h="0">
                <a:tc>
                  <a:txBody>
                    <a:bodyPr/>
                    <a:lstStyle/>
                    <a:p>
                      <a:pPr algn="ctr"/>
                      <a:r>
                        <a:rPr kumimoji="1" lang="ja-JP" altLang="en-US" sz="1400" dirty="0"/>
                        <a:t>六号施設</a:t>
                      </a:r>
                    </a:p>
                  </a:txBody>
                  <a:tcPr/>
                </a:tc>
                <a:tc>
                  <a:txBody>
                    <a:bodyPr/>
                    <a:lstStyle/>
                    <a:p>
                      <a:pPr algn="ctr"/>
                      <a:r>
                        <a:rPr kumimoji="1" lang="ja-JP" altLang="en-US" sz="1400" dirty="0"/>
                        <a:t>その他観光客の来訪・滞在の促進に寄与する施設</a:t>
                      </a:r>
                    </a:p>
                  </a:txBody>
                  <a:tcPr/>
                </a:tc>
                <a:extLst>
                  <a:ext uri="{0D108BD9-81ED-4DB2-BD59-A6C34878D82A}">
                    <a16:rowId xmlns:a16="http://schemas.microsoft.com/office/drawing/2014/main" val="10006"/>
                  </a:ext>
                </a:extLst>
              </a:tr>
            </a:tbl>
          </a:graphicData>
        </a:graphic>
      </p:graphicFrame>
      <p:sp>
        <p:nvSpPr>
          <p:cNvPr id="61" name="正方形/長方形 60"/>
          <p:cNvSpPr/>
          <p:nvPr/>
        </p:nvSpPr>
        <p:spPr>
          <a:xfrm>
            <a:off x="9223935" y="6557554"/>
            <a:ext cx="389244" cy="3004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F99F4CE-CC43-4C61-B32D-E05E100DC90B}" type="slidenum">
              <a:rPr lang="ja-JP" altLang="en-US" sz="1400" smtClean="0">
                <a:solidFill>
                  <a:schemeClr val="tx1"/>
                </a:solidFill>
                <a:latin typeface="ＭＳ Ｐゴシック" panose="020B0600070205080204" pitchFamily="50" charset="-128"/>
                <a:ea typeface="ＭＳ Ｐゴシック" panose="020B0600070205080204" pitchFamily="50" charset="-128"/>
              </a:rPr>
              <a:t>1</a:t>
            </a:fld>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6" name="テキスト ボックス 5"/>
          <p:cNvSpPr txBox="1"/>
          <p:nvPr/>
        </p:nvSpPr>
        <p:spPr>
          <a:xfrm>
            <a:off x="408863" y="306329"/>
            <a:ext cx="9098841" cy="461665"/>
          </a:xfrm>
          <a:prstGeom prst="rect">
            <a:avLst/>
          </a:prstGeom>
          <a:solidFill>
            <a:schemeClr val="accent1"/>
          </a:solidFill>
        </p:spPr>
        <p:txBody>
          <a:bodyPr wrap="square" rtlCol="0">
            <a:spAutoFit/>
          </a:bodyPr>
          <a:lstStyle/>
          <a:p>
            <a:pPr algn="ctr"/>
            <a:r>
              <a:rPr lang="ja-JP" altLang="en-US"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大阪ＩＲが有すべき機能・</a:t>
            </a:r>
            <a:r>
              <a:rPr lang="ja-JP" altLang="en-US" sz="2000" b="1">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施設の検討について</a:t>
            </a:r>
            <a:r>
              <a:rPr lang="ja-JP" altLang="en-US" sz="24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kumimoji="1" lang="ja-JP" altLang="en-US" sz="12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8" name="テキスト ボックス 1"/>
          <p:cNvSpPr txBox="1"/>
          <p:nvPr/>
        </p:nvSpPr>
        <p:spPr>
          <a:xfrm>
            <a:off x="8496609" y="352010"/>
            <a:ext cx="921948" cy="386367"/>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400" kern="100">
                <a:effectLst/>
                <a:latin typeface="+mn-ea"/>
                <a:cs typeface="Meiryo UI" panose="020B0604030504040204" pitchFamily="50" charset="-128"/>
              </a:rPr>
              <a:t>資料</a:t>
            </a:r>
            <a:r>
              <a:rPr lang="ja-JP" altLang="en-US" sz="1400" kern="100" dirty="0">
                <a:latin typeface="+mn-ea"/>
                <a:cs typeface="Meiryo UI" panose="020B0604030504040204" pitchFamily="50" charset="-128"/>
              </a:rPr>
              <a:t>２</a:t>
            </a:r>
            <a:endParaRPr lang="ja-JP" sz="1400" kern="100" dirty="0">
              <a:effectLst/>
              <a:latin typeface="+mn-ea"/>
              <a:cs typeface="Meiryo UI" panose="020B0604030504040204" pitchFamily="50" charset="-128"/>
            </a:endParaRPr>
          </a:p>
        </p:txBody>
      </p:sp>
    </p:spTree>
    <p:extLst>
      <p:ext uri="{BB962C8B-B14F-4D97-AF65-F5344CB8AC3E}">
        <p14:creationId xmlns:p14="http://schemas.microsoft.com/office/powerpoint/2010/main" val="1874739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正方形/長方形 37"/>
          <p:cNvSpPr/>
          <p:nvPr/>
        </p:nvSpPr>
        <p:spPr>
          <a:xfrm>
            <a:off x="283701" y="3566524"/>
            <a:ext cx="9283106" cy="2526772"/>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9" name="テキスト ボックス 18"/>
          <p:cNvSpPr txBox="1"/>
          <p:nvPr/>
        </p:nvSpPr>
        <p:spPr>
          <a:xfrm>
            <a:off x="380106" y="4321206"/>
            <a:ext cx="3020439" cy="338554"/>
          </a:xfrm>
          <a:prstGeom prst="rect">
            <a:avLst/>
          </a:prstGeom>
          <a:solidFill>
            <a:schemeClr val="bg1"/>
          </a:solidFill>
          <a:ln w="19050" cmpd="sng">
            <a:solidFill>
              <a:schemeClr val="accent1"/>
            </a:solidFill>
            <a:prstDash val="solid"/>
          </a:ln>
        </p:spPr>
        <p:txBody>
          <a:bodyPr wrap="square" rtlCol="0">
            <a:spAutoFit/>
          </a:bodyPr>
          <a:lstStyle/>
          <a:p>
            <a:pPr algn="ctr"/>
            <a:r>
              <a:rPr lang="ja-JP" altLang="en-US" sz="1600" dirty="0"/>
              <a:t>ＩＲへの集客に資する施設</a:t>
            </a:r>
          </a:p>
        </p:txBody>
      </p:sp>
      <p:sp>
        <p:nvSpPr>
          <p:cNvPr id="20" name="テキスト ボックス 19"/>
          <p:cNvSpPr txBox="1"/>
          <p:nvPr/>
        </p:nvSpPr>
        <p:spPr>
          <a:xfrm>
            <a:off x="389013" y="5059238"/>
            <a:ext cx="3002624" cy="338554"/>
          </a:xfrm>
          <a:prstGeom prst="rect">
            <a:avLst/>
          </a:prstGeom>
          <a:solidFill>
            <a:schemeClr val="bg1"/>
          </a:solidFill>
          <a:ln w="19050" cmpd="sng">
            <a:solidFill>
              <a:schemeClr val="accent1"/>
            </a:solidFill>
            <a:prstDash val="solid"/>
          </a:ln>
        </p:spPr>
        <p:txBody>
          <a:bodyPr wrap="square" rtlCol="0">
            <a:spAutoFit/>
          </a:bodyPr>
          <a:lstStyle/>
          <a:p>
            <a:pPr algn="ctr"/>
            <a:r>
              <a:rPr lang="ja-JP" altLang="en-US" sz="1600" dirty="0"/>
              <a:t>長期滞在に資する施設</a:t>
            </a:r>
          </a:p>
        </p:txBody>
      </p:sp>
      <p:sp>
        <p:nvSpPr>
          <p:cNvPr id="28" name="正方形/長方形 27"/>
          <p:cNvSpPr/>
          <p:nvPr/>
        </p:nvSpPr>
        <p:spPr>
          <a:xfrm>
            <a:off x="283702" y="360554"/>
            <a:ext cx="9283105" cy="369332"/>
          </a:xfrm>
          <a:prstGeom prst="rect">
            <a:avLst/>
          </a:prstGeom>
          <a:solidFill>
            <a:schemeClr val="tx2">
              <a:lumMod val="20000"/>
              <a:lumOff val="80000"/>
            </a:schemeClr>
          </a:solidFill>
        </p:spPr>
        <p:txBody>
          <a:bodyPr wrap="square">
            <a:spAutoFit/>
          </a:bodyPr>
          <a:lstStyle/>
          <a:p>
            <a:pPr algn="ctr"/>
            <a:r>
              <a:rPr lang="ja-JP" altLang="en-US" b="1" dirty="0">
                <a:latin typeface="+mj-ea"/>
                <a:ea typeface="+mj-ea"/>
              </a:rPr>
              <a:t>特定複合観光施設（</a:t>
            </a:r>
            <a:r>
              <a:rPr lang="en-US" altLang="ja-JP" b="1" dirty="0">
                <a:latin typeface="+mj-ea"/>
                <a:ea typeface="+mj-ea"/>
              </a:rPr>
              <a:t>IR</a:t>
            </a:r>
            <a:r>
              <a:rPr lang="ja-JP" altLang="en-US" b="1" dirty="0">
                <a:latin typeface="+mj-ea"/>
                <a:ea typeface="+mj-ea"/>
              </a:rPr>
              <a:t>）整備法における、六号施設について</a:t>
            </a:r>
          </a:p>
        </p:txBody>
      </p:sp>
      <p:sp>
        <p:nvSpPr>
          <p:cNvPr id="31" name="Rectangle 14"/>
          <p:cNvSpPr>
            <a:spLocks noChangeArrowheads="1"/>
          </p:cNvSpPr>
          <p:nvPr>
            <p:custDataLst>
              <p:tags r:id="rId1"/>
            </p:custDataLst>
          </p:nvPr>
        </p:nvSpPr>
        <p:spPr bwMode="auto">
          <a:xfrm rot="16200000">
            <a:off x="3409246" y="757764"/>
            <a:ext cx="310985" cy="364015"/>
          </a:xfrm>
          <a:prstGeom prst="rect">
            <a:avLst/>
          </a:prstGeom>
          <a:solidFill>
            <a:schemeClr val="bg1">
              <a:lumMod val="85000"/>
            </a:schemeClr>
          </a:solidFill>
          <a:ln w="19050">
            <a:noFill/>
            <a:miter lim="800000"/>
            <a:headEnd/>
            <a:tailEnd/>
          </a:ln>
        </p:spPr>
        <p:txBody>
          <a:bodyPr vert="eaVert" lIns="45720" tIns="27432" rIns="45720" bIns="27432" anchor="ctr" anchorCtr="1"/>
          <a:lstStyle/>
          <a:p>
            <a:pPr>
              <a:buClr>
                <a:schemeClr val="tx1"/>
              </a:buClr>
            </a:pPr>
            <a:r>
              <a:rPr lang="ja-JP" altLang="en-US" sz="1200" dirty="0">
                <a:latin typeface="+mj-ea"/>
                <a:ea typeface="+mj-ea"/>
              </a:rPr>
              <a:t>機能</a:t>
            </a:r>
            <a:endParaRPr lang="en-US" altLang="ja-JP" sz="1200" b="0" dirty="0">
              <a:latin typeface="+mj-ea"/>
              <a:ea typeface="+mj-ea"/>
            </a:endParaRPr>
          </a:p>
        </p:txBody>
      </p:sp>
      <p:sp>
        <p:nvSpPr>
          <p:cNvPr id="32" name="二等辺三角形 31"/>
          <p:cNvSpPr/>
          <p:nvPr/>
        </p:nvSpPr>
        <p:spPr bwMode="ltGray">
          <a:xfrm rot="5400000">
            <a:off x="2875918" y="2219173"/>
            <a:ext cx="735445" cy="115398"/>
          </a:xfrm>
          <a:prstGeom prst="triangle">
            <a:avLst/>
          </a:prstGeom>
          <a:solidFill>
            <a:schemeClr val="bg1">
              <a:lumMod val="85000"/>
            </a:schemeClr>
          </a:solid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solidFill>
                <a:schemeClr val="tx1"/>
              </a:solidFill>
              <a:latin typeface="+mj-ea"/>
              <a:ea typeface="+mj-ea"/>
            </a:endParaRPr>
          </a:p>
        </p:txBody>
      </p:sp>
      <p:sp>
        <p:nvSpPr>
          <p:cNvPr id="33" name="正方形/長方形 32"/>
          <p:cNvSpPr/>
          <p:nvPr/>
        </p:nvSpPr>
        <p:spPr bwMode="ltGray">
          <a:xfrm>
            <a:off x="3808029" y="1196752"/>
            <a:ext cx="5764714" cy="1944216"/>
          </a:xfrm>
          <a:prstGeom prst="rect">
            <a:avLst/>
          </a:prstGeom>
          <a:solidFill>
            <a:schemeClr val="accent4">
              <a:lumMod val="20000"/>
              <a:lumOff val="80000"/>
            </a:schemeClr>
          </a:solidFill>
          <a:ln w="9525">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200"/>
              </a:spcAft>
            </a:pPr>
            <a:r>
              <a:rPr lang="ja-JP" altLang="en-US" sz="1200" dirty="0">
                <a:solidFill>
                  <a:schemeClr val="tx1"/>
                </a:solidFill>
                <a:latin typeface="+mj-ea"/>
              </a:rPr>
              <a:t>・多彩なエンターテイメントやアクティビティ</a:t>
            </a:r>
            <a:endParaRPr lang="en-US" altLang="ja-JP" sz="1200" dirty="0">
              <a:solidFill>
                <a:schemeClr val="tx1"/>
              </a:solidFill>
              <a:latin typeface="+mj-ea"/>
            </a:endParaRPr>
          </a:p>
          <a:p>
            <a:pPr>
              <a:spcAft>
                <a:spcPts val="1200"/>
              </a:spcAft>
            </a:pPr>
            <a:r>
              <a:rPr lang="ja-JP" altLang="en-US" sz="1200" dirty="0">
                <a:solidFill>
                  <a:schemeClr val="tx1"/>
                </a:solidFill>
                <a:latin typeface="+mj-ea"/>
              </a:rPr>
              <a:t>・すべての人が快適に滞在できるリゾート</a:t>
            </a:r>
          </a:p>
          <a:p>
            <a:r>
              <a:rPr lang="ja-JP" altLang="en-US" sz="1200" dirty="0">
                <a:solidFill>
                  <a:schemeClr val="tx1"/>
                </a:solidFill>
                <a:latin typeface="+mj-ea"/>
              </a:rPr>
              <a:t>・一号～五号の必置施設に加え、その他観光客の来訪・滞在の促進に寄与する施設</a:t>
            </a:r>
            <a:endParaRPr lang="en-US" altLang="ja-JP" sz="1200" dirty="0">
              <a:solidFill>
                <a:schemeClr val="tx1"/>
              </a:solidFill>
              <a:latin typeface="+mj-ea"/>
            </a:endParaRPr>
          </a:p>
          <a:p>
            <a:r>
              <a:rPr lang="ja-JP" altLang="en-US" sz="1200" dirty="0">
                <a:solidFill>
                  <a:schemeClr val="tx1"/>
                </a:solidFill>
                <a:latin typeface="+mj-ea"/>
              </a:rPr>
              <a:t>　を一体的に設置・運営することが認められるが、必ず必要なものではない。</a:t>
            </a:r>
            <a:endParaRPr lang="en-US" altLang="ja-JP" sz="1200" dirty="0">
              <a:solidFill>
                <a:schemeClr val="tx1"/>
              </a:solidFill>
              <a:latin typeface="+mj-ea"/>
            </a:endParaRPr>
          </a:p>
          <a:p>
            <a:r>
              <a:rPr lang="ja-JP" altLang="en-US" sz="1200" dirty="0">
                <a:solidFill>
                  <a:schemeClr val="tx1"/>
                </a:solidFill>
                <a:latin typeface="+mj-ea"/>
              </a:rPr>
              <a:t>　六号施設としては、一号～五号施設に当てはまらない遊園地やショッピングモール、</a:t>
            </a:r>
            <a:endParaRPr lang="en-US" altLang="ja-JP" sz="1200" dirty="0">
              <a:solidFill>
                <a:schemeClr val="tx1"/>
              </a:solidFill>
              <a:latin typeface="+mj-ea"/>
            </a:endParaRPr>
          </a:p>
          <a:p>
            <a:pPr>
              <a:spcAft>
                <a:spcPts val="1200"/>
              </a:spcAft>
            </a:pPr>
            <a:r>
              <a:rPr lang="ja-JP" altLang="en-US" sz="1200" dirty="0">
                <a:solidFill>
                  <a:schemeClr val="tx1"/>
                </a:solidFill>
                <a:latin typeface="+mj-ea"/>
              </a:rPr>
              <a:t>　レストランなどを想定。</a:t>
            </a:r>
            <a:endParaRPr lang="en-US" altLang="ja-JP" sz="1200" dirty="0">
              <a:solidFill>
                <a:schemeClr val="tx1"/>
              </a:solidFill>
              <a:latin typeface="+mj-ea"/>
            </a:endParaRPr>
          </a:p>
          <a:p>
            <a:pPr>
              <a:spcAft>
                <a:spcPts val="1200"/>
              </a:spcAft>
            </a:pPr>
            <a:r>
              <a:rPr lang="en-US" altLang="ja-JP" sz="900" dirty="0">
                <a:solidFill>
                  <a:schemeClr val="tx1"/>
                </a:solidFill>
                <a:latin typeface="+mj-ea"/>
              </a:rPr>
              <a:t>※</a:t>
            </a:r>
            <a:r>
              <a:rPr lang="ja-JP" altLang="en-US" sz="900" dirty="0">
                <a:solidFill>
                  <a:prstClr val="black"/>
                </a:solidFill>
                <a:latin typeface="ＭＳ Ｐゴシック"/>
              </a:rPr>
              <a:t>　「特定複合観光施設区域整備推進会議」資料など</a:t>
            </a:r>
            <a:r>
              <a:rPr lang="ja-JP" altLang="en-US" sz="900" dirty="0">
                <a:solidFill>
                  <a:schemeClr val="tx1"/>
                </a:solidFill>
                <a:latin typeface="+mj-ea"/>
              </a:rPr>
              <a:t>より抜粋</a:t>
            </a:r>
            <a:endParaRPr lang="ja-JP" altLang="ja-JP" sz="900" u="sng" dirty="0">
              <a:solidFill>
                <a:schemeClr val="tx1"/>
              </a:solidFill>
              <a:latin typeface="+mj-ea"/>
            </a:endParaRPr>
          </a:p>
        </p:txBody>
      </p:sp>
      <p:sp>
        <p:nvSpPr>
          <p:cNvPr id="34" name="Rectangle 14"/>
          <p:cNvSpPr>
            <a:spLocks noChangeArrowheads="1"/>
          </p:cNvSpPr>
          <p:nvPr>
            <p:custDataLst>
              <p:tags r:id="rId2"/>
            </p:custDataLst>
          </p:nvPr>
        </p:nvSpPr>
        <p:spPr bwMode="auto">
          <a:xfrm>
            <a:off x="283701" y="1196752"/>
            <a:ext cx="2829085" cy="1944216"/>
          </a:xfrm>
          <a:prstGeom prst="rect">
            <a:avLst/>
          </a:prstGeom>
          <a:solidFill>
            <a:schemeClr val="bg1">
              <a:lumMod val="85000"/>
            </a:schemeClr>
          </a:solidFill>
          <a:ln w="19050">
            <a:solidFill>
              <a:schemeClr val="bg1">
                <a:lumMod val="85000"/>
              </a:schemeClr>
            </a:solidFill>
            <a:miter lim="800000"/>
            <a:headEnd/>
            <a:tailEnd/>
          </a:ln>
        </p:spPr>
        <p:txBody>
          <a:bodyPr lIns="45720" tIns="27432" rIns="45720" bIns="27432" anchor="ctr" anchorCtr="1"/>
          <a:lstStyle/>
          <a:p>
            <a:pPr>
              <a:buClr>
                <a:schemeClr val="tx1"/>
              </a:buClr>
            </a:pPr>
            <a:r>
              <a:rPr lang="ja-JP" altLang="en-US" sz="1200" dirty="0">
                <a:latin typeface="+mj-ea"/>
                <a:ea typeface="+mj-ea"/>
              </a:rPr>
              <a:t>（六号）</a:t>
            </a:r>
            <a:endParaRPr lang="en-US" altLang="ja-JP" sz="1200" dirty="0">
              <a:latin typeface="+mj-ea"/>
              <a:ea typeface="+mj-ea"/>
            </a:endParaRPr>
          </a:p>
          <a:p>
            <a:pPr>
              <a:buClr>
                <a:schemeClr val="tx1"/>
              </a:buClr>
            </a:pPr>
            <a:r>
              <a:rPr lang="ja-JP" altLang="en-US" sz="1200" dirty="0">
                <a:latin typeface="+mj-ea"/>
              </a:rPr>
              <a:t>前各号（一号～五号）に掲げるもののほか、国内外からの</a:t>
            </a:r>
            <a:r>
              <a:rPr lang="ja-JP" altLang="en-US" sz="1200" u="sng" dirty="0">
                <a:latin typeface="+mj-ea"/>
              </a:rPr>
              <a:t>観光旅客の来訪及び滞在の促進に寄与する施設</a:t>
            </a:r>
          </a:p>
        </p:txBody>
      </p:sp>
      <p:sp>
        <p:nvSpPr>
          <p:cNvPr id="35" name="Rectangle 14"/>
          <p:cNvSpPr>
            <a:spLocks noChangeArrowheads="1"/>
          </p:cNvSpPr>
          <p:nvPr>
            <p:custDataLst>
              <p:tags r:id="rId3"/>
            </p:custDataLst>
          </p:nvPr>
        </p:nvSpPr>
        <p:spPr bwMode="auto">
          <a:xfrm rot="16200000">
            <a:off x="1550439" y="-482455"/>
            <a:ext cx="295616" cy="2829086"/>
          </a:xfrm>
          <a:prstGeom prst="rect">
            <a:avLst/>
          </a:prstGeom>
          <a:solidFill>
            <a:schemeClr val="bg1">
              <a:lumMod val="85000"/>
            </a:schemeClr>
          </a:solidFill>
          <a:ln w="19050">
            <a:noFill/>
            <a:miter lim="800000"/>
            <a:headEnd/>
            <a:tailEnd/>
          </a:ln>
        </p:spPr>
        <p:txBody>
          <a:bodyPr vert="eaVert" lIns="45720" tIns="27432" rIns="45720" bIns="27432" anchor="ctr" anchorCtr="1"/>
          <a:lstStyle/>
          <a:p>
            <a:pPr>
              <a:buClr>
                <a:schemeClr val="tx1"/>
              </a:buClr>
            </a:pPr>
            <a:r>
              <a:rPr lang="ja-JP" altLang="en-US" sz="1200" dirty="0">
                <a:latin typeface="+mj-ea"/>
                <a:ea typeface="+mj-ea"/>
              </a:rPr>
              <a:t>特定複合観光施設整備法（条文）</a:t>
            </a:r>
            <a:endParaRPr lang="en-US" altLang="ja-JP" sz="1200" b="0" dirty="0">
              <a:latin typeface="+mj-ea"/>
              <a:ea typeface="+mj-ea"/>
            </a:endParaRPr>
          </a:p>
        </p:txBody>
      </p:sp>
      <p:sp>
        <p:nvSpPr>
          <p:cNvPr id="36" name="Rectangle 14"/>
          <p:cNvSpPr>
            <a:spLocks noChangeArrowheads="1"/>
          </p:cNvSpPr>
          <p:nvPr>
            <p:custDataLst>
              <p:tags r:id="rId4"/>
            </p:custDataLst>
          </p:nvPr>
        </p:nvSpPr>
        <p:spPr bwMode="auto">
          <a:xfrm>
            <a:off x="3400545" y="1196752"/>
            <a:ext cx="342071" cy="1944216"/>
          </a:xfrm>
          <a:prstGeom prst="rect">
            <a:avLst/>
          </a:prstGeom>
          <a:solidFill>
            <a:schemeClr val="bg1">
              <a:lumMod val="85000"/>
            </a:schemeClr>
          </a:solidFill>
          <a:ln w="19050">
            <a:solidFill>
              <a:schemeClr val="bg1">
                <a:lumMod val="85000"/>
              </a:schemeClr>
            </a:solidFill>
            <a:miter lim="800000"/>
            <a:headEnd/>
            <a:tailEnd/>
          </a:ln>
        </p:spPr>
        <p:txBody>
          <a:bodyPr lIns="45720" tIns="27432" rIns="45720" bIns="27432" anchor="ctr" anchorCtr="1"/>
          <a:lstStyle/>
          <a:p>
            <a:pPr>
              <a:buClr>
                <a:schemeClr val="tx1"/>
              </a:buClr>
            </a:pPr>
            <a:r>
              <a:rPr lang="ja-JP" altLang="en-US" sz="1200" dirty="0">
                <a:latin typeface="+mj-ea"/>
                <a:ea typeface="+mj-ea"/>
              </a:rPr>
              <a:t>集客及び</a:t>
            </a:r>
            <a:br>
              <a:rPr lang="ja-JP" altLang="en-US" sz="1200" dirty="0">
                <a:latin typeface="+mj-ea"/>
                <a:ea typeface="+mj-ea"/>
              </a:rPr>
            </a:br>
            <a:r>
              <a:rPr lang="ja-JP" altLang="en-US" sz="1200" dirty="0">
                <a:latin typeface="+mj-ea"/>
                <a:ea typeface="+mj-ea"/>
              </a:rPr>
              <a:t>滞在寄与施設</a:t>
            </a:r>
          </a:p>
        </p:txBody>
      </p:sp>
      <p:sp>
        <p:nvSpPr>
          <p:cNvPr id="37" name="Rectangle 14"/>
          <p:cNvSpPr>
            <a:spLocks noChangeArrowheads="1"/>
          </p:cNvSpPr>
          <p:nvPr>
            <p:custDataLst>
              <p:tags r:id="rId5"/>
            </p:custDataLst>
          </p:nvPr>
        </p:nvSpPr>
        <p:spPr bwMode="auto">
          <a:xfrm rot="16200000">
            <a:off x="6537299" y="-1944992"/>
            <a:ext cx="300240" cy="5758781"/>
          </a:xfrm>
          <a:prstGeom prst="rect">
            <a:avLst/>
          </a:prstGeom>
          <a:solidFill>
            <a:schemeClr val="bg1">
              <a:lumMod val="85000"/>
            </a:schemeClr>
          </a:solidFill>
          <a:ln w="19050">
            <a:noFill/>
            <a:miter lim="800000"/>
            <a:headEnd/>
            <a:tailEnd/>
          </a:ln>
        </p:spPr>
        <p:txBody>
          <a:bodyPr vert="eaVert" lIns="45720" tIns="27432" rIns="45720" bIns="27432" anchor="ctr" anchorCtr="1"/>
          <a:lstStyle/>
          <a:p>
            <a:pPr>
              <a:buClr>
                <a:schemeClr val="tx1"/>
              </a:buClr>
            </a:pPr>
            <a:r>
              <a:rPr lang="ja-JP" altLang="en-US" sz="1200" dirty="0">
                <a:latin typeface="+mj-ea"/>
                <a:ea typeface="+mj-ea"/>
              </a:rPr>
              <a:t>想定される施設要件</a:t>
            </a:r>
            <a:endParaRPr lang="en-US" altLang="ja-JP" sz="1200" b="0" dirty="0">
              <a:latin typeface="+mj-ea"/>
              <a:ea typeface="+mj-ea"/>
            </a:endParaRPr>
          </a:p>
        </p:txBody>
      </p:sp>
      <p:sp>
        <p:nvSpPr>
          <p:cNvPr id="22" name="正方形/長方形 21"/>
          <p:cNvSpPr/>
          <p:nvPr/>
        </p:nvSpPr>
        <p:spPr>
          <a:xfrm>
            <a:off x="4088904" y="4096039"/>
            <a:ext cx="5357029" cy="1477328"/>
          </a:xfrm>
          <a:prstGeom prst="rect">
            <a:avLst/>
          </a:prstGeom>
          <a:solidFill>
            <a:schemeClr val="bg1"/>
          </a:solidFill>
        </p:spPr>
        <p:txBody>
          <a:bodyPr wrap="square">
            <a:spAutoFit/>
          </a:bodyPr>
          <a:lstStyle/>
          <a:p>
            <a:pPr>
              <a:spcAft>
                <a:spcPts val="600"/>
              </a:spcAft>
            </a:pPr>
            <a:r>
              <a:rPr lang="ja-JP" altLang="en-US" sz="1400" dirty="0">
                <a:latin typeface="+mj-ea"/>
                <a:ea typeface="+mj-ea"/>
              </a:rPr>
              <a:t>・世界に類を見ないエンターテイメント</a:t>
            </a:r>
            <a:endParaRPr lang="en-US" altLang="ja-JP" sz="1400" dirty="0">
              <a:latin typeface="+mj-ea"/>
              <a:ea typeface="+mj-ea"/>
            </a:endParaRPr>
          </a:p>
          <a:p>
            <a:pPr>
              <a:spcAft>
                <a:spcPts val="600"/>
              </a:spcAft>
            </a:pPr>
            <a:r>
              <a:rPr lang="ja-JP" altLang="en-US" sz="1400" dirty="0">
                <a:latin typeface="+mj-ea"/>
                <a:ea typeface="+mj-ea"/>
              </a:rPr>
              <a:t>・大人のナイトライフ</a:t>
            </a:r>
            <a:endParaRPr lang="en-US" altLang="ja-JP" sz="1400" dirty="0">
              <a:latin typeface="+mj-ea"/>
              <a:ea typeface="+mj-ea"/>
            </a:endParaRPr>
          </a:p>
          <a:p>
            <a:pPr>
              <a:spcAft>
                <a:spcPts val="600"/>
              </a:spcAft>
            </a:pPr>
            <a:r>
              <a:rPr lang="ja-JP" altLang="en-US" sz="1400" dirty="0">
                <a:latin typeface="+mj-ea"/>
                <a:ea typeface="+mj-ea"/>
              </a:rPr>
              <a:t>・都心にありながら非日常を味わえるリゾート空間</a:t>
            </a:r>
            <a:endParaRPr lang="en-US" altLang="ja-JP" sz="1400" dirty="0">
              <a:latin typeface="+mj-ea"/>
              <a:ea typeface="+mj-ea"/>
            </a:endParaRPr>
          </a:p>
          <a:p>
            <a:pPr>
              <a:spcAft>
                <a:spcPts val="600"/>
              </a:spcAft>
            </a:pPr>
            <a:r>
              <a:rPr lang="ja-JP" altLang="en-US" sz="1400" dirty="0">
                <a:latin typeface="+mj-ea"/>
                <a:ea typeface="+mj-ea"/>
              </a:rPr>
              <a:t>・多様な</a:t>
            </a:r>
            <a:r>
              <a:rPr lang="ja-JP" altLang="en-US" sz="1400" spc="-100" dirty="0">
                <a:latin typeface="+mj-ea"/>
                <a:ea typeface="+mj-ea"/>
              </a:rPr>
              <a:t>言語・宗教・文化にも対応、あらゆる人が心地よく過ごせるリゾート</a:t>
            </a:r>
            <a:endParaRPr lang="en-US" altLang="ja-JP" sz="1400" spc="-100" dirty="0">
              <a:latin typeface="+mj-ea"/>
              <a:ea typeface="+mj-ea"/>
            </a:endParaRPr>
          </a:p>
          <a:p>
            <a:pPr>
              <a:spcAft>
                <a:spcPts val="600"/>
              </a:spcAft>
            </a:pPr>
            <a:r>
              <a:rPr lang="ja-JP" altLang="en-US" sz="1400" dirty="0">
                <a:latin typeface="+mj-ea"/>
                <a:ea typeface="+mj-ea"/>
              </a:rPr>
              <a:t>・ＩＲ内の回遊性を高める仕掛け</a:t>
            </a:r>
            <a:endParaRPr lang="en-US" altLang="ja-JP" sz="1400" dirty="0">
              <a:latin typeface="+mj-ea"/>
              <a:ea typeface="+mj-ea"/>
            </a:endParaRPr>
          </a:p>
        </p:txBody>
      </p:sp>
      <p:sp>
        <p:nvSpPr>
          <p:cNvPr id="23" name="テキスト ボックス 22"/>
          <p:cNvSpPr txBox="1"/>
          <p:nvPr/>
        </p:nvSpPr>
        <p:spPr>
          <a:xfrm>
            <a:off x="3898585" y="3735801"/>
            <a:ext cx="2053337" cy="307777"/>
          </a:xfrm>
          <a:prstGeom prst="rect">
            <a:avLst/>
          </a:prstGeom>
          <a:noFill/>
        </p:spPr>
        <p:txBody>
          <a:bodyPr wrap="square" rtlCol="0">
            <a:spAutoFit/>
          </a:bodyPr>
          <a:lstStyle/>
          <a:p>
            <a:r>
              <a:rPr lang="ja-JP" altLang="en-US" sz="1400" dirty="0">
                <a:latin typeface="+mj-ea"/>
                <a:ea typeface="+mj-ea"/>
              </a:rPr>
              <a:t>■検討のキーワード</a:t>
            </a:r>
            <a:endParaRPr kumimoji="1" lang="ja-JP" altLang="en-US" sz="1400" dirty="0">
              <a:latin typeface="+mj-ea"/>
              <a:ea typeface="+mj-ea"/>
            </a:endParaRPr>
          </a:p>
        </p:txBody>
      </p:sp>
      <p:sp>
        <p:nvSpPr>
          <p:cNvPr id="24" name="右矢印 23"/>
          <p:cNvSpPr/>
          <p:nvPr/>
        </p:nvSpPr>
        <p:spPr>
          <a:xfrm>
            <a:off x="3554571" y="4456280"/>
            <a:ext cx="499304" cy="756845"/>
          </a:xfrm>
          <a:prstGeom prst="right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25" name="右矢印 24"/>
          <p:cNvSpPr/>
          <p:nvPr/>
        </p:nvSpPr>
        <p:spPr>
          <a:xfrm rot="16200000" flipH="1">
            <a:off x="3577803" y="2654740"/>
            <a:ext cx="288272" cy="1477616"/>
          </a:xfrm>
          <a:prstGeom prst="right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26" name="テキスト ボックス 25"/>
          <p:cNvSpPr txBox="1"/>
          <p:nvPr/>
        </p:nvSpPr>
        <p:spPr>
          <a:xfrm>
            <a:off x="273130" y="3566524"/>
            <a:ext cx="2447622" cy="338554"/>
          </a:xfrm>
          <a:prstGeom prst="rect">
            <a:avLst/>
          </a:prstGeom>
          <a:solidFill>
            <a:schemeClr val="tx2"/>
          </a:solidFill>
        </p:spPr>
        <p:txBody>
          <a:bodyPr vert="horz" wrap="square" rtlCol="0">
            <a:spAutoFit/>
          </a:bodyPr>
          <a:lstStyle/>
          <a:p>
            <a:pPr algn="ctr"/>
            <a:r>
              <a:rPr kumimoji="1" lang="ja-JP" altLang="en-US" sz="1600" b="1" spc="-100" dirty="0">
                <a:solidFill>
                  <a:schemeClr val="bg1"/>
                </a:solidFill>
              </a:rPr>
              <a:t>六号施設のイメージ</a:t>
            </a:r>
          </a:p>
        </p:txBody>
      </p:sp>
      <p:sp>
        <p:nvSpPr>
          <p:cNvPr id="18" name="正方形/長方形 17"/>
          <p:cNvSpPr/>
          <p:nvPr/>
        </p:nvSpPr>
        <p:spPr>
          <a:xfrm>
            <a:off x="9223935" y="6557554"/>
            <a:ext cx="389244" cy="3004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F99F4CE-CC43-4C61-B32D-E05E100DC90B}" type="slidenum">
              <a:rPr lang="ja-JP" altLang="en-US" sz="1600" smtClean="0">
                <a:solidFill>
                  <a:schemeClr val="tx1"/>
                </a:solidFill>
                <a:latin typeface="+mj-ea"/>
                <a:ea typeface="+mj-ea"/>
              </a:rPr>
              <a:t>10</a:t>
            </a:fld>
            <a:endParaRPr kumimoji="1" lang="ja-JP" altLang="en-US" sz="1600" dirty="0">
              <a:solidFill>
                <a:schemeClr val="tx1"/>
              </a:solidFill>
              <a:latin typeface="+mj-ea"/>
              <a:ea typeface="+mj-ea"/>
            </a:endParaRPr>
          </a:p>
        </p:txBody>
      </p:sp>
      <p:sp>
        <p:nvSpPr>
          <p:cNvPr id="21" name="角丸四角形 20"/>
          <p:cNvSpPr/>
          <p:nvPr/>
        </p:nvSpPr>
        <p:spPr bwMode="ltGray">
          <a:xfrm>
            <a:off x="283704" y="6125506"/>
            <a:ext cx="9246650" cy="432048"/>
          </a:xfrm>
          <a:prstGeom prst="roundRect">
            <a:avLst/>
          </a:prstGeom>
          <a:ln/>
        </p:spPr>
        <p:style>
          <a:lnRef idx="1">
            <a:schemeClr val="accent4"/>
          </a:lnRef>
          <a:fillRef idx="3">
            <a:schemeClr val="accent4"/>
          </a:fillRef>
          <a:effectRef idx="2">
            <a:schemeClr val="accent4"/>
          </a:effectRef>
          <a:fontRef idx="minor">
            <a:schemeClr val="lt1"/>
          </a:fontRef>
        </p:style>
        <p:txBody>
          <a:bodyPr rtlCol="0" anchor="ctr"/>
          <a:lstStyle/>
          <a:p>
            <a:pPr lvl="0" algn="ctr"/>
            <a:r>
              <a:rPr lang="ja-JP" altLang="en-US" sz="1600" b="1" dirty="0">
                <a:solidFill>
                  <a:prstClr val="white"/>
                </a:solidFill>
                <a:latin typeface="ＭＳ Ｐゴシック"/>
              </a:rPr>
              <a:t>国際競争力の高い魅力ある滞在型観光の実現により、集客や長期滞在に寄与</a:t>
            </a:r>
          </a:p>
        </p:txBody>
      </p:sp>
    </p:spTree>
    <p:extLst>
      <p:ext uri="{BB962C8B-B14F-4D97-AF65-F5344CB8AC3E}">
        <p14:creationId xmlns:p14="http://schemas.microsoft.com/office/powerpoint/2010/main" val="4095639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正方形/長方形 60"/>
          <p:cNvSpPr/>
          <p:nvPr/>
        </p:nvSpPr>
        <p:spPr>
          <a:xfrm>
            <a:off x="9223935" y="6557554"/>
            <a:ext cx="389244" cy="3004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F99F4CE-CC43-4C61-B32D-E05E100DC90B}" type="slidenum">
              <a:rPr lang="ja-JP" altLang="en-US" sz="1400" smtClean="0">
                <a:solidFill>
                  <a:schemeClr val="tx1"/>
                </a:solidFill>
                <a:latin typeface="ＭＳ Ｐゴシック" panose="020B0600070205080204" pitchFamily="50" charset="-128"/>
                <a:ea typeface="ＭＳ Ｐゴシック" panose="020B0600070205080204" pitchFamily="50" charset="-128"/>
              </a:rPr>
              <a:pPr algn="ctr"/>
              <a:t>2</a:t>
            </a:fld>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7" name="楕円 6"/>
          <p:cNvSpPr/>
          <p:nvPr/>
        </p:nvSpPr>
        <p:spPr>
          <a:xfrm>
            <a:off x="5901667" y="4364863"/>
            <a:ext cx="2710781" cy="949134"/>
          </a:xfrm>
          <a:prstGeom prst="ellipse">
            <a:avLst/>
          </a:prstGeom>
          <a:no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sz="1000" b="1" dirty="0">
              <a:solidFill>
                <a:schemeClr val="tx1">
                  <a:lumMod val="85000"/>
                  <a:lumOff val="15000"/>
                </a:schemeClr>
              </a:solidFill>
              <a:latin typeface="+mn-ea"/>
              <a:cs typeface="Meiryo UI" panose="020B0604030504040204" pitchFamily="50" charset="-128"/>
            </a:endParaRPr>
          </a:p>
        </p:txBody>
      </p:sp>
      <p:sp>
        <p:nvSpPr>
          <p:cNvPr id="8" name="正方形/長方形 7"/>
          <p:cNvSpPr/>
          <p:nvPr/>
        </p:nvSpPr>
        <p:spPr bwMode="ltGray">
          <a:xfrm>
            <a:off x="5081964" y="2630193"/>
            <a:ext cx="4382011" cy="3331876"/>
          </a:xfrm>
          <a:prstGeom prst="rect">
            <a:avLst/>
          </a:prstGeom>
          <a:noFill/>
          <a:ln w="1905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altLang="ja-JP" sz="1100" b="1" dirty="0">
              <a:solidFill>
                <a:schemeClr val="tx1"/>
              </a:solidFill>
              <a:latin typeface="+mn-ea"/>
              <a:cs typeface="Meiryo UI" panose="020B0604030504040204" pitchFamily="50" charset="-128"/>
            </a:endParaRPr>
          </a:p>
        </p:txBody>
      </p:sp>
      <p:sp>
        <p:nvSpPr>
          <p:cNvPr id="9" name="正方形/長方形 8"/>
          <p:cNvSpPr/>
          <p:nvPr/>
        </p:nvSpPr>
        <p:spPr bwMode="ltGray">
          <a:xfrm>
            <a:off x="547553" y="2616746"/>
            <a:ext cx="4382011" cy="3345322"/>
          </a:xfrm>
          <a:prstGeom prst="rect">
            <a:avLst/>
          </a:prstGeom>
          <a:noFill/>
          <a:ln w="1905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altLang="ja-JP" sz="1100" b="1" dirty="0">
              <a:solidFill>
                <a:schemeClr val="tx1"/>
              </a:solidFill>
              <a:latin typeface="+mn-ea"/>
              <a:cs typeface="Meiryo UI" panose="020B0604030504040204" pitchFamily="50" charset="-128"/>
            </a:endParaRPr>
          </a:p>
        </p:txBody>
      </p:sp>
      <p:sp>
        <p:nvSpPr>
          <p:cNvPr id="10" name="フローチャート : 抜出し 6"/>
          <p:cNvSpPr/>
          <p:nvPr/>
        </p:nvSpPr>
        <p:spPr>
          <a:xfrm>
            <a:off x="1720624" y="3331413"/>
            <a:ext cx="2034534" cy="182384"/>
          </a:xfrm>
          <a:prstGeom prst="flowChartExtract">
            <a:avLst/>
          </a:prstGeom>
          <a:solidFill>
            <a:schemeClr val="tx2">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latin typeface="+mn-ea"/>
              <a:cs typeface="Meiryo UI" panose="020B0604030504040204" pitchFamily="50" charset="-128"/>
            </a:endParaRPr>
          </a:p>
        </p:txBody>
      </p:sp>
      <p:sp>
        <p:nvSpPr>
          <p:cNvPr id="11" name="コンテンツ プレースホルダー 4"/>
          <p:cNvSpPr txBox="1">
            <a:spLocks/>
          </p:cNvSpPr>
          <p:nvPr/>
        </p:nvSpPr>
        <p:spPr>
          <a:xfrm>
            <a:off x="798712" y="4165078"/>
            <a:ext cx="3853297" cy="177159"/>
          </a:xfrm>
          <a:prstGeom prst="rect">
            <a:avLst/>
          </a:prstGeom>
        </p:spPr>
        <p:txBody>
          <a:bodyPr vert="horz" lIns="0" tIns="0" rIns="0" bIns="0" rtlCol="0" anchor="ctr" anchorCtr="0">
            <a:noAutofit/>
          </a:bodyPr>
          <a:lstStyle>
            <a:lvl1pPr marL="0" marR="0" indent="0" algn="l" defTabSz="914400" rtl="0" eaLnBrk="1" fontAlgn="auto" latinLnBrk="0" hangingPunct="1">
              <a:lnSpc>
                <a:spcPct val="100000"/>
              </a:lnSpc>
              <a:spcBef>
                <a:spcPts val="0"/>
              </a:spcBef>
              <a:spcAft>
                <a:spcPts val="900"/>
              </a:spcAft>
              <a:buClr>
                <a:schemeClr val="tx1"/>
              </a:buClr>
              <a:buSzTx/>
              <a:buFontTx/>
              <a:buNone/>
              <a:tabLst/>
              <a:defRPr kumimoji="1" sz="2000" kern="1200" baseline="0">
                <a:solidFill>
                  <a:schemeClr val="tx1"/>
                </a:solidFill>
                <a:latin typeface="+mn-ea"/>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kumimoji="1" sz="2000" kern="1200">
                <a:solidFill>
                  <a:schemeClr val="tx1"/>
                </a:solidFill>
                <a:latin typeface="+mn-ea"/>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kumimoji="1" sz="2000" kern="1200">
                <a:solidFill>
                  <a:schemeClr val="tx1"/>
                </a:solidFill>
                <a:latin typeface="+mn-ea"/>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kumimoji="1" sz="2000" kern="1200">
                <a:solidFill>
                  <a:schemeClr val="tx1"/>
                </a:solidFill>
                <a:latin typeface="+mn-ea"/>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kumimoji="1" sz="2000" kern="1200" baseline="0">
                <a:solidFill>
                  <a:schemeClr val="tx1"/>
                </a:solidFill>
                <a:latin typeface="+mn-ea"/>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kumimoji="1"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kumimoji="1"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kumimoji="1"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kumimoji="1" sz="2000" b="1" kern="1200" baseline="0">
                <a:solidFill>
                  <a:schemeClr val="tx2"/>
                </a:solidFill>
                <a:latin typeface="Georgia" pitchFamily="18" charset="0"/>
                <a:ea typeface="+mn-ea"/>
                <a:cs typeface="+mn-cs"/>
              </a:defRPr>
            </a:lvl9pPr>
          </a:lstStyle>
          <a:p>
            <a:pPr algn="ctr">
              <a:spcAft>
                <a:spcPts val="0"/>
              </a:spcAft>
            </a:pPr>
            <a:r>
              <a:rPr lang="ja-JP" altLang="en-US" sz="1000" dirty="0">
                <a:cs typeface="Meiryo UI" panose="020B0604030504040204" pitchFamily="50" charset="-128"/>
              </a:rPr>
              <a:t>地域の創意工夫・民間活力の活用／健全なカジノ事業収益の活用</a:t>
            </a:r>
            <a:endParaRPr lang="en-US" altLang="ja-JP" sz="1000" dirty="0">
              <a:cs typeface="Meiryo UI" panose="020B0604030504040204" pitchFamily="50" charset="-128"/>
            </a:endParaRPr>
          </a:p>
        </p:txBody>
      </p:sp>
      <p:sp>
        <p:nvSpPr>
          <p:cNvPr id="12" name="正方形/長方形 11"/>
          <p:cNvSpPr/>
          <p:nvPr/>
        </p:nvSpPr>
        <p:spPr bwMode="ltGray">
          <a:xfrm>
            <a:off x="1039639" y="3544593"/>
            <a:ext cx="3417456" cy="293588"/>
          </a:xfrm>
          <a:prstGeom prst="rect">
            <a:avLst/>
          </a:prstGeom>
          <a:solidFill>
            <a:schemeClr val="bg1"/>
          </a:solidFill>
          <a:ln w="9525">
            <a:solidFill>
              <a:schemeClr val="tx1">
                <a:lumMod val="75000"/>
                <a:lumOff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100" b="1" u="sng" dirty="0">
                <a:solidFill>
                  <a:schemeClr val="tx1"/>
                </a:solidFill>
                <a:effectLst>
                  <a:outerShdw blurRad="38100" dist="38100" dir="2700000" algn="tl">
                    <a:srgbClr val="000000">
                      <a:alpha val="43137"/>
                    </a:srgbClr>
                  </a:outerShdw>
                </a:effectLst>
                <a:latin typeface="+mn-ea"/>
                <a:cs typeface="Meiryo UI" panose="020B0604030504040204" pitchFamily="50" charset="-128"/>
              </a:rPr>
              <a:t>国際競争力</a:t>
            </a:r>
            <a:r>
              <a:rPr lang="ja-JP" altLang="en-US" sz="1100" b="1" dirty="0">
                <a:solidFill>
                  <a:schemeClr val="tx1"/>
                </a:solidFill>
                <a:latin typeface="+mn-ea"/>
                <a:cs typeface="Meiryo UI" panose="020B0604030504040204" pitchFamily="50" charset="-128"/>
              </a:rPr>
              <a:t>の高い魅力ある</a:t>
            </a:r>
            <a:r>
              <a:rPr lang="ja-JP" altLang="en-US" sz="1100" b="1" u="sng" dirty="0">
                <a:solidFill>
                  <a:schemeClr val="tx1"/>
                </a:solidFill>
                <a:effectLst>
                  <a:outerShdw blurRad="38100" dist="38100" dir="2700000" algn="tl">
                    <a:srgbClr val="000000">
                      <a:alpha val="43137"/>
                    </a:srgbClr>
                  </a:outerShdw>
                </a:effectLst>
                <a:latin typeface="+mn-ea"/>
                <a:cs typeface="Meiryo UI" panose="020B0604030504040204" pitchFamily="50" charset="-128"/>
              </a:rPr>
              <a:t>滞在型観光</a:t>
            </a:r>
            <a:r>
              <a:rPr lang="ja-JP" altLang="en-US" sz="1100" b="1" dirty="0">
                <a:solidFill>
                  <a:schemeClr val="tx1"/>
                </a:solidFill>
                <a:latin typeface="+mn-ea"/>
                <a:cs typeface="Meiryo UI" panose="020B0604030504040204" pitchFamily="50" charset="-128"/>
              </a:rPr>
              <a:t>の実現</a:t>
            </a:r>
            <a:endParaRPr lang="en-US" altLang="ja-JP" sz="1100" b="1" dirty="0">
              <a:solidFill>
                <a:schemeClr val="tx1"/>
              </a:solidFill>
              <a:latin typeface="+mn-ea"/>
              <a:cs typeface="Meiryo UI" panose="020B0604030504040204" pitchFamily="50" charset="-128"/>
            </a:endParaRPr>
          </a:p>
        </p:txBody>
      </p:sp>
      <p:sp>
        <p:nvSpPr>
          <p:cNvPr id="13" name="角丸四角形 12"/>
          <p:cNvSpPr/>
          <p:nvPr/>
        </p:nvSpPr>
        <p:spPr bwMode="ltGray">
          <a:xfrm>
            <a:off x="725382" y="4414245"/>
            <a:ext cx="4025018" cy="1440120"/>
          </a:xfrm>
          <a:prstGeom prst="roundRect">
            <a:avLst>
              <a:gd name="adj" fmla="val 9614"/>
            </a:avLst>
          </a:prstGeom>
          <a:solidFill>
            <a:schemeClr val="accent1">
              <a:lumMod val="40000"/>
              <a:lumOff val="60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0" tIns="72000" rIns="0" rtlCol="0" anchor="t" anchorCtr="0"/>
          <a:lstStyle/>
          <a:p>
            <a:pPr algn="ctr"/>
            <a:r>
              <a:rPr lang="ja-JP" altLang="en-US" sz="1050" b="1" dirty="0">
                <a:solidFill>
                  <a:schemeClr val="tx1">
                    <a:lumMod val="85000"/>
                    <a:lumOff val="15000"/>
                  </a:schemeClr>
                </a:solidFill>
                <a:latin typeface="+mn-ea"/>
                <a:cs typeface="Meiryo UI" panose="020B0604030504040204" pitchFamily="50" charset="-128"/>
              </a:rPr>
              <a:t>日本型</a:t>
            </a:r>
            <a:r>
              <a:rPr lang="en-US" altLang="ja-JP" sz="1050" b="1" dirty="0">
                <a:solidFill>
                  <a:schemeClr val="tx1">
                    <a:lumMod val="85000"/>
                    <a:lumOff val="15000"/>
                  </a:schemeClr>
                </a:solidFill>
                <a:latin typeface="+mn-ea"/>
                <a:cs typeface="Meiryo UI" panose="020B0604030504040204" pitchFamily="50" charset="-128"/>
              </a:rPr>
              <a:t>IR</a:t>
            </a:r>
            <a:r>
              <a:rPr lang="ja-JP" altLang="en-US" sz="1050" b="1" dirty="0">
                <a:solidFill>
                  <a:schemeClr val="tx1">
                    <a:lumMod val="85000"/>
                    <a:lumOff val="15000"/>
                  </a:schemeClr>
                </a:solidFill>
                <a:latin typeface="+mn-ea"/>
                <a:cs typeface="Meiryo UI" panose="020B0604030504040204" pitchFamily="50" charset="-128"/>
              </a:rPr>
              <a:t>が有すべき機能・施設（特定複合観光施設）</a:t>
            </a:r>
            <a:endParaRPr lang="en-US" altLang="ja-JP" sz="1050" b="1" dirty="0">
              <a:solidFill>
                <a:schemeClr val="tx1">
                  <a:lumMod val="85000"/>
                  <a:lumOff val="15000"/>
                </a:schemeClr>
              </a:solidFill>
              <a:latin typeface="+mn-ea"/>
              <a:cs typeface="Meiryo UI" panose="020B0604030504040204" pitchFamily="50" charset="-128"/>
            </a:endParaRPr>
          </a:p>
        </p:txBody>
      </p:sp>
      <p:sp>
        <p:nvSpPr>
          <p:cNvPr id="14" name="正方形/長方形 13"/>
          <p:cNvSpPr/>
          <p:nvPr/>
        </p:nvSpPr>
        <p:spPr bwMode="ltGray">
          <a:xfrm>
            <a:off x="561000" y="2612119"/>
            <a:ext cx="4392000" cy="288000"/>
          </a:xfrm>
          <a:prstGeom prst="rect">
            <a:avLst/>
          </a:prstGeom>
          <a:solidFill>
            <a:schemeClr val="accent1">
              <a:lumMod val="7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200" b="1" dirty="0">
                <a:solidFill>
                  <a:schemeClr val="bg1"/>
                </a:solidFill>
                <a:latin typeface="+mn-ea"/>
                <a:cs typeface="Meiryo UI" panose="020B0604030504040204" pitchFamily="50" charset="-128"/>
              </a:rPr>
              <a:t>特定複合観光施設区域整備法の目的</a:t>
            </a:r>
            <a:endParaRPr lang="en-US" altLang="ja-JP" sz="1200" b="1" dirty="0">
              <a:solidFill>
                <a:schemeClr val="bg1"/>
              </a:solidFill>
              <a:latin typeface="+mn-ea"/>
              <a:cs typeface="Meiryo UI" panose="020B0604030504040204" pitchFamily="50" charset="-128"/>
            </a:endParaRPr>
          </a:p>
        </p:txBody>
      </p:sp>
      <p:sp>
        <p:nvSpPr>
          <p:cNvPr id="15" name="角丸四角形 14"/>
          <p:cNvSpPr/>
          <p:nvPr/>
        </p:nvSpPr>
        <p:spPr bwMode="ltGray">
          <a:xfrm>
            <a:off x="1411649" y="6297783"/>
            <a:ext cx="7200904" cy="369006"/>
          </a:xfrm>
          <a:prstGeom prst="roundRect">
            <a:avLst/>
          </a:prstGeom>
          <a:solidFill>
            <a:schemeClr val="tx2">
              <a:lumMod val="7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400" b="1" dirty="0">
                <a:solidFill>
                  <a:schemeClr val="bg1"/>
                </a:solidFill>
                <a:latin typeface="+mn-ea"/>
                <a:cs typeface="Meiryo UI" panose="020B0604030504040204" pitchFamily="50" charset="-128"/>
              </a:rPr>
              <a:t>公共政策としての「日本型</a:t>
            </a:r>
            <a:r>
              <a:rPr lang="en-US" altLang="ja-JP" sz="1400" b="1" dirty="0">
                <a:solidFill>
                  <a:schemeClr val="bg1"/>
                </a:solidFill>
                <a:latin typeface="+mn-ea"/>
                <a:cs typeface="Meiryo UI" panose="020B0604030504040204" pitchFamily="50" charset="-128"/>
              </a:rPr>
              <a:t>IR</a:t>
            </a:r>
            <a:r>
              <a:rPr lang="ja-JP" altLang="en-US" sz="1400" b="1" dirty="0">
                <a:solidFill>
                  <a:schemeClr val="bg1"/>
                </a:solidFill>
                <a:latin typeface="+mn-ea"/>
                <a:cs typeface="Meiryo UI" panose="020B0604030504040204" pitchFamily="50" charset="-128"/>
              </a:rPr>
              <a:t>」は、日本を観光先進国に引き上げるための原動力となる必要</a:t>
            </a:r>
            <a:endParaRPr lang="en-US" altLang="ja-JP" sz="1400" b="1" dirty="0">
              <a:solidFill>
                <a:schemeClr val="bg1"/>
              </a:solidFill>
              <a:latin typeface="+mn-ea"/>
              <a:cs typeface="Meiryo UI" panose="020B0604030504040204" pitchFamily="50" charset="-128"/>
            </a:endParaRPr>
          </a:p>
        </p:txBody>
      </p:sp>
      <p:sp>
        <p:nvSpPr>
          <p:cNvPr id="16" name="正方形/長方形 15"/>
          <p:cNvSpPr/>
          <p:nvPr/>
        </p:nvSpPr>
        <p:spPr bwMode="ltGray">
          <a:xfrm>
            <a:off x="1012744" y="2979816"/>
            <a:ext cx="3417457" cy="281430"/>
          </a:xfrm>
          <a:prstGeom prst="rect">
            <a:avLst/>
          </a:prstGeom>
          <a:solidFill>
            <a:schemeClr val="bg1"/>
          </a:solidFill>
          <a:ln w="9525">
            <a:solidFill>
              <a:schemeClr val="tx1">
                <a:lumMod val="75000"/>
                <a:lumOff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200" b="1" dirty="0">
                <a:solidFill>
                  <a:schemeClr val="tx1"/>
                </a:solidFill>
                <a:latin typeface="+mn-ea"/>
                <a:cs typeface="Meiryo UI" panose="020B0604030504040204" pitchFamily="50" charset="-128"/>
              </a:rPr>
              <a:t>①観光振興　②地域経済振興　③財政改善</a:t>
            </a:r>
            <a:endParaRPr lang="en-US" altLang="ja-JP" sz="1200" b="1" dirty="0">
              <a:solidFill>
                <a:schemeClr val="tx1"/>
              </a:solidFill>
              <a:latin typeface="+mn-ea"/>
              <a:cs typeface="Meiryo UI" panose="020B0604030504040204" pitchFamily="50" charset="-128"/>
            </a:endParaRPr>
          </a:p>
        </p:txBody>
      </p:sp>
      <p:sp>
        <p:nvSpPr>
          <p:cNvPr id="17" name="正方形/長方形 16"/>
          <p:cNvSpPr/>
          <p:nvPr/>
        </p:nvSpPr>
        <p:spPr bwMode="ltGray">
          <a:xfrm>
            <a:off x="5084057" y="2626485"/>
            <a:ext cx="4392000" cy="288000"/>
          </a:xfrm>
          <a:prstGeom prst="rect">
            <a:avLst/>
          </a:prstGeom>
          <a:solidFill>
            <a:schemeClr val="accent1">
              <a:lumMod val="7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200" b="1" dirty="0">
                <a:solidFill>
                  <a:schemeClr val="bg1"/>
                </a:solidFill>
                <a:latin typeface="+mn-ea"/>
                <a:cs typeface="Meiryo UI" panose="020B0604030504040204" pitchFamily="50" charset="-128"/>
              </a:rPr>
              <a:t>公共政策としての日本型</a:t>
            </a:r>
            <a:r>
              <a:rPr lang="en-US" altLang="ja-JP" sz="1200" b="1" dirty="0">
                <a:solidFill>
                  <a:schemeClr val="bg1"/>
                </a:solidFill>
                <a:latin typeface="+mn-ea"/>
                <a:cs typeface="Meiryo UI" panose="020B0604030504040204" pitchFamily="50" charset="-128"/>
              </a:rPr>
              <a:t>IR</a:t>
            </a:r>
            <a:r>
              <a:rPr lang="ja-JP" altLang="en-US" sz="1200" b="1" dirty="0">
                <a:solidFill>
                  <a:schemeClr val="bg1"/>
                </a:solidFill>
                <a:latin typeface="+mn-ea"/>
                <a:cs typeface="Meiryo UI" panose="020B0604030504040204" pitchFamily="50" charset="-128"/>
              </a:rPr>
              <a:t>の政策目標</a:t>
            </a:r>
            <a:endParaRPr lang="en-US" altLang="ja-JP" sz="1200" b="1" dirty="0">
              <a:solidFill>
                <a:schemeClr val="bg1"/>
              </a:solidFill>
              <a:latin typeface="+mn-ea"/>
              <a:cs typeface="Meiryo UI" panose="020B0604030504040204" pitchFamily="50" charset="-128"/>
            </a:endParaRPr>
          </a:p>
        </p:txBody>
      </p:sp>
      <p:sp>
        <p:nvSpPr>
          <p:cNvPr id="18" name="角丸四角形 17"/>
          <p:cNvSpPr/>
          <p:nvPr/>
        </p:nvSpPr>
        <p:spPr bwMode="ltGray">
          <a:xfrm>
            <a:off x="1815978" y="4813793"/>
            <a:ext cx="900000" cy="396000"/>
          </a:xfrm>
          <a:prstGeom prst="roundRect">
            <a:avLst/>
          </a:prstGeom>
          <a:solidFill>
            <a:schemeClr val="bg1">
              <a:lumMod val="9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lnSpc>
                <a:spcPts val="1100"/>
              </a:lnSpc>
            </a:pPr>
            <a:r>
              <a:rPr lang="en-US" altLang="ja-JP" sz="800" dirty="0">
                <a:solidFill>
                  <a:schemeClr val="tx1"/>
                </a:solidFill>
                <a:latin typeface="+mn-ea"/>
                <a:cs typeface="Meiryo UI" panose="020B0604030504040204" pitchFamily="50" charset="-128"/>
              </a:rPr>
              <a:t>【</a:t>
            </a:r>
            <a:r>
              <a:rPr lang="ja-JP" altLang="en-US" sz="800" dirty="0">
                <a:solidFill>
                  <a:schemeClr val="tx1"/>
                </a:solidFill>
                <a:latin typeface="+mn-ea"/>
                <a:cs typeface="Meiryo UI" panose="020B0604030504040204" pitchFamily="50" charset="-128"/>
              </a:rPr>
              <a:t>１号施設</a:t>
            </a:r>
            <a:r>
              <a:rPr lang="en-US" altLang="ja-JP" sz="800" dirty="0">
                <a:solidFill>
                  <a:schemeClr val="tx1"/>
                </a:solidFill>
                <a:latin typeface="+mn-ea"/>
                <a:cs typeface="Meiryo UI" panose="020B0604030504040204" pitchFamily="50" charset="-128"/>
              </a:rPr>
              <a:t>】</a:t>
            </a:r>
            <a:r>
              <a:rPr lang="ja-JP" altLang="en-US" sz="800" dirty="0">
                <a:solidFill>
                  <a:schemeClr val="tx1"/>
                </a:solidFill>
                <a:latin typeface="+mn-ea"/>
                <a:cs typeface="Meiryo UI" panose="020B0604030504040204" pitchFamily="50" charset="-128"/>
              </a:rPr>
              <a:t>　</a:t>
            </a:r>
            <a:endParaRPr lang="en-US" altLang="ja-JP" sz="800" dirty="0">
              <a:solidFill>
                <a:schemeClr val="tx1"/>
              </a:solidFill>
              <a:latin typeface="+mn-ea"/>
              <a:cs typeface="Meiryo UI" panose="020B0604030504040204" pitchFamily="50" charset="-128"/>
            </a:endParaRPr>
          </a:p>
          <a:p>
            <a:pPr algn="ctr">
              <a:lnSpc>
                <a:spcPts val="1100"/>
              </a:lnSpc>
            </a:pPr>
            <a:r>
              <a:rPr lang="ja-JP" altLang="en-US" sz="800" b="1" dirty="0">
                <a:solidFill>
                  <a:schemeClr val="tx1"/>
                </a:solidFill>
                <a:latin typeface="+mn-ea"/>
                <a:cs typeface="Meiryo UI" panose="020B0604030504040204" pitchFamily="50" charset="-128"/>
              </a:rPr>
              <a:t>国際会議場施設</a:t>
            </a:r>
            <a:endParaRPr lang="en-US" altLang="ja-JP" sz="800" b="1" dirty="0">
              <a:solidFill>
                <a:schemeClr val="tx1"/>
              </a:solidFill>
              <a:latin typeface="+mn-ea"/>
              <a:cs typeface="Meiryo UI" panose="020B0604030504040204" pitchFamily="50" charset="-128"/>
            </a:endParaRPr>
          </a:p>
        </p:txBody>
      </p:sp>
      <p:sp>
        <p:nvSpPr>
          <p:cNvPr id="19" name="角丸四角形 18"/>
          <p:cNvSpPr/>
          <p:nvPr/>
        </p:nvSpPr>
        <p:spPr bwMode="ltGray">
          <a:xfrm>
            <a:off x="2748367" y="4813793"/>
            <a:ext cx="900000" cy="396000"/>
          </a:xfrm>
          <a:prstGeom prst="roundRect">
            <a:avLst/>
          </a:prstGeom>
          <a:solidFill>
            <a:schemeClr val="bg1">
              <a:lumMod val="9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lnSpc>
                <a:spcPts val="1100"/>
              </a:lnSpc>
            </a:pPr>
            <a:r>
              <a:rPr lang="en-US" altLang="ja-JP" sz="800" dirty="0">
                <a:solidFill>
                  <a:schemeClr val="tx1"/>
                </a:solidFill>
                <a:latin typeface="+mn-ea"/>
                <a:cs typeface="Meiryo UI" panose="020B0604030504040204" pitchFamily="50" charset="-128"/>
              </a:rPr>
              <a:t>【</a:t>
            </a:r>
            <a:r>
              <a:rPr lang="ja-JP" altLang="en-US" sz="800" dirty="0">
                <a:solidFill>
                  <a:schemeClr val="tx1"/>
                </a:solidFill>
                <a:latin typeface="+mn-ea"/>
                <a:cs typeface="Meiryo UI" panose="020B0604030504040204" pitchFamily="50" charset="-128"/>
              </a:rPr>
              <a:t>２号施設</a:t>
            </a:r>
            <a:r>
              <a:rPr lang="en-US" altLang="ja-JP" sz="800" dirty="0">
                <a:solidFill>
                  <a:schemeClr val="tx1"/>
                </a:solidFill>
                <a:latin typeface="+mn-ea"/>
                <a:cs typeface="Meiryo UI" panose="020B0604030504040204" pitchFamily="50" charset="-128"/>
              </a:rPr>
              <a:t>】</a:t>
            </a:r>
            <a:r>
              <a:rPr lang="ja-JP" altLang="en-US" sz="800" dirty="0">
                <a:solidFill>
                  <a:schemeClr val="tx1"/>
                </a:solidFill>
                <a:latin typeface="+mn-ea"/>
                <a:cs typeface="Meiryo UI" panose="020B0604030504040204" pitchFamily="50" charset="-128"/>
              </a:rPr>
              <a:t>　</a:t>
            </a:r>
            <a:endParaRPr lang="en-US" altLang="ja-JP" sz="800" dirty="0">
              <a:solidFill>
                <a:schemeClr val="tx1"/>
              </a:solidFill>
              <a:latin typeface="+mn-ea"/>
              <a:cs typeface="Meiryo UI" panose="020B0604030504040204" pitchFamily="50" charset="-128"/>
            </a:endParaRPr>
          </a:p>
          <a:p>
            <a:pPr algn="ctr">
              <a:lnSpc>
                <a:spcPts val="1100"/>
              </a:lnSpc>
            </a:pPr>
            <a:r>
              <a:rPr lang="ja-JP" altLang="en-US" sz="800" b="1" dirty="0">
                <a:solidFill>
                  <a:schemeClr val="tx1"/>
                </a:solidFill>
                <a:latin typeface="+mn-ea"/>
                <a:cs typeface="Meiryo UI" panose="020B0604030504040204" pitchFamily="50" charset="-128"/>
              </a:rPr>
              <a:t>展示施設等</a:t>
            </a:r>
            <a:endParaRPr lang="en-US" altLang="ja-JP" sz="800" b="1" dirty="0">
              <a:solidFill>
                <a:schemeClr val="tx1"/>
              </a:solidFill>
              <a:latin typeface="+mn-ea"/>
              <a:cs typeface="Meiryo UI" panose="020B0604030504040204" pitchFamily="50" charset="-128"/>
            </a:endParaRPr>
          </a:p>
        </p:txBody>
      </p:sp>
      <p:sp>
        <p:nvSpPr>
          <p:cNvPr id="20" name="角丸四角形 19"/>
          <p:cNvSpPr/>
          <p:nvPr/>
        </p:nvSpPr>
        <p:spPr bwMode="ltGray">
          <a:xfrm>
            <a:off x="3688186" y="4810202"/>
            <a:ext cx="900000" cy="396000"/>
          </a:xfrm>
          <a:prstGeom prst="roundRect">
            <a:avLst/>
          </a:prstGeom>
          <a:solidFill>
            <a:schemeClr val="bg1">
              <a:lumMod val="9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lnSpc>
                <a:spcPts val="1100"/>
              </a:lnSpc>
            </a:pPr>
            <a:r>
              <a:rPr lang="en-US" altLang="ja-JP" sz="800" dirty="0">
                <a:solidFill>
                  <a:schemeClr val="tx1"/>
                </a:solidFill>
                <a:latin typeface="+mn-ea"/>
                <a:cs typeface="Meiryo UI" panose="020B0604030504040204" pitchFamily="50" charset="-128"/>
              </a:rPr>
              <a:t>【</a:t>
            </a:r>
            <a:r>
              <a:rPr lang="ja-JP" altLang="en-US" sz="800" dirty="0">
                <a:solidFill>
                  <a:schemeClr val="tx1"/>
                </a:solidFill>
                <a:latin typeface="+mn-ea"/>
                <a:cs typeface="Meiryo UI" panose="020B0604030504040204" pitchFamily="50" charset="-128"/>
              </a:rPr>
              <a:t>３号施設</a:t>
            </a:r>
            <a:r>
              <a:rPr lang="en-US" altLang="ja-JP" sz="800" dirty="0">
                <a:solidFill>
                  <a:schemeClr val="tx1"/>
                </a:solidFill>
                <a:latin typeface="+mn-ea"/>
                <a:cs typeface="Meiryo UI" panose="020B0604030504040204" pitchFamily="50" charset="-128"/>
              </a:rPr>
              <a:t>】</a:t>
            </a:r>
          </a:p>
          <a:p>
            <a:pPr algn="ctr">
              <a:lnSpc>
                <a:spcPts val="1100"/>
              </a:lnSpc>
            </a:pPr>
            <a:r>
              <a:rPr lang="ja-JP" altLang="en-US" sz="800" b="1" dirty="0">
                <a:solidFill>
                  <a:schemeClr val="tx1"/>
                </a:solidFill>
                <a:latin typeface="+mn-ea"/>
                <a:cs typeface="Meiryo UI" panose="020B0604030504040204" pitchFamily="50" charset="-128"/>
              </a:rPr>
              <a:t>観光魅力増進施設</a:t>
            </a:r>
            <a:endParaRPr lang="en-US" altLang="ja-JP" sz="600" dirty="0">
              <a:solidFill>
                <a:schemeClr val="tx1"/>
              </a:solidFill>
              <a:latin typeface="+mn-ea"/>
              <a:cs typeface="Meiryo UI" panose="020B0604030504040204" pitchFamily="50" charset="-128"/>
            </a:endParaRPr>
          </a:p>
        </p:txBody>
      </p:sp>
      <p:sp>
        <p:nvSpPr>
          <p:cNvPr id="21" name="角丸四角形 20"/>
          <p:cNvSpPr/>
          <p:nvPr/>
        </p:nvSpPr>
        <p:spPr bwMode="ltGray">
          <a:xfrm>
            <a:off x="1095898" y="5279772"/>
            <a:ext cx="900000" cy="396000"/>
          </a:xfrm>
          <a:prstGeom prst="roundRect">
            <a:avLst/>
          </a:prstGeom>
          <a:solidFill>
            <a:schemeClr val="bg1">
              <a:lumMod val="9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lnSpc>
                <a:spcPts val="1100"/>
              </a:lnSpc>
            </a:pPr>
            <a:r>
              <a:rPr lang="en-US" altLang="ja-JP" sz="800" dirty="0">
                <a:solidFill>
                  <a:schemeClr val="tx1"/>
                </a:solidFill>
                <a:latin typeface="+mn-ea"/>
                <a:cs typeface="Meiryo UI" panose="020B0604030504040204" pitchFamily="50" charset="-128"/>
              </a:rPr>
              <a:t>【</a:t>
            </a:r>
            <a:r>
              <a:rPr lang="ja-JP" altLang="en-US" sz="800" dirty="0">
                <a:solidFill>
                  <a:schemeClr val="tx1"/>
                </a:solidFill>
                <a:latin typeface="+mn-ea"/>
                <a:cs typeface="Meiryo UI" panose="020B0604030504040204" pitchFamily="50" charset="-128"/>
              </a:rPr>
              <a:t>４号施設</a:t>
            </a:r>
            <a:r>
              <a:rPr lang="en-US" altLang="ja-JP" sz="800" dirty="0">
                <a:solidFill>
                  <a:schemeClr val="tx1"/>
                </a:solidFill>
                <a:latin typeface="+mn-ea"/>
                <a:cs typeface="Meiryo UI" panose="020B0604030504040204" pitchFamily="50" charset="-128"/>
              </a:rPr>
              <a:t>】</a:t>
            </a:r>
            <a:r>
              <a:rPr lang="ja-JP" altLang="en-US" sz="800" b="1" dirty="0">
                <a:solidFill>
                  <a:schemeClr val="tx1"/>
                </a:solidFill>
                <a:latin typeface="+mn-ea"/>
                <a:cs typeface="Meiryo UI" panose="020B0604030504040204" pitchFamily="50" charset="-128"/>
              </a:rPr>
              <a:t>　</a:t>
            </a:r>
            <a:endParaRPr lang="en-US" altLang="ja-JP" sz="800" b="1" dirty="0">
              <a:solidFill>
                <a:schemeClr val="tx1"/>
              </a:solidFill>
              <a:latin typeface="+mn-ea"/>
              <a:cs typeface="Meiryo UI" panose="020B0604030504040204" pitchFamily="50" charset="-128"/>
            </a:endParaRPr>
          </a:p>
          <a:p>
            <a:pPr algn="ctr">
              <a:lnSpc>
                <a:spcPts val="1100"/>
              </a:lnSpc>
            </a:pPr>
            <a:r>
              <a:rPr lang="ja-JP" altLang="en-US" sz="800" b="1" dirty="0">
                <a:solidFill>
                  <a:schemeClr val="tx1"/>
                </a:solidFill>
                <a:latin typeface="+mn-ea"/>
                <a:cs typeface="Meiryo UI" panose="020B0604030504040204" pitchFamily="50" charset="-128"/>
              </a:rPr>
              <a:t>送客機能施設</a:t>
            </a:r>
            <a:endParaRPr lang="en-US" altLang="ja-JP" sz="800" b="1" dirty="0">
              <a:solidFill>
                <a:schemeClr val="tx1"/>
              </a:solidFill>
              <a:latin typeface="+mn-ea"/>
              <a:cs typeface="Meiryo UI" panose="020B0604030504040204" pitchFamily="50" charset="-128"/>
            </a:endParaRPr>
          </a:p>
        </p:txBody>
      </p:sp>
      <p:sp>
        <p:nvSpPr>
          <p:cNvPr id="22" name="角丸四角形 21"/>
          <p:cNvSpPr/>
          <p:nvPr/>
        </p:nvSpPr>
        <p:spPr bwMode="ltGray">
          <a:xfrm>
            <a:off x="2032002" y="5279772"/>
            <a:ext cx="900000" cy="396000"/>
          </a:xfrm>
          <a:prstGeom prst="roundRect">
            <a:avLst/>
          </a:prstGeom>
          <a:solidFill>
            <a:schemeClr val="bg1">
              <a:lumMod val="9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lnSpc>
                <a:spcPts val="1100"/>
              </a:lnSpc>
            </a:pPr>
            <a:r>
              <a:rPr lang="en-US" altLang="ja-JP" sz="800" dirty="0">
                <a:solidFill>
                  <a:schemeClr val="tx1"/>
                </a:solidFill>
                <a:latin typeface="+mn-ea"/>
                <a:cs typeface="Meiryo UI" panose="020B0604030504040204" pitchFamily="50" charset="-128"/>
              </a:rPr>
              <a:t>【</a:t>
            </a:r>
            <a:r>
              <a:rPr lang="ja-JP" altLang="en-US" sz="800" dirty="0">
                <a:solidFill>
                  <a:schemeClr val="tx1"/>
                </a:solidFill>
                <a:latin typeface="+mn-ea"/>
                <a:cs typeface="Meiryo UI" panose="020B0604030504040204" pitchFamily="50" charset="-128"/>
              </a:rPr>
              <a:t>５号施設</a:t>
            </a:r>
            <a:r>
              <a:rPr lang="en-US" altLang="ja-JP" sz="800" b="1" dirty="0">
                <a:solidFill>
                  <a:schemeClr val="tx1"/>
                </a:solidFill>
                <a:latin typeface="+mn-ea"/>
                <a:cs typeface="Meiryo UI" panose="020B0604030504040204" pitchFamily="50" charset="-128"/>
              </a:rPr>
              <a:t>】</a:t>
            </a:r>
            <a:r>
              <a:rPr lang="ja-JP" altLang="en-US" sz="800" b="1" dirty="0">
                <a:solidFill>
                  <a:schemeClr val="tx1"/>
                </a:solidFill>
                <a:latin typeface="+mn-ea"/>
                <a:cs typeface="Meiryo UI" panose="020B0604030504040204" pitchFamily="50" charset="-128"/>
              </a:rPr>
              <a:t>　</a:t>
            </a:r>
            <a:endParaRPr lang="en-US" altLang="ja-JP" sz="800" b="1" dirty="0">
              <a:solidFill>
                <a:schemeClr val="tx1"/>
              </a:solidFill>
              <a:latin typeface="+mn-ea"/>
              <a:cs typeface="Meiryo UI" panose="020B0604030504040204" pitchFamily="50" charset="-128"/>
            </a:endParaRPr>
          </a:p>
          <a:p>
            <a:pPr algn="ctr">
              <a:lnSpc>
                <a:spcPts val="1100"/>
              </a:lnSpc>
            </a:pPr>
            <a:r>
              <a:rPr lang="ja-JP" altLang="en-US" sz="800" b="1" dirty="0">
                <a:solidFill>
                  <a:schemeClr val="tx1"/>
                </a:solidFill>
                <a:latin typeface="+mn-ea"/>
                <a:cs typeface="Meiryo UI" panose="020B0604030504040204" pitchFamily="50" charset="-128"/>
              </a:rPr>
              <a:t>宿泊施設</a:t>
            </a:r>
            <a:endParaRPr lang="en-US" altLang="ja-JP" sz="800" b="1" dirty="0">
              <a:solidFill>
                <a:schemeClr val="tx1"/>
              </a:solidFill>
              <a:latin typeface="+mn-ea"/>
              <a:cs typeface="Meiryo UI" panose="020B0604030504040204" pitchFamily="50" charset="-128"/>
            </a:endParaRPr>
          </a:p>
        </p:txBody>
      </p:sp>
      <p:sp>
        <p:nvSpPr>
          <p:cNvPr id="23" name="角丸四角形 22"/>
          <p:cNvSpPr/>
          <p:nvPr/>
        </p:nvSpPr>
        <p:spPr bwMode="ltGray">
          <a:xfrm>
            <a:off x="2968162" y="5288767"/>
            <a:ext cx="1404000" cy="396000"/>
          </a:xfrm>
          <a:prstGeom prst="roundRect">
            <a:avLst/>
          </a:prstGeom>
          <a:solidFill>
            <a:schemeClr val="bg1">
              <a:lumMod val="95000"/>
            </a:schemeClr>
          </a:solidFill>
          <a:ln w="9525">
            <a:noFill/>
            <a:prstDash val="sysDash"/>
          </a:ln>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lnSpc>
                <a:spcPts val="1100"/>
              </a:lnSpc>
            </a:pPr>
            <a:r>
              <a:rPr lang="ja-JP" altLang="en-US" sz="800" dirty="0">
                <a:solidFill>
                  <a:schemeClr val="tx1"/>
                </a:solidFill>
                <a:latin typeface="+mn-ea"/>
                <a:cs typeface="Meiryo UI" panose="020B0604030504040204" pitchFamily="50" charset="-128"/>
              </a:rPr>
              <a:t>　</a:t>
            </a:r>
            <a:r>
              <a:rPr lang="en-US" altLang="ja-JP" sz="800" dirty="0">
                <a:solidFill>
                  <a:schemeClr val="tx1"/>
                </a:solidFill>
                <a:latin typeface="+mn-ea"/>
                <a:cs typeface="Meiryo UI" panose="020B0604030504040204" pitchFamily="50" charset="-128"/>
              </a:rPr>
              <a:t>【</a:t>
            </a:r>
            <a:r>
              <a:rPr lang="ja-JP" altLang="en-US" sz="800" dirty="0">
                <a:solidFill>
                  <a:schemeClr val="tx1"/>
                </a:solidFill>
                <a:latin typeface="+mn-ea"/>
                <a:cs typeface="Meiryo UI" panose="020B0604030504040204" pitchFamily="50" charset="-128"/>
              </a:rPr>
              <a:t>６号施設</a:t>
            </a:r>
            <a:r>
              <a:rPr lang="en-US" altLang="ja-JP" sz="800" dirty="0">
                <a:solidFill>
                  <a:schemeClr val="tx1"/>
                </a:solidFill>
                <a:latin typeface="+mn-ea"/>
                <a:cs typeface="Meiryo UI" panose="020B0604030504040204" pitchFamily="50" charset="-128"/>
              </a:rPr>
              <a:t>】</a:t>
            </a:r>
          </a:p>
          <a:p>
            <a:pPr algn="ctr">
              <a:lnSpc>
                <a:spcPts val="1100"/>
              </a:lnSpc>
            </a:pPr>
            <a:r>
              <a:rPr lang="ja-JP" altLang="en-US" sz="800" b="1" dirty="0">
                <a:solidFill>
                  <a:schemeClr val="tx1"/>
                </a:solidFill>
                <a:latin typeface="+mn-ea"/>
                <a:cs typeface="Meiryo UI" panose="020B0604030504040204" pitchFamily="50" charset="-128"/>
              </a:rPr>
              <a:t>観光客の来訪・滞在促進施設</a:t>
            </a:r>
            <a:endParaRPr lang="en-US" altLang="ja-JP" sz="800" b="1" dirty="0">
              <a:solidFill>
                <a:schemeClr val="tx1"/>
              </a:solidFill>
              <a:latin typeface="+mn-ea"/>
              <a:cs typeface="Meiryo UI" panose="020B0604030504040204" pitchFamily="50" charset="-128"/>
            </a:endParaRPr>
          </a:p>
        </p:txBody>
      </p:sp>
      <p:sp>
        <p:nvSpPr>
          <p:cNvPr id="24" name="角丸四角形 23"/>
          <p:cNvSpPr/>
          <p:nvPr/>
        </p:nvSpPr>
        <p:spPr bwMode="ltGray">
          <a:xfrm>
            <a:off x="879874" y="4813680"/>
            <a:ext cx="900000" cy="396000"/>
          </a:xfrm>
          <a:prstGeom prst="roundRect">
            <a:avLst/>
          </a:prstGeom>
          <a:solidFill>
            <a:schemeClr val="bg1">
              <a:lumMod val="9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lnSpc>
                <a:spcPts val="1100"/>
              </a:lnSpc>
            </a:pPr>
            <a:r>
              <a:rPr lang="ja-JP" altLang="en-US" sz="800" b="1" dirty="0">
                <a:solidFill>
                  <a:schemeClr val="tx1"/>
                </a:solidFill>
                <a:latin typeface="+mn-ea"/>
                <a:cs typeface="Meiryo UI" panose="020B0604030504040204" pitchFamily="50" charset="-128"/>
              </a:rPr>
              <a:t>カジノ施設</a:t>
            </a:r>
            <a:endParaRPr lang="en-US" altLang="ja-JP" sz="800" b="1" dirty="0">
              <a:solidFill>
                <a:schemeClr val="tx1"/>
              </a:solidFill>
              <a:latin typeface="+mn-ea"/>
              <a:cs typeface="Meiryo UI" panose="020B0604030504040204" pitchFamily="50" charset="-128"/>
            </a:endParaRPr>
          </a:p>
        </p:txBody>
      </p:sp>
      <p:sp>
        <p:nvSpPr>
          <p:cNvPr id="25" name="フローチャート : 抜出し 6"/>
          <p:cNvSpPr/>
          <p:nvPr/>
        </p:nvSpPr>
        <p:spPr>
          <a:xfrm>
            <a:off x="1720623" y="3910189"/>
            <a:ext cx="2034534" cy="182384"/>
          </a:xfrm>
          <a:prstGeom prst="flowChartExtract">
            <a:avLst/>
          </a:prstGeom>
          <a:solidFill>
            <a:schemeClr val="tx2">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cs typeface="Meiryo UI" panose="020B0604030504040204" pitchFamily="50" charset="-128"/>
            </a:endParaRPr>
          </a:p>
        </p:txBody>
      </p:sp>
      <p:sp>
        <p:nvSpPr>
          <p:cNvPr id="26" name="下矢印 25"/>
          <p:cNvSpPr/>
          <p:nvPr/>
        </p:nvSpPr>
        <p:spPr>
          <a:xfrm>
            <a:off x="3715905" y="6012166"/>
            <a:ext cx="2520000" cy="222574"/>
          </a:xfrm>
          <a:prstGeom prst="downArrow">
            <a:avLst/>
          </a:prstGeom>
          <a:solidFill>
            <a:srgbClr val="00206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 name="正方形/長方形 26"/>
          <p:cNvSpPr/>
          <p:nvPr/>
        </p:nvSpPr>
        <p:spPr bwMode="ltGray">
          <a:xfrm>
            <a:off x="5645551" y="3033603"/>
            <a:ext cx="3384376" cy="291063"/>
          </a:xfrm>
          <a:prstGeom prst="rect">
            <a:avLst/>
          </a:prstGeom>
          <a:solidFill>
            <a:schemeClr val="bg1"/>
          </a:solidFill>
          <a:ln w="9525">
            <a:solidFill>
              <a:schemeClr val="tx1">
                <a:lumMod val="75000"/>
                <a:lumOff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spcAft>
                <a:spcPts val="0"/>
              </a:spcAft>
            </a:pPr>
            <a:r>
              <a:rPr lang="en-US" altLang="ja-JP" sz="1100" b="1" dirty="0">
                <a:solidFill>
                  <a:schemeClr val="tx1">
                    <a:lumMod val="85000"/>
                    <a:lumOff val="15000"/>
                  </a:schemeClr>
                </a:solidFill>
                <a:latin typeface="+mn-ea"/>
                <a:cs typeface="Meiryo UI" panose="020B0604030504040204" pitchFamily="50" charset="-128"/>
              </a:rPr>
              <a:t>IR</a:t>
            </a:r>
            <a:r>
              <a:rPr lang="ja-JP" altLang="en-US" sz="1100" b="1" dirty="0">
                <a:solidFill>
                  <a:schemeClr val="tx1">
                    <a:lumMod val="85000"/>
                    <a:lumOff val="15000"/>
                  </a:schemeClr>
                </a:solidFill>
                <a:latin typeface="+mn-ea"/>
                <a:cs typeface="Meiryo UI" panose="020B0604030504040204" pitchFamily="50" charset="-128"/>
              </a:rPr>
              <a:t>を原動力に、</a:t>
            </a:r>
            <a:r>
              <a:rPr lang="ja-JP" altLang="en-US" sz="1100" b="1" u="sng" dirty="0">
                <a:solidFill>
                  <a:schemeClr val="tx1">
                    <a:lumMod val="85000"/>
                    <a:lumOff val="15000"/>
                  </a:schemeClr>
                </a:solidFill>
                <a:effectLst>
                  <a:outerShdw blurRad="38100" dist="38100" dir="2700000" algn="tl">
                    <a:srgbClr val="000000">
                      <a:alpha val="43137"/>
                    </a:srgbClr>
                  </a:outerShdw>
                </a:effectLst>
                <a:latin typeface="+mn-ea"/>
                <a:cs typeface="Meiryo UI" panose="020B0604030504040204" pitchFamily="50" charset="-128"/>
              </a:rPr>
              <a:t>観光先進国としての日本を実現</a:t>
            </a:r>
            <a:endParaRPr lang="en-US" altLang="ja-JP" sz="1100" b="1" u="sng" dirty="0">
              <a:solidFill>
                <a:schemeClr val="tx1">
                  <a:lumMod val="85000"/>
                  <a:lumOff val="15000"/>
                </a:schemeClr>
              </a:solidFill>
              <a:effectLst>
                <a:outerShdw blurRad="38100" dist="38100" dir="2700000" algn="tl">
                  <a:srgbClr val="000000">
                    <a:alpha val="43137"/>
                  </a:srgbClr>
                </a:outerShdw>
              </a:effectLst>
              <a:latin typeface="+mn-ea"/>
              <a:cs typeface="Meiryo UI" panose="020B0604030504040204" pitchFamily="50" charset="-128"/>
            </a:endParaRPr>
          </a:p>
        </p:txBody>
      </p:sp>
      <p:sp>
        <p:nvSpPr>
          <p:cNvPr id="28" name="フローチャート : 抜出し 6"/>
          <p:cNvSpPr/>
          <p:nvPr/>
        </p:nvSpPr>
        <p:spPr>
          <a:xfrm>
            <a:off x="6167782" y="3403421"/>
            <a:ext cx="2034534" cy="182384"/>
          </a:xfrm>
          <a:prstGeom prst="flowChartExtract">
            <a:avLst/>
          </a:prstGeom>
          <a:solidFill>
            <a:schemeClr val="tx2">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cs typeface="Meiryo UI" panose="020B0604030504040204" pitchFamily="50" charset="-128"/>
            </a:endParaRPr>
          </a:p>
        </p:txBody>
      </p:sp>
      <p:sp>
        <p:nvSpPr>
          <p:cNvPr id="29" name="正方形/長方形 28"/>
          <p:cNvSpPr/>
          <p:nvPr/>
        </p:nvSpPr>
        <p:spPr bwMode="ltGray">
          <a:xfrm>
            <a:off x="539563" y="1124744"/>
            <a:ext cx="8901081" cy="1332000"/>
          </a:xfrm>
          <a:prstGeom prst="rect">
            <a:avLst/>
          </a:prstGeom>
          <a:solidFill>
            <a:schemeClr val="bg1"/>
          </a:solidFill>
          <a:ln w="9525">
            <a:solidFill>
              <a:schemeClr val="tx1">
                <a:lumMod val="75000"/>
                <a:lumOff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108000" rIns="108000" rtlCol="0" anchor="ctr"/>
          <a:lstStyle/>
          <a:p>
            <a:pPr>
              <a:spcBef>
                <a:spcPts val="300"/>
              </a:spcBef>
              <a:spcAft>
                <a:spcPts val="0"/>
              </a:spcAft>
            </a:pPr>
            <a:r>
              <a:rPr lang="ja-JP" altLang="en-US" sz="1200" dirty="0">
                <a:solidFill>
                  <a:schemeClr val="tx1">
                    <a:lumMod val="85000"/>
                    <a:lumOff val="15000"/>
                  </a:schemeClr>
                </a:solidFill>
                <a:latin typeface="+mn-ea"/>
                <a:cs typeface="Meiryo UI" panose="020B0604030504040204" pitchFamily="50" charset="-128"/>
              </a:rPr>
              <a:t>◆日本型</a:t>
            </a:r>
            <a:r>
              <a:rPr lang="en-US" altLang="ja-JP" sz="1200" dirty="0">
                <a:solidFill>
                  <a:schemeClr val="tx1">
                    <a:lumMod val="85000"/>
                    <a:lumOff val="15000"/>
                  </a:schemeClr>
                </a:solidFill>
                <a:latin typeface="+mn-ea"/>
                <a:cs typeface="Meiryo UI" panose="020B0604030504040204" pitchFamily="50" charset="-128"/>
              </a:rPr>
              <a:t>IR</a:t>
            </a:r>
            <a:r>
              <a:rPr lang="ja-JP" altLang="en-US" sz="1200" dirty="0">
                <a:solidFill>
                  <a:schemeClr val="tx1">
                    <a:lumMod val="85000"/>
                    <a:lumOff val="15000"/>
                  </a:schemeClr>
                </a:solidFill>
                <a:latin typeface="+mn-ea"/>
                <a:cs typeface="Meiryo UI" panose="020B0604030504040204" pitchFamily="50" charset="-128"/>
              </a:rPr>
              <a:t>とは</a:t>
            </a:r>
            <a:r>
              <a:rPr lang="en-US" altLang="ja-JP" sz="1200" dirty="0">
                <a:solidFill>
                  <a:schemeClr val="tx1">
                    <a:lumMod val="85000"/>
                    <a:lumOff val="15000"/>
                  </a:schemeClr>
                </a:solidFill>
                <a:latin typeface="+mn-ea"/>
                <a:cs typeface="Meiryo UI" panose="020B0604030504040204" pitchFamily="50" charset="-128"/>
              </a:rPr>
              <a:t>…</a:t>
            </a:r>
          </a:p>
          <a:p>
            <a:pPr>
              <a:spcBef>
                <a:spcPts val="300"/>
              </a:spcBef>
              <a:spcAft>
                <a:spcPts val="0"/>
              </a:spcAft>
            </a:pPr>
            <a:r>
              <a:rPr lang="ja-JP" altLang="en-US" sz="1200" dirty="0">
                <a:solidFill>
                  <a:schemeClr val="tx1">
                    <a:lumMod val="85000"/>
                    <a:lumOff val="15000"/>
                  </a:schemeClr>
                </a:solidFill>
                <a:latin typeface="+mn-ea"/>
                <a:cs typeface="Meiryo UI" panose="020B0604030504040204" pitchFamily="50" charset="-128"/>
              </a:rPr>
              <a:t>　独自性と国際競争力を有し、</a:t>
            </a:r>
            <a:r>
              <a:rPr lang="ja-JP" altLang="en-US" sz="1200" u="sng" dirty="0">
                <a:solidFill>
                  <a:schemeClr val="tx1">
                    <a:lumMod val="85000"/>
                    <a:lumOff val="15000"/>
                  </a:schemeClr>
                </a:solidFill>
                <a:latin typeface="+mn-ea"/>
                <a:cs typeface="Meiryo UI" panose="020B0604030504040204" pitchFamily="50" charset="-128"/>
              </a:rPr>
              <a:t>世界中の観光客を惹きつけ</a:t>
            </a:r>
            <a:r>
              <a:rPr lang="ja-JP" altLang="en-US" sz="1200" dirty="0">
                <a:solidFill>
                  <a:schemeClr val="tx1">
                    <a:lumMod val="85000"/>
                    <a:lumOff val="15000"/>
                  </a:schemeClr>
                </a:solidFill>
                <a:latin typeface="+mn-ea"/>
                <a:cs typeface="Meiryo UI" panose="020B0604030504040204" pitchFamily="50" charset="-128"/>
              </a:rPr>
              <a:t>、</a:t>
            </a:r>
            <a:r>
              <a:rPr lang="ja-JP" altLang="en-US" sz="1200" u="sng" dirty="0">
                <a:solidFill>
                  <a:schemeClr val="tx1">
                    <a:lumMod val="85000"/>
                    <a:lumOff val="15000"/>
                  </a:schemeClr>
                </a:solidFill>
                <a:latin typeface="+mn-ea"/>
                <a:cs typeface="Meiryo UI" panose="020B0604030504040204" pitchFamily="50" charset="-128"/>
              </a:rPr>
              <a:t>世界と日本の各地をつなぐ交流のハブ</a:t>
            </a:r>
            <a:endParaRPr lang="en-US" altLang="ja-JP" sz="1200" u="sng" dirty="0">
              <a:solidFill>
                <a:schemeClr val="tx1">
                  <a:lumMod val="85000"/>
                  <a:lumOff val="15000"/>
                </a:schemeClr>
              </a:solidFill>
              <a:latin typeface="+mn-ea"/>
              <a:cs typeface="Meiryo UI" panose="020B0604030504040204" pitchFamily="50" charset="-128"/>
            </a:endParaRPr>
          </a:p>
          <a:p>
            <a:pPr marL="268288">
              <a:spcBef>
                <a:spcPts val="300"/>
              </a:spcBef>
              <a:spcAft>
                <a:spcPts val="0"/>
              </a:spcAft>
              <a:buFont typeface="Wingdings" panose="05000000000000000000" pitchFamily="2" charset="2"/>
              <a:buChar char="l"/>
            </a:pPr>
            <a:r>
              <a:rPr lang="ja-JP" altLang="en-US" sz="1200" dirty="0">
                <a:solidFill>
                  <a:schemeClr val="tx1">
                    <a:lumMod val="85000"/>
                    <a:lumOff val="15000"/>
                  </a:schemeClr>
                </a:solidFill>
                <a:latin typeface="+mn-ea"/>
                <a:cs typeface="Meiryo UI" panose="020B0604030504040204" pitchFamily="50" charset="-128"/>
              </a:rPr>
              <a:t>　これまでにないスケールとクオリティを有する統合型リゾートとして</a:t>
            </a:r>
            <a:r>
              <a:rPr lang="ja-JP" altLang="en-US" sz="1200" u="sng" dirty="0">
                <a:solidFill>
                  <a:schemeClr val="tx1">
                    <a:lumMod val="85000"/>
                    <a:lumOff val="15000"/>
                  </a:schemeClr>
                </a:solidFill>
                <a:latin typeface="+mn-ea"/>
                <a:cs typeface="Meiryo UI" panose="020B0604030504040204" pitchFamily="50" charset="-128"/>
              </a:rPr>
              <a:t>世界中から観光客を集客</a:t>
            </a:r>
            <a:endParaRPr lang="en-US" altLang="ja-JP" sz="1200" u="sng" dirty="0">
              <a:solidFill>
                <a:schemeClr val="tx1">
                  <a:lumMod val="85000"/>
                  <a:lumOff val="15000"/>
                </a:schemeClr>
              </a:solidFill>
              <a:latin typeface="+mn-ea"/>
              <a:cs typeface="Meiryo UI" panose="020B0604030504040204" pitchFamily="50" charset="-128"/>
            </a:endParaRPr>
          </a:p>
          <a:p>
            <a:pPr marL="268288">
              <a:spcBef>
                <a:spcPts val="300"/>
              </a:spcBef>
              <a:spcAft>
                <a:spcPts val="0"/>
              </a:spcAft>
              <a:buFont typeface="Wingdings" panose="05000000000000000000" pitchFamily="2" charset="2"/>
              <a:buChar char="l"/>
            </a:pPr>
            <a:r>
              <a:rPr lang="ja-JP" altLang="en-US" sz="1200" dirty="0">
                <a:solidFill>
                  <a:schemeClr val="tx1">
                    <a:lumMod val="85000"/>
                    <a:lumOff val="15000"/>
                  </a:schemeClr>
                </a:solidFill>
                <a:latin typeface="+mn-ea"/>
                <a:cs typeface="Meiryo UI" panose="020B0604030504040204" pitchFamily="50" charset="-128"/>
              </a:rPr>
              <a:t>　豊かな自然や固有の歴史、文化、伝統、食など、</a:t>
            </a:r>
            <a:r>
              <a:rPr lang="ja-JP" altLang="en-US" sz="1200" u="sng" dirty="0">
                <a:solidFill>
                  <a:schemeClr val="tx1">
                    <a:lumMod val="85000"/>
                    <a:lumOff val="15000"/>
                  </a:schemeClr>
                </a:solidFill>
                <a:latin typeface="+mn-ea"/>
                <a:cs typeface="Meiryo UI" panose="020B0604030504040204" pitchFamily="50" charset="-128"/>
              </a:rPr>
              <a:t>日本各地の魅力の発信</a:t>
            </a:r>
            <a:endParaRPr lang="en-US" altLang="ja-JP" sz="1200" u="sng" dirty="0">
              <a:solidFill>
                <a:schemeClr val="tx1">
                  <a:lumMod val="85000"/>
                  <a:lumOff val="15000"/>
                </a:schemeClr>
              </a:solidFill>
              <a:latin typeface="+mn-ea"/>
              <a:cs typeface="Meiryo UI" panose="020B0604030504040204" pitchFamily="50" charset="-128"/>
            </a:endParaRPr>
          </a:p>
          <a:p>
            <a:pPr marL="268288">
              <a:spcBef>
                <a:spcPts val="300"/>
              </a:spcBef>
              <a:spcAft>
                <a:spcPts val="0"/>
              </a:spcAft>
              <a:buFont typeface="Wingdings" panose="05000000000000000000" pitchFamily="2" charset="2"/>
              <a:buChar char="l"/>
            </a:pPr>
            <a:r>
              <a:rPr lang="ja-JP" altLang="en-US" sz="1200" dirty="0">
                <a:solidFill>
                  <a:schemeClr val="tx1">
                    <a:lumMod val="85000"/>
                    <a:lumOff val="15000"/>
                  </a:schemeClr>
                </a:solidFill>
                <a:latin typeface="+mn-ea"/>
                <a:cs typeface="Meiryo UI" panose="020B0604030504040204" pitchFamily="50" charset="-128"/>
              </a:rPr>
              <a:t>　</a:t>
            </a:r>
            <a:r>
              <a:rPr lang="en-US" altLang="ja-JP" sz="1200" dirty="0">
                <a:solidFill>
                  <a:schemeClr val="tx1">
                    <a:lumMod val="85000"/>
                    <a:lumOff val="15000"/>
                  </a:schemeClr>
                </a:solidFill>
                <a:latin typeface="+mn-ea"/>
                <a:cs typeface="Meiryo UI" panose="020B0604030504040204" pitchFamily="50" charset="-128"/>
              </a:rPr>
              <a:t>IR</a:t>
            </a:r>
            <a:r>
              <a:rPr lang="ja-JP" altLang="en-US" sz="1200" dirty="0">
                <a:solidFill>
                  <a:schemeClr val="tx1">
                    <a:lumMod val="85000"/>
                    <a:lumOff val="15000"/>
                  </a:schemeClr>
                </a:solidFill>
                <a:latin typeface="+mn-ea"/>
                <a:cs typeface="Meiryo UI" panose="020B0604030504040204" pitchFamily="50" charset="-128"/>
              </a:rPr>
              <a:t>の来訪者の</a:t>
            </a:r>
            <a:r>
              <a:rPr lang="ja-JP" altLang="en-US" sz="1200" u="sng" dirty="0">
                <a:solidFill>
                  <a:schemeClr val="tx1">
                    <a:lumMod val="85000"/>
                    <a:lumOff val="15000"/>
                  </a:schemeClr>
                </a:solidFill>
                <a:latin typeface="+mn-ea"/>
                <a:cs typeface="Meiryo UI" panose="020B0604030504040204" pitchFamily="50" charset="-128"/>
              </a:rPr>
              <a:t>全国各地へ送り出し</a:t>
            </a:r>
            <a:endParaRPr lang="en-US" altLang="ja-JP" sz="1200" u="sng" dirty="0">
              <a:solidFill>
                <a:schemeClr val="tx1">
                  <a:lumMod val="85000"/>
                  <a:lumOff val="15000"/>
                </a:schemeClr>
              </a:solidFill>
              <a:latin typeface="+mn-ea"/>
              <a:cs typeface="Meiryo UI" panose="020B0604030504040204" pitchFamily="50" charset="-128"/>
            </a:endParaRPr>
          </a:p>
          <a:p>
            <a:pPr marL="268288">
              <a:spcBef>
                <a:spcPts val="300"/>
              </a:spcBef>
              <a:spcAft>
                <a:spcPts val="0"/>
              </a:spcAft>
              <a:buFont typeface="Wingdings" panose="05000000000000000000" pitchFamily="2" charset="2"/>
              <a:buChar char="l"/>
            </a:pPr>
            <a:r>
              <a:rPr lang="ja-JP" altLang="en-US" sz="1200" dirty="0">
                <a:solidFill>
                  <a:schemeClr val="tx1">
                    <a:lumMod val="85000"/>
                    <a:lumOff val="15000"/>
                  </a:schemeClr>
                </a:solidFill>
                <a:latin typeface="+mn-ea"/>
                <a:cs typeface="Meiryo UI" panose="020B0604030504040204" pitchFamily="50" charset="-128"/>
              </a:rPr>
              <a:t>　これまでにない展示・会議ビジネスの展開による</a:t>
            </a:r>
            <a:r>
              <a:rPr lang="ja-JP" altLang="en-US" sz="1200" u="sng" dirty="0">
                <a:solidFill>
                  <a:schemeClr val="tx1">
                    <a:lumMod val="85000"/>
                    <a:lumOff val="15000"/>
                  </a:schemeClr>
                </a:solidFill>
                <a:latin typeface="+mn-ea"/>
                <a:cs typeface="Meiryo UI" panose="020B0604030504040204" pitchFamily="50" charset="-128"/>
              </a:rPr>
              <a:t>新たなビジネスの起爆剤</a:t>
            </a:r>
            <a:endParaRPr lang="en-US" altLang="ja-JP" sz="1200" u="sng" dirty="0">
              <a:solidFill>
                <a:schemeClr val="tx1">
                  <a:lumMod val="85000"/>
                  <a:lumOff val="15000"/>
                </a:schemeClr>
              </a:solidFill>
              <a:latin typeface="+mn-ea"/>
              <a:cs typeface="Meiryo UI" panose="020B0604030504040204" pitchFamily="50" charset="-128"/>
            </a:endParaRPr>
          </a:p>
        </p:txBody>
      </p:sp>
      <p:sp>
        <p:nvSpPr>
          <p:cNvPr id="30" name="正方形/長方形 29"/>
          <p:cNvSpPr/>
          <p:nvPr/>
        </p:nvSpPr>
        <p:spPr>
          <a:xfrm>
            <a:off x="283702" y="845386"/>
            <a:ext cx="4440698" cy="351146"/>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nchorCtr="0"/>
          <a:lstStyle/>
          <a:p>
            <a:pPr>
              <a:lnSpc>
                <a:spcPts val="900"/>
              </a:lnSpc>
            </a:pPr>
            <a:r>
              <a:rPr lang="ja-JP" altLang="en-US" sz="1400" dirty="0">
                <a:solidFill>
                  <a:schemeClr val="tx1">
                    <a:lumMod val="85000"/>
                    <a:lumOff val="15000"/>
                  </a:schemeClr>
                </a:solidFill>
                <a:latin typeface="+mn-ea"/>
                <a:cs typeface="Meiryo UI" panose="020B0604030504040204" pitchFamily="50" charset="-128"/>
              </a:rPr>
              <a:t>＜公共政策としての日本型</a:t>
            </a:r>
            <a:r>
              <a:rPr lang="en-US" altLang="ja-JP" sz="1400" dirty="0">
                <a:solidFill>
                  <a:schemeClr val="tx1">
                    <a:lumMod val="85000"/>
                    <a:lumOff val="15000"/>
                  </a:schemeClr>
                </a:solidFill>
                <a:latin typeface="+mn-ea"/>
                <a:cs typeface="Meiryo UI" panose="020B0604030504040204" pitchFamily="50" charset="-128"/>
              </a:rPr>
              <a:t>IR</a:t>
            </a:r>
            <a:r>
              <a:rPr lang="ja-JP" altLang="en-US" sz="1400" dirty="0">
                <a:solidFill>
                  <a:schemeClr val="tx1">
                    <a:lumMod val="85000"/>
                    <a:lumOff val="15000"/>
                  </a:schemeClr>
                </a:solidFill>
                <a:latin typeface="+mn-ea"/>
                <a:cs typeface="Meiryo UI" panose="020B0604030504040204" pitchFamily="50" charset="-128"/>
              </a:rPr>
              <a:t>＞</a:t>
            </a:r>
            <a:endParaRPr lang="en-US" altLang="ja-JP" sz="1400" dirty="0">
              <a:solidFill>
                <a:schemeClr val="tx1">
                  <a:lumMod val="85000"/>
                  <a:lumOff val="15000"/>
                </a:schemeClr>
              </a:solidFill>
              <a:latin typeface="+mn-ea"/>
              <a:cs typeface="Meiryo UI" panose="020B0604030504040204" pitchFamily="50" charset="-128"/>
            </a:endParaRPr>
          </a:p>
        </p:txBody>
      </p:sp>
      <p:sp>
        <p:nvSpPr>
          <p:cNvPr id="31" name="円/楕円 54"/>
          <p:cNvSpPr/>
          <p:nvPr/>
        </p:nvSpPr>
        <p:spPr bwMode="ltGray">
          <a:xfrm>
            <a:off x="6374925" y="4152904"/>
            <a:ext cx="1796088" cy="540000"/>
          </a:xfrm>
          <a:prstGeom prst="ellipse">
            <a:avLst/>
          </a:prstGeom>
          <a:solidFill>
            <a:schemeClr val="tx2">
              <a:lumMod val="40000"/>
              <a:lumOff val="60000"/>
            </a:schemeClr>
          </a:solidFill>
          <a:ln w="9525">
            <a:no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lnSpc>
                <a:spcPts val="1500"/>
              </a:lnSpc>
            </a:pPr>
            <a:r>
              <a:rPr lang="ja-JP" altLang="en-US" sz="1100" dirty="0">
                <a:solidFill>
                  <a:schemeClr val="tx1"/>
                </a:solidFill>
                <a:latin typeface="+mn-ea"/>
                <a:cs typeface="Meiryo UI" panose="020B0604030504040204" pitchFamily="50" charset="-128"/>
              </a:rPr>
              <a:t>　世界で勝ち抜く</a:t>
            </a:r>
            <a:endParaRPr lang="en-US" altLang="ja-JP" sz="1100" dirty="0">
              <a:solidFill>
                <a:schemeClr val="tx1"/>
              </a:solidFill>
              <a:latin typeface="+mn-ea"/>
              <a:cs typeface="Meiryo UI" panose="020B0604030504040204" pitchFamily="50" charset="-128"/>
            </a:endParaRPr>
          </a:p>
          <a:p>
            <a:pPr algn="ctr">
              <a:lnSpc>
                <a:spcPts val="1500"/>
              </a:lnSpc>
            </a:pPr>
            <a:r>
              <a:rPr lang="en-US" altLang="ja-JP" sz="1100" dirty="0">
                <a:solidFill>
                  <a:schemeClr val="tx1"/>
                </a:solidFill>
                <a:latin typeface="+mn-ea"/>
                <a:cs typeface="Meiryo UI" panose="020B0604030504040204" pitchFamily="50" charset="-128"/>
              </a:rPr>
              <a:t>MICE</a:t>
            </a:r>
            <a:r>
              <a:rPr lang="ja-JP" altLang="en-US" sz="1100" dirty="0">
                <a:solidFill>
                  <a:schemeClr val="tx1"/>
                </a:solidFill>
                <a:latin typeface="+mn-ea"/>
                <a:cs typeface="Meiryo UI" panose="020B0604030504040204" pitchFamily="50" charset="-128"/>
              </a:rPr>
              <a:t>ビジネスの確立</a:t>
            </a:r>
            <a:endParaRPr lang="en-US" altLang="ja-JP" sz="1100" dirty="0">
              <a:solidFill>
                <a:schemeClr val="tx1"/>
              </a:solidFill>
              <a:latin typeface="+mn-ea"/>
              <a:cs typeface="Meiryo UI" panose="020B0604030504040204" pitchFamily="50" charset="-128"/>
            </a:endParaRPr>
          </a:p>
        </p:txBody>
      </p:sp>
      <p:sp>
        <p:nvSpPr>
          <p:cNvPr id="32" name="円/楕円 55"/>
          <p:cNvSpPr/>
          <p:nvPr/>
        </p:nvSpPr>
        <p:spPr bwMode="ltGray">
          <a:xfrm>
            <a:off x="5372088" y="4846005"/>
            <a:ext cx="1647703" cy="540000"/>
          </a:xfrm>
          <a:prstGeom prst="ellipse">
            <a:avLst/>
          </a:prstGeom>
          <a:solidFill>
            <a:schemeClr val="tx2">
              <a:lumMod val="40000"/>
              <a:lumOff val="60000"/>
            </a:schemeClr>
          </a:solidFill>
          <a:ln w="9525">
            <a:no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lnSpc>
                <a:spcPts val="1500"/>
              </a:lnSpc>
            </a:pPr>
            <a:r>
              <a:rPr lang="ja-JP" altLang="en-US" sz="1100" dirty="0">
                <a:solidFill>
                  <a:schemeClr val="tx1"/>
                </a:solidFill>
                <a:latin typeface="+mn-ea"/>
                <a:cs typeface="Meiryo UI" panose="020B0604030504040204" pitchFamily="50" charset="-128"/>
              </a:rPr>
              <a:t>滞在型観光モデル</a:t>
            </a:r>
            <a:endParaRPr lang="en-US" altLang="ja-JP" sz="1100" dirty="0">
              <a:solidFill>
                <a:schemeClr val="tx1"/>
              </a:solidFill>
              <a:latin typeface="+mn-ea"/>
              <a:cs typeface="Meiryo UI" panose="020B0604030504040204" pitchFamily="50" charset="-128"/>
            </a:endParaRPr>
          </a:p>
          <a:p>
            <a:pPr algn="ctr">
              <a:lnSpc>
                <a:spcPts val="1500"/>
              </a:lnSpc>
            </a:pPr>
            <a:r>
              <a:rPr lang="ja-JP" altLang="en-US" sz="1100" dirty="0">
                <a:solidFill>
                  <a:schemeClr val="tx1"/>
                </a:solidFill>
                <a:latin typeface="+mn-ea"/>
                <a:cs typeface="Meiryo UI" panose="020B0604030504040204" pitchFamily="50" charset="-128"/>
              </a:rPr>
              <a:t>の確立</a:t>
            </a:r>
            <a:endParaRPr lang="en-US" altLang="ja-JP" sz="1100" dirty="0">
              <a:solidFill>
                <a:schemeClr val="tx1"/>
              </a:solidFill>
              <a:latin typeface="+mn-ea"/>
              <a:cs typeface="Meiryo UI" panose="020B0604030504040204" pitchFamily="50" charset="-128"/>
            </a:endParaRPr>
          </a:p>
        </p:txBody>
      </p:sp>
      <p:sp>
        <p:nvSpPr>
          <p:cNvPr id="33" name="円/楕円 56"/>
          <p:cNvSpPr/>
          <p:nvPr/>
        </p:nvSpPr>
        <p:spPr bwMode="ltGray">
          <a:xfrm>
            <a:off x="7550990" y="4846005"/>
            <a:ext cx="1637522" cy="540000"/>
          </a:xfrm>
          <a:prstGeom prst="ellipse">
            <a:avLst/>
          </a:prstGeom>
          <a:solidFill>
            <a:schemeClr val="tx2">
              <a:lumMod val="40000"/>
              <a:lumOff val="60000"/>
            </a:schemeClr>
          </a:solidFill>
          <a:ln w="9525">
            <a:no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lnSpc>
                <a:spcPts val="1500"/>
              </a:lnSpc>
            </a:pPr>
            <a:r>
              <a:rPr lang="ja-JP" altLang="en-US" sz="1100" dirty="0">
                <a:solidFill>
                  <a:schemeClr val="tx1"/>
                </a:solidFill>
                <a:latin typeface="+mn-ea"/>
                <a:cs typeface="Meiryo UI" panose="020B0604030504040204" pitchFamily="50" charset="-128"/>
              </a:rPr>
              <a:t>世界に向けた</a:t>
            </a:r>
            <a:endParaRPr lang="en-US" altLang="ja-JP" sz="1100" dirty="0">
              <a:solidFill>
                <a:schemeClr val="tx1"/>
              </a:solidFill>
              <a:latin typeface="+mn-ea"/>
              <a:cs typeface="Meiryo UI" panose="020B0604030504040204" pitchFamily="50" charset="-128"/>
            </a:endParaRPr>
          </a:p>
          <a:p>
            <a:pPr algn="ctr">
              <a:lnSpc>
                <a:spcPts val="1500"/>
              </a:lnSpc>
            </a:pPr>
            <a:r>
              <a:rPr lang="ja-JP" altLang="en-US" sz="1100" dirty="0">
                <a:solidFill>
                  <a:schemeClr val="tx1"/>
                </a:solidFill>
                <a:latin typeface="+mn-ea"/>
                <a:cs typeface="Meiryo UI" panose="020B0604030504040204" pitchFamily="50" charset="-128"/>
              </a:rPr>
              <a:t>日本の魅力発信</a:t>
            </a:r>
            <a:endParaRPr lang="en-US" altLang="ja-JP" sz="1100" dirty="0">
              <a:solidFill>
                <a:schemeClr val="tx1"/>
              </a:solidFill>
              <a:latin typeface="+mn-ea"/>
              <a:cs typeface="Meiryo UI" panose="020B0604030504040204" pitchFamily="50" charset="-128"/>
            </a:endParaRPr>
          </a:p>
        </p:txBody>
      </p:sp>
      <p:sp>
        <p:nvSpPr>
          <p:cNvPr id="34" name="コンテンツ プレースホルダー 4"/>
          <p:cNvSpPr txBox="1">
            <a:spLocks/>
          </p:cNvSpPr>
          <p:nvPr/>
        </p:nvSpPr>
        <p:spPr>
          <a:xfrm>
            <a:off x="6219297" y="3584102"/>
            <a:ext cx="2032624" cy="505759"/>
          </a:xfrm>
          <a:prstGeom prst="rect">
            <a:avLst/>
          </a:prstGeom>
          <a:noFill/>
        </p:spPr>
        <p:txBody>
          <a:bodyPr vert="horz" lIns="0" tIns="0" rIns="0" bIns="0" rtlCol="0" anchor="ctr" anchorCtr="0">
            <a:noAutofit/>
          </a:bodyPr>
          <a:lstStyle>
            <a:lvl1pPr marL="0" marR="0" indent="0" algn="l" defTabSz="914400" rtl="0" eaLnBrk="1" fontAlgn="auto" latinLnBrk="0" hangingPunct="1">
              <a:lnSpc>
                <a:spcPct val="100000"/>
              </a:lnSpc>
              <a:spcBef>
                <a:spcPts val="0"/>
              </a:spcBef>
              <a:spcAft>
                <a:spcPts val="900"/>
              </a:spcAft>
              <a:buClr>
                <a:schemeClr val="tx1"/>
              </a:buClr>
              <a:buSzTx/>
              <a:buFontTx/>
              <a:buNone/>
              <a:tabLst/>
              <a:defRPr kumimoji="1" sz="2000" kern="1200" baseline="0">
                <a:solidFill>
                  <a:schemeClr val="tx1"/>
                </a:solidFill>
                <a:latin typeface="+mn-ea"/>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kumimoji="1" sz="2000" kern="1200">
                <a:solidFill>
                  <a:schemeClr val="tx1"/>
                </a:solidFill>
                <a:latin typeface="+mn-ea"/>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kumimoji="1" sz="2000" kern="1200">
                <a:solidFill>
                  <a:schemeClr val="tx1"/>
                </a:solidFill>
                <a:latin typeface="+mn-ea"/>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kumimoji="1" sz="2000" kern="1200">
                <a:solidFill>
                  <a:schemeClr val="tx1"/>
                </a:solidFill>
                <a:latin typeface="+mn-ea"/>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kumimoji="1" sz="2000" kern="1200" baseline="0">
                <a:solidFill>
                  <a:schemeClr val="tx1"/>
                </a:solidFill>
                <a:latin typeface="+mn-ea"/>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kumimoji="1"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kumimoji="1"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kumimoji="1"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kumimoji="1" sz="2000" b="1" kern="1200" baseline="0">
                <a:solidFill>
                  <a:schemeClr val="tx2"/>
                </a:solidFill>
                <a:latin typeface="Georgia" pitchFamily="18" charset="0"/>
                <a:ea typeface="+mn-ea"/>
                <a:cs typeface="+mn-cs"/>
              </a:defRPr>
            </a:lvl9pPr>
          </a:lstStyle>
          <a:p>
            <a:pPr>
              <a:lnSpc>
                <a:spcPts val="1100"/>
              </a:lnSpc>
              <a:spcAft>
                <a:spcPts val="0"/>
              </a:spcAft>
            </a:pPr>
            <a:r>
              <a:rPr lang="en-US" altLang="ja-JP" sz="900" dirty="0">
                <a:cs typeface="Meiryo UI" panose="020B0604030504040204" pitchFamily="50" charset="-128"/>
              </a:rPr>
              <a:t>MICE</a:t>
            </a:r>
            <a:r>
              <a:rPr lang="ja-JP" altLang="en-US" sz="900" dirty="0">
                <a:cs typeface="Meiryo UI" panose="020B0604030504040204" pitchFamily="50" charset="-128"/>
              </a:rPr>
              <a:t>を通じた国際的な人や知の交流による新たなビジネス・イノベーション機会の創造、国・都市の競争力向上</a:t>
            </a:r>
            <a:endParaRPr lang="en-US" altLang="ja-JP" sz="900" dirty="0">
              <a:cs typeface="Meiryo UI" panose="020B0604030504040204" pitchFamily="50" charset="-128"/>
            </a:endParaRPr>
          </a:p>
        </p:txBody>
      </p:sp>
      <p:sp>
        <p:nvSpPr>
          <p:cNvPr id="35" name="コンテンツ プレースホルダー 4"/>
          <p:cNvSpPr txBox="1">
            <a:spLocks/>
          </p:cNvSpPr>
          <p:nvPr/>
        </p:nvSpPr>
        <p:spPr>
          <a:xfrm>
            <a:off x="5300080" y="5382529"/>
            <a:ext cx="1884969" cy="507532"/>
          </a:xfrm>
          <a:prstGeom prst="rect">
            <a:avLst/>
          </a:prstGeom>
        </p:spPr>
        <p:txBody>
          <a:bodyPr vert="horz" lIns="0" tIns="0" rIns="0" bIns="0" rtlCol="0" anchor="ctr" anchorCtr="0">
            <a:noAutofit/>
          </a:bodyPr>
          <a:lstStyle>
            <a:lvl1pPr marL="0" marR="0" indent="0" algn="l" defTabSz="914400" rtl="0" eaLnBrk="1" fontAlgn="auto" latinLnBrk="0" hangingPunct="1">
              <a:lnSpc>
                <a:spcPct val="100000"/>
              </a:lnSpc>
              <a:spcBef>
                <a:spcPts val="0"/>
              </a:spcBef>
              <a:spcAft>
                <a:spcPts val="900"/>
              </a:spcAft>
              <a:buClr>
                <a:schemeClr val="tx1"/>
              </a:buClr>
              <a:buSzTx/>
              <a:buFontTx/>
              <a:buNone/>
              <a:tabLst/>
              <a:defRPr kumimoji="1" sz="2000" kern="1200" baseline="0">
                <a:solidFill>
                  <a:schemeClr val="tx1"/>
                </a:solidFill>
                <a:latin typeface="+mn-ea"/>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kumimoji="1" sz="2000" kern="1200">
                <a:solidFill>
                  <a:schemeClr val="tx1"/>
                </a:solidFill>
                <a:latin typeface="+mn-ea"/>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kumimoji="1" sz="2000" kern="1200">
                <a:solidFill>
                  <a:schemeClr val="tx1"/>
                </a:solidFill>
                <a:latin typeface="+mn-ea"/>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kumimoji="1" sz="2000" kern="1200">
                <a:solidFill>
                  <a:schemeClr val="tx1"/>
                </a:solidFill>
                <a:latin typeface="+mn-ea"/>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kumimoji="1" sz="2000" kern="1200" baseline="0">
                <a:solidFill>
                  <a:schemeClr val="tx1"/>
                </a:solidFill>
                <a:latin typeface="+mn-ea"/>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kumimoji="1"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kumimoji="1"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kumimoji="1"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kumimoji="1" sz="2000" b="1" kern="1200" baseline="0">
                <a:solidFill>
                  <a:schemeClr val="tx2"/>
                </a:solidFill>
                <a:latin typeface="Georgia" pitchFamily="18" charset="0"/>
                <a:ea typeface="+mn-ea"/>
                <a:cs typeface="+mn-cs"/>
              </a:defRPr>
            </a:lvl9pPr>
          </a:lstStyle>
          <a:p>
            <a:pPr>
              <a:lnSpc>
                <a:spcPts val="1100"/>
              </a:lnSpc>
              <a:spcAft>
                <a:spcPts val="0"/>
              </a:spcAft>
            </a:pPr>
            <a:r>
              <a:rPr lang="ja-JP" altLang="en-US" sz="900" dirty="0">
                <a:cs typeface="Meiryo UI" panose="020B0604030504040204" pitchFamily="50" charset="-128"/>
              </a:rPr>
              <a:t>日本のコンテンツを活かしたワールドクラスのショービジネスを育てることを通じて、日本の新たな魅力創出</a:t>
            </a:r>
            <a:endParaRPr lang="en-US" altLang="ja-JP" sz="900" dirty="0">
              <a:cs typeface="Meiryo UI" panose="020B0604030504040204" pitchFamily="50" charset="-128"/>
            </a:endParaRPr>
          </a:p>
        </p:txBody>
      </p:sp>
      <p:sp>
        <p:nvSpPr>
          <p:cNvPr id="36" name="コンテンツ プレースホルダー 4"/>
          <p:cNvSpPr txBox="1">
            <a:spLocks/>
          </p:cNvSpPr>
          <p:nvPr/>
        </p:nvSpPr>
        <p:spPr>
          <a:xfrm>
            <a:off x="7460321" y="5382529"/>
            <a:ext cx="1889139" cy="507532"/>
          </a:xfrm>
          <a:prstGeom prst="rect">
            <a:avLst/>
          </a:prstGeom>
        </p:spPr>
        <p:txBody>
          <a:bodyPr vert="horz" lIns="0" tIns="0" rIns="0" bIns="0" rtlCol="0" anchor="ctr" anchorCtr="0">
            <a:noAutofit/>
          </a:bodyPr>
          <a:lstStyle>
            <a:lvl1pPr marL="0" marR="0" indent="0" algn="l" defTabSz="914400" rtl="0" eaLnBrk="1" fontAlgn="auto" latinLnBrk="0" hangingPunct="1">
              <a:lnSpc>
                <a:spcPct val="100000"/>
              </a:lnSpc>
              <a:spcBef>
                <a:spcPts val="0"/>
              </a:spcBef>
              <a:spcAft>
                <a:spcPts val="900"/>
              </a:spcAft>
              <a:buClr>
                <a:schemeClr val="tx1"/>
              </a:buClr>
              <a:buSzTx/>
              <a:buFontTx/>
              <a:buNone/>
              <a:tabLst/>
              <a:defRPr kumimoji="1" sz="2000" kern="1200" baseline="0">
                <a:solidFill>
                  <a:schemeClr val="tx1"/>
                </a:solidFill>
                <a:latin typeface="+mn-ea"/>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kumimoji="1" sz="2000" kern="1200">
                <a:solidFill>
                  <a:schemeClr val="tx1"/>
                </a:solidFill>
                <a:latin typeface="+mn-ea"/>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kumimoji="1" sz="2000" kern="1200">
                <a:solidFill>
                  <a:schemeClr val="tx1"/>
                </a:solidFill>
                <a:latin typeface="+mn-ea"/>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kumimoji="1" sz="2000" kern="1200">
                <a:solidFill>
                  <a:schemeClr val="tx1"/>
                </a:solidFill>
                <a:latin typeface="+mn-ea"/>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kumimoji="1" sz="2000" kern="1200" baseline="0">
                <a:solidFill>
                  <a:schemeClr val="tx1"/>
                </a:solidFill>
                <a:latin typeface="+mn-ea"/>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kumimoji="1"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kumimoji="1"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kumimoji="1"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kumimoji="1" sz="2000" b="1" kern="1200" baseline="0">
                <a:solidFill>
                  <a:schemeClr val="tx2"/>
                </a:solidFill>
                <a:latin typeface="Georgia" pitchFamily="18" charset="0"/>
                <a:ea typeface="+mn-ea"/>
                <a:cs typeface="+mn-cs"/>
              </a:defRPr>
            </a:lvl9pPr>
          </a:lstStyle>
          <a:p>
            <a:pPr>
              <a:lnSpc>
                <a:spcPts val="1100"/>
              </a:lnSpc>
              <a:spcAft>
                <a:spcPts val="0"/>
              </a:spcAft>
            </a:pPr>
            <a:r>
              <a:rPr lang="ja-JP" altLang="en-US" sz="900" dirty="0">
                <a:cs typeface="Meiryo UI" panose="020B0604030504040204" pitchFamily="50" charset="-128"/>
              </a:rPr>
              <a:t>日本の魅力のショーケース・ゲートウェイとしての機能を発揮し、我が国に対する国際的な認知の有様を変革</a:t>
            </a:r>
            <a:endParaRPr lang="en-US" altLang="ja-JP" sz="900" dirty="0">
              <a:cs typeface="Meiryo UI" panose="020B0604030504040204" pitchFamily="50" charset="-128"/>
            </a:endParaRPr>
          </a:p>
        </p:txBody>
      </p:sp>
      <p:sp>
        <p:nvSpPr>
          <p:cNvPr id="37" name="正方形/長方形 36"/>
          <p:cNvSpPr/>
          <p:nvPr/>
        </p:nvSpPr>
        <p:spPr>
          <a:xfrm>
            <a:off x="283702" y="360554"/>
            <a:ext cx="9283105" cy="369332"/>
          </a:xfrm>
          <a:prstGeom prst="rect">
            <a:avLst/>
          </a:prstGeom>
          <a:solidFill>
            <a:schemeClr val="tx2">
              <a:lumMod val="20000"/>
              <a:lumOff val="80000"/>
            </a:schemeClr>
          </a:solidFill>
        </p:spPr>
        <p:txBody>
          <a:bodyPr wrap="square">
            <a:spAutoFit/>
          </a:bodyPr>
          <a:lstStyle/>
          <a:p>
            <a:pPr algn="ctr"/>
            <a:r>
              <a:rPr lang="ja-JP" altLang="en-US" b="1" dirty="0">
                <a:latin typeface="+mj-ea"/>
                <a:ea typeface="+mj-ea"/>
              </a:rPr>
              <a:t>検討にあたっての視点 ①</a:t>
            </a:r>
          </a:p>
        </p:txBody>
      </p:sp>
    </p:spTree>
    <p:extLst>
      <p:ext uri="{BB962C8B-B14F-4D97-AF65-F5344CB8AC3E}">
        <p14:creationId xmlns:p14="http://schemas.microsoft.com/office/powerpoint/2010/main" val="1284801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正方形/長方形 60"/>
          <p:cNvSpPr/>
          <p:nvPr/>
        </p:nvSpPr>
        <p:spPr>
          <a:xfrm>
            <a:off x="9223935" y="6557554"/>
            <a:ext cx="389244" cy="3004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F99F4CE-CC43-4C61-B32D-E05E100DC90B}" type="slidenum">
              <a:rPr lang="ja-JP" altLang="en-US" sz="1400" smtClean="0">
                <a:solidFill>
                  <a:schemeClr val="tx1"/>
                </a:solidFill>
                <a:latin typeface="ＭＳ Ｐゴシック" panose="020B0600070205080204" pitchFamily="50" charset="-128"/>
                <a:ea typeface="ＭＳ Ｐゴシック" panose="020B0600070205080204" pitchFamily="50" charset="-128"/>
              </a:rPr>
              <a:pPr algn="ctr"/>
              <a:t>3</a:t>
            </a:fld>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30" name="正方形/長方形 29"/>
          <p:cNvSpPr/>
          <p:nvPr/>
        </p:nvSpPr>
        <p:spPr>
          <a:xfrm>
            <a:off x="282195" y="858613"/>
            <a:ext cx="5953710" cy="675837"/>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nchorCtr="0"/>
          <a:lstStyle/>
          <a:p>
            <a:pPr>
              <a:spcAft>
                <a:spcPts val="900"/>
              </a:spcAft>
            </a:pPr>
            <a:r>
              <a:rPr lang="ja-JP" altLang="en-US" sz="1400" b="1" dirty="0">
                <a:solidFill>
                  <a:schemeClr val="tx1">
                    <a:lumMod val="85000"/>
                    <a:lumOff val="15000"/>
                  </a:schemeClr>
                </a:solidFill>
                <a:latin typeface="+mn-ea"/>
                <a:cs typeface="Meiryo UI" panose="020B0604030504040204" pitchFamily="50" charset="-128"/>
              </a:rPr>
              <a:t>＜「特定複合観光施設」の中核施設の具体的な要件に関する考え方＞</a:t>
            </a:r>
            <a:endParaRPr lang="en-US" altLang="ja-JP" sz="1400" b="1" dirty="0">
              <a:solidFill>
                <a:schemeClr val="tx1">
                  <a:lumMod val="85000"/>
                  <a:lumOff val="15000"/>
                </a:schemeClr>
              </a:solidFill>
              <a:latin typeface="+mn-ea"/>
              <a:cs typeface="Meiryo UI" panose="020B0604030504040204" pitchFamily="50" charset="-128"/>
            </a:endParaRPr>
          </a:p>
          <a:p>
            <a:pPr>
              <a:spcAft>
                <a:spcPts val="600"/>
              </a:spcAft>
            </a:pPr>
            <a:r>
              <a:rPr lang="ja-JP" altLang="en-US" sz="1400" dirty="0">
                <a:solidFill>
                  <a:schemeClr val="tx1">
                    <a:lumMod val="85000"/>
                    <a:lumOff val="15000"/>
                  </a:schemeClr>
                </a:solidFill>
                <a:latin typeface="+mn-ea"/>
                <a:cs typeface="Meiryo UI" panose="020B0604030504040204" pitchFamily="50" charset="-128"/>
              </a:rPr>
              <a:t>　</a:t>
            </a:r>
            <a:r>
              <a:rPr lang="ja-JP" altLang="en-US" sz="1400" u="sng" dirty="0">
                <a:solidFill>
                  <a:schemeClr val="tx1">
                    <a:lumMod val="85000"/>
                    <a:lumOff val="15000"/>
                  </a:schemeClr>
                </a:solidFill>
                <a:latin typeface="+mn-ea"/>
                <a:cs typeface="Meiryo UI" panose="020B0604030504040204" pitchFamily="50" charset="-128"/>
              </a:rPr>
              <a:t>○具体的な要件に関する「基本的な視点」</a:t>
            </a:r>
            <a:endParaRPr lang="en-US" altLang="ja-JP" sz="1400" u="sng" dirty="0">
              <a:solidFill>
                <a:schemeClr val="tx1">
                  <a:lumMod val="85000"/>
                  <a:lumOff val="15000"/>
                </a:schemeClr>
              </a:solidFill>
              <a:latin typeface="+mn-ea"/>
              <a:cs typeface="Meiryo UI" panose="020B0604030504040204" pitchFamily="50" charset="-128"/>
            </a:endParaRPr>
          </a:p>
        </p:txBody>
      </p:sp>
      <p:sp>
        <p:nvSpPr>
          <p:cNvPr id="37" name="正方形/長方形 36"/>
          <p:cNvSpPr/>
          <p:nvPr/>
        </p:nvSpPr>
        <p:spPr>
          <a:xfrm>
            <a:off x="283702" y="360554"/>
            <a:ext cx="9283105" cy="369332"/>
          </a:xfrm>
          <a:prstGeom prst="rect">
            <a:avLst/>
          </a:prstGeom>
          <a:solidFill>
            <a:schemeClr val="tx2">
              <a:lumMod val="20000"/>
              <a:lumOff val="80000"/>
            </a:schemeClr>
          </a:solidFill>
        </p:spPr>
        <p:txBody>
          <a:bodyPr wrap="square">
            <a:spAutoFit/>
          </a:bodyPr>
          <a:lstStyle/>
          <a:p>
            <a:pPr algn="ctr"/>
            <a:r>
              <a:rPr lang="ja-JP" altLang="en-US" b="1" dirty="0">
                <a:latin typeface="+mj-ea"/>
                <a:ea typeface="+mj-ea"/>
              </a:rPr>
              <a:t>検討にあたっての視点 ②</a:t>
            </a:r>
          </a:p>
        </p:txBody>
      </p:sp>
      <p:sp>
        <p:nvSpPr>
          <p:cNvPr id="39" name="正方形/長方形 38"/>
          <p:cNvSpPr/>
          <p:nvPr/>
        </p:nvSpPr>
        <p:spPr bwMode="ltGray">
          <a:xfrm>
            <a:off x="417136" y="1817059"/>
            <a:ext cx="5760000" cy="360000"/>
          </a:xfrm>
          <a:prstGeom prst="rect">
            <a:avLst/>
          </a:prstGeom>
          <a:solidFill>
            <a:schemeClr val="accent1">
              <a:lumMod val="7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80000" rIns="0" rtlCol="0" anchor="ctr"/>
          <a:lstStyle/>
          <a:p>
            <a:r>
              <a:rPr lang="ja-JP" altLang="en-US" sz="1400" b="1" dirty="0">
                <a:solidFill>
                  <a:schemeClr val="bg1"/>
                </a:solidFill>
                <a:latin typeface="+mn-ea"/>
                <a:cs typeface="Meiryo UI" panose="020B0604030504040204" pitchFamily="50" charset="-128"/>
              </a:rPr>
              <a:t>基本的な視点１：我が国においてこれまでにないクオリティを有する内容</a:t>
            </a:r>
            <a:endParaRPr lang="en-US" altLang="ja-JP" sz="1400" b="1" dirty="0">
              <a:solidFill>
                <a:schemeClr val="bg1"/>
              </a:solidFill>
              <a:latin typeface="+mn-ea"/>
              <a:cs typeface="Meiryo UI" panose="020B0604030504040204" pitchFamily="50" charset="-128"/>
            </a:endParaRPr>
          </a:p>
        </p:txBody>
      </p:sp>
      <p:sp>
        <p:nvSpPr>
          <p:cNvPr id="40" name="正方形/長方形 39"/>
          <p:cNvSpPr/>
          <p:nvPr/>
        </p:nvSpPr>
        <p:spPr bwMode="ltGray">
          <a:xfrm>
            <a:off x="381232" y="3329227"/>
            <a:ext cx="6660000" cy="374469"/>
          </a:xfrm>
          <a:prstGeom prst="rect">
            <a:avLst/>
          </a:prstGeom>
          <a:solidFill>
            <a:schemeClr val="accent1">
              <a:lumMod val="7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80000" rIns="0" rtlCol="0" anchor="ctr"/>
          <a:lstStyle/>
          <a:p>
            <a:r>
              <a:rPr lang="ja-JP" altLang="en-US" sz="1400" b="1" dirty="0">
                <a:solidFill>
                  <a:schemeClr val="bg1"/>
                </a:solidFill>
                <a:latin typeface="+mn-ea"/>
                <a:cs typeface="Meiryo UI" panose="020B0604030504040204" pitchFamily="50" charset="-128"/>
              </a:rPr>
              <a:t>基本的な視点２：これまでにないスケールを有する我が国を代表することとなる規模</a:t>
            </a:r>
            <a:endParaRPr lang="en-US" altLang="ja-JP" sz="1400" b="1" dirty="0">
              <a:solidFill>
                <a:schemeClr val="bg1"/>
              </a:solidFill>
              <a:latin typeface="+mn-ea"/>
              <a:cs typeface="Meiryo UI" panose="020B0604030504040204" pitchFamily="50" charset="-128"/>
            </a:endParaRPr>
          </a:p>
        </p:txBody>
      </p:sp>
      <p:sp>
        <p:nvSpPr>
          <p:cNvPr id="41" name="正方形/長方形 40"/>
          <p:cNvSpPr/>
          <p:nvPr/>
        </p:nvSpPr>
        <p:spPr bwMode="ltGray">
          <a:xfrm>
            <a:off x="380992" y="4841395"/>
            <a:ext cx="4500000" cy="360000"/>
          </a:xfrm>
          <a:prstGeom prst="rect">
            <a:avLst/>
          </a:prstGeom>
          <a:solidFill>
            <a:schemeClr val="accent1">
              <a:lumMod val="7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80000" rIns="0" rtlCol="0" anchor="ctr"/>
          <a:lstStyle/>
          <a:p>
            <a:r>
              <a:rPr lang="ja-JP" altLang="en-US" sz="1400" b="1" dirty="0">
                <a:solidFill>
                  <a:schemeClr val="bg1"/>
                </a:solidFill>
                <a:latin typeface="+mn-ea"/>
                <a:cs typeface="Meiryo UI" panose="020B0604030504040204" pitchFamily="50" charset="-128"/>
              </a:rPr>
              <a:t>基本的な視点３：民間の活力と地域の創意工夫</a:t>
            </a:r>
            <a:endParaRPr lang="en-US" altLang="ja-JP" sz="1400" b="1" dirty="0">
              <a:solidFill>
                <a:schemeClr val="bg1"/>
              </a:solidFill>
              <a:latin typeface="+mn-ea"/>
              <a:cs typeface="Meiryo UI" panose="020B0604030504040204" pitchFamily="50" charset="-128"/>
            </a:endParaRPr>
          </a:p>
        </p:txBody>
      </p:sp>
      <p:sp>
        <p:nvSpPr>
          <p:cNvPr id="42" name="正方形/長方形 41"/>
          <p:cNvSpPr/>
          <p:nvPr/>
        </p:nvSpPr>
        <p:spPr>
          <a:xfrm>
            <a:off x="488503" y="3761275"/>
            <a:ext cx="9032015" cy="864513"/>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nchorCtr="0"/>
          <a:lstStyle/>
          <a:p>
            <a:pPr>
              <a:spcAft>
                <a:spcPts val="600"/>
              </a:spcAft>
            </a:pPr>
            <a:r>
              <a:rPr lang="ja-JP" altLang="en-US" sz="1400" dirty="0">
                <a:solidFill>
                  <a:schemeClr val="tx1">
                    <a:lumMod val="85000"/>
                    <a:lumOff val="15000"/>
                  </a:schemeClr>
                </a:solidFill>
                <a:latin typeface="+mn-ea"/>
                <a:cs typeface="Meiryo UI" panose="020B0604030504040204" pitchFamily="50" charset="-128"/>
              </a:rPr>
              <a:t>・　ナショナル・プロジェクトとしてふさわしい</a:t>
            </a:r>
            <a:r>
              <a:rPr lang="en-US" altLang="ja-JP" sz="1400" dirty="0">
                <a:solidFill>
                  <a:schemeClr val="tx1">
                    <a:lumMod val="85000"/>
                    <a:lumOff val="15000"/>
                  </a:schemeClr>
                </a:solidFill>
                <a:latin typeface="+mn-ea"/>
                <a:cs typeface="Meiryo UI" panose="020B0604030504040204" pitchFamily="50" charset="-128"/>
              </a:rPr>
              <a:t>IR</a:t>
            </a:r>
            <a:r>
              <a:rPr lang="ja-JP" altLang="en-US" sz="1400" dirty="0">
                <a:solidFill>
                  <a:schemeClr val="tx1">
                    <a:lumMod val="85000"/>
                    <a:lumOff val="15000"/>
                  </a:schemeClr>
                </a:solidFill>
                <a:latin typeface="+mn-ea"/>
                <a:cs typeface="Meiryo UI" panose="020B0604030504040204" pitchFamily="50" charset="-128"/>
              </a:rPr>
              <a:t>事業の「公益性」を確保する外形的な基準とすべき</a:t>
            </a:r>
            <a:endParaRPr lang="en-US" altLang="ja-JP" sz="1400" dirty="0">
              <a:solidFill>
                <a:schemeClr val="tx1">
                  <a:lumMod val="85000"/>
                  <a:lumOff val="15000"/>
                </a:schemeClr>
              </a:solidFill>
              <a:latin typeface="+mn-ea"/>
              <a:cs typeface="Meiryo UI" panose="020B0604030504040204" pitchFamily="50" charset="-128"/>
            </a:endParaRPr>
          </a:p>
          <a:p>
            <a:pPr>
              <a:spcAft>
                <a:spcPts val="300"/>
              </a:spcAft>
            </a:pPr>
            <a:r>
              <a:rPr lang="ja-JP" altLang="en-US" sz="1400" dirty="0">
                <a:solidFill>
                  <a:schemeClr val="tx1">
                    <a:lumMod val="85000"/>
                    <a:lumOff val="15000"/>
                  </a:schemeClr>
                </a:solidFill>
                <a:latin typeface="+mn-ea"/>
                <a:cs typeface="Meiryo UI" panose="020B0604030504040204" pitchFamily="50" charset="-128"/>
              </a:rPr>
              <a:t>・　カジノ収益を活用して整備を行うべき施設の外形的な基準として、</a:t>
            </a:r>
            <a:r>
              <a:rPr lang="ja-JP" altLang="en-US" sz="1400" b="1" u="sng" dirty="0">
                <a:solidFill>
                  <a:schemeClr val="tx1">
                    <a:lumMod val="85000"/>
                    <a:lumOff val="15000"/>
                  </a:schemeClr>
                </a:solidFill>
                <a:latin typeface="+mn-ea"/>
                <a:cs typeface="Meiryo UI" panose="020B0604030504040204" pitchFamily="50" charset="-128"/>
              </a:rPr>
              <a:t>これまでにないスケールを有する我が国を代表</a:t>
            </a:r>
            <a:endParaRPr lang="en-US" altLang="ja-JP" sz="1400" b="1" u="sng" dirty="0">
              <a:solidFill>
                <a:schemeClr val="tx1">
                  <a:lumMod val="85000"/>
                  <a:lumOff val="15000"/>
                </a:schemeClr>
              </a:solidFill>
              <a:latin typeface="+mn-ea"/>
              <a:cs typeface="Meiryo UI" panose="020B0604030504040204" pitchFamily="50" charset="-128"/>
            </a:endParaRPr>
          </a:p>
          <a:p>
            <a:pPr>
              <a:spcAft>
                <a:spcPts val="300"/>
              </a:spcAft>
            </a:pPr>
            <a:r>
              <a:rPr lang="ja-JP" altLang="en-US" sz="1400" b="1" dirty="0">
                <a:solidFill>
                  <a:schemeClr val="tx1">
                    <a:lumMod val="85000"/>
                    <a:lumOff val="15000"/>
                  </a:schemeClr>
                </a:solidFill>
                <a:latin typeface="+mn-ea"/>
                <a:cs typeface="Meiryo UI" panose="020B0604030504040204" pitchFamily="50" charset="-128"/>
              </a:rPr>
              <a:t>　　</a:t>
            </a:r>
            <a:r>
              <a:rPr lang="ja-JP" altLang="en-US" sz="1400" b="1" u="sng" dirty="0">
                <a:solidFill>
                  <a:schemeClr val="tx1">
                    <a:lumMod val="85000"/>
                    <a:lumOff val="15000"/>
                  </a:schemeClr>
                </a:solidFill>
                <a:latin typeface="+mn-ea"/>
                <a:cs typeface="Meiryo UI" panose="020B0604030504040204" pitchFamily="50" charset="-128"/>
              </a:rPr>
              <a:t>することとなる規模</a:t>
            </a:r>
            <a:r>
              <a:rPr lang="ja-JP" altLang="en-US" sz="1400" dirty="0">
                <a:solidFill>
                  <a:schemeClr val="tx1">
                    <a:lumMod val="85000"/>
                    <a:lumOff val="15000"/>
                  </a:schemeClr>
                </a:solidFill>
                <a:latin typeface="+mn-ea"/>
                <a:cs typeface="Meiryo UI" panose="020B0604030504040204" pitchFamily="50" charset="-128"/>
              </a:rPr>
              <a:t>の施設とすべき</a:t>
            </a:r>
            <a:endParaRPr lang="en-US" altLang="ja-JP" sz="1400" dirty="0">
              <a:solidFill>
                <a:schemeClr val="tx1">
                  <a:lumMod val="85000"/>
                  <a:lumOff val="15000"/>
                </a:schemeClr>
              </a:solidFill>
              <a:latin typeface="+mn-ea"/>
              <a:cs typeface="Meiryo UI" panose="020B0604030504040204" pitchFamily="50" charset="-128"/>
            </a:endParaRPr>
          </a:p>
        </p:txBody>
      </p:sp>
      <p:sp>
        <p:nvSpPr>
          <p:cNvPr id="43" name="正方形/長方形 42"/>
          <p:cNvSpPr/>
          <p:nvPr/>
        </p:nvSpPr>
        <p:spPr>
          <a:xfrm>
            <a:off x="461348" y="2177099"/>
            <a:ext cx="9018828" cy="971383"/>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nchorCtr="0"/>
          <a:lstStyle/>
          <a:p>
            <a:pPr>
              <a:spcAft>
                <a:spcPts val="300"/>
              </a:spcAft>
            </a:pPr>
            <a:r>
              <a:rPr lang="ja-JP" altLang="en-US" sz="1400" dirty="0">
                <a:solidFill>
                  <a:schemeClr val="tx1">
                    <a:lumMod val="85000"/>
                    <a:lumOff val="15000"/>
                  </a:schemeClr>
                </a:solidFill>
                <a:latin typeface="+mn-ea"/>
                <a:cs typeface="Meiryo UI" panose="020B0604030504040204" pitchFamily="50" charset="-128"/>
              </a:rPr>
              <a:t>・　これまで我が国において⾏われてきたものに加え、これまでにないような</a:t>
            </a:r>
            <a:r>
              <a:rPr lang="ja-JP" altLang="en-US" sz="1400" dirty="0">
                <a:solidFill>
                  <a:schemeClr val="tx1"/>
                </a:solidFill>
                <a:latin typeface="+mn-ea"/>
                <a:cs typeface="Meiryo UI" panose="020B0604030504040204" pitchFamily="50" charset="-128"/>
              </a:rPr>
              <a:t>国際的な</a:t>
            </a:r>
            <a:r>
              <a:rPr lang="en-US" altLang="ja-JP" sz="1400" dirty="0">
                <a:solidFill>
                  <a:schemeClr val="tx1"/>
                </a:solidFill>
                <a:latin typeface="+mn-ea"/>
                <a:cs typeface="Meiryo UI" panose="020B0604030504040204" pitchFamily="50" charset="-128"/>
              </a:rPr>
              <a:t>MICE</a:t>
            </a:r>
            <a:r>
              <a:rPr lang="ja-JP" altLang="en-US" sz="1400" dirty="0">
                <a:solidFill>
                  <a:schemeClr val="tx1"/>
                </a:solidFill>
                <a:latin typeface="+mn-ea"/>
                <a:cs typeface="Meiryo UI" panose="020B0604030504040204" pitchFamily="50" charset="-128"/>
              </a:rPr>
              <a:t>ビジネス等を展開し、新たな</a:t>
            </a:r>
            <a:endParaRPr lang="en-US" altLang="ja-JP" sz="1400" dirty="0">
              <a:solidFill>
                <a:schemeClr val="tx1"/>
              </a:solidFill>
              <a:latin typeface="+mn-ea"/>
              <a:cs typeface="Meiryo UI" panose="020B0604030504040204" pitchFamily="50" charset="-128"/>
            </a:endParaRPr>
          </a:p>
          <a:p>
            <a:pPr>
              <a:spcAft>
                <a:spcPts val="300"/>
              </a:spcAft>
            </a:pPr>
            <a:r>
              <a:rPr lang="ja-JP" altLang="en-US" sz="1400" dirty="0">
                <a:solidFill>
                  <a:schemeClr val="tx1"/>
                </a:solidFill>
                <a:latin typeface="+mn-ea"/>
                <a:cs typeface="Meiryo UI" panose="020B0604030504040204" pitchFamily="50" charset="-128"/>
              </a:rPr>
              <a:t>　　ビジネスの起爆剤となり、また、世界に向けて日本の魅⼒を発信し、世界中から観光客を集める、</a:t>
            </a:r>
            <a:r>
              <a:rPr lang="ja-JP" altLang="en-US" sz="1400" b="1" u="sng" dirty="0">
                <a:solidFill>
                  <a:schemeClr val="tx1"/>
                </a:solidFill>
                <a:latin typeface="+mn-ea"/>
                <a:cs typeface="Meiryo UI" panose="020B0604030504040204" pitchFamily="50" charset="-128"/>
              </a:rPr>
              <a:t>我が国において</a:t>
            </a:r>
            <a:endParaRPr lang="en-US" altLang="ja-JP" sz="1400" b="1" u="sng" dirty="0">
              <a:solidFill>
                <a:schemeClr val="tx1"/>
              </a:solidFill>
              <a:latin typeface="+mn-ea"/>
              <a:cs typeface="Meiryo UI" panose="020B0604030504040204" pitchFamily="50" charset="-128"/>
            </a:endParaRPr>
          </a:p>
          <a:p>
            <a:pPr>
              <a:spcAft>
                <a:spcPts val="300"/>
              </a:spcAft>
            </a:pPr>
            <a:r>
              <a:rPr lang="ja-JP" altLang="en-US" sz="1400" b="1" dirty="0">
                <a:solidFill>
                  <a:schemeClr val="tx1"/>
                </a:solidFill>
                <a:latin typeface="+mn-ea"/>
                <a:cs typeface="Meiryo UI" panose="020B0604030504040204" pitchFamily="50" charset="-128"/>
              </a:rPr>
              <a:t>　　</a:t>
            </a:r>
            <a:r>
              <a:rPr lang="ja-JP" altLang="en-US" sz="1400" b="1" u="sng" dirty="0">
                <a:solidFill>
                  <a:schemeClr val="tx1"/>
                </a:solidFill>
                <a:latin typeface="+mn-ea"/>
                <a:cs typeface="Meiryo UI" panose="020B0604030504040204" pitchFamily="50" charset="-128"/>
              </a:rPr>
              <a:t>これまでにないクオリティを有する内容</a:t>
            </a:r>
            <a:r>
              <a:rPr lang="ja-JP" altLang="en-US" sz="1400" dirty="0">
                <a:solidFill>
                  <a:schemeClr val="tx1"/>
                </a:solidFill>
                <a:latin typeface="+mn-ea"/>
                <a:cs typeface="Meiryo UI" panose="020B0604030504040204" pitchFamily="50" charset="-128"/>
              </a:rPr>
              <a:t>の施設とすべき</a:t>
            </a:r>
            <a:endParaRPr lang="en-US" altLang="ja-JP" sz="1400" dirty="0">
              <a:solidFill>
                <a:schemeClr val="tx1"/>
              </a:solidFill>
              <a:latin typeface="+mn-ea"/>
              <a:cs typeface="Meiryo UI" panose="020B0604030504040204" pitchFamily="50" charset="-128"/>
            </a:endParaRPr>
          </a:p>
        </p:txBody>
      </p:sp>
      <p:sp>
        <p:nvSpPr>
          <p:cNvPr id="44" name="正方形/長方形 43"/>
          <p:cNvSpPr/>
          <p:nvPr/>
        </p:nvSpPr>
        <p:spPr>
          <a:xfrm>
            <a:off x="488502" y="5273443"/>
            <a:ext cx="9078305" cy="675837"/>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nchorCtr="0"/>
          <a:lstStyle/>
          <a:p>
            <a:pPr>
              <a:spcAft>
                <a:spcPts val="300"/>
              </a:spcAft>
            </a:pPr>
            <a:r>
              <a:rPr lang="ja-JP" altLang="en-US" sz="1400" dirty="0">
                <a:solidFill>
                  <a:schemeClr val="tx1">
                    <a:lumMod val="85000"/>
                    <a:lumOff val="15000"/>
                  </a:schemeClr>
                </a:solidFill>
                <a:latin typeface="+mn-ea"/>
                <a:cs typeface="Meiryo UI" panose="020B0604030504040204" pitchFamily="50" charset="-128"/>
              </a:rPr>
              <a:t>・　上記</a:t>
            </a:r>
            <a:r>
              <a:rPr lang="en-US" altLang="ja-JP" sz="1400" dirty="0">
                <a:solidFill>
                  <a:schemeClr val="tx1">
                    <a:lumMod val="85000"/>
                    <a:lumOff val="15000"/>
                  </a:schemeClr>
                </a:solidFill>
                <a:latin typeface="+mn-ea"/>
                <a:cs typeface="Meiryo UI" panose="020B0604030504040204" pitchFamily="50" charset="-128"/>
              </a:rPr>
              <a:t>2</a:t>
            </a:r>
            <a:r>
              <a:rPr lang="ja-JP" altLang="en-US" sz="1400" dirty="0">
                <a:solidFill>
                  <a:schemeClr val="tx1">
                    <a:lumMod val="85000"/>
                    <a:lumOff val="15000"/>
                  </a:schemeClr>
                </a:solidFill>
                <a:latin typeface="+mn-ea"/>
                <a:cs typeface="Meiryo UI" panose="020B0604030504040204" pitchFamily="50" charset="-128"/>
              </a:rPr>
              <a:t>点を前提とした上で、中核施設を構成する各施設や立地地域の特性が様々であることを踏まえ、</a:t>
            </a:r>
            <a:r>
              <a:rPr lang="ja-JP" altLang="en-US" sz="1400" b="1" u="sng" dirty="0">
                <a:solidFill>
                  <a:schemeClr val="tx1">
                    <a:lumMod val="85000"/>
                    <a:lumOff val="15000"/>
                  </a:schemeClr>
                </a:solidFill>
                <a:latin typeface="+mn-ea"/>
                <a:cs typeface="Meiryo UI" panose="020B0604030504040204" pitchFamily="50" charset="-128"/>
              </a:rPr>
              <a:t>民間の活力</a:t>
            </a:r>
            <a:endParaRPr lang="en-US" altLang="ja-JP" sz="1400" b="1" u="sng" dirty="0">
              <a:solidFill>
                <a:schemeClr val="tx1">
                  <a:lumMod val="85000"/>
                  <a:lumOff val="15000"/>
                </a:schemeClr>
              </a:solidFill>
              <a:latin typeface="+mn-ea"/>
              <a:cs typeface="Meiryo UI" panose="020B0604030504040204" pitchFamily="50" charset="-128"/>
            </a:endParaRPr>
          </a:p>
          <a:p>
            <a:pPr>
              <a:spcAft>
                <a:spcPts val="300"/>
              </a:spcAft>
            </a:pPr>
            <a:r>
              <a:rPr lang="ja-JP" altLang="en-US" sz="1400" b="1" dirty="0">
                <a:solidFill>
                  <a:schemeClr val="tx1">
                    <a:lumMod val="85000"/>
                    <a:lumOff val="15000"/>
                  </a:schemeClr>
                </a:solidFill>
                <a:latin typeface="+mn-ea"/>
                <a:cs typeface="Meiryo UI" panose="020B0604030504040204" pitchFamily="50" charset="-128"/>
              </a:rPr>
              <a:t>　　</a:t>
            </a:r>
            <a:r>
              <a:rPr lang="ja-JP" altLang="en-US" sz="1400" b="1" u="sng" dirty="0">
                <a:solidFill>
                  <a:schemeClr val="tx1">
                    <a:lumMod val="85000"/>
                    <a:lumOff val="15000"/>
                  </a:schemeClr>
                </a:solidFill>
                <a:latin typeface="+mn-ea"/>
                <a:cs typeface="Meiryo UI" panose="020B0604030504040204" pitchFamily="50" charset="-128"/>
              </a:rPr>
              <a:t>と地域の創意工夫を活かせるもの</a:t>
            </a:r>
            <a:r>
              <a:rPr lang="ja-JP" altLang="en-US" sz="1400" dirty="0">
                <a:solidFill>
                  <a:schemeClr val="tx1">
                    <a:lumMod val="85000"/>
                    <a:lumOff val="15000"/>
                  </a:schemeClr>
                </a:solidFill>
                <a:latin typeface="+mn-ea"/>
                <a:cs typeface="Meiryo UI" panose="020B0604030504040204" pitchFamily="50" charset="-128"/>
              </a:rPr>
              <a:t>とすべき</a:t>
            </a:r>
            <a:endParaRPr lang="en-US" altLang="ja-JP" sz="1400" dirty="0">
              <a:solidFill>
                <a:schemeClr val="tx1">
                  <a:lumMod val="85000"/>
                  <a:lumOff val="15000"/>
                </a:schemeClr>
              </a:solidFill>
              <a:latin typeface="+mn-ea"/>
              <a:cs typeface="Meiryo UI" panose="020B0604030504040204" pitchFamily="50" charset="-128"/>
            </a:endParaRPr>
          </a:p>
        </p:txBody>
      </p:sp>
      <p:sp>
        <p:nvSpPr>
          <p:cNvPr id="2" name="正方形/長方形 1"/>
          <p:cNvSpPr/>
          <p:nvPr/>
        </p:nvSpPr>
        <p:spPr>
          <a:xfrm>
            <a:off x="282195" y="1606458"/>
            <a:ext cx="9330984" cy="455884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6074714" y="6251919"/>
            <a:ext cx="3960440" cy="246221"/>
          </a:xfrm>
          <a:prstGeom prst="rect">
            <a:avLst/>
          </a:prstGeom>
        </p:spPr>
        <p:txBody>
          <a:bodyPr wrap="square">
            <a:spAutoFit/>
          </a:bodyPr>
          <a:lstStyle/>
          <a:p>
            <a:r>
              <a:rPr lang="en-US" altLang="ja-JP" sz="1000" dirty="0">
                <a:latin typeface="+mj-ea"/>
              </a:rPr>
              <a:t>※</a:t>
            </a:r>
            <a:r>
              <a:rPr lang="ja-JP" altLang="en-US" sz="1000" dirty="0">
                <a:latin typeface="+mj-ea"/>
              </a:rPr>
              <a:t>　「第</a:t>
            </a:r>
            <a:r>
              <a:rPr lang="en-US" altLang="ja-JP" sz="1000" dirty="0">
                <a:latin typeface="+mj-ea"/>
              </a:rPr>
              <a:t>12</a:t>
            </a:r>
            <a:r>
              <a:rPr lang="ja-JP" altLang="en-US" sz="1000" dirty="0">
                <a:latin typeface="+mj-ea"/>
              </a:rPr>
              <a:t>回特定複合観光施設区域整備推進会議」資料より抜粋</a:t>
            </a:r>
            <a:endParaRPr lang="en-US" altLang="ja-JP" sz="1000" dirty="0">
              <a:latin typeface="+mj-ea"/>
            </a:endParaRPr>
          </a:p>
        </p:txBody>
      </p:sp>
    </p:spTree>
    <p:extLst>
      <p:ext uri="{BB962C8B-B14F-4D97-AF65-F5344CB8AC3E}">
        <p14:creationId xmlns:p14="http://schemas.microsoft.com/office/powerpoint/2010/main" val="3672748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p:cNvSpPr/>
          <p:nvPr/>
        </p:nvSpPr>
        <p:spPr bwMode="ltGray">
          <a:xfrm>
            <a:off x="680772" y="2524649"/>
            <a:ext cx="8466667" cy="3940545"/>
          </a:xfrm>
          <a:prstGeom prst="rect">
            <a:avLst/>
          </a:prstGeom>
          <a:noFill/>
          <a:ln w="9525">
            <a:solidFill>
              <a:schemeClr val="tx1">
                <a:lumMod val="75000"/>
                <a:lumOff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altLang="ja-JP" sz="1200" b="1" dirty="0">
              <a:solidFill>
                <a:schemeClr val="tx1"/>
              </a:solidFill>
              <a:latin typeface="+mn-ea"/>
              <a:cs typeface="Meiryo UI" panose="020B0604030504040204" pitchFamily="50" charset="-128"/>
            </a:endParaRPr>
          </a:p>
        </p:txBody>
      </p:sp>
      <p:sp>
        <p:nvSpPr>
          <p:cNvPr id="59" name="正方形/長方形 58"/>
          <p:cNvSpPr/>
          <p:nvPr/>
        </p:nvSpPr>
        <p:spPr>
          <a:xfrm>
            <a:off x="283702" y="757988"/>
            <a:ext cx="4439766" cy="351146"/>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nchorCtr="0"/>
          <a:lstStyle/>
          <a:p>
            <a:pPr>
              <a:lnSpc>
                <a:spcPts val="900"/>
              </a:lnSpc>
            </a:pPr>
            <a:r>
              <a:rPr lang="ja-JP" altLang="en-US" sz="1400" dirty="0">
                <a:solidFill>
                  <a:schemeClr val="tx1">
                    <a:lumMod val="85000"/>
                    <a:lumOff val="15000"/>
                  </a:schemeClr>
                </a:solidFill>
                <a:latin typeface="+mn-ea"/>
                <a:cs typeface="Meiryo UI" panose="020B0604030504040204" pitchFamily="50" charset="-128"/>
              </a:rPr>
              <a:t>＜大阪・関西のポテンシャル＞</a:t>
            </a:r>
            <a:endParaRPr lang="en-US" altLang="ja-JP" sz="1400" dirty="0">
              <a:solidFill>
                <a:schemeClr val="tx1">
                  <a:lumMod val="85000"/>
                  <a:lumOff val="15000"/>
                </a:schemeClr>
              </a:solidFill>
              <a:latin typeface="+mn-ea"/>
              <a:cs typeface="Meiryo UI" panose="020B0604030504040204" pitchFamily="50" charset="-128"/>
            </a:endParaRPr>
          </a:p>
        </p:txBody>
      </p:sp>
      <p:sp>
        <p:nvSpPr>
          <p:cNvPr id="61" name="正方形/長方形 60"/>
          <p:cNvSpPr/>
          <p:nvPr/>
        </p:nvSpPr>
        <p:spPr bwMode="ltGray">
          <a:xfrm>
            <a:off x="689238" y="2434995"/>
            <a:ext cx="8470599" cy="509797"/>
          </a:xfrm>
          <a:prstGeom prst="rect">
            <a:avLst/>
          </a:prstGeom>
          <a:solidFill>
            <a:schemeClr val="accent1">
              <a:lumMod val="7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400" b="1" dirty="0">
                <a:solidFill>
                  <a:schemeClr val="bg1"/>
                </a:solidFill>
                <a:latin typeface="+mn-ea"/>
                <a:cs typeface="Meiryo UI" panose="020B0604030504040204" pitchFamily="50" charset="-128"/>
              </a:rPr>
              <a:t>大阪・関西広域のポテンシャル</a:t>
            </a:r>
            <a:endParaRPr lang="en-US" altLang="ja-JP" sz="1400" b="1" dirty="0">
              <a:solidFill>
                <a:schemeClr val="bg1"/>
              </a:solidFill>
              <a:latin typeface="+mn-ea"/>
              <a:cs typeface="Meiryo UI" panose="020B0604030504040204" pitchFamily="50" charset="-128"/>
            </a:endParaRPr>
          </a:p>
          <a:p>
            <a:pPr algn="ctr"/>
            <a:r>
              <a:rPr lang="ja-JP" altLang="en-US" sz="1400" b="1">
                <a:solidFill>
                  <a:schemeClr val="bg1"/>
                </a:solidFill>
                <a:latin typeface="+mn-ea"/>
                <a:cs typeface="Meiryo UI" panose="020B0604030504040204" pitchFamily="50" charset="-128"/>
              </a:rPr>
              <a:t>～　大阪</a:t>
            </a:r>
            <a:r>
              <a:rPr lang="ja-JP" altLang="en-US" sz="1400" b="1" dirty="0">
                <a:solidFill>
                  <a:schemeClr val="bg1"/>
                </a:solidFill>
                <a:latin typeface="+mn-ea"/>
                <a:cs typeface="Meiryo UI" panose="020B0604030504040204" pitchFamily="50" charset="-128"/>
              </a:rPr>
              <a:t>の都市的な魅力、関西広域の豊富な</a:t>
            </a:r>
            <a:r>
              <a:rPr lang="ja-JP" altLang="en-US" sz="1400" b="1">
                <a:solidFill>
                  <a:schemeClr val="bg1"/>
                </a:solidFill>
                <a:latin typeface="+mn-ea"/>
                <a:cs typeface="Meiryo UI" panose="020B0604030504040204" pitchFamily="50" charset="-128"/>
              </a:rPr>
              <a:t>観光資源　～</a:t>
            </a:r>
            <a:endParaRPr lang="en-US" altLang="ja-JP" sz="1400" b="1" dirty="0">
              <a:solidFill>
                <a:schemeClr val="bg1"/>
              </a:solidFill>
              <a:latin typeface="+mn-ea"/>
              <a:cs typeface="Meiryo UI" panose="020B0604030504040204" pitchFamily="50" charset="-128"/>
            </a:endParaRPr>
          </a:p>
        </p:txBody>
      </p:sp>
      <p:sp>
        <p:nvSpPr>
          <p:cNvPr id="3" name="角丸四角形 2"/>
          <p:cNvSpPr/>
          <p:nvPr/>
        </p:nvSpPr>
        <p:spPr>
          <a:xfrm>
            <a:off x="765363" y="1221655"/>
            <a:ext cx="3438538" cy="980341"/>
          </a:xfrm>
          <a:prstGeom prst="roundRect">
            <a:avLst>
              <a:gd name="adj" fmla="val 11392"/>
            </a:avLst>
          </a:prstGeom>
          <a:solidFill>
            <a:schemeClr val="bg2"/>
          </a:solidFill>
          <a:ln w="12700">
            <a:solidFill>
              <a:schemeClr val="tx1">
                <a:alpha val="91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ja-JP" altLang="en-US" sz="1200" dirty="0">
                <a:solidFill>
                  <a:schemeClr val="tx1"/>
                </a:solidFill>
                <a:latin typeface="+mn-ea"/>
              </a:rPr>
              <a:t>＜大阪</a:t>
            </a:r>
            <a:r>
              <a:rPr lang="en-US" altLang="ja-JP" sz="1200" dirty="0">
                <a:solidFill>
                  <a:schemeClr val="tx1"/>
                </a:solidFill>
                <a:latin typeface="+mn-ea"/>
              </a:rPr>
              <a:t>IR</a:t>
            </a:r>
            <a:r>
              <a:rPr lang="ja-JP" altLang="en-US" sz="1200" dirty="0">
                <a:solidFill>
                  <a:schemeClr val="tx1"/>
                </a:solidFill>
                <a:latin typeface="+mn-ea"/>
              </a:rPr>
              <a:t>の基本コンセプト＞</a:t>
            </a:r>
            <a:endParaRPr lang="en-US" altLang="ja-JP" sz="1200" dirty="0">
              <a:solidFill>
                <a:schemeClr val="tx1"/>
              </a:solidFill>
              <a:latin typeface="+mn-ea"/>
            </a:endParaRPr>
          </a:p>
          <a:p>
            <a:r>
              <a:rPr lang="ja-JP" altLang="en-US" sz="1200" dirty="0">
                <a:solidFill>
                  <a:schemeClr val="tx1"/>
                </a:solidFill>
                <a:latin typeface="+mn-ea"/>
              </a:rPr>
              <a:t>　大阪・関西の持続的な経済成長のエンジンとなる</a:t>
            </a:r>
            <a:endParaRPr lang="en-US" altLang="ja-JP" sz="1200" dirty="0">
              <a:solidFill>
                <a:schemeClr val="tx1"/>
              </a:solidFill>
              <a:latin typeface="+mn-ea"/>
            </a:endParaRPr>
          </a:p>
          <a:p>
            <a:pPr algn="ctr"/>
            <a:r>
              <a:rPr lang="ja-JP" altLang="en-US" sz="1400" b="1" u="sng" dirty="0">
                <a:solidFill>
                  <a:schemeClr val="tx1"/>
                </a:solidFill>
                <a:latin typeface="+mn-ea"/>
              </a:rPr>
              <a:t>世界最高水準の成長型ＩＲ</a:t>
            </a:r>
            <a:endParaRPr kumimoji="1" lang="ja-JP" altLang="en-US" sz="1200" b="1" dirty="0">
              <a:solidFill>
                <a:schemeClr val="tx1"/>
              </a:solidFill>
              <a:latin typeface="+mn-ea"/>
            </a:endParaRPr>
          </a:p>
        </p:txBody>
      </p:sp>
      <p:sp>
        <p:nvSpPr>
          <p:cNvPr id="65" name="角丸四角形 64"/>
          <p:cNvSpPr/>
          <p:nvPr/>
        </p:nvSpPr>
        <p:spPr>
          <a:xfrm>
            <a:off x="4552807" y="1193884"/>
            <a:ext cx="4571629" cy="1008859"/>
          </a:xfrm>
          <a:prstGeom prst="roundRect">
            <a:avLst>
              <a:gd name="adj" fmla="val 11392"/>
            </a:avLst>
          </a:prstGeom>
          <a:solidFill>
            <a:schemeClr val="bg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n-ea"/>
              </a:rPr>
              <a:t>＜成長の方向性＞</a:t>
            </a:r>
            <a:endParaRPr lang="en-US" altLang="ja-JP" sz="1200" dirty="0">
              <a:solidFill>
                <a:schemeClr val="tx1"/>
              </a:solidFill>
              <a:latin typeface="+mn-ea"/>
            </a:endParaRPr>
          </a:p>
          <a:p>
            <a:r>
              <a:rPr lang="ja-JP" altLang="en-US" sz="1200" dirty="0">
                <a:solidFill>
                  <a:schemeClr val="tx1"/>
                </a:solidFill>
                <a:latin typeface="+mn-ea"/>
              </a:rPr>
              <a:t>○</a:t>
            </a:r>
            <a:r>
              <a:rPr lang="ja-JP" altLang="en-US" sz="1200" b="1" u="sng" dirty="0">
                <a:solidFill>
                  <a:schemeClr val="tx1"/>
                </a:solidFill>
                <a:latin typeface="+mn-ea"/>
              </a:rPr>
              <a:t>時間軸</a:t>
            </a:r>
            <a:r>
              <a:rPr lang="ja-JP" altLang="en-US" sz="1200" dirty="0">
                <a:solidFill>
                  <a:schemeClr val="tx1"/>
                </a:solidFill>
                <a:latin typeface="+mn-ea"/>
              </a:rPr>
              <a:t>に沿った成長・発展　⇒　</a:t>
            </a:r>
            <a:r>
              <a:rPr lang="ja-JP" altLang="en-US" sz="1200" b="1" u="sng" dirty="0">
                <a:solidFill>
                  <a:schemeClr val="tx1"/>
                </a:solidFill>
                <a:latin typeface="+mn-ea"/>
              </a:rPr>
              <a:t>夢と未来を創造するＩＲ</a:t>
            </a:r>
            <a:endParaRPr lang="en-US" altLang="ja-JP" sz="1200" b="1" u="sng" dirty="0">
              <a:solidFill>
                <a:schemeClr val="tx1"/>
              </a:solidFill>
              <a:latin typeface="+mn-ea"/>
            </a:endParaRPr>
          </a:p>
          <a:p>
            <a:r>
              <a:rPr lang="ja-JP" altLang="en-US" sz="1200" dirty="0">
                <a:solidFill>
                  <a:schemeClr val="tx1"/>
                </a:solidFill>
                <a:latin typeface="+mn-ea"/>
              </a:rPr>
              <a:t>○</a:t>
            </a:r>
            <a:r>
              <a:rPr lang="ja-JP" altLang="en-US" sz="1200" b="1" u="sng" dirty="0">
                <a:solidFill>
                  <a:schemeClr val="tx1"/>
                </a:solidFill>
                <a:latin typeface="+mn-ea"/>
              </a:rPr>
              <a:t>空間軸</a:t>
            </a:r>
            <a:r>
              <a:rPr lang="ja-JP" altLang="en-US" sz="1200" dirty="0">
                <a:solidFill>
                  <a:schemeClr val="tx1"/>
                </a:solidFill>
                <a:latin typeface="+mn-ea"/>
              </a:rPr>
              <a:t>に沿った成長・波及　⇒　</a:t>
            </a:r>
            <a:r>
              <a:rPr lang="ja-JP" altLang="en-US" sz="1200" b="1" u="sng" dirty="0">
                <a:solidFill>
                  <a:schemeClr val="tx1"/>
                </a:solidFill>
                <a:latin typeface="+mn-ea"/>
              </a:rPr>
              <a:t>ひろがり・つながりを生み出すＩＲ</a:t>
            </a:r>
            <a:endParaRPr lang="en-US" altLang="ja-JP" sz="1200" b="1" u="sng" dirty="0">
              <a:solidFill>
                <a:schemeClr val="tx1"/>
              </a:solidFill>
              <a:latin typeface="+mn-ea"/>
            </a:endParaRPr>
          </a:p>
          <a:p>
            <a:r>
              <a:rPr lang="ja-JP" altLang="en-US" sz="1200" dirty="0">
                <a:solidFill>
                  <a:schemeClr val="tx1"/>
                </a:solidFill>
                <a:latin typeface="+mn-ea"/>
              </a:rPr>
              <a:t>○</a:t>
            </a:r>
            <a:r>
              <a:rPr lang="ja-JP" altLang="en-US" sz="1200" b="1" u="sng" dirty="0">
                <a:solidFill>
                  <a:schemeClr val="tx1"/>
                </a:solidFill>
                <a:latin typeface="+mn-ea"/>
              </a:rPr>
              <a:t>ポテンシャル</a:t>
            </a:r>
            <a:r>
              <a:rPr lang="ja-JP" altLang="en-US" sz="1200" dirty="0">
                <a:solidFill>
                  <a:schemeClr val="tx1"/>
                </a:solidFill>
                <a:latin typeface="+mn-ea"/>
              </a:rPr>
              <a:t>を活かした価値創出　⇒　</a:t>
            </a:r>
            <a:r>
              <a:rPr lang="ja-JP" altLang="en-US" sz="1200" b="1" u="sng" dirty="0">
                <a:solidFill>
                  <a:schemeClr val="tx1"/>
                </a:solidFill>
                <a:latin typeface="+mn-ea"/>
              </a:rPr>
              <a:t>「夢洲」を活かすＩＲ</a:t>
            </a:r>
            <a:endParaRPr kumimoji="1" lang="ja-JP" altLang="en-US" sz="1200" b="1" u="sng" dirty="0">
              <a:solidFill>
                <a:schemeClr val="tx1"/>
              </a:solidFill>
              <a:latin typeface="+mn-ea"/>
            </a:endParaRPr>
          </a:p>
        </p:txBody>
      </p:sp>
      <p:sp>
        <p:nvSpPr>
          <p:cNvPr id="4" name="加算 3"/>
          <p:cNvSpPr/>
          <p:nvPr/>
        </p:nvSpPr>
        <p:spPr>
          <a:xfrm>
            <a:off x="4284164" y="1665053"/>
            <a:ext cx="196862" cy="216000"/>
          </a:xfrm>
          <a:prstGeom prst="mathPlus">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 name="正方形/長方形 4"/>
          <p:cNvSpPr/>
          <p:nvPr/>
        </p:nvSpPr>
        <p:spPr>
          <a:xfrm>
            <a:off x="553772" y="1081779"/>
            <a:ext cx="8763000" cy="55122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8" name="正方形/長方形 67"/>
          <p:cNvSpPr/>
          <p:nvPr/>
        </p:nvSpPr>
        <p:spPr bwMode="ltGray">
          <a:xfrm>
            <a:off x="3589518" y="3359336"/>
            <a:ext cx="2667000" cy="2365003"/>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marL="87313" indent="-87313">
              <a:spcAft>
                <a:spcPts val="300"/>
              </a:spcAft>
            </a:pPr>
            <a:r>
              <a:rPr lang="ja-JP" altLang="en-US" sz="1200" dirty="0">
                <a:solidFill>
                  <a:schemeClr val="tx1"/>
                </a:solidFill>
                <a:latin typeface="+mn-ea"/>
                <a:cs typeface="Arial" charset="0"/>
              </a:rPr>
              <a:t>・関西の中心に立地</a:t>
            </a:r>
            <a:endParaRPr lang="en-US" altLang="ja-JP" sz="1200" dirty="0">
              <a:solidFill>
                <a:schemeClr val="tx1"/>
              </a:solidFill>
              <a:latin typeface="+mn-ea"/>
              <a:cs typeface="Arial" charset="0"/>
            </a:endParaRPr>
          </a:p>
          <a:p>
            <a:pPr marL="87313" indent="-87313">
              <a:spcAft>
                <a:spcPts val="300"/>
              </a:spcAft>
            </a:pPr>
            <a:r>
              <a:rPr lang="ja-JP" altLang="en-US" sz="1200" dirty="0">
                <a:solidFill>
                  <a:schemeClr val="tx1"/>
                </a:solidFill>
                <a:latin typeface="+mn-ea"/>
                <a:cs typeface="Arial" charset="0"/>
              </a:rPr>
              <a:t>・瀬戸内海と近接（海の玄関口）</a:t>
            </a:r>
            <a:endParaRPr lang="en-US" altLang="ja-JP" sz="1200" dirty="0">
              <a:solidFill>
                <a:schemeClr val="tx1"/>
              </a:solidFill>
              <a:latin typeface="+mn-ea"/>
              <a:cs typeface="Arial" charset="0"/>
            </a:endParaRPr>
          </a:p>
          <a:p>
            <a:pPr marL="87313" indent="-87313">
              <a:spcAft>
                <a:spcPts val="300"/>
              </a:spcAft>
            </a:pPr>
            <a:r>
              <a:rPr lang="ja-JP" altLang="en-US" sz="1200" dirty="0">
                <a:solidFill>
                  <a:schemeClr val="tx1"/>
                </a:solidFill>
                <a:latin typeface="+mn-ea"/>
                <a:cs typeface="Arial" charset="0"/>
              </a:rPr>
              <a:t>・交通アクセスの充実</a:t>
            </a:r>
            <a:endParaRPr lang="en-US" altLang="ja-JP" sz="1200" dirty="0">
              <a:solidFill>
                <a:schemeClr val="tx1"/>
              </a:solidFill>
              <a:latin typeface="+mn-ea"/>
              <a:cs typeface="Arial" charset="0"/>
            </a:endParaRPr>
          </a:p>
          <a:p>
            <a:pPr marL="87313" indent="-87313">
              <a:spcAft>
                <a:spcPts val="300"/>
              </a:spcAft>
            </a:pPr>
            <a:r>
              <a:rPr lang="ja-JP" altLang="en-US" sz="1200" dirty="0">
                <a:solidFill>
                  <a:schemeClr val="tx1"/>
                </a:solidFill>
                <a:latin typeface="+mn-ea"/>
                <a:cs typeface="Arial" charset="0"/>
              </a:rPr>
              <a:t>    </a:t>
            </a:r>
            <a:r>
              <a:rPr lang="ja-JP" altLang="en-US" sz="1000" dirty="0">
                <a:solidFill>
                  <a:schemeClr val="tx1"/>
                </a:solidFill>
                <a:latin typeface="+mn-ea"/>
                <a:cs typeface="Arial" charset="0"/>
              </a:rPr>
              <a:t>空港</a:t>
            </a:r>
            <a:r>
              <a:rPr lang="en-US" altLang="ja-JP" sz="1000" dirty="0">
                <a:solidFill>
                  <a:schemeClr val="tx1"/>
                </a:solidFill>
                <a:latin typeface="+mn-ea"/>
                <a:cs typeface="Arial" charset="0"/>
              </a:rPr>
              <a:t>…</a:t>
            </a:r>
            <a:r>
              <a:rPr lang="ja-JP" altLang="en-US" sz="1000" dirty="0">
                <a:solidFill>
                  <a:schemeClr val="tx1"/>
                </a:solidFill>
                <a:latin typeface="+mn-ea"/>
                <a:cs typeface="Arial" charset="0"/>
              </a:rPr>
              <a:t>関空、伊丹、神戸の三空港の存在</a:t>
            </a:r>
            <a:endParaRPr lang="en-US" altLang="ja-JP" sz="1000" dirty="0">
              <a:solidFill>
                <a:schemeClr val="tx1"/>
              </a:solidFill>
              <a:latin typeface="+mn-ea"/>
              <a:cs typeface="Arial" charset="0"/>
            </a:endParaRPr>
          </a:p>
          <a:p>
            <a:pPr marL="87313" indent="-87313">
              <a:spcAft>
                <a:spcPts val="300"/>
              </a:spcAft>
            </a:pPr>
            <a:r>
              <a:rPr lang="ja-JP" altLang="en-US" sz="1000" dirty="0">
                <a:solidFill>
                  <a:schemeClr val="tx1"/>
                </a:solidFill>
                <a:latin typeface="+mn-ea"/>
                <a:cs typeface="Arial" charset="0"/>
              </a:rPr>
              <a:t>　　 道路・鉄道</a:t>
            </a:r>
            <a:r>
              <a:rPr lang="en-US" altLang="ja-JP" sz="1000" dirty="0">
                <a:solidFill>
                  <a:schemeClr val="tx1"/>
                </a:solidFill>
                <a:latin typeface="+mn-ea"/>
                <a:cs typeface="Arial" charset="0"/>
              </a:rPr>
              <a:t>…</a:t>
            </a:r>
            <a:r>
              <a:rPr lang="ja-JP" altLang="en-US" sz="1000" dirty="0">
                <a:solidFill>
                  <a:schemeClr val="tx1"/>
                </a:solidFill>
                <a:latin typeface="+mn-ea"/>
                <a:cs typeface="Arial" charset="0"/>
              </a:rPr>
              <a:t>道路・鉄道ネットワークの充実</a:t>
            </a:r>
            <a:endParaRPr lang="en-US" altLang="ja-JP" sz="1000" dirty="0">
              <a:solidFill>
                <a:schemeClr val="tx1"/>
              </a:solidFill>
              <a:latin typeface="+mn-ea"/>
              <a:cs typeface="Arial" charset="0"/>
            </a:endParaRPr>
          </a:p>
          <a:p>
            <a:pPr marL="87313" indent="-87313">
              <a:spcAft>
                <a:spcPts val="300"/>
              </a:spcAft>
            </a:pPr>
            <a:r>
              <a:rPr lang="ja-JP" altLang="en-US" sz="1000" dirty="0">
                <a:solidFill>
                  <a:schemeClr val="tx1"/>
                </a:solidFill>
                <a:latin typeface="+mn-ea"/>
                <a:cs typeface="Arial" charset="0"/>
              </a:rPr>
              <a:t>　　　　　　　　　　 ⇒関西周辺の均質なアクセス性</a:t>
            </a:r>
            <a:endParaRPr lang="en-US" altLang="ja-JP" sz="1000" dirty="0">
              <a:solidFill>
                <a:schemeClr val="tx1"/>
              </a:solidFill>
              <a:latin typeface="+mn-ea"/>
              <a:cs typeface="Arial" charset="0"/>
            </a:endParaRPr>
          </a:p>
          <a:p>
            <a:pPr marL="87313" indent="-87313">
              <a:spcAft>
                <a:spcPts val="300"/>
              </a:spcAft>
            </a:pPr>
            <a:r>
              <a:rPr lang="ja-JP" altLang="en-US" sz="1000" dirty="0">
                <a:solidFill>
                  <a:schemeClr val="tx1"/>
                </a:solidFill>
                <a:latin typeface="+mn-ea"/>
                <a:cs typeface="Arial" charset="0"/>
              </a:rPr>
              <a:t>　　</a:t>
            </a:r>
            <a:endParaRPr lang="en-US" altLang="ja-JP" sz="1000" dirty="0">
              <a:solidFill>
                <a:schemeClr val="tx1"/>
              </a:solidFill>
              <a:latin typeface="+mn-ea"/>
              <a:cs typeface="Arial" charset="0"/>
            </a:endParaRPr>
          </a:p>
          <a:p>
            <a:pPr marL="87313" indent="-87313">
              <a:spcAft>
                <a:spcPts val="300"/>
              </a:spcAft>
            </a:pPr>
            <a:r>
              <a:rPr lang="ja-JP" altLang="en-US" sz="1200" dirty="0">
                <a:solidFill>
                  <a:schemeClr val="tx1"/>
                </a:solidFill>
                <a:latin typeface="+mn-ea"/>
                <a:cs typeface="Arial" charset="0"/>
              </a:rPr>
              <a:t>　　</a:t>
            </a:r>
            <a:endParaRPr lang="en-US" altLang="ja-JP" sz="1200" dirty="0">
              <a:solidFill>
                <a:schemeClr val="tx1"/>
              </a:solidFill>
              <a:latin typeface="+mn-ea"/>
              <a:cs typeface="Arial" charset="0"/>
            </a:endParaRPr>
          </a:p>
        </p:txBody>
      </p:sp>
      <p:sp>
        <p:nvSpPr>
          <p:cNvPr id="70" name="正方形/長方形 69"/>
          <p:cNvSpPr/>
          <p:nvPr/>
        </p:nvSpPr>
        <p:spPr bwMode="ltGray">
          <a:xfrm>
            <a:off x="6473566" y="3016835"/>
            <a:ext cx="2520000" cy="288000"/>
          </a:xfrm>
          <a:prstGeom prst="rect">
            <a:avLst/>
          </a:prstGeom>
          <a:solidFill>
            <a:schemeClr val="tx2">
              <a:lumMod val="50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lnSpc>
                <a:spcPts val="1200"/>
              </a:lnSpc>
            </a:pPr>
            <a:r>
              <a:rPr lang="ja-JP" altLang="en-US" sz="1200" b="1" dirty="0">
                <a:solidFill>
                  <a:schemeClr val="bg1"/>
                </a:solidFill>
                <a:latin typeface="+mn-ea"/>
                <a:cs typeface="Meiryo UI" panose="020B0604030504040204" pitchFamily="50" charset="-128"/>
              </a:rPr>
              <a:t> 歴史的・文化的特性</a:t>
            </a:r>
            <a:endParaRPr lang="en-US" altLang="ja-JP" sz="1200" b="1" dirty="0">
              <a:solidFill>
                <a:schemeClr val="bg1"/>
              </a:solidFill>
              <a:latin typeface="+mn-ea"/>
              <a:cs typeface="Meiryo UI" panose="020B0604030504040204" pitchFamily="50" charset="-128"/>
            </a:endParaRPr>
          </a:p>
        </p:txBody>
      </p:sp>
      <p:sp>
        <p:nvSpPr>
          <p:cNvPr id="71" name="正方形/長方形 70"/>
          <p:cNvSpPr/>
          <p:nvPr/>
        </p:nvSpPr>
        <p:spPr bwMode="ltGray">
          <a:xfrm>
            <a:off x="856942" y="3016834"/>
            <a:ext cx="2520000" cy="288000"/>
          </a:xfrm>
          <a:prstGeom prst="rect">
            <a:avLst/>
          </a:prstGeom>
          <a:solidFill>
            <a:schemeClr val="tx2">
              <a:lumMod val="50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lnSpc>
                <a:spcPts val="1200"/>
              </a:lnSpc>
            </a:pPr>
            <a:r>
              <a:rPr lang="ja-JP" altLang="en-US" sz="1200" b="1" dirty="0">
                <a:solidFill>
                  <a:schemeClr val="bg1"/>
                </a:solidFill>
                <a:latin typeface="+mn-ea"/>
                <a:cs typeface="Meiryo UI" panose="020B0604030504040204" pitchFamily="50" charset="-128"/>
              </a:rPr>
              <a:t>経済的特性</a:t>
            </a:r>
            <a:endParaRPr lang="en-US" altLang="ja-JP" sz="1200" b="1" dirty="0">
              <a:solidFill>
                <a:schemeClr val="bg1"/>
              </a:solidFill>
              <a:latin typeface="+mn-ea"/>
              <a:cs typeface="Meiryo UI" panose="020B0604030504040204" pitchFamily="50" charset="-128"/>
            </a:endParaRPr>
          </a:p>
        </p:txBody>
      </p:sp>
      <p:sp>
        <p:nvSpPr>
          <p:cNvPr id="26" name="正方形/長方形 25"/>
          <p:cNvSpPr/>
          <p:nvPr/>
        </p:nvSpPr>
        <p:spPr bwMode="ltGray">
          <a:xfrm>
            <a:off x="778090" y="3354566"/>
            <a:ext cx="2642096" cy="2365003"/>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36000" rIns="0" rtlCol="0" anchor="t"/>
          <a:lstStyle/>
          <a:p>
            <a:r>
              <a:rPr lang="ja-JP" altLang="en-US" sz="1200" dirty="0">
                <a:solidFill>
                  <a:schemeClr val="tx1"/>
                </a:solidFill>
                <a:latin typeface="+mn-ea"/>
                <a:cs typeface="Meiryo UI" panose="020B0604030504040204" pitchFamily="50" charset="-128"/>
              </a:rPr>
              <a:t>・大阪、関西で主要国一ヵ国分の人口・</a:t>
            </a:r>
            <a:endParaRPr lang="en-US" altLang="ja-JP" sz="1200" dirty="0">
              <a:solidFill>
                <a:schemeClr val="tx1"/>
              </a:solidFill>
              <a:latin typeface="+mn-ea"/>
              <a:cs typeface="Meiryo UI" panose="020B0604030504040204" pitchFamily="50" charset="-128"/>
            </a:endParaRPr>
          </a:p>
          <a:p>
            <a:r>
              <a:rPr lang="ja-JP" altLang="en-US" sz="1200" dirty="0">
                <a:solidFill>
                  <a:schemeClr val="tx1"/>
                </a:solidFill>
                <a:latin typeface="+mn-ea"/>
                <a:cs typeface="Meiryo UI" panose="020B0604030504040204" pitchFamily="50" charset="-128"/>
              </a:rPr>
              <a:t>　経済規模</a:t>
            </a:r>
            <a:endParaRPr lang="en-US" altLang="ja-JP" sz="1200" dirty="0">
              <a:solidFill>
                <a:schemeClr val="tx1"/>
              </a:solidFill>
              <a:latin typeface="+mn-ea"/>
              <a:cs typeface="Meiryo UI" panose="020B0604030504040204" pitchFamily="50" charset="-128"/>
            </a:endParaRPr>
          </a:p>
          <a:p>
            <a:r>
              <a:rPr lang="ja-JP" altLang="en-US" sz="1200" dirty="0">
                <a:solidFill>
                  <a:schemeClr val="tx1"/>
                </a:solidFill>
                <a:latin typeface="+mn-ea"/>
                <a:cs typeface="Meiryo UI" panose="020B0604030504040204" pitchFamily="50" charset="-128"/>
              </a:rPr>
              <a:t>　　</a:t>
            </a:r>
            <a:r>
              <a:rPr lang="ja-JP" altLang="en-US" sz="1000" dirty="0">
                <a:solidFill>
                  <a:schemeClr val="tx1"/>
                </a:solidFill>
                <a:latin typeface="+mn-ea"/>
                <a:cs typeface="Meiryo UI" panose="020B0604030504040204" pitchFamily="50" charset="-128"/>
              </a:rPr>
              <a:t>大阪</a:t>
            </a:r>
            <a:r>
              <a:rPr lang="en-US" altLang="ja-JP" sz="1000" dirty="0">
                <a:solidFill>
                  <a:schemeClr val="tx1"/>
                </a:solidFill>
                <a:latin typeface="+mn-ea"/>
                <a:cs typeface="Meiryo UI" panose="020B0604030504040204" pitchFamily="50" charset="-128"/>
              </a:rPr>
              <a:t>…</a:t>
            </a:r>
            <a:r>
              <a:rPr lang="ja-JP" altLang="en-US" sz="1000" dirty="0">
                <a:solidFill>
                  <a:schemeClr val="tx1"/>
                </a:solidFill>
                <a:latin typeface="+mn-ea"/>
                <a:cs typeface="Meiryo UI" panose="020B0604030504040204" pitchFamily="50" charset="-128"/>
              </a:rPr>
              <a:t>人口：約</a:t>
            </a:r>
            <a:r>
              <a:rPr lang="en-US" altLang="ja-JP" sz="1000" dirty="0">
                <a:solidFill>
                  <a:schemeClr val="tx1"/>
                </a:solidFill>
                <a:latin typeface="+mn-ea"/>
                <a:cs typeface="Meiryo UI" panose="020B0604030504040204" pitchFamily="50" charset="-128"/>
              </a:rPr>
              <a:t>880</a:t>
            </a:r>
            <a:r>
              <a:rPr lang="ja-JP" altLang="en-US" sz="1000" dirty="0">
                <a:solidFill>
                  <a:schemeClr val="tx1"/>
                </a:solidFill>
                <a:latin typeface="+mn-ea"/>
                <a:cs typeface="Meiryo UI" panose="020B0604030504040204" pitchFamily="50" charset="-128"/>
              </a:rPr>
              <a:t>万人</a:t>
            </a:r>
            <a:endParaRPr lang="en-US" altLang="ja-JP" sz="900" dirty="0">
              <a:solidFill>
                <a:schemeClr val="tx1"/>
              </a:solidFill>
              <a:latin typeface="+mn-ea"/>
              <a:cs typeface="Meiryo UI" panose="020B0604030504040204" pitchFamily="50" charset="-128"/>
            </a:endParaRPr>
          </a:p>
          <a:p>
            <a:r>
              <a:rPr lang="ja-JP" altLang="en-US" sz="1000" dirty="0">
                <a:solidFill>
                  <a:schemeClr val="tx1"/>
                </a:solidFill>
                <a:latin typeface="+mn-ea"/>
                <a:cs typeface="Meiryo UI" panose="020B0604030504040204" pitchFamily="50" charset="-128"/>
              </a:rPr>
              <a:t>　　　　　　　</a:t>
            </a:r>
            <a:r>
              <a:rPr lang="en-US" altLang="ja-JP" sz="1000" dirty="0">
                <a:solidFill>
                  <a:schemeClr val="tx1"/>
                </a:solidFill>
                <a:latin typeface="+mn-ea"/>
                <a:cs typeface="Meiryo UI" panose="020B0604030504040204" pitchFamily="50" charset="-128"/>
              </a:rPr>
              <a:t>GDP</a:t>
            </a:r>
            <a:r>
              <a:rPr lang="ja-JP" altLang="en-US" sz="1000" dirty="0">
                <a:solidFill>
                  <a:schemeClr val="tx1"/>
                </a:solidFill>
                <a:latin typeface="+mn-ea"/>
                <a:cs typeface="Meiryo UI" panose="020B0604030504040204" pitchFamily="50" charset="-128"/>
              </a:rPr>
              <a:t>：約</a:t>
            </a:r>
            <a:r>
              <a:rPr lang="en-US" altLang="ja-JP" sz="1000" dirty="0">
                <a:solidFill>
                  <a:schemeClr val="tx1"/>
                </a:solidFill>
                <a:latin typeface="+mn-ea"/>
                <a:cs typeface="Meiryo UI" panose="020B0604030504040204" pitchFamily="50" charset="-128"/>
              </a:rPr>
              <a:t>3,451</a:t>
            </a:r>
            <a:r>
              <a:rPr lang="ja-JP" altLang="en-US" sz="1000" dirty="0">
                <a:solidFill>
                  <a:schemeClr val="tx1"/>
                </a:solidFill>
                <a:latin typeface="+mn-ea"/>
                <a:cs typeface="Meiryo UI" panose="020B0604030504040204" pitchFamily="50" charset="-128"/>
              </a:rPr>
              <a:t>億ドル（ﾏﾚｰｼｱに相当）</a:t>
            </a:r>
            <a:endParaRPr lang="en-US" altLang="ja-JP" sz="1000" dirty="0">
              <a:solidFill>
                <a:schemeClr val="tx1"/>
              </a:solidFill>
              <a:latin typeface="+mn-ea"/>
              <a:cs typeface="Meiryo UI" panose="020B0604030504040204" pitchFamily="50" charset="-128"/>
            </a:endParaRPr>
          </a:p>
          <a:p>
            <a:r>
              <a:rPr lang="ja-JP" altLang="en-US" sz="1000" dirty="0">
                <a:solidFill>
                  <a:schemeClr val="tx1"/>
                </a:solidFill>
                <a:latin typeface="+mn-ea"/>
                <a:cs typeface="Meiryo UI" panose="020B0604030504040204" pitchFamily="50" charset="-128"/>
              </a:rPr>
              <a:t>　　 関西</a:t>
            </a:r>
            <a:r>
              <a:rPr lang="en-US" altLang="ja-JP" sz="1000" dirty="0">
                <a:solidFill>
                  <a:schemeClr val="tx1"/>
                </a:solidFill>
                <a:latin typeface="+mn-ea"/>
                <a:cs typeface="Meiryo UI" panose="020B0604030504040204" pitchFamily="50" charset="-128"/>
              </a:rPr>
              <a:t>…</a:t>
            </a:r>
            <a:r>
              <a:rPr lang="ja-JP" altLang="en-US" sz="1000" dirty="0">
                <a:solidFill>
                  <a:schemeClr val="tx1"/>
                </a:solidFill>
                <a:latin typeface="+mn-ea"/>
                <a:cs typeface="Meiryo UI" panose="020B0604030504040204" pitchFamily="50" charset="-128"/>
              </a:rPr>
              <a:t>人口：約</a:t>
            </a:r>
            <a:r>
              <a:rPr lang="en-US" altLang="ja-JP" sz="1000" dirty="0">
                <a:solidFill>
                  <a:schemeClr val="tx1"/>
                </a:solidFill>
                <a:latin typeface="+mn-ea"/>
                <a:cs typeface="Meiryo UI" panose="020B0604030504040204" pitchFamily="50" charset="-128"/>
              </a:rPr>
              <a:t>2,000</a:t>
            </a:r>
            <a:r>
              <a:rPr lang="ja-JP" altLang="en-US" sz="1000" dirty="0">
                <a:solidFill>
                  <a:schemeClr val="tx1"/>
                </a:solidFill>
                <a:latin typeface="+mn-ea"/>
                <a:cs typeface="Meiryo UI" panose="020B0604030504040204" pitchFamily="50" charset="-128"/>
              </a:rPr>
              <a:t>万人</a:t>
            </a:r>
            <a:endParaRPr lang="en-US" altLang="ja-JP" sz="1000" dirty="0">
              <a:solidFill>
                <a:schemeClr val="tx1"/>
              </a:solidFill>
              <a:latin typeface="+mn-ea"/>
              <a:cs typeface="Meiryo UI" panose="020B0604030504040204" pitchFamily="50" charset="-128"/>
            </a:endParaRPr>
          </a:p>
          <a:p>
            <a:pPr>
              <a:spcAft>
                <a:spcPts val="300"/>
              </a:spcAft>
            </a:pPr>
            <a:r>
              <a:rPr lang="ja-JP" altLang="en-US" sz="1000" dirty="0">
                <a:solidFill>
                  <a:schemeClr val="tx1"/>
                </a:solidFill>
                <a:latin typeface="+mn-ea"/>
                <a:cs typeface="Meiryo UI" panose="020B0604030504040204" pitchFamily="50" charset="-128"/>
              </a:rPr>
              <a:t>　　　　　　　</a:t>
            </a:r>
            <a:r>
              <a:rPr lang="en-US" altLang="ja-JP" sz="1000" dirty="0">
                <a:solidFill>
                  <a:schemeClr val="tx1"/>
                </a:solidFill>
                <a:latin typeface="+mn-ea"/>
                <a:cs typeface="Meiryo UI" panose="020B0604030504040204" pitchFamily="50" charset="-128"/>
              </a:rPr>
              <a:t>GDP</a:t>
            </a:r>
            <a:r>
              <a:rPr lang="ja-JP" altLang="en-US" sz="1000" dirty="0">
                <a:solidFill>
                  <a:schemeClr val="tx1"/>
                </a:solidFill>
                <a:latin typeface="+mn-ea"/>
                <a:cs typeface="Meiryo UI" panose="020B0604030504040204" pitchFamily="50" charset="-128"/>
              </a:rPr>
              <a:t>：約</a:t>
            </a:r>
            <a:r>
              <a:rPr lang="en-US" altLang="ja-JP" sz="1000" dirty="0">
                <a:solidFill>
                  <a:schemeClr val="tx1"/>
                </a:solidFill>
                <a:latin typeface="+mn-ea"/>
                <a:cs typeface="Meiryo UI" panose="020B0604030504040204" pitchFamily="50" charset="-128"/>
              </a:rPr>
              <a:t>7,345</a:t>
            </a:r>
            <a:r>
              <a:rPr lang="ja-JP" altLang="en-US" sz="1000" dirty="0">
                <a:solidFill>
                  <a:schemeClr val="tx1"/>
                </a:solidFill>
                <a:latin typeface="+mn-ea"/>
                <a:cs typeface="Meiryo UI" panose="020B0604030504040204" pitchFamily="50" charset="-128"/>
              </a:rPr>
              <a:t>億ドル</a:t>
            </a:r>
            <a:r>
              <a:rPr lang="ja-JP" altLang="en-US" sz="900" dirty="0">
                <a:solidFill>
                  <a:schemeClr val="tx1"/>
                </a:solidFill>
                <a:latin typeface="+mn-ea"/>
                <a:cs typeface="Meiryo UI" panose="020B0604030504040204" pitchFamily="50" charset="-128"/>
              </a:rPr>
              <a:t>（スイスに相当）</a:t>
            </a:r>
            <a:endParaRPr lang="en-US" altLang="ja-JP" sz="900" dirty="0">
              <a:solidFill>
                <a:schemeClr val="tx1"/>
              </a:solidFill>
              <a:latin typeface="+mn-ea"/>
              <a:cs typeface="Meiryo UI" panose="020B0604030504040204" pitchFamily="50" charset="-128"/>
            </a:endParaRPr>
          </a:p>
          <a:p>
            <a:pPr>
              <a:spcAft>
                <a:spcPts val="300"/>
              </a:spcAft>
            </a:pPr>
            <a:r>
              <a:rPr lang="ja-JP" altLang="en-US" sz="1200" dirty="0">
                <a:solidFill>
                  <a:schemeClr val="tx1"/>
                </a:solidFill>
                <a:latin typeface="+mn-ea"/>
                <a:cs typeface="Arial" charset="0"/>
              </a:rPr>
              <a:t>・高水準な大学、研究機関の集積</a:t>
            </a:r>
            <a:endParaRPr lang="en-US" altLang="ja-JP" sz="1200" dirty="0">
              <a:solidFill>
                <a:schemeClr val="tx1"/>
              </a:solidFill>
              <a:latin typeface="+mn-ea"/>
              <a:cs typeface="Arial" charset="0"/>
            </a:endParaRPr>
          </a:p>
          <a:p>
            <a:pPr>
              <a:spcAft>
                <a:spcPts val="300"/>
              </a:spcAft>
            </a:pPr>
            <a:r>
              <a:rPr lang="ja-JP" altLang="en-US" sz="1200" dirty="0">
                <a:solidFill>
                  <a:schemeClr val="tx1"/>
                </a:solidFill>
                <a:latin typeface="+mn-ea"/>
                <a:cs typeface="Arial" charset="0"/>
              </a:rPr>
              <a:t>・ライフサイエンス産業の集積</a:t>
            </a:r>
            <a:endParaRPr lang="en-US" altLang="ja-JP" sz="1200" dirty="0">
              <a:solidFill>
                <a:schemeClr val="tx1"/>
              </a:solidFill>
              <a:latin typeface="+mn-ea"/>
              <a:cs typeface="Arial" charset="0"/>
            </a:endParaRPr>
          </a:p>
          <a:p>
            <a:r>
              <a:rPr lang="ja-JP" altLang="en-US" sz="1200" dirty="0">
                <a:solidFill>
                  <a:schemeClr val="tx1"/>
                </a:solidFill>
                <a:latin typeface="+mn-ea"/>
                <a:cs typeface="Arial" charset="0"/>
              </a:rPr>
              <a:t>・高い技術を有するものづくり中小企業</a:t>
            </a:r>
            <a:endParaRPr lang="en-US" altLang="ja-JP" sz="1200" dirty="0">
              <a:solidFill>
                <a:schemeClr val="tx1"/>
              </a:solidFill>
              <a:latin typeface="+mn-ea"/>
              <a:cs typeface="Arial" charset="0"/>
            </a:endParaRPr>
          </a:p>
          <a:p>
            <a:r>
              <a:rPr lang="ja-JP" altLang="en-US" sz="1200" dirty="0">
                <a:solidFill>
                  <a:schemeClr val="tx1"/>
                </a:solidFill>
                <a:latin typeface="+mn-ea"/>
                <a:cs typeface="Arial" charset="0"/>
              </a:rPr>
              <a:t>　の集積　など</a:t>
            </a:r>
            <a:endParaRPr lang="en-US" altLang="ja-JP" sz="1200" dirty="0">
              <a:solidFill>
                <a:schemeClr val="tx1"/>
              </a:solidFill>
              <a:latin typeface="+mn-ea"/>
              <a:cs typeface="Arial" charset="0"/>
            </a:endParaRPr>
          </a:p>
        </p:txBody>
      </p:sp>
      <p:sp>
        <p:nvSpPr>
          <p:cNvPr id="27" name="正方形/長方形 26"/>
          <p:cNvSpPr/>
          <p:nvPr/>
        </p:nvSpPr>
        <p:spPr bwMode="ltGray">
          <a:xfrm>
            <a:off x="3665254" y="3019512"/>
            <a:ext cx="2520000" cy="288000"/>
          </a:xfrm>
          <a:prstGeom prst="rect">
            <a:avLst/>
          </a:prstGeom>
          <a:solidFill>
            <a:schemeClr val="tx2">
              <a:lumMod val="50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lnSpc>
                <a:spcPts val="1200"/>
              </a:lnSpc>
            </a:pPr>
            <a:r>
              <a:rPr lang="ja-JP" altLang="en-US" sz="1200" b="1" dirty="0">
                <a:solidFill>
                  <a:schemeClr val="bg1"/>
                </a:solidFill>
                <a:latin typeface="+mn-ea"/>
                <a:cs typeface="Meiryo UI" panose="020B0604030504040204" pitchFamily="50" charset="-128"/>
              </a:rPr>
              <a:t>地理的・立地的特性</a:t>
            </a:r>
            <a:endParaRPr lang="en-US" altLang="ja-JP" sz="1200" b="1" dirty="0">
              <a:solidFill>
                <a:schemeClr val="bg1"/>
              </a:solidFill>
              <a:latin typeface="+mn-ea"/>
              <a:cs typeface="Meiryo UI" panose="020B0604030504040204" pitchFamily="50" charset="-128"/>
            </a:endParaRPr>
          </a:p>
        </p:txBody>
      </p:sp>
      <p:sp>
        <p:nvSpPr>
          <p:cNvPr id="28" name="正方形/長方形 27"/>
          <p:cNvSpPr/>
          <p:nvPr/>
        </p:nvSpPr>
        <p:spPr bwMode="ltGray">
          <a:xfrm>
            <a:off x="6400450" y="3379553"/>
            <a:ext cx="2692401" cy="1354914"/>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spcAft>
                <a:spcPts val="300"/>
              </a:spcAft>
            </a:pPr>
            <a:r>
              <a:rPr lang="ja-JP" altLang="en-US" sz="1200" dirty="0">
                <a:solidFill>
                  <a:schemeClr val="tx1"/>
                </a:solidFill>
                <a:latin typeface="+mn-ea"/>
                <a:cs typeface="Meiryo UI" panose="020B0604030504040204" pitchFamily="50" charset="-128"/>
              </a:rPr>
              <a:t>・古くからの都の存在</a:t>
            </a:r>
            <a:endParaRPr lang="en-US" altLang="ja-JP" sz="1200" dirty="0">
              <a:solidFill>
                <a:schemeClr val="tx1"/>
              </a:solidFill>
              <a:latin typeface="+mn-ea"/>
              <a:cs typeface="Meiryo UI" panose="020B0604030504040204" pitchFamily="50" charset="-128"/>
            </a:endParaRPr>
          </a:p>
          <a:p>
            <a:r>
              <a:rPr lang="ja-JP" altLang="en-US" sz="1200" dirty="0">
                <a:solidFill>
                  <a:schemeClr val="tx1"/>
                </a:solidFill>
                <a:latin typeface="+mn-ea"/>
                <a:cs typeface="Meiryo UI" panose="020B0604030504040204" pitchFamily="50" charset="-128"/>
              </a:rPr>
              <a:t>・</a:t>
            </a:r>
            <a:r>
              <a:rPr lang="ja-JP" altLang="en-US" sz="1200" dirty="0">
                <a:solidFill>
                  <a:schemeClr val="tx1"/>
                </a:solidFill>
                <a:latin typeface="+mn-ea"/>
                <a:cs typeface="Arial" charset="0"/>
              </a:rPr>
              <a:t>多数の世界遺産、国宝及び重要文化財</a:t>
            </a:r>
            <a:endParaRPr lang="en-US" altLang="ja-JP" sz="1200" dirty="0">
              <a:solidFill>
                <a:schemeClr val="tx1"/>
              </a:solidFill>
              <a:latin typeface="+mn-ea"/>
              <a:cs typeface="Arial" charset="0"/>
            </a:endParaRPr>
          </a:p>
          <a:p>
            <a:pPr>
              <a:spcAft>
                <a:spcPts val="300"/>
              </a:spcAft>
            </a:pPr>
            <a:r>
              <a:rPr lang="ja-JP" altLang="en-US" sz="1200" dirty="0">
                <a:solidFill>
                  <a:schemeClr val="tx1"/>
                </a:solidFill>
                <a:latin typeface="+mn-ea"/>
                <a:cs typeface="Arial" charset="0"/>
              </a:rPr>
              <a:t>　の集積</a:t>
            </a:r>
            <a:endParaRPr lang="en-US" altLang="ja-JP" sz="1200" dirty="0">
              <a:solidFill>
                <a:schemeClr val="tx1"/>
              </a:solidFill>
              <a:latin typeface="+mn-ea"/>
              <a:cs typeface="Arial" charset="0"/>
            </a:endParaRPr>
          </a:p>
          <a:p>
            <a:pPr>
              <a:spcAft>
                <a:spcPts val="300"/>
              </a:spcAft>
            </a:pPr>
            <a:r>
              <a:rPr lang="ja-JP" altLang="en-US" sz="1200" dirty="0">
                <a:solidFill>
                  <a:schemeClr val="tx1"/>
                </a:solidFill>
                <a:latin typeface="+mn-ea"/>
                <a:cs typeface="Arial" charset="0"/>
              </a:rPr>
              <a:t>・豊かな食文化</a:t>
            </a:r>
            <a:endParaRPr lang="en-US" altLang="ja-JP" sz="1200" dirty="0">
              <a:solidFill>
                <a:schemeClr val="tx1"/>
              </a:solidFill>
              <a:latin typeface="+mn-ea"/>
              <a:cs typeface="Arial" charset="0"/>
            </a:endParaRPr>
          </a:p>
          <a:p>
            <a:pPr>
              <a:spcAft>
                <a:spcPts val="300"/>
              </a:spcAft>
            </a:pPr>
            <a:r>
              <a:rPr lang="ja-JP" altLang="en-US" sz="1200" dirty="0">
                <a:solidFill>
                  <a:schemeClr val="tx1"/>
                </a:solidFill>
                <a:latin typeface="+mn-ea"/>
                <a:cs typeface="Arial" charset="0"/>
              </a:rPr>
              <a:t>・文楽、歌舞伎などの伝統文化　など</a:t>
            </a:r>
            <a:endParaRPr lang="en-US" altLang="ja-JP" sz="1200" dirty="0">
              <a:solidFill>
                <a:schemeClr val="tx1"/>
              </a:solidFill>
              <a:latin typeface="+mn-ea"/>
              <a:cs typeface="Arial" charset="0"/>
            </a:endParaRPr>
          </a:p>
          <a:p>
            <a:pPr>
              <a:spcAft>
                <a:spcPts val="300"/>
              </a:spcAft>
            </a:pPr>
            <a:r>
              <a:rPr lang="ja-JP" altLang="en-US" sz="1200" dirty="0">
                <a:solidFill>
                  <a:schemeClr val="tx1"/>
                </a:solidFill>
                <a:latin typeface="+mn-ea"/>
                <a:cs typeface="Arial" charset="0"/>
              </a:rPr>
              <a:t>　　　　　　　　　　　　　　　　　　　　　　</a:t>
            </a:r>
            <a:endParaRPr lang="en-US" altLang="ja-JP" sz="1200" dirty="0">
              <a:solidFill>
                <a:schemeClr val="tx1"/>
              </a:solidFill>
              <a:latin typeface="+mn-ea"/>
              <a:cs typeface="Arial" charset="0"/>
            </a:endParaRPr>
          </a:p>
        </p:txBody>
      </p:sp>
      <p:sp>
        <p:nvSpPr>
          <p:cNvPr id="32" name="正方形/長方形 31"/>
          <p:cNvSpPr/>
          <p:nvPr/>
        </p:nvSpPr>
        <p:spPr>
          <a:xfrm>
            <a:off x="9223935" y="6557554"/>
            <a:ext cx="389244" cy="3004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F99F4CE-CC43-4C61-B32D-E05E100DC90B}" type="slidenum">
              <a:rPr lang="ja-JP" altLang="en-US" sz="1400" smtClean="0">
                <a:solidFill>
                  <a:schemeClr val="tx1"/>
                </a:solidFill>
                <a:latin typeface="ＭＳ Ｐゴシック" panose="020B0600070205080204" pitchFamily="50" charset="-128"/>
                <a:ea typeface="ＭＳ Ｐゴシック" panose="020B0600070205080204" pitchFamily="50" charset="-128"/>
              </a:rPr>
              <a:pPr algn="ctr"/>
              <a:t>4</a:t>
            </a:fld>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30" name="正方形/長方形 29"/>
          <p:cNvSpPr/>
          <p:nvPr/>
        </p:nvSpPr>
        <p:spPr>
          <a:xfrm>
            <a:off x="283702" y="360554"/>
            <a:ext cx="9283105" cy="369332"/>
          </a:xfrm>
          <a:prstGeom prst="rect">
            <a:avLst/>
          </a:prstGeom>
          <a:solidFill>
            <a:schemeClr val="tx2">
              <a:lumMod val="20000"/>
              <a:lumOff val="80000"/>
            </a:schemeClr>
          </a:solidFill>
        </p:spPr>
        <p:txBody>
          <a:bodyPr wrap="square">
            <a:spAutoFit/>
          </a:bodyPr>
          <a:lstStyle/>
          <a:p>
            <a:pPr algn="ctr"/>
            <a:r>
              <a:rPr lang="ja-JP" altLang="en-US" b="1" dirty="0">
                <a:latin typeface="+mj-ea"/>
                <a:ea typeface="+mj-ea"/>
              </a:rPr>
              <a:t>検討にあたっての視点 ③</a:t>
            </a:r>
          </a:p>
        </p:txBody>
      </p:sp>
      <p:grpSp>
        <p:nvGrpSpPr>
          <p:cNvPr id="33" name="グループ化 32"/>
          <p:cNvGrpSpPr>
            <a:grpSpLocks noChangeAspect="1"/>
          </p:cNvGrpSpPr>
          <p:nvPr/>
        </p:nvGrpSpPr>
        <p:grpSpPr>
          <a:xfrm>
            <a:off x="5788727" y="4739460"/>
            <a:ext cx="1551953" cy="1699717"/>
            <a:chOff x="-4253798" y="4192667"/>
            <a:chExt cx="625105" cy="681878"/>
          </a:xfrm>
        </p:grpSpPr>
        <p:sp>
          <p:nvSpPr>
            <p:cNvPr id="36" name="Freeform 31"/>
            <p:cNvSpPr>
              <a:spLocks noChangeAspect="1"/>
            </p:cNvSpPr>
            <p:nvPr/>
          </p:nvSpPr>
          <p:spPr bwMode="gray">
            <a:xfrm>
              <a:off x="-3848364" y="4232137"/>
              <a:ext cx="219671" cy="272207"/>
            </a:xfrm>
            <a:custGeom>
              <a:avLst/>
              <a:gdLst/>
              <a:ahLst/>
              <a:cxnLst>
                <a:cxn ang="0">
                  <a:pos x="50" y="250"/>
                </a:cxn>
                <a:cxn ang="0">
                  <a:pos x="25" y="184"/>
                </a:cxn>
                <a:cxn ang="0">
                  <a:pos x="11" y="165"/>
                </a:cxn>
                <a:cxn ang="0">
                  <a:pos x="21" y="125"/>
                </a:cxn>
                <a:cxn ang="0">
                  <a:pos x="0" y="83"/>
                </a:cxn>
                <a:cxn ang="0">
                  <a:pos x="21" y="67"/>
                </a:cxn>
                <a:cxn ang="0">
                  <a:pos x="40" y="48"/>
                </a:cxn>
                <a:cxn ang="0">
                  <a:pos x="78" y="29"/>
                </a:cxn>
                <a:cxn ang="0">
                  <a:pos x="88" y="0"/>
                </a:cxn>
                <a:cxn ang="0">
                  <a:pos x="115" y="0"/>
                </a:cxn>
                <a:cxn ang="0">
                  <a:pos x="146" y="62"/>
                </a:cxn>
                <a:cxn ang="0">
                  <a:pos x="138" y="113"/>
                </a:cxn>
                <a:cxn ang="0">
                  <a:pos x="172" y="117"/>
                </a:cxn>
                <a:cxn ang="0">
                  <a:pos x="174" y="125"/>
                </a:cxn>
                <a:cxn ang="0">
                  <a:pos x="142" y="177"/>
                </a:cxn>
                <a:cxn ang="0">
                  <a:pos x="132" y="196"/>
                </a:cxn>
                <a:cxn ang="0">
                  <a:pos x="107" y="213"/>
                </a:cxn>
                <a:cxn ang="0">
                  <a:pos x="82" y="213"/>
                </a:cxn>
                <a:cxn ang="0">
                  <a:pos x="50" y="250"/>
                </a:cxn>
              </a:cxnLst>
              <a:rect l="0" t="0" r="r" b="b"/>
              <a:pathLst>
                <a:path w="174" h="250">
                  <a:moveTo>
                    <a:pt x="50" y="250"/>
                  </a:moveTo>
                  <a:lnTo>
                    <a:pt x="25" y="184"/>
                  </a:lnTo>
                  <a:lnTo>
                    <a:pt x="11" y="165"/>
                  </a:lnTo>
                  <a:lnTo>
                    <a:pt x="21" y="125"/>
                  </a:lnTo>
                  <a:lnTo>
                    <a:pt x="0" y="83"/>
                  </a:lnTo>
                  <a:lnTo>
                    <a:pt x="21" y="67"/>
                  </a:lnTo>
                  <a:lnTo>
                    <a:pt x="40" y="48"/>
                  </a:lnTo>
                  <a:lnTo>
                    <a:pt x="78" y="29"/>
                  </a:lnTo>
                  <a:lnTo>
                    <a:pt x="88" y="0"/>
                  </a:lnTo>
                  <a:lnTo>
                    <a:pt x="115" y="0"/>
                  </a:lnTo>
                  <a:lnTo>
                    <a:pt x="146" y="62"/>
                  </a:lnTo>
                  <a:lnTo>
                    <a:pt x="138" y="113"/>
                  </a:lnTo>
                  <a:lnTo>
                    <a:pt x="172" y="117"/>
                  </a:lnTo>
                  <a:lnTo>
                    <a:pt x="174" y="125"/>
                  </a:lnTo>
                  <a:lnTo>
                    <a:pt x="142" y="177"/>
                  </a:lnTo>
                  <a:lnTo>
                    <a:pt x="132" y="196"/>
                  </a:lnTo>
                  <a:lnTo>
                    <a:pt x="107" y="213"/>
                  </a:lnTo>
                  <a:lnTo>
                    <a:pt x="82" y="213"/>
                  </a:lnTo>
                  <a:lnTo>
                    <a:pt x="50" y="250"/>
                  </a:lnTo>
                  <a:close/>
                </a:path>
              </a:pathLst>
            </a:custGeom>
            <a:solidFill>
              <a:srgbClr val="BBBCBC"/>
            </a:solidFill>
            <a:ln w="3175" cap="flat" cmpd="sng">
              <a:solidFill>
                <a:schemeClr val="bg1"/>
              </a:solidFill>
              <a:prstDash val="solid"/>
              <a:round/>
              <a:headEnd type="none" w="med" len="med"/>
              <a:tailEnd type="none" w="med" len="med"/>
            </a:ln>
            <a:effectLst/>
          </p:spPr>
          <p:txBody>
            <a:bodyPr wrap="none" lIns="0" tIns="0" rIns="0" bIns="0" anchor="ctr" anchorCtr="0"/>
            <a:lstStyle/>
            <a:p>
              <a:pPr algn="ctr"/>
              <a:endParaRPr lang="ja-JP" altLang="en-US" sz="1200" dirty="0">
                <a:solidFill>
                  <a:prstClr val="black"/>
                </a:solidFill>
                <a:latin typeface="+mn-ea"/>
              </a:endParaRPr>
            </a:p>
          </p:txBody>
        </p:sp>
        <p:sp>
          <p:nvSpPr>
            <p:cNvPr id="38" name="Freeform 34"/>
            <p:cNvSpPr>
              <a:spLocks noChangeAspect="1"/>
            </p:cNvSpPr>
            <p:nvPr/>
          </p:nvSpPr>
          <p:spPr bwMode="gray">
            <a:xfrm>
              <a:off x="-4084253" y="4192667"/>
              <a:ext cx="302232" cy="326648"/>
            </a:xfrm>
            <a:custGeom>
              <a:avLst/>
              <a:gdLst/>
              <a:ahLst/>
              <a:cxnLst>
                <a:cxn ang="0">
                  <a:pos x="178" y="297"/>
                </a:cxn>
                <a:cxn ang="0">
                  <a:pos x="207" y="295"/>
                </a:cxn>
                <a:cxn ang="0">
                  <a:pos x="242" y="284"/>
                </a:cxn>
                <a:cxn ang="0">
                  <a:pos x="217" y="218"/>
                </a:cxn>
                <a:cxn ang="0">
                  <a:pos x="203" y="199"/>
                </a:cxn>
                <a:cxn ang="0">
                  <a:pos x="213" y="159"/>
                </a:cxn>
                <a:cxn ang="0">
                  <a:pos x="192" y="117"/>
                </a:cxn>
                <a:cxn ang="0">
                  <a:pos x="142" y="100"/>
                </a:cxn>
                <a:cxn ang="0">
                  <a:pos x="132" y="71"/>
                </a:cxn>
                <a:cxn ang="0">
                  <a:pos x="102" y="52"/>
                </a:cxn>
                <a:cxn ang="0">
                  <a:pos x="77" y="65"/>
                </a:cxn>
                <a:cxn ang="0">
                  <a:pos x="54" y="46"/>
                </a:cxn>
                <a:cxn ang="0">
                  <a:pos x="75" y="23"/>
                </a:cxn>
                <a:cxn ang="0">
                  <a:pos x="75" y="7"/>
                </a:cxn>
                <a:cxn ang="0">
                  <a:pos x="55" y="0"/>
                </a:cxn>
                <a:cxn ang="0">
                  <a:pos x="0" y="32"/>
                </a:cxn>
                <a:cxn ang="0">
                  <a:pos x="6" y="55"/>
                </a:cxn>
                <a:cxn ang="0">
                  <a:pos x="32" y="69"/>
                </a:cxn>
                <a:cxn ang="0">
                  <a:pos x="36" y="103"/>
                </a:cxn>
                <a:cxn ang="0">
                  <a:pos x="17" y="111"/>
                </a:cxn>
                <a:cxn ang="0">
                  <a:pos x="21" y="128"/>
                </a:cxn>
                <a:cxn ang="0">
                  <a:pos x="46" y="147"/>
                </a:cxn>
                <a:cxn ang="0">
                  <a:pos x="111" y="182"/>
                </a:cxn>
                <a:cxn ang="0">
                  <a:pos x="111" y="199"/>
                </a:cxn>
                <a:cxn ang="0">
                  <a:pos x="138" y="224"/>
                </a:cxn>
                <a:cxn ang="0">
                  <a:pos x="171" y="230"/>
                </a:cxn>
                <a:cxn ang="0">
                  <a:pos x="178" y="247"/>
                </a:cxn>
                <a:cxn ang="0">
                  <a:pos x="178" y="297"/>
                </a:cxn>
              </a:cxnLst>
              <a:rect l="0" t="0" r="r" b="b"/>
              <a:pathLst>
                <a:path w="242" h="297">
                  <a:moveTo>
                    <a:pt x="178" y="297"/>
                  </a:moveTo>
                  <a:lnTo>
                    <a:pt x="207" y="295"/>
                  </a:lnTo>
                  <a:lnTo>
                    <a:pt x="242" y="284"/>
                  </a:lnTo>
                  <a:lnTo>
                    <a:pt x="217" y="218"/>
                  </a:lnTo>
                  <a:lnTo>
                    <a:pt x="203" y="199"/>
                  </a:lnTo>
                  <a:lnTo>
                    <a:pt x="213" y="159"/>
                  </a:lnTo>
                  <a:lnTo>
                    <a:pt x="192" y="117"/>
                  </a:lnTo>
                  <a:lnTo>
                    <a:pt x="142" y="100"/>
                  </a:lnTo>
                  <a:lnTo>
                    <a:pt x="132" y="71"/>
                  </a:lnTo>
                  <a:lnTo>
                    <a:pt x="102" y="52"/>
                  </a:lnTo>
                  <a:lnTo>
                    <a:pt x="77" y="65"/>
                  </a:lnTo>
                  <a:lnTo>
                    <a:pt x="54" y="46"/>
                  </a:lnTo>
                  <a:lnTo>
                    <a:pt x="75" y="23"/>
                  </a:lnTo>
                  <a:lnTo>
                    <a:pt x="75" y="7"/>
                  </a:lnTo>
                  <a:lnTo>
                    <a:pt x="55" y="0"/>
                  </a:lnTo>
                  <a:lnTo>
                    <a:pt x="0" y="32"/>
                  </a:lnTo>
                  <a:lnTo>
                    <a:pt x="6" y="55"/>
                  </a:lnTo>
                  <a:lnTo>
                    <a:pt x="32" y="69"/>
                  </a:lnTo>
                  <a:lnTo>
                    <a:pt x="36" y="103"/>
                  </a:lnTo>
                  <a:lnTo>
                    <a:pt x="17" y="111"/>
                  </a:lnTo>
                  <a:lnTo>
                    <a:pt x="21" y="128"/>
                  </a:lnTo>
                  <a:lnTo>
                    <a:pt x="46" y="147"/>
                  </a:lnTo>
                  <a:lnTo>
                    <a:pt x="111" y="182"/>
                  </a:lnTo>
                  <a:lnTo>
                    <a:pt x="111" y="199"/>
                  </a:lnTo>
                  <a:lnTo>
                    <a:pt x="138" y="224"/>
                  </a:lnTo>
                  <a:lnTo>
                    <a:pt x="171" y="230"/>
                  </a:lnTo>
                  <a:lnTo>
                    <a:pt x="178" y="247"/>
                  </a:lnTo>
                  <a:lnTo>
                    <a:pt x="178" y="297"/>
                  </a:lnTo>
                  <a:close/>
                </a:path>
              </a:pathLst>
            </a:custGeom>
            <a:solidFill>
              <a:srgbClr val="BBBCBC"/>
            </a:solidFill>
            <a:ln w="3175" cap="flat" cmpd="sng">
              <a:solidFill>
                <a:schemeClr val="bg1"/>
              </a:solidFill>
              <a:prstDash val="solid"/>
              <a:round/>
              <a:headEnd type="none" w="med" len="med"/>
              <a:tailEnd type="none" w="med" len="med"/>
            </a:ln>
            <a:effectLst/>
          </p:spPr>
          <p:txBody>
            <a:bodyPr wrap="none" lIns="0" tIns="0" rIns="0" bIns="0" anchor="ctr" anchorCtr="0"/>
            <a:lstStyle/>
            <a:p>
              <a:pPr algn="ctr"/>
              <a:endParaRPr lang="ja-JP" altLang="en-US" sz="1200" dirty="0">
                <a:solidFill>
                  <a:prstClr val="black"/>
                </a:solidFill>
                <a:latin typeface="+mn-ea"/>
              </a:endParaRPr>
            </a:p>
          </p:txBody>
        </p:sp>
        <p:sp>
          <p:nvSpPr>
            <p:cNvPr id="47" name="Freeform 35"/>
            <p:cNvSpPr>
              <a:spLocks noChangeAspect="1"/>
            </p:cNvSpPr>
            <p:nvPr/>
          </p:nvSpPr>
          <p:spPr bwMode="gray">
            <a:xfrm>
              <a:off x="-3907336" y="4504344"/>
              <a:ext cx="184288" cy="250430"/>
            </a:xfrm>
            <a:custGeom>
              <a:avLst/>
              <a:gdLst/>
              <a:ahLst/>
              <a:cxnLst>
                <a:cxn ang="0">
                  <a:pos x="65" y="228"/>
                </a:cxn>
                <a:cxn ang="0">
                  <a:pos x="96" y="201"/>
                </a:cxn>
                <a:cxn ang="0">
                  <a:pos x="115" y="159"/>
                </a:cxn>
                <a:cxn ang="0">
                  <a:pos x="126" y="124"/>
                </a:cxn>
                <a:cxn ang="0">
                  <a:pos x="115" y="101"/>
                </a:cxn>
                <a:cxn ang="0">
                  <a:pos x="121" y="86"/>
                </a:cxn>
                <a:cxn ang="0">
                  <a:pos x="146" y="63"/>
                </a:cxn>
                <a:cxn ang="0">
                  <a:pos x="121" y="36"/>
                </a:cxn>
                <a:cxn ang="0">
                  <a:pos x="98" y="0"/>
                </a:cxn>
                <a:cxn ang="0">
                  <a:pos x="63" y="11"/>
                </a:cxn>
                <a:cxn ang="0">
                  <a:pos x="34" y="13"/>
                </a:cxn>
                <a:cxn ang="0">
                  <a:pos x="17" y="42"/>
                </a:cxn>
                <a:cxn ang="0">
                  <a:pos x="25" y="71"/>
                </a:cxn>
                <a:cxn ang="0">
                  <a:pos x="17" y="92"/>
                </a:cxn>
                <a:cxn ang="0">
                  <a:pos x="34" y="124"/>
                </a:cxn>
                <a:cxn ang="0">
                  <a:pos x="15" y="146"/>
                </a:cxn>
                <a:cxn ang="0">
                  <a:pos x="0" y="169"/>
                </a:cxn>
                <a:cxn ang="0">
                  <a:pos x="13" y="190"/>
                </a:cxn>
                <a:cxn ang="0">
                  <a:pos x="13" y="222"/>
                </a:cxn>
                <a:cxn ang="0">
                  <a:pos x="65" y="228"/>
                </a:cxn>
              </a:cxnLst>
              <a:rect l="0" t="0" r="r" b="b"/>
              <a:pathLst>
                <a:path w="146" h="228">
                  <a:moveTo>
                    <a:pt x="65" y="228"/>
                  </a:moveTo>
                  <a:lnTo>
                    <a:pt x="96" y="201"/>
                  </a:lnTo>
                  <a:lnTo>
                    <a:pt x="115" y="159"/>
                  </a:lnTo>
                  <a:lnTo>
                    <a:pt x="126" y="124"/>
                  </a:lnTo>
                  <a:lnTo>
                    <a:pt x="115" y="101"/>
                  </a:lnTo>
                  <a:lnTo>
                    <a:pt x="121" y="86"/>
                  </a:lnTo>
                  <a:lnTo>
                    <a:pt x="146" y="63"/>
                  </a:lnTo>
                  <a:lnTo>
                    <a:pt x="121" y="36"/>
                  </a:lnTo>
                  <a:lnTo>
                    <a:pt x="98" y="0"/>
                  </a:lnTo>
                  <a:lnTo>
                    <a:pt x="63" y="11"/>
                  </a:lnTo>
                  <a:lnTo>
                    <a:pt x="34" y="13"/>
                  </a:lnTo>
                  <a:lnTo>
                    <a:pt x="17" y="42"/>
                  </a:lnTo>
                  <a:lnTo>
                    <a:pt x="25" y="71"/>
                  </a:lnTo>
                  <a:lnTo>
                    <a:pt x="17" y="92"/>
                  </a:lnTo>
                  <a:lnTo>
                    <a:pt x="34" y="124"/>
                  </a:lnTo>
                  <a:lnTo>
                    <a:pt x="15" y="146"/>
                  </a:lnTo>
                  <a:lnTo>
                    <a:pt x="0" y="169"/>
                  </a:lnTo>
                  <a:lnTo>
                    <a:pt x="13" y="190"/>
                  </a:lnTo>
                  <a:lnTo>
                    <a:pt x="13" y="222"/>
                  </a:lnTo>
                  <a:lnTo>
                    <a:pt x="65" y="228"/>
                  </a:lnTo>
                  <a:close/>
                </a:path>
              </a:pathLst>
            </a:custGeom>
            <a:solidFill>
              <a:srgbClr val="BBBCBC"/>
            </a:solidFill>
            <a:ln w="3175" cap="flat" cmpd="sng">
              <a:solidFill>
                <a:schemeClr val="bg1"/>
              </a:solidFill>
              <a:prstDash val="solid"/>
              <a:round/>
              <a:headEnd type="none" w="med" len="med"/>
              <a:tailEnd type="none" w="med" len="med"/>
            </a:ln>
            <a:effectLst/>
          </p:spPr>
          <p:txBody>
            <a:bodyPr wrap="none" lIns="0" tIns="0" rIns="0" bIns="0" anchor="ctr" anchorCtr="0"/>
            <a:lstStyle/>
            <a:p>
              <a:pPr algn="ctr"/>
              <a:endParaRPr lang="ja-JP" altLang="en-US" sz="1200" dirty="0">
                <a:solidFill>
                  <a:prstClr val="black"/>
                </a:solidFill>
                <a:latin typeface="+mn-ea"/>
              </a:endParaRPr>
            </a:p>
          </p:txBody>
        </p:sp>
        <p:sp>
          <p:nvSpPr>
            <p:cNvPr id="48" name="Freeform 36"/>
            <p:cNvSpPr>
              <a:spLocks noChangeAspect="1"/>
            </p:cNvSpPr>
            <p:nvPr/>
          </p:nvSpPr>
          <p:spPr bwMode="gray">
            <a:xfrm>
              <a:off x="-4054767" y="4603699"/>
              <a:ext cx="253580" cy="270846"/>
            </a:xfrm>
            <a:custGeom>
              <a:avLst/>
              <a:gdLst/>
              <a:ahLst/>
              <a:cxnLst>
                <a:cxn ang="0">
                  <a:pos x="203" y="167"/>
                </a:cxn>
                <a:cxn ang="0">
                  <a:pos x="192" y="190"/>
                </a:cxn>
                <a:cxn ang="0">
                  <a:pos x="188" y="213"/>
                </a:cxn>
                <a:cxn ang="0">
                  <a:pos x="153" y="244"/>
                </a:cxn>
                <a:cxn ang="0">
                  <a:pos x="148" y="247"/>
                </a:cxn>
                <a:cxn ang="0">
                  <a:pos x="101" y="217"/>
                </a:cxn>
                <a:cxn ang="0">
                  <a:pos x="61" y="190"/>
                </a:cxn>
                <a:cxn ang="0">
                  <a:pos x="55" y="178"/>
                </a:cxn>
                <a:cxn ang="0">
                  <a:pos x="61" y="171"/>
                </a:cxn>
                <a:cxn ang="0">
                  <a:pos x="0" y="115"/>
                </a:cxn>
                <a:cxn ang="0">
                  <a:pos x="0" y="100"/>
                </a:cxn>
                <a:cxn ang="0">
                  <a:pos x="15" y="80"/>
                </a:cxn>
                <a:cxn ang="0">
                  <a:pos x="9" y="50"/>
                </a:cxn>
                <a:cxn ang="0">
                  <a:pos x="6" y="32"/>
                </a:cxn>
                <a:cxn ang="0">
                  <a:pos x="115" y="4"/>
                </a:cxn>
                <a:cxn ang="0">
                  <a:pos x="136" y="0"/>
                </a:cxn>
                <a:cxn ang="0">
                  <a:pos x="153" y="32"/>
                </a:cxn>
                <a:cxn ang="0">
                  <a:pos x="134" y="54"/>
                </a:cxn>
                <a:cxn ang="0">
                  <a:pos x="119" y="77"/>
                </a:cxn>
                <a:cxn ang="0">
                  <a:pos x="132" y="98"/>
                </a:cxn>
                <a:cxn ang="0">
                  <a:pos x="132" y="130"/>
                </a:cxn>
                <a:cxn ang="0">
                  <a:pos x="184" y="136"/>
                </a:cxn>
                <a:cxn ang="0">
                  <a:pos x="203" y="167"/>
                </a:cxn>
              </a:cxnLst>
              <a:rect l="0" t="0" r="r" b="b"/>
              <a:pathLst>
                <a:path w="203" h="247">
                  <a:moveTo>
                    <a:pt x="203" y="167"/>
                  </a:moveTo>
                  <a:lnTo>
                    <a:pt x="192" y="190"/>
                  </a:lnTo>
                  <a:lnTo>
                    <a:pt x="188" y="213"/>
                  </a:lnTo>
                  <a:lnTo>
                    <a:pt x="153" y="244"/>
                  </a:lnTo>
                  <a:lnTo>
                    <a:pt x="148" y="247"/>
                  </a:lnTo>
                  <a:lnTo>
                    <a:pt x="101" y="217"/>
                  </a:lnTo>
                  <a:lnTo>
                    <a:pt x="61" y="190"/>
                  </a:lnTo>
                  <a:lnTo>
                    <a:pt x="55" y="178"/>
                  </a:lnTo>
                  <a:lnTo>
                    <a:pt x="61" y="171"/>
                  </a:lnTo>
                  <a:lnTo>
                    <a:pt x="0" y="115"/>
                  </a:lnTo>
                  <a:lnTo>
                    <a:pt x="0" y="100"/>
                  </a:lnTo>
                  <a:lnTo>
                    <a:pt x="15" y="80"/>
                  </a:lnTo>
                  <a:lnTo>
                    <a:pt x="9" y="50"/>
                  </a:lnTo>
                  <a:lnTo>
                    <a:pt x="6" y="32"/>
                  </a:lnTo>
                  <a:lnTo>
                    <a:pt x="115" y="4"/>
                  </a:lnTo>
                  <a:lnTo>
                    <a:pt x="136" y="0"/>
                  </a:lnTo>
                  <a:lnTo>
                    <a:pt x="153" y="32"/>
                  </a:lnTo>
                  <a:lnTo>
                    <a:pt x="134" y="54"/>
                  </a:lnTo>
                  <a:lnTo>
                    <a:pt x="119" y="77"/>
                  </a:lnTo>
                  <a:lnTo>
                    <a:pt x="132" y="98"/>
                  </a:lnTo>
                  <a:lnTo>
                    <a:pt x="132" y="130"/>
                  </a:lnTo>
                  <a:lnTo>
                    <a:pt x="184" y="136"/>
                  </a:lnTo>
                  <a:lnTo>
                    <a:pt x="203" y="167"/>
                  </a:lnTo>
                  <a:close/>
                </a:path>
              </a:pathLst>
            </a:custGeom>
            <a:solidFill>
              <a:srgbClr val="BBBCBC"/>
            </a:solidFill>
            <a:ln w="3175" cap="flat" cmpd="sng">
              <a:solidFill>
                <a:schemeClr val="bg1"/>
              </a:solidFill>
              <a:prstDash val="solid"/>
              <a:round/>
              <a:headEnd type="none" w="med" len="med"/>
              <a:tailEnd type="none" w="med" len="med"/>
            </a:ln>
            <a:effectLst/>
          </p:spPr>
          <p:txBody>
            <a:bodyPr wrap="none" lIns="0" tIns="0" rIns="0" bIns="0" anchor="ctr" anchorCtr="0"/>
            <a:lstStyle/>
            <a:p>
              <a:pPr algn="ctr"/>
              <a:endParaRPr lang="ja-JP" altLang="en-US" sz="1200" dirty="0">
                <a:solidFill>
                  <a:prstClr val="black"/>
                </a:solidFill>
                <a:latin typeface="+mn-ea"/>
              </a:endParaRPr>
            </a:p>
          </p:txBody>
        </p:sp>
        <p:sp>
          <p:nvSpPr>
            <p:cNvPr id="49" name="Freeform 37"/>
            <p:cNvSpPr>
              <a:spLocks noChangeAspect="1"/>
            </p:cNvSpPr>
            <p:nvPr/>
          </p:nvSpPr>
          <p:spPr bwMode="gray">
            <a:xfrm>
              <a:off x="-4057715" y="4411793"/>
              <a:ext cx="194608" cy="230015"/>
            </a:xfrm>
            <a:custGeom>
              <a:avLst/>
              <a:gdLst/>
              <a:ahLst/>
              <a:cxnLst>
                <a:cxn ang="0">
                  <a:pos x="138" y="177"/>
                </a:cxn>
                <a:cxn ang="0">
                  <a:pos x="117" y="181"/>
                </a:cxn>
                <a:cxn ang="0">
                  <a:pos x="8" y="209"/>
                </a:cxn>
                <a:cxn ang="0">
                  <a:pos x="0" y="192"/>
                </a:cxn>
                <a:cxn ang="0">
                  <a:pos x="69" y="150"/>
                </a:cxn>
                <a:cxn ang="0">
                  <a:pos x="82" y="115"/>
                </a:cxn>
                <a:cxn ang="0">
                  <a:pos x="75" y="85"/>
                </a:cxn>
                <a:cxn ang="0">
                  <a:pos x="96" y="66"/>
                </a:cxn>
                <a:cxn ang="0">
                  <a:pos x="98" y="39"/>
                </a:cxn>
                <a:cxn ang="0">
                  <a:pos x="80" y="12"/>
                </a:cxn>
                <a:cxn ang="0">
                  <a:pos x="88" y="0"/>
                </a:cxn>
                <a:cxn ang="0">
                  <a:pos x="115" y="25"/>
                </a:cxn>
                <a:cxn ang="0">
                  <a:pos x="148" y="31"/>
                </a:cxn>
                <a:cxn ang="0">
                  <a:pos x="155" y="48"/>
                </a:cxn>
                <a:cxn ang="0">
                  <a:pos x="155" y="98"/>
                </a:cxn>
                <a:cxn ang="0">
                  <a:pos x="138" y="127"/>
                </a:cxn>
                <a:cxn ang="0">
                  <a:pos x="146" y="156"/>
                </a:cxn>
                <a:cxn ang="0">
                  <a:pos x="138" y="177"/>
                </a:cxn>
              </a:cxnLst>
              <a:rect l="0" t="0" r="r" b="b"/>
              <a:pathLst>
                <a:path w="155" h="209">
                  <a:moveTo>
                    <a:pt x="138" y="177"/>
                  </a:moveTo>
                  <a:lnTo>
                    <a:pt x="117" y="181"/>
                  </a:lnTo>
                  <a:lnTo>
                    <a:pt x="8" y="209"/>
                  </a:lnTo>
                  <a:lnTo>
                    <a:pt x="0" y="192"/>
                  </a:lnTo>
                  <a:lnTo>
                    <a:pt x="69" y="150"/>
                  </a:lnTo>
                  <a:lnTo>
                    <a:pt x="82" y="115"/>
                  </a:lnTo>
                  <a:lnTo>
                    <a:pt x="75" y="85"/>
                  </a:lnTo>
                  <a:lnTo>
                    <a:pt x="96" y="66"/>
                  </a:lnTo>
                  <a:lnTo>
                    <a:pt x="98" y="39"/>
                  </a:lnTo>
                  <a:lnTo>
                    <a:pt x="80" y="12"/>
                  </a:lnTo>
                  <a:lnTo>
                    <a:pt x="88" y="0"/>
                  </a:lnTo>
                  <a:lnTo>
                    <a:pt x="115" y="25"/>
                  </a:lnTo>
                  <a:lnTo>
                    <a:pt x="148" y="31"/>
                  </a:lnTo>
                  <a:lnTo>
                    <a:pt x="155" y="48"/>
                  </a:lnTo>
                  <a:lnTo>
                    <a:pt x="155" y="98"/>
                  </a:lnTo>
                  <a:lnTo>
                    <a:pt x="138" y="127"/>
                  </a:lnTo>
                  <a:lnTo>
                    <a:pt x="146" y="156"/>
                  </a:lnTo>
                  <a:lnTo>
                    <a:pt x="138" y="177"/>
                  </a:lnTo>
                  <a:close/>
                </a:path>
              </a:pathLst>
            </a:custGeom>
            <a:solidFill>
              <a:srgbClr val="BBBCBC"/>
            </a:solidFill>
            <a:ln w="3175" cap="flat" cmpd="sng">
              <a:solidFill>
                <a:schemeClr val="bg1"/>
              </a:solidFill>
              <a:prstDash val="solid"/>
              <a:round/>
              <a:headEnd type="none" w="med" len="med"/>
              <a:tailEnd type="none" w="med" len="med"/>
            </a:ln>
            <a:effectLst/>
          </p:spPr>
          <p:txBody>
            <a:bodyPr wrap="none" lIns="0" tIns="0" rIns="0" bIns="0" anchor="ctr" anchorCtr="0"/>
            <a:lstStyle/>
            <a:p>
              <a:pPr algn="ctr"/>
              <a:endParaRPr lang="ja-JP" altLang="en-US" sz="1200" dirty="0">
                <a:solidFill>
                  <a:prstClr val="black"/>
                </a:solidFill>
                <a:latin typeface="+mn-ea"/>
              </a:endParaRPr>
            </a:p>
          </p:txBody>
        </p:sp>
        <p:sp>
          <p:nvSpPr>
            <p:cNvPr id="50" name="Freeform 38"/>
            <p:cNvSpPr>
              <a:spLocks noChangeAspect="1"/>
            </p:cNvSpPr>
            <p:nvPr/>
          </p:nvSpPr>
          <p:spPr bwMode="gray">
            <a:xfrm>
              <a:off x="-4253798" y="4230776"/>
              <a:ext cx="316975" cy="293984"/>
            </a:xfrm>
            <a:custGeom>
              <a:avLst/>
              <a:gdLst/>
              <a:ahLst/>
              <a:cxnLst>
                <a:cxn ang="0">
                  <a:pos x="32" y="121"/>
                </a:cxn>
                <a:cxn ang="0">
                  <a:pos x="42" y="121"/>
                </a:cxn>
                <a:cxn ang="0">
                  <a:pos x="55" y="108"/>
                </a:cxn>
                <a:cxn ang="0">
                  <a:pos x="24" y="4"/>
                </a:cxn>
                <a:cxn ang="0">
                  <a:pos x="42" y="0"/>
                </a:cxn>
                <a:cxn ang="0">
                  <a:pos x="136" y="0"/>
                </a:cxn>
                <a:cxn ang="0">
                  <a:pos x="142" y="23"/>
                </a:cxn>
                <a:cxn ang="0">
                  <a:pos x="168" y="37"/>
                </a:cxn>
                <a:cxn ang="0">
                  <a:pos x="172" y="71"/>
                </a:cxn>
                <a:cxn ang="0">
                  <a:pos x="153" y="79"/>
                </a:cxn>
                <a:cxn ang="0">
                  <a:pos x="157" y="96"/>
                </a:cxn>
                <a:cxn ang="0">
                  <a:pos x="182" y="115"/>
                </a:cxn>
                <a:cxn ang="0">
                  <a:pos x="247" y="150"/>
                </a:cxn>
                <a:cxn ang="0">
                  <a:pos x="247" y="167"/>
                </a:cxn>
                <a:cxn ang="0">
                  <a:pos x="239" y="179"/>
                </a:cxn>
                <a:cxn ang="0">
                  <a:pos x="257" y="206"/>
                </a:cxn>
                <a:cxn ang="0">
                  <a:pos x="255" y="233"/>
                </a:cxn>
                <a:cxn ang="0">
                  <a:pos x="234" y="252"/>
                </a:cxn>
                <a:cxn ang="0">
                  <a:pos x="216" y="242"/>
                </a:cxn>
                <a:cxn ang="0">
                  <a:pos x="153" y="271"/>
                </a:cxn>
                <a:cxn ang="0">
                  <a:pos x="67" y="231"/>
                </a:cxn>
                <a:cxn ang="0">
                  <a:pos x="36" y="227"/>
                </a:cxn>
                <a:cxn ang="0">
                  <a:pos x="26" y="227"/>
                </a:cxn>
                <a:cxn ang="0">
                  <a:pos x="13" y="240"/>
                </a:cxn>
                <a:cxn ang="0">
                  <a:pos x="0" y="186"/>
                </a:cxn>
                <a:cxn ang="0">
                  <a:pos x="32" y="121"/>
                </a:cxn>
              </a:cxnLst>
              <a:rect l="0" t="0" r="r" b="b"/>
              <a:pathLst>
                <a:path w="257" h="271">
                  <a:moveTo>
                    <a:pt x="32" y="121"/>
                  </a:moveTo>
                  <a:lnTo>
                    <a:pt x="42" y="121"/>
                  </a:lnTo>
                  <a:lnTo>
                    <a:pt x="55" y="108"/>
                  </a:lnTo>
                  <a:lnTo>
                    <a:pt x="24" y="4"/>
                  </a:lnTo>
                  <a:lnTo>
                    <a:pt x="42" y="0"/>
                  </a:lnTo>
                  <a:lnTo>
                    <a:pt x="136" y="0"/>
                  </a:lnTo>
                  <a:lnTo>
                    <a:pt x="142" y="23"/>
                  </a:lnTo>
                  <a:lnTo>
                    <a:pt x="168" y="37"/>
                  </a:lnTo>
                  <a:lnTo>
                    <a:pt x="172" y="71"/>
                  </a:lnTo>
                  <a:lnTo>
                    <a:pt x="153" y="79"/>
                  </a:lnTo>
                  <a:lnTo>
                    <a:pt x="157" y="96"/>
                  </a:lnTo>
                  <a:lnTo>
                    <a:pt x="182" y="115"/>
                  </a:lnTo>
                  <a:lnTo>
                    <a:pt x="247" y="150"/>
                  </a:lnTo>
                  <a:lnTo>
                    <a:pt x="247" y="167"/>
                  </a:lnTo>
                  <a:lnTo>
                    <a:pt x="239" y="179"/>
                  </a:lnTo>
                  <a:lnTo>
                    <a:pt x="257" y="206"/>
                  </a:lnTo>
                  <a:lnTo>
                    <a:pt x="255" y="233"/>
                  </a:lnTo>
                  <a:lnTo>
                    <a:pt x="234" y="252"/>
                  </a:lnTo>
                  <a:lnTo>
                    <a:pt x="216" y="242"/>
                  </a:lnTo>
                  <a:lnTo>
                    <a:pt x="153" y="271"/>
                  </a:lnTo>
                  <a:lnTo>
                    <a:pt x="67" y="231"/>
                  </a:lnTo>
                  <a:lnTo>
                    <a:pt x="36" y="227"/>
                  </a:lnTo>
                  <a:lnTo>
                    <a:pt x="26" y="227"/>
                  </a:lnTo>
                  <a:lnTo>
                    <a:pt x="13" y="240"/>
                  </a:lnTo>
                  <a:lnTo>
                    <a:pt x="0" y="186"/>
                  </a:lnTo>
                  <a:lnTo>
                    <a:pt x="32" y="121"/>
                  </a:lnTo>
                  <a:close/>
                </a:path>
              </a:pathLst>
            </a:custGeom>
            <a:solidFill>
              <a:srgbClr val="BBBCBC"/>
            </a:solidFill>
            <a:ln w="3175" cap="flat" cmpd="sng">
              <a:solidFill>
                <a:schemeClr val="bg1"/>
              </a:solidFill>
              <a:prstDash val="solid"/>
              <a:round/>
              <a:headEnd type="none" w="med" len="med"/>
              <a:tailEnd type="none" w="med" len="med"/>
            </a:ln>
            <a:effectLst/>
          </p:spPr>
          <p:txBody>
            <a:bodyPr wrap="none" lIns="0" tIns="0" rIns="0" bIns="0" anchor="ctr" anchorCtr="0"/>
            <a:lstStyle/>
            <a:p>
              <a:pPr algn="ctr"/>
              <a:endParaRPr lang="ja-JP" altLang="en-US" sz="1200" dirty="0">
                <a:solidFill>
                  <a:prstClr val="black"/>
                </a:solidFill>
                <a:latin typeface="+mn-ea"/>
              </a:endParaRPr>
            </a:p>
          </p:txBody>
        </p:sp>
      </p:grpSp>
      <p:sp>
        <p:nvSpPr>
          <p:cNvPr id="34" name="円/楕円 76"/>
          <p:cNvSpPr/>
          <p:nvPr/>
        </p:nvSpPr>
        <p:spPr>
          <a:xfrm>
            <a:off x="5710756" y="4786668"/>
            <a:ext cx="1700319" cy="1561199"/>
          </a:xfrm>
          <a:prstGeom prst="ellipse">
            <a:avLst/>
          </a:prstGeom>
          <a:solidFill>
            <a:schemeClr val="tx2">
              <a:lumMod val="40000"/>
              <a:lumOff val="60000"/>
              <a:alpha val="48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endParaRPr lang="ja-JP" altLang="en-US" sz="800" b="1" dirty="0">
              <a:latin typeface="+mn-ea"/>
              <a:cs typeface="Meiryo UI" panose="020B0604030504040204" pitchFamily="50" charset="-128"/>
            </a:endParaRPr>
          </a:p>
        </p:txBody>
      </p:sp>
      <p:sp>
        <p:nvSpPr>
          <p:cNvPr id="2" name="左カーブ矢印 1"/>
          <p:cNvSpPr/>
          <p:nvPr/>
        </p:nvSpPr>
        <p:spPr>
          <a:xfrm rot="14612556">
            <a:off x="6762746" y="4301315"/>
            <a:ext cx="654598" cy="1519443"/>
          </a:xfrm>
          <a:prstGeom prst="curvedLef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9" name="左カーブ矢印 28"/>
          <p:cNvSpPr/>
          <p:nvPr/>
        </p:nvSpPr>
        <p:spPr>
          <a:xfrm rot="5917578" flipH="1">
            <a:off x="4693248" y="3534251"/>
            <a:ext cx="755234" cy="3053567"/>
          </a:xfrm>
          <a:prstGeom prst="curvedLef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9" name="左カーブ矢印 38"/>
          <p:cNvSpPr/>
          <p:nvPr/>
        </p:nvSpPr>
        <p:spPr>
          <a:xfrm rot="4986201" flipH="1">
            <a:off x="5501637" y="4722492"/>
            <a:ext cx="518827" cy="1425030"/>
          </a:xfrm>
          <a:prstGeom prst="curvedLeftArrow">
            <a:avLst>
              <a:gd name="adj1" fmla="val 25000"/>
              <a:gd name="adj2" fmla="val 50292"/>
              <a:gd name="adj3" fmla="val 25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0" name="左カーブ矢印 39"/>
          <p:cNvSpPr/>
          <p:nvPr/>
        </p:nvSpPr>
        <p:spPr>
          <a:xfrm rot="15844646">
            <a:off x="7127274" y="4555021"/>
            <a:ext cx="392838" cy="1581048"/>
          </a:xfrm>
          <a:prstGeom prst="curvedLef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5" name="円/楕円 50"/>
          <p:cNvSpPr>
            <a:spLocks noChangeAspect="1"/>
          </p:cNvSpPr>
          <p:nvPr/>
        </p:nvSpPr>
        <p:spPr>
          <a:xfrm>
            <a:off x="6326923" y="5516376"/>
            <a:ext cx="286963" cy="215222"/>
          </a:xfrm>
          <a:prstGeom prst="ellipse">
            <a:avLst/>
          </a:prstGeom>
          <a:solidFill>
            <a:schemeClr val="tx2">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b="1" dirty="0">
                <a:latin typeface="+mn-ea"/>
                <a:cs typeface="Meiryo UI" panose="020B0604030504040204" pitchFamily="50" charset="-128"/>
              </a:rPr>
              <a:t>IR</a:t>
            </a:r>
            <a:endParaRPr lang="ja-JP" altLang="en-US" sz="800" b="1" dirty="0">
              <a:latin typeface="+mn-ea"/>
              <a:cs typeface="Meiryo UI" panose="020B0604030504040204" pitchFamily="50" charset="-128"/>
            </a:endParaRPr>
          </a:p>
        </p:txBody>
      </p:sp>
      <p:cxnSp>
        <p:nvCxnSpPr>
          <p:cNvPr id="7" name="直線矢印コネクタ 6"/>
          <p:cNvCxnSpPr/>
          <p:nvPr/>
        </p:nvCxnSpPr>
        <p:spPr>
          <a:xfrm>
            <a:off x="6470404" y="5678305"/>
            <a:ext cx="143366" cy="360666"/>
          </a:xfrm>
          <a:prstGeom prst="straightConnector1">
            <a:avLst/>
          </a:prstGeom>
          <a:ln w="444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a:stCxn id="40" idx="0"/>
          </p:cNvCxnSpPr>
          <p:nvPr/>
        </p:nvCxnSpPr>
        <p:spPr>
          <a:xfrm>
            <a:off x="6606499" y="5617418"/>
            <a:ext cx="379268" cy="135269"/>
          </a:xfrm>
          <a:prstGeom prst="straightConnector1">
            <a:avLst/>
          </a:prstGeom>
          <a:ln w="444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p:nvPr/>
        </p:nvCxnSpPr>
        <p:spPr>
          <a:xfrm flipV="1">
            <a:off x="6517121" y="5175593"/>
            <a:ext cx="198349" cy="365882"/>
          </a:xfrm>
          <a:prstGeom prst="straightConnector1">
            <a:avLst/>
          </a:prstGeom>
          <a:ln w="444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flipH="1" flipV="1">
            <a:off x="6074284" y="5345545"/>
            <a:ext cx="364468" cy="170832"/>
          </a:xfrm>
          <a:prstGeom prst="straightConnector1">
            <a:avLst/>
          </a:prstGeom>
          <a:ln w="444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8981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283702" y="806681"/>
            <a:ext cx="9283108" cy="2622319"/>
            <a:chOff x="4019581" y="1877736"/>
            <a:chExt cx="4740349" cy="2786423"/>
          </a:xfrm>
        </p:grpSpPr>
        <p:sp>
          <p:nvSpPr>
            <p:cNvPr id="6" name="Rectangle 14"/>
            <p:cNvSpPr>
              <a:spLocks noChangeArrowheads="1"/>
            </p:cNvSpPr>
            <p:nvPr>
              <p:custDataLst>
                <p:tags r:id="rId2"/>
              </p:custDataLst>
            </p:nvPr>
          </p:nvSpPr>
          <p:spPr bwMode="auto">
            <a:xfrm rot="16200000">
              <a:off x="7306391" y="754647"/>
              <a:ext cx="330450" cy="2576628"/>
            </a:xfrm>
            <a:prstGeom prst="rect">
              <a:avLst/>
            </a:prstGeom>
            <a:solidFill>
              <a:schemeClr val="bg1">
                <a:lumMod val="85000"/>
              </a:schemeClr>
            </a:solidFill>
            <a:ln w="19050">
              <a:noFill/>
              <a:miter lim="800000"/>
              <a:headEnd/>
              <a:tailEnd/>
            </a:ln>
          </p:spPr>
          <p:txBody>
            <a:bodyPr vert="eaVert" lIns="45720" tIns="27432" rIns="45720" bIns="27432" anchor="ctr" anchorCtr="1"/>
            <a:lstStyle/>
            <a:p>
              <a:pPr algn="ctr">
                <a:buClr>
                  <a:schemeClr val="tx1"/>
                </a:buClr>
              </a:pPr>
              <a:r>
                <a:rPr lang="ja-JP" altLang="en-US" sz="1200" dirty="0">
                  <a:latin typeface="+mj-ea"/>
                  <a:ea typeface="+mj-ea"/>
                </a:rPr>
                <a:t>想定される施設要件　</a:t>
              </a:r>
              <a:endParaRPr lang="en-US" altLang="ja-JP" sz="1050" b="0" dirty="0">
                <a:latin typeface="+mj-ea"/>
                <a:ea typeface="+mj-ea"/>
              </a:endParaRPr>
            </a:p>
          </p:txBody>
        </p:sp>
        <p:sp>
          <p:nvSpPr>
            <p:cNvPr id="7" name="Rectangle 14"/>
            <p:cNvSpPr>
              <a:spLocks noChangeArrowheads="1"/>
            </p:cNvSpPr>
            <p:nvPr>
              <p:custDataLst>
                <p:tags r:id="rId3"/>
              </p:custDataLst>
            </p:nvPr>
          </p:nvSpPr>
          <p:spPr bwMode="auto">
            <a:xfrm rot="16200000">
              <a:off x="4694615" y="1202703"/>
              <a:ext cx="330451" cy="1680520"/>
            </a:xfrm>
            <a:prstGeom prst="rect">
              <a:avLst/>
            </a:prstGeom>
            <a:solidFill>
              <a:schemeClr val="bg1">
                <a:lumMod val="85000"/>
              </a:schemeClr>
            </a:solidFill>
            <a:ln w="19050">
              <a:noFill/>
              <a:miter lim="800000"/>
              <a:headEnd/>
              <a:tailEnd/>
            </a:ln>
          </p:spPr>
          <p:txBody>
            <a:bodyPr vert="eaVert" lIns="45720" tIns="27432" rIns="45720" bIns="27432" anchor="ctr" anchorCtr="1"/>
            <a:lstStyle/>
            <a:p>
              <a:pPr>
                <a:buClr>
                  <a:schemeClr val="tx1"/>
                </a:buClr>
              </a:pPr>
              <a:r>
                <a:rPr lang="ja-JP" altLang="en-US" sz="1200" dirty="0">
                  <a:latin typeface="+mj-ea"/>
                  <a:ea typeface="+mj-ea"/>
                </a:rPr>
                <a:t>特定複合観光施設整備法（条文）</a:t>
              </a:r>
              <a:endParaRPr lang="en-US" altLang="ja-JP" sz="1200" b="0" dirty="0">
                <a:latin typeface="+mj-ea"/>
                <a:ea typeface="+mj-ea"/>
              </a:endParaRPr>
            </a:p>
          </p:txBody>
        </p:sp>
        <p:sp>
          <p:nvSpPr>
            <p:cNvPr id="8" name="Rectangle 14"/>
            <p:cNvSpPr>
              <a:spLocks noChangeArrowheads="1"/>
            </p:cNvSpPr>
            <p:nvPr>
              <p:custDataLst>
                <p:tags r:id="rId4"/>
              </p:custDataLst>
            </p:nvPr>
          </p:nvSpPr>
          <p:spPr bwMode="auto">
            <a:xfrm>
              <a:off x="5855407" y="2385745"/>
              <a:ext cx="180812" cy="2278414"/>
            </a:xfrm>
            <a:prstGeom prst="rect">
              <a:avLst/>
            </a:prstGeom>
            <a:solidFill>
              <a:schemeClr val="bg1">
                <a:lumMod val="85000"/>
              </a:schemeClr>
            </a:solidFill>
            <a:ln w="19050">
              <a:noFill/>
              <a:miter lim="800000"/>
              <a:headEnd/>
              <a:tailEnd/>
            </a:ln>
          </p:spPr>
          <p:txBody>
            <a:bodyPr vert="eaVert" lIns="45720" tIns="27432" rIns="45720" bIns="27432" anchor="ctr" anchorCtr="1"/>
            <a:lstStyle/>
            <a:p>
              <a:pPr>
                <a:buClr>
                  <a:schemeClr val="tx1"/>
                </a:buClr>
              </a:pPr>
              <a:r>
                <a:rPr lang="ja-JP" altLang="en-US" sz="1200" dirty="0">
                  <a:latin typeface="+mj-ea"/>
                  <a:ea typeface="+mj-ea"/>
                </a:rPr>
                <a:t>国際会議場施設、展示施設等</a:t>
              </a:r>
              <a:endParaRPr lang="en-US" altLang="ja-JP" sz="1200" dirty="0">
                <a:latin typeface="+mj-ea"/>
                <a:ea typeface="+mj-ea"/>
              </a:endParaRPr>
            </a:p>
          </p:txBody>
        </p:sp>
        <p:sp>
          <p:nvSpPr>
            <p:cNvPr id="9" name="Rectangle 14"/>
            <p:cNvSpPr>
              <a:spLocks noChangeArrowheads="1"/>
            </p:cNvSpPr>
            <p:nvPr>
              <p:custDataLst>
                <p:tags r:id="rId5"/>
              </p:custDataLst>
            </p:nvPr>
          </p:nvSpPr>
          <p:spPr bwMode="auto">
            <a:xfrm>
              <a:off x="4019758" y="2385745"/>
              <a:ext cx="1680343" cy="2278414"/>
            </a:xfrm>
            <a:prstGeom prst="rect">
              <a:avLst/>
            </a:prstGeom>
            <a:solidFill>
              <a:schemeClr val="bg1">
                <a:lumMod val="85000"/>
              </a:schemeClr>
            </a:solidFill>
            <a:ln w="19050">
              <a:noFill/>
              <a:miter lim="800000"/>
              <a:headEnd/>
              <a:tailEnd/>
            </a:ln>
          </p:spPr>
          <p:txBody>
            <a:bodyPr lIns="45720" tIns="27432" rIns="45720" bIns="27432" anchor="ctr" anchorCtr="1"/>
            <a:lstStyle/>
            <a:p>
              <a:pPr>
                <a:buClr>
                  <a:schemeClr val="tx1"/>
                </a:buClr>
              </a:pPr>
              <a:r>
                <a:rPr lang="ja-JP" altLang="en-US" sz="1200" dirty="0">
                  <a:latin typeface="+mj-ea"/>
                  <a:ea typeface="+mj-ea"/>
                </a:rPr>
                <a:t>（一号）</a:t>
              </a:r>
              <a:endParaRPr lang="en-US" altLang="ja-JP" sz="1200" dirty="0">
                <a:latin typeface="+mj-ea"/>
                <a:ea typeface="+mj-ea"/>
              </a:endParaRPr>
            </a:p>
            <a:p>
              <a:pPr>
                <a:buClr>
                  <a:schemeClr val="tx1"/>
                </a:buClr>
              </a:pPr>
              <a:r>
                <a:rPr lang="ja-JP" altLang="en-US" sz="1200" u="sng" dirty="0">
                  <a:latin typeface="+mj-ea"/>
                  <a:ea typeface="+mj-ea"/>
                </a:rPr>
                <a:t>国際会議の誘致を促進し</a:t>
              </a:r>
              <a:r>
                <a:rPr lang="ja-JP" altLang="en-US" sz="1200" dirty="0">
                  <a:latin typeface="+mj-ea"/>
                  <a:ea typeface="+mj-ea"/>
                </a:rPr>
                <a:t>、及び</a:t>
              </a:r>
              <a:r>
                <a:rPr lang="ja-JP" altLang="en-US" sz="1200" u="sng" dirty="0">
                  <a:latin typeface="+mj-ea"/>
                  <a:ea typeface="+mj-ea"/>
                </a:rPr>
                <a:t>その開催の円滑化に資する国際会議場施設</a:t>
              </a:r>
              <a:r>
                <a:rPr lang="ja-JP" altLang="en-US" sz="1200" dirty="0">
                  <a:latin typeface="+mj-ea"/>
                  <a:ea typeface="+mj-ea"/>
                </a:rPr>
                <a:t>であって、政令で定める基準に適合するもの</a:t>
              </a:r>
              <a:endParaRPr lang="en-US" altLang="ja-JP" sz="1200" dirty="0">
                <a:latin typeface="+mj-ea"/>
                <a:ea typeface="+mj-ea"/>
              </a:endParaRPr>
            </a:p>
            <a:p>
              <a:pPr>
                <a:buClr>
                  <a:schemeClr val="tx1"/>
                </a:buClr>
              </a:pPr>
              <a:endParaRPr lang="en-US" altLang="ja-JP" sz="1200" b="0" dirty="0">
                <a:latin typeface="+mj-ea"/>
                <a:ea typeface="+mj-ea"/>
              </a:endParaRPr>
            </a:p>
            <a:p>
              <a:pPr>
                <a:buClr>
                  <a:schemeClr val="tx1"/>
                </a:buClr>
              </a:pPr>
              <a:r>
                <a:rPr lang="ja-JP" altLang="en-US" sz="1200" dirty="0">
                  <a:latin typeface="+mj-ea"/>
                  <a:ea typeface="+mj-ea"/>
                </a:rPr>
                <a:t>（二号）</a:t>
              </a:r>
              <a:endParaRPr lang="en-US" altLang="ja-JP" sz="1200" dirty="0">
                <a:latin typeface="+mj-ea"/>
                <a:ea typeface="+mj-ea"/>
              </a:endParaRPr>
            </a:p>
            <a:p>
              <a:pPr>
                <a:buClr>
                  <a:schemeClr val="tx1"/>
                </a:buClr>
              </a:pPr>
              <a:r>
                <a:rPr lang="ja-JP" altLang="en-US" sz="1200" u="sng" dirty="0">
                  <a:latin typeface="+mj-ea"/>
                  <a:ea typeface="+mj-ea"/>
                </a:rPr>
                <a:t>国際的な規模の展示会、見本市その他の催しの開催の円滑化に資する展示施設</a:t>
              </a:r>
              <a:r>
                <a:rPr lang="ja-JP" altLang="en-US" sz="1200" dirty="0">
                  <a:latin typeface="+mj-ea"/>
                  <a:ea typeface="+mj-ea"/>
                </a:rPr>
                <a:t>、見本市場施設その他の催しを開催するための施設であって、政令で定める基準に適合するもの</a:t>
              </a:r>
              <a:endParaRPr lang="en-US" altLang="ja-JP" sz="1200" dirty="0">
                <a:latin typeface="+mj-ea"/>
                <a:ea typeface="+mj-ea"/>
              </a:endParaRPr>
            </a:p>
          </p:txBody>
        </p:sp>
        <p:sp>
          <p:nvSpPr>
            <p:cNvPr id="11" name="正方形/長方形 10"/>
            <p:cNvSpPr/>
            <p:nvPr/>
          </p:nvSpPr>
          <p:spPr bwMode="ltGray">
            <a:xfrm>
              <a:off x="6183301" y="2385745"/>
              <a:ext cx="2576627" cy="2278414"/>
            </a:xfrm>
            <a:prstGeom prst="rect">
              <a:avLst/>
            </a:prstGeom>
            <a:solidFill>
              <a:schemeClr val="bg1">
                <a:lumMod val="8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j-ea"/>
                  <a:ea typeface="+mj-ea"/>
                </a:rPr>
                <a:t>以下の①～③のいずれかの要件を満たすこと</a:t>
              </a:r>
              <a:endParaRPr lang="en-US" altLang="ja-JP" sz="1200" dirty="0">
                <a:solidFill>
                  <a:schemeClr val="tx1"/>
                </a:solidFill>
                <a:latin typeface="+mj-ea"/>
                <a:ea typeface="+mj-ea"/>
              </a:endParaRPr>
            </a:p>
            <a:p>
              <a:r>
                <a:rPr lang="ja-JP" altLang="en-US" sz="1200" dirty="0">
                  <a:solidFill>
                    <a:schemeClr val="tx1"/>
                  </a:solidFill>
                  <a:latin typeface="+mj-ea"/>
                  <a:ea typeface="+mj-ea"/>
                </a:rPr>
                <a:t>①　</a:t>
              </a:r>
              <a:r>
                <a:rPr lang="ja-JP" altLang="en-US" sz="1200" u="sng" dirty="0">
                  <a:solidFill>
                    <a:schemeClr val="tx1"/>
                  </a:solidFill>
                  <a:latin typeface="+mj-ea"/>
                  <a:ea typeface="+mj-ea"/>
                </a:rPr>
                <a:t>「極めて大規模な国際会議」</a:t>
              </a:r>
              <a:r>
                <a:rPr lang="ja-JP" altLang="en-US" sz="1200" dirty="0">
                  <a:solidFill>
                    <a:schemeClr val="tx1"/>
                  </a:solidFill>
                  <a:latin typeface="+mj-ea"/>
                  <a:ea typeface="+mj-ea"/>
                </a:rPr>
                <a:t>が開催可能な規模を有する国際会議場</a:t>
              </a:r>
              <a:endParaRPr lang="en-US" altLang="ja-JP" sz="1200" dirty="0">
                <a:solidFill>
                  <a:schemeClr val="tx1"/>
                </a:solidFill>
                <a:latin typeface="+mj-ea"/>
                <a:ea typeface="+mj-ea"/>
              </a:endParaRPr>
            </a:p>
            <a:p>
              <a:r>
                <a:rPr lang="ja-JP" altLang="en-US" sz="1200" dirty="0">
                  <a:solidFill>
                    <a:schemeClr val="tx1"/>
                  </a:solidFill>
                  <a:latin typeface="+mj-ea"/>
                  <a:ea typeface="+mj-ea"/>
                </a:rPr>
                <a:t>　　施設であって、</a:t>
              </a:r>
              <a:r>
                <a:rPr lang="ja-JP" altLang="en-US" sz="1200" u="sng" dirty="0">
                  <a:solidFill>
                    <a:schemeClr val="tx1"/>
                  </a:solidFill>
                  <a:latin typeface="+mj-ea"/>
                  <a:ea typeface="+mj-ea"/>
                </a:rPr>
                <a:t>「一般的な規模の展示会」</a:t>
              </a:r>
              <a:r>
                <a:rPr lang="ja-JP" altLang="en-US" sz="1200" dirty="0">
                  <a:solidFill>
                    <a:schemeClr val="tx1"/>
                  </a:solidFill>
                  <a:latin typeface="+mj-ea"/>
                  <a:ea typeface="+mj-ea"/>
                </a:rPr>
                <a:t>に対応できる展示等施設を</a:t>
              </a:r>
              <a:endParaRPr lang="en-US" altLang="ja-JP" sz="1200" dirty="0">
                <a:solidFill>
                  <a:schemeClr val="tx1"/>
                </a:solidFill>
                <a:latin typeface="+mj-ea"/>
                <a:ea typeface="+mj-ea"/>
              </a:endParaRPr>
            </a:p>
            <a:p>
              <a:r>
                <a:rPr lang="ja-JP" altLang="en-US" sz="1200" dirty="0">
                  <a:solidFill>
                    <a:schemeClr val="tx1"/>
                  </a:solidFill>
                  <a:latin typeface="+mj-ea"/>
                  <a:ea typeface="+mj-ea"/>
                </a:rPr>
                <a:t>　　併設するもの</a:t>
              </a:r>
              <a:endParaRPr lang="en-US" altLang="ja-JP" sz="1200" dirty="0">
                <a:solidFill>
                  <a:schemeClr val="tx1"/>
                </a:solidFill>
                <a:latin typeface="+mj-ea"/>
                <a:ea typeface="+mj-ea"/>
              </a:endParaRPr>
            </a:p>
            <a:p>
              <a:r>
                <a:rPr lang="ja-JP" altLang="en-US" sz="1200" dirty="0">
                  <a:solidFill>
                    <a:schemeClr val="tx1"/>
                  </a:solidFill>
                  <a:latin typeface="+mj-ea"/>
                  <a:ea typeface="+mj-ea"/>
                </a:rPr>
                <a:t>②　</a:t>
              </a:r>
              <a:r>
                <a:rPr lang="ja-JP" altLang="en-US" sz="1200" u="sng" dirty="0">
                  <a:solidFill>
                    <a:schemeClr val="tx1"/>
                  </a:solidFill>
                  <a:latin typeface="+mj-ea"/>
                  <a:ea typeface="+mj-ea"/>
                </a:rPr>
                <a:t>「極めて大規模な展示会」</a:t>
              </a:r>
              <a:r>
                <a:rPr lang="ja-JP" altLang="en-US" sz="1200" dirty="0">
                  <a:solidFill>
                    <a:schemeClr val="tx1"/>
                  </a:solidFill>
                  <a:latin typeface="+mj-ea"/>
                  <a:ea typeface="+mj-ea"/>
                </a:rPr>
                <a:t>が開催可能な規模を有する展示等施設で</a:t>
              </a:r>
              <a:endParaRPr lang="en-US" altLang="ja-JP" sz="1200" dirty="0">
                <a:solidFill>
                  <a:schemeClr val="tx1"/>
                </a:solidFill>
                <a:latin typeface="+mj-ea"/>
                <a:ea typeface="+mj-ea"/>
              </a:endParaRPr>
            </a:p>
            <a:p>
              <a:r>
                <a:rPr lang="ja-JP" altLang="en-US" sz="1200" dirty="0">
                  <a:solidFill>
                    <a:schemeClr val="tx1"/>
                  </a:solidFill>
                  <a:latin typeface="+mj-ea"/>
                  <a:ea typeface="+mj-ea"/>
                </a:rPr>
                <a:t>　　あって、</a:t>
              </a:r>
              <a:r>
                <a:rPr lang="ja-JP" altLang="en-US" sz="1200" u="sng" dirty="0">
                  <a:solidFill>
                    <a:schemeClr val="tx1"/>
                  </a:solidFill>
                  <a:latin typeface="+mj-ea"/>
                  <a:ea typeface="+mj-ea"/>
                </a:rPr>
                <a:t>「一般的な規模の国際会議」</a:t>
              </a:r>
              <a:r>
                <a:rPr lang="ja-JP" altLang="en-US" sz="1200" dirty="0">
                  <a:solidFill>
                    <a:schemeClr val="tx1"/>
                  </a:solidFill>
                  <a:latin typeface="+mj-ea"/>
                  <a:ea typeface="+mj-ea"/>
                </a:rPr>
                <a:t>に対応できる国際会議場施設を</a:t>
              </a:r>
              <a:endParaRPr lang="en-US" altLang="ja-JP" sz="1200" dirty="0">
                <a:solidFill>
                  <a:schemeClr val="tx1"/>
                </a:solidFill>
                <a:latin typeface="+mj-ea"/>
                <a:ea typeface="+mj-ea"/>
              </a:endParaRPr>
            </a:p>
            <a:p>
              <a:r>
                <a:rPr lang="ja-JP" altLang="en-US" sz="1200" dirty="0">
                  <a:solidFill>
                    <a:schemeClr val="tx1"/>
                  </a:solidFill>
                  <a:latin typeface="+mj-ea"/>
                  <a:ea typeface="+mj-ea"/>
                </a:rPr>
                <a:t>　　併設するもの</a:t>
              </a:r>
              <a:endParaRPr lang="en-US" altLang="ja-JP" sz="1200" dirty="0">
                <a:solidFill>
                  <a:schemeClr val="tx1"/>
                </a:solidFill>
                <a:latin typeface="+mj-ea"/>
                <a:ea typeface="+mj-ea"/>
              </a:endParaRPr>
            </a:p>
            <a:p>
              <a:r>
                <a:rPr lang="ja-JP" altLang="en-US" sz="1200" dirty="0">
                  <a:solidFill>
                    <a:schemeClr val="tx1"/>
                  </a:solidFill>
                  <a:latin typeface="+mj-ea"/>
                  <a:ea typeface="+mj-ea"/>
                </a:rPr>
                <a:t>③　</a:t>
              </a:r>
              <a:r>
                <a:rPr lang="ja-JP" altLang="en-US" sz="1200" u="sng" dirty="0">
                  <a:solidFill>
                    <a:schemeClr val="tx1"/>
                  </a:solidFill>
                  <a:latin typeface="+mj-ea"/>
                  <a:ea typeface="+mj-ea"/>
                </a:rPr>
                <a:t>「大規模」な「国際会議及び展示会」</a:t>
              </a:r>
              <a:r>
                <a:rPr lang="ja-JP" altLang="en-US" sz="1200" dirty="0">
                  <a:solidFill>
                    <a:schemeClr val="tx1"/>
                  </a:solidFill>
                  <a:latin typeface="+mj-ea"/>
                  <a:ea typeface="+mj-ea"/>
                </a:rPr>
                <a:t>が開催可能な規模を有し、</a:t>
              </a:r>
              <a:endParaRPr lang="en-US" altLang="ja-JP" sz="1200" dirty="0">
                <a:solidFill>
                  <a:schemeClr val="tx1"/>
                </a:solidFill>
                <a:latin typeface="+mj-ea"/>
                <a:ea typeface="+mj-ea"/>
              </a:endParaRPr>
            </a:p>
            <a:p>
              <a:r>
                <a:rPr lang="ja-JP" altLang="en-US" sz="1200" dirty="0">
                  <a:solidFill>
                    <a:schemeClr val="tx1"/>
                  </a:solidFill>
                  <a:latin typeface="+mj-ea"/>
                  <a:ea typeface="+mj-ea"/>
                </a:rPr>
                <a:t>　　バランスが取れている総合的な</a:t>
              </a:r>
              <a:r>
                <a:rPr lang="en-US" altLang="ja-JP" sz="1200" dirty="0">
                  <a:solidFill>
                    <a:schemeClr val="tx1"/>
                  </a:solidFill>
                  <a:latin typeface="+mj-ea"/>
                  <a:ea typeface="+mj-ea"/>
                </a:rPr>
                <a:t>MICE</a:t>
              </a:r>
              <a:r>
                <a:rPr lang="ja-JP" altLang="en-US" sz="1200" dirty="0">
                  <a:solidFill>
                    <a:schemeClr val="tx1"/>
                  </a:solidFill>
                  <a:latin typeface="+mj-ea"/>
                  <a:ea typeface="+mj-ea"/>
                </a:rPr>
                <a:t>施設</a:t>
              </a:r>
              <a:endParaRPr lang="en-US" altLang="ja-JP" sz="1200" dirty="0">
                <a:solidFill>
                  <a:schemeClr val="tx1"/>
                </a:solidFill>
                <a:latin typeface="+mj-ea"/>
                <a:ea typeface="+mj-ea"/>
              </a:endParaRPr>
            </a:p>
            <a:p>
              <a:endParaRPr lang="en-US" altLang="ja-JP" sz="1200" dirty="0">
                <a:solidFill>
                  <a:schemeClr val="tx1"/>
                </a:solidFill>
                <a:latin typeface="+mj-ea"/>
                <a:ea typeface="+mj-ea"/>
              </a:endParaRPr>
            </a:p>
            <a:p>
              <a:r>
                <a:rPr lang="en-US" altLang="ja-JP" sz="900" dirty="0">
                  <a:solidFill>
                    <a:schemeClr val="tx1"/>
                  </a:solidFill>
                  <a:latin typeface="+mj-ea"/>
                </a:rPr>
                <a:t>※</a:t>
              </a:r>
              <a:r>
                <a:rPr lang="ja-JP" altLang="en-US" sz="900" dirty="0">
                  <a:solidFill>
                    <a:schemeClr val="tx1"/>
                  </a:solidFill>
                  <a:latin typeface="+mj-ea"/>
                </a:rPr>
                <a:t>　「第</a:t>
              </a:r>
              <a:r>
                <a:rPr lang="en-US" altLang="ja-JP" sz="900" dirty="0">
                  <a:solidFill>
                    <a:schemeClr val="tx1"/>
                  </a:solidFill>
                  <a:latin typeface="+mj-ea"/>
                </a:rPr>
                <a:t>12</a:t>
              </a:r>
              <a:r>
                <a:rPr lang="ja-JP" altLang="en-US" sz="900" dirty="0">
                  <a:solidFill>
                    <a:schemeClr val="tx1"/>
                  </a:solidFill>
                  <a:latin typeface="+mj-ea"/>
                </a:rPr>
                <a:t>回特定複合観光施設区域整備推進会議」資料より抜粋</a:t>
              </a:r>
              <a:endParaRPr lang="en-US" altLang="ja-JP" sz="900" dirty="0">
                <a:solidFill>
                  <a:schemeClr val="tx1"/>
                </a:solidFill>
                <a:latin typeface="+mj-ea"/>
                <a:ea typeface="+mj-ea"/>
              </a:endParaRPr>
            </a:p>
          </p:txBody>
        </p:sp>
      </p:grpSp>
      <p:sp>
        <p:nvSpPr>
          <p:cNvPr id="30" name="正方形/長方形 29"/>
          <p:cNvSpPr/>
          <p:nvPr/>
        </p:nvSpPr>
        <p:spPr>
          <a:xfrm>
            <a:off x="147176" y="3552527"/>
            <a:ext cx="9627570" cy="315652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47" name="テキスト ボックス 46"/>
          <p:cNvSpPr txBox="1"/>
          <p:nvPr/>
        </p:nvSpPr>
        <p:spPr>
          <a:xfrm>
            <a:off x="189198" y="3580751"/>
            <a:ext cx="2027498" cy="307777"/>
          </a:xfrm>
          <a:prstGeom prst="rect">
            <a:avLst/>
          </a:prstGeom>
          <a:solidFill>
            <a:schemeClr val="tx2"/>
          </a:solidFill>
        </p:spPr>
        <p:txBody>
          <a:bodyPr vert="horz" wrap="square" rtlCol="0">
            <a:spAutoFit/>
          </a:bodyPr>
          <a:lstStyle/>
          <a:p>
            <a:pPr algn="ctr"/>
            <a:r>
              <a:rPr lang="ja-JP" altLang="en-US" sz="1400" b="1" spc="-100" dirty="0">
                <a:solidFill>
                  <a:schemeClr val="bg1"/>
                </a:solidFill>
              </a:rPr>
              <a:t>一・二</a:t>
            </a:r>
            <a:r>
              <a:rPr kumimoji="1" lang="ja-JP" altLang="en-US" sz="1400" b="1" spc="-100" dirty="0">
                <a:solidFill>
                  <a:schemeClr val="bg1"/>
                </a:solidFill>
              </a:rPr>
              <a:t>号施設のイメージ</a:t>
            </a:r>
          </a:p>
        </p:txBody>
      </p:sp>
      <p:sp>
        <p:nvSpPr>
          <p:cNvPr id="31" name="テキスト ボックス 30"/>
          <p:cNvSpPr txBox="1"/>
          <p:nvPr/>
        </p:nvSpPr>
        <p:spPr>
          <a:xfrm>
            <a:off x="2807836" y="3610368"/>
            <a:ext cx="4953476" cy="307777"/>
          </a:xfrm>
          <a:prstGeom prst="rect">
            <a:avLst/>
          </a:prstGeom>
        </p:spPr>
        <p:style>
          <a:lnRef idx="0">
            <a:schemeClr val="accent1"/>
          </a:lnRef>
          <a:fillRef idx="3">
            <a:schemeClr val="accent1"/>
          </a:fillRef>
          <a:effectRef idx="3">
            <a:schemeClr val="accent1"/>
          </a:effectRef>
          <a:fontRef idx="minor">
            <a:schemeClr val="lt1"/>
          </a:fontRef>
        </p:style>
        <p:txBody>
          <a:bodyPr vert="horz" wrap="square" rtlCol="0">
            <a:spAutoFit/>
          </a:bodyPr>
          <a:lstStyle/>
          <a:p>
            <a:pPr algn="ctr"/>
            <a:r>
              <a:rPr lang="ja-JP" altLang="en-US" sz="1400" b="1" spc="-100" dirty="0">
                <a:solidFill>
                  <a:schemeClr val="bg1"/>
                </a:solidFill>
              </a:rPr>
              <a:t>　世界で勝ち抜くＭＩＣＥビジネスの確立</a:t>
            </a:r>
            <a:endParaRPr lang="en-US" altLang="ja-JP" sz="1400" b="1" spc="-100" dirty="0">
              <a:solidFill>
                <a:schemeClr val="bg1"/>
              </a:solidFill>
            </a:endParaRPr>
          </a:p>
        </p:txBody>
      </p:sp>
      <p:sp>
        <p:nvSpPr>
          <p:cNvPr id="22" name="正方形/長方形 21"/>
          <p:cNvSpPr/>
          <p:nvPr/>
        </p:nvSpPr>
        <p:spPr>
          <a:xfrm>
            <a:off x="9223935" y="6557554"/>
            <a:ext cx="389244" cy="3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F99F4CE-CC43-4C61-B32D-E05E100DC90B}" type="slidenum">
              <a:rPr lang="ja-JP" altLang="en-US" sz="1400" smtClean="0">
                <a:solidFill>
                  <a:schemeClr val="tx1"/>
                </a:solidFill>
                <a:latin typeface="ＭＳ Ｐゴシック" panose="020B0600070205080204" pitchFamily="50" charset="-128"/>
                <a:ea typeface="ＭＳ Ｐゴシック" panose="020B0600070205080204" pitchFamily="50" charset="-128"/>
              </a:rPr>
              <a:t>5</a:t>
            </a:fld>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graphicFrame>
        <p:nvGraphicFramePr>
          <p:cNvPr id="3" name="図表 2"/>
          <p:cNvGraphicFramePr/>
          <p:nvPr>
            <p:extLst>
              <p:ext uri="{D42A27DB-BD31-4B8C-83A1-F6EECF244321}">
                <p14:modId xmlns:p14="http://schemas.microsoft.com/office/powerpoint/2010/main" val="422103933"/>
              </p:ext>
            </p:extLst>
          </p:nvPr>
        </p:nvGraphicFramePr>
        <p:xfrm>
          <a:off x="56456" y="3996264"/>
          <a:ext cx="4282108" cy="286420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2" name="テキスト ボックス 11"/>
          <p:cNvSpPr txBox="1"/>
          <p:nvPr/>
        </p:nvSpPr>
        <p:spPr>
          <a:xfrm>
            <a:off x="1553548" y="5491957"/>
            <a:ext cx="1383228" cy="523220"/>
          </a:xfrm>
          <a:prstGeom prst="rect">
            <a:avLst/>
          </a:prstGeom>
          <a:noFill/>
        </p:spPr>
        <p:txBody>
          <a:bodyPr wrap="square" rtlCol="0">
            <a:spAutoFit/>
          </a:bodyPr>
          <a:lstStyle/>
          <a:p>
            <a:r>
              <a:rPr lang="ja-JP" altLang="en-US" sz="1400" b="1" dirty="0"/>
              <a:t>世界水準の</a:t>
            </a:r>
            <a:endParaRPr lang="en-US" altLang="ja-JP" sz="1400" b="1" dirty="0"/>
          </a:p>
          <a:p>
            <a:r>
              <a:rPr lang="ja-JP" altLang="en-US" sz="1400" b="1" dirty="0"/>
              <a:t>ＭＩＣＥ施設</a:t>
            </a:r>
          </a:p>
        </p:txBody>
      </p:sp>
      <p:sp>
        <p:nvSpPr>
          <p:cNvPr id="26" name="テキスト ボックス 25"/>
          <p:cNvSpPr txBox="1"/>
          <p:nvPr/>
        </p:nvSpPr>
        <p:spPr>
          <a:xfrm>
            <a:off x="377831" y="5799153"/>
            <a:ext cx="1118785" cy="307777"/>
          </a:xfrm>
          <a:prstGeom prst="rect">
            <a:avLst/>
          </a:prstGeom>
          <a:noFill/>
        </p:spPr>
        <p:txBody>
          <a:bodyPr wrap="square" rtlCol="0">
            <a:spAutoFit/>
          </a:bodyPr>
          <a:lstStyle/>
          <a:p>
            <a:r>
              <a:rPr lang="ja-JP" altLang="en-US" sz="1400" b="1" dirty="0"/>
              <a:t>宿泊施設</a:t>
            </a:r>
          </a:p>
        </p:txBody>
      </p:sp>
      <p:sp>
        <p:nvSpPr>
          <p:cNvPr id="27" name="テキスト ボックス 26"/>
          <p:cNvSpPr txBox="1"/>
          <p:nvPr/>
        </p:nvSpPr>
        <p:spPr>
          <a:xfrm>
            <a:off x="1352600" y="4394325"/>
            <a:ext cx="1383229" cy="523220"/>
          </a:xfrm>
          <a:prstGeom prst="rect">
            <a:avLst/>
          </a:prstGeom>
          <a:noFill/>
        </p:spPr>
        <p:txBody>
          <a:bodyPr wrap="square" rtlCol="0">
            <a:spAutoFit/>
          </a:bodyPr>
          <a:lstStyle/>
          <a:p>
            <a:pPr algn="ctr"/>
            <a:r>
              <a:rPr lang="ja-JP" altLang="en-US" sz="1400" b="1" dirty="0"/>
              <a:t>エンターテイメント施設</a:t>
            </a:r>
          </a:p>
        </p:txBody>
      </p:sp>
      <p:sp>
        <p:nvSpPr>
          <p:cNvPr id="28" name="テキスト ボックス 27"/>
          <p:cNvSpPr txBox="1"/>
          <p:nvPr/>
        </p:nvSpPr>
        <p:spPr>
          <a:xfrm>
            <a:off x="2807837" y="5598717"/>
            <a:ext cx="1110023" cy="523220"/>
          </a:xfrm>
          <a:prstGeom prst="rect">
            <a:avLst/>
          </a:prstGeom>
          <a:noFill/>
        </p:spPr>
        <p:txBody>
          <a:bodyPr wrap="square" rtlCol="0">
            <a:spAutoFit/>
          </a:bodyPr>
          <a:lstStyle/>
          <a:p>
            <a:r>
              <a:rPr lang="ja-JP" altLang="en-US" sz="1400" b="1" dirty="0"/>
              <a:t>ショッピングモール等</a:t>
            </a:r>
          </a:p>
        </p:txBody>
      </p:sp>
      <p:sp>
        <p:nvSpPr>
          <p:cNvPr id="15" name="右矢印 14"/>
          <p:cNvSpPr/>
          <p:nvPr/>
        </p:nvSpPr>
        <p:spPr>
          <a:xfrm>
            <a:off x="4160912" y="4150139"/>
            <a:ext cx="720079" cy="22586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b="1" dirty="0"/>
              <a:t>ＭＩＣＥの</a:t>
            </a:r>
            <a:endParaRPr kumimoji="1" lang="en-US" altLang="ja-JP" sz="1200" b="1" dirty="0"/>
          </a:p>
          <a:p>
            <a:pPr algn="ctr"/>
            <a:r>
              <a:rPr kumimoji="1" lang="ja-JP" altLang="en-US" sz="1200" b="1" dirty="0"/>
              <a:t>開催・誘致</a:t>
            </a:r>
          </a:p>
        </p:txBody>
      </p:sp>
      <p:sp>
        <p:nvSpPr>
          <p:cNvPr id="16" name="円/楕円 15"/>
          <p:cNvSpPr/>
          <p:nvPr/>
        </p:nvSpPr>
        <p:spPr>
          <a:xfrm>
            <a:off x="5025009" y="4033414"/>
            <a:ext cx="1800200"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人の交流</a:t>
            </a:r>
            <a:endParaRPr kumimoji="1" lang="en-US" altLang="ja-JP" sz="1400" dirty="0"/>
          </a:p>
          <a:p>
            <a:pPr algn="ctr"/>
            <a:r>
              <a:rPr lang="ja-JP" altLang="en-US" sz="1400" dirty="0"/>
              <a:t>知の交流</a:t>
            </a:r>
            <a:endParaRPr kumimoji="1" lang="ja-JP" altLang="en-US" sz="1400" dirty="0"/>
          </a:p>
        </p:txBody>
      </p:sp>
      <p:sp>
        <p:nvSpPr>
          <p:cNvPr id="33" name="円/楕円 32"/>
          <p:cNvSpPr/>
          <p:nvPr/>
        </p:nvSpPr>
        <p:spPr>
          <a:xfrm>
            <a:off x="5025008" y="5339041"/>
            <a:ext cx="1800200" cy="12906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t>ネットワークの構築等</a:t>
            </a:r>
            <a:endParaRPr kumimoji="1" lang="en-US" altLang="ja-JP" sz="1400" dirty="0"/>
          </a:p>
        </p:txBody>
      </p:sp>
      <p:sp>
        <p:nvSpPr>
          <p:cNvPr id="34" name="右矢印 33"/>
          <p:cNvSpPr/>
          <p:nvPr/>
        </p:nvSpPr>
        <p:spPr>
          <a:xfrm>
            <a:off x="7051171" y="4175367"/>
            <a:ext cx="638133" cy="22586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b="1" dirty="0"/>
              <a:t>ＭＩＣＥ開催による効果</a:t>
            </a:r>
          </a:p>
        </p:txBody>
      </p:sp>
      <p:sp>
        <p:nvSpPr>
          <p:cNvPr id="17" name="角丸四角形 16"/>
          <p:cNvSpPr/>
          <p:nvPr/>
        </p:nvSpPr>
        <p:spPr>
          <a:xfrm>
            <a:off x="7815769" y="4233056"/>
            <a:ext cx="1797410" cy="722501"/>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400" b="1" dirty="0"/>
              <a:t>新たなビジネス・イノベーションの機会の創造</a:t>
            </a:r>
          </a:p>
        </p:txBody>
      </p:sp>
      <p:sp>
        <p:nvSpPr>
          <p:cNvPr id="35" name="角丸四角形 34"/>
          <p:cNvSpPr/>
          <p:nvPr/>
        </p:nvSpPr>
        <p:spPr>
          <a:xfrm>
            <a:off x="7821990" y="4954338"/>
            <a:ext cx="1797410" cy="722501"/>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ja-JP" altLang="en-US" sz="1400" b="1" dirty="0"/>
              <a:t>地域への</a:t>
            </a:r>
            <a:endParaRPr lang="en-US" altLang="ja-JP" sz="1400" b="1" dirty="0"/>
          </a:p>
          <a:p>
            <a:pPr algn="ctr"/>
            <a:r>
              <a:rPr lang="ja-JP" altLang="en-US" sz="1400" b="1" dirty="0"/>
              <a:t>経済効果</a:t>
            </a:r>
            <a:endParaRPr kumimoji="1" lang="ja-JP" altLang="en-US" sz="1400" b="1" dirty="0"/>
          </a:p>
        </p:txBody>
      </p:sp>
      <p:sp>
        <p:nvSpPr>
          <p:cNvPr id="36" name="角丸四角形 35"/>
          <p:cNvSpPr/>
          <p:nvPr/>
        </p:nvSpPr>
        <p:spPr>
          <a:xfrm>
            <a:off x="7795612" y="5686307"/>
            <a:ext cx="1797410" cy="722501"/>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ja-JP" altLang="en-US" sz="1400" b="1" dirty="0"/>
              <a:t>国・都市の競争力</a:t>
            </a:r>
            <a:endParaRPr lang="en-US" altLang="ja-JP" sz="1400" b="1" dirty="0"/>
          </a:p>
          <a:p>
            <a:pPr algn="ctr"/>
            <a:r>
              <a:rPr lang="ja-JP" altLang="en-US" sz="1400" b="1" dirty="0"/>
              <a:t>の向上等</a:t>
            </a:r>
            <a:endParaRPr kumimoji="1" lang="ja-JP" altLang="en-US" sz="1400" b="1" dirty="0"/>
          </a:p>
        </p:txBody>
      </p:sp>
      <p:sp>
        <p:nvSpPr>
          <p:cNvPr id="29" name="正方形/長方形 28"/>
          <p:cNvSpPr/>
          <p:nvPr/>
        </p:nvSpPr>
        <p:spPr>
          <a:xfrm>
            <a:off x="283702" y="360554"/>
            <a:ext cx="9283105" cy="369332"/>
          </a:xfrm>
          <a:prstGeom prst="rect">
            <a:avLst/>
          </a:prstGeom>
          <a:solidFill>
            <a:schemeClr val="tx2">
              <a:lumMod val="20000"/>
              <a:lumOff val="80000"/>
            </a:schemeClr>
          </a:solidFill>
        </p:spPr>
        <p:txBody>
          <a:bodyPr wrap="square">
            <a:spAutoFit/>
          </a:bodyPr>
          <a:lstStyle/>
          <a:p>
            <a:pPr algn="ctr"/>
            <a:r>
              <a:rPr lang="ja-JP" altLang="en-US" b="1" dirty="0">
                <a:latin typeface="+mj-ea"/>
                <a:ea typeface="+mj-ea"/>
              </a:rPr>
              <a:t>特定複合観光施設（</a:t>
            </a:r>
            <a:r>
              <a:rPr lang="en-US" altLang="ja-JP" b="1" dirty="0">
                <a:latin typeface="+mj-ea"/>
                <a:ea typeface="+mj-ea"/>
              </a:rPr>
              <a:t>IR</a:t>
            </a:r>
            <a:r>
              <a:rPr lang="ja-JP" altLang="en-US" b="1" dirty="0">
                <a:latin typeface="+mj-ea"/>
                <a:ea typeface="+mj-ea"/>
              </a:rPr>
              <a:t>）整備法における、一、二号施設について</a:t>
            </a:r>
          </a:p>
        </p:txBody>
      </p:sp>
      <p:sp>
        <p:nvSpPr>
          <p:cNvPr id="32" name="二等辺三角形 31"/>
          <p:cNvSpPr/>
          <p:nvPr/>
        </p:nvSpPr>
        <p:spPr bwMode="ltGray">
          <a:xfrm rot="5400000">
            <a:off x="3350379" y="2289423"/>
            <a:ext cx="735445" cy="115398"/>
          </a:xfrm>
          <a:prstGeom prst="triangle">
            <a:avLst/>
          </a:prstGeom>
          <a:solidFill>
            <a:schemeClr val="bg1">
              <a:lumMod val="85000"/>
            </a:schemeClr>
          </a:solid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solidFill>
                <a:schemeClr val="tx1"/>
              </a:solidFill>
              <a:latin typeface="+mj-ea"/>
              <a:ea typeface="+mj-ea"/>
            </a:endParaRPr>
          </a:p>
        </p:txBody>
      </p:sp>
      <p:sp>
        <p:nvSpPr>
          <p:cNvPr id="37" name="Rectangle 14"/>
          <p:cNvSpPr>
            <a:spLocks noChangeArrowheads="1"/>
          </p:cNvSpPr>
          <p:nvPr>
            <p:custDataLst>
              <p:tags r:id="rId1"/>
            </p:custDataLst>
          </p:nvPr>
        </p:nvSpPr>
        <p:spPr bwMode="auto">
          <a:xfrm rot="16200000">
            <a:off x="3884831" y="780171"/>
            <a:ext cx="310985" cy="364015"/>
          </a:xfrm>
          <a:prstGeom prst="rect">
            <a:avLst/>
          </a:prstGeom>
          <a:solidFill>
            <a:schemeClr val="bg1">
              <a:lumMod val="85000"/>
            </a:schemeClr>
          </a:solidFill>
          <a:ln w="19050">
            <a:noFill/>
            <a:miter lim="800000"/>
            <a:headEnd/>
            <a:tailEnd/>
          </a:ln>
        </p:spPr>
        <p:txBody>
          <a:bodyPr vert="eaVert" lIns="45720" tIns="27432" rIns="45720" bIns="27432" anchor="ctr" anchorCtr="1"/>
          <a:lstStyle/>
          <a:p>
            <a:pPr>
              <a:buClr>
                <a:schemeClr val="tx1"/>
              </a:buClr>
            </a:pPr>
            <a:r>
              <a:rPr lang="ja-JP" altLang="en-US" sz="1200" dirty="0">
                <a:latin typeface="+mj-ea"/>
                <a:ea typeface="+mj-ea"/>
              </a:rPr>
              <a:t>機能</a:t>
            </a:r>
            <a:endParaRPr lang="en-US" altLang="ja-JP" sz="1200" b="0" dirty="0">
              <a:latin typeface="+mj-ea"/>
              <a:ea typeface="+mj-ea"/>
            </a:endParaRPr>
          </a:p>
        </p:txBody>
      </p:sp>
    </p:spTree>
    <p:extLst>
      <p:ext uri="{BB962C8B-B14F-4D97-AF65-F5344CB8AC3E}">
        <p14:creationId xmlns:p14="http://schemas.microsoft.com/office/powerpoint/2010/main" val="600528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p:cNvSpPr/>
          <p:nvPr/>
        </p:nvSpPr>
        <p:spPr>
          <a:xfrm>
            <a:off x="261355" y="808909"/>
            <a:ext cx="9444173" cy="4491131"/>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7" name="テキスト ボックス 46"/>
          <p:cNvSpPr txBox="1"/>
          <p:nvPr/>
        </p:nvSpPr>
        <p:spPr>
          <a:xfrm>
            <a:off x="272479" y="836712"/>
            <a:ext cx="6120681" cy="307777"/>
          </a:xfrm>
          <a:prstGeom prst="rect">
            <a:avLst/>
          </a:prstGeom>
          <a:solidFill>
            <a:schemeClr val="tx2"/>
          </a:solidFill>
        </p:spPr>
        <p:txBody>
          <a:bodyPr vert="horz" wrap="square" rtlCol="0">
            <a:spAutoFit/>
          </a:bodyPr>
          <a:lstStyle/>
          <a:p>
            <a:pPr algn="ctr"/>
            <a:r>
              <a:rPr lang="ja-JP" altLang="en-US" sz="1400" b="1" spc="-100" dirty="0">
                <a:solidFill>
                  <a:prstClr val="white"/>
                </a:solidFill>
              </a:rPr>
              <a:t>アジア・大洋州の主な大規模国際会議場及び世界の国際会議の規模別開催件数</a:t>
            </a:r>
          </a:p>
        </p:txBody>
      </p:sp>
      <p:sp>
        <p:nvSpPr>
          <p:cNvPr id="54" name="角丸四角形 53"/>
          <p:cNvSpPr/>
          <p:nvPr/>
        </p:nvSpPr>
        <p:spPr bwMode="ltGray">
          <a:xfrm>
            <a:off x="272480" y="6309320"/>
            <a:ext cx="9294328" cy="360040"/>
          </a:xfrm>
          <a:prstGeom prst="round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ja-JP" altLang="en-US" sz="1400" b="1" dirty="0">
                <a:solidFill>
                  <a:prstClr val="white"/>
                </a:solidFill>
                <a:latin typeface="ＭＳ Ｐゴシック"/>
              </a:rPr>
              <a:t>世界水準のＭＩＣＥ施設の設置により、世界で勝ち抜くＭＩＣＥビジネスの確立に貢献　</a:t>
            </a:r>
            <a:endParaRPr lang="en-US" altLang="ja-JP" sz="1400" b="1" dirty="0">
              <a:solidFill>
                <a:prstClr val="white"/>
              </a:solidFill>
              <a:latin typeface="ＭＳ Ｐゴシック"/>
            </a:endParaRPr>
          </a:p>
        </p:txBody>
      </p:sp>
      <p:sp>
        <p:nvSpPr>
          <p:cNvPr id="21" name="正方形/長方形 20"/>
          <p:cNvSpPr/>
          <p:nvPr/>
        </p:nvSpPr>
        <p:spPr>
          <a:xfrm>
            <a:off x="9223935" y="6557554"/>
            <a:ext cx="389244" cy="3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F99F4CE-CC43-4C61-B32D-E05E100DC90B}" type="slidenum">
              <a:rPr lang="ja-JP" altLang="en-US" sz="1400" smtClean="0">
                <a:solidFill>
                  <a:schemeClr val="tx1"/>
                </a:solidFill>
                <a:latin typeface="ＭＳ Ｐゴシック" panose="020B0600070205080204" pitchFamily="50" charset="-128"/>
                <a:ea typeface="ＭＳ Ｐゴシック" panose="020B0600070205080204" pitchFamily="50" charset="-128"/>
              </a:rPr>
              <a:t>6</a:t>
            </a:fld>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3" name="角丸四角形 2"/>
          <p:cNvSpPr/>
          <p:nvPr/>
        </p:nvSpPr>
        <p:spPr>
          <a:xfrm>
            <a:off x="357341" y="5443001"/>
            <a:ext cx="9255838" cy="794311"/>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endParaRPr>
          </a:p>
          <a:p>
            <a:r>
              <a:rPr kumimoji="1" lang="ja-JP" altLang="en-US" sz="1200" dirty="0">
                <a:solidFill>
                  <a:schemeClr val="tx1"/>
                </a:solidFill>
              </a:rPr>
              <a:t>○大規模な国際会議や世界規模の見本市でも複数同時に開催可能な施設規模</a:t>
            </a:r>
            <a:endParaRPr kumimoji="1" lang="en-US" altLang="ja-JP" sz="1200" dirty="0">
              <a:solidFill>
                <a:schemeClr val="tx1"/>
              </a:solidFill>
            </a:endParaRPr>
          </a:p>
          <a:p>
            <a:r>
              <a:rPr lang="ja-JP" altLang="en-US" sz="1200" dirty="0">
                <a:solidFill>
                  <a:schemeClr val="tx1"/>
                </a:solidFill>
              </a:rPr>
              <a:t>○フレキシブルに分割・変更可能なレイアウト、少人数・多数のグループに分かれての会議や様々な規模のイベントにもマルチに対応可能</a:t>
            </a:r>
            <a:endParaRPr lang="en-US" altLang="ja-JP" sz="1200" dirty="0">
              <a:solidFill>
                <a:schemeClr val="tx1"/>
              </a:solidFill>
            </a:endParaRPr>
          </a:p>
          <a:p>
            <a:r>
              <a:rPr kumimoji="1" lang="ja-JP" altLang="en-US" sz="1200" dirty="0">
                <a:solidFill>
                  <a:schemeClr val="tx1"/>
                </a:solidFill>
              </a:rPr>
              <a:t>○大規模な国際会議と展示会の円滑な同時開催が可能</a:t>
            </a:r>
          </a:p>
        </p:txBody>
      </p:sp>
      <p:sp>
        <p:nvSpPr>
          <p:cNvPr id="23" name="テキスト ボックス 22"/>
          <p:cNvSpPr txBox="1"/>
          <p:nvPr/>
        </p:nvSpPr>
        <p:spPr>
          <a:xfrm>
            <a:off x="272480" y="5301208"/>
            <a:ext cx="2824777" cy="307777"/>
          </a:xfrm>
          <a:prstGeom prst="rect">
            <a:avLst/>
          </a:prstGeom>
          <a:solidFill>
            <a:schemeClr val="tx2"/>
          </a:solidFill>
        </p:spPr>
        <p:txBody>
          <a:bodyPr vert="horz" wrap="square" rtlCol="0">
            <a:spAutoFit/>
          </a:bodyPr>
          <a:lstStyle/>
          <a:p>
            <a:pPr algn="ctr"/>
            <a:r>
              <a:rPr lang="ja-JP" altLang="en-US" sz="1400" b="1" spc="-100" dirty="0">
                <a:solidFill>
                  <a:prstClr val="white"/>
                </a:solidFill>
              </a:rPr>
              <a:t>世界におけるＭＩＣＥ施設のトレンド</a:t>
            </a:r>
          </a:p>
        </p:txBody>
      </p:sp>
      <p:sp>
        <p:nvSpPr>
          <p:cNvPr id="11" name="正方形/長方形 10"/>
          <p:cNvSpPr/>
          <p:nvPr/>
        </p:nvSpPr>
        <p:spPr>
          <a:xfrm>
            <a:off x="283702" y="360554"/>
            <a:ext cx="9421826" cy="369332"/>
          </a:xfrm>
          <a:prstGeom prst="rect">
            <a:avLst/>
          </a:prstGeom>
          <a:solidFill>
            <a:schemeClr val="tx2">
              <a:lumMod val="20000"/>
              <a:lumOff val="80000"/>
            </a:schemeClr>
          </a:solidFill>
        </p:spPr>
        <p:txBody>
          <a:bodyPr wrap="square">
            <a:spAutoFit/>
          </a:bodyPr>
          <a:lstStyle/>
          <a:p>
            <a:pPr algn="ctr"/>
            <a:r>
              <a:rPr lang="ja-JP" altLang="en-US" b="1" dirty="0">
                <a:latin typeface="+mj-ea"/>
                <a:ea typeface="+mj-ea"/>
              </a:rPr>
              <a:t>特定複合観光施設（</a:t>
            </a:r>
            <a:r>
              <a:rPr lang="en-US" altLang="ja-JP" b="1" dirty="0">
                <a:latin typeface="+mj-ea"/>
                <a:ea typeface="+mj-ea"/>
              </a:rPr>
              <a:t>IR</a:t>
            </a:r>
            <a:r>
              <a:rPr lang="ja-JP" altLang="en-US" b="1" dirty="0">
                <a:latin typeface="+mj-ea"/>
                <a:ea typeface="+mj-ea"/>
              </a:rPr>
              <a:t>）整備法における、一、二号施設について</a:t>
            </a:r>
          </a:p>
        </p:txBody>
      </p:sp>
      <p:graphicFrame>
        <p:nvGraphicFramePr>
          <p:cNvPr id="4" name="表 3"/>
          <p:cNvGraphicFramePr>
            <a:graphicFrameLocks noGrp="1"/>
          </p:cNvGraphicFramePr>
          <p:nvPr>
            <p:extLst>
              <p:ext uri="{D42A27DB-BD31-4B8C-83A1-F6EECF244321}">
                <p14:modId xmlns:p14="http://schemas.microsoft.com/office/powerpoint/2010/main" val="4131942922"/>
              </p:ext>
            </p:extLst>
          </p:nvPr>
        </p:nvGraphicFramePr>
        <p:xfrm>
          <a:off x="416496" y="1196752"/>
          <a:ext cx="4320479" cy="1668780"/>
        </p:xfrm>
        <a:graphic>
          <a:graphicData uri="http://schemas.openxmlformats.org/drawingml/2006/table">
            <a:tbl>
              <a:tblPr firstRow="1" bandRow="1">
                <a:tableStyleId>{5C22544A-7EE6-4342-B048-85BDC9FD1C3A}</a:tableStyleId>
              </a:tblPr>
              <a:tblGrid>
                <a:gridCol w="360040">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1728192">
                  <a:extLst>
                    <a:ext uri="{9D8B030D-6E8A-4147-A177-3AD203B41FA5}">
                      <a16:colId xmlns:a16="http://schemas.microsoft.com/office/drawing/2014/main" val="20002"/>
                    </a:ext>
                  </a:extLst>
                </a:gridCol>
                <a:gridCol w="1224135">
                  <a:extLst>
                    <a:ext uri="{9D8B030D-6E8A-4147-A177-3AD203B41FA5}">
                      <a16:colId xmlns:a16="http://schemas.microsoft.com/office/drawing/2014/main" val="20003"/>
                    </a:ext>
                  </a:extLst>
                </a:gridCol>
              </a:tblGrid>
              <a:tr h="132580">
                <a:tc>
                  <a:txBody>
                    <a:bodyPr/>
                    <a:lstStyle/>
                    <a:p>
                      <a:endParaRPr kumimoji="1" lang="ja-JP" altLang="en-US" sz="1050" dirty="0"/>
                    </a:p>
                  </a:txBody>
                  <a:tcPr/>
                </a:tc>
                <a:tc>
                  <a:txBody>
                    <a:bodyPr/>
                    <a:lstStyle/>
                    <a:p>
                      <a:r>
                        <a:rPr kumimoji="1" lang="ja-JP" altLang="en-US" sz="1050" dirty="0"/>
                        <a:t>都市</a:t>
                      </a:r>
                    </a:p>
                  </a:txBody>
                  <a:tcPr/>
                </a:tc>
                <a:tc>
                  <a:txBody>
                    <a:bodyPr/>
                    <a:lstStyle/>
                    <a:p>
                      <a:r>
                        <a:rPr kumimoji="1" lang="ja-JP" altLang="en-US" sz="1050" dirty="0"/>
                        <a:t>会場</a:t>
                      </a:r>
                    </a:p>
                  </a:txBody>
                  <a:tcPr/>
                </a:tc>
                <a:tc>
                  <a:txBody>
                    <a:bodyPr/>
                    <a:lstStyle/>
                    <a:p>
                      <a:r>
                        <a:rPr kumimoji="1" lang="ja-JP" altLang="en-US" sz="1050" dirty="0"/>
                        <a:t>最大会議室の通常収容人数</a:t>
                      </a:r>
                      <a:r>
                        <a:rPr kumimoji="1" lang="en-US" altLang="ja-JP" sz="1050" dirty="0"/>
                        <a:t>(</a:t>
                      </a:r>
                      <a:r>
                        <a:rPr kumimoji="1" lang="ja-JP" altLang="en-US" sz="1050" dirty="0"/>
                        <a:t>人</a:t>
                      </a:r>
                      <a:r>
                        <a:rPr kumimoji="1" lang="en-US" altLang="ja-JP" sz="1050" dirty="0"/>
                        <a:t>)</a:t>
                      </a:r>
                      <a:endParaRPr kumimoji="1" lang="ja-JP" altLang="en-US" sz="1050" dirty="0"/>
                    </a:p>
                  </a:txBody>
                  <a:tcPr/>
                </a:tc>
                <a:extLst>
                  <a:ext uri="{0D108BD9-81ED-4DB2-BD59-A6C34878D82A}">
                    <a16:rowId xmlns:a16="http://schemas.microsoft.com/office/drawing/2014/main" val="10000"/>
                  </a:ext>
                </a:extLst>
              </a:tr>
              <a:tr h="132580">
                <a:tc>
                  <a:txBody>
                    <a:bodyPr/>
                    <a:lstStyle/>
                    <a:p>
                      <a:r>
                        <a:rPr kumimoji="1" lang="en-US" altLang="ja-JP" sz="1050" dirty="0"/>
                        <a:t>1</a:t>
                      </a:r>
                      <a:endParaRPr kumimoji="1" lang="ja-JP" altLang="en-US" sz="1050" dirty="0"/>
                    </a:p>
                  </a:txBody>
                  <a:tcPr/>
                </a:tc>
                <a:tc>
                  <a:txBody>
                    <a:bodyPr/>
                    <a:lstStyle/>
                    <a:p>
                      <a:r>
                        <a:rPr kumimoji="1" lang="ja-JP" altLang="en-US" sz="1050" dirty="0"/>
                        <a:t>シンガポール</a:t>
                      </a:r>
                    </a:p>
                  </a:txBody>
                  <a:tcPr/>
                </a:tc>
                <a:tc>
                  <a:txBody>
                    <a:bodyPr/>
                    <a:lstStyle/>
                    <a:p>
                      <a:r>
                        <a:rPr kumimoji="1" lang="ja-JP" altLang="en-US" sz="1050" dirty="0"/>
                        <a:t>サンテック・シンガポール</a:t>
                      </a:r>
                    </a:p>
                  </a:txBody>
                  <a:tcPr/>
                </a:tc>
                <a:tc>
                  <a:txBody>
                    <a:bodyPr/>
                    <a:lstStyle/>
                    <a:p>
                      <a:pPr algn="ctr"/>
                      <a:r>
                        <a:rPr kumimoji="1" lang="en-US" altLang="ja-JP" sz="1050" dirty="0"/>
                        <a:t>6,200</a:t>
                      </a:r>
                      <a:endParaRPr kumimoji="1" lang="ja-JP" altLang="en-US" sz="1050" dirty="0"/>
                    </a:p>
                  </a:txBody>
                  <a:tcPr/>
                </a:tc>
                <a:extLst>
                  <a:ext uri="{0D108BD9-81ED-4DB2-BD59-A6C34878D82A}">
                    <a16:rowId xmlns:a16="http://schemas.microsoft.com/office/drawing/2014/main" val="10001"/>
                  </a:ext>
                </a:extLst>
              </a:tr>
              <a:tr h="132580">
                <a:tc>
                  <a:txBody>
                    <a:bodyPr/>
                    <a:lstStyle/>
                    <a:p>
                      <a:r>
                        <a:rPr kumimoji="1" lang="en-US" altLang="ja-JP" sz="1050" dirty="0"/>
                        <a:t>2</a:t>
                      </a:r>
                      <a:endParaRPr kumimoji="1" lang="ja-JP" altLang="en-US" sz="1050" dirty="0"/>
                    </a:p>
                  </a:txBody>
                  <a:tcPr/>
                </a:tc>
                <a:tc>
                  <a:txBody>
                    <a:bodyPr/>
                    <a:lstStyle/>
                    <a:p>
                      <a:r>
                        <a:rPr kumimoji="1" lang="ja-JP" altLang="en-US" sz="1050" dirty="0"/>
                        <a:t>マカオ</a:t>
                      </a:r>
                    </a:p>
                  </a:txBody>
                  <a:tcPr/>
                </a:tc>
                <a:tc>
                  <a:txBody>
                    <a:bodyPr/>
                    <a:lstStyle/>
                    <a:p>
                      <a:r>
                        <a:rPr kumimoji="1" lang="ja-JP" altLang="en-US" sz="1050" dirty="0"/>
                        <a:t>ザ・ベネチアン・マカオ</a:t>
                      </a:r>
                    </a:p>
                  </a:txBody>
                  <a:tcPr/>
                </a:tc>
                <a:tc>
                  <a:txBody>
                    <a:bodyPr/>
                    <a:lstStyle/>
                    <a:p>
                      <a:pPr algn="ctr"/>
                      <a:r>
                        <a:rPr kumimoji="1" lang="ja-JP" altLang="en-US" sz="1050" dirty="0"/>
                        <a:t>約</a:t>
                      </a:r>
                      <a:r>
                        <a:rPr kumimoji="1" lang="en-US" altLang="ja-JP" sz="1050" dirty="0"/>
                        <a:t>6,100</a:t>
                      </a:r>
                      <a:r>
                        <a:rPr kumimoji="1" lang="ja-JP" altLang="en-US" sz="1050" dirty="0"/>
                        <a:t>（</a:t>
                      </a:r>
                      <a:r>
                        <a:rPr kumimoji="1" lang="en-US" altLang="ja-JP" sz="1050" dirty="0"/>
                        <a:t>7,450</a:t>
                      </a:r>
                      <a:r>
                        <a:rPr kumimoji="1" lang="ja-JP" altLang="en-US" sz="1050" dirty="0"/>
                        <a:t>）</a:t>
                      </a:r>
                      <a:r>
                        <a:rPr kumimoji="1" lang="en-US" altLang="ja-JP" sz="1050" dirty="0"/>
                        <a:t>※</a:t>
                      </a:r>
                      <a:endParaRPr kumimoji="1" lang="ja-JP" altLang="en-US" sz="1050" dirty="0"/>
                    </a:p>
                  </a:txBody>
                  <a:tcPr/>
                </a:tc>
                <a:extLst>
                  <a:ext uri="{0D108BD9-81ED-4DB2-BD59-A6C34878D82A}">
                    <a16:rowId xmlns:a16="http://schemas.microsoft.com/office/drawing/2014/main" val="10002"/>
                  </a:ext>
                </a:extLst>
              </a:tr>
              <a:tr h="132580">
                <a:tc>
                  <a:txBody>
                    <a:bodyPr/>
                    <a:lstStyle/>
                    <a:p>
                      <a:r>
                        <a:rPr kumimoji="1" lang="en-US" altLang="ja-JP" sz="1050" dirty="0"/>
                        <a:t>3</a:t>
                      </a:r>
                      <a:endParaRPr kumimoji="1" lang="ja-JP" altLang="en-US" sz="1050" dirty="0"/>
                    </a:p>
                  </a:txBody>
                  <a:tcPr/>
                </a:tc>
                <a:tc>
                  <a:txBody>
                    <a:bodyPr/>
                    <a:lstStyle/>
                    <a:p>
                      <a:r>
                        <a:rPr kumimoji="1" lang="ja-JP" altLang="en-US" sz="1050" dirty="0"/>
                        <a:t>北京</a:t>
                      </a:r>
                    </a:p>
                  </a:txBody>
                  <a:tcPr/>
                </a:tc>
                <a:tc>
                  <a:txBody>
                    <a:bodyPr/>
                    <a:lstStyle/>
                    <a:p>
                      <a:r>
                        <a:rPr kumimoji="1" lang="ja-JP" altLang="en-US" sz="1050" dirty="0"/>
                        <a:t>国家会議中心</a:t>
                      </a:r>
                    </a:p>
                  </a:txBody>
                  <a:tcPr/>
                </a:tc>
                <a:tc>
                  <a:txBody>
                    <a:bodyPr/>
                    <a:lstStyle/>
                    <a:p>
                      <a:pPr algn="ctr"/>
                      <a:r>
                        <a:rPr kumimoji="1" lang="en-US" altLang="ja-JP" sz="1050" dirty="0"/>
                        <a:t>5,700</a:t>
                      </a:r>
                      <a:endParaRPr kumimoji="1" lang="ja-JP" altLang="en-US" sz="1050" dirty="0"/>
                    </a:p>
                  </a:txBody>
                  <a:tcPr/>
                </a:tc>
                <a:extLst>
                  <a:ext uri="{0D108BD9-81ED-4DB2-BD59-A6C34878D82A}">
                    <a16:rowId xmlns:a16="http://schemas.microsoft.com/office/drawing/2014/main" val="10003"/>
                  </a:ext>
                </a:extLst>
              </a:tr>
              <a:tr h="132580">
                <a:tc>
                  <a:txBody>
                    <a:bodyPr/>
                    <a:lstStyle/>
                    <a:p>
                      <a:r>
                        <a:rPr kumimoji="1" lang="en-US" altLang="ja-JP" sz="1050" dirty="0"/>
                        <a:t>4</a:t>
                      </a:r>
                      <a:endParaRPr kumimoji="1" lang="ja-JP" altLang="en-US" sz="1050" dirty="0"/>
                    </a:p>
                  </a:txBody>
                  <a:tcPr/>
                </a:tc>
                <a:tc>
                  <a:txBody>
                    <a:bodyPr/>
                    <a:lstStyle/>
                    <a:p>
                      <a:r>
                        <a:rPr kumimoji="1" lang="ja-JP" altLang="en-US" sz="1050" dirty="0"/>
                        <a:t>メルボルン</a:t>
                      </a:r>
                    </a:p>
                  </a:txBody>
                  <a:tcPr/>
                </a:tc>
                <a:tc>
                  <a:txBody>
                    <a:bodyPr/>
                    <a:lstStyle/>
                    <a:p>
                      <a:r>
                        <a:rPr kumimoji="1" lang="ja-JP" altLang="en-US" sz="1050" dirty="0"/>
                        <a:t>メルボルン・コンベンション</a:t>
                      </a:r>
                      <a:r>
                        <a:rPr kumimoji="1" lang="en-US" altLang="ja-JP" sz="1050" dirty="0"/>
                        <a:t>C</a:t>
                      </a:r>
                      <a:endParaRPr kumimoji="1" lang="ja-JP" altLang="en-US" sz="1050" dirty="0"/>
                    </a:p>
                  </a:txBody>
                  <a:tcPr/>
                </a:tc>
                <a:tc>
                  <a:txBody>
                    <a:bodyPr/>
                    <a:lstStyle/>
                    <a:p>
                      <a:pPr algn="ctr"/>
                      <a:r>
                        <a:rPr kumimoji="1" lang="en-US" altLang="ja-JP" sz="1050" dirty="0"/>
                        <a:t>5,564</a:t>
                      </a:r>
                      <a:endParaRPr kumimoji="1" lang="ja-JP" altLang="en-US" sz="1050" dirty="0"/>
                    </a:p>
                  </a:txBody>
                  <a:tcPr/>
                </a:tc>
                <a:extLst>
                  <a:ext uri="{0D108BD9-81ED-4DB2-BD59-A6C34878D82A}">
                    <a16:rowId xmlns:a16="http://schemas.microsoft.com/office/drawing/2014/main" val="10004"/>
                  </a:ext>
                </a:extLst>
              </a:tr>
              <a:tr h="132580">
                <a:tc>
                  <a:txBody>
                    <a:bodyPr/>
                    <a:lstStyle/>
                    <a:p>
                      <a:r>
                        <a:rPr kumimoji="1" lang="en-US" altLang="ja-JP" sz="1050" dirty="0"/>
                        <a:t>5</a:t>
                      </a:r>
                      <a:endParaRPr kumimoji="1" lang="ja-JP" altLang="en-US" sz="1050" dirty="0"/>
                    </a:p>
                  </a:txBody>
                  <a:tcPr/>
                </a:tc>
                <a:tc>
                  <a:txBody>
                    <a:bodyPr/>
                    <a:lstStyle/>
                    <a:p>
                      <a:r>
                        <a:rPr kumimoji="1" lang="ja-JP" altLang="en-US" sz="1050" dirty="0"/>
                        <a:t>シンガポール</a:t>
                      </a:r>
                    </a:p>
                  </a:txBody>
                  <a:tcPr/>
                </a:tc>
                <a:tc>
                  <a:txBody>
                    <a:bodyPr/>
                    <a:lstStyle/>
                    <a:p>
                      <a:r>
                        <a:rPr kumimoji="1" lang="ja-JP" altLang="en-US" sz="1050" dirty="0"/>
                        <a:t>マリーナベイ・サンズ</a:t>
                      </a:r>
                    </a:p>
                  </a:txBody>
                  <a:tcPr/>
                </a:tc>
                <a:tc>
                  <a:txBody>
                    <a:bodyPr/>
                    <a:lstStyle/>
                    <a:p>
                      <a:pPr algn="ctr"/>
                      <a:r>
                        <a:rPr kumimoji="1" lang="ja-JP" altLang="en-US" sz="1050" dirty="0"/>
                        <a:t>約</a:t>
                      </a:r>
                      <a:r>
                        <a:rPr kumimoji="1" lang="en-US" altLang="ja-JP" sz="1050" dirty="0"/>
                        <a:t>5,400</a:t>
                      </a:r>
                      <a:r>
                        <a:rPr kumimoji="1" lang="ja-JP" altLang="en-US" sz="1050" dirty="0"/>
                        <a:t>（</a:t>
                      </a:r>
                      <a:r>
                        <a:rPr kumimoji="1" lang="en-US" altLang="ja-JP" sz="1050" dirty="0"/>
                        <a:t>7,000</a:t>
                      </a:r>
                      <a:r>
                        <a:rPr kumimoji="1" lang="ja-JP" altLang="en-US" sz="1050" dirty="0"/>
                        <a:t>）</a:t>
                      </a:r>
                      <a:r>
                        <a:rPr kumimoji="1" lang="en-US" altLang="ja-JP" sz="1050" dirty="0"/>
                        <a:t>※</a:t>
                      </a:r>
                      <a:endParaRPr kumimoji="1" lang="ja-JP" altLang="en-US" sz="1050" dirty="0"/>
                    </a:p>
                  </a:txBody>
                  <a:tcPr/>
                </a:tc>
                <a:extLst>
                  <a:ext uri="{0D108BD9-81ED-4DB2-BD59-A6C34878D82A}">
                    <a16:rowId xmlns:a16="http://schemas.microsoft.com/office/drawing/2014/main" val="10005"/>
                  </a:ext>
                </a:extLst>
              </a:tr>
            </a:tbl>
          </a:graphicData>
        </a:graphic>
      </p:graphicFrame>
      <p:sp>
        <p:nvSpPr>
          <p:cNvPr id="5" name="テキスト ボックス 4"/>
          <p:cNvSpPr txBox="1"/>
          <p:nvPr/>
        </p:nvSpPr>
        <p:spPr>
          <a:xfrm>
            <a:off x="416496" y="3059668"/>
            <a:ext cx="4392488" cy="369332"/>
          </a:xfrm>
          <a:prstGeom prst="rect">
            <a:avLst/>
          </a:prstGeom>
          <a:noFill/>
        </p:spPr>
        <p:txBody>
          <a:bodyPr wrap="square" rtlCol="0">
            <a:spAutoFit/>
          </a:bodyPr>
          <a:lstStyle/>
          <a:p>
            <a:endParaRPr kumimoji="1" lang="ja-JP" altLang="en-US" dirty="0"/>
          </a:p>
        </p:txBody>
      </p:sp>
      <p:sp>
        <p:nvSpPr>
          <p:cNvPr id="6" name="テキスト ボックス 5"/>
          <p:cNvSpPr txBox="1"/>
          <p:nvPr/>
        </p:nvSpPr>
        <p:spPr>
          <a:xfrm>
            <a:off x="200472" y="2852936"/>
            <a:ext cx="4896544" cy="215444"/>
          </a:xfrm>
          <a:prstGeom prst="rect">
            <a:avLst/>
          </a:prstGeom>
          <a:noFill/>
        </p:spPr>
        <p:txBody>
          <a:bodyPr wrap="square" rtlCol="0">
            <a:spAutoFit/>
          </a:bodyPr>
          <a:lstStyle/>
          <a:p>
            <a:r>
              <a:rPr kumimoji="1" lang="en-US" altLang="ja-JP" sz="800" dirty="0"/>
              <a:t>※</a:t>
            </a:r>
            <a:r>
              <a:rPr kumimoji="1" lang="ja-JP" altLang="en-US" sz="800" dirty="0"/>
              <a:t>カッコ内は各施設の公表人数。カッコ外は</a:t>
            </a:r>
            <a:r>
              <a:rPr kumimoji="1" lang="en-US" altLang="ja-JP" sz="800" dirty="0"/>
              <a:t>IR</a:t>
            </a:r>
            <a:r>
              <a:rPr kumimoji="1" lang="ja-JP" altLang="en-US" sz="800" dirty="0"/>
              <a:t>推進本部事務局が面積を基準に割り出した標準的な収容人数</a:t>
            </a:r>
          </a:p>
        </p:txBody>
      </p:sp>
      <p:graphicFrame>
        <p:nvGraphicFramePr>
          <p:cNvPr id="14" name="表 13"/>
          <p:cNvGraphicFramePr>
            <a:graphicFrameLocks noGrp="1"/>
          </p:cNvGraphicFramePr>
          <p:nvPr>
            <p:extLst>
              <p:ext uri="{D42A27DB-BD31-4B8C-83A1-F6EECF244321}">
                <p14:modId xmlns:p14="http://schemas.microsoft.com/office/powerpoint/2010/main" val="745127001"/>
              </p:ext>
            </p:extLst>
          </p:nvPr>
        </p:nvGraphicFramePr>
        <p:xfrm>
          <a:off x="398894" y="3576424"/>
          <a:ext cx="4320479" cy="1508760"/>
        </p:xfrm>
        <a:graphic>
          <a:graphicData uri="http://schemas.openxmlformats.org/drawingml/2006/table">
            <a:tbl>
              <a:tblPr firstRow="1" bandRow="1">
                <a:tableStyleId>{5C22544A-7EE6-4342-B048-85BDC9FD1C3A}</a:tableStyleId>
              </a:tblPr>
              <a:tblGrid>
                <a:gridCol w="360040">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1728192">
                  <a:extLst>
                    <a:ext uri="{9D8B030D-6E8A-4147-A177-3AD203B41FA5}">
                      <a16:colId xmlns:a16="http://schemas.microsoft.com/office/drawing/2014/main" val="20002"/>
                    </a:ext>
                  </a:extLst>
                </a:gridCol>
                <a:gridCol w="1224135">
                  <a:extLst>
                    <a:ext uri="{9D8B030D-6E8A-4147-A177-3AD203B41FA5}">
                      <a16:colId xmlns:a16="http://schemas.microsoft.com/office/drawing/2014/main" val="20003"/>
                    </a:ext>
                  </a:extLst>
                </a:gridCol>
              </a:tblGrid>
              <a:tr h="132580">
                <a:tc>
                  <a:txBody>
                    <a:bodyPr/>
                    <a:lstStyle/>
                    <a:p>
                      <a:endParaRPr kumimoji="1" lang="ja-JP" altLang="en-US" sz="1050" dirty="0"/>
                    </a:p>
                  </a:txBody>
                  <a:tcPr/>
                </a:tc>
                <a:tc>
                  <a:txBody>
                    <a:bodyPr/>
                    <a:lstStyle/>
                    <a:p>
                      <a:r>
                        <a:rPr kumimoji="1" lang="ja-JP" altLang="en-US" sz="1050" dirty="0"/>
                        <a:t>都市</a:t>
                      </a:r>
                    </a:p>
                  </a:txBody>
                  <a:tcPr/>
                </a:tc>
                <a:tc>
                  <a:txBody>
                    <a:bodyPr/>
                    <a:lstStyle/>
                    <a:p>
                      <a:r>
                        <a:rPr kumimoji="1" lang="ja-JP" altLang="en-US" sz="1050" dirty="0"/>
                        <a:t>会場</a:t>
                      </a:r>
                    </a:p>
                  </a:txBody>
                  <a:tcPr/>
                </a:tc>
                <a:tc>
                  <a:txBody>
                    <a:bodyPr/>
                    <a:lstStyle/>
                    <a:p>
                      <a:r>
                        <a:rPr kumimoji="1" lang="ja-JP" altLang="en-US" sz="1050" dirty="0"/>
                        <a:t>有効展示面積</a:t>
                      </a:r>
                      <a:r>
                        <a:rPr kumimoji="1" lang="en-US" altLang="ja-JP" sz="1050" dirty="0"/>
                        <a:t>(㎡)</a:t>
                      </a:r>
                      <a:endParaRPr kumimoji="1" lang="ja-JP" altLang="en-US" sz="1050" dirty="0"/>
                    </a:p>
                  </a:txBody>
                  <a:tcPr/>
                </a:tc>
                <a:extLst>
                  <a:ext uri="{0D108BD9-81ED-4DB2-BD59-A6C34878D82A}">
                    <a16:rowId xmlns:a16="http://schemas.microsoft.com/office/drawing/2014/main" val="10000"/>
                  </a:ext>
                </a:extLst>
              </a:tr>
              <a:tr h="132580">
                <a:tc>
                  <a:txBody>
                    <a:bodyPr/>
                    <a:lstStyle/>
                    <a:p>
                      <a:r>
                        <a:rPr kumimoji="1" lang="en-US" altLang="ja-JP" sz="1050" dirty="0"/>
                        <a:t>1</a:t>
                      </a:r>
                      <a:endParaRPr kumimoji="1" lang="ja-JP" altLang="en-US" sz="1050" dirty="0"/>
                    </a:p>
                  </a:txBody>
                  <a:tcPr/>
                </a:tc>
                <a:tc>
                  <a:txBody>
                    <a:bodyPr/>
                    <a:lstStyle/>
                    <a:p>
                      <a:r>
                        <a:rPr kumimoji="1" lang="ja-JP" altLang="en-US" sz="1050" dirty="0"/>
                        <a:t>東京</a:t>
                      </a:r>
                    </a:p>
                  </a:txBody>
                  <a:tcPr/>
                </a:tc>
                <a:tc>
                  <a:txBody>
                    <a:bodyPr/>
                    <a:lstStyle/>
                    <a:p>
                      <a:r>
                        <a:rPr kumimoji="1" lang="ja-JP" altLang="en-US" sz="1050" dirty="0"/>
                        <a:t>東京ビッグサイト</a:t>
                      </a:r>
                      <a:r>
                        <a:rPr kumimoji="1" lang="en-US" altLang="ja-JP" sz="1050" dirty="0"/>
                        <a:t>※</a:t>
                      </a:r>
                      <a:endParaRPr kumimoji="1" lang="ja-JP" altLang="en-US" sz="1050" dirty="0"/>
                    </a:p>
                  </a:txBody>
                  <a:tcPr/>
                </a:tc>
                <a:tc>
                  <a:txBody>
                    <a:bodyPr/>
                    <a:lstStyle/>
                    <a:p>
                      <a:pPr algn="ctr"/>
                      <a:r>
                        <a:rPr kumimoji="1" lang="en-US" altLang="ja-JP" sz="1050" dirty="0"/>
                        <a:t>95,420</a:t>
                      </a:r>
                      <a:endParaRPr kumimoji="1" lang="ja-JP" altLang="en-US" sz="1050" dirty="0"/>
                    </a:p>
                  </a:txBody>
                  <a:tcPr/>
                </a:tc>
                <a:extLst>
                  <a:ext uri="{0D108BD9-81ED-4DB2-BD59-A6C34878D82A}">
                    <a16:rowId xmlns:a16="http://schemas.microsoft.com/office/drawing/2014/main" val="10001"/>
                  </a:ext>
                </a:extLst>
              </a:tr>
              <a:tr h="132580">
                <a:tc>
                  <a:txBody>
                    <a:bodyPr/>
                    <a:lstStyle/>
                    <a:p>
                      <a:r>
                        <a:rPr kumimoji="1" lang="en-US" altLang="ja-JP" sz="1050" dirty="0"/>
                        <a:t>2</a:t>
                      </a:r>
                      <a:endParaRPr kumimoji="1" lang="ja-JP" altLang="en-US" sz="1050" dirty="0"/>
                    </a:p>
                  </a:txBody>
                  <a:tcPr/>
                </a:tc>
                <a:tc>
                  <a:txBody>
                    <a:bodyPr/>
                    <a:lstStyle/>
                    <a:p>
                      <a:r>
                        <a:rPr kumimoji="1" lang="ja-JP" altLang="en-US" sz="1050" dirty="0"/>
                        <a:t>千葉</a:t>
                      </a:r>
                    </a:p>
                  </a:txBody>
                  <a:tcPr/>
                </a:tc>
                <a:tc>
                  <a:txBody>
                    <a:bodyPr/>
                    <a:lstStyle/>
                    <a:p>
                      <a:r>
                        <a:rPr kumimoji="1" lang="ja-JP" altLang="en-US" sz="1050" dirty="0"/>
                        <a:t>幕張メッセ</a:t>
                      </a:r>
                    </a:p>
                  </a:txBody>
                  <a:tcPr/>
                </a:tc>
                <a:tc>
                  <a:txBody>
                    <a:bodyPr/>
                    <a:lstStyle/>
                    <a:p>
                      <a:pPr algn="ctr"/>
                      <a:r>
                        <a:rPr kumimoji="1" lang="en-US" altLang="ja-JP" sz="1050" dirty="0"/>
                        <a:t>75,098</a:t>
                      </a:r>
                      <a:endParaRPr kumimoji="1" lang="ja-JP" altLang="en-US" sz="1050" dirty="0"/>
                    </a:p>
                  </a:txBody>
                  <a:tcPr/>
                </a:tc>
                <a:extLst>
                  <a:ext uri="{0D108BD9-81ED-4DB2-BD59-A6C34878D82A}">
                    <a16:rowId xmlns:a16="http://schemas.microsoft.com/office/drawing/2014/main" val="10002"/>
                  </a:ext>
                </a:extLst>
              </a:tr>
              <a:tr h="132580">
                <a:tc>
                  <a:txBody>
                    <a:bodyPr/>
                    <a:lstStyle/>
                    <a:p>
                      <a:r>
                        <a:rPr kumimoji="1" lang="en-US" altLang="ja-JP" sz="1050" dirty="0"/>
                        <a:t>3</a:t>
                      </a:r>
                      <a:endParaRPr kumimoji="1" lang="ja-JP" altLang="en-US" sz="1050" dirty="0"/>
                    </a:p>
                  </a:txBody>
                  <a:tcPr/>
                </a:tc>
                <a:tc>
                  <a:txBody>
                    <a:bodyPr/>
                    <a:lstStyle/>
                    <a:p>
                      <a:r>
                        <a:rPr kumimoji="1" lang="ja-JP" altLang="en-US" sz="1050" dirty="0"/>
                        <a:t>大阪</a:t>
                      </a:r>
                    </a:p>
                  </a:txBody>
                  <a:tcPr/>
                </a:tc>
                <a:tc>
                  <a:txBody>
                    <a:bodyPr/>
                    <a:lstStyle/>
                    <a:p>
                      <a:r>
                        <a:rPr kumimoji="1" lang="ja-JP" altLang="en-US" sz="1050" dirty="0"/>
                        <a:t>インテックス大阪</a:t>
                      </a:r>
                    </a:p>
                  </a:txBody>
                  <a:tcPr/>
                </a:tc>
                <a:tc>
                  <a:txBody>
                    <a:bodyPr/>
                    <a:lstStyle/>
                    <a:p>
                      <a:pPr algn="ctr"/>
                      <a:r>
                        <a:rPr kumimoji="1" lang="en-US" altLang="ja-JP" sz="1050" dirty="0"/>
                        <a:t>70,078</a:t>
                      </a:r>
                      <a:endParaRPr kumimoji="1" lang="ja-JP" altLang="en-US" sz="1050" dirty="0"/>
                    </a:p>
                  </a:txBody>
                  <a:tcPr/>
                </a:tc>
                <a:extLst>
                  <a:ext uri="{0D108BD9-81ED-4DB2-BD59-A6C34878D82A}">
                    <a16:rowId xmlns:a16="http://schemas.microsoft.com/office/drawing/2014/main" val="10003"/>
                  </a:ext>
                </a:extLst>
              </a:tr>
              <a:tr h="132580">
                <a:tc>
                  <a:txBody>
                    <a:bodyPr/>
                    <a:lstStyle/>
                    <a:p>
                      <a:r>
                        <a:rPr kumimoji="1" lang="en-US" altLang="ja-JP" sz="1050" dirty="0"/>
                        <a:t>4</a:t>
                      </a:r>
                      <a:endParaRPr kumimoji="1" lang="ja-JP" altLang="en-US" sz="1050" dirty="0"/>
                    </a:p>
                  </a:txBody>
                  <a:tcPr/>
                </a:tc>
                <a:tc>
                  <a:txBody>
                    <a:bodyPr/>
                    <a:lstStyle/>
                    <a:p>
                      <a:r>
                        <a:rPr kumimoji="1" lang="ja-JP" altLang="en-US" sz="1050" dirty="0"/>
                        <a:t>名古屋</a:t>
                      </a:r>
                    </a:p>
                  </a:txBody>
                  <a:tcPr/>
                </a:tc>
                <a:tc>
                  <a:txBody>
                    <a:bodyPr/>
                    <a:lstStyle/>
                    <a:p>
                      <a:r>
                        <a:rPr kumimoji="1" lang="ja-JP" altLang="en-US" sz="1050" dirty="0"/>
                        <a:t>ポートメッセなごや</a:t>
                      </a:r>
                    </a:p>
                  </a:txBody>
                  <a:tcPr/>
                </a:tc>
                <a:tc>
                  <a:txBody>
                    <a:bodyPr/>
                    <a:lstStyle/>
                    <a:p>
                      <a:pPr algn="ctr"/>
                      <a:r>
                        <a:rPr kumimoji="1" lang="en-US" altLang="ja-JP" sz="1050" dirty="0"/>
                        <a:t>33,946</a:t>
                      </a:r>
                      <a:endParaRPr kumimoji="1" lang="ja-JP" altLang="en-US" sz="1050" dirty="0"/>
                    </a:p>
                  </a:txBody>
                  <a:tcPr/>
                </a:tc>
                <a:extLst>
                  <a:ext uri="{0D108BD9-81ED-4DB2-BD59-A6C34878D82A}">
                    <a16:rowId xmlns:a16="http://schemas.microsoft.com/office/drawing/2014/main" val="10004"/>
                  </a:ext>
                </a:extLst>
              </a:tr>
              <a:tr h="132580">
                <a:tc>
                  <a:txBody>
                    <a:bodyPr/>
                    <a:lstStyle/>
                    <a:p>
                      <a:r>
                        <a:rPr kumimoji="1" lang="en-US" altLang="ja-JP" sz="1050" dirty="0"/>
                        <a:t>5</a:t>
                      </a:r>
                      <a:endParaRPr kumimoji="1" lang="ja-JP" altLang="en-US" sz="1050" dirty="0"/>
                    </a:p>
                  </a:txBody>
                  <a:tcPr/>
                </a:tc>
                <a:tc>
                  <a:txBody>
                    <a:bodyPr/>
                    <a:lstStyle/>
                    <a:p>
                      <a:r>
                        <a:rPr kumimoji="1" lang="ja-JP" altLang="en-US" sz="1050" dirty="0"/>
                        <a:t>横浜</a:t>
                      </a:r>
                    </a:p>
                  </a:txBody>
                  <a:tcPr/>
                </a:tc>
                <a:tc>
                  <a:txBody>
                    <a:bodyPr/>
                    <a:lstStyle/>
                    <a:p>
                      <a:r>
                        <a:rPr kumimoji="1" lang="ja-JP" altLang="en-US" sz="1050" dirty="0"/>
                        <a:t>パシフィコ横浜</a:t>
                      </a:r>
                    </a:p>
                  </a:txBody>
                  <a:tcPr/>
                </a:tc>
                <a:tc>
                  <a:txBody>
                    <a:bodyPr/>
                    <a:lstStyle/>
                    <a:p>
                      <a:pPr algn="ctr"/>
                      <a:r>
                        <a:rPr kumimoji="1" lang="en-US" altLang="ja-JP" sz="1050" dirty="0"/>
                        <a:t>20,000</a:t>
                      </a:r>
                      <a:endParaRPr kumimoji="1" lang="ja-JP" altLang="en-US" sz="1050" dirty="0"/>
                    </a:p>
                  </a:txBody>
                  <a:tcPr/>
                </a:tc>
                <a:extLst>
                  <a:ext uri="{0D108BD9-81ED-4DB2-BD59-A6C34878D82A}">
                    <a16:rowId xmlns:a16="http://schemas.microsoft.com/office/drawing/2014/main" val="10005"/>
                  </a:ext>
                </a:extLst>
              </a:tr>
            </a:tbl>
          </a:graphicData>
        </a:graphic>
      </p:graphicFrame>
      <p:sp>
        <p:nvSpPr>
          <p:cNvPr id="15" name="テキスト ボックス 14"/>
          <p:cNvSpPr txBox="1"/>
          <p:nvPr/>
        </p:nvSpPr>
        <p:spPr>
          <a:xfrm>
            <a:off x="357341" y="5070376"/>
            <a:ext cx="4503148" cy="230832"/>
          </a:xfrm>
          <a:prstGeom prst="rect">
            <a:avLst/>
          </a:prstGeom>
          <a:noFill/>
        </p:spPr>
        <p:txBody>
          <a:bodyPr wrap="square" rtlCol="0">
            <a:spAutoFit/>
          </a:bodyPr>
          <a:lstStyle/>
          <a:p>
            <a:r>
              <a:rPr kumimoji="1" lang="en-US" altLang="ja-JP" sz="900" dirty="0"/>
              <a:t>※</a:t>
            </a:r>
            <a:r>
              <a:rPr lang="ja-JP" altLang="en-US" sz="900" dirty="0"/>
              <a:t>平成</a:t>
            </a:r>
            <a:r>
              <a:rPr lang="en-US" altLang="ja-JP" sz="900" dirty="0"/>
              <a:t>31</a:t>
            </a:r>
            <a:r>
              <a:rPr lang="ja-JP" altLang="en-US" sz="900" dirty="0"/>
              <a:t>年</a:t>
            </a:r>
            <a:r>
              <a:rPr lang="en-US" altLang="ja-JP" sz="900" dirty="0"/>
              <a:t>7</a:t>
            </a:r>
            <a:r>
              <a:rPr lang="ja-JP" altLang="en-US" sz="900" dirty="0"/>
              <a:t>月に総展示面積</a:t>
            </a:r>
            <a:r>
              <a:rPr lang="en-US" altLang="ja-JP" sz="900" dirty="0"/>
              <a:t>20,000</a:t>
            </a:r>
            <a:r>
              <a:rPr lang="ja-JP" altLang="en-US" sz="900" dirty="0"/>
              <a:t>㎡の南展示棟が開業予定</a:t>
            </a:r>
            <a:endParaRPr kumimoji="1" lang="ja-JP" altLang="en-US" sz="900" dirty="0"/>
          </a:p>
        </p:txBody>
      </p:sp>
      <p:sp>
        <p:nvSpPr>
          <p:cNvPr id="16" name="テキスト ボックス 15"/>
          <p:cNvSpPr txBox="1"/>
          <p:nvPr/>
        </p:nvSpPr>
        <p:spPr>
          <a:xfrm>
            <a:off x="272480" y="3212977"/>
            <a:ext cx="4536504" cy="307777"/>
          </a:xfrm>
          <a:prstGeom prst="rect">
            <a:avLst/>
          </a:prstGeom>
          <a:solidFill>
            <a:schemeClr val="tx2"/>
          </a:solidFill>
        </p:spPr>
        <p:txBody>
          <a:bodyPr vert="horz" wrap="square" rtlCol="0">
            <a:spAutoFit/>
          </a:bodyPr>
          <a:lstStyle/>
          <a:p>
            <a:pPr algn="ctr"/>
            <a:r>
              <a:rPr lang="ja-JP" altLang="en-US" sz="1400" b="1" spc="-100" dirty="0">
                <a:solidFill>
                  <a:prstClr val="white"/>
                </a:solidFill>
              </a:rPr>
              <a:t>国内の主な展示施設及び展示会等の規模別開催件数</a:t>
            </a:r>
          </a:p>
        </p:txBody>
      </p:sp>
      <p:grpSp>
        <p:nvGrpSpPr>
          <p:cNvPr id="17" name="グループ化 16"/>
          <p:cNvGrpSpPr/>
          <p:nvPr/>
        </p:nvGrpSpPr>
        <p:grpSpPr>
          <a:xfrm>
            <a:off x="5018651" y="1196753"/>
            <a:ext cx="4542861" cy="1656184"/>
            <a:chOff x="0" y="0"/>
            <a:chExt cx="6785436" cy="5119875"/>
          </a:xfrm>
        </p:grpSpPr>
        <p:pic>
          <p:nvPicPr>
            <p:cNvPr id="18" name="図 17"/>
            <p:cNvPicPr>
              <a:picLocks noChangeAspect="1"/>
            </p:cNvPicPr>
            <p:nvPr/>
          </p:nvPicPr>
          <p:blipFill rotWithShape="1">
            <a:blip r:embed="rId2"/>
            <a:srcRect b="93611"/>
            <a:stretch/>
          </p:blipFill>
          <p:spPr>
            <a:xfrm>
              <a:off x="0" y="0"/>
              <a:ext cx="6785436" cy="2436812"/>
            </a:xfrm>
            <a:prstGeom prst="rect">
              <a:avLst/>
            </a:prstGeom>
          </p:spPr>
        </p:pic>
        <p:pic>
          <p:nvPicPr>
            <p:cNvPr id="19" name="図 18"/>
            <p:cNvPicPr>
              <a:picLocks noChangeAspect="1"/>
            </p:cNvPicPr>
            <p:nvPr/>
          </p:nvPicPr>
          <p:blipFill rotWithShape="1">
            <a:blip r:embed="rId3"/>
            <a:srcRect t="92924"/>
            <a:stretch/>
          </p:blipFill>
          <p:spPr>
            <a:xfrm>
              <a:off x="0" y="2420936"/>
              <a:ext cx="6785436" cy="2698939"/>
            </a:xfrm>
            <a:prstGeom prst="rect">
              <a:avLst/>
            </a:prstGeom>
          </p:spPr>
        </p:pic>
        <p:grpSp>
          <p:nvGrpSpPr>
            <p:cNvPr id="20" name="グループ化 19"/>
            <p:cNvGrpSpPr/>
            <p:nvPr/>
          </p:nvGrpSpPr>
          <p:grpSpPr>
            <a:xfrm>
              <a:off x="635238" y="2537793"/>
              <a:ext cx="837048" cy="103506"/>
              <a:chOff x="635238" y="2537793"/>
              <a:chExt cx="849260" cy="103506"/>
            </a:xfrm>
          </p:grpSpPr>
          <p:sp>
            <p:nvSpPr>
              <p:cNvPr id="24" name="フリーフォーム 23"/>
              <p:cNvSpPr/>
              <p:nvPr/>
            </p:nvSpPr>
            <p:spPr>
              <a:xfrm>
                <a:off x="635238" y="2593395"/>
                <a:ext cx="819900" cy="47904"/>
              </a:xfrm>
              <a:custGeom>
                <a:avLst/>
                <a:gdLst>
                  <a:gd name="connsiteX0" fmla="*/ 0 w 2710296"/>
                  <a:gd name="connsiteY0" fmla="*/ 199159 h 199167"/>
                  <a:gd name="connsiteX1" fmla="*/ 675409 w 2710296"/>
                  <a:gd name="connsiteY1" fmla="*/ 0 h 199167"/>
                  <a:gd name="connsiteX2" fmla="*/ 1342159 w 2710296"/>
                  <a:gd name="connsiteY2" fmla="*/ 199159 h 199167"/>
                  <a:gd name="connsiteX3" fmla="*/ 2034887 w 2710296"/>
                  <a:gd name="connsiteY3" fmla="*/ 8659 h 199167"/>
                  <a:gd name="connsiteX4" fmla="*/ 2710296 w 2710296"/>
                  <a:gd name="connsiteY4" fmla="*/ 181841 h 199167"/>
                  <a:gd name="connsiteX5" fmla="*/ 2710296 w 2710296"/>
                  <a:gd name="connsiteY5" fmla="*/ 181841 h 199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10296" h="199167">
                    <a:moveTo>
                      <a:pt x="0" y="199159"/>
                    </a:moveTo>
                    <a:cubicBezTo>
                      <a:pt x="225858" y="99579"/>
                      <a:pt x="451716" y="0"/>
                      <a:pt x="675409" y="0"/>
                    </a:cubicBezTo>
                    <a:cubicBezTo>
                      <a:pt x="899102" y="0"/>
                      <a:pt x="1115579" y="197716"/>
                      <a:pt x="1342159" y="199159"/>
                    </a:cubicBezTo>
                    <a:cubicBezTo>
                      <a:pt x="1568739" y="200602"/>
                      <a:pt x="1806864" y="11545"/>
                      <a:pt x="2034887" y="8659"/>
                    </a:cubicBezTo>
                    <a:cubicBezTo>
                      <a:pt x="2262910" y="5773"/>
                      <a:pt x="2710296" y="181841"/>
                      <a:pt x="2710296" y="181841"/>
                    </a:cubicBezTo>
                    <a:lnTo>
                      <a:pt x="2710296" y="181841"/>
                    </a:lnTo>
                  </a:path>
                </a:pathLst>
              </a:custGeom>
              <a:noFill/>
              <a:ln w="12700" cap="flat" cmpd="sng" algn="ctr">
                <a:solidFill>
                  <a:srgbClr val="FF0000"/>
                </a:solidFill>
                <a:prstDash val="solid"/>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a:ln>
                    <a:noFill/>
                  </a:ln>
                  <a:solidFill>
                    <a:sysClr val="window" lastClr="FFFFFF"/>
                  </a:solidFill>
                  <a:effectLst/>
                  <a:uLnTx/>
                  <a:uFillTx/>
                  <a:latin typeface="Calibri"/>
                  <a:ea typeface="ＭＳ Ｐゴシック"/>
                  <a:cs typeface="+mn-cs"/>
                </a:endParaRPr>
              </a:p>
            </p:txBody>
          </p:sp>
          <p:sp>
            <p:nvSpPr>
              <p:cNvPr id="25" name="フリーフォーム 24"/>
              <p:cNvSpPr/>
              <p:nvPr/>
            </p:nvSpPr>
            <p:spPr>
              <a:xfrm>
                <a:off x="664597" y="2537793"/>
                <a:ext cx="819901" cy="47904"/>
              </a:xfrm>
              <a:custGeom>
                <a:avLst/>
                <a:gdLst>
                  <a:gd name="connsiteX0" fmla="*/ 0 w 2710296"/>
                  <a:gd name="connsiteY0" fmla="*/ 199159 h 199167"/>
                  <a:gd name="connsiteX1" fmla="*/ 675409 w 2710296"/>
                  <a:gd name="connsiteY1" fmla="*/ 0 h 199167"/>
                  <a:gd name="connsiteX2" fmla="*/ 1342159 w 2710296"/>
                  <a:gd name="connsiteY2" fmla="*/ 199159 h 199167"/>
                  <a:gd name="connsiteX3" fmla="*/ 2034887 w 2710296"/>
                  <a:gd name="connsiteY3" fmla="*/ 8659 h 199167"/>
                  <a:gd name="connsiteX4" fmla="*/ 2710296 w 2710296"/>
                  <a:gd name="connsiteY4" fmla="*/ 181841 h 199167"/>
                  <a:gd name="connsiteX5" fmla="*/ 2710296 w 2710296"/>
                  <a:gd name="connsiteY5" fmla="*/ 181841 h 199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10296" h="199167">
                    <a:moveTo>
                      <a:pt x="0" y="199159"/>
                    </a:moveTo>
                    <a:cubicBezTo>
                      <a:pt x="225858" y="99579"/>
                      <a:pt x="451716" y="0"/>
                      <a:pt x="675409" y="0"/>
                    </a:cubicBezTo>
                    <a:cubicBezTo>
                      <a:pt x="899102" y="0"/>
                      <a:pt x="1115579" y="197716"/>
                      <a:pt x="1342159" y="199159"/>
                    </a:cubicBezTo>
                    <a:cubicBezTo>
                      <a:pt x="1568739" y="200602"/>
                      <a:pt x="1806864" y="11545"/>
                      <a:pt x="2034887" y="8659"/>
                    </a:cubicBezTo>
                    <a:cubicBezTo>
                      <a:pt x="2262910" y="5773"/>
                      <a:pt x="2710296" y="181841"/>
                      <a:pt x="2710296" y="181841"/>
                    </a:cubicBezTo>
                    <a:lnTo>
                      <a:pt x="2710296" y="181841"/>
                    </a:lnTo>
                  </a:path>
                </a:pathLst>
              </a:custGeom>
              <a:noFill/>
              <a:ln w="12700" cap="flat" cmpd="sng" algn="ctr">
                <a:solidFill>
                  <a:srgbClr val="FF0000"/>
                </a:solidFill>
                <a:prstDash val="solid"/>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a:ln>
                    <a:noFill/>
                  </a:ln>
                  <a:solidFill>
                    <a:sysClr val="window" lastClr="FFFFFF"/>
                  </a:solidFill>
                  <a:effectLst/>
                  <a:uLnTx/>
                  <a:uFillTx/>
                  <a:latin typeface="Calibri"/>
                  <a:ea typeface="ＭＳ Ｐゴシック"/>
                  <a:cs typeface="+mn-cs"/>
                </a:endParaRPr>
              </a:p>
            </p:txBody>
          </p:sp>
        </p:grpSp>
      </p:grpSp>
      <p:grpSp>
        <p:nvGrpSpPr>
          <p:cNvPr id="26" name="グループ化 25"/>
          <p:cNvGrpSpPr/>
          <p:nvPr/>
        </p:nvGrpSpPr>
        <p:grpSpPr>
          <a:xfrm>
            <a:off x="4983441" y="3429000"/>
            <a:ext cx="4435116" cy="1641376"/>
            <a:chOff x="0" y="0"/>
            <a:chExt cx="6293525" cy="3124868"/>
          </a:xfrm>
        </p:grpSpPr>
        <p:pic>
          <p:nvPicPr>
            <p:cNvPr id="27" name="図 26"/>
            <p:cNvPicPr>
              <a:picLocks noChangeAspect="1"/>
            </p:cNvPicPr>
            <p:nvPr/>
          </p:nvPicPr>
          <p:blipFill rotWithShape="1">
            <a:blip r:embed="rId4"/>
            <a:srcRect t="87491"/>
            <a:stretch/>
          </p:blipFill>
          <p:spPr>
            <a:xfrm>
              <a:off x="0" y="1579562"/>
              <a:ext cx="6293525" cy="1545306"/>
            </a:xfrm>
            <a:prstGeom prst="rect">
              <a:avLst/>
            </a:prstGeom>
          </p:spPr>
        </p:pic>
        <p:pic>
          <p:nvPicPr>
            <p:cNvPr id="28" name="図 27"/>
            <p:cNvPicPr>
              <a:picLocks noChangeAspect="1"/>
            </p:cNvPicPr>
            <p:nvPr/>
          </p:nvPicPr>
          <p:blipFill rotWithShape="1">
            <a:blip r:embed="rId4"/>
            <a:srcRect b="89679"/>
            <a:stretch/>
          </p:blipFill>
          <p:spPr>
            <a:xfrm>
              <a:off x="0" y="0"/>
              <a:ext cx="6293525" cy="1274761"/>
            </a:xfrm>
            <a:prstGeom prst="rect">
              <a:avLst/>
            </a:prstGeom>
          </p:spPr>
        </p:pic>
        <p:pic>
          <p:nvPicPr>
            <p:cNvPr id="29" name="図 28"/>
            <p:cNvPicPr>
              <a:picLocks noChangeAspect="1"/>
            </p:cNvPicPr>
            <p:nvPr/>
          </p:nvPicPr>
          <p:blipFill rotWithShape="1">
            <a:blip r:embed="rId4"/>
            <a:srcRect t="45052" b="52274"/>
            <a:stretch/>
          </p:blipFill>
          <p:spPr>
            <a:xfrm>
              <a:off x="0" y="1254125"/>
              <a:ext cx="6293525" cy="330199"/>
            </a:xfrm>
            <a:prstGeom prst="rect">
              <a:avLst/>
            </a:prstGeom>
          </p:spPr>
        </p:pic>
        <p:sp>
          <p:nvSpPr>
            <p:cNvPr id="31" name="フリーフォーム 30"/>
            <p:cNvSpPr/>
            <p:nvPr/>
          </p:nvSpPr>
          <p:spPr>
            <a:xfrm>
              <a:off x="531813" y="1555750"/>
              <a:ext cx="808110" cy="47904"/>
            </a:xfrm>
            <a:custGeom>
              <a:avLst/>
              <a:gdLst>
                <a:gd name="connsiteX0" fmla="*/ 0 w 2710296"/>
                <a:gd name="connsiteY0" fmla="*/ 199159 h 199167"/>
                <a:gd name="connsiteX1" fmla="*/ 675409 w 2710296"/>
                <a:gd name="connsiteY1" fmla="*/ 0 h 199167"/>
                <a:gd name="connsiteX2" fmla="*/ 1342159 w 2710296"/>
                <a:gd name="connsiteY2" fmla="*/ 199159 h 199167"/>
                <a:gd name="connsiteX3" fmla="*/ 2034887 w 2710296"/>
                <a:gd name="connsiteY3" fmla="*/ 8659 h 199167"/>
                <a:gd name="connsiteX4" fmla="*/ 2710296 w 2710296"/>
                <a:gd name="connsiteY4" fmla="*/ 181841 h 199167"/>
                <a:gd name="connsiteX5" fmla="*/ 2710296 w 2710296"/>
                <a:gd name="connsiteY5" fmla="*/ 181841 h 199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10296" h="199167">
                  <a:moveTo>
                    <a:pt x="0" y="199159"/>
                  </a:moveTo>
                  <a:cubicBezTo>
                    <a:pt x="225858" y="99579"/>
                    <a:pt x="451716" y="0"/>
                    <a:pt x="675409" y="0"/>
                  </a:cubicBezTo>
                  <a:cubicBezTo>
                    <a:pt x="899102" y="0"/>
                    <a:pt x="1115579" y="197716"/>
                    <a:pt x="1342159" y="199159"/>
                  </a:cubicBezTo>
                  <a:cubicBezTo>
                    <a:pt x="1568739" y="200602"/>
                    <a:pt x="1806864" y="11545"/>
                    <a:pt x="2034887" y="8659"/>
                  </a:cubicBezTo>
                  <a:cubicBezTo>
                    <a:pt x="2262910" y="5773"/>
                    <a:pt x="2710296" y="181841"/>
                    <a:pt x="2710296" y="181841"/>
                  </a:cubicBezTo>
                  <a:lnTo>
                    <a:pt x="2710296" y="181841"/>
                  </a:lnTo>
                </a:path>
              </a:pathLst>
            </a:custGeom>
            <a:noFill/>
            <a:ln w="12700" cap="flat" cmpd="sng" algn="ctr">
              <a:solidFill>
                <a:srgbClr val="FF0000"/>
              </a:solidFill>
              <a:prstDash val="solid"/>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a:ln>
                  <a:noFill/>
                </a:ln>
                <a:solidFill>
                  <a:sysClr val="window" lastClr="FFFFFF"/>
                </a:solidFill>
                <a:effectLst/>
                <a:uLnTx/>
                <a:uFillTx/>
                <a:latin typeface="Calibri"/>
                <a:ea typeface="ＭＳ Ｐゴシック"/>
                <a:cs typeface="+mn-cs"/>
              </a:endParaRPr>
            </a:p>
          </p:txBody>
        </p:sp>
        <p:sp>
          <p:nvSpPr>
            <p:cNvPr id="32" name="フリーフォーム 31"/>
            <p:cNvSpPr/>
            <p:nvPr/>
          </p:nvSpPr>
          <p:spPr>
            <a:xfrm>
              <a:off x="541338" y="1597025"/>
              <a:ext cx="808110" cy="47904"/>
            </a:xfrm>
            <a:custGeom>
              <a:avLst/>
              <a:gdLst>
                <a:gd name="connsiteX0" fmla="*/ 0 w 2710296"/>
                <a:gd name="connsiteY0" fmla="*/ 199159 h 199167"/>
                <a:gd name="connsiteX1" fmla="*/ 675409 w 2710296"/>
                <a:gd name="connsiteY1" fmla="*/ 0 h 199167"/>
                <a:gd name="connsiteX2" fmla="*/ 1342159 w 2710296"/>
                <a:gd name="connsiteY2" fmla="*/ 199159 h 199167"/>
                <a:gd name="connsiteX3" fmla="*/ 2034887 w 2710296"/>
                <a:gd name="connsiteY3" fmla="*/ 8659 h 199167"/>
                <a:gd name="connsiteX4" fmla="*/ 2710296 w 2710296"/>
                <a:gd name="connsiteY4" fmla="*/ 181841 h 199167"/>
                <a:gd name="connsiteX5" fmla="*/ 2710296 w 2710296"/>
                <a:gd name="connsiteY5" fmla="*/ 181841 h 199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10296" h="199167">
                  <a:moveTo>
                    <a:pt x="0" y="199159"/>
                  </a:moveTo>
                  <a:cubicBezTo>
                    <a:pt x="225858" y="99579"/>
                    <a:pt x="451716" y="0"/>
                    <a:pt x="675409" y="0"/>
                  </a:cubicBezTo>
                  <a:cubicBezTo>
                    <a:pt x="899102" y="0"/>
                    <a:pt x="1115579" y="197716"/>
                    <a:pt x="1342159" y="199159"/>
                  </a:cubicBezTo>
                  <a:cubicBezTo>
                    <a:pt x="1568739" y="200602"/>
                    <a:pt x="1806864" y="11545"/>
                    <a:pt x="2034887" y="8659"/>
                  </a:cubicBezTo>
                  <a:cubicBezTo>
                    <a:pt x="2262910" y="5773"/>
                    <a:pt x="2710296" y="181841"/>
                    <a:pt x="2710296" y="181841"/>
                  </a:cubicBezTo>
                  <a:lnTo>
                    <a:pt x="2710296" y="181841"/>
                  </a:lnTo>
                </a:path>
              </a:pathLst>
            </a:custGeom>
            <a:noFill/>
            <a:ln w="12700" cap="flat" cmpd="sng" algn="ctr">
              <a:solidFill>
                <a:srgbClr val="FF0000"/>
              </a:solidFill>
              <a:prstDash val="solid"/>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a:ln>
                  <a:noFill/>
                </a:ln>
                <a:solidFill>
                  <a:sysClr val="window" lastClr="FFFFFF"/>
                </a:solidFill>
                <a:effectLst/>
                <a:uLnTx/>
                <a:uFillTx/>
                <a:latin typeface="Calibri"/>
                <a:ea typeface="ＭＳ Ｐゴシック"/>
                <a:cs typeface="+mn-cs"/>
              </a:endParaRPr>
            </a:p>
          </p:txBody>
        </p:sp>
        <p:sp>
          <p:nvSpPr>
            <p:cNvPr id="33" name="フリーフォーム 32"/>
            <p:cNvSpPr/>
            <p:nvPr/>
          </p:nvSpPr>
          <p:spPr>
            <a:xfrm>
              <a:off x="511175" y="1233488"/>
              <a:ext cx="465137" cy="45719"/>
            </a:xfrm>
            <a:custGeom>
              <a:avLst/>
              <a:gdLst>
                <a:gd name="connsiteX0" fmla="*/ 0 w 2710296"/>
                <a:gd name="connsiteY0" fmla="*/ 199159 h 199167"/>
                <a:gd name="connsiteX1" fmla="*/ 675409 w 2710296"/>
                <a:gd name="connsiteY1" fmla="*/ 0 h 199167"/>
                <a:gd name="connsiteX2" fmla="*/ 1342159 w 2710296"/>
                <a:gd name="connsiteY2" fmla="*/ 199159 h 199167"/>
                <a:gd name="connsiteX3" fmla="*/ 2034887 w 2710296"/>
                <a:gd name="connsiteY3" fmla="*/ 8659 h 199167"/>
                <a:gd name="connsiteX4" fmla="*/ 2710296 w 2710296"/>
                <a:gd name="connsiteY4" fmla="*/ 181841 h 199167"/>
                <a:gd name="connsiteX5" fmla="*/ 2710296 w 2710296"/>
                <a:gd name="connsiteY5" fmla="*/ 181841 h 199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10296" h="199167">
                  <a:moveTo>
                    <a:pt x="0" y="199159"/>
                  </a:moveTo>
                  <a:cubicBezTo>
                    <a:pt x="225858" y="99579"/>
                    <a:pt x="451716" y="0"/>
                    <a:pt x="675409" y="0"/>
                  </a:cubicBezTo>
                  <a:cubicBezTo>
                    <a:pt x="899102" y="0"/>
                    <a:pt x="1115579" y="197716"/>
                    <a:pt x="1342159" y="199159"/>
                  </a:cubicBezTo>
                  <a:cubicBezTo>
                    <a:pt x="1568739" y="200602"/>
                    <a:pt x="1806864" y="11545"/>
                    <a:pt x="2034887" y="8659"/>
                  </a:cubicBezTo>
                  <a:cubicBezTo>
                    <a:pt x="2262910" y="5773"/>
                    <a:pt x="2710296" y="181841"/>
                    <a:pt x="2710296" y="181841"/>
                  </a:cubicBezTo>
                  <a:lnTo>
                    <a:pt x="2710296" y="181841"/>
                  </a:lnTo>
                </a:path>
              </a:pathLst>
            </a:custGeom>
            <a:noFill/>
            <a:ln w="12700" cap="flat" cmpd="sng" algn="ctr">
              <a:solidFill>
                <a:srgbClr val="FF0000"/>
              </a:solidFill>
              <a:prstDash val="solid"/>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a:ln>
                  <a:noFill/>
                </a:ln>
                <a:solidFill>
                  <a:sysClr val="window" lastClr="FFFFFF"/>
                </a:solidFill>
                <a:effectLst/>
                <a:uLnTx/>
                <a:uFillTx/>
                <a:latin typeface="Calibri"/>
                <a:ea typeface="ＭＳ Ｐゴシック"/>
                <a:cs typeface="+mn-cs"/>
              </a:endParaRPr>
            </a:p>
          </p:txBody>
        </p:sp>
        <p:sp>
          <p:nvSpPr>
            <p:cNvPr id="34" name="フリーフォーム 33"/>
            <p:cNvSpPr/>
            <p:nvPr/>
          </p:nvSpPr>
          <p:spPr>
            <a:xfrm>
              <a:off x="504825" y="1266826"/>
              <a:ext cx="465137" cy="45719"/>
            </a:xfrm>
            <a:custGeom>
              <a:avLst/>
              <a:gdLst>
                <a:gd name="connsiteX0" fmla="*/ 0 w 2710296"/>
                <a:gd name="connsiteY0" fmla="*/ 199159 h 199167"/>
                <a:gd name="connsiteX1" fmla="*/ 675409 w 2710296"/>
                <a:gd name="connsiteY1" fmla="*/ 0 h 199167"/>
                <a:gd name="connsiteX2" fmla="*/ 1342159 w 2710296"/>
                <a:gd name="connsiteY2" fmla="*/ 199159 h 199167"/>
                <a:gd name="connsiteX3" fmla="*/ 2034887 w 2710296"/>
                <a:gd name="connsiteY3" fmla="*/ 8659 h 199167"/>
                <a:gd name="connsiteX4" fmla="*/ 2710296 w 2710296"/>
                <a:gd name="connsiteY4" fmla="*/ 181841 h 199167"/>
                <a:gd name="connsiteX5" fmla="*/ 2710296 w 2710296"/>
                <a:gd name="connsiteY5" fmla="*/ 181841 h 199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10296" h="199167">
                  <a:moveTo>
                    <a:pt x="0" y="199159"/>
                  </a:moveTo>
                  <a:cubicBezTo>
                    <a:pt x="225858" y="99579"/>
                    <a:pt x="451716" y="0"/>
                    <a:pt x="675409" y="0"/>
                  </a:cubicBezTo>
                  <a:cubicBezTo>
                    <a:pt x="899102" y="0"/>
                    <a:pt x="1115579" y="197716"/>
                    <a:pt x="1342159" y="199159"/>
                  </a:cubicBezTo>
                  <a:cubicBezTo>
                    <a:pt x="1568739" y="200602"/>
                    <a:pt x="1806864" y="11545"/>
                    <a:pt x="2034887" y="8659"/>
                  </a:cubicBezTo>
                  <a:cubicBezTo>
                    <a:pt x="2262910" y="5773"/>
                    <a:pt x="2710296" y="181841"/>
                    <a:pt x="2710296" y="181841"/>
                  </a:cubicBezTo>
                  <a:lnTo>
                    <a:pt x="2710296" y="181841"/>
                  </a:lnTo>
                </a:path>
              </a:pathLst>
            </a:custGeom>
            <a:noFill/>
            <a:ln w="12700" cap="flat" cmpd="sng" algn="ctr">
              <a:solidFill>
                <a:srgbClr val="FF0000"/>
              </a:solidFill>
              <a:prstDash val="solid"/>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a:ln>
                  <a:noFill/>
                </a:ln>
                <a:solidFill>
                  <a:sysClr val="window" lastClr="FFFFFF"/>
                </a:solidFill>
                <a:effectLst/>
                <a:uLnTx/>
                <a:uFillTx/>
                <a:latin typeface="Calibri"/>
                <a:ea typeface="ＭＳ Ｐゴシック"/>
                <a:cs typeface="+mn-cs"/>
              </a:endParaRPr>
            </a:p>
          </p:txBody>
        </p:sp>
      </p:grpSp>
      <p:sp>
        <p:nvSpPr>
          <p:cNvPr id="36" name="テキスト ボックス 35"/>
          <p:cNvSpPr txBox="1"/>
          <p:nvPr/>
        </p:nvSpPr>
        <p:spPr>
          <a:xfrm>
            <a:off x="6407299" y="839920"/>
            <a:ext cx="3298229" cy="230832"/>
          </a:xfrm>
          <a:prstGeom prst="rect">
            <a:avLst/>
          </a:prstGeom>
          <a:noFill/>
        </p:spPr>
        <p:txBody>
          <a:bodyPr wrap="square" rtlCol="0">
            <a:spAutoFit/>
          </a:bodyPr>
          <a:lstStyle/>
          <a:p>
            <a:r>
              <a:rPr kumimoji="1" lang="en-US" altLang="ja-JP" sz="900" dirty="0"/>
              <a:t>※</a:t>
            </a:r>
            <a:r>
              <a:rPr kumimoji="1" lang="ja-JP" altLang="en-US" sz="900" dirty="0"/>
              <a:t>「第</a:t>
            </a:r>
            <a:r>
              <a:rPr kumimoji="1" lang="en-US" altLang="ja-JP" sz="900" dirty="0"/>
              <a:t>12</a:t>
            </a:r>
            <a:r>
              <a:rPr kumimoji="1" lang="ja-JP" altLang="en-US" sz="900" dirty="0"/>
              <a:t>回特定複合観光施設区域整備推進会議」資料より作成</a:t>
            </a:r>
          </a:p>
        </p:txBody>
      </p:sp>
    </p:spTree>
    <p:extLst>
      <p:ext uri="{BB962C8B-B14F-4D97-AF65-F5344CB8AC3E}">
        <p14:creationId xmlns:p14="http://schemas.microsoft.com/office/powerpoint/2010/main" val="2528384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p:cNvSpPr/>
          <p:nvPr/>
        </p:nvSpPr>
        <p:spPr>
          <a:xfrm>
            <a:off x="278735" y="3357595"/>
            <a:ext cx="9334444" cy="298861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p>
        </p:txBody>
      </p:sp>
      <p:sp>
        <p:nvSpPr>
          <p:cNvPr id="5" name="Rectangle 14"/>
          <p:cNvSpPr>
            <a:spLocks noChangeArrowheads="1"/>
          </p:cNvSpPr>
          <p:nvPr>
            <p:custDataLst>
              <p:tags r:id="rId1"/>
            </p:custDataLst>
          </p:nvPr>
        </p:nvSpPr>
        <p:spPr bwMode="auto">
          <a:xfrm rot="16200000">
            <a:off x="2831000" y="595403"/>
            <a:ext cx="310985" cy="364015"/>
          </a:xfrm>
          <a:prstGeom prst="rect">
            <a:avLst/>
          </a:prstGeom>
          <a:solidFill>
            <a:schemeClr val="bg1">
              <a:lumMod val="85000"/>
            </a:schemeClr>
          </a:solidFill>
          <a:ln w="19050">
            <a:noFill/>
            <a:miter lim="800000"/>
            <a:headEnd/>
            <a:tailEnd/>
          </a:ln>
        </p:spPr>
        <p:txBody>
          <a:bodyPr vert="eaVert" lIns="45720" tIns="27432" rIns="45720" bIns="27432" anchor="ctr" anchorCtr="1"/>
          <a:lstStyle/>
          <a:p>
            <a:pPr>
              <a:buClr>
                <a:schemeClr val="tx1"/>
              </a:buClr>
            </a:pPr>
            <a:r>
              <a:rPr lang="ja-JP" altLang="en-US" sz="1200" dirty="0">
                <a:latin typeface="+mj-ea"/>
                <a:ea typeface="+mj-ea"/>
              </a:rPr>
              <a:t>機能</a:t>
            </a:r>
            <a:endParaRPr lang="en-US" altLang="ja-JP" sz="1200" b="0" dirty="0">
              <a:latin typeface="+mj-ea"/>
              <a:ea typeface="+mj-ea"/>
            </a:endParaRPr>
          </a:p>
        </p:txBody>
      </p:sp>
      <p:sp>
        <p:nvSpPr>
          <p:cNvPr id="10" name="二等辺三角形 9"/>
          <p:cNvSpPr/>
          <p:nvPr/>
        </p:nvSpPr>
        <p:spPr bwMode="ltGray">
          <a:xfrm rot="5400000">
            <a:off x="2335293" y="1939360"/>
            <a:ext cx="735445" cy="115398"/>
          </a:xfrm>
          <a:prstGeom prst="triangle">
            <a:avLst/>
          </a:prstGeom>
          <a:solidFill>
            <a:schemeClr val="bg1">
              <a:lumMod val="85000"/>
            </a:schemeClr>
          </a:solid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solidFill>
                <a:schemeClr val="tx1"/>
              </a:solidFill>
              <a:latin typeface="+mj-ea"/>
              <a:ea typeface="+mj-ea"/>
            </a:endParaRPr>
          </a:p>
        </p:txBody>
      </p:sp>
      <p:sp>
        <p:nvSpPr>
          <p:cNvPr id="49" name="Rectangle 14"/>
          <p:cNvSpPr>
            <a:spLocks noChangeArrowheads="1"/>
          </p:cNvSpPr>
          <p:nvPr>
            <p:custDataLst>
              <p:tags r:id="rId2"/>
            </p:custDataLst>
          </p:nvPr>
        </p:nvSpPr>
        <p:spPr bwMode="auto">
          <a:xfrm>
            <a:off x="282534" y="953038"/>
            <a:ext cx="2279859" cy="2105276"/>
          </a:xfrm>
          <a:prstGeom prst="rect">
            <a:avLst/>
          </a:prstGeom>
          <a:solidFill>
            <a:schemeClr val="bg1">
              <a:lumMod val="85000"/>
            </a:schemeClr>
          </a:solidFill>
          <a:ln w="19050">
            <a:solidFill>
              <a:schemeClr val="bg1">
                <a:lumMod val="85000"/>
              </a:schemeClr>
            </a:solidFill>
            <a:miter lim="800000"/>
            <a:headEnd/>
            <a:tailEnd/>
          </a:ln>
        </p:spPr>
        <p:txBody>
          <a:bodyPr lIns="45720" tIns="27432" rIns="45720" bIns="27432" anchor="ctr" anchorCtr="1"/>
          <a:lstStyle/>
          <a:p>
            <a:pPr>
              <a:buClr>
                <a:schemeClr val="tx1"/>
              </a:buClr>
            </a:pPr>
            <a:r>
              <a:rPr lang="ja-JP" altLang="en-US" sz="1200" dirty="0">
                <a:latin typeface="+mj-ea"/>
                <a:ea typeface="+mj-ea"/>
              </a:rPr>
              <a:t>（三号）</a:t>
            </a:r>
            <a:endParaRPr lang="en-US" altLang="ja-JP" sz="1200" dirty="0">
              <a:latin typeface="+mj-ea"/>
              <a:ea typeface="+mj-ea"/>
            </a:endParaRPr>
          </a:p>
          <a:p>
            <a:pPr>
              <a:buClr>
                <a:schemeClr val="tx1"/>
              </a:buClr>
            </a:pPr>
            <a:r>
              <a:rPr lang="ja-JP" altLang="en-US" sz="1200" dirty="0">
                <a:latin typeface="+mj-ea"/>
                <a:ea typeface="+mj-ea"/>
              </a:rPr>
              <a:t>我が国の</a:t>
            </a:r>
            <a:r>
              <a:rPr lang="ja-JP" altLang="en-US" sz="1200" u="sng" dirty="0">
                <a:latin typeface="+mj-ea"/>
                <a:ea typeface="+mj-ea"/>
              </a:rPr>
              <a:t>伝統、文化、芸術等</a:t>
            </a:r>
            <a:r>
              <a:rPr lang="ja-JP" altLang="en-US" sz="1200" dirty="0">
                <a:latin typeface="+mj-ea"/>
                <a:ea typeface="+mj-ea"/>
              </a:rPr>
              <a:t>を生かした</a:t>
            </a:r>
            <a:r>
              <a:rPr lang="ja-JP" altLang="en-US" sz="1200" u="sng" dirty="0">
                <a:latin typeface="+mj-ea"/>
                <a:ea typeface="+mj-ea"/>
              </a:rPr>
              <a:t>公演その他の活動</a:t>
            </a:r>
            <a:r>
              <a:rPr lang="ja-JP" altLang="en-US" sz="1200" dirty="0">
                <a:latin typeface="+mj-ea"/>
                <a:ea typeface="+mj-ea"/>
              </a:rPr>
              <a:t>を行うことにより、我が国の</a:t>
            </a:r>
            <a:r>
              <a:rPr lang="ja-JP" altLang="en-US" sz="1200" u="sng" dirty="0">
                <a:latin typeface="+mj-ea"/>
                <a:ea typeface="+mj-ea"/>
              </a:rPr>
              <a:t>観光の魅力の増進</a:t>
            </a:r>
            <a:r>
              <a:rPr lang="ja-JP" altLang="en-US" sz="1200" dirty="0">
                <a:latin typeface="+mj-ea"/>
                <a:ea typeface="+mj-ea"/>
              </a:rPr>
              <a:t>に資する施設であって、政令で定めるもの</a:t>
            </a:r>
            <a:endParaRPr lang="en-US" altLang="ja-JP" sz="1200" b="0" dirty="0">
              <a:latin typeface="+mj-ea"/>
              <a:ea typeface="+mj-ea"/>
            </a:endParaRPr>
          </a:p>
        </p:txBody>
      </p:sp>
      <p:sp>
        <p:nvSpPr>
          <p:cNvPr id="50" name="Rectangle 14"/>
          <p:cNvSpPr>
            <a:spLocks noChangeArrowheads="1"/>
          </p:cNvSpPr>
          <p:nvPr>
            <p:custDataLst>
              <p:tags r:id="rId3"/>
            </p:custDataLst>
          </p:nvPr>
        </p:nvSpPr>
        <p:spPr bwMode="auto">
          <a:xfrm rot="16200000">
            <a:off x="1274658" y="-370201"/>
            <a:ext cx="295617" cy="2279856"/>
          </a:xfrm>
          <a:prstGeom prst="rect">
            <a:avLst/>
          </a:prstGeom>
          <a:solidFill>
            <a:schemeClr val="bg1">
              <a:lumMod val="85000"/>
            </a:schemeClr>
          </a:solidFill>
          <a:ln w="19050">
            <a:noFill/>
            <a:miter lim="800000"/>
            <a:headEnd/>
            <a:tailEnd/>
          </a:ln>
        </p:spPr>
        <p:txBody>
          <a:bodyPr vert="eaVert" lIns="45720" tIns="27432" rIns="45720" bIns="27432" anchor="ctr" anchorCtr="1"/>
          <a:lstStyle/>
          <a:p>
            <a:pPr>
              <a:buClr>
                <a:schemeClr val="tx1"/>
              </a:buClr>
            </a:pPr>
            <a:r>
              <a:rPr lang="ja-JP" altLang="en-US" sz="1200" dirty="0">
                <a:latin typeface="+mj-ea"/>
                <a:ea typeface="+mj-ea"/>
              </a:rPr>
              <a:t>特定複合観光施設整備法（条文）</a:t>
            </a:r>
            <a:endParaRPr lang="en-US" altLang="ja-JP" sz="1200" b="0" dirty="0">
              <a:latin typeface="+mj-ea"/>
              <a:ea typeface="+mj-ea"/>
            </a:endParaRPr>
          </a:p>
        </p:txBody>
      </p:sp>
      <p:sp>
        <p:nvSpPr>
          <p:cNvPr id="51" name="Rectangle 14"/>
          <p:cNvSpPr>
            <a:spLocks noChangeArrowheads="1"/>
          </p:cNvSpPr>
          <p:nvPr>
            <p:custDataLst>
              <p:tags r:id="rId4"/>
            </p:custDataLst>
          </p:nvPr>
        </p:nvSpPr>
        <p:spPr bwMode="auto">
          <a:xfrm>
            <a:off x="2822298" y="953037"/>
            <a:ext cx="342071" cy="2124881"/>
          </a:xfrm>
          <a:prstGeom prst="rect">
            <a:avLst/>
          </a:prstGeom>
          <a:solidFill>
            <a:schemeClr val="bg1">
              <a:lumMod val="85000"/>
            </a:schemeClr>
          </a:solidFill>
          <a:ln w="19050">
            <a:solidFill>
              <a:schemeClr val="bg1">
                <a:lumMod val="85000"/>
              </a:schemeClr>
            </a:solidFill>
            <a:miter lim="800000"/>
            <a:headEnd/>
            <a:tailEnd/>
          </a:ln>
        </p:spPr>
        <p:txBody>
          <a:bodyPr lIns="45720" tIns="27432" rIns="45720" bIns="27432" anchor="ctr" anchorCtr="1"/>
          <a:lstStyle/>
          <a:p>
            <a:pPr>
              <a:buClr>
                <a:schemeClr val="tx1"/>
              </a:buClr>
            </a:pPr>
            <a:r>
              <a:rPr lang="ja-JP" altLang="en-US" sz="1200" dirty="0">
                <a:latin typeface="+mj-ea"/>
                <a:ea typeface="+mj-ea"/>
              </a:rPr>
              <a:t>魅力増進施設</a:t>
            </a:r>
            <a:endParaRPr lang="en-US" altLang="ja-JP" sz="1200" dirty="0">
              <a:latin typeface="+mj-ea"/>
              <a:ea typeface="+mj-ea"/>
            </a:endParaRPr>
          </a:p>
        </p:txBody>
      </p:sp>
      <p:sp>
        <p:nvSpPr>
          <p:cNvPr id="46" name="正方形/長方形 45"/>
          <p:cNvSpPr/>
          <p:nvPr/>
        </p:nvSpPr>
        <p:spPr>
          <a:xfrm>
            <a:off x="282536" y="198194"/>
            <a:ext cx="9283105" cy="369332"/>
          </a:xfrm>
          <a:prstGeom prst="rect">
            <a:avLst/>
          </a:prstGeom>
          <a:solidFill>
            <a:schemeClr val="tx2">
              <a:lumMod val="20000"/>
              <a:lumOff val="80000"/>
            </a:schemeClr>
          </a:solidFill>
        </p:spPr>
        <p:txBody>
          <a:bodyPr wrap="square">
            <a:spAutoFit/>
          </a:bodyPr>
          <a:lstStyle/>
          <a:p>
            <a:pPr algn="ctr"/>
            <a:r>
              <a:rPr lang="ja-JP" altLang="en-US" b="1" dirty="0">
                <a:latin typeface="+mj-ea"/>
                <a:ea typeface="+mj-ea"/>
              </a:rPr>
              <a:t>特定複合観光施設（</a:t>
            </a:r>
            <a:r>
              <a:rPr lang="en-US" altLang="ja-JP" b="1" dirty="0">
                <a:latin typeface="+mj-ea"/>
                <a:ea typeface="+mj-ea"/>
              </a:rPr>
              <a:t>IR</a:t>
            </a:r>
            <a:r>
              <a:rPr lang="ja-JP" altLang="en-US" b="1" dirty="0">
                <a:latin typeface="+mj-ea"/>
                <a:ea typeface="+mj-ea"/>
              </a:rPr>
              <a:t>）整備法における、三号施設について</a:t>
            </a:r>
          </a:p>
        </p:txBody>
      </p:sp>
      <p:sp>
        <p:nvSpPr>
          <p:cNvPr id="47" name="テキスト ボックス 46"/>
          <p:cNvSpPr txBox="1"/>
          <p:nvPr/>
        </p:nvSpPr>
        <p:spPr>
          <a:xfrm>
            <a:off x="277272" y="3367140"/>
            <a:ext cx="2087507" cy="307777"/>
          </a:xfrm>
          <a:prstGeom prst="rect">
            <a:avLst/>
          </a:prstGeom>
          <a:solidFill>
            <a:schemeClr val="tx2"/>
          </a:solidFill>
        </p:spPr>
        <p:txBody>
          <a:bodyPr vert="horz" wrap="square" rtlCol="0">
            <a:spAutoFit/>
          </a:bodyPr>
          <a:lstStyle/>
          <a:p>
            <a:pPr algn="ctr"/>
            <a:r>
              <a:rPr kumimoji="1" lang="ja-JP" altLang="en-US" sz="1400" b="1" spc="-100" dirty="0">
                <a:solidFill>
                  <a:schemeClr val="bg1"/>
                </a:solidFill>
              </a:rPr>
              <a:t>三号施設のイメージ</a:t>
            </a:r>
          </a:p>
        </p:txBody>
      </p:sp>
      <p:sp>
        <p:nvSpPr>
          <p:cNvPr id="52" name="Rectangle 14"/>
          <p:cNvSpPr>
            <a:spLocks noChangeArrowheads="1"/>
          </p:cNvSpPr>
          <p:nvPr>
            <p:custDataLst>
              <p:tags r:id="rId5"/>
            </p:custDataLst>
          </p:nvPr>
        </p:nvSpPr>
        <p:spPr bwMode="auto">
          <a:xfrm rot="16200000">
            <a:off x="6280297" y="-2382537"/>
            <a:ext cx="288000" cy="6282698"/>
          </a:xfrm>
          <a:prstGeom prst="rect">
            <a:avLst/>
          </a:prstGeom>
          <a:solidFill>
            <a:schemeClr val="bg1">
              <a:lumMod val="85000"/>
            </a:schemeClr>
          </a:solidFill>
          <a:ln w="19050">
            <a:noFill/>
            <a:miter lim="800000"/>
            <a:headEnd/>
            <a:tailEnd/>
          </a:ln>
        </p:spPr>
        <p:txBody>
          <a:bodyPr vert="eaVert" lIns="45720" tIns="27432" rIns="45720" bIns="27432" anchor="ctr" anchorCtr="1"/>
          <a:lstStyle/>
          <a:p>
            <a:pPr>
              <a:buClr>
                <a:schemeClr val="tx1"/>
              </a:buClr>
            </a:pPr>
            <a:r>
              <a:rPr lang="ja-JP" altLang="en-US" sz="1200" dirty="0">
                <a:latin typeface="+mj-ea"/>
                <a:ea typeface="+mj-ea"/>
              </a:rPr>
              <a:t>想定される施設要件</a:t>
            </a:r>
            <a:endParaRPr lang="en-US" altLang="ja-JP" sz="1200" b="0" dirty="0">
              <a:latin typeface="+mj-ea"/>
              <a:ea typeface="+mj-ea"/>
            </a:endParaRPr>
          </a:p>
        </p:txBody>
      </p:sp>
      <p:sp>
        <p:nvSpPr>
          <p:cNvPr id="48" name="右矢印 47"/>
          <p:cNvSpPr/>
          <p:nvPr/>
        </p:nvSpPr>
        <p:spPr>
          <a:xfrm rot="16200000" flipH="1">
            <a:off x="3639124" y="2493027"/>
            <a:ext cx="255497" cy="1477616"/>
          </a:xfrm>
          <a:prstGeom prst="right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3" name="正方形/長方形 2"/>
          <p:cNvSpPr/>
          <p:nvPr/>
        </p:nvSpPr>
        <p:spPr>
          <a:xfrm>
            <a:off x="363768" y="3717150"/>
            <a:ext cx="7651739" cy="1043116"/>
          </a:xfrm>
          <a:prstGeom prst="rect">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431932" y="3807261"/>
            <a:ext cx="400110" cy="903469"/>
          </a:xfrm>
          <a:prstGeom prst="rect">
            <a:avLst/>
          </a:prstGeom>
          <a:solidFill>
            <a:schemeClr val="tx2"/>
          </a:solidFill>
        </p:spPr>
        <p:txBody>
          <a:bodyPr vert="eaVert" wrap="square" rtlCol="0">
            <a:spAutoFit/>
          </a:bodyPr>
          <a:lstStyle/>
          <a:p>
            <a:pPr algn="ctr"/>
            <a:r>
              <a:rPr kumimoji="1" lang="ja-JP" altLang="en-US" sz="1400" b="1" spc="-100" dirty="0">
                <a:solidFill>
                  <a:schemeClr val="bg1"/>
                </a:solidFill>
              </a:rPr>
              <a:t>コンテンツ</a:t>
            </a:r>
          </a:p>
        </p:txBody>
      </p:sp>
      <p:sp>
        <p:nvSpPr>
          <p:cNvPr id="60" name="テキスト ボックス 59"/>
          <p:cNvSpPr txBox="1"/>
          <p:nvPr/>
        </p:nvSpPr>
        <p:spPr>
          <a:xfrm>
            <a:off x="1093816" y="4999251"/>
            <a:ext cx="1832820" cy="307777"/>
          </a:xfrm>
          <a:prstGeom prst="rect">
            <a:avLst/>
          </a:prstGeom>
          <a:solidFill>
            <a:schemeClr val="accent1"/>
          </a:solidFill>
        </p:spPr>
        <p:txBody>
          <a:bodyPr vert="horz" wrap="square" rtlCol="0">
            <a:spAutoFit/>
          </a:bodyPr>
          <a:lstStyle/>
          <a:p>
            <a:pPr algn="ctr"/>
            <a:r>
              <a:rPr lang="ja-JP" altLang="en-US" sz="1400" b="1" spc="-100" dirty="0">
                <a:solidFill>
                  <a:schemeClr val="bg1"/>
                </a:solidFill>
              </a:rPr>
              <a:t>内容に応じた発信手法</a:t>
            </a:r>
            <a:endParaRPr kumimoji="1" lang="ja-JP" altLang="en-US" sz="1100" spc="-100" dirty="0">
              <a:solidFill>
                <a:schemeClr val="bg1"/>
              </a:solidFill>
            </a:endParaRPr>
          </a:p>
        </p:txBody>
      </p:sp>
      <p:sp>
        <p:nvSpPr>
          <p:cNvPr id="62" name="正方形/長方形 61"/>
          <p:cNvSpPr/>
          <p:nvPr/>
        </p:nvSpPr>
        <p:spPr>
          <a:xfrm>
            <a:off x="323428" y="5000407"/>
            <a:ext cx="7692079" cy="1298922"/>
          </a:xfrm>
          <a:prstGeom prst="rect">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角丸四角形 39"/>
          <p:cNvSpPr/>
          <p:nvPr/>
        </p:nvSpPr>
        <p:spPr>
          <a:xfrm>
            <a:off x="4783150" y="5739974"/>
            <a:ext cx="1803561" cy="467981"/>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体験</a:t>
            </a:r>
            <a:endParaRPr kumimoji="1" lang="en-US" altLang="ja-JP" sz="1400" dirty="0">
              <a:solidFill>
                <a:schemeClr val="tx1"/>
              </a:solidFill>
            </a:endParaRPr>
          </a:p>
          <a:p>
            <a:pPr algn="ctr"/>
            <a:r>
              <a:rPr lang="ja-JP" altLang="en-US" sz="1100" dirty="0">
                <a:solidFill>
                  <a:schemeClr val="tx1"/>
                </a:solidFill>
              </a:rPr>
              <a:t>（実演、アトラクション等）</a:t>
            </a:r>
            <a:endParaRPr kumimoji="1" lang="ja-JP" altLang="en-US" sz="1100" dirty="0">
              <a:solidFill>
                <a:schemeClr val="tx1"/>
              </a:solidFill>
            </a:endParaRPr>
          </a:p>
        </p:txBody>
      </p:sp>
      <p:sp>
        <p:nvSpPr>
          <p:cNvPr id="42" name="角丸四角形 41"/>
          <p:cNvSpPr/>
          <p:nvPr/>
        </p:nvSpPr>
        <p:spPr>
          <a:xfrm>
            <a:off x="3689584" y="5728919"/>
            <a:ext cx="1036543" cy="481868"/>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鑑賞</a:t>
            </a:r>
            <a:endParaRPr lang="en-US" altLang="ja-JP" sz="1400" dirty="0">
              <a:solidFill>
                <a:schemeClr val="tx1"/>
              </a:solidFill>
            </a:endParaRPr>
          </a:p>
          <a:p>
            <a:pPr algn="ctr"/>
            <a:r>
              <a:rPr lang="ja-JP" altLang="en-US" sz="1100" dirty="0">
                <a:solidFill>
                  <a:schemeClr val="tx1"/>
                </a:solidFill>
              </a:rPr>
              <a:t>（公演等）</a:t>
            </a:r>
            <a:endParaRPr kumimoji="1" lang="ja-JP" altLang="en-US" sz="1100" dirty="0">
              <a:solidFill>
                <a:schemeClr val="tx1"/>
              </a:solidFill>
            </a:endParaRPr>
          </a:p>
        </p:txBody>
      </p:sp>
      <p:sp>
        <p:nvSpPr>
          <p:cNvPr id="29" name="角丸四角形 28"/>
          <p:cNvSpPr/>
          <p:nvPr/>
        </p:nvSpPr>
        <p:spPr>
          <a:xfrm>
            <a:off x="6660141" y="5795041"/>
            <a:ext cx="1201827" cy="36933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販売・消費等</a:t>
            </a:r>
            <a:endParaRPr kumimoji="1" lang="ja-JP" altLang="en-US" sz="1400" dirty="0">
              <a:solidFill>
                <a:schemeClr val="tx1"/>
              </a:solidFill>
            </a:endParaRPr>
          </a:p>
        </p:txBody>
      </p:sp>
      <p:sp>
        <p:nvSpPr>
          <p:cNvPr id="35" name="角丸四角形 34"/>
          <p:cNvSpPr/>
          <p:nvPr/>
        </p:nvSpPr>
        <p:spPr>
          <a:xfrm>
            <a:off x="3028064" y="5785477"/>
            <a:ext cx="590558" cy="36933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展示</a:t>
            </a:r>
            <a:endParaRPr kumimoji="1" lang="ja-JP" altLang="en-US" sz="1400" dirty="0">
              <a:solidFill>
                <a:schemeClr val="tx1"/>
              </a:solidFill>
            </a:endParaRPr>
          </a:p>
        </p:txBody>
      </p:sp>
      <p:sp>
        <p:nvSpPr>
          <p:cNvPr id="39" name="テキスト ボックス 38"/>
          <p:cNvSpPr txBox="1"/>
          <p:nvPr/>
        </p:nvSpPr>
        <p:spPr>
          <a:xfrm>
            <a:off x="435776" y="5055055"/>
            <a:ext cx="400110" cy="1196788"/>
          </a:xfrm>
          <a:prstGeom prst="rect">
            <a:avLst/>
          </a:prstGeom>
          <a:solidFill>
            <a:schemeClr val="tx2"/>
          </a:solidFill>
        </p:spPr>
        <p:txBody>
          <a:bodyPr vert="eaVert" wrap="square" rtlCol="0">
            <a:spAutoFit/>
          </a:bodyPr>
          <a:lstStyle/>
          <a:p>
            <a:pPr algn="ctr"/>
            <a:r>
              <a:rPr lang="ja-JP" altLang="en-US" sz="1400" b="1" spc="-100" dirty="0">
                <a:solidFill>
                  <a:schemeClr val="bg1"/>
                </a:solidFill>
              </a:rPr>
              <a:t>魅力発信手法</a:t>
            </a:r>
            <a:endParaRPr kumimoji="1" lang="ja-JP" altLang="en-US" sz="1400" b="1" spc="-100" dirty="0">
              <a:solidFill>
                <a:schemeClr val="bg1"/>
              </a:solidFill>
            </a:endParaRPr>
          </a:p>
        </p:txBody>
      </p:sp>
      <p:sp>
        <p:nvSpPr>
          <p:cNvPr id="44" name="角丸四角形 43"/>
          <p:cNvSpPr/>
          <p:nvPr/>
        </p:nvSpPr>
        <p:spPr>
          <a:xfrm>
            <a:off x="920834" y="3894578"/>
            <a:ext cx="6859758" cy="793680"/>
          </a:xfrm>
          <a:prstGeom prst="roundRect">
            <a:avLst/>
          </a:prstGeom>
          <a:solidFill>
            <a:schemeClr val="accent6">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gn="ctr"/>
            <a:r>
              <a:rPr lang="ja-JP" altLang="en-US" sz="1400" b="1" dirty="0">
                <a:solidFill>
                  <a:schemeClr val="tx1"/>
                </a:solidFill>
              </a:rPr>
              <a:t>大阪・関西・日本の伝統・文化・芸術等　</a:t>
            </a:r>
            <a:r>
              <a:rPr lang="ja-JP" altLang="en-US" sz="1600" b="1" dirty="0">
                <a:solidFill>
                  <a:schemeClr val="tx1"/>
                </a:solidFill>
              </a:rPr>
              <a:t>　　</a:t>
            </a:r>
            <a:r>
              <a:rPr lang="ja-JP" altLang="en-US" sz="1100" dirty="0">
                <a:solidFill>
                  <a:schemeClr val="tx1"/>
                </a:solidFill>
              </a:rPr>
              <a:t>（</a:t>
            </a:r>
            <a:r>
              <a:rPr lang="en-US" altLang="ja-JP" sz="1100" dirty="0">
                <a:solidFill>
                  <a:schemeClr val="tx1"/>
                </a:solidFill>
              </a:rPr>
              <a:t>※</a:t>
            </a:r>
            <a:r>
              <a:rPr lang="ja-JP" altLang="en-US" sz="1100" dirty="0">
                <a:solidFill>
                  <a:schemeClr val="tx1"/>
                </a:solidFill>
              </a:rPr>
              <a:t>国の例示</a:t>
            </a:r>
            <a:r>
              <a:rPr lang="en-US" altLang="ja-JP" sz="1100" dirty="0">
                <a:solidFill>
                  <a:schemeClr val="tx1"/>
                </a:solidFill>
              </a:rPr>
              <a:t>…</a:t>
            </a:r>
            <a:r>
              <a:rPr lang="ja-JP" altLang="en-US" sz="1100" dirty="0">
                <a:solidFill>
                  <a:schemeClr val="tx1"/>
                </a:solidFill>
              </a:rPr>
              <a:t>演劇・演芸、スポーツ、料理等）</a:t>
            </a:r>
          </a:p>
        </p:txBody>
      </p:sp>
      <p:sp>
        <p:nvSpPr>
          <p:cNvPr id="57" name="下矢印 56"/>
          <p:cNvSpPr/>
          <p:nvPr/>
        </p:nvSpPr>
        <p:spPr>
          <a:xfrm rot="1460808">
            <a:off x="4389471" y="4413217"/>
            <a:ext cx="273975" cy="1354029"/>
          </a:xfrm>
          <a:prstGeom prst="downArrow">
            <a:avLst>
              <a:gd name="adj1" fmla="val 50000"/>
              <a:gd name="adj2" fmla="val 52292"/>
            </a:avLst>
          </a:prstGeom>
          <a:solidFill>
            <a:schemeClr val="bg1"/>
          </a:solidFill>
          <a:ln w="2540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43" name="下矢印 42"/>
          <p:cNvSpPr/>
          <p:nvPr/>
        </p:nvSpPr>
        <p:spPr>
          <a:xfrm rot="20833042">
            <a:off x="5164339" y="4489002"/>
            <a:ext cx="286507" cy="1270190"/>
          </a:xfrm>
          <a:prstGeom prst="downArrow">
            <a:avLst>
              <a:gd name="adj1" fmla="val 50000"/>
              <a:gd name="adj2" fmla="val 52292"/>
            </a:avLst>
          </a:prstGeom>
          <a:solidFill>
            <a:schemeClr val="bg1"/>
          </a:solidFill>
          <a:ln w="2540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3" name="下矢印 52"/>
          <p:cNvSpPr/>
          <p:nvPr/>
        </p:nvSpPr>
        <p:spPr>
          <a:xfrm rot="18551722">
            <a:off x="6113020" y="4020605"/>
            <a:ext cx="267991" cy="2116166"/>
          </a:xfrm>
          <a:prstGeom prst="downArrow">
            <a:avLst>
              <a:gd name="adj1" fmla="val 50000"/>
              <a:gd name="adj2" fmla="val 52292"/>
            </a:avLst>
          </a:prstGeom>
          <a:solidFill>
            <a:schemeClr val="bg1"/>
          </a:solidFill>
          <a:ln w="2540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5" name="下矢印 54"/>
          <p:cNvSpPr/>
          <p:nvPr/>
        </p:nvSpPr>
        <p:spPr>
          <a:xfrm rot="2344160">
            <a:off x="3828131" y="4217221"/>
            <a:ext cx="291077" cy="1722933"/>
          </a:xfrm>
          <a:prstGeom prst="downArrow">
            <a:avLst>
              <a:gd name="adj1" fmla="val 50000"/>
              <a:gd name="adj2" fmla="val 52292"/>
            </a:avLst>
          </a:prstGeom>
          <a:solidFill>
            <a:schemeClr val="bg1"/>
          </a:solidFill>
          <a:ln w="2540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31" name="テキスト ボックス 30"/>
          <p:cNvSpPr txBox="1"/>
          <p:nvPr/>
        </p:nvSpPr>
        <p:spPr>
          <a:xfrm>
            <a:off x="2826167" y="4296551"/>
            <a:ext cx="4882417" cy="338554"/>
          </a:xfrm>
          <a:prstGeom prst="rect">
            <a:avLst/>
          </a:prstGeom>
          <a:solidFill>
            <a:schemeClr val="accent1"/>
          </a:solidFill>
        </p:spPr>
        <p:txBody>
          <a:bodyPr vert="horz" wrap="square" rtlCol="0">
            <a:spAutoFit/>
          </a:bodyPr>
          <a:lstStyle/>
          <a:p>
            <a:pPr algn="ctr"/>
            <a:r>
              <a:rPr lang="ja-JP" altLang="en-US" sz="1400" b="1" spc="-100" dirty="0">
                <a:solidFill>
                  <a:schemeClr val="bg1"/>
                </a:solidFill>
              </a:rPr>
              <a:t>コンテンツの絞り込み</a:t>
            </a:r>
            <a:r>
              <a:rPr lang="ja-JP" altLang="en-US" sz="1600" b="1" spc="-100" dirty="0">
                <a:solidFill>
                  <a:schemeClr val="bg1"/>
                </a:solidFill>
              </a:rPr>
              <a:t>　</a:t>
            </a:r>
            <a:r>
              <a:rPr lang="ja-JP" altLang="en-US" sz="1100" spc="-100" dirty="0">
                <a:solidFill>
                  <a:schemeClr val="bg1"/>
                </a:solidFill>
              </a:rPr>
              <a:t>　（</a:t>
            </a:r>
            <a:r>
              <a:rPr lang="en-US" altLang="ja-JP" sz="1100" spc="-100" dirty="0">
                <a:solidFill>
                  <a:schemeClr val="bg1"/>
                </a:solidFill>
              </a:rPr>
              <a:t>※</a:t>
            </a:r>
            <a:r>
              <a:rPr lang="ja-JP" altLang="en-US" sz="1100" spc="-100" dirty="0">
                <a:solidFill>
                  <a:schemeClr val="bg1"/>
                </a:solidFill>
              </a:rPr>
              <a:t>国の例示</a:t>
            </a:r>
            <a:r>
              <a:rPr lang="en-US" altLang="ja-JP" sz="1100" spc="-100" dirty="0">
                <a:solidFill>
                  <a:schemeClr val="bg1"/>
                </a:solidFill>
              </a:rPr>
              <a:t>…</a:t>
            </a:r>
            <a:r>
              <a:rPr lang="ja-JP" altLang="en-US" sz="1100" spc="-100" dirty="0">
                <a:solidFill>
                  <a:schemeClr val="bg1"/>
                </a:solidFill>
              </a:rPr>
              <a:t>歌舞伎や落語、相撲、和食等）</a:t>
            </a:r>
            <a:endParaRPr kumimoji="1" lang="ja-JP" altLang="en-US" sz="1100" spc="-100" dirty="0">
              <a:solidFill>
                <a:schemeClr val="bg1"/>
              </a:solidFill>
            </a:endParaRPr>
          </a:p>
        </p:txBody>
      </p:sp>
      <p:sp>
        <p:nvSpPr>
          <p:cNvPr id="41" name="テキスト ボックス 40"/>
          <p:cNvSpPr txBox="1"/>
          <p:nvPr/>
        </p:nvSpPr>
        <p:spPr>
          <a:xfrm>
            <a:off x="3028065" y="5135737"/>
            <a:ext cx="4839526" cy="308035"/>
          </a:xfrm>
          <a:prstGeom prst="rect">
            <a:avLst/>
          </a:prstGeom>
          <a:solidFill>
            <a:schemeClr val="accent1"/>
          </a:solidFill>
        </p:spPr>
        <p:txBody>
          <a:bodyPr vert="horz" wrap="square" rtlCol="0">
            <a:spAutoFit/>
          </a:bodyPr>
          <a:lstStyle/>
          <a:p>
            <a:pPr algn="ctr"/>
            <a:r>
              <a:rPr lang="ja-JP" altLang="en-US" sz="1400" b="1" spc="-100" dirty="0">
                <a:solidFill>
                  <a:schemeClr val="bg1"/>
                </a:solidFill>
              </a:rPr>
              <a:t>多様な発信手法の活用</a:t>
            </a:r>
            <a:endParaRPr kumimoji="1" lang="ja-JP" altLang="en-US" sz="1100" spc="-100" dirty="0">
              <a:solidFill>
                <a:schemeClr val="bg1"/>
              </a:solidFill>
            </a:endParaRPr>
          </a:p>
        </p:txBody>
      </p:sp>
      <p:sp>
        <p:nvSpPr>
          <p:cNvPr id="38" name="テキスト ボックス 37"/>
          <p:cNvSpPr txBox="1"/>
          <p:nvPr/>
        </p:nvSpPr>
        <p:spPr>
          <a:xfrm>
            <a:off x="937186" y="5664908"/>
            <a:ext cx="1820521" cy="523220"/>
          </a:xfrm>
          <a:prstGeom prst="rect">
            <a:avLst/>
          </a:prstGeom>
          <a:solidFill>
            <a:schemeClr val="accent1"/>
          </a:solidFill>
        </p:spPr>
        <p:txBody>
          <a:bodyPr vert="horz" wrap="square" rtlCol="0">
            <a:spAutoFit/>
          </a:bodyPr>
          <a:lstStyle/>
          <a:p>
            <a:pPr algn="ctr"/>
            <a:r>
              <a:rPr lang="ja-JP" altLang="en-US" sz="1400" b="1" spc="-100" dirty="0">
                <a:solidFill>
                  <a:schemeClr val="bg1"/>
                </a:solidFill>
              </a:rPr>
              <a:t>最も適した発信手法に</a:t>
            </a:r>
            <a:endParaRPr lang="en-US" altLang="ja-JP" sz="1400" b="1" spc="-100" dirty="0">
              <a:solidFill>
                <a:schemeClr val="bg1"/>
              </a:solidFill>
            </a:endParaRPr>
          </a:p>
          <a:p>
            <a:pPr algn="ctr"/>
            <a:r>
              <a:rPr lang="ja-JP" altLang="en-US" sz="1400" b="1" spc="-100" dirty="0">
                <a:solidFill>
                  <a:schemeClr val="bg1"/>
                </a:solidFill>
              </a:rPr>
              <a:t>絞って発信</a:t>
            </a:r>
            <a:endParaRPr kumimoji="1" lang="ja-JP" altLang="en-US" sz="1100" spc="-100" dirty="0">
              <a:solidFill>
                <a:schemeClr val="bg1"/>
              </a:solidFill>
            </a:endParaRPr>
          </a:p>
        </p:txBody>
      </p:sp>
      <p:sp>
        <p:nvSpPr>
          <p:cNvPr id="33" name="下矢印 32"/>
          <p:cNvSpPr/>
          <p:nvPr/>
        </p:nvSpPr>
        <p:spPr>
          <a:xfrm>
            <a:off x="1780284" y="4416951"/>
            <a:ext cx="329998" cy="1224201"/>
          </a:xfrm>
          <a:prstGeom prst="downArrow">
            <a:avLst/>
          </a:prstGeom>
          <a:solidFill>
            <a:schemeClr val="bg1"/>
          </a:solidFill>
          <a:ln w="2540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32" name="テキスト ボックス 31"/>
          <p:cNvSpPr txBox="1"/>
          <p:nvPr/>
        </p:nvSpPr>
        <p:spPr>
          <a:xfrm>
            <a:off x="1112771" y="4321024"/>
            <a:ext cx="1558344" cy="307777"/>
          </a:xfrm>
          <a:prstGeom prst="rect">
            <a:avLst/>
          </a:prstGeom>
          <a:solidFill>
            <a:schemeClr val="accent1"/>
          </a:solidFill>
        </p:spPr>
        <p:txBody>
          <a:bodyPr vert="horz" wrap="square" rtlCol="0">
            <a:spAutoFit/>
          </a:bodyPr>
          <a:lstStyle/>
          <a:p>
            <a:pPr algn="ctr"/>
            <a:r>
              <a:rPr lang="ja-JP" altLang="en-US" sz="1400" b="1" spc="-100" dirty="0">
                <a:solidFill>
                  <a:schemeClr val="bg1"/>
                </a:solidFill>
              </a:rPr>
              <a:t>多様なコンテンツ</a:t>
            </a:r>
            <a:endParaRPr kumimoji="1" lang="ja-JP" altLang="en-US" sz="1400" b="1" spc="-100" dirty="0">
              <a:solidFill>
                <a:schemeClr val="bg1"/>
              </a:solidFill>
            </a:endParaRPr>
          </a:p>
        </p:txBody>
      </p:sp>
      <p:sp>
        <p:nvSpPr>
          <p:cNvPr id="34" name="角丸四角形 33"/>
          <p:cNvSpPr/>
          <p:nvPr/>
        </p:nvSpPr>
        <p:spPr>
          <a:xfrm>
            <a:off x="866950" y="5114703"/>
            <a:ext cx="2134222" cy="25715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総合的・</a:t>
            </a:r>
            <a:r>
              <a:rPr kumimoji="1" lang="ja-JP" altLang="en-US" sz="1400" dirty="0">
                <a:solidFill>
                  <a:schemeClr val="tx1"/>
                </a:solidFill>
              </a:rPr>
              <a:t>体系的</a:t>
            </a:r>
            <a:r>
              <a:rPr lang="ja-JP" altLang="en-US" sz="1400" dirty="0">
                <a:solidFill>
                  <a:schemeClr val="tx1"/>
                </a:solidFill>
              </a:rPr>
              <a:t>にまとめ</a:t>
            </a:r>
            <a:endParaRPr kumimoji="1" lang="ja-JP" altLang="en-US" sz="1400" dirty="0">
              <a:solidFill>
                <a:schemeClr val="tx1"/>
              </a:solidFill>
            </a:endParaRPr>
          </a:p>
        </p:txBody>
      </p:sp>
      <p:sp>
        <p:nvSpPr>
          <p:cNvPr id="2" name="二等辺三角形 1"/>
          <p:cNvSpPr/>
          <p:nvPr/>
        </p:nvSpPr>
        <p:spPr>
          <a:xfrm rot="5400000">
            <a:off x="7542705" y="4302305"/>
            <a:ext cx="2582179" cy="1411874"/>
          </a:xfrm>
          <a:prstGeom prst="triangle">
            <a:avLst>
              <a:gd name="adj" fmla="val 476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a:xfrm>
            <a:off x="8229168" y="3898607"/>
            <a:ext cx="615553" cy="2286000"/>
          </a:xfrm>
          <a:prstGeom prst="rect">
            <a:avLst/>
          </a:prstGeom>
          <a:solidFill>
            <a:schemeClr val="bg1"/>
          </a:solidFill>
          <a:ln w="19050" cmpd="sng">
            <a:solidFill>
              <a:schemeClr val="accent1"/>
            </a:solidFill>
            <a:prstDash val="solid"/>
          </a:ln>
        </p:spPr>
        <p:txBody>
          <a:bodyPr vert="eaVert" wrap="square" rtlCol="0" anchor="ctr">
            <a:spAutoFit/>
          </a:bodyPr>
          <a:lstStyle/>
          <a:p>
            <a:pPr algn="ctr"/>
            <a:r>
              <a:rPr lang="ja-JP" altLang="en-US" sz="1400" dirty="0"/>
              <a:t>新たなコンテンツの創造</a:t>
            </a:r>
            <a:endParaRPr lang="en-US" altLang="ja-JP" sz="1400" dirty="0"/>
          </a:p>
          <a:p>
            <a:pPr algn="ctr"/>
            <a:r>
              <a:rPr lang="ja-JP" altLang="en-US" sz="1400" dirty="0"/>
              <a:t>既存コンテンツの発展</a:t>
            </a:r>
            <a:endParaRPr lang="en-US" altLang="ja-JP" sz="1400" dirty="0"/>
          </a:p>
        </p:txBody>
      </p:sp>
      <p:sp>
        <p:nvSpPr>
          <p:cNvPr id="4" name="楕円 3"/>
          <p:cNvSpPr/>
          <p:nvPr/>
        </p:nvSpPr>
        <p:spPr>
          <a:xfrm>
            <a:off x="8956111" y="4148696"/>
            <a:ext cx="609530" cy="159216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a:solidFill>
                  <a:schemeClr val="tx1"/>
                </a:solidFill>
              </a:rPr>
              <a:t>誘客効果を維持・向上</a:t>
            </a:r>
          </a:p>
        </p:txBody>
      </p:sp>
      <p:sp>
        <p:nvSpPr>
          <p:cNvPr id="56" name="正方形/長方形 55"/>
          <p:cNvSpPr/>
          <p:nvPr/>
        </p:nvSpPr>
        <p:spPr bwMode="ltGray">
          <a:xfrm>
            <a:off x="3282947" y="958343"/>
            <a:ext cx="6288630" cy="2106206"/>
          </a:xfrm>
          <a:prstGeom prst="rect">
            <a:avLst/>
          </a:prstGeom>
          <a:solidFill>
            <a:schemeClr val="accent4">
              <a:lumMod val="20000"/>
              <a:lumOff val="80000"/>
            </a:schemeClr>
          </a:solidFill>
          <a:ln w="9525">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u="sng" dirty="0">
                <a:solidFill>
                  <a:schemeClr val="tx1"/>
                </a:solidFill>
                <a:latin typeface="+mj-ea"/>
                <a:ea typeface="+mj-ea"/>
              </a:rPr>
              <a:t>①多様なコンテンツを、その内容に応じた発信手法に絞った上で、魅力を幅広く発信</a:t>
            </a:r>
          </a:p>
          <a:p>
            <a:r>
              <a:rPr lang="ja-JP" altLang="en-US" sz="1200" dirty="0">
                <a:solidFill>
                  <a:schemeClr val="tx1"/>
                </a:solidFill>
                <a:latin typeface="+mj-ea"/>
                <a:ea typeface="+mj-ea"/>
              </a:rPr>
              <a:t>　　・特定のジャンルについて、総合的かつ体系的にまとめ、分かりやすく発信</a:t>
            </a:r>
          </a:p>
          <a:p>
            <a:pPr>
              <a:spcAft>
                <a:spcPts val="600"/>
              </a:spcAft>
            </a:pPr>
            <a:r>
              <a:rPr lang="ja-JP" altLang="en-US" sz="1200" dirty="0">
                <a:solidFill>
                  <a:schemeClr val="tx1"/>
                </a:solidFill>
                <a:latin typeface="+mj-ea"/>
                <a:ea typeface="+mj-ea"/>
              </a:rPr>
              <a:t>　　・コンテンツの内容に最も適した発信手法に絞って発信（</a:t>
            </a:r>
            <a:r>
              <a:rPr lang="en-US" altLang="ja-JP" sz="1200" dirty="0">
                <a:solidFill>
                  <a:schemeClr val="tx1"/>
                </a:solidFill>
                <a:latin typeface="+mj-ea"/>
                <a:ea typeface="+mj-ea"/>
              </a:rPr>
              <a:t>※</a:t>
            </a:r>
            <a:r>
              <a:rPr lang="ja-JP" altLang="en-US" sz="1200" dirty="0">
                <a:solidFill>
                  <a:schemeClr val="tx1"/>
                </a:solidFill>
                <a:latin typeface="+mj-ea"/>
                <a:ea typeface="+mj-ea"/>
              </a:rPr>
              <a:t>地域や事業者の判断）</a:t>
            </a:r>
          </a:p>
          <a:p>
            <a:r>
              <a:rPr lang="ja-JP" altLang="en-US" sz="1200" u="sng" dirty="0">
                <a:solidFill>
                  <a:schemeClr val="tx1"/>
                </a:solidFill>
                <a:latin typeface="+mj-ea"/>
                <a:ea typeface="+mj-ea"/>
              </a:rPr>
              <a:t>②コンテンツを絞った上で、多様な発信手法を活⽤し、魅力をより深く伝える</a:t>
            </a:r>
          </a:p>
          <a:p>
            <a:r>
              <a:rPr lang="ja-JP" altLang="en-US" sz="1200" dirty="0">
                <a:solidFill>
                  <a:schemeClr val="tx1"/>
                </a:solidFill>
                <a:latin typeface="+mj-ea"/>
                <a:ea typeface="+mj-ea"/>
              </a:rPr>
              <a:t>　　・ジャンルの中で、歌舞伎や落語、相撲、和食等、更に特定のテーマに絞った上で、発信</a:t>
            </a:r>
          </a:p>
          <a:p>
            <a:pPr>
              <a:spcAft>
                <a:spcPts val="600"/>
              </a:spcAft>
            </a:pPr>
            <a:r>
              <a:rPr lang="ja-JP" altLang="en-US" sz="1200" dirty="0">
                <a:solidFill>
                  <a:schemeClr val="tx1"/>
                </a:solidFill>
                <a:latin typeface="+mj-ea"/>
                <a:ea typeface="+mj-ea"/>
              </a:rPr>
              <a:t>　　・展示、鑑賞、体験、販売・消費等施設が有するあらゆる発信⼿法を活用</a:t>
            </a:r>
          </a:p>
          <a:p>
            <a:pPr>
              <a:spcAft>
                <a:spcPts val="300"/>
              </a:spcAft>
            </a:pPr>
            <a:r>
              <a:rPr lang="ja-JP" altLang="en-US" sz="1200" u="sng" dirty="0">
                <a:solidFill>
                  <a:schemeClr val="tx1"/>
                </a:solidFill>
                <a:latin typeface="+mj-ea"/>
                <a:ea typeface="+mj-ea"/>
              </a:rPr>
              <a:t>③上記①②に共通して、魅力増進施設がその誘客効果を維持・向上させる仕組み</a:t>
            </a:r>
          </a:p>
          <a:p>
            <a:r>
              <a:rPr lang="ja-JP" altLang="en-US" sz="1200" dirty="0">
                <a:solidFill>
                  <a:schemeClr val="tx1"/>
                </a:solidFill>
                <a:latin typeface="+mj-ea"/>
                <a:ea typeface="+mj-ea"/>
              </a:rPr>
              <a:t>　　・①②のいずれを選択した場合においても、新たなコンテンツの創造や発信方法の工夫に</a:t>
            </a:r>
          </a:p>
          <a:p>
            <a:r>
              <a:rPr lang="ja-JP" altLang="en-US" sz="1200" dirty="0">
                <a:solidFill>
                  <a:schemeClr val="tx1"/>
                </a:solidFill>
                <a:latin typeface="+mj-ea"/>
                <a:ea typeface="+mj-ea"/>
              </a:rPr>
              <a:t>　　　よる既存コンテンツの発展に、地域や事業者が取り組むようにすべき</a:t>
            </a:r>
            <a:endParaRPr lang="en-US" altLang="ja-JP" sz="1200" dirty="0">
              <a:solidFill>
                <a:schemeClr val="tx1"/>
              </a:solidFill>
              <a:latin typeface="+mj-ea"/>
              <a:ea typeface="+mj-ea"/>
            </a:endParaRPr>
          </a:p>
          <a:p>
            <a:pPr>
              <a:spcBef>
                <a:spcPts val="600"/>
              </a:spcBef>
            </a:pPr>
            <a:r>
              <a:rPr lang="ja-JP" altLang="en-US" sz="900" dirty="0">
                <a:solidFill>
                  <a:schemeClr val="tx1"/>
                </a:solidFill>
                <a:latin typeface="+mj-ea"/>
              </a:rPr>
              <a:t>　</a:t>
            </a:r>
            <a:r>
              <a:rPr lang="en-US" altLang="ja-JP" sz="900" dirty="0">
                <a:solidFill>
                  <a:schemeClr val="tx1"/>
                </a:solidFill>
                <a:latin typeface="+mj-ea"/>
              </a:rPr>
              <a:t>※</a:t>
            </a:r>
            <a:r>
              <a:rPr lang="ja-JP" altLang="en-US" sz="900" dirty="0">
                <a:solidFill>
                  <a:schemeClr val="tx1"/>
                </a:solidFill>
                <a:latin typeface="+mj-ea"/>
              </a:rPr>
              <a:t>　「第</a:t>
            </a:r>
            <a:r>
              <a:rPr lang="en-US" altLang="ja-JP" sz="900" dirty="0">
                <a:solidFill>
                  <a:schemeClr val="tx1"/>
                </a:solidFill>
                <a:latin typeface="+mj-ea"/>
              </a:rPr>
              <a:t>12</a:t>
            </a:r>
            <a:r>
              <a:rPr lang="ja-JP" altLang="en-US" sz="900" dirty="0">
                <a:solidFill>
                  <a:schemeClr val="tx1"/>
                </a:solidFill>
                <a:latin typeface="+mj-ea"/>
              </a:rPr>
              <a:t>回特定複合観光施設区域整備推進会議」資料より抜粋</a:t>
            </a:r>
            <a:endParaRPr lang="en-US" altLang="ja-JP" sz="900" dirty="0">
              <a:solidFill>
                <a:schemeClr val="tx1"/>
              </a:solidFill>
              <a:latin typeface="+mj-ea"/>
            </a:endParaRPr>
          </a:p>
        </p:txBody>
      </p:sp>
      <p:sp>
        <p:nvSpPr>
          <p:cNvPr id="54" name="角丸四角形 53"/>
          <p:cNvSpPr/>
          <p:nvPr/>
        </p:nvSpPr>
        <p:spPr bwMode="ltGray">
          <a:xfrm>
            <a:off x="272402" y="6399788"/>
            <a:ext cx="9294328" cy="360040"/>
          </a:xfrm>
          <a:prstGeom prst="round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ja-JP" altLang="en-US" sz="1400" b="1" dirty="0">
                <a:solidFill>
                  <a:prstClr val="white"/>
                </a:solidFill>
                <a:latin typeface="ＭＳ Ｐゴシック"/>
              </a:rPr>
              <a:t>世界に向けて日本の魅力を発信しつつ、コンテンツを創造・発展</a:t>
            </a:r>
            <a:endParaRPr lang="en-US" altLang="ja-JP" sz="1400" b="1" dirty="0">
              <a:solidFill>
                <a:prstClr val="white"/>
              </a:solidFill>
              <a:latin typeface="ＭＳ Ｐゴシック"/>
            </a:endParaRPr>
          </a:p>
        </p:txBody>
      </p:sp>
      <p:sp>
        <p:nvSpPr>
          <p:cNvPr id="61" name="正方形/長方形 60"/>
          <p:cNvSpPr/>
          <p:nvPr/>
        </p:nvSpPr>
        <p:spPr>
          <a:xfrm>
            <a:off x="9223935" y="6557554"/>
            <a:ext cx="389244" cy="3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ＭＳ Ｐゴシック" panose="020B0600070205080204" pitchFamily="50" charset="-128"/>
                <a:ea typeface="ＭＳ Ｐゴシック" panose="020B0600070205080204" pitchFamily="50" charset="-128"/>
              </a:rPr>
              <a:t>7</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4017462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p:cNvSpPr/>
          <p:nvPr/>
        </p:nvSpPr>
        <p:spPr>
          <a:xfrm>
            <a:off x="259631" y="3790214"/>
            <a:ext cx="7675627" cy="2648471"/>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mj-ea"/>
              <a:ea typeface="+mj-ea"/>
            </a:endParaRPr>
          </a:p>
        </p:txBody>
      </p:sp>
      <p:sp>
        <p:nvSpPr>
          <p:cNvPr id="2" name="円/楕円 1"/>
          <p:cNvSpPr/>
          <p:nvPr/>
        </p:nvSpPr>
        <p:spPr>
          <a:xfrm>
            <a:off x="389001" y="4504788"/>
            <a:ext cx="7391098" cy="1603601"/>
          </a:xfrm>
          <a:prstGeom prst="ellipse">
            <a:avLst/>
          </a:prstGeom>
          <a:solidFill>
            <a:schemeClr val="accent3">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p:cNvSpPr/>
          <p:nvPr/>
        </p:nvSpPr>
        <p:spPr>
          <a:xfrm>
            <a:off x="517996" y="4353210"/>
            <a:ext cx="2766449" cy="2016241"/>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latin typeface="+mj-ea"/>
              <a:ea typeface="+mj-ea"/>
            </a:endParaRPr>
          </a:p>
        </p:txBody>
      </p:sp>
      <p:sp>
        <p:nvSpPr>
          <p:cNvPr id="59" name="テキスト ボックス 58"/>
          <p:cNvSpPr txBox="1"/>
          <p:nvPr/>
        </p:nvSpPr>
        <p:spPr>
          <a:xfrm>
            <a:off x="512088" y="4121620"/>
            <a:ext cx="2772358" cy="477054"/>
          </a:xfrm>
          <a:prstGeom prst="rect">
            <a:avLst/>
          </a:prstGeom>
          <a:solidFill>
            <a:schemeClr val="tx2"/>
          </a:solidFill>
        </p:spPr>
        <p:txBody>
          <a:bodyPr vert="horz" wrap="square" rtlCol="0">
            <a:spAutoFit/>
          </a:bodyPr>
          <a:lstStyle/>
          <a:p>
            <a:pPr algn="ctr"/>
            <a:r>
              <a:rPr kumimoji="1" lang="ja-JP" altLang="en-US" sz="1400" b="1" dirty="0">
                <a:solidFill>
                  <a:schemeClr val="bg1"/>
                </a:solidFill>
                <a:latin typeface="+mj-ea"/>
                <a:ea typeface="+mj-ea"/>
              </a:rPr>
              <a:t>ショーケース機能</a:t>
            </a:r>
            <a:endParaRPr kumimoji="1" lang="en-US" altLang="ja-JP" sz="1400" b="1" dirty="0">
              <a:solidFill>
                <a:schemeClr val="bg1"/>
              </a:solidFill>
              <a:latin typeface="+mj-ea"/>
              <a:ea typeface="+mj-ea"/>
            </a:endParaRPr>
          </a:p>
          <a:p>
            <a:pPr algn="ctr"/>
            <a:r>
              <a:rPr lang="ja-JP" altLang="en-US" sz="1100" dirty="0">
                <a:solidFill>
                  <a:schemeClr val="bg1"/>
                </a:solidFill>
                <a:latin typeface="+mj-ea"/>
                <a:ea typeface="+mj-ea"/>
              </a:rPr>
              <a:t>（情報提供機能）</a:t>
            </a:r>
          </a:p>
        </p:txBody>
      </p:sp>
      <p:sp>
        <p:nvSpPr>
          <p:cNvPr id="74" name="テキスト ボックス 73"/>
          <p:cNvSpPr txBox="1"/>
          <p:nvPr/>
        </p:nvSpPr>
        <p:spPr>
          <a:xfrm>
            <a:off x="8246121" y="4149080"/>
            <a:ext cx="1443853" cy="461665"/>
          </a:xfrm>
          <a:prstGeom prst="rect">
            <a:avLst/>
          </a:prstGeom>
          <a:solidFill>
            <a:schemeClr val="bg1"/>
          </a:solidFill>
          <a:ln w="19050" cmpd="sng">
            <a:solidFill>
              <a:schemeClr val="accent1"/>
            </a:solidFill>
            <a:prstDash val="solid"/>
          </a:ln>
        </p:spPr>
        <p:txBody>
          <a:bodyPr wrap="square" rtlCol="0">
            <a:spAutoFit/>
          </a:bodyPr>
          <a:lstStyle/>
          <a:p>
            <a:pPr algn="ctr"/>
            <a:r>
              <a:rPr lang="ja-JP" altLang="en-US" sz="1200" dirty="0">
                <a:latin typeface="+mj-ea"/>
                <a:ea typeface="+mj-ea"/>
              </a:rPr>
              <a:t>多様な観光客</a:t>
            </a:r>
            <a:endParaRPr lang="en-US" altLang="ja-JP" sz="1200" dirty="0">
              <a:latin typeface="+mj-ea"/>
              <a:ea typeface="+mj-ea"/>
            </a:endParaRPr>
          </a:p>
          <a:p>
            <a:pPr algn="ctr"/>
            <a:r>
              <a:rPr lang="ja-JP" altLang="en-US" sz="1200" dirty="0">
                <a:latin typeface="+mj-ea"/>
                <a:ea typeface="+mj-ea"/>
              </a:rPr>
              <a:t>をＩＲに呼び込み</a:t>
            </a:r>
          </a:p>
        </p:txBody>
      </p:sp>
      <p:sp>
        <p:nvSpPr>
          <p:cNvPr id="75" name="テキスト ボックス 74"/>
          <p:cNvSpPr txBox="1"/>
          <p:nvPr/>
        </p:nvSpPr>
        <p:spPr>
          <a:xfrm>
            <a:off x="8235122" y="5521617"/>
            <a:ext cx="1470750" cy="791737"/>
          </a:xfrm>
          <a:prstGeom prst="rect">
            <a:avLst/>
          </a:prstGeom>
          <a:solidFill>
            <a:schemeClr val="bg1"/>
          </a:solidFill>
          <a:ln w="25400" cmpd="sng">
            <a:solidFill>
              <a:schemeClr val="accent1"/>
            </a:solidFill>
            <a:prstDash val="solid"/>
          </a:ln>
        </p:spPr>
        <p:txBody>
          <a:bodyPr wrap="square" tIns="72000" bIns="72000" rtlCol="0">
            <a:spAutoFit/>
          </a:bodyPr>
          <a:lstStyle/>
          <a:p>
            <a:pPr algn="ctr"/>
            <a:r>
              <a:rPr lang="ja-JP" altLang="en-US" sz="1400" u="sng" dirty="0">
                <a:latin typeface="+mj-ea"/>
                <a:ea typeface="+mj-ea"/>
              </a:rPr>
              <a:t>ＩＲ区域への</a:t>
            </a:r>
            <a:endParaRPr lang="en-US" altLang="ja-JP" sz="1400" u="sng" dirty="0">
              <a:latin typeface="+mj-ea"/>
              <a:ea typeface="+mj-ea"/>
            </a:endParaRPr>
          </a:p>
          <a:p>
            <a:pPr algn="ctr"/>
            <a:r>
              <a:rPr lang="ja-JP" altLang="en-US" sz="1400" u="sng" dirty="0">
                <a:latin typeface="+mj-ea"/>
                <a:ea typeface="+mj-ea"/>
              </a:rPr>
              <a:t>来訪者を全国</a:t>
            </a:r>
            <a:endParaRPr lang="en-US" altLang="ja-JP" sz="1400" u="sng" dirty="0">
              <a:latin typeface="+mj-ea"/>
              <a:ea typeface="+mj-ea"/>
            </a:endParaRPr>
          </a:p>
          <a:p>
            <a:pPr algn="ctr"/>
            <a:r>
              <a:rPr lang="ja-JP" altLang="en-US" sz="1400" u="sng" dirty="0">
                <a:latin typeface="+mj-ea"/>
                <a:ea typeface="+mj-ea"/>
              </a:rPr>
              <a:t>各地へ送り出し</a:t>
            </a:r>
          </a:p>
        </p:txBody>
      </p:sp>
      <p:sp>
        <p:nvSpPr>
          <p:cNvPr id="33" name="正方形/長方形 32"/>
          <p:cNvSpPr/>
          <p:nvPr/>
        </p:nvSpPr>
        <p:spPr>
          <a:xfrm>
            <a:off x="267347" y="232152"/>
            <a:ext cx="9411627" cy="369332"/>
          </a:xfrm>
          <a:prstGeom prst="rect">
            <a:avLst/>
          </a:prstGeom>
          <a:solidFill>
            <a:schemeClr val="tx2">
              <a:lumMod val="20000"/>
              <a:lumOff val="80000"/>
            </a:schemeClr>
          </a:solidFill>
        </p:spPr>
        <p:txBody>
          <a:bodyPr wrap="square">
            <a:spAutoFit/>
          </a:bodyPr>
          <a:lstStyle/>
          <a:p>
            <a:pPr algn="ctr"/>
            <a:r>
              <a:rPr lang="ja-JP" altLang="en-US" b="1" dirty="0">
                <a:latin typeface="+mj-ea"/>
                <a:ea typeface="+mj-ea"/>
              </a:rPr>
              <a:t>特定複合観光施設（</a:t>
            </a:r>
            <a:r>
              <a:rPr lang="en-US" altLang="ja-JP" b="1" dirty="0">
                <a:latin typeface="+mj-ea"/>
                <a:ea typeface="+mj-ea"/>
              </a:rPr>
              <a:t>IR</a:t>
            </a:r>
            <a:r>
              <a:rPr lang="ja-JP" altLang="en-US" b="1" dirty="0">
                <a:latin typeface="+mj-ea"/>
                <a:ea typeface="+mj-ea"/>
              </a:rPr>
              <a:t>）整備法における、四号施設について</a:t>
            </a:r>
          </a:p>
        </p:txBody>
      </p:sp>
      <p:sp>
        <p:nvSpPr>
          <p:cNvPr id="50" name="Rectangle 14"/>
          <p:cNvSpPr>
            <a:spLocks noChangeArrowheads="1"/>
          </p:cNvSpPr>
          <p:nvPr>
            <p:custDataLst>
              <p:tags r:id="rId1"/>
            </p:custDataLst>
          </p:nvPr>
        </p:nvSpPr>
        <p:spPr bwMode="auto">
          <a:xfrm rot="16200000">
            <a:off x="2893915" y="629362"/>
            <a:ext cx="310985" cy="364015"/>
          </a:xfrm>
          <a:prstGeom prst="rect">
            <a:avLst/>
          </a:prstGeom>
          <a:solidFill>
            <a:schemeClr val="bg1">
              <a:lumMod val="85000"/>
            </a:schemeClr>
          </a:solidFill>
          <a:ln w="19050">
            <a:noFill/>
            <a:miter lim="800000"/>
            <a:headEnd/>
            <a:tailEnd/>
          </a:ln>
        </p:spPr>
        <p:txBody>
          <a:bodyPr vert="eaVert" lIns="45720" tIns="27432" rIns="45720" bIns="27432" anchor="ctr" anchorCtr="1"/>
          <a:lstStyle/>
          <a:p>
            <a:pPr>
              <a:buClr>
                <a:schemeClr val="tx1"/>
              </a:buClr>
            </a:pPr>
            <a:r>
              <a:rPr lang="ja-JP" altLang="en-US" sz="1200" dirty="0">
                <a:latin typeface="+mj-ea"/>
                <a:ea typeface="+mj-ea"/>
              </a:rPr>
              <a:t>機能</a:t>
            </a:r>
            <a:endParaRPr lang="en-US" altLang="ja-JP" sz="1200" b="0" dirty="0">
              <a:latin typeface="+mj-ea"/>
              <a:ea typeface="+mj-ea"/>
            </a:endParaRPr>
          </a:p>
        </p:txBody>
      </p:sp>
      <p:sp>
        <p:nvSpPr>
          <p:cNvPr id="51" name="二等辺三角形 50"/>
          <p:cNvSpPr/>
          <p:nvPr/>
        </p:nvSpPr>
        <p:spPr bwMode="ltGray">
          <a:xfrm rot="5400000">
            <a:off x="2360587" y="1919489"/>
            <a:ext cx="735445" cy="115398"/>
          </a:xfrm>
          <a:prstGeom prst="triangle">
            <a:avLst/>
          </a:prstGeom>
          <a:solidFill>
            <a:schemeClr val="bg1">
              <a:lumMod val="85000"/>
            </a:schemeClr>
          </a:solid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solidFill>
                <a:schemeClr val="tx1"/>
              </a:solidFill>
              <a:latin typeface="+mj-ea"/>
              <a:ea typeface="+mj-ea"/>
            </a:endParaRPr>
          </a:p>
        </p:txBody>
      </p:sp>
      <p:sp>
        <p:nvSpPr>
          <p:cNvPr id="52" name="正方形/長方形 51"/>
          <p:cNvSpPr/>
          <p:nvPr/>
        </p:nvSpPr>
        <p:spPr bwMode="ltGray">
          <a:xfrm>
            <a:off x="3447677" y="1005080"/>
            <a:ext cx="6258192" cy="2505721"/>
          </a:xfrm>
          <a:prstGeom prst="rect">
            <a:avLst/>
          </a:prstGeom>
          <a:solidFill>
            <a:schemeClr val="accent4">
              <a:lumMod val="20000"/>
              <a:lumOff val="80000"/>
            </a:schemeClr>
          </a:solidFill>
          <a:ln w="9525">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r>
              <a:rPr lang="ja-JP" altLang="en-US" sz="1200" u="sng" dirty="0">
                <a:solidFill>
                  <a:schemeClr val="tx1"/>
                </a:solidFill>
                <a:latin typeface="+mj-ea"/>
              </a:rPr>
              <a:t>①ショーケース機能</a:t>
            </a:r>
            <a:r>
              <a:rPr lang="ja-JP" altLang="en-US" sz="1200" dirty="0">
                <a:solidFill>
                  <a:schemeClr val="tx1"/>
                </a:solidFill>
                <a:latin typeface="+mj-ea"/>
              </a:rPr>
              <a:t>（</a:t>
            </a:r>
            <a:r>
              <a:rPr lang="en-US" altLang="ja-JP" sz="1200" dirty="0">
                <a:solidFill>
                  <a:schemeClr val="tx1"/>
                </a:solidFill>
                <a:latin typeface="+mj-ea"/>
              </a:rPr>
              <a:t>※</a:t>
            </a:r>
            <a:r>
              <a:rPr lang="ja-JP" altLang="en-US" sz="1200" dirty="0">
                <a:solidFill>
                  <a:schemeClr val="tx1"/>
                </a:solidFill>
                <a:latin typeface="+mj-ea"/>
              </a:rPr>
              <a:t>事業者の創意工夫に委ねる）</a:t>
            </a:r>
          </a:p>
          <a:p>
            <a:r>
              <a:rPr lang="ja-JP" altLang="en-US" sz="1200" dirty="0">
                <a:solidFill>
                  <a:schemeClr val="tx1"/>
                </a:solidFill>
                <a:latin typeface="+mj-ea"/>
              </a:rPr>
              <a:t>　　・</a:t>
            </a:r>
            <a:r>
              <a:rPr lang="en-US" altLang="ja-JP" sz="1200" dirty="0">
                <a:solidFill>
                  <a:schemeClr val="tx1"/>
                </a:solidFill>
                <a:latin typeface="+mj-ea"/>
              </a:rPr>
              <a:t>VR</a:t>
            </a:r>
            <a:r>
              <a:rPr lang="ja-JP" altLang="en-US" sz="1200" dirty="0">
                <a:solidFill>
                  <a:schemeClr val="tx1"/>
                </a:solidFill>
                <a:latin typeface="+mj-ea"/>
              </a:rPr>
              <a:t>などの最先端技術によって、観光の魅力をより高い臨場感がある形で発信</a:t>
            </a:r>
          </a:p>
          <a:p>
            <a:pPr>
              <a:spcAft>
                <a:spcPts val="300"/>
              </a:spcAft>
            </a:pPr>
            <a:r>
              <a:rPr lang="ja-JP" altLang="en-US" sz="1200" dirty="0">
                <a:solidFill>
                  <a:schemeClr val="tx1"/>
                </a:solidFill>
                <a:latin typeface="+mj-ea"/>
              </a:rPr>
              <a:t>　　・</a:t>
            </a:r>
            <a:r>
              <a:rPr lang="en-US" altLang="ja-JP" sz="1200" dirty="0">
                <a:solidFill>
                  <a:schemeClr val="tx1"/>
                </a:solidFill>
                <a:latin typeface="+mj-ea"/>
              </a:rPr>
              <a:t>ICT</a:t>
            </a:r>
            <a:r>
              <a:rPr lang="ja-JP" altLang="en-US" sz="1200" dirty="0">
                <a:solidFill>
                  <a:schemeClr val="tx1"/>
                </a:solidFill>
                <a:latin typeface="+mj-ea"/>
              </a:rPr>
              <a:t>技術によって、旅行者に必要な情報をオンデマンドでより分かりやすく発信</a:t>
            </a:r>
          </a:p>
          <a:p>
            <a:r>
              <a:rPr lang="ja-JP" altLang="en-US" sz="1200" u="sng" dirty="0">
                <a:solidFill>
                  <a:schemeClr val="tx1"/>
                </a:solidFill>
                <a:latin typeface="+mj-ea"/>
              </a:rPr>
              <a:t>②コンシェルジュ機能</a:t>
            </a:r>
          </a:p>
          <a:p>
            <a:r>
              <a:rPr lang="ja-JP" altLang="en-US" sz="1200" dirty="0">
                <a:solidFill>
                  <a:schemeClr val="tx1"/>
                </a:solidFill>
                <a:latin typeface="+mj-ea"/>
              </a:rPr>
              <a:t>　　・旅行者の関心に応じて、オーダーメイドで旅行計画を提案する機能</a:t>
            </a:r>
          </a:p>
          <a:p>
            <a:r>
              <a:rPr lang="ja-JP" altLang="en-US" sz="1200" dirty="0">
                <a:solidFill>
                  <a:schemeClr val="tx1"/>
                </a:solidFill>
                <a:latin typeface="+mj-ea"/>
              </a:rPr>
              <a:t>　　・旅行者のニーズに応じて、その場で予約、決済など必要なサービスの手配をシームレス</a:t>
            </a:r>
            <a:endParaRPr lang="en-US" altLang="ja-JP" sz="1200" dirty="0">
              <a:solidFill>
                <a:schemeClr val="tx1"/>
              </a:solidFill>
              <a:latin typeface="+mj-ea"/>
            </a:endParaRPr>
          </a:p>
          <a:p>
            <a:pPr>
              <a:spcAft>
                <a:spcPts val="300"/>
              </a:spcAft>
            </a:pPr>
            <a:r>
              <a:rPr lang="ja-JP" altLang="en-US" sz="1200" dirty="0">
                <a:solidFill>
                  <a:schemeClr val="tx1"/>
                </a:solidFill>
                <a:latin typeface="+mj-ea"/>
              </a:rPr>
              <a:t>　　　で行う機能</a:t>
            </a:r>
          </a:p>
          <a:p>
            <a:r>
              <a:rPr lang="ja-JP" altLang="en-US" sz="1200" u="sng" dirty="0">
                <a:solidFill>
                  <a:schemeClr val="tx1"/>
                </a:solidFill>
                <a:latin typeface="+mj-ea"/>
              </a:rPr>
              <a:t>③多言語対応機能</a:t>
            </a:r>
          </a:p>
          <a:p>
            <a:pPr>
              <a:spcAft>
                <a:spcPts val="300"/>
              </a:spcAft>
            </a:pPr>
            <a:r>
              <a:rPr lang="ja-JP" altLang="en-US" sz="1200" dirty="0">
                <a:solidFill>
                  <a:schemeClr val="tx1"/>
                </a:solidFill>
                <a:latin typeface="+mj-ea"/>
              </a:rPr>
              <a:t>　　・英語をはじめ、複数の外国語で提供</a:t>
            </a:r>
            <a:endParaRPr lang="en-US" altLang="ja-JP" sz="1200" dirty="0">
              <a:solidFill>
                <a:schemeClr val="tx1"/>
              </a:solidFill>
              <a:latin typeface="+mj-ea"/>
            </a:endParaRPr>
          </a:p>
          <a:p>
            <a:r>
              <a:rPr lang="ja-JP" altLang="en-US" sz="1200" u="sng" dirty="0">
                <a:solidFill>
                  <a:schemeClr val="tx1"/>
                </a:solidFill>
                <a:latin typeface="+mj-ea"/>
              </a:rPr>
              <a:t>④送客施設の規模</a:t>
            </a:r>
          </a:p>
          <a:p>
            <a:pPr>
              <a:spcAft>
                <a:spcPts val="1200"/>
              </a:spcAft>
            </a:pPr>
            <a:r>
              <a:rPr lang="ja-JP" altLang="en-US" sz="1200" dirty="0">
                <a:solidFill>
                  <a:schemeClr val="tx1"/>
                </a:solidFill>
                <a:latin typeface="+mj-ea"/>
              </a:rPr>
              <a:t>  　・上記の機能を適切に発揮するため、情報提供・接客や待合のためのスペースを適切に確保</a:t>
            </a:r>
            <a:endParaRPr lang="en-US" altLang="ja-JP" sz="1200" dirty="0">
              <a:solidFill>
                <a:schemeClr val="tx1"/>
              </a:solidFill>
              <a:latin typeface="+mj-ea"/>
            </a:endParaRPr>
          </a:p>
          <a:p>
            <a:pPr>
              <a:spcAft>
                <a:spcPts val="1200"/>
              </a:spcAft>
            </a:pPr>
            <a:r>
              <a:rPr lang="en-US" altLang="ja-JP" sz="900" dirty="0">
                <a:solidFill>
                  <a:schemeClr val="tx1"/>
                </a:solidFill>
                <a:latin typeface="+mj-ea"/>
              </a:rPr>
              <a:t>※</a:t>
            </a:r>
            <a:r>
              <a:rPr lang="ja-JP" altLang="en-US" sz="900" dirty="0">
                <a:solidFill>
                  <a:schemeClr val="tx1"/>
                </a:solidFill>
                <a:latin typeface="+mj-ea"/>
              </a:rPr>
              <a:t>　「第</a:t>
            </a:r>
            <a:r>
              <a:rPr lang="en-US" altLang="ja-JP" sz="900" dirty="0">
                <a:solidFill>
                  <a:schemeClr val="tx1"/>
                </a:solidFill>
                <a:latin typeface="+mj-ea"/>
              </a:rPr>
              <a:t>12</a:t>
            </a:r>
            <a:r>
              <a:rPr lang="ja-JP" altLang="en-US" sz="900" dirty="0">
                <a:solidFill>
                  <a:schemeClr val="tx1"/>
                </a:solidFill>
                <a:latin typeface="+mj-ea"/>
              </a:rPr>
              <a:t>回特定複合観光施設区域整備推進会議」資料より抜粋</a:t>
            </a:r>
            <a:endParaRPr lang="en-US" altLang="ja-JP" sz="900" dirty="0">
              <a:solidFill>
                <a:schemeClr val="tx1"/>
              </a:solidFill>
              <a:latin typeface="+mj-ea"/>
            </a:endParaRPr>
          </a:p>
        </p:txBody>
      </p:sp>
      <p:sp>
        <p:nvSpPr>
          <p:cNvPr id="53" name="Rectangle 14"/>
          <p:cNvSpPr>
            <a:spLocks noChangeArrowheads="1"/>
          </p:cNvSpPr>
          <p:nvPr>
            <p:custDataLst>
              <p:tags r:id="rId2"/>
            </p:custDataLst>
          </p:nvPr>
        </p:nvSpPr>
        <p:spPr bwMode="auto">
          <a:xfrm>
            <a:off x="267346" y="1005079"/>
            <a:ext cx="2347633" cy="2510333"/>
          </a:xfrm>
          <a:prstGeom prst="rect">
            <a:avLst/>
          </a:prstGeom>
          <a:solidFill>
            <a:schemeClr val="bg1">
              <a:lumMod val="85000"/>
            </a:schemeClr>
          </a:solidFill>
          <a:ln w="19050">
            <a:solidFill>
              <a:schemeClr val="bg1">
                <a:lumMod val="85000"/>
              </a:schemeClr>
            </a:solidFill>
            <a:miter lim="800000"/>
            <a:headEnd/>
            <a:tailEnd/>
          </a:ln>
        </p:spPr>
        <p:txBody>
          <a:bodyPr lIns="45720" tIns="27432" rIns="45720" bIns="27432" anchor="ctr" anchorCtr="1"/>
          <a:lstStyle/>
          <a:p>
            <a:pPr>
              <a:buClr>
                <a:schemeClr val="tx1"/>
              </a:buClr>
            </a:pPr>
            <a:r>
              <a:rPr lang="ja-JP" altLang="en-US" sz="1200" dirty="0">
                <a:latin typeface="+mj-ea"/>
                <a:ea typeface="+mj-ea"/>
              </a:rPr>
              <a:t>（四号）</a:t>
            </a:r>
            <a:endParaRPr lang="en-US" altLang="ja-JP" sz="1200" dirty="0">
              <a:latin typeface="+mj-ea"/>
              <a:ea typeface="+mj-ea"/>
            </a:endParaRPr>
          </a:p>
          <a:p>
            <a:pPr>
              <a:buClr>
                <a:schemeClr val="tx1"/>
              </a:buClr>
            </a:pPr>
            <a:r>
              <a:rPr lang="ja-JP" altLang="en-US" sz="1200" dirty="0">
                <a:latin typeface="+mj-ea"/>
              </a:rPr>
              <a:t>我が国における</a:t>
            </a:r>
            <a:r>
              <a:rPr lang="ja-JP" altLang="en-US" sz="1200" u="sng" dirty="0">
                <a:latin typeface="+mj-ea"/>
              </a:rPr>
              <a:t>各地域の観光の魅力に関する情報を適切に提供</a:t>
            </a:r>
            <a:r>
              <a:rPr lang="ja-JP" altLang="en-US" sz="1200" dirty="0">
                <a:latin typeface="+mj-ea"/>
              </a:rPr>
              <a:t>し、併せて各地域への</a:t>
            </a:r>
            <a:r>
              <a:rPr lang="ja-JP" altLang="en-US" sz="1200" u="sng" dirty="0">
                <a:latin typeface="+mj-ea"/>
              </a:rPr>
              <a:t>観光旅行に必要な運送、宿泊その他のサービスの手配を一元的に行う</a:t>
            </a:r>
            <a:r>
              <a:rPr lang="ja-JP" altLang="en-US" sz="1200" dirty="0">
                <a:latin typeface="+mj-ea"/>
              </a:rPr>
              <a:t>ことにより、国内における観光旅行の促進に資する施設であって、政令で定める基準に適合するもの</a:t>
            </a:r>
            <a:endParaRPr lang="en-US" altLang="ja-JP" sz="1200" dirty="0">
              <a:latin typeface="+mj-ea"/>
            </a:endParaRPr>
          </a:p>
        </p:txBody>
      </p:sp>
      <p:sp>
        <p:nvSpPr>
          <p:cNvPr id="54" name="Rectangle 14"/>
          <p:cNvSpPr>
            <a:spLocks noChangeArrowheads="1"/>
          </p:cNvSpPr>
          <p:nvPr>
            <p:custDataLst>
              <p:tags r:id="rId3"/>
            </p:custDataLst>
          </p:nvPr>
        </p:nvSpPr>
        <p:spPr bwMode="auto">
          <a:xfrm rot="16200000">
            <a:off x="1293356" y="-370129"/>
            <a:ext cx="295616" cy="2347630"/>
          </a:xfrm>
          <a:prstGeom prst="rect">
            <a:avLst/>
          </a:prstGeom>
          <a:solidFill>
            <a:schemeClr val="bg1">
              <a:lumMod val="85000"/>
            </a:schemeClr>
          </a:solidFill>
          <a:ln w="19050">
            <a:noFill/>
            <a:miter lim="800000"/>
            <a:headEnd/>
            <a:tailEnd/>
          </a:ln>
        </p:spPr>
        <p:txBody>
          <a:bodyPr vert="eaVert" lIns="45720" tIns="27432" rIns="45720" bIns="27432" anchor="ctr" anchorCtr="1"/>
          <a:lstStyle/>
          <a:p>
            <a:pPr>
              <a:buClr>
                <a:schemeClr val="tx1"/>
              </a:buClr>
            </a:pPr>
            <a:r>
              <a:rPr lang="ja-JP" altLang="en-US" sz="1200" dirty="0">
                <a:latin typeface="+mj-ea"/>
                <a:ea typeface="+mj-ea"/>
              </a:rPr>
              <a:t>特定複合観光施設整備法（条文）</a:t>
            </a:r>
            <a:endParaRPr lang="en-US" altLang="ja-JP" sz="1200" b="0" dirty="0">
              <a:latin typeface="+mj-ea"/>
              <a:ea typeface="+mj-ea"/>
            </a:endParaRPr>
          </a:p>
        </p:txBody>
      </p:sp>
      <p:sp>
        <p:nvSpPr>
          <p:cNvPr id="56" name="Rectangle 14"/>
          <p:cNvSpPr>
            <a:spLocks noChangeArrowheads="1"/>
          </p:cNvSpPr>
          <p:nvPr>
            <p:custDataLst>
              <p:tags r:id="rId4"/>
            </p:custDataLst>
          </p:nvPr>
        </p:nvSpPr>
        <p:spPr bwMode="auto">
          <a:xfrm>
            <a:off x="2885214" y="1005079"/>
            <a:ext cx="342071" cy="2511657"/>
          </a:xfrm>
          <a:prstGeom prst="rect">
            <a:avLst/>
          </a:prstGeom>
          <a:solidFill>
            <a:schemeClr val="bg1">
              <a:lumMod val="85000"/>
            </a:schemeClr>
          </a:solidFill>
          <a:ln w="19050">
            <a:solidFill>
              <a:schemeClr val="bg1">
                <a:lumMod val="85000"/>
              </a:schemeClr>
            </a:solidFill>
            <a:miter lim="800000"/>
            <a:headEnd/>
            <a:tailEnd/>
          </a:ln>
        </p:spPr>
        <p:txBody>
          <a:bodyPr lIns="45720" tIns="27432" rIns="45720" bIns="27432" anchor="ctr" anchorCtr="1"/>
          <a:lstStyle/>
          <a:p>
            <a:pPr>
              <a:buClr>
                <a:schemeClr val="tx1"/>
              </a:buClr>
            </a:pPr>
            <a:r>
              <a:rPr lang="ja-JP" altLang="en-US" sz="1200" dirty="0">
                <a:latin typeface="+mj-ea"/>
                <a:ea typeface="+mj-ea"/>
              </a:rPr>
              <a:t>送客機能施設</a:t>
            </a:r>
            <a:endParaRPr lang="en-US" altLang="ja-JP" sz="1200" dirty="0">
              <a:latin typeface="+mj-ea"/>
              <a:ea typeface="+mj-ea"/>
            </a:endParaRPr>
          </a:p>
        </p:txBody>
      </p:sp>
      <p:sp>
        <p:nvSpPr>
          <p:cNvPr id="60" name="Rectangle 14"/>
          <p:cNvSpPr>
            <a:spLocks noChangeArrowheads="1"/>
          </p:cNvSpPr>
          <p:nvPr>
            <p:custDataLst>
              <p:tags r:id="rId5"/>
            </p:custDataLst>
          </p:nvPr>
        </p:nvSpPr>
        <p:spPr bwMode="auto">
          <a:xfrm rot="16200000">
            <a:off x="6431349" y="-2307662"/>
            <a:ext cx="290851" cy="6258194"/>
          </a:xfrm>
          <a:prstGeom prst="rect">
            <a:avLst/>
          </a:prstGeom>
          <a:solidFill>
            <a:schemeClr val="bg1">
              <a:lumMod val="85000"/>
            </a:schemeClr>
          </a:solidFill>
          <a:ln w="19050">
            <a:noFill/>
            <a:miter lim="800000"/>
            <a:headEnd/>
            <a:tailEnd/>
          </a:ln>
        </p:spPr>
        <p:txBody>
          <a:bodyPr vert="eaVert" lIns="45720" tIns="27432" rIns="45720" bIns="27432" anchor="ctr" anchorCtr="1"/>
          <a:lstStyle/>
          <a:p>
            <a:pPr>
              <a:buClr>
                <a:schemeClr val="tx1"/>
              </a:buClr>
            </a:pPr>
            <a:r>
              <a:rPr lang="ja-JP" altLang="en-US" sz="1200" dirty="0">
                <a:latin typeface="+mj-ea"/>
                <a:ea typeface="+mj-ea"/>
              </a:rPr>
              <a:t>想定される施設要件</a:t>
            </a:r>
            <a:endParaRPr lang="en-US" altLang="ja-JP" sz="1200" b="0" dirty="0">
              <a:latin typeface="+mj-ea"/>
              <a:ea typeface="+mj-ea"/>
            </a:endParaRPr>
          </a:p>
        </p:txBody>
      </p:sp>
      <p:sp>
        <p:nvSpPr>
          <p:cNvPr id="43" name="下矢印 42"/>
          <p:cNvSpPr/>
          <p:nvPr/>
        </p:nvSpPr>
        <p:spPr>
          <a:xfrm>
            <a:off x="1116884" y="4962135"/>
            <a:ext cx="265872" cy="489851"/>
          </a:xfrm>
          <a:prstGeom prst="downArrow">
            <a:avLst/>
          </a:prstGeom>
          <a:solidFill>
            <a:schemeClr val="bg1"/>
          </a:solidFill>
          <a:ln w="2540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mj-ea"/>
              <a:ea typeface="+mj-ea"/>
            </a:endParaRPr>
          </a:p>
        </p:txBody>
      </p:sp>
      <p:sp>
        <p:nvSpPr>
          <p:cNvPr id="44" name="テキスト ボックス 43"/>
          <p:cNvSpPr txBox="1"/>
          <p:nvPr/>
        </p:nvSpPr>
        <p:spPr>
          <a:xfrm>
            <a:off x="662912" y="6010238"/>
            <a:ext cx="2443655" cy="307777"/>
          </a:xfrm>
          <a:prstGeom prst="rect">
            <a:avLst/>
          </a:prstGeom>
          <a:solidFill>
            <a:schemeClr val="bg1"/>
          </a:solidFill>
          <a:ln w="19050" cmpd="sng">
            <a:solidFill>
              <a:schemeClr val="accent1"/>
            </a:solidFill>
            <a:prstDash val="solid"/>
          </a:ln>
        </p:spPr>
        <p:txBody>
          <a:bodyPr wrap="square" rtlCol="0">
            <a:spAutoFit/>
          </a:bodyPr>
          <a:lstStyle/>
          <a:p>
            <a:pPr algn="ctr"/>
            <a:r>
              <a:rPr lang="ja-JP" altLang="en-US" sz="1400" b="1" dirty="0">
                <a:latin typeface="+mj-ea"/>
                <a:ea typeface="+mj-ea"/>
              </a:rPr>
              <a:t>日本各地を訪れるきっかけに</a:t>
            </a:r>
            <a:endParaRPr kumimoji="1" lang="ja-JP" altLang="en-US" sz="1400" b="1" dirty="0">
              <a:latin typeface="+mj-ea"/>
              <a:ea typeface="+mj-ea"/>
            </a:endParaRPr>
          </a:p>
        </p:txBody>
      </p:sp>
      <p:sp>
        <p:nvSpPr>
          <p:cNvPr id="31" name="正方形/長方形 30"/>
          <p:cNvSpPr/>
          <p:nvPr/>
        </p:nvSpPr>
        <p:spPr>
          <a:xfrm>
            <a:off x="4640355" y="4353210"/>
            <a:ext cx="3024842" cy="2016241"/>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mj-ea"/>
              <a:ea typeface="+mj-ea"/>
            </a:endParaRPr>
          </a:p>
        </p:txBody>
      </p:sp>
      <p:sp>
        <p:nvSpPr>
          <p:cNvPr id="65" name="テキスト ボックス 64"/>
          <p:cNvSpPr txBox="1"/>
          <p:nvPr/>
        </p:nvSpPr>
        <p:spPr>
          <a:xfrm>
            <a:off x="4640355" y="4121032"/>
            <a:ext cx="3024841" cy="477054"/>
          </a:xfrm>
          <a:prstGeom prst="rect">
            <a:avLst/>
          </a:prstGeom>
          <a:solidFill>
            <a:schemeClr val="tx2"/>
          </a:solidFill>
        </p:spPr>
        <p:txBody>
          <a:bodyPr vert="horz" wrap="square" rtlCol="0">
            <a:spAutoFit/>
          </a:bodyPr>
          <a:lstStyle/>
          <a:p>
            <a:pPr algn="ctr"/>
            <a:r>
              <a:rPr kumimoji="1" lang="ja-JP" altLang="en-US" sz="1400" b="1" dirty="0">
                <a:solidFill>
                  <a:schemeClr val="bg1"/>
                </a:solidFill>
                <a:latin typeface="+mj-ea"/>
                <a:ea typeface="+mj-ea"/>
              </a:rPr>
              <a:t>コンシェルジュ機能</a:t>
            </a:r>
            <a:endParaRPr kumimoji="1" lang="en-US" altLang="ja-JP" sz="1400" b="1" dirty="0">
              <a:solidFill>
                <a:schemeClr val="bg1"/>
              </a:solidFill>
              <a:latin typeface="+mj-ea"/>
              <a:ea typeface="+mj-ea"/>
            </a:endParaRPr>
          </a:p>
          <a:p>
            <a:pPr algn="ctr"/>
            <a:r>
              <a:rPr kumimoji="1" lang="ja-JP" altLang="en-US" sz="1100" dirty="0">
                <a:solidFill>
                  <a:schemeClr val="bg1"/>
                </a:solidFill>
                <a:latin typeface="+mj-ea"/>
                <a:ea typeface="+mj-ea"/>
              </a:rPr>
              <a:t>（提案・手配機能）</a:t>
            </a:r>
          </a:p>
        </p:txBody>
      </p:sp>
      <p:sp>
        <p:nvSpPr>
          <p:cNvPr id="49" name="角丸四角形 48"/>
          <p:cNvSpPr/>
          <p:nvPr/>
        </p:nvSpPr>
        <p:spPr>
          <a:xfrm>
            <a:off x="8246122" y="4786031"/>
            <a:ext cx="1443851" cy="555808"/>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j-ea"/>
                <a:ea typeface="+mj-ea"/>
              </a:rPr>
              <a:t>日本各地と</a:t>
            </a:r>
            <a:endParaRPr lang="en-US" altLang="ja-JP" sz="1400" dirty="0">
              <a:solidFill>
                <a:schemeClr val="tx1"/>
              </a:solidFill>
              <a:latin typeface="+mj-ea"/>
              <a:ea typeface="+mj-ea"/>
            </a:endParaRPr>
          </a:p>
          <a:p>
            <a:pPr algn="ctr"/>
            <a:r>
              <a:rPr lang="ja-JP" altLang="en-US" sz="1400" dirty="0">
                <a:solidFill>
                  <a:schemeClr val="tx1"/>
                </a:solidFill>
                <a:latin typeface="+mj-ea"/>
                <a:ea typeface="+mj-ea"/>
              </a:rPr>
              <a:t>観光連携</a:t>
            </a:r>
            <a:endParaRPr kumimoji="1" lang="ja-JP" altLang="en-US" sz="1400" dirty="0">
              <a:solidFill>
                <a:schemeClr val="tx1"/>
              </a:solidFill>
              <a:latin typeface="+mj-ea"/>
              <a:ea typeface="+mj-ea"/>
            </a:endParaRPr>
          </a:p>
        </p:txBody>
      </p:sp>
      <p:sp>
        <p:nvSpPr>
          <p:cNvPr id="67" name="下矢印 66"/>
          <p:cNvSpPr/>
          <p:nvPr/>
        </p:nvSpPr>
        <p:spPr>
          <a:xfrm>
            <a:off x="2471001" y="4876486"/>
            <a:ext cx="265872" cy="595248"/>
          </a:xfrm>
          <a:prstGeom prst="downArrow">
            <a:avLst/>
          </a:prstGeom>
          <a:solidFill>
            <a:schemeClr val="bg1"/>
          </a:solidFill>
          <a:ln w="2540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mj-ea"/>
              <a:ea typeface="+mj-ea"/>
            </a:endParaRPr>
          </a:p>
        </p:txBody>
      </p:sp>
      <p:sp>
        <p:nvSpPr>
          <p:cNvPr id="40" name="角丸四角形 39"/>
          <p:cNvSpPr/>
          <p:nvPr/>
        </p:nvSpPr>
        <p:spPr>
          <a:xfrm>
            <a:off x="662912" y="5455991"/>
            <a:ext cx="1173816" cy="485703"/>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j-ea"/>
                <a:ea typeface="+mj-ea"/>
              </a:rPr>
              <a:t>最先端技術</a:t>
            </a:r>
            <a:endParaRPr kumimoji="1" lang="en-US" altLang="ja-JP" sz="1400" dirty="0">
              <a:solidFill>
                <a:schemeClr val="tx1"/>
              </a:solidFill>
              <a:latin typeface="+mj-ea"/>
              <a:ea typeface="+mj-ea"/>
            </a:endParaRPr>
          </a:p>
          <a:p>
            <a:pPr algn="ctr"/>
            <a:r>
              <a:rPr kumimoji="1" lang="ja-JP" altLang="en-US" sz="1100" dirty="0">
                <a:solidFill>
                  <a:schemeClr val="tx1"/>
                </a:solidFill>
                <a:latin typeface="+mj-ea"/>
                <a:ea typeface="+mj-ea"/>
              </a:rPr>
              <a:t>（ＶＲ等）</a:t>
            </a:r>
          </a:p>
        </p:txBody>
      </p:sp>
      <p:sp>
        <p:nvSpPr>
          <p:cNvPr id="35" name="角丸四角形 34"/>
          <p:cNvSpPr/>
          <p:nvPr/>
        </p:nvSpPr>
        <p:spPr>
          <a:xfrm>
            <a:off x="662911" y="4688769"/>
            <a:ext cx="2443655" cy="39727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1400" b="1" dirty="0">
                <a:solidFill>
                  <a:schemeClr val="tx1"/>
                </a:solidFill>
                <a:latin typeface="+mj-ea"/>
                <a:ea typeface="+mj-ea"/>
              </a:rPr>
              <a:t>日本各地の観光の魅力</a:t>
            </a:r>
          </a:p>
        </p:txBody>
      </p:sp>
      <p:sp>
        <p:nvSpPr>
          <p:cNvPr id="77" name="右矢印 76"/>
          <p:cNvSpPr/>
          <p:nvPr/>
        </p:nvSpPr>
        <p:spPr>
          <a:xfrm rot="16200000" flipH="1">
            <a:off x="3624915" y="2929349"/>
            <a:ext cx="216514" cy="1477616"/>
          </a:xfrm>
          <a:prstGeom prst="right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41" name="テキスト ボックス 40"/>
          <p:cNvSpPr txBox="1"/>
          <p:nvPr/>
        </p:nvSpPr>
        <p:spPr>
          <a:xfrm>
            <a:off x="268740" y="3781758"/>
            <a:ext cx="2087507" cy="307777"/>
          </a:xfrm>
          <a:prstGeom prst="rect">
            <a:avLst/>
          </a:prstGeom>
          <a:solidFill>
            <a:schemeClr val="tx2"/>
          </a:solidFill>
        </p:spPr>
        <p:txBody>
          <a:bodyPr vert="horz" wrap="square" rtlCol="0">
            <a:spAutoFit/>
          </a:bodyPr>
          <a:lstStyle/>
          <a:p>
            <a:pPr algn="ctr"/>
            <a:r>
              <a:rPr kumimoji="1" lang="ja-JP" altLang="en-US" sz="1400" b="1" spc="-100" dirty="0">
                <a:solidFill>
                  <a:schemeClr val="bg1"/>
                </a:solidFill>
              </a:rPr>
              <a:t>四号施設のイメージ</a:t>
            </a:r>
          </a:p>
        </p:txBody>
      </p:sp>
      <p:sp>
        <p:nvSpPr>
          <p:cNvPr id="58" name="角丸四角形 57"/>
          <p:cNvSpPr/>
          <p:nvPr/>
        </p:nvSpPr>
        <p:spPr>
          <a:xfrm>
            <a:off x="2101308" y="5504054"/>
            <a:ext cx="1005259" cy="35581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j-ea"/>
                <a:ea typeface="+mj-ea"/>
              </a:rPr>
              <a:t>ＩＣＴ技術</a:t>
            </a:r>
            <a:endParaRPr kumimoji="1" lang="ja-JP" altLang="en-US" sz="1400" dirty="0">
              <a:solidFill>
                <a:schemeClr val="tx1"/>
              </a:solidFill>
              <a:latin typeface="+mj-ea"/>
              <a:ea typeface="+mj-ea"/>
            </a:endParaRPr>
          </a:p>
        </p:txBody>
      </p:sp>
      <p:sp>
        <p:nvSpPr>
          <p:cNvPr id="36" name="下矢印 35"/>
          <p:cNvSpPr/>
          <p:nvPr/>
        </p:nvSpPr>
        <p:spPr>
          <a:xfrm>
            <a:off x="5323805" y="4949257"/>
            <a:ext cx="265872" cy="489851"/>
          </a:xfrm>
          <a:prstGeom prst="downArrow">
            <a:avLst/>
          </a:prstGeom>
          <a:solidFill>
            <a:schemeClr val="bg1"/>
          </a:solidFill>
          <a:ln w="2540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mj-ea"/>
              <a:ea typeface="+mj-ea"/>
            </a:endParaRPr>
          </a:p>
        </p:txBody>
      </p:sp>
      <p:sp>
        <p:nvSpPr>
          <p:cNvPr id="37" name="角丸四角形 36"/>
          <p:cNvSpPr/>
          <p:nvPr/>
        </p:nvSpPr>
        <p:spPr>
          <a:xfrm>
            <a:off x="4703056" y="5439108"/>
            <a:ext cx="1507370" cy="485703"/>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j-ea"/>
                <a:ea typeface="+mj-ea"/>
              </a:rPr>
              <a:t>オーダーメイド</a:t>
            </a:r>
            <a:endParaRPr lang="en-US" altLang="ja-JP" sz="1400" dirty="0">
              <a:solidFill>
                <a:schemeClr val="tx1"/>
              </a:solidFill>
              <a:latin typeface="+mj-ea"/>
              <a:ea typeface="+mj-ea"/>
            </a:endParaRPr>
          </a:p>
          <a:p>
            <a:pPr algn="ctr"/>
            <a:r>
              <a:rPr kumimoji="1" lang="ja-JP" altLang="en-US" sz="1400" dirty="0">
                <a:solidFill>
                  <a:schemeClr val="tx1"/>
                </a:solidFill>
                <a:latin typeface="+mj-ea"/>
                <a:ea typeface="+mj-ea"/>
              </a:rPr>
              <a:t>で旅行計画提案</a:t>
            </a:r>
            <a:endParaRPr kumimoji="1" lang="en-US" altLang="ja-JP" sz="1400" dirty="0">
              <a:solidFill>
                <a:schemeClr val="tx1"/>
              </a:solidFill>
              <a:latin typeface="+mj-ea"/>
              <a:ea typeface="+mj-ea"/>
            </a:endParaRPr>
          </a:p>
        </p:txBody>
      </p:sp>
      <p:sp>
        <p:nvSpPr>
          <p:cNvPr id="38" name="角丸四角形 37"/>
          <p:cNvSpPr/>
          <p:nvPr/>
        </p:nvSpPr>
        <p:spPr>
          <a:xfrm>
            <a:off x="6271803" y="5439107"/>
            <a:ext cx="1306774" cy="485703"/>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j-ea"/>
                <a:ea typeface="+mj-ea"/>
              </a:rPr>
              <a:t>シームレスに</a:t>
            </a:r>
            <a:endParaRPr lang="en-US" altLang="ja-JP" sz="1400" dirty="0">
              <a:solidFill>
                <a:schemeClr val="tx1"/>
              </a:solidFill>
              <a:latin typeface="+mj-ea"/>
              <a:ea typeface="+mj-ea"/>
            </a:endParaRPr>
          </a:p>
          <a:p>
            <a:pPr algn="ctr"/>
            <a:r>
              <a:rPr lang="ja-JP" altLang="en-US" sz="1400" dirty="0">
                <a:solidFill>
                  <a:schemeClr val="tx1"/>
                </a:solidFill>
                <a:latin typeface="+mj-ea"/>
                <a:ea typeface="+mj-ea"/>
              </a:rPr>
              <a:t>サービス手配</a:t>
            </a:r>
            <a:endParaRPr lang="en-US" altLang="ja-JP" sz="1400" dirty="0">
              <a:solidFill>
                <a:schemeClr val="tx1"/>
              </a:solidFill>
              <a:latin typeface="+mj-ea"/>
              <a:ea typeface="+mj-ea"/>
            </a:endParaRPr>
          </a:p>
        </p:txBody>
      </p:sp>
      <p:sp>
        <p:nvSpPr>
          <p:cNvPr id="39" name="下矢印 38"/>
          <p:cNvSpPr/>
          <p:nvPr/>
        </p:nvSpPr>
        <p:spPr>
          <a:xfrm>
            <a:off x="6792254" y="4949255"/>
            <a:ext cx="265872" cy="489851"/>
          </a:xfrm>
          <a:prstGeom prst="downArrow">
            <a:avLst/>
          </a:prstGeom>
          <a:solidFill>
            <a:schemeClr val="bg1"/>
          </a:solidFill>
          <a:ln w="2540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mj-ea"/>
              <a:ea typeface="+mj-ea"/>
            </a:endParaRPr>
          </a:p>
        </p:txBody>
      </p:sp>
      <p:sp>
        <p:nvSpPr>
          <p:cNvPr id="32" name="角丸四角形 31"/>
          <p:cNvSpPr/>
          <p:nvPr/>
        </p:nvSpPr>
        <p:spPr>
          <a:xfrm>
            <a:off x="4703055" y="4688769"/>
            <a:ext cx="2875521" cy="39727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1400" b="1" dirty="0">
                <a:solidFill>
                  <a:schemeClr val="tx1"/>
                </a:solidFill>
                <a:latin typeface="+mj-ea"/>
                <a:ea typeface="+mj-ea"/>
              </a:rPr>
              <a:t>旅行者の関心・ニーズ</a:t>
            </a:r>
          </a:p>
        </p:txBody>
      </p:sp>
      <p:sp>
        <p:nvSpPr>
          <p:cNvPr id="42" name="テキスト ボックス 41"/>
          <p:cNvSpPr txBox="1"/>
          <p:nvPr/>
        </p:nvSpPr>
        <p:spPr>
          <a:xfrm>
            <a:off x="4703057" y="6007936"/>
            <a:ext cx="2875520" cy="307777"/>
          </a:xfrm>
          <a:prstGeom prst="rect">
            <a:avLst/>
          </a:prstGeom>
          <a:solidFill>
            <a:schemeClr val="bg1"/>
          </a:solidFill>
          <a:ln w="19050" cmpd="sng">
            <a:solidFill>
              <a:schemeClr val="accent1"/>
            </a:solidFill>
            <a:prstDash val="solid"/>
          </a:ln>
        </p:spPr>
        <p:txBody>
          <a:bodyPr wrap="square" rtlCol="0">
            <a:spAutoFit/>
          </a:bodyPr>
          <a:lstStyle/>
          <a:p>
            <a:pPr algn="ctr"/>
            <a:r>
              <a:rPr lang="ja-JP" altLang="en-US" sz="1400" b="1" dirty="0">
                <a:latin typeface="+mj-ea"/>
                <a:ea typeface="+mj-ea"/>
              </a:rPr>
              <a:t>ワンストップにサービス提供</a:t>
            </a:r>
            <a:endParaRPr kumimoji="1" lang="ja-JP" altLang="en-US" sz="1400" b="1" dirty="0">
              <a:latin typeface="+mj-ea"/>
              <a:ea typeface="+mj-ea"/>
            </a:endParaRPr>
          </a:p>
        </p:txBody>
      </p:sp>
      <p:sp>
        <p:nvSpPr>
          <p:cNvPr id="46" name="テキスト ボックス 45"/>
          <p:cNvSpPr txBox="1"/>
          <p:nvPr/>
        </p:nvSpPr>
        <p:spPr>
          <a:xfrm>
            <a:off x="3403181" y="4293281"/>
            <a:ext cx="1080625" cy="523220"/>
          </a:xfrm>
          <a:prstGeom prst="rect">
            <a:avLst/>
          </a:prstGeom>
          <a:solidFill>
            <a:schemeClr val="tx2"/>
          </a:solidFill>
        </p:spPr>
        <p:txBody>
          <a:bodyPr vert="horz" wrap="square" rtlCol="0">
            <a:spAutoFit/>
          </a:bodyPr>
          <a:lstStyle/>
          <a:p>
            <a:pPr algn="ctr"/>
            <a:r>
              <a:rPr lang="ja-JP" altLang="en-US" sz="1400" b="1" dirty="0">
                <a:solidFill>
                  <a:schemeClr val="bg1"/>
                </a:solidFill>
                <a:latin typeface="+mj-ea"/>
                <a:ea typeface="+mj-ea"/>
              </a:rPr>
              <a:t>多言語</a:t>
            </a:r>
            <a:endParaRPr lang="en-US" altLang="ja-JP" sz="1400" b="1" dirty="0">
              <a:solidFill>
                <a:schemeClr val="bg1"/>
              </a:solidFill>
              <a:latin typeface="+mj-ea"/>
              <a:ea typeface="+mj-ea"/>
            </a:endParaRPr>
          </a:p>
          <a:p>
            <a:pPr algn="ctr"/>
            <a:r>
              <a:rPr lang="ja-JP" altLang="en-US" sz="1400" b="1" dirty="0">
                <a:solidFill>
                  <a:schemeClr val="bg1"/>
                </a:solidFill>
                <a:latin typeface="+mj-ea"/>
                <a:ea typeface="+mj-ea"/>
              </a:rPr>
              <a:t>対応</a:t>
            </a:r>
            <a:r>
              <a:rPr kumimoji="1" lang="ja-JP" altLang="en-US" sz="1400" b="1" dirty="0">
                <a:solidFill>
                  <a:schemeClr val="bg1"/>
                </a:solidFill>
                <a:latin typeface="+mj-ea"/>
                <a:ea typeface="+mj-ea"/>
              </a:rPr>
              <a:t>機能</a:t>
            </a:r>
            <a:endParaRPr kumimoji="1" lang="en-US" altLang="ja-JP" sz="1400" b="1" dirty="0">
              <a:solidFill>
                <a:schemeClr val="bg1"/>
              </a:solidFill>
              <a:latin typeface="+mj-ea"/>
              <a:ea typeface="+mj-ea"/>
            </a:endParaRPr>
          </a:p>
        </p:txBody>
      </p:sp>
      <p:sp>
        <p:nvSpPr>
          <p:cNvPr id="64" name="右矢印 63"/>
          <p:cNvSpPr/>
          <p:nvPr/>
        </p:nvSpPr>
        <p:spPr>
          <a:xfrm>
            <a:off x="3396596" y="5040653"/>
            <a:ext cx="1149647" cy="6011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sz="1200" b="1" dirty="0"/>
          </a:p>
        </p:txBody>
      </p:sp>
      <p:sp>
        <p:nvSpPr>
          <p:cNvPr id="68" name="右矢印 67"/>
          <p:cNvSpPr/>
          <p:nvPr/>
        </p:nvSpPr>
        <p:spPr>
          <a:xfrm>
            <a:off x="7754341" y="5672940"/>
            <a:ext cx="442675" cy="45213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sz="1200" b="1" dirty="0"/>
          </a:p>
        </p:txBody>
      </p:sp>
      <p:sp>
        <p:nvSpPr>
          <p:cNvPr id="69" name="右矢印 68"/>
          <p:cNvSpPr/>
          <p:nvPr/>
        </p:nvSpPr>
        <p:spPr>
          <a:xfrm flipH="1">
            <a:off x="7713919" y="4233153"/>
            <a:ext cx="442675" cy="2716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sz="1200" b="1" dirty="0"/>
          </a:p>
        </p:txBody>
      </p:sp>
      <p:sp>
        <p:nvSpPr>
          <p:cNvPr id="3" name="テキスト ボックス 2"/>
          <p:cNvSpPr txBox="1"/>
          <p:nvPr/>
        </p:nvSpPr>
        <p:spPr>
          <a:xfrm>
            <a:off x="2638279" y="3834546"/>
            <a:ext cx="4908165" cy="276999"/>
          </a:xfrm>
          <a:prstGeom prst="rect">
            <a:avLst/>
          </a:prstGeom>
          <a:noFill/>
        </p:spPr>
        <p:txBody>
          <a:bodyPr wrap="square" rtlCol="0">
            <a:spAutoFit/>
          </a:bodyPr>
          <a:lstStyle/>
          <a:p>
            <a:r>
              <a:rPr kumimoji="1" lang="en-US" altLang="ja-JP" sz="1200" dirty="0"/>
              <a:t>※</a:t>
            </a:r>
            <a:r>
              <a:rPr kumimoji="1" lang="ja-JP" altLang="en-US" sz="1200" dirty="0"/>
              <a:t>　情報提供・接客や待合のためのスペースを適切に確保</a:t>
            </a:r>
          </a:p>
        </p:txBody>
      </p:sp>
      <p:sp>
        <p:nvSpPr>
          <p:cNvPr id="45" name="角丸四角形 44"/>
          <p:cNvSpPr/>
          <p:nvPr/>
        </p:nvSpPr>
        <p:spPr bwMode="ltGray">
          <a:xfrm>
            <a:off x="286993" y="6438685"/>
            <a:ext cx="9294328" cy="360040"/>
          </a:xfrm>
          <a:prstGeom prst="round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ja-JP" altLang="en-US" sz="1400" b="1" dirty="0">
                <a:solidFill>
                  <a:prstClr val="white"/>
                </a:solidFill>
                <a:latin typeface="ＭＳ Ｐゴシック"/>
              </a:rPr>
              <a:t>世界と日本各地をつなぐ交流のハブとなり、来訪者を全国各地へ送り出し</a:t>
            </a:r>
            <a:endParaRPr lang="en-US" altLang="ja-JP" sz="1400" b="1" dirty="0">
              <a:solidFill>
                <a:prstClr val="white"/>
              </a:solidFill>
              <a:latin typeface="ＭＳ Ｐゴシック"/>
            </a:endParaRPr>
          </a:p>
        </p:txBody>
      </p:sp>
      <p:sp>
        <p:nvSpPr>
          <p:cNvPr id="47" name="正方形/長方形 46"/>
          <p:cNvSpPr/>
          <p:nvPr/>
        </p:nvSpPr>
        <p:spPr>
          <a:xfrm>
            <a:off x="9223935" y="6557554"/>
            <a:ext cx="389244" cy="3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a:solidFill>
                  <a:schemeClr val="tx1"/>
                </a:solidFill>
                <a:latin typeface="+mj-ea"/>
                <a:ea typeface="+mj-ea"/>
              </a:rPr>
              <a:t>8</a:t>
            </a:r>
            <a:endParaRPr kumimoji="1" lang="ja-JP" altLang="en-US" sz="1600" dirty="0">
              <a:solidFill>
                <a:schemeClr val="tx1"/>
              </a:solidFill>
              <a:latin typeface="+mj-ea"/>
              <a:ea typeface="+mj-ea"/>
            </a:endParaRPr>
          </a:p>
        </p:txBody>
      </p:sp>
    </p:spTree>
    <p:extLst>
      <p:ext uri="{BB962C8B-B14F-4D97-AF65-F5344CB8AC3E}">
        <p14:creationId xmlns:p14="http://schemas.microsoft.com/office/powerpoint/2010/main" val="1629932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p:cNvSpPr/>
          <p:nvPr/>
        </p:nvSpPr>
        <p:spPr>
          <a:xfrm>
            <a:off x="138143" y="3068961"/>
            <a:ext cx="9557766" cy="367957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円/楕円 3"/>
          <p:cNvSpPr/>
          <p:nvPr/>
        </p:nvSpPr>
        <p:spPr>
          <a:xfrm>
            <a:off x="6260651" y="3976443"/>
            <a:ext cx="2309524" cy="1915637"/>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b="1" dirty="0"/>
              <a:t>宿泊施設</a:t>
            </a:r>
          </a:p>
        </p:txBody>
      </p:sp>
      <p:grpSp>
        <p:nvGrpSpPr>
          <p:cNvPr id="5" name="グループ化 4"/>
          <p:cNvGrpSpPr/>
          <p:nvPr/>
        </p:nvGrpSpPr>
        <p:grpSpPr>
          <a:xfrm>
            <a:off x="283701" y="771754"/>
            <a:ext cx="9283107" cy="2202843"/>
            <a:chOff x="4380588" y="1979426"/>
            <a:chExt cx="4411745" cy="2676813"/>
          </a:xfrm>
        </p:grpSpPr>
        <p:sp>
          <p:nvSpPr>
            <p:cNvPr id="6" name="Rectangle 14"/>
            <p:cNvSpPr>
              <a:spLocks noChangeArrowheads="1"/>
            </p:cNvSpPr>
            <p:nvPr>
              <p:custDataLst>
                <p:tags r:id="rId1"/>
              </p:custDataLst>
            </p:nvPr>
          </p:nvSpPr>
          <p:spPr bwMode="auto">
            <a:xfrm rot="16200000">
              <a:off x="5729743" y="2059472"/>
              <a:ext cx="355662" cy="195574"/>
            </a:xfrm>
            <a:prstGeom prst="rect">
              <a:avLst/>
            </a:prstGeom>
            <a:solidFill>
              <a:schemeClr val="bg1">
                <a:lumMod val="85000"/>
              </a:schemeClr>
            </a:solidFill>
            <a:ln w="19050">
              <a:noFill/>
              <a:miter lim="800000"/>
              <a:headEnd/>
              <a:tailEnd/>
            </a:ln>
          </p:spPr>
          <p:txBody>
            <a:bodyPr vert="eaVert" lIns="45720" tIns="27432" rIns="45720" bIns="27432" anchor="ctr" anchorCtr="1"/>
            <a:lstStyle/>
            <a:p>
              <a:pPr>
                <a:buClr>
                  <a:schemeClr val="tx1"/>
                </a:buClr>
              </a:pPr>
              <a:r>
                <a:rPr lang="ja-JP" altLang="en-US" sz="1200" dirty="0">
                  <a:latin typeface="+mj-ea"/>
                  <a:ea typeface="+mj-ea"/>
                </a:rPr>
                <a:t>機能</a:t>
              </a:r>
              <a:endParaRPr lang="en-US" altLang="ja-JP" sz="1200" b="0" dirty="0">
                <a:latin typeface="+mj-ea"/>
                <a:ea typeface="+mj-ea"/>
              </a:endParaRPr>
            </a:p>
          </p:txBody>
        </p:sp>
        <p:sp>
          <p:nvSpPr>
            <p:cNvPr id="7" name="Rectangle 14"/>
            <p:cNvSpPr>
              <a:spLocks noChangeArrowheads="1"/>
            </p:cNvSpPr>
            <p:nvPr>
              <p:custDataLst>
                <p:tags r:id="rId2"/>
              </p:custDataLst>
            </p:nvPr>
          </p:nvSpPr>
          <p:spPr bwMode="auto">
            <a:xfrm rot="16200000">
              <a:off x="7281415" y="824174"/>
              <a:ext cx="355666" cy="2666170"/>
            </a:xfrm>
            <a:prstGeom prst="rect">
              <a:avLst/>
            </a:prstGeom>
            <a:solidFill>
              <a:schemeClr val="bg1">
                <a:lumMod val="85000"/>
              </a:schemeClr>
            </a:solidFill>
            <a:ln w="19050">
              <a:noFill/>
              <a:miter lim="800000"/>
              <a:headEnd/>
              <a:tailEnd/>
            </a:ln>
          </p:spPr>
          <p:txBody>
            <a:bodyPr vert="eaVert" lIns="45720" tIns="27432" rIns="45720" bIns="27432" anchor="ctr" anchorCtr="1"/>
            <a:lstStyle/>
            <a:p>
              <a:pPr algn="ctr">
                <a:buClr>
                  <a:schemeClr val="tx1"/>
                </a:buClr>
              </a:pPr>
              <a:r>
                <a:rPr lang="ja-JP" altLang="en-US" sz="1200" dirty="0">
                  <a:latin typeface="+mj-ea"/>
                  <a:ea typeface="+mj-ea"/>
                </a:rPr>
                <a:t>想定される施設要件</a:t>
              </a:r>
              <a:endParaRPr lang="ja-JP" altLang="en-US" sz="1050" dirty="0">
                <a:latin typeface="+mj-ea"/>
                <a:ea typeface="+mj-ea"/>
              </a:endParaRPr>
            </a:p>
          </p:txBody>
        </p:sp>
        <p:sp>
          <p:nvSpPr>
            <p:cNvPr id="8" name="Rectangle 14"/>
            <p:cNvSpPr>
              <a:spLocks noChangeArrowheads="1"/>
            </p:cNvSpPr>
            <p:nvPr>
              <p:custDataLst>
                <p:tags r:id="rId3"/>
              </p:custDataLst>
            </p:nvPr>
          </p:nvSpPr>
          <p:spPr bwMode="auto">
            <a:xfrm rot="16200000">
              <a:off x="4826815" y="1533201"/>
              <a:ext cx="355662" cy="1248115"/>
            </a:xfrm>
            <a:prstGeom prst="rect">
              <a:avLst/>
            </a:prstGeom>
            <a:solidFill>
              <a:schemeClr val="bg1">
                <a:lumMod val="85000"/>
              </a:schemeClr>
            </a:solidFill>
            <a:ln w="19050">
              <a:noFill/>
              <a:miter lim="800000"/>
              <a:headEnd/>
              <a:tailEnd/>
            </a:ln>
          </p:spPr>
          <p:txBody>
            <a:bodyPr vert="eaVert" lIns="45720" tIns="27432" rIns="45720" bIns="27432" anchor="ctr" anchorCtr="1"/>
            <a:lstStyle/>
            <a:p>
              <a:pPr>
                <a:buClr>
                  <a:schemeClr val="tx1"/>
                </a:buClr>
              </a:pPr>
              <a:r>
                <a:rPr lang="ja-JP" altLang="en-US" sz="1200" dirty="0">
                  <a:latin typeface="+mj-ea"/>
                  <a:ea typeface="+mj-ea"/>
                </a:rPr>
                <a:t>特定複合観光施設整備法（条文）</a:t>
              </a:r>
              <a:endParaRPr lang="en-US" altLang="ja-JP" sz="1200" b="0" dirty="0">
                <a:latin typeface="+mj-ea"/>
                <a:ea typeface="+mj-ea"/>
              </a:endParaRPr>
            </a:p>
          </p:txBody>
        </p:sp>
        <p:sp>
          <p:nvSpPr>
            <p:cNvPr id="9" name="Rectangle 14"/>
            <p:cNvSpPr>
              <a:spLocks noChangeArrowheads="1"/>
            </p:cNvSpPr>
            <p:nvPr>
              <p:custDataLst>
                <p:tags r:id="rId4"/>
              </p:custDataLst>
            </p:nvPr>
          </p:nvSpPr>
          <p:spPr bwMode="auto">
            <a:xfrm>
              <a:off x="5809787" y="2438303"/>
              <a:ext cx="195574" cy="2217936"/>
            </a:xfrm>
            <a:prstGeom prst="rect">
              <a:avLst/>
            </a:prstGeom>
            <a:solidFill>
              <a:schemeClr val="bg1">
                <a:lumMod val="85000"/>
              </a:schemeClr>
            </a:solidFill>
            <a:ln w="19050">
              <a:noFill/>
              <a:miter lim="800000"/>
              <a:headEnd/>
              <a:tailEnd/>
            </a:ln>
          </p:spPr>
          <p:txBody>
            <a:bodyPr vert="eaVert" lIns="45720" tIns="27432" rIns="45720" bIns="27432" anchor="ctr" anchorCtr="1"/>
            <a:lstStyle/>
            <a:p>
              <a:pPr>
                <a:buClr>
                  <a:schemeClr val="tx1"/>
                </a:buClr>
              </a:pPr>
              <a:r>
                <a:rPr lang="ja-JP" altLang="en-US" sz="1200" b="0" dirty="0">
                  <a:latin typeface="+mj-ea"/>
                  <a:ea typeface="+mj-ea"/>
                </a:rPr>
                <a:t>宿泊施設</a:t>
              </a:r>
              <a:endParaRPr lang="en-US" altLang="ja-JP" sz="1200" b="0" dirty="0">
                <a:latin typeface="+mj-ea"/>
                <a:ea typeface="+mj-ea"/>
              </a:endParaRPr>
            </a:p>
          </p:txBody>
        </p:sp>
        <p:sp>
          <p:nvSpPr>
            <p:cNvPr id="10" name="Rectangle 14"/>
            <p:cNvSpPr>
              <a:spLocks noChangeArrowheads="1"/>
            </p:cNvSpPr>
            <p:nvPr>
              <p:custDataLst>
                <p:tags r:id="rId5"/>
              </p:custDataLst>
            </p:nvPr>
          </p:nvSpPr>
          <p:spPr bwMode="auto">
            <a:xfrm>
              <a:off x="4380589" y="2438303"/>
              <a:ext cx="1247880" cy="2217936"/>
            </a:xfrm>
            <a:prstGeom prst="rect">
              <a:avLst/>
            </a:prstGeom>
            <a:solidFill>
              <a:schemeClr val="bg1">
                <a:lumMod val="85000"/>
              </a:schemeClr>
            </a:solidFill>
            <a:ln w="19050">
              <a:noFill/>
              <a:miter lim="800000"/>
              <a:headEnd/>
              <a:tailEnd/>
            </a:ln>
          </p:spPr>
          <p:txBody>
            <a:bodyPr lIns="45720" tIns="27432" rIns="45720" bIns="27432" anchor="ctr" anchorCtr="1"/>
            <a:lstStyle/>
            <a:p>
              <a:pPr>
                <a:buClr>
                  <a:schemeClr val="tx1"/>
                </a:buClr>
              </a:pPr>
              <a:r>
                <a:rPr lang="ja-JP" altLang="en-US" sz="1200" dirty="0">
                  <a:latin typeface="+mj-ea"/>
                  <a:ea typeface="+mj-ea"/>
                </a:rPr>
                <a:t>（五号）</a:t>
              </a:r>
              <a:endParaRPr lang="en-US" altLang="ja-JP" sz="1200" dirty="0">
                <a:latin typeface="+mj-ea"/>
                <a:ea typeface="+mj-ea"/>
              </a:endParaRPr>
            </a:p>
            <a:p>
              <a:pPr>
                <a:buClr>
                  <a:schemeClr val="tx1"/>
                </a:buClr>
              </a:pPr>
              <a:r>
                <a:rPr lang="ja-JP" altLang="en-US" sz="1200" dirty="0">
                  <a:latin typeface="+mj-ea"/>
                  <a:ea typeface="+mj-ea"/>
                </a:rPr>
                <a:t>利用者の需要の</a:t>
              </a:r>
              <a:r>
                <a:rPr lang="ja-JP" altLang="en-US" sz="1200" u="sng" dirty="0">
                  <a:latin typeface="+mj-ea"/>
                  <a:ea typeface="+mj-ea"/>
                </a:rPr>
                <a:t>高度化及び多様化に対応した宿泊施設</a:t>
              </a:r>
              <a:r>
                <a:rPr lang="ja-JP" altLang="en-US" sz="1200" dirty="0">
                  <a:latin typeface="+mj-ea"/>
                  <a:ea typeface="+mj-ea"/>
                </a:rPr>
                <a:t>であって、政令で定める基準に適合するもの</a:t>
              </a:r>
              <a:endParaRPr lang="en-US" altLang="ja-JP" sz="1200" b="0" dirty="0">
                <a:latin typeface="+mj-ea"/>
                <a:ea typeface="+mj-ea"/>
              </a:endParaRPr>
            </a:p>
          </p:txBody>
        </p:sp>
        <p:sp>
          <p:nvSpPr>
            <p:cNvPr id="11" name="正方形/長方形 10"/>
            <p:cNvSpPr/>
            <p:nvPr/>
          </p:nvSpPr>
          <p:spPr bwMode="ltGray">
            <a:xfrm>
              <a:off x="6126163" y="2438304"/>
              <a:ext cx="2666170" cy="2217935"/>
            </a:xfrm>
            <a:prstGeom prst="rect">
              <a:avLst/>
            </a:prstGeom>
            <a:solidFill>
              <a:schemeClr val="bg1">
                <a:lumMod val="8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j-ea"/>
                  <a:ea typeface="+mj-ea"/>
                </a:rPr>
                <a:t>以下の①～④の全てについて、基準を満たすこと</a:t>
              </a:r>
              <a:endParaRPr lang="en-US" altLang="ja-JP" sz="1200" dirty="0">
                <a:solidFill>
                  <a:schemeClr val="tx1"/>
                </a:solidFill>
                <a:latin typeface="+mj-ea"/>
                <a:ea typeface="+mj-ea"/>
              </a:endParaRPr>
            </a:p>
            <a:p>
              <a:r>
                <a:rPr lang="ja-JP" altLang="en-US" sz="1200" dirty="0">
                  <a:solidFill>
                    <a:schemeClr val="tx1"/>
                  </a:solidFill>
                  <a:latin typeface="+mj-ea"/>
                  <a:ea typeface="+mj-ea"/>
                </a:rPr>
                <a:t>①　一部屋当たりの客室面積</a:t>
              </a:r>
              <a:endParaRPr lang="en-US" altLang="ja-JP" sz="1200" dirty="0">
                <a:solidFill>
                  <a:schemeClr val="tx1"/>
                </a:solidFill>
                <a:latin typeface="+mj-ea"/>
                <a:ea typeface="+mj-ea"/>
              </a:endParaRPr>
            </a:p>
            <a:p>
              <a:r>
                <a:rPr lang="ja-JP" altLang="en-US" sz="1200" dirty="0">
                  <a:solidFill>
                    <a:schemeClr val="tx1"/>
                  </a:solidFill>
                  <a:latin typeface="+mj-ea"/>
                  <a:ea typeface="+mj-ea"/>
                </a:rPr>
                <a:t>②　スイートルームの一部屋当たりの客室面積</a:t>
              </a:r>
              <a:endParaRPr lang="en-US" altLang="ja-JP" sz="1200" dirty="0">
                <a:solidFill>
                  <a:schemeClr val="tx1"/>
                </a:solidFill>
                <a:latin typeface="+mj-ea"/>
                <a:ea typeface="+mj-ea"/>
              </a:endParaRPr>
            </a:p>
            <a:p>
              <a:r>
                <a:rPr lang="ja-JP" altLang="en-US" sz="1200" dirty="0">
                  <a:solidFill>
                    <a:schemeClr val="tx1"/>
                  </a:solidFill>
                  <a:latin typeface="+mj-ea"/>
                  <a:ea typeface="+mj-ea"/>
                </a:rPr>
                <a:t>③　総客室数に対するスイートルームの割合</a:t>
              </a:r>
              <a:endParaRPr lang="en-US" altLang="ja-JP" sz="1200" dirty="0">
                <a:solidFill>
                  <a:schemeClr val="tx1"/>
                </a:solidFill>
                <a:latin typeface="+mj-ea"/>
                <a:ea typeface="+mj-ea"/>
              </a:endParaRPr>
            </a:p>
            <a:p>
              <a:r>
                <a:rPr lang="ja-JP" altLang="en-US" sz="1200" dirty="0">
                  <a:solidFill>
                    <a:schemeClr val="tx1"/>
                  </a:solidFill>
                  <a:latin typeface="+mj-ea"/>
                  <a:ea typeface="+mj-ea"/>
                </a:rPr>
                <a:t>④　総客室面積</a:t>
              </a:r>
              <a:endParaRPr lang="en-US" altLang="ja-JP" sz="1200" dirty="0">
                <a:solidFill>
                  <a:schemeClr val="tx1"/>
                </a:solidFill>
                <a:latin typeface="+mj-ea"/>
                <a:ea typeface="+mj-ea"/>
              </a:endParaRPr>
            </a:p>
            <a:p>
              <a:endParaRPr lang="en-US" altLang="ja-JP" sz="1200" dirty="0">
                <a:solidFill>
                  <a:schemeClr val="tx1"/>
                </a:solidFill>
                <a:latin typeface="+mj-ea"/>
                <a:ea typeface="+mj-ea"/>
              </a:endParaRPr>
            </a:p>
            <a:p>
              <a:r>
                <a:rPr lang="ja-JP" altLang="en-US" sz="1200" dirty="0">
                  <a:solidFill>
                    <a:schemeClr val="tx1"/>
                  </a:solidFill>
                  <a:latin typeface="+mj-ea"/>
                  <a:ea typeface="+mj-ea"/>
                </a:rPr>
                <a:t>各基準の設定に当たっては、諸外国の</a:t>
              </a:r>
              <a:r>
                <a:rPr lang="en-US" altLang="ja-JP" sz="1200" dirty="0">
                  <a:solidFill>
                    <a:schemeClr val="tx1"/>
                  </a:solidFill>
                  <a:latin typeface="+mj-ea"/>
                  <a:ea typeface="+mj-ea"/>
                </a:rPr>
                <a:t>IR</a:t>
              </a:r>
              <a:r>
                <a:rPr lang="ja-JP" altLang="en-US" sz="1200" dirty="0">
                  <a:solidFill>
                    <a:schemeClr val="tx1"/>
                  </a:solidFill>
                  <a:latin typeface="+mj-ea"/>
                  <a:ea typeface="+mj-ea"/>
                </a:rPr>
                <a:t>の宿泊施設及び近年整備された世界水準の宿泊施設等の実態を考慮</a:t>
              </a:r>
              <a:endParaRPr lang="en-US" altLang="ja-JP" sz="1200" dirty="0">
                <a:solidFill>
                  <a:schemeClr val="tx1"/>
                </a:solidFill>
                <a:latin typeface="+mj-ea"/>
                <a:ea typeface="+mj-ea"/>
              </a:endParaRPr>
            </a:p>
            <a:p>
              <a:endParaRPr lang="en-US" altLang="ja-JP" sz="1000" dirty="0">
                <a:solidFill>
                  <a:schemeClr val="tx1"/>
                </a:solidFill>
                <a:latin typeface="+mj-ea"/>
              </a:endParaRPr>
            </a:p>
            <a:p>
              <a:pPr lvl="0"/>
              <a:r>
                <a:rPr lang="en-US" altLang="ja-JP" sz="900" dirty="0">
                  <a:solidFill>
                    <a:prstClr val="black"/>
                  </a:solidFill>
                  <a:latin typeface="ＭＳ Ｐゴシック"/>
                </a:rPr>
                <a:t>※</a:t>
              </a:r>
              <a:r>
                <a:rPr lang="ja-JP" altLang="en-US" sz="900" dirty="0">
                  <a:solidFill>
                    <a:prstClr val="black"/>
                  </a:solidFill>
                  <a:latin typeface="ＭＳ Ｐゴシック"/>
                </a:rPr>
                <a:t>　「第</a:t>
              </a:r>
              <a:r>
                <a:rPr lang="en-US" altLang="ja-JP" sz="900" dirty="0">
                  <a:solidFill>
                    <a:prstClr val="black"/>
                  </a:solidFill>
                  <a:latin typeface="ＭＳ Ｐゴシック"/>
                </a:rPr>
                <a:t>12</a:t>
              </a:r>
              <a:r>
                <a:rPr lang="ja-JP" altLang="en-US" sz="900" dirty="0">
                  <a:solidFill>
                    <a:prstClr val="black"/>
                  </a:solidFill>
                  <a:latin typeface="ＭＳ Ｐゴシック"/>
                </a:rPr>
                <a:t>回特定複合観光施設区域整備推進会議」資料より抜粋</a:t>
              </a:r>
              <a:endParaRPr lang="en-US" altLang="ja-JP" sz="900" dirty="0">
                <a:solidFill>
                  <a:prstClr val="black"/>
                </a:solidFill>
                <a:latin typeface="ＭＳ Ｐゴシック"/>
              </a:endParaRPr>
            </a:p>
          </p:txBody>
        </p:sp>
        <p:sp>
          <p:nvSpPr>
            <p:cNvPr id="14" name="二等辺三角形 13"/>
            <p:cNvSpPr/>
            <p:nvPr/>
          </p:nvSpPr>
          <p:spPr bwMode="ltGray">
            <a:xfrm rot="5400000">
              <a:off x="5295631" y="3416243"/>
              <a:ext cx="790851" cy="174553"/>
            </a:xfrm>
            <a:prstGeom prst="triangle">
              <a:avLst/>
            </a:prstGeom>
            <a:solidFill>
              <a:schemeClr val="bg1">
                <a:lumMod val="75000"/>
              </a:schemeClr>
            </a:solid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solidFill>
                  <a:schemeClr val="tx1"/>
                </a:solidFill>
                <a:latin typeface="+mj-ea"/>
                <a:ea typeface="+mj-ea"/>
              </a:endParaRPr>
            </a:p>
          </p:txBody>
        </p:sp>
      </p:grpSp>
      <p:sp>
        <p:nvSpPr>
          <p:cNvPr id="47" name="角丸四角形 46"/>
          <p:cNvSpPr/>
          <p:nvPr/>
        </p:nvSpPr>
        <p:spPr>
          <a:xfrm>
            <a:off x="5396542" y="4778814"/>
            <a:ext cx="1154966" cy="36933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滞在型観光</a:t>
            </a:r>
            <a:endParaRPr kumimoji="1" lang="ja-JP" altLang="en-US" sz="1200" dirty="0">
              <a:solidFill>
                <a:schemeClr val="tx1"/>
              </a:solidFill>
            </a:endParaRPr>
          </a:p>
        </p:txBody>
      </p:sp>
      <p:sp>
        <p:nvSpPr>
          <p:cNvPr id="48" name="角丸四角形 47"/>
          <p:cNvSpPr/>
          <p:nvPr/>
        </p:nvSpPr>
        <p:spPr>
          <a:xfrm>
            <a:off x="8287571" y="4796365"/>
            <a:ext cx="1285435" cy="36933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ホスピタリティ</a:t>
            </a:r>
            <a:endParaRPr kumimoji="1" lang="ja-JP" altLang="en-US" sz="1200" dirty="0">
              <a:solidFill>
                <a:schemeClr val="tx1"/>
              </a:solidFill>
            </a:endParaRPr>
          </a:p>
        </p:txBody>
      </p:sp>
      <p:sp>
        <p:nvSpPr>
          <p:cNvPr id="49" name="角丸四角形 48"/>
          <p:cNvSpPr/>
          <p:nvPr/>
        </p:nvSpPr>
        <p:spPr>
          <a:xfrm>
            <a:off x="5463255" y="4336975"/>
            <a:ext cx="1583436" cy="36933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高付加価値サービス</a:t>
            </a:r>
            <a:endParaRPr kumimoji="1" lang="ja-JP" altLang="en-US" sz="1200" dirty="0">
              <a:solidFill>
                <a:schemeClr val="tx1"/>
              </a:solidFill>
            </a:endParaRPr>
          </a:p>
        </p:txBody>
      </p:sp>
      <p:sp>
        <p:nvSpPr>
          <p:cNvPr id="50" name="角丸四角形 49"/>
          <p:cNvSpPr/>
          <p:nvPr/>
        </p:nvSpPr>
        <p:spPr>
          <a:xfrm>
            <a:off x="5727059" y="5291916"/>
            <a:ext cx="1410137" cy="36933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ニューツーリズム</a:t>
            </a:r>
            <a:endParaRPr kumimoji="1" lang="ja-JP" altLang="en-US" sz="1200" dirty="0">
              <a:solidFill>
                <a:schemeClr val="tx1"/>
              </a:solidFill>
            </a:endParaRPr>
          </a:p>
        </p:txBody>
      </p:sp>
      <p:sp>
        <p:nvSpPr>
          <p:cNvPr id="53" name="角丸四角形 52"/>
          <p:cNvSpPr/>
          <p:nvPr/>
        </p:nvSpPr>
        <p:spPr>
          <a:xfrm>
            <a:off x="7916822" y="4336975"/>
            <a:ext cx="1716575" cy="36933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心安らぐ上質なリゾート</a:t>
            </a:r>
          </a:p>
        </p:txBody>
      </p:sp>
      <p:sp>
        <p:nvSpPr>
          <p:cNvPr id="54" name="角丸四角形 53"/>
          <p:cNvSpPr/>
          <p:nvPr/>
        </p:nvSpPr>
        <p:spPr>
          <a:xfrm>
            <a:off x="7689304" y="5298378"/>
            <a:ext cx="1944094" cy="36933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日本ならではの滞在環境</a:t>
            </a:r>
            <a:endParaRPr kumimoji="1" lang="ja-JP" altLang="en-US" sz="1200" dirty="0">
              <a:solidFill>
                <a:schemeClr val="tx1"/>
              </a:solidFill>
            </a:endParaRPr>
          </a:p>
        </p:txBody>
      </p:sp>
      <p:sp>
        <p:nvSpPr>
          <p:cNvPr id="57" name="角丸四角形 56"/>
          <p:cNvSpPr/>
          <p:nvPr/>
        </p:nvSpPr>
        <p:spPr>
          <a:xfrm>
            <a:off x="6068189" y="5776664"/>
            <a:ext cx="2827873" cy="36933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ビジネスタイプからコンドミニアムまで</a:t>
            </a:r>
            <a:endParaRPr kumimoji="1" lang="ja-JP" altLang="en-US" sz="1200" dirty="0">
              <a:solidFill>
                <a:schemeClr val="tx1"/>
              </a:solidFill>
            </a:endParaRPr>
          </a:p>
        </p:txBody>
      </p:sp>
      <p:sp>
        <p:nvSpPr>
          <p:cNvPr id="59" name="角丸四角形 58"/>
          <p:cNvSpPr/>
          <p:nvPr/>
        </p:nvSpPr>
        <p:spPr>
          <a:xfrm>
            <a:off x="6128129" y="3859345"/>
            <a:ext cx="2798692" cy="36933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随一のラグジュアリーな空間・サービス</a:t>
            </a:r>
          </a:p>
        </p:txBody>
      </p:sp>
      <p:sp>
        <p:nvSpPr>
          <p:cNvPr id="73" name="角丸四角形 72"/>
          <p:cNvSpPr/>
          <p:nvPr/>
        </p:nvSpPr>
        <p:spPr>
          <a:xfrm>
            <a:off x="5529064" y="3464706"/>
            <a:ext cx="4037743" cy="327072"/>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sz="1200" b="1" dirty="0">
                <a:solidFill>
                  <a:schemeClr val="bg1"/>
                </a:solidFill>
              </a:rPr>
              <a:t>【</a:t>
            </a:r>
            <a:r>
              <a:rPr lang="ja-JP" altLang="en-US" sz="1200" b="1" dirty="0">
                <a:solidFill>
                  <a:schemeClr val="bg1"/>
                </a:solidFill>
              </a:rPr>
              <a:t>利用者の宿泊需要の高度化・多様化に関係する要素</a:t>
            </a:r>
            <a:r>
              <a:rPr lang="en-US" altLang="ja-JP" sz="1200" b="1" dirty="0">
                <a:solidFill>
                  <a:schemeClr val="bg1"/>
                </a:solidFill>
              </a:rPr>
              <a:t>】</a:t>
            </a:r>
            <a:endParaRPr lang="ja-JP" altLang="en-US" sz="1200" b="1" dirty="0">
              <a:solidFill>
                <a:schemeClr val="bg1"/>
              </a:solidFill>
            </a:endParaRPr>
          </a:p>
        </p:txBody>
      </p:sp>
      <p:sp>
        <p:nvSpPr>
          <p:cNvPr id="28" name="正方形/長方形 27"/>
          <p:cNvSpPr/>
          <p:nvPr/>
        </p:nvSpPr>
        <p:spPr>
          <a:xfrm>
            <a:off x="283702" y="360554"/>
            <a:ext cx="9283105" cy="369332"/>
          </a:xfrm>
          <a:prstGeom prst="rect">
            <a:avLst/>
          </a:prstGeom>
          <a:solidFill>
            <a:schemeClr val="tx2">
              <a:lumMod val="20000"/>
              <a:lumOff val="80000"/>
            </a:schemeClr>
          </a:solidFill>
        </p:spPr>
        <p:txBody>
          <a:bodyPr wrap="square">
            <a:spAutoFit/>
          </a:bodyPr>
          <a:lstStyle/>
          <a:p>
            <a:pPr algn="ctr"/>
            <a:r>
              <a:rPr lang="ja-JP" altLang="en-US" b="1" dirty="0">
                <a:latin typeface="+mj-ea"/>
                <a:ea typeface="+mj-ea"/>
              </a:rPr>
              <a:t>特定複合観光施設（</a:t>
            </a:r>
            <a:r>
              <a:rPr lang="en-US" altLang="ja-JP" b="1" dirty="0">
                <a:latin typeface="+mj-ea"/>
                <a:ea typeface="+mj-ea"/>
              </a:rPr>
              <a:t>IR</a:t>
            </a:r>
            <a:r>
              <a:rPr lang="ja-JP" altLang="en-US" b="1" dirty="0">
                <a:latin typeface="+mj-ea"/>
                <a:ea typeface="+mj-ea"/>
              </a:rPr>
              <a:t>）整備法における、五号施設について</a:t>
            </a:r>
          </a:p>
        </p:txBody>
      </p:sp>
      <p:graphicFrame>
        <p:nvGraphicFramePr>
          <p:cNvPr id="2" name="表 1"/>
          <p:cNvGraphicFramePr>
            <a:graphicFrameLocks noGrp="1"/>
          </p:cNvGraphicFramePr>
          <p:nvPr>
            <p:extLst>
              <p:ext uri="{D42A27DB-BD31-4B8C-83A1-F6EECF244321}">
                <p14:modId xmlns:p14="http://schemas.microsoft.com/office/powerpoint/2010/main" val="1485591146"/>
              </p:ext>
            </p:extLst>
          </p:nvPr>
        </p:nvGraphicFramePr>
        <p:xfrm>
          <a:off x="245408" y="3849320"/>
          <a:ext cx="5067632" cy="1823864"/>
        </p:xfrm>
        <a:graphic>
          <a:graphicData uri="http://schemas.openxmlformats.org/drawingml/2006/table">
            <a:tbl>
              <a:tblPr firstRow="1" bandRow="1">
                <a:tableStyleId>{5C22544A-7EE6-4342-B048-85BDC9FD1C3A}</a:tableStyleId>
              </a:tblPr>
              <a:tblGrid>
                <a:gridCol w="359717">
                  <a:extLst>
                    <a:ext uri="{9D8B030D-6E8A-4147-A177-3AD203B41FA5}">
                      <a16:colId xmlns:a16="http://schemas.microsoft.com/office/drawing/2014/main" val="20000"/>
                    </a:ext>
                  </a:extLst>
                </a:gridCol>
                <a:gridCol w="1251531">
                  <a:extLst>
                    <a:ext uri="{9D8B030D-6E8A-4147-A177-3AD203B41FA5}">
                      <a16:colId xmlns:a16="http://schemas.microsoft.com/office/drawing/2014/main" val="20001"/>
                    </a:ext>
                  </a:extLst>
                </a:gridCol>
                <a:gridCol w="936104">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gridCol w="864096">
                  <a:extLst>
                    <a:ext uri="{9D8B030D-6E8A-4147-A177-3AD203B41FA5}">
                      <a16:colId xmlns:a16="http://schemas.microsoft.com/office/drawing/2014/main" val="20004"/>
                    </a:ext>
                  </a:extLst>
                </a:gridCol>
                <a:gridCol w="864096">
                  <a:extLst>
                    <a:ext uri="{9D8B030D-6E8A-4147-A177-3AD203B41FA5}">
                      <a16:colId xmlns:a16="http://schemas.microsoft.com/office/drawing/2014/main" val="20005"/>
                    </a:ext>
                  </a:extLst>
                </a:gridCol>
              </a:tblGrid>
              <a:tr h="370840">
                <a:tc gridSpan="2">
                  <a:txBody>
                    <a:bodyPr/>
                    <a:lstStyle/>
                    <a:p>
                      <a:endParaRPr kumimoji="1" lang="ja-JP" altLang="en-US" sz="900" dirty="0">
                        <a:latin typeface="+mn-ea"/>
                        <a:ea typeface="+mn-ea"/>
                      </a:endParaRPr>
                    </a:p>
                  </a:txBody>
                  <a:tcPr/>
                </a:tc>
                <a:tc hMerge="1">
                  <a:txBody>
                    <a:bodyPr/>
                    <a:lstStyle/>
                    <a:p>
                      <a:endParaRPr kumimoji="1" lang="ja-JP" altLang="en-US" sz="900" dirty="0"/>
                    </a:p>
                  </a:txBody>
                  <a:tcPr/>
                </a:tc>
                <a:tc>
                  <a:txBody>
                    <a:bodyPr/>
                    <a:lstStyle/>
                    <a:p>
                      <a:r>
                        <a:rPr kumimoji="1" lang="ja-JP" altLang="en-US" sz="900" dirty="0">
                          <a:latin typeface="+mn-ea"/>
                          <a:ea typeface="+mn-ea"/>
                        </a:rPr>
                        <a:t>世界的なブランドの宿泊施設</a:t>
                      </a:r>
                    </a:p>
                  </a:txBody>
                  <a:tcPr/>
                </a:tc>
                <a:tc>
                  <a:txBody>
                    <a:bodyPr/>
                    <a:lstStyle/>
                    <a:p>
                      <a:r>
                        <a:rPr kumimoji="1" lang="ja-JP" altLang="en-US" sz="900" dirty="0">
                          <a:latin typeface="+mn-ea"/>
                          <a:ea typeface="+mn-ea"/>
                        </a:rPr>
                        <a:t>諸外国の</a:t>
                      </a:r>
                      <a:r>
                        <a:rPr kumimoji="1" lang="en-US" altLang="ja-JP" sz="900" dirty="0">
                          <a:latin typeface="+mn-ea"/>
                          <a:ea typeface="+mn-ea"/>
                        </a:rPr>
                        <a:t>IR</a:t>
                      </a:r>
                      <a:r>
                        <a:rPr kumimoji="1" lang="ja-JP" altLang="en-US" sz="900" dirty="0">
                          <a:latin typeface="+mn-ea"/>
                          <a:ea typeface="+mn-ea"/>
                        </a:rPr>
                        <a:t>の宿泊施設</a:t>
                      </a:r>
                    </a:p>
                  </a:txBody>
                  <a:tcPr/>
                </a:tc>
                <a:tc>
                  <a:txBody>
                    <a:bodyPr/>
                    <a:lstStyle/>
                    <a:p>
                      <a:r>
                        <a:rPr kumimoji="1" lang="ja-JP" altLang="en-US" sz="900" dirty="0">
                          <a:latin typeface="+mn-ea"/>
                          <a:ea typeface="+mn-ea"/>
                        </a:rPr>
                        <a:t>日本を代表する宿泊施設</a:t>
                      </a:r>
                    </a:p>
                  </a:txBody>
                  <a:tcPr/>
                </a:tc>
                <a:tc>
                  <a:txBody>
                    <a:bodyPr/>
                    <a:lstStyle/>
                    <a:p>
                      <a:r>
                        <a:rPr kumimoji="1" lang="ja-JP" altLang="en-US" sz="900" dirty="0">
                          <a:latin typeface="+mn-ea"/>
                          <a:ea typeface="+mn-ea"/>
                        </a:rPr>
                        <a:t>日本の大規模な宿泊施設</a:t>
                      </a:r>
                    </a:p>
                  </a:txBody>
                  <a:tcPr/>
                </a:tc>
                <a:extLst>
                  <a:ext uri="{0D108BD9-81ED-4DB2-BD59-A6C34878D82A}">
                    <a16:rowId xmlns:a16="http://schemas.microsoft.com/office/drawing/2014/main" val="10000"/>
                  </a:ext>
                </a:extLst>
              </a:tr>
              <a:tr h="370840">
                <a:tc rowSpan="2">
                  <a:txBody>
                    <a:bodyPr/>
                    <a:lstStyle/>
                    <a:p>
                      <a:pPr algn="ctr"/>
                      <a:r>
                        <a:rPr kumimoji="1" lang="ja-JP" altLang="en-US" sz="900" dirty="0">
                          <a:latin typeface="+mn-ea"/>
                          <a:ea typeface="+mn-ea"/>
                        </a:rPr>
                        <a:t>最小客室面積</a:t>
                      </a:r>
                      <a:r>
                        <a:rPr kumimoji="1" lang="en-US" altLang="ja-JP" sz="900" dirty="0">
                          <a:latin typeface="+mn-ea"/>
                          <a:ea typeface="+mn-ea"/>
                        </a:rPr>
                        <a:t>(㎡)</a:t>
                      </a:r>
                      <a:endParaRPr kumimoji="1" lang="ja-JP" altLang="en-US" sz="900" dirty="0">
                        <a:latin typeface="+mn-ea"/>
                        <a:ea typeface="+mn-ea"/>
                      </a:endParaRPr>
                    </a:p>
                  </a:txBody>
                  <a:tcPr vert="eaVert"/>
                </a:tc>
                <a:tc>
                  <a:txBody>
                    <a:bodyPr/>
                    <a:lstStyle/>
                    <a:p>
                      <a:r>
                        <a:rPr kumimoji="1" lang="ja-JP" altLang="en-US" sz="900" dirty="0">
                          <a:latin typeface="+mn-ea"/>
                          <a:ea typeface="+mn-ea"/>
                        </a:rPr>
                        <a:t>スイートルームの最小客室面積の平均</a:t>
                      </a:r>
                    </a:p>
                  </a:txBody>
                  <a:tcPr/>
                </a:tc>
                <a:tc>
                  <a:txBody>
                    <a:bodyPr/>
                    <a:lstStyle/>
                    <a:p>
                      <a:pPr algn="ctr"/>
                      <a:r>
                        <a:rPr kumimoji="1" lang="en-US" altLang="ja-JP" sz="900" b="1" u="sng" dirty="0">
                          <a:latin typeface="+mn-ea"/>
                          <a:ea typeface="+mn-ea"/>
                        </a:rPr>
                        <a:t>67.0</a:t>
                      </a:r>
                      <a:endParaRPr kumimoji="1" lang="ja-JP" altLang="en-US" sz="900" b="1" u="sng" dirty="0">
                        <a:latin typeface="+mn-ea"/>
                        <a:ea typeface="+mn-ea"/>
                      </a:endParaRPr>
                    </a:p>
                  </a:txBody>
                  <a:tcPr anchor="ctr"/>
                </a:tc>
                <a:tc>
                  <a:txBody>
                    <a:bodyPr/>
                    <a:lstStyle/>
                    <a:p>
                      <a:pPr algn="ctr"/>
                      <a:r>
                        <a:rPr kumimoji="1" lang="en-US" altLang="ja-JP" sz="900" b="1" u="sng" dirty="0">
                          <a:latin typeface="+mn-ea"/>
                          <a:ea typeface="+mn-ea"/>
                        </a:rPr>
                        <a:t>65.6</a:t>
                      </a:r>
                      <a:endParaRPr kumimoji="1" lang="ja-JP" altLang="en-US" sz="900" b="1" u="sng" dirty="0">
                        <a:latin typeface="+mn-ea"/>
                        <a:ea typeface="+mn-ea"/>
                      </a:endParaRPr>
                    </a:p>
                  </a:txBody>
                  <a:tcPr anchor="ctr"/>
                </a:tc>
                <a:tc>
                  <a:txBody>
                    <a:bodyPr/>
                    <a:lstStyle/>
                    <a:p>
                      <a:pPr algn="ctr"/>
                      <a:r>
                        <a:rPr kumimoji="1" lang="en-US" altLang="ja-JP" sz="900" dirty="0">
                          <a:latin typeface="+mn-ea"/>
                          <a:ea typeface="+mn-ea"/>
                        </a:rPr>
                        <a:t>58.7</a:t>
                      </a:r>
                      <a:endParaRPr kumimoji="1" lang="ja-JP" altLang="en-US" sz="900" dirty="0">
                        <a:latin typeface="+mn-ea"/>
                        <a:ea typeface="+mn-ea"/>
                      </a:endParaRPr>
                    </a:p>
                  </a:txBody>
                  <a:tcPr anchor="ctr"/>
                </a:tc>
                <a:tc>
                  <a:txBody>
                    <a:bodyPr/>
                    <a:lstStyle/>
                    <a:p>
                      <a:pPr algn="ctr"/>
                      <a:r>
                        <a:rPr kumimoji="1" lang="en-US" altLang="ja-JP" sz="900" dirty="0">
                          <a:latin typeface="+mn-ea"/>
                          <a:ea typeface="+mn-ea"/>
                        </a:rPr>
                        <a:t>64.1</a:t>
                      </a:r>
                      <a:endParaRPr kumimoji="1" lang="ja-JP" altLang="en-US" sz="900" dirty="0">
                        <a:latin typeface="+mn-ea"/>
                        <a:ea typeface="+mn-ea"/>
                      </a:endParaRPr>
                    </a:p>
                  </a:txBody>
                  <a:tcPr anchor="ctr"/>
                </a:tc>
                <a:extLst>
                  <a:ext uri="{0D108BD9-81ED-4DB2-BD59-A6C34878D82A}">
                    <a16:rowId xmlns:a16="http://schemas.microsoft.com/office/drawing/2014/main" val="10001"/>
                  </a:ext>
                </a:extLst>
              </a:tr>
              <a:tr h="259224">
                <a:tc vMerge="1">
                  <a:txBody>
                    <a:bodyPr/>
                    <a:lstStyle/>
                    <a:p>
                      <a:endParaRPr kumimoji="1" lang="ja-JP" altLang="en-US" dirty="0"/>
                    </a:p>
                  </a:txBody>
                  <a:tcPr/>
                </a:tc>
                <a:tc>
                  <a:txBody>
                    <a:bodyPr/>
                    <a:lstStyle/>
                    <a:p>
                      <a:r>
                        <a:rPr kumimoji="1" lang="ja-JP" altLang="en-US" sz="900" dirty="0">
                          <a:latin typeface="+mn-ea"/>
                          <a:ea typeface="+mn-ea"/>
                        </a:rPr>
                        <a:t>最小客室面積の平均</a:t>
                      </a:r>
                    </a:p>
                  </a:txBody>
                  <a:tcPr/>
                </a:tc>
                <a:tc>
                  <a:txBody>
                    <a:bodyPr/>
                    <a:lstStyle/>
                    <a:p>
                      <a:pPr algn="ctr"/>
                      <a:r>
                        <a:rPr kumimoji="1" lang="en-US" altLang="ja-JP" sz="900" b="1" u="sng" dirty="0">
                          <a:latin typeface="+mn-ea"/>
                          <a:ea typeface="+mn-ea"/>
                        </a:rPr>
                        <a:t>39.7</a:t>
                      </a:r>
                      <a:endParaRPr kumimoji="1" lang="ja-JP" altLang="en-US" sz="900" b="1" u="sng" dirty="0">
                        <a:latin typeface="+mn-ea"/>
                        <a:ea typeface="+mn-ea"/>
                      </a:endParaRPr>
                    </a:p>
                  </a:txBody>
                  <a:tcPr anchor="ctr"/>
                </a:tc>
                <a:tc>
                  <a:txBody>
                    <a:bodyPr/>
                    <a:lstStyle/>
                    <a:p>
                      <a:pPr algn="ctr"/>
                      <a:r>
                        <a:rPr kumimoji="1" lang="en-US" altLang="ja-JP" sz="900" b="1" u="sng" dirty="0">
                          <a:latin typeface="+mn-ea"/>
                          <a:ea typeface="+mn-ea"/>
                        </a:rPr>
                        <a:t>40.0</a:t>
                      </a:r>
                      <a:endParaRPr kumimoji="1" lang="ja-JP" altLang="en-US" sz="900" b="1" u="sng" dirty="0">
                        <a:latin typeface="+mn-ea"/>
                        <a:ea typeface="+mn-ea"/>
                      </a:endParaRPr>
                    </a:p>
                  </a:txBody>
                  <a:tcPr anchor="ctr"/>
                </a:tc>
                <a:tc>
                  <a:txBody>
                    <a:bodyPr/>
                    <a:lstStyle/>
                    <a:p>
                      <a:pPr algn="ctr"/>
                      <a:r>
                        <a:rPr kumimoji="1" lang="en-US" altLang="ja-JP" sz="900" dirty="0">
                          <a:latin typeface="+mn-ea"/>
                          <a:ea typeface="+mn-ea"/>
                        </a:rPr>
                        <a:t>29.0</a:t>
                      </a:r>
                      <a:endParaRPr kumimoji="1" lang="ja-JP" altLang="en-US" sz="900" dirty="0">
                        <a:latin typeface="+mn-ea"/>
                        <a:ea typeface="+mn-ea"/>
                      </a:endParaRPr>
                    </a:p>
                  </a:txBody>
                  <a:tcPr anchor="ctr"/>
                </a:tc>
                <a:tc>
                  <a:txBody>
                    <a:bodyPr/>
                    <a:lstStyle/>
                    <a:p>
                      <a:pPr algn="ctr"/>
                      <a:r>
                        <a:rPr kumimoji="1" lang="en-US" altLang="ja-JP" sz="900" dirty="0">
                          <a:latin typeface="+mn-ea"/>
                          <a:ea typeface="+mn-ea"/>
                        </a:rPr>
                        <a:t>17.7</a:t>
                      </a:r>
                      <a:endParaRPr kumimoji="1" lang="ja-JP" altLang="en-US" sz="900" dirty="0">
                        <a:latin typeface="+mn-ea"/>
                        <a:ea typeface="+mn-ea"/>
                      </a:endParaRPr>
                    </a:p>
                  </a:txBody>
                  <a:tcPr anchor="ctr"/>
                </a:tc>
                <a:extLst>
                  <a:ext uri="{0D108BD9-81ED-4DB2-BD59-A6C34878D82A}">
                    <a16:rowId xmlns:a16="http://schemas.microsoft.com/office/drawing/2014/main" val="10002"/>
                  </a:ext>
                </a:extLst>
              </a:tr>
              <a:tr h="216024">
                <a:tc rowSpan="3">
                  <a:txBody>
                    <a:bodyPr/>
                    <a:lstStyle/>
                    <a:p>
                      <a:pPr algn="ctr"/>
                      <a:r>
                        <a:rPr kumimoji="1" lang="ja-JP" altLang="en-US" sz="900" dirty="0">
                          <a:latin typeface="+mn-ea"/>
                          <a:ea typeface="+mn-ea"/>
                        </a:rPr>
                        <a:t>客室数</a:t>
                      </a:r>
                    </a:p>
                  </a:txBody>
                  <a:tcPr vert="eaVert"/>
                </a:tc>
                <a:tc>
                  <a:txBody>
                    <a:bodyPr/>
                    <a:lstStyle/>
                    <a:p>
                      <a:r>
                        <a:rPr kumimoji="1" lang="ja-JP" altLang="en-US" sz="900" dirty="0">
                          <a:latin typeface="+mn-ea"/>
                          <a:ea typeface="+mn-ea"/>
                        </a:rPr>
                        <a:t>総客室数の平均</a:t>
                      </a:r>
                      <a:endParaRPr kumimoji="1" lang="en-US" altLang="ja-JP" sz="900" dirty="0">
                        <a:latin typeface="+mn-ea"/>
                        <a:ea typeface="+mn-ea"/>
                      </a:endParaRPr>
                    </a:p>
                  </a:txBody>
                  <a:tcPr/>
                </a:tc>
                <a:tc>
                  <a:txBody>
                    <a:bodyPr/>
                    <a:lstStyle/>
                    <a:p>
                      <a:pPr algn="ctr"/>
                      <a:r>
                        <a:rPr kumimoji="1" lang="en-US" altLang="ja-JP" sz="900" dirty="0">
                          <a:latin typeface="+mn-ea"/>
                          <a:ea typeface="+mn-ea"/>
                        </a:rPr>
                        <a:t>273</a:t>
                      </a:r>
                      <a:endParaRPr kumimoji="1" lang="ja-JP" altLang="en-US" sz="900" dirty="0">
                        <a:latin typeface="+mn-ea"/>
                        <a:ea typeface="+mn-ea"/>
                      </a:endParaRPr>
                    </a:p>
                  </a:txBody>
                  <a:tcPr anchor="ctr"/>
                </a:tc>
                <a:tc>
                  <a:txBody>
                    <a:bodyPr/>
                    <a:lstStyle/>
                    <a:p>
                      <a:pPr algn="ctr"/>
                      <a:r>
                        <a:rPr kumimoji="1" lang="en-US" altLang="ja-JP" sz="900" b="1" u="sng" dirty="0">
                          <a:latin typeface="+mn-ea"/>
                          <a:ea typeface="+mn-ea"/>
                        </a:rPr>
                        <a:t>2,495</a:t>
                      </a:r>
                      <a:endParaRPr kumimoji="1" lang="ja-JP" altLang="en-US" sz="900" b="1" u="sng" dirty="0">
                        <a:latin typeface="+mn-ea"/>
                        <a:ea typeface="+mn-ea"/>
                      </a:endParaRPr>
                    </a:p>
                  </a:txBody>
                  <a:tcPr anchor="ctr"/>
                </a:tc>
                <a:tc>
                  <a:txBody>
                    <a:bodyPr/>
                    <a:lstStyle/>
                    <a:p>
                      <a:pPr algn="ctr"/>
                      <a:r>
                        <a:rPr kumimoji="1" lang="en-US" altLang="ja-JP" sz="900" dirty="0">
                          <a:latin typeface="+mn-ea"/>
                          <a:ea typeface="+mn-ea"/>
                        </a:rPr>
                        <a:t>930</a:t>
                      </a:r>
                      <a:endParaRPr kumimoji="1" lang="ja-JP" altLang="en-US" sz="900" dirty="0">
                        <a:latin typeface="+mn-ea"/>
                        <a:ea typeface="+mn-ea"/>
                      </a:endParaRPr>
                    </a:p>
                  </a:txBody>
                  <a:tcPr anchor="ctr"/>
                </a:tc>
                <a:tc>
                  <a:txBody>
                    <a:bodyPr/>
                    <a:lstStyle/>
                    <a:p>
                      <a:pPr algn="ctr"/>
                      <a:r>
                        <a:rPr kumimoji="1" lang="en-US" altLang="ja-JP" sz="900" dirty="0">
                          <a:latin typeface="+mn-ea"/>
                          <a:ea typeface="+mn-ea"/>
                        </a:rPr>
                        <a:t>1,554</a:t>
                      </a:r>
                      <a:endParaRPr kumimoji="1" lang="ja-JP" altLang="en-US" sz="900" dirty="0">
                        <a:latin typeface="+mn-ea"/>
                        <a:ea typeface="+mn-ea"/>
                      </a:endParaRPr>
                    </a:p>
                  </a:txBody>
                  <a:tcPr anchor="ctr"/>
                </a:tc>
                <a:extLst>
                  <a:ext uri="{0D108BD9-81ED-4DB2-BD59-A6C34878D82A}">
                    <a16:rowId xmlns:a16="http://schemas.microsoft.com/office/drawing/2014/main" val="10003"/>
                  </a:ext>
                </a:extLst>
              </a:tr>
              <a:tr h="203448">
                <a:tc vMerge="1">
                  <a:txBody>
                    <a:bodyPr/>
                    <a:lstStyle/>
                    <a:p>
                      <a:endParaRPr kumimoji="1" lang="ja-JP" altLang="en-US" dirty="0"/>
                    </a:p>
                  </a:txBody>
                  <a:tcPr/>
                </a:tc>
                <a:tc>
                  <a:txBody>
                    <a:bodyPr/>
                    <a:lstStyle/>
                    <a:p>
                      <a:r>
                        <a:rPr kumimoji="1" lang="ja-JP" altLang="en-US" sz="900" dirty="0">
                          <a:latin typeface="+mn-ea"/>
                          <a:ea typeface="+mn-ea"/>
                        </a:rPr>
                        <a:t>スイートルームの平均</a:t>
                      </a:r>
                    </a:p>
                  </a:txBody>
                  <a:tcPr/>
                </a:tc>
                <a:tc>
                  <a:txBody>
                    <a:bodyPr/>
                    <a:lstStyle/>
                    <a:p>
                      <a:pPr algn="ctr"/>
                      <a:r>
                        <a:rPr kumimoji="1" lang="en-US" altLang="ja-JP" sz="900" dirty="0">
                          <a:latin typeface="+mn-ea"/>
                          <a:ea typeface="+mn-ea"/>
                        </a:rPr>
                        <a:t>35</a:t>
                      </a:r>
                      <a:endParaRPr kumimoji="1" lang="ja-JP" altLang="en-US" sz="900" dirty="0">
                        <a:latin typeface="+mn-ea"/>
                        <a:ea typeface="+mn-ea"/>
                      </a:endParaRPr>
                    </a:p>
                  </a:txBody>
                  <a:tcPr anchor="ctr"/>
                </a:tc>
                <a:tc>
                  <a:txBody>
                    <a:bodyPr/>
                    <a:lstStyle/>
                    <a:p>
                      <a:pPr algn="ctr"/>
                      <a:r>
                        <a:rPr kumimoji="1" lang="en-US" altLang="ja-JP" sz="900" dirty="0">
                          <a:latin typeface="+mn-ea"/>
                          <a:ea typeface="+mn-ea"/>
                        </a:rPr>
                        <a:t>617</a:t>
                      </a:r>
                      <a:endParaRPr kumimoji="1" lang="ja-JP" altLang="en-US" sz="900" dirty="0">
                        <a:latin typeface="+mn-ea"/>
                        <a:ea typeface="+mn-ea"/>
                      </a:endParaRPr>
                    </a:p>
                  </a:txBody>
                  <a:tcPr anchor="ctr"/>
                </a:tc>
                <a:tc>
                  <a:txBody>
                    <a:bodyPr/>
                    <a:lstStyle/>
                    <a:p>
                      <a:pPr algn="ctr"/>
                      <a:r>
                        <a:rPr kumimoji="1" lang="en-US" altLang="ja-JP" sz="900" dirty="0">
                          <a:latin typeface="+mn-ea"/>
                          <a:ea typeface="+mn-ea"/>
                        </a:rPr>
                        <a:t>47</a:t>
                      </a:r>
                      <a:endParaRPr kumimoji="1" lang="ja-JP" altLang="en-US" sz="900" dirty="0">
                        <a:latin typeface="+mn-ea"/>
                        <a:ea typeface="+mn-ea"/>
                      </a:endParaRPr>
                    </a:p>
                  </a:txBody>
                  <a:tcPr anchor="ctr"/>
                </a:tc>
                <a:tc>
                  <a:txBody>
                    <a:bodyPr/>
                    <a:lstStyle/>
                    <a:p>
                      <a:pPr algn="ctr"/>
                      <a:r>
                        <a:rPr kumimoji="1" lang="en-US" altLang="ja-JP" sz="900" dirty="0">
                          <a:latin typeface="+mn-ea"/>
                          <a:ea typeface="+mn-ea"/>
                        </a:rPr>
                        <a:t>28</a:t>
                      </a:r>
                      <a:endParaRPr kumimoji="1" lang="ja-JP" altLang="en-US" sz="900" dirty="0">
                        <a:latin typeface="+mn-ea"/>
                        <a:ea typeface="+mn-ea"/>
                      </a:endParaRPr>
                    </a:p>
                  </a:txBody>
                  <a:tcPr anchor="ctr"/>
                </a:tc>
                <a:extLst>
                  <a:ext uri="{0D108BD9-81ED-4DB2-BD59-A6C34878D82A}">
                    <a16:rowId xmlns:a16="http://schemas.microsoft.com/office/drawing/2014/main" val="10004"/>
                  </a:ext>
                </a:extLst>
              </a:tr>
              <a:tr h="262880">
                <a:tc vMerge="1">
                  <a:txBody>
                    <a:bodyPr/>
                    <a:lstStyle/>
                    <a:p>
                      <a:endParaRPr kumimoji="1" lang="ja-JP" altLang="en-US" dirty="0"/>
                    </a:p>
                  </a:txBody>
                  <a:tcPr/>
                </a:tc>
                <a:tc>
                  <a:txBody>
                    <a:bodyPr/>
                    <a:lstStyle/>
                    <a:p>
                      <a:r>
                        <a:rPr kumimoji="1" lang="ja-JP" altLang="en-US" sz="900" dirty="0">
                          <a:latin typeface="+mn-ea"/>
                          <a:ea typeface="+mn-ea"/>
                        </a:rPr>
                        <a:t>スイートルーム割合の平均</a:t>
                      </a:r>
                    </a:p>
                  </a:txBody>
                  <a:tcPr/>
                </a:tc>
                <a:tc>
                  <a:txBody>
                    <a:bodyPr/>
                    <a:lstStyle/>
                    <a:p>
                      <a:pPr algn="ctr"/>
                      <a:r>
                        <a:rPr kumimoji="1" lang="en-US" altLang="ja-JP" sz="900" b="1" u="sng" dirty="0">
                          <a:latin typeface="+mn-ea"/>
                          <a:ea typeface="+mn-ea"/>
                        </a:rPr>
                        <a:t>14.8%</a:t>
                      </a:r>
                      <a:endParaRPr kumimoji="1" lang="ja-JP" altLang="en-US" sz="900" b="1" u="sng" dirty="0">
                        <a:latin typeface="+mn-ea"/>
                        <a:ea typeface="+mn-ea"/>
                      </a:endParaRPr>
                    </a:p>
                  </a:txBody>
                  <a:tcPr anchor="ctr"/>
                </a:tc>
                <a:tc>
                  <a:txBody>
                    <a:bodyPr/>
                    <a:lstStyle/>
                    <a:p>
                      <a:pPr algn="ctr"/>
                      <a:r>
                        <a:rPr kumimoji="1" lang="en-US" altLang="ja-JP" sz="900" b="1" u="sng" dirty="0">
                          <a:latin typeface="+mn-ea"/>
                          <a:ea typeface="+mn-ea"/>
                        </a:rPr>
                        <a:t>19.2%</a:t>
                      </a:r>
                      <a:endParaRPr kumimoji="1" lang="ja-JP" altLang="en-US" sz="900" b="1" u="sng" dirty="0">
                        <a:latin typeface="+mn-ea"/>
                        <a:ea typeface="+mn-ea"/>
                      </a:endParaRPr>
                    </a:p>
                  </a:txBody>
                  <a:tcPr anchor="ctr"/>
                </a:tc>
                <a:tc>
                  <a:txBody>
                    <a:bodyPr/>
                    <a:lstStyle/>
                    <a:p>
                      <a:pPr algn="ctr"/>
                      <a:r>
                        <a:rPr kumimoji="1" lang="en-US" altLang="ja-JP" sz="900" dirty="0">
                          <a:latin typeface="+mn-ea"/>
                          <a:ea typeface="+mn-ea"/>
                        </a:rPr>
                        <a:t>5.3%</a:t>
                      </a:r>
                      <a:endParaRPr kumimoji="1" lang="ja-JP" altLang="en-US" sz="900" dirty="0">
                        <a:latin typeface="+mn-ea"/>
                        <a:ea typeface="+mn-ea"/>
                      </a:endParaRPr>
                    </a:p>
                  </a:txBody>
                  <a:tcPr anchor="ctr"/>
                </a:tc>
                <a:tc>
                  <a:txBody>
                    <a:bodyPr/>
                    <a:lstStyle/>
                    <a:p>
                      <a:pPr algn="ctr"/>
                      <a:r>
                        <a:rPr kumimoji="1" lang="en-US" altLang="ja-JP" sz="900" dirty="0">
                          <a:latin typeface="+mn-ea"/>
                          <a:ea typeface="+mn-ea"/>
                        </a:rPr>
                        <a:t>2.3%</a:t>
                      </a:r>
                      <a:endParaRPr kumimoji="1" lang="ja-JP" altLang="en-US" sz="900" dirty="0">
                        <a:latin typeface="+mn-ea"/>
                        <a:ea typeface="+mn-ea"/>
                      </a:endParaRPr>
                    </a:p>
                  </a:txBody>
                  <a:tcPr anchor="ctr"/>
                </a:tc>
                <a:extLst>
                  <a:ext uri="{0D108BD9-81ED-4DB2-BD59-A6C34878D82A}">
                    <a16:rowId xmlns:a16="http://schemas.microsoft.com/office/drawing/2014/main" val="10005"/>
                  </a:ext>
                </a:extLst>
              </a:tr>
            </a:tbl>
          </a:graphicData>
        </a:graphic>
      </p:graphicFrame>
      <p:sp>
        <p:nvSpPr>
          <p:cNvPr id="30" name="角丸四角形 29"/>
          <p:cNvSpPr/>
          <p:nvPr/>
        </p:nvSpPr>
        <p:spPr>
          <a:xfrm>
            <a:off x="245408" y="3464705"/>
            <a:ext cx="3184438" cy="327072"/>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sz="1200" b="1" dirty="0">
                <a:solidFill>
                  <a:schemeClr val="bg1"/>
                </a:solidFill>
              </a:rPr>
              <a:t>【</a:t>
            </a:r>
            <a:r>
              <a:rPr lang="ja-JP" altLang="en-US" sz="1200" b="1" dirty="0">
                <a:solidFill>
                  <a:schemeClr val="bg1"/>
                </a:solidFill>
              </a:rPr>
              <a:t>国内・諸外国の宿泊施設の現状</a:t>
            </a:r>
            <a:r>
              <a:rPr lang="en-US" altLang="ja-JP" sz="1200" b="1" dirty="0">
                <a:solidFill>
                  <a:schemeClr val="bg1"/>
                </a:solidFill>
              </a:rPr>
              <a:t>】</a:t>
            </a:r>
            <a:endParaRPr lang="ja-JP" altLang="en-US" sz="1200" b="1" dirty="0">
              <a:solidFill>
                <a:schemeClr val="bg1"/>
              </a:solidFill>
            </a:endParaRPr>
          </a:p>
        </p:txBody>
      </p:sp>
      <p:sp>
        <p:nvSpPr>
          <p:cNvPr id="12" name="テキスト ボックス 11"/>
          <p:cNvSpPr txBox="1"/>
          <p:nvPr/>
        </p:nvSpPr>
        <p:spPr>
          <a:xfrm>
            <a:off x="283703" y="5661248"/>
            <a:ext cx="5101345" cy="230832"/>
          </a:xfrm>
          <a:prstGeom prst="rect">
            <a:avLst/>
          </a:prstGeom>
          <a:noFill/>
        </p:spPr>
        <p:txBody>
          <a:bodyPr wrap="square" rtlCol="0">
            <a:spAutoFit/>
          </a:bodyPr>
          <a:lstStyle/>
          <a:p>
            <a:r>
              <a:rPr lang="en-US" altLang="ja-JP" sz="900" dirty="0">
                <a:latin typeface="+mj-ea"/>
              </a:rPr>
              <a:t>※</a:t>
            </a:r>
            <a:r>
              <a:rPr lang="ja-JP" altLang="en-US" sz="900" dirty="0">
                <a:latin typeface="+mj-ea"/>
              </a:rPr>
              <a:t>第</a:t>
            </a:r>
            <a:r>
              <a:rPr lang="en-US" altLang="ja-JP" sz="900" dirty="0">
                <a:latin typeface="+mj-ea"/>
              </a:rPr>
              <a:t>12</a:t>
            </a:r>
            <a:r>
              <a:rPr lang="ja-JP" altLang="en-US" sz="900" dirty="0">
                <a:latin typeface="+mj-ea"/>
              </a:rPr>
              <a:t>回特定複合観光施設区域整備推進会議資料より</a:t>
            </a:r>
            <a:endParaRPr kumimoji="1" lang="ja-JP" altLang="en-US" sz="900" dirty="0"/>
          </a:p>
        </p:txBody>
      </p:sp>
      <p:sp>
        <p:nvSpPr>
          <p:cNvPr id="31" name="テキスト ボックス 30"/>
          <p:cNvSpPr txBox="1"/>
          <p:nvPr/>
        </p:nvSpPr>
        <p:spPr>
          <a:xfrm>
            <a:off x="243946" y="3068960"/>
            <a:ext cx="2087507" cy="307777"/>
          </a:xfrm>
          <a:prstGeom prst="rect">
            <a:avLst/>
          </a:prstGeom>
          <a:solidFill>
            <a:schemeClr val="tx2"/>
          </a:solidFill>
        </p:spPr>
        <p:txBody>
          <a:bodyPr vert="horz" wrap="square" rtlCol="0">
            <a:spAutoFit/>
          </a:bodyPr>
          <a:lstStyle/>
          <a:p>
            <a:pPr algn="ctr"/>
            <a:r>
              <a:rPr lang="ja-JP" altLang="en-US" sz="1400" b="1" spc="-100" dirty="0">
                <a:solidFill>
                  <a:schemeClr val="bg1"/>
                </a:solidFill>
              </a:rPr>
              <a:t>五</a:t>
            </a:r>
            <a:r>
              <a:rPr kumimoji="1" lang="ja-JP" altLang="en-US" sz="1400" b="1" spc="-100" dirty="0">
                <a:solidFill>
                  <a:schemeClr val="bg1"/>
                </a:solidFill>
              </a:rPr>
              <a:t>号施設のイメージ</a:t>
            </a:r>
          </a:p>
        </p:txBody>
      </p:sp>
      <p:sp>
        <p:nvSpPr>
          <p:cNvPr id="32" name="角丸四角形 31"/>
          <p:cNvSpPr/>
          <p:nvPr/>
        </p:nvSpPr>
        <p:spPr bwMode="ltGray">
          <a:xfrm>
            <a:off x="272479" y="6278531"/>
            <a:ext cx="9294328" cy="360040"/>
          </a:xfrm>
          <a:prstGeom prst="roundRect">
            <a:avLst/>
          </a:prstGeom>
          <a:ln/>
        </p:spPr>
        <p:style>
          <a:lnRef idx="0">
            <a:schemeClr val="accent4"/>
          </a:lnRef>
          <a:fillRef idx="3">
            <a:schemeClr val="accent4"/>
          </a:fillRef>
          <a:effectRef idx="3">
            <a:schemeClr val="accent4"/>
          </a:effectRef>
          <a:fontRef idx="minor">
            <a:schemeClr val="lt1"/>
          </a:fontRef>
        </p:style>
        <p:txBody>
          <a:bodyPr rtlCol="0" anchor="ctr"/>
          <a:lstStyle/>
          <a:p>
            <a:pPr lvl="0" algn="ctr"/>
            <a:r>
              <a:rPr lang="ja-JP" altLang="en-US" sz="1400" b="1" dirty="0">
                <a:solidFill>
                  <a:prstClr val="white"/>
                </a:solidFill>
                <a:latin typeface="ＭＳ Ｐゴシック"/>
              </a:rPr>
              <a:t>様々な滞在目的の来訪者・多様な客層に対応できる宿泊施設を整備し、滞在型観光の実現に寄与</a:t>
            </a:r>
          </a:p>
        </p:txBody>
      </p:sp>
      <p:sp>
        <p:nvSpPr>
          <p:cNvPr id="29" name="正方形/長方形 28"/>
          <p:cNvSpPr/>
          <p:nvPr/>
        </p:nvSpPr>
        <p:spPr>
          <a:xfrm>
            <a:off x="9223935" y="6557554"/>
            <a:ext cx="389244" cy="3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F99F4CE-CC43-4C61-B32D-E05E100DC90B}" type="slidenum">
              <a:rPr lang="ja-JP" altLang="en-US" sz="1600" smtClean="0">
                <a:solidFill>
                  <a:schemeClr val="tx1"/>
                </a:solidFill>
                <a:latin typeface="+mj-ea"/>
                <a:ea typeface="+mj-ea"/>
              </a:rPr>
              <a:t>9</a:t>
            </a:fld>
            <a:endParaRPr kumimoji="1" lang="ja-JP" altLang="en-US" sz="1600" dirty="0">
              <a:solidFill>
                <a:schemeClr val="tx1"/>
              </a:solidFill>
              <a:latin typeface="+mj-ea"/>
              <a:ea typeface="+mj-ea"/>
            </a:endParaRPr>
          </a:p>
        </p:txBody>
      </p:sp>
    </p:spTree>
    <p:extLst>
      <p:ext uri="{BB962C8B-B14F-4D97-AF65-F5344CB8AC3E}">
        <p14:creationId xmlns:p14="http://schemas.microsoft.com/office/powerpoint/2010/main" val="102057745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AME" val="RectangleText"/>
</p:tagLst>
</file>

<file path=ppt/tags/tag10.xml><?xml version="1.0" encoding="utf-8"?>
<p:tagLst xmlns:a="http://schemas.openxmlformats.org/drawingml/2006/main" xmlns:r="http://schemas.openxmlformats.org/officeDocument/2006/relationships" xmlns:p="http://schemas.openxmlformats.org/presentationml/2006/main">
  <p:tag name="NAME" val="RectangleText"/>
</p:tagLst>
</file>

<file path=ppt/tags/tag11.xml><?xml version="1.0" encoding="utf-8"?>
<p:tagLst xmlns:a="http://schemas.openxmlformats.org/drawingml/2006/main" xmlns:r="http://schemas.openxmlformats.org/officeDocument/2006/relationships" xmlns:p="http://schemas.openxmlformats.org/presentationml/2006/main">
  <p:tag name="NAME" val="RectangleText"/>
</p:tagLst>
</file>

<file path=ppt/tags/tag12.xml><?xml version="1.0" encoding="utf-8"?>
<p:tagLst xmlns:a="http://schemas.openxmlformats.org/drawingml/2006/main" xmlns:r="http://schemas.openxmlformats.org/officeDocument/2006/relationships" xmlns:p="http://schemas.openxmlformats.org/presentationml/2006/main">
  <p:tag name="NAME" val="RectangleText"/>
</p:tagLst>
</file>

<file path=ppt/tags/tag13.xml><?xml version="1.0" encoding="utf-8"?>
<p:tagLst xmlns:a="http://schemas.openxmlformats.org/drawingml/2006/main" xmlns:r="http://schemas.openxmlformats.org/officeDocument/2006/relationships" xmlns:p="http://schemas.openxmlformats.org/presentationml/2006/main">
  <p:tag name="NAME" val="RectangleText"/>
</p:tagLst>
</file>

<file path=ppt/tags/tag14.xml><?xml version="1.0" encoding="utf-8"?>
<p:tagLst xmlns:a="http://schemas.openxmlformats.org/drawingml/2006/main" xmlns:r="http://schemas.openxmlformats.org/officeDocument/2006/relationships" xmlns:p="http://schemas.openxmlformats.org/presentationml/2006/main">
  <p:tag name="NAME" val="RectangleText"/>
</p:tagLst>
</file>

<file path=ppt/tags/tag15.xml><?xml version="1.0" encoding="utf-8"?>
<p:tagLst xmlns:a="http://schemas.openxmlformats.org/drawingml/2006/main" xmlns:r="http://schemas.openxmlformats.org/officeDocument/2006/relationships" xmlns:p="http://schemas.openxmlformats.org/presentationml/2006/main">
  <p:tag name="NAME" val="RectangleText"/>
</p:tagLst>
</file>

<file path=ppt/tags/tag16.xml><?xml version="1.0" encoding="utf-8"?>
<p:tagLst xmlns:a="http://schemas.openxmlformats.org/drawingml/2006/main" xmlns:r="http://schemas.openxmlformats.org/officeDocument/2006/relationships" xmlns:p="http://schemas.openxmlformats.org/presentationml/2006/main">
  <p:tag name="NAME" val="RectangleText"/>
</p:tagLst>
</file>

<file path=ppt/tags/tag17.xml><?xml version="1.0" encoding="utf-8"?>
<p:tagLst xmlns:a="http://schemas.openxmlformats.org/drawingml/2006/main" xmlns:r="http://schemas.openxmlformats.org/officeDocument/2006/relationships" xmlns:p="http://schemas.openxmlformats.org/presentationml/2006/main">
  <p:tag name="NAME" val="RectangleText"/>
</p:tagLst>
</file>

<file path=ppt/tags/tag18.xml><?xml version="1.0" encoding="utf-8"?>
<p:tagLst xmlns:a="http://schemas.openxmlformats.org/drawingml/2006/main" xmlns:r="http://schemas.openxmlformats.org/officeDocument/2006/relationships" xmlns:p="http://schemas.openxmlformats.org/presentationml/2006/main">
  <p:tag name="NAME" val="RectangleText"/>
</p:tagLst>
</file>

<file path=ppt/tags/tag19.xml><?xml version="1.0" encoding="utf-8"?>
<p:tagLst xmlns:a="http://schemas.openxmlformats.org/drawingml/2006/main" xmlns:r="http://schemas.openxmlformats.org/officeDocument/2006/relationships" xmlns:p="http://schemas.openxmlformats.org/presentationml/2006/main">
  <p:tag name="NAME" val="RectangleText"/>
</p:tagLst>
</file>

<file path=ppt/tags/tag2.xml><?xml version="1.0" encoding="utf-8"?>
<p:tagLst xmlns:a="http://schemas.openxmlformats.org/drawingml/2006/main" xmlns:r="http://schemas.openxmlformats.org/officeDocument/2006/relationships" xmlns:p="http://schemas.openxmlformats.org/presentationml/2006/main">
  <p:tag name="NAME" val="RectangleText"/>
</p:tagLst>
</file>

<file path=ppt/tags/tag20.xml><?xml version="1.0" encoding="utf-8"?>
<p:tagLst xmlns:a="http://schemas.openxmlformats.org/drawingml/2006/main" xmlns:r="http://schemas.openxmlformats.org/officeDocument/2006/relationships" xmlns:p="http://schemas.openxmlformats.org/presentationml/2006/main">
  <p:tag name="NAME" val="RectangleText"/>
</p:tagLst>
</file>

<file path=ppt/tags/tag21.xml><?xml version="1.0" encoding="utf-8"?>
<p:tagLst xmlns:a="http://schemas.openxmlformats.org/drawingml/2006/main" xmlns:r="http://schemas.openxmlformats.org/officeDocument/2006/relationships" xmlns:p="http://schemas.openxmlformats.org/presentationml/2006/main">
  <p:tag name="NAME" val="RectangleText"/>
</p:tagLst>
</file>

<file path=ppt/tags/tag22.xml><?xml version="1.0" encoding="utf-8"?>
<p:tagLst xmlns:a="http://schemas.openxmlformats.org/drawingml/2006/main" xmlns:r="http://schemas.openxmlformats.org/officeDocument/2006/relationships" xmlns:p="http://schemas.openxmlformats.org/presentationml/2006/main">
  <p:tag name="NAME" val="RectangleText"/>
</p:tagLst>
</file>

<file path=ppt/tags/tag23.xml><?xml version="1.0" encoding="utf-8"?>
<p:tagLst xmlns:a="http://schemas.openxmlformats.org/drawingml/2006/main" xmlns:r="http://schemas.openxmlformats.org/officeDocument/2006/relationships" xmlns:p="http://schemas.openxmlformats.org/presentationml/2006/main">
  <p:tag name="NAME" val="RectangleText"/>
</p:tagLst>
</file>

<file path=ppt/tags/tag24.xml><?xml version="1.0" encoding="utf-8"?>
<p:tagLst xmlns:a="http://schemas.openxmlformats.org/drawingml/2006/main" xmlns:r="http://schemas.openxmlformats.org/officeDocument/2006/relationships" xmlns:p="http://schemas.openxmlformats.org/presentationml/2006/main">
  <p:tag name="NAME" val="RectangleText"/>
</p:tagLst>
</file>

<file path=ppt/tags/tag25.xml><?xml version="1.0" encoding="utf-8"?>
<p:tagLst xmlns:a="http://schemas.openxmlformats.org/drawingml/2006/main" xmlns:r="http://schemas.openxmlformats.org/officeDocument/2006/relationships" xmlns:p="http://schemas.openxmlformats.org/presentationml/2006/main">
  <p:tag name="NAME" val="RectangleText"/>
</p:tagLst>
</file>

<file path=ppt/tags/tag3.xml><?xml version="1.0" encoding="utf-8"?>
<p:tagLst xmlns:a="http://schemas.openxmlformats.org/drawingml/2006/main" xmlns:r="http://schemas.openxmlformats.org/officeDocument/2006/relationships" xmlns:p="http://schemas.openxmlformats.org/presentationml/2006/main">
  <p:tag name="NAME" val="RectangleText"/>
</p:tagLst>
</file>

<file path=ppt/tags/tag4.xml><?xml version="1.0" encoding="utf-8"?>
<p:tagLst xmlns:a="http://schemas.openxmlformats.org/drawingml/2006/main" xmlns:r="http://schemas.openxmlformats.org/officeDocument/2006/relationships" xmlns:p="http://schemas.openxmlformats.org/presentationml/2006/main">
  <p:tag name="NAME" val="RectangleText"/>
</p:tagLst>
</file>

<file path=ppt/tags/tag5.xml><?xml version="1.0" encoding="utf-8"?>
<p:tagLst xmlns:a="http://schemas.openxmlformats.org/drawingml/2006/main" xmlns:r="http://schemas.openxmlformats.org/officeDocument/2006/relationships" xmlns:p="http://schemas.openxmlformats.org/presentationml/2006/main">
  <p:tag name="NAME" val="RectangleText"/>
</p:tagLst>
</file>

<file path=ppt/tags/tag6.xml><?xml version="1.0" encoding="utf-8"?>
<p:tagLst xmlns:a="http://schemas.openxmlformats.org/drawingml/2006/main" xmlns:r="http://schemas.openxmlformats.org/officeDocument/2006/relationships" xmlns:p="http://schemas.openxmlformats.org/presentationml/2006/main">
  <p:tag name="NAME" val="RectangleText"/>
</p:tagLst>
</file>

<file path=ppt/tags/tag7.xml><?xml version="1.0" encoding="utf-8"?>
<p:tagLst xmlns:a="http://schemas.openxmlformats.org/drawingml/2006/main" xmlns:r="http://schemas.openxmlformats.org/officeDocument/2006/relationships" xmlns:p="http://schemas.openxmlformats.org/presentationml/2006/main">
  <p:tag name="NAME" val="RectangleText"/>
</p:tagLst>
</file>

<file path=ppt/tags/tag8.xml><?xml version="1.0" encoding="utf-8"?>
<p:tagLst xmlns:a="http://schemas.openxmlformats.org/drawingml/2006/main" xmlns:r="http://schemas.openxmlformats.org/officeDocument/2006/relationships" xmlns:p="http://schemas.openxmlformats.org/presentationml/2006/main">
  <p:tag name="NAME" val="RectangleText"/>
</p:tagLst>
</file>

<file path=ppt/tags/tag9.xml><?xml version="1.0" encoding="utf-8"?>
<p:tagLst xmlns:a="http://schemas.openxmlformats.org/drawingml/2006/main" xmlns:r="http://schemas.openxmlformats.org/officeDocument/2006/relationships" xmlns:p="http://schemas.openxmlformats.org/presentationml/2006/main">
  <p:tag name="NAME" val="RectangleText"/>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3194</Words>
  <Application>Microsoft Office PowerPoint</Application>
  <PresentationFormat>A4 210 x 297 mm</PresentationFormat>
  <Paragraphs>394</Paragraphs>
  <Slides>10</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10</vt:i4>
      </vt:variant>
    </vt:vector>
  </HeadingPairs>
  <TitlesOfParts>
    <vt:vector size="15" baseType="lpstr">
      <vt:lpstr>ＭＳ Ｐゴシック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2025-07-29T00:55:28Z</dcterms:created>
  <dcterms:modified xsi:type="dcterms:W3CDTF">2025-07-29T00:56:00Z</dcterms:modified>
</cp:coreProperties>
</file>