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3" autoAdjust="0"/>
    <p:restoredTop sz="94660" autoAdjust="0"/>
  </p:normalViewPr>
  <p:slideViewPr>
    <p:cSldViewPr showGuides="1">
      <p:cViewPr varScale="1">
        <p:scale>
          <a:sx n="74" d="100"/>
          <a:sy n="74" d="100"/>
        </p:scale>
        <p:origin x="-1272"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33E91B9-5748-4875-90F9-3F636DB33420}" type="datetimeFigureOut">
              <a:rPr kumimoji="1" lang="ja-JP" altLang="en-US" smtClean="0"/>
              <a:t>2018/11/8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74CC93A-A52D-4DDA-82E9-E35D0BAB0D40}" type="slidenum">
              <a:rPr kumimoji="1" lang="ja-JP" altLang="en-US" smtClean="0"/>
              <a:t>‹#›</a:t>
            </a:fld>
            <a:endParaRPr kumimoji="1" lang="ja-JP" altLang="en-US"/>
          </a:p>
        </p:txBody>
      </p:sp>
    </p:spTree>
    <p:extLst>
      <p:ext uri="{BB962C8B-B14F-4D97-AF65-F5344CB8AC3E}">
        <p14:creationId xmlns:p14="http://schemas.microsoft.com/office/powerpoint/2010/main" val="43139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7450"/>
          </a:xfrm>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2010</a:t>
            </a:r>
            <a:r>
              <a:rPr kumimoji="1" lang="ja-JP" altLang="en-US" dirty="0" smtClean="0"/>
              <a:t>年に超党派による国際観光振興推進議員連盟（ＩＲ議連）が設立</a:t>
            </a:r>
            <a:endParaRPr kumimoji="1" lang="en-US" altLang="ja-JP" dirty="0" smtClean="0"/>
          </a:p>
          <a:p>
            <a:r>
              <a:rPr kumimoji="1" lang="ja-JP" altLang="en-US" dirty="0" smtClean="0"/>
              <a:t>○その後</a:t>
            </a:r>
            <a:r>
              <a:rPr kumimoji="1" lang="en-US" altLang="ja-JP" dirty="0" smtClean="0"/>
              <a:t>2013</a:t>
            </a:r>
            <a:r>
              <a:rPr kumimoji="1" lang="ja-JP" altLang="en-US" dirty="0" smtClean="0"/>
              <a:t>年、</a:t>
            </a:r>
            <a:r>
              <a:rPr kumimoji="1" lang="en-US" altLang="ja-JP" dirty="0" smtClean="0"/>
              <a:t>2015</a:t>
            </a:r>
            <a:r>
              <a:rPr kumimoji="1" lang="ja-JP" altLang="en-US" dirty="0" smtClean="0"/>
              <a:t>年に推進法案の提出があり、</a:t>
            </a:r>
            <a:r>
              <a:rPr kumimoji="1" lang="en-US" altLang="ja-JP" dirty="0" smtClean="0"/>
              <a:t>2016</a:t>
            </a:r>
            <a:r>
              <a:rPr kumimoji="1" lang="ja-JP" altLang="en-US" dirty="0" smtClean="0"/>
              <a:t>年</a:t>
            </a:r>
            <a:r>
              <a:rPr kumimoji="1" lang="en-US" altLang="ja-JP" dirty="0" smtClean="0"/>
              <a:t>12</a:t>
            </a:r>
            <a:r>
              <a:rPr kumimoji="1" lang="ja-JP" altLang="en-US" dirty="0" smtClean="0"/>
              <a:t>月に推進法案が成立、公布施行されることとなった</a:t>
            </a:r>
            <a:endParaRPr kumimoji="1" lang="en-US" altLang="ja-JP" dirty="0" smtClean="0"/>
          </a:p>
          <a:p>
            <a:r>
              <a:rPr kumimoji="1" lang="ja-JP" altLang="en-US" dirty="0" smtClean="0"/>
              <a:t>○推進法案は</a:t>
            </a:r>
            <a:r>
              <a:rPr kumimoji="1" lang="en-US" altLang="ja-JP" dirty="0" smtClean="0"/>
              <a:t>1</a:t>
            </a:r>
            <a:r>
              <a:rPr kumimoji="1" lang="ja-JP" altLang="en-US" dirty="0" smtClean="0"/>
              <a:t>年以内にＩＲの詳細な内容を規定した実施法案が国会に上程される予定</a:t>
            </a:r>
            <a:endParaRPr kumimoji="1" lang="en-US" altLang="ja-JP" dirty="0" smtClean="0"/>
          </a:p>
          <a:p>
            <a:r>
              <a:rPr kumimoji="1" lang="ja-JP" altLang="en-US" dirty="0" smtClean="0"/>
              <a:t>○</a:t>
            </a:r>
            <a:r>
              <a:rPr kumimoji="1" lang="en-US" altLang="ja-JP" dirty="0" smtClean="0"/>
              <a:t>2017</a:t>
            </a:r>
            <a:r>
              <a:rPr kumimoji="1" lang="ja-JP" altLang="en-US" dirty="0" smtClean="0"/>
              <a:t>年</a:t>
            </a:r>
            <a:r>
              <a:rPr kumimoji="1" lang="en-US" altLang="ja-JP" dirty="0" smtClean="0"/>
              <a:t>3</a:t>
            </a:r>
            <a:r>
              <a:rPr kumimoji="1" lang="ja-JP" altLang="en-US" dirty="0" smtClean="0"/>
              <a:t>月に内閣総理大臣を本部長とする、ＩＲ推進本部が設立され</a:t>
            </a:r>
            <a:r>
              <a:rPr kumimoji="1" lang="en-US" altLang="ja-JP" dirty="0" smtClean="0"/>
              <a:t>4</a:t>
            </a:r>
            <a:r>
              <a:rPr kumimoji="1" lang="ja-JP" altLang="en-US" dirty="0" smtClean="0"/>
              <a:t>月以降推進会議が開催されている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DA9B08F4-7FF6-477B-A703-F4CF992AFED1}"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952869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3392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5807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6575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7670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41201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55685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97322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33207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54943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38024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2018/11/8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2469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4976-FFCE-434B-980F-1A49D296640B}" type="datetimeFigureOut">
              <a:rPr kumimoji="1" lang="ja-JP" altLang="en-US" smtClean="0"/>
              <a:t>2018/11/8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15427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408863" y="461665"/>
            <a:ext cx="9098841" cy="461665"/>
          </a:xfrm>
          <a:prstGeom prst="rect">
            <a:avLst/>
          </a:prstGeom>
          <a:solidFill>
            <a:schemeClr val="accent1"/>
          </a:solidFill>
        </p:spPr>
        <p:txBody>
          <a:bodyPr wrap="square" rtlCol="0">
            <a:spAutoFit/>
          </a:bodyPr>
          <a:lstStyle/>
          <a:p>
            <a:pPr algn="ctr"/>
            <a:r>
              <a:rPr lang="ja-JP"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国 の 動 向 等 に つ い て</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6" name="コンテンツ プレースホルダー 1"/>
          <p:cNvSpPr txBox="1">
            <a:spLocks/>
          </p:cNvSpPr>
          <p:nvPr/>
        </p:nvSpPr>
        <p:spPr>
          <a:xfrm>
            <a:off x="408863" y="1060430"/>
            <a:ext cx="9098841" cy="2944634"/>
          </a:xfrm>
          <a:prstGeom prst="rect">
            <a:avLst/>
          </a:prstGeom>
        </p:spPr>
        <p:txBody>
          <a:bodyPr vert="horz" lIns="91414" tIns="45708" rIns="91414" bIns="45708" rtlCol="0">
            <a:noAutofit/>
          </a:bodyPr>
          <a:lst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268288" indent="-268288">
              <a:buNone/>
            </a:pPr>
            <a:r>
              <a:rPr lang="ja-JP" altLang="en-US" sz="1800" b="1" dirty="0" smtClean="0">
                <a:latin typeface="+mn-ea"/>
                <a:cs typeface="Meiryo UI" panose="020B0604030504040204" pitchFamily="50" charset="-128"/>
              </a:rPr>
              <a:t>○　国の最近の主な動き</a:t>
            </a:r>
            <a:endParaRPr lang="en-US" altLang="ja-JP" sz="1800" b="1" dirty="0" smtClean="0">
              <a:latin typeface="+mn-ea"/>
              <a:cs typeface="Meiryo UI" panose="020B0604030504040204" pitchFamily="50" charset="-128"/>
            </a:endParaRPr>
          </a:p>
          <a:p>
            <a:pPr marL="268288" indent="-268288">
              <a:buNone/>
            </a:pPr>
            <a:r>
              <a:rPr lang="ja-JP" altLang="en-US" sz="1600" b="1" dirty="0">
                <a:latin typeface="+mn-ea"/>
                <a:cs typeface="Meiryo UI" panose="020B0604030504040204" pitchFamily="50" charset="-128"/>
              </a:rPr>
              <a:t>　</a:t>
            </a:r>
            <a:r>
              <a:rPr lang="ja-JP" altLang="en-US" sz="1600" b="1" dirty="0" smtClean="0">
                <a:latin typeface="+mn-ea"/>
                <a:cs typeface="Meiryo UI" panose="020B0604030504040204" pitchFamily="50" charset="-128"/>
              </a:rPr>
              <a:t>　</a:t>
            </a:r>
            <a:r>
              <a:rPr lang="ja-JP" altLang="en-US" sz="1600" dirty="0" smtClean="0">
                <a:latin typeface="+mn-ea"/>
                <a:cs typeface="Meiryo UI" panose="020B0604030504040204" pitchFamily="50" charset="-128"/>
              </a:rPr>
              <a:t>・</a:t>
            </a:r>
            <a:r>
              <a:rPr lang="ja-JP" altLang="en-US" sz="1600" dirty="0">
                <a:latin typeface="+mn-ea"/>
                <a:cs typeface="Meiryo UI" panose="020B0604030504040204" pitchFamily="50" charset="-128"/>
              </a:rPr>
              <a:t>　</a:t>
            </a:r>
            <a:r>
              <a:rPr lang="en-US" altLang="ja-JP" sz="1600" dirty="0" smtClean="0">
                <a:latin typeface="+mn-ea"/>
                <a:cs typeface="Meiryo UI" panose="020B0604030504040204" pitchFamily="50" charset="-128"/>
              </a:rPr>
              <a:t>2018</a:t>
            </a:r>
            <a:r>
              <a:rPr lang="ja-JP" altLang="en-US" sz="1600" dirty="0" smtClean="0">
                <a:latin typeface="+mn-ea"/>
                <a:cs typeface="Meiryo UI" panose="020B0604030504040204" pitchFamily="50" charset="-128"/>
              </a:rPr>
              <a:t>年  </a:t>
            </a:r>
            <a:r>
              <a:rPr lang="en-US" altLang="ja-JP" sz="1600" dirty="0" smtClean="0">
                <a:latin typeface="+mn-ea"/>
                <a:cs typeface="Meiryo UI" panose="020B0604030504040204" pitchFamily="50" charset="-128"/>
              </a:rPr>
              <a:t>7</a:t>
            </a:r>
            <a:r>
              <a:rPr lang="ja-JP" altLang="en-US" sz="1600" dirty="0" smtClean="0">
                <a:latin typeface="+mn-ea"/>
                <a:cs typeface="Meiryo UI" panose="020B0604030504040204" pitchFamily="50" charset="-128"/>
              </a:rPr>
              <a:t>月　</a:t>
            </a:r>
            <a:r>
              <a:rPr lang="en-US" altLang="ja-JP" sz="1600" dirty="0" smtClean="0">
                <a:latin typeface="+mn-ea"/>
                <a:cs typeface="Meiryo UI" panose="020B0604030504040204" pitchFamily="50" charset="-128"/>
              </a:rPr>
              <a:t>6</a:t>
            </a:r>
            <a:r>
              <a:rPr lang="ja-JP" altLang="en-US" sz="1600" dirty="0" smtClean="0">
                <a:latin typeface="+mn-ea"/>
                <a:cs typeface="Meiryo UI" panose="020B0604030504040204" pitchFamily="50" charset="-128"/>
              </a:rPr>
              <a:t>日</a:t>
            </a:r>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　</a:t>
            </a:r>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ギャンブル等依存症対策基本法が成立</a:t>
            </a:r>
            <a:endParaRPr lang="en-US" altLang="ja-JP" sz="1600" dirty="0">
              <a:latin typeface="+mn-ea"/>
              <a:cs typeface="Meiryo UI" panose="020B0604030504040204" pitchFamily="50" charset="-128"/>
            </a:endParaRPr>
          </a:p>
          <a:p>
            <a:pPr marL="268288" indent="-268288">
              <a:buNone/>
            </a:pPr>
            <a:r>
              <a:rPr lang="ja-JP" altLang="en-US" sz="1600" dirty="0" smtClean="0">
                <a:latin typeface="+mn-ea"/>
                <a:cs typeface="Meiryo UI" panose="020B0604030504040204" pitchFamily="50" charset="-128"/>
              </a:rPr>
              <a:t>　　・　</a:t>
            </a:r>
            <a:r>
              <a:rPr lang="en-US" altLang="ja-JP" sz="1600" dirty="0" smtClean="0">
                <a:latin typeface="+mn-ea"/>
                <a:cs typeface="Meiryo UI" panose="020B0604030504040204" pitchFamily="50" charset="-128"/>
              </a:rPr>
              <a:t>2018</a:t>
            </a:r>
            <a:r>
              <a:rPr lang="ja-JP" altLang="en-US" sz="1600" dirty="0" smtClean="0">
                <a:latin typeface="+mn-ea"/>
                <a:cs typeface="Meiryo UI" panose="020B0604030504040204" pitchFamily="50" charset="-128"/>
              </a:rPr>
              <a:t>年  </a:t>
            </a:r>
            <a:r>
              <a:rPr lang="en-US" altLang="ja-JP" sz="1600" dirty="0" smtClean="0">
                <a:latin typeface="+mn-ea"/>
                <a:cs typeface="Meiryo UI" panose="020B0604030504040204" pitchFamily="50" charset="-128"/>
              </a:rPr>
              <a:t>7</a:t>
            </a:r>
            <a:r>
              <a:rPr lang="ja-JP" altLang="en-US" sz="1600" dirty="0" smtClean="0">
                <a:latin typeface="+mn-ea"/>
                <a:cs typeface="Meiryo UI" panose="020B0604030504040204" pitchFamily="50" charset="-128"/>
              </a:rPr>
              <a:t>月</a:t>
            </a:r>
            <a:r>
              <a:rPr lang="en-US" altLang="ja-JP" sz="1600" dirty="0" smtClean="0">
                <a:latin typeface="+mn-ea"/>
                <a:cs typeface="Meiryo UI" panose="020B0604030504040204" pitchFamily="50" charset="-128"/>
              </a:rPr>
              <a:t>20</a:t>
            </a:r>
            <a:r>
              <a:rPr lang="ja-JP" altLang="en-US" sz="1600" dirty="0" smtClean="0">
                <a:latin typeface="+mn-ea"/>
                <a:cs typeface="Meiryo UI" panose="020B0604030504040204" pitchFamily="50" charset="-128"/>
              </a:rPr>
              <a:t>日</a:t>
            </a:r>
            <a:r>
              <a:rPr lang="ja-JP" altLang="en-US" sz="1600" dirty="0" smtClean="0">
                <a:latin typeface="+mn-ea"/>
                <a:cs typeface="Meiryo UI" panose="020B0604030504040204" pitchFamily="50" charset="-128"/>
              </a:rPr>
              <a:t>　　 特定複合観光施設区域整備法が成立</a:t>
            </a:r>
            <a:endParaRPr lang="en-US" altLang="ja-JP" sz="1600" dirty="0">
              <a:latin typeface="+mn-ea"/>
              <a:cs typeface="Meiryo UI" panose="020B0604030504040204" pitchFamily="50" charset="-128"/>
            </a:endParaRPr>
          </a:p>
          <a:p>
            <a:pPr marL="268288" indent="-268288">
              <a:buNone/>
            </a:pPr>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　・</a:t>
            </a:r>
            <a:r>
              <a:rPr lang="ja-JP" altLang="en-US" sz="1600" dirty="0">
                <a:latin typeface="+mn-ea"/>
                <a:cs typeface="Meiryo UI" panose="020B0604030504040204" pitchFamily="50" charset="-128"/>
              </a:rPr>
              <a:t>　</a:t>
            </a:r>
            <a:r>
              <a:rPr lang="en-US" altLang="ja-JP" sz="1600" dirty="0" smtClean="0">
                <a:latin typeface="+mn-ea"/>
                <a:cs typeface="Meiryo UI" panose="020B0604030504040204" pitchFamily="50" charset="-128"/>
              </a:rPr>
              <a:t>2018</a:t>
            </a:r>
            <a:r>
              <a:rPr lang="ja-JP" altLang="en-US" sz="1600" dirty="0" smtClean="0">
                <a:latin typeface="+mn-ea"/>
                <a:cs typeface="Meiryo UI" panose="020B0604030504040204" pitchFamily="50" charset="-128"/>
              </a:rPr>
              <a:t>年</a:t>
            </a:r>
            <a:r>
              <a:rPr lang="en-US" altLang="ja-JP" sz="1600" dirty="0" smtClean="0">
                <a:latin typeface="+mn-ea"/>
                <a:cs typeface="Meiryo UI" panose="020B0604030504040204" pitchFamily="50" charset="-128"/>
              </a:rPr>
              <a:t>10</a:t>
            </a:r>
            <a:r>
              <a:rPr lang="ja-JP" altLang="en-US" sz="1600" dirty="0" smtClean="0">
                <a:latin typeface="+mn-ea"/>
                <a:cs typeface="Meiryo UI" panose="020B0604030504040204" pitchFamily="50" charset="-128"/>
              </a:rPr>
              <a:t>月</a:t>
            </a:r>
            <a:r>
              <a:rPr lang="en-US" altLang="ja-JP" sz="1600" dirty="0">
                <a:latin typeface="+mn-ea"/>
                <a:cs typeface="Meiryo UI" panose="020B0604030504040204" pitchFamily="50" charset="-128"/>
              </a:rPr>
              <a:t>19</a:t>
            </a:r>
            <a:r>
              <a:rPr lang="ja-JP" altLang="en-US" sz="1600" dirty="0" smtClean="0">
                <a:latin typeface="+mn-ea"/>
                <a:cs typeface="Meiryo UI" panose="020B0604030504040204" pitchFamily="50" charset="-128"/>
              </a:rPr>
              <a:t>日　　　ギャンブル</a:t>
            </a:r>
            <a:r>
              <a:rPr lang="ja-JP" altLang="en-US" sz="1600" dirty="0">
                <a:latin typeface="+mn-ea"/>
                <a:cs typeface="Meiryo UI" panose="020B0604030504040204" pitchFamily="50" charset="-128"/>
              </a:rPr>
              <a:t>等依存症対策推進</a:t>
            </a:r>
            <a:r>
              <a:rPr lang="ja-JP" altLang="en-US" sz="1600" dirty="0" smtClean="0">
                <a:latin typeface="+mn-ea"/>
                <a:cs typeface="Meiryo UI" panose="020B0604030504040204" pitchFamily="50" charset="-128"/>
              </a:rPr>
              <a:t>本部　第</a:t>
            </a:r>
            <a:r>
              <a:rPr lang="en-US" altLang="ja-JP" sz="1600" dirty="0" smtClean="0">
                <a:latin typeface="+mn-ea"/>
                <a:cs typeface="Meiryo UI" panose="020B0604030504040204" pitchFamily="50" charset="-128"/>
              </a:rPr>
              <a:t>1</a:t>
            </a:r>
            <a:r>
              <a:rPr lang="ja-JP" altLang="en-US" sz="1600" dirty="0" smtClean="0">
                <a:latin typeface="+mn-ea"/>
                <a:cs typeface="Meiryo UI" panose="020B0604030504040204" pitchFamily="50" charset="-128"/>
              </a:rPr>
              <a:t>回会合を開催</a:t>
            </a:r>
            <a:endParaRPr lang="en-US" altLang="ja-JP" sz="1600" dirty="0" smtClean="0">
              <a:latin typeface="+mn-ea"/>
              <a:cs typeface="Meiryo UI" panose="020B0604030504040204" pitchFamily="50" charset="-128"/>
            </a:endParaRPr>
          </a:p>
          <a:p>
            <a:pPr marL="268288" indent="-268288">
              <a:buNone/>
            </a:pPr>
            <a:r>
              <a:rPr lang="ja-JP" altLang="en-US" sz="1600" dirty="0" smtClean="0">
                <a:latin typeface="+mn-ea"/>
                <a:cs typeface="Meiryo UI" panose="020B0604030504040204" pitchFamily="50" charset="-128"/>
              </a:rPr>
              <a:t>　</a:t>
            </a:r>
            <a:r>
              <a:rPr lang="ja-JP" altLang="en-US" sz="1600" dirty="0">
                <a:latin typeface="+mn-ea"/>
                <a:cs typeface="Meiryo UI" panose="020B0604030504040204" pitchFamily="50" charset="-128"/>
              </a:rPr>
              <a:t>　・　</a:t>
            </a:r>
            <a:r>
              <a:rPr lang="en-US" altLang="ja-JP" sz="1600" dirty="0" smtClean="0">
                <a:latin typeface="+mn-ea"/>
                <a:cs typeface="Meiryo UI" panose="020B0604030504040204" pitchFamily="50" charset="-128"/>
              </a:rPr>
              <a:t>2018</a:t>
            </a:r>
            <a:r>
              <a:rPr lang="ja-JP" altLang="en-US" sz="1600" dirty="0" smtClean="0">
                <a:latin typeface="+mn-ea"/>
                <a:cs typeface="Meiryo UI" panose="020B0604030504040204" pitchFamily="50" charset="-128"/>
              </a:rPr>
              <a:t>年</a:t>
            </a:r>
            <a:r>
              <a:rPr lang="en-US" altLang="ja-JP" sz="1600" dirty="0" smtClean="0">
                <a:latin typeface="+mn-ea"/>
                <a:cs typeface="Meiryo UI" panose="020B0604030504040204" pitchFamily="50" charset="-128"/>
              </a:rPr>
              <a:t>11</a:t>
            </a:r>
            <a:r>
              <a:rPr lang="ja-JP" altLang="en-US" sz="1600" dirty="0" smtClean="0">
                <a:latin typeface="+mn-ea"/>
                <a:cs typeface="Meiryo UI" panose="020B0604030504040204" pitchFamily="50" charset="-128"/>
              </a:rPr>
              <a:t>月　</a:t>
            </a:r>
            <a:r>
              <a:rPr lang="en-US" altLang="ja-JP" sz="1600" dirty="0" smtClean="0">
                <a:latin typeface="+mn-ea"/>
                <a:cs typeface="Meiryo UI" panose="020B0604030504040204" pitchFamily="50" charset="-128"/>
              </a:rPr>
              <a:t>5</a:t>
            </a:r>
            <a:r>
              <a:rPr lang="ja-JP" altLang="en-US" sz="1600" dirty="0" smtClean="0">
                <a:latin typeface="+mn-ea"/>
                <a:cs typeface="Meiryo UI" panose="020B0604030504040204" pitchFamily="50" charset="-128"/>
              </a:rPr>
              <a:t>日</a:t>
            </a:r>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特定複合観光施設区域整備推進会議</a:t>
            </a:r>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第</a:t>
            </a:r>
            <a:r>
              <a:rPr lang="en-US" altLang="ja-JP" sz="1600" dirty="0" smtClean="0">
                <a:latin typeface="+mn-ea"/>
                <a:cs typeface="Meiryo UI" panose="020B0604030504040204" pitchFamily="50" charset="-128"/>
              </a:rPr>
              <a:t>12</a:t>
            </a:r>
            <a:r>
              <a:rPr lang="ja-JP" altLang="en-US" sz="1600" dirty="0" smtClean="0">
                <a:latin typeface="+mn-ea"/>
                <a:cs typeface="Meiryo UI" panose="020B0604030504040204" pitchFamily="50" charset="-128"/>
              </a:rPr>
              <a:t>回会議を開催</a:t>
            </a:r>
            <a:endParaRPr lang="en-US" altLang="ja-JP" sz="1600" dirty="0" smtClean="0">
              <a:latin typeface="+mn-ea"/>
              <a:cs typeface="Meiryo UI" panose="020B0604030504040204" pitchFamily="50" charset="-128"/>
            </a:endParaRPr>
          </a:p>
          <a:p>
            <a:pPr marL="268288" indent="-268288">
              <a:buNone/>
            </a:pPr>
            <a:endParaRPr lang="en-US" altLang="ja-JP" sz="2000" dirty="0" smtClean="0">
              <a:latin typeface="+mn-ea"/>
              <a:cs typeface="Meiryo UI" panose="020B0604030504040204" pitchFamily="50" charset="-128"/>
            </a:endParaRPr>
          </a:p>
          <a:p>
            <a:pPr marL="268288" indent="-268288">
              <a:buNone/>
            </a:pPr>
            <a:r>
              <a:rPr lang="ja-JP" altLang="en-US" sz="1800" b="1" dirty="0" smtClean="0">
                <a:latin typeface="+mn-ea"/>
                <a:cs typeface="Meiryo UI" panose="020B0604030504040204" pitchFamily="50" charset="-128"/>
              </a:rPr>
              <a:t>○　国の今後の主な予定</a:t>
            </a:r>
            <a:endParaRPr lang="en-US" altLang="ja-JP" sz="1800" b="1" dirty="0">
              <a:latin typeface="+mn-ea"/>
              <a:cs typeface="Meiryo UI" panose="020B0604030504040204" pitchFamily="50" charset="-128"/>
            </a:endParaRPr>
          </a:p>
          <a:p>
            <a:pPr marL="631825" indent="-631825">
              <a:buNone/>
            </a:pPr>
            <a:r>
              <a:rPr lang="ja-JP" altLang="en-US" sz="1600" dirty="0" smtClean="0">
                <a:latin typeface="+mn-ea"/>
                <a:cs typeface="Meiryo UI" panose="020B0604030504040204" pitchFamily="50" charset="-128"/>
              </a:rPr>
              <a:t>　　・　</a:t>
            </a:r>
            <a:r>
              <a:rPr lang="en-US" altLang="ja-JP" sz="1600" dirty="0" smtClean="0">
                <a:latin typeface="+mn-ea"/>
                <a:cs typeface="Meiryo UI" panose="020B0604030504040204" pitchFamily="50" charset="-128"/>
              </a:rPr>
              <a:t>2019</a:t>
            </a:r>
            <a:r>
              <a:rPr lang="ja-JP" altLang="en-US" sz="1600" dirty="0" smtClean="0">
                <a:latin typeface="+mn-ea"/>
                <a:cs typeface="Meiryo UI" panose="020B0604030504040204" pitchFamily="50" charset="-128"/>
              </a:rPr>
              <a:t>年</a:t>
            </a:r>
            <a:r>
              <a:rPr lang="en-US" altLang="ja-JP" sz="1600" dirty="0" smtClean="0">
                <a:latin typeface="+mn-ea"/>
                <a:cs typeface="Meiryo UI" panose="020B0604030504040204" pitchFamily="50" charset="-128"/>
              </a:rPr>
              <a:t>3</a:t>
            </a:r>
            <a:r>
              <a:rPr lang="ja-JP" altLang="en-US" sz="1600" dirty="0" smtClean="0">
                <a:latin typeface="+mn-ea"/>
                <a:cs typeface="Meiryo UI" panose="020B0604030504040204" pitchFamily="50" charset="-128"/>
              </a:rPr>
              <a:t>月末目途　　特定複合観光施設区域整備法に係る一般的な細則に関する政令（</a:t>
            </a:r>
            <a:r>
              <a:rPr lang="en-US" altLang="ja-JP" sz="1600" dirty="0" smtClean="0">
                <a:latin typeface="+mn-ea"/>
                <a:cs typeface="Meiryo UI" panose="020B0604030504040204" pitchFamily="50" charset="-128"/>
              </a:rPr>
              <a:t>※</a:t>
            </a:r>
            <a:r>
              <a:rPr lang="ja-JP" altLang="en-US" sz="1600" dirty="0" smtClean="0">
                <a:latin typeface="+mn-ea"/>
                <a:cs typeface="Meiryo UI" panose="020B0604030504040204" pitchFamily="50" charset="-128"/>
              </a:rPr>
              <a:t>）の公布</a:t>
            </a:r>
            <a:endParaRPr lang="en-US" altLang="ja-JP" sz="1600" dirty="0" smtClean="0">
              <a:latin typeface="+mn-ea"/>
              <a:cs typeface="Meiryo UI" panose="020B0604030504040204" pitchFamily="50" charset="-128"/>
            </a:endParaRPr>
          </a:p>
          <a:p>
            <a:pPr marL="631825" indent="-631825">
              <a:buNone/>
            </a:pPr>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　・　</a:t>
            </a:r>
            <a:r>
              <a:rPr lang="en-US" altLang="ja-JP" sz="1600" dirty="0" smtClean="0">
                <a:latin typeface="+mn-ea"/>
                <a:cs typeface="Meiryo UI" panose="020B0604030504040204" pitchFamily="50" charset="-128"/>
              </a:rPr>
              <a:t>2019</a:t>
            </a:r>
            <a:r>
              <a:rPr lang="ja-JP" altLang="en-US" sz="1600" dirty="0" smtClean="0">
                <a:latin typeface="+mn-ea"/>
                <a:cs typeface="Meiryo UI" panose="020B0604030504040204" pitchFamily="50" charset="-128"/>
              </a:rPr>
              <a:t>年</a:t>
            </a:r>
            <a:r>
              <a:rPr lang="en-US" altLang="ja-JP" sz="1600" dirty="0" smtClean="0">
                <a:latin typeface="+mn-ea"/>
                <a:cs typeface="Meiryo UI" panose="020B0604030504040204" pitchFamily="50" charset="-128"/>
              </a:rPr>
              <a:t>4</a:t>
            </a:r>
            <a:r>
              <a:rPr lang="ja-JP" altLang="en-US" sz="1600" dirty="0" smtClean="0">
                <a:latin typeface="+mn-ea"/>
                <a:cs typeface="Meiryo UI" panose="020B0604030504040204" pitchFamily="50" charset="-128"/>
              </a:rPr>
              <a:t>月　　　　　　　ギャンブル</a:t>
            </a:r>
            <a:r>
              <a:rPr lang="ja-JP" altLang="en-US" sz="1600" dirty="0">
                <a:latin typeface="+mn-ea"/>
                <a:cs typeface="Meiryo UI" panose="020B0604030504040204" pitchFamily="50" charset="-128"/>
              </a:rPr>
              <a:t>等依存症対策推進基本</a:t>
            </a:r>
            <a:r>
              <a:rPr lang="ja-JP" altLang="en-US" sz="1600" dirty="0" smtClean="0">
                <a:latin typeface="+mn-ea"/>
                <a:cs typeface="Meiryo UI" panose="020B0604030504040204" pitchFamily="50" charset="-128"/>
              </a:rPr>
              <a:t>計画　閣議決定</a:t>
            </a:r>
            <a:endParaRPr lang="en-US" altLang="ja-JP" sz="1600" dirty="0" smtClean="0">
              <a:latin typeface="+mn-ea"/>
              <a:cs typeface="Meiryo UI" panose="020B0604030504040204" pitchFamily="50" charset="-128"/>
            </a:endParaRPr>
          </a:p>
          <a:p>
            <a:pPr marL="631825" indent="-631825">
              <a:buNone/>
            </a:pPr>
            <a:endParaRPr lang="en-US" altLang="ja-JP" sz="2000" dirty="0" smtClean="0">
              <a:latin typeface="+mn-ea"/>
              <a:cs typeface="Meiryo UI" panose="020B0604030504040204" pitchFamily="50" charset="-128"/>
            </a:endParaRPr>
          </a:p>
          <a:p>
            <a:pPr marL="631825" indent="-631825">
              <a:buNone/>
            </a:pPr>
            <a:endParaRPr lang="en-US" altLang="ja-JP" sz="1400" dirty="0" smtClean="0">
              <a:latin typeface="+mn-ea"/>
              <a:cs typeface="Meiryo UI" panose="020B0604030504040204" pitchFamily="50" charset="-128"/>
            </a:endParaRPr>
          </a:p>
        </p:txBody>
      </p:sp>
      <p:sp>
        <p:nvSpPr>
          <p:cNvPr id="5" name="テキスト ボックス 1"/>
          <p:cNvSpPr txBox="1"/>
          <p:nvPr/>
        </p:nvSpPr>
        <p:spPr>
          <a:xfrm>
            <a:off x="8496609" y="502031"/>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１</a:t>
            </a:r>
            <a:endParaRPr lang="ja-JP" sz="1400" kern="100" dirty="0">
              <a:effectLst/>
              <a:latin typeface="+mn-ea"/>
              <a:cs typeface="Meiryo UI" panose="020B0604030504040204" pitchFamily="50" charset="-128"/>
            </a:endParaRPr>
          </a:p>
        </p:txBody>
      </p:sp>
      <p:sp>
        <p:nvSpPr>
          <p:cNvPr id="2" name="正方形/長方形 1"/>
          <p:cNvSpPr/>
          <p:nvPr/>
        </p:nvSpPr>
        <p:spPr>
          <a:xfrm>
            <a:off x="683923" y="4077072"/>
            <a:ext cx="8548720" cy="222054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1825" indent="-631825">
              <a:buNone/>
            </a:pPr>
            <a:r>
              <a:rPr lang="ja-JP" altLang="en-US" sz="1400" dirty="0">
                <a:solidFill>
                  <a:schemeClr val="tx1"/>
                </a:solidFill>
                <a:latin typeface="+mn-ea"/>
                <a:cs typeface="Meiryo UI" panose="020B0604030504040204" pitchFamily="50" charset="-128"/>
              </a:rPr>
              <a:t>　</a:t>
            </a:r>
            <a:r>
              <a:rPr lang="en-US" altLang="ja-JP" sz="1400" dirty="0">
                <a:solidFill>
                  <a:schemeClr val="tx1"/>
                </a:solidFill>
                <a:latin typeface="+mn-ea"/>
                <a:cs typeface="Meiryo UI" panose="020B0604030504040204" pitchFamily="50" charset="-128"/>
              </a:rPr>
              <a:t>※</a:t>
            </a:r>
            <a:r>
              <a:rPr lang="ja-JP" altLang="en-US" sz="1400" dirty="0">
                <a:solidFill>
                  <a:schemeClr val="tx1"/>
                </a:solidFill>
                <a:latin typeface="+mn-ea"/>
                <a:cs typeface="Meiryo UI" panose="020B0604030504040204" pitchFamily="50" charset="-128"/>
              </a:rPr>
              <a:t>　政令について</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⇒①ＩＲを構成する</a:t>
            </a:r>
            <a:r>
              <a:rPr lang="ja-JP" altLang="en-US" sz="1400" dirty="0" smtClean="0">
                <a:solidFill>
                  <a:schemeClr val="tx1"/>
                </a:solidFill>
                <a:latin typeface="+mn-ea"/>
                <a:cs typeface="Meiryo UI" panose="020B0604030504040204" pitchFamily="50" charset="-128"/>
              </a:rPr>
              <a:t>中核施設の</a:t>
            </a:r>
            <a:r>
              <a:rPr lang="ja-JP" altLang="en-US" sz="1400" dirty="0">
                <a:solidFill>
                  <a:schemeClr val="tx1"/>
                </a:solidFill>
                <a:latin typeface="+mn-ea"/>
                <a:cs typeface="Meiryo UI" panose="020B0604030504040204" pitchFamily="50" charset="-128"/>
              </a:rPr>
              <a:t>要件</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②専らカジノ行為の用に供される部分（ゲーミング区域）の床面積の上限</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③ＩＲ区域以外の地域でカジノ事業等に関する広告物の表示等が制限されない施設</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④マネー・ロンダリング対策（本人確認の対象となる特定取引の範囲・ＣＴＲの範囲）</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⑤カジノ事業の免許等の際の欠格事由となる罰金刑の対象となる罪</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⑥カジノ施設の入場規制（日本人等への入場料の賦課及び入場回数制限、一定の者の入場禁止）、</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一定の者のカジノ行為の禁止規制の例外</a:t>
            </a:r>
            <a:endParaRPr lang="en-US" altLang="ja-JP" sz="1400" dirty="0">
              <a:solidFill>
                <a:schemeClr val="tx1"/>
              </a:solidFill>
              <a:latin typeface="+mn-ea"/>
              <a:cs typeface="Meiryo UI" panose="020B0604030504040204" pitchFamily="50" charset="-128"/>
            </a:endParaRPr>
          </a:p>
          <a:p>
            <a:pPr marL="631825" indent="-631825">
              <a:buNone/>
            </a:pPr>
            <a:r>
              <a:rPr lang="ja-JP" altLang="en-US" sz="1400" dirty="0">
                <a:solidFill>
                  <a:schemeClr val="tx1"/>
                </a:solidFill>
                <a:latin typeface="+mn-ea"/>
                <a:cs typeface="Meiryo UI" panose="020B0604030504040204" pitchFamily="50" charset="-128"/>
              </a:rPr>
              <a:t>　　　　　⑦その他、技術的な事項　　等</a:t>
            </a:r>
            <a:endParaRPr kumimoji="1" lang="ja-JP" altLang="en-US" sz="1400" dirty="0">
              <a:solidFill>
                <a:schemeClr val="tx1"/>
              </a:solidFill>
            </a:endParaRPr>
          </a:p>
        </p:txBody>
      </p:sp>
    </p:spTree>
    <p:extLst>
      <p:ext uri="{BB962C8B-B14F-4D97-AF65-F5344CB8AC3E}">
        <p14:creationId xmlns:p14="http://schemas.microsoft.com/office/powerpoint/2010/main" val="645452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4236</TotalTime>
  <Words>116</Words>
  <Application>Microsoft Office PowerPoint</Application>
  <PresentationFormat>A4 210 x 297 mm</PresentationFormat>
  <Paragraphs>25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2018-07-05T07:12:09Z</cp:lastPrinted>
  <dcterms:created xsi:type="dcterms:W3CDTF">2015-04-20T11:03:18Z</dcterms:created>
  <dcterms:modified xsi:type="dcterms:W3CDTF">2018-11-08T07:21:20Z</dcterms:modified>
</cp:coreProperties>
</file>