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67" r:id="rId2"/>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140" y="-10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2018/6/5</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2018/6/5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2018/6/5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2018/6/5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2018/6/5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2018/6/5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2018/6/5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2018/6/5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2018/6/5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2018/6/5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2018/6/5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2018/6/5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2018/6/5</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＜検討事項にかかる主な意見＞</a:t>
            </a:r>
          </a:p>
        </p:txBody>
      </p:sp>
      <p:graphicFrame>
        <p:nvGraphicFramePr>
          <p:cNvPr id="6" name="表 5"/>
          <p:cNvGraphicFramePr>
            <a:graphicFrameLocks noGrp="1"/>
          </p:cNvGraphicFramePr>
          <p:nvPr>
            <p:extLst>
              <p:ext uri="{D42A27DB-BD31-4B8C-83A1-F6EECF244321}">
                <p14:modId xmlns:p14="http://schemas.microsoft.com/office/powerpoint/2010/main" val="1685077959"/>
              </p:ext>
            </p:extLst>
          </p:nvPr>
        </p:nvGraphicFramePr>
        <p:xfrm>
          <a:off x="538165" y="1788234"/>
          <a:ext cx="8840235" cy="4737109"/>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xmlns="" val="20000"/>
                    </a:ext>
                  </a:extLst>
                </a:gridCol>
                <a:gridCol w="7809777">
                  <a:extLst>
                    <a:ext uri="{9D8B030D-6E8A-4147-A177-3AD203B41FA5}">
                      <a16:colId xmlns:a16="http://schemas.microsoft.com/office/drawing/2014/main" xmlns="" val="20002"/>
                    </a:ext>
                  </a:extLst>
                </a:gridCol>
              </a:tblGrid>
              <a:tr h="283209">
                <a:tc>
                  <a:txBody>
                    <a:bodyPr/>
                    <a:lstStyle/>
                    <a:p>
                      <a:pPr algn="ctr"/>
                      <a:r>
                        <a:rPr kumimoji="1" lang="ja-JP" altLang="en-US" sz="1400" dirty="0" smtClean="0">
                          <a:latin typeface="+mn-ea"/>
                          <a:ea typeface="+mn-ea"/>
                          <a:cs typeface="Meiryo UI" panose="020B0604030504040204" pitchFamily="50" charset="-128"/>
                        </a:rPr>
                        <a:t>テーマ</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smtClean="0">
                          <a:latin typeface="+mn-ea"/>
                          <a:ea typeface="+mn-ea"/>
                          <a:cs typeface="Meiryo UI" panose="020B0604030504040204" pitchFamily="50" charset="-128"/>
                        </a:rPr>
                        <a:t>主な意見</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xmlns="" val="10000"/>
                  </a:ext>
                </a:extLst>
              </a:tr>
              <a:tr h="577480">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zh-TW"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IR</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推進局の</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平成</a:t>
                      </a:r>
                      <a:r>
                        <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30</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年度</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の主な取組み</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依存症対策研究会の研究テーマとして、</a:t>
                      </a:r>
                      <a:r>
                        <a:rPr kumimoji="1" lang="en-US" altLang="ja-JP" sz="1100" u="none" dirty="0" smtClean="0">
                          <a:latin typeface="+mn-ea"/>
                          <a:ea typeface="+mn-ea"/>
                          <a:cs typeface="Meiryo UI" panose="020B0604030504040204" pitchFamily="50" charset="-128"/>
                        </a:rPr>
                        <a:t>IT</a:t>
                      </a:r>
                      <a:r>
                        <a:rPr kumimoji="1" lang="ja-JP" altLang="en-US" sz="1100" u="none" dirty="0" smtClean="0">
                          <a:latin typeface="+mn-ea"/>
                          <a:ea typeface="+mn-ea"/>
                          <a:cs typeface="Meiryo UI" panose="020B0604030504040204" pitchFamily="50" charset="-128"/>
                        </a:rPr>
                        <a:t>技術の進歩を踏まえた先進的な依存症対策の研究が掲げられているが、この分野で大阪がリードしていくことが大事であり、研究会のメンバーにもデータを扱う専門家や有識者をぜひ加えるべき。</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876420">
                <a:tc>
                  <a:txBody>
                    <a:bodyPr/>
                    <a:lstStyle/>
                    <a:p>
                      <a:r>
                        <a:rPr kumimoji="1" lang="ja-JP" altLang="en-US" sz="1100" u="none" dirty="0" smtClean="0">
                          <a:latin typeface="+mn-ea"/>
                          <a:ea typeface="+mn-ea"/>
                          <a:cs typeface="Meiryo UI" panose="020B0604030504040204" pitchFamily="50" charset="-128"/>
                        </a:rPr>
                        <a:t>◆</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の成功と</a:t>
                      </a:r>
                      <a:endParaRPr kumimoji="1" lang="en-US" altLang="ja-JP" sz="1100" u="none" dirty="0" smtClean="0">
                        <a:latin typeface="+mn-ea"/>
                        <a:ea typeface="+mn-ea"/>
                        <a:cs typeface="Meiryo UI" panose="020B0604030504040204" pitchFamily="50" charset="-128"/>
                      </a:endParaRPr>
                    </a:p>
                    <a:p>
                      <a:r>
                        <a:rPr kumimoji="1" lang="ja-JP" altLang="en-US" sz="1100" u="none" dirty="0" smtClean="0">
                          <a:latin typeface="+mn-ea"/>
                          <a:ea typeface="+mn-ea"/>
                          <a:cs typeface="Meiryo UI" panose="020B0604030504040204" pitchFamily="50" charset="-128"/>
                        </a:rPr>
                        <a:t>　 失敗</a:t>
                      </a:r>
                      <a:endParaRPr kumimoji="1" lang="en-US" altLang="ja-JP" sz="1100" u="none" dirty="0" smtClean="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大阪</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は、海外事例なども参考に、カジノは</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の一部にすぎないという前提のもと、顧客ニーズに併せてノンゲーミングの割合も増やしていくべき。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大阪で</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を考える時には、放っておいても集客が見込めるシーズンよりも、人が来ないシーズンオフや平日に、イベントやコンベンションの誘致などを考えていくべき。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治安対策や交通対策等についても、国際化が進展する中、いろいろな問題が発生してきているため、依存症対策研究会と同じように、</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を契機に、実務レベルの研究会などで官民が一緒になって検討していくべき。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夢洲を念頭においたまちづくり、広域観光、大阪・関西との連携などのテーマについては、</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事業者ができる分野と、大阪の民間事業者や経済界が考えるべき分野があるので、どのように検討していくのか考えていくべき。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魅力づくりや持続的なまちづくりを考えるために、都市政策やマネジメントなどを横断的に、実務レベルで検討できる組織体系づくりが必要である。魅力づくりについては、レガシー活用や文化的側面、広域連携も含めた視点でも、実務レベルの検討を進める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大阪は周辺にたくさんの観光資源があり、それらを</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や</a:t>
                      </a:r>
                      <a:r>
                        <a:rPr kumimoji="1" lang="en-US" altLang="ja-JP" sz="1100" u="none" dirty="0" smtClean="0">
                          <a:latin typeface="+mn-ea"/>
                          <a:ea typeface="+mn-ea"/>
                          <a:cs typeface="Meiryo UI" panose="020B0604030504040204" pitchFamily="50" charset="-128"/>
                        </a:rPr>
                        <a:t>MICE</a:t>
                      </a:r>
                      <a:r>
                        <a:rPr kumimoji="1" lang="ja-JP" altLang="en-US" sz="1100" u="none" dirty="0" smtClean="0">
                          <a:latin typeface="+mn-ea"/>
                          <a:ea typeface="+mn-ea"/>
                          <a:cs typeface="Meiryo UI" panose="020B0604030504040204" pitchFamily="50" charset="-128"/>
                        </a:rPr>
                        <a:t>のオプショナルツアーなどを契機に活性化、連携していくべき。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やオプショナルツアーのターゲットとして富裕層があげられるが、日本は富裕層対策のレベルが相当低いので、実際に富裕層を動かしている例などを参考に、時間をかけてネットワークづくりからやっていく必要があ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人づくりについて</a:t>
                      </a:r>
                      <a:r>
                        <a:rPr kumimoji="1" lang="ja-JP" altLang="en-US" sz="1100" u="none" dirty="0" smtClean="0">
                          <a:latin typeface="+mn-ea"/>
                          <a:ea typeface="+mn-ea"/>
                          <a:cs typeface="Meiryo UI" panose="020B0604030504040204" pitchFamily="50" charset="-128"/>
                        </a:rPr>
                        <a:t>、特に観光、サービス産業は給料も低く、人材が集まりにくい状況にあり、数も質も足りていない</a:t>
                      </a:r>
                      <a:r>
                        <a:rPr kumimoji="1" lang="ja-JP" altLang="en-US" sz="1100" u="none" smtClean="0">
                          <a:latin typeface="+mn-ea"/>
                          <a:ea typeface="+mn-ea"/>
                          <a:cs typeface="Meiryo UI" panose="020B0604030504040204" pitchFamily="50" charset="-128"/>
                        </a:rPr>
                        <a:t>ので、人材育成を急ぐことが必要である。どのように大阪</a:t>
                      </a:r>
                      <a:r>
                        <a:rPr kumimoji="1" lang="ja-JP" altLang="en-US" sz="1100" u="none" dirty="0" smtClean="0">
                          <a:latin typeface="+mn-ea"/>
                          <a:ea typeface="+mn-ea"/>
                          <a:cs typeface="Meiryo UI" panose="020B0604030504040204" pitchFamily="50" charset="-128"/>
                        </a:rPr>
                        <a:t>・</a:t>
                      </a:r>
                      <a:r>
                        <a:rPr kumimoji="1" lang="ja-JP" altLang="en-US" sz="1100" u="none" smtClean="0">
                          <a:latin typeface="+mn-ea"/>
                          <a:ea typeface="+mn-ea"/>
                          <a:cs typeface="Meiryo UI" panose="020B0604030504040204" pitchFamily="50" charset="-128"/>
                        </a:rPr>
                        <a:t>関西で人材を</a:t>
                      </a:r>
                      <a:r>
                        <a:rPr kumimoji="1" lang="ja-JP" altLang="en-US" sz="1100" u="none" dirty="0" smtClean="0">
                          <a:latin typeface="+mn-ea"/>
                          <a:ea typeface="+mn-ea"/>
                          <a:cs typeface="Meiryo UI" panose="020B0604030504040204" pitchFamily="50" charset="-128"/>
                        </a:rPr>
                        <a:t>供給していくのかということも検討していくべき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平成</a:t>
            </a:r>
            <a:r>
              <a:rPr lang="en-US" altLang="ja-JP" sz="1400" dirty="0">
                <a:solidFill>
                  <a:schemeClr val="tx1"/>
                </a:solidFill>
                <a:latin typeface="+mn-ea"/>
                <a:cs typeface="Meiryo UI" panose="020B0604030504040204" pitchFamily="50" charset="-128"/>
              </a:rPr>
              <a:t>30</a:t>
            </a:r>
            <a:r>
              <a:rPr lang="ja-JP" altLang="en-US" sz="1400" dirty="0">
                <a:solidFill>
                  <a:schemeClr val="tx1"/>
                </a:solidFill>
                <a:latin typeface="+mn-ea"/>
                <a:cs typeface="Meiryo UI" panose="020B0604030504040204" pitchFamily="50" charset="-128"/>
              </a:rPr>
              <a:t>年</a:t>
            </a:r>
            <a:r>
              <a:rPr lang="en-US" altLang="ja-JP" sz="1400" dirty="0">
                <a:solidFill>
                  <a:schemeClr val="tx1"/>
                </a:solidFill>
                <a:latin typeface="+mn-ea"/>
                <a:cs typeface="Meiryo UI" panose="020B0604030504040204" pitchFamily="50" charset="-128"/>
              </a:rPr>
              <a:t>2</a:t>
            </a:r>
            <a:r>
              <a:rPr lang="ja-JP" altLang="en-US" sz="1400" dirty="0">
                <a:solidFill>
                  <a:schemeClr val="tx1"/>
                </a:solidFill>
                <a:latin typeface="+mn-ea"/>
                <a:cs typeface="Meiryo UI" panose="020B0604030504040204" pitchFamily="50" charset="-128"/>
              </a:rPr>
              <a:t>月</a:t>
            </a:r>
            <a:r>
              <a:rPr lang="en-US" altLang="ja-JP" sz="1400" dirty="0">
                <a:solidFill>
                  <a:schemeClr val="tx1"/>
                </a:solidFill>
                <a:latin typeface="+mn-ea"/>
                <a:cs typeface="Meiryo UI" panose="020B0604030504040204" pitchFamily="50" charset="-128"/>
              </a:rPr>
              <a:t>21</a:t>
            </a:r>
            <a:r>
              <a:rPr lang="ja-JP" altLang="en-US" sz="1400" dirty="0">
                <a:solidFill>
                  <a:schemeClr val="tx1"/>
                </a:solidFill>
                <a:latin typeface="+mn-ea"/>
                <a:cs typeface="Meiryo UI" panose="020B0604030504040204" pitchFamily="50" charset="-128"/>
              </a:rPr>
              <a:t>日（水）</a:t>
            </a:r>
            <a:r>
              <a:rPr lang="en-US" altLang="ja-JP" sz="1400" dirty="0">
                <a:solidFill>
                  <a:schemeClr val="tx1"/>
                </a:solidFill>
                <a:latin typeface="+mn-ea"/>
                <a:cs typeface="Meiryo UI" panose="020B0604030504040204" pitchFamily="50" charset="-128"/>
              </a:rPr>
              <a:t>13:00</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15:00</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大阪府庁本館</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階　議会特別会議室（大）　</a:t>
            </a: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7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推 進 会 議　　概 要</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337376" y="502031"/>
            <a:ext cx="1081181"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smtClean="0">
                <a:effectLst/>
                <a:latin typeface="+mn-ea"/>
                <a:cs typeface="Meiryo UI" panose="020B0604030504040204" pitchFamily="50" charset="-128"/>
              </a:rPr>
              <a:t>参考</a:t>
            </a:r>
            <a:r>
              <a:rPr lang="ja-JP" sz="1400" kern="100" dirty="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9358</TotalTime>
  <Words>478</Words>
  <Application>Microsoft Office PowerPoint</Application>
  <PresentationFormat>A4 210 x 297 mm</PresentationFormat>
  <Paragraphs>23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大阪府</cp:lastModifiedBy>
  <cp:revision>45</cp:revision>
  <cp:lastPrinted>2018-06-05T08:27:44Z</cp:lastPrinted>
  <dcterms:created xsi:type="dcterms:W3CDTF">2015-12-14T07:07:37Z</dcterms:created>
  <dcterms:modified xsi:type="dcterms:W3CDTF">2018-06-05T08:30:17Z</dcterms:modified>
</cp:coreProperties>
</file>