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 autoAdjust="0"/>
  </p:normalViewPr>
  <p:slideViewPr>
    <p:cSldViewPr showGuides="1">
      <p:cViewPr varScale="1">
        <p:scale>
          <a:sx n="74" d="100"/>
          <a:sy n="74" d="100"/>
        </p:scale>
        <p:origin x="-1224" y="-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E91B9-5748-4875-90F9-3F636DB33420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CC93A-A52D-4DDA-82E9-E35D0BAB0D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39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74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年に超党派による国際観光振興推進議員連盟（ＩＲ議連）が設立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○その後</a:t>
            </a:r>
            <a:r>
              <a:rPr kumimoji="1" lang="en-US" altLang="ja-JP" dirty="0" smtClean="0"/>
              <a:t>2013</a:t>
            </a:r>
            <a:r>
              <a:rPr kumimoji="1" lang="ja-JP" altLang="en-US" dirty="0" smtClean="0"/>
              <a:t>年、</a:t>
            </a:r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年に推進法案の提出があり、</a:t>
            </a:r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月に推進法案が成立、公布施行されることとなった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○推進法案は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年以内にＩＲの詳細な内容を規定した実施法案が国会に上程される予定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○</a:t>
            </a:r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月に内閣総理大臣を本部長とする、ＩＲ推進本部が設立され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月以降推進会議が開催されている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B08F4-7FF6-477B-A703-F4CF992AFED1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86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2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076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75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0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01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85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5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0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43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24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695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A4976-FFCE-434B-980F-1A49D296640B}" type="datetimeFigureOut">
              <a:rPr kumimoji="1" lang="ja-JP" altLang="en-US" smtClean="0"/>
              <a:t>2018/6/13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CF947-8998-4DAE-8F8D-2B106BB242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2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91752" y="461665"/>
            <a:ext cx="909884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　　大阪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ＩＲにおける「送客機能施設」「広域観光連携」の検討について</a:t>
            </a:r>
            <a:r>
              <a:rPr lang="ja-JP" altLang="en-US" sz="24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2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1568624" y="3561876"/>
            <a:ext cx="8558320" cy="5134662"/>
          </a:xfrm>
          <a:prstGeom prst="rect">
            <a:avLst/>
          </a:prstGeom>
        </p:spPr>
        <p:txBody>
          <a:bodyPr vert="horz" lIns="91414" tIns="45708" rIns="91414" bIns="45708" rtlCol="0">
            <a:noAutofit/>
          </a:bodyPr>
          <a:lstStyle>
            <a:lvl1pPr marL="342805" indent="-342805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744" indent="-285670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84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5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83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903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76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050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122" indent="-228538" algn="l" defTabSz="9141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b="1" u="sng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b="1" u="sng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+mn-ea"/>
                <a:cs typeface="Meiryo UI" panose="020B0604030504040204" pitchFamily="50" charset="-128"/>
              </a:rPr>
              <a:t>　　</a:t>
            </a:r>
            <a:endParaRPr lang="en-US" altLang="ja-JP" sz="16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6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  <a:cs typeface="Meiryo UI" panose="020B0604030504040204" pitchFamily="50" charset="-128"/>
              </a:rPr>
              <a:t>　　</a:t>
            </a:r>
            <a:endParaRPr lang="en-US" altLang="ja-JP" sz="14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+mn-ea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12680" y="5512182"/>
            <a:ext cx="8856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＜参考：送客機能施設＞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IR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実施法案　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2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条第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1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項第</a:t>
            </a:r>
            <a:r>
              <a:rPr lang="en-US" altLang="ja-JP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4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号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我が国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における</a:t>
            </a:r>
            <a:r>
              <a:rPr lang="ja-JP" altLang="en-US" sz="1200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各地域の観光の魅力に関する情報を適切に提供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し、併せて</a:t>
            </a:r>
            <a:r>
              <a:rPr lang="ja-JP" altLang="en-US" sz="1200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各地域への観光旅行</a:t>
            </a:r>
            <a:r>
              <a:rPr lang="ja-JP" altLang="en-US" sz="1200" u="sng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に必要</a:t>
            </a:r>
            <a:r>
              <a:rPr lang="ja-JP" altLang="en-US" sz="1200" u="sng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な運送、宿泊その他のサービスの手配を一元的に行う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ことにより、国内における観光旅行の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促進に</a:t>
            </a:r>
            <a:r>
              <a:rPr lang="ja-JP" altLang="en-US" sz="12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資する施設であって、政令で定める基準に適合する</a:t>
            </a:r>
            <a:r>
              <a:rPr lang="ja-JP" altLang="en-US" sz="12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もの</a:t>
            </a:r>
            <a:endParaRPr lang="en-US" altLang="ja-JP" sz="12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12682" y="1962303"/>
            <a:ext cx="613223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ja-JP" altLang="en-US" sz="16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「送客機能施設</a:t>
            </a:r>
            <a:r>
              <a:rPr lang="ja-JP" altLang="en-US" sz="16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」、「広域観光連携」の検討</a:t>
            </a:r>
            <a:r>
              <a:rPr lang="ja-JP" altLang="en-US" sz="16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に向けたキーワード</a:t>
            </a:r>
            <a:endParaRPr lang="en-US" altLang="ja-JP" sz="16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76536" y="2420888"/>
            <a:ext cx="777686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各地の観光資源の魅力を実感できるショーケース機能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例）　・各地の企画展示や各種イベント（スポーツ、食など）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 ・最新技術の活用（ＶＲなど）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 ・伝統、文化、芸術等の一次体験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様々なターゲットに対応可能なコンシェルジュ機能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例）　・プレミアム感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 ・ＩｏＴを活用した最新サービス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○　各地域の観光資源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と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の連携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例）　・</a:t>
            </a:r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観光素材の発掘・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磨き上げ</a:t>
            </a:r>
            <a:endParaRPr lang="en-US" altLang="ja-JP" sz="1400" dirty="0" smtClean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 ・テーマツーリズム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ＭＳ Ｐゴシック"/>
                <a:cs typeface="Meiryo UI" panose="020B0604030504040204" pitchFamily="50" charset="-128"/>
              </a:rPr>
              <a:t>　　　　　　　 ・周辺自治体との事業連携</a:t>
            </a:r>
            <a:endParaRPr lang="en-US" altLang="ja-JP" sz="1400" dirty="0">
              <a:solidFill>
                <a:prstClr val="black"/>
              </a:solidFill>
              <a:latin typeface="ＭＳ Ｐゴシック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12682" y="1052736"/>
            <a:ext cx="8856983" cy="738664"/>
          </a:xfrm>
          <a:prstGeom prst="rect">
            <a:avLst/>
          </a:prstGeom>
        </p:spPr>
        <p:txBody>
          <a:bodyPr wrap="square" lIns="72000" rIns="36000">
            <a:spAutoFit/>
          </a:bodyPr>
          <a:lstStyle/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・ＩＲ実施法案では、</a:t>
            </a:r>
            <a:r>
              <a:rPr lang="en-US" altLang="ja-JP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I</a:t>
            </a:r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Ｒの中核施設として「送客機能施設」の設置を規定</a:t>
            </a:r>
            <a:endParaRPr lang="en-US" altLang="ja-JP" sz="1400" dirty="0" smtClean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・大阪</a:t>
            </a:r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ＩＲ基本構想（案）・中間</a:t>
            </a:r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骨子でも、“ひろがり・つながりを生み出すＩＲ”という方向性のもと、「広域観光連携」の</a:t>
            </a:r>
            <a:endParaRPr lang="en-US" altLang="ja-JP" sz="1400" dirty="0" smtClean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  <a:p>
            <a:pPr lvl="0"/>
            <a:r>
              <a:rPr lang="ja-JP" altLang="en-US" sz="1400" dirty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+mj-ea"/>
                <a:ea typeface="+mj-ea"/>
                <a:cs typeface="Meiryo UI" panose="020B0604030504040204" pitchFamily="50" charset="-128"/>
              </a:rPr>
              <a:t>必要性について明記</a:t>
            </a:r>
            <a:endParaRPr lang="en-US" altLang="ja-JP" sz="1400" dirty="0" smtClean="0">
              <a:solidFill>
                <a:prstClr val="black"/>
              </a:solidFill>
              <a:latin typeface="+mj-ea"/>
              <a:ea typeface="+mj-ea"/>
              <a:cs typeface="Meiryo UI" panose="020B0604030504040204" pitchFamily="50" charset="-128"/>
            </a:endParaRPr>
          </a:p>
        </p:txBody>
      </p:sp>
      <p:sp>
        <p:nvSpPr>
          <p:cNvPr id="10" name="テキスト ボックス 1"/>
          <p:cNvSpPr txBox="1"/>
          <p:nvPr/>
        </p:nvSpPr>
        <p:spPr>
          <a:xfrm>
            <a:off x="8496609" y="502031"/>
            <a:ext cx="921948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 smtClean="0">
                <a:effectLst/>
                <a:latin typeface="+mn-ea"/>
                <a:cs typeface="Meiryo UI" panose="020B0604030504040204" pitchFamily="50" charset="-128"/>
              </a:rPr>
              <a:t>資料</a:t>
            </a:r>
            <a:r>
              <a:rPr lang="ja-JP" altLang="en-US" sz="1400" kern="100" dirty="0">
                <a:latin typeface="+mn-ea"/>
                <a:cs typeface="Meiryo UI" panose="020B0604030504040204" pitchFamily="50" charset="-128"/>
              </a:rPr>
              <a:t>５</a:t>
            </a:r>
            <a:endParaRPr lang="ja-JP" sz="1400" kern="100" dirty="0">
              <a:effectLst/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4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4523</TotalTime>
  <Words>191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大阪府</cp:lastModifiedBy>
  <cp:revision>36</cp:revision>
  <cp:lastPrinted>2018-06-13T06:15:41Z</cp:lastPrinted>
  <dcterms:created xsi:type="dcterms:W3CDTF">2015-04-20T11:03:18Z</dcterms:created>
  <dcterms:modified xsi:type="dcterms:W3CDTF">2018-06-13T09:16:14Z</dcterms:modified>
</cp:coreProperties>
</file>