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3" r:id="rId3"/>
    <p:sldId id="262" r:id="rId4"/>
    <p:sldId id="264" r:id="rId5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18" y="6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900" dirty="0">
                <a:solidFill>
                  <a:schemeClr val="tx1"/>
                </a:solidFill>
              </a:rPr>
              <a:t>【</a:t>
            </a:r>
            <a:r>
              <a:rPr lang="ja-JP" altLang="en-US" sz="900" dirty="0">
                <a:solidFill>
                  <a:schemeClr val="tx1"/>
                </a:solidFill>
              </a:rPr>
              <a:t>セミナーで聞きたいこと</a:t>
            </a:r>
            <a:r>
              <a:rPr lang="en-US" altLang="ja-JP" sz="900" dirty="0">
                <a:solidFill>
                  <a:schemeClr val="tx1"/>
                </a:solidFill>
              </a:rPr>
              <a:t>】</a:t>
            </a:r>
            <a:endParaRPr lang="ja-JP" altLang="en-US" sz="9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171262263638544"/>
          <c:y val="5.4475498179145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8021952689199098"/>
          <c:y val="0.3114182645907832"/>
          <c:w val="0.67578021832761193"/>
          <c:h val="0.588709988747449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Sheet1!$A$15:$A$17</c:f>
              <c:strCache>
                <c:ptCount val="3"/>
                <c:pt idx="0">
                  <c:v>懸念事項への対応</c:v>
                </c:pt>
                <c:pt idx="1">
                  <c:v>ＩＲによる経済効果</c:v>
                </c:pt>
                <c:pt idx="2">
                  <c:v>大阪がめざすＩＲ像</c:v>
                </c:pt>
              </c:strCache>
            </c:strRef>
          </c:cat>
          <c:val>
            <c:numRef>
              <c:f>Sheet1!$B$15:$B$17</c:f>
              <c:numCache>
                <c:formatCode>0.0%</c:formatCode>
                <c:ptCount val="3"/>
                <c:pt idx="0">
                  <c:v>0.29299999999999998</c:v>
                </c:pt>
                <c:pt idx="1">
                  <c:v>0.46500000000000002</c:v>
                </c:pt>
                <c:pt idx="2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4-4F7E-9442-C10167B1C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515520"/>
        <c:axId val="23517056"/>
      </c:barChart>
      <c:catAx>
        <c:axId val="2351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23517056"/>
        <c:crosses val="autoZero"/>
        <c:auto val="1"/>
        <c:lblAlgn val="ctr"/>
        <c:lblOffset val="100"/>
        <c:noMultiLvlLbl val="0"/>
      </c:catAx>
      <c:valAx>
        <c:axId val="235170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351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900" dirty="0">
                <a:solidFill>
                  <a:schemeClr val="tx1"/>
                </a:solidFill>
              </a:rPr>
              <a:t>【</a:t>
            </a:r>
            <a:r>
              <a:rPr lang="ja-JP" altLang="en-US" sz="900" dirty="0">
                <a:solidFill>
                  <a:schemeClr val="tx1"/>
                </a:solidFill>
              </a:rPr>
              <a:t>ＩＲに対して期待すること</a:t>
            </a:r>
            <a:r>
              <a:rPr lang="en-US" altLang="ja-JP" sz="900" dirty="0">
                <a:solidFill>
                  <a:schemeClr val="tx1"/>
                </a:solidFill>
              </a:rPr>
              <a:t>】</a:t>
            </a:r>
            <a:endParaRPr lang="ja-JP" altLang="en-US" sz="9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068342981738544"/>
          <c:y val="3.631699878609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791454491398857"/>
          <c:y val="0.28781221537982005"/>
          <c:w val="0.6698762900778108"/>
          <c:h val="0.612316037958412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家族や友人と遊びに
行ける場所の増加</c:v>
                </c:pt>
                <c:pt idx="1">
                  <c:v>文化・芸術の振興</c:v>
                </c:pt>
                <c:pt idx="2">
                  <c:v>経済の活性化・ビジ
ネスチャンスの増加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0.25</c:v>
                </c:pt>
                <c:pt idx="1">
                  <c:v>0.34100000000000003</c:v>
                </c:pt>
                <c:pt idx="2">
                  <c:v>0.70399999999999996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6-4ED3-A932-F1792F1D8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00768"/>
        <c:axId val="73376896"/>
      </c:barChart>
      <c:catAx>
        <c:axId val="2400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73376896"/>
        <c:crosses val="autoZero"/>
        <c:auto val="1"/>
        <c:lblAlgn val="ctr"/>
        <c:lblOffset val="100"/>
        <c:noMultiLvlLbl val="0"/>
      </c:catAx>
      <c:valAx>
        <c:axId val="733768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400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900" dirty="0">
                <a:solidFill>
                  <a:schemeClr val="tx1"/>
                </a:solidFill>
              </a:rPr>
              <a:t>【</a:t>
            </a:r>
            <a:r>
              <a:rPr lang="ja-JP" altLang="en-US" sz="900" dirty="0">
                <a:solidFill>
                  <a:schemeClr val="tx1"/>
                </a:solidFill>
              </a:rPr>
              <a:t>ＩＲについて心配なこと</a:t>
            </a:r>
            <a:r>
              <a:rPr lang="en-US" altLang="ja-JP" sz="900" dirty="0">
                <a:solidFill>
                  <a:schemeClr val="tx1"/>
                </a:solidFill>
              </a:rPr>
              <a:t>】</a:t>
            </a:r>
            <a:endParaRPr lang="ja-JP" altLang="en-US" sz="9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292940386568795"/>
          <c:y val="4.5396248482621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Sheet1!$A$9:$A$12</c:f>
              <c:strCache>
                <c:ptCount val="4"/>
                <c:pt idx="0">
                  <c:v>犯罪の増加</c:v>
                </c:pt>
                <c:pt idx="1">
                  <c:v>ギャンブル依存症患者の増加</c:v>
                </c:pt>
                <c:pt idx="2">
                  <c:v>交通問題（道路渋滞・地下鉄の混雑）</c:v>
                </c:pt>
                <c:pt idx="3">
                  <c:v>観光客の増加に伴うトラブル</c:v>
                </c:pt>
              </c:strCache>
            </c:strRef>
          </c:cat>
          <c:val>
            <c:numRef>
              <c:f>Sheet1!$B$9:$B$12</c:f>
              <c:numCache>
                <c:formatCode>0.0%</c:formatCode>
                <c:ptCount val="4"/>
                <c:pt idx="0">
                  <c:v>0.307</c:v>
                </c:pt>
                <c:pt idx="1">
                  <c:v>0.307</c:v>
                </c:pt>
                <c:pt idx="2">
                  <c:v>0.374</c:v>
                </c:pt>
                <c:pt idx="3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9-45B1-B045-7627E9EA3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094336"/>
        <c:axId val="8753536"/>
      </c:barChart>
      <c:catAx>
        <c:axId val="10009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pPr>
            <a:endParaRPr lang="ja-JP"/>
          </a:p>
        </c:txPr>
        <c:crossAx val="8753536"/>
        <c:crosses val="autoZero"/>
        <c:auto val="1"/>
        <c:lblAlgn val="ctr"/>
        <c:lblOffset val="100"/>
        <c:noMultiLvlLbl val="0"/>
      </c:catAx>
      <c:valAx>
        <c:axId val="875353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00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173946886483757"/>
          <c:y val="0.18355250909934678"/>
          <c:w val="0.30462848963252787"/>
          <c:h val="0.8673513135943276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296-4CA1-BCDA-DB7C6D84294D}"/>
              </c:ext>
            </c:extLst>
          </c:dPt>
          <c:dPt>
            <c:idx val="2"/>
            <c:bubble3D val="0"/>
            <c:spPr>
              <a:pattFill prst="ltHorz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296-4CA1-BCDA-DB7C6D84294D}"/>
              </c:ext>
            </c:extLst>
          </c:dPt>
          <c:dPt>
            <c:idx val="4"/>
            <c:bubble3D val="0"/>
            <c:spPr>
              <a:pattFill prst="dkUp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296-4CA1-BCDA-DB7C6D84294D}"/>
              </c:ext>
            </c:extLst>
          </c:dPt>
          <c:dPt>
            <c:idx val="5"/>
            <c:bubble3D val="0"/>
            <c:spPr>
              <a:pattFill prst="ltVert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7-B296-4CA1-BCDA-DB7C6D84294D}"/>
              </c:ext>
            </c:extLst>
          </c:dPt>
          <c:dLbls>
            <c:dLbl>
              <c:idx val="1"/>
              <c:layout>
                <c:manualLayout>
                  <c:x val="-0.14699959174832372"/>
                  <c:y val="0.11016415248589567"/>
                </c:manualLayout>
              </c:layout>
              <c:tx>
                <c:rich>
                  <a:bodyPr/>
                  <a:lstStyle/>
                  <a:p>
                    <a:pPr>
                      <a:defRPr sz="6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ja-JP" altLang="en-US" dirty="0" smtClean="0"/>
                      <a:t>よく理解</a:t>
                    </a:r>
                  </a:p>
                  <a:p>
                    <a:pPr>
                      <a:defRPr sz="6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ja-JP" altLang="en-US" dirty="0" smtClean="0"/>
                      <a:t>できた</a:t>
                    </a:r>
                    <a:endParaRPr lang="ja-JP" alt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96-4CA1-BCDA-DB7C6D8429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よく理解できた・ある程度理解できた</c:v>
                </c:pt>
                <c:pt idx="1">
                  <c:v>よく理解できた</c:v>
                </c:pt>
                <c:pt idx="2">
                  <c:v>ある程度理解できた</c:v>
                </c:pt>
                <c:pt idx="3">
                  <c:v>その他計</c:v>
                </c:pt>
                <c:pt idx="4">
                  <c:v>理解できなかった</c:v>
                </c:pt>
                <c:pt idx="5">
                  <c:v>不明</c:v>
                </c:pt>
              </c:strCache>
            </c:strRef>
          </c:cat>
          <c:val>
            <c:numRef>
              <c:f>Sheet1!$B$1:$B$6</c:f>
              <c:numCache>
                <c:formatCode>0.0%</c:formatCode>
                <c:ptCount val="6"/>
                <c:pt idx="1">
                  <c:v>0.38700000000000001</c:v>
                </c:pt>
                <c:pt idx="2">
                  <c:v>0.49199999999999999</c:v>
                </c:pt>
                <c:pt idx="4">
                  <c:v>4.9000000000000002E-2</c:v>
                </c:pt>
                <c:pt idx="5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96-4CA1-BCDA-DB7C6D842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doughnutChart>
        <c:varyColors val="1"/>
        <c:ser>
          <c:idx val="1"/>
          <c:order val="1"/>
          <c:spPr>
            <a:ln w="31750">
              <a:solidFill>
                <a:schemeClr val="bg1"/>
              </a:solidFill>
            </a:ln>
          </c:spPr>
          <c:dPt>
            <c:idx val="3"/>
            <c:bubble3D val="0"/>
            <c:spPr>
              <a:solidFill>
                <a:schemeClr val="bg1"/>
              </a:solidFill>
              <a:ln w="317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B296-4CA1-BCDA-DB7C6D84294D}"/>
              </c:ext>
            </c:extLst>
          </c:dPt>
          <c:cat>
            <c:strRef>
              <c:f>Sheet1!$A$1:$A$6</c:f>
              <c:strCache>
                <c:ptCount val="6"/>
                <c:pt idx="0">
                  <c:v>よく理解できた・ある程度理解できた</c:v>
                </c:pt>
                <c:pt idx="1">
                  <c:v>よく理解できた</c:v>
                </c:pt>
                <c:pt idx="2">
                  <c:v>ある程度理解できた</c:v>
                </c:pt>
                <c:pt idx="3">
                  <c:v>その他計</c:v>
                </c:pt>
                <c:pt idx="4">
                  <c:v>理解できなかった</c:v>
                </c:pt>
                <c:pt idx="5">
                  <c:v>不明</c:v>
                </c:pt>
              </c:strCache>
            </c:strRef>
          </c:cat>
          <c:val>
            <c:numRef>
              <c:f>Sheet1!$C$1:$C$6</c:f>
              <c:numCache>
                <c:formatCode>General</c:formatCode>
                <c:ptCount val="6"/>
                <c:pt idx="0" formatCode="0.0%">
                  <c:v>0.879</c:v>
                </c:pt>
                <c:pt idx="3" formatCode="0.0%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296-4CA1-BCDA-DB7C6D842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EE9B7-28EE-405C-82C0-9E8EE0FC99D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75A6-F1E7-4536-AFC4-3EAC05A44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9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08F-90B6-4534-8B41-57E59806C1E9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7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F8C4-D3D7-47BF-B97E-2D266B191DCB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92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787-6E0A-4397-B9F2-2949602343EF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88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44D-313C-4D6A-BB8D-11ED30F54682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17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80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80" y="458946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B6AE-E154-4C1F-BA07-F961CBA42DBF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57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8E7-48F5-4977-B3AD-D6F10B2A4CF8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94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972C-5F41-4074-9602-2B0249B71E84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34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592-B956-4D10-8194-23DE6563F3C8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95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4E2-5C3F-4F25-8256-747FA3FC2B9A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19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1" y="987430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858-7F0F-46FD-AB46-2F3400176EF8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7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1" y="987430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5C3B-A818-42D8-8143-360B84E982E0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2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A79D-DD66-4674-9854-42B197EB3514}" type="datetime1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5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408864" y="2255051"/>
            <a:ext cx="4356319" cy="3539426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①　府民・市民全体への情報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発信</a:t>
            </a:r>
            <a:endParaRPr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・事業進捗に応じた内容をテーマにＩＲセミナーを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開催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（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回予定）</a:t>
            </a:r>
          </a:p>
          <a:p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・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第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回は、谷岡先生ご講演「世界から観るＩＲの軌跡」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を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テーマに開催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6/4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7/3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・第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回は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、西村先生ご講演「（仮題）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ギャンブル等依存症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の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本質とその対策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」をテーマに開催（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8/1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9/5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</a:t>
            </a:r>
            <a:endParaRPr lang="ja-JP" altLang="en-US" sz="1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②　地元企業への情報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発信</a:t>
            </a:r>
            <a:endParaRPr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地元・中小企業向けビジネスセミナーの企画・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開催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回予定）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経済団体等との共催講演会の開催（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月から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回予定）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経済団体等への出前講座の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開催</a:t>
            </a:r>
            <a:endParaRPr lang="en-US" altLang="ja-JP" sz="15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③　女性・ファミリー層への情報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発信</a:t>
            </a:r>
            <a:endParaRPr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女性・ファミリー層向けフォーラムの開催（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回予定）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女性の意見を取り入れた、手に取りやすく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わかりやすい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内容のミニパンフレット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の作成（年内目途に完成）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80993" y="2249927"/>
            <a:ext cx="4626714" cy="403186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④　大学生・若い世代への情報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発信</a:t>
            </a:r>
            <a:endParaRPr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提案・研究発表会（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2/8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）に向けた大学ゼミとの連携事業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の実施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2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（ 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5/16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スタート 阪南大、大阪観光大、立命館大、流通科学大　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ほか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大学予定）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・外部講師による特別講演の開催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5/9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大阪観光大　ほか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大学予定）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職員による出前授業の開催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立命館大、近畿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　など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大学予定）</a:t>
            </a:r>
          </a:p>
          <a:p>
            <a:endParaRPr lang="en-US" altLang="ja-JP" sz="15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⑤　リーフレットの配布や動画の</a:t>
            </a:r>
            <a:r>
              <a:rPr lang="ja-JP" altLang="en-US" sz="1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放映</a:t>
            </a:r>
            <a:endParaRPr lang="ja-JP" altLang="en-US" sz="1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リーフレット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種の作成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ＩＲって何</a:t>
            </a:r>
            <a:r>
              <a:rPr lang="ja-JP" altLang="en-US" sz="12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？、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ＩＲの魅力、ギャンブル等依存症対策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、地域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 風俗環境対策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動画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種の作成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ＩＲの魅力編、ビジネスチャンス編、ギャンブル等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依存症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 対策編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当局主催のセミナーや講演会、市役所等の公共施設等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で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配布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・放映</a:t>
            </a:r>
          </a:p>
          <a:p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動画については、包括連携協定締結企業が持つ広報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媒体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の活用も検討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9223935" y="6557554"/>
            <a:ext cx="389244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99F4CE-CC43-4C61-B32D-E05E100DC90B}" type="slidenum">
              <a:rPr lang="ja-JP" altLang="en-US" sz="1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fld>
            <a:endParaRPr kumimoji="1"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8863" y="461665"/>
            <a:ext cx="909884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平成</a:t>
            </a:r>
            <a:r>
              <a:rPr lang="en-US" altLang="ja-JP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2000" b="1" spc="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ＩＲ誘致に向けた理解促進について </a:t>
            </a:r>
            <a:r>
              <a:rPr lang="en-US" altLang="ja-JP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1100" b="1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予算額　</a:t>
            </a:r>
            <a:r>
              <a:rPr lang="en-US" altLang="ja-JP" sz="11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6,600</a:t>
            </a:r>
            <a:r>
              <a:rPr lang="ja-JP" altLang="en-US" sz="11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千円＞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12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8496609" y="502031"/>
            <a:ext cx="921948" cy="38636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400" kern="100" dirty="0" smtClean="0">
                <a:effectLst/>
                <a:latin typeface="+mn-ea"/>
                <a:cs typeface="Meiryo UI" panose="020B0604030504040204" pitchFamily="50" charset="-128"/>
              </a:rPr>
              <a:t>資料</a:t>
            </a:r>
            <a:r>
              <a:rPr lang="ja-JP" altLang="en-US" sz="1400" kern="100" dirty="0">
                <a:latin typeface="+mn-ea"/>
                <a:cs typeface="Meiryo UI" panose="020B0604030504040204" pitchFamily="50" charset="-128"/>
              </a:rPr>
              <a:t>３</a:t>
            </a:r>
            <a:endParaRPr lang="ja-JP" sz="1400" kern="100" dirty="0">
              <a:effectLst/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額縁 12"/>
          <p:cNvSpPr/>
          <p:nvPr/>
        </p:nvSpPr>
        <p:spPr>
          <a:xfrm>
            <a:off x="408864" y="1020030"/>
            <a:ext cx="9098842" cy="780485"/>
          </a:xfrm>
          <a:prstGeom prst="bevel">
            <a:avLst>
              <a:gd name="adj" fmla="val 5000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lnSpc>
                <a:spcPts val="24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 ＩＲに対する府民・市民のコンセンサスを得ることが重要であるため、府民・市民全体、女性・ファミリー層</a:t>
            </a:r>
            <a:r>
              <a:rPr lang="ja-JP" altLang="en-US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、大学生・</a:t>
            </a:r>
            <a:endParaRPr lang="en-US" altLang="ja-JP" sz="1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若い世代など</a:t>
            </a:r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を対象として、戦略的に丁寧な情報発信に取り組み、理解促進を図ります。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408863" y="2016843"/>
            <a:ext cx="9098842" cy="4371078"/>
          </a:xfrm>
          <a:prstGeom prst="roundRect">
            <a:avLst>
              <a:gd name="adj" fmla="val 468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lnSpc>
                <a:spcPct val="150000"/>
              </a:lnSpc>
            </a:pPr>
            <a:endParaRPr lang="en-US" altLang="ja-JP" sz="1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199585" y="1894544"/>
            <a:ext cx="1517398" cy="24459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994" tIns="46797" rIns="89994" bIns="46797" anchor="ctr"/>
          <a:lstStyle/>
          <a:p>
            <a:pPr algn="ctr">
              <a:defRPr/>
            </a:pPr>
            <a:r>
              <a:rPr lang="ja-JP" altLang="en-US" sz="1400" b="1" spc="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主な取組み</a:t>
            </a:r>
          </a:p>
        </p:txBody>
      </p:sp>
      <p:sp>
        <p:nvSpPr>
          <p:cNvPr id="18" name="大かっこ 17"/>
          <p:cNvSpPr/>
          <p:nvPr/>
        </p:nvSpPr>
        <p:spPr>
          <a:xfrm>
            <a:off x="848543" y="2896839"/>
            <a:ext cx="3790131" cy="675036"/>
          </a:xfrm>
          <a:prstGeom prst="bracketPair">
            <a:avLst>
              <a:gd name="adj" fmla="val 65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2361" y="332656"/>
            <a:ext cx="572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外部講師による特別講演に関する新聞記事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721771" y="846676"/>
            <a:ext cx="4476513" cy="5508118"/>
            <a:chOff x="520724" y="846676"/>
            <a:chExt cx="4476513" cy="5508118"/>
          </a:xfrm>
        </p:grpSpPr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24" y="846676"/>
              <a:ext cx="4407257" cy="536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20724" y="6077795"/>
              <a:ext cx="4476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平成</a:t>
              </a:r>
              <a:r>
                <a:rPr kumimoji="1"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</a:t>
              </a:r>
              <a:r>
                <a:rPr kumimoji="1"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</a:t>
              </a:r>
              <a:r>
                <a:rPr kumimoji="1"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kumimoji="1"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月</a:t>
              </a:r>
              <a:r>
                <a:rPr kumimoji="1"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11</a:t>
              </a:r>
              <a:r>
                <a:rPr kumimoji="1"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 毎日新聞 朝刊</a:t>
              </a:r>
              <a:endPara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58491" y="1036476"/>
            <a:ext cx="4476513" cy="2904825"/>
            <a:chOff x="5910087" y="1122740"/>
            <a:chExt cx="4476513" cy="2904825"/>
          </a:xfrm>
        </p:grpSpPr>
        <p:pic>
          <p:nvPicPr>
            <p:cNvPr id="1029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5933124" y="1361755"/>
              <a:ext cx="2958434" cy="2665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910087" y="1122740"/>
              <a:ext cx="4476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平成</a:t>
              </a:r>
              <a:r>
                <a:rPr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</a:t>
              </a: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</a:t>
              </a:r>
              <a:r>
                <a:rPr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月</a:t>
              </a:r>
              <a:r>
                <a:rPr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</a:t>
              </a:r>
              <a:r>
                <a:rPr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 読売</a:t>
              </a:r>
              <a:r>
                <a:rPr kumimoji="1"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新聞 朝刊</a:t>
              </a:r>
              <a:endPara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9223935" y="6557554"/>
            <a:ext cx="389244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99F4CE-CC43-4C61-B32D-E05E100DC90B}" type="slidenum">
              <a:rPr lang="ja-JP" altLang="en-US" sz="1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fld>
            <a:endParaRPr kumimoji="1"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9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5146" y="260648"/>
            <a:ext cx="572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大学ゼミとの連携事業に関する新聞記事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767571" y="810374"/>
            <a:ext cx="3215102" cy="49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15" y="656348"/>
            <a:ext cx="2287071" cy="60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25008" y="5738738"/>
            <a:ext cx="3447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 読売新聞 朝刊</a:t>
            </a:r>
            <a:endParaRPr kumimoji="1" lang="ja-JP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2015" y="445314"/>
            <a:ext cx="3481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 朝日新聞 朝刊</a:t>
            </a:r>
            <a:endParaRPr kumimoji="1" lang="ja-JP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223935" y="6557554"/>
            <a:ext cx="389244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99F4CE-CC43-4C61-B32D-E05E100DC90B}" type="slidenum">
              <a:rPr lang="ja-JP" altLang="en-US" sz="1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fld>
            <a:endParaRPr kumimoji="1"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3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9223935" y="6557554"/>
            <a:ext cx="389244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99F4CE-CC43-4C61-B32D-E05E100DC90B}" type="slidenum">
              <a:rPr lang="ja-JP" altLang="en-US" sz="1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fld>
            <a:endParaRPr kumimoji="1"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8863" y="461665"/>
            <a:ext cx="909884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平成</a:t>
            </a:r>
            <a:r>
              <a:rPr lang="en-US" altLang="ja-JP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2000" b="1" spc="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ＩＲ誘致に向けた理解促進の取組み結果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12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6822" y="1027635"/>
            <a:ext cx="8667481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①　府民・市民全体への情報発信（ＩＲセミナー）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・職員及び外部講師により、ＩＲの必要性や効果、大阪がめざすＩＲ像のほか、懸念事項対策等を説明（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回実施、計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782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名参加）</a:t>
            </a:r>
            <a:endParaRPr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アンケート結果概要（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回答者数：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625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名）</a:t>
            </a:r>
          </a:p>
          <a:p>
            <a:pPr>
              <a:lnSpc>
                <a:spcPts val="2500"/>
              </a:lnSpc>
            </a:pP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1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1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1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②　大学生への情報発信　　　　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職員による出前授業の開催（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大学・</a:t>
            </a:r>
            <a:r>
              <a:rPr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571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名参加）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　地元企業への情報発信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職員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よる経済団体の役員会等での出前講座の開催（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団体・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名参加</a:t>
            </a:r>
            <a:r>
              <a:rPr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　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34390" y="1000664"/>
            <a:ext cx="8884167" cy="5400829"/>
          </a:xfrm>
          <a:prstGeom prst="roundRect">
            <a:avLst>
              <a:gd name="adj" fmla="val 17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39" name="グラフ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860414"/>
              </p:ext>
            </p:extLst>
          </p:nvPr>
        </p:nvGraphicFramePr>
        <p:xfrm>
          <a:off x="5390540" y="1973977"/>
          <a:ext cx="3752251" cy="147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208176"/>
              </p:ext>
            </p:extLst>
          </p:nvPr>
        </p:nvGraphicFramePr>
        <p:xfrm>
          <a:off x="1408988" y="3552170"/>
          <a:ext cx="3736887" cy="139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グラフ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169472"/>
              </p:ext>
            </p:extLst>
          </p:nvPr>
        </p:nvGraphicFramePr>
        <p:xfrm>
          <a:off x="5466208" y="3573327"/>
          <a:ext cx="3757727" cy="139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908156"/>
              </p:ext>
            </p:extLst>
          </p:nvPr>
        </p:nvGraphicFramePr>
        <p:xfrm>
          <a:off x="1328468" y="1973977"/>
          <a:ext cx="3725643" cy="148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957734" y="1939473"/>
            <a:ext cx="19719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セミナーの理解度</a:t>
            </a:r>
            <a:r>
              <a:rPr kumimoji="1" lang="en-US" altLang="ja-JP" sz="9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kumimoji="1"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832232" y="2239313"/>
            <a:ext cx="993913" cy="309383"/>
            <a:chOff x="2659712" y="2204809"/>
            <a:chExt cx="993913" cy="309383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659712" y="2204809"/>
              <a:ext cx="9939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理解できなかった</a:t>
              </a:r>
              <a:endParaRPr kumimoji="1"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3357471" y="2356314"/>
              <a:ext cx="119271" cy="157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3496162" y="2202360"/>
            <a:ext cx="357811" cy="259511"/>
            <a:chOff x="3323642" y="2116100"/>
            <a:chExt cx="357811" cy="259511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3323642" y="2116100"/>
              <a:ext cx="35781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不明</a:t>
              </a:r>
              <a:endParaRPr kumimoji="1"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3525051" y="2267611"/>
              <a:ext cx="36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3466071" y="2829525"/>
            <a:ext cx="360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ある程度</a:t>
            </a:r>
            <a:endParaRPr kumimoji="1" lang="en-US" altLang="ja-JP" sz="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理解できた</a:t>
            </a:r>
            <a:endParaRPr kumimoji="1" lang="ja-JP" altLang="en-US" sz="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線吹き出し 1 (枠付き) 12"/>
          <p:cNvSpPr/>
          <p:nvPr/>
        </p:nvSpPr>
        <p:spPr>
          <a:xfrm>
            <a:off x="1483736" y="2548696"/>
            <a:ext cx="1615227" cy="280829"/>
          </a:xfrm>
          <a:prstGeom prst="borderCallout1">
            <a:avLst>
              <a:gd name="adj1" fmla="val 101687"/>
              <a:gd name="adj2" fmla="val 86197"/>
              <a:gd name="adj3" fmla="val 164720"/>
              <a:gd name="adj4" fmla="val 117614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「よく理解できた」「ある程度理解できた」と答えた方の計：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87.9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332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128</Words>
  <Application>Microsoft Office PowerPoint</Application>
  <PresentationFormat>A4 210 x 297 mm</PresentationFormat>
  <Paragraphs>83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Meiryo UI</vt:lpstr>
      <vt:lpstr>ＭＳ Ｐゴシック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2018-06-29T02:38:11Z</cp:lastPrinted>
  <dcterms:created xsi:type="dcterms:W3CDTF">2018-02-06T02:56:21Z</dcterms:created>
  <dcterms:modified xsi:type="dcterms:W3CDTF">2018-06-29T02:39:54Z</dcterms:modified>
</cp:coreProperties>
</file>