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7" r:id="rId2"/>
    <p:sldId id="261" r:id="rId3"/>
    <p:sldId id="259" r:id="rId4"/>
    <p:sldId id="262" r:id="rId5"/>
  </p:sldIdLst>
  <p:sldSz cx="9906000" cy="6858000" type="A4"/>
  <p:notesSz cx="6807200" cy="9939338"/>
  <p:defaultTextStyle>
    <a:defPPr>
      <a:defRPr lang="ja-JP"/>
    </a:defPPr>
    <a:lvl1pPr marL="0" algn="l" defTabSz="914340" rtl="0" eaLnBrk="1" latinLnBrk="0" hangingPunct="1">
      <a:defRPr kumimoji="1" sz="1900" kern="1200">
        <a:solidFill>
          <a:schemeClr val="tx1"/>
        </a:solidFill>
        <a:latin typeface="+mn-lt"/>
        <a:ea typeface="+mn-ea"/>
        <a:cs typeface="+mn-cs"/>
      </a:defRPr>
    </a:lvl1pPr>
    <a:lvl2pPr marL="457171" algn="l" defTabSz="914340" rtl="0" eaLnBrk="1" latinLnBrk="0" hangingPunct="1">
      <a:defRPr kumimoji="1" sz="1900" kern="1200">
        <a:solidFill>
          <a:schemeClr val="tx1"/>
        </a:solidFill>
        <a:latin typeface="+mn-lt"/>
        <a:ea typeface="+mn-ea"/>
        <a:cs typeface="+mn-cs"/>
      </a:defRPr>
    </a:lvl2pPr>
    <a:lvl3pPr marL="914340" algn="l" defTabSz="914340" rtl="0" eaLnBrk="1" latinLnBrk="0" hangingPunct="1">
      <a:defRPr kumimoji="1" sz="1900" kern="1200">
        <a:solidFill>
          <a:schemeClr val="tx1"/>
        </a:solidFill>
        <a:latin typeface="+mn-lt"/>
        <a:ea typeface="+mn-ea"/>
        <a:cs typeface="+mn-cs"/>
      </a:defRPr>
    </a:lvl3pPr>
    <a:lvl4pPr marL="1371511" algn="l" defTabSz="914340" rtl="0" eaLnBrk="1" latinLnBrk="0" hangingPunct="1">
      <a:defRPr kumimoji="1" sz="1900" kern="1200">
        <a:solidFill>
          <a:schemeClr val="tx1"/>
        </a:solidFill>
        <a:latin typeface="+mn-lt"/>
        <a:ea typeface="+mn-ea"/>
        <a:cs typeface="+mn-cs"/>
      </a:defRPr>
    </a:lvl4pPr>
    <a:lvl5pPr marL="1828681" algn="l" defTabSz="914340" rtl="0" eaLnBrk="1" latinLnBrk="0" hangingPunct="1">
      <a:defRPr kumimoji="1" sz="1900" kern="1200">
        <a:solidFill>
          <a:schemeClr val="tx1"/>
        </a:solidFill>
        <a:latin typeface="+mn-lt"/>
        <a:ea typeface="+mn-ea"/>
        <a:cs typeface="+mn-cs"/>
      </a:defRPr>
    </a:lvl5pPr>
    <a:lvl6pPr marL="2285852" algn="l" defTabSz="914340" rtl="0" eaLnBrk="1" latinLnBrk="0" hangingPunct="1">
      <a:defRPr kumimoji="1" sz="1900" kern="1200">
        <a:solidFill>
          <a:schemeClr val="tx1"/>
        </a:solidFill>
        <a:latin typeface="+mn-lt"/>
        <a:ea typeface="+mn-ea"/>
        <a:cs typeface="+mn-cs"/>
      </a:defRPr>
    </a:lvl6pPr>
    <a:lvl7pPr marL="2743022" algn="l" defTabSz="914340" rtl="0" eaLnBrk="1" latinLnBrk="0" hangingPunct="1">
      <a:defRPr kumimoji="1" sz="1900" kern="1200">
        <a:solidFill>
          <a:schemeClr val="tx1"/>
        </a:solidFill>
        <a:latin typeface="+mn-lt"/>
        <a:ea typeface="+mn-ea"/>
        <a:cs typeface="+mn-cs"/>
      </a:defRPr>
    </a:lvl7pPr>
    <a:lvl8pPr marL="3200192" algn="l" defTabSz="914340" rtl="0" eaLnBrk="1" latinLnBrk="0" hangingPunct="1">
      <a:defRPr kumimoji="1" sz="1900" kern="1200">
        <a:solidFill>
          <a:schemeClr val="tx1"/>
        </a:solidFill>
        <a:latin typeface="+mn-lt"/>
        <a:ea typeface="+mn-ea"/>
        <a:cs typeface="+mn-cs"/>
      </a:defRPr>
    </a:lvl8pPr>
    <a:lvl9pPr marL="3657363" algn="l" defTabSz="914340"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guide id="3"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53" autoAdjust="0"/>
    <p:restoredTop sz="94660"/>
  </p:normalViewPr>
  <p:slideViewPr>
    <p:cSldViewPr snapToGrid="0">
      <p:cViewPr varScale="1">
        <p:scale>
          <a:sx n="74" d="100"/>
          <a:sy n="74" d="100"/>
        </p:scale>
        <p:origin x="-1224" y="-102"/>
      </p:cViewPr>
      <p:guideLst>
        <p:guide orient="horz" pos="2160"/>
        <p:guide pos="384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44EE9B7-28EE-405C-82C0-9E8EE0FC99D3}" type="datetimeFigureOut">
              <a:rPr kumimoji="1" lang="ja-JP" altLang="en-US" smtClean="0"/>
              <a:t>2018/7/10</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1A7175A6-F1E7-4536-AFC4-3EAC05A4439C}" type="slidenum">
              <a:rPr kumimoji="1" lang="ja-JP" altLang="en-US" smtClean="0"/>
              <a:t>‹#›</a:t>
            </a:fld>
            <a:endParaRPr kumimoji="1" lang="ja-JP" altLang="en-US"/>
          </a:p>
        </p:txBody>
      </p:sp>
    </p:spTree>
    <p:extLst>
      <p:ext uri="{BB962C8B-B14F-4D97-AF65-F5344CB8AC3E}">
        <p14:creationId xmlns:p14="http://schemas.microsoft.com/office/powerpoint/2010/main" val="3772956512"/>
      </p:ext>
    </p:extLst>
  </p:cSld>
  <p:clrMap bg1="lt1" tx1="dk1" bg2="lt2" tx2="dk2" accent1="accent1" accent2="accent2" accent3="accent3" accent4="accent4" accent5="accent5" accent6="accent6" hlink="hlink" folHlink="folHlink"/>
  <p:notesStyle>
    <a:lvl1pPr marL="0" algn="l" defTabSz="914340" rtl="0" eaLnBrk="1" latinLnBrk="0" hangingPunct="1">
      <a:defRPr kumimoji="1" sz="1200" kern="1200">
        <a:solidFill>
          <a:schemeClr val="tx1"/>
        </a:solidFill>
        <a:latin typeface="+mn-lt"/>
        <a:ea typeface="+mn-ea"/>
        <a:cs typeface="+mn-cs"/>
      </a:defRPr>
    </a:lvl1pPr>
    <a:lvl2pPr marL="457171" algn="l" defTabSz="914340" rtl="0" eaLnBrk="1" latinLnBrk="0" hangingPunct="1">
      <a:defRPr kumimoji="1" sz="1200" kern="1200">
        <a:solidFill>
          <a:schemeClr val="tx1"/>
        </a:solidFill>
        <a:latin typeface="+mn-lt"/>
        <a:ea typeface="+mn-ea"/>
        <a:cs typeface="+mn-cs"/>
      </a:defRPr>
    </a:lvl2pPr>
    <a:lvl3pPr marL="914340" algn="l" defTabSz="914340" rtl="0" eaLnBrk="1" latinLnBrk="0" hangingPunct="1">
      <a:defRPr kumimoji="1" sz="1200" kern="1200">
        <a:solidFill>
          <a:schemeClr val="tx1"/>
        </a:solidFill>
        <a:latin typeface="+mn-lt"/>
        <a:ea typeface="+mn-ea"/>
        <a:cs typeface="+mn-cs"/>
      </a:defRPr>
    </a:lvl3pPr>
    <a:lvl4pPr marL="1371511" algn="l" defTabSz="914340" rtl="0" eaLnBrk="1" latinLnBrk="0" hangingPunct="1">
      <a:defRPr kumimoji="1" sz="1200" kern="1200">
        <a:solidFill>
          <a:schemeClr val="tx1"/>
        </a:solidFill>
        <a:latin typeface="+mn-lt"/>
        <a:ea typeface="+mn-ea"/>
        <a:cs typeface="+mn-cs"/>
      </a:defRPr>
    </a:lvl4pPr>
    <a:lvl5pPr marL="1828681" algn="l" defTabSz="914340" rtl="0" eaLnBrk="1" latinLnBrk="0" hangingPunct="1">
      <a:defRPr kumimoji="1" sz="1200" kern="1200">
        <a:solidFill>
          <a:schemeClr val="tx1"/>
        </a:solidFill>
        <a:latin typeface="+mn-lt"/>
        <a:ea typeface="+mn-ea"/>
        <a:cs typeface="+mn-cs"/>
      </a:defRPr>
    </a:lvl5pPr>
    <a:lvl6pPr marL="2285852" algn="l" defTabSz="914340" rtl="0" eaLnBrk="1" latinLnBrk="0" hangingPunct="1">
      <a:defRPr kumimoji="1" sz="1200" kern="1200">
        <a:solidFill>
          <a:schemeClr val="tx1"/>
        </a:solidFill>
        <a:latin typeface="+mn-lt"/>
        <a:ea typeface="+mn-ea"/>
        <a:cs typeface="+mn-cs"/>
      </a:defRPr>
    </a:lvl6pPr>
    <a:lvl7pPr marL="2743022" algn="l" defTabSz="914340" rtl="0" eaLnBrk="1" latinLnBrk="0" hangingPunct="1">
      <a:defRPr kumimoji="1" sz="1200" kern="1200">
        <a:solidFill>
          <a:schemeClr val="tx1"/>
        </a:solidFill>
        <a:latin typeface="+mn-lt"/>
        <a:ea typeface="+mn-ea"/>
        <a:cs typeface="+mn-cs"/>
      </a:defRPr>
    </a:lvl7pPr>
    <a:lvl8pPr marL="3200192" algn="l" defTabSz="914340" rtl="0" eaLnBrk="1" latinLnBrk="0" hangingPunct="1">
      <a:defRPr kumimoji="1" sz="1200" kern="1200">
        <a:solidFill>
          <a:schemeClr val="tx1"/>
        </a:solidFill>
        <a:latin typeface="+mn-lt"/>
        <a:ea typeface="+mn-ea"/>
        <a:cs typeface="+mn-cs"/>
      </a:defRPr>
    </a:lvl8pPr>
    <a:lvl9pPr marL="3657363" algn="l" defTabSz="91434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05F29EA-9EFA-4D63-A691-6112172EF114}" type="slidenum">
              <a:rPr kumimoji="1" lang="ja-JP" altLang="en-US" smtClean="0"/>
              <a:t>2</a:t>
            </a:fld>
            <a:endParaRPr kumimoji="1" lang="ja-JP" altLang="en-US"/>
          </a:p>
        </p:txBody>
      </p:sp>
    </p:spTree>
    <p:extLst>
      <p:ext uri="{BB962C8B-B14F-4D97-AF65-F5344CB8AC3E}">
        <p14:creationId xmlns:p14="http://schemas.microsoft.com/office/powerpoint/2010/main" val="379186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38250" y="3602039"/>
            <a:ext cx="7429500" cy="1655763"/>
          </a:xfrm>
        </p:spPr>
        <p:txBody>
          <a:bodyPr/>
          <a:lstStyle>
            <a:lvl1pPr marL="0" indent="0" algn="ctr">
              <a:buNone/>
              <a:defRPr sz="2400"/>
            </a:lvl1pPr>
            <a:lvl2pPr marL="457171" indent="0" algn="ctr">
              <a:buNone/>
              <a:defRPr sz="2100"/>
            </a:lvl2pPr>
            <a:lvl3pPr marL="914340" indent="0" algn="ctr">
              <a:buNone/>
              <a:defRPr sz="1900"/>
            </a:lvl3pPr>
            <a:lvl4pPr marL="1371511" indent="0" algn="ctr">
              <a:buNone/>
              <a:defRPr sz="1500"/>
            </a:lvl4pPr>
            <a:lvl5pPr marL="1828681" indent="0" algn="ctr">
              <a:buNone/>
              <a:defRPr sz="1500"/>
            </a:lvl5pPr>
            <a:lvl6pPr marL="2285852" indent="0" algn="ctr">
              <a:buNone/>
              <a:defRPr sz="1500"/>
            </a:lvl6pPr>
            <a:lvl7pPr marL="2743022" indent="0" algn="ctr">
              <a:buNone/>
              <a:defRPr sz="1500"/>
            </a:lvl7pPr>
            <a:lvl8pPr marL="3200192" indent="0" algn="ctr">
              <a:buNone/>
              <a:defRPr sz="1500"/>
            </a:lvl8pPr>
            <a:lvl9pPr marL="3657363" indent="0" algn="ctr">
              <a:buNone/>
              <a:defRPr sz="15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79EB3CB-5C12-48EE-949F-19FFF7531F5E}" type="datetimeFigureOut">
              <a:rPr kumimoji="1" lang="ja-JP" altLang="en-US" smtClean="0"/>
              <a:t>2018/7/10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3046731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79EB3CB-5C12-48EE-949F-19FFF7531F5E}" type="datetimeFigureOut">
              <a:rPr kumimoji="1" lang="ja-JP" altLang="en-US" smtClean="0"/>
              <a:t>2018/7/10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2943928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3" y="365127"/>
            <a:ext cx="2135981" cy="5811839"/>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40" y="365127"/>
            <a:ext cx="6284119" cy="5811839"/>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79EB3CB-5C12-48EE-949F-19FFF7531F5E}" type="datetimeFigureOut">
              <a:rPr kumimoji="1" lang="ja-JP" altLang="en-US" smtClean="0"/>
              <a:t>2018/7/10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705881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79EB3CB-5C12-48EE-949F-19FFF7531F5E}" type="datetimeFigureOut">
              <a:rPr kumimoji="1" lang="ja-JP" altLang="en-US" smtClean="0"/>
              <a:t>2018/7/10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2789175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9" y="1709743"/>
            <a:ext cx="8543925"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75879" y="4589469"/>
            <a:ext cx="8543925" cy="1500187"/>
          </a:xfrm>
        </p:spPr>
        <p:txBody>
          <a:bodyPr/>
          <a:lstStyle>
            <a:lvl1pPr marL="0" indent="0">
              <a:buNone/>
              <a:defRPr sz="2400">
                <a:solidFill>
                  <a:schemeClr val="tx1">
                    <a:tint val="75000"/>
                  </a:schemeClr>
                </a:solidFill>
              </a:defRPr>
            </a:lvl1pPr>
            <a:lvl2pPr marL="457171" indent="0">
              <a:buNone/>
              <a:defRPr sz="2100">
                <a:solidFill>
                  <a:schemeClr val="tx1">
                    <a:tint val="75000"/>
                  </a:schemeClr>
                </a:solidFill>
              </a:defRPr>
            </a:lvl2pPr>
            <a:lvl3pPr marL="914340" indent="0">
              <a:buNone/>
              <a:defRPr sz="1900">
                <a:solidFill>
                  <a:schemeClr val="tx1">
                    <a:tint val="75000"/>
                  </a:schemeClr>
                </a:solidFill>
              </a:defRPr>
            </a:lvl3pPr>
            <a:lvl4pPr marL="1371511" indent="0">
              <a:buNone/>
              <a:defRPr sz="1500">
                <a:solidFill>
                  <a:schemeClr val="tx1">
                    <a:tint val="75000"/>
                  </a:schemeClr>
                </a:solidFill>
              </a:defRPr>
            </a:lvl4pPr>
            <a:lvl5pPr marL="1828681" indent="0">
              <a:buNone/>
              <a:defRPr sz="1500">
                <a:solidFill>
                  <a:schemeClr val="tx1">
                    <a:tint val="75000"/>
                  </a:schemeClr>
                </a:solidFill>
              </a:defRPr>
            </a:lvl5pPr>
            <a:lvl6pPr marL="2285852" indent="0">
              <a:buNone/>
              <a:defRPr sz="1500">
                <a:solidFill>
                  <a:schemeClr val="tx1">
                    <a:tint val="75000"/>
                  </a:schemeClr>
                </a:solidFill>
              </a:defRPr>
            </a:lvl6pPr>
            <a:lvl7pPr marL="2743022" indent="0">
              <a:buNone/>
              <a:defRPr sz="1500">
                <a:solidFill>
                  <a:schemeClr val="tx1">
                    <a:tint val="75000"/>
                  </a:schemeClr>
                </a:solidFill>
              </a:defRPr>
            </a:lvl7pPr>
            <a:lvl8pPr marL="3200192" indent="0">
              <a:buNone/>
              <a:defRPr sz="1500">
                <a:solidFill>
                  <a:schemeClr val="tx1">
                    <a:tint val="75000"/>
                  </a:schemeClr>
                </a:solidFill>
              </a:defRPr>
            </a:lvl8pPr>
            <a:lvl9pPr marL="3657363"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79EB3CB-5C12-48EE-949F-19FFF7531F5E}" type="datetimeFigureOut">
              <a:rPr kumimoji="1" lang="ja-JP" altLang="en-US" smtClean="0"/>
              <a:t>2018/7/10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1328579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1038" y="1825627"/>
            <a:ext cx="4210050" cy="4351339"/>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14913" y="1825627"/>
            <a:ext cx="4210050" cy="4351339"/>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79EB3CB-5C12-48EE-949F-19FFF7531F5E}" type="datetimeFigureOut">
              <a:rPr kumimoji="1" lang="ja-JP" altLang="en-US" smtClean="0"/>
              <a:t>2018/7/10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2303943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9"/>
            <a:ext cx="8543925"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2331" y="1681164"/>
            <a:ext cx="4190702" cy="823912"/>
          </a:xfrm>
        </p:spPr>
        <p:txBody>
          <a:bodyPr anchor="b"/>
          <a:lstStyle>
            <a:lvl1pPr marL="0" indent="0">
              <a:buNone/>
              <a:defRPr sz="2400" b="1"/>
            </a:lvl1pPr>
            <a:lvl2pPr marL="457171" indent="0">
              <a:buNone/>
              <a:defRPr sz="2100" b="1"/>
            </a:lvl2pPr>
            <a:lvl3pPr marL="914340" indent="0">
              <a:buNone/>
              <a:defRPr sz="1900" b="1"/>
            </a:lvl3pPr>
            <a:lvl4pPr marL="1371511" indent="0">
              <a:buNone/>
              <a:defRPr sz="1500" b="1"/>
            </a:lvl4pPr>
            <a:lvl5pPr marL="1828681" indent="0">
              <a:buNone/>
              <a:defRPr sz="1500" b="1"/>
            </a:lvl5pPr>
            <a:lvl6pPr marL="2285852" indent="0">
              <a:buNone/>
              <a:defRPr sz="1500" b="1"/>
            </a:lvl6pPr>
            <a:lvl7pPr marL="2743022" indent="0">
              <a:buNone/>
              <a:defRPr sz="1500" b="1"/>
            </a:lvl7pPr>
            <a:lvl8pPr marL="3200192" indent="0">
              <a:buNone/>
              <a:defRPr sz="1500" b="1"/>
            </a:lvl8pPr>
            <a:lvl9pPr marL="3657363" indent="0">
              <a:buNone/>
              <a:defRPr sz="15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2331" y="2505077"/>
            <a:ext cx="4190702"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14915" y="1681164"/>
            <a:ext cx="4211340" cy="823912"/>
          </a:xfrm>
        </p:spPr>
        <p:txBody>
          <a:bodyPr anchor="b"/>
          <a:lstStyle>
            <a:lvl1pPr marL="0" indent="0">
              <a:buNone/>
              <a:defRPr sz="2400" b="1"/>
            </a:lvl1pPr>
            <a:lvl2pPr marL="457171" indent="0">
              <a:buNone/>
              <a:defRPr sz="2100" b="1"/>
            </a:lvl2pPr>
            <a:lvl3pPr marL="914340" indent="0">
              <a:buNone/>
              <a:defRPr sz="1900" b="1"/>
            </a:lvl3pPr>
            <a:lvl4pPr marL="1371511" indent="0">
              <a:buNone/>
              <a:defRPr sz="1500" b="1"/>
            </a:lvl4pPr>
            <a:lvl5pPr marL="1828681" indent="0">
              <a:buNone/>
              <a:defRPr sz="1500" b="1"/>
            </a:lvl5pPr>
            <a:lvl6pPr marL="2285852" indent="0">
              <a:buNone/>
              <a:defRPr sz="1500" b="1"/>
            </a:lvl6pPr>
            <a:lvl7pPr marL="2743022" indent="0">
              <a:buNone/>
              <a:defRPr sz="1500" b="1"/>
            </a:lvl7pPr>
            <a:lvl8pPr marL="3200192" indent="0">
              <a:buNone/>
              <a:defRPr sz="1500" b="1"/>
            </a:lvl8pPr>
            <a:lvl9pPr marL="3657363" indent="0">
              <a:buNone/>
              <a:defRPr sz="15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14915" y="2505077"/>
            <a:ext cx="4211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79EB3CB-5C12-48EE-949F-19FFF7531F5E}" type="datetimeFigureOut">
              <a:rPr kumimoji="1" lang="ja-JP" altLang="en-US" smtClean="0"/>
              <a:t>2018/7/10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3865340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79EB3CB-5C12-48EE-949F-19FFF7531F5E}" type="datetimeFigureOut">
              <a:rPr kumimoji="1" lang="ja-JP" altLang="en-US" smtClean="0"/>
              <a:t>2018/7/10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902954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79EB3CB-5C12-48EE-949F-19FFF7531F5E}" type="datetimeFigureOut">
              <a:rPr kumimoji="1" lang="ja-JP" altLang="en-US" smtClean="0"/>
              <a:t>2018/7/10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3035192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30" y="457200"/>
            <a:ext cx="3194943"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11340" y="987430"/>
            <a:ext cx="5014913" cy="4873625"/>
          </a:xfrm>
        </p:spPr>
        <p:txBody>
          <a:bodyPr/>
          <a:lstStyle>
            <a:lvl1pPr>
              <a:defRPr sz="3200"/>
            </a:lvl1pPr>
            <a:lvl2pPr>
              <a:defRPr sz="2800"/>
            </a:lvl2pPr>
            <a:lvl3pPr>
              <a:defRPr sz="24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2330" y="2057402"/>
            <a:ext cx="3194943" cy="3811588"/>
          </a:xfrm>
        </p:spPr>
        <p:txBody>
          <a:bodyPr/>
          <a:lstStyle>
            <a:lvl1pPr marL="0" indent="0">
              <a:buNone/>
              <a:defRPr sz="1500"/>
            </a:lvl1pPr>
            <a:lvl2pPr marL="457171" indent="0">
              <a:buNone/>
              <a:defRPr sz="1500"/>
            </a:lvl2pPr>
            <a:lvl3pPr marL="914340" indent="0">
              <a:buNone/>
              <a:defRPr sz="1200"/>
            </a:lvl3pPr>
            <a:lvl4pPr marL="1371511" indent="0">
              <a:buNone/>
              <a:defRPr sz="1100"/>
            </a:lvl4pPr>
            <a:lvl5pPr marL="1828681" indent="0">
              <a:buNone/>
              <a:defRPr sz="1100"/>
            </a:lvl5pPr>
            <a:lvl6pPr marL="2285852" indent="0">
              <a:buNone/>
              <a:defRPr sz="1100"/>
            </a:lvl6pPr>
            <a:lvl7pPr marL="2743022" indent="0">
              <a:buNone/>
              <a:defRPr sz="1100"/>
            </a:lvl7pPr>
            <a:lvl8pPr marL="3200192" indent="0">
              <a:buNone/>
              <a:defRPr sz="1100"/>
            </a:lvl8pPr>
            <a:lvl9pPr marL="3657363" indent="0">
              <a:buNone/>
              <a:defRPr sz="11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79EB3CB-5C12-48EE-949F-19FFF7531F5E}" type="datetimeFigureOut">
              <a:rPr kumimoji="1" lang="ja-JP" altLang="en-US" smtClean="0"/>
              <a:t>2018/7/10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1115751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30" y="457200"/>
            <a:ext cx="3194943"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11340" y="987430"/>
            <a:ext cx="5014913" cy="4873625"/>
          </a:xfrm>
        </p:spPr>
        <p:txBody>
          <a:bodyPr/>
          <a:lstStyle>
            <a:lvl1pPr marL="0" indent="0">
              <a:buNone/>
              <a:defRPr sz="3200"/>
            </a:lvl1pPr>
            <a:lvl2pPr marL="457171" indent="0">
              <a:buNone/>
              <a:defRPr sz="2800"/>
            </a:lvl2pPr>
            <a:lvl3pPr marL="914340" indent="0">
              <a:buNone/>
              <a:defRPr sz="2400"/>
            </a:lvl3pPr>
            <a:lvl4pPr marL="1371511" indent="0">
              <a:buNone/>
              <a:defRPr sz="2100"/>
            </a:lvl4pPr>
            <a:lvl5pPr marL="1828681" indent="0">
              <a:buNone/>
              <a:defRPr sz="2100"/>
            </a:lvl5pPr>
            <a:lvl6pPr marL="2285852" indent="0">
              <a:buNone/>
              <a:defRPr sz="2100"/>
            </a:lvl6pPr>
            <a:lvl7pPr marL="2743022" indent="0">
              <a:buNone/>
              <a:defRPr sz="2100"/>
            </a:lvl7pPr>
            <a:lvl8pPr marL="3200192" indent="0">
              <a:buNone/>
              <a:defRPr sz="2100"/>
            </a:lvl8pPr>
            <a:lvl9pPr marL="3657363" indent="0">
              <a:buNone/>
              <a:defRPr sz="2100"/>
            </a:lvl9pPr>
          </a:lstStyle>
          <a:p>
            <a:endParaRPr kumimoji="1" lang="ja-JP" altLang="en-US"/>
          </a:p>
        </p:txBody>
      </p:sp>
      <p:sp>
        <p:nvSpPr>
          <p:cNvPr id="4" name="テキスト プレースホルダー 3"/>
          <p:cNvSpPr>
            <a:spLocks noGrp="1"/>
          </p:cNvSpPr>
          <p:nvPr>
            <p:ph type="body" sz="half" idx="2"/>
          </p:nvPr>
        </p:nvSpPr>
        <p:spPr>
          <a:xfrm>
            <a:off x="682330" y="2057402"/>
            <a:ext cx="3194943" cy="3811588"/>
          </a:xfrm>
        </p:spPr>
        <p:txBody>
          <a:bodyPr/>
          <a:lstStyle>
            <a:lvl1pPr marL="0" indent="0">
              <a:buNone/>
              <a:defRPr sz="1500"/>
            </a:lvl1pPr>
            <a:lvl2pPr marL="457171" indent="0">
              <a:buNone/>
              <a:defRPr sz="1500"/>
            </a:lvl2pPr>
            <a:lvl3pPr marL="914340" indent="0">
              <a:buNone/>
              <a:defRPr sz="1200"/>
            </a:lvl3pPr>
            <a:lvl4pPr marL="1371511" indent="0">
              <a:buNone/>
              <a:defRPr sz="1100"/>
            </a:lvl4pPr>
            <a:lvl5pPr marL="1828681" indent="0">
              <a:buNone/>
              <a:defRPr sz="1100"/>
            </a:lvl5pPr>
            <a:lvl6pPr marL="2285852" indent="0">
              <a:buNone/>
              <a:defRPr sz="1100"/>
            </a:lvl6pPr>
            <a:lvl7pPr marL="2743022" indent="0">
              <a:buNone/>
              <a:defRPr sz="1100"/>
            </a:lvl7pPr>
            <a:lvl8pPr marL="3200192" indent="0">
              <a:buNone/>
              <a:defRPr sz="1100"/>
            </a:lvl8pPr>
            <a:lvl9pPr marL="3657363" indent="0">
              <a:buNone/>
              <a:defRPr sz="11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79EB3CB-5C12-48EE-949F-19FFF7531F5E}" type="datetimeFigureOut">
              <a:rPr kumimoji="1" lang="ja-JP" altLang="en-US" smtClean="0"/>
              <a:t>2018/7/10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806244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9"/>
            <a:ext cx="8543925" cy="1325563"/>
          </a:xfrm>
          <a:prstGeom prst="rect">
            <a:avLst/>
          </a:prstGeom>
        </p:spPr>
        <p:txBody>
          <a:bodyPr vert="horz" lIns="91434" tIns="45718" rIns="91434" bIns="4571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1038" y="1825627"/>
            <a:ext cx="8543925" cy="4351339"/>
          </a:xfrm>
          <a:prstGeom prst="rect">
            <a:avLst/>
          </a:prstGeom>
        </p:spPr>
        <p:txBody>
          <a:bodyPr vert="horz" lIns="91434" tIns="45718" rIns="91434" bIns="4571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1038" y="6356357"/>
            <a:ext cx="2228850" cy="365125"/>
          </a:xfrm>
          <a:prstGeom prst="rect">
            <a:avLst/>
          </a:prstGeom>
        </p:spPr>
        <p:txBody>
          <a:bodyPr vert="horz" lIns="91434" tIns="45718" rIns="91434" bIns="45718" rtlCol="0" anchor="ctr"/>
          <a:lstStyle>
            <a:lvl1pPr algn="l">
              <a:defRPr sz="1200">
                <a:solidFill>
                  <a:schemeClr val="tx1">
                    <a:tint val="75000"/>
                  </a:schemeClr>
                </a:solidFill>
              </a:defRPr>
            </a:lvl1pPr>
          </a:lstStyle>
          <a:p>
            <a:fld id="{579EB3CB-5C12-48EE-949F-19FFF7531F5E}" type="datetimeFigureOut">
              <a:rPr kumimoji="1" lang="ja-JP" altLang="en-US" smtClean="0"/>
              <a:t>2018/7/10</a:t>
            </a:fld>
            <a:endParaRPr kumimoji="1" lang="ja-JP" altLang="en-US"/>
          </a:p>
        </p:txBody>
      </p:sp>
      <p:sp>
        <p:nvSpPr>
          <p:cNvPr id="5" name="フッター プレースホルダー 4"/>
          <p:cNvSpPr>
            <a:spLocks noGrp="1"/>
          </p:cNvSpPr>
          <p:nvPr>
            <p:ph type="ftr" sz="quarter" idx="3"/>
          </p:nvPr>
        </p:nvSpPr>
        <p:spPr>
          <a:xfrm>
            <a:off x="3281363" y="6356357"/>
            <a:ext cx="3343275" cy="365125"/>
          </a:xfrm>
          <a:prstGeom prst="rect">
            <a:avLst/>
          </a:prstGeom>
        </p:spPr>
        <p:txBody>
          <a:bodyPr vert="horz" lIns="91434" tIns="45718" rIns="91434" bIns="45718"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7"/>
            <a:ext cx="2228850" cy="365125"/>
          </a:xfrm>
          <a:prstGeom prst="rect">
            <a:avLst/>
          </a:prstGeom>
        </p:spPr>
        <p:txBody>
          <a:bodyPr vert="horz" lIns="91434" tIns="45718" rIns="91434" bIns="45718" rtlCol="0" anchor="ctr"/>
          <a:lstStyle>
            <a:lvl1pPr algn="r">
              <a:defRPr sz="1200">
                <a:solidFill>
                  <a:schemeClr val="tx1">
                    <a:tint val="75000"/>
                  </a:schemeClr>
                </a:solidFill>
              </a:defRPr>
            </a:lvl1pPr>
          </a:lstStyle>
          <a:p>
            <a:fld id="{B835024D-6516-44D3-96D6-A5A383B893B4}" type="slidenum">
              <a:rPr kumimoji="1" lang="ja-JP" altLang="en-US" smtClean="0"/>
              <a:t>‹#›</a:t>
            </a:fld>
            <a:endParaRPr kumimoji="1" lang="ja-JP" altLang="en-US"/>
          </a:p>
        </p:txBody>
      </p:sp>
    </p:spTree>
    <p:extLst>
      <p:ext uri="{BB962C8B-B14F-4D97-AF65-F5344CB8AC3E}">
        <p14:creationId xmlns:p14="http://schemas.microsoft.com/office/powerpoint/2010/main" val="1332577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4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85" indent="-228585" algn="l" defTabSz="91434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56" indent="-228585" algn="l" defTabSz="91434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26" indent="-228585" algn="l" defTabSz="914340" rtl="0" eaLnBrk="1" latinLnBrk="0" hangingPunct="1">
        <a:lnSpc>
          <a:spcPct val="90000"/>
        </a:lnSpc>
        <a:spcBef>
          <a:spcPts val="500"/>
        </a:spcBef>
        <a:buFont typeface="Arial" panose="020B0604020202020204" pitchFamily="34" charset="0"/>
        <a:buChar char="•"/>
        <a:defRPr kumimoji="1" sz="2100" kern="1200">
          <a:solidFill>
            <a:schemeClr val="tx1"/>
          </a:solidFill>
          <a:latin typeface="+mn-lt"/>
          <a:ea typeface="+mn-ea"/>
          <a:cs typeface="+mn-cs"/>
        </a:defRPr>
      </a:lvl3pPr>
      <a:lvl4pPr marL="1600096" indent="-228585" algn="l" defTabSz="914340" rtl="0" eaLnBrk="1" latinLnBrk="0" hangingPunct="1">
        <a:lnSpc>
          <a:spcPct val="90000"/>
        </a:lnSpc>
        <a:spcBef>
          <a:spcPts val="500"/>
        </a:spcBef>
        <a:buFont typeface="Arial" panose="020B0604020202020204" pitchFamily="34" charset="0"/>
        <a:buChar char="•"/>
        <a:defRPr kumimoji="1" sz="1900" kern="1200">
          <a:solidFill>
            <a:schemeClr val="tx1"/>
          </a:solidFill>
          <a:latin typeface="+mn-lt"/>
          <a:ea typeface="+mn-ea"/>
          <a:cs typeface="+mn-cs"/>
        </a:defRPr>
      </a:lvl4pPr>
      <a:lvl5pPr marL="2057267" indent="-228585" algn="l" defTabSz="914340" rtl="0" eaLnBrk="1" latinLnBrk="0" hangingPunct="1">
        <a:lnSpc>
          <a:spcPct val="90000"/>
        </a:lnSpc>
        <a:spcBef>
          <a:spcPts val="500"/>
        </a:spcBef>
        <a:buFont typeface="Arial" panose="020B0604020202020204" pitchFamily="34" charset="0"/>
        <a:buChar char="•"/>
        <a:defRPr kumimoji="1" sz="1900" kern="1200">
          <a:solidFill>
            <a:schemeClr val="tx1"/>
          </a:solidFill>
          <a:latin typeface="+mn-lt"/>
          <a:ea typeface="+mn-ea"/>
          <a:cs typeface="+mn-cs"/>
        </a:defRPr>
      </a:lvl5pPr>
      <a:lvl6pPr marL="2514436" indent="-228585" algn="l" defTabSz="914340" rtl="0" eaLnBrk="1" latinLnBrk="0" hangingPunct="1">
        <a:lnSpc>
          <a:spcPct val="90000"/>
        </a:lnSpc>
        <a:spcBef>
          <a:spcPts val="500"/>
        </a:spcBef>
        <a:buFont typeface="Arial" panose="020B0604020202020204" pitchFamily="34" charset="0"/>
        <a:buChar char="•"/>
        <a:defRPr kumimoji="1" sz="1900" kern="1200">
          <a:solidFill>
            <a:schemeClr val="tx1"/>
          </a:solidFill>
          <a:latin typeface="+mn-lt"/>
          <a:ea typeface="+mn-ea"/>
          <a:cs typeface="+mn-cs"/>
        </a:defRPr>
      </a:lvl6pPr>
      <a:lvl7pPr marL="2971607" indent="-228585" algn="l" defTabSz="914340" rtl="0" eaLnBrk="1" latinLnBrk="0" hangingPunct="1">
        <a:lnSpc>
          <a:spcPct val="90000"/>
        </a:lnSpc>
        <a:spcBef>
          <a:spcPts val="500"/>
        </a:spcBef>
        <a:buFont typeface="Arial" panose="020B0604020202020204" pitchFamily="34" charset="0"/>
        <a:buChar char="•"/>
        <a:defRPr kumimoji="1" sz="1900" kern="1200">
          <a:solidFill>
            <a:schemeClr val="tx1"/>
          </a:solidFill>
          <a:latin typeface="+mn-lt"/>
          <a:ea typeface="+mn-ea"/>
          <a:cs typeface="+mn-cs"/>
        </a:defRPr>
      </a:lvl7pPr>
      <a:lvl8pPr marL="3428777" indent="-228585" algn="l" defTabSz="914340" rtl="0" eaLnBrk="1" latinLnBrk="0" hangingPunct="1">
        <a:lnSpc>
          <a:spcPct val="90000"/>
        </a:lnSpc>
        <a:spcBef>
          <a:spcPts val="500"/>
        </a:spcBef>
        <a:buFont typeface="Arial" panose="020B0604020202020204" pitchFamily="34" charset="0"/>
        <a:buChar char="•"/>
        <a:defRPr kumimoji="1" sz="1900" kern="1200">
          <a:solidFill>
            <a:schemeClr val="tx1"/>
          </a:solidFill>
          <a:latin typeface="+mn-lt"/>
          <a:ea typeface="+mn-ea"/>
          <a:cs typeface="+mn-cs"/>
        </a:defRPr>
      </a:lvl8pPr>
      <a:lvl9pPr marL="3885948" indent="-228585" algn="l" defTabSz="914340" rtl="0" eaLnBrk="1" latinLnBrk="0" hangingPunct="1">
        <a:lnSpc>
          <a:spcPct val="90000"/>
        </a:lnSpc>
        <a:spcBef>
          <a:spcPts val="500"/>
        </a:spcBef>
        <a:buFont typeface="Arial" panose="020B0604020202020204" pitchFamily="34" charset="0"/>
        <a:buChar char="•"/>
        <a:defRPr kumimoji="1" sz="1900" kern="1200">
          <a:solidFill>
            <a:schemeClr val="tx1"/>
          </a:solidFill>
          <a:latin typeface="+mn-lt"/>
          <a:ea typeface="+mn-ea"/>
          <a:cs typeface="+mn-cs"/>
        </a:defRPr>
      </a:lvl9pPr>
    </p:bodyStyle>
    <p:otherStyle>
      <a:defPPr>
        <a:defRPr lang="ja-JP"/>
      </a:defPPr>
      <a:lvl1pPr marL="0" algn="l" defTabSz="914340" rtl="0" eaLnBrk="1" latinLnBrk="0" hangingPunct="1">
        <a:defRPr kumimoji="1" sz="1900" kern="1200">
          <a:solidFill>
            <a:schemeClr val="tx1"/>
          </a:solidFill>
          <a:latin typeface="+mn-lt"/>
          <a:ea typeface="+mn-ea"/>
          <a:cs typeface="+mn-cs"/>
        </a:defRPr>
      </a:lvl1pPr>
      <a:lvl2pPr marL="457171" algn="l" defTabSz="914340" rtl="0" eaLnBrk="1" latinLnBrk="0" hangingPunct="1">
        <a:defRPr kumimoji="1" sz="1900" kern="1200">
          <a:solidFill>
            <a:schemeClr val="tx1"/>
          </a:solidFill>
          <a:latin typeface="+mn-lt"/>
          <a:ea typeface="+mn-ea"/>
          <a:cs typeface="+mn-cs"/>
        </a:defRPr>
      </a:lvl2pPr>
      <a:lvl3pPr marL="914340" algn="l" defTabSz="914340" rtl="0" eaLnBrk="1" latinLnBrk="0" hangingPunct="1">
        <a:defRPr kumimoji="1" sz="1900" kern="1200">
          <a:solidFill>
            <a:schemeClr val="tx1"/>
          </a:solidFill>
          <a:latin typeface="+mn-lt"/>
          <a:ea typeface="+mn-ea"/>
          <a:cs typeface="+mn-cs"/>
        </a:defRPr>
      </a:lvl3pPr>
      <a:lvl4pPr marL="1371511" algn="l" defTabSz="914340" rtl="0" eaLnBrk="1" latinLnBrk="0" hangingPunct="1">
        <a:defRPr kumimoji="1" sz="1900" kern="1200">
          <a:solidFill>
            <a:schemeClr val="tx1"/>
          </a:solidFill>
          <a:latin typeface="+mn-lt"/>
          <a:ea typeface="+mn-ea"/>
          <a:cs typeface="+mn-cs"/>
        </a:defRPr>
      </a:lvl4pPr>
      <a:lvl5pPr marL="1828681" algn="l" defTabSz="914340" rtl="0" eaLnBrk="1" latinLnBrk="0" hangingPunct="1">
        <a:defRPr kumimoji="1" sz="1900" kern="1200">
          <a:solidFill>
            <a:schemeClr val="tx1"/>
          </a:solidFill>
          <a:latin typeface="+mn-lt"/>
          <a:ea typeface="+mn-ea"/>
          <a:cs typeface="+mn-cs"/>
        </a:defRPr>
      </a:lvl5pPr>
      <a:lvl6pPr marL="2285852" algn="l" defTabSz="914340" rtl="0" eaLnBrk="1" latinLnBrk="0" hangingPunct="1">
        <a:defRPr kumimoji="1" sz="1900" kern="1200">
          <a:solidFill>
            <a:schemeClr val="tx1"/>
          </a:solidFill>
          <a:latin typeface="+mn-lt"/>
          <a:ea typeface="+mn-ea"/>
          <a:cs typeface="+mn-cs"/>
        </a:defRPr>
      </a:lvl6pPr>
      <a:lvl7pPr marL="2743022" algn="l" defTabSz="914340" rtl="0" eaLnBrk="1" latinLnBrk="0" hangingPunct="1">
        <a:defRPr kumimoji="1" sz="1900" kern="1200">
          <a:solidFill>
            <a:schemeClr val="tx1"/>
          </a:solidFill>
          <a:latin typeface="+mn-lt"/>
          <a:ea typeface="+mn-ea"/>
          <a:cs typeface="+mn-cs"/>
        </a:defRPr>
      </a:lvl7pPr>
      <a:lvl8pPr marL="3200192" algn="l" defTabSz="914340" rtl="0" eaLnBrk="1" latinLnBrk="0" hangingPunct="1">
        <a:defRPr kumimoji="1" sz="1900" kern="1200">
          <a:solidFill>
            <a:schemeClr val="tx1"/>
          </a:solidFill>
          <a:latin typeface="+mn-lt"/>
          <a:ea typeface="+mn-ea"/>
          <a:cs typeface="+mn-cs"/>
        </a:defRPr>
      </a:lvl8pPr>
      <a:lvl9pPr marL="3657363" algn="l" defTabSz="914340"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額縁 6"/>
          <p:cNvSpPr/>
          <p:nvPr/>
        </p:nvSpPr>
        <p:spPr>
          <a:xfrm>
            <a:off x="408864" y="983993"/>
            <a:ext cx="9098842" cy="690262"/>
          </a:xfrm>
          <a:prstGeom prst="bevel">
            <a:avLst>
              <a:gd name="adj" fmla="val 5000"/>
            </a:avLst>
          </a:prstGeom>
          <a:noFill/>
          <a:ln w="22225"/>
        </p:spPr>
        <p:style>
          <a:lnRef idx="2">
            <a:schemeClr val="accent1">
              <a:shade val="50000"/>
            </a:schemeClr>
          </a:lnRef>
          <a:fillRef idx="1">
            <a:schemeClr val="accent1"/>
          </a:fillRef>
          <a:effectRef idx="0">
            <a:schemeClr val="accent1"/>
          </a:effectRef>
          <a:fontRef idx="minor">
            <a:schemeClr val="lt1"/>
          </a:fontRef>
        </p:style>
        <p:txBody>
          <a:bodyPr lIns="91434" tIns="45718" rIns="91434" bIns="45718" rtlCol="0" anchor="ctr"/>
          <a:lstStyle/>
          <a:p>
            <a:pPr>
              <a:lnSpc>
                <a:spcPts val="2400"/>
              </a:lnSpc>
            </a:pP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ＩＲ誘致を契機にギャンブル等依存症の抑制を図るため、高校生を対象とした依存症の予防教育に取組むほか</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2400"/>
              </a:lnSpc>
            </a:pP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依存症</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対策</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のトップランナー</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をめざし、全国をリードする依存症対策の構築に向けた検討を進めます。</a:t>
            </a:r>
            <a:endPar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8" name="角丸四角形 7"/>
          <p:cNvSpPr/>
          <p:nvPr/>
        </p:nvSpPr>
        <p:spPr>
          <a:xfrm>
            <a:off x="408864" y="1880076"/>
            <a:ext cx="9098842" cy="4505780"/>
          </a:xfrm>
          <a:prstGeom prst="roundRect">
            <a:avLst>
              <a:gd name="adj" fmla="val 4682"/>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lIns="91434" tIns="45718" rIns="91434" bIns="45718" rtlCol="0" anchor="ctr"/>
          <a:lstStyle/>
          <a:p>
            <a:pPr lvl="0">
              <a:lnSpc>
                <a:spcPct val="150000"/>
              </a:lnSpc>
            </a:pPr>
            <a:endParaRPr lang="en-US" altLang="ja-JP"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408865" y="2015622"/>
            <a:ext cx="4420714" cy="4108813"/>
          </a:xfrm>
          <a:prstGeom prst="rect">
            <a:avLst/>
          </a:prstGeom>
          <a:noFill/>
        </p:spPr>
        <p:txBody>
          <a:bodyPr wrap="square" lIns="91434" tIns="45718" rIns="91434" bIns="45718" rtlCol="0">
            <a:spAutoFit/>
          </a:bodyPr>
          <a:lstStyle/>
          <a:p>
            <a:r>
              <a:rPr lang="ja-JP" altLang="en-US" sz="1500" b="1" u="sng" dirty="0" smtClean="0">
                <a:latin typeface="ＭＳ Ｐゴシック" panose="020B0600070205080204" pitchFamily="50" charset="-128"/>
                <a:ea typeface="ＭＳ Ｐゴシック" panose="020B0600070205080204" pitchFamily="50" charset="-128"/>
                <a:cs typeface="Meiryo UI" panose="020B0604030504040204" pitchFamily="50" charset="-128"/>
              </a:rPr>
              <a:t>（１）依存症の予防に資する教育・啓発活動の推進</a:t>
            </a:r>
            <a:endParaRPr lang="en-US" altLang="ja-JP" sz="1500" b="1" u="sng"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①　高校生向け依存症予防啓発推進事業</a:t>
            </a:r>
            <a:endParaRPr lang="en-US" altLang="ja-JP" sz="12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　　　　府</a:t>
            </a:r>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市健康部局等と協力し、専門家の監修も得て</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作成</a:t>
            </a:r>
            <a:endParaRPr lang="en-US" altLang="ja-JP" sz="12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　　　高校</a:t>
            </a:r>
            <a:r>
              <a:rPr lang="en-US" altLang="ja-JP"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3</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年生</a:t>
            </a:r>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を対象</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に</a:t>
            </a:r>
            <a:r>
              <a:rPr lang="en-US" altLang="ja-JP" sz="1200" dirty="0">
                <a:latin typeface="ＭＳ Ｐゴシック" panose="020B0600070205080204" pitchFamily="50" charset="-128"/>
                <a:ea typeface="ＭＳ Ｐゴシック" panose="020B0600070205080204" pitchFamily="50" charset="-128"/>
                <a:cs typeface="Meiryo UI" panose="020B0604030504040204" pitchFamily="50" charset="-128"/>
              </a:rPr>
              <a:t>12</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月にリーフレットを配布</a:t>
            </a:r>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（約</a:t>
            </a:r>
            <a:r>
              <a:rPr lang="en-US" altLang="ja-JP" sz="1200" dirty="0">
                <a:latin typeface="ＭＳ Ｐゴシック" panose="020B0600070205080204" pitchFamily="50" charset="-128"/>
                <a:ea typeface="ＭＳ Ｐゴシック" panose="020B0600070205080204" pitchFamily="50" charset="-128"/>
                <a:cs typeface="Meiryo UI" panose="020B0604030504040204" pitchFamily="50" charset="-128"/>
              </a:rPr>
              <a:t>90,000</a:t>
            </a:r>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部</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endParaRPr lang="en-US" altLang="ja-JP" sz="12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　　　（記載内容）</a:t>
            </a:r>
            <a:endParaRPr lang="en-US" altLang="ja-JP" sz="11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　　　　・ギャンブル等の仕組み</a:t>
            </a:r>
            <a:endParaRPr lang="en-US" altLang="ja-JP" sz="11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　　　　・ギャンブル等依存症の定義</a:t>
            </a:r>
            <a:endParaRPr lang="en-US" altLang="ja-JP" sz="11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　　　　・予防のための知識（背景・原因・兆候・対応）　など　</a:t>
            </a:r>
            <a:endParaRPr lang="en-US" altLang="ja-JP" sz="11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5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②</a:t>
            </a:r>
            <a:r>
              <a:rPr lang="ja-JP" altLang="en-US" sz="1400" b="1" dirty="0">
                <a:latin typeface="ＭＳ Ｐゴシック" panose="020B0600070205080204" pitchFamily="50" charset="-128"/>
                <a:ea typeface="ＭＳ Ｐゴシック" panose="020B0600070205080204" pitchFamily="50" charset="-128"/>
                <a:cs typeface="Meiryo UI" panose="020B0604030504040204" pitchFamily="50" charset="-128"/>
              </a:rPr>
              <a:t>　府内高校連携モデル</a:t>
            </a:r>
            <a:r>
              <a:rPr lang="ja-JP" altLang="en-US" sz="14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事業</a:t>
            </a:r>
            <a:endParaRPr lang="en-US" altLang="ja-JP" sz="1400" b="1"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b="1"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依存症</a:t>
            </a:r>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予防等に関する出前授業</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を</a:t>
            </a:r>
            <a:r>
              <a:rPr lang="en-US" altLang="ja-JP"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10</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校</a:t>
            </a:r>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程度で</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実施</a:t>
            </a:r>
            <a:endParaRPr lang="en-US" altLang="ja-JP" sz="12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　　　講師</a:t>
            </a:r>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は、大阪精神医療センター医師等</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を予定</a:t>
            </a:r>
            <a:endParaRPr lang="en-US" altLang="ja-JP" sz="12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　　　対象学年は学校の希望により実施</a:t>
            </a:r>
            <a:endParaRPr lang="en-US" altLang="ja-JP" sz="12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授業内容）</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ギャンブル等の仕組み</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ギャンブル</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等依存症の</a:t>
            </a:r>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定義</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　　　　・予防のための知識（背景・原因、兆候、</a:t>
            </a:r>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対応</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など）</a:t>
            </a:r>
            <a:endParaRPr lang="en-US" altLang="ja-JP" sz="11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　　　　・相談窓口の紹介　など</a:t>
            </a:r>
            <a:endParaRPr lang="en-US" altLang="ja-JP" sz="11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　　　　　７月２日（月）大阪市立都島工業高校で実施</a:t>
            </a:r>
            <a:endParaRPr lang="en-US" altLang="ja-JP" sz="11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　　　　対象：全日制３年生３６７名</a:t>
            </a:r>
            <a:endParaRPr lang="en-US" altLang="ja-JP" sz="11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　　　　講師：大阪精神医療センター　中林大二医師</a:t>
            </a:r>
            <a:endParaRPr lang="en-US" altLang="ja-JP" sz="11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1" name="テキスト ボックス 10"/>
          <p:cNvSpPr txBox="1"/>
          <p:nvPr/>
        </p:nvSpPr>
        <p:spPr>
          <a:xfrm>
            <a:off x="4677695" y="2002374"/>
            <a:ext cx="4742520" cy="4601256"/>
          </a:xfrm>
          <a:prstGeom prst="rect">
            <a:avLst/>
          </a:prstGeom>
          <a:noFill/>
        </p:spPr>
        <p:txBody>
          <a:bodyPr wrap="square" lIns="91434" tIns="45718" rIns="91434" bIns="45718" rtlCol="0">
            <a:spAutoFit/>
          </a:bodyPr>
          <a:lstStyle/>
          <a:p>
            <a:r>
              <a:rPr lang="ja-JP" altLang="en-US" sz="14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③</a:t>
            </a:r>
            <a:r>
              <a:rPr lang="ja-JP" altLang="en-US" sz="1400" b="1"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4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ギャンブル</a:t>
            </a:r>
            <a:r>
              <a:rPr lang="ja-JP" altLang="en-US" sz="1400" b="1" dirty="0">
                <a:latin typeface="ＭＳ Ｐゴシック" panose="020B0600070205080204" pitchFamily="50" charset="-128"/>
                <a:ea typeface="ＭＳ Ｐゴシック" panose="020B0600070205080204" pitchFamily="50" charset="-128"/>
                <a:cs typeface="Meiryo UI" panose="020B0604030504040204" pitchFamily="50" charset="-128"/>
              </a:rPr>
              <a:t>等依存症予防</a:t>
            </a:r>
            <a:r>
              <a:rPr lang="ja-JP" altLang="en-US" sz="14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セミナー</a:t>
            </a:r>
            <a:endParaRPr lang="ja-JP" altLang="en-US" sz="1400" b="1" u="sng"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b="1"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府民</a:t>
            </a:r>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、市民</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、支援者</a:t>
            </a:r>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などを対象</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に予防</a:t>
            </a:r>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啓発を実施</a:t>
            </a:r>
            <a:endParaRPr lang="en-US" altLang="ja-JP" sz="12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lang="en-US" altLang="ja-JP"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3</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回</a:t>
            </a:r>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程度</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開催</a:t>
            </a:r>
            <a:endParaRPr lang="en-US" altLang="ja-JP" sz="12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（内容）</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・依存症の症状、早期発見・早期介入の重要性など</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基本的知識の</a:t>
            </a:r>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普及</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endParaRPr lang="en-US" altLang="ja-JP" sz="11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　　　　第１回　</a:t>
            </a:r>
            <a:r>
              <a:rPr lang="en-US" altLang="ja-JP"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8</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月</a:t>
            </a:r>
            <a:r>
              <a:rPr lang="en-US" altLang="ja-JP"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8</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日（水）　</a:t>
            </a:r>
            <a:r>
              <a:rPr lang="en-US" altLang="ja-JP"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14</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時</a:t>
            </a:r>
            <a:r>
              <a:rPr lang="en-US" altLang="ja-JP"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30</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分～　場所：大阪大学中之島センター</a:t>
            </a:r>
            <a:endParaRPr lang="en-US" altLang="ja-JP" sz="11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　　　　講師：神奈川県精神医療センター　医療局長　小林桜児 医師</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endParaRPr lang="en-US" altLang="ja-JP" sz="11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500" b="1" u="sng" dirty="0" smtClean="0">
                <a:latin typeface="ＭＳ Ｐゴシック" panose="020B0600070205080204" pitchFamily="50" charset="-128"/>
                <a:ea typeface="ＭＳ Ｐゴシック" panose="020B0600070205080204" pitchFamily="50" charset="-128"/>
                <a:cs typeface="Meiryo UI" panose="020B0604030504040204" pitchFamily="50" charset="-128"/>
              </a:rPr>
              <a:t>（２）全国をリードする依存症対策（＝大阪モデル）の構築</a:t>
            </a:r>
            <a:endParaRPr lang="en-US" altLang="ja-JP" sz="1400" b="1"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b="1"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依存症</a:t>
            </a:r>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抑制のための「大阪モデル」の</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構築に向けた調査・研究</a:t>
            </a:r>
            <a:endParaRPr lang="en-US" altLang="ja-JP" sz="12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　　　　を行うことを目的に、ギャンブル等依存症対策研究会を設置・</a:t>
            </a:r>
            <a:endParaRPr lang="en-US" altLang="ja-JP" sz="12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　　　運営</a:t>
            </a:r>
            <a:endParaRPr lang="en-US" altLang="ja-JP" sz="12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b="1"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（テーマ）</a:t>
            </a:r>
            <a:endParaRPr lang="en-US" altLang="ja-JP" sz="11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ギャンブル等依存症の実態把握に向けた調査・研究</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lang="en-US" altLang="ja-JP" sz="1100" dirty="0" smtClean="0">
                <a:latin typeface="ＭＳ Ｐゴシック" panose="020B0600070205080204" pitchFamily="50" charset="-128"/>
                <a:ea typeface="ＭＳ Ｐゴシック" panose="020B0600070205080204" pitchFamily="50" charset="-128"/>
              </a:rPr>
              <a:t> </a:t>
            </a:r>
            <a:r>
              <a:rPr lang="en-US" altLang="ja-JP" sz="1100" dirty="0">
                <a:latin typeface="ＭＳ Ｐゴシック" panose="020B0600070205080204" pitchFamily="50" charset="-128"/>
                <a:ea typeface="ＭＳ Ｐゴシック" panose="020B0600070205080204" pitchFamily="50" charset="-128"/>
              </a:rPr>
              <a:t>IT</a:t>
            </a:r>
            <a:r>
              <a:rPr lang="ja-JP" altLang="en-US" sz="1100" dirty="0">
                <a:latin typeface="ＭＳ Ｐゴシック" panose="020B0600070205080204" pitchFamily="50" charset="-128"/>
                <a:ea typeface="ＭＳ Ｐゴシック" panose="020B0600070205080204" pitchFamily="50" charset="-128"/>
              </a:rPr>
              <a:t>技術の進歩を踏まえた先進的な依存症対策の研究</a:t>
            </a:r>
            <a:r>
              <a:rPr lang="ja-JP" altLang="en-US" sz="1100" b="1" dirty="0">
                <a:latin typeface="ＭＳ Ｐゴシック" panose="020B0600070205080204" pitchFamily="50" charset="-128"/>
                <a:ea typeface="ＭＳ Ｐゴシック" panose="020B0600070205080204" pitchFamily="50" charset="-128"/>
                <a:cs typeface="Meiryo UI" panose="020B0604030504040204" pitchFamily="50" charset="-128"/>
              </a:rPr>
              <a:t>　</a:t>
            </a:r>
            <a:endParaRPr lang="en-US" altLang="ja-JP" sz="1100" b="1"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b="1"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100" dirty="0">
                <a:latin typeface="ＭＳ Ｐゴシック" panose="020B0600070205080204" pitchFamily="50" charset="-128"/>
                <a:ea typeface="ＭＳ Ｐゴシック" panose="020B0600070205080204" pitchFamily="50" charset="-128"/>
              </a:rPr>
              <a:t>大阪独自の依存症対策のあり方</a:t>
            </a:r>
            <a:r>
              <a:rPr lang="ja-JP" altLang="en-US" sz="1100" dirty="0" smtClean="0">
                <a:latin typeface="ＭＳ Ｐゴシック" panose="020B0600070205080204" pitchFamily="50" charset="-128"/>
                <a:ea typeface="ＭＳ Ｐゴシック" panose="020B0600070205080204" pitchFamily="50" charset="-128"/>
              </a:rPr>
              <a:t>研究</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開催頻度） </a:t>
            </a:r>
            <a:endParaRPr lang="en-US" altLang="ja-JP" sz="1100" b="1"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　　　　　・第</a:t>
            </a:r>
            <a:r>
              <a:rPr lang="en-US" altLang="ja-JP"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1</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回研究会を</a:t>
            </a:r>
            <a:r>
              <a:rPr lang="en-US" altLang="ja-JP"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5</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月</a:t>
            </a:r>
            <a:r>
              <a:rPr lang="en-US" altLang="ja-JP"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29</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日（火）に開催</a:t>
            </a:r>
            <a:endParaRPr lang="en-US" altLang="ja-JP" sz="11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　　　　・以降、</a:t>
            </a:r>
            <a:r>
              <a:rPr lang="en-US" altLang="ja-JP"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6</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月</a:t>
            </a:r>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から</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月</a:t>
            </a:r>
            <a:r>
              <a:rPr lang="en-US" altLang="ja-JP"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1</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回</a:t>
            </a:r>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程度で開催予定</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a:latin typeface="ＭＳ Ｐゴシック" panose="020B0600070205080204" pitchFamily="50" charset="-128"/>
                <a:ea typeface="ＭＳ Ｐゴシック" panose="020B0600070205080204" pitchFamily="50" charset="-128"/>
                <a:cs typeface="Meiryo UI" panose="020B0604030504040204" pitchFamily="50" charset="-128"/>
              </a:rPr>
              <a:t>調査・研究成果と区域認定プロセスとの関係）</a:t>
            </a:r>
            <a:endParaRPr lang="en-US" altLang="ja-JP" sz="1100" dirty="0">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dirty="0" smtClean="0">
                <a:latin typeface="ＭＳ Ｐゴシック" panose="020B0600070205080204" pitchFamily="50" charset="-128"/>
                <a:ea typeface="ＭＳ Ｐゴシック" panose="020B0600070205080204" pitchFamily="50" charset="-128"/>
              </a:rPr>
              <a:t>調査</a:t>
            </a:r>
            <a:r>
              <a:rPr lang="ja-JP" altLang="en-US" sz="1100" dirty="0">
                <a:latin typeface="ＭＳ Ｐゴシック" panose="020B0600070205080204" pitchFamily="50" charset="-128"/>
                <a:ea typeface="ＭＳ Ｐゴシック" panose="020B0600070205080204" pitchFamily="50" charset="-128"/>
              </a:rPr>
              <a:t>・研究をふまえ、ＩＲ事業者に求める対策や海外事例</a:t>
            </a:r>
            <a:r>
              <a:rPr lang="ja-JP" altLang="en-US" sz="1100" dirty="0" smtClean="0">
                <a:latin typeface="ＭＳ Ｐゴシック" panose="020B0600070205080204" pitchFamily="50" charset="-128"/>
                <a:ea typeface="ＭＳ Ｐゴシック" panose="020B0600070205080204" pitchFamily="50" charset="-128"/>
              </a:rPr>
              <a:t>を参考</a:t>
            </a:r>
            <a:endParaRPr lang="en-US" altLang="ja-JP" sz="1100" dirty="0" smtClean="0">
              <a:latin typeface="ＭＳ Ｐゴシック" panose="020B0600070205080204" pitchFamily="50" charset="-128"/>
              <a:ea typeface="ＭＳ Ｐゴシック" panose="020B0600070205080204" pitchFamily="50" charset="-128"/>
            </a:endParaRPr>
          </a:p>
          <a:p>
            <a:r>
              <a:rPr lang="ja-JP" altLang="en-US" sz="1100" dirty="0" smtClean="0">
                <a:latin typeface="ＭＳ Ｐゴシック" panose="020B0600070205080204" pitchFamily="50" charset="-128"/>
                <a:ea typeface="ＭＳ Ｐゴシック" panose="020B0600070205080204" pitchFamily="50" charset="-128"/>
              </a:rPr>
              <a:t>　　　　　　にした、より</a:t>
            </a:r>
            <a:r>
              <a:rPr lang="ja-JP" altLang="en-US" sz="1100" dirty="0">
                <a:latin typeface="ＭＳ Ｐゴシック" panose="020B0600070205080204" pitchFamily="50" charset="-128"/>
                <a:ea typeface="ＭＳ Ｐゴシック" panose="020B0600070205080204" pitchFamily="50" charset="-128"/>
              </a:rPr>
              <a:t>先進的な対策などについて検討を</a:t>
            </a:r>
            <a:r>
              <a:rPr lang="ja-JP" altLang="en-US" sz="1100" dirty="0" smtClean="0">
                <a:latin typeface="ＭＳ Ｐゴシック" panose="020B0600070205080204" pitchFamily="50" charset="-128"/>
                <a:ea typeface="ＭＳ Ｐゴシック" panose="020B0600070205080204" pitchFamily="50" charset="-128"/>
              </a:rPr>
              <a:t>深め、ＩＲ推進局に</a:t>
            </a:r>
            <a:endParaRPr lang="en-US" altLang="ja-JP" sz="1100" dirty="0" smtClean="0">
              <a:latin typeface="ＭＳ Ｐゴシック" panose="020B0600070205080204" pitchFamily="50" charset="-128"/>
              <a:ea typeface="ＭＳ Ｐゴシック" panose="020B0600070205080204" pitchFamily="50" charset="-128"/>
            </a:endParaRPr>
          </a:p>
          <a:p>
            <a:r>
              <a:rPr lang="ja-JP" altLang="en-US" sz="1100" dirty="0" smtClean="0">
                <a:latin typeface="ＭＳ Ｐゴシック" panose="020B0600070205080204" pitchFamily="50" charset="-128"/>
                <a:ea typeface="ＭＳ Ｐゴシック" panose="020B0600070205080204" pitchFamily="50" charset="-128"/>
              </a:rPr>
              <a:t>　　　　　　おいて</a:t>
            </a:r>
            <a:r>
              <a:rPr lang="ja-JP" altLang="en-US" sz="1100" dirty="0">
                <a:latin typeface="ＭＳ Ｐゴシック" panose="020B0600070205080204" pitchFamily="50" charset="-128"/>
                <a:ea typeface="ＭＳ Ｐゴシック" panose="020B0600070205080204" pitchFamily="50" charset="-128"/>
              </a:rPr>
              <a:t>実施方針</a:t>
            </a:r>
            <a:r>
              <a:rPr lang="ja-JP" altLang="en-US" sz="1100" dirty="0" smtClean="0">
                <a:latin typeface="ＭＳ Ｐゴシック" panose="020B0600070205080204" pitchFamily="50" charset="-128"/>
                <a:ea typeface="ＭＳ Ｐゴシック" panose="020B0600070205080204" pitchFamily="50" charset="-128"/>
              </a:rPr>
              <a:t>、事</a:t>
            </a:r>
            <a:r>
              <a:rPr lang="ja-JP" altLang="en-US" sz="1100" dirty="0">
                <a:latin typeface="ＭＳ Ｐゴシック" panose="020B0600070205080204" pitchFamily="50" charset="-128"/>
                <a:ea typeface="ＭＳ Ｐゴシック" panose="020B0600070205080204" pitchFamily="50" charset="-128"/>
              </a:rPr>
              <a:t>業者公募、区域整備計画</a:t>
            </a:r>
            <a:r>
              <a:rPr lang="ja-JP" altLang="en-US" sz="1100" dirty="0" smtClean="0">
                <a:latin typeface="ＭＳ Ｐゴシック" panose="020B0600070205080204" pitchFamily="50" charset="-128"/>
                <a:ea typeface="ＭＳ Ｐゴシック" panose="020B0600070205080204" pitchFamily="50" charset="-128"/>
              </a:rPr>
              <a:t>等を策定</a:t>
            </a:r>
            <a:endParaRPr lang="en-US" altLang="ja-JP" sz="1100" dirty="0" smtClean="0">
              <a:latin typeface="ＭＳ Ｐゴシック" panose="020B0600070205080204" pitchFamily="50" charset="-128"/>
              <a:ea typeface="ＭＳ Ｐゴシック" panose="020B060007020508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AutoShape 14"/>
          <p:cNvSpPr>
            <a:spLocks noChangeArrowheads="1"/>
          </p:cNvSpPr>
          <p:nvPr/>
        </p:nvSpPr>
        <p:spPr bwMode="auto">
          <a:xfrm>
            <a:off x="4199586" y="1757778"/>
            <a:ext cx="1517398" cy="244596"/>
          </a:xfrm>
          <a:prstGeom prst="roundRect">
            <a:avLst>
              <a:gd name="adj" fmla="val 16667"/>
            </a:avLst>
          </a:prstGeom>
          <a:solidFill>
            <a:schemeClr val="tx1">
              <a:lumMod val="65000"/>
              <a:lumOff val="3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lIns="89994" tIns="46797" rIns="89994" bIns="46797" anchor="ctr"/>
          <a:lstStyle/>
          <a:p>
            <a:pPr algn="ctr">
              <a:defRPr/>
            </a:pPr>
            <a:r>
              <a:rPr lang="ja-JP" altLang="en-US" sz="1400" b="1" spc="600"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主な取組み</a:t>
            </a:r>
          </a:p>
        </p:txBody>
      </p:sp>
      <p:sp>
        <p:nvSpPr>
          <p:cNvPr id="2" name="正方形/長方形 1"/>
          <p:cNvSpPr/>
          <p:nvPr/>
        </p:nvSpPr>
        <p:spPr>
          <a:xfrm>
            <a:off x="408864" y="6348942"/>
            <a:ext cx="7679245" cy="300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rPr>
              <a:t>他にも健康医療部局と連携　　例）大阪メトロ駅構内掲示用のギャンブル等依存症啓発ポスター作成</a:t>
            </a:r>
            <a:endParaRPr kumimoji="1" lang="ja-JP" altLang="en-US" sz="1100" dirty="0">
              <a:solidFill>
                <a:schemeClr val="tx1"/>
              </a:solidFill>
              <a:latin typeface="ＭＳ Ｐゴシック" panose="020B0600070205080204" pitchFamily="50" charset="-128"/>
              <a:ea typeface="ＭＳ Ｐゴシック" panose="020B0600070205080204" pitchFamily="50" charset="-128"/>
            </a:endParaRPr>
          </a:p>
        </p:txBody>
      </p:sp>
      <p:sp>
        <p:nvSpPr>
          <p:cNvPr id="14" name="テキスト ボックス 13"/>
          <p:cNvSpPr txBox="1"/>
          <p:nvPr/>
        </p:nvSpPr>
        <p:spPr>
          <a:xfrm>
            <a:off x="408863" y="461665"/>
            <a:ext cx="9098841" cy="461665"/>
          </a:xfrm>
          <a:prstGeom prst="rect">
            <a:avLst/>
          </a:prstGeom>
          <a:solidFill>
            <a:schemeClr val="accent1"/>
          </a:solidFill>
        </p:spPr>
        <p:txBody>
          <a:bodyPr wrap="square" rtlCol="0">
            <a:spAutoFit/>
          </a:bodyPr>
          <a:lstStyle/>
          <a:p>
            <a:r>
              <a:rPr lang="ja-JP" altLang="en-US" sz="20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平成</a:t>
            </a:r>
            <a:r>
              <a:rPr lang="en-US" altLang="ja-JP"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30</a:t>
            </a:r>
            <a:r>
              <a:rPr lang="ja-JP"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年度</a:t>
            </a:r>
            <a:r>
              <a:rPr lang="ja-JP" altLang="en-US" sz="2000" b="1" spc="600"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20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ギャンブル等依存症対策について </a:t>
            </a:r>
            <a:r>
              <a:rPr lang="en-US" altLang="ja-JP" sz="11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&lt;</a:t>
            </a:r>
            <a:r>
              <a:rPr lang="ja-JP" altLang="en-US" sz="11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平成</a:t>
            </a:r>
            <a:r>
              <a:rPr lang="en-US" altLang="ja-JP" sz="11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30</a:t>
            </a:r>
            <a:r>
              <a:rPr lang="ja-JP" altLang="en-US" sz="11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年度</a:t>
            </a:r>
            <a:r>
              <a:rPr lang="ja-JP" altLang="en-US" sz="1100" b="1" spc="300"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1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予算額　</a:t>
            </a:r>
            <a:r>
              <a:rPr lang="en-US" altLang="ja-JP" sz="11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6,198</a:t>
            </a:r>
            <a:r>
              <a:rPr lang="ja-JP" altLang="en-US" sz="11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千円</a:t>
            </a:r>
            <a:r>
              <a:rPr lang="ja-JP" altLang="en-US" sz="11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24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kumimoji="1" lang="ja-JP" altLang="en-US" sz="1200" b="1" dirty="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7" name="テキスト ボックス 1"/>
          <p:cNvSpPr txBox="1"/>
          <p:nvPr/>
        </p:nvSpPr>
        <p:spPr>
          <a:xfrm>
            <a:off x="8496609" y="502031"/>
            <a:ext cx="921948" cy="38636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400" kern="100" dirty="0" smtClean="0">
                <a:effectLst/>
                <a:latin typeface="+mn-ea"/>
                <a:cs typeface="Meiryo UI" panose="020B0604030504040204" pitchFamily="50" charset="-128"/>
              </a:rPr>
              <a:t>資料</a:t>
            </a:r>
            <a:r>
              <a:rPr lang="ja-JP" altLang="en-US" sz="1400" kern="100" dirty="0">
                <a:latin typeface="+mn-ea"/>
                <a:cs typeface="Meiryo UI" panose="020B0604030504040204" pitchFamily="50" charset="-128"/>
              </a:rPr>
              <a:t>２</a:t>
            </a:r>
            <a:endParaRPr lang="ja-JP" sz="1400" kern="100" dirty="0">
              <a:effectLst/>
              <a:latin typeface="+mn-ea"/>
              <a:cs typeface="Meiryo UI" panose="020B0604030504040204" pitchFamily="50" charset="-128"/>
            </a:endParaRPr>
          </a:p>
        </p:txBody>
      </p:sp>
      <p:sp>
        <p:nvSpPr>
          <p:cNvPr id="12" name="正方形/長方形 11"/>
          <p:cNvSpPr/>
          <p:nvPr/>
        </p:nvSpPr>
        <p:spPr>
          <a:xfrm>
            <a:off x="9223935" y="6557554"/>
            <a:ext cx="389244" cy="300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400" smtClean="0">
                <a:solidFill>
                  <a:schemeClr val="tx1"/>
                </a:solidFill>
                <a:latin typeface="ＭＳ Ｐゴシック" panose="020B0600070205080204" pitchFamily="50" charset="-128"/>
                <a:ea typeface="ＭＳ Ｐゴシック" panose="020B0600070205080204" pitchFamily="50" charset="-128"/>
              </a:rPr>
              <a:t>1</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3" name="大かっこ 2"/>
          <p:cNvSpPr/>
          <p:nvPr/>
        </p:nvSpPr>
        <p:spPr>
          <a:xfrm>
            <a:off x="837128" y="5478423"/>
            <a:ext cx="3245476" cy="631065"/>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大かっこ 14"/>
          <p:cNvSpPr/>
          <p:nvPr/>
        </p:nvSpPr>
        <p:spPr>
          <a:xfrm>
            <a:off x="5125793" y="3095887"/>
            <a:ext cx="4098143" cy="48934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7350490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954179321"/>
              </p:ext>
            </p:extLst>
          </p:nvPr>
        </p:nvGraphicFramePr>
        <p:xfrm>
          <a:off x="656822" y="1155217"/>
          <a:ext cx="8567112" cy="4968000"/>
        </p:xfrm>
        <a:graphic>
          <a:graphicData uri="http://schemas.openxmlformats.org/drawingml/2006/table">
            <a:tbl>
              <a:tblPr firstRow="1" bandRow="1">
                <a:tableStyleId>{073A0DAA-6AF3-43AB-8588-CEC1D06C72B9}</a:tableStyleId>
              </a:tblPr>
              <a:tblGrid>
                <a:gridCol w="1344938">
                  <a:extLst>
                    <a:ext uri="{9D8B030D-6E8A-4147-A177-3AD203B41FA5}">
                      <a16:colId xmlns:a16="http://schemas.microsoft.com/office/drawing/2014/main" xmlns="" val="20002"/>
                    </a:ext>
                  </a:extLst>
                </a:gridCol>
                <a:gridCol w="1346980">
                  <a:extLst>
                    <a:ext uri="{9D8B030D-6E8A-4147-A177-3AD203B41FA5}">
                      <a16:colId xmlns:a16="http://schemas.microsoft.com/office/drawing/2014/main" xmlns="" val="20003"/>
                    </a:ext>
                  </a:extLst>
                </a:gridCol>
                <a:gridCol w="1357276">
                  <a:extLst>
                    <a:ext uri="{9D8B030D-6E8A-4147-A177-3AD203B41FA5}">
                      <a16:colId xmlns:a16="http://schemas.microsoft.com/office/drawing/2014/main" xmlns="" val="20000"/>
                    </a:ext>
                  </a:extLst>
                </a:gridCol>
                <a:gridCol w="4517918">
                  <a:extLst>
                    <a:ext uri="{9D8B030D-6E8A-4147-A177-3AD203B41FA5}">
                      <a16:colId xmlns:a16="http://schemas.microsoft.com/office/drawing/2014/main" xmlns="" val="20001"/>
                    </a:ext>
                  </a:extLst>
                </a:gridCol>
              </a:tblGrid>
              <a:tr h="540000">
                <a:tc>
                  <a:txBody>
                    <a:bodyPr/>
                    <a:lstStyle/>
                    <a:p>
                      <a:pPr algn="ct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研究委員・</a:t>
                      </a:r>
                      <a:endParaRPr kumimoji="1" lang="en-US" altLang="ja-JP" sz="1200" b="0"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専門委員の別</a:t>
                      </a:r>
                      <a:endParaRPr kumimoji="1" lang="ja-JP" altLang="en-US" sz="1200" b="0" dirty="0">
                        <a:solidFill>
                          <a:schemeClr val="tx1"/>
                        </a:solidFill>
                        <a:latin typeface="ＭＳ Ｐゴシック" panose="020B0600070205080204" pitchFamily="50" charset="-128"/>
                        <a:ea typeface="ＭＳ Ｐゴシック" panose="020B0600070205080204" pitchFamily="50" charset="-128"/>
                      </a:endParaRPr>
                    </a:p>
                  </a:txBody>
                  <a:tcPr marL="99060" marR="9906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専門委員の</a:t>
                      </a:r>
                      <a:endParaRPr kumimoji="1" lang="en-US" altLang="ja-JP" sz="1200" b="0" dirty="0" smtClean="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領域</a:t>
                      </a:r>
                      <a:endParaRPr kumimoji="1" lang="ja-JP" altLang="en-US" sz="1200" b="0" dirty="0">
                        <a:solidFill>
                          <a:schemeClr val="tx1"/>
                        </a:solidFill>
                        <a:latin typeface="ＭＳ Ｐゴシック" panose="020B0600070205080204" pitchFamily="50" charset="-128"/>
                        <a:ea typeface="ＭＳ Ｐゴシック" panose="020B0600070205080204"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氏　　　　　名</a:t>
                      </a:r>
                      <a:endParaRPr kumimoji="1" lang="ja-JP" altLang="en-US" sz="1200" b="0" dirty="0">
                        <a:solidFill>
                          <a:schemeClr val="tx1"/>
                        </a:solidFill>
                        <a:latin typeface="ＭＳ Ｐゴシック" panose="020B0600070205080204" pitchFamily="50" charset="-128"/>
                        <a:ea typeface="ＭＳ Ｐゴシック" panose="020B0600070205080204"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所　　属　　・　　役　　職</a:t>
                      </a:r>
                      <a:endParaRPr kumimoji="1" lang="ja-JP" altLang="en-US" sz="1200" b="0" dirty="0">
                        <a:solidFill>
                          <a:schemeClr val="tx1"/>
                        </a:solidFill>
                        <a:latin typeface="ＭＳ Ｐゴシック" panose="020B0600070205080204" pitchFamily="50" charset="-128"/>
                        <a:ea typeface="ＭＳ Ｐゴシック" panose="020B0600070205080204" pitchFamily="50" charset="-128"/>
                      </a:endParaRPr>
                    </a:p>
                  </a:txBody>
                  <a:tcPr marL="99060" marR="990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540000">
                <a:tc rowSpan="3" gridSpan="2">
                  <a:txBody>
                    <a:bodyPr/>
                    <a:lstStyle/>
                    <a:p>
                      <a:pPr marL="0" marR="0" indent="0" algn="l" defTabSz="91434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Ｐゴシック" panose="020B0600070205080204" pitchFamily="50" charset="-128"/>
                          <a:ea typeface="ＭＳ Ｐゴシック" panose="020B0600070205080204" pitchFamily="50" charset="-128"/>
                        </a:rPr>
                        <a:t>研究委員</a:t>
                      </a:r>
                    </a:p>
                  </a:txBody>
                  <a:tcPr marL="99060" marR="9906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hMerge="1">
                  <a:txBody>
                    <a:bodyPr/>
                    <a:lstStyle/>
                    <a:p>
                      <a:endParaRPr kumimoji="1" lang="ja-JP" altLang="en-US"/>
                    </a:p>
                  </a:txBody>
                  <a:tcPr/>
                </a:tc>
                <a:tc>
                  <a:txBody>
                    <a:bodyPr/>
                    <a:lstStyle/>
                    <a:p>
                      <a:r>
                        <a:rPr kumimoji="1" lang="ja-JP" altLang="en-US" sz="1200" dirty="0" smtClean="0">
                          <a:latin typeface="ＭＳ Ｐゴシック" panose="020B0600070205080204" pitchFamily="50" charset="-128"/>
                          <a:ea typeface="ＭＳ Ｐゴシック" panose="020B0600070205080204" pitchFamily="50" charset="-128"/>
                        </a:rPr>
                        <a:t>井上　幸紀</a:t>
                      </a:r>
                      <a:endParaRPr kumimoji="1" lang="en-US" altLang="ja-JP" sz="1200" dirty="0" smtClean="0">
                        <a:latin typeface="ＭＳ Ｐゴシック" panose="020B0600070205080204" pitchFamily="50" charset="-128"/>
                        <a:ea typeface="ＭＳ Ｐゴシック" panose="020B0600070205080204" pitchFamily="50" charset="-128"/>
                      </a:endParaRPr>
                    </a:p>
                    <a:p>
                      <a:r>
                        <a:rPr kumimoji="1" lang="ja-JP" altLang="en-US" sz="1200" dirty="0" smtClean="0">
                          <a:latin typeface="ＭＳ Ｐゴシック" panose="020B0600070205080204" pitchFamily="50" charset="-128"/>
                          <a:ea typeface="ＭＳ Ｐゴシック" panose="020B0600070205080204" pitchFamily="50" charset="-128"/>
                        </a:rPr>
                        <a:t>（研究総括）</a:t>
                      </a:r>
                      <a:endParaRPr kumimoji="1" lang="ja-JP" altLang="en-US" sz="1200" dirty="0">
                        <a:latin typeface="ＭＳ Ｐゴシック" panose="020B0600070205080204" pitchFamily="50" charset="-128"/>
                        <a:ea typeface="ＭＳ Ｐゴシック" panose="020B0600070205080204"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700"/>
                        </a:lnSpc>
                      </a:pP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大阪市立大学大学院医学研究科教授・医学博士</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9060" marR="990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3"/>
                  </a:ext>
                </a:extLst>
              </a:tr>
              <a:tr h="432000">
                <a:tc gridSpan="2" vMerge="1">
                  <a:txBody>
                    <a:bodyPr/>
                    <a:lstStyle/>
                    <a:p>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vMerge="1">
                  <a:txBody>
                    <a:bodyPr/>
                    <a:lstStyle/>
                    <a:p>
                      <a:endParaRPr kumimoji="1" lang="ja-JP" altLang="en-US"/>
                    </a:p>
                  </a:txBody>
                  <a:tcPr/>
                </a:tc>
                <a:tc>
                  <a:txBody>
                    <a:bodyPr/>
                    <a:lstStyle/>
                    <a:p>
                      <a:r>
                        <a:rPr kumimoji="1" lang="ja-JP" altLang="en-US" sz="1200" dirty="0" smtClean="0">
                          <a:latin typeface="ＭＳ Ｐゴシック" panose="020B0600070205080204" pitchFamily="50" charset="-128"/>
                          <a:ea typeface="ＭＳ Ｐゴシック" panose="020B0600070205080204" pitchFamily="50" charset="-128"/>
                        </a:rPr>
                        <a:t>木戸　盛年</a:t>
                      </a:r>
                      <a:endParaRPr kumimoji="1" lang="ja-JP" altLang="en-US" sz="1200" dirty="0">
                        <a:latin typeface="ＭＳ Ｐゴシック" panose="020B0600070205080204" pitchFamily="50" charset="-128"/>
                        <a:ea typeface="ＭＳ Ｐゴシック" panose="020B0600070205080204"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700"/>
                        </a:lnSpc>
                      </a:pP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大阪商業大学経済学部助教・心理学博士</a:t>
                      </a:r>
                      <a:endParaRPr kumimoji="1" lang="en-US" altLang="ja-JP" sz="1200" dirty="0" smtClean="0">
                        <a:solidFill>
                          <a:schemeClr val="tx1"/>
                        </a:solidFill>
                        <a:latin typeface="ＭＳ Ｐゴシック" panose="020B0600070205080204" pitchFamily="50" charset="-128"/>
                        <a:ea typeface="ＭＳ Ｐゴシック" panose="020B0600070205080204" pitchFamily="50" charset="-128"/>
                      </a:endParaRPr>
                    </a:p>
                  </a:txBody>
                  <a:tcPr marL="99060" marR="990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4"/>
                  </a:ext>
                </a:extLst>
              </a:tr>
              <a:tr h="432000">
                <a:tc gridSpan="2" vMerge="1">
                  <a:txBody>
                    <a:bodyPr/>
                    <a:lstStyle/>
                    <a:p>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vMerge="1">
                  <a:txBody>
                    <a:bodyPr/>
                    <a:lstStyle/>
                    <a:p>
                      <a:endParaRPr kumimoji="1" lang="ja-JP" altLang="en-US"/>
                    </a:p>
                  </a:txBody>
                  <a:tcPr/>
                </a:tc>
                <a:tc>
                  <a:txBody>
                    <a:bodyPr/>
                    <a:lstStyle/>
                    <a:p>
                      <a:pPr algn="just">
                        <a:spcAft>
                          <a:spcPts val="0"/>
                        </a:spcAft>
                      </a:pPr>
                      <a:r>
                        <a:rPr lang="ja-JP" sz="1200" kern="100" dirty="0" smtClean="0">
                          <a:effectLst/>
                          <a:latin typeface="ＭＳ Ｐゴシック" panose="020B0600070205080204" pitchFamily="50" charset="-128"/>
                          <a:ea typeface="ＭＳ Ｐゴシック" panose="020B0600070205080204" pitchFamily="50" charset="-128"/>
                        </a:rPr>
                        <a:t>西村</a:t>
                      </a:r>
                      <a:r>
                        <a:rPr lang="ja-JP" altLang="en-US" sz="1200" kern="100" dirty="0" smtClean="0">
                          <a:effectLst/>
                          <a:latin typeface="ＭＳ Ｐゴシック" panose="020B0600070205080204" pitchFamily="50" charset="-128"/>
                          <a:ea typeface="ＭＳ Ｐゴシック" panose="020B0600070205080204" pitchFamily="50" charset="-128"/>
                        </a:rPr>
                        <a:t>　</a:t>
                      </a:r>
                      <a:r>
                        <a:rPr lang="ja-JP" sz="1200" kern="100" dirty="0" smtClean="0">
                          <a:effectLst/>
                          <a:latin typeface="ＭＳ Ｐゴシック" panose="020B0600070205080204" pitchFamily="50" charset="-128"/>
                          <a:ea typeface="ＭＳ Ｐゴシック" panose="020B0600070205080204" pitchFamily="50" charset="-128"/>
                        </a:rPr>
                        <a:t>直之</a:t>
                      </a:r>
                      <a:endParaRPr lang="ja-JP" sz="1200" kern="100" dirty="0">
                        <a:effectLst/>
                        <a:latin typeface="ＭＳ Ｐゴシック" panose="020B0600070205080204" pitchFamily="50" charset="-128"/>
                        <a:ea typeface="ＭＳ Ｐゴシック" panose="020B0600070205080204" pitchFamily="50" charset="-128"/>
                        <a:cs typeface="Times New Roman"/>
                      </a:endParaRPr>
                    </a:p>
                  </a:txBody>
                  <a:tcPr marL="74295" marR="74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700"/>
                        </a:lnSpc>
                        <a:spcAft>
                          <a:spcPts val="0"/>
                        </a:spcAft>
                      </a:pPr>
                      <a:r>
                        <a:rPr lang="ja-JP" altLang="en-US" sz="1200" kern="100" dirty="0" smtClean="0">
                          <a:solidFill>
                            <a:schemeClr val="tx1"/>
                          </a:solidFill>
                          <a:effectLst/>
                          <a:latin typeface="ＭＳ Ｐゴシック" panose="020B0600070205080204" pitchFamily="50" charset="-128"/>
                          <a:ea typeface="ＭＳ Ｐゴシック" panose="020B0600070205080204" pitchFamily="50" charset="-128"/>
                        </a:rPr>
                        <a:t>一般社団法人ＲＣＰＧ</a:t>
                      </a:r>
                      <a:r>
                        <a:rPr lang="ja-JP" sz="1200" kern="100" dirty="0" smtClean="0">
                          <a:solidFill>
                            <a:schemeClr val="tx1"/>
                          </a:solidFill>
                          <a:effectLst/>
                          <a:latin typeface="ＭＳ Ｐゴシック" panose="020B0600070205080204" pitchFamily="50" charset="-128"/>
                          <a:ea typeface="ＭＳ Ｐゴシック" panose="020B0600070205080204" pitchFamily="50" charset="-128"/>
                        </a:rPr>
                        <a:t>代表理事</a:t>
                      </a:r>
                      <a:r>
                        <a:rPr lang="ja-JP" altLang="en-US" sz="1200" kern="100" dirty="0" smtClean="0">
                          <a:solidFill>
                            <a:schemeClr val="tx1"/>
                          </a:solidFill>
                          <a:effectLst/>
                          <a:latin typeface="ＭＳ Ｐゴシック" panose="020B0600070205080204" pitchFamily="50" charset="-128"/>
                          <a:ea typeface="ＭＳ Ｐゴシック" panose="020B0600070205080204" pitchFamily="50" charset="-128"/>
                        </a:rPr>
                        <a:t>・医学博士</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endParaRPr>
                    </a:p>
                  </a:txBody>
                  <a:tcPr marL="74295" marR="74295"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6"/>
                  </a:ext>
                </a:extLst>
              </a:tr>
              <a:tr h="432000">
                <a:tc rowSpan="7">
                  <a:txBody>
                    <a:bodyPr/>
                    <a:lstStyle/>
                    <a:p>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専門委員</a:t>
                      </a:r>
                      <a:endParaRPr kumimoji="1" lang="en-US" altLang="ja-JP" sz="1200" dirty="0" smtClean="0">
                        <a:solidFill>
                          <a:schemeClr val="tx1"/>
                        </a:solidFill>
                        <a:latin typeface="ＭＳ Ｐゴシック" panose="020B0600070205080204" pitchFamily="50" charset="-128"/>
                        <a:ea typeface="ＭＳ Ｐゴシック" panose="020B0600070205080204" pitchFamily="50" charset="-128"/>
                      </a:endParaRPr>
                    </a:p>
                    <a:p>
                      <a:endParaRPr kumimoji="1" lang="en-US" altLang="ja-JP" sz="1200" dirty="0" smtClean="0">
                        <a:solidFill>
                          <a:schemeClr val="tx1"/>
                        </a:solidFill>
                        <a:latin typeface="ＭＳ Ｐゴシック" panose="020B0600070205080204" pitchFamily="50" charset="-128"/>
                        <a:ea typeface="ＭＳ Ｐゴシック" panose="020B0600070205080204" pitchFamily="50" charset="-128"/>
                      </a:endParaRPr>
                    </a:p>
                    <a:p>
                      <a:endParaRPr kumimoji="1" lang="en-US" altLang="ja-JP" sz="1200" dirty="0" smtClean="0">
                        <a:solidFill>
                          <a:schemeClr val="tx1"/>
                        </a:solidFill>
                        <a:latin typeface="ＭＳ Ｐゴシック" panose="020B0600070205080204" pitchFamily="50" charset="-128"/>
                        <a:ea typeface="ＭＳ Ｐゴシック" panose="020B0600070205080204" pitchFamily="50" charset="-128"/>
                      </a:endParaRPr>
                    </a:p>
                  </a:txBody>
                  <a:tcPr marL="99060" marR="9906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rowSpan="2">
                  <a:txBody>
                    <a:bodyPr/>
                    <a:lstStyle/>
                    <a:p>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医学専門家</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河本　泰信</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よしの病院副院長・医学博士</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9060" marR="990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432000">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r>
                        <a:rPr lang="ja-JP" sz="1200" kern="100" dirty="0" smtClean="0">
                          <a:solidFill>
                            <a:schemeClr val="tx1"/>
                          </a:solidFill>
                          <a:effectLst/>
                          <a:latin typeface="ＭＳ Ｐゴシック" panose="020B0600070205080204" pitchFamily="50" charset="-128"/>
                          <a:ea typeface="ＭＳ Ｐゴシック" panose="020B0600070205080204" pitchFamily="50" charset="-128"/>
                        </a:rPr>
                        <a:t>村井</a:t>
                      </a:r>
                      <a:r>
                        <a:rPr lang="ja-JP" altLang="en-US" sz="1200" kern="100" dirty="0" smtClean="0">
                          <a:solidFill>
                            <a:schemeClr val="tx1"/>
                          </a:solidFill>
                          <a:effectLst/>
                          <a:latin typeface="ＭＳ Ｐゴシック" panose="020B0600070205080204" pitchFamily="50" charset="-128"/>
                          <a:ea typeface="ＭＳ Ｐゴシック" panose="020B0600070205080204" pitchFamily="50" charset="-128"/>
                        </a:rPr>
                        <a:t>　</a:t>
                      </a:r>
                      <a:r>
                        <a:rPr lang="ja-JP" sz="1200" kern="100" dirty="0" smtClean="0">
                          <a:solidFill>
                            <a:schemeClr val="tx1"/>
                          </a:solidFill>
                          <a:effectLst/>
                          <a:latin typeface="ＭＳ Ｐゴシック" panose="020B0600070205080204" pitchFamily="50" charset="-128"/>
                          <a:ea typeface="ＭＳ Ｐゴシック" panose="020B0600070205080204" pitchFamily="50" charset="-128"/>
                        </a:rPr>
                        <a:t>俊</a:t>
                      </a:r>
                      <a:r>
                        <a:rPr lang="ja-JP" sz="1200" kern="100" dirty="0">
                          <a:solidFill>
                            <a:schemeClr val="tx1"/>
                          </a:solidFill>
                          <a:effectLst/>
                          <a:latin typeface="ＭＳ Ｐゴシック" panose="020B0600070205080204" pitchFamily="50" charset="-128"/>
                          <a:ea typeface="ＭＳ Ｐゴシック" panose="020B0600070205080204" pitchFamily="50" charset="-128"/>
                        </a:rPr>
                        <a:t>哉</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endParaRPr>
                    </a:p>
                  </a:txBody>
                  <a:tcPr marL="74295" marR="74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600"/>
                        </a:lnSpc>
                        <a:spcAft>
                          <a:spcPts val="0"/>
                        </a:spcAft>
                      </a:pPr>
                      <a:r>
                        <a:rPr lang="ja-JP" sz="1200" kern="100" dirty="0">
                          <a:solidFill>
                            <a:schemeClr val="tx1"/>
                          </a:solidFill>
                          <a:effectLst/>
                          <a:latin typeface="ＭＳ Ｐゴシック" panose="020B0600070205080204" pitchFamily="50" charset="-128"/>
                          <a:ea typeface="ＭＳ Ｐゴシック" panose="020B0600070205080204" pitchFamily="50" charset="-128"/>
                        </a:rPr>
                        <a:t>京都大学</a:t>
                      </a:r>
                      <a:r>
                        <a:rPr lang="ja-JP" sz="1200" kern="100" dirty="0" smtClean="0">
                          <a:solidFill>
                            <a:schemeClr val="tx1"/>
                          </a:solidFill>
                          <a:effectLst/>
                          <a:latin typeface="ＭＳ Ｐゴシック" panose="020B0600070205080204" pitchFamily="50" charset="-128"/>
                          <a:ea typeface="ＭＳ Ｐゴシック" panose="020B0600070205080204" pitchFamily="50" charset="-128"/>
                        </a:rPr>
                        <a:t>大学院医学研究科</a:t>
                      </a:r>
                      <a:r>
                        <a:rPr lang="ja-JP" altLang="en-US" sz="1200" kern="100" dirty="0" smtClean="0">
                          <a:solidFill>
                            <a:schemeClr val="tx1"/>
                          </a:solidFill>
                          <a:effectLst/>
                          <a:latin typeface="ＭＳ Ｐゴシック" panose="020B0600070205080204" pitchFamily="50" charset="-128"/>
                          <a:ea typeface="ＭＳ Ｐゴシック" panose="020B0600070205080204" pitchFamily="50" charset="-128"/>
                        </a:rPr>
                        <a:t>教授・医学博士</a:t>
                      </a:r>
                      <a:endParaRPr lang="en-US" altLang="ja-JP" sz="1200" kern="100" dirty="0" smtClean="0">
                        <a:solidFill>
                          <a:schemeClr val="tx1"/>
                        </a:solidFill>
                        <a:effectLst/>
                        <a:latin typeface="ＭＳ Ｐゴシック" panose="020B0600070205080204" pitchFamily="50" charset="-128"/>
                        <a:ea typeface="ＭＳ Ｐゴシック" panose="020B0600070205080204" pitchFamily="50" charset="-128"/>
                      </a:endParaRPr>
                    </a:p>
                  </a:txBody>
                  <a:tcPr marL="74295" marR="74295"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432000">
                <a:tc vMerge="1">
                  <a:txBody>
                    <a:bodyPr/>
                    <a:lstStyle/>
                    <a:p>
                      <a:pPr algn="just">
                        <a:spcAft>
                          <a:spcPts val="0"/>
                        </a:spcAft>
                      </a:pPr>
                      <a:endParaRPr lang="ja-JP" sz="1500" kern="100" dirty="0">
                        <a:solidFill>
                          <a:schemeClr val="tx1"/>
                        </a:solidFill>
                        <a:effectLst/>
                        <a:latin typeface="ＭＳ Ｐゴシック" panose="020B0600070205080204" pitchFamily="50" charset="-128"/>
                        <a:ea typeface="ＭＳ Ｐゴシック" panose="020B0600070205080204" pitchFamily="50" charset="-128"/>
                        <a:cs typeface="Times New Roman"/>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just">
                        <a:spcAft>
                          <a:spcPts val="0"/>
                        </a:spcAft>
                      </a:pPr>
                      <a:r>
                        <a:rPr lang="ja-JP" altLang="en-US" sz="120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a:rPr>
                        <a:t>現場医療者</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120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a:rPr>
                        <a:t>西川　京子</a:t>
                      </a:r>
                      <a:endParaRPr lang="en-US" altLang="ja-JP" sz="120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a:endParaRPr>
                    </a:p>
                  </a:txBody>
                  <a:tcPr marL="74295" marR="74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600"/>
                        </a:lnSpc>
                        <a:spcAft>
                          <a:spcPts val="0"/>
                        </a:spcAft>
                      </a:pPr>
                      <a:r>
                        <a:rPr lang="ja-JP" altLang="en-US" sz="120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a:rPr>
                        <a:t>新阿武山クリニック・精神保健福祉士</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endParaRPr>
                    </a:p>
                  </a:txBody>
                  <a:tcPr marL="74295" marR="74295"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25961008"/>
                  </a:ext>
                </a:extLst>
              </a:tr>
              <a:tr h="432000">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r>
                        <a:rPr lang="ja-JP" altLang="en-US" sz="120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a:rPr>
                        <a:t>藤井　望夢</a:t>
                      </a:r>
                      <a:endParaRPr lang="en-US" altLang="ja-JP" sz="120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a:endParaRPr>
                    </a:p>
                  </a:txBody>
                  <a:tcPr marL="74295" marR="74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600"/>
                        </a:lnSpc>
                        <a:spcAft>
                          <a:spcPts val="0"/>
                        </a:spcAft>
                      </a:pPr>
                      <a:r>
                        <a:rPr lang="ja-JP" altLang="en-US" sz="120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a:rPr>
                        <a:t>藤井クリニック・精神保健福祉士</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endParaRPr>
                    </a:p>
                  </a:txBody>
                  <a:tcPr marL="74295" marR="74295"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8"/>
                  </a:ext>
                </a:extLst>
              </a:tr>
              <a:tr h="432000">
                <a:tc vMerge="1">
                  <a:txBody>
                    <a:bodyPr/>
                    <a:lstStyle/>
                    <a:p>
                      <a:endParaRPr kumimoji="1" lang="ja-JP" altLang="en-US" sz="1500" dirty="0">
                        <a:solidFill>
                          <a:schemeClr val="tx1"/>
                        </a:solidFill>
                        <a:latin typeface="ＭＳ Ｐゴシック" panose="020B0600070205080204" pitchFamily="50" charset="-128"/>
                        <a:ea typeface="ＭＳ Ｐゴシック" panose="020B0600070205080204" pitchFamily="50" charset="-128"/>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法務</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120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a:rPr>
                        <a:t>荒木　晋之介</a:t>
                      </a:r>
                      <a:endParaRPr lang="en-US" altLang="ja-JP" sz="120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a:endParaRPr>
                    </a:p>
                  </a:txBody>
                  <a:tcPr marL="74295" marR="74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600"/>
                        </a:lnSpc>
                        <a:spcAft>
                          <a:spcPts val="0"/>
                        </a:spcAft>
                      </a:pPr>
                      <a:r>
                        <a:rPr lang="ja-JP" altLang="en-US" sz="120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a:rPr>
                        <a:t>ライオン橋法律事務所・弁護士</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endParaRPr>
                    </a:p>
                  </a:txBody>
                  <a:tcPr marL="74295" marR="74295"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5"/>
                  </a:ext>
                </a:extLst>
              </a:tr>
              <a:tr h="432000">
                <a:tc vMerge="1">
                  <a:txBody>
                    <a:bodyPr/>
                    <a:lstStyle/>
                    <a:p>
                      <a:endParaRPr kumimoji="1" lang="en-US" altLang="ja-JP" sz="1500" dirty="0" smtClean="0">
                        <a:solidFill>
                          <a:schemeClr val="tx1"/>
                        </a:solidFill>
                        <a:latin typeface="ＭＳ Ｐゴシック" panose="020B0600070205080204" pitchFamily="50" charset="-128"/>
                        <a:ea typeface="ＭＳ Ｐゴシック" panose="020B0600070205080204" pitchFamily="50" charset="-128"/>
                      </a:endParaRP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indent="0" algn="l" defTabSz="914363"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患者家族団体・</a:t>
                      </a:r>
                    </a:p>
                    <a:p>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民間支援機関 </a:t>
                      </a:r>
                      <a:endParaRPr kumimoji="1" lang="en-US" altLang="ja-JP" sz="1200" dirty="0" smtClean="0">
                        <a:solidFill>
                          <a:schemeClr val="tx1"/>
                        </a:solidFill>
                        <a:latin typeface="ＭＳ Ｐゴシック" panose="020B0600070205080204" pitchFamily="50" charset="-128"/>
                        <a:ea typeface="ＭＳ Ｐゴシック" panose="020B0600070205080204"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just">
                        <a:spcAft>
                          <a:spcPts val="0"/>
                        </a:spcAft>
                      </a:pPr>
                      <a:r>
                        <a:rPr lang="ja-JP" altLang="en-US" sz="120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a:rPr>
                        <a:t>寺田　邦敏</a:t>
                      </a:r>
                      <a:endParaRPr lang="en-US" altLang="ja-JP" sz="120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a:endParaRPr>
                    </a:p>
                  </a:txBody>
                  <a:tcPr marL="74295" marR="74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600"/>
                        </a:lnSpc>
                        <a:spcAft>
                          <a:spcPts val="0"/>
                        </a:spcAft>
                      </a:pPr>
                      <a:r>
                        <a:rPr lang="en-US" altLang="ja-JP" sz="120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a:rPr>
                        <a:t>NPO</a:t>
                      </a:r>
                      <a:r>
                        <a:rPr lang="ja-JP" altLang="en-US" sz="120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a:rPr>
                        <a:t>法人ギャンブル依存症家族の会・家族の立場から支援</a:t>
                      </a:r>
                      <a:endParaRPr lang="en-US" altLang="ja-JP" sz="120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a:endParaRPr>
                    </a:p>
                  </a:txBody>
                  <a:tcPr marL="74295" marR="74295"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7"/>
                  </a:ext>
                </a:extLst>
              </a:tr>
              <a:tr h="432000">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r>
                        <a:rPr lang="ja-JP" altLang="en-US" sz="120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a:rPr>
                        <a:t>三宅　隆之</a:t>
                      </a:r>
                      <a:endParaRPr lang="en-US" altLang="ja-JP" sz="120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a:endParaRPr>
                    </a:p>
                  </a:txBody>
                  <a:tcPr marL="74295" marR="742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just">
                        <a:lnSpc>
                          <a:spcPts val="1600"/>
                        </a:lnSpc>
                        <a:spcAft>
                          <a:spcPts val="0"/>
                        </a:spcAft>
                      </a:pPr>
                      <a:r>
                        <a:rPr lang="ja-JP" altLang="en-US" sz="120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a:rPr>
                        <a:t>（一財）ワンネスグループ・民間回復施設を運営</a:t>
                      </a:r>
                      <a:endParaRPr lang="ja-JP" sz="1200" kern="100" dirty="0">
                        <a:solidFill>
                          <a:schemeClr val="tx1"/>
                        </a:solidFill>
                        <a:effectLst/>
                        <a:latin typeface="ＭＳ Ｐゴシック" panose="020B0600070205080204" pitchFamily="50" charset="-128"/>
                        <a:ea typeface="ＭＳ Ｐゴシック" panose="020B0600070205080204" pitchFamily="50" charset="-128"/>
                        <a:cs typeface="Times New Roman"/>
                      </a:endParaRPr>
                    </a:p>
                  </a:txBody>
                  <a:tcPr marL="74295" marR="74295"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10"/>
                  </a:ext>
                </a:extLst>
              </a:tr>
            </a:tbl>
          </a:graphicData>
        </a:graphic>
      </p:graphicFrame>
      <p:sp>
        <p:nvSpPr>
          <p:cNvPr id="8" name="正方形/長方形 7"/>
          <p:cNvSpPr/>
          <p:nvPr/>
        </p:nvSpPr>
        <p:spPr>
          <a:xfrm>
            <a:off x="9223935" y="6557554"/>
            <a:ext cx="389244" cy="300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400" smtClean="0">
                <a:solidFill>
                  <a:schemeClr val="tx1"/>
                </a:solidFill>
                <a:latin typeface="ＭＳ Ｐゴシック" panose="020B0600070205080204" pitchFamily="50" charset="-128"/>
                <a:ea typeface="ＭＳ Ｐゴシック" panose="020B0600070205080204" pitchFamily="50" charset="-128"/>
              </a:rPr>
              <a:t>2</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6" name="タイトル 1"/>
          <p:cNvSpPr txBox="1">
            <a:spLocks/>
          </p:cNvSpPr>
          <p:nvPr/>
        </p:nvSpPr>
        <p:spPr>
          <a:xfrm>
            <a:off x="408867" y="557551"/>
            <a:ext cx="9098839" cy="365779"/>
          </a:xfrm>
          <a:prstGeom prst="rect">
            <a:avLst/>
          </a:prstGeom>
          <a:solidFill>
            <a:schemeClr val="accent3">
              <a:lumMod val="60000"/>
              <a:lumOff val="40000"/>
            </a:schemeClr>
          </a:solidFill>
        </p:spPr>
        <p:txBody>
          <a:bodyPr vert="horz" lIns="91434" tIns="45718" rIns="91434" bIns="45718" rtlCol="0" anchor="b">
            <a:normAutofit/>
          </a:bodyPr>
          <a:lstStyle>
            <a:lvl1pPr algn="ctr" defTabSz="91434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600" b="1" smtClean="0">
                <a:latin typeface="ＭＳ Ｐゴシック" panose="020B0600070205080204" pitchFamily="50" charset="-128"/>
                <a:ea typeface="ＭＳ Ｐゴシック" panose="020B0600070205080204" pitchFamily="50" charset="-128"/>
              </a:rPr>
              <a:t>ギャンブル等依存症対策研究会　外部委員（敬称略）</a:t>
            </a:r>
            <a:endParaRPr lang="ja-JP" altLang="en-US" sz="1600"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7860562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558934346"/>
              </p:ext>
            </p:extLst>
          </p:nvPr>
        </p:nvGraphicFramePr>
        <p:xfrm>
          <a:off x="463638" y="1764408"/>
          <a:ext cx="8954919" cy="4594320"/>
        </p:xfrm>
        <a:graphic>
          <a:graphicData uri="http://schemas.openxmlformats.org/drawingml/2006/table">
            <a:tbl>
              <a:tblPr firstRow="1" bandRow="1">
                <a:tableStyleId>{5C22544A-7EE6-4342-B048-85BDC9FD1C3A}</a:tableStyleId>
              </a:tblPr>
              <a:tblGrid>
                <a:gridCol w="933960">
                  <a:extLst>
                    <a:ext uri="{9D8B030D-6E8A-4147-A177-3AD203B41FA5}">
                      <a16:colId xmlns:a16="http://schemas.microsoft.com/office/drawing/2014/main" xmlns="" val="20000"/>
                    </a:ext>
                  </a:extLst>
                </a:gridCol>
                <a:gridCol w="8020959">
                  <a:extLst>
                    <a:ext uri="{9D8B030D-6E8A-4147-A177-3AD203B41FA5}">
                      <a16:colId xmlns:a16="http://schemas.microsoft.com/office/drawing/2014/main" xmlns="" val="20001"/>
                    </a:ext>
                  </a:extLst>
                </a:gridCol>
              </a:tblGrid>
              <a:tr h="270455">
                <a:tc>
                  <a:txBody>
                    <a:bodyP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委員名</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4295" marR="742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主なご意見</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4295" marR="742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000"/>
                  </a:ext>
                </a:extLst>
              </a:tr>
              <a:tr h="648000">
                <a:tc>
                  <a:txBody>
                    <a:bodyPr/>
                    <a:lstStyle/>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井上委員</a:t>
                      </a:r>
                      <a:endParaRPr kumimoji="1" lang="ja-JP" altLang="en-US"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4295" marR="7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ギャンブル等依存症対策については、「どこで」ということを意識して、どのようにやるのかということを検討しなければならない</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カジノエリア、夢洲エリア、大阪府域というエリアに応じた対策が実施できればと思っている</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en-US"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前向き</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に</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ギャンブル等依存症対策に取組み、府民の不安が払拭できるように努めていきたい</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4295" marR="742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648000">
                <a:tc>
                  <a:txBody>
                    <a:bodyPr/>
                    <a:lstStyle/>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木戸委員</a:t>
                      </a:r>
                      <a:endParaRPr kumimoji="1" lang="ja-JP" altLang="en-US"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4295" marR="7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1" indent="0" algn="l" defTabSz="91434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・ギャンブル障害を増</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加させないことが大事だが、増加したのか抑制できたのかを知り、評価するためには、現状を正確に把握しな</a:t>
                      </a:r>
                      <a:endParaRPr kumimoji="1" lang="en-US"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lvl="1" indent="0" algn="l" defTabSz="91434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ければならない</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実態調査に関しては、そう簡単ではなく、妥当な方法を用いた実態調査を、縦断的（経時的）に実施していくことは非常に重要である</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en-US"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4295" marR="742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1008000">
                <a:tc>
                  <a:txBody>
                    <a:bodyPr/>
                    <a:lstStyle/>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西村委員</a:t>
                      </a:r>
                      <a:endParaRPr kumimoji="1" lang="ja-JP" altLang="en-US"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4295" marR="7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海外では、カジノの対策を通して得られた知見が蓄積されているので、これを広く他のギャンブルによる依存対策に活かすことが</a:t>
                      </a:r>
                      <a:endParaRPr kumimoji="1" lang="en-US"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できる</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en-US"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ギャンブル依存は</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否認の病であり本人からのアクセスがないと言われているが、海外では、本人アクセスが相当あるとする研究</a:t>
                      </a:r>
                      <a:endParaRPr kumimoji="1" lang="en-US"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報告がかなり出ている。</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リカバリサポート・ネットワークにおける「ぱちん</a:t>
                      </a:r>
                      <a:r>
                        <a:rPr kumimoji="1" lang="ja-JP" altLang="en-US" sz="1100" kern="1200" dirty="0" err="1"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こ</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依存問題電話相談事業」でも</a:t>
                      </a:r>
                      <a:r>
                        <a:rPr kumimoji="1" lang="en-US"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8</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割が本人からのもの。</a:t>
                      </a:r>
                      <a:endParaRPr kumimoji="1" lang="en-US"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事業者</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民間</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支援機関、</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公的な</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相談・医療</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機関、それぞれに適した役割分担に沿った多層的・段階的なケアを検討していくべき</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en-US"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4295" marR="742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3"/>
                  </a:ext>
                </a:extLst>
              </a:tr>
              <a:tr h="648000">
                <a:tc>
                  <a:txBody>
                    <a:bodyPr/>
                    <a:lstStyle/>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籠本院長</a:t>
                      </a:r>
                      <a:endParaRPr kumimoji="1" lang="ja-JP" altLang="en-US"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4295" marR="7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ギャンブル依存</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症は、</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家庭生活の破綻など</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の問題も併せもっており、</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医療だけでは対処できない</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a:t>
                      </a:r>
                      <a:endParaRPr kumimoji="1" lang="en-US"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・ギャンブル等</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依存症の問題</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について</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、アルコール、薬物、精神疾患、パーソナリティ障害その他多くの問題の関係性をトータルに</a:t>
                      </a:r>
                      <a:endParaRPr kumimoji="1" lang="en-US"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　</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インクルーシヴ（包摂）して、この研究会で対策の枠組みを考えていきたい</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a:t>
                      </a:r>
                      <a:endPar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endParaRPr>
                    </a:p>
                  </a:txBody>
                  <a:tcPr marL="74295" marR="742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4"/>
                  </a:ext>
                </a:extLst>
              </a:tr>
              <a:tr h="1368000">
                <a:tc>
                  <a:txBody>
                    <a:bodyPr/>
                    <a:lstStyle/>
                    <a:p>
                      <a:pPr algn="ct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笹井所長</a:t>
                      </a:r>
                      <a:endParaRPr kumimoji="1" lang="ja-JP" altLang="en-US"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4295" marR="742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当センターの専門相談のギャンブル依存</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症</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に関する相談実績は、Ｈ</a:t>
                      </a:r>
                      <a:r>
                        <a:rPr kumimoji="1" lang="en-US"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27</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年</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度</a:t>
                      </a:r>
                      <a:r>
                        <a:rPr kumimoji="1" lang="en-US"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33</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件、Ｈ</a:t>
                      </a:r>
                      <a:r>
                        <a:rPr kumimoji="1" lang="en-US"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28</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年</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度</a:t>
                      </a:r>
                      <a:r>
                        <a:rPr kumimoji="1" lang="en-US"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86</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件、Ｈ</a:t>
                      </a:r>
                      <a:r>
                        <a:rPr kumimoji="1" lang="en-US"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29</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年</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度</a:t>
                      </a:r>
                      <a:r>
                        <a:rPr kumimoji="1" lang="en-US"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207</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件。この</a:t>
                      </a:r>
                      <a:r>
                        <a:rPr kumimoji="1" lang="en-US"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3</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年で</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急</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増</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a:t>
                      </a:r>
                      <a:endParaRPr kumimoji="1" lang="en-US"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　</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一般的な相談例を紹介すると、本人は仕事をしておられるがギャンブルのせいで多額の借金を抱えているという</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家族からの</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深刻な</a:t>
                      </a:r>
                      <a:endParaRPr kumimoji="1" lang="en-US"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　</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相談が多い</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a:t>
                      </a:r>
                      <a:endParaRPr kumimoji="1" lang="en-US"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家族の方々の一番の思いは、</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周囲や社会の誤解や偏見、ギャンブルの問題は本人の責任で家族も悪いと言われることが非常に</a:t>
                      </a:r>
                      <a:endParaRPr kumimoji="1" lang="en-US"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　</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辛い</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」「どこに相談していいか分からない」など</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である</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a:t>
                      </a:r>
                      <a:endParaRPr kumimoji="1" lang="en-US"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依存</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症</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の問題は、失業、生活困窮、自殺、虐待、ＤＶ、離婚など多様な問題を併せ持ち、複雑多岐にわたっている。</a:t>
                      </a:r>
                      <a:endParaRPr kumimoji="1" lang="en-US"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　</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こうしたことを念頭に対策を考えていきたい。</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研究会からＩＲ事業者へ</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より具体的</a:t>
                      </a:r>
                      <a:r>
                        <a:rPr kumimoji="1" lang="ja-JP" altLang="en-US"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対策を</a:t>
                      </a:r>
                      <a:r>
                        <a:rPr kumimoji="1" lang="ja-JP" altLang="ja-JP" sz="1100" kern="1200" dirty="0" smtClean="0">
                          <a:solidFill>
                            <a:schemeClr val="dk1"/>
                          </a:solidFill>
                          <a:effectLst/>
                          <a:latin typeface="ＭＳ Ｐゴシック" panose="020B0600070205080204" pitchFamily="50" charset="-128"/>
                          <a:ea typeface="ＭＳ Ｐゴシック" panose="020B0600070205080204" pitchFamily="50" charset="-128"/>
                          <a:cs typeface="+mn-cs"/>
                        </a:rPr>
                        <a:t>提案していく必要がある。</a:t>
                      </a:r>
                    </a:p>
                  </a:txBody>
                  <a:tcPr marL="74295" marR="7429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5"/>
                  </a:ext>
                </a:extLst>
              </a:tr>
            </a:tbl>
          </a:graphicData>
        </a:graphic>
      </p:graphicFrame>
      <p:sp>
        <p:nvSpPr>
          <p:cNvPr id="3" name="正方形/長方形 2"/>
          <p:cNvSpPr/>
          <p:nvPr/>
        </p:nvSpPr>
        <p:spPr>
          <a:xfrm>
            <a:off x="566670" y="959863"/>
            <a:ext cx="8851887" cy="7787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開催日時：</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平成</a:t>
            </a:r>
            <a:r>
              <a:rPr lang="en-US" altLang="ja-JP"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30</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年</a:t>
            </a:r>
            <a:r>
              <a:rPr lang="en-US" altLang="ja-JP"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5</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月</a:t>
            </a:r>
            <a:r>
              <a:rPr lang="en-US" altLang="ja-JP"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29</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日</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（火</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）午後</a:t>
            </a:r>
            <a:r>
              <a:rPr lang="en-US" altLang="ja-JP"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4</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時から</a:t>
            </a:r>
            <a:r>
              <a:rPr lang="en-US" altLang="ja-JP"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5</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時</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場所：　大阪市役所</a:t>
            </a:r>
            <a:r>
              <a:rPr lang="en-US" altLang="ja-JP"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5</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階大応接室</a:t>
            </a:r>
            <a:endParaRPr lang="en-US" altLang="ja-JP"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出席委員：</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井上研究委員</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木戸研究委員</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西村研究委員</a:t>
            </a:r>
            <a:endParaRPr lang="en-US" altLang="ja-JP"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府市関係部局等</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職員：</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坂本ＩＲ推進</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局長、籠本</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大阪精神医療センター院長、笹井大阪府こころの健康総合</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センター所長</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ほか</a:t>
            </a:r>
            <a:endParaRPr lang="en-US" altLang="ja-JP"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6" name="正方形/長方形 5"/>
          <p:cNvSpPr/>
          <p:nvPr/>
        </p:nvSpPr>
        <p:spPr>
          <a:xfrm>
            <a:off x="9223935" y="6557554"/>
            <a:ext cx="389244" cy="300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400" smtClean="0">
                <a:solidFill>
                  <a:schemeClr val="tx1"/>
                </a:solidFill>
                <a:latin typeface="ＭＳ Ｐゴシック" panose="020B0600070205080204" pitchFamily="50" charset="-128"/>
                <a:ea typeface="ＭＳ Ｐゴシック" panose="020B0600070205080204" pitchFamily="50" charset="-128"/>
              </a:rPr>
              <a:t>3</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7" name="タイトル 1"/>
          <p:cNvSpPr txBox="1">
            <a:spLocks/>
          </p:cNvSpPr>
          <p:nvPr/>
        </p:nvSpPr>
        <p:spPr>
          <a:xfrm>
            <a:off x="408866" y="563895"/>
            <a:ext cx="9098839" cy="377200"/>
          </a:xfrm>
          <a:prstGeom prst="rect">
            <a:avLst/>
          </a:prstGeom>
          <a:solidFill>
            <a:schemeClr val="accent2">
              <a:lumMod val="40000"/>
              <a:lumOff val="60000"/>
            </a:schemeClr>
          </a:solidFill>
        </p:spPr>
        <p:txBody>
          <a:bodyPr vert="horz" lIns="91434" tIns="45718" rIns="91434" bIns="45718" rtlCol="0" anchor="b">
            <a:normAutofit/>
          </a:bodyPr>
          <a:lstStyle>
            <a:lvl1pPr algn="ctr" defTabSz="91434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600" smtClean="0">
                <a:latin typeface="ＭＳ Ｐゴシック" panose="020B0600070205080204" pitchFamily="50" charset="-128"/>
                <a:ea typeface="ＭＳ Ｐゴシック" panose="020B0600070205080204" pitchFamily="50" charset="-128"/>
                <a:cs typeface="Meiryo UI" panose="020B0604030504040204" pitchFamily="50" charset="-128"/>
              </a:rPr>
              <a:t>第</a:t>
            </a:r>
            <a:r>
              <a:rPr lang="en-US" altLang="ja-JP" sz="1600" smtClean="0">
                <a:latin typeface="ＭＳ Ｐゴシック" panose="020B0600070205080204" pitchFamily="50" charset="-128"/>
                <a:ea typeface="ＭＳ Ｐゴシック" panose="020B0600070205080204" pitchFamily="50" charset="-128"/>
                <a:cs typeface="Meiryo UI" panose="020B0604030504040204" pitchFamily="50" charset="-128"/>
              </a:rPr>
              <a:t>1</a:t>
            </a:r>
            <a:r>
              <a:rPr lang="ja-JP" altLang="en-US" sz="1600" smtClean="0">
                <a:latin typeface="ＭＳ Ｐゴシック" panose="020B0600070205080204" pitchFamily="50" charset="-128"/>
                <a:ea typeface="ＭＳ Ｐゴシック" panose="020B0600070205080204" pitchFamily="50" charset="-128"/>
                <a:cs typeface="Meiryo UI" panose="020B0604030504040204" pitchFamily="50" charset="-128"/>
              </a:rPr>
              <a:t>回ギャンブル等依存症対策研究会の概要</a:t>
            </a:r>
            <a:endParaRPr lang="ja-JP" altLang="en-US" sz="1600" dirty="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Tree>
    <p:extLst>
      <p:ext uri="{BB962C8B-B14F-4D97-AF65-F5344CB8AC3E}">
        <p14:creationId xmlns:p14="http://schemas.microsoft.com/office/powerpoint/2010/main" val="26652280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408862" y="545203"/>
            <a:ext cx="9098839" cy="377200"/>
          </a:xfrm>
          <a:prstGeom prst="rect">
            <a:avLst/>
          </a:prstGeom>
          <a:solidFill>
            <a:schemeClr val="accent2">
              <a:lumMod val="40000"/>
              <a:lumOff val="60000"/>
            </a:schemeClr>
          </a:solidFill>
        </p:spPr>
        <p:txBody>
          <a:bodyPr vert="horz" lIns="91434" tIns="45718" rIns="91434" bIns="45718" rtlCol="0" anchor="b">
            <a:normAutofit/>
          </a:bodyPr>
          <a:lstStyle>
            <a:lvl1pPr algn="ctr" defTabSz="91434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600" dirty="0" smtClean="0">
                <a:latin typeface="ＭＳ Ｐゴシック" panose="020B0600070205080204" pitchFamily="50" charset="-128"/>
                <a:ea typeface="ＭＳ Ｐゴシック" panose="020B0600070205080204" pitchFamily="50" charset="-128"/>
                <a:cs typeface="Meiryo UI" panose="020B0604030504040204" pitchFamily="50" charset="-128"/>
              </a:rPr>
              <a:t>第</a:t>
            </a:r>
            <a:r>
              <a:rPr lang="ja-JP" altLang="en-US" sz="1600" dirty="0">
                <a:latin typeface="ＭＳ Ｐゴシック" panose="020B0600070205080204" pitchFamily="50" charset="-128"/>
                <a:ea typeface="ＭＳ Ｐゴシック" panose="020B0600070205080204" pitchFamily="50" charset="-128"/>
                <a:cs typeface="Meiryo UI" panose="020B0604030504040204" pitchFamily="50" charset="-128"/>
              </a:rPr>
              <a:t>２</a:t>
            </a:r>
            <a:r>
              <a:rPr lang="ja-JP" altLang="en-US" sz="1600" dirty="0" smtClean="0">
                <a:latin typeface="ＭＳ Ｐゴシック" panose="020B0600070205080204" pitchFamily="50" charset="-128"/>
                <a:ea typeface="ＭＳ Ｐゴシック" panose="020B0600070205080204" pitchFamily="50" charset="-128"/>
                <a:cs typeface="Meiryo UI" panose="020B0604030504040204" pitchFamily="50" charset="-128"/>
              </a:rPr>
              <a:t>回ギャンブル等依存症対策研究会</a:t>
            </a:r>
            <a:endParaRPr lang="ja-JP" altLang="en-US" sz="1600" dirty="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3" name="タイトル 1"/>
          <p:cNvSpPr txBox="1">
            <a:spLocks/>
          </p:cNvSpPr>
          <p:nvPr/>
        </p:nvSpPr>
        <p:spPr>
          <a:xfrm>
            <a:off x="408865" y="2518803"/>
            <a:ext cx="9098839" cy="377200"/>
          </a:xfrm>
          <a:prstGeom prst="rect">
            <a:avLst/>
          </a:prstGeom>
          <a:solidFill>
            <a:schemeClr val="accent2">
              <a:lumMod val="40000"/>
              <a:lumOff val="60000"/>
            </a:schemeClr>
          </a:solidFill>
        </p:spPr>
        <p:txBody>
          <a:bodyPr vert="horz" lIns="91434" tIns="45718" rIns="91434" bIns="45718" rtlCol="0" anchor="b">
            <a:normAutofit/>
          </a:bodyPr>
          <a:lstStyle>
            <a:lvl1pPr algn="ctr" defTabSz="91434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600" dirty="0" smtClean="0">
                <a:latin typeface="ＭＳ Ｐゴシック" panose="020B0600070205080204" pitchFamily="50" charset="-128"/>
                <a:ea typeface="ＭＳ Ｐゴシック" panose="020B0600070205080204" pitchFamily="50" charset="-128"/>
                <a:cs typeface="Meiryo UI" panose="020B0604030504040204" pitchFamily="50" charset="-128"/>
              </a:rPr>
              <a:t>第３回ギャンブル等依存症対策研究会</a:t>
            </a:r>
            <a:endParaRPr lang="ja-JP" altLang="en-US" sz="1600" dirty="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4" name="タイトル 1"/>
          <p:cNvSpPr txBox="1">
            <a:spLocks/>
          </p:cNvSpPr>
          <p:nvPr/>
        </p:nvSpPr>
        <p:spPr>
          <a:xfrm>
            <a:off x="408865" y="4569582"/>
            <a:ext cx="9098839" cy="377200"/>
          </a:xfrm>
          <a:prstGeom prst="rect">
            <a:avLst/>
          </a:prstGeom>
          <a:solidFill>
            <a:schemeClr val="accent2">
              <a:lumMod val="40000"/>
              <a:lumOff val="60000"/>
            </a:schemeClr>
          </a:solidFill>
        </p:spPr>
        <p:txBody>
          <a:bodyPr vert="horz" lIns="91434" tIns="45718" rIns="91434" bIns="45718" rtlCol="0" anchor="b">
            <a:normAutofit/>
          </a:bodyPr>
          <a:lstStyle>
            <a:lvl1pPr algn="ctr" defTabSz="91434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600" dirty="0" smtClean="0">
                <a:latin typeface="ＭＳ Ｐゴシック" panose="020B0600070205080204" pitchFamily="50" charset="-128"/>
                <a:ea typeface="ＭＳ Ｐゴシック" panose="020B0600070205080204" pitchFamily="50" charset="-128"/>
                <a:cs typeface="Meiryo UI" panose="020B0604030504040204" pitchFamily="50" charset="-128"/>
              </a:rPr>
              <a:t>第４回ギャンブル等依存症対策研究会</a:t>
            </a:r>
            <a:endParaRPr lang="ja-JP" altLang="en-US" sz="1600" dirty="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5" name="正方形/長方形 4"/>
          <p:cNvSpPr/>
          <p:nvPr/>
        </p:nvSpPr>
        <p:spPr>
          <a:xfrm>
            <a:off x="408862" y="1050690"/>
            <a:ext cx="8851887" cy="1474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開催日時：</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平成</a:t>
            </a:r>
            <a:r>
              <a:rPr lang="en-US" altLang="ja-JP"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30</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年</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6</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月</a:t>
            </a:r>
            <a:r>
              <a:rPr lang="en-US" altLang="ja-JP"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27</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日（水）午後</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2</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時から</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4</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時</a:t>
            </a:r>
            <a:r>
              <a:rPr lang="en-US" altLang="ja-JP"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30</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分</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出席委員：</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井上研究委員</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木戸研究委員</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西村研究委員、寺田専門委員、藤井専門委員、三宅専門委員</a:t>
            </a:r>
            <a:endPar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府市関係部局等</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職員：</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大阪</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精神医療</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センター、大阪府</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こころの健康総合</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センター、</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大阪市こころの健康センター、府健康医療部地域保健課、府健康医療部健康医療総務課</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研究テーマ：ギャンブル等依存症の実態把握に向けた調査・研究（相談事例の紹介など）</a:t>
            </a:r>
            <a:endPar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6" name="正方形/長方形 5"/>
          <p:cNvSpPr/>
          <p:nvPr/>
        </p:nvSpPr>
        <p:spPr>
          <a:xfrm>
            <a:off x="408861" y="3037411"/>
            <a:ext cx="8851887" cy="1474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開催日時：</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平成</a:t>
            </a:r>
            <a:r>
              <a:rPr lang="en-US" altLang="ja-JP"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30</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年</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7</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月</a:t>
            </a:r>
            <a:r>
              <a:rPr lang="en-US" altLang="ja-JP"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11</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日（水）午後</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2</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時</a:t>
            </a:r>
            <a:r>
              <a:rPr lang="en-US" altLang="ja-JP"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30</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分から</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4</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時</a:t>
            </a:r>
            <a:r>
              <a:rPr lang="en-US" altLang="ja-JP"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30</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分</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出席委員：</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井上研究委員</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木戸研究委員</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西村研究委員、河本専門委員、藤井専門委員</a:t>
            </a:r>
            <a:endPar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府市関係部局等</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職員：</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大阪</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精神医療</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センター、大阪府</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こころの健康総合</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センター、</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大阪市こころの健康センター、府健康医療部地域保健課、府健康医療部健康医療総務課</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研究テーマ：大阪独自の依存症対策のあり方研究（ＩＲ事業者に求める対策、政策形成に向けた意見交換）</a:t>
            </a:r>
            <a:endPar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7" name="正方形/長方形 6"/>
          <p:cNvSpPr/>
          <p:nvPr/>
        </p:nvSpPr>
        <p:spPr>
          <a:xfrm>
            <a:off x="282390" y="5106618"/>
            <a:ext cx="9623612" cy="14742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開催日時：</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平成</a:t>
            </a:r>
            <a:r>
              <a:rPr lang="en-US" altLang="ja-JP"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30</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年</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7</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月</a:t>
            </a:r>
            <a:r>
              <a:rPr lang="en-US" altLang="ja-JP"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17</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日（火）午後</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2</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時</a:t>
            </a:r>
            <a:r>
              <a:rPr lang="en-US" altLang="ja-JP"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30</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分から</a:t>
            </a:r>
            <a:r>
              <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4</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時</a:t>
            </a:r>
            <a:r>
              <a:rPr lang="en-US" altLang="ja-JP"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30</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分</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出席委員：</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井上研究委員</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木戸研究委員</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西村研究委員、村井専門委員</a:t>
            </a:r>
            <a:endPar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府市関係部局等</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職員：</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府ＩＴ・業務改革課</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研究テーマ：ＩＴ技術の進歩を踏まえた先進的な依存症対策の研究（</a:t>
            </a:r>
            <a:r>
              <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ＩＲ事業者に求める対策、政策形成に向けた意見</a:t>
            </a:r>
            <a:r>
              <a:rPr lang="ja-JP" altLang="en-US" sz="14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交換など）</a:t>
            </a:r>
            <a:endPar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8" name="正方形/長方形 7"/>
          <p:cNvSpPr/>
          <p:nvPr/>
        </p:nvSpPr>
        <p:spPr>
          <a:xfrm>
            <a:off x="9223935" y="6557554"/>
            <a:ext cx="389244" cy="3004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fld id="{DF99F4CE-CC43-4C61-B32D-E05E100DC90B}" type="slidenum">
              <a:rPr lang="ja-JP" altLang="en-US" sz="1400" smtClean="0">
                <a:solidFill>
                  <a:schemeClr val="tx1"/>
                </a:solidFill>
                <a:latin typeface="ＭＳ Ｐゴシック" panose="020B0600070205080204" pitchFamily="50" charset="-128"/>
                <a:ea typeface="ＭＳ Ｐゴシック" panose="020B0600070205080204" pitchFamily="50" charset="-128"/>
              </a:rPr>
              <a:t>4</a:t>
            </a:fld>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15249503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769</TotalTime>
  <Words>450</Words>
  <Application>Microsoft Office PowerPoint</Application>
  <PresentationFormat>A4 210 x 297 mm</PresentationFormat>
  <Paragraphs>142</Paragraphs>
  <Slides>4</Slides>
  <Notes>1</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大阪府</cp:lastModifiedBy>
  <cp:revision>20</cp:revision>
  <cp:lastPrinted>2018-06-05T07:34:08Z</cp:lastPrinted>
  <dcterms:created xsi:type="dcterms:W3CDTF">2018-02-06T02:56:21Z</dcterms:created>
  <dcterms:modified xsi:type="dcterms:W3CDTF">2018-07-10T04:54:20Z</dcterms:modified>
</cp:coreProperties>
</file>