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 autoAdjust="0"/>
  </p:normalViewPr>
  <p:slideViewPr>
    <p:cSldViewPr showGuides="1">
      <p:cViewPr varScale="1">
        <p:scale>
          <a:sx n="62" d="100"/>
          <a:sy n="62" d="100"/>
        </p:scale>
        <p:origin x="1264" y="2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25" d="100"/>
          <a:sy n="25" d="100"/>
        </p:scale>
        <p:origin x="3136" y="6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91B9-5748-4875-90F9-3F636DB33420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CC93A-A52D-4DDA-82E9-E35D0BAB0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9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6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2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07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75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0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01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85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22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07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3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24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9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2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408863" y="461665"/>
            <a:ext cx="909884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国 の 動 向 等 に つ い て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2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コンテンツ プレースホルダー 1"/>
          <p:cNvSpPr txBox="1">
            <a:spLocks/>
          </p:cNvSpPr>
          <p:nvPr/>
        </p:nvSpPr>
        <p:spPr>
          <a:xfrm>
            <a:off x="408863" y="923330"/>
            <a:ext cx="9098841" cy="5634224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lnSpc>
                <a:spcPts val="2600"/>
              </a:lnSpc>
              <a:buNone/>
            </a:pPr>
            <a:r>
              <a:rPr lang="ja-JP" altLang="en-US" sz="1800" b="1" dirty="0">
                <a:latin typeface="+mn-ea"/>
                <a:cs typeface="Meiryo UI" panose="020B0604030504040204" pitchFamily="50" charset="-128"/>
              </a:rPr>
              <a:t>○　特定複合観光施設区域整備法案　（法案審議中）</a:t>
            </a:r>
            <a:endParaRPr lang="en-US" altLang="ja-JP" sz="1800" b="1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r>
              <a:rPr lang="ja-JP" altLang="en-US" sz="1600" b="1" dirty="0">
                <a:latin typeface="+mn-ea"/>
                <a:cs typeface="Meiryo UI" panose="020B0604030504040204" pitchFamily="50" charset="-128"/>
              </a:rPr>
              <a:t>　　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・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4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27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特定複合観光施設区域整備推進本部開催、閣議決定、衆議院に提出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22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衆議院内閣委員会に付託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6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15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衆議院内閣委員会で可決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6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19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衆議院本会議で可決、参議院に送付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7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　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6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参議院内閣委員会に付託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endParaRPr lang="en-US" altLang="ja-JP" sz="20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r>
              <a:rPr lang="ja-JP" altLang="en-US" sz="1800" b="1" dirty="0">
                <a:latin typeface="+mn-ea"/>
                <a:cs typeface="Meiryo UI" panose="020B0604030504040204" pitchFamily="50" charset="-128"/>
              </a:rPr>
              <a:t>○　ギャンブル等依存症対策基本法案　（法成立）</a:t>
            </a:r>
            <a:endParaRPr lang="en-US" altLang="ja-JP" sz="1800" b="1" dirty="0">
              <a:latin typeface="+mn-ea"/>
              <a:cs typeface="Meiryo UI" panose="020B0604030504040204" pitchFamily="50" charset="-128"/>
            </a:endParaRPr>
          </a:p>
          <a:p>
            <a:pPr marL="631825" indent="-631825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16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自民党、公明党、日本維新の会で合意された修正法案が衆議院に提出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631825" indent="-631825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17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衆議院内閣委員会に付託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631825" indent="-631825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25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衆議院内閣委員会及び本会議で可決、参議院に送付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631825" indent="-631825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7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  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参議院内閣委員会に付託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631825" indent="-631825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7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　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参議院内閣委員会で可決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631825" indent="-631825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7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　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6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参議院本会議で可決、成立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223935" y="6557554"/>
            <a:ext cx="389244" cy="300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DF99F4CE-CC43-4C61-B32D-E05E100DC90B}" type="slidenum">
              <a:rPr lang="ja-JP" altLang="en-US" sz="14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fld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8496609" y="502031"/>
            <a:ext cx="921948" cy="38636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latin typeface="+mn-ea"/>
                <a:cs typeface="Meiryo UI" panose="020B0604030504040204" pitchFamily="50" charset="-128"/>
              </a:rPr>
              <a:t>１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5452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テキスト ボックス 47"/>
          <p:cNvSpPr txBox="1"/>
          <p:nvPr/>
        </p:nvSpPr>
        <p:spPr>
          <a:xfrm>
            <a:off x="408863" y="461665"/>
            <a:ext cx="909884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lvl="0"/>
            <a:r>
              <a:rPr lang="ja-JP" altLang="en-US" sz="20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　　　　　　　　　</a:t>
            </a:r>
            <a:r>
              <a:rPr lang="en-US" altLang="ja-JP" sz="20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I R 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実 施 法　　制 定 以 降 の 流 れ</a:t>
            </a:r>
            <a:r>
              <a:rPr lang="ja-JP" altLang="en-US" sz="24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b="1" dirty="0">
                <a:solidFill>
                  <a:prstClr val="white"/>
                </a:solidFill>
                <a:latin typeface="+mn-ea"/>
                <a:cs typeface="Meiryo UI" panose="020B0604030504040204" pitchFamily="50" charset="-128"/>
              </a:rPr>
              <a:t>（ 想 定 ）</a:t>
            </a:r>
          </a:p>
        </p:txBody>
      </p:sp>
      <p:cxnSp>
        <p:nvCxnSpPr>
          <p:cNvPr id="91" name="直線矢印コネクタ 90"/>
          <p:cNvCxnSpPr/>
          <p:nvPr/>
        </p:nvCxnSpPr>
        <p:spPr>
          <a:xfrm>
            <a:off x="9272316" y="2822376"/>
            <a:ext cx="0" cy="766959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左中かっこ 75"/>
          <p:cNvSpPr/>
          <p:nvPr/>
        </p:nvSpPr>
        <p:spPr>
          <a:xfrm rot="16200000">
            <a:off x="6131563" y="5270207"/>
            <a:ext cx="295923" cy="1718226"/>
          </a:xfrm>
          <a:prstGeom prst="leftBrace">
            <a:avLst>
              <a:gd name="adj1" fmla="val 8333"/>
              <a:gd name="adj2" fmla="val 49542"/>
            </a:avLst>
          </a:prstGeom>
          <a:ln w="22225">
            <a:solidFill>
              <a:schemeClr val="tx1"/>
            </a:solidFill>
            <a:prstDash val="solid"/>
            <a:headEnd type="none" w="med" len="med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8862" y="1025723"/>
            <a:ext cx="583697" cy="197892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vert="horz" wrap="square" lIns="0" rIns="0" rtlCol="0" anchor="ctr">
            <a:no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国</a:t>
            </a:r>
            <a:endParaRPr lang="en-US" altLang="ja-JP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76080" y="3577750"/>
            <a:ext cx="468000" cy="142043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/>
            <a:r>
              <a:rPr lang="ja-JP" altLang="en-US" sz="1200" b="1" dirty="0">
                <a:latin typeface="+mn-ea"/>
                <a:cs typeface="Meiryo UI" panose="020B0604030504040204" pitchFamily="50" charset="-128"/>
              </a:rPr>
              <a:t>ＩＲ事業者選定</a:t>
            </a:r>
            <a:endParaRPr lang="en-US" altLang="ja-JP" sz="1200" b="1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08863" y="3415696"/>
            <a:ext cx="1260000" cy="15824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vert="horz" wrap="square" lIns="0" rIns="0" rtlCol="0" anchor="ctr">
            <a:no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申請自治体</a:t>
            </a:r>
            <a:endParaRPr lang="en-US" altLang="ja-JP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（都道府県又は</a:t>
            </a:r>
            <a:endParaRPr lang="en-US" altLang="ja-JP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政令市</a:t>
            </a:r>
            <a:r>
              <a:rPr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）</a:t>
            </a:r>
            <a:endParaRPr lang="en-US" altLang="ja-JP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08863" y="5309283"/>
            <a:ext cx="1260000" cy="1116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ＩＲ事業者</a:t>
            </a:r>
            <a:endParaRPr lang="en-US" altLang="ja-JP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510880" y="3562390"/>
            <a:ext cx="468000" cy="141441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事業者公募</a:t>
            </a:r>
            <a:r>
              <a:rPr lang="ja-JP" altLang="en-US" sz="8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（ＲＦＰ）</a:t>
            </a:r>
            <a:endParaRPr lang="en-US" altLang="ja-JP" sz="8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848313" y="3536987"/>
            <a:ext cx="372726" cy="14398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実施方針策定</a:t>
            </a:r>
            <a:endParaRPr lang="en-US" altLang="ja-JP" sz="12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670692" y="3595350"/>
            <a:ext cx="396000" cy="273523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実施協定作成／締結</a:t>
            </a:r>
            <a:endParaRPr lang="en-US" altLang="ja-JP" sz="14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9113352" y="1763088"/>
            <a:ext cx="324000" cy="1175719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監督・評価</a:t>
            </a:r>
            <a:endParaRPr lang="en-US" altLang="ja-JP" sz="14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8372757" y="5779210"/>
            <a:ext cx="1240764" cy="551379"/>
          </a:xfrm>
          <a:prstGeom prst="homePlate">
            <a:avLst>
              <a:gd name="adj" fmla="val 23661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endParaRPr lang="en-US" altLang="ja-JP" sz="1200" b="1" dirty="0">
              <a:latin typeface="+mn-ea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1200" b="1" dirty="0">
                <a:latin typeface="+mn-ea"/>
                <a:cs typeface="Meiryo UI" panose="020B0604030504040204" pitchFamily="50" charset="-128"/>
              </a:rPr>
              <a:t>カジノ事業等</a:t>
            </a:r>
            <a:endParaRPr lang="en-US" altLang="ja-JP" sz="1200" b="1" dirty="0">
              <a:latin typeface="+mn-ea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1200" b="1" dirty="0">
                <a:latin typeface="+mn-ea"/>
                <a:cs typeface="Meiryo UI" panose="020B0604030504040204" pitchFamily="50" charset="-128"/>
              </a:rPr>
              <a:t>免許取得　</a:t>
            </a:r>
            <a:endParaRPr lang="en-US" altLang="ja-JP" sz="1200" b="1" dirty="0">
              <a:latin typeface="+mn-ea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endParaRPr lang="en-US" altLang="ja-JP" sz="1200" b="1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960152" y="1653509"/>
            <a:ext cx="396000" cy="157332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カジノ管理委員会設置</a:t>
            </a:r>
            <a:endParaRPr lang="en-US" altLang="ja-JP" sz="105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8" name="下矢印 77"/>
          <p:cNvSpPr/>
          <p:nvPr/>
        </p:nvSpPr>
        <p:spPr>
          <a:xfrm rot="16200000">
            <a:off x="3209056" y="4000626"/>
            <a:ext cx="353337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2" name="下矢印 61"/>
          <p:cNvSpPr/>
          <p:nvPr/>
        </p:nvSpPr>
        <p:spPr>
          <a:xfrm rot="16200000">
            <a:off x="1509050" y="1892885"/>
            <a:ext cx="612000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70465" y="1245680"/>
            <a:ext cx="396000" cy="169313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ＩＲ実施法成立・ 公布</a:t>
            </a:r>
            <a:endParaRPr lang="en-US" altLang="ja-JP" sz="12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88" name="直線矢印コネクタ 87"/>
          <p:cNvCxnSpPr/>
          <p:nvPr/>
        </p:nvCxnSpPr>
        <p:spPr>
          <a:xfrm>
            <a:off x="7270365" y="3066274"/>
            <a:ext cx="0" cy="540664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7994684" y="2938815"/>
            <a:ext cx="0" cy="656536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>
            <a:endCxn id="79" idx="0"/>
          </p:cNvCxnSpPr>
          <p:nvPr/>
        </p:nvCxnSpPr>
        <p:spPr>
          <a:xfrm>
            <a:off x="8873124" y="2802089"/>
            <a:ext cx="0" cy="2977121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7169897" y="527397"/>
            <a:ext cx="2267558" cy="330199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平成</a:t>
            </a:r>
            <a:r>
              <a:rPr kumimoji="1" lang="en-US" altLang="ja-JP" sz="105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30</a:t>
            </a:r>
            <a:r>
              <a:rPr kumimoji="1" lang="ja-JP" altLang="en-US" sz="105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05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7</a:t>
            </a:r>
            <a:r>
              <a:rPr kumimoji="1" lang="ja-JP" altLang="en-US" sz="105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月現在想定</a:t>
            </a:r>
          </a:p>
          <a:p>
            <a:pPr algn="ctr"/>
            <a:r>
              <a:rPr lang="en-US" altLang="ja-JP" sz="105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IR</a:t>
            </a:r>
            <a:r>
              <a:rPr lang="ja-JP" altLang="en-US" sz="105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実施法案・与党合意内容より作成</a:t>
            </a:r>
            <a:endParaRPr kumimoji="1" lang="ja-JP" altLang="en-US" sz="105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60" name="直線矢印コネクタ 59"/>
          <p:cNvCxnSpPr>
            <a:endCxn id="56" idx="2"/>
          </p:cNvCxnSpPr>
          <p:nvPr/>
        </p:nvCxnSpPr>
        <p:spPr>
          <a:xfrm flipH="1" flipV="1">
            <a:off x="6824572" y="2938807"/>
            <a:ext cx="17984" cy="1080121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角丸四角形 60"/>
          <p:cNvSpPr/>
          <p:nvPr/>
        </p:nvSpPr>
        <p:spPr>
          <a:xfrm>
            <a:off x="7138636" y="1245680"/>
            <a:ext cx="450001" cy="176361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区域認定</a:t>
            </a:r>
            <a:endParaRPr lang="en-US" altLang="ja-JP" sz="12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6" name="下矢印 85"/>
          <p:cNvSpPr/>
          <p:nvPr/>
        </p:nvSpPr>
        <p:spPr>
          <a:xfrm>
            <a:off x="2900129" y="3135665"/>
            <a:ext cx="252000" cy="364035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7704558" y="1948464"/>
            <a:ext cx="324000" cy="99035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認</a:t>
            </a:r>
            <a:endParaRPr lang="en-US" altLang="ja-JP" sz="12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可</a:t>
            </a:r>
            <a:endParaRPr kumimoji="1" lang="ja-JP" altLang="en-US" sz="12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831220" y="1245679"/>
            <a:ext cx="389819" cy="179184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基本方針策定</a:t>
            </a:r>
            <a:endParaRPr lang="en-US" altLang="ja-JP" sz="12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420412" y="6277282"/>
            <a:ext cx="2070216" cy="274456"/>
          </a:xfrm>
          <a:prstGeom prst="rect">
            <a:avLst/>
          </a:prstGeom>
          <a:noFill/>
          <a:ln>
            <a:noFill/>
          </a:ln>
        </p:spPr>
        <p:txBody>
          <a:bodyPr wrap="square" tIns="36000" bIns="36000" rtlCol="0" anchor="ctr">
            <a:noAutofit/>
          </a:bodyPr>
          <a:lstStyle/>
          <a:p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申請自治体・事業者が共同で実施</a:t>
            </a:r>
            <a:endParaRPr lang="en-US" altLang="ja-JP" sz="10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734604" y="3598634"/>
            <a:ext cx="540000" cy="2286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b="1" dirty="0">
                <a:latin typeface="+mn-ea"/>
                <a:cs typeface="Meiryo UI" panose="020B0604030504040204" pitchFamily="50" charset="-128"/>
              </a:rPr>
              <a:t>区域認定申請</a:t>
            </a:r>
            <a:endParaRPr lang="en-US" altLang="ja-JP" sz="1400" b="1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6662572" y="1763096"/>
            <a:ext cx="324000" cy="1175711"/>
          </a:xfrm>
          <a:prstGeom prst="round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区域申請受付</a:t>
            </a:r>
            <a:endParaRPr lang="en-US" altLang="ja-JP" sz="12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21" name="角丸四角形 120"/>
          <p:cNvSpPr/>
          <p:nvPr/>
        </p:nvSpPr>
        <p:spPr>
          <a:xfrm>
            <a:off x="8714764" y="1274358"/>
            <a:ext cx="324000" cy="166445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カジノ</a:t>
            </a:r>
            <a:endParaRPr lang="en-US" altLang="ja-JP" sz="9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免許／背面調査</a:t>
            </a:r>
            <a:endParaRPr lang="en-US" altLang="ja-JP" sz="9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3483843" y="5528946"/>
            <a:ext cx="540000" cy="90482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wordArtVertRtl" wrap="square" lIns="0" tIns="0" rIns="0" rtlCol="0" anchor="ctr"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応募</a:t>
            </a:r>
            <a:endParaRPr lang="en-US" altLang="ja-JP" sz="12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5" name="下矢印 74"/>
          <p:cNvSpPr/>
          <p:nvPr/>
        </p:nvSpPr>
        <p:spPr>
          <a:xfrm rot="10800000">
            <a:off x="3600880" y="5073589"/>
            <a:ext cx="288000" cy="396000"/>
          </a:xfrm>
          <a:prstGeom prst="down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96" name="下矢印 95"/>
          <p:cNvSpPr/>
          <p:nvPr/>
        </p:nvSpPr>
        <p:spPr>
          <a:xfrm rot="16200000">
            <a:off x="2287425" y="1889184"/>
            <a:ext cx="612000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372758" y="3613603"/>
            <a:ext cx="516204" cy="1915344"/>
          </a:xfrm>
          <a:prstGeom prst="homePlate">
            <a:avLst>
              <a:gd name="adj" fmla="val 19119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b="1" dirty="0">
                <a:latin typeface="+mn-ea"/>
                <a:cs typeface="Meiryo UI" panose="020B0604030504040204" pitchFamily="50" charset="-128"/>
              </a:rPr>
              <a:t>区域整備</a:t>
            </a:r>
            <a:endParaRPr lang="en-US" altLang="ja-JP" sz="1400" b="1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0" name="下矢印 79"/>
          <p:cNvSpPr/>
          <p:nvPr/>
        </p:nvSpPr>
        <p:spPr>
          <a:xfrm rot="16200000">
            <a:off x="1965603" y="943090"/>
            <a:ext cx="385097" cy="1047633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9" name="左右矢印 8"/>
          <p:cNvSpPr/>
          <p:nvPr/>
        </p:nvSpPr>
        <p:spPr>
          <a:xfrm>
            <a:off x="3286002" y="1519205"/>
            <a:ext cx="3791888" cy="189978"/>
          </a:xfrm>
          <a:prstGeom prst="left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158973" y="3562390"/>
            <a:ext cx="494108" cy="23225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200" b="1" dirty="0">
                <a:latin typeface="+mn-ea"/>
                <a:cs typeface="Meiryo UI" panose="020B0604030504040204" pitchFamily="50" charset="-128"/>
              </a:rPr>
              <a:t>区域整備計画策定</a:t>
            </a:r>
            <a:endParaRPr lang="en-US" altLang="ja-JP" sz="1200" b="1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807438" y="3586551"/>
            <a:ext cx="331200" cy="165709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vert="eaVert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050" b="1" dirty="0">
                <a:latin typeface="+mn-ea"/>
                <a:cs typeface="Meiryo UI" panose="020B0604030504040204" pitchFamily="50" charset="-128"/>
              </a:rPr>
              <a:t>地域の合意形成（</a:t>
            </a:r>
            <a:r>
              <a:rPr lang="ja-JP" altLang="en-US" sz="700" b="1" dirty="0">
                <a:latin typeface="+mn-ea"/>
                <a:cs typeface="Meiryo UI" panose="020B0604030504040204" pitchFamily="50" charset="-128"/>
              </a:rPr>
              <a:t>公聴会等）</a:t>
            </a:r>
            <a:endParaRPr lang="en-US" altLang="ja-JP" sz="700" b="1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246434" y="3576702"/>
            <a:ext cx="372475" cy="1639492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accent1"/>
            </a:solidFill>
          </a:ln>
        </p:spPr>
        <p:txBody>
          <a:bodyPr vert="eaVert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議会議決</a:t>
            </a:r>
            <a:endParaRPr lang="en-US" altLang="ja-JP" sz="1400" b="1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3753843" y="1025723"/>
            <a:ext cx="3232729" cy="501496"/>
          </a:xfrm>
          <a:prstGeom prst="rect">
            <a:avLst/>
          </a:prstGeom>
          <a:ln w="3175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地方自治体の準備状況を踏まえ、</a:t>
            </a:r>
            <a:endParaRPr kumimoji="1" lang="en-US" altLang="ja-JP" sz="110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100" b="1" u="sng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申請・認定のプロセスを</a:t>
            </a:r>
            <a:r>
              <a:rPr kumimoji="1" lang="en-US" altLang="ja-JP" sz="1100" b="1" u="sng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2</a:t>
            </a:r>
            <a:r>
              <a:rPr kumimoji="1" lang="ja-JP" altLang="en-US" sz="1100" b="1" u="sng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回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行うことを検討</a:t>
            </a:r>
          </a:p>
        </p:txBody>
      </p:sp>
      <p:sp>
        <p:nvSpPr>
          <p:cNvPr id="107" name="下矢印 106"/>
          <p:cNvSpPr/>
          <p:nvPr/>
        </p:nvSpPr>
        <p:spPr>
          <a:xfrm rot="16200000">
            <a:off x="3964214" y="4041927"/>
            <a:ext cx="353337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8" name="下矢印 107"/>
          <p:cNvSpPr/>
          <p:nvPr/>
        </p:nvSpPr>
        <p:spPr>
          <a:xfrm rot="16200000">
            <a:off x="4754086" y="4000626"/>
            <a:ext cx="353337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9" name="下矢印 108"/>
          <p:cNvSpPr/>
          <p:nvPr/>
        </p:nvSpPr>
        <p:spPr>
          <a:xfrm rot="16200000">
            <a:off x="7313960" y="4041927"/>
            <a:ext cx="353337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8888961" y="3595351"/>
            <a:ext cx="548392" cy="1933596"/>
          </a:xfrm>
          <a:prstGeom prst="homePlate">
            <a:avLst>
              <a:gd name="adj" fmla="val 19119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endParaRPr lang="en-US" altLang="ja-JP" sz="1400" b="1" dirty="0">
              <a:latin typeface="+mn-ea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1400" b="1" dirty="0">
                <a:latin typeface="+mn-ea"/>
                <a:cs typeface="Meiryo UI" panose="020B0604030504040204" pitchFamily="50" charset="-128"/>
              </a:rPr>
              <a:t>ＩＲ開業</a:t>
            </a:r>
            <a:endParaRPr lang="en-US" altLang="ja-JP" sz="1400" b="1" dirty="0">
              <a:latin typeface="+mn-ea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endParaRPr lang="en-US" altLang="ja-JP" sz="1400" b="1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13" name="下矢印 112"/>
          <p:cNvSpPr/>
          <p:nvPr/>
        </p:nvSpPr>
        <p:spPr>
          <a:xfrm rot="16200000">
            <a:off x="8070090" y="4069596"/>
            <a:ext cx="353337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49" name="直線矢印コネクタ 48"/>
          <p:cNvCxnSpPr/>
          <p:nvPr/>
        </p:nvCxnSpPr>
        <p:spPr>
          <a:xfrm flipV="1">
            <a:off x="7815536" y="2936912"/>
            <a:ext cx="0" cy="640838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9223935" y="6557554"/>
            <a:ext cx="389244" cy="300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9778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Microsoft Office PowerPoint</Application>
  <PresentationFormat>A4 210 x 297 mm</PresentationFormat>
  <Paragraphs>55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2025-07-29T00:05:33Z</dcterms:created>
  <dcterms:modified xsi:type="dcterms:W3CDTF">2025-07-29T00:06:38Z</dcterms:modified>
</cp:coreProperties>
</file>