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9" r:id="rId2"/>
    <p:sldId id="260" r:id="rId3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0066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53" autoAdjust="0"/>
    <p:restoredTop sz="94660" autoAdjust="0"/>
  </p:normalViewPr>
  <p:slideViewPr>
    <p:cSldViewPr showGuides="1">
      <p:cViewPr varScale="1">
        <p:scale>
          <a:sx n="74" d="100"/>
          <a:sy n="74" d="100"/>
        </p:scale>
        <p:origin x="-1224" y="-102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3E91B9-5748-4875-90F9-3F636DB33420}" type="datetimeFigureOut">
              <a:rPr kumimoji="1" lang="ja-JP" altLang="en-US" smtClean="0"/>
              <a:t>2018/7/9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816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4CC93A-A52D-4DDA-82E9-E35D0BAB0D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13990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712788" y="746125"/>
            <a:ext cx="5381625" cy="37274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○</a:t>
            </a:r>
            <a:r>
              <a:rPr kumimoji="1" lang="en-US" altLang="ja-JP" dirty="0" smtClean="0"/>
              <a:t>2010</a:t>
            </a:r>
            <a:r>
              <a:rPr kumimoji="1" lang="ja-JP" altLang="en-US" dirty="0" smtClean="0"/>
              <a:t>年に超党派による国際観光振興推進議員連盟（ＩＲ議連）が設立</a:t>
            </a:r>
            <a:endParaRPr kumimoji="1" lang="en-US" altLang="ja-JP" dirty="0" smtClean="0"/>
          </a:p>
          <a:p>
            <a:r>
              <a:rPr kumimoji="1" lang="ja-JP" altLang="en-US" dirty="0" smtClean="0"/>
              <a:t>○その後</a:t>
            </a:r>
            <a:r>
              <a:rPr kumimoji="1" lang="en-US" altLang="ja-JP" dirty="0" smtClean="0"/>
              <a:t>2013</a:t>
            </a:r>
            <a:r>
              <a:rPr kumimoji="1" lang="ja-JP" altLang="en-US" dirty="0" smtClean="0"/>
              <a:t>年、</a:t>
            </a:r>
            <a:r>
              <a:rPr kumimoji="1" lang="en-US" altLang="ja-JP" dirty="0" smtClean="0"/>
              <a:t>2015</a:t>
            </a:r>
            <a:r>
              <a:rPr kumimoji="1" lang="ja-JP" altLang="en-US" dirty="0" smtClean="0"/>
              <a:t>年に推進法案の提出があり、</a:t>
            </a:r>
            <a:r>
              <a:rPr kumimoji="1" lang="en-US" altLang="ja-JP" dirty="0" smtClean="0"/>
              <a:t>2016</a:t>
            </a:r>
            <a:r>
              <a:rPr kumimoji="1" lang="ja-JP" altLang="en-US" dirty="0" smtClean="0"/>
              <a:t>年</a:t>
            </a:r>
            <a:r>
              <a:rPr kumimoji="1" lang="en-US" altLang="ja-JP" dirty="0" smtClean="0"/>
              <a:t>12</a:t>
            </a:r>
            <a:r>
              <a:rPr kumimoji="1" lang="ja-JP" altLang="en-US" dirty="0" smtClean="0"/>
              <a:t>月に推進法案が成立、公布施行されることとなった</a:t>
            </a:r>
            <a:endParaRPr kumimoji="1" lang="en-US" altLang="ja-JP" dirty="0" smtClean="0"/>
          </a:p>
          <a:p>
            <a:r>
              <a:rPr kumimoji="1" lang="ja-JP" altLang="en-US" dirty="0" smtClean="0"/>
              <a:t>○推進法案は</a:t>
            </a:r>
            <a:r>
              <a:rPr kumimoji="1" lang="en-US" altLang="ja-JP" dirty="0" smtClean="0"/>
              <a:t>1</a:t>
            </a:r>
            <a:r>
              <a:rPr kumimoji="1" lang="ja-JP" altLang="en-US" dirty="0" smtClean="0"/>
              <a:t>年以内にＩＲの詳細な内容を規定した実施法案が国会に上程される予定</a:t>
            </a:r>
            <a:endParaRPr kumimoji="1" lang="en-US" altLang="ja-JP" dirty="0" smtClean="0"/>
          </a:p>
          <a:p>
            <a:r>
              <a:rPr kumimoji="1" lang="ja-JP" altLang="en-US" dirty="0" smtClean="0"/>
              <a:t>○</a:t>
            </a:r>
            <a:r>
              <a:rPr kumimoji="1" lang="en-US" altLang="ja-JP" dirty="0" smtClean="0"/>
              <a:t>2017</a:t>
            </a:r>
            <a:r>
              <a:rPr kumimoji="1" lang="ja-JP" altLang="en-US" dirty="0" smtClean="0"/>
              <a:t>年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月に内閣総理大臣を本部長とする、ＩＲ推進本部が設立され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月以降推進会議が開催されている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9B08F4-7FF6-477B-A703-F4CF992AFED1}" type="slidenum">
              <a:rPr lang="ja-JP" altLang="en-US" smtClean="0">
                <a:solidFill>
                  <a:prstClr val="black"/>
                </a:solidFill>
              </a:rPr>
              <a:pPr/>
              <a:t>1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28698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4976-FFCE-434B-980F-1A49D296640B}" type="datetimeFigureOut">
              <a:rPr kumimoji="1" lang="ja-JP" altLang="en-US" smtClean="0"/>
              <a:t>2018/7/9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F947-8998-4DAE-8F8D-2B106BB242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928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4976-FFCE-434B-980F-1A49D296640B}" type="datetimeFigureOut">
              <a:rPr kumimoji="1" lang="ja-JP" altLang="en-US" smtClean="0"/>
              <a:t>2018/7/9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F947-8998-4DAE-8F8D-2B106BB242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8076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4976-FFCE-434B-980F-1A49D296640B}" type="datetimeFigureOut">
              <a:rPr kumimoji="1" lang="ja-JP" altLang="en-US" smtClean="0"/>
              <a:t>2018/7/9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F947-8998-4DAE-8F8D-2B106BB242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5756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4976-FFCE-434B-980F-1A49D296640B}" type="datetimeFigureOut">
              <a:rPr kumimoji="1" lang="ja-JP" altLang="en-US" smtClean="0"/>
              <a:t>2018/7/9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F947-8998-4DAE-8F8D-2B106BB242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6704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4976-FFCE-434B-980F-1A49D296640B}" type="datetimeFigureOut">
              <a:rPr kumimoji="1" lang="ja-JP" altLang="en-US" smtClean="0"/>
              <a:t>2018/7/9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F947-8998-4DAE-8F8D-2B106BB242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2010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4976-FFCE-434B-980F-1A49D296640B}" type="datetimeFigureOut">
              <a:rPr kumimoji="1" lang="ja-JP" altLang="en-US" smtClean="0"/>
              <a:t>2018/7/9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F947-8998-4DAE-8F8D-2B106BB242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6857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4976-FFCE-434B-980F-1A49D296640B}" type="datetimeFigureOut">
              <a:rPr kumimoji="1" lang="ja-JP" altLang="en-US" smtClean="0"/>
              <a:t>2018/7/9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F947-8998-4DAE-8F8D-2B106BB242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3225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4976-FFCE-434B-980F-1A49D296640B}" type="datetimeFigureOut">
              <a:rPr kumimoji="1" lang="ja-JP" altLang="en-US" smtClean="0"/>
              <a:t>2018/7/9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F947-8998-4DAE-8F8D-2B106BB242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2079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4976-FFCE-434B-980F-1A49D296640B}" type="datetimeFigureOut">
              <a:rPr kumimoji="1" lang="ja-JP" altLang="en-US" smtClean="0"/>
              <a:t>2018/7/9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F947-8998-4DAE-8F8D-2B106BB242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9436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4976-FFCE-434B-980F-1A49D296640B}" type="datetimeFigureOut">
              <a:rPr kumimoji="1" lang="ja-JP" altLang="en-US" smtClean="0"/>
              <a:t>2018/7/9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F947-8998-4DAE-8F8D-2B106BB242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0244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4976-FFCE-434B-980F-1A49D296640B}" type="datetimeFigureOut">
              <a:rPr kumimoji="1" lang="ja-JP" altLang="en-US" smtClean="0"/>
              <a:t>2018/7/9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F947-8998-4DAE-8F8D-2B106BB242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4695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DA4976-FFCE-434B-980F-1A49D296640B}" type="datetimeFigureOut">
              <a:rPr kumimoji="1" lang="ja-JP" altLang="en-US" smtClean="0"/>
              <a:t>2018/7/9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5CF947-8998-4DAE-8F8D-2B106BB242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5427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/>
          <p:cNvSpPr txBox="1"/>
          <p:nvPr/>
        </p:nvSpPr>
        <p:spPr>
          <a:xfrm>
            <a:off x="408863" y="461665"/>
            <a:ext cx="9098841" cy="461665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国 の 動 向 等 に つ い て</a:t>
            </a:r>
            <a:r>
              <a:rPr lang="ja-JP" altLang="en-US" sz="2400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　</a:t>
            </a:r>
            <a:endParaRPr kumimoji="1" lang="ja-JP" altLang="en-US" sz="1200" b="1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" name="コンテンツ プレースホルダー 1"/>
          <p:cNvSpPr txBox="1">
            <a:spLocks/>
          </p:cNvSpPr>
          <p:nvPr/>
        </p:nvSpPr>
        <p:spPr>
          <a:xfrm>
            <a:off x="408863" y="923330"/>
            <a:ext cx="9098841" cy="5634224"/>
          </a:xfrm>
          <a:prstGeom prst="rect">
            <a:avLst/>
          </a:prstGeom>
        </p:spPr>
        <p:txBody>
          <a:bodyPr vert="horz" lIns="91414" tIns="45708" rIns="91414" bIns="45708" rtlCol="0">
            <a:noAutofit/>
          </a:bodyPr>
          <a:lstStyle>
            <a:lvl1pPr marL="342805" indent="-342805" algn="l" defTabSz="91414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744" indent="-285670" algn="l" defTabSz="91414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684" indent="-228538" algn="l" defTabSz="91414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9756" indent="-228538" algn="l" defTabSz="91414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6830" indent="-228538" algn="l" defTabSz="914146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3903" indent="-228538" algn="l" defTabSz="91414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76" indent="-228538" algn="l" defTabSz="91414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050" indent="-228538" algn="l" defTabSz="91414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122" indent="-228538" algn="l" defTabSz="91414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8288" indent="-268288">
              <a:lnSpc>
                <a:spcPts val="2600"/>
              </a:lnSpc>
              <a:buNone/>
            </a:pPr>
            <a:r>
              <a:rPr lang="ja-JP" altLang="en-US" sz="1800" b="1" dirty="0" smtClean="0">
                <a:latin typeface="+mn-ea"/>
                <a:cs typeface="Meiryo UI" panose="020B0604030504040204" pitchFamily="50" charset="-128"/>
              </a:rPr>
              <a:t>○　特定複合観光施設</a:t>
            </a:r>
            <a:r>
              <a:rPr lang="ja-JP" altLang="en-US" sz="1800" b="1" dirty="0">
                <a:latin typeface="+mn-ea"/>
                <a:cs typeface="Meiryo UI" panose="020B0604030504040204" pitchFamily="50" charset="-128"/>
              </a:rPr>
              <a:t>区域</a:t>
            </a:r>
            <a:r>
              <a:rPr lang="ja-JP" altLang="en-US" sz="1800" b="1" dirty="0" smtClean="0">
                <a:latin typeface="+mn-ea"/>
                <a:cs typeface="Meiryo UI" panose="020B0604030504040204" pitchFamily="50" charset="-128"/>
              </a:rPr>
              <a:t>整備法案　（法案審議中）</a:t>
            </a:r>
            <a:endParaRPr lang="en-US" altLang="ja-JP" sz="1800" b="1" dirty="0">
              <a:latin typeface="+mn-ea"/>
              <a:cs typeface="Meiryo UI" panose="020B0604030504040204" pitchFamily="50" charset="-128"/>
            </a:endParaRPr>
          </a:p>
          <a:p>
            <a:pPr marL="268288" indent="-268288">
              <a:lnSpc>
                <a:spcPts val="2600"/>
              </a:lnSpc>
              <a:buNone/>
            </a:pPr>
            <a:r>
              <a:rPr lang="ja-JP" altLang="en-US" sz="1600" b="1" dirty="0">
                <a:latin typeface="+mn-ea"/>
                <a:cs typeface="Meiryo UI" panose="020B0604030504040204" pitchFamily="50" charset="-128"/>
              </a:rPr>
              <a:t>　</a:t>
            </a:r>
            <a:r>
              <a:rPr lang="ja-JP" altLang="en-US" sz="1600" b="1" dirty="0" smtClean="0">
                <a:latin typeface="+mn-ea"/>
                <a:cs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+mn-ea"/>
                <a:cs typeface="Meiryo UI" panose="020B0604030504040204" pitchFamily="50" charset="-128"/>
              </a:rPr>
              <a:t>・</a:t>
            </a:r>
            <a:r>
              <a:rPr lang="ja-JP" altLang="en-US" sz="1600" dirty="0">
                <a:latin typeface="+mn-ea"/>
                <a:cs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+mn-ea"/>
                <a:cs typeface="Meiryo UI" panose="020B0604030504040204" pitchFamily="50" charset="-128"/>
              </a:rPr>
              <a:t>平成</a:t>
            </a:r>
            <a:r>
              <a:rPr lang="en-US" altLang="ja-JP" sz="1600" dirty="0" smtClean="0">
                <a:latin typeface="+mn-ea"/>
                <a:cs typeface="Meiryo UI" panose="020B0604030504040204" pitchFamily="50" charset="-128"/>
              </a:rPr>
              <a:t>30</a:t>
            </a:r>
            <a:r>
              <a:rPr lang="ja-JP" altLang="en-US" sz="1600" dirty="0" smtClean="0">
                <a:latin typeface="+mn-ea"/>
                <a:cs typeface="Meiryo UI" panose="020B0604030504040204" pitchFamily="50" charset="-128"/>
              </a:rPr>
              <a:t>年</a:t>
            </a:r>
            <a:r>
              <a:rPr lang="en-US" altLang="ja-JP" sz="1600" dirty="0">
                <a:latin typeface="+mn-ea"/>
                <a:cs typeface="Meiryo UI" panose="020B0604030504040204" pitchFamily="50" charset="-128"/>
              </a:rPr>
              <a:t>4</a:t>
            </a:r>
            <a:r>
              <a:rPr lang="ja-JP" altLang="en-US" sz="1600" dirty="0" smtClean="0">
                <a:latin typeface="+mn-ea"/>
                <a:cs typeface="Meiryo UI" panose="020B0604030504040204" pitchFamily="50" charset="-128"/>
              </a:rPr>
              <a:t>月</a:t>
            </a:r>
            <a:r>
              <a:rPr lang="en-US" altLang="ja-JP" sz="1600" dirty="0" smtClean="0">
                <a:latin typeface="+mn-ea"/>
                <a:cs typeface="Meiryo UI" panose="020B0604030504040204" pitchFamily="50" charset="-128"/>
              </a:rPr>
              <a:t>27</a:t>
            </a:r>
            <a:r>
              <a:rPr lang="ja-JP" altLang="en-US" sz="1600" dirty="0" smtClean="0">
                <a:latin typeface="+mn-ea"/>
                <a:cs typeface="Meiryo UI" panose="020B0604030504040204" pitchFamily="50" charset="-128"/>
              </a:rPr>
              <a:t>日</a:t>
            </a:r>
            <a:r>
              <a:rPr lang="ja-JP" altLang="en-US" sz="1600" dirty="0">
                <a:latin typeface="+mn-ea"/>
                <a:cs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+mn-ea"/>
                <a:cs typeface="Meiryo UI" panose="020B0604030504040204" pitchFamily="50" charset="-128"/>
              </a:rPr>
              <a:t>　特定複合観光施設区域整備推進本部開催、閣議決定</a:t>
            </a:r>
            <a:r>
              <a:rPr lang="ja-JP" altLang="en-US" sz="1600" dirty="0">
                <a:latin typeface="+mn-ea"/>
                <a:cs typeface="Meiryo UI" panose="020B0604030504040204" pitchFamily="50" charset="-128"/>
              </a:rPr>
              <a:t>、</a:t>
            </a:r>
            <a:r>
              <a:rPr lang="ja-JP" altLang="en-US" sz="1600" dirty="0" smtClean="0">
                <a:latin typeface="+mn-ea"/>
                <a:cs typeface="Meiryo UI" panose="020B0604030504040204" pitchFamily="50" charset="-128"/>
              </a:rPr>
              <a:t>衆議院に提出</a:t>
            </a:r>
            <a:endParaRPr lang="en-US" altLang="ja-JP" sz="1600" dirty="0">
              <a:latin typeface="+mn-ea"/>
              <a:cs typeface="Meiryo UI" panose="020B0604030504040204" pitchFamily="50" charset="-128"/>
            </a:endParaRPr>
          </a:p>
          <a:p>
            <a:pPr marL="268288" indent="-268288">
              <a:lnSpc>
                <a:spcPts val="2600"/>
              </a:lnSpc>
              <a:buNone/>
            </a:pPr>
            <a:r>
              <a:rPr lang="ja-JP" altLang="en-US" sz="1600" dirty="0" smtClean="0">
                <a:latin typeface="+mn-ea"/>
                <a:cs typeface="Meiryo UI" panose="020B0604030504040204" pitchFamily="50" charset="-128"/>
              </a:rPr>
              <a:t>　　・　平成</a:t>
            </a:r>
            <a:r>
              <a:rPr lang="en-US" altLang="ja-JP" sz="1600" dirty="0" smtClean="0">
                <a:latin typeface="+mn-ea"/>
                <a:cs typeface="Meiryo UI" panose="020B0604030504040204" pitchFamily="50" charset="-128"/>
              </a:rPr>
              <a:t>30</a:t>
            </a:r>
            <a:r>
              <a:rPr lang="ja-JP" altLang="en-US" sz="1600" dirty="0" smtClean="0">
                <a:latin typeface="+mn-ea"/>
                <a:cs typeface="Meiryo UI" panose="020B0604030504040204" pitchFamily="50" charset="-128"/>
              </a:rPr>
              <a:t>年</a:t>
            </a:r>
            <a:r>
              <a:rPr lang="en-US" altLang="ja-JP" sz="1600" dirty="0" smtClean="0">
                <a:latin typeface="+mn-ea"/>
                <a:cs typeface="Meiryo UI" panose="020B0604030504040204" pitchFamily="50" charset="-128"/>
              </a:rPr>
              <a:t>5</a:t>
            </a:r>
            <a:r>
              <a:rPr lang="ja-JP" altLang="en-US" sz="1600" dirty="0" smtClean="0">
                <a:latin typeface="+mn-ea"/>
                <a:cs typeface="Meiryo UI" panose="020B0604030504040204" pitchFamily="50" charset="-128"/>
              </a:rPr>
              <a:t>月</a:t>
            </a:r>
            <a:r>
              <a:rPr lang="en-US" altLang="ja-JP" sz="1600" dirty="0" smtClean="0">
                <a:latin typeface="+mn-ea"/>
                <a:cs typeface="Meiryo UI" panose="020B0604030504040204" pitchFamily="50" charset="-128"/>
              </a:rPr>
              <a:t>22</a:t>
            </a:r>
            <a:r>
              <a:rPr lang="ja-JP" altLang="en-US" sz="1600" dirty="0" smtClean="0">
                <a:latin typeface="+mn-ea"/>
                <a:cs typeface="Meiryo UI" panose="020B0604030504040204" pitchFamily="50" charset="-128"/>
              </a:rPr>
              <a:t>日　　衆議院内閣委員会に付託</a:t>
            </a:r>
            <a:endParaRPr lang="en-US" altLang="ja-JP" sz="1600" dirty="0">
              <a:latin typeface="+mn-ea"/>
              <a:cs typeface="Meiryo UI" panose="020B0604030504040204" pitchFamily="50" charset="-128"/>
            </a:endParaRPr>
          </a:p>
          <a:p>
            <a:pPr marL="268288" indent="-268288">
              <a:lnSpc>
                <a:spcPts val="2600"/>
              </a:lnSpc>
              <a:buNone/>
            </a:pPr>
            <a:r>
              <a:rPr lang="ja-JP" altLang="en-US" sz="1600" dirty="0">
                <a:latin typeface="+mn-ea"/>
                <a:cs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+mn-ea"/>
                <a:cs typeface="Meiryo UI" panose="020B0604030504040204" pitchFamily="50" charset="-128"/>
              </a:rPr>
              <a:t>　・</a:t>
            </a:r>
            <a:r>
              <a:rPr lang="ja-JP" altLang="en-US" sz="1600" dirty="0">
                <a:latin typeface="+mn-ea"/>
                <a:cs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+mn-ea"/>
                <a:cs typeface="Meiryo UI" panose="020B0604030504040204" pitchFamily="50" charset="-128"/>
              </a:rPr>
              <a:t>平成</a:t>
            </a:r>
            <a:r>
              <a:rPr lang="en-US" altLang="ja-JP" sz="1600" dirty="0" smtClean="0">
                <a:latin typeface="+mn-ea"/>
                <a:cs typeface="Meiryo UI" panose="020B0604030504040204" pitchFamily="50" charset="-128"/>
              </a:rPr>
              <a:t>30</a:t>
            </a:r>
            <a:r>
              <a:rPr lang="ja-JP" altLang="en-US" sz="1600" dirty="0" smtClean="0">
                <a:latin typeface="+mn-ea"/>
                <a:cs typeface="Meiryo UI" panose="020B0604030504040204" pitchFamily="50" charset="-128"/>
              </a:rPr>
              <a:t>年</a:t>
            </a:r>
            <a:r>
              <a:rPr lang="en-US" altLang="ja-JP" sz="1600" dirty="0" smtClean="0">
                <a:latin typeface="+mn-ea"/>
                <a:cs typeface="Meiryo UI" panose="020B0604030504040204" pitchFamily="50" charset="-128"/>
              </a:rPr>
              <a:t>6</a:t>
            </a:r>
            <a:r>
              <a:rPr lang="ja-JP" altLang="en-US" sz="1600" dirty="0" smtClean="0">
                <a:latin typeface="+mn-ea"/>
                <a:cs typeface="Meiryo UI" panose="020B0604030504040204" pitchFamily="50" charset="-128"/>
              </a:rPr>
              <a:t>月</a:t>
            </a:r>
            <a:r>
              <a:rPr lang="en-US" altLang="ja-JP" sz="1600" dirty="0" smtClean="0">
                <a:latin typeface="+mn-ea"/>
                <a:cs typeface="Meiryo UI" panose="020B0604030504040204" pitchFamily="50" charset="-128"/>
              </a:rPr>
              <a:t>15</a:t>
            </a:r>
            <a:r>
              <a:rPr lang="ja-JP" altLang="en-US" sz="1600" dirty="0" smtClean="0">
                <a:latin typeface="+mn-ea"/>
                <a:cs typeface="Meiryo UI" panose="020B0604030504040204" pitchFamily="50" charset="-128"/>
              </a:rPr>
              <a:t>日　　衆議院内閣委員会で可決</a:t>
            </a:r>
            <a:endParaRPr lang="en-US" altLang="ja-JP" sz="1600" dirty="0" smtClean="0">
              <a:latin typeface="+mn-ea"/>
              <a:cs typeface="Meiryo UI" panose="020B0604030504040204" pitchFamily="50" charset="-128"/>
            </a:endParaRPr>
          </a:p>
          <a:p>
            <a:pPr marL="268288" indent="-268288">
              <a:lnSpc>
                <a:spcPts val="2600"/>
              </a:lnSpc>
              <a:buNone/>
            </a:pPr>
            <a:r>
              <a:rPr lang="ja-JP" altLang="en-US" sz="1600" dirty="0" smtClean="0">
                <a:latin typeface="+mn-ea"/>
                <a:cs typeface="Meiryo UI" panose="020B0604030504040204" pitchFamily="50" charset="-128"/>
              </a:rPr>
              <a:t>　</a:t>
            </a:r>
            <a:r>
              <a:rPr lang="ja-JP" altLang="en-US" sz="1600" dirty="0">
                <a:latin typeface="+mn-ea"/>
                <a:cs typeface="Meiryo UI" panose="020B0604030504040204" pitchFamily="50" charset="-128"/>
              </a:rPr>
              <a:t>　・　平成</a:t>
            </a:r>
            <a:r>
              <a:rPr lang="en-US" altLang="ja-JP" sz="1600" dirty="0">
                <a:latin typeface="+mn-ea"/>
                <a:cs typeface="Meiryo UI" panose="020B0604030504040204" pitchFamily="50" charset="-128"/>
              </a:rPr>
              <a:t>30</a:t>
            </a:r>
            <a:r>
              <a:rPr lang="ja-JP" altLang="en-US" sz="1600" dirty="0">
                <a:latin typeface="+mn-ea"/>
                <a:cs typeface="Meiryo UI" panose="020B0604030504040204" pitchFamily="50" charset="-128"/>
              </a:rPr>
              <a:t>年</a:t>
            </a:r>
            <a:r>
              <a:rPr lang="en-US" altLang="ja-JP" sz="1600" dirty="0">
                <a:latin typeface="+mn-ea"/>
                <a:cs typeface="Meiryo UI" panose="020B0604030504040204" pitchFamily="50" charset="-128"/>
              </a:rPr>
              <a:t>6</a:t>
            </a:r>
            <a:r>
              <a:rPr lang="ja-JP" altLang="en-US" sz="1600" dirty="0" smtClean="0">
                <a:latin typeface="+mn-ea"/>
                <a:cs typeface="Meiryo UI" panose="020B0604030504040204" pitchFamily="50" charset="-128"/>
              </a:rPr>
              <a:t>月</a:t>
            </a:r>
            <a:r>
              <a:rPr lang="en-US" altLang="ja-JP" sz="1600" dirty="0" smtClean="0">
                <a:latin typeface="+mn-ea"/>
                <a:cs typeface="Meiryo UI" panose="020B0604030504040204" pitchFamily="50" charset="-128"/>
              </a:rPr>
              <a:t>19</a:t>
            </a:r>
            <a:r>
              <a:rPr lang="ja-JP" altLang="en-US" sz="1600" dirty="0" smtClean="0">
                <a:latin typeface="+mn-ea"/>
                <a:cs typeface="Meiryo UI" panose="020B0604030504040204" pitchFamily="50" charset="-128"/>
              </a:rPr>
              <a:t>日</a:t>
            </a:r>
            <a:r>
              <a:rPr lang="ja-JP" altLang="en-US" sz="1600" dirty="0">
                <a:latin typeface="+mn-ea"/>
                <a:cs typeface="Meiryo UI" panose="020B0604030504040204" pitchFamily="50" charset="-128"/>
              </a:rPr>
              <a:t>　　</a:t>
            </a:r>
            <a:r>
              <a:rPr lang="ja-JP" altLang="en-US" sz="1600" dirty="0" smtClean="0">
                <a:latin typeface="+mn-ea"/>
                <a:cs typeface="Meiryo UI" panose="020B0604030504040204" pitchFamily="50" charset="-128"/>
              </a:rPr>
              <a:t>衆議院本会議で可決</a:t>
            </a:r>
            <a:r>
              <a:rPr lang="ja-JP" altLang="en-US" sz="1600" dirty="0">
                <a:latin typeface="+mn-ea"/>
                <a:cs typeface="Meiryo UI" panose="020B0604030504040204" pitchFamily="50" charset="-128"/>
              </a:rPr>
              <a:t>、</a:t>
            </a:r>
            <a:r>
              <a:rPr lang="ja-JP" altLang="en-US" sz="1600" dirty="0" smtClean="0">
                <a:latin typeface="+mn-ea"/>
                <a:cs typeface="Meiryo UI" panose="020B0604030504040204" pitchFamily="50" charset="-128"/>
              </a:rPr>
              <a:t>参議院</a:t>
            </a:r>
            <a:r>
              <a:rPr lang="ja-JP" altLang="en-US" sz="1600" dirty="0">
                <a:latin typeface="+mn-ea"/>
                <a:cs typeface="Meiryo UI" panose="020B0604030504040204" pitchFamily="50" charset="-128"/>
              </a:rPr>
              <a:t>に</a:t>
            </a:r>
            <a:r>
              <a:rPr lang="ja-JP" altLang="en-US" sz="1600" dirty="0" smtClean="0">
                <a:latin typeface="+mn-ea"/>
                <a:cs typeface="Meiryo UI" panose="020B0604030504040204" pitchFamily="50" charset="-128"/>
              </a:rPr>
              <a:t>送付</a:t>
            </a:r>
            <a:endParaRPr lang="en-US" altLang="ja-JP" sz="1600" dirty="0" smtClean="0">
              <a:latin typeface="+mn-ea"/>
              <a:cs typeface="Meiryo UI" panose="020B0604030504040204" pitchFamily="50" charset="-128"/>
            </a:endParaRPr>
          </a:p>
          <a:p>
            <a:pPr marL="268288" indent="-268288">
              <a:lnSpc>
                <a:spcPts val="2600"/>
              </a:lnSpc>
              <a:buNone/>
            </a:pPr>
            <a:r>
              <a:rPr lang="ja-JP" altLang="en-US" sz="1600" dirty="0">
                <a:latin typeface="+mn-ea"/>
                <a:cs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+mn-ea"/>
                <a:cs typeface="Meiryo UI" panose="020B0604030504040204" pitchFamily="50" charset="-128"/>
              </a:rPr>
              <a:t>　・　平成</a:t>
            </a:r>
            <a:r>
              <a:rPr lang="en-US" altLang="ja-JP" sz="1600" dirty="0" smtClean="0">
                <a:latin typeface="+mn-ea"/>
                <a:cs typeface="Meiryo UI" panose="020B0604030504040204" pitchFamily="50" charset="-128"/>
              </a:rPr>
              <a:t>30</a:t>
            </a:r>
            <a:r>
              <a:rPr lang="ja-JP" altLang="en-US" sz="1600" dirty="0" smtClean="0">
                <a:latin typeface="+mn-ea"/>
                <a:cs typeface="Meiryo UI" panose="020B0604030504040204" pitchFamily="50" charset="-128"/>
              </a:rPr>
              <a:t>年</a:t>
            </a:r>
            <a:r>
              <a:rPr lang="en-US" altLang="ja-JP" sz="1600" dirty="0" smtClean="0">
                <a:latin typeface="+mn-ea"/>
                <a:cs typeface="Meiryo UI" panose="020B0604030504040204" pitchFamily="50" charset="-128"/>
              </a:rPr>
              <a:t>7</a:t>
            </a:r>
            <a:r>
              <a:rPr lang="ja-JP" altLang="en-US" sz="1600" dirty="0" smtClean="0">
                <a:latin typeface="+mn-ea"/>
                <a:cs typeface="Meiryo UI" panose="020B0604030504040204" pitchFamily="50" charset="-128"/>
              </a:rPr>
              <a:t>月　</a:t>
            </a:r>
            <a:r>
              <a:rPr lang="en-US" altLang="ja-JP" sz="1600" dirty="0" smtClean="0">
                <a:latin typeface="+mn-ea"/>
                <a:cs typeface="Meiryo UI" panose="020B0604030504040204" pitchFamily="50" charset="-128"/>
              </a:rPr>
              <a:t>6</a:t>
            </a:r>
            <a:r>
              <a:rPr lang="ja-JP" altLang="en-US" sz="1600" dirty="0" smtClean="0">
                <a:latin typeface="+mn-ea"/>
                <a:cs typeface="Meiryo UI" panose="020B0604030504040204" pitchFamily="50" charset="-128"/>
              </a:rPr>
              <a:t>日　　参議院内閣委員会に付託</a:t>
            </a:r>
            <a:endParaRPr lang="en-US" altLang="ja-JP" sz="1600" dirty="0" smtClean="0">
              <a:latin typeface="+mn-ea"/>
              <a:cs typeface="Meiryo UI" panose="020B0604030504040204" pitchFamily="50" charset="-128"/>
            </a:endParaRPr>
          </a:p>
          <a:p>
            <a:pPr marL="268288" indent="-268288">
              <a:lnSpc>
                <a:spcPts val="2600"/>
              </a:lnSpc>
              <a:buNone/>
            </a:pPr>
            <a:endParaRPr lang="en-US" altLang="ja-JP" sz="2000" dirty="0" smtClean="0">
              <a:latin typeface="+mn-ea"/>
              <a:cs typeface="Meiryo UI" panose="020B0604030504040204" pitchFamily="50" charset="-128"/>
            </a:endParaRPr>
          </a:p>
          <a:p>
            <a:pPr marL="268288" indent="-268288">
              <a:lnSpc>
                <a:spcPts val="2600"/>
              </a:lnSpc>
              <a:buNone/>
            </a:pPr>
            <a:r>
              <a:rPr lang="ja-JP" altLang="en-US" sz="1800" b="1" dirty="0" smtClean="0">
                <a:latin typeface="+mn-ea"/>
                <a:cs typeface="Meiryo UI" panose="020B0604030504040204" pitchFamily="50" charset="-128"/>
              </a:rPr>
              <a:t>○　ギャンブル等依存症対策基本法案　（法成立）</a:t>
            </a:r>
            <a:endParaRPr lang="en-US" altLang="ja-JP" sz="1800" b="1" dirty="0">
              <a:latin typeface="+mn-ea"/>
              <a:cs typeface="Meiryo UI" panose="020B0604030504040204" pitchFamily="50" charset="-128"/>
            </a:endParaRPr>
          </a:p>
          <a:p>
            <a:pPr marL="631825" indent="-631825">
              <a:lnSpc>
                <a:spcPts val="2600"/>
              </a:lnSpc>
              <a:buNone/>
            </a:pPr>
            <a:r>
              <a:rPr lang="ja-JP" altLang="en-US" sz="1600" dirty="0" smtClean="0">
                <a:latin typeface="+mn-ea"/>
                <a:cs typeface="Meiryo UI" panose="020B0604030504040204" pitchFamily="50" charset="-128"/>
              </a:rPr>
              <a:t>　　・　平成</a:t>
            </a:r>
            <a:r>
              <a:rPr lang="en-US" altLang="ja-JP" sz="1600" dirty="0" smtClean="0">
                <a:latin typeface="+mn-ea"/>
                <a:cs typeface="Meiryo UI" panose="020B0604030504040204" pitchFamily="50" charset="-128"/>
              </a:rPr>
              <a:t>30</a:t>
            </a:r>
            <a:r>
              <a:rPr lang="ja-JP" altLang="en-US" sz="1600" dirty="0" smtClean="0">
                <a:latin typeface="+mn-ea"/>
                <a:cs typeface="Meiryo UI" panose="020B0604030504040204" pitchFamily="50" charset="-128"/>
              </a:rPr>
              <a:t>年</a:t>
            </a:r>
            <a:r>
              <a:rPr lang="en-US" altLang="ja-JP" sz="1600" dirty="0" smtClean="0">
                <a:latin typeface="+mn-ea"/>
                <a:cs typeface="Meiryo UI" panose="020B0604030504040204" pitchFamily="50" charset="-128"/>
              </a:rPr>
              <a:t>5</a:t>
            </a:r>
            <a:r>
              <a:rPr lang="ja-JP" altLang="en-US" sz="1600" dirty="0" smtClean="0">
                <a:latin typeface="+mn-ea"/>
                <a:cs typeface="Meiryo UI" panose="020B0604030504040204" pitchFamily="50" charset="-128"/>
              </a:rPr>
              <a:t>月</a:t>
            </a:r>
            <a:r>
              <a:rPr lang="en-US" altLang="ja-JP" sz="1600" dirty="0" smtClean="0">
                <a:latin typeface="+mn-ea"/>
                <a:cs typeface="Meiryo UI" panose="020B0604030504040204" pitchFamily="50" charset="-128"/>
              </a:rPr>
              <a:t>16</a:t>
            </a:r>
            <a:r>
              <a:rPr lang="ja-JP" altLang="en-US" sz="1600" dirty="0" smtClean="0">
                <a:latin typeface="+mn-ea"/>
                <a:cs typeface="Meiryo UI" panose="020B0604030504040204" pitchFamily="50" charset="-128"/>
              </a:rPr>
              <a:t>日　　自民党、公明党、日本維新の会で合意された修正法案</a:t>
            </a:r>
            <a:r>
              <a:rPr lang="ja-JP" altLang="en-US" sz="1600" dirty="0">
                <a:latin typeface="+mn-ea"/>
                <a:cs typeface="Meiryo UI" panose="020B0604030504040204" pitchFamily="50" charset="-128"/>
              </a:rPr>
              <a:t>が</a:t>
            </a:r>
            <a:r>
              <a:rPr lang="ja-JP" altLang="en-US" sz="1600" dirty="0" smtClean="0">
                <a:latin typeface="+mn-ea"/>
                <a:cs typeface="Meiryo UI" panose="020B0604030504040204" pitchFamily="50" charset="-128"/>
              </a:rPr>
              <a:t>衆議院に提出</a:t>
            </a:r>
            <a:endParaRPr lang="en-US" altLang="ja-JP" sz="1600" dirty="0" smtClean="0">
              <a:latin typeface="+mn-ea"/>
              <a:cs typeface="Meiryo UI" panose="020B0604030504040204" pitchFamily="50" charset="-128"/>
            </a:endParaRPr>
          </a:p>
          <a:p>
            <a:pPr marL="631825" indent="-631825">
              <a:lnSpc>
                <a:spcPts val="2600"/>
              </a:lnSpc>
              <a:buNone/>
            </a:pPr>
            <a:r>
              <a:rPr lang="ja-JP" altLang="en-US" sz="1600" dirty="0">
                <a:latin typeface="+mn-ea"/>
                <a:cs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+mn-ea"/>
                <a:cs typeface="Meiryo UI" panose="020B0604030504040204" pitchFamily="50" charset="-128"/>
              </a:rPr>
              <a:t>　・　平成</a:t>
            </a:r>
            <a:r>
              <a:rPr lang="en-US" altLang="ja-JP" sz="1600" dirty="0" smtClean="0">
                <a:latin typeface="+mn-ea"/>
                <a:cs typeface="Meiryo UI" panose="020B0604030504040204" pitchFamily="50" charset="-128"/>
              </a:rPr>
              <a:t>30</a:t>
            </a:r>
            <a:r>
              <a:rPr lang="ja-JP" altLang="en-US" sz="1600" dirty="0" smtClean="0">
                <a:latin typeface="+mn-ea"/>
                <a:cs typeface="Meiryo UI" panose="020B0604030504040204" pitchFamily="50" charset="-128"/>
              </a:rPr>
              <a:t>年</a:t>
            </a:r>
            <a:r>
              <a:rPr lang="en-US" altLang="ja-JP" sz="1600" dirty="0" smtClean="0">
                <a:latin typeface="+mn-ea"/>
                <a:cs typeface="Meiryo UI" panose="020B0604030504040204" pitchFamily="50" charset="-128"/>
              </a:rPr>
              <a:t>5</a:t>
            </a:r>
            <a:r>
              <a:rPr lang="ja-JP" altLang="en-US" sz="1600" dirty="0" smtClean="0">
                <a:latin typeface="+mn-ea"/>
                <a:cs typeface="Meiryo UI" panose="020B0604030504040204" pitchFamily="50" charset="-128"/>
              </a:rPr>
              <a:t>月</a:t>
            </a:r>
            <a:r>
              <a:rPr lang="en-US" altLang="ja-JP" sz="1600" dirty="0" smtClean="0">
                <a:latin typeface="+mn-ea"/>
                <a:cs typeface="Meiryo UI" panose="020B0604030504040204" pitchFamily="50" charset="-128"/>
              </a:rPr>
              <a:t>17</a:t>
            </a:r>
            <a:r>
              <a:rPr lang="ja-JP" altLang="en-US" sz="1600" dirty="0" smtClean="0">
                <a:latin typeface="+mn-ea"/>
                <a:cs typeface="Meiryo UI" panose="020B0604030504040204" pitchFamily="50" charset="-128"/>
              </a:rPr>
              <a:t>日　　衆議院内閣委員会に付託</a:t>
            </a:r>
            <a:endParaRPr lang="en-US" altLang="ja-JP" sz="1600" dirty="0" smtClean="0">
              <a:latin typeface="+mn-ea"/>
              <a:cs typeface="Meiryo UI" panose="020B0604030504040204" pitchFamily="50" charset="-128"/>
            </a:endParaRPr>
          </a:p>
          <a:p>
            <a:pPr marL="631825" indent="-631825">
              <a:lnSpc>
                <a:spcPts val="2600"/>
              </a:lnSpc>
              <a:buNone/>
            </a:pPr>
            <a:r>
              <a:rPr lang="ja-JP" altLang="en-US" sz="1600" dirty="0">
                <a:latin typeface="+mn-ea"/>
                <a:cs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+mn-ea"/>
                <a:cs typeface="Meiryo UI" panose="020B0604030504040204" pitchFamily="50" charset="-128"/>
              </a:rPr>
              <a:t>　・　平成</a:t>
            </a:r>
            <a:r>
              <a:rPr lang="en-US" altLang="ja-JP" sz="1600" dirty="0" smtClean="0">
                <a:latin typeface="+mn-ea"/>
                <a:cs typeface="Meiryo UI" panose="020B0604030504040204" pitchFamily="50" charset="-128"/>
              </a:rPr>
              <a:t>30</a:t>
            </a:r>
            <a:r>
              <a:rPr lang="ja-JP" altLang="en-US" sz="1600" dirty="0" smtClean="0">
                <a:latin typeface="+mn-ea"/>
                <a:cs typeface="Meiryo UI" panose="020B0604030504040204" pitchFamily="50" charset="-128"/>
              </a:rPr>
              <a:t>年</a:t>
            </a:r>
            <a:r>
              <a:rPr lang="en-US" altLang="ja-JP" sz="1600" dirty="0" smtClean="0">
                <a:latin typeface="+mn-ea"/>
                <a:cs typeface="Meiryo UI" panose="020B0604030504040204" pitchFamily="50" charset="-128"/>
              </a:rPr>
              <a:t>5</a:t>
            </a:r>
            <a:r>
              <a:rPr lang="ja-JP" altLang="en-US" sz="1600" dirty="0" smtClean="0">
                <a:latin typeface="+mn-ea"/>
                <a:cs typeface="Meiryo UI" panose="020B0604030504040204" pitchFamily="50" charset="-128"/>
              </a:rPr>
              <a:t>月</a:t>
            </a:r>
            <a:r>
              <a:rPr lang="en-US" altLang="ja-JP" sz="1600" dirty="0" smtClean="0">
                <a:latin typeface="+mn-ea"/>
                <a:cs typeface="Meiryo UI" panose="020B0604030504040204" pitchFamily="50" charset="-128"/>
              </a:rPr>
              <a:t>25</a:t>
            </a:r>
            <a:r>
              <a:rPr lang="ja-JP" altLang="en-US" sz="1600" dirty="0" smtClean="0">
                <a:latin typeface="+mn-ea"/>
                <a:cs typeface="Meiryo UI" panose="020B0604030504040204" pitchFamily="50" charset="-128"/>
              </a:rPr>
              <a:t>日</a:t>
            </a:r>
            <a:r>
              <a:rPr lang="ja-JP" altLang="en-US" sz="1600" dirty="0">
                <a:latin typeface="+mn-ea"/>
                <a:cs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+mn-ea"/>
                <a:cs typeface="Meiryo UI" panose="020B0604030504040204" pitchFamily="50" charset="-128"/>
              </a:rPr>
              <a:t>　衆議院内閣委員会及び本会議で可決</a:t>
            </a:r>
            <a:r>
              <a:rPr lang="ja-JP" altLang="en-US" sz="1600" dirty="0">
                <a:latin typeface="+mn-ea"/>
                <a:cs typeface="Meiryo UI" panose="020B0604030504040204" pitchFamily="50" charset="-128"/>
              </a:rPr>
              <a:t>、</a:t>
            </a:r>
            <a:r>
              <a:rPr lang="ja-JP" altLang="en-US" sz="1600" dirty="0" smtClean="0">
                <a:latin typeface="+mn-ea"/>
                <a:cs typeface="Meiryo UI" panose="020B0604030504040204" pitchFamily="50" charset="-128"/>
              </a:rPr>
              <a:t>参議院に送付</a:t>
            </a:r>
            <a:endParaRPr lang="en-US" altLang="ja-JP" sz="1600" dirty="0" smtClean="0">
              <a:latin typeface="+mn-ea"/>
              <a:cs typeface="Meiryo UI" panose="020B0604030504040204" pitchFamily="50" charset="-128"/>
            </a:endParaRPr>
          </a:p>
          <a:p>
            <a:pPr marL="631825" indent="-631825">
              <a:lnSpc>
                <a:spcPts val="2600"/>
              </a:lnSpc>
              <a:buNone/>
            </a:pPr>
            <a:r>
              <a:rPr lang="ja-JP" altLang="en-US" sz="1600" dirty="0">
                <a:latin typeface="+mn-ea"/>
                <a:cs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+mn-ea"/>
                <a:cs typeface="Meiryo UI" panose="020B0604030504040204" pitchFamily="50" charset="-128"/>
              </a:rPr>
              <a:t>　・</a:t>
            </a:r>
            <a:r>
              <a:rPr lang="ja-JP" altLang="en-US" sz="1600" dirty="0">
                <a:latin typeface="+mn-ea"/>
                <a:cs typeface="Meiryo UI" panose="020B0604030504040204" pitchFamily="50" charset="-128"/>
              </a:rPr>
              <a:t>　平成</a:t>
            </a:r>
            <a:r>
              <a:rPr lang="en-US" altLang="ja-JP" sz="1600" dirty="0">
                <a:latin typeface="+mn-ea"/>
                <a:cs typeface="Meiryo UI" panose="020B0604030504040204" pitchFamily="50" charset="-128"/>
              </a:rPr>
              <a:t>30</a:t>
            </a:r>
            <a:r>
              <a:rPr lang="ja-JP" altLang="en-US" sz="1600" dirty="0" smtClean="0">
                <a:latin typeface="+mn-ea"/>
                <a:cs typeface="Meiryo UI" panose="020B0604030504040204" pitchFamily="50" charset="-128"/>
              </a:rPr>
              <a:t>年</a:t>
            </a:r>
            <a:r>
              <a:rPr lang="en-US" altLang="ja-JP" sz="1600" dirty="0" smtClean="0">
                <a:latin typeface="+mn-ea"/>
                <a:cs typeface="Meiryo UI" panose="020B0604030504040204" pitchFamily="50" charset="-128"/>
              </a:rPr>
              <a:t>7</a:t>
            </a:r>
            <a:r>
              <a:rPr lang="ja-JP" altLang="en-US" sz="1600" dirty="0" smtClean="0">
                <a:latin typeface="+mn-ea"/>
                <a:cs typeface="Meiryo UI" panose="020B0604030504040204" pitchFamily="50" charset="-128"/>
              </a:rPr>
              <a:t>月  </a:t>
            </a:r>
            <a:r>
              <a:rPr lang="en-US" altLang="ja-JP" sz="1600" dirty="0" smtClean="0">
                <a:latin typeface="+mn-ea"/>
                <a:cs typeface="Meiryo UI" panose="020B0604030504040204" pitchFamily="50" charset="-128"/>
              </a:rPr>
              <a:t>2</a:t>
            </a:r>
            <a:r>
              <a:rPr lang="ja-JP" altLang="en-US" sz="1600" dirty="0" smtClean="0">
                <a:latin typeface="+mn-ea"/>
                <a:cs typeface="Meiryo UI" panose="020B0604030504040204" pitchFamily="50" charset="-128"/>
              </a:rPr>
              <a:t>日</a:t>
            </a:r>
            <a:r>
              <a:rPr lang="ja-JP" altLang="en-US" sz="1600" dirty="0">
                <a:latin typeface="+mn-ea"/>
                <a:cs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+mn-ea"/>
                <a:cs typeface="Meiryo UI" panose="020B0604030504040204" pitchFamily="50" charset="-128"/>
              </a:rPr>
              <a:t>　参議院内閣委員会に付託</a:t>
            </a:r>
            <a:endParaRPr lang="en-US" altLang="ja-JP" sz="1600" dirty="0">
              <a:latin typeface="+mn-ea"/>
              <a:cs typeface="Meiryo UI" panose="020B0604030504040204" pitchFamily="50" charset="-128"/>
            </a:endParaRPr>
          </a:p>
          <a:p>
            <a:pPr marL="631825" indent="-631825">
              <a:lnSpc>
                <a:spcPts val="2600"/>
              </a:lnSpc>
              <a:buNone/>
            </a:pPr>
            <a:r>
              <a:rPr lang="ja-JP" altLang="en-US" sz="1600" dirty="0" smtClean="0">
                <a:latin typeface="+mn-ea"/>
                <a:cs typeface="Meiryo UI" panose="020B0604030504040204" pitchFamily="50" charset="-128"/>
              </a:rPr>
              <a:t>　　・　平成</a:t>
            </a:r>
            <a:r>
              <a:rPr lang="en-US" altLang="ja-JP" sz="1600" dirty="0" smtClean="0">
                <a:latin typeface="+mn-ea"/>
                <a:cs typeface="Meiryo UI" panose="020B0604030504040204" pitchFamily="50" charset="-128"/>
              </a:rPr>
              <a:t>30</a:t>
            </a:r>
            <a:r>
              <a:rPr lang="ja-JP" altLang="en-US" sz="1600" dirty="0" smtClean="0">
                <a:latin typeface="+mn-ea"/>
                <a:cs typeface="Meiryo UI" panose="020B0604030504040204" pitchFamily="50" charset="-128"/>
              </a:rPr>
              <a:t>年</a:t>
            </a:r>
            <a:r>
              <a:rPr lang="en-US" altLang="ja-JP" sz="1600" dirty="0" smtClean="0">
                <a:latin typeface="+mn-ea"/>
                <a:cs typeface="Meiryo UI" panose="020B0604030504040204" pitchFamily="50" charset="-128"/>
              </a:rPr>
              <a:t>7</a:t>
            </a:r>
            <a:r>
              <a:rPr lang="ja-JP" altLang="en-US" sz="1600" dirty="0" smtClean="0">
                <a:latin typeface="+mn-ea"/>
                <a:cs typeface="Meiryo UI" panose="020B0604030504040204" pitchFamily="50" charset="-128"/>
              </a:rPr>
              <a:t>月　</a:t>
            </a:r>
            <a:r>
              <a:rPr lang="en-US" altLang="ja-JP" sz="1600" dirty="0" smtClean="0">
                <a:latin typeface="+mn-ea"/>
                <a:cs typeface="Meiryo UI" panose="020B0604030504040204" pitchFamily="50" charset="-128"/>
              </a:rPr>
              <a:t>5</a:t>
            </a:r>
            <a:r>
              <a:rPr lang="ja-JP" altLang="en-US" sz="1600" dirty="0" smtClean="0">
                <a:latin typeface="+mn-ea"/>
                <a:cs typeface="Meiryo UI" panose="020B0604030504040204" pitchFamily="50" charset="-128"/>
              </a:rPr>
              <a:t>日　　参議院内閣委員会で可決</a:t>
            </a:r>
            <a:endParaRPr lang="en-US" altLang="ja-JP" sz="1600" dirty="0" smtClean="0">
              <a:latin typeface="+mn-ea"/>
              <a:cs typeface="Meiryo UI" panose="020B0604030504040204" pitchFamily="50" charset="-128"/>
            </a:endParaRPr>
          </a:p>
          <a:p>
            <a:pPr marL="631825" indent="-631825">
              <a:lnSpc>
                <a:spcPts val="2600"/>
              </a:lnSpc>
              <a:buNone/>
            </a:pPr>
            <a:r>
              <a:rPr lang="ja-JP" altLang="en-US" sz="1600" dirty="0">
                <a:latin typeface="+mn-ea"/>
                <a:cs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+mn-ea"/>
                <a:cs typeface="Meiryo UI" panose="020B0604030504040204" pitchFamily="50" charset="-128"/>
              </a:rPr>
              <a:t>　・　平成</a:t>
            </a:r>
            <a:r>
              <a:rPr lang="en-US" altLang="ja-JP" sz="1600" dirty="0" smtClean="0">
                <a:latin typeface="+mn-ea"/>
                <a:cs typeface="Meiryo UI" panose="020B0604030504040204" pitchFamily="50" charset="-128"/>
              </a:rPr>
              <a:t>30</a:t>
            </a:r>
            <a:r>
              <a:rPr lang="ja-JP" altLang="en-US" sz="1600" dirty="0" smtClean="0">
                <a:latin typeface="+mn-ea"/>
                <a:cs typeface="Meiryo UI" panose="020B0604030504040204" pitchFamily="50" charset="-128"/>
              </a:rPr>
              <a:t>年</a:t>
            </a:r>
            <a:r>
              <a:rPr lang="en-US" altLang="ja-JP" sz="1600" dirty="0" smtClean="0">
                <a:latin typeface="+mn-ea"/>
                <a:cs typeface="Meiryo UI" panose="020B0604030504040204" pitchFamily="50" charset="-128"/>
              </a:rPr>
              <a:t>7</a:t>
            </a:r>
            <a:r>
              <a:rPr lang="ja-JP" altLang="en-US" sz="1600" dirty="0" smtClean="0">
                <a:latin typeface="+mn-ea"/>
                <a:cs typeface="Meiryo UI" panose="020B0604030504040204" pitchFamily="50" charset="-128"/>
              </a:rPr>
              <a:t>月　</a:t>
            </a:r>
            <a:r>
              <a:rPr lang="en-US" altLang="ja-JP" sz="1600" dirty="0">
                <a:latin typeface="+mn-ea"/>
                <a:cs typeface="Meiryo UI" panose="020B0604030504040204" pitchFamily="50" charset="-128"/>
              </a:rPr>
              <a:t>6</a:t>
            </a:r>
            <a:r>
              <a:rPr lang="ja-JP" altLang="en-US" sz="1600" dirty="0" smtClean="0">
                <a:latin typeface="+mn-ea"/>
                <a:cs typeface="Meiryo UI" panose="020B0604030504040204" pitchFamily="50" charset="-128"/>
              </a:rPr>
              <a:t>日　　参議院本会議で可決、成立</a:t>
            </a:r>
            <a:endParaRPr lang="en-US" altLang="ja-JP" sz="1600" dirty="0"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9223935" y="6557554"/>
            <a:ext cx="389244" cy="3004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fld id="{DF99F4CE-CC43-4C61-B32D-E05E100DC90B}" type="slidenum">
              <a:rPr lang="ja-JP" altLang="en-US" sz="140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</a:t>
            </a:fld>
            <a:endParaRPr kumimoji="1" lang="ja-JP" altLang="en-US" sz="14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テキスト ボックス 1"/>
          <p:cNvSpPr txBox="1"/>
          <p:nvPr/>
        </p:nvSpPr>
        <p:spPr>
          <a:xfrm>
            <a:off x="8496609" y="502031"/>
            <a:ext cx="921948" cy="386367"/>
          </a:xfrm>
          <a:prstGeom prst="rect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400" kern="100" dirty="0" smtClean="0">
                <a:effectLst/>
                <a:latin typeface="+mn-ea"/>
                <a:cs typeface="Meiryo UI" panose="020B0604030504040204" pitchFamily="50" charset="-128"/>
              </a:rPr>
              <a:t>資料</a:t>
            </a:r>
            <a:r>
              <a:rPr lang="ja-JP" altLang="en-US" sz="1400" kern="100" dirty="0">
                <a:latin typeface="+mn-ea"/>
                <a:cs typeface="Meiryo UI" panose="020B0604030504040204" pitchFamily="50" charset="-128"/>
              </a:rPr>
              <a:t>１</a:t>
            </a:r>
            <a:endParaRPr lang="ja-JP" sz="1400" kern="100" dirty="0">
              <a:effectLst/>
              <a:latin typeface="+mn-ea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45452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テキスト ボックス 47"/>
          <p:cNvSpPr txBox="1"/>
          <p:nvPr/>
        </p:nvSpPr>
        <p:spPr>
          <a:xfrm>
            <a:off x="408863" y="461665"/>
            <a:ext cx="9098841" cy="461665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lvl="0"/>
            <a:r>
              <a:rPr lang="ja-JP" altLang="en-US" sz="2000" b="1" dirty="0">
                <a:solidFill>
                  <a:schemeClr val="bg1"/>
                </a:solidFill>
                <a:latin typeface="+mn-ea"/>
                <a:cs typeface="Meiryo UI" panose="020B0604030504040204" pitchFamily="50" charset="-128"/>
              </a:rPr>
              <a:t>　</a:t>
            </a:r>
            <a:r>
              <a:rPr lang="ja-JP" altLang="en-US" sz="2000" b="1" dirty="0" smtClean="0">
                <a:solidFill>
                  <a:schemeClr val="bg1"/>
                </a:solidFill>
                <a:latin typeface="+mn-ea"/>
                <a:cs typeface="Meiryo UI" panose="020B0604030504040204" pitchFamily="50" charset="-128"/>
              </a:rPr>
              <a:t>　　　　　　　　</a:t>
            </a:r>
            <a:r>
              <a:rPr lang="en-US" altLang="ja-JP" sz="2000" b="1" dirty="0" smtClean="0">
                <a:solidFill>
                  <a:schemeClr val="bg1"/>
                </a:solidFill>
                <a:latin typeface="+mn-ea"/>
                <a:cs typeface="Meiryo UI" panose="020B0604030504040204" pitchFamily="50" charset="-128"/>
              </a:rPr>
              <a:t>I </a:t>
            </a:r>
            <a:r>
              <a:rPr lang="en-US" altLang="ja-JP" sz="2000" b="1" dirty="0">
                <a:solidFill>
                  <a:schemeClr val="bg1"/>
                </a:solidFill>
                <a:latin typeface="+mn-ea"/>
                <a:cs typeface="Meiryo UI" panose="020B0604030504040204" pitchFamily="50" charset="-128"/>
              </a:rPr>
              <a:t>R </a:t>
            </a:r>
            <a:r>
              <a:rPr lang="ja-JP" altLang="en-US" sz="2000" b="1" dirty="0">
                <a:solidFill>
                  <a:schemeClr val="bg1"/>
                </a:solidFill>
                <a:latin typeface="+mn-ea"/>
                <a:cs typeface="Meiryo UI" panose="020B0604030504040204" pitchFamily="50" charset="-128"/>
              </a:rPr>
              <a:t>実 施 法　　制 定 以 降 の 流 れ</a:t>
            </a:r>
            <a:r>
              <a:rPr lang="ja-JP" altLang="en-US" sz="2400" b="1" dirty="0">
                <a:solidFill>
                  <a:schemeClr val="bg1"/>
                </a:solidFill>
                <a:latin typeface="+mn-ea"/>
                <a:cs typeface="Meiryo UI" panose="020B0604030504040204" pitchFamily="50" charset="-128"/>
              </a:rPr>
              <a:t>　</a:t>
            </a:r>
            <a:r>
              <a:rPr lang="ja-JP" altLang="en-US" sz="1600" b="1" dirty="0">
                <a:solidFill>
                  <a:prstClr val="white"/>
                </a:solidFill>
                <a:latin typeface="+mn-ea"/>
                <a:cs typeface="Meiryo UI" panose="020B0604030504040204" pitchFamily="50" charset="-128"/>
              </a:rPr>
              <a:t>（ 想 定 ）</a:t>
            </a:r>
          </a:p>
        </p:txBody>
      </p:sp>
      <p:cxnSp>
        <p:nvCxnSpPr>
          <p:cNvPr id="91" name="直線矢印コネクタ 90"/>
          <p:cNvCxnSpPr/>
          <p:nvPr/>
        </p:nvCxnSpPr>
        <p:spPr>
          <a:xfrm>
            <a:off x="9272316" y="2822376"/>
            <a:ext cx="0" cy="766959"/>
          </a:xfrm>
          <a:prstGeom prst="straightConnector1">
            <a:avLst/>
          </a:prstGeom>
          <a:ln w="38100">
            <a:solidFill>
              <a:srgbClr val="0070C0"/>
            </a:solidFill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左中かっこ 75"/>
          <p:cNvSpPr/>
          <p:nvPr/>
        </p:nvSpPr>
        <p:spPr>
          <a:xfrm rot="16200000">
            <a:off x="6131563" y="5270207"/>
            <a:ext cx="295923" cy="1718226"/>
          </a:xfrm>
          <a:prstGeom prst="leftBrace">
            <a:avLst>
              <a:gd name="adj1" fmla="val 8333"/>
              <a:gd name="adj2" fmla="val 49542"/>
            </a:avLst>
          </a:prstGeom>
          <a:ln w="22225">
            <a:solidFill>
              <a:schemeClr val="tx1"/>
            </a:solidFill>
            <a:prstDash val="solid"/>
            <a:headEnd type="none" w="med" len="med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08862" y="1025723"/>
            <a:ext cx="583697" cy="1978922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vert="horz" wrap="square" lIns="0" rIns="0" rtlCol="0" anchor="ctr">
            <a:noAutofit/>
          </a:bodyPr>
          <a:lstStyle/>
          <a:p>
            <a:pPr algn="ctr"/>
            <a:r>
              <a:rPr lang="ja-JP" altLang="en-US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Meiryo UI" panose="020B0604030504040204" pitchFamily="50" charset="-128"/>
              </a:rPr>
              <a:t>国</a:t>
            </a:r>
            <a:endParaRPr lang="en-US" altLang="ja-JP" sz="1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4276080" y="3577750"/>
            <a:ext cx="468000" cy="142043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eaVert" wrap="square" lIns="0" rIns="0" rtlCol="0" anchor="ctr">
            <a:noAutofit/>
          </a:bodyPr>
          <a:lstStyle/>
          <a:p>
            <a:pPr algn="ctr"/>
            <a:r>
              <a:rPr lang="ja-JP" altLang="en-US" sz="1200" b="1" dirty="0" smtClean="0">
                <a:latin typeface="+mn-ea"/>
                <a:cs typeface="Meiryo UI" panose="020B0604030504040204" pitchFamily="50" charset="-128"/>
              </a:rPr>
              <a:t>ＩＲ事業者選定</a:t>
            </a:r>
            <a:endParaRPr lang="en-US" altLang="ja-JP" sz="1200" b="1" dirty="0" smtClean="0"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08863" y="3415696"/>
            <a:ext cx="1260000" cy="158248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vert="horz" wrap="square" lIns="0" rIns="0" rtlCol="0" anchor="ctr">
            <a:noAutofit/>
          </a:bodyPr>
          <a:lstStyle/>
          <a:p>
            <a:pPr algn="ctr"/>
            <a:r>
              <a:rPr lang="ja-JP" alt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Meiryo UI" panose="020B0604030504040204" pitchFamily="50" charset="-128"/>
              </a:rPr>
              <a:t>申請</a:t>
            </a:r>
            <a:r>
              <a:rPr lang="ja-JP" altLang="en-US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Meiryo UI" panose="020B0604030504040204" pitchFamily="50" charset="-128"/>
              </a:rPr>
              <a:t>自治体</a:t>
            </a:r>
            <a:endParaRPr lang="en-US" altLang="ja-JP" sz="1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Meiryo UI" panose="020B0604030504040204" pitchFamily="50" charset="-128"/>
            </a:endParaRPr>
          </a:p>
          <a:p>
            <a:pPr algn="ctr"/>
            <a:r>
              <a:rPr lang="ja-JP" altLang="en-US" sz="9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Meiryo UI" panose="020B0604030504040204" pitchFamily="50" charset="-128"/>
              </a:rPr>
              <a:t>（都道府県又は</a:t>
            </a:r>
            <a:endParaRPr lang="en-US" altLang="ja-JP" sz="9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Meiryo UI" panose="020B0604030504040204" pitchFamily="50" charset="-128"/>
            </a:endParaRPr>
          </a:p>
          <a:p>
            <a:pPr algn="ctr"/>
            <a:r>
              <a:rPr lang="ja-JP" altLang="en-US" sz="9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Meiryo UI" panose="020B0604030504040204" pitchFamily="50" charset="-128"/>
              </a:rPr>
              <a:t>政令市</a:t>
            </a:r>
            <a:r>
              <a:rPr lang="ja-JP" altLang="en-US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Meiryo UI" panose="020B0604030504040204" pitchFamily="50" charset="-128"/>
              </a:rPr>
              <a:t>）</a:t>
            </a:r>
            <a:endParaRPr lang="en-US" altLang="ja-JP" sz="12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408863" y="5309283"/>
            <a:ext cx="1260000" cy="1116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vert="horz" wrap="square" lIns="0" tIns="0" rIns="0" bIns="0" rtlCol="0" anchor="ctr">
            <a:noAutofit/>
          </a:bodyPr>
          <a:lstStyle/>
          <a:p>
            <a:pPr algn="ctr"/>
            <a:r>
              <a:rPr lang="ja-JP" altLang="en-US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Meiryo UI" panose="020B0604030504040204" pitchFamily="50" charset="-128"/>
              </a:rPr>
              <a:t>ＩＲ事業者</a:t>
            </a:r>
            <a:endParaRPr lang="en-US" altLang="ja-JP" sz="1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3510880" y="3562390"/>
            <a:ext cx="468000" cy="1414415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eaVert" wrap="square" lIns="0" rIns="0" rtlCol="0" anchor="ctr">
            <a:noAutofit/>
          </a:bodyPr>
          <a:lstStyle/>
          <a:p>
            <a:pPr algn="ctr"/>
            <a:r>
              <a:rPr lang="ja-JP" altLang="en-US" sz="1200" b="1" dirty="0" smtClean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事業者公募</a:t>
            </a:r>
            <a:r>
              <a:rPr lang="ja-JP" altLang="en-US" sz="800" b="1" dirty="0" smtClean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（ＲＦＰ）</a:t>
            </a:r>
            <a:endParaRPr lang="en-US" altLang="ja-JP" sz="800" b="1" dirty="0" smtClean="0">
              <a:solidFill>
                <a:schemeClr val="tx1"/>
              </a:solidFill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2848313" y="3536987"/>
            <a:ext cx="372726" cy="1439818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eaVert" wrap="square" lIns="0" rIns="0" rtlCol="0" anchor="ctr">
            <a:noAutofit/>
          </a:bodyPr>
          <a:lstStyle/>
          <a:p>
            <a:pPr algn="ctr"/>
            <a:r>
              <a:rPr lang="ja-JP" altLang="en-US" sz="1200" b="1" dirty="0" smtClean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実施方針策定</a:t>
            </a:r>
            <a:endParaRPr lang="en-US" altLang="ja-JP" sz="1200" b="1" dirty="0" smtClean="0">
              <a:solidFill>
                <a:schemeClr val="tx1"/>
              </a:solidFill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7670692" y="3595350"/>
            <a:ext cx="396000" cy="2735239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eaVert" wrap="square" lIns="0" rIns="0" rtlCol="0" anchor="ctr">
            <a:noAutofit/>
          </a:bodyPr>
          <a:lstStyle/>
          <a:p>
            <a:pPr algn="ctr"/>
            <a:r>
              <a:rPr lang="ja-JP" altLang="en-US" sz="1400" b="1" dirty="0" smtClean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実施協定作成／締結</a:t>
            </a:r>
            <a:endParaRPr lang="en-US" altLang="ja-JP" sz="1400" b="1" dirty="0" smtClean="0">
              <a:solidFill>
                <a:schemeClr val="tx1"/>
              </a:solidFill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71" name="角丸四角形 70"/>
          <p:cNvSpPr/>
          <p:nvPr/>
        </p:nvSpPr>
        <p:spPr>
          <a:xfrm>
            <a:off x="9113352" y="1763088"/>
            <a:ext cx="324000" cy="1175719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tIns="0" rtlCol="0" anchor="ctr"/>
          <a:lstStyle/>
          <a:p>
            <a:pPr algn="ctr"/>
            <a:r>
              <a:rPr lang="ja-JP" altLang="en-US" sz="1400" b="1" dirty="0" smtClean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監督・評価</a:t>
            </a:r>
            <a:endParaRPr lang="en-US" altLang="ja-JP" sz="1400" b="1" dirty="0" smtClean="0">
              <a:solidFill>
                <a:schemeClr val="tx1"/>
              </a:solidFill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8372757" y="5779210"/>
            <a:ext cx="1240764" cy="551379"/>
          </a:xfrm>
          <a:prstGeom prst="homePlate">
            <a:avLst>
              <a:gd name="adj" fmla="val 23661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0" rIns="0" rtlCol="0" anchor="ctr">
            <a:noAutofit/>
          </a:bodyPr>
          <a:lstStyle/>
          <a:p>
            <a:pPr algn="ctr">
              <a:spcBef>
                <a:spcPts val="600"/>
              </a:spcBef>
            </a:pPr>
            <a:endParaRPr lang="en-US" altLang="ja-JP" sz="1200" b="1" dirty="0" smtClean="0">
              <a:latin typeface="+mn-ea"/>
              <a:cs typeface="Meiryo UI" panose="020B0604030504040204" pitchFamily="50" charset="-128"/>
            </a:endParaRPr>
          </a:p>
          <a:p>
            <a:pPr algn="ctr">
              <a:spcBef>
                <a:spcPts val="600"/>
              </a:spcBef>
            </a:pPr>
            <a:r>
              <a:rPr lang="ja-JP" altLang="en-US" sz="1200" b="1" dirty="0" smtClean="0">
                <a:latin typeface="+mn-ea"/>
                <a:cs typeface="Meiryo UI" panose="020B0604030504040204" pitchFamily="50" charset="-128"/>
              </a:rPr>
              <a:t>カジノ事業等</a:t>
            </a:r>
            <a:endParaRPr lang="en-US" altLang="ja-JP" sz="1200" b="1" dirty="0" smtClean="0">
              <a:latin typeface="+mn-ea"/>
              <a:cs typeface="Meiryo UI" panose="020B0604030504040204" pitchFamily="50" charset="-128"/>
            </a:endParaRPr>
          </a:p>
          <a:p>
            <a:pPr algn="ctr">
              <a:spcBef>
                <a:spcPts val="600"/>
              </a:spcBef>
            </a:pPr>
            <a:r>
              <a:rPr lang="ja-JP" altLang="en-US" sz="1200" b="1" dirty="0" smtClean="0">
                <a:latin typeface="+mn-ea"/>
                <a:cs typeface="Meiryo UI" panose="020B0604030504040204" pitchFamily="50" charset="-128"/>
              </a:rPr>
              <a:t>免許取得　</a:t>
            </a:r>
            <a:endParaRPr lang="en-US" altLang="ja-JP" sz="1200" b="1" dirty="0" smtClean="0">
              <a:latin typeface="+mn-ea"/>
              <a:cs typeface="Meiryo UI" panose="020B0604030504040204" pitchFamily="50" charset="-128"/>
            </a:endParaRPr>
          </a:p>
          <a:p>
            <a:pPr algn="ctr">
              <a:spcBef>
                <a:spcPts val="600"/>
              </a:spcBef>
            </a:pPr>
            <a:endParaRPr lang="en-US" altLang="ja-JP" sz="1200" b="1" dirty="0" smtClean="0"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1960152" y="1653509"/>
            <a:ext cx="396000" cy="1573323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eaVert" wrap="square" lIns="0" tIns="0" rIns="0" bIns="0" rtlCol="0" anchor="ctr">
            <a:noAutofit/>
          </a:bodyPr>
          <a:lstStyle/>
          <a:p>
            <a:pPr algn="ctr"/>
            <a:r>
              <a:rPr lang="ja-JP" altLang="en-US" sz="1050" b="1" dirty="0" smtClean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カジノ管理委員会設置</a:t>
            </a:r>
            <a:endParaRPr lang="en-US" altLang="ja-JP" sz="1050" b="1" dirty="0" smtClean="0">
              <a:solidFill>
                <a:schemeClr val="tx1"/>
              </a:solidFill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78" name="下矢印 77"/>
          <p:cNvSpPr/>
          <p:nvPr/>
        </p:nvSpPr>
        <p:spPr>
          <a:xfrm rot="16200000">
            <a:off x="3209056" y="4000626"/>
            <a:ext cx="353337" cy="252000"/>
          </a:xfrm>
          <a:prstGeom prst="downArrow">
            <a:avLst/>
          </a:prstGeom>
          <a:solidFill>
            <a:schemeClr val="tx2">
              <a:lumMod val="7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b="1">
              <a:solidFill>
                <a:schemeClr val="tx1"/>
              </a:solidFill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62" name="下矢印 61"/>
          <p:cNvSpPr/>
          <p:nvPr/>
        </p:nvSpPr>
        <p:spPr>
          <a:xfrm rot="16200000">
            <a:off x="1509050" y="1892885"/>
            <a:ext cx="612000" cy="252000"/>
          </a:xfrm>
          <a:prstGeom prst="downArrow">
            <a:avLst/>
          </a:prstGeom>
          <a:solidFill>
            <a:schemeClr val="tx2">
              <a:lumMod val="7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b="1">
              <a:solidFill>
                <a:schemeClr val="tx1"/>
              </a:solidFill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170465" y="1245680"/>
            <a:ext cx="396000" cy="169313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eaVert" wrap="square" lIns="0" rIns="0" rtlCol="0" anchor="ctr">
            <a:noAutofit/>
          </a:bodyPr>
          <a:lstStyle/>
          <a:p>
            <a:pPr algn="ctr"/>
            <a:r>
              <a:rPr lang="ja-JP" altLang="en-US" sz="1200" b="1" dirty="0" smtClean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ＩＲ実施法成立・ </a:t>
            </a:r>
            <a:r>
              <a:rPr lang="ja-JP" altLang="en-US" sz="1200" b="1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公布</a:t>
            </a:r>
            <a:endParaRPr lang="en-US" altLang="ja-JP" sz="1200" b="1" dirty="0" smtClean="0">
              <a:solidFill>
                <a:schemeClr val="tx1"/>
              </a:solidFill>
              <a:latin typeface="+mn-ea"/>
              <a:cs typeface="Meiryo UI" panose="020B0604030504040204" pitchFamily="50" charset="-128"/>
            </a:endParaRPr>
          </a:p>
        </p:txBody>
      </p:sp>
      <p:cxnSp>
        <p:nvCxnSpPr>
          <p:cNvPr id="88" name="直線矢印コネクタ 87"/>
          <p:cNvCxnSpPr/>
          <p:nvPr/>
        </p:nvCxnSpPr>
        <p:spPr>
          <a:xfrm>
            <a:off x="7270365" y="3066274"/>
            <a:ext cx="0" cy="540664"/>
          </a:xfrm>
          <a:prstGeom prst="straightConnector1">
            <a:avLst/>
          </a:prstGeom>
          <a:ln w="38100">
            <a:solidFill>
              <a:srgbClr val="0070C0"/>
            </a:solidFill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直線矢印コネクタ 88"/>
          <p:cNvCxnSpPr/>
          <p:nvPr/>
        </p:nvCxnSpPr>
        <p:spPr>
          <a:xfrm>
            <a:off x="7994684" y="2938815"/>
            <a:ext cx="0" cy="656536"/>
          </a:xfrm>
          <a:prstGeom prst="straightConnector1">
            <a:avLst/>
          </a:prstGeom>
          <a:ln w="38100">
            <a:solidFill>
              <a:srgbClr val="0070C0"/>
            </a:solidFill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直線矢印コネクタ 91"/>
          <p:cNvCxnSpPr>
            <a:endCxn id="79" idx="0"/>
          </p:cNvCxnSpPr>
          <p:nvPr/>
        </p:nvCxnSpPr>
        <p:spPr>
          <a:xfrm>
            <a:off x="8873124" y="2802089"/>
            <a:ext cx="0" cy="2977121"/>
          </a:xfrm>
          <a:prstGeom prst="straightConnector1">
            <a:avLst/>
          </a:prstGeom>
          <a:ln w="38100">
            <a:solidFill>
              <a:srgbClr val="0070C0"/>
            </a:solidFill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正方形/長方形 64"/>
          <p:cNvSpPr/>
          <p:nvPr/>
        </p:nvSpPr>
        <p:spPr>
          <a:xfrm>
            <a:off x="7169897" y="527397"/>
            <a:ext cx="2267558" cy="330199"/>
          </a:xfrm>
          <a:prstGeom prst="rect">
            <a:avLst/>
          </a:prstGeom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 smtClean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平成</a:t>
            </a:r>
            <a:r>
              <a:rPr kumimoji="1" lang="en-US" altLang="ja-JP" sz="1050" dirty="0" smtClean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30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年</a:t>
            </a:r>
            <a:r>
              <a:rPr lang="en-US" altLang="ja-JP" sz="1050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7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月現在想定</a:t>
            </a:r>
          </a:p>
          <a:p>
            <a:pPr algn="ctr"/>
            <a:r>
              <a:rPr lang="en-US" altLang="ja-JP" sz="1050" dirty="0" smtClean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IR</a:t>
            </a:r>
            <a:r>
              <a:rPr lang="ja-JP" altLang="en-US" sz="1050" dirty="0" smtClean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実施法案・与党合意内容より作成</a:t>
            </a:r>
            <a:endParaRPr kumimoji="1" lang="ja-JP" altLang="en-US" sz="1050" dirty="0">
              <a:solidFill>
                <a:schemeClr val="tx1"/>
              </a:solidFill>
              <a:latin typeface="+mn-ea"/>
              <a:cs typeface="Meiryo UI" panose="020B0604030504040204" pitchFamily="50" charset="-128"/>
            </a:endParaRPr>
          </a:p>
        </p:txBody>
      </p:sp>
      <p:cxnSp>
        <p:nvCxnSpPr>
          <p:cNvPr id="60" name="直線矢印コネクタ 59"/>
          <p:cNvCxnSpPr>
            <a:endCxn id="56" idx="2"/>
          </p:cNvCxnSpPr>
          <p:nvPr/>
        </p:nvCxnSpPr>
        <p:spPr>
          <a:xfrm flipH="1" flipV="1">
            <a:off x="6824572" y="2938807"/>
            <a:ext cx="17984" cy="1080121"/>
          </a:xfrm>
          <a:prstGeom prst="straightConnector1">
            <a:avLst/>
          </a:prstGeom>
          <a:ln w="38100">
            <a:solidFill>
              <a:srgbClr val="0070C0"/>
            </a:solidFill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角丸四角形 60"/>
          <p:cNvSpPr/>
          <p:nvPr/>
        </p:nvSpPr>
        <p:spPr>
          <a:xfrm>
            <a:off x="7138636" y="1245680"/>
            <a:ext cx="450001" cy="1763617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eaVert" rtlCol="0" anchor="ctr"/>
          <a:lstStyle/>
          <a:p>
            <a:pPr algn="ctr"/>
            <a:r>
              <a:rPr lang="ja-JP" altLang="en-US" sz="1200" b="1" dirty="0" smtClean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区域認定</a:t>
            </a:r>
            <a:endParaRPr lang="en-US" altLang="ja-JP" sz="1200" b="1" dirty="0" smtClean="0">
              <a:solidFill>
                <a:schemeClr val="tx1"/>
              </a:solidFill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86" name="下矢印 85"/>
          <p:cNvSpPr/>
          <p:nvPr/>
        </p:nvSpPr>
        <p:spPr>
          <a:xfrm>
            <a:off x="2900129" y="3135665"/>
            <a:ext cx="252000" cy="364035"/>
          </a:xfrm>
          <a:prstGeom prst="downArrow">
            <a:avLst/>
          </a:prstGeom>
          <a:solidFill>
            <a:schemeClr val="tx2">
              <a:lumMod val="7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b="1">
              <a:solidFill>
                <a:schemeClr val="tx1"/>
              </a:solidFill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68" name="角丸四角形 67"/>
          <p:cNvSpPr/>
          <p:nvPr/>
        </p:nvSpPr>
        <p:spPr>
          <a:xfrm>
            <a:off x="7704558" y="1948464"/>
            <a:ext cx="324000" cy="990351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tIns="0" rtlCol="0" anchor="ctr"/>
          <a:lstStyle/>
          <a:p>
            <a:pPr algn="ctr"/>
            <a:r>
              <a:rPr lang="ja-JP" altLang="en-US" sz="1200" b="1" dirty="0" smtClean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認</a:t>
            </a:r>
            <a:endParaRPr lang="en-US" altLang="ja-JP" sz="1200" b="1" dirty="0" smtClean="0">
              <a:solidFill>
                <a:schemeClr val="tx1"/>
              </a:solidFill>
              <a:latin typeface="+mn-ea"/>
              <a:cs typeface="Meiryo UI" panose="020B0604030504040204" pitchFamily="50" charset="-128"/>
            </a:endParaRPr>
          </a:p>
          <a:p>
            <a:pPr algn="ctr"/>
            <a:r>
              <a:rPr lang="ja-JP" altLang="en-US" sz="1200" b="1" dirty="0" smtClean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可</a:t>
            </a:r>
            <a:endParaRPr kumimoji="1" lang="ja-JP" altLang="en-US" sz="1200" b="1" dirty="0">
              <a:solidFill>
                <a:schemeClr val="tx1"/>
              </a:solidFill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2831220" y="1245679"/>
            <a:ext cx="389819" cy="179184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eaVert" wrap="square" lIns="0" rIns="0" rtlCol="0" anchor="ctr">
            <a:noAutofit/>
          </a:bodyPr>
          <a:lstStyle/>
          <a:p>
            <a:pPr algn="ctr"/>
            <a:r>
              <a:rPr lang="ja-JP" altLang="en-US" sz="1200" b="1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基本</a:t>
            </a:r>
            <a:r>
              <a:rPr lang="ja-JP" altLang="en-US" sz="1200" b="1" dirty="0" smtClean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方針策定</a:t>
            </a:r>
            <a:endParaRPr lang="en-US" altLang="ja-JP" sz="1200" b="1" dirty="0" smtClean="0">
              <a:solidFill>
                <a:schemeClr val="tx1"/>
              </a:solidFill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5420412" y="6277282"/>
            <a:ext cx="2070216" cy="274456"/>
          </a:xfrm>
          <a:prstGeom prst="rect">
            <a:avLst/>
          </a:prstGeom>
          <a:noFill/>
          <a:ln>
            <a:noFill/>
          </a:ln>
        </p:spPr>
        <p:txBody>
          <a:bodyPr wrap="square" tIns="36000" bIns="36000" rtlCol="0" anchor="ctr">
            <a:noAutofit/>
          </a:bodyPr>
          <a:lstStyle/>
          <a:p>
            <a:r>
              <a:rPr lang="ja-JP" altLang="en-US" sz="1000" dirty="0" smtClean="0">
                <a:latin typeface="+mn-ea"/>
                <a:cs typeface="Meiryo UI" panose="020B0604030504040204" pitchFamily="50" charset="-128"/>
              </a:rPr>
              <a:t>申請自治体・事業者が共同で実施</a:t>
            </a:r>
            <a:endParaRPr lang="en-US" altLang="ja-JP" sz="1000" dirty="0" smtClean="0"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6734604" y="3598634"/>
            <a:ext cx="540000" cy="2286332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eaVert" wrap="square" lIns="0" rIns="0" rtlCol="0" anchor="ctr">
            <a:noAutofit/>
          </a:bodyPr>
          <a:lstStyle/>
          <a:p>
            <a:pPr algn="ctr">
              <a:spcBef>
                <a:spcPts val="600"/>
              </a:spcBef>
            </a:pPr>
            <a:r>
              <a:rPr lang="ja-JP" altLang="en-US" sz="1400" b="1" dirty="0" smtClean="0">
                <a:latin typeface="+mn-ea"/>
                <a:cs typeface="Meiryo UI" panose="020B0604030504040204" pitchFamily="50" charset="-128"/>
              </a:rPr>
              <a:t>区域認定申請</a:t>
            </a:r>
            <a:endParaRPr lang="en-US" altLang="ja-JP" sz="1400" b="1" dirty="0" smtClean="0"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56" name="角丸四角形 55"/>
          <p:cNvSpPr/>
          <p:nvPr/>
        </p:nvSpPr>
        <p:spPr>
          <a:xfrm>
            <a:off x="6662572" y="1763096"/>
            <a:ext cx="324000" cy="1175711"/>
          </a:xfrm>
          <a:prstGeom prst="roundRect">
            <a:avLst/>
          </a:prstGeom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200" b="1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区域</a:t>
            </a:r>
            <a:r>
              <a:rPr lang="ja-JP" altLang="en-US" sz="1200" b="1" dirty="0" smtClean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申請</a:t>
            </a:r>
            <a:r>
              <a:rPr lang="ja-JP" altLang="en-US" sz="1200" b="1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受付</a:t>
            </a:r>
            <a:endParaRPr lang="en-US" altLang="ja-JP" sz="1200" b="1" dirty="0" smtClean="0">
              <a:solidFill>
                <a:schemeClr val="tx1"/>
              </a:solidFill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121" name="角丸四角形 120"/>
          <p:cNvSpPr/>
          <p:nvPr/>
        </p:nvSpPr>
        <p:spPr>
          <a:xfrm>
            <a:off x="8714764" y="1274358"/>
            <a:ext cx="324000" cy="1664457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tIns="0" rtlCol="0" anchor="ctr"/>
          <a:lstStyle/>
          <a:p>
            <a:pPr algn="ctr"/>
            <a:r>
              <a:rPr lang="ja-JP" altLang="en-US" sz="900" b="1" dirty="0" smtClean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カジノ</a:t>
            </a:r>
            <a:endParaRPr lang="en-US" altLang="ja-JP" sz="900" b="1" dirty="0" smtClean="0">
              <a:solidFill>
                <a:schemeClr val="tx1"/>
              </a:solidFill>
              <a:latin typeface="+mn-ea"/>
              <a:cs typeface="Meiryo UI" panose="020B0604030504040204" pitchFamily="50" charset="-128"/>
            </a:endParaRPr>
          </a:p>
          <a:p>
            <a:pPr algn="ctr"/>
            <a:r>
              <a:rPr lang="ja-JP" altLang="en-US" sz="900" b="1" dirty="0" smtClean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免許／背面調査</a:t>
            </a:r>
            <a:endParaRPr lang="en-US" altLang="ja-JP" sz="900" b="1" dirty="0" smtClean="0">
              <a:solidFill>
                <a:schemeClr val="tx1"/>
              </a:solidFill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134" name="テキスト ボックス 133"/>
          <p:cNvSpPr txBox="1"/>
          <p:nvPr/>
        </p:nvSpPr>
        <p:spPr>
          <a:xfrm>
            <a:off x="3483843" y="5528946"/>
            <a:ext cx="540000" cy="904824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wordArtVertRtl" wrap="square" lIns="0" tIns="0" rIns="0" rtlCol="0" anchor="ctr">
            <a:noAutofit/>
          </a:bodyPr>
          <a:lstStyle/>
          <a:p>
            <a:pPr algn="ctr"/>
            <a:r>
              <a:rPr lang="ja-JP" altLang="en-US" sz="1200" b="1" dirty="0" smtClean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応募</a:t>
            </a:r>
            <a:endParaRPr lang="en-US" altLang="ja-JP" sz="1200" b="1" dirty="0" smtClean="0">
              <a:solidFill>
                <a:schemeClr val="tx1"/>
              </a:solidFill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75" name="下矢印 74"/>
          <p:cNvSpPr/>
          <p:nvPr/>
        </p:nvSpPr>
        <p:spPr>
          <a:xfrm rot="10800000">
            <a:off x="3600880" y="5073589"/>
            <a:ext cx="288000" cy="396000"/>
          </a:xfrm>
          <a:prstGeom prst="downArrow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100" b="1">
              <a:solidFill>
                <a:schemeClr val="tx1"/>
              </a:solidFill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96" name="下矢印 95"/>
          <p:cNvSpPr/>
          <p:nvPr/>
        </p:nvSpPr>
        <p:spPr>
          <a:xfrm rot="16200000">
            <a:off x="2287425" y="1889184"/>
            <a:ext cx="612000" cy="252000"/>
          </a:xfrm>
          <a:prstGeom prst="downArrow">
            <a:avLst/>
          </a:prstGeom>
          <a:solidFill>
            <a:schemeClr val="tx2">
              <a:lumMod val="7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b="1">
              <a:solidFill>
                <a:schemeClr val="tx1"/>
              </a:solidFill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8372758" y="3613603"/>
            <a:ext cx="516204" cy="1915344"/>
          </a:xfrm>
          <a:prstGeom prst="homePlate">
            <a:avLst>
              <a:gd name="adj" fmla="val 19119"/>
            </a:avLst>
          </a:prstGeom>
          <a:solidFill>
            <a:schemeClr val="bg1"/>
          </a:solidFill>
          <a:ln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eaVert" wrap="square" lIns="0" rIns="0" rtlCol="0" anchor="ctr">
            <a:noAutofit/>
          </a:bodyPr>
          <a:lstStyle/>
          <a:p>
            <a:pPr algn="ctr">
              <a:spcBef>
                <a:spcPts val="600"/>
              </a:spcBef>
            </a:pPr>
            <a:r>
              <a:rPr lang="ja-JP" altLang="en-US" sz="1400" b="1" dirty="0" smtClean="0">
                <a:latin typeface="+mn-ea"/>
                <a:cs typeface="Meiryo UI" panose="020B0604030504040204" pitchFamily="50" charset="-128"/>
              </a:rPr>
              <a:t>区域整備</a:t>
            </a:r>
            <a:endParaRPr lang="en-US" altLang="ja-JP" sz="1400" b="1" dirty="0" smtClean="0"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80" name="下矢印 79"/>
          <p:cNvSpPr/>
          <p:nvPr/>
        </p:nvSpPr>
        <p:spPr>
          <a:xfrm rot="16200000">
            <a:off x="1965603" y="943090"/>
            <a:ext cx="385097" cy="1047633"/>
          </a:xfrm>
          <a:prstGeom prst="downArrow">
            <a:avLst/>
          </a:prstGeom>
          <a:solidFill>
            <a:schemeClr val="tx2">
              <a:lumMod val="7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b="1">
              <a:solidFill>
                <a:schemeClr val="tx1"/>
              </a:solidFill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9" name="左右矢印 8"/>
          <p:cNvSpPr/>
          <p:nvPr/>
        </p:nvSpPr>
        <p:spPr>
          <a:xfrm>
            <a:off x="3286002" y="1519205"/>
            <a:ext cx="3791888" cy="189978"/>
          </a:xfrm>
          <a:prstGeom prst="leftRightArrow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100" b="1">
              <a:solidFill>
                <a:schemeClr val="tx1"/>
              </a:solidFill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5158973" y="3562390"/>
            <a:ext cx="494108" cy="2322575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eaVert" wrap="square" lIns="0" rIns="0" rtlCol="0" anchor="ctr">
            <a:noAutofit/>
          </a:bodyPr>
          <a:lstStyle/>
          <a:p>
            <a:pPr algn="ctr">
              <a:spcBef>
                <a:spcPts val="600"/>
              </a:spcBef>
            </a:pPr>
            <a:r>
              <a:rPr lang="ja-JP" altLang="en-US" sz="1200" b="1" dirty="0" smtClean="0">
                <a:latin typeface="+mn-ea"/>
                <a:cs typeface="Meiryo UI" panose="020B0604030504040204" pitchFamily="50" charset="-128"/>
              </a:rPr>
              <a:t>区域整備計画策定</a:t>
            </a:r>
            <a:endParaRPr lang="en-US" altLang="ja-JP" sz="1200" b="1" dirty="0" smtClean="0"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85" name="テキスト ボックス 84"/>
          <p:cNvSpPr txBox="1"/>
          <p:nvPr/>
        </p:nvSpPr>
        <p:spPr>
          <a:xfrm>
            <a:off x="5807438" y="3586551"/>
            <a:ext cx="331200" cy="1657092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/>
            </a:solidFill>
          </a:ln>
        </p:spPr>
        <p:txBody>
          <a:bodyPr vert="eaVert" wrap="square" lIns="0" rIns="0" rtlCol="0" anchor="ctr">
            <a:noAutofit/>
          </a:bodyPr>
          <a:lstStyle/>
          <a:p>
            <a:pPr algn="ctr">
              <a:spcBef>
                <a:spcPts val="600"/>
              </a:spcBef>
            </a:pPr>
            <a:r>
              <a:rPr lang="ja-JP" altLang="en-US" sz="1050" b="1" dirty="0" smtClean="0">
                <a:latin typeface="+mn-ea"/>
                <a:cs typeface="Meiryo UI" panose="020B0604030504040204" pitchFamily="50" charset="-128"/>
              </a:rPr>
              <a:t>地域の合意形成（</a:t>
            </a:r>
            <a:r>
              <a:rPr lang="ja-JP" altLang="en-US" sz="700" b="1" dirty="0" smtClean="0">
                <a:latin typeface="+mn-ea"/>
                <a:cs typeface="Meiryo UI" panose="020B0604030504040204" pitchFamily="50" charset="-128"/>
              </a:rPr>
              <a:t>公聴会等）</a:t>
            </a:r>
            <a:endParaRPr lang="en-US" altLang="ja-JP" sz="700" b="1" dirty="0" smtClean="0"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87" name="テキスト ボックス 86"/>
          <p:cNvSpPr txBox="1"/>
          <p:nvPr/>
        </p:nvSpPr>
        <p:spPr>
          <a:xfrm>
            <a:off x="6246434" y="3576702"/>
            <a:ext cx="372475" cy="1639492"/>
          </a:xfrm>
          <a:prstGeom prst="rect">
            <a:avLst/>
          </a:prstGeom>
          <a:gradFill>
            <a:gsLst>
              <a:gs pos="0">
                <a:schemeClr val="accent1">
                  <a:shade val="51000"/>
                  <a:satMod val="13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16200000" scaled="0"/>
          </a:gradFill>
          <a:ln>
            <a:solidFill>
              <a:schemeClr val="accent1"/>
            </a:solidFill>
          </a:ln>
        </p:spPr>
        <p:txBody>
          <a:bodyPr vert="eaVert" wrap="square" lIns="0" rIns="0" rtlCol="0" anchor="ctr">
            <a:noAutofit/>
          </a:bodyPr>
          <a:lstStyle/>
          <a:p>
            <a:pPr algn="ctr">
              <a:spcBef>
                <a:spcPts val="600"/>
              </a:spcBef>
            </a:pPr>
            <a:r>
              <a:rPr lang="ja-JP" altLang="en-US" sz="1400" b="1" dirty="0">
                <a:solidFill>
                  <a:schemeClr val="bg1"/>
                </a:solidFill>
                <a:latin typeface="+mn-ea"/>
                <a:cs typeface="Meiryo UI" panose="020B0604030504040204" pitchFamily="50" charset="-128"/>
              </a:rPr>
              <a:t>議会</a:t>
            </a:r>
            <a:r>
              <a:rPr lang="ja-JP" altLang="en-US" sz="1400" b="1" dirty="0" smtClean="0">
                <a:solidFill>
                  <a:schemeClr val="bg1"/>
                </a:solidFill>
                <a:latin typeface="+mn-ea"/>
                <a:cs typeface="Meiryo UI" panose="020B0604030504040204" pitchFamily="50" charset="-128"/>
              </a:rPr>
              <a:t>議決</a:t>
            </a:r>
            <a:endParaRPr lang="en-US" altLang="ja-JP" sz="1400" b="1" dirty="0" smtClean="0">
              <a:solidFill>
                <a:schemeClr val="bg1"/>
              </a:solidFill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106" name="正方形/長方形 105"/>
          <p:cNvSpPr/>
          <p:nvPr/>
        </p:nvSpPr>
        <p:spPr>
          <a:xfrm>
            <a:off x="3753843" y="1025723"/>
            <a:ext cx="3232729" cy="501496"/>
          </a:xfrm>
          <a:prstGeom prst="rect">
            <a:avLst/>
          </a:prstGeom>
          <a:ln w="3175">
            <a:noFill/>
            <a:prstDash val="sys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 smtClean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地方自治体の準備状況を踏まえ、</a:t>
            </a:r>
            <a:endParaRPr kumimoji="1" lang="en-US" altLang="ja-JP" sz="1100" dirty="0" smtClean="0">
              <a:solidFill>
                <a:schemeClr val="tx1"/>
              </a:solidFill>
              <a:latin typeface="+mn-ea"/>
              <a:cs typeface="Meiryo UI" panose="020B0604030504040204" pitchFamily="50" charset="-128"/>
            </a:endParaRPr>
          </a:p>
          <a:p>
            <a:pPr algn="ctr"/>
            <a:r>
              <a:rPr kumimoji="1" lang="ja-JP" altLang="en-US" sz="1100" b="1" u="sng" dirty="0" smtClean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申請・認定のプロセスを</a:t>
            </a:r>
            <a:r>
              <a:rPr kumimoji="1" lang="en-US" altLang="ja-JP" sz="1100" b="1" u="sng" dirty="0" smtClean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2</a:t>
            </a:r>
            <a:r>
              <a:rPr kumimoji="1" lang="ja-JP" altLang="en-US" sz="1100" b="1" u="sng" dirty="0" smtClean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回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行うことを検討</a:t>
            </a:r>
            <a:endParaRPr kumimoji="1" lang="ja-JP" altLang="en-US" sz="1100" dirty="0">
              <a:solidFill>
                <a:schemeClr val="tx1"/>
              </a:solidFill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107" name="下矢印 106"/>
          <p:cNvSpPr/>
          <p:nvPr/>
        </p:nvSpPr>
        <p:spPr>
          <a:xfrm rot="16200000">
            <a:off x="3964214" y="4041927"/>
            <a:ext cx="353337" cy="252000"/>
          </a:xfrm>
          <a:prstGeom prst="downArrow">
            <a:avLst/>
          </a:prstGeom>
          <a:solidFill>
            <a:schemeClr val="tx2">
              <a:lumMod val="7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b="1">
              <a:solidFill>
                <a:schemeClr val="tx1"/>
              </a:solidFill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108" name="下矢印 107"/>
          <p:cNvSpPr/>
          <p:nvPr/>
        </p:nvSpPr>
        <p:spPr>
          <a:xfrm rot="16200000">
            <a:off x="4754086" y="4000626"/>
            <a:ext cx="353337" cy="252000"/>
          </a:xfrm>
          <a:prstGeom prst="downArrow">
            <a:avLst/>
          </a:prstGeom>
          <a:solidFill>
            <a:schemeClr val="tx2">
              <a:lumMod val="7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b="1">
              <a:solidFill>
                <a:schemeClr val="tx1"/>
              </a:solidFill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109" name="下矢印 108"/>
          <p:cNvSpPr/>
          <p:nvPr/>
        </p:nvSpPr>
        <p:spPr>
          <a:xfrm rot="16200000">
            <a:off x="7313960" y="4041927"/>
            <a:ext cx="353337" cy="252000"/>
          </a:xfrm>
          <a:prstGeom prst="downArrow">
            <a:avLst/>
          </a:prstGeom>
          <a:solidFill>
            <a:schemeClr val="tx2">
              <a:lumMod val="7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b="1">
              <a:solidFill>
                <a:schemeClr val="tx1"/>
              </a:solidFill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112" name="テキスト ボックス 111"/>
          <p:cNvSpPr txBox="1"/>
          <p:nvPr/>
        </p:nvSpPr>
        <p:spPr>
          <a:xfrm>
            <a:off x="8888961" y="3595351"/>
            <a:ext cx="548392" cy="1933596"/>
          </a:xfrm>
          <a:prstGeom prst="homePlate">
            <a:avLst>
              <a:gd name="adj" fmla="val 19119"/>
            </a:avLst>
          </a:prstGeom>
          <a:solidFill>
            <a:schemeClr val="bg1"/>
          </a:solidFill>
          <a:ln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eaVert" wrap="square" lIns="0" rIns="0" rtlCol="0" anchor="ctr">
            <a:noAutofit/>
          </a:bodyPr>
          <a:lstStyle/>
          <a:p>
            <a:pPr algn="ctr">
              <a:spcBef>
                <a:spcPts val="600"/>
              </a:spcBef>
            </a:pPr>
            <a:endParaRPr lang="en-US" altLang="ja-JP" sz="1400" b="1" dirty="0" smtClean="0">
              <a:latin typeface="+mn-ea"/>
              <a:cs typeface="Meiryo UI" panose="020B0604030504040204" pitchFamily="50" charset="-128"/>
            </a:endParaRPr>
          </a:p>
          <a:p>
            <a:pPr algn="ctr">
              <a:spcBef>
                <a:spcPts val="600"/>
              </a:spcBef>
            </a:pPr>
            <a:r>
              <a:rPr lang="ja-JP" altLang="en-US" sz="1400" b="1" dirty="0" smtClean="0">
                <a:latin typeface="+mn-ea"/>
                <a:cs typeface="Meiryo UI" panose="020B0604030504040204" pitchFamily="50" charset="-128"/>
              </a:rPr>
              <a:t>ＩＲ開業</a:t>
            </a:r>
            <a:endParaRPr lang="en-US" altLang="ja-JP" sz="1400" b="1" dirty="0" smtClean="0">
              <a:latin typeface="+mn-ea"/>
              <a:cs typeface="Meiryo UI" panose="020B0604030504040204" pitchFamily="50" charset="-128"/>
            </a:endParaRPr>
          </a:p>
          <a:p>
            <a:pPr algn="ctr">
              <a:spcBef>
                <a:spcPts val="600"/>
              </a:spcBef>
            </a:pPr>
            <a:endParaRPr lang="en-US" altLang="ja-JP" sz="1400" b="1" dirty="0" smtClean="0"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113" name="下矢印 112"/>
          <p:cNvSpPr/>
          <p:nvPr/>
        </p:nvSpPr>
        <p:spPr>
          <a:xfrm rot="16200000">
            <a:off x="8070090" y="4069596"/>
            <a:ext cx="353337" cy="252000"/>
          </a:xfrm>
          <a:prstGeom prst="downArrow">
            <a:avLst/>
          </a:prstGeom>
          <a:solidFill>
            <a:schemeClr val="tx2">
              <a:lumMod val="7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b="1">
              <a:solidFill>
                <a:schemeClr val="tx1"/>
              </a:solidFill>
              <a:latin typeface="+mn-ea"/>
              <a:cs typeface="Meiryo UI" panose="020B0604030504040204" pitchFamily="50" charset="-128"/>
            </a:endParaRPr>
          </a:p>
        </p:txBody>
      </p:sp>
      <p:cxnSp>
        <p:nvCxnSpPr>
          <p:cNvPr id="49" name="直線矢印コネクタ 48"/>
          <p:cNvCxnSpPr/>
          <p:nvPr/>
        </p:nvCxnSpPr>
        <p:spPr>
          <a:xfrm flipV="1">
            <a:off x="7815536" y="2936912"/>
            <a:ext cx="0" cy="640838"/>
          </a:xfrm>
          <a:prstGeom prst="straightConnector1">
            <a:avLst/>
          </a:prstGeom>
          <a:ln w="38100">
            <a:solidFill>
              <a:srgbClr val="0070C0"/>
            </a:solidFill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正方形/長方形 50"/>
          <p:cNvSpPr/>
          <p:nvPr/>
        </p:nvSpPr>
        <p:spPr>
          <a:xfrm>
            <a:off x="9223935" y="6557554"/>
            <a:ext cx="389244" cy="3004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</a:t>
            </a:r>
            <a:endParaRPr kumimoji="1" lang="ja-JP" altLang="en-US" sz="14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19778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4193</TotalTime>
  <Words>246</Words>
  <Application>Microsoft Office PowerPoint</Application>
  <PresentationFormat>A4 210 x 297 mm</PresentationFormat>
  <Paragraphs>59</Paragraphs>
  <Slides>2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大阪府</cp:lastModifiedBy>
  <cp:revision>18</cp:revision>
  <cp:lastPrinted>2018-07-05T07:12:09Z</cp:lastPrinted>
  <dcterms:created xsi:type="dcterms:W3CDTF">2015-04-20T11:03:18Z</dcterms:created>
  <dcterms:modified xsi:type="dcterms:W3CDTF">2018-07-09T06:03:06Z</dcterms:modified>
</cp:coreProperties>
</file>