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7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92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88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17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7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94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95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19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75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24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EB3CB-5C12-48EE-949F-19FFF7531F5E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57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45459" y="225670"/>
            <a:ext cx="11279095" cy="515171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韓国 カンウォンランドの事例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9238129" y="212975"/>
            <a:ext cx="2686425" cy="54055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議事</a:t>
            </a:r>
            <a:r>
              <a:rPr lang="en-US" altLang="ja-JP" sz="16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(3)</a:t>
            </a:r>
            <a:r>
              <a:rPr lang="ja-JP" altLang="en-US" sz="16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参考資料</a:t>
            </a:r>
            <a:endParaRPr lang="en-US" altLang="ja-JP" sz="16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＜ＩＲ推進局作成＞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9566031" y="6492876"/>
            <a:ext cx="2625969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507538"/>
              </p:ext>
            </p:extLst>
          </p:nvPr>
        </p:nvGraphicFramePr>
        <p:xfrm>
          <a:off x="915894" y="1123077"/>
          <a:ext cx="10567894" cy="5313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412">
                  <a:extLst>
                    <a:ext uri="{9D8B030D-6E8A-4147-A177-3AD203B41FA5}">
                      <a16:colId xmlns:a16="http://schemas.microsoft.com/office/drawing/2014/main" val="1917984096"/>
                    </a:ext>
                  </a:extLst>
                </a:gridCol>
                <a:gridCol w="8767482">
                  <a:extLst>
                    <a:ext uri="{9D8B030D-6E8A-4147-A177-3AD203B41FA5}">
                      <a16:colId xmlns:a16="http://schemas.microsoft.com/office/drawing/2014/main" val="2207046261"/>
                    </a:ext>
                  </a:extLst>
                </a:gridCol>
              </a:tblGrid>
              <a:tr h="526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目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　容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252416"/>
                  </a:ext>
                </a:extLst>
              </a:tr>
              <a:tr h="14569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開業経緯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カジノを先行オープンし、６年後にリゾートエリアが完成</a:t>
                      </a: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年：　スモールカジノ開業</a:t>
                      </a: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年：</a:t>
                      </a:r>
                      <a:r>
                        <a:rPr kumimoji="1" lang="ja-JP" altLang="en-US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メインカジノオープン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年：　ＩＲフルオープン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184254"/>
                  </a:ext>
                </a:extLst>
              </a:tr>
              <a:tr h="1343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　設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　ゴルフ場、スキー場と合わせて、複合リゾート施設を併設</a:t>
                      </a: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カジノ　　　　　　　　　　 　　・　ホテル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スキー場</a:t>
                      </a:r>
                      <a:r>
                        <a:rPr kumimoji="1" lang="ja-JP" altLang="en-US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ゴルフ場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ショッピングエリア　　　　 　　・　コンベンションホール　　　　　　　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562489"/>
                  </a:ext>
                </a:extLst>
              </a:tr>
              <a:tr h="712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交通アクセス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　ソウルから車で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時間半ほどの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立地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257172"/>
                  </a:ext>
                </a:extLst>
              </a:tr>
              <a:tr h="1273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 況 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4625" indent="-174625">
                        <a:spcBef>
                          <a:spcPts val="300"/>
                        </a:spcBef>
                      </a:pPr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カジノの売上が全体の売上の９割以上を占める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4625" indent="-174625">
                        <a:spcBef>
                          <a:spcPts val="300"/>
                        </a:spcBef>
                      </a:pP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来場者の約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</a:t>
                      </a:r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％は内国人</a:t>
                      </a:r>
                      <a:r>
                        <a:rPr kumimoji="1" lang="ja-JP" altLang="en-US" sz="10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2014</a:t>
                      </a:r>
                      <a:r>
                        <a:rPr kumimoji="1" lang="ja-JP" altLang="en-US" sz="10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4625" indent="-174625">
                        <a:spcBef>
                          <a:spcPts val="300"/>
                        </a:spcBef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　懸念事項に対する対策を明確に講じないまま、カジノ営業を開始したため、ギャンブル依存などの社会問題が表出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6440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72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28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2018-02-20T02:22:09Z</cp:lastPrinted>
  <dcterms:created xsi:type="dcterms:W3CDTF">2018-02-06T02:56:21Z</dcterms:created>
  <dcterms:modified xsi:type="dcterms:W3CDTF">2018-02-20T04:37:21Z</dcterms:modified>
</cp:coreProperties>
</file>