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9" r:id="rId2"/>
    <p:sldId id="257" r:id="rId3"/>
    <p:sldId id="258"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62" d="100"/>
          <a:sy n="62" d="100"/>
        </p:scale>
        <p:origin x="644"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2025/7/28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3046731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2025/7/28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2943928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2025/7/28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705881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2025/7/28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2789175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2025/7/28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1328579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79EB3CB-5C12-48EE-949F-19FFF7531F5E}" type="datetimeFigureOut">
              <a:rPr kumimoji="1" lang="ja-JP" altLang="en-US" smtClean="0"/>
              <a:t>2025/7/28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2303943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79EB3CB-5C12-48EE-949F-19FFF7531F5E}" type="datetimeFigureOut">
              <a:rPr kumimoji="1" lang="ja-JP" altLang="en-US" smtClean="0"/>
              <a:t>2025/7/28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3865340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79EB3CB-5C12-48EE-949F-19FFF7531F5E}" type="datetimeFigureOut">
              <a:rPr kumimoji="1" lang="ja-JP" altLang="en-US" smtClean="0"/>
              <a:t>2025/7/28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902954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79EB3CB-5C12-48EE-949F-19FFF7531F5E}" type="datetimeFigureOut">
              <a:rPr kumimoji="1" lang="ja-JP" altLang="en-US" smtClean="0"/>
              <a:t>2025/7/28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3035192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9EB3CB-5C12-48EE-949F-19FFF7531F5E}" type="datetimeFigureOut">
              <a:rPr kumimoji="1" lang="ja-JP" altLang="en-US" smtClean="0"/>
              <a:t>2025/7/28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1115751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9EB3CB-5C12-48EE-949F-19FFF7531F5E}" type="datetimeFigureOut">
              <a:rPr kumimoji="1" lang="ja-JP" altLang="en-US" smtClean="0"/>
              <a:t>2025/7/28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806244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9EB3CB-5C12-48EE-949F-19FFF7531F5E}" type="datetimeFigureOut">
              <a:rPr kumimoji="1" lang="ja-JP" altLang="en-US" smtClean="0"/>
              <a:t>2025/7/28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1332577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45459" y="225670"/>
            <a:ext cx="11279095" cy="515171"/>
          </a:xfrm>
          <a:prstGeom prst="rect">
            <a:avLst/>
          </a:prstGeom>
          <a:solidFill>
            <a:schemeClr val="accent1"/>
          </a:solidFill>
        </p:spPr>
        <p:txBody>
          <a:bodyPr wrap="square" rtlCol="0" anchor="ctr">
            <a:noAutofit/>
          </a:bodyPr>
          <a:lstStyle/>
          <a:p>
            <a:r>
              <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ＩＲ推進局の平成</a:t>
            </a:r>
            <a:r>
              <a:rPr lang="en-US" altLang="ja-JP"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年度の主な取組みについて</a:t>
            </a:r>
            <a:endParaRPr lang="en-US" altLang="ja-JP"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1"/>
          <p:cNvSpPr txBox="1"/>
          <p:nvPr/>
        </p:nvSpPr>
        <p:spPr>
          <a:xfrm>
            <a:off x="10307834" y="212975"/>
            <a:ext cx="1616720" cy="540559"/>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2400" kern="100" dirty="0">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2400" kern="100" dirty="0">
                <a:latin typeface="Meiryo UI" panose="020B0604030504040204" pitchFamily="50" charset="-128"/>
                <a:ea typeface="Meiryo UI" panose="020B0604030504040204" pitchFamily="50" charset="-128"/>
                <a:cs typeface="Meiryo UI" panose="020B0604030504040204" pitchFamily="50" charset="-128"/>
              </a:rPr>
              <a:t>２</a:t>
            </a:r>
            <a:endParaRPr lang="ja-JP" sz="24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コンテンツ プレースホルダー 1"/>
          <p:cNvSpPr txBox="1">
            <a:spLocks/>
          </p:cNvSpPr>
          <p:nvPr/>
        </p:nvSpPr>
        <p:spPr>
          <a:xfrm>
            <a:off x="995082" y="1009462"/>
            <a:ext cx="10144579" cy="1061385"/>
          </a:xfrm>
          <a:prstGeom prst="rect">
            <a:avLst/>
          </a:prstGeom>
        </p:spPr>
        <p:txBody>
          <a:bodyPr vert="horz" lIns="91414" tIns="45708" rIns="91414" bIns="45708" rtlCol="0">
            <a:noAutofit/>
          </a:bodyPr>
          <a:lstStyle>
            <a:lvl1pPr marL="342805" indent="-342805" algn="l" defTabSz="91414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44" indent="-285670" algn="l" defTabSz="91414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84" indent="-228538" algn="l" defTabSz="91414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5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83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903"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7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5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22"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大阪・関西の持続的な経済成長のエンジンとなる世界最高水準の成長型ＩＲの実現に向け、平成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年度においては、事業者公募や区域認定申請に向けた準備等を行うとともに、昨年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月に取りまとめた大阪ＩＲ基本構想（案）中間骨子を踏まえ、ギャンブル等依存症対策などＩＲ立地に伴う懸念事項の最小化及び地域の合意形成に向けた府民・市民理解の促進等に取組む。</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500"/>
              </a:lnSpc>
              <a:buNone/>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500"/>
              </a:lnSpc>
              <a:buNone/>
            </a:pP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50000"/>
              </a:lnSpc>
              <a:buNone/>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50000"/>
              </a:lnSpc>
              <a:buNone/>
            </a:pP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１　ＩＲの事業化に向けた検討</a:t>
            </a:r>
          </a:p>
          <a:p>
            <a:pPr marL="0" indent="0">
              <a:lnSpc>
                <a:spcPct val="150000"/>
              </a:lnSpc>
              <a:buNone/>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 ＩＲ推進会議等運営</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ＩＲ事業化検討支援業務委託</a:t>
            </a:r>
          </a:p>
          <a:p>
            <a:pPr marL="0" indent="0">
              <a:buNone/>
            </a:pP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２　ギャンブル等依存症対策の推進</a:t>
            </a:r>
          </a:p>
          <a:p>
            <a:pPr marL="0" indent="0">
              <a:lnSpc>
                <a:spcPct val="150000"/>
              </a:lnSpc>
              <a:buNone/>
            </a:pPr>
            <a:r>
              <a:rPr lang="en-US" altLang="ja-JP" sz="1600" spc="-1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spc="-150" dirty="0">
                <a:latin typeface="Meiryo UI" panose="020B0604030504040204" pitchFamily="50" charset="-128"/>
                <a:ea typeface="Meiryo UI" panose="020B0604030504040204" pitchFamily="50" charset="-128"/>
                <a:cs typeface="Meiryo UI" panose="020B0604030504040204" pitchFamily="50" charset="-128"/>
              </a:rPr>
              <a:t>・　依存症の予防に資する教育・啓発活動の推進　　　　・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全国をリードする依存症対策（＝大阪モデル）の構築</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３　ＩＲ誘致に向けた理解促進</a:t>
            </a:r>
            <a:endParaRPr lang="en-US" altLang="ja-JP" sz="1600" b="1" u="sng"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50000"/>
              </a:lnSpc>
              <a:buNone/>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府民・市民全体への情報発信</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　女性・ファミリー層への情報発信</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地元企業への情報発信</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　大学生・若い世代への情報発信</a:t>
            </a:r>
          </a:p>
        </p:txBody>
      </p:sp>
      <p:sp>
        <p:nvSpPr>
          <p:cNvPr id="16" name="スライド番号プレースホルダ 9"/>
          <p:cNvSpPr>
            <a:spLocks noGrp="1"/>
          </p:cNvSpPr>
          <p:nvPr>
            <p:ph type="sldNum" sz="quarter" idx="12"/>
          </p:nvPr>
        </p:nvSpPr>
        <p:spPr>
          <a:xfrm>
            <a:off x="9566031" y="6492876"/>
            <a:ext cx="2625969" cy="365125"/>
          </a:xfrm>
        </p:spPr>
        <p:txBody>
          <a:bodyPr/>
          <a:lstStyle/>
          <a:p>
            <a:fld id="{671BADF9-35EE-4D89-9FD0-F1B6E837E97C}" type="slidenum">
              <a:rPr kumimoji="1" lang="ja-JP" altLang="en-US" smtClean="0"/>
              <a:t>1</a:t>
            </a:fld>
            <a:endParaRPr kumimoji="1" lang="ja-JP" altLang="en-US" dirty="0"/>
          </a:p>
        </p:txBody>
      </p:sp>
      <p:sp>
        <p:nvSpPr>
          <p:cNvPr id="6" name="角丸四角形 5"/>
          <p:cNvSpPr/>
          <p:nvPr/>
        </p:nvSpPr>
        <p:spPr>
          <a:xfrm>
            <a:off x="995082" y="2601532"/>
            <a:ext cx="10071847" cy="3757979"/>
          </a:xfrm>
          <a:prstGeom prst="roundRect">
            <a:avLst>
              <a:gd name="adj" fmla="val 4682"/>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AutoShape 14"/>
          <p:cNvSpPr>
            <a:spLocks noChangeArrowheads="1"/>
          </p:cNvSpPr>
          <p:nvPr/>
        </p:nvSpPr>
        <p:spPr bwMode="auto">
          <a:xfrm>
            <a:off x="1210235" y="2414379"/>
            <a:ext cx="3550024" cy="356896"/>
          </a:xfrm>
          <a:prstGeom prst="roundRect">
            <a:avLst>
              <a:gd name="adj" fmla="val 16667"/>
            </a:avLst>
          </a:prstGeom>
          <a:solidFill>
            <a:schemeClr val="tx1"/>
          </a:solidFill>
          <a:ln>
            <a:noFill/>
          </a:ln>
        </p:spPr>
        <p:style>
          <a:lnRef idx="2">
            <a:schemeClr val="accent2">
              <a:shade val="50000"/>
            </a:schemeClr>
          </a:lnRef>
          <a:fillRef idx="1">
            <a:schemeClr val="accent2"/>
          </a:fillRef>
          <a:effectRef idx="0">
            <a:schemeClr val="accent2"/>
          </a:effectRef>
          <a:fontRef idx="minor">
            <a:schemeClr val="lt1"/>
          </a:fontRef>
        </p:style>
        <p:txBody>
          <a:bodyPr lIns="90000" tIns="46800" rIns="90000" bIns="46800" anchor="ctr"/>
          <a:lstStyle/>
          <a:p>
            <a:pPr algn="ctr">
              <a:defRPr/>
            </a:pPr>
            <a:r>
              <a:rPr lang="ja-JP" altLang="en-US" sz="1400"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400"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年度の主な取組み</a:t>
            </a:r>
          </a:p>
        </p:txBody>
      </p:sp>
    </p:spTree>
    <p:extLst>
      <p:ext uri="{BB962C8B-B14F-4D97-AF65-F5344CB8AC3E}">
        <p14:creationId xmlns:p14="http://schemas.microsoft.com/office/powerpoint/2010/main" val="4075728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額縁 6"/>
          <p:cNvSpPr/>
          <p:nvPr/>
        </p:nvSpPr>
        <p:spPr>
          <a:xfrm>
            <a:off x="353963" y="1106129"/>
            <a:ext cx="11535112" cy="1120877"/>
          </a:xfrm>
          <a:prstGeom prst="bevel">
            <a:avLst>
              <a:gd name="adj" fmla="val 5000"/>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ギャンブル等依存症対策については、予防教育や正しい知識の習得が不十分であると言わざるを得ないことから、ＩＲ誘致を進める中で、</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いち早く、依存症予防に資する教育・啓発活動に取組むとともに、全国をリードする依存症対策（＝大阪モデル）を構築する。</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353962" y="2601532"/>
            <a:ext cx="11535114" cy="4196282"/>
          </a:xfrm>
          <a:prstGeom prst="roundRect">
            <a:avLst>
              <a:gd name="adj" fmla="val 4682"/>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412070" y="2837756"/>
            <a:ext cx="6027367" cy="3960058"/>
          </a:xfrm>
          <a:prstGeom prst="rect">
            <a:avLst/>
          </a:prstGeom>
          <a:noFill/>
        </p:spPr>
        <p:txBody>
          <a:bodyPr wrap="square" rtlCol="0">
            <a:spAutoFit/>
          </a:bodyPr>
          <a:lstStyle/>
          <a:p>
            <a:pPr>
              <a:lnSpc>
                <a:spcPct val="150000"/>
              </a:lnSpc>
            </a:pP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u="sng" spc="-150" dirty="0">
                <a:latin typeface="Meiryo UI" panose="020B0604030504040204" pitchFamily="50" charset="-128"/>
                <a:ea typeface="Meiryo UI" panose="020B0604030504040204" pitchFamily="50" charset="-128"/>
                <a:cs typeface="Meiryo UI" panose="020B0604030504040204" pitchFamily="50" charset="-128"/>
              </a:rPr>
              <a:t>依存症の予防に資する教育・啓発活動の推進</a:t>
            </a:r>
            <a:endParaRPr lang="en-US" altLang="ja-JP" sz="1400" b="1" u="sng" spc="-1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en-US" altLang="ja-JP" sz="1400" b="1" spc="-1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b="1" u="sng" dirty="0">
                <a:latin typeface="Meiryo UI" panose="020B0604030504040204" pitchFamily="50" charset="-128"/>
                <a:ea typeface="Meiryo UI" panose="020B0604030504040204" pitchFamily="50" charset="-128"/>
                <a:cs typeface="Meiryo UI" panose="020B0604030504040204" pitchFamily="50" charset="-128"/>
              </a:rPr>
              <a:t>3,558</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千円）＜新規＞</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a:p>
            <a:pPr>
              <a:lnSpc>
                <a:spcPct val="200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①　高校生向け依存症予防啓発推進事業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1,794</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千円）　</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高校生向けのギャンブル等依存症対策のリーフレットを作成し、依存症</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の予防に資する教育・啓発活動を府内の全ての高校</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年生を対象に実施。</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②　府内高校連携モデル事業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1,320</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ＩＲ推進局と府内の高校が連携し、依存症予防等に関する出前授業</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を実施。</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③　ギャンブル等依存症セミナー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444</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　</a:t>
            </a:r>
          </a:p>
          <a:p>
            <a:pPr>
              <a:lnSpc>
                <a:spcPts val="21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府民・市民を対象に依存症の症状や治療法など、基本的な知識の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普及啓発。</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6326175" y="2837756"/>
            <a:ext cx="5562901" cy="3439403"/>
          </a:xfrm>
          <a:prstGeom prst="rect">
            <a:avLst/>
          </a:prstGeom>
          <a:noFill/>
        </p:spPr>
        <p:txBody>
          <a:bodyPr wrap="square" rtlCol="0">
            <a:spAutoFit/>
          </a:bodyPr>
          <a:lstStyle/>
          <a:p>
            <a:pPr>
              <a:lnSpc>
                <a:spcPct val="150000"/>
              </a:lnSpc>
            </a:pP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（２）全国をリードする依存症対策（＝大阪モデル）の構築</a:t>
            </a:r>
            <a:r>
              <a:rPr lang="ja-JP" altLang="en-US" sz="1400" b="1" u="sng" spc="-15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u="sng" spc="-15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en-US" altLang="ja-JP" sz="1400" b="1" spc="-1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u="sng" spc="-1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b="1" u="sng" spc="-150" dirty="0">
                <a:latin typeface="Meiryo UI" panose="020B0604030504040204" pitchFamily="50" charset="-128"/>
                <a:ea typeface="Meiryo UI" panose="020B0604030504040204" pitchFamily="50" charset="-128"/>
                <a:cs typeface="Meiryo UI" panose="020B0604030504040204" pitchFamily="50" charset="-128"/>
              </a:rPr>
              <a:t>2,640</a:t>
            </a:r>
            <a:r>
              <a:rPr lang="ja-JP" altLang="en-US" sz="1400" b="1" u="sng" spc="-150" dirty="0">
                <a:latin typeface="Meiryo UI" panose="020B0604030504040204" pitchFamily="50" charset="-128"/>
                <a:ea typeface="Meiryo UI" panose="020B0604030504040204" pitchFamily="50" charset="-128"/>
                <a:cs typeface="Meiryo UI" panose="020B0604030504040204" pitchFamily="50" charset="-128"/>
              </a:rPr>
              <a:t>千円）＜新規＞</a:t>
            </a:r>
            <a:endParaRPr lang="en-US" altLang="ja-JP" sz="1400" b="1" u="sng" spc="-15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ＩＲ推進を契機に全国をリードする依存症対策（大阪モデル）を</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構築するため、全国に先駆け、現場の府市関係部局や有識者等で</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構成する実務レベルの依存症対策研究会を設置。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研究テーマ</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p>
          <a:p>
            <a:pPr>
              <a:lnSpc>
                <a:spcPts val="21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　ギャンブル等依存症の実態把握に向けた調査・研究</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IT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技術の進歩を踏まえた先進的な依存症対策の研究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　海外先進事例を踏まえた大阪独自の依存症対策のあり方研究</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AutoShape 14"/>
          <p:cNvSpPr>
            <a:spLocks noChangeArrowheads="1"/>
          </p:cNvSpPr>
          <p:nvPr/>
        </p:nvSpPr>
        <p:spPr bwMode="auto">
          <a:xfrm>
            <a:off x="5129679" y="2365307"/>
            <a:ext cx="1867566" cy="472449"/>
          </a:xfrm>
          <a:prstGeom prst="roundRect">
            <a:avLst>
              <a:gd name="adj" fmla="val 16667"/>
            </a:avLst>
          </a:prstGeom>
          <a:solidFill>
            <a:schemeClr val="tx1"/>
          </a:solidFill>
          <a:ln>
            <a:noFill/>
          </a:ln>
        </p:spPr>
        <p:style>
          <a:lnRef idx="2">
            <a:schemeClr val="accent2">
              <a:shade val="50000"/>
            </a:schemeClr>
          </a:lnRef>
          <a:fillRef idx="1">
            <a:schemeClr val="accent2"/>
          </a:fillRef>
          <a:effectRef idx="0">
            <a:schemeClr val="accent2"/>
          </a:effectRef>
          <a:fontRef idx="minor">
            <a:schemeClr val="lt1"/>
          </a:fontRef>
        </p:style>
        <p:txBody>
          <a:bodyPr lIns="90000" tIns="46800" rIns="90000" bIns="46800" anchor="ctr"/>
          <a:lstStyle/>
          <a:p>
            <a:pPr algn="ctr">
              <a:defRPr/>
            </a:pPr>
            <a:r>
              <a:rPr lang="ja-JP" altLang="en-US" sz="1400"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主な取組み</a:t>
            </a:r>
          </a:p>
        </p:txBody>
      </p:sp>
      <p:sp>
        <p:nvSpPr>
          <p:cNvPr id="15" name="Rectangle 4"/>
          <p:cNvSpPr>
            <a:spLocks noChangeArrowheads="1"/>
          </p:cNvSpPr>
          <p:nvPr/>
        </p:nvSpPr>
        <p:spPr bwMode="auto">
          <a:xfrm>
            <a:off x="353962" y="153623"/>
            <a:ext cx="11535113" cy="6096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tIns="0" bIns="0" anchor="ct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algn="ctr"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algn="ctr"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algn="ctr"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algn="ctr"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algn="ctr" eaLnBrk="1" hangingPunct="1">
              <a:lnSpc>
                <a:spcPts val="2000"/>
              </a:lnSpc>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ギャンブル等依存症対策の推進</a:t>
            </a:r>
            <a:endParaRPr lang="en-US" altLang="ja-JP" sz="1200"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AutoShape 14"/>
          <p:cNvSpPr>
            <a:spLocks noChangeArrowheads="1"/>
          </p:cNvSpPr>
          <p:nvPr/>
        </p:nvSpPr>
        <p:spPr bwMode="auto">
          <a:xfrm>
            <a:off x="9251576" y="468353"/>
            <a:ext cx="2637499" cy="263250"/>
          </a:xfrm>
          <a:prstGeom prst="roundRect">
            <a:avLst>
              <a:gd name="adj" fmla="val 16667"/>
            </a:avLst>
          </a:prstGeom>
          <a:solidFill>
            <a:schemeClr val="tx1"/>
          </a:solidFill>
          <a:ln>
            <a:noFill/>
          </a:ln>
        </p:spPr>
        <p:style>
          <a:lnRef idx="2">
            <a:schemeClr val="accent2">
              <a:shade val="50000"/>
            </a:schemeClr>
          </a:lnRef>
          <a:fillRef idx="1">
            <a:schemeClr val="accent2"/>
          </a:fillRef>
          <a:effectRef idx="0">
            <a:schemeClr val="accent2"/>
          </a:effectRef>
          <a:fontRef idx="minor">
            <a:schemeClr val="lt1"/>
          </a:fontRef>
        </p:style>
        <p:txBody>
          <a:bodyPr lIns="90000" tIns="46800" rIns="90000" bIns="46800" anchor="b"/>
          <a:lstStyle/>
          <a:p>
            <a:pPr>
              <a:defRPr/>
            </a:pP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zh-TW"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 </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a:t>
            </a:r>
            <a:r>
              <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額 </a:t>
            </a:r>
            <a:r>
              <a:rPr lang="en-US" altLang="zh-TW"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,198</a:t>
            </a:r>
            <a:r>
              <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 9"/>
          <p:cNvSpPr>
            <a:spLocks noGrp="1"/>
          </p:cNvSpPr>
          <p:nvPr>
            <p:ph type="sldNum" sz="quarter" idx="12"/>
          </p:nvPr>
        </p:nvSpPr>
        <p:spPr>
          <a:xfrm>
            <a:off x="9566031" y="6492876"/>
            <a:ext cx="2625969" cy="365125"/>
          </a:xfrm>
        </p:spPr>
        <p:txBody>
          <a:bodyPr/>
          <a:lstStyle/>
          <a:p>
            <a:fld id="{671BADF9-35EE-4D89-9FD0-F1B6E837E97C}" type="slidenum">
              <a:rPr kumimoji="1" lang="ja-JP" altLang="en-US" sz="1400" smtClean="0">
                <a:solidFill>
                  <a:schemeClr val="tx1"/>
                </a:solidFill>
                <a:latin typeface="ＭＳ Ｐゴシック" panose="020B0600070205080204" pitchFamily="50" charset="-128"/>
                <a:ea typeface="ＭＳ Ｐゴシック" panose="020B0600070205080204" pitchFamily="50" charset="-128"/>
              </a:rPr>
              <a:t>2</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735049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457200" y="193638"/>
            <a:ext cx="11431875" cy="58292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tIns="0" bIns="0" anchor="ctr"/>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algn="ctr"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algn="ctr"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algn="ctr"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algn="ctr"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algn="ctr" eaLnBrk="1" hangingPunct="1">
              <a:lnSpc>
                <a:spcPts val="2000"/>
              </a:lnSpc>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ＩＲ誘致に向けた理解促進</a:t>
            </a:r>
            <a:endParaRPr lang="en-US" altLang="ja-JP" sz="1200"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額縁 6"/>
          <p:cNvSpPr/>
          <p:nvPr/>
        </p:nvSpPr>
        <p:spPr>
          <a:xfrm>
            <a:off x="457200" y="1106129"/>
            <a:ext cx="11431875" cy="1120877"/>
          </a:xfrm>
          <a:prstGeom prst="bevel">
            <a:avLst>
              <a:gd name="adj" fmla="val 5000"/>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24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年度は府民・市民向けセミナーの開催を中心に、ＩＲに対する正しい理解の促進に取組んできた。</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4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年度は、さらに府民・市民理解を進めるため、府民・市民の興味・関心に応じた戦略的な情報発信を展開する。</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457200" y="2766456"/>
            <a:ext cx="11431875" cy="3962980"/>
          </a:xfrm>
          <a:prstGeom prst="roundRect">
            <a:avLst>
              <a:gd name="adj" fmla="val 4682"/>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754043" y="3039786"/>
            <a:ext cx="5161936" cy="1595309"/>
          </a:xfrm>
          <a:prstGeom prst="rect">
            <a:avLst/>
          </a:prstGeom>
          <a:noFill/>
        </p:spPr>
        <p:txBody>
          <a:bodyPr wrap="square" rtlCol="0">
            <a:spAutoFit/>
          </a:bodyPr>
          <a:lstStyle/>
          <a:p>
            <a:pPr lvl="0">
              <a:lnSpc>
                <a:spcPct val="150000"/>
              </a:lnSpc>
            </a:pP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（１）府民・市民全体への情報発信　（</a:t>
            </a:r>
            <a:r>
              <a:rPr lang="en-US" altLang="zh-TW" sz="1400" b="1" u="sng" dirty="0">
                <a:latin typeface="Meiryo UI" panose="020B0604030504040204" pitchFamily="50" charset="-128"/>
                <a:ea typeface="Meiryo UI" panose="020B0604030504040204" pitchFamily="50" charset="-128"/>
                <a:cs typeface="Meiryo UI" panose="020B0604030504040204" pitchFamily="50" charset="-128"/>
              </a:rPr>
              <a:t>4,179</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千</a:t>
            </a:r>
            <a:r>
              <a:rPr lang="zh-TW" altLang="en-US" sz="1400" b="1" u="sng" dirty="0">
                <a:latin typeface="Meiryo UI" panose="020B0604030504040204" pitchFamily="50" charset="-128"/>
                <a:ea typeface="Meiryo UI" panose="020B0604030504040204" pitchFamily="50" charset="-128"/>
                <a:cs typeface="Meiryo UI" panose="020B0604030504040204" pitchFamily="50" charset="-128"/>
              </a:rPr>
              <a:t>円</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）＜継続＞</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大阪がめざすＩＲの具体像や、府民・市民が懸念する依存症、</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地域風俗環境への対応等について、府民・市民向けセミナーを</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開催するとともに、リーフレットや動画等の広報ツールを活用し、</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府民・市民の理解を促進。</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754043" y="4963361"/>
            <a:ext cx="5161936" cy="1338828"/>
          </a:xfrm>
          <a:prstGeom prst="rect">
            <a:avLst/>
          </a:prstGeom>
          <a:noFill/>
        </p:spPr>
        <p:txBody>
          <a:bodyPr wrap="square" rtlCol="0">
            <a:spAutoFit/>
          </a:bodyPr>
          <a:lstStyle/>
          <a:p>
            <a:pPr lvl="0">
              <a:lnSpc>
                <a:spcPct val="150000"/>
              </a:lnSpc>
            </a:pP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（２）地元企業への情報発信　（</a:t>
            </a:r>
            <a:r>
              <a:rPr lang="en-US" altLang="ja-JP" sz="1400" b="1" u="sng" dirty="0">
                <a:latin typeface="Meiryo UI" panose="020B0604030504040204" pitchFamily="50" charset="-128"/>
                <a:ea typeface="Meiryo UI" panose="020B0604030504040204" pitchFamily="50" charset="-128"/>
                <a:cs typeface="Meiryo UI" panose="020B0604030504040204" pitchFamily="50" charset="-128"/>
              </a:rPr>
              <a:t>964</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千円）＜新規＞</a:t>
            </a:r>
          </a:p>
          <a:p>
            <a:pPr lvl="0">
              <a:lnSpc>
                <a:spcPts val="12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地域経済の担い手である地元企業の理解を深めるため、経済</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団体等への出前講座や、地元・中小企業向けビジネスセミナー等</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を開催。</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6407592" y="3021184"/>
            <a:ext cx="5161936" cy="1338828"/>
          </a:xfrm>
          <a:prstGeom prst="rect">
            <a:avLst/>
          </a:prstGeom>
          <a:noFill/>
        </p:spPr>
        <p:txBody>
          <a:bodyPr wrap="square" rtlCol="0">
            <a:spAutoFit/>
          </a:bodyPr>
          <a:lstStyle/>
          <a:p>
            <a:pPr lvl="0">
              <a:lnSpc>
                <a:spcPct val="150000"/>
              </a:lnSpc>
            </a:pP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（３）女性・ファミリー層への情報発信　（</a:t>
            </a:r>
            <a:r>
              <a:rPr lang="en-US" altLang="ja-JP" sz="1400" b="1" u="sng" dirty="0">
                <a:latin typeface="Meiryo UI" panose="020B0604030504040204" pitchFamily="50" charset="-128"/>
                <a:ea typeface="Meiryo UI" panose="020B0604030504040204" pitchFamily="50" charset="-128"/>
                <a:cs typeface="Meiryo UI" panose="020B0604030504040204" pitchFamily="50" charset="-128"/>
              </a:rPr>
              <a:t>566</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千円）＜新規＞</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女性やファミリー層への関心を高めるため、女性向けの講演会等</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で情報を発信。また、女性・ファミリー層向けのミニパンフレットを</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作成し、ＰＲを強化。</a:t>
            </a:r>
          </a:p>
        </p:txBody>
      </p:sp>
      <p:sp>
        <p:nvSpPr>
          <p:cNvPr id="12" name="テキスト ボックス 11"/>
          <p:cNvSpPr txBox="1"/>
          <p:nvPr/>
        </p:nvSpPr>
        <p:spPr>
          <a:xfrm>
            <a:off x="6407592" y="4918681"/>
            <a:ext cx="5161936" cy="1338828"/>
          </a:xfrm>
          <a:prstGeom prst="rect">
            <a:avLst/>
          </a:prstGeom>
          <a:noFill/>
        </p:spPr>
        <p:txBody>
          <a:bodyPr wrap="square" rtlCol="0">
            <a:spAutoFit/>
          </a:bodyPr>
          <a:lstStyle/>
          <a:p>
            <a:pPr lvl="0">
              <a:lnSpc>
                <a:spcPct val="150000"/>
              </a:lnSpc>
            </a:pP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（４）大学生・若い世代への情報発信　（</a:t>
            </a:r>
            <a:r>
              <a:rPr lang="en-US" altLang="ja-JP" sz="1400" b="1" u="sng" dirty="0">
                <a:latin typeface="Meiryo UI" panose="020B0604030504040204" pitchFamily="50" charset="-128"/>
                <a:ea typeface="Meiryo UI" panose="020B0604030504040204" pitchFamily="50" charset="-128"/>
                <a:cs typeface="Meiryo UI" panose="020B0604030504040204" pitchFamily="50" charset="-128"/>
              </a:rPr>
              <a:t>891</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千円）＜新規＞</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大学との連携により、大学生を対象にしたシンポジウムの開催を</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はじめ、若い世代が参加する研究会やセミナー等多様な機会を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活用して情報を発信。</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AutoShape 14"/>
          <p:cNvSpPr>
            <a:spLocks noChangeArrowheads="1"/>
          </p:cNvSpPr>
          <p:nvPr/>
        </p:nvSpPr>
        <p:spPr bwMode="auto">
          <a:xfrm>
            <a:off x="5129679" y="2472522"/>
            <a:ext cx="1867566" cy="472449"/>
          </a:xfrm>
          <a:prstGeom prst="roundRect">
            <a:avLst>
              <a:gd name="adj" fmla="val 16667"/>
            </a:avLst>
          </a:prstGeom>
          <a:solidFill>
            <a:schemeClr val="tx1"/>
          </a:solidFill>
          <a:ln>
            <a:noFill/>
          </a:ln>
        </p:spPr>
        <p:style>
          <a:lnRef idx="2">
            <a:schemeClr val="accent2">
              <a:shade val="50000"/>
            </a:schemeClr>
          </a:lnRef>
          <a:fillRef idx="1">
            <a:schemeClr val="accent2"/>
          </a:fillRef>
          <a:effectRef idx="0">
            <a:schemeClr val="accent2"/>
          </a:effectRef>
          <a:fontRef idx="minor">
            <a:schemeClr val="lt1"/>
          </a:fontRef>
        </p:style>
        <p:txBody>
          <a:bodyPr lIns="90000" tIns="46800" rIns="90000" bIns="46800" anchor="ctr"/>
          <a:lstStyle/>
          <a:p>
            <a:pPr algn="ctr">
              <a:defRPr/>
            </a:pPr>
            <a:r>
              <a:rPr lang="ja-JP" altLang="en-US" sz="1400"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a:t>
            </a:r>
            <a:r>
              <a:rPr lang="ja-JP" altLang="en-US" sz="1400" b="1" spc="600">
                <a:solidFill>
                  <a:schemeClr val="bg1"/>
                </a:solidFill>
                <a:latin typeface="Meiryo UI" panose="020B0604030504040204" pitchFamily="50" charset="-128"/>
                <a:ea typeface="Meiryo UI" panose="020B0604030504040204" pitchFamily="50" charset="-128"/>
                <a:cs typeface="Meiryo UI" panose="020B0604030504040204" pitchFamily="50" charset="-128"/>
              </a:rPr>
              <a:t>な取組み</a:t>
            </a:r>
            <a:endParaRPr lang="ja-JP" altLang="en-US" sz="1400" b="1" spc="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AutoShape 14"/>
          <p:cNvSpPr>
            <a:spLocks noChangeArrowheads="1"/>
          </p:cNvSpPr>
          <p:nvPr/>
        </p:nvSpPr>
        <p:spPr bwMode="auto">
          <a:xfrm>
            <a:off x="8952271" y="435644"/>
            <a:ext cx="2512898" cy="309117"/>
          </a:xfrm>
          <a:prstGeom prst="roundRect">
            <a:avLst>
              <a:gd name="adj" fmla="val 16667"/>
            </a:avLst>
          </a:prstGeom>
          <a:solidFill>
            <a:schemeClr val="tx1"/>
          </a:solidFill>
          <a:ln>
            <a:noFill/>
          </a:ln>
        </p:spPr>
        <p:style>
          <a:lnRef idx="2">
            <a:schemeClr val="accent2">
              <a:shade val="50000"/>
            </a:schemeClr>
          </a:lnRef>
          <a:fillRef idx="1">
            <a:schemeClr val="accent2"/>
          </a:fillRef>
          <a:effectRef idx="0">
            <a:schemeClr val="accent2"/>
          </a:effectRef>
          <a:fontRef idx="minor">
            <a:schemeClr val="lt1"/>
          </a:fontRef>
        </p:style>
        <p:txBody>
          <a:bodyPr lIns="90000" tIns="46800" rIns="90000" bIns="46800" anchor="b"/>
          <a:lstStyle/>
          <a:p>
            <a:pPr>
              <a:defRPr/>
            </a:pP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zh-TW"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 </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a:t>
            </a:r>
            <a:r>
              <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額 </a:t>
            </a:r>
            <a:r>
              <a:rPr lang="en-US" altLang="zh-TW"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,600</a:t>
            </a:r>
            <a:r>
              <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スライド番号プレースホルダ 9"/>
          <p:cNvSpPr>
            <a:spLocks noGrp="1"/>
          </p:cNvSpPr>
          <p:nvPr>
            <p:ph type="sldNum" sz="quarter" idx="12"/>
          </p:nvPr>
        </p:nvSpPr>
        <p:spPr>
          <a:xfrm>
            <a:off x="9566031" y="6492876"/>
            <a:ext cx="2625969" cy="365125"/>
          </a:xfrm>
        </p:spPr>
        <p:txBody>
          <a:bodyPr/>
          <a:lstStyle/>
          <a:p>
            <a:fld id="{671BADF9-35EE-4D89-9FD0-F1B6E837E97C}" type="slidenum">
              <a:rPr kumimoji="1" lang="ja-JP" altLang="en-US" smtClean="0"/>
              <a:t>3</a:t>
            </a:fld>
            <a:endParaRPr kumimoji="1" lang="ja-JP" altLang="en-US" dirty="0"/>
          </a:p>
        </p:txBody>
      </p:sp>
    </p:spTree>
    <p:extLst>
      <p:ext uri="{BB962C8B-B14F-4D97-AF65-F5344CB8AC3E}">
        <p14:creationId xmlns:p14="http://schemas.microsoft.com/office/powerpoint/2010/main" val="32415681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1026</Words>
  <Application>Microsoft Office PowerPoint</Application>
  <PresentationFormat>ワイド画面</PresentationFormat>
  <Paragraphs>79</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Meiryo UI</vt:lpstr>
      <vt:lpstr>ＭＳ Ｐゴシック</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2025-07-28T08:01:20Z</dcterms:created>
  <dcterms:modified xsi:type="dcterms:W3CDTF">2025-07-28T08:01:38Z</dcterms:modified>
</cp:coreProperties>
</file>